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75"/>
  </p:notesMasterIdLst>
  <p:handoutMasterIdLst>
    <p:handoutMasterId r:id="rId76"/>
  </p:handoutMasterIdLst>
  <p:sldIdLst>
    <p:sldId id="429" r:id="rId2"/>
    <p:sldId id="476" r:id="rId3"/>
    <p:sldId id="477" r:id="rId4"/>
    <p:sldId id="478" r:id="rId5"/>
    <p:sldId id="479" r:id="rId6"/>
    <p:sldId id="480" r:id="rId7"/>
    <p:sldId id="481" r:id="rId8"/>
    <p:sldId id="555"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556" r:id="rId25"/>
    <p:sldId id="499" r:id="rId26"/>
    <p:sldId id="500" r:id="rId27"/>
    <p:sldId id="501" r:id="rId28"/>
    <p:sldId id="502" r:id="rId29"/>
    <p:sldId id="503" r:id="rId30"/>
    <p:sldId id="504" r:id="rId31"/>
    <p:sldId id="505" r:id="rId32"/>
    <p:sldId id="506" r:id="rId33"/>
    <p:sldId id="507" r:id="rId34"/>
    <p:sldId id="508" r:id="rId35"/>
    <p:sldId id="509" r:id="rId36"/>
    <p:sldId id="510" r:id="rId37"/>
    <p:sldId id="558" r:id="rId38"/>
    <p:sldId id="529" r:id="rId39"/>
    <p:sldId id="530" r:id="rId40"/>
    <p:sldId id="531" r:id="rId41"/>
    <p:sldId id="532" r:id="rId42"/>
    <p:sldId id="534" r:id="rId43"/>
    <p:sldId id="535" r:id="rId44"/>
    <p:sldId id="571" r:id="rId45"/>
    <p:sldId id="536" r:id="rId46"/>
    <p:sldId id="537" r:id="rId47"/>
    <p:sldId id="538" r:id="rId48"/>
    <p:sldId id="539" r:id="rId49"/>
    <p:sldId id="540" r:id="rId50"/>
    <p:sldId id="541" r:id="rId51"/>
    <p:sldId id="542" r:id="rId52"/>
    <p:sldId id="543" r:id="rId53"/>
    <p:sldId id="544" r:id="rId54"/>
    <p:sldId id="545" r:id="rId55"/>
    <p:sldId id="572" r:id="rId56"/>
    <p:sldId id="546" r:id="rId57"/>
    <p:sldId id="547" r:id="rId58"/>
    <p:sldId id="560" r:id="rId59"/>
    <p:sldId id="561" r:id="rId60"/>
    <p:sldId id="562" r:id="rId61"/>
    <p:sldId id="563" r:id="rId62"/>
    <p:sldId id="564" r:id="rId63"/>
    <p:sldId id="567" r:id="rId64"/>
    <p:sldId id="568" r:id="rId65"/>
    <p:sldId id="569" r:id="rId66"/>
    <p:sldId id="565" r:id="rId67"/>
    <p:sldId id="549" r:id="rId68"/>
    <p:sldId id="550" r:id="rId69"/>
    <p:sldId id="551" r:id="rId70"/>
    <p:sldId id="552" r:id="rId71"/>
    <p:sldId id="553" r:id="rId72"/>
    <p:sldId id="570" r:id="rId73"/>
    <p:sldId id="431" r:id="rId74"/>
  </p:sldIdLst>
  <p:sldSz cx="9144000" cy="6858000" type="letter"/>
  <p:notesSz cx="7010400" cy="92964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6BC9ED"/>
    <a:srgbClr val="102F58"/>
    <a:srgbClr val="404040"/>
    <a:srgbClr val="336699"/>
    <a:srgbClr val="C7E0FF"/>
    <a:srgbClr val="90BFFF"/>
    <a:srgbClr val="FFCC66"/>
  </p:clrMru>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40" autoAdjust="0"/>
    <p:restoredTop sz="99496" autoAdjust="0"/>
  </p:normalViewPr>
  <p:slideViewPr>
    <p:cSldViewPr snapToGrid="0">
      <p:cViewPr>
        <p:scale>
          <a:sx n="66" d="100"/>
          <a:sy n="66" d="100"/>
        </p:scale>
        <p:origin x="-1470" y="-372"/>
      </p:cViewPr>
      <p:guideLst>
        <p:guide orient="horz" pos="2160"/>
        <p:guide pos="2880"/>
      </p:guideLst>
    </p:cSldViewPr>
  </p:slideViewPr>
  <p:notesTextViewPr>
    <p:cViewPr>
      <p:scale>
        <a:sx n="100" d="100"/>
        <a:sy n="100" d="100"/>
      </p:scale>
      <p:origin x="0" y="0"/>
    </p:cViewPr>
  </p:notesTextViewPr>
  <p:sorterViewPr>
    <p:cViewPr>
      <p:scale>
        <a:sx n="34" d="100"/>
        <a:sy n="3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kumimoji="0" sz="1200"/>
            </a:lvl1pPr>
          </a:lstStyle>
          <a:p>
            <a:pPr>
              <a:defRPr/>
            </a:pPr>
            <a:r>
              <a:rPr lang="en-US"/>
              <a:t>Title goes here</a:t>
            </a:r>
          </a:p>
        </p:txBody>
      </p:sp>
      <p:sp>
        <p:nvSpPr>
          <p:cNvPr id="1741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kumimoji="0" sz="1200"/>
            </a:lvl1pPr>
          </a:lstStyle>
          <a:p>
            <a:endParaRPr lang="en-US"/>
          </a:p>
        </p:txBody>
      </p:sp>
      <p:sp>
        <p:nvSpPr>
          <p:cNvPr id="1741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kumimoji="0" sz="1200"/>
            </a:lvl1pPr>
          </a:lstStyle>
          <a:p>
            <a:pPr>
              <a:defRPr/>
            </a:pPr>
            <a:r>
              <a:rPr lang="en-US"/>
              <a:t>Title goes here</a:t>
            </a:r>
          </a:p>
        </p:txBody>
      </p:sp>
      <p:sp>
        <p:nvSpPr>
          <p:cNvPr id="1741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kumimoji="0" sz="1200"/>
            </a:lvl1pPr>
          </a:lstStyle>
          <a:p>
            <a:fld id="{122B43AE-E0B2-453A-B782-3F7FDC1ED04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kumimoji="0" sz="1200"/>
            </a:lvl1pPr>
          </a:lstStyle>
          <a:p>
            <a:endParaRPr lang="en-US"/>
          </a:p>
        </p:txBody>
      </p:sp>
      <p:sp>
        <p:nvSpPr>
          <p:cNvPr id="1536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kumimoji="0" sz="1200"/>
            </a:lvl1pPr>
          </a:lstStyle>
          <a:p>
            <a:endParaRPr lang="en-US"/>
          </a:p>
        </p:txBody>
      </p:sp>
      <p:sp>
        <p:nvSpPr>
          <p:cNvPr id="757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kumimoji="0" sz="1200"/>
            </a:lvl1pPr>
          </a:lstStyle>
          <a:p>
            <a:endParaRPr lang="en-US"/>
          </a:p>
        </p:txBody>
      </p:sp>
      <p:sp>
        <p:nvSpPr>
          <p:cNvPr id="1536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kumimoji="0" sz="1200"/>
            </a:lvl1pPr>
          </a:lstStyle>
          <a:p>
            <a:fld id="{46EE67D9-A14C-4FC1-9E94-32319CE82F0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endParaRPr lang="en-US"/>
          </a:p>
        </p:txBody>
      </p:sp>
      <p:sp>
        <p:nvSpPr>
          <p:cNvPr id="76803" name="Rectangle 2"/>
          <p:cNvSpPr>
            <a:spLocks noGrp="1" noRot="1" noChangeAspect="1" noChangeArrowheads="1" noTextEdit="1"/>
          </p:cNvSpPr>
          <p:nvPr>
            <p:ph type="sldImg"/>
          </p:nvPr>
        </p:nvSpPr>
        <p:spPr>
          <a:xfrm>
            <a:off x="4291013" y="463550"/>
            <a:ext cx="2586037" cy="1938338"/>
          </a:xfrm>
          <a:ln/>
        </p:spPr>
      </p:sp>
      <p:sp>
        <p:nvSpPr>
          <p:cNvPr id="7680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9AC0F3F8-2A6D-412C-9ABE-08BD752C140C}" type="slidenum">
              <a:rPr lang="en-US" smtClean="0">
                <a:cs typeface="Arial" charset="0"/>
              </a:rPr>
              <a:pPr/>
              <a:t>11</a:t>
            </a:fld>
            <a:endParaRPr lang="en-US" smtClean="0">
              <a:cs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E65E478-C399-494F-AB9F-7464ECF20FE5}" type="slidenum">
              <a:rPr lang="en-US" smtClean="0">
                <a:cs typeface="Arial" charset="0"/>
              </a:rPr>
              <a:pPr/>
              <a:t>12</a:t>
            </a:fld>
            <a:endParaRPr lang="en-US" smtClean="0">
              <a:cs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6E89AE31-0178-4BE3-98C0-65805C972682}" type="slidenum">
              <a:rPr lang="en-US" smtClean="0">
                <a:cs typeface="Arial" charset="0"/>
              </a:rPr>
              <a:pPr/>
              <a:t>13</a:t>
            </a:fld>
            <a:endParaRPr lang="en-US" smtClean="0">
              <a:cs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E73384DB-E726-4C47-91B0-12B1E00726A2}" type="slidenum">
              <a:rPr lang="en-US" smtClean="0">
                <a:cs typeface="Arial" charset="0"/>
              </a:rPr>
              <a:pPr/>
              <a:t>14</a:t>
            </a:fld>
            <a:endParaRPr lang="en-US" smtClean="0">
              <a:cs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82E5FE68-0BE3-45A2-9587-D2D42F202272}" type="slidenum">
              <a:rPr lang="en-US" smtClean="0">
                <a:cs typeface="Arial" charset="0"/>
              </a:rPr>
              <a:pPr/>
              <a:t>15</a:t>
            </a:fld>
            <a:endParaRPr lang="en-US" smtClean="0">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7827758D-8157-4E40-A0CC-83F3995E8BAA}" type="slidenum">
              <a:rPr lang="en-US" smtClean="0">
                <a:cs typeface="Arial" charset="0"/>
              </a:rPr>
              <a:pPr/>
              <a:t>16</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F150B75C-11CF-4478-BF35-1662705504CD}" type="slidenum">
              <a:rPr lang="en-US" smtClean="0">
                <a:cs typeface="Arial" charset="0"/>
              </a:rPr>
              <a:pPr/>
              <a:t>17</a:t>
            </a:fld>
            <a:endParaRPr lang="en-US" smtClean="0">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ECCC5388-6A87-42FE-BFD5-8535B963B3BB}" type="slidenum">
              <a:rPr lang="en-US" smtClean="0">
                <a:cs typeface="Arial" charset="0"/>
              </a:rPr>
              <a:pPr/>
              <a:t>18</a:t>
            </a:fld>
            <a:endParaRPr lang="en-US" smtClean="0">
              <a:cs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B4F0F139-BFC8-4D9E-BEA6-6237C03033F8}" type="slidenum">
              <a:rPr lang="en-US" smtClean="0">
                <a:cs typeface="Arial" charset="0"/>
              </a:rPr>
              <a:pPr/>
              <a:t>19</a:t>
            </a:fld>
            <a:endParaRPr lang="en-US" smtClean="0">
              <a:cs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F3EF8FC-EADD-4C40-A4AD-BC22E0136220}" type="slidenum">
              <a:rPr lang="en-US" smtClean="0">
                <a:cs typeface="Arial" charset="0"/>
              </a:rPr>
              <a:pPr/>
              <a:t>20</a:t>
            </a:fld>
            <a:endParaRPr lang="en-US" smtClean="0">
              <a:cs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11/16/2007 10:19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FF400DC-B3BE-4E50-BB46-90F3DCAAAB38}" type="slidenum">
              <a:rPr lang="en-US" smtClean="0">
                <a:cs typeface="Arial" charset="0"/>
              </a:rPr>
              <a:pPr/>
              <a:t>21</a:t>
            </a:fld>
            <a:endParaRPr lang="en-US" smtClean="0">
              <a:cs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72EB671-2EFD-42E4-8751-8806F838F653}" type="slidenum">
              <a:rPr lang="en-US" smtClean="0">
                <a:cs typeface="Arial" charset="0"/>
              </a:rPr>
              <a:pPr/>
              <a:t>22</a:t>
            </a:fld>
            <a:endParaRPr lang="en-US" smtClean="0">
              <a:cs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719D5322-22D5-4685-96AE-54B388192414}" type="slidenum">
              <a:rPr lang="en-US" smtClean="0">
                <a:cs typeface="Arial" charset="0"/>
              </a:rPr>
              <a:pPr/>
              <a:t>23</a:t>
            </a:fld>
            <a:endParaRPr lang="en-US" smtClean="0">
              <a:cs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2" y="0"/>
            <a:ext cx="3038162" cy="464180"/>
          </a:xfrm>
          <a:prstGeom prst="rect">
            <a:avLst/>
          </a:prstGeom>
        </p:spPr>
        <p:txBody>
          <a:bodyPr/>
          <a:lstStyle/>
          <a:p>
            <a:pPr>
              <a:defRPr/>
            </a:pPr>
            <a:r>
              <a:rPr lang="en-US" smtClean="0"/>
              <a:t>SITO Summit 2006</a:t>
            </a:r>
            <a:endParaRPr lang="en-US"/>
          </a:p>
        </p:txBody>
      </p:sp>
      <p:sp>
        <p:nvSpPr>
          <p:cNvPr id="5" name="Date Placeholder 4"/>
          <p:cNvSpPr>
            <a:spLocks noGrp="1"/>
          </p:cNvSpPr>
          <p:nvPr>
            <p:ph type="dt" sz="quarter" idx="1"/>
          </p:nvPr>
        </p:nvSpPr>
        <p:spPr>
          <a:xfrm>
            <a:off x="3970636" y="0"/>
            <a:ext cx="3038162" cy="464180"/>
          </a:xfrm>
          <a:prstGeom prst="rect">
            <a:avLst/>
          </a:prstGeom>
        </p:spPr>
        <p:txBody>
          <a:bodyPr/>
          <a:lstStyle/>
          <a:p>
            <a:fld id="{1032485B-8C5F-459B-BFA1-F50803485254}" type="datetime8">
              <a:rPr lang="en-US" altLang="zh-TW"/>
              <a:pPr/>
              <a:t>11/16/2007 10:19 AM</a:t>
            </a:fld>
            <a:endParaRPr lang="en-US" altLang="zh-TW"/>
          </a:p>
        </p:txBody>
      </p:sp>
      <p:sp>
        <p:nvSpPr>
          <p:cNvPr id="6" name="Footer Placeholder 5"/>
          <p:cNvSpPr>
            <a:spLocks noGrp="1"/>
          </p:cNvSpPr>
          <p:nvPr>
            <p:ph type="ftr" sz="quarter" idx="4"/>
          </p:nvPr>
        </p:nvSpPr>
        <p:spPr>
          <a:xfrm>
            <a:off x="2" y="8830621"/>
            <a:ext cx="3038162" cy="464180"/>
          </a:xfrm>
          <a:prstGeom prst="rect">
            <a:avLst/>
          </a:prstGeom>
        </p:spPr>
        <p:txBody>
          <a:bodyPr/>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3DCEB4DE-D99E-493B-A15F-6D3640F66231}" type="slidenum">
              <a:rPr lang="en-US" altLang="zh-TW"/>
              <a:pPr/>
              <a:t>24</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
          <p:cNvSpPr>
            <a:spLocks noGrp="1" noChangeArrowheads="1"/>
          </p:cNvSpPr>
          <p:nvPr>
            <p:ph type="sldNum" sz="quarter" idx="5"/>
          </p:nvPr>
        </p:nvSpPr>
        <p:spPr>
          <a:noFill/>
        </p:spPr>
        <p:txBody>
          <a:bodyPr/>
          <a:lstStyle/>
          <a:p>
            <a:pPr defTabSz="962510"/>
            <a:fld id="{54AC7830-2519-4CBB-88E5-B97D9D06931B}" type="slidenum">
              <a:rPr lang="en-US" smtClean="0">
                <a:cs typeface="Arial" charset="0"/>
              </a:rPr>
              <a:pPr defTabSz="962510"/>
              <a:t>3</a:t>
            </a:fld>
            <a:endParaRPr lang="en-US" dirty="0" smtClean="0">
              <a:cs typeface="Arial" charset="0"/>
            </a:endParaRPr>
          </a:p>
        </p:txBody>
      </p:sp>
      <p:sp>
        <p:nvSpPr>
          <p:cNvPr id="38915" name="Rectangle 69633"/>
          <p:cNvSpPr>
            <a:spLocks noGrp="1" noRot="1" noChangeAspect="1" noChangeArrowheads="1" noTextEdit="1"/>
          </p:cNvSpPr>
          <p:nvPr>
            <p:ph type="sldImg"/>
          </p:nvPr>
        </p:nvSpPr>
        <p:spPr>
          <a:xfrm>
            <a:off x="1184275" y="698500"/>
            <a:ext cx="4643438" cy="3482975"/>
          </a:xfrm>
          <a:ln>
            <a:noFill/>
          </a:ln>
        </p:spPr>
      </p:sp>
      <p:sp>
        <p:nvSpPr>
          <p:cNvPr id="38916" name="Rectangle 2143234"/>
          <p:cNvSpPr>
            <a:spLocks noGrp="1" noChangeArrowheads="1"/>
          </p:cNvSpPr>
          <p:nvPr>
            <p:ph type="body" idx="1"/>
          </p:nvPr>
        </p:nvSpPr>
        <p:spPr>
          <a:noFill/>
          <a:ln/>
        </p:spPr>
        <p:txBody>
          <a:bodyPr/>
          <a:lstStyle/>
          <a:p>
            <a:pPr eaLnBrk="1" hangingPunct="1"/>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F7C33C-5001-483C-941A-0F2BD0014596}" type="slidenum">
              <a:rPr lang="en-US">
                <a:latin typeface="Times" pitchFamily="18" charset="0"/>
              </a:rPr>
              <a:pPr/>
              <a:t>4</a:t>
            </a:fld>
            <a:endParaRPr lang="en-US">
              <a:latin typeface="Times" pitchFamily="18" charset="0"/>
            </a:endParaRPr>
          </a:p>
        </p:txBody>
      </p:sp>
      <p:sp>
        <p:nvSpPr>
          <p:cNvPr id="103427"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81100" y="696913"/>
            <a:ext cx="4648200" cy="3486150"/>
          </a:xfr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dt" sz="quarter" idx="1"/>
          </p:nvPr>
        </p:nvSpPr>
        <p:spPr>
          <a:noFill/>
        </p:spPr>
        <p:txBody>
          <a:bodyPr/>
          <a:lstStyle/>
          <a:p>
            <a:fld id="{FD4EB011-43E1-4CA9-8BFF-B7C0787D46FC}" type="datetime8">
              <a:rPr lang="en-US"/>
              <a:pPr/>
              <a:t>11/16/2007 10:19 AM</a:t>
            </a:fld>
            <a:endParaRPr lang="en-US"/>
          </a:p>
        </p:txBody>
      </p:sp>
      <p:sp>
        <p:nvSpPr>
          <p:cNvPr id="264195"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264196" name="Rectangle 7"/>
          <p:cNvSpPr>
            <a:spLocks noGrp="1" noChangeArrowheads="1"/>
          </p:cNvSpPr>
          <p:nvPr>
            <p:ph type="sldNum" sz="quarter" idx="5"/>
          </p:nvPr>
        </p:nvSpPr>
        <p:spPr>
          <a:noFill/>
        </p:spPr>
        <p:txBody>
          <a:bodyPr/>
          <a:lstStyle/>
          <a:p>
            <a:fld id="{AFB1A876-622C-4AD8-9332-2567159A09B1}" type="slidenum">
              <a:rPr lang="en-US"/>
              <a:pPr/>
              <a:t>52</a:t>
            </a:fld>
            <a:endParaRPr lang="en-US"/>
          </a:p>
        </p:txBody>
      </p:sp>
      <p:sp>
        <p:nvSpPr>
          <p:cNvPr id="264197" name="Slide Image Placeholder 1"/>
          <p:cNvSpPr>
            <a:spLocks noGrp="1" noRot="1" noChangeAspect="1" noTextEdit="1"/>
          </p:cNvSpPr>
          <p:nvPr>
            <p:ph type="sldImg"/>
          </p:nvPr>
        </p:nvSpPr>
        <p:spPr>
          <a:ln/>
        </p:spPr>
      </p:sp>
      <p:sp>
        <p:nvSpPr>
          <p:cNvPr id="264198"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8B4BD8D7-70B4-421A-84CB-5CE2BC8CAC6D}" type="slidenum">
              <a:rPr lang="en-US" sz="1200">
                <a:latin typeface="+mn-lt"/>
              </a:rPr>
              <a:pPr algn="r" fontAlgn="auto">
                <a:spcBef>
                  <a:spcPts val="0"/>
                </a:spcBef>
                <a:spcAft>
                  <a:spcPts val="0"/>
                </a:spcAft>
                <a:defRPr/>
              </a:pPr>
              <a:t>52</a:t>
            </a:fld>
            <a:endParaRPr 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CAEF3F5-3720-46F5-A994-AA0CF10D868A}" type="slidenum">
              <a:rPr lang="en-US">
                <a:latin typeface="Times" pitchFamily="18" charset="0"/>
              </a:rPr>
              <a:pPr/>
              <a:t>5</a:t>
            </a:fld>
            <a:endParaRPr lang="en-US">
              <a:latin typeface="Times" pitchFamily="18" charset="0"/>
            </a:endParaRPr>
          </a:p>
        </p:txBody>
      </p:sp>
      <p:sp>
        <p:nvSpPr>
          <p:cNvPr id="104451"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dt" sz="quarter" idx="1"/>
          </p:nvPr>
        </p:nvSpPr>
        <p:spPr>
          <a:noFill/>
        </p:spPr>
        <p:txBody>
          <a:bodyPr/>
          <a:lstStyle/>
          <a:p>
            <a:fld id="{FD4EB011-43E1-4CA9-8BFF-B7C0787D46FC}" type="datetime8">
              <a:rPr lang="en-US"/>
              <a:pPr/>
              <a:t>11/16/2007 10:19 AM</a:t>
            </a:fld>
            <a:endParaRPr lang="en-US"/>
          </a:p>
        </p:txBody>
      </p:sp>
      <p:sp>
        <p:nvSpPr>
          <p:cNvPr id="264195"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264196" name="Rectangle 7"/>
          <p:cNvSpPr>
            <a:spLocks noGrp="1" noChangeArrowheads="1"/>
          </p:cNvSpPr>
          <p:nvPr>
            <p:ph type="sldNum" sz="quarter" idx="5"/>
          </p:nvPr>
        </p:nvSpPr>
        <p:spPr>
          <a:noFill/>
        </p:spPr>
        <p:txBody>
          <a:bodyPr/>
          <a:lstStyle/>
          <a:p>
            <a:fld id="{AFB1A876-622C-4AD8-9332-2567159A09B1}" type="slidenum">
              <a:rPr lang="en-US"/>
              <a:pPr/>
              <a:t>53</a:t>
            </a:fld>
            <a:endParaRPr lang="en-US"/>
          </a:p>
        </p:txBody>
      </p:sp>
      <p:sp>
        <p:nvSpPr>
          <p:cNvPr id="264197" name="Slide Image Placeholder 1"/>
          <p:cNvSpPr>
            <a:spLocks noGrp="1" noRot="1" noChangeAspect="1" noTextEdit="1"/>
          </p:cNvSpPr>
          <p:nvPr>
            <p:ph type="sldImg"/>
          </p:nvPr>
        </p:nvSpPr>
        <p:spPr>
          <a:ln/>
        </p:spPr>
      </p:sp>
      <p:sp>
        <p:nvSpPr>
          <p:cNvPr id="264198"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8B4BD8D7-70B4-421A-84CB-5CE2BC8CAC6D}" type="slidenum">
              <a:rPr lang="en-US" sz="1200">
                <a:latin typeface="+mn-lt"/>
              </a:rPr>
              <a:pPr algn="r" fontAlgn="auto">
                <a:spcBef>
                  <a:spcPts val="0"/>
                </a:spcBef>
                <a:spcAft>
                  <a:spcPts val="0"/>
                </a:spcAft>
                <a:defRPr/>
              </a:pPr>
              <a:t>53</a:t>
            </a:fld>
            <a:endParaRPr lang="en-US" sz="1200" dirty="0">
              <a:latin typeface="+mn-l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dt" sz="quarter" idx="1"/>
          </p:nvPr>
        </p:nvSpPr>
        <p:spPr>
          <a:noFill/>
        </p:spPr>
        <p:txBody>
          <a:bodyPr/>
          <a:lstStyle/>
          <a:p>
            <a:fld id="{FD4EB011-43E1-4CA9-8BFF-B7C0787D46FC}" type="datetime8">
              <a:rPr lang="en-US"/>
              <a:pPr/>
              <a:t>11/16/2007 10:19 AM</a:t>
            </a:fld>
            <a:endParaRPr lang="en-US"/>
          </a:p>
        </p:txBody>
      </p:sp>
      <p:sp>
        <p:nvSpPr>
          <p:cNvPr id="264195" name="Rectangle 6"/>
          <p:cNvSpPr>
            <a:spLocks noGrp="1" noChangeArrowheads="1"/>
          </p:cNvSpPr>
          <p:nvPr>
            <p:ph type="ftr" sz="quarter" idx="4"/>
          </p:nvPr>
        </p:nvSpPr>
        <p:spPr>
          <a:noFill/>
        </p:spPr>
        <p:txBody>
          <a:bodyPr/>
          <a:lstStyle/>
          <a:p>
            <a:pPr eaLnBrk="1" hangingPunct="1"/>
            <a:r>
              <a:rPr lang="en-US"/>
              <a:t>© 2003-2005 Microsoft Corporation. All rights reserved.</a:t>
            </a:r>
          </a:p>
          <a:p>
            <a:r>
              <a:rPr lang="en-US"/>
              <a:t>This presentation is for informational purposes only. Microsoft makes no warranties, express or implied, in this summary.</a:t>
            </a:r>
          </a:p>
        </p:txBody>
      </p:sp>
      <p:sp>
        <p:nvSpPr>
          <p:cNvPr id="264196" name="Rectangle 7"/>
          <p:cNvSpPr>
            <a:spLocks noGrp="1" noChangeArrowheads="1"/>
          </p:cNvSpPr>
          <p:nvPr>
            <p:ph type="sldNum" sz="quarter" idx="5"/>
          </p:nvPr>
        </p:nvSpPr>
        <p:spPr>
          <a:noFill/>
        </p:spPr>
        <p:txBody>
          <a:bodyPr/>
          <a:lstStyle/>
          <a:p>
            <a:fld id="{AFB1A876-622C-4AD8-9332-2567159A09B1}" type="slidenum">
              <a:rPr lang="en-US"/>
              <a:pPr/>
              <a:t>54</a:t>
            </a:fld>
            <a:endParaRPr lang="en-US"/>
          </a:p>
        </p:txBody>
      </p:sp>
      <p:sp>
        <p:nvSpPr>
          <p:cNvPr id="264197" name="Slide Image Placeholder 1"/>
          <p:cNvSpPr>
            <a:spLocks noGrp="1" noRot="1" noChangeAspect="1" noTextEdit="1"/>
          </p:cNvSpPr>
          <p:nvPr>
            <p:ph type="sldImg"/>
          </p:nvPr>
        </p:nvSpPr>
        <p:spPr>
          <a:ln/>
        </p:spPr>
      </p:sp>
      <p:sp>
        <p:nvSpPr>
          <p:cNvPr id="264198" name="Notes Placeholder 2"/>
          <p:cNvSpPr>
            <a:spLocks noGrp="1"/>
          </p:cNvSpPr>
          <p:nvPr>
            <p:ph type="body" idx="1"/>
          </p:nvPr>
        </p:nvSpPr>
        <p:spPr>
          <a:noFill/>
          <a:ln/>
        </p:spPr>
        <p:txBody>
          <a:bodyPr/>
          <a:lstStyle/>
          <a:p>
            <a:pPr eaLnBrk="1" hangingPunct="1"/>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8B4BD8D7-70B4-421A-84CB-5CE2BC8CAC6D}" type="slidenum">
              <a:rPr lang="en-US" sz="1200">
                <a:latin typeface="+mn-lt"/>
              </a:rPr>
              <a:pPr algn="r" fontAlgn="auto">
                <a:spcBef>
                  <a:spcPts val="0"/>
                </a:spcBef>
                <a:spcAft>
                  <a:spcPts val="0"/>
                </a:spcAft>
                <a:defRPr/>
              </a:pPr>
              <a:t>54</a:t>
            </a:fld>
            <a:endParaRPr lang="en-US" sz="1200" dirty="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40"/>
          <p:cNvSpPr>
            <a:spLocks noGrp="1" noRot="1" noChangeAspect="1" noTextEdit="1"/>
          </p:cNvSpPr>
          <p:nvPr>
            <p:ph type="sldImg"/>
          </p:nvPr>
        </p:nvSpPr>
        <p:spPr>
          <a:ln cap="flat">
            <a:headEnd type="none" w="med" len="med"/>
            <a:tailEnd type="none" w="med" len="med"/>
          </a:ln>
        </p:spPr>
      </p:sp>
      <p:sp>
        <p:nvSpPr>
          <p:cNvPr id="104451"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445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latin typeface="Arial" pitchFamily="34" charset="0"/>
            </a:endParaRPr>
          </a:p>
        </p:txBody>
      </p:sp>
      <p:sp>
        <p:nvSpPr>
          <p:cNvPr id="10547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1264"/>
          <p:cNvSpPr>
            <a:spLocks noGrp="1" noRot="1" noChangeAspect="1" noTextEdit="1"/>
          </p:cNvSpPr>
          <p:nvPr>
            <p:ph type="sldImg"/>
          </p:nvPr>
        </p:nvSpPr>
        <p:spPr>
          <a:ln cap="flat">
            <a:headEnd type="none" w="med" len="med"/>
            <a:tailEnd type="none" w="med" len="med"/>
          </a:ln>
        </p:spPr>
      </p:sp>
      <p:sp>
        <p:nvSpPr>
          <p:cNvPr id="106499" name="Notes Placeholder 2"/>
          <p:cNvSpPr>
            <a:spLocks noGrp="1"/>
          </p:cNvSpPr>
          <p:nvPr>
            <p:ph type="body" idx="1"/>
          </p:nvPr>
        </p:nvSpPr>
        <p:spPr>
          <a:noFill/>
          <a:ln/>
        </p:spPr>
        <p:txBody>
          <a:bodyPr/>
          <a:lstStyle/>
          <a:p>
            <a:pPr eaLnBrk="1" hangingPunct="1">
              <a:spcBef>
                <a:spcPct val="0"/>
              </a:spcBef>
              <a:buFontTx/>
              <a:buAutoNum type="arabicPeriod"/>
            </a:pPr>
            <a:endParaRPr lang="en-US" smtClean="0">
              <a:latin typeface="Arial" pitchFamily="34" charset="0"/>
            </a:endParaRPr>
          </a:p>
        </p:txBody>
      </p:sp>
      <p:sp>
        <p:nvSpPr>
          <p:cNvPr id="106500"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Arial" pitchFamily="34" charset="0"/>
            </a:endParaRPr>
          </a:p>
        </p:txBody>
      </p:sp>
      <p:sp>
        <p:nvSpPr>
          <p:cNvPr id="107524"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2288"/>
          <p:cNvSpPr>
            <a:spLocks noGrp="1" noRot="1" noChangeAspect="1" noTextEdit="1"/>
          </p:cNvSpPr>
          <p:nvPr>
            <p:ph type="sldImg"/>
          </p:nvPr>
        </p:nvSpPr>
        <p:spPr>
          <a:ln cap="flat">
            <a:headEnd type="none" w="med" len="med"/>
            <a:tailEnd type="none" w="med" len="med"/>
          </a:ln>
        </p:spPr>
      </p:sp>
      <p:sp>
        <p:nvSpPr>
          <p:cNvPr id="108547"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08548"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smtClean="0">
              <a:latin typeface="Arial" pitchFamily="34" charset="0"/>
            </a:endParaRPr>
          </a:p>
        </p:txBody>
      </p:sp>
      <p:sp>
        <p:nvSpPr>
          <p:cNvPr id="90116"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marL="231775" indent="-231775" eaLnBrk="1" hangingPunct="1"/>
            <a:endParaRPr lang="en-US" b="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81100" y="696913"/>
            <a:ext cx="4648200" cy="3486150"/>
          </a:xfrm>
          <a:ln/>
        </p:spPr>
      </p:sp>
      <p:sp>
        <p:nvSpPr>
          <p:cNvPr id="5325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A558B75-8590-4F55-B1DB-CFE468FB5C41}"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a:lstStyle/>
          <a:p>
            <a:fld id="{13838088-1588-4A9F-9AD3-8E989B40D2E2}" type="slidenum">
              <a:rPr lang="en-US"/>
              <a:pPr/>
              <a:t>68</a:t>
            </a:fld>
            <a:endParaRPr lang="en-US"/>
          </a:p>
        </p:txBody>
      </p:sp>
      <p:sp>
        <p:nvSpPr>
          <p:cNvPr id="51203"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3"/>
          <p:cNvSpPr>
            <a:spLocks noGrp="1" noChangeArrowheads="1"/>
          </p:cNvSpPr>
          <p:nvPr>
            <p:ph type="sldNum" sz="quarter" idx="5"/>
          </p:nvPr>
        </p:nvSpPr>
        <p:spPr>
          <a:noFill/>
        </p:spPr>
        <p:txBody>
          <a:bodyPr/>
          <a:lstStyle/>
          <a:p>
            <a:fld id="{D80E102B-CA66-45D4-BCC8-641F07E0BC0A}" type="slidenum">
              <a:rPr lang="en-US" smtClean="0">
                <a:cs typeface="Arial" charset="0"/>
              </a:rPr>
              <a:pPr/>
              <a:t>71</a:t>
            </a:fld>
            <a:endParaRPr lang="en-US" smtClean="0">
              <a:cs typeface="Arial" charset="0"/>
            </a:endParaRPr>
          </a:p>
        </p:txBody>
      </p:sp>
      <p:sp>
        <p:nvSpPr>
          <p:cNvPr id="48131" name="Rectangle 90113"/>
          <p:cNvSpPr>
            <a:spLocks noGrp="1" noRot="1" noChangeAspect="1" noChangeArrowheads="1" noTextEdit="1"/>
          </p:cNvSpPr>
          <p:nvPr>
            <p:ph type="sldImg"/>
          </p:nvPr>
        </p:nvSpPr>
        <p:spPr>
          <a:ln>
            <a:noFill/>
          </a:ln>
        </p:spPr>
      </p:sp>
      <p:sp>
        <p:nvSpPr>
          <p:cNvPr id="48132" name="Rectangle 1646594"/>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endParaRPr lang="zh-TW" altLang="zh-TW" smtClean="0">
              <a:effectLst>
                <a:outerShdw blurRad="38100" dist="38100" dir="2700000" algn="tl">
                  <a:srgbClr val="C0C0C0"/>
                </a:outerShdw>
              </a:effectLst>
              <a:latin typeface="Segoe"/>
            </a:endParaRPr>
          </a:p>
        </p:txBody>
      </p:sp>
      <p:sp>
        <p:nvSpPr>
          <p:cNvPr id="4" name="Header Placeholder 3"/>
          <p:cNvSpPr>
            <a:spLocks noGrp="1"/>
          </p:cNvSpPr>
          <p:nvPr>
            <p:ph type="hdr" sz="quarter"/>
          </p:nvPr>
        </p:nvSpPr>
        <p:spPr>
          <a:xfrm>
            <a:off x="1" y="2"/>
            <a:ext cx="3038162" cy="464179"/>
          </a:xfrm>
          <a:prstGeom prst="rect">
            <a:avLst/>
          </a:prstGeom>
        </p:spPr>
        <p:txBody>
          <a:bodyPr lIns="92298" tIns="46149" rIns="92298" bIns="46149"/>
          <a:lstStyle/>
          <a:p>
            <a:pPr>
              <a:defRPr/>
            </a:pPr>
            <a:r>
              <a:rPr lang="en-US" smtClean="0"/>
              <a:t>SITO Summit 2006</a:t>
            </a:r>
            <a:endParaRPr lang="en-US"/>
          </a:p>
        </p:txBody>
      </p:sp>
      <p:sp>
        <p:nvSpPr>
          <p:cNvPr id="5" name="Date Placeholder 4"/>
          <p:cNvSpPr>
            <a:spLocks noGrp="1"/>
          </p:cNvSpPr>
          <p:nvPr>
            <p:ph type="dt" sz="quarter" idx="1"/>
          </p:nvPr>
        </p:nvSpPr>
        <p:spPr>
          <a:xfrm>
            <a:off x="3970635" y="2"/>
            <a:ext cx="3038162" cy="464179"/>
          </a:xfrm>
          <a:prstGeom prst="rect">
            <a:avLst/>
          </a:prstGeom>
        </p:spPr>
        <p:txBody>
          <a:bodyPr lIns="92298" tIns="46149" rIns="92298" bIns="46149"/>
          <a:lstStyle/>
          <a:p>
            <a:fld id="{51C7A501-19A9-4FA4-9D17-6254A3C51864}" type="datetime8">
              <a:rPr lang="en-US" altLang="zh-TW"/>
              <a:pPr/>
              <a:t>11/16/2007 10:19 AM</a:t>
            </a:fld>
            <a:endParaRPr lang="en-US" altLang="zh-TW"/>
          </a:p>
        </p:txBody>
      </p:sp>
      <p:sp>
        <p:nvSpPr>
          <p:cNvPr id="6" name="Footer Placeholder 5"/>
          <p:cNvSpPr>
            <a:spLocks noGrp="1"/>
          </p:cNvSpPr>
          <p:nvPr>
            <p:ph type="ftr" sz="quarter" idx="4"/>
          </p:nvPr>
        </p:nvSpPr>
        <p:spPr>
          <a:xfrm>
            <a:off x="1" y="8830621"/>
            <a:ext cx="3038162" cy="464179"/>
          </a:xfrm>
          <a:prstGeom prst="rect">
            <a:avLst/>
          </a:prstGeom>
        </p:spPr>
        <p:txBody>
          <a:bodyPr lIns="92298" tIns="46149" rIns="92298" bIns="46149"/>
          <a:lstStyle/>
          <a:p>
            <a:r>
              <a:rPr lang="en-US" altLang="ja-JP"/>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altLang="zh-TW"/>
          </a:p>
        </p:txBody>
      </p:sp>
      <p:sp>
        <p:nvSpPr>
          <p:cNvPr id="7" name="Slide Number Placeholder 6"/>
          <p:cNvSpPr>
            <a:spLocks noGrp="1"/>
          </p:cNvSpPr>
          <p:nvPr>
            <p:ph type="sldNum" sz="quarter" idx="5"/>
          </p:nvPr>
        </p:nvSpPr>
        <p:spPr/>
        <p:txBody>
          <a:bodyPr/>
          <a:lstStyle/>
          <a:p>
            <a:fld id="{6E312604-C30F-4A3C-B1A9-DFE4EC2B1379}" type="slidenum">
              <a:rPr lang="en-US" altLang="zh-TW"/>
              <a:pPr/>
              <a:t>72</a:t>
            </a:fld>
            <a:endParaRPr lang="en-US"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endParaRPr lang="en-US"/>
          </a:p>
        </p:txBody>
      </p:sp>
      <p:sp>
        <p:nvSpPr>
          <p:cNvPr id="146435" name="Rectangle 4"/>
          <p:cNvSpPr>
            <a:spLocks noGrp="1" noRot="1" noChangeAspect="1" noChangeArrowheads="1" noTextEdit="1"/>
          </p:cNvSpPr>
          <p:nvPr>
            <p:ph type="sldImg"/>
          </p:nvPr>
        </p:nvSpPr>
        <p:spPr>
          <a:xfrm>
            <a:off x="4291013" y="463550"/>
            <a:ext cx="2586037" cy="1938338"/>
          </a:xfrm>
          <a:ln/>
        </p:spPr>
      </p:sp>
      <p:sp>
        <p:nvSpPr>
          <p:cNvPr id="146436" name="Rectangle 5"/>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dt" sz="quarter" idx="1"/>
          </p:nvPr>
        </p:nvSpPr>
        <p:spPr>
          <a:noFill/>
        </p:spPr>
        <p:txBody>
          <a:bodyPr/>
          <a:lstStyle/>
          <a:p>
            <a:fld id="{B8DD1BF7-B900-4CED-9DED-1620A6F56B10}" type="datetime8">
              <a:rPr lang="en-US" smtClean="0">
                <a:cs typeface="Arial" charset="0"/>
              </a:rPr>
              <a:pPr/>
              <a:t>11/16/2007 10:19 AM</a:t>
            </a:fld>
            <a:endParaRPr lang="en-US" smtClean="0">
              <a:cs typeface="Arial" charset="0"/>
            </a:endParaRPr>
          </a:p>
        </p:txBody>
      </p:sp>
      <p:sp>
        <p:nvSpPr>
          <p:cNvPr id="46083" name="Rectangle 5"/>
          <p:cNvSpPr>
            <a:spLocks noGrp="1" noChangeArrowheads="1"/>
          </p:cNvSpPr>
          <p:nvPr>
            <p:ph type="ftr" sz="quarter" idx="4"/>
          </p:nvPr>
        </p:nvSpPr>
        <p:spPr>
          <a:noFill/>
        </p:spPr>
        <p:txBody>
          <a:bodyPr/>
          <a:lstStyle/>
          <a:p>
            <a:pPr eaLnBrk="1" hangingPunct="1"/>
            <a:r>
              <a:rPr lang="en-US" dirty="0" smtClean="0">
                <a:latin typeface="Arial" charset="0"/>
              </a:rPr>
              <a:t>© 2006 Microsoft Corporation. All rights reserved.</a:t>
            </a:r>
          </a:p>
          <a:p>
            <a:r>
              <a:rPr lang="en-US" dirty="0" smtClean="0">
                <a:latin typeface="Arial" charset="0"/>
              </a:rPr>
              <a:t>This presentation is for informational purposes only. Microsoft makes no warranties, express or implied, in this summary.</a:t>
            </a:r>
            <a:endParaRPr lang="en-US" dirty="0" smtClean="0"/>
          </a:p>
        </p:txBody>
      </p:sp>
      <p:sp>
        <p:nvSpPr>
          <p:cNvPr id="46084" name="Rectangle 6"/>
          <p:cNvSpPr>
            <a:spLocks noGrp="1" noChangeArrowheads="1"/>
          </p:cNvSpPr>
          <p:nvPr>
            <p:ph type="sldNum" sz="quarter" idx="5"/>
          </p:nvPr>
        </p:nvSpPr>
        <p:spPr>
          <a:noFill/>
        </p:spPr>
        <p:txBody>
          <a:bodyPr/>
          <a:lstStyle/>
          <a:p>
            <a:fld id="{1F9CB242-3AD6-43DF-835C-3E05D39C4255}" type="slidenum">
              <a:rPr lang="en-US" smtClean="0">
                <a:cs typeface="Arial" charset="0"/>
              </a:rPr>
              <a:pPr/>
              <a:t>7</a:t>
            </a:fld>
            <a:endParaRPr lang="en-US" smtClean="0">
              <a:cs typeface="Arial" charset="0"/>
            </a:endParaRPr>
          </a:p>
        </p:txBody>
      </p:sp>
      <p:sp>
        <p:nvSpPr>
          <p:cNvPr id="46085" name="Rectangle 2"/>
          <p:cNvSpPr>
            <a:spLocks noGrp="1" noRot="1" noChangeAspect="1" noChangeArrowheads="1" noTextEdit="1"/>
          </p:cNvSpPr>
          <p:nvPr>
            <p:ph type="sldImg"/>
          </p:nvPr>
        </p:nvSpPr>
        <p:spPr>
          <a:ln>
            <a:noFill/>
          </a:ln>
        </p:spPr>
      </p:sp>
      <p:sp>
        <p:nvSpPr>
          <p:cNvPr id="46086" name="Rectangle 3"/>
          <p:cNvSpPr>
            <a:spLocks noGrp="1" noChangeArrowheads="1"/>
          </p:cNvSpPr>
          <p:nvPr>
            <p:ph type="body" idx="1"/>
          </p:nvPr>
        </p:nvSpPr>
        <p:spPr>
          <a:noFill/>
          <a:ln/>
        </p:spPr>
        <p:txBody>
          <a:bodyPr/>
          <a:lstStyle/>
          <a:p>
            <a:endParaRPr lang="en-US" smtClean="0">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EBFE545-06BF-4C96-8A26-71ADBF092A71}" type="slidenum">
              <a:rPr lang="en-US" smtClean="0">
                <a:cs typeface="Arial" charset="0"/>
              </a:rPr>
              <a:pPr/>
              <a:t>9</a:t>
            </a:fld>
            <a:endParaRPr lang="en-US" smtClean="0">
              <a:cs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BEFF580-54AE-4CCC-8C50-AE3ED807FD1F}" type="slidenum">
              <a:rPr lang="en-US" smtClean="0">
                <a:cs typeface="Arial" charset="0"/>
              </a:rPr>
              <a:pPr/>
              <a:t>10</a:t>
            </a:fld>
            <a:endParaRPr lang="en-US" smtClean="0">
              <a:cs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pPr>
              <a:defRPr/>
            </a:pPr>
            <a:endParaRPr lang="en-US"/>
          </a:p>
        </p:txBody>
      </p:sp>
      <p:sp>
        <p:nvSpPr>
          <p:cNvPr id="5"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sp>
        <p:nvSpPr>
          <p:cNvPr id="6"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pPr>
              <a:defRPr/>
            </a:pPr>
            <a:endParaRPr lang="en-US"/>
          </a:p>
        </p:txBody>
      </p:sp>
      <p:pic>
        <p:nvPicPr>
          <p:cNvPr id="7"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a:ln w="9525">
            <a:noFill/>
            <a:miter lim="800000"/>
            <a:headEnd/>
            <a:tailEnd/>
          </a:ln>
        </p:spPr>
      </p:pic>
      <p:sp>
        <p:nvSpPr>
          <p:cNvPr id="867330"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dirty="0"/>
              <a:t>Click to edit Master title style</a:t>
            </a:r>
          </a:p>
        </p:txBody>
      </p:sp>
      <p:sp>
        <p:nvSpPr>
          <p:cNvPr id="867331"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581150"/>
            <a:ext cx="8756650" cy="38417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Box 13"/>
          <p:cNvSpPr txBox="1">
            <a:spLocks noChangeArrowheads="1"/>
          </p:cNvSpPr>
          <p:nvPr/>
        </p:nvSpPr>
        <p:spPr bwMode="auto">
          <a:xfrm>
            <a:off x="4066595" y="6654791"/>
            <a:ext cx="1016298" cy="184662"/>
          </a:xfrm>
          <a:prstGeom prst="rect">
            <a:avLst/>
          </a:prstGeom>
          <a:noFill/>
          <a:ln w="12700">
            <a:noFill/>
            <a:miter lim="800000"/>
            <a:headEnd/>
            <a:tailEnd/>
          </a:ln>
          <a:effectLst/>
        </p:spPr>
        <p:txBody>
          <a:bodyPr vert="horz" wrap="none" lIns="76197" tIns="38098" rIns="76197" bIns="38098" numCol="1" anchor="t" anchorCtr="0" compatLnSpc="1">
            <a:prstTxWarp prst="textNoShape">
              <a:avLst/>
            </a:prstTxWarp>
            <a:spAutoFit/>
          </a:bodyPr>
          <a:lstStyle/>
          <a:p>
            <a:pPr algn="l" rtl="0" fontAlgn="base">
              <a:lnSpc>
                <a:spcPct val="100000"/>
              </a:lnSpc>
              <a:spcBef>
                <a:spcPct val="0"/>
              </a:spcBef>
              <a:spcAft>
                <a:spcPct val="0"/>
              </a:spcAft>
            </a:pPr>
            <a:r>
              <a:rPr lang="en-US" sz="700" kern="1200" dirty="0">
                <a:solidFill>
                  <a:srgbClr val="009999"/>
                </a:solidFill>
                <a:effectLst/>
                <a:latin typeface="Segoe Semibold" pitchFamily="34" charset="0"/>
                <a:ea typeface="+mn-ea"/>
                <a:cs typeface="+mn-cs"/>
              </a:rPr>
              <a:t>Microsoft Confidential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txBox="1">
            <a:spLocks/>
          </p:cNvSpPr>
          <p:nvPr userDrawn="1"/>
        </p:nvSpPr>
        <p:spPr bwMode="auto">
          <a:xfrm>
            <a:off x="127000" y="127000"/>
            <a:ext cx="9017000" cy="661988"/>
          </a:xfrm>
          <a:prstGeom prst="rect">
            <a:avLst/>
          </a:prstGeom>
          <a:noFill/>
          <a:ln w="9525">
            <a:noFill/>
            <a:miter lim="800000"/>
            <a:headEnd/>
            <a:tailEnd/>
          </a:ln>
          <a:effectLst/>
        </p:spPr>
        <p:txBody>
          <a:bodyPr>
            <a:spAutoFit/>
          </a:bodyPr>
          <a:lstStyle/>
          <a:p>
            <a:pPr>
              <a:lnSpc>
                <a:spcPct val="85000"/>
              </a:lnSpc>
              <a:defRPr/>
            </a:pPr>
            <a:r>
              <a:rPr lang="en-US" sz="4400" b="1" kern="0">
                <a:solidFill>
                  <a:schemeClr val="tx2"/>
                </a:solidFill>
                <a:effectLst>
                  <a:outerShdw blurRad="38100" dist="38100" dir="2700000" algn="tl">
                    <a:srgbClr val="000000"/>
                  </a:outerShdw>
                </a:effectLst>
                <a:latin typeface="+mj-lt"/>
                <a:ea typeface="+mj-ea"/>
                <a:cs typeface="+mj-cs"/>
              </a:rPr>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 y="1581912"/>
            <a:ext cx="42717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728" y="2339975"/>
            <a:ext cx="42717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912"/>
            <a:ext cx="43084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39975"/>
            <a:ext cx="43084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581912"/>
            <a:ext cx="5111750" cy="45442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 y="158191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581913"/>
            <a:ext cx="5486400" cy="362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127000" y="127000"/>
            <a:ext cx="9017000" cy="661988"/>
          </a:xfrm>
        </p:spPr>
        <p:txBody>
          <a:bodyPr/>
          <a:lstStyle/>
          <a:p>
            <a:r>
              <a:rPr lang="en-US" smtClean="0"/>
              <a:t>Click to edit Master title style</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66306"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7"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pPr>
              <a:defRPr/>
            </a:pPr>
            <a:endParaRPr lang="en-US"/>
          </a:p>
        </p:txBody>
      </p:sp>
      <p:grpSp>
        <p:nvGrpSpPr>
          <p:cNvPr id="1028" name="Group 4"/>
          <p:cNvGrpSpPr>
            <a:grpSpLocks/>
          </p:cNvGrpSpPr>
          <p:nvPr/>
        </p:nvGrpSpPr>
        <p:grpSpPr bwMode="auto">
          <a:xfrm>
            <a:off x="-4763" y="6372225"/>
            <a:ext cx="9148763" cy="400050"/>
            <a:chOff x="-3" y="4014"/>
            <a:chExt cx="5763" cy="252"/>
          </a:xfrm>
        </p:grpSpPr>
        <p:sp>
          <p:nvSpPr>
            <p:cNvPr id="866309"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pPr>
                <a:defRPr/>
              </a:pPr>
              <a:endParaRPr lang="en-US"/>
            </a:p>
          </p:txBody>
        </p:sp>
        <p:sp>
          <p:nvSpPr>
            <p:cNvPr id="866310"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pPr>
                <a:defRPr/>
              </a:pPr>
              <a:endParaRPr lang="en-US"/>
            </a:p>
          </p:txBody>
        </p:sp>
        <p:pic>
          <p:nvPicPr>
            <p:cNvPr id="1032" name="Picture 7" descr="TechNet_rgb"/>
            <p:cNvPicPr>
              <a:picLocks noChangeAspect="1" noChangeArrowheads="1"/>
            </p:cNvPicPr>
            <p:nvPr userDrawn="1"/>
          </p:nvPicPr>
          <p:blipFill>
            <a:blip r:embed="rId15"/>
            <a:srcRect/>
            <a:stretch>
              <a:fillRect/>
            </a:stretch>
          </p:blipFill>
          <p:spPr bwMode="auto">
            <a:xfrm>
              <a:off x="4606" y="4168"/>
              <a:ext cx="979" cy="98"/>
            </a:xfrm>
            <a:prstGeom prst="rect">
              <a:avLst/>
            </a:prstGeom>
            <a:noFill/>
            <a:ln w="9525">
              <a:noFill/>
              <a:miter lim="800000"/>
              <a:headEnd/>
              <a:tailEnd/>
            </a:ln>
          </p:spPr>
        </p:pic>
      </p:grpSp>
      <p:sp>
        <p:nvSpPr>
          <p:cNvPr id="866312"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3809" r:id="rId1"/>
    <p:sldLayoutId id="2147483800" r:id="rId2"/>
    <p:sldLayoutId id="214748381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4" r:id="rId12"/>
  </p:sldLayoutIdLs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4.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9.png"/><Relationship Id="rId7"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image" Target="../media/image12.png"/><Relationship Id="rId17"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19.png"/><Relationship Id="rId1" Type="http://schemas.openxmlformats.org/officeDocument/2006/relationships/tags" Target="../tags/tag2.xml"/><Relationship Id="rId6" Type="http://schemas.openxmlformats.org/officeDocument/2006/relationships/image" Target="../media/image25.pn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9.png"/><Relationship Id="rId1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notesSlide" Target="../notesSlides/notesSlide60.xml"/><Relationship Id="rId7" Type="http://schemas.openxmlformats.org/officeDocument/2006/relationships/image" Target="../media/image9.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png"/><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5.png"/><Relationship Id="rId5" Type="http://schemas.openxmlformats.org/officeDocument/2006/relationships/image" Target="../media/image7.pn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8.png"/></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368425"/>
            <a:ext cx="9144000" cy="530225"/>
          </a:xfrm>
          <a:prstGeom prst="rect">
            <a:avLst/>
          </a:prstGeom>
          <a:solidFill>
            <a:srgbClr val="3A3A5C">
              <a:alpha val="72940"/>
            </a:srgbClr>
          </a:solidFill>
          <a:ln w="12700">
            <a:noFill/>
            <a:miter lim="800000"/>
            <a:headEnd/>
            <a:tailEnd/>
          </a:ln>
        </p:spPr>
        <p:txBody>
          <a:bodyPr wrap="none" anchor="ctr">
            <a:spAutoFit/>
          </a:bodyPr>
          <a:lstStyle/>
          <a:p>
            <a:endParaRPr lang="en-US"/>
          </a:p>
        </p:txBody>
      </p:sp>
      <p:sp>
        <p:nvSpPr>
          <p:cNvPr id="826371" name="Rectangle 3"/>
          <p:cNvSpPr>
            <a:spLocks noGrp="1" noChangeArrowheads="1"/>
          </p:cNvSpPr>
          <p:nvPr>
            <p:ph type="ctrTitle"/>
          </p:nvPr>
        </p:nvSpPr>
        <p:spPr>
          <a:xfrm>
            <a:off x="380999" y="1371600"/>
            <a:ext cx="8501743" cy="1976438"/>
          </a:xfrm>
        </p:spPr>
        <p:txBody>
          <a:bodyPr/>
          <a:lstStyle/>
          <a:p>
            <a:pPr algn="ctr" eaLnBrk="1" hangingPunct="1">
              <a:defRPr/>
            </a:pPr>
            <a:r>
              <a:rPr lang="en-US" altLang="zh-TW" dirty="0" smtClean="0"/>
              <a:t/>
            </a:r>
            <a:br>
              <a:rPr lang="en-US" altLang="zh-TW" dirty="0" smtClean="0"/>
            </a:br>
            <a:r>
              <a:rPr lang="zh-TW" altLang="en-US" dirty="0" smtClean="0"/>
              <a:t>全新資料備援方案 </a:t>
            </a:r>
            <a:r>
              <a:rPr lang="en-US" altLang="zh-TW" dirty="0" smtClean="0"/>
              <a:t/>
            </a:r>
            <a:br>
              <a:rPr lang="en-US" altLang="zh-TW" dirty="0" smtClean="0"/>
            </a:br>
            <a:r>
              <a:rPr lang="en-US" dirty="0" smtClean="0"/>
              <a:t>DPM </a:t>
            </a:r>
            <a:r>
              <a:rPr lang="en-US" dirty="0" smtClean="0"/>
              <a:t>2007 </a:t>
            </a:r>
            <a:r>
              <a:rPr lang="zh-TW" altLang="en-US" dirty="0" smtClean="0"/>
              <a:t>技術導覽</a:t>
            </a:r>
            <a:endParaRPr lang="en-US" dirty="0" smtClean="0"/>
          </a:p>
        </p:txBody>
      </p:sp>
      <p:sp>
        <p:nvSpPr>
          <p:cNvPr id="826370" name="Rectangle 2"/>
          <p:cNvSpPr>
            <a:spLocks noGrp="1" noChangeArrowheads="1"/>
          </p:cNvSpPr>
          <p:nvPr>
            <p:ph type="subTitle" idx="1"/>
          </p:nvPr>
        </p:nvSpPr>
        <p:spPr>
          <a:xfrm>
            <a:off x="476250" y="4171950"/>
            <a:ext cx="7677150" cy="1363450"/>
          </a:xfrm>
        </p:spPr>
        <p:txBody>
          <a:bodyPr/>
          <a:lstStyle/>
          <a:p>
            <a:pPr eaLnBrk="1" hangingPunct="1">
              <a:lnSpc>
                <a:spcPct val="85000"/>
              </a:lnSpc>
              <a:defRPr/>
            </a:pPr>
            <a:r>
              <a:rPr lang="en-US" sz="2800" b="1" dirty="0" smtClean="0"/>
              <a:t>David Feng </a:t>
            </a:r>
            <a:r>
              <a:rPr lang="zh-TW" altLang="en-US" sz="2800" b="1" dirty="0" smtClean="0"/>
              <a:t>馮立偉</a:t>
            </a:r>
            <a:endParaRPr lang="en-US" sz="2800" b="1" dirty="0" smtClean="0"/>
          </a:p>
          <a:p>
            <a:pPr eaLnBrk="1" hangingPunct="1">
              <a:lnSpc>
                <a:spcPct val="85000"/>
              </a:lnSpc>
              <a:defRPr/>
            </a:pPr>
            <a:r>
              <a:rPr lang="zh-TW" altLang="en-US" sz="2800" b="1" dirty="0" smtClean="0"/>
              <a:t>技術服務處  處長</a:t>
            </a:r>
            <a:endParaRPr lang="en-US" altLang="zh-TW" sz="2800" b="1" dirty="0" smtClean="0"/>
          </a:p>
          <a:p>
            <a:pPr eaLnBrk="1" hangingPunct="1">
              <a:lnSpc>
                <a:spcPct val="85000"/>
              </a:lnSpc>
              <a:defRPr/>
            </a:pPr>
            <a:r>
              <a:rPr lang="zh-TW" altLang="en-US" sz="2800" b="1" dirty="0" smtClean="0"/>
              <a:t>精誠資訊</a:t>
            </a:r>
            <a:endParaRPr lang="en-US" sz="28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28675"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28676" name="Picture 6"/>
          <p:cNvPicPr>
            <a:picLocks noChangeAspect="1" noChangeArrowheads="1"/>
          </p:cNvPicPr>
          <p:nvPr/>
        </p:nvPicPr>
        <p:blipFill>
          <a:blip r:embed="rId4"/>
          <a:srcRect/>
          <a:stretch>
            <a:fillRect/>
          </a:stretch>
        </p:blipFill>
        <p:spPr bwMode="auto">
          <a:xfrm>
            <a:off x="-89668350" y="-69515038"/>
            <a:ext cx="4725987" cy="3657600"/>
          </a:xfrm>
          <a:prstGeom prst="rect">
            <a:avLst/>
          </a:prstGeom>
          <a:noFill/>
          <a:ln w="9525">
            <a:noFill/>
            <a:miter lim="800000"/>
            <a:headEnd/>
            <a:tailEnd/>
          </a:ln>
        </p:spPr>
      </p:pic>
      <p:pic>
        <p:nvPicPr>
          <p:cNvPr id="28677" name="Picture 7"/>
          <p:cNvPicPr>
            <a:picLocks noChangeAspect="1" noChangeArrowheads="1"/>
          </p:cNvPicPr>
          <p:nvPr/>
        </p:nvPicPr>
        <p:blipFill>
          <a:blip r:embed="rId5"/>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29699"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29700" name="Picture 5"/>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0723"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0724" name="Picture 3"/>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1747"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1748" name="Picture 3"/>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2771"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2772" name="Picture 3"/>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3795"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3796" name="Picture 3"/>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4819"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4820" name="Picture 2"/>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5843"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5844" name="Picture 2"/>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6867"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6868" name="Picture 2"/>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7891"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7892" name="Picture 2"/>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blackWhite">
          <a:xfrm>
            <a:off x="6683188" y="1090107"/>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White">
          <a:xfrm>
            <a:off x="443753" y="1052287"/>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spcBef>
                <a:spcPct val="10000"/>
              </a:spcBef>
              <a:defRPr/>
            </a:pPr>
            <a:r>
              <a:rPr lang="zh-TW" altLang="en-US" sz="2000" dirty="0" smtClean="0"/>
              <a:t>現今客戶在備份上的痛</a:t>
            </a:r>
            <a:endParaRPr lang="en-US" sz="2000" dirty="0" smtClean="0"/>
          </a:p>
        </p:txBody>
      </p:sp>
      <p:sp>
        <p:nvSpPr>
          <p:cNvPr id="12" name="Rounded Rectangle 11"/>
          <p:cNvSpPr/>
          <p:nvPr/>
        </p:nvSpPr>
        <p:spPr bwMode="blackWhite">
          <a:xfrm>
            <a:off x="443753" y="1905727"/>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altLang="zh-TW" sz="2000" dirty="0" smtClean="0"/>
              <a:t>DPM</a:t>
            </a:r>
            <a:r>
              <a:rPr lang="zh-TW" altLang="en-US" sz="2000" dirty="0" smtClean="0"/>
              <a:t> </a:t>
            </a:r>
            <a:r>
              <a:rPr lang="en-US" altLang="zh-TW" sz="2000" dirty="0" smtClean="0"/>
              <a:t>2007 </a:t>
            </a:r>
            <a:r>
              <a:rPr lang="zh-TW" altLang="en-US" sz="2000" dirty="0" smtClean="0"/>
              <a:t>架構及功能改變快速導覽</a:t>
            </a:r>
            <a:endParaRPr lang="en-US" sz="2000" dirty="0" smtClean="0"/>
          </a:p>
        </p:txBody>
      </p:sp>
      <p:sp>
        <p:nvSpPr>
          <p:cNvPr id="18" name="Rounded Rectangle 17"/>
          <p:cNvSpPr/>
          <p:nvPr/>
        </p:nvSpPr>
        <p:spPr bwMode="blackWhite">
          <a:xfrm>
            <a:off x="443753" y="2759167"/>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altLang="zh-TW" sz="2000" dirty="0" smtClean="0"/>
              <a:t>DPM</a:t>
            </a:r>
            <a:r>
              <a:rPr lang="zh-TW" altLang="en-US" sz="2000" dirty="0" smtClean="0"/>
              <a:t> </a:t>
            </a:r>
            <a:r>
              <a:rPr lang="en-US" altLang="zh-TW" sz="2000" dirty="0" smtClean="0"/>
              <a:t>2007 </a:t>
            </a:r>
            <a:r>
              <a:rPr lang="zh-TW" altLang="en-US" sz="2000" dirty="0" smtClean="0"/>
              <a:t>如何同步備份資料</a:t>
            </a:r>
            <a:endParaRPr lang="en-US" sz="2000" dirty="0" smtClean="0"/>
          </a:p>
        </p:txBody>
      </p:sp>
      <p:sp>
        <p:nvSpPr>
          <p:cNvPr id="21" name="Rounded Rectangle 20"/>
          <p:cNvSpPr/>
          <p:nvPr/>
        </p:nvSpPr>
        <p:spPr bwMode="blackWhite">
          <a:xfrm>
            <a:off x="429239" y="3566162"/>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altLang="zh-TW" sz="2000" dirty="0" smtClean="0"/>
              <a:t>DPM</a:t>
            </a:r>
            <a:r>
              <a:rPr lang="zh-TW" altLang="en-US" sz="2000" dirty="0" smtClean="0"/>
              <a:t> </a:t>
            </a:r>
            <a:r>
              <a:rPr lang="en-US" altLang="zh-TW" sz="2000" dirty="0" smtClean="0"/>
              <a:t>2007 </a:t>
            </a:r>
            <a:r>
              <a:rPr lang="zh-TW" altLang="en-US" sz="2000" dirty="0" smtClean="0"/>
              <a:t>創新備份機制</a:t>
            </a:r>
            <a:endParaRPr lang="en-US" sz="2000" dirty="0" smtClean="0"/>
          </a:p>
        </p:txBody>
      </p:sp>
      <p:sp>
        <p:nvSpPr>
          <p:cNvPr id="22" name="Rounded Rectangle 21"/>
          <p:cNvSpPr/>
          <p:nvPr/>
        </p:nvSpPr>
        <p:spPr bwMode="blackWhite">
          <a:xfrm>
            <a:off x="414724" y="4361546"/>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altLang="zh-TW" sz="2000" dirty="0" smtClean="0"/>
              <a:t>Demo – DPM 2007 </a:t>
            </a:r>
            <a:r>
              <a:rPr lang="zh-TW" altLang="en-US" sz="2000" dirty="0" smtClean="0"/>
              <a:t>備份</a:t>
            </a:r>
            <a:r>
              <a:rPr lang="en-US" altLang="zh-TW" sz="2000" dirty="0" smtClean="0"/>
              <a:t>/</a:t>
            </a:r>
            <a:r>
              <a:rPr lang="zh-TW" altLang="en-US" sz="2000" dirty="0" smtClean="0"/>
              <a:t>還原</a:t>
            </a:r>
            <a:r>
              <a:rPr lang="en-US" altLang="zh-TW" sz="2000" dirty="0" smtClean="0"/>
              <a:t>/</a:t>
            </a:r>
            <a:r>
              <a:rPr lang="zh-TW" altLang="en-US" sz="2000" dirty="0" smtClean="0"/>
              <a:t>介面</a:t>
            </a:r>
            <a:r>
              <a:rPr lang="en-US" altLang="zh-TW" sz="2000" dirty="0" smtClean="0"/>
              <a:t>/</a:t>
            </a:r>
            <a:r>
              <a:rPr lang="zh-TW" altLang="en-US" sz="2000" dirty="0" smtClean="0"/>
              <a:t>先進備份機制</a:t>
            </a:r>
            <a:endParaRPr lang="en-US" sz="2000" dirty="0" smtClean="0"/>
          </a:p>
        </p:txBody>
      </p:sp>
      <p:sp>
        <p:nvSpPr>
          <p:cNvPr id="11" name="Title 10"/>
          <p:cNvSpPr>
            <a:spLocks noGrp="1"/>
          </p:cNvSpPr>
          <p:nvPr>
            <p:ph type="title"/>
          </p:nvPr>
        </p:nvSpPr>
        <p:spPr/>
        <p:txBody>
          <a:bodyPr/>
          <a:lstStyle/>
          <a:p>
            <a:r>
              <a:rPr lang="zh-TW" altLang="en-US" dirty="0" smtClean="0">
                <a:solidFill>
                  <a:schemeClr val="tx1"/>
                </a:solidFill>
              </a:rPr>
              <a:t>議程大綱</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8915"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8916" name="Picture 3"/>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39939"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pic>
        <p:nvPicPr>
          <p:cNvPr id="39940" name="Picture 2"/>
          <p:cNvPicPr>
            <a:picLocks noChangeAspect="1" noChangeArrowheads="1"/>
          </p:cNvPicPr>
          <p:nvPr/>
        </p:nvPicPr>
        <p:blipFill>
          <a:blip r:embed="rId4"/>
          <a:srcRect/>
          <a:stretch>
            <a:fillRect/>
          </a:stretch>
        </p:blipFill>
        <p:spPr bwMode="auto">
          <a:xfrm>
            <a:off x="228600" y="1371600"/>
            <a:ext cx="5907088" cy="457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40963" name="Picture 2"/>
          <p:cNvPicPr>
            <a:picLocks noChangeAspect="1" noChangeArrowheads="1"/>
          </p:cNvPicPr>
          <p:nvPr/>
        </p:nvPicPr>
        <p:blipFill>
          <a:blip r:embed="rId3"/>
          <a:srcRect/>
          <a:stretch>
            <a:fillRect/>
          </a:stretch>
        </p:blipFill>
        <p:spPr bwMode="auto">
          <a:xfrm>
            <a:off x="914400" y="228600"/>
            <a:ext cx="7916863" cy="594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41987" name="Picture 2"/>
          <p:cNvPicPr>
            <a:picLocks noChangeAspect="1" noChangeArrowheads="1"/>
          </p:cNvPicPr>
          <p:nvPr/>
        </p:nvPicPr>
        <p:blipFill>
          <a:blip r:embed="rId3"/>
          <a:srcRect/>
          <a:stretch>
            <a:fillRect/>
          </a:stretch>
        </p:blipFill>
        <p:spPr bwMode="auto">
          <a:xfrm>
            <a:off x="914400" y="228600"/>
            <a:ext cx="7916863" cy="594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744" y="2327277"/>
            <a:ext cx="8897256" cy="1348061"/>
          </a:xfrm>
        </p:spPr>
        <p:txBody>
          <a:bodyPr/>
          <a:lstStyle/>
          <a:p>
            <a:pPr>
              <a:defRPr/>
            </a:pPr>
            <a:r>
              <a:rPr lang="en-US" altLang="zh-TW" dirty="0" smtClean="0"/>
              <a:t>DPM 2007 </a:t>
            </a:r>
            <a:r>
              <a:rPr lang="zh-TW" altLang="en-US" dirty="0" smtClean="0"/>
              <a:t>如何同步備份資料 </a:t>
            </a:r>
            <a:r>
              <a:rPr lang="en-US" altLang="zh-TW" dirty="0" smtClean="0"/>
              <a:t>?</a:t>
            </a:r>
            <a:endParaRPr dirty="0" smtClean="0">
              <a:effectLst>
                <a:outerShdw blurRad="38100" dist="38100" dir="2700000" algn="tl">
                  <a:srgbClr val="C0C0C0"/>
                </a:outerShdw>
              </a:effectLst>
            </a:endParaRPr>
          </a:p>
        </p:txBody>
      </p:sp>
      <p:sp>
        <p:nvSpPr>
          <p:cNvPr id="25603" name="Slide Number Placeholder 3"/>
          <p:cNvSpPr>
            <a:spLocks noGrp="1"/>
          </p:cNvSpPr>
          <p:nvPr>
            <p:ph type="sldNum" sz="quarter" idx="4294967295"/>
          </p:nvPr>
        </p:nvSpPr>
        <p:spPr>
          <a:xfrm>
            <a:off x="6983678" y="6559021"/>
            <a:ext cx="2133864" cy="476250"/>
          </a:xfrm>
          <a:prstGeom prst="rect">
            <a:avLst/>
          </a:prstGeom>
        </p:spPr>
        <p:txBody>
          <a:bodyPr lIns="91436" tIns="45718" rIns="91436" bIns="45718"/>
          <a:lstStyle/>
          <a:p>
            <a:fld id="{0D820B90-74DA-4275-8985-E3775EB59FE2}" type="slidenum">
              <a:rPr lang="en-US" altLang="zh-TW">
                <a:effectLst>
                  <a:outerShdw blurRad="38100" dist="38100" dir="2700000" algn="tl">
                    <a:srgbClr val="000000"/>
                  </a:outerShdw>
                </a:effectLst>
                <a:ea typeface="新細明體" pitchFamily="18" charset="-120"/>
              </a:rPr>
              <a:pPr/>
              <a:t>24</a:t>
            </a:fld>
            <a:endParaRPr lang="en-US" altLang="zh-TW">
              <a:effectLst>
                <a:outerShdw blurRad="38100" dist="38100" dir="2700000" algn="tl">
                  <a:srgbClr val="000000"/>
                </a:outerShdw>
              </a:effectLst>
              <a:ea typeface="新細明體" pitchFamily="18" charset="-120"/>
            </a:endParaRPr>
          </a:p>
        </p:txBody>
      </p:sp>
      <p:sp>
        <p:nvSpPr>
          <p:cNvPr id="5" name="Subtitle 4"/>
          <p:cNvSpPr>
            <a:spLocks noGrp="1"/>
          </p:cNvSpPr>
          <p:nvPr>
            <p:ph type="subTitle" idx="1"/>
          </p:nvPr>
        </p:nvSpPr>
        <p:spPr>
          <a:xfrm>
            <a:off x="727605" y="4284927"/>
            <a:ext cx="8035396" cy="427302"/>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DPM </a:t>
            </a:r>
            <a:r>
              <a:rPr lang="zh-TW" altLang="en-US" dirty="0" smtClean="0">
                <a:solidFill>
                  <a:schemeClr val="tx1"/>
                </a:solidFill>
              </a:rPr>
              <a:t>尋找組成資料的檔案</a:t>
            </a:r>
            <a:endParaRPr lang="en-US" dirty="0" smtClean="0">
              <a:solidFill>
                <a:schemeClr val="tx1"/>
              </a:solidFill>
            </a:endParaRPr>
          </a:p>
        </p:txBody>
      </p:sp>
      <p:sp>
        <p:nvSpPr>
          <p:cNvPr id="10" name="Right Arrow 9"/>
          <p:cNvSpPr/>
          <p:nvPr/>
        </p:nvSpPr>
        <p:spPr>
          <a:xfrm>
            <a:off x="4419600" y="3327400"/>
            <a:ext cx="9144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49" name="TextBox 10"/>
          <p:cNvSpPr txBox="1">
            <a:spLocks noChangeArrowheads="1"/>
          </p:cNvSpPr>
          <p:nvPr/>
        </p:nvSpPr>
        <p:spPr bwMode="auto">
          <a:xfrm>
            <a:off x="5676900" y="2628900"/>
            <a:ext cx="3467100" cy="4524315"/>
          </a:xfrm>
          <a:prstGeom prst="rect">
            <a:avLst/>
          </a:prstGeom>
          <a:noFill/>
          <a:ln w="9525">
            <a:noFill/>
            <a:miter lim="800000"/>
            <a:headEnd/>
            <a:tailEnd/>
          </a:ln>
        </p:spPr>
        <p:txBody>
          <a:bodyPr>
            <a:spAutoFit/>
          </a:bodyPr>
          <a:lstStyle/>
          <a:p>
            <a:r>
              <a:rPr lang="en-US" dirty="0" smtClean="0"/>
              <a:t>E:\</a:t>
            </a:r>
          </a:p>
          <a:p>
            <a:r>
              <a:rPr lang="en-US" dirty="0" smtClean="0"/>
              <a:t>   +  Exchange\</a:t>
            </a:r>
          </a:p>
          <a:p>
            <a:r>
              <a:rPr lang="en-US" dirty="0" smtClean="0"/>
              <a:t>        +  ExecMail.EDB</a:t>
            </a:r>
          </a:p>
          <a:p>
            <a:r>
              <a:rPr lang="en-US" dirty="0" smtClean="0"/>
              <a:t>            ExecMail.STM</a:t>
            </a:r>
          </a:p>
          <a:p>
            <a:endParaRPr lang="en-US" dirty="0"/>
          </a:p>
          <a:p>
            <a:r>
              <a:rPr lang="en-US" dirty="0" smtClean="0"/>
              <a:t>L:\</a:t>
            </a:r>
            <a:endParaRPr lang="en-US" dirty="0"/>
          </a:p>
          <a:p>
            <a:r>
              <a:rPr lang="en-US" dirty="0"/>
              <a:t>   + </a:t>
            </a:r>
            <a:r>
              <a:rPr lang="en-US" dirty="0" smtClean="0"/>
              <a:t>\Exchange\</a:t>
            </a:r>
            <a:endParaRPr lang="en-US" dirty="0"/>
          </a:p>
          <a:p>
            <a:r>
              <a:rPr lang="en-US" dirty="0"/>
              <a:t>        + </a:t>
            </a:r>
            <a:r>
              <a:rPr lang="en-US" dirty="0" smtClean="0"/>
              <a:t>ExecMail.LOG</a:t>
            </a:r>
          </a:p>
          <a:p>
            <a:r>
              <a:rPr lang="en-US" dirty="0" smtClean="0"/>
              <a:t>           ExecMail.CHK</a:t>
            </a:r>
          </a:p>
          <a:p>
            <a:endParaRPr lang="en-US" dirty="0"/>
          </a:p>
          <a:p>
            <a:endParaRPr lang="en-US" dirty="0"/>
          </a:p>
          <a:p>
            <a:endParaRPr lang="en-US" dirty="0"/>
          </a:p>
        </p:txBody>
      </p:sp>
      <p:pic>
        <p:nvPicPr>
          <p:cNvPr id="6" name="Picture 7"/>
          <p:cNvPicPr>
            <a:picLocks noChangeAspect="1" noChangeArrowheads="1"/>
          </p:cNvPicPr>
          <p:nvPr/>
        </p:nvPicPr>
        <p:blipFill>
          <a:blip r:embed="rId3"/>
          <a:srcRect/>
          <a:stretch>
            <a:fillRect/>
          </a:stretch>
        </p:blipFill>
        <p:spPr bwMode="auto">
          <a:xfrm>
            <a:off x="608494" y="2937678"/>
            <a:ext cx="3051700" cy="986139"/>
          </a:xfrm>
          <a:prstGeom prst="rect">
            <a:avLst/>
          </a:prstGeom>
          <a:noFill/>
          <a:ln w="9525">
            <a:solidFill>
              <a:schemeClr val="accent1"/>
            </a:solid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solidFill>
                  <a:schemeClr val="tx1"/>
                </a:solidFill>
              </a:rPr>
              <a:t>DPM </a:t>
            </a:r>
            <a:r>
              <a:rPr lang="zh-TW" altLang="en-US" dirty="0" smtClean="0">
                <a:solidFill>
                  <a:schemeClr val="tx1"/>
                </a:solidFill>
              </a:rPr>
              <a:t>確認組成資料的</a:t>
            </a:r>
            <a:r>
              <a:rPr lang="en-US" dirty="0" smtClean="0">
                <a:solidFill>
                  <a:schemeClr val="tx1"/>
                </a:solidFill>
              </a:rPr>
              <a:t> Blocks </a:t>
            </a:r>
            <a:br>
              <a:rPr lang="en-US" dirty="0" smtClean="0">
                <a:solidFill>
                  <a:schemeClr val="tx1"/>
                </a:solidFill>
              </a:rPr>
            </a:br>
            <a:r>
              <a:rPr lang="en-US" dirty="0" smtClean="0">
                <a:solidFill>
                  <a:schemeClr val="tx1"/>
                </a:solidFill>
              </a:rPr>
              <a:t>Compose Files</a:t>
            </a:r>
          </a:p>
        </p:txBody>
      </p:sp>
      <p:sp>
        <p:nvSpPr>
          <p:cNvPr id="83971" name="TextBox 7"/>
          <p:cNvSpPr txBox="1">
            <a:spLocks noChangeArrowheads="1"/>
          </p:cNvSpPr>
          <p:nvPr/>
        </p:nvSpPr>
        <p:spPr bwMode="auto">
          <a:xfrm>
            <a:off x="457200" y="1249684"/>
            <a:ext cx="5495925" cy="646113"/>
          </a:xfrm>
          <a:prstGeom prst="rect">
            <a:avLst/>
          </a:prstGeom>
          <a:noFill/>
          <a:ln w="9525">
            <a:noFill/>
            <a:miter lim="800000"/>
            <a:headEnd/>
            <a:tailEnd/>
          </a:ln>
        </p:spPr>
        <p:txBody>
          <a:bodyPr wrap="none">
            <a:spAutoFit/>
          </a:bodyPr>
          <a:lstStyle/>
          <a:p>
            <a:r>
              <a:rPr lang="en-US" sz="1800" dirty="0">
                <a:latin typeface="Calibri" pitchFamily="34" charset="0"/>
              </a:rPr>
              <a:t>DPM filter creates a volume map, to monitor which</a:t>
            </a:r>
          </a:p>
          <a:p>
            <a:r>
              <a:rPr lang="en-US" sz="1800" dirty="0">
                <a:latin typeface="Calibri" pitchFamily="34" charset="0"/>
              </a:rPr>
              <a:t>disk blocks contain portions of the files to be protected.</a:t>
            </a:r>
          </a:p>
        </p:txBody>
      </p:sp>
      <p:sp>
        <p:nvSpPr>
          <p:cNvPr id="7" name="Right Arrow 6"/>
          <p:cNvSpPr/>
          <p:nvPr/>
        </p:nvSpPr>
        <p:spPr>
          <a:xfrm>
            <a:off x="5105400" y="3962400"/>
            <a:ext cx="9144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4175" name="TextBox 6"/>
          <p:cNvSpPr txBox="1">
            <a:spLocks noChangeArrowheads="1"/>
          </p:cNvSpPr>
          <p:nvPr/>
        </p:nvSpPr>
        <p:spPr bwMode="auto">
          <a:xfrm>
            <a:off x="6248400" y="4114800"/>
            <a:ext cx="2646363" cy="369888"/>
          </a:xfrm>
          <a:prstGeom prst="rect">
            <a:avLst/>
          </a:prstGeom>
          <a:noFill/>
          <a:ln w="9525">
            <a:noFill/>
            <a:miter lim="800000"/>
            <a:headEnd/>
            <a:tailEnd/>
          </a:ln>
        </p:spPr>
        <p:txBody>
          <a:bodyPr wrap="none">
            <a:spAutoFit/>
          </a:bodyPr>
          <a:lstStyle/>
          <a:p>
            <a:r>
              <a:rPr lang="en-US" sz="1800">
                <a:latin typeface="Calibri" pitchFamily="34" charset="0"/>
              </a:rPr>
              <a:t>DPM Filter – Volume Map</a:t>
            </a:r>
          </a:p>
        </p:txBody>
      </p:sp>
      <p:sp>
        <p:nvSpPr>
          <p:cNvPr id="10" name="TextBox 10"/>
          <p:cNvSpPr txBox="1">
            <a:spLocks noChangeArrowheads="1"/>
          </p:cNvSpPr>
          <p:nvPr/>
        </p:nvSpPr>
        <p:spPr bwMode="auto">
          <a:xfrm>
            <a:off x="526166" y="2871994"/>
            <a:ext cx="3467100" cy="3416320"/>
          </a:xfrm>
          <a:prstGeom prst="rect">
            <a:avLst/>
          </a:prstGeom>
          <a:noFill/>
          <a:ln w="9525">
            <a:noFill/>
            <a:miter lim="800000"/>
            <a:headEnd/>
            <a:tailEnd/>
          </a:ln>
        </p:spPr>
        <p:txBody>
          <a:bodyPr wrap="square">
            <a:spAutoFit/>
          </a:bodyPr>
          <a:lstStyle/>
          <a:p>
            <a:r>
              <a:rPr lang="en-US" dirty="0" smtClean="0"/>
              <a:t>E:\</a:t>
            </a:r>
          </a:p>
          <a:p>
            <a:r>
              <a:rPr lang="en-US" dirty="0" smtClean="0"/>
              <a:t>   +  Exchange\</a:t>
            </a:r>
          </a:p>
          <a:p>
            <a:r>
              <a:rPr lang="en-US" dirty="0" smtClean="0"/>
              <a:t>        +  ExecMail.EDB</a:t>
            </a:r>
          </a:p>
          <a:p>
            <a:r>
              <a:rPr lang="en-US" dirty="0" smtClean="0"/>
              <a:t>            ExecMail.STM</a:t>
            </a:r>
          </a:p>
          <a:p>
            <a:endParaRPr lang="en-US" dirty="0"/>
          </a:p>
          <a:p>
            <a:r>
              <a:rPr lang="en-US" dirty="0" smtClean="0"/>
              <a:t>L:\</a:t>
            </a:r>
            <a:endParaRPr lang="en-US" dirty="0"/>
          </a:p>
          <a:p>
            <a:r>
              <a:rPr lang="en-US" dirty="0"/>
              <a:t>   + </a:t>
            </a:r>
            <a:r>
              <a:rPr lang="en-US" dirty="0" smtClean="0"/>
              <a:t>\Exchange\</a:t>
            </a:r>
            <a:endParaRPr lang="en-US" dirty="0"/>
          </a:p>
          <a:p>
            <a:r>
              <a:rPr lang="en-US" dirty="0"/>
              <a:t>        + </a:t>
            </a:r>
            <a:r>
              <a:rPr lang="en-US" dirty="0" smtClean="0"/>
              <a:t>ExecMail.LOG</a:t>
            </a:r>
          </a:p>
          <a:p>
            <a:r>
              <a:rPr lang="en-US" dirty="0" smtClean="0"/>
              <a:t>           ExecMail.CHK</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146800" y="1054100"/>
            <a:ext cx="2806700" cy="2580351"/>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7" name="Table 6"/>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sp>
        <p:nvSpPr>
          <p:cNvPr id="2" name="Title 1"/>
          <p:cNvSpPr>
            <a:spLocks noGrp="1"/>
          </p:cNvSpPr>
          <p:nvPr>
            <p:ph type="title"/>
          </p:nvPr>
        </p:nvSpPr>
        <p:spPr/>
        <p:txBody>
          <a:bodyPr/>
          <a:lstStyle/>
          <a:p>
            <a:r>
              <a:rPr lang="zh-TW" altLang="en-US" dirty="0" smtClean="0">
                <a:solidFill>
                  <a:schemeClr val="tx1"/>
                </a:solidFill>
              </a:rPr>
              <a:t>開始同步視窗</a:t>
            </a:r>
            <a:endParaRPr lang="en-US" dirty="0" smtClean="0">
              <a:solidFill>
                <a:schemeClr val="tx1"/>
              </a:solidFill>
            </a:endParaRPr>
          </a:p>
        </p:txBody>
      </p:sp>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5300" name="TextBox 6"/>
          <p:cNvSpPr txBox="1">
            <a:spLocks noChangeArrowheads="1"/>
          </p:cNvSpPr>
          <p:nvPr/>
        </p:nvSpPr>
        <p:spPr bwMode="auto">
          <a:xfrm>
            <a:off x="6248400" y="4114800"/>
            <a:ext cx="2646363" cy="369888"/>
          </a:xfrm>
          <a:prstGeom prst="rect">
            <a:avLst/>
          </a:prstGeom>
          <a:noFill/>
          <a:ln w="9525">
            <a:noFill/>
            <a:miter lim="800000"/>
            <a:headEnd/>
            <a:tailEnd/>
          </a:ln>
        </p:spPr>
        <p:txBody>
          <a:bodyPr wrap="none">
            <a:spAutoFit/>
          </a:bodyPr>
          <a:lstStyle/>
          <a:p>
            <a:r>
              <a:rPr lang="en-US" sz="1800">
                <a:latin typeface="Calibri" pitchFamily="34" charset="0"/>
              </a:rPr>
              <a:t>DPM Filter – Volume Map</a:t>
            </a:r>
          </a:p>
        </p:txBody>
      </p:sp>
      <p:sp>
        <p:nvSpPr>
          <p:cNvPr id="85301" name="TextBox 7"/>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85302" name="TextBox 7"/>
          <p:cNvSpPr txBox="1">
            <a:spLocks noChangeArrowheads="1"/>
          </p:cNvSpPr>
          <p:nvPr/>
        </p:nvSpPr>
        <p:spPr bwMode="auto">
          <a:xfrm>
            <a:off x="457200" y="1066800"/>
            <a:ext cx="1401763" cy="369888"/>
          </a:xfrm>
          <a:prstGeom prst="rect">
            <a:avLst/>
          </a:prstGeom>
          <a:noFill/>
          <a:ln w="9525">
            <a:noFill/>
            <a:miter lim="800000"/>
            <a:headEnd/>
            <a:tailEnd/>
          </a:ln>
        </p:spPr>
        <p:txBody>
          <a:bodyPr wrap="none">
            <a:spAutoFit/>
          </a:bodyPr>
          <a:lstStyle/>
          <a:p>
            <a:r>
              <a:rPr lang="en-US">
                <a:latin typeface="Calibri" pitchFamily="34" charset="0"/>
              </a:rPr>
              <a:t>Time = 10:00</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568776"/>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solidFill>
                            <a:schemeClr val="tx1"/>
                          </a:solidFill>
                        </a:rPr>
                        <a:t>1</a:t>
                      </a:r>
                      <a:endParaRPr lang="en-US" dirty="0">
                        <a:solidFill>
                          <a:schemeClr val="tx1"/>
                        </a:solidFill>
                      </a:endParaRPr>
                    </a:p>
                  </a:txBody>
                  <a:tcPr>
                    <a:solidFill>
                      <a:srgbClr val="C00000"/>
                    </a:solidFill>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endParaRPr lang="en-US">
                        <a:solidFill>
                          <a:schemeClr val="bg1"/>
                        </a:solidFill>
                      </a:endParaRPr>
                    </a:p>
                  </a:txBody>
                  <a:tcPr/>
                </a:tc>
                <a:tc>
                  <a:txBody>
                    <a:bodyPr/>
                    <a:lstStyle/>
                    <a:p>
                      <a:r>
                        <a:rPr lang="en-US" dirty="0" smtClean="0">
                          <a:solidFill>
                            <a:schemeClr val="tx1"/>
                          </a:solidFill>
                        </a:rPr>
                        <a:t>2</a:t>
                      </a:r>
                      <a:endParaRPr lang="en-US" dirty="0">
                        <a:solidFill>
                          <a:schemeClr val="tx1"/>
                        </a:solidFill>
                      </a:endParaRPr>
                    </a:p>
                  </a:txBody>
                  <a:tcPr>
                    <a:solidFill>
                      <a:srgbClr val="C00000"/>
                    </a:solidFill>
                  </a:tcPr>
                </a:tc>
                <a:tc>
                  <a:txBody>
                    <a:bodyPr/>
                    <a:lstStyle/>
                    <a:p>
                      <a:r>
                        <a:rPr lang="en-US" dirty="0" smtClean="0">
                          <a:solidFill>
                            <a:schemeClr val="tx1"/>
                          </a:solidFill>
                        </a:rPr>
                        <a:t>3</a:t>
                      </a:r>
                      <a:endParaRPr lang="en-US" dirty="0">
                        <a:solidFill>
                          <a:schemeClr val="tx1"/>
                        </a:solidFill>
                      </a:endParaRPr>
                    </a:p>
                  </a:txBody>
                  <a:tcPr>
                    <a:solidFill>
                      <a:srgbClr val="C00000"/>
                    </a:solidFill>
                  </a:tcPr>
                </a:tc>
                <a:tc>
                  <a:txBody>
                    <a:bodyPr/>
                    <a:lstStyle/>
                    <a:p>
                      <a:endParaRPr lang="en-US" dirty="0">
                        <a:solidFill>
                          <a:schemeClr val="tx1"/>
                        </a:solidFill>
                      </a:endParaRPr>
                    </a:p>
                  </a:txBody>
                  <a:tcPr/>
                </a:tc>
                <a:tc>
                  <a:txBody>
                    <a:bodyPr/>
                    <a:lstStyle/>
                    <a:p>
                      <a:r>
                        <a:rPr lang="en-US" dirty="0" smtClean="0">
                          <a:solidFill>
                            <a:schemeClr val="tx1"/>
                          </a:solidFill>
                        </a:rPr>
                        <a:t>4</a:t>
                      </a:r>
                      <a:endParaRPr lang="en-US" dirty="0">
                        <a:solidFill>
                          <a:schemeClr val="tx1"/>
                        </a:solidFill>
                      </a:endParaRPr>
                    </a:p>
                  </a:txBody>
                  <a:tcPr>
                    <a:solidFill>
                      <a:srgbClr val="C00000"/>
                    </a:solidFill>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solidFill>
                      <a:schemeClr val="accent2"/>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6324" name="TextBox 6"/>
          <p:cNvSpPr txBox="1">
            <a:spLocks noChangeArrowheads="1"/>
          </p:cNvSpPr>
          <p:nvPr/>
        </p:nvSpPr>
        <p:spPr bwMode="auto">
          <a:xfrm>
            <a:off x="6248400" y="4114800"/>
            <a:ext cx="2646363" cy="646113"/>
          </a:xfrm>
          <a:prstGeom prst="rect">
            <a:avLst/>
          </a:prstGeom>
          <a:noFill/>
          <a:ln w="9525">
            <a:noFill/>
            <a:miter lim="800000"/>
            <a:headEnd/>
            <a:tailEnd/>
          </a:ln>
        </p:spPr>
        <p:txBody>
          <a:bodyPr wrap="none">
            <a:spAutoFit/>
          </a:bodyPr>
          <a:lstStyle/>
          <a:p>
            <a:r>
              <a:rPr lang="en-US" sz="1800">
                <a:latin typeface="Calibri" pitchFamily="34" charset="0"/>
              </a:rPr>
              <a:t>DPM Filter – Volume Map</a:t>
            </a:r>
          </a:p>
          <a:p>
            <a:r>
              <a:rPr lang="en-US" sz="1800">
                <a:latin typeface="Calibri" pitchFamily="34" charset="0"/>
              </a:rPr>
              <a:t>Changed blocks noted</a:t>
            </a:r>
          </a:p>
        </p:txBody>
      </p:sp>
      <p:sp>
        <p:nvSpPr>
          <p:cNvPr id="86325" name="TextBox 7"/>
          <p:cNvSpPr txBox="1">
            <a:spLocks noChangeArrowheads="1"/>
          </p:cNvSpPr>
          <p:nvPr/>
        </p:nvSpPr>
        <p:spPr bwMode="auto">
          <a:xfrm>
            <a:off x="457200" y="1066800"/>
            <a:ext cx="1411288" cy="369888"/>
          </a:xfrm>
          <a:prstGeom prst="rect">
            <a:avLst/>
          </a:prstGeom>
          <a:noFill/>
          <a:ln w="9525">
            <a:noFill/>
            <a:miter lim="800000"/>
            <a:headEnd/>
            <a:tailEnd/>
          </a:ln>
        </p:spPr>
        <p:txBody>
          <a:bodyPr wrap="none">
            <a:spAutoFit/>
          </a:bodyPr>
          <a:lstStyle/>
          <a:p>
            <a:r>
              <a:rPr lang="en-US" sz="1800">
                <a:latin typeface="Calibri" pitchFamily="34" charset="0"/>
              </a:rPr>
              <a:t>Time = 10:02</a:t>
            </a:r>
          </a:p>
        </p:txBody>
      </p:sp>
      <p:sp>
        <p:nvSpPr>
          <p:cNvPr id="86326" name="TextBox 8"/>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86327" name="TextBox 9"/>
          <p:cNvSpPr txBox="1">
            <a:spLocks noChangeArrowheads="1"/>
          </p:cNvSpPr>
          <p:nvPr/>
        </p:nvSpPr>
        <p:spPr bwMode="auto">
          <a:xfrm>
            <a:off x="533400" y="1371600"/>
            <a:ext cx="1104900" cy="369888"/>
          </a:xfrm>
          <a:prstGeom prst="rect">
            <a:avLst/>
          </a:prstGeom>
          <a:solidFill>
            <a:srgbClr val="C00000"/>
          </a:solidFill>
          <a:ln w="9525">
            <a:noFill/>
            <a:miter lim="800000"/>
            <a:headEnd/>
            <a:tailEnd/>
          </a:ln>
        </p:spPr>
        <p:txBody>
          <a:bodyPr wrap="none">
            <a:spAutoFit/>
          </a:bodyPr>
          <a:lstStyle/>
          <a:p>
            <a:r>
              <a:rPr lang="en-US" sz="1800">
                <a:solidFill>
                  <a:schemeClr val="tx1"/>
                </a:solidFill>
                <a:latin typeface="Calibri" pitchFamily="34" charset="0"/>
              </a:rPr>
              <a:t>File Write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580351"/>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7</a:t>
                      </a:r>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endParaRPr lang="en-US"/>
                    </a:p>
                  </a:txBody>
                  <a:tcPr/>
                </a:tc>
                <a:tc>
                  <a:txBody>
                    <a:bodyPr/>
                    <a:lstStyle/>
                    <a:p>
                      <a:r>
                        <a:rPr lang="en-US" dirty="0" smtClean="0"/>
                        <a:t>4</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5</a:t>
                      </a:r>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6</a:t>
                      </a:r>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a:t>
                      </a:r>
                      <a:endParaRPr lang="en-US" dirty="0"/>
                    </a:p>
                  </a:txBody>
                  <a:tcPr>
                    <a:solidFill>
                      <a:srgbClr val="FF000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9</a:t>
                      </a:r>
                      <a:endParaRPr lang="en-US" dirty="0"/>
                    </a:p>
                  </a:txBody>
                  <a:tcPr>
                    <a:solidFill>
                      <a:srgbClr val="FF0000"/>
                    </a:solidFill>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solidFill>
                      <a:schemeClr val="accent2"/>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87348" name="TextBox 6"/>
          <p:cNvSpPr txBox="1">
            <a:spLocks noChangeArrowheads="1"/>
          </p:cNvSpPr>
          <p:nvPr/>
        </p:nvSpPr>
        <p:spPr bwMode="auto">
          <a:xfrm>
            <a:off x="6248400" y="4114800"/>
            <a:ext cx="2646363" cy="646113"/>
          </a:xfrm>
          <a:prstGeom prst="rect">
            <a:avLst/>
          </a:prstGeom>
          <a:noFill/>
          <a:ln w="9525">
            <a:noFill/>
            <a:miter lim="800000"/>
            <a:headEnd/>
            <a:tailEnd/>
          </a:ln>
        </p:spPr>
        <p:txBody>
          <a:bodyPr wrap="none">
            <a:spAutoFit/>
          </a:bodyPr>
          <a:lstStyle/>
          <a:p>
            <a:r>
              <a:rPr lang="en-US" sz="1800">
                <a:latin typeface="Calibri" pitchFamily="34" charset="0"/>
              </a:rPr>
              <a:t>DPM Filter – Volume Map</a:t>
            </a:r>
          </a:p>
          <a:p>
            <a:r>
              <a:rPr lang="en-US" sz="1800">
                <a:latin typeface="Calibri" pitchFamily="34" charset="0"/>
              </a:rPr>
              <a:t>Changed blocks noted</a:t>
            </a:r>
          </a:p>
        </p:txBody>
      </p:sp>
      <p:sp>
        <p:nvSpPr>
          <p:cNvPr id="87349" name="TextBox 7"/>
          <p:cNvSpPr txBox="1">
            <a:spLocks noChangeArrowheads="1"/>
          </p:cNvSpPr>
          <p:nvPr/>
        </p:nvSpPr>
        <p:spPr bwMode="auto">
          <a:xfrm>
            <a:off x="457200" y="1066800"/>
            <a:ext cx="1411288" cy="369888"/>
          </a:xfrm>
          <a:prstGeom prst="rect">
            <a:avLst/>
          </a:prstGeom>
          <a:noFill/>
          <a:ln w="9525">
            <a:noFill/>
            <a:miter lim="800000"/>
            <a:headEnd/>
            <a:tailEnd/>
          </a:ln>
        </p:spPr>
        <p:txBody>
          <a:bodyPr wrap="none">
            <a:spAutoFit/>
          </a:bodyPr>
          <a:lstStyle/>
          <a:p>
            <a:r>
              <a:rPr lang="en-US" sz="1800">
                <a:latin typeface="Calibri" pitchFamily="34" charset="0"/>
              </a:rPr>
              <a:t>Time = 10:05</a:t>
            </a:r>
          </a:p>
        </p:txBody>
      </p:sp>
      <p:sp>
        <p:nvSpPr>
          <p:cNvPr id="87350" name="TextBox 8"/>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87351" name="TextBox 9"/>
          <p:cNvSpPr txBox="1">
            <a:spLocks noChangeArrowheads="1"/>
          </p:cNvSpPr>
          <p:nvPr/>
        </p:nvSpPr>
        <p:spPr bwMode="auto">
          <a:xfrm>
            <a:off x="533400" y="1371600"/>
            <a:ext cx="1104900" cy="369888"/>
          </a:xfrm>
          <a:prstGeom prst="rect">
            <a:avLst/>
          </a:prstGeom>
          <a:solidFill>
            <a:srgbClr val="FF0000"/>
          </a:solidFill>
          <a:ln w="9525">
            <a:noFill/>
            <a:miter lim="800000"/>
            <a:headEnd/>
            <a:tailEnd/>
          </a:ln>
        </p:spPr>
        <p:txBody>
          <a:bodyPr wrap="none">
            <a:spAutoFit/>
          </a:bodyPr>
          <a:lstStyle/>
          <a:p>
            <a:r>
              <a:rPr lang="en-US" sz="1800" dirty="0">
                <a:solidFill>
                  <a:schemeClr val="tx1"/>
                </a:solidFill>
                <a:latin typeface="Calibri" pitchFamily="34" charset="0"/>
              </a:rPr>
              <a:t>File Write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Rectangle 7"/>
          <p:cNvSpPr>
            <a:spLocks noGrp="1" noChangeArrowheads="1"/>
          </p:cNvSpPr>
          <p:nvPr>
            <p:ph type="title"/>
          </p:nvPr>
        </p:nvSpPr>
        <p:spPr/>
        <p:txBody>
          <a:bodyPr/>
          <a:lstStyle/>
          <a:p>
            <a:pPr>
              <a:spcBef>
                <a:spcPct val="10000"/>
              </a:spcBef>
              <a:defRPr/>
            </a:pPr>
            <a:r>
              <a:rPr lang="zh-TW" altLang="en-US" dirty="0" smtClean="0">
                <a:solidFill>
                  <a:schemeClr val="tx1"/>
                </a:solidFill>
              </a:rPr>
              <a:t>現今客戶在備份上的痛</a:t>
            </a:r>
            <a:endParaRPr smtClean="0">
              <a:solidFill>
                <a:schemeClr val="tx1"/>
              </a:solidFill>
            </a:endParaRPr>
          </a:p>
        </p:txBody>
      </p:sp>
      <p:sp>
        <p:nvSpPr>
          <p:cNvPr id="82952" name="Rectangle 8"/>
          <p:cNvSpPr>
            <a:spLocks noGrp="1" noChangeArrowheads="1"/>
          </p:cNvSpPr>
          <p:nvPr>
            <p:ph type="body" idx="1"/>
          </p:nvPr>
        </p:nvSpPr>
        <p:spPr>
          <a:xfrm>
            <a:off x="109538" y="1363436"/>
            <a:ext cx="9034462" cy="3253198"/>
          </a:xfrm>
        </p:spPr>
        <p:txBody>
          <a:bodyPr/>
          <a:lstStyle/>
          <a:p>
            <a:pPr eaLnBrk="1" hangingPunct="1">
              <a:defRPr/>
            </a:pPr>
            <a:r>
              <a:rPr lang="zh-TW" altLang="en-US" dirty="0" smtClean="0"/>
              <a:t>只能夜間備份</a:t>
            </a:r>
            <a:endParaRPr lang="en-US" sz="2800" dirty="0" smtClean="0"/>
          </a:p>
          <a:p>
            <a:pPr eaLnBrk="1" hangingPunct="1">
              <a:defRPr/>
            </a:pPr>
            <a:r>
              <a:rPr lang="zh-TW" altLang="en-US" dirty="0" smtClean="0"/>
              <a:t>磁帶實在沒有效率</a:t>
            </a:r>
            <a:r>
              <a:rPr lang="en-US" sz="2800" dirty="0" smtClean="0"/>
              <a:t> </a:t>
            </a:r>
          </a:p>
          <a:p>
            <a:pPr eaLnBrk="1" hangingPunct="1">
              <a:defRPr/>
            </a:pPr>
            <a:r>
              <a:rPr lang="zh-TW" altLang="en-US" sz="2800" dirty="0" smtClean="0"/>
              <a:t>無法有效備份各式應用</a:t>
            </a:r>
            <a:r>
              <a:rPr lang="en-US" altLang="zh-TW" sz="2800" dirty="0" smtClean="0"/>
              <a:t>AP</a:t>
            </a:r>
            <a:r>
              <a:rPr lang="en-US" sz="2800" dirty="0" smtClean="0"/>
              <a:t> </a:t>
            </a:r>
          </a:p>
          <a:p>
            <a:pPr eaLnBrk="1" hangingPunct="1">
              <a:defRPr/>
            </a:pPr>
            <a:r>
              <a:rPr lang="zh-TW" altLang="en-US" sz="2800" dirty="0" smtClean="0"/>
              <a:t>集中備份跨 </a:t>
            </a:r>
            <a:r>
              <a:rPr lang="en-US" sz="2800" dirty="0" smtClean="0"/>
              <a:t>WAN </a:t>
            </a:r>
            <a:r>
              <a:rPr lang="zh-TW" altLang="en-US" sz="2800" dirty="0" smtClean="0"/>
              <a:t>並不適合</a:t>
            </a:r>
            <a:endParaRPr lang="en-US" sz="2800" dirty="0" smtClean="0"/>
          </a:p>
          <a:p>
            <a:pPr eaLnBrk="1" hangingPunct="1">
              <a:defRPr/>
            </a:pPr>
            <a:r>
              <a:rPr lang="zh-TW" altLang="en-US" dirty="0" smtClean="0"/>
              <a:t>磁碟備份消耗大量空間</a:t>
            </a:r>
            <a:endParaRPr lang="en-US" sz="2800" dirty="0" smtClean="0"/>
          </a:p>
          <a:p>
            <a:pPr eaLnBrk="1" hangingPunct="1">
              <a:defRPr/>
            </a:pPr>
            <a:r>
              <a:rPr lang="zh-TW" altLang="en-US" dirty="0" smtClean="0"/>
              <a:t>跨點資料備份繁瑣且不穩定</a:t>
            </a:r>
            <a:r>
              <a:rPr lang="en-US" sz="2800" dirty="0" smtClean="0"/>
              <a:t> </a:t>
            </a:r>
          </a:p>
          <a:p>
            <a:pPr eaLnBrk="1" hangingPunct="1">
              <a:defRPr/>
            </a:pPr>
            <a:r>
              <a:rPr lang="zh-TW" altLang="en-US" dirty="0" smtClean="0"/>
              <a:t>客戶需要一家備份軟體能備份各式企業資料</a:t>
            </a:r>
            <a:r>
              <a:rPr lang="en-US" sz="2800" dirty="0" smtClean="0"/>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591925"/>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solidFill>
                            <a:schemeClr val="bg2"/>
                          </a:solidFill>
                        </a:rPr>
                        <a:t>11</a:t>
                      </a:r>
                      <a:endParaRPr lang="en-US" dirty="0">
                        <a:solidFill>
                          <a:schemeClr val="bg2"/>
                        </a:solidFill>
                      </a:endParaRPr>
                    </a:p>
                  </a:txBody>
                  <a:tcPr>
                    <a:solidFill>
                      <a:srgbClr val="FFC00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endParaRPr lang="en-US"/>
                    </a:p>
                  </a:txBody>
                  <a:tcPr/>
                </a:tc>
                <a:tc>
                  <a:txBody>
                    <a:bodyPr/>
                    <a:lstStyle/>
                    <a:p>
                      <a:r>
                        <a:rPr lang="en-US" dirty="0" smtClean="0"/>
                        <a:t>4</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chemeClr val="bg2"/>
                          </a:solidFill>
                        </a:rPr>
                        <a:t>12</a:t>
                      </a:r>
                      <a:endParaRPr lang="en-US" dirty="0">
                        <a:solidFill>
                          <a:schemeClr val="bg2"/>
                        </a:solidFill>
                      </a:endParaRPr>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chemeClr val="bg2"/>
                          </a:solidFill>
                        </a:rPr>
                        <a:t>15</a:t>
                      </a:r>
                      <a:endParaRPr lang="en-US" dirty="0">
                        <a:solidFill>
                          <a:schemeClr val="bg2"/>
                        </a:solidFill>
                      </a:endParaRPr>
                    </a:p>
                  </a:txBody>
                  <a:tcPr>
                    <a:solidFill>
                      <a:srgbClr val="FFC000"/>
                    </a:solidFill>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r>
              <a:tr h="428625">
                <a:tc>
                  <a:txBody>
                    <a:bodyPr/>
                    <a:lstStyle/>
                    <a:p>
                      <a:r>
                        <a:rPr lang="en-US" dirty="0" smtClean="0">
                          <a:solidFill>
                            <a:schemeClr val="bg2"/>
                          </a:solidFill>
                        </a:rPr>
                        <a:t>10</a:t>
                      </a:r>
                      <a:endParaRPr lang="en-US" dirty="0">
                        <a:solidFill>
                          <a:schemeClr val="bg2"/>
                        </a:solidFill>
                      </a:endParaRPr>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solidFill>
                            <a:schemeClr val="bg2"/>
                          </a:solidFill>
                        </a:rPr>
                        <a:t>13</a:t>
                      </a:r>
                      <a:endParaRPr lang="en-US" dirty="0">
                        <a:solidFill>
                          <a:schemeClr val="bg2"/>
                        </a:solidFill>
                      </a:endParaRPr>
                    </a:p>
                  </a:txBody>
                  <a:tcPr>
                    <a:solidFill>
                      <a:srgbClr val="FFC000"/>
                    </a:solidFill>
                  </a:tcPr>
                </a:tc>
                <a:tc>
                  <a:txBody>
                    <a:bodyPr/>
                    <a:lstStyle/>
                    <a:p>
                      <a:endParaRPr lang="en-US"/>
                    </a:p>
                  </a:txBody>
                  <a:tcPr/>
                </a:tc>
                <a:tc>
                  <a:txBody>
                    <a:bodyPr/>
                    <a:lstStyle/>
                    <a:p>
                      <a:endParaRPr lang="en-US"/>
                    </a:p>
                  </a:txBody>
                  <a:tcPr/>
                </a:tc>
                <a:tc>
                  <a:txBody>
                    <a:bodyPr/>
                    <a:lstStyle/>
                    <a:p>
                      <a:r>
                        <a:rPr lang="en-US" dirty="0" smtClean="0">
                          <a:solidFill>
                            <a:schemeClr val="bg2"/>
                          </a:solidFill>
                        </a:rPr>
                        <a:t>14</a:t>
                      </a:r>
                      <a:endParaRPr lang="en-US" dirty="0">
                        <a:solidFill>
                          <a:schemeClr val="bg2"/>
                        </a:solidFill>
                      </a:endParaRPr>
                    </a:p>
                  </a:txBody>
                  <a:tcPr>
                    <a:solidFill>
                      <a:srgbClr val="FFC000"/>
                    </a:solidFill>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FFC00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2"/>
                    </a:solidFill>
                  </a:tcPr>
                </a:tc>
                <a:tc>
                  <a:txBody>
                    <a:bodyPr/>
                    <a:lstStyle/>
                    <a:p>
                      <a:endParaRPr lang="en-US" dirty="0"/>
                    </a:p>
                  </a:txBody>
                  <a:tcPr>
                    <a:solidFill>
                      <a:schemeClr val="accent2"/>
                    </a:solidFill>
                  </a:tcPr>
                </a:tc>
                <a:tc>
                  <a:txBody>
                    <a:bodyPr/>
                    <a:lstStyle/>
                    <a:p>
                      <a:endParaRPr lang="en-US"/>
                    </a:p>
                  </a:txBody>
                  <a:tcPr/>
                </a:tc>
                <a:tc>
                  <a:txBody>
                    <a:bodyPr/>
                    <a:lstStyle/>
                    <a:p>
                      <a:endParaRPr lang="en-US" dirty="0"/>
                    </a:p>
                  </a:txBody>
                  <a:tcPr>
                    <a:solidFill>
                      <a:schemeClr val="accent2"/>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r>
              <a:tr h="133350">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r>
            </a:tbl>
          </a:graphicData>
        </a:graphic>
      </p:graphicFrame>
      <p:sp>
        <p:nvSpPr>
          <p:cNvPr id="88372" name="TextBox 6"/>
          <p:cNvSpPr txBox="1">
            <a:spLocks noChangeArrowheads="1"/>
          </p:cNvSpPr>
          <p:nvPr/>
        </p:nvSpPr>
        <p:spPr bwMode="auto">
          <a:xfrm>
            <a:off x="6248400" y="4114800"/>
            <a:ext cx="2646363" cy="646113"/>
          </a:xfrm>
          <a:prstGeom prst="rect">
            <a:avLst/>
          </a:prstGeom>
          <a:noFill/>
          <a:ln w="9525">
            <a:noFill/>
            <a:miter lim="800000"/>
            <a:headEnd/>
            <a:tailEnd/>
          </a:ln>
        </p:spPr>
        <p:txBody>
          <a:bodyPr wrap="none">
            <a:spAutoFit/>
          </a:bodyPr>
          <a:lstStyle/>
          <a:p>
            <a:r>
              <a:rPr lang="en-US" sz="1800">
                <a:latin typeface="Calibri" pitchFamily="34" charset="0"/>
              </a:rPr>
              <a:t>DPM Filter – Volume Map</a:t>
            </a:r>
          </a:p>
          <a:p>
            <a:r>
              <a:rPr lang="en-US" sz="1800">
                <a:latin typeface="Calibri" pitchFamily="34" charset="0"/>
              </a:rPr>
              <a:t>Changed blocks noted</a:t>
            </a:r>
          </a:p>
        </p:txBody>
      </p:sp>
      <p:sp>
        <p:nvSpPr>
          <p:cNvPr id="88373" name="TextBox 7"/>
          <p:cNvSpPr txBox="1">
            <a:spLocks noChangeArrowheads="1"/>
          </p:cNvSpPr>
          <p:nvPr/>
        </p:nvSpPr>
        <p:spPr bwMode="auto">
          <a:xfrm>
            <a:off x="457200" y="1066800"/>
            <a:ext cx="1411288" cy="369888"/>
          </a:xfrm>
          <a:prstGeom prst="rect">
            <a:avLst/>
          </a:prstGeom>
          <a:noFill/>
          <a:ln w="9525">
            <a:noFill/>
            <a:miter lim="800000"/>
            <a:headEnd/>
            <a:tailEnd/>
          </a:ln>
        </p:spPr>
        <p:txBody>
          <a:bodyPr wrap="none">
            <a:spAutoFit/>
          </a:bodyPr>
          <a:lstStyle/>
          <a:p>
            <a:r>
              <a:rPr lang="en-US" sz="1800">
                <a:latin typeface="Calibri" pitchFamily="34" charset="0"/>
              </a:rPr>
              <a:t>Time = 10:08</a:t>
            </a:r>
          </a:p>
        </p:txBody>
      </p:sp>
      <p:sp>
        <p:nvSpPr>
          <p:cNvPr id="88374" name="TextBox 8"/>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88375" name="TextBox 9"/>
          <p:cNvSpPr txBox="1">
            <a:spLocks noChangeArrowheads="1"/>
          </p:cNvSpPr>
          <p:nvPr/>
        </p:nvSpPr>
        <p:spPr bwMode="auto">
          <a:xfrm>
            <a:off x="533400" y="1371600"/>
            <a:ext cx="1104900" cy="369888"/>
          </a:xfrm>
          <a:prstGeom prst="rect">
            <a:avLst/>
          </a:prstGeom>
          <a:solidFill>
            <a:srgbClr val="FFC000"/>
          </a:solidFill>
          <a:ln w="9525">
            <a:noFill/>
            <a:miter lim="800000"/>
            <a:headEnd/>
            <a:tailEnd/>
          </a:ln>
        </p:spPr>
        <p:txBody>
          <a:bodyPr wrap="none">
            <a:spAutoFit/>
          </a:bodyPr>
          <a:lstStyle/>
          <a:p>
            <a:r>
              <a:rPr lang="en-US" sz="1800">
                <a:solidFill>
                  <a:schemeClr val="bg2"/>
                </a:solidFill>
                <a:latin typeface="Calibri" pitchFamily="34" charset="0"/>
              </a:rPr>
              <a:t>File Write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580351"/>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810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t>11</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r>
                        <a:rPr lang="en-US" dirty="0" smtClean="0">
                          <a:solidFill>
                            <a:schemeClr val="bg2"/>
                          </a:solidFill>
                        </a:rPr>
                        <a:t>16</a:t>
                      </a:r>
                      <a:endParaRPr lang="en-US" dirty="0">
                        <a:solidFill>
                          <a:schemeClr val="bg2"/>
                        </a:solidFill>
                      </a:endParaRPr>
                    </a:p>
                  </a:txBody>
                  <a:tcPr>
                    <a:solidFill>
                      <a:srgbClr val="FFFF00"/>
                    </a:solidFill>
                  </a:tcPr>
                </a:tc>
                <a:tc>
                  <a:txBody>
                    <a:bodyPr/>
                    <a:lstStyle/>
                    <a:p>
                      <a:r>
                        <a:rPr lang="en-US" dirty="0" smtClean="0">
                          <a:solidFill>
                            <a:schemeClr val="bg2"/>
                          </a:solidFill>
                        </a:rPr>
                        <a:t>17</a:t>
                      </a:r>
                      <a:endParaRPr lang="en-US" dirty="0">
                        <a:solidFill>
                          <a:schemeClr val="bg2"/>
                        </a:solidFill>
                      </a:endParaRPr>
                    </a:p>
                  </a:txBody>
                  <a:tcPr>
                    <a:solidFill>
                      <a:srgbClr val="FFFF00"/>
                    </a:solidFill>
                  </a:tcPr>
                </a:tc>
                <a:tc>
                  <a:txBody>
                    <a:bodyPr/>
                    <a:lstStyle/>
                    <a:p>
                      <a:r>
                        <a:rPr lang="en-US" dirty="0" smtClean="0">
                          <a:solidFill>
                            <a:schemeClr val="bg2"/>
                          </a:solidFill>
                        </a:rPr>
                        <a:t>18</a:t>
                      </a:r>
                      <a:endParaRPr lang="en-US" dirty="0">
                        <a:solidFill>
                          <a:schemeClr val="bg2"/>
                        </a:solidFill>
                      </a:endParaRPr>
                    </a:p>
                  </a:txBody>
                  <a:tcPr>
                    <a:solidFill>
                      <a:srgbClr val="FFFF00"/>
                    </a:solidFill>
                  </a:tcPr>
                </a:tc>
                <a:tc>
                  <a:txBody>
                    <a:bodyPr/>
                    <a:lstStyle/>
                    <a:p>
                      <a:r>
                        <a:rPr lang="en-US" dirty="0" smtClean="0">
                          <a:solidFill>
                            <a:schemeClr val="bg2"/>
                          </a:solidFill>
                        </a:rPr>
                        <a:t>19</a:t>
                      </a:r>
                      <a:endParaRPr lang="en-US" dirty="0">
                        <a:solidFill>
                          <a:schemeClr val="bg2"/>
                        </a:solidFill>
                      </a:endParaRPr>
                    </a:p>
                  </a:txBody>
                  <a:tcPr>
                    <a:solidFill>
                      <a:srgbClr val="FFFF00"/>
                    </a:solidFill>
                  </a:tcPr>
                </a:tc>
                <a:tc>
                  <a:txBody>
                    <a:bodyPr/>
                    <a:lstStyle/>
                    <a:p>
                      <a:r>
                        <a:rPr lang="en-US" dirty="0" smtClean="0"/>
                        <a:t>4</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15</a:t>
                      </a:r>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r>
              <a:tr h="428625">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13</a:t>
                      </a:r>
                      <a:endParaRPr lang="en-US" dirty="0"/>
                    </a:p>
                  </a:txBody>
                  <a:tcPr/>
                </a:tc>
                <a:tc>
                  <a:txBody>
                    <a:bodyPr/>
                    <a:lstStyle/>
                    <a:p>
                      <a:endParaRPr lang="en-US"/>
                    </a:p>
                  </a:txBody>
                  <a:tcPr/>
                </a:tc>
                <a:tc>
                  <a:txBody>
                    <a:bodyPr/>
                    <a:lstStyle/>
                    <a:p>
                      <a:endParaRPr lang="en-US"/>
                    </a:p>
                  </a:txBody>
                  <a:tcPr/>
                </a:tc>
                <a:tc>
                  <a:txBody>
                    <a:bodyPr/>
                    <a:lstStyle/>
                    <a:p>
                      <a:r>
                        <a:rPr lang="en-US" dirty="0" smtClean="0"/>
                        <a:t>14</a:t>
                      </a:r>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FFC00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chemeClr val="accent2"/>
                    </a:solidFill>
                  </a:tcPr>
                </a:tc>
                <a:tc>
                  <a:txBody>
                    <a:bodyPr/>
                    <a:lstStyle/>
                    <a:p>
                      <a:endParaRPr lang="en-US"/>
                    </a:p>
                  </a:txBody>
                  <a:tcPr/>
                </a:tc>
                <a:tc>
                  <a:txBody>
                    <a:bodyPr/>
                    <a:lstStyle/>
                    <a:p>
                      <a:endParaRPr lang="en-US"/>
                    </a:p>
                  </a:txBody>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rgbClr val="FFFF00"/>
                    </a:solidFill>
                  </a:tcPr>
                </a:tc>
                <a:tc>
                  <a:txBody>
                    <a:bodyPr/>
                    <a:lstStyle/>
                    <a:p>
                      <a:endParaRPr lang="en-US" dirty="0"/>
                    </a:p>
                  </a:txBody>
                  <a:tcPr>
                    <a:solidFill>
                      <a:schemeClr val="accent2"/>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0000"/>
                    </a:solidFill>
                  </a:tcPr>
                </a:tc>
                <a:tc>
                  <a:txBody>
                    <a:bodyPr/>
                    <a:lstStyle/>
                    <a:p>
                      <a:endParaRPr lang="en-US"/>
                    </a:p>
                  </a:txBody>
                  <a:tcPr/>
                </a:tc>
              </a:tr>
              <a:tr h="133350">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r>
            </a:tbl>
          </a:graphicData>
        </a:graphic>
      </p:graphicFrame>
      <p:sp>
        <p:nvSpPr>
          <p:cNvPr id="89396" name="TextBox 6"/>
          <p:cNvSpPr txBox="1">
            <a:spLocks noChangeArrowheads="1"/>
          </p:cNvSpPr>
          <p:nvPr/>
        </p:nvSpPr>
        <p:spPr bwMode="auto">
          <a:xfrm>
            <a:off x="6248400" y="4114800"/>
            <a:ext cx="2646363" cy="646113"/>
          </a:xfrm>
          <a:prstGeom prst="rect">
            <a:avLst/>
          </a:prstGeom>
          <a:noFill/>
          <a:ln w="9525">
            <a:noFill/>
            <a:miter lim="800000"/>
            <a:headEnd/>
            <a:tailEnd/>
          </a:ln>
        </p:spPr>
        <p:txBody>
          <a:bodyPr wrap="none">
            <a:spAutoFit/>
          </a:bodyPr>
          <a:lstStyle/>
          <a:p>
            <a:r>
              <a:rPr lang="en-US" sz="1800">
                <a:latin typeface="Calibri" pitchFamily="34" charset="0"/>
              </a:rPr>
              <a:t>DPM Filter – Volume Map</a:t>
            </a:r>
          </a:p>
          <a:p>
            <a:r>
              <a:rPr lang="en-US" sz="1800">
                <a:latin typeface="Calibri" pitchFamily="34" charset="0"/>
              </a:rPr>
              <a:t>Changed blocks noted</a:t>
            </a:r>
          </a:p>
        </p:txBody>
      </p:sp>
      <p:sp>
        <p:nvSpPr>
          <p:cNvPr id="89397" name="TextBox 7"/>
          <p:cNvSpPr txBox="1">
            <a:spLocks noChangeArrowheads="1"/>
          </p:cNvSpPr>
          <p:nvPr/>
        </p:nvSpPr>
        <p:spPr bwMode="auto">
          <a:xfrm>
            <a:off x="457200" y="1066800"/>
            <a:ext cx="1411288" cy="369888"/>
          </a:xfrm>
          <a:prstGeom prst="rect">
            <a:avLst/>
          </a:prstGeom>
          <a:noFill/>
          <a:ln w="9525">
            <a:noFill/>
            <a:miter lim="800000"/>
            <a:headEnd/>
            <a:tailEnd/>
          </a:ln>
        </p:spPr>
        <p:txBody>
          <a:bodyPr wrap="none">
            <a:spAutoFit/>
          </a:bodyPr>
          <a:lstStyle/>
          <a:p>
            <a:r>
              <a:rPr lang="en-US" sz="1800">
                <a:latin typeface="Calibri" pitchFamily="34" charset="0"/>
              </a:rPr>
              <a:t>Time = 10:11</a:t>
            </a:r>
          </a:p>
        </p:txBody>
      </p:sp>
      <p:sp>
        <p:nvSpPr>
          <p:cNvPr id="89398" name="TextBox 8"/>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89399" name="TextBox 9"/>
          <p:cNvSpPr txBox="1">
            <a:spLocks noChangeArrowheads="1"/>
          </p:cNvSpPr>
          <p:nvPr/>
        </p:nvSpPr>
        <p:spPr bwMode="auto">
          <a:xfrm>
            <a:off x="533400" y="1371600"/>
            <a:ext cx="1104900" cy="369888"/>
          </a:xfrm>
          <a:prstGeom prst="rect">
            <a:avLst/>
          </a:prstGeom>
          <a:solidFill>
            <a:srgbClr val="FFFF00"/>
          </a:solidFill>
          <a:ln w="9525">
            <a:noFill/>
            <a:miter lim="800000"/>
            <a:headEnd/>
            <a:tailEnd/>
          </a:ln>
        </p:spPr>
        <p:txBody>
          <a:bodyPr wrap="none">
            <a:spAutoFit/>
          </a:bodyPr>
          <a:lstStyle/>
          <a:p>
            <a:r>
              <a:rPr lang="en-US" sz="1800">
                <a:solidFill>
                  <a:schemeClr val="bg2"/>
                </a:solidFill>
                <a:latin typeface="Calibri" pitchFamily="34" charset="0"/>
              </a:rPr>
              <a:t>File Write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591925"/>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81000" y="28575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t>11</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r>
                        <a:rPr lang="en-US" dirty="0" smtClean="0"/>
                        <a:t>7</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r>
                        <a:rPr lang="en-US" dirty="0" smtClean="0"/>
                        <a:t>16</a:t>
                      </a:r>
                      <a:endParaRPr lang="en-US" dirty="0"/>
                    </a:p>
                  </a:txBody>
                  <a:tcPr>
                    <a:noFill/>
                  </a:tcPr>
                </a:tc>
                <a:tc>
                  <a:txBody>
                    <a:bodyPr/>
                    <a:lstStyle/>
                    <a:p>
                      <a:r>
                        <a:rPr lang="en-US" dirty="0" smtClean="0"/>
                        <a:t>17</a:t>
                      </a:r>
                      <a:endParaRPr lang="en-US" dirty="0"/>
                    </a:p>
                  </a:txBody>
                  <a:tcPr>
                    <a:noFill/>
                  </a:tcPr>
                </a:tc>
                <a:tc>
                  <a:txBody>
                    <a:bodyPr/>
                    <a:lstStyle/>
                    <a:p>
                      <a:r>
                        <a:rPr lang="en-US" dirty="0" smtClean="0"/>
                        <a:t>18</a:t>
                      </a:r>
                      <a:endParaRPr lang="en-US" dirty="0"/>
                    </a:p>
                  </a:txBody>
                  <a:tcPr>
                    <a:noFill/>
                  </a:tcPr>
                </a:tc>
                <a:tc>
                  <a:txBody>
                    <a:bodyPr/>
                    <a:lstStyle/>
                    <a:p>
                      <a:r>
                        <a:rPr lang="en-US" dirty="0" smtClean="0"/>
                        <a:t>19</a:t>
                      </a:r>
                      <a:endParaRPr lang="en-US" dirty="0"/>
                    </a:p>
                  </a:txBody>
                  <a:tcPr>
                    <a:noFill/>
                  </a:tcPr>
                </a:tc>
                <a:tc>
                  <a:txBody>
                    <a:bodyPr/>
                    <a:lstStyle/>
                    <a:p>
                      <a:r>
                        <a:rPr lang="en-US" dirty="0" smtClean="0"/>
                        <a:t>4</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28625">
                <a:tc>
                  <a:txBody>
                    <a:bodyPr/>
                    <a:lstStyle/>
                    <a:p>
                      <a:endParaRPr lang="en-US"/>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15</a:t>
                      </a:r>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r>
              <a:tr h="428625">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13</a:t>
                      </a:r>
                      <a:endParaRPr lang="en-US" dirty="0"/>
                    </a:p>
                  </a:txBody>
                  <a:tcPr/>
                </a:tc>
                <a:tc>
                  <a:txBody>
                    <a:bodyPr/>
                    <a:lstStyle/>
                    <a:p>
                      <a:endParaRPr lang="en-US"/>
                    </a:p>
                  </a:txBody>
                  <a:tcPr/>
                </a:tc>
                <a:tc>
                  <a:txBody>
                    <a:bodyPr/>
                    <a:lstStyle/>
                    <a:p>
                      <a:endParaRPr lang="en-US"/>
                    </a:p>
                  </a:txBody>
                  <a:tcPr/>
                </a:tc>
                <a:tc>
                  <a:txBody>
                    <a:bodyPr/>
                    <a:lstStyle/>
                    <a:p>
                      <a:r>
                        <a:rPr lang="en-US" dirty="0" smtClean="0"/>
                        <a:t>14</a:t>
                      </a:r>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0070C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r>
              <a:tr h="133350">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r>
            </a:tbl>
          </a:graphicData>
        </a:graphic>
      </p:graphicFrame>
      <p:sp>
        <p:nvSpPr>
          <p:cNvPr id="90420" name="TextBox 5"/>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7" name="TextBox 6"/>
          <p:cNvSpPr txBox="1"/>
          <p:nvPr/>
        </p:nvSpPr>
        <p:spPr>
          <a:xfrm>
            <a:off x="6248400" y="4114800"/>
            <a:ext cx="2889250" cy="1323975"/>
          </a:xfrm>
          <a:prstGeom prst="rect">
            <a:avLst/>
          </a:prstGeom>
          <a:noFill/>
        </p:spPr>
        <p:txBody>
          <a:bodyPr wrap="none">
            <a:spAutoFit/>
          </a:bodyPr>
          <a:lstStyle/>
          <a:p>
            <a:pPr fontAlgn="auto">
              <a:spcBef>
                <a:spcPts val="0"/>
              </a:spcBef>
              <a:spcAft>
                <a:spcPts val="0"/>
              </a:spcAft>
              <a:defRPr/>
            </a:pPr>
            <a:r>
              <a:rPr lang="en-US" sz="1600" dirty="0">
                <a:latin typeface="+mn-lt"/>
                <a:cs typeface="+mn-cs"/>
              </a:rPr>
              <a:t>DPM Filter – Volume Map</a:t>
            </a: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buFontTx/>
              <a:buAutoNum type="arabicParenR"/>
              <a:defRPr/>
            </a:pPr>
            <a:r>
              <a:rPr lang="en-US" sz="1600" dirty="0">
                <a:latin typeface="+mn-lt"/>
                <a:cs typeface="+mn-cs"/>
              </a:rPr>
              <a:t>VSS Snapshot taken on </a:t>
            </a:r>
          </a:p>
          <a:p>
            <a:pPr marL="342900" indent="-342900" fontAlgn="auto">
              <a:spcBef>
                <a:spcPts val="0"/>
              </a:spcBef>
              <a:spcAft>
                <a:spcPts val="0"/>
              </a:spcAft>
              <a:defRPr/>
            </a:pPr>
            <a:r>
              <a:rPr lang="en-US" sz="1600" dirty="0">
                <a:latin typeface="+mn-lt"/>
                <a:cs typeface="+mn-cs"/>
              </a:rPr>
              <a:t>	production volume to </a:t>
            </a:r>
          </a:p>
          <a:p>
            <a:pPr marL="342900" indent="-342900" fontAlgn="auto">
              <a:spcBef>
                <a:spcPts val="0"/>
              </a:spcBef>
              <a:spcAft>
                <a:spcPts val="0"/>
              </a:spcAft>
              <a:defRPr/>
            </a:pPr>
            <a:r>
              <a:rPr lang="en-US" sz="1600" dirty="0">
                <a:latin typeface="+mn-lt"/>
                <a:cs typeface="+mn-cs"/>
              </a:rPr>
              <a:t>	ensure consistent data </a:t>
            </a:r>
          </a:p>
        </p:txBody>
      </p:sp>
      <p:sp>
        <p:nvSpPr>
          <p:cNvPr id="90422" name="TextBox 7"/>
          <p:cNvSpPr txBox="1">
            <a:spLocks noChangeArrowheads="1"/>
          </p:cNvSpPr>
          <p:nvPr/>
        </p:nvSpPr>
        <p:spPr bwMode="auto">
          <a:xfrm>
            <a:off x="457200" y="1066800"/>
            <a:ext cx="3303588" cy="369888"/>
          </a:xfrm>
          <a:prstGeom prst="rect">
            <a:avLst/>
          </a:prstGeom>
          <a:noFill/>
          <a:ln w="9525">
            <a:noFill/>
            <a:miter lim="800000"/>
            <a:headEnd/>
            <a:tailEnd/>
          </a:ln>
        </p:spPr>
        <p:txBody>
          <a:bodyPr wrap="none">
            <a:spAutoFit/>
          </a:bodyPr>
          <a:lstStyle/>
          <a:p>
            <a:r>
              <a:rPr lang="en-US" sz="1800">
                <a:latin typeface="Calibri" pitchFamily="34" charset="0"/>
              </a:rPr>
              <a:t>Time = 10:15  (every 15 minutes)</a:t>
            </a:r>
          </a:p>
        </p:txBody>
      </p:sp>
      <p:sp>
        <p:nvSpPr>
          <p:cNvPr id="90423" name="TextBox 8"/>
          <p:cNvSpPr txBox="1">
            <a:spLocks noChangeArrowheads="1"/>
          </p:cNvSpPr>
          <p:nvPr/>
        </p:nvSpPr>
        <p:spPr bwMode="auto">
          <a:xfrm>
            <a:off x="533400" y="1371600"/>
            <a:ext cx="2232025" cy="369888"/>
          </a:xfrm>
          <a:prstGeom prst="rect">
            <a:avLst/>
          </a:prstGeom>
          <a:solidFill>
            <a:srgbClr val="0070C0"/>
          </a:solidFill>
          <a:ln w="9525">
            <a:noFill/>
            <a:miter lim="800000"/>
            <a:headEnd/>
            <a:tailEnd/>
          </a:ln>
        </p:spPr>
        <p:txBody>
          <a:bodyPr wrap="none">
            <a:spAutoFit/>
          </a:bodyPr>
          <a:lstStyle/>
          <a:p>
            <a:r>
              <a:rPr lang="en-US" sz="1800" dirty="0">
                <a:solidFill>
                  <a:schemeClr val="tx1"/>
                </a:solidFill>
                <a:latin typeface="Calibri" pitchFamily="34" charset="0"/>
              </a:rPr>
              <a:t>DPM Synchronization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146800" y="1054100"/>
            <a:ext cx="2806700" cy="26035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9" name="Rectangle 28"/>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t>11</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7</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a:t>
                      </a:r>
                      <a:endParaRPr lang="en-US" dirty="0"/>
                    </a:p>
                  </a:txBody>
                  <a:tcPr/>
                </a:tc>
                <a:tc>
                  <a:txBody>
                    <a:bodyPr/>
                    <a:lstStyle/>
                    <a:p>
                      <a:endParaRPr lang="en-US"/>
                    </a:p>
                  </a:txBody>
                  <a:tcPr/>
                </a:tc>
                <a:tc>
                  <a:txBody>
                    <a:bodyPr/>
                    <a:lstStyle/>
                    <a:p>
                      <a:endParaRPr lang="en-US"/>
                    </a:p>
                  </a:txBody>
                  <a:tcPr/>
                </a:tc>
                <a:tc>
                  <a:txBody>
                    <a:bodyPr/>
                    <a:lstStyle/>
                    <a:p>
                      <a:r>
                        <a:rPr lang="en-US" dirty="0" smtClean="0"/>
                        <a:t>16</a:t>
                      </a:r>
                      <a:endParaRPr lang="en-US" dirty="0"/>
                    </a:p>
                  </a:txBody>
                  <a:tcPr>
                    <a:noFill/>
                  </a:tcPr>
                </a:tc>
                <a:tc>
                  <a:txBody>
                    <a:bodyPr/>
                    <a:lstStyle/>
                    <a:p>
                      <a:r>
                        <a:rPr lang="en-US" dirty="0" smtClean="0"/>
                        <a:t>17</a:t>
                      </a:r>
                      <a:endParaRPr lang="en-US" dirty="0"/>
                    </a:p>
                  </a:txBody>
                  <a:tcPr>
                    <a:noFill/>
                  </a:tcPr>
                </a:tc>
                <a:tc>
                  <a:txBody>
                    <a:bodyPr/>
                    <a:lstStyle/>
                    <a:p>
                      <a:r>
                        <a:rPr lang="en-US" dirty="0" smtClean="0"/>
                        <a:t>18</a:t>
                      </a:r>
                      <a:endParaRPr lang="en-US" dirty="0"/>
                    </a:p>
                  </a:txBody>
                  <a:tcPr>
                    <a:noFill/>
                  </a:tcPr>
                </a:tc>
                <a:tc>
                  <a:txBody>
                    <a:bodyPr/>
                    <a:lstStyle/>
                    <a:p>
                      <a:r>
                        <a:rPr lang="en-US" dirty="0" smtClean="0"/>
                        <a:t>19</a:t>
                      </a:r>
                      <a:endParaRPr lang="en-US" dirty="0"/>
                    </a:p>
                  </a:txBody>
                  <a:tcPr>
                    <a:noFill/>
                  </a:tcPr>
                </a:tc>
                <a:tc>
                  <a:txBody>
                    <a:bodyPr/>
                    <a:lstStyle/>
                    <a:p>
                      <a:r>
                        <a:rPr lang="en-US" dirty="0" smtClean="0"/>
                        <a:t>4</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15</a:t>
                      </a:r>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8</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r>
              <a:tr h="428625">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13</a:t>
                      </a:r>
                      <a:endParaRPr lang="en-US" dirty="0"/>
                    </a:p>
                  </a:txBody>
                  <a:tcPr/>
                </a:tc>
                <a:tc>
                  <a:txBody>
                    <a:bodyPr/>
                    <a:lstStyle/>
                    <a:p>
                      <a:endParaRPr lang="en-US"/>
                    </a:p>
                  </a:txBody>
                  <a:tcPr/>
                </a:tc>
                <a:tc>
                  <a:txBody>
                    <a:bodyPr/>
                    <a:lstStyle/>
                    <a:p>
                      <a:endParaRPr lang="en-US"/>
                    </a:p>
                  </a:txBody>
                  <a:tcPr/>
                </a:tc>
                <a:tc>
                  <a:txBody>
                    <a:bodyPr/>
                    <a:lstStyle/>
                    <a:p>
                      <a:r>
                        <a:rPr lang="en-US" dirty="0" smtClean="0"/>
                        <a:t>14</a:t>
                      </a:r>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0070C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r>
              <a:tr h="133350">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r>
            </a:tbl>
          </a:graphicData>
        </a:graphic>
      </p:graphicFrame>
      <p:sp>
        <p:nvSpPr>
          <p:cNvPr id="91444" name="TextBox 5"/>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7" name="TextBox 6"/>
          <p:cNvSpPr txBox="1"/>
          <p:nvPr/>
        </p:nvSpPr>
        <p:spPr>
          <a:xfrm>
            <a:off x="6248400" y="4114800"/>
            <a:ext cx="2889250" cy="1323975"/>
          </a:xfrm>
          <a:prstGeom prst="rect">
            <a:avLst/>
          </a:prstGeom>
          <a:noFill/>
        </p:spPr>
        <p:txBody>
          <a:bodyPr wrap="none">
            <a:spAutoFit/>
          </a:bodyPr>
          <a:lstStyle/>
          <a:p>
            <a:pPr fontAlgn="auto">
              <a:spcBef>
                <a:spcPts val="0"/>
              </a:spcBef>
              <a:spcAft>
                <a:spcPts val="0"/>
              </a:spcAft>
              <a:defRPr/>
            </a:pPr>
            <a:r>
              <a:rPr lang="en-US" sz="1600" dirty="0">
                <a:latin typeface="+mn-lt"/>
                <a:cs typeface="+mn-cs"/>
              </a:rPr>
              <a:t>DPM Filter – Volume Map</a:t>
            </a: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buFontTx/>
              <a:buAutoNum type="arabicParenR"/>
              <a:defRPr/>
            </a:pPr>
            <a:r>
              <a:rPr lang="en-US" sz="1600" dirty="0">
                <a:latin typeface="+mn-lt"/>
                <a:cs typeface="+mn-cs"/>
              </a:rPr>
              <a:t>VSS Snapshot taken on </a:t>
            </a:r>
          </a:p>
          <a:p>
            <a:pPr marL="342900" indent="-342900" fontAlgn="auto">
              <a:spcBef>
                <a:spcPts val="0"/>
              </a:spcBef>
              <a:spcAft>
                <a:spcPts val="0"/>
              </a:spcAft>
              <a:defRPr/>
            </a:pPr>
            <a:r>
              <a:rPr lang="en-US" sz="1600" dirty="0">
                <a:latin typeface="+mn-lt"/>
                <a:cs typeface="+mn-cs"/>
              </a:rPr>
              <a:t>	production volume to </a:t>
            </a:r>
          </a:p>
          <a:p>
            <a:pPr marL="342900" indent="-342900" fontAlgn="auto">
              <a:spcBef>
                <a:spcPts val="0"/>
              </a:spcBef>
              <a:spcAft>
                <a:spcPts val="0"/>
              </a:spcAft>
              <a:defRPr/>
            </a:pPr>
            <a:r>
              <a:rPr lang="en-US" sz="1600" dirty="0">
                <a:latin typeface="+mn-lt"/>
                <a:cs typeface="+mn-cs"/>
              </a:rPr>
              <a:t>	ensure consistent data </a:t>
            </a:r>
          </a:p>
        </p:txBody>
      </p:sp>
      <p:sp>
        <p:nvSpPr>
          <p:cNvPr id="91446" name="TextBox 7"/>
          <p:cNvSpPr txBox="1">
            <a:spLocks noChangeArrowheads="1"/>
          </p:cNvSpPr>
          <p:nvPr/>
        </p:nvSpPr>
        <p:spPr bwMode="auto">
          <a:xfrm>
            <a:off x="457200" y="1066800"/>
            <a:ext cx="3303588" cy="369888"/>
          </a:xfrm>
          <a:prstGeom prst="rect">
            <a:avLst/>
          </a:prstGeom>
          <a:noFill/>
          <a:ln w="9525">
            <a:noFill/>
            <a:miter lim="800000"/>
            <a:headEnd/>
            <a:tailEnd/>
          </a:ln>
        </p:spPr>
        <p:txBody>
          <a:bodyPr wrap="none">
            <a:spAutoFit/>
          </a:bodyPr>
          <a:lstStyle/>
          <a:p>
            <a:r>
              <a:rPr lang="en-US" sz="1800">
                <a:latin typeface="Calibri" pitchFamily="34" charset="0"/>
              </a:rPr>
              <a:t>Time = 10:15  (every 15 minutes)</a:t>
            </a:r>
          </a:p>
        </p:txBody>
      </p:sp>
      <p:sp>
        <p:nvSpPr>
          <p:cNvPr id="91447" name="TextBox 8"/>
          <p:cNvSpPr txBox="1">
            <a:spLocks noChangeArrowheads="1"/>
          </p:cNvSpPr>
          <p:nvPr/>
        </p:nvSpPr>
        <p:spPr bwMode="auto">
          <a:xfrm>
            <a:off x="533400" y="1371600"/>
            <a:ext cx="2232025" cy="369888"/>
          </a:xfrm>
          <a:prstGeom prst="rect">
            <a:avLst/>
          </a:prstGeom>
          <a:solidFill>
            <a:srgbClr val="0070C0"/>
          </a:solidFill>
          <a:ln w="9525">
            <a:noFill/>
            <a:miter lim="800000"/>
            <a:headEnd/>
            <a:tailEnd/>
          </a:ln>
        </p:spPr>
        <p:txBody>
          <a:bodyPr wrap="none">
            <a:spAutoFit/>
          </a:bodyPr>
          <a:lstStyle/>
          <a:p>
            <a:r>
              <a:rPr lang="en-US" sz="1800" dirty="0">
                <a:solidFill>
                  <a:schemeClr val="tx1"/>
                </a:solidFill>
                <a:latin typeface="Calibri" pitchFamily="34" charset="0"/>
              </a:rPr>
              <a:t>DPM Synchronization</a:t>
            </a:r>
          </a:p>
        </p:txBody>
      </p:sp>
      <p:sp>
        <p:nvSpPr>
          <p:cNvPr id="10" name="Rectangle 9"/>
          <p:cNvSpPr/>
          <p:nvPr/>
        </p:nvSpPr>
        <p:spPr>
          <a:xfrm>
            <a:off x="8153400"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11</a:t>
            </a:r>
          </a:p>
        </p:txBody>
      </p:sp>
      <p:sp>
        <p:nvSpPr>
          <p:cNvPr id="11" name="Rectangle 10"/>
          <p:cNvSpPr/>
          <p:nvPr/>
        </p:nvSpPr>
        <p:spPr>
          <a:xfrm>
            <a:off x="7727950" y="64008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7</a:t>
            </a:r>
          </a:p>
        </p:txBody>
      </p:sp>
      <p:sp>
        <p:nvSpPr>
          <p:cNvPr id="12" name="Rectangle 11"/>
          <p:cNvSpPr/>
          <p:nvPr/>
        </p:nvSpPr>
        <p:spPr>
          <a:xfrm>
            <a:off x="7302500" y="6400800"/>
            <a:ext cx="381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13" name="Rectangle 12"/>
          <p:cNvSpPr/>
          <p:nvPr/>
        </p:nvSpPr>
        <p:spPr>
          <a:xfrm>
            <a:off x="6878638" y="6400800"/>
            <a:ext cx="381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2"/>
                </a:solidFill>
              </a:rPr>
              <a:t>16</a:t>
            </a:r>
          </a:p>
        </p:txBody>
      </p:sp>
      <p:sp>
        <p:nvSpPr>
          <p:cNvPr id="14" name="Rectangle 13"/>
          <p:cNvSpPr/>
          <p:nvPr/>
        </p:nvSpPr>
        <p:spPr>
          <a:xfrm>
            <a:off x="6453188" y="6400800"/>
            <a:ext cx="381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2"/>
                </a:solidFill>
              </a:rPr>
              <a:t>17</a:t>
            </a:r>
          </a:p>
        </p:txBody>
      </p:sp>
      <p:sp>
        <p:nvSpPr>
          <p:cNvPr id="16" name="Rectangle 15"/>
          <p:cNvSpPr/>
          <p:nvPr/>
        </p:nvSpPr>
        <p:spPr>
          <a:xfrm>
            <a:off x="6027738" y="6400800"/>
            <a:ext cx="381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2"/>
                </a:solidFill>
              </a:rPr>
              <a:t>18</a:t>
            </a:r>
          </a:p>
        </p:txBody>
      </p:sp>
      <p:sp>
        <p:nvSpPr>
          <p:cNvPr id="17" name="Rectangle 16"/>
          <p:cNvSpPr/>
          <p:nvPr/>
        </p:nvSpPr>
        <p:spPr>
          <a:xfrm>
            <a:off x="5602288" y="6400800"/>
            <a:ext cx="381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2"/>
                </a:solidFill>
              </a:rPr>
              <a:t>19</a:t>
            </a:r>
          </a:p>
        </p:txBody>
      </p:sp>
      <p:sp>
        <p:nvSpPr>
          <p:cNvPr id="18" name="Rectangle 17"/>
          <p:cNvSpPr/>
          <p:nvPr/>
        </p:nvSpPr>
        <p:spPr>
          <a:xfrm>
            <a:off x="5176838" y="6400800"/>
            <a:ext cx="3810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4</a:t>
            </a:r>
          </a:p>
        </p:txBody>
      </p:sp>
      <p:sp>
        <p:nvSpPr>
          <p:cNvPr id="19" name="Rectangle 18"/>
          <p:cNvSpPr/>
          <p:nvPr/>
        </p:nvSpPr>
        <p:spPr>
          <a:xfrm>
            <a:off x="4752975"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12</a:t>
            </a:r>
          </a:p>
        </p:txBody>
      </p:sp>
      <p:sp>
        <p:nvSpPr>
          <p:cNvPr id="20" name="Rectangle 19"/>
          <p:cNvSpPr/>
          <p:nvPr/>
        </p:nvSpPr>
        <p:spPr>
          <a:xfrm>
            <a:off x="4327525" y="64008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5</a:t>
            </a:r>
          </a:p>
        </p:txBody>
      </p:sp>
      <p:sp>
        <p:nvSpPr>
          <p:cNvPr id="21" name="Rectangle 20"/>
          <p:cNvSpPr/>
          <p:nvPr/>
        </p:nvSpPr>
        <p:spPr>
          <a:xfrm>
            <a:off x="3902075" y="64008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6</a:t>
            </a:r>
          </a:p>
        </p:txBody>
      </p:sp>
      <p:sp>
        <p:nvSpPr>
          <p:cNvPr id="22" name="Rectangle 21"/>
          <p:cNvSpPr/>
          <p:nvPr/>
        </p:nvSpPr>
        <p:spPr>
          <a:xfrm>
            <a:off x="3476625"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15</a:t>
            </a:r>
          </a:p>
        </p:txBody>
      </p:sp>
      <p:sp>
        <p:nvSpPr>
          <p:cNvPr id="23" name="Rectangle 22"/>
          <p:cNvSpPr/>
          <p:nvPr/>
        </p:nvSpPr>
        <p:spPr>
          <a:xfrm>
            <a:off x="3052763" y="64008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8</a:t>
            </a:r>
          </a:p>
        </p:txBody>
      </p:sp>
      <p:sp>
        <p:nvSpPr>
          <p:cNvPr id="24" name="Rectangle 23"/>
          <p:cNvSpPr/>
          <p:nvPr/>
        </p:nvSpPr>
        <p:spPr>
          <a:xfrm>
            <a:off x="2627313" y="6400800"/>
            <a:ext cx="3810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9</a:t>
            </a:r>
          </a:p>
        </p:txBody>
      </p:sp>
      <p:sp>
        <p:nvSpPr>
          <p:cNvPr id="25" name="Rectangle 24"/>
          <p:cNvSpPr/>
          <p:nvPr/>
        </p:nvSpPr>
        <p:spPr>
          <a:xfrm>
            <a:off x="2201863"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10</a:t>
            </a:r>
          </a:p>
        </p:txBody>
      </p:sp>
      <p:sp>
        <p:nvSpPr>
          <p:cNvPr id="26" name="Rectangle 25"/>
          <p:cNvSpPr/>
          <p:nvPr/>
        </p:nvSpPr>
        <p:spPr>
          <a:xfrm>
            <a:off x="1776413"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13</a:t>
            </a:r>
          </a:p>
        </p:txBody>
      </p:sp>
      <p:sp>
        <p:nvSpPr>
          <p:cNvPr id="27" name="Rectangle 26"/>
          <p:cNvSpPr/>
          <p:nvPr/>
        </p:nvSpPr>
        <p:spPr>
          <a:xfrm>
            <a:off x="1350963" y="6400800"/>
            <a:ext cx="3810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bg1"/>
                </a:solidFill>
              </a:rPr>
              <a:t>14</a:t>
            </a:r>
          </a:p>
        </p:txBody>
      </p:sp>
      <p:sp>
        <p:nvSpPr>
          <p:cNvPr id="31" name="Right Arrow 30"/>
          <p:cNvSpPr/>
          <p:nvPr/>
        </p:nvSpPr>
        <p:spPr>
          <a:xfrm>
            <a:off x="8610600" y="64008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chemeClr val="tx1"/>
              </a:solidFill>
            </a:endParaRPr>
          </a:p>
        </p:txBody>
      </p:sp>
      <p:sp>
        <p:nvSpPr>
          <p:cNvPr id="91466" name="TextBox 8"/>
          <p:cNvSpPr txBox="1">
            <a:spLocks noChangeArrowheads="1"/>
          </p:cNvSpPr>
          <p:nvPr/>
        </p:nvSpPr>
        <p:spPr bwMode="auto">
          <a:xfrm>
            <a:off x="76200" y="6443663"/>
            <a:ext cx="1188852" cy="338554"/>
          </a:xfrm>
          <a:prstGeom prst="rect">
            <a:avLst/>
          </a:prstGeom>
          <a:solidFill>
            <a:srgbClr val="0070C0"/>
          </a:solidFill>
          <a:ln w="9525">
            <a:noFill/>
            <a:miter lim="800000"/>
            <a:headEnd/>
            <a:tailEnd/>
          </a:ln>
        </p:spPr>
        <p:txBody>
          <a:bodyPr wrap="none">
            <a:spAutoFit/>
          </a:bodyPr>
          <a:lstStyle/>
          <a:p>
            <a:r>
              <a:rPr lang="en-US" sz="1600" dirty="0">
                <a:solidFill>
                  <a:schemeClr val="tx1"/>
                </a:solidFill>
                <a:latin typeface="Calibri" pitchFamily="34" charset="0"/>
              </a:rPr>
              <a:t>Block Order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6146800" y="1054100"/>
            <a:ext cx="2806700" cy="26035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9" name="Rectangle 28"/>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t>1</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r>
                        <a:rPr lang="en-US" dirty="0" smtClean="0"/>
                        <a:t>4</a:t>
                      </a:r>
                      <a:endParaRPr lang="en-US" dirty="0"/>
                    </a:p>
                  </a:txBody>
                  <a:tcPr>
                    <a:noFill/>
                  </a:tcPr>
                </a:tc>
                <a:tc>
                  <a:txBody>
                    <a:bodyPr/>
                    <a:lstStyle/>
                    <a:p>
                      <a:r>
                        <a:rPr lang="en-US" dirty="0" smtClean="0"/>
                        <a:t>5</a:t>
                      </a:r>
                      <a:endParaRPr lang="en-US" dirty="0"/>
                    </a:p>
                  </a:txBody>
                  <a:tcPr>
                    <a:noFill/>
                  </a:tcPr>
                </a:tc>
                <a:tc>
                  <a:txBody>
                    <a:bodyPr/>
                    <a:lstStyle/>
                    <a:p>
                      <a:r>
                        <a:rPr lang="en-US" dirty="0" smtClean="0"/>
                        <a:t>6</a:t>
                      </a:r>
                      <a:endParaRPr lang="en-US" dirty="0"/>
                    </a:p>
                  </a:txBody>
                  <a:tcPr>
                    <a:noFill/>
                  </a:tcPr>
                </a:tc>
                <a:tc>
                  <a:txBody>
                    <a:bodyPr/>
                    <a:lstStyle/>
                    <a:p>
                      <a:r>
                        <a:rPr lang="en-US" dirty="0" smtClean="0"/>
                        <a:t>7</a:t>
                      </a:r>
                      <a:endParaRPr lang="en-US" dirty="0"/>
                    </a:p>
                  </a:txBody>
                  <a:tcPr>
                    <a:noFill/>
                  </a:tcPr>
                </a:tc>
                <a:tc>
                  <a:txBody>
                    <a:bodyPr/>
                    <a:lstStyle/>
                    <a:p>
                      <a:r>
                        <a:rPr lang="en-US" dirty="0" smtClean="0"/>
                        <a:t>8</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13</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smtClean="0"/>
                        <a:t>14</a:t>
                      </a:r>
                      <a:endParaRPr lang="en-US" dirty="0"/>
                    </a:p>
                  </a:txBody>
                  <a:tcPr/>
                </a:tc>
                <a:tc>
                  <a:txBody>
                    <a:bodyPr/>
                    <a:lstStyle/>
                    <a:p>
                      <a:endParaRPr lang="en-US"/>
                    </a:p>
                  </a:txBody>
                  <a:tcPr/>
                </a:tc>
              </a:tr>
              <a:tr h="428625">
                <a:tc>
                  <a:txBody>
                    <a:bodyPr/>
                    <a:lstStyle/>
                    <a:p>
                      <a:r>
                        <a:rPr lang="en-US" dirty="0" smtClean="0"/>
                        <a:t>15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16</a:t>
                      </a:r>
                      <a:endParaRPr lang="en-US" dirty="0"/>
                    </a:p>
                  </a:txBody>
                  <a:tcPr/>
                </a:tc>
                <a:tc>
                  <a:txBody>
                    <a:bodyPr/>
                    <a:lstStyle/>
                    <a:p>
                      <a:endParaRPr lang="en-US"/>
                    </a:p>
                  </a:txBody>
                  <a:tcPr/>
                </a:tc>
                <a:tc>
                  <a:txBody>
                    <a:bodyPr/>
                    <a:lstStyle/>
                    <a:p>
                      <a:endParaRPr lang="en-US"/>
                    </a:p>
                  </a:txBody>
                  <a:tcPr/>
                </a:tc>
                <a:tc>
                  <a:txBody>
                    <a:bodyPr/>
                    <a:lstStyle/>
                    <a:p>
                      <a:r>
                        <a:rPr lang="en-US" dirty="0" smtClean="0"/>
                        <a:t>17</a:t>
                      </a:r>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0070C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r>
              <a:tr h="133350">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r>
            </a:tbl>
          </a:graphicData>
        </a:graphic>
      </p:graphicFrame>
      <p:sp>
        <p:nvSpPr>
          <p:cNvPr id="92468" name="TextBox 5"/>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7" name="TextBox 6"/>
          <p:cNvSpPr txBox="1"/>
          <p:nvPr/>
        </p:nvSpPr>
        <p:spPr>
          <a:xfrm>
            <a:off x="6248400" y="4114800"/>
            <a:ext cx="2954338" cy="2062163"/>
          </a:xfrm>
          <a:prstGeom prst="rect">
            <a:avLst/>
          </a:prstGeom>
          <a:noFill/>
        </p:spPr>
        <p:txBody>
          <a:bodyPr wrap="none">
            <a:spAutoFit/>
          </a:bodyPr>
          <a:lstStyle/>
          <a:p>
            <a:pPr fontAlgn="auto">
              <a:spcBef>
                <a:spcPts val="0"/>
              </a:spcBef>
              <a:spcAft>
                <a:spcPts val="0"/>
              </a:spcAft>
              <a:defRPr/>
            </a:pPr>
            <a:r>
              <a:rPr lang="en-US" sz="1600" dirty="0">
                <a:latin typeface="+mn-lt"/>
                <a:cs typeface="+mn-cs"/>
              </a:rPr>
              <a:t>DPM Filter – Volume Map</a:t>
            </a: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buFontTx/>
              <a:buAutoNum type="arabicParenR"/>
              <a:defRPr/>
            </a:pPr>
            <a:r>
              <a:rPr lang="en-US" sz="1600" dirty="0">
                <a:latin typeface="+mn-lt"/>
                <a:cs typeface="+mn-cs"/>
              </a:rPr>
              <a:t>VSS Snapshot taken on </a:t>
            </a:r>
          </a:p>
          <a:p>
            <a:pPr marL="342900" indent="-342900" fontAlgn="auto">
              <a:spcBef>
                <a:spcPts val="0"/>
              </a:spcBef>
              <a:spcAft>
                <a:spcPts val="0"/>
              </a:spcAft>
              <a:defRPr/>
            </a:pPr>
            <a:r>
              <a:rPr lang="en-US" sz="1600" dirty="0">
                <a:latin typeface="+mn-lt"/>
                <a:cs typeface="+mn-cs"/>
              </a:rPr>
              <a:t>	production volume to </a:t>
            </a:r>
          </a:p>
          <a:p>
            <a:pPr marL="342900" indent="-342900" fontAlgn="auto">
              <a:spcBef>
                <a:spcPts val="0"/>
              </a:spcBef>
              <a:spcAft>
                <a:spcPts val="0"/>
              </a:spcAft>
              <a:defRPr/>
            </a:pPr>
            <a:r>
              <a:rPr lang="en-US" sz="1600" dirty="0">
                <a:latin typeface="+mn-lt"/>
                <a:cs typeface="+mn-cs"/>
              </a:rPr>
              <a:t>	ensure consistent data</a:t>
            </a:r>
          </a:p>
          <a:p>
            <a:pPr marL="342900" indent="-342900" fontAlgn="auto">
              <a:spcBef>
                <a:spcPts val="0"/>
              </a:spcBef>
              <a:spcAft>
                <a:spcPts val="0"/>
              </a:spcAft>
              <a:defRPr/>
            </a:pPr>
            <a:endParaRPr lang="en-US" sz="1600" dirty="0">
              <a:latin typeface="+mn-lt"/>
              <a:cs typeface="+mn-cs"/>
            </a:endParaRPr>
          </a:p>
          <a:p>
            <a:pPr marL="342900" indent="-342900" fontAlgn="auto">
              <a:spcBef>
                <a:spcPts val="0"/>
              </a:spcBef>
              <a:spcAft>
                <a:spcPts val="0"/>
              </a:spcAft>
              <a:defRPr/>
            </a:pPr>
            <a:r>
              <a:rPr lang="en-US" sz="1600" dirty="0">
                <a:latin typeface="+mn-lt"/>
                <a:cs typeface="+mn-cs"/>
              </a:rPr>
              <a:t>2) Cache of changed blocks </a:t>
            </a:r>
          </a:p>
          <a:p>
            <a:pPr marL="342900" indent="-342900" fontAlgn="auto">
              <a:spcBef>
                <a:spcPts val="0"/>
              </a:spcBef>
              <a:spcAft>
                <a:spcPts val="0"/>
              </a:spcAft>
              <a:defRPr/>
            </a:pPr>
            <a:r>
              <a:rPr lang="en-US" sz="1600" dirty="0">
                <a:latin typeface="+mn-lt"/>
                <a:cs typeface="+mn-cs"/>
              </a:rPr>
              <a:t>	is sent to DPM server </a:t>
            </a:r>
          </a:p>
        </p:txBody>
      </p:sp>
      <p:sp>
        <p:nvSpPr>
          <p:cNvPr id="92470" name="TextBox 7"/>
          <p:cNvSpPr txBox="1">
            <a:spLocks noChangeArrowheads="1"/>
          </p:cNvSpPr>
          <p:nvPr/>
        </p:nvSpPr>
        <p:spPr bwMode="auto">
          <a:xfrm>
            <a:off x="457200" y="1066800"/>
            <a:ext cx="1709738" cy="369888"/>
          </a:xfrm>
          <a:prstGeom prst="rect">
            <a:avLst/>
          </a:prstGeom>
          <a:noFill/>
          <a:ln w="9525">
            <a:noFill/>
            <a:miter lim="800000"/>
            <a:headEnd/>
            <a:tailEnd/>
          </a:ln>
        </p:spPr>
        <p:txBody>
          <a:bodyPr wrap="none">
            <a:spAutoFit/>
          </a:bodyPr>
          <a:lstStyle/>
          <a:p>
            <a:r>
              <a:rPr lang="en-US" sz="1800">
                <a:latin typeface="Calibri" pitchFamily="34" charset="0"/>
              </a:rPr>
              <a:t>Time = 10:15:01</a:t>
            </a:r>
          </a:p>
        </p:txBody>
      </p:sp>
      <p:sp>
        <p:nvSpPr>
          <p:cNvPr id="92471" name="TextBox 8"/>
          <p:cNvSpPr txBox="1">
            <a:spLocks noChangeArrowheads="1"/>
          </p:cNvSpPr>
          <p:nvPr/>
        </p:nvSpPr>
        <p:spPr bwMode="auto">
          <a:xfrm>
            <a:off x="533400" y="1371600"/>
            <a:ext cx="5653088" cy="646113"/>
          </a:xfrm>
          <a:prstGeom prst="rect">
            <a:avLst/>
          </a:prstGeom>
          <a:solidFill>
            <a:srgbClr val="0070C0"/>
          </a:solidFill>
          <a:ln w="9525">
            <a:noFill/>
            <a:miter lim="800000"/>
            <a:headEnd/>
            <a:tailEnd/>
          </a:ln>
        </p:spPr>
        <p:txBody>
          <a:bodyPr wrap="none">
            <a:spAutoFit/>
          </a:bodyPr>
          <a:lstStyle/>
          <a:p>
            <a:r>
              <a:rPr lang="en-US" sz="1800">
                <a:solidFill>
                  <a:schemeClr val="tx1"/>
                </a:solidFill>
                <a:latin typeface="Calibri" pitchFamily="34" charset="0"/>
              </a:rPr>
              <a:t>Transmit changed blocks from 10:00-10:15 to DPM server</a:t>
            </a:r>
          </a:p>
          <a:p>
            <a:r>
              <a:rPr lang="en-US" sz="1800">
                <a:solidFill>
                  <a:schemeClr val="tx1"/>
                </a:solidFill>
                <a:latin typeface="Calibri" pitchFamily="34" charset="0"/>
              </a:rPr>
              <a:t>Data integrity preserved, since volume snapped </a:t>
            </a:r>
          </a:p>
        </p:txBody>
      </p:sp>
      <p:sp>
        <p:nvSpPr>
          <p:cNvPr id="10" name="Rectangle 9"/>
          <p:cNvSpPr/>
          <p:nvPr/>
        </p:nvSpPr>
        <p:spPr>
          <a:xfrm>
            <a:off x="8153400"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a:t>
            </a:r>
          </a:p>
        </p:txBody>
      </p:sp>
      <p:sp>
        <p:nvSpPr>
          <p:cNvPr id="11" name="Rectangle 10"/>
          <p:cNvSpPr/>
          <p:nvPr/>
        </p:nvSpPr>
        <p:spPr>
          <a:xfrm>
            <a:off x="7727950"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2</a:t>
            </a:r>
          </a:p>
        </p:txBody>
      </p:sp>
      <p:sp>
        <p:nvSpPr>
          <p:cNvPr id="12" name="Rectangle 11"/>
          <p:cNvSpPr/>
          <p:nvPr/>
        </p:nvSpPr>
        <p:spPr>
          <a:xfrm>
            <a:off x="7302500"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3</a:t>
            </a:r>
          </a:p>
        </p:txBody>
      </p:sp>
      <p:sp>
        <p:nvSpPr>
          <p:cNvPr id="13" name="Rectangle 12"/>
          <p:cNvSpPr/>
          <p:nvPr/>
        </p:nvSpPr>
        <p:spPr>
          <a:xfrm>
            <a:off x="6878638"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4</a:t>
            </a:r>
          </a:p>
        </p:txBody>
      </p:sp>
      <p:sp>
        <p:nvSpPr>
          <p:cNvPr id="14" name="Rectangle 13"/>
          <p:cNvSpPr/>
          <p:nvPr/>
        </p:nvSpPr>
        <p:spPr>
          <a:xfrm>
            <a:off x="6453188"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5</a:t>
            </a:r>
          </a:p>
        </p:txBody>
      </p:sp>
      <p:sp>
        <p:nvSpPr>
          <p:cNvPr id="15" name="Rectangle 14"/>
          <p:cNvSpPr/>
          <p:nvPr/>
        </p:nvSpPr>
        <p:spPr>
          <a:xfrm>
            <a:off x="6027738"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6</a:t>
            </a:r>
          </a:p>
        </p:txBody>
      </p:sp>
      <p:sp>
        <p:nvSpPr>
          <p:cNvPr id="16" name="Rectangle 15"/>
          <p:cNvSpPr/>
          <p:nvPr/>
        </p:nvSpPr>
        <p:spPr>
          <a:xfrm>
            <a:off x="5602288"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7</a:t>
            </a:r>
          </a:p>
        </p:txBody>
      </p:sp>
      <p:sp>
        <p:nvSpPr>
          <p:cNvPr id="17" name="Rectangle 16"/>
          <p:cNvSpPr/>
          <p:nvPr/>
        </p:nvSpPr>
        <p:spPr>
          <a:xfrm>
            <a:off x="5176838"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8</a:t>
            </a:r>
          </a:p>
        </p:txBody>
      </p:sp>
      <p:sp>
        <p:nvSpPr>
          <p:cNvPr id="18" name="Rectangle 17"/>
          <p:cNvSpPr/>
          <p:nvPr/>
        </p:nvSpPr>
        <p:spPr>
          <a:xfrm>
            <a:off x="4752975"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9</a:t>
            </a:r>
          </a:p>
        </p:txBody>
      </p:sp>
      <p:sp>
        <p:nvSpPr>
          <p:cNvPr id="19" name="Rectangle 18"/>
          <p:cNvSpPr/>
          <p:nvPr/>
        </p:nvSpPr>
        <p:spPr>
          <a:xfrm>
            <a:off x="4327525"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10</a:t>
            </a:r>
          </a:p>
        </p:txBody>
      </p:sp>
      <p:sp>
        <p:nvSpPr>
          <p:cNvPr id="20" name="Rectangle 19"/>
          <p:cNvSpPr/>
          <p:nvPr/>
        </p:nvSpPr>
        <p:spPr>
          <a:xfrm>
            <a:off x="3902075"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11</a:t>
            </a:r>
          </a:p>
        </p:txBody>
      </p:sp>
      <p:sp>
        <p:nvSpPr>
          <p:cNvPr id="21" name="Rectangle 20"/>
          <p:cNvSpPr/>
          <p:nvPr/>
        </p:nvSpPr>
        <p:spPr>
          <a:xfrm>
            <a:off x="3476625"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12</a:t>
            </a:r>
          </a:p>
        </p:txBody>
      </p:sp>
      <p:sp>
        <p:nvSpPr>
          <p:cNvPr id="22" name="Rectangle 21"/>
          <p:cNvSpPr/>
          <p:nvPr/>
        </p:nvSpPr>
        <p:spPr>
          <a:xfrm>
            <a:off x="3052763"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13</a:t>
            </a:r>
          </a:p>
        </p:txBody>
      </p:sp>
      <p:sp>
        <p:nvSpPr>
          <p:cNvPr id="23" name="Rectangle 22"/>
          <p:cNvSpPr/>
          <p:nvPr/>
        </p:nvSpPr>
        <p:spPr>
          <a:xfrm>
            <a:off x="2627313"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14</a:t>
            </a:r>
          </a:p>
        </p:txBody>
      </p:sp>
      <p:sp>
        <p:nvSpPr>
          <p:cNvPr id="24" name="Rectangle 23"/>
          <p:cNvSpPr/>
          <p:nvPr/>
        </p:nvSpPr>
        <p:spPr>
          <a:xfrm>
            <a:off x="2201863"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15</a:t>
            </a:r>
          </a:p>
        </p:txBody>
      </p:sp>
      <p:sp>
        <p:nvSpPr>
          <p:cNvPr id="25" name="Rectangle 24"/>
          <p:cNvSpPr/>
          <p:nvPr/>
        </p:nvSpPr>
        <p:spPr>
          <a:xfrm>
            <a:off x="1776413"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16</a:t>
            </a:r>
          </a:p>
        </p:txBody>
      </p:sp>
      <p:sp>
        <p:nvSpPr>
          <p:cNvPr id="26" name="Rectangle 25"/>
          <p:cNvSpPr/>
          <p:nvPr/>
        </p:nvSpPr>
        <p:spPr>
          <a:xfrm>
            <a:off x="1350963" y="6400800"/>
            <a:ext cx="381000" cy="38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17</a:t>
            </a:r>
          </a:p>
        </p:txBody>
      </p:sp>
      <p:sp>
        <p:nvSpPr>
          <p:cNvPr id="27" name="Right Arrow 26"/>
          <p:cNvSpPr/>
          <p:nvPr/>
        </p:nvSpPr>
        <p:spPr>
          <a:xfrm>
            <a:off x="8610600" y="6400800"/>
            <a:ext cx="457200"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490" name="TextBox 8"/>
          <p:cNvSpPr txBox="1">
            <a:spLocks noChangeArrowheads="1"/>
          </p:cNvSpPr>
          <p:nvPr/>
        </p:nvSpPr>
        <p:spPr bwMode="auto">
          <a:xfrm>
            <a:off x="76200" y="6443663"/>
            <a:ext cx="1188852" cy="338554"/>
          </a:xfrm>
          <a:prstGeom prst="rect">
            <a:avLst/>
          </a:prstGeom>
          <a:solidFill>
            <a:srgbClr val="0070C0"/>
          </a:solidFill>
          <a:ln w="9525">
            <a:noFill/>
            <a:miter lim="800000"/>
            <a:headEnd/>
            <a:tailEnd/>
          </a:ln>
        </p:spPr>
        <p:txBody>
          <a:bodyPr wrap="none">
            <a:spAutoFit/>
          </a:bodyPr>
          <a:lstStyle/>
          <a:p>
            <a:r>
              <a:rPr lang="en-US" sz="1600">
                <a:solidFill>
                  <a:schemeClr val="tx1"/>
                </a:solidFill>
                <a:latin typeface="Calibri" pitchFamily="34" charset="0"/>
              </a:rPr>
              <a:t>Block Order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8"/>
          <p:cNvSpPr txBox="1">
            <a:spLocks noChangeArrowheads="1"/>
          </p:cNvSpPr>
          <p:nvPr/>
        </p:nvSpPr>
        <p:spPr bwMode="auto">
          <a:xfrm>
            <a:off x="533400" y="1371600"/>
            <a:ext cx="5653088" cy="646113"/>
          </a:xfrm>
          <a:prstGeom prst="rect">
            <a:avLst/>
          </a:prstGeom>
          <a:solidFill>
            <a:srgbClr val="0070C0"/>
          </a:solidFill>
          <a:ln w="9525">
            <a:noFill/>
            <a:miter lim="800000"/>
            <a:headEnd/>
            <a:tailEnd/>
          </a:ln>
        </p:spPr>
        <p:txBody>
          <a:bodyPr wrap="none">
            <a:spAutoFit/>
          </a:bodyPr>
          <a:lstStyle/>
          <a:p>
            <a:r>
              <a:rPr lang="en-US" sz="1800">
                <a:solidFill>
                  <a:schemeClr val="tx1"/>
                </a:solidFill>
                <a:latin typeface="Calibri" pitchFamily="34" charset="0"/>
              </a:rPr>
              <a:t>Transmit changed blocks from 10:00-10:15 to DPM server</a:t>
            </a:r>
          </a:p>
          <a:p>
            <a:r>
              <a:rPr lang="en-US" sz="1800">
                <a:solidFill>
                  <a:schemeClr val="tx1"/>
                </a:solidFill>
                <a:latin typeface="Calibri" pitchFamily="34" charset="0"/>
              </a:rPr>
              <a:t>Data integrity preserved, since volume snapped </a:t>
            </a:r>
          </a:p>
        </p:txBody>
      </p:sp>
      <p:sp>
        <p:nvSpPr>
          <p:cNvPr id="12" name="Rectangle 11"/>
          <p:cNvSpPr/>
          <p:nvPr/>
        </p:nvSpPr>
        <p:spPr bwMode="auto">
          <a:xfrm>
            <a:off x="6146800" y="1054100"/>
            <a:ext cx="2806700" cy="2591925"/>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Rectangle 10"/>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10" name="Table 9"/>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r>
                        <a:rPr lang="en-US" dirty="0" smtClean="0"/>
                        <a:t>1</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r>
                        <a:rPr lang="en-US" dirty="0" smtClean="0"/>
                        <a:t>4</a:t>
                      </a:r>
                      <a:endParaRPr lang="en-US" dirty="0"/>
                    </a:p>
                  </a:txBody>
                  <a:tcPr>
                    <a:noFill/>
                  </a:tcPr>
                </a:tc>
                <a:tc>
                  <a:txBody>
                    <a:bodyPr/>
                    <a:lstStyle/>
                    <a:p>
                      <a:r>
                        <a:rPr lang="en-US" dirty="0" smtClean="0"/>
                        <a:t>5</a:t>
                      </a:r>
                      <a:endParaRPr lang="en-US" dirty="0"/>
                    </a:p>
                  </a:txBody>
                  <a:tcPr>
                    <a:noFill/>
                  </a:tcPr>
                </a:tc>
                <a:tc>
                  <a:txBody>
                    <a:bodyPr/>
                    <a:lstStyle/>
                    <a:p>
                      <a:r>
                        <a:rPr lang="en-US" dirty="0" smtClean="0"/>
                        <a:t>6</a:t>
                      </a:r>
                      <a:endParaRPr lang="en-US" dirty="0"/>
                    </a:p>
                  </a:txBody>
                  <a:tcPr>
                    <a:noFill/>
                  </a:tcPr>
                </a:tc>
                <a:tc>
                  <a:txBody>
                    <a:bodyPr/>
                    <a:lstStyle/>
                    <a:p>
                      <a:r>
                        <a:rPr lang="en-US" dirty="0" smtClean="0"/>
                        <a:t>7</a:t>
                      </a:r>
                      <a:endParaRPr lang="en-US" dirty="0"/>
                    </a:p>
                  </a:txBody>
                  <a:tcPr>
                    <a:noFill/>
                  </a:tcPr>
                </a:tc>
                <a:tc>
                  <a:txBody>
                    <a:bodyPr/>
                    <a:lstStyle/>
                    <a:p>
                      <a:r>
                        <a:rPr lang="en-US" dirty="0" smtClean="0"/>
                        <a:t>8</a:t>
                      </a:r>
                      <a:endParaRPr lang="en-US" dirty="0"/>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9</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r>
                        <a:rPr lang="en-US" dirty="0" smtClean="0"/>
                        <a:t>10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18</a:t>
                      </a:r>
                      <a:endParaRPr lang="en-US" dirty="0"/>
                    </a:p>
                  </a:txBody>
                  <a:tcPr>
                    <a:solidFill>
                      <a:srgbClr val="FFC000"/>
                    </a:solidFill>
                  </a:tcPr>
                </a:tc>
                <a:tc>
                  <a:txBody>
                    <a:bodyPr/>
                    <a:lstStyle/>
                    <a:p>
                      <a:r>
                        <a:rPr lang="en-US" dirty="0" smtClean="0"/>
                        <a:t>19</a:t>
                      </a:r>
                      <a:endParaRPr lang="en-US" dirty="0"/>
                    </a:p>
                  </a:txBody>
                  <a:tcPr>
                    <a:solidFill>
                      <a:srgbClr val="FFC000"/>
                    </a:solidFill>
                  </a:tcPr>
                </a:tc>
                <a:tc>
                  <a:txBody>
                    <a:bodyPr/>
                    <a:lstStyle/>
                    <a:p>
                      <a:r>
                        <a:rPr lang="en-US" dirty="0" smtClean="0"/>
                        <a:t>20</a:t>
                      </a:r>
                      <a:endParaRPr lang="en-US" dirty="0"/>
                    </a:p>
                  </a:txBody>
                  <a:tcPr>
                    <a:solidFill>
                      <a:srgbClr val="FFC000"/>
                    </a:solidFill>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r>
                        <a:rPr lang="en-US" dirty="0" smtClean="0"/>
                        <a:t>11</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21</a:t>
                      </a:r>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12</a:t>
                      </a:r>
                      <a:endParaRPr lang="en-US" dirty="0"/>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13</a:t>
                      </a:r>
                      <a:endParaRPr lang="en-US" dirty="0"/>
                    </a:p>
                  </a:txBody>
                  <a:tcPr/>
                </a:tc>
                <a:tc>
                  <a:txBody>
                    <a:bodyPr/>
                    <a:lstStyle/>
                    <a:p>
                      <a:endParaRPr lang="en-US"/>
                    </a:p>
                  </a:txBody>
                  <a:tcPr/>
                </a:tc>
                <a:tc>
                  <a:txBody>
                    <a:bodyPr/>
                    <a:lstStyle/>
                    <a:p>
                      <a:r>
                        <a:rPr lang="en-US" dirty="0" smtClean="0"/>
                        <a:t>22</a:t>
                      </a:r>
                      <a:endParaRPr lang="en-US" dirty="0"/>
                    </a:p>
                  </a:txBody>
                  <a:tcPr>
                    <a:solidFill>
                      <a:srgbClr val="FFC000"/>
                    </a:solidFill>
                  </a:tcPr>
                </a:tc>
                <a:tc>
                  <a:txBody>
                    <a:bodyPr/>
                    <a:lstStyle/>
                    <a:p>
                      <a:endParaRPr lang="en-US"/>
                    </a:p>
                  </a:txBody>
                  <a:tcPr/>
                </a:tc>
                <a:tc>
                  <a:txBody>
                    <a:bodyPr/>
                    <a:lstStyle/>
                    <a:p>
                      <a:r>
                        <a:rPr lang="en-US" dirty="0" smtClean="0"/>
                        <a:t>14</a:t>
                      </a:r>
                      <a:endParaRPr lang="en-US" dirty="0"/>
                    </a:p>
                  </a:txBody>
                  <a:tcPr/>
                </a:tc>
                <a:tc>
                  <a:txBody>
                    <a:bodyPr/>
                    <a:lstStyle/>
                    <a:p>
                      <a:endParaRPr lang="en-US"/>
                    </a:p>
                  </a:txBody>
                  <a:tcPr/>
                </a:tc>
              </a:tr>
              <a:tr h="428625">
                <a:tc>
                  <a:txBody>
                    <a:bodyPr/>
                    <a:lstStyle/>
                    <a:p>
                      <a:r>
                        <a:rPr lang="en-US" dirty="0" smtClean="0"/>
                        <a:t>15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16</a:t>
                      </a:r>
                      <a:endParaRPr lang="en-US" dirty="0"/>
                    </a:p>
                  </a:txBody>
                  <a:tcPr/>
                </a:tc>
                <a:tc>
                  <a:txBody>
                    <a:bodyPr/>
                    <a:lstStyle/>
                    <a:p>
                      <a:endParaRPr lang="en-US"/>
                    </a:p>
                  </a:txBody>
                  <a:tcPr/>
                </a:tc>
                <a:tc>
                  <a:txBody>
                    <a:bodyPr/>
                    <a:lstStyle/>
                    <a:p>
                      <a:endParaRPr lang="en-US"/>
                    </a:p>
                  </a:txBody>
                  <a:tcPr/>
                </a:tc>
                <a:tc>
                  <a:txBody>
                    <a:bodyPr/>
                    <a:lstStyle/>
                    <a:p>
                      <a:r>
                        <a:rPr lang="en-US" dirty="0" smtClean="0"/>
                        <a:t>17</a:t>
                      </a:r>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rgbClr val="0070C0"/>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c>
                  <a:txBody>
                    <a:bodyPr/>
                    <a:lstStyle/>
                    <a:p>
                      <a:endParaRPr lang="en-US" dirty="0"/>
                    </a:p>
                  </a:txBody>
                  <a:tcPr>
                    <a:solidFill>
                      <a:srgbClr val="0070C0"/>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r>
              <a:tr h="133350">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c>
                  <a:txBody>
                    <a:bodyPr/>
                    <a:lstStyle/>
                    <a:p>
                      <a:endParaRPr lang="en-US"/>
                    </a:p>
                  </a:txBody>
                  <a:tcPr/>
                </a:tc>
                <a:tc>
                  <a:txBody>
                    <a:bodyPr/>
                    <a:lstStyle/>
                    <a:p>
                      <a:endParaRPr lang="en-US"/>
                    </a:p>
                  </a:txBody>
                  <a:tcPr/>
                </a:tc>
                <a:tc>
                  <a:txBody>
                    <a:bodyPr/>
                    <a:lstStyle/>
                    <a:p>
                      <a:endParaRPr lang="en-US" dirty="0"/>
                    </a:p>
                  </a:txBody>
                  <a:tcPr>
                    <a:solidFill>
                      <a:srgbClr val="0070C0"/>
                    </a:solidFill>
                  </a:tcPr>
                </a:tc>
              </a:tr>
            </a:tbl>
          </a:graphicData>
        </a:graphic>
      </p:graphicFrame>
      <p:sp>
        <p:nvSpPr>
          <p:cNvPr id="93493" name="TextBox 5"/>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7" name="TextBox 6"/>
          <p:cNvSpPr txBox="1"/>
          <p:nvPr/>
        </p:nvSpPr>
        <p:spPr>
          <a:xfrm>
            <a:off x="6248400" y="4114800"/>
            <a:ext cx="2954338" cy="2308225"/>
          </a:xfrm>
          <a:prstGeom prst="rect">
            <a:avLst/>
          </a:prstGeom>
          <a:noFill/>
        </p:spPr>
        <p:txBody>
          <a:bodyPr wrap="none">
            <a:spAutoFit/>
          </a:bodyPr>
          <a:lstStyle/>
          <a:p>
            <a:pPr fontAlgn="auto">
              <a:spcBef>
                <a:spcPts val="0"/>
              </a:spcBef>
              <a:spcAft>
                <a:spcPts val="0"/>
              </a:spcAft>
              <a:defRPr/>
            </a:pPr>
            <a:r>
              <a:rPr lang="en-US" sz="1600" dirty="0">
                <a:latin typeface="+mn-lt"/>
                <a:cs typeface="+mn-cs"/>
              </a:rPr>
              <a:t>DPM Filter – Volume Map</a:t>
            </a: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buFontTx/>
              <a:buAutoNum type="arabicParenR"/>
              <a:defRPr/>
            </a:pPr>
            <a:r>
              <a:rPr lang="en-US" sz="1600" dirty="0">
                <a:latin typeface="+mn-lt"/>
                <a:cs typeface="+mn-cs"/>
              </a:rPr>
              <a:t>VSS Snapshot taken on </a:t>
            </a:r>
          </a:p>
          <a:p>
            <a:pPr marL="342900" indent="-342900" fontAlgn="auto">
              <a:spcBef>
                <a:spcPts val="0"/>
              </a:spcBef>
              <a:spcAft>
                <a:spcPts val="0"/>
              </a:spcAft>
              <a:defRPr/>
            </a:pPr>
            <a:r>
              <a:rPr lang="en-US" sz="1600" dirty="0">
                <a:latin typeface="+mn-lt"/>
                <a:cs typeface="+mn-cs"/>
              </a:rPr>
              <a:t>	production volume to </a:t>
            </a:r>
          </a:p>
          <a:p>
            <a:pPr marL="342900" indent="-342900" fontAlgn="auto">
              <a:spcBef>
                <a:spcPts val="0"/>
              </a:spcBef>
              <a:spcAft>
                <a:spcPts val="0"/>
              </a:spcAft>
              <a:defRPr/>
            </a:pPr>
            <a:r>
              <a:rPr lang="en-US" sz="1600" dirty="0">
                <a:latin typeface="+mn-lt"/>
                <a:cs typeface="+mn-cs"/>
              </a:rPr>
              <a:t>	ensure consistent data</a:t>
            </a:r>
          </a:p>
          <a:p>
            <a:pPr marL="342900" indent="-342900" fontAlgn="auto">
              <a:spcBef>
                <a:spcPts val="0"/>
              </a:spcBef>
              <a:spcAft>
                <a:spcPts val="0"/>
              </a:spcAft>
              <a:defRPr/>
            </a:pPr>
            <a:endParaRPr lang="en-US" sz="1600" dirty="0">
              <a:latin typeface="+mn-lt"/>
              <a:cs typeface="+mn-cs"/>
            </a:endParaRPr>
          </a:p>
          <a:p>
            <a:pPr marL="342900" indent="-342900" fontAlgn="auto">
              <a:spcBef>
                <a:spcPts val="0"/>
              </a:spcBef>
              <a:spcAft>
                <a:spcPts val="0"/>
              </a:spcAft>
              <a:defRPr/>
            </a:pPr>
            <a:r>
              <a:rPr lang="en-US" sz="1600" dirty="0">
                <a:latin typeface="+mn-lt"/>
                <a:cs typeface="+mn-cs"/>
              </a:rPr>
              <a:t>2) Cache of changed blocks </a:t>
            </a:r>
          </a:p>
          <a:p>
            <a:pPr marL="342900" indent="-342900" fontAlgn="auto">
              <a:spcBef>
                <a:spcPts val="0"/>
              </a:spcBef>
              <a:spcAft>
                <a:spcPts val="0"/>
              </a:spcAft>
              <a:defRPr/>
            </a:pPr>
            <a:r>
              <a:rPr lang="en-US" sz="1600" dirty="0">
                <a:latin typeface="+mn-lt"/>
                <a:cs typeface="+mn-cs"/>
              </a:rPr>
              <a:t>	is sent to DPM server, </a:t>
            </a:r>
          </a:p>
          <a:p>
            <a:pPr marL="342900" indent="-342900" fontAlgn="auto">
              <a:spcBef>
                <a:spcPts val="0"/>
              </a:spcBef>
              <a:spcAft>
                <a:spcPts val="0"/>
              </a:spcAft>
              <a:defRPr/>
            </a:pPr>
            <a:r>
              <a:rPr lang="en-US" sz="1600" dirty="0">
                <a:latin typeface="+mn-lt"/>
                <a:cs typeface="+mn-cs"/>
              </a:rPr>
              <a:t>	while live disk continues</a:t>
            </a:r>
          </a:p>
        </p:txBody>
      </p:sp>
      <p:sp>
        <p:nvSpPr>
          <p:cNvPr id="93495" name="TextBox 7"/>
          <p:cNvSpPr txBox="1">
            <a:spLocks noChangeArrowheads="1"/>
          </p:cNvSpPr>
          <p:nvPr/>
        </p:nvSpPr>
        <p:spPr bwMode="auto">
          <a:xfrm>
            <a:off x="457200" y="1066800"/>
            <a:ext cx="1709738" cy="369888"/>
          </a:xfrm>
          <a:prstGeom prst="rect">
            <a:avLst/>
          </a:prstGeom>
          <a:noFill/>
          <a:ln w="9525">
            <a:noFill/>
            <a:miter lim="800000"/>
            <a:headEnd/>
            <a:tailEnd/>
          </a:ln>
        </p:spPr>
        <p:txBody>
          <a:bodyPr wrap="none">
            <a:spAutoFit/>
          </a:bodyPr>
          <a:lstStyle/>
          <a:p>
            <a:r>
              <a:rPr lang="en-US" sz="1800">
                <a:solidFill>
                  <a:schemeClr val="tx1"/>
                </a:solidFill>
                <a:latin typeface="Calibri" pitchFamily="34" charset="0"/>
              </a:rPr>
              <a:t>Time = 10:15:02</a:t>
            </a:r>
          </a:p>
        </p:txBody>
      </p:sp>
      <p:sp>
        <p:nvSpPr>
          <p:cNvPr id="93496" name="TextBox 9"/>
          <p:cNvSpPr txBox="1">
            <a:spLocks noChangeArrowheads="1"/>
          </p:cNvSpPr>
          <p:nvPr/>
        </p:nvSpPr>
        <p:spPr bwMode="auto">
          <a:xfrm>
            <a:off x="533400" y="2057400"/>
            <a:ext cx="2441575" cy="400050"/>
          </a:xfrm>
          <a:prstGeom prst="rect">
            <a:avLst/>
          </a:prstGeom>
          <a:solidFill>
            <a:srgbClr val="FFC000"/>
          </a:solidFill>
          <a:ln w="9525">
            <a:noFill/>
            <a:miter lim="800000"/>
            <a:headEnd/>
            <a:tailEnd/>
          </a:ln>
        </p:spPr>
        <p:txBody>
          <a:bodyPr wrap="none">
            <a:spAutoFit/>
          </a:bodyPr>
          <a:lstStyle/>
          <a:p>
            <a:r>
              <a:rPr lang="en-US" sz="2000">
                <a:latin typeface="Calibri" pitchFamily="34" charset="0"/>
              </a:rPr>
              <a:t>And File IO continues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146800" y="1054100"/>
            <a:ext cx="2806700" cy="2615075"/>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68300" y="2870200"/>
            <a:ext cx="4965700" cy="3467100"/>
          </a:xfrm>
          <a:prstGeom prst="rect">
            <a:avLst/>
          </a:prstGeom>
          <a:solidFill>
            <a:schemeClr val="accent1">
              <a:lumMod val="10000"/>
            </a:schemeClr>
          </a:solidFill>
          <a:ln w="9525" cap="flat" cmpd="sng" algn="ctr">
            <a:noFill/>
            <a:prstDash val="solid"/>
            <a:round/>
            <a:headEnd type="none" w="med" len="med"/>
            <a:tailEnd type="none" w="med" len="med"/>
          </a:ln>
          <a:effectLst/>
        </p:spPr>
        <p:txBody>
          <a:bodyPr/>
          <a:lstStyle/>
          <a:p>
            <a:pPr>
              <a:defRPr/>
            </a:pPr>
            <a:endParaRPr lang="en-US"/>
          </a:p>
        </p:txBody>
      </p:sp>
      <p:graphicFrame>
        <p:nvGraphicFramePr>
          <p:cNvPr id="9" name="Table 8"/>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r>
              <a:tr h="133350">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r h="133350">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c>
                  <a:txBody>
                    <a:bodyPr/>
                    <a:lstStyle/>
                    <a:p>
                      <a:endParaRPr lang="en-US" dirty="0"/>
                    </a:p>
                  </a:txBody>
                  <a:tcPr>
                    <a:solidFill>
                      <a:schemeClr val="accent3">
                        <a:lumMod val="40000"/>
                        <a:lumOff val="60000"/>
                      </a:schemeClr>
                    </a:solidFill>
                  </a:tcPr>
                </a:tc>
              </a:tr>
            </a:tbl>
          </a:graphicData>
        </a:graphic>
      </p:graphicFrame>
      <p:sp>
        <p:nvSpPr>
          <p:cNvPr id="2" name="Title 1"/>
          <p:cNvSpPr>
            <a:spLocks noGrp="1"/>
          </p:cNvSpPr>
          <p:nvPr>
            <p:ph type="title"/>
          </p:nvPr>
        </p:nvSpPr>
        <p:spPr/>
        <p:txBody>
          <a:bodyPr/>
          <a:lstStyle/>
          <a:p>
            <a:r>
              <a:rPr lang="en-US" smtClean="0"/>
              <a:t>And the process continues…</a:t>
            </a:r>
            <a:endParaRPr lang="en-US" dirty="0" smtClean="0"/>
          </a:p>
        </p:txBody>
      </p:sp>
      <p:graphicFrame>
        <p:nvGraphicFramePr>
          <p:cNvPr id="4" name="Table 3"/>
          <p:cNvGraphicFramePr>
            <a:graphicFrameLocks noGrp="1"/>
          </p:cNvGraphicFramePr>
          <p:nvPr/>
        </p:nvGraphicFramePr>
        <p:xfrm>
          <a:off x="381000" y="2895600"/>
          <a:ext cx="4953000" cy="3429000"/>
        </p:xfrm>
        <a:graphic>
          <a:graphicData uri="http://schemas.openxmlformats.org/drawingml/2006/table">
            <a:tbl>
              <a:tblPr firstRow="1" bandRow="1">
                <a:tableStyleId>{5940675A-B579-460E-94D1-54222C63F5DA}</a:tableStyleId>
              </a:tblPr>
              <a:tblGrid>
                <a:gridCol w="495300"/>
                <a:gridCol w="495300"/>
                <a:gridCol w="495300"/>
                <a:gridCol w="495300"/>
                <a:gridCol w="495300"/>
                <a:gridCol w="495300"/>
                <a:gridCol w="495300"/>
                <a:gridCol w="495300"/>
                <a:gridCol w="495300"/>
                <a:gridCol w="495300"/>
              </a:tblGrid>
              <a:tr h="428625">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2862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18</a:t>
                      </a:r>
                      <a:endParaRPr lang="en-US" dirty="0"/>
                    </a:p>
                  </a:txBody>
                  <a:tcPr>
                    <a:solidFill>
                      <a:srgbClr val="FFC000"/>
                    </a:solidFill>
                  </a:tcPr>
                </a:tc>
                <a:tc>
                  <a:txBody>
                    <a:bodyPr/>
                    <a:lstStyle/>
                    <a:p>
                      <a:r>
                        <a:rPr lang="en-US" dirty="0" smtClean="0"/>
                        <a:t>19</a:t>
                      </a:r>
                      <a:endParaRPr lang="en-US" dirty="0"/>
                    </a:p>
                  </a:txBody>
                  <a:tcPr>
                    <a:solidFill>
                      <a:srgbClr val="FFC000"/>
                    </a:solidFill>
                  </a:tcPr>
                </a:tc>
                <a:tc>
                  <a:txBody>
                    <a:bodyPr/>
                    <a:lstStyle/>
                    <a:p>
                      <a:r>
                        <a:rPr lang="en-US" dirty="0" smtClean="0"/>
                        <a:t>20</a:t>
                      </a:r>
                      <a:endParaRPr lang="en-US" dirty="0"/>
                    </a:p>
                  </a:txBody>
                  <a:tcPr>
                    <a:solidFill>
                      <a:srgbClr val="FFC000"/>
                    </a:solidFill>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21</a:t>
                      </a:r>
                      <a:endParaRPr lang="en-US" dirty="0"/>
                    </a:p>
                  </a:txBody>
                  <a:tcPr>
                    <a:solidFill>
                      <a:srgbClr val="FFC000"/>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4286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r>
                        <a:rPr lang="en-US" dirty="0" smtClean="0"/>
                        <a:t>22</a:t>
                      </a:r>
                      <a:endParaRPr lang="en-US" dirty="0"/>
                    </a:p>
                  </a:txBody>
                  <a:tcPr>
                    <a:solidFill>
                      <a:srgbClr val="FFC000"/>
                    </a:solidFill>
                  </a:tcPr>
                </a:tc>
                <a:tc>
                  <a:txBody>
                    <a:bodyPr/>
                    <a:lstStyle/>
                    <a:p>
                      <a:endParaRPr lang="en-US" dirty="0"/>
                    </a:p>
                  </a:txBody>
                  <a:tcPr/>
                </a:tc>
                <a:tc>
                  <a:txBody>
                    <a:bodyPr/>
                    <a:lstStyle/>
                    <a:p>
                      <a:endParaRPr lang="en-US" dirty="0"/>
                    </a:p>
                  </a:txBody>
                  <a:tcPr/>
                </a:tc>
                <a:tc>
                  <a:txBody>
                    <a:bodyPr/>
                    <a:lstStyle/>
                    <a:p>
                      <a:endParaRPr lang="en-US" dirty="0"/>
                    </a:p>
                  </a:txBody>
                  <a:tcPr/>
                </a:tc>
              </a:tr>
              <a:tr h="42862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6172200" y="1066800"/>
          <a:ext cx="2743200" cy="2926080"/>
        </p:xfrm>
        <a:graphic>
          <a:graphicData uri="http://schemas.openxmlformats.org/drawingml/2006/table">
            <a:tbl>
              <a:tblPr firstRow="1" bandRow="1">
                <a:tableStyleId>{5940675A-B579-460E-94D1-54222C63F5DA}</a:tableStyleId>
              </a:tblPr>
              <a:tblGrid>
                <a:gridCol w="274320"/>
                <a:gridCol w="274320"/>
                <a:gridCol w="274320"/>
                <a:gridCol w="274320"/>
                <a:gridCol w="274320"/>
                <a:gridCol w="274320"/>
                <a:gridCol w="274320"/>
                <a:gridCol w="274320"/>
                <a:gridCol w="274320"/>
                <a:gridCol w="274320"/>
              </a:tblGrid>
              <a:tr h="133350">
                <a:tc>
                  <a:txBody>
                    <a:bodyPr/>
                    <a:lstStyle/>
                    <a:p>
                      <a:endParaRPr lang="en-US" dirty="0"/>
                    </a:p>
                  </a:txBody>
                  <a:tcPr>
                    <a:no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no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noFill/>
                  </a:tcPr>
                </a:tc>
                <a:tc>
                  <a:txBody>
                    <a:bodyPr/>
                    <a:lstStyle/>
                    <a:p>
                      <a:endParaRPr lang="en-US"/>
                    </a:p>
                  </a:txBody>
                  <a:tcPr/>
                </a:tc>
                <a:tc>
                  <a:txBody>
                    <a:bodyPr/>
                    <a:lstStyle/>
                    <a:p>
                      <a:endParaRPr lang="en-US"/>
                    </a:p>
                  </a:txBody>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no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33350">
                <a:tc>
                  <a:txBody>
                    <a:bodyPr/>
                    <a:lstStyle/>
                    <a:p>
                      <a:endParaRPr lang="en-US" dirty="0"/>
                    </a:p>
                  </a:txBody>
                  <a:tcPr/>
                </a:tc>
                <a:tc>
                  <a:txBody>
                    <a:bodyPr/>
                    <a:lstStyle/>
                    <a:p>
                      <a:endParaRPr lang="en-US" dirty="0"/>
                    </a:p>
                  </a:txBody>
                  <a:tcPr>
                    <a:noFill/>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solidFill>
                      <a:srgbClr val="FFC000"/>
                    </a:solidFill>
                  </a:tcPr>
                </a:tc>
                <a:tc>
                  <a:txBody>
                    <a:bodyPr/>
                    <a:lstStyle/>
                    <a:p>
                      <a:endParaRPr lang="en-US" dirty="0"/>
                    </a:p>
                  </a:txBody>
                  <a:tcPr/>
                </a:tc>
                <a:tc>
                  <a:txBody>
                    <a:bodyPr/>
                    <a:lstStyle/>
                    <a:p>
                      <a:endParaRPr lang="en-US"/>
                    </a:p>
                  </a:txBody>
                  <a:tcPr/>
                </a:tc>
              </a:tr>
              <a:tr h="133350">
                <a:tc>
                  <a:txBody>
                    <a:bodyPr/>
                    <a:lstStyle/>
                    <a:p>
                      <a:endParaRPr lang="en-US"/>
                    </a:p>
                  </a:txBody>
                  <a:tcPr/>
                </a:tc>
                <a:tc>
                  <a:txBody>
                    <a:bodyPr/>
                    <a:lstStyle/>
                    <a:p>
                      <a:endParaRPr lang="en-US" dirty="0"/>
                    </a:p>
                  </a:txBody>
                  <a:tcPr/>
                </a:tc>
                <a:tc>
                  <a:txBody>
                    <a:bodyPr/>
                    <a:lstStyle/>
                    <a:p>
                      <a:endParaRPr lang="en-US" dirty="0"/>
                    </a:p>
                  </a:txBody>
                  <a:tcPr>
                    <a:noFill/>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333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C000"/>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noFill/>
                  </a:tcPr>
                </a:tc>
                <a:tc>
                  <a:txBody>
                    <a:bodyPr/>
                    <a:lstStyle/>
                    <a:p>
                      <a:endParaRPr lang="en-US" dirty="0"/>
                    </a:p>
                  </a:txBody>
                  <a:tcPr/>
                </a:tc>
                <a:tc>
                  <a:txBody>
                    <a:bodyPr/>
                    <a:lstStyle/>
                    <a:p>
                      <a:endParaRPr lang="en-US"/>
                    </a:p>
                  </a:txBody>
                  <a:tcPr/>
                </a:tc>
              </a:tr>
              <a:tr h="13335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noFill/>
                  </a:tcPr>
                </a:tc>
                <a:tc>
                  <a:txBody>
                    <a:bodyPr/>
                    <a:lstStyle/>
                    <a:p>
                      <a:endParaRPr lang="en-US"/>
                    </a:p>
                  </a:txBody>
                  <a:tcPr/>
                </a:tc>
                <a:tc>
                  <a:txBody>
                    <a:bodyPr/>
                    <a:lstStyle/>
                    <a:p>
                      <a:endParaRPr lang="en-US" dirty="0"/>
                    </a:p>
                  </a:txBody>
                  <a:tcPr>
                    <a:solidFill>
                      <a:srgbClr val="FFC000"/>
                    </a:solidFill>
                  </a:tcPr>
                </a:tc>
                <a:tc>
                  <a:txBody>
                    <a:bodyPr/>
                    <a:lstStyle/>
                    <a:p>
                      <a:endParaRPr lang="en-US"/>
                    </a:p>
                  </a:txBody>
                  <a:tcPr/>
                </a:tc>
                <a:tc>
                  <a:txBody>
                    <a:bodyPr/>
                    <a:lstStyle/>
                    <a:p>
                      <a:endParaRPr lang="en-US" dirty="0"/>
                    </a:p>
                  </a:txBody>
                  <a:tcPr>
                    <a:noFill/>
                  </a:tcPr>
                </a:tc>
                <a:tc>
                  <a:txBody>
                    <a:bodyPr/>
                    <a:lstStyle/>
                    <a:p>
                      <a:endParaRPr lang="en-US" dirty="0"/>
                    </a:p>
                  </a:txBody>
                  <a:tcPr/>
                </a:tc>
              </a:tr>
              <a:tr h="133350">
                <a:tc>
                  <a:txBody>
                    <a:bodyPr/>
                    <a:lstStyle/>
                    <a:p>
                      <a:endParaRPr lang="en-US" dirty="0"/>
                    </a:p>
                  </a:txBody>
                  <a:tcPr>
                    <a:no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noFill/>
                  </a:tcPr>
                </a:tc>
                <a:tc>
                  <a:txBody>
                    <a:bodyPr/>
                    <a:lstStyle/>
                    <a:p>
                      <a:endParaRPr lang="en-US"/>
                    </a:p>
                  </a:txBody>
                  <a:tcPr/>
                </a:tc>
                <a:tc>
                  <a:txBody>
                    <a:bodyPr/>
                    <a:lstStyle/>
                    <a:p>
                      <a:endParaRPr lang="en-US"/>
                    </a:p>
                  </a:txBody>
                  <a:tcPr/>
                </a:tc>
                <a:tc>
                  <a:txBody>
                    <a:bodyPr/>
                    <a:lstStyle/>
                    <a:p>
                      <a:endParaRPr lang="en-US" dirty="0"/>
                    </a:p>
                  </a:txBody>
                  <a:tcPr>
                    <a:noFill/>
                  </a:tcPr>
                </a:tc>
              </a:tr>
            </a:tbl>
          </a:graphicData>
        </a:graphic>
      </p:graphicFrame>
      <p:sp>
        <p:nvSpPr>
          <p:cNvPr id="94516" name="TextBox 5"/>
          <p:cNvSpPr txBox="1">
            <a:spLocks noChangeArrowheads="1"/>
          </p:cNvSpPr>
          <p:nvPr/>
        </p:nvSpPr>
        <p:spPr bwMode="auto">
          <a:xfrm>
            <a:off x="381000" y="2438400"/>
            <a:ext cx="2840038" cy="369888"/>
          </a:xfrm>
          <a:prstGeom prst="rect">
            <a:avLst/>
          </a:prstGeom>
          <a:noFill/>
          <a:ln w="9525">
            <a:noFill/>
            <a:miter lim="800000"/>
            <a:headEnd/>
            <a:tailEnd/>
          </a:ln>
        </p:spPr>
        <p:txBody>
          <a:bodyPr wrap="none">
            <a:spAutoFit/>
          </a:bodyPr>
          <a:lstStyle/>
          <a:p>
            <a:r>
              <a:rPr lang="en-US">
                <a:latin typeface="Calibri" pitchFamily="34" charset="0"/>
              </a:rPr>
              <a:t>VOLUME (actual disk blocks)</a:t>
            </a:r>
          </a:p>
        </p:txBody>
      </p:sp>
      <p:sp>
        <p:nvSpPr>
          <p:cNvPr id="7" name="TextBox 6"/>
          <p:cNvSpPr txBox="1"/>
          <p:nvPr/>
        </p:nvSpPr>
        <p:spPr>
          <a:xfrm>
            <a:off x="6248400" y="4114800"/>
            <a:ext cx="2954338" cy="2308225"/>
          </a:xfrm>
          <a:prstGeom prst="rect">
            <a:avLst/>
          </a:prstGeom>
          <a:noFill/>
        </p:spPr>
        <p:txBody>
          <a:bodyPr wrap="none">
            <a:spAutoFit/>
          </a:bodyPr>
          <a:lstStyle/>
          <a:p>
            <a:pPr fontAlgn="auto">
              <a:spcBef>
                <a:spcPts val="0"/>
              </a:spcBef>
              <a:spcAft>
                <a:spcPts val="0"/>
              </a:spcAft>
              <a:defRPr/>
            </a:pPr>
            <a:r>
              <a:rPr lang="en-US" sz="1600" dirty="0">
                <a:latin typeface="+mn-lt"/>
                <a:cs typeface="+mn-cs"/>
              </a:rPr>
              <a:t>DPM Filter – Volume Map</a:t>
            </a:r>
          </a:p>
          <a:p>
            <a:pPr fontAlgn="auto">
              <a:spcBef>
                <a:spcPts val="0"/>
              </a:spcBef>
              <a:spcAft>
                <a:spcPts val="0"/>
              </a:spcAft>
              <a:defRPr/>
            </a:pPr>
            <a:endParaRPr lang="en-US" sz="1600" dirty="0">
              <a:latin typeface="+mn-lt"/>
              <a:cs typeface="+mn-cs"/>
            </a:endParaRPr>
          </a:p>
          <a:p>
            <a:pPr marL="342900" indent="-342900" fontAlgn="auto">
              <a:spcBef>
                <a:spcPts val="0"/>
              </a:spcBef>
              <a:spcAft>
                <a:spcPts val="0"/>
              </a:spcAft>
              <a:buFontTx/>
              <a:buAutoNum type="arabicParenR"/>
              <a:defRPr/>
            </a:pPr>
            <a:r>
              <a:rPr lang="en-US" sz="1600" dirty="0">
                <a:latin typeface="+mn-lt"/>
                <a:cs typeface="+mn-cs"/>
              </a:rPr>
              <a:t>VSS Snapshot taken on </a:t>
            </a:r>
          </a:p>
          <a:p>
            <a:pPr marL="342900" indent="-342900" fontAlgn="auto">
              <a:spcBef>
                <a:spcPts val="0"/>
              </a:spcBef>
              <a:spcAft>
                <a:spcPts val="0"/>
              </a:spcAft>
              <a:defRPr/>
            </a:pPr>
            <a:r>
              <a:rPr lang="en-US" sz="1600" dirty="0">
                <a:latin typeface="+mn-lt"/>
                <a:cs typeface="+mn-cs"/>
              </a:rPr>
              <a:t>	production volume to </a:t>
            </a:r>
          </a:p>
          <a:p>
            <a:pPr marL="342900" indent="-342900" fontAlgn="auto">
              <a:spcBef>
                <a:spcPts val="0"/>
              </a:spcBef>
              <a:spcAft>
                <a:spcPts val="0"/>
              </a:spcAft>
              <a:defRPr/>
            </a:pPr>
            <a:r>
              <a:rPr lang="en-US" sz="1600" dirty="0">
                <a:latin typeface="+mn-lt"/>
                <a:cs typeface="+mn-cs"/>
              </a:rPr>
              <a:t>	ensure consistent data</a:t>
            </a:r>
          </a:p>
          <a:p>
            <a:pPr marL="342900" indent="-342900" fontAlgn="auto">
              <a:spcBef>
                <a:spcPts val="0"/>
              </a:spcBef>
              <a:spcAft>
                <a:spcPts val="0"/>
              </a:spcAft>
              <a:defRPr/>
            </a:pPr>
            <a:endParaRPr lang="en-US" sz="1600" dirty="0">
              <a:latin typeface="+mn-lt"/>
              <a:cs typeface="+mn-cs"/>
            </a:endParaRPr>
          </a:p>
          <a:p>
            <a:pPr marL="342900" indent="-342900" fontAlgn="auto">
              <a:spcBef>
                <a:spcPts val="0"/>
              </a:spcBef>
              <a:spcAft>
                <a:spcPts val="0"/>
              </a:spcAft>
              <a:defRPr/>
            </a:pPr>
            <a:r>
              <a:rPr lang="en-US" sz="1600" dirty="0">
                <a:latin typeface="+mn-lt"/>
                <a:cs typeface="+mn-cs"/>
              </a:rPr>
              <a:t>2) Cache of changed blocks </a:t>
            </a:r>
          </a:p>
          <a:p>
            <a:pPr marL="342900" indent="-342900" fontAlgn="auto">
              <a:spcBef>
                <a:spcPts val="0"/>
              </a:spcBef>
              <a:spcAft>
                <a:spcPts val="0"/>
              </a:spcAft>
              <a:defRPr/>
            </a:pPr>
            <a:r>
              <a:rPr lang="en-US" sz="1600" dirty="0">
                <a:latin typeface="+mn-lt"/>
                <a:cs typeface="+mn-cs"/>
              </a:rPr>
              <a:t>	is sent to DPM server, </a:t>
            </a:r>
          </a:p>
          <a:p>
            <a:pPr marL="342900" indent="-342900" fontAlgn="auto">
              <a:spcBef>
                <a:spcPts val="0"/>
              </a:spcBef>
              <a:spcAft>
                <a:spcPts val="0"/>
              </a:spcAft>
              <a:defRPr/>
            </a:pPr>
            <a:r>
              <a:rPr lang="en-US" sz="1600" dirty="0">
                <a:latin typeface="+mn-lt"/>
                <a:cs typeface="+mn-cs"/>
              </a:rPr>
              <a:t>	while live disk continues</a:t>
            </a:r>
          </a:p>
        </p:txBody>
      </p:sp>
      <p:sp>
        <p:nvSpPr>
          <p:cNvPr id="94518" name="TextBox 7"/>
          <p:cNvSpPr txBox="1">
            <a:spLocks noChangeArrowheads="1"/>
          </p:cNvSpPr>
          <p:nvPr/>
        </p:nvSpPr>
        <p:spPr bwMode="auto">
          <a:xfrm>
            <a:off x="457200" y="1066800"/>
            <a:ext cx="1866900" cy="369888"/>
          </a:xfrm>
          <a:prstGeom prst="rect">
            <a:avLst/>
          </a:prstGeom>
          <a:noFill/>
          <a:ln w="9525">
            <a:noFill/>
            <a:miter lim="800000"/>
            <a:headEnd/>
            <a:tailEnd/>
          </a:ln>
        </p:spPr>
        <p:txBody>
          <a:bodyPr wrap="none">
            <a:spAutoFit/>
          </a:bodyPr>
          <a:lstStyle/>
          <a:p>
            <a:r>
              <a:rPr lang="en-US">
                <a:latin typeface="Calibri" pitchFamily="34" charset="0"/>
              </a:rPr>
              <a:t>Time = 10:15:03 +</a:t>
            </a:r>
          </a:p>
        </p:txBody>
      </p:sp>
      <p:sp>
        <p:nvSpPr>
          <p:cNvPr id="94519" name="TextBox 9"/>
          <p:cNvSpPr txBox="1">
            <a:spLocks noChangeArrowheads="1"/>
          </p:cNvSpPr>
          <p:nvPr/>
        </p:nvSpPr>
        <p:spPr bwMode="auto">
          <a:xfrm>
            <a:off x="533400" y="2057400"/>
            <a:ext cx="2832100" cy="400050"/>
          </a:xfrm>
          <a:prstGeom prst="rect">
            <a:avLst/>
          </a:prstGeom>
          <a:solidFill>
            <a:srgbClr val="FFC000"/>
          </a:solidFill>
          <a:ln w="9525">
            <a:noFill/>
            <a:miter lim="800000"/>
            <a:headEnd/>
            <a:tailEnd/>
          </a:ln>
        </p:spPr>
        <p:txBody>
          <a:bodyPr>
            <a:spAutoFit/>
          </a:bodyPr>
          <a:lstStyle/>
          <a:p>
            <a:r>
              <a:rPr lang="en-US" sz="2000">
                <a:latin typeface="Calibri" pitchFamily="34" charset="0"/>
              </a:rPr>
              <a:t>And File IO continues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7488" y="2220913"/>
            <a:ext cx="8723312" cy="646331"/>
          </a:xfrm>
          <a:prstGeom prst="rect">
            <a:avLst/>
          </a:prstGeom>
          <a:noFill/>
          <a:ln w="9525">
            <a:noFill/>
            <a:miter lim="800000"/>
            <a:headEnd/>
            <a:tailEnd/>
          </a:ln>
          <a:effectLst/>
        </p:spPr>
        <p:txBody>
          <a:bodyPr>
            <a:spAutoFit/>
          </a:bodyPr>
          <a:lstStyle/>
          <a:p>
            <a:pPr>
              <a:lnSpc>
                <a:spcPct val="90000"/>
              </a:lnSpc>
              <a:buClr>
                <a:schemeClr val="bg1"/>
              </a:buClr>
            </a:pPr>
            <a:r>
              <a:rPr lang="en-US" altLang="zh-TW" sz="4000" dirty="0" smtClean="0"/>
              <a:t>DPM 2007 </a:t>
            </a:r>
            <a:r>
              <a:rPr lang="zh-TW" altLang="en-US" sz="4000" dirty="0" smtClean="0"/>
              <a:t>使用者介面</a:t>
            </a:r>
            <a:endParaRPr lang="en-US" altLang="zh-TW" sz="2800" b="1" dirty="0">
              <a:solidFill>
                <a:srgbClr val="FFFFFF"/>
              </a:solidFill>
              <a:effectLst>
                <a:outerShdw blurRad="38100" dist="38100" dir="2700000" algn="tl">
                  <a:srgbClr val="000000"/>
                </a:outerShdw>
              </a:effectLst>
              <a:ea typeface="新細明體" pitchFamily="18" charset="-120"/>
            </a:endParaRPr>
          </a:p>
        </p:txBody>
      </p:sp>
      <p:sp>
        <p:nvSpPr>
          <p:cNvPr id="88067" name="Text Box 3"/>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pPr>
            <a:r>
              <a:rPr lang="en-US" altLang="zh-TW" sz="5000" b="1" i="1">
                <a:solidFill>
                  <a:srgbClr val="FFFFFF"/>
                </a:solidFill>
                <a:effectLst>
                  <a:outerShdw blurRad="38100" dist="38100" dir="2700000" algn="tl">
                    <a:srgbClr val="000000"/>
                  </a:outerShdw>
                </a:effectLst>
                <a:ea typeface="新細明體" pitchFamily="18" charset="-120"/>
              </a:rPr>
              <a:t>  demonstration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a:xfrm>
            <a:off x="382588" y="228600"/>
            <a:ext cx="8380412" cy="664797"/>
          </a:xfrm>
        </p:spPr>
        <p:txBody>
          <a:bodyPr/>
          <a:lstStyle/>
          <a:p>
            <a:pPr eaLnBrk="1" hangingPunct="1">
              <a:defRPr/>
            </a:pPr>
            <a:r>
              <a:rPr lang="en-US" sz="4800" dirty="0" smtClean="0">
                <a:solidFill>
                  <a:schemeClr val="tx1"/>
                </a:solidFill>
              </a:rPr>
              <a:t>Exchange</a:t>
            </a:r>
            <a:r>
              <a:rPr sz="4800" smtClean="0">
                <a:solidFill>
                  <a:schemeClr val="tx1"/>
                </a:solidFill>
              </a:rPr>
              <a:t> </a:t>
            </a:r>
            <a:r>
              <a:rPr lang="zh-TW" altLang="en-US" sz="4800" dirty="0" smtClean="0">
                <a:solidFill>
                  <a:schemeClr val="tx1"/>
                </a:solidFill>
              </a:rPr>
              <a:t>回復選項</a:t>
            </a:r>
            <a:endParaRPr lang="en-US" sz="4800" dirty="0" smtClean="0">
              <a:solidFill>
                <a:schemeClr val="tx1"/>
              </a:solidFill>
            </a:endParaRPr>
          </a:p>
        </p:txBody>
      </p:sp>
      <p:sp>
        <p:nvSpPr>
          <p:cNvPr id="138245" name="Rectangle 5"/>
          <p:cNvSpPr>
            <a:spLocks noGrp="1" noChangeArrowheads="1"/>
          </p:cNvSpPr>
          <p:nvPr>
            <p:ph type="body" idx="1"/>
          </p:nvPr>
        </p:nvSpPr>
        <p:spPr>
          <a:xfrm>
            <a:off x="109538" y="1203768"/>
            <a:ext cx="8756650" cy="3287567"/>
          </a:xfrm>
        </p:spPr>
        <p:txBody>
          <a:bodyPr/>
          <a:lstStyle/>
          <a:p>
            <a:pPr>
              <a:defRPr/>
            </a:pPr>
            <a:r>
              <a:rPr lang="en-US" sz="2400" dirty="0" smtClean="0"/>
              <a:t>Storage Group </a:t>
            </a:r>
            <a:r>
              <a:rPr lang="zh-TW" altLang="en-US" sz="2400" dirty="0" smtClean="0"/>
              <a:t>回復</a:t>
            </a:r>
            <a:endParaRPr lang="en-US" sz="2400" dirty="0" smtClean="0"/>
          </a:p>
          <a:p>
            <a:pPr>
              <a:defRPr/>
            </a:pPr>
            <a:r>
              <a:rPr lang="en-US" sz="2400" dirty="0" smtClean="0"/>
              <a:t>Database </a:t>
            </a:r>
            <a:r>
              <a:rPr lang="zh-TW" altLang="en-US" sz="2400" dirty="0" smtClean="0"/>
              <a:t>回復</a:t>
            </a:r>
            <a:endParaRPr lang="en-US" sz="2400" dirty="0" smtClean="0"/>
          </a:p>
          <a:p>
            <a:pPr>
              <a:defRPr/>
            </a:pPr>
            <a:r>
              <a:rPr lang="en-US" sz="2400" dirty="0" smtClean="0"/>
              <a:t>Public Folder </a:t>
            </a:r>
            <a:r>
              <a:rPr lang="zh-TW" altLang="en-US" sz="2400" dirty="0" smtClean="0"/>
              <a:t>回復</a:t>
            </a:r>
            <a:endParaRPr lang="en-US" sz="2400" dirty="0" smtClean="0"/>
          </a:p>
          <a:p>
            <a:pPr>
              <a:defRPr/>
            </a:pPr>
            <a:r>
              <a:rPr lang="en-US" sz="2400" dirty="0" smtClean="0"/>
              <a:t>Mailbox </a:t>
            </a:r>
            <a:r>
              <a:rPr lang="zh-TW" altLang="en-US" sz="2400" dirty="0" smtClean="0"/>
              <a:t>回復</a:t>
            </a:r>
            <a:endParaRPr lang="en-US" sz="2400" dirty="0" smtClean="0"/>
          </a:p>
          <a:p>
            <a:pPr>
              <a:buNone/>
              <a:defRPr/>
            </a:pPr>
            <a:endParaRPr lang="en-US" sz="2400" dirty="0" smtClean="0"/>
          </a:p>
          <a:p>
            <a:pPr>
              <a:defRPr/>
            </a:pPr>
            <a:r>
              <a:rPr lang="en-US" sz="2400" dirty="0" smtClean="0"/>
              <a:t>SG’s </a:t>
            </a:r>
            <a:r>
              <a:rPr lang="zh-TW" altLang="en-US" sz="2400" dirty="0" smtClean="0"/>
              <a:t>可以被回復到不同位置</a:t>
            </a:r>
            <a:endParaRPr lang="en-US" sz="2400" dirty="0" smtClean="0"/>
          </a:p>
          <a:p>
            <a:pPr>
              <a:defRPr/>
            </a:pPr>
            <a:r>
              <a:rPr lang="en-US" sz="2400" dirty="0" smtClean="0"/>
              <a:t>DB’s</a:t>
            </a:r>
            <a:r>
              <a:rPr lang="zh-TW" altLang="en-US" sz="2400" dirty="0" smtClean="0"/>
              <a:t>可以被回復到不同位置 </a:t>
            </a:r>
            <a:r>
              <a:rPr lang="en-US" altLang="zh-TW" sz="2400" dirty="0" smtClean="0"/>
              <a:t>(EX </a:t>
            </a:r>
            <a:r>
              <a:rPr lang="en-US" sz="2400" dirty="0" smtClean="0"/>
              <a:t>2007</a:t>
            </a:r>
            <a:r>
              <a:rPr lang="en-US" altLang="zh-TW" sz="2400" dirty="0" smtClean="0"/>
              <a:t>)</a:t>
            </a:r>
            <a:endParaRPr lang="en-US" sz="2400" dirty="0" smtClean="0"/>
          </a:p>
          <a:p>
            <a:pPr>
              <a:defRPr/>
            </a:pPr>
            <a:r>
              <a:rPr lang="en-US" sz="2400" dirty="0" smtClean="0"/>
              <a:t>SG </a:t>
            </a:r>
            <a:r>
              <a:rPr lang="zh-TW" altLang="en-US" sz="2400" dirty="0" smtClean="0"/>
              <a:t>在被回復後可以被自動裝載</a:t>
            </a:r>
            <a:r>
              <a:rPr lang="en-US" sz="2400" dirty="0" smtClean="0"/>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34" name="Rectangle 22"/>
          <p:cNvSpPr>
            <a:spLocks noGrp="1" noChangeArrowheads="1"/>
          </p:cNvSpPr>
          <p:nvPr>
            <p:ph type="title"/>
          </p:nvPr>
        </p:nvSpPr>
        <p:spPr>
          <a:xfrm>
            <a:off x="382588" y="228600"/>
            <a:ext cx="8380412" cy="609398"/>
          </a:xfrm>
        </p:spPr>
        <p:txBody>
          <a:bodyPr/>
          <a:lstStyle/>
          <a:p>
            <a:pPr eaLnBrk="1" hangingPunct="1">
              <a:defRPr/>
            </a:pPr>
            <a:r>
              <a:rPr sz="4400" smtClean="0">
                <a:solidFill>
                  <a:schemeClr val="tx1"/>
                </a:solidFill>
              </a:rPr>
              <a:t>Exchange 2003 &amp; 2007 Cluster</a:t>
            </a:r>
            <a:endParaRPr lang="en-US" sz="4400" dirty="0" smtClean="0">
              <a:solidFill>
                <a:schemeClr val="tx1"/>
              </a:solidFill>
            </a:endParaRPr>
          </a:p>
        </p:txBody>
      </p:sp>
      <p:sp>
        <p:nvSpPr>
          <p:cNvPr id="141335" name="Rectangle 23"/>
          <p:cNvSpPr>
            <a:spLocks noGrp="1" noChangeArrowheads="1"/>
          </p:cNvSpPr>
          <p:nvPr>
            <p:ph type="body" idx="1"/>
          </p:nvPr>
        </p:nvSpPr>
        <p:spPr>
          <a:xfrm>
            <a:off x="109538" y="1581150"/>
            <a:ext cx="5403850" cy="3184462"/>
          </a:xfrm>
        </p:spPr>
        <p:txBody>
          <a:bodyPr/>
          <a:lstStyle/>
          <a:p>
            <a:pPr eaLnBrk="1" hangingPunct="1">
              <a:buFontTx/>
              <a:buNone/>
              <a:defRPr/>
            </a:pPr>
            <a:r>
              <a:rPr lang="en-US" sz="3600" dirty="0" smtClean="0"/>
              <a:t>MSCS Cluster</a:t>
            </a:r>
          </a:p>
          <a:p>
            <a:pPr eaLnBrk="1" hangingPunct="1">
              <a:defRPr/>
            </a:pPr>
            <a:r>
              <a:rPr lang="zh-TW" altLang="en-US" sz="2400" dirty="0" smtClean="0"/>
              <a:t>傳統</a:t>
            </a:r>
            <a:r>
              <a:rPr lang="en-US" sz="2400" dirty="0" smtClean="0"/>
              <a:t> cluster </a:t>
            </a:r>
            <a:r>
              <a:rPr lang="zh-TW" altLang="en-US" sz="2400" dirty="0" smtClean="0"/>
              <a:t>設定</a:t>
            </a:r>
            <a:r>
              <a:rPr lang="en-US" sz="2400" dirty="0" smtClean="0"/>
              <a:t>, </a:t>
            </a:r>
            <a:r>
              <a:rPr lang="zh-TW" altLang="en-US" sz="2400" dirty="0" smtClean="0"/>
              <a:t>兩個 </a:t>
            </a:r>
            <a:r>
              <a:rPr lang="en-US" sz="2400" dirty="0" smtClean="0"/>
              <a:t>servers – </a:t>
            </a:r>
            <a:r>
              <a:rPr lang="zh-TW" altLang="en-US" sz="2400" dirty="0" smtClean="0"/>
              <a:t>一個</a:t>
            </a:r>
            <a:r>
              <a:rPr lang="en-US" sz="2400" dirty="0" smtClean="0"/>
              <a:t> Exchange dataset </a:t>
            </a:r>
          </a:p>
          <a:p>
            <a:pPr eaLnBrk="1" hangingPunct="1">
              <a:defRPr/>
            </a:pPr>
            <a:r>
              <a:rPr lang="zh-TW" altLang="en-US" sz="2400" dirty="0" smtClean="0"/>
              <a:t>自動</a:t>
            </a:r>
            <a:r>
              <a:rPr lang="en-US" sz="2400" dirty="0" smtClean="0"/>
              <a:t> Failover </a:t>
            </a:r>
            <a:r>
              <a:rPr lang="zh-TW" altLang="en-US" sz="2400" dirty="0" smtClean="0"/>
              <a:t>到新的 </a:t>
            </a:r>
            <a:r>
              <a:rPr lang="en-US" sz="2400" dirty="0" smtClean="0"/>
              <a:t>server </a:t>
            </a:r>
            <a:r>
              <a:rPr lang="zh-TW" altLang="en-US" sz="2400" dirty="0" smtClean="0"/>
              <a:t>名稱</a:t>
            </a:r>
            <a:endParaRPr lang="en-US" sz="2400" dirty="0" smtClean="0"/>
          </a:p>
          <a:p>
            <a:pPr>
              <a:defRPr/>
            </a:pPr>
            <a:r>
              <a:rPr lang="zh-TW" altLang="en-US" sz="2400" dirty="0" smtClean="0"/>
              <a:t>在 </a:t>
            </a:r>
            <a:r>
              <a:rPr lang="en-US" sz="2400" dirty="0" smtClean="0"/>
              <a:t>failover </a:t>
            </a:r>
            <a:r>
              <a:rPr lang="zh-TW" altLang="en-US" sz="2400" dirty="0" smtClean="0"/>
              <a:t>及</a:t>
            </a:r>
            <a:r>
              <a:rPr lang="en-US" sz="2400" dirty="0" smtClean="0"/>
              <a:t> failback</a:t>
            </a:r>
            <a:r>
              <a:rPr lang="zh-TW" altLang="en-US" sz="2400" dirty="0" smtClean="0"/>
              <a:t> 情況下保護持續進行</a:t>
            </a:r>
            <a:r>
              <a:rPr lang="en-US" sz="2400" dirty="0" smtClean="0"/>
              <a:t>,</a:t>
            </a:r>
            <a:r>
              <a:rPr lang="zh-TW" altLang="en-US" sz="2400" dirty="0" smtClean="0"/>
              <a:t> 不需要使用者介入調整</a:t>
            </a:r>
            <a:endParaRPr lang="en-US" sz="2400" dirty="0" smtClean="0"/>
          </a:p>
          <a:p>
            <a:pPr eaLnBrk="1" hangingPunct="1">
              <a:defRPr/>
            </a:pPr>
            <a:r>
              <a:rPr lang="zh-TW" altLang="en-US" sz="2400" dirty="0" smtClean="0"/>
              <a:t>當保護建立時</a:t>
            </a:r>
            <a:r>
              <a:rPr lang="en-US" altLang="zh-TW" sz="2400" dirty="0" smtClean="0"/>
              <a:t>,</a:t>
            </a:r>
            <a:r>
              <a:rPr lang="zh-TW" altLang="en-US" sz="2400" dirty="0" smtClean="0"/>
              <a:t> </a:t>
            </a:r>
            <a:r>
              <a:rPr lang="en-US" sz="2400" dirty="0" smtClean="0"/>
              <a:t>DPM </a:t>
            </a:r>
            <a:r>
              <a:rPr lang="zh-TW" altLang="en-US" sz="2400" dirty="0" smtClean="0"/>
              <a:t>自動偵測</a:t>
            </a:r>
            <a:r>
              <a:rPr lang="en-US" sz="2400" dirty="0" smtClean="0"/>
              <a:t> cluster </a:t>
            </a:r>
            <a:r>
              <a:rPr lang="zh-TW" altLang="en-US" sz="2400" dirty="0" smtClean="0"/>
              <a:t>設定及搭配 </a:t>
            </a:r>
            <a:r>
              <a:rPr lang="en-US" sz="2400" dirty="0" smtClean="0"/>
              <a:t>server </a:t>
            </a:r>
            <a:r>
              <a:rPr lang="zh-TW" altLang="en-US" sz="2400" dirty="0" smtClean="0"/>
              <a:t>名稱</a:t>
            </a:r>
            <a:endParaRPr lang="en-US" sz="2400" dirty="0" smtClean="0"/>
          </a:p>
        </p:txBody>
      </p:sp>
      <p:pic>
        <p:nvPicPr>
          <p:cNvPr id="25604" name="Picture 166" descr="Database blue"/>
          <p:cNvPicPr>
            <a:picLocks noChangeAspect="1" noChangeArrowheads="1"/>
          </p:cNvPicPr>
          <p:nvPr/>
        </p:nvPicPr>
        <p:blipFill>
          <a:blip r:embed="rId3"/>
          <a:srcRect/>
          <a:stretch>
            <a:fillRect/>
          </a:stretch>
        </p:blipFill>
        <p:spPr bwMode="auto">
          <a:xfrm>
            <a:off x="6865938" y="2900363"/>
            <a:ext cx="374650" cy="574675"/>
          </a:xfrm>
          <a:prstGeom prst="rect">
            <a:avLst/>
          </a:prstGeom>
          <a:noFill/>
          <a:ln w="9525">
            <a:noFill/>
            <a:miter lim="800000"/>
            <a:headEnd/>
            <a:tailEnd/>
          </a:ln>
        </p:spPr>
      </p:pic>
      <p:pic>
        <p:nvPicPr>
          <p:cNvPr id="25605" name="Picture 169" descr="Host Integration Server (HIS) sm"/>
          <p:cNvPicPr>
            <a:picLocks noChangeAspect="1" noChangeArrowheads="1"/>
          </p:cNvPicPr>
          <p:nvPr/>
        </p:nvPicPr>
        <p:blipFill>
          <a:blip r:embed="rId4"/>
          <a:srcRect/>
          <a:stretch>
            <a:fillRect/>
          </a:stretch>
        </p:blipFill>
        <p:spPr bwMode="auto">
          <a:xfrm>
            <a:off x="6818313" y="4403725"/>
            <a:ext cx="477837" cy="628650"/>
          </a:xfrm>
          <a:prstGeom prst="rect">
            <a:avLst/>
          </a:prstGeom>
          <a:noFill/>
          <a:ln w="9525">
            <a:noFill/>
            <a:miter lim="800000"/>
            <a:headEnd/>
            <a:tailEnd/>
          </a:ln>
        </p:spPr>
      </p:pic>
      <p:grpSp>
        <p:nvGrpSpPr>
          <p:cNvPr id="2" name="Group 170"/>
          <p:cNvGrpSpPr>
            <a:grpSpLocks/>
          </p:cNvGrpSpPr>
          <p:nvPr/>
        </p:nvGrpSpPr>
        <p:grpSpPr bwMode="auto">
          <a:xfrm>
            <a:off x="6230938" y="5072063"/>
            <a:ext cx="542925" cy="652462"/>
            <a:chOff x="-1218" y="2142"/>
            <a:chExt cx="440" cy="481"/>
          </a:xfrm>
        </p:grpSpPr>
        <p:pic>
          <p:nvPicPr>
            <p:cNvPr id="25618" name="Picture 171" descr="Database blue"/>
            <p:cNvPicPr>
              <a:picLocks noChangeAspect="1" noChangeArrowheads="1"/>
            </p:cNvPicPr>
            <p:nvPr/>
          </p:nvPicPr>
          <p:blipFill>
            <a:blip r:embed="rId5"/>
            <a:srcRect/>
            <a:stretch>
              <a:fillRect/>
            </a:stretch>
          </p:blipFill>
          <p:spPr bwMode="auto">
            <a:xfrm>
              <a:off x="-1148" y="2142"/>
              <a:ext cx="219" cy="264"/>
            </a:xfrm>
            <a:prstGeom prst="rect">
              <a:avLst/>
            </a:prstGeom>
            <a:noFill/>
            <a:ln w="9525">
              <a:noFill/>
              <a:miter lim="800000"/>
              <a:headEnd/>
              <a:tailEnd/>
            </a:ln>
          </p:spPr>
        </p:pic>
        <p:pic>
          <p:nvPicPr>
            <p:cNvPr id="25619" name="Picture 172" descr="Database blue"/>
            <p:cNvPicPr>
              <a:picLocks noChangeAspect="1" noChangeArrowheads="1"/>
            </p:cNvPicPr>
            <p:nvPr/>
          </p:nvPicPr>
          <p:blipFill>
            <a:blip r:embed="rId5"/>
            <a:srcRect/>
            <a:stretch>
              <a:fillRect/>
            </a:stretch>
          </p:blipFill>
          <p:spPr bwMode="auto">
            <a:xfrm>
              <a:off x="-997" y="2219"/>
              <a:ext cx="219" cy="264"/>
            </a:xfrm>
            <a:prstGeom prst="rect">
              <a:avLst/>
            </a:prstGeom>
            <a:noFill/>
            <a:ln w="9525">
              <a:noFill/>
              <a:miter lim="800000"/>
              <a:headEnd/>
              <a:tailEnd/>
            </a:ln>
          </p:spPr>
        </p:pic>
        <p:pic>
          <p:nvPicPr>
            <p:cNvPr id="25620" name="Picture 173" descr="Database blue"/>
            <p:cNvPicPr>
              <a:picLocks noChangeAspect="1" noChangeArrowheads="1"/>
            </p:cNvPicPr>
            <p:nvPr/>
          </p:nvPicPr>
          <p:blipFill>
            <a:blip r:embed="rId5"/>
            <a:srcRect/>
            <a:stretch>
              <a:fillRect/>
            </a:stretch>
          </p:blipFill>
          <p:spPr bwMode="auto">
            <a:xfrm>
              <a:off x="-1218" y="2282"/>
              <a:ext cx="219" cy="264"/>
            </a:xfrm>
            <a:prstGeom prst="rect">
              <a:avLst/>
            </a:prstGeom>
            <a:noFill/>
            <a:ln w="9525">
              <a:noFill/>
              <a:miter lim="800000"/>
              <a:headEnd/>
              <a:tailEnd/>
            </a:ln>
          </p:spPr>
        </p:pic>
        <p:pic>
          <p:nvPicPr>
            <p:cNvPr id="25621" name="Picture 174" descr="Database blue"/>
            <p:cNvPicPr>
              <a:picLocks noChangeAspect="1" noChangeArrowheads="1"/>
            </p:cNvPicPr>
            <p:nvPr/>
          </p:nvPicPr>
          <p:blipFill>
            <a:blip r:embed="rId5"/>
            <a:srcRect/>
            <a:stretch>
              <a:fillRect/>
            </a:stretch>
          </p:blipFill>
          <p:spPr bwMode="auto">
            <a:xfrm>
              <a:off x="-1067" y="2359"/>
              <a:ext cx="219" cy="264"/>
            </a:xfrm>
            <a:prstGeom prst="rect">
              <a:avLst/>
            </a:prstGeom>
            <a:noFill/>
            <a:ln w="9525">
              <a:noFill/>
              <a:miter lim="800000"/>
              <a:headEnd/>
              <a:tailEnd/>
            </a:ln>
          </p:spPr>
        </p:pic>
      </p:grpSp>
      <p:pic>
        <p:nvPicPr>
          <p:cNvPr id="25607" name="Picture 175" descr="j0197438"/>
          <p:cNvPicPr>
            <a:picLocks noChangeAspect="1" noChangeArrowheads="1"/>
          </p:cNvPicPr>
          <p:nvPr/>
        </p:nvPicPr>
        <p:blipFill>
          <a:blip r:embed="rId6"/>
          <a:srcRect/>
          <a:stretch>
            <a:fillRect/>
          </a:stretch>
        </p:blipFill>
        <p:spPr bwMode="auto">
          <a:xfrm>
            <a:off x="7359650" y="5140325"/>
            <a:ext cx="431800" cy="554038"/>
          </a:xfrm>
          <a:prstGeom prst="rect">
            <a:avLst/>
          </a:prstGeom>
          <a:noFill/>
          <a:ln w="9525">
            <a:noFill/>
            <a:miter lim="800000"/>
            <a:headEnd/>
            <a:tailEnd/>
          </a:ln>
        </p:spPr>
      </p:pic>
      <p:sp>
        <p:nvSpPr>
          <p:cNvPr id="25608" name="AutoShape 179"/>
          <p:cNvSpPr>
            <a:spLocks noChangeArrowheads="1"/>
          </p:cNvSpPr>
          <p:nvPr/>
        </p:nvSpPr>
        <p:spPr bwMode="auto">
          <a:xfrm>
            <a:off x="6845300" y="5105400"/>
            <a:ext cx="430213" cy="411163"/>
          </a:xfrm>
          <a:custGeom>
            <a:avLst/>
            <a:gdLst>
              <a:gd name="T0" fmla="*/ 1704407049 w 21600"/>
              <a:gd name="T1" fmla="*/ 0 h 21600"/>
              <a:gd name="T2" fmla="*/ 0 w 21600"/>
              <a:gd name="T3" fmla="*/ 2035082512 h 21600"/>
              <a:gd name="T4" fmla="*/ 1704407049 w 21600"/>
              <a:gd name="T5" fmla="*/ 2147483647 h 21600"/>
              <a:gd name="T6" fmla="*/ 2147483647 w 21600"/>
              <a:gd name="T7" fmla="*/ 2035082512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sp>
        <p:nvSpPr>
          <p:cNvPr id="25609" name="Text Box 184"/>
          <p:cNvSpPr txBox="1">
            <a:spLocks noChangeArrowheads="1"/>
          </p:cNvSpPr>
          <p:nvPr/>
        </p:nvSpPr>
        <p:spPr bwMode="auto">
          <a:xfrm>
            <a:off x="7273925" y="4633913"/>
            <a:ext cx="952500" cy="285750"/>
          </a:xfrm>
          <a:prstGeom prst="rect">
            <a:avLst/>
          </a:prstGeom>
          <a:noFill/>
          <a:ln w="9525" algn="ctr">
            <a:noFill/>
            <a:miter lim="800000"/>
            <a:headEnd/>
            <a:tailEnd/>
          </a:ln>
        </p:spPr>
        <p:txBody>
          <a:bodyPr>
            <a:spAutoFit/>
          </a:bodyPr>
          <a:lstStyle/>
          <a:p>
            <a:pPr>
              <a:lnSpc>
                <a:spcPct val="90000"/>
              </a:lnSpc>
            </a:pPr>
            <a:r>
              <a:rPr lang="en-US" sz="1400" b="0"/>
              <a:t>DPM</a:t>
            </a:r>
          </a:p>
        </p:txBody>
      </p:sp>
      <p:sp>
        <p:nvSpPr>
          <p:cNvPr id="25610" name="AutoShape 177"/>
          <p:cNvSpPr>
            <a:spLocks noChangeArrowheads="1"/>
          </p:cNvSpPr>
          <p:nvPr/>
        </p:nvSpPr>
        <p:spPr bwMode="auto">
          <a:xfrm>
            <a:off x="6927850" y="3587750"/>
            <a:ext cx="247650" cy="715963"/>
          </a:xfrm>
          <a:prstGeom prst="downArrow">
            <a:avLst>
              <a:gd name="adj1" fmla="val 50000"/>
              <a:gd name="adj2" fmla="val 52172"/>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pic>
        <p:nvPicPr>
          <p:cNvPr id="25611" name="Picture 165" descr="Server sm"/>
          <p:cNvPicPr>
            <a:picLocks noChangeAspect="1" noChangeArrowheads="1"/>
          </p:cNvPicPr>
          <p:nvPr/>
        </p:nvPicPr>
        <p:blipFill>
          <a:blip r:embed="rId7"/>
          <a:srcRect/>
          <a:stretch>
            <a:fillRect/>
          </a:stretch>
        </p:blipFill>
        <p:spPr bwMode="auto">
          <a:xfrm>
            <a:off x="6234113" y="1609725"/>
            <a:ext cx="512762" cy="836613"/>
          </a:xfrm>
          <a:prstGeom prst="rect">
            <a:avLst/>
          </a:prstGeom>
          <a:noFill/>
          <a:ln w="9525">
            <a:noFill/>
            <a:miter lim="800000"/>
            <a:headEnd/>
            <a:tailEnd/>
          </a:ln>
        </p:spPr>
      </p:pic>
      <p:pic>
        <p:nvPicPr>
          <p:cNvPr id="25612" name="Picture 167" descr="Server sm"/>
          <p:cNvPicPr>
            <a:picLocks noChangeAspect="1" noChangeArrowheads="1"/>
          </p:cNvPicPr>
          <p:nvPr/>
        </p:nvPicPr>
        <p:blipFill>
          <a:blip r:embed="rId7"/>
          <a:srcRect/>
          <a:stretch>
            <a:fillRect/>
          </a:stretch>
        </p:blipFill>
        <p:spPr bwMode="auto">
          <a:xfrm>
            <a:off x="7366000" y="1609725"/>
            <a:ext cx="512763" cy="836613"/>
          </a:xfrm>
          <a:prstGeom prst="rect">
            <a:avLst/>
          </a:prstGeom>
          <a:noFill/>
          <a:ln w="9525">
            <a:noFill/>
            <a:miter lim="800000"/>
            <a:headEnd/>
            <a:tailEnd/>
          </a:ln>
        </p:spPr>
      </p:pic>
      <p:sp>
        <p:nvSpPr>
          <p:cNvPr id="25613" name="Text Box 181"/>
          <p:cNvSpPr txBox="1">
            <a:spLocks noChangeArrowheads="1"/>
          </p:cNvSpPr>
          <p:nvPr/>
        </p:nvSpPr>
        <p:spPr bwMode="auto">
          <a:xfrm>
            <a:off x="5256213" y="1187450"/>
            <a:ext cx="3608387" cy="285750"/>
          </a:xfrm>
          <a:prstGeom prst="rect">
            <a:avLst/>
          </a:prstGeom>
          <a:noFill/>
          <a:ln w="9525" algn="ctr">
            <a:noFill/>
            <a:miter lim="800000"/>
            <a:headEnd/>
            <a:tailEnd/>
          </a:ln>
        </p:spPr>
        <p:txBody>
          <a:bodyPr>
            <a:spAutoFit/>
          </a:bodyPr>
          <a:lstStyle/>
          <a:p>
            <a:pPr algn="ctr">
              <a:lnSpc>
                <a:spcPct val="90000"/>
              </a:lnSpc>
            </a:pPr>
            <a:r>
              <a:rPr lang="en-US" sz="1400" u="sng" dirty="0"/>
              <a:t>MSCS </a:t>
            </a:r>
            <a:r>
              <a:rPr lang="en-US" sz="1400" u="sng" dirty="0" smtClean="0"/>
              <a:t>Exchange Cluster</a:t>
            </a:r>
            <a:endParaRPr lang="en-US" sz="1400" u="sng" dirty="0"/>
          </a:p>
        </p:txBody>
      </p:sp>
      <p:sp>
        <p:nvSpPr>
          <p:cNvPr id="25614" name="Text Box 182"/>
          <p:cNvSpPr txBox="1">
            <a:spLocks noChangeArrowheads="1"/>
          </p:cNvSpPr>
          <p:nvPr/>
        </p:nvSpPr>
        <p:spPr bwMode="auto">
          <a:xfrm>
            <a:off x="7883525" y="1766888"/>
            <a:ext cx="1260475" cy="479425"/>
          </a:xfrm>
          <a:prstGeom prst="rect">
            <a:avLst/>
          </a:prstGeom>
          <a:noFill/>
          <a:ln w="9525" algn="ctr">
            <a:noFill/>
            <a:miter lim="800000"/>
            <a:headEnd/>
            <a:tailEnd/>
          </a:ln>
        </p:spPr>
        <p:txBody>
          <a:bodyPr>
            <a:spAutoFit/>
          </a:bodyPr>
          <a:lstStyle/>
          <a:p>
            <a:pPr>
              <a:lnSpc>
                <a:spcPct val="90000"/>
              </a:lnSpc>
            </a:pPr>
            <a:r>
              <a:rPr lang="en-US" sz="1400" b="0" dirty="0" smtClean="0"/>
              <a:t>Exchange</a:t>
            </a:r>
            <a:endParaRPr lang="en-US" sz="1400" b="0" dirty="0"/>
          </a:p>
          <a:p>
            <a:pPr>
              <a:lnSpc>
                <a:spcPct val="90000"/>
              </a:lnSpc>
            </a:pPr>
            <a:r>
              <a:rPr lang="en-US" sz="1400" b="0" dirty="0"/>
              <a:t>Passive-node</a:t>
            </a:r>
          </a:p>
        </p:txBody>
      </p:sp>
      <p:sp>
        <p:nvSpPr>
          <p:cNvPr id="25615" name="Text Box 183"/>
          <p:cNvSpPr txBox="1">
            <a:spLocks noChangeArrowheads="1"/>
          </p:cNvSpPr>
          <p:nvPr/>
        </p:nvSpPr>
        <p:spPr bwMode="auto">
          <a:xfrm>
            <a:off x="4826000" y="1844675"/>
            <a:ext cx="1398588" cy="479425"/>
          </a:xfrm>
          <a:prstGeom prst="rect">
            <a:avLst/>
          </a:prstGeom>
          <a:noFill/>
          <a:ln w="9525" algn="ctr">
            <a:noFill/>
            <a:miter lim="800000"/>
            <a:headEnd/>
            <a:tailEnd/>
          </a:ln>
        </p:spPr>
        <p:txBody>
          <a:bodyPr>
            <a:spAutoFit/>
          </a:bodyPr>
          <a:lstStyle/>
          <a:p>
            <a:pPr algn="r">
              <a:lnSpc>
                <a:spcPct val="90000"/>
              </a:lnSpc>
            </a:pPr>
            <a:r>
              <a:rPr lang="en-US" sz="1400" b="0" dirty="0" smtClean="0"/>
              <a:t>Exchange</a:t>
            </a:r>
            <a:endParaRPr lang="en-US" sz="1400" b="0" dirty="0"/>
          </a:p>
          <a:p>
            <a:pPr algn="r">
              <a:lnSpc>
                <a:spcPct val="90000"/>
              </a:lnSpc>
            </a:pPr>
            <a:r>
              <a:rPr lang="en-US" sz="1400" b="0" dirty="0"/>
              <a:t>Active-node</a:t>
            </a:r>
          </a:p>
        </p:txBody>
      </p:sp>
      <p:sp>
        <p:nvSpPr>
          <p:cNvPr id="38" name="Left-Up Arrow 37"/>
          <p:cNvSpPr/>
          <p:nvPr/>
        </p:nvSpPr>
        <p:spPr bwMode="auto">
          <a:xfrm>
            <a:off x="7315200" y="2500313"/>
            <a:ext cx="528638" cy="771525"/>
          </a:xfrm>
          <a:prstGeom prst="leftUpArrow">
            <a:avLst>
              <a:gd name="adj1" fmla="val 16667"/>
              <a:gd name="adj2" fmla="val 25000"/>
              <a:gd name="adj3" fmla="val 27083"/>
            </a:avLst>
          </a:prstGeom>
          <a:solidFill>
            <a:srgbClr val="B2B2B2">
              <a:alpha val="89999"/>
            </a:srgbClr>
          </a:solidFill>
          <a:ln w="9525" algn="ctr">
            <a:solidFill>
              <a:srgbClr val="000000"/>
            </a:solidFill>
            <a:miter lim="800000"/>
            <a:headEnd/>
            <a:tailEnd/>
          </a:ln>
          <a:effectLst/>
        </p:spPr>
        <p:txBody>
          <a:bodyPr wrap="none" anchor="ctr"/>
          <a:lstStyle/>
          <a:p>
            <a:pPr algn="ctr">
              <a:lnSpc>
                <a:spcPct val="90000"/>
              </a:lnSpc>
              <a:defRPr/>
            </a:pPr>
            <a:endParaRPr lang="en-US">
              <a:cs typeface="+mn-cs"/>
            </a:endParaRPr>
          </a:p>
        </p:txBody>
      </p:sp>
      <p:sp>
        <p:nvSpPr>
          <p:cNvPr id="39" name="Left-Up Arrow 38"/>
          <p:cNvSpPr/>
          <p:nvPr/>
        </p:nvSpPr>
        <p:spPr bwMode="auto">
          <a:xfrm flipH="1">
            <a:off x="6256338" y="2498725"/>
            <a:ext cx="528637" cy="771525"/>
          </a:xfrm>
          <a:prstGeom prst="leftUpArrow">
            <a:avLst>
              <a:gd name="adj1" fmla="val 16667"/>
              <a:gd name="adj2" fmla="val 25000"/>
              <a:gd name="adj3" fmla="val 27083"/>
            </a:avLst>
          </a:prstGeom>
          <a:solidFill>
            <a:srgbClr val="B2B2B2">
              <a:alpha val="89999"/>
            </a:srgbClr>
          </a:solidFill>
          <a:ln w="9525" algn="ctr">
            <a:solidFill>
              <a:srgbClr val="000000"/>
            </a:solidFill>
            <a:miter lim="800000"/>
            <a:headEnd/>
            <a:tailEnd/>
          </a:ln>
          <a:effectLst/>
        </p:spPr>
        <p:txBody>
          <a:bodyPr wrap="none" anchor="ctr"/>
          <a:lstStyle/>
          <a:p>
            <a:pPr algn="ctr">
              <a:lnSpc>
                <a:spcPct val="90000"/>
              </a:lnSpc>
              <a:defRPr/>
            </a:pPr>
            <a:endParaRPr lang="en-US">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215900" y="5325841"/>
            <a:ext cx="8642350" cy="1358900"/>
            <a:chOff x="-128089" y="4541855"/>
            <a:chExt cx="9601200" cy="1663767"/>
          </a:xfrm>
        </p:grpSpPr>
        <p:sp>
          <p:nvSpPr>
            <p:cNvPr id="98" name="Rounded Rectangle 97"/>
            <p:cNvSpPr/>
            <p:nvPr/>
          </p:nvSpPr>
          <p:spPr bwMode="auto">
            <a:xfrm>
              <a:off x="-128089" y="4569066"/>
              <a:ext cx="9601200" cy="1636556"/>
            </a:xfrm>
            <a:prstGeom prst="roundRect">
              <a:avLst/>
            </a:prstGeom>
            <a:gradFill flip="none" rotWithShape="1">
              <a:gsLst>
                <a:gs pos="0">
                  <a:schemeClr val="tx2">
                    <a:lumMod val="75000"/>
                    <a:lumOff val="25000"/>
                    <a:alpha val="70000"/>
                  </a:schemeClr>
                </a:gs>
                <a:gs pos="35000">
                  <a:schemeClr val="tx2">
                    <a:lumMod val="85000"/>
                    <a:lumOff val="15000"/>
                    <a:alpha val="90000"/>
                  </a:schemeClr>
                </a:gs>
                <a:gs pos="100000">
                  <a:srgbClr val="A7A7A7">
                    <a:alpha val="48627"/>
                  </a:srgb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r" defTabSz="1096909" eaLnBrk="0" hangingPunct="0">
                <a:defRPr/>
              </a:pPr>
              <a:endParaRPr lang="en-US" dirty="0">
                <a:solidFill>
                  <a:schemeClr val="tx1"/>
                </a:solidFill>
              </a:endParaRPr>
            </a:p>
          </p:txBody>
        </p:sp>
        <p:sp>
          <p:nvSpPr>
            <p:cNvPr id="99" name="&quot;RADIANT&quot; Soft Orange Corner Radial"/>
            <p:cNvSpPr/>
            <p:nvPr/>
          </p:nvSpPr>
          <p:spPr bwMode="auto">
            <a:xfrm flipH="1">
              <a:off x="710" y="6090670"/>
              <a:ext cx="9367282" cy="91440"/>
            </a:xfrm>
            <a:prstGeom prst="roundRect">
              <a:avLst/>
            </a:prstGeom>
            <a:gradFill flip="none" rotWithShape="1">
              <a:gsLst>
                <a:gs pos="0">
                  <a:srgbClr val="FDF559"/>
                </a:gs>
                <a:gs pos="46000">
                  <a:srgbClr val="FEB21A"/>
                </a:gs>
                <a:gs pos="100000">
                  <a:srgbClr val="D26900"/>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6909" eaLnBrk="0" hangingPunct="0">
                <a:defRPr/>
              </a:pPr>
              <a:endParaRPr lang="en-US" dirty="0">
                <a:latin typeface="Segoe" pitchFamily="34" charset="0"/>
                <a:cs typeface="+mn-cs"/>
              </a:endParaRPr>
            </a:p>
          </p:txBody>
        </p:sp>
        <p:sp>
          <p:nvSpPr>
            <p:cNvPr id="100" name="&quot;RADIANT&quot; Soft Orange Corner Radial"/>
            <p:cNvSpPr/>
            <p:nvPr/>
          </p:nvSpPr>
          <p:spPr bwMode="auto">
            <a:xfrm flipH="1">
              <a:off x="710" y="4541855"/>
              <a:ext cx="9367282" cy="91440"/>
            </a:xfrm>
            <a:prstGeom prst="roundRect">
              <a:avLst/>
            </a:prstGeom>
            <a:gradFill flip="none" rotWithShape="1">
              <a:gsLst>
                <a:gs pos="0">
                  <a:srgbClr val="F18745"/>
                </a:gs>
                <a:gs pos="46000">
                  <a:srgbClr val="E65F22"/>
                </a:gs>
                <a:gs pos="100000">
                  <a:srgbClr val="6D0907"/>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6909" eaLnBrk="0" hangingPunct="0">
                <a:defRPr/>
              </a:pPr>
              <a:endParaRPr lang="en-US" dirty="0">
                <a:latin typeface="Segoe" pitchFamily="34" charset="0"/>
                <a:cs typeface="+mn-cs"/>
              </a:endParaRPr>
            </a:p>
          </p:txBody>
        </p:sp>
      </p:grpSp>
      <p:sp>
        <p:nvSpPr>
          <p:cNvPr id="19459" name="Text Box 43"/>
          <p:cNvSpPr txBox="1">
            <a:spLocks noChangeArrowheads="1"/>
          </p:cNvSpPr>
          <p:nvPr/>
        </p:nvSpPr>
        <p:spPr bwMode="auto">
          <a:xfrm>
            <a:off x="496888" y="5443316"/>
            <a:ext cx="7913687" cy="1006475"/>
          </a:xfrm>
          <a:prstGeom prst="rect">
            <a:avLst/>
          </a:prstGeom>
          <a:noFill/>
          <a:ln w="9525" algn="ctr">
            <a:noFill/>
            <a:miter lim="800000"/>
            <a:headEnd/>
            <a:tailEnd/>
          </a:ln>
        </p:spPr>
        <p:txBody>
          <a:bodyPr lIns="91435" tIns="45717" rIns="91435" bIns="45717">
            <a:spAutoFit/>
          </a:bodyPr>
          <a:lstStyle/>
          <a:p>
            <a:pPr marL="284163" indent="-284163" eaLnBrk="0" hangingPunct="0">
              <a:lnSpc>
                <a:spcPct val="80000"/>
              </a:lnSpc>
              <a:spcBef>
                <a:spcPct val="20000"/>
              </a:spcBef>
              <a:buClr>
                <a:schemeClr val="tx2"/>
              </a:buClr>
              <a:buSzPct val="95000"/>
            </a:pPr>
            <a:r>
              <a:rPr lang="en-US" sz="1800" b="1" dirty="0">
                <a:solidFill>
                  <a:schemeClr val="bg2"/>
                </a:solidFill>
                <a:latin typeface="Segoe" pitchFamily="34" charset="0"/>
              </a:rPr>
              <a:t>DPM </a:t>
            </a:r>
            <a:r>
              <a:rPr lang="en-US" sz="1800" b="1" dirty="0" smtClean="0">
                <a:solidFill>
                  <a:schemeClr val="bg2"/>
                </a:solidFill>
                <a:latin typeface="Segoe" pitchFamily="34" charset="0"/>
              </a:rPr>
              <a:t>2006</a:t>
            </a:r>
            <a:endParaRPr lang="en-US" sz="1800" dirty="0">
              <a:solidFill>
                <a:schemeClr val="bg2"/>
              </a:solidFill>
              <a:latin typeface="Segoe" pitchFamily="34" charset="0"/>
            </a:endParaRPr>
          </a:p>
          <a:p>
            <a:pPr marL="284163" indent="-284163" eaLnBrk="0" hangingPunct="0">
              <a:lnSpc>
                <a:spcPct val="80000"/>
              </a:lnSpc>
              <a:spcBef>
                <a:spcPct val="20000"/>
              </a:spcBef>
              <a:buClr>
                <a:schemeClr val="tx2"/>
              </a:buClr>
              <a:buSzPct val="95000"/>
              <a:buFontTx/>
              <a:buBlip>
                <a:blip r:embed="rId4"/>
              </a:buBlip>
            </a:pPr>
            <a:r>
              <a:rPr lang="en-US" sz="1500" dirty="0">
                <a:solidFill>
                  <a:schemeClr val="bg2"/>
                </a:solidFill>
                <a:latin typeface="Segoe" pitchFamily="34" charset="0"/>
              </a:rPr>
              <a:t>Centralized Backup of Branch Offices</a:t>
            </a:r>
          </a:p>
          <a:p>
            <a:pPr marL="284163" indent="-284163" eaLnBrk="0" hangingPunct="0">
              <a:lnSpc>
                <a:spcPct val="80000"/>
              </a:lnSpc>
              <a:spcBef>
                <a:spcPct val="20000"/>
              </a:spcBef>
              <a:buClr>
                <a:schemeClr val="tx2"/>
              </a:buClr>
              <a:buSzPct val="95000"/>
              <a:buFontTx/>
              <a:buBlip>
                <a:blip r:embed="rId4"/>
              </a:buBlip>
            </a:pPr>
            <a:r>
              <a:rPr lang="en-US" sz="1500" dirty="0">
                <a:solidFill>
                  <a:schemeClr val="bg2"/>
                </a:solidFill>
                <a:latin typeface="Segoe" pitchFamily="34" charset="0"/>
              </a:rPr>
              <a:t>Rapid &amp; Reliable Recovery — from disk instead of tape</a:t>
            </a:r>
          </a:p>
          <a:p>
            <a:pPr marL="284163" indent="-284163" eaLnBrk="0" hangingPunct="0">
              <a:lnSpc>
                <a:spcPct val="80000"/>
              </a:lnSpc>
              <a:spcBef>
                <a:spcPct val="20000"/>
              </a:spcBef>
              <a:buClr>
                <a:schemeClr val="tx2"/>
              </a:buClr>
              <a:buSzPct val="95000"/>
              <a:buFontTx/>
              <a:buBlip>
                <a:blip r:embed="rId4"/>
              </a:buBlip>
            </a:pPr>
            <a:r>
              <a:rPr lang="en-US" sz="1500" dirty="0">
                <a:solidFill>
                  <a:schemeClr val="bg2"/>
                </a:solidFill>
                <a:latin typeface="Segoe" pitchFamily="34" charset="0"/>
              </a:rPr>
              <a:t>End user recovery without IT intervention</a:t>
            </a:r>
          </a:p>
        </p:txBody>
      </p:sp>
      <p:pic>
        <p:nvPicPr>
          <p:cNvPr id="19460" name="Picture 6"/>
          <p:cNvPicPr>
            <a:picLocks noChangeAspect="1" noChangeArrowheads="1"/>
          </p:cNvPicPr>
          <p:nvPr/>
        </p:nvPicPr>
        <p:blipFill>
          <a:blip r:embed="rId5"/>
          <a:srcRect/>
          <a:stretch>
            <a:fillRect/>
          </a:stretch>
        </p:blipFill>
        <p:spPr bwMode="auto">
          <a:xfrm>
            <a:off x="1865313" y="1450975"/>
            <a:ext cx="668337" cy="488950"/>
          </a:xfrm>
          <a:prstGeom prst="rect">
            <a:avLst/>
          </a:prstGeom>
          <a:noFill/>
          <a:ln w="9525">
            <a:noFill/>
            <a:miter lim="800000"/>
            <a:headEnd/>
            <a:tailEnd/>
          </a:ln>
        </p:spPr>
      </p:pic>
      <p:pic>
        <p:nvPicPr>
          <p:cNvPr id="19461" name="Picture 7"/>
          <p:cNvPicPr>
            <a:picLocks noChangeAspect="1" noChangeArrowheads="1"/>
          </p:cNvPicPr>
          <p:nvPr/>
        </p:nvPicPr>
        <p:blipFill>
          <a:blip r:embed="rId6"/>
          <a:srcRect/>
          <a:stretch>
            <a:fillRect/>
          </a:stretch>
        </p:blipFill>
        <p:spPr bwMode="auto">
          <a:xfrm>
            <a:off x="1676400" y="3097213"/>
            <a:ext cx="995363" cy="730250"/>
          </a:xfrm>
          <a:prstGeom prst="rect">
            <a:avLst/>
          </a:prstGeom>
          <a:noFill/>
          <a:ln w="9525">
            <a:noFill/>
            <a:miter lim="800000"/>
            <a:headEnd/>
            <a:tailEnd/>
          </a:ln>
        </p:spPr>
      </p:pic>
      <p:grpSp>
        <p:nvGrpSpPr>
          <p:cNvPr id="3" name="Group 8"/>
          <p:cNvGrpSpPr>
            <a:grpSpLocks/>
          </p:cNvGrpSpPr>
          <p:nvPr/>
        </p:nvGrpSpPr>
        <p:grpSpPr bwMode="auto">
          <a:xfrm>
            <a:off x="2103438" y="1138238"/>
            <a:ext cx="357187" cy="615950"/>
            <a:chOff x="-1778" y="1196"/>
            <a:chExt cx="357" cy="524"/>
          </a:xfrm>
        </p:grpSpPr>
        <p:pic>
          <p:nvPicPr>
            <p:cNvPr id="19538" name="Picture 9"/>
            <p:cNvPicPr>
              <a:picLocks noChangeAspect="1" noChangeArrowheads="1"/>
            </p:cNvPicPr>
            <p:nvPr/>
          </p:nvPicPr>
          <p:blipFill>
            <a:blip r:embed="rId7" cstate="print"/>
            <a:srcRect/>
            <a:stretch>
              <a:fillRect/>
            </a:stretch>
          </p:blipFill>
          <p:spPr bwMode="auto">
            <a:xfrm>
              <a:off x="-1778" y="1196"/>
              <a:ext cx="357" cy="524"/>
            </a:xfrm>
            <a:prstGeom prst="rect">
              <a:avLst/>
            </a:prstGeom>
            <a:noFill/>
            <a:ln w="9525">
              <a:noFill/>
              <a:miter lim="800000"/>
              <a:headEnd/>
              <a:tailEnd/>
            </a:ln>
          </p:spPr>
        </p:pic>
        <p:pic>
          <p:nvPicPr>
            <p:cNvPr id="19539" name="Picture 10"/>
            <p:cNvPicPr>
              <a:picLocks noChangeAspect="1" noChangeArrowheads="1"/>
            </p:cNvPicPr>
            <p:nvPr/>
          </p:nvPicPr>
          <p:blipFill>
            <a:blip r:embed="rId8"/>
            <a:srcRect/>
            <a:stretch>
              <a:fillRect/>
            </a:stretch>
          </p:blipFill>
          <p:spPr bwMode="auto">
            <a:xfrm>
              <a:off x="-1642" y="1508"/>
              <a:ext cx="192" cy="169"/>
            </a:xfrm>
            <a:prstGeom prst="rect">
              <a:avLst/>
            </a:prstGeom>
            <a:noFill/>
            <a:ln w="9525">
              <a:noFill/>
              <a:miter lim="800000"/>
              <a:headEnd/>
              <a:tailEnd/>
            </a:ln>
          </p:spPr>
        </p:pic>
      </p:grpSp>
      <p:grpSp>
        <p:nvGrpSpPr>
          <p:cNvPr id="4" name="Group 11"/>
          <p:cNvGrpSpPr>
            <a:grpSpLocks/>
          </p:cNvGrpSpPr>
          <p:nvPr/>
        </p:nvGrpSpPr>
        <p:grpSpPr bwMode="auto">
          <a:xfrm>
            <a:off x="614363" y="946150"/>
            <a:ext cx="320675" cy="400050"/>
            <a:chOff x="292" y="1528"/>
            <a:chExt cx="747" cy="864"/>
          </a:xfrm>
        </p:grpSpPr>
        <p:pic>
          <p:nvPicPr>
            <p:cNvPr id="19534" name="Picture 12"/>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9535" name="Picture 13"/>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9536" name="Picture 14"/>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9537" name="Picture 15"/>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5" name="Group 16"/>
          <p:cNvGrpSpPr>
            <a:grpSpLocks/>
          </p:cNvGrpSpPr>
          <p:nvPr/>
        </p:nvGrpSpPr>
        <p:grpSpPr bwMode="auto">
          <a:xfrm>
            <a:off x="1973263" y="2460625"/>
            <a:ext cx="504825" cy="1111250"/>
            <a:chOff x="-714" y="1976"/>
            <a:chExt cx="504" cy="946"/>
          </a:xfrm>
        </p:grpSpPr>
        <p:pic>
          <p:nvPicPr>
            <p:cNvPr id="19530" name="Picture 17"/>
            <p:cNvPicPr>
              <a:picLocks noChangeAspect="1" noChangeArrowheads="1"/>
            </p:cNvPicPr>
            <p:nvPr/>
          </p:nvPicPr>
          <p:blipFill>
            <a:blip r:embed="rId10"/>
            <a:srcRect/>
            <a:stretch>
              <a:fillRect/>
            </a:stretch>
          </p:blipFill>
          <p:spPr bwMode="auto">
            <a:xfrm>
              <a:off x="-714" y="2304"/>
              <a:ext cx="363" cy="534"/>
            </a:xfrm>
            <a:prstGeom prst="rect">
              <a:avLst/>
            </a:prstGeom>
            <a:noFill/>
            <a:ln w="9525">
              <a:noFill/>
              <a:miter lim="800000"/>
              <a:headEnd/>
              <a:tailEnd/>
            </a:ln>
          </p:spPr>
        </p:pic>
        <p:pic>
          <p:nvPicPr>
            <p:cNvPr id="19531" name="Picture 18"/>
            <p:cNvPicPr>
              <a:picLocks noChangeAspect="1" noChangeArrowheads="1"/>
            </p:cNvPicPr>
            <p:nvPr/>
          </p:nvPicPr>
          <p:blipFill>
            <a:blip r:embed="rId10"/>
            <a:srcRect/>
            <a:stretch>
              <a:fillRect/>
            </a:stretch>
          </p:blipFill>
          <p:spPr bwMode="auto">
            <a:xfrm>
              <a:off x="-573" y="2388"/>
              <a:ext cx="363" cy="534"/>
            </a:xfrm>
            <a:prstGeom prst="rect">
              <a:avLst/>
            </a:prstGeom>
            <a:noFill/>
            <a:ln w="9525">
              <a:noFill/>
              <a:miter lim="800000"/>
              <a:headEnd/>
              <a:tailEnd/>
            </a:ln>
          </p:spPr>
        </p:pic>
        <p:pic>
          <p:nvPicPr>
            <p:cNvPr id="19532" name="Picture 19"/>
            <p:cNvPicPr>
              <a:picLocks noChangeAspect="1" noChangeArrowheads="1"/>
            </p:cNvPicPr>
            <p:nvPr/>
          </p:nvPicPr>
          <p:blipFill>
            <a:blip r:embed="rId10"/>
            <a:srcRect/>
            <a:stretch>
              <a:fillRect/>
            </a:stretch>
          </p:blipFill>
          <p:spPr bwMode="auto">
            <a:xfrm>
              <a:off x="-714" y="1976"/>
              <a:ext cx="363" cy="534"/>
            </a:xfrm>
            <a:prstGeom prst="rect">
              <a:avLst/>
            </a:prstGeom>
            <a:noFill/>
            <a:ln w="9525">
              <a:noFill/>
              <a:miter lim="800000"/>
              <a:headEnd/>
              <a:tailEnd/>
            </a:ln>
          </p:spPr>
        </p:pic>
        <p:pic>
          <p:nvPicPr>
            <p:cNvPr id="19533" name="Picture 20"/>
            <p:cNvPicPr>
              <a:picLocks noChangeAspect="1" noChangeArrowheads="1"/>
            </p:cNvPicPr>
            <p:nvPr/>
          </p:nvPicPr>
          <p:blipFill>
            <a:blip r:embed="rId10"/>
            <a:srcRect/>
            <a:stretch>
              <a:fillRect/>
            </a:stretch>
          </p:blipFill>
          <p:spPr bwMode="auto">
            <a:xfrm>
              <a:off x="-573" y="2060"/>
              <a:ext cx="363" cy="534"/>
            </a:xfrm>
            <a:prstGeom prst="rect">
              <a:avLst/>
            </a:prstGeom>
            <a:noFill/>
            <a:ln w="9525">
              <a:noFill/>
              <a:miter lim="800000"/>
              <a:headEnd/>
              <a:tailEnd/>
            </a:ln>
          </p:spPr>
        </p:pic>
      </p:grpSp>
      <p:grpSp>
        <p:nvGrpSpPr>
          <p:cNvPr id="6" name="Group 30"/>
          <p:cNvGrpSpPr>
            <a:grpSpLocks/>
          </p:cNvGrpSpPr>
          <p:nvPr/>
        </p:nvGrpSpPr>
        <p:grpSpPr bwMode="auto">
          <a:xfrm>
            <a:off x="614363" y="1538288"/>
            <a:ext cx="320675" cy="400050"/>
            <a:chOff x="292" y="1528"/>
            <a:chExt cx="747" cy="864"/>
          </a:xfrm>
        </p:grpSpPr>
        <p:pic>
          <p:nvPicPr>
            <p:cNvPr id="19526" name="Picture 3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9527" name="Picture 3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9528" name="Picture 3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9529" name="Picture 3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7" name="Group 35"/>
          <p:cNvGrpSpPr>
            <a:grpSpLocks/>
          </p:cNvGrpSpPr>
          <p:nvPr/>
        </p:nvGrpSpPr>
        <p:grpSpPr bwMode="auto">
          <a:xfrm>
            <a:off x="614363" y="2130425"/>
            <a:ext cx="320675" cy="400050"/>
            <a:chOff x="292" y="1528"/>
            <a:chExt cx="747" cy="864"/>
          </a:xfrm>
        </p:grpSpPr>
        <p:pic>
          <p:nvPicPr>
            <p:cNvPr id="19522" name="Picture 3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9523" name="Picture 3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9524" name="Picture 3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9525" name="Picture 3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8" name="Group 40"/>
          <p:cNvGrpSpPr>
            <a:grpSpLocks/>
          </p:cNvGrpSpPr>
          <p:nvPr/>
        </p:nvGrpSpPr>
        <p:grpSpPr bwMode="auto">
          <a:xfrm>
            <a:off x="614363" y="2722563"/>
            <a:ext cx="320675" cy="400050"/>
            <a:chOff x="292" y="1528"/>
            <a:chExt cx="747" cy="864"/>
          </a:xfrm>
        </p:grpSpPr>
        <p:pic>
          <p:nvPicPr>
            <p:cNvPr id="19518" name="Picture 4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9519" name="Picture 4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9520" name="Picture 4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9521" name="Picture 4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9" name="Group 45"/>
          <p:cNvGrpSpPr>
            <a:grpSpLocks/>
          </p:cNvGrpSpPr>
          <p:nvPr/>
        </p:nvGrpSpPr>
        <p:grpSpPr bwMode="auto">
          <a:xfrm>
            <a:off x="614363" y="3314700"/>
            <a:ext cx="320675" cy="400050"/>
            <a:chOff x="292" y="1528"/>
            <a:chExt cx="747" cy="864"/>
          </a:xfrm>
        </p:grpSpPr>
        <p:pic>
          <p:nvPicPr>
            <p:cNvPr id="19514" name="Picture 4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9515" name="Picture 4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9516" name="Picture 4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9517" name="Picture 4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10" name="Group 50"/>
          <p:cNvGrpSpPr>
            <a:grpSpLocks/>
          </p:cNvGrpSpPr>
          <p:nvPr/>
        </p:nvGrpSpPr>
        <p:grpSpPr bwMode="auto">
          <a:xfrm>
            <a:off x="1169988" y="1073150"/>
            <a:ext cx="495300" cy="2570163"/>
            <a:chOff x="737" y="726"/>
            <a:chExt cx="438" cy="1619"/>
          </a:xfrm>
        </p:grpSpPr>
        <p:sp>
          <p:nvSpPr>
            <p:cNvPr id="191" name="Line 51"/>
            <p:cNvSpPr>
              <a:spLocks noChangeShapeType="1"/>
            </p:cNvSpPr>
            <p:nvPr/>
          </p:nvSpPr>
          <p:spPr bwMode="auto">
            <a:xfrm>
              <a:off x="896" y="728"/>
              <a:ext cx="0" cy="1617"/>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2" name="Line 52"/>
            <p:cNvSpPr>
              <a:spLocks noChangeShapeType="1"/>
            </p:cNvSpPr>
            <p:nvPr/>
          </p:nvSpPr>
          <p:spPr bwMode="auto">
            <a:xfrm>
              <a:off x="737" y="231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3" name="Line 53"/>
            <p:cNvSpPr>
              <a:spLocks noChangeShapeType="1"/>
            </p:cNvSpPr>
            <p:nvPr/>
          </p:nvSpPr>
          <p:spPr bwMode="auto">
            <a:xfrm>
              <a:off x="737" y="189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4" name="Line 54"/>
            <p:cNvSpPr>
              <a:spLocks noChangeShapeType="1"/>
            </p:cNvSpPr>
            <p:nvPr/>
          </p:nvSpPr>
          <p:spPr bwMode="auto">
            <a:xfrm>
              <a:off x="737" y="150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5" name="Line 55"/>
            <p:cNvSpPr>
              <a:spLocks noChangeShapeType="1"/>
            </p:cNvSpPr>
            <p:nvPr/>
          </p:nvSpPr>
          <p:spPr bwMode="auto">
            <a:xfrm>
              <a:off x="737" y="1122"/>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6" name="Line 56"/>
            <p:cNvSpPr>
              <a:spLocks noChangeShapeType="1"/>
            </p:cNvSpPr>
            <p:nvPr/>
          </p:nvSpPr>
          <p:spPr bwMode="auto">
            <a:xfrm>
              <a:off x="737" y="72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7" name="Line 57"/>
            <p:cNvSpPr>
              <a:spLocks noChangeShapeType="1"/>
            </p:cNvSpPr>
            <p:nvPr/>
          </p:nvSpPr>
          <p:spPr bwMode="auto">
            <a:xfrm>
              <a:off x="964" y="945"/>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8" name="Line 58"/>
            <p:cNvSpPr>
              <a:spLocks noChangeShapeType="1"/>
            </p:cNvSpPr>
            <p:nvPr/>
          </p:nvSpPr>
          <p:spPr bwMode="auto">
            <a:xfrm>
              <a:off x="964" y="1704"/>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grpSp>
      <p:sp>
        <p:nvSpPr>
          <p:cNvPr id="200" name="Text Box 60"/>
          <p:cNvSpPr txBox="1">
            <a:spLocks noChangeArrowheads="1"/>
          </p:cNvSpPr>
          <p:nvPr/>
        </p:nvSpPr>
        <p:spPr bwMode="auto">
          <a:xfrm>
            <a:off x="512763" y="3790950"/>
            <a:ext cx="768350"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Clients</a:t>
            </a:r>
          </a:p>
        </p:txBody>
      </p:sp>
      <p:sp>
        <p:nvSpPr>
          <p:cNvPr id="201" name="Text Box 61"/>
          <p:cNvSpPr txBox="1">
            <a:spLocks noChangeArrowheads="1"/>
          </p:cNvSpPr>
          <p:nvPr/>
        </p:nvSpPr>
        <p:spPr bwMode="auto">
          <a:xfrm>
            <a:off x="1604963" y="1822450"/>
            <a:ext cx="1811337"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Active Directory®</a:t>
            </a:r>
          </a:p>
        </p:txBody>
      </p:sp>
      <p:sp>
        <p:nvSpPr>
          <p:cNvPr id="202" name="Text Box 62"/>
          <p:cNvSpPr txBox="1">
            <a:spLocks noChangeArrowheads="1"/>
          </p:cNvSpPr>
          <p:nvPr/>
        </p:nvSpPr>
        <p:spPr bwMode="auto">
          <a:xfrm>
            <a:off x="1820863" y="3790950"/>
            <a:ext cx="1326374" cy="292100"/>
          </a:xfrm>
          <a:prstGeom prst="rect">
            <a:avLst/>
          </a:prstGeom>
          <a:noFill/>
          <a:ln w="9525">
            <a:noFill/>
            <a:miter lim="800000"/>
            <a:headEnd/>
            <a:tailEnd/>
          </a:ln>
          <a:effectLst/>
        </p:spPr>
        <p:txBody>
          <a:bodyPr wrap="square" lIns="91435" tIns="45717" rIns="91435" bIns="45717">
            <a:spAutoFit/>
          </a:bodyPr>
          <a:lstStyle/>
          <a:p>
            <a:pPr eaLnBrk="0" hangingPunct="0">
              <a:defRPr/>
            </a:pPr>
            <a:r>
              <a:rPr lang="en-US" sz="1300" dirty="0">
                <a:latin typeface="+mj-lt"/>
                <a:cs typeface="+mn-cs"/>
              </a:rPr>
              <a:t>File Servers</a:t>
            </a:r>
          </a:p>
        </p:txBody>
      </p:sp>
      <p:grpSp>
        <p:nvGrpSpPr>
          <p:cNvPr id="11" name="Group 86"/>
          <p:cNvGrpSpPr>
            <a:grpSpLocks/>
          </p:cNvGrpSpPr>
          <p:nvPr/>
        </p:nvGrpSpPr>
        <p:grpSpPr bwMode="auto">
          <a:xfrm>
            <a:off x="5430838" y="2773363"/>
            <a:ext cx="2771775" cy="1395412"/>
            <a:chOff x="8689343" y="2967991"/>
            <a:chExt cx="4434985" cy="2007848"/>
          </a:xfrm>
        </p:grpSpPr>
        <p:pic>
          <p:nvPicPr>
            <p:cNvPr id="19494" name="Picture 5"/>
            <p:cNvPicPr>
              <a:picLocks noChangeAspect="1" noChangeArrowheads="1"/>
            </p:cNvPicPr>
            <p:nvPr/>
          </p:nvPicPr>
          <p:blipFill>
            <a:blip r:embed="rId11"/>
            <a:srcRect/>
            <a:stretch>
              <a:fillRect/>
            </a:stretch>
          </p:blipFill>
          <p:spPr bwMode="auto">
            <a:xfrm>
              <a:off x="10383524" y="3649980"/>
              <a:ext cx="1593595" cy="876301"/>
            </a:xfrm>
            <a:prstGeom prst="rect">
              <a:avLst/>
            </a:prstGeom>
            <a:noFill/>
            <a:ln w="9525">
              <a:noFill/>
              <a:miter lim="800000"/>
              <a:headEnd/>
              <a:tailEnd/>
            </a:ln>
          </p:spPr>
        </p:pic>
        <p:grpSp>
          <p:nvGrpSpPr>
            <p:cNvPr id="12" name="Group 21"/>
            <p:cNvGrpSpPr>
              <a:grpSpLocks/>
            </p:cNvGrpSpPr>
            <p:nvPr/>
          </p:nvGrpSpPr>
          <p:grpSpPr bwMode="auto">
            <a:xfrm>
              <a:off x="10927297" y="2967991"/>
              <a:ext cx="675742" cy="1051560"/>
              <a:chOff x="-926" y="1196"/>
              <a:chExt cx="421" cy="622"/>
            </a:xfrm>
          </p:grpSpPr>
          <p:pic>
            <p:nvPicPr>
              <p:cNvPr id="19498" name="Picture 22"/>
              <p:cNvPicPr>
                <a:picLocks noChangeAspect="1" noChangeArrowheads="1"/>
              </p:cNvPicPr>
              <p:nvPr/>
            </p:nvPicPr>
            <p:blipFill>
              <a:blip r:embed="rId12"/>
              <a:srcRect/>
              <a:stretch>
                <a:fillRect/>
              </a:stretch>
            </p:blipFill>
            <p:spPr bwMode="auto">
              <a:xfrm>
                <a:off x="-926" y="1196"/>
                <a:ext cx="421" cy="622"/>
              </a:xfrm>
              <a:prstGeom prst="rect">
                <a:avLst/>
              </a:prstGeom>
              <a:noFill/>
              <a:ln w="9525">
                <a:noFill/>
                <a:miter lim="800000"/>
                <a:headEnd/>
                <a:tailEnd/>
              </a:ln>
            </p:spPr>
          </p:pic>
          <p:grpSp>
            <p:nvGrpSpPr>
              <p:cNvPr id="13" name="Group 23"/>
              <p:cNvGrpSpPr>
                <a:grpSpLocks/>
              </p:cNvGrpSpPr>
              <p:nvPr/>
            </p:nvGrpSpPr>
            <p:grpSpPr bwMode="auto">
              <a:xfrm>
                <a:off x="-677" y="1607"/>
                <a:ext cx="122" cy="186"/>
                <a:chOff x="-593" y="1751"/>
                <a:chExt cx="122" cy="186"/>
              </a:xfrm>
            </p:grpSpPr>
            <p:sp>
              <p:nvSpPr>
                <p:cNvPr id="164" name="Rectangle 24"/>
                <p:cNvSpPr>
                  <a:spLocks noChangeArrowheads="1"/>
                </p:cNvSpPr>
                <p:nvPr/>
              </p:nvSpPr>
              <p:spPr bwMode="auto">
                <a:xfrm>
                  <a:off x="-589" y="1751"/>
                  <a:ext cx="116"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165" name="Line 25"/>
                <p:cNvSpPr>
                  <a:spLocks noChangeShapeType="1"/>
                </p:cNvSpPr>
                <p:nvPr/>
              </p:nvSpPr>
              <p:spPr bwMode="auto">
                <a:xfrm>
                  <a:off x="-594" y="1803"/>
                  <a:ext cx="117"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66" name="Line 26"/>
                <p:cNvSpPr>
                  <a:spLocks noChangeShapeType="1"/>
                </p:cNvSpPr>
                <p:nvPr/>
              </p:nvSpPr>
              <p:spPr bwMode="auto">
                <a:xfrm>
                  <a:off x="-594" y="1826"/>
                  <a:ext cx="117"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67" name="Line 27"/>
                <p:cNvSpPr>
                  <a:spLocks noChangeShapeType="1"/>
                </p:cNvSpPr>
                <p:nvPr/>
              </p:nvSpPr>
              <p:spPr bwMode="auto">
                <a:xfrm>
                  <a:off x="-589" y="1853"/>
                  <a:ext cx="117"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68" name="Line 28"/>
                <p:cNvSpPr>
                  <a:spLocks noChangeShapeType="1"/>
                </p:cNvSpPr>
                <p:nvPr/>
              </p:nvSpPr>
              <p:spPr bwMode="auto">
                <a:xfrm>
                  <a:off x="-589" y="1885"/>
                  <a:ext cx="117"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169" name="Line 29"/>
                <p:cNvSpPr>
                  <a:spLocks noChangeShapeType="1"/>
                </p:cNvSpPr>
                <p:nvPr/>
              </p:nvSpPr>
              <p:spPr bwMode="auto">
                <a:xfrm>
                  <a:off x="-589" y="1916"/>
                  <a:ext cx="117"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sp>
          <p:nvSpPr>
            <p:cNvPr id="199" name="AutoShape 59"/>
            <p:cNvSpPr>
              <a:spLocks noChangeArrowheads="1"/>
            </p:cNvSpPr>
            <p:nvPr/>
          </p:nvSpPr>
          <p:spPr bwMode="auto">
            <a:xfrm>
              <a:off x="8689343" y="3408849"/>
              <a:ext cx="1536749" cy="406595"/>
            </a:xfrm>
            <a:prstGeom prst="rightArrow">
              <a:avLst>
                <a:gd name="adj1" fmla="val 59620"/>
                <a:gd name="adj2" fmla="val 132862"/>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defRPr/>
              </a:pPr>
              <a:endParaRPr lang="en-GB">
                <a:latin typeface="+mj-lt"/>
                <a:cs typeface="+mn-cs"/>
              </a:endParaRPr>
            </a:p>
          </p:txBody>
        </p:sp>
        <p:sp>
          <p:nvSpPr>
            <p:cNvPr id="203" name="Text Box 63"/>
            <p:cNvSpPr txBox="1">
              <a:spLocks noChangeArrowheads="1"/>
            </p:cNvSpPr>
            <p:nvPr/>
          </p:nvSpPr>
          <p:spPr bwMode="auto">
            <a:xfrm>
              <a:off x="10287054" y="4498433"/>
              <a:ext cx="2837274" cy="477406"/>
            </a:xfrm>
            <a:prstGeom prst="rect">
              <a:avLst/>
            </a:prstGeom>
            <a:noFill/>
            <a:ln w="9525">
              <a:noFill/>
              <a:miter lim="800000"/>
              <a:headEnd/>
              <a:tailEnd/>
            </a:ln>
            <a:effectLst/>
          </p:spPr>
          <p:txBody>
            <a:bodyPr lIns="130622" tIns="65310" rIns="130622" bIns="65310">
              <a:spAutoFit/>
            </a:bodyPr>
            <a:lstStyle/>
            <a:p>
              <a:pPr eaLnBrk="0" hangingPunct="0">
                <a:defRPr/>
              </a:pPr>
              <a:r>
                <a:rPr lang="en-US" sz="1300" dirty="0">
                  <a:latin typeface="+mj-lt"/>
                  <a:cs typeface="+mn-cs"/>
                </a:rPr>
                <a:t>Third-Party Tape </a:t>
              </a:r>
            </a:p>
          </p:txBody>
        </p:sp>
      </p:grpSp>
      <p:grpSp>
        <p:nvGrpSpPr>
          <p:cNvPr id="14" name="Group 87"/>
          <p:cNvGrpSpPr>
            <a:grpSpLocks/>
          </p:cNvGrpSpPr>
          <p:nvPr/>
        </p:nvGrpSpPr>
        <p:grpSpPr bwMode="auto">
          <a:xfrm>
            <a:off x="2794000" y="2944813"/>
            <a:ext cx="3014663" cy="1268412"/>
            <a:chOff x="4470402" y="3204211"/>
            <a:chExt cx="4824202" cy="1824445"/>
          </a:xfrm>
        </p:grpSpPr>
        <p:pic>
          <p:nvPicPr>
            <p:cNvPr id="19484" name="Picture 70"/>
            <p:cNvPicPr>
              <a:picLocks noChangeAspect="1" noChangeArrowheads="1"/>
            </p:cNvPicPr>
            <p:nvPr/>
          </p:nvPicPr>
          <p:blipFill>
            <a:blip r:embed="rId13"/>
            <a:srcRect/>
            <a:stretch>
              <a:fillRect/>
            </a:stretch>
          </p:blipFill>
          <p:spPr bwMode="auto">
            <a:xfrm>
              <a:off x="6324602" y="3661413"/>
              <a:ext cx="1687549" cy="927736"/>
            </a:xfrm>
            <a:prstGeom prst="rect">
              <a:avLst/>
            </a:prstGeom>
            <a:noFill/>
            <a:ln w="9525">
              <a:noFill/>
              <a:miter lim="800000"/>
              <a:headEnd/>
              <a:tailEnd/>
            </a:ln>
          </p:spPr>
        </p:pic>
        <p:grpSp>
          <p:nvGrpSpPr>
            <p:cNvPr id="15" name="Group 71"/>
            <p:cNvGrpSpPr>
              <a:grpSpLocks/>
            </p:cNvGrpSpPr>
            <p:nvPr/>
          </p:nvGrpSpPr>
          <p:grpSpPr bwMode="auto">
            <a:xfrm>
              <a:off x="6878324" y="3204211"/>
              <a:ext cx="1073237" cy="1055370"/>
              <a:chOff x="-1798" y="2282"/>
              <a:chExt cx="708" cy="661"/>
            </a:xfrm>
          </p:grpSpPr>
          <p:grpSp>
            <p:nvGrpSpPr>
              <p:cNvPr id="16" name="Group 72"/>
              <p:cNvGrpSpPr>
                <a:grpSpLocks/>
              </p:cNvGrpSpPr>
              <p:nvPr/>
            </p:nvGrpSpPr>
            <p:grpSpPr bwMode="auto">
              <a:xfrm>
                <a:off x="-1413" y="2463"/>
                <a:ext cx="323" cy="354"/>
                <a:chOff x="-1218" y="2142"/>
                <a:chExt cx="440" cy="481"/>
              </a:xfrm>
            </p:grpSpPr>
            <p:pic>
              <p:nvPicPr>
                <p:cNvPr id="19490" name="Picture 73"/>
                <p:cNvPicPr>
                  <a:picLocks noChangeAspect="1" noChangeArrowheads="1"/>
                </p:cNvPicPr>
                <p:nvPr/>
              </p:nvPicPr>
              <p:blipFill>
                <a:blip r:embed="rId14"/>
                <a:srcRect/>
                <a:stretch>
                  <a:fillRect/>
                </a:stretch>
              </p:blipFill>
              <p:spPr bwMode="auto">
                <a:xfrm>
                  <a:off x="-1148" y="2142"/>
                  <a:ext cx="219" cy="264"/>
                </a:xfrm>
                <a:prstGeom prst="rect">
                  <a:avLst/>
                </a:prstGeom>
                <a:noFill/>
                <a:ln w="9525">
                  <a:noFill/>
                  <a:miter lim="800000"/>
                  <a:headEnd/>
                  <a:tailEnd/>
                </a:ln>
              </p:spPr>
            </p:pic>
            <p:pic>
              <p:nvPicPr>
                <p:cNvPr id="19491" name="Picture 74"/>
                <p:cNvPicPr>
                  <a:picLocks noChangeAspect="1" noChangeArrowheads="1"/>
                </p:cNvPicPr>
                <p:nvPr/>
              </p:nvPicPr>
              <p:blipFill>
                <a:blip r:embed="rId14"/>
                <a:srcRect/>
                <a:stretch>
                  <a:fillRect/>
                </a:stretch>
              </p:blipFill>
              <p:spPr bwMode="auto">
                <a:xfrm>
                  <a:off x="-997" y="2219"/>
                  <a:ext cx="219" cy="264"/>
                </a:xfrm>
                <a:prstGeom prst="rect">
                  <a:avLst/>
                </a:prstGeom>
                <a:noFill/>
                <a:ln w="9525">
                  <a:noFill/>
                  <a:miter lim="800000"/>
                  <a:headEnd/>
                  <a:tailEnd/>
                </a:ln>
              </p:spPr>
            </p:pic>
            <p:pic>
              <p:nvPicPr>
                <p:cNvPr id="19492" name="Picture 75"/>
                <p:cNvPicPr>
                  <a:picLocks noChangeAspect="1" noChangeArrowheads="1"/>
                </p:cNvPicPr>
                <p:nvPr/>
              </p:nvPicPr>
              <p:blipFill>
                <a:blip r:embed="rId14"/>
                <a:srcRect/>
                <a:stretch>
                  <a:fillRect/>
                </a:stretch>
              </p:blipFill>
              <p:spPr bwMode="auto">
                <a:xfrm>
                  <a:off x="-1218" y="2282"/>
                  <a:ext cx="219" cy="264"/>
                </a:xfrm>
                <a:prstGeom prst="rect">
                  <a:avLst/>
                </a:prstGeom>
                <a:noFill/>
                <a:ln w="9525">
                  <a:noFill/>
                  <a:miter lim="800000"/>
                  <a:headEnd/>
                  <a:tailEnd/>
                </a:ln>
              </p:spPr>
            </p:pic>
            <p:pic>
              <p:nvPicPr>
                <p:cNvPr id="19493" name="Picture 76"/>
                <p:cNvPicPr>
                  <a:picLocks noChangeAspect="1" noChangeArrowheads="1"/>
                </p:cNvPicPr>
                <p:nvPr/>
              </p:nvPicPr>
              <p:blipFill>
                <a:blip r:embed="rId14"/>
                <a:srcRect/>
                <a:stretch>
                  <a:fillRect/>
                </a:stretch>
              </p:blipFill>
              <p:spPr bwMode="auto">
                <a:xfrm>
                  <a:off x="-1067" y="2359"/>
                  <a:ext cx="219" cy="264"/>
                </a:xfrm>
                <a:prstGeom prst="rect">
                  <a:avLst/>
                </a:prstGeom>
                <a:noFill/>
                <a:ln w="9525">
                  <a:noFill/>
                  <a:miter lim="800000"/>
                  <a:headEnd/>
                  <a:tailEnd/>
                </a:ln>
              </p:spPr>
            </p:pic>
          </p:grpSp>
          <p:pic>
            <p:nvPicPr>
              <p:cNvPr id="19489" name="Picture 77"/>
              <p:cNvPicPr>
                <a:picLocks noChangeAspect="1" noChangeArrowheads="1"/>
              </p:cNvPicPr>
              <p:nvPr/>
            </p:nvPicPr>
            <p:blipFill>
              <a:blip r:embed="rId15"/>
              <a:srcRect/>
              <a:stretch>
                <a:fillRect/>
              </a:stretch>
            </p:blipFill>
            <p:spPr bwMode="auto">
              <a:xfrm>
                <a:off x="-1798" y="2282"/>
                <a:ext cx="431" cy="661"/>
              </a:xfrm>
              <a:prstGeom prst="rect">
                <a:avLst/>
              </a:prstGeom>
              <a:noFill/>
              <a:ln w="9525">
                <a:noFill/>
                <a:miter lim="800000"/>
                <a:headEnd/>
                <a:tailEnd/>
              </a:ln>
            </p:spPr>
          </p:pic>
        </p:grpSp>
        <p:sp>
          <p:nvSpPr>
            <p:cNvPr id="218" name="AutoShape 78"/>
            <p:cNvSpPr>
              <a:spLocks noChangeArrowheads="1"/>
            </p:cNvSpPr>
            <p:nvPr/>
          </p:nvSpPr>
          <p:spPr bwMode="auto">
            <a:xfrm>
              <a:off x="4470402" y="3364050"/>
              <a:ext cx="1633472" cy="406447"/>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defRPr/>
              </a:pPr>
              <a:r>
                <a:rPr lang="en-GB" sz="1100" dirty="0">
                  <a:latin typeface="+mj-lt"/>
                  <a:cs typeface="+mn-cs"/>
                </a:rPr>
                <a:t>Hourly</a:t>
              </a:r>
            </a:p>
          </p:txBody>
        </p:sp>
        <p:sp>
          <p:nvSpPr>
            <p:cNvPr id="219" name="Text Box 79"/>
            <p:cNvSpPr txBox="1">
              <a:spLocks noChangeArrowheads="1"/>
            </p:cNvSpPr>
            <p:nvPr/>
          </p:nvSpPr>
          <p:spPr bwMode="auto">
            <a:xfrm>
              <a:off x="6622113" y="4551424"/>
              <a:ext cx="2672491" cy="477232"/>
            </a:xfrm>
            <a:prstGeom prst="rect">
              <a:avLst/>
            </a:prstGeom>
            <a:noFill/>
            <a:ln w="9525">
              <a:noFill/>
              <a:miter lim="800000"/>
              <a:headEnd/>
              <a:tailEnd/>
            </a:ln>
            <a:effectLst/>
          </p:spPr>
          <p:txBody>
            <a:bodyPr lIns="130622" tIns="65310" rIns="130622" bIns="65310">
              <a:spAutoFit/>
            </a:bodyPr>
            <a:lstStyle/>
            <a:p>
              <a:pPr eaLnBrk="0" hangingPunct="0">
                <a:defRPr/>
              </a:pPr>
              <a:r>
                <a:rPr lang="en-US" sz="1300" dirty="0">
                  <a:latin typeface="+mj-lt"/>
                  <a:cs typeface="+mn-cs"/>
                </a:rPr>
                <a:t>DPM 2006 Server</a:t>
              </a:r>
            </a:p>
          </p:txBody>
        </p:sp>
      </p:grpSp>
      <p:grpSp>
        <p:nvGrpSpPr>
          <p:cNvPr id="17" name="Group 85"/>
          <p:cNvGrpSpPr>
            <a:grpSpLocks/>
          </p:cNvGrpSpPr>
          <p:nvPr/>
        </p:nvGrpSpPr>
        <p:grpSpPr bwMode="auto">
          <a:xfrm>
            <a:off x="4978401" y="1177925"/>
            <a:ext cx="2432493" cy="1449388"/>
            <a:chOff x="7965997" y="1413258"/>
            <a:chExt cx="3889982" cy="1740004"/>
          </a:xfrm>
        </p:grpSpPr>
        <p:pic>
          <p:nvPicPr>
            <p:cNvPr id="19477" name="Picture 64"/>
            <p:cNvPicPr>
              <a:picLocks noChangeAspect="1" noChangeArrowheads="1"/>
            </p:cNvPicPr>
            <p:nvPr/>
          </p:nvPicPr>
          <p:blipFill>
            <a:blip r:embed="rId16"/>
            <a:srcRect/>
            <a:stretch>
              <a:fillRect/>
            </a:stretch>
          </p:blipFill>
          <p:spPr bwMode="auto">
            <a:xfrm>
              <a:off x="9516152" y="1775405"/>
              <a:ext cx="661286" cy="441960"/>
            </a:xfrm>
            <a:prstGeom prst="rect">
              <a:avLst/>
            </a:prstGeom>
            <a:noFill/>
            <a:ln w="9525">
              <a:noFill/>
              <a:miter lim="800000"/>
              <a:headEnd/>
              <a:tailEnd/>
            </a:ln>
          </p:spPr>
        </p:pic>
        <p:pic>
          <p:nvPicPr>
            <p:cNvPr id="19478" name="Picture 65"/>
            <p:cNvPicPr>
              <a:picLocks noChangeAspect="1" noChangeArrowheads="1"/>
            </p:cNvPicPr>
            <p:nvPr/>
          </p:nvPicPr>
          <p:blipFill>
            <a:blip r:embed="rId17"/>
            <a:srcRect/>
            <a:stretch>
              <a:fillRect/>
            </a:stretch>
          </p:blipFill>
          <p:spPr bwMode="auto">
            <a:xfrm>
              <a:off x="9650776" y="1889706"/>
              <a:ext cx="663094" cy="441960"/>
            </a:xfrm>
            <a:prstGeom prst="rect">
              <a:avLst/>
            </a:prstGeom>
            <a:noFill/>
            <a:ln w="9525">
              <a:noFill/>
              <a:miter lim="800000"/>
              <a:headEnd/>
              <a:tailEnd/>
            </a:ln>
          </p:spPr>
        </p:pic>
        <p:pic>
          <p:nvPicPr>
            <p:cNvPr id="19479" name="Picture 66"/>
            <p:cNvPicPr>
              <a:picLocks noChangeAspect="1" noChangeArrowheads="1"/>
            </p:cNvPicPr>
            <p:nvPr/>
          </p:nvPicPr>
          <p:blipFill>
            <a:blip r:embed="rId18"/>
            <a:srcRect/>
            <a:stretch>
              <a:fillRect/>
            </a:stretch>
          </p:blipFill>
          <p:spPr bwMode="auto">
            <a:xfrm>
              <a:off x="9785391" y="2004005"/>
              <a:ext cx="663094" cy="443864"/>
            </a:xfrm>
            <a:prstGeom prst="rect">
              <a:avLst/>
            </a:prstGeom>
            <a:noFill/>
            <a:ln w="9525">
              <a:noFill/>
              <a:miter lim="800000"/>
              <a:headEnd/>
              <a:tailEnd/>
            </a:ln>
          </p:spPr>
        </p:pic>
        <p:pic>
          <p:nvPicPr>
            <p:cNvPr id="19480" name="Picture 67"/>
            <p:cNvPicPr>
              <a:picLocks noChangeAspect="1" noChangeArrowheads="1"/>
            </p:cNvPicPr>
            <p:nvPr/>
          </p:nvPicPr>
          <p:blipFill>
            <a:blip r:embed="rId19"/>
            <a:srcRect/>
            <a:stretch>
              <a:fillRect/>
            </a:stretch>
          </p:blipFill>
          <p:spPr bwMode="auto">
            <a:xfrm>
              <a:off x="9920016" y="2120210"/>
              <a:ext cx="663094" cy="441960"/>
            </a:xfrm>
            <a:prstGeom prst="rect">
              <a:avLst/>
            </a:prstGeom>
            <a:noFill/>
            <a:ln w="9525">
              <a:noFill/>
              <a:miter lim="800000"/>
              <a:headEnd/>
              <a:tailEnd/>
            </a:ln>
          </p:spPr>
        </p:pic>
        <p:pic>
          <p:nvPicPr>
            <p:cNvPr id="19481" name="Picture 68"/>
            <p:cNvPicPr>
              <a:picLocks noChangeAspect="1" noChangeArrowheads="1"/>
            </p:cNvPicPr>
            <p:nvPr/>
          </p:nvPicPr>
          <p:blipFill>
            <a:blip r:embed="rId20"/>
            <a:srcRect/>
            <a:stretch>
              <a:fillRect/>
            </a:stretch>
          </p:blipFill>
          <p:spPr bwMode="auto">
            <a:xfrm>
              <a:off x="10054631" y="2234509"/>
              <a:ext cx="663094" cy="441960"/>
            </a:xfrm>
            <a:prstGeom prst="rect">
              <a:avLst/>
            </a:prstGeom>
            <a:noFill/>
            <a:ln w="9525">
              <a:noFill/>
              <a:miter lim="800000"/>
              <a:headEnd/>
              <a:tailEnd/>
            </a:ln>
          </p:spPr>
        </p:pic>
        <p:sp>
          <p:nvSpPr>
            <p:cNvPr id="209" name="AutoShape 69"/>
            <p:cNvSpPr>
              <a:spLocks noChangeArrowheads="1"/>
            </p:cNvSpPr>
            <p:nvPr/>
          </p:nvSpPr>
          <p:spPr bwMode="auto">
            <a:xfrm rot="-2224950">
              <a:off x="7965997" y="2747324"/>
              <a:ext cx="1561296" cy="40593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defRPr/>
              </a:pPr>
              <a:endParaRPr lang="en-GB">
                <a:latin typeface="+mj-lt"/>
                <a:cs typeface="+mn-cs"/>
              </a:endParaRPr>
            </a:p>
          </p:txBody>
        </p:sp>
        <p:sp>
          <p:nvSpPr>
            <p:cNvPr id="220" name="Text Box 80"/>
            <p:cNvSpPr txBox="1">
              <a:spLocks noChangeArrowheads="1"/>
            </p:cNvSpPr>
            <p:nvPr/>
          </p:nvSpPr>
          <p:spPr bwMode="auto">
            <a:xfrm>
              <a:off x="9164259" y="1413258"/>
              <a:ext cx="2691720" cy="409749"/>
            </a:xfrm>
            <a:prstGeom prst="rect">
              <a:avLst/>
            </a:prstGeom>
            <a:noFill/>
            <a:ln w="9525">
              <a:noFill/>
              <a:miter lim="800000"/>
              <a:headEnd/>
              <a:tailEnd/>
            </a:ln>
            <a:effectLst/>
          </p:spPr>
          <p:txBody>
            <a:bodyPr wrap="square" lIns="130622" tIns="65310" rIns="130622" bIns="65310">
              <a:spAutoFit/>
            </a:bodyPr>
            <a:lstStyle/>
            <a:p>
              <a:pPr eaLnBrk="0" hangingPunct="0">
                <a:defRPr/>
              </a:pPr>
              <a:r>
                <a:rPr lang="en-US" sz="1300" dirty="0">
                  <a:latin typeface="+mj-lt"/>
                  <a:cs typeface="+mn-cs"/>
                </a:rPr>
                <a:t>Snapshots (63)</a:t>
              </a:r>
            </a:p>
          </p:txBody>
        </p:sp>
      </p:grpSp>
      <p:pic>
        <p:nvPicPr>
          <p:cNvPr id="19476" name="Picture 2" descr="d:\MyPictures\DPM graphics\DVD_site\System Center Data Protection Manager 2006\Sytem Center Data Protection Manager 2006 logo black.png"/>
          <p:cNvPicPr>
            <a:picLocks noChangeAspect="1" noChangeArrowheads="1"/>
          </p:cNvPicPr>
          <p:nvPr/>
        </p:nvPicPr>
        <p:blipFill>
          <a:blip r:embed="rId21"/>
          <a:srcRect/>
          <a:stretch>
            <a:fillRect/>
          </a:stretch>
        </p:blipFill>
        <p:spPr bwMode="auto">
          <a:xfrm>
            <a:off x="2955852" y="171487"/>
            <a:ext cx="2644775" cy="64928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34" name="Rectangle 22"/>
          <p:cNvSpPr>
            <a:spLocks noGrp="1" noChangeArrowheads="1"/>
          </p:cNvSpPr>
          <p:nvPr>
            <p:ph type="title"/>
          </p:nvPr>
        </p:nvSpPr>
        <p:spPr>
          <a:xfrm>
            <a:off x="382588" y="228600"/>
            <a:ext cx="8380412" cy="609398"/>
          </a:xfrm>
        </p:spPr>
        <p:txBody>
          <a:bodyPr/>
          <a:lstStyle/>
          <a:p>
            <a:pPr eaLnBrk="1" hangingPunct="1">
              <a:defRPr/>
            </a:pPr>
            <a:r>
              <a:rPr sz="4400" smtClean="0">
                <a:solidFill>
                  <a:schemeClr val="tx1"/>
                </a:solidFill>
              </a:rPr>
              <a:t>Exchange 2007 </a:t>
            </a:r>
            <a:r>
              <a:rPr lang="en-US" sz="4400" dirty="0" smtClean="0">
                <a:solidFill>
                  <a:schemeClr val="tx1"/>
                </a:solidFill>
              </a:rPr>
              <a:t>–</a:t>
            </a:r>
            <a:r>
              <a:rPr sz="4400" smtClean="0">
                <a:solidFill>
                  <a:schemeClr val="tx1"/>
                </a:solidFill>
              </a:rPr>
              <a:t> LCR </a:t>
            </a:r>
            <a:endParaRPr lang="en-US" sz="4400" dirty="0" smtClean="0">
              <a:solidFill>
                <a:schemeClr val="tx1"/>
              </a:solidFill>
            </a:endParaRPr>
          </a:p>
        </p:txBody>
      </p:sp>
      <p:sp>
        <p:nvSpPr>
          <p:cNvPr id="141335" name="Rectangle 23"/>
          <p:cNvSpPr>
            <a:spLocks noGrp="1" noChangeArrowheads="1"/>
          </p:cNvSpPr>
          <p:nvPr>
            <p:ph type="body" idx="1"/>
          </p:nvPr>
        </p:nvSpPr>
        <p:spPr>
          <a:xfrm>
            <a:off x="109538" y="1581150"/>
            <a:ext cx="5403850" cy="2374496"/>
          </a:xfrm>
        </p:spPr>
        <p:txBody>
          <a:bodyPr/>
          <a:lstStyle/>
          <a:p>
            <a:pPr eaLnBrk="1" hangingPunct="1">
              <a:buFontTx/>
              <a:buNone/>
              <a:defRPr/>
            </a:pPr>
            <a:r>
              <a:rPr lang="en-US" sz="3200" dirty="0" smtClean="0"/>
              <a:t>Local Continuous Replication</a:t>
            </a:r>
          </a:p>
          <a:p>
            <a:pPr>
              <a:defRPr/>
            </a:pPr>
            <a:r>
              <a:rPr lang="zh-TW" altLang="en-US" sz="2400" dirty="0" smtClean="0"/>
              <a:t>一台 </a:t>
            </a:r>
            <a:r>
              <a:rPr lang="en-US" sz="2400" dirty="0" smtClean="0"/>
              <a:t>exchange server </a:t>
            </a:r>
            <a:r>
              <a:rPr lang="zh-TW" altLang="en-US" sz="2400" dirty="0" smtClean="0"/>
              <a:t>具備</a:t>
            </a:r>
            <a:r>
              <a:rPr lang="en-US" sz="2400" dirty="0" smtClean="0"/>
              <a:t>   redundant </a:t>
            </a:r>
            <a:r>
              <a:rPr lang="zh-TW" altLang="en-US" sz="2400" dirty="0" smtClean="0"/>
              <a:t>資料庫複本</a:t>
            </a:r>
            <a:endParaRPr lang="en-US" sz="2400" dirty="0" smtClean="0"/>
          </a:p>
          <a:p>
            <a:pPr>
              <a:defRPr/>
            </a:pPr>
            <a:r>
              <a:rPr lang="zh-TW" altLang="en-US" sz="2400" dirty="0" smtClean="0"/>
              <a:t>資料庫損毀時或磁碟損壞時</a:t>
            </a:r>
            <a:r>
              <a:rPr lang="en-US" altLang="zh-TW" sz="2400" dirty="0" smtClean="0"/>
              <a:t>, </a:t>
            </a:r>
            <a:r>
              <a:rPr lang="en-US" sz="2400" dirty="0" smtClean="0"/>
              <a:t>Failover </a:t>
            </a:r>
            <a:r>
              <a:rPr lang="zh-TW" altLang="en-US" sz="2400" dirty="0" smtClean="0"/>
              <a:t>到 </a:t>
            </a:r>
            <a:r>
              <a:rPr lang="en-US" sz="2400" dirty="0" smtClean="0"/>
              <a:t>redundant </a:t>
            </a:r>
            <a:r>
              <a:rPr lang="zh-TW" altLang="en-US" sz="2400" dirty="0" smtClean="0"/>
              <a:t>複本</a:t>
            </a:r>
            <a:endParaRPr lang="en-US" sz="2400" dirty="0" smtClean="0"/>
          </a:p>
          <a:p>
            <a:pPr>
              <a:defRPr/>
            </a:pPr>
            <a:r>
              <a:rPr lang="zh-TW" altLang="en-US" sz="2400" dirty="0" smtClean="0"/>
              <a:t>由 </a:t>
            </a:r>
            <a:r>
              <a:rPr lang="en-US" sz="2400" dirty="0" smtClean="0"/>
              <a:t>Active DB drive</a:t>
            </a:r>
            <a:r>
              <a:rPr lang="zh-TW" altLang="en-US" sz="2400" dirty="0" smtClean="0"/>
              <a:t> 備份資料</a:t>
            </a:r>
            <a:endParaRPr lang="en-US" sz="2400" dirty="0" smtClean="0"/>
          </a:p>
        </p:txBody>
      </p:sp>
      <p:pic>
        <p:nvPicPr>
          <p:cNvPr id="25604" name="Picture 166" descr="Database blue"/>
          <p:cNvPicPr>
            <a:picLocks noChangeAspect="1" noChangeArrowheads="1"/>
          </p:cNvPicPr>
          <p:nvPr/>
        </p:nvPicPr>
        <p:blipFill>
          <a:blip r:embed="rId3"/>
          <a:srcRect/>
          <a:stretch>
            <a:fillRect/>
          </a:stretch>
        </p:blipFill>
        <p:spPr bwMode="auto">
          <a:xfrm>
            <a:off x="6310351" y="2634144"/>
            <a:ext cx="374650" cy="574675"/>
          </a:xfrm>
          <a:prstGeom prst="rect">
            <a:avLst/>
          </a:prstGeom>
          <a:noFill/>
          <a:ln w="9525">
            <a:noFill/>
            <a:miter lim="800000"/>
            <a:headEnd/>
            <a:tailEnd/>
          </a:ln>
        </p:spPr>
      </p:pic>
      <p:sp>
        <p:nvSpPr>
          <p:cNvPr id="25608" name="AutoShape 179"/>
          <p:cNvSpPr>
            <a:spLocks noChangeArrowheads="1"/>
          </p:cNvSpPr>
          <p:nvPr/>
        </p:nvSpPr>
        <p:spPr bwMode="auto">
          <a:xfrm>
            <a:off x="6822151" y="2605272"/>
            <a:ext cx="430213" cy="411163"/>
          </a:xfrm>
          <a:custGeom>
            <a:avLst/>
            <a:gdLst>
              <a:gd name="T0" fmla="*/ 1704407049 w 21600"/>
              <a:gd name="T1" fmla="*/ 0 h 21600"/>
              <a:gd name="T2" fmla="*/ 0 w 21600"/>
              <a:gd name="T3" fmla="*/ 2035082512 h 21600"/>
              <a:gd name="T4" fmla="*/ 1704407049 w 21600"/>
              <a:gd name="T5" fmla="*/ 2147483647 h 21600"/>
              <a:gd name="T6" fmla="*/ 2147483647 w 21600"/>
              <a:gd name="T7" fmla="*/ 2035082512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sp>
        <p:nvSpPr>
          <p:cNvPr id="25610" name="AutoShape 177"/>
          <p:cNvSpPr>
            <a:spLocks noChangeArrowheads="1"/>
          </p:cNvSpPr>
          <p:nvPr/>
        </p:nvSpPr>
        <p:spPr bwMode="auto">
          <a:xfrm>
            <a:off x="6372265" y="3333107"/>
            <a:ext cx="247650" cy="715963"/>
          </a:xfrm>
          <a:prstGeom prst="downArrow">
            <a:avLst>
              <a:gd name="adj1" fmla="val 50000"/>
              <a:gd name="adj2" fmla="val 52172"/>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pic>
        <p:nvPicPr>
          <p:cNvPr id="25611" name="Picture 165" descr="Server sm"/>
          <p:cNvPicPr>
            <a:picLocks noChangeAspect="1" noChangeArrowheads="1"/>
          </p:cNvPicPr>
          <p:nvPr/>
        </p:nvPicPr>
        <p:blipFill>
          <a:blip r:embed="rId4"/>
          <a:srcRect/>
          <a:stretch>
            <a:fillRect/>
          </a:stretch>
        </p:blipFill>
        <p:spPr bwMode="auto">
          <a:xfrm>
            <a:off x="6766563" y="1609725"/>
            <a:ext cx="512762" cy="836613"/>
          </a:xfrm>
          <a:prstGeom prst="rect">
            <a:avLst/>
          </a:prstGeom>
          <a:noFill/>
          <a:ln w="9525">
            <a:noFill/>
            <a:miter lim="800000"/>
            <a:headEnd/>
            <a:tailEnd/>
          </a:ln>
        </p:spPr>
      </p:pic>
      <p:sp>
        <p:nvSpPr>
          <p:cNvPr id="25613" name="Text Box 181"/>
          <p:cNvSpPr txBox="1">
            <a:spLocks noChangeArrowheads="1"/>
          </p:cNvSpPr>
          <p:nvPr/>
        </p:nvSpPr>
        <p:spPr bwMode="auto">
          <a:xfrm>
            <a:off x="5256213" y="1187450"/>
            <a:ext cx="3608387" cy="285750"/>
          </a:xfrm>
          <a:prstGeom prst="rect">
            <a:avLst/>
          </a:prstGeom>
          <a:noFill/>
          <a:ln w="9525" algn="ctr">
            <a:noFill/>
            <a:miter lim="800000"/>
            <a:headEnd/>
            <a:tailEnd/>
          </a:ln>
        </p:spPr>
        <p:txBody>
          <a:bodyPr>
            <a:spAutoFit/>
          </a:bodyPr>
          <a:lstStyle/>
          <a:p>
            <a:pPr algn="ctr">
              <a:lnSpc>
                <a:spcPct val="90000"/>
              </a:lnSpc>
            </a:pPr>
            <a:r>
              <a:rPr lang="en-US" sz="1400" u="sng" dirty="0" smtClean="0"/>
              <a:t>Exchange 2007 LCR</a:t>
            </a:r>
            <a:endParaRPr lang="en-US" sz="1400" u="sng" dirty="0"/>
          </a:p>
        </p:txBody>
      </p:sp>
      <p:sp>
        <p:nvSpPr>
          <p:cNvPr id="25615" name="Text Box 183"/>
          <p:cNvSpPr txBox="1">
            <a:spLocks noChangeArrowheads="1"/>
          </p:cNvSpPr>
          <p:nvPr/>
        </p:nvSpPr>
        <p:spPr bwMode="auto">
          <a:xfrm>
            <a:off x="5335287" y="1844675"/>
            <a:ext cx="1398588" cy="480131"/>
          </a:xfrm>
          <a:prstGeom prst="rect">
            <a:avLst/>
          </a:prstGeom>
          <a:noFill/>
          <a:ln w="9525" algn="ctr">
            <a:noFill/>
            <a:miter lim="800000"/>
            <a:headEnd/>
            <a:tailEnd/>
          </a:ln>
        </p:spPr>
        <p:txBody>
          <a:bodyPr>
            <a:spAutoFit/>
          </a:bodyPr>
          <a:lstStyle/>
          <a:p>
            <a:pPr algn="r">
              <a:lnSpc>
                <a:spcPct val="90000"/>
              </a:lnSpc>
            </a:pPr>
            <a:r>
              <a:rPr lang="en-US" sz="1400" b="0" dirty="0" smtClean="0"/>
              <a:t>Exchange</a:t>
            </a:r>
          </a:p>
          <a:p>
            <a:pPr algn="r">
              <a:lnSpc>
                <a:spcPct val="90000"/>
              </a:lnSpc>
            </a:pPr>
            <a:r>
              <a:rPr lang="en-US" sz="1400" b="0" dirty="0" smtClean="0"/>
              <a:t>2007</a:t>
            </a:r>
            <a:endParaRPr lang="en-US" sz="1400" b="0" dirty="0"/>
          </a:p>
        </p:txBody>
      </p:sp>
      <p:pic>
        <p:nvPicPr>
          <p:cNvPr id="22" name="Picture 166" descr="Database blue"/>
          <p:cNvPicPr>
            <a:picLocks noChangeAspect="1" noChangeArrowheads="1"/>
          </p:cNvPicPr>
          <p:nvPr/>
        </p:nvPicPr>
        <p:blipFill>
          <a:blip r:embed="rId3"/>
          <a:srcRect/>
          <a:stretch>
            <a:fillRect/>
          </a:stretch>
        </p:blipFill>
        <p:spPr bwMode="auto">
          <a:xfrm>
            <a:off x="7423476" y="2647644"/>
            <a:ext cx="374650" cy="574675"/>
          </a:xfrm>
          <a:prstGeom prst="rect">
            <a:avLst/>
          </a:prstGeom>
          <a:noFill/>
          <a:ln w="9525">
            <a:noFill/>
            <a:miter lim="800000"/>
            <a:headEnd/>
            <a:tailEnd/>
          </a:ln>
        </p:spPr>
      </p:pic>
      <p:sp>
        <p:nvSpPr>
          <p:cNvPr id="23" name="Text Box 183"/>
          <p:cNvSpPr txBox="1">
            <a:spLocks noChangeArrowheads="1"/>
          </p:cNvSpPr>
          <p:nvPr/>
        </p:nvSpPr>
        <p:spPr bwMode="auto">
          <a:xfrm>
            <a:off x="5324353" y="2784153"/>
            <a:ext cx="936887" cy="286232"/>
          </a:xfrm>
          <a:prstGeom prst="rect">
            <a:avLst/>
          </a:prstGeom>
          <a:noFill/>
          <a:ln w="9525" algn="ctr">
            <a:noFill/>
            <a:miter lim="800000"/>
            <a:headEnd/>
            <a:tailEnd/>
          </a:ln>
        </p:spPr>
        <p:txBody>
          <a:bodyPr wrap="square">
            <a:spAutoFit/>
          </a:bodyPr>
          <a:lstStyle/>
          <a:p>
            <a:pPr algn="r">
              <a:lnSpc>
                <a:spcPct val="90000"/>
              </a:lnSpc>
            </a:pPr>
            <a:r>
              <a:rPr lang="en-US" sz="1400" b="0" dirty="0" smtClean="0"/>
              <a:t>Active</a:t>
            </a:r>
            <a:endParaRPr lang="en-US" sz="1400" b="0" dirty="0"/>
          </a:p>
        </p:txBody>
      </p:sp>
      <p:sp>
        <p:nvSpPr>
          <p:cNvPr id="24" name="Text Box 183"/>
          <p:cNvSpPr txBox="1">
            <a:spLocks noChangeArrowheads="1"/>
          </p:cNvSpPr>
          <p:nvPr/>
        </p:nvSpPr>
        <p:spPr bwMode="auto">
          <a:xfrm>
            <a:off x="7861138" y="2786082"/>
            <a:ext cx="936887" cy="286232"/>
          </a:xfrm>
          <a:prstGeom prst="rect">
            <a:avLst/>
          </a:prstGeom>
          <a:noFill/>
          <a:ln w="9525" algn="ctr">
            <a:noFill/>
            <a:miter lim="800000"/>
            <a:headEnd/>
            <a:tailEnd/>
          </a:ln>
        </p:spPr>
        <p:txBody>
          <a:bodyPr wrap="square">
            <a:spAutoFit/>
          </a:bodyPr>
          <a:lstStyle/>
          <a:p>
            <a:pPr>
              <a:lnSpc>
                <a:spcPct val="90000"/>
              </a:lnSpc>
            </a:pPr>
            <a:r>
              <a:rPr lang="en-US" sz="1400" b="0" dirty="0" smtClean="0"/>
              <a:t>Backup</a:t>
            </a:r>
            <a:endParaRPr lang="en-US" sz="1400" b="0" dirty="0"/>
          </a:p>
        </p:txBody>
      </p:sp>
      <p:grpSp>
        <p:nvGrpSpPr>
          <p:cNvPr id="2" name="Group 25"/>
          <p:cNvGrpSpPr/>
          <p:nvPr/>
        </p:nvGrpSpPr>
        <p:grpSpPr>
          <a:xfrm>
            <a:off x="5675353" y="4149082"/>
            <a:ext cx="1995487" cy="1320800"/>
            <a:chOff x="6230938" y="4403725"/>
            <a:chExt cx="1995487" cy="1320800"/>
          </a:xfrm>
        </p:grpSpPr>
        <p:pic>
          <p:nvPicPr>
            <p:cNvPr id="25605" name="Picture 169" descr="Host Integration Server (HIS) sm"/>
            <p:cNvPicPr>
              <a:picLocks noChangeAspect="1" noChangeArrowheads="1"/>
            </p:cNvPicPr>
            <p:nvPr/>
          </p:nvPicPr>
          <p:blipFill>
            <a:blip r:embed="rId5"/>
            <a:srcRect/>
            <a:stretch>
              <a:fillRect/>
            </a:stretch>
          </p:blipFill>
          <p:spPr bwMode="auto">
            <a:xfrm>
              <a:off x="6818313" y="4403725"/>
              <a:ext cx="477837" cy="628650"/>
            </a:xfrm>
            <a:prstGeom prst="rect">
              <a:avLst/>
            </a:prstGeom>
            <a:noFill/>
            <a:ln w="9525">
              <a:noFill/>
              <a:miter lim="800000"/>
              <a:headEnd/>
              <a:tailEnd/>
            </a:ln>
          </p:spPr>
        </p:pic>
        <p:grpSp>
          <p:nvGrpSpPr>
            <p:cNvPr id="3" name="Group 170"/>
            <p:cNvGrpSpPr>
              <a:grpSpLocks/>
            </p:cNvGrpSpPr>
            <p:nvPr/>
          </p:nvGrpSpPr>
          <p:grpSpPr bwMode="auto">
            <a:xfrm>
              <a:off x="6230938" y="5072063"/>
              <a:ext cx="542925" cy="652462"/>
              <a:chOff x="-1218" y="2142"/>
              <a:chExt cx="440" cy="481"/>
            </a:xfrm>
          </p:grpSpPr>
          <p:pic>
            <p:nvPicPr>
              <p:cNvPr id="25618" name="Picture 171" descr="Database blue"/>
              <p:cNvPicPr>
                <a:picLocks noChangeAspect="1" noChangeArrowheads="1"/>
              </p:cNvPicPr>
              <p:nvPr/>
            </p:nvPicPr>
            <p:blipFill>
              <a:blip r:embed="rId6"/>
              <a:srcRect/>
              <a:stretch>
                <a:fillRect/>
              </a:stretch>
            </p:blipFill>
            <p:spPr bwMode="auto">
              <a:xfrm>
                <a:off x="-1148" y="2142"/>
                <a:ext cx="219" cy="264"/>
              </a:xfrm>
              <a:prstGeom prst="rect">
                <a:avLst/>
              </a:prstGeom>
              <a:noFill/>
              <a:ln w="9525">
                <a:noFill/>
                <a:miter lim="800000"/>
                <a:headEnd/>
                <a:tailEnd/>
              </a:ln>
            </p:spPr>
          </p:pic>
          <p:pic>
            <p:nvPicPr>
              <p:cNvPr id="25619" name="Picture 172" descr="Database blue"/>
              <p:cNvPicPr>
                <a:picLocks noChangeAspect="1" noChangeArrowheads="1"/>
              </p:cNvPicPr>
              <p:nvPr/>
            </p:nvPicPr>
            <p:blipFill>
              <a:blip r:embed="rId6"/>
              <a:srcRect/>
              <a:stretch>
                <a:fillRect/>
              </a:stretch>
            </p:blipFill>
            <p:spPr bwMode="auto">
              <a:xfrm>
                <a:off x="-997" y="2219"/>
                <a:ext cx="219" cy="264"/>
              </a:xfrm>
              <a:prstGeom prst="rect">
                <a:avLst/>
              </a:prstGeom>
              <a:noFill/>
              <a:ln w="9525">
                <a:noFill/>
                <a:miter lim="800000"/>
                <a:headEnd/>
                <a:tailEnd/>
              </a:ln>
            </p:spPr>
          </p:pic>
          <p:pic>
            <p:nvPicPr>
              <p:cNvPr id="25620" name="Picture 173" descr="Database blue"/>
              <p:cNvPicPr>
                <a:picLocks noChangeAspect="1" noChangeArrowheads="1"/>
              </p:cNvPicPr>
              <p:nvPr/>
            </p:nvPicPr>
            <p:blipFill>
              <a:blip r:embed="rId6"/>
              <a:srcRect/>
              <a:stretch>
                <a:fillRect/>
              </a:stretch>
            </p:blipFill>
            <p:spPr bwMode="auto">
              <a:xfrm>
                <a:off x="-1218" y="2282"/>
                <a:ext cx="219" cy="264"/>
              </a:xfrm>
              <a:prstGeom prst="rect">
                <a:avLst/>
              </a:prstGeom>
              <a:noFill/>
              <a:ln w="9525">
                <a:noFill/>
                <a:miter lim="800000"/>
                <a:headEnd/>
                <a:tailEnd/>
              </a:ln>
            </p:spPr>
          </p:pic>
          <p:pic>
            <p:nvPicPr>
              <p:cNvPr id="25621" name="Picture 174" descr="Database blue"/>
              <p:cNvPicPr>
                <a:picLocks noChangeAspect="1" noChangeArrowheads="1"/>
              </p:cNvPicPr>
              <p:nvPr/>
            </p:nvPicPr>
            <p:blipFill>
              <a:blip r:embed="rId6"/>
              <a:srcRect/>
              <a:stretch>
                <a:fillRect/>
              </a:stretch>
            </p:blipFill>
            <p:spPr bwMode="auto">
              <a:xfrm>
                <a:off x="-1067" y="2359"/>
                <a:ext cx="219" cy="264"/>
              </a:xfrm>
              <a:prstGeom prst="rect">
                <a:avLst/>
              </a:prstGeom>
              <a:noFill/>
              <a:ln w="9525">
                <a:noFill/>
                <a:miter lim="800000"/>
                <a:headEnd/>
                <a:tailEnd/>
              </a:ln>
            </p:spPr>
          </p:pic>
        </p:grpSp>
        <p:pic>
          <p:nvPicPr>
            <p:cNvPr id="25607" name="Picture 175" descr="j0197438"/>
            <p:cNvPicPr>
              <a:picLocks noChangeAspect="1" noChangeArrowheads="1"/>
            </p:cNvPicPr>
            <p:nvPr/>
          </p:nvPicPr>
          <p:blipFill>
            <a:blip r:embed="rId7"/>
            <a:srcRect/>
            <a:stretch>
              <a:fillRect/>
            </a:stretch>
          </p:blipFill>
          <p:spPr bwMode="auto">
            <a:xfrm>
              <a:off x="7359650" y="5140325"/>
              <a:ext cx="431800" cy="554038"/>
            </a:xfrm>
            <a:prstGeom prst="rect">
              <a:avLst/>
            </a:prstGeom>
            <a:noFill/>
            <a:ln w="9525">
              <a:noFill/>
              <a:miter lim="800000"/>
              <a:headEnd/>
              <a:tailEnd/>
            </a:ln>
          </p:spPr>
        </p:pic>
        <p:sp>
          <p:nvSpPr>
            <p:cNvPr id="25609" name="Text Box 184"/>
            <p:cNvSpPr txBox="1">
              <a:spLocks noChangeArrowheads="1"/>
            </p:cNvSpPr>
            <p:nvPr/>
          </p:nvSpPr>
          <p:spPr bwMode="auto">
            <a:xfrm>
              <a:off x="7273925" y="4633913"/>
              <a:ext cx="952500" cy="285750"/>
            </a:xfrm>
            <a:prstGeom prst="rect">
              <a:avLst/>
            </a:prstGeom>
            <a:noFill/>
            <a:ln w="9525" algn="ctr">
              <a:noFill/>
              <a:miter lim="800000"/>
              <a:headEnd/>
              <a:tailEnd/>
            </a:ln>
          </p:spPr>
          <p:txBody>
            <a:bodyPr>
              <a:spAutoFit/>
            </a:bodyPr>
            <a:lstStyle/>
            <a:p>
              <a:pPr>
                <a:lnSpc>
                  <a:spcPct val="90000"/>
                </a:lnSpc>
              </a:pPr>
              <a:r>
                <a:rPr lang="en-US" sz="1400" b="0"/>
                <a:t>DPM</a:t>
              </a:r>
            </a:p>
          </p:txBody>
        </p:sp>
        <p:sp>
          <p:nvSpPr>
            <p:cNvPr id="25" name="AutoShape 179"/>
            <p:cNvSpPr>
              <a:spLocks noChangeArrowheads="1"/>
            </p:cNvSpPr>
            <p:nvPr/>
          </p:nvSpPr>
          <p:spPr bwMode="auto">
            <a:xfrm>
              <a:off x="6845300" y="5105400"/>
              <a:ext cx="430213" cy="411163"/>
            </a:xfrm>
            <a:custGeom>
              <a:avLst/>
              <a:gdLst>
                <a:gd name="T0" fmla="*/ 1704407049 w 21600"/>
                <a:gd name="T1" fmla="*/ 0 h 21600"/>
                <a:gd name="T2" fmla="*/ 0 w 21600"/>
                <a:gd name="T3" fmla="*/ 2035082512 h 21600"/>
                <a:gd name="T4" fmla="*/ 1704407049 w 21600"/>
                <a:gd name="T5" fmla="*/ 2147483647 h 21600"/>
                <a:gd name="T6" fmla="*/ 2147483647 w 21600"/>
                <a:gd name="T7" fmla="*/ 2035082512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34" name="Rectangle 22"/>
          <p:cNvSpPr>
            <a:spLocks noGrp="1" noChangeArrowheads="1"/>
          </p:cNvSpPr>
          <p:nvPr>
            <p:ph type="title"/>
          </p:nvPr>
        </p:nvSpPr>
        <p:spPr>
          <a:xfrm>
            <a:off x="382588" y="228600"/>
            <a:ext cx="8380412" cy="609398"/>
          </a:xfrm>
        </p:spPr>
        <p:txBody>
          <a:bodyPr/>
          <a:lstStyle/>
          <a:p>
            <a:pPr eaLnBrk="1" hangingPunct="1">
              <a:defRPr/>
            </a:pPr>
            <a:r>
              <a:rPr sz="4400" smtClean="0">
                <a:solidFill>
                  <a:schemeClr val="tx1"/>
                </a:solidFill>
              </a:rPr>
              <a:t>Exchange 2007 </a:t>
            </a:r>
            <a:r>
              <a:rPr lang="en-US" sz="4400" dirty="0" smtClean="0">
                <a:solidFill>
                  <a:schemeClr val="tx1"/>
                </a:solidFill>
              </a:rPr>
              <a:t>–</a:t>
            </a:r>
            <a:r>
              <a:rPr sz="4400" smtClean="0">
                <a:solidFill>
                  <a:schemeClr val="tx1"/>
                </a:solidFill>
              </a:rPr>
              <a:t> CCR</a:t>
            </a:r>
            <a:endParaRPr lang="en-US" sz="4400" dirty="0" smtClean="0">
              <a:solidFill>
                <a:schemeClr val="tx1"/>
              </a:solidFill>
            </a:endParaRPr>
          </a:p>
        </p:txBody>
      </p:sp>
      <p:sp>
        <p:nvSpPr>
          <p:cNvPr id="141335" name="Rectangle 23"/>
          <p:cNvSpPr>
            <a:spLocks noGrp="1" noChangeArrowheads="1"/>
          </p:cNvSpPr>
          <p:nvPr>
            <p:ph type="body" idx="1"/>
          </p:nvPr>
        </p:nvSpPr>
        <p:spPr>
          <a:xfrm>
            <a:off x="109537" y="1581150"/>
            <a:ext cx="5608357" cy="2886431"/>
          </a:xfrm>
        </p:spPr>
        <p:txBody>
          <a:bodyPr/>
          <a:lstStyle/>
          <a:p>
            <a:pPr eaLnBrk="1" hangingPunct="1">
              <a:buFontTx/>
              <a:buNone/>
              <a:defRPr/>
            </a:pPr>
            <a:r>
              <a:rPr lang="en-US" sz="3200" dirty="0" smtClean="0"/>
              <a:t>Cluster Continuous Replication</a:t>
            </a:r>
          </a:p>
          <a:p>
            <a:pPr>
              <a:defRPr/>
            </a:pPr>
            <a:r>
              <a:rPr lang="en-US" sz="2400" dirty="0" smtClean="0"/>
              <a:t>Redundant exchange servers and redundant databases</a:t>
            </a:r>
          </a:p>
          <a:p>
            <a:pPr>
              <a:defRPr/>
            </a:pPr>
            <a:r>
              <a:rPr lang="en-US" sz="2400" dirty="0" smtClean="0"/>
              <a:t>Databases logs are replicated</a:t>
            </a:r>
          </a:p>
          <a:p>
            <a:pPr>
              <a:defRPr/>
            </a:pPr>
            <a:r>
              <a:rPr lang="en-US" sz="2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Node Preferred backup </a:t>
            </a:r>
            <a:r>
              <a:rPr lang="en-US" sz="16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(geography)</a:t>
            </a:r>
          </a:p>
          <a:p>
            <a:pPr>
              <a:defRPr/>
            </a:pPr>
            <a:r>
              <a:rPr lang="en-US" sz="2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Role Preferred backup </a:t>
            </a:r>
            <a:r>
              <a:rPr lang="en-US" sz="16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(Active - Passive)</a:t>
            </a:r>
          </a:p>
          <a:p>
            <a:pPr>
              <a:defRPr/>
            </a:pPr>
            <a:endParaRPr lang="en-US" sz="240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
        <p:nvSpPr>
          <p:cNvPr id="25610" name="AutoShape 177"/>
          <p:cNvSpPr>
            <a:spLocks noChangeArrowheads="1"/>
          </p:cNvSpPr>
          <p:nvPr/>
        </p:nvSpPr>
        <p:spPr bwMode="auto">
          <a:xfrm>
            <a:off x="7495039" y="3541853"/>
            <a:ext cx="248423" cy="507217"/>
          </a:xfrm>
          <a:prstGeom prst="downArrow">
            <a:avLst>
              <a:gd name="adj1" fmla="val 50000"/>
              <a:gd name="adj2" fmla="val 52172"/>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pic>
        <p:nvPicPr>
          <p:cNvPr id="25611" name="Picture 165" descr="Server sm"/>
          <p:cNvPicPr>
            <a:picLocks noChangeAspect="1" noChangeArrowheads="1"/>
          </p:cNvPicPr>
          <p:nvPr/>
        </p:nvPicPr>
        <p:blipFill>
          <a:blip r:embed="rId3"/>
          <a:srcRect/>
          <a:stretch>
            <a:fillRect/>
          </a:stretch>
        </p:blipFill>
        <p:spPr bwMode="auto">
          <a:xfrm>
            <a:off x="6234113" y="1609725"/>
            <a:ext cx="512762" cy="836613"/>
          </a:xfrm>
          <a:prstGeom prst="rect">
            <a:avLst/>
          </a:prstGeom>
          <a:noFill/>
          <a:ln w="9525">
            <a:noFill/>
            <a:miter lim="800000"/>
            <a:headEnd/>
            <a:tailEnd/>
          </a:ln>
        </p:spPr>
      </p:pic>
      <p:sp>
        <p:nvSpPr>
          <p:cNvPr id="25613" name="Text Box 181"/>
          <p:cNvSpPr txBox="1">
            <a:spLocks noChangeArrowheads="1"/>
          </p:cNvSpPr>
          <p:nvPr/>
        </p:nvSpPr>
        <p:spPr bwMode="auto">
          <a:xfrm>
            <a:off x="5256213" y="1187450"/>
            <a:ext cx="3608387" cy="285750"/>
          </a:xfrm>
          <a:prstGeom prst="rect">
            <a:avLst/>
          </a:prstGeom>
          <a:noFill/>
          <a:ln w="9525" algn="ctr">
            <a:noFill/>
            <a:miter lim="800000"/>
            <a:headEnd/>
            <a:tailEnd/>
          </a:ln>
        </p:spPr>
        <p:txBody>
          <a:bodyPr>
            <a:spAutoFit/>
          </a:bodyPr>
          <a:lstStyle/>
          <a:p>
            <a:pPr algn="ctr">
              <a:lnSpc>
                <a:spcPct val="90000"/>
              </a:lnSpc>
            </a:pPr>
            <a:r>
              <a:rPr lang="en-US" sz="1400" u="sng" dirty="0" smtClean="0"/>
              <a:t>Exchange 2007 CCR</a:t>
            </a:r>
            <a:endParaRPr lang="en-US" sz="1400" u="sng" dirty="0"/>
          </a:p>
        </p:txBody>
      </p:sp>
      <p:sp>
        <p:nvSpPr>
          <p:cNvPr id="25615" name="Text Box 183"/>
          <p:cNvSpPr txBox="1">
            <a:spLocks noChangeArrowheads="1"/>
          </p:cNvSpPr>
          <p:nvPr/>
        </p:nvSpPr>
        <p:spPr bwMode="auto">
          <a:xfrm>
            <a:off x="4802837" y="1844675"/>
            <a:ext cx="1398588" cy="480131"/>
          </a:xfrm>
          <a:prstGeom prst="rect">
            <a:avLst/>
          </a:prstGeom>
          <a:noFill/>
          <a:ln w="9525" algn="ctr">
            <a:noFill/>
            <a:miter lim="800000"/>
            <a:headEnd/>
            <a:tailEnd/>
          </a:ln>
        </p:spPr>
        <p:txBody>
          <a:bodyPr>
            <a:spAutoFit/>
          </a:bodyPr>
          <a:lstStyle/>
          <a:p>
            <a:pPr algn="r">
              <a:lnSpc>
                <a:spcPct val="90000"/>
              </a:lnSpc>
            </a:pPr>
            <a:r>
              <a:rPr lang="en-US" sz="1400" b="0" dirty="0" smtClean="0"/>
              <a:t>Exch2007</a:t>
            </a:r>
          </a:p>
          <a:p>
            <a:pPr algn="r">
              <a:lnSpc>
                <a:spcPct val="90000"/>
              </a:lnSpc>
            </a:pPr>
            <a:r>
              <a:rPr lang="en-US" sz="1400" b="0" dirty="0" smtClean="0"/>
              <a:t>Active</a:t>
            </a:r>
            <a:endParaRPr lang="en-US" sz="1400" b="0" dirty="0"/>
          </a:p>
        </p:txBody>
      </p:sp>
      <p:grpSp>
        <p:nvGrpSpPr>
          <p:cNvPr id="2" name="Group 25"/>
          <p:cNvGrpSpPr/>
          <p:nvPr/>
        </p:nvGrpSpPr>
        <p:grpSpPr>
          <a:xfrm>
            <a:off x="6798128" y="4149082"/>
            <a:ext cx="1995487" cy="1320800"/>
            <a:chOff x="6230938" y="4403725"/>
            <a:chExt cx="1995487" cy="1320800"/>
          </a:xfrm>
        </p:grpSpPr>
        <p:pic>
          <p:nvPicPr>
            <p:cNvPr id="25605" name="Picture 169" descr="Host Integration Server (HIS) sm"/>
            <p:cNvPicPr>
              <a:picLocks noChangeAspect="1" noChangeArrowheads="1"/>
            </p:cNvPicPr>
            <p:nvPr/>
          </p:nvPicPr>
          <p:blipFill>
            <a:blip r:embed="rId4"/>
            <a:srcRect/>
            <a:stretch>
              <a:fillRect/>
            </a:stretch>
          </p:blipFill>
          <p:spPr bwMode="auto">
            <a:xfrm>
              <a:off x="6818313" y="4403725"/>
              <a:ext cx="477837" cy="628650"/>
            </a:xfrm>
            <a:prstGeom prst="rect">
              <a:avLst/>
            </a:prstGeom>
            <a:noFill/>
            <a:ln w="9525">
              <a:noFill/>
              <a:miter lim="800000"/>
              <a:headEnd/>
              <a:tailEnd/>
            </a:ln>
          </p:spPr>
        </p:pic>
        <p:grpSp>
          <p:nvGrpSpPr>
            <p:cNvPr id="3" name="Group 170"/>
            <p:cNvGrpSpPr>
              <a:grpSpLocks/>
            </p:cNvGrpSpPr>
            <p:nvPr/>
          </p:nvGrpSpPr>
          <p:grpSpPr bwMode="auto">
            <a:xfrm>
              <a:off x="6230938" y="5072063"/>
              <a:ext cx="542925" cy="652462"/>
              <a:chOff x="-1218" y="2142"/>
              <a:chExt cx="440" cy="481"/>
            </a:xfrm>
          </p:grpSpPr>
          <p:pic>
            <p:nvPicPr>
              <p:cNvPr id="25618" name="Picture 171" descr="Database blue"/>
              <p:cNvPicPr>
                <a:picLocks noChangeAspect="1" noChangeArrowheads="1"/>
              </p:cNvPicPr>
              <p:nvPr/>
            </p:nvPicPr>
            <p:blipFill>
              <a:blip r:embed="rId5"/>
              <a:srcRect/>
              <a:stretch>
                <a:fillRect/>
              </a:stretch>
            </p:blipFill>
            <p:spPr bwMode="auto">
              <a:xfrm>
                <a:off x="-1148" y="2142"/>
                <a:ext cx="219" cy="264"/>
              </a:xfrm>
              <a:prstGeom prst="rect">
                <a:avLst/>
              </a:prstGeom>
              <a:noFill/>
              <a:ln w="9525">
                <a:noFill/>
                <a:miter lim="800000"/>
                <a:headEnd/>
                <a:tailEnd/>
              </a:ln>
            </p:spPr>
          </p:pic>
          <p:pic>
            <p:nvPicPr>
              <p:cNvPr id="25619" name="Picture 172" descr="Database blue"/>
              <p:cNvPicPr>
                <a:picLocks noChangeAspect="1" noChangeArrowheads="1"/>
              </p:cNvPicPr>
              <p:nvPr/>
            </p:nvPicPr>
            <p:blipFill>
              <a:blip r:embed="rId5"/>
              <a:srcRect/>
              <a:stretch>
                <a:fillRect/>
              </a:stretch>
            </p:blipFill>
            <p:spPr bwMode="auto">
              <a:xfrm>
                <a:off x="-997" y="2219"/>
                <a:ext cx="219" cy="264"/>
              </a:xfrm>
              <a:prstGeom prst="rect">
                <a:avLst/>
              </a:prstGeom>
              <a:noFill/>
              <a:ln w="9525">
                <a:noFill/>
                <a:miter lim="800000"/>
                <a:headEnd/>
                <a:tailEnd/>
              </a:ln>
            </p:spPr>
          </p:pic>
          <p:pic>
            <p:nvPicPr>
              <p:cNvPr id="25620" name="Picture 173" descr="Database blue"/>
              <p:cNvPicPr>
                <a:picLocks noChangeAspect="1" noChangeArrowheads="1"/>
              </p:cNvPicPr>
              <p:nvPr/>
            </p:nvPicPr>
            <p:blipFill>
              <a:blip r:embed="rId5"/>
              <a:srcRect/>
              <a:stretch>
                <a:fillRect/>
              </a:stretch>
            </p:blipFill>
            <p:spPr bwMode="auto">
              <a:xfrm>
                <a:off x="-1218" y="2282"/>
                <a:ext cx="219" cy="264"/>
              </a:xfrm>
              <a:prstGeom prst="rect">
                <a:avLst/>
              </a:prstGeom>
              <a:noFill/>
              <a:ln w="9525">
                <a:noFill/>
                <a:miter lim="800000"/>
                <a:headEnd/>
                <a:tailEnd/>
              </a:ln>
            </p:spPr>
          </p:pic>
          <p:pic>
            <p:nvPicPr>
              <p:cNvPr id="25621" name="Picture 174" descr="Database blue"/>
              <p:cNvPicPr>
                <a:picLocks noChangeAspect="1" noChangeArrowheads="1"/>
              </p:cNvPicPr>
              <p:nvPr/>
            </p:nvPicPr>
            <p:blipFill>
              <a:blip r:embed="rId5"/>
              <a:srcRect/>
              <a:stretch>
                <a:fillRect/>
              </a:stretch>
            </p:blipFill>
            <p:spPr bwMode="auto">
              <a:xfrm>
                <a:off x="-1067" y="2359"/>
                <a:ext cx="219" cy="264"/>
              </a:xfrm>
              <a:prstGeom prst="rect">
                <a:avLst/>
              </a:prstGeom>
              <a:noFill/>
              <a:ln w="9525">
                <a:noFill/>
                <a:miter lim="800000"/>
                <a:headEnd/>
                <a:tailEnd/>
              </a:ln>
            </p:spPr>
          </p:pic>
        </p:grpSp>
        <p:pic>
          <p:nvPicPr>
            <p:cNvPr id="25607" name="Picture 175" descr="j0197438"/>
            <p:cNvPicPr>
              <a:picLocks noChangeAspect="1" noChangeArrowheads="1"/>
            </p:cNvPicPr>
            <p:nvPr/>
          </p:nvPicPr>
          <p:blipFill>
            <a:blip r:embed="rId6"/>
            <a:srcRect/>
            <a:stretch>
              <a:fillRect/>
            </a:stretch>
          </p:blipFill>
          <p:spPr bwMode="auto">
            <a:xfrm>
              <a:off x="7359650" y="5140325"/>
              <a:ext cx="431800" cy="554038"/>
            </a:xfrm>
            <a:prstGeom prst="rect">
              <a:avLst/>
            </a:prstGeom>
            <a:noFill/>
            <a:ln w="9525">
              <a:noFill/>
              <a:miter lim="800000"/>
              <a:headEnd/>
              <a:tailEnd/>
            </a:ln>
          </p:spPr>
        </p:pic>
        <p:sp>
          <p:nvSpPr>
            <p:cNvPr id="25609" name="Text Box 184"/>
            <p:cNvSpPr txBox="1">
              <a:spLocks noChangeArrowheads="1"/>
            </p:cNvSpPr>
            <p:nvPr/>
          </p:nvSpPr>
          <p:spPr bwMode="auto">
            <a:xfrm>
              <a:off x="7273925" y="4633913"/>
              <a:ext cx="952500" cy="285750"/>
            </a:xfrm>
            <a:prstGeom prst="rect">
              <a:avLst/>
            </a:prstGeom>
            <a:noFill/>
            <a:ln w="9525" algn="ctr">
              <a:noFill/>
              <a:miter lim="800000"/>
              <a:headEnd/>
              <a:tailEnd/>
            </a:ln>
          </p:spPr>
          <p:txBody>
            <a:bodyPr>
              <a:spAutoFit/>
            </a:bodyPr>
            <a:lstStyle/>
            <a:p>
              <a:pPr>
                <a:lnSpc>
                  <a:spcPct val="90000"/>
                </a:lnSpc>
              </a:pPr>
              <a:r>
                <a:rPr lang="en-US" sz="1400" b="0"/>
                <a:t>DPM</a:t>
              </a:r>
            </a:p>
          </p:txBody>
        </p:sp>
        <p:sp>
          <p:nvSpPr>
            <p:cNvPr id="25" name="AutoShape 179"/>
            <p:cNvSpPr>
              <a:spLocks noChangeArrowheads="1"/>
            </p:cNvSpPr>
            <p:nvPr/>
          </p:nvSpPr>
          <p:spPr bwMode="auto">
            <a:xfrm>
              <a:off x="6845300" y="5105400"/>
              <a:ext cx="430213" cy="411163"/>
            </a:xfrm>
            <a:custGeom>
              <a:avLst/>
              <a:gdLst>
                <a:gd name="T0" fmla="*/ 1704407049 w 21600"/>
                <a:gd name="T1" fmla="*/ 0 h 21600"/>
                <a:gd name="T2" fmla="*/ 0 w 21600"/>
                <a:gd name="T3" fmla="*/ 2035082512 h 21600"/>
                <a:gd name="T4" fmla="*/ 1704407049 w 21600"/>
                <a:gd name="T5" fmla="*/ 2147483647 h 21600"/>
                <a:gd name="T6" fmla="*/ 2147483647 w 21600"/>
                <a:gd name="T7" fmla="*/ 2035082512 h 21600"/>
                <a:gd name="T8" fmla="*/ 0 60000 65536"/>
                <a:gd name="T9" fmla="*/ 0 60000 65536"/>
                <a:gd name="T10" fmla="*/ 0 60000 65536"/>
                <a:gd name="T11" fmla="*/ 0 60000 65536"/>
                <a:gd name="T12" fmla="*/ 2183 w 21600"/>
                <a:gd name="T13" fmla="*/ 12396 h 21600"/>
                <a:gd name="T14" fmla="*/ 19417 w 21600"/>
                <a:gd name="T15" fmla="*/ 18594 h 21600"/>
              </a:gdLst>
              <a:ahLst/>
              <a:cxnLst>
                <a:cxn ang="T8">
                  <a:pos x="T0" y="T1"/>
                </a:cxn>
                <a:cxn ang="T9">
                  <a:pos x="T2" y="T3"/>
                </a:cxn>
                <a:cxn ang="T10">
                  <a:pos x="T4" y="T5"/>
                </a:cxn>
                <a:cxn ang="T11">
                  <a:pos x="T6" y="T7"/>
                </a:cxn>
              </a:cxnLst>
              <a:rect l="T12" t="T13" r="T14" b="T15"/>
              <a:pathLst>
                <a:path w="21600" h="21600">
                  <a:moveTo>
                    <a:pt x="10800" y="0"/>
                  </a:moveTo>
                  <a:lnTo>
                    <a:pt x="6545" y="6171"/>
                  </a:lnTo>
                  <a:lnTo>
                    <a:pt x="8640" y="6171"/>
                  </a:lnTo>
                  <a:lnTo>
                    <a:pt x="8640" y="12396"/>
                  </a:lnTo>
                  <a:lnTo>
                    <a:pt x="4301" y="12396"/>
                  </a:lnTo>
                  <a:lnTo>
                    <a:pt x="4301" y="9390"/>
                  </a:lnTo>
                  <a:lnTo>
                    <a:pt x="0" y="15495"/>
                  </a:lnTo>
                  <a:lnTo>
                    <a:pt x="4301" y="21600"/>
                  </a:lnTo>
                  <a:lnTo>
                    <a:pt x="4301" y="18594"/>
                  </a:lnTo>
                  <a:lnTo>
                    <a:pt x="17299" y="18594"/>
                  </a:lnTo>
                  <a:lnTo>
                    <a:pt x="17299" y="21600"/>
                  </a:lnTo>
                  <a:lnTo>
                    <a:pt x="21600" y="15495"/>
                  </a:lnTo>
                  <a:lnTo>
                    <a:pt x="17299" y="9390"/>
                  </a:lnTo>
                  <a:lnTo>
                    <a:pt x="17299" y="12396"/>
                  </a:lnTo>
                  <a:lnTo>
                    <a:pt x="12960" y="12396"/>
                  </a:lnTo>
                  <a:lnTo>
                    <a:pt x="12960" y="6171"/>
                  </a:lnTo>
                  <a:lnTo>
                    <a:pt x="15055" y="6171"/>
                  </a:lnTo>
                  <a:close/>
                </a:path>
              </a:pathLst>
            </a:cu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grpSp>
      <p:pic>
        <p:nvPicPr>
          <p:cNvPr id="27" name="Picture 166" descr="Database blue"/>
          <p:cNvPicPr>
            <a:picLocks noChangeAspect="1" noChangeArrowheads="1"/>
          </p:cNvPicPr>
          <p:nvPr/>
        </p:nvPicPr>
        <p:blipFill>
          <a:blip r:embed="rId7"/>
          <a:srcRect/>
          <a:stretch>
            <a:fillRect/>
          </a:stretch>
        </p:blipFill>
        <p:spPr bwMode="auto">
          <a:xfrm>
            <a:off x="6237288" y="2900363"/>
            <a:ext cx="376237" cy="574675"/>
          </a:xfrm>
          <a:prstGeom prst="rect">
            <a:avLst/>
          </a:prstGeom>
          <a:noFill/>
          <a:ln w="9525">
            <a:noFill/>
            <a:miter lim="800000"/>
            <a:headEnd/>
            <a:tailEnd/>
          </a:ln>
        </p:spPr>
      </p:pic>
      <p:pic>
        <p:nvPicPr>
          <p:cNvPr id="28" name="Picture 168" descr="Database blue"/>
          <p:cNvPicPr>
            <a:picLocks noChangeAspect="1" noChangeArrowheads="1"/>
          </p:cNvPicPr>
          <p:nvPr/>
        </p:nvPicPr>
        <p:blipFill>
          <a:blip r:embed="rId7"/>
          <a:srcRect/>
          <a:stretch>
            <a:fillRect/>
          </a:stretch>
        </p:blipFill>
        <p:spPr bwMode="auto">
          <a:xfrm>
            <a:off x="7462838" y="2886075"/>
            <a:ext cx="376237" cy="574675"/>
          </a:xfrm>
          <a:prstGeom prst="rect">
            <a:avLst/>
          </a:prstGeom>
          <a:noFill/>
          <a:ln w="9525">
            <a:noFill/>
            <a:miter lim="800000"/>
            <a:headEnd/>
            <a:tailEnd/>
          </a:ln>
        </p:spPr>
      </p:pic>
      <p:sp>
        <p:nvSpPr>
          <p:cNvPr id="29" name="AutoShape 178"/>
          <p:cNvSpPr>
            <a:spLocks noChangeArrowheads="1"/>
          </p:cNvSpPr>
          <p:nvPr/>
        </p:nvSpPr>
        <p:spPr bwMode="auto">
          <a:xfrm>
            <a:off x="6707188" y="3067050"/>
            <a:ext cx="628650" cy="201613"/>
          </a:xfrm>
          <a:prstGeom prst="leftRightArrow">
            <a:avLst>
              <a:gd name="adj1" fmla="val 50000"/>
              <a:gd name="adj2" fmla="val 69031"/>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sp>
        <p:nvSpPr>
          <p:cNvPr id="30" name="AutoShape 176"/>
          <p:cNvSpPr>
            <a:spLocks noChangeArrowheads="1"/>
          </p:cNvSpPr>
          <p:nvPr/>
        </p:nvSpPr>
        <p:spPr bwMode="auto">
          <a:xfrm>
            <a:off x="6338888" y="2535238"/>
            <a:ext cx="182562" cy="260350"/>
          </a:xfrm>
          <a:prstGeom prst="downArrow">
            <a:avLst>
              <a:gd name="adj1" fmla="val 50000"/>
              <a:gd name="adj2" fmla="val 32206"/>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sp>
        <p:nvSpPr>
          <p:cNvPr id="31" name="AutoShape 177"/>
          <p:cNvSpPr>
            <a:spLocks noChangeArrowheads="1"/>
          </p:cNvSpPr>
          <p:nvPr/>
        </p:nvSpPr>
        <p:spPr bwMode="auto">
          <a:xfrm>
            <a:off x="7540625" y="2520950"/>
            <a:ext cx="184150" cy="260350"/>
          </a:xfrm>
          <a:prstGeom prst="downArrow">
            <a:avLst>
              <a:gd name="adj1" fmla="val 50000"/>
              <a:gd name="adj2" fmla="val 31928"/>
            </a:avLst>
          </a:prstGeom>
          <a:solidFill>
            <a:srgbClr val="B2B2B2">
              <a:alpha val="89803"/>
            </a:srgbClr>
          </a:solidFill>
          <a:ln w="9525" algn="ctr">
            <a:solidFill>
              <a:srgbClr val="000000"/>
            </a:solidFill>
            <a:miter lim="800000"/>
            <a:headEnd/>
            <a:tailEnd/>
          </a:ln>
        </p:spPr>
        <p:txBody>
          <a:bodyPr wrap="none" anchor="ctr"/>
          <a:lstStyle/>
          <a:p>
            <a:pPr algn="ctr">
              <a:lnSpc>
                <a:spcPct val="90000"/>
              </a:lnSpc>
            </a:pPr>
            <a:endParaRPr lang="en-US"/>
          </a:p>
        </p:txBody>
      </p:sp>
      <p:pic>
        <p:nvPicPr>
          <p:cNvPr id="32" name="Picture 167" descr="Server sm"/>
          <p:cNvPicPr>
            <a:picLocks noChangeAspect="1" noChangeArrowheads="1"/>
          </p:cNvPicPr>
          <p:nvPr/>
        </p:nvPicPr>
        <p:blipFill>
          <a:blip r:embed="rId3"/>
          <a:srcRect/>
          <a:stretch>
            <a:fillRect/>
          </a:stretch>
        </p:blipFill>
        <p:spPr bwMode="auto">
          <a:xfrm>
            <a:off x="7366000" y="1609725"/>
            <a:ext cx="512763" cy="836613"/>
          </a:xfrm>
          <a:prstGeom prst="rect">
            <a:avLst/>
          </a:prstGeom>
          <a:noFill/>
          <a:ln w="9525">
            <a:noFill/>
            <a:miter lim="800000"/>
            <a:headEnd/>
            <a:tailEnd/>
          </a:ln>
        </p:spPr>
      </p:pic>
      <p:sp>
        <p:nvSpPr>
          <p:cNvPr id="33" name="Text Box 182"/>
          <p:cNvSpPr txBox="1">
            <a:spLocks noChangeArrowheads="1"/>
          </p:cNvSpPr>
          <p:nvPr/>
        </p:nvSpPr>
        <p:spPr bwMode="auto">
          <a:xfrm>
            <a:off x="7883525" y="1766888"/>
            <a:ext cx="1260475" cy="479425"/>
          </a:xfrm>
          <a:prstGeom prst="rect">
            <a:avLst/>
          </a:prstGeom>
          <a:noFill/>
          <a:ln w="9525" algn="ctr">
            <a:noFill/>
            <a:miter lim="800000"/>
            <a:headEnd/>
            <a:tailEnd/>
          </a:ln>
        </p:spPr>
        <p:txBody>
          <a:bodyPr>
            <a:spAutoFit/>
          </a:bodyPr>
          <a:lstStyle/>
          <a:p>
            <a:pPr>
              <a:lnSpc>
                <a:spcPct val="90000"/>
              </a:lnSpc>
            </a:pPr>
            <a:r>
              <a:rPr lang="en-US" sz="1400" b="0" dirty="0" smtClean="0"/>
              <a:t>Exch2007</a:t>
            </a:r>
            <a:endParaRPr lang="en-US" sz="1400" b="0" dirty="0"/>
          </a:p>
          <a:p>
            <a:pPr>
              <a:lnSpc>
                <a:spcPct val="90000"/>
              </a:lnSpc>
            </a:pPr>
            <a:r>
              <a:rPr lang="en-US" sz="1400" b="0" dirty="0" smtClean="0"/>
              <a:t>Passive</a:t>
            </a:r>
            <a:endParaRPr lang="en-US" sz="1400" b="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GB" dirty="0" smtClean="0">
                <a:solidFill>
                  <a:schemeClr val="tx1"/>
                </a:solidFill>
              </a:rPr>
              <a:t>SharePoint 2007 &amp; WSS 3.0</a:t>
            </a:r>
          </a:p>
        </p:txBody>
      </p:sp>
      <p:sp>
        <p:nvSpPr>
          <p:cNvPr id="22" name="TextBox 687"/>
          <p:cNvSpPr txBox="1">
            <a:spLocks noChangeArrowheads="1"/>
          </p:cNvSpPr>
          <p:nvPr/>
        </p:nvSpPr>
        <p:spPr bwMode="auto">
          <a:xfrm>
            <a:off x="429987" y="1720851"/>
            <a:ext cx="1444616" cy="323159"/>
          </a:xfrm>
          <a:prstGeom prst="rect">
            <a:avLst/>
          </a:prstGeom>
          <a:noFill/>
          <a:ln w="9525">
            <a:noFill/>
            <a:miter lim="800000"/>
            <a:headEnd/>
            <a:tailEnd/>
          </a:ln>
        </p:spPr>
        <p:txBody>
          <a:bodyPr wrap="none" lIns="91435" tIns="45717" rIns="91435" bIns="45717">
            <a:spAutoFit/>
          </a:bodyPr>
          <a:lstStyle/>
          <a:p>
            <a:r>
              <a:rPr lang="en-US" sz="1500" dirty="0" smtClean="0">
                <a:latin typeface="+mn-lt"/>
              </a:rPr>
              <a:t>IIS “Front End”</a:t>
            </a:r>
            <a:endParaRPr lang="en-US" sz="1500" dirty="0">
              <a:latin typeface="+mn-lt"/>
            </a:endParaRPr>
          </a:p>
        </p:txBody>
      </p:sp>
      <p:sp>
        <p:nvSpPr>
          <p:cNvPr id="43" name="TextBox 687"/>
          <p:cNvSpPr txBox="1">
            <a:spLocks noChangeArrowheads="1"/>
          </p:cNvSpPr>
          <p:nvPr/>
        </p:nvSpPr>
        <p:spPr bwMode="auto">
          <a:xfrm>
            <a:off x="1246421" y="3625851"/>
            <a:ext cx="1661022" cy="553992"/>
          </a:xfrm>
          <a:prstGeom prst="rect">
            <a:avLst/>
          </a:prstGeom>
          <a:noFill/>
          <a:ln w="9525">
            <a:noFill/>
            <a:miter lim="800000"/>
            <a:headEnd/>
            <a:tailEnd/>
          </a:ln>
        </p:spPr>
        <p:txBody>
          <a:bodyPr wrap="none" lIns="91435" tIns="45717" rIns="91435" bIns="45717">
            <a:spAutoFit/>
          </a:bodyPr>
          <a:lstStyle/>
          <a:p>
            <a:r>
              <a:rPr lang="en-US" sz="1500" dirty="0" smtClean="0">
                <a:latin typeface="+mn-lt"/>
              </a:rPr>
              <a:t>“Farm” </a:t>
            </a:r>
            <a:r>
              <a:rPr lang="en-US" sz="1500" dirty="0" err="1" smtClean="0">
                <a:latin typeface="+mn-lt"/>
              </a:rPr>
              <a:t>Config</a:t>
            </a:r>
            <a:r>
              <a:rPr lang="en-US" sz="1500" dirty="0" smtClean="0">
                <a:latin typeface="+mn-lt"/>
              </a:rPr>
              <a:t> dB</a:t>
            </a:r>
          </a:p>
          <a:p>
            <a:r>
              <a:rPr lang="en-US" sz="1500" dirty="0" smtClean="0">
                <a:latin typeface="+mn-lt"/>
              </a:rPr>
              <a:t>(SQL)</a:t>
            </a:r>
            <a:endParaRPr lang="en-US" sz="1500" dirty="0">
              <a:latin typeface="+mn-lt"/>
            </a:endParaRPr>
          </a:p>
        </p:txBody>
      </p:sp>
      <p:sp>
        <p:nvSpPr>
          <p:cNvPr id="44" name="Right Arrow 43"/>
          <p:cNvSpPr/>
          <p:nvPr/>
        </p:nvSpPr>
        <p:spPr bwMode="auto">
          <a:xfrm>
            <a:off x="3523130" y="3614058"/>
            <a:ext cx="3863788" cy="522515"/>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SharePoint VSS Writer</a:t>
            </a:r>
          </a:p>
        </p:txBody>
      </p:sp>
      <p:sp>
        <p:nvSpPr>
          <p:cNvPr id="45" name="TextBox 687"/>
          <p:cNvSpPr txBox="1">
            <a:spLocks noChangeArrowheads="1"/>
          </p:cNvSpPr>
          <p:nvPr/>
        </p:nvSpPr>
        <p:spPr bwMode="auto">
          <a:xfrm>
            <a:off x="7364186" y="4246337"/>
            <a:ext cx="1095162" cy="323159"/>
          </a:xfrm>
          <a:prstGeom prst="rect">
            <a:avLst/>
          </a:prstGeom>
          <a:noFill/>
          <a:ln w="9525">
            <a:noFill/>
            <a:miter lim="800000"/>
            <a:headEnd/>
            <a:tailEnd/>
          </a:ln>
        </p:spPr>
        <p:txBody>
          <a:bodyPr wrap="none" lIns="91435" tIns="45717" rIns="91435" bIns="45717">
            <a:spAutoFit/>
          </a:bodyPr>
          <a:lstStyle/>
          <a:p>
            <a:r>
              <a:rPr lang="en-US" sz="1500" dirty="0" smtClean="0">
                <a:latin typeface="+mn-lt"/>
              </a:rPr>
              <a:t>DPM 2007</a:t>
            </a:r>
            <a:endParaRPr lang="en-US" sz="1500" dirty="0">
              <a:latin typeface="+mn-lt"/>
            </a:endParaRPr>
          </a:p>
        </p:txBody>
      </p:sp>
      <p:sp>
        <p:nvSpPr>
          <p:cNvPr id="47" name="Right Arrow 46"/>
          <p:cNvSpPr/>
          <p:nvPr/>
        </p:nvSpPr>
        <p:spPr bwMode="auto">
          <a:xfrm rot="19671551">
            <a:off x="4220368" y="4569091"/>
            <a:ext cx="2255991" cy="41365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File</a:t>
            </a:r>
          </a:p>
        </p:txBody>
      </p:sp>
      <p:grpSp>
        <p:nvGrpSpPr>
          <p:cNvPr id="2" name="Group 53"/>
          <p:cNvGrpSpPr/>
          <p:nvPr/>
        </p:nvGrpSpPr>
        <p:grpSpPr>
          <a:xfrm>
            <a:off x="4662237" y="1474965"/>
            <a:ext cx="3564354" cy="1873824"/>
            <a:chOff x="4662237" y="1474965"/>
            <a:chExt cx="3564354" cy="1873824"/>
          </a:xfrm>
        </p:grpSpPr>
        <p:sp>
          <p:nvSpPr>
            <p:cNvPr id="37" name="Bent-Up Arrow 36"/>
            <p:cNvSpPr/>
            <p:nvPr/>
          </p:nvSpPr>
          <p:spPr bwMode="auto">
            <a:xfrm rot="10800000" flipH="1">
              <a:off x="4662237" y="1483894"/>
              <a:ext cx="3564354" cy="1864895"/>
            </a:xfrm>
            <a:prstGeom prst="bentUpArrow">
              <a:avLst>
                <a:gd name="adj1" fmla="val 15183"/>
                <a:gd name="adj2" fmla="val 20433"/>
                <a:gd name="adj3" fmla="val 2163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endParaRPr lang="en-US" sz="1800" dirty="0" smtClean="0">
                <a:solidFill>
                  <a:schemeClr val="tx1"/>
                </a:solidFill>
              </a:endParaRPr>
            </a:p>
          </p:txBody>
        </p:sp>
        <p:sp>
          <p:nvSpPr>
            <p:cNvPr id="36" name="Rectangle 35"/>
            <p:cNvSpPr/>
            <p:nvPr/>
          </p:nvSpPr>
          <p:spPr bwMode="auto">
            <a:xfrm>
              <a:off x="4757059" y="1474965"/>
              <a:ext cx="3254828" cy="272144"/>
            </a:xfrm>
            <a:prstGeom prst="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System State</a:t>
              </a:r>
            </a:p>
          </p:txBody>
        </p:sp>
      </p:grpSp>
      <p:sp>
        <p:nvSpPr>
          <p:cNvPr id="38" name="TextBox 687"/>
          <p:cNvSpPr txBox="1">
            <a:spLocks noChangeArrowheads="1"/>
          </p:cNvSpPr>
          <p:nvPr/>
        </p:nvSpPr>
        <p:spPr bwMode="auto">
          <a:xfrm>
            <a:off x="4784272" y="5204279"/>
            <a:ext cx="795400" cy="553992"/>
          </a:xfrm>
          <a:prstGeom prst="rect">
            <a:avLst/>
          </a:prstGeom>
          <a:noFill/>
          <a:ln w="9525">
            <a:noFill/>
            <a:miter lim="800000"/>
            <a:headEnd/>
            <a:tailEnd/>
          </a:ln>
        </p:spPr>
        <p:txBody>
          <a:bodyPr wrap="none" lIns="91435" tIns="45717" rIns="91435" bIns="45717">
            <a:spAutoFit/>
          </a:bodyPr>
          <a:lstStyle/>
          <a:p>
            <a:r>
              <a:rPr lang="en-US" sz="1500" dirty="0" smtClean="0">
                <a:latin typeface="+mn-lt"/>
              </a:rPr>
              <a:t>Search</a:t>
            </a:r>
          </a:p>
          <a:p>
            <a:r>
              <a:rPr lang="en-US" sz="1500" dirty="0" smtClean="0">
                <a:latin typeface="+mn-lt"/>
              </a:rPr>
              <a:t>(files)</a:t>
            </a:r>
            <a:endParaRPr lang="en-US" sz="1500" dirty="0">
              <a:latin typeface="+mn-lt"/>
            </a:endParaRPr>
          </a:p>
        </p:txBody>
      </p:sp>
      <p:grpSp>
        <p:nvGrpSpPr>
          <p:cNvPr id="3" name="Group 66"/>
          <p:cNvGrpSpPr>
            <a:grpSpLocks/>
          </p:cNvGrpSpPr>
          <p:nvPr/>
        </p:nvGrpSpPr>
        <p:grpSpPr bwMode="auto">
          <a:xfrm>
            <a:off x="7476219" y="3402724"/>
            <a:ext cx="800677" cy="879475"/>
            <a:chOff x="-1798" y="2282"/>
            <a:chExt cx="708" cy="661"/>
          </a:xfrm>
        </p:grpSpPr>
        <p:grpSp>
          <p:nvGrpSpPr>
            <p:cNvPr id="4" name="Group 67"/>
            <p:cNvGrpSpPr>
              <a:grpSpLocks/>
            </p:cNvGrpSpPr>
            <p:nvPr/>
          </p:nvGrpSpPr>
          <p:grpSpPr bwMode="auto">
            <a:xfrm>
              <a:off x="-1413" y="2467"/>
              <a:ext cx="323" cy="354"/>
              <a:chOff x="-1218" y="2142"/>
              <a:chExt cx="440" cy="481"/>
            </a:xfrm>
          </p:grpSpPr>
          <p:pic>
            <p:nvPicPr>
              <p:cNvPr id="50" name="Picture 68" descr="Database blue"/>
              <p:cNvPicPr>
                <a:picLocks noChangeAspect="1" noChangeArrowheads="1"/>
              </p:cNvPicPr>
              <p:nvPr/>
            </p:nvPicPr>
            <p:blipFill>
              <a:blip r:embed="rId3"/>
              <a:srcRect/>
              <a:stretch>
                <a:fillRect/>
              </a:stretch>
            </p:blipFill>
            <p:spPr bwMode="auto">
              <a:xfrm>
                <a:off x="-1148" y="2142"/>
                <a:ext cx="219" cy="264"/>
              </a:xfrm>
              <a:prstGeom prst="rect">
                <a:avLst/>
              </a:prstGeom>
              <a:noFill/>
              <a:ln>
                <a:noFill/>
              </a:ln>
            </p:spPr>
          </p:pic>
          <p:pic>
            <p:nvPicPr>
              <p:cNvPr id="51" name="Picture 69" descr="Database blue"/>
              <p:cNvPicPr>
                <a:picLocks noChangeAspect="1" noChangeArrowheads="1"/>
              </p:cNvPicPr>
              <p:nvPr/>
            </p:nvPicPr>
            <p:blipFill>
              <a:blip r:embed="rId3"/>
              <a:srcRect/>
              <a:stretch>
                <a:fillRect/>
              </a:stretch>
            </p:blipFill>
            <p:spPr bwMode="auto">
              <a:xfrm>
                <a:off x="-997" y="2219"/>
                <a:ext cx="219" cy="264"/>
              </a:xfrm>
              <a:prstGeom prst="rect">
                <a:avLst/>
              </a:prstGeom>
              <a:noFill/>
              <a:ln>
                <a:noFill/>
              </a:ln>
            </p:spPr>
          </p:pic>
          <p:pic>
            <p:nvPicPr>
              <p:cNvPr id="52" name="Picture 70" descr="Database blue"/>
              <p:cNvPicPr>
                <a:picLocks noChangeAspect="1" noChangeArrowheads="1"/>
              </p:cNvPicPr>
              <p:nvPr/>
            </p:nvPicPr>
            <p:blipFill>
              <a:blip r:embed="rId3"/>
              <a:srcRect/>
              <a:stretch>
                <a:fillRect/>
              </a:stretch>
            </p:blipFill>
            <p:spPr bwMode="auto">
              <a:xfrm>
                <a:off x="-1218" y="2282"/>
                <a:ext cx="219" cy="264"/>
              </a:xfrm>
              <a:prstGeom prst="rect">
                <a:avLst/>
              </a:prstGeom>
              <a:noFill/>
              <a:ln>
                <a:noFill/>
              </a:ln>
            </p:spPr>
          </p:pic>
          <p:pic>
            <p:nvPicPr>
              <p:cNvPr id="53" name="Picture 71" descr="Database blue"/>
              <p:cNvPicPr>
                <a:picLocks noChangeAspect="1" noChangeArrowheads="1"/>
              </p:cNvPicPr>
              <p:nvPr/>
            </p:nvPicPr>
            <p:blipFill>
              <a:blip r:embed="rId3"/>
              <a:srcRect/>
              <a:stretch>
                <a:fillRect/>
              </a:stretch>
            </p:blipFill>
            <p:spPr bwMode="auto">
              <a:xfrm>
                <a:off x="-1067" y="2359"/>
                <a:ext cx="219" cy="264"/>
              </a:xfrm>
              <a:prstGeom prst="rect">
                <a:avLst/>
              </a:prstGeom>
              <a:noFill/>
              <a:ln>
                <a:noFill/>
              </a:ln>
            </p:spPr>
          </p:pic>
        </p:grpSp>
        <p:pic>
          <p:nvPicPr>
            <p:cNvPr id="49" name="Picture 72" descr="Server BizTalk"/>
            <p:cNvPicPr>
              <a:picLocks noChangeAspect="1" noChangeArrowheads="1"/>
            </p:cNvPicPr>
            <p:nvPr/>
          </p:nvPicPr>
          <p:blipFill>
            <a:blip r:embed="rId4"/>
            <a:srcRect/>
            <a:stretch>
              <a:fillRect/>
            </a:stretch>
          </p:blipFill>
          <p:spPr bwMode="auto">
            <a:xfrm>
              <a:off x="-1798" y="2282"/>
              <a:ext cx="431" cy="661"/>
            </a:xfrm>
            <a:prstGeom prst="rect">
              <a:avLst/>
            </a:prstGeom>
            <a:noFill/>
            <a:ln>
              <a:noFill/>
            </a:ln>
          </p:spPr>
        </p:pic>
      </p:grpSp>
      <p:grpSp>
        <p:nvGrpSpPr>
          <p:cNvPr id="5" name="Group 50"/>
          <p:cNvGrpSpPr>
            <a:grpSpLocks/>
          </p:cNvGrpSpPr>
          <p:nvPr/>
        </p:nvGrpSpPr>
        <p:grpSpPr bwMode="auto">
          <a:xfrm>
            <a:off x="3048457" y="3337379"/>
            <a:ext cx="735270" cy="931864"/>
            <a:chOff x="6444227" y="4872144"/>
            <a:chExt cx="735750" cy="932343"/>
          </a:xfrm>
        </p:grpSpPr>
        <p:pic>
          <p:nvPicPr>
            <p:cNvPr id="55" name="Picture 21" descr="Server"/>
            <p:cNvPicPr>
              <a:picLocks noChangeAspect="1" noChangeArrowheads="1"/>
            </p:cNvPicPr>
            <p:nvPr/>
          </p:nvPicPr>
          <p:blipFill>
            <a:blip r:embed="rId5"/>
            <a:srcRect/>
            <a:stretch>
              <a:fillRect/>
            </a:stretch>
          </p:blipFill>
          <p:spPr bwMode="auto">
            <a:xfrm>
              <a:off x="6444227" y="4872144"/>
              <a:ext cx="568133" cy="932343"/>
            </a:xfrm>
            <a:prstGeom prst="rect">
              <a:avLst/>
            </a:prstGeom>
            <a:noFill/>
            <a:ln w="9525">
              <a:noFill/>
              <a:miter lim="800000"/>
              <a:headEnd/>
              <a:tailEnd/>
            </a:ln>
          </p:spPr>
        </p:pic>
        <p:pic>
          <p:nvPicPr>
            <p:cNvPr id="56" name="Picture 8" descr="database purple"/>
            <p:cNvPicPr>
              <a:picLocks noChangeAspect="1" noChangeArrowheads="1"/>
            </p:cNvPicPr>
            <p:nvPr/>
          </p:nvPicPr>
          <p:blipFill>
            <a:blip r:embed="rId6" cstate="print"/>
            <a:srcRect/>
            <a:stretch>
              <a:fillRect/>
            </a:stretch>
          </p:blipFill>
          <p:spPr bwMode="auto">
            <a:xfrm>
              <a:off x="6891565" y="5407504"/>
              <a:ext cx="288412" cy="394581"/>
            </a:xfrm>
            <a:prstGeom prst="rect">
              <a:avLst/>
            </a:prstGeom>
            <a:noFill/>
            <a:ln w="9525">
              <a:noFill/>
              <a:miter lim="800000"/>
              <a:headEnd/>
              <a:tailEnd/>
            </a:ln>
          </p:spPr>
        </p:pic>
      </p:grpSp>
      <p:pic>
        <p:nvPicPr>
          <p:cNvPr id="57" name="Picture 21" descr="Server"/>
          <p:cNvPicPr>
            <a:picLocks noChangeAspect="1" noChangeArrowheads="1"/>
          </p:cNvPicPr>
          <p:nvPr/>
        </p:nvPicPr>
        <p:blipFill>
          <a:blip r:embed="rId5"/>
          <a:stretch>
            <a:fillRect/>
          </a:stretch>
        </p:blipFill>
        <p:spPr bwMode="auto">
          <a:xfrm>
            <a:off x="2117908" y="1399044"/>
            <a:ext cx="553221" cy="1082902"/>
          </a:xfrm>
          <a:prstGeom prst="rect">
            <a:avLst/>
          </a:prstGeom>
          <a:noFill/>
          <a:ln>
            <a:noFill/>
          </a:ln>
        </p:spPr>
      </p:pic>
      <p:cxnSp>
        <p:nvCxnSpPr>
          <p:cNvPr id="58" name="Straight Connector 57"/>
          <p:cNvCxnSpPr>
            <a:stCxn id="66" idx="0"/>
            <a:endCxn id="55" idx="2"/>
          </p:cNvCxnSpPr>
          <p:nvPr/>
        </p:nvCxnSpPr>
        <p:spPr bwMode="auto">
          <a:xfrm rot="5400000" flipH="1" flipV="1">
            <a:off x="2526051" y="4107555"/>
            <a:ext cx="644599" cy="967976"/>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9" name="Picture 21" descr="Server"/>
          <p:cNvPicPr>
            <a:picLocks noChangeAspect="1" noChangeArrowheads="1"/>
          </p:cNvPicPr>
          <p:nvPr/>
        </p:nvPicPr>
        <p:blipFill>
          <a:blip r:embed="rId5"/>
          <a:stretch>
            <a:fillRect/>
          </a:stretch>
        </p:blipFill>
        <p:spPr bwMode="auto">
          <a:xfrm>
            <a:off x="3054081" y="1377273"/>
            <a:ext cx="553221" cy="1082902"/>
          </a:xfrm>
          <a:prstGeom prst="rect">
            <a:avLst/>
          </a:prstGeom>
          <a:noFill/>
          <a:ln>
            <a:noFill/>
          </a:ln>
        </p:spPr>
      </p:pic>
      <p:pic>
        <p:nvPicPr>
          <p:cNvPr id="60" name="Picture 21" descr="Server"/>
          <p:cNvPicPr>
            <a:picLocks noChangeAspect="1" noChangeArrowheads="1"/>
          </p:cNvPicPr>
          <p:nvPr/>
        </p:nvPicPr>
        <p:blipFill>
          <a:blip r:embed="rId5"/>
          <a:stretch>
            <a:fillRect/>
          </a:stretch>
        </p:blipFill>
        <p:spPr bwMode="auto">
          <a:xfrm>
            <a:off x="3939951" y="1344617"/>
            <a:ext cx="553221" cy="1082902"/>
          </a:xfrm>
          <a:prstGeom prst="rect">
            <a:avLst/>
          </a:prstGeom>
          <a:noFill/>
          <a:ln>
            <a:noFill/>
          </a:ln>
        </p:spPr>
      </p:pic>
      <p:cxnSp>
        <p:nvCxnSpPr>
          <p:cNvPr id="61" name="Straight Connector 60"/>
          <p:cNvCxnSpPr>
            <a:endCxn id="55" idx="2"/>
          </p:cNvCxnSpPr>
          <p:nvPr/>
        </p:nvCxnSpPr>
        <p:spPr bwMode="auto">
          <a:xfrm rot="16200000" flipV="1">
            <a:off x="3079864" y="4521715"/>
            <a:ext cx="1177645" cy="672701"/>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5" idx="0"/>
            <a:endCxn id="57" idx="2"/>
          </p:cNvCxnSpPr>
          <p:nvPr/>
        </p:nvCxnSpPr>
        <p:spPr bwMode="auto">
          <a:xfrm rot="16200000" flipV="1">
            <a:off x="2435710" y="2440753"/>
            <a:ext cx="855433" cy="937818"/>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5" idx="0"/>
            <a:endCxn id="59" idx="2"/>
          </p:cNvCxnSpPr>
          <p:nvPr/>
        </p:nvCxnSpPr>
        <p:spPr bwMode="auto">
          <a:xfrm rot="16200000" flipV="1">
            <a:off x="2892912" y="2897956"/>
            <a:ext cx="877204" cy="1644"/>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5" idx="0"/>
            <a:endCxn id="60" idx="2"/>
          </p:cNvCxnSpPr>
          <p:nvPr/>
        </p:nvCxnSpPr>
        <p:spPr bwMode="auto">
          <a:xfrm rot="5400000" flipH="1" flipV="1">
            <a:off x="3319519" y="2440337"/>
            <a:ext cx="909860" cy="884227"/>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 name="Group 36"/>
          <p:cNvGrpSpPr>
            <a:grpSpLocks/>
          </p:cNvGrpSpPr>
          <p:nvPr/>
        </p:nvGrpSpPr>
        <p:grpSpPr bwMode="auto">
          <a:xfrm>
            <a:off x="4006172" y="4881185"/>
            <a:ext cx="624949" cy="946151"/>
            <a:chOff x="1785139" y="1127458"/>
            <a:chExt cx="749793" cy="946269"/>
          </a:xfrm>
        </p:grpSpPr>
        <p:pic>
          <p:nvPicPr>
            <p:cNvPr id="69" name="Picture 21" descr="Server"/>
            <p:cNvPicPr>
              <a:picLocks noChangeAspect="1" noChangeArrowheads="1"/>
            </p:cNvPicPr>
            <p:nvPr/>
          </p:nvPicPr>
          <p:blipFill>
            <a:blip r:embed="rId5"/>
            <a:srcRect/>
            <a:stretch>
              <a:fillRect/>
            </a:stretch>
          </p:blipFill>
          <p:spPr bwMode="auto">
            <a:xfrm>
              <a:off x="1785139" y="1127458"/>
              <a:ext cx="631490" cy="932343"/>
            </a:xfrm>
            <a:prstGeom prst="rect">
              <a:avLst/>
            </a:prstGeom>
            <a:noFill/>
            <a:ln>
              <a:noFill/>
            </a:ln>
          </p:spPr>
        </p:pic>
        <p:pic>
          <p:nvPicPr>
            <p:cNvPr id="70" name="Picture 10" descr="Folder"/>
            <p:cNvPicPr>
              <a:picLocks noChangeAspect="1" noChangeArrowheads="1"/>
            </p:cNvPicPr>
            <p:nvPr/>
          </p:nvPicPr>
          <p:blipFill>
            <a:blip r:embed="rId7"/>
            <a:srcRect/>
            <a:stretch>
              <a:fillRect/>
            </a:stretch>
          </p:blipFill>
          <p:spPr bwMode="auto">
            <a:xfrm>
              <a:off x="2213430" y="1643742"/>
              <a:ext cx="321502" cy="429985"/>
            </a:xfrm>
            <a:prstGeom prst="rect">
              <a:avLst/>
            </a:prstGeom>
            <a:noFill/>
            <a:ln>
              <a:noFill/>
            </a:ln>
          </p:spPr>
        </p:pic>
      </p:grpSp>
      <p:cxnSp>
        <p:nvCxnSpPr>
          <p:cNvPr id="75" name="Straight Connector 74"/>
          <p:cNvCxnSpPr>
            <a:stCxn id="41" idx="0"/>
            <a:endCxn id="55" idx="2"/>
          </p:cNvCxnSpPr>
          <p:nvPr/>
        </p:nvCxnSpPr>
        <p:spPr bwMode="auto">
          <a:xfrm rot="5400000" flipH="1" flipV="1">
            <a:off x="2149533" y="3757931"/>
            <a:ext cx="671493" cy="1694118"/>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2" idx="0"/>
            <a:endCxn id="55" idx="2"/>
          </p:cNvCxnSpPr>
          <p:nvPr/>
        </p:nvCxnSpPr>
        <p:spPr bwMode="auto">
          <a:xfrm rot="5400000" flipH="1" flipV="1">
            <a:off x="1768532" y="3394861"/>
            <a:ext cx="689423" cy="2438189"/>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 name="Group 47"/>
          <p:cNvGrpSpPr/>
          <p:nvPr/>
        </p:nvGrpSpPr>
        <p:grpSpPr>
          <a:xfrm>
            <a:off x="937126" y="4390315"/>
            <a:ext cx="3816364" cy="512266"/>
            <a:chOff x="937126" y="4390315"/>
            <a:chExt cx="3816364" cy="512266"/>
          </a:xfrm>
        </p:grpSpPr>
        <p:sp>
          <p:nvSpPr>
            <p:cNvPr id="71" name="Right Arrow 70"/>
            <p:cNvSpPr/>
            <p:nvPr/>
          </p:nvSpPr>
          <p:spPr bwMode="auto">
            <a:xfrm rot="19838825">
              <a:off x="2416303" y="4488925"/>
              <a:ext cx="2337187" cy="41365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SQL</a:t>
              </a:r>
            </a:p>
          </p:txBody>
        </p:sp>
        <p:sp>
          <p:nvSpPr>
            <p:cNvPr id="81" name="Right Arrow 80"/>
            <p:cNvSpPr/>
            <p:nvPr/>
          </p:nvSpPr>
          <p:spPr bwMode="auto">
            <a:xfrm rot="19838825">
              <a:off x="1672232" y="4417210"/>
              <a:ext cx="2337187" cy="41365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SQL</a:t>
              </a:r>
            </a:p>
          </p:txBody>
        </p:sp>
        <p:sp>
          <p:nvSpPr>
            <p:cNvPr id="82" name="Right Arrow 81"/>
            <p:cNvSpPr/>
            <p:nvPr/>
          </p:nvSpPr>
          <p:spPr bwMode="auto">
            <a:xfrm rot="19838825">
              <a:off x="937126" y="4390315"/>
              <a:ext cx="2337187" cy="413656"/>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2" tIns="54861" rIns="109722" bIns="54861" numCol="1" rtlCol="0" anchor="ctr" anchorCtr="0" compatLnSpc="1">
              <a:prstTxWarp prst="textNoShape">
                <a:avLst/>
              </a:prstTxWarp>
            </a:bodyPr>
            <a:lstStyle/>
            <a:p>
              <a:pPr algn="ctr" defTabSz="1096909"/>
              <a:r>
                <a:rPr lang="en-US" sz="1800" dirty="0" smtClean="0">
                  <a:solidFill>
                    <a:schemeClr val="tx1"/>
                  </a:solidFill>
                </a:rPr>
                <a:t>SQL</a:t>
              </a:r>
            </a:p>
          </p:txBody>
        </p:sp>
      </p:grpSp>
      <p:sp>
        <p:nvSpPr>
          <p:cNvPr id="13" name="TextBox 687"/>
          <p:cNvSpPr txBox="1">
            <a:spLocks noChangeArrowheads="1"/>
          </p:cNvSpPr>
          <p:nvPr/>
        </p:nvSpPr>
        <p:spPr bwMode="auto">
          <a:xfrm>
            <a:off x="771285" y="5883037"/>
            <a:ext cx="2312573" cy="323159"/>
          </a:xfrm>
          <a:prstGeom prst="rect">
            <a:avLst/>
          </a:prstGeom>
          <a:noFill/>
          <a:ln w="9525">
            <a:noFill/>
            <a:miter lim="800000"/>
            <a:headEnd/>
            <a:tailEnd/>
          </a:ln>
        </p:spPr>
        <p:txBody>
          <a:bodyPr wrap="square" lIns="91435" tIns="45717" rIns="91435" bIns="45717">
            <a:spAutoFit/>
          </a:bodyPr>
          <a:lstStyle/>
          <a:p>
            <a:r>
              <a:rPr lang="en-US" sz="1500" dirty="0" smtClean="0">
                <a:latin typeface="+mn-lt"/>
              </a:rPr>
              <a:t>Content Servers  (SQL)</a:t>
            </a:r>
            <a:endParaRPr lang="en-US" sz="1500" dirty="0">
              <a:latin typeface="+mn-lt"/>
            </a:endParaRPr>
          </a:p>
        </p:txBody>
      </p:sp>
      <p:grpSp>
        <p:nvGrpSpPr>
          <p:cNvPr id="8" name="Group 49"/>
          <p:cNvGrpSpPr>
            <a:grpSpLocks/>
          </p:cNvGrpSpPr>
          <p:nvPr/>
        </p:nvGrpSpPr>
        <p:grpSpPr bwMode="auto">
          <a:xfrm>
            <a:off x="2078266" y="4913842"/>
            <a:ext cx="690554" cy="946151"/>
            <a:chOff x="4506568" y="4752401"/>
            <a:chExt cx="762118" cy="946055"/>
          </a:xfrm>
        </p:grpSpPr>
        <p:pic>
          <p:nvPicPr>
            <p:cNvPr id="66" name="Picture 21" descr="Server"/>
            <p:cNvPicPr>
              <a:picLocks noChangeAspect="1" noChangeArrowheads="1"/>
            </p:cNvPicPr>
            <p:nvPr/>
          </p:nvPicPr>
          <p:blipFill>
            <a:blip r:embed="rId5"/>
            <a:srcRect/>
            <a:stretch>
              <a:fillRect/>
            </a:stretch>
          </p:blipFill>
          <p:spPr bwMode="auto">
            <a:xfrm>
              <a:off x="4506568" y="4752401"/>
              <a:ext cx="631490" cy="932343"/>
            </a:xfrm>
            <a:prstGeom prst="rect">
              <a:avLst/>
            </a:prstGeom>
            <a:noFill/>
            <a:ln>
              <a:noFill/>
            </a:ln>
          </p:spPr>
        </p:pic>
        <p:pic>
          <p:nvPicPr>
            <p:cNvPr id="67" name="Picture 6" descr="Database blue"/>
            <p:cNvPicPr>
              <a:picLocks noChangeAspect="1" noChangeArrowheads="1"/>
            </p:cNvPicPr>
            <p:nvPr/>
          </p:nvPicPr>
          <p:blipFill>
            <a:blip r:embed="rId8" cstate="print"/>
            <a:srcRect/>
            <a:stretch>
              <a:fillRect/>
            </a:stretch>
          </p:blipFill>
          <p:spPr bwMode="auto">
            <a:xfrm>
              <a:off x="4948917" y="5312910"/>
              <a:ext cx="319769" cy="385546"/>
            </a:xfrm>
            <a:prstGeom prst="rect">
              <a:avLst/>
            </a:prstGeom>
            <a:noFill/>
            <a:ln>
              <a:noFill/>
            </a:ln>
          </p:spPr>
        </p:pic>
      </p:grpSp>
      <p:grpSp>
        <p:nvGrpSpPr>
          <p:cNvPr id="9" name="Group 49"/>
          <p:cNvGrpSpPr>
            <a:grpSpLocks/>
          </p:cNvGrpSpPr>
          <p:nvPr/>
        </p:nvGrpSpPr>
        <p:grpSpPr bwMode="auto">
          <a:xfrm>
            <a:off x="1352124" y="4940736"/>
            <a:ext cx="690554" cy="946151"/>
            <a:chOff x="4506568" y="4752401"/>
            <a:chExt cx="762118" cy="946055"/>
          </a:xfrm>
        </p:grpSpPr>
        <p:pic>
          <p:nvPicPr>
            <p:cNvPr id="41" name="Picture 21" descr="Server"/>
            <p:cNvPicPr>
              <a:picLocks noChangeAspect="1" noChangeArrowheads="1"/>
            </p:cNvPicPr>
            <p:nvPr/>
          </p:nvPicPr>
          <p:blipFill>
            <a:blip r:embed="rId5"/>
            <a:srcRect/>
            <a:stretch>
              <a:fillRect/>
            </a:stretch>
          </p:blipFill>
          <p:spPr bwMode="auto">
            <a:xfrm>
              <a:off x="4506568" y="4752401"/>
              <a:ext cx="631490" cy="932343"/>
            </a:xfrm>
            <a:prstGeom prst="rect">
              <a:avLst/>
            </a:prstGeom>
            <a:noFill/>
            <a:ln>
              <a:noFill/>
            </a:ln>
          </p:spPr>
        </p:pic>
        <p:pic>
          <p:nvPicPr>
            <p:cNvPr id="42" name="Picture 6" descr="Database blue"/>
            <p:cNvPicPr>
              <a:picLocks noChangeAspect="1" noChangeArrowheads="1"/>
            </p:cNvPicPr>
            <p:nvPr/>
          </p:nvPicPr>
          <p:blipFill>
            <a:blip r:embed="rId8" cstate="print"/>
            <a:srcRect/>
            <a:stretch>
              <a:fillRect/>
            </a:stretch>
          </p:blipFill>
          <p:spPr bwMode="auto">
            <a:xfrm>
              <a:off x="4948917" y="5312910"/>
              <a:ext cx="319769" cy="385546"/>
            </a:xfrm>
            <a:prstGeom prst="rect">
              <a:avLst/>
            </a:prstGeom>
            <a:noFill/>
            <a:ln>
              <a:noFill/>
            </a:ln>
          </p:spPr>
        </p:pic>
      </p:grpSp>
      <p:grpSp>
        <p:nvGrpSpPr>
          <p:cNvPr id="10" name="Group 49"/>
          <p:cNvGrpSpPr>
            <a:grpSpLocks/>
          </p:cNvGrpSpPr>
          <p:nvPr/>
        </p:nvGrpSpPr>
        <p:grpSpPr bwMode="auto">
          <a:xfrm>
            <a:off x="608053" y="4958666"/>
            <a:ext cx="690554" cy="946151"/>
            <a:chOff x="4506568" y="4752401"/>
            <a:chExt cx="762118" cy="946055"/>
          </a:xfrm>
        </p:grpSpPr>
        <p:pic>
          <p:nvPicPr>
            <p:cNvPr id="72" name="Picture 21" descr="Server"/>
            <p:cNvPicPr>
              <a:picLocks noChangeAspect="1" noChangeArrowheads="1"/>
            </p:cNvPicPr>
            <p:nvPr/>
          </p:nvPicPr>
          <p:blipFill>
            <a:blip r:embed="rId5"/>
            <a:srcRect/>
            <a:stretch>
              <a:fillRect/>
            </a:stretch>
          </p:blipFill>
          <p:spPr bwMode="auto">
            <a:xfrm>
              <a:off x="4506568" y="4752401"/>
              <a:ext cx="631490" cy="932343"/>
            </a:xfrm>
            <a:prstGeom prst="rect">
              <a:avLst/>
            </a:prstGeom>
            <a:noFill/>
            <a:ln>
              <a:noFill/>
            </a:ln>
          </p:spPr>
        </p:pic>
        <p:pic>
          <p:nvPicPr>
            <p:cNvPr id="73" name="Picture 6" descr="Database blue"/>
            <p:cNvPicPr>
              <a:picLocks noChangeAspect="1" noChangeArrowheads="1"/>
            </p:cNvPicPr>
            <p:nvPr/>
          </p:nvPicPr>
          <p:blipFill>
            <a:blip r:embed="rId8" cstate="print"/>
            <a:srcRect/>
            <a:stretch>
              <a:fillRect/>
            </a:stretch>
          </p:blipFill>
          <p:spPr bwMode="auto">
            <a:xfrm>
              <a:off x="4948917" y="5312910"/>
              <a:ext cx="319769" cy="385546"/>
            </a:xfrm>
            <a:prstGeom prst="rect">
              <a:avLst/>
            </a:prstGeom>
            <a:noFill/>
            <a:ln>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82588" y="228600"/>
            <a:ext cx="8385778" cy="646331"/>
          </a:xfrm>
        </p:spPr>
        <p:txBody>
          <a:bodyPr/>
          <a:lstStyle/>
          <a:p>
            <a:r>
              <a:rPr lang="en-GB" sz="4000" dirty="0" smtClean="0">
                <a:solidFill>
                  <a:schemeClr val="tx1"/>
                </a:solidFill>
              </a:rPr>
              <a:t>SharePoint 2007 </a:t>
            </a:r>
            <a:r>
              <a:rPr lang="zh-TW" altLang="en-US" sz="4000" dirty="0" smtClean="0">
                <a:solidFill>
                  <a:schemeClr val="tx1"/>
                </a:solidFill>
              </a:rPr>
              <a:t>備份選項</a:t>
            </a:r>
            <a:endParaRPr lang="en-GB" sz="4000" dirty="0" smtClean="0">
              <a:solidFill>
                <a:schemeClr val="tx1"/>
              </a:solidFill>
            </a:endParaRPr>
          </a:p>
        </p:txBody>
      </p:sp>
      <p:sp>
        <p:nvSpPr>
          <p:cNvPr id="30" name="Content Placeholder 29"/>
          <p:cNvSpPr>
            <a:spLocks noGrp="1"/>
          </p:cNvSpPr>
          <p:nvPr>
            <p:ph type="body" idx="1"/>
          </p:nvPr>
        </p:nvSpPr>
        <p:spPr>
          <a:xfrm>
            <a:off x="382588" y="1720755"/>
            <a:ext cx="8380412" cy="4575099"/>
          </a:xfrm>
        </p:spPr>
        <p:txBody>
          <a:bodyPr/>
          <a:lstStyle/>
          <a:p>
            <a:r>
              <a:rPr lang="en-US" dirty="0" smtClean="0"/>
              <a:t>Restore the Farm !</a:t>
            </a:r>
          </a:p>
          <a:p>
            <a:endParaRPr lang="en-US" dirty="0" smtClean="0"/>
          </a:p>
          <a:p>
            <a:r>
              <a:rPr lang="en-US" dirty="0" err="1" smtClean="0"/>
              <a:t>Config</a:t>
            </a:r>
            <a:r>
              <a:rPr lang="en-US" dirty="0" smtClean="0"/>
              <a:t> dB</a:t>
            </a:r>
          </a:p>
          <a:p>
            <a:endParaRPr lang="en-US" dirty="0" smtClean="0"/>
          </a:p>
          <a:p>
            <a:r>
              <a:rPr lang="en-US" dirty="0" smtClean="0"/>
              <a:t>Content dB</a:t>
            </a:r>
          </a:p>
          <a:p>
            <a:endParaRPr lang="en-US" dirty="0" smtClean="0"/>
          </a:p>
          <a:p>
            <a:r>
              <a:rPr lang="en-US" dirty="0" smtClean="0"/>
              <a:t>Site &amp; Site Collection</a:t>
            </a:r>
          </a:p>
          <a:p>
            <a:endParaRPr lang="en-US" dirty="0" smtClean="0"/>
          </a:p>
          <a:p>
            <a:r>
              <a:rPr lang="en-US" sz="1800" i="1" dirty="0" smtClean="0"/>
              <a:t>(and the two-stage recycle bin takes care of individual items)</a:t>
            </a:r>
          </a:p>
          <a:p>
            <a:endParaRPr lang="en-US" dirty="0" smtClean="0"/>
          </a:p>
        </p:txBody>
      </p:sp>
      <p:pic>
        <p:nvPicPr>
          <p:cNvPr id="1027" name="EC__x0000_i1034" descr="cid:image001.jpg@01C7A39D.0F3B3580"/>
          <p:cNvPicPr>
            <a:picLocks noChangeAspect="1" noChangeArrowheads="1"/>
          </p:cNvPicPr>
          <p:nvPr/>
        </p:nvPicPr>
        <p:blipFill>
          <a:blip r:embed="rId3"/>
          <a:srcRect/>
          <a:stretch>
            <a:fillRect/>
          </a:stretch>
        </p:blipFill>
        <p:spPr bwMode="auto">
          <a:xfrm>
            <a:off x="600576" y="926431"/>
            <a:ext cx="7620000" cy="5715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840230"/>
          </a:xfrm>
        </p:spPr>
        <p:txBody>
          <a:bodyPr/>
          <a:lstStyle/>
          <a:p>
            <a:r>
              <a:rPr altLang="zh-TW" smtClean="0"/>
              <a:t>Client Backup</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946150" y="1111250"/>
            <a:ext cx="6906078" cy="53382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1" descr="Server"/>
          <p:cNvPicPr>
            <a:picLocks noChangeAspect="1" noChangeArrowheads="1"/>
          </p:cNvPicPr>
          <p:nvPr/>
        </p:nvPicPr>
        <p:blipFill>
          <a:blip r:embed="rId3"/>
          <a:stretch>
            <a:fillRect/>
          </a:stretch>
        </p:blipFill>
        <p:spPr bwMode="auto">
          <a:xfrm>
            <a:off x="419281" y="3396268"/>
            <a:ext cx="536504" cy="1055498"/>
          </a:xfrm>
          <a:prstGeom prst="rect">
            <a:avLst/>
          </a:prstGeom>
          <a:noFill/>
          <a:ln>
            <a:noFill/>
          </a:ln>
        </p:spPr>
      </p:pic>
      <p:pic>
        <p:nvPicPr>
          <p:cNvPr id="20485" name="Picture 21" descr="Server"/>
          <p:cNvPicPr>
            <a:picLocks noChangeAspect="1" noChangeArrowheads="1"/>
          </p:cNvPicPr>
          <p:nvPr/>
        </p:nvPicPr>
        <p:blipFill>
          <a:blip r:embed="rId3"/>
          <a:stretch>
            <a:fillRect/>
          </a:stretch>
        </p:blipFill>
        <p:spPr bwMode="auto">
          <a:xfrm>
            <a:off x="419281" y="1440658"/>
            <a:ext cx="536504" cy="1055498"/>
          </a:xfrm>
          <a:prstGeom prst="rect">
            <a:avLst/>
          </a:prstGeom>
          <a:noFill/>
          <a:ln>
            <a:noFill/>
          </a:ln>
        </p:spPr>
      </p:pic>
      <p:sp>
        <p:nvSpPr>
          <p:cNvPr id="20487" name="TextBox 68"/>
          <p:cNvSpPr txBox="1">
            <a:spLocks noChangeArrowheads="1"/>
          </p:cNvSpPr>
          <p:nvPr/>
        </p:nvSpPr>
        <p:spPr bwMode="auto">
          <a:xfrm>
            <a:off x="1049890" y="1440658"/>
            <a:ext cx="3275012" cy="553992"/>
          </a:xfrm>
          <a:prstGeom prst="rect">
            <a:avLst/>
          </a:prstGeom>
          <a:noFill/>
          <a:ln w="9525">
            <a:noFill/>
            <a:miter lim="800000"/>
            <a:headEnd/>
            <a:tailEnd/>
          </a:ln>
        </p:spPr>
        <p:txBody>
          <a:bodyPr lIns="91435" tIns="45717" rIns="91435" bIns="45717">
            <a:spAutoFit/>
          </a:bodyPr>
          <a:lstStyle/>
          <a:p>
            <a:r>
              <a:rPr lang="en-US" sz="1500" dirty="0">
                <a:latin typeface="+mn-lt"/>
              </a:rPr>
              <a:t>Exchange 2003</a:t>
            </a:r>
          </a:p>
          <a:p>
            <a:r>
              <a:rPr lang="en-US" sz="1500" dirty="0">
                <a:latin typeface="+mn-lt"/>
              </a:rPr>
              <a:t>Exchange 2007</a:t>
            </a:r>
          </a:p>
        </p:txBody>
      </p:sp>
      <p:sp>
        <p:nvSpPr>
          <p:cNvPr id="20488" name="TextBox 69"/>
          <p:cNvSpPr txBox="1">
            <a:spLocks noChangeArrowheads="1"/>
          </p:cNvSpPr>
          <p:nvPr/>
        </p:nvSpPr>
        <p:spPr bwMode="auto">
          <a:xfrm>
            <a:off x="1049890" y="3404426"/>
            <a:ext cx="2173287" cy="323159"/>
          </a:xfrm>
          <a:prstGeom prst="rect">
            <a:avLst/>
          </a:prstGeom>
          <a:noFill/>
          <a:ln w="9525">
            <a:noFill/>
            <a:miter lim="800000"/>
            <a:headEnd/>
            <a:tailEnd/>
          </a:ln>
        </p:spPr>
        <p:txBody>
          <a:bodyPr lIns="91435" tIns="45717" rIns="91435" bIns="45717">
            <a:spAutoFit/>
          </a:bodyPr>
          <a:lstStyle/>
          <a:p>
            <a:r>
              <a:rPr lang="en-US" sz="1500" dirty="0">
                <a:latin typeface="+mn-lt"/>
              </a:rPr>
              <a:t>SQL Server 2005</a:t>
            </a:r>
          </a:p>
        </p:txBody>
      </p:sp>
      <p:sp>
        <p:nvSpPr>
          <p:cNvPr id="20490" name="TextBox 35"/>
          <p:cNvSpPr txBox="1">
            <a:spLocks noChangeArrowheads="1"/>
          </p:cNvSpPr>
          <p:nvPr/>
        </p:nvSpPr>
        <p:spPr bwMode="auto">
          <a:xfrm>
            <a:off x="5624513" y="2260603"/>
            <a:ext cx="3276600" cy="323159"/>
          </a:xfrm>
          <a:prstGeom prst="rect">
            <a:avLst/>
          </a:prstGeom>
          <a:noFill/>
          <a:ln w="9525">
            <a:noFill/>
            <a:miter lim="800000"/>
            <a:headEnd/>
            <a:tailEnd/>
          </a:ln>
        </p:spPr>
        <p:txBody>
          <a:bodyPr lIns="91435" tIns="45717" rIns="91435" bIns="45717">
            <a:spAutoFit/>
          </a:bodyPr>
          <a:lstStyle/>
          <a:p>
            <a:r>
              <a:rPr lang="en-US" sz="1500" dirty="0">
                <a:latin typeface="+mn-lt"/>
              </a:rPr>
              <a:t>Virtual Server </a:t>
            </a:r>
            <a:r>
              <a:rPr lang="en-US" sz="1500" dirty="0" smtClean="0">
                <a:latin typeface="+mn-lt"/>
              </a:rPr>
              <a:t>2005 R2 sp1</a:t>
            </a:r>
            <a:endParaRPr lang="en-US" sz="1500" dirty="0">
              <a:latin typeface="+mn-lt"/>
            </a:endParaRPr>
          </a:p>
        </p:txBody>
      </p:sp>
      <p:grpSp>
        <p:nvGrpSpPr>
          <p:cNvPr id="2" name="Group 71"/>
          <p:cNvGrpSpPr>
            <a:grpSpLocks/>
          </p:cNvGrpSpPr>
          <p:nvPr/>
        </p:nvGrpSpPr>
        <p:grpSpPr bwMode="auto">
          <a:xfrm>
            <a:off x="5799145" y="2835275"/>
            <a:ext cx="2592387" cy="1701800"/>
            <a:chOff x="3125164" y="5497974"/>
            <a:chExt cx="2592730" cy="1701479"/>
          </a:xfrm>
        </p:grpSpPr>
        <p:sp>
          <p:nvSpPr>
            <p:cNvPr id="37" name="Rectangle 36"/>
            <p:cNvSpPr/>
            <p:nvPr/>
          </p:nvSpPr>
          <p:spPr>
            <a:xfrm>
              <a:off x="3125164" y="5497974"/>
              <a:ext cx="2592730" cy="170147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nvGrpSpPr>
            <p:cNvPr id="3" name="Group 67"/>
            <p:cNvGrpSpPr>
              <a:grpSpLocks/>
            </p:cNvGrpSpPr>
            <p:nvPr/>
          </p:nvGrpSpPr>
          <p:grpSpPr bwMode="auto">
            <a:xfrm>
              <a:off x="3252181" y="5609078"/>
              <a:ext cx="2006485" cy="1464201"/>
              <a:chOff x="5694439" y="3560359"/>
              <a:chExt cx="2006485" cy="1464201"/>
            </a:xfrm>
          </p:grpSpPr>
          <p:sp>
            <p:nvSpPr>
              <p:cNvPr id="38" name="Rectangle 37"/>
              <p:cNvSpPr/>
              <p:nvPr/>
            </p:nvSpPr>
            <p:spPr>
              <a:xfrm>
                <a:off x="5694439" y="3560359"/>
                <a:ext cx="139719" cy="242842"/>
              </a:xfrm>
              <a:prstGeom prst="rect">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00" name="TextBox 39"/>
              <p:cNvSpPr txBox="1">
                <a:spLocks noChangeArrowheads="1"/>
              </p:cNvSpPr>
              <p:nvPr/>
            </p:nvSpPr>
            <p:spPr bwMode="auto">
              <a:xfrm>
                <a:off x="5822730" y="3615600"/>
                <a:ext cx="583891" cy="261561"/>
              </a:xfrm>
              <a:prstGeom prst="rect">
                <a:avLst/>
              </a:prstGeom>
              <a:noFill/>
              <a:ln w="9525">
                <a:noFill/>
                <a:miter lim="800000"/>
                <a:headEnd/>
                <a:tailEnd/>
              </a:ln>
            </p:spPr>
            <p:txBody>
              <a:bodyPr wrap="none">
                <a:spAutoFit/>
              </a:bodyPr>
              <a:lstStyle/>
              <a:p>
                <a:r>
                  <a:rPr lang="en-US" sz="1100" dirty="0">
                    <a:latin typeface="+mn-lt"/>
                  </a:rPr>
                  <a:t>VSSVR</a:t>
                </a:r>
              </a:p>
            </p:txBody>
          </p:sp>
          <p:sp>
            <p:nvSpPr>
              <p:cNvPr id="41" name="Rectangle 40"/>
              <p:cNvSpPr/>
              <p:nvPr/>
            </p:nvSpPr>
            <p:spPr>
              <a:xfrm>
                <a:off x="5983402" y="3888910"/>
                <a:ext cx="161946" cy="196813"/>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02" name="TextBox 47"/>
              <p:cNvSpPr txBox="1">
                <a:spLocks noChangeArrowheads="1"/>
              </p:cNvSpPr>
              <p:nvPr/>
            </p:nvSpPr>
            <p:spPr bwMode="auto">
              <a:xfrm>
                <a:off x="6137176" y="3860596"/>
                <a:ext cx="1347022" cy="261561"/>
              </a:xfrm>
              <a:prstGeom prst="rect">
                <a:avLst/>
              </a:prstGeom>
              <a:noFill/>
              <a:ln w="9525">
                <a:noFill/>
                <a:miter lim="800000"/>
                <a:headEnd/>
                <a:tailEnd/>
              </a:ln>
            </p:spPr>
            <p:txBody>
              <a:bodyPr wrap="none">
                <a:spAutoFit/>
              </a:bodyPr>
              <a:lstStyle/>
              <a:p>
                <a:r>
                  <a:rPr lang="en-US" sz="1100" dirty="0">
                    <a:latin typeface="+mn-lt"/>
                  </a:rPr>
                  <a:t>Guest OS instances</a:t>
                </a:r>
              </a:p>
            </p:txBody>
          </p:sp>
          <p:cxnSp>
            <p:nvCxnSpPr>
              <p:cNvPr id="59" name="Straight Connector 58"/>
              <p:cNvCxnSpPr>
                <a:stCxn id="41" idx="2"/>
              </p:cNvCxnSpPr>
              <p:nvPr/>
            </p:nvCxnSpPr>
            <p:spPr>
              <a:xfrm rot="16200000" flipH="1">
                <a:off x="5665196" y="4484902"/>
                <a:ext cx="811059" cy="127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077077" y="4895195"/>
                <a:ext cx="198464"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089778" y="4260315"/>
                <a:ext cx="198464"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091367" y="4574581"/>
                <a:ext cx="200051" cy="15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50"/>
              <p:cNvGrpSpPr>
                <a:grpSpLocks/>
              </p:cNvGrpSpPr>
              <p:nvPr/>
            </p:nvGrpSpPr>
            <p:grpSpPr bwMode="auto">
              <a:xfrm>
                <a:off x="6251725" y="4136024"/>
                <a:ext cx="777453" cy="261561"/>
                <a:chOff x="6251725" y="4136024"/>
                <a:chExt cx="777453" cy="261561"/>
              </a:xfrm>
            </p:grpSpPr>
            <p:sp>
              <p:nvSpPr>
                <p:cNvPr id="49" name="Rectangle 48"/>
                <p:cNvSpPr/>
                <p:nvPr/>
              </p:nvSpPr>
              <p:spPr>
                <a:xfrm>
                  <a:off x="6251725" y="4169844"/>
                  <a:ext cx="161946" cy="1968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5" name="TextBox 49"/>
                <p:cNvSpPr txBox="1">
                  <a:spLocks noChangeArrowheads="1"/>
                </p:cNvSpPr>
                <p:nvPr/>
              </p:nvSpPr>
              <p:spPr bwMode="auto">
                <a:xfrm>
                  <a:off x="6369936" y="4136024"/>
                  <a:ext cx="659242" cy="261561"/>
                </a:xfrm>
                <a:prstGeom prst="rect">
                  <a:avLst/>
                </a:prstGeom>
                <a:noFill/>
                <a:ln w="9525">
                  <a:noFill/>
                  <a:miter lim="800000"/>
                  <a:headEnd/>
                  <a:tailEnd/>
                </a:ln>
              </p:spPr>
              <p:txBody>
                <a:bodyPr wrap="none">
                  <a:spAutoFit/>
                </a:bodyPr>
                <a:lstStyle/>
                <a:p>
                  <a:r>
                    <a:rPr lang="en-US" sz="1100" dirty="0">
                      <a:latin typeface="+mn-lt"/>
                    </a:rPr>
                    <a:t>Linux02</a:t>
                  </a:r>
                </a:p>
              </p:txBody>
            </p:sp>
          </p:grpSp>
          <p:grpSp>
            <p:nvGrpSpPr>
              <p:cNvPr id="5" name="Group 51"/>
              <p:cNvGrpSpPr>
                <a:grpSpLocks/>
              </p:cNvGrpSpPr>
              <p:nvPr/>
            </p:nvGrpSpPr>
            <p:grpSpPr bwMode="auto">
              <a:xfrm>
                <a:off x="6251725" y="4450474"/>
                <a:ext cx="1341784" cy="261561"/>
                <a:chOff x="6251725" y="4136024"/>
                <a:chExt cx="1341784" cy="261561"/>
              </a:xfrm>
            </p:grpSpPr>
            <p:sp>
              <p:nvSpPr>
                <p:cNvPr id="53" name="Rectangle 52"/>
                <p:cNvSpPr/>
                <p:nvPr/>
              </p:nvSpPr>
              <p:spPr>
                <a:xfrm>
                  <a:off x="6251725" y="4169660"/>
                  <a:ext cx="161946" cy="1968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3" name="TextBox 53"/>
                <p:cNvSpPr txBox="1">
                  <a:spLocks noChangeArrowheads="1"/>
                </p:cNvSpPr>
                <p:nvPr/>
              </p:nvSpPr>
              <p:spPr bwMode="auto">
                <a:xfrm>
                  <a:off x="6369935" y="4136024"/>
                  <a:ext cx="1223574" cy="261561"/>
                </a:xfrm>
                <a:prstGeom prst="rect">
                  <a:avLst/>
                </a:prstGeom>
                <a:noFill/>
                <a:ln w="9525">
                  <a:noFill/>
                  <a:miter lim="800000"/>
                  <a:headEnd/>
                  <a:tailEnd/>
                </a:ln>
              </p:spPr>
              <p:txBody>
                <a:bodyPr wrap="none">
                  <a:spAutoFit/>
                </a:bodyPr>
                <a:lstStyle/>
                <a:p>
                  <a:r>
                    <a:rPr lang="en-US" sz="1100" dirty="0" smtClean="0">
                      <a:latin typeface="+mn-lt"/>
                    </a:rPr>
                    <a:t>NT4-CustomApp</a:t>
                  </a:r>
                  <a:endParaRPr lang="en-US" sz="1100" dirty="0">
                    <a:latin typeface="+mn-lt"/>
                  </a:endParaRPr>
                </a:p>
              </p:txBody>
            </p:sp>
          </p:grpSp>
          <p:grpSp>
            <p:nvGrpSpPr>
              <p:cNvPr id="6" name="Group 54"/>
              <p:cNvGrpSpPr>
                <a:grpSpLocks/>
              </p:cNvGrpSpPr>
              <p:nvPr/>
            </p:nvGrpSpPr>
            <p:grpSpPr bwMode="auto">
              <a:xfrm>
                <a:off x="6251725" y="4762999"/>
                <a:ext cx="1449199" cy="261561"/>
                <a:chOff x="6251725" y="4136024"/>
                <a:chExt cx="1449199" cy="261561"/>
              </a:xfrm>
            </p:grpSpPr>
            <p:sp>
              <p:nvSpPr>
                <p:cNvPr id="56" name="Rectangle 55"/>
                <p:cNvSpPr/>
                <p:nvPr/>
              </p:nvSpPr>
              <p:spPr>
                <a:xfrm>
                  <a:off x="6251725" y="4169814"/>
                  <a:ext cx="161946" cy="1968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511" name="TextBox 56"/>
                <p:cNvSpPr txBox="1">
                  <a:spLocks noChangeArrowheads="1"/>
                </p:cNvSpPr>
                <p:nvPr/>
              </p:nvSpPr>
              <p:spPr bwMode="auto">
                <a:xfrm>
                  <a:off x="6369934" y="4136024"/>
                  <a:ext cx="1330990" cy="261561"/>
                </a:xfrm>
                <a:prstGeom prst="rect">
                  <a:avLst/>
                </a:prstGeom>
                <a:noFill/>
                <a:ln w="9525">
                  <a:noFill/>
                  <a:miter lim="800000"/>
                  <a:headEnd/>
                  <a:tailEnd/>
                </a:ln>
              </p:spPr>
              <p:txBody>
                <a:bodyPr wrap="none">
                  <a:spAutoFit/>
                </a:bodyPr>
                <a:lstStyle/>
                <a:p>
                  <a:r>
                    <a:rPr lang="en-US" sz="1100" dirty="0" smtClean="0">
                      <a:latin typeface="+mn-lt"/>
                    </a:rPr>
                    <a:t>Win2003-SQL2005</a:t>
                  </a:r>
                  <a:endParaRPr lang="en-US" sz="1100" dirty="0">
                    <a:latin typeface="+mn-lt"/>
                  </a:endParaRPr>
                </a:p>
              </p:txBody>
            </p:sp>
          </p:grpSp>
        </p:grpSp>
      </p:grpSp>
      <p:pic>
        <p:nvPicPr>
          <p:cNvPr id="20492" name="Picture 4"/>
          <p:cNvPicPr>
            <a:picLocks noChangeAspect="1" noChangeArrowheads="1"/>
          </p:cNvPicPr>
          <p:nvPr/>
        </p:nvPicPr>
        <p:blipFill>
          <a:blip r:embed="rId4"/>
          <a:stretch>
            <a:fillRect/>
          </a:stretch>
        </p:blipFill>
        <p:spPr bwMode="auto">
          <a:xfrm>
            <a:off x="1049890" y="3854981"/>
            <a:ext cx="2204198" cy="2157274"/>
          </a:xfrm>
          <a:prstGeom prst="rect">
            <a:avLst/>
          </a:prstGeom>
          <a:noFill/>
          <a:ln>
            <a:solidFill>
              <a:schemeClr val="accent1"/>
            </a:solidFill>
          </a:ln>
        </p:spPr>
      </p:pic>
      <p:pic>
        <p:nvPicPr>
          <p:cNvPr id="20493" name="Picture 7"/>
          <p:cNvPicPr>
            <a:picLocks noChangeAspect="1" noChangeArrowheads="1"/>
          </p:cNvPicPr>
          <p:nvPr/>
        </p:nvPicPr>
        <p:blipFill>
          <a:blip r:embed="rId5"/>
          <a:stretch>
            <a:fillRect/>
          </a:stretch>
        </p:blipFill>
        <p:spPr bwMode="auto">
          <a:xfrm>
            <a:off x="1049889" y="2206625"/>
            <a:ext cx="2138821" cy="814481"/>
          </a:xfrm>
          <a:prstGeom prst="rect">
            <a:avLst/>
          </a:prstGeom>
          <a:noFill/>
          <a:ln>
            <a:solidFill>
              <a:schemeClr val="accent1"/>
            </a:solidFill>
          </a:ln>
        </p:spPr>
      </p:pic>
      <p:sp>
        <p:nvSpPr>
          <p:cNvPr id="33" name="Title 1"/>
          <p:cNvSpPr>
            <a:spLocks noGrp="1"/>
          </p:cNvSpPr>
          <p:nvPr>
            <p:ph type="title"/>
          </p:nvPr>
        </p:nvSpPr>
        <p:spPr/>
        <p:txBody>
          <a:bodyPr/>
          <a:lstStyle/>
          <a:p>
            <a:r>
              <a:rPr lang="en-GB" dirty="0" smtClean="0">
                <a:solidFill>
                  <a:schemeClr val="tx1"/>
                </a:solidFill>
              </a:rPr>
              <a:t>Virtual Servers</a:t>
            </a:r>
          </a:p>
        </p:txBody>
      </p:sp>
      <p:pic>
        <p:nvPicPr>
          <p:cNvPr id="31" name="Picture 11" descr="Supercomputer2"/>
          <p:cNvPicPr>
            <a:picLocks noChangeAspect="1" noChangeArrowheads="1"/>
          </p:cNvPicPr>
          <p:nvPr/>
        </p:nvPicPr>
        <p:blipFill>
          <a:blip r:embed="rId6"/>
          <a:stretch>
            <a:fillRect/>
          </a:stretch>
        </p:blipFill>
        <p:spPr bwMode="auto">
          <a:xfrm>
            <a:off x="5076825" y="1243016"/>
            <a:ext cx="726856" cy="1292189"/>
          </a:xfrm>
          <a:prstGeom prst="rect">
            <a:avLst/>
          </a:prstGeom>
          <a:noFill/>
          <a:ln>
            <a:noFill/>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rPr>
              <a:t>Virtual Server </a:t>
            </a:r>
            <a:r>
              <a:rPr lang="en-US" sz="2800" dirty="0" smtClean="0">
                <a:solidFill>
                  <a:schemeClr val="tx1"/>
                </a:solidFill>
              </a:rPr>
              <a:t>host-based </a:t>
            </a:r>
            <a:r>
              <a:rPr sz="2800" smtClean="0">
                <a:solidFill>
                  <a:schemeClr val="tx1"/>
                </a:solidFill>
              </a:rPr>
              <a:t>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grpSp>
        <p:nvGrpSpPr>
          <p:cNvPr id="3" name="Group 12"/>
          <p:cNvGrpSpPr/>
          <p:nvPr/>
        </p:nvGrpSpPr>
        <p:grpSpPr>
          <a:xfrm>
            <a:off x="2949398" y="1469315"/>
            <a:ext cx="1380565" cy="2357160"/>
            <a:chOff x="2626658" y="1469315"/>
            <a:chExt cx="1380565" cy="2357160"/>
          </a:xfrm>
        </p:grpSpPr>
        <p:cxnSp>
          <p:nvCxnSpPr>
            <p:cNvPr id="9" name="Straight Connector 8"/>
            <p:cNvCxnSpPr>
              <a:stCxn id="6" idx="1"/>
            </p:cNvCxnSpPr>
            <p:nvPr/>
          </p:nvCxnSpPr>
          <p:spPr bwMode="auto">
            <a:xfrm rot="5400000" flipH="1" flipV="1">
              <a:off x="2844052" y="299645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Flowchart: Magnetic Disk 5"/>
            <p:cNvSpPr/>
            <p:nvPr/>
          </p:nvSpPr>
          <p:spPr bwMode="auto">
            <a:xfrm>
              <a:off x="2626658" y="307489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cxnSp>
          <p:nvCxnSpPr>
            <p:cNvPr id="11" name="Straight Connector 10"/>
            <p:cNvCxnSpPr>
              <a:stCxn id="12" idx="1"/>
            </p:cNvCxnSpPr>
            <p:nvPr/>
          </p:nvCxnSpPr>
          <p:spPr bwMode="auto">
            <a:xfrm rot="5400000" flipH="1" flipV="1">
              <a:off x="3632946" y="301438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2" name="Flowchart: Magnetic Disk 11"/>
            <p:cNvSpPr/>
            <p:nvPr/>
          </p:nvSpPr>
          <p:spPr bwMode="auto">
            <a:xfrm>
              <a:off x="3415552" y="309282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sp>
          <p:nvSpPr>
            <p:cNvPr id="5" name="TextBox 9"/>
            <p:cNvSpPr txBox="1">
              <a:spLocks noChangeArrowheads="1"/>
            </p:cNvSpPr>
            <p:nvPr/>
          </p:nvSpPr>
          <p:spPr bwMode="auto">
            <a:xfrm>
              <a:off x="2631888" y="1469315"/>
              <a:ext cx="1375335" cy="1477321"/>
            </a:xfrm>
            <a:prstGeom prst="rect">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p:spPr>
          <p:txBody>
            <a:bodyPr wrap="square" lIns="91435" tIns="45717" rIns="91435" bIns="45717">
              <a:spAutoFit/>
            </a:bodyPr>
            <a:lstStyle/>
            <a:p>
              <a:pPr algn="ctr"/>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Linux</a:t>
              </a:r>
            </a:p>
            <a:p>
              <a:pPr algn="ctr"/>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p:txBody>
        </p:sp>
      </p:grpSp>
      <p:cxnSp>
        <p:nvCxnSpPr>
          <p:cNvPr id="15" name="Straight Connector 14"/>
          <p:cNvCxnSpPr>
            <a:stCxn id="16" idx="1"/>
          </p:cNvCxnSpPr>
          <p:nvPr/>
        </p:nvCxnSpPr>
        <p:spPr bwMode="auto">
          <a:xfrm rot="5400000" flipH="1" flipV="1">
            <a:off x="1373722" y="299645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6" name="Flowchart: Magnetic Disk 15"/>
          <p:cNvSpPr/>
          <p:nvPr/>
        </p:nvSpPr>
        <p:spPr bwMode="auto">
          <a:xfrm>
            <a:off x="1156328" y="307489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cxnSp>
        <p:nvCxnSpPr>
          <p:cNvPr id="17" name="Straight Connector 16"/>
          <p:cNvCxnSpPr>
            <a:stCxn id="18" idx="1"/>
          </p:cNvCxnSpPr>
          <p:nvPr/>
        </p:nvCxnSpPr>
        <p:spPr bwMode="auto">
          <a:xfrm rot="5400000" flipH="1" flipV="1">
            <a:off x="2162616" y="301438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8" name="Flowchart: Magnetic Disk 17"/>
          <p:cNvSpPr/>
          <p:nvPr/>
        </p:nvSpPr>
        <p:spPr bwMode="auto">
          <a:xfrm>
            <a:off x="1945222" y="309282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defTabSz="1096963"/>
            <a:endParaRPr lang="en-US" dirty="0" smtClean="0">
              <a:solidFill>
                <a:schemeClr val="bg1"/>
              </a:solidFill>
              <a:latin typeface="Segoe Semibold" pitchFamily="34" charset="0"/>
            </a:endParaRPr>
          </a:p>
        </p:txBody>
      </p:sp>
      <p:sp>
        <p:nvSpPr>
          <p:cNvPr id="19" name="TextBox 9"/>
          <p:cNvSpPr txBox="1">
            <a:spLocks noChangeArrowheads="1"/>
          </p:cNvSpPr>
          <p:nvPr/>
        </p:nvSpPr>
        <p:spPr bwMode="auto">
          <a:xfrm>
            <a:off x="1161558" y="1469315"/>
            <a:ext cx="1411195" cy="1477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1435" tIns="45717" rIns="91435" bIns="45717">
            <a:spAutoFit/>
          </a:bodyPr>
          <a:lstStyle/>
          <a:p>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Windows Server </a:t>
            </a:r>
          </a:p>
          <a:p>
            <a:pPr algn="ctr"/>
            <a:r>
              <a:rPr lang="en-US" sz="1800" dirty="0" smtClean="0">
                <a:solidFill>
                  <a:schemeClr val="bg1"/>
                </a:solidFill>
                <a:latin typeface="Segoe Semibold" pitchFamily="34" charset="0"/>
              </a:rPr>
              <a:t>2003</a:t>
            </a:r>
          </a:p>
        </p:txBody>
      </p:sp>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sp>
        <p:nvSpPr>
          <p:cNvPr id="23" name="TextBox 9"/>
          <p:cNvSpPr txBox="1">
            <a:spLocks noChangeArrowheads="1"/>
          </p:cNvSpPr>
          <p:nvPr/>
        </p:nvSpPr>
        <p:spPr bwMode="auto">
          <a:xfrm>
            <a:off x="1627706" y="1594821"/>
            <a:ext cx="800209" cy="276993"/>
          </a:xfrm>
          <a:prstGeom prst="rect">
            <a:avLst/>
          </a:prstGeom>
          <a:gradFill flip="none" rotWithShape="1">
            <a:gsLst>
              <a:gs pos="0">
                <a:schemeClr val="accent6">
                  <a:lumMod val="75000"/>
                </a:schemeClr>
              </a:gs>
              <a:gs pos="50000">
                <a:schemeClr val="accent6"/>
              </a:gs>
              <a:gs pos="100000">
                <a:srgbClr val="FFC000"/>
              </a:gs>
            </a:gsLst>
            <a:lin ang="16200000" scaled="1"/>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a:r>
              <a:rPr lang="en-US" sz="1200" dirty="0" smtClean="0">
                <a:latin typeface="Segoe Semibold" pitchFamily="34" charset="0"/>
              </a:rPr>
              <a:t>SQL2005</a:t>
            </a:r>
            <a:endParaRPr lang="en-US" sz="1200" dirty="0">
              <a:latin typeface="Segoe Semibold"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rPr>
              <a:t>Virtual Server </a:t>
            </a:r>
            <a:r>
              <a:rPr lang="en-US" sz="2800" dirty="0" smtClean="0">
                <a:solidFill>
                  <a:schemeClr val="tx1"/>
                </a:solidFill>
              </a:rPr>
              <a:t>host-based </a:t>
            </a:r>
            <a:r>
              <a:rPr sz="2800" smtClean="0">
                <a:solidFill>
                  <a:schemeClr val="tx1"/>
                </a:solidFill>
              </a:rPr>
              <a:t>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cxnSp>
        <p:nvCxnSpPr>
          <p:cNvPr id="9" name="Straight Connector 8"/>
          <p:cNvCxnSpPr>
            <a:stCxn id="6" idx="1"/>
          </p:cNvCxnSpPr>
          <p:nvPr/>
        </p:nvCxnSpPr>
        <p:spPr bwMode="auto">
          <a:xfrm rot="5400000" flipH="1" flipV="1">
            <a:off x="3166792" y="299645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Flowchart: Magnetic Disk 5"/>
          <p:cNvSpPr/>
          <p:nvPr/>
        </p:nvSpPr>
        <p:spPr bwMode="auto">
          <a:xfrm>
            <a:off x="2949398" y="307489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tx1"/>
              </a:solidFill>
              <a:latin typeface="Segoe Semibold" pitchFamily="34" charset="0"/>
            </a:endParaRPr>
          </a:p>
        </p:txBody>
      </p:sp>
      <p:cxnSp>
        <p:nvCxnSpPr>
          <p:cNvPr id="11" name="Straight Connector 10"/>
          <p:cNvCxnSpPr>
            <a:stCxn id="12" idx="1"/>
          </p:cNvCxnSpPr>
          <p:nvPr/>
        </p:nvCxnSpPr>
        <p:spPr bwMode="auto">
          <a:xfrm rot="5400000" flipH="1" flipV="1">
            <a:off x="3955686" y="301438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2" name="Flowchart: Magnetic Disk 11"/>
          <p:cNvSpPr/>
          <p:nvPr/>
        </p:nvSpPr>
        <p:spPr bwMode="auto">
          <a:xfrm>
            <a:off x="3738292" y="309282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tx1"/>
              </a:solidFill>
              <a:latin typeface="Segoe Semibold" pitchFamily="34" charset="0"/>
            </a:endParaRPr>
          </a:p>
        </p:txBody>
      </p:sp>
      <p:sp>
        <p:nvSpPr>
          <p:cNvPr id="5" name="TextBox 9"/>
          <p:cNvSpPr txBox="1">
            <a:spLocks noChangeArrowheads="1"/>
          </p:cNvSpPr>
          <p:nvPr/>
        </p:nvSpPr>
        <p:spPr bwMode="auto">
          <a:xfrm>
            <a:off x="2954628" y="1469315"/>
            <a:ext cx="1375335" cy="1477321"/>
          </a:xfrm>
          <a:prstGeom prst="rect">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p:spPr>
        <p:txBody>
          <a:bodyPr wrap="square" lIns="91435" tIns="45717" rIns="91435" bIns="45717">
            <a:spAutoFit/>
          </a:bodyPr>
          <a:lstStyle/>
          <a:p>
            <a:pPr algn="ctr"/>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Linux</a:t>
            </a:r>
          </a:p>
          <a:p>
            <a:pPr algn="ctr"/>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p:txBody>
      </p:sp>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sp>
        <p:nvSpPr>
          <p:cNvPr id="28" name="TextBox 27"/>
          <p:cNvSpPr txBox="1"/>
          <p:nvPr/>
        </p:nvSpPr>
        <p:spPr>
          <a:xfrm>
            <a:off x="5207598" y="1900535"/>
            <a:ext cx="2842707" cy="1692771"/>
          </a:xfrm>
          <a:prstGeom prst="rect">
            <a:avLst/>
          </a:prstGeom>
          <a:noFill/>
        </p:spPr>
        <p:txBody>
          <a:bodyPr wrap="square" rtlCol="0">
            <a:spAutoFit/>
          </a:bodyPr>
          <a:lstStyle/>
          <a:p>
            <a:pPr algn="r"/>
            <a:endParaRPr lang="en-US" sz="2800" dirty="0" smtClean="0">
              <a:solidFill>
                <a:schemeClr val="tx1"/>
              </a:solidFill>
              <a:latin typeface="Segoe" pitchFamily="34" charset="0"/>
            </a:endParaRPr>
          </a:p>
          <a:p>
            <a:pPr algn="r"/>
            <a:endParaRPr lang="en-US" sz="2000" u="sng" dirty="0" smtClean="0">
              <a:latin typeface="Segoe" pitchFamily="34" charset="0"/>
            </a:endParaRPr>
          </a:p>
          <a:p>
            <a:pPr algn="r"/>
            <a:r>
              <a:rPr lang="en-US" sz="2800" dirty="0" smtClean="0">
                <a:solidFill>
                  <a:srgbClr val="FF0000"/>
                </a:solidFill>
                <a:latin typeface="Segoe" pitchFamily="34" charset="0"/>
              </a:rPr>
              <a:t>Linux_C.VHD</a:t>
            </a:r>
          </a:p>
          <a:p>
            <a:pPr algn="r"/>
            <a:r>
              <a:rPr lang="en-US" sz="2800" dirty="0" smtClean="0">
                <a:solidFill>
                  <a:srgbClr val="FF0000"/>
                </a:solidFill>
                <a:latin typeface="Segoe" pitchFamily="34" charset="0"/>
              </a:rPr>
              <a:t>Linux_D.VHD</a:t>
            </a:r>
          </a:p>
        </p:txBody>
      </p:sp>
      <p:sp>
        <p:nvSpPr>
          <p:cNvPr id="29" name="TextBox 28"/>
          <p:cNvSpPr txBox="1"/>
          <p:nvPr/>
        </p:nvSpPr>
        <p:spPr>
          <a:xfrm>
            <a:off x="5153798" y="1479170"/>
            <a:ext cx="2842707" cy="523220"/>
          </a:xfrm>
          <a:prstGeom prst="rect">
            <a:avLst/>
          </a:prstGeom>
          <a:noFill/>
        </p:spPr>
        <p:txBody>
          <a:bodyPr wrap="square" rtlCol="0">
            <a:spAutoFit/>
          </a:bodyPr>
          <a:lstStyle/>
          <a:p>
            <a:pPr algn="r"/>
            <a:r>
              <a:rPr lang="en-US" sz="2800" dirty="0" smtClean="0">
                <a:solidFill>
                  <a:srgbClr val="FF0000"/>
                </a:solidFill>
                <a:latin typeface="Segoe" pitchFamily="34" charset="0"/>
              </a:rPr>
              <a:t>Linux.VMC</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rPr>
              <a:t>Virtual Server </a:t>
            </a:r>
            <a:r>
              <a:rPr lang="en-US" sz="2800" dirty="0" smtClean="0">
                <a:solidFill>
                  <a:schemeClr val="tx1"/>
                </a:solidFill>
              </a:rPr>
              <a:t>host-based </a:t>
            </a:r>
            <a:r>
              <a:rPr sz="2800" smtClean="0">
                <a:solidFill>
                  <a:schemeClr val="tx1"/>
                </a:solidFill>
              </a:rPr>
              <a:t>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cxnSp>
        <p:nvCxnSpPr>
          <p:cNvPr id="9" name="Straight Connector 8"/>
          <p:cNvCxnSpPr>
            <a:stCxn id="6" idx="1"/>
          </p:cNvCxnSpPr>
          <p:nvPr/>
        </p:nvCxnSpPr>
        <p:spPr bwMode="auto">
          <a:xfrm rot="5400000" flipH="1" flipV="1">
            <a:off x="3166792" y="299645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Flowchart: Magnetic Disk 5"/>
          <p:cNvSpPr/>
          <p:nvPr/>
        </p:nvSpPr>
        <p:spPr bwMode="auto">
          <a:xfrm>
            <a:off x="2949398" y="307489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tx1"/>
              </a:solidFill>
              <a:latin typeface="Segoe Semibold" pitchFamily="34" charset="0"/>
            </a:endParaRPr>
          </a:p>
        </p:txBody>
      </p:sp>
      <p:cxnSp>
        <p:nvCxnSpPr>
          <p:cNvPr id="11" name="Straight Connector 10"/>
          <p:cNvCxnSpPr>
            <a:stCxn id="12" idx="1"/>
          </p:cNvCxnSpPr>
          <p:nvPr/>
        </p:nvCxnSpPr>
        <p:spPr bwMode="auto">
          <a:xfrm rot="5400000" flipH="1" flipV="1">
            <a:off x="3955686" y="3014383"/>
            <a:ext cx="152400" cy="4483"/>
          </a:xfrm>
          <a:prstGeom prst="line">
            <a:avLst/>
          </a:prstGeom>
          <a:ln w="101600" cmpd="tri">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2" name="Flowchart: Magnetic Disk 11"/>
          <p:cNvSpPr/>
          <p:nvPr/>
        </p:nvSpPr>
        <p:spPr bwMode="auto">
          <a:xfrm>
            <a:off x="3738292" y="3092824"/>
            <a:ext cx="582706" cy="733651"/>
          </a:xfrm>
          <a:prstGeom prst="flowChartMagneticDisk">
            <a:avLst/>
          </a:prstGeom>
          <a:gradFill flip="none" rotWithShape="1">
            <a:gsLst>
              <a:gs pos="0">
                <a:srgbClr val="E62C00">
                  <a:shade val="30000"/>
                  <a:satMod val="115000"/>
                </a:srgbClr>
              </a:gs>
              <a:gs pos="50000">
                <a:srgbClr val="E62C00">
                  <a:shade val="67500"/>
                  <a:satMod val="115000"/>
                </a:srgbClr>
              </a:gs>
              <a:gs pos="100000">
                <a:srgbClr val="E62C00">
                  <a:shade val="100000"/>
                  <a:satMod val="115000"/>
                </a:srgbClr>
              </a:gs>
            </a:gsLst>
            <a:lin ang="16200000" scaled="1"/>
            <a:tileRect/>
          </a:gradFill>
          <a:ln w="9525">
            <a:solidFill>
              <a:schemeClr val="accent4">
                <a:lumMod val="75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tx1"/>
              </a:solidFill>
              <a:latin typeface="Segoe Semibold" pitchFamily="34" charset="0"/>
            </a:endParaRPr>
          </a:p>
        </p:txBody>
      </p:sp>
      <p:sp>
        <p:nvSpPr>
          <p:cNvPr id="5" name="TextBox 9"/>
          <p:cNvSpPr txBox="1">
            <a:spLocks noChangeArrowheads="1"/>
          </p:cNvSpPr>
          <p:nvPr/>
        </p:nvSpPr>
        <p:spPr bwMode="auto">
          <a:xfrm>
            <a:off x="2954628" y="1469315"/>
            <a:ext cx="1375335" cy="1477321"/>
          </a:xfrm>
          <a:prstGeom prst="rect">
            <a:avLst/>
          </a:prstGeom>
          <a:solidFill>
            <a:schemeClr val="bg2"/>
          </a:solidFill>
          <a:ln w="9525">
            <a:solidFill>
              <a:srgbClr val="FF0000"/>
            </a:solidFill>
            <a:miter lim="800000"/>
            <a:headEnd/>
            <a:tailEnd/>
          </a:ln>
          <a:effectLst>
            <a:outerShdw blurRad="152400" dist="317500" dir="5400000" sx="90000" sy="-19000" rotWithShape="0">
              <a:prstClr val="black">
                <a:alpha val="15000"/>
              </a:prstClr>
            </a:outerShdw>
          </a:effectLst>
        </p:spPr>
        <p:txBody>
          <a:bodyPr wrap="square" lIns="91435" tIns="45717" rIns="91435" bIns="45717">
            <a:spAutoFit/>
          </a:bodyPr>
          <a:lstStyle/>
          <a:p>
            <a:pPr algn="ctr"/>
            <a:endParaRPr lang="en-US" sz="1800" dirty="0" smtClean="0">
              <a:latin typeface="Segoe Semibold" pitchFamily="34" charset="0"/>
            </a:endParaRPr>
          </a:p>
          <a:p>
            <a:pPr algn="ctr"/>
            <a:endParaRPr lang="en-US" sz="1800" dirty="0" smtClean="0">
              <a:latin typeface="Segoe Semibold" pitchFamily="34" charset="0"/>
            </a:endParaRPr>
          </a:p>
          <a:p>
            <a:pPr algn="ctr"/>
            <a:r>
              <a:rPr lang="en-US" sz="1800" dirty="0" smtClean="0">
                <a:solidFill>
                  <a:srgbClr val="FF0000"/>
                </a:solidFill>
                <a:latin typeface="Segoe Semibold" pitchFamily="34" charset="0"/>
              </a:rPr>
              <a:t>Linux</a:t>
            </a:r>
          </a:p>
          <a:p>
            <a:pPr algn="ctr"/>
            <a:endParaRPr lang="en-US" sz="1800" dirty="0" smtClean="0">
              <a:latin typeface="Segoe Semibold" pitchFamily="34" charset="0"/>
            </a:endParaRPr>
          </a:p>
          <a:p>
            <a:pPr algn="ctr"/>
            <a:endParaRPr lang="en-US" sz="1800" dirty="0" smtClean="0">
              <a:latin typeface="Segoe Semibold" pitchFamily="34" charset="0"/>
            </a:endParaRPr>
          </a:p>
        </p:txBody>
      </p:sp>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sp>
        <p:nvSpPr>
          <p:cNvPr id="24" name="TextBox 23"/>
          <p:cNvSpPr txBox="1"/>
          <p:nvPr/>
        </p:nvSpPr>
        <p:spPr>
          <a:xfrm>
            <a:off x="5207598" y="1900535"/>
            <a:ext cx="2842707" cy="1692771"/>
          </a:xfrm>
          <a:prstGeom prst="rect">
            <a:avLst/>
          </a:prstGeom>
          <a:noFill/>
        </p:spPr>
        <p:txBody>
          <a:bodyPr wrap="square" rtlCol="0">
            <a:spAutoFit/>
          </a:bodyPr>
          <a:lstStyle/>
          <a:p>
            <a:pPr algn="r"/>
            <a:endParaRPr lang="en-US" sz="2800" dirty="0" smtClean="0">
              <a:solidFill>
                <a:schemeClr val="tx1"/>
              </a:solidFill>
              <a:latin typeface="Segoe" pitchFamily="34" charset="0"/>
            </a:endParaRPr>
          </a:p>
          <a:p>
            <a:pPr algn="r"/>
            <a:r>
              <a:rPr lang="en-US" sz="2000" u="sng" dirty="0" smtClean="0">
                <a:latin typeface="Segoe" pitchFamily="34" charset="0"/>
              </a:rPr>
              <a:t>VSS Writer</a:t>
            </a:r>
          </a:p>
          <a:p>
            <a:pPr algn="r"/>
            <a:r>
              <a:rPr lang="en-US" sz="2800" dirty="0" smtClean="0">
                <a:solidFill>
                  <a:srgbClr val="FF0000"/>
                </a:solidFill>
                <a:latin typeface="Segoe" pitchFamily="34" charset="0"/>
              </a:rPr>
              <a:t>Linux_C.VHD</a:t>
            </a:r>
          </a:p>
          <a:p>
            <a:pPr algn="r"/>
            <a:r>
              <a:rPr lang="en-US" sz="2800" dirty="0" smtClean="0">
                <a:solidFill>
                  <a:srgbClr val="FF0000"/>
                </a:solidFill>
                <a:latin typeface="Segoe" pitchFamily="34" charset="0"/>
              </a:rPr>
              <a:t>Linux_D.VHD</a:t>
            </a:r>
          </a:p>
        </p:txBody>
      </p:sp>
      <p:sp>
        <p:nvSpPr>
          <p:cNvPr id="26" name="TextBox 25"/>
          <p:cNvSpPr txBox="1"/>
          <p:nvPr/>
        </p:nvSpPr>
        <p:spPr>
          <a:xfrm>
            <a:off x="5153798" y="1479170"/>
            <a:ext cx="2842707" cy="523220"/>
          </a:xfrm>
          <a:prstGeom prst="rect">
            <a:avLst/>
          </a:prstGeom>
          <a:noFill/>
        </p:spPr>
        <p:txBody>
          <a:bodyPr wrap="square" rtlCol="0">
            <a:spAutoFit/>
          </a:bodyPr>
          <a:lstStyle/>
          <a:p>
            <a:pPr algn="r"/>
            <a:r>
              <a:rPr lang="en-US" sz="2800" dirty="0" smtClean="0">
                <a:solidFill>
                  <a:srgbClr val="FF0000"/>
                </a:solidFill>
                <a:latin typeface="Segoe" pitchFamily="34" charset="0"/>
              </a:rPr>
              <a:t>Linux.VMC</a:t>
            </a:r>
          </a:p>
        </p:txBody>
      </p:sp>
      <p:sp>
        <p:nvSpPr>
          <p:cNvPr id="14" name="TextBox 13"/>
          <p:cNvSpPr txBox="1"/>
          <p:nvPr/>
        </p:nvSpPr>
        <p:spPr>
          <a:xfrm>
            <a:off x="5216555" y="3836921"/>
            <a:ext cx="2842707" cy="1508105"/>
          </a:xfrm>
          <a:prstGeom prst="rect">
            <a:avLst/>
          </a:prstGeom>
          <a:noFill/>
        </p:spPr>
        <p:txBody>
          <a:bodyPr wrap="square" rtlCol="0">
            <a:spAutoFit/>
          </a:bodyPr>
          <a:lstStyle/>
          <a:p>
            <a:pPr algn="r"/>
            <a:r>
              <a:rPr lang="en-US" sz="2000" u="sng" dirty="0" smtClean="0">
                <a:latin typeface="Segoe" pitchFamily="34" charset="0"/>
              </a:rPr>
              <a:t>Save State</a:t>
            </a:r>
          </a:p>
          <a:p>
            <a:pPr algn="r"/>
            <a:r>
              <a:rPr lang="en-US" sz="2800" dirty="0" smtClean="0">
                <a:solidFill>
                  <a:srgbClr val="FF0000"/>
                </a:solidFill>
                <a:latin typeface="Segoe" pitchFamily="34" charset="0"/>
              </a:rPr>
              <a:t>Linux.VSV</a:t>
            </a:r>
          </a:p>
          <a:p>
            <a:pPr algn="r"/>
            <a:r>
              <a:rPr lang="en-US" sz="1400" i="1" dirty="0" smtClean="0">
                <a:latin typeface="Segoe" pitchFamily="34" charset="0"/>
              </a:rPr>
              <a:t>2-3 minutes</a:t>
            </a:r>
          </a:p>
          <a:p>
            <a:pPr algn="r"/>
            <a:endParaRPr lang="en-US" sz="2800" dirty="0" smtClean="0">
              <a:solidFill>
                <a:srgbClr val="FF0000"/>
              </a:solidFill>
              <a:latin typeface="Segoe"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rPr>
              <a:t>Virtual Server </a:t>
            </a:r>
            <a:r>
              <a:rPr lang="en-US" sz="2800" dirty="0" smtClean="0">
                <a:solidFill>
                  <a:schemeClr val="tx1"/>
                </a:solidFill>
              </a:rPr>
              <a:t>host-based </a:t>
            </a:r>
            <a:r>
              <a:rPr sz="2800" smtClean="0">
                <a:solidFill>
                  <a:schemeClr val="tx1"/>
                </a:solidFill>
              </a:rPr>
              <a:t>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cxnSp>
        <p:nvCxnSpPr>
          <p:cNvPr id="12" name="Straight Connector 11"/>
          <p:cNvCxnSpPr>
            <a:stCxn id="13" idx="1"/>
          </p:cNvCxnSpPr>
          <p:nvPr/>
        </p:nvCxnSpPr>
        <p:spPr bwMode="auto">
          <a:xfrm rot="5400000" flipH="1" flipV="1">
            <a:off x="1373722" y="299645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3" name="Flowchart: Magnetic Disk 12"/>
          <p:cNvSpPr/>
          <p:nvPr/>
        </p:nvSpPr>
        <p:spPr bwMode="auto">
          <a:xfrm>
            <a:off x="1156328" y="307489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cxnSp>
        <p:nvCxnSpPr>
          <p:cNvPr id="14" name="Straight Connector 13"/>
          <p:cNvCxnSpPr>
            <a:stCxn id="20" idx="1"/>
          </p:cNvCxnSpPr>
          <p:nvPr/>
        </p:nvCxnSpPr>
        <p:spPr bwMode="auto">
          <a:xfrm rot="5400000" flipH="1" flipV="1">
            <a:off x="2162616" y="301438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0" name="Flowchart: Magnetic Disk 19"/>
          <p:cNvSpPr/>
          <p:nvPr/>
        </p:nvSpPr>
        <p:spPr bwMode="auto">
          <a:xfrm>
            <a:off x="1945222" y="309282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defTabSz="1096963"/>
            <a:endParaRPr lang="en-US" dirty="0" smtClean="0">
              <a:solidFill>
                <a:schemeClr val="bg1"/>
              </a:solidFill>
              <a:latin typeface="Segoe Semibold" pitchFamily="34" charset="0"/>
            </a:endParaRPr>
          </a:p>
        </p:txBody>
      </p:sp>
      <p:sp>
        <p:nvSpPr>
          <p:cNvPr id="22" name="TextBox 9"/>
          <p:cNvSpPr txBox="1">
            <a:spLocks noChangeArrowheads="1"/>
          </p:cNvSpPr>
          <p:nvPr/>
        </p:nvSpPr>
        <p:spPr bwMode="auto">
          <a:xfrm>
            <a:off x="1161558" y="1469315"/>
            <a:ext cx="1411195" cy="1477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1435" tIns="45717" rIns="91435" bIns="45717">
            <a:spAutoFit/>
          </a:bodyPr>
          <a:lstStyle/>
          <a:p>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Windows Server </a:t>
            </a:r>
          </a:p>
          <a:p>
            <a:pPr algn="ctr"/>
            <a:r>
              <a:rPr lang="en-US" sz="1800" dirty="0" smtClean="0">
                <a:solidFill>
                  <a:schemeClr val="bg1"/>
                </a:solidFill>
                <a:latin typeface="Segoe Semibold" pitchFamily="34" charset="0"/>
              </a:rPr>
              <a:t>2003</a:t>
            </a:r>
          </a:p>
        </p:txBody>
      </p:sp>
      <p:sp>
        <p:nvSpPr>
          <p:cNvPr id="24" name="TextBox 9"/>
          <p:cNvSpPr txBox="1">
            <a:spLocks noChangeArrowheads="1"/>
          </p:cNvSpPr>
          <p:nvPr/>
        </p:nvSpPr>
        <p:spPr bwMode="auto">
          <a:xfrm>
            <a:off x="1627706" y="1594821"/>
            <a:ext cx="800209" cy="276993"/>
          </a:xfrm>
          <a:prstGeom prst="rect">
            <a:avLst/>
          </a:prstGeom>
          <a:gradFill flip="none" rotWithShape="1">
            <a:gsLst>
              <a:gs pos="0">
                <a:schemeClr val="accent6">
                  <a:lumMod val="75000"/>
                </a:schemeClr>
              </a:gs>
              <a:gs pos="50000">
                <a:schemeClr val="accent6"/>
              </a:gs>
              <a:gs pos="100000">
                <a:srgbClr val="FFC000"/>
              </a:gs>
            </a:gsLst>
            <a:lin ang="16200000" scaled="1"/>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a:r>
              <a:rPr lang="en-US" sz="1200" dirty="0" smtClean="0">
                <a:latin typeface="Segoe Semibold" pitchFamily="34" charset="0"/>
              </a:rPr>
              <a:t>SQL2005</a:t>
            </a:r>
            <a:endParaRPr lang="en-US" sz="1200" dirty="0">
              <a:latin typeface="Segoe Semibold"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19" descr="SC-DPM07_bL.png"/>
          <p:cNvPicPr>
            <a:picLocks noChangeAspect="1"/>
          </p:cNvPicPr>
          <p:nvPr/>
        </p:nvPicPr>
        <p:blipFill>
          <a:blip r:embed="rId4"/>
          <a:srcRect/>
          <a:stretch>
            <a:fillRect/>
          </a:stretch>
        </p:blipFill>
        <p:spPr bwMode="auto">
          <a:xfrm>
            <a:off x="3094074" y="157680"/>
            <a:ext cx="2881313" cy="67627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124"/>
          <p:cNvGrpSpPr>
            <a:grpSpLocks/>
          </p:cNvGrpSpPr>
          <p:nvPr/>
        </p:nvGrpSpPr>
        <p:grpSpPr bwMode="auto">
          <a:xfrm>
            <a:off x="215900" y="5403887"/>
            <a:ext cx="8642350" cy="1244600"/>
            <a:chOff x="-128089" y="4716924"/>
            <a:chExt cx="9601200" cy="1523536"/>
          </a:xfrm>
        </p:grpSpPr>
        <p:sp>
          <p:nvSpPr>
            <p:cNvPr id="126" name="Rounded Rectangle 125"/>
            <p:cNvSpPr/>
            <p:nvPr/>
          </p:nvSpPr>
          <p:spPr bwMode="auto">
            <a:xfrm>
              <a:off x="-128089" y="4749959"/>
              <a:ext cx="9601200" cy="1476897"/>
            </a:xfrm>
            <a:prstGeom prst="roundRect">
              <a:avLst/>
            </a:prstGeom>
            <a:gradFill flip="none" rotWithShape="1">
              <a:gsLst>
                <a:gs pos="0">
                  <a:schemeClr val="tx2">
                    <a:lumMod val="75000"/>
                    <a:lumOff val="25000"/>
                    <a:alpha val="70000"/>
                  </a:schemeClr>
                </a:gs>
                <a:gs pos="35000">
                  <a:schemeClr val="tx2">
                    <a:lumMod val="85000"/>
                    <a:lumOff val="15000"/>
                    <a:alpha val="90000"/>
                  </a:schemeClr>
                </a:gs>
                <a:gs pos="100000">
                  <a:srgbClr val="A7A7A7">
                    <a:alpha val="48627"/>
                  </a:srgb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r" defTabSz="1096909" eaLnBrk="0" hangingPunct="0">
                <a:defRPr/>
              </a:pPr>
              <a:endParaRPr lang="en-US" dirty="0">
                <a:solidFill>
                  <a:schemeClr val="tx1"/>
                </a:solidFill>
              </a:endParaRPr>
            </a:p>
          </p:txBody>
        </p:sp>
        <p:sp>
          <p:nvSpPr>
            <p:cNvPr id="127" name="&quot;RADIANT&quot; Soft Orange Corner Radial"/>
            <p:cNvSpPr/>
            <p:nvPr/>
          </p:nvSpPr>
          <p:spPr bwMode="auto">
            <a:xfrm flipH="1">
              <a:off x="710" y="6149020"/>
              <a:ext cx="9367282" cy="91440"/>
            </a:xfrm>
            <a:prstGeom prst="roundRect">
              <a:avLst/>
            </a:prstGeom>
            <a:gradFill flip="none" rotWithShape="1">
              <a:gsLst>
                <a:gs pos="0">
                  <a:srgbClr val="FDF559"/>
                </a:gs>
                <a:gs pos="46000">
                  <a:srgbClr val="FEB21A"/>
                </a:gs>
                <a:gs pos="100000">
                  <a:srgbClr val="D26900"/>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6909" eaLnBrk="0" hangingPunct="0">
                <a:defRPr/>
              </a:pPr>
              <a:endParaRPr lang="en-US" dirty="0">
                <a:latin typeface="Segoe" pitchFamily="34" charset="0"/>
                <a:cs typeface="+mn-cs"/>
              </a:endParaRPr>
            </a:p>
          </p:txBody>
        </p:sp>
        <p:sp>
          <p:nvSpPr>
            <p:cNvPr id="128" name="&quot;RADIANT&quot; Soft Orange Corner Radial"/>
            <p:cNvSpPr/>
            <p:nvPr/>
          </p:nvSpPr>
          <p:spPr bwMode="auto">
            <a:xfrm flipH="1">
              <a:off x="710" y="4716924"/>
              <a:ext cx="9367282" cy="91440"/>
            </a:xfrm>
            <a:prstGeom prst="roundRect">
              <a:avLst/>
            </a:prstGeom>
            <a:gradFill flip="none" rotWithShape="1">
              <a:gsLst>
                <a:gs pos="0">
                  <a:srgbClr val="F18745"/>
                </a:gs>
                <a:gs pos="46000">
                  <a:srgbClr val="E65F22"/>
                </a:gs>
                <a:gs pos="100000">
                  <a:srgbClr val="6D0907"/>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6909" eaLnBrk="0" hangingPunct="0">
                <a:defRPr/>
              </a:pPr>
              <a:endParaRPr lang="en-US" dirty="0">
                <a:latin typeface="Segoe" pitchFamily="34" charset="0"/>
                <a:cs typeface="+mn-cs"/>
              </a:endParaRPr>
            </a:p>
          </p:txBody>
        </p:sp>
      </p:grpSp>
      <p:sp>
        <p:nvSpPr>
          <p:cNvPr id="20484" name="Text Box 43"/>
          <p:cNvSpPr txBox="1">
            <a:spLocks noChangeArrowheads="1"/>
          </p:cNvSpPr>
          <p:nvPr/>
        </p:nvSpPr>
        <p:spPr bwMode="auto">
          <a:xfrm>
            <a:off x="496888" y="5475324"/>
            <a:ext cx="7913687" cy="993775"/>
          </a:xfrm>
          <a:prstGeom prst="rect">
            <a:avLst/>
          </a:prstGeom>
          <a:noFill/>
          <a:ln w="9525" algn="ctr">
            <a:noFill/>
            <a:miter lim="800000"/>
            <a:headEnd/>
            <a:tailEnd/>
          </a:ln>
        </p:spPr>
        <p:txBody>
          <a:bodyPr lIns="91435" tIns="45717" rIns="91435" bIns="45717">
            <a:spAutoFit/>
          </a:bodyPr>
          <a:lstStyle/>
          <a:p>
            <a:pPr marL="284163" indent="-284163" eaLnBrk="0" hangingPunct="0">
              <a:lnSpc>
                <a:spcPct val="80000"/>
              </a:lnSpc>
              <a:spcBef>
                <a:spcPct val="20000"/>
              </a:spcBef>
              <a:buClr>
                <a:schemeClr val="tx2"/>
              </a:buClr>
              <a:buSzPct val="95000"/>
            </a:pPr>
            <a:r>
              <a:rPr lang="en-US" sz="1700" b="1">
                <a:solidFill>
                  <a:schemeClr val="bg2"/>
                </a:solidFill>
                <a:latin typeface="Segoe" pitchFamily="34" charset="0"/>
              </a:rPr>
              <a:t>DPM 2007</a:t>
            </a:r>
            <a:endParaRPr lang="en-US" sz="1700">
              <a:solidFill>
                <a:schemeClr val="bg2"/>
              </a:solidFill>
              <a:latin typeface="Segoe" pitchFamily="34" charset="0"/>
            </a:endParaRPr>
          </a:p>
          <a:p>
            <a:pPr marL="284163" indent="-284163" eaLnBrk="0" hangingPunct="0">
              <a:lnSpc>
                <a:spcPct val="80000"/>
              </a:lnSpc>
              <a:spcBef>
                <a:spcPct val="20000"/>
              </a:spcBef>
              <a:buClr>
                <a:schemeClr val="tx2"/>
              </a:buClr>
              <a:buSzPct val="95000"/>
              <a:buFontTx/>
              <a:buBlip>
                <a:blip r:embed="rId5"/>
              </a:buBlip>
            </a:pPr>
            <a:r>
              <a:rPr lang="en-US" sz="1500">
                <a:solidFill>
                  <a:schemeClr val="bg2"/>
                </a:solidFill>
                <a:latin typeface="Segoe" pitchFamily="34" charset="0"/>
              </a:rPr>
              <a:t>Continuous Data Protection for Windows Application and File Servers</a:t>
            </a:r>
          </a:p>
          <a:p>
            <a:pPr marL="284163" indent="-284163" eaLnBrk="0" hangingPunct="0">
              <a:lnSpc>
                <a:spcPct val="80000"/>
              </a:lnSpc>
              <a:spcBef>
                <a:spcPct val="20000"/>
              </a:spcBef>
              <a:buClr>
                <a:schemeClr val="tx2"/>
              </a:buClr>
              <a:buSzPct val="95000"/>
              <a:buFontTx/>
              <a:buBlip>
                <a:blip r:embed="rId5"/>
              </a:buBlip>
            </a:pPr>
            <a:r>
              <a:rPr lang="en-US" sz="1500">
                <a:solidFill>
                  <a:schemeClr val="bg2"/>
                </a:solidFill>
                <a:latin typeface="Segoe" pitchFamily="34" charset="0"/>
              </a:rPr>
              <a:t>Rapid &amp; Reliable Recovery from disk instead of tape</a:t>
            </a:r>
          </a:p>
          <a:p>
            <a:pPr marL="284163" indent="-284163" eaLnBrk="0" hangingPunct="0">
              <a:lnSpc>
                <a:spcPct val="80000"/>
              </a:lnSpc>
              <a:spcBef>
                <a:spcPct val="20000"/>
              </a:spcBef>
              <a:buClr>
                <a:schemeClr val="tx2"/>
              </a:buClr>
              <a:buSzPct val="95000"/>
              <a:buFontTx/>
              <a:buBlip>
                <a:blip r:embed="rId5"/>
              </a:buBlip>
            </a:pPr>
            <a:r>
              <a:rPr lang="en-US" sz="1500">
                <a:solidFill>
                  <a:schemeClr val="bg2"/>
                </a:solidFill>
                <a:latin typeface="Segoe" pitchFamily="34" charset="0"/>
              </a:rPr>
              <a:t>Advanced Technology for enterprises of all sizes</a:t>
            </a:r>
          </a:p>
        </p:txBody>
      </p:sp>
      <p:sp>
        <p:nvSpPr>
          <p:cNvPr id="206" name="Text Box 49"/>
          <p:cNvSpPr txBox="1">
            <a:spLocks noChangeArrowheads="1"/>
          </p:cNvSpPr>
          <p:nvPr/>
        </p:nvSpPr>
        <p:spPr bwMode="auto">
          <a:xfrm>
            <a:off x="1423988" y="3727450"/>
            <a:ext cx="1673225" cy="292100"/>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300" dirty="0">
                <a:latin typeface="+mj-lt"/>
                <a:cs typeface="+mn-cs"/>
              </a:rPr>
              <a:t>Windows file servers</a:t>
            </a:r>
          </a:p>
        </p:txBody>
      </p:sp>
      <p:sp>
        <p:nvSpPr>
          <p:cNvPr id="207" name="Text Box 50"/>
          <p:cNvSpPr txBox="1">
            <a:spLocks noChangeArrowheads="1"/>
          </p:cNvSpPr>
          <p:nvPr/>
        </p:nvSpPr>
        <p:spPr bwMode="auto">
          <a:xfrm>
            <a:off x="4692650" y="4002088"/>
            <a:ext cx="1427163" cy="292100"/>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latin typeface="+mj-lt"/>
                <a:cs typeface="+mn-cs"/>
              </a:rPr>
              <a:t>with Tape Library</a:t>
            </a:r>
          </a:p>
        </p:txBody>
      </p:sp>
      <p:pic>
        <p:nvPicPr>
          <p:cNvPr id="20487" name="Picture 57"/>
          <p:cNvPicPr>
            <a:picLocks noChangeAspect="1" noChangeArrowheads="1"/>
          </p:cNvPicPr>
          <p:nvPr/>
        </p:nvPicPr>
        <p:blipFill>
          <a:blip r:embed="rId6"/>
          <a:srcRect/>
          <a:stretch>
            <a:fillRect/>
          </a:stretch>
        </p:blipFill>
        <p:spPr bwMode="auto">
          <a:xfrm>
            <a:off x="3952875" y="3051175"/>
            <a:ext cx="2068513" cy="773113"/>
          </a:xfrm>
          <a:prstGeom prst="rect">
            <a:avLst/>
          </a:prstGeom>
          <a:noFill/>
          <a:ln w="9525">
            <a:noFill/>
            <a:miter lim="800000"/>
            <a:headEnd/>
            <a:tailEnd/>
          </a:ln>
        </p:spPr>
      </p:pic>
      <p:sp>
        <p:nvSpPr>
          <p:cNvPr id="222" name="AutoShape 65"/>
          <p:cNvSpPr>
            <a:spLocks noChangeArrowheads="1"/>
          </p:cNvSpPr>
          <p:nvPr/>
        </p:nvSpPr>
        <p:spPr bwMode="auto">
          <a:xfrm>
            <a:off x="2794000" y="2803525"/>
            <a:ext cx="1435100" cy="338138"/>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r>
              <a:rPr lang="en-GB" sz="1100" dirty="0">
                <a:latin typeface="+mj-lt"/>
                <a:cs typeface="+mn-cs"/>
              </a:rPr>
              <a:t>Every 15 minutes</a:t>
            </a:r>
          </a:p>
        </p:txBody>
      </p:sp>
      <p:sp>
        <p:nvSpPr>
          <p:cNvPr id="223" name="Text Box 66"/>
          <p:cNvSpPr txBox="1">
            <a:spLocks noChangeArrowheads="1"/>
          </p:cNvSpPr>
          <p:nvPr/>
        </p:nvSpPr>
        <p:spPr bwMode="auto">
          <a:xfrm>
            <a:off x="4138613" y="3792538"/>
            <a:ext cx="1612900"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DPM 2007 Server</a:t>
            </a:r>
          </a:p>
        </p:txBody>
      </p:sp>
      <p:sp>
        <p:nvSpPr>
          <p:cNvPr id="224" name="Text Box 67"/>
          <p:cNvSpPr txBox="1">
            <a:spLocks noChangeArrowheads="1"/>
          </p:cNvSpPr>
          <p:nvPr/>
        </p:nvSpPr>
        <p:spPr bwMode="auto">
          <a:xfrm>
            <a:off x="5951538" y="1254125"/>
            <a:ext cx="2297112" cy="292100"/>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latin typeface="+mj-lt"/>
                <a:cs typeface="+mn-cs"/>
              </a:rPr>
              <a:t>Online Snapshots (up to 512)</a:t>
            </a:r>
          </a:p>
        </p:txBody>
      </p:sp>
      <p:sp>
        <p:nvSpPr>
          <p:cNvPr id="225" name="Text Box 69"/>
          <p:cNvSpPr txBox="1">
            <a:spLocks noChangeArrowheads="1"/>
          </p:cNvSpPr>
          <p:nvPr/>
        </p:nvSpPr>
        <p:spPr bwMode="auto">
          <a:xfrm>
            <a:off x="855663" y="3935413"/>
            <a:ext cx="2241550" cy="292100"/>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300" dirty="0">
                <a:latin typeface="+mj-lt"/>
                <a:cs typeface="+mn-cs"/>
              </a:rPr>
              <a:t>Microsoft</a:t>
            </a:r>
            <a:r>
              <a:rPr lang="en-US" sz="1400" baseline="30000" dirty="0">
                <a:latin typeface="+mj-lt"/>
                <a:cs typeface="+mn-cs"/>
              </a:rPr>
              <a:t>®</a:t>
            </a:r>
            <a:r>
              <a:rPr lang="en-US" sz="1300" dirty="0">
                <a:latin typeface="+mj-lt"/>
                <a:cs typeface="+mn-cs"/>
              </a:rPr>
              <a:t> Exchange Server</a:t>
            </a:r>
          </a:p>
        </p:txBody>
      </p:sp>
      <p:sp>
        <p:nvSpPr>
          <p:cNvPr id="226" name="Text Box 70"/>
          <p:cNvSpPr txBox="1">
            <a:spLocks noChangeArrowheads="1"/>
          </p:cNvSpPr>
          <p:nvPr/>
        </p:nvSpPr>
        <p:spPr bwMode="auto">
          <a:xfrm>
            <a:off x="1281113" y="4143375"/>
            <a:ext cx="1943100" cy="292100"/>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300" dirty="0">
                <a:latin typeface="+mj-lt"/>
                <a:cs typeface="+mn-cs"/>
              </a:rPr>
              <a:t>Microsoft</a:t>
            </a:r>
            <a:r>
              <a:rPr lang="en-US" sz="1400" baseline="30000" dirty="0">
                <a:latin typeface="+mj-lt"/>
                <a:cs typeface="+mn-cs"/>
              </a:rPr>
              <a:t>®</a:t>
            </a:r>
            <a:r>
              <a:rPr lang="en-US" sz="1300" dirty="0">
                <a:latin typeface="+mj-lt"/>
                <a:cs typeface="+mn-cs"/>
              </a:rPr>
              <a:t> SQL Server™</a:t>
            </a:r>
          </a:p>
        </p:txBody>
      </p:sp>
      <p:sp>
        <p:nvSpPr>
          <p:cNvPr id="227" name="Text Box 71"/>
          <p:cNvSpPr txBox="1">
            <a:spLocks noChangeArrowheads="1"/>
          </p:cNvSpPr>
          <p:nvPr/>
        </p:nvSpPr>
        <p:spPr bwMode="auto">
          <a:xfrm>
            <a:off x="287338" y="4349750"/>
            <a:ext cx="2809875" cy="293688"/>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300" dirty="0">
                <a:latin typeface="+mj-lt"/>
                <a:cs typeface="+mn-cs"/>
              </a:rPr>
              <a:t>Microsoft</a:t>
            </a:r>
            <a:r>
              <a:rPr lang="en-US" sz="1300" baseline="30000" dirty="0">
                <a:latin typeface="Times" charset="0"/>
                <a:cs typeface="+mn-cs"/>
              </a:rPr>
              <a:t> </a:t>
            </a:r>
            <a:r>
              <a:rPr lang="en-US" sz="1400" baseline="30000" dirty="0">
                <a:latin typeface="Times" charset="0"/>
                <a:cs typeface="+mn-cs"/>
              </a:rPr>
              <a:t>®</a:t>
            </a:r>
            <a:r>
              <a:rPr lang="en-US" sz="1300" dirty="0">
                <a:latin typeface="+mj-lt"/>
                <a:cs typeface="+mn-cs"/>
              </a:rPr>
              <a:t> Office SharePoint Server</a:t>
            </a:r>
          </a:p>
        </p:txBody>
      </p:sp>
      <p:sp>
        <p:nvSpPr>
          <p:cNvPr id="228" name="Text Box 72"/>
          <p:cNvSpPr txBox="1">
            <a:spLocks noChangeArrowheads="1"/>
          </p:cNvSpPr>
          <p:nvPr/>
        </p:nvSpPr>
        <p:spPr bwMode="auto">
          <a:xfrm>
            <a:off x="1847850" y="4765675"/>
            <a:ext cx="1249363" cy="261938"/>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100" dirty="0">
                <a:solidFill>
                  <a:schemeClr val="tx1">
                    <a:lumMod val="65000"/>
                    <a:lumOff val="35000"/>
                  </a:schemeClr>
                </a:solidFill>
                <a:latin typeface="+mj-lt"/>
                <a:cs typeface="+mn-cs"/>
              </a:rPr>
              <a:t>including clusters</a:t>
            </a:r>
          </a:p>
        </p:txBody>
      </p:sp>
      <p:grpSp>
        <p:nvGrpSpPr>
          <p:cNvPr id="3" name="Group 73"/>
          <p:cNvGrpSpPr>
            <a:grpSpLocks/>
          </p:cNvGrpSpPr>
          <p:nvPr/>
        </p:nvGrpSpPr>
        <p:grpSpPr bwMode="auto">
          <a:xfrm>
            <a:off x="5275263" y="3225800"/>
            <a:ext cx="173037" cy="261938"/>
            <a:chOff x="-593" y="1751"/>
            <a:chExt cx="122" cy="186"/>
          </a:xfrm>
        </p:grpSpPr>
        <p:sp>
          <p:nvSpPr>
            <p:cNvPr id="230" name="Rectangle 74"/>
            <p:cNvSpPr>
              <a:spLocks noChangeArrowheads="1"/>
            </p:cNvSpPr>
            <p:nvPr/>
          </p:nvSpPr>
          <p:spPr bwMode="auto">
            <a:xfrm>
              <a:off x="-589" y="1751"/>
              <a:ext cx="115"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31" name="Line 75"/>
            <p:cNvSpPr>
              <a:spLocks noChangeShapeType="1"/>
            </p:cNvSpPr>
            <p:nvPr/>
          </p:nvSpPr>
          <p:spPr bwMode="auto">
            <a:xfrm>
              <a:off x="-593" y="1803"/>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32" name="Line 76"/>
            <p:cNvSpPr>
              <a:spLocks noChangeShapeType="1"/>
            </p:cNvSpPr>
            <p:nvPr/>
          </p:nvSpPr>
          <p:spPr bwMode="auto">
            <a:xfrm>
              <a:off x="-593" y="182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33" name="Line 77"/>
            <p:cNvSpPr>
              <a:spLocks noChangeShapeType="1"/>
            </p:cNvSpPr>
            <p:nvPr/>
          </p:nvSpPr>
          <p:spPr bwMode="auto">
            <a:xfrm>
              <a:off x="-589" y="185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34"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35"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4" name="Group 80"/>
          <p:cNvGrpSpPr>
            <a:grpSpLocks/>
          </p:cNvGrpSpPr>
          <p:nvPr/>
        </p:nvGrpSpPr>
        <p:grpSpPr bwMode="auto">
          <a:xfrm>
            <a:off x="5499100" y="3224213"/>
            <a:ext cx="173038" cy="261937"/>
            <a:chOff x="-593" y="1751"/>
            <a:chExt cx="122" cy="186"/>
          </a:xfrm>
        </p:grpSpPr>
        <p:sp>
          <p:nvSpPr>
            <p:cNvPr id="237" name="Rectangle 81"/>
            <p:cNvSpPr>
              <a:spLocks noChangeArrowheads="1"/>
            </p:cNvSpPr>
            <p:nvPr/>
          </p:nvSpPr>
          <p:spPr bwMode="auto">
            <a:xfrm>
              <a:off x="-589" y="1751"/>
              <a:ext cx="115"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38" name="Line 82"/>
            <p:cNvSpPr>
              <a:spLocks noChangeShapeType="1"/>
            </p:cNvSpPr>
            <p:nvPr/>
          </p:nvSpPr>
          <p:spPr bwMode="auto">
            <a:xfrm>
              <a:off x="-593" y="1803"/>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39" name="Line 83"/>
            <p:cNvSpPr>
              <a:spLocks noChangeShapeType="1"/>
            </p:cNvSpPr>
            <p:nvPr/>
          </p:nvSpPr>
          <p:spPr bwMode="auto">
            <a:xfrm>
              <a:off x="-593" y="182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40" name="Line 84"/>
            <p:cNvSpPr>
              <a:spLocks noChangeShapeType="1"/>
            </p:cNvSpPr>
            <p:nvPr/>
          </p:nvSpPr>
          <p:spPr bwMode="auto">
            <a:xfrm>
              <a:off x="-589" y="185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41"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42"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sp>
        <p:nvSpPr>
          <p:cNvPr id="243" name="Right Arrow 88"/>
          <p:cNvSpPr>
            <a:spLocks noChangeArrowheads="1"/>
          </p:cNvSpPr>
          <p:nvPr/>
        </p:nvSpPr>
        <p:spPr bwMode="auto">
          <a:xfrm rot="1323512">
            <a:off x="5797550" y="3749675"/>
            <a:ext cx="879475" cy="338138"/>
          </a:xfrm>
          <a:prstGeom prst="rightArrow">
            <a:avLst>
              <a:gd name="adj1" fmla="val 64315"/>
              <a:gd name="adj2" fmla="val 100943"/>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sp>
        <p:nvSpPr>
          <p:cNvPr id="244" name="TextBox 89"/>
          <p:cNvSpPr txBox="1">
            <a:spLocks noChangeArrowheads="1"/>
          </p:cNvSpPr>
          <p:nvPr/>
        </p:nvSpPr>
        <p:spPr bwMode="auto">
          <a:xfrm>
            <a:off x="6870700" y="1674813"/>
            <a:ext cx="1150938" cy="554037"/>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latin typeface="+mj-lt"/>
                <a:cs typeface="+mn-cs"/>
              </a:rPr>
              <a:t>Disk-based </a:t>
            </a:r>
          </a:p>
          <a:p>
            <a:pPr eaLnBrk="0" hangingPunct="0">
              <a:defRPr/>
            </a:pPr>
            <a:r>
              <a:rPr lang="en-US" sz="1500" dirty="0">
                <a:latin typeface="+mj-lt"/>
                <a:cs typeface="+mn-cs"/>
              </a:rPr>
              <a:t>Recovery</a:t>
            </a:r>
          </a:p>
        </p:txBody>
      </p:sp>
      <p:sp>
        <p:nvSpPr>
          <p:cNvPr id="245" name="Rectangle 244"/>
          <p:cNvSpPr/>
          <p:nvPr/>
        </p:nvSpPr>
        <p:spPr bwMode="auto">
          <a:xfrm>
            <a:off x="7062788" y="3492500"/>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246" name="TextBox 245"/>
          <p:cNvSpPr txBox="1">
            <a:spLocks noChangeArrowheads="1"/>
          </p:cNvSpPr>
          <p:nvPr/>
        </p:nvSpPr>
        <p:spPr bwMode="auto">
          <a:xfrm>
            <a:off x="6896100" y="4613275"/>
            <a:ext cx="1047750" cy="292100"/>
          </a:xfrm>
          <a:prstGeom prst="rect">
            <a:avLst/>
          </a:prstGeom>
          <a:noFill/>
          <a:ln w="9525">
            <a:noFill/>
            <a:miter lim="800000"/>
            <a:headEnd/>
            <a:tailEnd/>
          </a:ln>
          <a:effectLst/>
        </p:spPr>
        <p:txBody>
          <a:bodyPr wrap="none" lIns="91435" tIns="45717" rIns="91435" bIns="45717">
            <a:spAutoFit/>
          </a:bodyPr>
          <a:lstStyle/>
          <a:p>
            <a:pPr eaLnBrk="0" hangingPunct="0">
              <a:defRPr/>
            </a:pPr>
            <a:r>
              <a:rPr lang="en-US" sz="1300" dirty="0">
                <a:latin typeface="+mj-lt"/>
                <a:cs typeface="+mn-cs"/>
              </a:rPr>
              <a:t>Offline tape</a:t>
            </a:r>
          </a:p>
        </p:txBody>
      </p:sp>
      <p:sp>
        <p:nvSpPr>
          <p:cNvPr id="247" name="TextBox 97"/>
          <p:cNvSpPr txBox="1">
            <a:spLocks noChangeArrowheads="1"/>
          </p:cNvSpPr>
          <p:nvPr/>
        </p:nvSpPr>
        <p:spPr bwMode="auto">
          <a:xfrm>
            <a:off x="7673975" y="3889375"/>
            <a:ext cx="1201738" cy="554038"/>
          </a:xfrm>
          <a:prstGeom prst="rect">
            <a:avLst/>
          </a:prstGeom>
          <a:noFill/>
          <a:ln w="9525">
            <a:noFill/>
            <a:miter lim="800000"/>
            <a:headEnd/>
            <a:tailEnd/>
          </a:ln>
        </p:spPr>
        <p:txBody>
          <a:bodyPr wrap="none" lIns="91435" tIns="45717" rIns="91435" bIns="45717">
            <a:spAutoFit/>
          </a:bodyPr>
          <a:lstStyle/>
          <a:p>
            <a:pPr eaLnBrk="0" hangingPunct="0">
              <a:defRPr/>
            </a:pPr>
            <a:r>
              <a:rPr lang="en-US" sz="1500" dirty="0">
                <a:latin typeface="+mj-lt"/>
                <a:cs typeface="+mn-cs"/>
              </a:rPr>
              <a:t>Tape-based </a:t>
            </a:r>
          </a:p>
          <a:p>
            <a:pPr eaLnBrk="0" hangingPunct="0">
              <a:defRPr/>
            </a:pPr>
            <a:r>
              <a:rPr lang="en-US" sz="1500" dirty="0">
                <a:latin typeface="+mj-lt"/>
                <a:cs typeface="+mn-cs"/>
              </a:rPr>
              <a:t>Archive</a:t>
            </a:r>
          </a:p>
        </p:txBody>
      </p:sp>
      <p:grpSp>
        <p:nvGrpSpPr>
          <p:cNvPr id="5" name="Group 129"/>
          <p:cNvGrpSpPr>
            <a:grpSpLocks/>
          </p:cNvGrpSpPr>
          <p:nvPr/>
        </p:nvGrpSpPr>
        <p:grpSpPr bwMode="auto">
          <a:xfrm>
            <a:off x="6748463" y="3822700"/>
            <a:ext cx="769937" cy="790575"/>
            <a:chOff x="4061636" y="5124893"/>
            <a:chExt cx="939209" cy="790359"/>
          </a:xfrm>
        </p:grpSpPr>
        <p:grpSp>
          <p:nvGrpSpPr>
            <p:cNvPr id="6" name="Group 108"/>
            <p:cNvGrpSpPr>
              <a:grpSpLocks/>
            </p:cNvGrpSpPr>
            <p:nvPr/>
          </p:nvGrpSpPr>
          <p:grpSpPr bwMode="auto">
            <a:xfrm>
              <a:off x="4061634" y="5124893"/>
              <a:ext cx="605479" cy="371373"/>
              <a:chOff x="4061637" y="5124893"/>
              <a:chExt cx="531123" cy="371373"/>
            </a:xfrm>
          </p:grpSpPr>
          <p:sp>
            <p:nvSpPr>
              <p:cNvPr id="268" name="Rectangle 267"/>
              <p:cNvSpPr/>
              <p:nvPr/>
            </p:nvSpPr>
            <p:spPr>
              <a:xfrm>
                <a:off x="4061639" y="5124893"/>
                <a:ext cx="531692" cy="371374"/>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69" name="Oval 268"/>
              <p:cNvSpPr/>
              <p:nvPr/>
            </p:nvSpPr>
            <p:spPr>
              <a:xfrm>
                <a:off x="4136382" y="5220117"/>
                <a:ext cx="159678" cy="180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0" name="Oval 269"/>
              <p:cNvSpPr/>
              <p:nvPr/>
            </p:nvSpPr>
            <p:spPr>
              <a:xfrm>
                <a:off x="4374200" y="5223291"/>
                <a:ext cx="159678" cy="180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71" name="Straight Connector 270"/>
              <p:cNvCxnSpPr>
                <a:stCxn id="269" idx="0"/>
                <a:endCxn id="270" idx="0"/>
              </p:cNvCxnSpPr>
              <p:nvPr/>
            </p:nvCxnSpPr>
            <p:spPr>
              <a:xfrm rot="16200000" flipH="1">
                <a:off x="4332693" y="5101946"/>
                <a:ext cx="3174" cy="239516"/>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50" name="Rectangle 249"/>
            <p:cNvSpPr/>
            <p:nvPr/>
          </p:nvSpPr>
          <p:spPr>
            <a:xfrm>
              <a:off x="4160398" y="5234401"/>
              <a:ext cx="606130" cy="372960"/>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51" name="Oval 250"/>
            <p:cNvSpPr/>
            <p:nvPr/>
          </p:nvSpPr>
          <p:spPr>
            <a:xfrm>
              <a:off x="4245604" y="5331212"/>
              <a:ext cx="182032" cy="179339"/>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52" name="Oval 251"/>
            <p:cNvSpPr/>
            <p:nvPr/>
          </p:nvSpPr>
          <p:spPr>
            <a:xfrm>
              <a:off x="4516716" y="5334386"/>
              <a:ext cx="182032" cy="180926"/>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3" name="Straight Connector 252"/>
            <p:cNvCxnSpPr/>
            <p:nvPr/>
          </p:nvCxnSpPr>
          <p:spPr>
            <a:xfrm rot="16200000" flipH="1">
              <a:off x="4469621" y="5198212"/>
              <a:ext cx="3174" cy="269175"/>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7" name="Group 114"/>
            <p:cNvGrpSpPr/>
            <p:nvPr/>
          </p:nvGrpSpPr>
          <p:grpSpPr>
            <a:xfrm>
              <a:off x="4238846" y="5334006"/>
              <a:ext cx="606055" cy="372140"/>
              <a:chOff x="4061637" y="5124893"/>
              <a:chExt cx="531628" cy="372140"/>
            </a:xfrm>
            <a:solidFill>
              <a:srgbClr val="00B050"/>
            </a:solidFill>
          </p:grpSpPr>
          <p:sp>
            <p:nvSpPr>
              <p:cNvPr id="264" name="Rectangle 263"/>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65" name="Oval 264"/>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66" name="Oval 265"/>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67" name="Straight Connector 266"/>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8" name="Group 119"/>
            <p:cNvGrpSpPr/>
            <p:nvPr/>
          </p:nvGrpSpPr>
          <p:grpSpPr>
            <a:xfrm>
              <a:off x="4316818" y="5443875"/>
              <a:ext cx="606055" cy="372140"/>
              <a:chOff x="4061637" y="5124893"/>
              <a:chExt cx="531628" cy="372140"/>
            </a:xfrm>
            <a:solidFill>
              <a:srgbClr val="FFFF00"/>
            </a:solidFill>
          </p:grpSpPr>
          <p:sp>
            <p:nvSpPr>
              <p:cNvPr id="260" name="Rectangle 259"/>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61" name="Oval 260"/>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62" name="Oval 261"/>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63" name="Straight Connector 262"/>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56" name="Rectangle 255"/>
            <p:cNvSpPr/>
            <p:nvPr/>
          </p:nvSpPr>
          <p:spPr>
            <a:xfrm>
              <a:off x="4394717" y="5543878"/>
              <a:ext cx="606128" cy="371374"/>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57" name="Oval 256"/>
            <p:cNvSpPr/>
            <p:nvPr/>
          </p:nvSpPr>
          <p:spPr>
            <a:xfrm>
              <a:off x="4479923" y="5639102"/>
              <a:ext cx="180095"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58" name="Oval 257"/>
            <p:cNvSpPr/>
            <p:nvPr/>
          </p:nvSpPr>
          <p:spPr>
            <a:xfrm>
              <a:off x="4749098" y="5642277"/>
              <a:ext cx="183970"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9" name="Straight Connector 258"/>
            <p:cNvCxnSpPr/>
            <p:nvPr/>
          </p:nvCxnSpPr>
          <p:spPr>
            <a:xfrm rot="16200000" flipH="1">
              <a:off x="4704907" y="5505134"/>
              <a:ext cx="3174" cy="271112"/>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272" name="Text Box 71"/>
          <p:cNvSpPr txBox="1">
            <a:spLocks noChangeArrowheads="1"/>
          </p:cNvSpPr>
          <p:nvPr/>
        </p:nvSpPr>
        <p:spPr bwMode="auto">
          <a:xfrm>
            <a:off x="927100" y="4557713"/>
            <a:ext cx="2170113" cy="292100"/>
          </a:xfrm>
          <a:prstGeom prst="rect">
            <a:avLst/>
          </a:prstGeom>
          <a:noFill/>
          <a:ln w="9525">
            <a:noFill/>
            <a:miter lim="800000"/>
            <a:headEnd/>
            <a:tailEnd/>
          </a:ln>
          <a:effectLst/>
        </p:spPr>
        <p:txBody>
          <a:bodyPr wrap="none" lIns="91435" tIns="45717" rIns="91435" bIns="45717">
            <a:spAutoFit/>
          </a:bodyPr>
          <a:lstStyle/>
          <a:p>
            <a:pPr algn="r" eaLnBrk="0" hangingPunct="0">
              <a:defRPr/>
            </a:pPr>
            <a:r>
              <a:rPr lang="en-US" sz="1300" dirty="0">
                <a:latin typeface="+mj-lt"/>
                <a:cs typeface="+mn-cs"/>
              </a:rPr>
              <a:t>Virtual Server 2005 R2 sp1</a:t>
            </a:r>
          </a:p>
        </p:txBody>
      </p:sp>
      <p:grpSp>
        <p:nvGrpSpPr>
          <p:cNvPr id="9" name="Group 11"/>
          <p:cNvGrpSpPr>
            <a:grpSpLocks/>
          </p:cNvGrpSpPr>
          <p:nvPr/>
        </p:nvGrpSpPr>
        <p:grpSpPr bwMode="auto">
          <a:xfrm>
            <a:off x="614363" y="946150"/>
            <a:ext cx="320675" cy="400050"/>
            <a:chOff x="292" y="1528"/>
            <a:chExt cx="747" cy="864"/>
          </a:xfrm>
        </p:grpSpPr>
        <p:pic>
          <p:nvPicPr>
            <p:cNvPr id="20560" name="Picture 12"/>
            <p:cNvPicPr>
              <a:picLocks noChangeAspect="1" noChangeArrowheads="1"/>
            </p:cNvPicPr>
            <p:nvPr/>
          </p:nvPicPr>
          <p:blipFill>
            <a:blip r:embed="rId7"/>
            <a:srcRect/>
            <a:stretch>
              <a:fillRect/>
            </a:stretch>
          </p:blipFill>
          <p:spPr bwMode="auto">
            <a:xfrm>
              <a:off x="316" y="1528"/>
              <a:ext cx="489" cy="486"/>
            </a:xfrm>
            <a:prstGeom prst="rect">
              <a:avLst/>
            </a:prstGeom>
            <a:noFill/>
            <a:ln w="9525">
              <a:noFill/>
              <a:miter lim="800000"/>
              <a:headEnd/>
              <a:tailEnd/>
            </a:ln>
          </p:spPr>
        </p:pic>
        <p:pic>
          <p:nvPicPr>
            <p:cNvPr id="20561" name="Picture 13"/>
            <p:cNvPicPr>
              <a:picLocks noChangeAspect="1" noChangeArrowheads="1"/>
            </p:cNvPicPr>
            <p:nvPr/>
          </p:nvPicPr>
          <p:blipFill>
            <a:blip r:embed="rId7"/>
            <a:srcRect/>
            <a:stretch>
              <a:fillRect/>
            </a:stretch>
          </p:blipFill>
          <p:spPr bwMode="auto">
            <a:xfrm>
              <a:off x="550" y="1660"/>
              <a:ext cx="489" cy="486"/>
            </a:xfrm>
            <a:prstGeom prst="rect">
              <a:avLst/>
            </a:prstGeom>
            <a:noFill/>
            <a:ln w="9525">
              <a:noFill/>
              <a:miter lim="800000"/>
              <a:headEnd/>
              <a:tailEnd/>
            </a:ln>
          </p:spPr>
        </p:pic>
        <p:pic>
          <p:nvPicPr>
            <p:cNvPr id="20562" name="Picture 14"/>
            <p:cNvPicPr>
              <a:picLocks noChangeAspect="1" noChangeArrowheads="1"/>
            </p:cNvPicPr>
            <p:nvPr/>
          </p:nvPicPr>
          <p:blipFill>
            <a:blip r:embed="rId7"/>
            <a:srcRect/>
            <a:stretch>
              <a:fillRect/>
            </a:stretch>
          </p:blipFill>
          <p:spPr bwMode="auto">
            <a:xfrm>
              <a:off x="292" y="1774"/>
              <a:ext cx="489" cy="486"/>
            </a:xfrm>
            <a:prstGeom prst="rect">
              <a:avLst/>
            </a:prstGeom>
            <a:noFill/>
            <a:ln w="9525">
              <a:noFill/>
              <a:miter lim="800000"/>
              <a:headEnd/>
              <a:tailEnd/>
            </a:ln>
          </p:spPr>
        </p:pic>
        <p:pic>
          <p:nvPicPr>
            <p:cNvPr id="20563" name="Picture 15"/>
            <p:cNvPicPr>
              <a:picLocks noChangeAspect="1" noChangeArrowheads="1"/>
            </p:cNvPicPr>
            <p:nvPr/>
          </p:nvPicPr>
          <p:blipFill>
            <a:blip r:embed="rId7"/>
            <a:srcRect/>
            <a:stretch>
              <a:fillRect/>
            </a:stretch>
          </p:blipFill>
          <p:spPr bwMode="auto">
            <a:xfrm>
              <a:off x="526" y="1906"/>
              <a:ext cx="489" cy="486"/>
            </a:xfrm>
            <a:prstGeom prst="rect">
              <a:avLst/>
            </a:prstGeom>
            <a:noFill/>
            <a:ln w="9525">
              <a:noFill/>
              <a:miter lim="800000"/>
              <a:headEnd/>
              <a:tailEnd/>
            </a:ln>
          </p:spPr>
        </p:pic>
      </p:grpSp>
      <p:grpSp>
        <p:nvGrpSpPr>
          <p:cNvPr id="10" name="Group 30"/>
          <p:cNvGrpSpPr>
            <a:grpSpLocks/>
          </p:cNvGrpSpPr>
          <p:nvPr/>
        </p:nvGrpSpPr>
        <p:grpSpPr bwMode="auto">
          <a:xfrm>
            <a:off x="614363" y="1538288"/>
            <a:ext cx="320675" cy="400050"/>
            <a:chOff x="292" y="1528"/>
            <a:chExt cx="747" cy="864"/>
          </a:xfrm>
        </p:grpSpPr>
        <p:pic>
          <p:nvPicPr>
            <p:cNvPr id="20556" name="Picture 31"/>
            <p:cNvPicPr>
              <a:picLocks noChangeAspect="1" noChangeArrowheads="1"/>
            </p:cNvPicPr>
            <p:nvPr/>
          </p:nvPicPr>
          <p:blipFill>
            <a:blip r:embed="rId7"/>
            <a:srcRect/>
            <a:stretch>
              <a:fillRect/>
            </a:stretch>
          </p:blipFill>
          <p:spPr bwMode="auto">
            <a:xfrm>
              <a:off x="316" y="1528"/>
              <a:ext cx="489" cy="486"/>
            </a:xfrm>
            <a:prstGeom prst="rect">
              <a:avLst/>
            </a:prstGeom>
            <a:noFill/>
            <a:ln w="9525">
              <a:noFill/>
              <a:miter lim="800000"/>
              <a:headEnd/>
              <a:tailEnd/>
            </a:ln>
          </p:spPr>
        </p:pic>
        <p:pic>
          <p:nvPicPr>
            <p:cNvPr id="20557" name="Picture 32"/>
            <p:cNvPicPr>
              <a:picLocks noChangeAspect="1" noChangeArrowheads="1"/>
            </p:cNvPicPr>
            <p:nvPr/>
          </p:nvPicPr>
          <p:blipFill>
            <a:blip r:embed="rId7"/>
            <a:srcRect/>
            <a:stretch>
              <a:fillRect/>
            </a:stretch>
          </p:blipFill>
          <p:spPr bwMode="auto">
            <a:xfrm>
              <a:off x="550" y="1660"/>
              <a:ext cx="489" cy="486"/>
            </a:xfrm>
            <a:prstGeom prst="rect">
              <a:avLst/>
            </a:prstGeom>
            <a:noFill/>
            <a:ln w="9525">
              <a:noFill/>
              <a:miter lim="800000"/>
              <a:headEnd/>
              <a:tailEnd/>
            </a:ln>
          </p:spPr>
        </p:pic>
        <p:pic>
          <p:nvPicPr>
            <p:cNvPr id="20558" name="Picture 33"/>
            <p:cNvPicPr>
              <a:picLocks noChangeAspect="1" noChangeArrowheads="1"/>
            </p:cNvPicPr>
            <p:nvPr/>
          </p:nvPicPr>
          <p:blipFill>
            <a:blip r:embed="rId7"/>
            <a:srcRect/>
            <a:stretch>
              <a:fillRect/>
            </a:stretch>
          </p:blipFill>
          <p:spPr bwMode="auto">
            <a:xfrm>
              <a:off x="292" y="1774"/>
              <a:ext cx="489" cy="486"/>
            </a:xfrm>
            <a:prstGeom prst="rect">
              <a:avLst/>
            </a:prstGeom>
            <a:noFill/>
            <a:ln w="9525">
              <a:noFill/>
              <a:miter lim="800000"/>
              <a:headEnd/>
              <a:tailEnd/>
            </a:ln>
          </p:spPr>
        </p:pic>
        <p:pic>
          <p:nvPicPr>
            <p:cNvPr id="20559" name="Picture 34"/>
            <p:cNvPicPr>
              <a:picLocks noChangeAspect="1" noChangeArrowheads="1"/>
            </p:cNvPicPr>
            <p:nvPr/>
          </p:nvPicPr>
          <p:blipFill>
            <a:blip r:embed="rId7"/>
            <a:srcRect/>
            <a:stretch>
              <a:fillRect/>
            </a:stretch>
          </p:blipFill>
          <p:spPr bwMode="auto">
            <a:xfrm>
              <a:off x="526" y="1906"/>
              <a:ext cx="489" cy="486"/>
            </a:xfrm>
            <a:prstGeom prst="rect">
              <a:avLst/>
            </a:prstGeom>
            <a:noFill/>
            <a:ln w="9525">
              <a:noFill/>
              <a:miter lim="800000"/>
              <a:headEnd/>
              <a:tailEnd/>
            </a:ln>
          </p:spPr>
        </p:pic>
      </p:grpSp>
      <p:grpSp>
        <p:nvGrpSpPr>
          <p:cNvPr id="11" name="Group 35"/>
          <p:cNvGrpSpPr>
            <a:grpSpLocks/>
          </p:cNvGrpSpPr>
          <p:nvPr/>
        </p:nvGrpSpPr>
        <p:grpSpPr bwMode="auto">
          <a:xfrm>
            <a:off x="614363" y="2130425"/>
            <a:ext cx="320675" cy="400050"/>
            <a:chOff x="292" y="1528"/>
            <a:chExt cx="747" cy="864"/>
          </a:xfrm>
        </p:grpSpPr>
        <p:pic>
          <p:nvPicPr>
            <p:cNvPr id="20552" name="Picture 36"/>
            <p:cNvPicPr>
              <a:picLocks noChangeAspect="1" noChangeArrowheads="1"/>
            </p:cNvPicPr>
            <p:nvPr/>
          </p:nvPicPr>
          <p:blipFill>
            <a:blip r:embed="rId7"/>
            <a:srcRect/>
            <a:stretch>
              <a:fillRect/>
            </a:stretch>
          </p:blipFill>
          <p:spPr bwMode="auto">
            <a:xfrm>
              <a:off x="316" y="1528"/>
              <a:ext cx="489" cy="486"/>
            </a:xfrm>
            <a:prstGeom prst="rect">
              <a:avLst/>
            </a:prstGeom>
            <a:noFill/>
            <a:ln w="9525">
              <a:noFill/>
              <a:miter lim="800000"/>
              <a:headEnd/>
              <a:tailEnd/>
            </a:ln>
          </p:spPr>
        </p:pic>
        <p:pic>
          <p:nvPicPr>
            <p:cNvPr id="20553" name="Picture 37"/>
            <p:cNvPicPr>
              <a:picLocks noChangeAspect="1" noChangeArrowheads="1"/>
            </p:cNvPicPr>
            <p:nvPr/>
          </p:nvPicPr>
          <p:blipFill>
            <a:blip r:embed="rId7"/>
            <a:srcRect/>
            <a:stretch>
              <a:fillRect/>
            </a:stretch>
          </p:blipFill>
          <p:spPr bwMode="auto">
            <a:xfrm>
              <a:off x="550" y="1660"/>
              <a:ext cx="489" cy="486"/>
            </a:xfrm>
            <a:prstGeom prst="rect">
              <a:avLst/>
            </a:prstGeom>
            <a:noFill/>
            <a:ln w="9525">
              <a:noFill/>
              <a:miter lim="800000"/>
              <a:headEnd/>
              <a:tailEnd/>
            </a:ln>
          </p:spPr>
        </p:pic>
        <p:pic>
          <p:nvPicPr>
            <p:cNvPr id="20554" name="Picture 38"/>
            <p:cNvPicPr>
              <a:picLocks noChangeAspect="1" noChangeArrowheads="1"/>
            </p:cNvPicPr>
            <p:nvPr/>
          </p:nvPicPr>
          <p:blipFill>
            <a:blip r:embed="rId7"/>
            <a:srcRect/>
            <a:stretch>
              <a:fillRect/>
            </a:stretch>
          </p:blipFill>
          <p:spPr bwMode="auto">
            <a:xfrm>
              <a:off x="292" y="1774"/>
              <a:ext cx="489" cy="486"/>
            </a:xfrm>
            <a:prstGeom prst="rect">
              <a:avLst/>
            </a:prstGeom>
            <a:noFill/>
            <a:ln w="9525">
              <a:noFill/>
              <a:miter lim="800000"/>
              <a:headEnd/>
              <a:tailEnd/>
            </a:ln>
          </p:spPr>
        </p:pic>
        <p:pic>
          <p:nvPicPr>
            <p:cNvPr id="20555" name="Picture 39"/>
            <p:cNvPicPr>
              <a:picLocks noChangeAspect="1" noChangeArrowheads="1"/>
            </p:cNvPicPr>
            <p:nvPr/>
          </p:nvPicPr>
          <p:blipFill>
            <a:blip r:embed="rId7"/>
            <a:srcRect/>
            <a:stretch>
              <a:fillRect/>
            </a:stretch>
          </p:blipFill>
          <p:spPr bwMode="auto">
            <a:xfrm>
              <a:off x="526" y="1906"/>
              <a:ext cx="489" cy="486"/>
            </a:xfrm>
            <a:prstGeom prst="rect">
              <a:avLst/>
            </a:prstGeom>
            <a:noFill/>
            <a:ln w="9525">
              <a:noFill/>
              <a:miter lim="800000"/>
              <a:headEnd/>
              <a:tailEnd/>
            </a:ln>
          </p:spPr>
        </p:pic>
      </p:grpSp>
      <p:grpSp>
        <p:nvGrpSpPr>
          <p:cNvPr id="12" name="Group 40"/>
          <p:cNvGrpSpPr>
            <a:grpSpLocks/>
          </p:cNvGrpSpPr>
          <p:nvPr/>
        </p:nvGrpSpPr>
        <p:grpSpPr bwMode="auto">
          <a:xfrm>
            <a:off x="614363" y="2722563"/>
            <a:ext cx="320675" cy="400050"/>
            <a:chOff x="292" y="1528"/>
            <a:chExt cx="747" cy="864"/>
          </a:xfrm>
        </p:grpSpPr>
        <p:pic>
          <p:nvPicPr>
            <p:cNvPr id="20548" name="Picture 41"/>
            <p:cNvPicPr>
              <a:picLocks noChangeAspect="1" noChangeArrowheads="1"/>
            </p:cNvPicPr>
            <p:nvPr/>
          </p:nvPicPr>
          <p:blipFill>
            <a:blip r:embed="rId7"/>
            <a:srcRect/>
            <a:stretch>
              <a:fillRect/>
            </a:stretch>
          </p:blipFill>
          <p:spPr bwMode="auto">
            <a:xfrm>
              <a:off x="316" y="1528"/>
              <a:ext cx="489" cy="486"/>
            </a:xfrm>
            <a:prstGeom prst="rect">
              <a:avLst/>
            </a:prstGeom>
            <a:noFill/>
            <a:ln w="9525">
              <a:noFill/>
              <a:miter lim="800000"/>
              <a:headEnd/>
              <a:tailEnd/>
            </a:ln>
          </p:spPr>
        </p:pic>
        <p:pic>
          <p:nvPicPr>
            <p:cNvPr id="20549" name="Picture 42"/>
            <p:cNvPicPr>
              <a:picLocks noChangeAspect="1" noChangeArrowheads="1"/>
            </p:cNvPicPr>
            <p:nvPr/>
          </p:nvPicPr>
          <p:blipFill>
            <a:blip r:embed="rId7"/>
            <a:srcRect/>
            <a:stretch>
              <a:fillRect/>
            </a:stretch>
          </p:blipFill>
          <p:spPr bwMode="auto">
            <a:xfrm>
              <a:off x="550" y="1660"/>
              <a:ext cx="489" cy="486"/>
            </a:xfrm>
            <a:prstGeom prst="rect">
              <a:avLst/>
            </a:prstGeom>
            <a:noFill/>
            <a:ln w="9525">
              <a:noFill/>
              <a:miter lim="800000"/>
              <a:headEnd/>
              <a:tailEnd/>
            </a:ln>
          </p:spPr>
        </p:pic>
        <p:pic>
          <p:nvPicPr>
            <p:cNvPr id="20550" name="Picture 43"/>
            <p:cNvPicPr>
              <a:picLocks noChangeAspect="1" noChangeArrowheads="1"/>
            </p:cNvPicPr>
            <p:nvPr/>
          </p:nvPicPr>
          <p:blipFill>
            <a:blip r:embed="rId7"/>
            <a:srcRect/>
            <a:stretch>
              <a:fillRect/>
            </a:stretch>
          </p:blipFill>
          <p:spPr bwMode="auto">
            <a:xfrm>
              <a:off x="292" y="1774"/>
              <a:ext cx="489" cy="486"/>
            </a:xfrm>
            <a:prstGeom prst="rect">
              <a:avLst/>
            </a:prstGeom>
            <a:noFill/>
            <a:ln w="9525">
              <a:noFill/>
              <a:miter lim="800000"/>
              <a:headEnd/>
              <a:tailEnd/>
            </a:ln>
          </p:spPr>
        </p:pic>
        <p:pic>
          <p:nvPicPr>
            <p:cNvPr id="20551" name="Picture 44"/>
            <p:cNvPicPr>
              <a:picLocks noChangeAspect="1" noChangeArrowheads="1"/>
            </p:cNvPicPr>
            <p:nvPr/>
          </p:nvPicPr>
          <p:blipFill>
            <a:blip r:embed="rId7"/>
            <a:srcRect/>
            <a:stretch>
              <a:fillRect/>
            </a:stretch>
          </p:blipFill>
          <p:spPr bwMode="auto">
            <a:xfrm>
              <a:off x="526" y="1906"/>
              <a:ext cx="489" cy="486"/>
            </a:xfrm>
            <a:prstGeom prst="rect">
              <a:avLst/>
            </a:prstGeom>
            <a:noFill/>
            <a:ln w="9525">
              <a:noFill/>
              <a:miter lim="800000"/>
              <a:headEnd/>
              <a:tailEnd/>
            </a:ln>
          </p:spPr>
        </p:pic>
      </p:grpSp>
      <p:grpSp>
        <p:nvGrpSpPr>
          <p:cNvPr id="13" name="Group 45"/>
          <p:cNvGrpSpPr>
            <a:grpSpLocks/>
          </p:cNvGrpSpPr>
          <p:nvPr/>
        </p:nvGrpSpPr>
        <p:grpSpPr bwMode="auto">
          <a:xfrm>
            <a:off x="614363" y="3314700"/>
            <a:ext cx="320675" cy="400050"/>
            <a:chOff x="292" y="1528"/>
            <a:chExt cx="747" cy="864"/>
          </a:xfrm>
        </p:grpSpPr>
        <p:pic>
          <p:nvPicPr>
            <p:cNvPr id="20544" name="Picture 46"/>
            <p:cNvPicPr>
              <a:picLocks noChangeAspect="1" noChangeArrowheads="1"/>
            </p:cNvPicPr>
            <p:nvPr/>
          </p:nvPicPr>
          <p:blipFill>
            <a:blip r:embed="rId7"/>
            <a:srcRect/>
            <a:stretch>
              <a:fillRect/>
            </a:stretch>
          </p:blipFill>
          <p:spPr bwMode="auto">
            <a:xfrm>
              <a:off x="316" y="1528"/>
              <a:ext cx="489" cy="486"/>
            </a:xfrm>
            <a:prstGeom prst="rect">
              <a:avLst/>
            </a:prstGeom>
            <a:noFill/>
            <a:ln w="9525">
              <a:noFill/>
              <a:miter lim="800000"/>
              <a:headEnd/>
              <a:tailEnd/>
            </a:ln>
          </p:spPr>
        </p:pic>
        <p:pic>
          <p:nvPicPr>
            <p:cNvPr id="20545" name="Picture 47"/>
            <p:cNvPicPr>
              <a:picLocks noChangeAspect="1" noChangeArrowheads="1"/>
            </p:cNvPicPr>
            <p:nvPr/>
          </p:nvPicPr>
          <p:blipFill>
            <a:blip r:embed="rId7"/>
            <a:srcRect/>
            <a:stretch>
              <a:fillRect/>
            </a:stretch>
          </p:blipFill>
          <p:spPr bwMode="auto">
            <a:xfrm>
              <a:off x="550" y="1660"/>
              <a:ext cx="489" cy="486"/>
            </a:xfrm>
            <a:prstGeom prst="rect">
              <a:avLst/>
            </a:prstGeom>
            <a:noFill/>
            <a:ln w="9525">
              <a:noFill/>
              <a:miter lim="800000"/>
              <a:headEnd/>
              <a:tailEnd/>
            </a:ln>
          </p:spPr>
        </p:pic>
        <p:pic>
          <p:nvPicPr>
            <p:cNvPr id="20546" name="Picture 48"/>
            <p:cNvPicPr>
              <a:picLocks noChangeAspect="1" noChangeArrowheads="1"/>
            </p:cNvPicPr>
            <p:nvPr/>
          </p:nvPicPr>
          <p:blipFill>
            <a:blip r:embed="rId7"/>
            <a:srcRect/>
            <a:stretch>
              <a:fillRect/>
            </a:stretch>
          </p:blipFill>
          <p:spPr bwMode="auto">
            <a:xfrm>
              <a:off x="292" y="1774"/>
              <a:ext cx="489" cy="486"/>
            </a:xfrm>
            <a:prstGeom prst="rect">
              <a:avLst/>
            </a:prstGeom>
            <a:noFill/>
            <a:ln w="9525">
              <a:noFill/>
              <a:miter lim="800000"/>
              <a:headEnd/>
              <a:tailEnd/>
            </a:ln>
          </p:spPr>
        </p:pic>
        <p:pic>
          <p:nvPicPr>
            <p:cNvPr id="20547" name="Picture 49"/>
            <p:cNvPicPr>
              <a:picLocks noChangeAspect="1" noChangeArrowheads="1"/>
            </p:cNvPicPr>
            <p:nvPr/>
          </p:nvPicPr>
          <p:blipFill>
            <a:blip r:embed="rId7"/>
            <a:srcRect/>
            <a:stretch>
              <a:fillRect/>
            </a:stretch>
          </p:blipFill>
          <p:spPr bwMode="auto">
            <a:xfrm>
              <a:off x="526" y="1906"/>
              <a:ext cx="489" cy="486"/>
            </a:xfrm>
            <a:prstGeom prst="rect">
              <a:avLst/>
            </a:prstGeom>
            <a:noFill/>
            <a:ln w="9525">
              <a:noFill/>
              <a:miter lim="800000"/>
              <a:headEnd/>
              <a:tailEnd/>
            </a:ln>
          </p:spPr>
        </p:pic>
      </p:grpSp>
      <p:grpSp>
        <p:nvGrpSpPr>
          <p:cNvPr id="14" name="Group 50"/>
          <p:cNvGrpSpPr>
            <a:grpSpLocks/>
          </p:cNvGrpSpPr>
          <p:nvPr/>
        </p:nvGrpSpPr>
        <p:grpSpPr bwMode="auto">
          <a:xfrm>
            <a:off x="1169988" y="1073150"/>
            <a:ext cx="495300" cy="2570163"/>
            <a:chOff x="737" y="726"/>
            <a:chExt cx="438" cy="1619"/>
          </a:xfrm>
        </p:grpSpPr>
        <p:sp>
          <p:nvSpPr>
            <p:cNvPr id="338" name="Line 51"/>
            <p:cNvSpPr>
              <a:spLocks noChangeShapeType="1"/>
            </p:cNvSpPr>
            <p:nvPr/>
          </p:nvSpPr>
          <p:spPr bwMode="auto">
            <a:xfrm>
              <a:off x="896" y="728"/>
              <a:ext cx="0" cy="1617"/>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39" name="Line 52"/>
            <p:cNvSpPr>
              <a:spLocks noChangeShapeType="1"/>
            </p:cNvSpPr>
            <p:nvPr/>
          </p:nvSpPr>
          <p:spPr bwMode="auto">
            <a:xfrm>
              <a:off x="737" y="231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0" name="Line 53"/>
            <p:cNvSpPr>
              <a:spLocks noChangeShapeType="1"/>
            </p:cNvSpPr>
            <p:nvPr/>
          </p:nvSpPr>
          <p:spPr bwMode="auto">
            <a:xfrm>
              <a:off x="737" y="189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1" name="Line 54"/>
            <p:cNvSpPr>
              <a:spLocks noChangeShapeType="1"/>
            </p:cNvSpPr>
            <p:nvPr/>
          </p:nvSpPr>
          <p:spPr bwMode="auto">
            <a:xfrm>
              <a:off x="737" y="150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2" name="Line 55"/>
            <p:cNvSpPr>
              <a:spLocks noChangeShapeType="1"/>
            </p:cNvSpPr>
            <p:nvPr/>
          </p:nvSpPr>
          <p:spPr bwMode="auto">
            <a:xfrm>
              <a:off x="737" y="1122"/>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3" name="Line 56"/>
            <p:cNvSpPr>
              <a:spLocks noChangeShapeType="1"/>
            </p:cNvSpPr>
            <p:nvPr/>
          </p:nvSpPr>
          <p:spPr bwMode="auto">
            <a:xfrm>
              <a:off x="737" y="72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4" name="Line 57"/>
            <p:cNvSpPr>
              <a:spLocks noChangeShapeType="1"/>
            </p:cNvSpPr>
            <p:nvPr/>
          </p:nvSpPr>
          <p:spPr bwMode="auto">
            <a:xfrm>
              <a:off x="964" y="945"/>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345" name="Line 58"/>
            <p:cNvSpPr>
              <a:spLocks noChangeShapeType="1"/>
            </p:cNvSpPr>
            <p:nvPr/>
          </p:nvSpPr>
          <p:spPr bwMode="auto">
            <a:xfrm>
              <a:off x="964" y="1704"/>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sp>
        <p:nvSpPr>
          <p:cNvPr id="346" name="Text Box 60"/>
          <p:cNvSpPr txBox="1">
            <a:spLocks noChangeArrowheads="1"/>
          </p:cNvSpPr>
          <p:nvPr/>
        </p:nvSpPr>
        <p:spPr bwMode="auto">
          <a:xfrm>
            <a:off x="3175" y="3684588"/>
            <a:ext cx="1420813" cy="415925"/>
          </a:xfrm>
          <a:prstGeom prst="rect">
            <a:avLst/>
          </a:prstGeom>
          <a:noFill/>
          <a:ln w="9525">
            <a:noFill/>
            <a:miter lim="800000"/>
            <a:headEnd/>
            <a:tailEnd/>
          </a:ln>
          <a:effectLst/>
        </p:spPr>
        <p:txBody>
          <a:bodyPr lIns="91435" tIns="45717" rIns="91435" bIns="45717">
            <a:spAutoFit/>
          </a:bodyPr>
          <a:lstStyle/>
          <a:p>
            <a:pPr eaLnBrk="0" hangingPunct="0">
              <a:defRPr/>
            </a:pPr>
            <a:r>
              <a:rPr lang="en-US" sz="1050" dirty="0">
                <a:latin typeface="+mj-lt"/>
                <a:cs typeface="+mn-cs"/>
              </a:rPr>
              <a:t>Windows </a:t>
            </a:r>
          </a:p>
          <a:p>
            <a:pPr eaLnBrk="0" hangingPunct="0">
              <a:defRPr/>
            </a:pPr>
            <a:r>
              <a:rPr lang="en-US" sz="1050" dirty="0">
                <a:latin typeface="+mj-lt"/>
                <a:cs typeface="+mn-cs"/>
              </a:rPr>
              <a:t>Desktops</a:t>
            </a:r>
          </a:p>
        </p:txBody>
      </p:sp>
      <p:pic>
        <p:nvPicPr>
          <p:cNvPr id="20511" name="Picture 6"/>
          <p:cNvPicPr>
            <a:picLocks noChangeAspect="1" noChangeArrowheads="1"/>
          </p:cNvPicPr>
          <p:nvPr/>
        </p:nvPicPr>
        <p:blipFill>
          <a:blip r:embed="rId8"/>
          <a:srcRect/>
          <a:stretch>
            <a:fillRect/>
          </a:stretch>
        </p:blipFill>
        <p:spPr bwMode="auto">
          <a:xfrm>
            <a:off x="1865313" y="1450975"/>
            <a:ext cx="668337" cy="488950"/>
          </a:xfrm>
          <a:prstGeom prst="rect">
            <a:avLst/>
          </a:prstGeom>
          <a:noFill/>
          <a:ln w="9525">
            <a:noFill/>
            <a:miter lim="800000"/>
            <a:headEnd/>
            <a:tailEnd/>
          </a:ln>
        </p:spPr>
      </p:pic>
      <p:grpSp>
        <p:nvGrpSpPr>
          <p:cNvPr id="15" name="Group 8"/>
          <p:cNvGrpSpPr>
            <a:grpSpLocks/>
          </p:cNvGrpSpPr>
          <p:nvPr/>
        </p:nvGrpSpPr>
        <p:grpSpPr bwMode="auto">
          <a:xfrm>
            <a:off x="2103438" y="1138238"/>
            <a:ext cx="357187" cy="615950"/>
            <a:chOff x="-1778" y="1196"/>
            <a:chExt cx="357" cy="524"/>
          </a:xfrm>
        </p:grpSpPr>
        <p:pic>
          <p:nvPicPr>
            <p:cNvPr id="20534" name="Picture 9"/>
            <p:cNvPicPr>
              <a:picLocks noChangeAspect="1" noChangeArrowheads="1"/>
            </p:cNvPicPr>
            <p:nvPr/>
          </p:nvPicPr>
          <p:blipFill>
            <a:blip r:embed="rId9" cstate="print"/>
            <a:srcRect/>
            <a:stretch>
              <a:fillRect/>
            </a:stretch>
          </p:blipFill>
          <p:spPr bwMode="auto">
            <a:xfrm>
              <a:off x="-1778" y="1196"/>
              <a:ext cx="357" cy="524"/>
            </a:xfrm>
            <a:prstGeom prst="rect">
              <a:avLst/>
            </a:prstGeom>
            <a:noFill/>
            <a:ln w="9525">
              <a:noFill/>
              <a:miter lim="800000"/>
              <a:headEnd/>
              <a:tailEnd/>
            </a:ln>
          </p:spPr>
        </p:pic>
        <p:pic>
          <p:nvPicPr>
            <p:cNvPr id="20535" name="Picture 10"/>
            <p:cNvPicPr>
              <a:picLocks noChangeAspect="1" noChangeArrowheads="1"/>
            </p:cNvPicPr>
            <p:nvPr/>
          </p:nvPicPr>
          <p:blipFill>
            <a:blip r:embed="rId10"/>
            <a:srcRect/>
            <a:stretch>
              <a:fillRect/>
            </a:stretch>
          </p:blipFill>
          <p:spPr bwMode="auto">
            <a:xfrm>
              <a:off x="-1642" y="1508"/>
              <a:ext cx="192" cy="169"/>
            </a:xfrm>
            <a:prstGeom prst="rect">
              <a:avLst/>
            </a:prstGeom>
            <a:noFill/>
            <a:ln w="9525">
              <a:noFill/>
              <a:miter lim="800000"/>
              <a:headEnd/>
              <a:tailEnd/>
            </a:ln>
          </p:spPr>
        </p:pic>
      </p:grpSp>
      <p:sp>
        <p:nvSpPr>
          <p:cNvPr id="351" name="Text Box 61"/>
          <p:cNvSpPr txBox="1">
            <a:spLocks noChangeArrowheads="1"/>
          </p:cNvSpPr>
          <p:nvPr/>
        </p:nvSpPr>
        <p:spPr bwMode="auto">
          <a:xfrm>
            <a:off x="1604963" y="1822450"/>
            <a:ext cx="1666875"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Active Directory®</a:t>
            </a:r>
          </a:p>
        </p:txBody>
      </p:sp>
      <p:pic>
        <p:nvPicPr>
          <p:cNvPr id="20514" name="Picture 7"/>
          <p:cNvPicPr>
            <a:picLocks noChangeAspect="1" noChangeArrowheads="1"/>
          </p:cNvPicPr>
          <p:nvPr/>
        </p:nvPicPr>
        <p:blipFill>
          <a:blip r:embed="rId11"/>
          <a:srcRect/>
          <a:stretch>
            <a:fillRect/>
          </a:stretch>
        </p:blipFill>
        <p:spPr bwMode="auto">
          <a:xfrm>
            <a:off x="1676400" y="3097213"/>
            <a:ext cx="995363" cy="730250"/>
          </a:xfrm>
          <a:prstGeom prst="rect">
            <a:avLst/>
          </a:prstGeom>
          <a:noFill/>
          <a:ln w="9525">
            <a:noFill/>
            <a:miter lim="800000"/>
            <a:headEnd/>
            <a:tailEnd/>
          </a:ln>
        </p:spPr>
      </p:pic>
      <p:grpSp>
        <p:nvGrpSpPr>
          <p:cNvPr id="16" name="Group 16"/>
          <p:cNvGrpSpPr>
            <a:grpSpLocks/>
          </p:cNvGrpSpPr>
          <p:nvPr/>
        </p:nvGrpSpPr>
        <p:grpSpPr bwMode="auto">
          <a:xfrm>
            <a:off x="1973263" y="2460625"/>
            <a:ext cx="504825" cy="1111250"/>
            <a:chOff x="-714" y="1976"/>
            <a:chExt cx="504" cy="946"/>
          </a:xfrm>
        </p:grpSpPr>
        <p:pic>
          <p:nvPicPr>
            <p:cNvPr id="20530" name="Picture 17"/>
            <p:cNvPicPr>
              <a:picLocks noChangeAspect="1" noChangeArrowheads="1"/>
            </p:cNvPicPr>
            <p:nvPr/>
          </p:nvPicPr>
          <p:blipFill>
            <a:blip r:embed="rId12"/>
            <a:srcRect/>
            <a:stretch>
              <a:fillRect/>
            </a:stretch>
          </p:blipFill>
          <p:spPr bwMode="auto">
            <a:xfrm>
              <a:off x="-714" y="2304"/>
              <a:ext cx="363" cy="534"/>
            </a:xfrm>
            <a:prstGeom prst="rect">
              <a:avLst/>
            </a:prstGeom>
            <a:noFill/>
            <a:ln w="9525">
              <a:noFill/>
              <a:miter lim="800000"/>
              <a:headEnd/>
              <a:tailEnd/>
            </a:ln>
          </p:spPr>
        </p:pic>
        <p:pic>
          <p:nvPicPr>
            <p:cNvPr id="20531" name="Picture 18"/>
            <p:cNvPicPr>
              <a:picLocks noChangeAspect="1" noChangeArrowheads="1"/>
            </p:cNvPicPr>
            <p:nvPr/>
          </p:nvPicPr>
          <p:blipFill>
            <a:blip r:embed="rId12"/>
            <a:srcRect/>
            <a:stretch>
              <a:fillRect/>
            </a:stretch>
          </p:blipFill>
          <p:spPr bwMode="auto">
            <a:xfrm>
              <a:off x="-573" y="2388"/>
              <a:ext cx="363" cy="534"/>
            </a:xfrm>
            <a:prstGeom prst="rect">
              <a:avLst/>
            </a:prstGeom>
            <a:noFill/>
            <a:ln w="9525">
              <a:noFill/>
              <a:miter lim="800000"/>
              <a:headEnd/>
              <a:tailEnd/>
            </a:ln>
          </p:spPr>
        </p:pic>
        <p:pic>
          <p:nvPicPr>
            <p:cNvPr id="20532" name="Picture 19"/>
            <p:cNvPicPr>
              <a:picLocks noChangeAspect="1" noChangeArrowheads="1"/>
            </p:cNvPicPr>
            <p:nvPr/>
          </p:nvPicPr>
          <p:blipFill>
            <a:blip r:embed="rId12"/>
            <a:srcRect/>
            <a:stretch>
              <a:fillRect/>
            </a:stretch>
          </p:blipFill>
          <p:spPr bwMode="auto">
            <a:xfrm>
              <a:off x="-714" y="1976"/>
              <a:ext cx="363" cy="534"/>
            </a:xfrm>
            <a:prstGeom prst="rect">
              <a:avLst/>
            </a:prstGeom>
            <a:noFill/>
            <a:ln w="9525">
              <a:noFill/>
              <a:miter lim="800000"/>
              <a:headEnd/>
              <a:tailEnd/>
            </a:ln>
          </p:spPr>
        </p:pic>
        <p:pic>
          <p:nvPicPr>
            <p:cNvPr id="20533" name="Picture 20"/>
            <p:cNvPicPr>
              <a:picLocks noChangeAspect="1" noChangeArrowheads="1"/>
            </p:cNvPicPr>
            <p:nvPr/>
          </p:nvPicPr>
          <p:blipFill>
            <a:blip r:embed="rId12"/>
            <a:srcRect/>
            <a:stretch>
              <a:fillRect/>
            </a:stretch>
          </p:blipFill>
          <p:spPr bwMode="auto">
            <a:xfrm>
              <a:off x="-573" y="2060"/>
              <a:ext cx="363" cy="534"/>
            </a:xfrm>
            <a:prstGeom prst="rect">
              <a:avLst/>
            </a:prstGeom>
            <a:noFill/>
            <a:ln w="9525">
              <a:noFill/>
              <a:miter lim="800000"/>
              <a:headEnd/>
              <a:tailEnd/>
            </a:ln>
          </p:spPr>
        </p:pic>
      </p:grpSp>
      <p:grpSp>
        <p:nvGrpSpPr>
          <p:cNvPr id="17" name="Group 71"/>
          <p:cNvGrpSpPr>
            <a:grpSpLocks/>
          </p:cNvGrpSpPr>
          <p:nvPr/>
        </p:nvGrpSpPr>
        <p:grpSpPr bwMode="auto">
          <a:xfrm>
            <a:off x="4298950" y="2816225"/>
            <a:ext cx="671513" cy="733425"/>
            <a:chOff x="-1798" y="2282"/>
            <a:chExt cx="708" cy="661"/>
          </a:xfrm>
        </p:grpSpPr>
        <p:grpSp>
          <p:nvGrpSpPr>
            <p:cNvPr id="18" name="Group 72"/>
            <p:cNvGrpSpPr>
              <a:grpSpLocks/>
            </p:cNvGrpSpPr>
            <p:nvPr/>
          </p:nvGrpSpPr>
          <p:grpSpPr bwMode="auto">
            <a:xfrm>
              <a:off x="-1413" y="2465"/>
              <a:ext cx="323" cy="354"/>
              <a:chOff x="-1218" y="2142"/>
              <a:chExt cx="440" cy="481"/>
            </a:xfrm>
          </p:grpSpPr>
          <p:pic>
            <p:nvPicPr>
              <p:cNvPr id="20526" name="Picture 73"/>
              <p:cNvPicPr>
                <a:picLocks noChangeAspect="1" noChangeArrowheads="1"/>
              </p:cNvPicPr>
              <p:nvPr/>
            </p:nvPicPr>
            <p:blipFill>
              <a:blip r:embed="rId13"/>
              <a:srcRect/>
              <a:stretch>
                <a:fillRect/>
              </a:stretch>
            </p:blipFill>
            <p:spPr bwMode="auto">
              <a:xfrm>
                <a:off x="-1148" y="2142"/>
                <a:ext cx="219" cy="264"/>
              </a:xfrm>
              <a:prstGeom prst="rect">
                <a:avLst/>
              </a:prstGeom>
              <a:noFill/>
              <a:ln w="9525">
                <a:noFill/>
                <a:miter lim="800000"/>
                <a:headEnd/>
                <a:tailEnd/>
              </a:ln>
            </p:spPr>
          </p:pic>
          <p:pic>
            <p:nvPicPr>
              <p:cNvPr id="20527" name="Picture 74"/>
              <p:cNvPicPr>
                <a:picLocks noChangeAspect="1" noChangeArrowheads="1"/>
              </p:cNvPicPr>
              <p:nvPr/>
            </p:nvPicPr>
            <p:blipFill>
              <a:blip r:embed="rId13"/>
              <a:srcRect/>
              <a:stretch>
                <a:fillRect/>
              </a:stretch>
            </p:blipFill>
            <p:spPr bwMode="auto">
              <a:xfrm>
                <a:off x="-997" y="2219"/>
                <a:ext cx="219" cy="264"/>
              </a:xfrm>
              <a:prstGeom prst="rect">
                <a:avLst/>
              </a:prstGeom>
              <a:noFill/>
              <a:ln w="9525">
                <a:noFill/>
                <a:miter lim="800000"/>
                <a:headEnd/>
                <a:tailEnd/>
              </a:ln>
            </p:spPr>
          </p:pic>
          <p:pic>
            <p:nvPicPr>
              <p:cNvPr id="20528" name="Picture 75"/>
              <p:cNvPicPr>
                <a:picLocks noChangeAspect="1" noChangeArrowheads="1"/>
              </p:cNvPicPr>
              <p:nvPr/>
            </p:nvPicPr>
            <p:blipFill>
              <a:blip r:embed="rId13"/>
              <a:srcRect/>
              <a:stretch>
                <a:fillRect/>
              </a:stretch>
            </p:blipFill>
            <p:spPr bwMode="auto">
              <a:xfrm>
                <a:off x="-1218" y="2282"/>
                <a:ext cx="219" cy="264"/>
              </a:xfrm>
              <a:prstGeom prst="rect">
                <a:avLst/>
              </a:prstGeom>
              <a:noFill/>
              <a:ln w="9525">
                <a:noFill/>
                <a:miter lim="800000"/>
                <a:headEnd/>
                <a:tailEnd/>
              </a:ln>
            </p:spPr>
          </p:pic>
          <p:pic>
            <p:nvPicPr>
              <p:cNvPr id="20529" name="Picture 76"/>
              <p:cNvPicPr>
                <a:picLocks noChangeAspect="1" noChangeArrowheads="1"/>
              </p:cNvPicPr>
              <p:nvPr/>
            </p:nvPicPr>
            <p:blipFill>
              <a:blip r:embed="rId13"/>
              <a:srcRect/>
              <a:stretch>
                <a:fillRect/>
              </a:stretch>
            </p:blipFill>
            <p:spPr bwMode="auto">
              <a:xfrm>
                <a:off x="-1067" y="2359"/>
                <a:ext cx="219" cy="264"/>
              </a:xfrm>
              <a:prstGeom prst="rect">
                <a:avLst/>
              </a:prstGeom>
              <a:noFill/>
              <a:ln w="9525">
                <a:noFill/>
                <a:miter lim="800000"/>
                <a:headEnd/>
                <a:tailEnd/>
              </a:ln>
            </p:spPr>
          </p:pic>
        </p:grpSp>
        <p:pic>
          <p:nvPicPr>
            <p:cNvPr id="20525" name="Picture 77"/>
            <p:cNvPicPr>
              <a:picLocks noChangeAspect="1" noChangeArrowheads="1"/>
            </p:cNvPicPr>
            <p:nvPr/>
          </p:nvPicPr>
          <p:blipFill>
            <a:blip r:embed="rId14"/>
            <a:srcRect/>
            <a:stretch>
              <a:fillRect/>
            </a:stretch>
          </p:blipFill>
          <p:spPr bwMode="auto">
            <a:xfrm>
              <a:off x="-1798" y="2282"/>
              <a:ext cx="431" cy="661"/>
            </a:xfrm>
            <a:prstGeom prst="rect">
              <a:avLst/>
            </a:prstGeom>
            <a:noFill/>
            <a:ln w="9525">
              <a:noFill/>
              <a:miter lim="800000"/>
              <a:headEnd/>
              <a:tailEnd/>
            </a:ln>
          </p:spPr>
        </p:pic>
      </p:grpSp>
      <p:pic>
        <p:nvPicPr>
          <p:cNvPr id="20517" name="Picture 64"/>
          <p:cNvPicPr>
            <a:picLocks noChangeAspect="1" noChangeArrowheads="1"/>
          </p:cNvPicPr>
          <p:nvPr/>
        </p:nvPicPr>
        <p:blipFill>
          <a:blip r:embed="rId15"/>
          <a:srcRect/>
          <a:stretch>
            <a:fillRect/>
          </a:stretch>
        </p:blipFill>
        <p:spPr bwMode="auto">
          <a:xfrm>
            <a:off x="6043613" y="1660525"/>
            <a:ext cx="500062" cy="368300"/>
          </a:xfrm>
          <a:prstGeom prst="rect">
            <a:avLst/>
          </a:prstGeom>
          <a:noFill/>
          <a:ln w="9525">
            <a:noFill/>
            <a:miter lim="800000"/>
            <a:headEnd/>
            <a:tailEnd/>
          </a:ln>
        </p:spPr>
      </p:pic>
      <p:pic>
        <p:nvPicPr>
          <p:cNvPr id="20518" name="Picture 65"/>
          <p:cNvPicPr>
            <a:picLocks noChangeAspect="1" noChangeArrowheads="1"/>
          </p:cNvPicPr>
          <p:nvPr/>
        </p:nvPicPr>
        <p:blipFill>
          <a:blip r:embed="rId16"/>
          <a:srcRect/>
          <a:stretch>
            <a:fillRect/>
          </a:stretch>
        </p:blipFill>
        <p:spPr bwMode="auto">
          <a:xfrm>
            <a:off x="6127750" y="1755775"/>
            <a:ext cx="501650" cy="368300"/>
          </a:xfrm>
          <a:prstGeom prst="rect">
            <a:avLst/>
          </a:prstGeom>
          <a:noFill/>
          <a:ln w="9525">
            <a:noFill/>
            <a:miter lim="800000"/>
            <a:headEnd/>
            <a:tailEnd/>
          </a:ln>
        </p:spPr>
      </p:pic>
      <p:pic>
        <p:nvPicPr>
          <p:cNvPr id="20519" name="Picture 66"/>
          <p:cNvPicPr>
            <a:picLocks noChangeAspect="1" noChangeArrowheads="1"/>
          </p:cNvPicPr>
          <p:nvPr/>
        </p:nvPicPr>
        <p:blipFill>
          <a:blip r:embed="rId17"/>
          <a:srcRect/>
          <a:stretch>
            <a:fillRect/>
          </a:stretch>
        </p:blipFill>
        <p:spPr bwMode="auto">
          <a:xfrm>
            <a:off x="6211888" y="1851025"/>
            <a:ext cx="501650" cy="369888"/>
          </a:xfrm>
          <a:prstGeom prst="rect">
            <a:avLst/>
          </a:prstGeom>
          <a:noFill/>
          <a:ln w="9525">
            <a:noFill/>
            <a:miter lim="800000"/>
            <a:headEnd/>
            <a:tailEnd/>
          </a:ln>
        </p:spPr>
      </p:pic>
      <p:pic>
        <p:nvPicPr>
          <p:cNvPr id="20520" name="Picture 67"/>
          <p:cNvPicPr>
            <a:picLocks noChangeAspect="1" noChangeArrowheads="1"/>
          </p:cNvPicPr>
          <p:nvPr/>
        </p:nvPicPr>
        <p:blipFill>
          <a:blip r:embed="rId18"/>
          <a:srcRect/>
          <a:stretch>
            <a:fillRect/>
          </a:stretch>
        </p:blipFill>
        <p:spPr bwMode="auto">
          <a:xfrm>
            <a:off x="6296025" y="1947863"/>
            <a:ext cx="501650" cy="368300"/>
          </a:xfrm>
          <a:prstGeom prst="rect">
            <a:avLst/>
          </a:prstGeom>
          <a:noFill/>
          <a:ln w="9525">
            <a:noFill/>
            <a:miter lim="800000"/>
            <a:headEnd/>
            <a:tailEnd/>
          </a:ln>
        </p:spPr>
      </p:pic>
      <p:pic>
        <p:nvPicPr>
          <p:cNvPr id="20521" name="Picture 68"/>
          <p:cNvPicPr>
            <a:picLocks noChangeAspect="1" noChangeArrowheads="1"/>
          </p:cNvPicPr>
          <p:nvPr/>
        </p:nvPicPr>
        <p:blipFill>
          <a:blip r:embed="rId19"/>
          <a:srcRect/>
          <a:stretch>
            <a:fillRect/>
          </a:stretch>
        </p:blipFill>
        <p:spPr bwMode="auto">
          <a:xfrm>
            <a:off x="6380163" y="2043113"/>
            <a:ext cx="501650" cy="368300"/>
          </a:xfrm>
          <a:prstGeom prst="rect">
            <a:avLst/>
          </a:prstGeom>
          <a:noFill/>
          <a:ln w="9525">
            <a:noFill/>
            <a:miter lim="800000"/>
            <a:headEnd/>
            <a:tailEnd/>
          </a:ln>
        </p:spPr>
      </p:pic>
      <p:sp>
        <p:nvSpPr>
          <p:cNvPr id="370" name="AutoShape 69"/>
          <p:cNvSpPr>
            <a:spLocks noChangeArrowheads="1"/>
          </p:cNvSpPr>
          <p:nvPr/>
        </p:nvSpPr>
        <p:spPr bwMode="auto">
          <a:xfrm rot="-2224950">
            <a:off x="5184775" y="2301875"/>
            <a:ext cx="976313" cy="33813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sp>
        <p:nvSpPr>
          <p:cNvPr id="123" name="AutoShape 69"/>
          <p:cNvSpPr>
            <a:spLocks noChangeArrowheads="1"/>
          </p:cNvSpPr>
          <p:nvPr/>
        </p:nvSpPr>
        <p:spPr bwMode="auto">
          <a:xfrm rot="5400000">
            <a:off x="6499226" y="2841625"/>
            <a:ext cx="1466850" cy="314325"/>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91435" tIns="45717" rIns="91435" bIns="45717" anchor="ctr"/>
          <a:lstStyle/>
          <a:p>
            <a:pPr eaLnBrk="0" hangingPunct="0">
              <a:defRPr/>
            </a:pPr>
            <a:endParaRPr lang="en-GB">
              <a:latin typeface="+mj-lt"/>
              <a:cs typeface="+mn-cs"/>
            </a:endParaRP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solidFill>
                  <a:schemeClr val="tx1"/>
                </a:solidFill>
              </a:rPr>
              <a:t>Virtual Server </a:t>
            </a:r>
            <a:r>
              <a:rPr lang="en-US" sz="2800" dirty="0" smtClean="0">
                <a:solidFill>
                  <a:schemeClr val="tx1"/>
                </a:solidFill>
              </a:rPr>
              <a:t>host-based </a:t>
            </a:r>
            <a:r>
              <a:rPr sz="2800" smtClean="0">
                <a:solidFill>
                  <a:schemeClr val="tx1"/>
                </a:solidFill>
              </a:rPr>
              <a:t>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sp>
        <p:nvSpPr>
          <p:cNvPr id="20" name="TextBox 19"/>
          <p:cNvSpPr txBox="1"/>
          <p:nvPr/>
        </p:nvSpPr>
        <p:spPr>
          <a:xfrm>
            <a:off x="2142565" y="1900535"/>
            <a:ext cx="5907741" cy="3323987"/>
          </a:xfrm>
          <a:prstGeom prst="rect">
            <a:avLst/>
          </a:prstGeom>
          <a:noFill/>
        </p:spPr>
        <p:txBody>
          <a:bodyPr wrap="square" rtlCol="0">
            <a:spAutoFit/>
          </a:bodyPr>
          <a:lstStyle/>
          <a:p>
            <a:pPr algn="r"/>
            <a:endParaRPr lang="en-US" sz="2800" dirty="0" smtClean="0">
              <a:solidFill>
                <a:schemeClr val="tx1"/>
              </a:solidFill>
              <a:latin typeface="Segoe" pitchFamily="34" charset="0"/>
            </a:endParaRPr>
          </a:p>
          <a:p>
            <a:pPr algn="r"/>
            <a:r>
              <a:rPr lang="en-US" sz="2000" u="sng" dirty="0" smtClean="0">
                <a:latin typeface="Segoe" pitchFamily="34" charset="0"/>
              </a:rPr>
              <a:t>VSS Writer</a:t>
            </a:r>
          </a:p>
          <a:p>
            <a:pPr marL="514350" indent="-514350" algn="r"/>
            <a:r>
              <a:rPr lang="en-US" dirty="0" smtClean="0">
                <a:solidFill>
                  <a:srgbClr val="FFC000"/>
                </a:solidFill>
                <a:effectLst>
                  <a:outerShdw blurRad="38100" dist="38100" dir="2700000" algn="tl">
                    <a:srgbClr val="000000">
                      <a:alpha val="43137"/>
                    </a:srgbClr>
                  </a:outerShdw>
                </a:effectLst>
                <a:latin typeface="Segoe" pitchFamily="34" charset="0"/>
              </a:rPr>
              <a:t>VSS writer for SQL 2005</a:t>
            </a:r>
          </a:p>
          <a:p>
            <a:pPr marL="514350" indent="-514350" algn="r"/>
            <a:r>
              <a:rPr lang="en-US" sz="1800" i="1" dirty="0" smtClean="0">
                <a:solidFill>
                  <a:srgbClr val="FFC000"/>
                </a:solidFill>
                <a:effectLst>
                  <a:outerShdw blurRad="38100" dist="38100" dir="2700000" algn="tl">
                    <a:srgbClr val="000000">
                      <a:alpha val="43137"/>
                    </a:srgbClr>
                  </a:outerShdw>
                </a:effectLst>
                <a:latin typeface="Segoe" pitchFamily="34" charset="0"/>
              </a:rPr>
              <a:t>Database consistent</a:t>
            </a:r>
          </a:p>
          <a:p>
            <a:pPr marL="514350" indent="-514350" algn="r"/>
            <a:endParaRPr lang="en-US" sz="1800" i="1" dirty="0" smtClean="0">
              <a:solidFill>
                <a:srgbClr val="FFC000"/>
              </a:solidFill>
              <a:effectLst>
                <a:outerShdw blurRad="38100" dist="38100" dir="2700000" algn="tl">
                  <a:srgbClr val="000000">
                    <a:alpha val="43137"/>
                  </a:srgbClr>
                </a:outerShdw>
              </a:effectLst>
              <a:latin typeface="Segoe" pitchFamily="34" charset="0"/>
            </a:endParaRPr>
          </a:p>
          <a:p>
            <a:pPr marL="514350" indent="-514350" algn="r"/>
            <a:r>
              <a:rPr lang="en-US" dirty="0" smtClean="0">
                <a:solidFill>
                  <a:srgbClr val="00B050"/>
                </a:solidFill>
                <a:effectLst>
                  <a:outerShdw blurRad="38100" dist="38100" dir="2700000" algn="tl">
                    <a:srgbClr val="000000">
                      <a:alpha val="43137"/>
                    </a:srgbClr>
                  </a:outerShdw>
                </a:effectLst>
                <a:latin typeface="Segoe" pitchFamily="34" charset="0"/>
              </a:rPr>
              <a:t>VSS writer for Windows Server</a:t>
            </a:r>
          </a:p>
          <a:p>
            <a:pPr marL="514350" indent="-514350" algn="r"/>
            <a:r>
              <a:rPr lang="en-US" sz="1800" i="1" dirty="0" smtClean="0">
                <a:solidFill>
                  <a:srgbClr val="00B050"/>
                </a:solidFill>
                <a:effectLst>
                  <a:outerShdw blurRad="38100" dist="38100" dir="2700000" algn="tl">
                    <a:srgbClr val="000000">
                      <a:alpha val="43137"/>
                    </a:srgbClr>
                  </a:outerShdw>
                </a:effectLst>
                <a:latin typeface="Segoe" pitchFamily="34" charset="0"/>
              </a:rPr>
              <a:t>C: &amp; D: volumes</a:t>
            </a:r>
          </a:p>
          <a:p>
            <a:pPr marL="514350" indent="-514350" algn="r"/>
            <a:endParaRPr lang="en-US" sz="1800" i="1" dirty="0" smtClean="0">
              <a:solidFill>
                <a:srgbClr val="00B0F0"/>
              </a:solidFill>
              <a:effectLst>
                <a:outerShdw blurRad="38100" dist="38100" dir="2700000" algn="tl">
                  <a:srgbClr val="000000">
                    <a:alpha val="43137"/>
                  </a:srgbClr>
                </a:outerShdw>
              </a:effectLst>
              <a:latin typeface="Segoe" pitchFamily="34" charset="0"/>
            </a:endParaRPr>
          </a:p>
          <a:p>
            <a:pPr marL="514350" indent="-514350" algn="r"/>
            <a:r>
              <a:rPr lang="en-US" dirty="0" smtClean="0">
                <a:solidFill>
                  <a:srgbClr val="00B0F0"/>
                </a:solidFill>
                <a:effectLst>
                  <a:outerShdw blurRad="38100" dist="38100" dir="2700000" algn="tl">
                    <a:srgbClr val="000000">
                      <a:alpha val="43137"/>
                    </a:srgbClr>
                  </a:outerShdw>
                </a:effectLst>
                <a:latin typeface="Segoe" pitchFamily="34" charset="0"/>
              </a:rPr>
              <a:t>VSS writer for Virtual Server 2005 R2 sp1</a:t>
            </a:r>
          </a:p>
          <a:p>
            <a:pPr marL="514350" indent="-514350" algn="r"/>
            <a:r>
              <a:rPr lang="en-US" sz="1800" i="1" dirty="0" smtClean="0">
                <a:solidFill>
                  <a:srgbClr val="00B0F0"/>
                </a:solidFill>
                <a:effectLst>
                  <a:outerShdw blurRad="38100" dist="38100" dir="2700000" algn="tl">
                    <a:srgbClr val="000000">
                      <a:alpha val="43137"/>
                    </a:srgbClr>
                  </a:outerShdw>
                </a:effectLst>
                <a:latin typeface="Segoe" pitchFamily="34" charset="0"/>
              </a:rPr>
              <a:t>WinSvr_C.VHD &amp; WinSvr_D.VHD</a:t>
            </a:r>
          </a:p>
        </p:txBody>
      </p:sp>
      <p:sp>
        <p:nvSpPr>
          <p:cNvPr id="22" name="TextBox 21"/>
          <p:cNvSpPr txBox="1"/>
          <p:nvPr/>
        </p:nvSpPr>
        <p:spPr>
          <a:xfrm>
            <a:off x="4365812" y="1479170"/>
            <a:ext cx="3630693" cy="523220"/>
          </a:xfrm>
          <a:prstGeom prst="rect">
            <a:avLst/>
          </a:prstGeom>
          <a:noFill/>
        </p:spPr>
        <p:txBody>
          <a:bodyPr wrap="square" rtlCol="0">
            <a:spAutoFit/>
          </a:bodyPr>
          <a:lstStyle/>
          <a:p>
            <a:pPr algn="r"/>
            <a:r>
              <a:rPr lang="en-US" sz="2800" dirty="0" smtClean="0">
                <a:solidFill>
                  <a:srgbClr val="00B0F0"/>
                </a:solidFill>
                <a:latin typeface="Segoe" pitchFamily="34" charset="0"/>
              </a:rPr>
              <a:t>WinSvr.VMC</a:t>
            </a:r>
          </a:p>
        </p:txBody>
      </p:sp>
      <p:cxnSp>
        <p:nvCxnSpPr>
          <p:cNvPr id="14" name="Straight Connector 13"/>
          <p:cNvCxnSpPr>
            <a:stCxn id="24" idx="1"/>
          </p:cNvCxnSpPr>
          <p:nvPr/>
        </p:nvCxnSpPr>
        <p:spPr bwMode="auto">
          <a:xfrm rot="5400000" flipH="1" flipV="1">
            <a:off x="1373722" y="299645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4" name="Flowchart: Magnetic Disk 23"/>
          <p:cNvSpPr/>
          <p:nvPr/>
        </p:nvSpPr>
        <p:spPr bwMode="auto">
          <a:xfrm>
            <a:off x="1156328" y="307489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cxnSp>
        <p:nvCxnSpPr>
          <p:cNvPr id="25" name="Straight Connector 24"/>
          <p:cNvCxnSpPr>
            <a:stCxn id="26" idx="1"/>
          </p:cNvCxnSpPr>
          <p:nvPr/>
        </p:nvCxnSpPr>
        <p:spPr bwMode="auto">
          <a:xfrm rot="5400000" flipH="1" flipV="1">
            <a:off x="2162616" y="301438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6" name="Flowchart: Magnetic Disk 25"/>
          <p:cNvSpPr/>
          <p:nvPr/>
        </p:nvSpPr>
        <p:spPr bwMode="auto">
          <a:xfrm>
            <a:off x="1945222" y="309282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defTabSz="1096963"/>
            <a:endParaRPr lang="en-US" dirty="0" smtClean="0">
              <a:solidFill>
                <a:schemeClr val="bg1"/>
              </a:solidFill>
              <a:latin typeface="Segoe Semibold" pitchFamily="34" charset="0"/>
            </a:endParaRPr>
          </a:p>
        </p:txBody>
      </p:sp>
      <p:sp>
        <p:nvSpPr>
          <p:cNvPr id="27" name="TextBox 9"/>
          <p:cNvSpPr txBox="1">
            <a:spLocks noChangeArrowheads="1"/>
          </p:cNvSpPr>
          <p:nvPr/>
        </p:nvSpPr>
        <p:spPr bwMode="auto">
          <a:xfrm>
            <a:off x="1161558" y="1469315"/>
            <a:ext cx="1411195" cy="1477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1435" tIns="45717" rIns="91435" bIns="45717">
            <a:spAutoFit/>
          </a:bodyPr>
          <a:lstStyle/>
          <a:p>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Windows Server </a:t>
            </a:r>
          </a:p>
          <a:p>
            <a:pPr algn="ctr"/>
            <a:r>
              <a:rPr lang="en-US" sz="1800" dirty="0" smtClean="0">
                <a:solidFill>
                  <a:schemeClr val="bg1"/>
                </a:solidFill>
                <a:latin typeface="Segoe Semibold" pitchFamily="34" charset="0"/>
              </a:rPr>
              <a:t>2003</a:t>
            </a:r>
          </a:p>
        </p:txBody>
      </p:sp>
      <p:sp>
        <p:nvSpPr>
          <p:cNvPr id="28" name="TextBox 9"/>
          <p:cNvSpPr txBox="1">
            <a:spLocks noChangeArrowheads="1"/>
          </p:cNvSpPr>
          <p:nvPr/>
        </p:nvSpPr>
        <p:spPr bwMode="auto">
          <a:xfrm>
            <a:off x="1627706" y="1594821"/>
            <a:ext cx="800209" cy="276993"/>
          </a:xfrm>
          <a:prstGeom prst="rect">
            <a:avLst/>
          </a:prstGeom>
          <a:gradFill flip="none" rotWithShape="1">
            <a:gsLst>
              <a:gs pos="0">
                <a:schemeClr val="accent6">
                  <a:lumMod val="75000"/>
                </a:schemeClr>
              </a:gs>
              <a:gs pos="50000">
                <a:schemeClr val="accent6"/>
              </a:gs>
              <a:gs pos="100000">
                <a:srgbClr val="FFC000"/>
              </a:gs>
            </a:gsLst>
            <a:lin ang="16200000" scaled="1"/>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a:r>
              <a:rPr lang="en-US" sz="1200" dirty="0" smtClean="0">
                <a:latin typeface="Segoe Semibold" pitchFamily="34" charset="0"/>
              </a:rPr>
              <a:t>SQL2005</a:t>
            </a:r>
            <a:endParaRPr lang="en-US" sz="1200" dirty="0">
              <a:latin typeface="Segoe Semibold"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Virtual Server </a:t>
            </a:r>
            <a:r>
              <a:rPr lang="en-US" sz="2800" dirty="0" smtClean="0">
                <a:solidFill>
                  <a:schemeClr val="tx1"/>
                </a:solidFill>
              </a:rPr>
              <a:t>host-based protection</a:t>
            </a:r>
            <a:endParaRPr lang="en-US" sz="3600" dirty="0">
              <a:solidFill>
                <a:schemeClr val="tx1"/>
              </a:solidFill>
            </a:endParaRPr>
          </a:p>
        </p:txBody>
      </p:sp>
      <p:pic>
        <p:nvPicPr>
          <p:cNvPr id="4" name="Picture 11" descr="Supercomputer2"/>
          <p:cNvPicPr>
            <a:picLocks noChangeAspect="1" noChangeArrowheads="1"/>
          </p:cNvPicPr>
          <p:nvPr/>
        </p:nvPicPr>
        <p:blipFill>
          <a:blip r:embed="rId3"/>
          <a:stretch>
            <a:fillRect/>
          </a:stretch>
        </p:blipFill>
        <p:spPr bwMode="auto">
          <a:xfrm>
            <a:off x="540683" y="3861849"/>
            <a:ext cx="1736351" cy="2115803"/>
          </a:xfrm>
          <a:prstGeom prst="rect">
            <a:avLst/>
          </a:prstGeom>
          <a:noFill/>
          <a:ln>
            <a:noFill/>
          </a:ln>
        </p:spPr>
      </p:pic>
      <p:sp>
        <p:nvSpPr>
          <p:cNvPr id="21" name="TextBox 20"/>
          <p:cNvSpPr txBox="1"/>
          <p:nvPr/>
        </p:nvSpPr>
        <p:spPr>
          <a:xfrm>
            <a:off x="1801906" y="5764306"/>
            <a:ext cx="5908412" cy="523220"/>
          </a:xfrm>
          <a:prstGeom prst="rect">
            <a:avLst/>
          </a:prstGeom>
          <a:noFill/>
        </p:spPr>
        <p:txBody>
          <a:bodyPr wrap="none" rtlCol="0">
            <a:spAutoFit/>
          </a:bodyPr>
          <a:lstStyle/>
          <a:p>
            <a:r>
              <a:rPr lang="en-US" sz="2800" dirty="0" smtClean="0">
                <a:solidFill>
                  <a:schemeClr val="tx1"/>
                </a:solidFill>
                <a:latin typeface="Segoe" pitchFamily="34" charset="0"/>
              </a:rPr>
              <a:t>Virtual Server 2005 R2 </a:t>
            </a:r>
            <a:r>
              <a:rPr lang="en-US" sz="2000" dirty="0" smtClean="0">
                <a:solidFill>
                  <a:schemeClr val="tx1"/>
                </a:solidFill>
                <a:latin typeface="Segoe" pitchFamily="34" charset="0"/>
              </a:rPr>
              <a:t>with Service Pack 1</a:t>
            </a:r>
          </a:p>
        </p:txBody>
      </p:sp>
      <p:sp>
        <p:nvSpPr>
          <p:cNvPr id="22" name="TextBox 21"/>
          <p:cNvSpPr txBox="1"/>
          <p:nvPr/>
        </p:nvSpPr>
        <p:spPr>
          <a:xfrm>
            <a:off x="3065930" y="1479170"/>
            <a:ext cx="4930576" cy="2677656"/>
          </a:xfrm>
          <a:prstGeom prst="rect">
            <a:avLst/>
          </a:prstGeom>
          <a:noFill/>
        </p:spPr>
        <p:txBody>
          <a:bodyPr wrap="square" rtlCol="0">
            <a:spAutoFit/>
          </a:bodyPr>
          <a:lstStyle/>
          <a:p>
            <a:pPr marL="457200" indent="-341313">
              <a:buFont typeface="Arial" pitchFamily="34" charset="0"/>
              <a:buChar char="•"/>
            </a:pPr>
            <a:r>
              <a:rPr lang="en-US" sz="2800" dirty="0" smtClean="0">
                <a:latin typeface="Segoe" pitchFamily="34" charset="0"/>
              </a:rPr>
              <a:t>No downtime</a:t>
            </a:r>
          </a:p>
          <a:p>
            <a:pPr marL="457200" indent="-341313">
              <a:buFont typeface="Arial" pitchFamily="34" charset="0"/>
              <a:buChar char="•"/>
            </a:pPr>
            <a:endParaRPr lang="en-US" sz="2800" dirty="0" smtClean="0">
              <a:latin typeface="Segoe" pitchFamily="34" charset="0"/>
            </a:endParaRPr>
          </a:p>
          <a:p>
            <a:pPr marL="457200" indent="-341313">
              <a:buFont typeface="Arial" pitchFamily="34" charset="0"/>
              <a:buChar char="•"/>
            </a:pPr>
            <a:r>
              <a:rPr lang="en-US" sz="2800" dirty="0" smtClean="0">
                <a:latin typeface="Segoe" pitchFamily="34" charset="0"/>
              </a:rPr>
              <a:t>Recursive VSS consistency</a:t>
            </a:r>
          </a:p>
          <a:p>
            <a:pPr marL="457200" indent="-341313">
              <a:buFont typeface="Arial" pitchFamily="34" charset="0"/>
              <a:buChar char="•"/>
            </a:pPr>
            <a:endParaRPr lang="en-US" sz="2800" dirty="0" smtClean="0">
              <a:latin typeface="Segoe" pitchFamily="34" charset="0"/>
            </a:endParaRPr>
          </a:p>
          <a:p>
            <a:pPr marL="457200" indent="-341313">
              <a:buFont typeface="Arial" pitchFamily="34" charset="0"/>
              <a:buChar char="•"/>
            </a:pPr>
            <a:r>
              <a:rPr lang="en-US" sz="2800" dirty="0" smtClean="0">
                <a:latin typeface="Segoe" pitchFamily="34" charset="0"/>
              </a:rPr>
              <a:t>Only requires updated VM additions from MSVS sp1</a:t>
            </a:r>
          </a:p>
        </p:txBody>
      </p:sp>
      <p:cxnSp>
        <p:nvCxnSpPr>
          <p:cNvPr id="13" name="Straight Connector 12"/>
          <p:cNvCxnSpPr>
            <a:stCxn id="14" idx="1"/>
          </p:cNvCxnSpPr>
          <p:nvPr/>
        </p:nvCxnSpPr>
        <p:spPr bwMode="auto">
          <a:xfrm rot="5400000" flipH="1" flipV="1">
            <a:off x="1373722" y="299645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4" name="Flowchart: Magnetic Disk 13"/>
          <p:cNvSpPr/>
          <p:nvPr/>
        </p:nvSpPr>
        <p:spPr bwMode="auto">
          <a:xfrm>
            <a:off x="1156328" y="307489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marL="0" marR="0" indent="0" algn="ctr" defTabSz="1096963" latinLnBrk="0">
              <a:lnSpc>
                <a:spcPct val="100000"/>
              </a:lnSpc>
              <a:buClrTx/>
              <a:buSzTx/>
              <a:buFontTx/>
              <a:buNone/>
              <a:tabLst/>
            </a:pPr>
            <a:endParaRPr lang="en-US" sz="1800" dirty="0" smtClean="0">
              <a:solidFill>
                <a:schemeClr val="bg1"/>
              </a:solidFill>
              <a:latin typeface="Segoe Semibold" pitchFamily="34" charset="0"/>
            </a:endParaRPr>
          </a:p>
        </p:txBody>
      </p:sp>
      <p:cxnSp>
        <p:nvCxnSpPr>
          <p:cNvPr id="20" name="Straight Connector 19"/>
          <p:cNvCxnSpPr>
            <a:stCxn id="24" idx="1"/>
          </p:cNvCxnSpPr>
          <p:nvPr/>
        </p:nvCxnSpPr>
        <p:spPr bwMode="auto">
          <a:xfrm rot="5400000" flipH="1" flipV="1">
            <a:off x="2162616" y="3014383"/>
            <a:ext cx="152400" cy="4483"/>
          </a:xfrm>
          <a:prstGeom prst="line">
            <a:avLst/>
          </a:prstGeom>
          <a:ln w="101600" cmpd="tri">
            <a:solidFill>
              <a:schemeClr val="accent2">
                <a:lumMod val="60000"/>
                <a:lumOff val="4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24" name="Flowchart: Magnetic Disk 23"/>
          <p:cNvSpPr/>
          <p:nvPr/>
        </p:nvSpPr>
        <p:spPr bwMode="auto">
          <a:xfrm>
            <a:off x="1945222" y="3092824"/>
            <a:ext cx="582706" cy="733651"/>
          </a:xfrm>
          <a:prstGeom prst="flowChartMagneticDisk">
            <a:avLst/>
          </a:prstGeom>
          <a:solidFill>
            <a:schemeClr val="accent2"/>
          </a:solidFill>
          <a:ln w="9525">
            <a:solidFill>
              <a:schemeClr val="accent2">
                <a:lumMod val="50000"/>
              </a:schemeClr>
            </a:solidFill>
            <a:miter lim="800000"/>
            <a:headEnd/>
            <a:tailEnd/>
          </a:ln>
          <a:effectLst>
            <a:outerShdw blurRad="50800" dist="38100" dir="5400000" algn="t" rotWithShape="0">
              <a:prstClr val="black">
                <a:alpha val="40000"/>
              </a:prstClr>
            </a:outerShdw>
          </a:effectLst>
        </p:spPr>
        <p:txBody>
          <a:bodyPr wrap="square" lIns="91435" tIns="45717" rIns="91435" bIns="45717">
            <a:spAutoFit/>
          </a:bodyPr>
          <a:lstStyle/>
          <a:p>
            <a:pPr algn="ctr" defTabSz="1096963"/>
            <a:endParaRPr lang="en-US" dirty="0" smtClean="0">
              <a:solidFill>
                <a:schemeClr val="bg1"/>
              </a:solidFill>
              <a:latin typeface="Segoe Semibold" pitchFamily="34" charset="0"/>
            </a:endParaRPr>
          </a:p>
        </p:txBody>
      </p:sp>
      <p:sp>
        <p:nvSpPr>
          <p:cNvPr id="25" name="TextBox 9"/>
          <p:cNvSpPr txBox="1">
            <a:spLocks noChangeArrowheads="1"/>
          </p:cNvSpPr>
          <p:nvPr/>
        </p:nvSpPr>
        <p:spPr bwMode="auto">
          <a:xfrm>
            <a:off x="1161558" y="1469315"/>
            <a:ext cx="1411195" cy="147732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91435" tIns="45717" rIns="91435" bIns="45717">
            <a:spAutoFit/>
          </a:bodyPr>
          <a:lstStyle/>
          <a:p>
            <a:endParaRPr lang="en-US" sz="1800" dirty="0" smtClean="0">
              <a:solidFill>
                <a:schemeClr val="bg1"/>
              </a:solidFill>
              <a:latin typeface="Segoe Semibold" pitchFamily="34" charset="0"/>
            </a:endParaRPr>
          </a:p>
          <a:p>
            <a:pPr algn="ctr"/>
            <a:endParaRPr lang="en-US" sz="1800" dirty="0" smtClean="0">
              <a:solidFill>
                <a:schemeClr val="bg1"/>
              </a:solidFill>
              <a:latin typeface="Segoe Semibold" pitchFamily="34" charset="0"/>
            </a:endParaRPr>
          </a:p>
          <a:p>
            <a:pPr algn="ctr"/>
            <a:r>
              <a:rPr lang="en-US" sz="1800" dirty="0" smtClean="0">
                <a:solidFill>
                  <a:schemeClr val="bg1"/>
                </a:solidFill>
                <a:latin typeface="Segoe Semibold" pitchFamily="34" charset="0"/>
              </a:rPr>
              <a:t>Windows Server </a:t>
            </a:r>
          </a:p>
          <a:p>
            <a:pPr algn="ctr"/>
            <a:r>
              <a:rPr lang="en-US" sz="1800" dirty="0" smtClean="0">
                <a:solidFill>
                  <a:schemeClr val="bg1"/>
                </a:solidFill>
                <a:latin typeface="Segoe Semibold" pitchFamily="34" charset="0"/>
              </a:rPr>
              <a:t>2003</a:t>
            </a:r>
          </a:p>
        </p:txBody>
      </p:sp>
      <p:sp>
        <p:nvSpPr>
          <p:cNvPr id="26" name="TextBox 9"/>
          <p:cNvSpPr txBox="1">
            <a:spLocks noChangeArrowheads="1"/>
          </p:cNvSpPr>
          <p:nvPr/>
        </p:nvSpPr>
        <p:spPr bwMode="auto">
          <a:xfrm>
            <a:off x="1627706" y="1594821"/>
            <a:ext cx="800209" cy="276993"/>
          </a:xfrm>
          <a:prstGeom prst="rect">
            <a:avLst/>
          </a:prstGeom>
          <a:gradFill flip="none" rotWithShape="1">
            <a:gsLst>
              <a:gs pos="0">
                <a:schemeClr val="accent6">
                  <a:lumMod val="75000"/>
                </a:schemeClr>
              </a:gs>
              <a:gs pos="50000">
                <a:schemeClr val="accent6"/>
              </a:gs>
              <a:gs pos="100000">
                <a:srgbClr val="FFC000"/>
              </a:gs>
            </a:gsLst>
            <a:lin ang="16200000" scaled="1"/>
            <a:tileRect/>
          </a:gradFill>
          <a:ln w="9525">
            <a:noFill/>
            <a:miter lim="800000"/>
            <a:headEnd/>
            <a:tailEnd/>
          </a:ln>
          <a:effectLst>
            <a:outerShdw blurRad="50800" dist="38100" dir="5400000" algn="t" rotWithShape="0">
              <a:prstClr val="black">
                <a:alpha val="40000"/>
              </a:prstClr>
            </a:outerShdw>
          </a:effectLst>
        </p:spPr>
        <p:txBody>
          <a:bodyPr wrap="none" lIns="91435" tIns="45717" rIns="91435" bIns="45717">
            <a:spAutoFit/>
          </a:bodyPr>
          <a:lstStyle/>
          <a:p>
            <a:pPr algn="ctr"/>
            <a:r>
              <a:rPr lang="en-US" sz="1200" dirty="0" smtClean="0">
                <a:latin typeface="Segoe Semibold" pitchFamily="34" charset="0"/>
              </a:rPr>
              <a:t>SQL2005</a:t>
            </a:r>
            <a:endParaRPr lang="en-US" sz="1200" dirty="0">
              <a:latin typeface="Segoe Semibold"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itle 1"/>
          <p:cNvSpPr>
            <a:spLocks noGrp="1"/>
          </p:cNvSpPr>
          <p:nvPr>
            <p:ph type="title" idx="4294967295"/>
          </p:nvPr>
        </p:nvSpPr>
        <p:spPr>
          <a:xfrm>
            <a:off x="0" y="0"/>
            <a:ext cx="8380412" cy="595312"/>
          </a:xfrm>
        </p:spPr>
        <p:txBody>
          <a:bodyPr/>
          <a:lstStyle/>
          <a:p>
            <a:pPr eaLnBrk="1" hangingPunct="1"/>
            <a:r>
              <a:rPr lang="en-US" dirty="0" smtClean="0">
                <a:solidFill>
                  <a:schemeClr val="tx1"/>
                </a:solidFill>
              </a:rPr>
              <a:t>DPM to DPM for DR</a:t>
            </a:r>
          </a:p>
        </p:txBody>
      </p:sp>
      <p:grpSp>
        <p:nvGrpSpPr>
          <p:cNvPr id="2" name="Group 35"/>
          <p:cNvGrpSpPr>
            <a:grpSpLocks/>
          </p:cNvGrpSpPr>
          <p:nvPr/>
        </p:nvGrpSpPr>
        <p:grpSpPr bwMode="auto">
          <a:xfrm>
            <a:off x="638175" y="993775"/>
            <a:ext cx="7856538" cy="5164138"/>
            <a:chOff x="638175" y="993775"/>
            <a:chExt cx="7856538" cy="5164138"/>
          </a:xfrm>
        </p:grpSpPr>
        <p:sp>
          <p:nvSpPr>
            <p:cNvPr id="132103" name="Freeform 501"/>
            <p:cNvSpPr>
              <a:spLocks/>
            </p:cNvSpPr>
            <p:nvPr/>
          </p:nvSpPr>
          <p:spPr bwMode="auto">
            <a:xfrm>
              <a:off x="638175" y="993775"/>
              <a:ext cx="7856538" cy="5164138"/>
            </a:xfrm>
            <a:custGeom>
              <a:avLst/>
              <a:gdLst>
                <a:gd name="T0" fmla="*/ 2147483647 w 2319"/>
                <a:gd name="T1" fmla="*/ 1689918791 h 1754"/>
                <a:gd name="T2" fmla="*/ 2147483647 w 2319"/>
                <a:gd name="T3" fmla="*/ 2147483647 h 1754"/>
                <a:gd name="T4" fmla="*/ 2147483647 w 2319"/>
                <a:gd name="T5" fmla="*/ 2147483647 h 1754"/>
                <a:gd name="T6" fmla="*/ 2147483647 w 2319"/>
                <a:gd name="T7" fmla="*/ 2147483647 h 1754"/>
                <a:gd name="T8" fmla="*/ 2147483647 w 2319"/>
                <a:gd name="T9" fmla="*/ 2147483647 h 1754"/>
                <a:gd name="T10" fmla="*/ 2147483647 w 2319"/>
                <a:gd name="T11" fmla="*/ 2147483647 h 1754"/>
                <a:gd name="T12" fmla="*/ 2147483647 w 2319"/>
                <a:gd name="T13" fmla="*/ 2147483647 h 1754"/>
                <a:gd name="T14" fmla="*/ 2147483647 w 2319"/>
                <a:gd name="T15" fmla="*/ 2045234351 h 1754"/>
                <a:gd name="T16" fmla="*/ 2147483647 w 2319"/>
                <a:gd name="T17" fmla="*/ 2019234072 h 1754"/>
                <a:gd name="T18" fmla="*/ 2147483647 w 2319"/>
                <a:gd name="T19" fmla="*/ 1828579096 h 1754"/>
                <a:gd name="T20" fmla="*/ 2147483647 w 2319"/>
                <a:gd name="T21" fmla="*/ 1369267939 h 1754"/>
                <a:gd name="T22" fmla="*/ 2147483647 w 2319"/>
                <a:gd name="T23" fmla="*/ 857959535 h 1754"/>
                <a:gd name="T24" fmla="*/ 2147483647 w 2319"/>
                <a:gd name="T25" fmla="*/ 615303817 h 1754"/>
                <a:gd name="T26" fmla="*/ 1113446544 w 2319"/>
                <a:gd name="T27" fmla="*/ 1533925579 h 1754"/>
                <a:gd name="T28" fmla="*/ 390279141 w 2319"/>
                <a:gd name="T29" fmla="*/ 2147483647 h 1754"/>
                <a:gd name="T30" fmla="*/ 0 w 2319"/>
                <a:gd name="T31" fmla="*/ 2147483647 h 1754"/>
                <a:gd name="T32" fmla="*/ 264012195 w 2319"/>
                <a:gd name="T33" fmla="*/ 2147483647 h 1754"/>
                <a:gd name="T34" fmla="*/ 1182319115 w 2319"/>
                <a:gd name="T35" fmla="*/ 2147483647 h 1754"/>
                <a:gd name="T36" fmla="*/ 2147483647 w 2319"/>
                <a:gd name="T37" fmla="*/ 2147483647 h 1754"/>
                <a:gd name="T38" fmla="*/ 2147483647 w 2319"/>
                <a:gd name="T39" fmla="*/ 2147483647 h 1754"/>
                <a:gd name="T40" fmla="*/ 2147483647 w 2319"/>
                <a:gd name="T41" fmla="*/ 2147483647 h 1754"/>
                <a:gd name="T42" fmla="*/ 2147483647 w 2319"/>
                <a:gd name="T43" fmla="*/ 2147483647 h 1754"/>
                <a:gd name="T44" fmla="*/ 2147483647 w 2319"/>
                <a:gd name="T45" fmla="*/ 2147483647 h 1754"/>
                <a:gd name="T46" fmla="*/ 2147483647 w 2319"/>
                <a:gd name="T47" fmla="*/ 2147483647 h 1754"/>
                <a:gd name="T48" fmla="*/ 2147483647 w 2319"/>
                <a:gd name="T49" fmla="*/ 2147483647 h 1754"/>
                <a:gd name="T50" fmla="*/ 2147483647 w 2319"/>
                <a:gd name="T51" fmla="*/ 2147483647 h 1754"/>
                <a:gd name="T52" fmla="*/ 2147483647 w 2319"/>
                <a:gd name="T53" fmla="*/ 2147483647 h 1754"/>
                <a:gd name="T54" fmla="*/ 2147483647 w 2319"/>
                <a:gd name="T55" fmla="*/ 2147483647 h 1754"/>
                <a:gd name="T56" fmla="*/ 2147483647 w 2319"/>
                <a:gd name="T57" fmla="*/ 2147483647 h 1754"/>
                <a:gd name="T58" fmla="*/ 2147483647 w 2319"/>
                <a:gd name="T59" fmla="*/ 2147483647 h 1754"/>
                <a:gd name="T60" fmla="*/ 2147483647 w 2319"/>
                <a:gd name="T61" fmla="*/ 2147483647 h 1754"/>
                <a:gd name="T62" fmla="*/ 2147483647 w 2319"/>
                <a:gd name="T63" fmla="*/ 2147483647 h 1754"/>
                <a:gd name="T64" fmla="*/ 2147483647 w 2319"/>
                <a:gd name="T65" fmla="*/ 2147483647 h 1754"/>
                <a:gd name="T66" fmla="*/ 2147483647 w 2319"/>
                <a:gd name="T67" fmla="*/ 2147483647 h 1754"/>
                <a:gd name="T68" fmla="*/ 2147483647 w 2319"/>
                <a:gd name="T69" fmla="*/ 2147483647 h 1754"/>
                <a:gd name="T70" fmla="*/ 2147483647 w 2319"/>
                <a:gd name="T71" fmla="*/ 2147483647 h 1754"/>
                <a:gd name="T72" fmla="*/ 2147483647 w 2319"/>
                <a:gd name="T73" fmla="*/ 2147483647 h 1754"/>
                <a:gd name="T74" fmla="*/ 2147483647 w 2319"/>
                <a:gd name="T75" fmla="*/ 2147483647 h 1754"/>
                <a:gd name="T76" fmla="*/ 2147483647 w 2319"/>
                <a:gd name="T77" fmla="*/ 2147483647 h 1754"/>
                <a:gd name="T78" fmla="*/ 2147483647 w 2319"/>
                <a:gd name="T79" fmla="*/ 2147483647 h 1754"/>
                <a:gd name="T80" fmla="*/ 2147483647 w 2319"/>
                <a:gd name="T81" fmla="*/ 2147483647 h 1754"/>
                <a:gd name="T82" fmla="*/ 2147483647 w 2319"/>
                <a:gd name="T83" fmla="*/ 2147483647 h 1754"/>
                <a:gd name="T84" fmla="*/ 2147483647 w 2319"/>
                <a:gd name="T85" fmla="*/ 2147483647 h 1754"/>
                <a:gd name="T86" fmla="*/ 2147483647 w 2319"/>
                <a:gd name="T87" fmla="*/ 2147483647 h 1754"/>
                <a:gd name="T88" fmla="*/ 2147483647 w 2319"/>
                <a:gd name="T89" fmla="*/ 2147483647 h 1754"/>
                <a:gd name="T90" fmla="*/ 2147483647 w 2319"/>
                <a:gd name="T91" fmla="*/ 2147483647 h 1754"/>
                <a:gd name="T92" fmla="*/ 2147483647 w 2319"/>
                <a:gd name="T93" fmla="*/ 2147483647 h 1754"/>
                <a:gd name="T94" fmla="*/ 2147483647 w 2319"/>
                <a:gd name="T95" fmla="*/ 2147483647 h 1754"/>
                <a:gd name="T96" fmla="*/ 2147483647 w 2319"/>
                <a:gd name="T97" fmla="*/ 2147483647 h 1754"/>
                <a:gd name="T98" fmla="*/ 2147483647 w 2319"/>
                <a:gd name="T99" fmla="*/ 2147483647 h 1754"/>
                <a:gd name="T100" fmla="*/ 2147483647 w 2319"/>
                <a:gd name="T101" fmla="*/ 2147483647 h 1754"/>
                <a:gd name="T102" fmla="*/ 2147483647 w 2319"/>
                <a:gd name="T103" fmla="*/ 2147483647 h 1754"/>
                <a:gd name="T104" fmla="*/ 2147483647 w 2319"/>
                <a:gd name="T105" fmla="*/ 2147483647 h 17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19"/>
                <a:gd name="T160" fmla="*/ 0 h 1754"/>
                <a:gd name="T161" fmla="*/ 2319 w 2319"/>
                <a:gd name="T162" fmla="*/ 1754 h 17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19" h="1754">
                  <a:moveTo>
                    <a:pt x="2252" y="204"/>
                  </a:moveTo>
                  <a:lnTo>
                    <a:pt x="2319" y="117"/>
                  </a:lnTo>
                  <a:lnTo>
                    <a:pt x="2252" y="0"/>
                  </a:lnTo>
                  <a:lnTo>
                    <a:pt x="2181" y="81"/>
                  </a:lnTo>
                  <a:lnTo>
                    <a:pt x="2139" y="147"/>
                  </a:lnTo>
                  <a:lnTo>
                    <a:pt x="2081" y="195"/>
                  </a:lnTo>
                  <a:lnTo>
                    <a:pt x="2081" y="198"/>
                  </a:lnTo>
                  <a:lnTo>
                    <a:pt x="2080" y="212"/>
                  </a:lnTo>
                  <a:lnTo>
                    <a:pt x="2077" y="240"/>
                  </a:lnTo>
                  <a:lnTo>
                    <a:pt x="2075" y="284"/>
                  </a:lnTo>
                  <a:lnTo>
                    <a:pt x="2070" y="288"/>
                  </a:lnTo>
                  <a:lnTo>
                    <a:pt x="2063" y="293"/>
                  </a:lnTo>
                  <a:lnTo>
                    <a:pt x="2055" y="297"/>
                  </a:lnTo>
                  <a:lnTo>
                    <a:pt x="2045" y="302"/>
                  </a:lnTo>
                  <a:lnTo>
                    <a:pt x="2035" y="307"/>
                  </a:lnTo>
                  <a:lnTo>
                    <a:pt x="2023" y="312"/>
                  </a:lnTo>
                  <a:lnTo>
                    <a:pt x="2012" y="318"/>
                  </a:lnTo>
                  <a:lnTo>
                    <a:pt x="1999" y="322"/>
                  </a:lnTo>
                  <a:lnTo>
                    <a:pt x="1986" y="328"/>
                  </a:lnTo>
                  <a:lnTo>
                    <a:pt x="1975" y="405"/>
                  </a:lnTo>
                  <a:lnTo>
                    <a:pt x="1929" y="473"/>
                  </a:lnTo>
                  <a:lnTo>
                    <a:pt x="1931" y="484"/>
                  </a:lnTo>
                  <a:lnTo>
                    <a:pt x="1933" y="494"/>
                  </a:lnTo>
                  <a:lnTo>
                    <a:pt x="1939" y="514"/>
                  </a:lnTo>
                  <a:lnTo>
                    <a:pt x="1946" y="538"/>
                  </a:lnTo>
                  <a:lnTo>
                    <a:pt x="1954" y="559"/>
                  </a:lnTo>
                  <a:lnTo>
                    <a:pt x="1955" y="567"/>
                  </a:lnTo>
                  <a:lnTo>
                    <a:pt x="1955" y="580"/>
                  </a:lnTo>
                  <a:lnTo>
                    <a:pt x="1953" y="595"/>
                  </a:lnTo>
                  <a:lnTo>
                    <a:pt x="1948" y="613"/>
                  </a:lnTo>
                  <a:lnTo>
                    <a:pt x="1921" y="661"/>
                  </a:lnTo>
                  <a:lnTo>
                    <a:pt x="1861" y="653"/>
                  </a:lnTo>
                  <a:lnTo>
                    <a:pt x="1822" y="607"/>
                  </a:lnTo>
                  <a:lnTo>
                    <a:pt x="1853" y="519"/>
                  </a:lnTo>
                  <a:lnTo>
                    <a:pt x="1757" y="327"/>
                  </a:lnTo>
                  <a:lnTo>
                    <a:pt x="1735" y="455"/>
                  </a:lnTo>
                  <a:lnTo>
                    <a:pt x="1704" y="480"/>
                  </a:lnTo>
                  <a:lnTo>
                    <a:pt x="1666" y="451"/>
                  </a:lnTo>
                  <a:lnTo>
                    <a:pt x="1744" y="313"/>
                  </a:lnTo>
                  <a:lnTo>
                    <a:pt x="1627" y="333"/>
                  </a:lnTo>
                  <a:lnTo>
                    <a:pt x="1538" y="381"/>
                  </a:lnTo>
                  <a:lnTo>
                    <a:pt x="1529" y="363"/>
                  </a:lnTo>
                  <a:lnTo>
                    <a:pt x="1551" y="328"/>
                  </a:lnTo>
                  <a:lnTo>
                    <a:pt x="1576" y="235"/>
                  </a:lnTo>
                  <a:lnTo>
                    <a:pt x="1544" y="236"/>
                  </a:lnTo>
                  <a:lnTo>
                    <a:pt x="1541" y="236"/>
                  </a:lnTo>
                  <a:lnTo>
                    <a:pt x="1532" y="236"/>
                  </a:lnTo>
                  <a:lnTo>
                    <a:pt x="1520" y="236"/>
                  </a:lnTo>
                  <a:lnTo>
                    <a:pt x="1501" y="236"/>
                  </a:lnTo>
                  <a:lnTo>
                    <a:pt x="1478" y="236"/>
                  </a:lnTo>
                  <a:lnTo>
                    <a:pt x="1452" y="236"/>
                  </a:lnTo>
                  <a:lnTo>
                    <a:pt x="1421" y="235"/>
                  </a:lnTo>
                  <a:lnTo>
                    <a:pt x="1386" y="234"/>
                  </a:lnTo>
                  <a:lnTo>
                    <a:pt x="1348" y="233"/>
                  </a:lnTo>
                  <a:lnTo>
                    <a:pt x="1307" y="230"/>
                  </a:lnTo>
                  <a:lnTo>
                    <a:pt x="1263" y="228"/>
                  </a:lnTo>
                  <a:lnTo>
                    <a:pt x="1216" y="225"/>
                  </a:lnTo>
                  <a:lnTo>
                    <a:pt x="1166" y="220"/>
                  </a:lnTo>
                  <a:lnTo>
                    <a:pt x="1114" y="215"/>
                  </a:lnTo>
                  <a:lnTo>
                    <a:pt x="1060" y="211"/>
                  </a:lnTo>
                  <a:lnTo>
                    <a:pt x="1004" y="204"/>
                  </a:lnTo>
                  <a:lnTo>
                    <a:pt x="945" y="196"/>
                  </a:lnTo>
                  <a:lnTo>
                    <a:pt x="885" y="188"/>
                  </a:lnTo>
                  <a:lnTo>
                    <a:pt x="824" y="179"/>
                  </a:lnTo>
                  <a:lnTo>
                    <a:pt x="762" y="168"/>
                  </a:lnTo>
                  <a:lnTo>
                    <a:pt x="701" y="158"/>
                  </a:lnTo>
                  <a:lnTo>
                    <a:pt x="641" y="147"/>
                  </a:lnTo>
                  <a:lnTo>
                    <a:pt x="583" y="137"/>
                  </a:lnTo>
                  <a:lnTo>
                    <a:pt x="528" y="127"/>
                  </a:lnTo>
                  <a:lnTo>
                    <a:pt x="475" y="116"/>
                  </a:lnTo>
                  <a:lnTo>
                    <a:pt x="428" y="107"/>
                  </a:lnTo>
                  <a:lnTo>
                    <a:pt x="385" y="99"/>
                  </a:lnTo>
                  <a:lnTo>
                    <a:pt x="348" y="91"/>
                  </a:lnTo>
                  <a:lnTo>
                    <a:pt x="318" y="85"/>
                  </a:lnTo>
                  <a:lnTo>
                    <a:pt x="295" y="81"/>
                  </a:lnTo>
                  <a:lnTo>
                    <a:pt x="282" y="77"/>
                  </a:lnTo>
                  <a:lnTo>
                    <a:pt x="276" y="76"/>
                  </a:lnTo>
                  <a:lnTo>
                    <a:pt x="254" y="71"/>
                  </a:lnTo>
                  <a:lnTo>
                    <a:pt x="231" y="158"/>
                  </a:lnTo>
                  <a:lnTo>
                    <a:pt x="223" y="159"/>
                  </a:lnTo>
                  <a:lnTo>
                    <a:pt x="199" y="97"/>
                  </a:lnTo>
                  <a:lnTo>
                    <a:pt x="97" y="60"/>
                  </a:lnTo>
                  <a:lnTo>
                    <a:pt x="97" y="169"/>
                  </a:lnTo>
                  <a:lnTo>
                    <a:pt x="97" y="177"/>
                  </a:lnTo>
                  <a:lnTo>
                    <a:pt x="100" y="196"/>
                  </a:lnTo>
                  <a:lnTo>
                    <a:pt x="101" y="219"/>
                  </a:lnTo>
                  <a:lnTo>
                    <a:pt x="102" y="237"/>
                  </a:lnTo>
                  <a:lnTo>
                    <a:pt x="62" y="298"/>
                  </a:lnTo>
                  <a:lnTo>
                    <a:pt x="34" y="458"/>
                  </a:lnTo>
                  <a:lnTo>
                    <a:pt x="34" y="459"/>
                  </a:lnTo>
                  <a:lnTo>
                    <a:pt x="34" y="461"/>
                  </a:lnTo>
                  <a:lnTo>
                    <a:pt x="22" y="576"/>
                  </a:lnTo>
                  <a:lnTo>
                    <a:pt x="37" y="658"/>
                  </a:lnTo>
                  <a:lnTo>
                    <a:pt x="2" y="745"/>
                  </a:lnTo>
                  <a:lnTo>
                    <a:pt x="2" y="749"/>
                  </a:lnTo>
                  <a:lnTo>
                    <a:pt x="0" y="772"/>
                  </a:lnTo>
                  <a:lnTo>
                    <a:pt x="0" y="798"/>
                  </a:lnTo>
                  <a:lnTo>
                    <a:pt x="3" y="825"/>
                  </a:lnTo>
                  <a:lnTo>
                    <a:pt x="11" y="844"/>
                  </a:lnTo>
                  <a:lnTo>
                    <a:pt x="10" y="842"/>
                  </a:lnTo>
                  <a:lnTo>
                    <a:pt x="15" y="857"/>
                  </a:lnTo>
                  <a:lnTo>
                    <a:pt x="23" y="886"/>
                  </a:lnTo>
                  <a:lnTo>
                    <a:pt x="35" y="926"/>
                  </a:lnTo>
                  <a:lnTo>
                    <a:pt x="48" y="973"/>
                  </a:lnTo>
                  <a:lnTo>
                    <a:pt x="63" y="1026"/>
                  </a:lnTo>
                  <a:lnTo>
                    <a:pt x="76" y="1080"/>
                  </a:lnTo>
                  <a:lnTo>
                    <a:pt x="90" y="1133"/>
                  </a:lnTo>
                  <a:lnTo>
                    <a:pt x="103" y="1182"/>
                  </a:lnTo>
                  <a:lnTo>
                    <a:pt x="105" y="1190"/>
                  </a:lnTo>
                  <a:lnTo>
                    <a:pt x="176" y="1241"/>
                  </a:lnTo>
                  <a:lnTo>
                    <a:pt x="180" y="1241"/>
                  </a:lnTo>
                  <a:lnTo>
                    <a:pt x="184" y="1243"/>
                  </a:lnTo>
                  <a:lnTo>
                    <a:pt x="191" y="1244"/>
                  </a:lnTo>
                  <a:lnTo>
                    <a:pt x="200" y="1245"/>
                  </a:lnTo>
                  <a:lnTo>
                    <a:pt x="211" y="1247"/>
                  </a:lnTo>
                  <a:lnTo>
                    <a:pt x="223" y="1250"/>
                  </a:lnTo>
                  <a:lnTo>
                    <a:pt x="234" y="1251"/>
                  </a:lnTo>
                  <a:lnTo>
                    <a:pt x="245" y="1252"/>
                  </a:lnTo>
                  <a:lnTo>
                    <a:pt x="255" y="1253"/>
                  </a:lnTo>
                  <a:lnTo>
                    <a:pt x="265" y="1261"/>
                  </a:lnTo>
                  <a:lnTo>
                    <a:pt x="282" y="1275"/>
                  </a:lnTo>
                  <a:lnTo>
                    <a:pt x="301" y="1293"/>
                  </a:lnTo>
                  <a:lnTo>
                    <a:pt x="324" y="1316"/>
                  </a:lnTo>
                  <a:lnTo>
                    <a:pt x="349" y="1342"/>
                  </a:lnTo>
                  <a:lnTo>
                    <a:pt x="376" y="1369"/>
                  </a:lnTo>
                  <a:lnTo>
                    <a:pt x="402" y="1398"/>
                  </a:lnTo>
                  <a:lnTo>
                    <a:pt x="429" y="1427"/>
                  </a:lnTo>
                  <a:lnTo>
                    <a:pt x="435" y="1433"/>
                  </a:lnTo>
                  <a:lnTo>
                    <a:pt x="443" y="1434"/>
                  </a:lnTo>
                  <a:lnTo>
                    <a:pt x="452" y="1436"/>
                  </a:lnTo>
                  <a:lnTo>
                    <a:pt x="461" y="1437"/>
                  </a:lnTo>
                  <a:lnTo>
                    <a:pt x="473" y="1440"/>
                  </a:lnTo>
                  <a:lnTo>
                    <a:pt x="483" y="1442"/>
                  </a:lnTo>
                  <a:lnTo>
                    <a:pt x="492" y="1444"/>
                  </a:lnTo>
                  <a:lnTo>
                    <a:pt x="502" y="1445"/>
                  </a:lnTo>
                  <a:lnTo>
                    <a:pt x="510" y="1448"/>
                  </a:lnTo>
                  <a:lnTo>
                    <a:pt x="514" y="1449"/>
                  </a:lnTo>
                  <a:lnTo>
                    <a:pt x="519" y="1451"/>
                  </a:lnTo>
                  <a:lnTo>
                    <a:pt x="526" y="1453"/>
                  </a:lnTo>
                  <a:lnTo>
                    <a:pt x="531" y="1456"/>
                  </a:lnTo>
                  <a:lnTo>
                    <a:pt x="540" y="1458"/>
                  </a:lnTo>
                  <a:lnTo>
                    <a:pt x="546" y="1460"/>
                  </a:lnTo>
                  <a:lnTo>
                    <a:pt x="553" y="1463"/>
                  </a:lnTo>
                  <a:lnTo>
                    <a:pt x="559" y="1465"/>
                  </a:lnTo>
                  <a:lnTo>
                    <a:pt x="565" y="1467"/>
                  </a:lnTo>
                  <a:lnTo>
                    <a:pt x="588" y="1498"/>
                  </a:lnTo>
                  <a:lnTo>
                    <a:pt x="606" y="1522"/>
                  </a:lnTo>
                  <a:lnTo>
                    <a:pt x="621" y="1539"/>
                  </a:lnTo>
                  <a:lnTo>
                    <a:pt x="634" y="1550"/>
                  </a:lnTo>
                  <a:lnTo>
                    <a:pt x="643" y="1557"/>
                  </a:lnTo>
                  <a:lnTo>
                    <a:pt x="650" y="1562"/>
                  </a:lnTo>
                  <a:lnTo>
                    <a:pt x="656" y="1563"/>
                  </a:lnTo>
                  <a:lnTo>
                    <a:pt x="660" y="1563"/>
                  </a:lnTo>
                  <a:lnTo>
                    <a:pt x="664" y="1563"/>
                  </a:lnTo>
                  <a:lnTo>
                    <a:pt x="669" y="1562"/>
                  </a:lnTo>
                  <a:lnTo>
                    <a:pt x="673" y="1559"/>
                  </a:lnTo>
                  <a:lnTo>
                    <a:pt x="680" y="1556"/>
                  </a:lnTo>
                  <a:lnTo>
                    <a:pt x="688" y="1549"/>
                  </a:lnTo>
                  <a:lnTo>
                    <a:pt x="697" y="1540"/>
                  </a:lnTo>
                  <a:lnTo>
                    <a:pt x="708" y="1526"/>
                  </a:lnTo>
                  <a:lnTo>
                    <a:pt x="719" y="1509"/>
                  </a:lnTo>
                  <a:lnTo>
                    <a:pt x="847" y="1548"/>
                  </a:lnTo>
                  <a:lnTo>
                    <a:pt x="884" y="1605"/>
                  </a:lnTo>
                  <a:lnTo>
                    <a:pt x="944" y="1630"/>
                  </a:lnTo>
                  <a:lnTo>
                    <a:pt x="948" y="1631"/>
                  </a:lnTo>
                  <a:lnTo>
                    <a:pt x="958" y="1634"/>
                  </a:lnTo>
                  <a:lnTo>
                    <a:pt x="970" y="1639"/>
                  </a:lnTo>
                  <a:lnTo>
                    <a:pt x="986" y="1643"/>
                  </a:lnTo>
                  <a:lnTo>
                    <a:pt x="1001" y="1649"/>
                  </a:lnTo>
                  <a:lnTo>
                    <a:pt x="1018" y="1655"/>
                  </a:lnTo>
                  <a:lnTo>
                    <a:pt x="1030" y="1658"/>
                  </a:lnTo>
                  <a:lnTo>
                    <a:pt x="1038" y="1662"/>
                  </a:lnTo>
                  <a:lnTo>
                    <a:pt x="1174" y="1754"/>
                  </a:lnTo>
                  <a:lnTo>
                    <a:pt x="1296" y="1754"/>
                  </a:lnTo>
                  <a:lnTo>
                    <a:pt x="1243" y="1615"/>
                  </a:lnTo>
                  <a:lnTo>
                    <a:pt x="1278" y="1600"/>
                  </a:lnTo>
                  <a:lnTo>
                    <a:pt x="1281" y="1594"/>
                  </a:lnTo>
                  <a:lnTo>
                    <a:pt x="1282" y="1593"/>
                  </a:lnTo>
                  <a:lnTo>
                    <a:pt x="1285" y="1588"/>
                  </a:lnTo>
                  <a:lnTo>
                    <a:pt x="1289" y="1582"/>
                  </a:lnTo>
                  <a:lnTo>
                    <a:pt x="1295" y="1574"/>
                  </a:lnTo>
                  <a:lnTo>
                    <a:pt x="1302" y="1565"/>
                  </a:lnTo>
                  <a:lnTo>
                    <a:pt x="1309" y="1555"/>
                  </a:lnTo>
                  <a:lnTo>
                    <a:pt x="1318" y="1544"/>
                  </a:lnTo>
                  <a:lnTo>
                    <a:pt x="1327" y="1533"/>
                  </a:lnTo>
                  <a:lnTo>
                    <a:pt x="1334" y="1527"/>
                  </a:lnTo>
                  <a:lnTo>
                    <a:pt x="1342" y="1522"/>
                  </a:lnTo>
                  <a:lnTo>
                    <a:pt x="1352" y="1519"/>
                  </a:lnTo>
                  <a:lnTo>
                    <a:pt x="1361" y="1517"/>
                  </a:lnTo>
                  <a:lnTo>
                    <a:pt x="1371" y="1514"/>
                  </a:lnTo>
                  <a:lnTo>
                    <a:pt x="1379" y="1514"/>
                  </a:lnTo>
                  <a:lnTo>
                    <a:pt x="1387" y="1514"/>
                  </a:lnTo>
                  <a:lnTo>
                    <a:pt x="1393" y="1514"/>
                  </a:lnTo>
                  <a:lnTo>
                    <a:pt x="1395" y="1514"/>
                  </a:lnTo>
                  <a:lnTo>
                    <a:pt x="1469" y="1502"/>
                  </a:lnTo>
                  <a:lnTo>
                    <a:pt x="1475" y="1498"/>
                  </a:lnTo>
                  <a:lnTo>
                    <a:pt x="1483" y="1491"/>
                  </a:lnTo>
                  <a:lnTo>
                    <a:pt x="1490" y="1484"/>
                  </a:lnTo>
                  <a:lnTo>
                    <a:pt x="1498" y="1479"/>
                  </a:lnTo>
                  <a:lnTo>
                    <a:pt x="1505" y="1473"/>
                  </a:lnTo>
                  <a:lnTo>
                    <a:pt x="1512" y="1468"/>
                  </a:lnTo>
                  <a:lnTo>
                    <a:pt x="1517" y="1465"/>
                  </a:lnTo>
                  <a:lnTo>
                    <a:pt x="1522" y="1461"/>
                  </a:lnTo>
                  <a:lnTo>
                    <a:pt x="1526" y="1460"/>
                  </a:lnTo>
                  <a:lnTo>
                    <a:pt x="1535" y="1458"/>
                  </a:lnTo>
                  <a:lnTo>
                    <a:pt x="1550" y="1456"/>
                  </a:lnTo>
                  <a:lnTo>
                    <a:pt x="1569" y="1453"/>
                  </a:lnTo>
                  <a:lnTo>
                    <a:pt x="1590" y="1451"/>
                  </a:lnTo>
                  <a:lnTo>
                    <a:pt x="1612" y="1449"/>
                  </a:lnTo>
                  <a:lnTo>
                    <a:pt x="1632" y="1446"/>
                  </a:lnTo>
                  <a:lnTo>
                    <a:pt x="1646" y="1445"/>
                  </a:lnTo>
                  <a:lnTo>
                    <a:pt x="1656" y="1445"/>
                  </a:lnTo>
                  <a:lnTo>
                    <a:pt x="1660" y="1446"/>
                  </a:lnTo>
                  <a:lnTo>
                    <a:pt x="1668" y="1448"/>
                  </a:lnTo>
                  <a:lnTo>
                    <a:pt x="1679" y="1450"/>
                  </a:lnTo>
                  <a:lnTo>
                    <a:pt x="1690" y="1453"/>
                  </a:lnTo>
                  <a:lnTo>
                    <a:pt x="1703" y="1458"/>
                  </a:lnTo>
                  <a:lnTo>
                    <a:pt x="1717" y="1461"/>
                  </a:lnTo>
                  <a:lnTo>
                    <a:pt x="1731" y="1466"/>
                  </a:lnTo>
                  <a:lnTo>
                    <a:pt x="1744" y="1471"/>
                  </a:lnTo>
                  <a:lnTo>
                    <a:pt x="1751" y="1473"/>
                  </a:lnTo>
                  <a:lnTo>
                    <a:pt x="1850" y="1446"/>
                  </a:lnTo>
                  <a:lnTo>
                    <a:pt x="1879" y="1464"/>
                  </a:lnTo>
                  <a:lnTo>
                    <a:pt x="1880" y="1464"/>
                  </a:lnTo>
                  <a:lnTo>
                    <a:pt x="1982" y="1512"/>
                  </a:lnTo>
                  <a:lnTo>
                    <a:pt x="1985" y="1513"/>
                  </a:lnTo>
                  <a:lnTo>
                    <a:pt x="1993" y="1517"/>
                  </a:lnTo>
                  <a:lnTo>
                    <a:pt x="2005" y="1521"/>
                  </a:lnTo>
                  <a:lnTo>
                    <a:pt x="2019" y="1527"/>
                  </a:lnTo>
                  <a:lnTo>
                    <a:pt x="2034" y="1534"/>
                  </a:lnTo>
                  <a:lnTo>
                    <a:pt x="2048" y="1540"/>
                  </a:lnTo>
                  <a:lnTo>
                    <a:pt x="2062" y="1547"/>
                  </a:lnTo>
                  <a:lnTo>
                    <a:pt x="2074" y="1551"/>
                  </a:lnTo>
                  <a:lnTo>
                    <a:pt x="2112" y="1657"/>
                  </a:lnTo>
                  <a:lnTo>
                    <a:pt x="2121" y="1662"/>
                  </a:lnTo>
                  <a:lnTo>
                    <a:pt x="2154" y="1674"/>
                  </a:lnTo>
                  <a:lnTo>
                    <a:pt x="2181" y="1684"/>
                  </a:lnTo>
                  <a:lnTo>
                    <a:pt x="2202" y="1691"/>
                  </a:lnTo>
                  <a:lnTo>
                    <a:pt x="2218" y="1694"/>
                  </a:lnTo>
                  <a:lnTo>
                    <a:pt x="2229" y="1695"/>
                  </a:lnTo>
                  <a:lnTo>
                    <a:pt x="2237" y="1695"/>
                  </a:lnTo>
                  <a:lnTo>
                    <a:pt x="2242" y="1695"/>
                  </a:lnTo>
                  <a:lnTo>
                    <a:pt x="2245" y="1694"/>
                  </a:lnTo>
                  <a:lnTo>
                    <a:pt x="2262" y="1681"/>
                  </a:lnTo>
                  <a:lnTo>
                    <a:pt x="2272" y="1657"/>
                  </a:lnTo>
                  <a:lnTo>
                    <a:pt x="2277" y="1620"/>
                  </a:lnTo>
                  <a:lnTo>
                    <a:pt x="2278" y="1571"/>
                  </a:lnTo>
                  <a:lnTo>
                    <a:pt x="2277" y="1549"/>
                  </a:lnTo>
                  <a:lnTo>
                    <a:pt x="2272" y="1521"/>
                  </a:lnTo>
                  <a:lnTo>
                    <a:pt x="2263" y="1495"/>
                  </a:lnTo>
                  <a:lnTo>
                    <a:pt x="2245" y="1475"/>
                  </a:lnTo>
                  <a:lnTo>
                    <a:pt x="2241" y="1471"/>
                  </a:lnTo>
                  <a:lnTo>
                    <a:pt x="2236" y="1464"/>
                  </a:lnTo>
                  <a:lnTo>
                    <a:pt x="2232" y="1455"/>
                  </a:lnTo>
                  <a:lnTo>
                    <a:pt x="2228" y="1445"/>
                  </a:lnTo>
                  <a:lnTo>
                    <a:pt x="2226" y="1440"/>
                  </a:lnTo>
                  <a:lnTo>
                    <a:pt x="2076" y="1305"/>
                  </a:lnTo>
                  <a:lnTo>
                    <a:pt x="2053" y="1256"/>
                  </a:lnTo>
                  <a:lnTo>
                    <a:pt x="2054" y="1245"/>
                  </a:lnTo>
                  <a:lnTo>
                    <a:pt x="2054" y="1232"/>
                  </a:lnTo>
                  <a:lnTo>
                    <a:pt x="2055" y="1220"/>
                  </a:lnTo>
                  <a:lnTo>
                    <a:pt x="2058" y="1208"/>
                  </a:lnTo>
                  <a:lnTo>
                    <a:pt x="2059" y="1206"/>
                  </a:lnTo>
                  <a:lnTo>
                    <a:pt x="2061" y="1197"/>
                  </a:lnTo>
                  <a:lnTo>
                    <a:pt x="2066" y="1188"/>
                  </a:lnTo>
                  <a:lnTo>
                    <a:pt x="2075" y="1180"/>
                  </a:lnTo>
                  <a:lnTo>
                    <a:pt x="2091" y="1169"/>
                  </a:lnTo>
                  <a:lnTo>
                    <a:pt x="2103" y="1159"/>
                  </a:lnTo>
                  <a:lnTo>
                    <a:pt x="2113" y="1149"/>
                  </a:lnTo>
                  <a:lnTo>
                    <a:pt x="2120" y="1140"/>
                  </a:lnTo>
                  <a:lnTo>
                    <a:pt x="2126" y="1132"/>
                  </a:lnTo>
                  <a:lnTo>
                    <a:pt x="2129" y="1124"/>
                  </a:lnTo>
                  <a:lnTo>
                    <a:pt x="2133" y="1117"/>
                  </a:lnTo>
                  <a:lnTo>
                    <a:pt x="2134" y="1110"/>
                  </a:lnTo>
                  <a:lnTo>
                    <a:pt x="2134" y="1104"/>
                  </a:lnTo>
                  <a:lnTo>
                    <a:pt x="2168" y="1010"/>
                  </a:lnTo>
                  <a:lnTo>
                    <a:pt x="2187" y="978"/>
                  </a:lnTo>
                  <a:lnTo>
                    <a:pt x="2201" y="952"/>
                  </a:lnTo>
                  <a:lnTo>
                    <a:pt x="2210" y="933"/>
                  </a:lnTo>
                  <a:lnTo>
                    <a:pt x="2217" y="918"/>
                  </a:lnTo>
                  <a:lnTo>
                    <a:pt x="2220" y="907"/>
                  </a:lnTo>
                  <a:lnTo>
                    <a:pt x="2222" y="901"/>
                  </a:lnTo>
                  <a:lnTo>
                    <a:pt x="2224" y="896"/>
                  </a:lnTo>
                  <a:lnTo>
                    <a:pt x="2224" y="894"/>
                  </a:lnTo>
                  <a:lnTo>
                    <a:pt x="2224" y="890"/>
                  </a:lnTo>
                  <a:lnTo>
                    <a:pt x="2222" y="886"/>
                  </a:lnTo>
                  <a:lnTo>
                    <a:pt x="2220" y="878"/>
                  </a:lnTo>
                  <a:lnTo>
                    <a:pt x="2214" y="865"/>
                  </a:lnTo>
                  <a:lnTo>
                    <a:pt x="2206" y="849"/>
                  </a:lnTo>
                  <a:lnTo>
                    <a:pt x="2192" y="826"/>
                  </a:lnTo>
                  <a:lnTo>
                    <a:pt x="2175" y="795"/>
                  </a:lnTo>
                  <a:lnTo>
                    <a:pt x="2151" y="757"/>
                  </a:lnTo>
                  <a:lnTo>
                    <a:pt x="2159" y="714"/>
                  </a:lnTo>
                  <a:lnTo>
                    <a:pt x="2175" y="670"/>
                  </a:lnTo>
                  <a:lnTo>
                    <a:pt x="2187" y="617"/>
                  </a:lnTo>
                  <a:lnTo>
                    <a:pt x="2177" y="571"/>
                  </a:lnTo>
                  <a:lnTo>
                    <a:pt x="2180" y="570"/>
                  </a:lnTo>
                  <a:lnTo>
                    <a:pt x="2183" y="568"/>
                  </a:lnTo>
                  <a:lnTo>
                    <a:pt x="2187" y="567"/>
                  </a:lnTo>
                  <a:lnTo>
                    <a:pt x="2190" y="565"/>
                  </a:lnTo>
                  <a:lnTo>
                    <a:pt x="2201" y="562"/>
                  </a:lnTo>
                  <a:lnTo>
                    <a:pt x="2209" y="556"/>
                  </a:lnTo>
                  <a:lnTo>
                    <a:pt x="2214" y="548"/>
                  </a:lnTo>
                  <a:lnTo>
                    <a:pt x="2219" y="539"/>
                  </a:lnTo>
                  <a:lnTo>
                    <a:pt x="2222" y="529"/>
                  </a:lnTo>
                  <a:lnTo>
                    <a:pt x="2225" y="518"/>
                  </a:lnTo>
                  <a:lnTo>
                    <a:pt x="2225" y="508"/>
                  </a:lnTo>
                  <a:lnTo>
                    <a:pt x="2224" y="496"/>
                  </a:lnTo>
                  <a:lnTo>
                    <a:pt x="2224" y="492"/>
                  </a:lnTo>
                  <a:lnTo>
                    <a:pt x="2197" y="446"/>
                  </a:lnTo>
                  <a:lnTo>
                    <a:pt x="2197" y="417"/>
                  </a:lnTo>
                  <a:lnTo>
                    <a:pt x="2198" y="381"/>
                  </a:lnTo>
                  <a:lnTo>
                    <a:pt x="2201" y="347"/>
                  </a:lnTo>
                  <a:lnTo>
                    <a:pt x="2203" y="322"/>
                  </a:lnTo>
                  <a:lnTo>
                    <a:pt x="2205" y="313"/>
                  </a:lnTo>
                  <a:lnTo>
                    <a:pt x="2210" y="301"/>
                  </a:lnTo>
                  <a:lnTo>
                    <a:pt x="2216" y="286"/>
                  </a:lnTo>
                  <a:lnTo>
                    <a:pt x="2222" y="268"/>
                  </a:lnTo>
                  <a:lnTo>
                    <a:pt x="2229" y="251"/>
                  </a:lnTo>
                  <a:lnTo>
                    <a:pt x="2237" y="235"/>
                  </a:lnTo>
                  <a:lnTo>
                    <a:pt x="2245" y="219"/>
                  </a:lnTo>
                  <a:lnTo>
                    <a:pt x="2252" y="204"/>
                  </a:lnTo>
                  <a:close/>
                </a:path>
              </a:pathLst>
            </a:custGeom>
            <a:solidFill>
              <a:srgbClr val="000000"/>
            </a:solidFill>
            <a:ln w="9525">
              <a:noFill/>
              <a:round/>
              <a:headEnd/>
              <a:tailEnd/>
            </a:ln>
          </p:spPr>
          <p:txBody>
            <a:bodyPr/>
            <a:lstStyle/>
            <a:p>
              <a:endParaRPr lang="en-US">
                <a:effectLst/>
              </a:endParaRPr>
            </a:p>
          </p:txBody>
        </p:sp>
        <p:sp>
          <p:nvSpPr>
            <p:cNvPr id="1648645" name="Freeform 502"/>
            <p:cNvSpPr>
              <a:spLocks/>
            </p:cNvSpPr>
            <p:nvPr/>
          </p:nvSpPr>
          <p:spPr bwMode="auto">
            <a:xfrm>
              <a:off x="793750" y="1235075"/>
              <a:ext cx="7504113" cy="4781550"/>
            </a:xfrm>
            <a:custGeom>
              <a:avLst/>
              <a:gdLst>
                <a:gd name="T0" fmla="*/ 7125034 w 2214"/>
                <a:gd name="T1" fmla="*/ 1106071 h 1625"/>
                <a:gd name="T2" fmla="*/ 7179268 w 2214"/>
                <a:gd name="T3" fmla="*/ 1300222 h 1625"/>
                <a:gd name="T4" fmla="*/ 7070800 w 2214"/>
                <a:gd name="T5" fmla="*/ 1373764 h 1625"/>
                <a:gd name="T6" fmla="*/ 6955552 w 2214"/>
                <a:gd name="T7" fmla="*/ 2012108 h 1625"/>
                <a:gd name="T8" fmla="*/ 7152151 w 2214"/>
                <a:gd name="T9" fmla="*/ 2288626 h 1625"/>
                <a:gd name="T10" fmla="*/ 7172489 w 2214"/>
                <a:gd name="T11" fmla="*/ 2465127 h 1625"/>
                <a:gd name="T12" fmla="*/ 7040293 w 2214"/>
                <a:gd name="T13" fmla="*/ 2676928 h 1625"/>
                <a:gd name="T14" fmla="*/ 6830133 w 2214"/>
                <a:gd name="T15" fmla="*/ 3082880 h 1625"/>
                <a:gd name="T16" fmla="*/ 6674210 w 2214"/>
                <a:gd name="T17" fmla="*/ 3218197 h 1625"/>
                <a:gd name="T18" fmla="*/ 6636924 w 2214"/>
                <a:gd name="T19" fmla="*/ 3441765 h 1625"/>
                <a:gd name="T20" fmla="*/ 7260620 w 2214"/>
                <a:gd name="T21" fmla="*/ 4106584 h 1625"/>
                <a:gd name="T22" fmla="*/ 7358919 w 2214"/>
                <a:gd name="T23" fmla="*/ 4218368 h 1625"/>
                <a:gd name="T24" fmla="*/ 7382647 w 2214"/>
                <a:gd name="T25" fmla="*/ 4268376 h 1625"/>
                <a:gd name="T26" fmla="*/ 7379257 w 2214"/>
                <a:gd name="T27" fmla="*/ 4603727 h 1625"/>
                <a:gd name="T28" fmla="*/ 7196216 w 2214"/>
                <a:gd name="T29" fmla="*/ 4553719 h 1625"/>
                <a:gd name="T30" fmla="*/ 6572520 w 2214"/>
                <a:gd name="T31" fmla="*/ 4056575 h 1625"/>
                <a:gd name="T32" fmla="*/ 6284401 w 2214"/>
                <a:gd name="T33" fmla="*/ 3938908 h 1625"/>
                <a:gd name="T34" fmla="*/ 5592913 w 2214"/>
                <a:gd name="T35" fmla="*/ 3894783 h 1625"/>
                <a:gd name="T36" fmla="*/ 5359028 w 2214"/>
                <a:gd name="T37" fmla="*/ 3871250 h 1625"/>
                <a:gd name="T38" fmla="*/ 4952271 w 2214"/>
                <a:gd name="T39" fmla="*/ 3918316 h 1625"/>
                <a:gd name="T40" fmla="*/ 4792958 w 2214"/>
                <a:gd name="T41" fmla="*/ 4009508 h 1625"/>
                <a:gd name="T42" fmla="*/ 4453993 w 2214"/>
                <a:gd name="T43" fmla="*/ 4074225 h 1625"/>
                <a:gd name="T44" fmla="*/ 4182822 w 2214"/>
                <a:gd name="T45" fmla="*/ 4203659 h 1625"/>
                <a:gd name="T46" fmla="*/ 4070963 w 2214"/>
                <a:gd name="T47" fmla="*/ 4338976 h 1625"/>
                <a:gd name="T48" fmla="*/ 3094745 w 2214"/>
                <a:gd name="T49" fmla="*/ 4421343 h 1625"/>
                <a:gd name="T50" fmla="*/ 2986277 w 2214"/>
                <a:gd name="T51" fmla="*/ 4383101 h 1625"/>
                <a:gd name="T52" fmla="*/ 2142256 w 2214"/>
                <a:gd name="T53" fmla="*/ 4112467 h 1625"/>
                <a:gd name="T54" fmla="*/ 2006670 w 2214"/>
                <a:gd name="T55" fmla="*/ 4133059 h 1625"/>
                <a:gd name="T56" fmla="*/ 1854136 w 2214"/>
                <a:gd name="T57" fmla="*/ 3959500 h 1625"/>
                <a:gd name="T58" fmla="*/ 1749057 w 2214"/>
                <a:gd name="T59" fmla="*/ 3927141 h 1625"/>
                <a:gd name="T60" fmla="*/ 1518561 w 2214"/>
                <a:gd name="T61" fmla="*/ 3865366 h 1625"/>
                <a:gd name="T62" fmla="*/ 1199934 w 2214"/>
                <a:gd name="T63" fmla="*/ 3665332 h 1625"/>
                <a:gd name="T64" fmla="*/ 857580 w 2214"/>
                <a:gd name="T65" fmla="*/ 3371164 h 1625"/>
                <a:gd name="T66" fmla="*/ 732163 w 2214"/>
                <a:gd name="T67" fmla="*/ 3303506 h 1625"/>
                <a:gd name="T68" fmla="*/ 620305 w 2214"/>
                <a:gd name="T69" fmla="*/ 3291739 h 1625"/>
                <a:gd name="T70" fmla="*/ 288120 w 2214"/>
                <a:gd name="T71" fmla="*/ 3003454 h 1625"/>
                <a:gd name="T72" fmla="*/ 30507 w 2214"/>
                <a:gd name="T73" fmla="*/ 2197434 h 1625"/>
                <a:gd name="T74" fmla="*/ 3390 w 2214"/>
                <a:gd name="T75" fmla="*/ 2135659 h 1625"/>
                <a:gd name="T76" fmla="*/ 111858 w 2214"/>
                <a:gd name="T77" fmla="*/ 1126663 h 1625"/>
                <a:gd name="T78" fmla="*/ 332185 w 2214"/>
                <a:gd name="T79" fmla="*/ 179442 h 1625"/>
                <a:gd name="T80" fmla="*/ 881308 w 2214"/>
                <a:gd name="T81" fmla="*/ 147084 h 1625"/>
                <a:gd name="T82" fmla="*/ 1630419 w 2214"/>
                <a:gd name="T83" fmla="*/ 276518 h 1625"/>
                <a:gd name="T84" fmla="*/ 2687988 w 2214"/>
                <a:gd name="T85" fmla="*/ 435369 h 1625"/>
                <a:gd name="T86" fmla="*/ 3660817 w 2214"/>
                <a:gd name="T87" fmla="*/ 541269 h 1625"/>
                <a:gd name="T88" fmla="*/ 4413317 w 2214"/>
                <a:gd name="T89" fmla="*/ 585394 h 1625"/>
                <a:gd name="T90" fmla="*/ 4914985 w 2214"/>
                <a:gd name="T91" fmla="*/ 594219 h 1625"/>
                <a:gd name="T92" fmla="*/ 5440379 w 2214"/>
                <a:gd name="T93" fmla="*/ 867795 h 1625"/>
                <a:gd name="T94" fmla="*/ 5826799 w 2214"/>
                <a:gd name="T95" fmla="*/ 1570857 h 1625"/>
                <a:gd name="T96" fmla="*/ 6623365 w 2214"/>
                <a:gd name="T97" fmla="*/ 1485548 h 1625"/>
                <a:gd name="T98" fmla="*/ 6552183 w 2214"/>
                <a:gd name="T99" fmla="*/ 1179613 h 1625"/>
                <a:gd name="T100" fmla="*/ 6992838 w 2214"/>
                <a:gd name="T101" fmla="*/ 688353 h 1625"/>
                <a:gd name="T102" fmla="*/ 7040293 w 2214"/>
                <a:gd name="T103" fmla="*/ 523619 h 1625"/>
                <a:gd name="T104" fmla="*/ 7504674 w 2214"/>
                <a:gd name="T105" fmla="*/ 94134 h 1625"/>
                <a:gd name="T106" fmla="*/ 7236892 w 2214"/>
                <a:gd name="T107" fmla="*/ 458902 h 16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4"/>
                <a:gd name="T163" fmla="*/ 0 h 1625"/>
                <a:gd name="T164" fmla="*/ 2214 w 2214"/>
                <a:gd name="T165" fmla="*/ 1625 h 16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4" h="1625">
                  <a:moveTo>
                    <a:pt x="2106" y="232"/>
                  </a:moveTo>
                  <a:lnTo>
                    <a:pt x="2104" y="267"/>
                  </a:lnTo>
                  <a:lnTo>
                    <a:pt x="2103" y="310"/>
                  </a:lnTo>
                  <a:lnTo>
                    <a:pt x="2102" y="349"/>
                  </a:lnTo>
                  <a:lnTo>
                    <a:pt x="2102" y="369"/>
                  </a:lnTo>
                  <a:lnTo>
                    <a:pt x="2102" y="376"/>
                  </a:lnTo>
                  <a:lnTo>
                    <a:pt x="2128" y="425"/>
                  </a:lnTo>
                  <a:lnTo>
                    <a:pt x="2128" y="429"/>
                  </a:lnTo>
                  <a:lnTo>
                    <a:pt x="2128" y="433"/>
                  </a:lnTo>
                  <a:lnTo>
                    <a:pt x="2128" y="436"/>
                  </a:lnTo>
                  <a:lnTo>
                    <a:pt x="2127" y="439"/>
                  </a:lnTo>
                  <a:lnTo>
                    <a:pt x="2118" y="442"/>
                  </a:lnTo>
                  <a:lnTo>
                    <a:pt x="2109" y="447"/>
                  </a:lnTo>
                  <a:lnTo>
                    <a:pt x="2102" y="451"/>
                  </a:lnTo>
                  <a:lnTo>
                    <a:pt x="2096" y="456"/>
                  </a:lnTo>
                  <a:lnTo>
                    <a:pt x="2091" y="460"/>
                  </a:lnTo>
                  <a:lnTo>
                    <a:pt x="2088" y="464"/>
                  </a:lnTo>
                  <a:lnTo>
                    <a:pt x="2086" y="467"/>
                  </a:lnTo>
                  <a:lnTo>
                    <a:pt x="2085" y="468"/>
                  </a:lnTo>
                  <a:lnTo>
                    <a:pt x="2079" y="477"/>
                  </a:lnTo>
                  <a:lnTo>
                    <a:pt x="2090" y="535"/>
                  </a:lnTo>
                  <a:lnTo>
                    <a:pt x="2081" y="577"/>
                  </a:lnTo>
                  <a:lnTo>
                    <a:pt x="2065" y="619"/>
                  </a:lnTo>
                  <a:lnTo>
                    <a:pt x="2052" y="684"/>
                  </a:lnTo>
                  <a:lnTo>
                    <a:pt x="2057" y="692"/>
                  </a:lnTo>
                  <a:lnTo>
                    <a:pt x="2068" y="709"/>
                  </a:lnTo>
                  <a:lnTo>
                    <a:pt x="2080" y="728"/>
                  </a:lnTo>
                  <a:lnTo>
                    <a:pt x="2090" y="746"/>
                  </a:lnTo>
                  <a:lnTo>
                    <a:pt x="2101" y="762"/>
                  </a:lnTo>
                  <a:lnTo>
                    <a:pt x="2110" y="778"/>
                  </a:lnTo>
                  <a:lnTo>
                    <a:pt x="2118" y="792"/>
                  </a:lnTo>
                  <a:lnTo>
                    <a:pt x="2124" y="804"/>
                  </a:lnTo>
                  <a:lnTo>
                    <a:pt x="2127" y="812"/>
                  </a:lnTo>
                  <a:lnTo>
                    <a:pt x="2125" y="819"/>
                  </a:lnTo>
                  <a:lnTo>
                    <a:pt x="2120" y="827"/>
                  </a:lnTo>
                  <a:lnTo>
                    <a:pt x="2116" y="838"/>
                  </a:lnTo>
                  <a:lnTo>
                    <a:pt x="2109" y="850"/>
                  </a:lnTo>
                  <a:lnTo>
                    <a:pt x="2102" y="863"/>
                  </a:lnTo>
                  <a:lnTo>
                    <a:pt x="2094" y="877"/>
                  </a:lnTo>
                  <a:lnTo>
                    <a:pt x="2086" y="892"/>
                  </a:lnTo>
                  <a:lnTo>
                    <a:pt x="2078" y="906"/>
                  </a:lnTo>
                  <a:lnTo>
                    <a:pt x="2077" y="910"/>
                  </a:lnTo>
                  <a:lnTo>
                    <a:pt x="2036" y="1018"/>
                  </a:lnTo>
                  <a:lnTo>
                    <a:pt x="2037" y="1022"/>
                  </a:lnTo>
                  <a:lnTo>
                    <a:pt x="2036" y="1026"/>
                  </a:lnTo>
                  <a:lnTo>
                    <a:pt x="2034" y="1030"/>
                  </a:lnTo>
                  <a:lnTo>
                    <a:pt x="2027" y="1039"/>
                  </a:lnTo>
                  <a:lnTo>
                    <a:pt x="2015" y="1048"/>
                  </a:lnTo>
                  <a:lnTo>
                    <a:pt x="2003" y="1057"/>
                  </a:lnTo>
                  <a:lnTo>
                    <a:pt x="1992" y="1065"/>
                  </a:lnTo>
                  <a:lnTo>
                    <a:pt x="1984" y="1072"/>
                  </a:lnTo>
                  <a:lnTo>
                    <a:pt x="1977" y="1080"/>
                  </a:lnTo>
                  <a:lnTo>
                    <a:pt x="1973" y="1087"/>
                  </a:lnTo>
                  <a:lnTo>
                    <a:pt x="1969" y="1094"/>
                  </a:lnTo>
                  <a:lnTo>
                    <a:pt x="1966" y="1103"/>
                  </a:lnTo>
                  <a:lnTo>
                    <a:pt x="1964" y="1112"/>
                  </a:lnTo>
                  <a:lnTo>
                    <a:pt x="1964" y="1115"/>
                  </a:lnTo>
                  <a:lnTo>
                    <a:pt x="1960" y="1134"/>
                  </a:lnTo>
                  <a:lnTo>
                    <a:pt x="1959" y="1154"/>
                  </a:lnTo>
                  <a:lnTo>
                    <a:pt x="1958" y="1170"/>
                  </a:lnTo>
                  <a:lnTo>
                    <a:pt x="1958" y="1179"/>
                  </a:lnTo>
                  <a:lnTo>
                    <a:pt x="1958" y="1185"/>
                  </a:lnTo>
                  <a:lnTo>
                    <a:pt x="1988" y="1253"/>
                  </a:lnTo>
                  <a:lnTo>
                    <a:pt x="2136" y="1385"/>
                  </a:lnTo>
                  <a:lnTo>
                    <a:pt x="2139" y="1390"/>
                  </a:lnTo>
                  <a:lnTo>
                    <a:pt x="2142" y="1396"/>
                  </a:lnTo>
                  <a:lnTo>
                    <a:pt x="2144" y="1402"/>
                  </a:lnTo>
                  <a:lnTo>
                    <a:pt x="2149" y="1409"/>
                  </a:lnTo>
                  <a:lnTo>
                    <a:pt x="2154" y="1416"/>
                  </a:lnTo>
                  <a:lnTo>
                    <a:pt x="2158" y="1423"/>
                  </a:lnTo>
                  <a:lnTo>
                    <a:pt x="2164" y="1429"/>
                  </a:lnTo>
                  <a:lnTo>
                    <a:pt x="2171" y="1434"/>
                  </a:lnTo>
                  <a:lnTo>
                    <a:pt x="2174" y="1439"/>
                  </a:lnTo>
                  <a:lnTo>
                    <a:pt x="2178" y="1451"/>
                  </a:lnTo>
                  <a:lnTo>
                    <a:pt x="2180" y="1468"/>
                  </a:lnTo>
                  <a:lnTo>
                    <a:pt x="2181" y="1489"/>
                  </a:lnTo>
                  <a:lnTo>
                    <a:pt x="2181" y="1518"/>
                  </a:lnTo>
                  <a:lnTo>
                    <a:pt x="2180" y="1539"/>
                  </a:lnTo>
                  <a:lnTo>
                    <a:pt x="2178" y="1554"/>
                  </a:lnTo>
                  <a:lnTo>
                    <a:pt x="2177" y="1565"/>
                  </a:lnTo>
                  <a:lnTo>
                    <a:pt x="2170" y="1564"/>
                  </a:lnTo>
                  <a:lnTo>
                    <a:pt x="2162" y="1561"/>
                  </a:lnTo>
                  <a:lnTo>
                    <a:pt x="2154" y="1558"/>
                  </a:lnTo>
                  <a:lnTo>
                    <a:pt x="2143" y="1556"/>
                  </a:lnTo>
                  <a:lnTo>
                    <a:pt x="2133" y="1552"/>
                  </a:lnTo>
                  <a:lnTo>
                    <a:pt x="2123" y="1548"/>
                  </a:lnTo>
                  <a:lnTo>
                    <a:pt x="2112" y="1544"/>
                  </a:lnTo>
                  <a:lnTo>
                    <a:pt x="2102" y="1539"/>
                  </a:lnTo>
                  <a:lnTo>
                    <a:pt x="2065" y="1434"/>
                  </a:lnTo>
                  <a:lnTo>
                    <a:pt x="1953" y="1386"/>
                  </a:lnTo>
                  <a:lnTo>
                    <a:pt x="1950" y="1384"/>
                  </a:lnTo>
                  <a:lnTo>
                    <a:pt x="1939" y="1379"/>
                  </a:lnTo>
                  <a:lnTo>
                    <a:pt x="1924" y="1373"/>
                  </a:lnTo>
                  <a:lnTo>
                    <a:pt x="1907" y="1364"/>
                  </a:lnTo>
                  <a:lnTo>
                    <a:pt x="1890" y="1355"/>
                  </a:lnTo>
                  <a:lnTo>
                    <a:pt x="1874" y="1348"/>
                  </a:lnTo>
                  <a:lnTo>
                    <a:pt x="1861" y="1343"/>
                  </a:lnTo>
                  <a:lnTo>
                    <a:pt x="1854" y="1339"/>
                  </a:lnTo>
                  <a:lnTo>
                    <a:pt x="1809" y="1314"/>
                  </a:lnTo>
                  <a:lnTo>
                    <a:pt x="1704" y="1340"/>
                  </a:lnTo>
                  <a:lnTo>
                    <a:pt x="1692" y="1336"/>
                  </a:lnTo>
                  <a:lnTo>
                    <a:pt x="1678" y="1332"/>
                  </a:lnTo>
                  <a:lnTo>
                    <a:pt x="1664" y="1328"/>
                  </a:lnTo>
                  <a:lnTo>
                    <a:pt x="1650" y="1324"/>
                  </a:lnTo>
                  <a:lnTo>
                    <a:pt x="1638" y="1321"/>
                  </a:lnTo>
                  <a:lnTo>
                    <a:pt x="1625" y="1317"/>
                  </a:lnTo>
                  <a:lnTo>
                    <a:pt x="1616" y="1316"/>
                  </a:lnTo>
                  <a:lnTo>
                    <a:pt x="1608" y="1315"/>
                  </a:lnTo>
                  <a:lnTo>
                    <a:pt x="1597" y="1315"/>
                  </a:lnTo>
                  <a:lnTo>
                    <a:pt x="1581" y="1316"/>
                  </a:lnTo>
                  <a:lnTo>
                    <a:pt x="1559" y="1318"/>
                  </a:lnTo>
                  <a:lnTo>
                    <a:pt x="1536" y="1321"/>
                  </a:lnTo>
                  <a:lnTo>
                    <a:pt x="1512" y="1324"/>
                  </a:lnTo>
                  <a:lnTo>
                    <a:pt x="1490" y="1326"/>
                  </a:lnTo>
                  <a:lnTo>
                    <a:pt x="1473" y="1330"/>
                  </a:lnTo>
                  <a:lnTo>
                    <a:pt x="1461" y="1332"/>
                  </a:lnTo>
                  <a:lnTo>
                    <a:pt x="1454" y="1336"/>
                  </a:lnTo>
                  <a:lnTo>
                    <a:pt x="1448" y="1339"/>
                  </a:lnTo>
                  <a:lnTo>
                    <a:pt x="1440" y="1345"/>
                  </a:lnTo>
                  <a:lnTo>
                    <a:pt x="1431" y="1351"/>
                  </a:lnTo>
                  <a:lnTo>
                    <a:pt x="1422" y="1356"/>
                  </a:lnTo>
                  <a:lnTo>
                    <a:pt x="1414" y="1363"/>
                  </a:lnTo>
                  <a:lnTo>
                    <a:pt x="1407" y="1369"/>
                  </a:lnTo>
                  <a:lnTo>
                    <a:pt x="1400" y="1375"/>
                  </a:lnTo>
                  <a:lnTo>
                    <a:pt x="1345" y="1384"/>
                  </a:lnTo>
                  <a:lnTo>
                    <a:pt x="1338" y="1384"/>
                  </a:lnTo>
                  <a:lnTo>
                    <a:pt x="1327" y="1384"/>
                  </a:lnTo>
                  <a:lnTo>
                    <a:pt x="1314" y="1385"/>
                  </a:lnTo>
                  <a:lnTo>
                    <a:pt x="1300" y="1387"/>
                  </a:lnTo>
                  <a:lnTo>
                    <a:pt x="1285" y="1392"/>
                  </a:lnTo>
                  <a:lnTo>
                    <a:pt x="1269" y="1399"/>
                  </a:lnTo>
                  <a:lnTo>
                    <a:pt x="1255" y="1407"/>
                  </a:lnTo>
                  <a:lnTo>
                    <a:pt x="1243" y="1420"/>
                  </a:lnTo>
                  <a:lnTo>
                    <a:pt x="1234" y="1429"/>
                  </a:lnTo>
                  <a:lnTo>
                    <a:pt x="1228" y="1438"/>
                  </a:lnTo>
                  <a:lnTo>
                    <a:pt x="1221" y="1446"/>
                  </a:lnTo>
                  <a:lnTo>
                    <a:pt x="1215" y="1454"/>
                  </a:lnTo>
                  <a:lnTo>
                    <a:pt x="1209" y="1462"/>
                  </a:lnTo>
                  <a:lnTo>
                    <a:pt x="1205" y="1469"/>
                  </a:lnTo>
                  <a:lnTo>
                    <a:pt x="1201" y="1475"/>
                  </a:lnTo>
                  <a:lnTo>
                    <a:pt x="1198" y="1480"/>
                  </a:lnTo>
                  <a:lnTo>
                    <a:pt x="1135" y="1507"/>
                  </a:lnTo>
                  <a:lnTo>
                    <a:pt x="1179" y="1625"/>
                  </a:lnTo>
                  <a:lnTo>
                    <a:pt x="1141" y="1625"/>
                  </a:lnTo>
                  <a:lnTo>
                    <a:pt x="1012" y="1536"/>
                  </a:lnTo>
                  <a:lnTo>
                    <a:pt x="913" y="1503"/>
                  </a:lnTo>
                  <a:lnTo>
                    <a:pt x="912" y="1503"/>
                  </a:lnTo>
                  <a:lnTo>
                    <a:pt x="909" y="1500"/>
                  </a:lnTo>
                  <a:lnTo>
                    <a:pt x="903" y="1499"/>
                  </a:lnTo>
                  <a:lnTo>
                    <a:pt x="896" y="1496"/>
                  </a:lnTo>
                  <a:lnTo>
                    <a:pt x="889" y="1493"/>
                  </a:lnTo>
                  <a:lnTo>
                    <a:pt x="881" y="1490"/>
                  </a:lnTo>
                  <a:lnTo>
                    <a:pt x="874" y="1488"/>
                  </a:lnTo>
                  <a:lnTo>
                    <a:pt x="868" y="1485"/>
                  </a:lnTo>
                  <a:lnTo>
                    <a:pt x="830" y="1425"/>
                  </a:lnTo>
                  <a:lnTo>
                    <a:pt x="648" y="1369"/>
                  </a:lnTo>
                  <a:lnTo>
                    <a:pt x="639" y="1386"/>
                  </a:lnTo>
                  <a:lnTo>
                    <a:pt x="632" y="1398"/>
                  </a:lnTo>
                  <a:lnTo>
                    <a:pt x="625" y="1409"/>
                  </a:lnTo>
                  <a:lnTo>
                    <a:pt x="618" y="1420"/>
                  </a:lnTo>
                  <a:lnTo>
                    <a:pt x="611" y="1428"/>
                  </a:lnTo>
                  <a:lnTo>
                    <a:pt x="606" y="1421"/>
                  </a:lnTo>
                  <a:lnTo>
                    <a:pt x="599" y="1414"/>
                  </a:lnTo>
                  <a:lnTo>
                    <a:pt x="592" y="1405"/>
                  </a:lnTo>
                  <a:lnTo>
                    <a:pt x="584" y="1394"/>
                  </a:lnTo>
                  <a:lnTo>
                    <a:pt x="576" y="1384"/>
                  </a:lnTo>
                  <a:lnTo>
                    <a:pt x="568" y="1374"/>
                  </a:lnTo>
                  <a:lnTo>
                    <a:pt x="559" y="1362"/>
                  </a:lnTo>
                  <a:lnTo>
                    <a:pt x="551" y="1352"/>
                  </a:lnTo>
                  <a:lnTo>
                    <a:pt x="547" y="1346"/>
                  </a:lnTo>
                  <a:lnTo>
                    <a:pt x="545" y="1345"/>
                  </a:lnTo>
                  <a:lnTo>
                    <a:pt x="541" y="1344"/>
                  </a:lnTo>
                  <a:lnTo>
                    <a:pt x="535" y="1341"/>
                  </a:lnTo>
                  <a:lnTo>
                    <a:pt x="527" y="1339"/>
                  </a:lnTo>
                  <a:lnTo>
                    <a:pt x="516" y="1335"/>
                  </a:lnTo>
                  <a:lnTo>
                    <a:pt x="501" y="1329"/>
                  </a:lnTo>
                  <a:lnTo>
                    <a:pt x="481" y="1322"/>
                  </a:lnTo>
                  <a:lnTo>
                    <a:pt x="475" y="1320"/>
                  </a:lnTo>
                  <a:lnTo>
                    <a:pt x="467" y="1318"/>
                  </a:lnTo>
                  <a:lnTo>
                    <a:pt x="457" y="1316"/>
                  </a:lnTo>
                  <a:lnTo>
                    <a:pt x="448" y="1314"/>
                  </a:lnTo>
                  <a:lnTo>
                    <a:pt x="437" y="1311"/>
                  </a:lnTo>
                  <a:lnTo>
                    <a:pt x="427" y="1309"/>
                  </a:lnTo>
                  <a:lnTo>
                    <a:pt x="418" y="1307"/>
                  </a:lnTo>
                  <a:lnTo>
                    <a:pt x="411" y="1306"/>
                  </a:lnTo>
                  <a:lnTo>
                    <a:pt x="381" y="1273"/>
                  </a:lnTo>
                  <a:lnTo>
                    <a:pt x="354" y="1246"/>
                  </a:lnTo>
                  <a:lnTo>
                    <a:pt x="331" y="1222"/>
                  </a:lnTo>
                  <a:lnTo>
                    <a:pt x="311" y="1200"/>
                  </a:lnTo>
                  <a:lnTo>
                    <a:pt x="293" y="1182"/>
                  </a:lnTo>
                  <a:lnTo>
                    <a:pt x="277" y="1168"/>
                  </a:lnTo>
                  <a:lnTo>
                    <a:pt x="265" y="1156"/>
                  </a:lnTo>
                  <a:lnTo>
                    <a:pt x="253" y="1146"/>
                  </a:lnTo>
                  <a:lnTo>
                    <a:pt x="244" y="1139"/>
                  </a:lnTo>
                  <a:lnTo>
                    <a:pt x="236" y="1133"/>
                  </a:lnTo>
                  <a:lnTo>
                    <a:pt x="229" y="1128"/>
                  </a:lnTo>
                  <a:lnTo>
                    <a:pt x="224" y="1126"/>
                  </a:lnTo>
                  <a:lnTo>
                    <a:pt x="220" y="1124"/>
                  </a:lnTo>
                  <a:lnTo>
                    <a:pt x="216" y="1123"/>
                  </a:lnTo>
                  <a:lnTo>
                    <a:pt x="214" y="1123"/>
                  </a:lnTo>
                  <a:lnTo>
                    <a:pt x="212" y="1123"/>
                  </a:lnTo>
                  <a:lnTo>
                    <a:pt x="206" y="1123"/>
                  </a:lnTo>
                  <a:lnTo>
                    <a:pt x="199" y="1121"/>
                  </a:lnTo>
                  <a:lnTo>
                    <a:pt x="191" y="1121"/>
                  </a:lnTo>
                  <a:lnTo>
                    <a:pt x="183" y="1119"/>
                  </a:lnTo>
                  <a:lnTo>
                    <a:pt x="174" y="1118"/>
                  </a:lnTo>
                  <a:lnTo>
                    <a:pt x="164" y="1117"/>
                  </a:lnTo>
                  <a:lnTo>
                    <a:pt x="155" y="1115"/>
                  </a:lnTo>
                  <a:lnTo>
                    <a:pt x="147" y="1113"/>
                  </a:lnTo>
                  <a:lnTo>
                    <a:pt x="100" y="1079"/>
                  </a:lnTo>
                  <a:lnTo>
                    <a:pt x="85" y="1021"/>
                  </a:lnTo>
                  <a:lnTo>
                    <a:pt x="70" y="964"/>
                  </a:lnTo>
                  <a:lnTo>
                    <a:pt x="55" y="908"/>
                  </a:lnTo>
                  <a:lnTo>
                    <a:pt x="41" y="857"/>
                  </a:lnTo>
                  <a:lnTo>
                    <a:pt x="28" y="811"/>
                  </a:lnTo>
                  <a:lnTo>
                    <a:pt x="17" y="774"/>
                  </a:lnTo>
                  <a:lnTo>
                    <a:pt x="9" y="747"/>
                  </a:lnTo>
                  <a:lnTo>
                    <a:pt x="3" y="735"/>
                  </a:lnTo>
                  <a:lnTo>
                    <a:pt x="3" y="736"/>
                  </a:lnTo>
                  <a:lnTo>
                    <a:pt x="1" y="726"/>
                  </a:lnTo>
                  <a:lnTo>
                    <a:pt x="1" y="713"/>
                  </a:lnTo>
                  <a:lnTo>
                    <a:pt x="0" y="694"/>
                  </a:lnTo>
                  <a:lnTo>
                    <a:pt x="1" y="673"/>
                  </a:lnTo>
                  <a:lnTo>
                    <a:pt x="40" y="580"/>
                  </a:lnTo>
                  <a:lnTo>
                    <a:pt x="23" y="492"/>
                  </a:lnTo>
                  <a:lnTo>
                    <a:pt x="33" y="383"/>
                  </a:lnTo>
                  <a:lnTo>
                    <a:pt x="58" y="235"/>
                  </a:lnTo>
                  <a:lnTo>
                    <a:pt x="103" y="168"/>
                  </a:lnTo>
                  <a:lnTo>
                    <a:pt x="98" y="85"/>
                  </a:lnTo>
                  <a:lnTo>
                    <a:pt x="98" y="83"/>
                  </a:lnTo>
                  <a:lnTo>
                    <a:pt x="98" y="73"/>
                  </a:lnTo>
                  <a:lnTo>
                    <a:pt x="98" y="61"/>
                  </a:lnTo>
                  <a:lnTo>
                    <a:pt x="98" y="47"/>
                  </a:lnTo>
                  <a:lnTo>
                    <a:pt x="114" y="53"/>
                  </a:lnTo>
                  <a:lnTo>
                    <a:pt x="143" y="130"/>
                  </a:lnTo>
                  <a:lnTo>
                    <a:pt x="221" y="120"/>
                  </a:lnTo>
                  <a:lnTo>
                    <a:pt x="240" y="46"/>
                  </a:lnTo>
                  <a:lnTo>
                    <a:pt x="260" y="50"/>
                  </a:lnTo>
                  <a:lnTo>
                    <a:pt x="286" y="55"/>
                  </a:lnTo>
                  <a:lnTo>
                    <a:pt x="316" y="62"/>
                  </a:lnTo>
                  <a:lnTo>
                    <a:pt x="352" y="69"/>
                  </a:lnTo>
                  <a:lnTo>
                    <a:pt x="391" y="77"/>
                  </a:lnTo>
                  <a:lnTo>
                    <a:pt x="435" y="85"/>
                  </a:lnTo>
                  <a:lnTo>
                    <a:pt x="481" y="94"/>
                  </a:lnTo>
                  <a:lnTo>
                    <a:pt x="530" y="103"/>
                  </a:lnTo>
                  <a:lnTo>
                    <a:pt x="580" y="113"/>
                  </a:lnTo>
                  <a:lnTo>
                    <a:pt x="632" y="122"/>
                  </a:lnTo>
                  <a:lnTo>
                    <a:pt x="686" y="131"/>
                  </a:lnTo>
                  <a:lnTo>
                    <a:pt x="739" y="140"/>
                  </a:lnTo>
                  <a:lnTo>
                    <a:pt x="793" y="148"/>
                  </a:lnTo>
                  <a:lnTo>
                    <a:pt x="846" y="156"/>
                  </a:lnTo>
                  <a:lnTo>
                    <a:pt x="899" y="163"/>
                  </a:lnTo>
                  <a:lnTo>
                    <a:pt x="950" y="170"/>
                  </a:lnTo>
                  <a:lnTo>
                    <a:pt x="995" y="175"/>
                  </a:lnTo>
                  <a:lnTo>
                    <a:pt x="1039" y="179"/>
                  </a:lnTo>
                  <a:lnTo>
                    <a:pt x="1080" y="184"/>
                  </a:lnTo>
                  <a:lnTo>
                    <a:pt x="1122" y="187"/>
                  </a:lnTo>
                  <a:lnTo>
                    <a:pt x="1161" y="191"/>
                  </a:lnTo>
                  <a:lnTo>
                    <a:pt x="1199" y="193"/>
                  </a:lnTo>
                  <a:lnTo>
                    <a:pt x="1236" y="196"/>
                  </a:lnTo>
                  <a:lnTo>
                    <a:pt x="1270" y="197"/>
                  </a:lnTo>
                  <a:lnTo>
                    <a:pt x="1302" y="199"/>
                  </a:lnTo>
                  <a:lnTo>
                    <a:pt x="1332" y="200"/>
                  </a:lnTo>
                  <a:lnTo>
                    <a:pt x="1361" y="201"/>
                  </a:lnTo>
                  <a:lnTo>
                    <a:pt x="1387" y="201"/>
                  </a:lnTo>
                  <a:lnTo>
                    <a:pt x="1411" y="202"/>
                  </a:lnTo>
                  <a:lnTo>
                    <a:pt x="1431" y="202"/>
                  </a:lnTo>
                  <a:lnTo>
                    <a:pt x="1450" y="202"/>
                  </a:lnTo>
                  <a:lnTo>
                    <a:pt x="1465" y="202"/>
                  </a:lnTo>
                  <a:lnTo>
                    <a:pt x="1458" y="227"/>
                  </a:lnTo>
                  <a:lnTo>
                    <a:pt x="1426" y="277"/>
                  </a:lnTo>
                  <a:lnTo>
                    <a:pt x="1469" y="366"/>
                  </a:lnTo>
                  <a:lnTo>
                    <a:pt x="1595" y="297"/>
                  </a:lnTo>
                  <a:lnTo>
                    <a:pt x="1605" y="295"/>
                  </a:lnTo>
                  <a:lnTo>
                    <a:pt x="1556" y="381"/>
                  </a:lnTo>
                  <a:lnTo>
                    <a:pt x="1656" y="459"/>
                  </a:lnTo>
                  <a:lnTo>
                    <a:pt x="1732" y="398"/>
                  </a:lnTo>
                  <a:lnTo>
                    <a:pt x="1753" y="441"/>
                  </a:lnTo>
                  <a:lnTo>
                    <a:pt x="1719" y="534"/>
                  </a:lnTo>
                  <a:lnTo>
                    <a:pt x="1787" y="616"/>
                  </a:lnTo>
                  <a:lnTo>
                    <a:pt x="1898" y="630"/>
                  </a:lnTo>
                  <a:lnTo>
                    <a:pt x="1945" y="550"/>
                  </a:lnTo>
                  <a:lnTo>
                    <a:pt x="1945" y="547"/>
                  </a:lnTo>
                  <a:lnTo>
                    <a:pt x="1950" y="531"/>
                  </a:lnTo>
                  <a:lnTo>
                    <a:pt x="1954" y="505"/>
                  </a:lnTo>
                  <a:lnTo>
                    <a:pt x="1956" y="479"/>
                  </a:lnTo>
                  <a:lnTo>
                    <a:pt x="1950" y="455"/>
                  </a:lnTo>
                  <a:lnTo>
                    <a:pt x="1945" y="443"/>
                  </a:lnTo>
                  <a:lnTo>
                    <a:pt x="1939" y="429"/>
                  </a:lnTo>
                  <a:lnTo>
                    <a:pt x="1936" y="414"/>
                  </a:lnTo>
                  <a:lnTo>
                    <a:pt x="1933" y="401"/>
                  </a:lnTo>
                  <a:lnTo>
                    <a:pt x="1973" y="342"/>
                  </a:lnTo>
                  <a:lnTo>
                    <a:pt x="1982" y="280"/>
                  </a:lnTo>
                  <a:lnTo>
                    <a:pt x="2012" y="266"/>
                  </a:lnTo>
                  <a:lnTo>
                    <a:pt x="2035" y="254"/>
                  </a:lnTo>
                  <a:lnTo>
                    <a:pt x="2051" y="243"/>
                  </a:lnTo>
                  <a:lnTo>
                    <a:pt x="2063" y="234"/>
                  </a:lnTo>
                  <a:lnTo>
                    <a:pt x="2070" y="227"/>
                  </a:lnTo>
                  <a:lnTo>
                    <a:pt x="2073" y="220"/>
                  </a:lnTo>
                  <a:lnTo>
                    <a:pt x="2074" y="214"/>
                  </a:lnTo>
                  <a:lnTo>
                    <a:pt x="2074" y="209"/>
                  </a:lnTo>
                  <a:lnTo>
                    <a:pt x="2074" y="197"/>
                  </a:lnTo>
                  <a:lnTo>
                    <a:pt x="2077" y="178"/>
                  </a:lnTo>
                  <a:lnTo>
                    <a:pt x="2078" y="156"/>
                  </a:lnTo>
                  <a:lnTo>
                    <a:pt x="2079" y="137"/>
                  </a:lnTo>
                  <a:lnTo>
                    <a:pt x="2127" y="98"/>
                  </a:lnTo>
                  <a:lnTo>
                    <a:pt x="2171" y="27"/>
                  </a:lnTo>
                  <a:lnTo>
                    <a:pt x="2195" y="0"/>
                  </a:lnTo>
                  <a:lnTo>
                    <a:pt x="2214" y="32"/>
                  </a:lnTo>
                  <a:lnTo>
                    <a:pt x="2164" y="95"/>
                  </a:lnTo>
                  <a:lnTo>
                    <a:pt x="2163" y="98"/>
                  </a:lnTo>
                  <a:lnTo>
                    <a:pt x="2159" y="105"/>
                  </a:lnTo>
                  <a:lnTo>
                    <a:pt x="2153" y="118"/>
                  </a:lnTo>
                  <a:lnTo>
                    <a:pt x="2144" y="136"/>
                  </a:lnTo>
                  <a:lnTo>
                    <a:pt x="2135" y="156"/>
                  </a:lnTo>
                  <a:lnTo>
                    <a:pt x="2125" y="177"/>
                  </a:lnTo>
                  <a:lnTo>
                    <a:pt x="2117" y="198"/>
                  </a:lnTo>
                  <a:lnTo>
                    <a:pt x="2110" y="217"/>
                  </a:lnTo>
                  <a:lnTo>
                    <a:pt x="2106" y="232"/>
                  </a:lnTo>
                  <a:close/>
                </a:path>
              </a:pathLst>
            </a:custGeom>
            <a:solidFill>
              <a:schemeClr val="bg1">
                <a:lumMod val="40000"/>
                <a:lumOff val="60000"/>
              </a:schemeClr>
            </a:solidFill>
            <a:ln w="9525">
              <a:noFill/>
              <a:round/>
              <a:headEnd/>
              <a:tailEnd/>
            </a:ln>
          </p:spPr>
          <p:txBody>
            <a:bodyPr/>
            <a:lstStyle/>
            <a:p>
              <a:pPr>
                <a:defRPr/>
              </a:pPr>
              <a:endParaRPr lang="en-US">
                <a:effectLst/>
              </a:endParaRPr>
            </a:p>
          </p:txBody>
        </p:sp>
        <p:grpSp>
          <p:nvGrpSpPr>
            <p:cNvPr id="3" name="Group 56"/>
            <p:cNvGrpSpPr>
              <a:grpSpLocks/>
            </p:cNvGrpSpPr>
            <p:nvPr/>
          </p:nvGrpSpPr>
          <p:grpSpPr bwMode="auto">
            <a:xfrm>
              <a:off x="977556" y="1398530"/>
              <a:ext cx="6766541" cy="3572723"/>
              <a:chOff x="976876" y="1399216"/>
              <a:chExt cx="6767109" cy="3571856"/>
            </a:xfrm>
          </p:grpSpPr>
          <p:pic>
            <p:nvPicPr>
              <p:cNvPr id="132106" name="Picture 21" descr="Server"/>
              <p:cNvPicPr>
                <a:picLocks noChangeAspect="1" noChangeArrowheads="1"/>
              </p:cNvPicPr>
              <p:nvPr/>
            </p:nvPicPr>
            <p:blipFill>
              <a:blip r:embed="rId3"/>
              <a:srcRect/>
              <a:stretch>
                <a:fillRect/>
              </a:stretch>
            </p:blipFill>
            <p:spPr bwMode="auto">
              <a:xfrm>
                <a:off x="976876" y="3108412"/>
                <a:ext cx="388937" cy="574046"/>
              </a:xfrm>
              <a:prstGeom prst="rect">
                <a:avLst/>
              </a:prstGeom>
              <a:noFill/>
              <a:ln w="9525">
                <a:noFill/>
                <a:miter lim="800000"/>
                <a:headEnd/>
                <a:tailEnd/>
              </a:ln>
            </p:spPr>
          </p:pic>
          <p:pic>
            <p:nvPicPr>
              <p:cNvPr id="132107" name="Picture 21" descr="Server"/>
              <p:cNvPicPr>
                <a:picLocks noChangeAspect="1" noChangeArrowheads="1"/>
              </p:cNvPicPr>
              <p:nvPr/>
            </p:nvPicPr>
            <p:blipFill>
              <a:blip r:embed="rId3"/>
              <a:srcRect/>
              <a:stretch>
                <a:fillRect/>
              </a:stretch>
            </p:blipFill>
            <p:spPr bwMode="auto">
              <a:xfrm>
                <a:off x="1316401" y="1399216"/>
                <a:ext cx="388937" cy="574046"/>
              </a:xfrm>
              <a:prstGeom prst="rect">
                <a:avLst/>
              </a:prstGeom>
              <a:noFill/>
              <a:ln w="9525">
                <a:noFill/>
                <a:miter lim="800000"/>
                <a:headEnd/>
                <a:tailEnd/>
              </a:ln>
            </p:spPr>
          </p:pic>
          <p:pic>
            <p:nvPicPr>
              <p:cNvPr id="132108" name="Picture 21" descr="Server"/>
              <p:cNvPicPr>
                <a:picLocks noChangeAspect="1" noChangeArrowheads="1"/>
              </p:cNvPicPr>
              <p:nvPr/>
            </p:nvPicPr>
            <p:blipFill>
              <a:blip r:embed="rId3"/>
              <a:srcRect/>
              <a:stretch>
                <a:fillRect/>
              </a:stretch>
            </p:blipFill>
            <p:spPr bwMode="auto">
              <a:xfrm>
                <a:off x="1005813" y="2292397"/>
                <a:ext cx="388937" cy="574046"/>
              </a:xfrm>
              <a:prstGeom prst="rect">
                <a:avLst/>
              </a:prstGeom>
              <a:noFill/>
              <a:ln w="9525">
                <a:noFill/>
                <a:miter lim="800000"/>
                <a:headEnd/>
                <a:tailEnd/>
              </a:ln>
            </p:spPr>
          </p:pic>
          <p:pic>
            <p:nvPicPr>
              <p:cNvPr id="132109" name="Picture 21" descr="Server"/>
              <p:cNvPicPr>
                <a:picLocks noChangeAspect="1" noChangeArrowheads="1"/>
              </p:cNvPicPr>
              <p:nvPr/>
            </p:nvPicPr>
            <p:blipFill>
              <a:blip r:embed="rId3"/>
              <a:srcRect/>
              <a:stretch>
                <a:fillRect/>
              </a:stretch>
            </p:blipFill>
            <p:spPr bwMode="auto">
              <a:xfrm>
                <a:off x="1370415" y="3907065"/>
                <a:ext cx="388937" cy="574046"/>
              </a:xfrm>
              <a:prstGeom prst="rect">
                <a:avLst/>
              </a:prstGeom>
              <a:noFill/>
              <a:ln w="9525">
                <a:noFill/>
                <a:miter lim="800000"/>
                <a:headEnd/>
                <a:tailEnd/>
              </a:ln>
            </p:spPr>
          </p:pic>
          <p:grpSp>
            <p:nvGrpSpPr>
              <p:cNvPr id="4" name="Group 66"/>
              <p:cNvGrpSpPr>
                <a:grpSpLocks/>
              </p:cNvGrpSpPr>
              <p:nvPr/>
            </p:nvGrpSpPr>
            <p:grpSpPr bwMode="auto">
              <a:xfrm>
                <a:off x="3176213" y="3050491"/>
                <a:ext cx="942975" cy="879475"/>
                <a:chOff x="-1798" y="2282"/>
                <a:chExt cx="708" cy="661"/>
              </a:xfrm>
            </p:grpSpPr>
            <p:grpSp>
              <p:nvGrpSpPr>
                <p:cNvPr id="5" name="Group 67"/>
                <p:cNvGrpSpPr>
                  <a:grpSpLocks/>
                </p:cNvGrpSpPr>
                <p:nvPr/>
              </p:nvGrpSpPr>
              <p:grpSpPr bwMode="auto">
                <a:xfrm>
                  <a:off x="-1413" y="2463"/>
                  <a:ext cx="323" cy="354"/>
                  <a:chOff x="-1218" y="2142"/>
                  <a:chExt cx="440" cy="481"/>
                </a:xfrm>
              </p:grpSpPr>
              <p:pic>
                <p:nvPicPr>
                  <p:cNvPr id="132127" name="Picture 68" descr="Database blue"/>
                  <p:cNvPicPr>
                    <a:picLocks noChangeAspect="1" noChangeArrowheads="1"/>
                  </p:cNvPicPr>
                  <p:nvPr/>
                </p:nvPicPr>
                <p:blipFill>
                  <a:blip r:embed="rId4"/>
                  <a:srcRect/>
                  <a:stretch>
                    <a:fillRect/>
                  </a:stretch>
                </p:blipFill>
                <p:spPr bwMode="auto">
                  <a:xfrm>
                    <a:off x="-1148" y="2142"/>
                    <a:ext cx="219" cy="264"/>
                  </a:xfrm>
                  <a:prstGeom prst="rect">
                    <a:avLst/>
                  </a:prstGeom>
                  <a:noFill/>
                  <a:ln w="9525">
                    <a:noFill/>
                    <a:miter lim="800000"/>
                    <a:headEnd/>
                    <a:tailEnd/>
                  </a:ln>
                </p:spPr>
              </p:pic>
              <p:pic>
                <p:nvPicPr>
                  <p:cNvPr id="132128" name="Picture 69" descr="Database blue"/>
                  <p:cNvPicPr>
                    <a:picLocks noChangeAspect="1" noChangeArrowheads="1"/>
                  </p:cNvPicPr>
                  <p:nvPr/>
                </p:nvPicPr>
                <p:blipFill>
                  <a:blip r:embed="rId4"/>
                  <a:srcRect/>
                  <a:stretch>
                    <a:fillRect/>
                  </a:stretch>
                </p:blipFill>
                <p:spPr bwMode="auto">
                  <a:xfrm>
                    <a:off x="-997" y="2219"/>
                    <a:ext cx="219" cy="264"/>
                  </a:xfrm>
                  <a:prstGeom prst="rect">
                    <a:avLst/>
                  </a:prstGeom>
                  <a:noFill/>
                  <a:ln w="9525">
                    <a:noFill/>
                    <a:miter lim="800000"/>
                    <a:headEnd/>
                    <a:tailEnd/>
                  </a:ln>
                </p:spPr>
              </p:pic>
              <p:pic>
                <p:nvPicPr>
                  <p:cNvPr id="132129" name="Picture 70" descr="Database blue"/>
                  <p:cNvPicPr>
                    <a:picLocks noChangeAspect="1" noChangeArrowheads="1"/>
                  </p:cNvPicPr>
                  <p:nvPr/>
                </p:nvPicPr>
                <p:blipFill>
                  <a:blip r:embed="rId4"/>
                  <a:srcRect/>
                  <a:stretch>
                    <a:fillRect/>
                  </a:stretch>
                </p:blipFill>
                <p:spPr bwMode="auto">
                  <a:xfrm>
                    <a:off x="-1218" y="2282"/>
                    <a:ext cx="219" cy="264"/>
                  </a:xfrm>
                  <a:prstGeom prst="rect">
                    <a:avLst/>
                  </a:prstGeom>
                  <a:noFill/>
                  <a:ln w="9525">
                    <a:noFill/>
                    <a:miter lim="800000"/>
                    <a:headEnd/>
                    <a:tailEnd/>
                  </a:ln>
                </p:spPr>
              </p:pic>
              <p:pic>
                <p:nvPicPr>
                  <p:cNvPr id="132130" name="Picture 71" descr="Database blue"/>
                  <p:cNvPicPr>
                    <a:picLocks noChangeAspect="1" noChangeArrowheads="1"/>
                  </p:cNvPicPr>
                  <p:nvPr/>
                </p:nvPicPr>
                <p:blipFill>
                  <a:blip r:embed="rId4"/>
                  <a:srcRect/>
                  <a:stretch>
                    <a:fillRect/>
                  </a:stretch>
                </p:blipFill>
                <p:spPr bwMode="auto">
                  <a:xfrm>
                    <a:off x="-1067" y="2359"/>
                    <a:ext cx="219" cy="264"/>
                  </a:xfrm>
                  <a:prstGeom prst="rect">
                    <a:avLst/>
                  </a:prstGeom>
                  <a:noFill/>
                  <a:ln w="9525">
                    <a:noFill/>
                    <a:miter lim="800000"/>
                    <a:headEnd/>
                    <a:tailEnd/>
                  </a:ln>
                </p:spPr>
              </p:pic>
            </p:grpSp>
            <p:pic>
              <p:nvPicPr>
                <p:cNvPr id="132126" name="Picture 72" descr="Server BizTalk"/>
                <p:cNvPicPr>
                  <a:picLocks noChangeAspect="1" noChangeArrowheads="1"/>
                </p:cNvPicPr>
                <p:nvPr/>
              </p:nvPicPr>
              <p:blipFill>
                <a:blip r:embed="rId5"/>
                <a:srcRect/>
                <a:stretch>
                  <a:fillRect/>
                </a:stretch>
              </p:blipFill>
              <p:spPr bwMode="auto">
                <a:xfrm>
                  <a:off x="-1798" y="2282"/>
                  <a:ext cx="431" cy="661"/>
                </a:xfrm>
                <a:prstGeom prst="rect">
                  <a:avLst/>
                </a:prstGeom>
                <a:noFill/>
                <a:ln w="9525">
                  <a:noFill/>
                  <a:miter lim="800000"/>
                  <a:headEnd/>
                  <a:tailEnd/>
                </a:ln>
              </p:spPr>
            </p:pic>
          </p:grpSp>
          <p:cxnSp>
            <p:nvCxnSpPr>
              <p:cNvPr id="665" name="Straight Connector 664"/>
              <p:cNvCxnSpPr>
                <a:stCxn id="476" idx="3"/>
                <a:endCxn id="659" idx="1"/>
              </p:cNvCxnSpPr>
              <p:nvPr/>
            </p:nvCxnSpPr>
            <p:spPr>
              <a:xfrm>
                <a:off x="1705944" y="1686541"/>
                <a:ext cx="1470148" cy="1802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7" name="Straight Connector 666"/>
              <p:cNvCxnSpPr>
                <a:stCxn id="656" idx="3"/>
                <a:endCxn id="659" idx="1"/>
              </p:cNvCxnSpPr>
              <p:nvPr/>
            </p:nvCxnSpPr>
            <p:spPr>
              <a:xfrm flipV="1">
                <a:off x="1759924" y="3489503"/>
                <a:ext cx="1416169" cy="7046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8" name="Straight Connector 667"/>
              <p:cNvCxnSpPr>
                <a:stCxn id="474" idx="3"/>
                <a:endCxn id="659" idx="1"/>
              </p:cNvCxnSpPr>
              <p:nvPr/>
            </p:nvCxnSpPr>
            <p:spPr>
              <a:xfrm>
                <a:off x="1366191" y="3395864"/>
                <a:ext cx="1809902" cy="93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9" name="Straight Connector 668"/>
              <p:cNvCxnSpPr>
                <a:stCxn id="477" idx="3"/>
                <a:endCxn id="659" idx="1"/>
              </p:cNvCxnSpPr>
              <p:nvPr/>
            </p:nvCxnSpPr>
            <p:spPr>
              <a:xfrm>
                <a:off x="1394768" y="2580087"/>
                <a:ext cx="1781325" cy="909416"/>
              </a:xfrm>
              <a:prstGeom prst="line">
                <a:avLst/>
              </a:prstGeom>
            </p:spPr>
            <p:style>
              <a:lnRef idx="1">
                <a:schemeClr val="accent1"/>
              </a:lnRef>
              <a:fillRef idx="0">
                <a:schemeClr val="accent1"/>
              </a:fillRef>
              <a:effectRef idx="0">
                <a:schemeClr val="accent1"/>
              </a:effectRef>
              <a:fontRef idx="minor">
                <a:schemeClr val="tx1"/>
              </a:fontRef>
            </p:style>
          </p:cxnSp>
          <p:sp>
            <p:nvSpPr>
              <p:cNvPr id="132115" name="TextBox 675"/>
              <p:cNvSpPr txBox="1">
                <a:spLocks noChangeArrowheads="1"/>
              </p:cNvSpPr>
              <p:nvPr/>
            </p:nvSpPr>
            <p:spPr bwMode="auto">
              <a:xfrm>
                <a:off x="1481559" y="2013968"/>
                <a:ext cx="2090619" cy="1323118"/>
              </a:xfrm>
              <a:prstGeom prst="rect">
                <a:avLst/>
              </a:prstGeom>
              <a:noFill/>
              <a:ln w="9525">
                <a:noFill/>
                <a:miter lim="800000"/>
                <a:headEnd/>
                <a:tailEnd/>
              </a:ln>
            </p:spPr>
            <p:txBody>
              <a:bodyPr wrap="none">
                <a:spAutoFit/>
              </a:bodyPr>
              <a:lstStyle/>
              <a:p>
                <a:r>
                  <a:rPr lang="en-US" sz="1600" u="sng" dirty="0">
                    <a:effectLst/>
                    <a:latin typeface="Segoe" pitchFamily="34" charset="0"/>
                  </a:rPr>
                  <a:t>All data protected</a:t>
                </a:r>
              </a:p>
              <a:p>
                <a:r>
                  <a:rPr lang="en-US" sz="1600" dirty="0">
                    <a:effectLst/>
                    <a:latin typeface="Segoe" pitchFamily="34" charset="0"/>
                  </a:rPr>
                  <a:t>Sync / 15min</a:t>
                </a:r>
              </a:p>
              <a:p>
                <a:r>
                  <a:rPr lang="en-US" sz="1600" dirty="0">
                    <a:effectLst/>
                    <a:latin typeface="Segoe" pitchFamily="34" charset="0"/>
                  </a:rPr>
                  <a:t>File RPO = 2hrs (12d)</a:t>
                </a:r>
              </a:p>
              <a:p>
                <a:r>
                  <a:rPr lang="en-US" sz="1600" dirty="0">
                    <a:effectLst/>
                    <a:latin typeface="Segoe" pitchFamily="34" charset="0"/>
                  </a:rPr>
                  <a:t>App RP = 512 days</a:t>
                </a:r>
              </a:p>
              <a:p>
                <a:r>
                  <a:rPr lang="en-US" sz="1600" dirty="0">
                    <a:effectLst/>
                    <a:latin typeface="Segoe" pitchFamily="34" charset="0"/>
                  </a:rPr>
                  <a:t>     </a:t>
                </a:r>
                <a:r>
                  <a:rPr lang="en-US" sz="1400" dirty="0">
                    <a:effectLst/>
                    <a:latin typeface="Segoe" pitchFamily="34" charset="0"/>
                  </a:rPr>
                  <a:t>with 15m RP’s</a:t>
                </a:r>
                <a:endParaRPr lang="en-US" sz="1600" dirty="0">
                  <a:effectLst/>
                  <a:latin typeface="Segoe" pitchFamily="34" charset="0"/>
                </a:endParaRPr>
              </a:p>
            </p:txBody>
          </p:sp>
          <p:grpSp>
            <p:nvGrpSpPr>
              <p:cNvPr id="6" name="Group 66"/>
              <p:cNvGrpSpPr>
                <a:grpSpLocks/>
              </p:cNvGrpSpPr>
              <p:nvPr/>
            </p:nvGrpSpPr>
            <p:grpSpPr bwMode="auto">
              <a:xfrm>
                <a:off x="6801010" y="3168167"/>
                <a:ext cx="942975" cy="879475"/>
                <a:chOff x="-1798" y="2282"/>
                <a:chExt cx="708" cy="661"/>
              </a:xfrm>
            </p:grpSpPr>
            <p:grpSp>
              <p:nvGrpSpPr>
                <p:cNvPr id="7" name="Group 67"/>
                <p:cNvGrpSpPr>
                  <a:grpSpLocks/>
                </p:cNvGrpSpPr>
                <p:nvPr/>
              </p:nvGrpSpPr>
              <p:grpSpPr bwMode="auto">
                <a:xfrm>
                  <a:off x="-1413" y="2465"/>
                  <a:ext cx="323" cy="354"/>
                  <a:chOff x="-1218" y="2142"/>
                  <a:chExt cx="440" cy="481"/>
                </a:xfrm>
              </p:grpSpPr>
              <p:pic>
                <p:nvPicPr>
                  <p:cNvPr id="132121" name="Picture 68" descr="Database blue"/>
                  <p:cNvPicPr>
                    <a:picLocks noChangeAspect="1" noChangeArrowheads="1"/>
                  </p:cNvPicPr>
                  <p:nvPr/>
                </p:nvPicPr>
                <p:blipFill>
                  <a:blip r:embed="rId4"/>
                  <a:srcRect/>
                  <a:stretch>
                    <a:fillRect/>
                  </a:stretch>
                </p:blipFill>
                <p:spPr bwMode="auto">
                  <a:xfrm>
                    <a:off x="-1148" y="2142"/>
                    <a:ext cx="219" cy="264"/>
                  </a:xfrm>
                  <a:prstGeom prst="rect">
                    <a:avLst/>
                  </a:prstGeom>
                  <a:noFill/>
                  <a:ln w="9525">
                    <a:noFill/>
                    <a:miter lim="800000"/>
                    <a:headEnd/>
                    <a:tailEnd/>
                  </a:ln>
                </p:spPr>
              </p:pic>
              <p:pic>
                <p:nvPicPr>
                  <p:cNvPr id="132122" name="Picture 69" descr="Database blue"/>
                  <p:cNvPicPr>
                    <a:picLocks noChangeAspect="1" noChangeArrowheads="1"/>
                  </p:cNvPicPr>
                  <p:nvPr/>
                </p:nvPicPr>
                <p:blipFill>
                  <a:blip r:embed="rId4"/>
                  <a:srcRect/>
                  <a:stretch>
                    <a:fillRect/>
                  </a:stretch>
                </p:blipFill>
                <p:spPr bwMode="auto">
                  <a:xfrm>
                    <a:off x="-997" y="2219"/>
                    <a:ext cx="219" cy="264"/>
                  </a:xfrm>
                  <a:prstGeom prst="rect">
                    <a:avLst/>
                  </a:prstGeom>
                  <a:noFill/>
                  <a:ln w="9525">
                    <a:noFill/>
                    <a:miter lim="800000"/>
                    <a:headEnd/>
                    <a:tailEnd/>
                  </a:ln>
                </p:spPr>
              </p:pic>
              <p:pic>
                <p:nvPicPr>
                  <p:cNvPr id="132123" name="Picture 70" descr="Database blue"/>
                  <p:cNvPicPr>
                    <a:picLocks noChangeAspect="1" noChangeArrowheads="1"/>
                  </p:cNvPicPr>
                  <p:nvPr/>
                </p:nvPicPr>
                <p:blipFill>
                  <a:blip r:embed="rId4"/>
                  <a:srcRect/>
                  <a:stretch>
                    <a:fillRect/>
                  </a:stretch>
                </p:blipFill>
                <p:spPr bwMode="auto">
                  <a:xfrm>
                    <a:off x="-1218" y="2282"/>
                    <a:ext cx="219" cy="264"/>
                  </a:xfrm>
                  <a:prstGeom prst="rect">
                    <a:avLst/>
                  </a:prstGeom>
                  <a:noFill/>
                  <a:ln w="9525">
                    <a:noFill/>
                    <a:miter lim="800000"/>
                    <a:headEnd/>
                    <a:tailEnd/>
                  </a:ln>
                </p:spPr>
              </p:pic>
              <p:pic>
                <p:nvPicPr>
                  <p:cNvPr id="132124" name="Picture 71" descr="Database blue"/>
                  <p:cNvPicPr>
                    <a:picLocks noChangeAspect="1" noChangeArrowheads="1"/>
                  </p:cNvPicPr>
                  <p:nvPr/>
                </p:nvPicPr>
                <p:blipFill>
                  <a:blip r:embed="rId4"/>
                  <a:srcRect/>
                  <a:stretch>
                    <a:fillRect/>
                  </a:stretch>
                </p:blipFill>
                <p:spPr bwMode="auto">
                  <a:xfrm>
                    <a:off x="-1067" y="2359"/>
                    <a:ext cx="219" cy="264"/>
                  </a:xfrm>
                  <a:prstGeom prst="rect">
                    <a:avLst/>
                  </a:prstGeom>
                  <a:noFill/>
                  <a:ln w="9525">
                    <a:noFill/>
                    <a:miter lim="800000"/>
                    <a:headEnd/>
                    <a:tailEnd/>
                  </a:ln>
                </p:spPr>
              </p:pic>
            </p:grpSp>
            <p:pic>
              <p:nvPicPr>
                <p:cNvPr id="132120" name="Picture 72" descr="Server BizTalk"/>
                <p:cNvPicPr>
                  <a:picLocks noChangeAspect="1" noChangeArrowheads="1"/>
                </p:cNvPicPr>
                <p:nvPr/>
              </p:nvPicPr>
              <p:blipFill>
                <a:blip r:embed="rId5"/>
                <a:srcRect/>
                <a:stretch>
                  <a:fillRect/>
                </a:stretch>
              </p:blipFill>
              <p:spPr bwMode="auto">
                <a:xfrm>
                  <a:off x="-1798" y="2282"/>
                  <a:ext cx="431" cy="661"/>
                </a:xfrm>
                <a:prstGeom prst="rect">
                  <a:avLst/>
                </a:prstGeom>
                <a:noFill/>
                <a:ln w="9525">
                  <a:noFill/>
                  <a:miter lim="800000"/>
                  <a:headEnd/>
                  <a:tailEnd/>
                </a:ln>
              </p:spPr>
            </p:pic>
          </p:grpSp>
          <p:cxnSp>
            <p:nvCxnSpPr>
              <p:cNvPr id="685" name="Straight Connector 684"/>
              <p:cNvCxnSpPr>
                <a:stCxn id="680" idx="1"/>
                <a:endCxn id="661" idx="3"/>
              </p:cNvCxnSpPr>
              <p:nvPr/>
            </p:nvCxnSpPr>
            <p:spPr>
              <a:xfrm rot="10800000">
                <a:off x="4119147" y="3495852"/>
                <a:ext cx="2681512" cy="112686"/>
              </a:xfrm>
              <a:prstGeom prst="line">
                <a:avLst/>
              </a:prstGeom>
            </p:spPr>
            <p:style>
              <a:lnRef idx="1">
                <a:schemeClr val="accent1"/>
              </a:lnRef>
              <a:fillRef idx="0">
                <a:schemeClr val="accent1"/>
              </a:fillRef>
              <a:effectRef idx="0">
                <a:schemeClr val="accent1"/>
              </a:effectRef>
              <a:fontRef idx="minor">
                <a:schemeClr val="tx1"/>
              </a:fontRef>
            </p:style>
          </p:cxnSp>
          <p:sp>
            <p:nvSpPr>
              <p:cNvPr id="132118" name="TextBox 687"/>
              <p:cNvSpPr txBox="1">
                <a:spLocks noChangeArrowheads="1"/>
              </p:cNvSpPr>
              <p:nvPr/>
            </p:nvSpPr>
            <p:spPr bwMode="auto">
              <a:xfrm>
                <a:off x="5164242" y="3647954"/>
                <a:ext cx="2134097" cy="1323118"/>
              </a:xfrm>
              <a:prstGeom prst="rect">
                <a:avLst/>
              </a:prstGeom>
              <a:noFill/>
              <a:ln w="9525">
                <a:noFill/>
                <a:miter lim="800000"/>
                <a:headEnd/>
                <a:tailEnd/>
              </a:ln>
            </p:spPr>
            <p:txBody>
              <a:bodyPr wrap="none">
                <a:spAutoFit/>
              </a:bodyPr>
              <a:lstStyle/>
              <a:p>
                <a:r>
                  <a:rPr lang="en-US" sz="1600" u="sng" dirty="0">
                    <a:effectLst/>
                    <a:latin typeface="Segoe" pitchFamily="34" charset="0"/>
                  </a:rPr>
                  <a:t>Important Data</a:t>
                </a:r>
              </a:p>
              <a:p>
                <a:r>
                  <a:rPr lang="en-US" sz="1600" dirty="0">
                    <a:effectLst/>
                    <a:latin typeface="Segoe" pitchFamily="34" charset="0"/>
                  </a:rPr>
                  <a:t>Sync / 4 hours</a:t>
                </a:r>
              </a:p>
              <a:p>
                <a:r>
                  <a:rPr lang="en-US" sz="1600" dirty="0">
                    <a:effectLst/>
                    <a:latin typeface="Segoe" pitchFamily="34" charset="0"/>
                  </a:rPr>
                  <a:t>File RPO = daily (63d)</a:t>
                </a:r>
              </a:p>
              <a:p>
                <a:r>
                  <a:rPr lang="en-US" sz="1600" dirty="0">
                    <a:effectLst/>
                    <a:latin typeface="Segoe" pitchFamily="34" charset="0"/>
                  </a:rPr>
                  <a:t>App RP = 512 weeks</a:t>
                </a:r>
              </a:p>
              <a:p>
                <a:r>
                  <a:rPr lang="en-US" sz="1600" dirty="0">
                    <a:effectLst/>
                    <a:latin typeface="Segoe" pitchFamily="34" charset="0"/>
                  </a:rPr>
                  <a:t>    </a:t>
                </a:r>
                <a:r>
                  <a:rPr lang="en-US" sz="1400" dirty="0">
                    <a:effectLst/>
                    <a:latin typeface="Segoe" pitchFamily="34" charset="0"/>
                  </a:rPr>
                  <a:t>with 15m RP’s</a:t>
                </a:r>
              </a:p>
            </p:txBody>
          </p:sp>
        </p:grpSp>
      </p:grpSp>
      <p:sp>
        <p:nvSpPr>
          <p:cNvPr id="33" name="TextBox 689"/>
          <p:cNvSpPr txBox="1">
            <a:spLocks noChangeArrowheads="1"/>
          </p:cNvSpPr>
          <p:nvPr/>
        </p:nvSpPr>
        <p:spPr bwMode="auto">
          <a:xfrm>
            <a:off x="85064" y="6396335"/>
            <a:ext cx="2052165" cy="461665"/>
          </a:xfrm>
          <a:prstGeom prst="rect">
            <a:avLst/>
          </a:prstGeom>
          <a:noFill/>
          <a:ln w="9525">
            <a:noFill/>
            <a:miter lim="800000"/>
            <a:headEnd/>
            <a:tailEnd/>
          </a:ln>
        </p:spPr>
        <p:txBody>
          <a:bodyPr wrap="none">
            <a:spAutoFit/>
          </a:bodyPr>
          <a:lstStyle/>
          <a:p>
            <a:r>
              <a:rPr lang="en-US" dirty="0">
                <a:solidFill>
                  <a:srgbClr val="FF0000"/>
                </a:solidFill>
                <a:effectLst/>
                <a:latin typeface="Segoe" pitchFamily="34" charset="0"/>
              </a:rPr>
              <a:t>dpm2dpm4dr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itle 1"/>
          <p:cNvSpPr>
            <a:spLocks noGrp="1"/>
          </p:cNvSpPr>
          <p:nvPr>
            <p:ph type="title" idx="4294967295"/>
          </p:nvPr>
        </p:nvSpPr>
        <p:spPr>
          <a:xfrm>
            <a:off x="0" y="0"/>
            <a:ext cx="8380412" cy="595312"/>
          </a:xfrm>
        </p:spPr>
        <p:txBody>
          <a:bodyPr/>
          <a:lstStyle/>
          <a:p>
            <a:pPr eaLnBrk="1" hangingPunct="1"/>
            <a:r>
              <a:rPr lang="en-US" dirty="0" smtClean="0">
                <a:solidFill>
                  <a:schemeClr val="tx1"/>
                </a:solidFill>
              </a:rPr>
              <a:t>DPM to DPM for DR</a:t>
            </a:r>
          </a:p>
        </p:txBody>
      </p:sp>
      <p:pic>
        <p:nvPicPr>
          <p:cNvPr id="132106" name="Picture 21" descr="Server"/>
          <p:cNvPicPr>
            <a:picLocks noChangeAspect="1" noChangeArrowheads="1"/>
          </p:cNvPicPr>
          <p:nvPr/>
        </p:nvPicPr>
        <p:blipFill>
          <a:blip r:embed="rId3"/>
          <a:srcRect/>
          <a:stretch>
            <a:fillRect/>
          </a:stretch>
        </p:blipFill>
        <p:spPr bwMode="auto">
          <a:xfrm>
            <a:off x="977556" y="3108141"/>
            <a:ext cx="388904" cy="574185"/>
          </a:xfrm>
          <a:prstGeom prst="rect">
            <a:avLst/>
          </a:prstGeom>
          <a:noFill/>
          <a:ln w="9525">
            <a:noFill/>
            <a:miter lim="800000"/>
            <a:headEnd/>
            <a:tailEnd/>
          </a:ln>
        </p:spPr>
      </p:pic>
      <p:pic>
        <p:nvPicPr>
          <p:cNvPr id="132107" name="Picture 21" descr="Server"/>
          <p:cNvPicPr>
            <a:picLocks noChangeAspect="1" noChangeArrowheads="1"/>
          </p:cNvPicPr>
          <p:nvPr/>
        </p:nvPicPr>
        <p:blipFill>
          <a:blip r:embed="rId3"/>
          <a:srcRect/>
          <a:stretch>
            <a:fillRect/>
          </a:stretch>
        </p:blipFill>
        <p:spPr bwMode="auto">
          <a:xfrm>
            <a:off x="1317053" y="1398530"/>
            <a:ext cx="388904" cy="574185"/>
          </a:xfrm>
          <a:prstGeom prst="rect">
            <a:avLst/>
          </a:prstGeom>
          <a:noFill/>
          <a:ln w="9525">
            <a:noFill/>
            <a:miter lim="800000"/>
            <a:headEnd/>
            <a:tailEnd/>
          </a:ln>
        </p:spPr>
      </p:pic>
      <p:pic>
        <p:nvPicPr>
          <p:cNvPr id="132108" name="Picture 21" descr="Server"/>
          <p:cNvPicPr>
            <a:picLocks noChangeAspect="1" noChangeArrowheads="1"/>
          </p:cNvPicPr>
          <p:nvPr/>
        </p:nvPicPr>
        <p:blipFill>
          <a:blip r:embed="rId3"/>
          <a:srcRect/>
          <a:stretch>
            <a:fillRect/>
          </a:stretch>
        </p:blipFill>
        <p:spPr bwMode="auto">
          <a:xfrm>
            <a:off x="1006491" y="2291928"/>
            <a:ext cx="388904" cy="574185"/>
          </a:xfrm>
          <a:prstGeom prst="rect">
            <a:avLst/>
          </a:prstGeom>
          <a:noFill/>
          <a:ln w="9525">
            <a:noFill/>
            <a:miter lim="800000"/>
            <a:headEnd/>
            <a:tailEnd/>
          </a:ln>
        </p:spPr>
      </p:pic>
      <p:pic>
        <p:nvPicPr>
          <p:cNvPr id="132109" name="Picture 21" descr="Server"/>
          <p:cNvPicPr>
            <a:picLocks noChangeAspect="1" noChangeArrowheads="1"/>
          </p:cNvPicPr>
          <p:nvPr/>
        </p:nvPicPr>
        <p:blipFill>
          <a:blip r:embed="rId3"/>
          <a:srcRect/>
          <a:stretch>
            <a:fillRect/>
          </a:stretch>
        </p:blipFill>
        <p:spPr bwMode="auto">
          <a:xfrm>
            <a:off x="1371062" y="3906988"/>
            <a:ext cx="388904" cy="574185"/>
          </a:xfrm>
          <a:prstGeom prst="rect">
            <a:avLst/>
          </a:prstGeom>
          <a:noFill/>
          <a:ln w="9525">
            <a:noFill/>
            <a:miter lim="800000"/>
            <a:headEnd/>
            <a:tailEnd/>
          </a:ln>
        </p:spPr>
      </p:pic>
      <p:grpSp>
        <p:nvGrpSpPr>
          <p:cNvPr id="2" name="Group 66"/>
          <p:cNvGrpSpPr>
            <a:grpSpLocks/>
          </p:cNvGrpSpPr>
          <p:nvPr/>
        </p:nvGrpSpPr>
        <p:grpSpPr bwMode="auto">
          <a:xfrm>
            <a:off x="3176708" y="3050206"/>
            <a:ext cx="942896" cy="879689"/>
            <a:chOff x="-1798" y="2282"/>
            <a:chExt cx="708" cy="661"/>
          </a:xfrm>
        </p:grpSpPr>
        <p:grpSp>
          <p:nvGrpSpPr>
            <p:cNvPr id="3" name="Group 67"/>
            <p:cNvGrpSpPr>
              <a:grpSpLocks/>
            </p:cNvGrpSpPr>
            <p:nvPr/>
          </p:nvGrpSpPr>
          <p:grpSpPr bwMode="auto">
            <a:xfrm>
              <a:off x="-1413" y="2463"/>
              <a:ext cx="323" cy="354"/>
              <a:chOff x="-1218" y="2142"/>
              <a:chExt cx="440" cy="481"/>
            </a:xfrm>
          </p:grpSpPr>
          <p:pic>
            <p:nvPicPr>
              <p:cNvPr id="132127" name="Picture 68" descr="Database blue"/>
              <p:cNvPicPr>
                <a:picLocks noChangeAspect="1" noChangeArrowheads="1"/>
              </p:cNvPicPr>
              <p:nvPr/>
            </p:nvPicPr>
            <p:blipFill>
              <a:blip r:embed="rId4"/>
              <a:srcRect/>
              <a:stretch>
                <a:fillRect/>
              </a:stretch>
            </p:blipFill>
            <p:spPr bwMode="auto">
              <a:xfrm>
                <a:off x="-1148" y="2142"/>
                <a:ext cx="219" cy="264"/>
              </a:xfrm>
              <a:prstGeom prst="rect">
                <a:avLst/>
              </a:prstGeom>
              <a:noFill/>
              <a:ln w="9525">
                <a:noFill/>
                <a:miter lim="800000"/>
                <a:headEnd/>
                <a:tailEnd/>
              </a:ln>
            </p:spPr>
          </p:pic>
          <p:pic>
            <p:nvPicPr>
              <p:cNvPr id="132128" name="Picture 69" descr="Database blue"/>
              <p:cNvPicPr>
                <a:picLocks noChangeAspect="1" noChangeArrowheads="1"/>
              </p:cNvPicPr>
              <p:nvPr/>
            </p:nvPicPr>
            <p:blipFill>
              <a:blip r:embed="rId4"/>
              <a:srcRect/>
              <a:stretch>
                <a:fillRect/>
              </a:stretch>
            </p:blipFill>
            <p:spPr bwMode="auto">
              <a:xfrm>
                <a:off x="-997" y="2219"/>
                <a:ext cx="219" cy="264"/>
              </a:xfrm>
              <a:prstGeom prst="rect">
                <a:avLst/>
              </a:prstGeom>
              <a:noFill/>
              <a:ln w="9525">
                <a:noFill/>
                <a:miter lim="800000"/>
                <a:headEnd/>
                <a:tailEnd/>
              </a:ln>
            </p:spPr>
          </p:pic>
          <p:pic>
            <p:nvPicPr>
              <p:cNvPr id="132129" name="Picture 70" descr="Database blue"/>
              <p:cNvPicPr>
                <a:picLocks noChangeAspect="1" noChangeArrowheads="1"/>
              </p:cNvPicPr>
              <p:nvPr/>
            </p:nvPicPr>
            <p:blipFill>
              <a:blip r:embed="rId4"/>
              <a:srcRect/>
              <a:stretch>
                <a:fillRect/>
              </a:stretch>
            </p:blipFill>
            <p:spPr bwMode="auto">
              <a:xfrm>
                <a:off x="-1218" y="2282"/>
                <a:ext cx="219" cy="264"/>
              </a:xfrm>
              <a:prstGeom prst="rect">
                <a:avLst/>
              </a:prstGeom>
              <a:noFill/>
              <a:ln w="9525">
                <a:noFill/>
                <a:miter lim="800000"/>
                <a:headEnd/>
                <a:tailEnd/>
              </a:ln>
            </p:spPr>
          </p:pic>
          <p:pic>
            <p:nvPicPr>
              <p:cNvPr id="132130" name="Picture 71" descr="Database blue"/>
              <p:cNvPicPr>
                <a:picLocks noChangeAspect="1" noChangeArrowheads="1"/>
              </p:cNvPicPr>
              <p:nvPr/>
            </p:nvPicPr>
            <p:blipFill>
              <a:blip r:embed="rId4"/>
              <a:srcRect/>
              <a:stretch>
                <a:fillRect/>
              </a:stretch>
            </p:blipFill>
            <p:spPr bwMode="auto">
              <a:xfrm>
                <a:off x="-1067" y="2359"/>
                <a:ext cx="219" cy="264"/>
              </a:xfrm>
              <a:prstGeom prst="rect">
                <a:avLst/>
              </a:prstGeom>
              <a:noFill/>
              <a:ln w="9525">
                <a:noFill/>
                <a:miter lim="800000"/>
                <a:headEnd/>
                <a:tailEnd/>
              </a:ln>
            </p:spPr>
          </p:pic>
        </p:grpSp>
        <p:pic>
          <p:nvPicPr>
            <p:cNvPr id="132126" name="Picture 72" descr="Server BizTalk"/>
            <p:cNvPicPr>
              <a:picLocks noChangeAspect="1" noChangeArrowheads="1"/>
            </p:cNvPicPr>
            <p:nvPr/>
          </p:nvPicPr>
          <p:blipFill>
            <a:blip r:embed="rId5"/>
            <a:srcRect/>
            <a:stretch>
              <a:fillRect/>
            </a:stretch>
          </p:blipFill>
          <p:spPr bwMode="auto">
            <a:xfrm>
              <a:off x="-1798" y="2282"/>
              <a:ext cx="431" cy="661"/>
            </a:xfrm>
            <a:prstGeom prst="rect">
              <a:avLst/>
            </a:prstGeom>
            <a:noFill/>
            <a:ln w="9525">
              <a:noFill/>
              <a:miter lim="800000"/>
              <a:headEnd/>
              <a:tailEnd/>
            </a:ln>
          </p:spPr>
        </p:pic>
      </p:grpSp>
      <p:cxnSp>
        <p:nvCxnSpPr>
          <p:cNvPr id="665" name="Straight Connector 664"/>
          <p:cNvCxnSpPr>
            <a:stCxn id="476" idx="3"/>
            <a:endCxn id="659" idx="1"/>
          </p:cNvCxnSpPr>
          <p:nvPr/>
        </p:nvCxnSpPr>
        <p:spPr bwMode="auto">
          <a:xfrm>
            <a:off x="1706563" y="1685925"/>
            <a:ext cx="1470025" cy="180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7" name="Straight Connector 666"/>
          <p:cNvCxnSpPr>
            <a:stCxn id="656" idx="3"/>
            <a:endCxn id="659" idx="1"/>
          </p:cNvCxnSpPr>
          <p:nvPr/>
        </p:nvCxnSpPr>
        <p:spPr bwMode="auto">
          <a:xfrm flipV="1">
            <a:off x="1760538" y="3489325"/>
            <a:ext cx="1416050" cy="704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8" name="Straight Connector 667"/>
          <p:cNvCxnSpPr>
            <a:stCxn id="474" idx="3"/>
            <a:endCxn id="659" idx="1"/>
          </p:cNvCxnSpPr>
          <p:nvPr/>
        </p:nvCxnSpPr>
        <p:spPr bwMode="auto">
          <a:xfrm>
            <a:off x="1366838" y="3395663"/>
            <a:ext cx="1809750" cy="93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9" name="Straight Connector 668"/>
          <p:cNvCxnSpPr>
            <a:stCxn id="477" idx="3"/>
            <a:endCxn id="659" idx="1"/>
          </p:cNvCxnSpPr>
          <p:nvPr/>
        </p:nvCxnSpPr>
        <p:spPr bwMode="auto">
          <a:xfrm>
            <a:off x="1395413" y="2579688"/>
            <a:ext cx="1781175" cy="909637"/>
          </a:xfrm>
          <a:prstGeom prst="line">
            <a:avLst/>
          </a:prstGeom>
        </p:spPr>
        <p:style>
          <a:lnRef idx="1">
            <a:schemeClr val="accent1"/>
          </a:lnRef>
          <a:fillRef idx="0">
            <a:schemeClr val="accent1"/>
          </a:fillRef>
          <a:effectRef idx="0">
            <a:schemeClr val="accent1"/>
          </a:effectRef>
          <a:fontRef idx="minor">
            <a:schemeClr val="tx1"/>
          </a:fontRef>
        </p:style>
      </p:cxnSp>
      <p:sp>
        <p:nvSpPr>
          <p:cNvPr id="132115" name="TextBox 675"/>
          <p:cNvSpPr txBox="1">
            <a:spLocks noChangeArrowheads="1"/>
          </p:cNvSpPr>
          <p:nvPr/>
        </p:nvSpPr>
        <p:spPr bwMode="auto">
          <a:xfrm>
            <a:off x="1743454" y="1447374"/>
            <a:ext cx="1781834" cy="338554"/>
          </a:xfrm>
          <a:prstGeom prst="rect">
            <a:avLst/>
          </a:prstGeom>
          <a:noFill/>
          <a:ln w="9525">
            <a:noFill/>
            <a:miter lim="800000"/>
            <a:headEnd/>
            <a:tailEnd/>
          </a:ln>
        </p:spPr>
        <p:txBody>
          <a:bodyPr wrap="none">
            <a:spAutoFit/>
          </a:bodyPr>
          <a:lstStyle/>
          <a:p>
            <a:r>
              <a:rPr lang="en-US" sz="1600" dirty="0" smtClean="0">
                <a:solidFill>
                  <a:schemeClr val="tx1"/>
                </a:solidFill>
              </a:rPr>
              <a:t>FS1 \ data (share)</a:t>
            </a:r>
            <a:endParaRPr lang="en-US" sz="1600" dirty="0">
              <a:solidFill>
                <a:schemeClr val="tx1"/>
              </a:solidFill>
              <a:effectLst/>
            </a:endParaRPr>
          </a:p>
        </p:txBody>
      </p:sp>
      <p:grpSp>
        <p:nvGrpSpPr>
          <p:cNvPr id="4" name="Group 66"/>
          <p:cNvGrpSpPr>
            <a:grpSpLocks/>
          </p:cNvGrpSpPr>
          <p:nvPr/>
        </p:nvGrpSpPr>
        <p:grpSpPr bwMode="auto">
          <a:xfrm>
            <a:off x="6801201" y="3167911"/>
            <a:ext cx="942896" cy="879689"/>
            <a:chOff x="-1798" y="2282"/>
            <a:chExt cx="708" cy="661"/>
          </a:xfrm>
        </p:grpSpPr>
        <p:grpSp>
          <p:nvGrpSpPr>
            <p:cNvPr id="5" name="Group 67"/>
            <p:cNvGrpSpPr>
              <a:grpSpLocks/>
            </p:cNvGrpSpPr>
            <p:nvPr/>
          </p:nvGrpSpPr>
          <p:grpSpPr bwMode="auto">
            <a:xfrm>
              <a:off x="-1413" y="2465"/>
              <a:ext cx="323" cy="354"/>
              <a:chOff x="-1218" y="2142"/>
              <a:chExt cx="440" cy="481"/>
            </a:xfrm>
          </p:grpSpPr>
          <p:pic>
            <p:nvPicPr>
              <p:cNvPr id="132121" name="Picture 68" descr="Database blue"/>
              <p:cNvPicPr>
                <a:picLocks noChangeAspect="1" noChangeArrowheads="1"/>
              </p:cNvPicPr>
              <p:nvPr/>
            </p:nvPicPr>
            <p:blipFill>
              <a:blip r:embed="rId4"/>
              <a:srcRect/>
              <a:stretch>
                <a:fillRect/>
              </a:stretch>
            </p:blipFill>
            <p:spPr bwMode="auto">
              <a:xfrm>
                <a:off x="-1148" y="2142"/>
                <a:ext cx="219" cy="264"/>
              </a:xfrm>
              <a:prstGeom prst="rect">
                <a:avLst/>
              </a:prstGeom>
              <a:noFill/>
              <a:ln w="9525">
                <a:noFill/>
                <a:miter lim="800000"/>
                <a:headEnd/>
                <a:tailEnd/>
              </a:ln>
            </p:spPr>
          </p:pic>
          <p:pic>
            <p:nvPicPr>
              <p:cNvPr id="132122" name="Picture 69" descr="Database blue"/>
              <p:cNvPicPr>
                <a:picLocks noChangeAspect="1" noChangeArrowheads="1"/>
              </p:cNvPicPr>
              <p:nvPr/>
            </p:nvPicPr>
            <p:blipFill>
              <a:blip r:embed="rId4"/>
              <a:srcRect/>
              <a:stretch>
                <a:fillRect/>
              </a:stretch>
            </p:blipFill>
            <p:spPr bwMode="auto">
              <a:xfrm>
                <a:off x="-997" y="2219"/>
                <a:ext cx="219" cy="264"/>
              </a:xfrm>
              <a:prstGeom prst="rect">
                <a:avLst/>
              </a:prstGeom>
              <a:noFill/>
              <a:ln w="9525">
                <a:noFill/>
                <a:miter lim="800000"/>
                <a:headEnd/>
                <a:tailEnd/>
              </a:ln>
            </p:spPr>
          </p:pic>
          <p:pic>
            <p:nvPicPr>
              <p:cNvPr id="132123" name="Picture 70" descr="Database blue"/>
              <p:cNvPicPr>
                <a:picLocks noChangeAspect="1" noChangeArrowheads="1"/>
              </p:cNvPicPr>
              <p:nvPr/>
            </p:nvPicPr>
            <p:blipFill>
              <a:blip r:embed="rId4"/>
              <a:srcRect/>
              <a:stretch>
                <a:fillRect/>
              </a:stretch>
            </p:blipFill>
            <p:spPr bwMode="auto">
              <a:xfrm>
                <a:off x="-1218" y="2282"/>
                <a:ext cx="219" cy="264"/>
              </a:xfrm>
              <a:prstGeom prst="rect">
                <a:avLst/>
              </a:prstGeom>
              <a:noFill/>
              <a:ln w="9525">
                <a:noFill/>
                <a:miter lim="800000"/>
                <a:headEnd/>
                <a:tailEnd/>
              </a:ln>
            </p:spPr>
          </p:pic>
          <p:pic>
            <p:nvPicPr>
              <p:cNvPr id="132124" name="Picture 71" descr="Database blue"/>
              <p:cNvPicPr>
                <a:picLocks noChangeAspect="1" noChangeArrowheads="1"/>
              </p:cNvPicPr>
              <p:nvPr/>
            </p:nvPicPr>
            <p:blipFill>
              <a:blip r:embed="rId4"/>
              <a:srcRect/>
              <a:stretch>
                <a:fillRect/>
              </a:stretch>
            </p:blipFill>
            <p:spPr bwMode="auto">
              <a:xfrm>
                <a:off x="-1067" y="2359"/>
                <a:ext cx="219" cy="264"/>
              </a:xfrm>
              <a:prstGeom prst="rect">
                <a:avLst/>
              </a:prstGeom>
              <a:noFill/>
              <a:ln w="9525">
                <a:noFill/>
                <a:miter lim="800000"/>
                <a:headEnd/>
                <a:tailEnd/>
              </a:ln>
            </p:spPr>
          </p:pic>
        </p:grpSp>
        <p:pic>
          <p:nvPicPr>
            <p:cNvPr id="132120" name="Picture 72" descr="Server BizTalk"/>
            <p:cNvPicPr>
              <a:picLocks noChangeAspect="1" noChangeArrowheads="1"/>
            </p:cNvPicPr>
            <p:nvPr/>
          </p:nvPicPr>
          <p:blipFill>
            <a:blip r:embed="rId5"/>
            <a:srcRect/>
            <a:stretch>
              <a:fillRect/>
            </a:stretch>
          </p:blipFill>
          <p:spPr bwMode="auto">
            <a:xfrm>
              <a:off x="-1798" y="2282"/>
              <a:ext cx="431" cy="661"/>
            </a:xfrm>
            <a:prstGeom prst="rect">
              <a:avLst/>
            </a:prstGeom>
            <a:noFill/>
            <a:ln w="9525">
              <a:noFill/>
              <a:miter lim="800000"/>
              <a:headEnd/>
              <a:tailEnd/>
            </a:ln>
          </p:spPr>
        </p:pic>
      </p:grpSp>
      <p:cxnSp>
        <p:nvCxnSpPr>
          <p:cNvPr id="685" name="Straight Connector 684"/>
          <p:cNvCxnSpPr>
            <a:stCxn id="680" idx="1"/>
            <a:endCxn id="661" idx="3"/>
          </p:cNvCxnSpPr>
          <p:nvPr/>
        </p:nvCxnSpPr>
        <p:spPr bwMode="auto">
          <a:xfrm rot="10800000">
            <a:off x="4119563" y="3495675"/>
            <a:ext cx="2681287" cy="112713"/>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675"/>
          <p:cNvSpPr txBox="1">
            <a:spLocks noChangeArrowheads="1"/>
          </p:cNvSpPr>
          <p:nvPr/>
        </p:nvSpPr>
        <p:spPr bwMode="auto">
          <a:xfrm>
            <a:off x="0" y="2046088"/>
            <a:ext cx="1497526" cy="584775"/>
          </a:xfrm>
          <a:prstGeom prst="rect">
            <a:avLst/>
          </a:prstGeom>
          <a:noFill/>
          <a:ln w="9525">
            <a:noFill/>
            <a:miter lim="800000"/>
            <a:headEnd/>
            <a:tailEnd/>
          </a:ln>
        </p:spPr>
        <p:txBody>
          <a:bodyPr wrap="none">
            <a:spAutoFit/>
          </a:bodyPr>
          <a:lstStyle/>
          <a:p>
            <a:r>
              <a:rPr lang="en-US" sz="1600" dirty="0" err="1" smtClean="0">
                <a:solidFill>
                  <a:schemeClr val="tx1"/>
                </a:solidFill>
              </a:rPr>
              <a:t>AccountingdB</a:t>
            </a:r>
            <a:endParaRPr lang="en-US" sz="1600" dirty="0" smtClean="0">
              <a:solidFill>
                <a:schemeClr val="tx1"/>
              </a:solidFill>
            </a:endParaRPr>
          </a:p>
          <a:p>
            <a:r>
              <a:rPr lang="en-US" sz="1600" dirty="0" smtClean="0">
                <a:solidFill>
                  <a:schemeClr val="tx1"/>
                </a:solidFill>
              </a:rPr>
              <a:t>(</a:t>
            </a:r>
            <a:r>
              <a:rPr lang="en-US" sz="1600" dirty="0" err="1" smtClean="0">
                <a:solidFill>
                  <a:schemeClr val="tx1"/>
                </a:solidFill>
              </a:rPr>
              <a:t>SQLdb</a:t>
            </a:r>
            <a:r>
              <a:rPr lang="en-US" sz="1600" dirty="0" smtClean="0">
                <a:solidFill>
                  <a:schemeClr val="tx1"/>
                </a:solidFill>
              </a:rPr>
              <a:t>)</a:t>
            </a:r>
          </a:p>
        </p:txBody>
      </p:sp>
      <p:sp>
        <p:nvSpPr>
          <p:cNvPr id="36" name="TextBox 675"/>
          <p:cNvSpPr txBox="1">
            <a:spLocks noChangeArrowheads="1"/>
          </p:cNvSpPr>
          <p:nvPr/>
        </p:nvSpPr>
        <p:spPr bwMode="auto">
          <a:xfrm>
            <a:off x="0" y="3548316"/>
            <a:ext cx="1113575" cy="584775"/>
          </a:xfrm>
          <a:prstGeom prst="rect">
            <a:avLst/>
          </a:prstGeom>
          <a:noFill/>
          <a:ln w="9525">
            <a:noFill/>
            <a:miter lim="800000"/>
            <a:headEnd/>
            <a:tailEnd/>
          </a:ln>
        </p:spPr>
        <p:txBody>
          <a:bodyPr wrap="none">
            <a:spAutoFit/>
          </a:bodyPr>
          <a:lstStyle/>
          <a:p>
            <a:r>
              <a:rPr lang="en-US" sz="1600" dirty="0" smtClean="0">
                <a:solidFill>
                  <a:schemeClr val="tx1"/>
                </a:solidFill>
              </a:rPr>
              <a:t>Mailboxes</a:t>
            </a:r>
          </a:p>
          <a:p>
            <a:r>
              <a:rPr lang="en-US" sz="1600" dirty="0" smtClean="0">
                <a:solidFill>
                  <a:schemeClr val="tx1"/>
                </a:solidFill>
              </a:rPr>
              <a:t>(</a:t>
            </a:r>
            <a:r>
              <a:rPr lang="en-US" sz="1600" dirty="0" err="1" smtClean="0">
                <a:solidFill>
                  <a:schemeClr val="tx1"/>
                </a:solidFill>
              </a:rPr>
              <a:t>ExchSG</a:t>
            </a:r>
            <a:r>
              <a:rPr lang="en-US" sz="1600" dirty="0" smtClean="0">
                <a:solidFill>
                  <a:schemeClr val="tx1"/>
                </a:solidFill>
              </a:rPr>
              <a:t>)</a:t>
            </a:r>
          </a:p>
        </p:txBody>
      </p:sp>
      <p:sp>
        <p:nvSpPr>
          <p:cNvPr id="37" name="TextBox 675"/>
          <p:cNvSpPr txBox="1">
            <a:spLocks noChangeArrowheads="1"/>
          </p:cNvSpPr>
          <p:nvPr/>
        </p:nvSpPr>
        <p:spPr bwMode="auto">
          <a:xfrm>
            <a:off x="1001487" y="4473603"/>
            <a:ext cx="1262269" cy="584775"/>
          </a:xfrm>
          <a:prstGeom prst="rect">
            <a:avLst/>
          </a:prstGeom>
          <a:noFill/>
          <a:ln w="9525">
            <a:noFill/>
            <a:miter lim="800000"/>
            <a:headEnd/>
            <a:tailEnd/>
          </a:ln>
        </p:spPr>
        <p:txBody>
          <a:bodyPr wrap="none">
            <a:spAutoFit/>
          </a:bodyPr>
          <a:lstStyle/>
          <a:p>
            <a:r>
              <a:rPr lang="en-US" sz="1600" dirty="0" smtClean="0">
                <a:solidFill>
                  <a:schemeClr val="tx1"/>
                </a:solidFill>
              </a:rPr>
              <a:t>FS2 E:\team</a:t>
            </a:r>
          </a:p>
          <a:p>
            <a:r>
              <a:rPr lang="en-US" sz="1600" dirty="0" smtClean="0">
                <a:solidFill>
                  <a:schemeClr val="tx1"/>
                </a:solidFill>
              </a:rPr>
              <a:t>(directory)</a:t>
            </a:r>
          </a:p>
        </p:txBody>
      </p:sp>
      <p:sp>
        <p:nvSpPr>
          <p:cNvPr id="38" name="TextBox 675"/>
          <p:cNvSpPr txBox="1">
            <a:spLocks noChangeArrowheads="1"/>
          </p:cNvSpPr>
          <p:nvPr/>
        </p:nvSpPr>
        <p:spPr bwMode="auto">
          <a:xfrm>
            <a:off x="3267454" y="3929317"/>
            <a:ext cx="2821542" cy="1384995"/>
          </a:xfrm>
          <a:prstGeom prst="rect">
            <a:avLst/>
          </a:prstGeom>
          <a:noFill/>
          <a:ln w="9525">
            <a:noFill/>
            <a:miter lim="800000"/>
            <a:headEnd/>
            <a:tailEnd/>
          </a:ln>
        </p:spPr>
        <p:txBody>
          <a:bodyPr wrap="none">
            <a:spAutoFit/>
          </a:bodyPr>
          <a:lstStyle/>
          <a:p>
            <a:r>
              <a:rPr lang="en-US" sz="1400" u="sng" dirty="0" smtClean="0">
                <a:solidFill>
                  <a:schemeClr val="tx1"/>
                </a:solidFill>
              </a:rPr>
              <a:t>DPM2007A</a:t>
            </a:r>
          </a:p>
          <a:p>
            <a:r>
              <a:rPr lang="en-US" sz="1400" dirty="0" smtClean="0">
                <a:solidFill>
                  <a:schemeClr val="tx1"/>
                </a:solidFill>
              </a:rPr>
              <a:t>FS1_data (share)</a:t>
            </a:r>
          </a:p>
          <a:p>
            <a:r>
              <a:rPr lang="en-US" sz="1400" dirty="0" smtClean="0">
                <a:solidFill>
                  <a:schemeClr val="tx1"/>
                </a:solidFill>
                <a:effectLst/>
              </a:rPr>
              <a:t>SQL25\</a:t>
            </a:r>
            <a:r>
              <a:rPr lang="en-US" sz="1400" dirty="0" err="1" smtClean="0">
                <a:solidFill>
                  <a:schemeClr val="tx1"/>
                </a:solidFill>
                <a:effectLst/>
              </a:rPr>
              <a:t>AccountingdB</a:t>
            </a:r>
            <a:r>
              <a:rPr lang="en-US" sz="1400" dirty="0" smtClean="0">
                <a:solidFill>
                  <a:schemeClr val="tx1"/>
                </a:solidFill>
                <a:effectLst/>
              </a:rPr>
              <a:t> (</a:t>
            </a:r>
            <a:r>
              <a:rPr lang="en-US" sz="1400" dirty="0" err="1" smtClean="0">
                <a:solidFill>
                  <a:schemeClr val="tx1"/>
                </a:solidFill>
                <a:effectLst/>
              </a:rPr>
              <a:t>sql</a:t>
            </a:r>
            <a:r>
              <a:rPr lang="en-US" sz="1400" dirty="0" smtClean="0">
                <a:solidFill>
                  <a:schemeClr val="tx1"/>
                </a:solidFill>
                <a:effectLst/>
              </a:rPr>
              <a:t>)</a:t>
            </a:r>
          </a:p>
          <a:p>
            <a:r>
              <a:rPr lang="en-US" sz="1400" dirty="0" smtClean="0">
                <a:solidFill>
                  <a:schemeClr val="tx1"/>
                </a:solidFill>
                <a:effectLst/>
              </a:rPr>
              <a:t>EX23\SG1\Mailboxes (exchange)</a:t>
            </a:r>
          </a:p>
          <a:p>
            <a:r>
              <a:rPr lang="en-US" sz="1400" dirty="0" smtClean="0">
                <a:solidFill>
                  <a:schemeClr val="tx1"/>
                </a:solidFill>
              </a:rPr>
              <a:t>FS2_E:\team\  (directory)</a:t>
            </a:r>
            <a:endParaRPr lang="en-US" sz="1400" dirty="0" smtClean="0">
              <a:solidFill>
                <a:schemeClr val="tx1"/>
              </a:solidFill>
              <a:effectLst/>
            </a:endParaRPr>
          </a:p>
          <a:p>
            <a:endParaRPr lang="en-US" sz="1400" dirty="0">
              <a:solidFill>
                <a:schemeClr val="tx1"/>
              </a:solidFill>
              <a:effectLst/>
            </a:endParaRPr>
          </a:p>
        </p:txBody>
      </p:sp>
      <p:sp>
        <p:nvSpPr>
          <p:cNvPr id="33" name="TextBox 675"/>
          <p:cNvSpPr txBox="1">
            <a:spLocks noChangeArrowheads="1"/>
          </p:cNvSpPr>
          <p:nvPr/>
        </p:nvSpPr>
        <p:spPr bwMode="auto">
          <a:xfrm>
            <a:off x="6322458" y="3961973"/>
            <a:ext cx="2821542" cy="1384995"/>
          </a:xfrm>
          <a:prstGeom prst="rect">
            <a:avLst/>
          </a:prstGeom>
          <a:noFill/>
          <a:ln w="9525">
            <a:noFill/>
            <a:miter lim="800000"/>
            <a:headEnd/>
            <a:tailEnd/>
          </a:ln>
        </p:spPr>
        <p:txBody>
          <a:bodyPr wrap="none">
            <a:spAutoFit/>
          </a:bodyPr>
          <a:lstStyle/>
          <a:p>
            <a:r>
              <a:rPr lang="en-US" sz="1400" u="sng" dirty="0" smtClean="0">
                <a:solidFill>
                  <a:schemeClr val="tx1"/>
                </a:solidFill>
              </a:rPr>
              <a:t>DPM2007B</a:t>
            </a:r>
          </a:p>
          <a:p>
            <a:r>
              <a:rPr lang="en-US" sz="1400" dirty="0" smtClean="0">
                <a:solidFill>
                  <a:schemeClr val="tx1"/>
                </a:solidFill>
              </a:rPr>
              <a:t>FS1_data (share)</a:t>
            </a:r>
          </a:p>
          <a:p>
            <a:r>
              <a:rPr lang="en-US" sz="1400" dirty="0" smtClean="0">
                <a:solidFill>
                  <a:schemeClr val="tx1"/>
                </a:solidFill>
                <a:effectLst/>
              </a:rPr>
              <a:t>SQL25\</a:t>
            </a:r>
            <a:r>
              <a:rPr lang="en-US" sz="1400" dirty="0" err="1" smtClean="0">
                <a:solidFill>
                  <a:schemeClr val="tx1"/>
                </a:solidFill>
                <a:effectLst/>
              </a:rPr>
              <a:t>AccountingdB</a:t>
            </a:r>
            <a:r>
              <a:rPr lang="en-US" sz="1400" dirty="0" smtClean="0">
                <a:solidFill>
                  <a:schemeClr val="tx1"/>
                </a:solidFill>
                <a:effectLst/>
              </a:rPr>
              <a:t> (</a:t>
            </a:r>
            <a:r>
              <a:rPr lang="en-US" sz="1400" dirty="0" err="1" smtClean="0">
                <a:solidFill>
                  <a:schemeClr val="tx1"/>
                </a:solidFill>
                <a:effectLst/>
              </a:rPr>
              <a:t>sql</a:t>
            </a:r>
            <a:r>
              <a:rPr lang="en-US" sz="1400" dirty="0" smtClean="0">
                <a:solidFill>
                  <a:schemeClr val="tx1"/>
                </a:solidFill>
                <a:effectLst/>
              </a:rPr>
              <a:t>)</a:t>
            </a:r>
          </a:p>
          <a:p>
            <a:r>
              <a:rPr lang="en-US" sz="1400" dirty="0" smtClean="0">
                <a:solidFill>
                  <a:schemeClr val="tx1"/>
                </a:solidFill>
                <a:effectLst/>
              </a:rPr>
              <a:t>EX23\SG1\Mailboxes (exchange)</a:t>
            </a:r>
          </a:p>
          <a:p>
            <a:r>
              <a:rPr lang="en-US" sz="1400" dirty="0" smtClean="0">
                <a:solidFill>
                  <a:schemeClr val="tx1"/>
                </a:solidFill>
              </a:rPr>
              <a:t>FS2_E:\team\  (directory)</a:t>
            </a:r>
            <a:endParaRPr lang="en-US" sz="1400" dirty="0" smtClean="0">
              <a:solidFill>
                <a:schemeClr val="tx1"/>
              </a:solidFill>
              <a:effectLst/>
            </a:endParaRPr>
          </a:p>
          <a:p>
            <a:endParaRPr lang="en-US" sz="1400" dirty="0">
              <a:solidFill>
                <a:schemeClr val="tx1"/>
              </a:solidFill>
              <a:effectLst/>
            </a:endParaRPr>
          </a:p>
        </p:txBody>
      </p:sp>
      <p:sp>
        <p:nvSpPr>
          <p:cNvPr id="34" name="Rectangle 33"/>
          <p:cNvSpPr/>
          <p:nvPr/>
        </p:nvSpPr>
        <p:spPr bwMode="auto">
          <a:xfrm>
            <a:off x="6975703" y="1917246"/>
            <a:ext cx="533400" cy="381000"/>
          </a:xfrm>
          <a:prstGeom prst="rect">
            <a:avLst/>
          </a:prstGeom>
          <a:noFill/>
        </p:spPr>
        <p:txBody>
          <a:bodyPr lIns="91436" tIns="45718" rIns="91436" bIns="45718"/>
          <a:lstStyle/>
          <a:p>
            <a:pPr>
              <a:defRPr/>
            </a:pPr>
            <a:endParaRPr lang="en-US" sz="3200" dirty="0">
              <a:effectLst>
                <a:outerShdw blurRad="38100" dist="38100" dir="2700000" algn="tl">
                  <a:srgbClr val="000000">
                    <a:alpha val="43137"/>
                  </a:srgbClr>
                </a:outerShdw>
              </a:effectLst>
              <a:latin typeface="Arial" charset="0"/>
            </a:endParaRPr>
          </a:p>
        </p:txBody>
      </p:sp>
      <p:sp>
        <p:nvSpPr>
          <p:cNvPr id="39" name="TextBox 38"/>
          <p:cNvSpPr txBox="1">
            <a:spLocks noChangeArrowheads="1"/>
          </p:cNvSpPr>
          <p:nvPr/>
        </p:nvSpPr>
        <p:spPr bwMode="auto">
          <a:xfrm>
            <a:off x="6580414" y="2721593"/>
            <a:ext cx="2084858" cy="292384"/>
          </a:xfrm>
          <a:prstGeom prst="rect">
            <a:avLst/>
          </a:prstGeom>
          <a:noFill/>
          <a:ln w="9525">
            <a:noFill/>
            <a:miter lim="800000"/>
            <a:headEnd/>
            <a:tailEnd/>
          </a:ln>
          <a:effectLst/>
        </p:spPr>
        <p:txBody>
          <a:bodyPr wrap="none" lIns="91436" tIns="45718" rIns="91436" bIns="45718">
            <a:spAutoFit/>
          </a:bodyPr>
          <a:lstStyle/>
          <a:p>
            <a:pPr>
              <a:defRPr/>
            </a:pPr>
            <a:r>
              <a:rPr lang="en-US" sz="1300" dirty="0" smtClean="0">
                <a:solidFill>
                  <a:schemeClr val="tx1"/>
                </a:solidFill>
                <a:latin typeface="Arial" charset="0"/>
              </a:rPr>
              <a:t>OFFSITE TAPE BACKUP</a:t>
            </a:r>
            <a:endParaRPr lang="en-US" sz="1300" dirty="0">
              <a:solidFill>
                <a:schemeClr val="tx1"/>
              </a:solidFill>
              <a:latin typeface="Arial" charset="0"/>
            </a:endParaRPr>
          </a:p>
        </p:txBody>
      </p:sp>
      <p:grpSp>
        <p:nvGrpSpPr>
          <p:cNvPr id="6" name="Group 129"/>
          <p:cNvGrpSpPr>
            <a:grpSpLocks/>
          </p:cNvGrpSpPr>
          <p:nvPr/>
        </p:nvGrpSpPr>
        <p:grpSpPr bwMode="auto">
          <a:xfrm>
            <a:off x="7815263" y="3161847"/>
            <a:ext cx="938212" cy="790575"/>
            <a:chOff x="4061636" y="5124893"/>
            <a:chExt cx="939209" cy="790359"/>
          </a:xfrm>
        </p:grpSpPr>
        <p:grpSp>
          <p:nvGrpSpPr>
            <p:cNvPr id="7" name="Group 108"/>
            <p:cNvGrpSpPr>
              <a:grpSpLocks/>
            </p:cNvGrpSpPr>
            <p:nvPr/>
          </p:nvGrpSpPr>
          <p:grpSpPr bwMode="auto">
            <a:xfrm>
              <a:off x="4061634" y="5124893"/>
              <a:ext cx="605479" cy="371373"/>
              <a:chOff x="4061637" y="5124893"/>
              <a:chExt cx="531123" cy="371373"/>
            </a:xfrm>
          </p:grpSpPr>
          <p:sp>
            <p:nvSpPr>
              <p:cNvPr id="61" name="Rectangle 60"/>
              <p:cNvSpPr/>
              <p:nvPr/>
            </p:nvSpPr>
            <p:spPr>
              <a:xfrm>
                <a:off x="4061637" y="5124893"/>
                <a:ext cx="531123" cy="371373"/>
              </a:xfrm>
              <a:prstGeom prst="rect">
                <a:avLst/>
              </a:prstGeom>
              <a:solidFill>
                <a:srgbClr val="0070C0"/>
              </a:solidFill>
              <a:ln w="9525">
                <a:solidFill>
                  <a:srgbClr val="00B0F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2" name="Oval 61"/>
              <p:cNvSpPr/>
              <p:nvPr/>
            </p:nvSpPr>
            <p:spPr>
              <a:xfrm>
                <a:off x="4135520" y="5220117"/>
                <a:ext cx="160313" cy="180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3" name="Oval 62"/>
              <p:cNvSpPr/>
              <p:nvPr/>
            </p:nvSpPr>
            <p:spPr>
              <a:xfrm>
                <a:off x="4373899" y="5223291"/>
                <a:ext cx="158919" cy="180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64" name="Straight Connector 63"/>
              <p:cNvCxnSpPr>
                <a:stCxn id="62" idx="0"/>
                <a:endCxn id="63" idx="0"/>
              </p:cNvCxnSpPr>
              <p:nvPr/>
            </p:nvCxnSpPr>
            <p:spPr>
              <a:xfrm rot="16200000" flipH="1">
                <a:off x="4332581" y="5102516"/>
                <a:ext cx="3174" cy="238378"/>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43" name="Rectangle 42"/>
            <p:cNvSpPr/>
            <p:nvPr/>
          </p:nvSpPr>
          <p:spPr>
            <a:xfrm>
              <a:off x="4160166" y="5234401"/>
              <a:ext cx="607069" cy="372960"/>
            </a:xfrm>
            <a:prstGeom prst="rect">
              <a:avLst/>
            </a:prstGeom>
            <a:solidFill>
              <a:srgbClr val="FF0000"/>
            </a:solidFill>
            <a:ln w="9525">
              <a:solidFill>
                <a:srgbClr val="FFC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4" name="Oval 43"/>
            <p:cNvSpPr/>
            <p:nvPr/>
          </p:nvSpPr>
          <p:spPr>
            <a:xfrm>
              <a:off x="4245982" y="5331212"/>
              <a:ext cx="181167" cy="179339"/>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5" name="Oval 44"/>
            <p:cNvSpPr/>
            <p:nvPr/>
          </p:nvSpPr>
          <p:spPr>
            <a:xfrm>
              <a:off x="4516143" y="5334386"/>
              <a:ext cx="182756" cy="180926"/>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46" name="Straight Connector 45"/>
            <p:cNvCxnSpPr/>
            <p:nvPr/>
          </p:nvCxnSpPr>
          <p:spPr>
            <a:xfrm rot="16200000" flipH="1">
              <a:off x="4470059" y="5197718"/>
              <a:ext cx="3174" cy="270162"/>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8" name="Group 114"/>
            <p:cNvGrpSpPr/>
            <p:nvPr/>
          </p:nvGrpSpPr>
          <p:grpSpPr>
            <a:xfrm>
              <a:off x="4238846" y="5334006"/>
              <a:ext cx="606055" cy="372140"/>
              <a:chOff x="4061637" y="5124893"/>
              <a:chExt cx="531628" cy="372140"/>
            </a:xfrm>
            <a:solidFill>
              <a:srgbClr val="00B050"/>
            </a:solidFill>
          </p:grpSpPr>
          <p:sp>
            <p:nvSpPr>
              <p:cNvPr id="57" name="Rectangle 56"/>
              <p:cNvSpPr/>
              <p:nvPr/>
            </p:nvSpPr>
            <p:spPr>
              <a:xfrm>
                <a:off x="4061637" y="5124893"/>
                <a:ext cx="531628" cy="372140"/>
              </a:xfrm>
              <a:prstGeom prst="rect">
                <a:avLst/>
              </a:prstGeom>
              <a:grpFill/>
              <a:ln w="9525">
                <a:solidFill>
                  <a:srgbClr val="FFFF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8" name="Oval 5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 name="Oval 5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60" name="Straight Connector 59"/>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9" name="Group 119"/>
            <p:cNvGrpSpPr/>
            <p:nvPr/>
          </p:nvGrpSpPr>
          <p:grpSpPr>
            <a:xfrm>
              <a:off x="4316818" y="5443875"/>
              <a:ext cx="606055" cy="372140"/>
              <a:chOff x="4061637" y="5124893"/>
              <a:chExt cx="531628" cy="372140"/>
            </a:xfrm>
            <a:solidFill>
              <a:srgbClr val="FFFF00"/>
            </a:solidFill>
          </p:grpSpPr>
          <p:sp>
            <p:nvSpPr>
              <p:cNvPr id="53" name="Rectangle 52"/>
              <p:cNvSpPr/>
              <p:nvPr/>
            </p:nvSpPr>
            <p:spPr>
              <a:xfrm>
                <a:off x="4061637" y="5124893"/>
                <a:ext cx="531628" cy="372140"/>
              </a:xfrm>
              <a:prstGeom prst="rect">
                <a:avLst/>
              </a:prstGeom>
              <a:grpFill/>
              <a:ln w="9525">
                <a:solidFill>
                  <a:srgbClr val="FF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4" name="Oval 53"/>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5" name="Oval 54"/>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56" name="Straight Connector 55"/>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49" name="Rectangle 48"/>
            <p:cNvSpPr/>
            <p:nvPr/>
          </p:nvSpPr>
          <p:spPr>
            <a:xfrm>
              <a:off x="4395365" y="5543878"/>
              <a:ext cx="605480" cy="371374"/>
            </a:xfrm>
            <a:prstGeom prst="rect">
              <a:avLst/>
            </a:prstGeom>
            <a:solidFill>
              <a:srgbClr val="FFC000"/>
            </a:solidFill>
            <a:ln w="9525">
              <a:solidFill>
                <a:srgbClr val="C000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0" name="Oval 49"/>
            <p:cNvSpPr/>
            <p:nvPr/>
          </p:nvSpPr>
          <p:spPr>
            <a:xfrm>
              <a:off x="4479592" y="5639102"/>
              <a:ext cx="18116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1" name="Oval 50"/>
            <p:cNvSpPr/>
            <p:nvPr/>
          </p:nvSpPr>
          <p:spPr>
            <a:xfrm>
              <a:off x="4749753" y="5642277"/>
              <a:ext cx="182757" cy="1809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52" name="Straight Connector 51"/>
            <p:cNvCxnSpPr/>
            <p:nvPr/>
          </p:nvCxnSpPr>
          <p:spPr>
            <a:xfrm rot="16200000" flipH="1">
              <a:off x="4704464" y="5504815"/>
              <a:ext cx="3174" cy="271750"/>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66" name="TextBox 689"/>
          <p:cNvSpPr txBox="1">
            <a:spLocks noChangeArrowheads="1"/>
          </p:cNvSpPr>
          <p:nvPr/>
        </p:nvSpPr>
        <p:spPr bwMode="auto">
          <a:xfrm>
            <a:off x="85064" y="6396335"/>
            <a:ext cx="2052165" cy="461665"/>
          </a:xfrm>
          <a:prstGeom prst="rect">
            <a:avLst/>
          </a:prstGeom>
          <a:noFill/>
          <a:ln w="9525">
            <a:noFill/>
            <a:miter lim="800000"/>
            <a:headEnd/>
            <a:tailEnd/>
          </a:ln>
        </p:spPr>
        <p:txBody>
          <a:bodyPr wrap="none">
            <a:spAutoFit/>
          </a:bodyPr>
          <a:lstStyle/>
          <a:p>
            <a:r>
              <a:rPr lang="en-US" dirty="0">
                <a:solidFill>
                  <a:srgbClr val="FF0000"/>
                </a:solidFill>
                <a:effectLst/>
                <a:latin typeface="Segoe" pitchFamily="34" charset="0"/>
              </a:rPr>
              <a:t>dpm2dpm4dr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itle 1"/>
          <p:cNvSpPr>
            <a:spLocks noGrp="1"/>
          </p:cNvSpPr>
          <p:nvPr>
            <p:ph type="title" idx="4294967295"/>
          </p:nvPr>
        </p:nvSpPr>
        <p:spPr>
          <a:xfrm>
            <a:off x="0" y="0"/>
            <a:ext cx="8380412" cy="595312"/>
          </a:xfrm>
        </p:spPr>
        <p:txBody>
          <a:bodyPr/>
          <a:lstStyle/>
          <a:p>
            <a:pPr eaLnBrk="1" hangingPunct="1"/>
            <a:r>
              <a:rPr lang="en-US" dirty="0" smtClean="0">
                <a:solidFill>
                  <a:schemeClr val="tx1"/>
                </a:solidFill>
              </a:rPr>
              <a:t>DPM to DPM for DR</a:t>
            </a:r>
          </a:p>
        </p:txBody>
      </p:sp>
      <p:pic>
        <p:nvPicPr>
          <p:cNvPr id="132106" name="Picture 21" descr="Server"/>
          <p:cNvPicPr>
            <a:picLocks noChangeAspect="1" noChangeArrowheads="1"/>
          </p:cNvPicPr>
          <p:nvPr/>
        </p:nvPicPr>
        <p:blipFill>
          <a:blip r:embed="rId3"/>
          <a:srcRect/>
          <a:stretch>
            <a:fillRect/>
          </a:stretch>
        </p:blipFill>
        <p:spPr bwMode="auto">
          <a:xfrm>
            <a:off x="977556" y="3108141"/>
            <a:ext cx="388904" cy="574185"/>
          </a:xfrm>
          <a:prstGeom prst="rect">
            <a:avLst/>
          </a:prstGeom>
          <a:noFill/>
          <a:ln w="9525">
            <a:noFill/>
            <a:miter lim="800000"/>
            <a:headEnd/>
            <a:tailEnd/>
          </a:ln>
        </p:spPr>
      </p:pic>
      <p:pic>
        <p:nvPicPr>
          <p:cNvPr id="132107" name="Picture 21" descr="Server"/>
          <p:cNvPicPr>
            <a:picLocks noChangeAspect="1" noChangeArrowheads="1"/>
          </p:cNvPicPr>
          <p:nvPr/>
        </p:nvPicPr>
        <p:blipFill>
          <a:blip r:embed="rId3"/>
          <a:srcRect/>
          <a:stretch>
            <a:fillRect/>
          </a:stretch>
        </p:blipFill>
        <p:spPr bwMode="auto">
          <a:xfrm>
            <a:off x="1317053" y="1398530"/>
            <a:ext cx="388904" cy="574185"/>
          </a:xfrm>
          <a:prstGeom prst="rect">
            <a:avLst/>
          </a:prstGeom>
          <a:noFill/>
          <a:ln w="9525">
            <a:noFill/>
            <a:miter lim="800000"/>
            <a:headEnd/>
            <a:tailEnd/>
          </a:ln>
        </p:spPr>
      </p:pic>
      <p:pic>
        <p:nvPicPr>
          <p:cNvPr id="132108" name="Picture 21" descr="Server"/>
          <p:cNvPicPr>
            <a:picLocks noChangeAspect="1" noChangeArrowheads="1"/>
          </p:cNvPicPr>
          <p:nvPr/>
        </p:nvPicPr>
        <p:blipFill>
          <a:blip r:embed="rId3"/>
          <a:srcRect/>
          <a:stretch>
            <a:fillRect/>
          </a:stretch>
        </p:blipFill>
        <p:spPr bwMode="auto">
          <a:xfrm>
            <a:off x="1006491" y="2291928"/>
            <a:ext cx="388904" cy="574185"/>
          </a:xfrm>
          <a:prstGeom prst="rect">
            <a:avLst/>
          </a:prstGeom>
          <a:noFill/>
          <a:ln w="9525">
            <a:noFill/>
            <a:miter lim="800000"/>
            <a:headEnd/>
            <a:tailEnd/>
          </a:ln>
        </p:spPr>
      </p:pic>
      <p:pic>
        <p:nvPicPr>
          <p:cNvPr id="132109" name="Picture 21" descr="Server"/>
          <p:cNvPicPr>
            <a:picLocks noChangeAspect="1" noChangeArrowheads="1"/>
          </p:cNvPicPr>
          <p:nvPr/>
        </p:nvPicPr>
        <p:blipFill>
          <a:blip r:embed="rId3"/>
          <a:srcRect/>
          <a:stretch>
            <a:fillRect/>
          </a:stretch>
        </p:blipFill>
        <p:spPr bwMode="auto">
          <a:xfrm>
            <a:off x="1371062" y="3906988"/>
            <a:ext cx="388904" cy="574185"/>
          </a:xfrm>
          <a:prstGeom prst="rect">
            <a:avLst/>
          </a:prstGeom>
          <a:noFill/>
          <a:ln w="9525">
            <a:noFill/>
            <a:miter lim="800000"/>
            <a:headEnd/>
            <a:tailEnd/>
          </a:ln>
        </p:spPr>
      </p:pic>
      <p:cxnSp>
        <p:nvCxnSpPr>
          <p:cNvPr id="665" name="Straight Connector 664"/>
          <p:cNvCxnSpPr>
            <a:endCxn id="132120" idx="1"/>
          </p:cNvCxnSpPr>
          <p:nvPr/>
        </p:nvCxnSpPr>
        <p:spPr bwMode="auto">
          <a:xfrm>
            <a:off x="1706563" y="1685925"/>
            <a:ext cx="5094638" cy="1921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7" name="Straight Connector 666"/>
          <p:cNvCxnSpPr>
            <a:endCxn id="132120" idx="1"/>
          </p:cNvCxnSpPr>
          <p:nvPr/>
        </p:nvCxnSpPr>
        <p:spPr bwMode="auto">
          <a:xfrm flipV="1">
            <a:off x="1760538" y="3607756"/>
            <a:ext cx="5040663" cy="586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8" name="Straight Connector 667"/>
          <p:cNvCxnSpPr>
            <a:endCxn id="132120" idx="1"/>
          </p:cNvCxnSpPr>
          <p:nvPr/>
        </p:nvCxnSpPr>
        <p:spPr bwMode="auto">
          <a:xfrm>
            <a:off x="1366838" y="3395663"/>
            <a:ext cx="5434363" cy="2120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9" name="Straight Connector 668"/>
          <p:cNvCxnSpPr>
            <a:endCxn id="132120" idx="1"/>
          </p:cNvCxnSpPr>
          <p:nvPr/>
        </p:nvCxnSpPr>
        <p:spPr bwMode="auto">
          <a:xfrm>
            <a:off x="1395413" y="2579688"/>
            <a:ext cx="5405788" cy="1028068"/>
          </a:xfrm>
          <a:prstGeom prst="line">
            <a:avLst/>
          </a:prstGeom>
        </p:spPr>
        <p:style>
          <a:lnRef idx="1">
            <a:schemeClr val="accent1"/>
          </a:lnRef>
          <a:fillRef idx="0">
            <a:schemeClr val="accent1"/>
          </a:fillRef>
          <a:effectRef idx="0">
            <a:schemeClr val="accent1"/>
          </a:effectRef>
          <a:fontRef idx="minor">
            <a:schemeClr val="tx1"/>
          </a:fontRef>
        </p:style>
      </p:cxnSp>
      <p:sp>
        <p:nvSpPr>
          <p:cNvPr id="132115" name="TextBox 675"/>
          <p:cNvSpPr txBox="1">
            <a:spLocks noChangeArrowheads="1"/>
          </p:cNvSpPr>
          <p:nvPr/>
        </p:nvSpPr>
        <p:spPr bwMode="auto">
          <a:xfrm>
            <a:off x="1743454" y="1447374"/>
            <a:ext cx="1781834" cy="338554"/>
          </a:xfrm>
          <a:prstGeom prst="rect">
            <a:avLst/>
          </a:prstGeom>
          <a:noFill/>
          <a:ln w="9525">
            <a:noFill/>
            <a:miter lim="800000"/>
            <a:headEnd/>
            <a:tailEnd/>
          </a:ln>
        </p:spPr>
        <p:txBody>
          <a:bodyPr wrap="none">
            <a:spAutoFit/>
          </a:bodyPr>
          <a:lstStyle/>
          <a:p>
            <a:r>
              <a:rPr lang="en-US" sz="1600" dirty="0" smtClean="0">
                <a:solidFill>
                  <a:schemeClr val="tx1"/>
                </a:solidFill>
              </a:rPr>
              <a:t>FS1 \ data (share)</a:t>
            </a:r>
            <a:endParaRPr lang="en-US" sz="1600" dirty="0">
              <a:solidFill>
                <a:schemeClr val="tx1"/>
              </a:solidFill>
              <a:effectLst/>
            </a:endParaRPr>
          </a:p>
        </p:txBody>
      </p:sp>
      <p:grpSp>
        <p:nvGrpSpPr>
          <p:cNvPr id="2" name="Group 66"/>
          <p:cNvGrpSpPr>
            <a:grpSpLocks/>
          </p:cNvGrpSpPr>
          <p:nvPr/>
        </p:nvGrpSpPr>
        <p:grpSpPr bwMode="auto">
          <a:xfrm>
            <a:off x="6801201" y="3167911"/>
            <a:ext cx="942896" cy="879689"/>
            <a:chOff x="-1798" y="2282"/>
            <a:chExt cx="708" cy="661"/>
          </a:xfrm>
        </p:grpSpPr>
        <p:grpSp>
          <p:nvGrpSpPr>
            <p:cNvPr id="3" name="Group 67"/>
            <p:cNvGrpSpPr>
              <a:grpSpLocks/>
            </p:cNvGrpSpPr>
            <p:nvPr/>
          </p:nvGrpSpPr>
          <p:grpSpPr bwMode="auto">
            <a:xfrm>
              <a:off x="-1413" y="2465"/>
              <a:ext cx="323" cy="354"/>
              <a:chOff x="-1218" y="2142"/>
              <a:chExt cx="440" cy="481"/>
            </a:xfrm>
          </p:grpSpPr>
          <p:pic>
            <p:nvPicPr>
              <p:cNvPr id="132121" name="Picture 68" descr="Database blue"/>
              <p:cNvPicPr>
                <a:picLocks noChangeAspect="1" noChangeArrowheads="1"/>
              </p:cNvPicPr>
              <p:nvPr/>
            </p:nvPicPr>
            <p:blipFill>
              <a:blip r:embed="rId4"/>
              <a:srcRect/>
              <a:stretch>
                <a:fillRect/>
              </a:stretch>
            </p:blipFill>
            <p:spPr bwMode="auto">
              <a:xfrm>
                <a:off x="-1148" y="2142"/>
                <a:ext cx="219" cy="264"/>
              </a:xfrm>
              <a:prstGeom prst="rect">
                <a:avLst/>
              </a:prstGeom>
              <a:noFill/>
              <a:ln w="9525">
                <a:noFill/>
                <a:miter lim="800000"/>
                <a:headEnd/>
                <a:tailEnd/>
              </a:ln>
            </p:spPr>
          </p:pic>
          <p:pic>
            <p:nvPicPr>
              <p:cNvPr id="132122" name="Picture 69" descr="Database blue"/>
              <p:cNvPicPr>
                <a:picLocks noChangeAspect="1" noChangeArrowheads="1"/>
              </p:cNvPicPr>
              <p:nvPr/>
            </p:nvPicPr>
            <p:blipFill>
              <a:blip r:embed="rId4"/>
              <a:srcRect/>
              <a:stretch>
                <a:fillRect/>
              </a:stretch>
            </p:blipFill>
            <p:spPr bwMode="auto">
              <a:xfrm>
                <a:off x="-997" y="2219"/>
                <a:ext cx="219" cy="264"/>
              </a:xfrm>
              <a:prstGeom prst="rect">
                <a:avLst/>
              </a:prstGeom>
              <a:noFill/>
              <a:ln w="9525">
                <a:noFill/>
                <a:miter lim="800000"/>
                <a:headEnd/>
                <a:tailEnd/>
              </a:ln>
            </p:spPr>
          </p:pic>
          <p:pic>
            <p:nvPicPr>
              <p:cNvPr id="132123" name="Picture 70" descr="Database blue"/>
              <p:cNvPicPr>
                <a:picLocks noChangeAspect="1" noChangeArrowheads="1"/>
              </p:cNvPicPr>
              <p:nvPr/>
            </p:nvPicPr>
            <p:blipFill>
              <a:blip r:embed="rId4"/>
              <a:srcRect/>
              <a:stretch>
                <a:fillRect/>
              </a:stretch>
            </p:blipFill>
            <p:spPr bwMode="auto">
              <a:xfrm>
                <a:off x="-1218" y="2282"/>
                <a:ext cx="219" cy="264"/>
              </a:xfrm>
              <a:prstGeom prst="rect">
                <a:avLst/>
              </a:prstGeom>
              <a:noFill/>
              <a:ln w="9525">
                <a:noFill/>
                <a:miter lim="800000"/>
                <a:headEnd/>
                <a:tailEnd/>
              </a:ln>
            </p:spPr>
          </p:pic>
          <p:pic>
            <p:nvPicPr>
              <p:cNvPr id="132124" name="Picture 71" descr="Database blue"/>
              <p:cNvPicPr>
                <a:picLocks noChangeAspect="1" noChangeArrowheads="1"/>
              </p:cNvPicPr>
              <p:nvPr/>
            </p:nvPicPr>
            <p:blipFill>
              <a:blip r:embed="rId4"/>
              <a:srcRect/>
              <a:stretch>
                <a:fillRect/>
              </a:stretch>
            </p:blipFill>
            <p:spPr bwMode="auto">
              <a:xfrm>
                <a:off x="-1067" y="2359"/>
                <a:ext cx="219" cy="264"/>
              </a:xfrm>
              <a:prstGeom prst="rect">
                <a:avLst/>
              </a:prstGeom>
              <a:noFill/>
              <a:ln w="9525">
                <a:noFill/>
                <a:miter lim="800000"/>
                <a:headEnd/>
                <a:tailEnd/>
              </a:ln>
            </p:spPr>
          </p:pic>
        </p:grpSp>
        <p:pic>
          <p:nvPicPr>
            <p:cNvPr id="132120" name="Picture 72" descr="Server BizTalk"/>
            <p:cNvPicPr>
              <a:picLocks noChangeAspect="1" noChangeArrowheads="1"/>
            </p:cNvPicPr>
            <p:nvPr/>
          </p:nvPicPr>
          <p:blipFill>
            <a:blip r:embed="rId5"/>
            <a:srcRect/>
            <a:stretch>
              <a:fillRect/>
            </a:stretch>
          </p:blipFill>
          <p:spPr bwMode="auto">
            <a:xfrm>
              <a:off x="-1798" y="2282"/>
              <a:ext cx="431" cy="661"/>
            </a:xfrm>
            <a:prstGeom prst="rect">
              <a:avLst/>
            </a:prstGeom>
            <a:noFill/>
            <a:ln w="9525">
              <a:noFill/>
              <a:miter lim="800000"/>
              <a:headEnd/>
              <a:tailEnd/>
            </a:ln>
          </p:spPr>
        </p:pic>
      </p:grpSp>
      <p:sp>
        <p:nvSpPr>
          <p:cNvPr id="35" name="TextBox 675"/>
          <p:cNvSpPr txBox="1">
            <a:spLocks noChangeArrowheads="1"/>
          </p:cNvSpPr>
          <p:nvPr/>
        </p:nvSpPr>
        <p:spPr bwMode="auto">
          <a:xfrm>
            <a:off x="0" y="2046088"/>
            <a:ext cx="1497526" cy="584775"/>
          </a:xfrm>
          <a:prstGeom prst="rect">
            <a:avLst/>
          </a:prstGeom>
          <a:noFill/>
          <a:ln w="9525">
            <a:noFill/>
            <a:miter lim="800000"/>
            <a:headEnd/>
            <a:tailEnd/>
          </a:ln>
        </p:spPr>
        <p:txBody>
          <a:bodyPr wrap="none">
            <a:spAutoFit/>
          </a:bodyPr>
          <a:lstStyle/>
          <a:p>
            <a:r>
              <a:rPr lang="en-US" sz="1600" dirty="0" err="1" smtClean="0">
                <a:solidFill>
                  <a:schemeClr val="tx1"/>
                </a:solidFill>
              </a:rPr>
              <a:t>AccountingdB</a:t>
            </a:r>
            <a:endParaRPr lang="en-US" sz="1600" dirty="0" smtClean="0">
              <a:solidFill>
                <a:schemeClr val="tx1"/>
              </a:solidFill>
            </a:endParaRPr>
          </a:p>
          <a:p>
            <a:r>
              <a:rPr lang="en-US" sz="1600" dirty="0" smtClean="0">
                <a:solidFill>
                  <a:schemeClr val="tx1"/>
                </a:solidFill>
              </a:rPr>
              <a:t>(</a:t>
            </a:r>
            <a:r>
              <a:rPr lang="en-US" sz="1600" dirty="0" err="1" smtClean="0">
                <a:solidFill>
                  <a:schemeClr val="tx1"/>
                </a:solidFill>
              </a:rPr>
              <a:t>SQLdb</a:t>
            </a:r>
            <a:r>
              <a:rPr lang="en-US" sz="1600" dirty="0" smtClean="0">
                <a:solidFill>
                  <a:schemeClr val="tx1"/>
                </a:solidFill>
              </a:rPr>
              <a:t>)</a:t>
            </a:r>
          </a:p>
        </p:txBody>
      </p:sp>
      <p:sp>
        <p:nvSpPr>
          <p:cNvPr id="36" name="TextBox 675"/>
          <p:cNvSpPr txBox="1">
            <a:spLocks noChangeArrowheads="1"/>
          </p:cNvSpPr>
          <p:nvPr/>
        </p:nvSpPr>
        <p:spPr bwMode="auto">
          <a:xfrm>
            <a:off x="0" y="3548316"/>
            <a:ext cx="1113575" cy="584775"/>
          </a:xfrm>
          <a:prstGeom prst="rect">
            <a:avLst/>
          </a:prstGeom>
          <a:noFill/>
          <a:ln w="9525">
            <a:noFill/>
            <a:miter lim="800000"/>
            <a:headEnd/>
            <a:tailEnd/>
          </a:ln>
        </p:spPr>
        <p:txBody>
          <a:bodyPr wrap="none">
            <a:spAutoFit/>
          </a:bodyPr>
          <a:lstStyle/>
          <a:p>
            <a:r>
              <a:rPr lang="en-US" sz="1600" dirty="0" smtClean="0">
                <a:solidFill>
                  <a:schemeClr val="tx1"/>
                </a:solidFill>
              </a:rPr>
              <a:t>Mailboxes</a:t>
            </a:r>
          </a:p>
          <a:p>
            <a:r>
              <a:rPr lang="en-US" sz="1600" dirty="0" smtClean="0">
                <a:solidFill>
                  <a:schemeClr val="tx1"/>
                </a:solidFill>
              </a:rPr>
              <a:t>(</a:t>
            </a:r>
            <a:r>
              <a:rPr lang="en-US" sz="1600" dirty="0" err="1" smtClean="0">
                <a:solidFill>
                  <a:schemeClr val="tx1"/>
                </a:solidFill>
              </a:rPr>
              <a:t>ExchSG</a:t>
            </a:r>
            <a:r>
              <a:rPr lang="en-US" sz="1600" dirty="0" smtClean="0">
                <a:solidFill>
                  <a:schemeClr val="tx1"/>
                </a:solidFill>
              </a:rPr>
              <a:t>)</a:t>
            </a:r>
          </a:p>
        </p:txBody>
      </p:sp>
      <p:sp>
        <p:nvSpPr>
          <p:cNvPr id="37" name="TextBox 675"/>
          <p:cNvSpPr txBox="1">
            <a:spLocks noChangeArrowheads="1"/>
          </p:cNvSpPr>
          <p:nvPr/>
        </p:nvSpPr>
        <p:spPr bwMode="auto">
          <a:xfrm>
            <a:off x="1001487" y="4473603"/>
            <a:ext cx="1262269" cy="584775"/>
          </a:xfrm>
          <a:prstGeom prst="rect">
            <a:avLst/>
          </a:prstGeom>
          <a:noFill/>
          <a:ln w="9525">
            <a:noFill/>
            <a:miter lim="800000"/>
            <a:headEnd/>
            <a:tailEnd/>
          </a:ln>
        </p:spPr>
        <p:txBody>
          <a:bodyPr wrap="none">
            <a:spAutoFit/>
          </a:bodyPr>
          <a:lstStyle/>
          <a:p>
            <a:r>
              <a:rPr lang="en-US" sz="1600" dirty="0" smtClean="0">
                <a:solidFill>
                  <a:schemeClr val="tx1"/>
                </a:solidFill>
              </a:rPr>
              <a:t>FS2 E:\team</a:t>
            </a:r>
          </a:p>
          <a:p>
            <a:r>
              <a:rPr lang="en-US" sz="1600" dirty="0" smtClean="0">
                <a:solidFill>
                  <a:schemeClr val="tx1"/>
                </a:solidFill>
              </a:rPr>
              <a:t>(directory)</a:t>
            </a:r>
          </a:p>
        </p:txBody>
      </p:sp>
      <p:sp>
        <p:nvSpPr>
          <p:cNvPr id="33" name="TextBox 675"/>
          <p:cNvSpPr txBox="1">
            <a:spLocks noChangeArrowheads="1"/>
          </p:cNvSpPr>
          <p:nvPr/>
        </p:nvSpPr>
        <p:spPr bwMode="auto">
          <a:xfrm>
            <a:off x="6322458" y="3961973"/>
            <a:ext cx="2821542" cy="1384995"/>
          </a:xfrm>
          <a:prstGeom prst="rect">
            <a:avLst/>
          </a:prstGeom>
          <a:noFill/>
          <a:ln w="9525">
            <a:noFill/>
            <a:miter lim="800000"/>
            <a:headEnd/>
            <a:tailEnd/>
          </a:ln>
        </p:spPr>
        <p:txBody>
          <a:bodyPr wrap="none">
            <a:spAutoFit/>
          </a:bodyPr>
          <a:lstStyle/>
          <a:p>
            <a:r>
              <a:rPr lang="en-US" sz="1400" u="sng" dirty="0" smtClean="0">
                <a:solidFill>
                  <a:schemeClr val="tx1"/>
                </a:solidFill>
              </a:rPr>
              <a:t>DPM2007B</a:t>
            </a:r>
          </a:p>
          <a:p>
            <a:r>
              <a:rPr lang="en-US" sz="1400" dirty="0" smtClean="0">
                <a:solidFill>
                  <a:schemeClr val="tx1"/>
                </a:solidFill>
              </a:rPr>
              <a:t>FS1_data (share)</a:t>
            </a:r>
          </a:p>
          <a:p>
            <a:r>
              <a:rPr lang="en-US" sz="1400" dirty="0" smtClean="0">
                <a:solidFill>
                  <a:schemeClr val="tx1"/>
                </a:solidFill>
                <a:effectLst/>
              </a:rPr>
              <a:t>SQL25\</a:t>
            </a:r>
            <a:r>
              <a:rPr lang="en-US" sz="1400" dirty="0" err="1" smtClean="0">
                <a:solidFill>
                  <a:schemeClr val="tx1"/>
                </a:solidFill>
                <a:effectLst/>
              </a:rPr>
              <a:t>AccountingdB</a:t>
            </a:r>
            <a:r>
              <a:rPr lang="en-US" sz="1400" dirty="0" smtClean="0">
                <a:solidFill>
                  <a:schemeClr val="tx1"/>
                </a:solidFill>
                <a:effectLst/>
              </a:rPr>
              <a:t> (</a:t>
            </a:r>
            <a:r>
              <a:rPr lang="en-US" sz="1400" dirty="0" err="1" smtClean="0">
                <a:solidFill>
                  <a:schemeClr val="tx1"/>
                </a:solidFill>
                <a:effectLst/>
              </a:rPr>
              <a:t>sql</a:t>
            </a:r>
            <a:r>
              <a:rPr lang="en-US" sz="1400" dirty="0" smtClean="0">
                <a:solidFill>
                  <a:schemeClr val="tx1"/>
                </a:solidFill>
                <a:effectLst/>
              </a:rPr>
              <a:t>)</a:t>
            </a:r>
          </a:p>
          <a:p>
            <a:r>
              <a:rPr lang="en-US" sz="1400" dirty="0" smtClean="0">
                <a:solidFill>
                  <a:schemeClr val="tx1"/>
                </a:solidFill>
                <a:effectLst/>
              </a:rPr>
              <a:t>EX23\SG1\Mailboxes (exchange)</a:t>
            </a:r>
          </a:p>
          <a:p>
            <a:r>
              <a:rPr lang="en-US" sz="1400" dirty="0" smtClean="0">
                <a:solidFill>
                  <a:schemeClr val="tx1"/>
                </a:solidFill>
              </a:rPr>
              <a:t>FS2_E:\team\  (directory)</a:t>
            </a:r>
            <a:endParaRPr lang="en-US" sz="1400" dirty="0" smtClean="0">
              <a:solidFill>
                <a:schemeClr val="tx1"/>
              </a:solidFill>
              <a:effectLst/>
            </a:endParaRPr>
          </a:p>
          <a:p>
            <a:endParaRPr lang="en-US" sz="1400" dirty="0">
              <a:solidFill>
                <a:schemeClr val="tx1"/>
              </a:solidFill>
              <a:effectLst/>
            </a:endParaRPr>
          </a:p>
        </p:txBody>
      </p:sp>
      <p:sp>
        <p:nvSpPr>
          <p:cNvPr id="34" name="Rectangle 33"/>
          <p:cNvSpPr/>
          <p:nvPr/>
        </p:nvSpPr>
        <p:spPr bwMode="auto">
          <a:xfrm>
            <a:off x="6975703" y="1917246"/>
            <a:ext cx="533400" cy="381000"/>
          </a:xfrm>
          <a:prstGeom prst="rect">
            <a:avLst/>
          </a:prstGeom>
          <a:noFill/>
        </p:spPr>
        <p:txBody>
          <a:bodyPr lIns="91436" tIns="45718" rIns="91436" bIns="45718"/>
          <a:lstStyle/>
          <a:p>
            <a:pPr>
              <a:defRPr/>
            </a:pPr>
            <a:endParaRPr lang="en-US" sz="3200" dirty="0">
              <a:effectLst>
                <a:outerShdw blurRad="38100" dist="38100" dir="2700000" algn="tl">
                  <a:srgbClr val="000000">
                    <a:alpha val="43137"/>
                  </a:srgbClr>
                </a:outerShdw>
              </a:effectLst>
              <a:latin typeface="Arial" charset="0"/>
            </a:endParaRPr>
          </a:p>
        </p:txBody>
      </p:sp>
      <p:sp>
        <p:nvSpPr>
          <p:cNvPr id="25" name="Right Arrow 24"/>
          <p:cNvSpPr/>
          <p:nvPr/>
        </p:nvSpPr>
        <p:spPr>
          <a:xfrm rot="11389721">
            <a:off x="3447288" y="3218688"/>
            <a:ext cx="3392424" cy="13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689"/>
          <p:cNvSpPr txBox="1">
            <a:spLocks noChangeArrowheads="1"/>
          </p:cNvSpPr>
          <p:nvPr/>
        </p:nvSpPr>
        <p:spPr bwMode="auto">
          <a:xfrm>
            <a:off x="85064" y="6396335"/>
            <a:ext cx="2052165" cy="461665"/>
          </a:xfrm>
          <a:prstGeom prst="rect">
            <a:avLst/>
          </a:prstGeom>
          <a:noFill/>
          <a:ln w="9525">
            <a:noFill/>
            <a:miter lim="800000"/>
            <a:headEnd/>
            <a:tailEnd/>
          </a:ln>
        </p:spPr>
        <p:txBody>
          <a:bodyPr wrap="none">
            <a:spAutoFit/>
          </a:bodyPr>
          <a:lstStyle/>
          <a:p>
            <a:r>
              <a:rPr lang="en-US" dirty="0">
                <a:solidFill>
                  <a:srgbClr val="FF0000"/>
                </a:solidFill>
                <a:effectLst/>
                <a:latin typeface="Segoe" pitchFamily="34" charset="0"/>
              </a:rPr>
              <a:t>dpm2dpm4dr</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80671" y="913039"/>
            <a:ext cx="6094186" cy="5467350"/>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DPM Backup DPM</a:t>
            </a: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pPr eaLnBrk="1" hangingPunct="1">
              <a:defRPr/>
            </a:pPr>
            <a:r>
              <a:rPr lang="en-US" dirty="0" smtClean="0">
                <a:solidFill>
                  <a:schemeClr val="tx1"/>
                </a:solidFill>
              </a:rPr>
              <a:t>Network Bandwidth Throttling</a:t>
            </a:r>
          </a:p>
        </p:txBody>
      </p:sp>
      <p:pic>
        <p:nvPicPr>
          <p:cNvPr id="288770" name="Picture 2"/>
          <p:cNvPicPr>
            <a:picLocks noChangeAspect="1" noChangeArrowheads="1"/>
          </p:cNvPicPr>
          <p:nvPr/>
        </p:nvPicPr>
        <p:blipFill>
          <a:blip r:embed="rId2"/>
          <a:srcRect/>
          <a:stretch>
            <a:fillRect/>
          </a:stretch>
        </p:blipFill>
        <p:spPr bwMode="auto">
          <a:xfrm>
            <a:off x="1666875" y="1089025"/>
            <a:ext cx="5810250" cy="4606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chemeClr val="tx1"/>
                </a:solidFill>
              </a:rPr>
              <a:t>DPM </a:t>
            </a:r>
            <a:r>
              <a:rPr lang="zh-TW" altLang="en-US" dirty="0" smtClean="0">
                <a:solidFill>
                  <a:schemeClr val="tx1"/>
                </a:solidFill>
              </a:rPr>
              <a:t>管理套件</a:t>
            </a:r>
            <a:endParaRPr lang="en-US" dirty="0">
              <a:solidFill>
                <a:schemeClr val="tx1"/>
              </a:solidFill>
            </a:endParaRPr>
          </a:p>
        </p:txBody>
      </p:sp>
      <p:sp>
        <p:nvSpPr>
          <p:cNvPr id="3" name="Content Placeholder 2"/>
          <p:cNvSpPr>
            <a:spLocks noGrp="1"/>
          </p:cNvSpPr>
          <p:nvPr>
            <p:ph idx="1"/>
          </p:nvPr>
        </p:nvSpPr>
        <p:spPr>
          <a:xfrm>
            <a:off x="368300" y="1347788"/>
            <a:ext cx="8382000" cy="4049827"/>
          </a:xfrm>
        </p:spPr>
        <p:txBody>
          <a:bodyPr/>
          <a:lstStyle/>
          <a:p>
            <a:r>
              <a:rPr lang="en-US" sz="2000" dirty="0" smtClean="0"/>
              <a:t>Centrally monitor the health and status of data protection and critical performance indicators of multiple DPM servers and the servers that they protect.</a:t>
            </a:r>
          </a:p>
          <a:p>
            <a:r>
              <a:rPr lang="en-US" sz="2000" dirty="0" smtClean="0"/>
              <a:t>View the state of all roles on DPM servers and protected servers.</a:t>
            </a:r>
          </a:p>
          <a:p>
            <a:r>
              <a:rPr lang="en-US" sz="2000" dirty="0" smtClean="0"/>
              <a:t>Monitor actionable DPM alerts relating to replica creation, synchronization, and recovery point creation. The DPM Management Pack filters out alerts that do not require an action, such as a synchronization job in progress. </a:t>
            </a:r>
          </a:p>
          <a:p>
            <a:r>
              <a:rPr lang="en-US" sz="2000" dirty="0" smtClean="0"/>
              <a:t>Through Operations Manager alerts, monitor the status of memory, CPU, and disk resources on DPM servers, and be alerted to DPM database failures.</a:t>
            </a:r>
          </a:p>
          <a:p>
            <a:r>
              <a:rPr lang="en-US" sz="2000" dirty="0" smtClean="0"/>
              <a:t>Monitor resource usage and performance trends on DPM servers.</a:t>
            </a:r>
          </a:p>
          <a:p>
            <a:r>
              <a:rPr lang="en-US" sz="2000" dirty="0" smtClean="0"/>
              <a:t>Diagnose and resolve problems on a remote DPM server</a:t>
            </a:r>
            <a:endParaRPr lang="en-US" sz="20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875" y="5095875"/>
            <a:ext cx="9159875" cy="1771650"/>
            <a:chOff x="-10" y="3210"/>
            <a:chExt cx="5770" cy="1116"/>
          </a:xfrm>
        </p:grpSpPr>
        <p:pic>
          <p:nvPicPr>
            <p:cNvPr id="32781"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a:ln w="9525">
              <a:noFill/>
              <a:miter lim="800000"/>
              <a:headEnd/>
              <a:tailEnd/>
            </a:ln>
          </p:spPr>
        </p:pic>
        <p:pic>
          <p:nvPicPr>
            <p:cNvPr id="32782"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a:ln w="9525">
              <a:noFill/>
              <a:miter lim="800000"/>
              <a:headEnd/>
              <a:tailEnd/>
            </a:ln>
          </p:spPr>
        </p:pic>
      </p:grpSp>
      <p:sp>
        <p:nvSpPr>
          <p:cNvPr id="2" name="Title 1"/>
          <p:cNvSpPr>
            <a:spLocks noGrp="1"/>
          </p:cNvSpPr>
          <p:nvPr>
            <p:ph type="title"/>
          </p:nvPr>
        </p:nvSpPr>
        <p:spPr/>
        <p:txBody>
          <a:bodyPr/>
          <a:lstStyle/>
          <a:p>
            <a:pPr>
              <a:defRPr/>
            </a:pPr>
            <a:r>
              <a:rPr lang="en-US" smtClean="0"/>
              <a:t>The State View</a:t>
            </a:r>
            <a:endParaRPr lang="en-US" dirty="0" smtClean="0"/>
          </a:p>
        </p:txBody>
      </p:sp>
      <p:pic>
        <p:nvPicPr>
          <p:cNvPr id="32772" name="Shape 3073"/>
          <p:cNvPicPr>
            <a:picLocks noChangeAspect="1"/>
          </p:cNvPicPr>
          <p:nvPr/>
        </p:nvPicPr>
        <p:blipFill>
          <a:blip r:embed="rId5"/>
          <a:srcRect/>
          <a:stretch>
            <a:fillRect/>
          </a:stretch>
        </p:blipFill>
        <p:spPr bwMode="auto">
          <a:xfrm>
            <a:off x="685800" y="1144588"/>
            <a:ext cx="7848600" cy="5672137"/>
          </a:xfrm>
          <a:prstGeom prst="rect">
            <a:avLst/>
          </a:prstGeom>
          <a:noFill/>
          <a:ln w="9525">
            <a:noFill/>
            <a:miter lim="800000"/>
            <a:headEnd/>
            <a:tailEnd/>
          </a:ln>
        </p:spPr>
      </p:pic>
      <p:grpSp>
        <p:nvGrpSpPr>
          <p:cNvPr id="4" name="Group 6"/>
          <p:cNvGrpSpPr>
            <a:grpSpLocks/>
          </p:cNvGrpSpPr>
          <p:nvPr/>
        </p:nvGrpSpPr>
        <p:grpSpPr bwMode="auto">
          <a:xfrm>
            <a:off x="2438400" y="2514600"/>
            <a:ext cx="6172200" cy="457200"/>
            <a:chOff x="2438400" y="2514600"/>
            <a:chExt cx="6172200" cy="457200"/>
          </a:xfrm>
        </p:grpSpPr>
        <p:sp>
          <p:nvSpPr>
            <p:cNvPr id="16" name="Rectangle 15"/>
            <p:cNvSpPr/>
            <p:nvPr/>
          </p:nvSpPr>
          <p:spPr>
            <a:xfrm>
              <a:off x="2438400" y="2514600"/>
              <a:ext cx="6172200" cy="457200"/>
            </a:xfrm>
            <a:prstGeom prst="rect">
              <a:avLst/>
            </a:prstGeom>
            <a:solidFill>
              <a:schemeClr val="accent1">
                <a:alpha val="17000"/>
              </a:schemeClr>
            </a:solidFill>
            <a:ln w="25400" cap="rnd" cmpd="sng" algn="ctr">
              <a:solidFill>
                <a:schemeClr val="accent1"/>
              </a:solid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a:solidFill>
                  <a:srgbClr val="FF0000"/>
                </a:solidFill>
              </a:endParaRPr>
            </a:p>
          </p:txBody>
        </p:sp>
        <p:sp>
          <p:nvSpPr>
            <p:cNvPr id="17" name="Oval 16"/>
            <p:cNvSpPr/>
            <p:nvPr/>
          </p:nvSpPr>
          <p:spPr>
            <a:xfrm>
              <a:off x="8229600" y="2590800"/>
              <a:ext cx="304800" cy="304800"/>
            </a:xfrm>
            <a:prstGeom prst="ellipse">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b="1">
                  <a:solidFill>
                    <a:srgbClr val="FF0000"/>
                  </a:solidFill>
                </a:rPr>
                <a:t>1</a:t>
              </a:r>
            </a:p>
          </p:txBody>
        </p:sp>
      </p:grpSp>
      <p:grpSp>
        <p:nvGrpSpPr>
          <p:cNvPr id="5" name="Group 11"/>
          <p:cNvGrpSpPr>
            <a:grpSpLocks/>
          </p:cNvGrpSpPr>
          <p:nvPr/>
        </p:nvGrpSpPr>
        <p:grpSpPr bwMode="auto">
          <a:xfrm>
            <a:off x="2286000" y="2667000"/>
            <a:ext cx="6172200" cy="2438400"/>
            <a:chOff x="2286000" y="2667000"/>
            <a:chExt cx="6172200" cy="2438400"/>
          </a:xfrm>
        </p:grpSpPr>
        <p:sp>
          <p:nvSpPr>
            <p:cNvPr id="19" name="Rectangle 18"/>
            <p:cNvSpPr/>
            <p:nvPr/>
          </p:nvSpPr>
          <p:spPr>
            <a:xfrm>
              <a:off x="2286000" y="4648200"/>
              <a:ext cx="6172200" cy="457200"/>
            </a:xfrm>
            <a:prstGeom prst="rect">
              <a:avLst/>
            </a:prstGeom>
            <a:solidFill>
              <a:schemeClr val="accent1">
                <a:alpha val="17000"/>
              </a:schemeClr>
            </a:solidFill>
            <a:ln w="25400" cap="rnd" cmpd="sng" algn="ctr">
              <a:solidFill>
                <a:schemeClr val="accent1"/>
              </a:solid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a:solidFill>
                  <a:srgbClr val="FF0000"/>
                </a:solidFill>
              </a:endParaRPr>
            </a:p>
          </p:txBody>
        </p:sp>
        <p:sp>
          <p:nvSpPr>
            <p:cNvPr id="20" name="Oval 19"/>
            <p:cNvSpPr/>
            <p:nvPr/>
          </p:nvSpPr>
          <p:spPr>
            <a:xfrm>
              <a:off x="8077200" y="4724400"/>
              <a:ext cx="304800" cy="304800"/>
            </a:xfrm>
            <a:prstGeom prst="ellipse">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b="1">
                  <a:solidFill>
                    <a:srgbClr val="FF0000"/>
                  </a:solidFill>
                </a:rPr>
                <a:t>2</a:t>
              </a:r>
            </a:p>
          </p:txBody>
        </p:sp>
        <p:sp>
          <p:nvSpPr>
            <p:cNvPr id="21" name="Flowchart: Extract 20"/>
            <p:cNvSpPr/>
            <p:nvPr/>
          </p:nvSpPr>
          <p:spPr>
            <a:xfrm>
              <a:off x="4800600" y="2667000"/>
              <a:ext cx="990600" cy="1981200"/>
            </a:xfrm>
            <a:prstGeom prst="flowChartExtract">
              <a:avLst/>
            </a:prstGeom>
            <a:solidFill>
              <a:schemeClr val="accent1">
                <a:alpha val="14000"/>
              </a:schemeClr>
            </a:solidFill>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22" name="Up Arrow 21"/>
          <p:cNvSpPr/>
          <p:nvPr/>
        </p:nvSpPr>
        <p:spPr>
          <a:xfrm>
            <a:off x="6477000" y="5029200"/>
            <a:ext cx="381000" cy="533400"/>
          </a:xfrm>
          <a:prstGeom prst="upArrow">
            <a:avLst>
              <a:gd name="adj1" fmla="val 50000"/>
              <a:gd name="adj2" fmla="val 50000"/>
            </a:avLst>
          </a:prstGeom>
          <a:solidFill>
            <a:schemeClr val="accent1">
              <a:alpha val="17000"/>
            </a:schemeClr>
          </a:solidFill>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875" y="5095875"/>
            <a:ext cx="9159875" cy="1771650"/>
            <a:chOff x="-10" y="3210"/>
            <a:chExt cx="5770" cy="1116"/>
          </a:xfrm>
        </p:grpSpPr>
        <p:pic>
          <p:nvPicPr>
            <p:cNvPr id="33797"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a:ln w="9525">
              <a:noFill/>
              <a:miter lim="800000"/>
              <a:headEnd/>
              <a:tailEnd/>
            </a:ln>
          </p:spPr>
        </p:pic>
        <p:pic>
          <p:nvPicPr>
            <p:cNvPr id="33798"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a:ln w="9525">
              <a:noFill/>
              <a:miter lim="800000"/>
              <a:headEnd/>
              <a:tailEnd/>
            </a:ln>
          </p:spPr>
        </p:pic>
      </p:grpSp>
      <p:sp>
        <p:nvSpPr>
          <p:cNvPr id="2" name="Title 1"/>
          <p:cNvSpPr>
            <a:spLocks noGrp="1"/>
          </p:cNvSpPr>
          <p:nvPr>
            <p:ph type="title"/>
          </p:nvPr>
        </p:nvSpPr>
        <p:spPr/>
        <p:txBody>
          <a:bodyPr/>
          <a:lstStyle/>
          <a:p>
            <a:pPr>
              <a:defRPr/>
            </a:pPr>
            <a:r>
              <a:rPr lang="en-US" smtClean="0"/>
              <a:t>Alerts View</a:t>
            </a:r>
            <a:endParaRPr lang="en-US" dirty="0" smtClean="0"/>
          </a:p>
        </p:txBody>
      </p:sp>
      <p:pic>
        <p:nvPicPr>
          <p:cNvPr id="33796" name="Shape 4097"/>
          <p:cNvPicPr>
            <a:picLocks noChangeAspect="1"/>
          </p:cNvPicPr>
          <p:nvPr/>
        </p:nvPicPr>
        <p:blipFill>
          <a:blip r:embed="rId5"/>
          <a:srcRect/>
          <a:stretch>
            <a:fillRect/>
          </a:stretch>
        </p:blipFill>
        <p:spPr bwMode="auto">
          <a:xfrm>
            <a:off x="762000" y="1155700"/>
            <a:ext cx="7772400" cy="5616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V="1">
            <a:off x="5068960" y="1900244"/>
            <a:ext cx="2418523" cy="27956"/>
          </a:xfrm>
          <a:prstGeom prst="line">
            <a:avLst/>
          </a:prstGeom>
          <a:ln w="28575">
            <a:solidFill>
              <a:schemeClr val="accent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1099932" y="2093848"/>
            <a:ext cx="4625009" cy="194807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flipV="1">
            <a:off x="1385893" y="4068416"/>
            <a:ext cx="4166773" cy="27553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1258957" y="3260037"/>
            <a:ext cx="4452730" cy="768625"/>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17988" y="4108175"/>
            <a:ext cx="4253947" cy="1278215"/>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722" name="Title 1"/>
          <p:cNvSpPr>
            <a:spLocks noGrp="1"/>
          </p:cNvSpPr>
          <p:nvPr>
            <p:ph type="title"/>
          </p:nvPr>
        </p:nvSpPr>
        <p:spPr/>
        <p:txBody>
          <a:bodyPr/>
          <a:lstStyle/>
          <a:p>
            <a:pPr algn="l"/>
            <a:r>
              <a:rPr lang="en-US" dirty="0" smtClean="0">
                <a:solidFill>
                  <a:srgbClr val="FFC000"/>
                </a:solidFill>
                <a:effectLst>
                  <a:outerShdw blurRad="38100" dist="38100" dir="2700000" algn="tl">
                    <a:srgbClr val="000000">
                      <a:alpha val="43137"/>
                    </a:srgbClr>
                  </a:outerShdw>
                </a:effectLst>
                <a:latin typeface="Segoe" pitchFamily="34" charset="0"/>
              </a:rPr>
              <a:t>Version 2 </a:t>
            </a:r>
            <a:r>
              <a:rPr lang="en-US" dirty="0" smtClean="0">
                <a:solidFill>
                  <a:schemeClr val="tx1"/>
                </a:solidFill>
                <a:latin typeface="Segoe" pitchFamily="34" charset="0"/>
              </a:rPr>
              <a:t>– </a:t>
            </a:r>
            <a:r>
              <a:rPr lang="zh-TW" altLang="en-US" dirty="0" smtClean="0">
                <a:solidFill>
                  <a:schemeClr val="tx1"/>
                </a:solidFill>
                <a:latin typeface="Segoe" pitchFamily="34" charset="0"/>
              </a:rPr>
              <a:t>可保護之平台</a:t>
            </a:r>
            <a:endParaRPr lang="en-US" dirty="0" smtClean="0">
              <a:solidFill>
                <a:schemeClr val="tx1"/>
              </a:solidFill>
              <a:latin typeface="Segoe" pitchFamily="34" charset="0"/>
            </a:endParaRPr>
          </a:p>
        </p:txBody>
      </p:sp>
      <p:sp>
        <p:nvSpPr>
          <p:cNvPr id="30730" name="TextBox 66"/>
          <p:cNvSpPr txBox="1">
            <a:spLocks noChangeArrowheads="1"/>
          </p:cNvSpPr>
          <p:nvPr/>
        </p:nvSpPr>
        <p:spPr bwMode="auto">
          <a:xfrm>
            <a:off x="1387958" y="1430538"/>
            <a:ext cx="3170789" cy="784824"/>
          </a:xfrm>
          <a:prstGeom prst="rect">
            <a:avLst/>
          </a:prstGeom>
          <a:noFill/>
          <a:ln w="9525">
            <a:noFill/>
            <a:miter lim="800000"/>
            <a:headEnd/>
            <a:tailEnd/>
          </a:ln>
        </p:spPr>
        <p:txBody>
          <a:bodyPr wrap="square" lIns="91435" tIns="45717" rIns="91435" bIns="45717">
            <a:spAutoFit/>
          </a:bodyPr>
          <a:lstStyle/>
          <a:p>
            <a:r>
              <a:rPr lang="en-US" sz="1500" dirty="0" smtClean="0">
                <a:latin typeface="Segoe Semibold" pitchFamily="34" charset="0"/>
              </a:rPr>
              <a:t>System State – Active Directory</a:t>
            </a:r>
          </a:p>
          <a:p>
            <a:r>
              <a:rPr lang="en-US" sz="1500" dirty="0" smtClean="0">
                <a:latin typeface="Segoe Semibold" pitchFamily="34" charset="0"/>
              </a:rPr>
              <a:t>Windows 2003 File Services</a:t>
            </a:r>
          </a:p>
          <a:p>
            <a:r>
              <a:rPr lang="en-US" sz="1500" dirty="0" smtClean="0">
                <a:latin typeface="Segoe Semibold" pitchFamily="34" charset="0"/>
              </a:rPr>
              <a:t>Longhorn File Services</a:t>
            </a:r>
            <a:endParaRPr lang="en-US" sz="1500" dirty="0">
              <a:latin typeface="Segoe Semibold" pitchFamily="34" charset="0"/>
            </a:endParaRPr>
          </a:p>
        </p:txBody>
      </p:sp>
      <p:sp>
        <p:nvSpPr>
          <p:cNvPr id="30731" name="TextBox 68"/>
          <p:cNvSpPr txBox="1">
            <a:spLocks noChangeArrowheads="1"/>
          </p:cNvSpPr>
          <p:nvPr/>
        </p:nvSpPr>
        <p:spPr bwMode="auto">
          <a:xfrm>
            <a:off x="1387958" y="2680870"/>
            <a:ext cx="1660041" cy="553992"/>
          </a:xfrm>
          <a:prstGeom prst="rect">
            <a:avLst/>
          </a:prstGeom>
          <a:noFill/>
          <a:ln w="9525">
            <a:noFill/>
            <a:miter lim="800000"/>
            <a:headEnd/>
            <a:tailEnd/>
          </a:ln>
        </p:spPr>
        <p:txBody>
          <a:bodyPr wrap="square" lIns="91435" tIns="45717" rIns="91435" bIns="45717">
            <a:spAutoFit/>
          </a:bodyPr>
          <a:lstStyle/>
          <a:p>
            <a:r>
              <a:rPr lang="en-US" sz="1500" dirty="0">
                <a:latin typeface="Segoe Semibold" pitchFamily="34" charset="0"/>
              </a:rPr>
              <a:t>Exchange 2003</a:t>
            </a:r>
          </a:p>
          <a:p>
            <a:r>
              <a:rPr lang="en-US" sz="1500" dirty="0" smtClean="0">
                <a:latin typeface="Segoe Semibold" pitchFamily="34" charset="0"/>
              </a:rPr>
              <a:t>Exchange </a:t>
            </a:r>
            <a:r>
              <a:rPr lang="en-US" sz="1500" dirty="0">
                <a:latin typeface="Segoe Semibold" pitchFamily="34" charset="0"/>
              </a:rPr>
              <a:t>2007</a:t>
            </a:r>
          </a:p>
        </p:txBody>
      </p:sp>
      <p:sp>
        <p:nvSpPr>
          <p:cNvPr id="30732" name="TextBox 69"/>
          <p:cNvSpPr txBox="1">
            <a:spLocks noChangeArrowheads="1"/>
          </p:cNvSpPr>
          <p:nvPr/>
        </p:nvSpPr>
        <p:spPr bwMode="auto">
          <a:xfrm>
            <a:off x="1387958" y="3664539"/>
            <a:ext cx="1713050" cy="553992"/>
          </a:xfrm>
          <a:prstGeom prst="rect">
            <a:avLst/>
          </a:prstGeom>
          <a:noFill/>
          <a:ln w="9525">
            <a:noFill/>
            <a:miter lim="800000"/>
            <a:headEnd/>
            <a:tailEnd/>
          </a:ln>
        </p:spPr>
        <p:txBody>
          <a:bodyPr wrap="square" lIns="91435" tIns="45717" rIns="91435" bIns="45717">
            <a:spAutoFit/>
          </a:bodyPr>
          <a:lstStyle/>
          <a:p>
            <a:r>
              <a:rPr lang="en-US" sz="1500" dirty="0" smtClean="0">
                <a:latin typeface="Segoe Semibold" pitchFamily="34" charset="0"/>
              </a:rPr>
              <a:t>SQL Server 2000</a:t>
            </a:r>
          </a:p>
          <a:p>
            <a:r>
              <a:rPr lang="en-US" sz="1500" dirty="0" smtClean="0">
                <a:latin typeface="Segoe Semibold" pitchFamily="34" charset="0"/>
              </a:rPr>
              <a:t>SQL </a:t>
            </a:r>
            <a:r>
              <a:rPr lang="en-US" sz="1500" dirty="0">
                <a:latin typeface="Segoe Semibold" pitchFamily="34" charset="0"/>
              </a:rPr>
              <a:t>Server 2005</a:t>
            </a:r>
          </a:p>
        </p:txBody>
      </p:sp>
      <p:sp>
        <p:nvSpPr>
          <p:cNvPr id="30733" name="TextBox 71"/>
          <p:cNvSpPr txBox="1">
            <a:spLocks noChangeArrowheads="1"/>
          </p:cNvSpPr>
          <p:nvPr/>
        </p:nvSpPr>
        <p:spPr bwMode="auto">
          <a:xfrm>
            <a:off x="6014640" y="4488995"/>
            <a:ext cx="1663700" cy="323159"/>
          </a:xfrm>
          <a:prstGeom prst="rect">
            <a:avLst/>
          </a:prstGeom>
          <a:noFill/>
          <a:ln w="9525">
            <a:noFill/>
            <a:miter lim="800000"/>
            <a:headEnd/>
            <a:tailEnd/>
          </a:ln>
        </p:spPr>
        <p:txBody>
          <a:bodyPr lIns="91435" tIns="45717" rIns="91435" bIns="45717">
            <a:spAutoFit/>
          </a:bodyPr>
          <a:lstStyle/>
          <a:p>
            <a:r>
              <a:rPr lang="en-US" sz="1500" dirty="0">
                <a:latin typeface="Segoe Semibold" pitchFamily="34" charset="0"/>
              </a:rPr>
              <a:t>DPM </a:t>
            </a:r>
            <a:r>
              <a:rPr lang="en-US" sz="1500" dirty="0" smtClean="0">
                <a:latin typeface="Segoe Semibold" pitchFamily="34" charset="0"/>
              </a:rPr>
              <a:t>2007</a:t>
            </a:r>
            <a:endParaRPr lang="en-US" sz="1500" dirty="0">
              <a:latin typeface="Segoe Semibold" pitchFamily="34" charset="0"/>
            </a:endParaRPr>
          </a:p>
        </p:txBody>
      </p:sp>
      <p:sp>
        <p:nvSpPr>
          <p:cNvPr id="31" name="TextBox 69"/>
          <p:cNvSpPr txBox="1">
            <a:spLocks noChangeArrowheads="1"/>
          </p:cNvSpPr>
          <p:nvPr/>
        </p:nvSpPr>
        <p:spPr bwMode="auto">
          <a:xfrm>
            <a:off x="1415694" y="5096655"/>
            <a:ext cx="2752267" cy="553992"/>
          </a:xfrm>
          <a:prstGeom prst="rect">
            <a:avLst/>
          </a:prstGeom>
          <a:noFill/>
          <a:ln w="9525">
            <a:noFill/>
            <a:miter lim="800000"/>
            <a:headEnd/>
            <a:tailEnd/>
          </a:ln>
        </p:spPr>
        <p:txBody>
          <a:bodyPr wrap="square" lIns="91435" tIns="45717" rIns="91435" bIns="45717">
            <a:spAutoFit/>
          </a:bodyPr>
          <a:lstStyle/>
          <a:p>
            <a:r>
              <a:rPr lang="en-US" sz="1500" dirty="0" smtClean="0">
                <a:latin typeface="Segoe Semibold" pitchFamily="34" charset="0"/>
              </a:rPr>
              <a:t>SharePoint 2003 &amp; WSS 2.0</a:t>
            </a:r>
          </a:p>
          <a:p>
            <a:r>
              <a:rPr lang="en-US" sz="1500" dirty="0" smtClean="0">
                <a:latin typeface="Segoe Semibold" pitchFamily="34" charset="0"/>
              </a:rPr>
              <a:t>SharePoint 2007 &amp; WSS 3.0</a:t>
            </a:r>
            <a:endParaRPr lang="en-US" sz="1500" dirty="0">
              <a:latin typeface="Segoe Semibold" pitchFamily="34" charset="0"/>
            </a:endParaRPr>
          </a:p>
        </p:txBody>
      </p:sp>
      <p:cxnSp>
        <p:nvCxnSpPr>
          <p:cNvPr id="32" name="Straight Connector 31"/>
          <p:cNvCxnSpPr/>
          <p:nvPr/>
        </p:nvCxnSpPr>
        <p:spPr>
          <a:xfrm rot="5400000" flipH="1" flipV="1">
            <a:off x="4618381" y="4618391"/>
            <a:ext cx="1577011" cy="530087"/>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4280449" y="2690195"/>
            <a:ext cx="1868560" cy="914401"/>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11" descr="Supercomputer2"/>
          <p:cNvPicPr>
            <a:picLocks noChangeAspect="1" noChangeArrowheads="1"/>
          </p:cNvPicPr>
          <p:nvPr/>
        </p:nvPicPr>
        <p:blipFill>
          <a:blip r:embed="rId3">
            <a:grayscl/>
          </a:blip>
          <a:srcRect/>
          <a:stretch>
            <a:fillRect/>
          </a:stretch>
        </p:blipFill>
        <p:spPr bwMode="auto">
          <a:xfrm>
            <a:off x="4349654" y="1330855"/>
            <a:ext cx="695313" cy="12573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49" name="Picture 48" descr="NewPC_angled.png"/>
          <p:cNvPicPr>
            <a:picLocks noChangeAspect="1"/>
          </p:cNvPicPr>
          <p:nvPr/>
        </p:nvPicPr>
        <p:blipFill>
          <a:blip r:embed="rId4"/>
          <a:stretch>
            <a:fillRect/>
          </a:stretch>
        </p:blipFill>
        <p:spPr>
          <a:xfrm>
            <a:off x="4570978" y="4840355"/>
            <a:ext cx="918887" cy="1651333"/>
          </a:xfrm>
          <a:prstGeom prst="rect">
            <a:avLst/>
          </a:prstGeom>
          <a:noFill/>
          <a:ln>
            <a:noFill/>
          </a:ln>
        </p:spPr>
      </p:pic>
      <p:sp>
        <p:nvSpPr>
          <p:cNvPr id="51" name="TextBox 50"/>
          <p:cNvSpPr txBox="1"/>
          <p:nvPr/>
        </p:nvSpPr>
        <p:spPr>
          <a:xfrm>
            <a:off x="3483946" y="2610682"/>
            <a:ext cx="2176117" cy="323159"/>
          </a:xfrm>
          <a:prstGeom prst="rect">
            <a:avLst/>
          </a:prstGeom>
          <a:noFill/>
        </p:spPr>
        <p:txBody>
          <a:bodyPr wrap="square" lIns="91435" tIns="45717" rIns="91435" bIns="45717" rtlCol="0">
            <a:spAutoFit/>
          </a:bodyPr>
          <a:lstStyle/>
          <a:p>
            <a:r>
              <a:rPr lang="en-US" sz="1500" dirty="0" smtClean="0">
                <a:latin typeface="Segoe" pitchFamily="34" charset="0"/>
              </a:rPr>
              <a:t>Virtual Server 2005 R2</a:t>
            </a:r>
          </a:p>
        </p:txBody>
      </p:sp>
      <p:sp>
        <p:nvSpPr>
          <p:cNvPr id="52" name="TextBox 29"/>
          <p:cNvSpPr txBox="1">
            <a:spLocks noChangeArrowheads="1"/>
          </p:cNvSpPr>
          <p:nvPr/>
        </p:nvSpPr>
        <p:spPr bwMode="auto">
          <a:xfrm>
            <a:off x="5438430" y="5373138"/>
            <a:ext cx="1585222" cy="553992"/>
          </a:xfrm>
          <a:prstGeom prst="rect">
            <a:avLst/>
          </a:prstGeom>
          <a:noFill/>
          <a:ln w="9525">
            <a:noFill/>
            <a:miter lim="800000"/>
            <a:headEnd/>
            <a:tailEnd/>
          </a:ln>
        </p:spPr>
        <p:txBody>
          <a:bodyPr wrap="square" lIns="91435" tIns="45717" rIns="91435" bIns="45717">
            <a:spAutoFit/>
          </a:bodyPr>
          <a:lstStyle/>
          <a:p>
            <a:r>
              <a:rPr lang="en-US" sz="1500" dirty="0">
                <a:latin typeface="Segoe" pitchFamily="34" charset="0"/>
              </a:rPr>
              <a:t>XP Desktops</a:t>
            </a:r>
          </a:p>
          <a:p>
            <a:r>
              <a:rPr lang="en-US" sz="1500" dirty="0">
                <a:latin typeface="Segoe" pitchFamily="34" charset="0"/>
              </a:rPr>
              <a:t>Vista Desktops</a:t>
            </a:r>
          </a:p>
        </p:txBody>
      </p:sp>
      <p:grpSp>
        <p:nvGrpSpPr>
          <p:cNvPr id="2" name="Group 61"/>
          <p:cNvGrpSpPr/>
          <p:nvPr/>
        </p:nvGrpSpPr>
        <p:grpSpPr>
          <a:xfrm>
            <a:off x="5582116" y="1974592"/>
            <a:ext cx="2037901" cy="367476"/>
            <a:chOff x="5873660" y="2160103"/>
            <a:chExt cx="2037901" cy="367475"/>
          </a:xfrm>
          <a:effectLst>
            <a:outerShdw blurRad="50800" dist="38100" dir="5400000" algn="t" rotWithShape="0">
              <a:prstClr val="black">
                <a:alpha val="40000"/>
              </a:prstClr>
            </a:outerShdw>
            <a:reflection blurRad="6350" stA="50000" endA="300" endPos="55000" dir="5400000" sy="-100000" algn="bl" rotWithShape="0"/>
          </a:effectLst>
        </p:grpSpPr>
        <p:sp>
          <p:nvSpPr>
            <p:cNvPr id="57" name="TextBox 56"/>
            <p:cNvSpPr txBox="1"/>
            <p:nvPr/>
          </p:nvSpPr>
          <p:spPr>
            <a:xfrm>
              <a:off x="6525035" y="2177914"/>
              <a:ext cx="794785"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Oracle</a:t>
              </a:r>
              <a:endParaRPr lang="en-US" sz="1500" dirty="0">
                <a:latin typeface="Segoe" pitchFamily="34" charset="0"/>
              </a:endParaRPr>
            </a:p>
          </p:txBody>
        </p:sp>
        <p:sp>
          <p:nvSpPr>
            <p:cNvPr id="59" name="TextBox 58"/>
            <p:cNvSpPr txBox="1"/>
            <p:nvPr/>
          </p:nvSpPr>
          <p:spPr>
            <a:xfrm>
              <a:off x="5873660" y="2160103"/>
              <a:ext cx="715271"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2000</a:t>
              </a:r>
              <a:endParaRPr lang="en-US" sz="1500" dirty="0">
                <a:latin typeface="Segoe" pitchFamily="34" charset="0"/>
              </a:endParaRPr>
            </a:p>
          </p:txBody>
        </p:sp>
        <p:sp>
          <p:nvSpPr>
            <p:cNvPr id="60" name="TextBox 59"/>
            <p:cNvSpPr txBox="1"/>
            <p:nvPr/>
          </p:nvSpPr>
          <p:spPr>
            <a:xfrm>
              <a:off x="7255924" y="2204414"/>
              <a:ext cx="655637" cy="323164"/>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NT4</a:t>
              </a:r>
              <a:endParaRPr lang="en-US" sz="1500" dirty="0">
                <a:latin typeface="Segoe" pitchFamily="34" charset="0"/>
              </a:endParaRPr>
            </a:p>
          </p:txBody>
        </p:sp>
      </p:grpSp>
      <p:grpSp>
        <p:nvGrpSpPr>
          <p:cNvPr id="3" name="Group 60"/>
          <p:cNvGrpSpPr/>
          <p:nvPr/>
        </p:nvGrpSpPr>
        <p:grpSpPr>
          <a:xfrm>
            <a:off x="5513263" y="1560234"/>
            <a:ext cx="2348047" cy="362923"/>
            <a:chOff x="5857810" y="1560229"/>
            <a:chExt cx="2348047" cy="362923"/>
          </a:xfrm>
          <a:effectLst>
            <a:outerShdw blurRad="50800" dist="38100" dir="5400000" algn="t" rotWithShape="0">
              <a:prstClr val="black">
                <a:alpha val="40000"/>
              </a:prstClr>
            </a:outerShdw>
            <a:reflection blurRad="6350" stA="50000" endA="300" endPos="55000" dir="5400000" sy="-100000" algn="bl" rotWithShape="0"/>
          </a:effectLst>
        </p:grpSpPr>
        <p:sp>
          <p:nvSpPr>
            <p:cNvPr id="55" name="TextBox 54"/>
            <p:cNvSpPr txBox="1"/>
            <p:nvPr/>
          </p:nvSpPr>
          <p:spPr>
            <a:xfrm>
              <a:off x="5857810" y="1560231"/>
              <a:ext cx="794785"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Linux</a:t>
              </a:r>
              <a:endParaRPr lang="en-US" sz="1500" dirty="0">
                <a:latin typeface="Segoe" pitchFamily="34" charset="0"/>
              </a:endParaRPr>
            </a:p>
          </p:txBody>
        </p:sp>
        <p:sp>
          <p:nvSpPr>
            <p:cNvPr id="56" name="TextBox 55"/>
            <p:cNvSpPr txBox="1"/>
            <p:nvPr/>
          </p:nvSpPr>
          <p:spPr>
            <a:xfrm>
              <a:off x="7211944" y="1599987"/>
              <a:ext cx="993913"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Netware</a:t>
              </a:r>
              <a:endParaRPr lang="en-US" sz="1500" dirty="0">
                <a:latin typeface="Segoe" pitchFamily="34" charset="0"/>
              </a:endParaRPr>
            </a:p>
          </p:txBody>
        </p:sp>
        <p:sp>
          <p:nvSpPr>
            <p:cNvPr id="58" name="TextBox 57"/>
            <p:cNvSpPr txBox="1"/>
            <p:nvPr/>
          </p:nvSpPr>
          <p:spPr>
            <a:xfrm>
              <a:off x="6536802" y="1560229"/>
              <a:ext cx="735148" cy="323165"/>
            </a:xfrm>
            <a:prstGeom prst="rect">
              <a:avLst/>
            </a:prstGeom>
            <a:solidFill>
              <a:schemeClr val="bg1"/>
            </a:solidFill>
            <a:scene3d>
              <a:camera prst="isometricLeftDown"/>
              <a:lightRig rig="threePt" dir="t"/>
            </a:scene3d>
          </p:spPr>
          <p:txBody>
            <a:bodyPr wrap="square" rtlCol="0" anchor="ctr">
              <a:spAutoFit/>
            </a:bodyPr>
            <a:lstStyle/>
            <a:p>
              <a:pPr algn="ctr"/>
              <a:r>
                <a:rPr lang="en-US" sz="1500" dirty="0" smtClean="0">
                  <a:latin typeface="Segoe" pitchFamily="34" charset="0"/>
                </a:rPr>
                <a:t>Notes</a:t>
              </a:r>
              <a:endParaRPr lang="en-US" sz="1500" dirty="0">
                <a:latin typeface="Segoe" pitchFamily="34" charset="0"/>
              </a:endParaRPr>
            </a:p>
          </p:txBody>
        </p:sp>
      </p:grpSp>
      <p:cxnSp>
        <p:nvCxnSpPr>
          <p:cNvPr id="39" name="Straight Connector 38"/>
          <p:cNvCxnSpPr>
            <a:stCxn id="30737" idx="3"/>
            <a:endCxn id="42" idx="1"/>
          </p:cNvCxnSpPr>
          <p:nvPr/>
        </p:nvCxnSpPr>
        <p:spPr>
          <a:xfrm>
            <a:off x="6532986" y="3777467"/>
            <a:ext cx="1031451" cy="11418"/>
          </a:xfrm>
          <a:prstGeom prst="line">
            <a:avLst/>
          </a:prstGeom>
          <a:ln w="762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71"/>
          <p:cNvSpPr txBox="1">
            <a:spLocks noChangeArrowheads="1"/>
          </p:cNvSpPr>
          <p:nvPr/>
        </p:nvSpPr>
        <p:spPr bwMode="auto">
          <a:xfrm>
            <a:off x="8192333" y="4378673"/>
            <a:ext cx="1157782" cy="323159"/>
          </a:xfrm>
          <a:prstGeom prst="rect">
            <a:avLst/>
          </a:prstGeom>
          <a:noFill/>
          <a:ln w="9525">
            <a:noFill/>
            <a:miter lim="800000"/>
            <a:headEnd/>
            <a:tailEnd/>
          </a:ln>
        </p:spPr>
        <p:txBody>
          <a:bodyPr wrap="square" lIns="91435" tIns="45717" rIns="91435" bIns="45717">
            <a:spAutoFit/>
          </a:bodyPr>
          <a:lstStyle/>
          <a:p>
            <a:r>
              <a:rPr lang="en-US" sz="1500" dirty="0" smtClean="0">
                <a:latin typeface="Segoe Semibold" pitchFamily="34" charset="0"/>
              </a:rPr>
              <a:t>DPM 2007</a:t>
            </a:r>
            <a:endParaRPr lang="en-US" sz="1500" dirty="0">
              <a:latin typeface="Segoe Semibold" pitchFamily="34" charset="0"/>
            </a:endParaRPr>
          </a:p>
        </p:txBody>
      </p:sp>
      <p:pic>
        <p:nvPicPr>
          <p:cNvPr id="47" name="Picture 21" descr="Server"/>
          <p:cNvPicPr>
            <a:picLocks noChangeAspect="1" noChangeArrowheads="1"/>
          </p:cNvPicPr>
          <p:nvPr/>
        </p:nvPicPr>
        <p:blipFill>
          <a:blip r:embed="rId5"/>
          <a:stretch>
            <a:fillRect/>
          </a:stretch>
        </p:blipFill>
        <p:spPr bwMode="auto">
          <a:xfrm>
            <a:off x="733430" y="3862935"/>
            <a:ext cx="491963" cy="967871"/>
          </a:xfrm>
          <a:prstGeom prst="rect">
            <a:avLst/>
          </a:prstGeom>
          <a:noFill/>
          <a:ln>
            <a:noFill/>
          </a:ln>
        </p:spPr>
      </p:pic>
      <p:pic>
        <p:nvPicPr>
          <p:cNvPr id="48" name="Picture 21" descr="Server"/>
          <p:cNvPicPr>
            <a:picLocks noChangeAspect="1" noChangeArrowheads="1"/>
          </p:cNvPicPr>
          <p:nvPr/>
        </p:nvPicPr>
        <p:blipFill>
          <a:blip r:embed="rId5"/>
          <a:stretch>
            <a:fillRect/>
          </a:stretch>
        </p:blipFill>
        <p:spPr bwMode="auto">
          <a:xfrm>
            <a:off x="733430" y="1676600"/>
            <a:ext cx="491963" cy="967871"/>
          </a:xfrm>
          <a:prstGeom prst="rect">
            <a:avLst/>
          </a:prstGeom>
          <a:noFill/>
          <a:ln>
            <a:noFill/>
          </a:ln>
        </p:spPr>
      </p:pic>
      <p:pic>
        <p:nvPicPr>
          <p:cNvPr id="54" name="Picture 21" descr="Server"/>
          <p:cNvPicPr>
            <a:picLocks noChangeAspect="1" noChangeArrowheads="1"/>
          </p:cNvPicPr>
          <p:nvPr/>
        </p:nvPicPr>
        <p:blipFill>
          <a:blip r:embed="rId5"/>
          <a:stretch>
            <a:fillRect/>
          </a:stretch>
        </p:blipFill>
        <p:spPr bwMode="auto">
          <a:xfrm>
            <a:off x="733430" y="2769770"/>
            <a:ext cx="491963" cy="967871"/>
          </a:xfrm>
          <a:prstGeom prst="rect">
            <a:avLst/>
          </a:prstGeom>
          <a:noFill/>
          <a:ln>
            <a:noFill/>
          </a:ln>
        </p:spPr>
      </p:pic>
      <p:grpSp>
        <p:nvGrpSpPr>
          <p:cNvPr id="4" name="Group 66"/>
          <p:cNvGrpSpPr>
            <a:grpSpLocks/>
          </p:cNvGrpSpPr>
          <p:nvPr/>
        </p:nvGrpSpPr>
        <p:grpSpPr bwMode="auto">
          <a:xfrm>
            <a:off x="5054820" y="3121307"/>
            <a:ext cx="1694793" cy="1715478"/>
            <a:chOff x="-1798" y="2282"/>
            <a:chExt cx="708" cy="661"/>
          </a:xfrm>
          <a:effectLst>
            <a:outerShdw blurRad="50800" dist="38100" dir="5400000" algn="t" rotWithShape="0">
              <a:prstClr val="black">
                <a:alpha val="40000"/>
              </a:prstClr>
            </a:outerShdw>
          </a:effectLst>
        </p:grpSpPr>
        <p:grpSp>
          <p:nvGrpSpPr>
            <p:cNvPr id="5" name="Group 67"/>
            <p:cNvGrpSpPr>
              <a:grpSpLocks/>
            </p:cNvGrpSpPr>
            <p:nvPr/>
          </p:nvGrpSpPr>
          <p:grpSpPr bwMode="auto">
            <a:xfrm>
              <a:off x="-1413" y="2465"/>
              <a:ext cx="323" cy="354"/>
              <a:chOff x="-1218" y="2142"/>
              <a:chExt cx="440" cy="481"/>
            </a:xfrm>
          </p:grpSpPr>
          <p:pic>
            <p:nvPicPr>
              <p:cNvPr id="64" name="Picture 68" descr="Database blue"/>
              <p:cNvPicPr>
                <a:picLocks noChangeAspect="1" noChangeArrowheads="1"/>
              </p:cNvPicPr>
              <p:nvPr/>
            </p:nvPicPr>
            <p:blipFill>
              <a:blip r:embed="rId6"/>
              <a:srcRect/>
              <a:stretch>
                <a:fillRect/>
              </a:stretch>
            </p:blipFill>
            <p:spPr bwMode="auto">
              <a:xfrm>
                <a:off x="-1148" y="2142"/>
                <a:ext cx="219" cy="264"/>
              </a:xfrm>
              <a:prstGeom prst="rect">
                <a:avLst/>
              </a:prstGeom>
              <a:noFill/>
              <a:ln>
                <a:noFill/>
              </a:ln>
            </p:spPr>
          </p:pic>
          <p:pic>
            <p:nvPicPr>
              <p:cNvPr id="65" name="Picture 69" descr="Database blue"/>
              <p:cNvPicPr>
                <a:picLocks noChangeAspect="1" noChangeArrowheads="1"/>
              </p:cNvPicPr>
              <p:nvPr/>
            </p:nvPicPr>
            <p:blipFill>
              <a:blip r:embed="rId6"/>
              <a:srcRect/>
              <a:stretch>
                <a:fillRect/>
              </a:stretch>
            </p:blipFill>
            <p:spPr bwMode="auto">
              <a:xfrm>
                <a:off x="-997" y="2219"/>
                <a:ext cx="219" cy="264"/>
              </a:xfrm>
              <a:prstGeom prst="rect">
                <a:avLst/>
              </a:prstGeom>
              <a:noFill/>
              <a:ln>
                <a:noFill/>
              </a:ln>
            </p:spPr>
          </p:pic>
          <p:pic>
            <p:nvPicPr>
              <p:cNvPr id="66" name="Picture 70" descr="Database blue"/>
              <p:cNvPicPr>
                <a:picLocks noChangeAspect="1" noChangeArrowheads="1"/>
              </p:cNvPicPr>
              <p:nvPr/>
            </p:nvPicPr>
            <p:blipFill>
              <a:blip r:embed="rId6"/>
              <a:srcRect/>
              <a:stretch>
                <a:fillRect/>
              </a:stretch>
            </p:blipFill>
            <p:spPr bwMode="auto">
              <a:xfrm>
                <a:off x="-1218" y="2282"/>
                <a:ext cx="219" cy="264"/>
              </a:xfrm>
              <a:prstGeom prst="rect">
                <a:avLst/>
              </a:prstGeom>
              <a:noFill/>
              <a:ln>
                <a:noFill/>
              </a:ln>
            </p:spPr>
          </p:pic>
          <p:pic>
            <p:nvPicPr>
              <p:cNvPr id="67" name="Picture 71" descr="Database blue"/>
              <p:cNvPicPr>
                <a:picLocks noChangeAspect="1" noChangeArrowheads="1"/>
              </p:cNvPicPr>
              <p:nvPr/>
            </p:nvPicPr>
            <p:blipFill>
              <a:blip r:embed="rId6"/>
              <a:srcRect/>
              <a:stretch>
                <a:fillRect/>
              </a:stretch>
            </p:blipFill>
            <p:spPr bwMode="auto">
              <a:xfrm>
                <a:off x="-1067" y="2359"/>
                <a:ext cx="219" cy="264"/>
              </a:xfrm>
              <a:prstGeom prst="rect">
                <a:avLst/>
              </a:prstGeom>
              <a:noFill/>
              <a:ln>
                <a:noFill/>
              </a:ln>
            </p:spPr>
          </p:pic>
        </p:grpSp>
        <p:pic>
          <p:nvPicPr>
            <p:cNvPr id="63" name="Picture 72" descr="Server BizTalk"/>
            <p:cNvPicPr>
              <a:picLocks noChangeAspect="1" noChangeArrowheads="1"/>
            </p:cNvPicPr>
            <p:nvPr/>
          </p:nvPicPr>
          <p:blipFill>
            <a:blip r:embed="rId7"/>
            <a:srcRect/>
            <a:stretch>
              <a:fillRect/>
            </a:stretch>
          </p:blipFill>
          <p:spPr bwMode="auto">
            <a:xfrm>
              <a:off x="-1798" y="2282"/>
              <a:ext cx="431" cy="661"/>
            </a:xfrm>
            <a:prstGeom prst="rect">
              <a:avLst/>
            </a:prstGeom>
            <a:noFill/>
            <a:ln>
              <a:noFill/>
            </a:ln>
          </p:spPr>
        </p:pic>
      </p:grpSp>
      <p:grpSp>
        <p:nvGrpSpPr>
          <p:cNvPr id="6" name="Group 66"/>
          <p:cNvGrpSpPr>
            <a:grpSpLocks/>
          </p:cNvGrpSpPr>
          <p:nvPr/>
        </p:nvGrpSpPr>
        <p:grpSpPr bwMode="auto">
          <a:xfrm>
            <a:off x="7266385" y="2854169"/>
            <a:ext cx="1694793" cy="1715478"/>
            <a:chOff x="-1798" y="2282"/>
            <a:chExt cx="708" cy="661"/>
          </a:xfrm>
          <a:effectLst>
            <a:outerShdw blurRad="50800" dist="38100" dir="5400000" algn="t" rotWithShape="0">
              <a:prstClr val="black">
                <a:alpha val="40000"/>
              </a:prstClr>
            </a:outerShdw>
          </a:effectLst>
        </p:grpSpPr>
        <p:grpSp>
          <p:nvGrpSpPr>
            <p:cNvPr id="7" name="Group 67"/>
            <p:cNvGrpSpPr>
              <a:grpSpLocks/>
            </p:cNvGrpSpPr>
            <p:nvPr/>
          </p:nvGrpSpPr>
          <p:grpSpPr bwMode="auto">
            <a:xfrm>
              <a:off x="-1413" y="2467"/>
              <a:ext cx="323" cy="354"/>
              <a:chOff x="-1218" y="2142"/>
              <a:chExt cx="440" cy="481"/>
            </a:xfrm>
          </p:grpSpPr>
          <p:pic>
            <p:nvPicPr>
              <p:cNvPr id="71" name="Picture 68" descr="Database blue"/>
              <p:cNvPicPr>
                <a:picLocks noChangeAspect="1" noChangeArrowheads="1"/>
              </p:cNvPicPr>
              <p:nvPr/>
            </p:nvPicPr>
            <p:blipFill>
              <a:blip r:embed="rId6"/>
              <a:srcRect/>
              <a:stretch>
                <a:fillRect/>
              </a:stretch>
            </p:blipFill>
            <p:spPr bwMode="auto">
              <a:xfrm>
                <a:off x="-1148" y="2142"/>
                <a:ext cx="219" cy="264"/>
              </a:xfrm>
              <a:prstGeom prst="rect">
                <a:avLst/>
              </a:prstGeom>
              <a:noFill/>
              <a:ln>
                <a:noFill/>
              </a:ln>
            </p:spPr>
          </p:pic>
          <p:pic>
            <p:nvPicPr>
              <p:cNvPr id="72" name="Picture 69" descr="Database blue"/>
              <p:cNvPicPr>
                <a:picLocks noChangeAspect="1" noChangeArrowheads="1"/>
              </p:cNvPicPr>
              <p:nvPr/>
            </p:nvPicPr>
            <p:blipFill>
              <a:blip r:embed="rId6"/>
              <a:srcRect/>
              <a:stretch>
                <a:fillRect/>
              </a:stretch>
            </p:blipFill>
            <p:spPr bwMode="auto">
              <a:xfrm>
                <a:off x="-997" y="2219"/>
                <a:ext cx="219" cy="264"/>
              </a:xfrm>
              <a:prstGeom prst="rect">
                <a:avLst/>
              </a:prstGeom>
              <a:noFill/>
              <a:ln>
                <a:noFill/>
              </a:ln>
            </p:spPr>
          </p:pic>
          <p:pic>
            <p:nvPicPr>
              <p:cNvPr id="73" name="Picture 70" descr="Database blue"/>
              <p:cNvPicPr>
                <a:picLocks noChangeAspect="1" noChangeArrowheads="1"/>
              </p:cNvPicPr>
              <p:nvPr/>
            </p:nvPicPr>
            <p:blipFill>
              <a:blip r:embed="rId6"/>
              <a:srcRect/>
              <a:stretch>
                <a:fillRect/>
              </a:stretch>
            </p:blipFill>
            <p:spPr bwMode="auto">
              <a:xfrm>
                <a:off x="-1218" y="2282"/>
                <a:ext cx="219" cy="264"/>
              </a:xfrm>
              <a:prstGeom prst="rect">
                <a:avLst/>
              </a:prstGeom>
              <a:noFill/>
              <a:ln>
                <a:noFill/>
              </a:ln>
            </p:spPr>
          </p:pic>
          <p:pic>
            <p:nvPicPr>
              <p:cNvPr id="74" name="Picture 71" descr="Database blue"/>
              <p:cNvPicPr>
                <a:picLocks noChangeAspect="1" noChangeArrowheads="1"/>
              </p:cNvPicPr>
              <p:nvPr/>
            </p:nvPicPr>
            <p:blipFill>
              <a:blip r:embed="rId6"/>
              <a:srcRect/>
              <a:stretch>
                <a:fillRect/>
              </a:stretch>
            </p:blipFill>
            <p:spPr bwMode="auto">
              <a:xfrm>
                <a:off x="-1067" y="2359"/>
                <a:ext cx="219" cy="264"/>
              </a:xfrm>
              <a:prstGeom prst="rect">
                <a:avLst/>
              </a:prstGeom>
              <a:noFill/>
              <a:ln>
                <a:noFill/>
              </a:ln>
            </p:spPr>
          </p:pic>
        </p:grpSp>
        <p:pic>
          <p:nvPicPr>
            <p:cNvPr id="70" name="Picture 72" descr="Server BizTalk"/>
            <p:cNvPicPr>
              <a:picLocks noChangeAspect="1" noChangeArrowheads="1"/>
            </p:cNvPicPr>
            <p:nvPr/>
          </p:nvPicPr>
          <p:blipFill>
            <a:blip r:embed="rId7"/>
            <a:srcRect/>
            <a:stretch>
              <a:fillRect/>
            </a:stretch>
          </p:blipFill>
          <p:spPr bwMode="auto">
            <a:xfrm>
              <a:off x="-1798" y="2282"/>
              <a:ext cx="431" cy="661"/>
            </a:xfrm>
            <a:prstGeom prst="rect">
              <a:avLst/>
            </a:prstGeom>
            <a:noFill/>
            <a:ln>
              <a:noFill/>
            </a:ln>
          </p:spPr>
        </p:pic>
      </p:grpSp>
      <p:pic>
        <p:nvPicPr>
          <p:cNvPr id="75" name="Picture 21" descr="Server"/>
          <p:cNvPicPr>
            <a:picLocks noChangeAspect="1" noChangeArrowheads="1"/>
          </p:cNvPicPr>
          <p:nvPr/>
        </p:nvPicPr>
        <p:blipFill>
          <a:blip r:embed="rId5"/>
          <a:stretch>
            <a:fillRect/>
          </a:stretch>
        </p:blipFill>
        <p:spPr bwMode="auto">
          <a:xfrm>
            <a:off x="790775" y="4903235"/>
            <a:ext cx="491963" cy="967871"/>
          </a:xfrm>
          <a:prstGeom prst="rect">
            <a:avLst/>
          </a:prstGeom>
          <a:noFill/>
          <a:ln>
            <a:noFill/>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875" y="5095875"/>
            <a:ext cx="9159875" cy="1771650"/>
            <a:chOff x="-10" y="3210"/>
            <a:chExt cx="5770" cy="1116"/>
          </a:xfrm>
        </p:grpSpPr>
        <p:pic>
          <p:nvPicPr>
            <p:cNvPr id="34826"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a:ln w="9525">
              <a:noFill/>
              <a:miter lim="800000"/>
              <a:headEnd/>
              <a:tailEnd/>
            </a:ln>
          </p:spPr>
        </p:pic>
        <p:pic>
          <p:nvPicPr>
            <p:cNvPr id="34827"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a:ln w="9525">
              <a:noFill/>
              <a:miter lim="800000"/>
              <a:headEnd/>
              <a:tailEnd/>
            </a:ln>
          </p:spPr>
        </p:pic>
      </p:grpSp>
      <p:sp>
        <p:nvSpPr>
          <p:cNvPr id="2" name="Title 1"/>
          <p:cNvSpPr>
            <a:spLocks noGrp="1"/>
          </p:cNvSpPr>
          <p:nvPr>
            <p:ph type="title"/>
          </p:nvPr>
        </p:nvSpPr>
        <p:spPr/>
        <p:txBody>
          <a:bodyPr>
            <a:normAutofit/>
          </a:bodyPr>
          <a:lstStyle/>
          <a:p>
            <a:pPr eaLnBrk="1" hangingPunct="1">
              <a:defRPr/>
            </a:pPr>
            <a:r>
              <a:rPr lang="en-US" dirty="0" smtClean="0"/>
              <a:t>State View of PS</a:t>
            </a:r>
          </a:p>
        </p:txBody>
      </p:sp>
      <p:pic>
        <p:nvPicPr>
          <p:cNvPr id="34820" name="Shape 5121"/>
          <p:cNvPicPr>
            <a:picLocks noChangeAspect="1"/>
          </p:cNvPicPr>
          <p:nvPr/>
        </p:nvPicPr>
        <p:blipFill>
          <a:blip r:embed="rId5"/>
          <a:srcRect/>
          <a:stretch>
            <a:fillRect/>
          </a:stretch>
        </p:blipFill>
        <p:spPr bwMode="auto">
          <a:xfrm>
            <a:off x="838200" y="1165225"/>
            <a:ext cx="7696200" cy="5561013"/>
          </a:xfrm>
          <a:prstGeom prst="rect">
            <a:avLst/>
          </a:prstGeom>
          <a:noFill/>
          <a:ln w="9525">
            <a:noFill/>
            <a:miter lim="800000"/>
            <a:headEnd/>
            <a:tailEnd/>
          </a:ln>
        </p:spPr>
      </p:pic>
      <p:grpSp>
        <p:nvGrpSpPr>
          <p:cNvPr id="4" name="Group 9"/>
          <p:cNvGrpSpPr>
            <a:grpSpLocks/>
          </p:cNvGrpSpPr>
          <p:nvPr/>
        </p:nvGrpSpPr>
        <p:grpSpPr bwMode="auto">
          <a:xfrm>
            <a:off x="2209800" y="2743200"/>
            <a:ext cx="6172200" cy="3886200"/>
            <a:chOff x="2209800" y="2743200"/>
            <a:chExt cx="6172200" cy="3886200"/>
          </a:xfrm>
        </p:grpSpPr>
        <p:sp>
          <p:nvSpPr>
            <p:cNvPr id="14" name="Rectangle 13"/>
            <p:cNvSpPr/>
            <p:nvPr/>
          </p:nvSpPr>
          <p:spPr>
            <a:xfrm>
              <a:off x="2209800" y="4724400"/>
              <a:ext cx="6172200" cy="1905000"/>
            </a:xfrm>
            <a:prstGeom prst="rect">
              <a:avLst/>
            </a:prstGeom>
            <a:solidFill>
              <a:schemeClr val="accent1">
                <a:alpha val="17000"/>
              </a:schemeClr>
            </a:solidFill>
            <a:ln w="25400" cap="rnd" cmpd="sng" algn="ctr">
              <a:solidFill>
                <a:schemeClr val="accent1"/>
              </a:solidFill>
              <a:prstDash val="solid"/>
            </a:ln>
          </p:spPr>
          <p:style>
            <a:lnRef idx="2">
              <a:schemeClr val="accent1"/>
            </a:lnRef>
            <a:fillRef idx="1">
              <a:schemeClr val="accent1"/>
            </a:fillRef>
            <a:effectRef idx="0">
              <a:schemeClr val="accent1"/>
            </a:effectRef>
            <a:fontRef idx="minor">
              <a:schemeClr val="lt1"/>
            </a:fontRef>
          </p:style>
          <p:txBody>
            <a:bodyPr anchor="ctr"/>
            <a:lstStyle/>
            <a:p>
              <a:pPr algn="r"/>
              <a:endParaRPr lang="en-US">
                <a:solidFill>
                  <a:srgbClr val="FF0000"/>
                </a:solidFill>
              </a:endParaRPr>
            </a:p>
          </p:txBody>
        </p:sp>
        <p:sp>
          <p:nvSpPr>
            <p:cNvPr id="15" name="Oval 14"/>
            <p:cNvSpPr/>
            <p:nvPr/>
          </p:nvSpPr>
          <p:spPr>
            <a:xfrm>
              <a:off x="8001000" y="4800600"/>
              <a:ext cx="304800" cy="304800"/>
            </a:xfrm>
            <a:prstGeom prst="ellipse">
              <a:avLst/>
            </a:prstGeom>
          </p:spPr>
          <p:style>
            <a:lnRef idx="2">
              <a:schemeClr val="accent1"/>
            </a:lnRef>
            <a:fillRef idx="1">
              <a:schemeClr val="accent1"/>
            </a:fillRef>
            <a:effectRef idx="0">
              <a:schemeClr val="accent1"/>
            </a:effectRef>
            <a:fontRef idx="minor">
              <a:schemeClr val="lt1"/>
            </a:fontRef>
          </p:style>
          <p:txBody>
            <a:bodyPr anchor="ctr"/>
            <a:lstStyle/>
            <a:p>
              <a:pPr algn="ctr"/>
              <a:r>
                <a:rPr lang="en-US" b="1">
                  <a:solidFill>
                    <a:srgbClr val="FF0000"/>
                  </a:solidFill>
                </a:rPr>
                <a:t>1</a:t>
              </a:r>
            </a:p>
          </p:txBody>
        </p:sp>
        <p:sp>
          <p:nvSpPr>
            <p:cNvPr id="16" name="Flowchart: Extract 15"/>
            <p:cNvSpPr/>
            <p:nvPr/>
          </p:nvSpPr>
          <p:spPr>
            <a:xfrm>
              <a:off x="5638800" y="2743200"/>
              <a:ext cx="990600" cy="1981200"/>
            </a:xfrm>
            <a:prstGeom prst="flowChartExtract">
              <a:avLst/>
            </a:prstGeom>
            <a:solidFill>
              <a:schemeClr val="accent1">
                <a:alpha val="14000"/>
              </a:schemeClr>
            </a:solidFill>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grpSp>
      <p:sp>
        <p:nvSpPr>
          <p:cNvPr id="17" name="Up Arrow 16"/>
          <p:cNvSpPr/>
          <p:nvPr/>
        </p:nvSpPr>
        <p:spPr>
          <a:xfrm>
            <a:off x="5105400" y="4953000"/>
            <a:ext cx="381000" cy="533400"/>
          </a:xfrm>
          <a:prstGeom prst="upArrow">
            <a:avLst>
              <a:gd name="adj1" fmla="val 50000"/>
              <a:gd name="adj2" fmla="val 50000"/>
            </a:avLst>
          </a:prstGeom>
          <a:solidFill>
            <a:schemeClr val="accent1">
              <a:alpha val="17000"/>
            </a:schemeClr>
          </a:solidFill>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875" y="5095875"/>
            <a:ext cx="9159875" cy="1771650"/>
            <a:chOff x="-10" y="3210"/>
            <a:chExt cx="5770" cy="1116"/>
          </a:xfrm>
        </p:grpSpPr>
        <p:pic>
          <p:nvPicPr>
            <p:cNvPr id="35845"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a:ln w="9525">
              <a:noFill/>
              <a:miter lim="800000"/>
              <a:headEnd/>
              <a:tailEnd/>
            </a:ln>
          </p:spPr>
        </p:pic>
        <p:pic>
          <p:nvPicPr>
            <p:cNvPr id="35846"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a:ln w="9525">
              <a:noFill/>
              <a:miter lim="800000"/>
              <a:headEnd/>
              <a:tailEnd/>
            </a:ln>
          </p:spPr>
        </p:pic>
      </p:grpSp>
      <p:sp>
        <p:nvSpPr>
          <p:cNvPr id="2" name="Title 1"/>
          <p:cNvSpPr>
            <a:spLocks noGrp="1"/>
          </p:cNvSpPr>
          <p:nvPr>
            <p:ph type="title"/>
          </p:nvPr>
        </p:nvSpPr>
        <p:spPr/>
        <p:txBody>
          <a:bodyPr>
            <a:normAutofit/>
          </a:bodyPr>
          <a:lstStyle/>
          <a:p>
            <a:pPr eaLnBrk="1" hangingPunct="1">
              <a:defRPr/>
            </a:pPr>
            <a:r>
              <a:rPr lang="en-US" dirty="0" smtClean="0"/>
              <a:t>Backup Failure Alert</a:t>
            </a:r>
          </a:p>
        </p:txBody>
      </p:sp>
      <p:pic>
        <p:nvPicPr>
          <p:cNvPr id="35844" name="Shape 6145"/>
          <p:cNvPicPr>
            <a:picLocks noChangeAspect="1"/>
          </p:cNvPicPr>
          <p:nvPr/>
        </p:nvPicPr>
        <p:blipFill>
          <a:blip r:embed="rId5"/>
          <a:srcRect/>
          <a:stretch>
            <a:fillRect/>
          </a:stretch>
        </p:blipFill>
        <p:spPr bwMode="auto">
          <a:xfrm>
            <a:off x="838200" y="1165225"/>
            <a:ext cx="7543800" cy="545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a:grpSpLocks/>
          </p:cNvGrpSpPr>
          <p:nvPr/>
        </p:nvGrpSpPr>
        <p:grpSpPr bwMode="auto">
          <a:xfrm>
            <a:off x="-15875" y="5095875"/>
            <a:ext cx="9159875" cy="1771650"/>
            <a:chOff x="-10" y="3210"/>
            <a:chExt cx="5770" cy="1116"/>
          </a:xfrm>
        </p:grpSpPr>
        <p:pic>
          <p:nvPicPr>
            <p:cNvPr id="36869" name="Picture 6"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a:ln w="9525">
              <a:noFill/>
              <a:miter lim="800000"/>
              <a:headEnd/>
              <a:tailEnd/>
            </a:ln>
          </p:spPr>
        </p:pic>
        <p:pic>
          <p:nvPicPr>
            <p:cNvPr id="36870" name="Picture 9" descr="watermark"/>
            <p:cNvPicPr>
              <a:picLocks noChangeAspect="1" noChangeArrowheads="1"/>
            </p:cNvPicPr>
            <p:nvPr/>
          </p:nvPicPr>
          <p:blipFill>
            <a:blip r:embed="rId4"/>
            <a:srcRect/>
            <a:stretch>
              <a:fillRect/>
            </a:stretch>
          </p:blipFill>
          <p:spPr bwMode="auto">
            <a:xfrm>
              <a:off x="81" y="4158"/>
              <a:ext cx="1845" cy="132"/>
            </a:xfrm>
            <a:prstGeom prst="rect">
              <a:avLst/>
            </a:prstGeom>
            <a:noFill/>
            <a:ln w="9525">
              <a:noFill/>
              <a:miter lim="800000"/>
              <a:headEnd/>
              <a:tailEnd/>
            </a:ln>
          </p:spPr>
        </p:pic>
      </p:grpSp>
      <p:sp>
        <p:nvSpPr>
          <p:cNvPr id="2" name="Title 1"/>
          <p:cNvSpPr>
            <a:spLocks noGrp="1"/>
          </p:cNvSpPr>
          <p:nvPr>
            <p:ph type="title"/>
          </p:nvPr>
        </p:nvSpPr>
        <p:spPr/>
        <p:txBody>
          <a:bodyPr>
            <a:normAutofit/>
          </a:bodyPr>
          <a:lstStyle/>
          <a:p>
            <a:pPr eaLnBrk="1" hangingPunct="1">
              <a:defRPr/>
            </a:pPr>
            <a:r>
              <a:rPr lang="en-US" dirty="0" smtClean="0"/>
              <a:t>Performance Graphs</a:t>
            </a:r>
          </a:p>
        </p:txBody>
      </p:sp>
      <p:pic>
        <p:nvPicPr>
          <p:cNvPr id="36868" name="Shape 7169"/>
          <p:cNvPicPr>
            <a:picLocks noChangeAspect="1"/>
          </p:cNvPicPr>
          <p:nvPr/>
        </p:nvPicPr>
        <p:blipFill>
          <a:blip r:embed="rId5"/>
          <a:srcRect/>
          <a:stretch>
            <a:fillRect/>
          </a:stretch>
        </p:blipFill>
        <p:spPr bwMode="auto">
          <a:xfrm>
            <a:off x="838200" y="1220788"/>
            <a:ext cx="7696200" cy="5561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altLang="zh-TW" dirty="0" smtClean="0"/>
              <a:t>DPM</a:t>
            </a:r>
            <a:r>
              <a:rPr lang="zh-TW" altLang="en-US" dirty="0" smtClean="0"/>
              <a:t> </a:t>
            </a:r>
            <a:r>
              <a:rPr lang="en-US" altLang="zh-TW" dirty="0" smtClean="0"/>
              <a:t>Scripting </a:t>
            </a:r>
            <a:r>
              <a:rPr lang="en-US" dirty="0" smtClean="0"/>
              <a:t>Feature Details</a:t>
            </a:r>
          </a:p>
        </p:txBody>
      </p:sp>
      <p:sp>
        <p:nvSpPr>
          <p:cNvPr id="6147" name="Rectangle 3"/>
          <p:cNvSpPr>
            <a:spLocks noGrp="1" noChangeArrowheads="1"/>
          </p:cNvSpPr>
          <p:nvPr>
            <p:ph idx="1"/>
          </p:nvPr>
        </p:nvSpPr>
        <p:spPr>
          <a:xfrm>
            <a:off x="109538" y="1581150"/>
            <a:ext cx="8756650" cy="4143375"/>
          </a:xfrm>
        </p:spPr>
        <p:txBody>
          <a:bodyPr/>
          <a:lstStyle/>
          <a:p>
            <a:pPr>
              <a:defRPr/>
            </a:pPr>
            <a:r>
              <a:rPr lang="en-US" sz="2800" dirty="0" smtClean="0"/>
              <a:t>100% of following UI have </a:t>
            </a:r>
            <a:r>
              <a:rPr lang="en-US" sz="2800" dirty="0" err="1" smtClean="0"/>
              <a:t>cmdlets</a:t>
            </a:r>
            <a:endParaRPr lang="en-US" sz="2800" dirty="0" smtClean="0"/>
          </a:p>
          <a:p>
            <a:pPr lvl="1">
              <a:defRPr/>
            </a:pPr>
            <a:r>
              <a:rPr lang="en-US" sz="2400" dirty="0" smtClean="0"/>
              <a:t>Protection</a:t>
            </a:r>
          </a:p>
          <a:p>
            <a:pPr lvl="1">
              <a:defRPr/>
            </a:pPr>
            <a:r>
              <a:rPr lang="en-US" sz="2400" dirty="0" smtClean="0"/>
              <a:t>Recovery </a:t>
            </a:r>
          </a:p>
          <a:p>
            <a:pPr lvl="1">
              <a:defRPr/>
            </a:pPr>
            <a:r>
              <a:rPr lang="en-US" sz="2400" dirty="0" smtClean="0"/>
              <a:t>Disk and library management</a:t>
            </a:r>
          </a:p>
          <a:p>
            <a:pPr>
              <a:defRPr/>
            </a:pPr>
            <a:r>
              <a:rPr lang="en-US" sz="2800" dirty="0" smtClean="0"/>
              <a:t>CLI-only scenarios</a:t>
            </a:r>
          </a:p>
          <a:p>
            <a:pPr lvl="1">
              <a:defRPr/>
            </a:pPr>
            <a:r>
              <a:rPr lang="en-US" sz="2400" dirty="0" smtClean="0"/>
              <a:t>Configuring backup LAN</a:t>
            </a:r>
          </a:p>
          <a:p>
            <a:pPr lvl="1">
              <a:defRPr/>
            </a:pPr>
            <a:r>
              <a:rPr lang="en-US" sz="2400" dirty="0" smtClean="0"/>
              <a:t>Disconnected protection agent install</a:t>
            </a:r>
          </a:p>
          <a:p>
            <a:pPr lvl="1">
              <a:defRPr/>
            </a:pPr>
            <a:r>
              <a:rPr lang="en-US" sz="2400" dirty="0" smtClean="0"/>
              <a:t>Configuring maintenance and consistency jobs</a:t>
            </a:r>
          </a:p>
          <a:p>
            <a:pPr lvl="1">
              <a:defRPr/>
            </a:pPr>
            <a:r>
              <a:rPr lang="en-US" sz="2400" dirty="0" smtClean="0"/>
              <a:t>Disaster recovery switch protection</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dirty="0" smtClean="0"/>
              <a:t>Screenshot</a:t>
            </a:r>
          </a:p>
        </p:txBody>
      </p:sp>
      <p:pic>
        <p:nvPicPr>
          <p:cNvPr id="18435" name="Picture 2"/>
          <p:cNvPicPr>
            <a:picLocks noChangeAspect="1" noChangeArrowheads="1"/>
          </p:cNvPicPr>
          <p:nvPr/>
        </p:nvPicPr>
        <p:blipFill>
          <a:blip r:embed="rId3"/>
          <a:srcRect/>
          <a:stretch>
            <a:fillRect/>
          </a:stretch>
        </p:blipFill>
        <p:spPr bwMode="auto">
          <a:xfrm>
            <a:off x="609600" y="1447800"/>
            <a:ext cx="8294688"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7000" y="127000"/>
            <a:ext cx="9017000" cy="615553"/>
          </a:xfrm>
        </p:spPr>
        <p:txBody>
          <a:bodyPr/>
          <a:lstStyle/>
          <a:p>
            <a:pPr>
              <a:defRPr/>
            </a:pPr>
            <a:r>
              <a:rPr lang="en-US" sz="4000" dirty="0" smtClean="0"/>
              <a:t>Modify-PG Setting Across All DPM</a:t>
            </a:r>
          </a:p>
        </p:txBody>
      </p:sp>
      <p:sp>
        <p:nvSpPr>
          <p:cNvPr id="36867" name="Rectangle 3"/>
          <p:cNvSpPr>
            <a:spLocks noGrp="1" noChangeArrowheads="1"/>
          </p:cNvSpPr>
          <p:nvPr>
            <p:ph idx="1"/>
          </p:nvPr>
        </p:nvSpPr>
        <p:spPr/>
        <p:txBody>
          <a:bodyPr/>
          <a:lstStyle/>
          <a:p>
            <a:pPr eaLnBrk="1" hangingPunct="1">
              <a:lnSpc>
                <a:spcPct val="80000"/>
              </a:lnSpc>
              <a:defRPr/>
            </a:pPr>
            <a:r>
              <a:rPr lang="en-US" sz="1400" b="1" dirty="0" smtClean="0"/>
              <a:t>Scenario</a:t>
            </a:r>
          </a:p>
          <a:p>
            <a:pPr lvl="1" eaLnBrk="1" hangingPunct="1">
              <a:lnSpc>
                <a:spcPct val="80000"/>
              </a:lnSpc>
              <a:defRPr/>
            </a:pPr>
            <a:r>
              <a:rPr lang="en-US" sz="1400" dirty="0" smtClean="0"/>
              <a:t>Admin manages 30 DPM servers</a:t>
            </a:r>
          </a:p>
          <a:p>
            <a:pPr lvl="1" eaLnBrk="1" hangingPunct="1">
              <a:lnSpc>
                <a:spcPct val="80000"/>
              </a:lnSpc>
              <a:defRPr/>
            </a:pPr>
            <a:r>
              <a:rPr lang="en-US" sz="1400" dirty="0" smtClean="0"/>
              <a:t>Needs to change retention range etc. in all PG</a:t>
            </a:r>
          </a:p>
          <a:p>
            <a:pPr eaLnBrk="1" hangingPunct="1">
              <a:lnSpc>
                <a:spcPct val="80000"/>
              </a:lnSpc>
              <a:defRPr/>
            </a:pPr>
            <a:r>
              <a:rPr lang="en-US" sz="1400" b="1" dirty="0" smtClean="0"/>
              <a:t>Today</a:t>
            </a:r>
          </a:p>
          <a:p>
            <a:pPr lvl="1" eaLnBrk="1" hangingPunct="1">
              <a:lnSpc>
                <a:spcPct val="80000"/>
              </a:lnSpc>
              <a:defRPr/>
            </a:pPr>
            <a:r>
              <a:rPr lang="en-US" sz="1400" dirty="0" smtClean="0"/>
              <a:t>Manually TS into 30 DPM servers</a:t>
            </a:r>
          </a:p>
          <a:p>
            <a:pPr lvl="1" eaLnBrk="1" hangingPunct="1">
              <a:lnSpc>
                <a:spcPct val="80000"/>
              </a:lnSpc>
              <a:defRPr/>
            </a:pPr>
            <a:r>
              <a:rPr lang="en-US" sz="1400" dirty="0" smtClean="0"/>
              <a:t>Open DPM UI</a:t>
            </a:r>
          </a:p>
          <a:p>
            <a:pPr lvl="1" eaLnBrk="1" hangingPunct="1">
              <a:lnSpc>
                <a:spcPct val="80000"/>
              </a:lnSpc>
              <a:defRPr/>
            </a:pPr>
            <a:r>
              <a:rPr lang="en-US" sz="1400" dirty="0" smtClean="0"/>
              <a:t>Run through modify-PG in each</a:t>
            </a:r>
          </a:p>
          <a:p>
            <a:pPr lvl="1" eaLnBrk="1" hangingPunct="1">
              <a:lnSpc>
                <a:spcPct val="80000"/>
              </a:lnSpc>
              <a:defRPr/>
            </a:pPr>
            <a:r>
              <a:rPr lang="en-US" sz="1400" dirty="0" smtClean="0"/>
              <a:t>Close UI and disconnect</a:t>
            </a:r>
          </a:p>
          <a:p>
            <a:pPr eaLnBrk="1" hangingPunct="1">
              <a:lnSpc>
                <a:spcPct val="80000"/>
              </a:lnSpc>
              <a:defRPr/>
            </a:pPr>
            <a:r>
              <a:rPr lang="en-US" sz="1400" b="1" dirty="0" smtClean="0"/>
              <a:t>Sample skeleton script</a:t>
            </a:r>
          </a:p>
          <a:p>
            <a:pPr eaLnBrk="1" hangingPunct="1">
              <a:lnSpc>
                <a:spcPct val="80000"/>
              </a:lnSpc>
              <a:buFont typeface="Wingdings" pitchFamily="2" charset="2"/>
              <a:buNone/>
              <a:defRPr/>
            </a:pPr>
            <a:r>
              <a:rPr lang="en-US" sz="1400" dirty="0" smtClean="0">
                <a:solidFill>
                  <a:schemeClr val="folHlink"/>
                </a:solidFill>
              </a:rPr>
              <a:t>	$DPM = import-csv DPMserverList.csv</a:t>
            </a:r>
          </a:p>
          <a:p>
            <a:pPr eaLnBrk="1" hangingPunct="1">
              <a:lnSpc>
                <a:spcPct val="80000"/>
              </a:lnSpc>
              <a:buFont typeface="Wingdings" pitchFamily="2" charset="2"/>
              <a:buNone/>
              <a:defRPr/>
            </a:pPr>
            <a:r>
              <a:rPr lang="en-US" sz="1400" dirty="0" smtClean="0">
                <a:solidFill>
                  <a:schemeClr val="folHlink"/>
                </a:solidFill>
              </a:rPr>
              <a:t>	foreach $DPM </a:t>
            </a:r>
          </a:p>
          <a:p>
            <a:pPr lvl="1" eaLnBrk="1" hangingPunct="1">
              <a:lnSpc>
                <a:spcPct val="80000"/>
              </a:lnSpc>
              <a:buFont typeface="Wingdings" pitchFamily="2" charset="2"/>
              <a:buNone/>
              <a:defRPr/>
            </a:pPr>
            <a:r>
              <a:rPr lang="en-US" sz="1400" dirty="0" smtClean="0">
                <a:solidFill>
                  <a:schemeClr val="folHlink"/>
                </a:solidFill>
              </a:rPr>
              <a:t> { </a:t>
            </a:r>
          </a:p>
          <a:p>
            <a:pPr lvl="1" eaLnBrk="1" hangingPunct="1">
              <a:lnSpc>
                <a:spcPct val="80000"/>
              </a:lnSpc>
              <a:buFont typeface="Wingdings" pitchFamily="2" charset="2"/>
              <a:buNone/>
              <a:defRPr/>
            </a:pPr>
            <a:r>
              <a:rPr lang="en-US" sz="1400" dirty="0" smtClean="0">
                <a:solidFill>
                  <a:srgbClr val="A50021"/>
                </a:solidFill>
              </a:rPr>
              <a:t>	Connect-DPMServer $_	</a:t>
            </a:r>
          </a:p>
          <a:p>
            <a:pPr lvl="1" eaLnBrk="1" hangingPunct="1">
              <a:lnSpc>
                <a:spcPct val="80000"/>
              </a:lnSpc>
              <a:buFont typeface="Wingdings" pitchFamily="2" charset="2"/>
              <a:buNone/>
              <a:defRPr/>
            </a:pPr>
            <a:r>
              <a:rPr lang="en-US" sz="1400" dirty="0" smtClean="0">
                <a:solidFill>
                  <a:srgbClr val="A50021"/>
                </a:solidFill>
              </a:rPr>
              <a:t>	$PG= Get-PG </a:t>
            </a:r>
          </a:p>
          <a:p>
            <a:pPr lvl="1" eaLnBrk="1" hangingPunct="1">
              <a:lnSpc>
                <a:spcPct val="80000"/>
              </a:lnSpc>
              <a:buFont typeface="Wingdings" pitchFamily="2" charset="2"/>
              <a:buNone/>
              <a:defRPr/>
            </a:pPr>
            <a:r>
              <a:rPr lang="en-US" sz="1400" dirty="0" smtClean="0"/>
              <a:t>	</a:t>
            </a:r>
            <a:r>
              <a:rPr lang="en-US" sz="1400" dirty="0" smtClean="0">
                <a:solidFill>
                  <a:schemeClr val="folHlink"/>
                </a:solidFill>
              </a:rPr>
              <a:t>foreach $PG </a:t>
            </a:r>
          </a:p>
          <a:p>
            <a:pPr lvl="1" eaLnBrk="1" hangingPunct="1">
              <a:lnSpc>
                <a:spcPct val="80000"/>
              </a:lnSpc>
              <a:buFont typeface="Wingdings" pitchFamily="2" charset="2"/>
              <a:buNone/>
              <a:defRPr/>
            </a:pPr>
            <a:r>
              <a:rPr lang="en-US" sz="1400" dirty="0" smtClean="0">
                <a:solidFill>
                  <a:schemeClr val="folHlink"/>
                </a:solidFill>
              </a:rPr>
              <a:t>		{</a:t>
            </a:r>
          </a:p>
          <a:p>
            <a:pPr lvl="1" eaLnBrk="1" hangingPunct="1">
              <a:lnSpc>
                <a:spcPct val="80000"/>
              </a:lnSpc>
              <a:buFont typeface="Wingdings" pitchFamily="2" charset="2"/>
              <a:buNone/>
              <a:defRPr/>
            </a:pPr>
            <a:r>
              <a:rPr lang="en-US" sz="1400" b="1" dirty="0" smtClean="0">
                <a:solidFill>
                  <a:schemeClr val="folHlink"/>
                </a:solidFill>
              </a:rPr>
              <a:t>	</a:t>
            </a:r>
            <a:r>
              <a:rPr lang="en-US" sz="1400" b="1" dirty="0" smtClean="0">
                <a:solidFill>
                  <a:srgbClr val="FF0000"/>
                </a:solidFill>
              </a:rPr>
              <a:t>	Get-ModifiableProtectionGroup $_ | Set-PolicyObjective –shortterm – Retentionrange 10 | Set-ProtectionGroup</a:t>
            </a:r>
          </a:p>
          <a:p>
            <a:pPr lvl="1" eaLnBrk="1" hangingPunct="1">
              <a:lnSpc>
                <a:spcPct val="80000"/>
              </a:lnSpc>
              <a:buFont typeface="Wingdings" pitchFamily="2" charset="2"/>
              <a:buNone/>
              <a:defRPr/>
            </a:pPr>
            <a:r>
              <a:rPr lang="en-US" sz="1400" b="1" dirty="0" smtClean="0"/>
              <a:t> </a:t>
            </a:r>
            <a:r>
              <a:rPr lang="en-US" sz="1400" dirty="0" smtClean="0"/>
              <a:t>     </a:t>
            </a:r>
            <a:r>
              <a:rPr lang="en-US" sz="1400" dirty="0" smtClean="0">
                <a:solidFill>
                  <a:schemeClr val="hlink"/>
                </a:solidFill>
              </a:rPr>
              <a:t> </a:t>
            </a:r>
            <a:r>
              <a:rPr lang="en-US" sz="1400" dirty="0" smtClean="0">
                <a:solidFill>
                  <a:schemeClr val="folHlink"/>
                </a:solidFill>
              </a:rPr>
              <a:t>}</a:t>
            </a:r>
          </a:p>
          <a:p>
            <a:pPr lvl="1" eaLnBrk="1" hangingPunct="1">
              <a:lnSpc>
                <a:spcPct val="80000"/>
              </a:lnSpc>
              <a:buFont typeface="Wingdings" pitchFamily="2" charset="2"/>
              <a:buNone/>
              <a:defRPr/>
            </a:pPr>
            <a:r>
              <a:rPr lang="en-US" sz="1400" dirty="0" smtClean="0">
                <a:solidFill>
                  <a:schemeClr val="folHlink"/>
                </a:solidFill>
              </a:rPr>
              <a:t>	</a:t>
            </a:r>
            <a:r>
              <a:rPr lang="en-US" sz="1400" dirty="0" smtClean="0">
                <a:solidFill>
                  <a:srgbClr val="A50021"/>
                </a:solidFill>
              </a:rPr>
              <a:t>Disconnect-DPMServer</a:t>
            </a:r>
          </a:p>
          <a:p>
            <a:pPr lvl="1" eaLnBrk="1" hangingPunct="1">
              <a:lnSpc>
                <a:spcPct val="80000"/>
              </a:lnSpc>
              <a:buFont typeface="Wingdings" pitchFamily="2" charset="2"/>
              <a:buNone/>
              <a:defRPr/>
            </a:pPr>
            <a:r>
              <a:rPr lang="en-US" sz="1400" dirty="0" smtClean="0"/>
              <a:t> </a:t>
            </a:r>
            <a:r>
              <a:rPr lang="en-US" sz="1400" dirty="0" smtClean="0">
                <a:solidFill>
                  <a:schemeClr val="folHlink"/>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Effect transition="in" filter="slide(fromTop)">
                                      <p:cBhvr>
                                        <p:cTn id="7" dur="500"/>
                                        <p:tgtEl>
                                          <p:spTgt spid="36867">
                                            <p:txEl>
                                              <p:pRg st="3" end="3"/>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6867">
                                            <p:txEl>
                                              <p:pRg st="4" end="4"/>
                                            </p:txEl>
                                          </p:spTgt>
                                        </p:tgtEl>
                                        <p:attrNameLst>
                                          <p:attrName>style.visibility</p:attrName>
                                        </p:attrNameLst>
                                      </p:cBhvr>
                                      <p:to>
                                        <p:strVal val="visible"/>
                                      </p:to>
                                    </p:set>
                                    <p:animEffect transition="in" filter="slide(fromTop)">
                                      <p:cBhvr>
                                        <p:cTn id="10" dur="500"/>
                                        <p:tgtEl>
                                          <p:spTgt spid="36867">
                                            <p:txEl>
                                              <p:pRg st="4" end="4"/>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6867">
                                            <p:txEl>
                                              <p:pRg st="5" end="5"/>
                                            </p:txEl>
                                          </p:spTgt>
                                        </p:tgtEl>
                                        <p:attrNameLst>
                                          <p:attrName>style.visibility</p:attrName>
                                        </p:attrNameLst>
                                      </p:cBhvr>
                                      <p:to>
                                        <p:strVal val="visible"/>
                                      </p:to>
                                    </p:set>
                                    <p:animEffect transition="in" filter="slide(fromTop)">
                                      <p:cBhvr>
                                        <p:cTn id="13" dur="500"/>
                                        <p:tgtEl>
                                          <p:spTgt spid="36867">
                                            <p:txEl>
                                              <p:pRg st="5" end="5"/>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6867">
                                            <p:txEl>
                                              <p:pRg st="6" end="6"/>
                                            </p:txEl>
                                          </p:spTgt>
                                        </p:tgtEl>
                                        <p:attrNameLst>
                                          <p:attrName>style.visibility</p:attrName>
                                        </p:attrNameLst>
                                      </p:cBhvr>
                                      <p:to>
                                        <p:strVal val="visible"/>
                                      </p:to>
                                    </p:set>
                                    <p:animEffect transition="in" filter="slide(fromTop)">
                                      <p:cBhvr>
                                        <p:cTn id="16" dur="500"/>
                                        <p:tgtEl>
                                          <p:spTgt spid="36867">
                                            <p:txEl>
                                              <p:pRg st="6" end="6"/>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animEffect transition="in" filter="slide(fromTop)">
                                      <p:cBhvr>
                                        <p:cTn id="19" dur="500"/>
                                        <p:tgtEl>
                                          <p:spTgt spid="368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6867">
                                            <p:txEl>
                                              <p:pRg st="8" end="8"/>
                                            </p:txEl>
                                          </p:spTgt>
                                        </p:tgtEl>
                                        <p:attrNameLst>
                                          <p:attrName>style.visibility</p:attrName>
                                        </p:attrNameLst>
                                      </p:cBhvr>
                                      <p:to>
                                        <p:strVal val="visible"/>
                                      </p:to>
                                    </p:set>
                                    <p:animEffect transition="in" filter="slide(fromTop)">
                                      <p:cBhvr>
                                        <p:cTn id="24" dur="500"/>
                                        <p:tgtEl>
                                          <p:spTgt spid="36867">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6867">
                                            <p:txEl>
                                              <p:pRg st="9" end="9"/>
                                            </p:txEl>
                                          </p:spTgt>
                                        </p:tgtEl>
                                        <p:attrNameLst>
                                          <p:attrName>style.visibility</p:attrName>
                                        </p:attrNameLst>
                                      </p:cBhvr>
                                      <p:to>
                                        <p:strVal val="visible"/>
                                      </p:to>
                                    </p:set>
                                    <p:animEffect transition="in" filter="slide(fromTop)">
                                      <p:cBhvr>
                                        <p:cTn id="29" dur="500"/>
                                        <p:tgtEl>
                                          <p:spTgt spid="36867">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36867">
                                            <p:txEl>
                                              <p:pRg st="10" end="10"/>
                                            </p:txEl>
                                          </p:spTgt>
                                        </p:tgtEl>
                                        <p:attrNameLst>
                                          <p:attrName>style.visibility</p:attrName>
                                        </p:attrNameLst>
                                      </p:cBhvr>
                                      <p:to>
                                        <p:strVal val="visible"/>
                                      </p:to>
                                    </p:set>
                                    <p:animEffect transition="in" filter="slide(fromTop)">
                                      <p:cBhvr>
                                        <p:cTn id="34" dur="500"/>
                                        <p:tgtEl>
                                          <p:spTgt spid="36867">
                                            <p:txEl>
                                              <p:pRg st="10" end="10"/>
                                            </p:txEl>
                                          </p:spTgt>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6867">
                                            <p:txEl>
                                              <p:pRg st="11" end="11"/>
                                            </p:txEl>
                                          </p:spTgt>
                                        </p:tgtEl>
                                        <p:attrNameLst>
                                          <p:attrName>style.visibility</p:attrName>
                                        </p:attrNameLst>
                                      </p:cBhvr>
                                      <p:to>
                                        <p:strVal val="visible"/>
                                      </p:to>
                                    </p:set>
                                    <p:animEffect transition="in" filter="slide(fromTop)">
                                      <p:cBhvr>
                                        <p:cTn id="37" dur="500"/>
                                        <p:tgtEl>
                                          <p:spTgt spid="36867">
                                            <p:txEl>
                                              <p:pRg st="11" end="11"/>
                                            </p:txEl>
                                          </p:spTgt>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36867">
                                            <p:txEl>
                                              <p:pRg st="12" end="12"/>
                                            </p:txEl>
                                          </p:spTgt>
                                        </p:tgtEl>
                                        <p:attrNameLst>
                                          <p:attrName>style.visibility</p:attrName>
                                        </p:attrNameLst>
                                      </p:cBhvr>
                                      <p:to>
                                        <p:strVal val="visible"/>
                                      </p:to>
                                    </p:set>
                                    <p:animEffect transition="in" filter="slide(fromTop)">
                                      <p:cBhvr>
                                        <p:cTn id="40" dur="500"/>
                                        <p:tgtEl>
                                          <p:spTgt spid="36867">
                                            <p:txEl>
                                              <p:pRg st="12" end="12"/>
                                            </p:txEl>
                                          </p:spTgt>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6867">
                                            <p:txEl>
                                              <p:pRg st="13" end="13"/>
                                            </p:txEl>
                                          </p:spTgt>
                                        </p:tgtEl>
                                        <p:attrNameLst>
                                          <p:attrName>style.visibility</p:attrName>
                                        </p:attrNameLst>
                                      </p:cBhvr>
                                      <p:to>
                                        <p:strVal val="visible"/>
                                      </p:to>
                                    </p:set>
                                    <p:animEffect transition="in" filter="slide(fromTop)">
                                      <p:cBhvr>
                                        <p:cTn id="43" dur="500"/>
                                        <p:tgtEl>
                                          <p:spTgt spid="36867">
                                            <p:txEl>
                                              <p:pRg st="13" end="13"/>
                                            </p:txEl>
                                          </p:spTgt>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36867">
                                            <p:txEl>
                                              <p:pRg st="14" end="14"/>
                                            </p:txEl>
                                          </p:spTgt>
                                        </p:tgtEl>
                                        <p:attrNameLst>
                                          <p:attrName>style.visibility</p:attrName>
                                        </p:attrNameLst>
                                      </p:cBhvr>
                                      <p:to>
                                        <p:strVal val="visible"/>
                                      </p:to>
                                    </p:set>
                                    <p:animEffect transition="in" filter="slide(fromTop)">
                                      <p:cBhvr>
                                        <p:cTn id="46" dur="500"/>
                                        <p:tgtEl>
                                          <p:spTgt spid="36867">
                                            <p:txEl>
                                              <p:pRg st="14" end="14"/>
                                            </p:txEl>
                                          </p:spTgt>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36867">
                                            <p:txEl>
                                              <p:pRg st="15" end="15"/>
                                            </p:txEl>
                                          </p:spTgt>
                                        </p:tgtEl>
                                        <p:attrNameLst>
                                          <p:attrName>style.visibility</p:attrName>
                                        </p:attrNameLst>
                                      </p:cBhvr>
                                      <p:to>
                                        <p:strVal val="visible"/>
                                      </p:to>
                                    </p:set>
                                    <p:animEffect transition="in" filter="slide(fromTop)">
                                      <p:cBhvr>
                                        <p:cTn id="49" dur="500"/>
                                        <p:tgtEl>
                                          <p:spTgt spid="36867">
                                            <p:txEl>
                                              <p:pRg st="15" end="15"/>
                                            </p:txEl>
                                          </p:spTgt>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6867">
                                            <p:txEl>
                                              <p:pRg st="16" end="16"/>
                                            </p:txEl>
                                          </p:spTgt>
                                        </p:tgtEl>
                                        <p:attrNameLst>
                                          <p:attrName>style.visibility</p:attrName>
                                        </p:attrNameLst>
                                      </p:cBhvr>
                                      <p:to>
                                        <p:strVal val="visible"/>
                                      </p:to>
                                    </p:set>
                                    <p:animEffect transition="in" filter="slide(fromTop)">
                                      <p:cBhvr>
                                        <p:cTn id="52" dur="500"/>
                                        <p:tgtEl>
                                          <p:spTgt spid="36867">
                                            <p:txEl>
                                              <p:pRg st="16" end="16"/>
                                            </p:txEl>
                                          </p:spTgt>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36867">
                                            <p:txEl>
                                              <p:pRg st="17" end="17"/>
                                            </p:txEl>
                                          </p:spTgt>
                                        </p:tgtEl>
                                        <p:attrNameLst>
                                          <p:attrName>style.visibility</p:attrName>
                                        </p:attrNameLst>
                                      </p:cBhvr>
                                      <p:to>
                                        <p:strVal val="visible"/>
                                      </p:to>
                                    </p:set>
                                    <p:animEffect transition="in" filter="slide(fromTop)">
                                      <p:cBhvr>
                                        <p:cTn id="55" dur="500"/>
                                        <p:tgtEl>
                                          <p:spTgt spid="36867">
                                            <p:txEl>
                                              <p:pRg st="17" end="17"/>
                                            </p:txEl>
                                          </p:spTgt>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36867">
                                            <p:txEl>
                                              <p:pRg st="18" end="18"/>
                                            </p:txEl>
                                          </p:spTgt>
                                        </p:tgtEl>
                                        <p:attrNameLst>
                                          <p:attrName>style.visibility</p:attrName>
                                        </p:attrNameLst>
                                      </p:cBhvr>
                                      <p:to>
                                        <p:strVal val="visible"/>
                                      </p:to>
                                    </p:set>
                                    <p:animEffect transition="in" filter="slide(fromTop)">
                                      <p:cBhvr>
                                        <p:cTn id="58" dur="500"/>
                                        <p:tgtEl>
                                          <p:spTgt spid="36867">
                                            <p:txEl>
                                              <p:pRg st="18" end="18"/>
                                            </p:txEl>
                                          </p:spTgt>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36867">
                                            <p:txEl>
                                              <p:pRg st="19" end="19"/>
                                            </p:txEl>
                                          </p:spTgt>
                                        </p:tgtEl>
                                        <p:attrNameLst>
                                          <p:attrName>style.visibility</p:attrName>
                                        </p:attrNameLst>
                                      </p:cBhvr>
                                      <p:to>
                                        <p:strVal val="visible"/>
                                      </p:to>
                                    </p:set>
                                    <p:animEffect transition="in" filter="slide(fromTop)">
                                      <p:cBhvr>
                                        <p:cTn id="61" dur="500"/>
                                        <p:tgtEl>
                                          <p:spTgt spid="36867">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7488" y="2220913"/>
            <a:ext cx="8723312" cy="535531"/>
          </a:xfrm>
          <a:prstGeom prst="rect">
            <a:avLst/>
          </a:prstGeom>
          <a:noFill/>
          <a:ln w="9525">
            <a:noFill/>
            <a:miter lim="800000"/>
            <a:headEnd/>
            <a:tailEnd/>
          </a:ln>
          <a:effectLst/>
        </p:spPr>
        <p:txBody>
          <a:bodyPr>
            <a:spAutoFit/>
          </a:bodyPr>
          <a:lstStyle/>
          <a:p>
            <a:pPr>
              <a:lnSpc>
                <a:spcPct val="90000"/>
              </a:lnSpc>
              <a:buClr>
                <a:schemeClr val="bg1"/>
              </a:buClr>
            </a:pPr>
            <a:r>
              <a:rPr lang="zh-TW" altLang="en-US" sz="3200" b="1" dirty="0" smtClean="0">
                <a:solidFill>
                  <a:srgbClr val="FFFFFF"/>
                </a:solidFill>
                <a:effectLst>
                  <a:outerShdw blurRad="38100" dist="38100" dir="2700000" algn="tl">
                    <a:srgbClr val="000000"/>
                  </a:outerShdw>
                </a:effectLst>
                <a:ea typeface="新細明體" pitchFamily="18" charset="-120"/>
              </a:rPr>
              <a:t>備份 </a:t>
            </a:r>
            <a:r>
              <a:rPr lang="en-US" altLang="zh-TW" sz="3200" b="1" dirty="0" smtClean="0">
                <a:solidFill>
                  <a:srgbClr val="FFFFFF"/>
                </a:solidFill>
                <a:effectLst>
                  <a:outerShdw blurRad="38100" dist="38100" dir="2700000" algn="tl">
                    <a:srgbClr val="000000"/>
                  </a:outerShdw>
                </a:effectLst>
                <a:ea typeface="新細明體" pitchFamily="18" charset="-120"/>
              </a:rPr>
              <a:t>/ </a:t>
            </a:r>
            <a:r>
              <a:rPr lang="zh-TW" altLang="en-US" sz="3200" b="1" dirty="0" smtClean="0">
                <a:solidFill>
                  <a:srgbClr val="FFFFFF"/>
                </a:solidFill>
                <a:effectLst>
                  <a:outerShdw blurRad="38100" dist="38100" dir="2700000" algn="tl">
                    <a:srgbClr val="000000"/>
                  </a:outerShdw>
                </a:effectLst>
                <a:ea typeface="新細明體" pitchFamily="18" charset="-120"/>
              </a:rPr>
              <a:t>還原</a:t>
            </a:r>
            <a:endParaRPr lang="en-US" altLang="zh-TW" sz="3200" b="1" dirty="0">
              <a:solidFill>
                <a:srgbClr val="FFFFFF"/>
              </a:solidFill>
              <a:effectLst>
                <a:outerShdw blurRad="38100" dist="38100" dir="2700000" algn="tl">
                  <a:srgbClr val="000000"/>
                </a:outerShdw>
              </a:effectLst>
              <a:ea typeface="新細明體" pitchFamily="18" charset="-120"/>
            </a:endParaRPr>
          </a:p>
        </p:txBody>
      </p:sp>
      <p:sp>
        <p:nvSpPr>
          <p:cNvPr id="88067" name="Text Box 3"/>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pPr>
            <a:r>
              <a:rPr lang="en-US" altLang="zh-TW" sz="5000" b="1" i="1">
                <a:solidFill>
                  <a:srgbClr val="FFFFFF"/>
                </a:solidFill>
                <a:effectLst>
                  <a:outerShdw blurRad="38100" dist="38100" dir="2700000" algn="tl">
                    <a:srgbClr val="000000"/>
                  </a:outerShdw>
                </a:effectLst>
                <a:ea typeface="新細明體" pitchFamily="18" charset="-120"/>
              </a:rPr>
              <a:t>  demonstration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solidFill>
                  <a:schemeClr val="tx1"/>
                </a:solidFill>
              </a:rPr>
              <a:t>Bare Metal Restore</a:t>
            </a:r>
            <a:endParaRPr lang="en-IN" dirty="0" smtClean="0">
              <a:solidFill>
                <a:schemeClr val="tx1"/>
              </a:solidFill>
            </a:endParaRPr>
          </a:p>
        </p:txBody>
      </p:sp>
      <p:sp>
        <p:nvSpPr>
          <p:cNvPr id="11267" name="Content Placeholder 2"/>
          <p:cNvSpPr>
            <a:spLocks noGrp="1"/>
          </p:cNvSpPr>
          <p:nvPr>
            <p:ph idx="1"/>
          </p:nvPr>
        </p:nvSpPr>
        <p:spPr>
          <a:xfrm>
            <a:off x="0" y="1218293"/>
            <a:ext cx="8756650" cy="2260600"/>
          </a:xfrm>
        </p:spPr>
        <p:txBody>
          <a:bodyPr/>
          <a:lstStyle/>
          <a:p>
            <a:pPr eaLnBrk="1" hangingPunct="1"/>
            <a:r>
              <a:rPr lang="en-US" b="1" dirty="0" smtClean="0"/>
              <a:t>DPM System Recovery Tool* is used to:</a:t>
            </a:r>
          </a:p>
          <a:p>
            <a:pPr lvl="1" eaLnBrk="1" hangingPunct="1"/>
            <a:r>
              <a:rPr lang="en-US" b="1" dirty="0" smtClean="0"/>
              <a:t>Protect servers from</a:t>
            </a:r>
          </a:p>
          <a:p>
            <a:pPr lvl="2" eaLnBrk="1" hangingPunct="1"/>
            <a:r>
              <a:rPr lang="en-US" b="1" dirty="0" smtClean="0"/>
              <a:t>Hard-disks or other hardware failure (Bare Metal Recovery)</a:t>
            </a:r>
          </a:p>
          <a:p>
            <a:pPr lvl="2" eaLnBrk="1" hangingPunct="1"/>
            <a:r>
              <a:rPr lang="en-US" b="1" dirty="0" smtClean="0"/>
              <a:t>System becomes unbootable</a:t>
            </a:r>
          </a:p>
          <a:p>
            <a:pPr lvl="1" eaLnBrk="1" hangingPunct="1"/>
            <a:r>
              <a:rPr lang="en-US" b="1" dirty="0" smtClean="0"/>
              <a:t>Rollback recently applied patches</a:t>
            </a:r>
          </a:p>
          <a:p>
            <a:pPr lvl="1" eaLnBrk="1" hangingPunct="1"/>
            <a:r>
              <a:rPr lang="en-US" b="1" dirty="0" smtClean="0"/>
              <a:t>Restoring disk layouts (for NTFS) for MBR disks</a:t>
            </a:r>
          </a:p>
          <a:p>
            <a:pPr lvl="1" eaLnBrk="1" hangingPunct="1"/>
            <a:r>
              <a:rPr lang="en-US" b="1" dirty="0" smtClean="0"/>
              <a:t>Backup/restore system volume &amp; other critical volumes</a:t>
            </a:r>
          </a:p>
          <a:p>
            <a:pPr lvl="1" eaLnBrk="1" hangingPunct="1"/>
            <a:endParaRPr lang="en-US" b="1" dirty="0" smtClean="0"/>
          </a:p>
          <a:p>
            <a:pPr lvl="1" eaLnBrk="1" hangingPunct="1">
              <a:buFont typeface="Arial" charset="0"/>
              <a:buNone/>
            </a:pPr>
            <a:endParaRPr lang="en-US" sz="1800" b="1" dirty="0" smtClean="0"/>
          </a:p>
          <a:p>
            <a:pPr lvl="1" eaLnBrk="1" hangingPunct="1">
              <a:buFont typeface="Arial" charset="0"/>
              <a:buNone/>
            </a:pPr>
            <a:r>
              <a:rPr lang="en-US" sz="1800" b="1" dirty="0" smtClean="0"/>
              <a:t>* For protecting data use DPM 2007</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215900" y="4687888"/>
            <a:ext cx="8642350" cy="1549400"/>
            <a:chOff x="-128089" y="4541855"/>
            <a:chExt cx="9601200" cy="1663767"/>
          </a:xfrm>
        </p:grpSpPr>
        <p:sp>
          <p:nvSpPr>
            <p:cNvPr id="98" name="Rounded Rectangle 97"/>
            <p:cNvSpPr/>
            <p:nvPr/>
          </p:nvSpPr>
          <p:spPr bwMode="auto">
            <a:xfrm>
              <a:off x="-128089" y="4569130"/>
              <a:ext cx="9601200" cy="1636492"/>
            </a:xfrm>
            <a:prstGeom prst="roundRect">
              <a:avLst/>
            </a:prstGeom>
            <a:gradFill flip="none" rotWithShape="1">
              <a:gsLst>
                <a:gs pos="0">
                  <a:schemeClr val="tx2">
                    <a:lumMod val="75000"/>
                    <a:lumOff val="25000"/>
                    <a:alpha val="70000"/>
                  </a:schemeClr>
                </a:gs>
                <a:gs pos="35000">
                  <a:schemeClr val="tx2">
                    <a:lumMod val="85000"/>
                    <a:lumOff val="15000"/>
                    <a:alpha val="90000"/>
                  </a:schemeClr>
                </a:gs>
                <a:gs pos="100000">
                  <a:srgbClr val="A7A7A7">
                    <a:alpha val="48627"/>
                  </a:srgb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r" defTabSz="1095375" eaLnBrk="0" hangingPunct="0"/>
              <a:endParaRPr lang="en-US">
                <a:solidFill>
                  <a:schemeClr val="tx1"/>
                </a:solidFill>
                <a:cs typeface="Arial" charset="0"/>
              </a:endParaRPr>
            </a:p>
          </p:txBody>
        </p:sp>
        <p:sp>
          <p:nvSpPr>
            <p:cNvPr id="99" name="&quot;RADIANT&quot; Soft Orange Corner Radial"/>
            <p:cNvSpPr/>
            <p:nvPr/>
          </p:nvSpPr>
          <p:spPr bwMode="auto">
            <a:xfrm flipH="1">
              <a:off x="710" y="6090670"/>
              <a:ext cx="9367282" cy="91440"/>
            </a:xfrm>
            <a:prstGeom prst="roundRect">
              <a:avLst/>
            </a:prstGeom>
            <a:gradFill flip="none" rotWithShape="1">
              <a:gsLst>
                <a:gs pos="0">
                  <a:srgbClr val="FDF559"/>
                </a:gs>
                <a:gs pos="46000">
                  <a:srgbClr val="FEB21A"/>
                </a:gs>
                <a:gs pos="100000">
                  <a:srgbClr val="D26900"/>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5375" eaLnBrk="0" hangingPunct="0"/>
              <a:endParaRPr lang="en-US">
                <a:latin typeface="Segoe" pitchFamily="34" charset="0"/>
              </a:endParaRPr>
            </a:p>
          </p:txBody>
        </p:sp>
        <p:sp>
          <p:nvSpPr>
            <p:cNvPr id="100" name="&quot;RADIANT&quot; Soft Orange Corner Radial"/>
            <p:cNvSpPr/>
            <p:nvPr/>
          </p:nvSpPr>
          <p:spPr bwMode="auto">
            <a:xfrm flipH="1">
              <a:off x="710" y="4541855"/>
              <a:ext cx="9367282" cy="91440"/>
            </a:xfrm>
            <a:prstGeom prst="roundRect">
              <a:avLst/>
            </a:prstGeom>
            <a:gradFill flip="none" rotWithShape="1">
              <a:gsLst>
                <a:gs pos="0">
                  <a:srgbClr val="F18745"/>
                </a:gs>
                <a:gs pos="46000">
                  <a:srgbClr val="E65F22"/>
                </a:gs>
                <a:gs pos="100000">
                  <a:srgbClr val="6D0907"/>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5375" eaLnBrk="0" hangingPunct="0"/>
              <a:endParaRPr lang="en-US">
                <a:latin typeface="Segoe" pitchFamily="34" charset="0"/>
              </a:endParaRPr>
            </a:p>
          </p:txBody>
        </p:sp>
      </p:grpSp>
      <p:sp>
        <p:nvSpPr>
          <p:cNvPr id="12291" name="Text Box 43"/>
          <p:cNvSpPr txBox="1">
            <a:spLocks noChangeArrowheads="1"/>
          </p:cNvSpPr>
          <p:nvPr/>
        </p:nvSpPr>
        <p:spPr bwMode="auto">
          <a:xfrm>
            <a:off x="496888" y="4779963"/>
            <a:ext cx="8321675" cy="1652587"/>
          </a:xfrm>
          <a:prstGeom prst="rect">
            <a:avLst/>
          </a:prstGeom>
          <a:noFill/>
          <a:ln w="9525" algn="ctr">
            <a:noFill/>
            <a:miter lim="800000"/>
            <a:headEnd/>
            <a:tailEnd/>
          </a:ln>
        </p:spPr>
        <p:txBody>
          <a:bodyPr lIns="91435" tIns="45717" rIns="91435" bIns="45717">
            <a:spAutoFit/>
          </a:bodyPr>
          <a:lstStyle/>
          <a:p>
            <a:pPr marL="284163" indent="-284163" eaLnBrk="0" hangingPunct="0">
              <a:lnSpc>
                <a:spcPct val="80000"/>
              </a:lnSpc>
              <a:spcBef>
                <a:spcPct val="20000"/>
              </a:spcBef>
              <a:buClr>
                <a:schemeClr val="tx2"/>
              </a:buClr>
              <a:buSzPct val="95000"/>
            </a:pPr>
            <a:r>
              <a:rPr lang="en-US" sz="1800" b="1">
                <a:solidFill>
                  <a:schemeClr val="bg2"/>
                </a:solidFill>
                <a:latin typeface="Segoe" pitchFamily="34" charset="0"/>
              </a:rPr>
              <a:t>DPM System Recovery Tool</a:t>
            </a:r>
          </a:p>
          <a:p>
            <a:pPr marL="284163" indent="-284163" eaLnBrk="0" hangingPunct="0">
              <a:lnSpc>
                <a:spcPct val="80000"/>
              </a:lnSpc>
              <a:spcBef>
                <a:spcPct val="20000"/>
              </a:spcBef>
              <a:buClr>
                <a:schemeClr val="tx2"/>
              </a:buClr>
              <a:buSzPct val="95000"/>
              <a:buFontTx/>
              <a:buBlip>
                <a:blip r:embed="rId4"/>
              </a:buBlip>
            </a:pPr>
            <a:r>
              <a:rPr lang="en-US" sz="1500">
                <a:solidFill>
                  <a:schemeClr val="bg2"/>
                </a:solidFill>
                <a:latin typeface="Segoe" pitchFamily="34" charset="0"/>
              </a:rPr>
              <a:t>Centralized Backup of Disk Layout, System Volume and other Critical volumes by creating recovery points</a:t>
            </a:r>
          </a:p>
          <a:p>
            <a:pPr marL="284163" indent="-284163" eaLnBrk="0" hangingPunct="0">
              <a:lnSpc>
                <a:spcPct val="80000"/>
              </a:lnSpc>
              <a:spcBef>
                <a:spcPct val="20000"/>
              </a:spcBef>
              <a:buClr>
                <a:schemeClr val="tx2"/>
              </a:buClr>
              <a:buSzPct val="95000"/>
              <a:buFontTx/>
              <a:buBlip>
                <a:blip r:embed="rId4"/>
              </a:buBlip>
            </a:pPr>
            <a:r>
              <a:rPr lang="en-US" sz="1500">
                <a:solidFill>
                  <a:schemeClr val="bg2"/>
                </a:solidFill>
                <a:latin typeface="Segoe" pitchFamily="34" charset="0"/>
              </a:rPr>
              <a:t>Protects Window 2003 Servers or XP workstations</a:t>
            </a:r>
          </a:p>
          <a:p>
            <a:pPr marL="284163" indent="-284163" eaLnBrk="0" hangingPunct="0">
              <a:lnSpc>
                <a:spcPct val="80000"/>
              </a:lnSpc>
              <a:spcBef>
                <a:spcPct val="20000"/>
              </a:spcBef>
              <a:buClr>
                <a:schemeClr val="tx2"/>
              </a:buClr>
              <a:buSzPct val="95000"/>
              <a:buFontTx/>
              <a:buBlip>
                <a:blip r:embed="rId4"/>
              </a:buBlip>
            </a:pPr>
            <a:r>
              <a:rPr lang="en-US" sz="1500">
                <a:solidFill>
                  <a:schemeClr val="bg2"/>
                </a:solidFill>
                <a:latin typeface="Segoe" pitchFamily="34" charset="0"/>
              </a:rPr>
              <a:t>Recovery uses customized ISO image that can be burnt to a CD</a:t>
            </a:r>
          </a:p>
          <a:p>
            <a:pPr marL="284163" indent="-284163" eaLnBrk="0" hangingPunct="0">
              <a:lnSpc>
                <a:spcPct val="80000"/>
              </a:lnSpc>
              <a:spcBef>
                <a:spcPct val="20000"/>
              </a:spcBef>
              <a:buClr>
                <a:schemeClr val="tx2"/>
              </a:buClr>
              <a:buSzPct val="95000"/>
              <a:buFontTx/>
              <a:buBlip>
                <a:blip r:embed="rId4"/>
              </a:buBlip>
            </a:pPr>
            <a:r>
              <a:rPr lang="en-US" sz="1500">
                <a:solidFill>
                  <a:schemeClr val="bg2"/>
                </a:solidFill>
                <a:latin typeface="Segoe" pitchFamily="34" charset="0"/>
              </a:rPr>
              <a:t>Uses “Single Instancing” technology – thereby drastically reducing the storage requirements</a:t>
            </a:r>
          </a:p>
          <a:p>
            <a:pPr marL="284163" indent="-284163" eaLnBrk="0" hangingPunct="0">
              <a:lnSpc>
                <a:spcPct val="80000"/>
              </a:lnSpc>
              <a:spcBef>
                <a:spcPct val="20000"/>
              </a:spcBef>
              <a:buClr>
                <a:schemeClr val="tx2"/>
              </a:buClr>
              <a:buSzPct val="95000"/>
              <a:buFontTx/>
              <a:buBlip>
                <a:blip r:embed="rId4"/>
              </a:buBlip>
            </a:pPr>
            <a:endParaRPr lang="en-US" sz="1500">
              <a:solidFill>
                <a:schemeClr val="bg2"/>
              </a:solidFill>
              <a:latin typeface="Segoe" pitchFamily="34" charset="0"/>
            </a:endParaRPr>
          </a:p>
        </p:txBody>
      </p:sp>
      <p:pic>
        <p:nvPicPr>
          <p:cNvPr id="12292" name="Picture 6"/>
          <p:cNvPicPr>
            <a:picLocks noChangeAspect="1" noChangeArrowheads="1"/>
          </p:cNvPicPr>
          <p:nvPr/>
        </p:nvPicPr>
        <p:blipFill>
          <a:blip r:embed="rId5"/>
          <a:srcRect/>
          <a:stretch>
            <a:fillRect/>
          </a:stretch>
        </p:blipFill>
        <p:spPr bwMode="auto">
          <a:xfrm>
            <a:off x="1865313" y="1450975"/>
            <a:ext cx="668337" cy="488950"/>
          </a:xfrm>
          <a:prstGeom prst="rect">
            <a:avLst/>
          </a:prstGeom>
          <a:noFill/>
          <a:ln w="9525">
            <a:noFill/>
            <a:miter lim="800000"/>
            <a:headEnd/>
            <a:tailEnd/>
          </a:ln>
        </p:spPr>
      </p:pic>
      <p:pic>
        <p:nvPicPr>
          <p:cNvPr id="12293" name="Picture 7"/>
          <p:cNvPicPr>
            <a:picLocks noChangeAspect="1" noChangeArrowheads="1"/>
          </p:cNvPicPr>
          <p:nvPr/>
        </p:nvPicPr>
        <p:blipFill>
          <a:blip r:embed="rId6"/>
          <a:srcRect/>
          <a:stretch>
            <a:fillRect/>
          </a:stretch>
        </p:blipFill>
        <p:spPr bwMode="auto">
          <a:xfrm>
            <a:off x="1676400" y="3097213"/>
            <a:ext cx="995363" cy="730250"/>
          </a:xfrm>
          <a:prstGeom prst="rect">
            <a:avLst/>
          </a:prstGeom>
          <a:noFill/>
          <a:ln w="9525">
            <a:noFill/>
            <a:miter lim="800000"/>
            <a:headEnd/>
            <a:tailEnd/>
          </a:ln>
        </p:spPr>
      </p:pic>
      <p:grpSp>
        <p:nvGrpSpPr>
          <p:cNvPr id="3" name="Group 8"/>
          <p:cNvGrpSpPr>
            <a:grpSpLocks/>
          </p:cNvGrpSpPr>
          <p:nvPr/>
        </p:nvGrpSpPr>
        <p:grpSpPr bwMode="auto">
          <a:xfrm>
            <a:off x="2103438" y="1138238"/>
            <a:ext cx="357187" cy="615950"/>
            <a:chOff x="-1778" y="1196"/>
            <a:chExt cx="357" cy="524"/>
          </a:xfrm>
        </p:grpSpPr>
        <p:pic>
          <p:nvPicPr>
            <p:cNvPr id="12356" name="Picture 9"/>
            <p:cNvPicPr>
              <a:picLocks noChangeAspect="1" noChangeArrowheads="1"/>
            </p:cNvPicPr>
            <p:nvPr/>
          </p:nvPicPr>
          <p:blipFill>
            <a:blip r:embed="rId7"/>
            <a:srcRect/>
            <a:stretch>
              <a:fillRect/>
            </a:stretch>
          </p:blipFill>
          <p:spPr bwMode="auto">
            <a:xfrm>
              <a:off x="-1778" y="1196"/>
              <a:ext cx="357" cy="524"/>
            </a:xfrm>
            <a:prstGeom prst="rect">
              <a:avLst/>
            </a:prstGeom>
            <a:noFill/>
            <a:ln w="9525">
              <a:noFill/>
              <a:miter lim="800000"/>
              <a:headEnd/>
              <a:tailEnd/>
            </a:ln>
          </p:spPr>
        </p:pic>
        <p:pic>
          <p:nvPicPr>
            <p:cNvPr id="12357" name="Picture 10"/>
            <p:cNvPicPr>
              <a:picLocks noChangeAspect="1" noChangeArrowheads="1"/>
            </p:cNvPicPr>
            <p:nvPr/>
          </p:nvPicPr>
          <p:blipFill>
            <a:blip r:embed="rId8"/>
            <a:srcRect/>
            <a:stretch>
              <a:fillRect/>
            </a:stretch>
          </p:blipFill>
          <p:spPr bwMode="auto">
            <a:xfrm>
              <a:off x="-1642" y="1508"/>
              <a:ext cx="192" cy="169"/>
            </a:xfrm>
            <a:prstGeom prst="rect">
              <a:avLst/>
            </a:prstGeom>
            <a:noFill/>
            <a:ln w="9525">
              <a:noFill/>
              <a:miter lim="800000"/>
              <a:headEnd/>
              <a:tailEnd/>
            </a:ln>
          </p:spPr>
        </p:pic>
      </p:grpSp>
      <p:grpSp>
        <p:nvGrpSpPr>
          <p:cNvPr id="4" name="Group 11"/>
          <p:cNvGrpSpPr>
            <a:grpSpLocks/>
          </p:cNvGrpSpPr>
          <p:nvPr/>
        </p:nvGrpSpPr>
        <p:grpSpPr bwMode="auto">
          <a:xfrm>
            <a:off x="614363" y="946150"/>
            <a:ext cx="320675" cy="400050"/>
            <a:chOff x="292" y="1528"/>
            <a:chExt cx="747" cy="864"/>
          </a:xfrm>
        </p:grpSpPr>
        <p:pic>
          <p:nvPicPr>
            <p:cNvPr id="12352" name="Picture 12"/>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53" name="Picture 13"/>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54" name="Picture 14"/>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55" name="Picture 15"/>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5" name="Group 16"/>
          <p:cNvGrpSpPr>
            <a:grpSpLocks/>
          </p:cNvGrpSpPr>
          <p:nvPr/>
        </p:nvGrpSpPr>
        <p:grpSpPr bwMode="auto">
          <a:xfrm>
            <a:off x="1973263" y="2460625"/>
            <a:ext cx="504825" cy="1111250"/>
            <a:chOff x="-714" y="1976"/>
            <a:chExt cx="504" cy="946"/>
          </a:xfrm>
        </p:grpSpPr>
        <p:pic>
          <p:nvPicPr>
            <p:cNvPr id="12348" name="Picture 17"/>
            <p:cNvPicPr>
              <a:picLocks noChangeAspect="1" noChangeArrowheads="1"/>
            </p:cNvPicPr>
            <p:nvPr/>
          </p:nvPicPr>
          <p:blipFill>
            <a:blip r:embed="rId10"/>
            <a:srcRect/>
            <a:stretch>
              <a:fillRect/>
            </a:stretch>
          </p:blipFill>
          <p:spPr bwMode="auto">
            <a:xfrm>
              <a:off x="-714" y="2304"/>
              <a:ext cx="363" cy="534"/>
            </a:xfrm>
            <a:prstGeom prst="rect">
              <a:avLst/>
            </a:prstGeom>
            <a:noFill/>
            <a:ln w="9525">
              <a:noFill/>
              <a:miter lim="800000"/>
              <a:headEnd/>
              <a:tailEnd/>
            </a:ln>
          </p:spPr>
        </p:pic>
        <p:pic>
          <p:nvPicPr>
            <p:cNvPr id="12349" name="Picture 18"/>
            <p:cNvPicPr>
              <a:picLocks noChangeAspect="1" noChangeArrowheads="1"/>
            </p:cNvPicPr>
            <p:nvPr/>
          </p:nvPicPr>
          <p:blipFill>
            <a:blip r:embed="rId10"/>
            <a:srcRect/>
            <a:stretch>
              <a:fillRect/>
            </a:stretch>
          </p:blipFill>
          <p:spPr bwMode="auto">
            <a:xfrm>
              <a:off x="-573" y="2388"/>
              <a:ext cx="363" cy="534"/>
            </a:xfrm>
            <a:prstGeom prst="rect">
              <a:avLst/>
            </a:prstGeom>
            <a:noFill/>
            <a:ln w="9525">
              <a:noFill/>
              <a:miter lim="800000"/>
              <a:headEnd/>
              <a:tailEnd/>
            </a:ln>
          </p:spPr>
        </p:pic>
        <p:pic>
          <p:nvPicPr>
            <p:cNvPr id="12350" name="Picture 19"/>
            <p:cNvPicPr>
              <a:picLocks noChangeAspect="1" noChangeArrowheads="1"/>
            </p:cNvPicPr>
            <p:nvPr/>
          </p:nvPicPr>
          <p:blipFill>
            <a:blip r:embed="rId10"/>
            <a:srcRect/>
            <a:stretch>
              <a:fillRect/>
            </a:stretch>
          </p:blipFill>
          <p:spPr bwMode="auto">
            <a:xfrm>
              <a:off x="-714" y="1976"/>
              <a:ext cx="363" cy="534"/>
            </a:xfrm>
            <a:prstGeom prst="rect">
              <a:avLst/>
            </a:prstGeom>
            <a:noFill/>
            <a:ln w="9525">
              <a:noFill/>
              <a:miter lim="800000"/>
              <a:headEnd/>
              <a:tailEnd/>
            </a:ln>
          </p:spPr>
        </p:pic>
        <p:pic>
          <p:nvPicPr>
            <p:cNvPr id="12351" name="Picture 20"/>
            <p:cNvPicPr>
              <a:picLocks noChangeAspect="1" noChangeArrowheads="1"/>
            </p:cNvPicPr>
            <p:nvPr/>
          </p:nvPicPr>
          <p:blipFill>
            <a:blip r:embed="rId10"/>
            <a:srcRect/>
            <a:stretch>
              <a:fillRect/>
            </a:stretch>
          </p:blipFill>
          <p:spPr bwMode="auto">
            <a:xfrm>
              <a:off x="-573" y="2060"/>
              <a:ext cx="363" cy="534"/>
            </a:xfrm>
            <a:prstGeom prst="rect">
              <a:avLst/>
            </a:prstGeom>
            <a:noFill/>
            <a:ln w="9525">
              <a:noFill/>
              <a:miter lim="800000"/>
              <a:headEnd/>
              <a:tailEnd/>
            </a:ln>
          </p:spPr>
        </p:pic>
      </p:grpSp>
      <p:grpSp>
        <p:nvGrpSpPr>
          <p:cNvPr id="6" name="Group 30"/>
          <p:cNvGrpSpPr>
            <a:grpSpLocks/>
          </p:cNvGrpSpPr>
          <p:nvPr/>
        </p:nvGrpSpPr>
        <p:grpSpPr bwMode="auto">
          <a:xfrm>
            <a:off x="614363" y="1538288"/>
            <a:ext cx="320675" cy="400050"/>
            <a:chOff x="292" y="1528"/>
            <a:chExt cx="747" cy="864"/>
          </a:xfrm>
        </p:grpSpPr>
        <p:pic>
          <p:nvPicPr>
            <p:cNvPr id="12344" name="Picture 3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45" name="Picture 3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46" name="Picture 3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47" name="Picture 3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7" name="Group 35"/>
          <p:cNvGrpSpPr>
            <a:grpSpLocks/>
          </p:cNvGrpSpPr>
          <p:nvPr/>
        </p:nvGrpSpPr>
        <p:grpSpPr bwMode="auto">
          <a:xfrm>
            <a:off x="614363" y="2130425"/>
            <a:ext cx="320675" cy="400050"/>
            <a:chOff x="292" y="1528"/>
            <a:chExt cx="747" cy="864"/>
          </a:xfrm>
        </p:grpSpPr>
        <p:pic>
          <p:nvPicPr>
            <p:cNvPr id="12340" name="Picture 3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41" name="Picture 3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42" name="Picture 3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43" name="Picture 3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8" name="Group 40"/>
          <p:cNvGrpSpPr>
            <a:grpSpLocks/>
          </p:cNvGrpSpPr>
          <p:nvPr/>
        </p:nvGrpSpPr>
        <p:grpSpPr bwMode="auto">
          <a:xfrm>
            <a:off x="614363" y="2722563"/>
            <a:ext cx="320675" cy="400050"/>
            <a:chOff x="292" y="1528"/>
            <a:chExt cx="747" cy="864"/>
          </a:xfrm>
        </p:grpSpPr>
        <p:pic>
          <p:nvPicPr>
            <p:cNvPr id="12336" name="Picture 4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37" name="Picture 4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38" name="Picture 4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39" name="Picture 4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9" name="Group 45"/>
          <p:cNvGrpSpPr>
            <a:grpSpLocks/>
          </p:cNvGrpSpPr>
          <p:nvPr/>
        </p:nvGrpSpPr>
        <p:grpSpPr bwMode="auto">
          <a:xfrm>
            <a:off x="614363" y="3314700"/>
            <a:ext cx="320675" cy="400050"/>
            <a:chOff x="292" y="1528"/>
            <a:chExt cx="747" cy="864"/>
          </a:xfrm>
        </p:grpSpPr>
        <p:pic>
          <p:nvPicPr>
            <p:cNvPr id="12332" name="Picture 4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33" name="Picture 4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34" name="Picture 4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35" name="Picture 4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10" name="Group 50"/>
          <p:cNvGrpSpPr>
            <a:grpSpLocks/>
          </p:cNvGrpSpPr>
          <p:nvPr/>
        </p:nvGrpSpPr>
        <p:grpSpPr bwMode="auto">
          <a:xfrm>
            <a:off x="1169988" y="1073150"/>
            <a:ext cx="495300" cy="2570163"/>
            <a:chOff x="737" y="726"/>
            <a:chExt cx="438" cy="1619"/>
          </a:xfrm>
        </p:grpSpPr>
        <p:sp>
          <p:nvSpPr>
            <p:cNvPr id="191" name="Line 51"/>
            <p:cNvSpPr>
              <a:spLocks noChangeShapeType="1"/>
            </p:cNvSpPr>
            <p:nvPr/>
          </p:nvSpPr>
          <p:spPr bwMode="auto">
            <a:xfrm>
              <a:off x="896" y="728"/>
              <a:ext cx="0" cy="1617"/>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2" name="Line 52"/>
            <p:cNvSpPr>
              <a:spLocks noChangeShapeType="1"/>
            </p:cNvSpPr>
            <p:nvPr/>
          </p:nvSpPr>
          <p:spPr bwMode="auto">
            <a:xfrm>
              <a:off x="737" y="231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3" name="Line 53"/>
            <p:cNvSpPr>
              <a:spLocks noChangeShapeType="1"/>
            </p:cNvSpPr>
            <p:nvPr/>
          </p:nvSpPr>
          <p:spPr bwMode="auto">
            <a:xfrm>
              <a:off x="737" y="189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4" name="Line 54"/>
            <p:cNvSpPr>
              <a:spLocks noChangeShapeType="1"/>
            </p:cNvSpPr>
            <p:nvPr/>
          </p:nvSpPr>
          <p:spPr bwMode="auto">
            <a:xfrm>
              <a:off x="737" y="150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5" name="Line 55"/>
            <p:cNvSpPr>
              <a:spLocks noChangeShapeType="1"/>
            </p:cNvSpPr>
            <p:nvPr/>
          </p:nvSpPr>
          <p:spPr bwMode="auto">
            <a:xfrm>
              <a:off x="737" y="1122"/>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6" name="Line 56"/>
            <p:cNvSpPr>
              <a:spLocks noChangeShapeType="1"/>
            </p:cNvSpPr>
            <p:nvPr/>
          </p:nvSpPr>
          <p:spPr bwMode="auto">
            <a:xfrm>
              <a:off x="737" y="72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7" name="Line 57"/>
            <p:cNvSpPr>
              <a:spLocks noChangeShapeType="1"/>
            </p:cNvSpPr>
            <p:nvPr/>
          </p:nvSpPr>
          <p:spPr bwMode="auto">
            <a:xfrm>
              <a:off x="964" y="945"/>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sp>
          <p:nvSpPr>
            <p:cNvPr id="198" name="Line 58"/>
            <p:cNvSpPr>
              <a:spLocks noChangeShapeType="1"/>
            </p:cNvSpPr>
            <p:nvPr/>
          </p:nvSpPr>
          <p:spPr bwMode="auto">
            <a:xfrm>
              <a:off x="964" y="1704"/>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Times" charset="0"/>
                <a:cs typeface="+mn-cs"/>
              </a:endParaRPr>
            </a:p>
          </p:txBody>
        </p:sp>
      </p:grpSp>
      <p:sp>
        <p:nvSpPr>
          <p:cNvPr id="200" name="Text Box 60"/>
          <p:cNvSpPr txBox="1">
            <a:spLocks noChangeArrowheads="1"/>
          </p:cNvSpPr>
          <p:nvPr/>
        </p:nvSpPr>
        <p:spPr bwMode="auto">
          <a:xfrm>
            <a:off x="512763" y="3790950"/>
            <a:ext cx="768350" cy="292100"/>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Clients</a:t>
            </a:r>
          </a:p>
        </p:txBody>
      </p:sp>
      <p:sp>
        <p:nvSpPr>
          <p:cNvPr id="201" name="Text Box 61"/>
          <p:cNvSpPr txBox="1">
            <a:spLocks noChangeArrowheads="1"/>
          </p:cNvSpPr>
          <p:nvPr/>
        </p:nvSpPr>
        <p:spPr bwMode="auto">
          <a:xfrm>
            <a:off x="1604963" y="1822450"/>
            <a:ext cx="1811337" cy="292100"/>
          </a:xfrm>
          <a:prstGeom prst="rect">
            <a:avLst/>
          </a:prstGeom>
          <a:noFill/>
          <a:ln w="9525">
            <a:noFill/>
            <a:miter lim="800000"/>
            <a:headEnd/>
            <a:tailEnd/>
          </a:ln>
          <a:effectLst/>
        </p:spPr>
        <p:txBody>
          <a:bodyPr lIns="91435" tIns="45717" rIns="91435" bIns="45717">
            <a:spAutoFit/>
          </a:bodyPr>
          <a:lstStyle/>
          <a:p>
            <a:pPr eaLnBrk="0" hangingPunct="0"/>
            <a:r>
              <a:rPr lang="en-US" sz="1300">
                <a:latin typeface="Segoe" pitchFamily="34" charset="0"/>
              </a:rPr>
              <a:t>Active Directory®</a:t>
            </a:r>
          </a:p>
        </p:txBody>
      </p:sp>
      <p:sp>
        <p:nvSpPr>
          <p:cNvPr id="202" name="Text Box 62"/>
          <p:cNvSpPr txBox="1">
            <a:spLocks noChangeArrowheads="1"/>
          </p:cNvSpPr>
          <p:nvPr/>
        </p:nvSpPr>
        <p:spPr bwMode="auto">
          <a:xfrm>
            <a:off x="1665288" y="3790950"/>
            <a:ext cx="2054225" cy="492125"/>
          </a:xfrm>
          <a:prstGeom prst="rect">
            <a:avLst/>
          </a:prstGeom>
          <a:noFill/>
          <a:ln w="9525">
            <a:noFill/>
            <a:miter lim="800000"/>
            <a:headEnd/>
            <a:tailEnd/>
          </a:ln>
          <a:effectLst/>
        </p:spPr>
        <p:txBody>
          <a:bodyPr lIns="91435" tIns="45717" rIns="91435" bIns="45717">
            <a:spAutoFit/>
          </a:bodyPr>
          <a:lstStyle/>
          <a:p>
            <a:pPr eaLnBrk="0" hangingPunct="0">
              <a:defRPr/>
            </a:pPr>
            <a:r>
              <a:rPr lang="en-US" sz="1300" dirty="0">
                <a:latin typeface="+mj-lt"/>
                <a:cs typeface="+mn-cs"/>
              </a:rPr>
              <a:t>Windows 2003 Servers</a:t>
            </a:r>
          </a:p>
          <a:p>
            <a:pPr eaLnBrk="0" hangingPunct="0">
              <a:defRPr/>
            </a:pPr>
            <a:r>
              <a:rPr lang="en-US" sz="1300" dirty="0">
                <a:latin typeface="+mj-lt"/>
                <a:cs typeface="+mn-cs"/>
              </a:rPr>
              <a:t>XP Workstations</a:t>
            </a:r>
          </a:p>
        </p:txBody>
      </p:sp>
      <p:grpSp>
        <p:nvGrpSpPr>
          <p:cNvPr id="11" name="Group 87"/>
          <p:cNvGrpSpPr>
            <a:grpSpLocks/>
          </p:cNvGrpSpPr>
          <p:nvPr/>
        </p:nvGrpSpPr>
        <p:grpSpPr bwMode="auto">
          <a:xfrm>
            <a:off x="2794000" y="2944813"/>
            <a:ext cx="3014663" cy="1268412"/>
            <a:chOff x="4470402" y="3204211"/>
            <a:chExt cx="4824202" cy="1824445"/>
          </a:xfrm>
        </p:grpSpPr>
        <p:pic>
          <p:nvPicPr>
            <p:cNvPr id="12314" name="Picture 70"/>
            <p:cNvPicPr>
              <a:picLocks noChangeAspect="1" noChangeArrowheads="1"/>
            </p:cNvPicPr>
            <p:nvPr/>
          </p:nvPicPr>
          <p:blipFill>
            <a:blip r:embed="rId11"/>
            <a:srcRect/>
            <a:stretch>
              <a:fillRect/>
            </a:stretch>
          </p:blipFill>
          <p:spPr bwMode="auto">
            <a:xfrm>
              <a:off x="6324602" y="3661413"/>
              <a:ext cx="1687549" cy="927736"/>
            </a:xfrm>
            <a:prstGeom prst="rect">
              <a:avLst/>
            </a:prstGeom>
            <a:noFill/>
            <a:ln w="9525">
              <a:noFill/>
              <a:miter lim="800000"/>
              <a:headEnd/>
              <a:tailEnd/>
            </a:ln>
          </p:spPr>
        </p:pic>
        <p:grpSp>
          <p:nvGrpSpPr>
            <p:cNvPr id="12" name="Group 71"/>
            <p:cNvGrpSpPr>
              <a:grpSpLocks/>
            </p:cNvGrpSpPr>
            <p:nvPr/>
          </p:nvGrpSpPr>
          <p:grpSpPr bwMode="auto">
            <a:xfrm>
              <a:off x="6878324" y="3204211"/>
              <a:ext cx="1073237" cy="1055370"/>
              <a:chOff x="-1798" y="2282"/>
              <a:chExt cx="708" cy="661"/>
            </a:xfrm>
          </p:grpSpPr>
          <p:grpSp>
            <p:nvGrpSpPr>
              <p:cNvPr id="13" name="Group 72"/>
              <p:cNvGrpSpPr>
                <a:grpSpLocks/>
              </p:cNvGrpSpPr>
              <p:nvPr/>
            </p:nvGrpSpPr>
            <p:grpSpPr bwMode="auto">
              <a:xfrm>
                <a:off x="-1413" y="2463"/>
                <a:ext cx="323" cy="354"/>
                <a:chOff x="-1218" y="2142"/>
                <a:chExt cx="440" cy="481"/>
              </a:xfrm>
            </p:grpSpPr>
            <p:pic>
              <p:nvPicPr>
                <p:cNvPr id="12320" name="Picture 73"/>
                <p:cNvPicPr>
                  <a:picLocks noChangeAspect="1" noChangeArrowheads="1"/>
                </p:cNvPicPr>
                <p:nvPr/>
              </p:nvPicPr>
              <p:blipFill>
                <a:blip r:embed="rId12"/>
                <a:srcRect/>
                <a:stretch>
                  <a:fillRect/>
                </a:stretch>
              </p:blipFill>
              <p:spPr bwMode="auto">
                <a:xfrm>
                  <a:off x="-1148" y="2142"/>
                  <a:ext cx="219" cy="264"/>
                </a:xfrm>
                <a:prstGeom prst="rect">
                  <a:avLst/>
                </a:prstGeom>
                <a:noFill/>
                <a:ln w="9525">
                  <a:noFill/>
                  <a:miter lim="800000"/>
                  <a:headEnd/>
                  <a:tailEnd/>
                </a:ln>
              </p:spPr>
            </p:pic>
            <p:pic>
              <p:nvPicPr>
                <p:cNvPr id="12321" name="Picture 74"/>
                <p:cNvPicPr>
                  <a:picLocks noChangeAspect="1" noChangeArrowheads="1"/>
                </p:cNvPicPr>
                <p:nvPr/>
              </p:nvPicPr>
              <p:blipFill>
                <a:blip r:embed="rId12"/>
                <a:srcRect/>
                <a:stretch>
                  <a:fillRect/>
                </a:stretch>
              </p:blipFill>
              <p:spPr bwMode="auto">
                <a:xfrm>
                  <a:off x="-997" y="2219"/>
                  <a:ext cx="219" cy="264"/>
                </a:xfrm>
                <a:prstGeom prst="rect">
                  <a:avLst/>
                </a:prstGeom>
                <a:noFill/>
                <a:ln w="9525">
                  <a:noFill/>
                  <a:miter lim="800000"/>
                  <a:headEnd/>
                  <a:tailEnd/>
                </a:ln>
              </p:spPr>
            </p:pic>
            <p:pic>
              <p:nvPicPr>
                <p:cNvPr id="12322" name="Picture 75"/>
                <p:cNvPicPr>
                  <a:picLocks noChangeAspect="1" noChangeArrowheads="1"/>
                </p:cNvPicPr>
                <p:nvPr/>
              </p:nvPicPr>
              <p:blipFill>
                <a:blip r:embed="rId12"/>
                <a:srcRect/>
                <a:stretch>
                  <a:fillRect/>
                </a:stretch>
              </p:blipFill>
              <p:spPr bwMode="auto">
                <a:xfrm>
                  <a:off x="-1218" y="2282"/>
                  <a:ext cx="219" cy="264"/>
                </a:xfrm>
                <a:prstGeom prst="rect">
                  <a:avLst/>
                </a:prstGeom>
                <a:noFill/>
                <a:ln w="9525">
                  <a:noFill/>
                  <a:miter lim="800000"/>
                  <a:headEnd/>
                  <a:tailEnd/>
                </a:ln>
              </p:spPr>
            </p:pic>
            <p:pic>
              <p:nvPicPr>
                <p:cNvPr id="12323" name="Picture 76"/>
                <p:cNvPicPr>
                  <a:picLocks noChangeAspect="1" noChangeArrowheads="1"/>
                </p:cNvPicPr>
                <p:nvPr/>
              </p:nvPicPr>
              <p:blipFill>
                <a:blip r:embed="rId12"/>
                <a:srcRect/>
                <a:stretch>
                  <a:fillRect/>
                </a:stretch>
              </p:blipFill>
              <p:spPr bwMode="auto">
                <a:xfrm>
                  <a:off x="-1067" y="2359"/>
                  <a:ext cx="219" cy="264"/>
                </a:xfrm>
                <a:prstGeom prst="rect">
                  <a:avLst/>
                </a:prstGeom>
                <a:noFill/>
                <a:ln w="9525">
                  <a:noFill/>
                  <a:miter lim="800000"/>
                  <a:headEnd/>
                  <a:tailEnd/>
                </a:ln>
              </p:spPr>
            </p:pic>
          </p:grpSp>
          <p:pic>
            <p:nvPicPr>
              <p:cNvPr id="12319" name="Picture 77"/>
              <p:cNvPicPr>
                <a:picLocks noChangeAspect="1" noChangeArrowheads="1"/>
              </p:cNvPicPr>
              <p:nvPr/>
            </p:nvPicPr>
            <p:blipFill>
              <a:blip r:embed="rId13"/>
              <a:srcRect/>
              <a:stretch>
                <a:fillRect/>
              </a:stretch>
            </p:blipFill>
            <p:spPr bwMode="auto">
              <a:xfrm>
                <a:off x="-1798" y="2282"/>
                <a:ext cx="431" cy="661"/>
              </a:xfrm>
              <a:prstGeom prst="rect">
                <a:avLst/>
              </a:prstGeom>
              <a:noFill/>
              <a:ln w="9525">
                <a:noFill/>
                <a:miter lim="800000"/>
                <a:headEnd/>
                <a:tailEnd/>
              </a:ln>
            </p:spPr>
          </p:pic>
        </p:grpSp>
        <p:sp>
          <p:nvSpPr>
            <p:cNvPr id="218" name="AutoShape 78"/>
            <p:cNvSpPr>
              <a:spLocks noChangeArrowheads="1"/>
            </p:cNvSpPr>
            <p:nvPr/>
          </p:nvSpPr>
          <p:spPr bwMode="auto">
            <a:xfrm>
              <a:off x="4470402" y="3364050"/>
              <a:ext cx="1633472" cy="406447"/>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defRPr/>
              </a:pPr>
              <a:r>
                <a:rPr lang="en-GB" sz="1100" dirty="0">
                  <a:latin typeface="+mj-lt"/>
                  <a:cs typeface="+mn-cs"/>
                </a:rPr>
                <a:t>Daily</a:t>
              </a:r>
            </a:p>
          </p:txBody>
        </p:sp>
        <p:sp>
          <p:nvSpPr>
            <p:cNvPr id="219" name="Text Box 79"/>
            <p:cNvSpPr txBox="1">
              <a:spLocks noChangeArrowheads="1"/>
            </p:cNvSpPr>
            <p:nvPr/>
          </p:nvSpPr>
          <p:spPr bwMode="auto">
            <a:xfrm>
              <a:off x="6622113" y="4551424"/>
              <a:ext cx="2672491" cy="477232"/>
            </a:xfrm>
            <a:prstGeom prst="rect">
              <a:avLst/>
            </a:prstGeom>
            <a:noFill/>
            <a:ln w="9525">
              <a:noFill/>
              <a:miter lim="800000"/>
              <a:headEnd/>
              <a:tailEnd/>
            </a:ln>
            <a:effectLst/>
          </p:spPr>
          <p:txBody>
            <a:bodyPr lIns="130622" tIns="65310" rIns="130622" bIns="65310">
              <a:spAutoFit/>
            </a:bodyPr>
            <a:lstStyle/>
            <a:p>
              <a:pPr eaLnBrk="0" hangingPunct="0">
                <a:defRPr/>
              </a:pPr>
              <a:r>
                <a:rPr lang="en-US" sz="1300" dirty="0">
                  <a:latin typeface="+mj-lt"/>
                  <a:cs typeface="+mn-cs"/>
                </a:rPr>
                <a:t>DPM SRT Server</a:t>
              </a:r>
            </a:p>
          </p:txBody>
        </p:sp>
      </p:grpSp>
      <p:grpSp>
        <p:nvGrpSpPr>
          <p:cNvPr id="14" name="Group 85"/>
          <p:cNvGrpSpPr>
            <a:grpSpLocks/>
          </p:cNvGrpSpPr>
          <p:nvPr/>
        </p:nvGrpSpPr>
        <p:grpSpPr bwMode="auto">
          <a:xfrm>
            <a:off x="5503863" y="2693988"/>
            <a:ext cx="2438400" cy="1052512"/>
            <a:chOff x="7705587" y="1413258"/>
            <a:chExt cx="3897206" cy="1263211"/>
          </a:xfrm>
        </p:grpSpPr>
        <p:pic>
          <p:nvPicPr>
            <p:cNvPr id="12307" name="Picture 64"/>
            <p:cNvPicPr>
              <a:picLocks noChangeAspect="1" noChangeArrowheads="1"/>
            </p:cNvPicPr>
            <p:nvPr/>
          </p:nvPicPr>
          <p:blipFill>
            <a:blip r:embed="rId14"/>
            <a:srcRect/>
            <a:stretch>
              <a:fillRect/>
            </a:stretch>
          </p:blipFill>
          <p:spPr bwMode="auto">
            <a:xfrm>
              <a:off x="9516152" y="1775405"/>
              <a:ext cx="661286" cy="441960"/>
            </a:xfrm>
            <a:prstGeom prst="rect">
              <a:avLst/>
            </a:prstGeom>
            <a:noFill/>
            <a:ln w="9525">
              <a:noFill/>
              <a:miter lim="800000"/>
              <a:headEnd/>
              <a:tailEnd/>
            </a:ln>
          </p:spPr>
        </p:pic>
        <p:pic>
          <p:nvPicPr>
            <p:cNvPr id="12308" name="Picture 65"/>
            <p:cNvPicPr>
              <a:picLocks noChangeAspect="1" noChangeArrowheads="1"/>
            </p:cNvPicPr>
            <p:nvPr/>
          </p:nvPicPr>
          <p:blipFill>
            <a:blip r:embed="rId15"/>
            <a:srcRect/>
            <a:stretch>
              <a:fillRect/>
            </a:stretch>
          </p:blipFill>
          <p:spPr bwMode="auto">
            <a:xfrm>
              <a:off x="9650776" y="1889706"/>
              <a:ext cx="663094" cy="441960"/>
            </a:xfrm>
            <a:prstGeom prst="rect">
              <a:avLst/>
            </a:prstGeom>
            <a:noFill/>
            <a:ln w="9525">
              <a:noFill/>
              <a:miter lim="800000"/>
              <a:headEnd/>
              <a:tailEnd/>
            </a:ln>
          </p:spPr>
        </p:pic>
        <p:pic>
          <p:nvPicPr>
            <p:cNvPr id="12309" name="Picture 66"/>
            <p:cNvPicPr>
              <a:picLocks noChangeAspect="1" noChangeArrowheads="1"/>
            </p:cNvPicPr>
            <p:nvPr/>
          </p:nvPicPr>
          <p:blipFill>
            <a:blip r:embed="rId16"/>
            <a:srcRect/>
            <a:stretch>
              <a:fillRect/>
            </a:stretch>
          </p:blipFill>
          <p:spPr bwMode="auto">
            <a:xfrm>
              <a:off x="9785391" y="2004005"/>
              <a:ext cx="663094" cy="443864"/>
            </a:xfrm>
            <a:prstGeom prst="rect">
              <a:avLst/>
            </a:prstGeom>
            <a:noFill/>
            <a:ln w="9525">
              <a:noFill/>
              <a:miter lim="800000"/>
              <a:headEnd/>
              <a:tailEnd/>
            </a:ln>
          </p:spPr>
        </p:pic>
        <p:pic>
          <p:nvPicPr>
            <p:cNvPr id="12310" name="Picture 67"/>
            <p:cNvPicPr>
              <a:picLocks noChangeAspect="1" noChangeArrowheads="1"/>
            </p:cNvPicPr>
            <p:nvPr/>
          </p:nvPicPr>
          <p:blipFill>
            <a:blip r:embed="rId17"/>
            <a:srcRect/>
            <a:stretch>
              <a:fillRect/>
            </a:stretch>
          </p:blipFill>
          <p:spPr bwMode="auto">
            <a:xfrm>
              <a:off x="9920016" y="2120210"/>
              <a:ext cx="663094" cy="441960"/>
            </a:xfrm>
            <a:prstGeom prst="rect">
              <a:avLst/>
            </a:prstGeom>
            <a:noFill/>
            <a:ln w="9525">
              <a:noFill/>
              <a:miter lim="800000"/>
              <a:headEnd/>
              <a:tailEnd/>
            </a:ln>
          </p:spPr>
        </p:pic>
        <p:pic>
          <p:nvPicPr>
            <p:cNvPr id="12311" name="Picture 68"/>
            <p:cNvPicPr>
              <a:picLocks noChangeAspect="1" noChangeArrowheads="1"/>
            </p:cNvPicPr>
            <p:nvPr/>
          </p:nvPicPr>
          <p:blipFill>
            <a:blip r:embed="rId18"/>
            <a:srcRect/>
            <a:stretch>
              <a:fillRect/>
            </a:stretch>
          </p:blipFill>
          <p:spPr bwMode="auto">
            <a:xfrm>
              <a:off x="10054631" y="2234509"/>
              <a:ext cx="663094" cy="441960"/>
            </a:xfrm>
            <a:prstGeom prst="rect">
              <a:avLst/>
            </a:prstGeom>
            <a:noFill/>
            <a:ln w="9525">
              <a:noFill/>
              <a:miter lim="800000"/>
              <a:headEnd/>
              <a:tailEnd/>
            </a:ln>
          </p:spPr>
        </p:pic>
        <p:sp>
          <p:nvSpPr>
            <p:cNvPr id="209" name="AutoShape 69"/>
            <p:cNvSpPr>
              <a:spLocks noChangeArrowheads="1"/>
            </p:cNvSpPr>
            <p:nvPr/>
          </p:nvSpPr>
          <p:spPr bwMode="auto">
            <a:xfrm>
              <a:off x="7705587" y="1965794"/>
              <a:ext cx="1560404" cy="40582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endParaRPr lang="en-GB">
                <a:latin typeface="Segoe" pitchFamily="34" charset="0"/>
              </a:endParaRPr>
            </a:p>
          </p:txBody>
        </p:sp>
        <p:sp>
          <p:nvSpPr>
            <p:cNvPr id="220" name="Text Box 80"/>
            <p:cNvSpPr txBox="1">
              <a:spLocks noChangeArrowheads="1"/>
            </p:cNvSpPr>
            <p:nvPr/>
          </p:nvSpPr>
          <p:spPr bwMode="auto">
            <a:xfrm>
              <a:off x="9164501" y="1413258"/>
              <a:ext cx="2438292" cy="398206"/>
            </a:xfrm>
            <a:prstGeom prst="rect">
              <a:avLst/>
            </a:prstGeom>
            <a:noFill/>
            <a:ln w="9525">
              <a:noFill/>
              <a:miter lim="800000"/>
              <a:headEnd/>
              <a:tailEnd/>
            </a:ln>
            <a:effectLst/>
          </p:spPr>
          <p:txBody>
            <a:bodyPr lIns="130622" tIns="65310" rIns="130622" bIns="65310">
              <a:spAutoFit/>
            </a:bodyPr>
            <a:lstStyle/>
            <a:p>
              <a:pPr eaLnBrk="0" hangingPunct="0">
                <a:defRPr/>
              </a:pPr>
              <a:r>
                <a:rPr lang="en-US" sz="1300" dirty="0">
                  <a:latin typeface="+mj-lt"/>
                  <a:cs typeface="+mn-cs"/>
                </a:rPr>
                <a:t>Recovery Points</a:t>
              </a:r>
            </a:p>
          </p:txBody>
        </p:sp>
      </p:gr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solidFill>
                  <a:schemeClr val="tx1"/>
                </a:solidFill>
              </a:rPr>
              <a:t>Recovery Center</a:t>
            </a:r>
            <a:endParaRPr lang="en-IN" dirty="0" smtClean="0">
              <a:solidFill>
                <a:schemeClr val="tx1"/>
              </a:solidFill>
            </a:endParaRPr>
          </a:p>
        </p:txBody>
      </p:sp>
      <p:pic>
        <p:nvPicPr>
          <p:cNvPr id="43011" name="Content Placeholder 6" descr="Recovery Center Recovery Points.bmp"/>
          <p:cNvPicPr>
            <a:picLocks noGrp="1"/>
          </p:cNvPicPr>
          <p:nvPr>
            <p:ph idx="1"/>
          </p:nvPr>
        </p:nvPicPr>
        <p:blipFill>
          <a:blip r:embed="rId2"/>
          <a:srcRect/>
          <a:stretch>
            <a:fillRect/>
          </a:stretch>
        </p:blipFill>
        <p:spPr>
          <a:xfrm>
            <a:off x="1338263" y="838200"/>
            <a:ext cx="6467475" cy="5562600"/>
          </a:xfrm>
        </p:spPr>
      </p:pic>
      <p:sp>
        <p:nvSpPr>
          <p:cNvPr id="8" name="Oval 7"/>
          <p:cNvSpPr/>
          <p:nvPr/>
        </p:nvSpPr>
        <p:spPr>
          <a:xfrm>
            <a:off x="6188075" y="1227138"/>
            <a:ext cx="1477963"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FFFF"/>
              </a:solidFill>
              <a:cs typeface="Arial" charset="0"/>
            </a:endParaRPr>
          </a:p>
        </p:txBody>
      </p:sp>
      <p:sp>
        <p:nvSpPr>
          <p:cNvPr id="9" name="Oval 8"/>
          <p:cNvSpPr/>
          <p:nvPr/>
        </p:nvSpPr>
        <p:spPr>
          <a:xfrm>
            <a:off x="6102350" y="1781175"/>
            <a:ext cx="1477963" cy="1036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FFFF"/>
              </a:solidFill>
              <a:cs typeface="Arial" charset="0"/>
            </a:endParaRPr>
          </a:p>
        </p:txBody>
      </p:sp>
      <p:sp>
        <p:nvSpPr>
          <p:cNvPr id="10" name="Oval 9"/>
          <p:cNvSpPr/>
          <p:nvPr/>
        </p:nvSpPr>
        <p:spPr>
          <a:xfrm>
            <a:off x="6115050" y="2844800"/>
            <a:ext cx="1477963"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FFFF"/>
              </a:solidFill>
              <a:cs typeface="Arial" charset="0"/>
            </a:endParaRPr>
          </a:p>
        </p:txBody>
      </p:sp>
      <p:sp>
        <p:nvSpPr>
          <p:cNvPr id="11" name="Oval 10"/>
          <p:cNvSpPr/>
          <p:nvPr/>
        </p:nvSpPr>
        <p:spPr>
          <a:xfrm>
            <a:off x="1066800" y="4286250"/>
            <a:ext cx="5121275" cy="14874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29" name="Rectangle 77"/>
          <p:cNvSpPr>
            <a:spLocks noGrp="1" noChangeArrowheads="1"/>
          </p:cNvSpPr>
          <p:nvPr>
            <p:ph type="title"/>
          </p:nvPr>
        </p:nvSpPr>
        <p:spPr/>
        <p:txBody>
          <a:bodyPr/>
          <a:lstStyle/>
          <a:p>
            <a:r>
              <a:rPr lang="zh-TW" altLang="en-US" dirty="0" smtClean="0">
                <a:solidFill>
                  <a:schemeClr val="tx1"/>
                </a:solidFill>
              </a:rPr>
              <a:t>版本功能比較</a:t>
            </a:r>
            <a:endParaRPr lang="en-US" dirty="0" smtClean="0">
              <a:solidFill>
                <a:schemeClr val="tx1"/>
              </a:solidFill>
            </a:endParaRPr>
          </a:p>
        </p:txBody>
      </p:sp>
      <p:graphicFrame>
        <p:nvGraphicFramePr>
          <p:cNvPr id="100430" name="Group 78"/>
          <p:cNvGraphicFramePr>
            <a:graphicFrameLocks noGrp="1"/>
          </p:cNvGraphicFramePr>
          <p:nvPr/>
        </p:nvGraphicFramePr>
        <p:xfrm>
          <a:off x="431199" y="1077225"/>
          <a:ext cx="8291513" cy="5323524"/>
        </p:xfrm>
        <a:graphic>
          <a:graphicData uri="http://schemas.openxmlformats.org/drawingml/2006/table">
            <a:tbl>
              <a:tblPr/>
              <a:tblGrid>
                <a:gridCol w="4184650"/>
                <a:gridCol w="2119313"/>
                <a:gridCol w="1987550"/>
              </a:tblGrid>
              <a:tr h="461963">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DPM 2006 sp1</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DPM v2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r>
              <a:tr h="438150">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File Servers and Shares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363538">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Microsoft Exchange Server</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KB 909644</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Native DPM</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25717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Microsoft SQL Server</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KB 910401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Native DPM</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26352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Microsoft SharePoint Server</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KB 915181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Native DPM / beta 2</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25450">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system state</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TechNet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9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Native DPM / beta 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388938">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R2 SIS Servers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37782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Protect Windows x64 Editions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Protect clusters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Tape media </a:t>
                      </a: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 in addition to disk</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endParaRP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YES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49263">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Time between synchronizations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1 hour</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15 minutes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r h="447675">
                <a:tc>
                  <a:txBody>
                    <a:bodyPr/>
                    <a:lstStyle/>
                    <a:p>
                      <a:pPr marL="0" marR="0" lvl="0" indent="0" algn="l" defTabSz="914400" rtl="0" eaLnBrk="1" fontAlgn="base" latinLnBrk="0" hangingPunct="1">
                        <a:lnSpc>
                          <a:spcPct val="100000"/>
                        </a:lnSpc>
                        <a:spcBef>
                          <a:spcPct val="0"/>
                        </a:spcBef>
                        <a:spcAft>
                          <a:spcPct val="0"/>
                        </a:spcAft>
                        <a:buClr>
                          <a:srgbClr val="FFCC00"/>
                        </a:buClr>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Number of shadow copies</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45406">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Segoe Semibold" pitchFamily="2" charset="0"/>
                          <a:cs typeface="Arial" charset="0"/>
                        </a:rPr>
                        <a:t>64</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FFCC00"/>
                        </a:buClr>
                        <a:buSzTx/>
                        <a:buFontTx/>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Segoe Semibold" pitchFamily="2" charset="0"/>
                          <a:cs typeface="Arial" charset="0"/>
                        </a:rPr>
                        <a:t>up to 512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2">
                        <a:alpha val="50195"/>
                      </a:schemeClr>
                    </a:solidFill>
                  </a:tcPr>
                </a:tc>
              </a:tr>
            </a:tbl>
          </a:graphicData>
        </a:graphic>
      </p:graphicFrame>
      <p:sp>
        <p:nvSpPr>
          <p:cNvPr id="18492" name="TextBox 13"/>
          <p:cNvSpPr txBox="1">
            <a:spLocks noChangeArrowheads="1"/>
          </p:cNvSpPr>
          <p:nvPr/>
        </p:nvSpPr>
        <p:spPr bwMode="auto">
          <a:xfrm>
            <a:off x="2003425" y="6573838"/>
            <a:ext cx="7140575" cy="257175"/>
          </a:xfrm>
          <a:prstGeom prst="rect">
            <a:avLst/>
          </a:prstGeom>
          <a:noFill/>
          <a:ln w="9525">
            <a:noFill/>
            <a:miter lim="800000"/>
            <a:headEnd/>
            <a:tailEnd/>
          </a:ln>
        </p:spPr>
        <p:txBody>
          <a:bodyPr>
            <a:spAutoFit/>
          </a:bodyPr>
          <a:lstStyle/>
          <a:p>
            <a:pPr algn="r">
              <a:lnSpc>
                <a:spcPct val="90000"/>
              </a:lnSpc>
            </a:pPr>
            <a:r>
              <a:rPr lang="en-US" sz="1200" b="0"/>
              <a:t>Not a complete feature list – </a:t>
            </a:r>
            <a:r>
              <a:rPr lang="en-US" sz="1200" b="0" i="1"/>
              <a:t>simply for comparison of DPM 2006 to DPM v2</a:t>
            </a:r>
          </a:p>
        </p:txBody>
      </p:sp>
      <p:sp>
        <p:nvSpPr>
          <p:cNvPr id="19" name="12-Point Star 18"/>
          <p:cNvSpPr/>
          <p:nvPr/>
        </p:nvSpPr>
        <p:spPr bwMode="auto">
          <a:xfrm>
            <a:off x="8263924" y="208052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0" name="12-Point Star 19"/>
          <p:cNvSpPr/>
          <p:nvPr/>
        </p:nvSpPr>
        <p:spPr bwMode="auto">
          <a:xfrm>
            <a:off x="8263924" y="263932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1" name="12-Point Star 20"/>
          <p:cNvSpPr/>
          <p:nvPr/>
        </p:nvSpPr>
        <p:spPr bwMode="auto">
          <a:xfrm>
            <a:off x="8263924" y="313462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2" name="12-Point Star 21"/>
          <p:cNvSpPr/>
          <p:nvPr/>
        </p:nvSpPr>
        <p:spPr bwMode="auto">
          <a:xfrm>
            <a:off x="8263924" y="365532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3" name="12-Point Star 22"/>
          <p:cNvSpPr/>
          <p:nvPr/>
        </p:nvSpPr>
        <p:spPr bwMode="auto">
          <a:xfrm>
            <a:off x="6309883" y="3898900"/>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4" name="12-Point Star 23"/>
          <p:cNvSpPr/>
          <p:nvPr/>
        </p:nvSpPr>
        <p:spPr bwMode="auto">
          <a:xfrm>
            <a:off x="6309883" y="4305300"/>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5" name="12-Point Star 24"/>
          <p:cNvSpPr/>
          <p:nvPr/>
        </p:nvSpPr>
        <p:spPr bwMode="auto">
          <a:xfrm>
            <a:off x="6309883" y="4724400"/>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6" name="12-Point Star 25"/>
          <p:cNvSpPr/>
          <p:nvPr/>
        </p:nvSpPr>
        <p:spPr bwMode="auto">
          <a:xfrm>
            <a:off x="8381613" y="520146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7" name="12-Point Star 26"/>
          <p:cNvSpPr/>
          <p:nvPr/>
        </p:nvSpPr>
        <p:spPr bwMode="auto">
          <a:xfrm>
            <a:off x="8381613" y="563326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
        <p:nvSpPr>
          <p:cNvPr id="28" name="12-Point Star 27"/>
          <p:cNvSpPr/>
          <p:nvPr/>
        </p:nvSpPr>
        <p:spPr bwMode="auto">
          <a:xfrm>
            <a:off x="8381613" y="6052365"/>
            <a:ext cx="215900" cy="241300"/>
          </a:xfrm>
          <a:prstGeom prst="star12">
            <a:avLst/>
          </a:prstGeom>
          <a:solidFill>
            <a:srgbClr val="FFC000"/>
          </a:solidFill>
          <a:ln w="9525" cap="flat" cmpd="sng" algn="ctr">
            <a:solidFill>
              <a:srgbClr val="FF0000"/>
            </a:solidFill>
            <a:prstDash val="solid"/>
            <a:round/>
            <a:headEnd type="none" w="med" len="med"/>
            <a:tailEnd type="none" w="med" len="med"/>
          </a:ln>
          <a:effectLst/>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solidFill>
                  <a:schemeClr val="tx1"/>
                </a:solidFill>
              </a:rPr>
              <a:t>Boot Client – Start up</a:t>
            </a:r>
            <a:endParaRPr lang="en-IN" dirty="0" smtClean="0">
              <a:solidFill>
                <a:schemeClr val="tx1"/>
              </a:solidFill>
            </a:endParaRPr>
          </a:p>
        </p:txBody>
      </p:sp>
      <p:pic>
        <p:nvPicPr>
          <p:cNvPr id="38915" name="Content Placeholder 3"/>
          <p:cNvPicPr>
            <a:picLocks noGrp="1"/>
          </p:cNvPicPr>
          <p:nvPr>
            <p:ph idx="1"/>
          </p:nvPr>
        </p:nvPicPr>
        <p:blipFill>
          <a:blip r:embed="rId2"/>
          <a:srcRect/>
          <a:stretch>
            <a:fillRect/>
          </a:stretch>
        </p:blipFill>
        <p:spPr>
          <a:xfrm>
            <a:off x="858838" y="838200"/>
            <a:ext cx="7426325" cy="5562600"/>
          </a:xfr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00" name="Rectangle 8"/>
          <p:cNvSpPr>
            <a:spLocks noGrp="1" noChangeArrowheads="1"/>
          </p:cNvSpPr>
          <p:nvPr>
            <p:ph type="title"/>
          </p:nvPr>
        </p:nvSpPr>
        <p:spPr/>
        <p:txBody>
          <a:bodyPr/>
          <a:lstStyle/>
          <a:p>
            <a:pPr eaLnBrk="1" hangingPunct="1">
              <a:defRPr/>
            </a:pPr>
            <a:r>
              <a:rPr lang="zh-TW" altLang="en-US" sz="4000" dirty="0" smtClean="0">
                <a:solidFill>
                  <a:schemeClr val="tx1"/>
                </a:solidFill>
              </a:rPr>
              <a:t>部署 </a:t>
            </a:r>
            <a:r>
              <a:rPr altLang="zh-TW" sz="4000" smtClean="0">
                <a:solidFill>
                  <a:schemeClr val="tx1"/>
                </a:solidFill>
              </a:rPr>
              <a:t>DPM</a:t>
            </a:r>
            <a:r>
              <a:rPr lang="zh-TW" altLang="en-US" sz="4000" dirty="0" smtClean="0">
                <a:solidFill>
                  <a:schemeClr val="tx1"/>
                </a:solidFill>
              </a:rPr>
              <a:t> </a:t>
            </a:r>
            <a:r>
              <a:rPr altLang="zh-TW" sz="4000" smtClean="0">
                <a:solidFill>
                  <a:schemeClr val="tx1"/>
                </a:solidFill>
              </a:rPr>
              <a:t>2007 </a:t>
            </a:r>
            <a:r>
              <a:rPr lang="zh-TW" altLang="en-US" dirty="0" smtClean="0">
                <a:solidFill>
                  <a:schemeClr val="tx1"/>
                </a:solidFill>
              </a:rPr>
              <a:t>十</a:t>
            </a:r>
            <a:r>
              <a:rPr lang="zh-TW" altLang="en-US" sz="4000" dirty="0" smtClean="0">
                <a:solidFill>
                  <a:schemeClr val="tx1"/>
                </a:solidFill>
              </a:rPr>
              <a:t>大</a:t>
            </a:r>
            <a:r>
              <a:rPr lang="zh-TW" altLang="en-US" dirty="0" smtClean="0">
                <a:solidFill>
                  <a:schemeClr val="tx1"/>
                </a:solidFill>
              </a:rPr>
              <a:t>理由</a:t>
            </a:r>
            <a:endParaRPr lang="en-US" dirty="0" smtClean="0">
              <a:solidFill>
                <a:schemeClr val="tx1"/>
              </a:solidFill>
            </a:endParaRPr>
          </a:p>
        </p:txBody>
      </p:sp>
      <p:sp>
        <p:nvSpPr>
          <p:cNvPr id="62468" name="Shape 1645572"/>
          <p:cNvSpPr>
            <a:spLocks noGrp="1" noChangeArrowheads="1"/>
          </p:cNvSpPr>
          <p:nvPr>
            <p:ph type="body" idx="4294967295"/>
          </p:nvPr>
        </p:nvSpPr>
        <p:spPr>
          <a:xfrm>
            <a:off x="401638" y="1581150"/>
            <a:ext cx="8121650" cy="3847207"/>
          </a:xfrm>
        </p:spPr>
        <p:txBody>
          <a:bodyPr/>
          <a:lstStyle/>
          <a:p>
            <a:pPr marL="457200" indent="-457200" eaLnBrk="1" hangingPunct="1">
              <a:lnSpc>
                <a:spcPct val="80000"/>
              </a:lnSpc>
              <a:spcBef>
                <a:spcPts val="1200"/>
              </a:spcBef>
              <a:buFontTx/>
              <a:buAutoNum type="arabicPeriod"/>
              <a:defRPr/>
            </a:pPr>
            <a:r>
              <a:rPr lang="zh-TW" altLang="en-US" sz="2000" dirty="0" smtClean="0"/>
              <a:t>復原不再失敗</a:t>
            </a:r>
            <a:endParaRPr lang="en-US" sz="2000" dirty="0" smtClean="0"/>
          </a:p>
          <a:p>
            <a:pPr marL="457200" indent="-457200" eaLnBrk="1" hangingPunct="1">
              <a:lnSpc>
                <a:spcPct val="80000"/>
              </a:lnSpc>
              <a:spcBef>
                <a:spcPts val="1200"/>
              </a:spcBef>
              <a:buFontTx/>
              <a:buAutoNum type="arabicPeriod"/>
              <a:defRPr/>
            </a:pPr>
            <a:r>
              <a:rPr lang="zh-TW" altLang="en-US" sz="2000" dirty="0" smtClean="0"/>
              <a:t>幾乎零資料損失</a:t>
            </a:r>
            <a:r>
              <a:rPr lang="en-US" sz="2000" dirty="0" smtClean="0"/>
              <a:t> </a:t>
            </a:r>
            <a:r>
              <a:rPr lang="en-US" altLang="zh-TW" sz="2000" dirty="0" smtClean="0"/>
              <a:t>:</a:t>
            </a:r>
            <a:r>
              <a:rPr lang="zh-TW" altLang="en-US" sz="2000" dirty="0" smtClean="0"/>
              <a:t> </a:t>
            </a:r>
            <a:r>
              <a:rPr lang="en-US" sz="2000" dirty="0" smtClean="0"/>
              <a:t>Exchange, SQL, and SharePoint Servers</a:t>
            </a:r>
          </a:p>
          <a:p>
            <a:pPr marL="457200" indent="-457200" eaLnBrk="1" hangingPunct="1">
              <a:lnSpc>
                <a:spcPct val="80000"/>
              </a:lnSpc>
              <a:spcBef>
                <a:spcPts val="1200"/>
              </a:spcBef>
              <a:buFontTx/>
              <a:buAutoNum type="arabicPeriod"/>
              <a:defRPr/>
            </a:pPr>
            <a:r>
              <a:rPr lang="zh-TW" altLang="en-US" sz="2000" dirty="0" smtClean="0"/>
              <a:t>無縫式 </a:t>
            </a:r>
            <a:r>
              <a:rPr lang="en-US" sz="2000" dirty="0" smtClean="0"/>
              <a:t>disk-to-disk-to-tape </a:t>
            </a:r>
            <a:r>
              <a:rPr lang="zh-TW" altLang="en-US" sz="2000" dirty="0" smtClean="0"/>
              <a:t>備份</a:t>
            </a:r>
            <a:r>
              <a:rPr lang="en-US" sz="2000" dirty="0" smtClean="0"/>
              <a:t> </a:t>
            </a:r>
          </a:p>
          <a:p>
            <a:pPr marL="457200" indent="-457200" eaLnBrk="1" hangingPunct="1">
              <a:lnSpc>
                <a:spcPct val="80000"/>
              </a:lnSpc>
              <a:spcBef>
                <a:spcPts val="1200"/>
              </a:spcBef>
              <a:buFontTx/>
              <a:buAutoNum type="arabicPeriod"/>
              <a:defRPr/>
            </a:pPr>
            <a:r>
              <a:rPr lang="zh-TW" altLang="en-US" sz="2000" dirty="0" smtClean="0"/>
              <a:t>幾分鐘回復資料而非數小時</a:t>
            </a:r>
            <a:endParaRPr lang="en-US" sz="2000" dirty="0" smtClean="0"/>
          </a:p>
          <a:p>
            <a:pPr marL="457200" indent="-457200" eaLnBrk="1" hangingPunct="1">
              <a:lnSpc>
                <a:spcPct val="80000"/>
              </a:lnSpc>
              <a:spcBef>
                <a:spcPts val="1200"/>
              </a:spcBef>
              <a:buFontTx/>
              <a:buAutoNum type="arabicPeriod"/>
              <a:defRPr/>
            </a:pPr>
            <a:r>
              <a:rPr lang="zh-TW" altLang="en-US" sz="2000" dirty="0" smtClean="0"/>
              <a:t>單一原則允許針對多種資料型態進行保護</a:t>
            </a:r>
            <a:endParaRPr lang="en-US" sz="2000" dirty="0" smtClean="0"/>
          </a:p>
          <a:p>
            <a:pPr marL="457200" indent="-457200" eaLnBrk="1" hangingPunct="1">
              <a:lnSpc>
                <a:spcPct val="80000"/>
              </a:lnSpc>
              <a:spcBef>
                <a:spcPts val="1200"/>
              </a:spcBef>
              <a:buFontTx/>
              <a:buAutoNum type="arabicPeriod"/>
              <a:defRPr/>
            </a:pPr>
            <a:r>
              <a:rPr lang="zh-TW" altLang="en-US" sz="2000" dirty="0" smtClean="0"/>
              <a:t>降低上線伺服器的 </a:t>
            </a:r>
            <a:r>
              <a:rPr lang="en-US" sz="2000" dirty="0" smtClean="0"/>
              <a:t>backup window </a:t>
            </a:r>
          </a:p>
          <a:p>
            <a:pPr marL="457200" indent="-457200" eaLnBrk="1" hangingPunct="1">
              <a:lnSpc>
                <a:spcPct val="80000"/>
              </a:lnSpc>
              <a:spcBef>
                <a:spcPts val="1200"/>
              </a:spcBef>
              <a:buFontTx/>
              <a:buAutoNum type="arabicPeriod"/>
              <a:defRPr/>
            </a:pPr>
            <a:r>
              <a:rPr lang="zh-TW" altLang="en-US" sz="2000" dirty="0" smtClean="0"/>
              <a:t>縮短被保護資料遺失之風險到 </a:t>
            </a:r>
            <a:r>
              <a:rPr lang="en-US" sz="2000" dirty="0" smtClean="0"/>
              <a:t>15</a:t>
            </a:r>
            <a:r>
              <a:rPr lang="zh-TW" altLang="en-US" sz="2000" dirty="0" smtClean="0"/>
              <a:t> 分鐘</a:t>
            </a:r>
            <a:endParaRPr lang="en-US" sz="2000" dirty="0" smtClean="0"/>
          </a:p>
          <a:p>
            <a:pPr marL="457200" indent="-457200" eaLnBrk="1" hangingPunct="1">
              <a:lnSpc>
                <a:spcPct val="80000"/>
              </a:lnSpc>
              <a:spcBef>
                <a:spcPts val="1200"/>
              </a:spcBef>
              <a:buFontTx/>
              <a:buAutoNum type="arabicPeriod"/>
              <a:defRPr/>
            </a:pPr>
            <a:r>
              <a:rPr lang="zh-TW" altLang="en-US" sz="2000" dirty="0" smtClean="0"/>
              <a:t>直接從 </a:t>
            </a:r>
            <a:r>
              <a:rPr lang="en-US" sz="2000" dirty="0" smtClean="0"/>
              <a:t>UI </a:t>
            </a:r>
            <a:r>
              <a:rPr lang="zh-TW" altLang="en-US" sz="2000" dirty="0" smtClean="0"/>
              <a:t>還原應用程式資料</a:t>
            </a:r>
            <a:endParaRPr lang="en-US" sz="2000" dirty="0" smtClean="0"/>
          </a:p>
          <a:p>
            <a:pPr marL="457200" indent="-457200" eaLnBrk="1" hangingPunct="1">
              <a:lnSpc>
                <a:spcPct val="80000"/>
              </a:lnSpc>
              <a:spcBef>
                <a:spcPts val="1200"/>
              </a:spcBef>
              <a:buFontTx/>
              <a:buAutoNum type="arabicPeriod"/>
              <a:defRPr/>
            </a:pPr>
            <a:r>
              <a:rPr lang="zh-TW" altLang="en-US" sz="2000" dirty="0" smtClean="0"/>
              <a:t>允許一般使用者自行回復</a:t>
            </a:r>
            <a:endParaRPr lang="en-US" altLang="zh-TW" sz="2000" dirty="0" smtClean="0"/>
          </a:p>
          <a:p>
            <a:pPr marL="457200" indent="-457200" eaLnBrk="1" hangingPunct="1">
              <a:lnSpc>
                <a:spcPct val="80000"/>
              </a:lnSpc>
              <a:spcBef>
                <a:spcPts val="1200"/>
              </a:spcBef>
              <a:buFontTx/>
              <a:buAutoNum type="arabicPeriod"/>
              <a:defRPr/>
            </a:pPr>
            <a:r>
              <a:rPr lang="zh-TW" altLang="en-US" sz="2000" dirty="0" smtClean="0"/>
              <a:t>分點備份不在需要擺放磁帶</a:t>
            </a:r>
            <a:endParaRPr lang="en-US" sz="2000" dirty="0" smtClean="0"/>
          </a:p>
        </p:txBody>
      </p:sp>
      <p:pic>
        <p:nvPicPr>
          <p:cNvPr id="4" name="Picture 3" descr="SC-DPM07_bL_r.png"/>
          <p:cNvPicPr>
            <a:picLocks noChangeAspect="1"/>
          </p:cNvPicPr>
          <p:nvPr/>
        </p:nvPicPr>
        <p:blipFill>
          <a:blip r:embed="rId3"/>
          <a:stretch>
            <a:fillRect/>
          </a:stretch>
        </p:blipFill>
        <p:spPr bwMode="black">
          <a:xfrm>
            <a:off x="136613" y="6143231"/>
            <a:ext cx="2627852" cy="597805"/>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075" y="2327277"/>
            <a:ext cx="7843838" cy="720197"/>
          </a:xfrm>
        </p:spPr>
        <p:txBody>
          <a:bodyPr/>
          <a:lstStyle/>
          <a:p>
            <a:pPr>
              <a:defRPr/>
            </a:pPr>
            <a:r>
              <a:rPr smtClean="0"/>
              <a:t>Q &amp; A / Discussion</a:t>
            </a:r>
            <a:endParaRPr/>
          </a:p>
        </p:txBody>
      </p:sp>
      <p:sp>
        <p:nvSpPr>
          <p:cNvPr id="5" name="Subtitle 4"/>
          <p:cNvSpPr>
            <a:spLocks noGrp="1"/>
          </p:cNvSpPr>
          <p:nvPr>
            <p:ph type="subTitle" idx="1"/>
          </p:nvPr>
        </p:nvSpPr>
        <p:spPr>
          <a:xfrm>
            <a:off x="727605" y="4284928"/>
            <a:ext cx="8035396" cy="584775"/>
          </a:xfrm>
        </p:spPr>
        <p:txBody>
          <a:bodyPr/>
          <a:lstStyle/>
          <a:p>
            <a:endParaRPr lang="zh-TW" altLang="zh-TW" smtClean="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7488" y="2220913"/>
            <a:ext cx="8723312" cy="641350"/>
          </a:xfrm>
          <a:prstGeom prst="rect">
            <a:avLst/>
          </a:prstGeom>
          <a:noFill/>
          <a:ln w="9525">
            <a:noFill/>
            <a:miter lim="800000"/>
            <a:headEnd/>
            <a:tailEnd/>
          </a:ln>
          <a:effectLst/>
        </p:spPr>
        <p:txBody>
          <a:bodyPr>
            <a:spAutoFit/>
          </a:bodyPr>
          <a:lstStyle/>
          <a:p>
            <a:pPr>
              <a:lnSpc>
                <a:spcPct val="90000"/>
              </a:lnSpc>
              <a:spcBef>
                <a:spcPct val="0"/>
              </a:spcBef>
              <a:buClr>
                <a:schemeClr val="bg1"/>
              </a:buClr>
              <a:buFontTx/>
              <a:buNone/>
            </a:pPr>
            <a:r>
              <a:rPr lang="en-GB" sz="4000" b="1" dirty="0" smtClean="0">
                <a:solidFill>
                  <a:srgbClr val="FFFFFF"/>
                </a:solidFill>
                <a:effectLst>
                  <a:outerShdw blurRad="38100" dist="38100" dir="2700000" algn="tl">
                    <a:srgbClr val="000000"/>
                  </a:outerShdw>
                </a:effectLst>
              </a:rPr>
              <a:t>DPM Agent </a:t>
            </a:r>
            <a:r>
              <a:rPr lang="zh-TW" altLang="en-US" sz="4000" b="1" dirty="0" smtClean="0">
                <a:solidFill>
                  <a:srgbClr val="FFFFFF"/>
                </a:solidFill>
                <a:effectLst>
                  <a:outerShdw blurRad="38100" dist="38100" dir="2700000" algn="tl">
                    <a:srgbClr val="000000"/>
                  </a:outerShdw>
                </a:effectLst>
              </a:rPr>
              <a:t>安裝</a:t>
            </a:r>
            <a:endParaRPr lang="en-US" altLang="zh-TW" sz="2800" b="1" dirty="0">
              <a:solidFill>
                <a:srgbClr val="FFFFFF"/>
              </a:solidFill>
              <a:effectLst>
                <a:outerShdw blurRad="38100" dist="38100" dir="2700000" algn="tl">
                  <a:srgbClr val="000000"/>
                </a:outerShdw>
              </a:effectLst>
              <a:ea typeface="新細明體" pitchFamily="18" charset="-120"/>
            </a:endParaRPr>
          </a:p>
        </p:txBody>
      </p:sp>
      <p:sp>
        <p:nvSpPr>
          <p:cNvPr id="88067" name="Text Box 3"/>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spcBef>
                <a:spcPct val="0"/>
              </a:spcBef>
              <a:buClrTx/>
              <a:buFontTx/>
              <a:buNone/>
            </a:pPr>
            <a:r>
              <a:rPr lang="en-US" altLang="zh-TW" sz="5000" b="1" i="1">
                <a:solidFill>
                  <a:srgbClr val="FFFFFF"/>
                </a:solidFill>
                <a:effectLst>
                  <a:outerShdw blurRad="38100" dist="38100" dir="2700000" algn="tl">
                    <a:srgbClr val="000000"/>
                  </a:outerShdw>
                </a:effectLst>
                <a:ea typeface="新細明體" pitchFamily="18" charset="-120"/>
              </a:rPr>
              <a:t>  demonstration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33538" y="1295400"/>
            <a:ext cx="9144000" cy="0"/>
          </a:xfrm>
          <a:prstGeom prst="rect">
            <a:avLst/>
          </a:prstGeom>
          <a:noFill/>
          <a:ln w="9525">
            <a:noFill/>
            <a:miter lim="800000"/>
            <a:headEnd/>
            <a:tailEnd/>
          </a:ln>
        </p:spPr>
        <p:txBody>
          <a:bodyPr wrap="none" anchor="ctr">
            <a:spAutoFit/>
          </a:bodyPr>
          <a:lstStyle/>
          <a:p>
            <a:pPr algn="ctr">
              <a:lnSpc>
                <a:spcPct val="90000"/>
              </a:lnSpc>
            </a:pPr>
            <a:endParaRPr lang="en-US"/>
          </a:p>
        </p:txBody>
      </p:sp>
      <p:pic>
        <p:nvPicPr>
          <p:cNvPr id="27651" name="Picture 4"/>
          <p:cNvPicPr>
            <a:picLocks noChangeAspect="1" noChangeArrowheads="1"/>
          </p:cNvPicPr>
          <p:nvPr/>
        </p:nvPicPr>
        <p:blipFill>
          <a:blip r:embed="rId3"/>
          <a:srcRect/>
          <a:stretch>
            <a:fillRect/>
          </a:stretch>
        </p:blipFill>
        <p:spPr bwMode="auto">
          <a:xfrm>
            <a:off x="914400" y="228600"/>
            <a:ext cx="7915275" cy="594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4|3.5|35|87|101|73.9"/>
</p:tagLst>
</file>

<file path=ppt/tags/tag2.xml><?xml version="1.0" encoding="utf-8"?>
<p:tagLst xmlns:a="http://schemas.openxmlformats.org/drawingml/2006/main" xmlns:r="http://schemas.openxmlformats.org/officeDocument/2006/relationships" xmlns:p="http://schemas.openxmlformats.org/presentationml/2006/main">
  <p:tag name="TIMING" val="|1.9|1.4|3.5|35|87|101|73.9"/>
</p:tagLst>
</file>

<file path=ppt/tags/tag3.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1_Webcast Template - TNET_NEW_atsim (3)">
  <a:themeElements>
    <a:clrScheme name="Custom 2">
      <a:dk1>
        <a:srgbClr val="000000"/>
      </a:dk1>
      <a:lt1>
        <a:srgbClr val="FFFFFF"/>
      </a:lt1>
      <a:dk2>
        <a:srgbClr val="000066"/>
      </a:dk2>
      <a:lt2>
        <a:srgbClr val="FFFFFF"/>
      </a:lt2>
      <a:accent1>
        <a:srgbClr val="99CCFF"/>
      </a:accent1>
      <a:accent2>
        <a:srgbClr val="33CC33"/>
      </a:accent2>
      <a:accent3>
        <a:srgbClr val="FFCC00"/>
      </a:accent3>
      <a:accent4>
        <a:srgbClr val="DADADA"/>
      </a:accent4>
      <a:accent5>
        <a:srgbClr val="CAE2FF"/>
      </a:accent5>
      <a:accent6>
        <a:srgbClr val="2DB92D"/>
      </a:accent6>
      <a:hlink>
        <a:srgbClr val="FFCC00"/>
      </a:hlink>
      <a:folHlink>
        <a:srgbClr val="0099CC"/>
      </a:folHlink>
    </a:clrScheme>
    <a:fontScheme name="1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CC00"/>
          </a:buClr>
          <a:buSzTx/>
          <a:buFontTx/>
          <a:buChar char="•"/>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 Field Airlift Updated Template</Template>
  <TotalTime>782</TotalTime>
  <Words>2574</Words>
  <Application>Microsoft PowerPoint</Application>
  <PresentationFormat>Letter Paper (8.5x11 in)</PresentationFormat>
  <Paragraphs>743</Paragraphs>
  <Slides>73</Slides>
  <Notes>63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1_Webcast Template - TNET_NEW_atsim (3)</vt:lpstr>
      <vt:lpstr> 全新資料備援方案  DPM 2007 技術導覽</vt:lpstr>
      <vt:lpstr>議程大綱</vt:lpstr>
      <vt:lpstr>現今客戶在備份上的痛</vt:lpstr>
      <vt:lpstr>Slide 4</vt:lpstr>
      <vt:lpstr>Slide 5</vt:lpstr>
      <vt:lpstr>Version 2 – 可保護之平台</vt:lpstr>
      <vt:lpstr>版本功能比較</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DPM 2007 如何同步備份資料 ?</vt:lpstr>
      <vt:lpstr>DPM 尋找組成資料的檔案</vt:lpstr>
      <vt:lpstr>DPM 確認組成資料的 Blocks  Compose Files</vt:lpstr>
      <vt:lpstr>開始同步視窗</vt:lpstr>
      <vt:lpstr>Slide 28</vt:lpstr>
      <vt:lpstr>Slide 29</vt:lpstr>
      <vt:lpstr>Slide 30</vt:lpstr>
      <vt:lpstr>Slide 31</vt:lpstr>
      <vt:lpstr>Slide 32</vt:lpstr>
      <vt:lpstr>Slide 33</vt:lpstr>
      <vt:lpstr>Slide 34</vt:lpstr>
      <vt:lpstr>Slide 35</vt:lpstr>
      <vt:lpstr>And the process continues…</vt:lpstr>
      <vt:lpstr>Slide 37</vt:lpstr>
      <vt:lpstr>Exchange 回復選項</vt:lpstr>
      <vt:lpstr>Exchange 2003 &amp; 2007 Cluster</vt:lpstr>
      <vt:lpstr>Exchange 2007 – LCR </vt:lpstr>
      <vt:lpstr>Exchange 2007 – CCR</vt:lpstr>
      <vt:lpstr>SharePoint 2007 &amp; WSS 3.0</vt:lpstr>
      <vt:lpstr>SharePoint 2007 備份選項</vt:lpstr>
      <vt:lpstr>Client Backup</vt:lpstr>
      <vt:lpstr>Virtual Servers</vt:lpstr>
      <vt:lpstr>Virtual Server host-based protection</vt:lpstr>
      <vt:lpstr>Virtual Server host-based protection</vt:lpstr>
      <vt:lpstr>Virtual Server host-based protection</vt:lpstr>
      <vt:lpstr>Virtual Server host-based protection</vt:lpstr>
      <vt:lpstr>Virtual Server host-based protection</vt:lpstr>
      <vt:lpstr>Virtual Server host-based protection</vt:lpstr>
      <vt:lpstr>DPM to DPM for DR</vt:lpstr>
      <vt:lpstr>DPM to DPM for DR</vt:lpstr>
      <vt:lpstr>DPM to DPM for DR</vt:lpstr>
      <vt:lpstr>DPM Backup DPM</vt:lpstr>
      <vt:lpstr>Network Bandwidth Throttling</vt:lpstr>
      <vt:lpstr>DPM 管理套件</vt:lpstr>
      <vt:lpstr>The State View</vt:lpstr>
      <vt:lpstr>Alerts View</vt:lpstr>
      <vt:lpstr>State View of PS</vt:lpstr>
      <vt:lpstr>Backup Failure Alert</vt:lpstr>
      <vt:lpstr>Performance Graphs</vt:lpstr>
      <vt:lpstr>DPM Scripting Feature Details</vt:lpstr>
      <vt:lpstr>Screenshot</vt:lpstr>
      <vt:lpstr>Modify-PG Setting Across All DPM</vt:lpstr>
      <vt:lpstr>Slide 66</vt:lpstr>
      <vt:lpstr>Bare Metal Restore</vt:lpstr>
      <vt:lpstr>Slide 68</vt:lpstr>
      <vt:lpstr>Recovery Center</vt:lpstr>
      <vt:lpstr>Boot Client – Start up</vt:lpstr>
      <vt:lpstr>部署 DPM 2007 十大理由</vt:lpstr>
      <vt:lpstr>Q &amp; A / Discussion</vt:lpstr>
      <vt:lpstr>Slide 73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DPM 2007 – Advanced Features and Technologies</dc:title>
  <dc:creator>Jason Buffington</dc:creator>
  <cp:lastModifiedBy>David Feng</cp:lastModifiedBy>
  <cp:revision>68</cp:revision>
  <cp:lastPrinted>2007-01-04T21:50:40Z</cp:lastPrinted>
  <dcterms:created xsi:type="dcterms:W3CDTF">2007-09-26T05:31:16Z</dcterms:created>
  <dcterms:modified xsi:type="dcterms:W3CDTF">2007-11-16T02:19:59Z</dcterms:modified>
</cp:coreProperties>
</file>