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49"/>
  </p:notesMasterIdLst>
  <p:handoutMasterIdLst>
    <p:handoutMasterId r:id="rId50"/>
  </p:handoutMasterIdLst>
  <p:sldIdLst>
    <p:sldId id="257" r:id="rId2"/>
    <p:sldId id="296" r:id="rId3"/>
    <p:sldId id="554" r:id="rId4"/>
    <p:sldId id="556" r:id="rId5"/>
    <p:sldId id="617" r:id="rId6"/>
    <p:sldId id="658" r:id="rId7"/>
    <p:sldId id="659" r:id="rId8"/>
    <p:sldId id="660" r:id="rId9"/>
    <p:sldId id="665" r:id="rId10"/>
    <p:sldId id="664" r:id="rId11"/>
    <p:sldId id="663" r:id="rId12"/>
    <p:sldId id="657" r:id="rId13"/>
    <p:sldId id="666" r:id="rId14"/>
    <p:sldId id="661" r:id="rId15"/>
    <p:sldId id="662" r:id="rId16"/>
    <p:sldId id="655" r:id="rId17"/>
    <p:sldId id="618" r:id="rId18"/>
    <p:sldId id="621" r:id="rId19"/>
    <p:sldId id="622" r:id="rId20"/>
    <p:sldId id="624" r:id="rId21"/>
    <p:sldId id="625" r:id="rId22"/>
    <p:sldId id="626" r:id="rId23"/>
    <p:sldId id="627" r:id="rId24"/>
    <p:sldId id="629" r:id="rId25"/>
    <p:sldId id="630" r:id="rId26"/>
    <p:sldId id="632" r:id="rId27"/>
    <p:sldId id="633" r:id="rId28"/>
    <p:sldId id="634" r:id="rId29"/>
    <p:sldId id="636" r:id="rId30"/>
    <p:sldId id="638" r:id="rId31"/>
    <p:sldId id="640" r:id="rId32"/>
    <p:sldId id="642" r:id="rId33"/>
    <p:sldId id="643" r:id="rId34"/>
    <p:sldId id="644" r:id="rId35"/>
    <p:sldId id="646" r:id="rId36"/>
    <p:sldId id="647" r:id="rId37"/>
    <p:sldId id="648" r:id="rId38"/>
    <p:sldId id="649" r:id="rId39"/>
    <p:sldId id="651" r:id="rId40"/>
    <p:sldId id="652" r:id="rId41"/>
    <p:sldId id="653" r:id="rId42"/>
    <p:sldId id="654" r:id="rId43"/>
    <p:sldId id="614" r:id="rId44"/>
    <p:sldId id="615" r:id="rId45"/>
    <p:sldId id="523" r:id="rId46"/>
    <p:sldId id="616" r:id="rId47"/>
    <p:sldId id="475" r:id="rId4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an Le Marquand" initials="" lastIdx="11" clrIdx="0"/>
  <p:cmAuthor id="1" name="Todd Ravenholt" initials="" lastIdx="1" clrIdx="1"/>
  <p:cmAuthor id="2" name="Jill Steinberg" initials="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 useTimings="0">
    <p:present/>
    <p:sldAll/>
    <p:penClr>
      <a:prstClr val="red"/>
    </p:penClr>
  </p:showPr>
  <p:clrMru>
    <a:srgbClr val="FFFF99"/>
    <a:srgbClr val="0000FF"/>
    <a:srgbClr val="D0E0F8"/>
    <a:srgbClr val="C6D1E8"/>
    <a:srgbClr val="AFCBF3"/>
    <a:srgbClr val="61ABDD"/>
    <a:srgbClr val="70A1EA"/>
    <a:srgbClr val="EBF7FF"/>
    <a:srgbClr val="CCEC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2819" autoAdjust="0"/>
  </p:normalViewPr>
  <p:slideViewPr>
    <p:cSldViewPr snapToGrid="0" snapToObjects="1">
      <p:cViewPr>
        <p:scale>
          <a:sx n="70" d="100"/>
          <a:sy n="70" d="100"/>
        </p:scale>
        <p:origin x="-522" y="-42"/>
      </p:cViewPr>
      <p:guideLst>
        <p:guide orient="horz" pos="144"/>
        <p:guide orient="horz" pos="892"/>
        <p:guide orient="horz" pos="1196"/>
        <p:guide orient="horz" pos="2159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1764" y="-102"/>
      </p:cViewPr>
      <p:guideLst>
        <p:guide orient="horz" pos="2927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5715000" y="8718550"/>
            <a:ext cx="1085850" cy="468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2684" tIns="46342" rIns="92684" bIns="46342" anchor="b"/>
          <a:lstStyle/>
          <a:p>
            <a:pPr algn="r" defTabSz="927100"/>
            <a:fld id="{57BC0B32-EAE1-40CF-A533-5C3691597F9A}" type="slidenum">
              <a:rPr lang="zh-TW" altLang="en-US" sz="1200" b="1"/>
              <a:pPr algn="r" defTabSz="927100"/>
              <a:t>‹#›</a:t>
            </a:fld>
            <a:endParaRPr lang="en-US" altLang="zh-TW" sz="1200" b="1"/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0" y="222250"/>
            <a:ext cx="6985000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684" tIns="46342" rIns="92684" bIns="46342" anchor="ctr">
            <a:spAutoFit/>
          </a:bodyPr>
          <a:lstStyle/>
          <a:p>
            <a:pPr algn="ctr" defTabSz="927100">
              <a:spcBef>
                <a:spcPct val="50000"/>
              </a:spcBef>
            </a:pPr>
            <a:r>
              <a:rPr lang="en-US" altLang="zh-TW" sz="1400" b="1">
                <a:solidFill>
                  <a:schemeClr val="tx2"/>
                </a:solidFill>
              </a:rPr>
              <a:t>http://www.microsoft.com/technet</a:t>
            </a:r>
            <a:endParaRPr lang="en-US" altLang="zh-TW" sz="4500" b="1"/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5461000" y="228600"/>
            <a:ext cx="139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151" tIns="45075" rIns="90151" bIns="45075">
            <a:spAutoFit/>
          </a:bodyPr>
          <a:lstStyle/>
          <a:p>
            <a:pPr algn="ctr"/>
            <a:r>
              <a:rPr lang="en-US" altLang="zh-TW" sz="1600" b="1"/>
              <a:t>TNTx-xx</a:t>
            </a:r>
            <a:endParaRPr lang="en-US" altLang="zh-TW" sz="3200" b="1">
              <a:solidFill>
                <a:schemeClr val="accent1"/>
              </a:solidFill>
            </a:endParaRPr>
          </a:p>
        </p:txBody>
      </p:sp>
      <p:pic>
        <p:nvPicPr>
          <p:cNvPr id="82957" name="Picture 13" descr="g_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0" y="8831263"/>
            <a:ext cx="1727200" cy="285750"/>
          </a:xfrm>
          <a:prstGeom prst="rect">
            <a:avLst/>
          </a:prstGeom>
          <a:noFill/>
        </p:spPr>
      </p:pic>
      <p:pic>
        <p:nvPicPr>
          <p:cNvPr id="82959" name="Picture 15" descr="TechNet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0"/>
            <a:ext cx="1905000" cy="3921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68775" y="463550"/>
            <a:ext cx="2584450" cy="1938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77800" y="2570163"/>
            <a:ext cx="6424613" cy="608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0"/>
            <a:r>
              <a:rPr lang="en-US" altLang="zh-TW" smtClean="0"/>
              <a:t>Second level</a:t>
            </a:r>
          </a:p>
          <a:p>
            <a:pPr lvl="0"/>
            <a:r>
              <a:rPr lang="en-US" altLang="zh-TW" smtClean="0"/>
              <a:t>Third level</a:t>
            </a:r>
          </a:p>
          <a:p>
            <a:pPr lvl="0"/>
            <a:r>
              <a:rPr lang="en-US" altLang="zh-TW" smtClean="0"/>
              <a:t>Fourth level</a:t>
            </a:r>
          </a:p>
          <a:p>
            <a:pPr lvl="0"/>
            <a:r>
              <a:rPr lang="en-US" altLang="zh-TW" smtClean="0"/>
              <a:t>Fifth level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71800" y="8831263"/>
            <a:ext cx="5207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D9F64DE-4AB8-4416-A693-4EEA4E5D3293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0" y="157163"/>
            <a:ext cx="6858000" cy="306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377" tIns="45689" rIns="91377" bIns="45689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400" b="1">
                <a:solidFill>
                  <a:schemeClr val="tx2"/>
                </a:solidFill>
              </a:rPr>
              <a:t>http://www.microsoft.com/technet</a:t>
            </a:r>
            <a:endParaRPr lang="en-US" altLang="zh-TW" sz="4400" b="1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461000" y="138113"/>
            <a:ext cx="1397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151" tIns="45075" rIns="90151" bIns="45075">
            <a:spAutoFit/>
          </a:bodyPr>
          <a:lstStyle/>
          <a:p>
            <a:pPr defTabSz="901700">
              <a:spcBef>
                <a:spcPct val="50000"/>
              </a:spcBef>
            </a:pPr>
            <a:r>
              <a:rPr lang="en-US" altLang="zh-TW" sz="1600" b="1"/>
              <a:t>TNTx-xx</a:t>
            </a:r>
            <a:endParaRPr lang="en-US" altLang="zh-TW" sz="3200" b="1">
              <a:latin typeface="Times New Roman" pitchFamily="18" charset="0"/>
            </a:endParaRPr>
          </a:p>
        </p:txBody>
      </p:sp>
      <p:pic>
        <p:nvPicPr>
          <p:cNvPr id="155654" name="Picture 1030" descr="g_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0" y="8831263"/>
            <a:ext cx="1727200" cy="285750"/>
          </a:xfrm>
          <a:prstGeom prst="rect">
            <a:avLst/>
          </a:prstGeom>
          <a:noFill/>
        </p:spPr>
      </p:pic>
      <p:pic>
        <p:nvPicPr>
          <p:cNvPr id="155656" name="Picture 1032" descr="TechNet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0"/>
            <a:ext cx="1905000" cy="3921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9EFAB4-31F6-4449-A26B-54853F88938B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146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&lt;SLIDETITLE INCLUDE=7&gt;Title Slide&lt;/SLIDETITLE&gt;</a:t>
            </a:r>
          </a:p>
          <a:p>
            <a:r>
              <a:rPr lang="en-US" altLang="zh-TW"/>
              <a:t>&lt;KEYWORDS&gt;&lt;/KEYWORDS&gt;</a:t>
            </a:r>
          </a:p>
          <a:p>
            <a:r>
              <a:rPr lang="en-US" altLang="zh-TW"/>
              <a:t>&lt;KEYMESSAGE&gt;&lt;/KEYMESSAGE&gt;</a:t>
            </a:r>
          </a:p>
          <a:p>
            <a:r>
              <a:rPr lang="en-US" altLang="zh-TW"/>
              <a:t>&lt;SLIDEBUILDS&gt;0&lt;/SLIDEBUILDS&gt;</a:t>
            </a:r>
          </a:p>
          <a:p>
            <a:r>
              <a:rPr lang="en-US" altLang="zh-TW"/>
              <a:t>&lt;SLIDESCRIPT&gt;</a:t>
            </a:r>
          </a:p>
          <a:p>
            <a:r>
              <a:rPr lang="en-US" altLang="zh-TW"/>
              <a:t>Hello and Welcome to this Microsoft TechNet session on {insert session title}. My name is {insert name}</a:t>
            </a:r>
          </a:p>
          <a:p>
            <a:r>
              <a:rPr lang="en-US" altLang="zh-TW"/>
              <a:t>&lt;/SLIDESCRIPT&gt;</a:t>
            </a:r>
          </a:p>
          <a:p>
            <a:r>
              <a:rPr lang="en-US" altLang="zh-TW"/>
              <a:t>&lt;SLIDETRANSITION&gt;</a:t>
            </a:r>
          </a:p>
          <a:p>
            <a:r>
              <a:rPr lang="en-US" altLang="zh-TW"/>
              <a:t>&lt;TRANSITION LENGTH=7&gt;Let us start this session by going into more detail on exactly what we will be covering.&lt;/TRANSITION&gt;</a:t>
            </a:r>
          </a:p>
          <a:p>
            <a:r>
              <a:rPr lang="en-US" altLang="zh-TW"/>
              <a:t>&lt;/SLIDETRANSITION&gt;</a:t>
            </a:r>
          </a:p>
          <a:p>
            <a:r>
              <a:rPr lang="en-US" altLang="zh-TW"/>
              <a:t>&lt;COMMENT&gt;&lt;/COMMENT&gt;</a:t>
            </a:r>
          </a:p>
          <a:p>
            <a:r>
              <a:rPr lang="en-US" altLang="zh-TW"/>
              <a:t>&lt;ADDITIONALINFORMATION&gt;</a:t>
            </a:r>
          </a:p>
          <a:p>
            <a:r>
              <a:rPr lang="en-US" altLang="zh-TW"/>
              <a:t>&lt;ITEM&gt;&lt;/ITEM&gt;</a:t>
            </a:r>
          </a:p>
          <a:p>
            <a:r>
              <a:rPr lang="en-US" altLang="zh-TW"/>
              <a:t>&lt;/ADDITIONALINFORMATION&gt;</a:t>
            </a:r>
          </a:p>
          <a:p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zh-TW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zh-TW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FD5F6-7CC7-4B1D-BA42-CD7C73658DE8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145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&lt;SLIDETITLE INCLUDE=7&gt;What we will Cover&lt;/SLIDETITLE&gt;</a:t>
            </a:r>
          </a:p>
          <a:p>
            <a:r>
              <a:rPr lang="en-US" altLang="zh-TW"/>
              <a:t>&lt;KEYWORDS&gt;&lt;/KEYWORDS&gt;</a:t>
            </a:r>
          </a:p>
          <a:p>
            <a:r>
              <a:rPr lang="en-US" altLang="zh-TW"/>
              <a:t>&lt;KEYMESSAGE&gt;&lt;/KEYMESSAGE&gt;</a:t>
            </a:r>
          </a:p>
          <a:p>
            <a:r>
              <a:rPr lang="en-US" altLang="zh-TW"/>
              <a:t>&lt;SLIDEBUILDS&gt;0&lt;/SLIDEBUILDS&gt;</a:t>
            </a:r>
          </a:p>
          <a:p>
            <a:r>
              <a:rPr lang="en-US" altLang="zh-TW"/>
              <a:t>&lt;SLIDESCRIPT&gt;</a:t>
            </a:r>
          </a:p>
          <a:p>
            <a:r>
              <a:rPr lang="en-US" altLang="zh-TW"/>
              <a:t>[When writing the script for this slide, expand a bit on the list on the slide, do not simply list the slides items here. Think of this as the advert for the session, explain a bit more what will be covered and how.]</a:t>
            </a:r>
          </a:p>
          <a:p>
            <a:r>
              <a:rPr lang="en-US" altLang="zh-TW"/>
              <a:t>&lt;/SLIDESCRIPT&gt;</a:t>
            </a:r>
          </a:p>
          <a:p>
            <a:r>
              <a:rPr lang="en-US" altLang="zh-TW"/>
              <a:t>&lt;SLIDETRANSITION&gt;</a:t>
            </a:r>
          </a:p>
          <a:p>
            <a:r>
              <a:rPr lang="en-US" altLang="zh-TW"/>
              <a:t>&lt;TRANSITION LENGTH=7&gt;As with most TechNet sessions, some prior experience of Microsoft technologies or similar technologies is always helpful, the next slide provides a brief overview of what would be helpful, but not essential, for this session.&lt;/TRANSITION&gt;</a:t>
            </a:r>
          </a:p>
          <a:p>
            <a:r>
              <a:rPr lang="en-US" altLang="zh-TW"/>
              <a:t>&lt;/SLIDETRANSITION&gt;</a:t>
            </a:r>
          </a:p>
          <a:p>
            <a:r>
              <a:rPr lang="en-US" altLang="zh-TW"/>
              <a:t>&lt;COMMENT&gt;&lt;/COMMENT&gt;</a:t>
            </a:r>
          </a:p>
          <a:p>
            <a:r>
              <a:rPr lang="en-US" altLang="zh-TW"/>
              <a:t>&lt;ADDITIONALINFORMATION&gt;</a:t>
            </a:r>
          </a:p>
          <a:p>
            <a:r>
              <a:rPr lang="en-US" altLang="zh-TW"/>
              <a:t>&lt;ITEM&gt;&lt;/ITEM&gt;</a:t>
            </a:r>
          </a:p>
          <a:p>
            <a:r>
              <a:rPr lang="en-US" altLang="zh-TW"/>
              <a:t>&lt;/ADDITIONALINFORMATION&gt;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zh-TW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zh-TW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zh-TW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zh-TW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zh-TW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zh-TW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  <p:sp>
        <p:nvSpPr>
          <p:cNvPr id="92163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0363" y="463550"/>
            <a:ext cx="2584450" cy="1938338"/>
          </a:xfrm>
          <a:ln/>
        </p:spPr>
      </p:sp>
      <p:sp>
        <p:nvSpPr>
          <p:cNvPr id="92164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  <p:sp>
        <p:nvSpPr>
          <p:cNvPr id="93187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0363" y="463550"/>
            <a:ext cx="2584450" cy="1938338"/>
          </a:xfrm>
          <a:ln/>
        </p:spPr>
      </p:sp>
      <p:sp>
        <p:nvSpPr>
          <p:cNvPr id="93188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A6A823-9442-44E8-ADEE-431F164E4B82}" type="slidenum">
              <a:rPr lang="zh-TW" altLang="en-US"/>
              <a:pPr/>
              <a:t>45</a:t>
            </a:fld>
            <a:endParaRPr lang="en-US" altLang="zh-TW"/>
          </a:p>
        </p:txBody>
      </p:sp>
      <p:sp>
        <p:nvSpPr>
          <p:cNvPr id="79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3A5C4-5BE9-4710-BF0D-C3D39135784F}" type="slidenum">
              <a:rPr lang="zh-TW" altLang="en-US"/>
              <a:pPr/>
              <a:t>47</a:t>
            </a:fld>
            <a:endParaRPr lang="en-US" altLang="zh-TW"/>
          </a:p>
        </p:txBody>
      </p:sp>
      <p:sp>
        <p:nvSpPr>
          <p:cNvPr id="5365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&lt;SLIDETITLE INCLUDE=0&gt;Tag line&lt;/SLIDETITLE&gt;</a:t>
            </a:r>
          </a:p>
          <a:p>
            <a:r>
              <a:rPr lang="en-US" altLang="zh-TW"/>
              <a:t>&lt;KEYWORDS&gt;&lt;/KEYWORDS&gt;</a:t>
            </a:r>
          </a:p>
          <a:p>
            <a:r>
              <a:rPr lang="en-US" altLang="zh-TW"/>
              <a:t>&lt;KEYMESSAGE&gt;&lt;/KEYMESSAGE&gt;</a:t>
            </a:r>
          </a:p>
          <a:p>
            <a:r>
              <a:rPr lang="en-US" altLang="zh-TW"/>
              <a:t>&lt;SLIDEBUILDS&gt;0&lt;/SLIDEBUILDS&gt;</a:t>
            </a:r>
          </a:p>
          <a:p>
            <a:r>
              <a:rPr lang="en-US" altLang="zh-TW"/>
              <a:t>&lt;SLIDESCRIPT&gt;&lt;/SLIDESCRIPT&gt;</a:t>
            </a:r>
          </a:p>
          <a:p>
            <a:r>
              <a:rPr lang="en-US" altLang="zh-TW">
                <a:solidFill>
                  <a:srgbClr val="FFFF99"/>
                </a:solidFill>
              </a:rPr>
              <a:t>&lt;SLIDETRANSITION&gt;</a:t>
            </a:r>
          </a:p>
          <a:p>
            <a:r>
              <a:rPr lang="en-US" altLang="zh-TW">
                <a:solidFill>
                  <a:srgbClr val="FFFF99"/>
                </a:solidFill>
              </a:rPr>
              <a:t>&lt;/SLIDETRANSITION&gt;</a:t>
            </a:r>
            <a:endParaRPr lang="en-US" altLang="zh-TW"/>
          </a:p>
          <a:p>
            <a:r>
              <a:rPr lang="en-US" altLang="zh-TW"/>
              <a:t>&lt;COMMENT&gt;&lt;/COMMENT&gt;</a:t>
            </a:r>
          </a:p>
          <a:p>
            <a:r>
              <a:rPr lang="en-US" altLang="zh-TW"/>
              <a:t>&lt;ADDITIONALINFORMATION&gt;</a:t>
            </a:r>
          </a:p>
          <a:p>
            <a:r>
              <a:rPr lang="en-US" altLang="zh-TW"/>
              <a:t>&lt;ITEM&gt;&lt;/ITEM&gt;</a:t>
            </a:r>
          </a:p>
          <a:p>
            <a:r>
              <a:rPr lang="en-US" altLang="zh-TW"/>
              <a:t>&lt;/ADDITIONALINFORMATION&gt;</a:t>
            </a:r>
          </a:p>
          <a:p>
            <a:endParaRPr lang="en-US" altLang="zh-TW"/>
          </a:p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FD5F6-7CC7-4B1D-BA42-CD7C73658DE8}" type="slidenum">
              <a:rPr lang="zh-TW" altLang="en-US"/>
              <a:pPr/>
              <a:t>11</a:t>
            </a:fld>
            <a:endParaRPr lang="en-US" altLang="zh-TW"/>
          </a:p>
        </p:txBody>
      </p:sp>
      <p:sp>
        <p:nvSpPr>
          <p:cNvPr id="145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&lt;SLIDETITLE INCLUDE=7&gt;What we will Cover&lt;/SLIDETITLE&gt;</a:t>
            </a:r>
          </a:p>
          <a:p>
            <a:r>
              <a:rPr lang="en-US" altLang="zh-TW"/>
              <a:t>&lt;KEYWORDS&gt;&lt;/KEYWORDS&gt;</a:t>
            </a:r>
          </a:p>
          <a:p>
            <a:r>
              <a:rPr lang="en-US" altLang="zh-TW"/>
              <a:t>&lt;KEYMESSAGE&gt;&lt;/KEYMESSAGE&gt;</a:t>
            </a:r>
          </a:p>
          <a:p>
            <a:r>
              <a:rPr lang="en-US" altLang="zh-TW"/>
              <a:t>&lt;SLIDEBUILDS&gt;0&lt;/SLIDEBUILDS&gt;</a:t>
            </a:r>
          </a:p>
          <a:p>
            <a:r>
              <a:rPr lang="en-US" altLang="zh-TW"/>
              <a:t>&lt;SLIDESCRIPT&gt;</a:t>
            </a:r>
          </a:p>
          <a:p>
            <a:r>
              <a:rPr lang="en-US" altLang="zh-TW"/>
              <a:t>[When writing the script for this slide, expand a bit on the list on the slide, do not simply list the slides items here. Think of this as the advert for the session, explain a bit more what will be covered and how.]</a:t>
            </a:r>
          </a:p>
          <a:p>
            <a:r>
              <a:rPr lang="en-US" altLang="zh-TW"/>
              <a:t>&lt;/SLIDESCRIPT&gt;</a:t>
            </a:r>
          </a:p>
          <a:p>
            <a:r>
              <a:rPr lang="en-US" altLang="zh-TW"/>
              <a:t>&lt;SLIDETRANSITION&gt;</a:t>
            </a:r>
          </a:p>
          <a:p>
            <a:r>
              <a:rPr lang="en-US" altLang="zh-TW"/>
              <a:t>&lt;TRANSITION LENGTH=7&gt;As with most TechNet sessions, some prior experience of Microsoft technologies or similar technologies is always helpful, the next slide provides a brief overview of what would be helpful, but not essential, for this session.&lt;/TRANSITION&gt;</a:t>
            </a:r>
          </a:p>
          <a:p>
            <a:r>
              <a:rPr lang="en-US" altLang="zh-TW"/>
              <a:t>&lt;/SLIDETRANSITION&gt;</a:t>
            </a:r>
          </a:p>
          <a:p>
            <a:r>
              <a:rPr lang="en-US" altLang="zh-TW"/>
              <a:t>&lt;COMMENT&gt;&lt;/COMMENT&gt;</a:t>
            </a:r>
          </a:p>
          <a:p>
            <a:r>
              <a:rPr lang="en-US" altLang="zh-TW"/>
              <a:t>&lt;ADDITIONALINFORMATION&gt;</a:t>
            </a:r>
          </a:p>
          <a:p>
            <a:r>
              <a:rPr lang="en-US" altLang="zh-TW"/>
              <a:t>&lt;ITEM&gt;&lt;/ITEM&gt;</a:t>
            </a:r>
          </a:p>
          <a:p>
            <a:r>
              <a:rPr lang="en-US" altLang="zh-TW"/>
              <a:t>&lt;/ADDITIONALINFORMATION&gt;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zh-TW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0063" y="0"/>
            <a:ext cx="2293937" cy="56689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-33338" y="0"/>
            <a:ext cx="6731001" cy="56689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312" y="2925354"/>
            <a:ext cx="7689851" cy="138499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 typeface="Arial" pitchFamily="34" charset="0"/>
              <a:buNone/>
              <a:defRPr lang="en-US" sz="10000" kern="1200" cap="all" dirty="0" smtClean="0">
                <a:solidFill>
                  <a:schemeClr val="bg1">
                    <a:alpha val="35000"/>
                  </a:schemeClr>
                </a:solidFill>
                <a:effectLst/>
                <a:latin typeface="Arial Black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36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demo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8300" y="3692141"/>
            <a:ext cx="8394699" cy="1154497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6350">
              <a:bevelT w="12700" h="25400" prst="coolSlant"/>
              <a:bevelB w="19050" h="19050"/>
              <a:extrusionClr>
                <a:schemeClr val="bg1"/>
              </a:extrusionClr>
            </a:sp3d>
          </a:bodyPr>
          <a:lstStyle>
            <a:lvl1pPr algn="ctr">
              <a:lnSpc>
                <a:spcPct val="90000"/>
              </a:lnSpc>
              <a:defRPr lang="en-US" sz="4000" b="0" kern="1200" cap="none" spc="-125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6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Transition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invGray">
          <a:xfrm>
            <a:off x="4570412" y="4879296"/>
            <a:ext cx="4192587" cy="332399"/>
          </a:xfrm>
        </p:spPr>
        <p:txBody>
          <a:bodyPr vert="horz" wrap="square" lIns="0" tIns="0" rIns="0" bIns="0" rtlCol="0">
            <a:spAutoFit/>
            <a:sp3d extrusionH="57150">
              <a:bevelT w="12700" h="12700"/>
            </a:sp3d>
          </a:bodyPr>
          <a:lstStyle>
            <a:lvl1pPr marL="0" indent="0" algn="l" defTabSz="914327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None/>
              <a:defRPr lang="en-US" sz="2400" kern="1200" dirty="0">
                <a:gradFill>
                  <a:gsLst>
                    <a:gs pos="0">
                      <a:schemeClr val="bg1">
                        <a:lumMod val="65000"/>
                        <a:lumOff val="35000"/>
                      </a:schemeClr>
                    </a:gs>
                    <a:gs pos="50000">
                      <a:srgbClr val="27728D"/>
                    </a:gs>
                    <a:gs pos="100000">
                      <a:schemeClr val="tx1">
                        <a:lumMod val="75000"/>
                        <a:alpha val="85000"/>
                      </a:schemeClr>
                    </a:gs>
                  </a:gsLst>
                  <a:lin ang="16200000" scaled="1"/>
                </a:gradFill>
                <a:effectLst/>
                <a:latin typeface="+mn-lt"/>
                <a:ea typeface="+mn-ea"/>
                <a:cs typeface="+mn-cs"/>
              </a:defRPr>
            </a:lvl1pPr>
            <a:lvl2pPr marL="457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Speaker Name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33338" y="0"/>
            <a:ext cx="91773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430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</p:txBody>
      </p:sp>
      <p:sp>
        <p:nvSpPr>
          <p:cNvPr id="788484" name="Line 4"/>
          <p:cNvSpPr>
            <a:spLocks noChangeShapeType="1"/>
          </p:cNvSpPr>
          <p:nvPr/>
        </p:nvSpPr>
        <p:spPr bwMode="auto">
          <a:xfrm>
            <a:off x="0" y="6361113"/>
            <a:ext cx="91440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88485" name="Line 5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88486" name="Line 6"/>
          <p:cNvSpPr>
            <a:spLocks noChangeShapeType="1"/>
          </p:cNvSpPr>
          <p:nvPr/>
        </p:nvSpPr>
        <p:spPr bwMode="auto">
          <a:xfrm>
            <a:off x="0" y="6022975"/>
            <a:ext cx="9144000" cy="0"/>
          </a:xfrm>
          <a:prstGeom prst="line">
            <a:avLst/>
          </a:prstGeom>
          <a:noFill/>
          <a:ln w="127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pic>
        <p:nvPicPr>
          <p:cNvPr id="788487" name="Picture 7" descr="TechNet_rgb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312025" y="6497638"/>
            <a:ext cx="1554163" cy="1555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6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9pPr>
    </p:titleStyle>
    <p:bodyStyle>
      <a:lvl1pPr marL="463550" indent="-350838" algn="l" rtl="0" fontAlgn="base">
        <a:lnSpc>
          <a:spcPct val="140000"/>
        </a:lnSpc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+mn-cs"/>
        </a:defRPr>
      </a:lvl1pPr>
      <a:lvl2pPr marL="914400" indent="-112713" algn="l" rtl="0" fontAlgn="base">
        <a:lnSpc>
          <a:spcPct val="140000"/>
        </a:lnSpc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2573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crosoft.com/systemcenter" TargetMode="External"/><Relationship Id="rId3" Type="http://schemas.openxmlformats.org/officeDocument/2006/relationships/hyperlink" Target="http://www.microsoft.com/communities/default.mspx" TargetMode="External"/><Relationship Id="rId7" Type="http://schemas.openxmlformats.org/officeDocument/2006/relationships/hyperlink" Target="http://www.microsoft.com/learning/default.msp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icrosoft.com/technet/downloads/trials/default.mspx" TargetMode="External"/><Relationship Id="rId5" Type="http://schemas.openxmlformats.org/officeDocument/2006/relationships/hyperlink" Target="http://microsoft.com/technet" TargetMode="External"/><Relationship Id="rId4" Type="http://schemas.openxmlformats.org/officeDocument/2006/relationships/hyperlink" Target="http://microsoft.com/msdn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o.microsoft.com/fwlink/?LinkId=7923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81000" y="4038600"/>
            <a:ext cx="81327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3200" b="1" dirty="0" smtClean="0">
                <a:solidFill>
                  <a:srgbClr val="FFFF99"/>
                </a:solidFill>
              </a:rPr>
              <a:t>魏早達</a:t>
            </a:r>
            <a:endParaRPr lang="en-US" altLang="zh-TW" sz="3200" dirty="0" smtClean="0">
              <a:solidFill>
                <a:srgbClr val="FFFF99"/>
              </a:solidFill>
            </a:endParaRPr>
          </a:p>
          <a:p>
            <a:r>
              <a:rPr lang="zh-TW" altLang="en-US" sz="3200" b="1" dirty="0" smtClean="0">
                <a:solidFill>
                  <a:srgbClr val="FFFF99"/>
                </a:solidFill>
              </a:rPr>
              <a:t>亞</a:t>
            </a:r>
            <a:r>
              <a:rPr lang="zh-TW" altLang="en-US" sz="3200" b="1" dirty="0">
                <a:solidFill>
                  <a:srgbClr val="FFFF99"/>
                </a:solidFill>
              </a:rPr>
              <a:t>仕</a:t>
            </a:r>
            <a:r>
              <a:rPr lang="zh-TW" altLang="en-US" sz="3200" b="1" dirty="0" smtClean="0">
                <a:solidFill>
                  <a:srgbClr val="FFFF99"/>
                </a:solidFill>
              </a:rPr>
              <a:t>資訊 </a:t>
            </a:r>
            <a:endParaRPr lang="en-GB" sz="3200" b="1" dirty="0">
              <a:solidFill>
                <a:srgbClr val="FFFF99"/>
              </a:solidFill>
            </a:endParaRP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381000" y="573206"/>
            <a:ext cx="8734425" cy="2374710"/>
          </a:xfrm>
        </p:spPr>
        <p:txBody>
          <a:bodyPr/>
          <a:lstStyle/>
          <a:p>
            <a:r>
              <a:rPr lang="en-US" altLang="zh-TW" sz="4800" dirty="0" smtClean="0">
                <a:ea typeface="新細明體" charset="-120"/>
                <a:cs typeface="Times New Roman" pitchFamily="18" charset="0"/>
              </a:rPr>
              <a:t>System Center IT </a:t>
            </a:r>
            <a:r>
              <a:rPr lang="zh-TW" altLang="en-US" sz="4800" dirty="0" smtClean="0">
                <a:ea typeface="新細明體" charset="-120"/>
                <a:cs typeface="Times New Roman" pitchFamily="18" charset="0"/>
              </a:rPr>
              <a:t>管理系列 </a:t>
            </a:r>
            <a:r>
              <a:rPr lang="en-US" altLang="zh-TW" sz="4800" dirty="0" smtClean="0">
                <a:ea typeface="新細明體" charset="-120"/>
                <a:cs typeface="Times New Roman" pitchFamily="18" charset="0"/>
              </a:rPr>
              <a:t>- </a:t>
            </a:r>
            <a:r>
              <a:rPr lang="zh-TW" altLang="en-US" sz="4800" dirty="0" smtClean="0">
                <a:ea typeface="新細明體" charset="-120"/>
                <a:cs typeface="Times New Roman" pitchFamily="18" charset="0"/>
              </a:rPr>
              <a:t>新一代組態管理與部署工具：如何在企業環境中建置 </a:t>
            </a:r>
            <a:r>
              <a:rPr lang="en-US" altLang="zh-TW" sz="4800" dirty="0" smtClean="0">
                <a:ea typeface="新細明體" charset="-120"/>
                <a:cs typeface="Times New Roman" pitchFamily="18" charset="0"/>
              </a:rPr>
              <a:t>SCCM 2007</a:t>
            </a:r>
            <a:endParaRPr lang="en-US" altLang="zh-TW" sz="4800" dirty="0">
              <a:ea typeface="新細明體" charset="-120"/>
              <a:cs typeface="Times New Roman" pitchFamily="18" charset="0"/>
            </a:endParaRPr>
          </a:p>
        </p:txBody>
      </p:sp>
      <p:pic>
        <p:nvPicPr>
          <p:cNvPr id="3087" name="Picture 15" descr="Windows Server System logo reverse vert  1 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307013"/>
            <a:ext cx="6251575" cy="7747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2" name="Rectangle 6"/>
          <p:cNvSpPr>
            <a:spLocks noChangeArrowheads="1"/>
          </p:cNvSpPr>
          <p:nvPr/>
        </p:nvSpPr>
        <p:spPr bwMode="auto">
          <a:xfrm>
            <a:off x="217488" y="2220913"/>
            <a:ext cx="70723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zh-TW" altLang="en-US" sz="4000" dirty="0" smtClean="0">
                <a:solidFill>
                  <a:schemeClr val="bg1"/>
                </a:solidFill>
              </a:rPr>
              <a:t>安裝</a:t>
            </a:r>
            <a:r>
              <a:rPr lang="en-US" altLang="zh-TW" sz="4000" dirty="0" smtClean="0">
                <a:solidFill>
                  <a:schemeClr val="bg1"/>
                </a:solidFill>
              </a:rPr>
              <a:t>SCCM 2007</a:t>
            </a: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0" y="809625"/>
            <a:ext cx="9144000" cy="1095375"/>
          </a:xfrm>
          <a:prstGeom prst="rect">
            <a:avLst/>
          </a:prstGeom>
          <a:gradFill rotWithShape="1">
            <a:gsLst>
              <a:gs pos="0">
                <a:srgbClr val="F8C508"/>
              </a:gs>
              <a:gs pos="100000">
                <a:srgbClr val="F8C508">
                  <a:gamma/>
                  <a:tint val="60392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5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demonstration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0" y="1296988"/>
            <a:ext cx="9144000" cy="4708027"/>
          </a:xfrm>
          <a:noFill/>
        </p:spPr>
        <p:txBody>
          <a:bodyPr>
            <a:normAutofit/>
          </a:bodyPr>
          <a:lstStyle/>
          <a:p>
            <a:r>
              <a:rPr lang="zh-TW" altLang="en-US" dirty="0" smtClean="0">
                <a:ea typeface="新細明體" charset="-120"/>
              </a:rPr>
              <a:t>如何安裝及設定</a:t>
            </a:r>
            <a:r>
              <a:rPr lang="en-US" altLang="zh-TW" dirty="0" smtClean="0">
                <a:ea typeface="新細明體" charset="-120"/>
              </a:rPr>
              <a:t>SCCM 2007</a:t>
            </a:r>
          </a:p>
          <a:p>
            <a:r>
              <a:rPr lang="zh-TW" altLang="en-US" b="1" dirty="0" smtClean="0">
                <a:solidFill>
                  <a:srgbClr val="FFFF00"/>
                </a:solidFill>
                <a:ea typeface="新細明體" charset="-120"/>
              </a:rPr>
              <a:t>如何</a:t>
            </a:r>
            <a:r>
              <a:rPr lang="zh-TW" altLang="en-US" b="1" dirty="0" smtClean="0">
                <a:solidFill>
                  <a:srgbClr val="FFFF00"/>
                </a:solidFill>
                <a:ea typeface="新細明體" charset="-120"/>
              </a:rPr>
              <a:t>從</a:t>
            </a:r>
            <a:r>
              <a:rPr lang="en-US" altLang="zh-TW" b="1" dirty="0" smtClean="0">
                <a:solidFill>
                  <a:srgbClr val="FFFF00"/>
                </a:solidFill>
                <a:ea typeface="新細明體" charset="-120"/>
              </a:rPr>
              <a:t>SMS 2003</a:t>
            </a:r>
            <a:r>
              <a:rPr lang="zh-TW" altLang="en-US" b="1" dirty="0" smtClean="0">
                <a:solidFill>
                  <a:srgbClr val="FFFF00"/>
                </a:solidFill>
                <a:ea typeface="新細明體" charset="-120"/>
              </a:rPr>
              <a:t>升級到</a:t>
            </a:r>
            <a:r>
              <a:rPr lang="en-US" altLang="zh-TW" b="1" dirty="0" smtClean="0">
                <a:solidFill>
                  <a:srgbClr val="FFFF00"/>
                </a:solidFill>
                <a:ea typeface="新細明體" charset="-120"/>
              </a:rPr>
              <a:t>SCCM </a:t>
            </a:r>
            <a:r>
              <a:rPr lang="en-US" altLang="zh-TW" b="1" dirty="0" smtClean="0">
                <a:solidFill>
                  <a:srgbClr val="FFFF00"/>
                </a:solidFill>
                <a:ea typeface="新細明體" charset="-120"/>
              </a:rPr>
              <a:t>2007</a:t>
            </a:r>
          </a:p>
          <a:p>
            <a:r>
              <a:rPr lang="zh-TW" altLang="en-US" dirty="0" smtClean="0">
                <a:ea typeface="新細明體" charset="-120"/>
              </a:rPr>
              <a:t>如何部署</a:t>
            </a:r>
            <a:r>
              <a:rPr lang="en-US" altLang="zh-TW" dirty="0" smtClean="0">
                <a:ea typeface="新細明體" charset="-120"/>
              </a:rPr>
              <a:t>SCCM 2007 </a:t>
            </a:r>
            <a:r>
              <a:rPr lang="zh-TW" altLang="en-US" dirty="0" smtClean="0">
                <a:ea typeface="新細明體" charset="-120"/>
              </a:rPr>
              <a:t>用戶</a:t>
            </a:r>
            <a:r>
              <a:rPr lang="zh-TW" altLang="en-US" dirty="0" smtClean="0">
                <a:ea typeface="新細明體" charset="-120"/>
              </a:rPr>
              <a:t>端</a:t>
            </a:r>
            <a:endParaRPr lang="en-US" altLang="zh-TW" dirty="0" smtClean="0">
              <a:ea typeface="新細明體" charset="-120"/>
            </a:endParaRPr>
          </a:p>
          <a:p>
            <a:pPr>
              <a:buNone/>
            </a:pPr>
            <a:endParaRPr lang="en-US" altLang="zh-TW" dirty="0" smtClean="0">
              <a:ea typeface="新細明體" charset="-120"/>
            </a:endParaRPr>
          </a:p>
          <a:p>
            <a:endParaRPr lang="en-US" altLang="zh-TW" dirty="0" smtClean="0">
              <a:ea typeface="新細明體" charset="-120"/>
            </a:endParaRPr>
          </a:p>
          <a:p>
            <a:endParaRPr lang="en-US" altLang="zh-TW" dirty="0">
              <a:ea typeface="新細明體" charset="-120"/>
            </a:endParaRPr>
          </a:p>
        </p:txBody>
      </p:sp>
      <p:sp>
        <p:nvSpPr>
          <p:cNvPr id="5838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新細明體" charset="-120"/>
              </a:rPr>
              <a:t>本課程所涵蓋範圍</a:t>
            </a:r>
            <a:r>
              <a:rPr lang="en-US" altLang="zh-TW" dirty="0" smtClean="0">
                <a:ea typeface="新細明體" charset="-120"/>
              </a:rPr>
              <a:t>?</a:t>
            </a:r>
            <a:endParaRPr lang="en-GB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8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8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升級前準備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16606"/>
          </a:xfrm>
        </p:spPr>
        <p:txBody>
          <a:bodyPr/>
          <a:lstStyle/>
          <a:p>
            <a:r>
              <a:rPr lang="zh-TW" altLang="en-US" dirty="0" smtClean="0"/>
              <a:t>需滿足 </a:t>
            </a:r>
            <a:r>
              <a:rPr lang="en-US" altLang="zh-TW" dirty="0" smtClean="0"/>
              <a:t>SCCM </a:t>
            </a:r>
            <a:r>
              <a:rPr lang="en-US" altLang="zh-TW" dirty="0" smtClean="0"/>
              <a:t>2007</a:t>
            </a:r>
            <a:r>
              <a:rPr lang="zh-TW" altLang="en-US" dirty="0" smtClean="0"/>
              <a:t>安裝的需求</a:t>
            </a:r>
            <a:endParaRPr lang="en-US" altLang="zh-TW" dirty="0" smtClean="0"/>
          </a:p>
          <a:p>
            <a:r>
              <a:rPr lang="zh-TW" altLang="en-US" dirty="0" smtClean="0"/>
              <a:t>先執行升級前</a:t>
            </a:r>
            <a:r>
              <a:rPr lang="zh-TW" altLang="en-US" dirty="0" smtClean="0"/>
              <a:t>檢查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 </a:t>
            </a:r>
            <a:r>
              <a:rPr lang="zh-TW" altLang="en-US" dirty="0" smtClean="0"/>
              <a:t>環境檢查</a:t>
            </a:r>
            <a:endParaRPr lang="en-US" altLang="zh-TW" dirty="0" smtClean="0"/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/>
              <a:t>&lt;CD&gt;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en-US" altLang="zh-TW" dirty="0" err="1" smtClean="0"/>
              <a:t>SMSSetup</a:t>
            </a:r>
            <a:r>
              <a:rPr lang="en-US" altLang="zh-TW" dirty="0" smtClean="0"/>
              <a:t>\Bin\I386\Setup.exe /</a:t>
            </a:r>
            <a:r>
              <a:rPr lang="en-US" altLang="zh-TW" dirty="0" err="1" smtClean="0"/>
              <a:t>prereq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 資料庫</a:t>
            </a:r>
            <a:r>
              <a:rPr lang="zh-TW" altLang="en-US" dirty="0" smtClean="0"/>
              <a:t>升級檢查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/>
              <a:t>&lt;CD&gt;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SMSSetup</a:t>
            </a:r>
            <a:r>
              <a:rPr lang="en-US" altLang="zh-TW" dirty="0" smtClean="0"/>
              <a:t>\Bin\I386\Setup.exe 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testdbupgrade</a:t>
            </a:r>
            <a:r>
              <a:rPr lang="en-US" altLang="zh-TW" dirty="0" smtClean="0"/>
              <a:t> &lt;</a:t>
            </a:r>
            <a:r>
              <a:rPr lang="en-US" altLang="zh-TW" dirty="0" err="1" smtClean="0"/>
              <a:t>dbname</a:t>
            </a:r>
            <a:r>
              <a:rPr lang="en-US" altLang="zh-TW" dirty="0" smtClean="0"/>
              <a:t>&gt;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架構的考量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如果原本環境有</a:t>
            </a:r>
            <a:r>
              <a:rPr lang="en-US" altLang="zh-TW" dirty="0" smtClean="0"/>
              <a:t>Parent Site</a:t>
            </a:r>
            <a:r>
              <a:rPr lang="zh-TW" altLang="en-US" dirty="0" smtClean="0"/>
              <a:t>及</a:t>
            </a:r>
            <a:r>
              <a:rPr lang="en-US" altLang="zh-TW" dirty="0" smtClean="0"/>
              <a:t>Child Site,</a:t>
            </a:r>
            <a:r>
              <a:rPr lang="zh-TW" altLang="en-US" dirty="0" smtClean="0"/>
              <a:t> 升級的順序要從上而下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開始升級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擴展 </a:t>
            </a:r>
            <a:r>
              <a:rPr lang="en-US" altLang="zh-TW" dirty="0" smtClean="0"/>
              <a:t>AD</a:t>
            </a:r>
            <a:r>
              <a:rPr lang="zh-TW" altLang="en-US" dirty="0" smtClean="0"/>
              <a:t> </a:t>
            </a:r>
            <a:r>
              <a:rPr lang="en-US" altLang="zh-TW" dirty="0" smtClean="0"/>
              <a:t>Schema</a:t>
            </a:r>
          </a:p>
          <a:p>
            <a:pPr lvl="1"/>
            <a:r>
              <a:rPr lang="en-US" altLang="zh-TW" dirty="0" smtClean="0"/>
              <a:t>&lt;CD&gt;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en-US" altLang="zh-TW" dirty="0" err="1" smtClean="0"/>
              <a:t>SMSSetup</a:t>
            </a:r>
            <a:r>
              <a:rPr lang="en-US" altLang="zh-TW" dirty="0" smtClean="0"/>
              <a:t>\Bin\I386\Extadsch.exe</a:t>
            </a:r>
          </a:p>
          <a:p>
            <a:r>
              <a:rPr lang="zh-TW" altLang="en-US" dirty="0" smtClean="0"/>
              <a:t>安裝所需元件</a:t>
            </a:r>
            <a:endParaRPr lang="en-US" altLang="zh-TW" dirty="0" smtClean="0"/>
          </a:p>
          <a:p>
            <a:r>
              <a:rPr lang="zh-TW" altLang="en-US" dirty="0" smtClean="0"/>
              <a:t>執行安裝精靈</a:t>
            </a:r>
            <a:endParaRPr lang="en-US" altLang="zh-TW" dirty="0" smtClean="0"/>
          </a:p>
          <a:p>
            <a:r>
              <a:rPr lang="zh-TW" altLang="en-US" dirty="0" smtClean="0"/>
              <a:t>檢查升級裝</a:t>
            </a:r>
            <a:r>
              <a:rPr lang="zh-TW" altLang="en-US" dirty="0" smtClean="0"/>
              <a:t>結果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2" name="Rectangle 6"/>
          <p:cNvSpPr>
            <a:spLocks noChangeArrowheads="1"/>
          </p:cNvSpPr>
          <p:nvPr/>
        </p:nvSpPr>
        <p:spPr bwMode="auto">
          <a:xfrm>
            <a:off x="217488" y="2220913"/>
            <a:ext cx="70723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en-US" altLang="zh-TW" sz="4000" dirty="0" smtClean="0">
                <a:solidFill>
                  <a:schemeClr val="bg1"/>
                </a:solidFill>
              </a:rPr>
              <a:t>SMS 2003 </a:t>
            </a:r>
            <a:r>
              <a:rPr lang="zh-TW" altLang="en-US" sz="4000" dirty="0" smtClean="0">
                <a:solidFill>
                  <a:schemeClr val="bg1"/>
                </a:solidFill>
              </a:rPr>
              <a:t>升級 </a:t>
            </a:r>
            <a:r>
              <a:rPr lang="en-US" altLang="zh-TW" sz="4000" dirty="0" smtClean="0">
                <a:solidFill>
                  <a:schemeClr val="bg1"/>
                </a:solidFill>
              </a:rPr>
              <a:t>SCCM </a:t>
            </a:r>
            <a:r>
              <a:rPr lang="en-US" altLang="zh-TW" sz="4000" dirty="0" smtClean="0">
                <a:solidFill>
                  <a:schemeClr val="bg1"/>
                </a:solidFill>
              </a:rPr>
              <a:t>2007</a:t>
            </a:r>
          </a:p>
          <a:p>
            <a:pPr lvl="1">
              <a:lnSpc>
                <a:spcPct val="90000"/>
              </a:lnSpc>
              <a:buClr>
                <a:schemeClr val="bg1"/>
              </a:buClr>
              <a:buFont typeface="Arial" pitchFamily="34" charset="0"/>
              <a:buChar char="•"/>
            </a:pPr>
            <a:r>
              <a:rPr lang="zh-TW" altLang="en-US" sz="4000" dirty="0" smtClean="0">
                <a:solidFill>
                  <a:schemeClr val="bg1"/>
                </a:solidFill>
              </a:rPr>
              <a:t>環境</a:t>
            </a:r>
            <a:r>
              <a:rPr lang="zh-TW" altLang="en-US" sz="4000" dirty="0" smtClean="0">
                <a:solidFill>
                  <a:schemeClr val="bg1"/>
                </a:solidFill>
              </a:rPr>
              <a:t>檢查</a:t>
            </a:r>
            <a:endParaRPr lang="en-US" altLang="zh-TW" sz="4000" dirty="0" smtClean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Clr>
                <a:schemeClr val="bg1"/>
              </a:buClr>
              <a:buFont typeface="Arial" pitchFamily="34" charset="0"/>
              <a:buChar char="•"/>
            </a:pPr>
            <a:r>
              <a:rPr lang="zh-TW" altLang="en-US" sz="4000" dirty="0" smtClean="0">
                <a:solidFill>
                  <a:schemeClr val="bg1"/>
                </a:solidFill>
              </a:rPr>
              <a:t>資料庫升級</a:t>
            </a:r>
            <a:r>
              <a:rPr lang="zh-TW" altLang="en-US" sz="4000" dirty="0" smtClean="0">
                <a:solidFill>
                  <a:schemeClr val="bg1"/>
                </a:solidFill>
              </a:rPr>
              <a:t>檢查</a:t>
            </a:r>
            <a:endParaRPr lang="en-US" altLang="zh-TW" sz="4000" dirty="0" smtClean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Clr>
                <a:schemeClr val="bg1"/>
              </a:buClr>
              <a:buFont typeface="Arial" pitchFamily="34" charset="0"/>
              <a:buChar char="•"/>
            </a:pPr>
            <a:r>
              <a:rPr lang="zh-TW" altLang="en-US" sz="4000" dirty="0" smtClean="0">
                <a:solidFill>
                  <a:schemeClr val="bg1"/>
                </a:solidFill>
              </a:rPr>
              <a:t>升級到</a:t>
            </a:r>
            <a:r>
              <a:rPr lang="en-US" altLang="zh-TW" sz="4000" dirty="0" smtClean="0">
                <a:solidFill>
                  <a:schemeClr val="bg1"/>
                </a:solidFill>
              </a:rPr>
              <a:t>SCCM 2007</a:t>
            </a:r>
            <a:endParaRPr lang="en-US" altLang="zh-TW" sz="2800" dirty="0" smtClean="0">
              <a:solidFill>
                <a:schemeClr val="bg1"/>
              </a:solidFill>
            </a:endParaRP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0" y="809625"/>
            <a:ext cx="9144000" cy="1095375"/>
          </a:xfrm>
          <a:prstGeom prst="rect">
            <a:avLst/>
          </a:prstGeom>
          <a:gradFill rotWithShape="1">
            <a:gsLst>
              <a:gs pos="0">
                <a:srgbClr val="F8C508"/>
              </a:gs>
              <a:gs pos="100000">
                <a:srgbClr val="F8C508">
                  <a:gamma/>
                  <a:tint val="60392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5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demonstration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議題大綱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zh-TW" altLang="en-US" dirty="0" smtClean="0"/>
              <a:t>安裝 </a:t>
            </a:r>
            <a:r>
              <a:rPr lang="en-US" altLang="zh-TW" dirty="0" smtClean="0"/>
              <a:t>SCCM 2007</a:t>
            </a:r>
          </a:p>
          <a:p>
            <a:pPr>
              <a:buBlip>
                <a:blip r:embed="rId2"/>
              </a:buBlip>
            </a:pPr>
            <a:r>
              <a:rPr lang="en-US" altLang="zh-TW" dirty="0" smtClean="0"/>
              <a:t>SMS 2003 </a:t>
            </a:r>
            <a:r>
              <a:rPr lang="zh-TW" altLang="en-US" dirty="0" smtClean="0"/>
              <a:t>升級 </a:t>
            </a:r>
            <a:r>
              <a:rPr lang="en-US" altLang="zh-TW" dirty="0" smtClean="0"/>
              <a:t>SCCM 2007</a:t>
            </a:r>
          </a:p>
          <a:p>
            <a:pPr>
              <a:buBlip>
                <a:blip r:embed="rId2"/>
              </a:buBlip>
            </a:pPr>
            <a:r>
              <a:rPr lang="zh-TW" altLang="en-US" b="1" dirty="0" smtClean="0">
                <a:solidFill>
                  <a:srgbClr val="FFFF00"/>
                </a:solidFill>
              </a:rPr>
              <a:t>部署</a:t>
            </a:r>
            <a:r>
              <a:rPr lang="en-US" altLang="zh-TW" b="1" dirty="0" smtClean="0">
                <a:solidFill>
                  <a:srgbClr val="FFFF00"/>
                </a:solidFill>
              </a:rPr>
              <a:t>SCCM 2007 </a:t>
            </a:r>
            <a:r>
              <a:rPr lang="zh-TW" altLang="en-US" b="1" dirty="0" smtClean="0">
                <a:solidFill>
                  <a:srgbClr val="FFFF00"/>
                </a:solidFill>
              </a:rPr>
              <a:t>用戶端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127000"/>
            <a:ext cx="9017000" cy="106045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altLang="zh-TW" sz="3700" dirty="0" smtClean="0"/>
              <a:t>SCCM 2007</a:t>
            </a:r>
            <a:r>
              <a:rPr lang="zh-TW" altLang="en-US" sz="3700" dirty="0" smtClean="0"/>
              <a:t>支援的用戶端的平台</a:t>
            </a:r>
            <a:endParaRPr lang="en-US" sz="37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4845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Microsoft</a:t>
            </a:r>
            <a:r>
              <a:rPr lang="en-US" baseline="30000" dirty="0" smtClean="0"/>
              <a:t>®</a:t>
            </a:r>
            <a:r>
              <a:rPr lang="en-US" dirty="0" smtClean="0"/>
              <a:t> Windows</a:t>
            </a:r>
            <a:r>
              <a:rPr lang="en-US" baseline="30000" dirty="0" smtClean="0"/>
              <a:t>®</a:t>
            </a:r>
            <a:r>
              <a:rPr lang="en-US" dirty="0" smtClean="0"/>
              <a:t> 2000 Professional and Windows Server</a:t>
            </a:r>
            <a:r>
              <a:rPr lang="en-US" baseline="30000" dirty="0" smtClean="0"/>
              <a:t>®</a:t>
            </a:r>
            <a:r>
              <a:rPr lang="en-US" dirty="0" smtClean="0"/>
              <a:t> Service Pack 4 (SP4)</a:t>
            </a:r>
          </a:p>
          <a:p>
            <a:pPr eaLnBrk="1" hangingPunct="1">
              <a:defRPr/>
            </a:pPr>
            <a:r>
              <a:rPr lang="en-US" dirty="0" smtClean="0"/>
              <a:t>Windows</a:t>
            </a:r>
            <a:r>
              <a:rPr lang="en-US" baseline="30000" dirty="0" smtClean="0"/>
              <a:t>®</a:t>
            </a:r>
            <a:r>
              <a:rPr lang="en-US" dirty="0" smtClean="0"/>
              <a:t> XP Professional SP2</a:t>
            </a:r>
          </a:p>
          <a:p>
            <a:pPr eaLnBrk="1" hangingPunct="1">
              <a:defRPr/>
            </a:pPr>
            <a:r>
              <a:rPr lang="en-US" dirty="0" smtClean="0"/>
              <a:t>Windows Server 2003</a:t>
            </a:r>
            <a:r>
              <a:rPr lang="en-US" baseline="30000" dirty="0" smtClean="0"/>
              <a:t>®</a:t>
            </a:r>
            <a:r>
              <a:rPr lang="en-US" dirty="0" smtClean="0"/>
              <a:t> SP1 and SP2</a:t>
            </a:r>
          </a:p>
          <a:p>
            <a:pPr eaLnBrk="1" hangingPunct="1">
              <a:defRPr/>
            </a:pPr>
            <a:r>
              <a:rPr lang="en-US" dirty="0" smtClean="0"/>
              <a:t>Windows Server 2003</a:t>
            </a:r>
            <a:r>
              <a:rPr lang="en-US" baseline="30000" dirty="0" smtClean="0"/>
              <a:t>®</a:t>
            </a:r>
            <a:r>
              <a:rPr lang="en-US" dirty="0" smtClean="0"/>
              <a:t> R2</a:t>
            </a:r>
          </a:p>
          <a:p>
            <a:pPr eaLnBrk="1" hangingPunct="1">
              <a:defRPr/>
            </a:pPr>
            <a:r>
              <a:rPr lang="en-US" dirty="0" smtClean="0"/>
              <a:t>Windows Vista</a:t>
            </a:r>
            <a:r>
              <a:rPr lang="en-US" baseline="30000" dirty="0" smtClean="0"/>
              <a:t>®</a:t>
            </a:r>
            <a:r>
              <a:rPr lang="en-US" dirty="0" smtClean="0"/>
              <a:t> Business, Enterprise, and Ultimate</a:t>
            </a:r>
          </a:p>
          <a:p>
            <a:pPr eaLnBrk="1" hangingPunct="1">
              <a:defRPr/>
            </a:pPr>
            <a:r>
              <a:rPr lang="en-US" dirty="0" smtClean="0"/>
              <a:t>Windows</a:t>
            </a:r>
            <a:r>
              <a:rPr lang="en-US" baseline="30000" dirty="0" smtClean="0"/>
              <a:t>®</a:t>
            </a:r>
            <a:r>
              <a:rPr lang="en-US" dirty="0" smtClean="0"/>
              <a:t> XP Tablet SP2</a:t>
            </a:r>
          </a:p>
          <a:p>
            <a:pPr eaLnBrk="1" hangingPunct="1">
              <a:defRPr/>
            </a:pPr>
            <a:r>
              <a:rPr lang="en-US" dirty="0" smtClean="0"/>
              <a:t>Windows</a:t>
            </a:r>
            <a:r>
              <a:rPr lang="en-US" baseline="30000" dirty="0" smtClean="0"/>
              <a:t>®</a:t>
            </a:r>
            <a:r>
              <a:rPr lang="en-US" dirty="0" smtClean="0"/>
              <a:t> XP Embedded SP2</a:t>
            </a:r>
          </a:p>
          <a:p>
            <a:pPr eaLnBrk="1" hangingPunct="1">
              <a:defRPr/>
            </a:pPr>
            <a:r>
              <a:rPr lang="en-US" dirty="0" smtClean="0"/>
              <a:t>Windows</a:t>
            </a:r>
            <a:r>
              <a:rPr lang="en-US" baseline="30000" dirty="0" smtClean="0"/>
              <a:t>®</a:t>
            </a:r>
            <a:r>
              <a:rPr lang="en-US" dirty="0" smtClean="0"/>
              <a:t> Embedded Point of Service (WEPOS)</a:t>
            </a:r>
          </a:p>
          <a:p>
            <a:pPr eaLnBrk="1" hangingPunct="1">
              <a:defRPr/>
            </a:pPr>
            <a:r>
              <a:rPr lang="en-US" dirty="0" smtClean="0"/>
              <a:t>Windows Foundation for Legacy Platforms (</a:t>
            </a:r>
            <a:r>
              <a:rPr lang="en-US" dirty="0" err="1" smtClean="0"/>
              <a:t>WinFLP</a:t>
            </a:r>
            <a:r>
              <a:rPr lang="en-US" dirty="0" smtClean="0"/>
              <a:t>)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SCCM </a:t>
            </a:r>
            <a:r>
              <a:rPr lang="zh-TW" altLang="en-US" dirty="0" smtClean="0"/>
              <a:t>用戶端部署方式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9538" y="1143000"/>
            <a:ext cx="8756650" cy="50974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2800" dirty="0" smtClean="0"/>
              <a:t>與 </a:t>
            </a:r>
            <a:r>
              <a:rPr lang="en-US" sz="2800" dirty="0" smtClean="0"/>
              <a:t>Systems Management Server 2003 </a:t>
            </a:r>
            <a:r>
              <a:rPr lang="zh-TW" altLang="en-US" sz="2800" dirty="0" smtClean="0"/>
              <a:t>相同 </a:t>
            </a:r>
            <a:r>
              <a:rPr lang="en-US" sz="2800" dirty="0" smtClean="0"/>
              <a:t>:</a:t>
            </a:r>
          </a:p>
          <a:p>
            <a:pPr lvl="1">
              <a:buBlip>
                <a:blip r:embed="rId3"/>
              </a:buBlip>
              <a:defRPr/>
            </a:pPr>
            <a:r>
              <a:rPr lang="en-US" sz="2400" dirty="0" smtClean="0"/>
              <a:t>Client push installation</a:t>
            </a:r>
          </a:p>
          <a:p>
            <a:pPr lvl="2">
              <a:defRPr/>
            </a:pPr>
            <a:r>
              <a:rPr lang="zh-TW" altLang="en-US" sz="2000" dirty="0" smtClean="0"/>
              <a:t>自動化</a:t>
            </a:r>
            <a:r>
              <a:rPr lang="en-US" sz="2000" dirty="0" smtClean="0"/>
              <a:t> client push </a:t>
            </a:r>
            <a:r>
              <a:rPr lang="zh-TW" altLang="en-US" sz="2000" dirty="0" smtClean="0"/>
              <a:t>或</a:t>
            </a:r>
            <a:r>
              <a:rPr lang="en-US" sz="2000" dirty="0" smtClean="0"/>
              <a:t> </a:t>
            </a:r>
            <a:r>
              <a:rPr lang="zh-TW" altLang="en-US" sz="2000" dirty="0" smtClean="0"/>
              <a:t>管理者控制</a:t>
            </a:r>
            <a:endParaRPr lang="en-US" sz="2000" dirty="0" smtClean="0"/>
          </a:p>
          <a:p>
            <a:pPr lvl="2">
              <a:defRPr/>
            </a:pPr>
            <a:r>
              <a:rPr lang="zh-TW" altLang="en-US" sz="2000" dirty="0" smtClean="0"/>
              <a:t>目前可以使用電腦帳戶當成 </a:t>
            </a:r>
            <a:r>
              <a:rPr lang="en-US" sz="2000" dirty="0" smtClean="0"/>
              <a:t>Client Push Installation account</a:t>
            </a:r>
          </a:p>
          <a:p>
            <a:pPr lvl="1">
              <a:buBlip>
                <a:blip r:embed="rId3"/>
              </a:buBlip>
              <a:defRPr/>
            </a:pPr>
            <a:r>
              <a:rPr lang="zh-TW" altLang="en-US" sz="2400" dirty="0" smtClean="0"/>
              <a:t>登入安裝必須為高權限的使用者</a:t>
            </a:r>
            <a:endParaRPr lang="en-US" sz="2400" dirty="0" smtClean="0"/>
          </a:p>
          <a:p>
            <a:pPr lvl="1">
              <a:buBlip>
                <a:blip r:embed="rId3"/>
              </a:buBlip>
              <a:defRPr/>
            </a:pPr>
            <a:r>
              <a:rPr lang="en-US" sz="2400" dirty="0" smtClean="0"/>
              <a:t>Software distribution</a:t>
            </a:r>
          </a:p>
          <a:p>
            <a:pPr lvl="2">
              <a:defRPr/>
            </a:pPr>
            <a:r>
              <a:rPr lang="zh-TW" altLang="en-US" sz="2000" dirty="0" smtClean="0"/>
              <a:t>從</a:t>
            </a:r>
            <a:r>
              <a:rPr lang="en-US" sz="2000" dirty="0" smtClean="0"/>
              <a:t>Systems Management Server 2003</a:t>
            </a:r>
            <a:r>
              <a:rPr lang="zh-TW" altLang="en-US" sz="2000" dirty="0" smtClean="0"/>
              <a:t>升級</a:t>
            </a:r>
            <a:endParaRPr lang="en-US" sz="2000" dirty="0" smtClean="0"/>
          </a:p>
          <a:p>
            <a:pPr lvl="1">
              <a:buBlip>
                <a:blip r:embed="rId3"/>
              </a:buBlip>
              <a:defRPr/>
            </a:pPr>
            <a:r>
              <a:rPr lang="zh-TW" altLang="en-US" sz="2400" dirty="0" smtClean="0"/>
              <a:t>手動安裝</a:t>
            </a:r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SCCM </a:t>
            </a:r>
            <a:r>
              <a:rPr lang="zh-TW" altLang="en-US" dirty="0" smtClean="0"/>
              <a:t>用戶端部署方式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9538" y="1581150"/>
            <a:ext cx="8756650" cy="44511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SCCM 2007</a:t>
            </a:r>
            <a:r>
              <a:rPr lang="zh-TW" altLang="en-US" sz="2800" dirty="0" smtClean="0"/>
              <a:t>新的用戶端部署方式</a:t>
            </a:r>
            <a:r>
              <a:rPr lang="en-US" sz="2800" dirty="0" smtClean="0"/>
              <a:t>:</a:t>
            </a:r>
          </a:p>
          <a:p>
            <a:pPr lvl="1">
              <a:defRPr/>
            </a:pPr>
            <a:r>
              <a:rPr lang="en-US" sz="2400" dirty="0" smtClean="0"/>
              <a:t>Software update point (SUP) client deployment</a:t>
            </a:r>
          </a:p>
          <a:p>
            <a:pPr lvl="2">
              <a:defRPr/>
            </a:pPr>
            <a:r>
              <a:rPr lang="zh-TW" altLang="en-US" sz="2000" dirty="0" smtClean="0"/>
              <a:t>經由</a:t>
            </a:r>
            <a:r>
              <a:rPr lang="en-US" sz="2000" dirty="0" smtClean="0"/>
              <a:t>Windows Server Update Services (WSUS)  </a:t>
            </a:r>
            <a:r>
              <a:rPr lang="zh-TW" altLang="en-US" sz="2000" dirty="0" smtClean="0"/>
              <a:t>協助部署用戶端</a:t>
            </a:r>
            <a:endParaRPr lang="en-US" sz="2000" dirty="0" smtClean="0"/>
          </a:p>
          <a:p>
            <a:pPr lvl="1">
              <a:defRPr/>
            </a:pPr>
            <a:r>
              <a:rPr lang="zh-TW" altLang="en-US" sz="2400" dirty="0" smtClean="0"/>
              <a:t>使用群組原則安裝</a:t>
            </a:r>
            <a:endParaRPr lang="en-US" sz="2400" dirty="0" smtClean="0"/>
          </a:p>
          <a:p>
            <a:pPr lvl="2">
              <a:defRPr/>
            </a:pPr>
            <a:r>
              <a:rPr lang="zh-TW" altLang="en-US" sz="2000" dirty="0" smtClean="0"/>
              <a:t>使用群組原則之軟體安裝部署</a:t>
            </a:r>
            <a:r>
              <a:rPr lang="en-US" sz="2000" dirty="0" smtClean="0"/>
              <a:t> Ccmsetup.msi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0" y="1296988"/>
            <a:ext cx="9144000" cy="4708027"/>
          </a:xfrm>
          <a:noFill/>
        </p:spPr>
        <p:txBody>
          <a:bodyPr>
            <a:normAutofit/>
          </a:bodyPr>
          <a:lstStyle/>
          <a:p>
            <a:r>
              <a:rPr lang="zh-TW" altLang="en-US" dirty="0" smtClean="0">
                <a:ea typeface="新細明體" charset="-120"/>
              </a:rPr>
              <a:t>如何安裝及設定</a:t>
            </a:r>
            <a:r>
              <a:rPr lang="en-US" altLang="zh-TW" dirty="0" smtClean="0">
                <a:ea typeface="新細明體" charset="-120"/>
              </a:rPr>
              <a:t>SCCM 2007</a:t>
            </a:r>
          </a:p>
          <a:p>
            <a:r>
              <a:rPr lang="zh-TW" altLang="en-US" dirty="0" smtClean="0">
                <a:ea typeface="新細明體" charset="-120"/>
              </a:rPr>
              <a:t>如何部署</a:t>
            </a:r>
            <a:r>
              <a:rPr lang="en-US" altLang="zh-TW" dirty="0" smtClean="0">
                <a:ea typeface="新細明體" charset="-120"/>
              </a:rPr>
              <a:t>SCCM 2007 </a:t>
            </a:r>
            <a:r>
              <a:rPr lang="zh-TW" altLang="en-US" dirty="0" smtClean="0">
                <a:ea typeface="新細明體" charset="-120"/>
              </a:rPr>
              <a:t>用戶端</a:t>
            </a:r>
            <a:endParaRPr lang="en-US" altLang="zh-TW" dirty="0" smtClean="0">
              <a:ea typeface="新細明體" charset="-120"/>
            </a:endParaRPr>
          </a:p>
          <a:p>
            <a:r>
              <a:rPr lang="zh-TW" altLang="en-US" dirty="0" smtClean="0">
                <a:ea typeface="新細明體" charset="-120"/>
              </a:rPr>
              <a:t>如何從</a:t>
            </a:r>
            <a:r>
              <a:rPr lang="en-US" altLang="zh-TW" dirty="0" smtClean="0">
                <a:ea typeface="新細明體" charset="-120"/>
              </a:rPr>
              <a:t>SMS 2003</a:t>
            </a:r>
            <a:r>
              <a:rPr lang="zh-TW" altLang="en-US" dirty="0" smtClean="0">
                <a:ea typeface="新細明體" charset="-120"/>
              </a:rPr>
              <a:t>升級到</a:t>
            </a:r>
            <a:r>
              <a:rPr lang="en-US" altLang="zh-TW" dirty="0" smtClean="0">
                <a:ea typeface="新細明體" charset="-120"/>
              </a:rPr>
              <a:t>SCCM 2007</a:t>
            </a:r>
          </a:p>
          <a:p>
            <a:pPr>
              <a:buNone/>
            </a:pPr>
            <a:endParaRPr lang="en-US" altLang="zh-TW" dirty="0" smtClean="0">
              <a:ea typeface="新細明體" charset="-120"/>
            </a:endParaRPr>
          </a:p>
          <a:p>
            <a:endParaRPr lang="en-US" altLang="zh-TW" dirty="0" smtClean="0">
              <a:ea typeface="新細明體" charset="-120"/>
            </a:endParaRPr>
          </a:p>
          <a:p>
            <a:endParaRPr lang="en-US" altLang="zh-TW" dirty="0">
              <a:ea typeface="新細明體" charset="-120"/>
            </a:endParaRPr>
          </a:p>
        </p:txBody>
      </p:sp>
      <p:sp>
        <p:nvSpPr>
          <p:cNvPr id="5838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新細明體" charset="-120"/>
              </a:rPr>
              <a:t>本課程所涵蓋範圍</a:t>
            </a:r>
            <a:r>
              <a:rPr lang="en-US" altLang="zh-TW" dirty="0" smtClean="0">
                <a:ea typeface="新細明體" charset="-120"/>
              </a:rPr>
              <a:t>?</a:t>
            </a:r>
            <a:endParaRPr lang="en-GB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8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8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用戶端部署使用之元件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Ccmsetup.exe</a:t>
            </a:r>
          </a:p>
          <a:p>
            <a:pPr lvl="1">
              <a:defRPr/>
            </a:pPr>
            <a:r>
              <a:rPr lang="en-US" dirty="0" smtClean="0"/>
              <a:t>Install, uninstall, upgrade</a:t>
            </a:r>
          </a:p>
          <a:p>
            <a:pPr>
              <a:defRPr/>
            </a:pPr>
            <a:r>
              <a:rPr lang="en-US" dirty="0" smtClean="0"/>
              <a:t>Background Intelligent Transfer Service (BITS)</a:t>
            </a:r>
          </a:p>
          <a:p>
            <a:pPr lvl="1">
              <a:defRPr/>
            </a:pPr>
            <a:r>
              <a:rPr lang="en-US" dirty="0" smtClean="0"/>
              <a:t>BITS 2.0 for Windows 2000 clients</a:t>
            </a:r>
          </a:p>
          <a:p>
            <a:pPr lvl="1">
              <a:defRPr/>
            </a:pPr>
            <a:r>
              <a:rPr lang="en-US" dirty="0" smtClean="0"/>
              <a:t>BITS 2.5 for most other Windows clients</a:t>
            </a:r>
          </a:p>
          <a:p>
            <a:pPr lvl="1">
              <a:defRPr/>
            </a:pPr>
            <a:r>
              <a:rPr lang="en-US" dirty="0" smtClean="0"/>
              <a:t>BITS 3.0 already installed on Windows Vista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用戶端部署使用之元件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9538" y="1143000"/>
            <a:ext cx="8756650" cy="480742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Microsoft</a:t>
            </a:r>
            <a:r>
              <a:rPr lang="en-US" sz="2800" baseline="30000" dirty="0" smtClean="0"/>
              <a:t>®</a:t>
            </a:r>
            <a:r>
              <a:rPr lang="en-US" sz="2800" dirty="0" smtClean="0"/>
              <a:t> Windows</a:t>
            </a:r>
            <a:r>
              <a:rPr lang="en-US" sz="2800" baseline="30000" dirty="0" smtClean="0"/>
              <a:t>®</a:t>
            </a:r>
            <a:r>
              <a:rPr lang="en-US" sz="2800" dirty="0" smtClean="0"/>
              <a:t> Installer 3.1 v2</a:t>
            </a:r>
          </a:p>
          <a:p>
            <a:pPr lvl="1" eaLnBrk="1" hangingPunct="1">
              <a:defRPr/>
            </a:pPr>
            <a:r>
              <a:rPr lang="en-US" sz="2400" dirty="0" smtClean="0"/>
              <a:t>KB893803 </a:t>
            </a:r>
            <a:r>
              <a:rPr lang="zh-TW" altLang="en-US" sz="2400" dirty="0" smtClean="0"/>
              <a:t>更新 </a:t>
            </a:r>
            <a:r>
              <a:rPr lang="en-US" sz="2400" dirty="0" smtClean="0"/>
              <a:t>Windows Server 2003 SP1 </a:t>
            </a:r>
            <a:r>
              <a:rPr lang="zh-TW" altLang="en-US" sz="2400" dirty="0" smtClean="0"/>
              <a:t>以前的版本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800" dirty="0" smtClean="0"/>
              <a:t>Windows Update Agent (WUA)</a:t>
            </a:r>
          </a:p>
          <a:p>
            <a:pPr lvl="1" eaLnBrk="1" hangingPunct="1">
              <a:defRPr/>
            </a:pPr>
            <a:r>
              <a:rPr lang="en-US" sz="2400" dirty="0" smtClean="0"/>
              <a:t>For Windows Server Update Services 3.0</a:t>
            </a:r>
          </a:p>
          <a:p>
            <a:pPr lvl="1" eaLnBrk="1" hangingPunct="1">
              <a:defRPr/>
            </a:pPr>
            <a:r>
              <a:rPr lang="zh-TW" altLang="en-US" sz="2400" dirty="0" smtClean="0"/>
              <a:t>如果未安裝此版本或更新的版本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則會自動安裝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800" dirty="0" smtClean="0"/>
              <a:t>Core XML Services</a:t>
            </a:r>
          </a:p>
          <a:p>
            <a:pPr lvl="1" eaLnBrk="1" hangingPunct="1">
              <a:defRPr/>
            </a:pPr>
            <a:r>
              <a:rPr lang="en-US" sz="2400" dirty="0" smtClean="0"/>
              <a:t>MSXML6.msi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用戶端部署使用之元件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MSRDC (Remote Differential Compression)</a:t>
            </a:r>
          </a:p>
          <a:p>
            <a:pPr lvl="1">
              <a:defRPr/>
            </a:pPr>
            <a:r>
              <a:rPr lang="en-US" dirty="0" smtClean="0"/>
              <a:t>branch distribution points </a:t>
            </a:r>
            <a:r>
              <a:rPr lang="zh-TW" altLang="en-US" dirty="0" smtClean="0"/>
              <a:t>支援 </a:t>
            </a:r>
            <a:r>
              <a:rPr lang="en-US" dirty="0" smtClean="0"/>
              <a:t>binary differential replication</a:t>
            </a:r>
            <a:r>
              <a:rPr lang="zh-TW" altLang="en-US" dirty="0" smtClean="0"/>
              <a:t>所需的元件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Wimgapi.msi</a:t>
            </a:r>
          </a:p>
          <a:p>
            <a:pPr lvl="1">
              <a:defRPr/>
            </a:pPr>
            <a:r>
              <a:rPr lang="en-US" dirty="0" smtClean="0"/>
              <a:t>Imaging API for custom tools for image management</a:t>
            </a:r>
          </a:p>
          <a:p>
            <a:pPr>
              <a:defRPr/>
            </a:pPr>
            <a:r>
              <a:rPr lang="en-US" dirty="0" smtClean="0"/>
              <a:t>Client.msi</a:t>
            </a:r>
          </a:p>
          <a:p>
            <a:pPr lvl="1">
              <a:defRPr/>
            </a:pPr>
            <a:r>
              <a:rPr lang="en-US" dirty="0" smtClean="0"/>
              <a:t>Windows Installer package of the System Center Configuration Manager 2007 client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用戶端</a:t>
            </a:r>
            <a:r>
              <a:rPr lang="en-US" altLang="zh-TW" dirty="0" smtClean="0"/>
              <a:t>Site</a:t>
            </a:r>
            <a:r>
              <a:rPr lang="zh-TW" altLang="en-US" dirty="0" smtClean="0"/>
              <a:t>指定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9538" y="1581150"/>
            <a:ext cx="8756650" cy="438292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SCCM 2007 clients </a:t>
            </a:r>
            <a:r>
              <a:rPr lang="zh-TW" altLang="en-US" sz="2400" dirty="0" smtClean="0"/>
              <a:t>只可以被指定到 </a:t>
            </a:r>
            <a:r>
              <a:rPr lang="en-US" altLang="zh-TW" sz="2400" dirty="0" smtClean="0"/>
              <a:t>SCCM 2007</a:t>
            </a:r>
            <a:r>
              <a:rPr lang="zh-TW" altLang="en-US" sz="2400" dirty="0" smtClean="0"/>
              <a:t>的</a:t>
            </a:r>
            <a:r>
              <a:rPr lang="en-US" altLang="zh-TW" sz="2400" dirty="0" smtClean="0"/>
              <a:t>S</a:t>
            </a:r>
            <a:r>
              <a:rPr lang="en-US" sz="2400" dirty="0" smtClean="0"/>
              <a:t>ites , </a:t>
            </a:r>
            <a:r>
              <a:rPr lang="zh-TW" altLang="en-US" sz="2400" dirty="0" smtClean="0"/>
              <a:t>不可以指定到</a:t>
            </a:r>
            <a:r>
              <a:rPr lang="en-US" altLang="zh-TW" sz="2400" dirty="0" smtClean="0"/>
              <a:t>SMS 2003</a:t>
            </a:r>
            <a:r>
              <a:rPr lang="zh-TW" altLang="en-US" sz="2400" dirty="0" smtClean="0"/>
              <a:t>所屬的</a:t>
            </a:r>
            <a:r>
              <a:rPr lang="en-US" altLang="zh-TW" sz="2400" dirty="0" smtClean="0"/>
              <a:t>Sites</a:t>
            </a:r>
          </a:p>
          <a:p>
            <a:pPr eaLnBrk="1" hangingPunct="1">
              <a:defRPr/>
            </a:pPr>
            <a:r>
              <a:rPr lang="zh-TW" altLang="en-US" sz="2400" dirty="0" smtClean="0"/>
              <a:t>無論自動或直接指定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都會被下列兩種方式驗證</a:t>
            </a:r>
            <a:endParaRPr lang="en-US" sz="2000" dirty="0" smtClean="0"/>
          </a:p>
          <a:p>
            <a:pPr lvl="1">
              <a:buBlip>
                <a:blip r:embed="rId3"/>
              </a:buBlip>
              <a:defRPr/>
            </a:pPr>
            <a:r>
              <a:rPr lang="zh-TW" altLang="en-US" sz="2200" dirty="0" smtClean="0"/>
              <a:t>假如有擴展 </a:t>
            </a:r>
            <a:r>
              <a:rPr lang="en-US" altLang="zh-TW" sz="2200" dirty="0" smtClean="0"/>
              <a:t>AD Schema, </a:t>
            </a:r>
            <a:r>
              <a:rPr lang="zh-TW" altLang="en-US" sz="2200" dirty="0" smtClean="0"/>
              <a:t>則直接比對在</a:t>
            </a:r>
            <a:r>
              <a:rPr lang="en-US" altLang="zh-TW" sz="2200" dirty="0" smtClean="0"/>
              <a:t>AD</a:t>
            </a:r>
            <a:r>
              <a:rPr lang="zh-TW" altLang="en-US" sz="2200" dirty="0" smtClean="0"/>
              <a:t>中設定的屬性</a:t>
            </a:r>
            <a:endParaRPr lang="en-US" altLang="zh-TW" sz="2200" dirty="0" smtClean="0"/>
          </a:p>
          <a:p>
            <a:pPr lvl="1">
              <a:buBlip>
                <a:blip r:embed="rId3"/>
              </a:buBlip>
              <a:defRPr/>
            </a:pPr>
            <a:r>
              <a:rPr lang="zh-TW" altLang="en-US" sz="2200" dirty="0" smtClean="0"/>
              <a:t>查詢</a:t>
            </a:r>
            <a:r>
              <a:rPr lang="en-US" sz="2200" dirty="0" smtClean="0"/>
              <a:t>System Center Configuration Manager 2007 server locator point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用戶端核可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78012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System Center Configuration Manager 2007 </a:t>
            </a:r>
            <a:r>
              <a:rPr lang="zh-TW" altLang="en-US" dirty="0" smtClean="0"/>
              <a:t>用戶端必須被核可後</a:t>
            </a:r>
            <a:r>
              <a:rPr lang="en-US" altLang="zh-TW" dirty="0" smtClean="0"/>
              <a:t>,</a:t>
            </a:r>
            <a:r>
              <a:rPr lang="zh-TW" altLang="en-US" dirty="0" smtClean="0"/>
              <a:t>才可以使用網路存取帳戶</a:t>
            </a:r>
            <a:endParaRPr lang="en-US" dirty="0" smtClean="0"/>
          </a:p>
          <a:p>
            <a:pPr>
              <a:defRPr/>
            </a:pPr>
            <a:r>
              <a:rPr lang="zh-TW" altLang="en-US" dirty="0" smtClean="0"/>
              <a:t>在混合模式之核可選項</a:t>
            </a:r>
            <a:endParaRPr lang="en-US" dirty="0" smtClean="0"/>
          </a:p>
          <a:p>
            <a:pPr lvl="1">
              <a:buBlip>
                <a:blip r:embed="rId3"/>
              </a:buBlip>
              <a:defRPr/>
            </a:pPr>
            <a:r>
              <a:rPr lang="en-US" dirty="0" smtClean="0"/>
              <a:t>No automatic approval (manual)</a:t>
            </a:r>
          </a:p>
          <a:p>
            <a:pPr lvl="1">
              <a:buBlip>
                <a:blip r:embed="rId3"/>
              </a:buBlip>
              <a:defRPr/>
            </a:pPr>
            <a:r>
              <a:rPr lang="en-US" dirty="0" smtClean="0"/>
              <a:t>Automatic approval for domain joined clients</a:t>
            </a:r>
          </a:p>
          <a:p>
            <a:pPr lvl="1">
              <a:buBlip>
                <a:blip r:embed="rId3"/>
              </a:buBlip>
              <a:defRPr/>
            </a:pPr>
            <a:r>
              <a:rPr lang="en-US" dirty="0" smtClean="0"/>
              <a:t>Automatic approval for all clients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2" name="Rectangle 6"/>
          <p:cNvSpPr>
            <a:spLocks noChangeArrowheads="1"/>
          </p:cNvSpPr>
          <p:nvPr/>
        </p:nvSpPr>
        <p:spPr bwMode="auto">
          <a:xfrm>
            <a:off x="217488" y="2220913"/>
            <a:ext cx="8458200" cy="103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zh-TW" alt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設定用戶端核可</a:t>
            </a:r>
            <a: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zh-TW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0" y="809625"/>
            <a:ext cx="9144000" cy="1095375"/>
          </a:xfrm>
          <a:prstGeom prst="rect">
            <a:avLst/>
          </a:prstGeom>
          <a:gradFill rotWithShape="1">
            <a:gsLst>
              <a:gs pos="0">
                <a:srgbClr val="F8C508"/>
              </a:gs>
              <a:gs pos="100000">
                <a:srgbClr val="F8C508">
                  <a:gamma/>
                  <a:tint val="60392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5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demonstration</a:t>
            </a: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dirty="0" smtClean="0"/>
              <a:t>用戶端部署相關之系統角色</a:t>
            </a:r>
            <a:r>
              <a:rPr lang="en-US" dirty="0" smtClean="0"/>
              <a:t>(1)</a:t>
            </a:r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483471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Site server</a:t>
            </a:r>
          </a:p>
          <a:p>
            <a:pPr lvl="1">
              <a:defRPr/>
            </a:pPr>
            <a:r>
              <a:rPr lang="zh-TW" altLang="en-US" dirty="0" smtClean="0"/>
              <a:t>使用</a:t>
            </a:r>
            <a:r>
              <a:rPr lang="en-US" altLang="zh-TW" dirty="0" smtClean="0"/>
              <a:t>Client Push</a:t>
            </a:r>
            <a:r>
              <a:rPr lang="zh-TW" altLang="en-US" dirty="0" smtClean="0"/>
              <a:t>進行部署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Management point</a:t>
            </a:r>
          </a:p>
          <a:p>
            <a:pPr lvl="1">
              <a:defRPr/>
            </a:pPr>
            <a:r>
              <a:rPr lang="zh-TW" altLang="en-US" dirty="0" smtClean="0"/>
              <a:t>下載用戶端相關檔案</a:t>
            </a:r>
            <a:endParaRPr lang="en-US" dirty="0" smtClean="0"/>
          </a:p>
          <a:p>
            <a:pPr lvl="1">
              <a:defRPr/>
            </a:pPr>
            <a:r>
              <a:rPr lang="zh-TW" altLang="en-US" dirty="0" smtClean="0"/>
              <a:t>部署後存取相關政策</a:t>
            </a:r>
            <a:r>
              <a:rPr lang="en-US" altLang="zh-TW" dirty="0" smtClean="0"/>
              <a:t>(</a:t>
            </a:r>
            <a:r>
              <a:rPr lang="en-US" dirty="0" smtClean="0"/>
              <a:t>policies)</a:t>
            </a:r>
          </a:p>
          <a:p>
            <a:pPr>
              <a:defRPr/>
            </a:pPr>
            <a:r>
              <a:rPr lang="en-US" dirty="0" smtClean="0"/>
              <a:t>Server locator point</a:t>
            </a:r>
          </a:p>
          <a:p>
            <a:pPr lvl="1">
              <a:defRPr/>
            </a:pPr>
            <a:r>
              <a:rPr lang="zh-TW" altLang="en-US" dirty="0" smtClean="0"/>
              <a:t>在未擴展</a:t>
            </a:r>
            <a:r>
              <a:rPr lang="en-US" altLang="zh-TW" dirty="0" smtClean="0"/>
              <a:t>AD Schema</a:t>
            </a:r>
            <a:r>
              <a:rPr lang="zh-TW" altLang="en-US" dirty="0" smtClean="0"/>
              <a:t>的環境中</a:t>
            </a:r>
            <a:r>
              <a:rPr lang="en-US" altLang="zh-TW" dirty="0" smtClean="0"/>
              <a:t>, </a:t>
            </a:r>
            <a:r>
              <a:rPr lang="zh-TW" altLang="en-US" dirty="0" smtClean="0"/>
              <a:t>用來驗證指定的</a:t>
            </a:r>
            <a:r>
              <a:rPr lang="en-US" altLang="zh-TW" dirty="0" smtClean="0"/>
              <a:t>Site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dirty="0" smtClean="0"/>
              <a:t>用戶端部署相關之系統角色</a:t>
            </a:r>
            <a:r>
              <a:rPr lang="en-US" dirty="0" smtClean="0"/>
              <a:t> (2)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109538" y="1143000"/>
            <a:ext cx="8756650" cy="490295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Distribution point (</a:t>
            </a:r>
            <a:r>
              <a:rPr lang="zh-TW" altLang="en-US" sz="2800" dirty="0" smtClean="0"/>
              <a:t>包括</a:t>
            </a:r>
            <a:r>
              <a:rPr lang="en-US" sz="2800" dirty="0" smtClean="0"/>
              <a:t> branch DP)</a:t>
            </a:r>
          </a:p>
          <a:p>
            <a:pPr lvl="1">
              <a:defRPr/>
            </a:pPr>
            <a:r>
              <a:rPr lang="zh-TW" altLang="en-US" sz="2400" dirty="0" smtClean="0"/>
              <a:t>使用軟體派送方式進行用戶端升級</a:t>
            </a:r>
            <a:endParaRPr lang="en-US" sz="2400" dirty="0" smtClean="0"/>
          </a:p>
          <a:p>
            <a:pPr lvl="1">
              <a:defRPr/>
            </a:pPr>
            <a:r>
              <a:rPr lang="zh-TW" altLang="en-US" sz="2400" dirty="0" smtClean="0"/>
              <a:t>使用在作</a:t>
            </a:r>
            <a:r>
              <a:rPr lang="en-US" altLang="zh-TW" sz="2400" dirty="0" smtClean="0"/>
              <a:t>OSD</a:t>
            </a:r>
            <a:r>
              <a:rPr lang="zh-TW" altLang="en-US" sz="2400" dirty="0" smtClean="0"/>
              <a:t>時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部署用戶端及相關軟體</a:t>
            </a:r>
            <a:endParaRPr lang="en-US" sz="2400" dirty="0" smtClean="0"/>
          </a:p>
          <a:p>
            <a:pPr>
              <a:defRPr/>
            </a:pPr>
            <a:r>
              <a:rPr lang="en-US" sz="2800" dirty="0" smtClean="0"/>
              <a:t>Software update point</a:t>
            </a:r>
          </a:p>
          <a:p>
            <a:pPr lvl="1">
              <a:defRPr/>
            </a:pPr>
            <a:r>
              <a:rPr lang="zh-TW" altLang="en-US" sz="2400" dirty="0" smtClean="0"/>
              <a:t>使用</a:t>
            </a:r>
            <a:r>
              <a:rPr lang="en-US" altLang="zh-TW" sz="2400" dirty="0" smtClean="0"/>
              <a:t>WSUS</a:t>
            </a:r>
            <a:r>
              <a:rPr lang="zh-TW" altLang="en-US" sz="2400" dirty="0" smtClean="0"/>
              <a:t>部署用戶端</a:t>
            </a:r>
            <a:endParaRPr lang="en-US" sz="2400" dirty="0" smtClean="0"/>
          </a:p>
          <a:p>
            <a:pPr>
              <a:defRPr/>
            </a:pPr>
            <a:r>
              <a:rPr lang="en-US" sz="2800" dirty="0" smtClean="0"/>
              <a:t>Fallback status point (FSP)</a:t>
            </a:r>
          </a:p>
          <a:p>
            <a:pPr lvl="1">
              <a:defRPr/>
            </a:pPr>
            <a:r>
              <a:rPr lang="zh-TW" altLang="en-US" sz="2400" dirty="0" smtClean="0"/>
              <a:t>用戶端部署時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用來傳送相關部署狀態的訊息到</a:t>
            </a:r>
            <a:r>
              <a:rPr lang="en-US" altLang="zh-TW" sz="2400" dirty="0" smtClean="0"/>
              <a:t>FSP</a:t>
            </a:r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dirty="0" smtClean="0"/>
              <a:t>用戶端部署相關之系統角色</a:t>
            </a:r>
            <a:r>
              <a:rPr lang="en-US" dirty="0" smtClean="0"/>
              <a:t>(3)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Pre-boot Execution Environment (PXE) service point</a:t>
            </a:r>
          </a:p>
          <a:p>
            <a:pPr lvl="1">
              <a:defRPr/>
            </a:pPr>
            <a:r>
              <a:rPr lang="zh-TW" altLang="en-US" dirty="0" smtClean="0"/>
              <a:t>使用在</a:t>
            </a:r>
            <a:r>
              <a:rPr lang="en-US" altLang="zh-TW" dirty="0" smtClean="0"/>
              <a:t>OSD</a:t>
            </a:r>
            <a:r>
              <a:rPr lang="zh-TW" altLang="en-US" dirty="0" smtClean="0"/>
              <a:t>進行空機安裝系統時所需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State migration point</a:t>
            </a:r>
          </a:p>
          <a:p>
            <a:pPr lvl="1">
              <a:defRPr/>
            </a:pPr>
            <a:r>
              <a:rPr lang="zh-TW" altLang="en-US" dirty="0" smtClean="0"/>
              <a:t>使用在</a:t>
            </a:r>
            <a:r>
              <a:rPr lang="en-US" altLang="zh-TW" dirty="0" smtClean="0"/>
              <a:t>OSD</a:t>
            </a:r>
            <a:r>
              <a:rPr lang="zh-TW" altLang="en-US" dirty="0" smtClean="0"/>
              <a:t>進行機器替換時轉移所需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2" name="Rectangle 6"/>
          <p:cNvSpPr>
            <a:spLocks noChangeArrowheads="1"/>
          </p:cNvSpPr>
          <p:nvPr/>
        </p:nvSpPr>
        <p:spPr bwMode="auto">
          <a:xfrm>
            <a:off x="217488" y="2220913"/>
            <a:ext cx="7072312" cy="141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zh-TW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設定</a:t>
            </a:r>
            <a:r>
              <a:rPr lang="en-GB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Fallback </a:t>
            </a:r>
            <a:r>
              <a:rPr lang="en-GB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Status Point</a:t>
            </a:r>
            <a:r>
              <a:rPr lang="en-GB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zh-TW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加入 </a:t>
            </a:r>
            <a:r>
              <a:rPr lang="en-US" altLang="zh-TW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fallback </a:t>
            </a: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status point </a:t>
            </a: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0" y="809625"/>
            <a:ext cx="9144000" cy="1095375"/>
          </a:xfrm>
          <a:prstGeom prst="rect">
            <a:avLst/>
          </a:prstGeom>
          <a:gradFill rotWithShape="1">
            <a:gsLst>
              <a:gs pos="0">
                <a:srgbClr val="F8C508"/>
              </a:gs>
              <a:gs pos="100000">
                <a:srgbClr val="F8C508">
                  <a:gamma/>
                  <a:tint val="60392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5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demonstration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預備知識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初步瞭解</a:t>
            </a:r>
            <a:r>
              <a:rPr lang="en-US" altLang="zh-TW" dirty="0" smtClean="0"/>
              <a:t>SCCM 2007</a:t>
            </a:r>
            <a:r>
              <a:rPr lang="zh-TW" altLang="en-US" dirty="0" smtClean="0"/>
              <a:t>的架構及功能</a:t>
            </a:r>
            <a:endParaRPr lang="en-US" altLang="zh-TW" dirty="0" smtClean="0"/>
          </a:p>
          <a:p>
            <a:r>
              <a:rPr lang="zh-TW" altLang="en-US" dirty="0" smtClean="0"/>
              <a:t>討論到從</a:t>
            </a:r>
            <a:r>
              <a:rPr lang="en-US" altLang="zh-TW" dirty="0" smtClean="0"/>
              <a:t>SMS 2003</a:t>
            </a:r>
            <a:r>
              <a:rPr lang="zh-TW" altLang="en-US" dirty="0" smtClean="0"/>
              <a:t>升級至</a:t>
            </a:r>
            <a:r>
              <a:rPr lang="en-US" altLang="zh-TW" dirty="0" smtClean="0"/>
              <a:t>SCCM 2007</a:t>
            </a:r>
            <a:r>
              <a:rPr lang="zh-TW" altLang="en-US" dirty="0" smtClean="0"/>
              <a:t>的部份</a:t>
            </a:r>
            <a:r>
              <a:rPr lang="en-US" altLang="zh-TW" dirty="0" smtClean="0"/>
              <a:t>, </a:t>
            </a:r>
            <a:r>
              <a:rPr lang="zh-TW" altLang="en-US" dirty="0" smtClean="0"/>
              <a:t>亦需要對 </a:t>
            </a:r>
            <a:r>
              <a:rPr lang="en-US" altLang="zh-TW" dirty="0" smtClean="0"/>
              <a:t>SMS 2003 </a:t>
            </a:r>
            <a:r>
              <a:rPr lang="zh-TW" altLang="en-US" dirty="0" smtClean="0"/>
              <a:t>具備相關知識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Client Push Installation</a:t>
            </a:r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>
          <a:xfrm>
            <a:off x="109538" y="900753"/>
            <a:ext cx="8756650" cy="5308978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zh-TW" altLang="en-US" sz="2800" dirty="0" smtClean="0"/>
              <a:t>和 </a:t>
            </a:r>
            <a:r>
              <a:rPr lang="en-US" sz="2800" dirty="0" smtClean="0"/>
              <a:t>Systems Management Server 2003 </a:t>
            </a:r>
            <a:r>
              <a:rPr lang="zh-TW" altLang="en-US" sz="2800" dirty="0" smtClean="0"/>
              <a:t>相同</a:t>
            </a:r>
            <a:endParaRPr lang="en-US" sz="2800" dirty="0" smtClean="0"/>
          </a:p>
          <a:p>
            <a:pPr lvl="1">
              <a:buBlip>
                <a:blip r:embed="rId3"/>
              </a:buBlip>
              <a:defRPr/>
            </a:pPr>
            <a:r>
              <a:rPr lang="zh-TW" altLang="en-US" sz="2400" dirty="0" smtClean="0"/>
              <a:t>自動</a:t>
            </a:r>
            <a:r>
              <a:rPr lang="en-US" sz="2400" dirty="0" smtClean="0"/>
              <a:t> push </a:t>
            </a:r>
            <a:r>
              <a:rPr lang="zh-TW" altLang="en-US" sz="2400" dirty="0" smtClean="0"/>
              <a:t>或</a:t>
            </a:r>
            <a:r>
              <a:rPr lang="en-US" sz="2400" dirty="0" smtClean="0"/>
              <a:t> Client Push Installation Wizard</a:t>
            </a:r>
          </a:p>
          <a:p>
            <a:pPr>
              <a:defRPr/>
            </a:pPr>
            <a:r>
              <a:rPr lang="zh-TW" altLang="en-US" sz="2800" dirty="0" smtClean="0"/>
              <a:t>預設值 </a:t>
            </a:r>
            <a:r>
              <a:rPr lang="en-US" sz="2800" dirty="0" smtClean="0"/>
              <a:t>SMSSITECODE= the local site code</a:t>
            </a:r>
          </a:p>
          <a:p>
            <a:pPr lvl="1">
              <a:buBlip>
                <a:blip r:embed="rId3"/>
              </a:buBlip>
              <a:defRPr/>
            </a:pPr>
            <a:r>
              <a:rPr lang="en-US" sz="2400" dirty="0" smtClean="0"/>
              <a:t>Systems Management Server 2003 </a:t>
            </a:r>
            <a:r>
              <a:rPr lang="zh-TW" altLang="en-US" sz="2400" dirty="0" smtClean="0"/>
              <a:t>是</a:t>
            </a:r>
            <a:r>
              <a:rPr lang="en-US" sz="2400" dirty="0" smtClean="0"/>
              <a:t> AUTO</a:t>
            </a:r>
          </a:p>
          <a:p>
            <a:pPr>
              <a:defRPr/>
            </a:pPr>
            <a:r>
              <a:rPr lang="en-US" sz="2800" dirty="0" smtClean="0"/>
              <a:t>Site server </a:t>
            </a:r>
            <a:r>
              <a:rPr lang="zh-TW" altLang="en-US" sz="2800" dirty="0" smtClean="0"/>
              <a:t>電腦帳戶可以用來當成</a:t>
            </a:r>
            <a:r>
              <a:rPr lang="en-US" sz="2800" dirty="0" smtClean="0"/>
              <a:t>Client Push Installation account</a:t>
            </a:r>
          </a:p>
          <a:p>
            <a:pPr lvl="1">
              <a:buBlip>
                <a:blip r:embed="rId3"/>
              </a:buBlip>
              <a:defRPr/>
            </a:pPr>
            <a:r>
              <a:rPr lang="zh-TW" altLang="en-US" sz="2400" dirty="0" smtClean="0"/>
              <a:t>當未設定其他帳戶或失敗時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會自動嘗試使用電腦帳戶</a:t>
            </a:r>
            <a:endParaRPr lang="en-US" altLang="zh-TW" sz="2400" dirty="0" smtClean="0"/>
          </a:p>
          <a:p>
            <a:pPr>
              <a:defRPr/>
            </a:pPr>
            <a:r>
              <a:rPr lang="zh-TW" altLang="en-US" sz="2800" dirty="0" smtClean="0"/>
              <a:t>不再使用</a:t>
            </a:r>
            <a:r>
              <a:rPr lang="en-US" sz="2800" dirty="0" smtClean="0"/>
              <a:t> Remote Registry </a:t>
            </a:r>
            <a:r>
              <a:rPr lang="zh-TW" altLang="en-US" sz="2800" dirty="0" smtClean="0"/>
              <a:t>到目標電腦</a:t>
            </a:r>
            <a:endParaRPr lang="en-US" sz="2800" dirty="0" smtClean="0"/>
          </a:p>
          <a:p>
            <a:pPr lvl="1">
              <a:buBlip>
                <a:blip r:embed="rId3"/>
              </a:buBlip>
              <a:defRPr/>
            </a:pPr>
            <a:r>
              <a:rPr lang="zh-TW" altLang="en-US" sz="2400" dirty="0" smtClean="0"/>
              <a:t>現在使用 </a:t>
            </a:r>
            <a:r>
              <a:rPr lang="en-US" altLang="zh-TW" sz="2400" dirty="0" smtClean="0"/>
              <a:t>R</a:t>
            </a:r>
            <a:r>
              <a:rPr lang="en-US" sz="2400" dirty="0" smtClean="0"/>
              <a:t>emote Windows Management Instrumentation (WMI)</a:t>
            </a:r>
          </a:p>
          <a:p>
            <a:pPr>
              <a:defRPr/>
            </a:pPr>
            <a:r>
              <a:rPr lang="zh-TW" altLang="en-US" sz="2800" dirty="0" smtClean="0"/>
              <a:t>假如</a:t>
            </a:r>
            <a:r>
              <a:rPr lang="en-US" altLang="zh-TW" sz="2800" dirty="0" smtClean="0"/>
              <a:t>AD Schema</a:t>
            </a:r>
            <a:r>
              <a:rPr lang="zh-TW" altLang="en-US" sz="2800" dirty="0" smtClean="0"/>
              <a:t>已被擴展</a:t>
            </a:r>
            <a:r>
              <a:rPr lang="en-US" altLang="zh-TW" sz="2800" dirty="0" smtClean="0"/>
              <a:t>, </a:t>
            </a:r>
            <a:r>
              <a:rPr lang="zh-TW" altLang="en-US" sz="2800" dirty="0" smtClean="0"/>
              <a:t>則</a:t>
            </a:r>
            <a:r>
              <a:rPr lang="en-US" sz="2800" dirty="0" smtClean="0"/>
              <a:t>Client Push Installation </a:t>
            </a:r>
            <a:r>
              <a:rPr lang="zh-TW" altLang="en-US" sz="2800" dirty="0" smtClean="0"/>
              <a:t>的參數會被公佈在</a:t>
            </a:r>
            <a:r>
              <a:rPr lang="en-US" altLang="zh-TW" sz="2800" dirty="0" smtClean="0"/>
              <a:t>AD</a:t>
            </a:r>
            <a:r>
              <a:rPr lang="zh-TW" altLang="en-US" sz="2800" dirty="0" smtClean="0"/>
              <a:t>中 </a:t>
            </a:r>
            <a:endParaRPr lang="en-US" sz="2800" dirty="0" smtClean="0"/>
          </a:p>
          <a:p>
            <a:pPr lvl="1">
              <a:defRPr/>
            </a:pPr>
            <a:endParaRPr lang="en-US" altLang="zh-TW" sz="2400" dirty="0" smtClean="0"/>
          </a:p>
          <a:p>
            <a:pPr lvl="1"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2" name="Rectangle 6"/>
          <p:cNvSpPr>
            <a:spLocks noChangeArrowheads="1"/>
          </p:cNvSpPr>
          <p:nvPr/>
        </p:nvSpPr>
        <p:spPr bwMode="auto">
          <a:xfrm>
            <a:off x="217488" y="2220913"/>
            <a:ext cx="8458200" cy="3182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zh-TW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使用</a:t>
            </a:r>
            <a:r>
              <a:rPr lang="en-GB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Client </a:t>
            </a:r>
            <a:r>
              <a:rPr lang="en-GB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Push </a:t>
            </a:r>
            <a:r>
              <a:rPr lang="en-GB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Installation</a:t>
            </a:r>
            <a:r>
              <a:rPr lang="zh-TW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部署用戶端</a:t>
            </a:r>
            <a:endParaRPr lang="en-US" altLang="zh-TW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設定</a:t>
            </a:r>
            <a:r>
              <a:rPr lang="en-US" altLang="zh-TW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Client </a:t>
            </a: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Push Installation account</a:t>
            </a: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設定 </a:t>
            </a:r>
            <a:r>
              <a:rPr lang="en-US" altLang="zh-TW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command </a:t>
            </a: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line parameters</a:t>
            </a: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Discover resources</a:t>
            </a: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Push a client</a:t>
            </a: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0" y="809625"/>
            <a:ext cx="9144000" cy="1095375"/>
          </a:xfrm>
          <a:prstGeom prst="rect">
            <a:avLst/>
          </a:prstGeom>
          <a:gradFill rotWithShape="1">
            <a:gsLst>
              <a:gs pos="0">
                <a:srgbClr val="F8C508"/>
              </a:gs>
              <a:gs pos="100000">
                <a:srgbClr val="F8C508">
                  <a:gamma/>
                  <a:tint val="60392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5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demonstration</a:t>
            </a: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Software Update Point Client Installation</a:t>
            </a:r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zh-TW" altLang="en-US" dirty="0" smtClean="0"/>
              <a:t>委託 </a:t>
            </a:r>
            <a:r>
              <a:rPr lang="en-US" dirty="0" smtClean="0"/>
              <a:t>WSUS </a:t>
            </a:r>
            <a:r>
              <a:rPr lang="zh-TW" altLang="en-US" dirty="0" smtClean="0"/>
              <a:t>更新的方式</a:t>
            </a:r>
            <a:r>
              <a:rPr lang="en-US" altLang="zh-TW" dirty="0" smtClean="0"/>
              <a:t>, </a:t>
            </a:r>
            <a:r>
              <a:rPr lang="zh-TW" altLang="en-US" dirty="0" smtClean="0"/>
              <a:t>安裝用戶端到未安裝</a:t>
            </a:r>
            <a:r>
              <a:rPr lang="en-US" altLang="zh-TW" dirty="0" smtClean="0"/>
              <a:t>SCCM</a:t>
            </a:r>
            <a:r>
              <a:rPr lang="zh-TW" altLang="en-US" dirty="0" smtClean="0"/>
              <a:t>用戶端的電腦</a:t>
            </a:r>
            <a:endParaRPr lang="en-US" dirty="0" smtClean="0"/>
          </a:p>
          <a:p>
            <a:pPr lvl="1">
              <a:buBlip>
                <a:blip r:embed="rId3"/>
              </a:buBlip>
              <a:defRPr/>
            </a:pPr>
            <a:r>
              <a:rPr lang="zh-TW" altLang="en-US" dirty="0" smtClean="0"/>
              <a:t>無需考量防火牆</a:t>
            </a:r>
            <a:endParaRPr lang="en-US" dirty="0" smtClean="0"/>
          </a:p>
          <a:p>
            <a:pPr lvl="1">
              <a:buBlip>
                <a:blip r:embed="rId3"/>
              </a:buBlip>
              <a:defRPr/>
            </a:pPr>
            <a:r>
              <a:rPr lang="zh-TW" altLang="en-US" dirty="0" smtClean="0"/>
              <a:t>無需考慮使用者權限</a:t>
            </a:r>
            <a:endParaRPr lang="en-US" dirty="0" smtClean="0"/>
          </a:p>
          <a:p>
            <a:pPr>
              <a:defRPr/>
            </a:pPr>
            <a:r>
              <a:rPr lang="zh-TW" altLang="en-US" dirty="0" smtClean="0"/>
              <a:t>經由群組原則指定</a:t>
            </a:r>
            <a:r>
              <a:rPr lang="en-US" dirty="0" smtClean="0"/>
              <a:t>SUP</a:t>
            </a:r>
            <a:r>
              <a:rPr lang="zh-TW" altLang="en-US" dirty="0" smtClean="0"/>
              <a:t>給用戶端電腦</a:t>
            </a:r>
            <a:endParaRPr lang="en-US" dirty="0" smtClean="0"/>
          </a:p>
          <a:p>
            <a:pPr lvl="1">
              <a:defRPr/>
            </a:pPr>
            <a:r>
              <a:rPr lang="zh-TW" altLang="en-US" dirty="0" smtClean="0"/>
              <a:t>用戶端安裝時自動從</a:t>
            </a:r>
            <a:r>
              <a:rPr lang="en-US" altLang="zh-TW" dirty="0" smtClean="0"/>
              <a:t>AD </a:t>
            </a:r>
            <a:r>
              <a:rPr lang="zh-TW" altLang="en-US" dirty="0" smtClean="0"/>
              <a:t>取得參數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Software Update Point </a:t>
            </a:r>
            <a:r>
              <a:rPr lang="zh-TW" altLang="en-US" dirty="0" smtClean="0"/>
              <a:t>用戶端安裝設定</a:t>
            </a:r>
            <a:endParaRPr lang="en-US" dirty="0" smtClean="0"/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zh-TW" altLang="en-US" dirty="0" smtClean="0">
                <a:effectLst/>
              </a:rPr>
              <a:t>啟動 </a:t>
            </a:r>
            <a:r>
              <a:rPr lang="en-US" dirty="0" smtClean="0">
                <a:effectLst/>
              </a:rPr>
              <a:t>software update </a:t>
            </a:r>
            <a:r>
              <a:rPr lang="zh-TW" altLang="en-US" dirty="0" smtClean="0">
                <a:effectLst/>
              </a:rPr>
              <a:t>用戶端安裝方法</a:t>
            </a:r>
            <a:endParaRPr lang="en-US" dirty="0" smtClean="0">
              <a:effectLst/>
            </a:endParaRPr>
          </a:p>
          <a:p>
            <a:pPr lvl="1" eaLnBrk="1" hangingPunct="1">
              <a:buBlip>
                <a:blip r:embed="rId3"/>
              </a:buBlip>
              <a:defRPr/>
            </a:pPr>
            <a:r>
              <a:rPr lang="en-US" dirty="0" smtClean="0">
                <a:effectLst/>
              </a:rPr>
              <a:t>Requires a software update point site system</a:t>
            </a:r>
          </a:p>
          <a:p>
            <a:pPr lvl="1" eaLnBrk="1" hangingPunct="1">
              <a:buBlip>
                <a:blip r:embed="rId3"/>
              </a:buBlip>
              <a:defRPr/>
            </a:pPr>
            <a:r>
              <a:rPr lang="zh-TW" altLang="en-US" dirty="0" smtClean="0">
                <a:effectLst/>
              </a:rPr>
              <a:t>公告 </a:t>
            </a:r>
            <a:r>
              <a:rPr lang="en-US" altLang="zh-TW" dirty="0" smtClean="0">
                <a:effectLst/>
              </a:rPr>
              <a:t>SCCM</a:t>
            </a:r>
            <a:r>
              <a:rPr lang="en-US" dirty="0" smtClean="0">
                <a:effectLst/>
              </a:rPr>
              <a:t> 2007 </a:t>
            </a:r>
            <a:r>
              <a:rPr lang="zh-TW" altLang="en-US" dirty="0" smtClean="0"/>
              <a:t>用戶端到</a:t>
            </a:r>
            <a:r>
              <a:rPr lang="en-US" dirty="0" smtClean="0">
                <a:effectLst/>
              </a:rPr>
              <a:t> WSUS </a:t>
            </a:r>
            <a:r>
              <a:rPr lang="zh-TW" altLang="en-US" dirty="0" smtClean="0">
                <a:effectLst/>
              </a:rPr>
              <a:t>當成委託的應用程式更新</a:t>
            </a:r>
            <a:endParaRPr lang="en-US" altLang="zh-TW" dirty="0" smtClean="0">
              <a:effectLst/>
            </a:endParaRPr>
          </a:p>
          <a:p>
            <a:pPr lvl="1" eaLnBrk="1" hangingPunct="1">
              <a:buBlip>
                <a:blip r:embed="rId3"/>
              </a:buBlip>
              <a:defRPr/>
            </a:pPr>
            <a:r>
              <a:rPr lang="zh-TW" altLang="en-US" dirty="0" smtClean="0"/>
              <a:t>只需要公告到</a:t>
            </a:r>
            <a:r>
              <a:rPr lang="en-US" altLang="zh-TW" dirty="0" smtClean="0"/>
              <a:t>C</a:t>
            </a:r>
            <a:r>
              <a:rPr lang="en-US" dirty="0" smtClean="0"/>
              <a:t>entral site</a:t>
            </a:r>
          </a:p>
          <a:p>
            <a:pPr lvl="2" eaLnBrk="1" hangingPunct="1">
              <a:defRPr/>
            </a:pPr>
            <a:r>
              <a:rPr lang="zh-TW" altLang="en-US" dirty="0" smtClean="0"/>
              <a:t>所有的</a:t>
            </a:r>
            <a:r>
              <a:rPr lang="en-US" dirty="0" smtClean="0"/>
              <a:t>child sites </a:t>
            </a:r>
            <a:r>
              <a:rPr lang="zh-TW" altLang="en-US" dirty="0" smtClean="0"/>
              <a:t>會從 </a:t>
            </a:r>
            <a:r>
              <a:rPr lang="en-US" dirty="0" smtClean="0"/>
              <a:t>parent site </a:t>
            </a:r>
            <a:r>
              <a:rPr lang="zh-TW" altLang="en-US" dirty="0" smtClean="0"/>
              <a:t>同步內容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2" name="Rectangle 6"/>
          <p:cNvSpPr>
            <a:spLocks noChangeArrowheads="1"/>
          </p:cNvSpPr>
          <p:nvPr/>
        </p:nvSpPr>
        <p:spPr bwMode="auto">
          <a:xfrm>
            <a:off x="217488" y="2220913"/>
            <a:ext cx="8458200" cy="240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en-GB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Software Update Point </a:t>
            </a:r>
            <a:r>
              <a:rPr lang="zh-TW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用戶端部署</a:t>
            </a:r>
            <a: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zh-TW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 </a:t>
            </a: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啟動的方式</a:t>
            </a:r>
            <a:endParaRPr lang="en-US" altLang="zh-TW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 </a:t>
            </a: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設定群組原則更新伺服器的來源</a:t>
            </a:r>
            <a:endParaRPr lang="en-US" altLang="zh-TW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 </a:t>
            </a: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安裝用戶端</a:t>
            </a:r>
            <a:endParaRPr lang="en-US" altLang="zh-TW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0" y="809625"/>
            <a:ext cx="9144000" cy="1095375"/>
          </a:xfrm>
          <a:prstGeom prst="rect">
            <a:avLst/>
          </a:prstGeom>
          <a:gradFill rotWithShape="1">
            <a:gsLst>
              <a:gs pos="0">
                <a:srgbClr val="F8C508"/>
              </a:gs>
              <a:gs pos="100000">
                <a:srgbClr val="F8C508">
                  <a:gamma/>
                  <a:tint val="60392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5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demonstration</a:t>
            </a: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使用群組原則部署</a:t>
            </a:r>
            <a:r>
              <a:rPr lang="en-US" altLang="zh-TW" dirty="0" smtClean="0"/>
              <a:t>SCCM </a:t>
            </a:r>
            <a:r>
              <a:rPr lang="zh-TW" altLang="en-US" dirty="0" smtClean="0"/>
              <a:t>用戶端</a:t>
            </a:r>
            <a:endParaRPr lang="en-US" dirty="0" smtClean="0"/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True Active Directory client deployment integration</a:t>
            </a:r>
          </a:p>
          <a:p>
            <a:pPr lvl="1">
              <a:buBlip>
                <a:blip r:embed="rId3"/>
              </a:buBlip>
              <a:defRPr/>
            </a:pPr>
            <a:r>
              <a:rPr lang="zh-TW" altLang="en-US" dirty="0" smtClean="0"/>
              <a:t>使用軟體派送原則</a:t>
            </a:r>
            <a:r>
              <a:rPr lang="en-US" altLang="zh-TW" dirty="0" smtClean="0"/>
              <a:t>, </a:t>
            </a:r>
            <a:r>
              <a:rPr lang="zh-TW" altLang="en-US" dirty="0" smtClean="0"/>
              <a:t>部署 </a:t>
            </a:r>
            <a:r>
              <a:rPr lang="en-US" altLang="zh-TW" dirty="0" smtClean="0"/>
              <a:t>SCCM 2007 </a:t>
            </a:r>
            <a:r>
              <a:rPr lang="zh-TW" altLang="en-US" dirty="0" smtClean="0"/>
              <a:t>用戶端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CCMSetup.MSI</a:t>
            </a:r>
          </a:p>
          <a:p>
            <a:pPr lvl="1">
              <a:buBlip>
                <a:blip r:embed="rId3"/>
              </a:buBlip>
              <a:defRPr/>
            </a:pPr>
            <a:r>
              <a:rPr lang="zh-TW" altLang="en-US" dirty="0" smtClean="0"/>
              <a:t>自動發佈用戶端設定到 </a:t>
            </a:r>
            <a:r>
              <a:rPr lang="en-US" dirty="0" smtClean="0"/>
              <a:t>Active Directory</a:t>
            </a:r>
          </a:p>
          <a:p>
            <a:pPr lvl="1">
              <a:buBlip>
                <a:blip r:embed="rId3"/>
              </a:buBlip>
              <a:defRPr/>
            </a:pPr>
            <a:r>
              <a:rPr lang="zh-TW" altLang="en-US" dirty="0" smtClean="0"/>
              <a:t>運用管理範本進行設定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2" name="Rectangle 6"/>
          <p:cNvSpPr>
            <a:spLocks noChangeArrowheads="1"/>
          </p:cNvSpPr>
          <p:nvPr/>
        </p:nvSpPr>
        <p:spPr bwMode="auto">
          <a:xfrm>
            <a:off x="217488" y="2220913"/>
            <a:ext cx="8458200" cy="202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zh-TW" alt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使用群組原則部署</a:t>
            </a:r>
            <a: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zh-TW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</a:pPr>
            <a:endParaRPr lang="en-US" altLang="zh-TW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</a:pPr>
            <a:endParaRPr lang="en-US" altLang="zh-TW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0" y="809625"/>
            <a:ext cx="9144000" cy="1095375"/>
          </a:xfrm>
          <a:prstGeom prst="rect">
            <a:avLst/>
          </a:prstGeom>
          <a:gradFill rotWithShape="1">
            <a:gsLst>
              <a:gs pos="0">
                <a:srgbClr val="F8C508"/>
              </a:gs>
              <a:gs pos="100000">
                <a:srgbClr val="F8C508">
                  <a:gamma/>
                  <a:tint val="60392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5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demonstration</a:t>
            </a: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使用群組原則指定用戶端所屬的 </a:t>
            </a:r>
            <a:r>
              <a:rPr lang="en-US" altLang="zh-TW" dirty="0" smtClean="0"/>
              <a:t>Site</a:t>
            </a:r>
            <a:endParaRPr lang="en-US" dirty="0" smtClean="0"/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允許根據業務型態指定資源</a:t>
            </a:r>
            <a:r>
              <a:rPr lang="en-US" dirty="0" smtClean="0"/>
              <a:t>,</a:t>
            </a:r>
            <a:r>
              <a:rPr lang="zh-TW" altLang="en-US" dirty="0" smtClean="0"/>
              <a:t>代替網路的分佈</a:t>
            </a:r>
            <a:endParaRPr lang="en-US" dirty="0" smtClean="0"/>
          </a:p>
          <a:p>
            <a:pPr>
              <a:defRPr/>
            </a:pPr>
            <a:r>
              <a:rPr lang="zh-TW" altLang="en-US" dirty="0" smtClean="0"/>
              <a:t>使用管理範本</a:t>
            </a:r>
            <a:r>
              <a:rPr lang="en-US" altLang="zh-TW" dirty="0" smtClean="0"/>
              <a:t>, </a:t>
            </a:r>
            <a:r>
              <a:rPr lang="zh-TW" altLang="en-US" dirty="0" smtClean="0"/>
              <a:t>可依 </a:t>
            </a:r>
            <a:r>
              <a:rPr lang="en-US" altLang="zh-TW" dirty="0" smtClean="0"/>
              <a:t>OU</a:t>
            </a:r>
            <a:r>
              <a:rPr lang="zh-TW" altLang="en-US" dirty="0" smtClean="0"/>
              <a:t>來作指定及設定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2" name="Rectangle 6"/>
          <p:cNvSpPr>
            <a:spLocks noChangeArrowheads="1"/>
          </p:cNvSpPr>
          <p:nvPr/>
        </p:nvSpPr>
        <p:spPr bwMode="auto">
          <a:xfrm>
            <a:off x="217488" y="2220913"/>
            <a:ext cx="8458200" cy="191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zh-TW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群組原則 </a:t>
            </a:r>
            <a:r>
              <a:rPr lang="en-US" altLang="zh-TW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 </a:t>
            </a:r>
            <a:r>
              <a:rPr lang="zh-TW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指定</a:t>
            </a:r>
            <a: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zh-TW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 </a:t>
            </a: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設定管理範本</a:t>
            </a:r>
            <a:endParaRPr lang="en-US" altLang="zh-TW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 </a:t>
            </a: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指定變更</a:t>
            </a:r>
            <a:endParaRPr lang="en-US" altLang="zh-TW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0" y="809625"/>
            <a:ext cx="9144000" cy="1095375"/>
          </a:xfrm>
          <a:prstGeom prst="rect">
            <a:avLst/>
          </a:prstGeom>
          <a:gradFill rotWithShape="1">
            <a:gsLst>
              <a:gs pos="0">
                <a:srgbClr val="F8C508"/>
              </a:gs>
              <a:gs pos="100000">
                <a:srgbClr val="F8C508">
                  <a:gamma/>
                  <a:tint val="60392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5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demonstration</a:t>
            </a:r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用戶端升級</a:t>
            </a:r>
            <a:endParaRPr lang="en-US" dirty="0" smtClean="0"/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>
          <a:xfrm>
            <a:off x="109538" y="1143001"/>
            <a:ext cx="8756650" cy="495754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2800" dirty="0" smtClean="0"/>
              <a:t>大多數升級的方式 </a:t>
            </a:r>
            <a:r>
              <a:rPr lang="en-US" sz="2800" dirty="0" smtClean="0"/>
              <a:t>:</a:t>
            </a:r>
          </a:p>
          <a:p>
            <a:pPr lvl="1">
              <a:buBlip>
                <a:blip r:embed="rId3"/>
              </a:buBlip>
              <a:defRPr/>
            </a:pPr>
            <a:r>
              <a:rPr lang="zh-TW" altLang="en-US" sz="2400" dirty="0" smtClean="0"/>
              <a:t>軟體派送</a:t>
            </a:r>
            <a:endParaRPr lang="en-US" sz="2400" dirty="0" smtClean="0"/>
          </a:p>
          <a:p>
            <a:pPr lvl="2">
              <a:defRPr/>
            </a:pPr>
            <a:r>
              <a:rPr lang="zh-TW" altLang="en-US" sz="2000" dirty="0" smtClean="0"/>
              <a:t>可以使用公告</a:t>
            </a:r>
            <a:r>
              <a:rPr lang="en-US" altLang="zh-TW" sz="2000" dirty="0" smtClean="0"/>
              <a:t>, </a:t>
            </a:r>
            <a:r>
              <a:rPr lang="zh-TW" altLang="en-US" sz="2000" dirty="0" smtClean="0"/>
              <a:t>設定目標及時間</a:t>
            </a:r>
            <a:endParaRPr lang="en-US" sz="2000" dirty="0" smtClean="0"/>
          </a:p>
          <a:p>
            <a:pPr lvl="1">
              <a:buBlip>
                <a:blip r:embed="rId3"/>
              </a:buBlip>
              <a:defRPr/>
            </a:pPr>
            <a:r>
              <a:rPr lang="en-US" sz="2400" dirty="0" smtClean="0"/>
              <a:t>Client push installation</a:t>
            </a:r>
          </a:p>
          <a:p>
            <a:pPr lvl="2">
              <a:defRPr/>
            </a:pPr>
            <a:r>
              <a:rPr lang="zh-TW" altLang="en-US" sz="2000" dirty="0" smtClean="0"/>
              <a:t>使用</a:t>
            </a:r>
            <a:r>
              <a:rPr lang="en-US" sz="2000" dirty="0" smtClean="0"/>
              <a:t>Client Push Installation Wizard</a:t>
            </a:r>
          </a:p>
          <a:p>
            <a:pPr>
              <a:defRPr/>
            </a:pPr>
            <a:r>
              <a:rPr lang="zh-TW" altLang="en-US" sz="2800" dirty="0" smtClean="0"/>
              <a:t>也可以使用 </a:t>
            </a:r>
            <a:r>
              <a:rPr lang="en-US" sz="2800" dirty="0" smtClean="0"/>
              <a:t>:</a:t>
            </a:r>
          </a:p>
          <a:p>
            <a:pPr lvl="1">
              <a:buBlip>
                <a:blip r:embed="rId3"/>
              </a:buBlip>
              <a:defRPr/>
            </a:pPr>
            <a:r>
              <a:rPr lang="zh-TW" altLang="en-US" sz="2400" dirty="0" smtClean="0"/>
              <a:t>手動安裝</a:t>
            </a:r>
            <a:endParaRPr lang="en-US" altLang="zh-TW" sz="2400" dirty="0" smtClean="0"/>
          </a:p>
          <a:p>
            <a:pPr lvl="1">
              <a:buBlip>
                <a:blip r:embed="rId3"/>
              </a:buBlip>
              <a:defRPr/>
            </a:pPr>
            <a:r>
              <a:rPr lang="zh-TW" altLang="en-US" sz="2400" dirty="0" smtClean="0"/>
              <a:t>自動</a:t>
            </a:r>
            <a:r>
              <a:rPr lang="en-US" sz="2400" dirty="0" smtClean="0"/>
              <a:t> push (</a:t>
            </a:r>
            <a:r>
              <a:rPr lang="zh-TW" altLang="en-US" sz="2400" dirty="0" smtClean="0"/>
              <a:t>必須清除 </a:t>
            </a:r>
            <a:r>
              <a:rPr lang="en-US" sz="2400" dirty="0" smtClean="0"/>
              <a:t>Install flag)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議題大綱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zh-TW" altLang="en-US" dirty="0" smtClean="0"/>
              <a:t>安裝 </a:t>
            </a:r>
            <a:r>
              <a:rPr lang="en-US" altLang="zh-TW" dirty="0" smtClean="0"/>
              <a:t>SCCM 2007</a:t>
            </a:r>
          </a:p>
          <a:p>
            <a:pPr>
              <a:buBlip>
                <a:blip r:embed="rId2"/>
              </a:buBlip>
            </a:pPr>
            <a:r>
              <a:rPr lang="en-US" altLang="zh-TW" dirty="0" smtClean="0"/>
              <a:t>SMS 2003 </a:t>
            </a:r>
            <a:r>
              <a:rPr lang="zh-TW" altLang="en-US" dirty="0" smtClean="0"/>
              <a:t>升級 </a:t>
            </a:r>
            <a:r>
              <a:rPr lang="en-US" altLang="zh-TW" dirty="0" smtClean="0"/>
              <a:t>SCCM 2007</a:t>
            </a:r>
          </a:p>
          <a:p>
            <a:pPr>
              <a:buBlip>
                <a:blip r:embed="rId2"/>
              </a:buBlip>
            </a:pPr>
            <a:r>
              <a:rPr lang="zh-TW" altLang="en-US" dirty="0" smtClean="0"/>
              <a:t>部署</a:t>
            </a:r>
            <a:r>
              <a:rPr lang="en-US" altLang="zh-TW" dirty="0" smtClean="0"/>
              <a:t>SCCM 2007 </a:t>
            </a:r>
            <a:r>
              <a:rPr lang="zh-TW" altLang="en-US" dirty="0" smtClean="0"/>
              <a:t>用戶端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2" name="Rectangle 6"/>
          <p:cNvSpPr>
            <a:spLocks noChangeArrowheads="1"/>
          </p:cNvSpPr>
          <p:nvPr/>
        </p:nvSpPr>
        <p:spPr bwMode="auto">
          <a:xfrm>
            <a:off x="217488" y="2220913"/>
            <a:ext cx="8458200" cy="191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zh-TW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用戶端升級</a:t>
            </a:r>
            <a: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zh-TW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 </a:t>
            </a: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建立新的套件 </a:t>
            </a:r>
            <a:r>
              <a:rPr lang="en-US" altLang="zh-TW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(Package)</a:t>
            </a:r>
            <a:endParaRPr lang="en-US" altLang="zh-TW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marL="442913" lvl="1" indent="-442913">
              <a:lnSpc>
                <a:spcPct val="85000"/>
              </a:lnSpc>
              <a:spcBef>
                <a:spcPct val="30000"/>
              </a:spcBef>
              <a:buSzPct val="75000"/>
              <a:buFont typeface="Wingdings" pitchFamily="2" charset="2"/>
              <a:buChar char="u"/>
            </a:pPr>
            <a:r>
              <a:rPr lang="en-US" altLang="zh-TW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 </a:t>
            </a:r>
            <a:r>
              <a:rPr lang="zh-TW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發佈公告到目標 </a:t>
            </a:r>
            <a:r>
              <a:rPr lang="en-US" altLang="zh-TW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Collection</a:t>
            </a:r>
            <a:endParaRPr lang="en-US" altLang="zh-TW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0" y="809625"/>
            <a:ext cx="9144000" cy="1095375"/>
          </a:xfrm>
          <a:prstGeom prst="rect">
            <a:avLst/>
          </a:prstGeom>
          <a:gradFill rotWithShape="1">
            <a:gsLst>
              <a:gs pos="0">
                <a:srgbClr val="F8C508"/>
              </a:gs>
              <a:gs pos="100000">
                <a:srgbClr val="F8C508">
                  <a:gamma/>
                  <a:tint val="60392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5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demonstration</a:t>
            </a:r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用戶端部署注意事項</a:t>
            </a:r>
            <a:r>
              <a:rPr lang="en-US" dirty="0" smtClean="0"/>
              <a:t> (1)</a:t>
            </a:r>
          </a:p>
        </p:txBody>
      </p:sp>
      <p:sp>
        <p:nvSpPr>
          <p:cNvPr id="214023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zh-TW" altLang="en-US" dirty="0" smtClean="0"/>
              <a:t>先安裝用戶端需要的檔案</a:t>
            </a:r>
            <a:endParaRPr lang="en-GB" dirty="0" smtClean="0"/>
          </a:p>
          <a:p>
            <a:pPr lvl="1">
              <a:defRPr/>
            </a:pPr>
            <a:r>
              <a:rPr lang="zh-TW" altLang="en-US" dirty="0" smtClean="0"/>
              <a:t>如 </a:t>
            </a:r>
            <a:r>
              <a:rPr lang="en-US" altLang="zh-TW" dirty="0" smtClean="0"/>
              <a:t>: </a:t>
            </a:r>
            <a:r>
              <a:rPr lang="en-GB" dirty="0" smtClean="0"/>
              <a:t>BITS (</a:t>
            </a:r>
            <a:r>
              <a:rPr lang="zh-TW" altLang="en-US" dirty="0" smtClean="0"/>
              <a:t>需要重開機</a:t>
            </a:r>
            <a:r>
              <a:rPr lang="en-US" altLang="zh-TW" dirty="0" smtClean="0"/>
              <a:t>)</a:t>
            </a:r>
            <a:endParaRPr lang="en-GB" dirty="0" smtClean="0"/>
          </a:p>
          <a:p>
            <a:pPr>
              <a:defRPr/>
            </a:pPr>
            <a:r>
              <a:rPr lang="zh-TW" altLang="en-US" dirty="0" smtClean="0"/>
              <a:t>確定</a:t>
            </a:r>
            <a:r>
              <a:rPr lang="en-US" altLang="zh-TW" dirty="0" smtClean="0"/>
              <a:t>AD Schema</a:t>
            </a:r>
            <a:r>
              <a:rPr lang="zh-TW" altLang="en-US" dirty="0" smtClean="0"/>
              <a:t>已經擴展</a:t>
            </a:r>
            <a:endParaRPr lang="en-GB" dirty="0" smtClean="0"/>
          </a:p>
          <a:p>
            <a:pPr lvl="1">
              <a:defRPr/>
            </a:pPr>
            <a:r>
              <a:rPr lang="zh-TW" altLang="en-US" dirty="0" smtClean="0"/>
              <a:t>如果沒有擴展</a:t>
            </a:r>
            <a:r>
              <a:rPr lang="en-US" altLang="zh-TW" dirty="0" smtClean="0"/>
              <a:t>, </a:t>
            </a:r>
            <a:r>
              <a:rPr lang="zh-TW" altLang="en-US" dirty="0" smtClean="0"/>
              <a:t>必須安裝 </a:t>
            </a:r>
            <a:r>
              <a:rPr lang="en-US" altLang="zh-TW" dirty="0" smtClean="0"/>
              <a:t>SLP</a:t>
            </a:r>
            <a:endParaRPr lang="en-GB" dirty="0" smtClean="0"/>
          </a:p>
          <a:p>
            <a:pPr>
              <a:defRPr/>
            </a:pPr>
            <a:r>
              <a:rPr lang="zh-TW" altLang="en-US" dirty="0" smtClean="0"/>
              <a:t>建議安裝 </a:t>
            </a:r>
            <a:r>
              <a:rPr lang="en-GB" dirty="0" smtClean="0"/>
              <a:t>fallback status </a:t>
            </a:r>
            <a:r>
              <a:rPr lang="en-GB" dirty="0" err="1" smtClean="0"/>
              <a:t>poin</a:t>
            </a:r>
            <a:r>
              <a:rPr lang="en-US" dirty="0" smtClean="0"/>
              <a:t>t</a:t>
            </a:r>
            <a:endParaRPr lang="en-GB" dirty="0" smtClean="0"/>
          </a:p>
          <a:p>
            <a:pPr lvl="1">
              <a:defRPr/>
            </a:pPr>
            <a:r>
              <a:rPr lang="zh-TW" altLang="en-US" dirty="0" smtClean="0"/>
              <a:t>可以獲得更多的部署狀態訊息</a:t>
            </a:r>
            <a:endParaRPr lang="en-GB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用戶端部署注意事項</a:t>
            </a:r>
            <a:r>
              <a:rPr lang="en-US" dirty="0" smtClean="0"/>
              <a:t>(2)</a:t>
            </a:r>
          </a:p>
        </p:txBody>
      </p:sp>
      <p:sp>
        <p:nvSpPr>
          <p:cNvPr id="214023" name="Rectangle 7"/>
          <p:cNvSpPr>
            <a:spLocks noGrp="1" noChangeArrowheads="1"/>
          </p:cNvSpPr>
          <p:nvPr>
            <p:ph idx="1"/>
          </p:nvPr>
        </p:nvSpPr>
        <p:spPr>
          <a:xfrm>
            <a:off x="109538" y="1351127"/>
            <a:ext cx="8756650" cy="4653887"/>
          </a:xfrm>
        </p:spPr>
        <p:txBody>
          <a:bodyPr>
            <a:normAutofit/>
          </a:bodyPr>
          <a:lstStyle/>
          <a:p>
            <a:pPr marL="460375" indent="-460375" eaLnBrk="1" hangingPunct="1">
              <a:defRPr/>
            </a:pPr>
            <a:r>
              <a:rPr lang="zh-TW" altLang="en-US" sz="2800" dirty="0" smtClean="0"/>
              <a:t>分批進行部署</a:t>
            </a:r>
            <a:r>
              <a:rPr lang="en-US" altLang="zh-TW" sz="2800" dirty="0" smtClean="0"/>
              <a:t>, </a:t>
            </a:r>
            <a:r>
              <a:rPr lang="zh-TW" altLang="en-US" sz="2800" dirty="0" smtClean="0"/>
              <a:t>並檢驗部署是否成功</a:t>
            </a:r>
            <a:endParaRPr lang="en-US" altLang="zh-TW" sz="2800" dirty="0" smtClean="0"/>
          </a:p>
          <a:p>
            <a:pPr marL="460375" indent="-460375" eaLnBrk="1" hangingPunct="1">
              <a:defRPr/>
            </a:pPr>
            <a:r>
              <a:rPr lang="zh-TW" altLang="en-US" sz="2800" dirty="0" smtClean="0"/>
              <a:t>在部署之後</a:t>
            </a:r>
            <a:r>
              <a:rPr lang="en-US" altLang="zh-TW" sz="2800" dirty="0" smtClean="0"/>
              <a:t>, </a:t>
            </a:r>
            <a:r>
              <a:rPr lang="zh-TW" altLang="en-US" sz="2800" dirty="0" smtClean="0"/>
              <a:t>嘗試著派送一個測試程式到用戶端</a:t>
            </a:r>
            <a:r>
              <a:rPr lang="en-US" altLang="zh-TW" sz="2800" dirty="0" smtClean="0"/>
              <a:t>, </a:t>
            </a:r>
            <a:r>
              <a:rPr lang="zh-TW" altLang="en-US" sz="2800" dirty="0" smtClean="0"/>
              <a:t>以驗證部署確實完成</a:t>
            </a:r>
            <a:endParaRPr lang="en-GB" sz="2800" dirty="0" smtClean="0"/>
          </a:p>
          <a:p>
            <a:pPr marL="860425" lvl="1" indent="-460375">
              <a:buBlip>
                <a:blip r:embed="rId3"/>
              </a:buBlip>
              <a:defRPr/>
            </a:pPr>
            <a:r>
              <a:rPr lang="zh-TW" altLang="en-US" sz="2400" dirty="0" smtClean="0"/>
              <a:t>檢驗用戶端是能夠存取</a:t>
            </a:r>
            <a:r>
              <a:rPr lang="en-US" altLang="zh-TW" sz="2400" dirty="0" smtClean="0"/>
              <a:t> MP </a:t>
            </a:r>
            <a:r>
              <a:rPr lang="zh-TW" altLang="en-US" sz="2400" dirty="0" smtClean="0"/>
              <a:t>及 </a:t>
            </a:r>
            <a:r>
              <a:rPr lang="en-US" altLang="zh-TW" sz="2400" dirty="0" smtClean="0"/>
              <a:t>DP</a:t>
            </a:r>
            <a:endParaRPr lang="en-GB" sz="2400" dirty="0" smtClean="0"/>
          </a:p>
          <a:p>
            <a:pPr marL="460375" indent="-460375" eaLnBrk="1" hangingPunct="1">
              <a:defRPr/>
            </a:pPr>
            <a:r>
              <a:rPr lang="zh-TW" altLang="en-US" sz="2800" dirty="0" smtClean="0"/>
              <a:t>在全新的安裝後</a:t>
            </a:r>
            <a:r>
              <a:rPr lang="en-US" altLang="zh-TW" sz="2800" dirty="0" smtClean="0"/>
              <a:t>, </a:t>
            </a:r>
            <a:r>
              <a:rPr lang="zh-TW" altLang="en-US" sz="2800" dirty="0" smtClean="0"/>
              <a:t>可以考慮將</a:t>
            </a:r>
            <a:r>
              <a:rPr lang="en-GB" sz="2800" dirty="0" smtClean="0"/>
              <a:t>Heartbeat Discovery </a:t>
            </a:r>
            <a:r>
              <a:rPr lang="zh-TW" altLang="en-US" sz="2800" dirty="0" smtClean="0"/>
              <a:t>及</a:t>
            </a:r>
            <a:r>
              <a:rPr lang="en-GB" sz="2800" dirty="0" smtClean="0"/>
              <a:t> inventory </a:t>
            </a:r>
            <a:r>
              <a:rPr lang="zh-TW" altLang="en-US" sz="2800" dirty="0" smtClean="0"/>
              <a:t>的週期設為每天</a:t>
            </a:r>
            <a:endParaRPr lang="en-GB" sz="2800" dirty="0" smtClean="0"/>
          </a:p>
          <a:p>
            <a:pPr marL="860425" lvl="1" indent="-460375">
              <a:buBlip>
                <a:blip r:embed="rId3"/>
              </a:buBlip>
              <a:defRPr/>
            </a:pPr>
            <a:r>
              <a:rPr lang="zh-TW" altLang="en-US" sz="2400" dirty="0" smtClean="0"/>
              <a:t>檢驗用戶端的功能及效能</a:t>
            </a:r>
            <a:endParaRPr lang="en-GB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課程回顧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無論安裝或升級均需做好環境的訪查與規劃</a:t>
            </a:r>
            <a:endParaRPr lang="en-US" altLang="zh-TW" dirty="0" smtClean="0"/>
          </a:p>
          <a:p>
            <a:r>
              <a:rPr lang="zh-TW" altLang="en-US" dirty="0" smtClean="0"/>
              <a:t>安裝或升級完畢後要密切觀察整體環境是否正常運作</a:t>
            </a:r>
            <a:endParaRPr lang="en-US" altLang="zh-TW" dirty="0" smtClean="0"/>
          </a:p>
          <a:p>
            <a:r>
              <a:rPr lang="zh-TW" altLang="en-US" dirty="0" smtClean="0"/>
              <a:t>根據你的需要選擇用戶</a:t>
            </a:r>
            <a:r>
              <a:rPr lang="zh-TW" altLang="en-US" dirty="0" smtClean="0"/>
              <a:t>端的</a:t>
            </a:r>
            <a:r>
              <a:rPr lang="zh-TW" altLang="en-US" dirty="0" smtClean="0"/>
              <a:t>部署方式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Resources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485775" y="1100139"/>
            <a:ext cx="8101013" cy="709612"/>
          </a:xfrm>
          <a:prstGeom prst="roundRect">
            <a:avLst/>
          </a:prstGeom>
          <a:gradFill flip="none" rotWithShape="1">
            <a:gsLst>
              <a:gs pos="0">
                <a:srgbClr val="3778A7">
                  <a:alpha val="58000"/>
                </a:srgbClr>
              </a:gs>
              <a:gs pos="87000">
                <a:srgbClr val="3778A7">
                  <a:alpha val="29000"/>
                </a:srgbClr>
              </a:gs>
            </a:gsLst>
            <a:lin ang="16200000" scaled="1"/>
            <a:tileRect/>
          </a:gradFill>
          <a:ln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/>
              <a:t>Technical Communities, </a:t>
            </a:r>
            <a:r>
              <a:rPr lang="en-US" sz="1400" b="1" dirty="0" err="1" smtClean="0"/>
              <a:t>Webcasts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Blogs</a:t>
            </a:r>
            <a:r>
              <a:rPr lang="en-US" sz="1400" b="1" dirty="0" smtClean="0"/>
              <a:t>, Chats &amp; User Groups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hlinkClick r:id="rId3"/>
              </a:rPr>
              <a:t>http://www.microsoft.com/communities/</a:t>
            </a:r>
            <a:r>
              <a:rPr lang="en-US" sz="1400" b="1" dirty="0" err="1" smtClean="0">
                <a:hlinkClick r:id="rId3"/>
              </a:rPr>
              <a:t>default.mspx</a:t>
            </a:r>
            <a:r>
              <a:rPr lang="en-US" sz="1400" b="1" dirty="0" smtClean="0"/>
              <a:t>  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85775" y="2687639"/>
            <a:ext cx="8101013" cy="808596"/>
          </a:xfrm>
          <a:prstGeom prst="roundRect">
            <a:avLst/>
          </a:prstGeom>
          <a:gradFill flip="none" rotWithShape="1">
            <a:gsLst>
              <a:gs pos="0">
                <a:srgbClr val="3778A7">
                  <a:alpha val="58000"/>
                </a:srgbClr>
              </a:gs>
              <a:gs pos="87000">
                <a:srgbClr val="3778A7">
                  <a:alpha val="29000"/>
                </a:srgbClr>
              </a:gs>
            </a:gsLst>
            <a:lin ang="16200000" scaled="1"/>
            <a:tileRect/>
          </a:gradFill>
          <a:ln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Microsoft Developer Network (MSDN) &amp; TechNet </a:t>
            </a:r>
            <a:endParaRPr lang="en-US" sz="1400" dirty="0" smtClean="0"/>
          </a:p>
          <a:p>
            <a:r>
              <a:rPr lang="en-US" sz="1400" b="1" dirty="0" smtClean="0">
                <a:hlinkClick r:id="rId4"/>
              </a:rPr>
              <a:t>http://microsoft.com/</a:t>
            </a:r>
            <a:r>
              <a:rPr lang="en-US" sz="1400" b="1" dirty="0" err="1" smtClean="0">
                <a:hlinkClick r:id="rId4"/>
              </a:rPr>
              <a:t>msdn</a:t>
            </a:r>
            <a:r>
              <a:rPr lang="en-US" sz="1400" b="1" dirty="0" smtClean="0"/>
              <a:t>  </a:t>
            </a:r>
            <a:endParaRPr lang="en-US" sz="1400" dirty="0" smtClean="0"/>
          </a:p>
          <a:p>
            <a:r>
              <a:rPr lang="en-US" sz="1400" b="1" u="sng" dirty="0" smtClean="0">
                <a:hlinkClick r:id="rId5" tooltip="http://microsoft.com/technet"/>
              </a:rPr>
              <a:t>http://microsoft.com/</a:t>
            </a:r>
            <a:r>
              <a:rPr lang="en-US" sz="1400" b="1" u="sng" dirty="0" err="1" smtClean="0">
                <a:hlinkClick r:id="rId5" tooltip="http://microsoft.com/technet"/>
              </a:rPr>
              <a:t>technet</a:t>
            </a:r>
            <a:r>
              <a:rPr lang="en-US" sz="1400" b="1" dirty="0" smtClean="0"/>
              <a:t> </a:t>
            </a:r>
            <a:endParaRPr lang="en-US" sz="1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85775" y="3588965"/>
            <a:ext cx="8101013" cy="709612"/>
          </a:xfrm>
          <a:prstGeom prst="roundRect">
            <a:avLst/>
          </a:prstGeom>
          <a:gradFill flip="none" rotWithShape="1">
            <a:gsLst>
              <a:gs pos="0">
                <a:srgbClr val="3778A7">
                  <a:alpha val="58000"/>
                </a:srgbClr>
              </a:gs>
              <a:gs pos="87000">
                <a:srgbClr val="3778A7">
                  <a:alpha val="29000"/>
                </a:srgbClr>
              </a:gs>
            </a:gsLst>
            <a:lin ang="16200000" scaled="1"/>
            <a:tileRect/>
          </a:gradFill>
          <a:ln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Trial Software and Virtual Labs</a:t>
            </a:r>
            <a:endParaRPr lang="en-US" sz="1400" dirty="0" smtClean="0"/>
          </a:p>
          <a:p>
            <a:r>
              <a:rPr lang="en-US" sz="1400" b="1" u="sng" dirty="0" smtClean="0">
                <a:hlinkClick r:id="rId6" tooltip="http://www.microsoft.com/technet/downloads/trials/default.mspx"/>
              </a:rPr>
              <a:t>http://www.microsoft.com/</a:t>
            </a:r>
            <a:r>
              <a:rPr lang="en-US" sz="1400" b="1" u="sng" dirty="0" err="1" smtClean="0">
                <a:hlinkClick r:id="rId6" tooltip="http://www.microsoft.com/technet/downloads/trials/default.mspx"/>
              </a:rPr>
              <a:t>technet/downloads/trials/default.mspx</a:t>
            </a:r>
            <a:r>
              <a:rPr lang="en-US" sz="1400" b="1" dirty="0" smtClean="0"/>
              <a:t> 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485775" y="1893889"/>
            <a:ext cx="8101013" cy="709612"/>
          </a:xfrm>
          <a:prstGeom prst="roundRect">
            <a:avLst/>
          </a:prstGeom>
          <a:gradFill flip="none" rotWithShape="1">
            <a:gsLst>
              <a:gs pos="0">
                <a:srgbClr val="3778A7">
                  <a:alpha val="58000"/>
                </a:srgbClr>
              </a:gs>
              <a:gs pos="87000">
                <a:srgbClr val="3778A7">
                  <a:alpha val="29000"/>
                </a:srgbClr>
              </a:gs>
            </a:gsLst>
            <a:lin ang="16200000" scaled="1"/>
            <a:tileRect/>
          </a:gradFill>
          <a:ln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/>
              <a:t>Microsoft Learning and Certification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hlinkClick r:id="rId7"/>
              </a:rPr>
              <a:t>http://www.microsoft.com/learning/</a:t>
            </a:r>
            <a:r>
              <a:rPr lang="en-US" sz="1400" b="1" dirty="0" err="1" smtClean="0">
                <a:hlinkClick r:id="rId7"/>
              </a:rPr>
              <a:t>default.mspx</a:t>
            </a:r>
            <a:r>
              <a:rPr lang="en-US" sz="1400" b="1" dirty="0" smtClean="0"/>
              <a:t>  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468840" y="4396127"/>
            <a:ext cx="8101013" cy="709612"/>
          </a:xfrm>
          <a:prstGeom prst="roundRect">
            <a:avLst/>
          </a:prstGeom>
          <a:gradFill flip="none" rotWithShape="1">
            <a:gsLst>
              <a:gs pos="0">
                <a:srgbClr val="3778A7">
                  <a:alpha val="58000"/>
                </a:srgbClr>
              </a:gs>
              <a:gs pos="87000">
                <a:srgbClr val="3778A7">
                  <a:alpha val="29000"/>
                </a:srgbClr>
              </a:gs>
            </a:gsLst>
            <a:lin ang="16200000" scaled="1"/>
            <a:tileRect/>
          </a:gradFill>
          <a:ln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zh-TW" sz="1400" b="1" u="sng" dirty="0" smtClean="0">
                <a:hlinkClick r:id="rId6" tooltip="http://www.microsoft.com/technet/downloads/trials/default.mspx"/>
              </a:rPr>
              <a:t>System Center Home page</a:t>
            </a:r>
          </a:p>
          <a:p>
            <a:r>
              <a:rPr lang="en-US" sz="1400" b="1" u="sng" dirty="0" smtClean="0">
                <a:hlinkClick r:id="rId6" tooltip="http://www.microsoft.com/technet/downloads/trials/default.mspx"/>
              </a:rPr>
              <a:t>http://</a:t>
            </a:r>
            <a:r>
              <a:rPr lang="en-US" sz="1400" b="1" u="sng" dirty="0" smtClean="0">
                <a:hlinkClick r:id="rId8" tooltip="http://www.microsoft.com/technet/downloads/trials/default.mspx"/>
              </a:rPr>
              <a:t>www.microsoft.com/systemcenter</a:t>
            </a:r>
            <a:endParaRPr lang="en-US" sz="1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74650"/>
            <a:ext cx="8510588" cy="750888"/>
          </a:xfrm>
          <a:noFill/>
          <a:ln/>
        </p:spPr>
        <p:txBody>
          <a:bodyPr lIns="92075" tIns="46038" rIns="92075" bIns="46038"/>
          <a:lstStyle/>
          <a:p>
            <a:r>
              <a:rPr lang="zh-TW" altLang="en-US">
                <a:latin typeface="新細明體" charset="-120"/>
                <a:ea typeface="新細明體" charset="-120"/>
              </a:rPr>
              <a:t>在何處取得</a:t>
            </a:r>
            <a:r>
              <a:rPr lang="zh-CN" altLang="en-US">
                <a:latin typeface="新細明體" charset="-120"/>
                <a:ea typeface="新細明體" charset="-120"/>
              </a:rPr>
              <a:t> </a:t>
            </a:r>
            <a:r>
              <a:rPr lang="en-US" altLang="zh-CN">
                <a:latin typeface="新細明體" charset="-120"/>
                <a:ea typeface="新細明體" charset="-120"/>
              </a:rPr>
              <a:t>TechNet</a:t>
            </a:r>
            <a:r>
              <a:rPr lang="en-US" altLang="zh-TW">
                <a:latin typeface="新細明體" charset="-120"/>
                <a:ea typeface="新細明體" charset="-120"/>
              </a:rPr>
              <a:t> </a:t>
            </a:r>
            <a:r>
              <a:rPr lang="zh-TW" altLang="en-US">
                <a:latin typeface="新細明體" charset="-120"/>
                <a:ea typeface="新細明體" charset="-120"/>
              </a:rPr>
              <a:t>相關資訊？</a:t>
            </a:r>
            <a:endParaRPr lang="zh-CN" altLang="en-US">
              <a:latin typeface="新細明體" charset="-120"/>
              <a:ea typeface="新細明體" charset="-120"/>
            </a:endParaRPr>
          </a:p>
        </p:txBody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4925" y="1557338"/>
            <a:ext cx="9144000" cy="5184775"/>
          </a:xfrm>
          <a:noFill/>
          <a:ln/>
        </p:spPr>
        <p:txBody>
          <a:bodyPr lIns="92075" tIns="46038" rIns="92075" bIns="46038"/>
          <a:lstStyle/>
          <a:p>
            <a:pPr marL="344488" indent="-344488">
              <a:lnSpc>
                <a:spcPts val="2500"/>
              </a:lnSpc>
              <a:spcAft>
                <a:spcPts val="800"/>
              </a:spcAft>
            </a:pPr>
            <a:r>
              <a:rPr lang="zh-TW" altLang="en-US" sz="2800" b="1" dirty="0">
                <a:ea typeface="新細明體" charset="-120"/>
              </a:rPr>
              <a:t>訂閱 </a:t>
            </a:r>
            <a:r>
              <a:rPr lang="en-US" altLang="zh-CN" sz="2800" b="1" dirty="0">
                <a:ea typeface="新細明體" charset="-120"/>
              </a:rPr>
              <a:t>TechNet</a:t>
            </a:r>
            <a:r>
              <a:rPr lang="en-US" altLang="zh-TW" sz="2800" b="1" dirty="0">
                <a:ea typeface="新細明體" charset="-120"/>
              </a:rPr>
              <a:t> </a:t>
            </a:r>
            <a:r>
              <a:rPr lang="zh-TW" altLang="en-US" sz="2800" b="1" dirty="0">
                <a:ea typeface="新細明體" charset="-120"/>
              </a:rPr>
              <a:t>資訊技術人快訊</a:t>
            </a:r>
            <a:r>
              <a:rPr lang="zh-CN" altLang="en-US" sz="2800" dirty="0">
                <a:ea typeface="新細明體" charset="-120"/>
              </a:rPr>
              <a:t> </a:t>
            </a:r>
            <a:r>
              <a:rPr lang="en-US" altLang="zh-CN" sz="2800" dirty="0">
                <a:ea typeface="新細明體" charset="-120"/>
              </a:rPr>
              <a:t>http://www.microsoft.com/taiwan/technet/flash/</a:t>
            </a:r>
            <a:endParaRPr lang="en-US" altLang="zh-TW" sz="2800" dirty="0">
              <a:ea typeface="新細明體" charset="-120"/>
            </a:endParaRPr>
          </a:p>
          <a:p>
            <a:pPr marL="344488" indent="-344488">
              <a:lnSpc>
                <a:spcPts val="2500"/>
              </a:lnSpc>
              <a:spcAft>
                <a:spcPts val="800"/>
              </a:spcAft>
            </a:pPr>
            <a:r>
              <a:rPr lang="zh-TW" altLang="en-US" sz="2800" b="1" dirty="0">
                <a:ea typeface="新細明體" charset="-120"/>
              </a:rPr>
              <a:t>訂閱 </a:t>
            </a:r>
            <a:r>
              <a:rPr lang="en-US" altLang="zh-TW" sz="2800" b="1" dirty="0">
                <a:ea typeface="新細明體" charset="-120"/>
              </a:rPr>
              <a:t>TechNet Plus</a:t>
            </a:r>
          </a:p>
          <a:p>
            <a:pPr marL="344488" indent="-344488">
              <a:lnSpc>
                <a:spcPts val="2500"/>
              </a:lnSpc>
              <a:spcAft>
                <a:spcPts val="800"/>
              </a:spcAft>
              <a:buFontTx/>
              <a:buNone/>
            </a:pPr>
            <a:r>
              <a:rPr lang="en-US" altLang="zh-TW" sz="2800" dirty="0">
                <a:ea typeface="新細明體" charset="-120"/>
              </a:rPr>
              <a:t>  </a:t>
            </a:r>
            <a:r>
              <a:rPr lang="en-US" altLang="zh-TW" sz="2800" dirty="0" smtClean="0">
                <a:ea typeface="新細明體" charset="-120"/>
              </a:rPr>
              <a:t>  </a:t>
            </a:r>
            <a:r>
              <a:rPr lang="en-US" altLang="zh-CN" sz="2800" dirty="0" smtClean="0">
                <a:ea typeface="新細明體" charset="-120"/>
              </a:rPr>
              <a:t>http</a:t>
            </a:r>
            <a:r>
              <a:rPr lang="en-US" altLang="zh-CN" sz="2800" dirty="0">
                <a:ea typeface="新細明體" charset="-120"/>
              </a:rPr>
              <a:t>://www.microsoft.com/taiwan/technet/</a:t>
            </a:r>
            <a:endParaRPr lang="en-US" altLang="zh-TW" sz="2800" dirty="0">
              <a:ea typeface="新細明體" charset="-120"/>
            </a:endParaRPr>
          </a:p>
          <a:p>
            <a:pPr marL="344488" indent="-344488">
              <a:lnSpc>
                <a:spcPts val="2500"/>
              </a:lnSpc>
              <a:spcAft>
                <a:spcPts val="800"/>
              </a:spcAft>
            </a:pPr>
            <a:r>
              <a:rPr lang="zh-TW" altLang="en-US" sz="2800" b="1" dirty="0">
                <a:ea typeface="新細明體" charset="-120"/>
              </a:rPr>
              <a:t>參加</a:t>
            </a:r>
            <a:r>
              <a:rPr lang="zh-CN" altLang="zh-TW" sz="2800" b="1" dirty="0">
                <a:ea typeface="新細明體" charset="-120"/>
              </a:rPr>
              <a:t> </a:t>
            </a:r>
            <a:r>
              <a:rPr lang="en-US" altLang="zh-CN" sz="2800" b="1" dirty="0">
                <a:ea typeface="新細明體" charset="-120"/>
              </a:rPr>
              <a:t>TechNet</a:t>
            </a:r>
            <a:r>
              <a:rPr lang="en-US" altLang="zh-TW" sz="2800" b="1" dirty="0">
                <a:ea typeface="新細明體" charset="-120"/>
              </a:rPr>
              <a:t> </a:t>
            </a:r>
            <a:r>
              <a:rPr lang="zh-CN" altLang="en-US" sz="2800" b="1" dirty="0">
                <a:ea typeface="新細明體" charset="-120"/>
              </a:rPr>
              <a:t>的活</a:t>
            </a:r>
            <a:r>
              <a:rPr lang="zh-TW" altLang="en-US" sz="2800" b="1" dirty="0">
                <a:ea typeface="新細明體" charset="-120"/>
              </a:rPr>
              <a:t>動</a:t>
            </a:r>
            <a:r>
              <a:rPr lang="zh-CN" altLang="en-US" sz="2800" b="1" dirty="0">
                <a:ea typeface="新細明體" charset="-120"/>
              </a:rPr>
              <a:t/>
            </a:r>
            <a:br>
              <a:rPr lang="zh-CN" altLang="en-US" sz="2800" b="1" dirty="0">
                <a:ea typeface="新細明體" charset="-120"/>
              </a:rPr>
            </a:br>
            <a:r>
              <a:rPr lang="en-US" altLang="zh-CN" sz="2800" dirty="0">
                <a:ea typeface="新細明體" charset="-120"/>
              </a:rPr>
              <a:t>http://www.microsoft.com/taiwan/technet/</a:t>
            </a:r>
            <a:endParaRPr lang="en-US" altLang="zh-TW" sz="2800" dirty="0">
              <a:ea typeface="新細明體" charset="-120"/>
            </a:endParaRPr>
          </a:p>
          <a:p>
            <a:pPr marL="344488" indent="-344488">
              <a:lnSpc>
                <a:spcPts val="2500"/>
              </a:lnSpc>
              <a:spcAft>
                <a:spcPts val="800"/>
              </a:spcAft>
            </a:pPr>
            <a:r>
              <a:rPr lang="zh-TW" altLang="en-US" sz="2800" b="1" dirty="0">
                <a:ea typeface="新細明體" charset="-120"/>
              </a:rPr>
              <a:t>下載 </a:t>
            </a:r>
            <a:r>
              <a:rPr lang="en-US" altLang="zh-TW" sz="2800" b="1" dirty="0">
                <a:ea typeface="新細明體" charset="-120"/>
              </a:rPr>
              <a:t>TechNet </a:t>
            </a:r>
            <a:r>
              <a:rPr lang="zh-TW" altLang="en-US" sz="2800" b="1" dirty="0">
                <a:ea typeface="新細明體" charset="-120"/>
              </a:rPr>
              <a:t>研討會簡報與錄影檔</a:t>
            </a:r>
            <a:br>
              <a:rPr lang="zh-TW" altLang="en-US" sz="2800" b="1" dirty="0">
                <a:ea typeface="新細明體" charset="-120"/>
              </a:rPr>
            </a:br>
            <a:r>
              <a:rPr lang="zh-TW" altLang="en-US" sz="2800" b="1" dirty="0" smtClean="0">
                <a:ea typeface="新細明體" charset="-120"/>
              </a:rPr>
              <a:t> </a:t>
            </a:r>
            <a:r>
              <a:rPr lang="en-US" altLang="zh-CN" sz="2800" dirty="0" smtClean="0">
                <a:ea typeface="宋体" charset="-122"/>
              </a:rPr>
              <a:t>http</a:t>
            </a:r>
            <a:r>
              <a:rPr lang="en-US" altLang="zh-CN" sz="2800" dirty="0">
                <a:ea typeface="宋体" charset="-122"/>
              </a:rPr>
              <a:t>://www.microsoft.com/taiwan/technet/webcast/</a:t>
            </a: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455729" y="2306638"/>
            <a:ext cx="7689850" cy="138588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sz="6600" dirty="0" smtClean="0"/>
              <a:t>Q&amp;A</a:t>
            </a:r>
            <a:endParaRPr lang="en-US" sz="6600" dirty="0"/>
          </a:p>
        </p:txBody>
      </p:sp>
      <p:pic>
        <p:nvPicPr>
          <p:cNvPr id="5" name="Picture 2" descr="D:\Slidework\Jobs\TechEd2007 - Brian Marble\Template\Design\Round 3\images\Ha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266195" y="2306638"/>
            <a:ext cx="662922" cy="51468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5555" name="Picture 3" descr="ta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975" y="2708275"/>
            <a:ext cx="8651875" cy="14398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議題大綱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zh-TW" altLang="en-US" b="1" dirty="0" smtClean="0">
                <a:solidFill>
                  <a:srgbClr val="FFFF99"/>
                </a:solidFill>
              </a:rPr>
              <a:t>安裝 </a:t>
            </a:r>
            <a:r>
              <a:rPr lang="en-US" altLang="zh-TW" b="1" dirty="0" smtClean="0">
                <a:solidFill>
                  <a:srgbClr val="FFFF99"/>
                </a:solidFill>
              </a:rPr>
              <a:t>SCCM 2007</a:t>
            </a:r>
          </a:p>
          <a:p>
            <a:pPr>
              <a:buBlip>
                <a:blip r:embed="rId2"/>
              </a:buBlip>
            </a:pPr>
            <a:r>
              <a:rPr lang="en-US" altLang="zh-TW" dirty="0" smtClean="0"/>
              <a:t>SMS 2003 </a:t>
            </a:r>
            <a:r>
              <a:rPr lang="zh-TW" altLang="en-US" dirty="0" smtClean="0"/>
              <a:t>升級 </a:t>
            </a:r>
            <a:r>
              <a:rPr lang="en-US" altLang="zh-TW" dirty="0" smtClean="0"/>
              <a:t>SCCM 2007</a:t>
            </a:r>
          </a:p>
          <a:p>
            <a:pPr>
              <a:buBlip>
                <a:blip r:embed="rId2"/>
              </a:buBlip>
            </a:pPr>
            <a:r>
              <a:rPr lang="zh-TW" altLang="en-US" dirty="0" smtClean="0"/>
              <a:t>部署</a:t>
            </a:r>
            <a:r>
              <a:rPr lang="en-US" altLang="zh-TW" dirty="0" smtClean="0"/>
              <a:t>SCCM 2007 </a:t>
            </a:r>
            <a:r>
              <a:rPr lang="zh-TW" altLang="en-US" dirty="0" smtClean="0"/>
              <a:t>用戶端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安裝前準備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Site Server</a:t>
            </a:r>
          </a:p>
          <a:p>
            <a:pPr lvl="1"/>
            <a:r>
              <a:rPr lang="zh-TW" altLang="en-US" dirty="0" smtClean="0"/>
              <a:t>硬體 </a:t>
            </a:r>
            <a:r>
              <a:rPr lang="en-US" altLang="zh-TW" dirty="0" smtClean="0"/>
              <a:t>: 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r>
              <a:rPr lang="zh-TW" altLang="en-US" dirty="0" smtClean="0"/>
              <a:t>作業系統 </a:t>
            </a:r>
            <a:r>
              <a:rPr lang="en-US" altLang="zh-TW" dirty="0" smtClean="0"/>
              <a:t>: Windows Server 2003 SP1 or R2 </a:t>
            </a:r>
            <a:r>
              <a:rPr lang="zh-TW" altLang="en-US" dirty="0" smtClean="0"/>
              <a:t>以上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332931" y="2947916"/>
          <a:ext cx="753811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705"/>
                <a:gridCol w="2512705"/>
                <a:gridCol w="25127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名稱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最小需求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建議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Processor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733 MHz P III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 2.GHz or faster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RAM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256 MB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1024 MB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Free Disk Space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 GB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 GB </a:t>
                      </a:r>
                      <a:r>
                        <a:rPr lang="zh-TW" altLang="en-US" dirty="0" smtClean="0"/>
                        <a:t>以上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安裝前準備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0394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系統環境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 </a:t>
            </a:r>
            <a:r>
              <a:rPr lang="en-US" altLang="zh-TW" dirty="0" smtClean="0"/>
              <a:t>Site Server :</a:t>
            </a:r>
          </a:p>
          <a:p>
            <a:pPr lvl="2">
              <a:buFont typeface="Arial" pitchFamily="34" charset="0"/>
              <a:buChar char="•"/>
            </a:pPr>
            <a:r>
              <a:rPr lang="zh-TW" altLang="en-US" dirty="0" smtClean="0"/>
              <a:t>下面角色</a:t>
            </a:r>
            <a:r>
              <a:rPr lang="zh-TW" altLang="en-US" dirty="0" smtClean="0"/>
              <a:t>需要安裝 </a:t>
            </a:r>
            <a:r>
              <a:rPr lang="en-US" altLang="zh-TW" dirty="0" smtClean="0"/>
              <a:t>IIS 6.0</a:t>
            </a:r>
            <a:r>
              <a:rPr lang="zh-TW" altLang="en-US" dirty="0" smtClean="0"/>
              <a:t>以上</a:t>
            </a:r>
            <a:endParaRPr lang="en-US" altLang="zh-TW" dirty="0" smtClean="0"/>
          </a:p>
          <a:p>
            <a:pPr lvl="3"/>
            <a:r>
              <a:rPr lang="en-US" altLang="zh-TW" dirty="0" smtClean="0"/>
              <a:t>DP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BITS,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WebDAV</a:t>
            </a:r>
            <a:endParaRPr lang="en-US" altLang="zh-TW" dirty="0" smtClean="0"/>
          </a:p>
          <a:p>
            <a:pPr lvl="3"/>
            <a:r>
              <a:rPr lang="en-US" altLang="zh-TW" dirty="0" smtClean="0"/>
              <a:t>MP : BITS, </a:t>
            </a:r>
            <a:r>
              <a:rPr lang="en-US" altLang="zh-TW" dirty="0" err="1" smtClean="0"/>
              <a:t>WebDAV</a:t>
            </a:r>
            <a:endParaRPr lang="en-US" altLang="zh-TW" dirty="0" smtClean="0"/>
          </a:p>
          <a:p>
            <a:pPr lvl="3"/>
            <a:r>
              <a:rPr lang="en-US" altLang="zh-TW" dirty="0" smtClean="0"/>
              <a:t>RP : ASP</a:t>
            </a:r>
          </a:p>
          <a:p>
            <a:pPr lvl="3"/>
            <a:r>
              <a:rPr lang="en-US" altLang="zh-TW" dirty="0" smtClean="0"/>
              <a:t>SUP : WSUS SDK</a:t>
            </a:r>
          </a:p>
          <a:p>
            <a:pPr lvl="3"/>
            <a:r>
              <a:rPr lang="en-US" altLang="zh-TW" dirty="0" smtClean="0"/>
              <a:t>SLP</a:t>
            </a:r>
          </a:p>
          <a:p>
            <a:pPr lvl="2"/>
            <a:r>
              <a:rPr lang="en-US" altLang="zh-TW" dirty="0" smtClean="0"/>
              <a:t>Internet Explorer 5.0 </a:t>
            </a:r>
            <a:r>
              <a:rPr lang="zh-TW" altLang="en-US" dirty="0" smtClean="0"/>
              <a:t>以上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System Health </a:t>
            </a:r>
            <a:r>
              <a:rPr lang="en-US" altLang="zh-TW" dirty="0" err="1" smtClean="0"/>
              <a:t>Validator</a:t>
            </a:r>
            <a:r>
              <a:rPr lang="en-US" altLang="zh-TW" dirty="0" smtClean="0"/>
              <a:t> point : Windows Server 2008</a:t>
            </a: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安裝前準備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43901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系統環境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 </a:t>
            </a:r>
            <a:r>
              <a:rPr lang="en-US" altLang="zh-TW" dirty="0" smtClean="0"/>
              <a:t>Primary Site Server :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/>
              <a:t>MMC 3.0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/>
              <a:t>.NET Framework 2.0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/>
              <a:t>MS06-030 : Vulnerability in Server Message Block could allow elevation of privilege</a:t>
            </a:r>
          </a:p>
          <a:p>
            <a:pPr lvl="3">
              <a:buFont typeface="Arial" pitchFamily="34" charset="0"/>
              <a:buChar char="•"/>
            </a:pPr>
            <a:r>
              <a:rPr lang="en-US" altLang="zh-TW" dirty="0" smtClean="0">
                <a:hlinkClick r:id="rId2"/>
              </a:rPr>
              <a:t>http://go.microsoft.com/fwlink/?LinkId=79239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 </a:t>
            </a:r>
            <a:r>
              <a:rPr lang="en-US" altLang="zh-TW" dirty="0" smtClean="0"/>
              <a:t>Site Database Server :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/>
              <a:t>SQL Server 2005 SP2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 SMS Provider : </a:t>
            </a:r>
          </a:p>
          <a:p>
            <a:pPr lvl="2">
              <a:buFont typeface="Arial" pitchFamily="34" charset="0"/>
              <a:buChar char="•"/>
            </a:pPr>
            <a:r>
              <a:rPr lang="zh-TW" altLang="en-US" dirty="0" smtClean="0"/>
              <a:t>不可以安裝在</a:t>
            </a:r>
            <a:r>
              <a:rPr lang="en-US" altLang="zh-TW" dirty="0" smtClean="0"/>
              <a:t> </a:t>
            </a:r>
            <a:r>
              <a:rPr lang="en-US" altLang="zh-TW" dirty="0" smtClean="0"/>
              <a:t>virtual SQL Server </a:t>
            </a:r>
            <a:r>
              <a:rPr lang="zh-TW" altLang="en-US" dirty="0" smtClean="0"/>
              <a:t>的電腦</a:t>
            </a:r>
            <a:r>
              <a:rPr lang="en-US" altLang="zh-TW" dirty="0" smtClean="0"/>
              <a:t> or </a:t>
            </a:r>
            <a:r>
              <a:rPr lang="zh-TW" altLang="en-US" dirty="0" smtClean="0"/>
              <a:t>單獨安裝在沒有其他角色的電腦</a:t>
            </a:r>
            <a:endParaRPr lang="en-US" altLang="zh-TW" dirty="0" smtClean="0"/>
          </a:p>
          <a:p>
            <a:pPr lvl="2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開始安裝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9849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擴展 </a:t>
            </a:r>
            <a:r>
              <a:rPr lang="en-US" altLang="zh-TW" dirty="0" smtClean="0"/>
              <a:t>AD</a:t>
            </a:r>
            <a:r>
              <a:rPr lang="zh-TW" altLang="en-US" dirty="0" smtClean="0"/>
              <a:t> </a:t>
            </a:r>
            <a:r>
              <a:rPr lang="en-US" altLang="zh-TW" dirty="0" smtClean="0"/>
              <a:t>Schema</a:t>
            </a:r>
          </a:p>
          <a:p>
            <a:r>
              <a:rPr lang="zh-TW" altLang="en-US" dirty="0" smtClean="0"/>
              <a:t>安裝所需元件</a:t>
            </a:r>
            <a:endParaRPr lang="en-US" altLang="zh-TW" dirty="0" smtClean="0"/>
          </a:p>
          <a:p>
            <a:r>
              <a:rPr lang="zh-TW" altLang="en-US" dirty="0" smtClean="0"/>
              <a:t>將欲安裝 </a:t>
            </a:r>
            <a:r>
              <a:rPr lang="en-US" altLang="zh-TW" dirty="0" smtClean="0"/>
              <a:t>SCCM</a:t>
            </a:r>
            <a:r>
              <a:rPr lang="zh-TW" altLang="en-US" dirty="0" smtClean="0"/>
              <a:t> </a:t>
            </a:r>
            <a:r>
              <a:rPr lang="en-US" altLang="zh-TW" dirty="0" smtClean="0"/>
              <a:t>2007</a:t>
            </a:r>
            <a:r>
              <a:rPr lang="zh-TW" altLang="en-US" dirty="0" smtClean="0"/>
              <a:t>的電腦帳戶加入</a:t>
            </a:r>
            <a:r>
              <a:rPr lang="en-US" altLang="zh-TW" dirty="0" smtClean="0"/>
              <a:t>Domain </a:t>
            </a:r>
            <a:r>
              <a:rPr lang="en-US" altLang="zh-TW" dirty="0" err="1" smtClean="0"/>
              <a:t>Admins</a:t>
            </a:r>
            <a:endParaRPr lang="en-US" altLang="zh-TW" dirty="0" smtClean="0"/>
          </a:p>
          <a:p>
            <a:r>
              <a:rPr lang="zh-TW" altLang="en-US" dirty="0" smtClean="0"/>
              <a:t>執行安裝</a:t>
            </a:r>
            <a:r>
              <a:rPr lang="zh-TW" altLang="en-US" dirty="0" smtClean="0"/>
              <a:t>精靈</a:t>
            </a:r>
            <a:endParaRPr lang="en-US" altLang="zh-TW" dirty="0" smtClean="0"/>
          </a:p>
          <a:p>
            <a:r>
              <a:rPr lang="zh-TW" altLang="en-US" dirty="0" smtClean="0"/>
              <a:t>檢查安裝結果</a:t>
            </a:r>
            <a:endParaRPr lang="en-US" altLang="zh-TW" dirty="0" smtClean="0"/>
          </a:p>
          <a:p>
            <a:r>
              <a:rPr lang="zh-TW" altLang="en-US" dirty="0" smtClean="0"/>
              <a:t>設定</a:t>
            </a:r>
            <a:r>
              <a:rPr lang="en-US" altLang="zh-TW" dirty="0" smtClean="0"/>
              <a:t>SCCM 2007</a:t>
            </a:r>
            <a:r>
              <a:rPr lang="zh-TW" altLang="en-US" dirty="0" smtClean="0"/>
              <a:t>環境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WARE-AUD-SLIDE-NAME" val="Where Can I Get TechNet"/>
</p:tagLst>
</file>

<file path=ppt/theme/theme1.xml><?xml version="1.0" encoding="utf-8"?>
<a:theme xmlns:a="http://schemas.openxmlformats.org/drawingml/2006/main" name="Q3FY06 TechNet Template">
  <a:themeElements>
    <a:clrScheme name="Q3FY06 TechNe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3FY06 TechN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3FY06 TechNe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16775</TotalTime>
  <Words>2053</Words>
  <Application>Microsoft PowerPoint</Application>
  <PresentationFormat>如螢幕大小 (4:3)</PresentationFormat>
  <Paragraphs>342</Paragraphs>
  <Slides>47</Slides>
  <Notes>34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47</vt:i4>
      </vt:variant>
    </vt:vector>
  </HeadingPairs>
  <TitlesOfParts>
    <vt:vector size="48" baseType="lpstr">
      <vt:lpstr>Q3FY06 TechNet Template</vt:lpstr>
      <vt:lpstr>System Center IT 管理系列 - 新一代組態管理與部署工具：如何在企業環境中建置 SCCM 2007</vt:lpstr>
      <vt:lpstr>本課程所涵蓋範圍?</vt:lpstr>
      <vt:lpstr>預備知識</vt:lpstr>
      <vt:lpstr>議題大綱</vt:lpstr>
      <vt:lpstr>議題大綱</vt:lpstr>
      <vt:lpstr>安裝前準備</vt:lpstr>
      <vt:lpstr>安裝前準備</vt:lpstr>
      <vt:lpstr>安裝前準備</vt:lpstr>
      <vt:lpstr>開始安裝</vt:lpstr>
      <vt:lpstr>投影片 10</vt:lpstr>
      <vt:lpstr>本課程所涵蓋範圍?</vt:lpstr>
      <vt:lpstr>升級前準備</vt:lpstr>
      <vt:lpstr>架構的考量</vt:lpstr>
      <vt:lpstr>開始升級</vt:lpstr>
      <vt:lpstr>投影片 15</vt:lpstr>
      <vt:lpstr>議題大綱</vt:lpstr>
      <vt:lpstr>SCCM 2007支援的用戶端的平台</vt:lpstr>
      <vt:lpstr>SCCM 用戶端部署方式 (1)</vt:lpstr>
      <vt:lpstr>SCCM 用戶端部署方式 (2)</vt:lpstr>
      <vt:lpstr>用戶端部署使用之元件 (1)</vt:lpstr>
      <vt:lpstr>用戶端部署使用之元件 (2)</vt:lpstr>
      <vt:lpstr>用戶端部署使用之元件 (3)</vt:lpstr>
      <vt:lpstr>用戶端Site指定</vt:lpstr>
      <vt:lpstr>用戶端核可</vt:lpstr>
      <vt:lpstr>投影片 25</vt:lpstr>
      <vt:lpstr>用戶端部署相關之系統角色(1)</vt:lpstr>
      <vt:lpstr>用戶端部署相關之系統角色 (2)</vt:lpstr>
      <vt:lpstr>用戶端部署相關之系統角色(3)</vt:lpstr>
      <vt:lpstr>投影片 29</vt:lpstr>
      <vt:lpstr>Client Push Installation</vt:lpstr>
      <vt:lpstr>投影片 31</vt:lpstr>
      <vt:lpstr>Software Update Point Client Installation</vt:lpstr>
      <vt:lpstr>Software Update Point 用戶端安裝設定</vt:lpstr>
      <vt:lpstr>投影片 34</vt:lpstr>
      <vt:lpstr>使用群組原則部署SCCM 用戶端</vt:lpstr>
      <vt:lpstr>投影片 36</vt:lpstr>
      <vt:lpstr>使用群組原則指定用戶端所屬的 Site</vt:lpstr>
      <vt:lpstr>投影片 38</vt:lpstr>
      <vt:lpstr>用戶端升級</vt:lpstr>
      <vt:lpstr>投影片 40</vt:lpstr>
      <vt:lpstr>用戶端部署注意事項 (1)</vt:lpstr>
      <vt:lpstr>用戶端部署注意事項(2)</vt:lpstr>
      <vt:lpstr>課程回顧</vt:lpstr>
      <vt:lpstr>Resources</vt:lpstr>
      <vt:lpstr>在何處取得 TechNet 相關資訊？</vt:lpstr>
      <vt:lpstr>投影片 46</vt:lpstr>
      <vt:lpstr>投影片 47</vt:lpstr>
    </vt:vector>
  </TitlesOfParts>
  <Manager/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Title</dc:title>
  <dc:subject>Qx FYxx Content</dc:subject>
  <dc:creator>Microsoft</dc:creator>
  <cp:keywords>TechNet;</cp:keywords>
  <dc:description/>
  <cp:lastModifiedBy>Yes</cp:lastModifiedBy>
  <cp:revision>566</cp:revision>
  <dcterms:created xsi:type="dcterms:W3CDTF">1998-07-06T19:29:56Z</dcterms:created>
  <dcterms:modified xsi:type="dcterms:W3CDTF">2007-11-09T02:23:37Z</dcterms:modified>
  <cp:category>IT Professional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gram">
    <vt:lpwstr>TechNet</vt:lpwstr>
  </property>
  <property fmtid="{D5CDD505-2E9C-101B-9397-08002B2CF9AE}" pid="3" name="Session ID">
    <vt:lpwstr>xxx-zz</vt:lpwstr>
  </property>
  <property fmtid="{D5CDD505-2E9C-101B-9397-08002B2CF9AE}" pid="4" name="Status">
    <vt:lpwstr>Work in Progress</vt:lpwstr>
  </property>
  <property fmtid="{D5CDD505-2E9C-101B-9397-08002B2CF9AE}" pid="5" name="Support">
    <vt:lpwstr>devhelp@microsoft.com</vt:lpwstr>
  </property>
  <property fmtid="{D5CDD505-2E9C-101B-9397-08002B2CF9AE}" pid="6" name="build">
    <vt:lpwstr>0</vt:lpwstr>
  </property>
  <property fmtid="{D5CDD505-2E9C-101B-9397-08002B2CF9AE}" pid="7" name="Version">
    <vt:lpwstr>9.0</vt:lpwstr>
  </property>
</Properties>
</file>