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53"/>
  </p:notesMasterIdLst>
  <p:handoutMasterIdLst>
    <p:handoutMasterId r:id="rId54"/>
  </p:handoutMasterIdLst>
  <p:sldIdLst>
    <p:sldId id="562" r:id="rId2"/>
    <p:sldId id="576" r:id="rId3"/>
    <p:sldId id="525" r:id="rId4"/>
    <p:sldId id="545" r:id="rId5"/>
    <p:sldId id="526" r:id="rId6"/>
    <p:sldId id="577" r:id="rId7"/>
    <p:sldId id="547" r:id="rId8"/>
    <p:sldId id="515" r:id="rId9"/>
    <p:sldId id="516" r:id="rId10"/>
    <p:sldId id="517" r:id="rId11"/>
    <p:sldId id="518" r:id="rId12"/>
    <p:sldId id="579" r:id="rId13"/>
    <p:sldId id="548" r:id="rId14"/>
    <p:sldId id="564" r:id="rId15"/>
    <p:sldId id="565" r:id="rId16"/>
    <p:sldId id="566" r:id="rId17"/>
    <p:sldId id="567" r:id="rId18"/>
    <p:sldId id="568" r:id="rId19"/>
    <p:sldId id="569" r:id="rId20"/>
    <p:sldId id="578" r:id="rId21"/>
    <p:sldId id="527" r:id="rId22"/>
    <p:sldId id="551" r:id="rId23"/>
    <p:sldId id="528" r:id="rId24"/>
    <p:sldId id="529" r:id="rId25"/>
    <p:sldId id="552" r:id="rId26"/>
    <p:sldId id="555" r:id="rId27"/>
    <p:sldId id="580" r:id="rId28"/>
    <p:sldId id="530" r:id="rId29"/>
    <p:sldId id="531" r:id="rId30"/>
    <p:sldId id="532" r:id="rId31"/>
    <p:sldId id="533" r:id="rId32"/>
    <p:sldId id="534" r:id="rId33"/>
    <p:sldId id="535" r:id="rId34"/>
    <p:sldId id="536" r:id="rId35"/>
    <p:sldId id="537" r:id="rId36"/>
    <p:sldId id="538" r:id="rId37"/>
    <p:sldId id="539" r:id="rId38"/>
    <p:sldId id="581" r:id="rId39"/>
    <p:sldId id="553" r:id="rId40"/>
    <p:sldId id="549" r:id="rId41"/>
    <p:sldId id="550" r:id="rId42"/>
    <p:sldId id="582" r:id="rId43"/>
    <p:sldId id="572" r:id="rId44"/>
    <p:sldId id="571" r:id="rId45"/>
    <p:sldId id="573" r:id="rId46"/>
    <p:sldId id="574" r:id="rId47"/>
    <p:sldId id="575" r:id="rId48"/>
    <p:sldId id="540" r:id="rId49"/>
    <p:sldId id="492" r:id="rId50"/>
    <p:sldId id="558" r:id="rId51"/>
    <p:sldId id="559" r:id="rId52"/>
  </p:sldIdLst>
  <p:sldSz cx="9144000" cy="6858000" type="screen4x3"/>
  <p:notesSz cx="6858000" cy="91805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Le Marquand" initials="" lastIdx="9" clrIdx="0"/>
  <p:cmAuthor id="1" name="Todd Ravenhol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3300"/>
    <a:srgbClr val="0099FF"/>
    <a:srgbClr val="CC0066"/>
    <a:srgbClr val="CC0099"/>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14" autoAdjust="0"/>
    <p:restoredTop sz="96223" autoAdjust="0"/>
  </p:normalViewPr>
  <p:slideViewPr>
    <p:cSldViewPr snapToGrid="0" snapToObjects="1">
      <p:cViewPr>
        <p:scale>
          <a:sx n="75" d="100"/>
          <a:sy n="75" d="100"/>
        </p:scale>
        <p:origin x="-378"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79" d="100"/>
          <a:sy n="79" d="100"/>
        </p:scale>
        <p:origin x="-2010" y="-84"/>
      </p:cViewPr>
      <p:guideLst>
        <p:guide orient="horz" pos="2891"/>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610600"/>
            <a:ext cx="1085850" cy="461963"/>
          </a:xfrm>
          <a:prstGeom prst="rect">
            <a:avLst/>
          </a:prstGeom>
          <a:noFill/>
          <a:ln w="12700">
            <a:noFill/>
            <a:miter lim="800000"/>
            <a:headEnd type="none" w="sm" len="sm"/>
            <a:tailEnd type="none" w="sm" len="sm"/>
          </a:ln>
          <a:effectLst/>
        </p:spPr>
        <p:txBody>
          <a:bodyPr wrap="none" lIns="92684" tIns="46342" rIns="92684" bIns="46342" anchor="b"/>
          <a:lstStyle/>
          <a:p>
            <a:pPr algn="r" defTabSz="927100" eaLnBrk="0" hangingPunct="0"/>
            <a:fld id="{F534FBB4-C87D-4EF4-8C85-872D438A6E13}" type="slidenum">
              <a:rPr lang="en-US" altLang="zh-TW" sz="1200" b="1"/>
              <a:pPr algn="r" defTabSz="927100" eaLnBrk="0" hangingPunct="0"/>
              <a:t>‹#›</a:t>
            </a:fld>
            <a:endParaRPr lang="en-US" altLang="zh-TW" sz="1200" b="1"/>
          </a:p>
        </p:txBody>
      </p:sp>
      <p:sp>
        <p:nvSpPr>
          <p:cNvPr id="82951" name="Text Box 7"/>
          <p:cNvSpPr txBox="1">
            <a:spLocks noChangeArrowheads="1"/>
          </p:cNvSpPr>
          <p:nvPr/>
        </p:nvSpPr>
        <p:spPr bwMode="auto">
          <a:xfrm>
            <a:off x="0" y="219075"/>
            <a:ext cx="6985000" cy="306388"/>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pPr>
            <a:r>
              <a:rPr lang="en-US" altLang="zh-TW" sz="1400" b="1">
                <a:solidFill>
                  <a:schemeClr val="tx2"/>
                </a:solidFill>
              </a:rPr>
              <a:t>http://www.microsoft.com/technet</a:t>
            </a:r>
            <a:endParaRPr lang="en-US" altLang="zh-TW" sz="4500" b="1"/>
          </a:p>
        </p:txBody>
      </p:sp>
      <p:sp>
        <p:nvSpPr>
          <p:cNvPr id="82955" name="Text Box 11"/>
          <p:cNvSpPr txBox="1">
            <a:spLocks noChangeArrowheads="1"/>
          </p:cNvSpPr>
          <p:nvPr/>
        </p:nvSpPr>
        <p:spPr bwMode="auto">
          <a:xfrm>
            <a:off x="5461000" y="225425"/>
            <a:ext cx="1397000" cy="333375"/>
          </a:xfrm>
          <a:prstGeom prst="rect">
            <a:avLst/>
          </a:prstGeom>
          <a:noFill/>
          <a:ln w="9525">
            <a:noFill/>
            <a:miter lim="800000"/>
            <a:headEnd/>
            <a:tailEnd/>
          </a:ln>
          <a:effectLst/>
        </p:spPr>
        <p:txBody>
          <a:bodyPr lIns="90151" tIns="45075" rIns="90151" bIns="45075">
            <a:spAutoFit/>
          </a:bodyPr>
          <a:lstStyle/>
          <a:p>
            <a:pPr algn="ctr" eaLnBrk="0" hangingPunct="0"/>
            <a:r>
              <a:rPr lang="en-US" altLang="zh-TW" sz="1600" b="1"/>
              <a:t>TNTx-xx</a:t>
            </a:r>
            <a:endParaRPr lang="en-US" altLang="zh-TW" sz="3200" b="1">
              <a:solidFill>
                <a:schemeClr val="accent1"/>
              </a:solidFill>
            </a:endParaRPr>
          </a:p>
        </p:txBody>
      </p:sp>
      <p:pic>
        <p:nvPicPr>
          <p:cNvPr id="17413" name="Picture 13"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17414" name="Picture 15"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4184650" y="457200"/>
            <a:ext cx="2552700" cy="19145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7200" y="2536825"/>
            <a:ext cx="5981700" cy="6010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71800" y="8721725"/>
            <a:ext cx="5207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7E3409FE-27B3-41D0-A7F4-766F97A36376}" type="slidenum">
              <a:rPr lang="en-US" altLang="zh-TW"/>
              <a:pPr/>
              <a:t>‹#›</a:t>
            </a:fld>
            <a:endParaRPr lang="en-US" altLang="zh-TW"/>
          </a:p>
        </p:txBody>
      </p:sp>
      <p:sp>
        <p:nvSpPr>
          <p:cNvPr id="6154" name="Text Box 10"/>
          <p:cNvSpPr txBox="1">
            <a:spLocks noChangeArrowheads="1"/>
          </p:cNvSpPr>
          <p:nvPr/>
        </p:nvSpPr>
        <p:spPr bwMode="auto">
          <a:xfrm>
            <a:off x="0" y="152400"/>
            <a:ext cx="68580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pPr>
            <a:r>
              <a:rPr lang="en-US" altLang="zh-TW" sz="1400" b="1">
                <a:solidFill>
                  <a:schemeClr val="tx2"/>
                </a:solidFill>
              </a:rPr>
              <a:t>http://www.microsoft.com/technet</a:t>
            </a:r>
            <a:endParaRPr lang="en-US" altLang="zh-TW" sz="4400" b="1"/>
          </a:p>
        </p:txBody>
      </p:sp>
      <p:sp>
        <p:nvSpPr>
          <p:cNvPr id="6155" name="Text Box 11"/>
          <p:cNvSpPr txBox="1">
            <a:spLocks noChangeArrowheads="1"/>
          </p:cNvSpPr>
          <p:nvPr/>
        </p:nvSpPr>
        <p:spPr bwMode="auto">
          <a:xfrm>
            <a:off x="5461000" y="136525"/>
            <a:ext cx="1397000" cy="333375"/>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pPr>
            <a:r>
              <a:rPr lang="en-US" altLang="zh-TW" sz="1600" b="1"/>
              <a:t>TNTx-xx</a:t>
            </a:r>
            <a:endParaRPr lang="en-US" altLang="zh-TW" sz="3200" b="1">
              <a:latin typeface="Times New Roman" pitchFamily="18" charset="0"/>
            </a:endParaRPr>
          </a:p>
        </p:txBody>
      </p:sp>
      <p:pic>
        <p:nvPicPr>
          <p:cNvPr id="16391" name="Picture 1030"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16392" name="Picture 1032"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mailto:paulf@cnet.com?subject=FEEDBACK:ICQ%20logs%20spark%20corporate%20nightmar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4186238" y="457200"/>
            <a:ext cx="2552700" cy="1914525"/>
          </a:xfrm>
          <a:ln/>
        </p:spPr>
      </p:sp>
      <p:sp>
        <p:nvSpPr>
          <p:cNvPr id="11571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BEB3D622-D1F5-48F4-8A05-9DB4524DE608}" type="slidenum">
              <a:rPr lang="en-US" altLang="zh-TW"/>
              <a:pPr/>
              <a:t>10</a:t>
            </a:fld>
            <a:endParaRPr lang="en-US" altLang="zh-TW"/>
          </a:p>
        </p:txBody>
      </p:sp>
      <p:sp>
        <p:nvSpPr>
          <p:cNvPr id="35842"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A4001D80-FD38-4072-A05F-1DD2BFA1FE6E}" type="slidenum">
              <a:rPr lang="en-US" altLang="zh-TW"/>
              <a:pPr/>
              <a:t>11</a:t>
            </a:fld>
            <a:endParaRPr lang="en-US" altLang="zh-TW"/>
          </a:p>
        </p:txBody>
      </p:sp>
      <p:sp>
        <p:nvSpPr>
          <p:cNvPr id="37890" name="Rectangle 2"/>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3884027" y="0"/>
            <a:ext cx="2972421" cy="459340"/>
          </a:xfrm>
          <a:prstGeom prst="rect">
            <a:avLst/>
          </a:prstGeom>
          <a:noFill/>
          <a:ln w="9525">
            <a:noFill/>
            <a:miter lim="800000"/>
            <a:headEnd/>
            <a:tailEnd/>
          </a:ln>
        </p:spPr>
        <p:txBody>
          <a:bodyPr lIns="91640" tIns="45820" rIns="91640" bIns="45820"/>
          <a:lstStyle/>
          <a:p>
            <a:pPr algn="r"/>
            <a:fld id="{DAF2DD36-A0A2-4976-B6C9-8467E41FD4F0}" type="datetime8">
              <a:rPr lang="en-US" altLang="zh-TW" sz="1200">
                <a:latin typeface="Times New Roman" pitchFamily="18" charset="0"/>
              </a:rPr>
              <a:pPr algn="r"/>
              <a:t>11/28/2007 2:49 PM</a:t>
            </a:fld>
            <a:endParaRPr lang="en-US" altLang="zh-TW" sz="1200" dirty="0">
              <a:latin typeface="Times New Roman" pitchFamily="18" charset="0"/>
            </a:endParaRPr>
          </a:p>
        </p:txBody>
      </p:sp>
      <p:sp>
        <p:nvSpPr>
          <p:cNvPr id="41987"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1640" tIns="45820" rIns="91640" bIns="45820" anchor="b"/>
          <a:lstStyle/>
          <a:p>
            <a:r>
              <a:rPr lang="en-US" altLang="zh-TW" sz="800" dirty="0"/>
              <a:t>© 2004 Microsoft Corporation. All rights reserved.</a:t>
            </a:r>
          </a:p>
          <a:p>
            <a:pPr eaLnBrk="0" hangingPunct="0"/>
            <a:r>
              <a:rPr lang="en-US" altLang="zh-TW" sz="800" dirty="0"/>
              <a:t>This presentation is for informational purposes only. Microsoft makes no warranties, express or implied, in this summary.</a:t>
            </a:r>
          </a:p>
        </p:txBody>
      </p:sp>
      <p:sp>
        <p:nvSpPr>
          <p:cNvPr id="41988" name="Rectangle 7"/>
          <p:cNvSpPr txBox="1">
            <a:spLocks noGrp="1" noChangeArrowheads="1"/>
          </p:cNvSpPr>
          <p:nvPr/>
        </p:nvSpPr>
        <p:spPr bwMode="auto">
          <a:xfrm>
            <a:off x="5582996" y="8719606"/>
            <a:ext cx="1273451" cy="459340"/>
          </a:xfrm>
          <a:prstGeom prst="rect">
            <a:avLst/>
          </a:prstGeom>
          <a:noFill/>
          <a:ln w="9525">
            <a:noFill/>
            <a:miter lim="800000"/>
            <a:headEnd/>
            <a:tailEnd/>
          </a:ln>
        </p:spPr>
        <p:txBody>
          <a:bodyPr lIns="91640" tIns="45820" rIns="91640" bIns="45820" anchor="b"/>
          <a:lstStyle/>
          <a:p>
            <a:pPr algn="r"/>
            <a:fld id="{FD467C73-160C-425E-A052-D6B3D67A84DE}" type="slidenum">
              <a:rPr lang="en-US" altLang="zh-TW" sz="1200">
                <a:latin typeface="Times New Roman" pitchFamily="18" charset="0"/>
              </a:rPr>
              <a:pPr algn="r"/>
              <a:t>12</a:t>
            </a:fld>
            <a:endParaRPr lang="en-US" altLang="zh-TW" sz="1200" dirty="0">
              <a:latin typeface="Times New Roman" pitchFamily="18"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eaLnBrk="1" hangingPunct="1"/>
            <a:endParaRPr lang="zh-TW" altLang="zh-TW" smtClean="0">
              <a:latin typeface="Sego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F8E20A9-6B59-49BC-B302-157379C0DD1C}" type="slidenum">
              <a:rPr lang="en-US" altLang="zh-TW"/>
              <a:pPr/>
              <a:t>13</a:t>
            </a:fld>
            <a:endParaRPr lang="en-US" altLang="zh-TW"/>
          </a:p>
        </p:txBody>
      </p:sp>
      <p:sp>
        <p:nvSpPr>
          <p:cNvPr id="39938" name="Rectangle 2"/>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Remote user – from a public internet connection (like a</a:t>
            </a:r>
            <a:r>
              <a:rPr lang="en-US" baseline="0" dirty="0" smtClean="0"/>
              <a:t> coffee shop)</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On the Network Address Translator (NAT) – usually the wireless router in the coffee shop.</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ISP – provides gateway to internet for the coffee shop</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The external firewall of the corporation is routable via the internet.</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Let’s</a:t>
            </a:r>
            <a:r>
              <a:rPr lang="en-US" baseline="0" dirty="0" smtClean="0"/>
              <a:t> see how authentication works in this scenario:</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Office Communicator on Remote User’s laptop initiates a connection (using SIP – session initiation protocol).</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SIP message travels via the NAT (wireless router) and through the Gateway provided by the ISP onto the external edge of the corporate firewall.</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Office Communications Server 2007 Access Edge Server – sits on the DMZ and accepts the incoming request for Sign-In.</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It then forwards request to the Office Communications Server 2007 Front-End Server. </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Front-End server authenticates this user for sign-in similar to the process it uses for corporate users. It uses the services from Microsoft Active Directory for authentication and authorization. Active Directory is THE single place for the IT Administrator to manage identities for all users, devices, messaging and communications in the organization. </a:t>
            </a:r>
          </a:p>
          <a:p>
            <a:pPr marL="0" marR="0" indent="0" algn="l" defTabSz="914327" rtl="0" eaLnBrk="1" fontAlgn="auto" latinLnBrk="0" hangingPunct="1">
              <a:lnSpc>
                <a:spcPct val="90000"/>
              </a:lnSpc>
              <a:spcBef>
                <a:spcPts val="0"/>
              </a:spcBef>
              <a:spcAft>
                <a:spcPts val="333"/>
              </a:spcAft>
              <a:buClrTx/>
              <a:buSzTx/>
              <a:buFontTx/>
              <a:buNone/>
              <a:tabLst/>
              <a:defRPr/>
            </a:pPr>
            <a:endParaRPr lang="en-US" dirty="0" smtClean="0"/>
          </a:p>
          <a:p>
            <a:r>
              <a:rPr lang="en-US" dirty="0" smtClean="0"/>
              <a:t>We</a:t>
            </a:r>
            <a:r>
              <a:rPr lang="en-US" baseline="0" dirty="0" smtClean="0"/>
              <a:t> did not require a VPN connection from the remote user in this case.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Once the remote user is signed-on:</a:t>
            </a:r>
          </a:p>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User can</a:t>
            </a:r>
            <a:r>
              <a:rPr lang="en-US" baseline="0" dirty="0" smtClean="0"/>
              <a:t> see his buddy list, search the organization’s directory and view rich presence information about other users – just as though he or she was signed-in from within the corporate network.</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Similarly, other users within the corporate network will be able to see the remote user’s presence state. In this example, a corporate user requests a new IM session with the remote user. The SIP messages required for this connection travel a similar path as in the Sign-In above.</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Once</a:t>
            </a:r>
            <a:r>
              <a:rPr lang="en-US" baseline="0" dirty="0" smtClean="0"/>
              <a:t> both users have accepted, an IM session is established.</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media</a:t>
            </a:r>
            <a:r>
              <a:rPr lang="en-US" baseline="0" dirty="0" smtClean="0"/>
              <a:t> connection flows in a similar path up to the corporate firewall. At this point, the Office Communicator 2007 Audio/Video Edge Server assumes responsibility for taking the media data (audio/video) and switching this into the corporate network.</a:t>
            </a:r>
          </a:p>
          <a:p>
            <a:endParaRPr lang="en-US" baseline="0" dirty="0" smtClean="0"/>
          </a:p>
          <a:p>
            <a:r>
              <a:rPr lang="en-US" baseline="0" dirty="0" smtClean="0"/>
              <a:t>The Edge server establishes a direct connection with the corporate user and so media flows ‘peer-to-peer’. </a:t>
            </a:r>
          </a:p>
          <a:p>
            <a:endParaRPr lang="en-US" baseline="0" dirty="0" smtClean="0"/>
          </a:p>
          <a:p>
            <a:r>
              <a:rPr lang="en-US" baseline="0" dirty="0" smtClean="0"/>
              <a:t>The media stack uses the RT Audio codec. A similar media stack is also used for the consumer product (Windows Messenger) where more than 1.5 billion minutes of audio/video are transcoded each month on this media stack.</a:t>
            </a:r>
          </a:p>
          <a:p>
            <a:endParaRPr lang="en-US" baseline="0" dirty="0" smtClean="0"/>
          </a:p>
          <a:p>
            <a:r>
              <a:rPr lang="en-US" baseline="0" dirty="0" smtClean="0"/>
              <a:t>The codecs dynamically adapt to network conditions and enable a rich media experience (audio/video) even on public internet connections.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Control information –such as SIP Messages for Call setup, Call teardown etc – flow through the Access Edge Server role and the Front-End server role enabling features such as archiving, policy enforcement.</a:t>
            </a:r>
          </a:p>
          <a:p>
            <a:endParaRPr lang="en-US" baseline="0" dirty="0" smtClean="0"/>
          </a:p>
          <a:p>
            <a:r>
              <a:rPr lang="en-US" baseline="0" dirty="0" smtClean="0"/>
              <a:t>But once a media connection is established, media data flows ‘peer-to-peer’ enabling better performance and scalability.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Let us examine</a:t>
            </a:r>
            <a:r>
              <a:rPr lang="en-US" baseline="0" dirty="0" smtClean="0"/>
              <a:t> what happens in the firewall to enable communications for remote users.</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On the DMZ we have 2 server roles – the Access Edge Server which is responsible for authentication, and control information such as call setup, call teardown. The Audio/Video edge server enables media packets to flow across the firewall in both directions. </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A similar server role (Conferencing Edge Server) can be deployed for supporting remote users to join Conferences.</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All signaling (SIP messages) and media is encrypted with AES 128 bit encryption.</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Signaling requires authenticated servers (using TLS – Transport layer security). The signaling between servers is mutually authenticated (MTLS).</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Audio/Video media data flows uses the Secure Real-Time Protocol (SRTP).</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In summary, we have seen that:</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Remote users are enabled to access the rich presence information, click-to-IM, click-to-call and other features such as – multi-party audio and video, conferencing – while outside the corporate network.</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This does not require a VPN connection and is secured with encryption, authentication and authorization. All the streams including control information and media are encoded and the Edge Server roles in Office Communications Server 2007 help enable secure communications through the firewall boundary.</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42348133-3043-4F3E-9EA8-93C58270AE80}" type="datetime8">
              <a:rPr lang="en-US" altLang="zh-TW"/>
              <a:pPr/>
              <a:t>11/28/2007 2:49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BB35273B-483A-439C-8C20-8EF950876B95}" type="slidenum">
              <a:rPr lang="en-US" altLang="zh-TW"/>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EEC0526-ED43-44FE-BD4E-F17146BA6EB4}" type="datetime8">
              <a:rPr lang="en-US" altLang="zh-TW"/>
              <a:pPr/>
              <a:t>11/28/2007 2:49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B8E1B647-4475-44B9-838A-512090015FA4}" type="slidenum">
              <a:rPr lang="en-US" altLang="zh-TW"/>
              <a:pPr/>
              <a:t>20</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a:lstStyle/>
          <a:p>
            <a:pPr>
              <a:spcBef>
                <a:spcPct val="20000"/>
              </a:spcBef>
              <a:buClr>
                <a:srgbClr val="FFCC00"/>
              </a:buClr>
              <a:buFontTx/>
              <a:buChar char="•"/>
            </a:pPr>
            <a:fld id="{240934DC-7719-492C-887D-4EE8ED843618}" type="datetime8">
              <a:rPr lang="en-US" altLang="zh-TW">
                <a:effectLst>
                  <a:outerShdw blurRad="38100" dist="38100" dir="2700000" algn="tl">
                    <a:srgbClr val="C0C0C0"/>
                  </a:outerShdw>
                </a:effectLst>
              </a:rPr>
              <a:pPr>
                <a:spcBef>
                  <a:spcPct val="20000"/>
                </a:spcBef>
                <a:buClr>
                  <a:srgbClr val="FFCC00"/>
                </a:buClr>
                <a:buFontTx/>
                <a:buChar char="•"/>
              </a:pPr>
              <a:t>11/28/2007 2:49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a:lstStyle/>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 2006 Microsoft Corporation. All rights reserved.</a:t>
            </a:r>
          </a:p>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This presentation is for informational purposes only. Microsoft makes no warranties, express or implied, in this summary.</a:t>
            </a:r>
          </a:p>
        </p:txBody>
      </p:sp>
      <p:sp>
        <p:nvSpPr>
          <p:cNvPr id="41987" name="Rectangle 7"/>
          <p:cNvSpPr>
            <a:spLocks noGrp="1" noChangeArrowheads="1"/>
          </p:cNvSpPr>
          <p:nvPr>
            <p:ph type="sldNum" sz="quarter" idx="5"/>
          </p:nvPr>
        </p:nvSpPr>
        <p:spPr>
          <a:noFill/>
        </p:spPr>
        <p:txBody>
          <a:bodyPr/>
          <a:lstStyle/>
          <a:p>
            <a:fld id="{C1EFB930-BA6E-4402-95DB-34800FB47214}" type="slidenum">
              <a:rPr lang="en-US" altLang="zh-TW"/>
              <a:pPr/>
              <a:t>21</a:t>
            </a:fld>
            <a:endParaRPr lang="en-US" altLang="zh-TW"/>
          </a:p>
        </p:txBody>
      </p:sp>
      <p:sp>
        <p:nvSpPr>
          <p:cNvPr id="41988" name="Rectangle 6"/>
          <p:cNvSpPr>
            <a:spLocks noGrp="1" noRot="1" noChangeAspect="1" noChangeArrowheads="1" noTextEdit="1"/>
          </p:cNvSpPr>
          <p:nvPr>
            <p:ph type="sldImg"/>
          </p:nvPr>
        </p:nvSpPr>
        <p:spPr>
          <a:ln/>
        </p:spPr>
      </p:sp>
      <p:sp>
        <p:nvSpPr>
          <p:cNvPr id="41989" name="Rectangle 7"/>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a:lstStyle/>
          <a:p>
            <a:pPr>
              <a:spcBef>
                <a:spcPct val="20000"/>
              </a:spcBef>
              <a:buClr>
                <a:srgbClr val="FFCC00"/>
              </a:buClr>
              <a:buFontTx/>
              <a:buChar char="•"/>
            </a:pPr>
            <a:fld id="{80F0D77E-6C61-41F3-AF20-1B4614409920}" type="datetime8">
              <a:rPr lang="en-US" altLang="zh-TW">
                <a:effectLst>
                  <a:outerShdw blurRad="38100" dist="38100" dir="2700000" algn="tl">
                    <a:srgbClr val="C0C0C0"/>
                  </a:outerShdw>
                </a:effectLst>
              </a:rPr>
              <a:pPr>
                <a:spcBef>
                  <a:spcPct val="20000"/>
                </a:spcBef>
                <a:buClr>
                  <a:srgbClr val="FFCC00"/>
                </a:buClr>
                <a:buFontTx/>
                <a:buChar char="•"/>
              </a:pPr>
              <a:t>11/28/2007 2:49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a:lstStyle/>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 2006 Microsoft Corporation. All rights reserved.</a:t>
            </a:r>
          </a:p>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This presentation is for informational purposes only. Microsoft makes no warranties, express or implied, in this summary.</a:t>
            </a:r>
          </a:p>
        </p:txBody>
      </p:sp>
      <p:sp>
        <p:nvSpPr>
          <p:cNvPr id="44035" name="Rectangle 7"/>
          <p:cNvSpPr>
            <a:spLocks noGrp="1" noChangeArrowheads="1"/>
          </p:cNvSpPr>
          <p:nvPr>
            <p:ph type="sldNum" sz="quarter" idx="5"/>
          </p:nvPr>
        </p:nvSpPr>
        <p:spPr>
          <a:noFill/>
        </p:spPr>
        <p:txBody>
          <a:bodyPr/>
          <a:lstStyle/>
          <a:p>
            <a:fld id="{9E447532-54A9-4B73-A073-F40E58C8C76C}" type="slidenum">
              <a:rPr lang="en-US" altLang="zh-TW"/>
              <a:pPr/>
              <a:t>22</a:t>
            </a:fld>
            <a:endParaRPr lang="en-US" altLang="zh-TW"/>
          </a:p>
        </p:txBody>
      </p:sp>
      <p:sp>
        <p:nvSpPr>
          <p:cNvPr id="44036" name="Rectangle 6"/>
          <p:cNvSpPr>
            <a:spLocks noGrp="1" noRot="1" noChangeAspect="1" noChangeArrowheads="1" noTextEdit="1"/>
          </p:cNvSpPr>
          <p:nvPr>
            <p:ph type="sldImg"/>
          </p:nvPr>
        </p:nvSpPr>
        <p:spPr>
          <a:ln/>
        </p:spPr>
      </p:sp>
      <p:sp>
        <p:nvSpPr>
          <p:cNvPr id="44037" name="Rectangle 7"/>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23</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24</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25</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80FEE22D-774F-40F6-9E73-729D76C6B5BA}" type="slidenum">
              <a:rPr lang="en-US" altLang="zh-TW"/>
              <a:pPr/>
              <a:t>26</a:t>
            </a:fld>
            <a:endParaRPr lang="en-US" altLang="zh-TW"/>
          </a:p>
        </p:txBody>
      </p:sp>
      <p:sp>
        <p:nvSpPr>
          <p:cNvPr id="69634" name="Rectangle 7"/>
          <p:cNvSpPr txBox="1">
            <a:spLocks noGrp="1" noChangeArrowheads="1"/>
          </p:cNvSpPr>
          <p:nvPr/>
        </p:nvSpPr>
        <p:spPr bwMode="auto">
          <a:xfrm>
            <a:off x="5583238" y="8720138"/>
            <a:ext cx="1273175" cy="458787"/>
          </a:xfrm>
          <a:prstGeom prst="rect">
            <a:avLst/>
          </a:prstGeom>
          <a:noFill/>
          <a:ln w="9525">
            <a:noFill/>
            <a:miter lim="800000"/>
            <a:headEnd/>
            <a:tailEnd/>
          </a:ln>
        </p:spPr>
        <p:txBody>
          <a:bodyPr anchor="b"/>
          <a:lstStyle/>
          <a:p>
            <a:pPr algn="r">
              <a:spcBef>
                <a:spcPct val="20000"/>
              </a:spcBef>
              <a:buClr>
                <a:srgbClr val="FFCC00"/>
              </a:buClr>
              <a:buFontTx/>
              <a:buChar char="•"/>
            </a:pPr>
            <a:fld id="{C27AD075-04B2-457B-AB5B-84CCDA726BD4}" type="slidenum">
              <a:rPr lang="en-US" altLang="en-US" sz="1200">
                <a:effectLst>
                  <a:outerShdw blurRad="38100" dist="38100" dir="2700000" algn="tl">
                    <a:srgbClr val="C0C0C0"/>
                  </a:outerShdw>
                </a:effectLst>
                <a:latin typeface="Times New Roman" pitchFamily="18" charset="0"/>
              </a:rPr>
              <a:pPr algn="r">
                <a:spcBef>
                  <a:spcPct val="20000"/>
                </a:spcBef>
                <a:buClr>
                  <a:srgbClr val="FFCC00"/>
                </a:buClr>
                <a:buFontTx/>
                <a:buChar char="•"/>
              </a:pPr>
              <a:t>26</a:t>
            </a:fld>
            <a:endParaRPr lang="en-US" altLang="en-US" sz="1200">
              <a:effectLst>
                <a:outerShdw blurRad="38100" dist="38100" dir="2700000" algn="tl">
                  <a:srgbClr val="C0C0C0"/>
                </a:outerShdw>
              </a:effectLst>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EEC0526-ED43-44FE-BD4E-F17146BA6EB4}" type="datetime8">
              <a:rPr lang="en-US" altLang="zh-TW"/>
              <a:pPr/>
              <a:t>11/28/2007 2:49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B8E1B647-4475-44B9-838A-512090015FA4}" type="slidenum">
              <a:rPr lang="en-US" altLang="zh-TW"/>
              <a:pPr/>
              <a:t>27</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28</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29</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a:lstStyle/>
          <a:p>
            <a:pPr>
              <a:spcBef>
                <a:spcPct val="20000"/>
              </a:spcBef>
              <a:buClr>
                <a:srgbClr val="FFCC00"/>
              </a:buClr>
              <a:buFontTx/>
              <a:buChar char="•"/>
            </a:pPr>
            <a:fld id="{85E6B7B9-E010-4D83-859B-413319E447F5}" type="datetime8">
              <a:rPr lang="en-US" altLang="zh-TW">
                <a:effectLst>
                  <a:outerShdw blurRad="38100" dist="38100" dir="2700000" algn="tl">
                    <a:srgbClr val="C0C0C0"/>
                  </a:outerShdw>
                </a:effectLst>
              </a:rPr>
              <a:pPr>
                <a:spcBef>
                  <a:spcPct val="20000"/>
                </a:spcBef>
                <a:buClr>
                  <a:srgbClr val="FFCC00"/>
                </a:buClr>
                <a:buFontTx/>
                <a:buChar char="•"/>
              </a:pPr>
              <a:t>11/28/2007 2:49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a:lstStyle/>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 2006 Microsoft Corporation. All rights reserved.</a:t>
            </a:r>
          </a:p>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This presentation is for informational purposes only. Microsoft makes no warranties, express or implied, in this summary.</a:t>
            </a:r>
          </a:p>
        </p:txBody>
      </p:sp>
      <p:sp>
        <p:nvSpPr>
          <p:cNvPr id="23555" name="Rectangle 7"/>
          <p:cNvSpPr>
            <a:spLocks noGrp="1" noChangeArrowheads="1"/>
          </p:cNvSpPr>
          <p:nvPr>
            <p:ph type="sldNum" sz="quarter" idx="5"/>
          </p:nvPr>
        </p:nvSpPr>
        <p:spPr>
          <a:noFill/>
        </p:spPr>
        <p:txBody>
          <a:bodyPr/>
          <a:lstStyle/>
          <a:p>
            <a:fld id="{B6D82BDE-642F-4813-8F4F-C90A0A488CB2}" type="slidenum">
              <a:rPr lang="en-US" altLang="zh-TW"/>
              <a:pPr/>
              <a:t>3</a:t>
            </a:fld>
            <a:endParaRPr lang="en-US" altLang="zh-TW"/>
          </a:p>
        </p:txBody>
      </p:sp>
      <p:sp>
        <p:nvSpPr>
          <p:cNvPr id="23556" name="Rectangle 6"/>
          <p:cNvSpPr>
            <a:spLocks noGrp="1" noRot="1" noChangeAspect="1" noChangeArrowheads="1" noTextEdit="1"/>
          </p:cNvSpPr>
          <p:nvPr>
            <p:ph type="sldImg"/>
          </p:nvPr>
        </p:nvSpPr>
        <p:spPr>
          <a:ln/>
        </p:spPr>
      </p:sp>
      <p:sp>
        <p:nvSpPr>
          <p:cNvPr id="23557" name="Rectangle 7"/>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30</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31</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32</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33</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pPr eaLnBrk="1" hangingPunct="1"/>
            <a:endParaRPr lang="zh-TW" altLang="zh-TW" smtClean="0"/>
          </a:p>
        </p:txBody>
      </p:sp>
      <p:sp>
        <p:nvSpPr>
          <p:cNvPr id="4" name="Date Placeholder 3"/>
          <p:cNvSpPr>
            <a:spLocks noGrp="1"/>
          </p:cNvSpPr>
          <p:nvPr>
            <p:ph type="dt" sz="quarter" idx="4294967295"/>
          </p:nvPr>
        </p:nvSpPr>
        <p:spPr>
          <a:xfrm>
            <a:off x="3884613" y="0"/>
            <a:ext cx="2971800" cy="458788"/>
          </a:xfrm>
          <a:prstGeom prst="rect">
            <a:avLst/>
          </a:prstGeom>
        </p:spPr>
        <p:txBody>
          <a:bodyPr/>
          <a:lstStyle/>
          <a:p>
            <a:pPr>
              <a:spcBef>
                <a:spcPct val="20000"/>
              </a:spcBef>
              <a:buClr>
                <a:srgbClr val="FFCC00"/>
              </a:buClr>
              <a:buFontTx/>
              <a:buChar char="•"/>
            </a:pPr>
            <a:fld id="{0BF77BC8-A2B3-4559-BE86-138756383E24}" type="datetime8">
              <a:rPr lang="en-US" altLang="zh-TW">
                <a:effectLst>
                  <a:outerShdw blurRad="38100" dist="38100" dir="2700000" algn="tl">
                    <a:srgbClr val="C0C0C0"/>
                  </a:outerShdw>
                </a:effectLst>
              </a:rPr>
              <a:pPr>
                <a:spcBef>
                  <a:spcPct val="20000"/>
                </a:spcBef>
                <a:buClr>
                  <a:srgbClr val="FFCC00"/>
                </a:buClr>
                <a:buFontTx/>
                <a:buChar char="•"/>
              </a:pPr>
              <a:t>11/28/2007 2:49 PM</a:t>
            </a:fld>
            <a:endParaRPr lang="en-US" altLang="zh-TW">
              <a:effectLst>
                <a:outerShdw blurRad="38100" dist="38100" dir="2700000" algn="tl">
                  <a:srgbClr val="C0C0C0"/>
                </a:outerShdw>
              </a:effectLst>
            </a:endParaRPr>
          </a:p>
        </p:txBody>
      </p:sp>
      <p:sp>
        <p:nvSpPr>
          <p:cNvPr id="5" name="Footer Placeholder 4"/>
          <p:cNvSpPr>
            <a:spLocks noGrp="1"/>
          </p:cNvSpPr>
          <p:nvPr>
            <p:ph type="ftr" sz="quarter" idx="4294967295"/>
          </p:nvPr>
        </p:nvSpPr>
        <p:spPr>
          <a:xfrm>
            <a:off x="0" y="8720138"/>
            <a:ext cx="2971800" cy="458787"/>
          </a:xfrm>
          <a:prstGeom prst="rect">
            <a:avLst/>
          </a:prstGeom>
        </p:spPr>
        <p:txBody>
          <a:bodyPr/>
          <a:lstStyle/>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 2006 Microsoft Corporation. All rights reserved.</a:t>
            </a:r>
          </a:p>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This presentation is for informational purposes only. Microsoft makes no warranties, express or implied, in this summary.</a:t>
            </a:r>
          </a:p>
        </p:txBody>
      </p:sp>
      <p:sp>
        <p:nvSpPr>
          <p:cNvPr id="59397" name="Slide Number Placeholder 5"/>
          <p:cNvSpPr>
            <a:spLocks noGrp="1"/>
          </p:cNvSpPr>
          <p:nvPr>
            <p:ph type="sldNum" sz="quarter" idx="5"/>
          </p:nvPr>
        </p:nvSpPr>
        <p:spPr>
          <a:noFill/>
        </p:spPr>
        <p:txBody>
          <a:bodyPr/>
          <a:lstStyle/>
          <a:p>
            <a:fld id="{46E085DD-BC22-4EA6-9444-3000BB1E926A}" type="slidenum">
              <a:rPr lang="en-US" altLang="zh-TW"/>
              <a:pPr/>
              <a:t>34</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35</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36</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37</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EEC0526-ED43-44FE-BD4E-F17146BA6EB4}" type="datetime8">
              <a:rPr lang="en-US" altLang="zh-TW"/>
              <a:pPr/>
              <a:t>11/28/2007 2:49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B8E1B647-4475-44B9-838A-512090015FA4}" type="slidenum">
              <a:rPr lang="en-US" altLang="zh-TW"/>
              <a:pPr/>
              <a:t>38</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a:lstStyle/>
          <a:p>
            <a:pPr>
              <a:spcBef>
                <a:spcPct val="20000"/>
              </a:spcBef>
              <a:buClr>
                <a:srgbClr val="FFCC00"/>
              </a:buClr>
              <a:buFontTx/>
              <a:buChar char="•"/>
            </a:pPr>
            <a:fld id="{E66210C1-3386-4C09-8441-5D1F0F80964F}" type="datetime8">
              <a:rPr lang="en-US" altLang="zh-TW">
                <a:effectLst>
                  <a:outerShdw blurRad="38100" dist="38100" dir="2700000" algn="tl">
                    <a:srgbClr val="C0C0C0"/>
                  </a:outerShdw>
                </a:effectLst>
              </a:rPr>
              <a:pPr>
                <a:spcBef>
                  <a:spcPct val="20000"/>
                </a:spcBef>
                <a:buClr>
                  <a:srgbClr val="FFCC00"/>
                </a:buClr>
                <a:buFontTx/>
                <a:buChar char="•"/>
              </a:pPr>
              <a:t>11/28/2007 2:49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a:lstStyle/>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 2006 Microsoft Corporation. All rights reserved.</a:t>
            </a:r>
          </a:p>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This presentation is for informational purposes only. Microsoft makes no warranties, express or implied, in this summary.</a:t>
            </a:r>
          </a:p>
        </p:txBody>
      </p:sp>
      <p:sp>
        <p:nvSpPr>
          <p:cNvPr id="64515" name="Rectangle 7"/>
          <p:cNvSpPr>
            <a:spLocks noGrp="1" noChangeArrowheads="1"/>
          </p:cNvSpPr>
          <p:nvPr>
            <p:ph type="sldNum" sz="quarter" idx="5"/>
          </p:nvPr>
        </p:nvSpPr>
        <p:spPr>
          <a:noFill/>
        </p:spPr>
        <p:txBody>
          <a:bodyPr/>
          <a:lstStyle/>
          <a:p>
            <a:fld id="{676EF14E-A948-422D-A239-A485BCE163B5}" type="slidenum">
              <a:rPr lang="en-US" altLang="zh-TW"/>
              <a:pPr/>
              <a:t>39</a:t>
            </a:fld>
            <a:endParaRPr lang="en-US" altLang="zh-TW"/>
          </a:p>
        </p:txBody>
      </p:sp>
      <p:sp>
        <p:nvSpPr>
          <p:cNvPr id="64516" name="Rectangle 6"/>
          <p:cNvSpPr>
            <a:spLocks noGrp="1" noRot="1" noChangeAspect="1" noChangeArrowheads="1" noTextEdit="1"/>
          </p:cNvSpPr>
          <p:nvPr>
            <p:ph type="sldImg"/>
          </p:nvPr>
        </p:nvSpPr>
        <p:spPr>
          <a:ln/>
        </p:spPr>
      </p:sp>
      <p:sp>
        <p:nvSpPr>
          <p:cNvPr id="64517" name="Rectangle 7"/>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4F50A6E-0FB3-4F34-A33F-66694B77FCB6}" type="slidenum">
              <a:rPr lang="en-US" altLang="zh-TW"/>
              <a:pPr/>
              <a:t>4</a:t>
            </a:fld>
            <a:endParaRPr lang="en-US" altLang="zh-TW"/>
          </a:p>
        </p:txBody>
      </p:sp>
      <p:sp>
        <p:nvSpPr>
          <p:cNvPr id="25602" name="Rectangle 4"/>
          <p:cNvSpPr>
            <a:spLocks noGrp="1" noRot="1" noChangeAspect="1" noChangeArrowheads="1" noTextEdit="1"/>
          </p:cNvSpPr>
          <p:nvPr>
            <p:ph type="sldImg"/>
          </p:nvPr>
        </p:nvSpPr>
        <p:spPr>
          <a:xfrm>
            <a:off x="4186238" y="457200"/>
            <a:ext cx="2552700" cy="1914525"/>
          </a:xfrm>
          <a:ln/>
        </p:spPr>
      </p:sp>
      <p:sp>
        <p:nvSpPr>
          <p:cNvPr id="25603"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eaLnBrk="1" hangingPunct="1"/>
            <a:endParaRPr lang="zh-TW" altLang="zh-TW" smtClean="0"/>
          </a:p>
        </p:txBody>
      </p:sp>
      <p:sp>
        <p:nvSpPr>
          <p:cNvPr id="40964" name="Date Placeholder 3"/>
          <p:cNvSpPr>
            <a:spLocks noGrp="1"/>
          </p:cNvSpPr>
          <p:nvPr>
            <p:ph type="dt" sz="quarter" idx="4294967295"/>
          </p:nvPr>
        </p:nvSpPr>
        <p:spPr>
          <a:xfrm>
            <a:off x="3884613" y="0"/>
            <a:ext cx="2971800" cy="458788"/>
          </a:xfrm>
          <a:prstGeom prst="rect">
            <a:avLst/>
          </a:prstGeom>
        </p:spPr>
        <p:txBody>
          <a:bodyPr/>
          <a:lstStyle/>
          <a:p>
            <a:pPr>
              <a:spcBef>
                <a:spcPct val="20000"/>
              </a:spcBef>
              <a:buClr>
                <a:srgbClr val="FFCC00"/>
              </a:buClr>
              <a:buFontTx/>
              <a:buChar char="•"/>
            </a:pPr>
            <a:fld id="{C261CA19-77ED-418F-9E6B-F8869A0F55D4}" type="datetime8">
              <a:rPr lang="en-US" altLang="zh-TW">
                <a:effectLst>
                  <a:outerShdw blurRad="38100" dist="38100" dir="2700000" algn="tl">
                    <a:srgbClr val="C0C0C0"/>
                  </a:outerShdw>
                </a:effectLst>
              </a:rPr>
              <a:pPr>
                <a:spcBef>
                  <a:spcPct val="20000"/>
                </a:spcBef>
                <a:buClr>
                  <a:srgbClr val="FFCC00"/>
                </a:buClr>
                <a:buFontTx/>
                <a:buChar char="•"/>
              </a:pPr>
              <a:t>11/28/2007 2:49 PM</a:t>
            </a:fld>
            <a:endParaRPr lang="en-US" altLang="zh-TW">
              <a:effectLst>
                <a:outerShdw blurRad="38100" dist="38100" dir="2700000" algn="tl">
                  <a:srgbClr val="C0C0C0"/>
                </a:outerShdw>
              </a:effectLst>
            </a:endParaRPr>
          </a:p>
        </p:txBody>
      </p:sp>
      <p:sp>
        <p:nvSpPr>
          <p:cNvPr id="41989" name="Footer Placeholder 4"/>
          <p:cNvSpPr>
            <a:spLocks noGrp="1"/>
          </p:cNvSpPr>
          <p:nvPr>
            <p:ph type="ftr" sz="quarter" idx="4294967295"/>
          </p:nvPr>
        </p:nvSpPr>
        <p:spPr>
          <a:xfrm>
            <a:off x="0" y="8720138"/>
            <a:ext cx="2971800" cy="458787"/>
          </a:xfrm>
          <a:prstGeom prst="rect">
            <a:avLst/>
          </a:prstGeom>
        </p:spPr>
        <p:txBody>
          <a:bodyPr/>
          <a:lstStyle/>
          <a:p>
            <a:pPr>
              <a:spcBef>
                <a:spcPct val="20000"/>
              </a:spcBef>
              <a:buClr>
                <a:srgbClr val="FFCC00"/>
              </a:buClr>
              <a:buFontTx/>
              <a:buChar char="•"/>
              <a:defRPr/>
            </a:pPr>
            <a:r>
              <a:rPr lang="en-US">
                <a:effectLst>
                  <a:outerShdw blurRad="38100" dist="38100" dir="2700000" algn="tl">
                    <a:srgbClr val="000000">
                      <a:alpha val="43137"/>
                    </a:srgbClr>
                  </a:outerShdw>
                </a:effectLst>
                <a:latin typeface="Segoe" pitchFamily="2" charset="0"/>
                <a:cs typeface="Arial" pitchFamily="34" charset="0"/>
              </a:rPr>
              <a:t>© 2006 Microsoft Corporation. All rights reserved.</a:t>
            </a:r>
          </a:p>
          <a:p>
            <a:pPr>
              <a:spcBef>
                <a:spcPct val="20000"/>
              </a:spcBef>
              <a:buClr>
                <a:srgbClr val="FFCC00"/>
              </a:buClr>
              <a:buFontTx/>
              <a:buChar char="•"/>
              <a:defRPr/>
            </a:pPr>
            <a:r>
              <a:rPr lang="en-US">
                <a:effectLst>
                  <a:outerShdw blurRad="38100" dist="38100" dir="2700000" algn="tl">
                    <a:srgbClr val="000000">
                      <a:alpha val="43137"/>
                    </a:srgbClr>
                  </a:outerShdw>
                </a:effectLst>
                <a:latin typeface="Segoe" pitchFamily="2" charset="0"/>
                <a:cs typeface="Arial" pitchFamily="34" charset="0"/>
              </a:rPr>
              <a:t>This presentation is for informational purposes only. Microsoft makes no warranties, express or implied, in this summary.</a:t>
            </a:r>
          </a:p>
        </p:txBody>
      </p:sp>
      <p:sp>
        <p:nvSpPr>
          <p:cNvPr id="66565" name="Slide Number Placeholder 5"/>
          <p:cNvSpPr>
            <a:spLocks noGrp="1"/>
          </p:cNvSpPr>
          <p:nvPr>
            <p:ph type="sldNum" sz="quarter" idx="5"/>
          </p:nvPr>
        </p:nvSpPr>
        <p:spPr>
          <a:noFill/>
        </p:spPr>
        <p:txBody>
          <a:bodyPr/>
          <a:lstStyle/>
          <a:p>
            <a:fld id="{734BE8D0-93C8-4649-8EAA-8E7519C709D5}" type="slidenum">
              <a:rPr lang="en-US" altLang="zh-TW"/>
              <a:pPr/>
              <a:t>40</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3409FE-27B3-41D0-A7F4-766F97A36376}" type="slidenum">
              <a:rPr lang="en-US" altLang="zh-TW" smtClean="0"/>
              <a:pPr/>
              <a:t>41</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EEC0526-ED43-44FE-BD4E-F17146BA6EB4}" type="datetime8">
              <a:rPr lang="en-US" altLang="zh-TW"/>
              <a:pPr/>
              <a:t>11/28/2007 2:49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B8E1B647-4475-44B9-838A-512090015FA4}" type="slidenum">
              <a:rPr lang="en-US" altLang="zh-TW"/>
              <a:pPr/>
              <a:t>42</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40F94-CEBD-4638-AE3F-2D8A0D911B7F}" type="slidenum">
              <a:rPr lang="zh-TW" altLang="en-US"/>
              <a:pPr/>
              <a:t>43</a:t>
            </a:fld>
            <a:endParaRPr lang="en-US" altLang="zh-TW"/>
          </a:p>
        </p:txBody>
      </p:sp>
      <p:sp>
        <p:nvSpPr>
          <p:cNvPr id="377858" name="Rectangle 2"/>
          <p:cNvSpPr>
            <a:spLocks noGrp="1" noRot="1" noChangeAspect="1" noChangeArrowheads="1" noTextEdit="1"/>
          </p:cNvSpPr>
          <p:nvPr>
            <p:ph type="sldImg"/>
          </p:nvPr>
        </p:nvSpPr>
        <p:spPr>
          <a:xfrm>
            <a:off x="1136650" y="690563"/>
            <a:ext cx="4587875" cy="3441700"/>
          </a:xfrm>
          <a:ln/>
        </p:spPr>
      </p:sp>
      <p:sp>
        <p:nvSpPr>
          <p:cNvPr id="377859" name="Rectangle 3"/>
          <p:cNvSpPr>
            <a:spLocks noGrp="1" noChangeArrowheads="1"/>
          </p:cNvSpPr>
          <p:nvPr>
            <p:ph type="body" idx="1"/>
          </p:nvPr>
        </p:nvSpPr>
        <p:spPr>
          <a:xfrm>
            <a:off x="914711" y="4361371"/>
            <a:ext cx="5028579" cy="4129350"/>
          </a:xfrm>
        </p:spPr>
        <p:txBody>
          <a:bodyPr/>
          <a:lstStyle/>
          <a:p>
            <a:r>
              <a:rPr lang="en-US" altLang="zh-TW"/>
              <a:t>Although a potentially powerful communications tool, IM technology presents a number of security problems--both by accident and design. Most commercial, free IM applications--such as AOL's Instant Messenger (AIM) and ICQ, Microsoft .NET Messenger and Yahoo! Messenger--are susceptible to hacker exploits and malware. They were created to find ways through network perimeters to reach controlling hosts. This form of P2P communication is largely unsecured, transmitting data in the clear. Given the seemingly unstoppable proliferation of instant messaging, IT security managers must find ways to either prohibit or control its use in the workplace.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24B8D-E264-4396-81A0-55F3004E13B7}" type="slidenum">
              <a:rPr lang="zh-TW" altLang="en-US"/>
              <a:pPr/>
              <a:t>44</a:t>
            </a:fld>
            <a:endParaRPr lang="en-US" altLang="zh-TW"/>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ltLang="zh-TW"/>
              <a:t>We can support public protocols using Public IM Connectivity (PIC).  That’s how we can secure the public IM conversations. You can connect to any public protocol with PIC, so you don’t need to allow Yahoo, etc. in the environment.  If you want to allow public IM clients, Antigen does offer integration with IMLogic’s IMManager product, and then we can protect those public IM messages that way.  </a:t>
            </a:r>
          </a:p>
          <a:p>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A14B6-FB81-4193-8EE9-FDA37D874F2F}" type="slidenum">
              <a:rPr lang="zh-TW" altLang="en-US"/>
              <a:pPr/>
              <a:t>45</a:t>
            </a:fld>
            <a:endParaRPr lang="en-US" altLang="zh-TW"/>
          </a:p>
        </p:txBody>
      </p:sp>
      <p:sp>
        <p:nvSpPr>
          <p:cNvPr id="379906" name="Rectangle 2"/>
          <p:cNvSpPr>
            <a:spLocks noGrp="1" noRot="1" noChangeAspect="1" noChangeArrowheads="1" noTextEdit="1"/>
          </p:cNvSpPr>
          <p:nvPr>
            <p:ph type="sldImg"/>
          </p:nvPr>
        </p:nvSpPr>
        <p:spPr>
          <a:xfrm>
            <a:off x="1136650" y="690563"/>
            <a:ext cx="4587875" cy="3441700"/>
          </a:xfrm>
          <a:ln/>
        </p:spPr>
      </p:sp>
      <p:sp>
        <p:nvSpPr>
          <p:cNvPr id="379907" name="Rectangle 3"/>
          <p:cNvSpPr>
            <a:spLocks noGrp="1" noChangeArrowheads="1"/>
          </p:cNvSpPr>
          <p:nvPr>
            <p:ph type="body" idx="1"/>
          </p:nvPr>
        </p:nvSpPr>
        <p:spPr>
          <a:xfrm>
            <a:off x="914711" y="4361371"/>
            <a:ext cx="5028579" cy="4129350"/>
          </a:xfrm>
        </p:spPr>
        <p:txBody>
          <a:bodyPr/>
          <a:lstStyle/>
          <a:p>
            <a:r>
              <a:rPr lang="en-US" altLang="zh-TW"/>
              <a:t>Sending confidential or inappropriate content is a particular concern with IM.  You have to have the ability to filter out unwanted content – whether that is external SPIM or internal communications that may be outside of corporate communications policies. There is an old but famous case involving ICQ logs and eFront.</a:t>
            </a:r>
          </a:p>
          <a:p>
            <a:endParaRPr lang="en-US" altLang="zh-TW"/>
          </a:p>
          <a:p>
            <a:r>
              <a:rPr lang="en-US" altLang="zh-TW" b="1"/>
              <a:t>ICQ logs spark corporate nightmare</a:t>
            </a:r>
            <a:r>
              <a:rPr lang="en-US" altLang="zh-TW"/>
              <a:t> </a:t>
            </a:r>
          </a:p>
          <a:p>
            <a:r>
              <a:rPr lang="en-US" altLang="zh-TW" b="1"/>
              <a:t>Published: March 15, 2001, 11:05 AM PST</a:t>
            </a:r>
            <a:endParaRPr lang="en-US" altLang="zh-TW"/>
          </a:p>
          <a:p>
            <a:r>
              <a:rPr lang="en-US" altLang="zh-TW"/>
              <a:t>By </a:t>
            </a:r>
            <a:r>
              <a:rPr lang="en-US" altLang="zh-TW">
                <a:hlinkClick r:id="rId3"/>
              </a:rPr>
              <a:t>Paul Festa</a:t>
            </a:r>
            <a:r>
              <a:rPr lang="en-US" altLang="zh-TW"/>
              <a:t> </a:t>
            </a:r>
            <a:br>
              <a:rPr lang="en-US" altLang="zh-TW"/>
            </a:br>
            <a:r>
              <a:rPr lang="en-US" altLang="zh-TW"/>
              <a:t>Staff Writer, CNET News.com</a:t>
            </a:r>
            <a:br>
              <a:rPr lang="en-US" altLang="zh-TW"/>
            </a:br>
            <a:endParaRPr lang="en-US" altLang="zh-TW"/>
          </a:p>
          <a:p>
            <a:r>
              <a:rPr lang="en-US" altLang="zh-TW" b="1"/>
              <a:t>Thousands of confidential messages between the CEO of an Internet company and top executives have been posted on the Web, stirring up a hornet's nest of corporate intrigue and providing a rare glimpse into a dot-com as it struggled to cope with a brutal shakeout.</a:t>
            </a:r>
            <a:r>
              <a:rPr lang="en-US" altLang="zh-TW"/>
              <a:t> </a:t>
            </a:r>
          </a:p>
          <a:p>
            <a:endParaRPr lang="en-US" altLang="zh-TW"/>
          </a:p>
          <a:p>
            <a:r>
              <a:rPr lang="en-US" altLang="zh-TW"/>
              <a:t>More at http://news.com.com/2100-1023-254173.html?legacy=cnet  </a:t>
            </a:r>
          </a:p>
          <a:p>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792FC-5856-4144-8476-00E82193A358}" type="slidenum">
              <a:rPr lang="zh-TW" altLang="en-US"/>
              <a:pPr/>
              <a:t>46</a:t>
            </a:fld>
            <a:endParaRPr lang="en-US" altLang="zh-TW"/>
          </a:p>
        </p:txBody>
      </p:sp>
      <p:sp>
        <p:nvSpPr>
          <p:cNvPr id="381954" name="Rectangle 2"/>
          <p:cNvSpPr>
            <a:spLocks noGrp="1" noRot="1" noChangeAspect="1" noChangeArrowheads="1" noTextEdit="1"/>
          </p:cNvSpPr>
          <p:nvPr>
            <p:ph type="sldImg"/>
          </p:nvPr>
        </p:nvSpPr>
        <p:spPr>
          <a:xfrm>
            <a:off x="1136650" y="690563"/>
            <a:ext cx="4587875" cy="3441700"/>
          </a:xfrm>
          <a:ln/>
        </p:spPr>
      </p:sp>
      <p:sp>
        <p:nvSpPr>
          <p:cNvPr id="381955" name="Rectangle 3"/>
          <p:cNvSpPr>
            <a:spLocks noGrp="1" noChangeArrowheads="1"/>
          </p:cNvSpPr>
          <p:nvPr>
            <p:ph type="body" idx="1"/>
          </p:nvPr>
        </p:nvSpPr>
        <p:spPr>
          <a:xfrm>
            <a:off x="914711" y="4361371"/>
            <a:ext cx="5028579" cy="4129350"/>
          </a:xfrm>
        </p:spPr>
        <p:txBody>
          <a:bodyPr/>
          <a:lstStyle/>
          <a:p>
            <a:r>
              <a:rPr lang="en-US" altLang="zh-TW" dirty="0"/>
              <a:t>LCS 2005 support: Antigen can now support the new pooling functionality within LCS 2005. IM messages scanned by Antigen on one of the servers in the pool will not be rescanned by another LCS server in the same pool. </a:t>
            </a:r>
          </a:p>
          <a:p>
            <a:endParaRPr lang="en-US" altLang="zh-TW" dirty="0"/>
          </a:p>
          <a:p>
            <a:r>
              <a:rPr lang="en-US" altLang="zh-TW" dirty="0"/>
              <a:t>Antigen 8.0 for IM now has the ability to be managed by </a:t>
            </a:r>
            <a:r>
              <a:rPr lang="en-US" altLang="zh-TW" dirty="0" err="1"/>
              <a:t>Sybari</a:t>
            </a:r>
            <a:r>
              <a:rPr lang="en-US" altLang="zh-TW" dirty="0"/>
              <a:t> Enterprise Manager 1.1. The </a:t>
            </a:r>
            <a:r>
              <a:rPr lang="en-US" altLang="zh-TW" dirty="0" err="1"/>
              <a:t>Sybari</a:t>
            </a:r>
            <a:r>
              <a:rPr lang="en-US" altLang="zh-TW" dirty="0"/>
              <a:t> Enterprise Manager (SEM) is a web-based centralized management console designed to provide administrators central deployment and custom graphical reports for Antigen products in an enterprise. SEM provides administrators a central mechanism for scan engine updates for multiple remote servers via unique push-pull architecture designed to automate and reduce the window of exposure during virus outbreaks. Also included are customizable reports designed to help administrators analyze the current health of their environment.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FA41E-A3C2-4035-8DEC-424FD2249E36}" type="slidenum">
              <a:rPr lang="zh-TW" altLang="en-US"/>
              <a:pPr/>
              <a:t>47</a:t>
            </a:fld>
            <a:endParaRPr lang="en-US" altLang="zh-TW"/>
          </a:p>
        </p:txBody>
      </p:sp>
      <p:sp>
        <p:nvSpPr>
          <p:cNvPr id="384002" name="Rectangle 2"/>
          <p:cNvSpPr>
            <a:spLocks noGrp="1" noRot="1" noChangeAspect="1" noChangeArrowheads="1" noTextEdit="1"/>
          </p:cNvSpPr>
          <p:nvPr>
            <p:ph type="sldImg"/>
          </p:nvPr>
        </p:nvSpPr>
        <p:spPr>
          <a:xfrm>
            <a:off x="1136650" y="690563"/>
            <a:ext cx="4587875" cy="3441700"/>
          </a:xfrm>
          <a:ln/>
        </p:spPr>
      </p:sp>
      <p:sp>
        <p:nvSpPr>
          <p:cNvPr id="384003" name="Rectangle 3"/>
          <p:cNvSpPr>
            <a:spLocks noGrp="1" noChangeArrowheads="1"/>
          </p:cNvSpPr>
          <p:nvPr>
            <p:ph type="body" idx="1"/>
          </p:nvPr>
        </p:nvSpPr>
        <p:spPr>
          <a:xfrm>
            <a:off x="914711" y="4361371"/>
            <a:ext cx="5028579" cy="4129350"/>
          </a:xfrm>
        </p:spPr>
        <p:txBody>
          <a:bodyPr/>
          <a:lstStyle/>
          <a:p>
            <a:r>
              <a:rPr lang="en-US" altLang="zh-TW"/>
              <a:t>LCS 2005 support: Antigen can now support the new pooling functionality within LCS 2005. IM messages scanned by Antigen on one of the servers in the pool will not be rescanned by another LCS server in the same pool. </a:t>
            </a:r>
          </a:p>
          <a:p>
            <a:endParaRPr lang="en-US" altLang="zh-TW"/>
          </a:p>
          <a:p>
            <a:r>
              <a:rPr lang="en-US" altLang="zh-TW"/>
              <a:t>Antigen 8.0 for IM now has the ability to be managed by Sybari Enterprise Manager 1.1. The Sybari Enterprise Manager (SEM) is a web-based centralized management console designed to provide administrators central deployment and custom graphical reports for Antigen products in an enterprise. SEM provides administrators a central mechanism for scan engine updates for multiple remote servers via unique push-pull architecture designed to automate and reduce the window of exposure during virus outbreaks. Also included are customizable reports designed to help administrators analyze the current health of their environment.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a:lstStyle/>
          <a:p>
            <a:pPr>
              <a:spcBef>
                <a:spcPct val="20000"/>
              </a:spcBef>
              <a:buClr>
                <a:srgbClr val="FFCC00"/>
              </a:buClr>
              <a:buFontTx/>
              <a:buChar char="•"/>
            </a:pPr>
            <a:fld id="{7903A44D-5436-47C0-A5A2-A3AE50F6B476}" type="datetime8">
              <a:rPr lang="en-US" altLang="zh-TW">
                <a:effectLst>
                  <a:outerShdw blurRad="38100" dist="38100" dir="2700000" algn="tl">
                    <a:srgbClr val="C0C0C0"/>
                  </a:outerShdw>
                </a:effectLst>
              </a:rPr>
              <a:pPr>
                <a:spcBef>
                  <a:spcPct val="20000"/>
                </a:spcBef>
                <a:buClr>
                  <a:srgbClr val="FFCC00"/>
                </a:buClr>
                <a:buFontTx/>
                <a:buChar char="•"/>
              </a:pPr>
              <a:t>11/28/2007 2:50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a:lstStyle/>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 2006 Microsoft Corporation. All rights reserved.</a:t>
            </a:r>
          </a:p>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This presentation is for informational purposes only. Microsoft makes no warranties, express or implied, in this summary.</a:t>
            </a:r>
          </a:p>
        </p:txBody>
      </p:sp>
      <p:sp>
        <p:nvSpPr>
          <p:cNvPr id="69635" name="Rectangle 7"/>
          <p:cNvSpPr>
            <a:spLocks noGrp="1" noChangeArrowheads="1"/>
          </p:cNvSpPr>
          <p:nvPr>
            <p:ph type="sldNum" sz="quarter" idx="5"/>
          </p:nvPr>
        </p:nvSpPr>
        <p:spPr>
          <a:noFill/>
        </p:spPr>
        <p:txBody>
          <a:bodyPr/>
          <a:lstStyle/>
          <a:p>
            <a:fld id="{4508D076-662F-45C2-AB1B-51926D3371DB}" type="slidenum">
              <a:rPr lang="en-US" altLang="zh-TW"/>
              <a:pPr/>
              <a:t>48</a:t>
            </a:fld>
            <a:endParaRPr lang="en-US" altLang="zh-TW"/>
          </a:p>
        </p:txBody>
      </p:sp>
      <p:sp>
        <p:nvSpPr>
          <p:cNvPr id="69636" name="Rectangle 6"/>
          <p:cNvSpPr>
            <a:spLocks noGrp="1" noRot="1" noChangeAspect="1" noChangeArrowheads="1" noTextEdit="1"/>
          </p:cNvSpPr>
          <p:nvPr>
            <p:ph type="sldImg"/>
          </p:nvPr>
        </p:nvSpPr>
        <p:spPr>
          <a:ln/>
        </p:spPr>
      </p:sp>
      <p:sp>
        <p:nvSpPr>
          <p:cNvPr id="69637" name="Rectangle 7"/>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4B33AC5E-E7DF-4CD0-AA8D-2F2C14282A60}" type="slidenum">
              <a:rPr lang="en-US" altLang="zh-TW"/>
              <a:pPr/>
              <a:t>49</a:t>
            </a:fld>
            <a:endParaRPr lang="en-US" altLang="zh-TW"/>
          </a:p>
        </p:txBody>
      </p:sp>
      <p:sp>
        <p:nvSpPr>
          <p:cNvPr id="75778" name="Rectangle 2"/>
          <p:cNvSpPr>
            <a:spLocks noGrp="1" noRot="1" noChangeAspect="1" noChangeArrowheads="1" noTextEdit="1"/>
          </p:cNvSpPr>
          <p:nvPr>
            <p:ph type="sldImg"/>
          </p:nvPr>
        </p:nvSpPr>
        <p:spPr>
          <a:xfrm>
            <a:off x="4186238" y="457200"/>
            <a:ext cx="2552700" cy="1914525"/>
          </a:xfrm>
          <a:ln/>
        </p:spPr>
      </p:sp>
      <p:sp>
        <p:nvSpPr>
          <p:cNvPr id="7577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a:lstStyle/>
          <a:p>
            <a:pPr>
              <a:spcBef>
                <a:spcPct val="20000"/>
              </a:spcBef>
              <a:buClr>
                <a:srgbClr val="FFCC00"/>
              </a:buClr>
              <a:buFontTx/>
              <a:buChar char="•"/>
            </a:pPr>
            <a:fld id="{27CD06D4-3296-4C31-B733-ADC972241947}" type="datetime8">
              <a:rPr lang="en-US" altLang="zh-TW">
                <a:effectLst>
                  <a:outerShdw blurRad="38100" dist="38100" dir="2700000" algn="tl">
                    <a:srgbClr val="C0C0C0"/>
                  </a:outerShdw>
                </a:effectLst>
              </a:rPr>
              <a:pPr>
                <a:spcBef>
                  <a:spcPct val="20000"/>
                </a:spcBef>
                <a:buClr>
                  <a:srgbClr val="FFCC00"/>
                </a:buClr>
                <a:buFontTx/>
                <a:buChar char="•"/>
              </a:pPr>
              <a:t>11/28/2007 2:49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a:lstStyle/>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 2006 Microsoft Corporation. All rights reserved.</a:t>
            </a:r>
          </a:p>
          <a:p>
            <a:pPr>
              <a:spcBef>
                <a:spcPct val="20000"/>
              </a:spcBef>
              <a:buClr>
                <a:srgbClr val="FFCC00"/>
              </a:buClr>
              <a:buFontTx/>
              <a:buChar char="•"/>
              <a:defRPr/>
            </a:pPr>
            <a:r>
              <a:rPr lang="en-US">
                <a:effectLst>
                  <a:outerShdw blurRad="38100" dist="38100" dir="2700000" algn="tl">
                    <a:srgbClr val="000000">
                      <a:alpha val="43137"/>
                    </a:srgbClr>
                  </a:outerShdw>
                </a:effectLst>
                <a:latin typeface="Arial" charset="0"/>
              </a:rPr>
              <a:t>This presentation is for informational purposes only. Microsoft makes no warranties, express or implied, in this summary.</a:t>
            </a:r>
          </a:p>
        </p:txBody>
      </p:sp>
      <p:sp>
        <p:nvSpPr>
          <p:cNvPr id="27651" name="Rectangle 7"/>
          <p:cNvSpPr>
            <a:spLocks noGrp="1" noChangeArrowheads="1"/>
          </p:cNvSpPr>
          <p:nvPr>
            <p:ph type="sldNum" sz="quarter" idx="5"/>
          </p:nvPr>
        </p:nvSpPr>
        <p:spPr>
          <a:noFill/>
        </p:spPr>
        <p:txBody>
          <a:bodyPr/>
          <a:lstStyle/>
          <a:p>
            <a:fld id="{1427C95D-5EDD-4E57-ABF5-DD36231107D9}" type="slidenum">
              <a:rPr lang="en-US" altLang="zh-TW"/>
              <a:pPr/>
              <a:t>5</a:t>
            </a:fld>
            <a:endParaRPr lang="en-US" altLang="zh-TW"/>
          </a:p>
        </p:txBody>
      </p:sp>
      <p:sp>
        <p:nvSpPr>
          <p:cNvPr id="27652" name="Rectangle 6"/>
          <p:cNvSpPr>
            <a:spLocks noGrp="1" noRot="1" noChangeAspect="1" noChangeArrowheads="1" noTextEdit="1"/>
          </p:cNvSpPr>
          <p:nvPr>
            <p:ph type="sldImg"/>
          </p:nvPr>
        </p:nvSpPr>
        <p:spPr>
          <a:ln/>
        </p:spPr>
      </p:sp>
      <p:sp>
        <p:nvSpPr>
          <p:cNvPr id="27653" name="Rectangle 7"/>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971800" y="8721725"/>
            <a:ext cx="520700" cy="458788"/>
          </a:xfrm>
          <a:prstGeom prst="rect">
            <a:avLst/>
          </a:prstGeom>
          <a:noFill/>
          <a:ln w="9525">
            <a:noFill/>
            <a:miter lim="800000"/>
            <a:headEnd/>
            <a:tailEnd/>
          </a:ln>
        </p:spPr>
        <p:txBody>
          <a:bodyPr anchor="b"/>
          <a:lstStyle/>
          <a:p>
            <a:pPr algn="r" eaLnBrk="0" hangingPunct="0"/>
            <a:fld id="{B01EF958-7CB3-46C0-A170-A46934F50645}" type="slidenum">
              <a:rPr lang="en-US" altLang="zh-TW" sz="1200">
                <a:latin typeface="Times New Roman" pitchFamily="18" charset="0"/>
                <a:cs typeface="Arial" pitchFamily="34" charset="0"/>
              </a:rPr>
              <a:pPr algn="r" eaLnBrk="0" hangingPunct="0"/>
              <a:t>50</a:t>
            </a:fld>
            <a:endParaRPr lang="en-US" altLang="zh-TW" sz="1200">
              <a:latin typeface="Times New Roman" pitchFamily="18" charset="0"/>
              <a:cs typeface="Arial" pitchFamily="34" charset="0"/>
            </a:endParaRPr>
          </a:p>
        </p:txBody>
      </p:sp>
      <p:sp>
        <p:nvSpPr>
          <p:cNvPr id="104451" name="Rectangle 2"/>
          <p:cNvSpPr>
            <a:spLocks noGrp="1" noRot="1" noChangeAspect="1" noChangeArrowheads="1" noTextEdit="1"/>
          </p:cNvSpPr>
          <p:nvPr>
            <p:ph type="sldImg"/>
          </p:nvPr>
        </p:nvSpPr>
        <p:spPr>
          <a:xfrm>
            <a:off x="1135063" y="688975"/>
            <a:ext cx="4589462" cy="3441700"/>
          </a:xfrm>
          <a:ln/>
        </p:spPr>
      </p:sp>
      <p:sp>
        <p:nvSpPr>
          <p:cNvPr id="104452" name="Rectangle 3"/>
          <p:cNvSpPr>
            <a:spLocks noGrp="1" noChangeArrowheads="1"/>
          </p:cNvSpPr>
          <p:nvPr>
            <p:ph type="body" idx="1"/>
          </p:nvPr>
        </p:nvSpPr>
        <p:spPr>
          <a:xfrm>
            <a:off x="685800" y="4360863"/>
            <a:ext cx="5486400" cy="4130675"/>
          </a:xfrm>
          <a:noFill/>
          <a:ln/>
        </p:spPr>
        <p:txBody>
          <a:bodyPr/>
          <a:lstStyle/>
          <a:p>
            <a:endParaRPr lang="zh-TW" altLang="zh-TW"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4186238" y="457200"/>
            <a:ext cx="2552700" cy="1914525"/>
          </a:xfrm>
          <a:ln/>
        </p:spPr>
      </p:sp>
      <p:sp>
        <p:nvSpPr>
          <p:cNvPr id="10649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EEC0526-ED43-44FE-BD4E-F17146BA6EB4}" type="datetime8">
              <a:rPr lang="en-US" altLang="zh-TW"/>
              <a:pPr/>
              <a:t>11/28/2007 2:49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B8E1B647-4475-44B9-838A-512090015FA4}" type="slidenum">
              <a:rPr lang="en-US" altLang="zh-TW"/>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7"/>
          <p:cNvSpPr>
            <a:spLocks noGrp="1"/>
          </p:cNvSpPr>
          <p:nvPr>
            <p:ph type="body" sz="quarter" idx="14"/>
          </p:nvPr>
        </p:nvSpPr>
        <p:spPr>
          <a:noFill/>
          <a:ln/>
        </p:spPr>
        <p:txBody>
          <a:bodyPr/>
          <a:lstStyle/>
          <a:p>
            <a:pPr eaLnBrk="1" hangingPunct="1"/>
            <a:endParaRPr lang="zh-TW"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49907FF-1865-4259-8F99-534669A680E0}" type="slidenum">
              <a:rPr lang="en-US" altLang="zh-TW"/>
              <a:pPr/>
              <a:t>8</a:t>
            </a:fld>
            <a:endParaRPr lang="en-US" altLang="zh-TW"/>
          </a:p>
        </p:txBody>
      </p:sp>
      <p:sp>
        <p:nvSpPr>
          <p:cNvPr id="44034" name="Rectangle 7"/>
          <p:cNvSpPr txBox="1">
            <a:spLocks noGrp="1" noChangeArrowheads="1"/>
          </p:cNvSpPr>
          <p:nvPr/>
        </p:nvSpPr>
        <p:spPr bwMode="auto">
          <a:xfrm>
            <a:off x="5583238" y="8720138"/>
            <a:ext cx="1273175" cy="458787"/>
          </a:xfrm>
          <a:prstGeom prst="rect">
            <a:avLst/>
          </a:prstGeom>
          <a:noFill/>
          <a:ln>
            <a:miter lim="800000"/>
            <a:headEnd/>
            <a:tailEnd/>
          </a:ln>
        </p:spPr>
        <p:txBody>
          <a:bodyPr anchor="b"/>
          <a:lstStyle/>
          <a:p>
            <a:pPr algn="r">
              <a:spcBef>
                <a:spcPct val="20000"/>
              </a:spcBef>
              <a:buClr>
                <a:srgbClr val="FFCC00"/>
              </a:buClr>
              <a:buFontTx/>
              <a:buChar char="•"/>
            </a:pPr>
            <a:fld id="{D8895C58-3AC1-4047-AF85-67063EF7A4A1}" type="slidenum">
              <a:rPr lang="en-US" altLang="en-US" sz="1200">
                <a:effectLst>
                  <a:outerShdw blurRad="38100" dist="38100" dir="2700000" algn="tl">
                    <a:srgbClr val="C0C0C0"/>
                  </a:outerShdw>
                </a:effectLst>
                <a:latin typeface="Times New Roman" pitchFamily="18" charset="0"/>
              </a:rPr>
              <a:pPr algn="r">
                <a:spcBef>
                  <a:spcPct val="20000"/>
                </a:spcBef>
                <a:buClr>
                  <a:srgbClr val="FFCC00"/>
                </a:buClr>
                <a:buFontTx/>
                <a:buChar char="•"/>
              </a:pPr>
              <a:t>8</a:t>
            </a:fld>
            <a:endParaRPr lang="en-US" altLang="en-US" sz="1200">
              <a:effectLst>
                <a:outerShdw blurRad="38100" dist="38100" dir="2700000" algn="tl">
                  <a:srgbClr val="C0C0C0"/>
                </a:outerShdw>
              </a:effectLst>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0B0A6CE5-0122-4F44-9E7A-915DFEB18C3E}" type="slidenum">
              <a:rPr lang="en-US" altLang="zh-TW"/>
              <a:pPr/>
              <a:t>9</a:t>
            </a:fld>
            <a:endParaRPr lang="en-US" altLang="zh-TW"/>
          </a:p>
        </p:txBody>
      </p:sp>
      <p:sp>
        <p:nvSpPr>
          <p:cNvPr id="44035" name="Rectangle 7"/>
          <p:cNvSpPr txBox="1">
            <a:spLocks noGrp="1" noChangeArrowheads="1"/>
          </p:cNvSpPr>
          <p:nvPr/>
        </p:nvSpPr>
        <p:spPr bwMode="auto">
          <a:xfrm>
            <a:off x="5583238" y="8720138"/>
            <a:ext cx="1273175" cy="458787"/>
          </a:xfrm>
          <a:prstGeom prst="rect">
            <a:avLst/>
          </a:prstGeom>
          <a:noFill/>
          <a:ln w="9525">
            <a:noFill/>
            <a:miter lim="800000"/>
            <a:headEnd/>
            <a:tailEnd/>
          </a:ln>
        </p:spPr>
        <p:txBody>
          <a:bodyPr anchor="b"/>
          <a:lstStyle/>
          <a:p>
            <a:pPr algn="r">
              <a:spcBef>
                <a:spcPct val="20000"/>
              </a:spcBef>
              <a:buClr>
                <a:srgbClr val="FFCC00"/>
              </a:buClr>
              <a:buFontTx/>
              <a:buChar char="•"/>
            </a:pPr>
            <a:fld id="{C15CAC7B-3B46-4AB1-9484-39AAA76B6F57}" type="slidenum">
              <a:rPr lang="en-US" altLang="en-US" sz="1200">
                <a:effectLst>
                  <a:outerShdw blurRad="38100" dist="38100" dir="2700000" algn="tl">
                    <a:srgbClr val="C0C0C0"/>
                  </a:outerShdw>
                </a:effectLst>
                <a:latin typeface="Times New Roman" pitchFamily="18" charset="0"/>
              </a:rPr>
              <a:pPr algn="r">
                <a:spcBef>
                  <a:spcPct val="20000"/>
                </a:spcBef>
                <a:buClr>
                  <a:srgbClr val="FFCC00"/>
                </a:buClr>
                <a:buFontTx/>
                <a:buChar char="•"/>
              </a:pPr>
              <a:t>9</a:t>
            </a:fld>
            <a:endParaRPr lang="en-US" altLang="en-US" sz="1200">
              <a:effectLst>
                <a:outerShdw blurRad="38100" dist="38100" dir="2700000" algn="tl">
                  <a:srgbClr val="C0C0C0"/>
                </a:outerShdw>
              </a:effectLst>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altLang="zh-TW"/>
              <a:t>Click to edit Master title style</a:t>
            </a:r>
          </a:p>
        </p:txBody>
      </p:sp>
      <p:sp>
        <p:nvSpPr>
          <p:cNvPr id="102403"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altLang="zh-TW"/>
              <a:t>Click to edit Master subtitle style</a:t>
            </a:r>
          </a:p>
        </p:txBody>
      </p:sp>
      <p:sp>
        <p:nvSpPr>
          <p:cNvPr id="102404" name="Line 4"/>
          <p:cNvSpPr>
            <a:spLocks noChangeShapeType="1"/>
          </p:cNvSpPr>
          <p:nvPr/>
        </p:nvSpPr>
        <p:spPr bwMode="auto">
          <a:xfrm>
            <a:off x="1588" y="6480175"/>
            <a:ext cx="9142412" cy="0"/>
          </a:xfrm>
          <a:prstGeom prst="line">
            <a:avLst/>
          </a:prstGeom>
          <a:noFill/>
          <a:ln w="6350">
            <a:solidFill>
              <a:schemeClr val="bg1"/>
            </a:solidFill>
            <a:round/>
            <a:headEnd/>
            <a:tailEnd/>
          </a:ln>
          <a:effectLst/>
        </p:spPr>
        <p:txBody>
          <a:bodyPr/>
          <a:lstStyle/>
          <a:p>
            <a:endParaRPr lang="zh-TW" altLang="en-US"/>
          </a:p>
        </p:txBody>
      </p:sp>
      <p:sp>
        <p:nvSpPr>
          <p:cNvPr id="102405" name="Line 5"/>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endParaRPr lang="zh-TW" altLang="en-US"/>
          </a:p>
        </p:txBody>
      </p:sp>
      <p:sp>
        <p:nvSpPr>
          <p:cNvPr id="102406" name="Line 6"/>
          <p:cNvSpPr>
            <a:spLocks noChangeShapeType="1"/>
          </p:cNvSpPr>
          <p:nvPr/>
        </p:nvSpPr>
        <p:spPr bwMode="auto">
          <a:xfrm>
            <a:off x="-4763" y="6391275"/>
            <a:ext cx="9148763" cy="0"/>
          </a:xfrm>
          <a:prstGeom prst="line">
            <a:avLst/>
          </a:prstGeom>
          <a:noFill/>
          <a:ln w="12700">
            <a:solidFill>
              <a:srgbClr val="FFCC00"/>
            </a:solidFill>
            <a:round/>
            <a:headEnd/>
            <a:tailEnd/>
          </a:ln>
          <a:effectLst/>
        </p:spPr>
        <p:txBody>
          <a:bodyPr/>
          <a:lstStyle/>
          <a:p>
            <a:endParaRPr lang="zh-TW" altLang="en-US"/>
          </a:p>
        </p:txBody>
      </p:sp>
      <p:pic>
        <p:nvPicPr>
          <p:cNvPr id="102407" name="Picture 7" descr="TechNet_rgb"/>
          <p:cNvPicPr>
            <a:picLocks noChangeAspect="1" noChangeArrowheads="1"/>
          </p:cNvPicPr>
          <p:nvPr/>
        </p:nvPicPr>
        <p:blipFill>
          <a:blip r:embed="rId3"/>
          <a:srcRect/>
          <a:stretch>
            <a:fillRect/>
          </a:stretch>
        </p:blipFill>
        <p:spPr bwMode="auto">
          <a:xfrm>
            <a:off x="7312025" y="6616700"/>
            <a:ext cx="1554163" cy="155575"/>
          </a:xfrm>
          <a:prstGeom prst="rect">
            <a:avLst/>
          </a:prstGeom>
          <a:noFill/>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86575" y="127000"/>
            <a:ext cx="2257425" cy="3714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9538" y="127000"/>
            <a:ext cx="6624637" cy="3714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508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2588" y="1414463"/>
            <a:ext cx="4113212"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4463"/>
            <a:ext cx="4114800"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1379" name="Line 3"/>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endParaRPr lang="zh-TW" altLang="en-US"/>
          </a:p>
        </p:txBody>
      </p:sp>
      <p:grpSp>
        <p:nvGrpSpPr>
          <p:cNvPr id="101380" name="Group 4"/>
          <p:cNvGrpSpPr>
            <a:grpSpLocks/>
          </p:cNvGrpSpPr>
          <p:nvPr/>
        </p:nvGrpSpPr>
        <p:grpSpPr bwMode="auto">
          <a:xfrm>
            <a:off x="-4763" y="6372225"/>
            <a:ext cx="9148763" cy="400050"/>
            <a:chOff x="-3" y="4014"/>
            <a:chExt cx="5763" cy="252"/>
          </a:xfrm>
        </p:grpSpPr>
        <p:sp>
          <p:nvSpPr>
            <p:cNvPr id="101381"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endParaRPr lang="zh-TW" altLang="en-US"/>
            </a:p>
          </p:txBody>
        </p:sp>
        <p:sp>
          <p:nvSpPr>
            <p:cNvPr id="101382"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endParaRPr lang="zh-TW" altLang="en-US"/>
            </a:p>
          </p:txBody>
        </p:sp>
        <p:pic>
          <p:nvPicPr>
            <p:cNvPr id="101383" name="Picture 7" descr="TechNet_rgb"/>
            <p:cNvPicPr>
              <a:picLocks noChangeAspect="1" noChangeArrowheads="1"/>
            </p:cNvPicPr>
            <p:nvPr userDrawn="1"/>
          </p:nvPicPr>
          <p:blipFill>
            <a:blip r:embed="rId15"/>
            <a:srcRect/>
            <a:stretch>
              <a:fillRect/>
            </a:stretch>
          </p:blipFill>
          <p:spPr bwMode="auto">
            <a:xfrm>
              <a:off x="4606" y="4168"/>
              <a:ext cx="979" cy="98"/>
            </a:xfrm>
            <a:prstGeom prst="rect">
              <a:avLst/>
            </a:prstGeom>
            <a:noFill/>
          </p:spPr>
        </p:pic>
      </p:grpSp>
      <p:sp>
        <p:nvSpPr>
          <p:cNvPr id="101384"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ltLang="zh-TW" smtClean="0"/>
              <a:t>Click to edit Master title style</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timing>
    <p:tnLst>
      <p:par>
        <p:cTn id="1" dur="indefinite" restart="never" nodeType="tmRoot"/>
      </p:par>
    </p:tnLst>
  </p:timing>
  <p:txStyles>
    <p:titleStyle>
      <a:lvl1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19.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8.png"/><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2.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jpeg"/><Relationship Id="rId14" Type="http://schemas.openxmlformats.org/officeDocument/2006/relationships/image" Target="../media/image48.png"/><Relationship Id="rId22" Type="http://schemas.openxmlformats.org/officeDocument/2006/relationships/image" Target="../media/image56.wmf"/></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wmf"/><Relationship Id="rId3" Type="http://schemas.openxmlformats.org/officeDocument/2006/relationships/image" Target="../media/image57.emf"/><Relationship Id="rId7" Type="http://schemas.openxmlformats.org/officeDocument/2006/relationships/image" Target="../media/image61.emf"/><Relationship Id="rId12"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0.png"/><Relationship Id="rId11" Type="http://schemas.openxmlformats.org/officeDocument/2006/relationships/image" Target="../media/image65.wmf"/><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wmf"/><Relationship Id="rId4" Type="http://schemas.openxmlformats.org/officeDocument/2006/relationships/image" Target="../media/image58.png"/><Relationship Id="rId9" Type="http://schemas.openxmlformats.org/officeDocument/2006/relationships/image" Target="../media/image63.wmf"/><Relationship Id="rId14" Type="http://schemas.openxmlformats.org/officeDocument/2006/relationships/image" Target="../media/image68.wmf"/></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4.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3.png"/><Relationship Id="rId7"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4.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95.png"/><Relationship Id="rId5" Type="http://schemas.openxmlformats.org/officeDocument/2006/relationships/hyperlink" Target="http://news.com.com/Worms+on+the+prowl,+traveling+via+MSN+Messenger/2100-7349_3-5604060.html?tag=nl" TargetMode="External"/><Relationship Id="rId4" Type="http://schemas.openxmlformats.org/officeDocument/2006/relationships/hyperlink" Target="http://news.com.com/Does+IM+stand+for+insecure+messaging/2100-7349_3-5629037.html?tag=nl"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microsoft.com/techne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microsoft.com/u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webcast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hyperlink" Target="http://www.microsoft.com/presentlive" TargetMode="External"/><Relationship Id="rId4" Type="http://schemas.openxmlformats.org/officeDocument/2006/relationships/hyperlink" Target="http://go.microsoft.com/fwlink/?LinkId=4178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TechNet_Present_rev"/>
          <p:cNvPicPr>
            <a:picLocks noChangeAspect="1" noChangeArrowheads="1"/>
          </p:cNvPicPr>
          <p:nvPr/>
        </p:nvPicPr>
        <p:blipFill>
          <a:blip r:embed="rId3"/>
          <a:srcRect/>
          <a:stretch>
            <a:fillRect/>
          </a:stretch>
        </p:blipFill>
        <p:spPr bwMode="auto">
          <a:xfrm>
            <a:off x="727075" y="1733550"/>
            <a:ext cx="7581900" cy="20796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43" name="Group 27"/>
          <p:cNvGrpSpPr>
            <a:grpSpLocks/>
          </p:cNvGrpSpPr>
          <p:nvPr/>
        </p:nvGrpSpPr>
        <p:grpSpPr bwMode="auto">
          <a:xfrm>
            <a:off x="-15875" y="5095875"/>
            <a:ext cx="9159875" cy="1771650"/>
            <a:chOff x="-10" y="3210"/>
            <a:chExt cx="5770" cy="1116"/>
          </a:xfrm>
        </p:grpSpPr>
        <p:pic>
          <p:nvPicPr>
            <p:cNvPr id="34844" name="Picture 28"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34845" name="Picture 29"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pic>
        <p:nvPicPr>
          <p:cNvPr id="34817" name="Picture 107" descr="cooltools-shape"/>
          <p:cNvPicPr>
            <a:picLocks noChangeAspect="1" noChangeArrowheads="1"/>
          </p:cNvPicPr>
          <p:nvPr/>
        </p:nvPicPr>
        <p:blipFill>
          <a:blip r:embed="rId5">
            <a:lum bright="-6000" contrast="12000"/>
          </a:blip>
          <a:srcRect/>
          <a:stretch>
            <a:fillRect/>
          </a:stretch>
        </p:blipFill>
        <p:spPr bwMode="auto">
          <a:xfrm>
            <a:off x="4495800" y="0"/>
            <a:ext cx="4648200" cy="3883025"/>
          </a:xfrm>
          <a:prstGeom prst="rect">
            <a:avLst/>
          </a:prstGeom>
          <a:noFill/>
          <a:ln w="9525">
            <a:noFill/>
            <a:miter lim="800000"/>
            <a:headEnd/>
            <a:tailEnd/>
          </a:ln>
        </p:spPr>
      </p:pic>
      <p:pic>
        <p:nvPicPr>
          <p:cNvPr id="34818" name="Picture 110" descr="cooltools-shape"/>
          <p:cNvPicPr>
            <a:picLocks noChangeAspect="1" noChangeArrowheads="1"/>
          </p:cNvPicPr>
          <p:nvPr/>
        </p:nvPicPr>
        <p:blipFill>
          <a:blip r:embed="rId6">
            <a:lum bright="-6000" contrast="12000"/>
          </a:blip>
          <a:srcRect/>
          <a:stretch>
            <a:fillRect/>
          </a:stretch>
        </p:blipFill>
        <p:spPr bwMode="auto">
          <a:xfrm rot="10800000" flipH="1" flipV="1">
            <a:off x="4470400" y="3946525"/>
            <a:ext cx="4673600" cy="2911475"/>
          </a:xfrm>
          <a:prstGeom prst="rect">
            <a:avLst/>
          </a:prstGeom>
          <a:noFill/>
          <a:ln w="9525">
            <a:noFill/>
            <a:miter lim="800000"/>
            <a:headEnd/>
            <a:tailEnd/>
          </a:ln>
        </p:spPr>
      </p:pic>
      <p:pic>
        <p:nvPicPr>
          <p:cNvPr id="34819" name="Picture 109" descr="cooltools-shape"/>
          <p:cNvPicPr>
            <a:picLocks noChangeAspect="1" noChangeArrowheads="1"/>
          </p:cNvPicPr>
          <p:nvPr/>
        </p:nvPicPr>
        <p:blipFill>
          <a:blip r:embed="rId7"/>
          <a:srcRect/>
          <a:stretch>
            <a:fillRect/>
          </a:stretch>
        </p:blipFill>
        <p:spPr bwMode="auto">
          <a:xfrm>
            <a:off x="4548188" y="1130300"/>
            <a:ext cx="4595812" cy="4437063"/>
          </a:xfrm>
          <a:prstGeom prst="rect">
            <a:avLst/>
          </a:prstGeom>
          <a:noFill/>
          <a:ln w="9525">
            <a:noFill/>
            <a:miter lim="800000"/>
            <a:headEnd/>
            <a:tailEnd/>
          </a:ln>
        </p:spPr>
      </p:pic>
      <p:pic>
        <p:nvPicPr>
          <p:cNvPr id="34820" name="Picture 96" descr="cooltools-shape"/>
          <p:cNvPicPr>
            <a:picLocks noChangeAspect="1" noChangeArrowheads="1"/>
          </p:cNvPicPr>
          <p:nvPr/>
        </p:nvPicPr>
        <p:blipFill>
          <a:blip r:embed="rId8">
            <a:lum bright="-6000" contrast="12000"/>
          </a:blip>
          <a:srcRect/>
          <a:stretch>
            <a:fillRect/>
          </a:stretch>
        </p:blipFill>
        <p:spPr bwMode="auto">
          <a:xfrm>
            <a:off x="0" y="0"/>
            <a:ext cx="4629150" cy="3870325"/>
          </a:xfrm>
          <a:prstGeom prst="rect">
            <a:avLst/>
          </a:prstGeom>
          <a:noFill/>
          <a:ln w="9525">
            <a:noFill/>
            <a:miter lim="800000"/>
            <a:headEnd/>
            <a:tailEnd/>
          </a:ln>
        </p:spPr>
      </p:pic>
      <p:pic>
        <p:nvPicPr>
          <p:cNvPr id="34821" name="Picture 101" descr="cooltools-shape"/>
          <p:cNvPicPr>
            <a:picLocks noChangeAspect="1" noChangeArrowheads="1"/>
          </p:cNvPicPr>
          <p:nvPr/>
        </p:nvPicPr>
        <p:blipFill>
          <a:blip r:embed="rId9"/>
          <a:srcRect/>
          <a:stretch>
            <a:fillRect/>
          </a:stretch>
        </p:blipFill>
        <p:spPr bwMode="auto">
          <a:xfrm>
            <a:off x="0" y="1041400"/>
            <a:ext cx="4454525" cy="4437063"/>
          </a:xfrm>
          <a:prstGeom prst="rect">
            <a:avLst/>
          </a:prstGeom>
          <a:noFill/>
          <a:ln w="9525">
            <a:noFill/>
            <a:miter lim="800000"/>
            <a:headEnd/>
            <a:tailEnd/>
          </a:ln>
        </p:spPr>
      </p:pic>
      <p:pic>
        <p:nvPicPr>
          <p:cNvPr id="34822" name="Picture 105" descr="cooltools-shape"/>
          <p:cNvPicPr>
            <a:picLocks noChangeAspect="1" noChangeArrowheads="1"/>
          </p:cNvPicPr>
          <p:nvPr/>
        </p:nvPicPr>
        <p:blipFill>
          <a:blip r:embed="rId10">
            <a:lum bright="-6000" contrast="12000"/>
          </a:blip>
          <a:srcRect/>
          <a:stretch>
            <a:fillRect/>
          </a:stretch>
        </p:blipFill>
        <p:spPr bwMode="auto">
          <a:xfrm>
            <a:off x="0" y="3959225"/>
            <a:ext cx="4603750" cy="2898775"/>
          </a:xfrm>
          <a:prstGeom prst="rect">
            <a:avLst/>
          </a:prstGeom>
          <a:noFill/>
          <a:ln w="9525">
            <a:noFill/>
            <a:miter lim="800000"/>
            <a:headEnd/>
            <a:tailEnd/>
          </a:ln>
        </p:spPr>
      </p:pic>
      <p:pic>
        <p:nvPicPr>
          <p:cNvPr id="34823" name="Picture 35" descr="cooltools-shape"/>
          <p:cNvPicPr>
            <a:picLocks noChangeAspect="1" noChangeArrowheads="1"/>
          </p:cNvPicPr>
          <p:nvPr/>
        </p:nvPicPr>
        <p:blipFill>
          <a:blip r:embed="rId11"/>
          <a:srcRect/>
          <a:stretch>
            <a:fillRect/>
          </a:stretch>
        </p:blipFill>
        <p:spPr bwMode="auto">
          <a:xfrm>
            <a:off x="2860675" y="3876675"/>
            <a:ext cx="1741488" cy="1981200"/>
          </a:xfrm>
          <a:prstGeom prst="rect">
            <a:avLst/>
          </a:prstGeom>
          <a:noFill/>
          <a:ln w="9525">
            <a:noFill/>
            <a:miter lim="800000"/>
            <a:headEnd/>
            <a:tailEnd/>
          </a:ln>
        </p:spPr>
      </p:pic>
      <p:pic>
        <p:nvPicPr>
          <p:cNvPr id="34824" name="Picture 36" descr="cooltools-shape"/>
          <p:cNvPicPr>
            <a:picLocks noChangeAspect="1" noChangeArrowheads="1"/>
          </p:cNvPicPr>
          <p:nvPr/>
        </p:nvPicPr>
        <p:blipFill>
          <a:blip r:embed="rId12"/>
          <a:srcRect/>
          <a:stretch>
            <a:fillRect/>
          </a:stretch>
        </p:blipFill>
        <p:spPr bwMode="auto">
          <a:xfrm>
            <a:off x="4535488" y="3876675"/>
            <a:ext cx="1725612" cy="1981200"/>
          </a:xfrm>
          <a:prstGeom prst="rect">
            <a:avLst/>
          </a:prstGeom>
          <a:noFill/>
          <a:ln w="9525">
            <a:noFill/>
            <a:miter lim="800000"/>
            <a:headEnd/>
            <a:tailEnd/>
          </a:ln>
        </p:spPr>
      </p:pic>
      <p:pic>
        <p:nvPicPr>
          <p:cNvPr id="34825" name="Picture 39" descr="cooltools-shape"/>
          <p:cNvPicPr>
            <a:picLocks noChangeAspect="1" noChangeArrowheads="1"/>
          </p:cNvPicPr>
          <p:nvPr/>
        </p:nvPicPr>
        <p:blipFill>
          <a:blip r:embed="rId13"/>
          <a:srcRect/>
          <a:stretch>
            <a:fillRect/>
          </a:stretch>
        </p:blipFill>
        <p:spPr bwMode="auto">
          <a:xfrm>
            <a:off x="4548188" y="2901950"/>
            <a:ext cx="1990725" cy="1981200"/>
          </a:xfrm>
          <a:prstGeom prst="rect">
            <a:avLst/>
          </a:prstGeom>
          <a:noFill/>
          <a:ln w="9525">
            <a:noFill/>
            <a:miter lim="800000"/>
            <a:headEnd/>
            <a:tailEnd/>
          </a:ln>
        </p:spPr>
      </p:pic>
      <p:pic>
        <p:nvPicPr>
          <p:cNvPr id="34826" name="Picture 37" descr="cooltools-shape"/>
          <p:cNvPicPr>
            <a:picLocks noChangeAspect="1" noChangeArrowheads="1"/>
          </p:cNvPicPr>
          <p:nvPr/>
        </p:nvPicPr>
        <p:blipFill>
          <a:blip r:embed="rId14"/>
          <a:srcRect/>
          <a:stretch>
            <a:fillRect/>
          </a:stretch>
        </p:blipFill>
        <p:spPr bwMode="auto">
          <a:xfrm>
            <a:off x="2860675" y="1914525"/>
            <a:ext cx="1741488" cy="1990725"/>
          </a:xfrm>
          <a:prstGeom prst="rect">
            <a:avLst/>
          </a:prstGeom>
          <a:noFill/>
          <a:ln w="9525">
            <a:noFill/>
            <a:miter lim="800000"/>
            <a:headEnd/>
            <a:tailEnd/>
          </a:ln>
        </p:spPr>
      </p:pic>
      <p:pic>
        <p:nvPicPr>
          <p:cNvPr id="34827" name="Picture 38" descr="cooltools-shape"/>
          <p:cNvPicPr>
            <a:picLocks noChangeAspect="1" noChangeArrowheads="1"/>
          </p:cNvPicPr>
          <p:nvPr/>
        </p:nvPicPr>
        <p:blipFill>
          <a:blip r:embed="rId15"/>
          <a:srcRect/>
          <a:stretch>
            <a:fillRect/>
          </a:stretch>
        </p:blipFill>
        <p:spPr bwMode="auto">
          <a:xfrm>
            <a:off x="4530725" y="1914525"/>
            <a:ext cx="1725613" cy="1990725"/>
          </a:xfrm>
          <a:prstGeom prst="rect">
            <a:avLst/>
          </a:prstGeom>
          <a:noFill/>
          <a:ln w="9525">
            <a:noFill/>
            <a:miter lim="800000"/>
            <a:headEnd/>
            <a:tailEnd/>
          </a:ln>
        </p:spPr>
      </p:pic>
      <p:pic>
        <p:nvPicPr>
          <p:cNvPr id="34828" name="Picture 40" descr="cooltools-shape"/>
          <p:cNvPicPr>
            <a:picLocks noChangeAspect="1" noChangeArrowheads="1"/>
          </p:cNvPicPr>
          <p:nvPr/>
        </p:nvPicPr>
        <p:blipFill>
          <a:blip r:embed="rId16"/>
          <a:srcRect/>
          <a:stretch>
            <a:fillRect/>
          </a:stretch>
        </p:blipFill>
        <p:spPr bwMode="auto">
          <a:xfrm>
            <a:off x="2598738" y="2901950"/>
            <a:ext cx="1990725" cy="1981200"/>
          </a:xfrm>
          <a:prstGeom prst="rect">
            <a:avLst/>
          </a:prstGeom>
          <a:noFill/>
          <a:ln w="9525">
            <a:noFill/>
            <a:miter lim="800000"/>
            <a:headEnd/>
            <a:tailEnd/>
          </a:ln>
        </p:spPr>
      </p:pic>
      <p:sp>
        <p:nvSpPr>
          <p:cNvPr id="1223691" name="Rectangle 11"/>
          <p:cNvSpPr>
            <a:spLocks noChangeArrowheads="1"/>
          </p:cNvSpPr>
          <p:nvPr/>
        </p:nvSpPr>
        <p:spPr bwMode="auto">
          <a:xfrm>
            <a:off x="2720975" y="3709988"/>
            <a:ext cx="1492250" cy="234950"/>
          </a:xfrm>
          <a:prstGeom prst="rect">
            <a:avLst/>
          </a:prstGeom>
          <a:noFill/>
          <a:ln w="12700" algn="ctr">
            <a:noFill/>
            <a:miter lim="800000"/>
            <a:headEnd/>
            <a:tailEnd/>
          </a:ln>
        </p:spPr>
        <p:txBody>
          <a:bodyPr lIns="0" tIns="0" rIns="0" bIns="0">
            <a:spAutoFit/>
          </a:bodyPr>
          <a:lstStyle/>
          <a:p>
            <a:pPr algn="ctr">
              <a:lnSpc>
                <a:spcPct val="90000"/>
              </a:lnSpc>
              <a:spcBef>
                <a:spcPct val="20000"/>
              </a:spcBef>
              <a:spcAft>
                <a:spcPts val="413"/>
              </a:spcAft>
              <a:buClr>
                <a:srgbClr val="FFCC00"/>
              </a:buClr>
              <a:defRPr/>
            </a:pPr>
            <a:r>
              <a:rPr lang="en-US" sz="1700" b="1">
                <a:effectLst>
                  <a:outerShdw blurRad="38100" dist="38100" dir="2700000" algn="tl">
                    <a:srgbClr val="000000"/>
                  </a:outerShdw>
                </a:effectLst>
                <a:latin typeface="Arial" charset="0"/>
              </a:rPr>
              <a:t>Voice</a:t>
            </a:r>
          </a:p>
        </p:txBody>
      </p:sp>
      <p:sp>
        <p:nvSpPr>
          <p:cNvPr id="51225" name="Text Box 25"/>
          <p:cNvSpPr txBox="1">
            <a:spLocks noChangeArrowheads="1"/>
          </p:cNvSpPr>
          <p:nvPr/>
        </p:nvSpPr>
        <p:spPr bwMode="auto">
          <a:xfrm>
            <a:off x="3140075" y="4873625"/>
            <a:ext cx="1468438" cy="233363"/>
          </a:xfrm>
          <a:prstGeom prst="rect">
            <a:avLst/>
          </a:prstGeom>
          <a:noFill/>
          <a:ln w="9525">
            <a:noFill/>
            <a:miter lim="800000"/>
            <a:headEnd/>
            <a:tailEnd/>
          </a:ln>
          <a:effectLst/>
        </p:spPr>
        <p:txBody>
          <a:bodyPr lIns="0" tIns="0" rIns="0" bIns="0">
            <a:spAutoFit/>
          </a:bodyPr>
          <a:lstStyle/>
          <a:p>
            <a:pPr algn="ctr">
              <a:lnSpc>
                <a:spcPct val="90000"/>
              </a:lnSpc>
              <a:spcBef>
                <a:spcPct val="20000"/>
              </a:spcBef>
              <a:spcAft>
                <a:spcPts val="413"/>
              </a:spcAft>
              <a:buClr>
                <a:srgbClr val="FFCC00"/>
              </a:buClr>
              <a:defRPr/>
            </a:pPr>
            <a:r>
              <a:rPr lang="en-US" sz="1700" b="1">
                <a:effectLst>
                  <a:outerShdw blurRad="38100" dist="38100" dir="2700000" algn="tl">
                    <a:srgbClr val="000000"/>
                  </a:outerShdw>
                </a:effectLst>
                <a:latin typeface="Arial" charset="0"/>
              </a:rPr>
              <a:t>Presence/IM</a:t>
            </a:r>
          </a:p>
        </p:txBody>
      </p:sp>
      <p:sp>
        <p:nvSpPr>
          <p:cNvPr id="34846" name="Rectangle 30"/>
          <p:cNvSpPr>
            <a:spLocks noGrp="1" noChangeArrowheads="1"/>
          </p:cNvSpPr>
          <p:nvPr>
            <p:ph type="title"/>
          </p:nvPr>
        </p:nvSpPr>
        <p:spPr>
          <a:xfrm>
            <a:off x="127000" y="127000"/>
            <a:ext cx="9017000" cy="922338"/>
          </a:xfrm>
        </p:spPr>
        <p:txBody>
          <a:bodyPr/>
          <a:lstStyle/>
          <a:p>
            <a:r>
              <a:rPr lang="en-US" altLang="zh-TW" sz="3600">
                <a:ea typeface="新細明體" pitchFamily="18" charset="-120"/>
              </a:rPr>
              <a:t>Communications Server 2007 Overview</a:t>
            </a:r>
            <a:r>
              <a:rPr lang="en-US" altLang="zh-TW">
                <a:ea typeface="新細明體" pitchFamily="18" charset="-120"/>
              </a:rPr>
              <a:t/>
            </a:r>
            <a:br>
              <a:rPr lang="en-US" altLang="zh-TW">
                <a:ea typeface="新細明體" pitchFamily="18" charset="-120"/>
              </a:rPr>
            </a:br>
            <a:r>
              <a:rPr lang="en-US" altLang="zh-TW" sz="2800">
                <a:solidFill>
                  <a:schemeClr val="accent1"/>
                </a:solidFill>
                <a:ea typeface="新細明體" pitchFamily="18" charset="-120"/>
              </a:rPr>
              <a:t>Additions to Live Communications Server 2005</a:t>
            </a:r>
          </a:p>
        </p:txBody>
      </p:sp>
      <p:sp>
        <p:nvSpPr>
          <p:cNvPr id="4" name="Text Box 25"/>
          <p:cNvSpPr txBox="1">
            <a:spLocks noChangeArrowheads="1"/>
          </p:cNvSpPr>
          <p:nvPr/>
        </p:nvSpPr>
        <p:spPr bwMode="auto">
          <a:xfrm>
            <a:off x="3057525" y="2743200"/>
            <a:ext cx="1498600" cy="234950"/>
          </a:xfrm>
          <a:prstGeom prst="rect">
            <a:avLst/>
          </a:prstGeom>
          <a:noFill/>
          <a:ln w="9525">
            <a:noFill/>
            <a:miter lim="800000"/>
            <a:headEnd/>
            <a:tailEnd/>
          </a:ln>
          <a:effectLst/>
        </p:spPr>
        <p:txBody>
          <a:bodyPr lIns="0" tIns="0" rIns="0" bIns="0">
            <a:spAutoFit/>
          </a:bodyPr>
          <a:lstStyle/>
          <a:p>
            <a:pPr algn="ctr">
              <a:lnSpc>
                <a:spcPct val="90000"/>
              </a:lnSpc>
              <a:spcBef>
                <a:spcPct val="20000"/>
              </a:spcBef>
              <a:spcAft>
                <a:spcPts val="413"/>
              </a:spcAft>
              <a:buClr>
                <a:srgbClr val="FFCC00"/>
              </a:buClr>
              <a:defRPr/>
            </a:pPr>
            <a:r>
              <a:rPr lang="en-US" sz="1700" b="1">
                <a:effectLst>
                  <a:outerShdw blurRad="38100" dist="38100" dir="2700000" algn="tl">
                    <a:srgbClr val="000000"/>
                  </a:outerShdw>
                </a:effectLst>
                <a:latin typeface="Arial" charset="0"/>
              </a:rPr>
              <a:t>Conferencing</a:t>
            </a:r>
          </a:p>
        </p:txBody>
      </p:sp>
      <p:sp>
        <p:nvSpPr>
          <p:cNvPr id="5" name="Text Box 25"/>
          <p:cNvSpPr txBox="1">
            <a:spLocks noChangeArrowheads="1"/>
          </p:cNvSpPr>
          <p:nvPr/>
        </p:nvSpPr>
        <p:spPr bwMode="auto">
          <a:xfrm>
            <a:off x="4568825" y="2743200"/>
            <a:ext cx="1430338" cy="234950"/>
          </a:xfrm>
          <a:prstGeom prst="rect">
            <a:avLst/>
          </a:prstGeom>
          <a:noFill/>
          <a:ln w="9525">
            <a:noFill/>
            <a:miter lim="800000"/>
            <a:headEnd/>
            <a:tailEnd/>
          </a:ln>
          <a:effectLst/>
        </p:spPr>
        <p:txBody>
          <a:bodyPr lIns="0" tIns="0" rIns="0" bIns="0">
            <a:spAutoFit/>
          </a:bodyPr>
          <a:lstStyle/>
          <a:p>
            <a:pPr algn="ctr">
              <a:lnSpc>
                <a:spcPct val="90000"/>
              </a:lnSpc>
              <a:spcBef>
                <a:spcPct val="20000"/>
              </a:spcBef>
              <a:spcAft>
                <a:spcPts val="413"/>
              </a:spcAft>
              <a:buClr>
                <a:srgbClr val="FFCC00"/>
              </a:buClr>
              <a:defRPr/>
            </a:pPr>
            <a:r>
              <a:rPr lang="en-US" sz="1700" b="1">
                <a:effectLst>
                  <a:outerShdw blurRad="38100" dist="38100" dir="2700000" algn="tl">
                    <a:srgbClr val="000000"/>
                  </a:outerShdw>
                </a:effectLst>
                <a:latin typeface="Arial" charset="0"/>
              </a:rPr>
              <a:t>Developer</a:t>
            </a:r>
          </a:p>
        </p:txBody>
      </p:sp>
      <p:sp>
        <p:nvSpPr>
          <p:cNvPr id="6" name="Text Box 25"/>
          <p:cNvSpPr txBox="1">
            <a:spLocks noChangeArrowheads="1"/>
          </p:cNvSpPr>
          <p:nvPr/>
        </p:nvSpPr>
        <p:spPr bwMode="auto">
          <a:xfrm>
            <a:off x="4762500" y="3771900"/>
            <a:ext cx="1773238" cy="234950"/>
          </a:xfrm>
          <a:prstGeom prst="rect">
            <a:avLst/>
          </a:prstGeom>
          <a:noFill/>
          <a:ln w="9525">
            <a:noFill/>
            <a:miter lim="800000"/>
            <a:headEnd/>
            <a:tailEnd/>
          </a:ln>
          <a:effectLst/>
        </p:spPr>
        <p:txBody>
          <a:bodyPr lIns="0" tIns="0" rIns="0" bIns="0">
            <a:spAutoFit/>
          </a:bodyPr>
          <a:lstStyle/>
          <a:p>
            <a:pPr algn="ctr">
              <a:lnSpc>
                <a:spcPct val="90000"/>
              </a:lnSpc>
              <a:spcBef>
                <a:spcPct val="20000"/>
              </a:spcBef>
              <a:spcAft>
                <a:spcPts val="413"/>
              </a:spcAft>
              <a:buClr>
                <a:srgbClr val="FFCC00"/>
              </a:buClr>
              <a:defRPr/>
            </a:pPr>
            <a:r>
              <a:rPr lang="en-US" sz="1700" b="1">
                <a:effectLst>
                  <a:outerShdw blurRad="38100" dist="38100" dir="2700000" algn="tl">
                    <a:srgbClr val="000000"/>
                  </a:outerShdw>
                </a:effectLst>
                <a:latin typeface="Arial" charset="0"/>
              </a:rPr>
              <a:t>Manageability</a:t>
            </a:r>
          </a:p>
        </p:txBody>
      </p:sp>
      <p:sp>
        <p:nvSpPr>
          <p:cNvPr id="7" name="Text Box 25"/>
          <p:cNvSpPr txBox="1">
            <a:spLocks noChangeArrowheads="1"/>
          </p:cNvSpPr>
          <p:nvPr/>
        </p:nvSpPr>
        <p:spPr bwMode="auto">
          <a:xfrm>
            <a:off x="4572000" y="4724400"/>
            <a:ext cx="1430338" cy="466725"/>
          </a:xfrm>
          <a:prstGeom prst="rect">
            <a:avLst/>
          </a:prstGeom>
          <a:noFill/>
          <a:ln w="9525">
            <a:noFill/>
            <a:miter lim="800000"/>
            <a:headEnd/>
            <a:tailEnd/>
          </a:ln>
          <a:effectLst/>
        </p:spPr>
        <p:txBody>
          <a:bodyPr lIns="0" tIns="0" rIns="0" bIns="0">
            <a:spAutoFit/>
          </a:bodyPr>
          <a:lstStyle/>
          <a:p>
            <a:pPr algn="ctr">
              <a:lnSpc>
                <a:spcPct val="90000"/>
              </a:lnSpc>
              <a:spcBef>
                <a:spcPct val="20000"/>
              </a:spcBef>
              <a:spcAft>
                <a:spcPts val="413"/>
              </a:spcAft>
              <a:buClr>
                <a:srgbClr val="FFCC00"/>
              </a:buClr>
            </a:pPr>
            <a:r>
              <a:rPr lang="en-US" altLang="zh-TW" sz="1700" b="1">
                <a:effectLst>
                  <a:outerShdw blurRad="38100" dist="38100" dir="2700000" algn="tl">
                    <a:srgbClr val="000000"/>
                  </a:outerShdw>
                </a:effectLst>
                <a:ea typeface="新細明體" pitchFamily="18" charset="-120"/>
              </a:rPr>
              <a:t>Outside</a:t>
            </a:r>
            <a:br>
              <a:rPr lang="en-US" altLang="zh-TW" sz="1700" b="1">
                <a:effectLst>
                  <a:outerShdw blurRad="38100" dist="38100" dir="2700000" algn="tl">
                    <a:srgbClr val="000000"/>
                  </a:outerShdw>
                </a:effectLst>
                <a:ea typeface="新細明體" pitchFamily="18" charset="-120"/>
              </a:rPr>
            </a:br>
            <a:r>
              <a:rPr lang="en-US" altLang="zh-TW" sz="1700" b="1">
                <a:effectLst>
                  <a:outerShdw blurRad="38100" dist="38100" dir="2700000" algn="tl">
                    <a:srgbClr val="000000"/>
                  </a:outerShdw>
                </a:effectLst>
                <a:ea typeface="新細明體" pitchFamily="18" charset="-120"/>
              </a:rPr>
              <a:t>Access</a:t>
            </a:r>
          </a:p>
        </p:txBody>
      </p:sp>
      <p:sp>
        <p:nvSpPr>
          <p:cNvPr id="8" name="Rectangle 11"/>
          <p:cNvSpPr>
            <a:spLocks noChangeArrowheads="1"/>
          </p:cNvSpPr>
          <p:nvPr/>
        </p:nvSpPr>
        <p:spPr bwMode="auto">
          <a:xfrm>
            <a:off x="1666875" y="1154113"/>
            <a:ext cx="3365500" cy="860425"/>
          </a:xfrm>
          <a:prstGeom prst="rect">
            <a:avLst/>
          </a:prstGeom>
          <a:noFill/>
          <a:ln w="9525" algn="ctr">
            <a:noFill/>
            <a:miter lim="800000"/>
            <a:headEnd/>
            <a:tailEnd/>
          </a:ln>
          <a:effectLst/>
        </p:spPr>
        <p:txBody>
          <a:bodyPr lIns="91436" tIns="45718" rIns="91436" bIns="45718">
            <a:spAutoFit/>
          </a:bodyPr>
          <a:lstStyle/>
          <a:p>
            <a:pPr>
              <a:lnSpc>
                <a:spcPct val="90000"/>
              </a:lnSpc>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Web conferencing</a:t>
            </a:r>
          </a:p>
          <a:p>
            <a:pPr>
              <a:lnSpc>
                <a:spcPct val="90000"/>
              </a:lnSpc>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Audio/video conferencing</a:t>
            </a:r>
          </a:p>
          <a:p>
            <a:pPr>
              <a:lnSpc>
                <a:spcPct val="90000"/>
              </a:lnSpc>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PSTN conferencing</a:t>
            </a:r>
          </a:p>
        </p:txBody>
      </p:sp>
      <p:sp>
        <p:nvSpPr>
          <p:cNvPr id="11338" name="Text Box 74"/>
          <p:cNvSpPr txBox="1">
            <a:spLocks noChangeArrowheads="1"/>
          </p:cNvSpPr>
          <p:nvPr/>
        </p:nvSpPr>
        <p:spPr bwMode="auto">
          <a:xfrm>
            <a:off x="1546225" y="5592763"/>
            <a:ext cx="2381250" cy="855662"/>
          </a:xfrm>
          <a:prstGeom prst="rect">
            <a:avLst/>
          </a:prstGeom>
          <a:noFill/>
          <a:ln w="9525">
            <a:noFill/>
            <a:miter lim="800000"/>
            <a:headEnd/>
            <a:tailEnd/>
          </a:ln>
          <a:effectLst/>
        </p:spPr>
        <p:txBody>
          <a:bodyPr lIns="91436" tIns="45718" rIns="91436" bIns="45718">
            <a:spAutoFit/>
          </a:bodyPr>
          <a:lstStyle/>
          <a:p>
            <a:pPr>
              <a:lnSpc>
                <a:spcPct val="90000"/>
              </a:lnSpc>
              <a:spcBef>
                <a:spcPct val="20000"/>
              </a:spcBef>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Rich Presence</a:t>
            </a:r>
          </a:p>
          <a:p>
            <a:pPr>
              <a:lnSpc>
                <a:spcPct val="90000"/>
              </a:lnSpc>
              <a:spcBef>
                <a:spcPct val="20000"/>
              </a:spcBef>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Rich access control lists (ACLs)</a:t>
            </a:r>
          </a:p>
        </p:txBody>
      </p:sp>
      <p:sp>
        <p:nvSpPr>
          <p:cNvPr id="11340" name="Rectangle 76"/>
          <p:cNvSpPr>
            <a:spLocks noChangeArrowheads="1"/>
          </p:cNvSpPr>
          <p:nvPr/>
        </p:nvSpPr>
        <p:spPr bwMode="auto">
          <a:xfrm>
            <a:off x="5181600" y="5749925"/>
            <a:ext cx="3517900" cy="571500"/>
          </a:xfrm>
          <a:prstGeom prst="rect">
            <a:avLst/>
          </a:prstGeom>
          <a:noFill/>
          <a:ln w="9525" algn="ctr">
            <a:noFill/>
            <a:miter lim="800000"/>
            <a:headEnd/>
            <a:tailEnd/>
          </a:ln>
          <a:effectLst/>
        </p:spPr>
        <p:txBody>
          <a:bodyPr lIns="91436" tIns="45718" rIns="91436" bIns="45718">
            <a:spAutoFit/>
          </a:bodyPr>
          <a:lstStyle/>
          <a:p>
            <a:pPr>
              <a:lnSpc>
                <a:spcPct val="90000"/>
              </a:lnSpc>
              <a:spcBef>
                <a:spcPct val="20000"/>
              </a:spcBef>
              <a:spcAft>
                <a:spcPts val="413"/>
              </a:spcAft>
              <a:buClr>
                <a:srgbClr val="FFCC00"/>
              </a:buClr>
              <a:buFontTx/>
              <a:buChar char="•"/>
            </a:pPr>
            <a:r>
              <a:rPr lang="en-US" altLang="zh-TW" sz="1400">
                <a:effectLst>
                  <a:outerShdw blurRad="38100" dist="38100" dir="2700000" algn="tl">
                    <a:srgbClr val="000000"/>
                  </a:outerShdw>
                </a:effectLst>
                <a:ea typeface="新細明體" pitchFamily="18" charset="-120"/>
              </a:rPr>
              <a:t>Federated conferencing</a:t>
            </a:r>
          </a:p>
          <a:p>
            <a:pPr>
              <a:lnSpc>
                <a:spcPct val="90000"/>
              </a:lnSpc>
              <a:spcBef>
                <a:spcPct val="20000"/>
              </a:spcBef>
              <a:spcAft>
                <a:spcPts val="413"/>
              </a:spcAft>
              <a:buClr>
                <a:srgbClr val="FFCC00"/>
              </a:buClr>
              <a:buFontTx/>
              <a:buChar char="•"/>
            </a:pPr>
            <a:r>
              <a:rPr lang="en-US" altLang="zh-TW" sz="1400">
                <a:effectLst>
                  <a:outerShdw blurRad="38100" dist="38100" dir="2700000" algn="tl">
                    <a:srgbClr val="000000"/>
                  </a:outerShdw>
                </a:effectLst>
                <a:ea typeface="新細明體" pitchFamily="18" charset="-120"/>
              </a:rPr>
              <a:t> Securing open federation</a:t>
            </a:r>
            <a:endParaRPr lang="en-US" altLang="zh-TW" sz="1300">
              <a:effectLst>
                <a:outerShdw blurRad="38100" dist="38100" dir="2700000" algn="tl">
                  <a:srgbClr val="000000"/>
                </a:outerShdw>
              </a:effectLst>
              <a:ea typeface="新細明體" pitchFamily="18" charset="-120"/>
            </a:endParaRPr>
          </a:p>
        </p:txBody>
      </p:sp>
      <p:sp>
        <p:nvSpPr>
          <p:cNvPr id="11342" name="Rectangle 78"/>
          <p:cNvSpPr>
            <a:spLocks noChangeArrowheads="1"/>
          </p:cNvSpPr>
          <p:nvPr/>
        </p:nvSpPr>
        <p:spPr bwMode="auto">
          <a:xfrm>
            <a:off x="6832600" y="2940050"/>
            <a:ext cx="2311400" cy="1776413"/>
          </a:xfrm>
          <a:prstGeom prst="rect">
            <a:avLst/>
          </a:prstGeom>
          <a:noFill/>
          <a:ln w="9525" algn="ctr">
            <a:noFill/>
            <a:miter lim="800000"/>
            <a:headEnd/>
            <a:tailEnd/>
          </a:ln>
          <a:effectLst/>
        </p:spPr>
        <p:txBody>
          <a:bodyPr lIns="91436" tIns="45718" rIns="91436" bIns="45718">
            <a:spAutoFit/>
          </a:bodyPr>
          <a:lstStyle/>
          <a:p>
            <a:pPr>
              <a:lnSpc>
                <a:spcPct val="90000"/>
              </a:lnSpc>
              <a:spcBef>
                <a:spcPct val="25000"/>
              </a:spcBef>
              <a:spcAft>
                <a:spcPts val="413"/>
              </a:spcAft>
              <a:buClr>
                <a:srgbClr val="FFCC00"/>
              </a:buClr>
              <a:buFontTx/>
              <a:buChar char="•"/>
            </a:pPr>
            <a:r>
              <a:rPr lang="en-US" altLang="zh-TW" sz="1400">
                <a:effectLst>
                  <a:outerShdw blurRad="38100" dist="38100" dir="2700000" algn="tl">
                    <a:srgbClr val="000000"/>
                  </a:outerShdw>
                </a:effectLst>
                <a:ea typeface="新細明體" pitchFamily="18" charset="-120"/>
              </a:rPr>
              <a:t>Guided setup</a:t>
            </a:r>
          </a:p>
          <a:p>
            <a:pPr>
              <a:lnSpc>
                <a:spcPct val="90000"/>
              </a:lnSpc>
              <a:spcBef>
                <a:spcPct val="25000"/>
              </a:spcBef>
              <a:spcAft>
                <a:spcPts val="413"/>
              </a:spcAft>
              <a:buClr>
                <a:srgbClr val="FFCC00"/>
              </a:buClr>
              <a:buFontTx/>
              <a:buChar char="•"/>
            </a:pPr>
            <a:r>
              <a:rPr lang="en-US" altLang="zh-TW" sz="1400">
                <a:effectLst>
                  <a:outerShdw blurRad="38100" dist="38100" dir="2700000" algn="tl">
                    <a:srgbClr val="000000"/>
                  </a:outerShdw>
                </a:effectLst>
                <a:ea typeface="新細明體" pitchFamily="18" charset="-120"/>
              </a:rPr>
              <a:t>MMC status</a:t>
            </a:r>
          </a:p>
          <a:p>
            <a:pPr>
              <a:lnSpc>
                <a:spcPct val="90000"/>
              </a:lnSpc>
              <a:spcBef>
                <a:spcPct val="25000"/>
              </a:spcBef>
              <a:spcAft>
                <a:spcPts val="413"/>
              </a:spcAft>
              <a:buClr>
                <a:srgbClr val="FFCC00"/>
              </a:buClr>
              <a:buFontTx/>
              <a:buChar char="•"/>
            </a:pPr>
            <a:r>
              <a:rPr lang="en-US" altLang="zh-TW" sz="1400">
                <a:effectLst>
                  <a:outerShdw blurRad="38100" dist="38100" dir="2700000" algn="tl">
                    <a:srgbClr val="000000"/>
                  </a:outerShdw>
                </a:effectLst>
                <a:ea typeface="新細明體" pitchFamily="18" charset="-120"/>
              </a:rPr>
              <a:t>Policy</a:t>
            </a:r>
          </a:p>
          <a:p>
            <a:pPr>
              <a:lnSpc>
                <a:spcPct val="90000"/>
              </a:lnSpc>
              <a:spcBef>
                <a:spcPct val="25000"/>
              </a:spcBef>
              <a:spcAft>
                <a:spcPts val="413"/>
              </a:spcAft>
              <a:buClr>
                <a:srgbClr val="FFCC00"/>
              </a:buClr>
              <a:buFontTx/>
              <a:buChar char="•"/>
            </a:pPr>
            <a:r>
              <a:rPr lang="en-US" altLang="zh-TW" sz="1400">
                <a:effectLst>
                  <a:outerShdw blurRad="38100" dist="38100" dir="2700000" algn="tl">
                    <a:srgbClr val="000000"/>
                  </a:outerShdw>
                </a:effectLst>
                <a:ea typeface="新細明體" pitchFamily="18" charset="-120"/>
              </a:rPr>
              <a:t>Meeting statistics</a:t>
            </a:r>
          </a:p>
          <a:p>
            <a:pPr>
              <a:lnSpc>
                <a:spcPct val="90000"/>
              </a:lnSpc>
              <a:spcBef>
                <a:spcPct val="25000"/>
              </a:spcBef>
              <a:spcAft>
                <a:spcPts val="413"/>
              </a:spcAft>
              <a:buClr>
                <a:srgbClr val="FFCC00"/>
              </a:buClr>
              <a:buFontTx/>
              <a:buChar char="•"/>
            </a:pPr>
            <a:r>
              <a:rPr lang="en-US" altLang="zh-TW" sz="1400">
                <a:effectLst>
                  <a:outerShdw blurRad="38100" dist="38100" dir="2700000" algn="tl">
                    <a:srgbClr val="000000"/>
                  </a:outerShdw>
                </a:effectLst>
                <a:ea typeface="新細明體" pitchFamily="18" charset="-120"/>
              </a:rPr>
              <a:t>Compliance</a:t>
            </a:r>
          </a:p>
          <a:p>
            <a:pPr>
              <a:lnSpc>
                <a:spcPct val="90000"/>
              </a:lnSpc>
              <a:spcBef>
                <a:spcPct val="25000"/>
              </a:spcBef>
              <a:spcAft>
                <a:spcPts val="413"/>
              </a:spcAft>
              <a:buClr>
                <a:srgbClr val="FFCC00"/>
              </a:buClr>
              <a:buFontTx/>
              <a:buChar char="•"/>
            </a:pPr>
            <a:r>
              <a:rPr lang="en-US" altLang="zh-TW" sz="1400">
                <a:effectLst>
                  <a:outerShdw blurRad="38100" dist="38100" dir="2700000" algn="tl">
                    <a:srgbClr val="000000"/>
                  </a:outerShdw>
                </a:effectLst>
                <a:ea typeface="新細明體" pitchFamily="18" charset="-120"/>
              </a:rPr>
              <a:t>Same time migration</a:t>
            </a:r>
          </a:p>
        </p:txBody>
      </p:sp>
      <p:sp>
        <p:nvSpPr>
          <p:cNvPr id="11344" name="Rectangle 80"/>
          <p:cNvSpPr>
            <a:spLocks noChangeArrowheads="1"/>
          </p:cNvSpPr>
          <p:nvPr/>
        </p:nvSpPr>
        <p:spPr bwMode="auto">
          <a:xfrm>
            <a:off x="401638" y="2736850"/>
            <a:ext cx="2687637" cy="2314575"/>
          </a:xfrm>
          <a:prstGeom prst="rect">
            <a:avLst/>
          </a:prstGeom>
          <a:noFill/>
          <a:ln w="9525">
            <a:noFill/>
            <a:miter lim="800000"/>
            <a:headEnd/>
            <a:tailEnd/>
          </a:ln>
          <a:effectLst/>
        </p:spPr>
        <p:txBody>
          <a:bodyPr lIns="91436" tIns="45718" rIns="91436" bIns="45718">
            <a:spAutoFit/>
          </a:bodyPr>
          <a:lstStyle/>
          <a:p>
            <a:pPr>
              <a:lnSpc>
                <a:spcPct val="90000"/>
              </a:lnSpc>
              <a:spcBef>
                <a:spcPct val="25000"/>
              </a:spcBef>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PSTN connectivity</a:t>
            </a:r>
            <a:br>
              <a:rPr lang="en-US" altLang="zh-TW" sz="1600">
                <a:effectLst>
                  <a:outerShdw blurRad="38100" dist="38100" dir="2700000" algn="tl">
                    <a:srgbClr val="000000"/>
                  </a:outerShdw>
                </a:effectLst>
                <a:ea typeface="新細明體" pitchFamily="18" charset="-120"/>
              </a:rPr>
            </a:br>
            <a:r>
              <a:rPr lang="en-US" altLang="zh-TW" sz="1600">
                <a:effectLst>
                  <a:outerShdw blurRad="38100" dist="38100" dir="2700000" algn="tl">
                    <a:srgbClr val="000000"/>
                  </a:outerShdw>
                </a:effectLst>
                <a:ea typeface="新細明體" pitchFamily="18" charset="-120"/>
              </a:rPr>
              <a:t>(mediation server)</a:t>
            </a:r>
          </a:p>
          <a:p>
            <a:pPr>
              <a:lnSpc>
                <a:spcPct val="90000"/>
              </a:lnSpc>
              <a:spcBef>
                <a:spcPct val="25000"/>
              </a:spcBef>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Exchange UM </a:t>
            </a:r>
            <a:br>
              <a:rPr lang="en-US" altLang="zh-TW" sz="1600">
                <a:effectLst>
                  <a:outerShdw blurRad="38100" dist="38100" dir="2700000" algn="tl">
                    <a:srgbClr val="000000"/>
                  </a:outerShdw>
                </a:effectLst>
                <a:ea typeface="新細明體" pitchFamily="18" charset="-120"/>
              </a:rPr>
            </a:br>
            <a:r>
              <a:rPr lang="en-US" altLang="zh-TW" sz="1600">
                <a:effectLst>
                  <a:outerShdw blurRad="38100" dist="38100" dir="2700000" algn="tl">
                    <a:srgbClr val="000000"/>
                  </a:outerShdw>
                </a:effectLst>
                <a:ea typeface="新細明體" pitchFamily="18" charset="-120"/>
              </a:rPr>
              <a:t>integration</a:t>
            </a:r>
          </a:p>
          <a:p>
            <a:pPr>
              <a:lnSpc>
                <a:spcPct val="90000"/>
              </a:lnSpc>
              <a:spcBef>
                <a:spcPct val="25000"/>
              </a:spcBef>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Inbound routing</a:t>
            </a:r>
          </a:p>
          <a:p>
            <a:pPr>
              <a:lnSpc>
                <a:spcPct val="90000"/>
              </a:lnSpc>
              <a:spcBef>
                <a:spcPct val="25000"/>
              </a:spcBef>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Dial plans and </a:t>
            </a:r>
            <a:br>
              <a:rPr lang="en-US" altLang="zh-TW" sz="1600">
                <a:effectLst>
                  <a:outerShdw blurRad="38100" dist="38100" dir="2700000" algn="tl">
                    <a:srgbClr val="000000"/>
                  </a:outerShdw>
                </a:effectLst>
                <a:ea typeface="新細明體" pitchFamily="18" charset="-120"/>
              </a:rPr>
            </a:br>
            <a:r>
              <a:rPr lang="en-US" altLang="zh-TW" sz="1600">
                <a:effectLst>
                  <a:outerShdw blurRad="38100" dist="38100" dir="2700000" algn="tl">
                    <a:srgbClr val="000000"/>
                  </a:outerShdw>
                </a:effectLst>
                <a:ea typeface="新細明體" pitchFamily="18" charset="-120"/>
              </a:rPr>
              <a:t>outbound routing</a:t>
            </a:r>
          </a:p>
          <a:p>
            <a:pPr>
              <a:lnSpc>
                <a:spcPct val="90000"/>
              </a:lnSpc>
              <a:spcBef>
                <a:spcPct val="25000"/>
              </a:spcBef>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Call statistics</a:t>
            </a:r>
          </a:p>
        </p:txBody>
      </p:sp>
      <p:sp>
        <p:nvSpPr>
          <p:cNvPr id="11377" name="Rectangle 113"/>
          <p:cNvSpPr>
            <a:spLocks noChangeArrowheads="1"/>
          </p:cNvSpPr>
          <p:nvPr/>
        </p:nvSpPr>
        <p:spPr bwMode="auto">
          <a:xfrm>
            <a:off x="5346700" y="1079500"/>
            <a:ext cx="3517900" cy="1079500"/>
          </a:xfrm>
          <a:prstGeom prst="rect">
            <a:avLst/>
          </a:prstGeom>
          <a:noFill/>
          <a:ln w="9525" algn="ctr">
            <a:noFill/>
            <a:miter lim="800000"/>
            <a:headEnd/>
            <a:tailEnd/>
          </a:ln>
          <a:effectLst/>
        </p:spPr>
        <p:txBody>
          <a:bodyPr lIns="91436" tIns="45718" rIns="91436" bIns="45718">
            <a:spAutoFit/>
          </a:bodyPr>
          <a:lstStyle/>
          <a:p>
            <a:pPr>
              <a:lnSpc>
                <a:spcPct val="90000"/>
              </a:lnSpc>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Microsoft</a:t>
            </a:r>
            <a:r>
              <a:rPr lang="en-US" altLang="zh-TW" sz="1600" baseline="30000">
                <a:effectLst>
                  <a:outerShdw blurRad="38100" dist="38100" dir="2700000" algn="tl">
                    <a:srgbClr val="000000"/>
                  </a:outerShdw>
                </a:effectLst>
                <a:ea typeface="新細明體" pitchFamily="18" charset="-120"/>
              </a:rPr>
              <a:t>®</a:t>
            </a:r>
            <a:r>
              <a:rPr lang="en-US" altLang="zh-TW" sz="1600">
                <a:effectLst>
                  <a:outerShdw blurRad="38100" dist="38100" dir="2700000" algn="tl">
                    <a:srgbClr val="000000"/>
                  </a:outerShdw>
                </a:effectLst>
                <a:ea typeface="新細明體" pitchFamily="18" charset="-120"/>
              </a:rPr>
              <a:t> Office Communicator Web Access </a:t>
            </a:r>
          </a:p>
          <a:p>
            <a:pPr>
              <a:lnSpc>
                <a:spcPct val="90000"/>
              </a:lnSpc>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AJAX APIs – Presence</a:t>
            </a:r>
          </a:p>
          <a:p>
            <a:pPr>
              <a:lnSpc>
                <a:spcPct val="90000"/>
              </a:lnSpc>
              <a:spcAft>
                <a:spcPts val="413"/>
              </a:spcAft>
              <a:buClr>
                <a:srgbClr val="FFCC00"/>
              </a:buClr>
              <a:buFontTx/>
              <a:buChar char="•"/>
            </a:pPr>
            <a:r>
              <a:rPr lang="en-US" altLang="zh-TW" sz="1600">
                <a:effectLst>
                  <a:outerShdw blurRad="38100" dist="38100" dir="2700000" algn="tl">
                    <a:srgbClr val="000000"/>
                  </a:outerShdw>
                </a:effectLst>
                <a:ea typeface="新細明體" pitchFamily="18" charset="-120"/>
              </a:rPr>
              <a:t>SIP signaling stack</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zh-TW" altLang="en-US" dirty="0" smtClean="0">
                <a:ea typeface="新細明體" pitchFamily="18" charset="-120"/>
              </a:rPr>
              <a:t>基本伺服器角色</a:t>
            </a:r>
            <a:endParaRPr lang="en-US" altLang="zh-TW" dirty="0">
              <a:ea typeface="新細明體" pitchFamily="18" charset="-120"/>
            </a:endParaRPr>
          </a:p>
        </p:txBody>
      </p:sp>
      <p:graphicFrame>
        <p:nvGraphicFramePr>
          <p:cNvPr id="17492" name="Group 84"/>
          <p:cNvGraphicFramePr>
            <a:graphicFrameLocks noGrp="1"/>
          </p:cNvGraphicFramePr>
          <p:nvPr>
            <p:ph idx="4294967295"/>
          </p:nvPr>
        </p:nvGraphicFramePr>
        <p:xfrm>
          <a:off x="247563" y="1403023"/>
          <a:ext cx="9017002" cy="4754880"/>
        </p:xfrm>
        <a:graphic>
          <a:graphicData uri="http://schemas.openxmlformats.org/drawingml/2006/table">
            <a:tbl>
              <a:tblPr>
                <a:effectLst>
                  <a:outerShdw blurRad="50800" dist="38100" dir="2700000" algn="tl" rotWithShape="0">
                    <a:prstClr val="black">
                      <a:alpha val="40000"/>
                    </a:prstClr>
                  </a:outerShdw>
                </a:effectLst>
              </a:tblPr>
              <a:tblGrid>
                <a:gridCol w="1876609"/>
                <a:gridCol w="2299687"/>
                <a:gridCol w="4840706"/>
              </a:tblGrid>
              <a:tr h="487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Role</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843A">
                        <a:alpha val="6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Scenario</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843A">
                        <a:alpha val="6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Purpose</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843A">
                        <a:alpha val="69804"/>
                      </a:srgbClr>
                    </a:solid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Standard Edition</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IM/Presence, Conferencing, Voice</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All-in-one functionality for simplest deployments</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r>
              <a:tr h="8686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2"/>
                          </a:solidFill>
                          <a:effectLst/>
                          <a:latin typeface="+mn-lt"/>
                        </a:rPr>
                        <a:t>Edge Server</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IM/Presence, Conferencing, Voice</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Perimeter Network (a.k.a. DMZ) –based relay for external/ anonymous access, federation, media firewall traversal</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Archiving Server</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IM/Presence, Conferencing, Voice</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Compliance archive for IM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CDR store for conferences and voice</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Communicator </a:t>
                      </a:r>
                      <a:br>
                        <a:rPr kumimoji="0" lang="en-US" sz="2000" b="0" i="0" u="none" strike="noStrike" cap="none" normalizeH="0" baseline="0" dirty="0" smtClean="0">
                          <a:ln>
                            <a:noFill/>
                          </a:ln>
                          <a:solidFill>
                            <a:schemeClr val="bg2"/>
                          </a:solidFill>
                          <a:effectLst/>
                          <a:latin typeface="+mn-lt"/>
                        </a:rPr>
                      </a:br>
                      <a:r>
                        <a:rPr kumimoji="0" lang="en-US" sz="2000" b="0" i="0" u="none" strike="noStrike" cap="none" normalizeH="0" baseline="0" dirty="0" smtClean="0">
                          <a:ln>
                            <a:noFill/>
                          </a:ln>
                          <a:solidFill>
                            <a:schemeClr val="bg2"/>
                          </a:solidFill>
                          <a:effectLst/>
                          <a:latin typeface="+mn-lt"/>
                        </a:rPr>
                        <a:t>Web Access</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2"/>
                          </a:solidFill>
                          <a:effectLst/>
                          <a:latin typeface="+mn-lt"/>
                        </a:rPr>
                        <a:t>IM/Presence</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mn-lt"/>
                        </a:rPr>
                        <a:t>Web Access for Communicator IM/</a:t>
                      </a:r>
                      <a:br>
                        <a:rPr kumimoji="0" lang="en-US" sz="2000" b="0" i="0" u="none" strike="noStrike" cap="none" normalizeH="0" baseline="0" dirty="0" smtClean="0">
                          <a:ln>
                            <a:noFill/>
                          </a:ln>
                          <a:solidFill>
                            <a:schemeClr val="bg2"/>
                          </a:solidFill>
                          <a:effectLst/>
                          <a:latin typeface="+mn-lt"/>
                        </a:rPr>
                      </a:br>
                      <a:r>
                        <a:rPr kumimoji="0" lang="en-US" sz="2000" b="0" i="0" u="none" strike="noStrike" cap="none" normalizeH="0" baseline="0" dirty="0" smtClean="0">
                          <a:ln>
                            <a:noFill/>
                          </a:ln>
                          <a:solidFill>
                            <a:schemeClr val="bg2"/>
                          </a:solidFill>
                          <a:effectLst/>
                          <a:latin typeface="+mn-lt"/>
                        </a:rPr>
                        <a:t>Presence functionality</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399">
                        <a:alpha val="69804"/>
                      </a:srgbClr>
                    </a:soli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ounded Rectangle 233"/>
          <p:cNvSpPr/>
          <p:nvPr/>
        </p:nvSpPr>
        <p:spPr bwMode="auto">
          <a:xfrm>
            <a:off x="7788275" y="4595813"/>
            <a:ext cx="990600" cy="1371600"/>
          </a:xfrm>
          <a:prstGeom prst="roundRect">
            <a:avLst/>
          </a:prstGeom>
          <a:solidFill>
            <a:srgbClr val="00D05E"/>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109728" tIns="0" rIns="109728" bIns="0"/>
          <a:lstStyle/>
          <a:p>
            <a:pPr algn="ctr">
              <a:lnSpc>
                <a:spcPct val="90000"/>
              </a:lnSpc>
              <a:defRPr/>
            </a:pPr>
            <a:r>
              <a:rPr lang="en-US" altLang="zh-TW" sz="1200" b="0">
                <a:solidFill>
                  <a:srgbClr val="000000"/>
                </a:solidFill>
                <a:latin typeface="Arial" charset="0"/>
                <a:ea typeface="新細明體" charset="-120"/>
              </a:rPr>
              <a:t>Active</a:t>
            </a:r>
          </a:p>
          <a:p>
            <a:pPr algn="ctr">
              <a:lnSpc>
                <a:spcPct val="90000"/>
              </a:lnSpc>
              <a:defRPr/>
            </a:pPr>
            <a:r>
              <a:rPr lang="en-US" altLang="zh-TW" sz="1200" b="0">
                <a:solidFill>
                  <a:srgbClr val="000000"/>
                </a:solidFill>
                <a:latin typeface="Arial" charset="0"/>
                <a:ea typeface="新細明體" charset="-120"/>
              </a:rPr>
              <a:t>Directory</a:t>
            </a:r>
            <a:endParaRPr lang="en-US" altLang="zh-TW" sz="1200" b="0" baseline="30000">
              <a:solidFill>
                <a:srgbClr val="000000"/>
              </a:solidFill>
              <a:latin typeface="Arial" charset="0"/>
              <a:ea typeface="新細明體" charset="-120"/>
            </a:endParaRPr>
          </a:p>
        </p:txBody>
      </p:sp>
      <p:sp>
        <p:nvSpPr>
          <p:cNvPr id="235" name="Rounded Rectangle 234"/>
          <p:cNvSpPr/>
          <p:nvPr/>
        </p:nvSpPr>
        <p:spPr bwMode="auto">
          <a:xfrm>
            <a:off x="3444875" y="1471613"/>
            <a:ext cx="4191000" cy="990600"/>
          </a:xfrm>
          <a:prstGeom prst="roundRect">
            <a:avLst/>
          </a:prstGeom>
          <a:solidFill>
            <a:schemeClr val="accent1">
              <a:lumMod val="90000"/>
            </a:schemeClr>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109728" tIns="54864" rIns="109728" bIns="54864"/>
          <a:lstStyle/>
          <a:p>
            <a:pPr algn="ctr">
              <a:lnSpc>
                <a:spcPct val="90000"/>
              </a:lnSpc>
              <a:defRPr/>
            </a:pPr>
            <a:r>
              <a:rPr lang="en-US" altLang="zh-TW" sz="1200" b="0">
                <a:solidFill>
                  <a:srgbClr val="000000"/>
                </a:solidFill>
                <a:latin typeface="Arial" charset="0"/>
                <a:ea typeface="新細明體" charset="-120"/>
              </a:rPr>
              <a:t>Information Worker (UC endpoints)</a:t>
            </a:r>
          </a:p>
        </p:txBody>
      </p:sp>
      <p:sp>
        <p:nvSpPr>
          <p:cNvPr id="236" name="Rounded Rectangle 235"/>
          <p:cNvSpPr/>
          <p:nvPr/>
        </p:nvSpPr>
        <p:spPr bwMode="auto">
          <a:xfrm>
            <a:off x="2301875" y="1471613"/>
            <a:ext cx="990600" cy="2971800"/>
          </a:xfrm>
          <a:prstGeom prst="roundRect">
            <a:avLst/>
          </a:prstGeom>
          <a:solidFill>
            <a:schemeClr val="accent2">
              <a:lumMod val="20000"/>
              <a:lumOff val="80000"/>
            </a:schemeClr>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0" tIns="0" rIns="0" bIns="54864"/>
          <a:lstStyle/>
          <a:p>
            <a:pPr algn="ctr">
              <a:lnSpc>
                <a:spcPct val="90000"/>
              </a:lnSpc>
              <a:defRPr/>
            </a:pPr>
            <a:r>
              <a:rPr lang="en-US" altLang="zh-TW" sz="1200" b="0">
                <a:solidFill>
                  <a:srgbClr val="000000"/>
                </a:solidFill>
                <a:latin typeface="Arial" charset="0"/>
                <a:ea typeface="新細明體" charset="-120"/>
              </a:rPr>
              <a:t>Perimeter</a:t>
            </a:r>
          </a:p>
          <a:p>
            <a:pPr algn="ctr">
              <a:lnSpc>
                <a:spcPct val="90000"/>
              </a:lnSpc>
              <a:defRPr/>
            </a:pPr>
            <a:r>
              <a:rPr lang="en-US" altLang="zh-TW" sz="1200" b="0">
                <a:solidFill>
                  <a:srgbClr val="000000"/>
                </a:solidFill>
                <a:latin typeface="Arial" charset="0"/>
                <a:ea typeface="新細明體" charset="-120"/>
              </a:rPr>
              <a:t>Network</a:t>
            </a:r>
          </a:p>
          <a:p>
            <a:pPr algn="ctr">
              <a:lnSpc>
                <a:spcPct val="90000"/>
              </a:lnSpc>
              <a:defRPr/>
            </a:pPr>
            <a:r>
              <a:rPr lang="en-US" altLang="zh-TW" sz="1200" b="0">
                <a:solidFill>
                  <a:srgbClr val="000000"/>
                </a:solidFill>
                <a:latin typeface="Arial" charset="0"/>
                <a:ea typeface="新細明體" charset="-120"/>
              </a:rPr>
              <a:t>(DMZ)</a:t>
            </a:r>
          </a:p>
        </p:txBody>
      </p:sp>
      <p:sp>
        <p:nvSpPr>
          <p:cNvPr id="237" name="Rounded Rectangle 236"/>
          <p:cNvSpPr/>
          <p:nvPr/>
        </p:nvSpPr>
        <p:spPr bwMode="auto">
          <a:xfrm>
            <a:off x="2301875" y="4595813"/>
            <a:ext cx="990600" cy="1600200"/>
          </a:xfrm>
          <a:prstGeom prst="roundRect">
            <a:avLst/>
          </a:prstGeom>
          <a:solidFill>
            <a:srgbClr val="65A1D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0" tIns="0" rIns="0" bIns="54864"/>
          <a:lstStyle/>
          <a:p>
            <a:pPr algn="ctr">
              <a:lnSpc>
                <a:spcPct val="90000"/>
              </a:lnSpc>
              <a:defRPr/>
            </a:pPr>
            <a:r>
              <a:rPr lang="en-US" altLang="zh-TW" sz="1200" b="0">
                <a:solidFill>
                  <a:srgbClr val="000000"/>
                </a:solidFill>
                <a:latin typeface="Arial" charset="0"/>
                <a:ea typeface="新細明體" charset="-120"/>
              </a:rPr>
              <a:t>Existing</a:t>
            </a:r>
          </a:p>
          <a:p>
            <a:pPr algn="ctr">
              <a:lnSpc>
                <a:spcPct val="90000"/>
              </a:lnSpc>
              <a:defRPr/>
            </a:pPr>
            <a:r>
              <a:rPr lang="en-US" altLang="zh-TW" sz="1200" b="0">
                <a:solidFill>
                  <a:srgbClr val="000000"/>
                </a:solidFill>
                <a:latin typeface="Arial" charset="0"/>
                <a:ea typeface="新細明體" charset="-120"/>
              </a:rPr>
              <a:t>PBX Network</a:t>
            </a:r>
          </a:p>
        </p:txBody>
      </p:sp>
      <p:pic>
        <p:nvPicPr>
          <p:cNvPr id="238" name="Rectangle 62"/>
          <p:cNvPicPr>
            <a:picLocks noChangeAspect="1" noChangeArrowheads="1"/>
          </p:cNvPicPr>
          <p:nvPr/>
        </p:nvPicPr>
        <p:blipFill>
          <a:blip r:embed="rId3"/>
          <a:srcRect/>
          <a:stretch>
            <a:fillRect/>
          </a:stretch>
        </p:blipFill>
        <p:spPr bwMode="auto">
          <a:xfrm>
            <a:off x="2605088" y="5138738"/>
            <a:ext cx="384175" cy="63976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39" name="Cloud 238"/>
          <p:cNvSpPr/>
          <p:nvPr/>
        </p:nvSpPr>
        <p:spPr>
          <a:xfrm>
            <a:off x="396875" y="4938713"/>
            <a:ext cx="1752600" cy="914400"/>
          </a:xfrm>
          <a:prstGeom prst="cloud">
            <a:avLst/>
          </a:prstGeom>
          <a:solidFill>
            <a:srgbClr val="65A1D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0" tIns="0" rIns="0" bIns="0" anchor="ctr"/>
          <a:lstStyle/>
          <a:p>
            <a:pPr algn="ctr">
              <a:lnSpc>
                <a:spcPct val="90000"/>
              </a:lnSpc>
              <a:defRPr/>
            </a:pPr>
            <a:r>
              <a:rPr lang="en-US" altLang="zh-TW" sz="1200" b="0">
                <a:solidFill>
                  <a:srgbClr val="000000"/>
                </a:solidFill>
                <a:latin typeface="Arial" charset="0"/>
                <a:ea typeface="新細明體" charset="-120"/>
              </a:rPr>
              <a:t>PSTN and</a:t>
            </a:r>
          </a:p>
          <a:p>
            <a:pPr algn="ctr">
              <a:lnSpc>
                <a:spcPct val="90000"/>
              </a:lnSpc>
              <a:defRPr/>
            </a:pPr>
            <a:r>
              <a:rPr lang="en-US" altLang="zh-TW" sz="1200" b="0">
                <a:solidFill>
                  <a:srgbClr val="000000"/>
                </a:solidFill>
                <a:latin typeface="Arial" charset="0"/>
                <a:ea typeface="新細明體" charset="-120"/>
              </a:rPr>
              <a:t>Mobile Phones</a:t>
            </a:r>
          </a:p>
        </p:txBody>
      </p:sp>
      <p:sp>
        <p:nvSpPr>
          <p:cNvPr id="240" name="Cloud 239"/>
          <p:cNvSpPr/>
          <p:nvPr/>
        </p:nvSpPr>
        <p:spPr>
          <a:xfrm>
            <a:off x="396875" y="1776413"/>
            <a:ext cx="1752600" cy="914400"/>
          </a:xfrm>
          <a:prstGeom prst="cloud">
            <a:avLst/>
          </a:prstGeom>
          <a:solidFill>
            <a:schemeClr val="accent2">
              <a:lumMod val="20000"/>
              <a:lumOff val="80000"/>
            </a:schemeClr>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0" tIns="0" rIns="0" bIns="0" anchor="ctr"/>
          <a:lstStyle/>
          <a:p>
            <a:pPr algn="ctr">
              <a:lnSpc>
                <a:spcPct val="90000"/>
              </a:lnSpc>
              <a:defRPr/>
            </a:pPr>
            <a:r>
              <a:rPr lang="en-US" altLang="zh-TW" sz="1200" b="0">
                <a:solidFill>
                  <a:srgbClr val="000000"/>
                </a:solidFill>
                <a:latin typeface="Arial" charset="0"/>
                <a:ea typeface="新細明體" charset="-120"/>
              </a:rPr>
              <a:t>Remote</a:t>
            </a:r>
          </a:p>
          <a:p>
            <a:pPr algn="ctr">
              <a:lnSpc>
                <a:spcPct val="90000"/>
              </a:lnSpc>
              <a:defRPr/>
            </a:pPr>
            <a:r>
              <a:rPr lang="en-US" altLang="zh-TW" sz="1200" b="0">
                <a:solidFill>
                  <a:srgbClr val="000000"/>
                </a:solidFill>
                <a:latin typeface="Arial" charset="0"/>
                <a:ea typeface="新細明體" charset="-120"/>
              </a:rPr>
              <a:t>Workers</a:t>
            </a:r>
          </a:p>
        </p:txBody>
      </p:sp>
      <p:sp>
        <p:nvSpPr>
          <p:cNvPr id="241" name="Cloud 240"/>
          <p:cNvSpPr/>
          <p:nvPr/>
        </p:nvSpPr>
        <p:spPr>
          <a:xfrm>
            <a:off x="396875" y="3300413"/>
            <a:ext cx="1752600" cy="914400"/>
          </a:xfrm>
          <a:prstGeom prst="cloud">
            <a:avLst/>
          </a:prstGeom>
          <a:solidFill>
            <a:schemeClr val="accent2">
              <a:lumMod val="20000"/>
              <a:lumOff val="80000"/>
            </a:schemeClr>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0" tIns="0" rIns="0" bIns="0" anchor="ctr"/>
          <a:lstStyle/>
          <a:p>
            <a:pPr algn="ctr">
              <a:lnSpc>
                <a:spcPct val="90000"/>
              </a:lnSpc>
              <a:defRPr/>
            </a:pPr>
            <a:r>
              <a:rPr lang="en-US" altLang="zh-TW" sz="1200" b="0">
                <a:solidFill>
                  <a:srgbClr val="000000"/>
                </a:solidFill>
                <a:latin typeface="Arial" charset="0"/>
                <a:ea typeface="新細明體" charset="-120"/>
              </a:rPr>
              <a:t>Federated</a:t>
            </a:r>
          </a:p>
          <a:p>
            <a:pPr algn="ctr">
              <a:lnSpc>
                <a:spcPct val="90000"/>
              </a:lnSpc>
              <a:defRPr/>
            </a:pPr>
            <a:r>
              <a:rPr lang="en-US" altLang="zh-TW" sz="1200" b="0">
                <a:solidFill>
                  <a:srgbClr val="000000"/>
                </a:solidFill>
                <a:latin typeface="Arial" charset="0"/>
                <a:ea typeface="新細明體" charset="-120"/>
              </a:rPr>
              <a:t>Businesses</a:t>
            </a:r>
          </a:p>
        </p:txBody>
      </p:sp>
      <p:pic>
        <p:nvPicPr>
          <p:cNvPr id="242" name="Picture 114" descr="PSTN"/>
          <p:cNvPicPr>
            <a:picLocks noChangeAspect="1" noChangeArrowheads="1"/>
          </p:cNvPicPr>
          <p:nvPr/>
        </p:nvPicPr>
        <p:blipFill>
          <a:blip r:embed="rId4">
            <a:clrChange>
              <a:clrFrom>
                <a:srgbClr val="DADBDD"/>
              </a:clrFrom>
              <a:clrTo>
                <a:srgbClr val="DADBDD">
                  <a:alpha val="0"/>
                </a:srgbClr>
              </a:clrTo>
            </a:clrChange>
          </a:blip>
          <a:srcRect/>
          <a:stretch>
            <a:fillRect/>
          </a:stretch>
        </p:blipFill>
        <p:spPr bwMode="auto">
          <a:xfrm>
            <a:off x="396875" y="4786313"/>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43"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473075" y="5395913"/>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44"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701675" y="5548313"/>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45" name="Rounded Rectangle 244"/>
          <p:cNvSpPr/>
          <p:nvPr/>
        </p:nvSpPr>
        <p:spPr bwMode="auto">
          <a:xfrm>
            <a:off x="3444875" y="2614613"/>
            <a:ext cx="4191000" cy="1828800"/>
          </a:xfrm>
          <a:prstGeom prst="roundRect">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109728" tIns="54864" rIns="109728" bIns="54864"/>
          <a:lstStyle/>
          <a:p>
            <a:pPr algn="ctr">
              <a:lnSpc>
                <a:spcPct val="90000"/>
              </a:lnSpc>
            </a:pPr>
            <a:endParaRPr lang="zh-TW" altLang="zh-TW" sz="1200" b="0">
              <a:solidFill>
                <a:srgbClr val="000000"/>
              </a:solidFill>
              <a:latin typeface="Arial" charset="0"/>
              <a:ea typeface="新細明體" charset="-120"/>
            </a:endParaRPr>
          </a:p>
        </p:txBody>
      </p:sp>
      <p:sp>
        <p:nvSpPr>
          <p:cNvPr id="246" name="Rounded Rectangle 245"/>
          <p:cNvSpPr/>
          <p:nvPr/>
        </p:nvSpPr>
        <p:spPr bwMode="auto">
          <a:xfrm>
            <a:off x="4511675" y="4595813"/>
            <a:ext cx="990600" cy="1600200"/>
          </a:xfrm>
          <a:prstGeom prst="roundRect">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0" tIns="0" rIns="0" bIns="54864"/>
          <a:lstStyle/>
          <a:p>
            <a:pPr algn="ctr">
              <a:lnSpc>
                <a:spcPct val="90000"/>
              </a:lnSpc>
              <a:defRPr/>
            </a:pPr>
            <a:r>
              <a:rPr lang="en-US" altLang="zh-TW" sz="1200" b="0">
                <a:solidFill>
                  <a:srgbClr val="000000"/>
                </a:solidFill>
                <a:latin typeface="Arial" charset="0"/>
                <a:ea typeface="新細明體" charset="-120"/>
              </a:rPr>
              <a:t>Conferencing</a:t>
            </a:r>
          </a:p>
          <a:p>
            <a:pPr algn="ctr">
              <a:lnSpc>
                <a:spcPct val="90000"/>
              </a:lnSpc>
              <a:defRPr/>
            </a:pPr>
            <a:r>
              <a:rPr lang="en-US" altLang="zh-TW" sz="1200" b="0">
                <a:solidFill>
                  <a:srgbClr val="000000"/>
                </a:solidFill>
                <a:latin typeface="Arial" charset="0"/>
                <a:ea typeface="新細明體" charset="-120"/>
              </a:rPr>
              <a:t>Server</a:t>
            </a:r>
          </a:p>
        </p:txBody>
      </p:sp>
      <p:sp>
        <p:nvSpPr>
          <p:cNvPr id="247" name="Rounded Rectangle 246"/>
          <p:cNvSpPr/>
          <p:nvPr/>
        </p:nvSpPr>
        <p:spPr bwMode="auto">
          <a:xfrm>
            <a:off x="6645275" y="4595813"/>
            <a:ext cx="990600" cy="1600200"/>
          </a:xfrm>
          <a:prstGeom prst="roundRect">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0" tIns="0" rIns="0" bIns="54864"/>
          <a:lstStyle/>
          <a:p>
            <a:pPr algn="ctr">
              <a:lnSpc>
                <a:spcPct val="90000"/>
              </a:lnSpc>
              <a:defRPr/>
            </a:pPr>
            <a:r>
              <a:rPr lang="en-US" altLang="zh-TW" sz="1200" b="0">
                <a:solidFill>
                  <a:srgbClr val="000000"/>
                </a:solidFill>
                <a:latin typeface="Arial" charset="0"/>
                <a:ea typeface="新細明體" charset="-120"/>
              </a:rPr>
              <a:t>Microsoft</a:t>
            </a:r>
            <a:r>
              <a:rPr lang="en-US" altLang="zh-TW" sz="1200" b="0" baseline="30000">
                <a:solidFill>
                  <a:srgbClr val="000000"/>
                </a:solidFill>
                <a:latin typeface="Arial" charset="0"/>
                <a:ea typeface="新細明體" charset="-120"/>
              </a:rPr>
              <a:t>®</a:t>
            </a:r>
            <a:r>
              <a:rPr lang="en-US" altLang="zh-TW" sz="1200" b="0">
                <a:solidFill>
                  <a:srgbClr val="000000"/>
                </a:solidFill>
                <a:latin typeface="Arial" charset="0"/>
                <a:ea typeface="新細明體" charset="-120"/>
              </a:rPr>
              <a:t> </a:t>
            </a:r>
            <a:br>
              <a:rPr lang="en-US" altLang="zh-TW" sz="1200" b="0">
                <a:solidFill>
                  <a:srgbClr val="000000"/>
                </a:solidFill>
                <a:latin typeface="Arial" charset="0"/>
                <a:ea typeface="新細明體" charset="-120"/>
              </a:rPr>
            </a:br>
            <a:r>
              <a:rPr lang="en-US" altLang="zh-TW" sz="1200" b="0">
                <a:solidFill>
                  <a:srgbClr val="000000"/>
                </a:solidFill>
                <a:latin typeface="Arial" charset="0"/>
                <a:ea typeface="新細明體" charset="-120"/>
              </a:rPr>
              <a:t>Exchange</a:t>
            </a:r>
          </a:p>
          <a:p>
            <a:pPr algn="ctr">
              <a:lnSpc>
                <a:spcPct val="90000"/>
              </a:lnSpc>
              <a:defRPr/>
            </a:pPr>
            <a:r>
              <a:rPr lang="en-US" altLang="zh-TW" sz="1200" b="0">
                <a:solidFill>
                  <a:srgbClr val="000000"/>
                </a:solidFill>
                <a:latin typeface="Arial" charset="0"/>
                <a:ea typeface="新細明體" charset="-120"/>
              </a:rPr>
              <a:t>Server 2007</a:t>
            </a:r>
          </a:p>
        </p:txBody>
      </p:sp>
      <p:sp>
        <p:nvSpPr>
          <p:cNvPr id="248" name="Rounded Rectangle 247"/>
          <p:cNvSpPr/>
          <p:nvPr/>
        </p:nvSpPr>
        <p:spPr bwMode="auto">
          <a:xfrm>
            <a:off x="5578475" y="4595813"/>
            <a:ext cx="990600" cy="1600200"/>
          </a:xfrm>
          <a:prstGeom prst="roundRect">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109728" tIns="0" rIns="109728" bIns="54864"/>
          <a:lstStyle/>
          <a:p>
            <a:pPr algn="ctr">
              <a:lnSpc>
                <a:spcPct val="90000"/>
              </a:lnSpc>
              <a:defRPr/>
            </a:pPr>
            <a:r>
              <a:rPr lang="en-US" altLang="zh-TW" sz="1200" b="0">
                <a:solidFill>
                  <a:srgbClr val="000000"/>
                </a:solidFill>
                <a:latin typeface="Arial" charset="0"/>
                <a:ea typeface="新細明體" charset="-120"/>
              </a:rPr>
              <a:t>Microsoft</a:t>
            </a:r>
            <a:r>
              <a:rPr lang="en-US" altLang="zh-TW" sz="1200" b="0" baseline="30000">
                <a:solidFill>
                  <a:srgbClr val="000000"/>
                </a:solidFill>
                <a:latin typeface="Arial" charset="0"/>
                <a:ea typeface="新細明體" charset="-120"/>
              </a:rPr>
              <a:t>®</a:t>
            </a:r>
            <a:r>
              <a:rPr lang="en-US" altLang="zh-TW" sz="1200" b="0">
                <a:solidFill>
                  <a:srgbClr val="000000"/>
                </a:solidFill>
                <a:latin typeface="Arial" charset="0"/>
                <a:ea typeface="新細明體" charset="-120"/>
              </a:rPr>
              <a:t> </a:t>
            </a:r>
            <a:br>
              <a:rPr lang="en-US" altLang="zh-TW" sz="1200" b="0">
                <a:solidFill>
                  <a:srgbClr val="000000"/>
                </a:solidFill>
                <a:latin typeface="Arial" charset="0"/>
                <a:ea typeface="新細明體" charset="-120"/>
              </a:rPr>
            </a:br>
            <a:r>
              <a:rPr lang="en-US" altLang="zh-TW" sz="1200" b="0">
                <a:solidFill>
                  <a:srgbClr val="000000"/>
                </a:solidFill>
                <a:latin typeface="Arial" charset="0"/>
                <a:ea typeface="新細明體" charset="-120"/>
              </a:rPr>
              <a:t>Speech</a:t>
            </a:r>
          </a:p>
          <a:p>
            <a:pPr algn="ctr">
              <a:lnSpc>
                <a:spcPct val="90000"/>
              </a:lnSpc>
              <a:defRPr/>
            </a:pPr>
            <a:r>
              <a:rPr lang="en-US" altLang="zh-TW" sz="1200" b="0">
                <a:solidFill>
                  <a:srgbClr val="000000"/>
                </a:solidFill>
                <a:latin typeface="Arial" charset="0"/>
                <a:ea typeface="新細明體" charset="-120"/>
              </a:rPr>
              <a:t>Server</a:t>
            </a:r>
          </a:p>
        </p:txBody>
      </p:sp>
      <p:sp>
        <p:nvSpPr>
          <p:cNvPr id="249" name="Rounded Rectangle 248"/>
          <p:cNvSpPr/>
          <p:nvPr/>
        </p:nvSpPr>
        <p:spPr bwMode="auto">
          <a:xfrm>
            <a:off x="7788275" y="3148013"/>
            <a:ext cx="990600" cy="1371600"/>
          </a:xfrm>
          <a:prstGeom prst="roundRect">
            <a:avLst/>
          </a:prstGeom>
          <a:solidFill>
            <a:srgbClr val="00D05E"/>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109728" tIns="0" rIns="109728" bIns="54864"/>
          <a:lstStyle/>
          <a:p>
            <a:pPr algn="ctr">
              <a:lnSpc>
                <a:spcPct val="90000"/>
              </a:lnSpc>
              <a:defRPr/>
            </a:pPr>
            <a:r>
              <a:rPr lang="en-US" altLang="zh-TW" sz="1200" b="0">
                <a:solidFill>
                  <a:srgbClr val="000000"/>
                </a:solidFill>
                <a:latin typeface="Arial" charset="0"/>
                <a:ea typeface="新細明體" charset="-120"/>
              </a:rPr>
              <a:t>Archiving</a:t>
            </a:r>
          </a:p>
          <a:p>
            <a:pPr algn="ctr">
              <a:lnSpc>
                <a:spcPct val="90000"/>
              </a:lnSpc>
              <a:defRPr/>
            </a:pPr>
            <a:r>
              <a:rPr lang="en-US" altLang="zh-TW" sz="1200" b="0">
                <a:solidFill>
                  <a:srgbClr val="000000"/>
                </a:solidFill>
                <a:latin typeface="Arial" charset="0"/>
                <a:ea typeface="新細明體" charset="-120"/>
              </a:rPr>
              <a:t> and Call Data </a:t>
            </a:r>
            <a:br>
              <a:rPr lang="en-US" altLang="zh-TW" sz="1200" b="0">
                <a:solidFill>
                  <a:srgbClr val="000000"/>
                </a:solidFill>
                <a:latin typeface="Arial" charset="0"/>
                <a:ea typeface="新細明體" charset="-120"/>
              </a:rPr>
            </a:br>
            <a:r>
              <a:rPr lang="en-US" altLang="zh-TW" sz="1200" b="0">
                <a:solidFill>
                  <a:srgbClr val="000000"/>
                </a:solidFill>
                <a:latin typeface="Arial" charset="0"/>
                <a:ea typeface="新細明體" charset="-120"/>
              </a:rPr>
              <a:t>Records </a:t>
            </a:r>
            <a:br>
              <a:rPr lang="en-US" altLang="zh-TW" sz="1200" b="0">
                <a:solidFill>
                  <a:srgbClr val="000000"/>
                </a:solidFill>
                <a:latin typeface="Arial" charset="0"/>
                <a:ea typeface="新細明體" charset="-120"/>
              </a:rPr>
            </a:br>
            <a:r>
              <a:rPr lang="en-US" altLang="zh-TW" sz="1200" b="0">
                <a:solidFill>
                  <a:srgbClr val="000000"/>
                </a:solidFill>
                <a:latin typeface="Arial" charset="0"/>
                <a:ea typeface="新細明體" charset="-120"/>
              </a:rPr>
              <a:t>(CDR)</a:t>
            </a:r>
          </a:p>
        </p:txBody>
      </p:sp>
      <p:grpSp>
        <p:nvGrpSpPr>
          <p:cNvPr id="2" name="Group 249"/>
          <p:cNvGrpSpPr>
            <a:grpSpLocks/>
          </p:cNvGrpSpPr>
          <p:nvPr/>
        </p:nvGrpSpPr>
        <p:grpSpPr bwMode="auto">
          <a:xfrm>
            <a:off x="8035925" y="5129213"/>
            <a:ext cx="495300" cy="669925"/>
            <a:chOff x="8001000" y="4648200"/>
            <a:chExt cx="496606" cy="669133"/>
          </a:xfrm>
        </p:grpSpPr>
        <p:pic>
          <p:nvPicPr>
            <p:cNvPr id="251"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8001000" y="4648200"/>
              <a:ext cx="447264" cy="64059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52" name="Picture 5"/>
            <p:cNvPicPr>
              <a:picLocks noChangeAspect="1" noChangeArrowheads="1"/>
            </p:cNvPicPr>
            <p:nvPr/>
          </p:nvPicPr>
          <p:blipFill>
            <a:blip r:embed="rId7" cstate="print">
              <a:clrChange>
                <a:clrFrom>
                  <a:srgbClr val="DADBDD"/>
                </a:clrFrom>
                <a:clrTo>
                  <a:srgbClr val="DADBDD">
                    <a:alpha val="0"/>
                  </a:srgbClr>
                </a:clrTo>
              </a:clrChange>
              <a:duotone>
                <a:srgbClr val="B84A00">
                  <a:shade val="45000"/>
                  <a:satMod val="135000"/>
                </a:srgbClr>
                <a:prstClr val="white"/>
              </a:duotone>
              <a:lum bright="45000"/>
            </a:blip>
            <a:srcRect/>
            <a:stretch>
              <a:fillRect/>
            </a:stretch>
          </p:blipFill>
          <p:spPr bwMode="auto">
            <a:xfrm>
              <a:off x="8239124" y="5088733"/>
              <a:ext cx="258482" cy="228600"/>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253" name="Rounded Rectangle 252"/>
          <p:cNvSpPr/>
          <p:nvPr/>
        </p:nvSpPr>
        <p:spPr bwMode="auto">
          <a:xfrm>
            <a:off x="3444875" y="4595813"/>
            <a:ext cx="990600" cy="1600200"/>
          </a:xfrm>
          <a:prstGeom prst="roundRect">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tIns="0" bIns="54864"/>
          <a:lstStyle/>
          <a:p>
            <a:pPr algn="ctr">
              <a:lnSpc>
                <a:spcPct val="90000"/>
              </a:lnSpc>
              <a:defRPr/>
            </a:pPr>
            <a:r>
              <a:rPr lang="en-US" altLang="zh-TW" sz="1200" b="0">
                <a:solidFill>
                  <a:srgbClr val="000000"/>
                </a:solidFill>
                <a:latin typeface="Arial" charset="0"/>
                <a:ea typeface="新細明體" charset="-120"/>
              </a:rPr>
              <a:t>Mediation</a:t>
            </a:r>
          </a:p>
          <a:p>
            <a:pPr algn="ctr">
              <a:lnSpc>
                <a:spcPct val="90000"/>
              </a:lnSpc>
              <a:defRPr/>
            </a:pPr>
            <a:r>
              <a:rPr lang="en-US" altLang="zh-TW" sz="1200" b="0">
                <a:solidFill>
                  <a:srgbClr val="000000"/>
                </a:solidFill>
                <a:latin typeface="Arial" charset="0"/>
                <a:ea typeface="新細明體" charset="-120"/>
              </a:rPr>
              <a:t>Server</a:t>
            </a:r>
          </a:p>
        </p:txBody>
      </p:sp>
      <p:grpSp>
        <p:nvGrpSpPr>
          <p:cNvPr id="3" name="Group 253"/>
          <p:cNvGrpSpPr>
            <a:grpSpLocks/>
          </p:cNvGrpSpPr>
          <p:nvPr/>
        </p:nvGrpSpPr>
        <p:grpSpPr bwMode="auto">
          <a:xfrm>
            <a:off x="8059738" y="3852863"/>
            <a:ext cx="447675" cy="639762"/>
            <a:chOff x="6781800" y="1905000"/>
            <a:chExt cx="448056" cy="640080"/>
          </a:xfrm>
        </p:grpSpPr>
        <p:pic>
          <p:nvPicPr>
            <p:cNvPr id="255"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6781800" y="1905000"/>
              <a:ext cx="448056" cy="640080"/>
            </a:xfrm>
            <a:prstGeom prst="rect">
              <a:avLst/>
            </a:prstGeom>
            <a:ln>
              <a:noFill/>
            </a:ln>
            <a:effectLst>
              <a:outerShdw blurRad="50800" dist="38100" dir="5400000" algn="t" rotWithShape="0">
                <a:prstClr val="black">
                  <a:alpha val="40000"/>
                </a:prstClr>
              </a:outerShdw>
            </a:effectLst>
          </p:spPr>
        </p:pic>
        <p:sp>
          <p:nvSpPr>
            <p:cNvPr id="256" name="Can 255"/>
            <p:cNvSpPr/>
            <p:nvPr/>
          </p:nvSpPr>
          <p:spPr bwMode="auto">
            <a:xfrm>
              <a:off x="7021716" y="2362427"/>
              <a:ext cx="174774" cy="173123"/>
            </a:xfrm>
            <a:prstGeom prst="can">
              <a:avLst/>
            </a:prstGeom>
            <a:solidFill>
              <a:srgbClr val="5B1D01">
                <a:lumMod val="10000"/>
                <a:lumOff val="90000"/>
              </a:srgbClr>
            </a:solidFill>
            <a:ln w="9525" cap="flat" cmpd="sng" algn="ctr">
              <a:solidFill>
                <a:srgbClr val="2E0F00">
                  <a:lumMod val="25000"/>
                  <a:lumOff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wrap="none"/>
            <a:lstStyle/>
            <a:p>
              <a:endParaRPr lang="zh-TW" altLang="zh-TW" sz="1000" b="0">
                <a:solidFill>
                  <a:srgbClr val="000000"/>
                </a:solidFill>
                <a:latin typeface="Arial" charset="0"/>
                <a:ea typeface="新細明體" charset="-120"/>
              </a:endParaRPr>
            </a:p>
          </p:txBody>
        </p:sp>
      </p:grpSp>
      <p:sp>
        <p:nvSpPr>
          <p:cNvPr id="22549" name="Rounded Rectangle 256"/>
          <p:cNvSpPr>
            <a:spLocks noChangeArrowheads="1"/>
          </p:cNvSpPr>
          <p:nvPr/>
        </p:nvSpPr>
        <p:spPr bwMode="auto">
          <a:xfrm>
            <a:off x="4892675" y="2690813"/>
            <a:ext cx="1295400" cy="457200"/>
          </a:xfrm>
          <a:prstGeom prst="roundRect">
            <a:avLst>
              <a:gd name="adj" fmla="val 16667"/>
            </a:avLst>
          </a:prstGeom>
          <a:solidFill>
            <a:srgbClr val="F8F8F8"/>
          </a:solidFill>
          <a:ln w="9525" algn="ctr">
            <a:noFill/>
            <a:round/>
            <a:headEnd/>
            <a:tailEnd/>
          </a:ln>
        </p:spPr>
        <p:txBody>
          <a:bodyPr wrap="none" anchor="ctr"/>
          <a:lstStyle/>
          <a:p>
            <a:pPr algn="ctr"/>
            <a:r>
              <a:rPr lang="en-US" altLang="zh-TW" sz="1200" b="0">
                <a:solidFill>
                  <a:srgbClr val="000000"/>
                </a:solidFill>
                <a:latin typeface="Arial" charset="0"/>
                <a:ea typeface="新細明體" charset="-120"/>
              </a:rPr>
              <a:t>Inbound</a:t>
            </a:r>
          </a:p>
          <a:p>
            <a:pPr algn="ctr"/>
            <a:r>
              <a:rPr lang="en-US" altLang="zh-TW" sz="1200" b="0">
                <a:solidFill>
                  <a:srgbClr val="000000"/>
                </a:solidFill>
                <a:latin typeface="Arial" charset="0"/>
                <a:ea typeface="新細明體" charset="-120"/>
              </a:rPr>
              <a:t>Routing</a:t>
            </a:r>
          </a:p>
        </p:txBody>
      </p:sp>
      <p:sp>
        <p:nvSpPr>
          <p:cNvPr id="22550" name="Rounded Rectangle 257"/>
          <p:cNvSpPr>
            <a:spLocks noChangeArrowheads="1"/>
          </p:cNvSpPr>
          <p:nvPr/>
        </p:nvSpPr>
        <p:spPr bwMode="auto">
          <a:xfrm>
            <a:off x="4892675" y="3300413"/>
            <a:ext cx="1295400" cy="457200"/>
          </a:xfrm>
          <a:prstGeom prst="roundRect">
            <a:avLst>
              <a:gd name="adj" fmla="val 16667"/>
            </a:avLst>
          </a:prstGeom>
          <a:solidFill>
            <a:srgbClr val="F8F8F8"/>
          </a:solidFill>
          <a:ln w="9525" algn="ctr">
            <a:noFill/>
            <a:round/>
            <a:headEnd/>
            <a:tailEnd/>
          </a:ln>
        </p:spPr>
        <p:txBody>
          <a:bodyPr wrap="none" anchor="ctr"/>
          <a:lstStyle/>
          <a:p>
            <a:pPr algn="ctr"/>
            <a:r>
              <a:rPr lang="en-US" altLang="zh-TW" sz="1200" b="0">
                <a:solidFill>
                  <a:srgbClr val="000000"/>
                </a:solidFill>
                <a:latin typeface="Arial" charset="0"/>
                <a:ea typeface="新細明體" charset="-120"/>
              </a:rPr>
              <a:t>Outbound</a:t>
            </a:r>
          </a:p>
          <a:p>
            <a:pPr algn="ctr"/>
            <a:r>
              <a:rPr lang="en-US" altLang="zh-TW" sz="1200" b="0">
                <a:solidFill>
                  <a:srgbClr val="000000"/>
                </a:solidFill>
                <a:latin typeface="Arial" charset="0"/>
                <a:ea typeface="新細明體" charset="-120"/>
              </a:rPr>
              <a:t>Routing</a:t>
            </a:r>
          </a:p>
        </p:txBody>
      </p:sp>
      <p:sp>
        <p:nvSpPr>
          <p:cNvPr id="22551" name="Rounded Rectangle 258"/>
          <p:cNvSpPr>
            <a:spLocks noChangeArrowheads="1"/>
          </p:cNvSpPr>
          <p:nvPr/>
        </p:nvSpPr>
        <p:spPr bwMode="auto">
          <a:xfrm>
            <a:off x="4892675" y="3890963"/>
            <a:ext cx="1295400" cy="457200"/>
          </a:xfrm>
          <a:prstGeom prst="roundRect">
            <a:avLst>
              <a:gd name="adj" fmla="val 16667"/>
            </a:avLst>
          </a:prstGeom>
          <a:solidFill>
            <a:srgbClr val="F8F8F8"/>
          </a:solidFill>
          <a:ln w="9525" algn="ctr">
            <a:noFill/>
            <a:round/>
            <a:headEnd/>
            <a:tailEnd/>
          </a:ln>
        </p:spPr>
        <p:txBody>
          <a:bodyPr wrap="none" anchor="ctr"/>
          <a:lstStyle/>
          <a:p>
            <a:pPr algn="ctr"/>
            <a:r>
              <a:rPr lang="en-US" altLang="zh-TW" sz="1200" b="0">
                <a:solidFill>
                  <a:srgbClr val="000000"/>
                </a:solidFill>
                <a:latin typeface="Arial" charset="0"/>
                <a:ea typeface="新細明體" charset="-120"/>
              </a:rPr>
              <a:t>Voice Mail</a:t>
            </a:r>
          </a:p>
          <a:p>
            <a:pPr algn="ctr"/>
            <a:r>
              <a:rPr lang="en-US" altLang="zh-TW" sz="1200" b="0">
                <a:solidFill>
                  <a:srgbClr val="000000"/>
                </a:solidFill>
                <a:latin typeface="Arial" charset="0"/>
                <a:ea typeface="新細明體" charset="-120"/>
              </a:rPr>
              <a:t>Routing</a:t>
            </a:r>
          </a:p>
        </p:txBody>
      </p:sp>
      <p:cxnSp>
        <p:nvCxnSpPr>
          <p:cNvPr id="260" name="Straight Connector 259"/>
          <p:cNvCxnSpPr/>
          <p:nvPr/>
        </p:nvCxnSpPr>
        <p:spPr bwMode="auto">
          <a:xfrm rot="5400000">
            <a:off x="6148388" y="3719513"/>
            <a:ext cx="3125787" cy="1587"/>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61" name="Straight Connector 260"/>
          <p:cNvCxnSpPr/>
          <p:nvPr/>
        </p:nvCxnSpPr>
        <p:spPr bwMode="auto">
          <a:xfrm rot="10800000">
            <a:off x="7712075" y="5280025"/>
            <a:ext cx="76200" cy="1588"/>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62" name="Straight Connector 261"/>
          <p:cNvCxnSpPr/>
          <p:nvPr/>
        </p:nvCxnSpPr>
        <p:spPr bwMode="auto">
          <a:xfrm rot="10800000">
            <a:off x="7635875" y="3527425"/>
            <a:ext cx="76200" cy="1588"/>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63" name="Straight Connector 262"/>
          <p:cNvCxnSpPr>
            <a:stCxn id="249" idx="1"/>
          </p:cNvCxnSpPr>
          <p:nvPr/>
        </p:nvCxnSpPr>
        <p:spPr bwMode="auto">
          <a:xfrm rot="10800000">
            <a:off x="7702550" y="3832225"/>
            <a:ext cx="76200" cy="1588"/>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64" name="Straight Connector 263"/>
          <p:cNvCxnSpPr/>
          <p:nvPr/>
        </p:nvCxnSpPr>
        <p:spPr bwMode="auto">
          <a:xfrm rot="10800000">
            <a:off x="3951288" y="4516438"/>
            <a:ext cx="3192462" cy="3175"/>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65" name="Straight Connector 264"/>
          <p:cNvCxnSpPr>
            <a:endCxn id="247" idx="0"/>
          </p:cNvCxnSpPr>
          <p:nvPr/>
        </p:nvCxnSpPr>
        <p:spPr bwMode="auto">
          <a:xfrm rot="5400000">
            <a:off x="7103269" y="4547394"/>
            <a:ext cx="76200" cy="1588"/>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66" name="Straight Connector 265"/>
          <p:cNvCxnSpPr/>
          <p:nvPr/>
        </p:nvCxnSpPr>
        <p:spPr bwMode="auto">
          <a:xfrm rot="5400000">
            <a:off x="6042819" y="4556919"/>
            <a:ext cx="76200" cy="1588"/>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67" name="Straight Connector 266"/>
          <p:cNvCxnSpPr/>
          <p:nvPr/>
        </p:nvCxnSpPr>
        <p:spPr bwMode="auto">
          <a:xfrm rot="5400000">
            <a:off x="4976019" y="4556919"/>
            <a:ext cx="76200" cy="1588"/>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68" name="Straight Connector 267"/>
          <p:cNvCxnSpPr/>
          <p:nvPr/>
        </p:nvCxnSpPr>
        <p:spPr bwMode="auto">
          <a:xfrm rot="5400000">
            <a:off x="3909219" y="4556919"/>
            <a:ext cx="76200" cy="1588"/>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69" name="Straight Connector 268"/>
          <p:cNvCxnSpPr/>
          <p:nvPr/>
        </p:nvCxnSpPr>
        <p:spPr bwMode="auto">
          <a:xfrm rot="16200000" flipH="1">
            <a:off x="5511800" y="4479926"/>
            <a:ext cx="73025" cy="0"/>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70" name="Straight Connector 269"/>
          <p:cNvCxnSpPr/>
          <p:nvPr/>
        </p:nvCxnSpPr>
        <p:spPr bwMode="auto">
          <a:xfrm rot="10800000">
            <a:off x="2146300" y="5432425"/>
            <a:ext cx="153988" cy="1588"/>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71" name="Straight Connector 270"/>
          <p:cNvCxnSpPr/>
          <p:nvPr/>
        </p:nvCxnSpPr>
        <p:spPr bwMode="auto">
          <a:xfrm rot="10800000">
            <a:off x="2152650" y="3757613"/>
            <a:ext cx="144463" cy="1587"/>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72" name="Straight Connector 271"/>
          <p:cNvCxnSpPr/>
          <p:nvPr/>
        </p:nvCxnSpPr>
        <p:spPr bwMode="auto">
          <a:xfrm rot="10800000" flipV="1">
            <a:off x="2155825" y="2233613"/>
            <a:ext cx="141288" cy="0"/>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73" name="Straight Connector 272"/>
          <p:cNvCxnSpPr/>
          <p:nvPr/>
        </p:nvCxnSpPr>
        <p:spPr bwMode="auto">
          <a:xfrm rot="10800000">
            <a:off x="3292475" y="3605213"/>
            <a:ext cx="152400" cy="1587"/>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274" name="Straight Connector 273"/>
          <p:cNvCxnSpPr/>
          <p:nvPr/>
        </p:nvCxnSpPr>
        <p:spPr bwMode="auto">
          <a:xfrm rot="5400000">
            <a:off x="5469732" y="2537619"/>
            <a:ext cx="152400" cy="1587"/>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grpSp>
        <p:nvGrpSpPr>
          <p:cNvPr id="4" name="Group 81"/>
          <p:cNvGrpSpPr>
            <a:grpSpLocks/>
          </p:cNvGrpSpPr>
          <p:nvPr/>
        </p:nvGrpSpPr>
        <p:grpSpPr bwMode="auto">
          <a:xfrm>
            <a:off x="6873875" y="5148263"/>
            <a:ext cx="533400" cy="639762"/>
            <a:chOff x="1152" y="1344"/>
            <a:chExt cx="434" cy="496"/>
          </a:xfrm>
        </p:grpSpPr>
        <p:pic>
          <p:nvPicPr>
            <p:cNvPr id="276" name="Picture 82" descr="envelope holder"/>
            <p:cNvPicPr>
              <a:picLocks noChangeAspect="1" noChangeArrowheads="1"/>
            </p:cNvPicPr>
            <p:nvPr/>
          </p:nvPicPr>
          <p:blipFill>
            <a:blip r:embed="rId8"/>
            <a:srcRect/>
            <a:stretch>
              <a:fillRect/>
            </a:stretch>
          </p:blipFill>
          <p:spPr bwMode="auto">
            <a:xfrm>
              <a:off x="1152" y="1344"/>
              <a:ext cx="434" cy="496"/>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77" name="Line 83"/>
            <p:cNvSpPr>
              <a:spLocks noChangeShapeType="1"/>
            </p:cNvSpPr>
            <p:nvPr/>
          </p:nvSpPr>
          <p:spPr bwMode="auto">
            <a:xfrm>
              <a:off x="1206" y="1371"/>
              <a:ext cx="336" cy="0"/>
            </a:xfrm>
            <a:prstGeom prst="line">
              <a:avLst/>
            </a:prstGeom>
            <a:noFill/>
            <a:ln w="9525">
              <a:solidFill>
                <a:srgbClr val="F07600"/>
              </a:solidFill>
              <a:round/>
              <a:headEnd/>
              <a:tailEnd/>
            </a:ln>
            <a:effectLst/>
          </p:spPr>
          <p:txBody>
            <a:bodyPr wrap="none"/>
            <a:lstStyle/>
            <a:p>
              <a:pPr fontAlgn="auto">
                <a:spcBef>
                  <a:spcPts val="0"/>
                </a:spcBef>
                <a:spcAft>
                  <a:spcPts val="0"/>
                </a:spcAft>
                <a:defRPr/>
              </a:pPr>
              <a:endParaRPr lang="en-US" sz="1000" kern="0" dirty="0">
                <a:solidFill>
                  <a:sysClr val="windowText" lastClr="000000"/>
                </a:solidFill>
                <a:latin typeface="Segoe" pitchFamily="34" charset="0"/>
              </a:endParaRPr>
            </a:p>
          </p:txBody>
        </p:sp>
        <p:sp>
          <p:nvSpPr>
            <p:cNvPr id="278" name="Line 84"/>
            <p:cNvSpPr>
              <a:spLocks noChangeShapeType="1"/>
            </p:cNvSpPr>
            <p:nvPr/>
          </p:nvSpPr>
          <p:spPr bwMode="auto">
            <a:xfrm>
              <a:off x="1202" y="1812"/>
              <a:ext cx="337" cy="0"/>
            </a:xfrm>
            <a:prstGeom prst="line">
              <a:avLst/>
            </a:prstGeom>
            <a:noFill/>
            <a:ln w="9525">
              <a:solidFill>
                <a:srgbClr val="F07600"/>
              </a:solidFill>
              <a:round/>
              <a:headEnd/>
              <a:tailEnd/>
            </a:ln>
            <a:effectLst/>
          </p:spPr>
          <p:txBody>
            <a:bodyPr wrap="none"/>
            <a:lstStyle/>
            <a:p>
              <a:pPr fontAlgn="auto">
                <a:spcBef>
                  <a:spcPts val="0"/>
                </a:spcBef>
                <a:spcAft>
                  <a:spcPts val="0"/>
                </a:spcAft>
                <a:defRPr/>
              </a:pPr>
              <a:endParaRPr lang="en-US" sz="1000" kern="0" dirty="0">
                <a:solidFill>
                  <a:sysClr val="windowText" lastClr="000000"/>
                </a:solidFill>
                <a:latin typeface="Segoe" pitchFamily="34" charset="0"/>
              </a:endParaRPr>
            </a:p>
          </p:txBody>
        </p:sp>
      </p:grpSp>
      <p:grpSp>
        <p:nvGrpSpPr>
          <p:cNvPr id="5" name="Group 278"/>
          <p:cNvGrpSpPr>
            <a:grpSpLocks/>
          </p:cNvGrpSpPr>
          <p:nvPr/>
        </p:nvGrpSpPr>
        <p:grpSpPr bwMode="auto">
          <a:xfrm>
            <a:off x="5827713" y="5102225"/>
            <a:ext cx="492125" cy="639763"/>
            <a:chOff x="5833872" y="5029200"/>
            <a:chExt cx="490728" cy="640080"/>
          </a:xfrm>
        </p:grpSpPr>
        <p:pic>
          <p:nvPicPr>
            <p:cNvPr id="280"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5833872" y="5029200"/>
              <a:ext cx="447987" cy="64008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81" name="Oval Callout 280"/>
            <p:cNvSpPr/>
            <p:nvPr/>
          </p:nvSpPr>
          <p:spPr bwMode="auto">
            <a:xfrm rot="20903624">
              <a:off x="6066572" y="5526334"/>
              <a:ext cx="258028" cy="119121"/>
            </a:xfrm>
            <a:prstGeom prst="wedgeEllipseCallout">
              <a:avLst/>
            </a:prstGeom>
            <a:solidFill>
              <a:srgbClr val="B84A00">
                <a:lumMod val="20000"/>
                <a:lumOff val="80000"/>
              </a:srgbClr>
            </a:solidFill>
            <a:ln w="6350" cap="flat" cmpd="sng" algn="ctr">
              <a:solidFill>
                <a:srgbClr val="2E0F00">
                  <a:lumMod val="25000"/>
                  <a:lumOff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wrap="none"/>
            <a:lstStyle/>
            <a:p>
              <a:endParaRPr lang="zh-TW" altLang="zh-TW" sz="1000" b="0">
                <a:solidFill>
                  <a:srgbClr val="000000"/>
                </a:solidFill>
                <a:latin typeface="Arial" charset="0"/>
                <a:ea typeface="新細明體" charset="-120"/>
              </a:endParaRPr>
            </a:p>
          </p:txBody>
        </p:sp>
      </p:grpSp>
      <p:grpSp>
        <p:nvGrpSpPr>
          <p:cNvPr id="6" name="Group 281"/>
          <p:cNvGrpSpPr>
            <a:grpSpLocks/>
          </p:cNvGrpSpPr>
          <p:nvPr/>
        </p:nvGrpSpPr>
        <p:grpSpPr bwMode="auto">
          <a:xfrm>
            <a:off x="6797675" y="3194050"/>
            <a:ext cx="447675" cy="639763"/>
            <a:chOff x="6781800" y="1905000"/>
            <a:chExt cx="448056" cy="640080"/>
          </a:xfrm>
        </p:grpSpPr>
        <p:pic>
          <p:nvPicPr>
            <p:cNvPr id="283"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6781800" y="1905000"/>
              <a:ext cx="448056" cy="640080"/>
            </a:xfrm>
            <a:prstGeom prst="rect">
              <a:avLst/>
            </a:prstGeom>
            <a:ln>
              <a:noFill/>
            </a:ln>
            <a:effectLst>
              <a:outerShdw blurRad="50800" dist="38100" dir="5400000" algn="t" rotWithShape="0">
                <a:prstClr val="black">
                  <a:alpha val="40000"/>
                </a:prstClr>
              </a:outerShdw>
            </a:effectLst>
          </p:spPr>
        </p:pic>
        <p:sp>
          <p:nvSpPr>
            <p:cNvPr id="284" name="Can 283"/>
            <p:cNvSpPr/>
            <p:nvPr/>
          </p:nvSpPr>
          <p:spPr bwMode="auto">
            <a:xfrm>
              <a:off x="7021717" y="2362427"/>
              <a:ext cx="174774" cy="173124"/>
            </a:xfrm>
            <a:prstGeom prst="can">
              <a:avLst/>
            </a:prstGeom>
            <a:solidFill>
              <a:srgbClr val="5B1D01">
                <a:lumMod val="10000"/>
                <a:lumOff val="90000"/>
              </a:srgbClr>
            </a:solidFill>
            <a:ln w="9525" cap="flat" cmpd="sng" algn="ctr">
              <a:solidFill>
                <a:srgbClr val="2E0F00">
                  <a:lumMod val="25000"/>
                  <a:lumOff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wrap="none"/>
            <a:lstStyle/>
            <a:p>
              <a:endParaRPr lang="zh-TW" altLang="zh-TW" sz="1000" b="0">
                <a:solidFill>
                  <a:srgbClr val="000000"/>
                </a:solidFill>
                <a:latin typeface="Arial" charset="0"/>
                <a:ea typeface="新細明體" charset="-120"/>
              </a:endParaRPr>
            </a:p>
          </p:txBody>
        </p:sp>
      </p:grpSp>
      <p:grpSp>
        <p:nvGrpSpPr>
          <p:cNvPr id="7" name="Group 284"/>
          <p:cNvGrpSpPr>
            <a:grpSpLocks/>
          </p:cNvGrpSpPr>
          <p:nvPr/>
        </p:nvGrpSpPr>
        <p:grpSpPr bwMode="auto">
          <a:xfrm>
            <a:off x="3749675" y="3128963"/>
            <a:ext cx="447675" cy="639762"/>
            <a:chOff x="3733800" y="3200400"/>
            <a:chExt cx="448056" cy="640080"/>
          </a:xfrm>
        </p:grpSpPr>
        <p:pic>
          <p:nvPicPr>
            <p:cNvPr id="286"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3733800" y="3200400"/>
              <a:ext cx="448056" cy="640080"/>
            </a:xfrm>
            <a:prstGeom prst="rect">
              <a:avLst/>
            </a:prstGeom>
            <a:ln>
              <a:noFill/>
            </a:ln>
            <a:effectLst>
              <a:outerShdw blurRad="50800" dist="38100" dir="5400000" algn="t" rotWithShape="0">
                <a:prstClr val="black">
                  <a:alpha val="40000"/>
                </a:prstClr>
              </a:outerShdw>
            </a:effectLst>
          </p:spPr>
        </p:pic>
        <p:pic>
          <p:nvPicPr>
            <p:cNvPr id="287" name="Picture 121" descr="anyversion-icon-32x32-32bit"/>
            <p:cNvPicPr>
              <a:picLocks noChangeAspect="1" noChangeArrowheads="1"/>
            </p:cNvPicPr>
            <p:nvPr/>
          </p:nvPicPr>
          <p:blipFill>
            <a:blip r:embed="rId9">
              <a:duotone>
                <a:srgbClr val="B84A00">
                  <a:shade val="45000"/>
                  <a:satMod val="135000"/>
                </a:srgbClr>
                <a:prstClr val="white"/>
              </a:duotone>
              <a:lum bright="29000"/>
            </a:blip>
            <a:srcRect/>
            <a:stretch>
              <a:fillRect/>
            </a:stretch>
          </p:blipFill>
          <p:spPr bwMode="auto">
            <a:xfrm>
              <a:off x="3988599" y="3686180"/>
              <a:ext cx="152400" cy="152400"/>
            </a:xfrm>
            <a:prstGeom prst="rect">
              <a:avLst/>
            </a:prstGeom>
            <a:noFill/>
            <a:ln w="9525">
              <a:noFill/>
              <a:miter lim="800000"/>
              <a:headEnd/>
              <a:tailEnd/>
            </a:ln>
            <a:effectLst>
              <a:outerShdw blurRad="50800" dist="38100" dir="5400000" algn="t" rotWithShape="0">
                <a:prstClr val="black">
                  <a:alpha val="40000"/>
                </a:prstClr>
              </a:outerShdw>
            </a:effectLst>
          </p:spPr>
        </p:pic>
      </p:grpSp>
      <p:grpSp>
        <p:nvGrpSpPr>
          <p:cNvPr id="8" name="Group 287"/>
          <p:cNvGrpSpPr>
            <a:grpSpLocks/>
          </p:cNvGrpSpPr>
          <p:nvPr/>
        </p:nvGrpSpPr>
        <p:grpSpPr bwMode="auto">
          <a:xfrm>
            <a:off x="3902075" y="3327400"/>
            <a:ext cx="447675" cy="639763"/>
            <a:chOff x="3733800" y="3200400"/>
            <a:chExt cx="448056" cy="640080"/>
          </a:xfrm>
        </p:grpSpPr>
        <p:pic>
          <p:nvPicPr>
            <p:cNvPr id="289"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3733800" y="3200400"/>
              <a:ext cx="448056" cy="640080"/>
            </a:xfrm>
            <a:prstGeom prst="rect">
              <a:avLst/>
            </a:prstGeom>
            <a:ln>
              <a:noFill/>
            </a:ln>
            <a:effectLst>
              <a:outerShdw blurRad="50800" dist="38100" dir="5400000" algn="t" rotWithShape="0">
                <a:prstClr val="black">
                  <a:alpha val="40000"/>
                </a:prstClr>
              </a:outerShdw>
            </a:effectLst>
          </p:spPr>
        </p:pic>
        <p:pic>
          <p:nvPicPr>
            <p:cNvPr id="290" name="Picture 121" descr="anyversion-icon-32x32-32bit"/>
            <p:cNvPicPr>
              <a:picLocks noChangeAspect="1" noChangeArrowheads="1"/>
            </p:cNvPicPr>
            <p:nvPr/>
          </p:nvPicPr>
          <p:blipFill>
            <a:blip r:embed="rId9">
              <a:duotone>
                <a:srgbClr val="B84A00">
                  <a:shade val="45000"/>
                  <a:satMod val="135000"/>
                </a:srgbClr>
                <a:prstClr val="white"/>
              </a:duotone>
              <a:lum bright="29000"/>
            </a:blip>
            <a:srcRect/>
            <a:stretch>
              <a:fillRect/>
            </a:stretch>
          </p:blipFill>
          <p:spPr bwMode="auto">
            <a:xfrm>
              <a:off x="3988599" y="3686180"/>
              <a:ext cx="152400" cy="152400"/>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22572" name="TextBox 290"/>
          <p:cNvSpPr txBox="1">
            <a:spLocks noChangeArrowheads="1"/>
          </p:cNvSpPr>
          <p:nvPr/>
        </p:nvSpPr>
        <p:spPr bwMode="auto">
          <a:xfrm>
            <a:off x="3400425" y="2600325"/>
            <a:ext cx="1614488" cy="639763"/>
          </a:xfrm>
          <a:prstGeom prst="rect">
            <a:avLst/>
          </a:prstGeom>
          <a:noFill/>
          <a:ln w="9525">
            <a:noFill/>
            <a:miter lim="800000"/>
            <a:headEnd/>
            <a:tailEnd/>
          </a:ln>
        </p:spPr>
        <p:txBody>
          <a:bodyPr wrap="none">
            <a:spAutoFit/>
          </a:bodyPr>
          <a:lstStyle/>
          <a:p>
            <a:pPr algn="ctr"/>
            <a:r>
              <a:rPr lang="en-US" altLang="zh-TW" sz="1200">
                <a:solidFill>
                  <a:srgbClr val="000000"/>
                </a:solidFill>
                <a:latin typeface="Arial" charset="0"/>
                <a:ea typeface="新細明體" charset="-120"/>
              </a:rPr>
              <a:t>Communications </a:t>
            </a:r>
            <a:br>
              <a:rPr lang="en-US" altLang="zh-TW" sz="1200">
                <a:solidFill>
                  <a:srgbClr val="000000"/>
                </a:solidFill>
                <a:latin typeface="Arial" charset="0"/>
                <a:ea typeface="新細明體" charset="-120"/>
              </a:rPr>
            </a:br>
            <a:r>
              <a:rPr lang="en-US" altLang="zh-TW" sz="1200">
                <a:solidFill>
                  <a:srgbClr val="000000"/>
                </a:solidFill>
                <a:latin typeface="Arial" charset="0"/>
                <a:ea typeface="新細明體" charset="-120"/>
              </a:rPr>
              <a:t>Server 2007</a:t>
            </a:r>
          </a:p>
          <a:p>
            <a:pPr algn="ctr"/>
            <a:r>
              <a:rPr lang="en-US" altLang="zh-TW" sz="1200">
                <a:solidFill>
                  <a:srgbClr val="000000"/>
                </a:solidFill>
                <a:latin typeface="Arial" charset="0"/>
                <a:ea typeface="新細明體" charset="-120"/>
              </a:rPr>
              <a:t>Front-End Server(s)</a:t>
            </a:r>
          </a:p>
        </p:txBody>
      </p:sp>
      <p:sp>
        <p:nvSpPr>
          <p:cNvPr id="22573" name="TextBox 291"/>
          <p:cNvSpPr txBox="1">
            <a:spLocks noChangeArrowheads="1"/>
          </p:cNvSpPr>
          <p:nvPr/>
        </p:nvSpPr>
        <p:spPr bwMode="auto">
          <a:xfrm>
            <a:off x="6307138" y="2695575"/>
            <a:ext cx="1400175" cy="274638"/>
          </a:xfrm>
          <a:prstGeom prst="rect">
            <a:avLst/>
          </a:prstGeom>
          <a:noFill/>
          <a:ln w="9525">
            <a:noFill/>
            <a:miter lim="800000"/>
            <a:headEnd/>
            <a:tailEnd/>
          </a:ln>
        </p:spPr>
        <p:txBody>
          <a:bodyPr wrap="none">
            <a:spAutoFit/>
          </a:bodyPr>
          <a:lstStyle/>
          <a:p>
            <a:pPr algn="ctr"/>
            <a:r>
              <a:rPr lang="en-US" altLang="zh-TW" sz="1200">
                <a:solidFill>
                  <a:srgbClr val="000000"/>
                </a:solidFill>
                <a:latin typeface="Arial" charset="0"/>
                <a:ea typeface="新細明體" charset="-120"/>
              </a:rPr>
              <a:t>Back-End Server</a:t>
            </a:r>
          </a:p>
        </p:txBody>
      </p:sp>
      <p:sp>
        <p:nvSpPr>
          <p:cNvPr id="22574" name="TextBox 292"/>
          <p:cNvSpPr txBox="1">
            <a:spLocks noChangeArrowheads="1"/>
          </p:cNvSpPr>
          <p:nvPr/>
        </p:nvSpPr>
        <p:spPr bwMode="auto">
          <a:xfrm>
            <a:off x="6543675" y="3883025"/>
            <a:ext cx="1033463" cy="5492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Microsoft</a:t>
            </a:r>
            <a:r>
              <a:rPr lang="en-US" altLang="zh-TW" sz="1000" baseline="30000">
                <a:solidFill>
                  <a:srgbClr val="000000"/>
                </a:solidFill>
                <a:latin typeface="Arial" charset="0"/>
                <a:ea typeface="新細明體" charset="-120"/>
              </a:rPr>
              <a:t>® </a:t>
            </a:r>
            <a:br>
              <a:rPr lang="en-US" altLang="zh-TW" sz="1000" baseline="30000">
                <a:solidFill>
                  <a:srgbClr val="000000"/>
                </a:solidFill>
                <a:latin typeface="Arial" charset="0"/>
                <a:ea typeface="新細明體" charset="-120"/>
              </a:rPr>
            </a:br>
            <a:r>
              <a:rPr lang="en-US" altLang="zh-TW" sz="1000">
                <a:solidFill>
                  <a:srgbClr val="000000"/>
                </a:solidFill>
                <a:latin typeface="Arial" charset="0"/>
                <a:ea typeface="新細明體" charset="-120"/>
              </a:rPr>
              <a:t>SQL Server™ </a:t>
            </a:r>
            <a:br>
              <a:rPr lang="en-US" altLang="zh-TW" sz="1000">
                <a:solidFill>
                  <a:srgbClr val="000000"/>
                </a:solidFill>
                <a:latin typeface="Arial" charset="0"/>
                <a:ea typeface="新細明體" charset="-120"/>
              </a:rPr>
            </a:br>
            <a:r>
              <a:rPr lang="en-US" altLang="zh-TW" sz="1000">
                <a:solidFill>
                  <a:srgbClr val="000000"/>
                </a:solidFill>
                <a:latin typeface="Arial" charset="0"/>
                <a:ea typeface="新細明體" charset="-120"/>
              </a:rPr>
              <a:t>Database</a:t>
            </a:r>
          </a:p>
        </p:txBody>
      </p:sp>
      <p:sp>
        <p:nvSpPr>
          <p:cNvPr id="22575" name="TextBox 293"/>
          <p:cNvSpPr txBox="1">
            <a:spLocks noChangeArrowheads="1"/>
          </p:cNvSpPr>
          <p:nvPr/>
        </p:nvSpPr>
        <p:spPr bwMode="auto">
          <a:xfrm>
            <a:off x="3367088" y="3967163"/>
            <a:ext cx="1490662" cy="3968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Registrar, Proxy, and </a:t>
            </a:r>
          </a:p>
          <a:p>
            <a:pPr algn="ctr"/>
            <a:r>
              <a:rPr lang="en-US" altLang="zh-TW" sz="1000">
                <a:solidFill>
                  <a:srgbClr val="000000"/>
                </a:solidFill>
                <a:latin typeface="Arial" charset="0"/>
                <a:ea typeface="新細明體" charset="-120"/>
              </a:rPr>
              <a:t>Presence Server</a:t>
            </a:r>
          </a:p>
        </p:txBody>
      </p:sp>
      <p:sp>
        <p:nvSpPr>
          <p:cNvPr id="22576" name="TextBox 294"/>
          <p:cNvSpPr txBox="1">
            <a:spLocks noChangeArrowheads="1"/>
          </p:cNvSpPr>
          <p:nvPr/>
        </p:nvSpPr>
        <p:spPr bwMode="auto">
          <a:xfrm>
            <a:off x="5876925" y="5949950"/>
            <a:ext cx="395288" cy="2444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IVR</a:t>
            </a:r>
          </a:p>
        </p:txBody>
      </p:sp>
      <p:sp>
        <p:nvSpPr>
          <p:cNvPr id="296" name="Rounded Rectangle 295"/>
          <p:cNvSpPr/>
          <p:nvPr/>
        </p:nvSpPr>
        <p:spPr bwMode="auto">
          <a:xfrm>
            <a:off x="7788275" y="1366838"/>
            <a:ext cx="1038225" cy="1704975"/>
          </a:xfrm>
          <a:prstGeom prst="roundRect">
            <a:avLst/>
          </a:prstGeom>
          <a:solidFill>
            <a:srgbClr val="FF7D7D"/>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txBody>
          <a:bodyPr wrap="none" lIns="0" tIns="0" rIns="0" bIns="0"/>
          <a:lstStyle/>
          <a:p>
            <a:pPr algn="ctr">
              <a:lnSpc>
                <a:spcPct val="90000"/>
              </a:lnSpc>
              <a:defRPr/>
            </a:pPr>
            <a:r>
              <a:rPr lang="en-US" altLang="zh-TW" sz="1200" b="0">
                <a:solidFill>
                  <a:srgbClr val="000000"/>
                </a:solidFill>
                <a:latin typeface="Arial" charset="0"/>
                <a:ea typeface="新細明體" charset="-120"/>
              </a:rPr>
              <a:t>Manage-</a:t>
            </a:r>
            <a:br>
              <a:rPr lang="en-US" altLang="zh-TW" sz="1200" b="0">
                <a:solidFill>
                  <a:srgbClr val="000000"/>
                </a:solidFill>
                <a:latin typeface="Arial" charset="0"/>
                <a:ea typeface="新細明體" charset="-120"/>
              </a:rPr>
            </a:br>
            <a:r>
              <a:rPr lang="en-US" altLang="zh-TW" sz="1200" b="0">
                <a:solidFill>
                  <a:srgbClr val="000000"/>
                </a:solidFill>
                <a:latin typeface="Arial" charset="0"/>
                <a:ea typeface="新細明體" charset="-120"/>
              </a:rPr>
              <a:t>ment</a:t>
            </a:r>
          </a:p>
        </p:txBody>
      </p:sp>
      <p:cxnSp>
        <p:nvCxnSpPr>
          <p:cNvPr id="297" name="Straight Connector 296"/>
          <p:cNvCxnSpPr/>
          <p:nvPr/>
        </p:nvCxnSpPr>
        <p:spPr bwMode="auto">
          <a:xfrm rot="10800000">
            <a:off x="7712075" y="2155825"/>
            <a:ext cx="76200" cy="1588"/>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pic>
        <p:nvPicPr>
          <p:cNvPr id="298" name="Rectangle 5"/>
          <p:cNvPicPr>
            <a:picLocks noChangeAspect="1" noChangeArrowheads="1"/>
          </p:cNvPicPr>
          <p:nvPr/>
        </p:nvPicPr>
        <p:blipFill>
          <a:blip r:embed="rId10">
            <a:clrChange>
              <a:clrFrom>
                <a:srgbClr val="DADBDD"/>
              </a:clrFrom>
              <a:clrTo>
                <a:srgbClr val="DADBDD">
                  <a:alpha val="0"/>
                </a:srgbClr>
              </a:clrTo>
            </a:clrChange>
          </a:blip>
          <a:srcRect l="12459" t="7713" r="7890" b="12709"/>
          <a:stretch>
            <a:fillRect/>
          </a:stretch>
        </p:blipFill>
        <p:spPr bwMode="auto">
          <a:xfrm>
            <a:off x="8069263" y="1728788"/>
            <a:ext cx="428625" cy="395287"/>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2580" name="TextBox 298"/>
          <p:cNvSpPr txBox="1">
            <a:spLocks noChangeArrowheads="1"/>
          </p:cNvSpPr>
          <p:nvPr/>
        </p:nvSpPr>
        <p:spPr bwMode="auto">
          <a:xfrm>
            <a:off x="7705725" y="2092325"/>
            <a:ext cx="1243013" cy="1006475"/>
          </a:xfrm>
          <a:prstGeom prst="rect">
            <a:avLst/>
          </a:prstGeom>
          <a:noFill/>
          <a:ln w="9525">
            <a:noFill/>
            <a:miter lim="800000"/>
            <a:headEnd/>
            <a:tailEnd/>
          </a:ln>
        </p:spPr>
        <p:txBody>
          <a:bodyPr>
            <a:spAutoFit/>
          </a:bodyPr>
          <a:lstStyle/>
          <a:p>
            <a:pPr algn="ctr"/>
            <a:r>
              <a:rPr lang="en-US" altLang="zh-TW" sz="1000">
                <a:solidFill>
                  <a:srgbClr val="000000"/>
                </a:solidFill>
                <a:latin typeface="Arial" charset="0"/>
                <a:ea typeface="新細明體" charset="-120"/>
              </a:rPr>
              <a:t>Microsoft</a:t>
            </a:r>
            <a:r>
              <a:rPr lang="en-US" altLang="zh-TW" sz="1000" baseline="30000">
                <a:solidFill>
                  <a:srgbClr val="000000"/>
                </a:solidFill>
                <a:latin typeface="Arial" charset="0"/>
                <a:ea typeface="新細明體" charset="-120"/>
              </a:rPr>
              <a:t>®</a:t>
            </a:r>
            <a:r>
              <a:rPr lang="en-US" altLang="zh-TW" sz="1000">
                <a:solidFill>
                  <a:srgbClr val="000000"/>
                </a:solidFill>
                <a:latin typeface="Arial" charset="0"/>
                <a:ea typeface="新細明體" charset="-120"/>
              </a:rPr>
              <a:t> </a:t>
            </a:r>
            <a:br>
              <a:rPr lang="en-US" altLang="zh-TW" sz="1000">
                <a:solidFill>
                  <a:srgbClr val="000000"/>
                </a:solidFill>
                <a:latin typeface="Arial" charset="0"/>
                <a:ea typeface="新細明體" charset="-120"/>
              </a:rPr>
            </a:br>
            <a:r>
              <a:rPr lang="en-US" altLang="zh-TW" sz="1000">
                <a:solidFill>
                  <a:srgbClr val="000000"/>
                </a:solidFill>
                <a:latin typeface="Arial" charset="0"/>
                <a:ea typeface="新細明體" charset="-120"/>
              </a:rPr>
              <a:t>Operations </a:t>
            </a:r>
            <a:br>
              <a:rPr lang="en-US" altLang="zh-TW" sz="1000">
                <a:solidFill>
                  <a:srgbClr val="000000"/>
                </a:solidFill>
                <a:latin typeface="Arial" charset="0"/>
                <a:ea typeface="新細明體" charset="-120"/>
              </a:rPr>
            </a:br>
            <a:r>
              <a:rPr lang="en-US" altLang="zh-TW" sz="1000">
                <a:solidFill>
                  <a:srgbClr val="000000"/>
                </a:solidFill>
                <a:latin typeface="Arial" charset="0"/>
                <a:ea typeface="新細明體" charset="-120"/>
              </a:rPr>
              <a:t>Manager / </a:t>
            </a:r>
            <a:br>
              <a:rPr lang="en-US" altLang="zh-TW" sz="1000">
                <a:solidFill>
                  <a:srgbClr val="000000"/>
                </a:solidFill>
                <a:latin typeface="Arial" charset="0"/>
                <a:ea typeface="新細明體" charset="-120"/>
              </a:rPr>
            </a:br>
            <a:r>
              <a:rPr lang="en-US" altLang="zh-TW" sz="1000">
                <a:solidFill>
                  <a:srgbClr val="000000"/>
                </a:solidFill>
                <a:latin typeface="Arial" charset="0"/>
                <a:ea typeface="新細明體" charset="-120"/>
              </a:rPr>
              <a:t>Microsoft</a:t>
            </a:r>
            <a:r>
              <a:rPr lang="en-US" altLang="zh-TW" sz="1000" baseline="30000">
                <a:solidFill>
                  <a:srgbClr val="000000"/>
                </a:solidFill>
                <a:latin typeface="Arial" charset="0"/>
                <a:ea typeface="新細明體" charset="-120"/>
              </a:rPr>
              <a:t>®</a:t>
            </a:r>
            <a:r>
              <a:rPr lang="en-US" altLang="zh-TW" sz="1000">
                <a:solidFill>
                  <a:srgbClr val="000000"/>
                </a:solidFill>
                <a:latin typeface="Arial" charset="0"/>
                <a:ea typeface="新細明體" charset="-120"/>
              </a:rPr>
              <a:t> </a:t>
            </a:r>
            <a:br>
              <a:rPr lang="en-US" altLang="zh-TW" sz="1000">
                <a:solidFill>
                  <a:srgbClr val="000000"/>
                </a:solidFill>
                <a:latin typeface="Arial" charset="0"/>
                <a:ea typeface="新細明體" charset="-120"/>
              </a:rPr>
            </a:br>
            <a:r>
              <a:rPr lang="en-US" altLang="zh-TW" sz="1000">
                <a:solidFill>
                  <a:srgbClr val="000000"/>
                </a:solidFill>
                <a:latin typeface="Arial" charset="0"/>
                <a:ea typeface="新細明體" charset="-120"/>
              </a:rPr>
              <a:t>Management </a:t>
            </a:r>
            <a:br>
              <a:rPr lang="en-US" altLang="zh-TW" sz="1000">
                <a:solidFill>
                  <a:srgbClr val="000000"/>
                </a:solidFill>
                <a:latin typeface="Arial" charset="0"/>
                <a:ea typeface="新細明體" charset="-120"/>
              </a:rPr>
            </a:br>
            <a:r>
              <a:rPr lang="en-US" altLang="zh-TW" sz="1000">
                <a:solidFill>
                  <a:srgbClr val="000000"/>
                </a:solidFill>
                <a:latin typeface="Arial" charset="0"/>
                <a:ea typeface="新細明體" charset="-120"/>
              </a:rPr>
              <a:t>Console (MMC)</a:t>
            </a:r>
          </a:p>
        </p:txBody>
      </p:sp>
      <p:sp>
        <p:nvSpPr>
          <p:cNvPr id="22581" name="TextBox 299"/>
          <p:cNvSpPr txBox="1">
            <a:spLocks noChangeArrowheads="1"/>
          </p:cNvSpPr>
          <p:nvPr/>
        </p:nvSpPr>
        <p:spPr bwMode="auto">
          <a:xfrm>
            <a:off x="4527550" y="5795963"/>
            <a:ext cx="958850" cy="3968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Audio, Video</a:t>
            </a:r>
          </a:p>
          <a:p>
            <a:pPr algn="ctr"/>
            <a:r>
              <a:rPr lang="en-US" altLang="zh-TW" sz="1000">
                <a:solidFill>
                  <a:srgbClr val="000000"/>
                </a:solidFill>
                <a:latin typeface="Arial" charset="0"/>
                <a:ea typeface="新細明體" charset="-120"/>
              </a:rPr>
              <a:t>and Data</a:t>
            </a:r>
          </a:p>
        </p:txBody>
      </p:sp>
      <p:pic>
        <p:nvPicPr>
          <p:cNvPr id="301" name="Picture 85" descr="load"/>
          <p:cNvPicPr>
            <a:picLocks noChangeAspect="1" noChangeArrowheads="1"/>
          </p:cNvPicPr>
          <p:nvPr/>
        </p:nvPicPr>
        <p:blipFill>
          <a:blip r:embed="rId11">
            <a:duotone>
              <a:srgbClr val="B84A00">
                <a:shade val="45000"/>
                <a:satMod val="135000"/>
              </a:srgbClr>
              <a:prstClr val="white"/>
            </a:duotone>
            <a:lum bright="33000"/>
          </a:blip>
          <a:stretch>
            <a:fillRect/>
          </a:stretch>
        </p:blipFill>
        <p:spPr bwMode="auto">
          <a:xfrm>
            <a:off x="3140075" y="5410939"/>
            <a:ext cx="533400" cy="23135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2583" name="TextBox 301"/>
          <p:cNvSpPr txBox="1">
            <a:spLocks noChangeArrowheads="1"/>
          </p:cNvSpPr>
          <p:nvPr/>
        </p:nvSpPr>
        <p:spPr bwMode="auto">
          <a:xfrm>
            <a:off x="6721475" y="5795963"/>
            <a:ext cx="838200" cy="3968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Unified</a:t>
            </a:r>
          </a:p>
          <a:p>
            <a:pPr algn="ctr"/>
            <a:r>
              <a:rPr lang="en-US" altLang="zh-TW" sz="1000">
                <a:solidFill>
                  <a:srgbClr val="000000"/>
                </a:solidFill>
                <a:latin typeface="Arial" charset="0"/>
                <a:ea typeface="新細明體" charset="-120"/>
              </a:rPr>
              <a:t>Messaging</a:t>
            </a:r>
          </a:p>
        </p:txBody>
      </p:sp>
      <p:sp>
        <p:nvSpPr>
          <p:cNvPr id="22584" name="TextBox 302"/>
          <p:cNvSpPr txBox="1">
            <a:spLocks noChangeArrowheads="1"/>
          </p:cNvSpPr>
          <p:nvPr/>
        </p:nvSpPr>
        <p:spPr bwMode="auto">
          <a:xfrm>
            <a:off x="2417763" y="5795963"/>
            <a:ext cx="760412" cy="3968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SIP/PSTN</a:t>
            </a:r>
          </a:p>
          <a:p>
            <a:pPr algn="ctr"/>
            <a:r>
              <a:rPr lang="en-US" altLang="zh-TW" sz="1000">
                <a:solidFill>
                  <a:srgbClr val="000000"/>
                </a:solidFill>
                <a:latin typeface="Arial" charset="0"/>
                <a:ea typeface="新細明體" charset="-120"/>
              </a:rPr>
              <a:t>Gateway</a:t>
            </a:r>
          </a:p>
        </p:txBody>
      </p:sp>
      <p:grpSp>
        <p:nvGrpSpPr>
          <p:cNvPr id="9" name="Group 303"/>
          <p:cNvGrpSpPr>
            <a:grpSpLocks/>
          </p:cNvGrpSpPr>
          <p:nvPr/>
        </p:nvGrpSpPr>
        <p:grpSpPr bwMode="auto">
          <a:xfrm>
            <a:off x="4773613" y="5087938"/>
            <a:ext cx="466725" cy="639762"/>
            <a:chOff x="4724400" y="5013960"/>
            <a:chExt cx="466724" cy="640080"/>
          </a:xfrm>
        </p:grpSpPr>
        <p:pic>
          <p:nvPicPr>
            <p:cNvPr id="305"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4724400" y="5013960"/>
              <a:ext cx="447674" cy="64008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0" name="Group 230"/>
            <p:cNvGrpSpPr>
              <a:grpSpLocks/>
            </p:cNvGrpSpPr>
            <p:nvPr/>
          </p:nvGrpSpPr>
          <p:grpSpPr bwMode="auto">
            <a:xfrm>
              <a:off x="4962512" y="5410198"/>
              <a:ext cx="228599" cy="228599"/>
              <a:chOff x="6629400" y="1143000"/>
              <a:chExt cx="533400" cy="533400"/>
            </a:xfrm>
          </p:grpSpPr>
          <p:sp>
            <p:nvSpPr>
              <p:cNvPr id="307" name="Down Arrow 306"/>
              <p:cNvSpPr/>
              <p:nvPr/>
            </p:nvSpPr>
            <p:spPr bwMode="auto">
              <a:xfrm>
                <a:off x="6781298" y="1141240"/>
                <a:ext cx="229659" cy="229774"/>
              </a:xfrm>
              <a:prstGeom prst="downArrow">
                <a:avLst/>
              </a:prstGeom>
              <a:solidFill>
                <a:srgbClr val="2E0F00">
                  <a:lumMod val="10000"/>
                  <a:lumOff val="90000"/>
                </a:srgbClr>
              </a:solidFill>
              <a:ln w="6350" cap="flat" cmpd="sng" algn="ctr">
                <a:solidFill>
                  <a:srgbClr val="2E0F00">
                    <a:lumMod val="25000"/>
                    <a:lumOff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wrap="none"/>
              <a:lstStyle/>
              <a:p>
                <a:endParaRPr lang="zh-TW" altLang="zh-TW" sz="1000" b="0">
                  <a:solidFill>
                    <a:srgbClr val="000000"/>
                  </a:solidFill>
                  <a:latin typeface="Arial" charset="0"/>
                  <a:ea typeface="新細明體" charset="-120"/>
                </a:endParaRPr>
              </a:p>
            </p:txBody>
          </p:sp>
          <p:sp>
            <p:nvSpPr>
              <p:cNvPr id="308" name="Down Arrow 307"/>
              <p:cNvSpPr>
                <a:spLocks noChangeArrowheads="1"/>
              </p:cNvSpPr>
              <p:nvPr/>
            </p:nvSpPr>
            <p:spPr bwMode="auto">
              <a:xfrm flipV="1">
                <a:off x="6781298" y="1445134"/>
                <a:ext cx="229659" cy="229774"/>
              </a:xfrm>
              <a:prstGeom prst="downArrow">
                <a:avLst>
                  <a:gd name="adj1" fmla="val 50000"/>
                  <a:gd name="adj2" fmla="val 50000"/>
                </a:avLst>
              </a:prstGeom>
              <a:solidFill>
                <a:srgbClr val="FFE0D1"/>
              </a:solidFill>
              <a:ln w="6350" algn="ctr">
                <a:solidFill>
                  <a:srgbClr val="FFB18B"/>
                </a:solidFill>
                <a:round/>
                <a:headEnd/>
                <a:tailEnd/>
              </a:ln>
              <a:effectLst>
                <a:outerShdw dist="38100" dir="5400000" algn="t" rotWithShape="0">
                  <a:srgbClr val="000000">
                    <a:alpha val="39999"/>
                  </a:srgbClr>
                </a:outerShdw>
              </a:effectLst>
            </p:spPr>
            <p:txBody>
              <a:bodyPr rot="10800000" wrap="none"/>
              <a:lstStyle/>
              <a:p>
                <a:endParaRPr lang="zh-TW" altLang="zh-TW" sz="1000" b="0">
                  <a:solidFill>
                    <a:srgbClr val="000000"/>
                  </a:solidFill>
                  <a:latin typeface="Arial" charset="0"/>
                  <a:ea typeface="新細明體" charset="-120"/>
                </a:endParaRPr>
              </a:p>
            </p:txBody>
          </p:sp>
          <p:sp>
            <p:nvSpPr>
              <p:cNvPr id="309" name="Down Arrow 308"/>
              <p:cNvSpPr>
                <a:spLocks noChangeArrowheads="1"/>
              </p:cNvSpPr>
              <p:nvPr/>
            </p:nvSpPr>
            <p:spPr bwMode="auto">
              <a:xfrm rot="5400000">
                <a:off x="6933114" y="1293246"/>
                <a:ext cx="229774" cy="229659"/>
              </a:xfrm>
              <a:prstGeom prst="downArrow">
                <a:avLst>
                  <a:gd name="adj1" fmla="val 50000"/>
                  <a:gd name="adj2" fmla="val 50000"/>
                </a:avLst>
              </a:prstGeom>
              <a:solidFill>
                <a:srgbClr val="FFE0D1"/>
              </a:solidFill>
              <a:ln w="6350" algn="ctr">
                <a:solidFill>
                  <a:srgbClr val="FFB18B"/>
                </a:solidFill>
                <a:round/>
                <a:headEnd/>
                <a:tailEnd/>
              </a:ln>
              <a:effectLst>
                <a:outerShdw dist="38100" dir="5400000" algn="t" rotWithShape="0">
                  <a:srgbClr val="000000">
                    <a:alpha val="39999"/>
                  </a:srgbClr>
                </a:outerShdw>
              </a:effectLst>
            </p:spPr>
            <p:txBody>
              <a:bodyPr rot="10800000" vert="eaVert" wrap="none"/>
              <a:lstStyle/>
              <a:p>
                <a:endParaRPr lang="zh-TW" altLang="zh-TW" sz="1000" b="0">
                  <a:solidFill>
                    <a:srgbClr val="000000"/>
                  </a:solidFill>
                  <a:latin typeface="Arial" charset="0"/>
                  <a:ea typeface="新細明體" charset="-120"/>
                </a:endParaRPr>
              </a:p>
            </p:txBody>
          </p:sp>
          <p:sp>
            <p:nvSpPr>
              <p:cNvPr id="310" name="Down Arrow 309"/>
              <p:cNvSpPr>
                <a:spLocks noChangeArrowheads="1"/>
              </p:cNvSpPr>
              <p:nvPr/>
            </p:nvSpPr>
            <p:spPr bwMode="auto">
              <a:xfrm rot="-5400000">
                <a:off x="6629371" y="1293246"/>
                <a:ext cx="229774" cy="229659"/>
              </a:xfrm>
              <a:prstGeom prst="downArrow">
                <a:avLst>
                  <a:gd name="adj1" fmla="val 50000"/>
                  <a:gd name="adj2" fmla="val 50000"/>
                </a:avLst>
              </a:prstGeom>
              <a:solidFill>
                <a:srgbClr val="FFE0D1"/>
              </a:solidFill>
              <a:ln w="6350" algn="ctr">
                <a:solidFill>
                  <a:srgbClr val="FFB18B"/>
                </a:solidFill>
                <a:round/>
                <a:headEnd/>
                <a:tailEnd/>
              </a:ln>
              <a:effectLst>
                <a:outerShdw dist="38100" dir="5400000" algn="t" rotWithShape="0">
                  <a:srgbClr val="000000">
                    <a:alpha val="39999"/>
                  </a:srgbClr>
                </a:outerShdw>
              </a:effectLst>
            </p:spPr>
            <p:txBody>
              <a:bodyPr vert="eaVert" wrap="none"/>
              <a:lstStyle/>
              <a:p>
                <a:endParaRPr lang="zh-TW" altLang="zh-TW" sz="1000" b="0">
                  <a:solidFill>
                    <a:srgbClr val="000000"/>
                  </a:solidFill>
                  <a:latin typeface="Arial" charset="0"/>
                  <a:ea typeface="新細明體" charset="-120"/>
                </a:endParaRPr>
              </a:p>
            </p:txBody>
          </p:sp>
        </p:grpSp>
      </p:grpSp>
      <p:pic>
        <p:nvPicPr>
          <p:cNvPr id="311" name="Picture 162" descr="pbX phone 3"/>
          <p:cNvPicPr>
            <a:picLocks noChangeAspect="1" noChangeArrowheads="1"/>
          </p:cNvPicPr>
          <p:nvPr/>
        </p:nvPicPr>
        <p:blipFill>
          <a:blip r:embed="rId12">
            <a:clrChange>
              <a:clrFrom>
                <a:srgbClr val="DADBDD"/>
              </a:clrFrom>
              <a:clrTo>
                <a:srgbClr val="DADBDD">
                  <a:alpha val="0"/>
                </a:srgbClr>
              </a:clrTo>
            </a:clrChange>
          </a:blip>
          <a:srcRect/>
          <a:stretch>
            <a:fillRect/>
          </a:stretch>
        </p:blipFill>
        <p:spPr bwMode="auto">
          <a:xfrm>
            <a:off x="4330700" y="1776413"/>
            <a:ext cx="257175" cy="533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12" name="Rectangle 5"/>
          <p:cNvPicPr>
            <a:picLocks noChangeAspect="1" noChangeArrowheads="1"/>
          </p:cNvPicPr>
          <p:nvPr/>
        </p:nvPicPr>
        <p:blipFill>
          <a:blip r:embed="rId10">
            <a:clrChange>
              <a:clrFrom>
                <a:srgbClr val="DADBDD"/>
              </a:clrFrom>
              <a:clrTo>
                <a:srgbClr val="DADBDD">
                  <a:alpha val="0"/>
                </a:srgbClr>
              </a:clrTo>
            </a:clrChange>
          </a:blip>
          <a:srcRect l="12459" t="7713" r="7890" b="12709"/>
          <a:stretch>
            <a:fillRect/>
          </a:stretch>
        </p:blipFill>
        <p:spPr bwMode="auto">
          <a:xfrm>
            <a:off x="5208588" y="1793875"/>
            <a:ext cx="417512" cy="3825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13" name="Rectangle 19"/>
          <p:cNvPicPr>
            <a:picLocks noChangeAspect="1" noChangeArrowheads="1"/>
          </p:cNvPicPr>
          <p:nvPr/>
        </p:nvPicPr>
        <p:blipFill>
          <a:blip r:embed="rId13">
            <a:clrChange>
              <a:clrFrom>
                <a:srgbClr val="DADBDD"/>
              </a:clrFrom>
              <a:clrTo>
                <a:srgbClr val="DADBDD">
                  <a:alpha val="0"/>
                </a:srgbClr>
              </a:clrTo>
            </a:clrChange>
          </a:blip>
          <a:srcRect/>
          <a:stretch>
            <a:fillRect/>
          </a:stretch>
        </p:blipFill>
        <p:spPr bwMode="auto">
          <a:xfrm>
            <a:off x="5630863" y="1819275"/>
            <a:ext cx="127000" cy="3651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14" name="Rectangle 8"/>
          <p:cNvPicPr>
            <a:picLocks noChangeAspect="1" noChangeArrowheads="1"/>
          </p:cNvPicPr>
          <p:nvPr/>
        </p:nvPicPr>
        <p:blipFill>
          <a:blip r:embed="rId14">
            <a:clrChange>
              <a:clrFrom>
                <a:srgbClr val="DADBDD"/>
              </a:clrFrom>
              <a:clrTo>
                <a:srgbClr val="DADBDD">
                  <a:alpha val="0"/>
                </a:srgbClr>
              </a:clrTo>
            </a:clrChange>
          </a:blip>
          <a:srcRect/>
          <a:stretch>
            <a:fillRect/>
          </a:stretch>
        </p:blipFill>
        <p:spPr bwMode="auto">
          <a:xfrm>
            <a:off x="6740525" y="1843088"/>
            <a:ext cx="273050" cy="32543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15" name="Rectangle 5"/>
          <p:cNvPicPr>
            <a:picLocks noChangeAspect="1" noChangeArrowheads="1"/>
          </p:cNvPicPr>
          <p:nvPr/>
        </p:nvPicPr>
        <p:blipFill>
          <a:blip r:embed="rId10">
            <a:clrChange>
              <a:clrFrom>
                <a:srgbClr val="DADBDD"/>
              </a:clrFrom>
              <a:clrTo>
                <a:srgbClr val="DADBDD">
                  <a:alpha val="0"/>
                </a:srgbClr>
              </a:clrTo>
            </a:clrChange>
          </a:blip>
          <a:srcRect l="12459" t="7713" r="7890" b="12709"/>
          <a:stretch>
            <a:fillRect/>
          </a:stretch>
        </p:blipFill>
        <p:spPr bwMode="auto">
          <a:xfrm>
            <a:off x="6340475" y="1789113"/>
            <a:ext cx="430213" cy="395287"/>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2591" name="TextBox 315"/>
          <p:cNvSpPr txBox="1">
            <a:spLocks noChangeArrowheads="1"/>
          </p:cNvSpPr>
          <p:nvPr/>
        </p:nvSpPr>
        <p:spPr bwMode="auto">
          <a:xfrm>
            <a:off x="4598988" y="2216150"/>
            <a:ext cx="1905000" cy="2444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Communicator 2007 Devices</a:t>
            </a:r>
          </a:p>
        </p:txBody>
      </p:sp>
      <p:pic>
        <p:nvPicPr>
          <p:cNvPr id="317" name="Picture 162" descr="pbX phone 3"/>
          <p:cNvPicPr>
            <a:picLocks noChangeAspect="1" noChangeArrowheads="1"/>
          </p:cNvPicPr>
          <p:nvPr/>
        </p:nvPicPr>
        <p:blipFill>
          <a:blip r:embed="rId12">
            <a:clrChange>
              <a:clrFrom>
                <a:srgbClr val="DADBDD"/>
              </a:clrFrom>
              <a:clrTo>
                <a:srgbClr val="DADBDD">
                  <a:alpha val="0"/>
                </a:srgbClr>
              </a:clrTo>
            </a:clrChange>
          </a:blip>
          <a:srcRect/>
          <a:stretch>
            <a:fillRect/>
          </a:stretch>
        </p:blipFill>
        <p:spPr bwMode="auto">
          <a:xfrm>
            <a:off x="549275" y="3300413"/>
            <a:ext cx="257175" cy="533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18" name="Rectangle 5"/>
          <p:cNvPicPr>
            <a:picLocks noChangeAspect="1" noChangeArrowheads="1"/>
          </p:cNvPicPr>
          <p:nvPr/>
        </p:nvPicPr>
        <p:blipFill>
          <a:blip r:embed="rId10">
            <a:clrChange>
              <a:clrFrom>
                <a:srgbClr val="DADBDD"/>
              </a:clrFrom>
              <a:clrTo>
                <a:srgbClr val="DADBDD">
                  <a:alpha val="0"/>
                </a:srgbClr>
              </a:clrTo>
            </a:clrChange>
          </a:blip>
          <a:srcRect l="12459" t="7713" r="7890" b="12709"/>
          <a:stretch>
            <a:fillRect/>
          </a:stretch>
        </p:blipFill>
        <p:spPr bwMode="auto">
          <a:xfrm>
            <a:off x="396875" y="3976688"/>
            <a:ext cx="417513" cy="3825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19" name="Rectangle 19"/>
          <p:cNvPicPr>
            <a:picLocks noChangeAspect="1" noChangeArrowheads="1"/>
          </p:cNvPicPr>
          <p:nvPr/>
        </p:nvPicPr>
        <p:blipFill>
          <a:blip r:embed="rId13">
            <a:clrChange>
              <a:clrFrom>
                <a:srgbClr val="DADBDD"/>
              </a:clrFrom>
              <a:clrTo>
                <a:srgbClr val="DADBDD">
                  <a:alpha val="0"/>
                </a:srgbClr>
              </a:clrTo>
            </a:clrChange>
          </a:blip>
          <a:srcRect/>
          <a:stretch>
            <a:fillRect/>
          </a:stretch>
        </p:blipFill>
        <p:spPr bwMode="auto">
          <a:xfrm>
            <a:off x="817563" y="4002088"/>
            <a:ext cx="128587" cy="3651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20" name="Rectangle 8"/>
          <p:cNvPicPr>
            <a:picLocks noChangeAspect="1" noChangeArrowheads="1"/>
          </p:cNvPicPr>
          <p:nvPr/>
        </p:nvPicPr>
        <p:blipFill>
          <a:blip r:embed="rId14">
            <a:clrChange>
              <a:clrFrom>
                <a:srgbClr val="DADBDD"/>
              </a:clrFrom>
              <a:clrTo>
                <a:srgbClr val="DADBDD">
                  <a:alpha val="0"/>
                </a:srgbClr>
              </a:clrTo>
            </a:clrChange>
          </a:blip>
          <a:srcRect/>
          <a:stretch>
            <a:fillRect/>
          </a:stretch>
        </p:blipFill>
        <p:spPr bwMode="auto">
          <a:xfrm>
            <a:off x="809625" y="2425700"/>
            <a:ext cx="273050" cy="3254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21" name="Rectangle 5"/>
          <p:cNvPicPr>
            <a:picLocks noChangeAspect="1" noChangeArrowheads="1"/>
          </p:cNvPicPr>
          <p:nvPr/>
        </p:nvPicPr>
        <p:blipFill>
          <a:blip r:embed="rId10">
            <a:clrChange>
              <a:clrFrom>
                <a:srgbClr val="DADBDD"/>
              </a:clrFrom>
              <a:clrTo>
                <a:srgbClr val="DADBDD">
                  <a:alpha val="0"/>
                </a:srgbClr>
              </a:clrTo>
            </a:clrChange>
          </a:blip>
          <a:srcRect l="12459" t="7713" r="7890" b="12709"/>
          <a:stretch>
            <a:fillRect/>
          </a:stretch>
        </p:blipFill>
        <p:spPr bwMode="auto">
          <a:xfrm>
            <a:off x="409575" y="2371725"/>
            <a:ext cx="430213" cy="3952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22" name="Picture 162" descr="pbX phone 3"/>
          <p:cNvPicPr>
            <a:picLocks noChangeAspect="1" noChangeArrowheads="1"/>
          </p:cNvPicPr>
          <p:nvPr/>
        </p:nvPicPr>
        <p:blipFill>
          <a:blip r:embed="rId12">
            <a:clrChange>
              <a:clrFrom>
                <a:srgbClr val="DADBDD"/>
              </a:clrFrom>
              <a:clrTo>
                <a:srgbClr val="DADBDD">
                  <a:alpha val="0"/>
                </a:srgbClr>
              </a:clrTo>
            </a:clrChange>
          </a:blip>
          <a:srcRect/>
          <a:stretch>
            <a:fillRect/>
          </a:stretch>
        </p:blipFill>
        <p:spPr bwMode="auto">
          <a:xfrm>
            <a:off x="596900" y="1624013"/>
            <a:ext cx="257175" cy="533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2598" name="Picture 322" descr="clip_image001"/>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5408613" y="1838325"/>
            <a:ext cx="166687" cy="142875"/>
          </a:xfrm>
          <a:prstGeom prst="rect">
            <a:avLst/>
          </a:prstGeom>
          <a:noFill/>
          <a:ln w="9525">
            <a:noFill/>
            <a:miter lim="800000"/>
            <a:headEnd/>
            <a:tailEnd/>
          </a:ln>
        </p:spPr>
      </p:pic>
      <p:pic>
        <p:nvPicPr>
          <p:cNvPr id="22599" name="Picture 323" descr="clip_image001"/>
          <p:cNvPicPr>
            <a:picLocks noChangeAspect="1" noChangeArrowheads="1"/>
          </p:cNvPicPr>
          <p:nvPr/>
        </p:nvPicPr>
        <p:blipFill>
          <a:blip r:embed="rId16">
            <a:clrChange>
              <a:clrFrom>
                <a:srgbClr val="F7FFFF"/>
              </a:clrFrom>
              <a:clrTo>
                <a:srgbClr val="F7FFFF">
                  <a:alpha val="0"/>
                </a:srgbClr>
              </a:clrTo>
            </a:clrChange>
          </a:blip>
          <a:srcRect/>
          <a:stretch>
            <a:fillRect/>
          </a:stretch>
        </p:blipFill>
        <p:spPr bwMode="auto">
          <a:xfrm>
            <a:off x="661988" y="3324225"/>
            <a:ext cx="152400" cy="142875"/>
          </a:xfrm>
          <a:prstGeom prst="rect">
            <a:avLst/>
          </a:prstGeom>
          <a:noFill/>
          <a:ln w="9525">
            <a:noFill/>
            <a:miter lim="800000"/>
            <a:headEnd/>
            <a:tailEnd/>
          </a:ln>
        </p:spPr>
      </p:pic>
      <p:pic>
        <p:nvPicPr>
          <p:cNvPr id="22600" name="Picture 324"/>
          <p:cNvPicPr>
            <a:picLocks noChangeAspect="1" noChangeArrowheads="1"/>
          </p:cNvPicPr>
          <p:nvPr/>
        </p:nvPicPr>
        <p:blipFill>
          <a:blip r:embed="rId17">
            <a:clrChange>
              <a:clrFrom>
                <a:srgbClr val="FEF9FD"/>
              </a:clrFrom>
              <a:clrTo>
                <a:srgbClr val="FEF9FD">
                  <a:alpha val="0"/>
                </a:srgbClr>
              </a:clrTo>
            </a:clrChange>
          </a:blip>
          <a:srcRect/>
          <a:stretch>
            <a:fillRect/>
          </a:stretch>
        </p:blipFill>
        <p:spPr bwMode="auto">
          <a:xfrm>
            <a:off x="6550025" y="1838325"/>
            <a:ext cx="142875" cy="142875"/>
          </a:xfrm>
          <a:prstGeom prst="rect">
            <a:avLst/>
          </a:prstGeom>
          <a:noFill/>
          <a:ln w="9525">
            <a:noFill/>
            <a:miter lim="800000"/>
            <a:headEnd/>
            <a:tailEnd/>
          </a:ln>
        </p:spPr>
      </p:pic>
      <p:pic>
        <p:nvPicPr>
          <p:cNvPr id="22601" name="Picture 325" descr="clip_image001"/>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611188" y="2430463"/>
            <a:ext cx="142875" cy="138112"/>
          </a:xfrm>
          <a:prstGeom prst="rect">
            <a:avLst/>
          </a:prstGeom>
          <a:noFill/>
          <a:ln w="9525">
            <a:noFill/>
            <a:miter lim="800000"/>
            <a:headEnd/>
            <a:tailEnd/>
          </a:ln>
        </p:spPr>
      </p:pic>
      <p:pic>
        <p:nvPicPr>
          <p:cNvPr id="22602" name="Picture 326" descr="clip_image001"/>
          <p:cNvPicPr>
            <a:picLocks noChangeAspect="1" noChangeArrowheads="1"/>
          </p:cNvPicPr>
          <p:nvPr/>
        </p:nvPicPr>
        <p:blipFill>
          <a:blip r:embed="rId19">
            <a:clrChange>
              <a:clrFrom>
                <a:srgbClr val="F7FFFF"/>
              </a:clrFrom>
              <a:clrTo>
                <a:srgbClr val="F7FFFF">
                  <a:alpha val="0"/>
                </a:srgbClr>
              </a:clrTo>
            </a:clrChange>
          </a:blip>
          <a:srcRect/>
          <a:stretch>
            <a:fillRect/>
          </a:stretch>
        </p:blipFill>
        <p:spPr bwMode="auto">
          <a:xfrm>
            <a:off x="587375" y="4033838"/>
            <a:ext cx="142875" cy="142875"/>
          </a:xfrm>
          <a:prstGeom prst="rect">
            <a:avLst/>
          </a:prstGeom>
          <a:noFill/>
          <a:ln w="9525">
            <a:noFill/>
            <a:miter lim="800000"/>
            <a:headEnd/>
            <a:tailEnd/>
          </a:ln>
        </p:spPr>
      </p:pic>
      <p:pic>
        <p:nvPicPr>
          <p:cNvPr id="22603" name="Picture 327" descr="clip_image001"/>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4448175" y="1800225"/>
            <a:ext cx="147638" cy="142875"/>
          </a:xfrm>
          <a:prstGeom prst="rect">
            <a:avLst/>
          </a:prstGeom>
          <a:noFill/>
          <a:ln w="9525">
            <a:noFill/>
            <a:miter lim="800000"/>
            <a:headEnd/>
            <a:tailEnd/>
          </a:ln>
        </p:spPr>
      </p:pic>
      <p:pic>
        <p:nvPicPr>
          <p:cNvPr id="22604" name="Picture 328"/>
          <p:cNvPicPr>
            <a:picLocks noChangeAspect="1" noChangeArrowheads="1"/>
          </p:cNvPicPr>
          <p:nvPr/>
        </p:nvPicPr>
        <p:blipFill>
          <a:blip r:embed="rId21">
            <a:clrChange>
              <a:clrFrom>
                <a:srgbClr val="FFFFF7"/>
              </a:clrFrom>
              <a:clrTo>
                <a:srgbClr val="FFFFF7">
                  <a:alpha val="0"/>
                </a:srgbClr>
              </a:clrTo>
            </a:clrChange>
          </a:blip>
          <a:srcRect/>
          <a:stretch>
            <a:fillRect/>
          </a:stretch>
        </p:blipFill>
        <p:spPr bwMode="auto">
          <a:xfrm>
            <a:off x="714375" y="1639888"/>
            <a:ext cx="152400" cy="147637"/>
          </a:xfrm>
          <a:prstGeom prst="rect">
            <a:avLst/>
          </a:prstGeom>
          <a:noFill/>
          <a:ln w="9525">
            <a:noFill/>
            <a:miter lim="800000"/>
            <a:headEnd/>
            <a:tailEnd/>
          </a:ln>
        </p:spPr>
      </p:pic>
      <p:sp>
        <p:nvSpPr>
          <p:cNvPr id="22605" name="TextBox 329"/>
          <p:cNvSpPr txBox="1">
            <a:spLocks noChangeArrowheads="1"/>
          </p:cNvSpPr>
          <p:nvPr/>
        </p:nvSpPr>
        <p:spPr bwMode="auto">
          <a:xfrm>
            <a:off x="2297113" y="3889375"/>
            <a:ext cx="1001712" cy="5492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A / V / Web</a:t>
            </a:r>
          </a:p>
          <a:p>
            <a:pPr algn="ctr"/>
            <a:r>
              <a:rPr lang="en-US" altLang="zh-TW" sz="1000">
                <a:solidFill>
                  <a:srgbClr val="000000"/>
                </a:solidFill>
                <a:latin typeface="Arial" charset="0"/>
                <a:ea typeface="新細明體" charset="-120"/>
              </a:rPr>
              <a:t>Conferencing</a:t>
            </a:r>
          </a:p>
          <a:p>
            <a:pPr algn="ctr"/>
            <a:r>
              <a:rPr lang="en-US" altLang="zh-TW" sz="1000">
                <a:solidFill>
                  <a:srgbClr val="000000"/>
                </a:solidFill>
                <a:latin typeface="Arial" charset="0"/>
                <a:ea typeface="新細明體" charset="-120"/>
              </a:rPr>
              <a:t>Edge Server</a:t>
            </a:r>
          </a:p>
        </p:txBody>
      </p:sp>
      <p:grpSp>
        <p:nvGrpSpPr>
          <p:cNvPr id="11" name="Group 330"/>
          <p:cNvGrpSpPr>
            <a:grpSpLocks/>
          </p:cNvGrpSpPr>
          <p:nvPr/>
        </p:nvGrpSpPr>
        <p:grpSpPr bwMode="auto">
          <a:xfrm>
            <a:off x="2573338" y="2081213"/>
            <a:ext cx="479425" cy="681037"/>
            <a:chOff x="2590800" y="2590800"/>
            <a:chExt cx="480356" cy="681188"/>
          </a:xfrm>
        </p:grpSpPr>
        <p:pic>
          <p:nvPicPr>
            <p:cNvPr id="332"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2590800" y="2590800"/>
              <a:ext cx="448544" cy="63990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33" name="Picture 532"/>
            <p:cNvPicPr>
              <a:picLocks noChangeAspect="1" noChangeArrowheads="1"/>
            </p:cNvPicPr>
            <p:nvPr/>
          </p:nvPicPr>
          <p:blipFill>
            <a:blip r:embed="rId22">
              <a:clrChange>
                <a:clrFrom>
                  <a:srgbClr val="DADBDD"/>
                </a:clrFrom>
                <a:clrTo>
                  <a:srgbClr val="DADBDD">
                    <a:alpha val="0"/>
                  </a:srgbClr>
                </a:clrTo>
              </a:clrChange>
              <a:duotone>
                <a:srgbClr val="B84A00">
                  <a:shade val="45000"/>
                  <a:satMod val="135000"/>
                </a:srgbClr>
                <a:prstClr val="white"/>
              </a:duotone>
              <a:lum bright="17000"/>
            </a:blip>
            <a:srcRect/>
            <a:stretch>
              <a:fillRect/>
            </a:stretch>
          </p:blipFill>
          <p:spPr bwMode="auto">
            <a:xfrm>
              <a:off x="2842556" y="2914212"/>
              <a:ext cx="228600" cy="357776"/>
            </a:xfrm>
            <a:prstGeom prst="rect">
              <a:avLst/>
            </a:prstGeom>
            <a:noFill/>
            <a:ln w="9525">
              <a:noFill/>
              <a:miter lim="800000"/>
              <a:headEnd/>
              <a:tailEnd/>
            </a:ln>
            <a:effectLst>
              <a:outerShdw blurRad="50800" dist="38100" dir="5400000" algn="t" rotWithShape="0">
                <a:prstClr val="black">
                  <a:alpha val="40000"/>
                </a:prstClr>
              </a:outerShdw>
            </a:effectLst>
          </p:spPr>
        </p:pic>
      </p:grpSp>
      <p:grpSp>
        <p:nvGrpSpPr>
          <p:cNvPr id="12" name="Group 333"/>
          <p:cNvGrpSpPr>
            <a:grpSpLocks/>
          </p:cNvGrpSpPr>
          <p:nvPr/>
        </p:nvGrpSpPr>
        <p:grpSpPr bwMode="auto">
          <a:xfrm>
            <a:off x="2573338" y="3071813"/>
            <a:ext cx="447675" cy="652462"/>
            <a:chOff x="2590800" y="2590800"/>
            <a:chExt cx="448056" cy="653052"/>
          </a:xfrm>
        </p:grpSpPr>
        <p:pic>
          <p:nvPicPr>
            <p:cNvPr id="335"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2590800" y="2590800"/>
              <a:ext cx="448056" cy="640341"/>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36" name="Picture 532"/>
            <p:cNvPicPr>
              <a:picLocks noChangeAspect="1" noChangeArrowheads="1"/>
            </p:cNvPicPr>
            <p:nvPr/>
          </p:nvPicPr>
          <p:blipFill>
            <a:blip r:embed="rId22">
              <a:clrChange>
                <a:clrFrom>
                  <a:srgbClr val="DADBDD"/>
                </a:clrFrom>
                <a:clrTo>
                  <a:srgbClr val="DADBDD">
                    <a:alpha val="0"/>
                  </a:srgbClr>
                </a:clrTo>
              </a:clrChange>
              <a:duotone>
                <a:srgbClr val="B84A00">
                  <a:shade val="45000"/>
                  <a:satMod val="135000"/>
                </a:srgbClr>
                <a:prstClr val="white"/>
              </a:duotone>
              <a:lum bright="17000"/>
            </a:blip>
            <a:srcRect/>
            <a:stretch>
              <a:fillRect/>
            </a:stretch>
          </p:blipFill>
          <p:spPr bwMode="auto">
            <a:xfrm>
              <a:off x="2800352" y="2886076"/>
              <a:ext cx="228600" cy="357776"/>
            </a:xfrm>
            <a:prstGeom prst="rect">
              <a:avLst/>
            </a:prstGeom>
            <a:noFill/>
            <a:ln w="9525">
              <a:noFill/>
              <a:miter lim="800000"/>
              <a:headEnd/>
              <a:tailEnd/>
            </a:ln>
            <a:effectLst>
              <a:outerShdw blurRad="50800" dist="38100" dir="5400000" algn="t" rotWithShape="0">
                <a:prstClr val="black">
                  <a:alpha val="40000"/>
                </a:prstClr>
              </a:outerShdw>
            </a:effectLst>
          </p:spPr>
        </p:pic>
      </p:grpSp>
      <p:grpSp>
        <p:nvGrpSpPr>
          <p:cNvPr id="13" name="Group 336"/>
          <p:cNvGrpSpPr>
            <a:grpSpLocks/>
          </p:cNvGrpSpPr>
          <p:nvPr/>
        </p:nvGrpSpPr>
        <p:grpSpPr bwMode="auto">
          <a:xfrm>
            <a:off x="2573338" y="3276600"/>
            <a:ext cx="479425" cy="681038"/>
            <a:chOff x="2590800" y="2590800"/>
            <a:chExt cx="480356" cy="681188"/>
          </a:xfrm>
        </p:grpSpPr>
        <p:pic>
          <p:nvPicPr>
            <p:cNvPr id="338"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2590800" y="2590800"/>
              <a:ext cx="448544" cy="63990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39" name="Picture 532"/>
            <p:cNvPicPr>
              <a:picLocks noChangeAspect="1" noChangeArrowheads="1"/>
            </p:cNvPicPr>
            <p:nvPr/>
          </p:nvPicPr>
          <p:blipFill>
            <a:blip r:embed="rId22">
              <a:clrChange>
                <a:clrFrom>
                  <a:srgbClr val="DADBDD"/>
                </a:clrFrom>
                <a:clrTo>
                  <a:srgbClr val="DADBDD">
                    <a:alpha val="0"/>
                  </a:srgbClr>
                </a:clrTo>
              </a:clrChange>
              <a:duotone>
                <a:srgbClr val="B84A00">
                  <a:shade val="45000"/>
                  <a:satMod val="135000"/>
                </a:srgbClr>
                <a:prstClr val="white"/>
              </a:duotone>
              <a:lum bright="17000"/>
            </a:blip>
            <a:srcRect/>
            <a:stretch>
              <a:fillRect/>
            </a:stretch>
          </p:blipFill>
          <p:spPr bwMode="auto">
            <a:xfrm>
              <a:off x="2842556" y="2914212"/>
              <a:ext cx="228600" cy="357776"/>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22609" name="TextBox 339"/>
          <p:cNvSpPr txBox="1">
            <a:spLocks noChangeArrowheads="1"/>
          </p:cNvSpPr>
          <p:nvPr/>
        </p:nvSpPr>
        <p:spPr bwMode="auto">
          <a:xfrm>
            <a:off x="2336800" y="2681288"/>
            <a:ext cx="920750" cy="3968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Access</a:t>
            </a:r>
          </a:p>
          <a:p>
            <a:pPr algn="ctr"/>
            <a:r>
              <a:rPr lang="en-US" altLang="zh-TW" sz="1000">
                <a:solidFill>
                  <a:srgbClr val="000000"/>
                </a:solidFill>
                <a:latin typeface="Arial" charset="0"/>
                <a:ea typeface="新細明體" charset="-120"/>
              </a:rPr>
              <a:t>Edge Server</a:t>
            </a:r>
          </a:p>
        </p:txBody>
      </p:sp>
      <p:grpSp>
        <p:nvGrpSpPr>
          <p:cNvPr id="14" name="Group 340"/>
          <p:cNvGrpSpPr>
            <a:grpSpLocks/>
          </p:cNvGrpSpPr>
          <p:nvPr/>
        </p:nvGrpSpPr>
        <p:grpSpPr bwMode="auto">
          <a:xfrm>
            <a:off x="3709988" y="5102225"/>
            <a:ext cx="460375" cy="639763"/>
            <a:chOff x="3700272" y="5231190"/>
            <a:chExt cx="461406" cy="640080"/>
          </a:xfrm>
        </p:grpSpPr>
        <p:pic>
          <p:nvPicPr>
            <p:cNvPr id="342" name="Rectangle 6"/>
            <p:cNvPicPr>
              <a:picLocks noChangeAspect="1" noChangeArrowheads="1"/>
            </p:cNvPicPr>
            <p:nvPr/>
          </p:nvPicPr>
          <p:blipFill>
            <a:blip r:embed="rId6">
              <a:clrChange>
                <a:clrFrom>
                  <a:srgbClr val="DADBDD"/>
                </a:clrFrom>
                <a:clrTo>
                  <a:srgbClr val="DADBDD">
                    <a:alpha val="0"/>
                  </a:srgbClr>
                </a:clrTo>
              </a:clrChange>
            </a:blip>
            <a:srcRect l="20914" t="16994" r="24248" b="13333"/>
            <a:stretch>
              <a:fillRect/>
            </a:stretch>
          </p:blipFill>
          <p:spPr bwMode="auto">
            <a:xfrm>
              <a:off x="3700272" y="5231190"/>
              <a:ext cx="448678" cy="64008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5" name="Group 299"/>
            <p:cNvGrpSpPr>
              <a:grpSpLocks/>
            </p:cNvGrpSpPr>
            <p:nvPr/>
          </p:nvGrpSpPr>
          <p:grpSpPr bwMode="auto">
            <a:xfrm>
              <a:off x="3888581" y="5617741"/>
              <a:ext cx="273097" cy="228230"/>
              <a:chOff x="3841703" y="5410570"/>
              <a:chExt cx="474444" cy="366371"/>
            </a:xfrm>
          </p:grpSpPr>
          <p:sp>
            <p:nvSpPr>
              <p:cNvPr id="22619" name="Curved Up Arrow 343"/>
              <p:cNvSpPr>
                <a:spLocks noChangeArrowheads="1"/>
              </p:cNvSpPr>
              <p:nvPr/>
            </p:nvSpPr>
            <p:spPr bwMode="auto">
              <a:xfrm rot="-2286536">
                <a:off x="3992747" y="5562589"/>
                <a:ext cx="323400" cy="214169"/>
              </a:xfrm>
              <a:prstGeom prst="curvedUpArrow">
                <a:avLst>
                  <a:gd name="adj1" fmla="val 25006"/>
                  <a:gd name="adj2" fmla="val 48160"/>
                  <a:gd name="adj3" fmla="val 49611"/>
                </a:avLst>
              </a:prstGeom>
              <a:solidFill>
                <a:srgbClr val="FFB18B"/>
              </a:solidFill>
              <a:ln w="9525" algn="ctr">
                <a:noFill/>
                <a:round/>
                <a:headEnd/>
                <a:tailEnd/>
              </a:ln>
            </p:spPr>
            <p:txBody>
              <a:bodyPr wrap="none"/>
              <a:lstStyle/>
              <a:p>
                <a:endParaRPr lang="zh-TW" altLang="zh-TW" sz="1000" b="0">
                  <a:solidFill>
                    <a:srgbClr val="000000"/>
                  </a:solidFill>
                  <a:latin typeface="Arial" charset="0"/>
                  <a:ea typeface="新細明體" charset="-120"/>
                </a:endParaRPr>
              </a:p>
            </p:txBody>
          </p:sp>
          <p:sp>
            <p:nvSpPr>
              <p:cNvPr id="22620" name="Curved Up Arrow 344"/>
              <p:cNvSpPr>
                <a:spLocks noChangeArrowheads="1"/>
              </p:cNvSpPr>
              <p:nvPr/>
            </p:nvSpPr>
            <p:spPr bwMode="auto">
              <a:xfrm rot="-2286536" flipH="1" flipV="1">
                <a:off x="3841703" y="5410570"/>
                <a:ext cx="322043" cy="213970"/>
              </a:xfrm>
              <a:prstGeom prst="curvedUpArrow">
                <a:avLst>
                  <a:gd name="adj1" fmla="val 25001"/>
                  <a:gd name="adj2" fmla="val 48163"/>
                  <a:gd name="adj3" fmla="val 49611"/>
                </a:avLst>
              </a:prstGeom>
              <a:solidFill>
                <a:srgbClr val="FFB18B"/>
              </a:solidFill>
              <a:ln w="9525" algn="ctr">
                <a:noFill/>
                <a:round/>
                <a:headEnd/>
                <a:tailEnd/>
              </a:ln>
            </p:spPr>
            <p:txBody>
              <a:bodyPr rot="10800000" wrap="none"/>
              <a:lstStyle/>
              <a:p>
                <a:endParaRPr lang="zh-TW" altLang="zh-TW" sz="1000" b="0">
                  <a:solidFill>
                    <a:srgbClr val="000000"/>
                  </a:solidFill>
                  <a:latin typeface="Arial" charset="0"/>
                  <a:ea typeface="新細明體" charset="-120"/>
                </a:endParaRPr>
              </a:p>
            </p:txBody>
          </p:sp>
        </p:grpSp>
      </p:grpSp>
      <p:cxnSp>
        <p:nvCxnSpPr>
          <p:cNvPr id="346" name="Straight Connector 345"/>
          <p:cNvCxnSpPr/>
          <p:nvPr/>
        </p:nvCxnSpPr>
        <p:spPr bwMode="auto">
          <a:xfrm rot="10800000">
            <a:off x="2238375" y="5826125"/>
            <a:ext cx="1130300" cy="0"/>
          </a:xfrm>
          <a:prstGeom prst="line">
            <a:avLst/>
          </a:prstGeom>
          <a:solidFill>
            <a:srgbClr val="92D050"/>
          </a:solidFill>
          <a:ln w="19050" cap="rnd" cmpd="sng" algn="ctr">
            <a:solidFill>
              <a:srgbClr val="000000">
                <a:lumMod val="50000"/>
                <a:lumOff val="50000"/>
              </a:srgbClr>
            </a:solidFill>
            <a:prstDash val="sysDash"/>
          </a:ln>
          <a:effectLst>
            <a:outerShdw blurRad="39000" dist="25400" dir="5400000">
              <a:srgbClr val="000000">
                <a:alpha val="35000"/>
              </a:srgbClr>
            </a:outerShdw>
          </a:effectLst>
        </p:spPr>
      </p:cxnSp>
      <p:cxnSp>
        <p:nvCxnSpPr>
          <p:cNvPr id="347" name="Straight Connector 346"/>
          <p:cNvCxnSpPr/>
          <p:nvPr/>
        </p:nvCxnSpPr>
        <p:spPr bwMode="auto">
          <a:xfrm rot="5400000">
            <a:off x="2043906" y="5630069"/>
            <a:ext cx="388938" cy="0"/>
          </a:xfrm>
          <a:prstGeom prst="line">
            <a:avLst/>
          </a:prstGeom>
          <a:solidFill>
            <a:srgbClr val="92D050"/>
          </a:solidFill>
          <a:ln w="19050" cap="rnd" cmpd="sng" algn="ctr">
            <a:solidFill>
              <a:srgbClr val="000000">
                <a:lumMod val="50000"/>
                <a:lumOff val="50000"/>
              </a:srgbClr>
            </a:solidFill>
            <a:prstDash val="sysDash"/>
          </a:ln>
          <a:effectLst>
            <a:outerShdw blurRad="39000" dist="25400" dir="5400000">
              <a:srgbClr val="000000">
                <a:alpha val="35000"/>
              </a:srgbClr>
            </a:outerShdw>
          </a:effectLst>
        </p:spPr>
      </p:cxnSp>
      <p:cxnSp>
        <p:nvCxnSpPr>
          <p:cNvPr id="348" name="Straight Connector 347"/>
          <p:cNvCxnSpPr/>
          <p:nvPr/>
        </p:nvCxnSpPr>
        <p:spPr bwMode="auto">
          <a:xfrm rot="16200000" flipH="1">
            <a:off x="3290887" y="5735638"/>
            <a:ext cx="180975" cy="0"/>
          </a:xfrm>
          <a:prstGeom prst="line">
            <a:avLst/>
          </a:prstGeom>
          <a:solidFill>
            <a:srgbClr val="92D050"/>
          </a:solidFill>
          <a:ln w="19050" cap="rnd" cmpd="sng" algn="ctr">
            <a:solidFill>
              <a:srgbClr val="000000">
                <a:lumMod val="50000"/>
                <a:lumOff val="50000"/>
              </a:srgbClr>
            </a:solidFill>
            <a:prstDash val="sysDash"/>
          </a:ln>
          <a:effectLst>
            <a:outerShdw blurRad="39000" dist="25400" dir="5400000">
              <a:srgbClr val="000000">
                <a:alpha val="35000"/>
              </a:srgbClr>
            </a:outerShdw>
          </a:effectLst>
        </p:spPr>
      </p:cxnSp>
      <p:sp>
        <p:nvSpPr>
          <p:cNvPr id="22614" name="TextBox 117"/>
          <p:cNvSpPr txBox="1">
            <a:spLocks noChangeArrowheads="1"/>
          </p:cNvSpPr>
          <p:nvPr/>
        </p:nvSpPr>
        <p:spPr bwMode="auto">
          <a:xfrm>
            <a:off x="3748088" y="5949950"/>
            <a:ext cx="387350" cy="244475"/>
          </a:xfrm>
          <a:prstGeom prst="rect">
            <a:avLst/>
          </a:prstGeom>
          <a:noFill/>
          <a:ln w="9525">
            <a:noFill/>
            <a:miter lim="800000"/>
            <a:headEnd/>
            <a:tailEnd/>
          </a:ln>
        </p:spPr>
        <p:txBody>
          <a:bodyPr wrap="none">
            <a:spAutoFit/>
          </a:bodyPr>
          <a:lstStyle/>
          <a:p>
            <a:pPr algn="ctr"/>
            <a:r>
              <a:rPr lang="en-US" altLang="zh-TW" sz="1000">
                <a:solidFill>
                  <a:srgbClr val="000000"/>
                </a:solidFill>
                <a:latin typeface="Arial" charset="0"/>
                <a:ea typeface="新細明體" charset="-120"/>
              </a:rPr>
              <a:t>SIP</a:t>
            </a:r>
          </a:p>
        </p:txBody>
      </p:sp>
      <p:grpSp>
        <p:nvGrpSpPr>
          <p:cNvPr id="16" name="Group 123"/>
          <p:cNvGrpSpPr>
            <a:grpSpLocks noChangeAspect="1"/>
          </p:cNvGrpSpPr>
          <p:nvPr/>
        </p:nvGrpSpPr>
        <p:grpSpPr>
          <a:xfrm>
            <a:off x="7183582" y="5593233"/>
            <a:ext cx="233167" cy="155445"/>
            <a:chOff x="5562600" y="1981200"/>
            <a:chExt cx="685800" cy="457200"/>
          </a:xfrm>
          <a:effectLst>
            <a:outerShdw blurRad="50800" dist="38100" dir="5400000" algn="t" rotWithShape="0">
              <a:prstClr val="black">
                <a:alpha val="40000"/>
              </a:prstClr>
            </a:outerShdw>
          </a:effectLst>
        </p:grpSpPr>
        <p:sp>
          <p:nvSpPr>
            <p:cNvPr id="125" name="Rounded Rectangle 124"/>
            <p:cNvSpPr/>
            <p:nvPr/>
          </p:nvSpPr>
          <p:spPr bwMode="auto">
            <a:xfrm>
              <a:off x="5562600" y="1981200"/>
              <a:ext cx="685800" cy="457200"/>
            </a:xfrm>
            <a:prstGeom prst="roundRect">
              <a:avLst/>
            </a:prstGeom>
            <a:gradFill>
              <a:gsLst>
                <a:gs pos="0">
                  <a:srgbClr val="B84A00">
                    <a:tint val="66000"/>
                    <a:satMod val="160000"/>
                  </a:srgbClr>
                </a:gs>
                <a:gs pos="50000">
                  <a:srgbClr val="B84A00">
                    <a:tint val="44500"/>
                    <a:satMod val="160000"/>
                  </a:srgbClr>
                </a:gs>
              </a:gsLst>
              <a:lin ang="5400000" scaled="0"/>
            </a:gradFill>
            <a:ln w="9525" cap="flat" cmpd="sng" algn="ctr">
              <a:noFill/>
              <a:prstDash val="solid"/>
              <a:round/>
              <a:headEnd type="none" w="med" len="med"/>
              <a:tailEnd type="none" w="med" len="med"/>
            </a:ln>
            <a:effectLst/>
          </p:spPr>
          <p:txBody>
            <a:bodyPr/>
            <a:lstStyle/>
            <a:p>
              <a:pPr>
                <a:defRPr/>
              </a:pPr>
              <a:endParaRPr lang="en-US" sz="1000" b="0" kern="0">
                <a:solidFill>
                  <a:srgbClr val="000000">
                    <a:alpha val="100000"/>
                  </a:srgbClr>
                </a:solidFill>
                <a:latin typeface="Arial"/>
              </a:endParaRPr>
            </a:p>
          </p:txBody>
        </p:sp>
        <p:sp>
          <p:nvSpPr>
            <p:cNvPr id="126" name="Oval 125"/>
            <p:cNvSpPr/>
            <p:nvPr/>
          </p:nvSpPr>
          <p:spPr bwMode="auto">
            <a:xfrm>
              <a:off x="5638800" y="2057400"/>
              <a:ext cx="228600" cy="228600"/>
            </a:xfrm>
            <a:prstGeom prst="ellipse">
              <a:avLst/>
            </a:prstGeom>
            <a:solidFill>
              <a:srgbClr val="B84A00">
                <a:lumMod val="60000"/>
                <a:lumOff val="40000"/>
              </a:srgbClr>
            </a:solidFill>
            <a:ln w="9525" cap="flat" cmpd="sng" algn="ctr">
              <a:solidFill>
                <a:srgbClr val="000000">
                  <a:lumMod val="50000"/>
                  <a:lumOff val="50000"/>
                </a:srgbClr>
              </a:solidFill>
              <a:prstDash val="solid"/>
              <a:round/>
              <a:headEnd type="none" w="med" len="med"/>
              <a:tailEnd type="none" w="med" len="med"/>
            </a:ln>
            <a:effectLst/>
          </p:spPr>
          <p:txBody>
            <a:bodyPr/>
            <a:lstStyle/>
            <a:p>
              <a:pPr>
                <a:defRPr/>
              </a:pPr>
              <a:endParaRPr lang="en-US" sz="1000" b="0" kern="0">
                <a:solidFill>
                  <a:srgbClr val="000000">
                    <a:alpha val="100000"/>
                  </a:srgbClr>
                </a:solidFill>
                <a:latin typeface="Arial"/>
              </a:endParaRPr>
            </a:p>
          </p:txBody>
        </p:sp>
        <p:sp>
          <p:nvSpPr>
            <p:cNvPr id="127" name="Oval 126"/>
            <p:cNvSpPr/>
            <p:nvPr/>
          </p:nvSpPr>
          <p:spPr bwMode="auto">
            <a:xfrm>
              <a:off x="5943600" y="2057400"/>
              <a:ext cx="228600" cy="228600"/>
            </a:xfrm>
            <a:prstGeom prst="ellipse">
              <a:avLst/>
            </a:prstGeom>
            <a:solidFill>
              <a:srgbClr val="B84A00">
                <a:lumMod val="60000"/>
                <a:lumOff val="40000"/>
              </a:srgbClr>
            </a:solidFill>
            <a:ln w="9525" cap="flat" cmpd="sng" algn="ctr">
              <a:solidFill>
                <a:srgbClr val="000000">
                  <a:lumMod val="50000"/>
                  <a:lumOff val="50000"/>
                </a:srgbClr>
              </a:solidFill>
              <a:prstDash val="solid"/>
              <a:round/>
              <a:headEnd type="none" w="med" len="med"/>
              <a:tailEnd type="none" w="med" len="med"/>
            </a:ln>
            <a:effectLst/>
          </p:spPr>
          <p:txBody>
            <a:bodyPr/>
            <a:lstStyle/>
            <a:p>
              <a:pPr fontAlgn="auto">
                <a:spcBef>
                  <a:spcPts val="0"/>
                </a:spcBef>
                <a:spcAft>
                  <a:spcPts val="0"/>
                </a:spcAft>
                <a:defRPr/>
              </a:pPr>
              <a:endParaRPr lang="en-US" sz="1000" b="0" kern="0">
                <a:solidFill>
                  <a:srgbClr val="000000">
                    <a:alpha val="100000"/>
                  </a:srgbClr>
                </a:solidFill>
                <a:latin typeface="Arial"/>
              </a:endParaRPr>
            </a:p>
          </p:txBody>
        </p:sp>
        <p:sp>
          <p:nvSpPr>
            <p:cNvPr id="128" name="Rounded Rectangle 127"/>
            <p:cNvSpPr/>
            <p:nvPr/>
          </p:nvSpPr>
          <p:spPr bwMode="auto">
            <a:xfrm>
              <a:off x="5638800" y="2362200"/>
              <a:ext cx="533400" cy="76200"/>
            </a:xfrm>
            <a:prstGeom prst="roundRect">
              <a:avLst/>
            </a:prstGeom>
            <a:solidFill>
              <a:srgbClr val="B84A00">
                <a:lumMod val="60000"/>
                <a:lumOff val="40000"/>
              </a:srgbClr>
            </a:solidFill>
            <a:ln w="9525" cap="flat" cmpd="sng" algn="ctr">
              <a:solidFill>
                <a:srgbClr val="000000">
                  <a:lumMod val="50000"/>
                  <a:lumOff val="50000"/>
                </a:srgbClr>
              </a:solidFill>
              <a:prstDash val="solid"/>
              <a:round/>
              <a:headEnd type="none" w="med" len="med"/>
              <a:tailEnd type="none" w="med" len="med"/>
            </a:ln>
            <a:effectLst/>
          </p:spPr>
          <p:txBody>
            <a:bodyPr/>
            <a:lstStyle/>
            <a:p>
              <a:pPr fontAlgn="auto">
                <a:spcBef>
                  <a:spcPts val="0"/>
                </a:spcBef>
                <a:spcAft>
                  <a:spcPts val="0"/>
                </a:spcAft>
                <a:defRPr/>
              </a:pPr>
              <a:endParaRPr lang="en-US" sz="1000" b="0" kern="0">
                <a:solidFill>
                  <a:srgbClr val="000000">
                    <a:alpha val="100000"/>
                  </a:srgbClr>
                </a:solidFill>
                <a:latin typeface="Arial"/>
              </a:endParaRPr>
            </a:p>
          </p:txBody>
        </p:sp>
      </p:grpSp>
      <p:sp>
        <p:nvSpPr>
          <p:cNvPr id="24698" name="Rectangle 122"/>
          <p:cNvSpPr>
            <a:spLocks noGrp="1" noChangeArrowheads="1"/>
          </p:cNvSpPr>
          <p:nvPr>
            <p:ph type="title"/>
          </p:nvPr>
        </p:nvSpPr>
        <p:spPr/>
        <p:txBody>
          <a:bodyPr/>
          <a:lstStyle/>
          <a:p>
            <a:pPr eaLnBrk="1" hangingPunct="1">
              <a:defRPr/>
            </a:pPr>
            <a:r>
              <a:rPr lang="en-US" altLang="zh-TW" dirty="0" smtClean="0">
                <a:ea typeface="新細明體" charset="-120"/>
              </a:rPr>
              <a:t>OCS</a:t>
            </a:r>
            <a:r>
              <a:rPr lang="zh-TW" altLang="en-US" dirty="0" smtClean="0">
                <a:ea typeface="新細明體" charset="-120"/>
              </a:rPr>
              <a:t> </a:t>
            </a:r>
            <a:r>
              <a:rPr lang="en-US" altLang="zh-TW" dirty="0" smtClean="0">
                <a:ea typeface="新細明體" charset="-120"/>
              </a:rPr>
              <a:t>2007 </a:t>
            </a:r>
            <a:r>
              <a:rPr lang="zh-TW" altLang="en-US" dirty="0" smtClean="0">
                <a:ea typeface="新細明體" charset="-120"/>
              </a:rPr>
              <a:t>架構</a:t>
            </a:r>
            <a:endParaRPr lang="en-US" altLang="zh-TW" dirty="0" smtClean="0">
              <a:ea typeface="新細明體" charset="-120"/>
            </a:endParaRPr>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2" name="Rectangle 46"/>
          <p:cNvSpPr>
            <a:spLocks noGrp="1" noChangeArrowheads="1"/>
          </p:cNvSpPr>
          <p:nvPr>
            <p:ph type="title" idx="4294967295"/>
          </p:nvPr>
        </p:nvSpPr>
        <p:spPr>
          <a:xfrm>
            <a:off x="127000" y="127000"/>
            <a:ext cx="9017000" cy="609600"/>
          </a:xfrm>
        </p:spPr>
        <p:txBody>
          <a:bodyPr/>
          <a:lstStyle/>
          <a:p>
            <a:pPr>
              <a:defRPr/>
            </a:pPr>
            <a:r>
              <a:rPr lang="zh-TW" altLang="en-US" sz="4000" dirty="0" smtClean="0">
                <a:latin typeface="+mj-lt"/>
                <a:ea typeface="+mj-ea"/>
                <a:cs typeface="+mj-cs"/>
              </a:rPr>
              <a:t>部署示意圖</a:t>
            </a:r>
            <a:endParaRPr lang="en-US" sz="4000" dirty="0">
              <a:latin typeface="+mj-lt"/>
              <a:ea typeface="+mj-ea"/>
              <a:cs typeface="+mj-cs"/>
            </a:endParaRPr>
          </a:p>
        </p:txBody>
      </p:sp>
      <p:grpSp>
        <p:nvGrpSpPr>
          <p:cNvPr id="38914" name="Group 53"/>
          <p:cNvGrpSpPr>
            <a:grpSpLocks/>
          </p:cNvGrpSpPr>
          <p:nvPr/>
        </p:nvGrpSpPr>
        <p:grpSpPr bwMode="auto">
          <a:xfrm>
            <a:off x="682625" y="1100138"/>
            <a:ext cx="7126288" cy="4683125"/>
            <a:chOff x="430" y="693"/>
            <a:chExt cx="4489" cy="2950"/>
          </a:xfrm>
        </p:grpSpPr>
        <p:sp>
          <p:nvSpPr>
            <p:cNvPr id="4" name="Isosceles Triangle 3"/>
            <p:cNvSpPr/>
            <p:nvPr/>
          </p:nvSpPr>
          <p:spPr>
            <a:xfrm>
              <a:off x="2802" y="848"/>
              <a:ext cx="1080" cy="854"/>
            </a:xfrm>
            <a:prstGeom prst="triangle">
              <a:avLst/>
            </a:prstGeom>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a:spcBef>
                  <a:spcPct val="20000"/>
                </a:spcBef>
                <a:buClr>
                  <a:srgbClr val="FFCC00"/>
                </a:buClr>
              </a:pPr>
              <a:r>
                <a:rPr lang="en-US" altLang="zh-TW" sz="1200" b="1">
                  <a:solidFill>
                    <a:srgbClr val="000000"/>
                  </a:solidFill>
                  <a:latin typeface="Arial" pitchFamily="34" charset="0"/>
                  <a:ea typeface="新細明體" pitchFamily="18" charset="-120"/>
                </a:rPr>
                <a:t>Active Directory</a:t>
              </a:r>
              <a:r>
                <a:rPr lang="en-US" altLang="zh-TW" sz="1200" b="1" baseline="30000">
                  <a:solidFill>
                    <a:srgbClr val="000000"/>
                  </a:solidFill>
                  <a:latin typeface="Arial" pitchFamily="34" charset="0"/>
                  <a:ea typeface="新細明體" pitchFamily="18" charset="-120"/>
                </a:rPr>
                <a:t>® </a:t>
              </a:r>
              <a:r>
                <a:rPr lang="en-US" altLang="zh-TW" sz="1200" b="1">
                  <a:solidFill>
                    <a:srgbClr val="000000"/>
                  </a:solidFill>
                  <a:latin typeface="Arial" pitchFamily="34" charset="0"/>
                  <a:ea typeface="新細明體" pitchFamily="18" charset="-120"/>
                </a:rPr>
                <a:t>directory service</a:t>
              </a:r>
            </a:p>
          </p:txBody>
        </p:sp>
        <p:grpSp>
          <p:nvGrpSpPr>
            <p:cNvPr id="38916" name="Group 54"/>
            <p:cNvGrpSpPr>
              <a:grpSpLocks/>
            </p:cNvGrpSpPr>
            <p:nvPr/>
          </p:nvGrpSpPr>
          <p:grpSpPr bwMode="auto">
            <a:xfrm>
              <a:off x="2868" y="1813"/>
              <a:ext cx="1061" cy="865"/>
              <a:chOff x="1297081" y="2667000"/>
              <a:chExt cx="1525547" cy="1206036"/>
            </a:xfrm>
          </p:grpSpPr>
          <p:pic>
            <p:nvPicPr>
              <p:cNvPr id="38951" name="Picture 60"/>
              <p:cNvPicPr>
                <a:picLocks noChangeAspect="1" noChangeArrowheads="1"/>
              </p:cNvPicPr>
              <p:nvPr/>
            </p:nvPicPr>
            <p:blipFill>
              <a:blip r:embed="rId3"/>
              <a:srcRect/>
              <a:stretch>
                <a:fillRect/>
              </a:stretch>
            </p:blipFill>
            <p:spPr bwMode="auto">
              <a:xfrm>
                <a:off x="1676400" y="2667000"/>
                <a:ext cx="717550" cy="990600"/>
              </a:xfrm>
              <a:prstGeom prst="rect">
                <a:avLst/>
              </a:prstGeom>
              <a:noFill/>
              <a:ln w="9525">
                <a:noFill/>
                <a:miter lim="800000"/>
                <a:headEnd/>
                <a:tailEnd/>
              </a:ln>
            </p:spPr>
          </p:pic>
          <p:pic>
            <p:nvPicPr>
              <p:cNvPr id="38952" name="Picture 61" descr="cooltools-shape"/>
              <p:cNvPicPr>
                <a:picLocks noChangeAspect="1" noChangeArrowheads="1"/>
              </p:cNvPicPr>
              <p:nvPr/>
            </p:nvPicPr>
            <p:blipFill>
              <a:blip r:embed="rId4"/>
              <a:srcRect/>
              <a:stretch>
                <a:fillRect/>
              </a:stretch>
            </p:blipFill>
            <p:spPr bwMode="auto">
              <a:xfrm>
                <a:off x="1900238" y="3351213"/>
                <a:ext cx="242888" cy="249238"/>
              </a:xfrm>
              <a:prstGeom prst="rect">
                <a:avLst/>
              </a:prstGeom>
              <a:noFill/>
              <a:ln w="12700">
                <a:noFill/>
                <a:miter lim="800000"/>
                <a:headEnd/>
                <a:tailEnd/>
              </a:ln>
            </p:spPr>
          </p:pic>
          <p:pic>
            <p:nvPicPr>
              <p:cNvPr id="38953" name="Picture 62"/>
              <p:cNvPicPr>
                <a:picLocks noChangeAspect="1" noChangeArrowheads="1"/>
              </p:cNvPicPr>
              <p:nvPr/>
            </p:nvPicPr>
            <p:blipFill>
              <a:blip r:embed="rId5"/>
              <a:srcRect/>
              <a:stretch>
                <a:fillRect/>
              </a:stretch>
            </p:blipFill>
            <p:spPr bwMode="auto">
              <a:xfrm>
                <a:off x="1944688" y="2743200"/>
                <a:ext cx="153988" cy="155575"/>
              </a:xfrm>
              <a:prstGeom prst="rect">
                <a:avLst/>
              </a:prstGeom>
              <a:noFill/>
              <a:ln w="12700">
                <a:noFill/>
                <a:miter lim="800000"/>
                <a:headEnd/>
                <a:tailEnd/>
              </a:ln>
            </p:spPr>
          </p:pic>
          <p:grpSp>
            <p:nvGrpSpPr>
              <p:cNvPr id="38954" name="Group 63"/>
              <p:cNvGrpSpPr>
                <a:grpSpLocks/>
              </p:cNvGrpSpPr>
              <p:nvPr/>
            </p:nvGrpSpPr>
            <p:grpSpPr bwMode="auto">
              <a:xfrm>
                <a:off x="2160588" y="2822574"/>
                <a:ext cx="247650" cy="715962"/>
                <a:chOff x="5010" y="2016"/>
                <a:chExt cx="750" cy="2160"/>
              </a:xfrm>
            </p:grpSpPr>
            <p:pic>
              <p:nvPicPr>
                <p:cNvPr id="38960" name="Picture 64" descr="cooltools-shape"/>
                <p:cNvPicPr>
                  <a:picLocks noChangeAspect="1" noChangeArrowheads="1"/>
                </p:cNvPicPr>
                <p:nvPr/>
              </p:nvPicPr>
              <p:blipFill>
                <a:blip r:embed="rId6"/>
                <a:srcRect/>
                <a:stretch>
                  <a:fillRect/>
                </a:stretch>
              </p:blipFill>
              <p:spPr bwMode="auto">
                <a:xfrm>
                  <a:off x="5010" y="2016"/>
                  <a:ext cx="750" cy="705"/>
                </a:xfrm>
                <a:prstGeom prst="rect">
                  <a:avLst/>
                </a:prstGeom>
                <a:noFill/>
                <a:ln w="12700">
                  <a:noFill/>
                  <a:miter lim="800000"/>
                  <a:headEnd/>
                  <a:tailEnd/>
                </a:ln>
              </p:spPr>
            </p:pic>
            <p:pic>
              <p:nvPicPr>
                <p:cNvPr id="38961" name="Picture 65" descr="cooltools-shape"/>
                <p:cNvPicPr>
                  <a:picLocks noChangeAspect="1" noChangeArrowheads="1"/>
                </p:cNvPicPr>
                <p:nvPr/>
              </p:nvPicPr>
              <p:blipFill>
                <a:blip r:embed="rId6"/>
                <a:srcRect/>
                <a:stretch>
                  <a:fillRect/>
                </a:stretch>
              </p:blipFill>
              <p:spPr bwMode="auto">
                <a:xfrm>
                  <a:off x="5010" y="2743"/>
                  <a:ext cx="750" cy="705"/>
                </a:xfrm>
                <a:prstGeom prst="rect">
                  <a:avLst/>
                </a:prstGeom>
                <a:noFill/>
                <a:ln w="12700">
                  <a:noFill/>
                  <a:miter lim="800000"/>
                  <a:headEnd/>
                  <a:tailEnd/>
                </a:ln>
              </p:spPr>
            </p:pic>
            <p:pic>
              <p:nvPicPr>
                <p:cNvPr id="38962" name="Picture 66" descr="cooltools-shape"/>
                <p:cNvPicPr>
                  <a:picLocks noChangeAspect="1" noChangeArrowheads="1"/>
                </p:cNvPicPr>
                <p:nvPr/>
              </p:nvPicPr>
              <p:blipFill>
                <a:blip r:embed="rId6"/>
                <a:srcRect/>
                <a:stretch>
                  <a:fillRect/>
                </a:stretch>
              </p:blipFill>
              <p:spPr bwMode="auto">
                <a:xfrm>
                  <a:off x="5010" y="3471"/>
                  <a:ext cx="750" cy="705"/>
                </a:xfrm>
                <a:prstGeom prst="rect">
                  <a:avLst/>
                </a:prstGeom>
                <a:noFill/>
                <a:ln w="12700">
                  <a:noFill/>
                  <a:miter lim="800000"/>
                  <a:headEnd/>
                  <a:tailEnd/>
                </a:ln>
              </p:spPr>
            </p:pic>
          </p:grpSp>
          <p:pic>
            <p:nvPicPr>
              <p:cNvPr id="38955" name="Picture 67"/>
              <p:cNvPicPr>
                <a:picLocks noChangeAspect="1" noChangeArrowheads="1"/>
              </p:cNvPicPr>
              <p:nvPr/>
            </p:nvPicPr>
            <p:blipFill>
              <a:blip r:embed="rId7"/>
              <a:srcRect/>
              <a:stretch>
                <a:fillRect/>
              </a:stretch>
            </p:blipFill>
            <p:spPr bwMode="auto">
              <a:xfrm>
                <a:off x="1905000" y="2895600"/>
                <a:ext cx="207963" cy="201613"/>
              </a:xfrm>
              <a:prstGeom prst="rect">
                <a:avLst/>
              </a:prstGeom>
              <a:noFill/>
              <a:ln w="9525">
                <a:noFill/>
                <a:miter lim="800000"/>
                <a:headEnd/>
                <a:tailEnd/>
              </a:ln>
            </p:spPr>
          </p:pic>
          <p:grpSp>
            <p:nvGrpSpPr>
              <p:cNvPr id="38956" name="Group 9"/>
              <p:cNvGrpSpPr>
                <a:grpSpLocks/>
              </p:cNvGrpSpPr>
              <p:nvPr/>
            </p:nvGrpSpPr>
            <p:grpSpPr bwMode="auto">
              <a:xfrm>
                <a:off x="1828800" y="3124200"/>
                <a:ext cx="381000" cy="228600"/>
                <a:chOff x="2448" y="1152"/>
                <a:chExt cx="960" cy="576"/>
              </a:xfrm>
            </p:grpSpPr>
            <p:pic>
              <p:nvPicPr>
                <p:cNvPr id="38958" name="Picture 10"/>
                <p:cNvPicPr>
                  <a:picLocks noChangeAspect="1" noChangeArrowheads="1"/>
                </p:cNvPicPr>
                <p:nvPr/>
              </p:nvPicPr>
              <p:blipFill>
                <a:blip r:embed="rId8"/>
                <a:srcRect/>
                <a:stretch>
                  <a:fillRect/>
                </a:stretch>
              </p:blipFill>
              <p:spPr bwMode="auto">
                <a:xfrm>
                  <a:off x="2448" y="1152"/>
                  <a:ext cx="960" cy="576"/>
                </a:xfrm>
                <a:prstGeom prst="rect">
                  <a:avLst/>
                </a:prstGeom>
                <a:noFill/>
                <a:ln w="12700">
                  <a:noFill/>
                  <a:miter lim="800000"/>
                  <a:headEnd/>
                  <a:tailEnd/>
                </a:ln>
              </p:spPr>
            </p:pic>
            <p:sp>
              <p:nvSpPr>
                <p:cNvPr id="14" name="AutoShape 11"/>
                <p:cNvSpPr>
                  <a:spLocks noChangeArrowheads="1"/>
                </p:cNvSpPr>
                <p:nvPr/>
              </p:nvSpPr>
              <p:spPr bwMode="auto">
                <a:xfrm>
                  <a:off x="2532" y="1187"/>
                  <a:ext cx="793" cy="506"/>
                </a:xfrm>
                <a:prstGeom prst="can">
                  <a:avLst>
                    <a:gd name="adj" fmla="val 15532"/>
                  </a:avLst>
                </a:prstGeom>
                <a:noFill/>
                <a:ln w="9525">
                  <a:noFill/>
                  <a:round/>
                  <a:headEnd/>
                  <a:tailEnd/>
                </a:ln>
                <a:effectLst/>
              </p:spPr>
              <p:txBody>
                <a:bodyPr wrap="none" anchor="ctr"/>
                <a:lstStyle/>
                <a:p>
                  <a:pPr algn="ctr">
                    <a:spcBef>
                      <a:spcPct val="20000"/>
                    </a:spcBef>
                    <a:buClr>
                      <a:srgbClr val="FFCC00"/>
                    </a:buClr>
                    <a:buFontTx/>
                    <a:buChar char="•"/>
                  </a:pPr>
                  <a:endParaRPr lang="zh-TW" altLang="zh-TW">
                    <a:effectLst>
                      <a:outerShdw blurRad="38100" dist="38100" dir="2700000" algn="tl">
                        <a:srgbClr val="000000"/>
                      </a:outerShdw>
                    </a:effectLst>
                  </a:endParaRPr>
                </a:p>
              </p:txBody>
            </p:sp>
          </p:grpSp>
          <p:sp>
            <p:nvSpPr>
              <p:cNvPr id="12" name="TextBox 11"/>
              <p:cNvSpPr txBox="1"/>
              <p:nvPr/>
            </p:nvSpPr>
            <p:spPr>
              <a:xfrm>
                <a:off x="1297081" y="3577452"/>
                <a:ext cx="1525547" cy="295583"/>
              </a:xfrm>
              <a:prstGeom prst="rect">
                <a:avLst/>
              </a:prstGeom>
              <a:noFill/>
            </p:spPr>
            <p:txBody>
              <a:bodyPr wrap="none">
                <a:spAutoFit/>
              </a:bodyPr>
              <a:lstStyle/>
              <a:p>
                <a:pPr>
                  <a:spcBef>
                    <a:spcPct val="20000"/>
                  </a:spcBef>
                  <a:buClr>
                    <a:srgbClr val="FFCC00"/>
                  </a:buClr>
                  <a:defRPr/>
                </a:pPr>
                <a:r>
                  <a:rPr lang="en-US" sz="1600">
                    <a:effectLst>
                      <a:outerShdw blurRad="38100" dist="38100" dir="2700000" algn="tl">
                        <a:srgbClr val="000000"/>
                      </a:outerShdw>
                    </a:effectLst>
                    <a:latin typeface="Arial" charset="0"/>
                  </a:rPr>
                  <a:t>Standard Edition</a:t>
                </a:r>
              </a:p>
            </p:txBody>
          </p:sp>
        </p:grpSp>
        <p:sp>
          <p:nvSpPr>
            <p:cNvPr id="18" name="Rounded Rectangle 17"/>
            <p:cNvSpPr/>
            <p:nvPr/>
          </p:nvSpPr>
          <p:spPr>
            <a:xfrm>
              <a:off x="1027" y="693"/>
              <a:ext cx="3892" cy="2950"/>
            </a:xfrm>
            <a:prstGeom prst="roundRect">
              <a:avLst>
                <a:gd name="adj" fmla="val 10136"/>
              </a:avLst>
            </a:prstGeom>
            <a:noFill/>
            <a:ln w="19050" cmpd="dbl">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rgbClr val="FFCC00"/>
                </a:buClr>
                <a:buFontTx/>
                <a:buChar char="•"/>
              </a:pPr>
              <a:endParaRPr lang="zh-TW" altLang="zh-TW">
                <a:solidFill>
                  <a:srgbClr val="FFFFFF"/>
                </a:solidFill>
                <a:effectLst>
                  <a:outerShdw blurRad="38100" dist="38100" dir="2700000" algn="tl">
                    <a:srgbClr val="000000"/>
                  </a:outerShdw>
                </a:effectLst>
                <a:latin typeface="Arial" pitchFamily="34" charset="0"/>
              </a:endParaRPr>
            </a:p>
          </p:txBody>
        </p:sp>
        <p:pic>
          <p:nvPicPr>
            <p:cNvPr id="38918" name="Picture 3"/>
            <p:cNvPicPr>
              <a:picLocks noChangeAspect="1" noChangeArrowheads="1"/>
            </p:cNvPicPr>
            <p:nvPr/>
          </p:nvPicPr>
          <p:blipFill>
            <a:blip r:embed="rId9"/>
            <a:srcRect/>
            <a:stretch>
              <a:fillRect/>
            </a:stretch>
          </p:blipFill>
          <p:spPr bwMode="auto">
            <a:xfrm>
              <a:off x="2920" y="3015"/>
              <a:ext cx="318" cy="345"/>
            </a:xfrm>
            <a:prstGeom prst="rect">
              <a:avLst/>
            </a:prstGeom>
            <a:noFill/>
            <a:ln w="9525">
              <a:noFill/>
              <a:miter lim="800000"/>
              <a:headEnd/>
              <a:tailEnd/>
            </a:ln>
          </p:spPr>
        </p:pic>
        <p:pic>
          <p:nvPicPr>
            <p:cNvPr id="38919" name="Picture 3"/>
            <p:cNvPicPr>
              <a:picLocks noChangeAspect="1" noChangeArrowheads="1"/>
            </p:cNvPicPr>
            <p:nvPr/>
          </p:nvPicPr>
          <p:blipFill>
            <a:blip r:embed="rId9"/>
            <a:srcRect/>
            <a:stretch>
              <a:fillRect/>
            </a:stretch>
          </p:blipFill>
          <p:spPr bwMode="auto">
            <a:xfrm>
              <a:off x="3503" y="3015"/>
              <a:ext cx="318" cy="345"/>
            </a:xfrm>
            <a:prstGeom prst="rect">
              <a:avLst/>
            </a:prstGeom>
            <a:noFill/>
            <a:ln w="9525">
              <a:noFill/>
              <a:miter lim="800000"/>
              <a:headEnd/>
              <a:tailEnd/>
            </a:ln>
          </p:spPr>
        </p:pic>
        <p:cxnSp>
          <p:nvCxnSpPr>
            <p:cNvPr id="22" name="Straight Connector 21"/>
            <p:cNvCxnSpPr>
              <a:stCxn id="19" idx="0"/>
            </p:cNvCxnSpPr>
            <p:nvPr/>
          </p:nvCxnSpPr>
          <p:spPr>
            <a:xfrm rot="16200000">
              <a:off x="2966" y="2690"/>
              <a:ext cx="437" cy="212"/>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a:stCxn id="20" idx="0"/>
            </p:cNvCxnSpPr>
            <p:nvPr/>
          </p:nvCxnSpPr>
          <p:spPr>
            <a:xfrm rot="16200000" flipV="1">
              <a:off x="3311" y="2664"/>
              <a:ext cx="437" cy="265"/>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nvGrpSpPr>
            <p:cNvPr id="38922" name="Group 32"/>
            <p:cNvGrpSpPr>
              <a:grpSpLocks/>
            </p:cNvGrpSpPr>
            <p:nvPr/>
          </p:nvGrpSpPr>
          <p:grpSpPr bwMode="auto">
            <a:xfrm>
              <a:off x="927" y="1376"/>
              <a:ext cx="450" cy="1833"/>
              <a:chOff x="1066800" y="2438400"/>
              <a:chExt cx="762000" cy="3014860"/>
            </a:xfrm>
          </p:grpSpPr>
          <p:pic>
            <p:nvPicPr>
              <p:cNvPr id="38949" name="Picture 531"/>
              <p:cNvPicPr>
                <a:picLocks noChangeAspect="1" noChangeArrowheads="1"/>
              </p:cNvPicPr>
              <p:nvPr/>
            </p:nvPicPr>
            <p:blipFill>
              <a:blip r:embed="rId10"/>
              <a:srcRect/>
              <a:stretch>
                <a:fillRect/>
              </a:stretch>
            </p:blipFill>
            <p:spPr bwMode="auto">
              <a:xfrm flipH="1">
                <a:off x="1447800" y="2438400"/>
                <a:ext cx="45720" cy="3014860"/>
              </a:xfrm>
              <a:prstGeom prst="rect">
                <a:avLst/>
              </a:prstGeom>
              <a:noFill/>
              <a:ln w="9525">
                <a:noFill/>
                <a:miter lim="800000"/>
                <a:headEnd/>
                <a:tailEnd/>
              </a:ln>
            </p:spPr>
          </p:pic>
          <p:pic>
            <p:nvPicPr>
              <p:cNvPr id="38950" name="Picture 532"/>
              <p:cNvPicPr>
                <a:picLocks noChangeAspect="1" noChangeArrowheads="1"/>
              </p:cNvPicPr>
              <p:nvPr/>
            </p:nvPicPr>
            <p:blipFill>
              <a:blip r:embed="rId11"/>
              <a:srcRect/>
              <a:stretch>
                <a:fillRect/>
              </a:stretch>
            </p:blipFill>
            <p:spPr bwMode="auto">
              <a:xfrm>
                <a:off x="1066800" y="3184012"/>
                <a:ext cx="762000" cy="1192594"/>
              </a:xfrm>
              <a:prstGeom prst="rect">
                <a:avLst/>
              </a:prstGeom>
              <a:noFill/>
              <a:ln w="9525">
                <a:noFill/>
                <a:miter lim="800000"/>
                <a:headEnd/>
                <a:tailEnd/>
              </a:ln>
            </p:spPr>
          </p:pic>
        </p:grpSp>
        <p:grpSp>
          <p:nvGrpSpPr>
            <p:cNvPr id="38923" name="Group 27"/>
            <p:cNvGrpSpPr>
              <a:grpSpLocks/>
            </p:cNvGrpSpPr>
            <p:nvPr/>
          </p:nvGrpSpPr>
          <p:grpSpPr bwMode="auto">
            <a:xfrm>
              <a:off x="1456" y="1890"/>
              <a:ext cx="661" cy="723"/>
              <a:chOff x="1981200" y="3319790"/>
              <a:chExt cx="1208074" cy="1279882"/>
            </a:xfrm>
          </p:grpSpPr>
          <p:pic>
            <p:nvPicPr>
              <p:cNvPr id="38947" name="Picture 252"/>
              <p:cNvPicPr>
                <a:picLocks noChangeAspect="1" noChangeArrowheads="1"/>
              </p:cNvPicPr>
              <p:nvPr/>
            </p:nvPicPr>
            <p:blipFill>
              <a:blip r:embed="rId12"/>
              <a:srcRect/>
              <a:stretch>
                <a:fillRect/>
              </a:stretch>
            </p:blipFill>
            <p:spPr bwMode="auto">
              <a:xfrm>
                <a:off x="2133600" y="3319790"/>
                <a:ext cx="762000" cy="1019175"/>
              </a:xfrm>
              <a:prstGeom prst="rect">
                <a:avLst/>
              </a:prstGeom>
              <a:noFill/>
              <a:ln w="9525">
                <a:noFill/>
                <a:miter lim="800000"/>
                <a:headEnd/>
                <a:tailEnd/>
              </a:ln>
            </p:spPr>
          </p:pic>
          <p:sp>
            <p:nvSpPr>
              <p:cNvPr id="41" name="TextBox 40"/>
              <p:cNvSpPr txBox="1"/>
              <p:nvPr/>
            </p:nvSpPr>
            <p:spPr>
              <a:xfrm>
                <a:off x="1981200" y="4309352"/>
                <a:ext cx="1208074" cy="290319"/>
              </a:xfrm>
              <a:prstGeom prst="rect">
                <a:avLst/>
              </a:prstGeom>
              <a:noFill/>
            </p:spPr>
            <p:txBody>
              <a:bodyPr wrap="none">
                <a:spAutoFit/>
              </a:bodyPr>
              <a:lstStyle/>
              <a:p>
                <a:pPr>
                  <a:spcBef>
                    <a:spcPct val="20000"/>
                  </a:spcBef>
                  <a:buClr>
                    <a:srgbClr val="FFCC00"/>
                  </a:buClr>
                  <a:buFontTx/>
                  <a:buChar char="•"/>
                  <a:defRPr/>
                </a:pPr>
                <a:r>
                  <a:rPr lang="en-US" sz="1100" b="1" dirty="0">
                    <a:effectLst>
                      <a:outerShdw blurRad="38100" dist="38100" dir="2700000" algn="tl">
                        <a:srgbClr val="000000">
                          <a:alpha val="43137"/>
                        </a:srgbClr>
                      </a:outerShdw>
                    </a:effectLst>
                    <a:latin typeface="+mn-lt"/>
                  </a:rPr>
                  <a:t>Edge Server</a:t>
                </a:r>
              </a:p>
            </p:txBody>
          </p:sp>
        </p:grpSp>
        <p:pic>
          <p:nvPicPr>
            <p:cNvPr id="38924" name="Picture 533"/>
            <p:cNvPicPr>
              <a:picLocks noChangeAspect="1" noChangeArrowheads="1"/>
            </p:cNvPicPr>
            <p:nvPr/>
          </p:nvPicPr>
          <p:blipFill>
            <a:blip r:embed="rId13"/>
            <a:srcRect/>
            <a:stretch>
              <a:fillRect/>
            </a:stretch>
          </p:blipFill>
          <p:spPr bwMode="auto">
            <a:xfrm>
              <a:off x="483" y="1758"/>
              <a:ext cx="266" cy="328"/>
            </a:xfrm>
            <a:prstGeom prst="rect">
              <a:avLst/>
            </a:prstGeom>
            <a:noFill/>
            <a:ln w="9525">
              <a:noFill/>
              <a:miter lim="800000"/>
              <a:headEnd/>
              <a:tailEnd/>
            </a:ln>
          </p:spPr>
        </p:pic>
        <p:pic>
          <p:nvPicPr>
            <p:cNvPr id="38925" name="Picture 533"/>
            <p:cNvPicPr>
              <a:picLocks noChangeAspect="1" noChangeArrowheads="1"/>
            </p:cNvPicPr>
            <p:nvPr/>
          </p:nvPicPr>
          <p:blipFill>
            <a:blip r:embed="rId13"/>
            <a:srcRect/>
            <a:stretch>
              <a:fillRect/>
            </a:stretch>
          </p:blipFill>
          <p:spPr bwMode="auto">
            <a:xfrm>
              <a:off x="483" y="2305"/>
              <a:ext cx="266" cy="327"/>
            </a:xfrm>
            <a:prstGeom prst="rect">
              <a:avLst/>
            </a:prstGeom>
            <a:noFill/>
            <a:ln w="9525">
              <a:noFill/>
              <a:miter lim="800000"/>
              <a:headEnd/>
              <a:tailEnd/>
            </a:ln>
          </p:spPr>
        </p:pic>
        <p:cxnSp>
          <p:nvCxnSpPr>
            <p:cNvPr id="30" name="Straight Connector 29"/>
            <p:cNvCxnSpPr>
              <a:stCxn id="27" idx="3"/>
              <a:endCxn id="43" idx="1"/>
            </p:cNvCxnSpPr>
            <p:nvPr/>
          </p:nvCxnSpPr>
          <p:spPr>
            <a:xfrm>
              <a:off x="696" y="1922"/>
              <a:ext cx="231" cy="27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p:cNvCxnSpPr>
              <a:stCxn id="29" idx="3"/>
              <a:endCxn id="43" idx="1"/>
            </p:cNvCxnSpPr>
            <p:nvPr/>
          </p:nvCxnSpPr>
          <p:spPr>
            <a:xfrm flipV="1">
              <a:off x="696" y="2192"/>
              <a:ext cx="231" cy="277"/>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nvGrpSpPr>
            <p:cNvPr id="38928" name="Group 32"/>
            <p:cNvGrpSpPr>
              <a:grpSpLocks/>
            </p:cNvGrpSpPr>
            <p:nvPr/>
          </p:nvGrpSpPr>
          <p:grpSpPr bwMode="auto">
            <a:xfrm>
              <a:off x="2145" y="1376"/>
              <a:ext cx="450" cy="1833"/>
              <a:chOff x="1066800" y="2438400"/>
              <a:chExt cx="762000" cy="3014860"/>
            </a:xfrm>
          </p:grpSpPr>
          <p:pic>
            <p:nvPicPr>
              <p:cNvPr id="38945" name="Picture 531"/>
              <p:cNvPicPr>
                <a:picLocks noChangeAspect="1" noChangeArrowheads="1"/>
              </p:cNvPicPr>
              <p:nvPr/>
            </p:nvPicPr>
            <p:blipFill>
              <a:blip r:embed="rId10"/>
              <a:srcRect/>
              <a:stretch>
                <a:fillRect/>
              </a:stretch>
            </p:blipFill>
            <p:spPr bwMode="auto">
              <a:xfrm flipH="1">
                <a:off x="1447800" y="2438400"/>
                <a:ext cx="45720" cy="3014860"/>
              </a:xfrm>
              <a:prstGeom prst="rect">
                <a:avLst/>
              </a:prstGeom>
              <a:noFill/>
              <a:ln w="9525">
                <a:noFill/>
                <a:miter lim="800000"/>
                <a:headEnd/>
                <a:tailEnd/>
              </a:ln>
            </p:spPr>
          </p:pic>
          <p:pic>
            <p:nvPicPr>
              <p:cNvPr id="38946" name="Picture 532"/>
              <p:cNvPicPr>
                <a:picLocks noChangeAspect="1" noChangeArrowheads="1"/>
              </p:cNvPicPr>
              <p:nvPr/>
            </p:nvPicPr>
            <p:blipFill>
              <a:blip r:embed="rId11"/>
              <a:srcRect/>
              <a:stretch>
                <a:fillRect/>
              </a:stretch>
            </p:blipFill>
            <p:spPr bwMode="auto">
              <a:xfrm>
                <a:off x="1066800" y="3184012"/>
                <a:ext cx="762000" cy="1192594"/>
              </a:xfrm>
              <a:prstGeom prst="rect">
                <a:avLst/>
              </a:prstGeom>
              <a:noFill/>
              <a:ln w="9525">
                <a:noFill/>
                <a:miter lim="800000"/>
                <a:headEnd/>
                <a:tailEnd/>
              </a:ln>
            </p:spPr>
          </p:pic>
        </p:grpSp>
        <p:grpSp>
          <p:nvGrpSpPr>
            <p:cNvPr id="38929" name="Group 50"/>
            <p:cNvGrpSpPr>
              <a:grpSpLocks/>
            </p:cNvGrpSpPr>
            <p:nvPr/>
          </p:nvGrpSpPr>
          <p:grpSpPr bwMode="auto">
            <a:xfrm>
              <a:off x="1456" y="2687"/>
              <a:ext cx="656" cy="841"/>
              <a:chOff x="1400626" y="4419596"/>
              <a:chExt cx="941775" cy="1174065"/>
            </a:xfrm>
          </p:grpSpPr>
          <p:pic>
            <p:nvPicPr>
              <p:cNvPr id="38942" name="Picture 2"/>
              <p:cNvPicPr>
                <a:picLocks noChangeAspect="1" noChangeArrowheads="1"/>
              </p:cNvPicPr>
              <p:nvPr/>
            </p:nvPicPr>
            <p:blipFill>
              <a:blip r:embed="rId14"/>
              <a:srcRect/>
              <a:stretch>
                <a:fillRect/>
              </a:stretch>
            </p:blipFill>
            <p:spPr bwMode="auto">
              <a:xfrm>
                <a:off x="1483745" y="4419596"/>
                <a:ext cx="594048" cy="917306"/>
              </a:xfrm>
              <a:prstGeom prst="rect">
                <a:avLst/>
              </a:prstGeom>
              <a:noFill/>
              <a:ln w="9525">
                <a:noFill/>
                <a:miter lim="800000"/>
                <a:headEnd/>
                <a:tailEnd/>
              </a:ln>
            </p:spPr>
          </p:pic>
          <p:sp>
            <p:nvSpPr>
              <p:cNvPr id="37" name="TextBox 36"/>
              <p:cNvSpPr txBox="1"/>
              <p:nvPr/>
            </p:nvSpPr>
            <p:spPr>
              <a:xfrm>
                <a:off x="1400626" y="5218127"/>
                <a:ext cx="941775" cy="375533"/>
              </a:xfrm>
              <a:prstGeom prst="rect">
                <a:avLst/>
              </a:prstGeom>
              <a:noFill/>
            </p:spPr>
            <p:txBody>
              <a:bodyPr wrap="none">
                <a:spAutoFit/>
              </a:bodyPr>
              <a:lstStyle/>
              <a:p>
                <a:pPr>
                  <a:spcBef>
                    <a:spcPct val="20000"/>
                  </a:spcBef>
                  <a:buClr>
                    <a:srgbClr val="FFCC00"/>
                  </a:buClr>
                  <a:defRPr/>
                </a:pPr>
                <a:r>
                  <a:rPr lang="en-US" sz="1000" b="1" dirty="0">
                    <a:effectLst>
                      <a:outerShdw blurRad="38100" dist="38100" dir="2700000" algn="tl">
                        <a:srgbClr val="000000">
                          <a:alpha val="43137"/>
                        </a:srgbClr>
                      </a:outerShdw>
                    </a:effectLst>
                    <a:latin typeface="+mn-lt"/>
                  </a:rPr>
                  <a:t>HTTP Reverse</a:t>
                </a:r>
              </a:p>
              <a:p>
                <a:pPr>
                  <a:spcBef>
                    <a:spcPct val="20000"/>
                  </a:spcBef>
                  <a:buClr>
                    <a:srgbClr val="FFCC00"/>
                  </a:buClr>
                  <a:defRPr/>
                </a:pPr>
                <a:r>
                  <a:rPr lang="en-US" sz="1000" b="1" dirty="0">
                    <a:effectLst>
                      <a:outerShdw blurRad="38100" dist="38100" dir="2700000" algn="tl">
                        <a:srgbClr val="000000">
                          <a:alpha val="43137"/>
                        </a:srgbClr>
                      </a:outerShdw>
                    </a:effectLst>
                    <a:latin typeface="+mn-lt"/>
                  </a:rPr>
                  <a:t>Proxy</a:t>
                </a:r>
              </a:p>
            </p:txBody>
          </p:sp>
          <p:sp>
            <p:nvSpPr>
              <p:cNvPr id="35" name="Oval 34"/>
              <p:cNvSpPr/>
              <p:nvPr/>
            </p:nvSpPr>
            <p:spPr>
              <a:xfrm>
                <a:off x="1805474" y="4823049"/>
                <a:ext cx="134949" cy="135416"/>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CC00"/>
                  </a:buClr>
                  <a:buFontTx/>
                  <a:buChar char="•"/>
                </a:pPr>
                <a:endParaRPr lang="zh-TW" altLang="zh-TW">
                  <a:solidFill>
                    <a:srgbClr val="FFFFFF"/>
                  </a:solidFill>
                  <a:effectLst>
                    <a:outerShdw blurRad="38100" dist="38100" dir="2700000" algn="tl">
                      <a:srgbClr val="000000"/>
                    </a:outerShdw>
                  </a:effectLst>
                  <a:latin typeface="Arial" pitchFamily="34" charset="0"/>
                </a:endParaRPr>
              </a:p>
            </p:txBody>
          </p:sp>
        </p:grpSp>
        <p:sp>
          <p:nvSpPr>
            <p:cNvPr id="50" name="TextBox 49"/>
            <p:cNvSpPr txBox="1"/>
            <p:nvPr/>
          </p:nvSpPr>
          <p:spPr>
            <a:xfrm>
              <a:off x="430" y="1157"/>
              <a:ext cx="606" cy="626"/>
            </a:xfrm>
            <a:prstGeom prst="rect">
              <a:avLst/>
            </a:prstGeom>
            <a:noFill/>
          </p:spPr>
          <p:txBody>
            <a:bodyPr wrap="none" lIns="91436" tIns="45718" rIns="91436" bIns="45718">
              <a:spAutoFit/>
            </a:bodyPr>
            <a:lstStyle/>
            <a:p>
              <a:pPr>
                <a:spcBef>
                  <a:spcPct val="20000"/>
                </a:spcBef>
                <a:buClr>
                  <a:srgbClr val="FFCC00"/>
                </a:buClr>
                <a:buFontTx/>
                <a:buChar char="•"/>
              </a:pPr>
              <a:r>
                <a:rPr lang="en-US" altLang="zh-TW" sz="1000" b="1">
                  <a:effectLst>
                    <a:outerShdw blurRad="38100" dist="38100" dir="2700000" algn="tl">
                      <a:srgbClr val="000000"/>
                    </a:outerShdw>
                  </a:effectLst>
                  <a:ea typeface="新細明體" pitchFamily="18" charset="-120"/>
                </a:rPr>
                <a:t>External/</a:t>
              </a:r>
            </a:p>
            <a:p>
              <a:pPr>
                <a:spcBef>
                  <a:spcPct val="20000"/>
                </a:spcBef>
                <a:buClr>
                  <a:srgbClr val="FFCC00"/>
                </a:buClr>
                <a:buFontTx/>
                <a:buChar char="•"/>
              </a:pPr>
              <a:r>
                <a:rPr lang="en-US" altLang="zh-TW" sz="1100" b="1">
                  <a:effectLst>
                    <a:outerShdw blurRad="38100" dist="38100" dir="2700000" algn="tl">
                      <a:srgbClr val="000000"/>
                    </a:outerShdw>
                  </a:effectLst>
                  <a:ea typeface="新細明體" pitchFamily="18" charset="-120"/>
                </a:rPr>
                <a:t>Federated</a:t>
              </a:r>
              <a:r>
                <a:rPr lang="en-US" altLang="zh-TW" sz="1000" b="1">
                  <a:effectLst>
                    <a:outerShdw blurRad="38100" dist="38100" dir="2700000" algn="tl">
                      <a:srgbClr val="000000"/>
                    </a:outerShdw>
                  </a:effectLst>
                  <a:ea typeface="新細明體" pitchFamily="18" charset="-120"/>
                </a:rPr>
                <a:t>/</a:t>
              </a:r>
            </a:p>
            <a:p>
              <a:pPr>
                <a:spcBef>
                  <a:spcPct val="20000"/>
                </a:spcBef>
                <a:buClr>
                  <a:srgbClr val="FFCC00"/>
                </a:buClr>
                <a:buFontTx/>
                <a:buChar char="•"/>
              </a:pPr>
              <a:r>
                <a:rPr lang="en-US" altLang="zh-TW" sz="1000" b="1">
                  <a:effectLst>
                    <a:outerShdw blurRad="38100" dist="38100" dir="2700000" algn="tl">
                      <a:srgbClr val="000000"/>
                    </a:outerShdw>
                  </a:effectLst>
                  <a:ea typeface="新細明體" pitchFamily="18" charset="-120"/>
                </a:rPr>
                <a:t>Anonymous</a:t>
              </a:r>
            </a:p>
            <a:p>
              <a:pPr>
                <a:spcBef>
                  <a:spcPct val="20000"/>
                </a:spcBef>
                <a:buClr>
                  <a:srgbClr val="FFCC00"/>
                </a:buClr>
                <a:buFontTx/>
                <a:buChar char="•"/>
              </a:pPr>
              <a:endParaRPr lang="en-US" altLang="zh-TW" sz="1000">
                <a:effectLst>
                  <a:outerShdw blurRad="38100" dist="38100" dir="2700000" algn="tl">
                    <a:srgbClr val="000000"/>
                  </a:outerShdw>
                </a:effectLst>
                <a:ea typeface="新細明體" pitchFamily="18" charset="-120"/>
              </a:endParaRPr>
            </a:p>
            <a:p>
              <a:pPr>
                <a:spcBef>
                  <a:spcPct val="20000"/>
                </a:spcBef>
                <a:buClr>
                  <a:srgbClr val="FFCC00"/>
                </a:buClr>
                <a:buFontTx/>
                <a:buChar char="•"/>
              </a:pPr>
              <a:r>
                <a:rPr lang="en-US" altLang="zh-TW" sz="1000" b="1">
                  <a:effectLst>
                    <a:outerShdw blurRad="38100" dist="38100" dir="2700000" algn="tl">
                      <a:srgbClr val="000000"/>
                    </a:outerShdw>
                  </a:effectLst>
                  <a:ea typeface="新細明體" pitchFamily="18" charset="-120"/>
                </a:rPr>
                <a:t>Users</a:t>
              </a:r>
            </a:p>
          </p:txBody>
        </p:sp>
        <p:grpSp>
          <p:nvGrpSpPr>
            <p:cNvPr id="38931" name="Group 30"/>
            <p:cNvGrpSpPr>
              <a:grpSpLocks/>
            </p:cNvGrpSpPr>
            <p:nvPr/>
          </p:nvGrpSpPr>
          <p:grpSpPr bwMode="auto">
            <a:xfrm>
              <a:off x="1172" y="1255"/>
              <a:ext cx="1165" cy="358"/>
              <a:chOff x="2209800" y="2627146"/>
              <a:chExt cx="1676400" cy="498674"/>
            </a:xfrm>
          </p:grpSpPr>
          <p:cxnSp>
            <p:nvCxnSpPr>
              <p:cNvPr id="53" name="Straight Arrow Connector 52"/>
              <p:cNvCxnSpPr/>
              <p:nvPr/>
            </p:nvCxnSpPr>
            <p:spPr>
              <a:xfrm>
                <a:off x="2209800" y="3124427"/>
                <a:ext cx="1676400" cy="139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598322" y="2627146"/>
                <a:ext cx="1011596" cy="433205"/>
              </a:xfrm>
              <a:prstGeom prst="rect">
                <a:avLst/>
              </a:prstGeom>
              <a:noFill/>
            </p:spPr>
            <p:txBody>
              <a:bodyPr>
                <a:spAutoFit/>
              </a:bodyPr>
              <a:lstStyle/>
              <a:p>
                <a:pPr>
                  <a:spcBef>
                    <a:spcPct val="20000"/>
                  </a:spcBef>
                  <a:buClr>
                    <a:srgbClr val="FFCC00"/>
                  </a:buClr>
                  <a:defRPr/>
                </a:pPr>
                <a:r>
                  <a:rPr lang="en-US" sz="1200" b="1" dirty="0">
                    <a:latin typeface="+mn-lt"/>
                  </a:rPr>
                  <a:t>Perimeter </a:t>
                </a:r>
              </a:p>
              <a:p>
                <a:pPr>
                  <a:spcBef>
                    <a:spcPct val="20000"/>
                  </a:spcBef>
                  <a:buClr>
                    <a:srgbClr val="FFCC00"/>
                  </a:buClr>
                  <a:defRPr/>
                </a:pPr>
                <a:r>
                  <a:rPr lang="en-US" sz="1200" b="1" dirty="0">
                    <a:latin typeface="+mn-lt"/>
                  </a:rPr>
                  <a:t>Network</a:t>
                </a:r>
              </a:p>
            </p:txBody>
          </p:sp>
        </p:grpSp>
        <p:cxnSp>
          <p:nvCxnSpPr>
            <p:cNvPr id="44" name="Straight Connector 43"/>
            <p:cNvCxnSpPr/>
            <p:nvPr/>
          </p:nvCxnSpPr>
          <p:spPr>
            <a:xfrm rot="10800000">
              <a:off x="3561" y="2086"/>
              <a:ext cx="414"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nvGrpSpPr>
            <p:cNvPr id="38933" name="Group 80"/>
            <p:cNvGrpSpPr>
              <a:grpSpLocks/>
            </p:cNvGrpSpPr>
            <p:nvPr/>
          </p:nvGrpSpPr>
          <p:grpSpPr bwMode="auto">
            <a:xfrm>
              <a:off x="3948" y="1509"/>
              <a:ext cx="798" cy="1339"/>
              <a:chOff x="7086600" y="3505200"/>
              <a:chExt cx="994838" cy="1778845"/>
            </a:xfrm>
          </p:grpSpPr>
          <p:pic>
            <p:nvPicPr>
              <p:cNvPr id="38934" name="Picture 83"/>
              <p:cNvPicPr>
                <a:picLocks noChangeAspect="1" noChangeArrowheads="1"/>
              </p:cNvPicPr>
              <p:nvPr/>
            </p:nvPicPr>
            <p:blipFill>
              <a:blip r:embed="rId3"/>
              <a:srcRect/>
              <a:stretch>
                <a:fillRect/>
              </a:stretch>
            </p:blipFill>
            <p:spPr bwMode="auto">
              <a:xfrm>
                <a:off x="7086600" y="3505200"/>
                <a:ext cx="793750" cy="1095796"/>
              </a:xfrm>
              <a:prstGeom prst="rect">
                <a:avLst/>
              </a:prstGeom>
              <a:noFill/>
              <a:ln w="9525">
                <a:noFill/>
                <a:miter lim="800000"/>
                <a:headEnd/>
                <a:tailEnd/>
              </a:ln>
            </p:spPr>
          </p:pic>
          <p:sp>
            <p:nvSpPr>
              <p:cNvPr id="48" name="TextBox 47"/>
              <p:cNvSpPr txBox="1"/>
              <p:nvPr/>
            </p:nvSpPr>
            <p:spPr>
              <a:xfrm>
                <a:off x="7205033" y="4494923"/>
                <a:ext cx="876405" cy="789121"/>
              </a:xfrm>
              <a:prstGeom prst="rect">
                <a:avLst/>
              </a:prstGeom>
              <a:noFill/>
            </p:spPr>
            <p:txBody>
              <a:bodyPr>
                <a:spAutoFit/>
              </a:bodyPr>
              <a:lstStyle/>
              <a:p>
                <a:pPr>
                  <a:spcBef>
                    <a:spcPct val="20000"/>
                  </a:spcBef>
                  <a:buClr>
                    <a:srgbClr val="FFCC00"/>
                  </a:buClr>
                  <a:defRPr/>
                </a:pPr>
                <a:r>
                  <a:rPr lang="en-US" sz="1400" b="1">
                    <a:effectLst>
                      <a:outerShdw blurRad="38100" dist="38100" dir="2700000" algn="tl">
                        <a:srgbClr val="000000"/>
                      </a:outerShdw>
                    </a:effectLst>
                    <a:latin typeface="Arial" charset="0"/>
                    <a:cs typeface="Arial" charset="0"/>
                  </a:rPr>
                  <a:t>Archiving server with database</a:t>
                </a:r>
              </a:p>
            </p:txBody>
          </p:sp>
          <p:sp>
            <p:nvSpPr>
              <p:cNvPr id="49" name="Vertical Scroll 48"/>
              <p:cNvSpPr/>
              <p:nvPr/>
            </p:nvSpPr>
            <p:spPr>
              <a:xfrm>
                <a:off x="7431926" y="3809423"/>
                <a:ext cx="382726" cy="304224"/>
              </a:xfrm>
              <a:prstGeom prst="verticalScroll">
                <a:avLst>
                  <a:gd name="adj" fmla="val 25000"/>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CC00"/>
                  </a:buClr>
                  <a:buFontTx/>
                  <a:buChar char="•"/>
                </a:pPr>
                <a:endParaRPr lang="zh-TW" altLang="zh-TW">
                  <a:solidFill>
                    <a:srgbClr val="FFFFFF"/>
                  </a:solidFill>
                  <a:effectLst>
                    <a:outerShdw blurRad="38100" dist="38100" dir="2700000" algn="tl">
                      <a:srgbClr val="000000"/>
                    </a:outerShdw>
                  </a:effectLst>
                  <a:latin typeface="Arial" pitchFamily="34" charset="0"/>
                </a:endParaRPr>
              </a:p>
            </p:txBody>
          </p:sp>
          <p:grpSp>
            <p:nvGrpSpPr>
              <p:cNvPr id="38937" name="Group 9"/>
              <p:cNvGrpSpPr>
                <a:grpSpLocks/>
              </p:cNvGrpSpPr>
              <p:nvPr/>
            </p:nvGrpSpPr>
            <p:grpSpPr bwMode="auto">
              <a:xfrm>
                <a:off x="7467600" y="4173390"/>
                <a:ext cx="268981" cy="206818"/>
                <a:chOff x="2448" y="1152"/>
                <a:chExt cx="960" cy="576"/>
              </a:xfrm>
            </p:grpSpPr>
            <p:pic>
              <p:nvPicPr>
                <p:cNvPr id="38938" name="Picture 10"/>
                <p:cNvPicPr>
                  <a:picLocks noChangeAspect="1" noChangeArrowheads="1"/>
                </p:cNvPicPr>
                <p:nvPr/>
              </p:nvPicPr>
              <p:blipFill>
                <a:blip r:embed="rId15"/>
                <a:srcRect/>
                <a:stretch>
                  <a:fillRect/>
                </a:stretch>
              </p:blipFill>
              <p:spPr bwMode="auto">
                <a:xfrm>
                  <a:off x="2448" y="1152"/>
                  <a:ext cx="960" cy="576"/>
                </a:xfrm>
                <a:prstGeom prst="rect">
                  <a:avLst/>
                </a:prstGeom>
                <a:noFill/>
                <a:ln w="12700">
                  <a:noFill/>
                  <a:miter lim="800000"/>
                  <a:headEnd/>
                  <a:tailEnd/>
                </a:ln>
              </p:spPr>
            </p:pic>
            <p:sp>
              <p:nvSpPr>
                <p:cNvPr id="55" name="AutoShape 11"/>
                <p:cNvSpPr>
                  <a:spLocks noChangeArrowheads="1"/>
                </p:cNvSpPr>
                <p:nvPr/>
              </p:nvSpPr>
              <p:spPr bwMode="auto">
                <a:xfrm>
                  <a:off x="2534" y="1185"/>
                  <a:ext cx="792" cy="511"/>
                </a:xfrm>
                <a:prstGeom prst="can">
                  <a:avLst>
                    <a:gd name="adj" fmla="val 15532"/>
                  </a:avLst>
                </a:prstGeom>
                <a:noFill/>
                <a:ln w="9525">
                  <a:noFill/>
                  <a:round/>
                  <a:headEnd/>
                  <a:tailEnd/>
                </a:ln>
                <a:effectLst/>
              </p:spPr>
              <p:txBody>
                <a:bodyPr wrap="none" anchor="ctr"/>
                <a:lstStyle/>
                <a:p>
                  <a:pPr algn="ctr">
                    <a:spcBef>
                      <a:spcPct val="20000"/>
                    </a:spcBef>
                    <a:buClr>
                      <a:srgbClr val="FFCC00"/>
                    </a:buClr>
                    <a:buFontTx/>
                    <a:buChar char="•"/>
                  </a:pPr>
                  <a:endParaRPr lang="zh-TW" altLang="zh-TW">
                    <a:effectLst>
                      <a:outerShdw blurRad="38100" dist="38100" dir="2700000" algn="tl">
                        <a:srgbClr val="000000"/>
                      </a:outerShdw>
                    </a:effectLst>
                  </a:endParaRPr>
                </a:p>
              </p:txBody>
            </p:sp>
          </p:grpSp>
        </p:gr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144381" y="381000"/>
            <a:ext cx="8618619" cy="609398"/>
          </a:xfrm>
        </p:spPr>
        <p:txBody>
          <a:bodyPr/>
          <a:lstStyle/>
          <a:p>
            <a:r>
              <a:rPr sz="4400"/>
              <a:t>Security For Anywhere Access</a:t>
            </a:r>
            <a:endParaRPr lang="en-US" sz="4400" dirty="0"/>
          </a:p>
        </p:txBody>
      </p:sp>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3" cstate="print"/>
          <a:srcRect/>
          <a:stretch>
            <a:fillRect/>
          </a:stretch>
        </p:blipFill>
        <p:spPr bwMode="auto">
          <a:xfrm>
            <a:off x="406800" y="2485944"/>
            <a:ext cx="511933" cy="623012"/>
          </a:xfrm>
          <a:prstGeom prst="rect">
            <a:avLst/>
          </a:prstGeom>
          <a:noFill/>
        </p:spPr>
      </p:pic>
      <p:grpSp>
        <p:nvGrpSpPr>
          <p:cNvPr id="3" name="Group 48"/>
          <p:cNvGrpSpPr/>
          <p:nvPr/>
        </p:nvGrpSpPr>
        <p:grpSpPr>
          <a:xfrm>
            <a:off x="2383839" y="2051855"/>
            <a:ext cx="3679978" cy="1345616"/>
            <a:chOff x="2383839" y="2051855"/>
            <a:chExt cx="3679978" cy="1345616"/>
          </a:xfrm>
        </p:grpSpPr>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4"/>
            <a:srcRect/>
            <a:stretch>
              <a:fillRect/>
            </a:stretch>
          </p:blipFill>
          <p:spPr bwMode="auto">
            <a:xfrm>
              <a:off x="3669834" y="2258236"/>
              <a:ext cx="1086853" cy="1086853"/>
            </a:xfrm>
            <a:prstGeom prst="rect">
              <a:avLst/>
            </a:prstGeom>
            <a:noFill/>
          </p:spPr>
        </p:pic>
      </p:grpSp>
      <p:grpSp>
        <p:nvGrpSpPr>
          <p:cNvPr id="4" name="Group 45"/>
          <p:cNvGrpSpPr/>
          <p:nvPr/>
        </p:nvGrpSpPr>
        <p:grpSpPr>
          <a:xfrm>
            <a:off x="1547813" y="2219736"/>
            <a:ext cx="1086853" cy="1098566"/>
            <a:chOff x="1547813" y="2219736"/>
            <a:chExt cx="1086853" cy="1098566"/>
          </a:xfrm>
        </p:grpSpPr>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5"/>
            <a:srcRect/>
            <a:stretch>
              <a:fillRect/>
            </a:stretch>
          </p:blipFill>
          <p:spPr bwMode="auto">
            <a:xfrm>
              <a:off x="1547813" y="2219736"/>
              <a:ext cx="1086853" cy="1086853"/>
            </a:xfrm>
            <a:prstGeom prst="rect">
              <a:avLst/>
            </a:prstGeom>
            <a:noFill/>
          </p:spPr>
        </p:pic>
      </p:grpSp>
      <p:grpSp>
        <p:nvGrpSpPr>
          <p:cNvPr id="5" name="Group 49"/>
          <p:cNvGrpSpPr/>
          <p:nvPr/>
        </p:nvGrpSpPr>
        <p:grpSpPr>
          <a:xfrm>
            <a:off x="6015788" y="1284600"/>
            <a:ext cx="2614393" cy="2892764"/>
            <a:chOff x="6015788" y="1284600"/>
            <a:chExt cx="2614393" cy="2892764"/>
          </a:xfrm>
        </p:grpSpPr>
        <p:pic>
          <p:nvPicPr>
            <p:cNvPr id="20487" name="Picture 30"/>
            <p:cNvPicPr>
              <a:picLocks noChangeAspect="1" noChangeArrowheads="1"/>
            </p:cNvPicPr>
            <p:nvPr/>
          </p:nvPicPr>
          <p:blipFill>
            <a:blip r:embed="rId6"/>
            <a:srcRect/>
            <a:stretch>
              <a:fillRect/>
            </a:stretch>
          </p:blipFill>
          <p:spPr bwMode="auto">
            <a:xfrm>
              <a:off x="6096900" y="1500613"/>
              <a:ext cx="142875" cy="2638425"/>
            </a:xfrm>
            <a:prstGeom prst="rect">
              <a:avLst/>
            </a:prstGeom>
            <a:noFill/>
            <a:ln w="9525">
              <a:noFill/>
              <a:miter lim="800000"/>
              <a:headEnd/>
              <a:tailEnd/>
            </a:ln>
          </p:spPr>
        </p:pic>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a:t>
              </a:r>
              <a:r>
                <a:rPr lang="en-US" sz="1300" dirty="0" smtClean="0"/>
                <a:t> </a:t>
              </a:r>
              <a:r>
                <a:rPr lang="en-US" sz="1300" b="1" dirty="0" smtClean="0"/>
                <a:t>Network</a:t>
              </a:r>
              <a:endParaRPr lang="en-US" sz="1300" b="1" dirty="0"/>
            </a:p>
          </p:txBody>
        </p:sp>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Sign In</a:t>
            </a:r>
            <a:endParaRPr lang="en-US" sz="4400" dirty="0"/>
          </a:p>
        </p:txBody>
      </p:sp>
      <p:pic>
        <p:nvPicPr>
          <p:cNvPr id="20487" name="Picture 30"/>
          <p:cNvPicPr>
            <a:picLocks noChangeAspect="1" noChangeArrowheads="1"/>
          </p:cNvPicPr>
          <p:nvPr/>
        </p:nvPicPr>
        <p:blipFill>
          <a:blip r:embed="rId3"/>
          <a:srcRect/>
          <a:stretch>
            <a:fillRect/>
          </a:stretch>
        </p:blipFill>
        <p:spPr bwMode="auto">
          <a:xfrm>
            <a:off x="6096900" y="1500613"/>
            <a:ext cx="142875" cy="2638425"/>
          </a:xfrm>
          <a:prstGeom prst="rect">
            <a:avLst/>
          </a:prstGeom>
          <a:noFill/>
          <a:ln w="9525">
            <a:noFill/>
            <a:miter lim="800000"/>
            <a:headEnd/>
            <a:tailEnd/>
          </a:ln>
        </p:spPr>
      </p:pic>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cxnSp>
        <p:nvCxnSpPr>
          <p:cNvPr id="19" name="Straight Connector 18"/>
          <p:cNvCxnSpPr/>
          <p:nvPr/>
        </p:nvCxnSpPr>
        <p:spPr>
          <a:xfrm>
            <a:off x="671513" y="2654725"/>
            <a:ext cx="105156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44979" y="2692825"/>
            <a:ext cx="1373188"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4456113" y="2136808"/>
            <a:ext cx="2223820" cy="575267"/>
            <a:chOff x="4456113" y="2136808"/>
            <a:chExt cx="2223820" cy="575267"/>
          </a:xfrm>
        </p:grpSpPr>
        <p:cxnSp>
          <p:nvCxnSpPr>
            <p:cNvPr id="38" name="Straight Connector 37"/>
            <p:cNvCxnSpPr/>
            <p:nvPr/>
          </p:nvCxnSpPr>
          <p:spPr>
            <a:xfrm flipV="1">
              <a:off x="4456113" y="2710288"/>
              <a:ext cx="5461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89513" y="2136808"/>
              <a:ext cx="1690420" cy="57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865488" y="2175309"/>
            <a:ext cx="1032087" cy="140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 Network</a:t>
            </a:r>
            <a:endParaRPr lang="en-US" sz="1300" b="1" dirty="0"/>
          </a:p>
        </p:txBody>
      </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a:off x="406800" y="2485944"/>
            <a:ext cx="511933" cy="623012"/>
          </a:xfrm>
          <a:prstGeom prst="rect">
            <a:avLst/>
          </a:prstGeom>
          <a:noFill/>
        </p:spPr>
      </p:pic>
      <p:grpSp>
        <p:nvGrpSpPr>
          <p:cNvPr id="4" name="Group 49"/>
          <p:cNvGrpSpPr/>
          <p:nvPr/>
        </p:nvGrpSpPr>
        <p:grpSpPr>
          <a:xfrm>
            <a:off x="6181038" y="1769588"/>
            <a:ext cx="1181100" cy="1326464"/>
            <a:chOff x="6181038" y="1769588"/>
            <a:chExt cx="1181100" cy="1326464"/>
          </a:xfrm>
        </p:grpSpPr>
        <p:sp>
          <p:nvSpPr>
            <p:cNvPr id="20502"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b="1" dirty="0"/>
                <a:t>Access</a:t>
              </a:r>
              <a:r>
                <a:rPr lang="en-US" sz="1300" dirty="0"/>
                <a:t> </a:t>
              </a:r>
              <a:r>
                <a:rPr lang="en-US" sz="1300" b="1" dirty="0"/>
                <a:t>Edge Server</a:t>
              </a:r>
            </a:p>
          </p:txBody>
        </p:sp>
        <p:pic>
          <p:nvPicPr>
            <p:cNvPr id="56" name="Picture 3"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6507829" y="1769588"/>
              <a:ext cx="613515" cy="839547"/>
            </a:xfrm>
            <a:prstGeom prst="rect">
              <a:avLst/>
            </a:prstGeom>
            <a:noFill/>
          </p:spPr>
        </p:pic>
      </p:grpSp>
      <p:grpSp>
        <p:nvGrpSpPr>
          <p:cNvPr id="5" name="Group 56"/>
          <p:cNvGrpSpPr/>
          <p:nvPr/>
        </p:nvGrpSpPr>
        <p:grpSpPr>
          <a:xfrm>
            <a:off x="7846773" y="1769588"/>
            <a:ext cx="914640" cy="1488734"/>
            <a:chOff x="7846773" y="1769588"/>
            <a:chExt cx="914640" cy="1488734"/>
          </a:xfrm>
        </p:grpSpPr>
        <p:sp>
          <p:nvSpPr>
            <p:cNvPr id="20512" name="TextBox 33"/>
            <p:cNvSpPr txBox="1">
              <a:spLocks noChangeArrowheads="1"/>
            </p:cNvSpPr>
            <p:nvPr/>
          </p:nvSpPr>
          <p:spPr bwMode="auto">
            <a:xfrm>
              <a:off x="8037095" y="2565825"/>
              <a:ext cx="724318" cy="692497"/>
            </a:xfrm>
            <a:prstGeom prst="rect">
              <a:avLst/>
            </a:prstGeom>
            <a:noFill/>
            <a:ln w="9525">
              <a:noFill/>
              <a:miter lim="800000"/>
              <a:headEnd/>
              <a:tailEnd/>
            </a:ln>
          </p:spPr>
          <p:txBody>
            <a:bodyPr wrap="square">
              <a:spAutoFit/>
            </a:bodyPr>
            <a:lstStyle/>
            <a:p>
              <a:pPr algn="ctr">
                <a:buFontTx/>
                <a:buNone/>
              </a:pPr>
              <a:r>
                <a:rPr lang="en-US" sz="1300" b="1" dirty="0" smtClean="0"/>
                <a:t>Front </a:t>
              </a:r>
              <a:r>
                <a:rPr lang="en-US" sz="1300" b="1" dirty="0"/>
                <a:t>End Server</a:t>
              </a:r>
            </a:p>
          </p:txBody>
        </p:sp>
        <p:pic>
          <p:nvPicPr>
            <p:cNvPr id="60" name="Picture 3"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7846773" y="1769588"/>
              <a:ext cx="613515" cy="839547"/>
            </a:xfrm>
            <a:prstGeom prst="rect">
              <a:avLst/>
            </a:prstGeom>
            <a:noFill/>
          </p:spPr>
        </p:pic>
      </p:grpSp>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6"/>
          <a:srcRect/>
          <a:stretch>
            <a:fillRect/>
          </a:stretch>
        </p:blipFill>
        <p:spPr bwMode="auto">
          <a:xfrm>
            <a:off x="3669834" y="2258236"/>
            <a:ext cx="1086853" cy="1086853"/>
          </a:xfrm>
          <a:prstGeom prst="rect">
            <a:avLst/>
          </a:prstGeom>
          <a:noFill/>
        </p:spPr>
      </p:pic>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7"/>
          <a:srcRect/>
          <a:stretch>
            <a:fillRect/>
          </a:stretch>
        </p:blipFill>
        <p:spPr bwMode="auto">
          <a:xfrm>
            <a:off x="1571563" y="2243481"/>
            <a:ext cx="1086853" cy="1086853"/>
          </a:xfrm>
          <a:prstGeom prst="rect">
            <a:avLst/>
          </a:prstGeom>
          <a:noFill/>
        </p:spPr>
      </p:pic>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1000"/>
                                        <p:tgtEl>
                                          <p:spTgt spid="42"/>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cxnSp>
        <p:nvCxnSpPr>
          <p:cNvPr id="31" name="Straight Connector 30"/>
          <p:cNvCxnSpPr/>
          <p:nvPr/>
        </p:nvCxnSpPr>
        <p:spPr>
          <a:xfrm rot="16200000" flipH="1">
            <a:off x="7084137" y="3533247"/>
            <a:ext cx="2059509" cy="380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Connection Setup</a:t>
            </a:r>
            <a:endParaRPr lang="en-US" sz="4400" dirty="0"/>
          </a:p>
        </p:txBody>
      </p:sp>
      <p:pic>
        <p:nvPicPr>
          <p:cNvPr id="20487" name="Picture 30"/>
          <p:cNvPicPr>
            <a:picLocks noChangeAspect="1" noChangeArrowheads="1"/>
          </p:cNvPicPr>
          <p:nvPr/>
        </p:nvPicPr>
        <p:blipFill>
          <a:blip r:embed="rId3"/>
          <a:srcRect/>
          <a:stretch>
            <a:fillRect/>
          </a:stretch>
        </p:blipFill>
        <p:spPr bwMode="auto">
          <a:xfrm>
            <a:off x="6096900" y="1500613"/>
            <a:ext cx="142875" cy="2638425"/>
          </a:xfrm>
          <a:prstGeom prst="rect">
            <a:avLst/>
          </a:prstGeom>
          <a:noFill/>
          <a:ln w="9525">
            <a:noFill/>
            <a:miter lim="800000"/>
            <a:headEnd/>
            <a:tailEnd/>
          </a:ln>
        </p:spPr>
      </p:pic>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cxnSp>
        <p:nvCxnSpPr>
          <p:cNvPr id="19" name="Straight Connector 18"/>
          <p:cNvCxnSpPr/>
          <p:nvPr/>
        </p:nvCxnSpPr>
        <p:spPr>
          <a:xfrm>
            <a:off x="671513" y="2654725"/>
            <a:ext cx="105156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44979" y="2692825"/>
            <a:ext cx="1373188"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4456113" y="2136808"/>
            <a:ext cx="2223820" cy="575267"/>
            <a:chOff x="4456113" y="2136808"/>
            <a:chExt cx="2223820" cy="575267"/>
          </a:xfrm>
        </p:grpSpPr>
        <p:cxnSp>
          <p:nvCxnSpPr>
            <p:cNvPr id="38" name="Straight Connector 37"/>
            <p:cNvCxnSpPr/>
            <p:nvPr/>
          </p:nvCxnSpPr>
          <p:spPr>
            <a:xfrm flipV="1">
              <a:off x="4456113" y="2710288"/>
              <a:ext cx="5461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89513" y="2136808"/>
              <a:ext cx="1690420" cy="57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865488" y="2175309"/>
            <a:ext cx="1032087" cy="140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 Network</a:t>
            </a:r>
            <a:endParaRPr lang="en-US" sz="1300" b="1" dirty="0"/>
          </a:p>
        </p:txBody>
      </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a:off x="406800" y="2485944"/>
            <a:ext cx="511933" cy="623012"/>
          </a:xfrm>
          <a:prstGeom prst="rect">
            <a:avLst/>
          </a:prstGeom>
          <a:noFill/>
        </p:spPr>
      </p:pic>
      <p:grpSp>
        <p:nvGrpSpPr>
          <p:cNvPr id="4" name="Group 49"/>
          <p:cNvGrpSpPr/>
          <p:nvPr/>
        </p:nvGrpSpPr>
        <p:grpSpPr>
          <a:xfrm>
            <a:off x="6181038" y="1769588"/>
            <a:ext cx="1181100" cy="1326464"/>
            <a:chOff x="6181038" y="1769588"/>
            <a:chExt cx="1181100" cy="1326464"/>
          </a:xfrm>
        </p:grpSpPr>
        <p:sp>
          <p:nvSpPr>
            <p:cNvPr id="20502"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b="1" dirty="0"/>
                <a:t>Access Edge Server</a:t>
              </a:r>
            </a:p>
          </p:txBody>
        </p:sp>
        <p:pic>
          <p:nvPicPr>
            <p:cNvPr id="56" name="Picture 3"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6507829" y="1769588"/>
              <a:ext cx="613515" cy="839547"/>
            </a:xfrm>
            <a:prstGeom prst="rect">
              <a:avLst/>
            </a:prstGeom>
            <a:noFill/>
          </p:spPr>
        </p:pic>
      </p:grpSp>
      <p:grpSp>
        <p:nvGrpSpPr>
          <p:cNvPr id="5" name="Group 56"/>
          <p:cNvGrpSpPr/>
          <p:nvPr/>
        </p:nvGrpSpPr>
        <p:grpSpPr>
          <a:xfrm>
            <a:off x="7846773" y="1769588"/>
            <a:ext cx="914640" cy="1488734"/>
            <a:chOff x="7846773" y="1769588"/>
            <a:chExt cx="914640" cy="1488734"/>
          </a:xfrm>
        </p:grpSpPr>
        <p:sp>
          <p:nvSpPr>
            <p:cNvPr id="20512" name="TextBox 33"/>
            <p:cNvSpPr txBox="1">
              <a:spLocks noChangeArrowheads="1"/>
            </p:cNvSpPr>
            <p:nvPr/>
          </p:nvSpPr>
          <p:spPr bwMode="auto">
            <a:xfrm>
              <a:off x="8037095" y="2565825"/>
              <a:ext cx="724318" cy="692497"/>
            </a:xfrm>
            <a:prstGeom prst="rect">
              <a:avLst/>
            </a:prstGeom>
            <a:noFill/>
            <a:ln w="9525">
              <a:noFill/>
              <a:miter lim="800000"/>
              <a:headEnd/>
              <a:tailEnd/>
            </a:ln>
          </p:spPr>
          <p:txBody>
            <a:bodyPr wrap="square">
              <a:spAutoFit/>
            </a:bodyPr>
            <a:lstStyle/>
            <a:p>
              <a:pPr algn="ctr">
                <a:buFontTx/>
                <a:buNone/>
              </a:pPr>
              <a:r>
                <a:rPr lang="en-US" sz="1300" b="1" dirty="0" smtClean="0"/>
                <a:t>Front </a:t>
              </a:r>
              <a:r>
                <a:rPr lang="en-US" sz="1300" b="1" dirty="0"/>
                <a:t>End Server</a:t>
              </a:r>
            </a:p>
          </p:txBody>
        </p:sp>
        <p:pic>
          <p:nvPicPr>
            <p:cNvPr id="60" name="Picture 3"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7846773" y="1769588"/>
              <a:ext cx="613515" cy="839547"/>
            </a:xfrm>
            <a:prstGeom prst="rect">
              <a:avLst/>
            </a:prstGeom>
            <a:noFill/>
          </p:spPr>
        </p:pic>
      </p:grpSp>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6"/>
          <a:srcRect/>
          <a:stretch>
            <a:fillRect/>
          </a:stretch>
        </p:blipFill>
        <p:spPr bwMode="auto">
          <a:xfrm>
            <a:off x="3669834" y="2258236"/>
            <a:ext cx="1086853" cy="1086853"/>
          </a:xfrm>
          <a:prstGeom prst="rect">
            <a:avLst/>
          </a:prstGeom>
          <a:noFill/>
        </p:spPr>
      </p:pic>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7"/>
          <a:srcRect/>
          <a:stretch>
            <a:fillRect/>
          </a:stretch>
        </p:blipFill>
        <p:spPr bwMode="auto">
          <a:xfrm>
            <a:off x="1559688" y="2255355"/>
            <a:ext cx="1086853" cy="1086853"/>
          </a:xfrm>
          <a:prstGeom prst="rect">
            <a:avLst/>
          </a:prstGeom>
          <a:noFill/>
        </p:spPr>
      </p:pic>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nvGrpSpPr>
          <p:cNvPr id="6" name="Group 34"/>
          <p:cNvGrpSpPr/>
          <p:nvPr/>
        </p:nvGrpSpPr>
        <p:grpSpPr>
          <a:xfrm>
            <a:off x="7313613" y="4481830"/>
            <a:ext cx="1617045" cy="1345616"/>
            <a:chOff x="7313613" y="4481830"/>
            <a:chExt cx="1617045" cy="1345616"/>
          </a:xfrm>
        </p:grpSpPr>
        <p:sp>
          <p:nvSpPr>
            <p:cNvPr id="32" name="Cloud 31"/>
            <p:cNvSpPr/>
            <p:nvPr/>
          </p:nvSpPr>
          <p:spPr bwMode="auto">
            <a:xfrm>
              <a:off x="7313613" y="4481830"/>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33" name="TextBox 100"/>
            <p:cNvSpPr txBox="1">
              <a:spLocks noChangeArrowheads="1"/>
            </p:cNvSpPr>
            <p:nvPr/>
          </p:nvSpPr>
          <p:spPr bwMode="auto">
            <a:xfrm>
              <a:off x="7719460" y="4619666"/>
              <a:ext cx="1036989" cy="492443"/>
            </a:xfrm>
            <a:prstGeom prst="rect">
              <a:avLst/>
            </a:prstGeom>
            <a:noFill/>
            <a:ln w="9525">
              <a:noFill/>
              <a:miter lim="800000"/>
              <a:headEnd/>
              <a:tailEnd/>
            </a:ln>
          </p:spPr>
          <p:txBody>
            <a:bodyPr wrap="square">
              <a:spAutoFit/>
            </a:bodyPr>
            <a:lstStyle/>
            <a:p>
              <a:pPr algn="r">
                <a:buFontTx/>
                <a:buNone/>
              </a:pPr>
              <a:r>
                <a:rPr lang="en-US" sz="1300" b="1" dirty="0" smtClean="0"/>
                <a:t>Corporate User</a:t>
              </a:r>
              <a:endParaRPr lang="en-US" sz="1300" b="1" dirty="0"/>
            </a:p>
          </p:txBody>
        </p:sp>
        <p:pic>
          <p:nvPicPr>
            <p:cNvPr id="34"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8"/>
            <a:srcRect/>
            <a:stretch>
              <a:fillRect/>
            </a:stretch>
          </p:blipFill>
          <p:spPr bwMode="auto">
            <a:xfrm>
              <a:off x="7575081" y="4865401"/>
              <a:ext cx="837081" cy="837081"/>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cxnSp>
        <p:nvCxnSpPr>
          <p:cNvPr id="31" name="Straight Connector 30"/>
          <p:cNvCxnSpPr/>
          <p:nvPr/>
        </p:nvCxnSpPr>
        <p:spPr>
          <a:xfrm rot="16200000" flipH="1">
            <a:off x="7084137" y="3533247"/>
            <a:ext cx="2059509" cy="380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Media Connection</a:t>
            </a:r>
            <a:endParaRPr lang="en-US" sz="4400" dirty="0"/>
          </a:p>
        </p:txBody>
      </p:sp>
      <p:pic>
        <p:nvPicPr>
          <p:cNvPr id="20487" name="Picture 30"/>
          <p:cNvPicPr>
            <a:picLocks noChangeAspect="1" noChangeArrowheads="1"/>
          </p:cNvPicPr>
          <p:nvPr/>
        </p:nvPicPr>
        <p:blipFill>
          <a:blip r:embed="rId3"/>
          <a:srcRect/>
          <a:stretch>
            <a:fillRect/>
          </a:stretch>
        </p:blipFill>
        <p:spPr bwMode="auto">
          <a:xfrm>
            <a:off x="6096900" y="1500613"/>
            <a:ext cx="142875" cy="2638425"/>
          </a:xfrm>
          <a:prstGeom prst="rect">
            <a:avLst/>
          </a:prstGeom>
          <a:noFill/>
          <a:ln w="9525">
            <a:noFill/>
            <a:miter lim="800000"/>
            <a:headEnd/>
            <a:tailEnd/>
          </a:ln>
        </p:spPr>
      </p:pic>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cxnSp>
        <p:nvCxnSpPr>
          <p:cNvPr id="19" name="Straight Connector 18"/>
          <p:cNvCxnSpPr/>
          <p:nvPr/>
        </p:nvCxnSpPr>
        <p:spPr>
          <a:xfrm>
            <a:off x="671513" y="2654725"/>
            <a:ext cx="105156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44979" y="2692825"/>
            <a:ext cx="1373188"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4456113" y="2136808"/>
            <a:ext cx="2223820" cy="575267"/>
            <a:chOff x="4456113" y="2136808"/>
            <a:chExt cx="2223820" cy="575267"/>
          </a:xfrm>
        </p:grpSpPr>
        <p:cxnSp>
          <p:nvCxnSpPr>
            <p:cNvPr id="38" name="Straight Connector 37"/>
            <p:cNvCxnSpPr/>
            <p:nvPr/>
          </p:nvCxnSpPr>
          <p:spPr>
            <a:xfrm flipV="1">
              <a:off x="4456113" y="2710288"/>
              <a:ext cx="5461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89513" y="2136808"/>
              <a:ext cx="1690420" cy="57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865488" y="2175309"/>
            <a:ext cx="1032087" cy="140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 Network</a:t>
            </a:r>
            <a:endParaRPr lang="en-US" sz="1300" b="1" dirty="0"/>
          </a:p>
        </p:txBody>
      </p:sp>
      <p:grpSp>
        <p:nvGrpSpPr>
          <p:cNvPr id="4" name="Group 49"/>
          <p:cNvGrpSpPr/>
          <p:nvPr/>
        </p:nvGrpSpPr>
        <p:grpSpPr>
          <a:xfrm>
            <a:off x="6181038" y="1769588"/>
            <a:ext cx="1181100" cy="1326464"/>
            <a:chOff x="6181038" y="1769588"/>
            <a:chExt cx="1181100" cy="1326464"/>
          </a:xfrm>
        </p:grpSpPr>
        <p:sp>
          <p:nvSpPr>
            <p:cNvPr id="20502"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b="1" dirty="0"/>
                <a:t>Access Edge Server</a:t>
              </a:r>
            </a:p>
          </p:txBody>
        </p:sp>
        <p:pic>
          <p:nvPicPr>
            <p:cNvPr id="56" name="Picture 3"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6507829" y="1769588"/>
              <a:ext cx="613515" cy="839547"/>
            </a:xfrm>
            <a:prstGeom prst="rect">
              <a:avLst/>
            </a:prstGeom>
            <a:noFill/>
          </p:spPr>
        </p:pic>
      </p:grpSp>
      <p:grpSp>
        <p:nvGrpSpPr>
          <p:cNvPr id="5" name="Group 56"/>
          <p:cNvGrpSpPr/>
          <p:nvPr/>
        </p:nvGrpSpPr>
        <p:grpSpPr>
          <a:xfrm>
            <a:off x="7846773" y="1769588"/>
            <a:ext cx="914640" cy="1488734"/>
            <a:chOff x="7846773" y="1769588"/>
            <a:chExt cx="914640" cy="1488734"/>
          </a:xfrm>
        </p:grpSpPr>
        <p:sp>
          <p:nvSpPr>
            <p:cNvPr id="20512" name="TextBox 33"/>
            <p:cNvSpPr txBox="1">
              <a:spLocks noChangeArrowheads="1"/>
            </p:cNvSpPr>
            <p:nvPr/>
          </p:nvSpPr>
          <p:spPr bwMode="auto">
            <a:xfrm>
              <a:off x="8037095" y="2565825"/>
              <a:ext cx="724318" cy="692497"/>
            </a:xfrm>
            <a:prstGeom prst="rect">
              <a:avLst/>
            </a:prstGeom>
            <a:noFill/>
            <a:ln w="9525">
              <a:noFill/>
              <a:miter lim="800000"/>
              <a:headEnd/>
              <a:tailEnd/>
            </a:ln>
          </p:spPr>
          <p:txBody>
            <a:bodyPr wrap="square">
              <a:spAutoFit/>
            </a:bodyPr>
            <a:lstStyle/>
            <a:p>
              <a:pPr algn="ctr">
                <a:buFontTx/>
                <a:buNone/>
              </a:pPr>
              <a:r>
                <a:rPr lang="en-US" sz="1300" b="1" dirty="0" smtClean="0"/>
                <a:t>Front </a:t>
              </a:r>
              <a:r>
                <a:rPr lang="en-US" sz="1300" b="1" dirty="0"/>
                <a:t>End Server</a:t>
              </a:r>
            </a:p>
          </p:txBody>
        </p:sp>
        <p:pic>
          <p:nvPicPr>
            <p:cNvPr id="60" name="Picture 3"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7846773" y="1769588"/>
              <a:ext cx="613515" cy="839547"/>
            </a:xfrm>
            <a:prstGeom prst="rect">
              <a:avLst/>
            </a:prstGeom>
            <a:noFill/>
          </p:spPr>
        </p:pic>
      </p:grpSp>
      <p:sp>
        <p:nvSpPr>
          <p:cNvPr id="36" name="TextBox 49"/>
          <p:cNvSpPr txBox="1">
            <a:spLocks noChangeArrowheads="1"/>
          </p:cNvSpPr>
          <p:nvPr/>
        </p:nvSpPr>
        <p:spPr bwMode="auto">
          <a:xfrm>
            <a:off x="6193738" y="3886421"/>
            <a:ext cx="1181100" cy="492329"/>
          </a:xfrm>
          <a:prstGeom prst="rect">
            <a:avLst/>
          </a:prstGeom>
          <a:noFill/>
          <a:ln w="9525">
            <a:noFill/>
            <a:miter lim="800000"/>
            <a:headEnd/>
            <a:tailEnd/>
          </a:ln>
        </p:spPr>
        <p:txBody>
          <a:bodyPr>
            <a:spAutoFit/>
          </a:bodyPr>
          <a:lstStyle/>
          <a:p>
            <a:pPr algn="ctr">
              <a:buFontTx/>
              <a:buNone/>
            </a:pPr>
            <a:r>
              <a:rPr lang="en-US" sz="1300" b="1" dirty="0"/>
              <a:t>A/V Edge Server</a:t>
            </a:r>
          </a:p>
        </p:txBody>
      </p:sp>
      <p:cxnSp>
        <p:nvCxnSpPr>
          <p:cNvPr id="37" name="Straight Connector 36"/>
          <p:cNvCxnSpPr/>
          <p:nvPr/>
        </p:nvCxnSpPr>
        <p:spPr bwMode="auto">
          <a:xfrm>
            <a:off x="674688" y="2794435"/>
            <a:ext cx="1023937" cy="1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flipV="1">
            <a:off x="2422525" y="2832535"/>
            <a:ext cx="1373188" cy="1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 name="Group 49"/>
          <p:cNvGrpSpPr/>
          <p:nvPr/>
        </p:nvGrpSpPr>
        <p:grpSpPr>
          <a:xfrm>
            <a:off x="3882585" y="2853940"/>
            <a:ext cx="2855099" cy="688157"/>
            <a:chOff x="3882585" y="2853940"/>
            <a:chExt cx="2855099" cy="688157"/>
          </a:xfrm>
        </p:grpSpPr>
        <p:cxnSp>
          <p:nvCxnSpPr>
            <p:cNvPr id="41" name="Straight Connector 40"/>
            <p:cNvCxnSpPr/>
            <p:nvPr/>
          </p:nvCxnSpPr>
          <p:spPr bwMode="auto">
            <a:xfrm>
              <a:off x="3882585" y="2853940"/>
              <a:ext cx="1143000" cy="885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5009566" y="2859413"/>
              <a:ext cx="1728118" cy="68268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bwMode="auto">
          <a:xfrm rot="16200000" flipH="1">
            <a:off x="6780998" y="3566159"/>
            <a:ext cx="1126159" cy="98177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6" name="Picture 3"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6528683" y="3118576"/>
            <a:ext cx="613515" cy="839547"/>
          </a:xfrm>
          <a:prstGeom prst="rect">
            <a:avLst/>
          </a:prstGeom>
          <a:noFill/>
        </p:spPr>
      </p:pic>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5"/>
          <a:srcRect/>
          <a:stretch>
            <a:fillRect/>
          </a:stretch>
        </p:blipFill>
        <p:spPr bwMode="auto">
          <a:xfrm>
            <a:off x="3669834" y="2258236"/>
            <a:ext cx="1086853" cy="1086853"/>
          </a:xfrm>
          <a:prstGeom prst="rect">
            <a:avLst/>
          </a:prstGeom>
          <a:noFill/>
        </p:spPr>
      </p:pic>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6"/>
          <a:srcRect/>
          <a:stretch>
            <a:fillRect/>
          </a:stretch>
        </p:blipFill>
        <p:spPr bwMode="auto">
          <a:xfrm>
            <a:off x="1547813" y="2267236"/>
            <a:ext cx="1086853" cy="1086853"/>
          </a:xfrm>
          <a:prstGeom prst="rect">
            <a:avLst/>
          </a:prstGeom>
          <a:noFill/>
        </p:spPr>
      </p:pic>
      <p:grpSp>
        <p:nvGrpSpPr>
          <p:cNvPr id="7" name="Group 34"/>
          <p:cNvGrpSpPr/>
          <p:nvPr/>
        </p:nvGrpSpPr>
        <p:grpSpPr>
          <a:xfrm>
            <a:off x="7313613" y="4481830"/>
            <a:ext cx="1617045" cy="1345616"/>
            <a:chOff x="7313613" y="4481830"/>
            <a:chExt cx="1617045" cy="1345616"/>
          </a:xfrm>
        </p:grpSpPr>
        <p:sp>
          <p:nvSpPr>
            <p:cNvPr id="32" name="Cloud 31"/>
            <p:cNvSpPr/>
            <p:nvPr/>
          </p:nvSpPr>
          <p:spPr bwMode="auto">
            <a:xfrm>
              <a:off x="7313613" y="4481830"/>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33" name="TextBox 100"/>
            <p:cNvSpPr txBox="1">
              <a:spLocks noChangeArrowheads="1"/>
            </p:cNvSpPr>
            <p:nvPr/>
          </p:nvSpPr>
          <p:spPr bwMode="auto">
            <a:xfrm>
              <a:off x="7719460" y="4619666"/>
              <a:ext cx="1036989" cy="492443"/>
            </a:xfrm>
            <a:prstGeom prst="rect">
              <a:avLst/>
            </a:prstGeom>
            <a:noFill/>
            <a:ln w="9525">
              <a:noFill/>
              <a:miter lim="800000"/>
              <a:headEnd/>
              <a:tailEnd/>
            </a:ln>
          </p:spPr>
          <p:txBody>
            <a:bodyPr wrap="square">
              <a:spAutoFit/>
            </a:bodyPr>
            <a:lstStyle/>
            <a:p>
              <a:pPr algn="r">
                <a:buFontTx/>
                <a:buNone/>
              </a:pPr>
              <a:r>
                <a:rPr lang="en-US" sz="1300" b="1" dirty="0" smtClean="0"/>
                <a:t>Corporate User</a:t>
              </a:r>
              <a:endParaRPr lang="en-US" sz="1300" b="1" dirty="0"/>
            </a:p>
          </p:txBody>
        </p:sp>
        <p:pic>
          <p:nvPicPr>
            <p:cNvPr id="34"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7"/>
            <a:srcRect/>
            <a:stretch>
              <a:fillRect/>
            </a:stretch>
          </p:blipFill>
          <p:spPr bwMode="auto">
            <a:xfrm>
              <a:off x="7575081" y="4865401"/>
              <a:ext cx="837081" cy="837081"/>
            </a:xfrm>
            <a:prstGeom prst="rect">
              <a:avLst/>
            </a:prstGeom>
            <a:noFill/>
          </p:spPr>
        </p:pic>
      </p:gr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8" cstate="print"/>
          <a:srcRect/>
          <a:stretch>
            <a:fillRect/>
          </a:stretch>
        </p:blipFill>
        <p:spPr bwMode="auto">
          <a:xfrm>
            <a:off x="406800" y="2485944"/>
            <a:ext cx="511933" cy="623012"/>
          </a:xfrm>
          <a:prstGeom prst="rect">
            <a:avLst/>
          </a:prstGeom>
          <a:noFill/>
        </p:spPr>
      </p:pic>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000"/>
                                        <p:tgtEl>
                                          <p:spTgt spid="3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cxnSp>
        <p:nvCxnSpPr>
          <p:cNvPr id="31" name="Straight Connector 30"/>
          <p:cNvCxnSpPr/>
          <p:nvPr/>
        </p:nvCxnSpPr>
        <p:spPr>
          <a:xfrm rot="16200000" flipH="1">
            <a:off x="7084137" y="3533247"/>
            <a:ext cx="2059509" cy="380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b="1"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Media Connection</a:t>
            </a:r>
            <a:endParaRPr lang="en-US" sz="4400" dirty="0"/>
          </a:p>
        </p:txBody>
      </p:sp>
      <p:pic>
        <p:nvPicPr>
          <p:cNvPr id="20487" name="Picture 30"/>
          <p:cNvPicPr>
            <a:picLocks noChangeAspect="1" noChangeArrowheads="1"/>
          </p:cNvPicPr>
          <p:nvPr/>
        </p:nvPicPr>
        <p:blipFill>
          <a:blip r:embed="rId3"/>
          <a:srcRect/>
          <a:stretch>
            <a:fillRect/>
          </a:stretch>
        </p:blipFill>
        <p:spPr bwMode="auto">
          <a:xfrm>
            <a:off x="6096900" y="1500613"/>
            <a:ext cx="142875" cy="2638425"/>
          </a:xfrm>
          <a:prstGeom prst="rect">
            <a:avLst/>
          </a:prstGeom>
          <a:noFill/>
          <a:ln w="9525">
            <a:noFill/>
            <a:miter lim="800000"/>
            <a:headEnd/>
            <a:tailEnd/>
          </a:ln>
        </p:spPr>
      </p:pic>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cxnSp>
        <p:nvCxnSpPr>
          <p:cNvPr id="19" name="Straight Connector 18"/>
          <p:cNvCxnSpPr/>
          <p:nvPr/>
        </p:nvCxnSpPr>
        <p:spPr>
          <a:xfrm>
            <a:off x="671513" y="2654725"/>
            <a:ext cx="105156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44979" y="2692825"/>
            <a:ext cx="1373188"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4456113" y="2136808"/>
            <a:ext cx="2223820" cy="575267"/>
            <a:chOff x="4456113" y="2136808"/>
            <a:chExt cx="2223820" cy="575267"/>
          </a:xfrm>
        </p:grpSpPr>
        <p:cxnSp>
          <p:nvCxnSpPr>
            <p:cNvPr id="38" name="Straight Connector 37"/>
            <p:cNvCxnSpPr/>
            <p:nvPr/>
          </p:nvCxnSpPr>
          <p:spPr>
            <a:xfrm flipV="1">
              <a:off x="4456113" y="2710288"/>
              <a:ext cx="5461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89513" y="2136808"/>
              <a:ext cx="1690420" cy="57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865488" y="2175309"/>
            <a:ext cx="1032087" cy="140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 Network</a:t>
            </a:r>
            <a:endParaRPr lang="en-US" sz="1300" b="1" dirty="0"/>
          </a:p>
        </p:txBody>
      </p:sp>
      <p:grpSp>
        <p:nvGrpSpPr>
          <p:cNvPr id="4" name="Group 56"/>
          <p:cNvGrpSpPr/>
          <p:nvPr/>
        </p:nvGrpSpPr>
        <p:grpSpPr>
          <a:xfrm>
            <a:off x="7846773" y="1769588"/>
            <a:ext cx="914640" cy="1488734"/>
            <a:chOff x="7846773" y="1769588"/>
            <a:chExt cx="914640" cy="1488734"/>
          </a:xfrm>
        </p:grpSpPr>
        <p:sp>
          <p:nvSpPr>
            <p:cNvPr id="20512" name="TextBox 33"/>
            <p:cNvSpPr txBox="1">
              <a:spLocks noChangeArrowheads="1"/>
            </p:cNvSpPr>
            <p:nvPr/>
          </p:nvSpPr>
          <p:spPr bwMode="auto">
            <a:xfrm>
              <a:off x="8037095" y="2565825"/>
              <a:ext cx="724318" cy="692497"/>
            </a:xfrm>
            <a:prstGeom prst="rect">
              <a:avLst/>
            </a:prstGeom>
            <a:noFill/>
            <a:ln w="9525">
              <a:noFill/>
              <a:miter lim="800000"/>
              <a:headEnd/>
              <a:tailEnd/>
            </a:ln>
          </p:spPr>
          <p:txBody>
            <a:bodyPr wrap="square">
              <a:spAutoFit/>
            </a:bodyPr>
            <a:lstStyle/>
            <a:p>
              <a:pPr algn="ctr">
                <a:buFontTx/>
                <a:buNone/>
              </a:pPr>
              <a:r>
                <a:rPr lang="en-US" sz="1300" b="1" dirty="0" smtClean="0"/>
                <a:t>Front </a:t>
              </a:r>
              <a:r>
                <a:rPr lang="en-US" sz="1300" b="1" dirty="0"/>
                <a:t>End Server</a:t>
              </a:r>
            </a:p>
          </p:txBody>
        </p:sp>
        <p:pic>
          <p:nvPicPr>
            <p:cNvPr id="60" name="Picture 3"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7846773" y="1769588"/>
              <a:ext cx="613515" cy="839547"/>
            </a:xfrm>
            <a:prstGeom prst="rect">
              <a:avLst/>
            </a:prstGeom>
            <a:noFill/>
          </p:spPr>
        </p:pic>
      </p:grpSp>
      <p:cxnSp>
        <p:nvCxnSpPr>
          <p:cNvPr id="37" name="Straight Connector 36"/>
          <p:cNvCxnSpPr/>
          <p:nvPr/>
        </p:nvCxnSpPr>
        <p:spPr bwMode="auto">
          <a:xfrm>
            <a:off x="674688" y="2794435"/>
            <a:ext cx="1023937" cy="1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flipV="1">
            <a:off x="2422525" y="2832535"/>
            <a:ext cx="1373188" cy="1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Group 49"/>
          <p:cNvGrpSpPr/>
          <p:nvPr/>
        </p:nvGrpSpPr>
        <p:grpSpPr>
          <a:xfrm>
            <a:off x="3882585" y="2853940"/>
            <a:ext cx="2855099" cy="688157"/>
            <a:chOff x="3882585" y="2853940"/>
            <a:chExt cx="2855099" cy="688157"/>
          </a:xfrm>
        </p:grpSpPr>
        <p:cxnSp>
          <p:nvCxnSpPr>
            <p:cNvPr id="41" name="Straight Connector 40"/>
            <p:cNvCxnSpPr/>
            <p:nvPr/>
          </p:nvCxnSpPr>
          <p:spPr bwMode="auto">
            <a:xfrm>
              <a:off x="3882585" y="2853940"/>
              <a:ext cx="1143000" cy="885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5009566" y="2859413"/>
              <a:ext cx="1728118" cy="68268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bwMode="auto">
          <a:xfrm rot="16200000" flipH="1">
            <a:off x="6780998" y="3566159"/>
            <a:ext cx="1126159" cy="98177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 name="Group 49"/>
          <p:cNvGrpSpPr/>
          <p:nvPr/>
        </p:nvGrpSpPr>
        <p:grpSpPr>
          <a:xfrm>
            <a:off x="6015788" y="1484943"/>
            <a:ext cx="1463040" cy="2893807"/>
            <a:chOff x="6015788" y="1484943"/>
            <a:chExt cx="1463040" cy="2893807"/>
          </a:xfrm>
        </p:grpSpPr>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grpSp>
          <p:nvGrpSpPr>
            <p:cNvPr id="7" name="Group 49"/>
            <p:cNvGrpSpPr/>
            <p:nvPr/>
          </p:nvGrpSpPr>
          <p:grpSpPr>
            <a:xfrm>
              <a:off x="6181038" y="1769588"/>
              <a:ext cx="1181100" cy="1326464"/>
              <a:chOff x="6181038" y="1769588"/>
              <a:chExt cx="1181100" cy="1326464"/>
            </a:xfrm>
          </p:grpSpPr>
          <p:sp>
            <p:nvSpPr>
              <p:cNvPr id="20502"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b="1" dirty="0"/>
                  <a:t>Access Edge Server</a:t>
                </a:r>
              </a:p>
            </p:txBody>
          </p:sp>
          <p:pic>
            <p:nvPicPr>
              <p:cNvPr id="56" name="Picture 3"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6507829" y="1769588"/>
                <a:ext cx="613515" cy="839547"/>
              </a:xfrm>
              <a:prstGeom prst="rect">
                <a:avLst/>
              </a:prstGeom>
              <a:noFill/>
            </p:spPr>
          </p:pic>
        </p:grpSp>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36" name="TextBox 49"/>
            <p:cNvSpPr txBox="1">
              <a:spLocks noChangeArrowheads="1"/>
            </p:cNvSpPr>
            <p:nvPr/>
          </p:nvSpPr>
          <p:spPr bwMode="auto">
            <a:xfrm>
              <a:off x="6193738" y="3886421"/>
              <a:ext cx="1181100" cy="492329"/>
            </a:xfrm>
            <a:prstGeom prst="rect">
              <a:avLst/>
            </a:prstGeom>
            <a:noFill/>
            <a:ln w="9525">
              <a:noFill/>
              <a:miter lim="800000"/>
              <a:headEnd/>
              <a:tailEnd/>
            </a:ln>
          </p:spPr>
          <p:txBody>
            <a:bodyPr>
              <a:spAutoFit/>
            </a:bodyPr>
            <a:lstStyle/>
            <a:p>
              <a:pPr algn="ctr">
                <a:buFontTx/>
                <a:buNone/>
              </a:pPr>
              <a:r>
                <a:rPr lang="en-US" sz="1300" b="1" dirty="0"/>
                <a:t>A/V Edge Server</a:t>
              </a:r>
            </a:p>
          </p:txBody>
        </p:sp>
        <p:pic>
          <p:nvPicPr>
            <p:cNvPr id="46" name="Picture 3"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6528683" y="3118576"/>
              <a:ext cx="613515" cy="839547"/>
            </a:xfrm>
            <a:prstGeom prst="rect">
              <a:avLst/>
            </a:prstGeom>
            <a:noFill/>
          </p:spPr>
        </p:pic>
      </p:grpSp>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5"/>
          <a:srcRect/>
          <a:stretch>
            <a:fillRect/>
          </a:stretch>
        </p:blipFill>
        <p:spPr bwMode="auto">
          <a:xfrm>
            <a:off x="3669834" y="2258236"/>
            <a:ext cx="1086853" cy="1086853"/>
          </a:xfrm>
          <a:prstGeom prst="rect">
            <a:avLst/>
          </a:prstGeom>
          <a:noFill/>
        </p:spPr>
      </p:pic>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6"/>
          <a:srcRect/>
          <a:stretch>
            <a:fillRect/>
          </a:stretch>
        </p:blipFill>
        <p:spPr bwMode="auto">
          <a:xfrm>
            <a:off x="1547813" y="2267236"/>
            <a:ext cx="1086853" cy="1086853"/>
          </a:xfrm>
          <a:prstGeom prst="rect">
            <a:avLst/>
          </a:prstGeom>
          <a:noFill/>
        </p:spPr>
      </p:pic>
      <p:grpSp>
        <p:nvGrpSpPr>
          <p:cNvPr id="8" name="Group 34"/>
          <p:cNvGrpSpPr/>
          <p:nvPr/>
        </p:nvGrpSpPr>
        <p:grpSpPr>
          <a:xfrm>
            <a:off x="7313613" y="4481830"/>
            <a:ext cx="1617045" cy="1345616"/>
            <a:chOff x="7313613" y="4481830"/>
            <a:chExt cx="1617045" cy="1345616"/>
          </a:xfrm>
        </p:grpSpPr>
        <p:sp>
          <p:nvSpPr>
            <p:cNvPr id="32" name="Cloud 31"/>
            <p:cNvSpPr/>
            <p:nvPr/>
          </p:nvSpPr>
          <p:spPr bwMode="auto">
            <a:xfrm>
              <a:off x="7313613" y="4481830"/>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33" name="TextBox 100"/>
            <p:cNvSpPr txBox="1">
              <a:spLocks noChangeArrowheads="1"/>
            </p:cNvSpPr>
            <p:nvPr/>
          </p:nvSpPr>
          <p:spPr bwMode="auto">
            <a:xfrm>
              <a:off x="7719460" y="4619666"/>
              <a:ext cx="1036989" cy="492443"/>
            </a:xfrm>
            <a:prstGeom prst="rect">
              <a:avLst/>
            </a:prstGeom>
            <a:noFill/>
            <a:ln w="9525">
              <a:noFill/>
              <a:miter lim="800000"/>
              <a:headEnd/>
              <a:tailEnd/>
            </a:ln>
          </p:spPr>
          <p:txBody>
            <a:bodyPr wrap="square">
              <a:spAutoFit/>
            </a:bodyPr>
            <a:lstStyle/>
            <a:p>
              <a:pPr algn="r">
                <a:buFontTx/>
                <a:buNone/>
              </a:pPr>
              <a:r>
                <a:rPr lang="en-US" sz="1300" b="1" dirty="0" smtClean="0"/>
                <a:t>Corporate User</a:t>
              </a:r>
              <a:endParaRPr lang="en-US" sz="1300" b="1" dirty="0"/>
            </a:p>
          </p:txBody>
        </p:sp>
        <p:pic>
          <p:nvPicPr>
            <p:cNvPr id="34"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7"/>
            <a:srcRect/>
            <a:stretch>
              <a:fillRect/>
            </a:stretch>
          </p:blipFill>
          <p:spPr bwMode="auto">
            <a:xfrm>
              <a:off x="7575081" y="4865401"/>
              <a:ext cx="837081" cy="837081"/>
            </a:xfrm>
            <a:prstGeom prst="rect">
              <a:avLst/>
            </a:prstGeom>
            <a:noFill/>
          </p:spPr>
        </p:pic>
      </p:gr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8" cstate="print"/>
          <a:srcRect/>
          <a:stretch>
            <a:fillRect/>
          </a:stretch>
        </p:blipFill>
        <p:spPr bwMode="auto">
          <a:xfrm>
            <a:off x="406800" y="2485944"/>
            <a:ext cx="511933" cy="6230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1"/>
                                        </p:tgtEl>
                                      </p:cBhvr>
                                    </p:animEffect>
                                    <p:set>
                                      <p:cBhvr>
                                        <p:cTn id="7" dur="1" fill="hold">
                                          <p:stCondLst>
                                            <p:cond delay="999"/>
                                          </p:stCondLst>
                                        </p:cTn>
                                        <p:tgtEl>
                                          <p:spTgt spid="3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51"/>
                                        </p:tgtEl>
                                      </p:cBhvr>
                                    </p:animEffect>
                                    <p:set>
                                      <p:cBhvr>
                                        <p:cTn id="10" dur="1" fill="hold">
                                          <p:stCondLst>
                                            <p:cond delay="999"/>
                                          </p:stCondLst>
                                        </p:cTn>
                                        <p:tgtEl>
                                          <p:spTgt spid="5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54"/>
                                        </p:tgtEl>
                                      </p:cBhvr>
                                    </p:animEffect>
                                    <p:set>
                                      <p:cBhvr>
                                        <p:cTn id="13" dur="1" fill="hold">
                                          <p:stCondLst>
                                            <p:cond delay="999"/>
                                          </p:stCondLst>
                                        </p:cTn>
                                        <p:tgtEl>
                                          <p:spTgt spid="5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48"/>
                                        </p:tgtEl>
                                      </p:cBhvr>
                                    </p:animEffect>
                                    <p:set>
                                      <p:cBhvr>
                                        <p:cTn id="16" dur="1" fill="hold">
                                          <p:stCondLst>
                                            <p:cond delay="999"/>
                                          </p:stCondLst>
                                        </p:cTn>
                                        <p:tgtEl>
                                          <p:spTgt spid="4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20487"/>
                                        </p:tgtEl>
                                      </p:cBhvr>
                                    </p:animEffect>
                                    <p:set>
                                      <p:cBhvr>
                                        <p:cTn id="19" dur="1" fill="hold">
                                          <p:stCondLst>
                                            <p:cond delay="999"/>
                                          </p:stCondLst>
                                        </p:cTn>
                                        <p:tgtEl>
                                          <p:spTgt spid="2048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20489"/>
                                        </p:tgtEl>
                                      </p:cBhvr>
                                    </p:animEffect>
                                    <p:set>
                                      <p:cBhvr>
                                        <p:cTn id="22" dur="1" fill="hold">
                                          <p:stCondLst>
                                            <p:cond delay="999"/>
                                          </p:stCondLst>
                                        </p:cTn>
                                        <p:tgtEl>
                                          <p:spTgt spid="2048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20491"/>
                                        </p:tgtEl>
                                      </p:cBhvr>
                                    </p:animEffect>
                                    <p:set>
                                      <p:cBhvr>
                                        <p:cTn id="25" dur="1" fill="hold">
                                          <p:stCondLst>
                                            <p:cond delay="999"/>
                                          </p:stCondLst>
                                        </p:cTn>
                                        <p:tgtEl>
                                          <p:spTgt spid="2049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20492"/>
                                        </p:tgtEl>
                                      </p:cBhvr>
                                    </p:animEffect>
                                    <p:set>
                                      <p:cBhvr>
                                        <p:cTn id="28" dur="1" fill="hold">
                                          <p:stCondLst>
                                            <p:cond delay="999"/>
                                          </p:stCondLst>
                                        </p:cTn>
                                        <p:tgtEl>
                                          <p:spTgt spid="2049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20496"/>
                                        </p:tgtEl>
                                      </p:cBhvr>
                                    </p:animEffect>
                                    <p:set>
                                      <p:cBhvr>
                                        <p:cTn id="31" dur="1" fill="hold">
                                          <p:stCondLst>
                                            <p:cond delay="999"/>
                                          </p:stCondLst>
                                        </p:cTn>
                                        <p:tgtEl>
                                          <p:spTgt spid="2049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20"/>
                                        </p:tgtEl>
                                      </p:cBhvr>
                                    </p:animEffect>
                                    <p:set>
                                      <p:cBhvr>
                                        <p:cTn id="37" dur="1" fill="hold">
                                          <p:stCondLst>
                                            <p:cond delay="999"/>
                                          </p:stCondLst>
                                        </p:cTn>
                                        <p:tgtEl>
                                          <p:spTgt spid="2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3"/>
                                        </p:tgtEl>
                                      </p:cBhvr>
                                    </p:animEffect>
                                    <p:set>
                                      <p:cBhvr>
                                        <p:cTn id="40" dur="1" fill="hold">
                                          <p:stCondLst>
                                            <p:cond delay="999"/>
                                          </p:stCondLst>
                                        </p:cTn>
                                        <p:tgtEl>
                                          <p:spTgt spid="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42"/>
                                        </p:tgtEl>
                                      </p:cBhvr>
                                    </p:animEffect>
                                    <p:set>
                                      <p:cBhvr>
                                        <p:cTn id="43" dur="1" fill="hold">
                                          <p:stCondLst>
                                            <p:cond delay="999"/>
                                          </p:stCondLst>
                                        </p:cTn>
                                        <p:tgtEl>
                                          <p:spTgt spid="4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53"/>
                                        </p:tgtEl>
                                      </p:cBhvr>
                                    </p:animEffect>
                                    <p:set>
                                      <p:cBhvr>
                                        <p:cTn id="46" dur="1" fill="hold">
                                          <p:stCondLst>
                                            <p:cond delay="999"/>
                                          </p:stCondLst>
                                        </p:cTn>
                                        <p:tgtEl>
                                          <p:spTgt spid="5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000"/>
                                        <p:tgtEl>
                                          <p:spTgt spid="4"/>
                                        </p:tgtEl>
                                      </p:cBhvr>
                                    </p:animEffect>
                                    <p:set>
                                      <p:cBhvr>
                                        <p:cTn id="49" dur="1" fill="hold">
                                          <p:stCondLst>
                                            <p:cond delay="999"/>
                                          </p:stCondLst>
                                        </p:cTn>
                                        <p:tgtEl>
                                          <p:spTgt spid="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37"/>
                                        </p:tgtEl>
                                      </p:cBhvr>
                                    </p:animEffect>
                                    <p:set>
                                      <p:cBhvr>
                                        <p:cTn id="52" dur="1" fill="hold">
                                          <p:stCondLst>
                                            <p:cond delay="999"/>
                                          </p:stCondLst>
                                        </p:cTn>
                                        <p:tgtEl>
                                          <p:spTgt spid="3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39"/>
                                        </p:tgtEl>
                                      </p:cBhvr>
                                    </p:animEffect>
                                    <p:set>
                                      <p:cBhvr>
                                        <p:cTn id="55" dur="1" fill="hold">
                                          <p:stCondLst>
                                            <p:cond delay="999"/>
                                          </p:stCondLst>
                                        </p:cTn>
                                        <p:tgtEl>
                                          <p:spTgt spid="3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5"/>
                                        </p:tgtEl>
                                      </p:cBhvr>
                                    </p:animEffect>
                                    <p:set>
                                      <p:cBhvr>
                                        <p:cTn id="58" dur="1" fill="hold">
                                          <p:stCondLst>
                                            <p:cond delay="999"/>
                                          </p:stCondLst>
                                        </p:cTn>
                                        <p:tgtEl>
                                          <p:spTgt spid="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44"/>
                                        </p:tgtEl>
                                      </p:cBhvr>
                                    </p:animEffect>
                                    <p:set>
                                      <p:cBhvr>
                                        <p:cTn id="61" dur="1" fill="hold">
                                          <p:stCondLst>
                                            <p:cond delay="999"/>
                                          </p:stCondLst>
                                        </p:cTn>
                                        <p:tgtEl>
                                          <p:spTgt spid="4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45"/>
                                        </p:tgtEl>
                                      </p:cBhvr>
                                    </p:animEffect>
                                    <p:set>
                                      <p:cBhvr>
                                        <p:cTn id="64" dur="1" fill="hold">
                                          <p:stCondLst>
                                            <p:cond delay="999"/>
                                          </p:stCondLst>
                                        </p:cTn>
                                        <p:tgtEl>
                                          <p:spTgt spid="4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47"/>
                                        </p:tgtEl>
                                      </p:cBhvr>
                                    </p:animEffect>
                                    <p:set>
                                      <p:cBhvr>
                                        <p:cTn id="67" dur="1" fill="hold">
                                          <p:stCondLst>
                                            <p:cond delay="999"/>
                                          </p:stCondLst>
                                        </p:cTn>
                                        <p:tgtEl>
                                          <p:spTgt spid="4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8"/>
                                        </p:tgtEl>
                                      </p:cBhvr>
                                    </p:animEffect>
                                    <p:set>
                                      <p:cBhvr>
                                        <p:cTn id="70" dur="1" fill="hold">
                                          <p:stCondLst>
                                            <p:cond delay="999"/>
                                          </p:stCondLst>
                                        </p:cTn>
                                        <p:tgtEl>
                                          <p:spTgt spid="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4098"/>
                                        </p:tgtEl>
                                      </p:cBhvr>
                                    </p:animEffect>
                                    <p:set>
                                      <p:cBhvr>
                                        <p:cTn id="73" dur="1" fill="hold">
                                          <p:stCondLst>
                                            <p:cond delay="999"/>
                                          </p:stCondLst>
                                        </p:cTn>
                                        <p:tgtEl>
                                          <p:spTgt spid="409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0.00018 0.00046 L -0.23784 0.0963 " pathEditMode="relative" rAng="0" ptsTypes="AA">
                                      <p:cBhvr>
                                        <p:cTn id="77" dur="1000" fill="hold"/>
                                        <p:tgtEl>
                                          <p:spTgt spid="6"/>
                                        </p:tgtEl>
                                        <p:attrNameLst>
                                          <p:attrName>ppt_x</p:attrName>
                                          <p:attrName>ppt_y</p:attrName>
                                        </p:attrNameLst>
                                      </p:cBhvr>
                                      <p:rCtr x="-119" y="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48" grpId="0" animBg="1"/>
      <p:bldP spid="20489" grpId="0"/>
      <p:bldP spid="20491" grpId="0"/>
      <p:bldP spid="20492" grpId="0"/>
      <p:bldP spid="20496"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Line 374"/>
          <p:cNvSpPr>
            <a:spLocks noChangeShapeType="1"/>
          </p:cNvSpPr>
          <p:nvPr/>
        </p:nvSpPr>
        <p:spPr bwMode="auto">
          <a:xfrm>
            <a:off x="3431268" y="3983039"/>
            <a:ext cx="2198688" cy="1588"/>
          </a:xfrm>
          <a:prstGeom prst="line">
            <a:avLst/>
          </a:prstGeom>
          <a:ln w="381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 name="Line 374"/>
          <p:cNvSpPr>
            <a:spLocks noChangeShapeType="1"/>
          </p:cNvSpPr>
          <p:nvPr/>
        </p:nvSpPr>
        <p:spPr bwMode="auto">
          <a:xfrm>
            <a:off x="3431268" y="2706689"/>
            <a:ext cx="2198688" cy="1588"/>
          </a:xfrm>
          <a:prstGeom prst="line">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 name="Rectangle 76"/>
          <p:cNvSpPr/>
          <p:nvPr/>
        </p:nvSpPr>
        <p:spPr bwMode="auto">
          <a:xfrm>
            <a:off x="0" y="1159935"/>
            <a:ext cx="9144000" cy="400110"/>
          </a:xfrm>
          <a:prstGeom prst="rect">
            <a:avLst/>
          </a:prstGeom>
          <a:noFill/>
          <a:ln w="9525">
            <a:noFill/>
            <a:miter lim="800000"/>
            <a:headEnd/>
            <a:tailEnd/>
          </a:ln>
        </p:spPr>
        <p:txBody>
          <a:bodyPr wrap="square">
            <a:spAutoFit/>
          </a:bodyPr>
          <a:lstStyle/>
          <a:p>
            <a:pPr algn="ctr" fontAlgn="base">
              <a:spcBef>
                <a:spcPct val="0"/>
              </a:spcBef>
              <a:spcAft>
                <a:spcPct val="0"/>
              </a:spcAft>
              <a:defRPr/>
            </a:pPr>
            <a:endParaRPr lang="en-US" sz="2000" b="1" dirty="0" smtClean="0">
              <a:solidFill>
                <a:schemeClr val="tx1"/>
              </a:solidFill>
            </a:endParaRPr>
          </a:p>
        </p:txBody>
      </p:sp>
      <p:sp>
        <p:nvSpPr>
          <p:cNvPr id="2" name="Title 1"/>
          <p:cNvSpPr>
            <a:spLocks noGrp="1"/>
          </p:cNvSpPr>
          <p:nvPr>
            <p:ph type="title"/>
          </p:nvPr>
        </p:nvSpPr>
        <p:spPr>
          <a:xfrm>
            <a:off x="381000" y="381000"/>
            <a:ext cx="8382000" cy="667875"/>
          </a:xfrm>
        </p:spPr>
        <p:txBody>
          <a:bodyPr/>
          <a:lstStyle/>
          <a:p>
            <a:r>
              <a:rPr lang="zh-TW" altLang="en-US" sz="4400" dirty="0" smtClean="0"/>
              <a:t>外部存取</a:t>
            </a:r>
            <a:endParaRPr lang="en-US" sz="4400" dirty="0"/>
          </a:p>
        </p:txBody>
      </p:sp>
      <p:grpSp>
        <p:nvGrpSpPr>
          <p:cNvPr id="3" name="Group 66"/>
          <p:cNvGrpSpPr/>
          <p:nvPr/>
        </p:nvGrpSpPr>
        <p:grpSpPr>
          <a:xfrm>
            <a:off x="3840480" y="2144022"/>
            <a:ext cx="1463040" cy="2893807"/>
            <a:chOff x="6015788" y="1484943"/>
            <a:chExt cx="1463040" cy="2893807"/>
          </a:xfrm>
        </p:grpSpPr>
        <p:sp>
          <p:nvSpPr>
            <p:cNvPr id="68"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dirty="0"/>
                <a:t>DMZ</a:t>
              </a:r>
            </a:p>
          </p:txBody>
        </p:sp>
        <p:grpSp>
          <p:nvGrpSpPr>
            <p:cNvPr id="4" name="Group 49"/>
            <p:cNvGrpSpPr/>
            <p:nvPr/>
          </p:nvGrpSpPr>
          <p:grpSpPr>
            <a:xfrm>
              <a:off x="6181038" y="1769588"/>
              <a:ext cx="1181100" cy="1326464"/>
              <a:chOff x="6181038" y="1769588"/>
              <a:chExt cx="1181100" cy="1326464"/>
            </a:xfrm>
          </p:grpSpPr>
          <p:sp>
            <p:nvSpPr>
              <p:cNvPr id="74"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dirty="0"/>
                  <a:t>Access Edge Server</a:t>
                </a:r>
              </a:p>
            </p:txBody>
          </p:sp>
          <p:pic>
            <p:nvPicPr>
              <p:cNvPr id="75" name="Picture 3"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507829" y="1769588"/>
                <a:ext cx="613515" cy="839547"/>
              </a:xfrm>
              <a:prstGeom prst="rect">
                <a:avLst/>
              </a:prstGeom>
              <a:noFill/>
            </p:spPr>
          </p:pic>
        </p:grpSp>
        <p:sp>
          <p:nvSpPr>
            <p:cNvPr id="70" name="Rectangle 69"/>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endParaRPr>
            </a:p>
          </p:txBody>
        </p:sp>
        <p:sp>
          <p:nvSpPr>
            <p:cNvPr id="71" name="Rectangle 70"/>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endParaRPr>
            </a:p>
          </p:txBody>
        </p:sp>
        <p:sp>
          <p:nvSpPr>
            <p:cNvPr id="72" name="TextBox 49"/>
            <p:cNvSpPr txBox="1">
              <a:spLocks noChangeArrowheads="1"/>
            </p:cNvSpPr>
            <p:nvPr/>
          </p:nvSpPr>
          <p:spPr bwMode="auto">
            <a:xfrm>
              <a:off x="6193738" y="3886421"/>
              <a:ext cx="1181100" cy="492329"/>
            </a:xfrm>
            <a:prstGeom prst="rect">
              <a:avLst/>
            </a:prstGeom>
            <a:noFill/>
            <a:ln w="9525">
              <a:noFill/>
              <a:miter lim="800000"/>
              <a:headEnd/>
              <a:tailEnd/>
            </a:ln>
          </p:spPr>
          <p:txBody>
            <a:bodyPr>
              <a:spAutoFit/>
            </a:bodyPr>
            <a:lstStyle/>
            <a:p>
              <a:pPr algn="ctr">
                <a:buFontTx/>
                <a:buNone/>
              </a:pPr>
              <a:r>
                <a:rPr lang="en-US" sz="1300" dirty="0"/>
                <a:t>A/V Edge Server</a:t>
              </a:r>
            </a:p>
          </p:txBody>
        </p:sp>
        <p:pic>
          <p:nvPicPr>
            <p:cNvPr id="73" name="Picture 3"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521063" y="3118576"/>
              <a:ext cx="613515" cy="839547"/>
            </a:xfrm>
            <a:prstGeom prst="rect">
              <a:avLst/>
            </a:prstGeom>
            <a:noFill/>
          </p:spPr>
        </p:pic>
      </p:grpSp>
      <p:sp>
        <p:nvSpPr>
          <p:cNvPr id="76" name="Rectangle 377"/>
          <p:cNvSpPr>
            <a:spLocks noChangeArrowheads="1"/>
          </p:cNvSpPr>
          <p:nvPr/>
        </p:nvSpPr>
        <p:spPr bwMode="auto">
          <a:xfrm>
            <a:off x="1781299" y="2446130"/>
            <a:ext cx="1615044" cy="6463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cs typeface="Arial" pitchFamily="34" charset="0"/>
              </a:rPr>
              <a:t>Signaling</a:t>
            </a:r>
            <a:br>
              <a:rPr lang="en-US" sz="1400" b="1" dirty="0" smtClean="0">
                <a:cs typeface="Arial" pitchFamily="34" charset="0"/>
              </a:rPr>
            </a:br>
            <a:r>
              <a:rPr lang="en-US" sz="1400" dirty="0" smtClean="0">
                <a:cs typeface="Arial" pitchFamily="34" charset="0"/>
              </a:rPr>
              <a:t>SIP/TLS/443</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cs typeface="Arial" pitchFamily="34" charset="0"/>
              </a:rPr>
              <a:t>SIP/MTLS/5061</a:t>
            </a:r>
          </a:p>
        </p:txBody>
      </p:sp>
      <p:sp>
        <p:nvSpPr>
          <p:cNvPr id="78" name="Rectangle 377"/>
          <p:cNvSpPr>
            <a:spLocks noChangeArrowheads="1"/>
          </p:cNvSpPr>
          <p:nvPr/>
        </p:nvSpPr>
        <p:spPr bwMode="auto">
          <a:xfrm>
            <a:off x="1816926" y="3772829"/>
            <a:ext cx="1662482" cy="15696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1">
                    <a:lumMod val="20000"/>
                    <a:lumOff val="80000"/>
                  </a:schemeClr>
                </a:solidFill>
                <a:effectLst/>
                <a:cs typeface="Arial" pitchFamily="34" charset="0"/>
              </a:rPr>
              <a:t>Audio/Video</a:t>
            </a:r>
            <a:r>
              <a:rPr kumimoji="0" lang="en-US" sz="1400" b="0" i="0" u="none" strike="noStrike" cap="none" normalizeH="0" baseline="0" dirty="0" smtClean="0">
                <a:ln>
                  <a:noFill/>
                </a:ln>
                <a:solidFill>
                  <a:schemeClr val="accent1">
                    <a:lumMod val="20000"/>
                    <a:lumOff val="80000"/>
                  </a:schemeClr>
                </a:solidFill>
                <a:effectLst/>
                <a:cs typeface="Arial" pitchFamily="34" charset="0"/>
              </a:rPr>
              <a:t/>
            </a:r>
            <a:br>
              <a:rPr kumimoji="0" lang="en-US" sz="1400" b="0" i="0" u="none" strike="noStrike" cap="none" normalizeH="0" baseline="0" dirty="0" smtClean="0">
                <a:ln>
                  <a:noFill/>
                </a:ln>
                <a:solidFill>
                  <a:schemeClr val="accent1">
                    <a:lumMod val="20000"/>
                    <a:lumOff val="80000"/>
                  </a:schemeClr>
                </a:solidFill>
                <a:effectLst/>
                <a:cs typeface="Arial" pitchFamily="34" charset="0"/>
              </a:rPr>
            </a:br>
            <a:r>
              <a:rPr kumimoji="0" lang="en-US" sz="1400" b="0" i="0" u="none" strike="noStrike" cap="none" normalizeH="0" baseline="0" dirty="0" smtClean="0">
                <a:ln>
                  <a:noFill/>
                </a:ln>
                <a:solidFill>
                  <a:schemeClr val="accent1">
                    <a:lumMod val="20000"/>
                    <a:lumOff val="80000"/>
                  </a:schemeClr>
                </a:solidFill>
                <a:effectLst/>
                <a:cs typeface="Arial" pitchFamily="34" charset="0"/>
              </a:rPr>
              <a:t>STUN/TCP/443</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accent1">
                    <a:lumMod val="20000"/>
                    <a:lumOff val="80000"/>
                  </a:schemeClr>
                </a:solidFill>
                <a:cs typeface="Arial" pitchFamily="34" charset="0"/>
              </a:rPr>
              <a:t>SRTP/TCP/(Range)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accent1">
                  <a:lumMod val="20000"/>
                  <a:lumOff val="80000"/>
                </a:schemeClr>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accent1">
                    <a:lumMod val="20000"/>
                    <a:lumOff val="80000"/>
                  </a:schemeClr>
                </a:solidFill>
                <a:cs typeface="Arial" pitchFamily="34" charset="0"/>
              </a:rPr>
              <a:t>STUN/UDP/3478</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accent1">
                    <a:lumMod val="20000"/>
                    <a:lumOff val="80000"/>
                  </a:schemeClr>
                </a:solidFill>
                <a:cs typeface="Arial" pitchFamily="34" charset="0"/>
              </a:rPr>
              <a:t>SRTP/UDP/(Range)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20000"/>
                  <a:lumOff val="80000"/>
                </a:schemeClr>
              </a:solidFill>
              <a:effectLst/>
              <a:cs typeface="Arial" pitchFamily="34" charset="0"/>
            </a:endParaRPr>
          </a:p>
        </p:txBody>
      </p:sp>
      <p:sp>
        <p:nvSpPr>
          <p:cNvPr id="79" name="Rectangle 377"/>
          <p:cNvSpPr>
            <a:spLocks noChangeArrowheads="1"/>
          </p:cNvSpPr>
          <p:nvPr/>
        </p:nvSpPr>
        <p:spPr bwMode="auto">
          <a:xfrm>
            <a:off x="5743366" y="2446131"/>
            <a:ext cx="1274388" cy="6463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b="1" dirty="0" smtClean="0">
                <a:cs typeface="Arial" pitchFamily="34" charset="0"/>
              </a:rPr>
              <a:t>Signaling</a:t>
            </a:r>
            <a:br>
              <a:rPr lang="en-US" sz="1400" b="1" dirty="0" smtClean="0">
                <a:cs typeface="Arial" pitchFamily="34" charset="0"/>
              </a:rPr>
            </a:br>
            <a:r>
              <a:rPr lang="en-US" sz="1400" dirty="0" smtClean="0">
                <a:cs typeface="Arial" pitchFamily="34" charset="0"/>
              </a:rPr>
              <a:t>SIP/TLS/443</a:t>
            </a:r>
          </a:p>
          <a:p>
            <a:pPr defTabSz="914400" fontAlgn="base">
              <a:spcBef>
                <a:spcPct val="0"/>
              </a:spcBef>
              <a:spcAft>
                <a:spcPct val="0"/>
              </a:spcAft>
            </a:pPr>
            <a:r>
              <a:rPr lang="en-US" sz="1400" dirty="0" smtClean="0">
                <a:cs typeface="Arial" pitchFamily="34" charset="0"/>
              </a:rPr>
              <a:t>SIP/MTLS/5061</a:t>
            </a:r>
          </a:p>
        </p:txBody>
      </p:sp>
      <p:sp>
        <p:nvSpPr>
          <p:cNvPr id="80" name="Rectangle 377"/>
          <p:cNvSpPr>
            <a:spLocks noChangeArrowheads="1"/>
          </p:cNvSpPr>
          <p:nvPr/>
        </p:nvSpPr>
        <p:spPr bwMode="auto">
          <a:xfrm>
            <a:off x="5743366" y="3772829"/>
            <a:ext cx="1615827" cy="15696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cs typeface="Arial" pitchFamily="34" charset="0"/>
              </a:rPr>
              <a:t>Audio/Video</a:t>
            </a:r>
            <a:br>
              <a:rPr lang="en-US" sz="1400" b="1" dirty="0" smtClean="0">
                <a:cs typeface="Arial" pitchFamily="34" charset="0"/>
              </a:rPr>
            </a:br>
            <a:r>
              <a:rPr lang="en-US" sz="1400" dirty="0" smtClean="0">
                <a:cs typeface="Arial" pitchFamily="34" charset="0"/>
              </a:rPr>
              <a:t>STUN/TCP/443</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cs typeface="Arial" pitchFamily="34" charset="0"/>
              </a:rPr>
              <a:t>SRTP/TCP/(Range)</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cs typeface="Arial" pitchFamily="34" charset="0"/>
              </a:rPr>
              <a:t>STUN/UDP/3478</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cs typeface="Arial" pitchFamily="34" charset="0"/>
              </a:rPr>
              <a:t>SRTP/UDP/(Range</a:t>
            </a:r>
            <a:r>
              <a:rPr lang="en-US" sz="1200" dirty="0" smtClean="0">
                <a:solidFill>
                  <a:schemeClr val="accent1">
                    <a:lumMod val="20000"/>
                    <a:lumOff val="80000"/>
                  </a:schemeClr>
                </a:solidFill>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20000"/>
                  <a:lumOff val="80000"/>
                </a:schemeClr>
              </a:solidFill>
              <a:effectLst/>
              <a:cs typeface="Arial" pitchFamily="34" charset="0"/>
            </a:endParaRPr>
          </a:p>
        </p:txBody>
      </p:sp>
      <p:sp>
        <p:nvSpPr>
          <p:cNvPr id="81" name="TextBox 110"/>
          <p:cNvSpPr txBox="1">
            <a:spLocks noChangeArrowheads="1"/>
          </p:cNvSpPr>
          <p:nvPr/>
        </p:nvSpPr>
        <p:spPr bwMode="auto">
          <a:xfrm>
            <a:off x="5743365" y="1498541"/>
            <a:ext cx="1441205" cy="646331"/>
          </a:xfrm>
          <a:prstGeom prst="rect">
            <a:avLst/>
          </a:prstGeom>
          <a:noFill/>
          <a:ln w="9525">
            <a:noFill/>
            <a:miter lim="800000"/>
            <a:headEnd/>
            <a:tailEnd/>
          </a:ln>
        </p:spPr>
        <p:txBody>
          <a:bodyPr wrap="square">
            <a:spAutoFit/>
          </a:bodyPr>
          <a:lstStyle/>
          <a:p>
            <a:pPr algn="ctr">
              <a:buFontTx/>
              <a:buNone/>
            </a:pPr>
            <a:r>
              <a:rPr lang="en-US" b="1" dirty="0" smtClean="0">
                <a:effectLst/>
              </a:rPr>
              <a:t>Corporate Network</a:t>
            </a:r>
            <a:endParaRPr lang="en-US" b="1" dirty="0">
              <a:effectLst/>
            </a:endParaRPr>
          </a:p>
        </p:txBody>
      </p:sp>
      <p:sp>
        <p:nvSpPr>
          <p:cNvPr id="82" name="TextBox 110"/>
          <p:cNvSpPr txBox="1">
            <a:spLocks noChangeArrowheads="1"/>
          </p:cNvSpPr>
          <p:nvPr/>
        </p:nvSpPr>
        <p:spPr bwMode="auto">
          <a:xfrm>
            <a:off x="2216241" y="1498541"/>
            <a:ext cx="1286980" cy="400110"/>
          </a:xfrm>
          <a:prstGeom prst="rect">
            <a:avLst/>
          </a:prstGeom>
          <a:noFill/>
          <a:ln w="9525">
            <a:noFill/>
            <a:miter lim="800000"/>
            <a:headEnd/>
            <a:tailEnd/>
          </a:ln>
        </p:spPr>
        <p:txBody>
          <a:bodyPr wrap="square">
            <a:spAutoFit/>
          </a:bodyPr>
          <a:lstStyle/>
          <a:p>
            <a:pPr algn="ctr">
              <a:buFontTx/>
              <a:buNone/>
            </a:pPr>
            <a:r>
              <a:rPr lang="en-US" sz="2000" b="1" dirty="0" smtClean="0">
                <a:effectLst/>
              </a:rPr>
              <a:t>Internet</a:t>
            </a:r>
            <a:endParaRPr lang="en-US" sz="2000" b="1" dirty="0">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22" y="2327278"/>
            <a:ext cx="8966578" cy="1060290"/>
          </a:xfrm>
        </p:spPr>
        <p:txBody>
          <a:bodyPr/>
          <a:lstStyle/>
          <a:p>
            <a:pPr algn="ctr">
              <a:defRPr/>
            </a:pPr>
            <a:r>
              <a:rPr lang="zh-TW" altLang="en-US" sz="3700" dirty="0" smtClean="0"/>
              <a:t>運用 </a:t>
            </a:r>
            <a:r>
              <a:rPr lang="en-US" altLang="zh-TW" sz="3700" dirty="0" smtClean="0"/>
              <a:t>OCS 2007 </a:t>
            </a:r>
            <a:r>
              <a:rPr lang="zh-TW" altLang="en-US" sz="3700" dirty="0" smtClean="0"/>
              <a:t>建置</a:t>
            </a:r>
            <a:r>
              <a:rPr lang="en-US" altLang="zh-TW" sz="3700" dirty="0" smtClean="0"/>
              <a:t/>
            </a:r>
            <a:br>
              <a:rPr lang="en-US" altLang="zh-TW" sz="3700" dirty="0" smtClean="0"/>
            </a:br>
            <a:r>
              <a:rPr lang="zh-TW" altLang="en-US" sz="3700" dirty="0" smtClean="0"/>
              <a:t>符合企業規範及安全性之即時通訊系統</a:t>
            </a:r>
            <a:endParaRPr sz="3700" dirty="0"/>
          </a:p>
        </p:txBody>
      </p:sp>
      <p:sp>
        <p:nvSpPr>
          <p:cNvPr id="3" name="Subtitle 2"/>
          <p:cNvSpPr>
            <a:spLocks noGrp="1"/>
          </p:cNvSpPr>
          <p:nvPr>
            <p:ph type="subTitle" idx="1"/>
          </p:nvPr>
        </p:nvSpPr>
        <p:spPr>
          <a:xfrm>
            <a:off x="727605" y="4284928"/>
            <a:ext cx="8035396" cy="1096698"/>
          </a:xfrm>
        </p:spPr>
        <p:txBody>
          <a:bodyPr/>
          <a:lstStyle/>
          <a:p>
            <a:pPr>
              <a:defRPr/>
            </a:pPr>
            <a:r>
              <a:rPr altLang="zh-TW" sz="2800" smtClean="0">
                <a:effectLst>
                  <a:outerShdw blurRad="50800" dist="38100" dir="2700000" algn="tl" rotWithShape="0">
                    <a:prstClr val="black">
                      <a:alpha val="40000"/>
                    </a:prstClr>
                  </a:outerShdw>
                </a:effectLst>
                <a:latin typeface="+mj-ea"/>
                <a:ea typeface="+mj-ea"/>
              </a:rPr>
              <a:t>David Feng</a:t>
            </a:r>
            <a:r>
              <a:rPr lang="zh-TW" altLang="en-US" sz="2800" dirty="0" smtClean="0">
                <a:effectLst>
                  <a:outerShdw blurRad="50800" dist="38100" dir="2700000" algn="tl" rotWithShape="0">
                    <a:prstClr val="black">
                      <a:alpha val="40000"/>
                    </a:prstClr>
                  </a:outerShdw>
                </a:effectLst>
                <a:latin typeface="+mj-ea"/>
                <a:ea typeface="+mj-ea"/>
              </a:rPr>
              <a:t> 馮立偉 </a:t>
            </a:r>
            <a:r>
              <a:rPr sz="2800" smtClean="0">
                <a:effectLst>
                  <a:outerShdw blurRad="50800" dist="38100" dir="2700000" algn="tl" rotWithShape="0">
                    <a:prstClr val="black">
                      <a:alpha val="40000"/>
                    </a:prstClr>
                  </a:outerShdw>
                </a:effectLst>
                <a:latin typeface="+mj-ea"/>
                <a:ea typeface="+mj-ea"/>
              </a:rPr>
              <a:t/>
            </a:r>
            <a:br>
              <a:rPr sz="2800" smtClean="0">
                <a:effectLst>
                  <a:outerShdw blurRad="50800" dist="38100" dir="2700000" algn="tl" rotWithShape="0">
                    <a:prstClr val="black">
                      <a:alpha val="40000"/>
                    </a:prstClr>
                  </a:outerShdw>
                </a:effectLst>
                <a:latin typeface="+mj-ea"/>
                <a:ea typeface="+mj-ea"/>
              </a:rPr>
            </a:br>
            <a:r>
              <a:rPr lang="zh-TW" altLang="en-US" sz="2800" dirty="0">
                <a:effectLst>
                  <a:outerShdw blurRad="50800" dist="38100" dir="2700000" algn="tl" rotWithShape="0">
                    <a:prstClr val="black">
                      <a:alpha val="40000"/>
                    </a:prstClr>
                  </a:outerShdw>
                </a:effectLst>
                <a:latin typeface="+mj-ea"/>
                <a:ea typeface="+mj-ea"/>
              </a:rPr>
              <a:t>精誠資</a:t>
            </a:r>
            <a:r>
              <a:rPr lang="zh-TW" altLang="en-US" sz="2800" dirty="0" smtClean="0">
                <a:effectLst>
                  <a:outerShdw blurRad="50800" dist="38100" dir="2700000" algn="tl" rotWithShape="0">
                    <a:prstClr val="black">
                      <a:alpha val="40000"/>
                    </a:prstClr>
                  </a:outerShdw>
                </a:effectLst>
                <a:latin typeface="+mj-ea"/>
                <a:ea typeface="+mj-ea"/>
              </a:rPr>
              <a:t>訊 技術服務處 處長</a:t>
            </a:r>
            <a:r>
              <a:rPr sz="2800" smtClean="0">
                <a:effectLst>
                  <a:outerShdw blurRad="50800" dist="38100" dir="2700000" algn="tl" rotWithShape="0">
                    <a:prstClr val="black">
                      <a:alpha val="40000"/>
                    </a:prstClr>
                  </a:outerShdw>
                </a:effectLst>
                <a:latin typeface="DFKai-SB" pitchFamily="65" charset="-120"/>
                <a:ea typeface="DFKai-SB" pitchFamily="65" charset="-120"/>
              </a:rPr>
              <a:t/>
            </a:r>
            <a:br>
              <a:rPr sz="2800" smtClean="0">
                <a:effectLst>
                  <a:outerShdw blurRad="50800" dist="38100" dir="2700000" algn="tl" rotWithShape="0">
                    <a:prstClr val="black">
                      <a:alpha val="40000"/>
                    </a:prstClr>
                  </a:outerShdw>
                </a:effectLst>
                <a:latin typeface="DFKai-SB" pitchFamily="65" charset="-120"/>
                <a:ea typeface="DFKai-SB" pitchFamily="65" charset="-120"/>
              </a:rPr>
            </a:br>
            <a:endParaRPr sz="2800" dirty="0">
              <a:effectLst>
                <a:outerShdw blurRad="50800" dist="38100" dir="2700000" algn="tl" rotWithShape="0">
                  <a:prstClr val="black">
                    <a:alpha val="40000"/>
                  </a:prstClr>
                </a:outerShdw>
              </a:effectLst>
              <a:latin typeface="DFKai-SB" pitchFamily="65" charset="-120"/>
              <a:ea typeface="DFKai-SB" pitchFamily="65" charset="-12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075" y="2327277"/>
            <a:ext cx="7843838" cy="667875"/>
          </a:xfrm>
        </p:spPr>
        <p:txBody>
          <a:bodyPr/>
          <a:lstStyle/>
          <a:p>
            <a:pPr>
              <a:defRPr/>
            </a:pPr>
            <a:r>
              <a:rPr lang="en-US" altLang="zh-TW" sz="4400" dirty="0" smtClean="0">
                <a:effectLst/>
              </a:rPr>
              <a:t>OCS</a:t>
            </a:r>
            <a:r>
              <a:rPr lang="zh-TW" altLang="en-US" sz="4400" dirty="0" smtClean="0">
                <a:effectLst/>
              </a:rPr>
              <a:t> </a:t>
            </a:r>
            <a:r>
              <a:rPr lang="en-US" altLang="zh-TW" sz="4400" dirty="0" smtClean="0">
                <a:effectLst/>
              </a:rPr>
              <a:t>2007 Compliance </a:t>
            </a:r>
            <a:r>
              <a:rPr lang="zh-TW" altLang="en-US" sz="4400" dirty="0" smtClean="0">
                <a:effectLst/>
              </a:rPr>
              <a:t>機制</a:t>
            </a:r>
            <a:endParaRPr sz="4400" dirty="0" smtClean="0">
              <a:effectLst/>
            </a:endParaRPr>
          </a:p>
        </p:txBody>
      </p:sp>
      <p:sp>
        <p:nvSpPr>
          <p:cNvPr id="4" name="Subtitle 3"/>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r>
              <a:rPr lang="zh-TW" altLang="en-US" dirty="0" smtClean="0">
                <a:ea typeface="新細明體" pitchFamily="18" charset="-120"/>
              </a:rPr>
              <a:t>什麼是 </a:t>
            </a:r>
            <a:r>
              <a:rPr lang="en-US" altLang="zh-TW" dirty="0" smtClean="0">
                <a:ea typeface="新細明體" pitchFamily="18" charset="-120"/>
              </a:rPr>
              <a:t>Compliance</a:t>
            </a:r>
            <a:r>
              <a:rPr lang="en-US" altLang="zh-TW" dirty="0">
                <a:ea typeface="新細明體" pitchFamily="18" charset="-120"/>
              </a:rPr>
              <a:t>?</a:t>
            </a:r>
          </a:p>
        </p:txBody>
      </p:sp>
      <p:sp>
        <p:nvSpPr>
          <p:cNvPr id="40965" name="Rectangle 5"/>
          <p:cNvSpPr>
            <a:spLocks noGrp="1" noChangeArrowheads="1"/>
          </p:cNvSpPr>
          <p:nvPr>
            <p:ph type="body" idx="1"/>
          </p:nvPr>
        </p:nvSpPr>
        <p:spPr>
          <a:xfrm>
            <a:off x="109538" y="1581150"/>
            <a:ext cx="8756650" cy="3600450"/>
          </a:xfrm>
        </p:spPr>
        <p:txBody>
          <a:bodyPr/>
          <a:lstStyle/>
          <a:p>
            <a:pPr>
              <a:buFontTx/>
              <a:buNone/>
            </a:pPr>
            <a:r>
              <a:rPr lang="en-US" altLang="zh-TW">
                <a:ea typeface="新細明體" pitchFamily="18" charset="-120"/>
              </a:rPr>
              <a:t>	Systems or departments at corporations that enable users to comply with relevant regulations through </a:t>
            </a:r>
            <a:r>
              <a:rPr lang="en-US" altLang="zh-TW" b="1" u="sng">
                <a:ea typeface="新細明體" pitchFamily="18" charset="-120"/>
              </a:rPr>
              <a:t>capture, retention, and retrieval</a:t>
            </a:r>
            <a:r>
              <a:rPr lang="en-US" altLang="zh-TW">
                <a:ea typeface="新細明體" pitchFamily="18" charset="-120"/>
              </a:rPr>
              <a:t> of electronic communication records. It also entails specification, enforcement, and supervision of policies.</a:t>
            </a:r>
          </a:p>
          <a:p>
            <a:endParaRPr lang="en-US" altLang="zh-TW">
              <a:ea typeface="新細明體" pitchFamily="18" charset="-12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zh-TW" altLang="en-US" dirty="0" smtClean="0">
                <a:ea typeface="新細明體" pitchFamily="18" charset="-120"/>
              </a:rPr>
              <a:t>什麼是 </a:t>
            </a:r>
            <a:r>
              <a:rPr lang="en-US" altLang="zh-TW" dirty="0" smtClean="0">
                <a:ea typeface="新細明體" pitchFamily="18" charset="-120"/>
              </a:rPr>
              <a:t>Compliance?</a:t>
            </a:r>
            <a:endParaRPr lang="en-US" altLang="zh-TW" dirty="0">
              <a:ea typeface="新細明體" pitchFamily="18" charset="-120"/>
            </a:endParaRPr>
          </a:p>
        </p:txBody>
      </p:sp>
      <p:sp>
        <p:nvSpPr>
          <p:cNvPr id="43013" name="Rectangle 5"/>
          <p:cNvSpPr>
            <a:spLocks noGrp="1" noChangeArrowheads="1"/>
          </p:cNvSpPr>
          <p:nvPr>
            <p:ph type="body" idx="1"/>
          </p:nvPr>
        </p:nvSpPr>
        <p:spPr>
          <a:xfrm>
            <a:off x="109538" y="1581150"/>
            <a:ext cx="8756650" cy="3524250"/>
          </a:xfrm>
        </p:spPr>
        <p:txBody>
          <a:bodyPr/>
          <a:lstStyle/>
          <a:p>
            <a:r>
              <a:rPr lang="en-US" altLang="zh-TW" sz="2400">
                <a:ea typeface="新細明體" pitchFamily="18" charset="-120"/>
              </a:rPr>
              <a:t>Data: Who communicated what with whom and when?</a:t>
            </a:r>
          </a:p>
          <a:p>
            <a:pPr lvl="1"/>
            <a:r>
              <a:rPr lang="en-US" altLang="zh-TW" sz="2000">
                <a:ea typeface="新細明體" pitchFamily="18" charset="-120"/>
              </a:rPr>
              <a:t>Capture</a:t>
            </a:r>
          </a:p>
          <a:p>
            <a:pPr lvl="1"/>
            <a:r>
              <a:rPr lang="en-US" altLang="zh-TW" sz="2000">
                <a:ea typeface="新細明體" pitchFamily="18" charset="-120"/>
              </a:rPr>
              <a:t>Archival</a:t>
            </a:r>
          </a:p>
          <a:p>
            <a:pPr lvl="1"/>
            <a:r>
              <a:rPr lang="en-US" altLang="zh-TW" sz="2000">
                <a:ea typeface="新細明體" pitchFamily="18" charset="-120"/>
              </a:rPr>
              <a:t>Retention</a:t>
            </a:r>
          </a:p>
          <a:p>
            <a:pPr lvl="1"/>
            <a:r>
              <a:rPr lang="en-US" altLang="zh-TW" sz="2000">
                <a:ea typeface="新細明體" pitchFamily="18" charset="-120"/>
              </a:rPr>
              <a:t>Retrieval </a:t>
            </a:r>
          </a:p>
          <a:p>
            <a:r>
              <a:rPr lang="en-US" altLang="zh-TW" sz="2400">
                <a:ea typeface="新細明體" pitchFamily="18" charset="-120"/>
              </a:rPr>
              <a:t>Policies: Who can communicate how with whom?</a:t>
            </a:r>
          </a:p>
          <a:p>
            <a:pPr lvl="1"/>
            <a:r>
              <a:rPr lang="en-US" altLang="zh-TW" sz="2000">
                <a:ea typeface="新細明體" pitchFamily="18" charset="-120"/>
              </a:rPr>
              <a:t>Entitlement of usage</a:t>
            </a:r>
          </a:p>
          <a:p>
            <a:pPr lvl="1"/>
            <a:r>
              <a:rPr lang="en-US" altLang="zh-TW" sz="2000">
                <a:ea typeface="新細明體" pitchFamily="18" charset="-120"/>
              </a:rPr>
              <a:t>Enforcement of archival</a:t>
            </a:r>
          </a:p>
          <a:p>
            <a:r>
              <a:rPr lang="en-US" altLang="zh-TW" sz="2400">
                <a:ea typeface="新細明體" pitchFamily="18" charset="-120"/>
              </a:rPr>
              <a:t>Across instant messaging, conferencing, and voice calls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altLang="zh-TW" dirty="0">
                <a:ea typeface="新細明體" pitchFamily="18" charset="-120"/>
              </a:rPr>
              <a:t>Compliance: </a:t>
            </a:r>
            <a:r>
              <a:rPr lang="zh-TW" altLang="en-US" dirty="0" smtClean="0">
                <a:ea typeface="新細明體" pitchFamily="18" charset="-120"/>
              </a:rPr>
              <a:t>即時通訊</a:t>
            </a:r>
            <a:endParaRPr lang="en-US" altLang="zh-TW" dirty="0">
              <a:ea typeface="新細明體" pitchFamily="18" charset="-120"/>
            </a:endParaRPr>
          </a:p>
        </p:txBody>
      </p:sp>
      <p:sp>
        <p:nvSpPr>
          <p:cNvPr id="3" name="Text Placeholder 2"/>
          <p:cNvSpPr>
            <a:spLocks noGrp="1"/>
          </p:cNvSpPr>
          <p:nvPr>
            <p:ph type="body" idx="4294967295"/>
          </p:nvPr>
        </p:nvSpPr>
        <p:spPr>
          <a:xfrm>
            <a:off x="109538" y="1581150"/>
            <a:ext cx="8756650" cy="4910138"/>
          </a:xfrm>
        </p:spPr>
        <p:txBody>
          <a:bodyPr/>
          <a:lstStyle/>
          <a:p>
            <a:pPr marL="231775" indent="-231775">
              <a:spcBef>
                <a:spcPts val="1163"/>
              </a:spcBef>
            </a:pPr>
            <a:r>
              <a:rPr lang="en-US" altLang="zh-TW" sz="2800">
                <a:ea typeface="新細明體" pitchFamily="18" charset="-120"/>
              </a:rPr>
              <a:t>All IM conversations are archived in a Microsoft</a:t>
            </a:r>
            <a:r>
              <a:rPr lang="en-US" altLang="zh-TW" sz="2800" baseline="30000">
                <a:ea typeface="新細明體" pitchFamily="18" charset="-120"/>
              </a:rPr>
              <a:t>®</a:t>
            </a:r>
            <a:r>
              <a:rPr lang="en-US" altLang="zh-TW" sz="2800">
                <a:ea typeface="新細明體" pitchFamily="18" charset="-120"/>
              </a:rPr>
              <a:t> SQL Server™ database (SQL Server 2005, 2000 SP4)</a:t>
            </a:r>
          </a:p>
          <a:p>
            <a:pPr marL="231775" indent="-231775">
              <a:spcBef>
                <a:spcPts val="1163"/>
              </a:spcBef>
            </a:pPr>
            <a:r>
              <a:rPr lang="en-US" altLang="zh-TW" sz="2800">
                <a:ea typeface="新細明體" pitchFamily="18" charset="-120"/>
              </a:rPr>
              <a:t>Communications Server 2007 empowers the admin with:</a:t>
            </a:r>
          </a:p>
          <a:p>
            <a:pPr lvl="1">
              <a:spcBef>
                <a:spcPts val="1163"/>
              </a:spcBef>
            </a:pPr>
            <a:r>
              <a:rPr lang="en-US" altLang="zh-TW" sz="2400">
                <a:ea typeface="新細明體" pitchFamily="18" charset="-120"/>
              </a:rPr>
              <a:t>The database schema</a:t>
            </a:r>
          </a:p>
          <a:p>
            <a:pPr lvl="1">
              <a:spcBef>
                <a:spcPts val="1163"/>
              </a:spcBef>
            </a:pPr>
            <a:r>
              <a:rPr lang="en-US" altLang="zh-TW" sz="2400">
                <a:ea typeface="新細明體" pitchFamily="18" charset="-120"/>
              </a:rPr>
              <a:t>Sample queries</a:t>
            </a:r>
          </a:p>
          <a:p>
            <a:pPr lvl="1">
              <a:spcBef>
                <a:spcPts val="1163"/>
              </a:spcBef>
            </a:pPr>
            <a:r>
              <a:rPr lang="en-US" altLang="zh-TW" sz="2400">
                <a:ea typeface="新細明體" pitchFamily="18" charset="-120"/>
              </a:rPr>
              <a:t>Resource kit tool to view archived conversations</a:t>
            </a:r>
          </a:p>
          <a:p>
            <a:pPr marL="231775" indent="-231775">
              <a:spcBef>
                <a:spcPts val="1163"/>
              </a:spcBef>
            </a:pPr>
            <a:endParaRPr lang="en-US" altLang="zh-TW" sz="2800">
              <a:ea typeface="新細明體" pitchFamily="18" charset="-120"/>
            </a:endParaRPr>
          </a:p>
          <a:p>
            <a:pPr marL="231775" indent="-231775">
              <a:spcBef>
                <a:spcPts val="1163"/>
              </a:spcBef>
            </a:pPr>
            <a:endParaRPr lang="en-US" altLang="zh-TW" sz="1800">
              <a:ea typeface="新細明體" pitchFamily="18" charset="-12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Grp="1" noChangeArrowheads="1"/>
          </p:cNvSpPr>
          <p:nvPr>
            <p:ph type="title"/>
          </p:nvPr>
        </p:nvSpPr>
        <p:spPr/>
        <p:txBody>
          <a:bodyPr/>
          <a:lstStyle/>
          <a:p>
            <a:r>
              <a:rPr lang="en-US" altLang="zh-TW" dirty="0">
                <a:ea typeface="新細明體" pitchFamily="18" charset="-120"/>
              </a:rPr>
              <a:t>Compliance: </a:t>
            </a:r>
            <a:r>
              <a:rPr lang="zh-TW" altLang="en-US" dirty="0" smtClean="0">
                <a:ea typeface="新細明體" pitchFamily="18" charset="-120"/>
              </a:rPr>
              <a:t>會議</a:t>
            </a:r>
            <a:endParaRPr lang="en-US" altLang="zh-TW" dirty="0">
              <a:ea typeface="新細明體" pitchFamily="18" charset="-120"/>
            </a:endParaRPr>
          </a:p>
        </p:txBody>
      </p:sp>
      <p:sp>
        <p:nvSpPr>
          <p:cNvPr id="48132" name="Rectangle 4"/>
          <p:cNvSpPr>
            <a:spLocks noGrp="1" noChangeArrowheads="1"/>
          </p:cNvSpPr>
          <p:nvPr>
            <p:ph type="body" idx="4294967295"/>
          </p:nvPr>
        </p:nvSpPr>
        <p:spPr>
          <a:xfrm>
            <a:off x="0" y="1581150"/>
            <a:ext cx="8756650" cy="4791075"/>
          </a:xfrm>
        </p:spPr>
        <p:txBody>
          <a:bodyPr/>
          <a:lstStyle/>
          <a:p>
            <a:r>
              <a:rPr lang="en-US" altLang="zh-TW" sz="2400">
                <a:effectLst/>
                <a:ea typeface="新細明體" pitchFamily="18" charset="-120"/>
              </a:rPr>
              <a:t>Content (presentations, documents, etc.) is archived in a file share</a:t>
            </a:r>
          </a:p>
          <a:p>
            <a:pPr lvl="1"/>
            <a:r>
              <a:rPr lang="en-US" altLang="zh-TW" sz="2000">
                <a:effectLst/>
                <a:ea typeface="新細明體" pitchFamily="18" charset="-120"/>
              </a:rPr>
              <a:t>The original uploaded content (Microsoft</a:t>
            </a:r>
            <a:r>
              <a:rPr lang="en-US" altLang="zh-TW" sz="2000" baseline="30000">
                <a:effectLst/>
                <a:ea typeface="新細明體" pitchFamily="18" charset="-120"/>
              </a:rPr>
              <a:t>®</a:t>
            </a:r>
            <a:r>
              <a:rPr lang="en-US" altLang="zh-TW" sz="2000">
                <a:effectLst/>
                <a:ea typeface="新細明體" pitchFamily="18" charset="-120"/>
              </a:rPr>
              <a:t> Office PowerPoint</a:t>
            </a:r>
            <a:r>
              <a:rPr lang="en-US" altLang="zh-TW" sz="2000" baseline="30000">
                <a:effectLst/>
                <a:ea typeface="新細明體" pitchFamily="18" charset="-120"/>
              </a:rPr>
              <a:t>®</a:t>
            </a:r>
            <a:r>
              <a:rPr lang="en-US" altLang="zh-TW" sz="2000">
                <a:effectLst/>
                <a:ea typeface="新細明體" pitchFamily="18" charset="-120"/>
              </a:rPr>
              <a:t> presentations, documents, etc.) whether or not it was subsequently deleted </a:t>
            </a:r>
          </a:p>
          <a:p>
            <a:pPr lvl="1"/>
            <a:r>
              <a:rPr lang="en-US" altLang="zh-TW" sz="2000">
                <a:effectLst/>
                <a:ea typeface="新細明體" pitchFamily="18" charset="-120"/>
              </a:rPr>
              <a:t>Annotations in the uploaded content </a:t>
            </a:r>
          </a:p>
          <a:p>
            <a:pPr lvl="1"/>
            <a:r>
              <a:rPr lang="en-US" altLang="zh-TW" sz="2000">
                <a:effectLst/>
                <a:ea typeface="新細明體" pitchFamily="18" charset="-120"/>
              </a:rPr>
              <a:t>White board sessions </a:t>
            </a:r>
          </a:p>
          <a:p>
            <a:pPr lvl="1"/>
            <a:r>
              <a:rPr lang="en-US" altLang="zh-TW" sz="2000">
                <a:effectLst/>
                <a:ea typeface="新細明體" pitchFamily="18" charset="-120"/>
              </a:rPr>
              <a:t>Log of questions and answers </a:t>
            </a:r>
          </a:p>
          <a:p>
            <a:pPr lvl="1"/>
            <a:r>
              <a:rPr lang="en-US" altLang="zh-TW" sz="2000">
                <a:effectLst/>
                <a:ea typeface="新細明體" pitchFamily="18" charset="-120"/>
              </a:rPr>
              <a:t>Log of polling activity </a:t>
            </a:r>
          </a:p>
          <a:p>
            <a:pPr lvl="1"/>
            <a:r>
              <a:rPr lang="en-US" altLang="zh-TW" sz="2000">
                <a:effectLst/>
                <a:ea typeface="新細明體" pitchFamily="18" charset="-120"/>
              </a:rPr>
              <a:t>Log of chat activity </a:t>
            </a:r>
          </a:p>
          <a:p>
            <a:pPr lvl="1"/>
            <a:r>
              <a:rPr lang="en-US" altLang="zh-TW" sz="2000">
                <a:effectLst/>
                <a:ea typeface="新細明體" pitchFamily="18" charset="-120"/>
              </a:rPr>
              <a:t>Log of content upload activity </a:t>
            </a:r>
          </a:p>
          <a:p>
            <a:pPr lvl="1"/>
            <a:r>
              <a:rPr lang="en-US" altLang="zh-TW" sz="2000">
                <a:effectLst/>
                <a:ea typeface="新細明體" pitchFamily="18" charset="-120"/>
              </a:rPr>
              <a:t>Log of handouts (native file-formats) upload activity </a:t>
            </a:r>
          </a:p>
          <a:p>
            <a:endParaRPr lang="en-US" altLang="zh-TW" sz="2400">
              <a:ea typeface="新細明體" pitchFamily="18" charset="-12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title"/>
          </p:nvPr>
        </p:nvSpPr>
        <p:spPr/>
        <p:txBody>
          <a:bodyPr/>
          <a:lstStyle/>
          <a:p>
            <a:r>
              <a:rPr lang="en-US" altLang="zh-TW" dirty="0">
                <a:ea typeface="新細明體" pitchFamily="18" charset="-120"/>
              </a:rPr>
              <a:t>Compliance: </a:t>
            </a:r>
            <a:r>
              <a:rPr lang="zh-TW" altLang="en-US" smtClean="0">
                <a:ea typeface="新細明體" pitchFamily="18" charset="-120"/>
              </a:rPr>
              <a:t>會議</a:t>
            </a:r>
            <a:endParaRPr lang="en-US" altLang="zh-TW" dirty="0">
              <a:ea typeface="新細明體" pitchFamily="18" charset="-120"/>
            </a:endParaRPr>
          </a:p>
        </p:txBody>
      </p:sp>
      <p:sp>
        <p:nvSpPr>
          <p:cNvPr id="49156" name="Rectangle 4"/>
          <p:cNvSpPr>
            <a:spLocks noGrp="1" noChangeArrowheads="1"/>
          </p:cNvSpPr>
          <p:nvPr>
            <p:ph type="body" idx="1"/>
          </p:nvPr>
        </p:nvSpPr>
        <p:spPr>
          <a:xfrm>
            <a:off x="109538" y="1581150"/>
            <a:ext cx="8756650" cy="2605088"/>
          </a:xfrm>
        </p:spPr>
        <p:txBody>
          <a:bodyPr/>
          <a:lstStyle/>
          <a:p>
            <a:r>
              <a:rPr lang="en-US" altLang="zh-TW">
                <a:effectLst/>
                <a:ea typeface="新細明體" pitchFamily="18" charset="-120"/>
              </a:rPr>
              <a:t>Communications Server 2007 empowers the admin with:</a:t>
            </a:r>
          </a:p>
          <a:p>
            <a:pPr lvl="1"/>
            <a:r>
              <a:rPr lang="en-US" altLang="zh-TW">
                <a:effectLst/>
                <a:ea typeface="新細明體" pitchFamily="18" charset="-120"/>
              </a:rPr>
              <a:t>XML-based schema of meeting content</a:t>
            </a:r>
          </a:p>
          <a:p>
            <a:pPr lvl="1"/>
            <a:r>
              <a:rPr lang="en-US" altLang="zh-TW">
                <a:effectLst/>
                <a:ea typeface="新細明體" pitchFamily="18" charset="-120"/>
              </a:rPr>
              <a:t>XML-based logs with compliance metadata</a:t>
            </a:r>
          </a:p>
          <a:p>
            <a:pPr lvl="1"/>
            <a:r>
              <a:rPr lang="en-US" altLang="zh-TW">
                <a:effectLst/>
                <a:ea typeface="新細明體" pitchFamily="18" charset="-120"/>
              </a:rPr>
              <a:t>Tools to retain/delete meeting content</a:t>
            </a:r>
            <a:endParaRPr lang="en-US" altLang="zh-TW">
              <a:ea typeface="新細明體" pitchFamily="18" charset="-12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06" name="Rectangle 30"/>
          <p:cNvSpPr>
            <a:spLocks noGrp="1" noChangeArrowheads="1"/>
          </p:cNvSpPr>
          <p:nvPr>
            <p:ph type="title"/>
          </p:nvPr>
        </p:nvSpPr>
        <p:spPr/>
        <p:txBody>
          <a:bodyPr/>
          <a:lstStyle/>
          <a:p>
            <a:r>
              <a:rPr lang="en-US" altLang="zh-TW">
                <a:ea typeface="新細明體" pitchFamily="18" charset="-120"/>
              </a:rPr>
              <a:t>Compliance Overview</a:t>
            </a:r>
          </a:p>
        </p:txBody>
      </p:sp>
      <p:sp>
        <p:nvSpPr>
          <p:cNvPr id="50207" name="Rectangle 31"/>
          <p:cNvSpPr>
            <a:spLocks noGrp="1" noChangeArrowheads="1"/>
          </p:cNvSpPr>
          <p:nvPr>
            <p:ph type="body" idx="1"/>
          </p:nvPr>
        </p:nvSpPr>
        <p:spPr>
          <a:xfrm>
            <a:off x="109538" y="1581150"/>
            <a:ext cx="4237037" cy="4365625"/>
          </a:xfrm>
        </p:spPr>
        <p:txBody>
          <a:bodyPr/>
          <a:lstStyle/>
          <a:p>
            <a:r>
              <a:rPr lang="en-US" altLang="zh-TW" sz="1900">
                <a:ea typeface="新細明體" pitchFamily="18" charset="-120"/>
              </a:rPr>
              <a:t>Helps customers with regulatory compliance for SEC 17-a4, </a:t>
            </a:r>
            <a:br>
              <a:rPr lang="en-US" altLang="zh-TW" sz="1900">
                <a:ea typeface="新細明體" pitchFamily="18" charset="-120"/>
              </a:rPr>
            </a:br>
            <a:r>
              <a:rPr lang="en-US" altLang="zh-TW" sz="1900">
                <a:ea typeface="新細明體" pitchFamily="18" charset="-120"/>
              </a:rPr>
              <a:t>NASD3010/3110, HIPAA,  </a:t>
            </a:r>
            <a:br>
              <a:rPr lang="en-US" altLang="zh-TW" sz="1900">
                <a:ea typeface="新細明體" pitchFamily="18" charset="-120"/>
              </a:rPr>
            </a:br>
            <a:r>
              <a:rPr lang="en-US" altLang="zh-TW" sz="1900">
                <a:ea typeface="新細明體" pitchFamily="18" charset="-120"/>
              </a:rPr>
              <a:t>Sarbanes-Oxley, etc.</a:t>
            </a:r>
          </a:p>
          <a:p>
            <a:r>
              <a:rPr lang="en-US" altLang="zh-TW" sz="1900">
                <a:ea typeface="新細明體" pitchFamily="18" charset="-120"/>
              </a:rPr>
              <a:t>Retention, audit, search for</a:t>
            </a:r>
            <a:br>
              <a:rPr lang="en-US" altLang="zh-TW" sz="1900">
                <a:ea typeface="新細明體" pitchFamily="18" charset="-120"/>
              </a:rPr>
            </a:br>
            <a:r>
              <a:rPr lang="en-US" altLang="zh-TW" sz="1900">
                <a:ea typeface="新細明體" pitchFamily="18" charset="-120"/>
              </a:rPr>
              <a:t>text messaging, PowerPoint, and Microsoft</a:t>
            </a:r>
            <a:r>
              <a:rPr lang="en-US" altLang="zh-TW" sz="1900" baseline="30000">
                <a:ea typeface="新細明體" pitchFamily="18" charset="-120"/>
              </a:rPr>
              <a:t>®</a:t>
            </a:r>
            <a:r>
              <a:rPr lang="en-US" altLang="zh-TW" sz="1900">
                <a:ea typeface="新細明體" pitchFamily="18" charset="-120"/>
              </a:rPr>
              <a:t> Office documents</a:t>
            </a:r>
          </a:p>
          <a:p>
            <a:r>
              <a:rPr lang="en-US" altLang="zh-TW" sz="1900">
                <a:ea typeface="新細明體" pitchFamily="18" charset="-120"/>
              </a:rPr>
              <a:t>No requirements yet for application sharing, white-boarding, annotations, audio/video</a:t>
            </a:r>
          </a:p>
          <a:p>
            <a:r>
              <a:rPr lang="en-US" altLang="zh-TW" sz="1900">
                <a:ea typeface="新細明體" pitchFamily="18" charset="-120"/>
              </a:rPr>
              <a:t>Allow mandatory enforcement at global or BU level</a:t>
            </a:r>
          </a:p>
          <a:p>
            <a:r>
              <a:rPr lang="en-US" altLang="zh-TW" sz="1900">
                <a:ea typeface="新細明體" pitchFamily="18" charset="-120"/>
              </a:rPr>
              <a:t>Associate meeting metadata</a:t>
            </a:r>
            <a:br>
              <a:rPr lang="en-US" altLang="zh-TW" sz="1900">
                <a:ea typeface="新細明體" pitchFamily="18" charset="-120"/>
              </a:rPr>
            </a:br>
            <a:r>
              <a:rPr lang="en-US" altLang="zh-TW" sz="1900">
                <a:ea typeface="新細明體" pitchFamily="18" charset="-120"/>
              </a:rPr>
              <a:t>with meeting content</a:t>
            </a:r>
          </a:p>
        </p:txBody>
      </p:sp>
      <p:grpSp>
        <p:nvGrpSpPr>
          <p:cNvPr id="50179" name="Group 27"/>
          <p:cNvGrpSpPr>
            <a:grpSpLocks/>
          </p:cNvGrpSpPr>
          <p:nvPr/>
        </p:nvGrpSpPr>
        <p:grpSpPr bwMode="auto">
          <a:xfrm>
            <a:off x="4192588" y="858838"/>
            <a:ext cx="4791075" cy="5257800"/>
            <a:chOff x="4192591" y="1414463"/>
            <a:chExt cx="4791072" cy="5257511"/>
          </a:xfrm>
        </p:grpSpPr>
        <p:sp>
          <p:nvSpPr>
            <p:cNvPr id="1250321" name="Text Box 17"/>
            <p:cNvSpPr txBox="1">
              <a:spLocks noChangeArrowheads="1"/>
            </p:cNvSpPr>
            <p:nvPr/>
          </p:nvSpPr>
          <p:spPr bwMode="auto">
            <a:xfrm>
              <a:off x="4365628" y="2503428"/>
              <a:ext cx="698500" cy="290496"/>
            </a:xfrm>
            <a:prstGeom prst="rect">
              <a:avLst/>
            </a:prstGeom>
            <a:noFill/>
            <a:ln w="9525" algn="ctr">
              <a:noFill/>
              <a:miter lim="800000"/>
              <a:headEnd/>
              <a:tailEnd/>
            </a:ln>
            <a:effectLst/>
          </p:spPr>
          <p:txBody>
            <a:bodyPr wrap="none" lIns="91436" tIns="45718" rIns="91436" bIns="45718">
              <a:spAutoFit/>
            </a:bodyPr>
            <a:lstStyle/>
            <a:p>
              <a:pPr>
                <a:spcBef>
                  <a:spcPct val="20000"/>
                </a:spcBef>
                <a:buClr>
                  <a:srgbClr val="FFCC00"/>
                </a:buClr>
                <a:defRPr/>
              </a:pPr>
              <a:r>
                <a:rPr lang="en-US" sz="1300">
                  <a:effectLst>
                    <a:outerShdw blurRad="38100" dist="38100" dir="2700000" algn="tl">
                      <a:srgbClr val="000000"/>
                    </a:outerShdw>
                  </a:effectLst>
                  <a:latin typeface="Arial" charset="0"/>
                </a:rPr>
                <a:t>MSMQ</a:t>
              </a:r>
            </a:p>
          </p:txBody>
        </p:sp>
        <p:pic>
          <p:nvPicPr>
            <p:cNvPr id="50181" name="Picture 55" descr="cooltools-shape"/>
            <p:cNvPicPr>
              <a:picLocks noChangeAspect="1" noChangeArrowheads="1"/>
            </p:cNvPicPr>
            <p:nvPr/>
          </p:nvPicPr>
          <p:blipFill>
            <a:blip r:embed="rId3"/>
            <a:srcRect/>
            <a:stretch>
              <a:fillRect/>
            </a:stretch>
          </p:blipFill>
          <p:spPr bwMode="auto">
            <a:xfrm>
              <a:off x="7753351" y="3046413"/>
              <a:ext cx="1228725" cy="1184275"/>
            </a:xfrm>
            <a:prstGeom prst="rect">
              <a:avLst/>
            </a:prstGeom>
            <a:noFill/>
            <a:ln w="9525">
              <a:noFill/>
              <a:miter lim="800000"/>
              <a:headEnd/>
              <a:tailEnd/>
            </a:ln>
          </p:spPr>
        </p:pic>
        <p:pic>
          <p:nvPicPr>
            <p:cNvPr id="50182" name="Picture 61" descr="cooltools-shape"/>
            <p:cNvPicPr>
              <a:picLocks noChangeAspect="1" noChangeArrowheads="1"/>
            </p:cNvPicPr>
            <p:nvPr/>
          </p:nvPicPr>
          <p:blipFill>
            <a:blip r:embed="rId4"/>
            <a:srcRect/>
            <a:stretch>
              <a:fillRect/>
            </a:stretch>
          </p:blipFill>
          <p:spPr bwMode="auto">
            <a:xfrm>
              <a:off x="6502400" y="4414838"/>
              <a:ext cx="1046163" cy="1570037"/>
            </a:xfrm>
            <a:prstGeom prst="rect">
              <a:avLst/>
            </a:prstGeom>
            <a:noFill/>
            <a:ln w="9525">
              <a:noFill/>
              <a:miter lim="800000"/>
              <a:headEnd/>
              <a:tailEnd/>
            </a:ln>
          </p:spPr>
        </p:pic>
        <p:pic>
          <p:nvPicPr>
            <p:cNvPr id="50183" name="Picture 63" descr="cooltools-shape"/>
            <p:cNvPicPr>
              <a:picLocks noChangeAspect="1" noChangeArrowheads="1"/>
            </p:cNvPicPr>
            <p:nvPr/>
          </p:nvPicPr>
          <p:blipFill>
            <a:blip r:embed="rId5"/>
            <a:srcRect/>
            <a:stretch>
              <a:fillRect/>
            </a:stretch>
          </p:blipFill>
          <p:spPr bwMode="auto">
            <a:xfrm>
              <a:off x="7031038" y="1479550"/>
              <a:ext cx="833437" cy="1439863"/>
            </a:xfrm>
            <a:prstGeom prst="rect">
              <a:avLst/>
            </a:prstGeom>
            <a:noFill/>
            <a:ln w="9525">
              <a:noFill/>
              <a:miter lim="800000"/>
              <a:headEnd/>
              <a:tailEnd/>
            </a:ln>
          </p:spPr>
        </p:pic>
        <p:pic>
          <p:nvPicPr>
            <p:cNvPr id="50184" name="Picture 64" descr="cooltools-shape"/>
            <p:cNvPicPr>
              <a:picLocks noChangeAspect="1" noChangeArrowheads="1"/>
            </p:cNvPicPr>
            <p:nvPr/>
          </p:nvPicPr>
          <p:blipFill>
            <a:blip r:embed="rId4"/>
            <a:srcRect/>
            <a:stretch>
              <a:fillRect/>
            </a:stretch>
          </p:blipFill>
          <p:spPr bwMode="auto">
            <a:xfrm>
              <a:off x="5521325" y="1414463"/>
              <a:ext cx="1046163" cy="1570037"/>
            </a:xfrm>
            <a:prstGeom prst="rect">
              <a:avLst/>
            </a:prstGeom>
            <a:noFill/>
            <a:ln w="9525">
              <a:noFill/>
              <a:miter lim="800000"/>
              <a:headEnd/>
              <a:tailEnd/>
            </a:ln>
          </p:spPr>
        </p:pic>
        <p:pic>
          <p:nvPicPr>
            <p:cNvPr id="50185" name="Picture 66" descr="cooltools-shape"/>
            <p:cNvPicPr>
              <a:picLocks noChangeAspect="1" noChangeArrowheads="1"/>
            </p:cNvPicPr>
            <p:nvPr/>
          </p:nvPicPr>
          <p:blipFill>
            <a:blip r:embed="rId6"/>
            <a:srcRect/>
            <a:stretch>
              <a:fillRect/>
            </a:stretch>
          </p:blipFill>
          <p:spPr bwMode="auto">
            <a:xfrm>
              <a:off x="4346576" y="4476750"/>
              <a:ext cx="1508125" cy="1446213"/>
            </a:xfrm>
            <a:prstGeom prst="rect">
              <a:avLst/>
            </a:prstGeom>
            <a:noFill/>
            <a:ln w="9525">
              <a:noFill/>
              <a:miter lim="800000"/>
              <a:headEnd/>
              <a:tailEnd/>
            </a:ln>
          </p:spPr>
        </p:pic>
        <p:pic>
          <p:nvPicPr>
            <p:cNvPr id="50186" name="Picture 68" descr="cooltools-shape"/>
            <p:cNvPicPr>
              <a:picLocks noChangeAspect="1" noChangeArrowheads="1"/>
            </p:cNvPicPr>
            <p:nvPr/>
          </p:nvPicPr>
          <p:blipFill>
            <a:blip r:embed="rId7"/>
            <a:srcRect/>
            <a:stretch>
              <a:fillRect/>
            </a:stretch>
          </p:blipFill>
          <p:spPr bwMode="auto">
            <a:xfrm>
              <a:off x="4421188" y="2957513"/>
              <a:ext cx="1358900" cy="1363662"/>
            </a:xfrm>
            <a:prstGeom prst="rect">
              <a:avLst/>
            </a:prstGeom>
            <a:noFill/>
            <a:ln w="9525">
              <a:noFill/>
              <a:miter lim="800000"/>
              <a:headEnd/>
              <a:tailEnd/>
            </a:ln>
          </p:spPr>
        </p:pic>
        <p:sp>
          <p:nvSpPr>
            <p:cNvPr id="1250308" name="Text Box 4"/>
            <p:cNvSpPr txBox="1">
              <a:spLocks noChangeArrowheads="1"/>
            </p:cNvSpPr>
            <p:nvPr/>
          </p:nvSpPr>
          <p:spPr bwMode="auto">
            <a:xfrm>
              <a:off x="4465641" y="5071862"/>
              <a:ext cx="1246186" cy="366692"/>
            </a:xfrm>
            <a:prstGeom prst="rect">
              <a:avLst/>
            </a:prstGeom>
            <a:noFill/>
            <a:ln w="9525" algn="ctr">
              <a:noFill/>
              <a:miter lim="800000"/>
              <a:headEnd/>
              <a:tailEnd/>
            </a:ln>
            <a:effectLst/>
          </p:spPr>
          <p:txBody>
            <a:bodyPr wrap="none" lIns="91436" tIns="45718" rIns="91436" bIns="45718" anchor="ctr"/>
            <a:lstStyle/>
            <a:p>
              <a:pPr algn="ctr">
                <a:lnSpc>
                  <a:spcPct val="80000"/>
                </a:lnSpc>
                <a:spcBef>
                  <a:spcPct val="20000"/>
                </a:spcBef>
                <a:buClr>
                  <a:srgbClr val="FFCC00"/>
                </a:buClr>
                <a:defRPr/>
              </a:pPr>
              <a:r>
                <a:rPr lang="en-US" sz="1300">
                  <a:effectLst>
                    <a:outerShdw blurRad="38100" dist="38100" dir="2700000" algn="tl">
                      <a:srgbClr val="000000"/>
                    </a:outerShdw>
                  </a:effectLst>
                  <a:latin typeface="Arial" charset="0"/>
                </a:rPr>
                <a:t>Data </a:t>
              </a:r>
              <a:br>
                <a:rPr lang="en-US" sz="1300">
                  <a:effectLst>
                    <a:outerShdw blurRad="38100" dist="38100" dir="2700000" algn="tl">
                      <a:srgbClr val="000000"/>
                    </a:outerShdw>
                  </a:effectLst>
                  <a:latin typeface="Arial" charset="0"/>
                </a:rPr>
              </a:br>
              <a:r>
                <a:rPr lang="en-US" sz="1300">
                  <a:effectLst>
                    <a:outerShdw blurRad="38100" dist="38100" dir="2700000" algn="tl">
                      <a:srgbClr val="000000"/>
                    </a:outerShdw>
                  </a:effectLst>
                  <a:latin typeface="Arial" charset="0"/>
                </a:rPr>
                <a:t>MCU</a:t>
              </a:r>
            </a:p>
          </p:txBody>
        </p:sp>
        <p:sp>
          <p:nvSpPr>
            <p:cNvPr id="1250309" name="Text Box 5"/>
            <p:cNvSpPr txBox="1">
              <a:spLocks noChangeArrowheads="1"/>
            </p:cNvSpPr>
            <p:nvPr/>
          </p:nvSpPr>
          <p:spPr bwMode="auto">
            <a:xfrm>
              <a:off x="4192591" y="5962400"/>
              <a:ext cx="1793874" cy="709574"/>
            </a:xfrm>
            <a:prstGeom prst="rect">
              <a:avLst/>
            </a:prstGeom>
            <a:noFill/>
            <a:ln w="6350" algn="ctr">
              <a:noFill/>
              <a:miter lim="800000"/>
              <a:headEnd/>
              <a:tailEnd/>
            </a:ln>
          </p:spPr>
          <p:txBody>
            <a:bodyPr wrap="none" lIns="91436" tIns="45718" rIns="91436" bIns="45718">
              <a:spAutoFit/>
            </a:bodyPr>
            <a:lstStyle/>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App-sharing Microsoft</a:t>
              </a:r>
            </a:p>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Office documents</a:t>
              </a:r>
            </a:p>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whiteboard/poll</a:t>
              </a:r>
            </a:p>
          </p:txBody>
        </p:sp>
        <p:sp>
          <p:nvSpPr>
            <p:cNvPr id="1250311" name="Text Box 7"/>
            <p:cNvSpPr txBox="1">
              <a:spLocks noChangeArrowheads="1"/>
            </p:cNvSpPr>
            <p:nvPr/>
          </p:nvSpPr>
          <p:spPr bwMode="auto">
            <a:xfrm>
              <a:off x="4694241" y="1643050"/>
              <a:ext cx="817561" cy="528608"/>
            </a:xfrm>
            <a:prstGeom prst="rect">
              <a:avLst/>
            </a:prstGeom>
            <a:noFill/>
            <a:ln w="9525" algn="ctr">
              <a:noFill/>
              <a:miter lim="800000"/>
              <a:headEnd/>
              <a:tailEnd/>
            </a:ln>
            <a:effectLst/>
          </p:spPr>
          <p:txBody>
            <a:bodyPr wrap="none" lIns="91436" tIns="45718" rIns="91436" bIns="45718">
              <a:spAutoFit/>
            </a:bodyPr>
            <a:lstStyle/>
            <a:p>
              <a:pPr>
                <a:spcBef>
                  <a:spcPct val="20000"/>
                </a:spcBef>
                <a:buClr>
                  <a:srgbClr val="FFCC00"/>
                </a:buClr>
                <a:defRPr/>
              </a:pPr>
              <a:r>
                <a:rPr lang="en-US" sz="1300">
                  <a:effectLst>
                    <a:outerShdw blurRad="38100" dist="38100" dir="2700000" algn="tl">
                      <a:srgbClr val="000000"/>
                    </a:outerShdw>
                  </a:effectLst>
                  <a:latin typeface="Arial" charset="0"/>
                </a:rPr>
                <a:t>Archival </a:t>
              </a:r>
            </a:p>
            <a:p>
              <a:pPr>
                <a:spcBef>
                  <a:spcPct val="20000"/>
                </a:spcBef>
                <a:buClr>
                  <a:srgbClr val="FFCC00"/>
                </a:buClr>
                <a:defRPr/>
              </a:pPr>
              <a:r>
                <a:rPr lang="en-US" sz="1300">
                  <a:effectLst>
                    <a:outerShdw blurRad="38100" dist="38100" dir="2700000" algn="tl">
                      <a:srgbClr val="000000"/>
                    </a:outerShdw>
                  </a:effectLst>
                  <a:latin typeface="Arial" charset="0"/>
                </a:rPr>
                <a:t>Service</a:t>
              </a:r>
            </a:p>
          </p:txBody>
        </p:sp>
        <p:sp>
          <p:nvSpPr>
            <p:cNvPr id="1250312" name="AutoShape 8"/>
            <p:cNvSpPr>
              <a:spLocks noChangeArrowheads="1"/>
            </p:cNvSpPr>
            <p:nvPr/>
          </p:nvSpPr>
          <p:spPr bwMode="auto">
            <a:xfrm>
              <a:off x="7081839" y="1885924"/>
              <a:ext cx="723900" cy="944511"/>
            </a:xfrm>
            <a:prstGeom prst="can">
              <a:avLst>
                <a:gd name="adj" fmla="val 9611"/>
              </a:avLst>
            </a:prstGeom>
            <a:noFill/>
            <a:ln w="9525">
              <a:noFill/>
              <a:round/>
              <a:headEnd/>
              <a:tailEnd/>
            </a:ln>
          </p:spPr>
          <p:txBody>
            <a:bodyPr wrap="none" lIns="91436" tIns="45718" rIns="91436" bIns="45718" anchor="ctr"/>
            <a:lstStyle/>
            <a:p>
              <a:pPr algn="ctr">
                <a:lnSpc>
                  <a:spcPct val="80000"/>
                </a:lnSpc>
                <a:spcBef>
                  <a:spcPct val="20000"/>
                </a:spcBef>
                <a:buClr>
                  <a:srgbClr val="FFCC00"/>
                </a:buClr>
                <a:defRPr/>
              </a:pPr>
              <a:r>
                <a:rPr lang="en-US" sz="1300">
                  <a:effectLst>
                    <a:outerShdw blurRad="38100" dist="38100" dir="2700000" algn="tl">
                      <a:srgbClr val="000000"/>
                    </a:outerShdw>
                  </a:effectLst>
                  <a:latin typeface="Arial" charset="0"/>
                </a:rPr>
                <a:t>IM and </a:t>
              </a:r>
              <a:br>
                <a:rPr lang="en-US" sz="1300">
                  <a:effectLst>
                    <a:outerShdw blurRad="38100" dist="38100" dir="2700000" algn="tl">
                      <a:srgbClr val="000000"/>
                    </a:outerShdw>
                  </a:effectLst>
                  <a:latin typeface="Arial" charset="0"/>
                </a:rPr>
              </a:br>
              <a:r>
                <a:rPr lang="en-US" sz="1300">
                  <a:effectLst>
                    <a:outerShdw blurRad="38100" dist="38100" dir="2700000" algn="tl">
                      <a:srgbClr val="000000"/>
                    </a:outerShdw>
                  </a:effectLst>
                  <a:latin typeface="Arial" charset="0"/>
                </a:rPr>
                <a:t>CDR </a:t>
              </a:r>
              <a:br>
                <a:rPr lang="en-US" sz="1300">
                  <a:effectLst>
                    <a:outerShdw blurRad="38100" dist="38100" dir="2700000" algn="tl">
                      <a:srgbClr val="000000"/>
                    </a:outerShdw>
                  </a:effectLst>
                  <a:latin typeface="Arial" charset="0"/>
                </a:rPr>
              </a:br>
              <a:r>
                <a:rPr lang="en-US" sz="1300">
                  <a:effectLst>
                    <a:outerShdw blurRad="38100" dist="38100" dir="2700000" algn="tl">
                      <a:srgbClr val="000000"/>
                    </a:outerShdw>
                  </a:effectLst>
                  <a:latin typeface="Arial" charset="0"/>
                </a:rPr>
                <a:t>archive</a:t>
              </a:r>
            </a:p>
            <a:p>
              <a:pPr algn="ctr">
                <a:lnSpc>
                  <a:spcPct val="80000"/>
                </a:lnSpc>
                <a:spcBef>
                  <a:spcPct val="20000"/>
                </a:spcBef>
                <a:buClr>
                  <a:srgbClr val="FFCC00"/>
                </a:buClr>
                <a:defRPr/>
              </a:pPr>
              <a:r>
                <a:rPr lang="en-US" sz="1300">
                  <a:effectLst>
                    <a:outerShdw blurRad="38100" dist="38100" dir="2700000" algn="tl">
                      <a:srgbClr val="000000"/>
                    </a:outerShdw>
                  </a:effectLst>
                  <a:latin typeface="Arial" charset="0"/>
                </a:rPr>
                <a:t>(SQL)</a:t>
              </a:r>
            </a:p>
          </p:txBody>
        </p:sp>
        <p:sp>
          <p:nvSpPr>
            <p:cNvPr id="1250313" name="Text Box 9"/>
            <p:cNvSpPr txBox="1">
              <a:spLocks noChangeArrowheads="1"/>
            </p:cNvSpPr>
            <p:nvPr/>
          </p:nvSpPr>
          <p:spPr bwMode="auto">
            <a:xfrm>
              <a:off x="6702426" y="5997323"/>
              <a:ext cx="598488" cy="490511"/>
            </a:xfrm>
            <a:prstGeom prst="rect">
              <a:avLst/>
            </a:prstGeom>
            <a:noFill/>
            <a:ln w="6350" algn="ctr">
              <a:noFill/>
              <a:miter lim="800000"/>
              <a:headEnd/>
              <a:tailEnd/>
            </a:ln>
            <a:effectLst/>
          </p:spPr>
          <p:txBody>
            <a:bodyPr wrap="none" lIns="91436" tIns="45718" rIns="91436" bIns="45718">
              <a:spAutoFit/>
            </a:bodyPr>
            <a:lstStyle/>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File</a:t>
              </a:r>
            </a:p>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share</a:t>
              </a:r>
            </a:p>
          </p:txBody>
        </p:sp>
        <p:sp>
          <p:nvSpPr>
            <p:cNvPr id="1250323" name="Text Box 19"/>
            <p:cNvSpPr txBox="1">
              <a:spLocks noChangeArrowheads="1"/>
            </p:cNvSpPr>
            <p:nvPr/>
          </p:nvSpPr>
          <p:spPr bwMode="auto">
            <a:xfrm>
              <a:off x="7888289" y="1643050"/>
              <a:ext cx="874711" cy="528608"/>
            </a:xfrm>
            <a:prstGeom prst="rect">
              <a:avLst/>
            </a:prstGeom>
            <a:noFill/>
            <a:ln w="9525" algn="ctr">
              <a:noFill/>
              <a:miter lim="800000"/>
              <a:headEnd/>
              <a:tailEnd/>
            </a:ln>
            <a:effectLst/>
          </p:spPr>
          <p:txBody>
            <a:bodyPr wrap="none" lIns="91436" tIns="45718" rIns="91436" bIns="45718">
              <a:spAutoFit/>
            </a:bodyPr>
            <a:lstStyle/>
            <a:p>
              <a:pPr>
                <a:spcBef>
                  <a:spcPct val="20000"/>
                </a:spcBef>
                <a:buClr>
                  <a:srgbClr val="FFCC00"/>
                </a:buClr>
                <a:defRPr/>
              </a:pPr>
              <a:r>
                <a:rPr lang="en-US" sz="1300">
                  <a:effectLst>
                    <a:outerShdw blurRad="38100" dist="38100" dir="2700000" algn="tl">
                      <a:srgbClr val="000000"/>
                    </a:outerShdw>
                  </a:effectLst>
                  <a:latin typeface="Arial" charset="0"/>
                </a:rPr>
                <a:t>Meeting</a:t>
              </a:r>
            </a:p>
            <a:p>
              <a:pPr>
                <a:spcBef>
                  <a:spcPct val="20000"/>
                </a:spcBef>
                <a:buClr>
                  <a:srgbClr val="FFCC00"/>
                </a:buClr>
                <a:defRPr/>
              </a:pPr>
              <a:r>
                <a:rPr lang="en-US" sz="1300">
                  <a:effectLst>
                    <a:outerShdw blurRad="38100" dist="38100" dir="2700000" algn="tl">
                      <a:srgbClr val="000000"/>
                    </a:outerShdw>
                  </a:effectLst>
                  <a:latin typeface="Arial" charset="0"/>
                </a:rPr>
                <a:t>metadata</a:t>
              </a:r>
            </a:p>
          </p:txBody>
        </p:sp>
        <p:sp>
          <p:nvSpPr>
            <p:cNvPr id="68634" name="AutoShape 26"/>
            <p:cNvSpPr>
              <a:spLocks noChangeArrowheads="1"/>
            </p:cNvSpPr>
            <p:nvPr/>
          </p:nvSpPr>
          <p:spPr bwMode="auto">
            <a:xfrm>
              <a:off x="4476753" y="3032036"/>
              <a:ext cx="1244599" cy="1201672"/>
            </a:xfrm>
            <a:custGeom>
              <a:avLst/>
              <a:gdLst>
                <a:gd name="T0" fmla="*/ 1098 w 21600"/>
                <a:gd name="T1" fmla="*/ 553 h 21600"/>
                <a:gd name="T2" fmla="*/ 549 w 21600"/>
                <a:gd name="T3" fmla="*/ 1105 h 21600"/>
                <a:gd name="T4" fmla="*/ 0 w 21600"/>
                <a:gd name="T5" fmla="*/ 553 h 21600"/>
                <a:gd name="T6" fmla="*/ 549 w 21600"/>
                <a:gd name="T7" fmla="*/ 0 h 21600"/>
                <a:gd name="T8" fmla="*/ 0 60000 65536"/>
                <a:gd name="T9" fmla="*/ 5898240 60000 65536"/>
                <a:gd name="T10" fmla="*/ 11796480 60000 65536"/>
                <a:gd name="T11" fmla="*/ 17694720 60000 65536"/>
                <a:gd name="T12" fmla="*/ 2302 w 21600"/>
                <a:gd name="T13" fmla="*/ 8054 h 21600"/>
                <a:gd name="T14" fmla="*/ 19298 w 21600"/>
                <a:gd name="T15" fmla="*/ 13546 h 21600"/>
              </a:gdLst>
              <a:ahLst/>
              <a:cxnLst>
                <a:cxn ang="T8">
                  <a:pos x="T0" y="T1"/>
                </a:cxn>
                <a:cxn ang="T9">
                  <a:pos x="T2" y="T3"/>
                </a:cxn>
                <a:cxn ang="T10">
                  <a:pos x="T4" y="T5"/>
                </a:cxn>
                <a:cxn ang="T11">
                  <a:pos x="T6" y="T7"/>
                </a:cxn>
              </a:cxnLst>
              <a:rect l="T12" t="T13" r="T14" b="T15"/>
              <a:pathLst>
                <a:path w="21600" h="21600">
                  <a:moveTo>
                    <a:pt x="10800" y="0"/>
                  </a:moveTo>
                  <a:lnTo>
                    <a:pt x="5626" y="4320"/>
                  </a:lnTo>
                  <a:lnTo>
                    <a:pt x="8046" y="4320"/>
                  </a:lnTo>
                  <a:lnTo>
                    <a:pt x="8046" y="8046"/>
                  </a:lnTo>
                  <a:lnTo>
                    <a:pt x="4320" y="8046"/>
                  </a:lnTo>
                  <a:lnTo>
                    <a:pt x="4320" y="5626"/>
                  </a:lnTo>
                  <a:lnTo>
                    <a:pt x="0" y="10800"/>
                  </a:lnTo>
                  <a:lnTo>
                    <a:pt x="4320" y="15974"/>
                  </a:lnTo>
                  <a:lnTo>
                    <a:pt x="4320" y="13554"/>
                  </a:lnTo>
                  <a:lnTo>
                    <a:pt x="8046" y="13554"/>
                  </a:lnTo>
                  <a:lnTo>
                    <a:pt x="8046" y="17280"/>
                  </a:lnTo>
                  <a:lnTo>
                    <a:pt x="5626" y="17280"/>
                  </a:lnTo>
                  <a:lnTo>
                    <a:pt x="10800" y="21600"/>
                  </a:lnTo>
                  <a:lnTo>
                    <a:pt x="15974" y="17280"/>
                  </a:lnTo>
                  <a:lnTo>
                    <a:pt x="13554" y="17280"/>
                  </a:lnTo>
                  <a:lnTo>
                    <a:pt x="13554" y="13554"/>
                  </a:lnTo>
                  <a:lnTo>
                    <a:pt x="17280" y="13554"/>
                  </a:lnTo>
                  <a:lnTo>
                    <a:pt x="17280" y="15974"/>
                  </a:lnTo>
                  <a:lnTo>
                    <a:pt x="21600" y="10800"/>
                  </a:lnTo>
                  <a:lnTo>
                    <a:pt x="17280" y="5626"/>
                  </a:lnTo>
                  <a:lnTo>
                    <a:pt x="17280" y="8046"/>
                  </a:lnTo>
                  <a:lnTo>
                    <a:pt x="13554" y="8046"/>
                  </a:lnTo>
                  <a:lnTo>
                    <a:pt x="13554" y="4320"/>
                  </a:lnTo>
                  <a:lnTo>
                    <a:pt x="15974" y="4320"/>
                  </a:lnTo>
                  <a:close/>
                </a:path>
              </a:pathLst>
            </a:custGeom>
            <a:noFill/>
            <a:ln w="9525" algn="ctr">
              <a:noFill/>
              <a:miter lim="800000"/>
              <a:headEnd/>
              <a:tailEnd/>
            </a:ln>
            <a:effectLst/>
          </p:spPr>
          <p:txBody>
            <a:bodyPr wrap="none" lIns="91436" tIns="45718" rIns="91436" bIns="45718" anchor="ctr"/>
            <a:lstStyle/>
            <a:p>
              <a:pPr algn="ctr">
                <a:lnSpc>
                  <a:spcPct val="80000"/>
                </a:lnSpc>
                <a:spcBef>
                  <a:spcPct val="20000"/>
                </a:spcBef>
                <a:buClr>
                  <a:srgbClr val="FFCC00"/>
                </a:buClr>
                <a:defRPr/>
              </a:pPr>
              <a:r>
                <a:rPr lang="en-US" sz="1300">
                  <a:effectLst>
                    <a:outerShdw blurRad="38100" dist="38100" dir="2700000" algn="tl">
                      <a:srgbClr val="000000"/>
                    </a:outerShdw>
                  </a:effectLst>
                  <a:latin typeface="Arial" charset="0"/>
                </a:rPr>
                <a:t>Focus</a:t>
              </a:r>
            </a:p>
          </p:txBody>
        </p:sp>
        <p:sp>
          <p:nvSpPr>
            <p:cNvPr id="68637" name="Text Box 29"/>
            <p:cNvSpPr txBox="1">
              <a:spLocks noChangeArrowheads="1"/>
            </p:cNvSpPr>
            <p:nvPr/>
          </p:nvSpPr>
          <p:spPr bwMode="auto">
            <a:xfrm>
              <a:off x="5619752" y="2236743"/>
              <a:ext cx="571500" cy="244462"/>
            </a:xfrm>
            <a:prstGeom prst="rect">
              <a:avLst/>
            </a:prstGeom>
            <a:noFill/>
            <a:ln w="9525" algn="ctr">
              <a:noFill/>
              <a:miter lim="800000"/>
              <a:headEnd/>
              <a:tailEnd/>
            </a:ln>
            <a:effectLst/>
          </p:spPr>
          <p:txBody>
            <a:bodyPr wrap="none" lIns="91436" tIns="45718" rIns="91436" bIns="45718" anchor="ctr"/>
            <a:lstStyle/>
            <a:p>
              <a:pPr algn="ctr">
                <a:lnSpc>
                  <a:spcPct val="80000"/>
                </a:lnSpc>
                <a:spcBef>
                  <a:spcPct val="20000"/>
                </a:spcBef>
                <a:buClr>
                  <a:srgbClr val="FFCC00"/>
                </a:buClr>
                <a:defRPr/>
              </a:pPr>
              <a:r>
                <a:rPr lang="en-US" sz="1300">
                  <a:effectLst>
                    <a:outerShdw blurRad="38100" dist="38100" dir="2700000" algn="tl">
                      <a:srgbClr val="000000"/>
                    </a:outerShdw>
                  </a:effectLst>
                  <a:latin typeface="Arial" charset="0"/>
                </a:rPr>
                <a:t>Microsoft</a:t>
              </a:r>
              <a:br>
                <a:rPr lang="en-US" sz="1300">
                  <a:effectLst>
                    <a:outerShdw blurRad="38100" dist="38100" dir="2700000" algn="tl">
                      <a:srgbClr val="000000"/>
                    </a:outerShdw>
                  </a:effectLst>
                  <a:latin typeface="Arial" charset="0"/>
                </a:rPr>
              </a:br>
              <a:r>
                <a:rPr lang="en-US" sz="1300">
                  <a:effectLst>
                    <a:outerShdw blurRad="38100" dist="38100" dir="2700000" algn="tl">
                      <a:srgbClr val="000000"/>
                    </a:outerShdw>
                  </a:effectLst>
                  <a:latin typeface="Arial" charset="0"/>
                </a:rPr>
                <a:t>Message</a:t>
              </a:r>
              <a:br>
                <a:rPr lang="en-US" sz="1300">
                  <a:effectLst>
                    <a:outerShdw blurRad="38100" dist="38100" dir="2700000" algn="tl">
                      <a:srgbClr val="000000"/>
                    </a:outerShdw>
                  </a:effectLst>
                  <a:latin typeface="Arial" charset="0"/>
                </a:rPr>
              </a:br>
              <a:r>
                <a:rPr lang="en-US" sz="1300">
                  <a:effectLst>
                    <a:outerShdw blurRad="38100" dist="38100" dir="2700000" algn="tl">
                      <a:srgbClr val="000000"/>
                    </a:outerShdw>
                  </a:effectLst>
                  <a:latin typeface="Arial" charset="0"/>
                </a:rPr>
                <a:t>Queuing</a:t>
              </a:r>
              <a:br>
                <a:rPr lang="en-US" sz="1300">
                  <a:effectLst>
                    <a:outerShdw blurRad="38100" dist="38100" dir="2700000" algn="tl">
                      <a:srgbClr val="000000"/>
                    </a:outerShdw>
                  </a:effectLst>
                  <a:latin typeface="Arial" charset="0"/>
                </a:rPr>
              </a:br>
              <a:r>
                <a:rPr lang="en-US" sz="1300">
                  <a:effectLst>
                    <a:outerShdw blurRad="38100" dist="38100" dir="2700000" algn="tl">
                      <a:srgbClr val="000000"/>
                    </a:outerShdw>
                  </a:effectLst>
                  <a:latin typeface="Arial" charset="0"/>
                </a:rPr>
                <a:t>(MSMQ)</a:t>
              </a:r>
            </a:p>
          </p:txBody>
        </p:sp>
        <p:sp>
          <p:nvSpPr>
            <p:cNvPr id="68639" name="Text Box 31"/>
            <p:cNvSpPr txBox="1">
              <a:spLocks noChangeArrowheads="1"/>
            </p:cNvSpPr>
            <p:nvPr/>
          </p:nvSpPr>
          <p:spPr bwMode="auto">
            <a:xfrm>
              <a:off x="6526215" y="5043289"/>
              <a:ext cx="739775" cy="457175"/>
            </a:xfrm>
            <a:prstGeom prst="rect">
              <a:avLst/>
            </a:prstGeom>
            <a:noFill/>
            <a:ln w="9525" algn="ctr">
              <a:noFill/>
              <a:miter lim="800000"/>
              <a:headEnd/>
              <a:tailEnd/>
            </a:ln>
            <a:effectLst/>
          </p:spPr>
          <p:txBody>
            <a:bodyPr wrap="none" lIns="91436" tIns="45718" rIns="91436" bIns="45718" anchor="ctr"/>
            <a:lstStyle/>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Meeting</a:t>
              </a:r>
            </a:p>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content</a:t>
              </a:r>
            </a:p>
          </p:txBody>
        </p:sp>
        <p:sp>
          <p:nvSpPr>
            <p:cNvPr id="68678" name="Text Box 70"/>
            <p:cNvSpPr txBox="1">
              <a:spLocks noChangeArrowheads="1"/>
            </p:cNvSpPr>
            <p:nvPr/>
          </p:nvSpPr>
          <p:spPr bwMode="auto">
            <a:xfrm>
              <a:off x="7826376" y="3301896"/>
              <a:ext cx="1157287" cy="709574"/>
            </a:xfrm>
            <a:prstGeom prst="rect">
              <a:avLst/>
            </a:prstGeom>
            <a:noFill/>
            <a:ln w="9525">
              <a:noFill/>
              <a:miter lim="800000"/>
              <a:headEnd/>
              <a:tailEnd/>
            </a:ln>
            <a:effectLst/>
          </p:spPr>
          <p:txBody>
            <a:bodyPr lIns="91436" tIns="45718" rIns="91436" bIns="45718">
              <a:spAutoFit/>
            </a:bodyPr>
            <a:lstStyle/>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Third-party</a:t>
              </a:r>
            </a:p>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compliance</a:t>
              </a:r>
            </a:p>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solution</a:t>
              </a:r>
            </a:p>
          </p:txBody>
        </p:sp>
        <p:sp>
          <p:nvSpPr>
            <p:cNvPr id="68679" name="Text Box 31"/>
            <p:cNvSpPr txBox="1">
              <a:spLocks noChangeArrowheads="1"/>
            </p:cNvSpPr>
            <p:nvPr/>
          </p:nvSpPr>
          <p:spPr bwMode="auto">
            <a:xfrm>
              <a:off x="7731126" y="5268701"/>
              <a:ext cx="739775" cy="457175"/>
            </a:xfrm>
            <a:prstGeom prst="rect">
              <a:avLst/>
            </a:prstGeom>
            <a:noFill/>
            <a:ln w="9525" algn="ctr">
              <a:noFill/>
              <a:miter lim="800000"/>
              <a:headEnd/>
              <a:tailEnd/>
            </a:ln>
            <a:effectLst/>
          </p:spPr>
          <p:txBody>
            <a:bodyPr wrap="none" lIns="91436" tIns="45718" rIns="91436" bIns="45718" anchor="ctr"/>
            <a:lstStyle/>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Meeting</a:t>
              </a:r>
            </a:p>
            <a:p>
              <a:pPr algn="ctr">
                <a:lnSpc>
                  <a:spcPct val="90000"/>
                </a:lnSpc>
                <a:spcBef>
                  <a:spcPct val="20000"/>
                </a:spcBef>
                <a:buClr>
                  <a:srgbClr val="FFCC00"/>
                </a:buClr>
                <a:defRPr/>
              </a:pPr>
              <a:r>
                <a:rPr lang="en-US" sz="1300">
                  <a:effectLst>
                    <a:outerShdw blurRad="38100" dist="38100" dir="2700000" algn="tl">
                      <a:srgbClr val="000000"/>
                    </a:outerShdw>
                  </a:effectLst>
                  <a:latin typeface="Arial" charset="0"/>
                </a:rPr>
                <a:t>content</a:t>
              </a:r>
            </a:p>
          </p:txBody>
        </p:sp>
        <p:cxnSp>
          <p:nvCxnSpPr>
            <p:cNvPr id="50198" name="AutoShape 74"/>
            <p:cNvCxnSpPr>
              <a:cxnSpLocks noChangeShapeType="1"/>
            </p:cNvCxnSpPr>
            <p:nvPr/>
          </p:nvCxnSpPr>
          <p:spPr bwMode="auto">
            <a:xfrm rot="-5400000">
              <a:off x="4932363" y="2368551"/>
              <a:ext cx="757238" cy="420687"/>
            </a:xfrm>
            <a:prstGeom prst="bentConnector2">
              <a:avLst/>
            </a:prstGeom>
            <a:noFill/>
            <a:ln w="57150">
              <a:solidFill>
                <a:schemeClr val="accent1"/>
              </a:solidFill>
              <a:miter lim="800000"/>
              <a:headEnd/>
              <a:tailEnd type="triangle" w="lg" len="lg"/>
            </a:ln>
          </p:spPr>
        </p:cxnSp>
        <p:cxnSp>
          <p:nvCxnSpPr>
            <p:cNvPr id="50199" name="AutoShape 75"/>
            <p:cNvCxnSpPr>
              <a:cxnSpLocks noChangeShapeType="1"/>
            </p:cNvCxnSpPr>
            <p:nvPr/>
          </p:nvCxnSpPr>
          <p:spPr bwMode="auto">
            <a:xfrm>
              <a:off x="6567488" y="2200275"/>
              <a:ext cx="463550" cy="0"/>
            </a:xfrm>
            <a:prstGeom prst="straightConnector1">
              <a:avLst/>
            </a:prstGeom>
            <a:noFill/>
            <a:ln w="57150">
              <a:solidFill>
                <a:schemeClr val="accent1"/>
              </a:solidFill>
              <a:round/>
              <a:headEnd/>
              <a:tailEnd type="triangle" w="lg" len="lg"/>
            </a:ln>
          </p:spPr>
        </p:cxnSp>
        <p:cxnSp>
          <p:nvCxnSpPr>
            <p:cNvPr id="50200" name="AutoShape 77"/>
            <p:cNvCxnSpPr>
              <a:cxnSpLocks noChangeShapeType="1"/>
            </p:cNvCxnSpPr>
            <p:nvPr/>
          </p:nvCxnSpPr>
          <p:spPr bwMode="auto">
            <a:xfrm>
              <a:off x="7864475" y="2200275"/>
              <a:ext cx="503238" cy="846138"/>
            </a:xfrm>
            <a:prstGeom prst="bentConnector2">
              <a:avLst/>
            </a:prstGeom>
            <a:noFill/>
            <a:ln w="57150">
              <a:solidFill>
                <a:schemeClr val="accent1"/>
              </a:solidFill>
              <a:miter lim="800000"/>
              <a:headEnd/>
              <a:tailEnd type="triangle" w="lg" len="lg"/>
            </a:ln>
          </p:spPr>
        </p:cxnSp>
        <p:cxnSp>
          <p:nvCxnSpPr>
            <p:cNvPr id="50201" name="AutoShape 78"/>
            <p:cNvCxnSpPr>
              <a:cxnSpLocks noChangeShapeType="1"/>
            </p:cNvCxnSpPr>
            <p:nvPr/>
          </p:nvCxnSpPr>
          <p:spPr bwMode="auto">
            <a:xfrm rot="5400000">
              <a:off x="7473157" y="4306094"/>
              <a:ext cx="969962" cy="819150"/>
            </a:xfrm>
            <a:prstGeom prst="bentConnector2">
              <a:avLst/>
            </a:prstGeom>
            <a:noFill/>
            <a:ln w="57150">
              <a:solidFill>
                <a:schemeClr val="accent1"/>
              </a:solidFill>
              <a:miter lim="800000"/>
              <a:headEnd type="triangle" w="lg" len="lg"/>
              <a:tailEnd/>
            </a:ln>
          </p:spPr>
        </p:cxnSp>
        <p:cxnSp>
          <p:nvCxnSpPr>
            <p:cNvPr id="50202" name="AutoShape 80"/>
            <p:cNvCxnSpPr>
              <a:cxnSpLocks noChangeShapeType="1"/>
            </p:cNvCxnSpPr>
            <p:nvPr/>
          </p:nvCxnSpPr>
          <p:spPr bwMode="auto">
            <a:xfrm>
              <a:off x="5854700" y="5200650"/>
              <a:ext cx="647700" cy="0"/>
            </a:xfrm>
            <a:prstGeom prst="straightConnector1">
              <a:avLst/>
            </a:prstGeom>
            <a:noFill/>
            <a:ln w="57150">
              <a:solidFill>
                <a:schemeClr val="accent1"/>
              </a:solidFill>
              <a:round/>
              <a:headEnd/>
              <a:tailEnd type="triangle" w="lg" len="lg"/>
            </a:ln>
          </p:spPr>
        </p:cxnSp>
        <p:cxnSp>
          <p:nvCxnSpPr>
            <p:cNvPr id="50203" name="AutoShape 81"/>
            <p:cNvCxnSpPr>
              <a:cxnSpLocks noChangeShapeType="1"/>
              <a:stCxn id="68634" idx="1"/>
              <a:endCxn id="68634" idx="1"/>
            </p:cNvCxnSpPr>
            <p:nvPr/>
          </p:nvCxnSpPr>
          <p:spPr bwMode="auto">
            <a:xfrm>
              <a:off x="4508500" y="3094038"/>
              <a:ext cx="0" cy="0"/>
            </a:xfrm>
            <a:prstGeom prst="straightConnector1">
              <a:avLst/>
            </a:prstGeom>
            <a:noFill/>
            <a:ln w="9525">
              <a:solidFill>
                <a:schemeClr val="tx1"/>
              </a:solidFill>
              <a:round/>
              <a:headEnd/>
              <a:tailEnd type="triangle" w="med" len="med"/>
            </a:ln>
          </p:spPr>
        </p:cxn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075" y="2327277"/>
            <a:ext cx="7843838" cy="667875"/>
          </a:xfrm>
        </p:spPr>
        <p:txBody>
          <a:bodyPr/>
          <a:lstStyle/>
          <a:p>
            <a:pPr>
              <a:defRPr/>
            </a:pPr>
            <a:r>
              <a:rPr lang="en-US" altLang="zh-TW" sz="4400" dirty="0" smtClean="0">
                <a:effectLst/>
              </a:rPr>
              <a:t>Compliance </a:t>
            </a:r>
            <a:r>
              <a:rPr lang="zh-TW" altLang="en-US" sz="4400" dirty="0" smtClean="0">
                <a:effectLst/>
              </a:rPr>
              <a:t>部署規劃</a:t>
            </a:r>
            <a:endParaRPr sz="4400" dirty="0" smtClean="0">
              <a:effectLst/>
            </a:endParaRPr>
          </a:p>
        </p:txBody>
      </p:sp>
      <p:sp>
        <p:nvSpPr>
          <p:cNvPr id="4" name="Subtitle 3"/>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31" name="Group 7"/>
          <p:cNvGrpSpPr>
            <a:grpSpLocks/>
          </p:cNvGrpSpPr>
          <p:nvPr/>
        </p:nvGrpSpPr>
        <p:grpSpPr bwMode="auto">
          <a:xfrm>
            <a:off x="-15875" y="5095875"/>
            <a:ext cx="9159875" cy="1771650"/>
            <a:chOff x="-10" y="3210"/>
            <a:chExt cx="5770" cy="1116"/>
          </a:xfrm>
        </p:grpSpPr>
        <p:pic>
          <p:nvPicPr>
            <p:cNvPr id="52232" name="Picture 8"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52233" name="Picture 9"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52229" name="Rectangle 5"/>
          <p:cNvSpPr>
            <a:spLocks noGrp="1" noChangeArrowheads="1"/>
          </p:cNvSpPr>
          <p:nvPr>
            <p:ph type="title"/>
          </p:nvPr>
        </p:nvSpPr>
        <p:spPr>
          <a:xfrm>
            <a:off x="127000" y="127000"/>
            <a:ext cx="9017000" cy="1490663"/>
          </a:xfrm>
        </p:spPr>
        <p:txBody>
          <a:bodyPr/>
          <a:lstStyle/>
          <a:p>
            <a:r>
              <a:rPr lang="en-US" altLang="zh-TW">
                <a:ea typeface="新細明體" pitchFamily="18" charset="-120"/>
              </a:rPr>
              <a:t>Deploying Archiving-CDR Server</a:t>
            </a:r>
            <a:br>
              <a:rPr lang="en-US" altLang="zh-TW">
                <a:ea typeface="新細明體" pitchFamily="18" charset="-120"/>
              </a:rPr>
            </a:br>
            <a:r>
              <a:rPr lang="en-US" altLang="zh-TW" sz="3200">
                <a:solidFill>
                  <a:schemeClr val="accent1"/>
                </a:solidFill>
                <a:ea typeface="新細明體" pitchFamily="18" charset="-120"/>
              </a:rPr>
              <a:t>Standard Edition server connected to single-tier archiving and CDR service</a:t>
            </a:r>
          </a:p>
        </p:txBody>
      </p:sp>
      <p:pic>
        <p:nvPicPr>
          <p:cNvPr id="52226" name="Picture 2" descr="Archiving_CDR_SE_1Tier"/>
          <p:cNvPicPr>
            <a:picLocks noChangeAspect="1" noChangeArrowheads="1"/>
          </p:cNvPicPr>
          <p:nvPr/>
        </p:nvPicPr>
        <p:blipFill>
          <a:blip r:embed="rId5"/>
          <a:srcRect/>
          <a:stretch>
            <a:fillRect/>
          </a:stretch>
        </p:blipFill>
        <p:spPr bwMode="auto">
          <a:xfrm>
            <a:off x="2998788" y="1746250"/>
            <a:ext cx="3133725" cy="476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3" name="Group 5"/>
          <p:cNvGrpSpPr>
            <a:grpSpLocks/>
          </p:cNvGrpSpPr>
          <p:nvPr/>
        </p:nvGrpSpPr>
        <p:grpSpPr bwMode="auto">
          <a:xfrm>
            <a:off x="-15875" y="5095875"/>
            <a:ext cx="9159875" cy="1771650"/>
            <a:chOff x="-10" y="3210"/>
            <a:chExt cx="5770" cy="1116"/>
          </a:xfrm>
        </p:grpSpPr>
        <p:pic>
          <p:nvPicPr>
            <p:cNvPr id="53254" name="Picture 6"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53255" name="Picture 7"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53256" name="Rectangle 8"/>
          <p:cNvSpPr>
            <a:spLocks noGrp="1" noChangeArrowheads="1"/>
          </p:cNvSpPr>
          <p:nvPr>
            <p:ph type="title"/>
          </p:nvPr>
        </p:nvSpPr>
        <p:spPr>
          <a:xfrm>
            <a:off x="127000" y="127000"/>
            <a:ext cx="9017000" cy="1490663"/>
          </a:xfrm>
        </p:spPr>
        <p:txBody>
          <a:bodyPr/>
          <a:lstStyle/>
          <a:p>
            <a:r>
              <a:rPr lang="en-US" altLang="zh-TW">
                <a:ea typeface="新細明體" pitchFamily="18" charset="-120"/>
              </a:rPr>
              <a:t>Deploying Archiving-CDR Server</a:t>
            </a:r>
            <a:br>
              <a:rPr lang="en-US" altLang="zh-TW">
                <a:ea typeface="新細明體" pitchFamily="18" charset="-120"/>
              </a:rPr>
            </a:br>
            <a:r>
              <a:rPr lang="en-US" altLang="zh-TW" sz="3200">
                <a:solidFill>
                  <a:schemeClr val="accent1"/>
                </a:solidFill>
                <a:ea typeface="新細明體" pitchFamily="18" charset="-120"/>
              </a:rPr>
              <a:t>Two Enterprise Edition pools connected to two-tier archiving and CDR service</a:t>
            </a:r>
          </a:p>
        </p:txBody>
      </p:sp>
      <p:pic>
        <p:nvPicPr>
          <p:cNvPr id="53251" name="Picture 2" descr="Archiving_CDR_EE_2_Tier"/>
          <p:cNvPicPr>
            <a:picLocks noChangeAspect="1" noChangeArrowheads="1"/>
          </p:cNvPicPr>
          <p:nvPr/>
        </p:nvPicPr>
        <p:blipFill>
          <a:blip r:embed="rId5"/>
          <a:srcRect/>
          <a:stretch>
            <a:fillRect/>
          </a:stretch>
        </p:blipFill>
        <p:spPr bwMode="auto">
          <a:xfrm>
            <a:off x="1949450" y="1885950"/>
            <a:ext cx="5210175" cy="4314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127000" y="127000"/>
            <a:ext cx="9017000" cy="667875"/>
          </a:xfrm>
        </p:spPr>
        <p:txBody>
          <a:bodyPr/>
          <a:lstStyle/>
          <a:p>
            <a:r>
              <a:rPr lang="zh-TW" altLang="en-US" dirty="0" smtClean="0">
                <a:ea typeface="新細明體" pitchFamily="18" charset="-120"/>
              </a:rPr>
              <a:t>議程目標</a:t>
            </a:r>
            <a:endParaRPr lang="en-US" altLang="zh-TW" dirty="0">
              <a:ea typeface="新細明體" pitchFamily="18" charset="-120"/>
            </a:endParaRPr>
          </a:p>
        </p:txBody>
      </p:sp>
      <p:sp>
        <p:nvSpPr>
          <p:cNvPr id="22533" name="Rectangle 5"/>
          <p:cNvSpPr>
            <a:spLocks noGrp="1" noChangeArrowheads="1"/>
          </p:cNvSpPr>
          <p:nvPr>
            <p:ph type="body" idx="1"/>
          </p:nvPr>
        </p:nvSpPr>
        <p:spPr>
          <a:xfrm>
            <a:off x="109538" y="1581150"/>
            <a:ext cx="8756650" cy="2850011"/>
          </a:xfrm>
        </p:spPr>
        <p:txBody>
          <a:bodyPr/>
          <a:lstStyle/>
          <a:p>
            <a:r>
              <a:rPr lang="zh-TW" altLang="en-US" sz="2800" dirty="0" smtClean="0">
                <a:ea typeface="新細明體" pitchFamily="18" charset="-120"/>
              </a:rPr>
              <a:t>就即時通訊</a:t>
            </a:r>
            <a:r>
              <a:rPr lang="en-US" altLang="zh-TW" sz="2800" dirty="0" smtClean="0">
                <a:ea typeface="新細明體" pitchFamily="18" charset="-120"/>
              </a:rPr>
              <a:t>, </a:t>
            </a:r>
            <a:r>
              <a:rPr lang="zh-TW" altLang="en-US" sz="2800" dirty="0" smtClean="0">
                <a:ea typeface="新細明體" pitchFamily="18" charset="-120"/>
              </a:rPr>
              <a:t>會議</a:t>
            </a:r>
            <a:r>
              <a:rPr lang="en-US" altLang="zh-TW" sz="2800" dirty="0" smtClean="0">
                <a:ea typeface="新細明體" pitchFamily="18" charset="-120"/>
              </a:rPr>
              <a:t>, </a:t>
            </a:r>
            <a:r>
              <a:rPr lang="zh-TW" altLang="en-US" sz="2800" dirty="0" smtClean="0">
                <a:ea typeface="新細明體" pitchFamily="18" charset="-120"/>
              </a:rPr>
              <a:t>語音而言</a:t>
            </a:r>
            <a:r>
              <a:rPr lang="en-US" altLang="zh-TW" sz="2800" dirty="0" smtClean="0">
                <a:ea typeface="新細明體" pitchFamily="18" charset="-120"/>
              </a:rPr>
              <a:t>, compliance </a:t>
            </a:r>
            <a:r>
              <a:rPr lang="zh-TW" altLang="en-US" sz="2800" dirty="0" smtClean="0">
                <a:ea typeface="新細明體" pitchFamily="18" charset="-120"/>
              </a:rPr>
              <a:t>及衛生保健意義為何 </a:t>
            </a:r>
            <a:r>
              <a:rPr lang="en-US" altLang="zh-TW" sz="2800" dirty="0" smtClean="0">
                <a:ea typeface="新細明體" pitchFamily="18" charset="-120"/>
              </a:rPr>
              <a:t>? </a:t>
            </a:r>
            <a:endParaRPr lang="en-US" altLang="zh-TW" sz="2800" dirty="0">
              <a:ea typeface="新細明體" pitchFamily="18" charset="-120"/>
            </a:endParaRPr>
          </a:p>
          <a:p>
            <a:r>
              <a:rPr lang="en-US" altLang="zh-TW" sz="2800" dirty="0" smtClean="0">
                <a:ea typeface="新細明體" pitchFamily="18" charset="-120"/>
              </a:rPr>
              <a:t>\Microsoft</a:t>
            </a:r>
            <a:r>
              <a:rPr lang="en-US" altLang="zh-TW" sz="2800" baseline="30000" dirty="0">
                <a:ea typeface="新細明體" pitchFamily="18" charset="-120"/>
              </a:rPr>
              <a:t>®</a:t>
            </a:r>
            <a:r>
              <a:rPr lang="en-US" altLang="zh-TW" sz="2800" dirty="0">
                <a:ea typeface="新細明體" pitchFamily="18" charset="-120"/>
              </a:rPr>
              <a:t> Office Communications Server 2007 </a:t>
            </a:r>
            <a:r>
              <a:rPr lang="zh-TW" altLang="en-US" sz="2800" dirty="0" smtClean="0">
                <a:ea typeface="新細明體" pitchFamily="18" charset="-120"/>
              </a:rPr>
              <a:t>如何啟用封存機制 </a:t>
            </a:r>
            <a:r>
              <a:rPr lang="en-US" altLang="zh-TW" sz="2800" dirty="0" smtClean="0">
                <a:ea typeface="新細明體" pitchFamily="18" charset="-120"/>
              </a:rPr>
              <a:t>?</a:t>
            </a:r>
            <a:endParaRPr lang="en-US" altLang="zh-TW" sz="2800" dirty="0">
              <a:ea typeface="新細明體" pitchFamily="18" charset="-120"/>
            </a:endParaRPr>
          </a:p>
          <a:p>
            <a:r>
              <a:rPr lang="en-US" altLang="zh-TW" sz="2800" dirty="0" smtClean="0">
                <a:ea typeface="新細明體" pitchFamily="18" charset="-120"/>
              </a:rPr>
              <a:t>Communications </a:t>
            </a:r>
            <a:r>
              <a:rPr lang="en-US" altLang="zh-TW" sz="2800" dirty="0">
                <a:ea typeface="新細明體" pitchFamily="18" charset="-120"/>
              </a:rPr>
              <a:t>Server 2007 </a:t>
            </a:r>
            <a:r>
              <a:rPr lang="zh-TW" altLang="en-US" sz="2800" dirty="0" smtClean="0">
                <a:ea typeface="新細明體" pitchFamily="18" charset="-120"/>
              </a:rPr>
              <a:t>如何啟用使用量分析資訊</a:t>
            </a:r>
            <a:r>
              <a:rPr lang="en-US" altLang="zh-TW" sz="2800" dirty="0" smtClean="0">
                <a:ea typeface="新細明體" pitchFamily="18" charset="-120"/>
              </a:rPr>
              <a:t> ?</a:t>
            </a:r>
            <a:endParaRPr lang="en-US" altLang="zh-TW" sz="2800" dirty="0">
              <a:ea typeface="新細明體" pitchFamily="18" charset="-12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7" name="Group 5"/>
          <p:cNvGrpSpPr>
            <a:grpSpLocks/>
          </p:cNvGrpSpPr>
          <p:nvPr/>
        </p:nvGrpSpPr>
        <p:grpSpPr bwMode="auto">
          <a:xfrm>
            <a:off x="-15875" y="5095875"/>
            <a:ext cx="9159875" cy="1771650"/>
            <a:chOff x="-10" y="3210"/>
            <a:chExt cx="5770" cy="1116"/>
          </a:xfrm>
        </p:grpSpPr>
        <p:pic>
          <p:nvPicPr>
            <p:cNvPr id="54278" name="Picture 6"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54279" name="Picture 7"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54280" name="Rectangle 8"/>
          <p:cNvSpPr>
            <a:spLocks noGrp="1" noChangeArrowheads="1"/>
          </p:cNvSpPr>
          <p:nvPr>
            <p:ph type="title"/>
          </p:nvPr>
        </p:nvSpPr>
        <p:spPr>
          <a:xfrm>
            <a:off x="127000" y="127000"/>
            <a:ext cx="9017000" cy="1490663"/>
          </a:xfrm>
        </p:spPr>
        <p:txBody>
          <a:bodyPr/>
          <a:lstStyle/>
          <a:p>
            <a:r>
              <a:rPr lang="en-US" altLang="zh-TW">
                <a:ea typeface="新細明體" pitchFamily="18" charset="-120"/>
              </a:rPr>
              <a:t>Deploying Archiving-CDR Server</a:t>
            </a:r>
            <a:br>
              <a:rPr lang="en-US" altLang="zh-TW">
                <a:ea typeface="新細明體" pitchFamily="18" charset="-120"/>
              </a:rPr>
            </a:br>
            <a:r>
              <a:rPr lang="en-US" altLang="zh-TW" sz="3200">
                <a:solidFill>
                  <a:schemeClr val="accent1"/>
                </a:solidFill>
                <a:ea typeface="新細明體" pitchFamily="18" charset="-120"/>
              </a:rPr>
              <a:t>A single Enterprise Edition pool connected to multiple archiving and CDR service</a:t>
            </a:r>
          </a:p>
        </p:txBody>
      </p:sp>
      <p:sp>
        <p:nvSpPr>
          <p:cNvPr id="7" name="Rounded Rectangle 6"/>
          <p:cNvSpPr/>
          <p:nvPr/>
        </p:nvSpPr>
        <p:spPr bwMode="auto">
          <a:xfrm>
            <a:off x="526521" y="1863006"/>
            <a:ext cx="8035396" cy="4187032"/>
          </a:xfrm>
          <a:prstGeom prst="roundRect">
            <a:avLst>
              <a:gd name="adj" fmla="val 4691"/>
            </a:avLst>
          </a:prstGeom>
          <a:ln w="12700"/>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99">
              <a:lnSpc>
                <a:spcPct val="85000"/>
              </a:lnSpc>
              <a:spcBef>
                <a:spcPct val="20000"/>
              </a:spcBef>
              <a:defRPr/>
            </a:pPr>
            <a:endParaRPr lang="en-US"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bwMode="auto">
          <a:xfrm>
            <a:off x="656166" y="1928102"/>
            <a:ext cx="7768167" cy="1714500"/>
          </a:xfrm>
          <a:prstGeom prst="roundRect">
            <a:avLst>
              <a:gd name="adj" fmla="val 11407"/>
            </a:avLst>
          </a:prstGeom>
          <a:gradFill>
            <a:gsLst>
              <a:gs pos="0">
                <a:schemeClr val="accent1"/>
              </a:gs>
              <a:gs pos="35000">
                <a:schemeClr val="accent1">
                  <a:lumMod val="60000"/>
                  <a:lumOff val="40000"/>
                </a:schemeClr>
              </a:gs>
              <a:gs pos="70000">
                <a:schemeClr val="accent1">
                  <a:lumMod val="40000"/>
                  <a:lumOff val="60000"/>
                </a:schemeClr>
              </a:gs>
              <a:gs pos="100000">
                <a:schemeClr val="accent1">
                  <a:lumMod val="40000"/>
                  <a:lumOff val="60000"/>
                </a:schemeClr>
              </a:gs>
            </a:gsLst>
            <a:lin ang="16200000" scaled="0"/>
          </a:gra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5"/>
          <p:cNvSpPr txBox="1">
            <a:spLocks noChangeArrowheads="1"/>
          </p:cNvSpPr>
          <p:nvPr/>
        </p:nvSpPr>
        <p:spPr bwMode="auto">
          <a:xfrm>
            <a:off x="2162839" y="3231310"/>
            <a:ext cx="513292" cy="436563"/>
          </a:xfrm>
          <a:prstGeom prst="rect">
            <a:avLst/>
          </a:prstGeom>
          <a:noFill/>
          <a:ln w="9525">
            <a:noFill/>
            <a:miter lim="800000"/>
            <a:headEnd/>
            <a:tailEnd/>
          </a:ln>
        </p:spPr>
        <p:txBody>
          <a:bodyPr lIns="76197" tIns="38098" rIns="76197" bIns="38098">
            <a:spAutoFit/>
          </a:bodyPr>
          <a:lstStyle/>
          <a:p>
            <a:endParaRPr lang="en-US" sz="2300" dirty="0">
              <a:latin typeface="Segoe" pitchFamily="34" charset="0"/>
            </a:endParaRPr>
          </a:p>
        </p:txBody>
      </p:sp>
      <p:sp>
        <p:nvSpPr>
          <p:cNvPr id="10" name="TextBox 9"/>
          <p:cNvSpPr txBox="1"/>
          <p:nvPr/>
        </p:nvSpPr>
        <p:spPr>
          <a:xfrm>
            <a:off x="2667074" y="1992900"/>
            <a:ext cx="3754287" cy="282128"/>
          </a:xfrm>
          <a:prstGeom prst="rect">
            <a:avLst/>
          </a:prstGeom>
          <a:noFill/>
        </p:spPr>
        <p:txBody>
          <a:bodyPr wrap="none" lIns="76197" tIns="38098" rIns="76197" bIns="38098" rtlCol="0">
            <a:spAutoFit/>
          </a:bodyPr>
          <a:lstStyle/>
          <a:p>
            <a:pPr algn="ctr"/>
            <a:r>
              <a:rPr lang="en-US" sz="1300" dirty="0" smtClean="0">
                <a:solidFill>
                  <a:schemeClr val="bg2"/>
                </a:solidFill>
                <a:latin typeface="Segoe" pitchFamily="34" charset="0"/>
              </a:rPr>
              <a:t>Enterprise  Edition Pool Expanded Configuration</a:t>
            </a:r>
          </a:p>
        </p:txBody>
      </p:sp>
      <p:grpSp>
        <p:nvGrpSpPr>
          <p:cNvPr id="11" name="Group 56"/>
          <p:cNvGrpSpPr/>
          <p:nvPr/>
        </p:nvGrpSpPr>
        <p:grpSpPr>
          <a:xfrm>
            <a:off x="2673990" y="2284087"/>
            <a:ext cx="1024608" cy="1273387"/>
            <a:chOff x="3743597" y="3435822"/>
            <a:chExt cx="1414467" cy="1528064"/>
          </a:xfrm>
        </p:grpSpPr>
        <p:sp>
          <p:nvSpPr>
            <p:cNvPr id="12" name="Rounded Rectangle 11"/>
            <p:cNvSpPr/>
            <p:nvPr/>
          </p:nvSpPr>
          <p:spPr bwMode="auto">
            <a:xfrm>
              <a:off x="3743597" y="3435822"/>
              <a:ext cx="1262743" cy="1528064"/>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TextBox 14"/>
            <p:cNvSpPr txBox="1"/>
            <p:nvPr/>
          </p:nvSpPr>
          <p:spPr>
            <a:xfrm>
              <a:off x="3812154" y="3523924"/>
              <a:ext cx="1345910" cy="258533"/>
            </a:xfrm>
            <a:prstGeom prst="rect">
              <a:avLst/>
            </a:prstGeom>
            <a:noFill/>
          </p:spPr>
          <p:txBody>
            <a:bodyPr wrap="none" rtlCol="0">
              <a:spAutoFit/>
            </a:bodyPr>
            <a:lstStyle/>
            <a:p>
              <a:pPr algn="ctr"/>
              <a:r>
                <a:rPr lang="en-US" sz="800" dirty="0" smtClean="0">
                  <a:solidFill>
                    <a:schemeClr val="bg2"/>
                  </a:solidFill>
                  <a:latin typeface="Segoe" pitchFamily="34" charset="0"/>
                </a:rPr>
                <a:t>Front-End Server</a:t>
              </a:r>
            </a:p>
          </p:txBody>
        </p:sp>
        <p:sp>
          <p:nvSpPr>
            <p:cNvPr id="14" name="Rounded Rectangle 13"/>
            <p:cNvSpPr/>
            <p:nvPr/>
          </p:nvSpPr>
          <p:spPr bwMode="auto">
            <a:xfrm>
              <a:off x="3808040" y="3930801"/>
              <a:ext cx="1133856" cy="473559"/>
            </a:xfrm>
            <a:prstGeom prst="roundRect">
              <a:avLst>
                <a:gd name="adj" fmla="val 25301"/>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3877077" y="3949650"/>
              <a:ext cx="1157809" cy="406265"/>
            </a:xfrm>
            <a:prstGeom prst="rect">
              <a:avLst/>
            </a:prstGeom>
            <a:noFill/>
          </p:spPr>
          <p:txBody>
            <a:bodyPr wrap="none" rtlCol="0">
              <a:spAutoFit/>
            </a:bodyPr>
            <a:lstStyle/>
            <a:p>
              <a:pPr algn="ctr"/>
              <a:r>
                <a:rPr lang="en-US" sz="800" dirty="0" smtClean="0">
                  <a:solidFill>
                    <a:schemeClr val="bg2"/>
                  </a:solidFill>
                  <a:latin typeface="Segoe" pitchFamily="34" charset="0"/>
                </a:rPr>
                <a:t>Archiving and </a:t>
              </a:r>
            </a:p>
            <a:p>
              <a:pPr algn="ctr"/>
              <a:r>
                <a:rPr lang="en-US" sz="800" dirty="0" smtClean="0">
                  <a:solidFill>
                    <a:schemeClr val="bg2"/>
                  </a:solidFill>
                  <a:latin typeface="Segoe" pitchFamily="34" charset="0"/>
                </a:rPr>
                <a:t>CDR Agent</a:t>
              </a:r>
            </a:p>
          </p:txBody>
        </p:sp>
        <p:sp>
          <p:nvSpPr>
            <p:cNvPr id="16" name="Rounded Rectangle 15"/>
            <p:cNvSpPr/>
            <p:nvPr/>
          </p:nvSpPr>
          <p:spPr bwMode="auto">
            <a:xfrm>
              <a:off x="3808040" y="4471821"/>
              <a:ext cx="1133856" cy="420219"/>
            </a:xfrm>
            <a:prstGeom prst="roundRect">
              <a:avLst>
                <a:gd name="adj" fmla="val 27547"/>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4087070" y="4605788"/>
              <a:ext cx="695306" cy="258533"/>
            </a:xfrm>
            <a:prstGeom prst="rect">
              <a:avLst/>
            </a:prstGeom>
            <a:noFill/>
          </p:spPr>
          <p:txBody>
            <a:bodyPr wrap="none" rtlCol="0">
              <a:spAutoFit/>
            </a:bodyPr>
            <a:lstStyle/>
            <a:p>
              <a:pPr algn="ctr"/>
              <a:r>
                <a:rPr lang="en-US" sz="800" dirty="0" smtClean="0">
                  <a:solidFill>
                    <a:schemeClr val="bg2"/>
                  </a:solidFill>
                  <a:latin typeface="Segoe" pitchFamily="34" charset="0"/>
                </a:rPr>
                <a:t>MSMQ</a:t>
              </a:r>
            </a:p>
          </p:txBody>
        </p:sp>
      </p:grpSp>
      <p:grpSp>
        <p:nvGrpSpPr>
          <p:cNvPr id="18" name="Group 56"/>
          <p:cNvGrpSpPr/>
          <p:nvPr/>
        </p:nvGrpSpPr>
        <p:grpSpPr>
          <a:xfrm>
            <a:off x="3636885" y="2284087"/>
            <a:ext cx="1024607" cy="1273387"/>
            <a:chOff x="3743599" y="3435822"/>
            <a:chExt cx="1414465" cy="1528064"/>
          </a:xfrm>
        </p:grpSpPr>
        <p:sp>
          <p:nvSpPr>
            <p:cNvPr id="19" name="Rounded Rectangle 18"/>
            <p:cNvSpPr/>
            <p:nvPr/>
          </p:nvSpPr>
          <p:spPr bwMode="auto">
            <a:xfrm>
              <a:off x="3743599" y="3435822"/>
              <a:ext cx="1262743" cy="1528064"/>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14"/>
            <p:cNvSpPr txBox="1"/>
            <p:nvPr/>
          </p:nvSpPr>
          <p:spPr>
            <a:xfrm>
              <a:off x="3812154" y="3523924"/>
              <a:ext cx="1345910" cy="258533"/>
            </a:xfrm>
            <a:prstGeom prst="rect">
              <a:avLst/>
            </a:prstGeom>
            <a:noFill/>
          </p:spPr>
          <p:txBody>
            <a:bodyPr wrap="none" rtlCol="0">
              <a:spAutoFit/>
            </a:bodyPr>
            <a:lstStyle/>
            <a:p>
              <a:pPr algn="ctr"/>
              <a:r>
                <a:rPr lang="en-US" sz="800" dirty="0" smtClean="0">
                  <a:solidFill>
                    <a:schemeClr val="bg2"/>
                  </a:solidFill>
                  <a:latin typeface="Segoe" pitchFamily="34" charset="0"/>
                </a:rPr>
                <a:t>Front-End Server</a:t>
              </a:r>
            </a:p>
          </p:txBody>
        </p:sp>
        <p:sp>
          <p:nvSpPr>
            <p:cNvPr id="21" name="Rounded Rectangle 20"/>
            <p:cNvSpPr/>
            <p:nvPr/>
          </p:nvSpPr>
          <p:spPr bwMode="auto">
            <a:xfrm>
              <a:off x="3808040" y="3930801"/>
              <a:ext cx="1133856" cy="473559"/>
            </a:xfrm>
            <a:prstGeom prst="roundRect">
              <a:avLst>
                <a:gd name="adj" fmla="val 25301"/>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3877075" y="3949650"/>
              <a:ext cx="1157809" cy="406265"/>
            </a:xfrm>
            <a:prstGeom prst="rect">
              <a:avLst/>
            </a:prstGeom>
            <a:noFill/>
          </p:spPr>
          <p:txBody>
            <a:bodyPr wrap="none" rtlCol="0">
              <a:spAutoFit/>
            </a:bodyPr>
            <a:lstStyle/>
            <a:p>
              <a:pPr algn="ctr"/>
              <a:r>
                <a:rPr lang="en-US" sz="800" dirty="0" smtClean="0">
                  <a:solidFill>
                    <a:schemeClr val="bg2"/>
                  </a:solidFill>
                  <a:latin typeface="Segoe" pitchFamily="34" charset="0"/>
                </a:rPr>
                <a:t>Archiving and </a:t>
              </a:r>
            </a:p>
            <a:p>
              <a:pPr algn="ctr"/>
              <a:r>
                <a:rPr lang="en-US" sz="800" dirty="0" smtClean="0">
                  <a:solidFill>
                    <a:schemeClr val="bg2"/>
                  </a:solidFill>
                  <a:latin typeface="Segoe" pitchFamily="34" charset="0"/>
                </a:rPr>
                <a:t>CDR Agent</a:t>
              </a:r>
            </a:p>
          </p:txBody>
        </p:sp>
        <p:sp>
          <p:nvSpPr>
            <p:cNvPr id="23" name="Rounded Rectangle 22"/>
            <p:cNvSpPr/>
            <p:nvPr/>
          </p:nvSpPr>
          <p:spPr bwMode="auto">
            <a:xfrm>
              <a:off x="3808040" y="4471821"/>
              <a:ext cx="1133856" cy="420219"/>
            </a:xfrm>
            <a:prstGeom prst="roundRect">
              <a:avLst>
                <a:gd name="adj" fmla="val 27547"/>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TextBox 23"/>
            <p:cNvSpPr txBox="1"/>
            <p:nvPr/>
          </p:nvSpPr>
          <p:spPr>
            <a:xfrm>
              <a:off x="4087069" y="4605788"/>
              <a:ext cx="695306" cy="258533"/>
            </a:xfrm>
            <a:prstGeom prst="rect">
              <a:avLst/>
            </a:prstGeom>
            <a:noFill/>
          </p:spPr>
          <p:txBody>
            <a:bodyPr wrap="none" rtlCol="0">
              <a:spAutoFit/>
            </a:bodyPr>
            <a:lstStyle/>
            <a:p>
              <a:pPr algn="ctr"/>
              <a:r>
                <a:rPr lang="en-US" sz="800" dirty="0" smtClean="0">
                  <a:solidFill>
                    <a:schemeClr val="bg2"/>
                  </a:solidFill>
                  <a:latin typeface="Segoe" pitchFamily="34" charset="0"/>
                </a:rPr>
                <a:t>MSMQ</a:t>
              </a:r>
            </a:p>
          </p:txBody>
        </p:sp>
      </p:grpSp>
      <p:grpSp>
        <p:nvGrpSpPr>
          <p:cNvPr id="25" name="Group 56"/>
          <p:cNvGrpSpPr/>
          <p:nvPr/>
        </p:nvGrpSpPr>
        <p:grpSpPr>
          <a:xfrm>
            <a:off x="4589196" y="2284087"/>
            <a:ext cx="1024607" cy="1273387"/>
            <a:chOff x="3743599" y="3435822"/>
            <a:chExt cx="1414465" cy="1528064"/>
          </a:xfrm>
        </p:grpSpPr>
        <p:sp>
          <p:nvSpPr>
            <p:cNvPr id="26" name="Rounded Rectangle 25"/>
            <p:cNvSpPr/>
            <p:nvPr/>
          </p:nvSpPr>
          <p:spPr bwMode="auto">
            <a:xfrm>
              <a:off x="3743599" y="3435822"/>
              <a:ext cx="1262743" cy="1528064"/>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TextBox 14"/>
            <p:cNvSpPr txBox="1"/>
            <p:nvPr/>
          </p:nvSpPr>
          <p:spPr>
            <a:xfrm>
              <a:off x="3812154" y="3523924"/>
              <a:ext cx="1345910" cy="258533"/>
            </a:xfrm>
            <a:prstGeom prst="rect">
              <a:avLst/>
            </a:prstGeom>
            <a:noFill/>
          </p:spPr>
          <p:txBody>
            <a:bodyPr wrap="none" rtlCol="0">
              <a:spAutoFit/>
            </a:bodyPr>
            <a:lstStyle/>
            <a:p>
              <a:pPr algn="ctr"/>
              <a:r>
                <a:rPr lang="en-US" sz="800" dirty="0" smtClean="0">
                  <a:solidFill>
                    <a:schemeClr val="bg2"/>
                  </a:solidFill>
                  <a:latin typeface="Segoe" pitchFamily="34" charset="0"/>
                </a:rPr>
                <a:t>Front-End Server</a:t>
              </a:r>
            </a:p>
          </p:txBody>
        </p:sp>
        <p:sp>
          <p:nvSpPr>
            <p:cNvPr id="28" name="Rounded Rectangle 27"/>
            <p:cNvSpPr/>
            <p:nvPr/>
          </p:nvSpPr>
          <p:spPr bwMode="auto">
            <a:xfrm>
              <a:off x="3808040" y="3930801"/>
              <a:ext cx="1133856" cy="473559"/>
            </a:xfrm>
            <a:prstGeom prst="roundRect">
              <a:avLst>
                <a:gd name="adj" fmla="val 25301"/>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3877075" y="3949650"/>
              <a:ext cx="1157809" cy="406265"/>
            </a:xfrm>
            <a:prstGeom prst="rect">
              <a:avLst/>
            </a:prstGeom>
            <a:noFill/>
          </p:spPr>
          <p:txBody>
            <a:bodyPr wrap="none" rtlCol="0">
              <a:spAutoFit/>
            </a:bodyPr>
            <a:lstStyle/>
            <a:p>
              <a:pPr algn="ctr"/>
              <a:r>
                <a:rPr lang="en-US" sz="800" dirty="0" smtClean="0">
                  <a:solidFill>
                    <a:schemeClr val="bg2"/>
                  </a:solidFill>
                  <a:latin typeface="Segoe" pitchFamily="34" charset="0"/>
                </a:rPr>
                <a:t>Archiving and </a:t>
              </a:r>
            </a:p>
            <a:p>
              <a:pPr algn="ctr"/>
              <a:r>
                <a:rPr lang="en-US" sz="800" dirty="0" smtClean="0">
                  <a:solidFill>
                    <a:schemeClr val="bg2"/>
                  </a:solidFill>
                  <a:latin typeface="Segoe" pitchFamily="34" charset="0"/>
                </a:rPr>
                <a:t>CDR Agent</a:t>
              </a:r>
            </a:p>
          </p:txBody>
        </p:sp>
        <p:sp>
          <p:nvSpPr>
            <p:cNvPr id="30" name="Rounded Rectangle 29"/>
            <p:cNvSpPr/>
            <p:nvPr/>
          </p:nvSpPr>
          <p:spPr bwMode="auto">
            <a:xfrm>
              <a:off x="3808040" y="4471821"/>
              <a:ext cx="1133856" cy="420219"/>
            </a:xfrm>
            <a:prstGeom prst="roundRect">
              <a:avLst>
                <a:gd name="adj" fmla="val 27547"/>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TextBox 30"/>
            <p:cNvSpPr txBox="1"/>
            <p:nvPr/>
          </p:nvSpPr>
          <p:spPr>
            <a:xfrm>
              <a:off x="4087069" y="4605788"/>
              <a:ext cx="695306" cy="258533"/>
            </a:xfrm>
            <a:prstGeom prst="rect">
              <a:avLst/>
            </a:prstGeom>
            <a:noFill/>
          </p:spPr>
          <p:txBody>
            <a:bodyPr wrap="none" rtlCol="0">
              <a:spAutoFit/>
            </a:bodyPr>
            <a:lstStyle/>
            <a:p>
              <a:pPr algn="ctr"/>
              <a:r>
                <a:rPr lang="en-US" sz="800" dirty="0" smtClean="0">
                  <a:solidFill>
                    <a:schemeClr val="bg2"/>
                  </a:solidFill>
                  <a:latin typeface="Segoe" pitchFamily="34" charset="0"/>
                </a:rPr>
                <a:t>MSMQ</a:t>
              </a:r>
            </a:p>
          </p:txBody>
        </p:sp>
      </p:grpSp>
      <p:grpSp>
        <p:nvGrpSpPr>
          <p:cNvPr id="32" name="Group 56"/>
          <p:cNvGrpSpPr/>
          <p:nvPr/>
        </p:nvGrpSpPr>
        <p:grpSpPr>
          <a:xfrm>
            <a:off x="5541507" y="2284087"/>
            <a:ext cx="1024607" cy="1273387"/>
            <a:chOff x="3743599" y="3435822"/>
            <a:chExt cx="1414465" cy="1528064"/>
          </a:xfrm>
        </p:grpSpPr>
        <p:sp>
          <p:nvSpPr>
            <p:cNvPr id="33" name="Rounded Rectangle 32"/>
            <p:cNvSpPr/>
            <p:nvPr/>
          </p:nvSpPr>
          <p:spPr bwMode="auto">
            <a:xfrm>
              <a:off x="3743599" y="3435822"/>
              <a:ext cx="1262743" cy="1528064"/>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TextBox 14"/>
            <p:cNvSpPr txBox="1"/>
            <p:nvPr/>
          </p:nvSpPr>
          <p:spPr>
            <a:xfrm>
              <a:off x="3812154" y="3523924"/>
              <a:ext cx="1345910" cy="258533"/>
            </a:xfrm>
            <a:prstGeom prst="rect">
              <a:avLst/>
            </a:prstGeom>
            <a:noFill/>
          </p:spPr>
          <p:txBody>
            <a:bodyPr wrap="none" rtlCol="0">
              <a:spAutoFit/>
            </a:bodyPr>
            <a:lstStyle/>
            <a:p>
              <a:pPr algn="ctr"/>
              <a:r>
                <a:rPr lang="en-US" sz="800" dirty="0" smtClean="0">
                  <a:solidFill>
                    <a:schemeClr val="bg2"/>
                  </a:solidFill>
                  <a:latin typeface="Segoe" pitchFamily="34" charset="0"/>
                </a:rPr>
                <a:t>Front-End Server</a:t>
              </a:r>
            </a:p>
          </p:txBody>
        </p:sp>
        <p:sp>
          <p:nvSpPr>
            <p:cNvPr id="35" name="Rounded Rectangle 34"/>
            <p:cNvSpPr/>
            <p:nvPr/>
          </p:nvSpPr>
          <p:spPr bwMode="auto">
            <a:xfrm>
              <a:off x="3808040" y="3930801"/>
              <a:ext cx="1133856" cy="473559"/>
            </a:xfrm>
            <a:prstGeom prst="roundRect">
              <a:avLst>
                <a:gd name="adj" fmla="val 25301"/>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3877075" y="3949650"/>
              <a:ext cx="1157809" cy="406265"/>
            </a:xfrm>
            <a:prstGeom prst="rect">
              <a:avLst/>
            </a:prstGeom>
            <a:noFill/>
          </p:spPr>
          <p:txBody>
            <a:bodyPr wrap="none" rtlCol="0">
              <a:spAutoFit/>
            </a:bodyPr>
            <a:lstStyle/>
            <a:p>
              <a:pPr algn="ctr"/>
              <a:r>
                <a:rPr lang="en-US" sz="800" dirty="0" smtClean="0">
                  <a:solidFill>
                    <a:schemeClr val="bg2"/>
                  </a:solidFill>
                  <a:latin typeface="Segoe" pitchFamily="34" charset="0"/>
                </a:rPr>
                <a:t>Archiving and </a:t>
              </a:r>
            </a:p>
            <a:p>
              <a:pPr algn="ctr"/>
              <a:r>
                <a:rPr lang="en-US" sz="800" dirty="0" smtClean="0">
                  <a:solidFill>
                    <a:schemeClr val="bg2"/>
                  </a:solidFill>
                  <a:latin typeface="Segoe" pitchFamily="34" charset="0"/>
                </a:rPr>
                <a:t>CDR Agent</a:t>
              </a:r>
            </a:p>
          </p:txBody>
        </p:sp>
        <p:sp>
          <p:nvSpPr>
            <p:cNvPr id="37" name="Rounded Rectangle 36"/>
            <p:cNvSpPr/>
            <p:nvPr/>
          </p:nvSpPr>
          <p:spPr bwMode="auto">
            <a:xfrm>
              <a:off x="3808040" y="4471821"/>
              <a:ext cx="1133856" cy="420219"/>
            </a:xfrm>
            <a:prstGeom prst="roundRect">
              <a:avLst>
                <a:gd name="adj" fmla="val 27547"/>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p:cNvSpPr txBox="1"/>
            <p:nvPr/>
          </p:nvSpPr>
          <p:spPr>
            <a:xfrm>
              <a:off x="4087069" y="4605788"/>
              <a:ext cx="695306" cy="258533"/>
            </a:xfrm>
            <a:prstGeom prst="rect">
              <a:avLst/>
            </a:prstGeom>
            <a:noFill/>
          </p:spPr>
          <p:txBody>
            <a:bodyPr wrap="none" rtlCol="0">
              <a:spAutoFit/>
            </a:bodyPr>
            <a:lstStyle/>
            <a:p>
              <a:pPr algn="ctr"/>
              <a:r>
                <a:rPr lang="en-US" sz="800" dirty="0" smtClean="0">
                  <a:solidFill>
                    <a:schemeClr val="bg2"/>
                  </a:solidFill>
                  <a:latin typeface="Segoe" pitchFamily="34" charset="0"/>
                </a:rPr>
                <a:t>MSMQ</a:t>
              </a:r>
            </a:p>
          </p:txBody>
        </p:sp>
      </p:grpSp>
      <p:grpSp>
        <p:nvGrpSpPr>
          <p:cNvPr id="39" name="Group 96"/>
          <p:cNvGrpSpPr/>
          <p:nvPr/>
        </p:nvGrpSpPr>
        <p:grpSpPr>
          <a:xfrm>
            <a:off x="7446130" y="2284087"/>
            <a:ext cx="914703" cy="1273387"/>
            <a:chOff x="9873570" y="3451030"/>
            <a:chExt cx="1097643" cy="1528064"/>
          </a:xfrm>
        </p:grpSpPr>
        <p:sp>
          <p:nvSpPr>
            <p:cNvPr id="40" name="Rounded Rectangle 39"/>
            <p:cNvSpPr/>
            <p:nvPr/>
          </p:nvSpPr>
          <p:spPr bwMode="auto">
            <a:xfrm>
              <a:off x="9873570" y="3451030"/>
              <a:ext cx="1097643" cy="1528064"/>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TextBox 14"/>
            <p:cNvSpPr txBox="1"/>
            <p:nvPr/>
          </p:nvSpPr>
          <p:spPr>
            <a:xfrm>
              <a:off x="9954154" y="3539132"/>
              <a:ext cx="958340" cy="553998"/>
            </a:xfrm>
            <a:prstGeom prst="rect">
              <a:avLst/>
            </a:prstGeom>
            <a:noFill/>
          </p:spPr>
          <p:txBody>
            <a:bodyPr wrap="none" rtlCol="0">
              <a:spAutoFit/>
            </a:bodyPr>
            <a:lstStyle/>
            <a:p>
              <a:pPr algn="ctr"/>
              <a:r>
                <a:rPr lang="en-US" sz="800" dirty="0" smtClean="0">
                  <a:solidFill>
                    <a:schemeClr val="bg2"/>
                  </a:solidFill>
                  <a:latin typeface="Segoe" pitchFamily="34" charset="0"/>
                </a:rPr>
                <a:t>Web </a:t>
              </a:r>
              <a:br>
                <a:rPr lang="en-US" sz="800" dirty="0" smtClean="0">
                  <a:solidFill>
                    <a:schemeClr val="bg2"/>
                  </a:solidFill>
                  <a:latin typeface="Segoe" pitchFamily="34" charset="0"/>
                </a:rPr>
              </a:br>
              <a:r>
                <a:rPr lang="en-US" sz="800" dirty="0" smtClean="0">
                  <a:solidFill>
                    <a:schemeClr val="bg2"/>
                  </a:solidFill>
                  <a:latin typeface="Segoe" pitchFamily="34" charset="0"/>
                </a:rPr>
                <a:t>Conferencing</a:t>
              </a:r>
              <a:br>
                <a:rPr lang="en-US" sz="800" dirty="0" smtClean="0">
                  <a:solidFill>
                    <a:schemeClr val="bg2"/>
                  </a:solidFill>
                  <a:latin typeface="Segoe" pitchFamily="34" charset="0"/>
                </a:rPr>
              </a:br>
              <a:r>
                <a:rPr lang="en-US" sz="800" dirty="0" smtClean="0">
                  <a:solidFill>
                    <a:schemeClr val="bg2"/>
                  </a:solidFill>
                  <a:latin typeface="Segoe" pitchFamily="34" charset="0"/>
                </a:rPr>
                <a:t>Server</a:t>
              </a:r>
            </a:p>
          </p:txBody>
        </p:sp>
      </p:grpSp>
      <p:grpSp>
        <p:nvGrpSpPr>
          <p:cNvPr id="42" name="Group 101"/>
          <p:cNvGrpSpPr/>
          <p:nvPr/>
        </p:nvGrpSpPr>
        <p:grpSpPr>
          <a:xfrm>
            <a:off x="758786" y="2284087"/>
            <a:ext cx="914703" cy="1273387"/>
            <a:chOff x="1429657" y="3451030"/>
            <a:chExt cx="1097643" cy="1528064"/>
          </a:xfrm>
        </p:grpSpPr>
        <p:sp>
          <p:nvSpPr>
            <p:cNvPr id="43" name="Rounded Rectangle 42"/>
            <p:cNvSpPr/>
            <p:nvPr/>
          </p:nvSpPr>
          <p:spPr bwMode="auto">
            <a:xfrm>
              <a:off x="1429657" y="3451030"/>
              <a:ext cx="1097643" cy="1528064"/>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a:p>
          </p:txBody>
        </p:sp>
        <p:sp>
          <p:nvSpPr>
            <p:cNvPr id="44" name="TextBox 14"/>
            <p:cNvSpPr txBox="1"/>
            <p:nvPr/>
          </p:nvSpPr>
          <p:spPr>
            <a:xfrm>
              <a:off x="1451946" y="3462931"/>
              <a:ext cx="1053064" cy="553998"/>
            </a:xfrm>
            <a:prstGeom prst="rect">
              <a:avLst/>
            </a:prstGeom>
            <a:noFill/>
          </p:spPr>
          <p:txBody>
            <a:bodyPr wrap="square" rtlCol="0">
              <a:spAutoFit/>
            </a:bodyPr>
            <a:lstStyle/>
            <a:p>
              <a:pPr algn="ctr"/>
              <a:r>
                <a:rPr lang="en-US" sz="800" dirty="0" smtClean="0">
                  <a:solidFill>
                    <a:schemeClr val="bg2"/>
                  </a:solidFill>
                  <a:latin typeface="Segoe" pitchFamily="34" charset="0"/>
                </a:rPr>
                <a:t>A/V Conferencing</a:t>
              </a:r>
              <a:br>
                <a:rPr lang="en-US" sz="800" dirty="0" smtClean="0">
                  <a:solidFill>
                    <a:schemeClr val="bg2"/>
                  </a:solidFill>
                  <a:latin typeface="Segoe" pitchFamily="34" charset="0"/>
                </a:rPr>
              </a:br>
              <a:r>
                <a:rPr lang="en-US" sz="800" dirty="0" smtClean="0">
                  <a:solidFill>
                    <a:schemeClr val="bg2"/>
                  </a:solidFill>
                  <a:latin typeface="Segoe" pitchFamily="34" charset="0"/>
                </a:rPr>
                <a:t>Server</a:t>
              </a:r>
            </a:p>
          </p:txBody>
        </p:sp>
      </p:grpSp>
      <p:grpSp>
        <p:nvGrpSpPr>
          <p:cNvPr id="45" name="Group 100"/>
          <p:cNvGrpSpPr/>
          <p:nvPr/>
        </p:nvGrpSpPr>
        <p:grpSpPr>
          <a:xfrm>
            <a:off x="1721680" y="2284087"/>
            <a:ext cx="914703" cy="1273387"/>
            <a:chOff x="2572657" y="3451030"/>
            <a:chExt cx="1097643" cy="1528064"/>
          </a:xfrm>
        </p:grpSpPr>
        <p:sp>
          <p:nvSpPr>
            <p:cNvPr id="46" name="Rounded Rectangle 45"/>
            <p:cNvSpPr/>
            <p:nvPr/>
          </p:nvSpPr>
          <p:spPr bwMode="auto">
            <a:xfrm>
              <a:off x="2572657" y="3451030"/>
              <a:ext cx="1097643" cy="1528064"/>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TextBox 14"/>
            <p:cNvSpPr txBox="1"/>
            <p:nvPr/>
          </p:nvSpPr>
          <p:spPr>
            <a:xfrm>
              <a:off x="2653241" y="3539132"/>
              <a:ext cx="958340" cy="553998"/>
            </a:xfrm>
            <a:prstGeom prst="rect">
              <a:avLst/>
            </a:prstGeom>
            <a:noFill/>
          </p:spPr>
          <p:txBody>
            <a:bodyPr wrap="none" rtlCol="0">
              <a:spAutoFit/>
            </a:bodyPr>
            <a:lstStyle/>
            <a:p>
              <a:pPr algn="ctr"/>
              <a:r>
                <a:rPr lang="en-US" sz="800" dirty="0" smtClean="0">
                  <a:solidFill>
                    <a:schemeClr val="bg2"/>
                  </a:solidFill>
                  <a:latin typeface="Segoe" pitchFamily="34" charset="0"/>
                </a:rPr>
                <a:t>Web </a:t>
              </a:r>
              <a:br>
                <a:rPr lang="en-US" sz="800" dirty="0" smtClean="0">
                  <a:solidFill>
                    <a:schemeClr val="bg2"/>
                  </a:solidFill>
                  <a:latin typeface="Segoe" pitchFamily="34" charset="0"/>
                </a:rPr>
              </a:br>
              <a:r>
                <a:rPr lang="en-US" sz="800" dirty="0" smtClean="0">
                  <a:solidFill>
                    <a:schemeClr val="bg2"/>
                  </a:solidFill>
                  <a:latin typeface="Segoe" pitchFamily="34" charset="0"/>
                </a:rPr>
                <a:t>Conferencing</a:t>
              </a:r>
              <a:br>
                <a:rPr lang="en-US" sz="800" dirty="0" smtClean="0">
                  <a:solidFill>
                    <a:schemeClr val="bg2"/>
                  </a:solidFill>
                  <a:latin typeface="Segoe" pitchFamily="34" charset="0"/>
                </a:rPr>
              </a:br>
              <a:r>
                <a:rPr lang="en-US" sz="800" dirty="0" smtClean="0">
                  <a:solidFill>
                    <a:schemeClr val="bg2"/>
                  </a:solidFill>
                  <a:latin typeface="Segoe" pitchFamily="34" charset="0"/>
                </a:rPr>
                <a:t>Server</a:t>
              </a:r>
            </a:p>
          </p:txBody>
        </p:sp>
      </p:grpSp>
      <p:grpSp>
        <p:nvGrpSpPr>
          <p:cNvPr id="48" name="Group 97"/>
          <p:cNvGrpSpPr/>
          <p:nvPr/>
        </p:nvGrpSpPr>
        <p:grpSpPr>
          <a:xfrm>
            <a:off x="6493818" y="2284087"/>
            <a:ext cx="914703" cy="1273387"/>
            <a:chOff x="8730570" y="3451030"/>
            <a:chExt cx="1097643" cy="1528064"/>
          </a:xfrm>
        </p:grpSpPr>
        <p:sp>
          <p:nvSpPr>
            <p:cNvPr id="49" name="Rounded Rectangle 48"/>
            <p:cNvSpPr/>
            <p:nvPr/>
          </p:nvSpPr>
          <p:spPr bwMode="auto">
            <a:xfrm>
              <a:off x="8730570" y="3451030"/>
              <a:ext cx="1097643" cy="1528064"/>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a:p>
          </p:txBody>
        </p:sp>
        <p:sp>
          <p:nvSpPr>
            <p:cNvPr id="50" name="TextBox 14"/>
            <p:cNvSpPr txBox="1"/>
            <p:nvPr/>
          </p:nvSpPr>
          <p:spPr>
            <a:xfrm>
              <a:off x="8752859" y="3462931"/>
              <a:ext cx="1053064" cy="553998"/>
            </a:xfrm>
            <a:prstGeom prst="rect">
              <a:avLst/>
            </a:prstGeom>
            <a:noFill/>
          </p:spPr>
          <p:txBody>
            <a:bodyPr wrap="square" rtlCol="0">
              <a:spAutoFit/>
            </a:bodyPr>
            <a:lstStyle/>
            <a:p>
              <a:pPr algn="ctr"/>
              <a:r>
                <a:rPr lang="en-US" sz="800" dirty="0" smtClean="0">
                  <a:solidFill>
                    <a:schemeClr val="bg2"/>
                  </a:solidFill>
                  <a:latin typeface="Segoe" pitchFamily="34" charset="0"/>
                </a:rPr>
                <a:t>A/V Conferencing</a:t>
              </a:r>
              <a:br>
                <a:rPr lang="en-US" sz="800" dirty="0" smtClean="0">
                  <a:solidFill>
                    <a:schemeClr val="bg2"/>
                  </a:solidFill>
                  <a:latin typeface="Segoe" pitchFamily="34" charset="0"/>
                </a:rPr>
              </a:br>
              <a:r>
                <a:rPr lang="en-US" sz="800" dirty="0" smtClean="0">
                  <a:solidFill>
                    <a:schemeClr val="bg2"/>
                  </a:solidFill>
                  <a:latin typeface="Segoe" pitchFamily="34" charset="0"/>
                </a:rPr>
                <a:t>Server</a:t>
              </a:r>
            </a:p>
          </p:txBody>
        </p:sp>
      </p:grpSp>
      <p:grpSp>
        <p:nvGrpSpPr>
          <p:cNvPr id="51" name="Group 183"/>
          <p:cNvGrpSpPr/>
          <p:nvPr/>
        </p:nvGrpSpPr>
        <p:grpSpPr>
          <a:xfrm>
            <a:off x="994833" y="3790743"/>
            <a:ext cx="2889250" cy="2183122"/>
            <a:chOff x="1435100" y="5259017"/>
            <a:chExt cx="3467100" cy="2619746"/>
          </a:xfrm>
        </p:grpSpPr>
        <p:sp>
          <p:nvSpPr>
            <p:cNvPr id="52" name="Rounded Rectangle 51"/>
            <p:cNvSpPr/>
            <p:nvPr/>
          </p:nvSpPr>
          <p:spPr bwMode="auto">
            <a:xfrm>
              <a:off x="1744137" y="6699787"/>
              <a:ext cx="2849027" cy="1058936"/>
            </a:xfrm>
            <a:prstGeom prst="roundRect">
              <a:avLst>
                <a:gd name="adj" fmla="val 2154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Can 52"/>
            <p:cNvSpPr/>
            <p:nvPr/>
          </p:nvSpPr>
          <p:spPr bwMode="auto">
            <a:xfrm>
              <a:off x="1932406" y="6875941"/>
              <a:ext cx="2472489" cy="706628"/>
            </a:xfrm>
            <a:prstGeom prst="can">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a:solidFill>
                  <a:schemeClr val="tx1"/>
                </a:solidFill>
                <a:effectLst>
                  <a:outerShdw blurRad="38100" dist="38100" dir="2700000" algn="tl">
                    <a:srgbClr val="000000">
                      <a:alpha val="43137"/>
                    </a:srgbClr>
                  </a:outerShdw>
                </a:effectLst>
                <a:latin typeface="Segoe" pitchFamily="34" charset="0"/>
              </a:endParaRPr>
            </a:p>
          </p:txBody>
        </p:sp>
        <p:sp>
          <p:nvSpPr>
            <p:cNvPr id="54" name="TextBox 53"/>
            <p:cNvSpPr txBox="1"/>
            <p:nvPr/>
          </p:nvSpPr>
          <p:spPr>
            <a:xfrm>
              <a:off x="2578845" y="7160090"/>
              <a:ext cx="1179610" cy="480132"/>
            </a:xfrm>
            <a:prstGeom prst="rect">
              <a:avLst/>
            </a:prstGeom>
            <a:noFill/>
          </p:spPr>
          <p:txBody>
            <a:bodyPr wrap="square" rtlCol="0">
              <a:spAutoFit/>
            </a:bodyPr>
            <a:lstStyle/>
            <a:p>
              <a:pPr algn="ctr"/>
              <a:r>
                <a:rPr lang="en-US" sz="1000" dirty="0" smtClean="0">
                  <a:solidFill>
                    <a:schemeClr val="bg2"/>
                  </a:solidFill>
                  <a:latin typeface="Segoe" pitchFamily="34" charset="0"/>
                </a:rPr>
                <a:t>SQL Database</a:t>
              </a:r>
            </a:p>
          </p:txBody>
        </p:sp>
        <p:sp>
          <p:nvSpPr>
            <p:cNvPr id="55" name="Rounded Rectangle 54"/>
            <p:cNvSpPr/>
            <p:nvPr/>
          </p:nvSpPr>
          <p:spPr bwMode="auto">
            <a:xfrm>
              <a:off x="1435100" y="5259017"/>
              <a:ext cx="3467100" cy="2619746"/>
            </a:xfrm>
            <a:prstGeom prst="roundRect">
              <a:avLst>
                <a:gd name="adj" fmla="val 7174"/>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6" name="Group 174"/>
            <p:cNvGrpSpPr/>
            <p:nvPr/>
          </p:nvGrpSpPr>
          <p:grpSpPr>
            <a:xfrm>
              <a:off x="2575232" y="5335252"/>
              <a:ext cx="1210420" cy="1148652"/>
              <a:chOff x="5115197" y="3815234"/>
              <a:chExt cx="1287833" cy="1148652"/>
            </a:xfrm>
          </p:grpSpPr>
          <p:sp>
            <p:nvSpPr>
              <p:cNvPr id="58" name="Rounded Rectangle 57"/>
              <p:cNvSpPr/>
              <p:nvPr/>
            </p:nvSpPr>
            <p:spPr bwMode="auto">
              <a:xfrm>
                <a:off x="5115197" y="3815234"/>
                <a:ext cx="1262743" cy="1148652"/>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9" name="Rounded Rectangle 58"/>
              <p:cNvSpPr/>
              <p:nvPr/>
            </p:nvSpPr>
            <p:spPr bwMode="auto">
              <a:xfrm>
                <a:off x="5179640" y="3930801"/>
                <a:ext cx="1133856" cy="473559"/>
              </a:xfrm>
              <a:prstGeom prst="roundRect">
                <a:avLst>
                  <a:gd name="adj" fmla="val 25301"/>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0" name="Rounded Rectangle 59"/>
              <p:cNvSpPr/>
              <p:nvPr/>
            </p:nvSpPr>
            <p:spPr bwMode="auto">
              <a:xfrm>
                <a:off x="5179640" y="4471821"/>
                <a:ext cx="1133856" cy="420219"/>
              </a:xfrm>
              <a:prstGeom prst="roundRect">
                <a:avLst>
                  <a:gd name="adj" fmla="val 27547"/>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1" name="TextBox 60"/>
              <p:cNvSpPr txBox="1"/>
              <p:nvPr/>
            </p:nvSpPr>
            <p:spPr>
              <a:xfrm>
                <a:off x="5439432" y="4059688"/>
                <a:ext cx="694217" cy="276998"/>
              </a:xfrm>
              <a:prstGeom prst="rect">
                <a:avLst/>
              </a:prstGeom>
              <a:noFill/>
            </p:spPr>
            <p:txBody>
              <a:bodyPr wrap="none" rtlCol="0">
                <a:spAutoFit/>
              </a:bodyPr>
              <a:lstStyle/>
              <a:p>
                <a:pPr algn="ctr"/>
                <a:r>
                  <a:rPr lang="en-US" sz="900" dirty="0" smtClean="0">
                    <a:solidFill>
                      <a:schemeClr val="bg2"/>
                    </a:solidFill>
                    <a:latin typeface="Segoe" pitchFamily="34" charset="0"/>
                  </a:rPr>
                  <a:t>MSMQ</a:t>
                </a:r>
              </a:p>
            </p:txBody>
          </p:sp>
          <p:sp>
            <p:nvSpPr>
              <p:cNvPr id="62" name="TextBox 61"/>
              <p:cNvSpPr txBox="1"/>
              <p:nvPr/>
            </p:nvSpPr>
            <p:spPr>
              <a:xfrm>
                <a:off x="5233997" y="4481462"/>
                <a:ext cx="1169033" cy="443198"/>
              </a:xfrm>
              <a:prstGeom prst="rect">
                <a:avLst/>
              </a:prstGeom>
              <a:noFill/>
            </p:spPr>
            <p:txBody>
              <a:bodyPr wrap="none" rtlCol="0">
                <a:spAutoFit/>
              </a:bodyPr>
              <a:lstStyle/>
              <a:p>
                <a:pPr algn="ctr"/>
                <a:r>
                  <a:rPr lang="en-US" sz="900" dirty="0" smtClean="0">
                    <a:solidFill>
                      <a:schemeClr val="bg2"/>
                    </a:solidFill>
                    <a:latin typeface="Segoe" pitchFamily="34" charset="0"/>
                  </a:rPr>
                  <a:t>Archiving and </a:t>
                </a:r>
              </a:p>
              <a:p>
                <a:pPr algn="ctr"/>
                <a:r>
                  <a:rPr lang="en-US" sz="900" dirty="0" smtClean="0">
                    <a:solidFill>
                      <a:schemeClr val="bg2"/>
                    </a:solidFill>
                    <a:latin typeface="Segoe" pitchFamily="34" charset="0"/>
                  </a:rPr>
                  <a:t>CDR Agent</a:t>
                </a:r>
              </a:p>
            </p:txBody>
          </p:sp>
        </p:grpSp>
        <p:cxnSp>
          <p:nvCxnSpPr>
            <p:cNvPr id="57" name="Straight Arrow Connector 56"/>
            <p:cNvCxnSpPr/>
            <p:nvPr/>
          </p:nvCxnSpPr>
          <p:spPr bwMode="auto">
            <a:xfrm rot="5400000">
              <a:off x="3004058" y="6710775"/>
              <a:ext cx="32918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sng" algn="ctr">
              <a:solidFill>
                <a:schemeClr val="bg2"/>
              </a:solidFill>
              <a:prstDash val="solid"/>
              <a:round/>
              <a:headEnd type="none" w="med" len="med"/>
              <a:tailEnd type="triangle" w="lg" len="med"/>
            </a:ln>
            <a:effectLst/>
          </p:spPr>
        </p:cxnSp>
      </p:grpSp>
      <p:grpSp>
        <p:nvGrpSpPr>
          <p:cNvPr id="63" name="Group 182"/>
          <p:cNvGrpSpPr/>
          <p:nvPr/>
        </p:nvGrpSpPr>
        <p:grpSpPr>
          <a:xfrm>
            <a:off x="5265208" y="3790743"/>
            <a:ext cx="2889250" cy="2183122"/>
            <a:chOff x="6559550" y="5278067"/>
            <a:chExt cx="3467100" cy="2619746"/>
          </a:xfrm>
        </p:grpSpPr>
        <p:sp>
          <p:nvSpPr>
            <p:cNvPr id="64" name="Rounded Rectangle 63"/>
            <p:cNvSpPr/>
            <p:nvPr/>
          </p:nvSpPr>
          <p:spPr bwMode="auto">
            <a:xfrm>
              <a:off x="6868587" y="6718837"/>
              <a:ext cx="2849027" cy="1058936"/>
            </a:xfrm>
            <a:prstGeom prst="roundRect">
              <a:avLst>
                <a:gd name="adj" fmla="val 2154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Can 64"/>
            <p:cNvSpPr/>
            <p:nvPr/>
          </p:nvSpPr>
          <p:spPr bwMode="auto">
            <a:xfrm>
              <a:off x="7056856" y="6894991"/>
              <a:ext cx="2472489" cy="706628"/>
            </a:xfrm>
            <a:prstGeom prst="can">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a:solidFill>
                  <a:schemeClr val="tx1"/>
                </a:solidFill>
                <a:effectLst>
                  <a:outerShdw blurRad="38100" dist="38100" dir="2700000" algn="tl">
                    <a:srgbClr val="000000">
                      <a:alpha val="43137"/>
                    </a:srgbClr>
                  </a:outerShdw>
                </a:effectLst>
                <a:latin typeface="Segoe" pitchFamily="34" charset="0"/>
              </a:endParaRPr>
            </a:p>
          </p:txBody>
        </p:sp>
        <p:sp>
          <p:nvSpPr>
            <p:cNvPr id="66" name="TextBox 65"/>
            <p:cNvSpPr txBox="1"/>
            <p:nvPr/>
          </p:nvSpPr>
          <p:spPr>
            <a:xfrm>
              <a:off x="7703295" y="7179140"/>
              <a:ext cx="1179610" cy="480132"/>
            </a:xfrm>
            <a:prstGeom prst="rect">
              <a:avLst/>
            </a:prstGeom>
            <a:noFill/>
          </p:spPr>
          <p:txBody>
            <a:bodyPr wrap="square" rtlCol="0">
              <a:spAutoFit/>
            </a:bodyPr>
            <a:lstStyle/>
            <a:p>
              <a:pPr algn="ctr"/>
              <a:r>
                <a:rPr lang="en-US" sz="1000" dirty="0" smtClean="0">
                  <a:solidFill>
                    <a:schemeClr val="bg2"/>
                  </a:solidFill>
                  <a:latin typeface="Segoe" pitchFamily="34" charset="0"/>
                </a:rPr>
                <a:t>SQL Database</a:t>
              </a:r>
            </a:p>
          </p:txBody>
        </p:sp>
        <p:grpSp>
          <p:nvGrpSpPr>
            <p:cNvPr id="67" name="Group 168"/>
            <p:cNvGrpSpPr/>
            <p:nvPr/>
          </p:nvGrpSpPr>
          <p:grpSpPr>
            <a:xfrm>
              <a:off x="7699682" y="5354302"/>
              <a:ext cx="1210420" cy="1148652"/>
              <a:chOff x="5115197" y="3815234"/>
              <a:chExt cx="1287833" cy="1148652"/>
            </a:xfrm>
          </p:grpSpPr>
          <p:sp>
            <p:nvSpPr>
              <p:cNvPr id="70" name="Rounded Rectangle 69"/>
              <p:cNvSpPr/>
              <p:nvPr/>
            </p:nvSpPr>
            <p:spPr bwMode="auto">
              <a:xfrm>
                <a:off x="5115197" y="3815234"/>
                <a:ext cx="1262743" cy="1148652"/>
              </a:xfrm>
              <a:prstGeom prst="roundRect">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1" name="Rounded Rectangle 70"/>
              <p:cNvSpPr/>
              <p:nvPr/>
            </p:nvSpPr>
            <p:spPr bwMode="auto">
              <a:xfrm>
                <a:off x="5179640" y="3930801"/>
                <a:ext cx="1133856" cy="473559"/>
              </a:xfrm>
              <a:prstGeom prst="roundRect">
                <a:avLst>
                  <a:gd name="adj" fmla="val 25301"/>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2" name="Rounded Rectangle 71"/>
              <p:cNvSpPr/>
              <p:nvPr/>
            </p:nvSpPr>
            <p:spPr bwMode="auto">
              <a:xfrm>
                <a:off x="5179640" y="4471821"/>
                <a:ext cx="1133856" cy="420219"/>
              </a:xfrm>
              <a:prstGeom prst="roundRect">
                <a:avLst>
                  <a:gd name="adj" fmla="val 27547"/>
                </a:avLst>
              </a:prstGeom>
              <a:gradFill>
                <a:gsLst>
                  <a:gs pos="0">
                    <a:schemeClr val="accent5"/>
                  </a:gs>
                  <a:gs pos="50000">
                    <a:schemeClr val="accent5">
                      <a:lumMod val="60000"/>
                      <a:lumOff val="40000"/>
                    </a:schemeClr>
                  </a:gs>
                  <a:gs pos="70000">
                    <a:schemeClr val="accent5">
                      <a:lumMod val="60000"/>
                      <a:lumOff val="40000"/>
                    </a:schemeClr>
                  </a:gs>
                  <a:gs pos="100000">
                    <a:schemeClr val="accent5">
                      <a:lumMod val="40000"/>
                      <a:lumOff val="60000"/>
                    </a:schemeClr>
                  </a:gs>
                </a:gsLst>
                <a:lin ang="16200000" scaled="0"/>
              </a:gra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3" name="TextBox 72"/>
              <p:cNvSpPr txBox="1"/>
              <p:nvPr/>
            </p:nvSpPr>
            <p:spPr>
              <a:xfrm>
                <a:off x="5439432" y="4059688"/>
                <a:ext cx="694217" cy="276998"/>
              </a:xfrm>
              <a:prstGeom prst="rect">
                <a:avLst/>
              </a:prstGeom>
              <a:noFill/>
            </p:spPr>
            <p:txBody>
              <a:bodyPr wrap="none" rtlCol="0">
                <a:spAutoFit/>
              </a:bodyPr>
              <a:lstStyle/>
              <a:p>
                <a:pPr algn="ctr"/>
                <a:r>
                  <a:rPr lang="en-US" sz="900" dirty="0" smtClean="0">
                    <a:solidFill>
                      <a:schemeClr val="bg2"/>
                    </a:solidFill>
                    <a:latin typeface="Segoe" pitchFamily="34" charset="0"/>
                  </a:rPr>
                  <a:t>MSMQ</a:t>
                </a:r>
              </a:p>
            </p:txBody>
          </p:sp>
          <p:sp>
            <p:nvSpPr>
              <p:cNvPr id="74" name="TextBox 73"/>
              <p:cNvSpPr txBox="1"/>
              <p:nvPr/>
            </p:nvSpPr>
            <p:spPr>
              <a:xfrm>
                <a:off x="5233997" y="4481462"/>
                <a:ext cx="1169033" cy="443198"/>
              </a:xfrm>
              <a:prstGeom prst="rect">
                <a:avLst/>
              </a:prstGeom>
              <a:noFill/>
            </p:spPr>
            <p:txBody>
              <a:bodyPr wrap="none" rtlCol="0">
                <a:spAutoFit/>
              </a:bodyPr>
              <a:lstStyle/>
              <a:p>
                <a:pPr algn="ctr"/>
                <a:r>
                  <a:rPr lang="en-US" sz="900" dirty="0" smtClean="0">
                    <a:solidFill>
                      <a:schemeClr val="bg2"/>
                    </a:solidFill>
                    <a:latin typeface="Segoe" pitchFamily="34" charset="0"/>
                  </a:rPr>
                  <a:t>Archiving and </a:t>
                </a:r>
              </a:p>
              <a:p>
                <a:pPr algn="ctr"/>
                <a:r>
                  <a:rPr lang="en-US" sz="900" dirty="0" smtClean="0">
                    <a:solidFill>
                      <a:schemeClr val="bg2"/>
                    </a:solidFill>
                    <a:latin typeface="Segoe" pitchFamily="34" charset="0"/>
                  </a:rPr>
                  <a:t>CDR Agent</a:t>
                </a:r>
              </a:p>
            </p:txBody>
          </p:sp>
        </p:grpSp>
        <p:cxnSp>
          <p:nvCxnSpPr>
            <p:cNvPr id="68" name="Straight Arrow Connector 67"/>
            <p:cNvCxnSpPr/>
            <p:nvPr/>
          </p:nvCxnSpPr>
          <p:spPr bwMode="auto">
            <a:xfrm rot="5400000">
              <a:off x="8128508" y="6729825"/>
              <a:ext cx="32918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sng" algn="ctr">
              <a:solidFill>
                <a:schemeClr val="bg2"/>
              </a:solidFill>
              <a:prstDash val="solid"/>
              <a:round/>
              <a:headEnd type="none" w="med" len="med"/>
              <a:tailEnd type="triangle" w="lg" len="med"/>
            </a:ln>
            <a:effectLst/>
          </p:spPr>
        </p:cxnSp>
        <p:sp>
          <p:nvSpPr>
            <p:cNvPr id="69" name="Rounded Rectangle 68"/>
            <p:cNvSpPr/>
            <p:nvPr/>
          </p:nvSpPr>
          <p:spPr bwMode="auto">
            <a:xfrm>
              <a:off x="6559550" y="5278067"/>
              <a:ext cx="3467100" cy="2619746"/>
            </a:xfrm>
            <a:prstGeom prst="roundRect">
              <a:avLst>
                <a:gd name="adj" fmla="val 7174"/>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grpSp>
      <p:cxnSp>
        <p:nvCxnSpPr>
          <p:cNvPr id="75" name="Elbow Connector 74"/>
          <p:cNvCxnSpPr/>
          <p:nvPr/>
        </p:nvCxnSpPr>
        <p:spPr bwMode="auto">
          <a:xfrm rot="5400000">
            <a:off x="2607065" y="3329996"/>
            <a:ext cx="356670" cy="691884"/>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sng" algn="ctr">
            <a:solidFill>
              <a:schemeClr val="bg2"/>
            </a:solidFill>
            <a:prstDash val="solid"/>
            <a:round/>
            <a:headEnd type="none" w="med" len="med"/>
            <a:tailEnd type="triangle" w="lg" len="med"/>
          </a:ln>
          <a:effectLst/>
        </p:spPr>
      </p:cxnSp>
      <p:cxnSp>
        <p:nvCxnSpPr>
          <p:cNvPr id="76" name="Elbow Connector 75"/>
          <p:cNvCxnSpPr/>
          <p:nvPr/>
        </p:nvCxnSpPr>
        <p:spPr bwMode="auto">
          <a:xfrm rot="5400000">
            <a:off x="3088512" y="2848549"/>
            <a:ext cx="356670" cy="1654778"/>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sng" algn="ctr">
            <a:solidFill>
              <a:schemeClr val="bg2"/>
            </a:solidFill>
            <a:prstDash val="solid"/>
            <a:round/>
            <a:headEnd type="none" w="med" len="med"/>
            <a:tailEnd type="triangle" w="lg" len="med"/>
          </a:ln>
          <a:effectLst/>
        </p:spPr>
      </p:cxnSp>
      <p:cxnSp>
        <p:nvCxnSpPr>
          <p:cNvPr id="77" name="Elbow Connector 76"/>
          <p:cNvCxnSpPr/>
          <p:nvPr/>
        </p:nvCxnSpPr>
        <p:spPr bwMode="auto">
          <a:xfrm rot="16200000" flipH="1">
            <a:off x="5699854" y="2844294"/>
            <a:ext cx="356670" cy="1663287"/>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sng" algn="ctr">
            <a:solidFill>
              <a:schemeClr val="bg2"/>
            </a:solidFill>
            <a:prstDash val="solid"/>
            <a:round/>
            <a:headEnd type="none" w="med" len="med"/>
            <a:tailEnd type="triangle" w="lg" len="med"/>
          </a:ln>
          <a:effectLst/>
        </p:spPr>
      </p:cxnSp>
      <p:cxnSp>
        <p:nvCxnSpPr>
          <p:cNvPr id="78" name="Elbow Connector 77"/>
          <p:cNvCxnSpPr/>
          <p:nvPr/>
        </p:nvCxnSpPr>
        <p:spPr bwMode="auto">
          <a:xfrm rot="16200000" flipH="1">
            <a:off x="6176009" y="3320449"/>
            <a:ext cx="356670" cy="710976"/>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sng" algn="ctr">
            <a:solidFill>
              <a:schemeClr val="bg2"/>
            </a:solidFill>
            <a:prstDash val="solid"/>
            <a:round/>
            <a:headEnd type="none" w="med" len="med"/>
            <a:tailEnd type="triangle" w="lg" len="med"/>
          </a:ln>
          <a:effectLst/>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302" name="Group 6"/>
          <p:cNvGrpSpPr>
            <a:grpSpLocks/>
          </p:cNvGrpSpPr>
          <p:nvPr/>
        </p:nvGrpSpPr>
        <p:grpSpPr bwMode="auto">
          <a:xfrm>
            <a:off x="-15875" y="5095875"/>
            <a:ext cx="9159875" cy="1771650"/>
            <a:chOff x="-10" y="3210"/>
            <a:chExt cx="5770" cy="1116"/>
          </a:xfrm>
        </p:grpSpPr>
        <p:pic>
          <p:nvPicPr>
            <p:cNvPr id="55303" name="Picture 7"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55304" name="Picture 8"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55305" name="Rectangle 9"/>
          <p:cNvSpPr>
            <a:spLocks noGrp="1" noChangeArrowheads="1"/>
          </p:cNvSpPr>
          <p:nvPr>
            <p:ph type="title"/>
          </p:nvPr>
        </p:nvSpPr>
        <p:spPr/>
        <p:txBody>
          <a:bodyPr/>
          <a:lstStyle/>
          <a:p>
            <a:r>
              <a:rPr lang="en-US" altLang="zh-TW">
                <a:ea typeface="新細明體" pitchFamily="18" charset="-120"/>
              </a:rPr>
              <a:t>Configuring Archiving</a:t>
            </a:r>
          </a:p>
        </p:txBody>
      </p:sp>
      <p:pic>
        <p:nvPicPr>
          <p:cNvPr id="55298" name="Rectangle 52228"/>
          <p:cNvPicPr>
            <a:picLocks noChangeAspect="1" noChangeArrowheads="1"/>
          </p:cNvPicPr>
          <p:nvPr/>
        </p:nvPicPr>
        <p:blipFill>
          <a:blip r:embed="rId5"/>
          <a:srcRect/>
          <a:stretch>
            <a:fillRect/>
          </a:stretch>
        </p:blipFill>
        <p:spPr bwMode="auto">
          <a:xfrm>
            <a:off x="261938" y="889000"/>
            <a:ext cx="3852862" cy="4038600"/>
          </a:xfrm>
          <a:prstGeom prst="rect">
            <a:avLst/>
          </a:prstGeom>
          <a:noFill/>
          <a:ln w="9525">
            <a:noFill/>
            <a:miter lim="800000"/>
            <a:headEnd/>
            <a:tailEnd/>
          </a:ln>
        </p:spPr>
      </p:pic>
      <p:pic>
        <p:nvPicPr>
          <p:cNvPr id="55299" name="Rectangle 52229"/>
          <p:cNvPicPr>
            <a:picLocks noChangeAspect="1" noChangeArrowheads="1"/>
          </p:cNvPicPr>
          <p:nvPr/>
        </p:nvPicPr>
        <p:blipFill>
          <a:blip r:embed="rId6"/>
          <a:srcRect/>
          <a:stretch>
            <a:fillRect/>
          </a:stretch>
        </p:blipFill>
        <p:spPr bwMode="auto">
          <a:xfrm>
            <a:off x="2743200" y="1752600"/>
            <a:ext cx="3763963" cy="4343400"/>
          </a:xfrm>
          <a:prstGeom prst="rect">
            <a:avLst/>
          </a:prstGeom>
          <a:noFill/>
          <a:ln w="9525">
            <a:noFill/>
            <a:miter lim="800000"/>
            <a:headEnd/>
            <a:tailEnd/>
          </a:ln>
        </p:spPr>
      </p:pic>
      <p:pic>
        <p:nvPicPr>
          <p:cNvPr id="55300" name="Rectangle 52230"/>
          <p:cNvPicPr>
            <a:picLocks noChangeAspect="1" noChangeArrowheads="1"/>
          </p:cNvPicPr>
          <p:nvPr/>
        </p:nvPicPr>
        <p:blipFill>
          <a:blip r:embed="rId7"/>
          <a:srcRect/>
          <a:stretch>
            <a:fillRect/>
          </a:stretch>
        </p:blipFill>
        <p:spPr bwMode="auto">
          <a:xfrm>
            <a:off x="5410200" y="2819400"/>
            <a:ext cx="3559175"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p:txBody>
          <a:bodyPr/>
          <a:lstStyle/>
          <a:p>
            <a:r>
              <a:rPr lang="zh-TW" altLang="en-US" dirty="0" smtClean="0">
                <a:ea typeface="新細明體" pitchFamily="18" charset="-120"/>
              </a:rPr>
              <a:t>通聯記錄</a:t>
            </a:r>
            <a:endParaRPr lang="en-US" altLang="zh-TW" dirty="0">
              <a:ea typeface="新細明體" pitchFamily="18" charset="-120"/>
            </a:endParaRPr>
          </a:p>
        </p:txBody>
      </p:sp>
      <p:sp>
        <p:nvSpPr>
          <p:cNvPr id="56326" name="Rectangle 6"/>
          <p:cNvSpPr>
            <a:spLocks noGrp="1" noChangeArrowheads="1"/>
          </p:cNvSpPr>
          <p:nvPr>
            <p:ph type="body" idx="1"/>
          </p:nvPr>
        </p:nvSpPr>
        <p:spPr>
          <a:xfrm>
            <a:off x="109538" y="1581150"/>
            <a:ext cx="8756650" cy="3032125"/>
          </a:xfrm>
        </p:spPr>
        <p:txBody>
          <a:bodyPr/>
          <a:lstStyle/>
          <a:p>
            <a:r>
              <a:rPr lang="en-US" altLang="zh-TW">
                <a:ea typeface="新細明體" pitchFamily="18" charset="-120"/>
              </a:rPr>
              <a:t>Communications Server 2007 enables administrators to:</a:t>
            </a:r>
          </a:p>
          <a:p>
            <a:pPr lvl="1"/>
            <a:r>
              <a:rPr lang="en-US" altLang="zh-TW">
                <a:ea typeface="新細明體" pitchFamily="18" charset="-120"/>
              </a:rPr>
              <a:t>Capture usage statistics</a:t>
            </a:r>
          </a:p>
          <a:p>
            <a:pPr lvl="1"/>
            <a:r>
              <a:rPr lang="en-US" altLang="zh-TW">
                <a:ea typeface="新細明體" pitchFamily="18" charset="-120"/>
              </a:rPr>
              <a:t>Quantify the return on investment (ROI) </a:t>
            </a:r>
          </a:p>
          <a:p>
            <a:pPr lvl="1"/>
            <a:r>
              <a:rPr lang="en-US" altLang="zh-TW">
                <a:ea typeface="新細明體" pitchFamily="18" charset="-120"/>
              </a:rPr>
              <a:t>Analyze usage trends of various features 	and services and plan the infrastructure 	accordingly</a:t>
            </a:r>
          </a:p>
        </p:txBody>
      </p:sp>
      <p:sp>
        <p:nvSpPr>
          <p:cNvPr id="28675" name="TextBox 3"/>
          <p:cNvSpPr txBox="1">
            <a:spLocks noChangeArrowheads="1"/>
          </p:cNvSpPr>
          <p:nvPr/>
        </p:nvSpPr>
        <p:spPr bwMode="auto">
          <a:xfrm>
            <a:off x="533400" y="4038600"/>
            <a:ext cx="8229600" cy="1143000"/>
          </a:xfrm>
          <a:prstGeom prst="rect">
            <a:avLst/>
          </a:prstGeom>
          <a:noFill/>
          <a:ln w="9525">
            <a:noFill/>
            <a:miter lim="800000"/>
            <a:headEnd/>
            <a:tailEnd/>
          </a:ln>
        </p:spPr>
        <p:txBody>
          <a:bodyPr anchor="ctr"/>
          <a:lstStyle/>
          <a:p>
            <a:pPr>
              <a:spcBef>
                <a:spcPct val="20000"/>
              </a:spcBef>
              <a:buClr>
                <a:srgbClr val="FFCC00"/>
              </a:buClr>
              <a:buFontTx/>
              <a:buChar char="•"/>
            </a:pPr>
            <a:endParaRPr lang="zh-TW" altLang="zh-TW" sz="3200">
              <a:solidFill>
                <a:srgbClr val="008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r>
              <a:rPr lang="en-US" altLang="zh-TW" dirty="0">
                <a:ea typeface="新細明體" pitchFamily="18" charset="-120"/>
              </a:rPr>
              <a:t>Communicator 2007 </a:t>
            </a:r>
            <a:r>
              <a:rPr lang="zh-TW" altLang="en-US" dirty="0" smtClean="0">
                <a:ea typeface="新細明體" pitchFamily="18" charset="-120"/>
              </a:rPr>
              <a:t>使用量</a:t>
            </a:r>
            <a:endParaRPr lang="en-US" altLang="zh-TW" dirty="0">
              <a:ea typeface="新細明體" pitchFamily="18" charset="-120"/>
            </a:endParaRPr>
          </a:p>
        </p:txBody>
      </p:sp>
      <p:sp>
        <p:nvSpPr>
          <p:cNvPr id="57349" name="Rectangle 5"/>
          <p:cNvSpPr>
            <a:spLocks noGrp="1" noChangeArrowheads="1"/>
          </p:cNvSpPr>
          <p:nvPr>
            <p:ph type="body" idx="1"/>
          </p:nvPr>
        </p:nvSpPr>
        <p:spPr>
          <a:xfrm>
            <a:off x="109538" y="1581150"/>
            <a:ext cx="8756650" cy="4108450"/>
          </a:xfrm>
        </p:spPr>
        <p:txBody>
          <a:bodyPr/>
          <a:lstStyle/>
          <a:p>
            <a:r>
              <a:rPr lang="en-US" altLang="zh-TW" sz="2800">
                <a:ea typeface="新細明體" pitchFamily="18" charset="-120"/>
              </a:rPr>
              <a:t>IM session count</a:t>
            </a:r>
          </a:p>
          <a:p>
            <a:r>
              <a:rPr lang="en-US" altLang="zh-TW" sz="2800">
                <a:ea typeface="新細明體" pitchFamily="18" charset="-120"/>
              </a:rPr>
              <a:t>IM messages count</a:t>
            </a:r>
          </a:p>
          <a:p>
            <a:r>
              <a:rPr lang="en-US" altLang="zh-TW" sz="2800">
                <a:ea typeface="新細明體" pitchFamily="18" charset="-120"/>
              </a:rPr>
              <a:t>IM conversation minutes</a:t>
            </a:r>
          </a:p>
          <a:p>
            <a:r>
              <a:rPr lang="en-US" altLang="zh-TW" sz="2800">
                <a:ea typeface="新細明體" pitchFamily="18" charset="-120"/>
              </a:rPr>
              <a:t>P2P audio/video sessions</a:t>
            </a:r>
          </a:p>
          <a:p>
            <a:r>
              <a:rPr lang="en-US" altLang="zh-TW" sz="2800">
                <a:ea typeface="新細明體" pitchFamily="18" charset="-120"/>
              </a:rPr>
              <a:t>Count of users</a:t>
            </a:r>
          </a:p>
          <a:p>
            <a:r>
              <a:rPr lang="en-US" altLang="zh-TW" sz="2800">
                <a:ea typeface="新細明體" pitchFamily="18" charset="-120"/>
              </a:rPr>
              <a:t>Count of IM file transfer sessions</a:t>
            </a:r>
          </a:p>
          <a:p>
            <a:r>
              <a:rPr lang="en-US" altLang="zh-TW" sz="2800">
                <a:ea typeface="新細明體" pitchFamily="18" charset="-120"/>
              </a:rPr>
              <a:t>Count of application sharing sessions</a:t>
            </a:r>
          </a:p>
          <a:p>
            <a:r>
              <a:rPr lang="en-US" altLang="zh-TW" sz="2800">
                <a:ea typeface="新細明體" pitchFamily="18" charset="-120"/>
              </a:rPr>
              <a:t>Count of remote assistance sessions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altLang="zh-TW" dirty="0">
                <a:ea typeface="新細明體" pitchFamily="18" charset="-120"/>
              </a:rPr>
              <a:t>Meeting Console </a:t>
            </a:r>
            <a:r>
              <a:rPr lang="zh-TW" altLang="en-US" dirty="0" smtClean="0">
                <a:ea typeface="新細明體" pitchFamily="18" charset="-120"/>
              </a:rPr>
              <a:t>使用量</a:t>
            </a:r>
            <a:endParaRPr lang="en-US" altLang="zh-TW" dirty="0">
              <a:ea typeface="新細明體" pitchFamily="18" charset="-120"/>
            </a:endParaRPr>
          </a:p>
        </p:txBody>
      </p:sp>
      <p:sp>
        <p:nvSpPr>
          <p:cNvPr id="58373" name="Rectangle 5"/>
          <p:cNvSpPr>
            <a:spLocks noGrp="1" noChangeArrowheads="1"/>
          </p:cNvSpPr>
          <p:nvPr>
            <p:ph type="body" idx="1"/>
          </p:nvPr>
        </p:nvSpPr>
        <p:spPr>
          <a:xfrm>
            <a:off x="109538" y="1581150"/>
            <a:ext cx="8756650" cy="3403600"/>
          </a:xfrm>
        </p:spPr>
        <p:txBody>
          <a:bodyPr/>
          <a:lstStyle/>
          <a:p>
            <a:r>
              <a:rPr lang="en-US" altLang="zh-TW">
                <a:ea typeface="新細明體" pitchFamily="18" charset="-120"/>
              </a:rPr>
              <a:t>Count of conferences</a:t>
            </a:r>
          </a:p>
          <a:p>
            <a:r>
              <a:rPr lang="en-US" altLang="zh-TW">
                <a:ea typeface="新細明體" pitchFamily="18" charset="-120"/>
              </a:rPr>
              <a:t>Count of conference minutes</a:t>
            </a:r>
          </a:p>
          <a:p>
            <a:r>
              <a:rPr lang="en-US" altLang="zh-TW">
                <a:ea typeface="新細明體" pitchFamily="18" charset="-120"/>
              </a:rPr>
              <a:t>Count of unique conference users</a:t>
            </a:r>
          </a:p>
          <a:p>
            <a:r>
              <a:rPr lang="en-US" altLang="zh-TW">
                <a:ea typeface="新細明體" pitchFamily="18" charset="-120"/>
              </a:rPr>
              <a:t>Information of conference presenters versus attendees</a:t>
            </a:r>
          </a:p>
          <a:p>
            <a:r>
              <a:rPr lang="en-US" altLang="zh-TW">
                <a:ea typeface="新細明體" pitchFamily="18" charset="-120"/>
              </a:rPr>
              <a:t>Count of conference messages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r>
              <a:rPr lang="zh-TW" altLang="en-US" dirty="0" smtClean="0">
                <a:ea typeface="新細明體" pitchFamily="18" charset="-120"/>
              </a:rPr>
              <a:t>電話使用量</a:t>
            </a:r>
            <a:endParaRPr lang="en-US" altLang="zh-TW" dirty="0">
              <a:ea typeface="新細明體" pitchFamily="18" charset="-120"/>
            </a:endParaRPr>
          </a:p>
        </p:txBody>
      </p:sp>
      <p:sp>
        <p:nvSpPr>
          <p:cNvPr id="60421" name="Rectangle 5"/>
          <p:cNvSpPr>
            <a:spLocks noGrp="1" noChangeArrowheads="1"/>
          </p:cNvSpPr>
          <p:nvPr>
            <p:ph type="body" idx="1"/>
          </p:nvPr>
        </p:nvSpPr>
        <p:spPr>
          <a:xfrm>
            <a:off x="109538" y="1581150"/>
            <a:ext cx="8756650" cy="2916238"/>
          </a:xfrm>
        </p:spPr>
        <p:txBody>
          <a:bodyPr/>
          <a:lstStyle/>
          <a:p>
            <a:r>
              <a:rPr lang="en-US" altLang="zh-TW">
                <a:ea typeface="新細明體" pitchFamily="18" charset="-120"/>
              </a:rPr>
              <a:t>Count of voice calls between particular users</a:t>
            </a:r>
          </a:p>
          <a:p>
            <a:r>
              <a:rPr lang="en-US" altLang="zh-TW">
                <a:ea typeface="新細明體" pitchFamily="18" charset="-120"/>
              </a:rPr>
              <a:t>Count of redirected voice calls</a:t>
            </a:r>
          </a:p>
          <a:p>
            <a:r>
              <a:rPr lang="en-US" altLang="zh-TW">
                <a:ea typeface="新細明體" pitchFamily="18" charset="-120"/>
              </a:rPr>
              <a:t>Count of missed calls</a:t>
            </a:r>
          </a:p>
          <a:p>
            <a:r>
              <a:rPr lang="en-US" altLang="zh-TW">
                <a:ea typeface="新細明體" pitchFamily="18" charset="-120"/>
              </a:rPr>
              <a:t>Duration of calls</a:t>
            </a:r>
          </a:p>
          <a:p>
            <a:r>
              <a:rPr lang="en-US" altLang="zh-TW">
                <a:ea typeface="新細明體" pitchFamily="18" charset="-120"/>
              </a:rPr>
              <a:t>Information about gateways used in the call</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7" name="Group 7"/>
          <p:cNvGrpSpPr>
            <a:grpSpLocks/>
          </p:cNvGrpSpPr>
          <p:nvPr/>
        </p:nvGrpSpPr>
        <p:grpSpPr bwMode="auto">
          <a:xfrm>
            <a:off x="-15875" y="5095875"/>
            <a:ext cx="9159875" cy="1771650"/>
            <a:chOff x="-10" y="3210"/>
            <a:chExt cx="5770" cy="1116"/>
          </a:xfrm>
        </p:grpSpPr>
        <p:pic>
          <p:nvPicPr>
            <p:cNvPr id="61448" name="Picture 8"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61449" name="Picture 9"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61450" name="Rectangle 10"/>
          <p:cNvSpPr>
            <a:spLocks noGrp="1" noChangeArrowheads="1"/>
          </p:cNvSpPr>
          <p:nvPr>
            <p:ph type="title"/>
          </p:nvPr>
        </p:nvSpPr>
        <p:spPr>
          <a:xfrm>
            <a:off x="127000" y="127000"/>
            <a:ext cx="9017000" cy="1127125"/>
          </a:xfrm>
        </p:spPr>
        <p:txBody>
          <a:bodyPr/>
          <a:lstStyle/>
          <a:p>
            <a:r>
              <a:rPr lang="en-US" altLang="zh-TW" sz="4000">
                <a:ea typeface="新細明體" pitchFamily="18" charset="-120"/>
              </a:rPr>
              <a:t>Archiving-CDR Reporter and Usage Info in Excel 2007</a:t>
            </a:r>
          </a:p>
        </p:txBody>
      </p:sp>
      <p:pic>
        <p:nvPicPr>
          <p:cNvPr id="61442" name="Rectangle 58372"/>
          <p:cNvPicPr>
            <a:picLocks noChangeAspect="1" noChangeArrowheads="1"/>
          </p:cNvPicPr>
          <p:nvPr/>
        </p:nvPicPr>
        <p:blipFill>
          <a:blip r:embed="rId5"/>
          <a:srcRect/>
          <a:stretch>
            <a:fillRect/>
          </a:stretch>
        </p:blipFill>
        <p:spPr bwMode="auto">
          <a:xfrm>
            <a:off x="228600" y="1270000"/>
            <a:ext cx="5410200" cy="3308350"/>
          </a:xfrm>
          <a:prstGeom prst="rect">
            <a:avLst/>
          </a:prstGeom>
          <a:noFill/>
          <a:ln w="9525">
            <a:noFill/>
            <a:miter lim="800000"/>
            <a:headEnd/>
            <a:tailEnd/>
          </a:ln>
        </p:spPr>
      </p:pic>
      <p:pic>
        <p:nvPicPr>
          <p:cNvPr id="61443" name="Rectangle 58373"/>
          <p:cNvPicPr>
            <a:picLocks noChangeAspect="1" noChangeArrowheads="1"/>
          </p:cNvPicPr>
          <p:nvPr/>
        </p:nvPicPr>
        <p:blipFill>
          <a:blip r:embed="rId6"/>
          <a:srcRect/>
          <a:stretch>
            <a:fillRect/>
          </a:stretch>
        </p:blipFill>
        <p:spPr bwMode="auto">
          <a:xfrm>
            <a:off x="1371600" y="3405188"/>
            <a:ext cx="7620000" cy="3362325"/>
          </a:xfrm>
          <a:prstGeom prst="rect">
            <a:avLst/>
          </a:prstGeom>
          <a:noFill/>
          <a:ln w="9525">
            <a:noFill/>
            <a:miter lim="800000"/>
            <a:headEnd/>
            <a:tailEnd/>
          </a:ln>
        </p:spPr>
      </p:pic>
      <p:sp>
        <p:nvSpPr>
          <p:cNvPr id="61444" name="Rectangle 52"/>
          <p:cNvSpPr txBox="1">
            <a:spLocks noChangeArrowheads="1"/>
          </p:cNvSpPr>
          <p:nvPr/>
        </p:nvSpPr>
        <p:spPr bwMode="auto">
          <a:xfrm>
            <a:off x="5716588" y="1581150"/>
            <a:ext cx="3695700" cy="2898775"/>
          </a:xfrm>
          <a:prstGeom prst="rect">
            <a:avLst/>
          </a:prstGeom>
          <a:noFill/>
          <a:ln w="9525">
            <a:noFill/>
            <a:miter lim="800000"/>
            <a:headEnd/>
            <a:tailEnd/>
          </a:ln>
        </p:spPr>
        <p:txBody>
          <a:bodyPr/>
          <a:lstStyle/>
          <a:p>
            <a:pPr>
              <a:lnSpc>
                <a:spcPct val="90000"/>
              </a:lnSpc>
              <a:spcBef>
                <a:spcPct val="30000"/>
              </a:spcBef>
              <a:buClr>
                <a:schemeClr val="tx2"/>
              </a:buClr>
              <a:buFont typeface="Wingdings 2" pitchFamily="18" charset="2"/>
              <a:buNone/>
            </a:pPr>
            <a:r>
              <a:rPr lang="en-US" altLang="zh-TW" sz="2400">
                <a:ea typeface="新細明體" pitchFamily="18" charset="-120"/>
              </a:rPr>
              <a:t>Built-in queries for most common reports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70" name="Group 6"/>
          <p:cNvGrpSpPr>
            <a:grpSpLocks/>
          </p:cNvGrpSpPr>
          <p:nvPr/>
        </p:nvGrpSpPr>
        <p:grpSpPr bwMode="auto">
          <a:xfrm>
            <a:off x="-15875" y="5095875"/>
            <a:ext cx="9159875" cy="1771650"/>
            <a:chOff x="-10" y="3210"/>
            <a:chExt cx="5770" cy="1116"/>
          </a:xfrm>
        </p:grpSpPr>
        <p:pic>
          <p:nvPicPr>
            <p:cNvPr id="62471" name="Picture 7"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62472" name="Picture 8"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62473" name="Rectangle 9"/>
          <p:cNvSpPr>
            <a:spLocks noGrp="1" noChangeArrowheads="1"/>
          </p:cNvSpPr>
          <p:nvPr>
            <p:ph type="title"/>
          </p:nvPr>
        </p:nvSpPr>
        <p:spPr/>
        <p:txBody>
          <a:bodyPr/>
          <a:lstStyle/>
          <a:p>
            <a:r>
              <a:rPr lang="en-US" altLang="zh-TW">
                <a:ea typeface="新細明體" pitchFamily="18" charset="-120"/>
              </a:rPr>
              <a:t>Trend Reports</a:t>
            </a:r>
          </a:p>
        </p:txBody>
      </p:sp>
      <p:pic>
        <p:nvPicPr>
          <p:cNvPr id="62466" name="Rectangle 56324"/>
          <p:cNvPicPr>
            <a:picLocks noChangeAspect="1" noChangeArrowheads="1"/>
          </p:cNvPicPr>
          <p:nvPr/>
        </p:nvPicPr>
        <p:blipFill>
          <a:blip r:embed="rId5"/>
          <a:srcRect/>
          <a:stretch>
            <a:fillRect/>
          </a:stretch>
        </p:blipFill>
        <p:spPr bwMode="auto">
          <a:xfrm>
            <a:off x="152400" y="825500"/>
            <a:ext cx="5791200" cy="3660775"/>
          </a:xfrm>
          <a:prstGeom prst="rect">
            <a:avLst/>
          </a:prstGeom>
          <a:noFill/>
          <a:ln w="9525">
            <a:noFill/>
            <a:miter lim="800000"/>
            <a:headEnd/>
            <a:tailEnd/>
          </a:ln>
        </p:spPr>
      </p:pic>
      <p:pic>
        <p:nvPicPr>
          <p:cNvPr id="62467" name="Rectangle 56325"/>
          <p:cNvPicPr>
            <a:picLocks noChangeAspect="1" noChangeArrowheads="1"/>
          </p:cNvPicPr>
          <p:nvPr/>
        </p:nvPicPr>
        <p:blipFill>
          <a:blip r:embed="rId6"/>
          <a:srcRect/>
          <a:stretch>
            <a:fillRect/>
          </a:stretch>
        </p:blipFill>
        <p:spPr bwMode="auto">
          <a:xfrm>
            <a:off x="2971800" y="2908300"/>
            <a:ext cx="6019800" cy="3949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075" y="2327277"/>
            <a:ext cx="7843838" cy="667875"/>
          </a:xfrm>
        </p:spPr>
        <p:txBody>
          <a:bodyPr/>
          <a:lstStyle/>
          <a:p>
            <a:pPr>
              <a:defRPr/>
            </a:pPr>
            <a:r>
              <a:rPr lang="en-US" altLang="zh-TW" sz="4400" dirty="0" smtClean="0">
                <a:effectLst/>
              </a:rPr>
              <a:t>OCS</a:t>
            </a:r>
            <a:r>
              <a:rPr lang="zh-TW" altLang="en-US" sz="4400" dirty="0" smtClean="0">
                <a:effectLst/>
              </a:rPr>
              <a:t> </a:t>
            </a:r>
            <a:r>
              <a:rPr lang="en-US" altLang="zh-TW" sz="4400" dirty="0" smtClean="0">
                <a:effectLst/>
              </a:rPr>
              <a:t>2007 </a:t>
            </a:r>
            <a:r>
              <a:rPr lang="zh-TW" altLang="en-US" sz="4400" dirty="0" smtClean="0">
                <a:effectLst/>
              </a:rPr>
              <a:t>衛生保健</a:t>
            </a:r>
            <a:endParaRPr sz="4400" dirty="0" smtClean="0">
              <a:effectLst/>
            </a:endParaRPr>
          </a:p>
        </p:txBody>
      </p:sp>
      <p:sp>
        <p:nvSpPr>
          <p:cNvPr id="4" name="Subtitle 3"/>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zh-TW" altLang="en-US" dirty="0" smtClean="0">
                <a:ea typeface="新細明體" pitchFamily="18" charset="-120"/>
              </a:rPr>
              <a:t>什麼是衛生保健 </a:t>
            </a:r>
            <a:r>
              <a:rPr lang="en-US" altLang="zh-TW" dirty="0" smtClean="0">
                <a:ea typeface="新細明體" pitchFamily="18" charset="-120"/>
              </a:rPr>
              <a:t>?</a:t>
            </a:r>
            <a:endParaRPr lang="en-US" altLang="zh-TW" dirty="0">
              <a:ea typeface="新細明體" pitchFamily="18" charset="-120"/>
            </a:endParaRPr>
          </a:p>
        </p:txBody>
      </p:sp>
      <p:sp>
        <p:nvSpPr>
          <p:cNvPr id="63493" name="Rectangle 5"/>
          <p:cNvSpPr>
            <a:spLocks noGrp="1" noChangeArrowheads="1"/>
          </p:cNvSpPr>
          <p:nvPr>
            <p:ph type="body" idx="1"/>
          </p:nvPr>
        </p:nvSpPr>
        <p:spPr>
          <a:xfrm>
            <a:off x="109538" y="1581150"/>
            <a:ext cx="8756650" cy="1554163"/>
          </a:xfrm>
        </p:spPr>
        <p:txBody>
          <a:bodyPr/>
          <a:lstStyle/>
          <a:p>
            <a:r>
              <a:rPr lang="en-US" altLang="zh-TW">
                <a:ea typeface="新細明體" pitchFamily="18" charset="-120"/>
              </a:rPr>
              <a:t>Functionality to enable users to specify and enforce policies, as well as controls to protect their enterprise against security threats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0" name="Rectangle 10"/>
          <p:cNvSpPr>
            <a:spLocks noGrp="1" noChangeArrowheads="1"/>
          </p:cNvSpPr>
          <p:nvPr>
            <p:ph type="title" idx="4294967295"/>
          </p:nvPr>
        </p:nvSpPr>
        <p:spPr/>
        <p:txBody>
          <a:bodyPr/>
          <a:lstStyle/>
          <a:p>
            <a:pPr>
              <a:defRPr/>
            </a:pPr>
            <a:r>
              <a:rPr lang="zh-TW" altLang="en-US" dirty="0" smtClean="0">
                <a:latin typeface="+mj-lt"/>
                <a:ea typeface="+mj-ea"/>
                <a:cs typeface="+mj-cs"/>
              </a:rPr>
              <a:t>需先具備 </a:t>
            </a:r>
            <a:r>
              <a:rPr lang="en-US" altLang="zh-TW" dirty="0" smtClean="0">
                <a:latin typeface="+mj-lt"/>
                <a:ea typeface="+mj-ea"/>
                <a:cs typeface="+mj-cs"/>
              </a:rPr>
              <a:t>:</a:t>
            </a:r>
            <a:endParaRPr lang="en-US" dirty="0">
              <a:latin typeface="+mj-lt"/>
              <a:ea typeface="+mj-ea"/>
              <a:cs typeface="+mj-cs"/>
            </a:endParaRPr>
          </a:p>
        </p:txBody>
      </p:sp>
      <p:sp>
        <p:nvSpPr>
          <p:cNvPr id="158729" name="Rectangle 9"/>
          <p:cNvSpPr>
            <a:spLocks noGrp="1" noChangeArrowheads="1"/>
          </p:cNvSpPr>
          <p:nvPr>
            <p:ph type="body" idx="4294967295"/>
          </p:nvPr>
        </p:nvSpPr>
        <p:spPr>
          <a:xfrm>
            <a:off x="109538" y="1581150"/>
            <a:ext cx="9034462" cy="2259722"/>
          </a:xfrm>
        </p:spPr>
        <p:txBody>
          <a:bodyPr lIns="92075" tIns="46038" rIns="92075" bIns="46038"/>
          <a:lstStyle/>
          <a:p>
            <a:pPr>
              <a:defRPr/>
            </a:pPr>
            <a:r>
              <a:rPr lang="en-US" dirty="0">
                <a:latin typeface="+mn-lt"/>
                <a:ea typeface="+mn-ea"/>
                <a:cs typeface="+mn-cs"/>
              </a:rPr>
              <a:t>Windows Server</a:t>
            </a:r>
            <a:r>
              <a:rPr lang="en-US" baseline="30000" dirty="0">
                <a:latin typeface="+mn-lt"/>
                <a:ea typeface="+mn-ea"/>
                <a:cs typeface="+mn-cs"/>
              </a:rPr>
              <a:t>®</a:t>
            </a:r>
            <a:r>
              <a:rPr lang="en-US" dirty="0">
                <a:latin typeface="+mn-lt"/>
                <a:ea typeface="+mn-ea"/>
                <a:cs typeface="+mn-cs"/>
              </a:rPr>
              <a:t> infrastructure</a:t>
            </a:r>
          </a:p>
          <a:p>
            <a:pPr>
              <a:defRPr/>
            </a:pPr>
            <a:r>
              <a:rPr lang="en-US" dirty="0">
                <a:latin typeface="+mn-lt"/>
                <a:ea typeface="+mn-ea"/>
                <a:cs typeface="+mn-cs"/>
              </a:rPr>
              <a:t>Enterprise IT deployments</a:t>
            </a:r>
          </a:p>
          <a:p>
            <a:pPr>
              <a:defRPr/>
            </a:pPr>
            <a:r>
              <a:rPr lang="en-US" dirty="0">
                <a:latin typeface="+mn-lt"/>
                <a:ea typeface="+mn-ea"/>
                <a:cs typeface="+mn-cs"/>
              </a:rPr>
              <a:t>Microsoft</a:t>
            </a:r>
            <a:r>
              <a:rPr lang="en-US" baseline="30000" dirty="0">
                <a:latin typeface="+mn-lt"/>
                <a:ea typeface="+mn-ea"/>
                <a:cs typeface="+mn-cs"/>
              </a:rPr>
              <a:t>®</a:t>
            </a:r>
            <a:r>
              <a:rPr lang="en-US" dirty="0">
                <a:latin typeface="+mn-lt"/>
                <a:ea typeface="+mn-ea"/>
                <a:cs typeface="+mn-cs"/>
              </a:rPr>
              <a:t> Office </a:t>
            </a:r>
            <a:r>
              <a:rPr lang="en-US" altLang="zh-TW" dirty="0" smtClean="0"/>
              <a:t>Communication Server 2007</a:t>
            </a:r>
            <a:endParaRPr lang="en-US" dirty="0">
              <a:latin typeface="+mn-lt"/>
              <a:ea typeface="+mn-ea"/>
              <a:cs typeface="+mn-cs"/>
            </a:endParaRPr>
          </a:p>
        </p:txBody>
      </p:sp>
      <p:sp>
        <p:nvSpPr>
          <p:cNvPr id="158728" name="Text Box 8"/>
          <p:cNvSpPr txBox="1">
            <a:spLocks noChangeArrowheads="1"/>
          </p:cNvSpPr>
          <p:nvPr/>
        </p:nvSpPr>
        <p:spPr bwMode="auto">
          <a:xfrm>
            <a:off x="127000" y="5422900"/>
            <a:ext cx="2471738" cy="701675"/>
          </a:xfrm>
          <a:prstGeom prst="rect">
            <a:avLst/>
          </a:prstGeom>
          <a:noFill/>
          <a:ln w="12700">
            <a:noFill/>
            <a:miter lim="800000"/>
            <a:headEnd/>
            <a:tailEnd/>
          </a:ln>
          <a:effectLst/>
        </p:spPr>
        <p:txBody>
          <a:bodyPr wrap="none">
            <a:spAutoFit/>
          </a:bodyPr>
          <a:lstStyle/>
          <a:p>
            <a:pPr eaLnBrk="0" hangingPunct="0">
              <a:defRPr/>
            </a:pPr>
            <a:r>
              <a:rPr lang="en-US" sz="4000" b="1">
                <a:solidFill>
                  <a:schemeClr val="accent1"/>
                </a:solidFill>
                <a:effectLst>
                  <a:outerShdw blurRad="38100" dist="38100" dir="2700000" algn="tl">
                    <a:srgbClr val="000000"/>
                  </a:outerShdw>
                </a:effectLst>
                <a:latin typeface="Arial" charset="0"/>
              </a:rPr>
              <a:t>Level 200</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Grp="1" noChangeArrowheads="1"/>
          </p:cNvSpPr>
          <p:nvPr>
            <p:ph type="title"/>
          </p:nvPr>
        </p:nvSpPr>
        <p:spPr/>
        <p:txBody>
          <a:bodyPr/>
          <a:lstStyle/>
          <a:p>
            <a:r>
              <a:rPr lang="en-US" altLang="zh-TW" dirty="0">
                <a:ea typeface="新細明體" pitchFamily="18" charset="-120"/>
              </a:rPr>
              <a:t>Client Version Check Application</a:t>
            </a:r>
          </a:p>
        </p:txBody>
      </p:sp>
      <p:sp>
        <p:nvSpPr>
          <p:cNvPr id="65542" name="Rectangle 6"/>
          <p:cNvSpPr>
            <a:spLocks noGrp="1" noChangeArrowheads="1"/>
          </p:cNvSpPr>
          <p:nvPr>
            <p:ph type="body" idx="1"/>
          </p:nvPr>
        </p:nvSpPr>
        <p:spPr>
          <a:xfrm>
            <a:off x="5816600" y="1581150"/>
            <a:ext cx="3049588" cy="4356100"/>
          </a:xfrm>
        </p:spPr>
        <p:txBody>
          <a:bodyPr/>
          <a:lstStyle/>
          <a:p>
            <a:r>
              <a:rPr lang="en-US" altLang="zh-TW" sz="2000">
                <a:ea typeface="新細明體" pitchFamily="18" charset="-120"/>
              </a:rPr>
              <a:t>Notes</a:t>
            </a:r>
          </a:p>
          <a:p>
            <a:r>
              <a:rPr lang="en-US" altLang="zh-TW" sz="2000">
                <a:ea typeface="新細明體" pitchFamily="18" charset="-120"/>
              </a:rPr>
              <a:t>Feature can be turned on or off</a:t>
            </a:r>
          </a:p>
          <a:p>
            <a:r>
              <a:rPr lang="en-US" altLang="zh-TW" sz="2000">
                <a:ea typeface="新細明體" pitchFamily="18" charset="-120"/>
              </a:rPr>
              <a:t>Wild card support</a:t>
            </a:r>
          </a:p>
          <a:p>
            <a:r>
              <a:rPr lang="en-US" altLang="zh-TW" sz="2000">
                <a:ea typeface="新細明體" pitchFamily="18" charset="-120"/>
              </a:rPr>
              <a:t>Works for clients that can send SIP invite or subscribe messages</a:t>
            </a:r>
          </a:p>
          <a:p>
            <a:r>
              <a:rPr lang="en-US" altLang="zh-TW" sz="2000">
                <a:ea typeface="新細明體" pitchFamily="18" charset="-120"/>
              </a:rPr>
              <a:t>Filters based upon user agent header</a:t>
            </a:r>
          </a:p>
          <a:p>
            <a:r>
              <a:rPr lang="en-US" altLang="zh-TW" sz="2000">
                <a:ea typeface="新細明體" pitchFamily="18" charset="-120"/>
              </a:rPr>
              <a:t>Order is significant; processing of the filter records stops once match is found</a:t>
            </a:r>
          </a:p>
        </p:txBody>
      </p:sp>
      <p:pic>
        <p:nvPicPr>
          <p:cNvPr id="65539" name="Picture 2"/>
          <p:cNvPicPr>
            <a:picLocks noGrp="1" noChangeAspect="1" noChangeArrowheads="1"/>
          </p:cNvPicPr>
          <p:nvPr>
            <p:ph sz="half" idx="4294967295"/>
          </p:nvPr>
        </p:nvPicPr>
        <p:blipFill>
          <a:blip r:embed="rId3"/>
          <a:srcRect/>
          <a:stretch>
            <a:fillRect/>
          </a:stretch>
        </p:blipFill>
        <p:spPr>
          <a:xfrm>
            <a:off x="190500" y="1377950"/>
            <a:ext cx="5534025" cy="4638675"/>
          </a:xfr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9" name="Group 5"/>
          <p:cNvGrpSpPr>
            <a:grpSpLocks/>
          </p:cNvGrpSpPr>
          <p:nvPr/>
        </p:nvGrpSpPr>
        <p:grpSpPr bwMode="auto">
          <a:xfrm>
            <a:off x="-15875" y="5095875"/>
            <a:ext cx="9159875" cy="1771650"/>
            <a:chOff x="-10" y="3210"/>
            <a:chExt cx="5770" cy="1116"/>
          </a:xfrm>
        </p:grpSpPr>
        <p:pic>
          <p:nvPicPr>
            <p:cNvPr id="67590" name="Picture 6"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67591" name="Picture 7"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67592" name="Rectangle 8"/>
          <p:cNvSpPr>
            <a:spLocks noGrp="1" noChangeArrowheads="1"/>
          </p:cNvSpPr>
          <p:nvPr>
            <p:ph type="title"/>
          </p:nvPr>
        </p:nvSpPr>
        <p:spPr/>
        <p:txBody>
          <a:bodyPr/>
          <a:lstStyle/>
          <a:p>
            <a:r>
              <a:rPr lang="en-US" altLang="zh-TW">
                <a:ea typeface="新細明體" pitchFamily="18" charset="-120"/>
              </a:rPr>
              <a:t>Intelligent IM Filter</a:t>
            </a:r>
          </a:p>
        </p:txBody>
      </p:sp>
      <p:pic>
        <p:nvPicPr>
          <p:cNvPr id="67586" name="Picture 1"/>
          <p:cNvPicPr>
            <a:picLocks noChangeAspect="1" noChangeArrowheads="1"/>
          </p:cNvPicPr>
          <p:nvPr/>
        </p:nvPicPr>
        <p:blipFill>
          <a:blip r:embed="rId5"/>
          <a:srcRect/>
          <a:stretch>
            <a:fillRect/>
          </a:stretch>
        </p:blipFill>
        <p:spPr bwMode="auto">
          <a:xfrm>
            <a:off x="1325563" y="908050"/>
            <a:ext cx="6683375" cy="5949950"/>
          </a:xfrm>
          <a:prstGeom prst="rect">
            <a:avLst/>
          </a:prstGeom>
          <a:noFill/>
          <a:ln w="9525">
            <a:noFill/>
            <a:miter lim="800000"/>
            <a:headEnd/>
            <a:tailEnd/>
          </a:ln>
        </p:spPr>
      </p:pic>
      <p:pic>
        <p:nvPicPr>
          <p:cNvPr id="63490" name="Picture 2"/>
          <p:cNvPicPr>
            <a:picLocks noChangeAspect="1" noChangeArrowheads="1"/>
          </p:cNvPicPr>
          <p:nvPr/>
        </p:nvPicPr>
        <p:blipFill>
          <a:blip r:embed="rId6"/>
          <a:srcRect/>
          <a:stretch>
            <a:fillRect/>
          </a:stretch>
        </p:blipFill>
        <p:spPr bwMode="auto">
          <a:xfrm>
            <a:off x="1325563" y="900113"/>
            <a:ext cx="6750050" cy="59578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horizontal)">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075" y="2327277"/>
            <a:ext cx="7843838" cy="667875"/>
          </a:xfrm>
        </p:spPr>
        <p:txBody>
          <a:bodyPr/>
          <a:lstStyle/>
          <a:p>
            <a:pPr>
              <a:defRPr/>
            </a:pPr>
            <a:r>
              <a:rPr lang="en-US" altLang="zh-TW" sz="4400" dirty="0" smtClean="0">
                <a:effectLst/>
              </a:rPr>
              <a:t>Forefront IM</a:t>
            </a:r>
            <a:r>
              <a:rPr lang="zh-TW" altLang="en-US" sz="4400" dirty="0" smtClean="0">
                <a:effectLst/>
              </a:rPr>
              <a:t> 保護機制</a:t>
            </a:r>
            <a:endParaRPr sz="4400" dirty="0" smtClean="0">
              <a:effectLst/>
            </a:endParaRPr>
          </a:p>
        </p:txBody>
      </p:sp>
      <p:sp>
        <p:nvSpPr>
          <p:cNvPr id="4" name="Subtitle 3"/>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descr="headline quote style 1 tall"/>
          <p:cNvPicPr>
            <a:picLocks noChangeAspect="1" noChangeArrowheads="1"/>
          </p:cNvPicPr>
          <p:nvPr/>
        </p:nvPicPr>
        <p:blipFill>
          <a:blip r:embed="rId3"/>
          <a:srcRect/>
          <a:stretch>
            <a:fillRect/>
          </a:stretch>
        </p:blipFill>
        <p:spPr bwMode="auto">
          <a:xfrm>
            <a:off x="4476750" y="773113"/>
            <a:ext cx="4667250" cy="5829300"/>
          </a:xfrm>
          <a:prstGeom prst="rect">
            <a:avLst/>
          </a:prstGeom>
          <a:noFill/>
        </p:spPr>
      </p:pic>
      <p:sp>
        <p:nvSpPr>
          <p:cNvPr id="376835" name="Rectangle 3"/>
          <p:cNvSpPr>
            <a:spLocks noGrp="1" noChangeArrowheads="1"/>
          </p:cNvSpPr>
          <p:nvPr>
            <p:ph type="title"/>
          </p:nvPr>
        </p:nvSpPr>
        <p:spPr>
          <a:xfrm>
            <a:off x="393700" y="176213"/>
            <a:ext cx="8229600" cy="750887"/>
          </a:xfrm>
          <a:noFill/>
          <a:ln/>
        </p:spPr>
        <p:txBody>
          <a:bodyPr/>
          <a:lstStyle/>
          <a:p>
            <a:r>
              <a:rPr lang="zh-TW" altLang="en-US">
                <a:ea typeface="PMingLiU" pitchFamily="18" charset="-120"/>
              </a:rPr>
              <a:t>即時通訊</a:t>
            </a:r>
            <a:r>
              <a:rPr lang="en-US" altLang="zh-TW">
                <a:ea typeface="PMingLiU" pitchFamily="18" charset="-120"/>
              </a:rPr>
              <a:t>(IM)</a:t>
            </a:r>
            <a:r>
              <a:rPr lang="zh-TW" altLang="en-US">
                <a:ea typeface="PMingLiU" pitchFamily="18" charset="-120"/>
              </a:rPr>
              <a:t>的漏洞</a:t>
            </a:r>
          </a:p>
        </p:txBody>
      </p:sp>
      <p:sp>
        <p:nvSpPr>
          <p:cNvPr id="376836" name="Rectangle 4"/>
          <p:cNvSpPr>
            <a:spLocks noGrp="1" noChangeArrowheads="1"/>
          </p:cNvSpPr>
          <p:nvPr>
            <p:ph type="body" sz="half" idx="1"/>
          </p:nvPr>
        </p:nvSpPr>
        <p:spPr>
          <a:xfrm>
            <a:off x="381000" y="773113"/>
            <a:ext cx="4337050" cy="5308600"/>
          </a:xfrm>
          <a:noFill/>
          <a:ln/>
        </p:spPr>
        <p:txBody>
          <a:bodyPr/>
          <a:lstStyle/>
          <a:p>
            <a:r>
              <a:rPr lang="en-US" altLang="zh-TW" sz="2400" dirty="0">
                <a:ea typeface="PMingLiU" pitchFamily="18" charset="-120"/>
              </a:rPr>
              <a:t>Files/URLs</a:t>
            </a:r>
          </a:p>
          <a:p>
            <a:pPr lvl="1"/>
            <a:r>
              <a:rPr lang="en-US" altLang="zh-TW" sz="2000" b="0" dirty="0">
                <a:ea typeface="PMingLiU" pitchFamily="18" charset="-120"/>
              </a:rPr>
              <a:t>Executables, hot buttons, phishing</a:t>
            </a:r>
          </a:p>
          <a:p>
            <a:r>
              <a:rPr lang="en-US" altLang="zh-TW" sz="2400" dirty="0">
                <a:ea typeface="PMingLiU" pitchFamily="18" charset="-120"/>
              </a:rPr>
              <a:t>Trojan viruses</a:t>
            </a:r>
          </a:p>
          <a:p>
            <a:pPr lvl="1"/>
            <a:r>
              <a:rPr lang="en-US" altLang="zh-TW" sz="2000" b="0" dirty="0">
                <a:ea typeface="PMingLiU" pitchFamily="18" charset="-120"/>
              </a:rPr>
              <a:t>Steal IM info (buddy lists, passwords, log </a:t>
            </a:r>
            <a:r>
              <a:rPr lang="en-US" altLang="zh-TW" sz="2000" b="0" dirty="0" err="1">
                <a:ea typeface="PMingLiU" pitchFamily="18" charset="-120"/>
              </a:rPr>
              <a:t>filesl</a:t>
            </a:r>
            <a:endParaRPr lang="en-US" altLang="zh-TW" sz="2000" b="0" dirty="0">
              <a:ea typeface="PMingLiU" pitchFamily="18" charset="-120"/>
            </a:endParaRPr>
          </a:p>
          <a:p>
            <a:pPr lvl="1"/>
            <a:r>
              <a:rPr lang="en-US" altLang="zh-TW" sz="2000" b="0" dirty="0">
                <a:ea typeface="PMingLiU" pitchFamily="18" charset="-120"/>
              </a:rPr>
              <a:t>Steal info </a:t>
            </a:r>
            <a:r>
              <a:rPr lang="en-US" altLang="zh-TW" sz="2000" b="0" i="1" dirty="0">
                <a:ea typeface="PMingLiU" pitchFamily="18" charset="-120"/>
              </a:rPr>
              <a:t>via </a:t>
            </a:r>
            <a:r>
              <a:rPr lang="en-US" altLang="zh-TW" sz="2000" b="0" dirty="0">
                <a:ea typeface="PMingLiU" pitchFamily="18" charset="-120"/>
              </a:rPr>
              <a:t>IM (IP addresses, System Info)</a:t>
            </a:r>
          </a:p>
          <a:p>
            <a:pPr lvl="1"/>
            <a:r>
              <a:rPr lang="en-US" altLang="zh-TW" sz="2000" b="0" dirty="0">
                <a:ea typeface="PMingLiU" pitchFamily="18" charset="-120"/>
              </a:rPr>
              <a:t>Remote control</a:t>
            </a:r>
          </a:p>
          <a:p>
            <a:r>
              <a:rPr lang="en-US" altLang="zh-TW" sz="2400" dirty="0">
                <a:ea typeface="PMingLiU" pitchFamily="18" charset="-120"/>
              </a:rPr>
              <a:t>Classic worms</a:t>
            </a:r>
          </a:p>
          <a:p>
            <a:pPr lvl="1"/>
            <a:r>
              <a:rPr lang="en-US" altLang="zh-TW" sz="2000" b="0" dirty="0">
                <a:ea typeface="PMingLiU" pitchFamily="18" charset="-120"/>
              </a:rPr>
              <a:t>Send files to designated “buddies”</a:t>
            </a:r>
          </a:p>
          <a:p>
            <a:r>
              <a:rPr lang="en-US" altLang="zh-TW" sz="2400" dirty="0">
                <a:ea typeface="PMingLiU" pitchFamily="18" charset="-120"/>
              </a:rPr>
              <a:t>Blended threats</a:t>
            </a:r>
          </a:p>
          <a:p>
            <a:pPr lvl="1"/>
            <a:r>
              <a:rPr lang="en-US" altLang="zh-TW" sz="2000" b="0" dirty="0">
                <a:ea typeface="PMingLiU" pitchFamily="18" charset="-120"/>
              </a:rPr>
              <a:t>Use IM to find vulnerable systems and spread faster</a:t>
            </a:r>
          </a:p>
        </p:txBody>
      </p:sp>
      <p:sp>
        <p:nvSpPr>
          <p:cNvPr id="376837" name="Rectangle 5"/>
          <p:cNvSpPr>
            <a:spLocks noChangeArrowheads="1"/>
          </p:cNvSpPr>
          <p:nvPr/>
        </p:nvSpPr>
        <p:spPr bwMode="auto">
          <a:xfrm>
            <a:off x="5073650" y="2184400"/>
            <a:ext cx="3525838" cy="3663950"/>
          </a:xfrm>
          <a:prstGeom prst="rect">
            <a:avLst/>
          </a:prstGeom>
          <a:noFill/>
          <a:ln w="12700" algn="ctr">
            <a:noFill/>
            <a:miter lim="800000"/>
            <a:headEnd/>
            <a:tailEnd/>
          </a:ln>
          <a:effectLst/>
        </p:spPr>
        <p:txBody>
          <a:bodyPr lIns="0" tIns="0" rIns="0" bIns="44436" anchor="ctr">
            <a:spAutoFit/>
          </a:bodyPr>
          <a:lstStyle/>
          <a:p>
            <a:pPr eaLnBrk="0" hangingPunct="0">
              <a:lnSpc>
                <a:spcPct val="100000"/>
              </a:lnSpc>
              <a:spcBef>
                <a:spcPct val="0"/>
              </a:spcBef>
              <a:buClrTx/>
              <a:buSzTx/>
              <a:buFontTx/>
              <a:buNone/>
            </a:pPr>
            <a:r>
              <a:rPr lang="en-US" altLang="zh-TW" sz="1800" b="1">
                <a:solidFill>
                  <a:schemeClr val="bg2"/>
                </a:solidFill>
                <a:effectLst/>
                <a:latin typeface="Arial" charset="0"/>
                <a:ea typeface="PMingLiU" pitchFamily="18" charset="-120"/>
              </a:rPr>
              <a:t>Worm attack forces Reuters IM offline</a:t>
            </a:r>
            <a:r>
              <a:rPr lang="en-US" altLang="zh-TW" sz="1800">
                <a:effectLst/>
                <a:latin typeface="Arial" charset="0"/>
                <a:ea typeface="PMingLiU" pitchFamily="18" charset="-120"/>
              </a:rPr>
              <a:t> </a:t>
            </a:r>
            <a:br>
              <a:rPr lang="en-US" altLang="zh-TW" sz="1800">
                <a:effectLst/>
                <a:latin typeface="Arial" charset="0"/>
                <a:ea typeface="PMingLiU" pitchFamily="18" charset="-120"/>
              </a:rPr>
            </a:br>
            <a:r>
              <a:rPr lang="en-US" altLang="zh-TW" sz="1200" b="1">
                <a:solidFill>
                  <a:schemeClr val="bg2"/>
                </a:solidFill>
                <a:effectLst/>
                <a:latin typeface="Arial" charset="0"/>
                <a:ea typeface="PMingLiU" pitchFamily="18" charset="-120"/>
              </a:rPr>
              <a:t>Published: April 14, 2005, 11:22 AM PDT</a:t>
            </a:r>
            <a:r>
              <a:rPr lang="en-US" altLang="zh-TW" sz="1200">
                <a:solidFill>
                  <a:schemeClr val="bg2"/>
                </a:solidFill>
                <a:effectLst/>
                <a:latin typeface="Arial" charset="0"/>
                <a:ea typeface="PMingLiU" pitchFamily="18" charset="-120"/>
              </a:rPr>
              <a:t/>
            </a:r>
            <a:br>
              <a:rPr lang="en-US" altLang="zh-TW" sz="1200">
                <a:solidFill>
                  <a:schemeClr val="bg2"/>
                </a:solidFill>
                <a:effectLst/>
                <a:latin typeface="Arial" charset="0"/>
                <a:ea typeface="PMingLiU" pitchFamily="18" charset="-120"/>
              </a:rPr>
            </a:br>
            <a:r>
              <a:rPr lang="en-US" altLang="zh-TW" sz="1200">
                <a:solidFill>
                  <a:schemeClr val="bg2"/>
                </a:solidFill>
                <a:effectLst/>
                <a:latin typeface="Arial" charset="0"/>
                <a:ea typeface="PMingLiU" pitchFamily="18" charset="-120"/>
              </a:rPr>
              <a:t>CNET News.com</a:t>
            </a:r>
            <a:br>
              <a:rPr lang="en-US" altLang="zh-TW" sz="1200">
                <a:solidFill>
                  <a:schemeClr val="bg2"/>
                </a:solidFill>
                <a:effectLst/>
                <a:latin typeface="Arial" charset="0"/>
                <a:ea typeface="PMingLiU" pitchFamily="18" charset="-120"/>
              </a:rPr>
            </a:br>
            <a:endParaRPr lang="en-US" altLang="zh-TW" sz="1000">
              <a:solidFill>
                <a:schemeClr val="bg2"/>
              </a:solidFill>
              <a:effectLst/>
              <a:latin typeface="Arial" charset="0"/>
              <a:ea typeface="PMingLiU" pitchFamily="18" charset="-120"/>
            </a:endParaRPr>
          </a:p>
          <a:p>
            <a:pPr eaLnBrk="0" hangingPunct="0">
              <a:lnSpc>
                <a:spcPct val="100000"/>
              </a:lnSpc>
              <a:spcBef>
                <a:spcPct val="0"/>
              </a:spcBef>
              <a:buClrTx/>
              <a:buSzTx/>
              <a:buFontTx/>
              <a:buNone/>
            </a:pPr>
            <a:r>
              <a:rPr lang="en-US" altLang="zh-TW" sz="1400">
                <a:solidFill>
                  <a:schemeClr val="bg2"/>
                </a:solidFill>
                <a:effectLst/>
                <a:latin typeface="Arial" charset="0"/>
                <a:ea typeface="PMingLiU" pitchFamily="18" charset="-120"/>
              </a:rPr>
              <a:t>Reuters has shut down its instant messaging</a:t>
            </a:r>
            <a:br>
              <a:rPr lang="en-US" altLang="zh-TW" sz="1400">
                <a:solidFill>
                  <a:schemeClr val="bg2"/>
                </a:solidFill>
                <a:effectLst/>
                <a:latin typeface="Arial" charset="0"/>
                <a:ea typeface="PMingLiU" pitchFamily="18" charset="-120"/>
              </a:rPr>
            </a:br>
            <a:r>
              <a:rPr lang="en-US" altLang="zh-TW" sz="1400">
                <a:solidFill>
                  <a:schemeClr val="bg2"/>
                </a:solidFill>
                <a:effectLst/>
                <a:latin typeface="Arial" charset="0"/>
                <a:ea typeface="PMingLiU" pitchFamily="18" charset="-120"/>
              </a:rPr>
              <a:t>system after suffering an onslaught from a </a:t>
            </a:r>
            <a:br>
              <a:rPr lang="en-US" altLang="zh-TW" sz="1400">
                <a:solidFill>
                  <a:schemeClr val="bg2"/>
                </a:solidFill>
                <a:effectLst/>
                <a:latin typeface="Arial" charset="0"/>
                <a:ea typeface="PMingLiU" pitchFamily="18" charset="-120"/>
              </a:rPr>
            </a:br>
            <a:r>
              <a:rPr lang="en-US" altLang="zh-TW" sz="1400">
                <a:solidFill>
                  <a:schemeClr val="bg2"/>
                </a:solidFill>
                <a:effectLst/>
                <a:latin typeface="Arial" charset="0"/>
                <a:ea typeface="PMingLiU" pitchFamily="18" charset="-120"/>
              </a:rPr>
              <a:t>new Kelvir worm, the company confirmed </a:t>
            </a:r>
            <a:br>
              <a:rPr lang="en-US" altLang="zh-TW" sz="1400">
                <a:solidFill>
                  <a:schemeClr val="bg2"/>
                </a:solidFill>
                <a:effectLst/>
                <a:latin typeface="Arial" charset="0"/>
                <a:ea typeface="PMingLiU" pitchFamily="18" charset="-120"/>
              </a:rPr>
            </a:br>
            <a:r>
              <a:rPr lang="en-US" altLang="zh-TW" sz="1400">
                <a:solidFill>
                  <a:schemeClr val="bg2"/>
                </a:solidFill>
                <a:effectLst/>
                <a:latin typeface="Arial" charset="0"/>
                <a:ea typeface="PMingLiU" pitchFamily="18" charset="-120"/>
              </a:rPr>
              <a:t>Thursday…The new variant attempted to spread by sending </a:t>
            </a:r>
            <a:r>
              <a:rPr lang="en-US" altLang="zh-TW" sz="1400">
                <a:solidFill>
                  <a:schemeClr val="bg2"/>
                </a:solidFill>
                <a:effectLst/>
                <a:latin typeface="Arial" charset="0"/>
                <a:ea typeface="PMingLiU" pitchFamily="18" charset="-120"/>
                <a:hlinkClick r:id="rId4" tooltip="Does IM stand for insecure messaging? -- Wednesday, Mar 23, 2005"/>
              </a:rPr>
              <a:t>fake instant messages</a:t>
            </a:r>
            <a:r>
              <a:rPr lang="en-US" altLang="zh-TW" sz="1400">
                <a:solidFill>
                  <a:schemeClr val="bg2"/>
                </a:solidFill>
                <a:effectLst/>
                <a:latin typeface="Arial" charset="0"/>
                <a:ea typeface="PMingLiU" pitchFamily="18" charset="-120"/>
              </a:rPr>
              <a:t> to people in contact lists on infected systems, a </a:t>
            </a:r>
            <a:br>
              <a:rPr lang="en-US" altLang="zh-TW" sz="1400">
                <a:solidFill>
                  <a:schemeClr val="bg2"/>
                </a:solidFill>
                <a:effectLst/>
                <a:latin typeface="Arial" charset="0"/>
                <a:ea typeface="PMingLiU" pitchFamily="18" charset="-120"/>
              </a:rPr>
            </a:br>
            <a:r>
              <a:rPr lang="en-US" altLang="zh-TW" sz="1400">
                <a:solidFill>
                  <a:schemeClr val="bg2"/>
                </a:solidFill>
                <a:effectLst/>
                <a:latin typeface="Arial" charset="0"/>
                <a:ea typeface="PMingLiU" pitchFamily="18" charset="-120"/>
              </a:rPr>
              <a:t>technique used by earlier </a:t>
            </a:r>
            <a:r>
              <a:rPr lang="en-US" altLang="zh-TW" sz="1400">
                <a:solidFill>
                  <a:schemeClr val="bg2"/>
                </a:solidFill>
                <a:effectLst/>
                <a:latin typeface="Arial" charset="0"/>
                <a:ea typeface="PMingLiU" pitchFamily="18" charset="-120"/>
                <a:hlinkClick r:id="rId5" tooltip="Worms on the prowl, traveling via MSN Messenger -- Tuesday, Mar 8, 2005"/>
              </a:rPr>
              <a:t>Kelvir</a:t>
            </a:r>
            <a:r>
              <a:rPr lang="en-US" altLang="zh-TW" sz="1400">
                <a:solidFill>
                  <a:schemeClr val="bg2"/>
                </a:solidFill>
                <a:effectLst/>
                <a:latin typeface="Arial" charset="0"/>
                <a:ea typeface="PMingLiU" pitchFamily="18" charset="-120"/>
              </a:rPr>
              <a:t> strains. </a:t>
            </a:r>
            <a:br>
              <a:rPr lang="en-US" altLang="zh-TW" sz="1400">
                <a:solidFill>
                  <a:schemeClr val="bg2"/>
                </a:solidFill>
                <a:effectLst/>
                <a:latin typeface="Arial" charset="0"/>
                <a:ea typeface="PMingLiU" pitchFamily="18" charset="-120"/>
              </a:rPr>
            </a:br>
            <a:r>
              <a:rPr lang="en-US" altLang="zh-TW" sz="1400">
                <a:solidFill>
                  <a:schemeClr val="bg2"/>
                </a:solidFill>
                <a:effectLst/>
                <a:latin typeface="Arial" charset="0"/>
                <a:ea typeface="PMingLiU" pitchFamily="18" charset="-120"/>
              </a:rPr>
              <a:t>The messages, crafted to look exactly like </a:t>
            </a:r>
            <a:br>
              <a:rPr lang="en-US" altLang="zh-TW" sz="1400">
                <a:solidFill>
                  <a:schemeClr val="bg2"/>
                </a:solidFill>
                <a:effectLst/>
                <a:latin typeface="Arial" charset="0"/>
                <a:ea typeface="PMingLiU" pitchFamily="18" charset="-120"/>
              </a:rPr>
            </a:br>
            <a:r>
              <a:rPr lang="en-US" altLang="zh-TW" sz="1400">
                <a:solidFill>
                  <a:schemeClr val="bg2"/>
                </a:solidFill>
                <a:effectLst/>
                <a:latin typeface="Arial" charset="0"/>
                <a:ea typeface="PMingLiU" pitchFamily="18" charset="-120"/>
              </a:rPr>
              <a:t>legitimate IM correspondence, attempted to </a:t>
            </a:r>
            <a:br>
              <a:rPr lang="en-US" altLang="zh-TW" sz="1400">
                <a:solidFill>
                  <a:schemeClr val="bg2"/>
                </a:solidFill>
                <a:effectLst/>
                <a:latin typeface="Arial" charset="0"/>
                <a:ea typeface="PMingLiU" pitchFamily="18" charset="-120"/>
              </a:rPr>
            </a:br>
            <a:r>
              <a:rPr lang="en-US" altLang="zh-TW" sz="1400">
                <a:solidFill>
                  <a:schemeClr val="bg2"/>
                </a:solidFill>
                <a:effectLst/>
                <a:latin typeface="Arial" charset="0"/>
                <a:ea typeface="PMingLiU" pitchFamily="18" charset="-120"/>
              </a:rPr>
              <a:t>lure people to a Web site where their </a:t>
            </a:r>
            <a:br>
              <a:rPr lang="en-US" altLang="zh-TW" sz="1400">
                <a:solidFill>
                  <a:schemeClr val="bg2"/>
                </a:solidFill>
                <a:effectLst/>
                <a:latin typeface="Arial" charset="0"/>
                <a:ea typeface="PMingLiU" pitchFamily="18" charset="-120"/>
              </a:rPr>
            </a:br>
            <a:r>
              <a:rPr lang="en-US" altLang="zh-TW" sz="1400">
                <a:solidFill>
                  <a:schemeClr val="bg2"/>
                </a:solidFill>
                <a:effectLst/>
                <a:latin typeface="Arial" charset="0"/>
                <a:ea typeface="PMingLiU" pitchFamily="18" charset="-120"/>
              </a:rPr>
              <a:t>computers would be infected with </a:t>
            </a:r>
            <a:br>
              <a:rPr lang="en-US" altLang="zh-TW" sz="1400">
                <a:solidFill>
                  <a:schemeClr val="bg2"/>
                </a:solidFill>
                <a:effectLst/>
                <a:latin typeface="Arial" charset="0"/>
                <a:ea typeface="PMingLiU" pitchFamily="18" charset="-120"/>
              </a:rPr>
            </a:br>
            <a:r>
              <a:rPr lang="en-US" altLang="zh-TW" sz="1400">
                <a:solidFill>
                  <a:schemeClr val="bg2"/>
                </a:solidFill>
                <a:effectLst/>
                <a:latin typeface="Arial" charset="0"/>
                <a:ea typeface="PMingLiU" pitchFamily="18" charset="-120"/>
              </a:rPr>
              <a:t>Kelvir, the representative said. </a:t>
            </a:r>
          </a:p>
        </p:txBody>
      </p:sp>
      <p:pic>
        <p:nvPicPr>
          <p:cNvPr id="376838" name="Picture 6" descr="newscom_logo"/>
          <p:cNvPicPr>
            <a:picLocks noChangeAspect="1" noChangeArrowheads="1"/>
          </p:cNvPicPr>
          <p:nvPr/>
        </p:nvPicPr>
        <p:blipFill>
          <a:blip r:embed="rId6"/>
          <a:srcRect/>
          <a:stretch>
            <a:fillRect/>
          </a:stretch>
        </p:blipFill>
        <p:spPr bwMode="auto">
          <a:xfrm>
            <a:off x="5424488" y="1306513"/>
            <a:ext cx="3017837" cy="708025"/>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7" name="Line 11"/>
          <p:cNvSpPr>
            <a:spLocks noChangeShapeType="1"/>
          </p:cNvSpPr>
          <p:nvPr/>
        </p:nvSpPr>
        <p:spPr bwMode="auto">
          <a:xfrm>
            <a:off x="7312025" y="2189163"/>
            <a:ext cx="17463" cy="2159000"/>
          </a:xfrm>
          <a:prstGeom prst="line">
            <a:avLst/>
          </a:prstGeom>
          <a:noFill/>
          <a:ln w="57150">
            <a:solidFill>
              <a:schemeClr val="accent2"/>
            </a:solidFill>
            <a:round/>
            <a:headEnd/>
            <a:tailEnd/>
          </a:ln>
          <a:effectLst/>
        </p:spPr>
        <p:txBody>
          <a:bodyPr wrap="none" anchor="ctr"/>
          <a:lstStyle/>
          <a:p>
            <a:endParaRPr lang="en-US"/>
          </a:p>
        </p:txBody>
      </p:sp>
      <p:sp>
        <p:nvSpPr>
          <p:cNvPr id="342018" name="Rectangle 2"/>
          <p:cNvSpPr>
            <a:spLocks noGrp="1" noChangeArrowheads="1"/>
          </p:cNvSpPr>
          <p:nvPr>
            <p:ph type="title"/>
          </p:nvPr>
        </p:nvSpPr>
        <p:spPr>
          <a:xfrm>
            <a:off x="382588" y="228600"/>
            <a:ext cx="8380412" cy="667875"/>
          </a:xfrm>
        </p:spPr>
        <p:txBody>
          <a:bodyPr/>
          <a:lstStyle/>
          <a:p>
            <a:r>
              <a:rPr lang="en-US" altLang="zh-TW" dirty="0" smtClean="0">
                <a:ea typeface="PMingLiU" pitchFamily="18" charset="-120"/>
              </a:rPr>
              <a:t>OCS 2007 IM</a:t>
            </a:r>
            <a:r>
              <a:rPr lang="zh-TW" altLang="en-US" dirty="0" smtClean="0">
                <a:ea typeface="PMingLiU" pitchFamily="18" charset="-120"/>
              </a:rPr>
              <a:t> 保護機制</a:t>
            </a:r>
            <a:endParaRPr lang="en-US" altLang="zh-TW" sz="4400" dirty="0">
              <a:ea typeface="PMingLiU" pitchFamily="18" charset="-120"/>
            </a:endParaRPr>
          </a:p>
        </p:txBody>
      </p:sp>
      <p:sp>
        <p:nvSpPr>
          <p:cNvPr id="342019" name="Rectangle 3"/>
          <p:cNvSpPr>
            <a:spLocks noGrp="1" noChangeArrowheads="1"/>
          </p:cNvSpPr>
          <p:nvPr>
            <p:ph type="body" idx="1"/>
          </p:nvPr>
        </p:nvSpPr>
        <p:spPr>
          <a:xfrm>
            <a:off x="381000" y="1143794"/>
            <a:ext cx="4700588" cy="5011738"/>
          </a:xfrm>
        </p:spPr>
        <p:txBody>
          <a:bodyPr/>
          <a:lstStyle/>
          <a:p>
            <a:r>
              <a:rPr lang="zh-TW" altLang="en-US" sz="2800" b="0" dirty="0">
                <a:effectLst/>
                <a:ea typeface="PMingLiU" pitchFamily="18" charset="-120"/>
              </a:rPr>
              <a:t>偵測及刪除在即時通訊</a:t>
            </a:r>
            <a:r>
              <a:rPr lang="en-US" altLang="zh-TW" sz="2800" b="0" dirty="0">
                <a:effectLst/>
                <a:ea typeface="PMingLiU" pitchFamily="18" charset="-120"/>
              </a:rPr>
              <a:t>(IM)</a:t>
            </a:r>
            <a:r>
              <a:rPr lang="zh-TW" altLang="en-US" sz="2800" b="0" dirty="0">
                <a:effectLst/>
                <a:ea typeface="PMingLiU" pitchFamily="18" charset="-120"/>
              </a:rPr>
              <a:t>時的病毒</a:t>
            </a:r>
            <a:endParaRPr lang="en-US" altLang="zh-TW" sz="2800" b="0" dirty="0">
              <a:effectLst/>
              <a:ea typeface="PMingLiU" pitchFamily="18" charset="-120"/>
            </a:endParaRPr>
          </a:p>
          <a:p>
            <a:pPr lvl="1"/>
            <a:r>
              <a:rPr lang="zh-TW" altLang="en-US" sz="2400" b="0" dirty="0">
                <a:effectLst/>
                <a:ea typeface="PMingLiU" pitchFamily="18" charset="-120"/>
              </a:rPr>
              <a:t>支援 </a:t>
            </a:r>
            <a:r>
              <a:rPr lang="en-US" altLang="zh-TW" sz="2400" dirty="0" smtClean="0">
                <a:effectLst/>
                <a:ea typeface="PMingLiU" pitchFamily="18" charset="-120"/>
              </a:rPr>
              <a:t>OCS</a:t>
            </a:r>
            <a:r>
              <a:rPr lang="en-US" altLang="zh-TW" sz="2400" b="0" dirty="0" smtClean="0">
                <a:effectLst/>
                <a:ea typeface="PMingLiU" pitchFamily="18" charset="-120"/>
              </a:rPr>
              <a:t> pooling</a:t>
            </a:r>
            <a:r>
              <a:rPr lang="en-US" altLang="zh-TW" sz="2400" b="0" dirty="0">
                <a:effectLst/>
                <a:ea typeface="PMingLiU" pitchFamily="18" charset="-120"/>
              </a:rPr>
              <a:t>, PIC, </a:t>
            </a:r>
            <a:r>
              <a:rPr lang="zh-TW" altLang="en-US" sz="2400" b="0" dirty="0">
                <a:effectLst/>
                <a:ea typeface="PMingLiU" pitchFamily="18" charset="-120"/>
              </a:rPr>
              <a:t>檔案傳輸及</a:t>
            </a:r>
            <a:r>
              <a:rPr lang="en-US" altLang="zh-TW" dirty="0">
                <a:ea typeface="PMingLiU" pitchFamily="18" charset="-120"/>
              </a:rPr>
              <a:t>encrypted </a:t>
            </a:r>
            <a:br>
              <a:rPr lang="en-US" altLang="zh-TW" dirty="0">
                <a:ea typeface="PMingLiU" pitchFamily="18" charset="-120"/>
              </a:rPr>
            </a:br>
            <a:r>
              <a:rPr lang="en-US" altLang="zh-TW" dirty="0">
                <a:ea typeface="PMingLiU" pitchFamily="18" charset="-120"/>
              </a:rPr>
              <a:t>conversations</a:t>
            </a:r>
          </a:p>
          <a:p>
            <a:pPr lvl="1"/>
            <a:r>
              <a:rPr lang="zh-TW" altLang="en-US" sz="2400" b="0" dirty="0">
                <a:effectLst/>
                <a:ea typeface="PMingLiU" pitchFamily="18" charset="-120"/>
              </a:rPr>
              <a:t>封鎖潛在危險的連結</a:t>
            </a:r>
            <a:endParaRPr lang="en-US" altLang="zh-TW" sz="2400" b="0" dirty="0">
              <a:effectLst/>
              <a:ea typeface="PMingLiU" pitchFamily="18" charset="-120"/>
            </a:endParaRPr>
          </a:p>
          <a:p>
            <a:r>
              <a:rPr lang="zh-TW" altLang="en-US" sz="2800" b="0" dirty="0">
                <a:effectLst/>
                <a:ea typeface="PMingLiU" pitchFamily="18" charset="-120"/>
              </a:rPr>
              <a:t>掃描即時通訊及文件中機密和不適當的關鍵字</a:t>
            </a:r>
            <a:endParaRPr lang="en-US" altLang="zh-TW" sz="2800" b="0" dirty="0">
              <a:effectLst/>
              <a:ea typeface="PMingLiU" pitchFamily="18" charset="-120"/>
            </a:endParaRPr>
          </a:p>
          <a:p>
            <a:r>
              <a:rPr lang="zh-TW" altLang="en-US" sz="2800" b="0" dirty="0">
                <a:effectLst/>
                <a:ea typeface="PMingLiU" pitchFamily="18" charset="-120"/>
              </a:rPr>
              <a:t>經由白名單及</a:t>
            </a:r>
            <a:r>
              <a:rPr lang="en-US" altLang="zh-TW" sz="2800" b="0" dirty="0">
                <a:effectLst/>
                <a:ea typeface="PMingLiU" pitchFamily="18" charset="-120"/>
              </a:rPr>
              <a:t>IM/SMTP</a:t>
            </a:r>
            <a:r>
              <a:rPr lang="zh-TW" altLang="en-US" sz="2800" b="0" dirty="0">
                <a:effectLst/>
                <a:ea typeface="PMingLiU" pitchFamily="18" charset="-120"/>
              </a:rPr>
              <a:t>的通知，建立即時通訊的政策</a:t>
            </a:r>
            <a:endParaRPr lang="en-US" altLang="zh-TW" sz="2800" b="0" dirty="0">
              <a:effectLst/>
              <a:ea typeface="PMingLiU" pitchFamily="18" charset="-120"/>
            </a:endParaRPr>
          </a:p>
        </p:txBody>
      </p:sp>
      <p:pic>
        <p:nvPicPr>
          <p:cNvPr id="342020" name="Picture 4" descr="user blue"/>
          <p:cNvPicPr>
            <a:picLocks noChangeAspect="1" noChangeArrowheads="1"/>
          </p:cNvPicPr>
          <p:nvPr/>
        </p:nvPicPr>
        <p:blipFill>
          <a:blip r:embed="rId3" cstate="print"/>
          <a:srcRect/>
          <a:stretch>
            <a:fillRect/>
          </a:stretch>
        </p:blipFill>
        <p:spPr bwMode="auto">
          <a:xfrm>
            <a:off x="6951663" y="1336675"/>
            <a:ext cx="646112" cy="873125"/>
          </a:xfrm>
          <a:prstGeom prst="rect">
            <a:avLst/>
          </a:prstGeom>
          <a:noFill/>
        </p:spPr>
      </p:pic>
      <p:pic>
        <p:nvPicPr>
          <p:cNvPr id="342022" name="Picture 6" descr="Firewall fire wall"/>
          <p:cNvPicPr>
            <a:picLocks noChangeAspect="1" noChangeArrowheads="1"/>
          </p:cNvPicPr>
          <p:nvPr/>
        </p:nvPicPr>
        <p:blipFill>
          <a:blip r:embed="rId4" cstate="print"/>
          <a:srcRect/>
          <a:stretch>
            <a:fillRect/>
          </a:stretch>
        </p:blipFill>
        <p:spPr bwMode="auto">
          <a:xfrm>
            <a:off x="6989763" y="2474913"/>
            <a:ext cx="635000" cy="912812"/>
          </a:xfrm>
          <a:prstGeom prst="rect">
            <a:avLst/>
          </a:prstGeom>
          <a:noFill/>
        </p:spPr>
      </p:pic>
      <p:pic>
        <p:nvPicPr>
          <p:cNvPr id="342023" name="Picture 7" descr="Server"/>
          <p:cNvPicPr>
            <a:picLocks noChangeAspect="1" noChangeArrowheads="1"/>
          </p:cNvPicPr>
          <p:nvPr/>
        </p:nvPicPr>
        <p:blipFill>
          <a:blip r:embed="rId5" cstate="print"/>
          <a:srcRect/>
          <a:stretch>
            <a:fillRect/>
          </a:stretch>
        </p:blipFill>
        <p:spPr bwMode="auto">
          <a:xfrm>
            <a:off x="6967538" y="3649663"/>
            <a:ext cx="650875" cy="958850"/>
          </a:xfrm>
          <a:prstGeom prst="rect">
            <a:avLst/>
          </a:prstGeom>
          <a:noFill/>
        </p:spPr>
      </p:pic>
      <p:grpSp>
        <p:nvGrpSpPr>
          <p:cNvPr id="2" name="Group 8"/>
          <p:cNvGrpSpPr>
            <a:grpSpLocks/>
          </p:cNvGrpSpPr>
          <p:nvPr/>
        </p:nvGrpSpPr>
        <p:grpSpPr bwMode="auto">
          <a:xfrm>
            <a:off x="7134225" y="3792538"/>
            <a:ext cx="827088" cy="733425"/>
            <a:chOff x="2544" y="2753"/>
            <a:chExt cx="576" cy="510"/>
          </a:xfrm>
        </p:grpSpPr>
        <p:pic>
          <p:nvPicPr>
            <p:cNvPr id="342025" name="Picture 9" descr="green glow sheild"/>
            <p:cNvPicPr>
              <a:picLocks noChangeAspect="1" noChangeArrowheads="1"/>
            </p:cNvPicPr>
            <p:nvPr/>
          </p:nvPicPr>
          <p:blipFill>
            <a:blip r:embed="rId6"/>
            <a:srcRect/>
            <a:stretch>
              <a:fillRect/>
            </a:stretch>
          </p:blipFill>
          <p:spPr bwMode="auto">
            <a:xfrm>
              <a:off x="2577" y="2753"/>
              <a:ext cx="448" cy="510"/>
            </a:xfrm>
            <a:prstGeom prst="rect">
              <a:avLst/>
            </a:prstGeom>
            <a:noFill/>
          </p:spPr>
        </p:pic>
        <p:sp>
          <p:nvSpPr>
            <p:cNvPr id="342026" name="Text Box 10"/>
            <p:cNvSpPr txBox="1">
              <a:spLocks noChangeArrowheads="1"/>
            </p:cNvSpPr>
            <p:nvPr/>
          </p:nvSpPr>
          <p:spPr bwMode="auto">
            <a:xfrm>
              <a:off x="2544" y="2899"/>
              <a:ext cx="576" cy="179"/>
            </a:xfrm>
            <a:prstGeom prst="rect">
              <a:avLst/>
            </a:prstGeom>
            <a:noFill/>
            <a:ln w="12700">
              <a:noFill/>
              <a:miter lim="800000"/>
              <a:headEnd/>
              <a:tailEnd/>
            </a:ln>
            <a:effectLst/>
          </p:spPr>
          <p:txBody>
            <a:bodyPr>
              <a:spAutoFit/>
            </a:bodyPr>
            <a:lstStyle/>
            <a:p>
              <a:pPr algn="ctr">
                <a:buClrTx/>
                <a:buSzTx/>
                <a:buFontTx/>
                <a:buNone/>
              </a:pPr>
              <a:r>
                <a:rPr lang="en-US" altLang="zh-CN" sz="1200" b="1">
                  <a:solidFill>
                    <a:schemeClr val="bg2"/>
                  </a:solidFill>
                  <a:effectLst>
                    <a:outerShdw blurRad="38100" dist="38100" dir="2700000" algn="tl">
                      <a:srgbClr val="FFFFFF"/>
                    </a:outerShdw>
                  </a:effectLst>
                  <a:ea typeface="SimSun" pitchFamily="2" charset="-122"/>
                </a:rPr>
                <a:t>Antigen</a:t>
              </a:r>
            </a:p>
          </p:txBody>
        </p:sp>
      </p:grpSp>
      <p:grpSp>
        <p:nvGrpSpPr>
          <p:cNvPr id="3" name="Group 30"/>
          <p:cNvGrpSpPr>
            <a:grpSpLocks/>
          </p:cNvGrpSpPr>
          <p:nvPr/>
        </p:nvGrpSpPr>
        <p:grpSpPr bwMode="auto">
          <a:xfrm>
            <a:off x="6035675" y="4227513"/>
            <a:ext cx="914400" cy="809625"/>
            <a:chOff x="3928" y="2663"/>
            <a:chExt cx="576" cy="510"/>
          </a:xfrm>
        </p:grpSpPr>
        <p:sp>
          <p:nvSpPr>
            <p:cNvPr id="342032" name="Line 16"/>
            <p:cNvSpPr>
              <a:spLocks noChangeShapeType="1"/>
            </p:cNvSpPr>
            <p:nvPr/>
          </p:nvSpPr>
          <p:spPr bwMode="auto">
            <a:xfrm flipH="1">
              <a:off x="3928" y="2663"/>
              <a:ext cx="576" cy="0"/>
            </a:xfrm>
            <a:prstGeom prst="line">
              <a:avLst/>
            </a:prstGeom>
            <a:noFill/>
            <a:ln w="57150">
              <a:solidFill>
                <a:schemeClr val="accent2"/>
              </a:solidFill>
              <a:round/>
              <a:headEnd/>
              <a:tailEnd/>
            </a:ln>
            <a:effectLst/>
          </p:spPr>
          <p:txBody>
            <a:bodyPr wrap="none" anchor="ctr"/>
            <a:lstStyle/>
            <a:p>
              <a:endParaRPr lang="en-US"/>
            </a:p>
          </p:txBody>
        </p:sp>
        <p:sp>
          <p:nvSpPr>
            <p:cNvPr id="342033" name="Line 17"/>
            <p:cNvSpPr>
              <a:spLocks noChangeShapeType="1"/>
            </p:cNvSpPr>
            <p:nvPr/>
          </p:nvSpPr>
          <p:spPr bwMode="auto">
            <a:xfrm>
              <a:off x="3946" y="2663"/>
              <a:ext cx="0" cy="510"/>
            </a:xfrm>
            <a:prstGeom prst="line">
              <a:avLst/>
            </a:prstGeom>
            <a:noFill/>
            <a:ln w="57150">
              <a:solidFill>
                <a:schemeClr val="accent2"/>
              </a:solidFill>
              <a:round/>
              <a:headEnd/>
              <a:tailEnd/>
            </a:ln>
            <a:effectLst/>
          </p:spPr>
          <p:txBody>
            <a:bodyPr wrap="none" anchor="ctr"/>
            <a:lstStyle/>
            <a:p>
              <a:endParaRPr lang="en-US"/>
            </a:p>
          </p:txBody>
        </p:sp>
      </p:grpSp>
      <p:grpSp>
        <p:nvGrpSpPr>
          <p:cNvPr id="4" name="Group 31"/>
          <p:cNvGrpSpPr>
            <a:grpSpLocks/>
          </p:cNvGrpSpPr>
          <p:nvPr/>
        </p:nvGrpSpPr>
        <p:grpSpPr bwMode="auto">
          <a:xfrm>
            <a:off x="8013700" y="5151438"/>
            <a:ext cx="1130300" cy="1179512"/>
            <a:chOff x="4917" y="3236"/>
            <a:chExt cx="712" cy="743"/>
          </a:xfrm>
        </p:grpSpPr>
        <p:pic>
          <p:nvPicPr>
            <p:cNvPr id="342031" name="Picture 15" descr="User green"/>
            <p:cNvPicPr>
              <a:picLocks noChangeAspect="1" noChangeArrowheads="1"/>
            </p:cNvPicPr>
            <p:nvPr/>
          </p:nvPicPr>
          <p:blipFill>
            <a:blip r:embed="rId7" cstate="print"/>
            <a:srcRect/>
            <a:stretch>
              <a:fillRect/>
            </a:stretch>
          </p:blipFill>
          <p:spPr bwMode="auto">
            <a:xfrm>
              <a:off x="5072" y="3236"/>
              <a:ext cx="407" cy="550"/>
            </a:xfrm>
            <a:prstGeom prst="rect">
              <a:avLst/>
            </a:prstGeom>
            <a:noFill/>
          </p:spPr>
        </p:pic>
        <p:pic>
          <p:nvPicPr>
            <p:cNvPr id="342034" name="Picture 18" descr="User yellow"/>
            <p:cNvPicPr>
              <a:picLocks noChangeAspect="1" noChangeArrowheads="1"/>
            </p:cNvPicPr>
            <p:nvPr/>
          </p:nvPicPr>
          <p:blipFill>
            <a:blip r:embed="rId8" cstate="print"/>
            <a:srcRect/>
            <a:stretch>
              <a:fillRect/>
            </a:stretch>
          </p:blipFill>
          <p:spPr bwMode="auto">
            <a:xfrm>
              <a:off x="5240" y="3377"/>
              <a:ext cx="389" cy="526"/>
            </a:xfrm>
            <a:prstGeom prst="rect">
              <a:avLst/>
            </a:prstGeom>
            <a:noFill/>
          </p:spPr>
        </p:pic>
        <p:pic>
          <p:nvPicPr>
            <p:cNvPr id="342038" name="Picture 22" descr="User green"/>
            <p:cNvPicPr>
              <a:picLocks noChangeAspect="1" noChangeArrowheads="1"/>
            </p:cNvPicPr>
            <p:nvPr/>
          </p:nvPicPr>
          <p:blipFill>
            <a:blip r:embed="rId7" cstate="print"/>
            <a:srcRect/>
            <a:stretch>
              <a:fillRect/>
            </a:stretch>
          </p:blipFill>
          <p:spPr bwMode="auto">
            <a:xfrm>
              <a:off x="4917" y="3429"/>
              <a:ext cx="407" cy="550"/>
            </a:xfrm>
            <a:prstGeom prst="rect">
              <a:avLst/>
            </a:prstGeom>
            <a:noFill/>
          </p:spPr>
        </p:pic>
      </p:grpSp>
      <p:pic>
        <p:nvPicPr>
          <p:cNvPr id="342040" name="Picture 24" descr="User green"/>
          <p:cNvPicPr>
            <a:picLocks noChangeAspect="1" noChangeArrowheads="1"/>
          </p:cNvPicPr>
          <p:nvPr/>
        </p:nvPicPr>
        <p:blipFill>
          <a:blip r:embed="rId7" cstate="print"/>
          <a:srcRect/>
          <a:stretch>
            <a:fillRect/>
          </a:stretch>
        </p:blipFill>
        <p:spPr bwMode="auto">
          <a:xfrm>
            <a:off x="5821363" y="5138738"/>
            <a:ext cx="646112" cy="873125"/>
          </a:xfrm>
          <a:prstGeom prst="rect">
            <a:avLst/>
          </a:prstGeom>
          <a:noFill/>
        </p:spPr>
      </p:pic>
      <p:pic>
        <p:nvPicPr>
          <p:cNvPr id="342041" name="Picture 25" descr="User yellow"/>
          <p:cNvPicPr>
            <a:picLocks noChangeAspect="1" noChangeArrowheads="1"/>
          </p:cNvPicPr>
          <p:nvPr/>
        </p:nvPicPr>
        <p:blipFill>
          <a:blip r:embed="rId8" cstate="print"/>
          <a:srcRect/>
          <a:stretch>
            <a:fillRect/>
          </a:stretch>
        </p:blipFill>
        <p:spPr bwMode="auto">
          <a:xfrm>
            <a:off x="6088063" y="5362575"/>
            <a:ext cx="617537" cy="835025"/>
          </a:xfrm>
          <a:prstGeom prst="rect">
            <a:avLst/>
          </a:prstGeom>
          <a:noFill/>
        </p:spPr>
      </p:pic>
      <p:pic>
        <p:nvPicPr>
          <p:cNvPr id="342042" name="Picture 26" descr="User green"/>
          <p:cNvPicPr>
            <a:picLocks noChangeAspect="1" noChangeArrowheads="1"/>
          </p:cNvPicPr>
          <p:nvPr/>
        </p:nvPicPr>
        <p:blipFill>
          <a:blip r:embed="rId7" cstate="print"/>
          <a:srcRect/>
          <a:stretch>
            <a:fillRect/>
          </a:stretch>
        </p:blipFill>
        <p:spPr bwMode="auto">
          <a:xfrm>
            <a:off x="5575300" y="5445125"/>
            <a:ext cx="646113" cy="873125"/>
          </a:xfrm>
          <a:prstGeom prst="rect">
            <a:avLst/>
          </a:prstGeom>
          <a:noFill/>
        </p:spPr>
      </p:pic>
      <p:grpSp>
        <p:nvGrpSpPr>
          <p:cNvPr id="5" name="Group 29"/>
          <p:cNvGrpSpPr>
            <a:grpSpLocks/>
          </p:cNvGrpSpPr>
          <p:nvPr/>
        </p:nvGrpSpPr>
        <p:grpSpPr bwMode="auto">
          <a:xfrm flipH="1">
            <a:off x="7734300" y="4230688"/>
            <a:ext cx="914400" cy="809625"/>
            <a:chOff x="4024" y="2759"/>
            <a:chExt cx="576" cy="510"/>
          </a:xfrm>
        </p:grpSpPr>
        <p:sp>
          <p:nvSpPr>
            <p:cNvPr id="342043" name="Line 27"/>
            <p:cNvSpPr>
              <a:spLocks noChangeShapeType="1"/>
            </p:cNvSpPr>
            <p:nvPr/>
          </p:nvSpPr>
          <p:spPr bwMode="auto">
            <a:xfrm flipV="1">
              <a:off x="4024" y="2759"/>
              <a:ext cx="576" cy="0"/>
            </a:xfrm>
            <a:prstGeom prst="line">
              <a:avLst/>
            </a:prstGeom>
            <a:noFill/>
            <a:ln w="57150">
              <a:solidFill>
                <a:schemeClr val="accent2"/>
              </a:solidFill>
              <a:round/>
              <a:headEnd/>
              <a:tailEnd/>
            </a:ln>
            <a:effectLst/>
          </p:spPr>
          <p:txBody>
            <a:bodyPr wrap="none" anchor="ctr"/>
            <a:lstStyle/>
            <a:p>
              <a:endParaRPr lang="en-US"/>
            </a:p>
          </p:txBody>
        </p:sp>
        <p:sp>
          <p:nvSpPr>
            <p:cNvPr id="342044" name="Line 28"/>
            <p:cNvSpPr>
              <a:spLocks noChangeShapeType="1"/>
            </p:cNvSpPr>
            <p:nvPr/>
          </p:nvSpPr>
          <p:spPr bwMode="auto">
            <a:xfrm flipH="1" flipV="1">
              <a:off x="4042" y="2759"/>
              <a:ext cx="0" cy="510"/>
            </a:xfrm>
            <a:prstGeom prst="line">
              <a:avLst/>
            </a:prstGeom>
            <a:noFill/>
            <a:ln w="57150">
              <a:solidFill>
                <a:schemeClr val="accent2"/>
              </a:solidFill>
              <a:round/>
              <a:headEnd/>
              <a:tailEnd/>
            </a:ln>
            <a:effectLst/>
          </p:spPr>
          <p:txBody>
            <a:bodyPr wrap="none" anchor="ctr"/>
            <a:lstStyle/>
            <a:p>
              <a:endParaRPr lang="en-US"/>
            </a:p>
          </p:txBody>
        </p:sp>
      </p:grpSp>
      <p:sp>
        <p:nvSpPr>
          <p:cNvPr id="342049" name="Text Box 33"/>
          <p:cNvSpPr txBox="1">
            <a:spLocks noChangeArrowheads="1"/>
          </p:cNvSpPr>
          <p:nvPr/>
        </p:nvSpPr>
        <p:spPr bwMode="auto">
          <a:xfrm>
            <a:off x="4897438" y="6340475"/>
            <a:ext cx="2127250" cy="517525"/>
          </a:xfrm>
          <a:prstGeom prst="rect">
            <a:avLst/>
          </a:prstGeom>
          <a:noFill/>
          <a:ln w="12700" algn="ctr">
            <a:noFill/>
            <a:miter lim="800000"/>
            <a:headEnd/>
            <a:tailEnd/>
          </a:ln>
          <a:effectLst/>
        </p:spPr>
        <p:txBody>
          <a:bodyPr>
            <a:spAutoFit/>
          </a:bodyPr>
          <a:lstStyle/>
          <a:p>
            <a:pPr algn="ctr">
              <a:lnSpc>
                <a:spcPct val="100000"/>
              </a:lnSpc>
              <a:spcBef>
                <a:spcPct val="50000"/>
              </a:spcBef>
              <a:buClrTx/>
              <a:buSzTx/>
              <a:buFontTx/>
              <a:buNone/>
            </a:pPr>
            <a:r>
              <a:rPr lang="en-US" altLang="zh-TW" sz="1400">
                <a:effectLst/>
                <a:latin typeface="Arial" charset="0"/>
                <a:ea typeface="PMingLiU" pitchFamily="18" charset="-120"/>
              </a:rPr>
              <a:t>Microsoft Office Communicator</a:t>
            </a:r>
          </a:p>
        </p:txBody>
      </p:sp>
      <p:sp>
        <p:nvSpPr>
          <p:cNvPr id="342050" name="Text Box 34"/>
          <p:cNvSpPr txBox="1">
            <a:spLocks noChangeArrowheads="1"/>
          </p:cNvSpPr>
          <p:nvPr/>
        </p:nvSpPr>
        <p:spPr bwMode="auto">
          <a:xfrm>
            <a:off x="7419975" y="6340475"/>
            <a:ext cx="1724025" cy="517525"/>
          </a:xfrm>
          <a:prstGeom prst="rect">
            <a:avLst/>
          </a:prstGeom>
          <a:noFill/>
          <a:ln w="12700" algn="ctr">
            <a:noFill/>
            <a:miter lim="800000"/>
            <a:headEnd/>
            <a:tailEnd/>
          </a:ln>
          <a:effectLst/>
        </p:spPr>
        <p:txBody>
          <a:bodyPr>
            <a:spAutoFit/>
          </a:bodyPr>
          <a:lstStyle/>
          <a:p>
            <a:pPr algn="ctr">
              <a:lnSpc>
                <a:spcPct val="100000"/>
              </a:lnSpc>
              <a:spcBef>
                <a:spcPct val="50000"/>
              </a:spcBef>
              <a:buClrTx/>
              <a:buSzTx/>
              <a:buFontTx/>
              <a:buNone/>
            </a:pPr>
            <a:r>
              <a:rPr lang="en-US" altLang="zh-TW" sz="1400">
                <a:effectLst/>
                <a:latin typeface="Arial" charset="0"/>
                <a:ea typeface="PMingLiU" pitchFamily="18" charset="-120"/>
              </a:rPr>
              <a:t>Windows Messenger Clients</a:t>
            </a:r>
          </a:p>
        </p:txBody>
      </p:sp>
      <p:sp>
        <p:nvSpPr>
          <p:cNvPr id="342051" name="Text Box 35"/>
          <p:cNvSpPr txBox="1">
            <a:spLocks noChangeArrowheads="1"/>
          </p:cNvSpPr>
          <p:nvPr/>
        </p:nvSpPr>
        <p:spPr bwMode="auto">
          <a:xfrm>
            <a:off x="7720013" y="3381375"/>
            <a:ext cx="1798637" cy="730250"/>
          </a:xfrm>
          <a:prstGeom prst="rect">
            <a:avLst/>
          </a:prstGeom>
          <a:noFill/>
          <a:ln w="12700" algn="ctr">
            <a:noFill/>
            <a:miter lim="800000"/>
            <a:headEnd/>
            <a:tailEnd/>
          </a:ln>
          <a:effectLst/>
        </p:spPr>
        <p:txBody>
          <a:bodyPr>
            <a:spAutoFit/>
          </a:bodyPr>
          <a:lstStyle/>
          <a:p>
            <a:pPr>
              <a:lnSpc>
                <a:spcPct val="100000"/>
              </a:lnSpc>
              <a:spcBef>
                <a:spcPct val="50000"/>
              </a:spcBef>
              <a:buClrTx/>
              <a:buSzTx/>
              <a:buFontTx/>
              <a:buNone/>
            </a:pPr>
            <a:r>
              <a:rPr lang="en-US" altLang="zh-TW" sz="1400">
                <a:effectLst/>
                <a:latin typeface="Arial" charset="0"/>
                <a:ea typeface="PMingLiU" pitchFamily="18" charset="-120"/>
              </a:rPr>
              <a:t>Live Communications Server</a:t>
            </a:r>
          </a:p>
        </p:txBody>
      </p:sp>
      <p:sp>
        <p:nvSpPr>
          <p:cNvPr id="342052" name="Text Box 36"/>
          <p:cNvSpPr txBox="1">
            <a:spLocks noChangeArrowheads="1"/>
          </p:cNvSpPr>
          <p:nvPr/>
        </p:nvSpPr>
        <p:spPr bwMode="auto">
          <a:xfrm>
            <a:off x="7673975" y="2827338"/>
            <a:ext cx="1798638" cy="304800"/>
          </a:xfrm>
          <a:prstGeom prst="rect">
            <a:avLst/>
          </a:prstGeom>
          <a:noFill/>
          <a:ln w="12700" algn="ctr">
            <a:noFill/>
            <a:miter lim="800000"/>
            <a:headEnd/>
            <a:tailEnd/>
          </a:ln>
          <a:effectLst/>
        </p:spPr>
        <p:txBody>
          <a:bodyPr>
            <a:spAutoFit/>
          </a:bodyPr>
          <a:lstStyle/>
          <a:p>
            <a:pPr>
              <a:lnSpc>
                <a:spcPct val="100000"/>
              </a:lnSpc>
              <a:spcBef>
                <a:spcPct val="50000"/>
              </a:spcBef>
              <a:buClrTx/>
              <a:buSzTx/>
              <a:buFontTx/>
              <a:buNone/>
            </a:pPr>
            <a:r>
              <a:rPr lang="en-US" altLang="zh-TW" sz="1400">
                <a:effectLst/>
                <a:latin typeface="Arial" charset="0"/>
                <a:ea typeface="PMingLiU" pitchFamily="18" charset="-120"/>
              </a:rPr>
              <a:t>Firewall</a:t>
            </a:r>
          </a:p>
        </p:txBody>
      </p:sp>
      <p:sp>
        <p:nvSpPr>
          <p:cNvPr id="342053" name="Text Box 37"/>
          <p:cNvSpPr txBox="1">
            <a:spLocks noChangeArrowheads="1"/>
          </p:cNvSpPr>
          <p:nvPr/>
        </p:nvSpPr>
        <p:spPr bwMode="auto">
          <a:xfrm>
            <a:off x="7700963" y="1484313"/>
            <a:ext cx="1452562" cy="517525"/>
          </a:xfrm>
          <a:prstGeom prst="rect">
            <a:avLst/>
          </a:prstGeom>
          <a:noFill/>
          <a:ln w="12700" algn="ctr">
            <a:noFill/>
            <a:miter lim="800000"/>
            <a:headEnd/>
            <a:tailEnd/>
          </a:ln>
          <a:effectLst/>
        </p:spPr>
        <p:txBody>
          <a:bodyPr>
            <a:spAutoFit/>
          </a:bodyPr>
          <a:lstStyle/>
          <a:p>
            <a:pPr>
              <a:lnSpc>
                <a:spcPct val="100000"/>
              </a:lnSpc>
              <a:spcBef>
                <a:spcPct val="50000"/>
              </a:spcBef>
              <a:buClrTx/>
              <a:buSzTx/>
              <a:buFontTx/>
              <a:buNone/>
            </a:pPr>
            <a:r>
              <a:rPr lang="en-US" altLang="zh-TW" sz="1400">
                <a:effectLst/>
                <a:latin typeface="Arial" charset="0"/>
                <a:ea typeface="PMingLiU" pitchFamily="18" charset="-120"/>
              </a:rPr>
              <a:t>Outside IM Clients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393700" y="176213"/>
            <a:ext cx="8229600" cy="750887"/>
          </a:xfrm>
          <a:noFill/>
          <a:ln/>
        </p:spPr>
        <p:txBody>
          <a:bodyPr/>
          <a:lstStyle/>
          <a:p>
            <a:r>
              <a:rPr lang="zh-TW" altLang="en-US">
                <a:ea typeface="PMingLiU" pitchFamily="18" charset="-120"/>
              </a:rPr>
              <a:t>即時通訊</a:t>
            </a:r>
            <a:r>
              <a:rPr lang="en-US" altLang="zh-TW">
                <a:ea typeface="PMingLiU" pitchFamily="18" charset="-120"/>
              </a:rPr>
              <a:t>(IM)</a:t>
            </a:r>
            <a:r>
              <a:rPr lang="zh-TW" altLang="en-US">
                <a:ea typeface="PMingLiU" pitchFamily="18" charset="-120"/>
              </a:rPr>
              <a:t>的漏洞</a:t>
            </a:r>
            <a:endParaRPr lang="en-US" altLang="zh-TW">
              <a:ea typeface="PMingLiU" pitchFamily="18" charset="-120"/>
            </a:endParaRPr>
          </a:p>
        </p:txBody>
      </p:sp>
      <p:sp>
        <p:nvSpPr>
          <p:cNvPr id="378883" name="Rectangle 3"/>
          <p:cNvSpPr>
            <a:spLocks noGrp="1" noChangeArrowheads="1"/>
          </p:cNvSpPr>
          <p:nvPr>
            <p:ph type="body" sz="half" idx="1"/>
          </p:nvPr>
        </p:nvSpPr>
        <p:spPr>
          <a:xfrm>
            <a:off x="381000" y="1416050"/>
            <a:ext cx="4116388" cy="4514850"/>
          </a:xfrm>
          <a:noFill/>
          <a:ln/>
        </p:spPr>
        <p:txBody>
          <a:bodyPr/>
          <a:lstStyle/>
          <a:p>
            <a:r>
              <a:rPr lang="en-US" altLang="zh-TW" sz="2800">
                <a:ea typeface="PMingLiU" pitchFamily="18" charset="-120"/>
              </a:rPr>
              <a:t>Inappropriate Content</a:t>
            </a:r>
          </a:p>
          <a:p>
            <a:pPr lvl="1"/>
            <a:r>
              <a:rPr lang="en-US" altLang="zh-TW" sz="2400" b="0">
                <a:ea typeface="PMingLiU" pitchFamily="18" charset="-120"/>
              </a:rPr>
              <a:t>Privacy Issues</a:t>
            </a:r>
          </a:p>
          <a:p>
            <a:pPr lvl="1"/>
            <a:r>
              <a:rPr lang="en-US" altLang="zh-TW" sz="2400" b="0">
                <a:ea typeface="PMingLiU" pitchFamily="18" charset="-120"/>
              </a:rPr>
              <a:t>Profanity</a:t>
            </a:r>
          </a:p>
          <a:p>
            <a:pPr lvl="1"/>
            <a:r>
              <a:rPr lang="en-US" altLang="zh-TW" sz="2400" b="0">
                <a:ea typeface="PMingLiU" pitchFamily="18" charset="-120"/>
              </a:rPr>
              <a:t>Legal risks</a:t>
            </a:r>
          </a:p>
          <a:p>
            <a:r>
              <a:rPr lang="en-US" altLang="zh-TW" sz="2800">
                <a:ea typeface="PMingLiU" pitchFamily="18" charset="-120"/>
              </a:rPr>
              <a:t>SPIM</a:t>
            </a:r>
          </a:p>
          <a:p>
            <a:pPr lvl="1"/>
            <a:r>
              <a:rPr lang="en-US" altLang="zh-TW" sz="2400" b="0">
                <a:ea typeface="PMingLiU" pitchFamily="18" charset="-120"/>
              </a:rPr>
              <a:t>Unsolicited content</a:t>
            </a:r>
          </a:p>
          <a:p>
            <a:pPr lvl="1"/>
            <a:r>
              <a:rPr lang="en-US" altLang="zh-TW" sz="2400" b="0">
                <a:ea typeface="PMingLiU" pitchFamily="18" charset="-120"/>
              </a:rPr>
              <a:t>Phishing attacks</a:t>
            </a:r>
          </a:p>
          <a:p>
            <a:pPr lvl="1"/>
            <a:endParaRPr lang="en-US" altLang="zh-TW" sz="2400" b="0">
              <a:ea typeface="PMingLiU" pitchFamily="18" charset="-120"/>
            </a:endParaRPr>
          </a:p>
          <a:p>
            <a:endParaRPr lang="zh-TW" altLang="en-US" sz="2800">
              <a:ea typeface="PMingLiU" pitchFamily="18" charset="-120"/>
            </a:endParaRPr>
          </a:p>
        </p:txBody>
      </p:sp>
      <p:pic>
        <p:nvPicPr>
          <p:cNvPr id="378884" name="Picture 4" descr="IM_vulnerabilities"/>
          <p:cNvPicPr>
            <a:picLocks noGrp="1" noChangeAspect="1" noChangeArrowheads="1"/>
          </p:cNvPicPr>
          <p:nvPr>
            <p:ph sz="half" idx="2"/>
          </p:nvPr>
        </p:nvPicPr>
        <p:blipFill>
          <a:blip r:embed="rId3"/>
          <a:srcRect/>
          <a:stretch>
            <a:fillRect/>
          </a:stretch>
        </p:blipFill>
        <p:spPr>
          <a:xfrm>
            <a:off x="4772025" y="1477963"/>
            <a:ext cx="3989388" cy="2420937"/>
          </a:xfrm>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428625" y="206375"/>
            <a:ext cx="7758113" cy="667875"/>
          </a:xfrm>
          <a:noFill/>
          <a:ln/>
        </p:spPr>
        <p:txBody>
          <a:bodyPr/>
          <a:lstStyle/>
          <a:p>
            <a:r>
              <a:rPr lang="en-US" altLang="zh-TW" dirty="0" smtClean="0">
                <a:ea typeface="PMingLiU" pitchFamily="18" charset="-120"/>
              </a:rPr>
              <a:t>Forefront </a:t>
            </a:r>
            <a:r>
              <a:rPr lang="zh-TW" altLang="en-US" dirty="0">
                <a:ea typeface="PMingLiU" pitchFamily="18" charset="-120"/>
              </a:rPr>
              <a:t>病毒防護</a:t>
            </a:r>
          </a:p>
        </p:txBody>
      </p:sp>
      <p:sp>
        <p:nvSpPr>
          <p:cNvPr id="380931" name="Rectangle 3"/>
          <p:cNvSpPr>
            <a:spLocks noGrp="1" noChangeArrowheads="1"/>
          </p:cNvSpPr>
          <p:nvPr>
            <p:ph type="body" idx="1"/>
          </p:nvPr>
        </p:nvSpPr>
        <p:spPr>
          <a:xfrm>
            <a:off x="428625" y="1443038"/>
            <a:ext cx="8305800" cy="3320909"/>
          </a:xfrm>
          <a:noFill/>
          <a:ln/>
        </p:spPr>
        <p:txBody>
          <a:bodyPr/>
          <a:lstStyle/>
          <a:p>
            <a:r>
              <a:rPr lang="zh-TW" altLang="en-US" sz="2400" dirty="0">
                <a:ea typeface="PMingLiU" pitchFamily="18" charset="-120"/>
              </a:rPr>
              <a:t>當檔案傳輸及訊息交談時，掃描是否有病毒</a:t>
            </a:r>
            <a:r>
              <a:rPr lang="en-US" altLang="zh-TW" sz="2400" dirty="0">
                <a:ea typeface="PMingLiU" pitchFamily="18" charset="-120"/>
              </a:rPr>
              <a:t>.</a:t>
            </a:r>
          </a:p>
          <a:p>
            <a:r>
              <a:rPr lang="zh-TW" altLang="en-US" sz="2500" dirty="0">
                <a:ea typeface="PMingLiU" pitchFamily="18" charset="-120"/>
              </a:rPr>
              <a:t>整合 </a:t>
            </a:r>
            <a:r>
              <a:rPr lang="en-US" altLang="zh-TW" sz="2500" dirty="0">
                <a:ea typeface="PMingLiU" pitchFamily="18" charset="-120"/>
              </a:rPr>
              <a:t>SIP (Session Initiation Protocol) </a:t>
            </a:r>
            <a:r>
              <a:rPr lang="zh-TW" altLang="en-US" sz="2500" dirty="0">
                <a:ea typeface="PMingLiU" pitchFamily="18" charset="-120"/>
              </a:rPr>
              <a:t>提供即時掃描</a:t>
            </a:r>
          </a:p>
          <a:p>
            <a:r>
              <a:rPr lang="zh-TW" altLang="en-US" sz="2400" dirty="0">
                <a:ea typeface="PMingLiU" pitchFamily="18" charset="-120"/>
              </a:rPr>
              <a:t>支援 </a:t>
            </a:r>
            <a:r>
              <a:rPr lang="en-US" altLang="zh-TW" sz="2400" dirty="0" smtClean="0">
                <a:ea typeface="PMingLiU" pitchFamily="18" charset="-120"/>
              </a:rPr>
              <a:t>OCS </a:t>
            </a:r>
            <a:r>
              <a:rPr lang="en-US" altLang="zh-TW" sz="2400" dirty="0">
                <a:ea typeface="PMingLiU" pitchFamily="18" charset="-120"/>
              </a:rPr>
              <a:t/>
            </a:r>
            <a:br>
              <a:rPr lang="en-US" altLang="zh-TW" sz="2400" dirty="0">
                <a:ea typeface="PMingLiU" pitchFamily="18" charset="-120"/>
              </a:rPr>
            </a:br>
            <a:r>
              <a:rPr lang="en-US" altLang="zh-TW" sz="2400" dirty="0">
                <a:ea typeface="PMingLiU" pitchFamily="18" charset="-120"/>
              </a:rPr>
              <a:t>Pooling, PIC, and </a:t>
            </a:r>
            <a:br>
              <a:rPr lang="en-US" altLang="zh-TW" sz="2400" dirty="0">
                <a:ea typeface="PMingLiU" pitchFamily="18" charset="-120"/>
              </a:rPr>
            </a:br>
            <a:r>
              <a:rPr lang="en-US" altLang="zh-TW" sz="2400" dirty="0">
                <a:ea typeface="PMingLiU" pitchFamily="18" charset="-120"/>
              </a:rPr>
              <a:t>encrypted </a:t>
            </a:r>
            <a:br>
              <a:rPr lang="en-US" altLang="zh-TW" sz="2400" dirty="0">
                <a:ea typeface="PMingLiU" pitchFamily="18" charset="-120"/>
              </a:rPr>
            </a:br>
            <a:r>
              <a:rPr lang="en-US" altLang="zh-TW" sz="2400" dirty="0">
                <a:ea typeface="PMingLiU" pitchFamily="18" charset="-120"/>
              </a:rPr>
              <a:t>conversations</a:t>
            </a:r>
          </a:p>
          <a:p>
            <a:r>
              <a:rPr lang="zh-TW" altLang="en-US" sz="2500" dirty="0">
                <a:ea typeface="PMingLiU" pitchFamily="18" charset="-120"/>
              </a:rPr>
              <a:t>使用者可經由</a:t>
            </a:r>
            <a:r>
              <a:rPr lang="en-US" altLang="zh-TW" sz="2500" dirty="0">
                <a:ea typeface="PMingLiU" pitchFamily="18" charset="-120"/>
              </a:rPr>
              <a:t>Antigen </a:t>
            </a:r>
            <a:br>
              <a:rPr lang="en-US" altLang="zh-TW" sz="2500" dirty="0">
                <a:ea typeface="PMingLiU" pitchFamily="18" charset="-120"/>
              </a:rPr>
            </a:br>
            <a:r>
              <a:rPr lang="en-US" altLang="zh-TW" sz="2500" dirty="0">
                <a:ea typeface="PMingLiU" pitchFamily="18" charset="-120"/>
              </a:rPr>
              <a:t>IM “</a:t>
            </a:r>
            <a:r>
              <a:rPr lang="en-US" altLang="zh-TW" sz="2500" dirty="0" err="1">
                <a:ea typeface="PMingLiU" pitchFamily="18" charset="-120"/>
              </a:rPr>
              <a:t>bot</a:t>
            </a:r>
            <a:r>
              <a:rPr lang="en-US" altLang="zh-TW" sz="2500" dirty="0">
                <a:ea typeface="PMingLiU" pitchFamily="18" charset="-120"/>
              </a:rPr>
              <a:t>”</a:t>
            </a:r>
            <a:r>
              <a:rPr lang="zh-TW" altLang="en-US" sz="2500" dirty="0">
                <a:ea typeface="PMingLiU" pitchFamily="18" charset="-120"/>
              </a:rPr>
              <a:t>通知</a:t>
            </a:r>
            <a:endParaRPr lang="zh-TW" altLang="en-US" sz="2400" dirty="0">
              <a:solidFill>
                <a:srgbClr val="FF3300"/>
              </a:solidFill>
              <a:ea typeface="PMingLiU" pitchFamily="18" charset="-120"/>
            </a:endParaRPr>
          </a:p>
        </p:txBody>
      </p:sp>
      <p:pic>
        <p:nvPicPr>
          <p:cNvPr id="380932" name="Picture 4"/>
          <p:cNvPicPr>
            <a:picLocks noChangeAspect="1" noChangeArrowheads="1"/>
          </p:cNvPicPr>
          <p:nvPr/>
        </p:nvPicPr>
        <p:blipFill>
          <a:blip r:embed="rId3"/>
          <a:srcRect/>
          <a:stretch>
            <a:fillRect/>
          </a:stretch>
        </p:blipFill>
        <p:spPr bwMode="auto">
          <a:xfrm>
            <a:off x="4395788" y="3068638"/>
            <a:ext cx="4527550" cy="3390900"/>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414338" y="206375"/>
            <a:ext cx="8288337" cy="667875"/>
          </a:xfrm>
          <a:noFill/>
          <a:ln/>
        </p:spPr>
        <p:txBody>
          <a:bodyPr/>
          <a:lstStyle/>
          <a:p>
            <a:r>
              <a:rPr lang="en-US" altLang="zh-TW" dirty="0" smtClean="0">
                <a:ea typeface="PMingLiU" pitchFamily="18" charset="-120"/>
              </a:rPr>
              <a:t>OCS </a:t>
            </a:r>
            <a:r>
              <a:rPr lang="zh-TW" altLang="en-US" dirty="0">
                <a:ea typeface="PMingLiU" pitchFamily="18" charset="-120"/>
              </a:rPr>
              <a:t>內容保護</a:t>
            </a:r>
          </a:p>
        </p:txBody>
      </p:sp>
      <p:sp>
        <p:nvSpPr>
          <p:cNvPr id="382979" name="Rectangle 3"/>
          <p:cNvSpPr>
            <a:spLocks noGrp="1" noChangeArrowheads="1"/>
          </p:cNvSpPr>
          <p:nvPr>
            <p:ph type="body" idx="1"/>
          </p:nvPr>
        </p:nvSpPr>
        <p:spPr>
          <a:xfrm>
            <a:off x="400050" y="928688"/>
            <a:ext cx="8229600" cy="4765675"/>
          </a:xfrm>
          <a:noFill/>
          <a:ln/>
        </p:spPr>
        <p:txBody>
          <a:bodyPr/>
          <a:lstStyle/>
          <a:p>
            <a:endParaRPr lang="zh-TW" altLang="en-US">
              <a:ea typeface="PMingLiU" pitchFamily="18" charset="-120"/>
            </a:endParaRPr>
          </a:p>
          <a:p>
            <a:r>
              <a:rPr lang="zh-TW" altLang="en-US">
                <a:ea typeface="PMingLiU" pitchFamily="18" charset="-120"/>
              </a:rPr>
              <a:t>文件過濾 </a:t>
            </a:r>
            <a:r>
              <a:rPr lang="en-US" altLang="zh-TW">
                <a:ea typeface="PMingLiU" pitchFamily="18" charset="-120"/>
              </a:rPr>
              <a:t>- </a:t>
            </a:r>
            <a:r>
              <a:rPr lang="zh-TW" altLang="en-US">
                <a:ea typeface="PMingLiU" pitchFamily="18" charset="-120"/>
              </a:rPr>
              <a:t>類型、大小及名稱</a:t>
            </a:r>
            <a:endParaRPr lang="en-US" altLang="zh-TW">
              <a:ea typeface="PMingLiU" pitchFamily="18" charset="-120"/>
            </a:endParaRPr>
          </a:p>
          <a:p>
            <a:r>
              <a:rPr lang="zh-TW" altLang="en-US">
                <a:ea typeface="PMingLiU" pitchFamily="18" charset="-120"/>
              </a:rPr>
              <a:t>內容過濾 </a:t>
            </a:r>
            <a:r>
              <a:rPr lang="en-US" altLang="zh-TW">
                <a:ea typeface="PMingLiU" pitchFamily="18" charset="-120"/>
              </a:rPr>
              <a:t>- </a:t>
            </a:r>
            <a:r>
              <a:rPr lang="zh-TW" altLang="en-US">
                <a:ea typeface="PMingLiU" pitchFamily="18" charset="-120"/>
              </a:rPr>
              <a:t>針對交談內容及文件本文，自訂關鍵字</a:t>
            </a:r>
            <a:endParaRPr lang="en-US" altLang="zh-TW">
              <a:ea typeface="PMingLiU" pitchFamily="18" charset="-120"/>
            </a:endParaRPr>
          </a:p>
          <a:p>
            <a:r>
              <a:rPr lang="zh-TW" altLang="en-US">
                <a:ea typeface="PMingLiU" pitchFamily="18" charset="-120"/>
              </a:rPr>
              <a:t>白名單排除被掃描的即時通訊使用者的姓名及位址</a:t>
            </a:r>
          </a:p>
          <a:p>
            <a:r>
              <a:rPr lang="en-US" altLang="zh-TW">
                <a:ea typeface="PMingLiU" pitchFamily="18" charset="-120"/>
              </a:rPr>
              <a:t>SPIM </a:t>
            </a:r>
            <a:r>
              <a:rPr lang="zh-TW" altLang="en-US">
                <a:ea typeface="PMingLiU" pitchFamily="18" charset="-120"/>
              </a:rPr>
              <a:t>字典 </a:t>
            </a:r>
            <a:r>
              <a:rPr lang="en-US" altLang="zh-TW">
                <a:ea typeface="PMingLiU" pitchFamily="18" charset="-120"/>
              </a:rPr>
              <a:t>– </a:t>
            </a:r>
            <a:r>
              <a:rPr lang="zh-TW" altLang="en-US">
                <a:ea typeface="PMingLiU" pitchFamily="18" charset="-120"/>
              </a:rPr>
              <a:t>自訂已知的垃圾的字眼</a:t>
            </a:r>
            <a:r>
              <a:rPr lang="en-US" altLang="zh-TW">
                <a:ea typeface="PMingLiU" pitchFamily="18" charset="-120"/>
              </a:rPr>
              <a:t>(</a:t>
            </a:r>
            <a:r>
              <a:rPr lang="zh-TW" altLang="en-US">
                <a:ea typeface="PMingLiU" pitchFamily="18" charset="-120"/>
              </a:rPr>
              <a:t>可自訂自己的垃圾字典</a:t>
            </a:r>
            <a:r>
              <a:rPr lang="en-US" altLang="zh-TW">
                <a:ea typeface="PMingLiU" pitchFamily="18" charset="-120"/>
              </a:rPr>
              <a:t>)</a:t>
            </a:r>
          </a:p>
          <a:p>
            <a:r>
              <a:rPr lang="zh-TW" altLang="en-US">
                <a:ea typeface="PMingLiU" pitchFamily="18" charset="-120"/>
              </a:rPr>
              <a:t>使用內容過濾來封鎖某一些</a:t>
            </a:r>
            <a:r>
              <a:rPr lang="en-US" altLang="zh-TW">
                <a:ea typeface="PMingLiU" pitchFamily="18" charset="-120"/>
              </a:rPr>
              <a:t>URLs</a:t>
            </a:r>
            <a:r>
              <a:rPr lang="zh-TW" altLang="en-US">
                <a:ea typeface="PMingLiU" pitchFamily="18" charset="-120"/>
              </a:rPr>
              <a:t>被傳送</a:t>
            </a:r>
            <a:endParaRPr lang="en-US" altLang="zh-TW">
              <a:ea typeface="PMingLiU" pitchFamily="18" charset="-12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title"/>
          </p:nvPr>
        </p:nvSpPr>
        <p:spPr/>
        <p:txBody>
          <a:bodyPr/>
          <a:lstStyle/>
          <a:p>
            <a:r>
              <a:rPr lang="zh-TW" altLang="en-US" dirty="0" smtClean="0">
                <a:ea typeface="新細明體" pitchFamily="18" charset="-120"/>
              </a:rPr>
              <a:t>合作夥伴</a:t>
            </a:r>
            <a:endParaRPr lang="en-US" altLang="zh-TW" dirty="0">
              <a:ea typeface="新細明體" pitchFamily="18" charset="-120"/>
            </a:endParaRPr>
          </a:p>
        </p:txBody>
      </p:sp>
      <p:sp>
        <p:nvSpPr>
          <p:cNvPr id="68614" name="Rectangle 6"/>
          <p:cNvSpPr>
            <a:spLocks noGrp="1" noChangeArrowheads="1"/>
          </p:cNvSpPr>
          <p:nvPr>
            <p:ph type="body" idx="1"/>
          </p:nvPr>
        </p:nvSpPr>
        <p:spPr/>
        <p:txBody>
          <a:bodyPr/>
          <a:lstStyle/>
          <a:p>
            <a:r>
              <a:rPr lang="en-US" altLang="zh-TW">
                <a:ea typeface="新細明體" pitchFamily="18" charset="-120"/>
              </a:rPr>
              <a:t>Symantec</a:t>
            </a:r>
          </a:p>
          <a:p>
            <a:r>
              <a:rPr lang="en-US" altLang="zh-TW">
                <a:ea typeface="新細明體" pitchFamily="18" charset="-120"/>
              </a:rPr>
              <a:t>FaceTime Communications</a:t>
            </a:r>
          </a:p>
          <a:p>
            <a:r>
              <a:rPr lang="en-US" altLang="zh-TW">
                <a:ea typeface="新細明體" pitchFamily="18" charset="-120"/>
              </a:rPr>
              <a:t>Akonix Systems, Inc.</a:t>
            </a:r>
          </a:p>
          <a:p>
            <a:endParaRPr lang="en-US" altLang="zh-TW">
              <a:ea typeface="新細明體" pitchFamily="18" charset="-12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lstStyle/>
          <a:p>
            <a:r>
              <a:rPr lang="en-US" altLang="zh-TW">
                <a:ea typeface="新細明體" pitchFamily="18" charset="-120"/>
              </a:rPr>
              <a:t>For More Information</a:t>
            </a:r>
          </a:p>
        </p:txBody>
      </p:sp>
      <p:sp>
        <p:nvSpPr>
          <p:cNvPr id="74757" name="Rectangle 5"/>
          <p:cNvSpPr>
            <a:spLocks noGrp="1" noChangeArrowheads="1"/>
          </p:cNvSpPr>
          <p:nvPr>
            <p:ph type="body" idx="1"/>
          </p:nvPr>
        </p:nvSpPr>
        <p:spPr>
          <a:xfrm>
            <a:off x="109538" y="1581150"/>
            <a:ext cx="8756650" cy="2138363"/>
          </a:xfrm>
        </p:spPr>
        <p:txBody>
          <a:bodyPr/>
          <a:lstStyle/>
          <a:p>
            <a:r>
              <a:rPr lang="en-US" altLang="zh-TW">
                <a:ea typeface="新細明體" pitchFamily="18" charset="-120"/>
              </a:rPr>
              <a:t>Visit TechNet at: </a:t>
            </a:r>
            <a:r>
              <a:rPr lang="en-US" altLang="zh-TW">
                <a:ea typeface="新細明體" pitchFamily="18" charset="-120"/>
                <a:hlinkClick r:id="rId3"/>
              </a:rPr>
              <a:t>www.microsoft.com/technet</a:t>
            </a:r>
            <a:r>
              <a:rPr lang="en-US" altLang="zh-TW">
                <a:ea typeface="新細明體" pitchFamily="18" charset="-120"/>
              </a:rPr>
              <a:t> </a:t>
            </a:r>
          </a:p>
          <a:p>
            <a:r>
              <a:rPr lang="en-US" altLang="zh-TW">
                <a:ea typeface="新細明體" pitchFamily="18" charset="-120"/>
              </a:rPr>
              <a:t>For additional information on books, courses, and other community resources that support this session, visit: </a:t>
            </a:r>
            <a:r>
              <a:rPr lang="en-US" altLang="zh-TW">
                <a:ea typeface="新細明體" pitchFamily="18" charset="-120"/>
                <a:hlinkClick r:id="rId4"/>
              </a:rPr>
              <a:t>www.microsoft.com/uc</a:t>
            </a:r>
            <a:r>
              <a:rPr lang="en-US" altLang="zh-TW">
                <a:ea typeface="新細明體" pitchFamily="18" charset="-120"/>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zh-TW" altLang="en-US" dirty="0" smtClean="0">
                <a:ea typeface="新細明體" pitchFamily="18" charset="-120"/>
              </a:rPr>
              <a:t>議程大綱</a:t>
            </a:r>
            <a:endParaRPr lang="en-US" altLang="zh-TW" dirty="0">
              <a:ea typeface="新細明體" pitchFamily="18" charset="-120"/>
            </a:endParaRPr>
          </a:p>
        </p:txBody>
      </p:sp>
      <p:sp>
        <p:nvSpPr>
          <p:cNvPr id="26629" name="Rectangle 5"/>
          <p:cNvSpPr>
            <a:spLocks noGrp="1" noChangeArrowheads="1"/>
          </p:cNvSpPr>
          <p:nvPr>
            <p:ph type="body" idx="1"/>
          </p:nvPr>
        </p:nvSpPr>
        <p:spPr/>
        <p:txBody>
          <a:bodyPr/>
          <a:lstStyle/>
          <a:p>
            <a:r>
              <a:rPr lang="en-US" altLang="zh-TW">
                <a:ea typeface="新細明體" pitchFamily="18" charset="-120"/>
              </a:rPr>
              <a:t>Overview of Communications Server 2007</a:t>
            </a:r>
          </a:p>
          <a:p>
            <a:r>
              <a:rPr lang="en-US" altLang="zh-TW">
                <a:ea typeface="新細明體" pitchFamily="18" charset="-120"/>
              </a:rPr>
              <a:t>Compliance-Enabling Features in Communications Server 2007</a:t>
            </a:r>
          </a:p>
          <a:p>
            <a:r>
              <a:rPr lang="en-US" altLang="zh-TW">
                <a:ea typeface="新細明體" pitchFamily="18" charset="-120"/>
              </a:rPr>
              <a:t>Deploying and Configuring Archiving</a:t>
            </a:r>
          </a:p>
          <a:p>
            <a:r>
              <a:rPr lang="en-US" altLang="zh-TW">
                <a:ea typeface="新細明體" pitchFamily="18" charset="-120"/>
              </a:rPr>
              <a:t>Call Detail Records</a:t>
            </a:r>
          </a:p>
          <a:p>
            <a:r>
              <a:rPr lang="en-US" altLang="zh-TW">
                <a:ea typeface="新細明體" pitchFamily="18" charset="-120"/>
              </a:rPr>
              <a:t>Hygiene</a:t>
            </a:r>
          </a:p>
          <a:p>
            <a:r>
              <a:rPr lang="en-US" altLang="zh-TW">
                <a:ea typeface="新細明體" pitchFamily="18" charset="-120"/>
              </a:rPr>
              <a:t>Questions and Comments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idx="4294967295"/>
          </p:nvPr>
        </p:nvSpPr>
        <p:spPr/>
        <p:txBody>
          <a:bodyPr/>
          <a:lstStyle/>
          <a:p>
            <a:pPr>
              <a:defRPr/>
            </a:pPr>
            <a:r>
              <a:rPr lang="en-US">
                <a:latin typeface="+mj-lt"/>
                <a:ea typeface="+mj-ea"/>
                <a:cs typeface="+mj-cs"/>
              </a:rPr>
              <a:t>Questions and Answers</a:t>
            </a:r>
          </a:p>
        </p:txBody>
      </p:sp>
      <p:sp>
        <p:nvSpPr>
          <p:cNvPr id="778243" name="Rectangle 3"/>
          <p:cNvSpPr>
            <a:spLocks noGrp="1" noChangeArrowheads="1"/>
          </p:cNvSpPr>
          <p:nvPr>
            <p:ph type="body" idx="4294967295"/>
          </p:nvPr>
        </p:nvSpPr>
        <p:spPr>
          <a:xfrm>
            <a:off x="109538" y="1581150"/>
            <a:ext cx="8756650" cy="4154488"/>
          </a:xfrm>
        </p:spPr>
        <p:txBody>
          <a:bodyPr/>
          <a:lstStyle/>
          <a:p>
            <a:r>
              <a:rPr lang="en-US" altLang="zh-TW" sz="2800">
                <a:ea typeface="新細明體" pitchFamily="18" charset="-120"/>
              </a:rPr>
              <a:t>Submit text questions using the “Ask” button. </a:t>
            </a:r>
          </a:p>
          <a:p>
            <a:r>
              <a:rPr lang="en-US" altLang="zh-TW" sz="2800">
                <a:ea typeface="新細明體" pitchFamily="18" charset="-120"/>
              </a:rPr>
              <a:t>Don’t forget to fill out the survey.</a:t>
            </a:r>
          </a:p>
          <a:p>
            <a:r>
              <a:rPr lang="en-US" altLang="zh-TW" sz="2800">
                <a:ea typeface="新細明體" pitchFamily="18" charset="-120"/>
              </a:rPr>
              <a:t>For upcoming and previously live webcasts: </a:t>
            </a:r>
            <a:r>
              <a:rPr lang="en-US" altLang="zh-TW" sz="2400" b="1">
                <a:ea typeface="新細明體" pitchFamily="18" charset="-120"/>
                <a:hlinkClick r:id="rId3"/>
              </a:rPr>
              <a:t>www.microsoft.com/webcasts</a:t>
            </a:r>
            <a:r>
              <a:rPr lang="en-US" altLang="zh-TW" sz="2400">
                <a:ea typeface="新細明體" pitchFamily="18" charset="-120"/>
              </a:rPr>
              <a:t> </a:t>
            </a:r>
          </a:p>
          <a:p>
            <a:r>
              <a:rPr lang="en-US" altLang="zh-TW" sz="2800">
                <a:ea typeface="新細明體" pitchFamily="18" charset="-120"/>
              </a:rPr>
              <a:t>Got webcast content ideas? Contact us at: </a:t>
            </a:r>
            <a:r>
              <a:rPr lang="en-US" altLang="zh-TW" sz="2400" b="1">
                <a:ea typeface="新細明體" pitchFamily="18" charset="-120"/>
                <a:hlinkClick r:id="rId4" tooltip="http://go.microsoft.com/fwlink/?LinkId=41781"/>
              </a:rPr>
              <a:t>http://go.microsoft.com/fwlink/?LinkId=41781</a:t>
            </a:r>
            <a:endParaRPr lang="en-US" altLang="zh-TW" sz="2400" b="1">
              <a:ea typeface="新細明體" pitchFamily="18" charset="-120"/>
            </a:endParaRPr>
          </a:p>
          <a:p>
            <a:r>
              <a:rPr lang="en-US" altLang="zh-TW" sz="2800">
                <a:ea typeface="新細明體" pitchFamily="18" charset="-120"/>
              </a:rPr>
              <a:t>Today's webcast was presented using Microsoft</a:t>
            </a:r>
            <a:r>
              <a:rPr lang="en-US" altLang="zh-TW" sz="2800" baseline="30000">
                <a:ea typeface="新細明體" pitchFamily="18" charset="-120"/>
              </a:rPr>
              <a:t>®</a:t>
            </a:r>
            <a:r>
              <a:rPr lang="en-US" altLang="zh-TW" sz="2800">
                <a:ea typeface="新細明體" pitchFamily="18" charset="-120"/>
              </a:rPr>
              <a:t> Office Live Meeting. Get a free 14-day trial by visiting: </a:t>
            </a:r>
            <a:r>
              <a:rPr lang="en-US" altLang="zh-TW" sz="2400" b="1">
                <a:ea typeface="新細明體" pitchFamily="18" charset="-120"/>
                <a:hlinkClick r:id="rId5" tooltip="http://www.microsoft.com/presentlive"/>
              </a:rPr>
              <a:t>www.microsoft.com/presentlive</a:t>
            </a:r>
            <a:endParaRPr lang="en-GB" b="1"/>
          </a:p>
        </p:txBody>
      </p:sp>
      <p:pic>
        <p:nvPicPr>
          <p:cNvPr id="778244" name="Picture 4" descr="Live Meeting logo w"/>
          <p:cNvPicPr>
            <a:picLocks noChangeAspect="1" noChangeArrowheads="1"/>
          </p:cNvPicPr>
          <p:nvPr/>
        </p:nvPicPr>
        <p:blipFill>
          <a:blip r:embed="rId6"/>
          <a:srcRect/>
          <a:stretch>
            <a:fillRect/>
          </a:stretch>
        </p:blipFill>
        <p:spPr bwMode="auto">
          <a:xfrm>
            <a:off x="6518275" y="5614988"/>
            <a:ext cx="2511425" cy="584200"/>
          </a:xfrm>
          <a:prstGeom prst="rect">
            <a:avLst/>
          </a:prstGeom>
          <a:noFill/>
          <a:effectLst>
            <a:outerShdw dist="17961" dir="2700000" algn="ctr" rotWithShape="0">
              <a:schemeClr val="bg2"/>
            </a:outerShdw>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075" y="2327277"/>
            <a:ext cx="7843838" cy="667875"/>
          </a:xfrm>
        </p:spPr>
        <p:txBody>
          <a:bodyPr/>
          <a:lstStyle/>
          <a:p>
            <a:pPr>
              <a:defRPr/>
            </a:pPr>
            <a:r>
              <a:rPr lang="en-US" altLang="zh-TW" sz="4400" dirty="0" smtClean="0">
                <a:effectLst/>
              </a:rPr>
              <a:t>OCS</a:t>
            </a:r>
            <a:r>
              <a:rPr lang="zh-TW" altLang="en-US" sz="4400" dirty="0" smtClean="0">
                <a:effectLst/>
              </a:rPr>
              <a:t> </a:t>
            </a:r>
            <a:r>
              <a:rPr lang="en-US" altLang="zh-TW" sz="4400" dirty="0" smtClean="0">
                <a:effectLst/>
              </a:rPr>
              <a:t>2007 </a:t>
            </a:r>
            <a:r>
              <a:rPr lang="zh-TW" altLang="en-US" sz="4400" dirty="0" smtClean="0">
                <a:effectLst/>
              </a:rPr>
              <a:t>概觀</a:t>
            </a:r>
            <a:endParaRPr sz="4400" dirty="0" smtClean="0">
              <a:effectLst/>
            </a:endParaRPr>
          </a:p>
        </p:txBody>
      </p:sp>
      <p:sp>
        <p:nvSpPr>
          <p:cNvPr id="4" name="Subtitle 3"/>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98" name="Group 26"/>
          <p:cNvGrpSpPr>
            <a:grpSpLocks/>
          </p:cNvGrpSpPr>
          <p:nvPr/>
        </p:nvGrpSpPr>
        <p:grpSpPr bwMode="auto">
          <a:xfrm>
            <a:off x="-15875" y="5095875"/>
            <a:ext cx="9159875" cy="1771650"/>
            <a:chOff x="-10" y="3210"/>
            <a:chExt cx="5770" cy="1116"/>
          </a:xfrm>
        </p:grpSpPr>
        <p:pic>
          <p:nvPicPr>
            <p:cNvPr id="28699" name="Picture 27"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28700" name="Picture 28"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25" name="Freeform 25"/>
          <p:cNvSpPr>
            <a:spLocks/>
          </p:cNvSpPr>
          <p:nvPr/>
        </p:nvSpPr>
        <p:spPr bwMode="auto">
          <a:xfrm>
            <a:off x="0" y="1135381"/>
            <a:ext cx="9144000" cy="3582459"/>
          </a:xfrm>
          <a:custGeom>
            <a:avLst/>
            <a:gdLst>
              <a:gd name="connsiteX0" fmla="*/ 0 w 8200"/>
              <a:gd name="connsiteY0" fmla="*/ 456 h 1842"/>
              <a:gd name="connsiteX1" fmla="*/ 0 w 8200"/>
              <a:gd name="connsiteY1" fmla="*/ 1682 h 1842"/>
              <a:gd name="connsiteX2" fmla="*/ 7359 w 8200"/>
              <a:gd name="connsiteY2" fmla="*/ 1682 h 1842"/>
              <a:gd name="connsiteX3" fmla="*/ 7359 w 8200"/>
              <a:gd name="connsiteY3" fmla="*/ 1842 h 1842"/>
              <a:gd name="connsiteX4" fmla="*/ 8200 w 8200"/>
              <a:gd name="connsiteY4" fmla="*/ 1065 h 1842"/>
              <a:gd name="connsiteX5" fmla="*/ 7359 w 8200"/>
              <a:gd name="connsiteY5" fmla="*/ 303 h 1842"/>
              <a:gd name="connsiteX6" fmla="*/ 7353 w 8200"/>
              <a:gd name="connsiteY6" fmla="*/ 4 h 1842"/>
              <a:gd name="connsiteX7" fmla="*/ 7359 w 8200"/>
              <a:gd name="connsiteY7" fmla="*/ 456 h 1842"/>
              <a:gd name="connsiteX8" fmla="*/ 0 w 8200"/>
              <a:gd name="connsiteY8" fmla="*/ 456 h 1842"/>
              <a:gd name="connsiteX0" fmla="*/ 0 w 8200"/>
              <a:gd name="connsiteY0" fmla="*/ 458 h 1844"/>
              <a:gd name="connsiteX1" fmla="*/ 0 w 8200"/>
              <a:gd name="connsiteY1" fmla="*/ 1684 h 1844"/>
              <a:gd name="connsiteX2" fmla="*/ 7359 w 8200"/>
              <a:gd name="connsiteY2" fmla="*/ 1684 h 1844"/>
              <a:gd name="connsiteX3" fmla="*/ 7359 w 8200"/>
              <a:gd name="connsiteY3" fmla="*/ 1844 h 1844"/>
              <a:gd name="connsiteX4" fmla="*/ 8200 w 8200"/>
              <a:gd name="connsiteY4" fmla="*/ 1067 h 1844"/>
              <a:gd name="connsiteX5" fmla="*/ 7359 w 8200"/>
              <a:gd name="connsiteY5" fmla="*/ 0 h 1844"/>
              <a:gd name="connsiteX6" fmla="*/ 7353 w 8200"/>
              <a:gd name="connsiteY6" fmla="*/ 6 h 1844"/>
              <a:gd name="connsiteX7" fmla="*/ 7359 w 8200"/>
              <a:gd name="connsiteY7" fmla="*/ 458 h 1844"/>
              <a:gd name="connsiteX8" fmla="*/ 0 w 8200"/>
              <a:gd name="connsiteY8" fmla="*/ 458 h 1844"/>
              <a:gd name="connsiteX0" fmla="*/ 0 w 8200"/>
              <a:gd name="connsiteY0" fmla="*/ 458 h 2190"/>
              <a:gd name="connsiteX1" fmla="*/ 0 w 8200"/>
              <a:gd name="connsiteY1" fmla="*/ 1684 h 2190"/>
              <a:gd name="connsiteX2" fmla="*/ 7359 w 8200"/>
              <a:gd name="connsiteY2" fmla="*/ 1684 h 2190"/>
              <a:gd name="connsiteX3" fmla="*/ 7359 w 8200"/>
              <a:gd name="connsiteY3" fmla="*/ 1844 h 2190"/>
              <a:gd name="connsiteX4" fmla="*/ 7359 w 8200"/>
              <a:gd name="connsiteY4" fmla="*/ 2190 h 2190"/>
              <a:gd name="connsiteX5" fmla="*/ 8200 w 8200"/>
              <a:gd name="connsiteY5" fmla="*/ 1067 h 2190"/>
              <a:gd name="connsiteX6" fmla="*/ 7359 w 8200"/>
              <a:gd name="connsiteY6" fmla="*/ 0 h 2190"/>
              <a:gd name="connsiteX7" fmla="*/ 7353 w 8200"/>
              <a:gd name="connsiteY7" fmla="*/ 6 h 2190"/>
              <a:gd name="connsiteX8" fmla="*/ 7359 w 8200"/>
              <a:gd name="connsiteY8" fmla="*/ 458 h 2190"/>
              <a:gd name="connsiteX9" fmla="*/ 0 w 8200"/>
              <a:gd name="connsiteY9" fmla="*/ 458 h 2190"/>
              <a:gd name="connsiteX0" fmla="*/ 0 w 8200"/>
              <a:gd name="connsiteY0" fmla="*/ 458 h 2190"/>
              <a:gd name="connsiteX1" fmla="*/ 0 w 8200"/>
              <a:gd name="connsiteY1" fmla="*/ 1684 h 2190"/>
              <a:gd name="connsiteX2" fmla="*/ 7359 w 8200"/>
              <a:gd name="connsiteY2" fmla="*/ 1684 h 2190"/>
              <a:gd name="connsiteX3" fmla="*/ 7359 w 8200"/>
              <a:gd name="connsiteY3" fmla="*/ 1844 h 2190"/>
              <a:gd name="connsiteX4" fmla="*/ 7093 w 8200"/>
              <a:gd name="connsiteY4" fmla="*/ 2190 h 2190"/>
              <a:gd name="connsiteX5" fmla="*/ 8200 w 8200"/>
              <a:gd name="connsiteY5" fmla="*/ 1067 h 2190"/>
              <a:gd name="connsiteX6" fmla="*/ 7359 w 8200"/>
              <a:gd name="connsiteY6" fmla="*/ 0 h 2190"/>
              <a:gd name="connsiteX7" fmla="*/ 7353 w 8200"/>
              <a:gd name="connsiteY7" fmla="*/ 6 h 2190"/>
              <a:gd name="connsiteX8" fmla="*/ 7359 w 8200"/>
              <a:gd name="connsiteY8" fmla="*/ 458 h 2190"/>
              <a:gd name="connsiteX9" fmla="*/ 0 w 8200"/>
              <a:gd name="connsiteY9"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7353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7155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7155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7155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7155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7155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7155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7155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6964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6964 w 8200"/>
              <a:gd name="connsiteY6" fmla="*/ 6 h 2190"/>
              <a:gd name="connsiteX7" fmla="*/ 7359 w 8200"/>
              <a:gd name="connsiteY7" fmla="*/ 458 h 2190"/>
              <a:gd name="connsiteX8" fmla="*/ 0 w 8200"/>
              <a:gd name="connsiteY8" fmla="*/ 458 h 2190"/>
              <a:gd name="connsiteX0" fmla="*/ 0 w 8200"/>
              <a:gd name="connsiteY0" fmla="*/ 458 h 2190"/>
              <a:gd name="connsiteX1" fmla="*/ 0 w 8200"/>
              <a:gd name="connsiteY1" fmla="*/ 1684 h 2190"/>
              <a:gd name="connsiteX2" fmla="*/ 7359 w 8200"/>
              <a:gd name="connsiteY2" fmla="*/ 1684 h 2190"/>
              <a:gd name="connsiteX3" fmla="*/ 7093 w 8200"/>
              <a:gd name="connsiteY3" fmla="*/ 2190 h 2190"/>
              <a:gd name="connsiteX4" fmla="*/ 8200 w 8200"/>
              <a:gd name="connsiteY4" fmla="*/ 1067 h 2190"/>
              <a:gd name="connsiteX5" fmla="*/ 7359 w 8200"/>
              <a:gd name="connsiteY5" fmla="*/ 0 h 2190"/>
              <a:gd name="connsiteX6" fmla="*/ 6964 w 8200"/>
              <a:gd name="connsiteY6" fmla="*/ 6 h 2190"/>
              <a:gd name="connsiteX7" fmla="*/ 7359 w 8200"/>
              <a:gd name="connsiteY7" fmla="*/ 458 h 2190"/>
              <a:gd name="connsiteX8" fmla="*/ 0 w 8200"/>
              <a:gd name="connsiteY8" fmla="*/ 458 h 2190"/>
              <a:gd name="connsiteX0" fmla="*/ 0 w 8200"/>
              <a:gd name="connsiteY0" fmla="*/ 468 h 2200"/>
              <a:gd name="connsiteX1" fmla="*/ 0 w 8200"/>
              <a:gd name="connsiteY1" fmla="*/ 1694 h 2200"/>
              <a:gd name="connsiteX2" fmla="*/ 7359 w 8200"/>
              <a:gd name="connsiteY2" fmla="*/ 1694 h 2200"/>
              <a:gd name="connsiteX3" fmla="*/ 7093 w 8200"/>
              <a:gd name="connsiteY3" fmla="*/ 2200 h 2200"/>
              <a:gd name="connsiteX4" fmla="*/ 8200 w 8200"/>
              <a:gd name="connsiteY4" fmla="*/ 1077 h 2200"/>
              <a:gd name="connsiteX5" fmla="*/ 7359 w 8200"/>
              <a:gd name="connsiteY5" fmla="*/ 10 h 2200"/>
              <a:gd name="connsiteX6" fmla="*/ 6964 w 8200"/>
              <a:gd name="connsiteY6" fmla="*/ 16 h 2200"/>
              <a:gd name="connsiteX7" fmla="*/ 7359 w 8200"/>
              <a:gd name="connsiteY7" fmla="*/ 468 h 2200"/>
              <a:gd name="connsiteX8" fmla="*/ 0 w 8200"/>
              <a:gd name="connsiteY8" fmla="*/ 468 h 2200"/>
              <a:gd name="connsiteX0" fmla="*/ 0 w 8200"/>
              <a:gd name="connsiteY0" fmla="*/ 468 h 2200"/>
              <a:gd name="connsiteX1" fmla="*/ 0 w 8200"/>
              <a:gd name="connsiteY1" fmla="*/ 1694 h 2200"/>
              <a:gd name="connsiteX2" fmla="*/ 7359 w 8200"/>
              <a:gd name="connsiteY2" fmla="*/ 1694 h 2200"/>
              <a:gd name="connsiteX3" fmla="*/ 7093 w 8200"/>
              <a:gd name="connsiteY3" fmla="*/ 2200 h 2200"/>
              <a:gd name="connsiteX4" fmla="*/ 8200 w 8200"/>
              <a:gd name="connsiteY4" fmla="*/ 1077 h 2200"/>
              <a:gd name="connsiteX5" fmla="*/ 7359 w 8200"/>
              <a:gd name="connsiteY5" fmla="*/ 10 h 2200"/>
              <a:gd name="connsiteX6" fmla="*/ 6964 w 8200"/>
              <a:gd name="connsiteY6" fmla="*/ 16 h 2200"/>
              <a:gd name="connsiteX7" fmla="*/ 7359 w 8200"/>
              <a:gd name="connsiteY7" fmla="*/ 468 h 2200"/>
              <a:gd name="connsiteX8" fmla="*/ 0 w 8200"/>
              <a:gd name="connsiteY8" fmla="*/ 468 h 2200"/>
              <a:gd name="connsiteX0" fmla="*/ 0 w 8518"/>
              <a:gd name="connsiteY0" fmla="*/ 527 h 2259"/>
              <a:gd name="connsiteX1" fmla="*/ 0 w 8518"/>
              <a:gd name="connsiteY1" fmla="*/ 1753 h 2259"/>
              <a:gd name="connsiteX2" fmla="*/ 7359 w 8518"/>
              <a:gd name="connsiteY2" fmla="*/ 1753 h 2259"/>
              <a:gd name="connsiteX3" fmla="*/ 7093 w 8518"/>
              <a:gd name="connsiteY3" fmla="*/ 2259 h 2259"/>
              <a:gd name="connsiteX4" fmla="*/ 8200 w 8518"/>
              <a:gd name="connsiteY4" fmla="*/ 1136 h 2259"/>
              <a:gd name="connsiteX5" fmla="*/ 7359 w 8518"/>
              <a:gd name="connsiteY5" fmla="*/ 69 h 2259"/>
              <a:gd name="connsiteX6" fmla="*/ 6964 w 8518"/>
              <a:gd name="connsiteY6" fmla="*/ 75 h 2259"/>
              <a:gd name="connsiteX7" fmla="*/ 6956 w 8518"/>
              <a:gd name="connsiteY7" fmla="*/ 75 h 2259"/>
              <a:gd name="connsiteX8" fmla="*/ 7359 w 8518"/>
              <a:gd name="connsiteY8" fmla="*/ 527 h 2259"/>
              <a:gd name="connsiteX9" fmla="*/ 0 w 8518"/>
              <a:gd name="connsiteY9" fmla="*/ 527 h 2259"/>
              <a:gd name="connsiteX0" fmla="*/ 0 w 8519"/>
              <a:gd name="connsiteY0" fmla="*/ 532 h 2264"/>
              <a:gd name="connsiteX1" fmla="*/ 0 w 8519"/>
              <a:gd name="connsiteY1" fmla="*/ 1758 h 2264"/>
              <a:gd name="connsiteX2" fmla="*/ 7359 w 8519"/>
              <a:gd name="connsiteY2" fmla="*/ 1758 h 2264"/>
              <a:gd name="connsiteX3" fmla="*/ 7093 w 8519"/>
              <a:gd name="connsiteY3" fmla="*/ 2264 h 2264"/>
              <a:gd name="connsiteX4" fmla="*/ 8200 w 8519"/>
              <a:gd name="connsiteY4" fmla="*/ 1141 h 2264"/>
              <a:gd name="connsiteX5" fmla="*/ 7359 w 8519"/>
              <a:gd name="connsiteY5" fmla="*/ 74 h 2264"/>
              <a:gd name="connsiteX6" fmla="*/ 6964 w 8519"/>
              <a:gd name="connsiteY6" fmla="*/ 80 h 2264"/>
              <a:gd name="connsiteX7" fmla="*/ 6956 w 8519"/>
              <a:gd name="connsiteY7" fmla="*/ 80 h 2264"/>
              <a:gd name="connsiteX8" fmla="*/ 6963 w 8519"/>
              <a:gd name="connsiteY8" fmla="*/ 75 h 2264"/>
              <a:gd name="connsiteX9" fmla="*/ 7359 w 8519"/>
              <a:gd name="connsiteY9" fmla="*/ 532 h 2264"/>
              <a:gd name="connsiteX10" fmla="*/ 0 w 8519"/>
              <a:gd name="connsiteY10" fmla="*/ 532 h 2264"/>
              <a:gd name="connsiteX0" fmla="*/ 0 w 8519"/>
              <a:gd name="connsiteY0" fmla="*/ 527 h 2259"/>
              <a:gd name="connsiteX1" fmla="*/ 0 w 8519"/>
              <a:gd name="connsiteY1" fmla="*/ 1753 h 2259"/>
              <a:gd name="connsiteX2" fmla="*/ 7359 w 8519"/>
              <a:gd name="connsiteY2" fmla="*/ 1753 h 2259"/>
              <a:gd name="connsiteX3" fmla="*/ 7093 w 8519"/>
              <a:gd name="connsiteY3" fmla="*/ 2259 h 2259"/>
              <a:gd name="connsiteX4" fmla="*/ 8200 w 8519"/>
              <a:gd name="connsiteY4" fmla="*/ 1136 h 2259"/>
              <a:gd name="connsiteX5" fmla="*/ 7359 w 8519"/>
              <a:gd name="connsiteY5" fmla="*/ 69 h 2259"/>
              <a:gd name="connsiteX6" fmla="*/ 6964 w 8519"/>
              <a:gd name="connsiteY6" fmla="*/ 75 h 2259"/>
              <a:gd name="connsiteX7" fmla="*/ 6956 w 8519"/>
              <a:gd name="connsiteY7" fmla="*/ 75 h 2259"/>
              <a:gd name="connsiteX8" fmla="*/ 6963 w 8519"/>
              <a:gd name="connsiteY8" fmla="*/ 312 h 2259"/>
              <a:gd name="connsiteX9" fmla="*/ 7359 w 8519"/>
              <a:gd name="connsiteY9" fmla="*/ 527 h 2259"/>
              <a:gd name="connsiteX10" fmla="*/ 0 w 8519"/>
              <a:gd name="connsiteY10" fmla="*/ 527 h 2259"/>
              <a:gd name="connsiteX0" fmla="*/ 0 w 8519"/>
              <a:gd name="connsiteY0" fmla="*/ 527 h 2259"/>
              <a:gd name="connsiteX1" fmla="*/ 0 w 8519"/>
              <a:gd name="connsiteY1" fmla="*/ 1753 h 2259"/>
              <a:gd name="connsiteX2" fmla="*/ 7359 w 8519"/>
              <a:gd name="connsiteY2" fmla="*/ 1753 h 2259"/>
              <a:gd name="connsiteX3" fmla="*/ 7093 w 8519"/>
              <a:gd name="connsiteY3" fmla="*/ 2259 h 2259"/>
              <a:gd name="connsiteX4" fmla="*/ 8200 w 8519"/>
              <a:gd name="connsiteY4" fmla="*/ 1136 h 2259"/>
              <a:gd name="connsiteX5" fmla="*/ 7359 w 8519"/>
              <a:gd name="connsiteY5" fmla="*/ 69 h 2259"/>
              <a:gd name="connsiteX6" fmla="*/ 6964 w 8519"/>
              <a:gd name="connsiteY6" fmla="*/ 75 h 2259"/>
              <a:gd name="connsiteX7" fmla="*/ 6717 w 8519"/>
              <a:gd name="connsiteY7" fmla="*/ 75 h 2259"/>
              <a:gd name="connsiteX8" fmla="*/ 6963 w 8519"/>
              <a:gd name="connsiteY8" fmla="*/ 312 h 2259"/>
              <a:gd name="connsiteX9" fmla="*/ 7359 w 8519"/>
              <a:gd name="connsiteY9" fmla="*/ 527 h 2259"/>
              <a:gd name="connsiteX10" fmla="*/ 0 w 8519"/>
              <a:gd name="connsiteY10" fmla="*/ 527 h 2259"/>
              <a:gd name="connsiteX0" fmla="*/ 0 w 8519"/>
              <a:gd name="connsiteY0" fmla="*/ 491 h 2223"/>
              <a:gd name="connsiteX1" fmla="*/ 0 w 8519"/>
              <a:gd name="connsiteY1" fmla="*/ 1717 h 2223"/>
              <a:gd name="connsiteX2" fmla="*/ 7359 w 8519"/>
              <a:gd name="connsiteY2" fmla="*/ 1717 h 2223"/>
              <a:gd name="connsiteX3" fmla="*/ 7093 w 8519"/>
              <a:gd name="connsiteY3" fmla="*/ 2223 h 2223"/>
              <a:gd name="connsiteX4" fmla="*/ 8200 w 8519"/>
              <a:gd name="connsiteY4" fmla="*/ 1100 h 2223"/>
              <a:gd name="connsiteX5" fmla="*/ 7359 w 8519"/>
              <a:gd name="connsiteY5" fmla="*/ 33 h 2223"/>
              <a:gd name="connsiteX6" fmla="*/ 6964 w 8519"/>
              <a:gd name="connsiteY6" fmla="*/ 39 h 2223"/>
              <a:gd name="connsiteX7" fmla="*/ 7045 w 8519"/>
              <a:gd name="connsiteY7" fmla="*/ 39 h 2223"/>
              <a:gd name="connsiteX8" fmla="*/ 6717 w 8519"/>
              <a:gd name="connsiteY8" fmla="*/ 39 h 2223"/>
              <a:gd name="connsiteX9" fmla="*/ 6963 w 8519"/>
              <a:gd name="connsiteY9" fmla="*/ 276 h 2223"/>
              <a:gd name="connsiteX10" fmla="*/ 7359 w 8519"/>
              <a:gd name="connsiteY10" fmla="*/ 491 h 2223"/>
              <a:gd name="connsiteX11" fmla="*/ 0 w 8519"/>
              <a:gd name="connsiteY11" fmla="*/ 491 h 2223"/>
              <a:gd name="connsiteX0" fmla="*/ 7359 w 8200"/>
              <a:gd name="connsiteY0" fmla="*/ 491 h 2223"/>
              <a:gd name="connsiteX1" fmla="*/ 0 w 8200"/>
              <a:gd name="connsiteY1" fmla="*/ 491 h 2223"/>
              <a:gd name="connsiteX2" fmla="*/ 0 w 8200"/>
              <a:gd name="connsiteY2" fmla="*/ 1717 h 2223"/>
              <a:gd name="connsiteX3" fmla="*/ 7359 w 8200"/>
              <a:gd name="connsiteY3" fmla="*/ 1717 h 2223"/>
              <a:gd name="connsiteX4" fmla="*/ 7093 w 8200"/>
              <a:gd name="connsiteY4" fmla="*/ 2223 h 2223"/>
              <a:gd name="connsiteX5" fmla="*/ 8200 w 8200"/>
              <a:gd name="connsiteY5" fmla="*/ 1100 h 2223"/>
              <a:gd name="connsiteX6" fmla="*/ 7359 w 8200"/>
              <a:gd name="connsiteY6" fmla="*/ 33 h 2223"/>
              <a:gd name="connsiteX7" fmla="*/ 6964 w 8200"/>
              <a:gd name="connsiteY7" fmla="*/ 39 h 2223"/>
              <a:gd name="connsiteX8" fmla="*/ 7045 w 8200"/>
              <a:gd name="connsiteY8" fmla="*/ 39 h 2223"/>
              <a:gd name="connsiteX9" fmla="*/ 6717 w 8200"/>
              <a:gd name="connsiteY9" fmla="*/ 39 h 2223"/>
              <a:gd name="connsiteX10" fmla="*/ 7031 w 8200"/>
              <a:gd name="connsiteY10" fmla="*/ 334 h 2223"/>
              <a:gd name="connsiteX0" fmla="*/ 7359 w 8200"/>
              <a:gd name="connsiteY0" fmla="*/ 491 h 2223"/>
              <a:gd name="connsiteX1" fmla="*/ 0 w 8200"/>
              <a:gd name="connsiteY1" fmla="*/ 491 h 2223"/>
              <a:gd name="connsiteX2" fmla="*/ 0 w 8200"/>
              <a:gd name="connsiteY2" fmla="*/ 1717 h 2223"/>
              <a:gd name="connsiteX3" fmla="*/ 7359 w 8200"/>
              <a:gd name="connsiteY3" fmla="*/ 1717 h 2223"/>
              <a:gd name="connsiteX4" fmla="*/ 7093 w 8200"/>
              <a:gd name="connsiteY4" fmla="*/ 2223 h 2223"/>
              <a:gd name="connsiteX5" fmla="*/ 8200 w 8200"/>
              <a:gd name="connsiteY5" fmla="*/ 1100 h 2223"/>
              <a:gd name="connsiteX6" fmla="*/ 7359 w 8200"/>
              <a:gd name="connsiteY6" fmla="*/ 33 h 2223"/>
              <a:gd name="connsiteX7" fmla="*/ 6964 w 8200"/>
              <a:gd name="connsiteY7" fmla="*/ 39 h 2223"/>
              <a:gd name="connsiteX8" fmla="*/ 7045 w 8200"/>
              <a:gd name="connsiteY8" fmla="*/ 39 h 2223"/>
              <a:gd name="connsiteX9" fmla="*/ 6717 w 8200"/>
              <a:gd name="connsiteY9" fmla="*/ 39 h 2223"/>
              <a:gd name="connsiteX0" fmla="*/ 7359 w 8200"/>
              <a:gd name="connsiteY0" fmla="*/ 468 h 2200"/>
              <a:gd name="connsiteX1" fmla="*/ 0 w 8200"/>
              <a:gd name="connsiteY1" fmla="*/ 468 h 2200"/>
              <a:gd name="connsiteX2" fmla="*/ 0 w 8200"/>
              <a:gd name="connsiteY2" fmla="*/ 1694 h 2200"/>
              <a:gd name="connsiteX3" fmla="*/ 7359 w 8200"/>
              <a:gd name="connsiteY3" fmla="*/ 1694 h 2200"/>
              <a:gd name="connsiteX4" fmla="*/ 7093 w 8200"/>
              <a:gd name="connsiteY4" fmla="*/ 2200 h 2200"/>
              <a:gd name="connsiteX5" fmla="*/ 8200 w 8200"/>
              <a:gd name="connsiteY5" fmla="*/ 1077 h 2200"/>
              <a:gd name="connsiteX6" fmla="*/ 7359 w 8200"/>
              <a:gd name="connsiteY6" fmla="*/ 10 h 2200"/>
              <a:gd name="connsiteX7" fmla="*/ 6964 w 8200"/>
              <a:gd name="connsiteY7" fmla="*/ 16 h 2200"/>
              <a:gd name="connsiteX8" fmla="*/ 7045 w 8200"/>
              <a:gd name="connsiteY8" fmla="*/ 16 h 2200"/>
              <a:gd name="connsiteX0" fmla="*/ 7359 w 8200"/>
              <a:gd name="connsiteY0" fmla="*/ 468 h 2200"/>
              <a:gd name="connsiteX1" fmla="*/ 0 w 8200"/>
              <a:gd name="connsiteY1" fmla="*/ 468 h 2200"/>
              <a:gd name="connsiteX2" fmla="*/ 0 w 8200"/>
              <a:gd name="connsiteY2" fmla="*/ 1694 h 2200"/>
              <a:gd name="connsiteX3" fmla="*/ 7359 w 8200"/>
              <a:gd name="connsiteY3" fmla="*/ 1694 h 2200"/>
              <a:gd name="connsiteX4" fmla="*/ 7093 w 8200"/>
              <a:gd name="connsiteY4" fmla="*/ 2200 h 2200"/>
              <a:gd name="connsiteX5" fmla="*/ 8200 w 8200"/>
              <a:gd name="connsiteY5" fmla="*/ 1077 h 2200"/>
              <a:gd name="connsiteX6" fmla="*/ 7359 w 8200"/>
              <a:gd name="connsiteY6" fmla="*/ 10 h 2200"/>
              <a:gd name="connsiteX7" fmla="*/ 6964 w 8200"/>
              <a:gd name="connsiteY7" fmla="*/ 16 h 2200"/>
              <a:gd name="connsiteX0" fmla="*/ 7359 w 8200"/>
              <a:gd name="connsiteY0" fmla="*/ 452 h 2184"/>
              <a:gd name="connsiteX1" fmla="*/ 0 w 8200"/>
              <a:gd name="connsiteY1" fmla="*/ 452 h 2184"/>
              <a:gd name="connsiteX2" fmla="*/ 0 w 8200"/>
              <a:gd name="connsiteY2" fmla="*/ 1678 h 2184"/>
              <a:gd name="connsiteX3" fmla="*/ 7359 w 8200"/>
              <a:gd name="connsiteY3" fmla="*/ 1678 h 2184"/>
              <a:gd name="connsiteX4" fmla="*/ 7093 w 8200"/>
              <a:gd name="connsiteY4" fmla="*/ 2184 h 2184"/>
              <a:gd name="connsiteX5" fmla="*/ 8200 w 8200"/>
              <a:gd name="connsiteY5" fmla="*/ 1061 h 2184"/>
              <a:gd name="connsiteX6" fmla="*/ 6964 w 8200"/>
              <a:gd name="connsiteY6" fmla="*/ 0 h 2184"/>
              <a:gd name="connsiteX0" fmla="*/ 7359 w 8200"/>
              <a:gd name="connsiteY0" fmla="*/ 452 h 2184"/>
              <a:gd name="connsiteX1" fmla="*/ 0 w 8200"/>
              <a:gd name="connsiteY1" fmla="*/ 452 h 2184"/>
              <a:gd name="connsiteX2" fmla="*/ 0 w 8200"/>
              <a:gd name="connsiteY2" fmla="*/ 1678 h 2184"/>
              <a:gd name="connsiteX3" fmla="*/ 7359 w 8200"/>
              <a:gd name="connsiteY3" fmla="*/ 1678 h 2184"/>
              <a:gd name="connsiteX4" fmla="*/ 7093 w 8200"/>
              <a:gd name="connsiteY4" fmla="*/ 2184 h 2184"/>
              <a:gd name="connsiteX5" fmla="*/ 8200 w 8200"/>
              <a:gd name="connsiteY5" fmla="*/ 1061 h 2184"/>
              <a:gd name="connsiteX6" fmla="*/ 7046 w 8200"/>
              <a:gd name="connsiteY6" fmla="*/ 0 h 2184"/>
              <a:gd name="connsiteX0" fmla="*/ 7359 w 8200"/>
              <a:gd name="connsiteY0" fmla="*/ 642 h 2374"/>
              <a:gd name="connsiteX1" fmla="*/ 0 w 8200"/>
              <a:gd name="connsiteY1" fmla="*/ 642 h 2374"/>
              <a:gd name="connsiteX2" fmla="*/ 0 w 8200"/>
              <a:gd name="connsiteY2" fmla="*/ 1868 h 2374"/>
              <a:gd name="connsiteX3" fmla="*/ 7359 w 8200"/>
              <a:gd name="connsiteY3" fmla="*/ 1868 h 2374"/>
              <a:gd name="connsiteX4" fmla="*/ 7093 w 8200"/>
              <a:gd name="connsiteY4" fmla="*/ 2374 h 2374"/>
              <a:gd name="connsiteX5" fmla="*/ 8200 w 8200"/>
              <a:gd name="connsiteY5" fmla="*/ 1251 h 2374"/>
              <a:gd name="connsiteX6" fmla="*/ 7046 w 8200"/>
              <a:gd name="connsiteY6" fmla="*/ 0 h 2374"/>
              <a:gd name="connsiteX0" fmla="*/ 7359 w 8200"/>
              <a:gd name="connsiteY0" fmla="*/ 642 h 2622"/>
              <a:gd name="connsiteX1" fmla="*/ 0 w 8200"/>
              <a:gd name="connsiteY1" fmla="*/ 642 h 2622"/>
              <a:gd name="connsiteX2" fmla="*/ 0 w 8200"/>
              <a:gd name="connsiteY2" fmla="*/ 1868 h 2622"/>
              <a:gd name="connsiteX3" fmla="*/ 7359 w 8200"/>
              <a:gd name="connsiteY3" fmla="*/ 1868 h 2622"/>
              <a:gd name="connsiteX4" fmla="*/ 7093 w 8200"/>
              <a:gd name="connsiteY4" fmla="*/ 2622 h 2622"/>
              <a:gd name="connsiteX5" fmla="*/ 8200 w 8200"/>
              <a:gd name="connsiteY5" fmla="*/ 1251 h 2622"/>
              <a:gd name="connsiteX6" fmla="*/ 7046 w 8200"/>
              <a:gd name="connsiteY6" fmla="*/ 0 h 2622"/>
              <a:gd name="connsiteX0" fmla="*/ 7359 w 8200"/>
              <a:gd name="connsiteY0" fmla="*/ 728 h 2708"/>
              <a:gd name="connsiteX1" fmla="*/ 0 w 8200"/>
              <a:gd name="connsiteY1" fmla="*/ 728 h 2708"/>
              <a:gd name="connsiteX2" fmla="*/ 0 w 8200"/>
              <a:gd name="connsiteY2" fmla="*/ 1954 h 2708"/>
              <a:gd name="connsiteX3" fmla="*/ 7359 w 8200"/>
              <a:gd name="connsiteY3" fmla="*/ 1954 h 2708"/>
              <a:gd name="connsiteX4" fmla="*/ 7093 w 8200"/>
              <a:gd name="connsiteY4" fmla="*/ 2708 h 2708"/>
              <a:gd name="connsiteX5" fmla="*/ 8200 w 8200"/>
              <a:gd name="connsiteY5" fmla="*/ 1337 h 2708"/>
              <a:gd name="connsiteX6" fmla="*/ 7046 w 8200"/>
              <a:gd name="connsiteY6" fmla="*/ 0 h 2708"/>
              <a:gd name="connsiteX0" fmla="*/ 7359 w 8200"/>
              <a:gd name="connsiteY0" fmla="*/ 728 h 2708"/>
              <a:gd name="connsiteX1" fmla="*/ 5822 w 8200"/>
              <a:gd name="connsiteY1" fmla="*/ 732 h 2708"/>
              <a:gd name="connsiteX2" fmla="*/ 0 w 8200"/>
              <a:gd name="connsiteY2" fmla="*/ 728 h 2708"/>
              <a:gd name="connsiteX3" fmla="*/ 0 w 8200"/>
              <a:gd name="connsiteY3" fmla="*/ 1954 h 2708"/>
              <a:gd name="connsiteX4" fmla="*/ 7359 w 8200"/>
              <a:gd name="connsiteY4" fmla="*/ 1954 h 2708"/>
              <a:gd name="connsiteX5" fmla="*/ 7093 w 8200"/>
              <a:gd name="connsiteY5" fmla="*/ 2708 h 2708"/>
              <a:gd name="connsiteX6" fmla="*/ 8200 w 8200"/>
              <a:gd name="connsiteY6" fmla="*/ 1337 h 2708"/>
              <a:gd name="connsiteX7" fmla="*/ 7046 w 8200"/>
              <a:gd name="connsiteY7" fmla="*/ 0 h 2708"/>
              <a:gd name="connsiteX0" fmla="*/ 7359 w 8200"/>
              <a:gd name="connsiteY0" fmla="*/ 728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359 w 8200"/>
              <a:gd name="connsiteY5" fmla="*/ 1954 h 2708"/>
              <a:gd name="connsiteX6" fmla="*/ 7093 w 8200"/>
              <a:gd name="connsiteY6" fmla="*/ 2708 h 2708"/>
              <a:gd name="connsiteX7" fmla="*/ 8200 w 8200"/>
              <a:gd name="connsiteY7" fmla="*/ 1337 h 2708"/>
              <a:gd name="connsiteX8" fmla="*/ 7046 w 8200"/>
              <a:gd name="connsiteY8" fmla="*/ 0 h 2708"/>
              <a:gd name="connsiteX0" fmla="*/ 7359 w 8200"/>
              <a:gd name="connsiteY0" fmla="*/ 728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359 w 8200"/>
              <a:gd name="connsiteY5" fmla="*/ 1954 h 2708"/>
              <a:gd name="connsiteX6" fmla="*/ 7093 w 8200"/>
              <a:gd name="connsiteY6" fmla="*/ 2708 h 2708"/>
              <a:gd name="connsiteX7" fmla="*/ 8200 w 8200"/>
              <a:gd name="connsiteY7" fmla="*/ 1337 h 2708"/>
              <a:gd name="connsiteX8" fmla="*/ 7046 w 8200"/>
              <a:gd name="connsiteY8" fmla="*/ 0 h 2708"/>
              <a:gd name="connsiteX9" fmla="*/ 7359 w 8200"/>
              <a:gd name="connsiteY9" fmla="*/ 728 h 2708"/>
              <a:gd name="connsiteX0" fmla="*/ 7243 w 8200"/>
              <a:gd name="connsiteY0" fmla="*/ 486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359 w 8200"/>
              <a:gd name="connsiteY5" fmla="*/ 1954 h 2708"/>
              <a:gd name="connsiteX6" fmla="*/ 7093 w 8200"/>
              <a:gd name="connsiteY6" fmla="*/ 2708 h 2708"/>
              <a:gd name="connsiteX7" fmla="*/ 8200 w 8200"/>
              <a:gd name="connsiteY7" fmla="*/ 1337 h 2708"/>
              <a:gd name="connsiteX8" fmla="*/ 7046 w 8200"/>
              <a:gd name="connsiteY8" fmla="*/ 0 h 2708"/>
              <a:gd name="connsiteX9" fmla="*/ 7243 w 8200"/>
              <a:gd name="connsiteY9" fmla="*/ 486 h 2708"/>
              <a:gd name="connsiteX0" fmla="*/ 7243 w 8200"/>
              <a:gd name="connsiteY0" fmla="*/ 486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270 w 8200"/>
              <a:gd name="connsiteY5" fmla="*/ 2207 h 2708"/>
              <a:gd name="connsiteX6" fmla="*/ 7093 w 8200"/>
              <a:gd name="connsiteY6" fmla="*/ 2708 h 2708"/>
              <a:gd name="connsiteX7" fmla="*/ 8200 w 8200"/>
              <a:gd name="connsiteY7" fmla="*/ 1337 h 2708"/>
              <a:gd name="connsiteX8" fmla="*/ 7046 w 8200"/>
              <a:gd name="connsiteY8" fmla="*/ 0 h 2708"/>
              <a:gd name="connsiteX9" fmla="*/ 7243 w 8200"/>
              <a:gd name="connsiteY9" fmla="*/ 486 h 2708"/>
              <a:gd name="connsiteX0" fmla="*/ 7243 w 8200"/>
              <a:gd name="connsiteY0" fmla="*/ 486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270 w 8200"/>
              <a:gd name="connsiteY5" fmla="*/ 2207 h 2708"/>
              <a:gd name="connsiteX6" fmla="*/ 7093 w 8200"/>
              <a:gd name="connsiteY6" fmla="*/ 2708 h 2708"/>
              <a:gd name="connsiteX7" fmla="*/ 8200 w 8200"/>
              <a:gd name="connsiteY7" fmla="*/ 1337 h 2708"/>
              <a:gd name="connsiteX8" fmla="*/ 7046 w 8200"/>
              <a:gd name="connsiteY8" fmla="*/ 0 h 2708"/>
              <a:gd name="connsiteX9" fmla="*/ 7243 w 8200"/>
              <a:gd name="connsiteY9" fmla="*/ 486 h 2708"/>
              <a:gd name="connsiteX0" fmla="*/ 7243 w 8200"/>
              <a:gd name="connsiteY0" fmla="*/ 486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270 w 8200"/>
              <a:gd name="connsiteY5" fmla="*/ 2207 h 2708"/>
              <a:gd name="connsiteX6" fmla="*/ 7093 w 8200"/>
              <a:gd name="connsiteY6" fmla="*/ 2708 h 2708"/>
              <a:gd name="connsiteX7" fmla="*/ 8200 w 8200"/>
              <a:gd name="connsiteY7" fmla="*/ 1337 h 2708"/>
              <a:gd name="connsiteX8" fmla="*/ 7046 w 8200"/>
              <a:gd name="connsiteY8" fmla="*/ 0 h 2708"/>
              <a:gd name="connsiteX9" fmla="*/ 7243 w 8200"/>
              <a:gd name="connsiteY9" fmla="*/ 486 h 2708"/>
              <a:gd name="connsiteX0" fmla="*/ 7243 w 8200"/>
              <a:gd name="connsiteY0" fmla="*/ 486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270 w 8200"/>
              <a:gd name="connsiteY5" fmla="*/ 2207 h 2708"/>
              <a:gd name="connsiteX6" fmla="*/ 7093 w 8200"/>
              <a:gd name="connsiteY6" fmla="*/ 2708 h 2708"/>
              <a:gd name="connsiteX7" fmla="*/ 8200 w 8200"/>
              <a:gd name="connsiteY7" fmla="*/ 1337 h 2708"/>
              <a:gd name="connsiteX8" fmla="*/ 7046 w 8200"/>
              <a:gd name="connsiteY8" fmla="*/ 0 h 2708"/>
              <a:gd name="connsiteX9" fmla="*/ 7243 w 8200"/>
              <a:gd name="connsiteY9" fmla="*/ 486 h 2708"/>
              <a:gd name="connsiteX0" fmla="*/ 7243 w 8200"/>
              <a:gd name="connsiteY0" fmla="*/ 486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270 w 8200"/>
              <a:gd name="connsiteY5" fmla="*/ 2207 h 2708"/>
              <a:gd name="connsiteX6" fmla="*/ 7093 w 8200"/>
              <a:gd name="connsiteY6" fmla="*/ 2708 h 2708"/>
              <a:gd name="connsiteX7" fmla="*/ 8200 w 8200"/>
              <a:gd name="connsiteY7" fmla="*/ 1337 h 2708"/>
              <a:gd name="connsiteX8" fmla="*/ 7046 w 8200"/>
              <a:gd name="connsiteY8" fmla="*/ 0 h 2708"/>
              <a:gd name="connsiteX9" fmla="*/ 7243 w 8200"/>
              <a:gd name="connsiteY9" fmla="*/ 486 h 2708"/>
              <a:gd name="connsiteX0" fmla="*/ 7243 w 8200"/>
              <a:gd name="connsiteY0" fmla="*/ 486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270 w 8200"/>
              <a:gd name="connsiteY5" fmla="*/ 2207 h 2708"/>
              <a:gd name="connsiteX6" fmla="*/ 7093 w 8200"/>
              <a:gd name="connsiteY6" fmla="*/ 2708 h 2708"/>
              <a:gd name="connsiteX7" fmla="*/ 8200 w 8200"/>
              <a:gd name="connsiteY7" fmla="*/ 1337 h 2708"/>
              <a:gd name="connsiteX8" fmla="*/ 7046 w 8200"/>
              <a:gd name="connsiteY8" fmla="*/ 0 h 2708"/>
              <a:gd name="connsiteX9" fmla="*/ 7243 w 8200"/>
              <a:gd name="connsiteY9" fmla="*/ 486 h 2708"/>
              <a:gd name="connsiteX0" fmla="*/ 7243 w 8200"/>
              <a:gd name="connsiteY0" fmla="*/ 486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270 w 8200"/>
              <a:gd name="connsiteY5" fmla="*/ 2207 h 2708"/>
              <a:gd name="connsiteX6" fmla="*/ 7093 w 8200"/>
              <a:gd name="connsiteY6" fmla="*/ 2708 h 2708"/>
              <a:gd name="connsiteX7" fmla="*/ 8200 w 8200"/>
              <a:gd name="connsiteY7" fmla="*/ 1337 h 2708"/>
              <a:gd name="connsiteX8" fmla="*/ 7046 w 8200"/>
              <a:gd name="connsiteY8" fmla="*/ 0 h 2708"/>
              <a:gd name="connsiteX9" fmla="*/ 7243 w 8200"/>
              <a:gd name="connsiteY9" fmla="*/ 486 h 2708"/>
              <a:gd name="connsiteX0" fmla="*/ 7243 w 8200"/>
              <a:gd name="connsiteY0" fmla="*/ 486 h 2708"/>
              <a:gd name="connsiteX1" fmla="*/ 5822 w 8200"/>
              <a:gd name="connsiteY1" fmla="*/ 732 h 2708"/>
              <a:gd name="connsiteX2" fmla="*/ 0 w 8200"/>
              <a:gd name="connsiteY2" fmla="*/ 728 h 2708"/>
              <a:gd name="connsiteX3" fmla="*/ 0 w 8200"/>
              <a:gd name="connsiteY3" fmla="*/ 1954 h 2708"/>
              <a:gd name="connsiteX4" fmla="*/ 5815 w 8200"/>
              <a:gd name="connsiteY4" fmla="*/ 1953 h 2708"/>
              <a:gd name="connsiteX5" fmla="*/ 7270 w 8200"/>
              <a:gd name="connsiteY5" fmla="*/ 2207 h 2708"/>
              <a:gd name="connsiteX6" fmla="*/ 7093 w 8200"/>
              <a:gd name="connsiteY6" fmla="*/ 2708 h 2708"/>
              <a:gd name="connsiteX7" fmla="*/ 8200 w 8200"/>
              <a:gd name="connsiteY7" fmla="*/ 1337 h 2708"/>
              <a:gd name="connsiteX8" fmla="*/ 7046 w 8200"/>
              <a:gd name="connsiteY8" fmla="*/ 0 h 2708"/>
              <a:gd name="connsiteX9" fmla="*/ 7243 w 8200"/>
              <a:gd name="connsiteY9" fmla="*/ 486 h 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0" h="2708">
                <a:moveTo>
                  <a:pt x="7243" y="486"/>
                </a:moveTo>
                <a:cubicBezTo>
                  <a:pt x="7234" y="666"/>
                  <a:pt x="6931" y="736"/>
                  <a:pt x="5822" y="732"/>
                </a:cubicBezTo>
                <a:lnTo>
                  <a:pt x="0" y="728"/>
                </a:lnTo>
                <a:lnTo>
                  <a:pt x="0" y="1954"/>
                </a:lnTo>
                <a:lnTo>
                  <a:pt x="5815" y="1953"/>
                </a:lnTo>
                <a:cubicBezTo>
                  <a:pt x="6922" y="1940"/>
                  <a:pt x="7270" y="2030"/>
                  <a:pt x="7270" y="2207"/>
                </a:cubicBezTo>
                <a:cubicBezTo>
                  <a:pt x="7277" y="2297"/>
                  <a:pt x="7182" y="2457"/>
                  <a:pt x="7093" y="2708"/>
                </a:cubicBezTo>
                <a:lnTo>
                  <a:pt x="8200" y="1337"/>
                </a:lnTo>
                <a:lnTo>
                  <a:pt x="7046" y="0"/>
                </a:lnTo>
                <a:cubicBezTo>
                  <a:pt x="7150" y="243"/>
                  <a:pt x="7242" y="399"/>
                  <a:pt x="7243" y="486"/>
                </a:cubicBezTo>
                <a:close/>
              </a:path>
            </a:pathLst>
          </a:custGeom>
          <a:gradFill flip="none" rotWithShape="1">
            <a:gsLst>
              <a:gs pos="0">
                <a:srgbClr val="803802">
                  <a:alpha val="0"/>
                </a:srgbClr>
              </a:gs>
              <a:gs pos="39999">
                <a:srgbClr val="D16309"/>
              </a:gs>
              <a:gs pos="61000">
                <a:srgbClr val="EEBF12"/>
              </a:gs>
              <a:gs pos="100000">
                <a:srgbClr val="F3BB17"/>
              </a:gs>
            </a:gsLst>
            <a:lin ang="0" scaled="0"/>
            <a:tileRect/>
          </a:gradFill>
          <a:ln w="12700" cap="flat" cmpd="sng" algn="ctr">
            <a:noFill/>
            <a:prstDash val="solid"/>
            <a:round/>
            <a:headEnd type="none" w="med" len="med"/>
            <a:tailEnd type="none" w="med" len="med"/>
          </a:ln>
          <a:effectLst>
            <a:outerShdw blurRad="152400" algn="ctr" rotWithShape="0">
              <a:prstClr val="black">
                <a:alpha val="40000"/>
              </a:prstClr>
            </a:outerShdw>
          </a:effectLst>
          <a:scene3d>
            <a:camera prst="orthographicFront"/>
            <a:lightRig rig="glow" dir="t">
              <a:rot lat="0" lon="0" rev="2700000"/>
            </a:lightRig>
          </a:scene3d>
          <a:sp3d>
            <a:bevelT h="0"/>
            <a:bevelB/>
          </a:sp3d>
        </p:spPr>
        <p:txBody>
          <a:bodyPr lIns="76191" tIns="38095" rIns="76191" bIns="38095" anchor="ctr"/>
          <a:lstStyle/>
          <a:p>
            <a:pPr>
              <a:spcBef>
                <a:spcPct val="20000"/>
              </a:spcBef>
              <a:buClr>
                <a:srgbClr val="FFCC00"/>
              </a:buClr>
            </a:pPr>
            <a:endParaRPr lang="zh-TW" altLang="zh-TW">
              <a:effectLst>
                <a:outerShdw blurRad="38100" dist="38100" dir="2700000" algn="tl">
                  <a:srgbClr val="000000"/>
                </a:outerShdw>
              </a:effectLst>
              <a:cs typeface="Arial" pitchFamily="34" charset="0"/>
            </a:endParaRPr>
          </a:p>
        </p:txBody>
      </p:sp>
      <p:sp>
        <p:nvSpPr>
          <p:cNvPr id="1045" name="Freeform 21"/>
          <p:cNvSpPr>
            <a:spLocks/>
          </p:cNvSpPr>
          <p:nvPr/>
        </p:nvSpPr>
        <p:spPr bwMode="auto">
          <a:xfrm>
            <a:off x="74899" y="2094180"/>
            <a:ext cx="8100060" cy="4188354"/>
          </a:xfrm>
          <a:custGeom>
            <a:avLst/>
            <a:gdLst/>
            <a:ahLst/>
            <a:cxnLst>
              <a:cxn ang="0">
                <a:pos x="3628" y="0"/>
              </a:cxn>
              <a:cxn ang="0">
                <a:pos x="3628" y="612"/>
              </a:cxn>
              <a:cxn ang="0">
                <a:pos x="3320" y="892"/>
              </a:cxn>
              <a:cxn ang="0">
                <a:pos x="3143" y="1273"/>
              </a:cxn>
              <a:cxn ang="0">
                <a:pos x="2572" y="1580"/>
              </a:cxn>
              <a:cxn ang="0">
                <a:pos x="0" y="1580"/>
              </a:cxn>
              <a:cxn ang="0">
                <a:pos x="0" y="1032"/>
              </a:cxn>
              <a:cxn ang="0">
                <a:pos x="2052" y="1033"/>
              </a:cxn>
              <a:cxn ang="0">
                <a:pos x="2756" y="598"/>
              </a:cxn>
              <a:cxn ang="0">
                <a:pos x="2896" y="294"/>
              </a:cxn>
              <a:cxn ang="0">
                <a:pos x="3482" y="0"/>
              </a:cxn>
              <a:cxn ang="0">
                <a:pos x="3628" y="0"/>
              </a:cxn>
            </a:cxnLst>
            <a:rect l="0" t="0" r="r" b="b"/>
            <a:pathLst>
              <a:path w="3628" h="1580">
                <a:moveTo>
                  <a:pt x="3628" y="0"/>
                </a:moveTo>
                <a:cubicBezTo>
                  <a:pt x="3628" y="0"/>
                  <a:pt x="3628" y="573"/>
                  <a:pt x="3628" y="612"/>
                </a:cubicBezTo>
                <a:cubicBezTo>
                  <a:pt x="3537" y="612"/>
                  <a:pt x="3415" y="661"/>
                  <a:pt x="3320" y="892"/>
                </a:cubicBezTo>
                <a:cubicBezTo>
                  <a:pt x="3239" y="1089"/>
                  <a:pt x="3189" y="1187"/>
                  <a:pt x="3143" y="1273"/>
                </a:cubicBezTo>
                <a:cubicBezTo>
                  <a:pt x="3009" y="1519"/>
                  <a:pt x="2736" y="1580"/>
                  <a:pt x="2572" y="1580"/>
                </a:cubicBezTo>
                <a:cubicBezTo>
                  <a:pt x="2463" y="1580"/>
                  <a:pt x="0" y="1580"/>
                  <a:pt x="0" y="1580"/>
                </a:cubicBezTo>
                <a:cubicBezTo>
                  <a:pt x="0" y="1032"/>
                  <a:pt x="0" y="1032"/>
                  <a:pt x="0" y="1032"/>
                </a:cubicBezTo>
                <a:cubicBezTo>
                  <a:pt x="0" y="1032"/>
                  <a:pt x="1929" y="1033"/>
                  <a:pt x="2052" y="1033"/>
                </a:cubicBezTo>
                <a:cubicBezTo>
                  <a:pt x="2586" y="1033"/>
                  <a:pt x="2713" y="698"/>
                  <a:pt x="2756" y="598"/>
                </a:cubicBezTo>
                <a:cubicBezTo>
                  <a:pt x="2808" y="476"/>
                  <a:pt x="2870" y="349"/>
                  <a:pt x="2896" y="294"/>
                </a:cubicBezTo>
                <a:cubicBezTo>
                  <a:pt x="3006" y="64"/>
                  <a:pt x="3318" y="0"/>
                  <a:pt x="3482" y="0"/>
                </a:cubicBezTo>
                <a:cubicBezTo>
                  <a:pt x="3505" y="0"/>
                  <a:pt x="3628" y="0"/>
                  <a:pt x="3628" y="0"/>
                </a:cubicBezTo>
                <a:close/>
              </a:path>
            </a:pathLst>
          </a:custGeom>
          <a:gradFill flip="none" rotWithShape="1">
            <a:gsLst>
              <a:gs pos="0">
                <a:srgbClr val="F3BB17"/>
              </a:gs>
              <a:gs pos="35000">
                <a:srgbClr val="FCCF52"/>
              </a:gs>
              <a:gs pos="70000">
                <a:srgbClr val="FFE29B">
                  <a:alpha val="16000"/>
                </a:srgbClr>
              </a:gs>
              <a:gs pos="100000">
                <a:srgbClr val="FFEBFA">
                  <a:alpha val="0"/>
                </a:srgbClr>
              </a:gs>
            </a:gsLst>
            <a:lin ang="10200000" scaled="0"/>
            <a:tileRect/>
          </a:gradFill>
          <a:ln w="12700" cap="flat" cmpd="sng" algn="ctr">
            <a:noFill/>
            <a:prstDash val="solid"/>
            <a:round/>
            <a:headEnd type="none" w="med" len="med"/>
            <a:tailEnd type="none" w="med" len="med"/>
          </a:ln>
          <a:effectLst/>
          <a:scene3d>
            <a:camera prst="orthographicFront"/>
            <a:lightRig rig="glow" dir="t">
              <a:rot lat="0" lon="0" rev="2700000"/>
            </a:lightRig>
          </a:scene3d>
          <a:sp3d>
            <a:bevelT h="0"/>
            <a:bevelB/>
          </a:sp3d>
        </p:spPr>
        <p:txBody>
          <a:bodyPr lIns="76191" tIns="38095" rIns="76191" bIns="38095" anchor="ctr"/>
          <a:lstStyle/>
          <a:p>
            <a:pPr>
              <a:spcBef>
                <a:spcPct val="20000"/>
              </a:spcBef>
              <a:buClr>
                <a:srgbClr val="FFCC00"/>
              </a:buClr>
            </a:pPr>
            <a:endParaRPr lang="zh-TW" altLang="zh-TW">
              <a:effectLst>
                <a:outerShdw blurRad="38100" dist="38100" dir="2700000" algn="tl">
                  <a:srgbClr val="000000"/>
                </a:outerShdw>
              </a:effectLst>
              <a:cs typeface="Arial" pitchFamily="34" charset="0"/>
            </a:endParaRPr>
          </a:p>
        </p:txBody>
      </p:sp>
      <p:pic>
        <p:nvPicPr>
          <p:cNvPr id="1027" name="Picture 3" descr="I:\SHOW_ART\Executive_Show_Art\07_EXECUTIVE_SHOW_ART\Raikes - 030707 - VoiceCon\Artwork\First-TelePhone.png"/>
          <p:cNvPicPr>
            <a:picLocks noChangeAspect="1" noChangeArrowheads="1"/>
          </p:cNvPicPr>
          <p:nvPr/>
        </p:nvPicPr>
        <p:blipFill>
          <a:blip r:embed="rId5" cstate="print">
            <a:duotone>
              <a:prstClr val="black"/>
              <a:schemeClr val="accent5">
                <a:tint val="45000"/>
                <a:satMod val="400000"/>
              </a:schemeClr>
            </a:duotone>
            <a:lum bright="2000" contrast="23000"/>
          </a:blip>
          <a:srcRect/>
          <a:stretch>
            <a:fillRect/>
          </a:stretch>
        </p:blipFill>
        <p:spPr bwMode="auto">
          <a:xfrm>
            <a:off x="1693324" y="2793293"/>
            <a:ext cx="529673" cy="476705"/>
          </a:xfrm>
          <a:prstGeom prst="rect">
            <a:avLst/>
          </a:prstGeom>
          <a:noFill/>
        </p:spPr>
      </p:pic>
      <p:pic>
        <p:nvPicPr>
          <p:cNvPr id="78" name="Picture 5" descr="C:\Program Files\Microsoft Resource DVD Artwork\DVD_ART\Artwork_Imagery\HARDWARE_IMAGERY\Photos - OEM Hardware\Phone\standard wireline two line phone.png"/>
          <p:cNvPicPr>
            <a:picLocks noChangeAspect="1" noChangeArrowheads="1"/>
          </p:cNvPicPr>
          <p:nvPr/>
        </p:nvPicPr>
        <p:blipFill>
          <a:blip r:embed="rId6">
            <a:duotone>
              <a:prstClr val="black"/>
              <a:srgbClr val="FF8A33">
                <a:tint val="45000"/>
                <a:satMod val="400000"/>
              </a:srgbClr>
            </a:duotone>
            <a:lum bright="11000" contrast="44000"/>
          </a:blip>
          <a:srcRect/>
          <a:stretch>
            <a:fillRect/>
          </a:stretch>
        </p:blipFill>
        <p:spPr bwMode="auto">
          <a:xfrm>
            <a:off x="4568551" y="2627070"/>
            <a:ext cx="530350" cy="625813"/>
          </a:xfrm>
          <a:prstGeom prst="rect">
            <a:avLst/>
          </a:prstGeom>
          <a:noFill/>
        </p:spPr>
      </p:pic>
      <p:sp>
        <p:nvSpPr>
          <p:cNvPr id="46" name="TextBox 45"/>
          <p:cNvSpPr txBox="1"/>
          <p:nvPr/>
        </p:nvSpPr>
        <p:spPr>
          <a:xfrm>
            <a:off x="1055687" y="2091309"/>
            <a:ext cx="5891357" cy="492443"/>
          </a:xfrm>
          <a:prstGeom prst="rect">
            <a:avLst/>
          </a:prstGeom>
          <a:noFill/>
        </p:spPr>
        <p:txBody>
          <a:bodyPr wrap="none" lIns="76191" tIns="38095" rIns="76191" bIns="38095" anchor="ctr">
            <a:spAutoFit/>
          </a:bodyPr>
          <a:lstStyle/>
          <a:p>
            <a:pPr algn="ctr">
              <a:lnSpc>
                <a:spcPct val="90000"/>
              </a:lnSpc>
              <a:spcBef>
                <a:spcPct val="20000"/>
              </a:spcBef>
              <a:buClr>
                <a:srgbClr val="FFCC00"/>
              </a:buClr>
              <a:buFontTx/>
              <a:buChar char="•"/>
              <a:defRPr/>
            </a:pPr>
            <a:r>
              <a:rPr lang="en-US" sz="3000" b="1" spc="-83" dirty="0">
                <a:gradFill flip="none" rotWithShape="1">
                  <a:gsLst>
                    <a:gs pos="44000">
                      <a:srgbClr val="FEEFE2"/>
                    </a:gs>
                    <a:gs pos="100000">
                      <a:srgbClr val="F0720A"/>
                    </a:gs>
                  </a:gsLst>
                  <a:lin ang="16200000" scaled="1"/>
                  <a:tileRect/>
                </a:gradFill>
                <a:effectLst>
                  <a:glow rad="63500">
                    <a:srgbClr val="682D00">
                      <a:alpha val="40000"/>
                    </a:srgbClr>
                  </a:glow>
                  <a:outerShdw blurRad="304800" algn="ctr" rotWithShape="0">
                    <a:srgbClr val="2E1400"/>
                  </a:outerShdw>
                </a:effectLst>
                <a:latin typeface="Arial" charset="0"/>
                <a:cs typeface="Arial" charset="0"/>
              </a:rPr>
              <a:t>Network-Driven Communications</a:t>
            </a:r>
          </a:p>
        </p:txBody>
      </p:sp>
      <p:sp>
        <p:nvSpPr>
          <p:cNvPr id="49" name="TextBox 48"/>
          <p:cNvSpPr txBox="1"/>
          <p:nvPr/>
        </p:nvSpPr>
        <p:spPr>
          <a:xfrm>
            <a:off x="2579927" y="5048087"/>
            <a:ext cx="3118015" cy="907941"/>
          </a:xfrm>
          <a:prstGeom prst="rect">
            <a:avLst/>
          </a:prstGeom>
          <a:noFill/>
          <a:ln w="1270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2700000"/>
            </a:lightRig>
          </a:scene3d>
          <a:sp3d>
            <a:bevelT h="0"/>
            <a:bevelB/>
          </a:sp3d>
        </p:spPr>
        <p:txBody>
          <a:bodyPr lIns="76191" tIns="38095" rIns="76191" bIns="38095" anchor="ctr">
            <a:spAutoFit/>
          </a:bodyPr>
          <a:lstStyle/>
          <a:p>
            <a:pPr algn="ctr">
              <a:lnSpc>
                <a:spcPct val="90000"/>
              </a:lnSpc>
              <a:spcBef>
                <a:spcPct val="20000"/>
              </a:spcBef>
              <a:buClr>
                <a:srgbClr val="FFCC00"/>
              </a:buClr>
              <a:buFontTx/>
              <a:buChar char="•"/>
              <a:defRPr/>
            </a:pPr>
            <a:r>
              <a:rPr lang="en-US" sz="3000" b="1" spc="-83" dirty="0">
                <a:gradFill flip="none" rotWithShape="1">
                  <a:gsLst>
                    <a:gs pos="44000">
                      <a:srgbClr val="FFFDF7"/>
                    </a:gs>
                    <a:gs pos="100000">
                      <a:srgbClr val="F5BB17"/>
                    </a:gs>
                  </a:gsLst>
                  <a:lin ang="16200000" scaled="1"/>
                  <a:tileRect/>
                </a:gradFill>
                <a:effectLst>
                  <a:glow rad="63500">
                    <a:srgbClr val="682D00">
                      <a:alpha val="40000"/>
                    </a:srgbClr>
                  </a:glow>
                  <a:outerShdw blurRad="304800" algn="ctr" rotWithShape="0">
                    <a:srgbClr val="2E1400"/>
                  </a:outerShdw>
                </a:effectLst>
                <a:latin typeface="Arial" charset="0"/>
                <a:cs typeface="Arial" charset="0"/>
              </a:rPr>
              <a:t>Software-Driven Communications</a:t>
            </a:r>
          </a:p>
        </p:txBody>
      </p:sp>
      <p:pic>
        <p:nvPicPr>
          <p:cNvPr id="1026" name="Picture 2" descr="I:\SHOW_ART\Executive_Show_Art\07_EXECUTIVE_SHOW_ART\Raikes - 030707 - VoiceCon\Artwork\Fist-Telegraph.png"/>
          <p:cNvPicPr>
            <a:picLocks noChangeAspect="1" noChangeArrowheads="1"/>
          </p:cNvPicPr>
          <p:nvPr/>
        </p:nvPicPr>
        <p:blipFill>
          <a:blip r:embed="rId7" cstate="print">
            <a:duotone>
              <a:prstClr val="black"/>
              <a:schemeClr val="accent5">
                <a:tint val="45000"/>
                <a:satMod val="400000"/>
              </a:schemeClr>
            </a:duotone>
            <a:lum bright="2000" contrast="23000"/>
          </a:blip>
          <a:srcRect/>
          <a:stretch>
            <a:fillRect/>
          </a:stretch>
        </p:blipFill>
        <p:spPr bwMode="auto">
          <a:xfrm>
            <a:off x="394136" y="2794126"/>
            <a:ext cx="746081" cy="423738"/>
          </a:xfrm>
          <a:prstGeom prst="rect">
            <a:avLst/>
          </a:prstGeom>
          <a:noFill/>
        </p:spPr>
      </p:pic>
      <p:sp>
        <p:nvSpPr>
          <p:cNvPr id="53" name="Rectangle 52"/>
          <p:cNvSpPr/>
          <p:nvPr/>
        </p:nvSpPr>
        <p:spPr>
          <a:xfrm>
            <a:off x="461963" y="3324225"/>
            <a:ext cx="635000" cy="334963"/>
          </a:xfrm>
          <a:prstGeom prst="rect">
            <a:avLst/>
          </a:prstGeom>
        </p:spPr>
        <p:txBody>
          <a:bodyPr wrap="none" lIns="76191" tIns="38095" rIns="76191" bIns="38095">
            <a:spAutoFit/>
          </a:bodyPr>
          <a:lstStyle/>
          <a:p>
            <a:pPr algn="ctr">
              <a:spcBef>
                <a:spcPct val="20000"/>
              </a:spcBef>
              <a:buClr>
                <a:srgbClr val="FFCC00"/>
              </a:buClr>
            </a:pPr>
            <a:r>
              <a:rPr lang="en-US" altLang="zh-TW" sz="1700" b="1">
                <a:effectLst>
                  <a:outerShdw blurRad="38100" dist="38100" dir="2700000" algn="tl">
                    <a:srgbClr val="000000"/>
                  </a:outerShdw>
                </a:effectLst>
                <a:ea typeface="新細明體" pitchFamily="18" charset="-120"/>
                <a:cs typeface="Arial" pitchFamily="34" charset="0"/>
              </a:rPr>
              <a:t>1837</a:t>
            </a:r>
          </a:p>
        </p:txBody>
      </p:sp>
      <p:sp>
        <p:nvSpPr>
          <p:cNvPr id="56" name="Rectangle 55"/>
          <p:cNvSpPr/>
          <p:nvPr/>
        </p:nvSpPr>
        <p:spPr>
          <a:xfrm>
            <a:off x="1639888" y="3324225"/>
            <a:ext cx="635000" cy="334963"/>
          </a:xfrm>
          <a:prstGeom prst="rect">
            <a:avLst/>
          </a:prstGeom>
        </p:spPr>
        <p:txBody>
          <a:bodyPr wrap="none" lIns="76191" tIns="38095" rIns="76191" bIns="38095">
            <a:spAutoFit/>
          </a:bodyPr>
          <a:lstStyle/>
          <a:p>
            <a:pPr algn="ctr">
              <a:spcBef>
                <a:spcPct val="20000"/>
              </a:spcBef>
              <a:buClr>
                <a:srgbClr val="FFCC00"/>
              </a:buClr>
            </a:pPr>
            <a:r>
              <a:rPr lang="en-US" altLang="zh-TW" sz="1700" b="1">
                <a:effectLst>
                  <a:outerShdw blurRad="38100" dist="38100" dir="2700000" algn="tl">
                    <a:srgbClr val="000000"/>
                  </a:outerShdw>
                </a:effectLst>
                <a:ea typeface="新細明體" pitchFamily="18" charset="-120"/>
                <a:cs typeface="Arial" pitchFamily="34" charset="0"/>
              </a:rPr>
              <a:t>1876</a:t>
            </a:r>
          </a:p>
        </p:txBody>
      </p:sp>
      <p:sp>
        <p:nvSpPr>
          <p:cNvPr id="57" name="Rectangle 56"/>
          <p:cNvSpPr/>
          <p:nvPr/>
        </p:nvSpPr>
        <p:spPr>
          <a:xfrm>
            <a:off x="4538663" y="3324225"/>
            <a:ext cx="635000" cy="334963"/>
          </a:xfrm>
          <a:prstGeom prst="rect">
            <a:avLst/>
          </a:prstGeom>
        </p:spPr>
        <p:txBody>
          <a:bodyPr wrap="none" lIns="76191" tIns="38095" rIns="76191" bIns="38095">
            <a:spAutoFit/>
          </a:bodyPr>
          <a:lstStyle/>
          <a:p>
            <a:pPr algn="ctr">
              <a:spcBef>
                <a:spcPct val="20000"/>
              </a:spcBef>
              <a:buClr>
                <a:srgbClr val="FFCC00"/>
              </a:buClr>
            </a:pPr>
            <a:r>
              <a:rPr lang="en-US" altLang="zh-TW" sz="1700" b="1">
                <a:effectLst>
                  <a:outerShdw blurRad="38100" dist="38100" dir="2700000" algn="tl">
                    <a:srgbClr val="000000"/>
                  </a:outerShdw>
                </a:effectLst>
                <a:ea typeface="新細明體" pitchFamily="18" charset="-120"/>
                <a:cs typeface="Arial" pitchFamily="34" charset="0"/>
              </a:rPr>
              <a:t>1984</a:t>
            </a:r>
          </a:p>
        </p:txBody>
      </p:sp>
      <p:pic>
        <p:nvPicPr>
          <p:cNvPr id="33" name="Picture 3" descr="Roundtable-screen"/>
          <p:cNvPicPr>
            <a:picLocks noChangeAspect="1" noChangeArrowheads="1"/>
          </p:cNvPicPr>
          <p:nvPr/>
        </p:nvPicPr>
        <p:blipFill>
          <a:blip r:embed="rId8"/>
          <a:srcRect/>
          <a:stretch>
            <a:fillRect/>
          </a:stretch>
        </p:blipFill>
        <p:spPr bwMode="auto">
          <a:xfrm>
            <a:off x="6850063" y="3486150"/>
            <a:ext cx="606425" cy="773113"/>
          </a:xfrm>
          <a:prstGeom prst="rect">
            <a:avLst/>
          </a:prstGeom>
          <a:noFill/>
          <a:ln w="9525">
            <a:noFill/>
            <a:miter lim="800000"/>
            <a:headEnd/>
            <a:tailEnd/>
          </a:ln>
        </p:spPr>
      </p:pic>
      <p:pic>
        <p:nvPicPr>
          <p:cNvPr id="34" name="Picture 7" descr="C:\Program Files\Microsoft Resource DVD Artwork\DVD_ART\Artwork_Imagery\Shapes and Graphics\MSN Illustration Icon\web page.png"/>
          <p:cNvPicPr>
            <a:picLocks noChangeAspect="1" noChangeArrowheads="1"/>
          </p:cNvPicPr>
          <p:nvPr/>
        </p:nvPicPr>
        <p:blipFill>
          <a:blip r:embed="rId9"/>
          <a:srcRect/>
          <a:stretch>
            <a:fillRect/>
          </a:stretch>
        </p:blipFill>
        <p:spPr bwMode="auto">
          <a:xfrm>
            <a:off x="5783263" y="4449763"/>
            <a:ext cx="554037" cy="642937"/>
          </a:xfrm>
          <a:prstGeom prst="rect">
            <a:avLst/>
          </a:prstGeom>
          <a:noFill/>
          <a:ln w="9525">
            <a:noFill/>
            <a:miter lim="800000"/>
            <a:headEnd/>
            <a:tailEnd/>
          </a:ln>
        </p:spPr>
      </p:pic>
      <p:sp>
        <p:nvSpPr>
          <p:cNvPr id="35" name="Rectangle 34"/>
          <p:cNvSpPr/>
          <p:nvPr/>
        </p:nvSpPr>
        <p:spPr>
          <a:xfrm>
            <a:off x="7681913" y="3324225"/>
            <a:ext cx="635000" cy="334963"/>
          </a:xfrm>
          <a:prstGeom prst="rect">
            <a:avLst/>
          </a:prstGeom>
        </p:spPr>
        <p:txBody>
          <a:bodyPr wrap="none" lIns="76191" tIns="38095" rIns="76191" bIns="38095">
            <a:spAutoFit/>
          </a:bodyPr>
          <a:lstStyle/>
          <a:p>
            <a:pPr algn="ctr">
              <a:spcBef>
                <a:spcPct val="20000"/>
              </a:spcBef>
              <a:buClr>
                <a:srgbClr val="FFCC00"/>
              </a:buClr>
            </a:pPr>
            <a:r>
              <a:rPr lang="en-US" altLang="zh-TW" sz="1700" b="1">
                <a:effectLst>
                  <a:outerShdw blurRad="38100" dist="38100" dir="2700000" algn="tl">
                    <a:srgbClr val="000000"/>
                  </a:outerShdw>
                </a:effectLst>
                <a:ea typeface="新細明體" pitchFamily="18" charset="-120"/>
                <a:cs typeface="Arial" pitchFamily="34" charset="0"/>
              </a:rPr>
              <a:t>2007</a:t>
            </a:r>
            <a:endParaRPr lang="en-US" altLang="zh-TW" sz="2700" b="1">
              <a:effectLst>
                <a:outerShdw blurRad="38100" dist="38100" dir="2700000" algn="tl">
                  <a:srgbClr val="000000"/>
                </a:outerShdw>
              </a:effectLst>
              <a:ea typeface="新細明體" pitchFamily="18" charset="-120"/>
              <a:cs typeface="Arial" pitchFamily="34" charset="0"/>
            </a:endParaRPr>
          </a:p>
        </p:txBody>
      </p:sp>
      <p:pic>
        <p:nvPicPr>
          <p:cNvPr id="1048" name="Picture 24" descr="I:\Illustrations-Icons\Windows_Vista_Icons_ for_Marketing_use\Vista Icons off the web\WinMail.exe_I0004_0409.png"/>
          <p:cNvPicPr>
            <a:picLocks noChangeAspect="1" noChangeArrowheads="1"/>
          </p:cNvPicPr>
          <p:nvPr/>
        </p:nvPicPr>
        <p:blipFill>
          <a:blip r:embed="rId10"/>
          <a:srcRect/>
          <a:stretch>
            <a:fillRect/>
          </a:stretch>
        </p:blipFill>
        <p:spPr bwMode="auto">
          <a:xfrm>
            <a:off x="6167438" y="4959350"/>
            <a:ext cx="679450" cy="677863"/>
          </a:xfrm>
          <a:prstGeom prst="rect">
            <a:avLst/>
          </a:prstGeom>
          <a:noFill/>
          <a:ln w="9525">
            <a:noFill/>
            <a:miter lim="800000"/>
            <a:headEnd/>
            <a:tailEnd/>
          </a:ln>
        </p:spPr>
      </p:pic>
      <p:pic>
        <p:nvPicPr>
          <p:cNvPr id="1050" name="Picture 26" descr="I:\Illustrations-Icons\MSN Icons\png\mobile phone icon.png"/>
          <p:cNvPicPr>
            <a:picLocks noChangeAspect="1" noChangeArrowheads="1"/>
          </p:cNvPicPr>
          <p:nvPr/>
        </p:nvPicPr>
        <p:blipFill>
          <a:blip r:embed="rId11"/>
          <a:srcRect/>
          <a:stretch>
            <a:fillRect/>
          </a:stretch>
        </p:blipFill>
        <p:spPr bwMode="auto">
          <a:xfrm>
            <a:off x="6284913" y="3762375"/>
            <a:ext cx="266700" cy="642938"/>
          </a:xfrm>
          <a:prstGeom prst="rect">
            <a:avLst/>
          </a:prstGeom>
          <a:noFill/>
          <a:ln w="9525">
            <a:noFill/>
            <a:miter lim="800000"/>
            <a:headEnd/>
            <a:tailEnd/>
          </a:ln>
        </p:spPr>
      </p:pic>
      <p:pic>
        <p:nvPicPr>
          <p:cNvPr id="1051" name="Picture 27" descr="I:\Illustrations-Icons\Windows_Live_Icons\WL_Messenger_FF.png"/>
          <p:cNvPicPr>
            <a:picLocks noChangeAspect="1" noChangeArrowheads="1"/>
          </p:cNvPicPr>
          <p:nvPr/>
        </p:nvPicPr>
        <p:blipFill>
          <a:blip r:embed="rId12"/>
          <a:srcRect/>
          <a:stretch>
            <a:fillRect/>
          </a:stretch>
        </p:blipFill>
        <p:spPr bwMode="auto">
          <a:xfrm>
            <a:off x="6543675" y="4268788"/>
            <a:ext cx="750888" cy="615950"/>
          </a:xfrm>
          <a:prstGeom prst="rect">
            <a:avLst/>
          </a:prstGeom>
          <a:noFill/>
          <a:ln w="9525">
            <a:noFill/>
            <a:miter lim="800000"/>
            <a:headEnd/>
            <a:tailEnd/>
          </a:ln>
        </p:spPr>
      </p:pic>
      <p:pic>
        <p:nvPicPr>
          <p:cNvPr id="75" name="Picture 4" descr="C:\Program Files\Microsoft Resource DVD Artwork\DVD_ART\Artwork_Imagery\HARDWARE_IMAGERY\Photos - OEM Hardware\Windows XP Embedded\Broadcom 91101 VoIP phone Windows Embedded.png"/>
          <p:cNvPicPr>
            <a:picLocks noChangeAspect="1" noChangeArrowheads="1"/>
          </p:cNvPicPr>
          <p:nvPr/>
        </p:nvPicPr>
        <p:blipFill>
          <a:blip r:embed="rId13" cstate="print">
            <a:lum bright="2000" contrast="23000"/>
            <a:duotone>
              <a:prstClr val="black"/>
              <a:schemeClr val="accent5">
                <a:tint val="45000"/>
                <a:satMod val="400000"/>
              </a:schemeClr>
            </a:duotone>
          </a:blip>
          <a:srcRect/>
          <a:stretch>
            <a:fillRect/>
          </a:stretch>
        </p:blipFill>
        <p:spPr bwMode="auto">
          <a:xfrm>
            <a:off x="6175033" y="2663688"/>
            <a:ext cx="691778" cy="520711"/>
          </a:xfrm>
          <a:prstGeom prst="rect">
            <a:avLst/>
          </a:prstGeom>
          <a:noFill/>
        </p:spPr>
      </p:pic>
      <p:pic>
        <p:nvPicPr>
          <p:cNvPr id="24" name="Picture 23" descr="stick-phone.png"/>
          <p:cNvPicPr>
            <a:picLocks noChangeAspect="1"/>
          </p:cNvPicPr>
          <p:nvPr/>
        </p:nvPicPr>
        <p:blipFill>
          <a:blip r:embed="rId14" cstate="print">
            <a:duotone>
              <a:prstClr val="black"/>
              <a:schemeClr val="accent5">
                <a:tint val="45000"/>
                <a:satMod val="400000"/>
              </a:schemeClr>
            </a:duotone>
          </a:blip>
          <a:stretch>
            <a:fillRect/>
          </a:stretch>
        </p:blipFill>
        <p:spPr>
          <a:xfrm>
            <a:off x="2705525" y="2775499"/>
            <a:ext cx="452843" cy="584923"/>
          </a:xfrm>
          <a:prstGeom prst="rect">
            <a:avLst/>
          </a:prstGeom>
        </p:spPr>
      </p:pic>
      <p:sp>
        <p:nvSpPr>
          <p:cNvPr id="28697" name="Rectangle 25"/>
          <p:cNvSpPr>
            <a:spLocks noGrp="1" noChangeArrowheads="1"/>
          </p:cNvSpPr>
          <p:nvPr>
            <p:ph type="title"/>
          </p:nvPr>
        </p:nvSpPr>
        <p:spPr/>
        <p:txBody>
          <a:bodyPr/>
          <a:lstStyle/>
          <a:p>
            <a:r>
              <a:rPr lang="zh-TW" altLang="en-US" dirty="0" smtClean="0">
                <a:ea typeface="新細明體" pitchFamily="18" charset="-120"/>
              </a:rPr>
              <a:t>通訊演進歷程</a:t>
            </a:r>
            <a:endParaRPr lang="en-US" altLang="zh-TW" dirty="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par>
                                <p:cTn id="8" presetID="47"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anim calcmode="lin" valueType="num">
                                      <p:cBhvr>
                                        <p:cTn id="11" dur="1000" fill="hold"/>
                                        <p:tgtEl>
                                          <p:spTgt spid="46"/>
                                        </p:tgtEl>
                                        <p:attrNameLst>
                                          <p:attrName>ppt_x</p:attrName>
                                        </p:attrNameLst>
                                      </p:cBhvr>
                                      <p:tavLst>
                                        <p:tav tm="0">
                                          <p:val>
                                            <p:strVal val="#ppt_x"/>
                                          </p:val>
                                        </p:tav>
                                        <p:tav tm="100000">
                                          <p:val>
                                            <p:strVal val="#ppt_x"/>
                                          </p:val>
                                        </p:tav>
                                      </p:tavLst>
                                    </p:anim>
                                    <p:anim calcmode="lin" valueType="num">
                                      <p:cBhvr>
                                        <p:cTn id="12" dur="1000" fill="hold"/>
                                        <p:tgtEl>
                                          <p:spTgt spid="4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childTnLst>
                                </p:cTn>
                              </p:par>
                              <p:par>
                                <p:cTn id="17" presetID="23" presetClass="entr" presetSubtype="16"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childTnLst>
                                </p:cTn>
                              </p:par>
                              <p:par>
                                <p:cTn id="25" presetID="23" presetClass="entr" presetSubtype="16"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p:cTn id="27" dur="1000" fill="hold"/>
                                        <p:tgtEl>
                                          <p:spTgt spid="1027"/>
                                        </p:tgtEl>
                                        <p:attrNameLst>
                                          <p:attrName>ppt_w</p:attrName>
                                        </p:attrNameLst>
                                      </p:cBhvr>
                                      <p:tavLst>
                                        <p:tav tm="0">
                                          <p:val>
                                            <p:fltVal val="0"/>
                                          </p:val>
                                        </p:tav>
                                        <p:tav tm="100000">
                                          <p:val>
                                            <p:strVal val="#ppt_w"/>
                                          </p:val>
                                        </p:tav>
                                      </p:tavLst>
                                    </p:anim>
                                    <p:anim calcmode="lin" valueType="num">
                                      <p:cBhvr>
                                        <p:cTn id="28" dur="1000" fill="hold"/>
                                        <p:tgtEl>
                                          <p:spTgt spid="102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childTnLst>
                                </p:cTn>
                              </p:par>
                              <p:par>
                                <p:cTn id="37" presetID="23" presetClass="entr" presetSubtype="16"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1000" fill="hold"/>
                                        <p:tgtEl>
                                          <p:spTgt spid="78"/>
                                        </p:tgtEl>
                                        <p:attrNameLst>
                                          <p:attrName>ppt_w</p:attrName>
                                        </p:attrNameLst>
                                      </p:cBhvr>
                                      <p:tavLst>
                                        <p:tav tm="0">
                                          <p:val>
                                            <p:fltVal val="0"/>
                                          </p:val>
                                        </p:tav>
                                        <p:tav tm="100000">
                                          <p:val>
                                            <p:strVal val="#ppt_w"/>
                                          </p:val>
                                        </p:tav>
                                      </p:tavLst>
                                    </p:anim>
                                    <p:anim calcmode="lin" valueType="num">
                                      <p:cBhvr>
                                        <p:cTn id="40" dur="1000" fill="hold"/>
                                        <p:tgtEl>
                                          <p:spTgt spid="78"/>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p:cTn id="44" dur="1000" fill="hold"/>
                                        <p:tgtEl>
                                          <p:spTgt spid="75"/>
                                        </p:tgtEl>
                                        <p:attrNameLst>
                                          <p:attrName>ppt_w</p:attrName>
                                        </p:attrNameLst>
                                      </p:cBhvr>
                                      <p:tavLst>
                                        <p:tav tm="0">
                                          <p:val>
                                            <p:fltVal val="0"/>
                                          </p:val>
                                        </p:tav>
                                        <p:tav tm="100000">
                                          <p:val>
                                            <p:strVal val="#ppt_w"/>
                                          </p:val>
                                        </p:tav>
                                      </p:tavLst>
                                    </p:anim>
                                    <p:anim calcmode="lin" valueType="num">
                                      <p:cBhvr>
                                        <p:cTn id="45" dur="10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45"/>
                                        </p:tgtEl>
                                        <p:attrNameLst>
                                          <p:attrName>style.visibility</p:attrName>
                                        </p:attrNameLst>
                                      </p:cBhvr>
                                      <p:to>
                                        <p:strVal val="visible"/>
                                      </p:to>
                                    </p:set>
                                    <p:animEffect transition="in" filter="wipe(left)">
                                      <p:cBhvr>
                                        <p:cTn id="50" dur="1000"/>
                                        <p:tgtEl>
                                          <p:spTgt spid="1045"/>
                                        </p:tgtEl>
                                      </p:cBhvr>
                                    </p:animEffect>
                                  </p:childTnLst>
                                </p:cTn>
                              </p:par>
                              <p:par>
                                <p:cTn id="51" presetID="42"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1000"/>
                                        <p:tgtEl>
                                          <p:spTgt spid="49"/>
                                        </p:tgtEl>
                                      </p:cBhvr>
                                    </p:animEffect>
                                    <p:anim calcmode="lin" valueType="num">
                                      <p:cBhvr>
                                        <p:cTn id="54" dur="1000" fill="hold"/>
                                        <p:tgtEl>
                                          <p:spTgt spid="49"/>
                                        </p:tgtEl>
                                        <p:attrNameLst>
                                          <p:attrName>ppt_x</p:attrName>
                                        </p:attrNameLst>
                                      </p:cBhvr>
                                      <p:tavLst>
                                        <p:tav tm="0">
                                          <p:val>
                                            <p:strVal val="#ppt_x"/>
                                          </p:val>
                                        </p:tav>
                                        <p:tav tm="100000">
                                          <p:val>
                                            <p:strVal val="#ppt_x"/>
                                          </p:val>
                                        </p:tav>
                                      </p:tavLst>
                                    </p:anim>
                                    <p:anim calcmode="lin" valueType="num">
                                      <p:cBhvr>
                                        <p:cTn id="55" dur="1000" fill="hold"/>
                                        <p:tgtEl>
                                          <p:spTgt spid="4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23" presetClass="entr" presetSubtype="16" fill="hold" nodeType="afterEffect">
                                  <p:stCondLst>
                                    <p:cond delay="0"/>
                                  </p:stCondLst>
                                  <p:childTnLst>
                                    <p:set>
                                      <p:cBhvr>
                                        <p:cTn id="58" dur="1" fill="hold">
                                          <p:stCondLst>
                                            <p:cond delay="0"/>
                                          </p:stCondLst>
                                        </p:cTn>
                                        <p:tgtEl>
                                          <p:spTgt spid="1048"/>
                                        </p:tgtEl>
                                        <p:attrNameLst>
                                          <p:attrName>style.visibility</p:attrName>
                                        </p:attrNameLst>
                                      </p:cBhvr>
                                      <p:to>
                                        <p:strVal val="visible"/>
                                      </p:to>
                                    </p:set>
                                    <p:anim calcmode="lin" valueType="num">
                                      <p:cBhvr>
                                        <p:cTn id="59" dur="1000" fill="hold"/>
                                        <p:tgtEl>
                                          <p:spTgt spid="1048"/>
                                        </p:tgtEl>
                                        <p:attrNameLst>
                                          <p:attrName>ppt_w</p:attrName>
                                        </p:attrNameLst>
                                      </p:cBhvr>
                                      <p:tavLst>
                                        <p:tav tm="0">
                                          <p:val>
                                            <p:fltVal val="0"/>
                                          </p:val>
                                        </p:tav>
                                        <p:tav tm="100000">
                                          <p:val>
                                            <p:strVal val="#ppt_w"/>
                                          </p:val>
                                        </p:tav>
                                      </p:tavLst>
                                    </p:anim>
                                    <p:anim calcmode="lin" valueType="num">
                                      <p:cBhvr>
                                        <p:cTn id="60" dur="1000" fill="hold"/>
                                        <p:tgtEl>
                                          <p:spTgt spid="1048"/>
                                        </p:tgtEl>
                                        <p:attrNameLst>
                                          <p:attrName>ppt_h</p:attrName>
                                        </p:attrNameLst>
                                      </p:cBhvr>
                                      <p:tavLst>
                                        <p:tav tm="0">
                                          <p:val>
                                            <p:fltVal val="0"/>
                                          </p:val>
                                        </p:tav>
                                        <p:tav tm="100000">
                                          <p:val>
                                            <p:strVal val="#ppt_h"/>
                                          </p:val>
                                        </p:tav>
                                      </p:tavLst>
                                    </p:anim>
                                  </p:childTnLst>
                                </p:cTn>
                              </p:par>
                            </p:childTnLst>
                          </p:cTn>
                        </p:par>
                        <p:par>
                          <p:cTn id="61" fill="hold">
                            <p:stCondLst>
                              <p:cond delay="2000"/>
                            </p:stCondLst>
                            <p:childTnLst>
                              <p:par>
                                <p:cTn id="62" presetID="23" presetClass="entr" presetSubtype="16"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childTnLst>
                                </p:cTn>
                              </p:par>
                            </p:childTnLst>
                          </p:cTn>
                        </p:par>
                        <p:par>
                          <p:cTn id="66" fill="hold">
                            <p:stCondLst>
                              <p:cond delay="3000"/>
                            </p:stCondLst>
                            <p:childTnLst>
                              <p:par>
                                <p:cTn id="67" presetID="23" presetClass="entr" presetSubtype="16" fill="hold" nodeType="afterEffect">
                                  <p:stCondLst>
                                    <p:cond delay="0"/>
                                  </p:stCondLst>
                                  <p:childTnLst>
                                    <p:set>
                                      <p:cBhvr>
                                        <p:cTn id="68" dur="1" fill="hold">
                                          <p:stCondLst>
                                            <p:cond delay="0"/>
                                          </p:stCondLst>
                                        </p:cTn>
                                        <p:tgtEl>
                                          <p:spTgt spid="1051"/>
                                        </p:tgtEl>
                                        <p:attrNameLst>
                                          <p:attrName>style.visibility</p:attrName>
                                        </p:attrNameLst>
                                      </p:cBhvr>
                                      <p:to>
                                        <p:strVal val="visible"/>
                                      </p:to>
                                    </p:set>
                                    <p:anim calcmode="lin" valueType="num">
                                      <p:cBhvr>
                                        <p:cTn id="69" dur="1000" fill="hold"/>
                                        <p:tgtEl>
                                          <p:spTgt spid="1051"/>
                                        </p:tgtEl>
                                        <p:attrNameLst>
                                          <p:attrName>ppt_w</p:attrName>
                                        </p:attrNameLst>
                                      </p:cBhvr>
                                      <p:tavLst>
                                        <p:tav tm="0">
                                          <p:val>
                                            <p:fltVal val="0"/>
                                          </p:val>
                                        </p:tav>
                                        <p:tav tm="100000">
                                          <p:val>
                                            <p:strVal val="#ppt_w"/>
                                          </p:val>
                                        </p:tav>
                                      </p:tavLst>
                                    </p:anim>
                                    <p:anim calcmode="lin" valueType="num">
                                      <p:cBhvr>
                                        <p:cTn id="70" dur="1000" fill="hold"/>
                                        <p:tgtEl>
                                          <p:spTgt spid="1051"/>
                                        </p:tgtEl>
                                        <p:attrNameLst>
                                          <p:attrName>ppt_h</p:attrName>
                                        </p:attrNameLst>
                                      </p:cBhvr>
                                      <p:tavLst>
                                        <p:tav tm="0">
                                          <p:val>
                                            <p:fltVal val="0"/>
                                          </p:val>
                                        </p:tav>
                                        <p:tav tm="100000">
                                          <p:val>
                                            <p:strVal val="#ppt_h"/>
                                          </p:val>
                                        </p:tav>
                                      </p:tavLst>
                                    </p:anim>
                                  </p:childTnLst>
                                </p:cTn>
                              </p:par>
                            </p:childTnLst>
                          </p:cTn>
                        </p:par>
                        <p:par>
                          <p:cTn id="71" fill="hold">
                            <p:stCondLst>
                              <p:cond delay="4000"/>
                            </p:stCondLst>
                            <p:childTnLst>
                              <p:par>
                                <p:cTn id="72" presetID="23" presetClass="entr" presetSubtype="16" fill="hold" nodeType="afterEffect">
                                  <p:stCondLst>
                                    <p:cond delay="0"/>
                                  </p:stCondLst>
                                  <p:childTnLst>
                                    <p:set>
                                      <p:cBhvr>
                                        <p:cTn id="73" dur="1" fill="hold">
                                          <p:stCondLst>
                                            <p:cond delay="0"/>
                                          </p:stCondLst>
                                        </p:cTn>
                                        <p:tgtEl>
                                          <p:spTgt spid="1050"/>
                                        </p:tgtEl>
                                        <p:attrNameLst>
                                          <p:attrName>style.visibility</p:attrName>
                                        </p:attrNameLst>
                                      </p:cBhvr>
                                      <p:to>
                                        <p:strVal val="visible"/>
                                      </p:to>
                                    </p:set>
                                    <p:anim calcmode="lin" valueType="num">
                                      <p:cBhvr>
                                        <p:cTn id="74" dur="1000" fill="hold"/>
                                        <p:tgtEl>
                                          <p:spTgt spid="1050"/>
                                        </p:tgtEl>
                                        <p:attrNameLst>
                                          <p:attrName>ppt_w</p:attrName>
                                        </p:attrNameLst>
                                      </p:cBhvr>
                                      <p:tavLst>
                                        <p:tav tm="0">
                                          <p:val>
                                            <p:fltVal val="0"/>
                                          </p:val>
                                        </p:tav>
                                        <p:tav tm="100000">
                                          <p:val>
                                            <p:strVal val="#ppt_w"/>
                                          </p:val>
                                        </p:tav>
                                      </p:tavLst>
                                    </p:anim>
                                    <p:anim calcmode="lin" valueType="num">
                                      <p:cBhvr>
                                        <p:cTn id="75" dur="1000" fill="hold"/>
                                        <p:tgtEl>
                                          <p:spTgt spid="1050"/>
                                        </p:tgtEl>
                                        <p:attrNameLst>
                                          <p:attrName>ppt_h</p:attrName>
                                        </p:attrNameLst>
                                      </p:cBhvr>
                                      <p:tavLst>
                                        <p:tav tm="0">
                                          <p:val>
                                            <p:fltVal val="0"/>
                                          </p:val>
                                        </p:tav>
                                        <p:tav tm="100000">
                                          <p:val>
                                            <p:strVal val="#ppt_h"/>
                                          </p:val>
                                        </p:tav>
                                      </p:tavLst>
                                    </p:anim>
                                  </p:childTnLst>
                                </p:cTn>
                              </p:par>
                            </p:childTnLst>
                          </p:cTn>
                        </p:par>
                        <p:par>
                          <p:cTn id="76" fill="hold">
                            <p:stCondLst>
                              <p:cond delay="5000"/>
                            </p:stCondLst>
                            <p:childTnLst>
                              <p:par>
                                <p:cTn id="77" presetID="23" presetClass="entr" presetSubtype="16"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1000" fill="hold"/>
                                        <p:tgtEl>
                                          <p:spTgt spid="33"/>
                                        </p:tgtEl>
                                        <p:attrNameLst>
                                          <p:attrName>ppt_w</p:attrName>
                                        </p:attrNameLst>
                                      </p:cBhvr>
                                      <p:tavLst>
                                        <p:tav tm="0">
                                          <p:val>
                                            <p:fltVal val="0"/>
                                          </p:val>
                                        </p:tav>
                                        <p:tav tm="100000">
                                          <p:val>
                                            <p:strVal val="#ppt_w"/>
                                          </p:val>
                                        </p:tav>
                                      </p:tavLst>
                                    </p:anim>
                                    <p:anim calcmode="lin" valueType="num">
                                      <p:cBhvr>
                                        <p:cTn id="80" dur="1000" fill="hold"/>
                                        <p:tgtEl>
                                          <p:spTgt spid="33"/>
                                        </p:tgtEl>
                                        <p:attrNameLst>
                                          <p:attrName>ppt_h</p:attrName>
                                        </p:attrNameLst>
                                      </p:cBhvr>
                                      <p:tavLst>
                                        <p:tav tm="0">
                                          <p:val>
                                            <p:fltVal val="0"/>
                                          </p:val>
                                        </p:tav>
                                        <p:tav tm="100000">
                                          <p:val>
                                            <p:strVal val="#ppt_h"/>
                                          </p:val>
                                        </p:tav>
                                      </p:tavLst>
                                    </p:anim>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7"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33" name="Group 13"/>
          <p:cNvGrpSpPr>
            <a:grpSpLocks/>
          </p:cNvGrpSpPr>
          <p:nvPr/>
        </p:nvGrpSpPr>
        <p:grpSpPr bwMode="auto">
          <a:xfrm>
            <a:off x="-15875" y="5095875"/>
            <a:ext cx="9159875" cy="1771650"/>
            <a:chOff x="-10" y="3210"/>
            <a:chExt cx="5770" cy="1116"/>
          </a:xfrm>
        </p:grpSpPr>
        <p:pic>
          <p:nvPicPr>
            <p:cNvPr id="30734" name="Picture 14" descr="technet_block"/>
            <p:cNvPicPr>
              <a:picLocks noChangeAspect="1" noChangeArrowheads="1"/>
            </p:cNvPicPr>
            <p:nvPr/>
          </p:nvPicPr>
          <p:blipFill>
            <a:blip r:embed="rId4"/>
            <a:srcRect r="7056"/>
            <a:stretch>
              <a:fillRect/>
            </a:stretch>
          </p:blipFill>
          <p:spPr bwMode="auto">
            <a:xfrm>
              <a:off x="-10" y="3210"/>
              <a:ext cx="5770" cy="1116"/>
            </a:xfrm>
            <a:prstGeom prst="rect">
              <a:avLst/>
            </a:prstGeom>
            <a:noFill/>
          </p:spPr>
        </p:pic>
        <p:pic>
          <p:nvPicPr>
            <p:cNvPr id="30735" name="Picture 15" descr="watermark"/>
            <p:cNvPicPr>
              <a:picLocks noChangeAspect="1" noChangeArrowheads="1"/>
            </p:cNvPicPr>
            <p:nvPr/>
          </p:nvPicPr>
          <p:blipFill>
            <a:blip r:embed="rId5"/>
            <a:srcRect/>
            <a:stretch>
              <a:fillRect/>
            </a:stretch>
          </p:blipFill>
          <p:spPr bwMode="auto">
            <a:xfrm>
              <a:off x="81" y="4158"/>
              <a:ext cx="1845" cy="132"/>
            </a:xfrm>
            <a:prstGeom prst="rect">
              <a:avLst/>
            </a:prstGeom>
            <a:noFill/>
          </p:spPr>
        </p:pic>
      </p:grpSp>
      <p:pic>
        <p:nvPicPr>
          <p:cNvPr id="30721" name="Picture 2" descr="orange purple fan"/>
          <p:cNvPicPr>
            <a:picLocks noChangeAspect="1" noChangeArrowheads="1"/>
          </p:cNvPicPr>
          <p:nvPr/>
        </p:nvPicPr>
        <p:blipFill>
          <a:blip r:embed="rId6"/>
          <a:srcRect t="-134" b="10188"/>
          <a:stretch>
            <a:fillRect/>
          </a:stretch>
        </p:blipFill>
        <p:spPr bwMode="auto">
          <a:xfrm>
            <a:off x="-3175" y="931863"/>
            <a:ext cx="9144000" cy="5451475"/>
          </a:xfrm>
          <a:prstGeom prst="rect">
            <a:avLst/>
          </a:prstGeom>
          <a:noFill/>
          <a:ln w="9525">
            <a:noFill/>
            <a:miter lim="800000"/>
            <a:headEnd/>
            <a:tailEnd/>
          </a:ln>
        </p:spPr>
      </p:pic>
      <p:pic>
        <p:nvPicPr>
          <p:cNvPr id="30722" name="Picture 39" descr="cooltools-shape"/>
          <p:cNvPicPr>
            <a:picLocks noChangeAspect="1" noChangeArrowheads="1"/>
          </p:cNvPicPr>
          <p:nvPr/>
        </p:nvPicPr>
        <p:blipFill>
          <a:blip r:embed="rId7"/>
          <a:srcRect/>
          <a:stretch>
            <a:fillRect/>
          </a:stretch>
        </p:blipFill>
        <p:spPr bwMode="auto">
          <a:xfrm>
            <a:off x="3000375" y="1550988"/>
            <a:ext cx="3135313" cy="1946275"/>
          </a:xfrm>
          <a:prstGeom prst="rect">
            <a:avLst/>
          </a:prstGeom>
          <a:noFill/>
          <a:ln w="9525">
            <a:noFill/>
            <a:miter lim="800000"/>
            <a:headEnd/>
            <a:tailEnd/>
          </a:ln>
        </p:spPr>
      </p:pic>
      <p:pic>
        <p:nvPicPr>
          <p:cNvPr id="30723" name="Picture 42" descr="cooltools-shape"/>
          <p:cNvPicPr>
            <a:picLocks noChangeAspect="1" noChangeArrowheads="1"/>
          </p:cNvPicPr>
          <p:nvPr/>
        </p:nvPicPr>
        <p:blipFill>
          <a:blip r:embed="rId7"/>
          <a:srcRect/>
          <a:stretch>
            <a:fillRect/>
          </a:stretch>
        </p:blipFill>
        <p:spPr bwMode="auto">
          <a:xfrm>
            <a:off x="55563" y="3473450"/>
            <a:ext cx="4521200" cy="2974975"/>
          </a:xfrm>
          <a:prstGeom prst="rect">
            <a:avLst/>
          </a:prstGeom>
          <a:noFill/>
          <a:ln w="9525">
            <a:noFill/>
            <a:miter lim="800000"/>
            <a:headEnd/>
            <a:tailEnd/>
          </a:ln>
        </p:spPr>
      </p:pic>
      <p:sp>
        <p:nvSpPr>
          <p:cNvPr id="30732" name="Rectangle 12"/>
          <p:cNvSpPr>
            <a:spLocks noGrp="1" noChangeArrowheads="1"/>
          </p:cNvSpPr>
          <p:nvPr>
            <p:ph type="title"/>
          </p:nvPr>
        </p:nvSpPr>
        <p:spPr>
          <a:xfrm>
            <a:off x="127000" y="127000"/>
            <a:ext cx="9017000" cy="1336675"/>
          </a:xfrm>
        </p:spPr>
        <p:txBody>
          <a:bodyPr/>
          <a:lstStyle/>
          <a:p>
            <a:r>
              <a:rPr lang="en-US" altLang="zh-TW" sz="4000" dirty="0">
                <a:ea typeface="新細明體" pitchFamily="18" charset="-120"/>
              </a:rPr>
              <a:t>Here Is Where We Are Coming From</a:t>
            </a:r>
            <a:r>
              <a:rPr lang="en-US" altLang="zh-TW" dirty="0">
                <a:ea typeface="新細明體" pitchFamily="18" charset="-120"/>
              </a:rPr>
              <a:t/>
            </a:r>
            <a:br>
              <a:rPr lang="en-US" altLang="zh-TW" dirty="0">
                <a:ea typeface="新細明體" pitchFamily="18" charset="-120"/>
              </a:rPr>
            </a:br>
            <a:r>
              <a:rPr lang="en-US" altLang="zh-TW" sz="2800" dirty="0">
                <a:solidFill>
                  <a:schemeClr val="accent1"/>
                </a:solidFill>
                <a:ea typeface="新細明體" pitchFamily="18" charset="-120"/>
              </a:rPr>
              <a:t>Previous release: Live Communications Server 2005 Service Pack (SP1)</a:t>
            </a:r>
          </a:p>
        </p:txBody>
      </p:sp>
      <p:sp>
        <p:nvSpPr>
          <p:cNvPr id="1202181" name="Rectangle 5"/>
          <p:cNvSpPr>
            <a:spLocks noChangeArrowheads="1"/>
          </p:cNvSpPr>
          <p:nvPr/>
        </p:nvSpPr>
        <p:spPr bwMode="auto">
          <a:xfrm>
            <a:off x="2917825" y="1981200"/>
            <a:ext cx="3300413" cy="1082675"/>
          </a:xfrm>
          <a:prstGeom prst="rect">
            <a:avLst/>
          </a:prstGeom>
          <a:noFill/>
          <a:ln w="9525">
            <a:noFill/>
            <a:miter lim="800000"/>
            <a:headEnd/>
            <a:tailEnd/>
          </a:ln>
          <a:effectLst/>
        </p:spPr>
        <p:txBody>
          <a:bodyPr lIns="91426" tIns="45713" rIns="91426" bIns="45713" anchor="ctr">
            <a:spAutoFit/>
          </a:bodyPr>
          <a:lstStyle/>
          <a:p>
            <a:pPr algn="ctr">
              <a:lnSpc>
                <a:spcPct val="90000"/>
              </a:lnSpc>
              <a:spcBef>
                <a:spcPct val="20000"/>
              </a:spcBef>
              <a:buClr>
                <a:srgbClr val="FFCC00"/>
              </a:buClr>
              <a:defRPr/>
            </a:pPr>
            <a:r>
              <a:rPr lang="en-US">
                <a:effectLst>
                  <a:outerShdw blurRad="38100" dist="38100" dir="2700000" algn="tl">
                    <a:srgbClr val="000000"/>
                  </a:outerShdw>
                </a:effectLst>
                <a:latin typeface="Arial" charset="0"/>
              </a:rPr>
              <a:t>Enterprise-grade </a:t>
            </a:r>
            <a:br>
              <a:rPr lang="en-US">
                <a:effectLst>
                  <a:outerShdw blurRad="38100" dist="38100" dir="2700000" algn="tl">
                    <a:srgbClr val="000000"/>
                  </a:outerShdw>
                </a:effectLst>
                <a:latin typeface="Arial" charset="0"/>
              </a:rPr>
            </a:br>
            <a:r>
              <a:rPr lang="en-US">
                <a:effectLst>
                  <a:outerShdw blurRad="38100" dist="38100" dir="2700000" algn="tl">
                    <a:srgbClr val="000000"/>
                  </a:outerShdw>
                </a:effectLst>
                <a:latin typeface="Arial" charset="0"/>
              </a:rPr>
              <a:t>presence and </a:t>
            </a:r>
            <a:br>
              <a:rPr lang="en-US">
                <a:effectLst>
                  <a:outerShdw blurRad="38100" dist="38100" dir="2700000" algn="tl">
                    <a:srgbClr val="000000"/>
                  </a:outerShdw>
                </a:effectLst>
                <a:latin typeface="Arial" charset="0"/>
              </a:rPr>
            </a:br>
            <a:r>
              <a:rPr lang="en-US">
                <a:effectLst>
                  <a:outerShdw blurRad="38100" dist="38100" dir="2700000" algn="tl">
                    <a:srgbClr val="000000"/>
                  </a:outerShdw>
                </a:effectLst>
                <a:latin typeface="Arial" charset="0"/>
              </a:rPr>
              <a:t>real-time communications (RTC) server</a:t>
            </a:r>
          </a:p>
        </p:txBody>
      </p:sp>
      <p:pic>
        <p:nvPicPr>
          <p:cNvPr id="30726" name="Picture 40" descr="cooltools-shape"/>
          <p:cNvPicPr>
            <a:picLocks noChangeAspect="1" noChangeArrowheads="1"/>
          </p:cNvPicPr>
          <p:nvPr/>
        </p:nvPicPr>
        <p:blipFill>
          <a:blip r:embed="rId7"/>
          <a:srcRect/>
          <a:stretch>
            <a:fillRect/>
          </a:stretch>
        </p:blipFill>
        <p:spPr bwMode="auto">
          <a:xfrm>
            <a:off x="4635500" y="3473450"/>
            <a:ext cx="4521200" cy="2974975"/>
          </a:xfrm>
          <a:prstGeom prst="rect">
            <a:avLst/>
          </a:prstGeom>
          <a:noFill/>
          <a:ln w="9525">
            <a:noFill/>
            <a:miter lim="800000"/>
            <a:headEnd/>
            <a:tailEnd/>
          </a:ln>
        </p:spPr>
      </p:pic>
      <p:sp>
        <p:nvSpPr>
          <p:cNvPr id="8233" name="Text Box 41"/>
          <p:cNvSpPr txBox="1">
            <a:spLocks noChangeArrowheads="1"/>
          </p:cNvSpPr>
          <p:nvPr/>
        </p:nvSpPr>
        <p:spPr bwMode="auto">
          <a:xfrm>
            <a:off x="1152525" y="3638550"/>
            <a:ext cx="2416175" cy="396875"/>
          </a:xfrm>
          <a:prstGeom prst="rect">
            <a:avLst/>
          </a:prstGeom>
          <a:noFill/>
          <a:ln w="9525">
            <a:noFill/>
            <a:miter lim="800000"/>
            <a:headEnd/>
            <a:tailEnd/>
          </a:ln>
          <a:effectLst/>
        </p:spPr>
        <p:txBody>
          <a:bodyPr lIns="91436" tIns="45718" rIns="91436" bIns="45718">
            <a:spAutoFit/>
          </a:bodyPr>
          <a:lstStyle/>
          <a:p>
            <a:pPr algn="ctr">
              <a:spcBef>
                <a:spcPct val="50000"/>
              </a:spcBef>
              <a:buClr>
                <a:srgbClr val="FFCC00"/>
              </a:buClr>
              <a:defRPr/>
            </a:pPr>
            <a:r>
              <a:rPr lang="en-US" sz="2000" b="1">
                <a:effectLst>
                  <a:outerShdw blurRad="38100" dist="38100" dir="2700000" algn="tl">
                    <a:srgbClr val="000000"/>
                  </a:outerShdw>
                </a:effectLst>
                <a:latin typeface="Arial" charset="0"/>
              </a:rPr>
              <a:t>Server</a:t>
            </a:r>
          </a:p>
        </p:txBody>
      </p:sp>
      <p:sp>
        <p:nvSpPr>
          <p:cNvPr id="1202184" name="Text Box 8"/>
          <p:cNvSpPr txBox="1">
            <a:spLocks noChangeArrowheads="1"/>
          </p:cNvSpPr>
          <p:nvPr/>
        </p:nvSpPr>
        <p:spPr bwMode="auto">
          <a:xfrm>
            <a:off x="1112838" y="4054475"/>
            <a:ext cx="2867025" cy="2016125"/>
          </a:xfrm>
          <a:prstGeom prst="rect">
            <a:avLst/>
          </a:prstGeom>
          <a:noFill/>
          <a:ln w="12700" algn="ctr">
            <a:noFill/>
            <a:miter lim="800000"/>
            <a:headEnd/>
            <a:tailEnd/>
          </a:ln>
          <a:effectLst/>
        </p:spPr>
        <p:txBody>
          <a:bodyPr lIns="91436" tIns="45718" rIns="91436" bIns="45718">
            <a:spAutoFit/>
          </a:bodyPr>
          <a:lstStyle/>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Scalability, high availability</a:t>
            </a:r>
          </a:p>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Federation, public IM </a:t>
            </a:r>
            <a:br>
              <a:rPr lang="en-US" altLang="zh-TW">
                <a:effectLst>
                  <a:outerShdw blurRad="38100" dist="38100" dir="2700000" algn="tl">
                    <a:srgbClr val="000000"/>
                  </a:outerShdw>
                </a:effectLst>
                <a:ea typeface="新細明體" pitchFamily="18" charset="-120"/>
              </a:rPr>
            </a:br>
            <a:r>
              <a:rPr lang="en-US" altLang="zh-TW">
                <a:effectLst>
                  <a:outerShdw blurRad="38100" dist="38100" dir="2700000" algn="tl">
                    <a:srgbClr val="000000"/>
                  </a:outerShdw>
                </a:effectLst>
                <a:ea typeface="新細明體" pitchFamily="18" charset="-120"/>
              </a:rPr>
              <a:t>connectivity (with SP1)</a:t>
            </a:r>
          </a:p>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Standards-based</a:t>
            </a:r>
          </a:p>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Integrates with Microsoft infrastructure</a:t>
            </a:r>
          </a:p>
        </p:txBody>
      </p:sp>
      <p:sp>
        <p:nvSpPr>
          <p:cNvPr id="8235" name="Text Box 43"/>
          <p:cNvSpPr txBox="1">
            <a:spLocks noChangeArrowheads="1"/>
          </p:cNvSpPr>
          <p:nvPr/>
        </p:nvSpPr>
        <p:spPr bwMode="auto">
          <a:xfrm>
            <a:off x="5022850" y="3746500"/>
            <a:ext cx="3641725" cy="825500"/>
          </a:xfrm>
          <a:prstGeom prst="rect">
            <a:avLst/>
          </a:prstGeom>
          <a:noFill/>
          <a:ln w="9525">
            <a:noFill/>
            <a:miter lim="800000"/>
            <a:headEnd/>
            <a:tailEnd/>
          </a:ln>
          <a:effectLst/>
        </p:spPr>
        <p:txBody>
          <a:bodyPr lIns="91436" tIns="45718" rIns="91436" bIns="45718">
            <a:spAutoFit/>
          </a:bodyPr>
          <a:lstStyle/>
          <a:p>
            <a:pPr algn="ctr">
              <a:lnSpc>
                <a:spcPct val="80000"/>
              </a:lnSpc>
              <a:spcBef>
                <a:spcPct val="20000"/>
              </a:spcBef>
              <a:buClr>
                <a:srgbClr val="FFCC00"/>
              </a:buClr>
              <a:defRPr/>
            </a:pPr>
            <a:r>
              <a:rPr lang="en-US" sz="2000" b="1">
                <a:effectLst>
                  <a:outerShdw blurRad="38100" dist="38100" dir="2700000" algn="tl">
                    <a:srgbClr val="000000"/>
                  </a:outerShdw>
                </a:effectLst>
                <a:latin typeface="Arial" charset="0"/>
              </a:rPr>
              <a:t>Client:  </a:t>
            </a:r>
            <a:br>
              <a:rPr lang="en-US" sz="2000" b="1">
                <a:effectLst>
                  <a:outerShdw blurRad="38100" dist="38100" dir="2700000" algn="tl">
                    <a:srgbClr val="000000"/>
                  </a:outerShdw>
                </a:effectLst>
                <a:latin typeface="Arial" charset="0"/>
              </a:rPr>
            </a:br>
            <a:r>
              <a:rPr lang="en-US" sz="2000" b="1">
                <a:effectLst>
                  <a:outerShdw blurRad="38100" dist="38100" dir="2700000" algn="tl">
                    <a:srgbClr val="000000"/>
                  </a:outerShdw>
                </a:effectLst>
                <a:latin typeface="Arial" charset="0"/>
              </a:rPr>
              <a:t>Microsoft</a:t>
            </a:r>
            <a:r>
              <a:rPr lang="en-US" sz="2000" b="1" baseline="30000">
                <a:effectLst>
                  <a:outerShdw blurRad="38100" dist="38100" dir="2700000" algn="tl">
                    <a:srgbClr val="000000"/>
                  </a:outerShdw>
                </a:effectLst>
                <a:latin typeface="Arial" charset="0"/>
              </a:rPr>
              <a:t>®</a:t>
            </a:r>
            <a:r>
              <a:rPr lang="en-US" sz="2000" b="1">
                <a:effectLst>
                  <a:outerShdw blurRad="38100" dist="38100" dir="2700000" algn="tl">
                    <a:srgbClr val="000000"/>
                  </a:outerShdw>
                </a:effectLst>
                <a:latin typeface="Arial" charset="0"/>
              </a:rPr>
              <a:t> Office Communicator 2007</a:t>
            </a:r>
          </a:p>
        </p:txBody>
      </p:sp>
      <p:sp>
        <p:nvSpPr>
          <p:cNvPr id="1202185" name="Text Box 9"/>
          <p:cNvSpPr txBox="1">
            <a:spLocks noChangeArrowheads="1"/>
          </p:cNvSpPr>
          <p:nvPr/>
        </p:nvSpPr>
        <p:spPr bwMode="auto">
          <a:xfrm>
            <a:off x="5445125" y="4549775"/>
            <a:ext cx="2903538" cy="1330325"/>
          </a:xfrm>
          <a:prstGeom prst="rect">
            <a:avLst/>
          </a:prstGeom>
          <a:noFill/>
          <a:ln w="12700" algn="ctr">
            <a:noFill/>
            <a:miter lim="800000"/>
            <a:headEnd/>
            <a:tailEnd/>
          </a:ln>
          <a:effectLst/>
        </p:spPr>
        <p:txBody>
          <a:bodyPr lIns="91436" tIns="45718" rIns="91436" bIns="45718">
            <a:spAutoFit/>
          </a:bodyPr>
          <a:lstStyle/>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Presence, instant messaging (IM), telephony, audio, P2P video; T.120 multipoint capabilities</a:t>
            </a: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784" name="Group 16"/>
          <p:cNvGrpSpPr>
            <a:grpSpLocks/>
          </p:cNvGrpSpPr>
          <p:nvPr/>
        </p:nvGrpSpPr>
        <p:grpSpPr bwMode="auto">
          <a:xfrm>
            <a:off x="-15875" y="5095875"/>
            <a:ext cx="9159875" cy="1771650"/>
            <a:chOff x="-10" y="3210"/>
            <a:chExt cx="5770" cy="1116"/>
          </a:xfrm>
        </p:grpSpPr>
        <p:pic>
          <p:nvPicPr>
            <p:cNvPr id="32785" name="Picture 17" descr="technet_block"/>
            <p:cNvPicPr>
              <a:picLocks noChangeAspect="1" noChangeArrowheads="1"/>
            </p:cNvPicPr>
            <p:nvPr/>
          </p:nvPicPr>
          <p:blipFill>
            <a:blip r:embed="rId4"/>
            <a:srcRect r="7056"/>
            <a:stretch>
              <a:fillRect/>
            </a:stretch>
          </p:blipFill>
          <p:spPr bwMode="auto">
            <a:xfrm>
              <a:off x="-10" y="3210"/>
              <a:ext cx="5770" cy="1116"/>
            </a:xfrm>
            <a:prstGeom prst="rect">
              <a:avLst/>
            </a:prstGeom>
            <a:noFill/>
          </p:spPr>
        </p:pic>
        <p:pic>
          <p:nvPicPr>
            <p:cNvPr id="32786" name="Picture 18" descr="watermark"/>
            <p:cNvPicPr>
              <a:picLocks noChangeAspect="1" noChangeArrowheads="1"/>
            </p:cNvPicPr>
            <p:nvPr/>
          </p:nvPicPr>
          <p:blipFill>
            <a:blip r:embed="rId5"/>
            <a:srcRect/>
            <a:stretch>
              <a:fillRect/>
            </a:stretch>
          </p:blipFill>
          <p:spPr bwMode="auto">
            <a:xfrm>
              <a:off x="81" y="4158"/>
              <a:ext cx="1845" cy="132"/>
            </a:xfrm>
            <a:prstGeom prst="rect">
              <a:avLst/>
            </a:prstGeom>
            <a:noFill/>
          </p:spPr>
        </p:pic>
      </p:grpSp>
      <p:pic>
        <p:nvPicPr>
          <p:cNvPr id="32769" name="Picture 19" descr="FAN purple orange flat top"/>
          <p:cNvPicPr>
            <a:picLocks noChangeAspect="1" noChangeArrowheads="1"/>
          </p:cNvPicPr>
          <p:nvPr/>
        </p:nvPicPr>
        <p:blipFill>
          <a:blip r:embed="rId6"/>
          <a:srcRect l="3159" r="3091"/>
          <a:stretch>
            <a:fillRect/>
          </a:stretch>
        </p:blipFill>
        <p:spPr bwMode="auto">
          <a:xfrm>
            <a:off x="0" y="611188"/>
            <a:ext cx="9144000" cy="5667375"/>
          </a:xfrm>
          <a:prstGeom prst="rect">
            <a:avLst/>
          </a:prstGeom>
          <a:noFill/>
          <a:ln w="9525">
            <a:noFill/>
            <a:miter lim="800000"/>
            <a:headEnd/>
            <a:tailEnd/>
          </a:ln>
        </p:spPr>
      </p:pic>
      <p:pic>
        <p:nvPicPr>
          <p:cNvPr id="32770" name="Picture 3" descr="cooltools-shape"/>
          <p:cNvPicPr>
            <a:picLocks noChangeAspect="1" noChangeArrowheads="1"/>
          </p:cNvPicPr>
          <p:nvPr/>
        </p:nvPicPr>
        <p:blipFill>
          <a:blip r:embed="rId7"/>
          <a:srcRect/>
          <a:stretch>
            <a:fillRect/>
          </a:stretch>
        </p:blipFill>
        <p:spPr bwMode="auto">
          <a:xfrm>
            <a:off x="2230438" y="3962400"/>
            <a:ext cx="4719637" cy="2603500"/>
          </a:xfrm>
          <a:prstGeom prst="rect">
            <a:avLst/>
          </a:prstGeom>
          <a:noFill/>
          <a:ln w="9525">
            <a:noFill/>
            <a:miter lim="800000"/>
            <a:headEnd/>
            <a:tailEnd/>
          </a:ln>
        </p:spPr>
      </p:pic>
      <p:pic>
        <p:nvPicPr>
          <p:cNvPr id="32771" name="Picture 4" descr="cooltools-shape"/>
          <p:cNvPicPr>
            <a:picLocks noChangeAspect="1" noChangeArrowheads="1"/>
          </p:cNvPicPr>
          <p:nvPr/>
        </p:nvPicPr>
        <p:blipFill>
          <a:blip r:embed="rId7"/>
          <a:srcRect/>
          <a:stretch>
            <a:fillRect/>
          </a:stretch>
        </p:blipFill>
        <p:spPr bwMode="auto">
          <a:xfrm>
            <a:off x="-3175" y="1133475"/>
            <a:ext cx="4471988" cy="2941638"/>
          </a:xfrm>
          <a:prstGeom prst="rect">
            <a:avLst/>
          </a:prstGeom>
          <a:noFill/>
          <a:ln w="9525">
            <a:noFill/>
            <a:miter lim="800000"/>
            <a:headEnd/>
            <a:tailEnd/>
          </a:ln>
        </p:spPr>
      </p:pic>
      <p:pic>
        <p:nvPicPr>
          <p:cNvPr id="32772" name="Picture 10" descr="cooltools-shape"/>
          <p:cNvPicPr>
            <a:picLocks noChangeAspect="1" noChangeArrowheads="1"/>
          </p:cNvPicPr>
          <p:nvPr/>
        </p:nvPicPr>
        <p:blipFill>
          <a:blip r:embed="rId7"/>
          <a:srcRect/>
          <a:stretch>
            <a:fillRect/>
          </a:stretch>
        </p:blipFill>
        <p:spPr bwMode="auto">
          <a:xfrm>
            <a:off x="4568825" y="1133475"/>
            <a:ext cx="4471988" cy="2941638"/>
          </a:xfrm>
          <a:prstGeom prst="rect">
            <a:avLst/>
          </a:prstGeom>
          <a:noFill/>
          <a:ln w="9525">
            <a:noFill/>
            <a:miter lim="800000"/>
            <a:headEnd/>
            <a:tailEnd/>
          </a:ln>
        </p:spPr>
      </p:pic>
      <p:sp>
        <p:nvSpPr>
          <p:cNvPr id="87051" name="Text Box 11"/>
          <p:cNvSpPr txBox="1">
            <a:spLocks noChangeArrowheads="1"/>
          </p:cNvSpPr>
          <p:nvPr/>
        </p:nvSpPr>
        <p:spPr bwMode="auto">
          <a:xfrm>
            <a:off x="557213" y="1506538"/>
            <a:ext cx="3292475" cy="825500"/>
          </a:xfrm>
          <a:prstGeom prst="rect">
            <a:avLst/>
          </a:prstGeom>
          <a:noFill/>
          <a:ln w="9525">
            <a:noFill/>
            <a:miter lim="800000"/>
            <a:headEnd/>
            <a:tailEnd/>
          </a:ln>
          <a:effectLst/>
        </p:spPr>
        <p:txBody>
          <a:bodyPr lIns="91436" tIns="45718" rIns="91436" bIns="45718">
            <a:spAutoFit/>
          </a:bodyPr>
          <a:lstStyle/>
          <a:p>
            <a:pPr algn="ctr">
              <a:lnSpc>
                <a:spcPct val="80000"/>
              </a:lnSpc>
              <a:spcBef>
                <a:spcPct val="20000"/>
              </a:spcBef>
              <a:buClr>
                <a:srgbClr val="FFCC00"/>
              </a:buClr>
              <a:defRPr/>
            </a:pPr>
            <a:r>
              <a:rPr lang="en-US" sz="2000" b="1">
                <a:effectLst>
                  <a:outerShdw blurRad="38100" dist="38100" dir="2700000" algn="tl">
                    <a:srgbClr val="000000"/>
                  </a:outerShdw>
                </a:effectLst>
                <a:latin typeface="Arial" charset="0"/>
              </a:rPr>
              <a:t>Deliver </a:t>
            </a:r>
            <a:br>
              <a:rPr lang="en-US" sz="2000" b="1">
                <a:effectLst>
                  <a:outerShdw blurRad="38100" dist="38100" dir="2700000" algn="tl">
                    <a:srgbClr val="000000"/>
                  </a:outerShdw>
                </a:effectLst>
                <a:latin typeface="Arial" charset="0"/>
              </a:rPr>
            </a:br>
            <a:r>
              <a:rPr lang="en-US" sz="2000" b="1">
                <a:effectLst>
                  <a:outerShdw blurRad="38100" dist="38100" dir="2700000" algn="tl">
                    <a:srgbClr val="000000"/>
                  </a:outerShdw>
                </a:effectLst>
                <a:latin typeface="Arial" charset="0"/>
              </a:rPr>
              <a:t>on-premise </a:t>
            </a:r>
            <a:br>
              <a:rPr lang="en-US" sz="2000" b="1">
                <a:effectLst>
                  <a:outerShdw blurRad="38100" dist="38100" dir="2700000" algn="tl">
                    <a:srgbClr val="000000"/>
                  </a:outerShdw>
                </a:effectLst>
                <a:latin typeface="Arial" charset="0"/>
              </a:rPr>
            </a:br>
            <a:r>
              <a:rPr lang="en-US" sz="2000" b="1">
                <a:effectLst>
                  <a:outerShdw blurRad="38100" dist="38100" dir="2700000" algn="tl">
                    <a:srgbClr val="000000"/>
                  </a:outerShdw>
                </a:effectLst>
                <a:latin typeface="Arial" charset="0"/>
              </a:rPr>
              <a:t>Web conferencing</a:t>
            </a:r>
          </a:p>
        </p:txBody>
      </p:sp>
      <p:sp>
        <p:nvSpPr>
          <p:cNvPr id="1202184" name="Text Box 8"/>
          <p:cNvSpPr txBox="1">
            <a:spLocks noChangeArrowheads="1"/>
          </p:cNvSpPr>
          <p:nvPr/>
        </p:nvSpPr>
        <p:spPr bwMode="auto">
          <a:xfrm>
            <a:off x="1117600" y="2498725"/>
            <a:ext cx="2613025" cy="1641475"/>
          </a:xfrm>
          <a:prstGeom prst="rect">
            <a:avLst/>
          </a:prstGeom>
          <a:noFill/>
          <a:ln w="12700" algn="ctr">
            <a:noFill/>
            <a:miter lim="800000"/>
            <a:headEnd/>
            <a:tailEnd/>
          </a:ln>
          <a:effectLst/>
        </p:spPr>
        <p:txBody>
          <a:bodyPr lIns="91436" tIns="45718" rIns="91436" bIns="45718">
            <a:spAutoFit/>
          </a:bodyPr>
          <a:lstStyle/>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Data collaboration, </a:t>
            </a:r>
            <a:br>
              <a:rPr lang="en-US" altLang="zh-TW">
                <a:effectLst>
                  <a:outerShdw blurRad="38100" dist="38100" dir="2700000" algn="tl">
                    <a:srgbClr val="000000"/>
                  </a:outerShdw>
                </a:effectLst>
                <a:ea typeface="新細明體" pitchFamily="18" charset="-120"/>
              </a:rPr>
            </a:br>
            <a:r>
              <a:rPr lang="en-US" altLang="zh-TW">
                <a:effectLst>
                  <a:outerShdw blurRad="38100" dist="38100" dir="2700000" algn="tl">
                    <a:srgbClr val="000000"/>
                  </a:outerShdw>
                </a:effectLst>
                <a:ea typeface="新細明體" pitchFamily="18" charset="-120"/>
              </a:rPr>
              <a:t>audio, video, IM, others…</a:t>
            </a:r>
          </a:p>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Complete built-in solution </a:t>
            </a:r>
            <a:br>
              <a:rPr lang="en-US" altLang="zh-TW">
                <a:effectLst>
                  <a:outerShdw blurRad="38100" dist="38100" dir="2700000" algn="tl">
                    <a:srgbClr val="000000"/>
                  </a:outerShdw>
                </a:effectLst>
                <a:ea typeface="新細明體" pitchFamily="18" charset="-120"/>
              </a:rPr>
            </a:br>
            <a:endParaRPr lang="en-US" altLang="zh-TW">
              <a:effectLst>
                <a:outerShdw blurRad="38100" dist="38100" dir="2700000" algn="tl">
                  <a:srgbClr val="000000"/>
                </a:outerShdw>
              </a:effectLst>
              <a:ea typeface="新細明體" pitchFamily="18" charset="-120"/>
            </a:endParaRPr>
          </a:p>
        </p:txBody>
      </p:sp>
      <p:sp>
        <p:nvSpPr>
          <p:cNvPr id="87053" name="Text Box 13"/>
          <p:cNvSpPr txBox="1">
            <a:spLocks noChangeArrowheads="1"/>
          </p:cNvSpPr>
          <p:nvPr/>
        </p:nvSpPr>
        <p:spPr bwMode="auto">
          <a:xfrm>
            <a:off x="4960938" y="1506538"/>
            <a:ext cx="3641725" cy="825500"/>
          </a:xfrm>
          <a:prstGeom prst="rect">
            <a:avLst/>
          </a:prstGeom>
          <a:noFill/>
          <a:ln w="9525">
            <a:noFill/>
            <a:miter lim="800000"/>
            <a:headEnd/>
            <a:tailEnd/>
          </a:ln>
          <a:effectLst/>
        </p:spPr>
        <p:txBody>
          <a:bodyPr lIns="91436" tIns="45718" rIns="91436" bIns="45718">
            <a:spAutoFit/>
          </a:bodyPr>
          <a:lstStyle/>
          <a:p>
            <a:pPr algn="ctr">
              <a:lnSpc>
                <a:spcPct val="80000"/>
              </a:lnSpc>
              <a:spcBef>
                <a:spcPct val="20000"/>
              </a:spcBef>
              <a:buClr>
                <a:srgbClr val="FFCC00"/>
              </a:buClr>
              <a:defRPr/>
            </a:pPr>
            <a:r>
              <a:rPr lang="en-US" sz="2000" b="1">
                <a:effectLst>
                  <a:outerShdw blurRad="38100" dist="38100" dir="2700000" algn="tl">
                    <a:srgbClr val="000000"/>
                  </a:outerShdw>
                </a:effectLst>
                <a:latin typeface="Arial" charset="0"/>
              </a:rPr>
              <a:t>Start </a:t>
            </a:r>
            <a:br>
              <a:rPr lang="en-US" sz="2000" b="1">
                <a:effectLst>
                  <a:outerShdw blurRad="38100" dist="38100" dir="2700000" algn="tl">
                    <a:srgbClr val="000000"/>
                  </a:outerShdw>
                </a:effectLst>
                <a:latin typeface="Arial" charset="0"/>
              </a:rPr>
            </a:br>
            <a:r>
              <a:rPr lang="en-US" sz="2000" b="1">
                <a:effectLst>
                  <a:outerShdw blurRad="38100" dist="38100" dir="2700000" algn="tl">
                    <a:srgbClr val="000000"/>
                  </a:outerShdw>
                </a:effectLst>
                <a:latin typeface="Arial" charset="0"/>
              </a:rPr>
              <a:t>delivering on </a:t>
            </a:r>
            <a:br>
              <a:rPr lang="en-US" sz="2000" b="1">
                <a:effectLst>
                  <a:outerShdw blurRad="38100" dist="38100" dir="2700000" algn="tl">
                    <a:srgbClr val="000000"/>
                  </a:outerShdw>
                </a:effectLst>
                <a:latin typeface="Arial" charset="0"/>
              </a:rPr>
            </a:br>
            <a:r>
              <a:rPr lang="en-US" sz="2000" b="1">
                <a:effectLst>
                  <a:outerShdw blurRad="38100" dist="38100" dir="2700000" algn="tl">
                    <a:srgbClr val="000000"/>
                  </a:outerShdw>
                </a:effectLst>
                <a:latin typeface="Arial" charset="0"/>
              </a:rPr>
              <a:t>enterprise voice road map </a:t>
            </a:r>
          </a:p>
        </p:txBody>
      </p:sp>
      <p:sp>
        <p:nvSpPr>
          <p:cNvPr id="1202185" name="Text Box 9"/>
          <p:cNvSpPr txBox="1">
            <a:spLocks noChangeArrowheads="1"/>
          </p:cNvSpPr>
          <p:nvPr/>
        </p:nvSpPr>
        <p:spPr bwMode="auto">
          <a:xfrm>
            <a:off x="5641975" y="2463800"/>
            <a:ext cx="3055938" cy="1393825"/>
          </a:xfrm>
          <a:prstGeom prst="rect">
            <a:avLst/>
          </a:prstGeom>
          <a:noFill/>
          <a:ln w="12700" algn="ctr">
            <a:noFill/>
            <a:miter lim="800000"/>
            <a:headEnd/>
            <a:tailEnd/>
          </a:ln>
          <a:effectLst/>
        </p:spPr>
        <p:txBody>
          <a:bodyPr lIns="91436" tIns="45718" rIns="91436" bIns="45718">
            <a:spAutoFit/>
          </a:bodyPr>
          <a:lstStyle/>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Deliver foundational capabilities for voice deployments</a:t>
            </a:r>
          </a:p>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Integrated deployment </a:t>
            </a:r>
            <a:br>
              <a:rPr lang="en-US" altLang="zh-TW">
                <a:effectLst>
                  <a:outerShdw blurRad="38100" dist="38100" dir="2700000" algn="tl">
                    <a:srgbClr val="000000"/>
                  </a:outerShdw>
                </a:effectLst>
                <a:ea typeface="新細明體" pitchFamily="18" charset="-120"/>
              </a:rPr>
            </a:br>
            <a:r>
              <a:rPr lang="en-US" altLang="zh-TW">
                <a:effectLst>
                  <a:outerShdw blurRad="38100" dist="38100" dir="2700000" algn="tl">
                    <a:srgbClr val="000000"/>
                  </a:outerShdw>
                </a:effectLst>
                <a:ea typeface="新細明體" pitchFamily="18" charset="-120"/>
              </a:rPr>
              <a:t>and management</a:t>
            </a:r>
          </a:p>
        </p:txBody>
      </p:sp>
      <p:sp>
        <p:nvSpPr>
          <p:cNvPr id="32787" name="Rectangle 19"/>
          <p:cNvSpPr>
            <a:spLocks noGrp="1" noChangeArrowheads="1"/>
          </p:cNvSpPr>
          <p:nvPr>
            <p:ph type="title"/>
          </p:nvPr>
        </p:nvSpPr>
        <p:spPr>
          <a:xfrm>
            <a:off x="127000" y="127000"/>
            <a:ext cx="9017000" cy="609600"/>
          </a:xfrm>
        </p:spPr>
        <p:txBody>
          <a:bodyPr/>
          <a:lstStyle/>
          <a:p>
            <a:r>
              <a:rPr lang="en-US" altLang="zh-TW" sz="4000" dirty="0">
                <a:ea typeface="新細明體" pitchFamily="18" charset="-120"/>
              </a:rPr>
              <a:t>Communications Server 2007 </a:t>
            </a:r>
            <a:r>
              <a:rPr lang="zh-TW" altLang="en-US" sz="4000" dirty="0" smtClean="0">
                <a:ea typeface="新細明體" pitchFamily="18" charset="-120"/>
              </a:rPr>
              <a:t>目標</a:t>
            </a:r>
            <a:endParaRPr lang="en-US" altLang="zh-TW" sz="4000" dirty="0">
              <a:ea typeface="新細明體" pitchFamily="18" charset="-120"/>
            </a:endParaRPr>
          </a:p>
        </p:txBody>
      </p:sp>
      <p:pic>
        <p:nvPicPr>
          <p:cNvPr id="32778" name="Picture 17" descr="peach line"/>
          <p:cNvPicPr>
            <a:picLocks noChangeAspect="1" noChangeArrowheads="1"/>
          </p:cNvPicPr>
          <p:nvPr/>
        </p:nvPicPr>
        <p:blipFill>
          <a:blip r:embed="rId8"/>
          <a:srcRect/>
          <a:stretch>
            <a:fillRect/>
          </a:stretch>
        </p:blipFill>
        <p:spPr bwMode="auto">
          <a:xfrm>
            <a:off x="382588" y="2212975"/>
            <a:ext cx="3925887" cy="519113"/>
          </a:xfrm>
          <a:prstGeom prst="rect">
            <a:avLst/>
          </a:prstGeom>
          <a:noFill/>
          <a:ln w="9525">
            <a:noFill/>
            <a:miter lim="800000"/>
            <a:headEnd/>
            <a:tailEnd/>
          </a:ln>
        </p:spPr>
      </p:pic>
      <p:pic>
        <p:nvPicPr>
          <p:cNvPr id="32779" name="Picture 18" descr="peach line"/>
          <p:cNvPicPr>
            <a:picLocks noChangeAspect="1" noChangeArrowheads="1"/>
          </p:cNvPicPr>
          <p:nvPr/>
        </p:nvPicPr>
        <p:blipFill>
          <a:blip r:embed="rId8"/>
          <a:srcRect/>
          <a:stretch>
            <a:fillRect/>
          </a:stretch>
        </p:blipFill>
        <p:spPr bwMode="auto">
          <a:xfrm>
            <a:off x="4535488" y="2212975"/>
            <a:ext cx="4189412" cy="519113"/>
          </a:xfrm>
          <a:prstGeom prst="rect">
            <a:avLst/>
          </a:prstGeom>
          <a:noFill/>
          <a:ln w="9525">
            <a:noFill/>
            <a:miter lim="800000"/>
            <a:headEnd/>
            <a:tailEnd/>
          </a:ln>
        </p:spPr>
      </p:pic>
      <p:sp>
        <p:nvSpPr>
          <p:cNvPr id="87061" name="Text Box 21"/>
          <p:cNvSpPr txBox="1">
            <a:spLocks noChangeArrowheads="1"/>
          </p:cNvSpPr>
          <p:nvPr/>
        </p:nvSpPr>
        <p:spPr bwMode="auto">
          <a:xfrm>
            <a:off x="2960688" y="4129088"/>
            <a:ext cx="3292475" cy="825500"/>
          </a:xfrm>
          <a:prstGeom prst="rect">
            <a:avLst/>
          </a:prstGeom>
          <a:noFill/>
          <a:ln w="9525">
            <a:noFill/>
            <a:miter lim="800000"/>
            <a:headEnd/>
            <a:tailEnd/>
          </a:ln>
          <a:effectLst/>
        </p:spPr>
        <p:txBody>
          <a:bodyPr lIns="91436" tIns="45718" rIns="91436" bIns="45718">
            <a:spAutoFit/>
          </a:bodyPr>
          <a:lstStyle/>
          <a:p>
            <a:pPr algn="ctr">
              <a:lnSpc>
                <a:spcPct val="80000"/>
              </a:lnSpc>
              <a:spcBef>
                <a:spcPct val="20000"/>
              </a:spcBef>
              <a:buClr>
                <a:srgbClr val="FFCC00"/>
              </a:buClr>
              <a:defRPr/>
            </a:pPr>
            <a:r>
              <a:rPr lang="en-US" sz="2000" b="1">
                <a:effectLst>
                  <a:outerShdw blurRad="38100" dist="38100" dir="2700000" algn="tl">
                    <a:srgbClr val="000000"/>
                  </a:outerShdw>
                </a:effectLst>
                <a:latin typeface="Arial" charset="0"/>
              </a:rPr>
              <a:t>Build on Live Communications Server 2005</a:t>
            </a:r>
          </a:p>
        </p:txBody>
      </p:sp>
      <p:sp>
        <p:nvSpPr>
          <p:cNvPr id="2" name="Text Box 8"/>
          <p:cNvSpPr txBox="1">
            <a:spLocks noChangeArrowheads="1"/>
          </p:cNvSpPr>
          <p:nvPr/>
        </p:nvSpPr>
        <p:spPr bwMode="auto">
          <a:xfrm>
            <a:off x="2960688" y="4918075"/>
            <a:ext cx="3465512" cy="1393825"/>
          </a:xfrm>
          <a:prstGeom prst="rect">
            <a:avLst/>
          </a:prstGeom>
          <a:noFill/>
          <a:ln w="12700" algn="ctr">
            <a:noFill/>
            <a:miter lim="800000"/>
            <a:headEnd/>
            <a:tailEnd/>
          </a:ln>
          <a:effectLst/>
        </p:spPr>
        <p:txBody>
          <a:bodyPr lIns="91436" tIns="45718" rIns="91436" bIns="45718">
            <a:spAutoFit/>
          </a:bodyPr>
          <a:lstStyle/>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Continued advancements in presence, manageability, etc.</a:t>
            </a:r>
          </a:p>
          <a:p>
            <a:pPr marL="192088" indent="-192088" defTabSz="911225">
              <a:lnSpc>
                <a:spcPct val="90000"/>
              </a:lnSpc>
              <a:spcAft>
                <a:spcPts val="500"/>
              </a:spcAft>
              <a:buClr>
                <a:schemeClr val="hlink"/>
              </a:buClr>
              <a:buFontTx/>
              <a:buChar char="•"/>
            </a:pPr>
            <a:r>
              <a:rPr lang="en-US" altLang="zh-TW">
                <a:effectLst>
                  <a:outerShdw blurRad="38100" dist="38100" dir="2700000" algn="tl">
                    <a:srgbClr val="000000"/>
                  </a:outerShdw>
                </a:effectLst>
                <a:ea typeface="新細明體" pitchFamily="18" charset="-120"/>
              </a:rPr>
              <a:t>Carry forward existing </a:t>
            </a:r>
            <a:br>
              <a:rPr lang="en-US" altLang="zh-TW">
                <a:effectLst>
                  <a:outerShdw blurRad="38100" dist="38100" dir="2700000" algn="tl">
                    <a:srgbClr val="000000"/>
                  </a:outerShdw>
                </a:effectLst>
                <a:ea typeface="新細明體" pitchFamily="18" charset="-120"/>
              </a:rPr>
            </a:br>
            <a:r>
              <a:rPr lang="en-US" altLang="zh-TW">
                <a:effectLst>
                  <a:outerShdw blurRad="38100" dist="38100" dir="2700000" algn="tl">
                    <a:srgbClr val="000000"/>
                  </a:outerShdw>
                </a:effectLst>
                <a:ea typeface="新細明體" pitchFamily="18" charset="-120"/>
              </a:rPr>
              <a:t>investments in HA, PIC, </a:t>
            </a:r>
            <a:br>
              <a:rPr lang="en-US" altLang="zh-TW">
                <a:effectLst>
                  <a:outerShdw blurRad="38100" dist="38100" dir="2700000" algn="tl">
                    <a:srgbClr val="000000"/>
                  </a:outerShdw>
                </a:effectLst>
                <a:ea typeface="新細明體" pitchFamily="18" charset="-120"/>
              </a:rPr>
            </a:br>
            <a:r>
              <a:rPr lang="en-US" altLang="zh-TW">
                <a:effectLst>
                  <a:outerShdw blurRad="38100" dist="38100" dir="2700000" algn="tl">
                    <a:srgbClr val="000000"/>
                  </a:outerShdw>
                </a:effectLst>
                <a:ea typeface="新細明體" pitchFamily="18" charset="-120"/>
              </a:rPr>
              <a:t>and federation</a:t>
            </a:r>
          </a:p>
        </p:txBody>
      </p:sp>
      <p:pic>
        <p:nvPicPr>
          <p:cNvPr id="32782" name="Picture 23" descr="peach line"/>
          <p:cNvPicPr>
            <a:picLocks noChangeAspect="1" noChangeArrowheads="1"/>
          </p:cNvPicPr>
          <p:nvPr/>
        </p:nvPicPr>
        <p:blipFill>
          <a:blip r:embed="rId8"/>
          <a:srcRect/>
          <a:stretch>
            <a:fillRect/>
          </a:stretch>
        </p:blipFill>
        <p:spPr bwMode="auto">
          <a:xfrm>
            <a:off x="3068638" y="4702175"/>
            <a:ext cx="3055937" cy="43021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7"/>
</p:tagLst>
</file>

<file path=ppt/tags/tag2.xml><?xml version="1.0" encoding="utf-8"?>
<p:tagLst xmlns:a="http://schemas.openxmlformats.org/drawingml/2006/main" xmlns:r="http://schemas.openxmlformats.org/officeDocument/2006/relationships" xmlns:p="http://schemas.openxmlformats.org/presentationml/2006/main">
  <p:tag name="TIMING" val="|0|2.7"/>
</p:tagLst>
</file>

<file path=ppt/theme/theme1.xml><?xml version="1.0" encoding="utf-8"?>
<a:theme xmlns:a="http://schemas.openxmlformats.org/drawingml/2006/main" name="2_Webcast Template - TNET_NEW_atsim (3)">
  <a:themeElements>
    <a:clrScheme name="2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fontScheme name="2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2955</TotalTime>
  <Words>3805</Words>
  <Application>Microsoft PowerPoint</Application>
  <PresentationFormat>On-screen Show (4:3)</PresentationFormat>
  <Paragraphs>585</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2_Webcast Template - TNET_NEW_atsim (3)</vt:lpstr>
      <vt:lpstr>Slide 1</vt:lpstr>
      <vt:lpstr>運用 OCS 2007 建置 符合企業規範及安全性之即時通訊系統</vt:lpstr>
      <vt:lpstr>議程目標</vt:lpstr>
      <vt:lpstr>需先具備 :</vt:lpstr>
      <vt:lpstr>議程大綱</vt:lpstr>
      <vt:lpstr>OCS 2007 概觀</vt:lpstr>
      <vt:lpstr>通訊演進歷程</vt:lpstr>
      <vt:lpstr>Here Is Where We Are Coming From Previous release: Live Communications Server 2005 Service Pack (SP1)</vt:lpstr>
      <vt:lpstr>Communications Server 2007 目標</vt:lpstr>
      <vt:lpstr>Communications Server 2007 Overview Additions to Live Communications Server 2005</vt:lpstr>
      <vt:lpstr>基本伺服器角色</vt:lpstr>
      <vt:lpstr>OCS 2007 架構</vt:lpstr>
      <vt:lpstr>部署示意圖</vt:lpstr>
      <vt:lpstr>Security For Anywhere Access</vt:lpstr>
      <vt:lpstr>Sign In</vt:lpstr>
      <vt:lpstr>Connection Setup</vt:lpstr>
      <vt:lpstr>Media Connection</vt:lpstr>
      <vt:lpstr>Media Connection</vt:lpstr>
      <vt:lpstr>外部存取</vt:lpstr>
      <vt:lpstr>OCS 2007 Compliance 機制</vt:lpstr>
      <vt:lpstr>什麼是 Compliance?</vt:lpstr>
      <vt:lpstr>什麼是 Compliance?</vt:lpstr>
      <vt:lpstr>Compliance: 即時通訊</vt:lpstr>
      <vt:lpstr>Compliance: 會議</vt:lpstr>
      <vt:lpstr>Compliance: 會議</vt:lpstr>
      <vt:lpstr>Compliance Overview</vt:lpstr>
      <vt:lpstr>Compliance 部署規劃</vt:lpstr>
      <vt:lpstr>Deploying Archiving-CDR Server Standard Edition server connected to single-tier archiving and CDR service</vt:lpstr>
      <vt:lpstr>Deploying Archiving-CDR Server Two Enterprise Edition pools connected to two-tier archiving and CDR service</vt:lpstr>
      <vt:lpstr>Deploying Archiving-CDR Server A single Enterprise Edition pool connected to multiple archiving and CDR service</vt:lpstr>
      <vt:lpstr>Configuring Archiving</vt:lpstr>
      <vt:lpstr>通聯記錄</vt:lpstr>
      <vt:lpstr>Communicator 2007 使用量</vt:lpstr>
      <vt:lpstr>Meeting Console 使用量</vt:lpstr>
      <vt:lpstr>電話使用量</vt:lpstr>
      <vt:lpstr>Archiving-CDR Reporter and Usage Info in Excel 2007</vt:lpstr>
      <vt:lpstr>Trend Reports</vt:lpstr>
      <vt:lpstr>OCS 2007 衛生保健</vt:lpstr>
      <vt:lpstr>什麼是衛生保健 ?</vt:lpstr>
      <vt:lpstr>Client Version Check Application</vt:lpstr>
      <vt:lpstr>Intelligent IM Filter</vt:lpstr>
      <vt:lpstr>Forefront IM 保護機制</vt:lpstr>
      <vt:lpstr>即時通訊(IM)的漏洞</vt:lpstr>
      <vt:lpstr>OCS 2007 IM 保護機制</vt:lpstr>
      <vt:lpstr>即時通訊(IM)的漏洞</vt:lpstr>
      <vt:lpstr>Forefront 病毒防護</vt:lpstr>
      <vt:lpstr>OCS 內容保護</vt:lpstr>
      <vt:lpstr>合作夥伴</vt:lpstr>
      <vt:lpstr>For More Information</vt:lpstr>
      <vt:lpstr>Questions and Answers</vt:lpstr>
      <vt:lpstr>Slide 51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Andrews</dc:creator>
  <cp:keywords>TechNet;</cp:keywords>
  <cp:lastModifiedBy>David Feng</cp:lastModifiedBy>
  <cp:revision>127</cp:revision>
  <dcterms:created xsi:type="dcterms:W3CDTF">2004-11-11T21:19:26Z</dcterms:created>
  <dcterms:modified xsi:type="dcterms:W3CDTF">2007-11-28T08:19:36Z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ies>
</file>