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</p:sldMasterIdLst>
  <p:notesMasterIdLst>
    <p:notesMasterId r:id="rId31"/>
  </p:notesMasterIdLst>
  <p:handoutMasterIdLst>
    <p:handoutMasterId r:id="rId32"/>
  </p:handoutMasterIdLst>
  <p:sldIdLst>
    <p:sldId id="522" r:id="rId2"/>
    <p:sldId id="257" r:id="rId3"/>
    <p:sldId id="296" r:id="rId4"/>
    <p:sldId id="524" r:id="rId5"/>
    <p:sldId id="528" r:id="rId6"/>
    <p:sldId id="529" r:id="rId7"/>
    <p:sldId id="530" r:id="rId8"/>
    <p:sldId id="532" r:id="rId9"/>
    <p:sldId id="533" r:id="rId10"/>
    <p:sldId id="534" r:id="rId11"/>
    <p:sldId id="535" r:id="rId12"/>
    <p:sldId id="536" r:id="rId13"/>
    <p:sldId id="537" r:id="rId14"/>
    <p:sldId id="538" r:id="rId15"/>
    <p:sldId id="539" r:id="rId16"/>
    <p:sldId id="540" r:id="rId17"/>
    <p:sldId id="541" r:id="rId18"/>
    <p:sldId id="542" r:id="rId19"/>
    <p:sldId id="543" r:id="rId20"/>
    <p:sldId id="526" r:id="rId21"/>
    <p:sldId id="551" r:id="rId22"/>
    <p:sldId id="550" r:id="rId23"/>
    <p:sldId id="544" r:id="rId24"/>
    <p:sldId id="545" r:id="rId25"/>
    <p:sldId id="549" r:id="rId26"/>
    <p:sldId id="553" r:id="rId27"/>
    <p:sldId id="552" r:id="rId28"/>
    <p:sldId id="546" r:id="rId29"/>
    <p:sldId id="475" r:id="rId30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n Le Marquand" initials="" lastIdx="11" clrIdx="0"/>
  <p:cmAuthor id="1" name="Todd Ravenholt" initials="" lastIdx="1" clrIdx="1"/>
  <p:cmAuthor id="2" name="Jill Steinberg" initials="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EBF7FF"/>
    <a:srgbClr val="CCECFF"/>
    <a:srgbClr val="0000FF"/>
    <a:srgbClr val="FF0000"/>
    <a:srgbClr val="EF7D71"/>
    <a:srgbClr val="FFFF99"/>
    <a:srgbClr val="EAEAEA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horzBarState="maximized">
    <p:restoredLeft sz="34589" autoAdjust="0"/>
    <p:restoredTop sz="86357" autoAdjust="0"/>
  </p:normalViewPr>
  <p:slideViewPr>
    <p:cSldViewPr snapToGrid="0" snapToObjects="1">
      <p:cViewPr varScale="1">
        <p:scale>
          <a:sx n="79" d="100"/>
          <a:sy n="79" d="100"/>
        </p:scale>
        <p:origin x="-90" y="-306"/>
      </p:cViewPr>
      <p:guideLst>
        <p:guide orient="horz" pos="144"/>
        <p:guide orient="horz" pos="892"/>
        <p:guide orient="horz" pos="1196"/>
        <p:guide orient="horz" pos="2159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2448"/>
    </p:cViewPr>
  </p:sorterViewPr>
  <p:notesViewPr>
    <p:cSldViewPr snapToGrid="0" snapToObjects="1">
      <p:cViewPr varScale="1">
        <p:scale>
          <a:sx n="68" d="100"/>
          <a:sy n="68" d="100"/>
        </p:scale>
        <p:origin x="-2856" y="-102"/>
      </p:cViewPr>
      <p:guideLst>
        <p:guide orient="horz" pos="2927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5715000" y="8718550"/>
            <a:ext cx="1085850" cy="468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684" tIns="46342" rIns="92684" bIns="46342" anchor="b"/>
          <a:lstStyle/>
          <a:p>
            <a:pPr algn="r" defTabSz="927100"/>
            <a:fld id="{49F92048-92E4-4CC5-9634-0580C5AC205A}" type="slidenum">
              <a:rPr lang="zh-TW" altLang="en-US" sz="1200" b="1"/>
              <a:pPr algn="r" defTabSz="927100"/>
              <a:t>‹#›</a:t>
            </a:fld>
            <a:endParaRPr lang="en-US" altLang="zh-TW" sz="1200" b="1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0" y="222250"/>
            <a:ext cx="6985000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684" tIns="46342" rIns="92684" bIns="46342" anchor="ctr">
            <a:spAutoFit/>
          </a:bodyPr>
          <a:lstStyle/>
          <a:p>
            <a:pPr algn="ctr" defTabSz="927100">
              <a:spcBef>
                <a:spcPct val="50000"/>
              </a:spcBef>
            </a:pPr>
            <a:r>
              <a:rPr lang="en-US" altLang="zh-TW" sz="1400" b="1">
                <a:solidFill>
                  <a:schemeClr val="tx2"/>
                </a:solidFill>
              </a:rPr>
              <a:t>http://www.microsoft.com/technet</a:t>
            </a:r>
            <a:endParaRPr lang="en-US" altLang="zh-TW" sz="4500" b="1"/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5461000" y="228600"/>
            <a:ext cx="139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151" tIns="45075" rIns="90151" bIns="45075">
            <a:spAutoFit/>
          </a:bodyPr>
          <a:lstStyle/>
          <a:p>
            <a:pPr algn="ctr"/>
            <a:r>
              <a:rPr lang="en-US" altLang="zh-TW" sz="1600" b="1"/>
              <a:t>TNTx-xx</a:t>
            </a:r>
            <a:endParaRPr lang="en-US" altLang="zh-TW" sz="3200" b="1">
              <a:solidFill>
                <a:schemeClr val="accent1"/>
              </a:solidFill>
            </a:endParaRPr>
          </a:p>
        </p:txBody>
      </p:sp>
      <p:pic>
        <p:nvPicPr>
          <p:cNvPr id="82957" name="Picture 13" descr="g_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8831263"/>
            <a:ext cx="1727200" cy="285750"/>
          </a:xfrm>
          <a:prstGeom prst="rect">
            <a:avLst/>
          </a:prstGeom>
          <a:noFill/>
        </p:spPr>
      </p:pic>
      <p:pic>
        <p:nvPicPr>
          <p:cNvPr id="82959" name="Picture 15" descr="TechNet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1905000" cy="3921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4168775" y="463550"/>
            <a:ext cx="2584450" cy="1938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77800" y="2570163"/>
            <a:ext cx="6424613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r>
              <a:rPr lang="en-US" altLang="zh-TW" smtClean="0"/>
              <a:t>Second level</a:t>
            </a:r>
          </a:p>
          <a:p>
            <a:pPr lvl="0"/>
            <a:r>
              <a:rPr lang="en-US" altLang="zh-TW" smtClean="0"/>
              <a:t>Third level</a:t>
            </a:r>
          </a:p>
          <a:p>
            <a:pPr lvl="0"/>
            <a:r>
              <a:rPr lang="en-US" altLang="zh-TW" smtClean="0"/>
              <a:t>Fourth level</a:t>
            </a:r>
          </a:p>
          <a:p>
            <a:pPr lvl="0"/>
            <a:r>
              <a:rPr lang="en-US" altLang="zh-TW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FEE61B91-1D3B-43E2-9CBC-84FE43511D89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0" y="157163"/>
            <a:ext cx="6858000" cy="3063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377" tIns="45689" rIns="91377" bIns="45689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400" b="1">
                <a:solidFill>
                  <a:schemeClr val="tx2"/>
                </a:solidFill>
              </a:rPr>
              <a:t>http://www.microsoft.com/technet</a:t>
            </a:r>
            <a:endParaRPr lang="en-US" altLang="zh-TW" sz="4400" b="1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461000" y="138113"/>
            <a:ext cx="1397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151" tIns="45075" rIns="90151" bIns="45075">
            <a:spAutoFit/>
          </a:bodyPr>
          <a:lstStyle/>
          <a:p>
            <a:pPr defTabSz="901700">
              <a:spcBef>
                <a:spcPct val="50000"/>
              </a:spcBef>
            </a:pPr>
            <a:r>
              <a:rPr lang="en-US" altLang="zh-TW" sz="1600" b="1"/>
              <a:t>TNTx-xx</a:t>
            </a:r>
            <a:endParaRPr lang="en-US" altLang="zh-TW" sz="3200" b="1">
              <a:latin typeface="Times New Roman" pitchFamily="18" charset="0"/>
            </a:endParaRPr>
          </a:p>
        </p:txBody>
      </p:sp>
      <p:pic>
        <p:nvPicPr>
          <p:cNvPr id="155654" name="Picture 1030" descr="g_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8831263"/>
            <a:ext cx="1727200" cy="285750"/>
          </a:xfrm>
          <a:prstGeom prst="rect">
            <a:avLst/>
          </a:prstGeom>
          <a:noFill/>
        </p:spPr>
      </p:pic>
      <p:pic>
        <p:nvPicPr>
          <p:cNvPr id="155656" name="Picture 1032" descr="TechNet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1905000" cy="3921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822CC-FBB6-4038-BE04-FF557DF49231}" type="slidenum">
              <a:rPr lang="zh-TW" altLang="en-US"/>
              <a:pPr/>
              <a:t>1</a:t>
            </a:fld>
            <a:endParaRPr lang="en-US" altLang="zh-TW"/>
          </a:p>
        </p:txBody>
      </p:sp>
      <p:sp>
        <p:nvSpPr>
          <p:cNvPr id="7669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&lt;SLIDETITLE INCLUDE=0&gt;Entry Slide&lt;/SLIDETITLE&gt;</a:t>
            </a:r>
          </a:p>
          <a:p>
            <a:r>
              <a:rPr lang="en-US" altLang="zh-TW"/>
              <a:t>&lt;KEYWORDS&gt;&lt;/KEYWORDS&gt;</a:t>
            </a:r>
          </a:p>
          <a:p>
            <a:r>
              <a:rPr lang="en-US" altLang="zh-TW"/>
              <a:t>&lt;KEYMESSAGE&gt;&lt;/KEYMESSAGE&gt;</a:t>
            </a:r>
          </a:p>
          <a:p>
            <a:r>
              <a:rPr lang="en-US" altLang="zh-TW"/>
              <a:t>&lt;SLIDEBUILDS&gt;0&lt;/SLIDEBUILDS&gt;</a:t>
            </a:r>
          </a:p>
          <a:p>
            <a:r>
              <a:rPr lang="en-US" altLang="zh-TW"/>
              <a:t>&lt;SLIDESCRIPT&gt;&lt;/SLIDESCRIPT&gt;</a:t>
            </a:r>
          </a:p>
          <a:p>
            <a:r>
              <a:rPr lang="en-US" altLang="zh-TW"/>
              <a:t>&lt;SLIDETRANSITION&gt;</a:t>
            </a:r>
          </a:p>
          <a:p>
            <a:r>
              <a:rPr lang="en-US" altLang="zh-TW"/>
              <a:t>&lt;/SLIDETRANSITION&gt;</a:t>
            </a:r>
          </a:p>
          <a:p>
            <a:r>
              <a:rPr lang="en-US" altLang="zh-TW"/>
              <a:t>&lt;COMMENT&gt;&lt;/COMMENT&gt;</a:t>
            </a:r>
          </a:p>
          <a:p>
            <a:r>
              <a:rPr lang="en-US" altLang="zh-TW"/>
              <a:t>&lt;ADDITIONALINFORMATION&gt;</a:t>
            </a:r>
          </a:p>
          <a:p>
            <a:r>
              <a:rPr lang="en-US" altLang="zh-TW"/>
              <a:t>&lt;ITEM&gt;&lt;/ITEM&gt;</a:t>
            </a:r>
          </a:p>
          <a:p>
            <a:r>
              <a:rPr lang="en-US" altLang="zh-TW"/>
              <a:t>&lt;/ADDITIONALINFORMATION&gt;</a:t>
            </a:r>
          </a:p>
          <a:p>
            <a:endParaRPr lang="en-US" altLang="zh-TW"/>
          </a:p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AF667-386D-434B-B786-A4404BE493C9}" type="slidenum">
              <a:rPr lang="zh-TW" altLang="en-US"/>
              <a:pPr/>
              <a:t>2</a:t>
            </a:fld>
            <a:endParaRPr lang="en-US" altLang="zh-TW"/>
          </a:p>
        </p:txBody>
      </p:sp>
      <p:sp>
        <p:nvSpPr>
          <p:cNvPr id="146438" name="Rectangle 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&lt;SLIDETITLE INCLUDE=7&gt;Title Slide&lt;/SLIDETITLE&gt;</a:t>
            </a:r>
          </a:p>
          <a:p>
            <a:r>
              <a:rPr lang="en-US" altLang="zh-TW"/>
              <a:t>&lt;KEYWORDS&gt;&lt;/KEYWORDS&gt;</a:t>
            </a:r>
          </a:p>
          <a:p>
            <a:r>
              <a:rPr lang="en-US" altLang="zh-TW"/>
              <a:t>&lt;KEYMESSAGE&gt;&lt;/KEYMESSAGE&gt;</a:t>
            </a:r>
          </a:p>
          <a:p>
            <a:r>
              <a:rPr lang="en-US" altLang="zh-TW"/>
              <a:t>&lt;SLIDEBUILDS&gt;0&lt;/SLIDEBUILDS&gt;</a:t>
            </a:r>
          </a:p>
          <a:p>
            <a:r>
              <a:rPr lang="en-US" altLang="zh-TW"/>
              <a:t>&lt;SLIDESCRIPT&gt;</a:t>
            </a:r>
          </a:p>
          <a:p>
            <a:r>
              <a:rPr lang="en-US" altLang="zh-TW"/>
              <a:t>Hello and Welcome to this Microsoft TechNet session on {insert session title}. My name is {insert name}</a:t>
            </a:r>
          </a:p>
          <a:p>
            <a:r>
              <a:rPr lang="en-US" altLang="zh-TW"/>
              <a:t>&lt;/SLIDESCRIPT&gt;</a:t>
            </a:r>
          </a:p>
          <a:p>
            <a:r>
              <a:rPr lang="en-US" altLang="zh-TW"/>
              <a:t>&lt;SLIDETRANSITION&gt;</a:t>
            </a:r>
          </a:p>
          <a:p>
            <a:r>
              <a:rPr lang="en-US" altLang="zh-TW"/>
              <a:t>&lt;TRANSITION LENGTH=7&gt;Let us start this session by going into more detail on exactly what we will be covering.&lt;/TRANSITION&gt;</a:t>
            </a:r>
          </a:p>
          <a:p>
            <a:r>
              <a:rPr lang="en-US" altLang="zh-TW"/>
              <a:t>&lt;/SLIDETRANSITION&gt;</a:t>
            </a:r>
          </a:p>
          <a:p>
            <a:r>
              <a:rPr lang="en-US" altLang="zh-TW"/>
              <a:t>&lt;COMMENT&gt;&lt;/COMMENT&gt;</a:t>
            </a:r>
          </a:p>
          <a:p>
            <a:r>
              <a:rPr lang="en-US" altLang="zh-TW"/>
              <a:t>&lt;ADDITIONALINFORMATION&gt;</a:t>
            </a:r>
          </a:p>
          <a:p>
            <a:r>
              <a:rPr lang="en-US" altLang="zh-TW"/>
              <a:t>&lt;ITEM&gt;&lt;/ITEM&gt;</a:t>
            </a:r>
          </a:p>
          <a:p>
            <a:r>
              <a:rPr lang="en-US" altLang="zh-TW"/>
              <a:t>&lt;/ADDITIONALINFORMATION&gt;</a:t>
            </a:r>
          </a:p>
          <a:p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83AA1-EF78-4886-953E-3684864F22F1}" type="slidenum">
              <a:rPr lang="zh-TW" altLang="en-US"/>
              <a:pPr/>
              <a:t>3</a:t>
            </a:fld>
            <a:endParaRPr lang="en-US" altLang="zh-TW"/>
          </a:p>
        </p:txBody>
      </p:sp>
      <p:sp>
        <p:nvSpPr>
          <p:cNvPr id="145414" name="Rectangle 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&lt;SLIDETITLE INCLUDE=7&gt;What we will Cover&lt;/SLIDETITLE&gt;</a:t>
            </a:r>
          </a:p>
          <a:p>
            <a:r>
              <a:rPr lang="en-US" altLang="zh-TW"/>
              <a:t>&lt;KEYWORDS&gt;&lt;/KEYWORDS&gt;</a:t>
            </a:r>
          </a:p>
          <a:p>
            <a:r>
              <a:rPr lang="en-US" altLang="zh-TW"/>
              <a:t>&lt;KEYMESSAGE&gt;&lt;/KEYMESSAGE&gt;</a:t>
            </a:r>
          </a:p>
          <a:p>
            <a:r>
              <a:rPr lang="en-US" altLang="zh-TW"/>
              <a:t>&lt;SLIDEBUILDS&gt;0&lt;/SLIDEBUILDS&gt;</a:t>
            </a:r>
          </a:p>
          <a:p>
            <a:r>
              <a:rPr lang="en-US" altLang="zh-TW"/>
              <a:t>&lt;SLIDESCRIPT&gt;</a:t>
            </a:r>
          </a:p>
          <a:p>
            <a:r>
              <a:rPr lang="en-US" altLang="zh-TW"/>
              <a:t>[When writing the script for this slide, expand a bit on the list on the slide, do not simply list the slides items here. Think of this as the advert for the session, explain a bit more what will be covered and how.]</a:t>
            </a:r>
          </a:p>
          <a:p>
            <a:r>
              <a:rPr lang="en-US" altLang="zh-TW"/>
              <a:t>&lt;/SLIDESCRIPT&gt;</a:t>
            </a:r>
          </a:p>
          <a:p>
            <a:r>
              <a:rPr lang="en-US" altLang="zh-TW"/>
              <a:t>&lt;SLIDETRANSITION&gt;</a:t>
            </a:r>
          </a:p>
          <a:p>
            <a:r>
              <a:rPr lang="en-US" altLang="zh-TW"/>
              <a:t>&lt;TRANSITION LENGTH=7&gt;As with most TechNet sessions, some prior experience of Microsoft technologies or similar technologies is always helpful, the next slide provides a brief overview of what would be helpful, but not essential, for this session.&lt;/TRANSITION&gt;</a:t>
            </a:r>
          </a:p>
          <a:p>
            <a:r>
              <a:rPr lang="en-US" altLang="zh-TW"/>
              <a:t>&lt;/SLIDETRANSITION&gt;</a:t>
            </a:r>
          </a:p>
          <a:p>
            <a:r>
              <a:rPr lang="en-US" altLang="zh-TW"/>
              <a:t>&lt;COMMENT&gt;&lt;/COMMENT&gt;</a:t>
            </a:r>
          </a:p>
          <a:p>
            <a:r>
              <a:rPr lang="en-US" altLang="zh-TW"/>
              <a:t>&lt;ADDITIONALINFORMATION&gt;</a:t>
            </a:r>
          </a:p>
          <a:p>
            <a:r>
              <a:rPr lang="en-US" altLang="zh-TW"/>
              <a:t>&lt;ITEM&gt;&lt;/ITEM&gt;</a:t>
            </a:r>
          </a:p>
          <a:p>
            <a:r>
              <a:rPr lang="en-US" altLang="zh-TW"/>
              <a:t>&lt;/ADDITIONALINFORMATION&gt;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6C34B-707E-4093-AE56-BC06F33018ED}" type="slidenum">
              <a:rPr lang="zh-TW" altLang="en-US"/>
              <a:pPr/>
              <a:t>29</a:t>
            </a:fld>
            <a:endParaRPr lang="en-US" altLang="zh-TW"/>
          </a:p>
        </p:txBody>
      </p:sp>
      <p:sp>
        <p:nvSpPr>
          <p:cNvPr id="536582" name="Rectangle 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  <a:ea typeface="微軟正黑體" pitchFamily="34" charset="-12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0063" y="0"/>
            <a:ext cx="2293937" cy="56689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-33338" y="0"/>
            <a:ext cx="6731001" cy="56689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buFont typeface="Arial" pitchFamily="34" charset="0"/>
              <a:buChar char="•"/>
              <a:defRPr/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 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33338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430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</p:txBody>
      </p:sp>
      <p:sp>
        <p:nvSpPr>
          <p:cNvPr id="788484" name="Line 4"/>
          <p:cNvSpPr>
            <a:spLocks noChangeShapeType="1"/>
          </p:cNvSpPr>
          <p:nvPr/>
        </p:nvSpPr>
        <p:spPr bwMode="auto">
          <a:xfrm>
            <a:off x="0" y="6361113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88485" name="Line 5"/>
          <p:cNvSpPr>
            <a:spLocks noChangeShapeType="1"/>
          </p:cNvSpPr>
          <p:nvPr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88486" name="Line 6"/>
          <p:cNvSpPr>
            <a:spLocks noChangeShapeType="1"/>
          </p:cNvSpPr>
          <p:nvPr/>
        </p:nvSpPr>
        <p:spPr bwMode="auto">
          <a:xfrm>
            <a:off x="0" y="6022975"/>
            <a:ext cx="91440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788487" name="Picture 7" descr="TechNet_rg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12025" y="6497638"/>
            <a:ext cx="1554163" cy="1555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 baseline="0">
          <a:solidFill>
            <a:srgbClr val="FFFF99"/>
          </a:solidFill>
          <a:latin typeface="Arial" pitchFamily="34" charset="0"/>
          <a:ea typeface="微軟正黑體" pitchFamily="34" charset="-120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9pPr>
    </p:titleStyle>
    <p:bodyStyle>
      <a:lvl1pPr marL="463550" indent="-350838" algn="l" rtl="0" fontAlgn="base">
        <a:lnSpc>
          <a:spcPct val="140000"/>
        </a:lnSpc>
        <a:spcBef>
          <a:spcPct val="20000"/>
        </a:spcBef>
        <a:spcAft>
          <a:spcPct val="0"/>
        </a:spcAft>
        <a:buChar char="•"/>
        <a:defRPr sz="3600" baseline="0">
          <a:solidFill>
            <a:schemeClr val="bg1"/>
          </a:solidFill>
          <a:latin typeface="Arial" pitchFamily="34" charset="0"/>
          <a:ea typeface="微軟正黑體" pitchFamily="34" charset="-120"/>
          <a:cs typeface="+mn-cs"/>
        </a:defRPr>
      </a:lvl1pPr>
      <a:lvl2pPr marL="914400" indent="-112713" algn="l" rtl="0" fontAlgn="base">
        <a:lnSpc>
          <a:spcPct val="140000"/>
        </a:lnSpc>
        <a:spcBef>
          <a:spcPct val="20000"/>
        </a:spcBef>
        <a:spcAft>
          <a:spcPct val="0"/>
        </a:spcAft>
        <a:defRPr sz="2800" baseline="0">
          <a:solidFill>
            <a:schemeClr val="bg1"/>
          </a:solidFill>
          <a:latin typeface="Arial" pitchFamily="34" charset="0"/>
          <a:ea typeface="微軟正黑體" pitchFamily="34" charset="-120"/>
        </a:defRPr>
      </a:lvl2pPr>
      <a:lvl3pPr marL="12573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956" name="Picture 4" descr="Intr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sp>
        <p:nvSpPr>
          <p:cNvPr id="76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4397375"/>
            <a:ext cx="7772400" cy="1470025"/>
          </a:xfrm>
          <a:noFill/>
          <a:ln/>
        </p:spPr>
        <p:txBody>
          <a:bodyPr/>
          <a:lstStyle/>
          <a:p>
            <a:r>
              <a:rPr lang="en-US" altLang="zh-TW" dirty="0">
                <a:ea typeface="新細明體" charset="-120"/>
              </a:rPr>
              <a:t>Welcome</a:t>
            </a:r>
          </a:p>
        </p:txBody>
      </p:sp>
      <p:pic>
        <p:nvPicPr>
          <p:cNvPr id="765957" name="Picture 5" descr="TechNet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2025" y="6497638"/>
            <a:ext cx="1554163" cy="1555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Cache/Proxy Management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快</a:t>
            </a:r>
            <a:r>
              <a:rPr lang="zh-TW" altLang="en-US" dirty="0"/>
              <a:t>取與代理</a:t>
            </a:r>
            <a:r>
              <a:rPr lang="zh-TW" altLang="en-US" dirty="0" smtClean="0"/>
              <a:t>機制可以讓你的數位資訊快速傳遞出去，以提供更佳的體驗特徵</a:t>
            </a:r>
            <a:r>
              <a:rPr lang="en-US" dirty="0" smtClean="0"/>
              <a:t> </a:t>
            </a:r>
          </a:p>
          <a:p>
            <a:r>
              <a:rPr lang="zh-TW" altLang="en-US" dirty="0"/>
              <a:t>藉以保存網路頻</a:t>
            </a:r>
            <a:r>
              <a:rPr lang="zh-TW" altLang="en-US" dirty="0" smtClean="0"/>
              <a:t>寬減少網路負擔與降低對原始伺服器的負載</a:t>
            </a:r>
            <a:endParaRPr lang="en-US" altLang="zh-TW" dirty="0" smtClean="0"/>
          </a:p>
          <a:p>
            <a:endParaRPr lang="en-US" altLang="zh-TW" dirty="0"/>
          </a:p>
          <a:p>
            <a:pPr>
              <a:buNone/>
            </a:pPr>
            <a:r>
              <a:rPr lang="en-US" altLang="zh-TW" sz="3200" dirty="0" smtClean="0">
                <a:solidFill>
                  <a:srgbClr val="FF0000"/>
                </a:solidFill>
              </a:rPr>
              <a:t>PS</a:t>
            </a:r>
            <a:r>
              <a:rPr lang="zh-TW" altLang="en-US" sz="3200" dirty="0" smtClean="0">
                <a:solidFill>
                  <a:srgbClr val="FF0000"/>
                </a:solidFill>
              </a:rPr>
              <a:t>：某個角度來說，這樣的方案有助於降低對伺服器的成本需求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Core Installation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/>
              <a:t>可搭配 </a:t>
            </a:r>
            <a:r>
              <a:rPr lang="en-US" altLang="zh-TW" dirty="0" smtClean="0"/>
              <a:t>Windows Server 2008</a:t>
            </a:r>
            <a:r>
              <a:rPr lang="zh-TW" altLang="en-US" dirty="0" smtClean="0"/>
              <a:t> </a:t>
            </a:r>
            <a:r>
              <a:rPr lang="en-US" altLang="zh-TW" dirty="0" smtClean="0"/>
              <a:t>Server Core </a:t>
            </a:r>
            <a:r>
              <a:rPr lang="zh-TW" altLang="en-US" dirty="0" smtClean="0"/>
              <a:t>安裝架構來規劃 </a:t>
            </a:r>
            <a:r>
              <a:rPr lang="en-US" altLang="zh-TW" dirty="0" smtClean="0"/>
              <a:t>Windows Media Server 2008</a:t>
            </a:r>
          </a:p>
          <a:p>
            <a:r>
              <a:rPr lang="en-US" altLang="zh-TW" dirty="0" smtClean="0"/>
              <a:t>Server Core </a:t>
            </a:r>
            <a:r>
              <a:rPr lang="zh-TW" altLang="en-US" dirty="0" smtClean="0"/>
              <a:t>的安裝可以不必安裝非必需的元件，只安裝所需要的元件</a:t>
            </a:r>
            <a:endParaRPr lang="en-US" altLang="zh-TW" dirty="0" smtClean="0"/>
          </a:p>
          <a:p>
            <a:r>
              <a:rPr lang="zh-TW" altLang="en-US" dirty="0" smtClean="0"/>
              <a:t>其中不必要的元件就包含了圖形使用者介面（</a:t>
            </a:r>
            <a:r>
              <a:rPr lang="en-US" altLang="zh-TW" dirty="0" smtClean="0"/>
              <a:t>Graphic User Interface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GUI</a:t>
            </a:r>
            <a:r>
              <a:rPr lang="zh-TW" altLang="en-US" dirty="0" smtClean="0"/>
              <a:t>），管理方式採用遠端管哩，或是使用命令提示字元管理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Fast Start</a:t>
            </a:r>
            <a:endParaRPr lang="zh-TW" altLang="en-US" dirty="0"/>
          </a:p>
        </p:txBody>
      </p:sp>
      <p:pic>
        <p:nvPicPr>
          <p:cNvPr id="4" name="Picture 4" descr="13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6738" y="3537595"/>
            <a:ext cx="914400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NEC PowerMate VT 300 _12_99"/>
          <p:cNvPicPr>
            <a:picLocks noChangeAspect="1" noChangeArrowheads="1"/>
          </p:cNvPicPr>
          <p:nvPr/>
        </p:nvPicPr>
        <p:blipFill>
          <a:blip r:embed="rId4"/>
          <a:srcRect l="17139" t="19130" r="51414"/>
          <a:stretch>
            <a:fillRect/>
          </a:stretch>
        </p:blipFill>
        <p:spPr bwMode="auto">
          <a:xfrm>
            <a:off x="6853138" y="2996257"/>
            <a:ext cx="9064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58800" y="3137545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TW" altLang="en-US" sz="1800">
                <a:solidFill>
                  <a:srgbClr val="EBF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用戶端</a:t>
            </a:r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1247675" y="2546995"/>
            <a:ext cx="5545138" cy="782637"/>
            <a:chOff x="890" y="1459"/>
            <a:chExt cx="3493" cy="493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 flipV="1">
              <a:off x="1545" y="1952"/>
              <a:ext cx="27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rgbClr val="EBF7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043" y="1712"/>
              <a:ext cx="166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TW" sz="18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http://server/file.wmv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890" y="1459"/>
              <a:ext cx="34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zh-TW" altLang="en-US" sz="1800">
                  <a:solidFill>
                    <a:srgbClr val="EBF7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（用戶端利用</a:t>
              </a:r>
              <a:r>
                <a:rPr lang="en-US" altLang="zh-TW" sz="1800">
                  <a:solidFill>
                    <a:srgbClr val="EBF7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500k</a:t>
              </a:r>
              <a:r>
                <a:rPr lang="zh-TW" altLang="en-US" sz="1800">
                  <a:solidFill>
                    <a:srgbClr val="EBF7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的連線提出</a:t>
              </a:r>
              <a:r>
                <a:rPr lang="en-US" altLang="zh-TW" sz="1800">
                  <a:solidFill>
                    <a:srgbClr val="EBF7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10</a:t>
              </a:r>
              <a:r>
                <a:rPr lang="zh-TW" altLang="en-US" sz="1800">
                  <a:solidFill>
                    <a:srgbClr val="EBF7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秒鐘的緩衝區建立）</a:t>
              </a:r>
              <a:endParaRPr lang="en-US" altLang="zh-TW" sz="1800">
                <a:solidFill>
                  <a:srgbClr val="EBF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123850" y="1372245"/>
            <a:ext cx="7035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TW" altLang="en-US" sz="2400" b="1" dirty="0">
                <a:solidFill>
                  <a:srgbClr val="EBF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範例：一個</a:t>
            </a:r>
            <a:r>
              <a:rPr lang="en-US" altLang="zh-TW" sz="2400" b="1" dirty="0">
                <a:solidFill>
                  <a:srgbClr val="EBF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300kbps</a:t>
            </a:r>
            <a:r>
              <a:rPr lang="zh-TW" altLang="en-US" sz="2400" b="1" dirty="0">
                <a:solidFill>
                  <a:srgbClr val="EBF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en-US" altLang="zh-TW" sz="2400" b="1" dirty="0">
                <a:solidFill>
                  <a:srgbClr val="EBF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WMV</a:t>
            </a:r>
            <a:r>
              <a:rPr lang="zh-TW" altLang="en-US" sz="2400" b="1" dirty="0">
                <a:solidFill>
                  <a:srgbClr val="EBF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檔案在</a:t>
            </a:r>
            <a:r>
              <a:rPr lang="en-US" altLang="zh-TW" sz="2400" b="1" dirty="0">
                <a:solidFill>
                  <a:srgbClr val="EBF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500K</a:t>
            </a:r>
            <a:r>
              <a:rPr lang="zh-TW" altLang="en-US" sz="2400" b="1" dirty="0">
                <a:solidFill>
                  <a:srgbClr val="EBF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的連線中</a:t>
            </a:r>
          </a:p>
        </p:txBody>
      </p: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2260500" y="3834457"/>
            <a:ext cx="4495800" cy="1404938"/>
            <a:chOff x="1528" y="2270"/>
            <a:chExt cx="2832" cy="885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594" y="2924"/>
              <a:ext cx="27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zh-TW" altLang="en-US" sz="1800">
                  <a:solidFill>
                    <a:srgbClr val="EBF7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剩下的串流資訊再利用</a:t>
              </a:r>
              <a:r>
                <a:rPr lang="en-US" altLang="zh-TW" sz="1800">
                  <a:solidFill>
                    <a:srgbClr val="EBF7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300k</a:t>
              </a:r>
              <a:r>
                <a:rPr lang="zh-TW" altLang="en-US" sz="1800">
                  <a:solidFill>
                    <a:srgbClr val="EBF7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傳送至用戶端</a:t>
              </a: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528" y="2270"/>
              <a:ext cx="2832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zh-TW" altLang="en-US">
                <a:solidFill>
                  <a:srgbClr val="EBF7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5" name="Group 26"/>
          <p:cNvGrpSpPr>
            <a:grpSpLocks/>
          </p:cNvGrpSpPr>
          <p:nvPr/>
        </p:nvGrpSpPr>
        <p:grpSpPr bwMode="auto">
          <a:xfrm>
            <a:off x="1498500" y="3986857"/>
            <a:ext cx="5260974" cy="944563"/>
            <a:chOff x="1048" y="2366"/>
            <a:chExt cx="3314" cy="595"/>
          </a:xfrm>
        </p:grpSpPr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1252" y="2606"/>
              <a:ext cx="9" cy="1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rgbClr val="EBF7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17" name="Group 17"/>
            <p:cNvGrpSpPr>
              <a:grpSpLocks/>
            </p:cNvGrpSpPr>
            <p:nvPr/>
          </p:nvGrpSpPr>
          <p:grpSpPr bwMode="auto">
            <a:xfrm>
              <a:off x="1048" y="2728"/>
              <a:ext cx="407" cy="233"/>
              <a:chOff x="1979" y="-379"/>
              <a:chExt cx="4085" cy="2368"/>
            </a:xfrm>
          </p:grpSpPr>
          <p:graphicFrame>
            <p:nvGraphicFramePr>
              <p:cNvPr id="21" name="Object 18"/>
              <p:cNvGraphicFramePr>
                <a:graphicFrameLocks noChangeAspect="1"/>
              </p:cNvGraphicFramePr>
              <p:nvPr/>
            </p:nvGraphicFramePr>
            <p:xfrm>
              <a:off x="2404" y="1392"/>
              <a:ext cx="321" cy="336"/>
            </p:xfrm>
            <a:graphic>
              <a:graphicData uri="http://schemas.openxmlformats.org/presentationml/2006/ole">
                <p:oleObj spid="_x0000_s791554" name="Visio" r:id="rId5" imgW="1200912" imgH="1255471" progId="Visio.Drawing.6">
                  <p:embed/>
                </p:oleObj>
              </a:graphicData>
            </a:graphic>
          </p:graphicFrame>
          <p:sp>
            <p:nvSpPr>
              <p:cNvPr id="22" name="Text Box 19"/>
              <p:cNvSpPr txBox="1">
                <a:spLocks noChangeArrowheads="1"/>
              </p:cNvSpPr>
              <p:nvPr/>
            </p:nvSpPr>
            <p:spPr bwMode="auto">
              <a:xfrm>
                <a:off x="1979" y="-379"/>
                <a:ext cx="4085" cy="2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zh-TW" altLang="en-US" sz="1800">
                    <a:solidFill>
                      <a:srgbClr val="EBF7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快取</a:t>
                </a:r>
              </a:p>
            </p:txBody>
          </p:sp>
        </p:grpSp>
        <p:grpSp>
          <p:nvGrpSpPr>
            <p:cNvPr id="18" name="Group 20"/>
            <p:cNvGrpSpPr>
              <a:grpSpLocks/>
            </p:cNvGrpSpPr>
            <p:nvPr/>
          </p:nvGrpSpPr>
          <p:grpSpPr bwMode="auto">
            <a:xfrm>
              <a:off x="1589" y="2366"/>
              <a:ext cx="2773" cy="404"/>
              <a:chOff x="1248" y="1920"/>
              <a:chExt cx="2773" cy="404"/>
            </a:xfrm>
          </p:grpSpPr>
          <p:sp>
            <p:nvSpPr>
              <p:cNvPr id="19" name="Line 21"/>
              <p:cNvSpPr>
                <a:spLocks noChangeShapeType="1"/>
              </p:cNvSpPr>
              <p:nvPr/>
            </p:nvSpPr>
            <p:spPr bwMode="auto">
              <a:xfrm flipV="1">
                <a:off x="1248" y="2121"/>
                <a:ext cx="27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arrow" w="med" len="med"/>
                <a:tailEnd/>
              </a:ln>
              <a:effectLst/>
            </p:spPr>
            <p:txBody>
              <a:bodyPr/>
              <a:lstStyle/>
              <a:p>
                <a:endParaRPr lang="zh-TW" altLang="en-US">
                  <a:solidFill>
                    <a:srgbClr val="EBF7FF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0" name="Text Box 22"/>
              <p:cNvSpPr txBox="1">
                <a:spLocks noChangeArrowheads="1"/>
              </p:cNvSpPr>
              <p:nvPr/>
            </p:nvSpPr>
            <p:spPr bwMode="auto">
              <a:xfrm>
                <a:off x="1536" y="1920"/>
                <a:ext cx="2485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zh-TW" altLang="en-US" sz="1800">
                    <a:solidFill>
                      <a:srgbClr val="EBF7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在</a:t>
                </a:r>
                <a:r>
                  <a:rPr lang="en-US" altLang="zh-TW" sz="1800">
                    <a:solidFill>
                      <a:srgbClr val="EBF7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500k</a:t>
                </a:r>
                <a:r>
                  <a:rPr lang="zh-TW" altLang="en-US" sz="1800">
                    <a:solidFill>
                      <a:srgbClr val="EBF7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的連線中送出最初的</a:t>
                </a:r>
                <a:r>
                  <a:rPr lang="en-US" altLang="zh-TW" sz="1800">
                    <a:solidFill>
                      <a:srgbClr val="EBF7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10</a:t>
                </a:r>
                <a:r>
                  <a:rPr lang="zh-TW" altLang="en-US" sz="1800">
                    <a:solidFill>
                      <a:srgbClr val="EBF7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秒資訊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zh-TW" altLang="en-US" sz="1800">
                    <a:solidFill>
                      <a:srgbClr val="EBF7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播放器再從緩衝區提取串流播放</a:t>
                </a:r>
                <a:endParaRPr lang="en-US" altLang="zh-TW" sz="1800">
                  <a:solidFill>
                    <a:srgbClr val="EBF7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</p:grp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6803925" y="2458095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TW" altLang="en-US" sz="1800">
                <a:solidFill>
                  <a:srgbClr val="EBF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伺服器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Fast Start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Advanced Fast Start </a:t>
            </a:r>
            <a:r>
              <a:rPr lang="zh-TW" altLang="en-US" dirty="0" smtClean="0"/>
              <a:t>是用戶端與伺服器端接需配合的機制</a:t>
            </a:r>
            <a:endParaRPr lang="en-US" altLang="zh-TW" dirty="0" smtClean="0"/>
          </a:p>
          <a:p>
            <a:r>
              <a:rPr lang="zh-TW" altLang="en-US" dirty="0" smtClean="0"/>
              <a:t>用戶端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Windows Media Player 10</a:t>
            </a:r>
            <a:r>
              <a:rPr lang="zh-TW" altLang="en-US" dirty="0" smtClean="0"/>
              <a:t> 以上版本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Windows CE 5.0</a:t>
            </a:r>
            <a:r>
              <a:rPr lang="zh-TW" altLang="en-US" dirty="0" smtClean="0"/>
              <a:t> 以上版本</a:t>
            </a:r>
            <a:endParaRPr lang="en-US" altLang="zh-TW" dirty="0" smtClean="0"/>
          </a:p>
          <a:p>
            <a:r>
              <a:rPr lang="zh-TW" altLang="en-US" dirty="0" smtClean="0"/>
              <a:t>伺服器端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Windows Server 2003 </a:t>
            </a:r>
            <a:r>
              <a:rPr lang="zh-TW" altLang="en-US" dirty="0" smtClean="0"/>
              <a:t>企業版以上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Windows Server 2008 </a:t>
            </a:r>
            <a:r>
              <a:rPr lang="zh-TW" altLang="en-US" dirty="0" smtClean="0"/>
              <a:t>標準版以上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While Archiving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廣播出去的媒體內容是可以被保存的</a:t>
            </a:r>
            <a:endParaRPr lang="en-US" altLang="zh-TW" dirty="0" smtClean="0"/>
          </a:p>
          <a:p>
            <a:r>
              <a:rPr lang="zh-TW" altLang="en-US" dirty="0" smtClean="0"/>
              <a:t>被保存的媒體以 </a:t>
            </a:r>
            <a:r>
              <a:rPr lang="en-US" altLang="zh-TW" dirty="0" smtClean="0"/>
              <a:t>Windows Media </a:t>
            </a:r>
            <a:r>
              <a:rPr lang="zh-TW" altLang="en-US" dirty="0" smtClean="0"/>
              <a:t>檔案型態存放</a:t>
            </a:r>
            <a:endParaRPr lang="en-US" altLang="zh-TW" dirty="0" smtClean="0"/>
          </a:p>
          <a:p>
            <a:r>
              <a:rPr lang="zh-TW" altLang="en-US" dirty="0" smtClean="0"/>
              <a:t>被保存的媒體可以在被用在隨點即播的多媒體串流</a:t>
            </a:r>
            <a:endParaRPr lang="en-US" altLang="zh-TW" dirty="0" smtClean="0"/>
          </a:p>
          <a:p>
            <a:endParaRPr lang="en-US" altLang="zh-TW" dirty="0"/>
          </a:p>
          <a:p>
            <a:pPr>
              <a:buNone/>
            </a:pPr>
            <a:r>
              <a:rPr lang="en-US" altLang="zh-TW" sz="3200" dirty="0" smtClean="0">
                <a:solidFill>
                  <a:srgbClr val="FF0000"/>
                </a:solidFill>
              </a:rPr>
              <a:t>PS</a:t>
            </a:r>
            <a:r>
              <a:rPr lang="zh-TW" altLang="en-US" sz="3200" dirty="0" smtClean="0">
                <a:solidFill>
                  <a:srgbClr val="FF0000"/>
                </a:solidFill>
              </a:rPr>
              <a:t>：如果想保護媒體內容，則可結合</a:t>
            </a:r>
            <a:r>
              <a:rPr lang="en-US" altLang="zh-TW" sz="3200" dirty="0" smtClean="0">
                <a:solidFill>
                  <a:srgbClr val="FF0000"/>
                </a:solidFill>
              </a:rPr>
              <a:t>RMS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baseline="0" dirty="0" smtClean="0">
                <a:solidFill>
                  <a:srgbClr val="FFFF99"/>
                </a:solidFill>
                <a:latin typeface="Arial" pitchFamily="34" charset="0"/>
                <a:ea typeface="微軟正黑體" pitchFamily="34" charset="-120"/>
                <a:cs typeface="+mj-cs"/>
              </a:rPr>
              <a:t>Advanced FF/RW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在允許的穩定頻寬中提供更順暢的快轉與倒轉</a:t>
            </a:r>
            <a:r>
              <a:rPr lang="zh-TW" altLang="en-US" dirty="0" smtClean="0"/>
              <a:t>（</a:t>
            </a:r>
            <a:r>
              <a:rPr lang="en-US" altLang="zh-TW" dirty="0" smtClean="0"/>
              <a:t>FF/RW</a:t>
            </a:r>
            <a:r>
              <a:rPr lang="zh-TW" altLang="en-US" dirty="0" smtClean="0"/>
              <a:t>）</a:t>
            </a:r>
            <a:r>
              <a:rPr lang="zh-TW" altLang="en-US" dirty="0"/>
              <a:t>的</a:t>
            </a:r>
            <a:r>
              <a:rPr lang="zh-TW" altLang="en-US" dirty="0" smtClean="0"/>
              <a:t>功能</a:t>
            </a:r>
            <a:endParaRPr lang="en-US" altLang="zh-TW" dirty="0" smtClean="0"/>
          </a:p>
          <a:p>
            <a:r>
              <a:rPr lang="zh-TW" altLang="en-US" dirty="0"/>
              <a:t>伺服器需</a:t>
            </a:r>
            <a:r>
              <a:rPr lang="zh-TW" altLang="en-US" dirty="0" smtClean="0"/>
              <a:t>支援：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Windows Server 2003 </a:t>
            </a:r>
            <a:r>
              <a:rPr lang="zh-TW" altLang="en-US" dirty="0" smtClean="0"/>
              <a:t>企業版以上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Windows Server 2008 </a:t>
            </a:r>
            <a:r>
              <a:rPr lang="zh-TW" altLang="en-US" dirty="0" smtClean="0"/>
              <a:t>企業版以上</a:t>
            </a:r>
            <a:endParaRPr lang="en-US" altLang="zh-TW" dirty="0" smtClean="0"/>
          </a:p>
          <a:p>
            <a:r>
              <a:rPr lang="zh-TW" altLang="en-US" dirty="0" smtClean="0"/>
              <a:t>用戶端必須支援：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Windows Media Player 9</a:t>
            </a:r>
            <a:r>
              <a:rPr lang="zh-TW" altLang="en-US" dirty="0" smtClean="0"/>
              <a:t> 以上版本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Windows CE 5.0 </a:t>
            </a:r>
            <a:r>
              <a:rPr lang="zh-TW" altLang="en-US" dirty="0" smtClean="0"/>
              <a:t>以上版本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</a:t>
            </a:r>
            <a:r>
              <a:rPr lang="en-US" dirty="0" err="1" smtClean="0"/>
              <a:t>AutoStart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廣播站台可以在一些特殊狀況中自動啟用</a:t>
            </a:r>
            <a:endParaRPr lang="en-US" altLang="zh-TW" dirty="0" smtClean="0"/>
          </a:p>
          <a:p>
            <a:r>
              <a:rPr lang="zh-TW" altLang="en-US" dirty="0"/>
              <a:t>以往 </a:t>
            </a:r>
            <a:r>
              <a:rPr lang="en-US" altLang="zh-TW" dirty="0"/>
              <a:t>WMS </a:t>
            </a:r>
            <a:r>
              <a:rPr lang="zh-TW" altLang="en-US" dirty="0"/>
              <a:t>伺服器本身斷電重</a:t>
            </a:r>
            <a:r>
              <a:rPr lang="zh-TW" altLang="en-US" dirty="0" smtClean="0"/>
              <a:t>啟後，管理者必須將廣播站台的設定重啟</a:t>
            </a:r>
            <a:endParaRPr lang="en-US" altLang="zh-TW" dirty="0" smtClean="0"/>
          </a:p>
          <a:p>
            <a:r>
              <a:rPr lang="zh-TW" altLang="en-US" dirty="0"/>
              <a:t>在新版本</a:t>
            </a:r>
            <a:r>
              <a:rPr lang="zh-TW" altLang="en-US" dirty="0" smtClean="0"/>
              <a:t>中，允許在開機後當 </a:t>
            </a:r>
            <a:r>
              <a:rPr lang="en-US" altLang="zh-TW" dirty="0" smtClean="0"/>
              <a:t>WMS</a:t>
            </a:r>
            <a:r>
              <a:rPr lang="zh-TW" altLang="en-US" dirty="0" smtClean="0"/>
              <a:t> 服務啟動時就順便帶起廣播站台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Playlist Time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絕對播放清單時間，能夠讓管理者利用播放清單的</a:t>
            </a:r>
            <a:r>
              <a:rPr lang="en-US" dirty="0" smtClean="0"/>
              <a:t> </a:t>
            </a:r>
            <a:r>
              <a:rPr lang="en-US" dirty="0" err="1" smtClean="0"/>
              <a:t>wallclock</a:t>
            </a:r>
            <a:r>
              <a:rPr lang="zh-TW" altLang="en-US" dirty="0" smtClean="0"/>
              <a:t> 參數指定播放時間</a:t>
            </a:r>
            <a:endParaRPr lang="en-US" altLang="zh-TW" dirty="0" smtClean="0"/>
          </a:p>
          <a:p>
            <a:r>
              <a:rPr lang="zh-TW" altLang="en-US" dirty="0" smtClean="0"/>
              <a:t>你可以利用</a:t>
            </a:r>
            <a:r>
              <a:rPr lang="en-US" dirty="0" smtClean="0"/>
              <a:t> </a:t>
            </a:r>
            <a:r>
              <a:rPr lang="en-US" dirty="0" err="1" smtClean="0"/>
              <a:t>wallclock</a:t>
            </a:r>
            <a:r>
              <a:rPr lang="en-US" dirty="0" smtClean="0"/>
              <a:t> </a:t>
            </a:r>
            <a:r>
              <a:rPr lang="zh-TW" altLang="en-US" dirty="0" smtClean="0"/>
              <a:t>參數設定自動廣播的排程</a:t>
            </a:r>
            <a:endParaRPr lang="en-US" dirty="0" smtClean="0"/>
          </a:p>
          <a:p>
            <a:r>
              <a:rPr lang="zh-TW" altLang="en-US" dirty="0" smtClean="0"/>
              <a:t>必許採用</a:t>
            </a:r>
            <a:r>
              <a:rPr lang="en-US" dirty="0" smtClean="0"/>
              <a:t> Coordinated Universal Time (UTC) </a:t>
            </a:r>
            <a:r>
              <a:rPr lang="zh-TW" altLang="en-US" dirty="0" smtClean="0"/>
              <a:t>定義伺服器的播放時間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Encoder Failover URL Modifiers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假如你即時媒體來源的 </a:t>
            </a:r>
            <a:r>
              <a:rPr lang="en-US" altLang="zh-TW" dirty="0" smtClean="0"/>
              <a:t>Encoder </a:t>
            </a:r>
            <a:r>
              <a:rPr lang="zh-TW" altLang="en-US" dirty="0" smtClean="0"/>
              <a:t>臨時出了狀況，可以利用 </a:t>
            </a:r>
            <a:r>
              <a:rPr lang="en-US" altLang="zh-TW" dirty="0" smtClean="0"/>
              <a:t>WMS </a:t>
            </a:r>
            <a:r>
              <a:rPr lang="zh-TW" altLang="en-US" dirty="0" smtClean="0"/>
              <a:t>上的 </a:t>
            </a:r>
            <a:r>
              <a:rPr lang="en-US" altLang="zh-TW" dirty="0" smtClean="0"/>
              <a:t>Pull</a:t>
            </a:r>
            <a:r>
              <a:rPr lang="zh-TW" altLang="en-US" dirty="0" smtClean="0"/>
              <a:t> 機制向其他的 </a:t>
            </a:r>
            <a:r>
              <a:rPr lang="en-US" altLang="zh-TW" dirty="0" smtClean="0"/>
              <a:t>Encoder</a:t>
            </a:r>
            <a:r>
              <a:rPr lang="zh-TW" altLang="en-US" dirty="0" smtClean="0"/>
              <a:t> 提取其他即時媒體</a:t>
            </a:r>
            <a:endParaRPr lang="en-US" altLang="zh-TW" dirty="0" smtClean="0"/>
          </a:p>
          <a:p>
            <a:r>
              <a:rPr lang="zh-TW" altLang="en-US" dirty="0" smtClean="0"/>
              <a:t>藉此提供即時媒體的 擷取容錯機制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Windows Server System Platform Support (x64)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/>
              <a:t>配合 </a:t>
            </a:r>
            <a:r>
              <a:rPr lang="en-US" altLang="zh-TW" dirty="0" smtClean="0"/>
              <a:t>Windows Server 2008 </a:t>
            </a:r>
            <a:r>
              <a:rPr lang="zh-TW" altLang="en-US" dirty="0" smtClean="0"/>
              <a:t>的硬體平台支援，除了傳統的 </a:t>
            </a:r>
            <a:r>
              <a:rPr lang="en-US" altLang="zh-TW" dirty="0" smtClean="0"/>
              <a:t>x86</a:t>
            </a:r>
            <a:r>
              <a:rPr lang="zh-TW" altLang="en-US" dirty="0" smtClean="0"/>
              <a:t> 平台並支援 </a:t>
            </a:r>
            <a:r>
              <a:rPr lang="en-US" altLang="zh-TW" dirty="0" smtClean="0"/>
              <a:t>x64</a:t>
            </a:r>
          </a:p>
          <a:p>
            <a:r>
              <a:rPr lang="en-US" altLang="zh-TW" dirty="0" smtClean="0"/>
              <a:t>x64 </a:t>
            </a:r>
            <a:r>
              <a:rPr lang="zh-TW" altLang="en-US" dirty="0" smtClean="0"/>
              <a:t>平台支援：</a:t>
            </a:r>
            <a:endParaRPr lang="en-US" altLang="zh-TW" dirty="0" smtClean="0"/>
          </a:p>
          <a:p>
            <a:pPr lvl="1"/>
            <a:r>
              <a:rPr lang="en-US" dirty="0" smtClean="0"/>
              <a:t>Advanced Micro Devices (AMD) AMD64</a:t>
            </a:r>
          </a:p>
          <a:p>
            <a:pPr lvl="1"/>
            <a:r>
              <a:rPr lang="en-US" dirty="0" smtClean="0"/>
              <a:t>Intel Extended Memory 64 Technology (EM64T)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81000" y="4038600"/>
            <a:ext cx="8132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3200" b="1">
              <a:solidFill>
                <a:schemeClr val="tx2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908175"/>
          </a:xfrm>
        </p:spPr>
        <p:txBody>
          <a:bodyPr/>
          <a:lstStyle/>
          <a:p>
            <a:r>
              <a:rPr lang="en-US" altLang="zh-TW" dirty="0" smtClean="0"/>
              <a:t>Windows server 2008</a:t>
            </a:r>
            <a:r>
              <a:rPr lang="zh-TW" altLang="en-US" dirty="0" smtClean="0"/>
              <a:t>系列</a:t>
            </a:r>
            <a:r>
              <a:rPr lang="en-US" altLang="zh-TW" dirty="0" smtClean="0"/>
              <a:t>-</a:t>
            </a:r>
            <a:br>
              <a:rPr lang="en-US" altLang="zh-TW" dirty="0" smtClean="0"/>
            </a:br>
            <a:r>
              <a:rPr lang="zh-TW" altLang="en-US" dirty="0" smtClean="0"/>
              <a:t>使用 </a:t>
            </a:r>
            <a:r>
              <a:rPr lang="en-US" altLang="zh-TW" dirty="0" smtClean="0"/>
              <a:t>Windows Server 2008 </a:t>
            </a:r>
            <a:br>
              <a:rPr lang="en-US" altLang="zh-TW" dirty="0" smtClean="0"/>
            </a:br>
            <a:r>
              <a:rPr lang="zh-TW" altLang="en-US" dirty="0" smtClean="0"/>
              <a:t>架構 </a:t>
            </a:r>
            <a:r>
              <a:rPr lang="en-US" altLang="zh-TW" dirty="0" smtClean="0"/>
              <a:t>Media Service</a:t>
            </a:r>
            <a:endParaRPr lang="en-US" altLang="zh-TW" dirty="0"/>
          </a:p>
        </p:txBody>
      </p:sp>
      <p:pic>
        <p:nvPicPr>
          <p:cNvPr id="3087" name="Picture 15" descr="Windows Server System logo reverse vert  1 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307013"/>
            <a:ext cx="6251575" cy="7747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 </a:t>
            </a:r>
            <a:r>
              <a:rPr lang="en-US" altLang="zh-TW" dirty="0" smtClean="0"/>
              <a:t>WMS</a:t>
            </a:r>
            <a:r>
              <a:rPr lang="zh-TW" altLang="en-US" dirty="0" smtClean="0"/>
              <a:t> </a:t>
            </a:r>
            <a:r>
              <a:rPr lang="en-US" dirty="0" smtClean="0"/>
              <a:t>2008 </a:t>
            </a:r>
            <a:r>
              <a:rPr lang="zh-TW" altLang="en-US" dirty="0" smtClean="0"/>
              <a:t>建立隨點視訊環境</a:t>
            </a:r>
            <a:endParaRPr lang="zh-TW" altLang="en-US" dirty="0"/>
          </a:p>
        </p:txBody>
      </p:sp>
      <p:sp>
        <p:nvSpPr>
          <p:cNvPr id="8" name="AutoShape 36"/>
          <p:cNvSpPr>
            <a:spLocks noChangeArrowheads="1"/>
          </p:cNvSpPr>
          <p:nvPr/>
        </p:nvSpPr>
        <p:spPr bwMode="auto">
          <a:xfrm>
            <a:off x="504825" y="1465263"/>
            <a:ext cx="1371600" cy="4554537"/>
          </a:xfrm>
          <a:prstGeom prst="roundRect">
            <a:avLst>
              <a:gd name="adj" fmla="val 5597"/>
            </a:avLst>
          </a:prstGeom>
          <a:solidFill>
            <a:srgbClr val="7CB4ED">
              <a:alpha val="50000"/>
            </a:srgb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TW" altLang="en-US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Picture 37" descr="Camera-Consum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75" y="4303713"/>
            <a:ext cx="654050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" name="Picture 38" descr="Media-C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0" y="5102225"/>
            <a:ext cx="622300" cy="536575"/>
          </a:xfrm>
          <a:prstGeom prst="rect">
            <a:avLst/>
          </a:prstGeom>
          <a:noFill/>
        </p:spPr>
      </p:pic>
      <p:pic>
        <p:nvPicPr>
          <p:cNvPr id="11" name="Picture 39" descr="Satell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1700" y="3371850"/>
            <a:ext cx="527050" cy="396875"/>
          </a:xfrm>
          <a:prstGeom prst="rect">
            <a:avLst/>
          </a:prstGeom>
          <a:noFill/>
        </p:spPr>
      </p:pic>
      <p:pic>
        <p:nvPicPr>
          <p:cNvPr id="12" name="Picture 40" descr="Telec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9475" y="1511300"/>
            <a:ext cx="615950" cy="622300"/>
          </a:xfrm>
          <a:prstGeom prst="rect">
            <a:avLst/>
          </a:prstGeom>
          <a:noFill/>
        </p:spPr>
      </p:pic>
      <p:pic>
        <p:nvPicPr>
          <p:cNvPr id="13" name="Picture 41" descr="Media-VH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5825" y="2627313"/>
            <a:ext cx="561975" cy="268287"/>
          </a:xfrm>
          <a:prstGeom prst="rect">
            <a:avLst/>
          </a:prstGeom>
          <a:noFill/>
        </p:spPr>
      </p:pic>
      <p:sp>
        <p:nvSpPr>
          <p:cNvPr id="14" name="AutoShape 42"/>
          <p:cNvSpPr>
            <a:spLocks noChangeArrowheads="1"/>
          </p:cNvSpPr>
          <p:nvPr/>
        </p:nvSpPr>
        <p:spPr bwMode="auto">
          <a:xfrm>
            <a:off x="3581400" y="1463675"/>
            <a:ext cx="3113088" cy="2041525"/>
          </a:xfrm>
          <a:prstGeom prst="roundRect">
            <a:avLst>
              <a:gd name="adj" fmla="val 5597"/>
            </a:avLst>
          </a:prstGeom>
          <a:solidFill>
            <a:srgbClr val="7CB4ED">
              <a:alpha val="50000"/>
            </a:srgb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TW" altLang="en-US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Picture 43" descr="NL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33825" y="2717800"/>
            <a:ext cx="998538" cy="635000"/>
          </a:xfrm>
          <a:prstGeom prst="rect">
            <a:avLst/>
          </a:prstGeom>
          <a:noFill/>
        </p:spPr>
      </p:pic>
      <p:sp>
        <p:nvSpPr>
          <p:cNvPr id="16" name="Text Box 44"/>
          <p:cNvSpPr txBox="1">
            <a:spLocks noChangeArrowheads="1"/>
          </p:cNvSpPr>
          <p:nvPr/>
        </p:nvSpPr>
        <p:spPr bwMode="auto">
          <a:xfrm>
            <a:off x="3686175" y="990600"/>
            <a:ext cx="28670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TW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檔案編碼</a:t>
            </a: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3492500" y="1536700"/>
            <a:ext cx="15589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TW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編輯器</a:t>
            </a:r>
          </a:p>
        </p:txBody>
      </p: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3727450" y="1836738"/>
            <a:ext cx="1225272" cy="103874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altLang="zh-TW" sz="1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Adobe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altLang="zh-TW" sz="1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Avid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altLang="zh-TW" sz="1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Sonic Foundry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endParaRPr lang="zh-TW" altLang="en-US" sz="9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Text Box 47"/>
          <p:cNvSpPr txBox="1">
            <a:spLocks noChangeArrowheads="1"/>
          </p:cNvSpPr>
          <p:nvPr/>
        </p:nvSpPr>
        <p:spPr bwMode="auto">
          <a:xfrm>
            <a:off x="4876800" y="1524000"/>
            <a:ext cx="19272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TW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編碼</a:t>
            </a:r>
          </a:p>
        </p:txBody>
      </p:sp>
      <p:sp>
        <p:nvSpPr>
          <p:cNvPr id="20" name="Text Box 48"/>
          <p:cNvSpPr txBox="1">
            <a:spLocks noChangeArrowheads="1"/>
          </p:cNvSpPr>
          <p:nvPr/>
        </p:nvSpPr>
        <p:spPr bwMode="auto">
          <a:xfrm>
            <a:off x="5181600" y="1905000"/>
            <a:ext cx="1513556" cy="707886"/>
          </a:xfrm>
          <a:prstGeom prst="rect">
            <a:avLst/>
          </a:prstGeom>
          <a:solidFill>
            <a:srgbClr val="FF9966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altLang="zh-TW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WM Encoder 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altLang="zh-TW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9 Series</a:t>
            </a: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7173913" y="3373438"/>
            <a:ext cx="15367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TW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嵌入網頁</a:t>
            </a: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7100888" y="4592638"/>
            <a:ext cx="1709737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TW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從多媒體伺服器取得串流資訊</a:t>
            </a:r>
          </a:p>
        </p:txBody>
      </p:sp>
      <p:sp>
        <p:nvSpPr>
          <p:cNvPr id="23" name="Text Box 52"/>
          <p:cNvSpPr txBox="1">
            <a:spLocks noChangeArrowheads="1"/>
          </p:cNvSpPr>
          <p:nvPr/>
        </p:nvSpPr>
        <p:spPr bwMode="auto">
          <a:xfrm>
            <a:off x="7146925" y="1584325"/>
            <a:ext cx="16192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TW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存成檔案</a:t>
            </a:r>
          </a:p>
        </p:txBody>
      </p:sp>
      <p:sp>
        <p:nvSpPr>
          <p:cNvPr id="24" name="Line 53"/>
          <p:cNvSpPr>
            <a:spLocks noChangeShapeType="1"/>
          </p:cNvSpPr>
          <p:nvPr/>
        </p:nvSpPr>
        <p:spPr bwMode="auto">
          <a:xfrm>
            <a:off x="6902450" y="1181100"/>
            <a:ext cx="0" cy="487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AutoShape 54"/>
          <p:cNvSpPr>
            <a:spLocks noChangeArrowheads="1"/>
          </p:cNvSpPr>
          <p:nvPr/>
        </p:nvSpPr>
        <p:spPr bwMode="auto">
          <a:xfrm>
            <a:off x="1981200" y="1471613"/>
            <a:ext cx="1524000" cy="4548187"/>
          </a:xfrm>
          <a:prstGeom prst="roundRect">
            <a:avLst>
              <a:gd name="adj" fmla="val 5597"/>
            </a:avLst>
          </a:prstGeom>
          <a:solidFill>
            <a:srgbClr val="7CB4ED">
              <a:alpha val="50000"/>
            </a:srgb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TW" altLang="en-US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Text Box 55"/>
          <p:cNvSpPr txBox="1">
            <a:spLocks noChangeArrowheads="1"/>
          </p:cNvSpPr>
          <p:nvPr/>
        </p:nvSpPr>
        <p:spPr bwMode="auto">
          <a:xfrm>
            <a:off x="1371600" y="1008063"/>
            <a:ext cx="28670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TW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來源取得</a:t>
            </a:r>
          </a:p>
        </p:txBody>
      </p:sp>
      <p:sp>
        <p:nvSpPr>
          <p:cNvPr id="27" name="Text Box 56"/>
          <p:cNvSpPr txBox="1">
            <a:spLocks noChangeArrowheads="1"/>
          </p:cNvSpPr>
          <p:nvPr/>
        </p:nvSpPr>
        <p:spPr bwMode="auto">
          <a:xfrm>
            <a:off x="1993900" y="1843088"/>
            <a:ext cx="15589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TW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視訊擷取卡</a:t>
            </a:r>
          </a:p>
        </p:txBody>
      </p:sp>
      <p:sp>
        <p:nvSpPr>
          <p:cNvPr id="28" name="Text Box 57"/>
          <p:cNvSpPr txBox="1">
            <a:spLocks noChangeArrowheads="1"/>
          </p:cNvSpPr>
          <p:nvPr/>
        </p:nvSpPr>
        <p:spPr bwMode="auto">
          <a:xfrm>
            <a:off x="1993900" y="4851400"/>
            <a:ext cx="15589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TW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音效擷取卡</a:t>
            </a:r>
          </a:p>
        </p:txBody>
      </p:sp>
      <p:sp>
        <p:nvSpPr>
          <p:cNvPr id="29" name="Text Box 58"/>
          <p:cNvSpPr txBox="1">
            <a:spLocks noChangeArrowheads="1"/>
          </p:cNvSpPr>
          <p:nvPr/>
        </p:nvSpPr>
        <p:spPr bwMode="auto">
          <a:xfrm>
            <a:off x="1984375" y="3502025"/>
            <a:ext cx="1558925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TW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數位磁碟紀錄 </a:t>
            </a:r>
            <a:r>
              <a:rPr lang="en-US" altLang="zh-TW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(DDRs)</a:t>
            </a:r>
          </a:p>
        </p:txBody>
      </p:sp>
      <p:pic>
        <p:nvPicPr>
          <p:cNvPr id="30" name="Picture 59" descr="RackUnit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3260725"/>
            <a:ext cx="755650" cy="261938"/>
          </a:xfrm>
          <a:prstGeom prst="rect">
            <a:avLst/>
          </a:prstGeom>
          <a:noFill/>
        </p:spPr>
      </p:pic>
      <p:sp>
        <p:nvSpPr>
          <p:cNvPr id="31" name="Text Box 60"/>
          <p:cNvSpPr txBox="1">
            <a:spLocks noChangeArrowheads="1"/>
          </p:cNvSpPr>
          <p:nvPr/>
        </p:nvSpPr>
        <p:spPr bwMode="auto">
          <a:xfrm>
            <a:off x="2289175" y="2300288"/>
            <a:ext cx="970137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altLang="zh-TW" sz="1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Viewcast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altLang="zh-TW" sz="1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Winnov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altLang="zh-TW" sz="1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OHCI 1394</a:t>
            </a:r>
          </a:p>
        </p:txBody>
      </p:sp>
      <p:sp>
        <p:nvSpPr>
          <p:cNvPr id="32" name="Text Box 61"/>
          <p:cNvSpPr txBox="1">
            <a:spLocks noChangeArrowheads="1"/>
          </p:cNvSpPr>
          <p:nvPr/>
        </p:nvSpPr>
        <p:spPr bwMode="auto">
          <a:xfrm>
            <a:off x="2230438" y="5394325"/>
            <a:ext cx="1033462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altLang="zh-TW" sz="1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M-Audio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altLang="zh-TW" sz="1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Echo Audio</a:t>
            </a:r>
          </a:p>
        </p:txBody>
      </p:sp>
      <p:sp>
        <p:nvSpPr>
          <p:cNvPr id="33" name="Text Box 62"/>
          <p:cNvSpPr txBox="1">
            <a:spLocks noChangeArrowheads="1"/>
          </p:cNvSpPr>
          <p:nvPr/>
        </p:nvSpPr>
        <p:spPr bwMode="auto">
          <a:xfrm>
            <a:off x="2217738" y="4022725"/>
            <a:ext cx="1050800" cy="55399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altLang="zh-TW" sz="1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Accom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altLang="zh-TW" sz="1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Drastic Tech</a:t>
            </a:r>
          </a:p>
        </p:txBody>
      </p:sp>
      <p:pic>
        <p:nvPicPr>
          <p:cNvPr id="34" name="Picture 63" descr="VideoCar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38400" y="1600200"/>
            <a:ext cx="609600" cy="214313"/>
          </a:xfrm>
          <a:prstGeom prst="rect">
            <a:avLst/>
          </a:prstGeom>
          <a:noFill/>
        </p:spPr>
      </p:pic>
      <p:sp>
        <p:nvSpPr>
          <p:cNvPr id="35" name="AutoShape 64"/>
          <p:cNvSpPr>
            <a:spLocks noChangeArrowheads="1"/>
          </p:cNvSpPr>
          <p:nvPr/>
        </p:nvSpPr>
        <p:spPr bwMode="auto">
          <a:xfrm>
            <a:off x="3581400" y="4267200"/>
            <a:ext cx="3124200" cy="1752600"/>
          </a:xfrm>
          <a:prstGeom prst="roundRect">
            <a:avLst>
              <a:gd name="adj" fmla="val 5597"/>
            </a:avLst>
          </a:prstGeom>
          <a:solidFill>
            <a:srgbClr val="7CB4ED">
              <a:alpha val="50000"/>
            </a:srgb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zh-TW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6" name="Picture 65" descr="Server-Rack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0825" y="4800600"/>
            <a:ext cx="1076325" cy="417513"/>
          </a:xfrm>
          <a:prstGeom prst="rect">
            <a:avLst/>
          </a:prstGeom>
          <a:noFill/>
        </p:spPr>
      </p:pic>
      <p:sp>
        <p:nvSpPr>
          <p:cNvPr id="37" name="Text Box 66"/>
          <p:cNvSpPr txBox="1">
            <a:spLocks noChangeArrowheads="1"/>
          </p:cNvSpPr>
          <p:nvPr/>
        </p:nvSpPr>
        <p:spPr bwMode="auto">
          <a:xfrm>
            <a:off x="3813175" y="3810000"/>
            <a:ext cx="27400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TW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現場 </a:t>
            </a:r>
            <a:r>
              <a:rPr lang="en-US" altLang="zh-TW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Live </a:t>
            </a:r>
            <a:r>
              <a:rPr lang="zh-TW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廣播</a:t>
            </a:r>
          </a:p>
        </p:txBody>
      </p:sp>
      <p:sp>
        <p:nvSpPr>
          <p:cNvPr id="38" name="Text Box 67"/>
          <p:cNvSpPr txBox="1">
            <a:spLocks noChangeArrowheads="1"/>
          </p:cNvSpPr>
          <p:nvPr/>
        </p:nvSpPr>
        <p:spPr bwMode="auto">
          <a:xfrm>
            <a:off x="3898900" y="5272088"/>
            <a:ext cx="1326773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altLang="zh-TW" sz="1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Inscriber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altLang="zh-TW" sz="1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Thompson GVG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endParaRPr lang="zh-TW" altLang="en-US" sz="1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" name="Text Box 68"/>
          <p:cNvSpPr txBox="1">
            <a:spLocks noChangeArrowheads="1"/>
          </p:cNvSpPr>
          <p:nvPr/>
        </p:nvSpPr>
        <p:spPr bwMode="auto">
          <a:xfrm>
            <a:off x="3806825" y="4478338"/>
            <a:ext cx="1513556" cy="707886"/>
          </a:xfrm>
          <a:prstGeom prst="rect">
            <a:avLst/>
          </a:prstGeom>
          <a:solidFill>
            <a:srgbClr val="FF9966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altLang="zh-TW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WM Encoder 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altLang="zh-TW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9 Series</a:t>
            </a:r>
          </a:p>
        </p:txBody>
      </p:sp>
      <p:pic>
        <p:nvPicPr>
          <p:cNvPr id="40" name="Picture 69" descr="VideoCar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44750" y="3082925"/>
            <a:ext cx="544513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伺服器端的播放清單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伺服器端的播放清單是嚴格的</a:t>
            </a:r>
            <a:r>
              <a:rPr lang="en-US" altLang="zh-TW" dirty="0" smtClean="0"/>
              <a:t>(</a:t>
            </a:r>
            <a:r>
              <a:rPr lang="zh-TW" altLang="en-US" dirty="0" smtClean="0"/>
              <a:t>並且是強迫性的</a:t>
            </a:r>
            <a:r>
              <a:rPr lang="en-US" altLang="zh-TW" dirty="0" smtClean="0"/>
              <a:t>)</a:t>
            </a:r>
            <a:r>
              <a:rPr lang="zh-TW" altLang="en-US" dirty="0" smtClean="0"/>
              <a:t>執行在伺服器上</a:t>
            </a:r>
            <a:endParaRPr lang="en-US" altLang="zh-TW" dirty="0" smtClean="0"/>
          </a:p>
          <a:p>
            <a:r>
              <a:rPr lang="zh-TW" altLang="en-US" dirty="0" smtClean="0"/>
              <a:t>用戶端只需建立一個連線，伺服器端會組合串流式的播放清單給使用者</a:t>
            </a:r>
            <a:endParaRPr lang="en-US" altLang="zh-TW" dirty="0" smtClean="0"/>
          </a:p>
          <a:p>
            <a:r>
              <a:rPr lang="zh-TW" altLang="en-US" dirty="0" smtClean="0"/>
              <a:t>允許動態的方式變更播放清單</a:t>
            </a:r>
            <a:endParaRPr lang="en-US" altLang="zh-TW" dirty="0" smtClean="0"/>
          </a:p>
          <a:p>
            <a:r>
              <a:rPr lang="zh-TW" altLang="en-US" dirty="0" smtClean="0"/>
              <a:t>可以被使用在選擇性播放與廣播的場景環境中</a:t>
            </a:r>
            <a:endParaRPr lang="en-US" altLang="zh-TW" dirty="0" smtClean="0"/>
          </a:p>
          <a:p>
            <a:r>
              <a:rPr lang="zh-TW" altLang="en-US" dirty="0" smtClean="0"/>
              <a:t>提供</a:t>
            </a:r>
            <a:r>
              <a:rPr lang="en-US" altLang="zh-TW" dirty="0" smtClean="0"/>
              <a:t> </a:t>
            </a:r>
            <a:r>
              <a:rPr lang="zh-TW" altLang="en-US" dirty="0" smtClean="0"/>
              <a:t>收音機</a:t>
            </a:r>
            <a:r>
              <a:rPr lang="en-US" altLang="zh-TW" dirty="0" smtClean="0"/>
              <a:t>/</a:t>
            </a:r>
            <a:r>
              <a:rPr lang="zh-TW" altLang="en-US" dirty="0" smtClean="0"/>
              <a:t>電視 性質的</a:t>
            </a:r>
            <a:r>
              <a:rPr lang="en-US" altLang="zh-TW" dirty="0" smtClean="0"/>
              <a:t> “</a:t>
            </a:r>
            <a:r>
              <a:rPr lang="zh-TW" altLang="en-US" dirty="0" smtClean="0"/>
              <a:t>節目導播</a:t>
            </a:r>
            <a:r>
              <a:rPr lang="en-US" altLang="zh-TW" dirty="0" smtClean="0"/>
              <a:t>” </a:t>
            </a:r>
            <a:r>
              <a:rPr lang="zh-TW" altLang="en-US" dirty="0" smtClean="0"/>
              <a:t>功能</a:t>
            </a:r>
            <a:endParaRPr lang="en-US" altLang="zh-TW" dirty="0" smtClean="0"/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播放清單的使用</a:t>
            </a:r>
            <a:endParaRPr lang="zh-TW" altLang="en-US" dirty="0"/>
          </a:p>
        </p:txBody>
      </p:sp>
      <p:pic>
        <p:nvPicPr>
          <p:cNvPr id="6" name="Picture 5" descr="NEC Small footprint 100dpi (4_99) w_MSN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875" y="2427844"/>
            <a:ext cx="838200" cy="795338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835900" y="3383519"/>
            <a:ext cx="936625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zh-TW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播放者</a:t>
            </a:r>
            <a:endParaRPr lang="en-US" altLang="zh-TW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232025" y="2291319"/>
            <a:ext cx="471488" cy="644723"/>
          </a:xfrm>
          <a:prstGeom prst="can">
            <a:avLst>
              <a:gd name="adj" fmla="val 26353"/>
            </a:avLst>
          </a:prstGeom>
          <a:gradFill rotWithShape="0">
            <a:gsLst>
              <a:gs pos="0">
                <a:srgbClr val="00B0F0"/>
              </a:gs>
              <a:gs pos="50000">
                <a:srgbClr val="292929"/>
              </a:gs>
              <a:gs pos="100000">
                <a:srgbClr val="292929">
                  <a:gamma/>
                  <a:shade val="36078"/>
                  <a:invGamma/>
                </a:srgbClr>
              </a:gs>
            </a:gsLst>
            <a:lin ang="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zh-TW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0063" y="1132444"/>
            <a:ext cx="35702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zh-TW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公告點</a:t>
            </a:r>
            <a:r>
              <a:rPr lang="en-US" altLang="zh-TW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algn="l" eaLnBrk="0" hangingPunct="0">
              <a:lnSpc>
                <a:spcPct val="100000"/>
              </a:lnSpc>
            </a:pPr>
            <a:r>
              <a:rPr lang="zh-TW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名稱</a:t>
            </a:r>
            <a:r>
              <a:rPr lang="en-US" altLang="zh-TW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: Songs</a:t>
            </a:r>
          </a:p>
          <a:p>
            <a:pPr algn="l" eaLnBrk="0" hangingPunct="0">
              <a:lnSpc>
                <a:spcPct val="100000"/>
              </a:lnSpc>
            </a:pPr>
            <a:r>
              <a:rPr lang="zh-TW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路徑</a:t>
            </a:r>
            <a:r>
              <a:rPr lang="en-US" altLang="zh-TW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: c:\wmroot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343275" y="2257982"/>
            <a:ext cx="1182688" cy="984250"/>
            <a:chOff x="1104" y="1104"/>
            <a:chExt cx="745" cy="620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295" y="1337"/>
              <a:ext cx="38" cy="42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346" y="1337"/>
              <a:ext cx="38" cy="42"/>
            </a:xfrm>
            <a:prstGeom prst="rect">
              <a:avLst/>
            </a:prstGeom>
            <a:solidFill>
              <a:srgbClr val="776F6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396" y="1337"/>
              <a:ext cx="39" cy="42"/>
            </a:xfrm>
            <a:prstGeom prst="rect">
              <a:avLst/>
            </a:prstGeom>
            <a:solidFill>
              <a:srgbClr val="E6D7C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416" y="1424"/>
              <a:ext cx="268" cy="9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42" y="1"/>
                </a:cxn>
                <a:cxn ang="0">
                  <a:pos x="267" y="91"/>
                </a:cxn>
                <a:cxn ang="0">
                  <a:pos x="0" y="91"/>
                </a:cxn>
                <a:cxn ang="0">
                  <a:pos x="15" y="0"/>
                </a:cxn>
              </a:cxnLst>
              <a:rect l="0" t="0" r="r" b="b"/>
              <a:pathLst>
                <a:path w="268" h="92">
                  <a:moveTo>
                    <a:pt x="15" y="0"/>
                  </a:moveTo>
                  <a:lnTo>
                    <a:pt x="242" y="1"/>
                  </a:lnTo>
                  <a:lnTo>
                    <a:pt x="267" y="91"/>
                  </a:lnTo>
                  <a:lnTo>
                    <a:pt x="0" y="91"/>
                  </a:lnTo>
                  <a:lnTo>
                    <a:pt x="15" y="0"/>
                  </a:lnTo>
                </a:path>
              </a:pathLst>
            </a:custGeom>
            <a:solidFill>
              <a:srgbClr val="B3B3B3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416" y="1515"/>
              <a:ext cx="267" cy="10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485" y="1421"/>
              <a:ext cx="129" cy="63"/>
            </a:xfrm>
            <a:prstGeom prst="ellipse">
              <a:avLst/>
            </a:prstGeom>
            <a:solidFill>
              <a:srgbClr val="40404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377" y="1166"/>
              <a:ext cx="22" cy="28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9"/>
                </a:cxn>
                <a:cxn ang="0">
                  <a:pos x="0" y="242"/>
                </a:cxn>
                <a:cxn ang="0">
                  <a:pos x="21" y="287"/>
                </a:cxn>
                <a:cxn ang="0">
                  <a:pos x="16" y="0"/>
                </a:cxn>
              </a:cxnLst>
              <a:rect l="0" t="0" r="r" b="b"/>
              <a:pathLst>
                <a:path w="22" h="288">
                  <a:moveTo>
                    <a:pt x="16" y="0"/>
                  </a:moveTo>
                  <a:lnTo>
                    <a:pt x="0" y="9"/>
                  </a:lnTo>
                  <a:lnTo>
                    <a:pt x="0" y="242"/>
                  </a:lnTo>
                  <a:lnTo>
                    <a:pt x="21" y="287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408" y="1165"/>
              <a:ext cx="314" cy="315"/>
            </a:xfrm>
            <a:custGeom>
              <a:avLst/>
              <a:gdLst/>
              <a:ahLst/>
              <a:cxnLst>
                <a:cxn ang="0">
                  <a:pos x="313" y="280"/>
                </a:cxn>
                <a:cxn ang="0">
                  <a:pos x="0" y="314"/>
                </a:cxn>
                <a:cxn ang="0">
                  <a:pos x="0" y="14"/>
                </a:cxn>
                <a:cxn ang="0">
                  <a:pos x="313" y="0"/>
                </a:cxn>
                <a:cxn ang="0">
                  <a:pos x="313" y="280"/>
                </a:cxn>
              </a:cxnLst>
              <a:rect l="0" t="0" r="r" b="b"/>
              <a:pathLst>
                <a:path w="314" h="315">
                  <a:moveTo>
                    <a:pt x="313" y="280"/>
                  </a:moveTo>
                  <a:lnTo>
                    <a:pt x="0" y="314"/>
                  </a:lnTo>
                  <a:lnTo>
                    <a:pt x="0" y="14"/>
                  </a:lnTo>
                  <a:lnTo>
                    <a:pt x="313" y="0"/>
                  </a:lnTo>
                  <a:lnTo>
                    <a:pt x="313" y="280"/>
                  </a:lnTo>
                </a:path>
              </a:pathLst>
            </a:custGeom>
            <a:solidFill>
              <a:srgbClr val="4D4D4D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432" y="1176"/>
              <a:ext cx="255" cy="254"/>
            </a:xfrm>
            <a:custGeom>
              <a:avLst/>
              <a:gdLst/>
              <a:ahLst/>
              <a:cxnLst>
                <a:cxn ang="0">
                  <a:pos x="245" y="0"/>
                </a:cxn>
                <a:cxn ang="0">
                  <a:pos x="246" y="3"/>
                </a:cxn>
                <a:cxn ang="0">
                  <a:pos x="247" y="9"/>
                </a:cxn>
                <a:cxn ang="0">
                  <a:pos x="249" y="16"/>
                </a:cxn>
                <a:cxn ang="0">
                  <a:pos x="250" y="28"/>
                </a:cxn>
                <a:cxn ang="0">
                  <a:pos x="251" y="41"/>
                </a:cxn>
                <a:cxn ang="0">
                  <a:pos x="253" y="55"/>
                </a:cxn>
                <a:cxn ang="0">
                  <a:pos x="253" y="73"/>
                </a:cxn>
                <a:cxn ang="0">
                  <a:pos x="253" y="90"/>
                </a:cxn>
                <a:cxn ang="0">
                  <a:pos x="254" y="107"/>
                </a:cxn>
                <a:cxn ang="0">
                  <a:pos x="254" y="126"/>
                </a:cxn>
                <a:cxn ang="0">
                  <a:pos x="253" y="145"/>
                </a:cxn>
                <a:cxn ang="0">
                  <a:pos x="253" y="162"/>
                </a:cxn>
                <a:cxn ang="0">
                  <a:pos x="253" y="180"/>
                </a:cxn>
                <a:cxn ang="0">
                  <a:pos x="251" y="194"/>
                </a:cxn>
                <a:cxn ang="0">
                  <a:pos x="250" y="207"/>
                </a:cxn>
                <a:cxn ang="0">
                  <a:pos x="249" y="217"/>
                </a:cxn>
                <a:cxn ang="0">
                  <a:pos x="247" y="226"/>
                </a:cxn>
                <a:cxn ang="0">
                  <a:pos x="246" y="232"/>
                </a:cxn>
                <a:cxn ang="0">
                  <a:pos x="235" y="235"/>
                </a:cxn>
                <a:cxn ang="0">
                  <a:pos x="227" y="236"/>
                </a:cxn>
                <a:cxn ang="0">
                  <a:pos x="217" y="239"/>
                </a:cxn>
                <a:cxn ang="0">
                  <a:pos x="207" y="240"/>
                </a:cxn>
                <a:cxn ang="0">
                  <a:pos x="195" y="242"/>
                </a:cxn>
                <a:cxn ang="0">
                  <a:pos x="183" y="243"/>
                </a:cxn>
                <a:cxn ang="0">
                  <a:pos x="170" y="245"/>
                </a:cxn>
                <a:cxn ang="0">
                  <a:pos x="156" y="246"/>
                </a:cxn>
                <a:cxn ang="0">
                  <a:pos x="143" y="248"/>
                </a:cxn>
                <a:cxn ang="0">
                  <a:pos x="130" y="249"/>
                </a:cxn>
                <a:cxn ang="0">
                  <a:pos x="116" y="249"/>
                </a:cxn>
                <a:cxn ang="0">
                  <a:pos x="103" y="251"/>
                </a:cxn>
                <a:cxn ang="0">
                  <a:pos x="89" y="251"/>
                </a:cxn>
                <a:cxn ang="0">
                  <a:pos x="76" y="252"/>
                </a:cxn>
                <a:cxn ang="0">
                  <a:pos x="63" y="252"/>
                </a:cxn>
                <a:cxn ang="0">
                  <a:pos x="49" y="253"/>
                </a:cxn>
                <a:cxn ang="0">
                  <a:pos x="36" y="252"/>
                </a:cxn>
                <a:cxn ang="0">
                  <a:pos x="23" y="251"/>
                </a:cxn>
                <a:cxn ang="0">
                  <a:pos x="9" y="251"/>
                </a:cxn>
                <a:cxn ang="0">
                  <a:pos x="8" y="246"/>
                </a:cxn>
                <a:cxn ang="0">
                  <a:pos x="5" y="242"/>
                </a:cxn>
                <a:cxn ang="0">
                  <a:pos x="4" y="235"/>
                </a:cxn>
                <a:cxn ang="0">
                  <a:pos x="3" y="226"/>
                </a:cxn>
                <a:cxn ang="0">
                  <a:pos x="3" y="213"/>
                </a:cxn>
                <a:cxn ang="0">
                  <a:pos x="1" y="198"/>
                </a:cxn>
                <a:cxn ang="0">
                  <a:pos x="0" y="184"/>
                </a:cxn>
                <a:cxn ang="0">
                  <a:pos x="0" y="167"/>
                </a:cxn>
                <a:cxn ang="0">
                  <a:pos x="0" y="148"/>
                </a:cxn>
                <a:cxn ang="0">
                  <a:pos x="0" y="130"/>
                </a:cxn>
                <a:cxn ang="0">
                  <a:pos x="0" y="112"/>
                </a:cxn>
                <a:cxn ang="0">
                  <a:pos x="0" y="93"/>
                </a:cxn>
                <a:cxn ang="0">
                  <a:pos x="0" y="77"/>
                </a:cxn>
                <a:cxn ang="0">
                  <a:pos x="1" y="61"/>
                </a:cxn>
                <a:cxn ang="0">
                  <a:pos x="3" y="47"/>
                </a:cxn>
                <a:cxn ang="0">
                  <a:pos x="3" y="35"/>
                </a:cxn>
                <a:cxn ang="0">
                  <a:pos x="4" y="25"/>
                </a:cxn>
                <a:cxn ang="0">
                  <a:pos x="5" y="18"/>
                </a:cxn>
                <a:cxn ang="0">
                  <a:pos x="8" y="13"/>
                </a:cxn>
                <a:cxn ang="0">
                  <a:pos x="9" y="12"/>
                </a:cxn>
              </a:cxnLst>
              <a:rect l="0" t="0" r="r" b="b"/>
              <a:pathLst>
                <a:path w="255" h="254">
                  <a:moveTo>
                    <a:pt x="245" y="0"/>
                  </a:moveTo>
                  <a:lnTo>
                    <a:pt x="245" y="0"/>
                  </a:lnTo>
                  <a:lnTo>
                    <a:pt x="246" y="2"/>
                  </a:lnTo>
                  <a:lnTo>
                    <a:pt x="246" y="3"/>
                  </a:lnTo>
                  <a:lnTo>
                    <a:pt x="247" y="6"/>
                  </a:lnTo>
                  <a:lnTo>
                    <a:pt x="247" y="9"/>
                  </a:lnTo>
                  <a:lnTo>
                    <a:pt x="249" y="12"/>
                  </a:lnTo>
                  <a:lnTo>
                    <a:pt x="249" y="16"/>
                  </a:lnTo>
                  <a:lnTo>
                    <a:pt x="250" y="22"/>
                  </a:lnTo>
                  <a:lnTo>
                    <a:pt x="250" y="28"/>
                  </a:lnTo>
                  <a:lnTo>
                    <a:pt x="251" y="34"/>
                  </a:lnTo>
                  <a:lnTo>
                    <a:pt x="251" y="41"/>
                  </a:lnTo>
                  <a:lnTo>
                    <a:pt x="251" y="48"/>
                  </a:lnTo>
                  <a:lnTo>
                    <a:pt x="253" y="55"/>
                  </a:lnTo>
                  <a:lnTo>
                    <a:pt x="253" y="64"/>
                  </a:lnTo>
                  <a:lnTo>
                    <a:pt x="253" y="73"/>
                  </a:lnTo>
                  <a:lnTo>
                    <a:pt x="253" y="80"/>
                  </a:lnTo>
                  <a:lnTo>
                    <a:pt x="253" y="90"/>
                  </a:lnTo>
                  <a:lnTo>
                    <a:pt x="254" y="99"/>
                  </a:lnTo>
                  <a:lnTo>
                    <a:pt x="254" y="107"/>
                  </a:lnTo>
                  <a:lnTo>
                    <a:pt x="254" y="117"/>
                  </a:lnTo>
                  <a:lnTo>
                    <a:pt x="254" y="126"/>
                  </a:lnTo>
                  <a:lnTo>
                    <a:pt x="254" y="136"/>
                  </a:lnTo>
                  <a:lnTo>
                    <a:pt x="253" y="145"/>
                  </a:lnTo>
                  <a:lnTo>
                    <a:pt x="253" y="154"/>
                  </a:lnTo>
                  <a:lnTo>
                    <a:pt x="253" y="162"/>
                  </a:lnTo>
                  <a:lnTo>
                    <a:pt x="253" y="171"/>
                  </a:lnTo>
                  <a:lnTo>
                    <a:pt x="253" y="180"/>
                  </a:lnTo>
                  <a:lnTo>
                    <a:pt x="251" y="187"/>
                  </a:lnTo>
                  <a:lnTo>
                    <a:pt x="251" y="194"/>
                  </a:lnTo>
                  <a:lnTo>
                    <a:pt x="251" y="201"/>
                  </a:lnTo>
                  <a:lnTo>
                    <a:pt x="250" y="207"/>
                  </a:lnTo>
                  <a:lnTo>
                    <a:pt x="250" y="213"/>
                  </a:lnTo>
                  <a:lnTo>
                    <a:pt x="249" y="217"/>
                  </a:lnTo>
                  <a:lnTo>
                    <a:pt x="249" y="223"/>
                  </a:lnTo>
                  <a:lnTo>
                    <a:pt x="247" y="226"/>
                  </a:lnTo>
                  <a:lnTo>
                    <a:pt x="246" y="229"/>
                  </a:lnTo>
                  <a:lnTo>
                    <a:pt x="246" y="232"/>
                  </a:lnTo>
                  <a:lnTo>
                    <a:pt x="239" y="233"/>
                  </a:lnTo>
                  <a:lnTo>
                    <a:pt x="235" y="235"/>
                  </a:lnTo>
                  <a:lnTo>
                    <a:pt x="231" y="236"/>
                  </a:lnTo>
                  <a:lnTo>
                    <a:pt x="227" y="236"/>
                  </a:lnTo>
                  <a:lnTo>
                    <a:pt x="225" y="238"/>
                  </a:lnTo>
                  <a:lnTo>
                    <a:pt x="217" y="239"/>
                  </a:lnTo>
                  <a:lnTo>
                    <a:pt x="214" y="239"/>
                  </a:lnTo>
                  <a:lnTo>
                    <a:pt x="207" y="240"/>
                  </a:lnTo>
                  <a:lnTo>
                    <a:pt x="202" y="242"/>
                  </a:lnTo>
                  <a:lnTo>
                    <a:pt x="195" y="242"/>
                  </a:lnTo>
                  <a:lnTo>
                    <a:pt x="190" y="243"/>
                  </a:lnTo>
                  <a:lnTo>
                    <a:pt x="183" y="243"/>
                  </a:lnTo>
                  <a:lnTo>
                    <a:pt x="176" y="245"/>
                  </a:lnTo>
                  <a:lnTo>
                    <a:pt x="170" y="245"/>
                  </a:lnTo>
                  <a:lnTo>
                    <a:pt x="163" y="246"/>
                  </a:lnTo>
                  <a:lnTo>
                    <a:pt x="156" y="246"/>
                  </a:lnTo>
                  <a:lnTo>
                    <a:pt x="150" y="248"/>
                  </a:lnTo>
                  <a:lnTo>
                    <a:pt x="143" y="248"/>
                  </a:lnTo>
                  <a:lnTo>
                    <a:pt x="136" y="249"/>
                  </a:lnTo>
                  <a:lnTo>
                    <a:pt x="130" y="249"/>
                  </a:lnTo>
                  <a:lnTo>
                    <a:pt x="123" y="249"/>
                  </a:lnTo>
                  <a:lnTo>
                    <a:pt x="116" y="249"/>
                  </a:lnTo>
                  <a:lnTo>
                    <a:pt x="110" y="251"/>
                  </a:lnTo>
                  <a:lnTo>
                    <a:pt x="103" y="251"/>
                  </a:lnTo>
                  <a:lnTo>
                    <a:pt x="96" y="251"/>
                  </a:lnTo>
                  <a:lnTo>
                    <a:pt x="89" y="251"/>
                  </a:lnTo>
                  <a:lnTo>
                    <a:pt x="83" y="251"/>
                  </a:lnTo>
                  <a:lnTo>
                    <a:pt x="76" y="252"/>
                  </a:lnTo>
                  <a:lnTo>
                    <a:pt x="69" y="252"/>
                  </a:lnTo>
                  <a:lnTo>
                    <a:pt x="63" y="252"/>
                  </a:lnTo>
                  <a:lnTo>
                    <a:pt x="56" y="252"/>
                  </a:lnTo>
                  <a:lnTo>
                    <a:pt x="49" y="253"/>
                  </a:lnTo>
                  <a:lnTo>
                    <a:pt x="43" y="252"/>
                  </a:lnTo>
                  <a:lnTo>
                    <a:pt x="36" y="252"/>
                  </a:lnTo>
                  <a:lnTo>
                    <a:pt x="29" y="252"/>
                  </a:lnTo>
                  <a:lnTo>
                    <a:pt x="23" y="251"/>
                  </a:lnTo>
                  <a:lnTo>
                    <a:pt x="16" y="251"/>
                  </a:lnTo>
                  <a:lnTo>
                    <a:pt x="9" y="251"/>
                  </a:lnTo>
                  <a:lnTo>
                    <a:pt x="8" y="248"/>
                  </a:lnTo>
                  <a:lnTo>
                    <a:pt x="8" y="246"/>
                  </a:lnTo>
                  <a:lnTo>
                    <a:pt x="7" y="245"/>
                  </a:lnTo>
                  <a:lnTo>
                    <a:pt x="5" y="242"/>
                  </a:lnTo>
                  <a:lnTo>
                    <a:pt x="5" y="239"/>
                  </a:lnTo>
                  <a:lnTo>
                    <a:pt x="4" y="235"/>
                  </a:lnTo>
                  <a:lnTo>
                    <a:pt x="4" y="230"/>
                  </a:lnTo>
                  <a:lnTo>
                    <a:pt x="3" y="226"/>
                  </a:lnTo>
                  <a:lnTo>
                    <a:pt x="3" y="219"/>
                  </a:lnTo>
                  <a:lnTo>
                    <a:pt x="3" y="213"/>
                  </a:lnTo>
                  <a:lnTo>
                    <a:pt x="1" y="206"/>
                  </a:lnTo>
                  <a:lnTo>
                    <a:pt x="1" y="198"/>
                  </a:lnTo>
                  <a:lnTo>
                    <a:pt x="1" y="191"/>
                  </a:lnTo>
                  <a:lnTo>
                    <a:pt x="0" y="184"/>
                  </a:lnTo>
                  <a:lnTo>
                    <a:pt x="0" y="175"/>
                  </a:lnTo>
                  <a:lnTo>
                    <a:pt x="0" y="167"/>
                  </a:lnTo>
                  <a:lnTo>
                    <a:pt x="0" y="157"/>
                  </a:lnTo>
                  <a:lnTo>
                    <a:pt x="0" y="148"/>
                  </a:lnTo>
                  <a:lnTo>
                    <a:pt x="0" y="139"/>
                  </a:lnTo>
                  <a:lnTo>
                    <a:pt x="0" y="130"/>
                  </a:lnTo>
                  <a:lnTo>
                    <a:pt x="0" y="120"/>
                  </a:lnTo>
                  <a:lnTo>
                    <a:pt x="0" y="112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1" y="68"/>
                  </a:lnTo>
                  <a:lnTo>
                    <a:pt x="1" y="61"/>
                  </a:lnTo>
                  <a:lnTo>
                    <a:pt x="1" y="54"/>
                  </a:lnTo>
                  <a:lnTo>
                    <a:pt x="3" y="47"/>
                  </a:lnTo>
                  <a:lnTo>
                    <a:pt x="3" y="41"/>
                  </a:lnTo>
                  <a:lnTo>
                    <a:pt x="3" y="35"/>
                  </a:lnTo>
                  <a:lnTo>
                    <a:pt x="4" y="29"/>
                  </a:lnTo>
                  <a:lnTo>
                    <a:pt x="4" y="25"/>
                  </a:lnTo>
                  <a:lnTo>
                    <a:pt x="5" y="21"/>
                  </a:lnTo>
                  <a:lnTo>
                    <a:pt x="5" y="18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245" y="0"/>
                  </a:lnTo>
                </a:path>
              </a:pathLst>
            </a:custGeom>
            <a:solidFill>
              <a:srgbClr val="1A1A1A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393" y="1146"/>
              <a:ext cx="329" cy="34"/>
            </a:xfrm>
            <a:custGeom>
              <a:avLst/>
              <a:gdLst/>
              <a:ahLst/>
              <a:cxnLst>
                <a:cxn ang="0">
                  <a:pos x="328" y="19"/>
                </a:cxn>
                <a:cxn ang="0">
                  <a:pos x="306" y="0"/>
                </a:cxn>
                <a:cxn ang="0">
                  <a:pos x="0" y="13"/>
                </a:cxn>
                <a:cxn ang="0">
                  <a:pos x="15" y="33"/>
                </a:cxn>
                <a:cxn ang="0">
                  <a:pos x="328" y="19"/>
                </a:cxn>
              </a:cxnLst>
              <a:rect l="0" t="0" r="r" b="b"/>
              <a:pathLst>
                <a:path w="329" h="34">
                  <a:moveTo>
                    <a:pt x="328" y="19"/>
                  </a:moveTo>
                  <a:lnTo>
                    <a:pt x="306" y="0"/>
                  </a:lnTo>
                  <a:lnTo>
                    <a:pt x="0" y="13"/>
                  </a:lnTo>
                  <a:lnTo>
                    <a:pt x="15" y="33"/>
                  </a:lnTo>
                  <a:lnTo>
                    <a:pt x="328" y="19"/>
                  </a:lnTo>
                </a:path>
              </a:pathLst>
            </a:custGeom>
            <a:solidFill>
              <a:srgbClr val="F2F2F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393" y="1159"/>
              <a:ext cx="16" cy="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20"/>
                </a:cxn>
                <a:cxn ang="0">
                  <a:pos x="15" y="320"/>
                </a:cxn>
                <a:cxn ang="0">
                  <a:pos x="0" y="292"/>
                </a:cxn>
                <a:cxn ang="0">
                  <a:pos x="0" y="0"/>
                </a:cxn>
              </a:cxnLst>
              <a:rect l="0" t="0" r="r" b="b"/>
              <a:pathLst>
                <a:path w="16" h="321">
                  <a:moveTo>
                    <a:pt x="0" y="0"/>
                  </a:moveTo>
                  <a:lnTo>
                    <a:pt x="15" y="20"/>
                  </a:lnTo>
                  <a:lnTo>
                    <a:pt x="15" y="320"/>
                  </a:ln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697" y="1165"/>
              <a:ext cx="25" cy="28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16"/>
                </a:cxn>
                <a:cxn ang="0">
                  <a:pos x="0" y="253"/>
                </a:cxn>
                <a:cxn ang="0">
                  <a:pos x="24" y="282"/>
                </a:cxn>
                <a:cxn ang="0">
                  <a:pos x="24" y="0"/>
                </a:cxn>
              </a:cxnLst>
              <a:rect l="0" t="0" r="r" b="b"/>
              <a:pathLst>
                <a:path w="25" h="283">
                  <a:moveTo>
                    <a:pt x="24" y="0"/>
                  </a:moveTo>
                  <a:lnTo>
                    <a:pt x="0" y="16"/>
                  </a:lnTo>
                  <a:lnTo>
                    <a:pt x="0" y="253"/>
                  </a:lnTo>
                  <a:lnTo>
                    <a:pt x="24" y="282"/>
                  </a:lnTo>
                  <a:lnTo>
                    <a:pt x="24" y="0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408" y="1418"/>
              <a:ext cx="314" cy="62"/>
            </a:xfrm>
            <a:custGeom>
              <a:avLst/>
              <a:gdLst/>
              <a:ahLst/>
              <a:cxnLst>
                <a:cxn ang="0">
                  <a:pos x="313" y="27"/>
                </a:cxn>
                <a:cxn ang="0">
                  <a:pos x="287" y="0"/>
                </a:cxn>
                <a:cxn ang="0">
                  <a:pos x="24" y="27"/>
                </a:cxn>
                <a:cxn ang="0">
                  <a:pos x="0" y="61"/>
                </a:cxn>
                <a:cxn ang="0">
                  <a:pos x="313" y="27"/>
                </a:cxn>
              </a:cxnLst>
              <a:rect l="0" t="0" r="r" b="b"/>
              <a:pathLst>
                <a:path w="314" h="62">
                  <a:moveTo>
                    <a:pt x="313" y="27"/>
                  </a:moveTo>
                  <a:lnTo>
                    <a:pt x="287" y="0"/>
                  </a:lnTo>
                  <a:lnTo>
                    <a:pt x="24" y="27"/>
                  </a:lnTo>
                  <a:lnTo>
                    <a:pt x="0" y="61"/>
                  </a:lnTo>
                  <a:lnTo>
                    <a:pt x="313" y="27"/>
                  </a:lnTo>
                </a:path>
              </a:pathLst>
            </a:custGeom>
            <a:solidFill>
              <a:srgbClr val="E6E6E6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408" y="1179"/>
              <a:ext cx="26" cy="301"/>
            </a:xfrm>
            <a:custGeom>
              <a:avLst/>
              <a:gdLst/>
              <a:ahLst/>
              <a:cxnLst>
                <a:cxn ang="0">
                  <a:pos x="0" y="300"/>
                </a:cxn>
                <a:cxn ang="0">
                  <a:pos x="25" y="266"/>
                </a:cxn>
                <a:cxn ang="0">
                  <a:pos x="25" y="13"/>
                </a:cxn>
                <a:cxn ang="0">
                  <a:pos x="0" y="0"/>
                </a:cxn>
                <a:cxn ang="0">
                  <a:pos x="0" y="300"/>
                </a:cxn>
              </a:cxnLst>
              <a:rect l="0" t="0" r="r" b="b"/>
              <a:pathLst>
                <a:path w="26" h="301">
                  <a:moveTo>
                    <a:pt x="0" y="300"/>
                  </a:moveTo>
                  <a:lnTo>
                    <a:pt x="25" y="266"/>
                  </a:lnTo>
                  <a:lnTo>
                    <a:pt x="25" y="13"/>
                  </a:lnTo>
                  <a:lnTo>
                    <a:pt x="0" y="0"/>
                  </a:lnTo>
                  <a:lnTo>
                    <a:pt x="0" y="300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02" y="1165"/>
              <a:ext cx="321" cy="3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4" y="29"/>
                </a:cxn>
                <a:cxn ang="0">
                  <a:pos x="295" y="16"/>
                </a:cxn>
                <a:cxn ang="0">
                  <a:pos x="320" y="0"/>
                </a:cxn>
                <a:cxn ang="0">
                  <a:pos x="0" y="14"/>
                </a:cxn>
              </a:cxnLst>
              <a:rect l="0" t="0" r="r" b="b"/>
              <a:pathLst>
                <a:path w="321" h="30">
                  <a:moveTo>
                    <a:pt x="0" y="14"/>
                  </a:moveTo>
                  <a:lnTo>
                    <a:pt x="24" y="29"/>
                  </a:lnTo>
                  <a:lnTo>
                    <a:pt x="295" y="16"/>
                  </a:lnTo>
                  <a:lnTo>
                    <a:pt x="320" y="0"/>
                  </a:lnTo>
                  <a:lnTo>
                    <a:pt x="0" y="14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247" y="1160"/>
              <a:ext cx="128" cy="458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27" y="408"/>
                </a:cxn>
                <a:cxn ang="0">
                  <a:pos x="0" y="457"/>
                </a:cxn>
                <a:cxn ang="0">
                  <a:pos x="0" y="18"/>
                </a:cxn>
                <a:cxn ang="0">
                  <a:pos x="127" y="0"/>
                </a:cxn>
              </a:cxnLst>
              <a:rect l="0" t="0" r="r" b="b"/>
              <a:pathLst>
                <a:path w="128" h="458">
                  <a:moveTo>
                    <a:pt x="127" y="0"/>
                  </a:moveTo>
                  <a:lnTo>
                    <a:pt x="127" y="408"/>
                  </a:lnTo>
                  <a:lnTo>
                    <a:pt x="0" y="457"/>
                  </a:lnTo>
                  <a:lnTo>
                    <a:pt x="0" y="18"/>
                  </a:lnTo>
                  <a:lnTo>
                    <a:pt x="127" y="0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104" y="1104"/>
              <a:ext cx="271" cy="75"/>
            </a:xfrm>
            <a:custGeom>
              <a:avLst/>
              <a:gdLst/>
              <a:ahLst/>
              <a:cxnLst>
                <a:cxn ang="0">
                  <a:pos x="270" y="55"/>
                </a:cxn>
                <a:cxn ang="0">
                  <a:pos x="126" y="0"/>
                </a:cxn>
                <a:cxn ang="0">
                  <a:pos x="0" y="17"/>
                </a:cxn>
                <a:cxn ang="0">
                  <a:pos x="143" y="74"/>
                </a:cxn>
                <a:cxn ang="0">
                  <a:pos x="270" y="55"/>
                </a:cxn>
              </a:cxnLst>
              <a:rect l="0" t="0" r="r" b="b"/>
              <a:pathLst>
                <a:path w="271" h="75">
                  <a:moveTo>
                    <a:pt x="270" y="55"/>
                  </a:moveTo>
                  <a:lnTo>
                    <a:pt x="126" y="0"/>
                  </a:lnTo>
                  <a:lnTo>
                    <a:pt x="0" y="17"/>
                  </a:lnTo>
                  <a:lnTo>
                    <a:pt x="143" y="74"/>
                  </a:lnTo>
                  <a:lnTo>
                    <a:pt x="270" y="55"/>
                  </a:lnTo>
                </a:path>
              </a:pathLst>
            </a:custGeom>
            <a:solidFill>
              <a:srgbClr val="E6E6E6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104" y="1121"/>
              <a:ext cx="144" cy="497"/>
            </a:xfrm>
            <a:custGeom>
              <a:avLst/>
              <a:gdLst/>
              <a:ahLst/>
              <a:cxnLst>
                <a:cxn ang="0">
                  <a:pos x="143" y="55"/>
                </a:cxn>
                <a:cxn ang="0">
                  <a:pos x="0" y="0"/>
                </a:cxn>
                <a:cxn ang="0">
                  <a:pos x="0" y="410"/>
                </a:cxn>
                <a:cxn ang="0">
                  <a:pos x="143" y="496"/>
                </a:cxn>
                <a:cxn ang="0">
                  <a:pos x="143" y="55"/>
                </a:cxn>
              </a:cxnLst>
              <a:rect l="0" t="0" r="r" b="b"/>
              <a:pathLst>
                <a:path w="144" h="497">
                  <a:moveTo>
                    <a:pt x="143" y="55"/>
                  </a:moveTo>
                  <a:lnTo>
                    <a:pt x="0" y="0"/>
                  </a:lnTo>
                  <a:lnTo>
                    <a:pt x="0" y="410"/>
                  </a:lnTo>
                  <a:lnTo>
                    <a:pt x="143" y="496"/>
                  </a:lnTo>
                  <a:lnTo>
                    <a:pt x="143" y="55"/>
                  </a:lnTo>
                </a:path>
              </a:pathLst>
            </a:custGeom>
            <a:solidFill>
              <a:srgbClr val="A6A6A6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259" y="1364"/>
              <a:ext cx="106" cy="101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5" y="68"/>
                </a:cxn>
                <a:cxn ang="0">
                  <a:pos x="0" y="100"/>
                </a:cxn>
                <a:cxn ang="0">
                  <a:pos x="0" y="28"/>
                </a:cxn>
                <a:cxn ang="0">
                  <a:pos x="105" y="0"/>
                </a:cxn>
              </a:cxnLst>
              <a:rect l="0" t="0" r="r" b="b"/>
              <a:pathLst>
                <a:path w="106" h="101">
                  <a:moveTo>
                    <a:pt x="105" y="0"/>
                  </a:moveTo>
                  <a:lnTo>
                    <a:pt x="105" y="68"/>
                  </a:lnTo>
                  <a:lnTo>
                    <a:pt x="0" y="100"/>
                  </a:lnTo>
                  <a:lnTo>
                    <a:pt x="0" y="28"/>
                  </a:lnTo>
                  <a:lnTo>
                    <a:pt x="105" y="0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259" y="1265"/>
              <a:ext cx="106" cy="99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5" y="69"/>
                </a:cxn>
                <a:cxn ang="0">
                  <a:pos x="0" y="98"/>
                </a:cxn>
                <a:cxn ang="0">
                  <a:pos x="0" y="21"/>
                </a:cxn>
                <a:cxn ang="0">
                  <a:pos x="105" y="0"/>
                </a:cxn>
              </a:cxnLst>
              <a:rect l="0" t="0" r="r" b="b"/>
              <a:pathLst>
                <a:path w="106" h="99">
                  <a:moveTo>
                    <a:pt x="105" y="0"/>
                  </a:moveTo>
                  <a:lnTo>
                    <a:pt x="105" y="69"/>
                  </a:lnTo>
                  <a:lnTo>
                    <a:pt x="0" y="98"/>
                  </a:lnTo>
                  <a:lnTo>
                    <a:pt x="0" y="21"/>
                  </a:lnTo>
                  <a:lnTo>
                    <a:pt x="105" y="0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364" y="1263"/>
              <a:ext cx="6" cy="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77"/>
                </a:cxn>
                <a:cxn ang="0">
                  <a:pos x="0" y="71"/>
                </a:cxn>
                <a:cxn ang="0">
                  <a:pos x="0" y="0"/>
                </a:cxn>
              </a:cxnLst>
              <a:rect l="0" t="0" r="r" b="b"/>
              <a:pathLst>
                <a:path w="6" h="78">
                  <a:moveTo>
                    <a:pt x="0" y="0"/>
                  </a:moveTo>
                  <a:lnTo>
                    <a:pt x="5" y="0"/>
                  </a:lnTo>
                  <a:lnTo>
                    <a:pt x="5" y="77"/>
                  </a:ln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259" y="1335"/>
              <a:ext cx="111" cy="36"/>
            </a:xfrm>
            <a:custGeom>
              <a:avLst/>
              <a:gdLst/>
              <a:ahLst/>
              <a:cxnLst>
                <a:cxn ang="0">
                  <a:pos x="110" y="5"/>
                </a:cxn>
                <a:cxn ang="0">
                  <a:pos x="105" y="0"/>
                </a:cxn>
                <a:cxn ang="0">
                  <a:pos x="0" y="28"/>
                </a:cxn>
                <a:cxn ang="0">
                  <a:pos x="0" y="35"/>
                </a:cxn>
                <a:cxn ang="0">
                  <a:pos x="110" y="5"/>
                </a:cxn>
              </a:cxnLst>
              <a:rect l="0" t="0" r="r" b="b"/>
              <a:pathLst>
                <a:path w="111" h="36">
                  <a:moveTo>
                    <a:pt x="110" y="5"/>
                  </a:moveTo>
                  <a:lnTo>
                    <a:pt x="105" y="0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110" y="5"/>
                  </a:lnTo>
                </a:path>
              </a:pathLst>
            </a:custGeom>
            <a:solidFill>
              <a:srgbClr val="F2F2F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267" y="1338"/>
              <a:ext cx="114" cy="43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13" y="13"/>
                </a:cxn>
                <a:cxn ang="0">
                  <a:pos x="6" y="42"/>
                </a:cxn>
                <a:cxn ang="0">
                  <a:pos x="0" y="28"/>
                </a:cxn>
                <a:cxn ang="0">
                  <a:pos x="106" y="0"/>
                </a:cxn>
              </a:cxnLst>
              <a:rect l="0" t="0" r="r" b="b"/>
              <a:pathLst>
                <a:path w="114" h="43">
                  <a:moveTo>
                    <a:pt x="106" y="0"/>
                  </a:moveTo>
                  <a:lnTo>
                    <a:pt x="113" y="13"/>
                  </a:lnTo>
                  <a:lnTo>
                    <a:pt x="6" y="42"/>
                  </a:lnTo>
                  <a:lnTo>
                    <a:pt x="0" y="28"/>
                  </a:lnTo>
                  <a:lnTo>
                    <a:pt x="106" y="0"/>
                  </a:lnTo>
                </a:path>
              </a:pathLst>
            </a:custGeom>
            <a:solidFill>
              <a:srgbClr val="E6E6E6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267" y="1353"/>
              <a:ext cx="114" cy="38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06" y="8"/>
                </a:cxn>
                <a:cxn ang="0">
                  <a:pos x="0" y="37"/>
                </a:cxn>
                <a:cxn ang="0">
                  <a:pos x="6" y="27"/>
                </a:cxn>
                <a:cxn ang="0">
                  <a:pos x="113" y="0"/>
                </a:cxn>
              </a:cxnLst>
              <a:rect l="0" t="0" r="r" b="b"/>
              <a:pathLst>
                <a:path w="114" h="38">
                  <a:moveTo>
                    <a:pt x="113" y="0"/>
                  </a:moveTo>
                  <a:lnTo>
                    <a:pt x="106" y="8"/>
                  </a:lnTo>
                  <a:lnTo>
                    <a:pt x="0" y="37"/>
                  </a:lnTo>
                  <a:lnTo>
                    <a:pt x="6" y="27"/>
                  </a:lnTo>
                  <a:lnTo>
                    <a:pt x="113" y="0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267" y="1366"/>
              <a:ext cx="7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3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7" h="25">
                  <a:moveTo>
                    <a:pt x="0" y="0"/>
                  </a:moveTo>
                  <a:lnTo>
                    <a:pt x="6" y="13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ADA39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364" y="1363"/>
              <a:ext cx="6" cy="7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0"/>
                </a:cxn>
                <a:cxn ang="0">
                  <a:pos x="5" y="75"/>
                </a:cxn>
                <a:cxn ang="0">
                  <a:pos x="0" y="69"/>
                </a:cxn>
                <a:cxn ang="0">
                  <a:pos x="0" y="1"/>
                </a:cxn>
              </a:cxnLst>
              <a:rect l="0" t="0" r="r" b="b"/>
              <a:pathLst>
                <a:path w="6" h="76">
                  <a:moveTo>
                    <a:pt x="0" y="1"/>
                  </a:moveTo>
                  <a:lnTo>
                    <a:pt x="5" y="0"/>
                  </a:lnTo>
                  <a:lnTo>
                    <a:pt x="5" y="75"/>
                  </a:lnTo>
                  <a:lnTo>
                    <a:pt x="0" y="69"/>
                  </a:lnTo>
                  <a:lnTo>
                    <a:pt x="0" y="1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259" y="1435"/>
              <a:ext cx="111" cy="37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10" y="5"/>
                </a:cxn>
                <a:cxn ang="0">
                  <a:pos x="0" y="36"/>
                </a:cxn>
                <a:cxn ang="0">
                  <a:pos x="0" y="29"/>
                </a:cxn>
                <a:cxn ang="0">
                  <a:pos x="105" y="0"/>
                </a:cxn>
              </a:cxnLst>
              <a:rect l="0" t="0" r="r" b="b"/>
              <a:pathLst>
                <a:path w="111" h="37">
                  <a:moveTo>
                    <a:pt x="105" y="0"/>
                  </a:moveTo>
                  <a:lnTo>
                    <a:pt x="110" y="5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105" y="0"/>
                  </a:lnTo>
                </a:path>
              </a:pathLst>
            </a:custGeom>
            <a:solidFill>
              <a:srgbClr val="F2F2F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281" y="1191"/>
              <a:ext cx="61" cy="3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4" y="10"/>
                </a:cxn>
                <a:cxn ang="0">
                  <a:pos x="60" y="20"/>
                </a:cxn>
                <a:cxn ang="0">
                  <a:pos x="0" y="32"/>
                </a:cxn>
                <a:cxn ang="0">
                  <a:pos x="0" y="8"/>
                </a:cxn>
                <a:cxn ang="0">
                  <a:pos x="60" y="0"/>
                </a:cxn>
              </a:cxnLst>
              <a:rect l="0" t="0" r="r" b="b"/>
              <a:pathLst>
                <a:path w="61" h="33">
                  <a:moveTo>
                    <a:pt x="60" y="0"/>
                  </a:moveTo>
                  <a:lnTo>
                    <a:pt x="54" y="10"/>
                  </a:lnTo>
                  <a:lnTo>
                    <a:pt x="60" y="20"/>
                  </a:lnTo>
                  <a:lnTo>
                    <a:pt x="0" y="32"/>
                  </a:lnTo>
                  <a:lnTo>
                    <a:pt x="0" y="8"/>
                  </a:lnTo>
                  <a:lnTo>
                    <a:pt x="60" y="0"/>
                  </a:lnTo>
                </a:path>
              </a:pathLst>
            </a:custGeom>
            <a:solidFill>
              <a:srgbClr val="8C8C8C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258" y="1194"/>
              <a:ext cx="112" cy="28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0" y="20"/>
                </a:cxn>
                <a:cxn ang="0">
                  <a:pos x="0" y="27"/>
                </a:cxn>
                <a:cxn ang="0">
                  <a:pos x="111" y="5"/>
                </a:cxn>
                <a:cxn ang="0">
                  <a:pos x="111" y="0"/>
                </a:cxn>
              </a:cxnLst>
              <a:rect l="0" t="0" r="r" b="b"/>
              <a:pathLst>
                <a:path w="112" h="28">
                  <a:moveTo>
                    <a:pt x="111" y="0"/>
                  </a:moveTo>
                  <a:lnTo>
                    <a:pt x="0" y="20"/>
                  </a:lnTo>
                  <a:lnTo>
                    <a:pt x="0" y="27"/>
                  </a:lnTo>
                  <a:lnTo>
                    <a:pt x="111" y="5"/>
                  </a:lnTo>
                  <a:lnTo>
                    <a:pt x="111" y="0"/>
                  </a:lnTo>
                </a:path>
              </a:pathLst>
            </a:custGeom>
            <a:solidFill>
              <a:srgbClr val="80808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335" y="1191"/>
              <a:ext cx="7" cy="2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21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7" h="22">
                  <a:moveTo>
                    <a:pt x="6" y="0"/>
                  </a:moveTo>
                  <a:lnTo>
                    <a:pt x="6" y="21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solidFill>
              <a:srgbClr val="9D9484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261" y="1195"/>
              <a:ext cx="104" cy="26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103" y="3"/>
                </a:cxn>
                <a:cxn ang="0">
                  <a:pos x="103" y="0"/>
                </a:cxn>
              </a:cxnLst>
              <a:rect l="0" t="0" r="r" b="b"/>
              <a:pathLst>
                <a:path w="104" h="26">
                  <a:moveTo>
                    <a:pt x="103" y="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03" y="3"/>
                  </a:lnTo>
                  <a:lnTo>
                    <a:pt x="103" y="0"/>
                  </a:lnTo>
                </a:path>
              </a:pathLst>
            </a:custGeom>
            <a:solidFill>
              <a:srgbClr val="40404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188" y="1567"/>
              <a:ext cx="15" cy="33"/>
            </a:xfrm>
            <a:custGeom>
              <a:avLst/>
              <a:gdLst/>
              <a:ahLst/>
              <a:cxnLst>
                <a:cxn ang="0">
                  <a:pos x="14" y="23"/>
                </a:cxn>
                <a:cxn ang="0">
                  <a:pos x="0" y="32"/>
                </a:cxn>
                <a:cxn ang="0">
                  <a:pos x="14" y="0"/>
                </a:cxn>
                <a:cxn ang="0">
                  <a:pos x="14" y="23"/>
                </a:cxn>
              </a:cxnLst>
              <a:rect l="0" t="0" r="r" b="b"/>
              <a:pathLst>
                <a:path w="15" h="33">
                  <a:moveTo>
                    <a:pt x="14" y="23"/>
                  </a:moveTo>
                  <a:lnTo>
                    <a:pt x="0" y="32"/>
                  </a:lnTo>
                  <a:lnTo>
                    <a:pt x="14" y="0"/>
                  </a:lnTo>
                  <a:lnTo>
                    <a:pt x="14" y="23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168" y="1555"/>
              <a:ext cx="35" cy="45"/>
            </a:xfrm>
            <a:custGeom>
              <a:avLst/>
              <a:gdLst/>
              <a:ahLst/>
              <a:cxnLst>
                <a:cxn ang="0">
                  <a:pos x="34" y="10"/>
                </a:cxn>
                <a:cxn ang="0">
                  <a:pos x="20" y="44"/>
                </a:cxn>
                <a:cxn ang="0">
                  <a:pos x="0" y="29"/>
                </a:cxn>
                <a:cxn ang="0">
                  <a:pos x="12" y="0"/>
                </a:cxn>
                <a:cxn ang="0">
                  <a:pos x="34" y="10"/>
                </a:cxn>
              </a:cxnLst>
              <a:rect l="0" t="0" r="r" b="b"/>
              <a:pathLst>
                <a:path w="35" h="45">
                  <a:moveTo>
                    <a:pt x="34" y="10"/>
                  </a:moveTo>
                  <a:lnTo>
                    <a:pt x="20" y="44"/>
                  </a:lnTo>
                  <a:lnTo>
                    <a:pt x="0" y="29"/>
                  </a:lnTo>
                  <a:lnTo>
                    <a:pt x="12" y="0"/>
                  </a:lnTo>
                  <a:lnTo>
                    <a:pt x="34" y="10"/>
                  </a:lnTo>
                </a:path>
              </a:pathLst>
            </a:custGeom>
            <a:solidFill>
              <a:srgbClr val="E6E6E6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129" y="1532"/>
              <a:ext cx="15" cy="30"/>
            </a:xfrm>
            <a:custGeom>
              <a:avLst/>
              <a:gdLst/>
              <a:ahLst/>
              <a:cxnLst>
                <a:cxn ang="0">
                  <a:pos x="14" y="22"/>
                </a:cxn>
                <a:cxn ang="0">
                  <a:pos x="0" y="29"/>
                </a:cxn>
                <a:cxn ang="0">
                  <a:pos x="14" y="0"/>
                </a:cxn>
                <a:cxn ang="0">
                  <a:pos x="14" y="22"/>
                </a:cxn>
              </a:cxnLst>
              <a:rect l="0" t="0" r="r" b="b"/>
              <a:pathLst>
                <a:path w="15" h="30">
                  <a:moveTo>
                    <a:pt x="14" y="22"/>
                  </a:moveTo>
                  <a:lnTo>
                    <a:pt x="0" y="29"/>
                  </a:lnTo>
                  <a:lnTo>
                    <a:pt x="14" y="0"/>
                  </a:lnTo>
                  <a:lnTo>
                    <a:pt x="14" y="22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112" y="1523"/>
              <a:ext cx="32" cy="39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17" y="38"/>
                </a:cxn>
                <a:cxn ang="0">
                  <a:pos x="0" y="25"/>
                </a:cxn>
                <a:cxn ang="0">
                  <a:pos x="12" y="0"/>
                </a:cxn>
                <a:cxn ang="0">
                  <a:pos x="31" y="9"/>
                </a:cxn>
              </a:cxnLst>
              <a:rect l="0" t="0" r="r" b="b"/>
              <a:pathLst>
                <a:path w="32" h="39">
                  <a:moveTo>
                    <a:pt x="31" y="9"/>
                  </a:moveTo>
                  <a:lnTo>
                    <a:pt x="17" y="38"/>
                  </a:lnTo>
                  <a:lnTo>
                    <a:pt x="0" y="25"/>
                  </a:lnTo>
                  <a:lnTo>
                    <a:pt x="12" y="0"/>
                  </a:lnTo>
                  <a:lnTo>
                    <a:pt x="31" y="9"/>
                  </a:lnTo>
                </a:path>
              </a:pathLst>
            </a:custGeom>
            <a:solidFill>
              <a:srgbClr val="E6E6E6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245" y="1471"/>
              <a:ext cx="130" cy="56"/>
            </a:xfrm>
            <a:custGeom>
              <a:avLst/>
              <a:gdLst/>
              <a:ahLst/>
              <a:cxnLst>
                <a:cxn ang="0">
                  <a:pos x="129" y="10"/>
                </a:cxn>
                <a:cxn ang="0">
                  <a:pos x="2" y="55"/>
                </a:cxn>
                <a:cxn ang="0">
                  <a:pos x="0" y="42"/>
                </a:cxn>
                <a:cxn ang="0">
                  <a:pos x="127" y="0"/>
                </a:cxn>
                <a:cxn ang="0">
                  <a:pos x="129" y="10"/>
                </a:cxn>
              </a:cxnLst>
              <a:rect l="0" t="0" r="r" b="b"/>
              <a:pathLst>
                <a:path w="130" h="56">
                  <a:moveTo>
                    <a:pt x="129" y="10"/>
                  </a:moveTo>
                  <a:lnTo>
                    <a:pt x="2" y="55"/>
                  </a:lnTo>
                  <a:lnTo>
                    <a:pt x="0" y="42"/>
                  </a:lnTo>
                  <a:lnTo>
                    <a:pt x="127" y="0"/>
                  </a:lnTo>
                  <a:lnTo>
                    <a:pt x="129" y="10"/>
                  </a:lnTo>
                </a:path>
              </a:pathLst>
            </a:custGeom>
            <a:solidFill>
              <a:srgbClr val="E6E6E6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245" y="1461"/>
              <a:ext cx="130" cy="55"/>
            </a:xfrm>
            <a:custGeom>
              <a:avLst/>
              <a:gdLst/>
              <a:ahLst/>
              <a:cxnLst>
                <a:cxn ang="0">
                  <a:pos x="127" y="10"/>
                </a:cxn>
                <a:cxn ang="0">
                  <a:pos x="0" y="54"/>
                </a:cxn>
                <a:cxn ang="0">
                  <a:pos x="2" y="44"/>
                </a:cxn>
                <a:cxn ang="0">
                  <a:pos x="129" y="0"/>
                </a:cxn>
                <a:cxn ang="0">
                  <a:pos x="127" y="10"/>
                </a:cxn>
              </a:cxnLst>
              <a:rect l="0" t="0" r="r" b="b"/>
              <a:pathLst>
                <a:path w="130" h="55">
                  <a:moveTo>
                    <a:pt x="127" y="10"/>
                  </a:moveTo>
                  <a:lnTo>
                    <a:pt x="0" y="54"/>
                  </a:lnTo>
                  <a:lnTo>
                    <a:pt x="2" y="44"/>
                  </a:lnTo>
                  <a:lnTo>
                    <a:pt x="129" y="0"/>
                  </a:lnTo>
                  <a:lnTo>
                    <a:pt x="127" y="10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245" y="1492"/>
              <a:ext cx="130" cy="58"/>
            </a:xfrm>
            <a:custGeom>
              <a:avLst/>
              <a:gdLst/>
              <a:ahLst/>
              <a:cxnLst>
                <a:cxn ang="0">
                  <a:pos x="129" y="11"/>
                </a:cxn>
                <a:cxn ang="0">
                  <a:pos x="2" y="57"/>
                </a:cxn>
                <a:cxn ang="0">
                  <a:pos x="0" y="44"/>
                </a:cxn>
                <a:cxn ang="0">
                  <a:pos x="127" y="0"/>
                </a:cxn>
                <a:cxn ang="0">
                  <a:pos x="129" y="11"/>
                </a:cxn>
              </a:cxnLst>
              <a:rect l="0" t="0" r="r" b="b"/>
              <a:pathLst>
                <a:path w="130" h="58">
                  <a:moveTo>
                    <a:pt x="129" y="11"/>
                  </a:moveTo>
                  <a:lnTo>
                    <a:pt x="2" y="57"/>
                  </a:lnTo>
                  <a:lnTo>
                    <a:pt x="0" y="44"/>
                  </a:lnTo>
                  <a:lnTo>
                    <a:pt x="127" y="0"/>
                  </a:lnTo>
                  <a:lnTo>
                    <a:pt x="129" y="11"/>
                  </a:lnTo>
                </a:path>
              </a:pathLst>
            </a:custGeom>
            <a:solidFill>
              <a:srgbClr val="E6E6E6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245" y="1483"/>
              <a:ext cx="130" cy="53"/>
            </a:xfrm>
            <a:custGeom>
              <a:avLst/>
              <a:gdLst/>
              <a:ahLst/>
              <a:cxnLst>
                <a:cxn ang="0">
                  <a:pos x="127" y="9"/>
                </a:cxn>
                <a:cxn ang="0">
                  <a:pos x="0" y="52"/>
                </a:cxn>
                <a:cxn ang="0">
                  <a:pos x="2" y="42"/>
                </a:cxn>
                <a:cxn ang="0">
                  <a:pos x="129" y="0"/>
                </a:cxn>
                <a:cxn ang="0">
                  <a:pos x="127" y="9"/>
                </a:cxn>
              </a:cxnLst>
              <a:rect l="0" t="0" r="r" b="b"/>
              <a:pathLst>
                <a:path w="130" h="53">
                  <a:moveTo>
                    <a:pt x="127" y="9"/>
                  </a:moveTo>
                  <a:lnTo>
                    <a:pt x="0" y="52"/>
                  </a:lnTo>
                  <a:lnTo>
                    <a:pt x="2" y="42"/>
                  </a:lnTo>
                  <a:lnTo>
                    <a:pt x="129" y="0"/>
                  </a:lnTo>
                  <a:lnTo>
                    <a:pt x="127" y="9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245" y="1515"/>
              <a:ext cx="130" cy="56"/>
            </a:xfrm>
            <a:custGeom>
              <a:avLst/>
              <a:gdLst/>
              <a:ahLst/>
              <a:cxnLst>
                <a:cxn ang="0">
                  <a:pos x="129" y="8"/>
                </a:cxn>
                <a:cxn ang="0">
                  <a:pos x="2" y="55"/>
                </a:cxn>
                <a:cxn ang="0">
                  <a:pos x="0" y="42"/>
                </a:cxn>
                <a:cxn ang="0">
                  <a:pos x="127" y="0"/>
                </a:cxn>
                <a:cxn ang="0">
                  <a:pos x="129" y="8"/>
                </a:cxn>
              </a:cxnLst>
              <a:rect l="0" t="0" r="r" b="b"/>
              <a:pathLst>
                <a:path w="130" h="56">
                  <a:moveTo>
                    <a:pt x="129" y="8"/>
                  </a:moveTo>
                  <a:lnTo>
                    <a:pt x="2" y="55"/>
                  </a:lnTo>
                  <a:lnTo>
                    <a:pt x="0" y="42"/>
                  </a:lnTo>
                  <a:lnTo>
                    <a:pt x="127" y="0"/>
                  </a:lnTo>
                  <a:lnTo>
                    <a:pt x="129" y="8"/>
                  </a:lnTo>
                </a:path>
              </a:pathLst>
            </a:custGeom>
            <a:solidFill>
              <a:srgbClr val="E6E6E6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245" y="1502"/>
              <a:ext cx="130" cy="57"/>
            </a:xfrm>
            <a:custGeom>
              <a:avLst/>
              <a:gdLst/>
              <a:ahLst/>
              <a:cxnLst>
                <a:cxn ang="0">
                  <a:pos x="127" y="10"/>
                </a:cxn>
                <a:cxn ang="0">
                  <a:pos x="0" y="56"/>
                </a:cxn>
                <a:cxn ang="0">
                  <a:pos x="2" y="46"/>
                </a:cxn>
                <a:cxn ang="0">
                  <a:pos x="129" y="0"/>
                </a:cxn>
                <a:cxn ang="0">
                  <a:pos x="127" y="10"/>
                </a:cxn>
              </a:cxnLst>
              <a:rect l="0" t="0" r="r" b="b"/>
              <a:pathLst>
                <a:path w="130" h="57">
                  <a:moveTo>
                    <a:pt x="127" y="10"/>
                  </a:moveTo>
                  <a:lnTo>
                    <a:pt x="0" y="56"/>
                  </a:lnTo>
                  <a:lnTo>
                    <a:pt x="2" y="46"/>
                  </a:lnTo>
                  <a:lnTo>
                    <a:pt x="129" y="0"/>
                  </a:lnTo>
                  <a:lnTo>
                    <a:pt x="127" y="10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45" y="1535"/>
              <a:ext cx="130" cy="57"/>
            </a:xfrm>
            <a:custGeom>
              <a:avLst/>
              <a:gdLst/>
              <a:ahLst/>
              <a:cxnLst>
                <a:cxn ang="0">
                  <a:pos x="129" y="9"/>
                </a:cxn>
                <a:cxn ang="0">
                  <a:pos x="2" y="56"/>
                </a:cxn>
                <a:cxn ang="0">
                  <a:pos x="0" y="43"/>
                </a:cxn>
                <a:cxn ang="0">
                  <a:pos x="127" y="0"/>
                </a:cxn>
                <a:cxn ang="0">
                  <a:pos x="129" y="9"/>
                </a:cxn>
              </a:cxnLst>
              <a:rect l="0" t="0" r="r" b="b"/>
              <a:pathLst>
                <a:path w="130" h="57">
                  <a:moveTo>
                    <a:pt x="129" y="9"/>
                  </a:moveTo>
                  <a:lnTo>
                    <a:pt x="2" y="56"/>
                  </a:lnTo>
                  <a:lnTo>
                    <a:pt x="0" y="43"/>
                  </a:lnTo>
                  <a:lnTo>
                    <a:pt x="127" y="0"/>
                  </a:lnTo>
                  <a:lnTo>
                    <a:pt x="129" y="9"/>
                  </a:lnTo>
                </a:path>
              </a:pathLst>
            </a:custGeom>
            <a:solidFill>
              <a:srgbClr val="E6E6E6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245" y="1525"/>
              <a:ext cx="130" cy="56"/>
            </a:xfrm>
            <a:custGeom>
              <a:avLst/>
              <a:gdLst/>
              <a:ahLst/>
              <a:cxnLst>
                <a:cxn ang="0">
                  <a:pos x="127" y="9"/>
                </a:cxn>
                <a:cxn ang="0">
                  <a:pos x="0" y="55"/>
                </a:cxn>
                <a:cxn ang="0">
                  <a:pos x="2" y="45"/>
                </a:cxn>
                <a:cxn ang="0">
                  <a:pos x="129" y="0"/>
                </a:cxn>
                <a:cxn ang="0">
                  <a:pos x="127" y="9"/>
                </a:cxn>
              </a:cxnLst>
              <a:rect l="0" t="0" r="r" b="b"/>
              <a:pathLst>
                <a:path w="130" h="56">
                  <a:moveTo>
                    <a:pt x="127" y="9"/>
                  </a:moveTo>
                  <a:lnTo>
                    <a:pt x="0" y="55"/>
                  </a:lnTo>
                  <a:lnTo>
                    <a:pt x="2" y="45"/>
                  </a:lnTo>
                  <a:lnTo>
                    <a:pt x="129" y="0"/>
                  </a:lnTo>
                  <a:lnTo>
                    <a:pt x="127" y="9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1267" y="1239"/>
              <a:ext cx="114" cy="35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13" y="13"/>
                </a:cxn>
                <a:cxn ang="0">
                  <a:pos x="6" y="34"/>
                </a:cxn>
                <a:cxn ang="0">
                  <a:pos x="0" y="20"/>
                </a:cxn>
                <a:cxn ang="0">
                  <a:pos x="106" y="0"/>
                </a:cxn>
              </a:cxnLst>
              <a:rect l="0" t="0" r="r" b="b"/>
              <a:pathLst>
                <a:path w="114" h="35">
                  <a:moveTo>
                    <a:pt x="106" y="0"/>
                  </a:moveTo>
                  <a:lnTo>
                    <a:pt x="113" y="13"/>
                  </a:lnTo>
                  <a:lnTo>
                    <a:pt x="6" y="34"/>
                  </a:lnTo>
                  <a:lnTo>
                    <a:pt x="0" y="20"/>
                  </a:lnTo>
                  <a:lnTo>
                    <a:pt x="106" y="0"/>
                  </a:lnTo>
                </a:path>
              </a:pathLst>
            </a:custGeom>
            <a:solidFill>
              <a:srgbClr val="E6E6E6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67" y="1253"/>
              <a:ext cx="114" cy="31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06" y="9"/>
                </a:cxn>
                <a:cxn ang="0">
                  <a:pos x="0" y="30"/>
                </a:cxn>
                <a:cxn ang="0">
                  <a:pos x="6" y="20"/>
                </a:cxn>
                <a:cxn ang="0">
                  <a:pos x="113" y="0"/>
                </a:cxn>
              </a:cxnLst>
              <a:rect l="0" t="0" r="r" b="b"/>
              <a:pathLst>
                <a:path w="114" h="31">
                  <a:moveTo>
                    <a:pt x="113" y="0"/>
                  </a:moveTo>
                  <a:lnTo>
                    <a:pt x="106" y="9"/>
                  </a:lnTo>
                  <a:lnTo>
                    <a:pt x="0" y="30"/>
                  </a:lnTo>
                  <a:lnTo>
                    <a:pt x="6" y="20"/>
                  </a:lnTo>
                  <a:lnTo>
                    <a:pt x="113" y="0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267" y="1259"/>
              <a:ext cx="7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3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7" h="25">
                  <a:moveTo>
                    <a:pt x="0" y="0"/>
                  </a:moveTo>
                  <a:lnTo>
                    <a:pt x="6" y="13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737373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104" y="1419"/>
              <a:ext cx="271" cy="87"/>
            </a:xfrm>
            <a:custGeom>
              <a:avLst/>
              <a:gdLst/>
              <a:ahLst/>
              <a:cxnLst>
                <a:cxn ang="0">
                  <a:pos x="270" y="42"/>
                </a:cxn>
                <a:cxn ang="0">
                  <a:pos x="142" y="86"/>
                </a:cxn>
                <a:cxn ang="0">
                  <a:pos x="0" y="0"/>
                </a:cxn>
              </a:cxnLst>
              <a:rect l="0" t="0" r="r" b="b"/>
              <a:pathLst>
                <a:path w="271" h="87">
                  <a:moveTo>
                    <a:pt x="270" y="42"/>
                  </a:moveTo>
                  <a:lnTo>
                    <a:pt x="142" y="8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104" y="1195"/>
              <a:ext cx="271" cy="71"/>
            </a:xfrm>
            <a:custGeom>
              <a:avLst/>
              <a:gdLst/>
              <a:ahLst/>
              <a:cxnLst>
                <a:cxn ang="0">
                  <a:pos x="270" y="42"/>
                </a:cxn>
                <a:cxn ang="0">
                  <a:pos x="143" y="70"/>
                </a:cxn>
                <a:cxn ang="0">
                  <a:pos x="0" y="0"/>
                </a:cxn>
              </a:cxnLst>
              <a:rect l="0" t="0" r="r" b="b"/>
              <a:pathLst>
                <a:path w="271" h="71">
                  <a:moveTo>
                    <a:pt x="270" y="42"/>
                  </a:moveTo>
                  <a:lnTo>
                    <a:pt x="143" y="7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1314" y="1529"/>
              <a:ext cx="534" cy="181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0" y="35"/>
                </a:cxn>
                <a:cxn ang="0">
                  <a:pos x="36" y="180"/>
                </a:cxn>
                <a:cxn ang="0">
                  <a:pos x="533" y="129"/>
                </a:cxn>
                <a:cxn ang="0">
                  <a:pos x="470" y="0"/>
                </a:cxn>
              </a:cxnLst>
              <a:rect l="0" t="0" r="r" b="b"/>
              <a:pathLst>
                <a:path w="534" h="181">
                  <a:moveTo>
                    <a:pt x="470" y="0"/>
                  </a:moveTo>
                  <a:lnTo>
                    <a:pt x="0" y="35"/>
                  </a:lnTo>
                  <a:lnTo>
                    <a:pt x="36" y="180"/>
                  </a:lnTo>
                  <a:lnTo>
                    <a:pt x="533" y="129"/>
                  </a:lnTo>
                  <a:lnTo>
                    <a:pt x="470" y="0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661" y="1633"/>
              <a:ext cx="37" cy="16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2" y="9"/>
                </a:cxn>
                <a:cxn ang="0">
                  <a:pos x="0" y="15"/>
                </a:cxn>
                <a:cxn ang="0">
                  <a:pos x="2" y="5"/>
                </a:cxn>
                <a:cxn ang="0">
                  <a:pos x="36" y="0"/>
                </a:cxn>
              </a:cxnLst>
              <a:rect l="0" t="0" r="r" b="b"/>
              <a:pathLst>
                <a:path w="37" h="16">
                  <a:moveTo>
                    <a:pt x="36" y="0"/>
                  </a:moveTo>
                  <a:lnTo>
                    <a:pt x="32" y="9"/>
                  </a:lnTo>
                  <a:lnTo>
                    <a:pt x="0" y="15"/>
                  </a:lnTo>
                  <a:lnTo>
                    <a:pt x="2" y="5"/>
                  </a:lnTo>
                  <a:lnTo>
                    <a:pt x="36" y="0"/>
                  </a:lnTo>
                </a:path>
              </a:pathLst>
            </a:custGeom>
            <a:solidFill>
              <a:srgbClr val="B3B3B3"/>
            </a:solidFill>
            <a:ln w="12700" cap="rnd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378" y="1591"/>
              <a:ext cx="320" cy="90"/>
            </a:xfrm>
            <a:custGeom>
              <a:avLst/>
              <a:gdLst/>
              <a:ahLst/>
              <a:cxnLst>
                <a:cxn ang="0">
                  <a:pos x="297" y="0"/>
                </a:cxn>
                <a:cxn ang="0">
                  <a:pos x="0" y="24"/>
                </a:cxn>
                <a:cxn ang="0">
                  <a:pos x="15" y="73"/>
                </a:cxn>
                <a:cxn ang="0">
                  <a:pos x="54" y="70"/>
                </a:cxn>
                <a:cxn ang="0">
                  <a:pos x="59" y="89"/>
                </a:cxn>
                <a:cxn ang="0">
                  <a:pos x="296" y="65"/>
                </a:cxn>
                <a:cxn ang="0">
                  <a:pos x="288" y="47"/>
                </a:cxn>
                <a:cxn ang="0">
                  <a:pos x="319" y="42"/>
                </a:cxn>
                <a:cxn ang="0">
                  <a:pos x="297" y="0"/>
                </a:cxn>
              </a:cxnLst>
              <a:rect l="0" t="0" r="r" b="b"/>
              <a:pathLst>
                <a:path w="320" h="90">
                  <a:moveTo>
                    <a:pt x="297" y="0"/>
                  </a:moveTo>
                  <a:lnTo>
                    <a:pt x="0" y="24"/>
                  </a:lnTo>
                  <a:lnTo>
                    <a:pt x="15" y="73"/>
                  </a:lnTo>
                  <a:lnTo>
                    <a:pt x="54" y="70"/>
                  </a:lnTo>
                  <a:lnTo>
                    <a:pt x="59" y="89"/>
                  </a:lnTo>
                  <a:lnTo>
                    <a:pt x="296" y="65"/>
                  </a:lnTo>
                  <a:lnTo>
                    <a:pt x="288" y="47"/>
                  </a:lnTo>
                  <a:lnTo>
                    <a:pt x="319" y="42"/>
                  </a:lnTo>
                  <a:lnTo>
                    <a:pt x="297" y="0"/>
                  </a:lnTo>
                </a:path>
              </a:pathLst>
            </a:custGeom>
            <a:solidFill>
              <a:srgbClr val="E6E6E6"/>
            </a:solidFill>
            <a:ln w="12700" cap="rnd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435" y="1658"/>
              <a:ext cx="240" cy="31"/>
            </a:xfrm>
            <a:custGeom>
              <a:avLst/>
              <a:gdLst/>
              <a:ahLst/>
              <a:cxnLst>
                <a:cxn ang="0">
                  <a:pos x="239" y="0"/>
                </a:cxn>
                <a:cxn ang="0">
                  <a:pos x="235" y="7"/>
                </a:cxn>
                <a:cxn ang="0">
                  <a:pos x="0" y="30"/>
                </a:cxn>
                <a:cxn ang="0">
                  <a:pos x="2" y="22"/>
                </a:cxn>
                <a:cxn ang="0">
                  <a:pos x="239" y="0"/>
                </a:cxn>
              </a:cxnLst>
              <a:rect l="0" t="0" r="r" b="b"/>
              <a:pathLst>
                <a:path w="240" h="31">
                  <a:moveTo>
                    <a:pt x="239" y="0"/>
                  </a:moveTo>
                  <a:lnTo>
                    <a:pt x="235" y="7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239" y="0"/>
                  </a:lnTo>
                </a:path>
              </a:pathLst>
            </a:custGeom>
            <a:solidFill>
              <a:srgbClr val="B3B3B3"/>
            </a:solidFill>
            <a:ln w="12700" cap="rnd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428" y="1662"/>
              <a:ext cx="10" cy="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18"/>
                </a:cxn>
                <a:cxn ang="0">
                  <a:pos x="5" y="26"/>
                </a:cxn>
                <a:cxn ang="0">
                  <a:pos x="0" y="7"/>
                </a:cxn>
                <a:cxn ang="0">
                  <a:pos x="3" y="0"/>
                </a:cxn>
              </a:cxnLst>
              <a:rect l="0" t="0" r="r" b="b"/>
              <a:pathLst>
                <a:path w="10" h="27">
                  <a:moveTo>
                    <a:pt x="3" y="0"/>
                  </a:moveTo>
                  <a:lnTo>
                    <a:pt x="9" y="18"/>
                  </a:lnTo>
                  <a:lnTo>
                    <a:pt x="5" y="26"/>
                  </a:lnTo>
                  <a:lnTo>
                    <a:pt x="0" y="7"/>
                  </a:lnTo>
                  <a:lnTo>
                    <a:pt x="3" y="0"/>
                  </a:lnTo>
                </a:path>
              </a:pathLst>
            </a:custGeom>
            <a:solidFill>
              <a:srgbClr val="B3B3B3"/>
            </a:solidFill>
            <a:ln w="12700" cap="rnd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392" y="1662"/>
              <a:ext cx="41" cy="11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6" y="7"/>
                </a:cxn>
                <a:cxn ang="0">
                  <a:pos x="0" y="10"/>
                </a:cxn>
                <a:cxn ang="0">
                  <a:pos x="2" y="2"/>
                </a:cxn>
                <a:cxn ang="0">
                  <a:pos x="40" y="0"/>
                </a:cxn>
              </a:cxnLst>
              <a:rect l="0" t="0" r="r" b="b"/>
              <a:pathLst>
                <a:path w="41" h="11">
                  <a:moveTo>
                    <a:pt x="40" y="0"/>
                  </a:moveTo>
                  <a:lnTo>
                    <a:pt x="36" y="7"/>
                  </a:lnTo>
                  <a:lnTo>
                    <a:pt x="0" y="10"/>
                  </a:lnTo>
                  <a:lnTo>
                    <a:pt x="2" y="2"/>
                  </a:lnTo>
                  <a:lnTo>
                    <a:pt x="40" y="0"/>
                  </a:lnTo>
                </a:path>
              </a:pathLst>
            </a:custGeom>
            <a:solidFill>
              <a:srgbClr val="B3B3B3"/>
            </a:solidFill>
            <a:ln w="12700" cap="rnd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376" y="1616"/>
              <a:ext cx="19" cy="57"/>
            </a:xfrm>
            <a:custGeom>
              <a:avLst/>
              <a:gdLst/>
              <a:ahLst/>
              <a:cxnLst>
                <a:cxn ang="0">
                  <a:pos x="18" y="48"/>
                </a:cxn>
                <a:cxn ang="0">
                  <a:pos x="14" y="56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18" y="48"/>
                </a:cxn>
              </a:cxnLst>
              <a:rect l="0" t="0" r="r" b="b"/>
              <a:pathLst>
                <a:path w="19" h="57">
                  <a:moveTo>
                    <a:pt x="18" y="48"/>
                  </a:moveTo>
                  <a:lnTo>
                    <a:pt x="14" y="56"/>
                  </a:lnTo>
                  <a:lnTo>
                    <a:pt x="0" y="7"/>
                  </a:lnTo>
                  <a:lnTo>
                    <a:pt x="2" y="0"/>
                  </a:lnTo>
                  <a:lnTo>
                    <a:pt x="18" y="48"/>
                  </a:lnTo>
                </a:path>
              </a:pathLst>
            </a:custGeom>
            <a:solidFill>
              <a:srgbClr val="B3B3B3"/>
            </a:solidFill>
            <a:ln w="12700" cap="rnd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707" y="1578"/>
              <a:ext cx="126" cy="75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25" y="64"/>
                </a:cxn>
                <a:cxn ang="0">
                  <a:pos x="27" y="74"/>
                </a:cxn>
                <a:cxn ang="0">
                  <a:pos x="0" y="10"/>
                </a:cxn>
                <a:cxn ang="0">
                  <a:pos x="94" y="0"/>
                </a:cxn>
              </a:cxnLst>
              <a:rect l="0" t="0" r="r" b="b"/>
              <a:pathLst>
                <a:path w="126" h="75">
                  <a:moveTo>
                    <a:pt x="94" y="0"/>
                  </a:moveTo>
                  <a:lnTo>
                    <a:pt x="125" y="64"/>
                  </a:lnTo>
                  <a:lnTo>
                    <a:pt x="27" y="74"/>
                  </a:lnTo>
                  <a:lnTo>
                    <a:pt x="0" y="10"/>
                  </a:lnTo>
                  <a:lnTo>
                    <a:pt x="94" y="0"/>
                  </a:lnTo>
                </a:path>
              </a:pathLst>
            </a:custGeom>
            <a:solidFill>
              <a:srgbClr val="E6E6E6"/>
            </a:solidFill>
            <a:ln w="12700" cap="rnd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733" y="1642"/>
              <a:ext cx="100" cy="17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96" y="4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99" y="0"/>
                </a:cxn>
              </a:cxnLst>
              <a:rect l="0" t="0" r="r" b="b"/>
              <a:pathLst>
                <a:path w="100" h="17">
                  <a:moveTo>
                    <a:pt x="99" y="0"/>
                  </a:moveTo>
                  <a:lnTo>
                    <a:pt x="96" y="4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99" y="0"/>
                  </a:lnTo>
                </a:path>
              </a:pathLst>
            </a:custGeom>
            <a:solidFill>
              <a:srgbClr val="B3B3B3"/>
            </a:solidFill>
            <a:ln w="12700" cap="rnd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706" y="1588"/>
              <a:ext cx="29" cy="71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26" y="70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28" y="64"/>
                </a:cxn>
              </a:cxnLst>
              <a:rect l="0" t="0" r="r" b="b"/>
              <a:pathLst>
                <a:path w="29" h="71">
                  <a:moveTo>
                    <a:pt x="28" y="64"/>
                  </a:moveTo>
                  <a:lnTo>
                    <a:pt x="26" y="70"/>
                  </a:lnTo>
                  <a:lnTo>
                    <a:pt x="0" y="5"/>
                  </a:lnTo>
                  <a:lnTo>
                    <a:pt x="1" y="0"/>
                  </a:lnTo>
                  <a:lnTo>
                    <a:pt x="28" y="64"/>
                  </a:lnTo>
                </a:path>
              </a:pathLst>
            </a:custGeom>
            <a:solidFill>
              <a:srgbClr val="B3B3B3"/>
            </a:solidFill>
            <a:ln w="12700" cap="rnd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353" y="1658"/>
              <a:ext cx="496" cy="66"/>
            </a:xfrm>
            <a:custGeom>
              <a:avLst/>
              <a:gdLst/>
              <a:ahLst/>
              <a:cxnLst>
                <a:cxn ang="0">
                  <a:pos x="495" y="0"/>
                </a:cxn>
                <a:cxn ang="0">
                  <a:pos x="495" y="14"/>
                </a:cxn>
                <a:cxn ang="0">
                  <a:pos x="0" y="65"/>
                </a:cxn>
                <a:cxn ang="0">
                  <a:pos x="0" y="49"/>
                </a:cxn>
                <a:cxn ang="0">
                  <a:pos x="495" y="0"/>
                </a:cxn>
              </a:cxnLst>
              <a:rect l="0" t="0" r="r" b="b"/>
              <a:pathLst>
                <a:path w="496" h="66">
                  <a:moveTo>
                    <a:pt x="495" y="0"/>
                  </a:moveTo>
                  <a:lnTo>
                    <a:pt x="495" y="14"/>
                  </a:lnTo>
                  <a:lnTo>
                    <a:pt x="0" y="65"/>
                  </a:lnTo>
                  <a:lnTo>
                    <a:pt x="0" y="49"/>
                  </a:lnTo>
                  <a:lnTo>
                    <a:pt x="495" y="0"/>
                  </a:lnTo>
                </a:path>
              </a:pathLst>
            </a:custGeom>
            <a:solidFill>
              <a:srgbClr val="737373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317" y="1564"/>
              <a:ext cx="3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3"/>
                </a:cxn>
                <a:cxn ang="0">
                  <a:pos x="36" y="159"/>
                </a:cxn>
                <a:cxn ang="0">
                  <a:pos x="36" y="143"/>
                </a:cxn>
                <a:cxn ang="0">
                  <a:pos x="0" y="0"/>
                </a:cxn>
              </a:cxnLst>
              <a:rect l="0" t="0" r="r" b="b"/>
              <a:pathLst>
                <a:path w="37" h="160">
                  <a:moveTo>
                    <a:pt x="0" y="0"/>
                  </a:moveTo>
                  <a:lnTo>
                    <a:pt x="0" y="43"/>
                  </a:lnTo>
                  <a:lnTo>
                    <a:pt x="36" y="159"/>
                  </a:lnTo>
                  <a:lnTo>
                    <a:pt x="36" y="143"/>
                  </a:lnTo>
                  <a:lnTo>
                    <a:pt x="0" y="0"/>
                  </a:lnTo>
                </a:path>
              </a:pathLst>
            </a:custGeom>
            <a:solidFill>
              <a:srgbClr val="8C8C8C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1" name="Line 70"/>
            <p:cNvSpPr>
              <a:spLocks noChangeShapeType="1"/>
            </p:cNvSpPr>
            <p:nvPr/>
          </p:nvSpPr>
          <p:spPr bwMode="auto">
            <a:xfrm>
              <a:off x="1722" y="1588"/>
              <a:ext cx="28" cy="61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2" name="Line 71"/>
            <p:cNvSpPr>
              <a:spLocks noChangeShapeType="1"/>
            </p:cNvSpPr>
            <p:nvPr/>
          </p:nvSpPr>
          <p:spPr bwMode="auto">
            <a:xfrm>
              <a:off x="1739" y="1587"/>
              <a:ext cx="27" cy="61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3" name="Line 72"/>
            <p:cNvSpPr>
              <a:spLocks noChangeShapeType="1"/>
            </p:cNvSpPr>
            <p:nvPr/>
          </p:nvSpPr>
          <p:spPr bwMode="auto">
            <a:xfrm>
              <a:off x="1755" y="1584"/>
              <a:ext cx="29" cy="61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4" name="Line 73"/>
            <p:cNvSpPr>
              <a:spLocks noChangeShapeType="1"/>
            </p:cNvSpPr>
            <p:nvPr/>
          </p:nvSpPr>
          <p:spPr bwMode="auto">
            <a:xfrm>
              <a:off x="1773" y="1582"/>
              <a:ext cx="27" cy="61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5" name="Line 74"/>
            <p:cNvSpPr>
              <a:spLocks noChangeShapeType="1"/>
            </p:cNvSpPr>
            <p:nvPr/>
          </p:nvSpPr>
          <p:spPr bwMode="auto">
            <a:xfrm>
              <a:off x="1789" y="1579"/>
              <a:ext cx="27" cy="63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6" name="Line 75"/>
            <p:cNvSpPr>
              <a:spLocks noChangeShapeType="1"/>
            </p:cNvSpPr>
            <p:nvPr/>
          </p:nvSpPr>
          <p:spPr bwMode="auto">
            <a:xfrm flipH="1">
              <a:off x="1714" y="1589"/>
              <a:ext cx="93" cy="10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7" name="Line 76"/>
            <p:cNvSpPr>
              <a:spLocks noChangeShapeType="1"/>
            </p:cNvSpPr>
            <p:nvPr/>
          </p:nvSpPr>
          <p:spPr bwMode="auto">
            <a:xfrm flipH="1">
              <a:off x="1719" y="1604"/>
              <a:ext cx="94" cy="11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8" name="Line 77"/>
            <p:cNvSpPr>
              <a:spLocks noChangeShapeType="1"/>
            </p:cNvSpPr>
            <p:nvPr/>
          </p:nvSpPr>
          <p:spPr bwMode="auto">
            <a:xfrm flipH="1">
              <a:off x="1726" y="1618"/>
              <a:ext cx="94" cy="8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9" name="Line 78"/>
            <p:cNvSpPr>
              <a:spLocks noChangeShapeType="1"/>
            </p:cNvSpPr>
            <p:nvPr/>
          </p:nvSpPr>
          <p:spPr bwMode="auto">
            <a:xfrm flipH="1">
              <a:off x="1733" y="1631"/>
              <a:ext cx="92" cy="11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693" y="1544"/>
              <a:ext cx="101" cy="19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00" y="11"/>
                </a:cxn>
                <a:cxn ang="0">
                  <a:pos x="5" y="18"/>
                </a:cxn>
                <a:cxn ang="0">
                  <a:pos x="0" y="7"/>
                </a:cxn>
                <a:cxn ang="0">
                  <a:pos x="95" y="0"/>
                </a:cxn>
              </a:cxnLst>
              <a:rect l="0" t="0" r="r" b="b"/>
              <a:pathLst>
                <a:path w="101" h="19">
                  <a:moveTo>
                    <a:pt x="95" y="0"/>
                  </a:moveTo>
                  <a:lnTo>
                    <a:pt x="100" y="11"/>
                  </a:lnTo>
                  <a:lnTo>
                    <a:pt x="5" y="18"/>
                  </a:lnTo>
                  <a:lnTo>
                    <a:pt x="0" y="7"/>
                  </a:lnTo>
                  <a:lnTo>
                    <a:pt x="95" y="0"/>
                  </a:lnTo>
                </a:path>
              </a:pathLst>
            </a:custGeom>
            <a:solidFill>
              <a:srgbClr val="E6E6E6"/>
            </a:solidFill>
            <a:ln w="12700" cap="rnd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691" y="1552"/>
              <a:ext cx="8" cy="1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4" y="16"/>
                </a:cxn>
                <a:cxn ang="0">
                  <a:pos x="7" y="10"/>
                </a:cxn>
              </a:cxnLst>
              <a:rect l="0" t="0" r="r" b="b"/>
              <a:pathLst>
                <a:path w="8" h="17">
                  <a:moveTo>
                    <a:pt x="7" y="1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4" y="16"/>
                  </a:lnTo>
                  <a:lnTo>
                    <a:pt x="7" y="10"/>
                  </a:lnTo>
                </a:path>
              </a:pathLst>
            </a:custGeom>
            <a:solidFill>
              <a:srgbClr val="B3B3B3"/>
            </a:solidFill>
            <a:ln w="12700" cap="rnd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1697" y="1555"/>
              <a:ext cx="97" cy="1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93" y="5"/>
                </a:cxn>
                <a:cxn ang="0">
                  <a:pos x="96" y="0"/>
                </a:cxn>
              </a:cxnLst>
              <a:rect l="0" t="0" r="r" b="b"/>
              <a:pathLst>
                <a:path w="97" h="14">
                  <a:moveTo>
                    <a:pt x="96" y="0"/>
                  </a:moveTo>
                  <a:lnTo>
                    <a:pt x="1" y="6"/>
                  </a:lnTo>
                  <a:lnTo>
                    <a:pt x="0" y="13"/>
                  </a:lnTo>
                  <a:lnTo>
                    <a:pt x="93" y="5"/>
                  </a:lnTo>
                  <a:lnTo>
                    <a:pt x="96" y="0"/>
                  </a:lnTo>
                </a:path>
              </a:pathLst>
            </a:custGeom>
            <a:solidFill>
              <a:srgbClr val="B3B3B3"/>
            </a:solidFill>
            <a:ln w="12700" cap="rnd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3" name="Line 82"/>
            <p:cNvSpPr>
              <a:spLocks noChangeShapeType="1"/>
            </p:cNvSpPr>
            <p:nvPr/>
          </p:nvSpPr>
          <p:spPr bwMode="auto">
            <a:xfrm>
              <a:off x="1710" y="1552"/>
              <a:ext cx="6" cy="9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4" name="Line 83"/>
            <p:cNvSpPr>
              <a:spLocks noChangeShapeType="1"/>
            </p:cNvSpPr>
            <p:nvPr/>
          </p:nvSpPr>
          <p:spPr bwMode="auto">
            <a:xfrm>
              <a:off x="1726" y="1550"/>
              <a:ext cx="4" cy="11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5" name="Line 84"/>
            <p:cNvSpPr>
              <a:spLocks noChangeShapeType="1"/>
            </p:cNvSpPr>
            <p:nvPr/>
          </p:nvSpPr>
          <p:spPr bwMode="auto">
            <a:xfrm>
              <a:off x="1742" y="1550"/>
              <a:ext cx="4" cy="10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6" name="Line 85"/>
            <p:cNvSpPr>
              <a:spLocks noChangeShapeType="1"/>
            </p:cNvSpPr>
            <p:nvPr/>
          </p:nvSpPr>
          <p:spPr bwMode="auto">
            <a:xfrm>
              <a:off x="1758" y="1546"/>
              <a:ext cx="4" cy="14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7" name="Line 86"/>
            <p:cNvSpPr>
              <a:spLocks noChangeShapeType="1"/>
            </p:cNvSpPr>
            <p:nvPr/>
          </p:nvSpPr>
          <p:spPr bwMode="auto">
            <a:xfrm>
              <a:off x="1773" y="1546"/>
              <a:ext cx="5" cy="12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361" y="1568"/>
              <a:ext cx="101" cy="21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0" y="13"/>
                </a:cxn>
                <a:cxn ang="0">
                  <a:pos x="5" y="20"/>
                </a:cxn>
                <a:cxn ang="0">
                  <a:pos x="0" y="9"/>
                </a:cxn>
                <a:cxn ang="0">
                  <a:pos x="94" y="0"/>
                </a:cxn>
              </a:cxnLst>
              <a:rect l="0" t="0" r="r" b="b"/>
              <a:pathLst>
                <a:path w="101" h="21">
                  <a:moveTo>
                    <a:pt x="94" y="0"/>
                  </a:moveTo>
                  <a:lnTo>
                    <a:pt x="100" y="13"/>
                  </a:lnTo>
                  <a:lnTo>
                    <a:pt x="5" y="20"/>
                  </a:lnTo>
                  <a:lnTo>
                    <a:pt x="0" y="9"/>
                  </a:lnTo>
                  <a:lnTo>
                    <a:pt x="94" y="0"/>
                  </a:lnTo>
                </a:path>
              </a:pathLst>
            </a:custGeom>
            <a:solidFill>
              <a:srgbClr val="E6E6E6"/>
            </a:solidFill>
            <a:ln w="12700" cap="rnd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358" y="1577"/>
              <a:ext cx="9" cy="18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6" y="17"/>
                </a:cxn>
                <a:cxn ang="0">
                  <a:pos x="8" y="10"/>
                </a:cxn>
              </a:cxnLst>
              <a:rect l="0" t="0" r="r" b="b"/>
              <a:pathLst>
                <a:path w="9" h="18">
                  <a:moveTo>
                    <a:pt x="8" y="1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6" y="17"/>
                  </a:lnTo>
                  <a:lnTo>
                    <a:pt x="8" y="10"/>
                  </a:lnTo>
                </a:path>
              </a:pathLst>
            </a:custGeom>
            <a:solidFill>
              <a:srgbClr val="B3B3B3"/>
            </a:solidFill>
            <a:ln w="12700" cap="rnd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364" y="1581"/>
              <a:ext cx="98" cy="1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95" y="5"/>
                </a:cxn>
                <a:cxn ang="0">
                  <a:pos x="97" y="0"/>
                </a:cxn>
              </a:cxnLst>
              <a:rect l="0" t="0" r="r" b="b"/>
              <a:pathLst>
                <a:path w="98" h="14">
                  <a:moveTo>
                    <a:pt x="97" y="0"/>
                  </a:moveTo>
                  <a:lnTo>
                    <a:pt x="1" y="6"/>
                  </a:lnTo>
                  <a:lnTo>
                    <a:pt x="0" y="13"/>
                  </a:lnTo>
                  <a:lnTo>
                    <a:pt x="95" y="5"/>
                  </a:lnTo>
                  <a:lnTo>
                    <a:pt x="97" y="0"/>
                  </a:lnTo>
                </a:path>
              </a:pathLst>
            </a:custGeom>
            <a:solidFill>
              <a:srgbClr val="B3B3B3"/>
            </a:solidFill>
            <a:ln w="12700" cap="rnd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1" name="Line 90"/>
            <p:cNvSpPr>
              <a:spLocks noChangeShapeType="1"/>
            </p:cNvSpPr>
            <p:nvPr/>
          </p:nvSpPr>
          <p:spPr bwMode="auto">
            <a:xfrm>
              <a:off x="1378" y="1575"/>
              <a:ext cx="4" cy="12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2" name="Line 91"/>
            <p:cNvSpPr>
              <a:spLocks noChangeShapeType="1"/>
            </p:cNvSpPr>
            <p:nvPr/>
          </p:nvSpPr>
          <p:spPr bwMode="auto">
            <a:xfrm>
              <a:off x="1394" y="1575"/>
              <a:ext cx="4" cy="11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3" name="Line 92"/>
            <p:cNvSpPr>
              <a:spLocks noChangeShapeType="1"/>
            </p:cNvSpPr>
            <p:nvPr/>
          </p:nvSpPr>
          <p:spPr bwMode="auto">
            <a:xfrm>
              <a:off x="1410" y="1572"/>
              <a:ext cx="3" cy="14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4" name="Line 93"/>
            <p:cNvSpPr>
              <a:spLocks noChangeShapeType="1"/>
            </p:cNvSpPr>
            <p:nvPr/>
          </p:nvSpPr>
          <p:spPr bwMode="auto">
            <a:xfrm>
              <a:off x="1426" y="1572"/>
              <a:ext cx="3" cy="11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5" name="Line 94"/>
            <p:cNvSpPr>
              <a:spLocks noChangeShapeType="1"/>
            </p:cNvSpPr>
            <p:nvPr/>
          </p:nvSpPr>
          <p:spPr bwMode="auto">
            <a:xfrm>
              <a:off x="1442" y="1571"/>
              <a:ext cx="3" cy="10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1584" y="1552"/>
              <a:ext cx="102" cy="20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01" y="12"/>
                </a:cxn>
                <a:cxn ang="0">
                  <a:pos x="6" y="19"/>
                </a:cxn>
                <a:cxn ang="0">
                  <a:pos x="0" y="8"/>
                </a:cxn>
                <a:cxn ang="0">
                  <a:pos x="95" y="0"/>
                </a:cxn>
              </a:cxnLst>
              <a:rect l="0" t="0" r="r" b="b"/>
              <a:pathLst>
                <a:path w="102" h="20">
                  <a:moveTo>
                    <a:pt x="95" y="0"/>
                  </a:moveTo>
                  <a:lnTo>
                    <a:pt x="101" y="12"/>
                  </a:lnTo>
                  <a:lnTo>
                    <a:pt x="6" y="19"/>
                  </a:lnTo>
                  <a:lnTo>
                    <a:pt x="0" y="8"/>
                  </a:lnTo>
                  <a:lnTo>
                    <a:pt x="95" y="0"/>
                  </a:lnTo>
                </a:path>
              </a:pathLst>
            </a:custGeom>
            <a:solidFill>
              <a:srgbClr val="E6E6E6"/>
            </a:solidFill>
            <a:ln w="12700" cap="rnd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1582" y="1560"/>
              <a:ext cx="9" cy="18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5" y="17"/>
                </a:cxn>
                <a:cxn ang="0">
                  <a:pos x="8" y="10"/>
                </a:cxn>
              </a:cxnLst>
              <a:rect l="0" t="0" r="r" b="b"/>
              <a:pathLst>
                <a:path w="9" h="18">
                  <a:moveTo>
                    <a:pt x="8" y="1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5" y="17"/>
                  </a:lnTo>
                  <a:lnTo>
                    <a:pt x="8" y="10"/>
                  </a:lnTo>
                </a:path>
              </a:pathLst>
            </a:custGeom>
            <a:solidFill>
              <a:srgbClr val="B3B3B3"/>
            </a:solidFill>
            <a:ln w="12700" cap="rnd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1588" y="1564"/>
              <a:ext cx="98" cy="1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2" y="6"/>
                </a:cxn>
                <a:cxn ang="0">
                  <a:pos x="0" y="13"/>
                </a:cxn>
                <a:cxn ang="0">
                  <a:pos x="94" y="4"/>
                </a:cxn>
                <a:cxn ang="0">
                  <a:pos x="97" y="0"/>
                </a:cxn>
              </a:cxnLst>
              <a:rect l="0" t="0" r="r" b="b"/>
              <a:pathLst>
                <a:path w="98" h="14">
                  <a:moveTo>
                    <a:pt x="97" y="0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94" y="4"/>
                  </a:lnTo>
                  <a:lnTo>
                    <a:pt x="97" y="0"/>
                  </a:lnTo>
                </a:path>
              </a:pathLst>
            </a:custGeom>
            <a:solidFill>
              <a:srgbClr val="B3B3B3"/>
            </a:solidFill>
            <a:ln w="12700" cap="rnd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9" name="Line 98"/>
            <p:cNvSpPr>
              <a:spLocks noChangeShapeType="1"/>
            </p:cNvSpPr>
            <p:nvPr/>
          </p:nvSpPr>
          <p:spPr bwMode="auto">
            <a:xfrm>
              <a:off x="1601" y="1561"/>
              <a:ext cx="5" cy="9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0" name="Line 99"/>
            <p:cNvSpPr>
              <a:spLocks noChangeShapeType="1"/>
            </p:cNvSpPr>
            <p:nvPr/>
          </p:nvSpPr>
          <p:spPr bwMode="auto">
            <a:xfrm>
              <a:off x="1618" y="1559"/>
              <a:ext cx="4" cy="9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1" name="Line 100"/>
            <p:cNvSpPr>
              <a:spLocks noChangeShapeType="1"/>
            </p:cNvSpPr>
            <p:nvPr/>
          </p:nvSpPr>
          <p:spPr bwMode="auto">
            <a:xfrm>
              <a:off x="1632" y="1556"/>
              <a:ext cx="6" cy="11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2" name="Line 101"/>
            <p:cNvSpPr>
              <a:spLocks noChangeShapeType="1"/>
            </p:cNvSpPr>
            <p:nvPr/>
          </p:nvSpPr>
          <p:spPr bwMode="auto">
            <a:xfrm>
              <a:off x="1648" y="1555"/>
              <a:ext cx="3" cy="12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3" name="Line 102"/>
            <p:cNvSpPr>
              <a:spLocks noChangeShapeType="1"/>
            </p:cNvSpPr>
            <p:nvPr/>
          </p:nvSpPr>
          <p:spPr bwMode="auto">
            <a:xfrm>
              <a:off x="1666" y="1553"/>
              <a:ext cx="3" cy="11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1473" y="1560"/>
              <a:ext cx="100" cy="1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9" y="11"/>
                </a:cxn>
                <a:cxn ang="0">
                  <a:pos x="4" y="18"/>
                </a:cxn>
                <a:cxn ang="0">
                  <a:pos x="0" y="7"/>
                </a:cxn>
                <a:cxn ang="0">
                  <a:pos x="94" y="0"/>
                </a:cxn>
              </a:cxnLst>
              <a:rect l="0" t="0" r="r" b="b"/>
              <a:pathLst>
                <a:path w="100" h="19">
                  <a:moveTo>
                    <a:pt x="94" y="0"/>
                  </a:moveTo>
                  <a:lnTo>
                    <a:pt x="99" y="11"/>
                  </a:lnTo>
                  <a:lnTo>
                    <a:pt x="4" y="18"/>
                  </a:lnTo>
                  <a:lnTo>
                    <a:pt x="0" y="7"/>
                  </a:lnTo>
                  <a:lnTo>
                    <a:pt x="94" y="0"/>
                  </a:lnTo>
                </a:path>
              </a:pathLst>
            </a:custGeom>
            <a:solidFill>
              <a:srgbClr val="E6E6E6"/>
            </a:solidFill>
            <a:ln w="12700" cap="rnd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1469" y="1568"/>
              <a:ext cx="9" cy="19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6" y="18"/>
                </a:cxn>
                <a:cxn ang="0">
                  <a:pos x="8" y="10"/>
                </a:cxn>
              </a:cxnLst>
              <a:rect l="0" t="0" r="r" b="b"/>
              <a:pathLst>
                <a:path w="9" h="19">
                  <a:moveTo>
                    <a:pt x="8" y="10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6" y="18"/>
                  </a:lnTo>
                  <a:lnTo>
                    <a:pt x="8" y="10"/>
                  </a:lnTo>
                </a:path>
              </a:pathLst>
            </a:custGeom>
            <a:solidFill>
              <a:srgbClr val="B3B3B3"/>
            </a:solidFill>
            <a:ln w="12700" cap="rnd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1476" y="1571"/>
              <a:ext cx="97" cy="16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" y="7"/>
                </a:cxn>
                <a:cxn ang="0">
                  <a:pos x="0" y="15"/>
                </a:cxn>
                <a:cxn ang="0">
                  <a:pos x="94" y="6"/>
                </a:cxn>
                <a:cxn ang="0">
                  <a:pos x="96" y="0"/>
                </a:cxn>
              </a:cxnLst>
              <a:rect l="0" t="0" r="r" b="b"/>
              <a:pathLst>
                <a:path w="97" h="16">
                  <a:moveTo>
                    <a:pt x="96" y="0"/>
                  </a:moveTo>
                  <a:lnTo>
                    <a:pt x="1" y="7"/>
                  </a:lnTo>
                  <a:lnTo>
                    <a:pt x="0" y="15"/>
                  </a:lnTo>
                  <a:lnTo>
                    <a:pt x="94" y="6"/>
                  </a:lnTo>
                  <a:lnTo>
                    <a:pt x="96" y="0"/>
                  </a:lnTo>
                </a:path>
              </a:pathLst>
            </a:custGeom>
            <a:solidFill>
              <a:srgbClr val="B3B3B3"/>
            </a:solidFill>
            <a:ln w="12700" cap="rnd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7" name="Line 106"/>
            <p:cNvSpPr>
              <a:spLocks noChangeShapeType="1"/>
            </p:cNvSpPr>
            <p:nvPr/>
          </p:nvSpPr>
          <p:spPr bwMode="auto">
            <a:xfrm>
              <a:off x="1488" y="1568"/>
              <a:ext cx="5" cy="10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8" name="Line 107"/>
            <p:cNvSpPr>
              <a:spLocks noChangeShapeType="1"/>
            </p:cNvSpPr>
            <p:nvPr/>
          </p:nvSpPr>
          <p:spPr bwMode="auto">
            <a:xfrm>
              <a:off x="1505" y="1565"/>
              <a:ext cx="4" cy="12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9" name="Line 108"/>
            <p:cNvSpPr>
              <a:spLocks noChangeShapeType="1"/>
            </p:cNvSpPr>
            <p:nvPr/>
          </p:nvSpPr>
          <p:spPr bwMode="auto">
            <a:xfrm>
              <a:off x="1520" y="1565"/>
              <a:ext cx="6" cy="9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0" name="Line 109"/>
            <p:cNvSpPr>
              <a:spLocks noChangeShapeType="1"/>
            </p:cNvSpPr>
            <p:nvPr/>
          </p:nvSpPr>
          <p:spPr bwMode="auto">
            <a:xfrm>
              <a:off x="1536" y="1563"/>
              <a:ext cx="6" cy="11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1" name="Line 110"/>
            <p:cNvSpPr>
              <a:spLocks noChangeShapeType="1"/>
            </p:cNvSpPr>
            <p:nvPr/>
          </p:nvSpPr>
          <p:spPr bwMode="auto">
            <a:xfrm>
              <a:off x="1552" y="1562"/>
              <a:ext cx="6" cy="11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2" name="Line 111"/>
            <p:cNvSpPr>
              <a:spLocks noChangeShapeType="1"/>
            </p:cNvSpPr>
            <p:nvPr/>
          </p:nvSpPr>
          <p:spPr bwMode="auto">
            <a:xfrm flipH="1" flipV="1">
              <a:off x="1397" y="1617"/>
              <a:ext cx="15" cy="45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3" name="Line 112"/>
            <p:cNvSpPr>
              <a:spLocks noChangeShapeType="1"/>
            </p:cNvSpPr>
            <p:nvPr/>
          </p:nvSpPr>
          <p:spPr bwMode="auto">
            <a:xfrm flipH="1" flipV="1">
              <a:off x="1432" y="1613"/>
              <a:ext cx="22" cy="65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4" name="Line 113"/>
            <p:cNvSpPr>
              <a:spLocks noChangeShapeType="1"/>
            </p:cNvSpPr>
            <p:nvPr/>
          </p:nvSpPr>
          <p:spPr bwMode="auto">
            <a:xfrm flipH="1" flipV="1">
              <a:off x="1450" y="1612"/>
              <a:ext cx="21" cy="64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5" name="Line 114"/>
            <p:cNvSpPr>
              <a:spLocks noChangeShapeType="1"/>
            </p:cNvSpPr>
            <p:nvPr/>
          </p:nvSpPr>
          <p:spPr bwMode="auto">
            <a:xfrm flipH="1" flipV="1">
              <a:off x="1466" y="1608"/>
              <a:ext cx="21" cy="69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6" name="Line 115"/>
            <p:cNvSpPr>
              <a:spLocks noChangeShapeType="1"/>
            </p:cNvSpPr>
            <p:nvPr/>
          </p:nvSpPr>
          <p:spPr bwMode="auto">
            <a:xfrm flipH="1" flipV="1">
              <a:off x="1481" y="1607"/>
              <a:ext cx="22" cy="64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7" name="Line 116"/>
            <p:cNvSpPr>
              <a:spLocks noChangeShapeType="1"/>
            </p:cNvSpPr>
            <p:nvPr/>
          </p:nvSpPr>
          <p:spPr bwMode="auto">
            <a:xfrm flipH="1" flipV="1">
              <a:off x="1498" y="1607"/>
              <a:ext cx="25" cy="65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8" name="Line 117"/>
            <p:cNvSpPr>
              <a:spLocks noChangeShapeType="1"/>
            </p:cNvSpPr>
            <p:nvPr/>
          </p:nvSpPr>
          <p:spPr bwMode="auto">
            <a:xfrm flipH="1" flipV="1">
              <a:off x="1512" y="1604"/>
              <a:ext cx="26" cy="64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9" name="Line 118"/>
            <p:cNvSpPr>
              <a:spLocks noChangeShapeType="1"/>
            </p:cNvSpPr>
            <p:nvPr/>
          </p:nvSpPr>
          <p:spPr bwMode="auto">
            <a:xfrm flipH="1" flipV="1">
              <a:off x="1531" y="1604"/>
              <a:ext cx="24" cy="64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0" name="Line 119"/>
            <p:cNvSpPr>
              <a:spLocks noChangeShapeType="1"/>
            </p:cNvSpPr>
            <p:nvPr/>
          </p:nvSpPr>
          <p:spPr bwMode="auto">
            <a:xfrm flipH="1" flipV="1">
              <a:off x="1547" y="1604"/>
              <a:ext cx="25" cy="63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1" name="Line 120"/>
            <p:cNvSpPr>
              <a:spLocks noChangeShapeType="1"/>
            </p:cNvSpPr>
            <p:nvPr/>
          </p:nvSpPr>
          <p:spPr bwMode="auto">
            <a:xfrm flipH="1" flipV="1">
              <a:off x="1563" y="1600"/>
              <a:ext cx="27" cy="66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2" name="Line 121"/>
            <p:cNvSpPr>
              <a:spLocks noChangeShapeType="1"/>
            </p:cNvSpPr>
            <p:nvPr/>
          </p:nvSpPr>
          <p:spPr bwMode="auto">
            <a:xfrm flipH="1" flipV="1">
              <a:off x="1579" y="1601"/>
              <a:ext cx="27" cy="61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3" name="Line 122"/>
            <p:cNvSpPr>
              <a:spLocks noChangeShapeType="1"/>
            </p:cNvSpPr>
            <p:nvPr/>
          </p:nvSpPr>
          <p:spPr bwMode="auto">
            <a:xfrm flipH="1" flipV="1">
              <a:off x="1596" y="1600"/>
              <a:ext cx="27" cy="61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4" name="Line 123"/>
            <p:cNvSpPr>
              <a:spLocks noChangeShapeType="1"/>
            </p:cNvSpPr>
            <p:nvPr/>
          </p:nvSpPr>
          <p:spPr bwMode="auto">
            <a:xfrm flipH="1" flipV="1">
              <a:off x="1612" y="1598"/>
              <a:ext cx="29" cy="61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5" name="Line 124"/>
            <p:cNvSpPr>
              <a:spLocks noChangeShapeType="1"/>
            </p:cNvSpPr>
            <p:nvPr/>
          </p:nvSpPr>
          <p:spPr bwMode="auto">
            <a:xfrm flipH="1" flipV="1">
              <a:off x="1628" y="1596"/>
              <a:ext cx="29" cy="62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6" name="Line 125"/>
            <p:cNvSpPr>
              <a:spLocks noChangeShapeType="1"/>
            </p:cNvSpPr>
            <p:nvPr/>
          </p:nvSpPr>
          <p:spPr bwMode="auto">
            <a:xfrm flipH="1" flipV="1">
              <a:off x="1662" y="1597"/>
              <a:ext cx="19" cy="39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7" name="Line 126"/>
            <p:cNvSpPr>
              <a:spLocks noChangeShapeType="1"/>
            </p:cNvSpPr>
            <p:nvPr/>
          </p:nvSpPr>
          <p:spPr bwMode="auto">
            <a:xfrm flipH="1" flipV="1">
              <a:off x="1416" y="1613"/>
              <a:ext cx="20" cy="66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8" name="Line 127"/>
            <p:cNvSpPr>
              <a:spLocks noChangeShapeType="1"/>
            </p:cNvSpPr>
            <p:nvPr/>
          </p:nvSpPr>
          <p:spPr bwMode="auto">
            <a:xfrm flipH="1" flipV="1">
              <a:off x="1643" y="1595"/>
              <a:ext cx="30" cy="61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9" name="Line 128"/>
            <p:cNvSpPr>
              <a:spLocks noChangeShapeType="1"/>
            </p:cNvSpPr>
            <p:nvPr/>
          </p:nvSpPr>
          <p:spPr bwMode="auto">
            <a:xfrm flipH="1">
              <a:off x="1385" y="1605"/>
              <a:ext cx="297" cy="25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0" name="Line 129"/>
            <p:cNvSpPr>
              <a:spLocks noChangeShapeType="1"/>
            </p:cNvSpPr>
            <p:nvPr/>
          </p:nvSpPr>
          <p:spPr bwMode="auto">
            <a:xfrm flipH="1">
              <a:off x="1389" y="1620"/>
              <a:ext cx="300" cy="28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1" name="Line 130"/>
            <p:cNvSpPr>
              <a:spLocks noChangeShapeType="1"/>
            </p:cNvSpPr>
            <p:nvPr/>
          </p:nvSpPr>
          <p:spPr bwMode="auto">
            <a:xfrm flipH="1">
              <a:off x="1433" y="1640"/>
              <a:ext cx="233" cy="22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132" name="Group 131"/>
            <p:cNvGrpSpPr>
              <a:grpSpLocks/>
            </p:cNvGrpSpPr>
            <p:nvPr/>
          </p:nvGrpSpPr>
          <p:grpSpPr bwMode="auto">
            <a:xfrm>
              <a:off x="1440" y="1200"/>
              <a:ext cx="193" cy="193"/>
              <a:chOff x="1440" y="1200"/>
              <a:chExt cx="193" cy="193"/>
            </a:xfrm>
          </p:grpSpPr>
          <p:grpSp>
            <p:nvGrpSpPr>
              <p:cNvPr id="133" name="Group 132"/>
              <p:cNvGrpSpPr>
                <a:grpSpLocks/>
              </p:cNvGrpSpPr>
              <p:nvPr/>
            </p:nvGrpSpPr>
            <p:grpSpPr bwMode="auto">
              <a:xfrm>
                <a:off x="1440" y="1200"/>
                <a:ext cx="193" cy="193"/>
                <a:chOff x="1440" y="1200"/>
                <a:chExt cx="193" cy="193"/>
              </a:xfrm>
            </p:grpSpPr>
            <p:sp>
              <p:nvSpPr>
                <p:cNvPr id="135" name="Rectangle 133"/>
                <p:cNvSpPr>
                  <a:spLocks noChangeArrowheads="1"/>
                </p:cNvSpPr>
                <p:nvPr/>
              </p:nvSpPr>
              <p:spPr bwMode="auto">
                <a:xfrm>
                  <a:off x="1442" y="1203"/>
                  <a:ext cx="188" cy="187"/>
                </a:xfrm>
                <a:prstGeom prst="rect">
                  <a:avLst/>
                </a:prstGeom>
                <a:solidFill>
                  <a:srgbClr val="3F3F3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36" name="Freeform 134"/>
                <p:cNvSpPr>
                  <a:spLocks/>
                </p:cNvSpPr>
                <p:nvPr/>
              </p:nvSpPr>
              <p:spPr bwMode="auto">
                <a:xfrm>
                  <a:off x="1448" y="1211"/>
                  <a:ext cx="177" cy="1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6" y="0"/>
                    </a:cxn>
                    <a:cxn ang="0">
                      <a:pos x="176" y="170"/>
                    </a:cxn>
                    <a:cxn ang="0">
                      <a:pos x="0" y="17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7" h="171">
                      <a:moveTo>
                        <a:pt x="0" y="0"/>
                      </a:moveTo>
                      <a:lnTo>
                        <a:pt x="176" y="0"/>
                      </a:lnTo>
                      <a:lnTo>
                        <a:pt x="176" y="170"/>
                      </a:lnTo>
                      <a:lnTo>
                        <a:pt x="0" y="17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37" name="Freeform 135"/>
                <p:cNvSpPr>
                  <a:spLocks/>
                </p:cNvSpPr>
                <p:nvPr/>
              </p:nvSpPr>
              <p:spPr bwMode="auto">
                <a:xfrm>
                  <a:off x="1440" y="1200"/>
                  <a:ext cx="9" cy="19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11"/>
                    </a:cxn>
                    <a:cxn ang="0">
                      <a:pos x="8" y="181"/>
                    </a:cxn>
                    <a:cxn ang="0">
                      <a:pos x="0" y="19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" h="193">
                      <a:moveTo>
                        <a:pt x="0" y="0"/>
                      </a:moveTo>
                      <a:lnTo>
                        <a:pt x="8" y="11"/>
                      </a:lnTo>
                      <a:lnTo>
                        <a:pt x="8" y="181"/>
                      </a:lnTo>
                      <a:lnTo>
                        <a:pt x="0" y="19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5F5F5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38" name="Freeform 136"/>
                <p:cNvSpPr>
                  <a:spLocks/>
                </p:cNvSpPr>
                <p:nvPr/>
              </p:nvSpPr>
              <p:spPr bwMode="auto">
                <a:xfrm>
                  <a:off x="1624" y="1200"/>
                  <a:ext cx="9" cy="193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11"/>
                    </a:cxn>
                    <a:cxn ang="0">
                      <a:pos x="0" y="181"/>
                    </a:cxn>
                    <a:cxn ang="0">
                      <a:pos x="8" y="192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9" h="193">
                      <a:moveTo>
                        <a:pt x="8" y="0"/>
                      </a:moveTo>
                      <a:lnTo>
                        <a:pt x="0" y="11"/>
                      </a:lnTo>
                      <a:lnTo>
                        <a:pt x="0" y="181"/>
                      </a:lnTo>
                      <a:lnTo>
                        <a:pt x="8" y="192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5F5F5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39" name="Freeform 137"/>
                <p:cNvSpPr>
                  <a:spLocks/>
                </p:cNvSpPr>
                <p:nvPr/>
              </p:nvSpPr>
              <p:spPr bwMode="auto">
                <a:xfrm>
                  <a:off x="1440" y="1381"/>
                  <a:ext cx="193" cy="12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8" y="0"/>
                    </a:cxn>
                    <a:cxn ang="0">
                      <a:pos x="184" y="0"/>
                    </a:cxn>
                    <a:cxn ang="0">
                      <a:pos x="192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93" h="12">
                      <a:moveTo>
                        <a:pt x="0" y="11"/>
                      </a:moveTo>
                      <a:lnTo>
                        <a:pt x="8" y="0"/>
                      </a:lnTo>
                      <a:lnTo>
                        <a:pt x="184" y="0"/>
                      </a:lnTo>
                      <a:lnTo>
                        <a:pt x="192" y="11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  <p:graphicFrame>
            <p:nvGraphicFramePr>
              <p:cNvPr id="134" name="Object 138"/>
              <p:cNvGraphicFramePr>
                <a:graphicFrameLocks/>
              </p:cNvGraphicFramePr>
              <p:nvPr/>
            </p:nvGraphicFramePr>
            <p:xfrm>
              <a:off x="1472" y="1242"/>
              <a:ext cx="146" cy="146"/>
            </p:xfrm>
            <a:graphic>
              <a:graphicData uri="http://schemas.openxmlformats.org/presentationml/2006/ole">
                <p:oleObj spid="_x0000_s792578" name="Microsoft ClipArt Gallery" r:id="rId4" imgW="231480" imgH="231480" progId="MS_ClipArt_Gallery">
                  <p:embed/>
                </p:oleObj>
              </a:graphicData>
            </a:graphic>
          </p:graphicFrame>
        </p:grpSp>
      </p:grpSp>
      <p:sp>
        <p:nvSpPr>
          <p:cNvPr id="140" name="Rectangle 139"/>
          <p:cNvSpPr>
            <a:spLocks noChangeArrowheads="1"/>
          </p:cNvSpPr>
          <p:nvPr/>
        </p:nvSpPr>
        <p:spPr bwMode="auto">
          <a:xfrm>
            <a:off x="3016250" y="3218419"/>
            <a:ext cx="176530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TW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Windows Media</a:t>
            </a:r>
            <a:br>
              <a:rPr lang="en-US" altLang="zh-TW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服務伺服器</a:t>
            </a:r>
            <a:endParaRPr lang="en-US" altLang="zh-TW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1" name="Arc 140"/>
          <p:cNvSpPr>
            <a:spLocks/>
          </p:cNvSpPr>
          <p:nvPr/>
        </p:nvSpPr>
        <p:spPr bwMode="auto">
          <a:xfrm>
            <a:off x="2487613" y="2072244"/>
            <a:ext cx="982662" cy="369332"/>
          </a:xfrm>
          <a:custGeom>
            <a:avLst/>
            <a:gdLst>
              <a:gd name="G0" fmla="+- 21579 0 0"/>
              <a:gd name="G1" fmla="+- 21600 0 0"/>
              <a:gd name="G2" fmla="+- 21600 0 0"/>
              <a:gd name="T0" fmla="*/ 0 w 43179"/>
              <a:gd name="T1" fmla="*/ 20639 h 21600"/>
              <a:gd name="T2" fmla="*/ 43179 w 43179"/>
              <a:gd name="T3" fmla="*/ 21600 h 21600"/>
              <a:gd name="T4" fmla="*/ 21579 w 4317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79" h="21600" fill="none" extrusionOk="0">
                <a:moveTo>
                  <a:pt x="0" y="20639"/>
                </a:moveTo>
                <a:cubicBezTo>
                  <a:pt x="514" y="9094"/>
                  <a:pt x="10023" y="-1"/>
                  <a:pt x="21579" y="0"/>
                </a:cubicBezTo>
                <a:cubicBezTo>
                  <a:pt x="33508" y="0"/>
                  <a:pt x="43179" y="9670"/>
                  <a:pt x="43179" y="21600"/>
                </a:cubicBezTo>
              </a:path>
              <a:path w="43179" h="21600" stroke="0" extrusionOk="0">
                <a:moveTo>
                  <a:pt x="0" y="20639"/>
                </a:moveTo>
                <a:cubicBezTo>
                  <a:pt x="514" y="9094"/>
                  <a:pt x="10023" y="-1"/>
                  <a:pt x="21579" y="0"/>
                </a:cubicBezTo>
                <a:cubicBezTo>
                  <a:pt x="33508" y="0"/>
                  <a:pt x="43179" y="9670"/>
                  <a:pt x="43179" y="21600"/>
                </a:cubicBezTo>
                <a:lnTo>
                  <a:pt x="21579" y="21600"/>
                </a:lnTo>
                <a:close/>
              </a:path>
            </a:pathLst>
          </a:custGeom>
          <a:noFill/>
          <a:ln w="25400">
            <a:solidFill>
              <a:srgbClr val="FFFF00"/>
            </a:solidFill>
            <a:round/>
            <a:headEnd type="triangle" w="med" len="med"/>
            <a:tailEnd type="none" w="sm" len="sm"/>
          </a:ln>
          <a:effectLst/>
        </p:spPr>
        <p:txBody>
          <a:bodyPr anchor="ctr">
            <a:spAutoFit/>
          </a:bodyPr>
          <a:lstStyle/>
          <a:p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42" name="Group 141"/>
          <p:cNvGrpSpPr>
            <a:grpSpLocks/>
          </p:cNvGrpSpPr>
          <p:nvPr/>
        </p:nvGrpSpPr>
        <p:grpSpPr bwMode="auto">
          <a:xfrm>
            <a:off x="434975" y="2489757"/>
            <a:ext cx="5302250" cy="2157547"/>
            <a:chOff x="226" y="1991"/>
            <a:chExt cx="3340" cy="2104"/>
          </a:xfrm>
        </p:grpSpPr>
        <p:sp>
          <p:nvSpPr>
            <p:cNvPr id="143" name="Text Box 142"/>
            <p:cNvSpPr txBox="1">
              <a:spLocks noChangeArrowheads="1"/>
            </p:cNvSpPr>
            <p:nvPr/>
          </p:nvSpPr>
          <p:spPr bwMode="auto">
            <a:xfrm>
              <a:off x="444" y="1991"/>
              <a:ext cx="159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</a:pPr>
              <a:r>
                <a:rPr lang="en-US" altLang="zh-TW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c:\wmroot\playlist.wsx</a:t>
              </a:r>
            </a:p>
          </p:txBody>
        </p:sp>
        <p:sp>
          <p:nvSpPr>
            <p:cNvPr id="144" name="Rectangle 143"/>
            <p:cNvSpPr>
              <a:spLocks noChangeArrowheads="1"/>
            </p:cNvSpPr>
            <p:nvPr/>
          </p:nvSpPr>
          <p:spPr bwMode="auto">
            <a:xfrm>
              <a:off x="226" y="2718"/>
              <a:ext cx="3340" cy="13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lvl="1" algn="l" eaLnBrk="0" hangingPunct="0">
                <a:spcBef>
                  <a:spcPct val="5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altLang="zh-TW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Playlist.wsx</a:t>
              </a:r>
              <a:r>
                <a:rPr lang="en-US" altLang="zh-TW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 </a:t>
              </a:r>
            </a:p>
            <a:p>
              <a:pPr lvl="1" algn="l" eaLnBrk="0" hangingPunct="0">
                <a:lnSpc>
                  <a:spcPct val="75000"/>
                </a:lnSpc>
                <a:spcBef>
                  <a:spcPct val="5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altLang="zh-TW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&lt;</a:t>
              </a:r>
              <a:r>
                <a:rPr lang="en-US" altLang="zh-TW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wsx</a:t>
              </a:r>
              <a:r>
                <a:rPr lang="en-US" altLang="zh-TW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 version="1.0"&gt;</a:t>
              </a:r>
            </a:p>
            <a:p>
              <a:pPr lvl="1" algn="l" eaLnBrk="0" hangingPunct="0">
                <a:lnSpc>
                  <a:spcPct val="75000"/>
                </a:lnSpc>
                <a:spcBef>
                  <a:spcPct val="5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altLang="zh-TW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&lt;</a:t>
              </a:r>
              <a:r>
                <a:rPr lang="en-US" altLang="zh-TW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smil</a:t>
              </a:r>
              <a:r>
                <a:rPr lang="en-US" altLang="zh-TW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&gt;</a:t>
              </a:r>
            </a:p>
            <a:p>
              <a:pPr lvl="1" algn="l" eaLnBrk="0" hangingPunct="0">
                <a:lnSpc>
                  <a:spcPct val="75000"/>
                </a:lnSpc>
                <a:spcBef>
                  <a:spcPct val="5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altLang="zh-TW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	&lt;media </a:t>
              </a:r>
              <a:r>
                <a:rPr lang="en-US" altLang="zh-TW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src</a:t>
              </a:r>
              <a:r>
                <a:rPr lang="en-US" altLang="zh-TW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="c:\wmroot\Content1.ASF"/&gt;</a:t>
              </a:r>
            </a:p>
            <a:p>
              <a:pPr lvl="1" algn="l" eaLnBrk="0" hangingPunct="0">
                <a:lnSpc>
                  <a:spcPct val="75000"/>
                </a:lnSpc>
                <a:spcBef>
                  <a:spcPct val="5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altLang="zh-TW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	&lt;media </a:t>
              </a:r>
              <a:r>
                <a:rPr lang="en-US" altLang="zh-TW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src</a:t>
              </a:r>
              <a:r>
                <a:rPr lang="en-US" altLang="zh-TW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="c:\wmroot\Content2.ASF"/&gt;</a:t>
              </a:r>
            </a:p>
            <a:p>
              <a:pPr lvl="1" algn="l" eaLnBrk="0" hangingPunct="0">
                <a:lnSpc>
                  <a:spcPct val="75000"/>
                </a:lnSpc>
                <a:spcBef>
                  <a:spcPct val="5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altLang="zh-TW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	&lt;media </a:t>
              </a:r>
              <a:r>
                <a:rPr lang="en-US" altLang="zh-TW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src</a:t>
              </a:r>
              <a:r>
                <a:rPr lang="en-US" altLang="zh-TW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="c:\wmroot\Content3.ASF"/&gt;</a:t>
              </a:r>
            </a:p>
            <a:p>
              <a:pPr lvl="1" algn="l" eaLnBrk="0" hangingPunct="0">
                <a:lnSpc>
                  <a:spcPct val="75000"/>
                </a:lnSpc>
                <a:spcBef>
                  <a:spcPct val="5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altLang="zh-TW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&lt;/</a:t>
              </a:r>
              <a:r>
                <a:rPr lang="en-US" altLang="zh-TW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smil</a:t>
              </a:r>
              <a:r>
                <a:rPr lang="en-US" altLang="zh-TW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&gt;</a:t>
              </a:r>
            </a:p>
          </p:txBody>
        </p:sp>
        <p:sp>
          <p:nvSpPr>
            <p:cNvPr id="145" name="Line 144"/>
            <p:cNvSpPr>
              <a:spLocks noChangeShapeType="1"/>
            </p:cNvSpPr>
            <p:nvPr/>
          </p:nvSpPr>
          <p:spPr bwMode="auto">
            <a:xfrm flipH="1">
              <a:off x="1124" y="2198"/>
              <a:ext cx="260" cy="482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146" name="Group 145"/>
            <p:cNvGrpSpPr>
              <a:grpSpLocks/>
            </p:cNvGrpSpPr>
            <p:nvPr/>
          </p:nvGrpSpPr>
          <p:grpSpPr bwMode="auto">
            <a:xfrm>
              <a:off x="1283" y="2416"/>
              <a:ext cx="193" cy="345"/>
              <a:chOff x="4939" y="1374"/>
              <a:chExt cx="193" cy="345"/>
            </a:xfrm>
          </p:grpSpPr>
          <p:sp>
            <p:nvSpPr>
              <p:cNvPr id="147" name="Text Box 146"/>
              <p:cNvSpPr txBox="1">
                <a:spLocks noChangeArrowheads="1"/>
              </p:cNvSpPr>
              <p:nvPr/>
            </p:nvSpPr>
            <p:spPr bwMode="auto">
              <a:xfrm>
                <a:off x="4939" y="1374"/>
                <a:ext cx="193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</a:pPr>
                <a:r>
                  <a:rPr lang="en-US" altLang="zh-TW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2</a:t>
                </a:r>
              </a:p>
            </p:txBody>
          </p:sp>
          <p:sp>
            <p:nvSpPr>
              <p:cNvPr id="148" name="Oval 147"/>
              <p:cNvSpPr>
                <a:spLocks noChangeArrowheads="1"/>
              </p:cNvSpPr>
              <p:nvPr/>
            </p:nvSpPr>
            <p:spPr bwMode="auto">
              <a:xfrm>
                <a:off x="4944" y="1392"/>
                <a:ext cx="171" cy="327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TW" altLang="en-US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</p:grpSp>
      <p:grpSp>
        <p:nvGrpSpPr>
          <p:cNvPr id="149" name="Group 148"/>
          <p:cNvGrpSpPr>
            <a:grpSpLocks/>
          </p:cNvGrpSpPr>
          <p:nvPr/>
        </p:nvGrpSpPr>
        <p:grpSpPr bwMode="auto">
          <a:xfrm>
            <a:off x="4254500" y="2513572"/>
            <a:ext cx="3763963" cy="573086"/>
            <a:chOff x="2632" y="2006"/>
            <a:chExt cx="2371" cy="589"/>
          </a:xfrm>
        </p:grpSpPr>
        <p:sp>
          <p:nvSpPr>
            <p:cNvPr id="150" name="Line 149"/>
            <p:cNvSpPr>
              <a:spLocks noChangeShapeType="1"/>
            </p:cNvSpPr>
            <p:nvPr/>
          </p:nvSpPr>
          <p:spPr bwMode="auto">
            <a:xfrm>
              <a:off x="2632" y="2225"/>
              <a:ext cx="23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anchor="ctr"/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1" name="Text Box 150"/>
            <p:cNvSpPr txBox="1">
              <a:spLocks noChangeArrowheads="1"/>
            </p:cNvSpPr>
            <p:nvPr/>
          </p:nvSpPr>
          <p:spPr bwMode="auto">
            <a:xfrm>
              <a:off x="2836" y="2006"/>
              <a:ext cx="216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>
                <a:lnSpc>
                  <a:spcPts val="2400"/>
                </a:lnSpc>
              </a:pPr>
              <a:r>
                <a:rPr lang="en-US" altLang="zh-TW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mms://server/Songs/playlist.wsx</a:t>
              </a:r>
            </a:p>
          </p:txBody>
        </p:sp>
        <p:grpSp>
          <p:nvGrpSpPr>
            <p:cNvPr id="152" name="Group 151"/>
            <p:cNvGrpSpPr>
              <a:grpSpLocks/>
            </p:cNvGrpSpPr>
            <p:nvPr/>
          </p:nvGrpSpPr>
          <p:grpSpPr bwMode="auto">
            <a:xfrm>
              <a:off x="3411" y="2250"/>
              <a:ext cx="193" cy="345"/>
              <a:chOff x="4939" y="1374"/>
              <a:chExt cx="193" cy="345"/>
            </a:xfrm>
          </p:grpSpPr>
          <p:sp>
            <p:nvSpPr>
              <p:cNvPr id="153" name="Text Box 152"/>
              <p:cNvSpPr txBox="1">
                <a:spLocks noChangeArrowheads="1"/>
              </p:cNvSpPr>
              <p:nvPr/>
            </p:nvSpPr>
            <p:spPr bwMode="auto">
              <a:xfrm>
                <a:off x="4939" y="1374"/>
                <a:ext cx="193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</a:pPr>
                <a:r>
                  <a:rPr lang="en-US" altLang="zh-TW" sz="1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1</a:t>
                </a:r>
              </a:p>
            </p:txBody>
          </p:sp>
          <p:sp>
            <p:nvSpPr>
              <p:cNvPr id="154" name="Oval 153"/>
              <p:cNvSpPr>
                <a:spLocks noChangeArrowheads="1"/>
              </p:cNvSpPr>
              <p:nvPr/>
            </p:nvSpPr>
            <p:spPr bwMode="auto">
              <a:xfrm>
                <a:off x="4944" y="1392"/>
                <a:ext cx="171" cy="327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zh-TW" altLang="en-US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</p:grpSp>
      <p:grpSp>
        <p:nvGrpSpPr>
          <p:cNvPr id="155" name="Group 154"/>
          <p:cNvGrpSpPr>
            <a:grpSpLocks/>
          </p:cNvGrpSpPr>
          <p:nvPr/>
        </p:nvGrpSpPr>
        <p:grpSpPr bwMode="auto">
          <a:xfrm>
            <a:off x="4456113" y="3173970"/>
            <a:ext cx="4086225" cy="631632"/>
            <a:chOff x="2759" y="2422"/>
            <a:chExt cx="2574" cy="620"/>
          </a:xfrm>
        </p:grpSpPr>
        <p:grpSp>
          <p:nvGrpSpPr>
            <p:cNvPr id="156" name="Group 155"/>
            <p:cNvGrpSpPr>
              <a:grpSpLocks/>
            </p:cNvGrpSpPr>
            <p:nvPr/>
          </p:nvGrpSpPr>
          <p:grpSpPr bwMode="auto">
            <a:xfrm>
              <a:off x="3859" y="2524"/>
              <a:ext cx="193" cy="345"/>
              <a:chOff x="4939" y="1374"/>
              <a:chExt cx="193" cy="345"/>
            </a:xfrm>
          </p:grpSpPr>
          <p:sp>
            <p:nvSpPr>
              <p:cNvPr id="159" name="Text Box 156"/>
              <p:cNvSpPr txBox="1">
                <a:spLocks noChangeArrowheads="1"/>
              </p:cNvSpPr>
              <p:nvPr/>
            </p:nvSpPr>
            <p:spPr bwMode="auto">
              <a:xfrm>
                <a:off x="4939" y="1374"/>
                <a:ext cx="193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</a:pPr>
                <a:r>
                  <a:rPr lang="en-US" altLang="zh-TW" sz="1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3</a:t>
                </a:r>
              </a:p>
            </p:txBody>
          </p:sp>
          <p:sp>
            <p:nvSpPr>
              <p:cNvPr id="160" name="Oval 157"/>
              <p:cNvSpPr>
                <a:spLocks noChangeArrowheads="1"/>
              </p:cNvSpPr>
              <p:nvPr/>
            </p:nvSpPr>
            <p:spPr bwMode="auto">
              <a:xfrm>
                <a:off x="4944" y="1392"/>
                <a:ext cx="171" cy="327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TW" altLang="en-US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157" name="Arc 158"/>
            <p:cNvSpPr>
              <a:spLocks/>
            </p:cNvSpPr>
            <p:nvPr/>
          </p:nvSpPr>
          <p:spPr bwMode="auto">
            <a:xfrm flipH="1" flipV="1">
              <a:off x="2759" y="2422"/>
              <a:ext cx="2210" cy="233"/>
            </a:xfrm>
            <a:custGeom>
              <a:avLst/>
              <a:gdLst>
                <a:gd name="G0" fmla="+- 21579 0 0"/>
                <a:gd name="G1" fmla="+- 21600 0 0"/>
                <a:gd name="G2" fmla="+- 21600 0 0"/>
                <a:gd name="T0" fmla="*/ 0 w 43090"/>
                <a:gd name="T1" fmla="*/ 20639 h 21600"/>
                <a:gd name="T2" fmla="*/ 43090 w 43090"/>
                <a:gd name="T3" fmla="*/ 19644 h 21600"/>
                <a:gd name="T4" fmla="*/ 21579 w 430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090" h="21600" fill="none" extrusionOk="0">
                  <a:moveTo>
                    <a:pt x="0" y="20639"/>
                  </a:moveTo>
                  <a:cubicBezTo>
                    <a:pt x="514" y="9094"/>
                    <a:pt x="10023" y="-1"/>
                    <a:pt x="21579" y="0"/>
                  </a:cubicBezTo>
                  <a:cubicBezTo>
                    <a:pt x="32750" y="0"/>
                    <a:pt x="42078" y="8518"/>
                    <a:pt x="43090" y="19643"/>
                  </a:cubicBezTo>
                </a:path>
                <a:path w="43090" h="21600" stroke="0" extrusionOk="0">
                  <a:moveTo>
                    <a:pt x="0" y="20639"/>
                  </a:moveTo>
                  <a:cubicBezTo>
                    <a:pt x="514" y="9094"/>
                    <a:pt x="10023" y="-1"/>
                    <a:pt x="21579" y="0"/>
                  </a:cubicBezTo>
                  <a:cubicBezTo>
                    <a:pt x="32750" y="0"/>
                    <a:pt x="42078" y="8518"/>
                    <a:pt x="43090" y="19643"/>
                  </a:cubicBezTo>
                  <a:lnTo>
                    <a:pt x="21579" y="21600"/>
                  </a:lnTo>
                  <a:close/>
                </a:path>
              </a:pathLst>
            </a:custGeom>
            <a:noFill/>
            <a:ln w="25400">
              <a:solidFill>
                <a:srgbClr val="FFFF00"/>
              </a:solidFill>
              <a:round/>
              <a:headEnd type="triangle" w="med" len="med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8" name="Text Box 159"/>
            <p:cNvSpPr txBox="1">
              <a:spLocks noChangeArrowheads="1"/>
            </p:cNvSpPr>
            <p:nvPr/>
          </p:nvSpPr>
          <p:spPr bwMode="auto">
            <a:xfrm>
              <a:off x="2980" y="2790"/>
              <a:ext cx="235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>
                <a:lnSpc>
                  <a:spcPts val="24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傳送回來的 </a:t>
              </a:r>
              <a:r>
                <a:rPr lang="en-US" altLang="zh-TW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Windows Media </a:t>
              </a:r>
              <a:r>
                <a:rPr lang="zh-TW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串流資料</a:t>
              </a:r>
              <a:endPara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baseline="0" dirty="0" smtClean="0">
                <a:solidFill>
                  <a:srgbClr val="FFFF99"/>
                </a:solidFill>
                <a:latin typeface="Arial" pitchFamily="34" charset="0"/>
                <a:ea typeface="微軟正黑體" pitchFamily="34" charset="-120"/>
                <a:cs typeface="+mj-cs"/>
              </a:rPr>
              <a:t>使用 </a:t>
            </a:r>
            <a:r>
              <a:rPr lang="en-US" altLang="zh-TW" sz="4000" b="1" baseline="0" dirty="0" smtClean="0">
                <a:solidFill>
                  <a:srgbClr val="FFFF99"/>
                </a:solidFill>
                <a:latin typeface="Arial" pitchFamily="34" charset="0"/>
                <a:ea typeface="微軟正黑體" pitchFamily="34" charset="-120"/>
                <a:cs typeface="+mj-cs"/>
              </a:rPr>
              <a:t>WMS</a:t>
            </a:r>
            <a:r>
              <a:rPr lang="zh-TW" altLang="en-US" sz="4000" b="1" baseline="0" dirty="0" smtClean="0">
                <a:solidFill>
                  <a:srgbClr val="FFFF99"/>
                </a:solidFill>
                <a:latin typeface="Arial" pitchFamily="34" charset="0"/>
                <a:ea typeface="微軟正黑體" pitchFamily="34" charset="-120"/>
                <a:cs typeface="+mj-cs"/>
              </a:rPr>
              <a:t> </a:t>
            </a:r>
            <a:r>
              <a:rPr lang="en-US" sz="4000" b="1" baseline="0" dirty="0" smtClean="0">
                <a:solidFill>
                  <a:srgbClr val="FFFF99"/>
                </a:solidFill>
                <a:latin typeface="Arial" pitchFamily="34" charset="0"/>
                <a:ea typeface="微軟正黑體" pitchFamily="34" charset="-120"/>
                <a:cs typeface="+mj-cs"/>
              </a:rPr>
              <a:t>2008 </a:t>
            </a:r>
            <a:r>
              <a:rPr lang="zh-TW" altLang="en-US" sz="4000" b="1" baseline="0" dirty="0" smtClean="0">
                <a:solidFill>
                  <a:srgbClr val="FFFF99"/>
                </a:solidFill>
                <a:latin typeface="Arial" pitchFamily="34" charset="0"/>
                <a:ea typeface="微軟正黑體" pitchFamily="34" charset="-120"/>
                <a:cs typeface="+mj-cs"/>
              </a:rPr>
              <a:t>建立即時廣播環境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即時廣播環境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編碼環境</a:t>
            </a:r>
          </a:p>
          <a:p>
            <a:pPr lvl="1"/>
            <a:r>
              <a:rPr lang="zh-TW" altLang="en-US" dirty="0" smtClean="0"/>
              <a:t>擷取現場影音資訊</a:t>
            </a:r>
          </a:p>
          <a:p>
            <a:pPr lvl="1"/>
            <a:r>
              <a:rPr lang="zh-TW" altLang="en-US" dirty="0" smtClean="0"/>
              <a:t>轉播現場內容與保存檔案</a:t>
            </a:r>
          </a:p>
          <a:p>
            <a:pPr lvl="1"/>
            <a:r>
              <a:rPr lang="zh-TW" altLang="en-US" dirty="0" smtClean="0"/>
              <a:t>轉播品質與頻寬的考量</a:t>
            </a:r>
          </a:p>
          <a:p>
            <a:r>
              <a:rPr lang="zh-TW" altLang="en-US" dirty="0" smtClean="0"/>
              <a:t>伺服器環境</a:t>
            </a:r>
          </a:p>
          <a:p>
            <a:pPr lvl="1"/>
            <a:r>
              <a:rPr lang="zh-TW" altLang="en-US" dirty="0" smtClean="0"/>
              <a:t>廣播站台的建立</a:t>
            </a:r>
          </a:p>
          <a:p>
            <a:pPr lvl="1"/>
            <a:r>
              <a:rPr lang="zh-TW" altLang="en-US" dirty="0" smtClean="0"/>
              <a:t>被動式與主動式的播放架構</a:t>
            </a: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被動式與主動式的即時廣播</a:t>
            </a:r>
            <a:endParaRPr lang="zh-TW" altLang="en-US" dirty="0"/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被動式轉播</a:t>
            </a:r>
          </a:p>
          <a:p>
            <a:pPr lvl="1"/>
            <a:r>
              <a:rPr lang="zh-TW" altLang="en-US" dirty="0" smtClean="0"/>
              <a:t>先啟用編碼器環境負責轉播</a:t>
            </a:r>
          </a:p>
          <a:p>
            <a:pPr lvl="1"/>
            <a:r>
              <a:rPr lang="zh-TW" altLang="en-US" dirty="0" smtClean="0"/>
              <a:t>再建立伺服器上的站台服務</a:t>
            </a:r>
          </a:p>
          <a:p>
            <a:pPr lvl="1"/>
            <a:r>
              <a:rPr lang="zh-TW" altLang="en-US" dirty="0" smtClean="0"/>
              <a:t>缺點：會產生播放的空窗期</a:t>
            </a:r>
          </a:p>
          <a:p>
            <a:r>
              <a:rPr lang="zh-TW" altLang="en-US" dirty="0" smtClean="0"/>
              <a:t>主動式轉播</a:t>
            </a:r>
          </a:p>
          <a:p>
            <a:pPr lvl="1"/>
            <a:r>
              <a:rPr lang="zh-TW" altLang="en-US" dirty="0" smtClean="0"/>
              <a:t>先建立伺服器上的站台服務</a:t>
            </a:r>
          </a:p>
          <a:p>
            <a:pPr lvl="1"/>
            <a:r>
              <a:rPr lang="zh-TW" altLang="en-US" dirty="0" smtClean="0"/>
              <a:t>再啟用編碼器環境負責轉播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3786716" y="977601"/>
            <a:ext cx="3813987" cy="9403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53"/>
              </a:avLst>
            </a:prstTxWarp>
          </a:bodyPr>
          <a:lstStyle/>
          <a:p>
            <a:pPr algn="ctr"/>
            <a:r>
              <a:rPr lang="en-US" altLang="zh-TW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DEMO</a:t>
            </a:r>
            <a:endParaRPr lang="zh-TW" altLang="en-US" sz="3600" b="1" kern="10" dirty="0">
              <a:ln w="9525">
                <a:noFill/>
                <a:round/>
                <a:headEnd/>
                <a:tailE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93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743" y="1447800"/>
            <a:ext cx="3973679" cy="4268867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3630305" y="1447800"/>
            <a:ext cx="4916796" cy="11998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53"/>
              </a:avLst>
            </a:prstTxWarp>
          </a:bodyPr>
          <a:lstStyle/>
          <a:p>
            <a:pPr algn="ctr"/>
            <a:r>
              <a:rPr lang="zh-TW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問題與討論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906" y="1603375"/>
            <a:ext cx="3929275" cy="4056026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在何處取得</a:t>
            </a:r>
            <a:r>
              <a:rPr lang="zh-CN" altLang="en-US" dirty="0" smtClean="0"/>
              <a:t> </a:t>
            </a:r>
            <a:r>
              <a:rPr lang="en-US" altLang="zh-CN" dirty="0" smtClean="0"/>
              <a:t>TechNet</a:t>
            </a:r>
            <a:r>
              <a:rPr lang="en-US" altLang="zh-TW" dirty="0" smtClean="0"/>
              <a:t> </a:t>
            </a:r>
            <a:r>
              <a:rPr lang="zh-TW" altLang="en-US" dirty="0" smtClean="0"/>
              <a:t>相關資訊？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訂閱 </a:t>
            </a:r>
            <a:r>
              <a:rPr lang="en-US" altLang="zh-CN" dirty="0" smtClean="0"/>
              <a:t>TechNet</a:t>
            </a:r>
            <a:r>
              <a:rPr lang="en-US" altLang="zh-TW" dirty="0" smtClean="0"/>
              <a:t> </a:t>
            </a:r>
            <a:r>
              <a:rPr lang="zh-TW" altLang="en-US" dirty="0" smtClean="0"/>
              <a:t>資訊技術人快訊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http://www.microsoft.com/taiwan/technet/flash/</a:t>
            </a:r>
            <a:endParaRPr lang="en-US" altLang="zh-TW" dirty="0" smtClean="0"/>
          </a:p>
          <a:p>
            <a:r>
              <a:rPr lang="zh-TW" altLang="en-US" dirty="0" smtClean="0"/>
              <a:t>訂閱 </a:t>
            </a:r>
            <a:r>
              <a:rPr lang="en-US" altLang="zh-TW" dirty="0" smtClean="0"/>
              <a:t>TechNet Plus</a:t>
            </a:r>
          </a:p>
          <a:p>
            <a:pPr lvl="1"/>
            <a:r>
              <a:rPr lang="en-US" altLang="zh-CN" dirty="0" smtClean="0"/>
              <a:t>http://www.microsoft.com/taiwan/technet/</a:t>
            </a:r>
            <a:endParaRPr lang="en-US" altLang="zh-TW" dirty="0" smtClean="0"/>
          </a:p>
          <a:p>
            <a:r>
              <a:rPr lang="zh-TW" altLang="en-US" dirty="0" smtClean="0"/>
              <a:t>參加</a:t>
            </a:r>
            <a:r>
              <a:rPr lang="zh-CN" altLang="zh-TW" dirty="0" smtClean="0"/>
              <a:t> </a:t>
            </a:r>
            <a:r>
              <a:rPr lang="en-US" altLang="zh-CN" dirty="0" smtClean="0"/>
              <a:t>TechNet</a:t>
            </a:r>
            <a:r>
              <a:rPr lang="en-US" altLang="zh-TW" dirty="0" smtClean="0"/>
              <a:t> </a:t>
            </a:r>
            <a:r>
              <a:rPr lang="zh-CN" altLang="en-US" dirty="0" smtClean="0"/>
              <a:t>的活</a:t>
            </a:r>
            <a:r>
              <a:rPr lang="zh-TW" altLang="en-US" dirty="0" smtClean="0"/>
              <a:t>動</a:t>
            </a:r>
            <a:endParaRPr lang="en-US" altLang="zh-TW" dirty="0" smtClean="0"/>
          </a:p>
          <a:p>
            <a:pPr lvl="1"/>
            <a:r>
              <a:rPr lang="en-US" altLang="zh-CN" dirty="0" smtClean="0"/>
              <a:t>http://www.microsoft.com/taiwan/technet/</a:t>
            </a:r>
            <a:endParaRPr lang="en-US" altLang="zh-TW" dirty="0" smtClean="0"/>
          </a:p>
          <a:p>
            <a:r>
              <a:rPr lang="zh-TW" altLang="en-US" dirty="0" smtClean="0"/>
              <a:t>下載 </a:t>
            </a:r>
            <a:r>
              <a:rPr lang="en-US" altLang="zh-TW" dirty="0" smtClean="0"/>
              <a:t>TechNet </a:t>
            </a:r>
            <a:r>
              <a:rPr lang="zh-TW" altLang="en-US" dirty="0" smtClean="0"/>
              <a:t>研討會簡報與錄影檔</a:t>
            </a:r>
            <a:endParaRPr lang="en-US" altLang="zh-TW" dirty="0" smtClean="0"/>
          </a:p>
          <a:p>
            <a:pPr lvl="1"/>
            <a:r>
              <a:rPr lang="en-US" altLang="zh-CN" dirty="0" smtClean="0"/>
              <a:t>http://www.microsoft.com/taiwan/technet/webcast/</a:t>
            </a: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555" name="Picture 3" descr="t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2708275"/>
            <a:ext cx="8651875" cy="14398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7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課程大綱</a:t>
            </a:r>
            <a:endParaRPr lang="en-GB" dirty="0"/>
          </a:p>
        </p:txBody>
      </p:sp>
      <p:sp>
        <p:nvSpPr>
          <p:cNvPr id="58385" name="Rectangle 1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Media Service </a:t>
            </a:r>
            <a:r>
              <a:rPr lang="zh-TW" altLang="en-US" dirty="0" smtClean="0"/>
              <a:t>與 </a:t>
            </a:r>
            <a:r>
              <a:rPr lang="en-US" altLang="zh-TW" dirty="0" smtClean="0"/>
              <a:t>Windows Server 2008</a:t>
            </a:r>
          </a:p>
          <a:p>
            <a:r>
              <a:rPr lang="en-US" altLang="zh-TW" dirty="0" smtClean="0"/>
              <a:t>Media Service </a:t>
            </a:r>
            <a:r>
              <a:rPr lang="zh-TW" altLang="en-US" dirty="0" smtClean="0"/>
              <a:t>全新體驗</a:t>
            </a:r>
          </a:p>
          <a:p>
            <a:r>
              <a:rPr lang="zh-TW" altLang="en-US" dirty="0" smtClean="0"/>
              <a:t>使用 </a:t>
            </a:r>
            <a:r>
              <a:rPr lang="en-US" altLang="zh-TW" dirty="0" smtClean="0"/>
              <a:t>Windows Server 2008 </a:t>
            </a:r>
            <a:r>
              <a:rPr lang="zh-TW" altLang="en-US" dirty="0" smtClean="0"/>
              <a:t>建立隨點視訊環境</a:t>
            </a:r>
          </a:p>
          <a:p>
            <a:r>
              <a:rPr lang="zh-TW" altLang="en-US" dirty="0" smtClean="0"/>
              <a:t>使用 </a:t>
            </a:r>
            <a:r>
              <a:rPr lang="en-US" altLang="zh-TW" dirty="0" smtClean="0"/>
              <a:t>Windows Server 2008 </a:t>
            </a:r>
            <a:r>
              <a:rPr lang="zh-TW" altLang="en-US" dirty="0" smtClean="0"/>
              <a:t>建立即時廣播環境</a:t>
            </a:r>
            <a:endParaRPr lang="en-US" altLang="zh-TW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8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8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8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Media Service </a:t>
            </a:r>
            <a:r>
              <a:rPr lang="zh-TW" altLang="en-US" dirty="0" smtClean="0"/>
              <a:t>與 </a:t>
            </a:r>
            <a:r>
              <a:rPr lang="en-US" altLang="zh-TW" dirty="0" smtClean="0"/>
              <a:t>Windows Server 2008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3025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Windows Server 2008 RC0 </a:t>
            </a:r>
            <a:r>
              <a:rPr lang="zh-TW" altLang="en-US" dirty="0" smtClean="0"/>
              <a:t>的現況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目前在</a:t>
            </a:r>
            <a:r>
              <a:rPr lang="en-US" altLang="zh-TW" dirty="0" smtClean="0"/>
              <a:t>Windows Server 2008 RC0</a:t>
            </a:r>
            <a:r>
              <a:rPr lang="zh-TW" altLang="en-US" dirty="0" smtClean="0"/>
              <a:t> 中並不包含 </a:t>
            </a:r>
            <a:r>
              <a:rPr lang="en-US" altLang="zh-TW" dirty="0" smtClean="0"/>
              <a:t>Windows Media Server 2008</a:t>
            </a:r>
          </a:p>
          <a:p>
            <a:pPr lvl="1"/>
            <a:r>
              <a:rPr lang="zh-TW" altLang="en-US" dirty="0" smtClean="0"/>
              <a:t>必須先行下載 </a:t>
            </a:r>
            <a:r>
              <a:rPr lang="en-US" altLang="zh-TW" dirty="0" smtClean="0"/>
              <a:t>KB934518 </a:t>
            </a:r>
            <a:r>
              <a:rPr lang="zh-TW" altLang="en-US" dirty="0" smtClean="0"/>
              <a:t>先行安裝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安裝完畢使用 </a:t>
            </a:r>
            <a:r>
              <a:rPr lang="en-US" altLang="zh-TW" dirty="0" smtClean="0"/>
              <a:t>Server Roles </a:t>
            </a:r>
            <a:r>
              <a:rPr lang="zh-TW" altLang="en-US" dirty="0" smtClean="0"/>
              <a:t>設定</a:t>
            </a:r>
            <a:endParaRPr lang="en-US" altLang="zh-TW" dirty="0" smtClean="0"/>
          </a:p>
          <a:p>
            <a:r>
              <a:rPr lang="en-US" altLang="zh-TW" dirty="0" smtClean="0"/>
              <a:t>Windows Media Server 2008</a:t>
            </a:r>
          </a:p>
          <a:p>
            <a:pPr lvl="1"/>
            <a:r>
              <a:rPr lang="zh-TW" altLang="en-US" dirty="0" smtClean="0"/>
              <a:t>包含在 </a:t>
            </a:r>
            <a:r>
              <a:rPr lang="en-US" altLang="zh-TW" dirty="0" smtClean="0"/>
              <a:t>Windows Server 2008</a:t>
            </a:r>
            <a:r>
              <a:rPr lang="zh-TW" altLang="en-US" dirty="0" smtClean="0"/>
              <a:t> 中</a:t>
            </a:r>
            <a:endParaRPr lang="en-US" altLang="zh-TW" dirty="0" smtClean="0"/>
          </a:p>
          <a:p>
            <a:pPr lvl="1"/>
            <a:r>
              <a:rPr lang="zh-TW" altLang="en-US" dirty="0"/>
              <a:t>可</a:t>
            </a:r>
            <a:r>
              <a:rPr lang="zh-TW" altLang="en-US" dirty="0" smtClean="0"/>
              <a:t>使用 </a:t>
            </a:r>
            <a:r>
              <a:rPr lang="en-US" altLang="zh-TW" dirty="0" smtClean="0"/>
              <a:t>Server Core </a:t>
            </a:r>
            <a:r>
              <a:rPr lang="zh-TW" altLang="en-US" dirty="0" smtClean="0"/>
              <a:t>環境中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包含 </a:t>
            </a:r>
            <a:r>
              <a:rPr lang="en-US" altLang="zh-TW" dirty="0" smtClean="0"/>
              <a:t>X86 </a:t>
            </a:r>
            <a:r>
              <a:rPr lang="zh-TW" altLang="en-US" dirty="0" smtClean="0"/>
              <a:t>與 </a:t>
            </a:r>
            <a:r>
              <a:rPr lang="en-US" altLang="zh-TW" dirty="0" smtClean="0"/>
              <a:t>X64</a:t>
            </a:r>
            <a:r>
              <a:rPr lang="zh-TW" altLang="en-US" dirty="0" smtClean="0"/>
              <a:t> 平台的支援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Windows Media Server 2008 </a:t>
            </a:r>
            <a:r>
              <a:rPr lang="zh-TW" altLang="en-US" dirty="0" smtClean="0"/>
              <a:t>整體解決方案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前端 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可播放 </a:t>
            </a:r>
            <a:r>
              <a:rPr lang="en-US" altLang="zh-TW" dirty="0" smtClean="0"/>
              <a:t>Windows Media </a:t>
            </a:r>
            <a:r>
              <a:rPr lang="zh-TW" altLang="en-US" dirty="0" smtClean="0"/>
              <a:t>格式內容的電腦或裝置，例如：</a:t>
            </a:r>
            <a:r>
              <a:rPr lang="en-US" altLang="zh-TW" dirty="0" smtClean="0"/>
              <a:t>Windows Media Player</a:t>
            </a:r>
          </a:p>
          <a:p>
            <a:r>
              <a:rPr lang="zh-TW" altLang="en-US" dirty="0" smtClean="0"/>
              <a:t>製作端 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可使用 </a:t>
            </a:r>
            <a:r>
              <a:rPr lang="en-US" dirty="0" smtClean="0"/>
              <a:t>Windows Media Software Development Kit (SDK) </a:t>
            </a:r>
            <a:r>
              <a:rPr lang="zh-TW" altLang="en-US" dirty="0" smtClean="0"/>
              <a:t>建置客製化的應用程式</a:t>
            </a:r>
            <a:endParaRPr lang="en-US" altLang="zh-TW" dirty="0" smtClean="0"/>
          </a:p>
          <a:p>
            <a:r>
              <a:rPr lang="zh-TW" altLang="en-US" dirty="0" smtClean="0"/>
              <a:t>後端服務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Windows Media Server</a:t>
            </a:r>
          </a:p>
          <a:p>
            <a:pPr lvl="1"/>
            <a:r>
              <a:rPr lang="en-US" altLang="zh-TW" dirty="0" smtClean="0"/>
              <a:t>Windows Right Manager 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Windows Media Server 2008 </a:t>
            </a:r>
            <a:r>
              <a:rPr lang="zh-TW" altLang="en-US" dirty="0" smtClean="0"/>
              <a:t>元件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Role</a:t>
            </a:r>
          </a:p>
          <a:p>
            <a:pPr lvl="1"/>
            <a:r>
              <a:rPr lang="en-US" altLang="zh-TW" dirty="0" smtClean="0"/>
              <a:t>Streaming Media Service</a:t>
            </a:r>
          </a:p>
          <a:p>
            <a:r>
              <a:rPr lang="en-US" altLang="zh-TW" dirty="0" smtClean="0"/>
              <a:t>Role Service</a:t>
            </a:r>
          </a:p>
          <a:p>
            <a:pPr lvl="1"/>
            <a:r>
              <a:rPr lang="en-US" altLang="zh-TW" dirty="0" smtClean="0"/>
              <a:t>Windows Media Service</a:t>
            </a:r>
            <a:r>
              <a:rPr lang="zh-TW" altLang="en-US" dirty="0" smtClean="0"/>
              <a:t>（主要核心元件）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Web-based Administration</a:t>
            </a:r>
            <a:r>
              <a:rPr lang="zh-TW" altLang="en-US" dirty="0" smtClean="0"/>
              <a:t>（需要 </a:t>
            </a:r>
            <a:r>
              <a:rPr lang="en-US" altLang="zh-TW" dirty="0" smtClean="0"/>
              <a:t>IIS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Logging Agent</a:t>
            </a:r>
            <a:r>
              <a:rPr lang="zh-TW" altLang="en-US" dirty="0" smtClean="0"/>
              <a:t>（需要</a:t>
            </a:r>
            <a:r>
              <a:rPr lang="en-US" altLang="zh-TW" dirty="0" smtClean="0"/>
              <a:t>IIS</a:t>
            </a:r>
            <a:r>
              <a:rPr lang="zh-TW" altLang="en-US" dirty="0" smtClean="0"/>
              <a:t>部分元件）</a:t>
            </a:r>
            <a:endParaRPr lang="en-US" altLang="zh-TW" dirty="0" smtClean="0"/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Service </a:t>
            </a:r>
            <a:r>
              <a:rPr lang="zh-TW" altLang="en-US" dirty="0" smtClean="0"/>
              <a:t>全新體驗（一）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dirty="0" smtClean="0"/>
              <a:t>Cache/Proxy Management</a:t>
            </a:r>
          </a:p>
          <a:p>
            <a:r>
              <a:rPr lang="en-US" dirty="0" smtClean="0"/>
              <a:t>Server Core Installation</a:t>
            </a:r>
          </a:p>
          <a:p>
            <a:r>
              <a:rPr lang="en-US" dirty="0" smtClean="0"/>
              <a:t>Advanced Fast Start</a:t>
            </a:r>
          </a:p>
          <a:p>
            <a:r>
              <a:rPr lang="en-US" dirty="0" smtClean="0"/>
              <a:t>Play While Archiving</a:t>
            </a:r>
          </a:p>
          <a:p>
            <a:r>
              <a:rPr lang="en-US" dirty="0" smtClean="0"/>
              <a:t>Advanced FF/RW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Service </a:t>
            </a:r>
            <a:r>
              <a:rPr lang="zh-TW" altLang="en-US" dirty="0" smtClean="0"/>
              <a:t>全新體驗（二）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Broadcast </a:t>
            </a:r>
            <a:r>
              <a:rPr lang="en-US" dirty="0" err="1" smtClean="0"/>
              <a:t>AutoStart</a:t>
            </a:r>
            <a:endParaRPr lang="en-US" dirty="0" smtClean="0"/>
          </a:p>
          <a:p>
            <a:r>
              <a:rPr lang="en-US" dirty="0" smtClean="0"/>
              <a:t>Absolute Playlist Time</a:t>
            </a:r>
          </a:p>
          <a:p>
            <a:r>
              <a:rPr lang="en-US" dirty="0" smtClean="0"/>
              <a:t>Encoder Failover URL Modifiers</a:t>
            </a:r>
          </a:p>
          <a:p>
            <a:r>
              <a:rPr lang="en-US" dirty="0" smtClean="0"/>
              <a:t>Additional Windows Server System Platform Support (x64)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Cache/Proxy Management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WMS Cache/Proxy plug-in </a:t>
            </a:r>
            <a:r>
              <a:rPr lang="zh-TW" altLang="en-US" dirty="0" smtClean="0"/>
              <a:t>能夠設定 </a:t>
            </a:r>
            <a:r>
              <a:rPr lang="en-US" altLang="zh-TW" dirty="0" smtClean="0"/>
              <a:t>WMS</a:t>
            </a:r>
            <a:r>
              <a:rPr lang="zh-TW" altLang="en-US" dirty="0" smtClean="0"/>
              <a:t> 成為</a:t>
            </a:r>
            <a:r>
              <a:rPr lang="en-US" dirty="0" smtClean="0"/>
              <a:t> cache/proxy </a:t>
            </a:r>
            <a:r>
              <a:rPr lang="zh-TW" altLang="en-US" dirty="0" smtClean="0"/>
              <a:t>伺服器或者是</a:t>
            </a:r>
            <a:r>
              <a:rPr lang="en-US" dirty="0" smtClean="0"/>
              <a:t> reverse proxy </a:t>
            </a:r>
            <a:r>
              <a:rPr lang="zh-TW" altLang="en-US" dirty="0" smtClean="0"/>
              <a:t>伺服器</a:t>
            </a:r>
            <a:endParaRPr lang="en-US" altLang="zh-TW" dirty="0" smtClean="0"/>
          </a:p>
          <a:p>
            <a:r>
              <a:rPr lang="zh-TW" altLang="en-US" dirty="0"/>
              <a:t>主要</a:t>
            </a:r>
            <a:r>
              <a:rPr lang="zh-TW" altLang="en-US" dirty="0" smtClean="0"/>
              <a:t>提供</a:t>
            </a:r>
            <a:r>
              <a:rPr lang="en-US" dirty="0" smtClean="0"/>
              <a:t> caching </a:t>
            </a:r>
            <a:r>
              <a:rPr lang="zh-TW" altLang="en-US" dirty="0" smtClean="0"/>
              <a:t>與</a:t>
            </a:r>
            <a:r>
              <a:rPr lang="en-US" dirty="0" smtClean="0"/>
              <a:t> proxy </a:t>
            </a:r>
            <a:r>
              <a:rPr lang="zh-TW" altLang="en-US" dirty="0" smtClean="0"/>
              <a:t>以支援其他的</a:t>
            </a:r>
            <a:r>
              <a:rPr lang="en-US" dirty="0" smtClean="0"/>
              <a:t> Windows Media servers</a:t>
            </a:r>
          </a:p>
          <a:p>
            <a:r>
              <a:rPr lang="zh-TW" altLang="en-US" dirty="0"/>
              <a:t>架構</a:t>
            </a:r>
            <a:r>
              <a:rPr lang="zh-TW" altLang="en-US" dirty="0" smtClean="0"/>
              <a:t>如同 </a:t>
            </a:r>
            <a:r>
              <a:rPr lang="en-US" altLang="zh-TW" dirty="0" smtClean="0"/>
              <a:t>Windows Server 2003 </a:t>
            </a:r>
            <a:r>
              <a:rPr lang="zh-TW" altLang="en-US" dirty="0" smtClean="0"/>
              <a:t>企業板以上所提供的 </a:t>
            </a:r>
            <a:r>
              <a:rPr lang="en-US" altLang="zh-TW" dirty="0" smtClean="0"/>
              <a:t>Proxy </a:t>
            </a:r>
            <a:r>
              <a:rPr lang="zh-TW" altLang="en-US" dirty="0" smtClean="0"/>
              <a:t>機制</a:t>
            </a:r>
            <a:endParaRPr lang="en-US" altLang="zh-TW" dirty="0" smtClean="0"/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Q3FY06 TechNet Template">
  <a:themeElements>
    <a:clrScheme name="Q3FY06 TechNe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3FY06 TechNe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3FY06 TechNe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16214</TotalTime>
  <Words>1401</Words>
  <Application>Microsoft PowerPoint</Application>
  <PresentationFormat>如螢幕大小 (4:3)</PresentationFormat>
  <Paragraphs>228</Paragraphs>
  <Slides>29</Slides>
  <Notes>4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29</vt:i4>
      </vt:variant>
    </vt:vector>
  </HeadingPairs>
  <TitlesOfParts>
    <vt:vector size="37" baseType="lpstr">
      <vt:lpstr>Times New Roman</vt:lpstr>
      <vt:lpstr>Arial</vt:lpstr>
      <vt:lpstr>Verdana</vt:lpstr>
      <vt:lpstr>新細明體</vt:lpstr>
      <vt:lpstr>Times</vt:lpstr>
      <vt:lpstr>Q3FY06 TechNet Template</vt:lpstr>
      <vt:lpstr>Microsoft Visio Drawing</vt:lpstr>
      <vt:lpstr>Microsoft ClipArt Gallery</vt:lpstr>
      <vt:lpstr>Welcome</vt:lpstr>
      <vt:lpstr>Windows server 2008系列- 使用 Windows Server 2008  架構 Media Service</vt:lpstr>
      <vt:lpstr>課程大綱</vt:lpstr>
      <vt:lpstr>Media Service 與 Windows Server 2008</vt:lpstr>
      <vt:lpstr>Windows Media Server 2008 整體解決方案</vt:lpstr>
      <vt:lpstr>Windows Media Server 2008 元件</vt:lpstr>
      <vt:lpstr>Media Service 全新體驗（一）</vt:lpstr>
      <vt:lpstr>Media Service 全新體驗（二）</vt:lpstr>
      <vt:lpstr>Cache/Proxy Management</vt:lpstr>
      <vt:lpstr>Cache/Proxy Management</vt:lpstr>
      <vt:lpstr>Server Core Installation</vt:lpstr>
      <vt:lpstr>Advanced Fast Start</vt:lpstr>
      <vt:lpstr>Advanced Fast Start</vt:lpstr>
      <vt:lpstr>Play While Archiving</vt:lpstr>
      <vt:lpstr>Advanced FF/RW</vt:lpstr>
      <vt:lpstr>Broadcast AutoStart</vt:lpstr>
      <vt:lpstr>Absolute Playlist Time</vt:lpstr>
      <vt:lpstr>Encoder Failover URL Modifiers</vt:lpstr>
      <vt:lpstr>Additional Windows Server System Platform Support (x64)</vt:lpstr>
      <vt:lpstr>使用 WMS 2008 建立隨點視訊環境</vt:lpstr>
      <vt:lpstr>伺服器端的播放清單</vt:lpstr>
      <vt:lpstr>播放清單的使用</vt:lpstr>
      <vt:lpstr>使用 WMS 2008 建立即時廣播環境</vt:lpstr>
      <vt:lpstr>即時廣播環境</vt:lpstr>
      <vt:lpstr>被動式與主動式的即時廣播</vt:lpstr>
      <vt:lpstr>投影片 26</vt:lpstr>
      <vt:lpstr>投影片 27</vt:lpstr>
      <vt:lpstr>在何處取得 TechNet 相關資訊？</vt:lpstr>
      <vt:lpstr>投影片 29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</dc:title>
  <dc:subject>Qx FYxx Content</dc:subject>
  <dc:creator>Microsoft</dc:creator>
  <cp:keywords>TechNet;</cp:keywords>
  <cp:lastModifiedBy>Golden</cp:lastModifiedBy>
  <cp:revision>460</cp:revision>
  <dcterms:created xsi:type="dcterms:W3CDTF">1998-07-06T19:29:56Z</dcterms:created>
  <dcterms:modified xsi:type="dcterms:W3CDTF">2007-11-29T16:38:16Z</dcterms:modified>
  <cp:category>IT Professional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gram">
    <vt:lpwstr>TechNet</vt:lpwstr>
  </property>
  <property fmtid="{D5CDD505-2E9C-101B-9397-08002B2CF9AE}" pid="3" name="Session ID">
    <vt:lpwstr>xxx-zz</vt:lpwstr>
  </property>
  <property fmtid="{D5CDD505-2E9C-101B-9397-08002B2CF9AE}" pid="4" name="Status">
    <vt:lpwstr>Work in Progress</vt:lpwstr>
  </property>
  <property fmtid="{D5CDD505-2E9C-101B-9397-08002B2CF9AE}" pid="5" name="Support">
    <vt:lpwstr>devhelp@microsoft.com</vt:lpwstr>
  </property>
  <property fmtid="{D5CDD505-2E9C-101B-9397-08002B2CF9AE}" pid="6" name="build">
    <vt:lpwstr>0</vt:lpwstr>
  </property>
  <property fmtid="{D5CDD505-2E9C-101B-9397-08002B2CF9AE}" pid="7" name="Version">
    <vt:lpwstr>9.0</vt:lpwstr>
  </property>
</Properties>
</file>