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Lst>
  <p:notesMasterIdLst>
    <p:notesMasterId r:id="rId51"/>
  </p:notesMasterIdLst>
  <p:handoutMasterIdLst>
    <p:handoutMasterId r:id="rId52"/>
  </p:handoutMasterIdLst>
  <p:sldIdLst>
    <p:sldId id="583" r:id="rId2"/>
    <p:sldId id="538" r:id="rId3"/>
    <p:sldId id="539" r:id="rId4"/>
    <p:sldId id="476" r:id="rId5"/>
    <p:sldId id="540" r:id="rId6"/>
    <p:sldId id="541" r:id="rId7"/>
    <p:sldId id="542" r:id="rId8"/>
    <p:sldId id="543" r:id="rId9"/>
    <p:sldId id="544" r:id="rId10"/>
    <p:sldId id="545" r:id="rId11"/>
    <p:sldId id="546" r:id="rId12"/>
    <p:sldId id="547" r:id="rId13"/>
    <p:sldId id="548" r:id="rId14"/>
    <p:sldId id="549" r:id="rId15"/>
    <p:sldId id="550" r:id="rId16"/>
    <p:sldId id="551" r:id="rId17"/>
    <p:sldId id="552" r:id="rId18"/>
    <p:sldId id="553" r:id="rId19"/>
    <p:sldId id="585" r:id="rId20"/>
    <p:sldId id="554" r:id="rId21"/>
    <p:sldId id="555" r:id="rId22"/>
    <p:sldId id="556" r:id="rId23"/>
    <p:sldId id="557" r:id="rId24"/>
    <p:sldId id="558" r:id="rId25"/>
    <p:sldId id="559" r:id="rId26"/>
    <p:sldId id="560" r:id="rId27"/>
    <p:sldId id="586" r:id="rId28"/>
    <p:sldId id="561" r:id="rId29"/>
    <p:sldId id="562" r:id="rId30"/>
    <p:sldId id="563" r:id="rId31"/>
    <p:sldId id="564" r:id="rId32"/>
    <p:sldId id="565" r:id="rId33"/>
    <p:sldId id="566" r:id="rId34"/>
    <p:sldId id="567" r:id="rId35"/>
    <p:sldId id="568" r:id="rId36"/>
    <p:sldId id="569" r:id="rId37"/>
    <p:sldId id="570" r:id="rId38"/>
    <p:sldId id="571" r:id="rId39"/>
    <p:sldId id="572" r:id="rId40"/>
    <p:sldId id="573" r:id="rId41"/>
    <p:sldId id="574" r:id="rId42"/>
    <p:sldId id="575" r:id="rId43"/>
    <p:sldId id="576" r:id="rId44"/>
    <p:sldId id="577" r:id="rId45"/>
    <p:sldId id="578" r:id="rId46"/>
    <p:sldId id="579" r:id="rId47"/>
    <p:sldId id="580" r:id="rId48"/>
    <p:sldId id="582" r:id="rId49"/>
    <p:sldId id="529" r:id="rId50"/>
  </p:sldIdLst>
  <p:sldSz cx="9144000" cy="6858000" type="screen4x3"/>
  <p:notesSz cx="6858000" cy="9180513"/>
  <p:defaultTextStyle>
    <a:defPPr>
      <a:defRPr lang="en-US"/>
    </a:defPPr>
    <a:lvl1pPr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pitchFamily="34" charset="0"/>
        <a:ea typeface="+mn-ea"/>
        <a:cs typeface="+mn-cs"/>
      </a:defRPr>
    </a:lvl1pPr>
    <a:lvl2pPr marL="4572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pitchFamily="34" charset="0"/>
        <a:ea typeface="+mn-ea"/>
        <a:cs typeface="+mn-cs"/>
      </a:defRPr>
    </a:lvl2pPr>
    <a:lvl3pPr marL="9144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pitchFamily="34" charset="0"/>
        <a:ea typeface="+mn-ea"/>
        <a:cs typeface="+mn-cs"/>
      </a:defRPr>
    </a:lvl3pPr>
    <a:lvl4pPr marL="13716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pitchFamily="34" charset="0"/>
        <a:ea typeface="+mn-ea"/>
        <a:cs typeface="+mn-cs"/>
      </a:defRPr>
    </a:lvl4pPr>
    <a:lvl5pPr marL="18288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D65710"/>
    <a:srgbClr val="CC00CC"/>
    <a:srgbClr val="CC0066"/>
    <a:srgbClr val="C13F25"/>
    <a:srgbClr val="0000FF"/>
    <a:srgbClr val="EBF7FF"/>
    <a:srgbClr val="CCECFF"/>
    <a:srgbClr val="FF3300"/>
    <a:srgbClr val="0099FF"/>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76" autoAdjust="0"/>
    <p:restoredTop sz="92430" autoAdjust="0"/>
  </p:normalViewPr>
  <p:slideViewPr>
    <p:cSldViewPr snapToGrid="0" snapToObjects="1">
      <p:cViewPr>
        <p:scale>
          <a:sx n="66" d="100"/>
          <a:sy n="66" d="100"/>
        </p:scale>
        <p:origin x="-1272"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1968" y="-102"/>
      </p:cViewPr>
      <p:guideLst>
        <p:guide orient="horz" pos="2891"/>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715000" y="8610600"/>
            <a:ext cx="1085850" cy="461963"/>
          </a:xfrm>
          <a:prstGeom prst="rect">
            <a:avLst/>
          </a:prstGeom>
          <a:noFill/>
          <a:ln w="12700">
            <a:noFill/>
            <a:miter lim="800000"/>
            <a:headEnd type="none" w="sm" len="sm"/>
            <a:tailEnd type="none" w="sm" len="sm"/>
          </a:ln>
          <a:effectLst/>
        </p:spPr>
        <p:txBody>
          <a:bodyPr wrap="none" lIns="92684" tIns="46342" rIns="92684" bIns="46342" anchor="b"/>
          <a:lstStyle/>
          <a:p>
            <a:pPr algn="r" defTabSz="927100" eaLnBrk="0" hangingPunct="0">
              <a:spcBef>
                <a:spcPct val="0"/>
              </a:spcBef>
              <a:buClrTx/>
              <a:buFontTx/>
              <a:buNone/>
            </a:pPr>
            <a:fld id="{C6787F95-96D1-4B6E-B765-727F6B383A61}" type="slidenum">
              <a:rPr lang="en-US" altLang="zh-TW" sz="1200" b="1">
                <a:effectLst/>
              </a:rPr>
              <a:pPr algn="r" defTabSz="927100" eaLnBrk="0" hangingPunct="0">
                <a:spcBef>
                  <a:spcPct val="0"/>
                </a:spcBef>
                <a:buClrTx/>
                <a:buFontTx/>
                <a:buNone/>
              </a:pPr>
              <a:t>‹#›</a:t>
            </a:fld>
            <a:endParaRPr lang="en-US" altLang="zh-TW" sz="1200" b="1">
              <a:effectLst/>
            </a:endParaRPr>
          </a:p>
        </p:txBody>
      </p:sp>
      <p:sp>
        <p:nvSpPr>
          <p:cNvPr id="82951" name="Text Box 7"/>
          <p:cNvSpPr txBox="1">
            <a:spLocks noChangeArrowheads="1"/>
          </p:cNvSpPr>
          <p:nvPr/>
        </p:nvSpPr>
        <p:spPr bwMode="auto">
          <a:xfrm>
            <a:off x="0" y="219075"/>
            <a:ext cx="6985000" cy="306388"/>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eaLnBrk="0" hangingPunct="0">
              <a:spcBef>
                <a:spcPct val="50000"/>
              </a:spcBef>
              <a:buClrTx/>
              <a:buFontTx/>
              <a:buNone/>
            </a:pPr>
            <a:r>
              <a:rPr lang="en-US" altLang="zh-TW" sz="1400" b="1">
                <a:solidFill>
                  <a:schemeClr val="tx2"/>
                </a:solidFill>
                <a:effectLst/>
              </a:rPr>
              <a:t>http://www.microsoft.com/technet</a:t>
            </a:r>
            <a:endParaRPr lang="en-US" altLang="zh-TW" sz="4500" b="1">
              <a:effectLst/>
            </a:endParaRPr>
          </a:p>
        </p:txBody>
      </p:sp>
      <p:sp>
        <p:nvSpPr>
          <p:cNvPr id="82955" name="Text Box 11"/>
          <p:cNvSpPr txBox="1">
            <a:spLocks noChangeArrowheads="1"/>
          </p:cNvSpPr>
          <p:nvPr/>
        </p:nvSpPr>
        <p:spPr bwMode="auto">
          <a:xfrm>
            <a:off x="5461000" y="225425"/>
            <a:ext cx="1397000" cy="333375"/>
          </a:xfrm>
          <a:prstGeom prst="rect">
            <a:avLst/>
          </a:prstGeom>
          <a:noFill/>
          <a:ln w="9525">
            <a:noFill/>
            <a:miter lim="800000"/>
            <a:headEnd/>
            <a:tailEnd/>
          </a:ln>
          <a:effectLst/>
        </p:spPr>
        <p:txBody>
          <a:bodyPr lIns="90151" tIns="45075" rIns="90151" bIns="45075">
            <a:spAutoFit/>
          </a:bodyPr>
          <a:lstStyle/>
          <a:p>
            <a:pPr algn="ctr" eaLnBrk="0" hangingPunct="0">
              <a:spcBef>
                <a:spcPct val="0"/>
              </a:spcBef>
              <a:buClrTx/>
              <a:buFontTx/>
              <a:buNone/>
            </a:pPr>
            <a:r>
              <a:rPr lang="en-US" altLang="zh-TW" sz="1600" b="1">
                <a:effectLst/>
              </a:rPr>
              <a:t>TNTx-xx</a:t>
            </a:r>
            <a:endParaRPr lang="en-US" altLang="zh-TW" sz="3200" b="1">
              <a:solidFill>
                <a:schemeClr val="accent1"/>
              </a:solidFill>
              <a:effectLst/>
            </a:endParaRPr>
          </a:p>
        </p:txBody>
      </p:sp>
      <p:pic>
        <p:nvPicPr>
          <p:cNvPr id="37893" name="Picture 13" descr="g_ms"/>
          <p:cNvPicPr>
            <a:picLocks noChangeAspect="1" noChangeArrowheads="1"/>
          </p:cNvPicPr>
          <p:nvPr/>
        </p:nvPicPr>
        <p:blipFill>
          <a:blip r:embed="rId2"/>
          <a:srcRect/>
          <a:stretch>
            <a:fillRect/>
          </a:stretch>
        </p:blipFill>
        <p:spPr bwMode="auto">
          <a:xfrm>
            <a:off x="177800" y="8721725"/>
            <a:ext cx="1727200" cy="280988"/>
          </a:xfrm>
          <a:prstGeom prst="rect">
            <a:avLst/>
          </a:prstGeom>
          <a:noFill/>
          <a:ln w="9525">
            <a:noFill/>
            <a:miter lim="800000"/>
            <a:headEnd/>
            <a:tailEnd/>
          </a:ln>
        </p:spPr>
      </p:pic>
      <p:pic>
        <p:nvPicPr>
          <p:cNvPr id="37894" name="Picture 15" descr="TechNet_rgb"/>
          <p:cNvPicPr>
            <a:picLocks noChangeAspect="1" noChangeArrowheads="1"/>
          </p:cNvPicPr>
          <p:nvPr/>
        </p:nvPicPr>
        <p:blipFill>
          <a:blip r:embed="rId3"/>
          <a:srcRect/>
          <a:stretch>
            <a:fillRect/>
          </a:stretch>
        </p:blipFill>
        <p:spPr bwMode="auto">
          <a:xfrm>
            <a:off x="0" y="6350"/>
            <a:ext cx="190500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p:cNvSpPr>
            <a:spLocks noGrp="1" noRot="1" noChangeAspect="1" noChangeArrowheads="1" noTextEdit="1"/>
          </p:cNvSpPr>
          <p:nvPr>
            <p:ph type="sldImg" idx="2"/>
          </p:nvPr>
        </p:nvSpPr>
        <p:spPr bwMode="auto">
          <a:xfrm>
            <a:off x="4184650" y="457200"/>
            <a:ext cx="2552700" cy="19145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457200" y="2536825"/>
            <a:ext cx="5981700" cy="6010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2971800" y="8721725"/>
            <a:ext cx="5207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effectLst/>
                <a:latin typeface="Times New Roman" pitchFamily="18" charset="0"/>
              </a:defRPr>
            </a:lvl1pPr>
          </a:lstStyle>
          <a:p>
            <a:fld id="{92E64B93-9631-481F-9C79-D9F5130D5073}" type="slidenum">
              <a:rPr lang="en-US" altLang="zh-TW"/>
              <a:pPr/>
              <a:t>‹#›</a:t>
            </a:fld>
            <a:endParaRPr lang="en-US" altLang="zh-TW"/>
          </a:p>
        </p:txBody>
      </p:sp>
      <p:sp>
        <p:nvSpPr>
          <p:cNvPr id="6154" name="Text Box 10"/>
          <p:cNvSpPr txBox="1">
            <a:spLocks noChangeArrowheads="1"/>
          </p:cNvSpPr>
          <p:nvPr/>
        </p:nvSpPr>
        <p:spPr bwMode="auto">
          <a:xfrm>
            <a:off x="0" y="152400"/>
            <a:ext cx="6858000" cy="304800"/>
          </a:xfrm>
          <a:prstGeom prst="rect">
            <a:avLst/>
          </a:prstGeom>
          <a:noFill/>
          <a:ln w="12700">
            <a:noFill/>
            <a:miter lim="800000"/>
            <a:headEnd type="none" w="sm" len="sm"/>
            <a:tailEnd type="none" w="sm" len="sm"/>
          </a:ln>
          <a:effectLst/>
        </p:spPr>
        <p:txBody>
          <a:bodyPr lIns="91377" tIns="45689" rIns="91377" bIns="45689" anchor="ctr">
            <a:spAutoFit/>
          </a:bodyPr>
          <a:lstStyle/>
          <a:p>
            <a:pPr algn="ctr" eaLnBrk="0" hangingPunct="0">
              <a:spcBef>
                <a:spcPct val="50000"/>
              </a:spcBef>
              <a:buClrTx/>
              <a:buFontTx/>
              <a:buNone/>
            </a:pPr>
            <a:r>
              <a:rPr lang="en-US" altLang="zh-TW" sz="1400" b="1">
                <a:solidFill>
                  <a:schemeClr val="tx2"/>
                </a:solidFill>
                <a:effectLst/>
              </a:rPr>
              <a:t>http://www.microsoft.com/technet</a:t>
            </a:r>
            <a:endParaRPr lang="en-US" altLang="zh-TW" sz="4400" b="1">
              <a:effectLst/>
            </a:endParaRPr>
          </a:p>
        </p:txBody>
      </p:sp>
      <p:sp>
        <p:nvSpPr>
          <p:cNvPr id="6155" name="Text Box 11"/>
          <p:cNvSpPr txBox="1">
            <a:spLocks noChangeArrowheads="1"/>
          </p:cNvSpPr>
          <p:nvPr/>
        </p:nvSpPr>
        <p:spPr bwMode="auto">
          <a:xfrm>
            <a:off x="5461000" y="136525"/>
            <a:ext cx="1397000" cy="333375"/>
          </a:xfrm>
          <a:prstGeom prst="rect">
            <a:avLst/>
          </a:prstGeom>
          <a:noFill/>
          <a:ln w="9525">
            <a:noFill/>
            <a:miter lim="800000"/>
            <a:headEnd/>
            <a:tailEnd/>
          </a:ln>
          <a:effectLst/>
        </p:spPr>
        <p:txBody>
          <a:bodyPr lIns="90151" tIns="45075" rIns="90151" bIns="45075">
            <a:spAutoFit/>
          </a:bodyPr>
          <a:lstStyle/>
          <a:p>
            <a:pPr defTabSz="901700" eaLnBrk="0" hangingPunct="0">
              <a:spcBef>
                <a:spcPct val="50000"/>
              </a:spcBef>
              <a:buClrTx/>
              <a:buFontTx/>
              <a:buNone/>
            </a:pPr>
            <a:r>
              <a:rPr lang="en-US" altLang="zh-TW" sz="1600" b="1">
                <a:effectLst/>
              </a:rPr>
              <a:t>TNTx-xx</a:t>
            </a:r>
            <a:endParaRPr lang="en-US" altLang="zh-TW" sz="3200" b="1">
              <a:effectLst/>
              <a:latin typeface="Times New Roman" pitchFamily="18" charset="0"/>
            </a:endParaRPr>
          </a:p>
        </p:txBody>
      </p:sp>
      <p:pic>
        <p:nvPicPr>
          <p:cNvPr id="27655" name="Picture 1030" descr="g_ms"/>
          <p:cNvPicPr>
            <a:picLocks noChangeAspect="1" noChangeArrowheads="1"/>
          </p:cNvPicPr>
          <p:nvPr/>
        </p:nvPicPr>
        <p:blipFill>
          <a:blip r:embed="rId2"/>
          <a:srcRect/>
          <a:stretch>
            <a:fillRect/>
          </a:stretch>
        </p:blipFill>
        <p:spPr bwMode="auto">
          <a:xfrm>
            <a:off x="177800" y="8721725"/>
            <a:ext cx="1727200" cy="280988"/>
          </a:xfrm>
          <a:prstGeom prst="rect">
            <a:avLst/>
          </a:prstGeom>
          <a:noFill/>
          <a:ln w="9525">
            <a:noFill/>
            <a:miter lim="800000"/>
            <a:headEnd/>
            <a:tailEnd/>
          </a:ln>
        </p:spPr>
      </p:pic>
      <p:pic>
        <p:nvPicPr>
          <p:cNvPr id="27656" name="Picture 1032" descr="TechNet_rgb"/>
          <p:cNvPicPr>
            <a:picLocks noChangeAspect="1" noChangeArrowheads="1"/>
          </p:cNvPicPr>
          <p:nvPr/>
        </p:nvPicPr>
        <p:blipFill>
          <a:blip r:embed="rId3"/>
          <a:srcRect/>
          <a:stretch>
            <a:fillRect/>
          </a:stretch>
        </p:blipFill>
        <p:spPr bwMode="auto">
          <a:xfrm>
            <a:off x="0" y="6350"/>
            <a:ext cx="190500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4186238" y="457201"/>
            <a:ext cx="2552700" cy="1914525"/>
          </a:xfrm>
          <a:ln/>
        </p:spPr>
      </p:sp>
      <p:sp>
        <p:nvSpPr>
          <p:cNvPr id="2867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884028" y="0"/>
            <a:ext cx="2972421" cy="459340"/>
          </a:xfrm>
          <a:prstGeom prst="rect">
            <a:avLst/>
          </a:prstGeom>
          <a:noFill/>
          <a:ln w="9525">
            <a:noFill/>
            <a:miter lim="800000"/>
            <a:headEnd/>
            <a:tailEnd/>
          </a:ln>
        </p:spPr>
        <p:txBody>
          <a:bodyPr lIns="92301" tIns="46151" rIns="92301" bIns="46151"/>
          <a:lstStyle/>
          <a:p>
            <a:pPr algn="r"/>
            <a:fld id="{4140FE89-701C-477A-86C0-6306B0978C85}" type="datetime8">
              <a:rPr lang="en-US" sz="1200">
                <a:latin typeface="Times New Roman" pitchFamily="18" charset="0"/>
              </a:rPr>
              <a:pPr algn="r"/>
              <a:t>10/17/2007 5:13 PM</a:t>
            </a:fld>
            <a:endParaRPr lang="en-US" sz="1200" dirty="0">
              <a:latin typeface="Times New Roman" pitchFamily="18" charset="0"/>
            </a:endParaRPr>
          </a:p>
        </p:txBody>
      </p:sp>
      <p:sp>
        <p:nvSpPr>
          <p:cNvPr id="80899" name="Rectangle 6"/>
          <p:cNvSpPr txBox="1">
            <a:spLocks noGrp="1" noChangeArrowheads="1"/>
          </p:cNvSpPr>
          <p:nvPr/>
        </p:nvSpPr>
        <p:spPr bwMode="auto">
          <a:xfrm>
            <a:off x="0" y="8826211"/>
            <a:ext cx="5666858" cy="352735"/>
          </a:xfrm>
          <a:prstGeom prst="rect">
            <a:avLst/>
          </a:prstGeom>
          <a:noFill/>
          <a:ln w="9525">
            <a:noFill/>
            <a:miter lim="800000"/>
            <a:headEnd/>
            <a:tailEnd/>
          </a:ln>
        </p:spPr>
        <p:txBody>
          <a:bodyPr lIns="92301" tIns="46151" rIns="92301" bIns="46151"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582996" y="8719607"/>
            <a:ext cx="1273452" cy="459340"/>
          </a:xfrm>
          <a:prstGeom prst="rect">
            <a:avLst/>
          </a:prstGeom>
          <a:noFill/>
          <a:ln w="9525">
            <a:noFill/>
            <a:miter lim="800000"/>
            <a:headEnd/>
            <a:tailEnd/>
          </a:ln>
        </p:spPr>
        <p:txBody>
          <a:bodyPr lIns="92301" tIns="46151" rIns="92301" bIns="46151" anchor="b"/>
          <a:lstStyle/>
          <a:p>
            <a:pPr algn="r"/>
            <a:fld id="{54B3D0A2-0082-42E5-9078-906073FF5F10}" type="slidenum">
              <a:rPr lang="en-US" sz="1200">
                <a:latin typeface="Times New Roman" pitchFamily="18" charset="0"/>
              </a:rPr>
              <a:pPr algn="r"/>
              <a:t>10</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hape 4"/>
          <p:cNvSpPr>
            <a:spLocks noGrp="1" noChangeArrowheads="1"/>
          </p:cNvSpPr>
          <p:nvPr>
            <p:ph type="sldNum" sz="quarter" idx="5"/>
          </p:nvPr>
        </p:nvSpPr>
        <p:spPr/>
        <p:txBody>
          <a:bodyPr/>
          <a:lstStyle/>
          <a:p>
            <a:fld id="{DB20EC4B-A68A-413B-8CBD-65FCE6FA55CC}" type="slidenum">
              <a:rPr lang="en-US" altLang="zh-TW"/>
              <a:pPr/>
              <a:t>11</a:t>
            </a:fld>
            <a:endParaRPr lang="en-US" altLang="zh-TW"/>
          </a:p>
        </p:txBody>
      </p:sp>
      <p:sp>
        <p:nvSpPr>
          <p:cNvPr id="57347" name="TextBox 905217"/>
          <p:cNvSpPr txBox="1">
            <a:spLocks noGrp="1" noChangeArrowheads="1"/>
          </p:cNvSpPr>
          <p:nvPr/>
        </p:nvSpPr>
        <p:spPr bwMode="auto">
          <a:xfrm>
            <a:off x="3884317" y="8718959"/>
            <a:ext cx="2972115" cy="459975"/>
          </a:xfrm>
          <a:prstGeom prst="rect">
            <a:avLst/>
          </a:prstGeom>
          <a:noFill/>
          <a:ln w="9525" algn="ctr">
            <a:noFill/>
            <a:miter lim="800000"/>
            <a:headEnd/>
            <a:tailEnd/>
          </a:ln>
        </p:spPr>
        <p:txBody>
          <a:bodyPr lIns="93169" tIns="46585" rIns="93169" bIns="46585" anchor="b"/>
          <a:lstStyle/>
          <a:p>
            <a:pPr algn="r" defTabSz="930275"/>
            <a:fld id="{D4DCD102-4A86-4A1D-815A-E201C9568C13}" type="slidenum">
              <a:rPr lang="en-US" altLang="zh-TW" sz="1200">
                <a:effectLst>
                  <a:outerShdw blurRad="38100" dist="38100" dir="2700000" algn="tl">
                    <a:srgbClr val="C0C0C0"/>
                  </a:outerShdw>
                </a:effectLst>
                <a:latin typeface="Arial" pitchFamily="34" charset="0"/>
              </a:rPr>
              <a:pPr algn="r" defTabSz="930275"/>
              <a:t>11</a:t>
            </a:fld>
            <a:endParaRPr lang="en-US" altLang="zh-TW" sz="1200">
              <a:effectLst>
                <a:outerShdw blurRad="38100" dist="38100" dir="2700000" algn="tl">
                  <a:srgbClr val="C0C0C0"/>
                </a:outerShdw>
              </a:effectLst>
              <a:latin typeface="Arial" pitchFamily="34" charset="0"/>
            </a:endParaRPr>
          </a:p>
        </p:txBody>
      </p:sp>
      <p:sp>
        <p:nvSpPr>
          <p:cNvPr id="27651" name="Rectangle 905218"/>
          <p:cNvSpPr>
            <a:spLocks noGrp="1" noRot="1" noChangeAspect="1" noChangeArrowheads="1" noTextEdit="1"/>
          </p:cNvSpPr>
          <p:nvPr>
            <p:ph type="sldImg"/>
          </p:nvPr>
        </p:nvSpPr>
        <p:spPr>
          <a:xfrm>
            <a:off x="2265363" y="688975"/>
            <a:ext cx="2592387" cy="1944688"/>
          </a:xfrm>
          <a:ln cap="flat">
            <a:headEnd type="none" w="med" len="med"/>
            <a:tailEnd type="none" w="med" len="med"/>
          </a:ln>
        </p:spPr>
      </p:sp>
      <p:sp>
        <p:nvSpPr>
          <p:cNvPr id="57349" name="Rectangle 905219"/>
          <p:cNvSpPr>
            <a:spLocks noGrp="1" noChangeArrowheads="1"/>
          </p:cNvSpPr>
          <p:nvPr>
            <p:ph type="body" idx="1"/>
          </p:nvPr>
        </p:nvSpPr>
        <p:spPr>
          <a:xfrm>
            <a:off x="686115" y="2897363"/>
            <a:ext cx="5485772" cy="5595560"/>
          </a:xfrm>
          <a:ln/>
        </p:spPr>
        <p:txBody>
          <a:bodyPr lIns="93169" tIns="46585" rIns="93169" bIns="46585"/>
          <a:lstStyle/>
          <a:p>
            <a:pPr eaLnBrk="1" hangingPunct="1"/>
            <a:endParaRPr lang="zh-TW" altLang="zh-TW" smtClean="0">
              <a:effectLst>
                <a:outerShdw blurRad="38100" dist="38100" dir="2700000" algn="tl">
                  <a:srgbClr val="C0C0C0"/>
                </a:outerShdw>
              </a:effectLst>
              <a:latin typeface="Segoe"/>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1EEC0526-ED43-44FE-BD4E-F17146BA6EB4}" type="datetime8">
              <a:rPr lang="en-US" altLang="zh-TW"/>
              <a:pPr/>
              <a:t>10/17/2007 5:13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B8E1B647-4475-44B9-838A-512090015FA4}" type="slidenum">
              <a:rPr lang="en-US" altLang="zh-TW"/>
              <a:pPr/>
              <a:t>12</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884028" y="0"/>
            <a:ext cx="2972421" cy="459340"/>
          </a:xfrm>
          <a:prstGeom prst="rect">
            <a:avLst/>
          </a:prstGeom>
          <a:noFill/>
          <a:ln w="9525">
            <a:noFill/>
            <a:miter lim="800000"/>
            <a:headEnd/>
            <a:tailEnd/>
          </a:ln>
        </p:spPr>
        <p:txBody>
          <a:bodyPr lIns="92301" tIns="46151" rIns="92301" bIns="46151"/>
          <a:lstStyle/>
          <a:p>
            <a:pPr algn="r"/>
            <a:fld id="{4140FE89-701C-477A-86C0-6306B0978C85}" type="datetime8">
              <a:rPr lang="en-US" sz="1200">
                <a:latin typeface="Times New Roman" pitchFamily="18" charset="0"/>
              </a:rPr>
              <a:pPr algn="r"/>
              <a:t>10/17/2007 5:13 PM</a:t>
            </a:fld>
            <a:endParaRPr lang="en-US" sz="1200" dirty="0">
              <a:latin typeface="Times New Roman" pitchFamily="18" charset="0"/>
            </a:endParaRPr>
          </a:p>
        </p:txBody>
      </p:sp>
      <p:sp>
        <p:nvSpPr>
          <p:cNvPr id="80899" name="Rectangle 6"/>
          <p:cNvSpPr txBox="1">
            <a:spLocks noGrp="1" noChangeArrowheads="1"/>
          </p:cNvSpPr>
          <p:nvPr/>
        </p:nvSpPr>
        <p:spPr bwMode="auto">
          <a:xfrm>
            <a:off x="0" y="8826211"/>
            <a:ext cx="5666858" cy="352735"/>
          </a:xfrm>
          <a:prstGeom prst="rect">
            <a:avLst/>
          </a:prstGeom>
          <a:noFill/>
          <a:ln w="9525">
            <a:noFill/>
            <a:miter lim="800000"/>
            <a:headEnd/>
            <a:tailEnd/>
          </a:ln>
        </p:spPr>
        <p:txBody>
          <a:bodyPr lIns="92301" tIns="46151" rIns="92301" bIns="46151"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582996" y="8719607"/>
            <a:ext cx="1273452" cy="459340"/>
          </a:xfrm>
          <a:prstGeom prst="rect">
            <a:avLst/>
          </a:prstGeom>
          <a:noFill/>
          <a:ln w="9525">
            <a:noFill/>
            <a:miter lim="800000"/>
            <a:headEnd/>
            <a:tailEnd/>
          </a:ln>
        </p:spPr>
        <p:txBody>
          <a:bodyPr lIns="92301" tIns="46151" rIns="92301" bIns="46151" anchor="b"/>
          <a:lstStyle/>
          <a:p>
            <a:pPr algn="r"/>
            <a:fld id="{54B3D0A2-0082-42E5-9078-906073FF5F10}" type="slidenum">
              <a:rPr lang="en-US" sz="1200">
                <a:latin typeface="Times New Roman" pitchFamily="18" charset="0"/>
              </a:rPr>
              <a:pPr algn="r"/>
              <a:t>13</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r>
              <a:rPr lang="en-US" sz="800" b="1" dirty="0" smtClean="0"/>
              <a:t>Key Message</a:t>
            </a:r>
          </a:p>
          <a:p>
            <a:endParaRPr lang="en-US" sz="800" i="1" dirty="0" smtClean="0"/>
          </a:p>
          <a:p>
            <a:r>
              <a:rPr lang="en-US" sz="800" i="1" dirty="0" smtClean="0"/>
              <a:t>With Office Communications Server 2007 you can deliver software-powered VoIP to your users today.</a:t>
            </a:r>
            <a:endParaRPr lang="en-US" sz="800" dirty="0" smtClean="0"/>
          </a:p>
          <a:p>
            <a:endParaRPr lang="en-US" sz="800" dirty="0" smtClean="0"/>
          </a:p>
          <a:p>
            <a:pPr marL="621169" indent="-283064"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Provides high quality VoIP right from within Microsoft Office applications so users can communicate with a single click from their PC.</a:t>
            </a:r>
          </a:p>
          <a:p>
            <a:pPr marL="621169" indent="-283064" fontAlgn="auto">
              <a:lnSpc>
                <a:spcPct val="85000"/>
              </a:lnSpc>
              <a:spcBef>
                <a:spcPts val="594"/>
              </a:spcBef>
              <a:spcAft>
                <a:spcPts val="0"/>
              </a:spcAft>
              <a:buClr>
                <a:srgbClr val="00CC00"/>
              </a:buClr>
              <a:buSzPct val="80000"/>
              <a:buFont typeface="Arial" pitchFamily="34" charset="0"/>
              <a:buChar char="•"/>
              <a:defRPr/>
            </a:pPr>
            <a:r>
              <a:rPr lang="en-US" sz="800" dirty="0" smtClean="0"/>
              <a:t>Call management capabilities like call forwarding, hold, dynamic routing, and simultaneous ringing on all commonly used phones are easily configured by users</a:t>
            </a:r>
            <a:r>
              <a:rPr lang="en-US" sz="800" kern="0" dirty="0" smtClean="0">
                <a:ea typeface="ＭＳ Ｐゴシック"/>
              </a:rPr>
              <a:t>.</a:t>
            </a:r>
          </a:p>
          <a:p>
            <a:pPr marL="621169" indent="-283064"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Enables VoIP communications on any network with optimized quality for connection type – without VPN access to the corporate network.</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Enables rich communications with other Communicator 2007 users by enhancing a phone call with IM, video and a subject and other information. </a:t>
            </a:r>
          </a:p>
          <a:p>
            <a:pPr eaLnBrk="1" hangingPunct="1"/>
            <a:endParaRPr lang="en-US" sz="800" dirty="0" smtClean="0"/>
          </a:p>
          <a:p>
            <a:pPr eaLnBrk="1" hangingPunct="1"/>
            <a:endParaRPr lang="en-US" sz="800" dirty="0" smtClean="0"/>
          </a:p>
          <a:p>
            <a:pPr eaLnBrk="1" hangingPunct="1"/>
            <a:r>
              <a:rPr lang="en-US" sz="800" b="1" dirty="0" smtClean="0"/>
              <a:t>Key Capabilities</a:t>
            </a:r>
          </a:p>
          <a:p>
            <a:pPr eaLnBrk="1" hangingPunct="1"/>
            <a:endParaRPr lang="en-US" sz="800" dirty="0" smtClean="0"/>
          </a:p>
          <a:p>
            <a:r>
              <a:rPr lang="en-US" sz="800" i="1" dirty="0" smtClean="0"/>
              <a:t>Call Authorization</a:t>
            </a:r>
          </a:p>
          <a:p>
            <a:r>
              <a:rPr lang="en-US" sz="800" dirty="0" smtClean="0"/>
              <a:t>Only allow authorized users to initiate certain calls (e.g. international calls).</a:t>
            </a:r>
          </a:p>
          <a:p>
            <a:endParaRPr lang="en-US" sz="800" dirty="0" smtClean="0"/>
          </a:p>
          <a:p>
            <a:r>
              <a:rPr lang="en-US" sz="800" i="1" dirty="0" smtClean="0"/>
              <a:t>Call Context</a:t>
            </a:r>
          </a:p>
          <a:p>
            <a:r>
              <a:rPr lang="en-US" sz="800" dirty="0" smtClean="0"/>
              <a:t>Voice calls can be given an importance or a subject which would be displayed to another Office Communicator user.</a:t>
            </a:r>
          </a:p>
          <a:p>
            <a:endParaRPr lang="en-US" sz="800" dirty="0" smtClean="0"/>
          </a:p>
          <a:p>
            <a:r>
              <a:rPr lang="en-US" sz="800" i="1" dirty="0" smtClean="0"/>
              <a:t>Call Deflect</a:t>
            </a:r>
          </a:p>
          <a:p>
            <a:r>
              <a:rPr lang="en-US" sz="800" dirty="0" smtClean="0"/>
              <a:t>Users can “deflect” (dynamically forward) incoming voice calls to another device such as a cellular phone or voicemail.</a:t>
            </a:r>
          </a:p>
          <a:p>
            <a:endParaRPr lang="en-US" sz="800" dirty="0" smtClean="0"/>
          </a:p>
          <a:p>
            <a:r>
              <a:rPr lang="en-US" sz="800" i="1" dirty="0" smtClean="0"/>
              <a:t>Call Encryptions</a:t>
            </a:r>
          </a:p>
          <a:p>
            <a:r>
              <a:rPr lang="en-US" sz="800" dirty="0" smtClean="0"/>
              <a:t>Calls can be encrypted to ensure privacy (SRTP).</a:t>
            </a:r>
          </a:p>
          <a:p>
            <a:endParaRPr lang="en-US" sz="800" dirty="0" smtClean="0"/>
          </a:p>
          <a:p>
            <a:r>
              <a:rPr lang="en-US" sz="800" i="1" dirty="0" smtClean="0"/>
              <a:t>Call Forwarding</a:t>
            </a:r>
          </a:p>
          <a:p>
            <a:r>
              <a:rPr lang="en-US" sz="800" dirty="0" smtClean="0"/>
              <a:t>Users can forward calls – all calls, if there’s no answer, based on presence, based on Office Outlook working hours, etc.</a:t>
            </a:r>
          </a:p>
          <a:p>
            <a:endParaRPr lang="en-US" sz="800" dirty="0" smtClean="0"/>
          </a:p>
          <a:p>
            <a:r>
              <a:rPr lang="en-US" sz="800" i="1" dirty="0" smtClean="0"/>
              <a:t>Call Hold</a:t>
            </a:r>
          </a:p>
          <a:p>
            <a:r>
              <a:rPr lang="en-US" sz="800" dirty="0" smtClean="0"/>
              <a:t>Users can put calls on hold and then retrieve them from hold.</a:t>
            </a:r>
          </a:p>
          <a:p>
            <a:endParaRPr lang="en-US" sz="800" dirty="0" smtClean="0"/>
          </a:p>
          <a:p>
            <a:r>
              <a:rPr lang="en-US" sz="800" i="1" dirty="0" smtClean="0"/>
              <a:t>Call Logs</a:t>
            </a:r>
          </a:p>
          <a:p>
            <a:r>
              <a:rPr lang="en-US" sz="800" dirty="0" smtClean="0"/>
              <a:t>Maintain call logs for incoming, outgoing, recent calls, etc.</a:t>
            </a:r>
          </a:p>
          <a:p>
            <a:endParaRPr lang="en-US" sz="800" dirty="0" smtClean="0"/>
          </a:p>
          <a:p>
            <a:r>
              <a:rPr lang="en-US" sz="800" i="1" dirty="0" smtClean="0"/>
              <a:t>Call Sensitivity Control</a:t>
            </a:r>
          </a:p>
          <a:p>
            <a:r>
              <a:rPr lang="en-US" sz="800" dirty="0" smtClean="0"/>
              <a:t>Users can control the sensitivity of calls, preventing others from being added to the call.</a:t>
            </a:r>
          </a:p>
          <a:p>
            <a:endParaRPr lang="en-US" sz="800" dirty="0" smtClean="0"/>
          </a:p>
          <a:p>
            <a:r>
              <a:rPr lang="en-US" sz="800" i="1" dirty="0" smtClean="0"/>
              <a:t>Call Transfer</a:t>
            </a:r>
          </a:p>
          <a:p>
            <a:r>
              <a:rPr lang="en-US" sz="800" dirty="0" smtClean="0"/>
              <a:t>Users can transfer calls either using single-step transfer, or consultative transfer.</a:t>
            </a:r>
          </a:p>
          <a:p>
            <a:endParaRPr lang="en-US" sz="800" dirty="0" smtClean="0"/>
          </a:p>
          <a:p>
            <a:r>
              <a:rPr lang="en-US" sz="800" i="1" dirty="0" smtClean="0"/>
              <a:t>Call Waiting</a:t>
            </a:r>
          </a:p>
          <a:p>
            <a:r>
              <a:rPr lang="en-US" sz="800" dirty="0" smtClean="0"/>
              <a:t>When on a call, users are notified of calls which may be waiting.</a:t>
            </a:r>
          </a:p>
          <a:p>
            <a:endParaRPr lang="en-US" sz="800" dirty="0" smtClean="0"/>
          </a:p>
          <a:p>
            <a:r>
              <a:rPr lang="en-US" sz="800" i="1" dirty="0" smtClean="0"/>
              <a:t>Click to Call</a:t>
            </a:r>
          </a:p>
          <a:p>
            <a:r>
              <a:rPr lang="en-US" sz="800" dirty="0" smtClean="0"/>
              <a:t>Users can initiate calls directly from existing address lists, or other applications where presence information is shown.</a:t>
            </a:r>
          </a:p>
          <a:p>
            <a:endParaRPr lang="en-US" sz="800" dirty="0" smtClean="0"/>
          </a:p>
          <a:p>
            <a:r>
              <a:rPr lang="en-US" sz="800" i="1" dirty="0" smtClean="0"/>
              <a:t>Conference Call</a:t>
            </a:r>
          </a:p>
          <a:p>
            <a:r>
              <a:rPr lang="en-US" sz="800" dirty="0" smtClean="0"/>
              <a:t>Users can initiate multi-party calls or dial-out from an existing call to include other contacts.  These calls can be initiated on ad-hoc basis or can be scheduled using a Office Outlook add-in.</a:t>
            </a:r>
          </a:p>
          <a:p>
            <a:endParaRPr lang="en-US" sz="800" dirty="0" smtClean="0"/>
          </a:p>
          <a:p>
            <a:r>
              <a:rPr lang="en-US" sz="800" i="1" dirty="0" smtClean="0"/>
              <a:t>DTMF digit generation</a:t>
            </a:r>
            <a:endParaRPr lang="en-US" sz="800" dirty="0" smtClean="0"/>
          </a:p>
          <a:p>
            <a:r>
              <a:rPr lang="en-US" sz="800" dirty="0" smtClean="0"/>
              <a:t>Users can use a dial pad to generate DTMF digits whilst on a call (for example to navigate touch tone driven interfaces).</a:t>
            </a:r>
          </a:p>
          <a:p>
            <a:endParaRPr lang="en-US" sz="800" dirty="0" smtClean="0"/>
          </a:p>
          <a:p>
            <a:r>
              <a:rPr lang="en-US" sz="800" i="1" dirty="0" smtClean="0"/>
              <a:t>Inbound and outbound calling</a:t>
            </a:r>
          </a:p>
          <a:p>
            <a:r>
              <a:rPr lang="en-US" sz="800" dirty="0" smtClean="0"/>
              <a:t>Users can make and receive voice calls from their PC to another PC or to and from a regular PSTN telephone number.</a:t>
            </a:r>
          </a:p>
          <a:p>
            <a:endParaRPr lang="en-US" sz="800" dirty="0" smtClean="0"/>
          </a:p>
          <a:p>
            <a:r>
              <a:rPr lang="en-US" sz="800" i="1" dirty="0" smtClean="0"/>
              <a:t>Multiple Call</a:t>
            </a:r>
          </a:p>
          <a:p>
            <a:r>
              <a:rPr lang="en-US" sz="800" dirty="0" smtClean="0"/>
              <a:t>Whilst on one call, a user can initiate a second call and the first is automatically put on hold.</a:t>
            </a:r>
          </a:p>
          <a:p>
            <a:endParaRPr lang="en-US" sz="800" dirty="0" smtClean="0"/>
          </a:p>
          <a:p>
            <a:r>
              <a:rPr lang="en-US" sz="800" i="1" dirty="0" smtClean="0"/>
              <a:t>Reverse Number Lookup</a:t>
            </a:r>
          </a:p>
          <a:p>
            <a:r>
              <a:rPr lang="en-US" sz="800" dirty="0" smtClean="0"/>
              <a:t>When an incoming call is received from the PSTN, the number is compared with those in the corporate address list and the user’s Office Outlook contacts.  If a match is found, the contact’s name is displayed.</a:t>
            </a:r>
          </a:p>
          <a:p>
            <a:endParaRPr lang="en-US" sz="800" dirty="0" smtClean="0"/>
          </a:p>
          <a:p>
            <a:r>
              <a:rPr lang="en-US" sz="800" i="1" dirty="0" smtClean="0"/>
              <a:t>Simultaneous Ring (aka Call Forking)</a:t>
            </a:r>
          </a:p>
          <a:p>
            <a:r>
              <a:rPr lang="en-US" sz="800" dirty="0" smtClean="0"/>
              <a:t>A call can simultaneously ring all registered endpoints plus 1 internal, external, or mobile phone number.</a:t>
            </a:r>
          </a:p>
          <a:p>
            <a:endParaRPr lang="en-US" sz="800" dirty="0" smtClean="0"/>
          </a:p>
          <a:p>
            <a:r>
              <a:rPr lang="en-US" sz="800" i="1" dirty="0" smtClean="0"/>
              <a:t>Unified Messaging integration</a:t>
            </a:r>
          </a:p>
          <a:p>
            <a:r>
              <a:rPr lang="en-US" sz="800" dirty="0" smtClean="0"/>
              <a:t>Unified messaging capability from Exchange Server 2007 can be integrated.</a:t>
            </a:r>
          </a:p>
          <a:p>
            <a:endParaRPr lang="en-US" sz="800" dirty="0" smtClean="0"/>
          </a:p>
          <a:p>
            <a:r>
              <a:rPr lang="en-US" sz="800" i="1" dirty="0" smtClean="0"/>
              <a:t>USB Device Integration for Voice Calls</a:t>
            </a:r>
          </a:p>
          <a:p>
            <a:r>
              <a:rPr lang="en-US" sz="800" dirty="0" smtClean="0"/>
              <a:t>Communicator is designed to integrate with USB devices to provide a rich calling experience.  This includes interacting with the state of hook-switches, advanced audio configuration options and displaying call information on devices with a display.</a:t>
            </a:r>
          </a:p>
          <a:p>
            <a:pPr eaLnBrk="1" hangingPunct="1"/>
            <a:endParaRPr lang="en-US" sz="8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fld id="{2BDC8A09-FC36-4AF1-8CAB-FEC2A1D4AF44}"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2E64B93-9631-481F-9C79-D9F5130D5073}" type="slidenum">
              <a:rPr lang="en-US" altLang="zh-TW" smtClean="0"/>
              <a:pPr/>
              <a:t>19</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42348133-3043-4F3E-9EA8-93C58270AE80}" type="datetime8">
              <a:rPr lang="en-US" altLang="zh-TW"/>
              <a:pPr/>
              <a:t>10/17/2007 5:13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BB35273B-483A-439C-8C20-8EF950876B95}" type="slidenum">
              <a:rPr lang="en-US" altLang="zh-TW"/>
              <a:pPr/>
              <a:t>2</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CE0F645B-F6C7-4B56-B329-FDBE185057B9}" type="datetime8">
              <a:rPr lang="en-US" altLang="zh-TW"/>
              <a:pPr/>
              <a:t>10/17/2007 5:13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899E7AB2-678D-46C6-94BF-F9D6BDAD2F64}" type="slidenum">
              <a:rPr lang="en-US" altLang="zh-TW"/>
              <a:pPr/>
              <a:t>20</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9AC864B4-6558-4D8E-AA9B-666980AF5BAD}" type="datetime8">
              <a:rPr lang="en-US" altLang="zh-TW"/>
              <a:pPr/>
              <a:t>10/17/2007 5:13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F1826A85-0790-4C93-A814-C11BC75286F1}" type="slidenum">
              <a:rPr lang="en-US" altLang="zh-TW"/>
              <a:pPr/>
              <a:t>21</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fld id="{2BDC8A09-FC36-4AF1-8CAB-FEC2A1D4AF44}" type="slidenum">
              <a:rPr lang="en-US" smtClean="0"/>
              <a:pPr/>
              <a:t>23</a:t>
            </a:fld>
            <a:endParaRPr lang="en-US" smtClean="0"/>
          </a:p>
        </p:txBody>
      </p:sp>
      <p:sp>
        <p:nvSpPr>
          <p:cNvPr id="3" name="Notes Placeholder 2"/>
          <p:cNvSpPr>
            <a:spLocks noGrp="1"/>
          </p:cNvSpPr>
          <p:nvPr>
            <p:ph type="body" idx="1"/>
          </p:nvPr>
        </p:nvSpPr>
        <p:spPr/>
        <p:txBody>
          <a:bodyPr>
            <a:normAutofit/>
          </a:bodyPr>
          <a:lstStyle/>
          <a:p>
            <a:endParaRPr lang="en-US" kern="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a:p>
            <a:pPr marL="226451" indent="-226451" eaLnBrk="1" hangingPunct="1"/>
            <a:endParaRPr lang="en-US" sz="1200" b="1" u="sng"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fld id="{2BDC8A09-FC36-4AF1-8CAB-FEC2A1D4AF44}" type="slidenum">
              <a:rPr lang="en-US" smtClean="0"/>
              <a:pPr/>
              <a:t>24</a:t>
            </a:fld>
            <a:endParaRPr lang="en-US" smtClean="0"/>
          </a:p>
        </p:txBody>
      </p:sp>
      <p:sp>
        <p:nvSpPr>
          <p:cNvPr id="3" name="Notes Placeholder 2"/>
          <p:cNvSpPr>
            <a:spLocks noGrp="1"/>
          </p:cNvSpPr>
          <p:nvPr>
            <p:ph type="body" idx="1"/>
          </p:nvPr>
        </p:nvSpPr>
        <p:spPr/>
        <p:txBody>
          <a:bodyPr>
            <a:normAutofit/>
          </a:bodyPr>
          <a:lstStyle/>
          <a:p>
            <a:pPr defTabSz="923015"/>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fld id="{2BDC8A09-FC36-4AF1-8CAB-FEC2A1D4AF44}" type="slidenum">
              <a:rPr lang="en-US" smtClean="0"/>
              <a:pPr/>
              <a:t>25</a:t>
            </a:fld>
            <a:endParaRPr lang="en-US" smtClean="0"/>
          </a:p>
        </p:txBody>
      </p:sp>
      <p:sp>
        <p:nvSpPr>
          <p:cNvPr id="3" name="Notes Placeholder 2"/>
          <p:cNvSpPr>
            <a:spLocks noGrp="1"/>
          </p:cNvSpPr>
          <p:nvPr>
            <p:ph type="body" idx="1"/>
          </p:nvPr>
        </p:nvSpPr>
        <p:spPr/>
        <p:txBody>
          <a:bodyPr>
            <a:normAutofit/>
          </a:bodyPr>
          <a:lstStyle/>
          <a:p>
            <a:pPr defTabSz="923015"/>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1CAD109A-421F-40A4-B443-145FA90D8EEF}" type="datetime8">
              <a:rPr lang="en-US" altLang="zh-TW"/>
              <a:pPr/>
              <a:t>10/17/2007 5:13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E62A1985-C2BF-4460-930C-57A269E77D5D}" type="slidenum">
              <a:rPr lang="en-US" altLang="zh-TW"/>
              <a:pPr/>
              <a:t>26</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2E64B93-9631-481F-9C79-D9F5130D5073}" type="slidenum">
              <a:rPr lang="en-US" altLang="zh-TW" smtClean="0"/>
              <a:pPr/>
              <a:t>27</a:t>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1032485B-8C5F-459B-BFA1-F50803485254}" type="datetime8">
              <a:rPr lang="en-US" altLang="zh-TW"/>
              <a:pPr/>
              <a:t>10/17/2007 5:13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3DCEB4DE-D99E-493B-A15F-6D3640F66231}" type="slidenum">
              <a:rPr lang="en-US" altLang="zh-TW"/>
              <a:pPr/>
              <a:t>28</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05C8C0D2-2D58-4A32-85CE-78C4E7CD6CA9}" type="datetime8">
              <a:rPr lang="en-US" altLang="zh-TW"/>
              <a:pPr/>
              <a:t>10/17/2007 5:13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CAAE0BF2-CE74-4B77-9B9C-431965F90576}" type="slidenum">
              <a:rPr lang="en-US" altLang="zh-TW"/>
              <a:pPr/>
              <a:t>3</a:t>
            </a:fld>
            <a:endParaRPr lang="en-US"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884028" y="0"/>
            <a:ext cx="2972421" cy="459340"/>
          </a:xfrm>
          <a:prstGeom prst="rect">
            <a:avLst/>
          </a:prstGeom>
          <a:noFill/>
          <a:ln w="9525">
            <a:noFill/>
            <a:miter lim="800000"/>
            <a:headEnd/>
            <a:tailEnd/>
          </a:ln>
        </p:spPr>
        <p:txBody>
          <a:bodyPr lIns="92301" tIns="46151" rIns="92301" bIns="46151"/>
          <a:lstStyle/>
          <a:p>
            <a:pPr algn="r"/>
            <a:fld id="{4140FE89-701C-477A-86C0-6306B0978C85}" type="datetime8">
              <a:rPr lang="en-US" sz="1200">
                <a:latin typeface="Times New Roman" pitchFamily="18" charset="0"/>
              </a:rPr>
              <a:pPr algn="r"/>
              <a:t>10/17/2007 5:13 PM</a:t>
            </a:fld>
            <a:endParaRPr lang="en-US" sz="1200" dirty="0">
              <a:latin typeface="Times New Roman" pitchFamily="18" charset="0"/>
            </a:endParaRPr>
          </a:p>
        </p:txBody>
      </p:sp>
      <p:sp>
        <p:nvSpPr>
          <p:cNvPr id="80899" name="Rectangle 6"/>
          <p:cNvSpPr txBox="1">
            <a:spLocks noGrp="1" noChangeArrowheads="1"/>
          </p:cNvSpPr>
          <p:nvPr/>
        </p:nvSpPr>
        <p:spPr bwMode="auto">
          <a:xfrm>
            <a:off x="0" y="8826211"/>
            <a:ext cx="5666858" cy="352735"/>
          </a:xfrm>
          <a:prstGeom prst="rect">
            <a:avLst/>
          </a:prstGeom>
          <a:noFill/>
          <a:ln w="9525">
            <a:noFill/>
            <a:miter lim="800000"/>
            <a:headEnd/>
            <a:tailEnd/>
          </a:ln>
        </p:spPr>
        <p:txBody>
          <a:bodyPr lIns="92301" tIns="46151" rIns="92301" bIns="46151"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582996" y="8719607"/>
            <a:ext cx="1273452" cy="459340"/>
          </a:xfrm>
          <a:prstGeom prst="rect">
            <a:avLst/>
          </a:prstGeom>
          <a:noFill/>
          <a:ln w="9525">
            <a:noFill/>
            <a:miter lim="800000"/>
            <a:headEnd/>
            <a:tailEnd/>
          </a:ln>
        </p:spPr>
        <p:txBody>
          <a:bodyPr lIns="92301" tIns="46151" rIns="92301" bIns="46151" anchor="b"/>
          <a:lstStyle/>
          <a:p>
            <a:pPr algn="r"/>
            <a:fld id="{54B3D0A2-0082-42E5-9078-906073FF5F10}" type="slidenum">
              <a:rPr lang="en-US" sz="1200">
                <a:latin typeface="Times New Roman" pitchFamily="18" charset="0"/>
              </a:rPr>
              <a:pPr algn="r"/>
              <a:t>31</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r>
              <a:rPr lang="en-US" sz="800" b="1" dirty="0" smtClean="0"/>
              <a:t>Key Message</a:t>
            </a:r>
          </a:p>
          <a:p>
            <a:pPr eaLnBrk="1" hangingPunct="1"/>
            <a:endParaRPr lang="en-US" sz="800" dirty="0" smtClean="0"/>
          </a:p>
          <a:p>
            <a:pPr eaLnBrk="1" hangingPunct="1"/>
            <a:r>
              <a:rPr lang="en-US" sz="800" i="1" dirty="0" smtClean="0"/>
              <a:t>Office Communicator Mobile is designed to extend the reach of Office Communications Server 2007 using Windows Mobile powered devices. Office Communicator Mobile has a look and feel similar to the desktop version of Office Communicator 2007 and ensures that access to the capabilities provided by Office Communications Server 2007 can continue when people are away from their desks.</a:t>
            </a:r>
            <a:r>
              <a:rPr lang="en-US" sz="800" dirty="0" smtClean="0"/>
              <a:t/>
            </a:r>
            <a:br>
              <a:rPr lang="en-US" sz="800" dirty="0" smtClean="0"/>
            </a:br>
            <a:endParaRPr lang="en-US" sz="800" dirty="0" smtClean="0"/>
          </a:p>
          <a:p>
            <a:pPr eaLnBrk="1" hangingPunct="1"/>
            <a:endParaRPr lang="en-US" sz="800" dirty="0" smtClean="0"/>
          </a:p>
          <a:p>
            <a:pPr eaLnBrk="1" hangingPunct="1"/>
            <a:r>
              <a:rPr lang="en-US" sz="800" b="1" dirty="0" smtClean="0"/>
              <a:t>Key Capabilities</a:t>
            </a:r>
          </a:p>
          <a:p>
            <a:pPr eaLnBrk="1" hangingPunct="1"/>
            <a:endParaRPr lang="en-US" sz="800" dirty="0" smtClean="0"/>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Through integration with corporate directories via Office Communications Server 2007, Communicator Mobile can be used to quickly search for and communicate with contacts in an organization.</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Future release only: when used in conjunction with a Windows Mobile device that includes a wireless fidelity (Wi-Fi) network adapter, Communicator Mobile can be used to make Voice over Internet Protocol (VoIP) calls over a corporate Wi-Fi network.</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Communicator Mobile has a similar look and feel to the desktop version, ensuring that users have a consistent communications experience.</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Users' contact lists are maintained across all Communicator clients ensuring that it is straightforward to keep in touch with regular contacts.</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Icons used to indicate the presence of other users and other functionality, such as the ability to set custom notes, is maintained with Communicator Mobile, making the transition between the desktop and mobile device seamless.</a:t>
            </a:r>
          </a:p>
          <a:p>
            <a:pPr eaLnBrk="1" hangingPunct="1"/>
            <a:endParaRPr lang="en-US" sz="800" dirty="0" smtClean="0">
              <a:latin typeface="Segoe Black"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884028" y="0"/>
            <a:ext cx="2972421" cy="459340"/>
          </a:xfrm>
          <a:prstGeom prst="rect">
            <a:avLst/>
          </a:prstGeom>
          <a:noFill/>
          <a:ln w="9525">
            <a:noFill/>
            <a:miter lim="800000"/>
            <a:headEnd/>
            <a:tailEnd/>
          </a:ln>
        </p:spPr>
        <p:txBody>
          <a:bodyPr lIns="92301" tIns="46151" rIns="92301" bIns="46151"/>
          <a:lstStyle/>
          <a:p>
            <a:pPr algn="r"/>
            <a:fld id="{4140FE89-701C-477A-86C0-6306B0978C85}" type="datetime8">
              <a:rPr lang="en-US" sz="1200">
                <a:latin typeface="Times New Roman" pitchFamily="18" charset="0"/>
              </a:rPr>
              <a:pPr algn="r"/>
              <a:t>10/17/2007 5:13 PM</a:t>
            </a:fld>
            <a:endParaRPr lang="en-US" sz="1200" dirty="0">
              <a:latin typeface="Times New Roman" pitchFamily="18" charset="0"/>
            </a:endParaRPr>
          </a:p>
        </p:txBody>
      </p:sp>
      <p:sp>
        <p:nvSpPr>
          <p:cNvPr id="80899" name="Rectangle 6"/>
          <p:cNvSpPr txBox="1">
            <a:spLocks noGrp="1" noChangeArrowheads="1"/>
          </p:cNvSpPr>
          <p:nvPr/>
        </p:nvSpPr>
        <p:spPr bwMode="auto">
          <a:xfrm>
            <a:off x="0" y="8826211"/>
            <a:ext cx="5666858" cy="352735"/>
          </a:xfrm>
          <a:prstGeom prst="rect">
            <a:avLst/>
          </a:prstGeom>
          <a:noFill/>
          <a:ln w="9525">
            <a:noFill/>
            <a:miter lim="800000"/>
            <a:headEnd/>
            <a:tailEnd/>
          </a:ln>
        </p:spPr>
        <p:txBody>
          <a:bodyPr lIns="92301" tIns="46151" rIns="92301" bIns="46151"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582996" y="8719607"/>
            <a:ext cx="1273452" cy="459340"/>
          </a:xfrm>
          <a:prstGeom prst="rect">
            <a:avLst/>
          </a:prstGeom>
          <a:noFill/>
          <a:ln w="9525">
            <a:noFill/>
            <a:miter lim="800000"/>
            <a:headEnd/>
            <a:tailEnd/>
          </a:ln>
        </p:spPr>
        <p:txBody>
          <a:bodyPr lIns="92301" tIns="46151" rIns="92301" bIns="46151" anchor="b"/>
          <a:lstStyle/>
          <a:p>
            <a:pPr algn="r"/>
            <a:fld id="{54B3D0A2-0082-42E5-9078-906073FF5F10}" type="slidenum">
              <a:rPr lang="en-US" sz="1200">
                <a:latin typeface="Times New Roman" pitchFamily="18" charset="0"/>
              </a:rPr>
              <a:pPr algn="r"/>
              <a:t>32</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marL="56613" indent="-221734" defTabSz="905805">
              <a:spcBef>
                <a:spcPct val="10000"/>
              </a:spcBef>
              <a:buClr>
                <a:srgbClr val="F07600"/>
              </a:buClr>
              <a:buSzPct val="80000"/>
              <a:defRPr/>
            </a:pPr>
            <a:r>
              <a:rPr lang="en-US" sz="800" b="1" dirty="0" smtClean="0"/>
              <a:t>Key Message</a:t>
            </a:r>
          </a:p>
          <a:p>
            <a:pPr marL="56613" indent="-221734">
              <a:spcBef>
                <a:spcPct val="10000"/>
              </a:spcBef>
              <a:buClr>
                <a:srgbClr val="F07600"/>
              </a:buClr>
              <a:buSzPct val="80000"/>
            </a:pPr>
            <a:endParaRPr lang="en-US" sz="800" i="1" dirty="0" smtClean="0"/>
          </a:p>
          <a:p>
            <a:pPr defTabSz="905805" eaLnBrk="1" hangingPunct="1">
              <a:lnSpc>
                <a:spcPct val="90000"/>
              </a:lnSpc>
              <a:defRPr/>
            </a:pPr>
            <a:r>
              <a:rPr lang="en-US" sz="800" i="1" dirty="0" smtClean="0"/>
              <a:t>Microsoft Office Communicator IP Phone and Peripheral Devices take advantage of the intuitive interface, rich presence and voice calling features of Communicator 2007 and allow the end user to live an innovative phone experience. Published protocols enable a broad device support through third parties.</a:t>
            </a:r>
          </a:p>
          <a:p>
            <a:pPr marL="56613" indent="-221734">
              <a:spcBef>
                <a:spcPct val="10000"/>
              </a:spcBef>
              <a:buClr>
                <a:srgbClr val="F07600"/>
              </a:buClr>
              <a:buSzPct val="80000"/>
            </a:pPr>
            <a:endParaRPr lang="en-US" sz="800" dirty="0" smtClean="0"/>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Easy-to-use call control</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Dial by name</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Presence enabled</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Easy set up</a:t>
            </a:r>
          </a:p>
          <a:p>
            <a:pPr marL="89637">
              <a:spcBef>
                <a:spcPct val="10000"/>
              </a:spcBef>
              <a:buClr>
                <a:srgbClr val="F07600"/>
              </a:buClr>
              <a:buSzPct val="80000"/>
            </a:pPr>
            <a:endParaRPr lang="en-US" sz="800" dirty="0" smtClean="0"/>
          </a:p>
          <a:p>
            <a:pPr marL="89637">
              <a:spcBef>
                <a:spcPct val="10000"/>
              </a:spcBef>
              <a:buClr>
                <a:srgbClr val="F07600"/>
              </a:buClr>
              <a:buSzPct val="80000"/>
            </a:pPr>
            <a:endParaRPr lang="en-US" sz="800" dirty="0" smtClean="0"/>
          </a:p>
          <a:p>
            <a:pPr marL="56613" indent="-221734">
              <a:spcBef>
                <a:spcPct val="10000"/>
              </a:spcBef>
              <a:buClr>
                <a:srgbClr val="F07600"/>
              </a:buClr>
              <a:buSzPct val="80000"/>
            </a:pPr>
            <a:r>
              <a:rPr lang="en-US" sz="800" b="1" dirty="0" smtClean="0"/>
              <a:t>Office Communications Server 2007 IP Phone</a:t>
            </a:r>
          </a:p>
          <a:p>
            <a:pPr marL="56613" indent="-221734">
              <a:spcBef>
                <a:spcPct val="10000"/>
              </a:spcBef>
              <a:buClr>
                <a:srgbClr val="F07600"/>
              </a:buClr>
              <a:buSzPct val="80000"/>
            </a:pPr>
            <a:endParaRPr lang="en-US" sz="800" i="1" dirty="0" smtClean="0"/>
          </a:p>
          <a:p>
            <a:pPr defTabSz="905805" eaLnBrk="1" hangingPunct="1">
              <a:lnSpc>
                <a:spcPct val="90000"/>
              </a:lnSpc>
              <a:defRPr/>
            </a:pPr>
            <a:r>
              <a:rPr lang="en-US" sz="800" i="1" dirty="0" smtClean="0"/>
              <a:t>With this people centric phone the user is in control of voice communications through an innovative and integrated soft phone that works with the applications and processes that the information worker uses the most. In addition, the user can experience on the phone most of the features available with Office Communicator 2007.</a:t>
            </a:r>
          </a:p>
          <a:p>
            <a:pPr marL="56613" indent="-221734">
              <a:spcBef>
                <a:spcPct val="10000"/>
              </a:spcBef>
              <a:buClr>
                <a:srgbClr val="F07600"/>
              </a:buClr>
              <a:buSzPct val="80000"/>
            </a:pPr>
            <a:endParaRPr lang="en-US" sz="800" dirty="0" smtClean="0"/>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Intuitive operation </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Name-based dialing (of contact lists and corporate directory)</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Easily see and set presence, familiar user interface to Office Communicator users</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Large touch screen to easily enable UC scenarios</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Context based soft keys</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Easy and user based setup (not MAC based)</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Automatic network discovery and provisioning (NAT traversals)</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Easy IT admin provision/move/updates/maintenance</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High-quality wideband audio and full duplex speakerphone</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Provides added value to Information Worker (access to calendar, rich voicemail functionality)</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Does not support IM</a:t>
            </a:r>
          </a:p>
          <a:p>
            <a:pPr marL="621169" indent="-283064" defTabSz="905805"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Does not support video</a:t>
            </a:r>
          </a:p>
          <a:p>
            <a:pPr marL="56613" indent="-221734">
              <a:spcBef>
                <a:spcPct val="10000"/>
              </a:spcBef>
              <a:buClr>
                <a:srgbClr val="F07600"/>
              </a:buClr>
              <a:buSzPct val="80000"/>
            </a:pPr>
            <a:endParaRPr lang="en-US" sz="800" dirty="0" smtClean="0"/>
          </a:p>
          <a:p>
            <a:pPr marL="56613" indent="-221734">
              <a:spcBef>
                <a:spcPct val="10000"/>
              </a:spcBef>
              <a:buClr>
                <a:srgbClr val="F07600"/>
              </a:buClr>
              <a:buSzPct val="80000"/>
            </a:pPr>
            <a:endParaRPr lang="en-US" sz="800" dirty="0" smtClean="0"/>
          </a:p>
          <a:p>
            <a:pPr marL="56613" indent="-221734">
              <a:spcBef>
                <a:spcPct val="10000"/>
              </a:spcBef>
              <a:buClr>
                <a:srgbClr val="F07600"/>
              </a:buClr>
              <a:buSzPct val="80000"/>
            </a:pPr>
            <a:r>
              <a:rPr lang="en-US" sz="800" b="1" dirty="0" smtClean="0"/>
              <a:t>USB Handset</a:t>
            </a:r>
          </a:p>
          <a:p>
            <a:pPr marL="56613" indent="-221734">
              <a:spcBef>
                <a:spcPct val="10000"/>
              </a:spcBef>
              <a:buClr>
                <a:srgbClr val="F07600"/>
              </a:buClr>
              <a:buSzPct val="80000"/>
            </a:pPr>
            <a:endParaRPr lang="en-US" sz="800" i="1" dirty="0" smtClean="0"/>
          </a:p>
          <a:p>
            <a:pPr defTabSz="905805" eaLnBrk="1" hangingPunct="1">
              <a:lnSpc>
                <a:spcPct val="90000"/>
              </a:lnSpc>
              <a:defRPr/>
            </a:pPr>
            <a:r>
              <a:rPr lang="en-US" sz="800" i="1" dirty="0" smtClean="0"/>
              <a:t>The USB Handset plugs in directly to your PC and, when used together with Communicator 2007, allows you to use your PC just like a presence-enabled IP phone. </a:t>
            </a:r>
          </a:p>
          <a:p>
            <a:pPr marL="56613" indent="-221734">
              <a:spcBef>
                <a:spcPct val="10000"/>
              </a:spcBef>
              <a:buClr>
                <a:srgbClr val="F07600"/>
              </a:buClr>
              <a:buSzPct val="80000"/>
            </a:pPr>
            <a:endParaRPr lang="en-US" sz="800" dirty="0" smtClean="0"/>
          </a:p>
          <a:p>
            <a:pPr marL="56613" indent="-221734">
              <a:spcBef>
                <a:spcPct val="10000"/>
              </a:spcBef>
              <a:buClr>
                <a:srgbClr val="F07600"/>
              </a:buClr>
              <a:buSzPct val="80000"/>
            </a:pPr>
            <a:r>
              <a:rPr lang="en-US" sz="800" i="1" dirty="0" smtClean="0"/>
              <a:t>PC-Based Communication with Familiar Device</a:t>
            </a:r>
          </a:p>
          <a:p>
            <a:pPr defTabSz="905805" eaLnBrk="1" hangingPunct="1">
              <a:lnSpc>
                <a:spcPct val="90000"/>
              </a:lnSpc>
              <a:defRPr/>
            </a:pPr>
            <a:r>
              <a:rPr lang="en-US" sz="800" dirty="0" smtClean="0"/>
              <a:t>Users can get all the benefits of using their PC and Communicator 2007 for their voice communications through a familiar desktop phone. The USB Handset can also be used as a speakerphone for hands-free communication.</a:t>
            </a:r>
          </a:p>
          <a:p>
            <a:pPr marL="56613" indent="-221734">
              <a:spcBef>
                <a:spcPct val="10000"/>
              </a:spcBef>
              <a:buClr>
                <a:srgbClr val="F07600"/>
              </a:buClr>
              <a:buSzPct val="80000"/>
            </a:pPr>
            <a:endParaRPr lang="en-US" sz="800" dirty="0" smtClean="0"/>
          </a:p>
          <a:p>
            <a:pPr marL="56613" indent="-221734">
              <a:spcBef>
                <a:spcPct val="10000"/>
              </a:spcBef>
              <a:buClr>
                <a:srgbClr val="F07600"/>
              </a:buClr>
              <a:buSzPct val="80000"/>
            </a:pPr>
            <a:r>
              <a:rPr lang="en-US" sz="800" i="1" dirty="0" smtClean="0"/>
              <a:t>High Quality Audio</a:t>
            </a:r>
          </a:p>
          <a:p>
            <a:pPr defTabSz="905805" eaLnBrk="1" hangingPunct="1">
              <a:lnSpc>
                <a:spcPct val="90000"/>
              </a:lnSpc>
              <a:defRPr/>
            </a:pPr>
            <a:r>
              <a:rPr lang="en-US" sz="800" dirty="0" smtClean="0"/>
              <a:t>The USB Handset takes advantage of the wideband audio capabilities of Communicator 2007. Users experience high quality audio through the handset, built in speakerphone or optional headset. </a:t>
            </a:r>
          </a:p>
          <a:p>
            <a:pPr defTabSz="905805" eaLnBrk="1" hangingPunct="1">
              <a:lnSpc>
                <a:spcPct val="90000"/>
              </a:lnSpc>
              <a:defRPr/>
            </a:pPr>
            <a:endParaRPr lang="en-US" sz="800" dirty="0" smtClean="0"/>
          </a:p>
          <a:p>
            <a:pPr marL="56613" indent="-221734">
              <a:spcBef>
                <a:spcPct val="10000"/>
              </a:spcBef>
              <a:buClr>
                <a:srgbClr val="F07600"/>
              </a:buClr>
              <a:buSzPct val="80000"/>
            </a:pPr>
            <a:endParaRPr lang="en-US" sz="800" dirty="0" smtClean="0"/>
          </a:p>
          <a:p>
            <a:pPr marL="56613" indent="-221734" defTabSz="905805">
              <a:spcBef>
                <a:spcPct val="10000"/>
              </a:spcBef>
              <a:buClr>
                <a:srgbClr val="F07600"/>
              </a:buClr>
              <a:buSzPct val="80000"/>
              <a:defRPr/>
            </a:pPr>
            <a:r>
              <a:rPr lang="en-US" sz="800" b="1" dirty="0" smtClean="0"/>
              <a:t>USB ear-bud </a:t>
            </a:r>
          </a:p>
          <a:p>
            <a:pPr marL="56613" indent="-221734" defTabSz="905805">
              <a:spcBef>
                <a:spcPct val="10000"/>
              </a:spcBef>
              <a:buClr>
                <a:srgbClr val="F07600"/>
              </a:buClr>
              <a:buSzPct val="80000"/>
              <a:defRPr/>
            </a:pPr>
            <a:endParaRPr lang="en-US" sz="800" i="1" dirty="0" smtClean="0"/>
          </a:p>
          <a:p>
            <a:pPr marL="56613" indent="-221734" defTabSz="905805">
              <a:spcBef>
                <a:spcPct val="10000"/>
              </a:spcBef>
              <a:buClr>
                <a:srgbClr val="F07600"/>
              </a:buClr>
              <a:buSzPct val="80000"/>
              <a:defRPr/>
            </a:pPr>
            <a:r>
              <a:rPr lang="en-US" sz="800" i="1" dirty="0" smtClean="0"/>
              <a:t>The USB ear-bud eliminates the need for a handset or speakers to make or receive calls on a PC. </a:t>
            </a:r>
          </a:p>
          <a:p>
            <a:pPr marL="56613" indent="-221734" defTabSz="905805">
              <a:spcBef>
                <a:spcPct val="10000"/>
              </a:spcBef>
              <a:buClr>
                <a:srgbClr val="F07600"/>
              </a:buClr>
              <a:buSzPct val="80000"/>
              <a:defRPr/>
            </a:pPr>
            <a:endParaRPr lang="en-US" sz="800" dirty="0" smtClean="0"/>
          </a:p>
          <a:p>
            <a:pPr marL="56613" indent="-221734" defTabSz="905805">
              <a:spcBef>
                <a:spcPct val="10000"/>
              </a:spcBef>
              <a:buClr>
                <a:srgbClr val="F07600"/>
              </a:buClr>
              <a:buSzPct val="80000"/>
              <a:defRPr/>
            </a:pPr>
            <a:r>
              <a:rPr lang="en-US" sz="800" i="1" dirty="0" smtClean="0"/>
              <a:t>Great for Mobile Information Workers</a:t>
            </a:r>
          </a:p>
          <a:p>
            <a:pPr defTabSz="905805" eaLnBrk="1" hangingPunct="1">
              <a:lnSpc>
                <a:spcPct val="90000"/>
              </a:lnSpc>
              <a:defRPr/>
            </a:pPr>
            <a:r>
              <a:rPr lang="en-US" sz="800" dirty="0" smtClean="0"/>
              <a:t>The USB ear-bud is ideal for use with users’ mobile devices. Being able to quickly switch between the PC to a mobile device with the same ear-bud provides mobile workers with a single audio device that can move when they do. </a:t>
            </a:r>
          </a:p>
          <a:p>
            <a:pPr defTabSz="905805" eaLnBrk="1" hangingPunct="1">
              <a:lnSpc>
                <a:spcPct val="90000"/>
              </a:lnSpc>
              <a:defRPr/>
            </a:pPr>
            <a:endParaRPr lang="en-US" sz="800" dirty="0" smtClean="0"/>
          </a:p>
          <a:p>
            <a:pPr defTabSz="905805" eaLnBrk="1" hangingPunct="1">
              <a:lnSpc>
                <a:spcPct val="90000"/>
              </a:lnSpc>
              <a:defRPr/>
            </a:pPr>
            <a:r>
              <a:rPr lang="en-US" sz="800" i="1" dirty="0" smtClean="0"/>
              <a:t>Easy Pairing with Bluetooth Devices </a:t>
            </a:r>
          </a:p>
          <a:p>
            <a:pPr defTabSz="905805" eaLnBrk="1" hangingPunct="1">
              <a:lnSpc>
                <a:spcPct val="90000"/>
              </a:lnSpc>
              <a:defRPr/>
            </a:pPr>
            <a:r>
              <a:rPr lang="en-US" sz="800" dirty="0" smtClean="0"/>
              <a:t>The USB ear-bud can be paired with your PC or with your existing Bluetooth devices and it will remember its pairings. Rather than having to pair the ea-bud with each device every time you need to switch, the ear-bud pairing can be changed on the fly with a few presses of the multifunction button on the ear-bud. </a:t>
            </a:r>
          </a:p>
          <a:p>
            <a:pPr defTabSz="905805" eaLnBrk="1" hangingPunct="1">
              <a:lnSpc>
                <a:spcPct val="90000"/>
              </a:lnSpc>
              <a:defRPr/>
            </a:pPr>
            <a:endParaRPr lang="en-US" sz="8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B36F7C83-5D64-46BC-8780-90433CF32177}" type="datetime8">
              <a:rPr lang="en-US" altLang="zh-TW"/>
              <a:pPr/>
              <a:t>10/17/2007 5:13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9C6A3DE1-1B23-4E1B-B97D-00D227C0118C}" type="slidenum">
              <a:rPr lang="en-US" altLang="zh-TW"/>
              <a:pPr/>
              <a:t>33</a:t>
            </a:fld>
            <a:endParaRPr lang="en-US"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884028" y="0"/>
            <a:ext cx="2972421" cy="459340"/>
          </a:xfrm>
          <a:prstGeom prst="rect">
            <a:avLst/>
          </a:prstGeom>
          <a:noFill/>
          <a:ln w="9525">
            <a:noFill/>
            <a:miter lim="800000"/>
            <a:headEnd/>
            <a:tailEnd/>
          </a:ln>
        </p:spPr>
        <p:txBody>
          <a:bodyPr lIns="92301" tIns="46151" rIns="92301" bIns="46151"/>
          <a:lstStyle/>
          <a:p>
            <a:pPr algn="r"/>
            <a:fld id="{4140FE89-701C-477A-86C0-6306B0978C85}" type="datetime8">
              <a:rPr lang="en-US" sz="1200">
                <a:latin typeface="Times New Roman" pitchFamily="18" charset="0"/>
              </a:rPr>
              <a:pPr algn="r"/>
              <a:t>10/17/2007 5:13 PM</a:t>
            </a:fld>
            <a:endParaRPr lang="en-US" sz="1200" dirty="0">
              <a:latin typeface="Times New Roman" pitchFamily="18" charset="0"/>
            </a:endParaRPr>
          </a:p>
        </p:txBody>
      </p:sp>
      <p:sp>
        <p:nvSpPr>
          <p:cNvPr id="80899" name="Rectangle 6"/>
          <p:cNvSpPr txBox="1">
            <a:spLocks noGrp="1" noChangeArrowheads="1"/>
          </p:cNvSpPr>
          <p:nvPr/>
        </p:nvSpPr>
        <p:spPr bwMode="auto">
          <a:xfrm>
            <a:off x="0" y="8826211"/>
            <a:ext cx="5666858" cy="352735"/>
          </a:xfrm>
          <a:prstGeom prst="rect">
            <a:avLst/>
          </a:prstGeom>
          <a:noFill/>
          <a:ln w="9525">
            <a:noFill/>
            <a:miter lim="800000"/>
            <a:headEnd/>
            <a:tailEnd/>
          </a:ln>
        </p:spPr>
        <p:txBody>
          <a:bodyPr lIns="92301" tIns="46151" rIns="92301" bIns="46151"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582996" y="8719607"/>
            <a:ext cx="1273452" cy="459340"/>
          </a:xfrm>
          <a:prstGeom prst="rect">
            <a:avLst/>
          </a:prstGeom>
          <a:noFill/>
          <a:ln w="9525">
            <a:noFill/>
            <a:miter lim="800000"/>
            <a:headEnd/>
            <a:tailEnd/>
          </a:ln>
        </p:spPr>
        <p:txBody>
          <a:bodyPr lIns="92301" tIns="46151" rIns="92301" bIns="46151" anchor="b"/>
          <a:lstStyle/>
          <a:p>
            <a:pPr algn="r"/>
            <a:fld id="{54B3D0A2-0082-42E5-9078-906073FF5F10}" type="slidenum">
              <a:rPr lang="en-US" sz="1200">
                <a:latin typeface="Times New Roman" pitchFamily="18" charset="0"/>
              </a:rPr>
              <a:pPr algn="r"/>
              <a:t>37</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lnSpc>
                <a:spcPct val="80000"/>
              </a:lnSpc>
            </a:pPr>
            <a:r>
              <a:rPr lang="en-US" sz="800" b="1" dirty="0" smtClean="0"/>
              <a:t>Key Message</a:t>
            </a:r>
          </a:p>
          <a:p>
            <a:pPr eaLnBrk="1" hangingPunct="1">
              <a:lnSpc>
                <a:spcPct val="80000"/>
              </a:lnSpc>
            </a:pPr>
            <a:endParaRPr lang="en-US" sz="800" dirty="0" smtClean="0"/>
          </a:p>
          <a:p>
            <a:pPr eaLnBrk="1" hangingPunct="1">
              <a:lnSpc>
                <a:spcPct val="80000"/>
              </a:lnSpc>
            </a:pPr>
            <a:r>
              <a:rPr lang="en-US" sz="800" i="1" dirty="0" smtClean="0"/>
              <a:t>Microsoft's introduction of unified messaging support in Exchange Server 2007 marks the start of a new way of unified messaging technology: robust, interoperable, server-based tools that integrate with desktop and mobile clients to give information workers access to voice, fax, and e-mail data from wherever they are and allows users to use the telephone to manage their email, calendar, and personal contacts. </a:t>
            </a:r>
          </a:p>
          <a:p>
            <a:pPr eaLnBrk="1" hangingPunct="1">
              <a:lnSpc>
                <a:spcPct val="80000"/>
              </a:lnSpc>
            </a:pPr>
            <a:endParaRPr lang="en-US" sz="800" dirty="0" smtClean="0"/>
          </a:p>
          <a:p>
            <a:pPr eaLnBrk="1" hangingPunct="1">
              <a:lnSpc>
                <a:spcPct val="80000"/>
              </a:lnSpc>
            </a:pPr>
            <a:r>
              <a:rPr lang="en-US" sz="800" dirty="0" smtClean="0"/>
              <a:t>Communications and collaboration are critical elements of business success. Companies that are able to successfully integrate communication and collaboration processes in their business workflows can lower expenses, increase efficiency, and realize the value of information assets they already have. In the new world of work, employees require easier access to these communication types, leading to the integration of telephony, fax, and e-mail capabilities into desktop and mobile clients. </a:t>
            </a:r>
          </a:p>
          <a:p>
            <a:pPr eaLnBrk="1" hangingPunct="1">
              <a:lnSpc>
                <a:spcPct val="80000"/>
              </a:lnSpc>
            </a:pPr>
            <a:endParaRPr lang="en-US" sz="800" dirty="0" smtClean="0"/>
          </a:p>
          <a:p>
            <a:pPr eaLnBrk="1" hangingPunct="1">
              <a:lnSpc>
                <a:spcPct val="80000"/>
              </a:lnSpc>
            </a:pPr>
            <a:endParaRPr lang="en-US" sz="800" dirty="0" smtClean="0"/>
          </a:p>
          <a:p>
            <a:pPr eaLnBrk="1" hangingPunct="1">
              <a:lnSpc>
                <a:spcPct val="80000"/>
              </a:lnSpc>
            </a:pPr>
            <a:r>
              <a:rPr lang="en-US" sz="800" b="1" dirty="0" smtClean="0"/>
              <a:t>Key Capabilities</a:t>
            </a:r>
          </a:p>
          <a:p>
            <a:pPr eaLnBrk="1" hangingPunct="1">
              <a:lnSpc>
                <a:spcPct val="80000"/>
              </a:lnSpc>
            </a:pPr>
            <a:endParaRPr lang="en-US" sz="800" dirty="0" smtClean="0"/>
          </a:p>
          <a:p>
            <a:pPr eaLnBrk="1" hangingPunct="1">
              <a:lnSpc>
                <a:spcPct val="80000"/>
              </a:lnSpc>
            </a:pPr>
            <a:r>
              <a:rPr lang="en-US" sz="800" i="1" dirty="0" smtClean="0"/>
              <a:t>Less wasted time</a:t>
            </a:r>
          </a:p>
          <a:p>
            <a:pPr eaLnBrk="1" hangingPunct="1">
              <a:lnSpc>
                <a:spcPct val="80000"/>
              </a:lnSpc>
            </a:pPr>
            <a:r>
              <a:rPr lang="en-US" sz="800" dirty="0" smtClean="0"/>
              <a:t>People are able to quickly send, receive, and find the exact information they need, no matter what form it was delivered in and no matter where they are.</a:t>
            </a:r>
          </a:p>
          <a:p>
            <a:pPr eaLnBrk="1" hangingPunct="1">
              <a:lnSpc>
                <a:spcPct val="80000"/>
              </a:lnSpc>
            </a:pPr>
            <a:endParaRPr lang="en-US" sz="800" dirty="0" smtClean="0"/>
          </a:p>
          <a:p>
            <a:pPr eaLnBrk="1" hangingPunct="1">
              <a:lnSpc>
                <a:spcPct val="80000"/>
              </a:lnSpc>
            </a:pPr>
            <a:r>
              <a:rPr lang="en-US" sz="800" i="1" dirty="0" smtClean="0"/>
              <a:t>One inbox</a:t>
            </a:r>
          </a:p>
          <a:p>
            <a:pPr eaLnBrk="1" hangingPunct="1">
              <a:lnSpc>
                <a:spcPct val="80000"/>
              </a:lnSpc>
            </a:pPr>
            <a:r>
              <a:rPr lang="en-US" sz="800" dirty="0" smtClean="0"/>
              <a:t>Exchange Server 2007 seamlessly delivers e-mail, voice mail, calendar data, and fax messages into users' inboxes. Users can sort, manage, and act on multiple message types without having to switch between applications or systems.</a:t>
            </a:r>
          </a:p>
          <a:p>
            <a:pPr eaLnBrk="1" hangingPunct="1">
              <a:lnSpc>
                <a:spcPct val="80000"/>
              </a:lnSpc>
            </a:pPr>
            <a:endParaRPr lang="en-US" sz="800" dirty="0" smtClean="0"/>
          </a:p>
          <a:p>
            <a:pPr eaLnBrk="1" hangingPunct="1">
              <a:lnSpc>
                <a:spcPct val="80000"/>
              </a:lnSpc>
            </a:pPr>
            <a:r>
              <a:rPr lang="en-US" sz="800" i="1" dirty="0" smtClean="0"/>
              <a:t>Access from the office, at home or on the road</a:t>
            </a:r>
          </a:p>
          <a:p>
            <a:pPr eaLnBrk="1" hangingPunct="1">
              <a:lnSpc>
                <a:spcPct val="80000"/>
              </a:lnSpc>
            </a:pPr>
            <a:r>
              <a:rPr lang="en-US" sz="800" dirty="0" smtClean="0"/>
              <a:t>Exchange Unified Messaging delivers access from familiar clients like Office Outlook, Office Outlook Web Access, a variety of mobile devices, and ordinary telephones.</a:t>
            </a:r>
          </a:p>
          <a:p>
            <a:pPr eaLnBrk="1" hangingPunct="1">
              <a:lnSpc>
                <a:spcPct val="80000"/>
              </a:lnSpc>
            </a:pPr>
            <a:endParaRPr lang="en-US" sz="800" dirty="0" smtClean="0"/>
          </a:p>
          <a:p>
            <a:pPr eaLnBrk="1" hangingPunct="1">
              <a:lnSpc>
                <a:spcPct val="80000"/>
              </a:lnSpc>
            </a:pPr>
            <a:r>
              <a:rPr lang="en-US" sz="800" i="1" dirty="0" smtClean="0"/>
              <a:t>Reduced costs</a:t>
            </a:r>
          </a:p>
          <a:p>
            <a:pPr eaLnBrk="1" hangingPunct="1">
              <a:lnSpc>
                <a:spcPct val="80000"/>
              </a:lnSpc>
            </a:pPr>
            <a:r>
              <a:rPr lang="en-US" sz="800" dirty="0" smtClean="0"/>
              <a:t>Integrated unified messaging systems allow site and server consolidation, reducing the total number of servers required to provide voice mail and fax service. Consolidation can dramatically lower maintenance and upkeep costs, particularly for organizations with remote or branch offices.</a:t>
            </a:r>
          </a:p>
          <a:p>
            <a:pPr eaLnBrk="1" hangingPunct="1">
              <a:lnSpc>
                <a:spcPct val="80000"/>
              </a:lnSpc>
            </a:pPr>
            <a:endParaRPr lang="en-US" sz="800" dirty="0" smtClean="0"/>
          </a:p>
          <a:p>
            <a:pPr eaLnBrk="1" hangingPunct="1">
              <a:lnSpc>
                <a:spcPct val="80000"/>
              </a:lnSpc>
            </a:pPr>
            <a:r>
              <a:rPr lang="en-US" sz="800" i="1" dirty="0" smtClean="0"/>
              <a:t>Foundation for unified communications</a:t>
            </a:r>
          </a:p>
          <a:p>
            <a:pPr eaLnBrk="1" hangingPunct="1">
              <a:lnSpc>
                <a:spcPct val="80000"/>
              </a:lnSpc>
            </a:pPr>
            <a:r>
              <a:rPr lang="en-US" sz="800" dirty="0" smtClean="0"/>
              <a:t>The combination of e-mail, voice mail, and fax capability can be augmented with presence, instant messaging (IM), and real-time conferencing capability to expand the ways in which users can share information and communicate. </a:t>
            </a:r>
          </a:p>
          <a:p>
            <a:pPr eaLnBrk="1" hangingPunct="1"/>
            <a:endParaRPr lang="en-US" sz="800" dirty="0" smtClean="0"/>
          </a:p>
          <a:p>
            <a:pPr eaLnBrk="1" hangingPunct="1"/>
            <a:endParaRPr lang="en-US" sz="800" dirty="0" smtClean="0"/>
          </a:p>
          <a:p>
            <a:pPr eaLnBrk="1" hangingPunct="1">
              <a:lnSpc>
                <a:spcPct val="80000"/>
              </a:lnSpc>
            </a:pPr>
            <a:r>
              <a:rPr lang="en-US" sz="800" b="1" dirty="0" smtClean="0"/>
              <a:t>Basic unified messaging technology</a:t>
            </a:r>
          </a:p>
          <a:p>
            <a:pPr eaLnBrk="1" hangingPunct="1"/>
            <a:endParaRPr lang="en-US" sz="800" dirty="0" smtClean="0"/>
          </a:p>
          <a:p>
            <a:pPr eaLnBrk="1" hangingPunct="1"/>
            <a:r>
              <a:rPr lang="en-US" sz="800" dirty="0" smtClean="0"/>
              <a:t>Calls coming from phones and fax machines via the public switched telephone network (PSTN) as well as internal calls are routed via the existing PBX infrastructure. Either this is a traditional PBX or an IP-PBX. </a:t>
            </a:r>
          </a:p>
          <a:p>
            <a:pPr eaLnBrk="1" hangingPunct="1"/>
            <a:endParaRPr lang="en-US" sz="800" dirty="0" smtClean="0"/>
          </a:p>
          <a:p>
            <a:pPr marL="621169" indent="-283064"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An IP-PBX can talk directly to the unified messaging server using SIP.</a:t>
            </a:r>
          </a:p>
          <a:p>
            <a:pPr marL="621169" indent="-283064" fontAlgn="auto">
              <a:lnSpc>
                <a:spcPct val="85000"/>
              </a:lnSpc>
              <a:spcBef>
                <a:spcPts val="594"/>
              </a:spcBef>
              <a:spcAft>
                <a:spcPts val="0"/>
              </a:spcAft>
              <a:buClr>
                <a:srgbClr val="00CC00"/>
              </a:buClr>
              <a:buSzPct val="80000"/>
              <a:buFont typeface="Arial" pitchFamily="34" charset="0"/>
              <a:buChar char="•"/>
              <a:defRPr/>
            </a:pPr>
            <a:r>
              <a:rPr lang="en-US" sz="800" kern="0" dirty="0" smtClean="0">
                <a:ea typeface="ＭＳ Ｐゴシック"/>
              </a:rPr>
              <a:t>A legacy PBX talks via a SIP/PSTN gateway to the unified messaging server. The gateway sits at the same site as the PBX.</a:t>
            </a:r>
          </a:p>
          <a:p>
            <a:pPr eaLnBrk="1" hangingPunct="1"/>
            <a:endParaRPr lang="en-US" sz="800" dirty="0" smtClean="0"/>
          </a:p>
          <a:p>
            <a:pPr eaLnBrk="1" hangingPunct="1"/>
            <a:r>
              <a:rPr lang="en-US" sz="800" dirty="0" smtClean="0"/>
              <a:t>The unified messaging server is located in the existing forest and should ideally be very close to the rest of the Exchange infrastructure. The unified messaging server communicates with the other Exchange server roles, storing messages on the mailbox server.</a:t>
            </a:r>
          </a:p>
          <a:p>
            <a:pPr defTabSz="905805" eaLnBrk="1" hangingPunct="1">
              <a:defRPr/>
            </a:pPr>
            <a:endParaRPr lang="en-US" sz="8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1AAAB28A-14B2-4221-9F5B-4E575045EB4F}" type="datetime8">
              <a:rPr lang="en-US" altLang="zh-TW"/>
              <a:pPr/>
              <a:t>10/17/2007 5:13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6E44BA43-F3B8-4655-9256-4D08FEC5DEC0}" type="slidenum">
              <a:rPr lang="en-US" altLang="zh-TW"/>
              <a:pPr/>
              <a:t>38</a:t>
            </a:fld>
            <a:endParaRPr lang="en-US" alt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496114F6-62E6-45DF-BF79-8E08089D8C13}" type="datetime8">
              <a:rPr lang="en-US" altLang="zh-TW"/>
              <a:pPr/>
              <a:t>10/17/2007 5:13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724A7F57-30DF-4142-85C9-93BA9FD1B27D}" type="slidenum">
              <a:rPr lang="en-US" altLang="zh-TW"/>
              <a:pPr/>
              <a:t>39</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9D7C4B7-1CEC-4B85-9DCA-5782CE6A5EE8}" type="slidenum">
              <a:rPr lang="en-US" altLang="zh-TW"/>
              <a:pPr/>
              <a:t>4</a:t>
            </a:fld>
            <a:endParaRPr lang="en-US" altLang="zh-TW"/>
          </a:p>
        </p:txBody>
      </p:sp>
      <p:sp>
        <p:nvSpPr>
          <p:cNvPr id="31747" name="Rectangle 2"/>
          <p:cNvSpPr>
            <a:spLocks noGrp="1" noRot="1" noChangeAspect="1" noChangeArrowheads="1" noTextEdit="1"/>
          </p:cNvSpPr>
          <p:nvPr>
            <p:ph type="sldImg"/>
          </p:nvPr>
        </p:nvSpPr>
        <p:spPr>
          <a:xfrm>
            <a:off x="4186238" y="457200"/>
            <a:ext cx="2552700" cy="1914525"/>
          </a:xfrm>
          <a:ln/>
        </p:spPr>
      </p:sp>
      <p:sp>
        <p:nvSpPr>
          <p:cNvPr id="317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142113A5-D1F6-4F07-A869-97FFAD233844}" type="datetime8">
              <a:rPr lang="en-US" altLang="zh-TW"/>
              <a:pPr/>
              <a:t>10/17/2007 5:13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85948714-3EFD-424E-8B97-D824DA8238B3}" type="slidenum">
              <a:rPr lang="en-US" altLang="zh-TW"/>
              <a:pPr/>
              <a:t>40</a:t>
            </a:fld>
            <a:endParaRPr lang="en-US" altLang="zh-TW"/>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fld id="{2BDC8A09-FC36-4AF1-8CAB-FEC2A1D4AF44}" type="slidenum">
              <a:rPr lang="en-US" smtClean="0"/>
              <a:pPr/>
              <a:t>41</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2E64B93-9631-481F-9C79-D9F5130D5073}" type="slidenum">
              <a:rPr lang="en-US" altLang="zh-TW" smtClean="0"/>
              <a:pPr/>
              <a:t>42</a:t>
            </a:fld>
            <a:endParaRPr lang="en-US" alt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0"/>
            <a:ext cx="2972115" cy="458394"/>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884317" y="0"/>
            <a:ext cx="2972115" cy="458394"/>
          </a:xfrm>
          <a:prstGeom prst="rect">
            <a:avLst/>
          </a:prstGeom>
        </p:spPr>
        <p:txBody>
          <a:bodyPr/>
          <a:lstStyle/>
          <a:p>
            <a:fld id="{1AAAB28A-14B2-4221-9F5B-4E575045EB4F}" type="datetime8">
              <a:rPr lang="en-US" altLang="zh-TW"/>
              <a:pPr/>
              <a:t>10/17/2007 5:13 PM</a:t>
            </a:fld>
            <a:endParaRPr lang="en-US" altLang="zh-TW"/>
          </a:p>
        </p:txBody>
      </p:sp>
      <p:sp>
        <p:nvSpPr>
          <p:cNvPr id="6" name="Footer Placeholder 5"/>
          <p:cNvSpPr>
            <a:spLocks noGrp="1"/>
          </p:cNvSpPr>
          <p:nvPr>
            <p:ph type="ftr" sz="quarter" idx="4"/>
          </p:nvPr>
        </p:nvSpPr>
        <p:spPr>
          <a:xfrm>
            <a:off x="1" y="8720540"/>
            <a:ext cx="2972115" cy="458394"/>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6E44BA43-F3B8-4655-9256-4D08FEC5DEC0}" type="slidenum">
              <a:rPr lang="en-US" altLang="zh-TW"/>
              <a:pPr/>
              <a:t>43</a:t>
            </a:fld>
            <a:endParaRPr lang="en-US"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2E64B93-9631-481F-9C79-D9F5130D5073}" type="slidenum">
              <a:rPr lang="en-US" altLang="zh-TW" smtClean="0"/>
              <a:pPr/>
              <a:t>44</a:t>
            </a:fld>
            <a:endParaRPr lang="en-US"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2E64B93-9631-481F-9C79-D9F5130D5073}" type="slidenum">
              <a:rPr lang="en-US" altLang="zh-TW" smtClean="0"/>
              <a:pPr/>
              <a:t>45</a:t>
            </a:fld>
            <a:endParaRPr lang="en-US" alt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884028" y="0"/>
            <a:ext cx="2972421" cy="459340"/>
          </a:xfrm>
          <a:prstGeom prst="rect">
            <a:avLst/>
          </a:prstGeom>
          <a:noFill/>
          <a:ln w="9525">
            <a:noFill/>
            <a:miter lim="800000"/>
            <a:headEnd/>
            <a:tailEnd/>
          </a:ln>
        </p:spPr>
        <p:txBody>
          <a:bodyPr lIns="92301" tIns="46151" rIns="92301" bIns="46151"/>
          <a:lstStyle/>
          <a:p>
            <a:pPr algn="r"/>
            <a:fld id="{4140FE89-701C-477A-86C0-6306B0978C85}" type="datetime8">
              <a:rPr lang="en-US" sz="1200">
                <a:latin typeface="Times New Roman" pitchFamily="18" charset="0"/>
              </a:rPr>
              <a:pPr algn="r"/>
              <a:t>10/17/2007 5:13 PM</a:t>
            </a:fld>
            <a:endParaRPr lang="en-US" sz="1200" dirty="0">
              <a:latin typeface="Times New Roman" pitchFamily="18" charset="0"/>
            </a:endParaRPr>
          </a:p>
        </p:txBody>
      </p:sp>
      <p:sp>
        <p:nvSpPr>
          <p:cNvPr id="80899" name="Rectangle 6"/>
          <p:cNvSpPr txBox="1">
            <a:spLocks noGrp="1" noChangeArrowheads="1"/>
          </p:cNvSpPr>
          <p:nvPr/>
        </p:nvSpPr>
        <p:spPr bwMode="auto">
          <a:xfrm>
            <a:off x="0" y="8826211"/>
            <a:ext cx="5666858" cy="352735"/>
          </a:xfrm>
          <a:prstGeom prst="rect">
            <a:avLst/>
          </a:prstGeom>
          <a:noFill/>
          <a:ln w="9525">
            <a:noFill/>
            <a:miter lim="800000"/>
            <a:headEnd/>
            <a:tailEnd/>
          </a:ln>
        </p:spPr>
        <p:txBody>
          <a:bodyPr lIns="92301" tIns="46151" rIns="92301" bIns="46151"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582996" y="8719607"/>
            <a:ext cx="1273452" cy="459340"/>
          </a:xfrm>
          <a:prstGeom prst="rect">
            <a:avLst/>
          </a:prstGeom>
          <a:noFill/>
          <a:ln w="9525">
            <a:noFill/>
            <a:miter lim="800000"/>
            <a:headEnd/>
            <a:tailEnd/>
          </a:ln>
        </p:spPr>
        <p:txBody>
          <a:bodyPr lIns="92301" tIns="46151" rIns="92301" bIns="46151" anchor="b"/>
          <a:lstStyle/>
          <a:p>
            <a:pPr algn="r"/>
            <a:fld id="{54B3D0A2-0082-42E5-9078-906073FF5F10}" type="slidenum">
              <a:rPr lang="en-US" sz="1200">
                <a:latin typeface="Times New Roman" pitchFamily="18" charset="0"/>
              </a:rPr>
              <a:pPr algn="r"/>
              <a:t>46</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0" y="1"/>
            <a:ext cx="2972115" cy="458393"/>
          </a:xfrm>
          <a:prstGeom prst="rect">
            <a:avLst/>
          </a:prstGeom>
        </p:spPr>
        <p:txBody>
          <a:bodyPr lIns="90782" tIns="45391" rIns="90782" bIns="45391"/>
          <a:lstStyle/>
          <a:p>
            <a:pPr>
              <a:defRPr/>
            </a:pPr>
            <a:r>
              <a:rPr lang="en-US" smtClean="0"/>
              <a:t>SITO Summit 2006</a:t>
            </a:r>
            <a:endParaRPr lang="en-US"/>
          </a:p>
        </p:txBody>
      </p:sp>
      <p:sp>
        <p:nvSpPr>
          <p:cNvPr id="5" name="Date Placeholder 4"/>
          <p:cNvSpPr>
            <a:spLocks noGrp="1"/>
          </p:cNvSpPr>
          <p:nvPr>
            <p:ph type="dt" sz="quarter" idx="1"/>
          </p:nvPr>
        </p:nvSpPr>
        <p:spPr>
          <a:xfrm>
            <a:off x="3884316" y="1"/>
            <a:ext cx="2972115" cy="458393"/>
          </a:xfrm>
          <a:prstGeom prst="rect">
            <a:avLst/>
          </a:prstGeom>
        </p:spPr>
        <p:txBody>
          <a:bodyPr lIns="90782" tIns="45391" rIns="90782" bIns="45391"/>
          <a:lstStyle/>
          <a:p>
            <a:fld id="{51C7A501-19A9-4FA4-9D17-6254A3C51864}" type="datetime8">
              <a:rPr lang="en-US" altLang="zh-TW"/>
              <a:pPr/>
              <a:t>10/17/2007 5:13 PM</a:t>
            </a:fld>
            <a:endParaRPr lang="en-US" altLang="zh-TW"/>
          </a:p>
        </p:txBody>
      </p:sp>
      <p:sp>
        <p:nvSpPr>
          <p:cNvPr id="6" name="Footer Placeholder 5"/>
          <p:cNvSpPr>
            <a:spLocks noGrp="1"/>
          </p:cNvSpPr>
          <p:nvPr>
            <p:ph type="ftr" sz="quarter" idx="4"/>
          </p:nvPr>
        </p:nvSpPr>
        <p:spPr>
          <a:xfrm>
            <a:off x="0" y="8720540"/>
            <a:ext cx="2972115" cy="458393"/>
          </a:xfrm>
          <a:prstGeom prst="rect">
            <a:avLst/>
          </a:prstGeom>
        </p:spPr>
        <p:txBody>
          <a:bodyPr lIns="90782" tIns="45391" rIns="90782" bIns="45391"/>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6E312604-C30F-4A3C-B1A9-DFE4EC2B1379}" type="slidenum">
              <a:rPr lang="en-US" altLang="zh-TW"/>
              <a:pPr/>
              <a:t>48</a:t>
            </a:fld>
            <a:endParaRPr lang="en-US" altLang="zh-TW"/>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4186238" y="457200"/>
            <a:ext cx="2552700" cy="1914525"/>
          </a:xfrm>
          <a:ln/>
        </p:spPr>
      </p:sp>
      <p:sp>
        <p:nvSpPr>
          <p:cNvPr id="3686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9B0E397-CAE0-45E4-B195-3EE0B573C599}" type="slidenum">
              <a:rPr lang="en-US" altLang="zh-TW"/>
              <a:pPr/>
              <a:t>5</a:t>
            </a:fld>
            <a:endParaRPr lang="en-US" altLang="zh-TW"/>
          </a:p>
        </p:txBody>
      </p:sp>
      <p:sp>
        <p:nvSpPr>
          <p:cNvPr id="34819" name="Rectangle 2"/>
          <p:cNvSpPr>
            <a:spLocks noGrp="1" noRot="1" noChangeAspect="1" noChangeArrowheads="1" noTextEdit="1"/>
          </p:cNvSpPr>
          <p:nvPr>
            <p:ph type="sldImg"/>
          </p:nvPr>
        </p:nvSpPr>
        <p:spPr>
          <a:ln/>
        </p:spPr>
      </p:sp>
      <p:sp>
        <p:nvSpPr>
          <p:cNvPr id="34820" name="Notes Placeholder 3"/>
          <p:cNvSpPr>
            <a:spLocks noGrp="1"/>
          </p:cNvSpPr>
          <p:nvPr>
            <p:ph type="body" idx="1"/>
          </p:nvPr>
        </p:nvSpPr>
        <p:spPr>
          <a:noFill/>
          <a:ln/>
        </p:spPr>
        <p:txBody>
          <a:bodyPr/>
          <a:lstStyle/>
          <a:p>
            <a:pPr marL="241439" indent="-241439" defTabSz="767486" eaLnBrk="1" hangingPunct="1"/>
            <a:endParaRPr lang="zh-TW" altLang="zh-TW"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9F8BB27-FC3E-4691-862C-E301A8DB320B}" type="slidenum">
              <a:rPr lang="en-US" altLang="zh-TW"/>
              <a:pPr/>
              <a:t>6</a:t>
            </a:fld>
            <a:endParaRPr lang="en-US" altLang="zh-TW"/>
          </a:p>
        </p:txBody>
      </p:sp>
      <p:sp>
        <p:nvSpPr>
          <p:cNvPr id="35843" name="Rectangle 2"/>
          <p:cNvSpPr>
            <a:spLocks noGrp="1" noRot="1" noChangeAspect="1" noChangeArrowheads="1" noTextEdit="1"/>
          </p:cNvSpPr>
          <p:nvPr>
            <p:ph type="sldImg"/>
          </p:nvPr>
        </p:nvSpPr>
        <p:spPr>
          <a:ln/>
        </p:spPr>
      </p:sp>
      <p:sp>
        <p:nvSpPr>
          <p:cNvPr id="35844" name="Notes Placeholder 3"/>
          <p:cNvSpPr>
            <a:spLocks noGrp="1"/>
          </p:cNvSpPr>
          <p:nvPr>
            <p:ph type="body" idx="1"/>
          </p:nvPr>
        </p:nvSpPr>
        <p:spPr>
          <a:noFill/>
          <a:ln/>
        </p:spPr>
        <p:txBody>
          <a:bodyPr/>
          <a:lstStyle/>
          <a:p>
            <a:pPr marL="241439" indent="-241439" defTabSz="767486" eaLnBrk="1" hangingPunct="1"/>
            <a:endParaRPr lang="zh-TW" altLang="zh-TW"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2E64B93-9631-481F-9C79-D9F5130D5073}" type="slidenum">
              <a:rPr lang="en-US" altLang="zh-TW" smtClean="0"/>
              <a:pPr/>
              <a:t>7</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hape 3"/>
          <p:cNvSpPr txBox="1">
            <a:spLocks noGrp="1" noChangeArrowheads="1"/>
          </p:cNvSpPr>
          <p:nvPr/>
        </p:nvSpPr>
        <p:spPr bwMode="auto">
          <a:xfrm>
            <a:off x="3884028" y="0"/>
            <a:ext cx="2972421" cy="459340"/>
          </a:xfrm>
          <a:prstGeom prst="rect">
            <a:avLst/>
          </a:prstGeom>
          <a:noFill/>
          <a:ln w="9525">
            <a:noFill/>
            <a:miter lim="800000"/>
            <a:headEnd/>
            <a:tailEnd/>
          </a:ln>
        </p:spPr>
        <p:txBody>
          <a:bodyPr lIns="92301" tIns="46151" rIns="92301" bIns="46151"/>
          <a:lstStyle/>
          <a:p>
            <a:pPr algn="r"/>
            <a:fld id="{0D09982A-BA46-44F6-9FC4-0FA905436739}" type="datetime8">
              <a:rPr lang="en-US" sz="1200">
                <a:latin typeface="Times New Roman" pitchFamily="18" charset="0"/>
              </a:rPr>
              <a:pPr algn="r"/>
              <a:t>10/17/2007 5:13 PM</a:t>
            </a:fld>
            <a:endParaRPr lang="en-US" sz="1200" dirty="0">
              <a:latin typeface="Times New Roman" pitchFamily="18" charset="0"/>
            </a:endParaRPr>
          </a:p>
        </p:txBody>
      </p:sp>
      <p:sp>
        <p:nvSpPr>
          <p:cNvPr id="73731" name="Shape 4"/>
          <p:cNvSpPr txBox="1">
            <a:spLocks noGrp="1" noChangeArrowheads="1"/>
          </p:cNvSpPr>
          <p:nvPr/>
        </p:nvSpPr>
        <p:spPr bwMode="auto">
          <a:xfrm>
            <a:off x="5582996" y="8719607"/>
            <a:ext cx="1273452" cy="459340"/>
          </a:xfrm>
          <a:prstGeom prst="rect">
            <a:avLst/>
          </a:prstGeom>
          <a:noFill/>
          <a:ln w="9525">
            <a:noFill/>
            <a:miter lim="800000"/>
            <a:headEnd/>
            <a:tailEnd/>
          </a:ln>
        </p:spPr>
        <p:txBody>
          <a:bodyPr lIns="92301" tIns="46151" rIns="92301" bIns="46151" anchor="b"/>
          <a:lstStyle/>
          <a:p>
            <a:pPr algn="r"/>
            <a:fld id="{687C8C94-52F2-4FF7-9067-B8AE336485D7}" type="slidenum">
              <a:rPr lang="en-US" sz="1200">
                <a:latin typeface="Times New Roman" pitchFamily="18" charset="0"/>
              </a:rPr>
              <a:pPr algn="r"/>
              <a:t>8</a:t>
            </a:fld>
            <a:endParaRPr lang="en-US" sz="1200" dirty="0">
              <a:latin typeface="Times New Roman" pitchFamily="18" charset="0"/>
            </a:endParaRPr>
          </a:p>
        </p:txBody>
      </p:sp>
      <p:sp>
        <p:nvSpPr>
          <p:cNvPr id="73732" name="Shape 5"/>
          <p:cNvSpPr txBox="1">
            <a:spLocks noGrp="1" noChangeArrowheads="1"/>
          </p:cNvSpPr>
          <p:nvPr/>
        </p:nvSpPr>
        <p:spPr bwMode="auto">
          <a:xfrm>
            <a:off x="0" y="8826211"/>
            <a:ext cx="5666858" cy="352735"/>
          </a:xfrm>
          <a:prstGeom prst="rect">
            <a:avLst/>
          </a:prstGeom>
          <a:noFill/>
          <a:ln w="9525">
            <a:noFill/>
            <a:miter lim="800000"/>
            <a:headEnd/>
            <a:tailEnd/>
          </a:ln>
        </p:spPr>
        <p:txBody>
          <a:bodyPr lIns="92301" tIns="46151" rIns="92301" bIns="46151" anchor="b"/>
          <a:lstStyle/>
          <a:p>
            <a:r>
              <a:rPr lang="en-US" sz="800" dirty="0">
                <a:cs typeface="Arial" pitchFamily="34" charset="0"/>
              </a:rPr>
              <a:t>©2004 Microsoft Corporation. All rights reserved.</a:t>
            </a:r>
          </a:p>
          <a:p>
            <a:r>
              <a:rPr lang="en-US" sz="800" dirty="0">
                <a:cs typeface="Arial" pitchFamily="34" charset="0"/>
              </a:rPr>
              <a:t>This presentation is for informational purposes only. Microsoft makes no warranties, express or implied, in this summary.</a:t>
            </a:r>
          </a:p>
        </p:txBody>
      </p:sp>
      <p:sp>
        <p:nvSpPr>
          <p:cNvPr id="73733" name="Rectangle 1817601"/>
          <p:cNvSpPr>
            <a:spLocks noGrp="1" noRot="1" noChangeAspect="1" noChangeArrowheads="1" noTextEdit="1"/>
          </p:cNvSpPr>
          <p:nvPr>
            <p:ph type="sldImg"/>
          </p:nvPr>
        </p:nvSpPr>
        <p:spPr>
          <a:ln cap="flat">
            <a:headEnd type="none" w="med" len="med"/>
            <a:tailEnd type="none" w="med" len="med"/>
          </a:ln>
        </p:spPr>
      </p:sp>
      <p:sp>
        <p:nvSpPr>
          <p:cNvPr id="73734" name="Rectangle 1817602"/>
          <p:cNvSpPr>
            <a:spLocks noGrp="1" noChangeArrowheads="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txBox="1">
            <a:spLocks noGrp="1" noChangeArrowheads="1"/>
          </p:cNvSpPr>
          <p:nvPr/>
        </p:nvSpPr>
        <p:spPr bwMode="auto">
          <a:xfrm>
            <a:off x="3884028" y="0"/>
            <a:ext cx="2972421" cy="459340"/>
          </a:xfrm>
          <a:prstGeom prst="rect">
            <a:avLst/>
          </a:prstGeom>
          <a:noFill/>
          <a:ln w="9525">
            <a:noFill/>
            <a:miter lim="800000"/>
            <a:headEnd/>
            <a:tailEnd/>
          </a:ln>
        </p:spPr>
        <p:txBody>
          <a:bodyPr lIns="92301" tIns="46151" rIns="92301" bIns="46151"/>
          <a:lstStyle/>
          <a:p>
            <a:pPr algn="r"/>
            <a:fld id="{B49902CC-6D93-4DFC-BCC3-A46A64CA1BA2}" type="datetime8">
              <a:rPr lang="en-US" sz="1200">
                <a:latin typeface="Times New Roman" pitchFamily="18" charset="0"/>
              </a:rPr>
              <a:pPr algn="r"/>
              <a:t>10/17/2007 5:13 PM</a:t>
            </a:fld>
            <a:endParaRPr lang="en-US" sz="1200" dirty="0">
              <a:latin typeface="Times New Roman" pitchFamily="18" charset="0"/>
            </a:endParaRPr>
          </a:p>
        </p:txBody>
      </p:sp>
      <p:sp>
        <p:nvSpPr>
          <p:cNvPr id="79875" name="Rectangle 6"/>
          <p:cNvSpPr txBox="1">
            <a:spLocks noGrp="1" noChangeArrowheads="1"/>
          </p:cNvSpPr>
          <p:nvPr/>
        </p:nvSpPr>
        <p:spPr bwMode="auto">
          <a:xfrm>
            <a:off x="0" y="8826211"/>
            <a:ext cx="5666858" cy="352735"/>
          </a:xfrm>
          <a:prstGeom prst="rect">
            <a:avLst/>
          </a:prstGeom>
          <a:noFill/>
          <a:ln w="9525">
            <a:noFill/>
            <a:miter lim="800000"/>
            <a:headEnd/>
            <a:tailEnd/>
          </a:ln>
        </p:spPr>
        <p:txBody>
          <a:bodyPr lIns="92301" tIns="46151" rIns="92301" bIns="46151"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79876" name="Rectangle 7"/>
          <p:cNvSpPr txBox="1">
            <a:spLocks noGrp="1" noChangeArrowheads="1"/>
          </p:cNvSpPr>
          <p:nvPr/>
        </p:nvSpPr>
        <p:spPr bwMode="auto">
          <a:xfrm>
            <a:off x="5582996" y="8719607"/>
            <a:ext cx="1273452" cy="459340"/>
          </a:xfrm>
          <a:prstGeom prst="rect">
            <a:avLst/>
          </a:prstGeom>
          <a:noFill/>
          <a:ln w="9525">
            <a:noFill/>
            <a:miter lim="800000"/>
            <a:headEnd/>
            <a:tailEnd/>
          </a:ln>
        </p:spPr>
        <p:txBody>
          <a:bodyPr lIns="92301" tIns="46151" rIns="92301" bIns="46151" anchor="b"/>
          <a:lstStyle/>
          <a:p>
            <a:pPr algn="r"/>
            <a:fld id="{ED0A885E-BFF5-4181-8C5F-26C2867DB1EB}" type="slidenum">
              <a:rPr lang="en-US" sz="1200">
                <a:latin typeface="Times New Roman" pitchFamily="18" charset="0"/>
              </a:rPr>
              <a:pPr algn="r"/>
              <a:t>9</a:t>
            </a:fld>
            <a:endParaRPr lang="en-US" sz="1200" dirty="0">
              <a:latin typeface="Times New Roman" pitchFamily="18" charset="0"/>
            </a:endParaRPr>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1588" y="6480175"/>
            <a:ext cx="9142412" cy="0"/>
          </a:xfrm>
          <a:prstGeom prst="line">
            <a:avLst/>
          </a:prstGeom>
          <a:noFill/>
          <a:ln w="6350">
            <a:solidFill>
              <a:schemeClr val="bg1"/>
            </a:solidFill>
            <a:round/>
            <a:headEnd/>
            <a:tailEnd/>
          </a:ln>
          <a:effectLst/>
        </p:spPr>
        <p:txBody>
          <a:bodyPr/>
          <a:lstStyle/>
          <a:p>
            <a:pPr>
              <a:defRPr/>
            </a:pPr>
            <a:endParaRPr lang="en-US"/>
          </a:p>
        </p:txBody>
      </p:sp>
      <p:sp>
        <p:nvSpPr>
          <p:cNvPr id="5" name="Line 5"/>
          <p:cNvSpPr>
            <a:spLocks noChangeShapeType="1"/>
          </p:cNvSpPr>
          <p:nvPr userDrawn="1"/>
        </p:nvSpPr>
        <p:spPr bwMode="auto">
          <a:xfrm>
            <a:off x="0" y="6854825"/>
            <a:ext cx="9144000" cy="0"/>
          </a:xfrm>
          <a:prstGeom prst="line">
            <a:avLst/>
          </a:prstGeom>
          <a:noFill/>
          <a:ln w="6350">
            <a:solidFill>
              <a:schemeClr val="bg1"/>
            </a:solidFill>
            <a:round/>
            <a:headEnd/>
            <a:tailEnd/>
          </a:ln>
          <a:effectLst/>
        </p:spPr>
        <p:txBody>
          <a:bodyPr/>
          <a:lstStyle/>
          <a:p>
            <a:pPr>
              <a:defRPr/>
            </a:pPr>
            <a:endParaRPr lang="en-US"/>
          </a:p>
        </p:txBody>
      </p:sp>
      <p:sp>
        <p:nvSpPr>
          <p:cNvPr id="6" name="Line 6"/>
          <p:cNvSpPr>
            <a:spLocks noChangeShapeType="1"/>
          </p:cNvSpPr>
          <p:nvPr userDrawn="1"/>
        </p:nvSpPr>
        <p:spPr bwMode="auto">
          <a:xfrm>
            <a:off x="-4763" y="6391275"/>
            <a:ext cx="9148763" cy="0"/>
          </a:xfrm>
          <a:prstGeom prst="line">
            <a:avLst/>
          </a:prstGeom>
          <a:noFill/>
          <a:ln w="12700">
            <a:solidFill>
              <a:srgbClr val="FFCC00"/>
            </a:solidFill>
            <a:round/>
            <a:headEnd/>
            <a:tailEnd/>
          </a:ln>
          <a:effectLst/>
        </p:spPr>
        <p:txBody>
          <a:bodyPr/>
          <a:lstStyle/>
          <a:p>
            <a:pPr>
              <a:defRPr/>
            </a:pPr>
            <a:endParaRPr lang="en-US"/>
          </a:p>
        </p:txBody>
      </p:sp>
      <p:pic>
        <p:nvPicPr>
          <p:cNvPr id="7" name="Picture 7" descr="TechNet_rgb"/>
          <p:cNvPicPr>
            <a:picLocks noChangeAspect="1" noChangeArrowheads="1"/>
          </p:cNvPicPr>
          <p:nvPr userDrawn="1"/>
        </p:nvPicPr>
        <p:blipFill>
          <a:blip r:embed="rId3"/>
          <a:srcRect/>
          <a:stretch>
            <a:fillRect/>
          </a:stretch>
        </p:blipFill>
        <p:spPr bwMode="auto">
          <a:xfrm>
            <a:off x="7312025" y="6616700"/>
            <a:ext cx="1554163" cy="155575"/>
          </a:xfrm>
          <a:prstGeom prst="rect">
            <a:avLst/>
          </a:prstGeom>
          <a:noFill/>
          <a:ln w="9525">
            <a:noFill/>
            <a:miter lim="800000"/>
            <a:headEnd/>
            <a:tailEnd/>
          </a:ln>
        </p:spPr>
      </p:pic>
      <p:sp>
        <p:nvSpPr>
          <p:cNvPr id="69634" name="Rectangle 2"/>
          <p:cNvSpPr>
            <a:spLocks noGrp="1" noChangeArrowheads="1"/>
          </p:cNvSpPr>
          <p:nvPr>
            <p:ph type="ctrTitle"/>
          </p:nvPr>
        </p:nvSpPr>
        <p:spPr>
          <a:xfrm>
            <a:off x="381000" y="1884363"/>
            <a:ext cx="8180388" cy="1336675"/>
          </a:xfrm>
        </p:spPr>
        <p:txBody>
          <a:bodyPr anchor="ctr"/>
          <a:lstStyle>
            <a:lvl1pPr>
              <a:defRPr sz="4800">
                <a:solidFill>
                  <a:schemeClr val="hlink"/>
                </a:solidFill>
              </a:defRPr>
            </a:lvl1pPr>
          </a:lstStyle>
          <a:p>
            <a:r>
              <a:rPr lang="en-US"/>
              <a:t>Click to edit Master title style</a:t>
            </a:r>
          </a:p>
        </p:txBody>
      </p:sp>
      <p:sp>
        <p:nvSpPr>
          <p:cNvPr id="69635" name="Rectangle 3"/>
          <p:cNvSpPr>
            <a:spLocks noGrp="1" noChangeArrowheads="1"/>
          </p:cNvSpPr>
          <p:nvPr>
            <p:ph type="subTitle" idx="1"/>
          </p:nvPr>
        </p:nvSpPr>
        <p:spPr>
          <a:xfrm>
            <a:off x="514350" y="3962400"/>
            <a:ext cx="6400800" cy="1752600"/>
          </a:xfrm>
        </p:spPr>
        <p:txBody>
          <a:bodyPr/>
          <a:lstStyle>
            <a:lvl1pPr marL="0" indent="0">
              <a:buFontTx/>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575" y="127000"/>
            <a:ext cx="2257425" cy="3714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27000"/>
            <a:ext cx="6624637" cy="3714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4" name="Rectangle 5"/>
          <p:cNvSpPr/>
          <p:nvPr userDrawn="1"/>
        </p:nvSpPr>
        <p:spPr bwMode="auto">
          <a:xfrm>
            <a:off x="0" y="0"/>
            <a:ext cx="9144000" cy="6858000"/>
          </a:xfrm>
          <a:prstGeom prst="rect">
            <a:avLst/>
          </a:prstGeom>
          <a:gradFill>
            <a:gsLst>
              <a:gs pos="0">
                <a:srgbClr val="0398FD"/>
              </a:gs>
              <a:gs pos="22000">
                <a:srgbClr val="004992"/>
              </a:gs>
              <a:gs pos="23000">
                <a:srgbClr val="004B96"/>
              </a:gs>
              <a:gs pos="44000">
                <a:srgbClr val="003264"/>
              </a:gs>
            </a:gsLst>
            <a:lin ang="5400000" scaled="1"/>
          </a:gradFill>
          <a:ln w="12700" cap="flat" cmpd="sng" algn="ctr">
            <a:solidFill>
              <a:schemeClr val="accent2"/>
            </a:solidFill>
            <a:prstDash val="solid"/>
            <a:round/>
            <a:headEnd type="none" w="med" len="med"/>
            <a:tailEnd type="none" w="med" len="med"/>
          </a:ln>
          <a:effectLst/>
        </p:spPr>
        <p:txBody>
          <a:bodyPr lIns="76197" tIns="38098" rIns="76197" bIns="38098" anchor="ctr"/>
          <a:lstStyle/>
          <a:p>
            <a:endParaRPr lang="zh-TW" altLang="zh-TW">
              <a:effectLst>
                <a:outerShdw blurRad="38100" dist="38100" dir="2700000" algn="tl">
                  <a:srgbClr val="000000"/>
                </a:outerShdw>
              </a:effectLst>
            </a:endParaRPr>
          </a:p>
        </p:txBody>
      </p:sp>
      <p:pic>
        <p:nvPicPr>
          <p:cNvPr id="5" name="Picture 15" descr="C:\Program Files\Microsoft Resource DVD Artwork\DVD_ART\Artwork_Imagery\Shapes and Graphics\Map Globe\world map Transparent blue.png"/>
          <p:cNvPicPr>
            <a:picLocks noChangeAspect="1" noChangeArrowheads="1"/>
          </p:cNvPicPr>
          <p:nvPr userDrawn="1"/>
        </p:nvPicPr>
        <p:blipFill>
          <a:blip r:embed="rId2">
            <a:duotone>
              <a:prstClr val="black"/>
              <a:srgbClr val="0099FF">
                <a:tint val="45000"/>
                <a:satMod val="400000"/>
              </a:srgbClr>
            </a:duotone>
            <a:lum bright="-20000"/>
          </a:blip>
          <a:srcRect/>
          <a:stretch>
            <a:fillRect/>
          </a:stretch>
        </p:blipFill>
        <p:spPr bwMode="auto">
          <a:xfrm>
            <a:off x="0" y="1794670"/>
            <a:ext cx="9144000" cy="4936331"/>
          </a:xfrm>
          <a:prstGeom prst="rect">
            <a:avLst/>
          </a:prstGeom>
          <a:noFill/>
        </p:spPr>
      </p:pic>
      <p:sp>
        <p:nvSpPr>
          <p:cNvPr id="2" name="Title 1"/>
          <p:cNvSpPr>
            <a:spLocks noGrp="1"/>
          </p:cNvSpPr>
          <p:nvPr>
            <p:ph type="title"/>
          </p:nvPr>
        </p:nvSpPr>
        <p:spPr>
          <a:xfrm>
            <a:off x="382588" y="228600"/>
            <a:ext cx="8380412" cy="757100"/>
          </a:xfrm>
          <a:noFill/>
          <a:ln w="9525">
            <a:noFill/>
            <a:miter lim="800000"/>
            <a:headEnd/>
            <a:tailEnd/>
          </a:ln>
          <a:effectLst/>
        </p:spPr>
        <p:txBody>
          <a:bodyPr/>
          <a:lstStyle>
            <a:lvl1pPr algn="l" rtl="0" eaLnBrk="1" fontAlgn="base" hangingPunct="1">
              <a:lnSpc>
                <a:spcPct val="90000"/>
              </a:lnSpc>
              <a:spcBef>
                <a:spcPct val="0"/>
              </a:spcBef>
              <a:spcAft>
                <a:spcPct val="0"/>
              </a:spcAft>
              <a:defRPr lang="en-US" sz="4800" kern="12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Segoe" pitchFamily="34" charset="0"/>
                <a:ea typeface="+mn-ea"/>
                <a:cs typeface="+mn-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2588" y="1414466"/>
            <a:ext cx="8380412" cy="1393962"/>
          </a:xfrm>
        </p:spPr>
        <p:txBody>
          <a:bodyPr/>
          <a:lstStyle>
            <a:lvl1pPr>
              <a:buFont typeface="Wingdings" pitchFamily="2" charset="2"/>
              <a:buChar char="§"/>
              <a:defRPr lang="en-US" sz="2000" smtClean="0">
                <a:effectLst/>
              </a:defRPr>
            </a:lvl1pPr>
            <a:lvl2pPr>
              <a:buFont typeface="Wingdings" pitchFamily="2" charset="2"/>
              <a:buChar char="§"/>
              <a:defRPr sz="3300"/>
            </a:lvl2pPr>
            <a:lvl3pPr>
              <a:buFont typeface="Arial" pitchFamily="34" charset="0"/>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7350" y="1412875"/>
            <a:ext cx="4129088" cy="2494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68838" y="1412875"/>
            <a:ext cx="4129087" cy="2494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538"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4063"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bwMode="auto">
          <a:xfrm>
            <a:off x="109538" y="1581150"/>
            <a:ext cx="8756650" cy="226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1" name="Line 3"/>
          <p:cNvSpPr>
            <a:spLocks noChangeShapeType="1"/>
          </p:cNvSpPr>
          <p:nvPr userDrawn="1"/>
        </p:nvSpPr>
        <p:spPr bwMode="auto">
          <a:xfrm>
            <a:off x="0" y="6854825"/>
            <a:ext cx="9144000" cy="0"/>
          </a:xfrm>
          <a:prstGeom prst="line">
            <a:avLst/>
          </a:prstGeom>
          <a:noFill/>
          <a:ln w="6350">
            <a:solidFill>
              <a:schemeClr val="bg1"/>
            </a:solidFill>
            <a:round/>
            <a:headEnd/>
            <a:tailEnd/>
          </a:ln>
          <a:effectLst/>
        </p:spPr>
        <p:txBody>
          <a:bodyPr/>
          <a:lstStyle/>
          <a:p>
            <a:pPr>
              <a:defRPr/>
            </a:pPr>
            <a:endParaRPr lang="en-US"/>
          </a:p>
        </p:txBody>
      </p:sp>
      <p:grpSp>
        <p:nvGrpSpPr>
          <p:cNvPr id="1028" name="Group 4"/>
          <p:cNvGrpSpPr>
            <a:grpSpLocks/>
          </p:cNvGrpSpPr>
          <p:nvPr userDrawn="1"/>
        </p:nvGrpSpPr>
        <p:grpSpPr bwMode="auto">
          <a:xfrm>
            <a:off x="-4763" y="6372225"/>
            <a:ext cx="9148763" cy="400050"/>
            <a:chOff x="-3" y="4014"/>
            <a:chExt cx="5763" cy="252"/>
          </a:xfrm>
        </p:grpSpPr>
        <p:sp>
          <p:nvSpPr>
            <p:cNvPr id="68613" name="Line 5"/>
            <p:cNvSpPr>
              <a:spLocks noChangeShapeType="1"/>
            </p:cNvSpPr>
            <p:nvPr userDrawn="1"/>
          </p:nvSpPr>
          <p:spPr bwMode="auto">
            <a:xfrm>
              <a:off x="1" y="4082"/>
              <a:ext cx="5759" cy="0"/>
            </a:xfrm>
            <a:prstGeom prst="line">
              <a:avLst/>
            </a:prstGeom>
            <a:noFill/>
            <a:ln w="6350">
              <a:solidFill>
                <a:schemeClr val="bg1"/>
              </a:solidFill>
              <a:round/>
              <a:headEnd/>
              <a:tailEnd/>
            </a:ln>
            <a:effectLst/>
          </p:spPr>
          <p:txBody>
            <a:bodyPr/>
            <a:lstStyle/>
            <a:p>
              <a:pPr>
                <a:defRPr/>
              </a:pPr>
              <a:endParaRPr lang="en-US"/>
            </a:p>
          </p:txBody>
        </p:sp>
        <p:sp>
          <p:nvSpPr>
            <p:cNvPr id="68614" name="Line 6"/>
            <p:cNvSpPr>
              <a:spLocks noChangeShapeType="1"/>
            </p:cNvSpPr>
            <p:nvPr userDrawn="1"/>
          </p:nvSpPr>
          <p:spPr bwMode="auto">
            <a:xfrm>
              <a:off x="-3" y="4014"/>
              <a:ext cx="5763" cy="0"/>
            </a:xfrm>
            <a:prstGeom prst="line">
              <a:avLst/>
            </a:prstGeom>
            <a:noFill/>
            <a:ln w="12700">
              <a:solidFill>
                <a:srgbClr val="FFCC00"/>
              </a:solidFill>
              <a:round/>
              <a:headEnd/>
              <a:tailEnd/>
            </a:ln>
            <a:effectLst/>
          </p:spPr>
          <p:txBody>
            <a:bodyPr/>
            <a:lstStyle/>
            <a:p>
              <a:pPr>
                <a:defRPr/>
              </a:pPr>
              <a:endParaRPr lang="en-US"/>
            </a:p>
          </p:txBody>
        </p:sp>
        <p:pic>
          <p:nvPicPr>
            <p:cNvPr id="1032" name="Picture 7" descr="TechNet_rgb"/>
            <p:cNvPicPr>
              <a:picLocks noChangeAspect="1" noChangeArrowheads="1"/>
            </p:cNvPicPr>
            <p:nvPr userDrawn="1"/>
          </p:nvPicPr>
          <p:blipFill>
            <a:blip r:embed="rId16"/>
            <a:srcRect/>
            <a:stretch>
              <a:fillRect/>
            </a:stretch>
          </p:blipFill>
          <p:spPr bwMode="auto">
            <a:xfrm>
              <a:off x="4606" y="4168"/>
              <a:ext cx="979" cy="98"/>
            </a:xfrm>
            <a:prstGeom prst="rect">
              <a:avLst/>
            </a:prstGeom>
            <a:noFill/>
            <a:ln w="9525">
              <a:noFill/>
              <a:miter lim="800000"/>
              <a:headEnd/>
              <a:tailEnd/>
            </a:ln>
          </p:spPr>
        </p:pic>
      </p:grpSp>
      <p:sp>
        <p:nvSpPr>
          <p:cNvPr id="68616" name="Rectangle 8"/>
          <p:cNvSpPr>
            <a:spLocks noGrp="1" noChangeArrowheads="1"/>
          </p:cNvSpPr>
          <p:nvPr>
            <p:ph type="title"/>
          </p:nvPr>
        </p:nvSpPr>
        <p:spPr bwMode="auto">
          <a:xfrm>
            <a:off x="127000" y="127000"/>
            <a:ext cx="9017000" cy="66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92"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3" r:id="rId12"/>
    <p:sldLayoutId id="2147483694" r:id="rId13"/>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2pPr>
      <a:lvl3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3pPr>
      <a:lvl4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4pPr>
      <a:lvl5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5pPr>
      <a:lvl6pPr marL="4572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6pPr>
      <a:lvl7pPr marL="9144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7pPr>
      <a:lvl8pPr marL="13716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8pPr>
      <a:lvl9pPr marL="18288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rgbClr val="FFCC00"/>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CC00"/>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1.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 Type="http://schemas.openxmlformats.org/officeDocument/2006/relationships/notesSlide" Target="../notesSlides/notesSlide11.xml"/><Relationship Id="rId16"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3.jpeg"/><Relationship Id="rId5" Type="http://schemas.openxmlformats.org/officeDocument/2006/relationships/image" Target="../media/image102.png"/><Relationship Id="rId4" Type="http://schemas.openxmlformats.org/officeDocument/2006/relationships/image" Target="../media/image82.png"/></Relationships>
</file>

<file path=ppt/slides/_rels/slide14.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0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1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1.jpeg"/><Relationship Id="rId4" Type="http://schemas.openxmlformats.org/officeDocument/2006/relationships/image" Target="../media/image1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image" Target="../media/image1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1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121.png"/><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2.png"/></Relationships>
</file>

<file path=ppt/slides/_rels/slide2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2.png"/></Relationships>
</file>

<file path=ppt/slides/_rels/slide2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3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15.gif"/><Relationship Id="rId7" Type="http://schemas.openxmlformats.org/officeDocument/2006/relationships/image" Target="../media/image10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16.png"/></Relationships>
</file>

<file path=ppt/slides/_rels/slide32.xml.rels><?xml version="1.0" encoding="UTF-8" standalone="yes"?>
<Relationships xmlns="http://schemas.openxmlformats.org/package/2006/relationships"><Relationship Id="rId8" Type="http://schemas.openxmlformats.org/officeDocument/2006/relationships/image" Target="../media/image136.jpeg"/><Relationship Id="rId3" Type="http://schemas.openxmlformats.org/officeDocument/2006/relationships/image" Target="../media/image133.jpeg"/><Relationship Id="rId7" Type="http://schemas.openxmlformats.org/officeDocument/2006/relationships/image" Target="../media/image135.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101.png"/><Relationship Id="rId4" Type="http://schemas.openxmlformats.org/officeDocument/2006/relationships/image" Target="../media/image134.jpeg"/><Relationship Id="rId9" Type="http://schemas.openxmlformats.org/officeDocument/2006/relationships/image" Target="../media/image10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39.png"/><Relationship Id="rId4" Type="http://schemas.openxmlformats.org/officeDocument/2006/relationships/image" Target="../media/image138.png"/></Relationships>
</file>

<file path=ppt/slides/_rels/slide3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42.png"/><Relationship Id="rId4" Type="http://schemas.openxmlformats.org/officeDocument/2006/relationships/image" Target="../media/image141.png"/></Relationships>
</file>

<file path=ppt/slides/_rels/slide36.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44.jpeg"/></Relationships>
</file>

<file path=ppt/slides/_rels/slide37.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46.png"/><Relationship Id="rId5" Type="http://schemas.openxmlformats.org/officeDocument/2006/relationships/image" Target="../media/image82.png"/><Relationship Id="rId4" Type="http://schemas.openxmlformats.org/officeDocument/2006/relationships/image" Target="../media/image10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9" Type="http://schemas.openxmlformats.org/officeDocument/2006/relationships/image" Target="../media/image44.png"/><Relationship Id="rId3" Type="http://schemas.openxmlformats.org/officeDocument/2006/relationships/image" Target="../media/image8.pn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2" Type="http://schemas.openxmlformats.org/officeDocument/2006/relationships/notesSlide" Target="../notesSlides/notesSlide4.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41"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png"/><Relationship Id="rId40" Type="http://schemas.openxmlformats.org/officeDocument/2006/relationships/image" Target="../media/image45.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s>
</file>

<file path=ppt/slides/_rels/slide40.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50.png"/></Relationships>
</file>

<file path=ppt/slides/_rels/slide4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153.png"/></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156.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02.png"/><Relationship Id="rId7" Type="http://schemas.openxmlformats.org/officeDocument/2006/relationships/image" Target="../media/image160.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159.png"/><Relationship Id="rId5" Type="http://schemas.openxmlformats.org/officeDocument/2006/relationships/image" Target="../media/image158.png"/><Relationship Id="rId10" Type="http://schemas.openxmlformats.org/officeDocument/2006/relationships/hyperlink" Target="http://www.microsoft.com/uc" TargetMode="External"/><Relationship Id="rId4" Type="http://schemas.openxmlformats.org/officeDocument/2006/relationships/image" Target="../media/image157.png"/><Relationship Id="rId9" Type="http://schemas.openxmlformats.org/officeDocument/2006/relationships/image" Target="../media/image132.png"/></Relationships>
</file>

<file path=ppt/slides/_rels/slide47.xml.rels><?xml version="1.0" encoding="UTF-8" standalone="yes"?>
<Relationships xmlns="http://schemas.openxmlformats.org/package/2006/relationships"><Relationship Id="rId13" Type="http://schemas.openxmlformats.org/officeDocument/2006/relationships/image" Target="../media/image172.png"/><Relationship Id="rId18" Type="http://schemas.openxmlformats.org/officeDocument/2006/relationships/image" Target="../media/image177.png"/><Relationship Id="rId26" Type="http://schemas.openxmlformats.org/officeDocument/2006/relationships/image" Target="../media/image185.png"/><Relationship Id="rId39" Type="http://schemas.openxmlformats.org/officeDocument/2006/relationships/image" Target="../media/image198.png"/><Relationship Id="rId21" Type="http://schemas.openxmlformats.org/officeDocument/2006/relationships/image" Target="../media/image180.png"/><Relationship Id="rId34" Type="http://schemas.openxmlformats.org/officeDocument/2006/relationships/image" Target="../media/image193.png"/><Relationship Id="rId42" Type="http://schemas.openxmlformats.org/officeDocument/2006/relationships/image" Target="../media/image201.png"/><Relationship Id="rId47" Type="http://schemas.openxmlformats.org/officeDocument/2006/relationships/image" Target="../media/image206.png"/><Relationship Id="rId50" Type="http://schemas.openxmlformats.org/officeDocument/2006/relationships/image" Target="../media/image209.png"/><Relationship Id="rId55" Type="http://schemas.openxmlformats.org/officeDocument/2006/relationships/image" Target="../media/image214.png"/><Relationship Id="rId63" Type="http://schemas.openxmlformats.org/officeDocument/2006/relationships/image" Target="../media/image222.png"/><Relationship Id="rId68" Type="http://schemas.openxmlformats.org/officeDocument/2006/relationships/image" Target="../media/image227.png"/><Relationship Id="rId7" Type="http://schemas.openxmlformats.org/officeDocument/2006/relationships/image" Target="../media/image166.png"/><Relationship Id="rId71" Type="http://schemas.openxmlformats.org/officeDocument/2006/relationships/image" Target="../media/image230.png"/><Relationship Id="rId2" Type="http://schemas.openxmlformats.org/officeDocument/2006/relationships/notesSlide" Target="../notesSlides/notesSlide47.xml"/><Relationship Id="rId16" Type="http://schemas.openxmlformats.org/officeDocument/2006/relationships/image" Target="../media/image175.png"/><Relationship Id="rId29" Type="http://schemas.openxmlformats.org/officeDocument/2006/relationships/image" Target="../media/image188.png"/><Relationship Id="rId1" Type="http://schemas.openxmlformats.org/officeDocument/2006/relationships/slideLayout" Target="../slideLayouts/slideLayout6.xml"/><Relationship Id="rId6" Type="http://schemas.openxmlformats.org/officeDocument/2006/relationships/image" Target="../media/image165.png"/><Relationship Id="rId11" Type="http://schemas.openxmlformats.org/officeDocument/2006/relationships/image" Target="../media/image170.png"/><Relationship Id="rId24" Type="http://schemas.openxmlformats.org/officeDocument/2006/relationships/image" Target="../media/image183.png"/><Relationship Id="rId32" Type="http://schemas.openxmlformats.org/officeDocument/2006/relationships/image" Target="../media/image191.png"/><Relationship Id="rId37" Type="http://schemas.openxmlformats.org/officeDocument/2006/relationships/image" Target="../media/image196.png"/><Relationship Id="rId40" Type="http://schemas.openxmlformats.org/officeDocument/2006/relationships/image" Target="../media/image199.png"/><Relationship Id="rId45" Type="http://schemas.openxmlformats.org/officeDocument/2006/relationships/image" Target="../media/image204.png"/><Relationship Id="rId53" Type="http://schemas.openxmlformats.org/officeDocument/2006/relationships/image" Target="../media/image212.png"/><Relationship Id="rId58" Type="http://schemas.openxmlformats.org/officeDocument/2006/relationships/image" Target="../media/image217.png"/><Relationship Id="rId66" Type="http://schemas.openxmlformats.org/officeDocument/2006/relationships/image" Target="../media/image225.png"/><Relationship Id="rId5" Type="http://schemas.openxmlformats.org/officeDocument/2006/relationships/image" Target="../media/image164.png"/><Relationship Id="rId15" Type="http://schemas.openxmlformats.org/officeDocument/2006/relationships/image" Target="../media/image174.png"/><Relationship Id="rId23" Type="http://schemas.openxmlformats.org/officeDocument/2006/relationships/image" Target="../media/image182.png"/><Relationship Id="rId28" Type="http://schemas.openxmlformats.org/officeDocument/2006/relationships/image" Target="../media/image187.png"/><Relationship Id="rId36" Type="http://schemas.openxmlformats.org/officeDocument/2006/relationships/image" Target="../media/image195.png"/><Relationship Id="rId49" Type="http://schemas.openxmlformats.org/officeDocument/2006/relationships/image" Target="../media/image208.png"/><Relationship Id="rId57" Type="http://schemas.openxmlformats.org/officeDocument/2006/relationships/image" Target="../media/image216.png"/><Relationship Id="rId61" Type="http://schemas.openxmlformats.org/officeDocument/2006/relationships/image" Target="../media/image220.png"/><Relationship Id="rId10" Type="http://schemas.openxmlformats.org/officeDocument/2006/relationships/image" Target="../media/image169.png"/><Relationship Id="rId19" Type="http://schemas.openxmlformats.org/officeDocument/2006/relationships/image" Target="../media/image178.png"/><Relationship Id="rId31" Type="http://schemas.openxmlformats.org/officeDocument/2006/relationships/image" Target="../media/image190.png"/><Relationship Id="rId44" Type="http://schemas.openxmlformats.org/officeDocument/2006/relationships/image" Target="../media/image203.png"/><Relationship Id="rId52" Type="http://schemas.openxmlformats.org/officeDocument/2006/relationships/image" Target="../media/image211.png"/><Relationship Id="rId60" Type="http://schemas.openxmlformats.org/officeDocument/2006/relationships/image" Target="../media/image219.png"/><Relationship Id="rId65" Type="http://schemas.openxmlformats.org/officeDocument/2006/relationships/image" Target="../media/image224.png"/><Relationship Id="rId4" Type="http://schemas.openxmlformats.org/officeDocument/2006/relationships/image" Target="../media/image163.png"/><Relationship Id="rId9" Type="http://schemas.openxmlformats.org/officeDocument/2006/relationships/image" Target="../media/image168.png"/><Relationship Id="rId14" Type="http://schemas.openxmlformats.org/officeDocument/2006/relationships/image" Target="../media/image173.png"/><Relationship Id="rId22" Type="http://schemas.openxmlformats.org/officeDocument/2006/relationships/image" Target="../media/image181.png"/><Relationship Id="rId27" Type="http://schemas.openxmlformats.org/officeDocument/2006/relationships/image" Target="../media/image186.png"/><Relationship Id="rId30" Type="http://schemas.openxmlformats.org/officeDocument/2006/relationships/image" Target="../media/image189.png"/><Relationship Id="rId35" Type="http://schemas.openxmlformats.org/officeDocument/2006/relationships/image" Target="../media/image194.png"/><Relationship Id="rId43" Type="http://schemas.openxmlformats.org/officeDocument/2006/relationships/image" Target="../media/image202.png"/><Relationship Id="rId48" Type="http://schemas.openxmlformats.org/officeDocument/2006/relationships/image" Target="../media/image207.png"/><Relationship Id="rId56" Type="http://schemas.openxmlformats.org/officeDocument/2006/relationships/image" Target="../media/image215.png"/><Relationship Id="rId64" Type="http://schemas.openxmlformats.org/officeDocument/2006/relationships/image" Target="../media/image223.png"/><Relationship Id="rId69" Type="http://schemas.openxmlformats.org/officeDocument/2006/relationships/image" Target="../media/image228.png"/><Relationship Id="rId8" Type="http://schemas.openxmlformats.org/officeDocument/2006/relationships/image" Target="../media/image167.png"/><Relationship Id="rId51" Type="http://schemas.openxmlformats.org/officeDocument/2006/relationships/image" Target="../media/image210.png"/><Relationship Id="rId72" Type="http://schemas.openxmlformats.org/officeDocument/2006/relationships/image" Target="../media/image231.png"/><Relationship Id="rId3" Type="http://schemas.openxmlformats.org/officeDocument/2006/relationships/image" Target="../media/image162.png"/><Relationship Id="rId12" Type="http://schemas.openxmlformats.org/officeDocument/2006/relationships/image" Target="../media/image171.png"/><Relationship Id="rId17" Type="http://schemas.openxmlformats.org/officeDocument/2006/relationships/image" Target="../media/image176.png"/><Relationship Id="rId25" Type="http://schemas.openxmlformats.org/officeDocument/2006/relationships/image" Target="../media/image184.png"/><Relationship Id="rId33" Type="http://schemas.openxmlformats.org/officeDocument/2006/relationships/image" Target="../media/image192.png"/><Relationship Id="rId38" Type="http://schemas.openxmlformats.org/officeDocument/2006/relationships/image" Target="../media/image197.png"/><Relationship Id="rId46" Type="http://schemas.openxmlformats.org/officeDocument/2006/relationships/image" Target="../media/image205.png"/><Relationship Id="rId59" Type="http://schemas.openxmlformats.org/officeDocument/2006/relationships/image" Target="../media/image218.png"/><Relationship Id="rId67" Type="http://schemas.openxmlformats.org/officeDocument/2006/relationships/image" Target="../media/image226.png"/><Relationship Id="rId20" Type="http://schemas.openxmlformats.org/officeDocument/2006/relationships/image" Target="../media/image179.png"/><Relationship Id="rId41" Type="http://schemas.openxmlformats.org/officeDocument/2006/relationships/image" Target="../media/image200.png"/><Relationship Id="rId54" Type="http://schemas.openxmlformats.org/officeDocument/2006/relationships/image" Target="../media/image213.png"/><Relationship Id="rId62" Type="http://schemas.openxmlformats.org/officeDocument/2006/relationships/image" Target="../media/image221.png"/><Relationship Id="rId70" Type="http://schemas.openxmlformats.org/officeDocument/2006/relationships/image" Target="../media/image22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png"/><Relationship Id="rId18" Type="http://schemas.openxmlformats.org/officeDocument/2006/relationships/image" Target="../media/image11.png"/><Relationship Id="rId26" Type="http://schemas.openxmlformats.org/officeDocument/2006/relationships/image" Target="../media/image66.png"/><Relationship Id="rId3" Type="http://schemas.openxmlformats.org/officeDocument/2006/relationships/notesSlide" Target="../notesSlides/notesSlide5.xml"/><Relationship Id="rId21" Type="http://schemas.openxmlformats.org/officeDocument/2006/relationships/image" Target="../media/image61.png"/><Relationship Id="rId7" Type="http://schemas.openxmlformats.org/officeDocument/2006/relationships/image" Target="../media/image49.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5.png"/><Relationship Id="rId2" Type="http://schemas.openxmlformats.org/officeDocument/2006/relationships/slideLayout" Target="../slideLayouts/slideLayout7.xml"/><Relationship Id="rId16" Type="http://schemas.openxmlformats.org/officeDocument/2006/relationships/image" Target="../media/image57.png"/><Relationship Id="rId20" Type="http://schemas.openxmlformats.org/officeDocument/2006/relationships/image" Target="../media/image60.png"/><Relationship Id="rId29" Type="http://schemas.openxmlformats.org/officeDocument/2006/relationships/image" Target="../media/image69.png"/><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52.png"/><Relationship Id="rId24" Type="http://schemas.openxmlformats.org/officeDocument/2006/relationships/image" Target="../media/image64.png"/><Relationship Id="rId5" Type="http://schemas.openxmlformats.org/officeDocument/2006/relationships/image" Target="../media/image48.png"/><Relationship Id="rId15" Type="http://schemas.openxmlformats.org/officeDocument/2006/relationships/image" Target="../media/image56.png"/><Relationship Id="rId23" Type="http://schemas.openxmlformats.org/officeDocument/2006/relationships/image" Target="../media/image63.png"/><Relationship Id="rId28" Type="http://schemas.openxmlformats.org/officeDocument/2006/relationships/image" Target="../media/image68.png"/><Relationship Id="rId10" Type="http://schemas.openxmlformats.org/officeDocument/2006/relationships/image" Target="../media/image51.png"/><Relationship Id="rId19" Type="http://schemas.openxmlformats.org/officeDocument/2006/relationships/image" Target="../media/image59.png"/><Relationship Id="rId4" Type="http://schemas.openxmlformats.org/officeDocument/2006/relationships/image" Target="../media/image47.jpeg"/><Relationship Id="rId9" Type="http://schemas.openxmlformats.org/officeDocument/2006/relationships/image" Target="../media/image9.png"/><Relationship Id="rId14" Type="http://schemas.openxmlformats.org/officeDocument/2006/relationships/image" Target="../media/image55.pn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png"/><Relationship Id="rId18" Type="http://schemas.openxmlformats.org/officeDocument/2006/relationships/image" Target="../media/image11.png"/><Relationship Id="rId26" Type="http://schemas.openxmlformats.org/officeDocument/2006/relationships/image" Target="../media/image66.png"/><Relationship Id="rId3" Type="http://schemas.openxmlformats.org/officeDocument/2006/relationships/notesSlide" Target="../notesSlides/notesSlide6.xml"/><Relationship Id="rId21" Type="http://schemas.openxmlformats.org/officeDocument/2006/relationships/image" Target="../media/image61.png"/><Relationship Id="rId7" Type="http://schemas.openxmlformats.org/officeDocument/2006/relationships/image" Target="../media/image49.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5.png"/><Relationship Id="rId2" Type="http://schemas.openxmlformats.org/officeDocument/2006/relationships/slideLayout" Target="../slideLayouts/slideLayout7.xml"/><Relationship Id="rId16" Type="http://schemas.openxmlformats.org/officeDocument/2006/relationships/image" Target="../media/image57.png"/><Relationship Id="rId20" Type="http://schemas.openxmlformats.org/officeDocument/2006/relationships/image" Target="../media/image60.png"/><Relationship Id="rId29" Type="http://schemas.openxmlformats.org/officeDocument/2006/relationships/image" Target="../media/image69.png"/><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52.png"/><Relationship Id="rId24" Type="http://schemas.openxmlformats.org/officeDocument/2006/relationships/image" Target="../media/image64.png"/><Relationship Id="rId5" Type="http://schemas.openxmlformats.org/officeDocument/2006/relationships/image" Target="../media/image48.png"/><Relationship Id="rId15" Type="http://schemas.openxmlformats.org/officeDocument/2006/relationships/image" Target="../media/image56.png"/><Relationship Id="rId23" Type="http://schemas.openxmlformats.org/officeDocument/2006/relationships/image" Target="../media/image63.png"/><Relationship Id="rId28" Type="http://schemas.openxmlformats.org/officeDocument/2006/relationships/image" Target="../media/image68.png"/><Relationship Id="rId10" Type="http://schemas.openxmlformats.org/officeDocument/2006/relationships/image" Target="../media/image51.png"/><Relationship Id="rId19" Type="http://schemas.openxmlformats.org/officeDocument/2006/relationships/image" Target="../media/image59.png"/><Relationship Id="rId4" Type="http://schemas.openxmlformats.org/officeDocument/2006/relationships/image" Target="../media/image47.jpeg"/><Relationship Id="rId9" Type="http://schemas.openxmlformats.org/officeDocument/2006/relationships/image" Target="../media/image9.png"/><Relationship Id="rId14" Type="http://schemas.openxmlformats.org/officeDocument/2006/relationships/image" Target="../media/image55.pn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76.png"/><Relationship Id="rId4" Type="http://schemas.openxmlformats.org/officeDocument/2006/relationships/image" Target="../media/image72.png"/><Relationship Id="rId9"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chNet_Present_rev"/>
          <p:cNvPicPr>
            <a:picLocks noChangeAspect="1" noChangeArrowheads="1"/>
          </p:cNvPicPr>
          <p:nvPr/>
        </p:nvPicPr>
        <p:blipFill>
          <a:blip r:embed="rId3"/>
          <a:srcRect/>
          <a:stretch>
            <a:fillRect/>
          </a:stretch>
        </p:blipFill>
        <p:spPr bwMode="auto">
          <a:xfrm>
            <a:off x="727075" y="1733550"/>
            <a:ext cx="7581900" cy="2079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0" y="1802132"/>
            <a:ext cx="9144001" cy="1280160"/>
          </a:xfrm>
          <a:prstGeom prst="rect">
            <a:avLst/>
          </a:prstGeom>
          <a:solidFill>
            <a:srgbClr val="C13F2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lstStyle/>
          <a:p>
            <a:pPr eaLnBrk="0" hangingPunct="0">
              <a:defRPr/>
            </a:pPr>
            <a:endParaRPr lang="en-US" sz="2400" dirty="0">
              <a:solidFill>
                <a:schemeClr val="tx1"/>
              </a:solidFill>
            </a:endParaRPr>
          </a:p>
        </p:txBody>
      </p:sp>
      <p:sp>
        <p:nvSpPr>
          <p:cNvPr id="33" name="Rectangle 32"/>
          <p:cNvSpPr/>
          <p:nvPr/>
        </p:nvSpPr>
        <p:spPr bwMode="auto">
          <a:xfrm>
            <a:off x="0" y="4770360"/>
            <a:ext cx="9144001" cy="1280160"/>
          </a:xfrm>
          <a:prstGeom prst="rect">
            <a:avLst/>
          </a:prstGeom>
          <a:solidFill>
            <a:srgbClr val="D6571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lstStyle/>
          <a:p>
            <a:pPr eaLnBrk="0" hangingPunct="0">
              <a:defRPr/>
            </a:pPr>
            <a:endParaRPr lang="en-US" sz="2400" dirty="0">
              <a:solidFill>
                <a:schemeClr val="tx1"/>
              </a:solidFill>
            </a:endParaRPr>
          </a:p>
        </p:txBody>
      </p:sp>
      <p:sp>
        <p:nvSpPr>
          <p:cNvPr id="31" name="Rectangle 30"/>
          <p:cNvSpPr/>
          <p:nvPr/>
        </p:nvSpPr>
        <p:spPr bwMode="auto">
          <a:xfrm>
            <a:off x="0" y="3286563"/>
            <a:ext cx="9144001" cy="1279525"/>
          </a:xfrm>
          <a:prstGeom prst="rect">
            <a:avLst/>
          </a:prstGeom>
          <a:solidFill>
            <a:schemeClr val="accent6">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eaLnBrk="0" hangingPunct="0">
              <a:defRPr/>
            </a:pPr>
            <a:endParaRPr lang="en-US" sz="2400" dirty="0">
              <a:solidFill>
                <a:schemeClr val="tx1"/>
              </a:solidFill>
            </a:endParaRPr>
          </a:p>
        </p:txBody>
      </p:sp>
      <p:sp>
        <p:nvSpPr>
          <p:cNvPr id="1026060" name="Rectangle 1026059"/>
          <p:cNvSpPr>
            <a:spLocks noChangeArrowheads="1"/>
          </p:cNvSpPr>
          <p:nvPr/>
        </p:nvSpPr>
        <p:spPr bwMode="auto">
          <a:xfrm>
            <a:off x="1055718" y="3375109"/>
            <a:ext cx="6386830" cy="1467064"/>
          </a:xfrm>
          <a:prstGeom prst="rect">
            <a:avLst/>
          </a:prstGeom>
          <a:noFill/>
          <a:ln w="9525" algn="ctr">
            <a:noFill/>
            <a:miter lim="800000"/>
            <a:headEnd/>
            <a:tailEnd/>
          </a:ln>
        </p:spPr>
        <p:txBody>
          <a:bodyPr wrap="square" lIns="91436" tIns="45718" rIns="91436" bIns="45718">
            <a:spAutoFit/>
          </a:bodyPr>
          <a:lstStyle/>
          <a:p>
            <a:pPr marL="239439" indent="-239439" defTabSz="912777">
              <a:lnSpc>
                <a:spcPct val="90000"/>
              </a:lnSpc>
              <a:spcBef>
                <a:spcPts val="667"/>
              </a:spcBef>
              <a:buClr>
                <a:schemeClr val="tx2"/>
              </a:buClr>
              <a:buSzPct val="95000"/>
              <a:buBlip>
                <a:blip r:embed="rId3"/>
              </a:buBlip>
              <a:defRPr/>
            </a:pPr>
            <a:r>
              <a:rPr lang="zh-TW" altLang="en-US" sz="2000" dirty="0">
                <a:latin typeface="標楷體" pitchFamily="65" charset="-120"/>
                <a:ea typeface="標楷體" pitchFamily="65" charset="-120"/>
              </a:rPr>
              <a:t>整合既有電話系統</a:t>
            </a:r>
            <a:endParaRPr lang="en-US" sz="2000" dirty="0">
              <a:latin typeface="標楷體" pitchFamily="65" charset="-120"/>
              <a:ea typeface="標楷體" pitchFamily="65" charset="-120"/>
            </a:endParaRPr>
          </a:p>
          <a:p>
            <a:pPr marL="239439" indent="-239439" defTabSz="912777">
              <a:lnSpc>
                <a:spcPct val="90000"/>
              </a:lnSpc>
              <a:spcBef>
                <a:spcPts val="667"/>
              </a:spcBef>
              <a:buClr>
                <a:schemeClr val="tx2"/>
              </a:buClr>
              <a:buSzPct val="95000"/>
              <a:buBlip>
                <a:blip r:embed="rId3"/>
              </a:buBlip>
              <a:defRPr/>
            </a:pPr>
            <a:r>
              <a:rPr lang="zh-TW" altLang="en-US" sz="2000" dirty="0">
                <a:latin typeface="標楷體" pitchFamily="65" charset="-120"/>
                <a:ea typeface="標楷體" pitchFamily="65" charset="-120"/>
              </a:rPr>
              <a:t>軟體式的網路電話系統</a:t>
            </a:r>
            <a:endParaRPr lang="en-US" altLang="zh-TW" sz="2000" dirty="0">
              <a:latin typeface="標楷體" pitchFamily="65" charset="-120"/>
              <a:ea typeface="標楷體" pitchFamily="65" charset="-120"/>
            </a:endParaRPr>
          </a:p>
          <a:p>
            <a:pPr marL="239439" indent="-239439" defTabSz="912777">
              <a:lnSpc>
                <a:spcPct val="90000"/>
              </a:lnSpc>
              <a:spcBef>
                <a:spcPts val="667"/>
              </a:spcBef>
              <a:buClr>
                <a:schemeClr val="tx2"/>
              </a:buClr>
              <a:buSzPct val="95000"/>
              <a:buBlip>
                <a:blip r:embed="rId3"/>
              </a:buBlip>
              <a:defRPr/>
            </a:pPr>
            <a:r>
              <a:rPr lang="zh-TW" altLang="en-US" sz="2000" dirty="0">
                <a:latin typeface="標楷體" pitchFamily="65" charset="-120"/>
                <a:ea typeface="標楷體" pitchFamily="65" charset="-120"/>
              </a:rPr>
              <a:t>多功能的開發平台</a:t>
            </a:r>
            <a:endParaRPr lang="en-US" sz="2000" dirty="0">
              <a:latin typeface="標楷體" pitchFamily="65" charset="-120"/>
              <a:ea typeface="標楷體" pitchFamily="65" charset="-120"/>
            </a:endParaRPr>
          </a:p>
          <a:p>
            <a:pPr marL="177793" indent="-177793">
              <a:lnSpc>
                <a:spcPct val="85000"/>
              </a:lnSpc>
              <a:spcBef>
                <a:spcPct val="25000"/>
              </a:spcBef>
              <a:buClr>
                <a:schemeClr val="folHlink"/>
              </a:buClr>
              <a:buSzPct val="75000"/>
              <a:buBlip>
                <a:blip r:embed="rId4"/>
              </a:buBlip>
              <a:defRPr/>
            </a:pPr>
            <a:endParaRPr lang="en-US" sz="2000" dirty="0">
              <a:latin typeface="Segoe" pitchFamily="34" charset="0"/>
            </a:endParaRPr>
          </a:p>
        </p:txBody>
      </p:sp>
      <p:sp>
        <p:nvSpPr>
          <p:cNvPr id="165942" name="TextBox 1026063"/>
          <p:cNvSpPr txBox="1">
            <a:spLocks noChangeArrowheads="1"/>
          </p:cNvSpPr>
          <p:nvPr/>
        </p:nvSpPr>
        <p:spPr bwMode="auto">
          <a:xfrm>
            <a:off x="6751665" y="3755156"/>
            <a:ext cx="2249049" cy="369332"/>
          </a:xfrm>
          <a:prstGeom prst="rect">
            <a:avLst/>
          </a:prstGeom>
          <a:noFill/>
          <a:ln w="9525">
            <a:noFill/>
            <a:miter lim="800000"/>
            <a:headEnd/>
            <a:tailEnd/>
          </a:ln>
        </p:spPr>
        <p:txBody>
          <a:bodyPr wrap="square" lIns="91436" tIns="45718" rIns="91436" bIns="45718">
            <a:spAutoFit/>
          </a:bodyPr>
          <a:lstStyle/>
          <a:p>
            <a:pPr algn="ctr" defTabSz="912777">
              <a:lnSpc>
                <a:spcPct val="90000"/>
              </a:lnSpc>
              <a:spcBef>
                <a:spcPts val="667"/>
              </a:spcBef>
              <a:buClr>
                <a:schemeClr val="tx2"/>
              </a:buClr>
              <a:buSzPct val="95000"/>
              <a:defRPr/>
            </a:pPr>
            <a:r>
              <a:rPr lang="zh-TW" altLang="en-US" sz="2000" dirty="0">
                <a:latin typeface="標楷體" pitchFamily="65" charset="-120"/>
                <a:ea typeface="標楷體" pitchFamily="65" charset="-120"/>
              </a:rPr>
              <a:t>網路電話基礎平台</a:t>
            </a:r>
            <a:endParaRPr lang="en-US" sz="2000" dirty="0">
              <a:latin typeface="標楷體" pitchFamily="65" charset="-120"/>
              <a:ea typeface="標楷體" pitchFamily="65" charset="-120"/>
            </a:endParaRPr>
          </a:p>
        </p:txBody>
      </p:sp>
      <p:sp>
        <p:nvSpPr>
          <p:cNvPr id="29" name="Chevron 28"/>
          <p:cNvSpPr/>
          <p:nvPr/>
        </p:nvSpPr>
        <p:spPr bwMode="auto">
          <a:xfrm flipH="1">
            <a:off x="6201325" y="3292797"/>
            <a:ext cx="600075" cy="1252538"/>
          </a:xfrm>
          <a:prstGeom prst="chevron">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lstStyle/>
          <a:p>
            <a:pPr eaLnBrk="0" hangingPunct="0">
              <a:defRPr/>
            </a:pPr>
            <a:endParaRPr lang="en-US" sz="2400" dirty="0">
              <a:solidFill>
                <a:schemeClr val="tx1"/>
              </a:solidFill>
              <a:latin typeface="Arial" pitchFamily="34" charset="0"/>
            </a:endParaRPr>
          </a:p>
        </p:txBody>
      </p:sp>
      <p:pic>
        <p:nvPicPr>
          <p:cNvPr id="25" name="Rectangle 833584"/>
          <p:cNvPicPr>
            <a:picLocks noChangeAspect="1" noChangeArrowheads="1"/>
          </p:cNvPicPr>
          <p:nvPr/>
        </p:nvPicPr>
        <p:blipFill>
          <a:blip r:embed="rId5" cstate="screen"/>
          <a:srcRect/>
          <a:stretch>
            <a:fillRect/>
          </a:stretch>
        </p:blipFill>
        <p:spPr bwMode="auto">
          <a:xfrm>
            <a:off x="199057" y="2010493"/>
            <a:ext cx="1289050" cy="930275"/>
          </a:xfrm>
          <a:prstGeom prst="rect">
            <a:avLst/>
          </a:prstGeom>
          <a:noFill/>
          <a:ln w="9525">
            <a:noFill/>
            <a:miter lim="800000"/>
            <a:headEnd/>
            <a:tailEnd/>
          </a:ln>
        </p:spPr>
      </p:pic>
      <p:sp>
        <p:nvSpPr>
          <p:cNvPr id="14348" name="Rectangle 1026060"/>
          <p:cNvSpPr>
            <a:spLocks noChangeArrowheads="1"/>
          </p:cNvSpPr>
          <p:nvPr/>
        </p:nvSpPr>
        <p:spPr bwMode="auto">
          <a:xfrm>
            <a:off x="1055718" y="1910481"/>
            <a:ext cx="6775450" cy="1128510"/>
          </a:xfrm>
          <a:prstGeom prst="rect">
            <a:avLst/>
          </a:prstGeom>
          <a:noFill/>
          <a:ln w="9525" algn="ctr">
            <a:noFill/>
            <a:miter lim="800000"/>
            <a:headEnd/>
            <a:tailEnd/>
          </a:ln>
        </p:spPr>
        <p:txBody>
          <a:bodyPr lIns="91436" tIns="45718" rIns="91436" bIns="45718">
            <a:spAutoFit/>
          </a:bodyPr>
          <a:lstStyle/>
          <a:p>
            <a:pPr marL="239439" indent="-239439" defTabSz="912777">
              <a:lnSpc>
                <a:spcPct val="90000"/>
              </a:lnSpc>
              <a:spcBef>
                <a:spcPts val="667"/>
              </a:spcBef>
              <a:buClr>
                <a:schemeClr val="tx2"/>
              </a:buClr>
              <a:buSzPct val="95000"/>
              <a:buBlip>
                <a:blip r:embed="rId3"/>
              </a:buBlip>
              <a:defRPr/>
            </a:pPr>
            <a:r>
              <a:rPr lang="zh-TW" altLang="en-US" sz="2000" dirty="0">
                <a:latin typeface="標楷體" pitchFamily="65" charset="-120"/>
                <a:ea typeface="標楷體" pitchFamily="65" charset="-120"/>
              </a:rPr>
              <a:t>在內部使用的應用程式中聯繫他人</a:t>
            </a:r>
            <a:endParaRPr lang="en-US" sz="2000" dirty="0">
              <a:latin typeface="標楷體" pitchFamily="65" charset="-120"/>
              <a:ea typeface="標楷體" pitchFamily="65" charset="-120"/>
            </a:endParaRPr>
          </a:p>
          <a:p>
            <a:pPr marL="239439" indent="-239439" defTabSz="912777">
              <a:lnSpc>
                <a:spcPct val="90000"/>
              </a:lnSpc>
              <a:spcBef>
                <a:spcPts val="667"/>
              </a:spcBef>
              <a:buClr>
                <a:schemeClr val="tx2"/>
              </a:buClr>
              <a:buSzPct val="95000"/>
              <a:buBlip>
                <a:blip r:embed="rId3"/>
              </a:buBlip>
              <a:defRPr/>
            </a:pPr>
            <a:r>
              <a:rPr lang="zh-TW" altLang="en-US" sz="2000" dirty="0">
                <a:latin typeface="標楷體" pitchFamily="65" charset="-120"/>
                <a:ea typeface="標楷體" pitchFamily="65" charset="-120"/>
              </a:rPr>
              <a:t>整合通訊工具</a:t>
            </a:r>
            <a:endParaRPr lang="en-US" sz="2000" dirty="0">
              <a:latin typeface="標楷體" pitchFamily="65" charset="-120"/>
              <a:ea typeface="標楷體" pitchFamily="65" charset="-120"/>
            </a:endParaRPr>
          </a:p>
          <a:p>
            <a:pPr marL="239439" indent="-239439" defTabSz="912777">
              <a:lnSpc>
                <a:spcPct val="90000"/>
              </a:lnSpc>
              <a:spcBef>
                <a:spcPts val="667"/>
              </a:spcBef>
              <a:buClr>
                <a:schemeClr val="tx2"/>
              </a:buClr>
              <a:buSzPct val="95000"/>
              <a:buBlip>
                <a:blip r:embed="rId3"/>
              </a:buBlip>
              <a:defRPr/>
            </a:pPr>
            <a:r>
              <a:rPr lang="zh-TW" altLang="en-US" sz="2000" dirty="0">
                <a:latin typeface="標楷體" pitchFamily="65" charset="-120"/>
                <a:ea typeface="標楷體" pitchFamily="65" charset="-120"/>
              </a:rPr>
              <a:t>從任何地方存取</a:t>
            </a:r>
            <a:endParaRPr lang="en-US" sz="2000" dirty="0">
              <a:latin typeface="標楷體" pitchFamily="65" charset="-120"/>
              <a:ea typeface="標楷體" pitchFamily="65" charset="-120"/>
            </a:endParaRPr>
          </a:p>
        </p:txBody>
      </p:sp>
      <p:sp>
        <p:nvSpPr>
          <p:cNvPr id="45" name="TextBox 1026063"/>
          <p:cNvSpPr txBox="1">
            <a:spLocks noChangeArrowheads="1"/>
          </p:cNvSpPr>
          <p:nvPr/>
        </p:nvSpPr>
        <p:spPr bwMode="auto">
          <a:xfrm>
            <a:off x="6867897" y="2251476"/>
            <a:ext cx="1723550" cy="369332"/>
          </a:xfrm>
          <a:prstGeom prst="rect">
            <a:avLst/>
          </a:prstGeom>
          <a:noFill/>
          <a:ln w="9525">
            <a:noFill/>
            <a:miter lim="800000"/>
            <a:headEnd/>
            <a:tailEnd/>
          </a:ln>
        </p:spPr>
        <p:txBody>
          <a:bodyPr wrap="none" lIns="91436" tIns="45718" rIns="91436" bIns="45718">
            <a:spAutoFit/>
          </a:bodyPr>
          <a:lstStyle/>
          <a:p>
            <a:pPr algn="ctr" defTabSz="912777">
              <a:lnSpc>
                <a:spcPct val="90000"/>
              </a:lnSpc>
              <a:spcBef>
                <a:spcPts val="667"/>
              </a:spcBef>
              <a:buClr>
                <a:schemeClr val="tx2"/>
              </a:buClr>
              <a:buSzPct val="95000"/>
              <a:defRPr/>
            </a:pPr>
            <a:r>
              <a:rPr lang="zh-TW" altLang="en-US" sz="2000" dirty="0">
                <a:latin typeface="標楷體" pitchFamily="65" charset="-120"/>
                <a:ea typeface="標楷體" pitchFamily="65" charset="-120"/>
              </a:rPr>
              <a:t>整合通訊平台</a:t>
            </a:r>
            <a:endParaRPr lang="en-US" sz="2000" dirty="0">
              <a:latin typeface="標楷體" pitchFamily="65" charset="-120"/>
              <a:ea typeface="標楷體" pitchFamily="65" charset="-120"/>
            </a:endParaRPr>
          </a:p>
        </p:txBody>
      </p:sp>
      <p:sp>
        <p:nvSpPr>
          <p:cNvPr id="46" name="Chevron 45"/>
          <p:cNvSpPr/>
          <p:nvPr/>
        </p:nvSpPr>
        <p:spPr bwMode="auto">
          <a:xfrm flipH="1">
            <a:off x="6201325" y="1808880"/>
            <a:ext cx="600075" cy="1252538"/>
          </a:xfrm>
          <a:prstGeom prst="chevron">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36" tIns="45718" rIns="91436" bIns="45718"/>
          <a:lstStyle/>
          <a:p>
            <a:pPr eaLnBrk="0" hangingPunct="0">
              <a:defRPr/>
            </a:pPr>
            <a:endParaRPr lang="en-US" sz="2400" dirty="0">
              <a:solidFill>
                <a:schemeClr val="tx1"/>
              </a:solidFill>
              <a:latin typeface="Arial" pitchFamily="34" charset="0"/>
            </a:endParaRPr>
          </a:p>
        </p:txBody>
      </p:sp>
      <p:sp>
        <p:nvSpPr>
          <p:cNvPr id="14350" name="Rectangle 1026064"/>
          <p:cNvSpPr>
            <a:spLocks noChangeArrowheads="1"/>
          </p:cNvSpPr>
          <p:nvPr/>
        </p:nvSpPr>
        <p:spPr bwMode="auto">
          <a:xfrm>
            <a:off x="1004919" y="4906093"/>
            <a:ext cx="7369175" cy="1128510"/>
          </a:xfrm>
          <a:prstGeom prst="rect">
            <a:avLst/>
          </a:prstGeom>
          <a:noFill/>
          <a:ln w="9525" algn="ctr">
            <a:noFill/>
            <a:miter lim="800000"/>
            <a:headEnd/>
            <a:tailEnd/>
          </a:ln>
        </p:spPr>
        <p:txBody>
          <a:bodyPr lIns="91436" tIns="45718" rIns="91436" bIns="45718">
            <a:spAutoFit/>
          </a:bodyPr>
          <a:lstStyle/>
          <a:p>
            <a:pPr marL="239439" indent="-239439" defTabSz="912777">
              <a:lnSpc>
                <a:spcPct val="90000"/>
              </a:lnSpc>
              <a:spcBef>
                <a:spcPts val="667"/>
              </a:spcBef>
              <a:buClr>
                <a:schemeClr val="tx2"/>
              </a:buClr>
              <a:buSzPct val="95000"/>
              <a:buBlip>
                <a:blip r:embed="rId3"/>
              </a:buBlip>
              <a:defRPr/>
            </a:pPr>
            <a:r>
              <a:rPr lang="zh-TW" altLang="en-US" sz="2000" dirty="0">
                <a:latin typeface="標楷體" pitchFamily="65" charset="-120"/>
                <a:ea typeface="標楷體" pitchFamily="65" charset="-120"/>
              </a:rPr>
              <a:t>企業級的安全保密及公司治理</a:t>
            </a:r>
            <a:endParaRPr lang="en-US" sz="2000" dirty="0">
              <a:latin typeface="標楷體" pitchFamily="65" charset="-120"/>
              <a:ea typeface="標楷體" pitchFamily="65" charset="-120"/>
            </a:endParaRPr>
          </a:p>
          <a:p>
            <a:pPr marL="239439" indent="-239439" defTabSz="912777">
              <a:lnSpc>
                <a:spcPct val="90000"/>
              </a:lnSpc>
              <a:spcBef>
                <a:spcPts val="667"/>
              </a:spcBef>
              <a:buClr>
                <a:schemeClr val="tx2"/>
              </a:buClr>
              <a:buSzPct val="95000"/>
              <a:buBlip>
                <a:blip r:embed="rId3"/>
              </a:buBlip>
              <a:defRPr/>
            </a:pPr>
            <a:r>
              <a:rPr lang="zh-TW" altLang="en-US" sz="2000" dirty="0">
                <a:latin typeface="標楷體" pitchFamily="65" charset="-120"/>
                <a:ea typeface="標楷體" pitchFamily="65" charset="-120"/>
              </a:rPr>
              <a:t>集中式使用控管服務</a:t>
            </a:r>
            <a:endParaRPr lang="en-US" sz="2000" dirty="0">
              <a:latin typeface="標楷體" pitchFamily="65" charset="-120"/>
              <a:ea typeface="標楷體" pitchFamily="65" charset="-120"/>
            </a:endParaRPr>
          </a:p>
          <a:p>
            <a:pPr marL="239439" indent="-239439" defTabSz="912777">
              <a:lnSpc>
                <a:spcPct val="90000"/>
              </a:lnSpc>
              <a:spcBef>
                <a:spcPts val="667"/>
              </a:spcBef>
              <a:buClr>
                <a:schemeClr val="tx2"/>
              </a:buClr>
              <a:buSzPct val="95000"/>
              <a:buBlip>
                <a:blip r:embed="rId3"/>
              </a:buBlip>
              <a:defRPr/>
            </a:pPr>
            <a:r>
              <a:rPr lang="zh-TW" altLang="en-US" sz="2000" dirty="0">
                <a:latin typeface="標楷體" pitchFamily="65" charset="-120"/>
                <a:ea typeface="標楷體" pitchFamily="65" charset="-120"/>
              </a:rPr>
              <a:t>共用的管理工具</a:t>
            </a:r>
            <a:endParaRPr lang="en-US" sz="2000" dirty="0">
              <a:latin typeface="標楷體" pitchFamily="65" charset="-120"/>
              <a:ea typeface="標楷體" pitchFamily="65" charset="-120"/>
            </a:endParaRPr>
          </a:p>
        </p:txBody>
      </p:sp>
      <p:sp>
        <p:nvSpPr>
          <p:cNvPr id="38" name="Chevron 37"/>
          <p:cNvSpPr/>
          <p:nvPr/>
        </p:nvSpPr>
        <p:spPr bwMode="auto">
          <a:xfrm flipH="1">
            <a:off x="6201325" y="4771155"/>
            <a:ext cx="600075" cy="1252538"/>
          </a:xfrm>
          <a:prstGeom prst="chevron">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a:lstStyle/>
          <a:p>
            <a:pPr eaLnBrk="0" hangingPunct="0">
              <a:defRPr/>
            </a:pPr>
            <a:endParaRPr lang="en-US" sz="2400" dirty="0">
              <a:solidFill>
                <a:schemeClr val="tx1"/>
              </a:solidFill>
              <a:latin typeface="Arial" pitchFamily="34" charset="0"/>
            </a:endParaRPr>
          </a:p>
        </p:txBody>
      </p:sp>
      <p:sp>
        <p:nvSpPr>
          <p:cNvPr id="40" name="TextBox 1026063"/>
          <p:cNvSpPr txBox="1">
            <a:spLocks noChangeArrowheads="1"/>
          </p:cNvSpPr>
          <p:nvPr/>
        </p:nvSpPr>
        <p:spPr bwMode="auto">
          <a:xfrm>
            <a:off x="7057650" y="5157236"/>
            <a:ext cx="1210588" cy="369332"/>
          </a:xfrm>
          <a:prstGeom prst="rect">
            <a:avLst/>
          </a:prstGeom>
          <a:noFill/>
          <a:ln w="9525">
            <a:noFill/>
            <a:miter lim="800000"/>
            <a:headEnd/>
            <a:tailEnd/>
          </a:ln>
        </p:spPr>
        <p:txBody>
          <a:bodyPr wrap="none" lIns="91436" tIns="45718" rIns="91436" bIns="45718">
            <a:spAutoFit/>
          </a:bodyPr>
          <a:lstStyle/>
          <a:p>
            <a:pPr algn="ctr" defTabSz="912777">
              <a:lnSpc>
                <a:spcPct val="90000"/>
              </a:lnSpc>
              <a:spcBef>
                <a:spcPts val="667"/>
              </a:spcBef>
              <a:buClr>
                <a:schemeClr val="tx2"/>
              </a:buClr>
              <a:buSzPct val="95000"/>
              <a:defRPr/>
            </a:pPr>
            <a:r>
              <a:rPr lang="zh-TW" altLang="en-US" sz="2000" dirty="0">
                <a:latin typeface="標楷體" pitchFamily="65" charset="-120"/>
                <a:ea typeface="標楷體" pitchFamily="65" charset="-120"/>
              </a:rPr>
              <a:t>作業控制</a:t>
            </a:r>
            <a:endParaRPr lang="en-US" sz="2000" dirty="0">
              <a:latin typeface="標楷體" pitchFamily="65" charset="-120"/>
              <a:ea typeface="標楷體" pitchFamily="65" charset="-120"/>
            </a:endParaRPr>
          </a:p>
        </p:txBody>
      </p:sp>
      <p:grpSp>
        <p:nvGrpSpPr>
          <p:cNvPr id="2" name="Group 29"/>
          <p:cNvGrpSpPr>
            <a:grpSpLocks/>
          </p:cNvGrpSpPr>
          <p:nvPr/>
        </p:nvGrpSpPr>
        <p:grpSpPr bwMode="auto">
          <a:xfrm>
            <a:off x="109788" y="5072780"/>
            <a:ext cx="987425" cy="877888"/>
            <a:chOff x="1789113" y="5010151"/>
            <a:chExt cx="987425" cy="877888"/>
          </a:xfrm>
        </p:grpSpPr>
        <p:grpSp>
          <p:nvGrpSpPr>
            <p:cNvPr id="3" name="Group 57"/>
            <p:cNvGrpSpPr>
              <a:grpSpLocks/>
            </p:cNvGrpSpPr>
            <p:nvPr/>
          </p:nvGrpSpPr>
          <p:grpSpPr bwMode="auto">
            <a:xfrm>
              <a:off x="1789113" y="5010151"/>
              <a:ext cx="987425" cy="877888"/>
              <a:chOff x="2460" y="1628"/>
              <a:chExt cx="621" cy="576"/>
            </a:xfrm>
            <a:effectLst>
              <a:outerShdw blurRad="76200" dir="18900000" sy="23000" kx="-1200000" algn="bl" rotWithShape="0">
                <a:prstClr val="black">
                  <a:alpha val="20000"/>
                </a:prstClr>
              </a:outerShdw>
            </a:effectLst>
          </p:grpSpPr>
          <p:sp>
            <p:nvSpPr>
              <p:cNvPr id="27" name="Oval 58"/>
              <p:cNvSpPr>
                <a:spLocks noChangeArrowheads="1"/>
              </p:cNvSpPr>
              <p:nvPr/>
            </p:nvSpPr>
            <p:spPr bwMode="auto">
              <a:xfrm>
                <a:off x="2460" y="1975"/>
                <a:ext cx="621" cy="229"/>
              </a:xfrm>
              <a:prstGeom prst="ellipse">
                <a:avLst/>
              </a:prstGeom>
              <a:gradFill rotWithShape="1">
                <a:gsLst>
                  <a:gs pos="0">
                    <a:schemeClr val="bg2">
                      <a:alpha val="57999"/>
                    </a:schemeClr>
                  </a:gs>
                  <a:gs pos="100000">
                    <a:schemeClr val="accent1">
                      <a:alpha val="0"/>
                    </a:schemeClr>
                  </a:gs>
                </a:gsLst>
                <a:path path="shape">
                  <a:fillToRect l="50000" t="50000" r="50000" b="50000"/>
                </a:path>
              </a:gradFill>
              <a:ln w="9525">
                <a:noFill/>
                <a:round/>
                <a:headEnd/>
                <a:tailEnd/>
              </a:ln>
            </p:spPr>
            <p:txBody>
              <a:bodyPr wrap="none" anchor="ctr"/>
              <a:lstStyle/>
              <a:p>
                <a:pPr algn="ctr" eaLnBrk="0" hangingPunct="0">
                  <a:lnSpc>
                    <a:spcPct val="85000"/>
                  </a:lnSpc>
                  <a:spcBef>
                    <a:spcPct val="20000"/>
                  </a:spcBef>
                  <a:defRPr/>
                </a:pPr>
                <a:endParaRPr lang="en-US" dirty="0">
                  <a:effectLst/>
                </a:endParaRPr>
              </a:p>
            </p:txBody>
          </p:sp>
          <p:pic>
            <p:nvPicPr>
              <p:cNvPr id="28" name="Picture 59" descr="server_03"/>
              <p:cNvPicPr>
                <a:picLocks noChangeAspect="1" noChangeArrowheads="1"/>
              </p:cNvPicPr>
              <p:nvPr/>
            </p:nvPicPr>
            <p:blipFill>
              <a:blip r:embed="rId6" cstate="screen"/>
              <a:srcRect/>
              <a:stretch>
                <a:fillRect/>
              </a:stretch>
            </p:blipFill>
            <p:spPr bwMode="auto">
              <a:xfrm>
                <a:off x="2648" y="1628"/>
                <a:ext cx="236" cy="489"/>
              </a:xfrm>
              <a:prstGeom prst="rect">
                <a:avLst/>
              </a:prstGeom>
              <a:noFill/>
              <a:ln w="9525">
                <a:noFill/>
                <a:miter lim="800000"/>
                <a:headEnd/>
                <a:tailEnd/>
              </a:ln>
            </p:spPr>
          </p:pic>
        </p:grpSp>
        <p:pic>
          <p:nvPicPr>
            <p:cNvPr id="24599" name="Picture 25" descr="C:\Program Files\Microsoft Resource DVD Artwork\DVD_ART\Artwork_Imagery\Shapes and Graphics\Symbols\dollar sign thin.png"/>
            <p:cNvPicPr>
              <a:picLocks noChangeAspect="1" noChangeArrowheads="1"/>
            </p:cNvPicPr>
            <p:nvPr/>
          </p:nvPicPr>
          <p:blipFill>
            <a:blip r:embed="rId7" cstate="screen"/>
            <a:srcRect/>
            <a:stretch>
              <a:fillRect/>
            </a:stretch>
          </p:blipFill>
          <p:spPr bwMode="auto">
            <a:xfrm>
              <a:off x="2271713" y="5168900"/>
              <a:ext cx="334028" cy="579437"/>
            </a:xfrm>
            <a:prstGeom prst="rect">
              <a:avLst/>
            </a:prstGeom>
            <a:noFill/>
            <a:ln w="9525">
              <a:noFill/>
              <a:miter lim="800000"/>
              <a:headEnd/>
              <a:tailEnd/>
            </a:ln>
          </p:spPr>
        </p:pic>
      </p:grpSp>
      <p:grpSp>
        <p:nvGrpSpPr>
          <p:cNvPr id="4" name="Group 67"/>
          <p:cNvGrpSpPr>
            <a:grpSpLocks/>
          </p:cNvGrpSpPr>
          <p:nvPr/>
        </p:nvGrpSpPr>
        <p:grpSpPr bwMode="auto">
          <a:xfrm>
            <a:off x="109788" y="3449085"/>
            <a:ext cx="987425" cy="876300"/>
            <a:chOff x="2460" y="1628"/>
            <a:chExt cx="621" cy="576"/>
          </a:xfrm>
        </p:grpSpPr>
        <p:sp>
          <p:nvSpPr>
            <p:cNvPr id="41" name="Oval 68"/>
            <p:cNvSpPr>
              <a:spLocks noChangeArrowheads="1"/>
            </p:cNvSpPr>
            <p:nvPr/>
          </p:nvSpPr>
          <p:spPr bwMode="auto">
            <a:xfrm>
              <a:off x="2460" y="1975"/>
              <a:ext cx="621" cy="229"/>
            </a:xfrm>
            <a:prstGeom prst="ellipse">
              <a:avLst/>
            </a:prstGeom>
            <a:gradFill rotWithShape="1">
              <a:gsLst>
                <a:gs pos="0">
                  <a:schemeClr val="bg2">
                    <a:alpha val="57999"/>
                  </a:schemeClr>
                </a:gs>
                <a:gs pos="100000">
                  <a:schemeClr val="accent1">
                    <a:alpha val="0"/>
                  </a:schemeClr>
                </a:gs>
              </a:gsLst>
              <a:path path="shape">
                <a:fillToRect l="50000" t="50000" r="50000" b="50000"/>
              </a:path>
            </a:gradFill>
            <a:ln w="9525">
              <a:noFill/>
              <a:round/>
              <a:headEnd/>
              <a:tailEnd/>
            </a:ln>
          </p:spPr>
          <p:txBody>
            <a:bodyPr wrap="none" anchor="ctr"/>
            <a:lstStyle/>
            <a:p>
              <a:pPr algn="ctr" eaLnBrk="0" hangingPunct="0">
                <a:lnSpc>
                  <a:spcPct val="85000"/>
                </a:lnSpc>
                <a:spcBef>
                  <a:spcPct val="20000"/>
                </a:spcBef>
                <a:defRPr/>
              </a:pPr>
              <a:endParaRPr lang="en-US" dirty="0">
                <a:effectLst/>
              </a:endParaRPr>
            </a:p>
          </p:txBody>
        </p:sp>
        <p:pic>
          <p:nvPicPr>
            <p:cNvPr id="42" name="Picture 69" descr="server_03"/>
            <p:cNvPicPr>
              <a:picLocks noChangeAspect="1" noChangeArrowheads="1"/>
            </p:cNvPicPr>
            <p:nvPr/>
          </p:nvPicPr>
          <p:blipFill>
            <a:blip r:embed="rId6" cstate="screen"/>
            <a:srcRect/>
            <a:stretch>
              <a:fillRect/>
            </a:stretch>
          </p:blipFill>
          <p:spPr bwMode="auto">
            <a:xfrm>
              <a:off x="2648" y="1628"/>
              <a:ext cx="236" cy="489"/>
            </a:xfrm>
            <a:prstGeom prst="rect">
              <a:avLst/>
            </a:prstGeom>
            <a:noFill/>
            <a:ln w="9525">
              <a:noFill/>
              <a:miter lim="800000"/>
              <a:headEnd/>
              <a:tailEnd/>
            </a:ln>
          </p:spPr>
        </p:pic>
      </p:grpSp>
      <p:sp>
        <p:nvSpPr>
          <p:cNvPr id="24" name="Title 23"/>
          <p:cNvSpPr>
            <a:spLocks noGrp="1"/>
          </p:cNvSpPr>
          <p:nvPr>
            <p:ph type="title"/>
          </p:nvPr>
        </p:nvSpPr>
        <p:spPr>
          <a:xfrm>
            <a:off x="408719" y="377371"/>
            <a:ext cx="8380412" cy="1177235"/>
          </a:xfrm>
        </p:spPr>
        <p:txBody>
          <a:bodyPr/>
          <a:lstStyle/>
          <a:p>
            <a:r>
              <a:rPr lang="zh-TW" altLang="en-US" sz="4500" dirty="0">
                <a:latin typeface="標楷體" pitchFamily="65" charset="-120"/>
                <a:ea typeface="標楷體" pitchFamily="65" charset="-120"/>
                <a:sym typeface="Wingdings" pitchFamily="2" charset="2"/>
              </a:rPr>
              <a:t>今日企業環境</a:t>
            </a:r>
            <a:r>
              <a:rPr lang="en-US" sz="4500" dirty="0">
                <a:latin typeface="標楷體" pitchFamily="65" charset="-120"/>
                <a:ea typeface="標楷體" pitchFamily="65" charset="-120"/>
                <a:sym typeface="Wingdings" pitchFamily="2" charset="2"/>
              </a:rPr>
              <a:t/>
            </a:r>
            <a:br>
              <a:rPr lang="en-US" sz="4500" dirty="0">
                <a:latin typeface="標楷體" pitchFamily="65" charset="-120"/>
                <a:ea typeface="標楷體" pitchFamily="65" charset="-120"/>
                <a:sym typeface="Wingdings" pitchFamily="2" charset="2"/>
              </a:rPr>
            </a:br>
            <a:r>
              <a:rPr lang="zh-TW" altLang="en-US" sz="3300" spc="-83" dirty="0">
                <a:latin typeface="標楷體" pitchFamily="65" charset="-120"/>
                <a:ea typeface="標楷體" pitchFamily="65" charset="-120"/>
                <a:sym typeface="Wingdings" pitchFamily="2" charset="2"/>
              </a:rPr>
              <a:t>投資策略</a:t>
            </a:r>
            <a:endParaRPr lang="en-US" sz="4500" spc="-83" dirty="0">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25"/>
          <p:cNvSpPr>
            <a:spLocks noGrp="1"/>
          </p:cNvSpPr>
          <p:nvPr>
            <p:ph type="sldNum" sz="quarter" idx="4294967295"/>
          </p:nvPr>
        </p:nvSpPr>
        <p:spPr>
          <a:xfrm>
            <a:off x="6983678" y="6559021"/>
            <a:ext cx="2133864" cy="476250"/>
          </a:xfrm>
          <a:prstGeom prst="rect">
            <a:avLst/>
          </a:prstGeom>
        </p:spPr>
        <p:txBody>
          <a:bodyPr lIns="91436" tIns="45718" rIns="91436" bIns="45718"/>
          <a:lstStyle/>
          <a:p>
            <a:fld id="{71F06C1D-723B-4AC8-B518-D41D4EB8D62E}" type="slidenum">
              <a:rPr lang="en-US" altLang="zh-TW">
                <a:effectLst>
                  <a:outerShdw blurRad="38100" dist="38100" dir="2700000" algn="tl">
                    <a:srgbClr val="000000"/>
                  </a:outerShdw>
                </a:effectLst>
                <a:ea typeface="新細明體" pitchFamily="18" charset="-120"/>
              </a:rPr>
              <a:pPr/>
              <a:t>11</a:t>
            </a:fld>
            <a:endParaRPr lang="en-US" altLang="zh-TW">
              <a:effectLst>
                <a:outerShdw blurRad="38100" dist="38100" dir="2700000" algn="tl">
                  <a:srgbClr val="000000"/>
                </a:outerShdw>
              </a:effectLst>
              <a:ea typeface="新細明體" pitchFamily="18" charset="-120"/>
            </a:endParaRPr>
          </a:p>
        </p:txBody>
      </p:sp>
      <p:pic>
        <p:nvPicPr>
          <p:cNvPr id="26626" name="Rectangle 904193"/>
          <p:cNvPicPr>
            <a:picLocks noChangeAspect="1" noChangeArrowheads="1"/>
          </p:cNvPicPr>
          <p:nvPr/>
        </p:nvPicPr>
        <p:blipFill>
          <a:blip r:embed="rId3"/>
          <a:srcRect/>
          <a:stretch>
            <a:fillRect/>
          </a:stretch>
        </p:blipFill>
        <p:spPr bwMode="auto">
          <a:xfrm>
            <a:off x="1707886" y="4852459"/>
            <a:ext cx="7295885" cy="1479021"/>
          </a:xfrm>
          <a:prstGeom prst="rect">
            <a:avLst/>
          </a:prstGeom>
          <a:noFill/>
          <a:ln w="9525">
            <a:noFill/>
            <a:miter lim="800000"/>
            <a:headEnd/>
            <a:tailEnd/>
          </a:ln>
        </p:spPr>
      </p:pic>
      <p:pic>
        <p:nvPicPr>
          <p:cNvPr id="26627" name="Rectangle 904194"/>
          <p:cNvPicPr>
            <a:picLocks noChangeAspect="1" noChangeArrowheads="1"/>
          </p:cNvPicPr>
          <p:nvPr/>
        </p:nvPicPr>
        <p:blipFill>
          <a:blip r:embed="rId4"/>
          <a:srcRect/>
          <a:stretch>
            <a:fillRect/>
          </a:stretch>
        </p:blipFill>
        <p:spPr bwMode="auto">
          <a:xfrm>
            <a:off x="1707886" y="3130021"/>
            <a:ext cx="7295885" cy="1479021"/>
          </a:xfrm>
          <a:prstGeom prst="rect">
            <a:avLst/>
          </a:prstGeom>
          <a:noFill/>
          <a:ln w="9525">
            <a:noFill/>
            <a:miter lim="800000"/>
            <a:headEnd/>
            <a:tailEnd/>
          </a:ln>
        </p:spPr>
      </p:pic>
      <p:pic>
        <p:nvPicPr>
          <p:cNvPr id="26628" name="Rectangle 904195"/>
          <p:cNvPicPr>
            <a:picLocks noChangeAspect="1" noChangeArrowheads="1"/>
          </p:cNvPicPr>
          <p:nvPr/>
        </p:nvPicPr>
        <p:blipFill>
          <a:blip r:embed="rId5"/>
          <a:srcRect/>
          <a:stretch>
            <a:fillRect/>
          </a:stretch>
        </p:blipFill>
        <p:spPr bwMode="auto">
          <a:xfrm>
            <a:off x="1707886" y="1412875"/>
            <a:ext cx="7295885" cy="1482990"/>
          </a:xfrm>
          <a:prstGeom prst="rect">
            <a:avLst/>
          </a:prstGeom>
          <a:noFill/>
          <a:ln w="9525">
            <a:noFill/>
            <a:miter lim="800000"/>
            <a:headEnd/>
            <a:tailEnd/>
          </a:ln>
        </p:spPr>
      </p:pic>
      <p:sp>
        <p:nvSpPr>
          <p:cNvPr id="10246" name="TextBox 904196"/>
          <p:cNvSpPr txBox="1">
            <a:spLocks noGrp="1"/>
          </p:cNvSpPr>
          <p:nvPr/>
        </p:nvSpPr>
        <p:spPr bwMode="auto">
          <a:xfrm>
            <a:off x="7213866" y="6733646"/>
            <a:ext cx="1975114" cy="230828"/>
          </a:xfrm>
          <a:prstGeom prst="rect">
            <a:avLst/>
          </a:prstGeom>
          <a:noFill/>
          <a:ln w="9525">
            <a:noFill/>
            <a:miter lim="800000"/>
            <a:headEnd/>
            <a:tailEnd/>
          </a:ln>
        </p:spPr>
        <p:txBody>
          <a:bodyPr lIns="45718" tIns="45718" rIns="45718" bIns="45718">
            <a:spAutoFit/>
          </a:bodyPr>
          <a:lstStyle/>
          <a:p>
            <a:pPr algn="r">
              <a:defRPr/>
            </a:pPr>
            <a:fld id="{EB896280-8804-46E5-8136-AC034498F901}" type="datetime3">
              <a:rPr lang="en-US" sz="900">
                <a:solidFill>
                  <a:schemeClr val="bg2"/>
                </a:solidFill>
                <a:effectLst>
                  <a:outerShdw blurRad="38100" dist="38100" dir="2700000" algn="tl">
                    <a:srgbClr val="000000">
                      <a:alpha val="43137"/>
                    </a:srgbClr>
                  </a:outerShdw>
                </a:effectLst>
                <a:latin typeface="Verdana" pitchFamily="34" charset="0"/>
              </a:rPr>
              <a:pPr algn="r">
                <a:defRPr/>
              </a:pPr>
              <a:t>17 October 2007</a:t>
            </a:fld>
            <a:r>
              <a:rPr lang="en-US" sz="900" dirty="0">
                <a:solidFill>
                  <a:schemeClr val="bg2"/>
                </a:solidFill>
                <a:effectLst>
                  <a:outerShdw blurRad="38100" dist="38100" dir="2700000" algn="tl">
                    <a:srgbClr val="000000">
                      <a:alpha val="43137"/>
                    </a:srgbClr>
                  </a:outerShdw>
                </a:effectLst>
                <a:latin typeface="Verdana" pitchFamily="34" charset="0"/>
              </a:rPr>
              <a:t> | Page </a:t>
            </a:r>
            <a:fld id="{F1D66D06-D32E-4ED9-A034-FC20A5D42E12}" type="slidenum">
              <a:rPr lang="en-US" sz="900">
                <a:solidFill>
                  <a:schemeClr val="bg2"/>
                </a:solidFill>
                <a:effectLst>
                  <a:outerShdw blurRad="38100" dist="38100" dir="2700000" algn="tl">
                    <a:srgbClr val="000000">
                      <a:alpha val="43137"/>
                    </a:srgbClr>
                  </a:outerShdw>
                </a:effectLst>
                <a:latin typeface="Verdana" pitchFamily="34" charset="0"/>
              </a:rPr>
              <a:pPr algn="r">
                <a:defRPr/>
              </a:pPr>
              <a:t>11</a:t>
            </a:fld>
            <a:r>
              <a:rPr lang="en-US" sz="900" dirty="0">
                <a:solidFill>
                  <a:schemeClr val="bg2"/>
                </a:solidFill>
                <a:effectLst>
                  <a:outerShdw blurRad="38100" dist="38100" dir="2700000" algn="tl">
                    <a:srgbClr val="000000">
                      <a:alpha val="43137"/>
                    </a:srgbClr>
                  </a:outerShdw>
                </a:effectLst>
                <a:latin typeface="Verdana" pitchFamily="34" charset="0"/>
              </a:rPr>
              <a:t> </a:t>
            </a:r>
          </a:p>
        </p:txBody>
      </p:sp>
      <p:sp>
        <p:nvSpPr>
          <p:cNvPr id="904198" name="Rectangle 904197"/>
          <p:cNvSpPr>
            <a:spLocks noChangeArrowheads="1"/>
          </p:cNvSpPr>
          <p:nvPr/>
        </p:nvSpPr>
        <p:spPr bwMode="auto">
          <a:xfrm>
            <a:off x="2645833" y="1476375"/>
            <a:ext cx="6483615" cy="923326"/>
          </a:xfrm>
          <a:prstGeom prst="rect">
            <a:avLst/>
          </a:prstGeom>
          <a:noFill/>
          <a:ln w="9525">
            <a:noFill/>
            <a:miter lim="800000"/>
            <a:headEnd/>
            <a:tailEnd/>
          </a:ln>
        </p:spPr>
        <p:txBody>
          <a:bodyPr lIns="91436" tIns="45718" rIns="91436" bIns="45718">
            <a:spAutoFit/>
          </a:bodyPr>
          <a:lstStyle/>
          <a:p>
            <a:pPr marL="347649" indent="-347649">
              <a:buClr>
                <a:schemeClr val="tx2"/>
              </a:buClr>
              <a:buBlip>
                <a:blip r:embed="rId6"/>
              </a:buBlip>
              <a:defRPr/>
            </a:pPr>
            <a:r>
              <a:rPr lang="zh-TW" altLang="en-US" dirty="0">
                <a:effectLst>
                  <a:outerShdw blurRad="38100" dist="38100" dir="2700000" algn="tl">
                    <a:srgbClr val="000000">
                      <a:alpha val="43137"/>
                    </a:srgbClr>
                  </a:outerShdw>
                </a:effectLst>
                <a:latin typeface="標楷體" pitchFamily="65" charset="-120"/>
                <a:ea typeface="標楷體" pitchFamily="65" charset="-120"/>
              </a:rPr>
              <a:t>群組即時通訊</a:t>
            </a:r>
            <a:endParaRPr lang="en-US" dirty="0">
              <a:effectLst>
                <a:outerShdw blurRad="38100" dist="38100" dir="2700000" algn="tl">
                  <a:srgbClr val="000000">
                    <a:alpha val="43137"/>
                  </a:srgbClr>
                </a:outerShdw>
              </a:effectLst>
              <a:latin typeface="標楷體" pitchFamily="65" charset="-120"/>
              <a:ea typeface="標楷體" pitchFamily="65" charset="-120"/>
            </a:endParaRPr>
          </a:p>
          <a:p>
            <a:pPr marL="347649" indent="-347649">
              <a:buClr>
                <a:schemeClr val="tx2"/>
              </a:buClr>
              <a:buBlip>
                <a:blip r:embed="rId6"/>
              </a:buBlip>
              <a:defRPr/>
            </a:pPr>
            <a:r>
              <a:rPr lang="zh-TW" altLang="en-US" dirty="0">
                <a:effectLst>
                  <a:outerShdw blurRad="38100" dist="38100" dir="2700000" algn="tl">
                    <a:srgbClr val="000000">
                      <a:alpha val="43137"/>
                    </a:srgbClr>
                  </a:outerShdw>
                </a:effectLst>
                <a:latin typeface="標楷體" pitchFamily="65" charset="-120"/>
                <a:ea typeface="標楷體" pitchFamily="65" charset="-120"/>
              </a:rPr>
              <a:t>增強型使用者狀態呈現</a:t>
            </a:r>
            <a:endParaRPr lang="en-US" dirty="0">
              <a:effectLst>
                <a:outerShdw blurRad="38100" dist="38100" dir="2700000" algn="tl">
                  <a:srgbClr val="000000">
                    <a:alpha val="43137"/>
                  </a:srgbClr>
                </a:outerShdw>
              </a:effectLst>
              <a:latin typeface="標楷體" pitchFamily="65" charset="-120"/>
              <a:ea typeface="標楷體" pitchFamily="65" charset="-120"/>
            </a:endParaRPr>
          </a:p>
          <a:p>
            <a:pPr marL="347649" indent="-347649">
              <a:buClr>
                <a:schemeClr val="tx2"/>
              </a:buClr>
              <a:buBlip>
                <a:blip r:embed="rId6"/>
              </a:buBlip>
              <a:defRPr/>
            </a:pPr>
            <a:r>
              <a:rPr lang="zh-TW" altLang="en-US" dirty="0">
                <a:effectLst>
                  <a:outerShdw blurRad="38100" dist="38100" dir="2700000" algn="tl">
                    <a:srgbClr val="000000">
                      <a:alpha val="43137"/>
                    </a:srgbClr>
                  </a:outerShdw>
                </a:effectLst>
                <a:latin typeface="標楷體" pitchFamily="65" charset="-120"/>
                <a:ea typeface="標楷體" pitchFamily="65" charset="-120"/>
              </a:rPr>
              <a:t>強化延展性</a:t>
            </a:r>
            <a:r>
              <a:rPr lang="en-US" dirty="0">
                <a:effectLst>
                  <a:outerShdw blurRad="38100" dist="38100" dir="2700000" algn="tl">
                    <a:srgbClr val="000000">
                      <a:alpha val="43137"/>
                    </a:srgbClr>
                  </a:outerShdw>
                </a:effectLst>
                <a:latin typeface="標楷體" pitchFamily="65" charset="-120"/>
                <a:ea typeface="標楷體" pitchFamily="65" charset="-120"/>
              </a:rPr>
              <a:t>, </a:t>
            </a:r>
            <a:r>
              <a:rPr lang="zh-TW" altLang="en-US" dirty="0">
                <a:effectLst>
                  <a:outerShdw blurRad="38100" dist="38100" dir="2700000" algn="tl">
                    <a:srgbClr val="000000">
                      <a:alpha val="43137"/>
                    </a:srgbClr>
                  </a:outerShdw>
                </a:effectLst>
                <a:latin typeface="標楷體" pitchFamily="65" charset="-120"/>
                <a:ea typeface="標楷體" pitchFamily="65" charset="-120"/>
              </a:rPr>
              <a:t>安全性</a:t>
            </a:r>
            <a:r>
              <a:rPr lang="en-US" dirty="0">
                <a:effectLst>
                  <a:outerShdw blurRad="38100" dist="38100" dir="2700000" algn="tl">
                    <a:srgbClr val="000000">
                      <a:alpha val="43137"/>
                    </a:srgbClr>
                  </a:outerShdw>
                </a:effectLst>
                <a:latin typeface="標楷體" pitchFamily="65" charset="-120"/>
                <a:ea typeface="標楷體" pitchFamily="65" charset="-120"/>
              </a:rPr>
              <a:t>, </a:t>
            </a:r>
            <a:r>
              <a:rPr lang="zh-TW" altLang="en-US" dirty="0">
                <a:effectLst>
                  <a:outerShdw blurRad="38100" dist="38100" dir="2700000" algn="tl">
                    <a:srgbClr val="000000">
                      <a:alpha val="43137"/>
                    </a:srgbClr>
                  </a:outerShdw>
                </a:effectLst>
                <a:latin typeface="標楷體" pitchFamily="65" charset="-120"/>
                <a:ea typeface="標楷體" pitchFamily="65" charset="-120"/>
              </a:rPr>
              <a:t>規範性</a:t>
            </a:r>
            <a:r>
              <a:rPr lang="en-US" dirty="0">
                <a:effectLst>
                  <a:outerShdw blurRad="38100" dist="38100" dir="2700000" algn="tl">
                    <a:srgbClr val="000000">
                      <a:alpha val="43137"/>
                    </a:srgbClr>
                  </a:outerShdw>
                </a:effectLst>
                <a:latin typeface="標楷體" pitchFamily="65" charset="-120"/>
                <a:ea typeface="標楷體" pitchFamily="65" charset="-120"/>
              </a:rPr>
              <a:t>, </a:t>
            </a:r>
            <a:r>
              <a:rPr lang="zh-TW" altLang="en-US" dirty="0">
                <a:effectLst>
                  <a:outerShdw blurRad="38100" dist="38100" dir="2700000" algn="tl">
                    <a:srgbClr val="000000">
                      <a:alpha val="43137"/>
                    </a:srgbClr>
                  </a:outerShdw>
                </a:effectLst>
                <a:latin typeface="標楷體" pitchFamily="65" charset="-120"/>
                <a:ea typeface="標楷體" pitchFamily="65" charset="-120"/>
              </a:rPr>
              <a:t>及管理性</a:t>
            </a:r>
            <a:endParaRPr lang="en-US"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904199" name="Rectangle 904198"/>
          <p:cNvSpPr>
            <a:spLocks noChangeArrowheads="1"/>
          </p:cNvSpPr>
          <p:nvPr/>
        </p:nvSpPr>
        <p:spPr bwMode="auto">
          <a:xfrm>
            <a:off x="2645834" y="3344333"/>
            <a:ext cx="6955896" cy="646327"/>
          </a:xfrm>
          <a:prstGeom prst="rect">
            <a:avLst/>
          </a:prstGeom>
          <a:noFill/>
          <a:ln w="9525">
            <a:noFill/>
            <a:miter lim="800000"/>
            <a:headEnd/>
            <a:tailEnd/>
          </a:ln>
        </p:spPr>
        <p:txBody>
          <a:bodyPr lIns="91436" tIns="45718" rIns="91436" bIns="45718">
            <a:spAutoFit/>
          </a:bodyPr>
          <a:lstStyle/>
          <a:p>
            <a:pPr marL="347649" indent="-347649">
              <a:buClr>
                <a:schemeClr val="tx2"/>
              </a:buClr>
              <a:buBlip>
                <a:blip r:embed="rId6"/>
              </a:buBlip>
              <a:defRPr/>
            </a:pPr>
            <a:r>
              <a:rPr lang="zh-TW" altLang="en-US" dirty="0">
                <a:effectLst>
                  <a:outerShdw blurRad="38100" dist="38100" dir="2700000" algn="tl">
                    <a:srgbClr val="000000">
                      <a:alpha val="43137"/>
                    </a:srgbClr>
                  </a:outerShdw>
                </a:effectLst>
                <a:latin typeface="標楷體" pitchFamily="65" charset="-120"/>
                <a:ea typeface="標楷體" pitchFamily="65" charset="-120"/>
              </a:rPr>
              <a:t>多人及排程召開線上會議</a:t>
            </a:r>
            <a:r>
              <a:rPr lang="en-US" dirty="0">
                <a:effectLst>
                  <a:outerShdw blurRad="38100" dist="38100" dir="2700000" algn="tl">
                    <a:srgbClr val="000000">
                      <a:alpha val="43137"/>
                    </a:srgbClr>
                  </a:outerShdw>
                </a:effectLst>
                <a:latin typeface="標楷體" pitchFamily="65" charset="-120"/>
                <a:ea typeface="標楷體" pitchFamily="65" charset="-120"/>
              </a:rPr>
              <a:t> </a:t>
            </a:r>
          </a:p>
          <a:p>
            <a:pPr marL="347649" indent="-347649">
              <a:buClr>
                <a:schemeClr val="tx2"/>
              </a:buClr>
              <a:buBlip>
                <a:blip r:embed="rId6"/>
              </a:buBlip>
              <a:defRPr/>
            </a:pPr>
            <a:r>
              <a:rPr lang="en-US" dirty="0">
                <a:effectLst>
                  <a:outerShdw blurRad="38100" dist="38100" dir="2700000" algn="tl">
                    <a:srgbClr val="000000">
                      <a:alpha val="43137"/>
                    </a:srgbClr>
                  </a:outerShdw>
                </a:effectLst>
                <a:latin typeface="標楷體" pitchFamily="65" charset="-120"/>
                <a:ea typeface="標楷體" pitchFamily="65" charset="-120"/>
              </a:rPr>
              <a:t>1:1</a:t>
            </a:r>
            <a:r>
              <a:rPr lang="zh-TW" altLang="en-US" dirty="0">
                <a:effectLst>
                  <a:outerShdw blurRad="38100" dist="38100" dir="2700000" algn="tl">
                    <a:srgbClr val="000000">
                      <a:alpha val="43137"/>
                    </a:srgbClr>
                  </a:outerShdw>
                </a:effectLst>
                <a:latin typeface="標楷體" pitchFamily="65" charset="-120"/>
                <a:ea typeface="標楷體" pitchFamily="65" charset="-120"/>
              </a:rPr>
              <a:t> 或多人 </a:t>
            </a:r>
            <a:r>
              <a:rPr lang="en-US" dirty="0">
                <a:effectLst>
                  <a:outerShdw blurRad="38100" dist="38100" dir="2700000" algn="tl">
                    <a:srgbClr val="000000">
                      <a:alpha val="43137"/>
                    </a:srgbClr>
                  </a:outerShdw>
                </a:effectLst>
                <a:latin typeface="標楷體" pitchFamily="65" charset="-120"/>
                <a:ea typeface="標楷體" pitchFamily="65" charset="-120"/>
              </a:rPr>
              <a:t>IP </a:t>
            </a:r>
            <a:r>
              <a:rPr lang="zh-TW" altLang="en-US" dirty="0">
                <a:effectLst>
                  <a:outerShdw blurRad="38100" dist="38100" dir="2700000" algn="tl">
                    <a:srgbClr val="000000">
                      <a:alpha val="43137"/>
                    </a:srgbClr>
                  </a:outerShdw>
                </a:effectLst>
                <a:latin typeface="標楷體" pitchFamily="65" charset="-120"/>
                <a:ea typeface="標楷體" pitchFamily="65" charset="-120"/>
              </a:rPr>
              <a:t>音訊與視訊交談</a:t>
            </a:r>
            <a:r>
              <a:rPr lang="en-US" dirty="0">
                <a:effectLst>
                  <a:outerShdw blurRad="38100" dist="38100" dir="2700000" algn="tl">
                    <a:srgbClr val="000000">
                      <a:alpha val="43137"/>
                    </a:srgbClr>
                  </a:outerShdw>
                </a:effectLst>
                <a:latin typeface="標楷體" pitchFamily="65" charset="-120"/>
                <a:ea typeface="標楷體" pitchFamily="65" charset="-120"/>
              </a:rPr>
              <a:t>/</a:t>
            </a:r>
            <a:r>
              <a:rPr lang="zh-TW" altLang="en-US" dirty="0">
                <a:effectLst>
                  <a:outerShdw blurRad="38100" dist="38100" dir="2700000" algn="tl">
                    <a:srgbClr val="000000">
                      <a:alpha val="43137"/>
                    </a:srgbClr>
                  </a:outerShdw>
                </a:effectLst>
                <a:latin typeface="標楷體" pitchFamily="65" charset="-120"/>
                <a:ea typeface="標楷體" pitchFamily="65" charset="-120"/>
              </a:rPr>
              <a:t>開會</a:t>
            </a:r>
            <a:endParaRPr lang="en-US"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904200" name="Rectangle 904199"/>
          <p:cNvSpPr>
            <a:spLocks noChangeArrowheads="1"/>
          </p:cNvSpPr>
          <p:nvPr/>
        </p:nvSpPr>
        <p:spPr bwMode="auto">
          <a:xfrm>
            <a:off x="2645834" y="5102490"/>
            <a:ext cx="6955896" cy="923326"/>
          </a:xfrm>
          <a:prstGeom prst="rect">
            <a:avLst/>
          </a:prstGeom>
          <a:noFill/>
          <a:ln w="9525">
            <a:noFill/>
            <a:miter lim="800000"/>
            <a:headEnd/>
            <a:tailEnd/>
          </a:ln>
        </p:spPr>
        <p:txBody>
          <a:bodyPr lIns="91436" tIns="45718" rIns="91436" bIns="45718">
            <a:spAutoFit/>
          </a:bodyPr>
          <a:lstStyle/>
          <a:p>
            <a:pPr marL="347649" indent="-347649">
              <a:buClr>
                <a:schemeClr val="tx2"/>
              </a:buClr>
              <a:buBlip>
                <a:blip r:embed="rId6"/>
              </a:buBlip>
              <a:defRPr/>
            </a:pPr>
            <a:r>
              <a:rPr lang="zh-TW" altLang="en-US" dirty="0">
                <a:effectLst>
                  <a:outerShdw blurRad="38100" dist="38100" dir="2700000" algn="tl">
                    <a:srgbClr val="000000">
                      <a:alpha val="43137"/>
                    </a:srgbClr>
                  </a:outerShdw>
                </a:effectLst>
                <a:latin typeface="標楷體" pitchFamily="65" charset="-120"/>
                <a:ea typeface="標楷體" pitchFamily="65" charset="-120"/>
              </a:rPr>
              <a:t>提供豐富及整合性之語音</a:t>
            </a:r>
            <a:endParaRPr lang="en-US" dirty="0">
              <a:effectLst>
                <a:outerShdw blurRad="38100" dist="38100" dir="2700000" algn="tl">
                  <a:srgbClr val="000000">
                    <a:alpha val="43137"/>
                  </a:srgbClr>
                </a:outerShdw>
              </a:effectLst>
              <a:latin typeface="標楷體" pitchFamily="65" charset="-120"/>
              <a:ea typeface="標楷體" pitchFamily="65" charset="-120"/>
            </a:endParaRPr>
          </a:p>
          <a:p>
            <a:pPr marL="347649" indent="-347649">
              <a:buClr>
                <a:schemeClr val="tx2"/>
              </a:buClr>
              <a:buBlip>
                <a:blip r:embed="rId6"/>
              </a:buBlip>
              <a:defRPr/>
            </a:pPr>
            <a:r>
              <a:rPr lang="zh-TW" altLang="en-US" dirty="0">
                <a:effectLst>
                  <a:outerShdw blurRad="38100" dist="38100" dir="2700000" algn="tl">
                    <a:srgbClr val="000000">
                      <a:alpha val="43137"/>
                    </a:srgbClr>
                  </a:outerShdw>
                </a:effectLst>
                <a:latin typeface="標楷體" pitchFamily="65" charset="-120"/>
                <a:ea typeface="標楷體" pitchFamily="65" charset="-120"/>
              </a:rPr>
              <a:t>狀態呈現型式之</a:t>
            </a:r>
            <a:r>
              <a:rPr lang="en-US" dirty="0">
                <a:effectLst>
                  <a:outerShdw blurRad="38100" dist="38100" dir="2700000" algn="tl">
                    <a:srgbClr val="000000">
                      <a:alpha val="43137"/>
                    </a:srgbClr>
                  </a:outerShdw>
                </a:effectLst>
                <a:latin typeface="標楷體" pitchFamily="65" charset="-120"/>
                <a:ea typeface="標楷體" pitchFamily="65" charset="-120"/>
              </a:rPr>
              <a:t> IP phone </a:t>
            </a:r>
            <a:r>
              <a:rPr lang="zh-TW" altLang="en-US" dirty="0">
                <a:effectLst>
                  <a:outerShdw blurRad="38100" dist="38100" dir="2700000" algn="tl">
                    <a:srgbClr val="000000">
                      <a:alpha val="43137"/>
                    </a:srgbClr>
                  </a:outerShdw>
                </a:effectLst>
                <a:latin typeface="標楷體" pitchFamily="65" charset="-120"/>
                <a:ea typeface="標楷體" pitchFamily="65" charset="-120"/>
              </a:rPr>
              <a:t>經驗</a:t>
            </a:r>
            <a:endParaRPr lang="en-US" dirty="0">
              <a:effectLst>
                <a:outerShdw blurRad="38100" dist="38100" dir="2700000" algn="tl">
                  <a:srgbClr val="000000">
                    <a:alpha val="43137"/>
                  </a:srgbClr>
                </a:outerShdw>
              </a:effectLst>
              <a:latin typeface="標楷體" pitchFamily="65" charset="-120"/>
              <a:ea typeface="標楷體" pitchFamily="65" charset="-120"/>
            </a:endParaRPr>
          </a:p>
          <a:p>
            <a:pPr marL="347649" indent="-347649">
              <a:buClr>
                <a:schemeClr val="tx2"/>
              </a:buClr>
              <a:buBlip>
                <a:blip r:embed="rId6"/>
              </a:buBlip>
              <a:defRPr/>
            </a:pPr>
            <a:r>
              <a:rPr lang="zh-TW" altLang="en-US" dirty="0">
                <a:effectLst>
                  <a:outerShdw blurRad="38100" dist="38100" dir="2700000" algn="tl">
                    <a:srgbClr val="000000">
                      <a:alpha val="43137"/>
                    </a:srgbClr>
                  </a:outerShdw>
                </a:effectLst>
                <a:latin typeface="標楷體" pitchFamily="65" charset="-120"/>
                <a:ea typeface="標楷體" pitchFamily="65" charset="-120"/>
              </a:rPr>
              <a:t>控制桌上電話</a:t>
            </a:r>
            <a:endParaRPr lang="en-US" dirty="0">
              <a:effectLst>
                <a:outerShdw blurRad="38100" dist="38100" dir="2700000" algn="tl">
                  <a:srgbClr val="000000">
                    <a:alpha val="43137"/>
                  </a:srgbClr>
                </a:outerShdw>
              </a:effectLst>
              <a:latin typeface="標楷體" pitchFamily="65" charset="-120"/>
              <a:ea typeface="標楷體" pitchFamily="65" charset="-120"/>
            </a:endParaRPr>
          </a:p>
        </p:txBody>
      </p:sp>
      <p:pic>
        <p:nvPicPr>
          <p:cNvPr id="26633" name="Rectangle 904200"/>
          <p:cNvPicPr>
            <a:picLocks noChangeAspect="1" noChangeArrowheads="1"/>
          </p:cNvPicPr>
          <p:nvPr/>
        </p:nvPicPr>
        <p:blipFill>
          <a:blip r:embed="rId7"/>
          <a:srcRect/>
          <a:stretch>
            <a:fillRect/>
          </a:stretch>
        </p:blipFill>
        <p:spPr bwMode="auto">
          <a:xfrm>
            <a:off x="381000" y="832115"/>
            <a:ext cx="3657865" cy="456406"/>
          </a:xfrm>
          <a:prstGeom prst="rect">
            <a:avLst/>
          </a:prstGeom>
          <a:noFill/>
          <a:ln w="9525">
            <a:noFill/>
            <a:miter lim="800000"/>
            <a:headEnd/>
            <a:tailEnd/>
          </a:ln>
        </p:spPr>
      </p:pic>
      <p:pic>
        <p:nvPicPr>
          <p:cNvPr id="26634" name="Rectangle 904201"/>
          <p:cNvPicPr>
            <a:picLocks noChangeAspect="1" noChangeArrowheads="1"/>
          </p:cNvPicPr>
          <p:nvPr/>
        </p:nvPicPr>
        <p:blipFill>
          <a:blip r:embed="rId8"/>
          <a:srcRect/>
          <a:stretch>
            <a:fillRect/>
          </a:stretch>
        </p:blipFill>
        <p:spPr bwMode="auto">
          <a:xfrm>
            <a:off x="381000" y="251354"/>
            <a:ext cx="8763000" cy="550333"/>
          </a:xfrm>
          <a:prstGeom prst="rect">
            <a:avLst/>
          </a:prstGeom>
          <a:noFill/>
          <a:ln w="9525">
            <a:noFill/>
            <a:miter lim="800000"/>
            <a:headEnd/>
            <a:tailEnd/>
          </a:ln>
        </p:spPr>
      </p:pic>
      <p:grpSp>
        <p:nvGrpSpPr>
          <p:cNvPr id="2" name="Group 11"/>
          <p:cNvGrpSpPr>
            <a:grpSpLocks/>
          </p:cNvGrpSpPr>
          <p:nvPr/>
        </p:nvGrpSpPr>
        <p:grpSpPr bwMode="auto">
          <a:xfrm>
            <a:off x="0" y="4721490"/>
            <a:ext cx="2897188" cy="1738313"/>
            <a:chOff x="7" y="2974"/>
            <a:chExt cx="1825" cy="1095"/>
          </a:xfrm>
        </p:grpSpPr>
        <p:pic>
          <p:nvPicPr>
            <p:cNvPr id="26647" name="Rectangle 904203"/>
            <p:cNvPicPr>
              <a:picLocks noChangeAspect="1" noChangeArrowheads="1"/>
            </p:cNvPicPr>
            <p:nvPr/>
          </p:nvPicPr>
          <p:blipFill>
            <a:blip r:embed="rId9"/>
            <a:srcRect/>
            <a:stretch>
              <a:fillRect/>
            </a:stretch>
          </p:blipFill>
          <p:spPr bwMode="auto">
            <a:xfrm>
              <a:off x="7" y="2974"/>
              <a:ext cx="1825" cy="1095"/>
            </a:xfrm>
            <a:prstGeom prst="rect">
              <a:avLst/>
            </a:prstGeom>
            <a:noFill/>
            <a:ln w="9525">
              <a:noFill/>
              <a:miter lim="800000"/>
              <a:headEnd/>
              <a:tailEnd/>
            </a:ln>
          </p:spPr>
        </p:pic>
        <p:sp>
          <p:nvSpPr>
            <p:cNvPr id="10265" name="Rectangle 904204"/>
            <p:cNvSpPr>
              <a:spLocks noChangeArrowheads="1"/>
            </p:cNvSpPr>
            <p:nvPr/>
          </p:nvSpPr>
          <p:spPr bwMode="auto">
            <a:xfrm>
              <a:off x="648" y="3280"/>
              <a:ext cx="1044" cy="404"/>
            </a:xfrm>
            <a:prstGeom prst="rect">
              <a:avLst/>
            </a:prstGeom>
            <a:noFill/>
            <a:ln w="9525">
              <a:noFill/>
              <a:miter lim="800000"/>
              <a:headEnd/>
              <a:tailEnd/>
            </a:ln>
          </p:spPr>
          <p:txBody>
            <a:bodyPr>
              <a:spAutoFit/>
            </a:bodyPr>
            <a:lstStyle/>
            <a:p>
              <a:pPr>
                <a:defRPr/>
              </a:pPr>
              <a:r>
                <a:rPr lang="en-US" dirty="0">
                  <a:solidFill>
                    <a:srgbClr val="097914"/>
                  </a:solidFill>
                  <a:effectLst>
                    <a:outerShdw blurRad="38100" dist="38100" dir="2700000" algn="tl">
                      <a:srgbClr val="000000">
                        <a:alpha val="43137"/>
                      </a:srgbClr>
                    </a:outerShdw>
                  </a:effectLst>
                  <a:latin typeface="Arial" pitchFamily="34" charset="0"/>
                </a:rPr>
                <a:t>Enhanced</a:t>
              </a:r>
              <a:br>
                <a:rPr lang="en-US" dirty="0">
                  <a:solidFill>
                    <a:srgbClr val="097914"/>
                  </a:solidFill>
                  <a:effectLst>
                    <a:outerShdw blurRad="38100" dist="38100" dir="2700000" algn="tl">
                      <a:srgbClr val="000000">
                        <a:alpha val="43137"/>
                      </a:srgbClr>
                    </a:outerShdw>
                  </a:effectLst>
                  <a:latin typeface="Arial" pitchFamily="34" charset="0"/>
                </a:rPr>
              </a:br>
              <a:r>
                <a:rPr lang="en-US" dirty="0">
                  <a:solidFill>
                    <a:srgbClr val="097914"/>
                  </a:solidFill>
                  <a:effectLst>
                    <a:outerShdw blurRad="38100" dist="38100" dir="2700000" algn="tl">
                      <a:srgbClr val="000000">
                        <a:alpha val="43137"/>
                      </a:srgbClr>
                    </a:outerShdw>
                  </a:effectLst>
                  <a:latin typeface="Arial" pitchFamily="34" charset="0"/>
                </a:rPr>
                <a:t>VoIP</a:t>
              </a:r>
            </a:p>
          </p:txBody>
        </p:sp>
        <p:pic>
          <p:nvPicPr>
            <p:cNvPr id="26649" name="Rectangle 904205"/>
            <p:cNvPicPr>
              <a:picLocks noChangeAspect="1" noChangeArrowheads="1"/>
            </p:cNvPicPr>
            <p:nvPr/>
          </p:nvPicPr>
          <p:blipFill>
            <a:blip r:embed="rId10" cstate="screen"/>
            <a:srcRect/>
            <a:stretch>
              <a:fillRect/>
            </a:stretch>
          </p:blipFill>
          <p:spPr bwMode="auto">
            <a:xfrm>
              <a:off x="176" y="3342"/>
              <a:ext cx="576" cy="366"/>
            </a:xfrm>
            <a:prstGeom prst="rect">
              <a:avLst/>
            </a:prstGeom>
            <a:noFill/>
            <a:ln w="9525">
              <a:noFill/>
              <a:miter lim="800000"/>
              <a:headEnd/>
              <a:tailEnd/>
            </a:ln>
          </p:spPr>
        </p:pic>
      </p:grpSp>
      <p:grpSp>
        <p:nvGrpSpPr>
          <p:cNvPr id="3" name="Group 15"/>
          <p:cNvGrpSpPr>
            <a:grpSpLocks/>
          </p:cNvGrpSpPr>
          <p:nvPr/>
        </p:nvGrpSpPr>
        <p:grpSpPr bwMode="auto">
          <a:xfrm>
            <a:off x="0" y="3006990"/>
            <a:ext cx="2897188" cy="1738313"/>
            <a:chOff x="0" y="1894"/>
            <a:chExt cx="1825" cy="1095"/>
          </a:xfrm>
        </p:grpSpPr>
        <p:pic>
          <p:nvPicPr>
            <p:cNvPr id="26644" name="Rectangle 904207"/>
            <p:cNvPicPr>
              <a:picLocks noChangeAspect="1" noChangeArrowheads="1"/>
            </p:cNvPicPr>
            <p:nvPr/>
          </p:nvPicPr>
          <p:blipFill>
            <a:blip r:embed="rId11"/>
            <a:srcRect/>
            <a:stretch>
              <a:fillRect/>
            </a:stretch>
          </p:blipFill>
          <p:spPr bwMode="auto">
            <a:xfrm>
              <a:off x="0" y="1894"/>
              <a:ext cx="1825" cy="1095"/>
            </a:xfrm>
            <a:prstGeom prst="rect">
              <a:avLst/>
            </a:prstGeom>
            <a:noFill/>
            <a:ln w="9525">
              <a:noFill/>
              <a:miter lim="800000"/>
              <a:headEnd/>
              <a:tailEnd/>
            </a:ln>
          </p:spPr>
        </p:pic>
        <p:sp>
          <p:nvSpPr>
            <p:cNvPr id="10262" name="Rectangle 904208"/>
            <p:cNvSpPr>
              <a:spLocks noChangeArrowheads="1"/>
            </p:cNvSpPr>
            <p:nvPr/>
          </p:nvSpPr>
          <p:spPr bwMode="auto">
            <a:xfrm>
              <a:off x="648" y="2136"/>
              <a:ext cx="1081" cy="577"/>
            </a:xfrm>
            <a:prstGeom prst="rect">
              <a:avLst/>
            </a:prstGeom>
            <a:noFill/>
            <a:ln w="9525">
              <a:noFill/>
              <a:miter lim="800000"/>
              <a:headEnd/>
              <a:tailEnd/>
            </a:ln>
          </p:spPr>
          <p:txBody>
            <a:bodyPr>
              <a:spAutoFit/>
            </a:bodyPr>
            <a:lstStyle/>
            <a:p>
              <a:pPr>
                <a:defRPr/>
              </a:pPr>
              <a:r>
                <a:rPr lang="en-US" dirty="0">
                  <a:solidFill>
                    <a:srgbClr val="C44F00"/>
                  </a:solidFill>
                  <a:effectLst>
                    <a:outerShdw blurRad="38100" dist="38100" dir="2700000" algn="tl">
                      <a:srgbClr val="000000">
                        <a:alpha val="43137"/>
                      </a:srgbClr>
                    </a:outerShdw>
                  </a:effectLst>
                  <a:latin typeface="Arial" pitchFamily="34" charset="0"/>
                </a:rPr>
                <a:t>Multi-Party On-Premise Conferencing</a:t>
              </a:r>
            </a:p>
          </p:txBody>
        </p:sp>
        <p:pic>
          <p:nvPicPr>
            <p:cNvPr id="26646" name="Rectangle 904209"/>
            <p:cNvPicPr>
              <a:picLocks noChangeAspect="1" noChangeArrowheads="1"/>
            </p:cNvPicPr>
            <p:nvPr/>
          </p:nvPicPr>
          <p:blipFill>
            <a:blip r:embed="rId12"/>
            <a:srcRect/>
            <a:stretch>
              <a:fillRect/>
            </a:stretch>
          </p:blipFill>
          <p:spPr bwMode="auto">
            <a:xfrm>
              <a:off x="176" y="2160"/>
              <a:ext cx="528" cy="528"/>
            </a:xfrm>
            <a:prstGeom prst="rect">
              <a:avLst/>
            </a:prstGeom>
            <a:noFill/>
            <a:ln w="9525">
              <a:noFill/>
              <a:miter lim="800000"/>
              <a:headEnd/>
              <a:tailEnd/>
            </a:ln>
          </p:spPr>
        </p:pic>
      </p:grpSp>
      <p:grpSp>
        <p:nvGrpSpPr>
          <p:cNvPr id="4" name="Group 19"/>
          <p:cNvGrpSpPr>
            <a:grpSpLocks/>
          </p:cNvGrpSpPr>
          <p:nvPr/>
        </p:nvGrpSpPr>
        <p:grpSpPr bwMode="auto">
          <a:xfrm>
            <a:off x="6615" y="1295136"/>
            <a:ext cx="2897188" cy="1738313"/>
            <a:chOff x="4" y="816"/>
            <a:chExt cx="1825" cy="1095"/>
          </a:xfrm>
        </p:grpSpPr>
        <p:pic>
          <p:nvPicPr>
            <p:cNvPr id="26638" name="Rectangle 904211"/>
            <p:cNvPicPr>
              <a:picLocks noChangeAspect="1" noChangeArrowheads="1"/>
            </p:cNvPicPr>
            <p:nvPr/>
          </p:nvPicPr>
          <p:blipFill>
            <a:blip r:embed="rId13"/>
            <a:srcRect/>
            <a:stretch>
              <a:fillRect/>
            </a:stretch>
          </p:blipFill>
          <p:spPr bwMode="auto">
            <a:xfrm>
              <a:off x="4" y="816"/>
              <a:ext cx="1825" cy="1095"/>
            </a:xfrm>
            <a:prstGeom prst="rect">
              <a:avLst/>
            </a:prstGeom>
            <a:noFill/>
            <a:ln w="9525">
              <a:noFill/>
              <a:miter lim="800000"/>
              <a:headEnd/>
              <a:tailEnd/>
            </a:ln>
          </p:spPr>
        </p:pic>
        <p:sp>
          <p:nvSpPr>
            <p:cNvPr id="10256" name="TextBox 904212"/>
            <p:cNvSpPr txBox="1">
              <a:spLocks noChangeArrowheads="1"/>
            </p:cNvSpPr>
            <p:nvPr/>
          </p:nvSpPr>
          <p:spPr bwMode="auto">
            <a:xfrm>
              <a:off x="648" y="1152"/>
              <a:ext cx="1080" cy="386"/>
            </a:xfrm>
            <a:prstGeom prst="rect">
              <a:avLst/>
            </a:prstGeom>
            <a:noFill/>
            <a:ln w="9525">
              <a:noFill/>
              <a:miter lim="800000"/>
              <a:headEnd/>
              <a:tailEnd/>
            </a:ln>
          </p:spPr>
          <p:txBody>
            <a:bodyPr>
              <a:spAutoFit/>
            </a:bodyPr>
            <a:lstStyle/>
            <a:p>
              <a:pPr>
                <a:lnSpc>
                  <a:spcPct val="95000"/>
                </a:lnSpc>
                <a:spcBef>
                  <a:spcPct val="10000"/>
                </a:spcBef>
                <a:defRPr/>
              </a:pPr>
              <a:r>
                <a:rPr lang="en-US" dirty="0">
                  <a:solidFill>
                    <a:srgbClr val="1E474A"/>
                  </a:solidFill>
                  <a:effectLst>
                    <a:outerShdw blurRad="38100" dist="38100" dir="2700000" algn="tl">
                      <a:srgbClr val="000000">
                        <a:alpha val="43137"/>
                      </a:srgbClr>
                    </a:outerShdw>
                  </a:effectLst>
                  <a:latin typeface="Segoe" pitchFamily="2" charset="0"/>
                </a:rPr>
                <a:t>Enhanced Enterprise IM</a:t>
              </a:r>
            </a:p>
          </p:txBody>
        </p:sp>
        <p:pic>
          <p:nvPicPr>
            <p:cNvPr id="26640" name="Rectangle 904213"/>
            <p:cNvPicPr>
              <a:picLocks noChangeAspect="1" noChangeArrowheads="1"/>
            </p:cNvPicPr>
            <p:nvPr/>
          </p:nvPicPr>
          <p:blipFill>
            <a:blip r:embed="rId14" cstate="screen"/>
            <a:srcRect/>
            <a:stretch>
              <a:fillRect/>
            </a:stretch>
          </p:blipFill>
          <p:spPr bwMode="auto">
            <a:xfrm>
              <a:off x="423" y="1126"/>
              <a:ext cx="88" cy="96"/>
            </a:xfrm>
            <a:prstGeom prst="rect">
              <a:avLst/>
            </a:prstGeom>
            <a:noFill/>
            <a:ln w="9525">
              <a:noFill/>
              <a:miter lim="800000"/>
              <a:headEnd/>
              <a:tailEnd/>
            </a:ln>
          </p:spPr>
        </p:pic>
        <p:pic>
          <p:nvPicPr>
            <p:cNvPr id="26641" name="Rectangle 904214"/>
            <p:cNvPicPr>
              <a:picLocks noChangeAspect="1" noChangeArrowheads="1"/>
            </p:cNvPicPr>
            <p:nvPr/>
          </p:nvPicPr>
          <p:blipFill>
            <a:blip r:embed="rId15" cstate="screen"/>
            <a:srcRect/>
            <a:stretch>
              <a:fillRect/>
            </a:stretch>
          </p:blipFill>
          <p:spPr bwMode="auto">
            <a:xfrm>
              <a:off x="301" y="1192"/>
              <a:ext cx="299" cy="490"/>
            </a:xfrm>
            <a:prstGeom prst="rect">
              <a:avLst/>
            </a:prstGeom>
            <a:noFill/>
            <a:ln w="9525">
              <a:noFill/>
              <a:miter lim="800000"/>
              <a:headEnd/>
              <a:tailEnd/>
            </a:ln>
          </p:spPr>
        </p:pic>
        <p:pic>
          <p:nvPicPr>
            <p:cNvPr id="26642" name="Rectangle 904215"/>
            <p:cNvPicPr>
              <a:picLocks noChangeAspect="1" noChangeArrowheads="1"/>
            </p:cNvPicPr>
            <p:nvPr/>
          </p:nvPicPr>
          <p:blipFill>
            <a:blip r:embed="rId16" cstate="screen"/>
            <a:srcRect/>
            <a:stretch>
              <a:fillRect/>
            </a:stretch>
          </p:blipFill>
          <p:spPr bwMode="auto">
            <a:xfrm>
              <a:off x="304" y="1126"/>
              <a:ext cx="87" cy="96"/>
            </a:xfrm>
            <a:prstGeom prst="rect">
              <a:avLst/>
            </a:prstGeom>
            <a:noFill/>
            <a:ln w="9525">
              <a:noFill/>
              <a:miter lim="800000"/>
              <a:headEnd/>
              <a:tailEnd/>
            </a:ln>
          </p:spPr>
        </p:pic>
        <p:pic>
          <p:nvPicPr>
            <p:cNvPr id="26643" name="Rectangle 904216"/>
            <p:cNvPicPr>
              <a:picLocks noChangeAspect="1" noChangeArrowheads="1"/>
            </p:cNvPicPr>
            <p:nvPr/>
          </p:nvPicPr>
          <p:blipFill>
            <a:blip r:embed="rId17" cstate="screen"/>
            <a:srcRect/>
            <a:stretch>
              <a:fillRect/>
            </a:stretch>
          </p:blipFill>
          <p:spPr bwMode="auto">
            <a:xfrm>
              <a:off x="544" y="1126"/>
              <a:ext cx="87" cy="96"/>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04198"/>
                                        </p:tgtEl>
                                        <p:attrNameLst>
                                          <p:attrName>style.visibility</p:attrName>
                                        </p:attrNameLst>
                                      </p:cBhvr>
                                      <p:to>
                                        <p:strVal val="visible"/>
                                      </p:to>
                                    </p:set>
                                    <p:animEffect transition="in" filter="fade">
                                      <p:cBhvr>
                                        <p:cTn id="7" dur="500"/>
                                        <p:tgtEl>
                                          <p:spTgt spid="9041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04199"/>
                                        </p:tgtEl>
                                        <p:attrNameLst>
                                          <p:attrName>style.visibility</p:attrName>
                                        </p:attrNameLst>
                                      </p:cBhvr>
                                      <p:to>
                                        <p:strVal val="visible"/>
                                      </p:to>
                                    </p:set>
                                    <p:animEffect transition="in" filter="fade">
                                      <p:cBhvr>
                                        <p:cTn id="11" dur="500"/>
                                        <p:tgtEl>
                                          <p:spTgt spid="90419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04200"/>
                                        </p:tgtEl>
                                        <p:attrNameLst>
                                          <p:attrName>style.visibility</p:attrName>
                                        </p:attrNameLst>
                                      </p:cBhvr>
                                      <p:to>
                                        <p:strVal val="visible"/>
                                      </p:to>
                                    </p:set>
                                    <p:animEffect transition="in" filter="fade">
                                      <p:cBhvr>
                                        <p:cTn id="15" dur="500"/>
                                        <p:tgtEl>
                                          <p:spTgt spid="904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198" grpId="0"/>
      <p:bldP spid="904199" grpId="0"/>
      <p:bldP spid="9042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7075" y="2327277"/>
            <a:ext cx="7843838" cy="761737"/>
          </a:xfrm>
        </p:spPr>
        <p:txBody>
          <a:bodyPr/>
          <a:lstStyle/>
          <a:p>
            <a:pPr>
              <a:defRPr/>
            </a:pPr>
            <a:r>
              <a:rPr lang="zh-TW" altLang="en-US" dirty="0" smtClean="0">
                <a:effectLst>
                  <a:outerShdw blurRad="38100" dist="38100" dir="2700000" algn="tl">
                    <a:srgbClr val="C0C0C0"/>
                  </a:outerShdw>
                </a:effectLst>
              </a:rPr>
              <a:t>加強型企業 </a:t>
            </a:r>
            <a:r>
              <a:rPr dirty="0" smtClean="0">
                <a:effectLst>
                  <a:outerShdw blurRad="38100" dist="38100" dir="2700000" algn="tl">
                    <a:srgbClr val="C0C0C0"/>
                  </a:outerShdw>
                </a:effectLst>
              </a:rPr>
              <a:t>IM</a:t>
            </a:r>
          </a:p>
        </p:txBody>
      </p:sp>
      <p:sp>
        <p:nvSpPr>
          <p:cNvPr id="4" name="Subtitle 3"/>
          <p:cNvSpPr>
            <a:spLocks noGrp="1"/>
          </p:cNvSpPr>
          <p:nvPr>
            <p:ph type="subTitle" idx="1"/>
          </p:nvPr>
        </p:nvSpPr>
        <p:spPr>
          <a:xfrm>
            <a:off x="727605" y="4284927"/>
            <a:ext cx="8035396" cy="427302"/>
          </a:xfrm>
        </p:spPr>
        <p:txBody>
          <a:bodyPr/>
          <a:lstStyle/>
          <a:p>
            <a:endParaRPr lang="zh-TW" altLang="zh-TW"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5"/>
          <p:cNvSpPr>
            <a:spLocks noChangeArrowheads="1"/>
          </p:cNvSpPr>
          <p:nvPr/>
        </p:nvSpPr>
        <p:spPr bwMode="auto">
          <a:xfrm>
            <a:off x="177800" y="173039"/>
            <a:ext cx="8966200" cy="1062851"/>
          </a:xfrm>
          <a:prstGeom prst="rect">
            <a:avLst/>
          </a:prstGeom>
          <a:noFill/>
          <a:ln w="9525" algn="ctr">
            <a:noFill/>
            <a:miter lim="800000"/>
            <a:headEnd/>
            <a:tailEnd/>
          </a:ln>
        </p:spPr>
        <p:txBody>
          <a:bodyPr wrap="square" lIns="91436" tIns="45718" rIns="91436" bIns="45718">
            <a:spAutoFit/>
            <a:scene3d>
              <a:camera prst="orthographicFront"/>
              <a:lightRig rig="soft" dir="t">
                <a:rot lat="0" lon="0" rev="10800000"/>
              </a:lightRig>
            </a:scene3d>
            <a:sp3d>
              <a:bevelT w="27940" h="12700"/>
              <a:contourClr>
                <a:srgbClr val="DDDDDD"/>
              </a:contourClr>
            </a:sp3d>
          </a:bodyPr>
          <a:lstStyle/>
          <a:p>
            <a:pPr>
              <a:lnSpc>
                <a:spcPct val="90000"/>
              </a:lnSpc>
              <a:defRPr/>
            </a:pPr>
            <a:r>
              <a:rPr lang="en-US" sz="36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t>Office Communications Server 2007</a:t>
            </a:r>
          </a:p>
          <a:p>
            <a:pPr>
              <a:spcBef>
                <a:spcPts val="700"/>
              </a:spcBef>
              <a:defRPr/>
            </a:pPr>
            <a:r>
              <a:rPr lang="en-US" sz="2400" b="1" dirty="0">
                <a:ln w="18415" cmpd="sng">
                  <a:solidFill>
                    <a:srgbClr val="FFFFFF"/>
                  </a:solidFill>
                  <a:prstDash val="solid"/>
                </a:ln>
                <a:latin typeface="Segoe" pitchFamily="34" charset="0"/>
                <a:ea typeface="SimSun" pitchFamily="2" charset="-122"/>
                <a:cs typeface="Times New Roman" pitchFamily="18" charset="0"/>
                <a:sym typeface="Wingdings" pitchFamily="2" charset="2"/>
              </a:rPr>
              <a:t>Software-powered VoIP with Office Communicator</a:t>
            </a:r>
            <a:endParaRPr lang="en-US" sz="3600" b="1" dirty="0">
              <a:ln w="18415" cmpd="sng">
                <a:solidFill>
                  <a:srgbClr val="FFFFFF"/>
                </a:solidFill>
                <a:prstDash val="solid"/>
              </a:ln>
              <a:solidFill>
                <a:srgbClr val="FFFFFF"/>
              </a:solidFill>
              <a:latin typeface="Segoe" pitchFamily="34" charset="0"/>
              <a:ea typeface="SimSun" pitchFamily="2" charset="-122"/>
              <a:cs typeface="Times New Roman" pitchFamily="18" charset="0"/>
              <a:sym typeface="Wingdings" pitchFamily="2" charset="2"/>
            </a:endParaRPr>
          </a:p>
        </p:txBody>
      </p:sp>
      <p:sp>
        <p:nvSpPr>
          <p:cNvPr id="4" name="Rectangle 3"/>
          <p:cNvSpPr/>
          <p:nvPr/>
        </p:nvSpPr>
        <p:spPr>
          <a:xfrm>
            <a:off x="365124" y="1416050"/>
            <a:ext cx="4595183" cy="4648961"/>
          </a:xfrm>
          <a:prstGeom prst="rect">
            <a:avLst/>
          </a:prstGeom>
        </p:spPr>
        <p:txBody>
          <a:bodyPr wrap="square" lIns="91436" tIns="45718" rIns="91436" bIns="45718">
            <a:spAutoFit/>
          </a:bodyPr>
          <a:lstStyle/>
          <a:p>
            <a:pPr marL="290502" indent="-290502">
              <a:lnSpc>
                <a:spcPct val="90000"/>
              </a:lnSpc>
              <a:spcBef>
                <a:spcPts val="1200"/>
              </a:spcBef>
              <a:spcAft>
                <a:spcPts val="600"/>
              </a:spcAft>
              <a:buClr>
                <a:srgbClr val="F07600"/>
              </a:buClr>
              <a:buSzPct val="80000"/>
              <a:buBlip>
                <a:blip r:embed="rId3"/>
              </a:buBlip>
            </a:pPr>
            <a:r>
              <a:rPr lang="zh-TW" altLang="en-US" sz="2400" dirty="0">
                <a:solidFill>
                  <a:srgbClr val="FFC000"/>
                </a:solidFill>
                <a:latin typeface="Segoe" pitchFamily="34" charset="0"/>
              </a:rPr>
              <a:t>高品質 </a:t>
            </a:r>
            <a:r>
              <a:rPr lang="en-US" sz="2400" dirty="0">
                <a:solidFill>
                  <a:srgbClr val="FFC000"/>
                </a:solidFill>
                <a:latin typeface="Segoe" pitchFamily="34" charset="0"/>
              </a:rPr>
              <a:t>VoIP</a:t>
            </a:r>
          </a:p>
          <a:p>
            <a:pPr marL="627038" indent="-285739" fontAlgn="auto">
              <a:lnSpc>
                <a:spcPct val="85000"/>
              </a:lnSpc>
              <a:spcBef>
                <a:spcPts val="600"/>
              </a:spcBef>
              <a:spcAft>
                <a:spcPts val="0"/>
              </a:spcAft>
              <a:buClr>
                <a:srgbClr val="00CC00"/>
              </a:buClr>
              <a:buSzPct val="80000"/>
              <a:buBlip>
                <a:blip r:embed="rId4"/>
              </a:buBlip>
              <a:defRPr/>
            </a:pPr>
            <a:r>
              <a:rPr lang="zh-TW" altLang="en-US" sz="2000" kern="0" dirty="0">
                <a:latin typeface="標楷體" pitchFamily="65" charset="-120"/>
                <a:ea typeface="標楷體" pitchFamily="65" charset="-120"/>
              </a:rPr>
              <a:t>在 </a:t>
            </a:r>
            <a:r>
              <a:rPr lang="en-US" altLang="zh-TW" sz="2000" kern="0" dirty="0">
                <a:latin typeface="標楷體" pitchFamily="65" charset="-120"/>
                <a:ea typeface="標楷體" pitchFamily="65" charset="-120"/>
              </a:rPr>
              <a:t>Office </a:t>
            </a:r>
            <a:r>
              <a:rPr lang="zh-TW" altLang="en-US" sz="2000" kern="0" dirty="0">
                <a:latin typeface="標楷體" pitchFamily="65" charset="-120"/>
                <a:ea typeface="標楷體" pitchFamily="65" charset="-120"/>
              </a:rPr>
              <a:t>應用程式中只要一個 </a:t>
            </a:r>
            <a:r>
              <a:rPr lang="en-US" sz="2000" kern="0" dirty="0">
                <a:latin typeface="標楷體" pitchFamily="65" charset="-120"/>
                <a:ea typeface="標楷體" pitchFamily="65" charset="-120"/>
              </a:rPr>
              <a:t>click</a:t>
            </a:r>
            <a:r>
              <a:rPr lang="zh-TW" altLang="en-US" sz="2000" kern="0" dirty="0">
                <a:latin typeface="標楷體" pitchFamily="65" charset="-120"/>
                <a:ea typeface="標楷體" pitchFamily="65" charset="-120"/>
              </a:rPr>
              <a:t> 就可啟動 </a:t>
            </a:r>
            <a:r>
              <a:rPr lang="en-US" sz="2000" kern="0" dirty="0">
                <a:latin typeface="標楷體" pitchFamily="65" charset="-120"/>
                <a:ea typeface="標楷體" pitchFamily="65" charset="-120"/>
              </a:rPr>
              <a:t>VoIP </a:t>
            </a:r>
            <a:r>
              <a:rPr lang="zh-TW" altLang="en-US" sz="2000" kern="0" dirty="0">
                <a:latin typeface="標楷體" pitchFamily="65" charset="-120"/>
                <a:ea typeface="標楷體" pitchFamily="65" charset="-120"/>
              </a:rPr>
              <a:t>能力</a:t>
            </a:r>
            <a:endParaRPr lang="en-US" sz="2000" kern="0" dirty="0">
              <a:latin typeface="標楷體" pitchFamily="65" charset="-120"/>
              <a:ea typeface="標楷體" pitchFamily="65" charset="-120"/>
            </a:endParaRPr>
          </a:p>
          <a:p>
            <a:pPr marL="627038" indent="-285739" fontAlgn="auto">
              <a:lnSpc>
                <a:spcPct val="85000"/>
              </a:lnSpc>
              <a:spcBef>
                <a:spcPts val="600"/>
              </a:spcBef>
              <a:spcAft>
                <a:spcPts val="0"/>
              </a:spcAft>
              <a:buClr>
                <a:srgbClr val="00CC00"/>
              </a:buClr>
              <a:buSzPct val="80000"/>
              <a:buBlip>
                <a:blip r:embed="rId4"/>
              </a:buBlip>
              <a:defRPr/>
            </a:pPr>
            <a:r>
              <a:rPr lang="en-US" sz="2000" kern="0" dirty="0">
                <a:latin typeface="標楷體" pitchFamily="65" charset="-120"/>
                <a:ea typeface="標楷體" pitchFamily="65" charset="-120"/>
              </a:rPr>
              <a:t>VoIP </a:t>
            </a:r>
            <a:r>
              <a:rPr lang="zh-TW" altLang="en-US" sz="2000" kern="0" dirty="0">
                <a:latin typeface="標楷體" pitchFamily="65" charset="-120"/>
                <a:ea typeface="標楷體" pitchFamily="65" charset="-120"/>
              </a:rPr>
              <a:t>通訊可以在公司</a:t>
            </a:r>
            <a:r>
              <a:rPr lang="en-US" sz="2000" kern="0" dirty="0">
                <a:latin typeface="標楷體" pitchFamily="65" charset="-120"/>
                <a:ea typeface="標楷體" pitchFamily="65" charset="-120"/>
              </a:rPr>
              <a:t>, </a:t>
            </a:r>
            <a:r>
              <a:rPr lang="zh-TW" altLang="en-US" sz="2000" kern="0" dirty="0">
                <a:latin typeface="標楷體" pitchFamily="65" charset="-120"/>
                <a:ea typeface="標楷體" pitchFamily="65" charset="-120"/>
              </a:rPr>
              <a:t>家裡或是在路上使用</a:t>
            </a:r>
            <a:endParaRPr lang="en-US" sz="2000" kern="0" dirty="0">
              <a:latin typeface="標楷體" pitchFamily="65" charset="-120"/>
              <a:ea typeface="標楷體" pitchFamily="65" charset="-120"/>
            </a:endParaRPr>
          </a:p>
          <a:p>
            <a:pPr marL="971511" lvl="1" indent="-285739" fontAlgn="auto">
              <a:lnSpc>
                <a:spcPct val="85000"/>
              </a:lnSpc>
              <a:spcBef>
                <a:spcPts val="600"/>
              </a:spcBef>
              <a:spcAft>
                <a:spcPts val="0"/>
              </a:spcAft>
              <a:buClr>
                <a:srgbClr val="00CC00"/>
              </a:buClr>
              <a:buSzPct val="80000"/>
              <a:defRPr/>
            </a:pPr>
            <a:r>
              <a:rPr lang="en-US" sz="2000" kern="0" dirty="0">
                <a:latin typeface="標楷體" pitchFamily="65" charset="-120"/>
                <a:ea typeface="標楷體" pitchFamily="65" charset="-120"/>
              </a:rPr>
              <a:t>- </a:t>
            </a:r>
            <a:r>
              <a:rPr lang="zh-TW" altLang="en-US" sz="2000" kern="0" dirty="0">
                <a:latin typeface="標楷體" pitchFamily="65" charset="-120"/>
                <a:ea typeface="標楷體" pitchFamily="65" charset="-120"/>
              </a:rPr>
              <a:t>加密</a:t>
            </a:r>
            <a:endParaRPr lang="en-US" sz="2000" kern="0" dirty="0">
              <a:latin typeface="標楷體" pitchFamily="65" charset="-120"/>
              <a:ea typeface="標楷體" pitchFamily="65" charset="-120"/>
            </a:endParaRPr>
          </a:p>
          <a:p>
            <a:pPr marL="971511" lvl="1" indent="-285739" fontAlgn="auto">
              <a:lnSpc>
                <a:spcPct val="85000"/>
              </a:lnSpc>
              <a:spcBef>
                <a:spcPts val="600"/>
              </a:spcBef>
              <a:spcAft>
                <a:spcPts val="0"/>
              </a:spcAft>
              <a:buClr>
                <a:srgbClr val="00CC00"/>
              </a:buClr>
              <a:buSzPct val="80000"/>
              <a:defRPr/>
            </a:pPr>
            <a:r>
              <a:rPr lang="en-US" sz="2000" kern="0" dirty="0">
                <a:latin typeface="標楷體" pitchFamily="65" charset="-120"/>
                <a:ea typeface="標楷體" pitchFamily="65" charset="-120"/>
              </a:rPr>
              <a:t>- </a:t>
            </a:r>
            <a:r>
              <a:rPr lang="zh-TW" altLang="en-US" sz="2000" kern="0" dirty="0">
                <a:latin typeface="標楷體" pitchFamily="65" charset="-120"/>
                <a:ea typeface="標楷體" pitchFamily="65" charset="-120"/>
              </a:rPr>
              <a:t>不需要 </a:t>
            </a:r>
            <a:r>
              <a:rPr lang="en-US" altLang="zh-TW" sz="2000" kern="0" dirty="0">
                <a:latin typeface="標楷體" pitchFamily="65" charset="-120"/>
                <a:ea typeface="標楷體" pitchFamily="65" charset="-120"/>
              </a:rPr>
              <a:t>VPN </a:t>
            </a:r>
            <a:endParaRPr lang="en-US" sz="2000" kern="0" dirty="0">
              <a:latin typeface="標楷體" pitchFamily="65" charset="-120"/>
              <a:ea typeface="標楷體" pitchFamily="65" charset="-120"/>
            </a:endParaRPr>
          </a:p>
          <a:p>
            <a:pPr marL="627038" indent="-285739" fontAlgn="auto">
              <a:lnSpc>
                <a:spcPct val="85000"/>
              </a:lnSpc>
              <a:spcBef>
                <a:spcPts val="600"/>
              </a:spcBef>
              <a:spcAft>
                <a:spcPts val="0"/>
              </a:spcAft>
              <a:buClr>
                <a:srgbClr val="00CC00"/>
              </a:buClr>
              <a:buSzPct val="80000"/>
              <a:buBlip>
                <a:blip r:embed="rId4"/>
              </a:buBlip>
              <a:defRPr/>
            </a:pPr>
            <a:r>
              <a:rPr lang="zh-TW" altLang="en-US" sz="2000" kern="0" dirty="0">
                <a:latin typeface="標楷體" pitchFamily="65" charset="-120"/>
                <a:ea typeface="標楷體" pitchFamily="65" charset="-120"/>
              </a:rPr>
              <a:t>額外提供 </a:t>
            </a:r>
            <a:r>
              <a:rPr lang="en-US" sz="2000" kern="0" dirty="0">
                <a:latin typeface="標楷體" pitchFamily="65" charset="-120"/>
                <a:ea typeface="標楷體" pitchFamily="65" charset="-120"/>
              </a:rPr>
              <a:t>IM </a:t>
            </a:r>
            <a:r>
              <a:rPr lang="zh-TW" altLang="en-US" sz="2000" kern="0" dirty="0">
                <a:latin typeface="標楷體" pitchFamily="65" charset="-120"/>
                <a:ea typeface="標楷體" pitchFamily="65" charset="-120"/>
              </a:rPr>
              <a:t>及視訊功能</a:t>
            </a:r>
            <a:endParaRPr lang="en-US" sz="2000" kern="0" dirty="0">
              <a:latin typeface="標楷體" pitchFamily="65" charset="-120"/>
              <a:ea typeface="標楷體" pitchFamily="65" charset="-120"/>
            </a:endParaRPr>
          </a:p>
          <a:p>
            <a:pPr marL="290502" indent="-290502">
              <a:lnSpc>
                <a:spcPct val="90000"/>
              </a:lnSpc>
              <a:spcBef>
                <a:spcPts val="1200"/>
              </a:spcBef>
              <a:spcAft>
                <a:spcPts val="600"/>
              </a:spcAft>
              <a:buClr>
                <a:srgbClr val="F07600"/>
              </a:buClr>
              <a:buSzPct val="80000"/>
              <a:buBlip>
                <a:blip r:embed="rId3"/>
              </a:buBlip>
              <a:defRPr/>
            </a:pPr>
            <a:r>
              <a:rPr lang="zh-TW" altLang="en-US" sz="2400" dirty="0">
                <a:solidFill>
                  <a:srgbClr val="FFC000"/>
                </a:solidFill>
                <a:latin typeface="Segoe" pitchFamily="34" charset="0"/>
              </a:rPr>
              <a:t>豐富的呼叫管理能力</a:t>
            </a:r>
            <a:endParaRPr lang="en-US" sz="2400" dirty="0">
              <a:solidFill>
                <a:srgbClr val="FFC000"/>
              </a:solidFill>
              <a:latin typeface="Segoe" pitchFamily="34" charset="0"/>
            </a:endParaRPr>
          </a:p>
          <a:p>
            <a:pPr marL="627038" lvl="1" indent="-285739" fontAlgn="auto">
              <a:lnSpc>
                <a:spcPct val="85000"/>
              </a:lnSpc>
              <a:spcBef>
                <a:spcPct val="25000"/>
              </a:spcBef>
              <a:spcAft>
                <a:spcPts val="0"/>
              </a:spcAft>
              <a:buClr>
                <a:srgbClr val="00CC00"/>
              </a:buClr>
              <a:buSzPct val="80000"/>
              <a:buBlip>
                <a:blip r:embed="rId4"/>
              </a:buBlip>
              <a:defRPr/>
            </a:pPr>
            <a:r>
              <a:rPr lang="zh-TW" altLang="en-US" sz="2000" kern="0" dirty="0">
                <a:latin typeface="標楷體" pitchFamily="65" charset="-120"/>
                <a:ea typeface="標楷體" pitchFamily="65" charset="-120"/>
              </a:rPr>
              <a:t>容易使用及設定</a:t>
            </a:r>
            <a:endParaRPr lang="en-US" sz="2000" kern="0" dirty="0">
              <a:latin typeface="標楷體" pitchFamily="65" charset="-120"/>
              <a:ea typeface="標楷體" pitchFamily="65" charset="-120"/>
            </a:endParaRPr>
          </a:p>
          <a:p>
            <a:pPr marL="627038" lvl="1" indent="-285739" fontAlgn="auto">
              <a:lnSpc>
                <a:spcPct val="85000"/>
              </a:lnSpc>
              <a:spcBef>
                <a:spcPct val="25000"/>
              </a:spcBef>
              <a:spcAft>
                <a:spcPts val="0"/>
              </a:spcAft>
              <a:buClr>
                <a:srgbClr val="00CC00"/>
              </a:buClr>
              <a:buSzPct val="80000"/>
              <a:buBlip>
                <a:blip r:embed="rId4"/>
              </a:buBlip>
              <a:defRPr/>
            </a:pPr>
            <a:r>
              <a:rPr lang="zh-TW" altLang="en-US" sz="2000" kern="0" dirty="0">
                <a:latin typeface="標楷體" pitchFamily="65" charset="-120"/>
                <a:ea typeface="標楷體" pitchFamily="65" charset="-120"/>
              </a:rPr>
              <a:t>依據使用者狀態及</a:t>
            </a:r>
            <a:r>
              <a:rPr lang="en-US" altLang="zh-TW" sz="2000" kern="0" dirty="0">
                <a:latin typeface="標楷體" pitchFamily="65" charset="-120"/>
                <a:ea typeface="標楷體" pitchFamily="65" charset="-120"/>
              </a:rPr>
              <a:t> Office Outlook </a:t>
            </a:r>
            <a:r>
              <a:rPr lang="zh-TW" altLang="en-US" sz="2000" kern="0" dirty="0">
                <a:latin typeface="標楷體" pitchFamily="65" charset="-120"/>
                <a:ea typeface="標楷體" pitchFamily="65" charset="-120"/>
              </a:rPr>
              <a:t>行事曆智慧型呼叫路由</a:t>
            </a:r>
            <a:endParaRPr lang="en-US" sz="2000" kern="0" dirty="0">
              <a:latin typeface="標楷體" pitchFamily="65" charset="-120"/>
              <a:ea typeface="標楷體" pitchFamily="65" charset="-120"/>
            </a:endParaRPr>
          </a:p>
          <a:p>
            <a:pPr marL="627038" lvl="1" indent="-285739" fontAlgn="auto">
              <a:lnSpc>
                <a:spcPct val="85000"/>
              </a:lnSpc>
              <a:spcBef>
                <a:spcPts val="0"/>
              </a:spcBef>
              <a:spcAft>
                <a:spcPts val="0"/>
              </a:spcAft>
              <a:buClr>
                <a:srgbClr val="00CC00"/>
              </a:buClr>
              <a:buSzPct val="80000"/>
              <a:buBlip>
                <a:blip r:embed="rId4"/>
              </a:buBlip>
              <a:defRPr/>
            </a:pPr>
            <a:endParaRPr lang="en-US" sz="2000" kern="0" dirty="0">
              <a:latin typeface="Segoe" pitchFamily="34" charset="0"/>
              <a:ea typeface="ＭＳ Ｐゴシック"/>
            </a:endParaRPr>
          </a:p>
        </p:txBody>
      </p:sp>
      <p:pic>
        <p:nvPicPr>
          <p:cNvPr id="5" name="Rectangle 22"/>
          <p:cNvPicPr>
            <a:picLocks noChangeAspect="1" noChangeArrowheads="1"/>
          </p:cNvPicPr>
          <p:nvPr/>
        </p:nvPicPr>
        <p:blipFill>
          <a:blip r:embed="rId5" cstate="screen"/>
          <a:srcRect/>
          <a:stretch>
            <a:fillRect/>
          </a:stretch>
        </p:blipFill>
        <p:spPr bwMode="auto">
          <a:xfrm>
            <a:off x="3495262" y="6218088"/>
            <a:ext cx="2161221" cy="274320"/>
          </a:xfrm>
          <a:prstGeom prst="rect">
            <a:avLst/>
          </a:prstGeom>
          <a:noFill/>
          <a:ln w="9525">
            <a:noFill/>
            <a:miter lim="800000"/>
            <a:headEnd/>
            <a:tailEnd/>
          </a:ln>
        </p:spPr>
      </p:pic>
      <p:pic>
        <p:nvPicPr>
          <p:cNvPr id="7" name="Picture 6" descr="call window.JPG"/>
          <p:cNvPicPr>
            <a:picLocks noChangeAspect="1"/>
          </p:cNvPicPr>
          <p:nvPr/>
        </p:nvPicPr>
        <p:blipFill>
          <a:blip r:embed="rId6"/>
          <a:srcRect/>
          <a:stretch>
            <a:fillRect/>
          </a:stretch>
        </p:blipFill>
        <p:spPr bwMode="auto">
          <a:xfrm>
            <a:off x="5717039" y="1309406"/>
            <a:ext cx="2366698" cy="933979"/>
          </a:xfrm>
          <a:prstGeom prst="rect">
            <a:avLst/>
          </a:prstGeom>
          <a:noFill/>
          <a:ln w="9525">
            <a:noFill/>
            <a:miter lim="800000"/>
            <a:headEnd/>
            <a:tailEnd/>
          </a:ln>
        </p:spPr>
      </p:pic>
      <p:pic>
        <p:nvPicPr>
          <p:cNvPr id="8" name="Picture 8" descr="video1.JPG"/>
          <p:cNvPicPr>
            <a:picLocks noChangeAspect="1"/>
          </p:cNvPicPr>
          <p:nvPr/>
        </p:nvPicPr>
        <p:blipFill>
          <a:blip r:embed="rId7"/>
          <a:srcRect/>
          <a:stretch>
            <a:fillRect/>
          </a:stretch>
        </p:blipFill>
        <p:spPr bwMode="auto">
          <a:xfrm>
            <a:off x="5615174" y="2632323"/>
            <a:ext cx="2778125" cy="3631406"/>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idx="4294967295"/>
          </p:nvPr>
        </p:nvSpPr>
        <p:spPr>
          <a:xfrm>
            <a:off x="763323" y="228865"/>
            <a:ext cx="8380677" cy="762000"/>
          </a:xfrm>
        </p:spPr>
        <p:txBody>
          <a:bodyPr/>
          <a:lstStyle/>
          <a:p>
            <a:pPr eaLnBrk="1" hangingPunct="1">
              <a:defRPr/>
            </a:pPr>
            <a:r>
              <a:rPr lang="zh-TW" altLang="en-US" dirty="0" smtClean="0"/>
              <a:t>還記得</a:t>
            </a:r>
            <a:r>
              <a:rPr dirty="0" smtClean="0"/>
              <a:t>…</a:t>
            </a:r>
          </a:p>
        </p:txBody>
      </p:sp>
      <p:pic>
        <p:nvPicPr>
          <p:cNvPr id="925701" name="Picture 5" descr="IST_001"/>
          <p:cNvPicPr>
            <a:picLocks noChangeAspect="1" noChangeArrowheads="1"/>
          </p:cNvPicPr>
          <p:nvPr/>
        </p:nvPicPr>
        <p:blipFill>
          <a:blip r:embed="rId3" cstate="screen"/>
          <a:srcRect/>
          <a:stretch>
            <a:fillRect/>
          </a:stretch>
        </p:blipFill>
        <p:spPr bwMode="auto">
          <a:xfrm>
            <a:off x="2784740" y="1418167"/>
            <a:ext cx="3538802" cy="4114271"/>
          </a:xfrm>
          <a:prstGeom prst="rect">
            <a:avLst/>
          </a:prstGeom>
          <a:noFill/>
          <a:ln w="9525">
            <a:noFill/>
            <a:miter lim="800000"/>
            <a:headEnd/>
            <a:tailEnd/>
          </a:ln>
        </p:spPr>
      </p:pic>
      <p:pic>
        <p:nvPicPr>
          <p:cNvPr id="925702" name="Picture 6" descr="Public_IM_Users"/>
          <p:cNvPicPr>
            <a:picLocks noChangeAspect="1" noChangeArrowheads="1"/>
          </p:cNvPicPr>
          <p:nvPr/>
        </p:nvPicPr>
        <p:blipFill>
          <a:blip r:embed="rId4"/>
          <a:srcRect/>
          <a:stretch>
            <a:fillRect/>
          </a:stretch>
        </p:blipFill>
        <p:spPr bwMode="auto">
          <a:xfrm>
            <a:off x="3104886" y="1418167"/>
            <a:ext cx="2898510" cy="4827323"/>
          </a:xfrm>
          <a:prstGeom prst="rect">
            <a:avLst/>
          </a:prstGeom>
          <a:noFill/>
          <a:ln w="9525">
            <a:noFill/>
            <a:miter lim="800000"/>
            <a:headEnd/>
            <a:tailEnd/>
          </a:ln>
        </p:spPr>
      </p:pic>
      <p:pic>
        <p:nvPicPr>
          <p:cNvPr id="925700" name="Picture 4" descr="IST_VID_02"/>
          <p:cNvPicPr>
            <a:picLocks noChangeAspect="1" noChangeArrowheads="1"/>
          </p:cNvPicPr>
          <p:nvPr/>
        </p:nvPicPr>
        <p:blipFill>
          <a:blip r:embed="rId5"/>
          <a:srcRect/>
          <a:stretch>
            <a:fillRect/>
          </a:stretch>
        </p:blipFill>
        <p:spPr bwMode="auto">
          <a:xfrm>
            <a:off x="324116" y="1057011"/>
            <a:ext cx="8753739" cy="5429250"/>
          </a:xfrm>
          <a:prstGeom prst="rect">
            <a:avLst/>
          </a:prstGeom>
          <a:noFill/>
          <a:ln w="9525">
            <a:noFill/>
            <a:miter lim="800000"/>
            <a:headEnd/>
            <a:tailEnd/>
          </a:ln>
        </p:spPr>
      </p:pic>
      <p:pic>
        <p:nvPicPr>
          <p:cNvPr id="925703" name="Picture 7" descr="video2"/>
          <p:cNvPicPr>
            <a:picLocks noChangeAspect="1" noChangeArrowheads="1"/>
          </p:cNvPicPr>
          <p:nvPr/>
        </p:nvPicPr>
        <p:blipFill>
          <a:blip r:embed="rId6"/>
          <a:srcRect/>
          <a:stretch>
            <a:fillRect/>
          </a:stretch>
        </p:blipFill>
        <p:spPr bwMode="auto">
          <a:xfrm>
            <a:off x="113771" y="601928"/>
            <a:ext cx="8953500" cy="6166114"/>
          </a:xfrm>
          <a:prstGeom prst="rect">
            <a:avLst/>
          </a:prstGeom>
          <a:noFill/>
          <a:ln w="9525">
            <a:noFill/>
            <a:miter lim="800000"/>
            <a:headEnd/>
            <a:tailEnd/>
          </a:ln>
        </p:spPr>
      </p:pic>
      <p:pic>
        <p:nvPicPr>
          <p:cNvPr id="8" name="Picture 7" descr="video1.JPG"/>
          <p:cNvPicPr>
            <a:picLocks noChangeAspect="1"/>
          </p:cNvPicPr>
          <p:nvPr/>
        </p:nvPicPr>
        <p:blipFill>
          <a:blip r:embed="rId7"/>
          <a:srcRect/>
          <a:stretch>
            <a:fillRect/>
          </a:stretch>
        </p:blipFill>
        <p:spPr bwMode="auto">
          <a:xfrm>
            <a:off x="3190876" y="1272646"/>
            <a:ext cx="3410479" cy="445822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5701"/>
                                        </p:tgtEl>
                                        <p:attrNameLst>
                                          <p:attrName>style.visibility</p:attrName>
                                        </p:attrNameLst>
                                      </p:cBhvr>
                                      <p:to>
                                        <p:strVal val="visible"/>
                                      </p:to>
                                    </p:set>
                                    <p:animEffect transition="in" filter="fade">
                                      <p:cBhvr>
                                        <p:cTn id="7" dur="2000"/>
                                        <p:tgtEl>
                                          <p:spTgt spid="9257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5702"/>
                                        </p:tgtEl>
                                        <p:attrNameLst>
                                          <p:attrName>style.visibility</p:attrName>
                                        </p:attrNameLst>
                                      </p:cBhvr>
                                      <p:to>
                                        <p:strVal val="visible"/>
                                      </p:to>
                                    </p:set>
                                    <p:animEffect transition="in" filter="fade">
                                      <p:cBhvr>
                                        <p:cTn id="12" dur="2000"/>
                                        <p:tgtEl>
                                          <p:spTgt spid="9257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5700"/>
                                        </p:tgtEl>
                                        <p:attrNameLst>
                                          <p:attrName>style.visibility</p:attrName>
                                        </p:attrNameLst>
                                      </p:cBhvr>
                                      <p:to>
                                        <p:strVal val="visible"/>
                                      </p:to>
                                    </p:set>
                                    <p:animEffect transition="in" filter="fade">
                                      <p:cBhvr>
                                        <p:cTn id="17" dur="2000"/>
                                        <p:tgtEl>
                                          <p:spTgt spid="9257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5703"/>
                                        </p:tgtEl>
                                        <p:attrNameLst>
                                          <p:attrName>style.visibility</p:attrName>
                                        </p:attrNameLst>
                                      </p:cBhvr>
                                      <p:to>
                                        <p:strVal val="visible"/>
                                      </p:to>
                                    </p:set>
                                    <p:animEffect transition="in" filter="fade">
                                      <p:cBhvr>
                                        <p:cTn id="22" dur="2000"/>
                                        <p:tgtEl>
                                          <p:spTgt spid="925703"/>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xit" presetSubtype="0" fill="hold" nodeType="clickEffect">
                                  <p:stCondLst>
                                    <p:cond delay="0"/>
                                  </p:stCondLst>
                                  <p:childTnLst>
                                    <p:animEffect transition="out" filter="fade">
                                      <p:cBhvr>
                                        <p:cTn id="26" dur="2000"/>
                                        <p:tgtEl>
                                          <p:spTgt spid="925703"/>
                                        </p:tgtEl>
                                      </p:cBhvr>
                                    </p:animEffect>
                                    <p:anim calcmode="lin" valueType="num">
                                      <p:cBhvr>
                                        <p:cTn id="27" dur="2000"/>
                                        <p:tgtEl>
                                          <p:spTgt spid="925703"/>
                                        </p:tgtEl>
                                        <p:attrNameLst>
                                          <p:attrName>style.rotation</p:attrName>
                                        </p:attrNameLst>
                                      </p:cBhvr>
                                      <p:tavLst>
                                        <p:tav tm="0">
                                          <p:val>
                                            <p:fltVal val="0"/>
                                          </p:val>
                                        </p:tav>
                                        <p:tav tm="100000">
                                          <p:val>
                                            <p:fltVal val="720"/>
                                          </p:val>
                                        </p:tav>
                                      </p:tavLst>
                                    </p:anim>
                                    <p:anim calcmode="lin" valueType="num">
                                      <p:cBhvr>
                                        <p:cTn id="28" dur="2000"/>
                                        <p:tgtEl>
                                          <p:spTgt spid="925703"/>
                                        </p:tgtEl>
                                        <p:attrNameLst>
                                          <p:attrName>ppt_h</p:attrName>
                                        </p:attrNameLst>
                                      </p:cBhvr>
                                      <p:tavLst>
                                        <p:tav tm="0">
                                          <p:val>
                                            <p:strVal val="ppt_h"/>
                                          </p:val>
                                        </p:tav>
                                        <p:tav tm="100000">
                                          <p:val>
                                            <p:fltVal val="0"/>
                                          </p:val>
                                        </p:tav>
                                      </p:tavLst>
                                    </p:anim>
                                    <p:anim calcmode="lin" valueType="num">
                                      <p:cBhvr>
                                        <p:cTn id="29" dur="2000"/>
                                        <p:tgtEl>
                                          <p:spTgt spid="925703"/>
                                        </p:tgtEl>
                                        <p:attrNameLst>
                                          <p:attrName>ppt_w</p:attrName>
                                        </p:attrNameLst>
                                      </p:cBhvr>
                                      <p:tavLst>
                                        <p:tav tm="0">
                                          <p:val>
                                            <p:strVal val="ppt_w"/>
                                          </p:val>
                                        </p:tav>
                                        <p:tav tm="100000">
                                          <p:val>
                                            <p:fltVal val="0"/>
                                          </p:val>
                                        </p:tav>
                                      </p:tavLst>
                                    </p:anim>
                                    <p:set>
                                      <p:cBhvr>
                                        <p:cTn id="30" dur="1" fill="hold">
                                          <p:stCondLst>
                                            <p:cond delay="1999"/>
                                          </p:stCondLst>
                                        </p:cTn>
                                        <p:tgtEl>
                                          <p:spTgt spid="925703"/>
                                        </p:tgtEl>
                                        <p:attrNameLst>
                                          <p:attrName>style.visibility</p:attrName>
                                        </p:attrNameLst>
                                      </p:cBhvr>
                                      <p:to>
                                        <p:strVal val="hidden"/>
                                      </p:to>
                                    </p:set>
                                  </p:childTnLst>
                                </p:cTn>
                              </p:par>
                            </p:childTnLst>
                          </p:cTn>
                        </p:par>
                        <p:par>
                          <p:cTn id="31" fill="hold">
                            <p:stCondLst>
                              <p:cond delay="2000"/>
                            </p:stCondLst>
                            <p:childTnLst>
                              <p:par>
                                <p:cTn id="32" presetID="25" presetClass="exit" presetSubtype="0" fill="hold" nodeType="afterEffect">
                                  <p:stCondLst>
                                    <p:cond delay="0"/>
                                  </p:stCondLst>
                                  <p:childTnLst>
                                    <p:animEffect transition="out" filter="fade">
                                      <p:cBhvr>
                                        <p:cTn id="33" dur="1000" accel="50000">
                                          <p:stCondLst>
                                            <p:cond delay="0"/>
                                          </p:stCondLst>
                                        </p:cTn>
                                        <p:tgtEl>
                                          <p:spTgt spid="925700"/>
                                        </p:tgtEl>
                                      </p:cBhvr>
                                    </p:animEffect>
                                    <p:anim calcmode="lin" valueType="num">
                                      <p:cBhvr>
                                        <p:cTn id="34" dur="500" accel="50000">
                                          <p:stCondLst>
                                            <p:cond delay="0"/>
                                          </p:stCondLst>
                                        </p:cTn>
                                        <p:tgtEl>
                                          <p:spTgt spid="925700"/>
                                        </p:tgtEl>
                                        <p:attrNameLst>
                                          <p:attrName>ppt_y</p:attrName>
                                        </p:attrNameLst>
                                      </p:cBhvr>
                                      <p:tavLst>
                                        <p:tav tm="0">
                                          <p:val>
                                            <p:strVal val="ppt_y"/>
                                          </p:val>
                                        </p:tav>
                                        <p:tav tm="100000">
                                          <p:val>
                                            <p:strVal val="ppt_y+.1"/>
                                          </p:val>
                                        </p:tav>
                                      </p:tavLst>
                                    </p:anim>
                                    <p:anim calcmode="lin" valueType="num">
                                      <p:cBhvr>
                                        <p:cTn id="35" dur="500" decel="50000">
                                          <p:stCondLst>
                                            <p:cond delay="500"/>
                                          </p:stCondLst>
                                        </p:cTn>
                                        <p:tgtEl>
                                          <p:spTgt spid="925700"/>
                                        </p:tgtEl>
                                        <p:attrNameLst>
                                          <p:attrName>ppt_y</p:attrName>
                                        </p:attrNameLst>
                                      </p:cBhvr>
                                      <p:tavLst>
                                        <p:tav tm="0">
                                          <p:val>
                                            <p:strVal val="ppt_y"/>
                                          </p:val>
                                        </p:tav>
                                        <p:tav tm="100000">
                                          <p:val>
                                            <p:strVal val="ppt_y-.1"/>
                                          </p:val>
                                        </p:tav>
                                      </p:tavLst>
                                    </p:anim>
                                    <p:anim calcmode="lin" valueType="num">
                                      <p:cBhvr>
                                        <p:cTn id="36" dur="500" accel="50000">
                                          <p:stCondLst>
                                            <p:cond delay="500"/>
                                          </p:stCondLst>
                                        </p:cTn>
                                        <p:tgtEl>
                                          <p:spTgt spid="925700"/>
                                        </p:tgtEl>
                                        <p:attrNameLst>
                                          <p:attrName>ppt_x</p:attrName>
                                        </p:attrNameLst>
                                      </p:cBhvr>
                                      <p:tavLst>
                                        <p:tav tm="0">
                                          <p:val>
                                            <p:strVal val="ppt_x"/>
                                          </p:val>
                                        </p:tav>
                                        <p:tav tm="100000">
                                          <p:val>
                                            <p:strVal val="ppt_x+.4"/>
                                          </p:val>
                                        </p:tav>
                                      </p:tavLst>
                                    </p:anim>
                                    <p:anim calcmode="lin" valueType="num">
                                      <p:cBhvr>
                                        <p:cTn id="37" dur="1000"/>
                                        <p:tgtEl>
                                          <p:spTgt spid="925700"/>
                                        </p:tgtEl>
                                        <p:attrNameLst>
                                          <p:attrName>ppt_h</p:attrName>
                                        </p:attrNameLst>
                                      </p:cBhvr>
                                      <p:tavLst>
                                        <p:tav tm="0">
                                          <p:val>
                                            <p:strVal val="ppt_h"/>
                                          </p:val>
                                        </p:tav>
                                        <p:tav tm="100000">
                                          <p:val>
                                            <p:strVal val="ppt_h"/>
                                          </p:val>
                                        </p:tav>
                                      </p:tavLst>
                                    </p:anim>
                                    <p:anim calcmode="lin" valueType="num">
                                      <p:cBhvr>
                                        <p:cTn id="38" dur="500" accel="50000">
                                          <p:stCondLst>
                                            <p:cond delay="0"/>
                                          </p:stCondLst>
                                        </p:cTn>
                                        <p:tgtEl>
                                          <p:spTgt spid="925700"/>
                                        </p:tgtEl>
                                        <p:attrNameLst>
                                          <p:attrName>ppt_w</p:attrName>
                                        </p:attrNameLst>
                                      </p:cBhvr>
                                      <p:tavLst>
                                        <p:tav tm="0">
                                          <p:val>
                                            <p:strVal val="ppt_w"/>
                                          </p:val>
                                        </p:tav>
                                        <p:tav tm="100000">
                                          <p:val>
                                            <p:strVal val="ppt_w*.05"/>
                                          </p:val>
                                        </p:tav>
                                      </p:tavLst>
                                    </p:anim>
                                    <p:anim calcmode="lin" valueType="num">
                                      <p:cBhvr>
                                        <p:cTn id="39" dur="500" decel="50000">
                                          <p:stCondLst>
                                            <p:cond delay="500"/>
                                          </p:stCondLst>
                                        </p:cTn>
                                        <p:tgtEl>
                                          <p:spTgt spid="925700"/>
                                        </p:tgtEl>
                                        <p:attrNameLst>
                                          <p:attrName>ppt_w</p:attrName>
                                        </p:attrNameLst>
                                      </p:cBhvr>
                                      <p:tavLst>
                                        <p:tav tm="0">
                                          <p:val>
                                            <p:strVal val="ppt_w"/>
                                          </p:val>
                                        </p:tav>
                                        <p:tav tm="100000">
                                          <p:val>
                                            <p:strVal val="ppt_w/.05"/>
                                          </p:val>
                                        </p:tav>
                                      </p:tavLst>
                                    </p:anim>
                                    <p:anim calcmode="lin" valueType="num">
                                      <p:cBhvr>
                                        <p:cTn id="40" dur="500" accel="50000">
                                          <p:stCondLst>
                                            <p:cond delay="500"/>
                                          </p:stCondLst>
                                        </p:cTn>
                                        <p:tgtEl>
                                          <p:spTgt spid="925700"/>
                                        </p:tgtEl>
                                        <p:attrNameLst>
                                          <p:attrName>style.rotation</p:attrName>
                                        </p:attrNameLst>
                                      </p:cBhvr>
                                      <p:tavLst>
                                        <p:tav tm="0">
                                          <p:val>
                                            <p:fltVal val="0"/>
                                          </p:val>
                                        </p:tav>
                                        <p:tav tm="100000">
                                          <p:val>
                                            <p:fltVal val="-90"/>
                                          </p:val>
                                        </p:tav>
                                      </p:tavLst>
                                    </p:anim>
                                    <p:set>
                                      <p:cBhvr>
                                        <p:cTn id="41" dur="1" fill="hold">
                                          <p:stCondLst>
                                            <p:cond delay="999"/>
                                          </p:stCondLst>
                                        </p:cTn>
                                        <p:tgtEl>
                                          <p:spTgt spid="925700"/>
                                        </p:tgtEl>
                                        <p:attrNameLst>
                                          <p:attrName>style.visibility</p:attrName>
                                        </p:attrNameLst>
                                      </p:cBhvr>
                                      <p:to>
                                        <p:strVal val="hidden"/>
                                      </p:to>
                                    </p:set>
                                  </p:childTnLst>
                                </p:cTn>
                              </p:par>
                            </p:childTnLst>
                          </p:cTn>
                        </p:par>
                        <p:par>
                          <p:cTn id="42" fill="hold">
                            <p:stCondLst>
                              <p:cond delay="3000"/>
                            </p:stCondLst>
                            <p:childTnLst>
                              <p:par>
                                <p:cTn id="43" presetID="54" presetClass="exit" presetSubtype="0" decel="100000" fill="hold" nodeType="afterEffect">
                                  <p:stCondLst>
                                    <p:cond delay="0"/>
                                  </p:stCondLst>
                                  <p:childTnLst>
                                    <p:anim calcmode="lin" valueType="num">
                                      <p:cBhvr>
                                        <p:cTn id="44" dur="500"/>
                                        <p:tgtEl>
                                          <p:spTgt spid="925702"/>
                                        </p:tgtEl>
                                        <p:attrNameLst>
                                          <p:attrName>ppt_w</p:attrName>
                                        </p:attrNameLst>
                                      </p:cBhvr>
                                      <p:tavLst>
                                        <p:tav tm="0">
                                          <p:val>
                                            <p:strVal val="ppt_w"/>
                                          </p:val>
                                        </p:tav>
                                        <p:tav tm="100000">
                                          <p:val>
                                            <p:strVal val="ppt_w*0.05"/>
                                          </p:val>
                                        </p:tav>
                                      </p:tavLst>
                                    </p:anim>
                                    <p:anim calcmode="lin" valueType="num">
                                      <p:cBhvr>
                                        <p:cTn id="45" dur="500"/>
                                        <p:tgtEl>
                                          <p:spTgt spid="925702"/>
                                        </p:tgtEl>
                                        <p:attrNameLst>
                                          <p:attrName>ppt_h</p:attrName>
                                        </p:attrNameLst>
                                      </p:cBhvr>
                                      <p:tavLst>
                                        <p:tav tm="0">
                                          <p:val>
                                            <p:strVal val="ppt_h"/>
                                          </p:val>
                                        </p:tav>
                                        <p:tav tm="100000">
                                          <p:val>
                                            <p:strVal val="ppt_h"/>
                                          </p:val>
                                        </p:tav>
                                      </p:tavLst>
                                    </p:anim>
                                    <p:anim calcmode="lin" valueType="num">
                                      <p:cBhvr>
                                        <p:cTn id="46" dur="500"/>
                                        <p:tgtEl>
                                          <p:spTgt spid="925702"/>
                                        </p:tgtEl>
                                        <p:attrNameLst>
                                          <p:attrName>ppt_x</p:attrName>
                                        </p:attrNameLst>
                                      </p:cBhvr>
                                      <p:tavLst>
                                        <p:tav tm="0">
                                          <p:val>
                                            <p:strVal val="ppt_x"/>
                                          </p:val>
                                        </p:tav>
                                        <p:tav tm="100000">
                                          <p:val>
                                            <p:strVal val="ppt_x-.2"/>
                                          </p:val>
                                        </p:tav>
                                      </p:tavLst>
                                    </p:anim>
                                    <p:anim calcmode="lin" valueType="num">
                                      <p:cBhvr>
                                        <p:cTn id="47" dur="500"/>
                                        <p:tgtEl>
                                          <p:spTgt spid="925702"/>
                                        </p:tgtEl>
                                        <p:attrNameLst>
                                          <p:attrName>ppt_y</p:attrName>
                                        </p:attrNameLst>
                                      </p:cBhvr>
                                      <p:tavLst>
                                        <p:tav tm="0">
                                          <p:val>
                                            <p:strVal val="ppt_y"/>
                                          </p:val>
                                        </p:tav>
                                        <p:tav tm="100000">
                                          <p:val>
                                            <p:strVal val="ppt_y"/>
                                          </p:val>
                                        </p:tav>
                                      </p:tavLst>
                                    </p:anim>
                                    <p:animEffect transition="out" filter="fade">
                                      <p:cBhvr>
                                        <p:cTn id="48" dur="500"/>
                                        <p:tgtEl>
                                          <p:spTgt spid="925702"/>
                                        </p:tgtEl>
                                      </p:cBhvr>
                                    </p:animEffect>
                                    <p:set>
                                      <p:cBhvr>
                                        <p:cTn id="49" dur="1" fill="hold">
                                          <p:stCondLst>
                                            <p:cond delay="499"/>
                                          </p:stCondLst>
                                        </p:cTn>
                                        <p:tgtEl>
                                          <p:spTgt spid="925702"/>
                                        </p:tgtEl>
                                        <p:attrNameLst>
                                          <p:attrName>style.visibility</p:attrName>
                                        </p:attrNameLst>
                                      </p:cBhvr>
                                      <p:to>
                                        <p:strVal val="hidden"/>
                                      </p:to>
                                    </p:set>
                                  </p:childTnLst>
                                </p:cTn>
                              </p:par>
                            </p:childTnLst>
                          </p:cTn>
                        </p:par>
                        <p:par>
                          <p:cTn id="50" fill="hold">
                            <p:stCondLst>
                              <p:cond delay="3500"/>
                            </p:stCondLst>
                            <p:childTnLst>
                              <p:par>
                                <p:cTn id="51" presetID="58" presetClass="exit" presetSubtype="0" decel="100000" fill="hold" nodeType="afterEffect">
                                  <p:stCondLst>
                                    <p:cond delay="0"/>
                                  </p:stCondLst>
                                  <p:childTnLst>
                                    <p:anim calcmode="lin" valueType="num">
                                      <p:cBhvr>
                                        <p:cTn id="52" dur="500"/>
                                        <p:tgtEl>
                                          <p:spTgt spid="925701"/>
                                        </p:tgtEl>
                                        <p:attrNameLst>
                                          <p:attrName>ppt_w</p:attrName>
                                        </p:attrNameLst>
                                      </p:cBhvr>
                                      <p:tavLst>
                                        <p:tav tm="0">
                                          <p:val>
                                            <p:strVal val="ppt_w"/>
                                          </p:val>
                                        </p:tav>
                                        <p:tav tm="100000">
                                          <p:val>
                                            <p:strVal val="ppt_w*2.5"/>
                                          </p:val>
                                        </p:tav>
                                      </p:tavLst>
                                    </p:anim>
                                    <p:anim calcmode="lin" valueType="num">
                                      <p:cBhvr>
                                        <p:cTn id="53" dur="500"/>
                                        <p:tgtEl>
                                          <p:spTgt spid="925701"/>
                                        </p:tgtEl>
                                        <p:attrNameLst>
                                          <p:attrName>ppt_h</p:attrName>
                                        </p:attrNameLst>
                                      </p:cBhvr>
                                      <p:tavLst>
                                        <p:tav tm="0">
                                          <p:val>
                                            <p:strVal val="ppt_h"/>
                                          </p:val>
                                        </p:tav>
                                        <p:tav tm="100000">
                                          <p:val>
                                            <p:strVal val="ppt_h*0.01"/>
                                          </p:val>
                                        </p:tav>
                                      </p:tavLst>
                                    </p:anim>
                                    <p:anim calcmode="lin" valueType="num">
                                      <p:cBhvr>
                                        <p:cTn id="54" dur="500"/>
                                        <p:tgtEl>
                                          <p:spTgt spid="925701"/>
                                        </p:tgtEl>
                                        <p:attrNameLst>
                                          <p:attrName>ppt_x</p:attrName>
                                        </p:attrNameLst>
                                      </p:cBhvr>
                                      <p:tavLst>
                                        <p:tav tm="0">
                                          <p:val>
                                            <p:strVal val="ppt_x"/>
                                          </p:val>
                                        </p:tav>
                                        <p:tav tm="100000">
                                          <p:val>
                                            <p:strVal val="ppt_x"/>
                                          </p:val>
                                        </p:tav>
                                      </p:tavLst>
                                    </p:anim>
                                    <p:anim calcmode="lin" valueType="num">
                                      <p:cBhvr>
                                        <p:cTn id="55" dur="500"/>
                                        <p:tgtEl>
                                          <p:spTgt spid="925701"/>
                                        </p:tgtEl>
                                        <p:attrNameLst>
                                          <p:attrName>ppt_y</p:attrName>
                                        </p:attrNameLst>
                                      </p:cBhvr>
                                      <p:tavLst>
                                        <p:tav tm="0">
                                          <p:val>
                                            <p:strVal val="ppt_y"/>
                                          </p:val>
                                        </p:tav>
                                        <p:tav tm="100000">
                                          <p:val>
                                            <p:strVal val="ppt_h+1"/>
                                          </p:val>
                                        </p:tav>
                                      </p:tavLst>
                                    </p:anim>
                                    <p:animEffect transition="out" filter="fade">
                                      <p:cBhvr>
                                        <p:cTn id="56" dur="500"/>
                                        <p:tgtEl>
                                          <p:spTgt spid="925701"/>
                                        </p:tgtEl>
                                      </p:cBhvr>
                                    </p:animEffect>
                                    <p:set>
                                      <p:cBhvr>
                                        <p:cTn id="57" dur="1" fill="hold">
                                          <p:stCondLst>
                                            <p:cond delay="499"/>
                                          </p:stCondLst>
                                        </p:cTn>
                                        <p:tgtEl>
                                          <p:spTgt spid="925701"/>
                                        </p:tgtEl>
                                        <p:attrNameLst>
                                          <p:attrName>style.visibility</p:attrName>
                                        </p:attrNameLst>
                                      </p:cBhvr>
                                      <p:to>
                                        <p:strVal val="hidden"/>
                                      </p:to>
                                    </p:set>
                                  </p:childTnLst>
                                </p:cTn>
                              </p:par>
                            </p:childTnLst>
                          </p:cTn>
                        </p:par>
                        <p:par>
                          <p:cTn id="58" fill="hold">
                            <p:stCondLst>
                              <p:cond delay="4000"/>
                            </p:stCondLst>
                            <p:childTnLst>
                              <p:par>
                                <p:cTn id="59" presetID="4" presetClass="exit" presetSubtype="16" fill="hold" nodeType="afterEffect">
                                  <p:stCondLst>
                                    <p:cond delay="0"/>
                                  </p:stCondLst>
                                  <p:childTnLst>
                                    <p:animEffect transition="out" filter="box(in)">
                                      <p:cBhvr>
                                        <p:cTn id="60" dur="500"/>
                                        <p:tgtEl>
                                          <p:spTgt spid="925698"/>
                                        </p:tgtEl>
                                      </p:cBhvr>
                                    </p:animEffect>
                                    <p:set>
                                      <p:cBhvr>
                                        <p:cTn id="61" dur="1" fill="hold">
                                          <p:stCondLst>
                                            <p:cond delay="499"/>
                                          </p:stCondLst>
                                        </p:cTn>
                                        <p:tgtEl>
                                          <p:spTgt spid="92569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diamond(in)">
                                      <p:cBhvr>
                                        <p:cTn id="6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6" name="Rectangle 6"/>
          <p:cNvSpPr>
            <a:spLocks noGrp="1" noChangeArrowheads="1"/>
          </p:cNvSpPr>
          <p:nvPr>
            <p:ph idx="1"/>
          </p:nvPr>
        </p:nvSpPr>
        <p:spPr>
          <a:xfrm>
            <a:off x="382324" y="1414198"/>
            <a:ext cx="4902729" cy="2010797"/>
          </a:xfrm>
        </p:spPr>
        <p:txBody>
          <a:bodyPr/>
          <a:lstStyle/>
          <a:p>
            <a:pPr eaLnBrk="1" hangingPunct="1">
              <a:buFont typeface="Wingdings 2" pitchFamily="18" charset="2"/>
              <a:buBlip>
                <a:blip r:embed="rId3"/>
              </a:buBlip>
              <a:defRPr/>
            </a:pPr>
            <a:r>
              <a:rPr lang="zh-TW" altLang="en-US" sz="2800" dirty="0">
                <a:effectLst>
                  <a:outerShdw blurRad="38100" dist="38100" dir="2700000" algn="tl">
                    <a:srgbClr val="000000"/>
                  </a:outerShdw>
                </a:effectLst>
                <a:latin typeface="標楷體" pitchFamily="65" charset="-120"/>
                <a:ea typeface="標楷體" pitchFamily="65" charset="-120"/>
              </a:rPr>
              <a:t>整合 </a:t>
            </a:r>
            <a:r>
              <a:rPr sz="2800" dirty="0">
                <a:effectLst>
                  <a:outerShdw blurRad="38100" dist="38100" dir="2700000" algn="tl">
                    <a:srgbClr val="000000"/>
                  </a:outerShdw>
                </a:effectLst>
                <a:latin typeface="標楷體" pitchFamily="65" charset="-120"/>
                <a:ea typeface="標楷體" pitchFamily="65" charset="-120"/>
              </a:rPr>
              <a:t>Exchange </a:t>
            </a:r>
            <a:r>
              <a:rPr lang="zh-TW" altLang="en-US" sz="2800" dirty="0">
                <a:effectLst>
                  <a:outerShdw blurRad="38100" dist="38100" dir="2700000" algn="tl">
                    <a:srgbClr val="000000"/>
                  </a:outerShdw>
                </a:effectLst>
                <a:latin typeface="標楷體" pitchFamily="65" charset="-120"/>
                <a:ea typeface="標楷體" pitchFamily="65" charset="-120"/>
              </a:rPr>
              <a:t>通訊群組</a:t>
            </a:r>
            <a:endParaRPr sz="2800" dirty="0">
              <a:effectLst>
                <a:outerShdw blurRad="38100" dist="38100" dir="2700000" algn="tl">
                  <a:srgbClr val="000000"/>
                </a:outerShdw>
              </a:effectLst>
              <a:latin typeface="標楷體" pitchFamily="65" charset="-120"/>
              <a:ea typeface="標楷體" pitchFamily="65" charset="-120"/>
            </a:endParaRPr>
          </a:p>
          <a:p>
            <a:pPr eaLnBrk="1" hangingPunct="1">
              <a:buFont typeface="Wingdings 2" pitchFamily="18" charset="2"/>
              <a:buBlip>
                <a:blip r:embed="rId3"/>
              </a:buBlip>
              <a:defRPr/>
            </a:pPr>
            <a:r>
              <a:rPr lang="zh-TW" altLang="en-US" sz="2800" dirty="0">
                <a:effectLst>
                  <a:outerShdw blurRad="38100" dist="38100" dir="2700000" algn="tl">
                    <a:srgbClr val="000000"/>
                  </a:outerShdw>
                </a:effectLst>
                <a:latin typeface="標楷體" pitchFamily="65" charset="-120"/>
                <a:ea typeface="標楷體" pitchFamily="65" charset="-120"/>
              </a:rPr>
              <a:t>不再需要手動建立群組</a:t>
            </a:r>
            <a:endParaRPr sz="2800" dirty="0">
              <a:effectLst>
                <a:outerShdw blurRad="38100" dist="38100" dir="2700000" algn="tl">
                  <a:srgbClr val="000000"/>
                </a:outerShdw>
              </a:effectLst>
              <a:latin typeface="標楷體" pitchFamily="65" charset="-120"/>
              <a:ea typeface="標楷體" pitchFamily="65" charset="-120"/>
            </a:endParaRPr>
          </a:p>
          <a:p>
            <a:pPr eaLnBrk="1" hangingPunct="1">
              <a:buFont typeface="Wingdings 2" pitchFamily="18" charset="2"/>
              <a:buBlip>
                <a:blip r:embed="rId3"/>
              </a:buBlip>
              <a:defRPr/>
            </a:pPr>
            <a:r>
              <a:rPr lang="zh-TW" altLang="en-US" sz="2800" dirty="0">
                <a:effectLst>
                  <a:outerShdw blurRad="38100" dist="38100" dir="2700000" algn="tl">
                    <a:srgbClr val="000000"/>
                  </a:outerShdw>
                </a:effectLst>
                <a:latin typeface="標楷體" pitchFamily="65" charset="-120"/>
                <a:ea typeface="標楷體" pitchFamily="65" charset="-120"/>
              </a:rPr>
              <a:t>直接使用群組或是加入聯絡人清單</a:t>
            </a:r>
            <a:endParaRPr sz="2800" dirty="0">
              <a:effectLst>
                <a:outerShdw blurRad="38100" dist="38100" dir="2700000" algn="tl">
                  <a:srgbClr val="000000"/>
                </a:outerShdw>
              </a:effectLst>
              <a:latin typeface="標楷體" pitchFamily="65" charset="-120"/>
              <a:ea typeface="標楷體" pitchFamily="65" charset="-120"/>
            </a:endParaRPr>
          </a:p>
        </p:txBody>
      </p:sp>
      <p:sp>
        <p:nvSpPr>
          <p:cNvPr id="14338" name="Rectangle 2"/>
          <p:cNvSpPr>
            <a:spLocks noGrp="1" noChangeArrowheads="1"/>
          </p:cNvSpPr>
          <p:nvPr>
            <p:ph type="title"/>
          </p:nvPr>
        </p:nvSpPr>
        <p:spPr/>
        <p:txBody>
          <a:bodyPr/>
          <a:lstStyle/>
          <a:p>
            <a:pPr>
              <a:defRPr/>
            </a:pPr>
            <a:r>
              <a:rPr lang="zh-TW" altLang="en-US" dirty="0" smtClean="0"/>
              <a:t>通訊群組整合</a:t>
            </a:r>
            <a:endParaRPr dirty="0" smtClean="0"/>
          </a:p>
        </p:txBody>
      </p:sp>
      <p:pic>
        <p:nvPicPr>
          <p:cNvPr id="38915" name="Picture 6" descr="dl1.JPG"/>
          <p:cNvPicPr>
            <a:picLocks noChangeAspect="1"/>
          </p:cNvPicPr>
          <p:nvPr/>
        </p:nvPicPr>
        <p:blipFill>
          <a:blip r:embed="rId4"/>
          <a:srcRect/>
          <a:stretch>
            <a:fillRect/>
          </a:stretch>
        </p:blipFill>
        <p:spPr bwMode="auto">
          <a:xfrm>
            <a:off x="5515240" y="1177396"/>
            <a:ext cx="2952750" cy="5238750"/>
          </a:xfrm>
          <a:prstGeom prst="rect">
            <a:avLst/>
          </a:prstGeom>
          <a:noFill/>
          <a:ln w="9525">
            <a:noFill/>
            <a:miter lim="800000"/>
            <a:headEnd/>
            <a:tailEnd/>
          </a:ln>
        </p:spPr>
      </p:pic>
      <p:pic>
        <p:nvPicPr>
          <p:cNvPr id="8" name="Picture 7" descr="dl2.JPG"/>
          <p:cNvPicPr>
            <a:picLocks noChangeAspect="1"/>
          </p:cNvPicPr>
          <p:nvPr/>
        </p:nvPicPr>
        <p:blipFill>
          <a:blip r:embed="rId5"/>
          <a:srcRect/>
          <a:stretch>
            <a:fillRect/>
          </a:stretch>
        </p:blipFill>
        <p:spPr bwMode="auto">
          <a:xfrm>
            <a:off x="5966354" y="2510896"/>
            <a:ext cx="2313782" cy="224895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2" name="Rectangle 4"/>
          <p:cNvSpPr>
            <a:spLocks noGrp="1" noChangeArrowheads="1"/>
          </p:cNvSpPr>
          <p:nvPr>
            <p:ph idx="1"/>
          </p:nvPr>
        </p:nvSpPr>
        <p:spPr>
          <a:xfrm>
            <a:off x="382323" y="1414198"/>
            <a:ext cx="4794250" cy="2403212"/>
          </a:xfrm>
        </p:spPr>
        <p:txBody>
          <a:bodyPr/>
          <a:lstStyle/>
          <a:p>
            <a:pPr marL="240761" indent="-240761">
              <a:buBlip>
                <a:blip r:embed="rId3"/>
              </a:buBlip>
            </a:pPr>
            <a:r>
              <a:rPr lang="zh-TW" altLang="en-US" sz="2800" dirty="0">
                <a:effectLst>
                  <a:outerShdw blurRad="38100" dist="38100" dir="2700000" algn="tl">
                    <a:srgbClr val="000000"/>
                  </a:outerShdw>
                </a:effectLst>
                <a:latin typeface="標楷體" pitchFamily="65" charset="-120"/>
                <a:ea typeface="標楷體" pitchFamily="65" charset="-120"/>
              </a:rPr>
              <a:t>使用者狀態顯示不再是顯示或不顯示</a:t>
            </a:r>
            <a:endParaRPr altLang="zh-TW" sz="2800" dirty="0">
              <a:effectLst>
                <a:outerShdw blurRad="38100" dist="38100" dir="2700000" algn="tl">
                  <a:srgbClr val="000000"/>
                </a:outerShdw>
              </a:effectLst>
              <a:latin typeface="標楷體" pitchFamily="65" charset="-120"/>
              <a:ea typeface="標楷體" pitchFamily="65" charset="-120"/>
            </a:endParaRPr>
          </a:p>
          <a:p>
            <a:pPr marL="240761" indent="-240761">
              <a:buBlip>
                <a:blip r:embed="rId3"/>
              </a:buBlip>
            </a:pPr>
            <a:r>
              <a:rPr lang="zh-TW" altLang="en-US" sz="2800" dirty="0">
                <a:effectLst>
                  <a:outerShdw blurRad="38100" dist="38100" dir="2700000" algn="tl">
                    <a:srgbClr val="000000"/>
                  </a:outerShdw>
                </a:effectLst>
                <a:latin typeface="標楷體" pitchFamily="65" charset="-120"/>
                <a:ea typeface="標楷體" pitchFamily="65" charset="-120"/>
              </a:rPr>
              <a:t>聯絡人可以被設定不同 </a:t>
            </a:r>
            <a:r>
              <a:rPr altLang="zh-TW" sz="2800" dirty="0">
                <a:effectLst>
                  <a:outerShdw blurRad="38100" dist="38100" dir="2700000" algn="tl">
                    <a:srgbClr val="000000"/>
                  </a:outerShdw>
                </a:effectLst>
                <a:latin typeface="標楷體" pitchFamily="65" charset="-120"/>
                <a:ea typeface="標楷體" pitchFamily="65" charset="-120"/>
              </a:rPr>
              <a:t>‘</a:t>
            </a:r>
            <a:r>
              <a:rPr lang="zh-TW" altLang="en-US" sz="2800" dirty="0">
                <a:effectLst>
                  <a:outerShdw blurRad="38100" dist="38100" dir="2700000" algn="tl">
                    <a:srgbClr val="000000"/>
                  </a:outerShdw>
                </a:effectLst>
                <a:latin typeface="標楷體" pitchFamily="65" charset="-120"/>
                <a:ea typeface="標楷體" pitchFamily="65" charset="-120"/>
              </a:rPr>
              <a:t>層級</a:t>
            </a:r>
            <a:r>
              <a:rPr altLang="zh-TW" sz="2800" dirty="0">
                <a:effectLst>
                  <a:outerShdw blurRad="38100" dist="38100" dir="2700000" algn="tl">
                    <a:srgbClr val="000000"/>
                  </a:outerShdw>
                </a:effectLst>
                <a:latin typeface="標楷體" pitchFamily="65" charset="-120"/>
                <a:ea typeface="標楷體" pitchFamily="65" charset="-120"/>
              </a:rPr>
              <a:t>'</a:t>
            </a:r>
            <a:r>
              <a:rPr lang="zh-TW" altLang="en-US" sz="2800" dirty="0">
                <a:effectLst>
                  <a:outerShdw blurRad="38100" dist="38100" dir="2700000" algn="tl">
                    <a:srgbClr val="000000"/>
                  </a:outerShdw>
                </a:effectLst>
                <a:latin typeface="標楷體" pitchFamily="65" charset="-120"/>
                <a:ea typeface="標楷體" pitchFamily="65" charset="-120"/>
              </a:rPr>
              <a:t>的狀態顯示資訊</a:t>
            </a:r>
            <a:endParaRPr altLang="zh-TW" sz="2800" dirty="0">
              <a:effectLst>
                <a:outerShdw blurRad="38100" dist="38100" dir="2700000" algn="tl">
                  <a:srgbClr val="000000"/>
                </a:outerShdw>
              </a:effectLst>
              <a:latin typeface="標楷體" pitchFamily="65" charset="-120"/>
              <a:ea typeface="標楷體" pitchFamily="65" charset="-120"/>
            </a:endParaRPr>
          </a:p>
          <a:p>
            <a:pPr marL="240761" indent="-240761">
              <a:buBlip>
                <a:blip r:embed="rId3"/>
              </a:buBlip>
            </a:pPr>
            <a:r>
              <a:rPr lang="zh-TW" altLang="en-US" sz="2800" dirty="0">
                <a:effectLst>
                  <a:outerShdw blurRad="38100" dist="38100" dir="2700000" algn="tl">
                    <a:srgbClr val="000000"/>
                  </a:outerShdw>
                </a:effectLst>
                <a:latin typeface="標楷體" pitchFamily="65" charset="-120"/>
                <a:ea typeface="標楷體" pitchFamily="65" charset="-120"/>
              </a:rPr>
              <a:t>可以跨邦聯使用</a:t>
            </a:r>
            <a:endParaRPr altLang="zh-TW" sz="2800" dirty="0">
              <a:effectLst>
                <a:outerShdw blurRad="38100" dist="38100" dir="2700000" algn="tl">
                  <a:srgbClr val="000000"/>
                </a:outerShdw>
              </a:effectLst>
              <a:latin typeface="標楷體" pitchFamily="65" charset="-120"/>
              <a:ea typeface="標楷體" pitchFamily="65" charset="-120"/>
            </a:endParaRPr>
          </a:p>
        </p:txBody>
      </p:sp>
      <p:sp>
        <p:nvSpPr>
          <p:cNvPr id="15362" name="Rectangle 2"/>
          <p:cNvSpPr>
            <a:spLocks noGrp="1" noChangeArrowheads="1"/>
          </p:cNvSpPr>
          <p:nvPr>
            <p:ph type="title"/>
          </p:nvPr>
        </p:nvSpPr>
        <p:spPr/>
        <p:txBody>
          <a:bodyPr/>
          <a:lstStyle/>
          <a:p>
            <a:pPr>
              <a:defRPr/>
            </a:pPr>
            <a:r>
              <a:rPr lang="zh-TW" altLang="en-US" dirty="0" smtClean="0"/>
              <a:t>豐富的狀態顯示</a:t>
            </a:r>
            <a:endParaRPr dirty="0" smtClean="0"/>
          </a:p>
        </p:txBody>
      </p:sp>
      <p:pic>
        <p:nvPicPr>
          <p:cNvPr id="40963" name="Picture 5" descr="presence level 1.JPG"/>
          <p:cNvPicPr>
            <a:picLocks noChangeAspect="1"/>
          </p:cNvPicPr>
          <p:nvPr/>
        </p:nvPicPr>
        <p:blipFill>
          <a:blip r:embed="rId4"/>
          <a:srcRect/>
          <a:stretch>
            <a:fillRect/>
          </a:stretch>
        </p:blipFill>
        <p:spPr bwMode="auto">
          <a:xfrm>
            <a:off x="5359136" y="260615"/>
            <a:ext cx="3429000" cy="2857500"/>
          </a:xfrm>
          <a:prstGeom prst="rect">
            <a:avLst/>
          </a:prstGeom>
          <a:noFill/>
          <a:ln w="9525">
            <a:noFill/>
            <a:miter lim="800000"/>
            <a:headEnd/>
            <a:tailEnd/>
          </a:ln>
        </p:spPr>
      </p:pic>
      <p:pic>
        <p:nvPicPr>
          <p:cNvPr id="40964" name="Picture 6" descr="presence level 2.JPG"/>
          <p:cNvPicPr>
            <a:picLocks noChangeAspect="1"/>
          </p:cNvPicPr>
          <p:nvPr/>
        </p:nvPicPr>
        <p:blipFill>
          <a:blip r:embed="rId5"/>
          <a:srcRect/>
          <a:stretch>
            <a:fillRect/>
          </a:stretch>
        </p:blipFill>
        <p:spPr bwMode="auto">
          <a:xfrm>
            <a:off x="5738813" y="3286126"/>
            <a:ext cx="2514865" cy="302947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8" name="Rectangle 4"/>
          <p:cNvSpPr>
            <a:spLocks noGrp="1" noChangeArrowheads="1"/>
          </p:cNvSpPr>
          <p:nvPr>
            <p:ph idx="1"/>
          </p:nvPr>
        </p:nvSpPr>
        <p:spPr>
          <a:xfrm>
            <a:off x="382324" y="1414199"/>
            <a:ext cx="5544343" cy="3536856"/>
          </a:xfrm>
        </p:spPr>
        <p:txBody>
          <a:bodyPr/>
          <a:lstStyle/>
          <a:p>
            <a:pPr eaLnBrk="1" hangingPunct="1">
              <a:buFont typeface="Wingdings 2" pitchFamily="18" charset="2"/>
              <a:buBlip>
                <a:blip r:embed="rId3"/>
              </a:buBlip>
              <a:defRPr/>
            </a:pPr>
            <a:r>
              <a:rPr lang="zh-TW" altLang="en-US" sz="2800" dirty="0">
                <a:effectLst>
                  <a:outerShdw blurRad="38100" dist="38100" dir="2700000" algn="tl">
                    <a:srgbClr val="000000"/>
                  </a:outerShdw>
                </a:effectLst>
                <a:latin typeface="標楷體" pitchFamily="65" charset="-120"/>
                <a:ea typeface="標楷體" pitchFamily="65" charset="-120"/>
              </a:rPr>
              <a:t>使用者現在可以客製設定顯示狀態</a:t>
            </a:r>
            <a:endParaRPr sz="2800" dirty="0">
              <a:effectLst>
                <a:outerShdw blurRad="38100" dist="38100" dir="2700000" algn="tl">
                  <a:srgbClr val="000000"/>
                </a:outerShdw>
              </a:effectLst>
              <a:latin typeface="標楷體" pitchFamily="65" charset="-120"/>
              <a:ea typeface="標楷體" pitchFamily="65" charset="-120"/>
            </a:endParaRPr>
          </a:p>
          <a:p>
            <a:pPr eaLnBrk="1" hangingPunct="1">
              <a:buFont typeface="Wingdings 2" pitchFamily="18" charset="2"/>
              <a:buBlip>
                <a:blip r:embed="rId3"/>
              </a:buBlip>
              <a:defRPr/>
            </a:pPr>
            <a:r>
              <a:rPr lang="zh-TW" altLang="en-US" sz="2800" dirty="0">
                <a:effectLst>
                  <a:outerShdw blurRad="38100" dist="38100" dir="2700000" algn="tl">
                    <a:srgbClr val="000000"/>
                  </a:outerShdw>
                </a:effectLst>
                <a:latin typeface="標楷體" pitchFamily="65" charset="-120"/>
                <a:ea typeface="標楷體" pitchFamily="65" charset="-120"/>
              </a:rPr>
              <a:t>可以由使用者或是 </a:t>
            </a:r>
            <a:r>
              <a:rPr sz="2800" dirty="0">
                <a:effectLst>
                  <a:outerShdw blurRad="38100" dist="38100" dir="2700000" algn="tl">
                    <a:srgbClr val="000000"/>
                  </a:outerShdw>
                </a:effectLst>
                <a:latin typeface="標楷體" pitchFamily="65" charset="-120"/>
                <a:ea typeface="標楷體" pitchFamily="65" charset="-120"/>
              </a:rPr>
              <a:t>IT</a:t>
            </a:r>
            <a:r>
              <a:rPr lang="zh-TW" altLang="en-US" sz="2800" dirty="0">
                <a:effectLst>
                  <a:outerShdw blurRad="38100" dist="38100" dir="2700000" algn="tl">
                    <a:srgbClr val="000000"/>
                  </a:outerShdw>
                </a:effectLst>
                <a:latin typeface="標楷體" pitchFamily="65" charset="-120"/>
                <a:ea typeface="標楷體" pitchFamily="65" charset="-120"/>
              </a:rPr>
              <a:t> 管控</a:t>
            </a:r>
            <a:endParaRPr sz="2800" dirty="0">
              <a:effectLst>
                <a:outerShdw blurRad="38100" dist="38100" dir="2700000" algn="tl">
                  <a:srgbClr val="000000"/>
                </a:outerShdw>
              </a:effectLst>
              <a:latin typeface="標楷體" pitchFamily="65" charset="-120"/>
              <a:ea typeface="標楷體" pitchFamily="65" charset="-120"/>
            </a:endParaRPr>
          </a:p>
          <a:p>
            <a:pPr eaLnBrk="1" hangingPunct="1">
              <a:buFont typeface="Wingdings 2" pitchFamily="18" charset="2"/>
              <a:buBlip>
                <a:blip r:embed="rId3"/>
              </a:buBlip>
              <a:defRPr/>
            </a:pPr>
            <a:r>
              <a:rPr lang="zh-TW" altLang="en-US" sz="2800" dirty="0">
                <a:effectLst>
                  <a:outerShdw blurRad="38100" dist="38100" dir="2700000" algn="tl">
                    <a:srgbClr val="000000"/>
                  </a:outerShdw>
                </a:effectLst>
                <a:latin typeface="標楷體" pitchFamily="65" charset="-120"/>
                <a:ea typeface="標楷體" pitchFamily="65" charset="-120"/>
              </a:rPr>
              <a:t>設定存於 </a:t>
            </a:r>
            <a:r>
              <a:rPr sz="2800" dirty="0">
                <a:effectLst>
                  <a:outerShdw blurRad="38100" dist="38100" dir="2700000" algn="tl">
                    <a:srgbClr val="000000"/>
                  </a:outerShdw>
                </a:effectLst>
                <a:latin typeface="標楷體" pitchFamily="65" charset="-120"/>
                <a:ea typeface="標楷體" pitchFamily="65" charset="-120"/>
              </a:rPr>
              <a:t>XML </a:t>
            </a:r>
            <a:r>
              <a:rPr lang="zh-TW" altLang="en-US" sz="2800" dirty="0">
                <a:effectLst>
                  <a:outerShdw blurRad="38100" dist="38100" dir="2700000" algn="tl">
                    <a:srgbClr val="000000"/>
                  </a:outerShdw>
                </a:effectLst>
                <a:latin typeface="標楷體" pitchFamily="65" charset="-120"/>
                <a:ea typeface="標楷體" pitchFamily="65" charset="-120"/>
              </a:rPr>
              <a:t>檔案</a:t>
            </a:r>
            <a:endParaRPr sz="2800" dirty="0">
              <a:effectLst>
                <a:outerShdw blurRad="38100" dist="38100" dir="2700000" algn="tl">
                  <a:srgbClr val="000000"/>
                </a:outerShdw>
              </a:effectLst>
              <a:latin typeface="標楷體" pitchFamily="65" charset="-120"/>
              <a:ea typeface="標楷體" pitchFamily="65" charset="-120"/>
            </a:endParaRPr>
          </a:p>
          <a:p>
            <a:pPr eaLnBrk="1" hangingPunct="1">
              <a:buFont typeface="Wingdings 2" pitchFamily="18" charset="2"/>
              <a:buBlip>
                <a:blip r:embed="rId3"/>
              </a:buBlip>
              <a:defRPr/>
            </a:pPr>
            <a:r>
              <a:rPr lang="zh-TW" altLang="en-US" sz="2800" dirty="0">
                <a:effectLst>
                  <a:outerShdw blurRad="38100" dist="38100" dir="2700000" algn="tl">
                    <a:srgbClr val="000000"/>
                  </a:outerShdw>
                </a:effectLst>
                <a:latin typeface="標楷體" pitchFamily="65" charset="-120"/>
                <a:ea typeface="標楷體" pitchFamily="65" charset="-120"/>
              </a:rPr>
              <a:t>可以讓使用者在通訊時做更好的決定</a:t>
            </a:r>
            <a:endParaRPr sz="2800" dirty="0">
              <a:effectLst>
                <a:outerShdw blurRad="38100" dist="38100" dir="2700000" algn="tl">
                  <a:srgbClr val="000000"/>
                </a:outerShdw>
              </a:effectLst>
              <a:latin typeface="標楷體" pitchFamily="65" charset="-120"/>
              <a:ea typeface="標楷體" pitchFamily="65" charset="-120"/>
            </a:endParaRPr>
          </a:p>
          <a:p>
            <a:pPr eaLnBrk="1" hangingPunct="1">
              <a:buFont typeface="Wingdings 2" pitchFamily="18" charset="2"/>
              <a:buBlip>
                <a:blip r:embed="rId3"/>
              </a:buBlip>
              <a:defRPr/>
            </a:pPr>
            <a:r>
              <a:rPr lang="zh-TW" altLang="en-US" sz="2800" dirty="0">
                <a:effectLst>
                  <a:outerShdw blurRad="38100" dist="38100" dir="2700000" algn="tl">
                    <a:srgbClr val="000000"/>
                  </a:outerShdw>
                </a:effectLst>
                <a:latin typeface="標楷體" pitchFamily="65" charset="-120"/>
                <a:ea typeface="標楷體" pitchFamily="65" charset="-120"/>
              </a:rPr>
              <a:t>包含位置選項</a:t>
            </a:r>
            <a:endParaRPr sz="2800" dirty="0">
              <a:effectLst>
                <a:outerShdw blurRad="38100" dist="38100" dir="2700000" algn="tl">
                  <a:srgbClr val="000000"/>
                </a:outerShdw>
              </a:effectLst>
              <a:latin typeface="標楷體" pitchFamily="65" charset="-120"/>
              <a:ea typeface="標楷體" pitchFamily="65" charset="-120"/>
            </a:endParaRPr>
          </a:p>
        </p:txBody>
      </p:sp>
      <p:sp>
        <p:nvSpPr>
          <p:cNvPr id="16386" name="Rectangle 2"/>
          <p:cNvSpPr>
            <a:spLocks noGrp="1" noChangeArrowheads="1"/>
          </p:cNvSpPr>
          <p:nvPr>
            <p:ph type="title"/>
          </p:nvPr>
        </p:nvSpPr>
        <p:spPr/>
        <p:txBody>
          <a:bodyPr/>
          <a:lstStyle/>
          <a:p>
            <a:pPr>
              <a:defRPr/>
            </a:pPr>
            <a:r>
              <a:rPr lang="zh-TW" altLang="en-US" dirty="0" smtClean="0"/>
              <a:t>豐富的狀態顯示</a:t>
            </a:r>
            <a:endParaRPr dirty="0" smtClean="0"/>
          </a:p>
        </p:txBody>
      </p:sp>
      <p:pic>
        <p:nvPicPr>
          <p:cNvPr id="43011" name="Picture 3" descr="custom presence.JPG"/>
          <p:cNvPicPr>
            <a:picLocks noChangeAspect="1"/>
          </p:cNvPicPr>
          <p:nvPr/>
        </p:nvPicPr>
        <p:blipFill>
          <a:blip r:embed="rId4"/>
          <a:srcRect/>
          <a:stretch>
            <a:fillRect/>
          </a:stretch>
        </p:blipFill>
        <p:spPr bwMode="auto">
          <a:xfrm>
            <a:off x="6159500" y="1426105"/>
            <a:ext cx="2096823" cy="406796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6662445" y="1972305"/>
            <a:ext cx="1872641" cy="3206114"/>
            <a:chOff x="10136479" y="2341246"/>
            <a:chExt cx="1872641" cy="3206114"/>
          </a:xfrm>
        </p:grpSpPr>
        <p:pic>
          <p:nvPicPr>
            <p:cNvPr id="7" name="Rectangle 18436"/>
            <p:cNvPicPr>
              <a:picLocks noChangeAspect="1" noChangeArrowheads="1" noCrop="1"/>
            </p:cNvPicPr>
            <p:nvPr/>
          </p:nvPicPr>
          <p:blipFill>
            <a:blip r:embed="rId3"/>
            <a:srcRect/>
            <a:stretch>
              <a:fillRect/>
            </a:stretch>
          </p:blipFill>
          <p:spPr bwMode="auto">
            <a:xfrm>
              <a:off x="10437469" y="2868930"/>
              <a:ext cx="1261716" cy="1669333"/>
            </a:xfrm>
            <a:prstGeom prst="rect">
              <a:avLst/>
            </a:prstGeom>
            <a:noFill/>
            <a:ln w="9525">
              <a:noFill/>
              <a:miter lim="800000"/>
              <a:headEnd/>
              <a:tailEnd/>
            </a:ln>
          </p:spPr>
        </p:pic>
        <p:pic>
          <p:nvPicPr>
            <p:cNvPr id="8" name="Rectangle 18437"/>
            <p:cNvPicPr>
              <a:picLocks noChangeAspect="1" noChangeArrowheads="1"/>
            </p:cNvPicPr>
            <p:nvPr/>
          </p:nvPicPr>
          <p:blipFill>
            <a:blip r:embed="rId4"/>
            <a:srcRect/>
            <a:stretch>
              <a:fillRect/>
            </a:stretch>
          </p:blipFill>
          <p:spPr bwMode="auto">
            <a:xfrm>
              <a:off x="10136479" y="2341246"/>
              <a:ext cx="1872641" cy="3206114"/>
            </a:xfrm>
            <a:prstGeom prst="rect">
              <a:avLst/>
            </a:prstGeom>
            <a:noFill/>
            <a:ln w="9525">
              <a:noFill/>
              <a:miter lim="800000"/>
              <a:headEnd/>
              <a:tailEnd/>
            </a:ln>
          </p:spPr>
        </p:pic>
      </p:grpSp>
      <p:pic>
        <p:nvPicPr>
          <p:cNvPr id="15" name="Picture 14" descr="main ui.jpg"/>
          <p:cNvPicPr>
            <a:picLocks noChangeAspect="1"/>
          </p:cNvPicPr>
          <p:nvPr/>
        </p:nvPicPr>
        <p:blipFill>
          <a:blip r:embed="rId5"/>
          <a:stretch>
            <a:fillRect/>
          </a:stretch>
        </p:blipFill>
        <p:spPr>
          <a:xfrm>
            <a:off x="6531026" y="1972305"/>
            <a:ext cx="2005112" cy="3683000"/>
          </a:xfrm>
          <a:prstGeom prst="rect">
            <a:avLst/>
          </a:prstGeom>
          <a:effectLst>
            <a:outerShdw blurRad="50800" dist="38100" dir="2700000" algn="tl" rotWithShape="0">
              <a:prstClr val="black">
                <a:alpha val="40000"/>
              </a:prstClr>
            </a:outerShdw>
          </a:effectLst>
        </p:spPr>
      </p:pic>
      <p:pic>
        <p:nvPicPr>
          <p:cNvPr id="16" name="Picture 15" descr="cwa main ui.jpg"/>
          <p:cNvPicPr>
            <a:picLocks noChangeAspect="1"/>
          </p:cNvPicPr>
          <p:nvPr/>
        </p:nvPicPr>
        <p:blipFill>
          <a:blip r:embed="rId6"/>
          <a:stretch>
            <a:fillRect/>
          </a:stretch>
        </p:blipFill>
        <p:spPr>
          <a:xfrm>
            <a:off x="6531026" y="1969475"/>
            <a:ext cx="2004060" cy="3685830"/>
          </a:xfrm>
          <a:prstGeom prst="rect">
            <a:avLst/>
          </a:prstGeom>
          <a:effectLst>
            <a:outerShdw blurRad="50800" dist="38100" dir="2700000" algn="tl" rotWithShape="0">
              <a:prstClr val="black">
                <a:alpha val="40000"/>
              </a:prstClr>
            </a:outerShdw>
          </a:effectLst>
        </p:spPr>
      </p:pic>
      <p:sp>
        <p:nvSpPr>
          <p:cNvPr id="17" name="Title 16"/>
          <p:cNvSpPr>
            <a:spLocks noGrp="1"/>
          </p:cNvSpPr>
          <p:nvPr>
            <p:ph type="title" idx="4294967295"/>
          </p:nvPr>
        </p:nvSpPr>
        <p:spPr>
          <a:xfrm>
            <a:off x="385234" y="333829"/>
            <a:ext cx="8380412" cy="1177925"/>
          </a:xfrm>
        </p:spPr>
        <p:txBody>
          <a:bodyPr/>
          <a:lstStyle/>
          <a:p>
            <a:r>
              <a:rPr lang="zh-TW" altLang="en-US" sz="4500" dirty="0" smtClean="0">
                <a:sym typeface="Wingdings" pitchFamily="2" charset="2"/>
              </a:rPr>
              <a:t>簡化通訊</a:t>
            </a:r>
            <a:r>
              <a:rPr sz="4500" smtClean="0">
                <a:sym typeface="Wingdings" pitchFamily="2" charset="2"/>
              </a:rPr>
              <a:t/>
            </a:r>
            <a:br>
              <a:rPr sz="4500" smtClean="0">
                <a:sym typeface="Wingdings" pitchFamily="2" charset="2"/>
              </a:rPr>
            </a:br>
            <a:r>
              <a:rPr sz="3300" spc="-83" smtClean="0">
                <a:sym typeface="Wingdings" pitchFamily="2" charset="2"/>
              </a:rPr>
              <a:t>Anywhere Access</a:t>
            </a:r>
            <a:endParaRPr sz="4500" spc="-83"/>
          </a:p>
        </p:txBody>
      </p:sp>
      <p:sp>
        <p:nvSpPr>
          <p:cNvPr id="18" name="Text Placeholder 17"/>
          <p:cNvSpPr>
            <a:spLocks noGrp="1"/>
          </p:cNvSpPr>
          <p:nvPr>
            <p:ph type="body" idx="4294967295"/>
          </p:nvPr>
        </p:nvSpPr>
        <p:spPr>
          <a:xfrm>
            <a:off x="385234" y="1969475"/>
            <a:ext cx="5538788" cy="3071813"/>
          </a:xfrm>
        </p:spPr>
        <p:txBody>
          <a:bodyPr tIns="91436"/>
          <a:lstStyle/>
          <a:p>
            <a:pPr marL="333362" indent="-333362">
              <a:spcBef>
                <a:spcPts val="1000"/>
              </a:spcBef>
            </a:pPr>
            <a:r>
              <a:rPr lang="zh-TW" altLang="en-US" sz="2800" dirty="0">
                <a:latin typeface="標楷體" pitchFamily="65" charset="-120"/>
                <a:ea typeface="標楷體" pitchFamily="65" charset="-120"/>
              </a:rPr>
              <a:t>不需要使用 </a:t>
            </a:r>
            <a:r>
              <a:rPr altLang="zh-TW" sz="2800" dirty="0">
                <a:latin typeface="標楷體" pitchFamily="65" charset="-120"/>
                <a:ea typeface="標楷體" pitchFamily="65" charset="-120"/>
              </a:rPr>
              <a:t>VPN </a:t>
            </a:r>
            <a:r>
              <a:rPr lang="zh-TW" altLang="en-US" sz="2800" dirty="0">
                <a:latin typeface="標楷體" pitchFamily="65" charset="-120"/>
                <a:ea typeface="標楷體" pitchFamily="65" charset="-120"/>
              </a:rPr>
              <a:t>即可達到安全性通訊存取</a:t>
            </a:r>
            <a:endParaRPr sz="2800" dirty="0">
              <a:latin typeface="標楷體" pitchFamily="65" charset="-120"/>
              <a:ea typeface="標楷體" pitchFamily="65" charset="-120"/>
            </a:endParaRPr>
          </a:p>
          <a:p>
            <a:pPr marL="333362" indent="-333362">
              <a:spcBef>
                <a:spcPts val="1000"/>
              </a:spcBef>
            </a:pPr>
            <a:r>
              <a:rPr lang="zh-TW" altLang="en-US" sz="2800" dirty="0">
                <a:latin typeface="標楷體" pitchFamily="65" charset="-120"/>
                <a:ea typeface="標楷體" pitchFamily="65" charset="-120"/>
              </a:rPr>
              <a:t>針對頻寬不佳之網路提供最佳化 </a:t>
            </a:r>
            <a:r>
              <a:rPr sz="2800" dirty="0" err="1">
                <a:latin typeface="標楷體" pitchFamily="65" charset="-120"/>
                <a:ea typeface="標楷體" pitchFamily="65" charset="-120"/>
              </a:rPr>
              <a:t>Codecs</a:t>
            </a:r>
            <a:r>
              <a:rPr sz="2800" dirty="0">
                <a:latin typeface="標楷體" pitchFamily="65" charset="-120"/>
                <a:ea typeface="標楷體" pitchFamily="65" charset="-120"/>
              </a:rPr>
              <a:t> </a:t>
            </a:r>
          </a:p>
          <a:p>
            <a:pPr marL="333362" indent="-333362">
              <a:spcBef>
                <a:spcPts val="1000"/>
              </a:spcBef>
            </a:pPr>
            <a:r>
              <a:rPr lang="zh-TW" altLang="en-US" sz="2800" dirty="0">
                <a:latin typeface="標楷體" pitchFamily="65" charset="-120"/>
                <a:ea typeface="標楷體" pitchFamily="65" charset="-120"/>
              </a:rPr>
              <a:t>從桌上到行動裝置上相同的</a:t>
            </a:r>
            <a:r>
              <a:rPr sz="2800" dirty="0">
                <a:latin typeface="標楷體" pitchFamily="65" charset="-120"/>
                <a:ea typeface="標楷體" pitchFamily="65" charset="-120"/>
              </a:rPr>
              <a:t> Communicator </a:t>
            </a:r>
            <a:r>
              <a:rPr lang="zh-TW" altLang="en-US" sz="2800" dirty="0">
                <a:latin typeface="標楷體" pitchFamily="65" charset="-120"/>
                <a:ea typeface="標楷體" pitchFamily="65" charset="-120"/>
              </a:rPr>
              <a:t>使用經驗</a:t>
            </a:r>
            <a:endParaRPr sz="2800" dirty="0">
              <a:latin typeface="標楷體" pitchFamily="65" charset="-120"/>
              <a:ea typeface="標楷體"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ox(i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nodeType="clickEffect">
                                  <p:stCondLst>
                                    <p:cond delay="0"/>
                                  </p:stCondLst>
                                  <p:childTnLst>
                                    <p:animEffect transition="out" filter="box(in)">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par>
                                <p:cTn id="25" presetID="4" presetClass="exit" presetSubtype="16" fill="hold" nodeType="withEffect">
                                  <p:stCondLst>
                                    <p:cond delay="0"/>
                                  </p:stCondLst>
                                  <p:childTnLst>
                                    <p:animEffect transition="out" filter="box(in)">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3" presetClass="entr" presetSubtype="1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17488" y="2220913"/>
            <a:ext cx="8723312" cy="641350"/>
          </a:xfrm>
          <a:prstGeom prst="rect">
            <a:avLst/>
          </a:prstGeom>
          <a:noFill/>
          <a:ln w="9525">
            <a:noFill/>
            <a:miter lim="800000"/>
            <a:headEnd/>
            <a:tailEnd/>
          </a:ln>
          <a:effectLst/>
        </p:spPr>
        <p:txBody>
          <a:bodyPr>
            <a:spAutoFit/>
          </a:bodyPr>
          <a:lstStyle/>
          <a:p>
            <a:pPr>
              <a:lnSpc>
                <a:spcPct val="90000"/>
              </a:lnSpc>
              <a:spcBef>
                <a:spcPct val="0"/>
              </a:spcBef>
              <a:buClr>
                <a:schemeClr val="bg1"/>
              </a:buClr>
              <a:buFontTx/>
              <a:buNone/>
            </a:pPr>
            <a:r>
              <a:rPr lang="en-GB" sz="4000" b="1" dirty="0" smtClean="0">
                <a:solidFill>
                  <a:srgbClr val="FFFFFF"/>
                </a:solidFill>
                <a:effectLst>
                  <a:outerShdw blurRad="38100" dist="38100" dir="2700000" algn="tl">
                    <a:srgbClr val="000000"/>
                  </a:outerShdw>
                </a:effectLst>
              </a:rPr>
              <a:t>Office Communicator 2007</a:t>
            </a:r>
            <a:endParaRPr lang="en-US" altLang="zh-TW" sz="2800" b="1" dirty="0">
              <a:solidFill>
                <a:srgbClr val="FFFFFF"/>
              </a:solidFill>
              <a:effectLst>
                <a:outerShdw blurRad="38100" dist="38100" dir="2700000" algn="tl">
                  <a:srgbClr val="000000"/>
                </a:outerShdw>
              </a:effectLst>
              <a:ea typeface="新細明體" pitchFamily="18" charset="-120"/>
            </a:endParaRPr>
          </a:p>
        </p:txBody>
      </p:sp>
      <p:sp>
        <p:nvSpPr>
          <p:cNvPr id="88067" name="Text Box 3"/>
          <p:cNvSpPr txBox="1">
            <a:spLocks noChangeAspect="1" noChangeArrowheads="1"/>
          </p:cNvSpPr>
          <p:nvPr/>
        </p:nvSpPr>
        <p:spPr bwMode="auto">
          <a:xfrm>
            <a:off x="0" y="809625"/>
            <a:ext cx="9144000" cy="1095375"/>
          </a:xfrm>
          <a:prstGeom prst="rect">
            <a:avLst/>
          </a:prstGeom>
          <a:gradFill rotWithShape="1">
            <a:gsLst>
              <a:gs pos="0">
                <a:srgbClr val="F8C508"/>
              </a:gs>
              <a:gs pos="100000">
                <a:srgbClr val="F8C508">
                  <a:gamma/>
                  <a:tint val="60392"/>
                  <a:invGamma/>
                  <a:alpha val="0"/>
                </a:srgbClr>
              </a:gs>
            </a:gsLst>
            <a:lin ang="0" scaled="1"/>
          </a:gradFill>
          <a:ln w="9525" algn="ctr">
            <a:noFill/>
            <a:miter lim="800000"/>
            <a:headEnd/>
            <a:tailEnd/>
          </a:ln>
          <a:effectLst/>
        </p:spPr>
        <p:txBody>
          <a:bodyPr anchor="ctr"/>
          <a:lstStyle/>
          <a:p>
            <a:pPr>
              <a:spcBef>
                <a:spcPct val="0"/>
              </a:spcBef>
              <a:buClrTx/>
              <a:buFontTx/>
              <a:buNone/>
            </a:pPr>
            <a:r>
              <a:rPr lang="en-US" altLang="zh-TW" sz="5000" b="1" i="1">
                <a:solidFill>
                  <a:srgbClr val="FFFFFF"/>
                </a:solidFill>
                <a:effectLst>
                  <a:outerShdw blurRad="38100" dist="38100" dir="2700000" algn="tl">
                    <a:srgbClr val="000000"/>
                  </a:outerShdw>
                </a:effectLst>
                <a:ea typeface="新細明體" pitchFamily="18" charset="-120"/>
              </a:rPr>
              <a:t>  demonstration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22" y="2327278"/>
            <a:ext cx="8966578" cy="1107986"/>
          </a:xfrm>
        </p:spPr>
        <p:txBody>
          <a:bodyPr/>
          <a:lstStyle/>
          <a:p>
            <a:pPr algn="ctr">
              <a:defRPr/>
            </a:pPr>
            <a:r>
              <a:rPr sz="3700" dirty="0"/>
              <a:t>Office Communications Server 2007</a:t>
            </a:r>
            <a:r>
              <a:rPr sz="3700"/>
              <a:t/>
            </a:r>
            <a:br>
              <a:rPr sz="3700"/>
            </a:br>
            <a:r>
              <a:rPr lang="zh-TW" altLang="en-US" sz="3700" dirty="0" smtClean="0"/>
              <a:t>新功能介紹</a:t>
            </a:r>
            <a:endParaRPr sz="3700" dirty="0"/>
          </a:p>
        </p:txBody>
      </p:sp>
      <p:sp>
        <p:nvSpPr>
          <p:cNvPr id="3" name="Subtitle 2"/>
          <p:cNvSpPr>
            <a:spLocks noGrp="1"/>
          </p:cNvSpPr>
          <p:nvPr>
            <p:ph type="subTitle" idx="1"/>
          </p:nvPr>
        </p:nvSpPr>
        <p:spPr>
          <a:xfrm>
            <a:off x="727605" y="4284928"/>
            <a:ext cx="8035396" cy="1096698"/>
          </a:xfrm>
        </p:spPr>
        <p:txBody>
          <a:bodyPr/>
          <a:lstStyle/>
          <a:p>
            <a:pPr>
              <a:defRPr/>
            </a:pPr>
            <a:r>
              <a:rPr altLang="zh-TW" sz="2800" smtClean="0">
                <a:effectLst>
                  <a:outerShdw blurRad="50800" dist="38100" dir="2700000" algn="tl" rotWithShape="0">
                    <a:prstClr val="black">
                      <a:alpha val="40000"/>
                    </a:prstClr>
                  </a:outerShdw>
                </a:effectLst>
                <a:latin typeface="+mj-ea"/>
                <a:ea typeface="+mj-ea"/>
              </a:rPr>
              <a:t>David Feng</a:t>
            </a:r>
            <a:r>
              <a:rPr lang="zh-TW" altLang="en-US" sz="2800" dirty="0" smtClean="0">
                <a:effectLst>
                  <a:outerShdw blurRad="50800" dist="38100" dir="2700000" algn="tl" rotWithShape="0">
                    <a:prstClr val="black">
                      <a:alpha val="40000"/>
                    </a:prstClr>
                  </a:outerShdw>
                </a:effectLst>
                <a:latin typeface="+mj-ea"/>
                <a:ea typeface="+mj-ea"/>
              </a:rPr>
              <a:t> 馮立偉 </a:t>
            </a:r>
            <a:r>
              <a:rPr sz="2800" smtClean="0">
                <a:effectLst>
                  <a:outerShdw blurRad="50800" dist="38100" dir="2700000" algn="tl" rotWithShape="0">
                    <a:prstClr val="black">
                      <a:alpha val="40000"/>
                    </a:prstClr>
                  </a:outerShdw>
                </a:effectLst>
                <a:latin typeface="+mj-ea"/>
                <a:ea typeface="+mj-ea"/>
              </a:rPr>
              <a:t/>
            </a:r>
            <a:br>
              <a:rPr sz="2800" smtClean="0">
                <a:effectLst>
                  <a:outerShdw blurRad="50800" dist="38100" dir="2700000" algn="tl" rotWithShape="0">
                    <a:prstClr val="black">
                      <a:alpha val="40000"/>
                    </a:prstClr>
                  </a:outerShdw>
                </a:effectLst>
                <a:latin typeface="+mj-ea"/>
                <a:ea typeface="+mj-ea"/>
              </a:rPr>
            </a:br>
            <a:r>
              <a:rPr lang="zh-TW" altLang="en-US" sz="2800" dirty="0">
                <a:effectLst>
                  <a:outerShdw blurRad="50800" dist="38100" dir="2700000" algn="tl" rotWithShape="0">
                    <a:prstClr val="black">
                      <a:alpha val="40000"/>
                    </a:prstClr>
                  </a:outerShdw>
                </a:effectLst>
                <a:latin typeface="+mj-ea"/>
                <a:ea typeface="+mj-ea"/>
              </a:rPr>
              <a:t>精誠資</a:t>
            </a:r>
            <a:r>
              <a:rPr lang="zh-TW" altLang="en-US" sz="2800" dirty="0" smtClean="0">
                <a:effectLst>
                  <a:outerShdw blurRad="50800" dist="38100" dir="2700000" algn="tl" rotWithShape="0">
                    <a:prstClr val="black">
                      <a:alpha val="40000"/>
                    </a:prstClr>
                  </a:outerShdw>
                </a:effectLst>
                <a:latin typeface="+mj-ea"/>
                <a:ea typeface="+mj-ea"/>
              </a:rPr>
              <a:t>訊 技術服務處 處長</a:t>
            </a:r>
            <a:r>
              <a:rPr sz="2800" smtClean="0">
                <a:effectLst>
                  <a:outerShdw blurRad="50800" dist="38100" dir="2700000" algn="tl" rotWithShape="0">
                    <a:prstClr val="black">
                      <a:alpha val="40000"/>
                    </a:prstClr>
                  </a:outerShdw>
                </a:effectLst>
                <a:latin typeface="DFKai-SB" pitchFamily="65" charset="-120"/>
                <a:ea typeface="DFKai-SB" pitchFamily="65" charset="-120"/>
              </a:rPr>
              <a:t/>
            </a:r>
            <a:br>
              <a:rPr sz="2800" smtClean="0">
                <a:effectLst>
                  <a:outerShdw blurRad="50800" dist="38100" dir="2700000" algn="tl" rotWithShape="0">
                    <a:prstClr val="black">
                      <a:alpha val="40000"/>
                    </a:prstClr>
                  </a:outerShdw>
                </a:effectLst>
                <a:latin typeface="DFKai-SB" pitchFamily="65" charset="-120"/>
                <a:ea typeface="DFKai-SB" pitchFamily="65" charset="-120"/>
              </a:rPr>
            </a:br>
            <a:endParaRPr sz="2800" dirty="0">
              <a:effectLst>
                <a:outerShdw blurRad="50800" dist="38100" dir="2700000" algn="tl" rotWithShape="0">
                  <a:prstClr val="black">
                    <a:alpha val="40000"/>
                  </a:prstClr>
                </a:outerShdw>
              </a:effectLst>
              <a:latin typeface="DFKai-SB" pitchFamily="65" charset="-120"/>
              <a:ea typeface="DFKai-SB" pitchFamily="65" charset="-12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075" y="2327277"/>
            <a:ext cx="7843838" cy="720197"/>
          </a:xfrm>
        </p:spPr>
        <p:txBody>
          <a:bodyPr/>
          <a:lstStyle/>
          <a:p>
            <a:pPr>
              <a:defRPr/>
            </a:pPr>
            <a:r>
              <a:rPr lang="zh-TW" altLang="en-US" dirty="0" smtClean="0">
                <a:effectLst/>
              </a:rPr>
              <a:t>全新會議功能</a:t>
            </a:r>
            <a:endParaRPr dirty="0" smtClean="0">
              <a:effectLst/>
            </a:endParaRPr>
          </a:p>
        </p:txBody>
      </p:sp>
      <p:sp>
        <p:nvSpPr>
          <p:cNvPr id="22531" name="Slide Number Placeholder 3"/>
          <p:cNvSpPr>
            <a:spLocks noGrp="1"/>
          </p:cNvSpPr>
          <p:nvPr>
            <p:ph type="sldNum" sz="quarter" idx="4294967295"/>
          </p:nvPr>
        </p:nvSpPr>
        <p:spPr>
          <a:xfrm>
            <a:off x="6983678" y="6559021"/>
            <a:ext cx="2133864" cy="476250"/>
          </a:xfrm>
          <a:prstGeom prst="rect">
            <a:avLst/>
          </a:prstGeom>
        </p:spPr>
        <p:txBody>
          <a:bodyPr lIns="91436" tIns="45718" rIns="91436" bIns="45718"/>
          <a:lstStyle/>
          <a:p>
            <a:fld id="{38D5DEAB-6A5B-48B8-A8E0-07B373EB9D3C}" type="slidenum">
              <a:rPr lang="en-US" altLang="zh-TW">
                <a:effectLst>
                  <a:outerShdw blurRad="38100" dist="38100" dir="2700000" algn="tl">
                    <a:srgbClr val="000000"/>
                  </a:outerShdw>
                </a:effectLst>
                <a:ea typeface="新細明體" pitchFamily="18" charset="-120"/>
              </a:rPr>
              <a:pPr/>
              <a:t>20</a:t>
            </a:fld>
            <a:endParaRPr lang="en-US" altLang="zh-TW">
              <a:effectLst>
                <a:outerShdw blurRad="38100" dist="38100" dir="2700000" algn="tl">
                  <a:srgbClr val="000000"/>
                </a:outerShdw>
              </a:effectLst>
              <a:ea typeface="新細明體" pitchFamily="18" charset="-120"/>
            </a:endParaRPr>
          </a:p>
        </p:txBody>
      </p:sp>
      <p:sp>
        <p:nvSpPr>
          <p:cNvPr id="5" name="Subtitle 4"/>
          <p:cNvSpPr>
            <a:spLocks noGrp="1"/>
          </p:cNvSpPr>
          <p:nvPr>
            <p:ph type="subTitle" idx="1"/>
          </p:nvPr>
        </p:nvSpPr>
        <p:spPr>
          <a:xfrm>
            <a:off x="727605" y="4284927"/>
            <a:ext cx="8035396" cy="427302"/>
          </a:xfrm>
        </p:spPr>
        <p:txBody>
          <a:bodyPr/>
          <a:lstStyle/>
          <a:p>
            <a:endParaRPr lang="zh-TW" altLang="zh-TW"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4"/>
          <p:cNvSpPr>
            <a:spLocks noGrp="1"/>
          </p:cNvSpPr>
          <p:nvPr>
            <p:ph idx="1"/>
          </p:nvPr>
        </p:nvSpPr>
        <p:spPr>
          <a:xfrm>
            <a:off x="382323" y="1414198"/>
            <a:ext cx="8380677" cy="2695600"/>
          </a:xfrm>
        </p:spPr>
        <p:txBody>
          <a:bodyPr/>
          <a:lstStyle/>
          <a:p>
            <a:pPr marL="240761" indent="-240761"/>
            <a:r>
              <a:rPr altLang="zh-TW" dirty="0" smtClean="0">
                <a:latin typeface="標楷體" pitchFamily="65" charset="-120"/>
                <a:ea typeface="標楷體" pitchFamily="65" charset="-120"/>
              </a:rPr>
              <a:t>OCS </a:t>
            </a:r>
            <a:r>
              <a:rPr lang="zh-TW" altLang="en-US" dirty="0" smtClean="0">
                <a:latin typeface="標楷體" pitchFamily="65" charset="-120"/>
                <a:ea typeface="標楷體" pitchFamily="65" charset="-120"/>
              </a:rPr>
              <a:t>透過架設於企業內部之機制</a:t>
            </a:r>
            <a:r>
              <a:rPr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提供類似如現場開會般之網路會議能力</a:t>
            </a:r>
            <a:endParaRPr altLang="zh-TW" dirty="0" smtClean="0">
              <a:latin typeface="標楷體" pitchFamily="65" charset="-120"/>
              <a:ea typeface="標楷體" pitchFamily="65" charset="-120"/>
            </a:endParaRPr>
          </a:p>
          <a:p>
            <a:pPr marL="240761" indent="-240761"/>
            <a:r>
              <a:rPr lang="zh-TW" altLang="en-US" dirty="0" smtClean="0">
                <a:latin typeface="標楷體" pitchFamily="65" charset="-120"/>
                <a:ea typeface="標楷體" pitchFamily="65" charset="-120"/>
              </a:rPr>
              <a:t>靜態及豐富的內容可以輕鬆的被分享</a:t>
            </a:r>
            <a:endParaRPr altLang="zh-TW" dirty="0" smtClean="0">
              <a:latin typeface="標楷體" pitchFamily="65" charset="-120"/>
              <a:ea typeface="標楷體" pitchFamily="65" charset="-120"/>
            </a:endParaRPr>
          </a:p>
          <a:p>
            <a:pPr marL="240761" indent="-240761"/>
            <a:r>
              <a:rPr lang="zh-TW" altLang="en-US" dirty="0" smtClean="0">
                <a:latin typeface="標楷體" pitchFamily="65" charset="-120"/>
                <a:ea typeface="標楷體" pitchFamily="65" charset="-120"/>
              </a:rPr>
              <a:t>聲音及影像可以輕易的整合於會議中</a:t>
            </a:r>
            <a:endParaRPr altLang="zh-TW" dirty="0" smtClean="0">
              <a:latin typeface="標楷體" pitchFamily="65" charset="-120"/>
              <a:ea typeface="標楷體" pitchFamily="65" charset="-120"/>
            </a:endParaRPr>
          </a:p>
          <a:p>
            <a:pPr marL="646881" lvl="1" indent="-240761"/>
            <a:r>
              <a:rPr lang="zh-TW" altLang="en-US" dirty="0" smtClean="0">
                <a:latin typeface="標楷體" pitchFamily="65" charset="-120"/>
                <a:ea typeface="標楷體" pitchFamily="65" charset="-120"/>
              </a:rPr>
              <a:t>各別</a:t>
            </a:r>
            <a:r>
              <a:rPr altLang="zh-TW" dirty="0" smtClean="0">
                <a:latin typeface="標楷體" pitchFamily="65" charset="-120"/>
                <a:ea typeface="標楷體" pitchFamily="65" charset="-120"/>
              </a:rPr>
              <a:t> PCs </a:t>
            </a:r>
            <a:r>
              <a:rPr lang="zh-TW" altLang="en-US" dirty="0" smtClean="0">
                <a:latin typeface="標楷體" pitchFamily="65" charset="-120"/>
                <a:ea typeface="標楷體" pitchFamily="65" charset="-120"/>
              </a:rPr>
              <a:t>及</a:t>
            </a:r>
            <a:r>
              <a:rPr altLang="zh-TW" dirty="0" smtClean="0">
                <a:latin typeface="標楷體" pitchFamily="65" charset="-120"/>
                <a:ea typeface="標楷體" pitchFamily="65" charset="-120"/>
              </a:rPr>
              <a:t> Webcams </a:t>
            </a:r>
            <a:r>
              <a:rPr lang="zh-TW" altLang="en-US" dirty="0" smtClean="0">
                <a:latin typeface="標楷體" pitchFamily="65" charset="-120"/>
                <a:ea typeface="標楷體" pitchFamily="65" charset="-120"/>
              </a:rPr>
              <a:t>裝置</a:t>
            </a:r>
            <a:endParaRPr altLang="zh-TW" dirty="0" smtClean="0">
              <a:latin typeface="標楷體" pitchFamily="65" charset="-120"/>
              <a:ea typeface="標楷體" pitchFamily="65" charset="-120"/>
            </a:endParaRPr>
          </a:p>
          <a:p>
            <a:pPr marL="240761" indent="-240761"/>
            <a:r>
              <a:rPr lang="zh-TW" altLang="en-US" dirty="0" smtClean="0">
                <a:latin typeface="標楷體" pitchFamily="65" charset="-120"/>
                <a:ea typeface="標楷體" pitchFamily="65" charset="-120"/>
              </a:rPr>
              <a:t>提供與 </a:t>
            </a:r>
            <a:r>
              <a:rPr altLang="zh-TW" dirty="0" smtClean="0">
                <a:latin typeface="標楷體" pitchFamily="65" charset="-120"/>
                <a:ea typeface="標楷體" pitchFamily="65" charset="-120"/>
              </a:rPr>
              <a:t>ACPs </a:t>
            </a:r>
            <a:r>
              <a:rPr lang="zh-TW" altLang="en-US" dirty="0" smtClean="0">
                <a:latin typeface="標楷體" pitchFamily="65" charset="-120"/>
                <a:ea typeface="標楷體" pitchFamily="65" charset="-120"/>
              </a:rPr>
              <a:t>整合</a:t>
            </a:r>
            <a:endParaRPr altLang="zh-TW" dirty="0" smtClean="0">
              <a:latin typeface="標楷體" pitchFamily="65" charset="-120"/>
              <a:ea typeface="標楷體" pitchFamily="65" charset="-120"/>
            </a:endParaRPr>
          </a:p>
        </p:txBody>
      </p:sp>
      <p:sp>
        <p:nvSpPr>
          <p:cNvPr id="2" name="Title 1"/>
          <p:cNvSpPr>
            <a:spLocks noGrp="1"/>
          </p:cNvSpPr>
          <p:nvPr>
            <p:ph type="title"/>
          </p:nvPr>
        </p:nvSpPr>
        <p:spPr>
          <a:xfrm>
            <a:off x="382588" y="227013"/>
            <a:ext cx="8761412" cy="757100"/>
          </a:xfrm>
        </p:spPr>
        <p:txBody>
          <a:bodyPr/>
          <a:lstStyle/>
          <a:p>
            <a:pPr>
              <a:defRPr/>
            </a:pPr>
            <a:r>
              <a:rPr dirty="0" smtClean="0"/>
              <a:t>On-premise web conferencing</a:t>
            </a:r>
            <a:endParaRPr dirty="0"/>
          </a:p>
        </p:txBody>
      </p:sp>
      <p:sp>
        <p:nvSpPr>
          <p:cNvPr id="23555" name="Slide Number Placeholder 3"/>
          <p:cNvSpPr>
            <a:spLocks noGrp="1"/>
          </p:cNvSpPr>
          <p:nvPr>
            <p:ph type="sldNum" sz="quarter" idx="4294967295"/>
          </p:nvPr>
        </p:nvSpPr>
        <p:spPr>
          <a:xfrm>
            <a:off x="7010136" y="6559021"/>
            <a:ext cx="2133864" cy="476250"/>
          </a:xfrm>
          <a:prstGeom prst="rect">
            <a:avLst/>
          </a:prstGeom>
        </p:spPr>
        <p:txBody>
          <a:bodyPr lIns="91436" tIns="45718" rIns="91436" bIns="45718"/>
          <a:lstStyle/>
          <a:p>
            <a:fld id="{D23C4090-3761-4299-8617-1084F18835C0}" type="slidenum">
              <a:rPr lang="en-US" altLang="zh-TW">
                <a:effectLst>
                  <a:outerShdw blurRad="38100" dist="38100" dir="2700000" algn="tl">
                    <a:srgbClr val="000000"/>
                  </a:outerShdw>
                </a:effectLst>
                <a:ea typeface="新細明體" pitchFamily="18" charset="-120"/>
              </a:rPr>
              <a:pPr/>
              <a:t>21</a:t>
            </a:fld>
            <a:endParaRPr lang="en-US" altLang="zh-TW">
              <a:effectLst>
                <a:outerShdw blurRad="38100" dist="38100" dir="2700000" algn="tl">
                  <a:srgbClr val="000000"/>
                </a:outerShdw>
              </a:effectLst>
              <a:ea typeface="新細明體" pitchFamily="18" charset="-12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627063"/>
            <a:ext cx="8380412" cy="496290"/>
          </a:xfrm>
        </p:spPr>
        <p:txBody>
          <a:bodyPr/>
          <a:lstStyle/>
          <a:p>
            <a:pPr>
              <a:defRPr/>
            </a:pPr>
            <a:r>
              <a:rPr sz="3600" kern="1200" spc="150">
                <a:ln w="11430"/>
                <a:solidFill>
                  <a:srgbClr val="F8F8F8"/>
                </a:solidFill>
                <a:effectLst>
                  <a:outerShdw blurRad="25400" algn="tl" rotWithShape="0">
                    <a:srgbClr val="000000">
                      <a:alpha val="43000"/>
                    </a:srgbClr>
                  </a:outerShdw>
                  <a:reflection blurRad="6350" stA="55000" endA="300" endPos="45500" dir="5400000" sy="-100000" algn="bl" rotWithShape="0"/>
                </a:effectLst>
                <a:ea typeface="SimSun" pitchFamily="2" charset="-122"/>
                <a:cs typeface="Times New Roman" pitchFamily="18" charset="0"/>
                <a:sym typeface="Wingdings" pitchFamily="2" charset="2"/>
              </a:rPr>
              <a:t>Web Conferencing Experience</a:t>
            </a:r>
          </a:p>
        </p:txBody>
      </p:sp>
      <p:pic>
        <p:nvPicPr>
          <p:cNvPr id="4" name="Picture 3" descr="meeting console with pano.jpg"/>
          <p:cNvPicPr>
            <a:picLocks noChangeAspect="1"/>
          </p:cNvPicPr>
          <p:nvPr/>
        </p:nvPicPr>
        <p:blipFill>
          <a:blip r:embed="rId3"/>
          <a:srcRect r="825" b="870"/>
          <a:stretch>
            <a:fillRect/>
          </a:stretch>
        </p:blipFill>
        <p:spPr>
          <a:xfrm>
            <a:off x="120320" y="1220797"/>
            <a:ext cx="8939463" cy="5397327"/>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0"/>
          <p:cNvSpPr txBox="1">
            <a:spLocks noChangeArrowheads="1"/>
          </p:cNvSpPr>
          <p:nvPr/>
        </p:nvSpPr>
        <p:spPr bwMode="auto">
          <a:xfrm>
            <a:off x="481012" y="2989885"/>
            <a:ext cx="8470901" cy="3262415"/>
          </a:xfrm>
          <a:prstGeom prst="rect">
            <a:avLst/>
          </a:prstGeom>
          <a:noFill/>
          <a:ln w="9525">
            <a:noFill/>
            <a:miter lim="800000"/>
            <a:headEnd/>
            <a:tailEnd/>
          </a:ln>
        </p:spPr>
        <p:txBody>
          <a:bodyPr vert="horz" wrap="square" lIns="91421" tIns="45712" rIns="91421" bIns="45712" numCol="1" anchor="t" anchorCtr="0" compatLnSpc="1">
            <a:prstTxWarp prst="textNoShape">
              <a:avLst/>
            </a:prstTxWarp>
            <a:spAutoFit/>
          </a:bodyPr>
          <a:lstStyle/>
          <a:p>
            <a:pPr marL="228528" indent="-228528">
              <a:buNone/>
              <a:defRPr/>
            </a:pPr>
            <a:r>
              <a:rPr lang="en-US" sz="3000" dirty="0">
                <a:solidFill>
                  <a:schemeClr val="tx2"/>
                </a:solidFill>
                <a:effectLst>
                  <a:outerShdw blurRad="38100" dist="38100" dir="2700000" algn="tl">
                    <a:srgbClr val="000000"/>
                  </a:outerShdw>
                </a:effectLst>
                <a:latin typeface="Verdana" pitchFamily="34" charset="0"/>
              </a:rPr>
              <a:t>Key Features</a:t>
            </a:r>
          </a:p>
          <a:p>
            <a:pPr marL="242004" indent="-242004">
              <a:spcBef>
                <a:spcPct val="30000"/>
              </a:spcBef>
              <a:buClr>
                <a:schemeClr val="tx2"/>
              </a:buClr>
              <a:buBlip>
                <a:blip r:embed="rId3"/>
              </a:buBlip>
              <a:defRPr/>
            </a:pP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基於 </a:t>
            </a:r>
            <a:r>
              <a:rPr lang="en-US" altLang="zh-TW" sz="2000" dirty="0">
                <a:solidFill>
                  <a:schemeClr val="tx2"/>
                </a:solidFill>
                <a:effectLst>
                  <a:outerShdw blurRad="38100" dist="38100" dir="2700000" algn="tl">
                    <a:srgbClr val="000000"/>
                  </a:outerShdw>
                </a:effectLst>
                <a:latin typeface="標楷體" pitchFamily="65" charset="-120"/>
                <a:ea typeface="標楷體" pitchFamily="65" charset="-120"/>
              </a:rPr>
              <a:t>Live Meeting </a:t>
            </a: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的使用經驗來簡化使用者操作</a:t>
            </a:r>
            <a:endParaRPr lang="en-US" sz="2000" b="1" baseline="30000" dirty="0">
              <a:solidFill>
                <a:schemeClr val="tx2"/>
              </a:solidFill>
              <a:effectLst>
                <a:outerShdw blurRad="38100" dist="38100" dir="2700000" algn="tl">
                  <a:srgbClr val="000000">
                    <a:alpha val="43137"/>
                  </a:srgbClr>
                </a:outerShdw>
              </a:effectLst>
              <a:latin typeface="標楷體" pitchFamily="65" charset="-120"/>
              <a:ea typeface="標楷體" pitchFamily="65" charset="-120"/>
            </a:endParaRPr>
          </a:p>
          <a:p>
            <a:pPr marL="242004" indent="-242004">
              <a:spcBef>
                <a:spcPct val="30000"/>
              </a:spcBef>
              <a:buClr>
                <a:schemeClr val="tx2"/>
              </a:buClr>
              <a:buBlip>
                <a:blip r:embed="rId3"/>
              </a:buBlip>
              <a:defRPr/>
            </a:pP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無論是 </a:t>
            </a:r>
            <a:r>
              <a:rPr lang="en-US" sz="2000" dirty="0">
                <a:solidFill>
                  <a:schemeClr val="tx2"/>
                </a:solidFill>
                <a:effectLst>
                  <a:outerShdw blurRad="38100" dist="38100" dir="2700000" algn="tl">
                    <a:srgbClr val="000000"/>
                  </a:outerShdw>
                </a:effectLst>
                <a:latin typeface="標楷體" pitchFamily="65" charset="-120"/>
                <a:ea typeface="標楷體" pitchFamily="65" charset="-120"/>
              </a:rPr>
              <a:t>on-premise </a:t>
            </a: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或是</a:t>
            </a:r>
            <a:r>
              <a:rPr lang="en-US" sz="2000" dirty="0">
                <a:solidFill>
                  <a:schemeClr val="tx2"/>
                </a:solidFill>
                <a:effectLst>
                  <a:outerShdw blurRad="38100" dist="38100" dir="2700000" algn="tl">
                    <a:srgbClr val="000000"/>
                  </a:outerShdw>
                </a:effectLst>
                <a:latin typeface="標楷體" pitchFamily="65" charset="-120"/>
                <a:ea typeface="標楷體" pitchFamily="65" charset="-120"/>
              </a:rPr>
              <a:t> hosted</a:t>
            </a: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 會議</a:t>
            </a:r>
            <a:r>
              <a:rPr lang="en-US" altLang="zh-TW" sz="2000" dirty="0">
                <a:solidFill>
                  <a:schemeClr val="tx2"/>
                </a:solidFill>
                <a:effectLst>
                  <a:outerShdw blurRad="38100" dist="38100" dir="2700000" algn="tl">
                    <a:srgbClr val="000000"/>
                  </a:outerShdw>
                </a:effectLst>
                <a:latin typeface="標楷體" pitchFamily="65" charset="-120"/>
                <a:ea typeface="標楷體" pitchFamily="65" charset="-120"/>
              </a:rPr>
              <a:t>,</a:t>
            </a:r>
            <a:r>
              <a:rPr lang="en-US" sz="2000" dirty="0">
                <a:solidFill>
                  <a:schemeClr val="tx2"/>
                </a:solidFill>
                <a:effectLst>
                  <a:outerShdw blurRad="38100" dist="38100" dir="2700000" algn="tl">
                    <a:srgbClr val="000000"/>
                  </a:outerShdw>
                </a:effectLst>
                <a:latin typeface="標楷體" pitchFamily="65" charset="-120"/>
                <a:ea typeface="標楷體" pitchFamily="65" charset="-120"/>
              </a:rPr>
              <a:t> </a:t>
            </a: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都是使用單一 </a:t>
            </a:r>
            <a:r>
              <a:rPr lang="en-US" sz="2000" dirty="0">
                <a:solidFill>
                  <a:schemeClr val="tx2"/>
                </a:solidFill>
                <a:effectLst>
                  <a:outerShdw blurRad="38100" dist="38100" dir="2700000" algn="tl">
                    <a:srgbClr val="000000"/>
                  </a:outerShdw>
                </a:effectLst>
                <a:latin typeface="標楷體" pitchFamily="65" charset="-120"/>
                <a:ea typeface="標楷體" pitchFamily="65" charset="-120"/>
              </a:rPr>
              <a:t>meeting client </a:t>
            </a: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程式</a:t>
            </a:r>
            <a:endParaRPr lang="en-US" sz="2000" b="1" dirty="0">
              <a:solidFill>
                <a:schemeClr val="tx2"/>
              </a:solidFill>
              <a:effectLst>
                <a:outerShdw blurRad="38100" dist="38100" dir="2700000" algn="tl">
                  <a:srgbClr val="000000"/>
                </a:outerShdw>
              </a:effectLst>
              <a:latin typeface="標楷體" pitchFamily="65" charset="-120"/>
              <a:ea typeface="標楷體" pitchFamily="65" charset="-120"/>
            </a:endParaRPr>
          </a:p>
          <a:p>
            <a:pPr marL="242004" indent="-242004">
              <a:spcBef>
                <a:spcPct val="30000"/>
              </a:spcBef>
              <a:buClr>
                <a:schemeClr val="tx2"/>
              </a:buClr>
              <a:buBlip>
                <a:blip r:embed="rId3"/>
              </a:buBlip>
              <a:defRPr/>
            </a:pP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互動式白板</a:t>
            </a:r>
            <a:r>
              <a:rPr lang="en-US" sz="2000" dirty="0">
                <a:solidFill>
                  <a:schemeClr val="tx2"/>
                </a:solidFill>
                <a:effectLst>
                  <a:outerShdw blurRad="38100" dist="38100" dir="2700000" algn="tl">
                    <a:srgbClr val="000000"/>
                  </a:outerShdw>
                </a:effectLst>
                <a:latin typeface="標楷體" pitchFamily="65" charset="-120"/>
                <a:ea typeface="標楷體" pitchFamily="65" charset="-120"/>
              </a:rPr>
              <a:t>, </a:t>
            </a: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全新註解工具及 </a:t>
            </a:r>
            <a:r>
              <a:rPr lang="en-US" sz="2000" dirty="0">
                <a:solidFill>
                  <a:schemeClr val="tx2"/>
                </a:solidFill>
                <a:effectLst>
                  <a:outerShdw blurRad="38100" dist="38100" dir="2700000" algn="tl">
                    <a:srgbClr val="000000"/>
                  </a:outerShdw>
                </a:effectLst>
                <a:latin typeface="標楷體" pitchFamily="65" charset="-120"/>
                <a:ea typeface="標楷體" pitchFamily="65" charset="-120"/>
              </a:rPr>
              <a:t>Shared Notes pane </a:t>
            </a:r>
          </a:p>
          <a:p>
            <a:pPr marL="242004" indent="-242004">
              <a:spcBef>
                <a:spcPct val="30000"/>
              </a:spcBef>
              <a:buClr>
                <a:schemeClr val="tx2"/>
              </a:buClr>
              <a:buBlip>
                <a:blip r:embed="rId3"/>
              </a:buBlip>
              <a:defRPr/>
            </a:pP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與會者投票機制以及心情反應圖示</a:t>
            </a:r>
            <a:endParaRPr lang="en-US" sz="2000" b="1" baseline="30000" dirty="0">
              <a:solidFill>
                <a:schemeClr val="tx2"/>
              </a:solidFill>
              <a:latin typeface="標楷體" pitchFamily="65" charset="-120"/>
              <a:ea typeface="標楷體" pitchFamily="65" charset="-120"/>
            </a:endParaRPr>
          </a:p>
          <a:p>
            <a:pPr marL="242004" indent="-242004">
              <a:spcBef>
                <a:spcPct val="30000"/>
              </a:spcBef>
              <a:buClr>
                <a:schemeClr val="tx2"/>
              </a:buClr>
              <a:buBlip>
                <a:blip r:embed="rId3"/>
              </a:buBlip>
              <a:defRPr/>
            </a:pPr>
            <a:endParaRPr lang="en-US" i="0" dirty="0" smtClean="0">
              <a:solidFill>
                <a:schemeClr val="bg1"/>
              </a:solidFill>
              <a:effectLst>
                <a:outerShdw blurRad="38100" dist="38100" dir="2700000" algn="tl">
                  <a:srgbClr val="000000"/>
                </a:outerShdw>
              </a:effectLst>
              <a:latin typeface="Verdana" pitchFamily="34" charset="0"/>
            </a:endParaRPr>
          </a:p>
          <a:p>
            <a:pPr marL="242004" indent="-242004">
              <a:spcBef>
                <a:spcPct val="30000"/>
              </a:spcBef>
              <a:buClr>
                <a:schemeClr val="tx2"/>
              </a:buClr>
              <a:buBlip>
                <a:blip r:embed="rId3"/>
              </a:buBlip>
              <a:defRPr/>
            </a:pPr>
            <a:endParaRPr lang="en-US" i="0" dirty="0">
              <a:solidFill>
                <a:schemeClr val="bg1"/>
              </a:solidFill>
            </a:endParaRPr>
          </a:p>
        </p:txBody>
      </p:sp>
      <p:sp>
        <p:nvSpPr>
          <p:cNvPr id="10" name="Rectangle 5"/>
          <p:cNvSpPr>
            <a:spLocks noChangeArrowheads="1"/>
          </p:cNvSpPr>
          <p:nvPr/>
        </p:nvSpPr>
        <p:spPr bwMode="auto">
          <a:xfrm>
            <a:off x="407988" y="761245"/>
            <a:ext cx="8393112" cy="590931"/>
          </a:xfrm>
          <a:prstGeom prst="rect">
            <a:avLst/>
          </a:prstGeom>
          <a:noFill/>
          <a:ln w="9525" algn="ctr">
            <a:noFill/>
            <a:miter lim="800000"/>
            <a:headEnd/>
            <a:tailEnd/>
          </a:ln>
        </p:spPr>
        <p:txBody>
          <a:bodyPr wrap="square" lIns="91436" tIns="45718" rIns="91436" bIns="45718">
            <a:spAutoFit/>
            <a:scene3d>
              <a:camera prst="orthographicFront"/>
              <a:lightRig rig="soft" dir="t">
                <a:rot lat="0" lon="0" rev="10800000"/>
              </a:lightRig>
            </a:scene3d>
            <a:sp3d>
              <a:bevelT w="27940" h="12700"/>
              <a:contourClr>
                <a:srgbClr val="DDDDDD"/>
              </a:contourClr>
            </a:sp3d>
          </a:bodyPr>
          <a:lstStyle/>
          <a:p>
            <a:pPr>
              <a:lnSpc>
                <a:spcPct val="90000"/>
              </a:lnSpc>
              <a:buNone/>
              <a:defRPr/>
            </a:pPr>
            <a:r>
              <a:rPr lang="zh-TW" altLang="en-US" sz="36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t>協同式會議</a:t>
            </a:r>
            <a:endParaRPr lang="en-US" sz="36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endParaRPr>
          </a:p>
        </p:txBody>
      </p:sp>
      <p:grpSp>
        <p:nvGrpSpPr>
          <p:cNvPr id="2" name="Group 19"/>
          <p:cNvGrpSpPr/>
          <p:nvPr/>
        </p:nvGrpSpPr>
        <p:grpSpPr>
          <a:xfrm>
            <a:off x="237458" y="1579491"/>
            <a:ext cx="8988481" cy="1286112"/>
            <a:chOff x="226989" y="1000108"/>
            <a:chExt cx="8988481" cy="1286112"/>
          </a:xfrm>
        </p:grpSpPr>
        <p:grpSp>
          <p:nvGrpSpPr>
            <p:cNvPr id="3" name="Group 66"/>
            <p:cNvGrpSpPr>
              <a:grpSpLocks/>
            </p:cNvGrpSpPr>
            <p:nvPr/>
          </p:nvGrpSpPr>
          <p:grpSpPr bwMode="auto">
            <a:xfrm>
              <a:off x="226989" y="1046144"/>
              <a:ext cx="987425" cy="876300"/>
              <a:chOff x="2256" y="1676"/>
              <a:chExt cx="621" cy="576"/>
            </a:xfrm>
            <a:effectLst>
              <a:outerShdw blurRad="76200" dir="18900000" sy="23000" kx="-1200000" algn="bl" rotWithShape="0">
                <a:prstClr val="black">
                  <a:alpha val="20000"/>
                </a:prstClr>
              </a:outerShdw>
            </a:effectLst>
          </p:grpSpPr>
          <p:grpSp>
            <p:nvGrpSpPr>
              <p:cNvPr id="4" name="Group 67"/>
              <p:cNvGrpSpPr>
                <a:grpSpLocks/>
              </p:cNvGrpSpPr>
              <p:nvPr/>
            </p:nvGrpSpPr>
            <p:grpSpPr bwMode="auto">
              <a:xfrm>
                <a:off x="2256" y="1676"/>
                <a:ext cx="621" cy="576"/>
                <a:chOff x="2460" y="1628"/>
                <a:chExt cx="621" cy="576"/>
              </a:xfrm>
            </p:grpSpPr>
            <p:sp>
              <p:nvSpPr>
                <p:cNvPr id="32" name="Oval 68"/>
                <p:cNvSpPr>
                  <a:spLocks noChangeArrowheads="1"/>
                </p:cNvSpPr>
                <p:nvPr/>
              </p:nvSpPr>
              <p:spPr bwMode="auto">
                <a:xfrm>
                  <a:off x="2460" y="1975"/>
                  <a:ext cx="621" cy="229"/>
                </a:xfrm>
                <a:prstGeom prst="ellipse">
                  <a:avLst/>
                </a:prstGeom>
                <a:gradFill rotWithShape="1">
                  <a:gsLst>
                    <a:gs pos="0">
                      <a:srgbClr val="808080">
                        <a:alpha val="57999"/>
                      </a:srgbClr>
                    </a:gs>
                    <a:gs pos="100000">
                      <a:srgbClr val="FFFFCC">
                        <a:alpha val="0"/>
                      </a:srgbClr>
                    </a:gs>
                  </a:gsLst>
                  <a:path path="shape">
                    <a:fillToRect l="50000" t="50000" r="50000" b="50000"/>
                  </a:path>
                </a:gradFill>
                <a:ln w="9525">
                  <a:noFill/>
                  <a:round/>
                  <a:headEnd/>
                  <a:tailEnd/>
                </a:ln>
              </p:spPr>
              <p:txBody>
                <a:bodyPr wrap="none" anchor="ctr"/>
                <a:lstStyle/>
                <a:p>
                  <a:pPr algn="ctr" defTabSz="914363" fontAlgn="auto">
                    <a:lnSpc>
                      <a:spcPct val="85000"/>
                    </a:lnSpc>
                    <a:spcBef>
                      <a:spcPct val="20000"/>
                    </a:spcBef>
                    <a:spcAft>
                      <a:spcPts val="0"/>
                    </a:spcAft>
                    <a:defRPr/>
                  </a:pPr>
                  <a:endParaRPr lang="en-US" kern="0" dirty="0">
                    <a:solidFill>
                      <a:sysClr val="windowText" lastClr="000000"/>
                    </a:solidFill>
                  </a:endParaRPr>
                </a:p>
              </p:txBody>
            </p:sp>
            <p:pic>
              <p:nvPicPr>
                <p:cNvPr id="33" name="Picture 69" descr="server_03"/>
                <p:cNvPicPr>
                  <a:picLocks noChangeAspect="1" noChangeArrowheads="1"/>
                </p:cNvPicPr>
                <p:nvPr/>
              </p:nvPicPr>
              <p:blipFill>
                <a:blip r:embed="rId4" cstate="screen"/>
                <a:srcRect/>
                <a:stretch>
                  <a:fillRect/>
                </a:stretch>
              </p:blipFill>
              <p:spPr bwMode="auto">
                <a:xfrm>
                  <a:off x="2648" y="1628"/>
                  <a:ext cx="236" cy="489"/>
                </a:xfrm>
                <a:prstGeom prst="rect">
                  <a:avLst/>
                </a:prstGeom>
                <a:noFill/>
                <a:ln w="9525">
                  <a:noFill/>
                  <a:miter lim="800000"/>
                  <a:headEnd/>
                  <a:tailEnd/>
                </a:ln>
              </p:spPr>
            </p:pic>
          </p:grpSp>
          <p:pic>
            <p:nvPicPr>
              <p:cNvPr id="31" name="Picture 70" descr="shield_01"/>
              <p:cNvPicPr>
                <a:picLocks noChangeAspect="1" noChangeArrowheads="1"/>
              </p:cNvPicPr>
              <p:nvPr/>
            </p:nvPicPr>
            <p:blipFill>
              <a:blip r:embed="rId5" cstate="screen"/>
              <a:srcRect/>
              <a:stretch>
                <a:fillRect/>
              </a:stretch>
            </p:blipFill>
            <p:spPr bwMode="auto">
              <a:xfrm>
                <a:off x="2546" y="1812"/>
                <a:ext cx="230" cy="279"/>
              </a:xfrm>
              <a:prstGeom prst="rect">
                <a:avLst/>
              </a:prstGeom>
              <a:noFill/>
              <a:ln w="9525">
                <a:noFill/>
                <a:miter lim="800000"/>
                <a:headEnd/>
                <a:tailEnd/>
              </a:ln>
            </p:spPr>
          </p:pic>
        </p:grpSp>
        <p:sp>
          <p:nvSpPr>
            <p:cNvPr id="15" name="Rectangle 14"/>
            <p:cNvSpPr/>
            <p:nvPr/>
          </p:nvSpPr>
          <p:spPr bwMode="auto">
            <a:xfrm>
              <a:off x="1290670" y="1006060"/>
              <a:ext cx="7924800" cy="1280160"/>
            </a:xfrm>
            <a:prstGeom prst="rect">
              <a:avLst/>
            </a:prstGeom>
            <a:gradFill flip="none" rotWithShape="1">
              <a:gsLst>
                <a:gs pos="0">
                  <a:srgbClr val="FF9953"/>
                </a:gs>
                <a:gs pos="14000">
                  <a:srgbClr val="FF9953"/>
                </a:gs>
                <a:gs pos="100000">
                  <a:schemeClr val="accent1">
                    <a:shade val="67500"/>
                    <a:satMod val="115000"/>
                    <a:alpha val="0"/>
                  </a:schemeClr>
                </a:gs>
              </a:gsLst>
              <a:lin ang="0" scaled="1"/>
              <a:tileRect/>
            </a:gradFill>
            <a:ln w="9525" cap="flat" cmpd="sng" algn="ctr">
              <a:noFill/>
              <a:prstDash val="solid"/>
              <a:round/>
              <a:headEnd type="none" w="med" len="med"/>
              <a:tailEnd type="none" w="med" len="med"/>
            </a:ln>
            <a:effectLst/>
          </p:spPr>
          <p:txBody>
            <a:bodyPr/>
            <a:lstStyle/>
            <a:p>
              <a:pPr eaLnBrk="0" hangingPunct="0">
                <a:defRPr/>
              </a:pPr>
              <a:endParaRPr lang="en-US" sz="2400" dirty="0">
                <a:solidFill>
                  <a:schemeClr val="bg1"/>
                </a:solidFill>
              </a:endParaRPr>
            </a:p>
          </p:txBody>
        </p:sp>
        <p:pic>
          <p:nvPicPr>
            <p:cNvPr id="16" name="Picture 12" descr="\\showsrus\Images\Branding_Photography\FY05 Partner Program OEM Photos - no expiration\Low res JPGs\OEM_2men_warehouse.tif.jpg"/>
            <p:cNvPicPr>
              <a:picLocks noChangeAspect="1" noChangeArrowheads="1"/>
            </p:cNvPicPr>
            <p:nvPr/>
          </p:nvPicPr>
          <p:blipFill>
            <a:blip r:embed="rId6">
              <a:duotone>
                <a:prstClr val="black"/>
                <a:srgbClr val="FFB77A">
                  <a:tint val="45000"/>
                  <a:satMod val="400000"/>
                </a:srgbClr>
              </a:duotone>
            </a:blip>
            <a:srcRect/>
            <a:stretch>
              <a:fillRect/>
            </a:stretch>
          </p:blipFill>
          <p:spPr bwMode="auto">
            <a:xfrm>
              <a:off x="239745" y="1000108"/>
              <a:ext cx="1910687" cy="1280160"/>
            </a:xfrm>
            <a:prstGeom prst="roundRect">
              <a:avLst/>
            </a:prstGeom>
            <a:noFill/>
            <a:ln>
              <a:solidFill>
                <a:srgbClr val="FFAF6D"/>
              </a:solidFill>
            </a:ln>
          </p:spPr>
        </p:pic>
        <p:sp>
          <p:nvSpPr>
            <p:cNvPr id="18" name="TextBox 1026063"/>
            <p:cNvSpPr txBox="1">
              <a:spLocks noChangeArrowheads="1"/>
            </p:cNvSpPr>
            <p:nvPr/>
          </p:nvSpPr>
          <p:spPr bwMode="auto">
            <a:xfrm>
              <a:off x="428628" y="1679253"/>
              <a:ext cx="1449435" cy="584775"/>
            </a:xfrm>
            <a:prstGeom prst="rect">
              <a:avLst/>
            </a:prstGeom>
            <a:noFill/>
            <a:ln w="9525">
              <a:noFill/>
              <a:miter lim="800000"/>
              <a:headEnd/>
              <a:tailEnd/>
            </a:ln>
          </p:spPr>
          <p:txBody>
            <a:bodyPr wrap="none">
              <a:spAutoFit/>
            </a:bodyPr>
            <a:lstStyle/>
            <a:p>
              <a:pPr algn="ctr">
                <a:defRPr/>
              </a:pPr>
              <a:r>
                <a:rPr lang="en-US" sz="1600" dirty="0">
                  <a:solidFill>
                    <a:schemeClr val="tx2"/>
                  </a:solidFill>
                  <a:latin typeface="Segoe" pitchFamily="34" charset="0"/>
                </a:rPr>
                <a:t>Connected</a:t>
              </a:r>
            </a:p>
            <a:p>
              <a:pPr algn="ctr">
                <a:defRPr/>
              </a:pPr>
              <a:r>
                <a:rPr lang="en-US" sz="1600" dirty="0">
                  <a:solidFill>
                    <a:schemeClr val="tx2"/>
                  </a:solidFill>
                  <a:latin typeface="Segoe" pitchFamily="34" charset="0"/>
                </a:rPr>
                <a:t>Organizations</a:t>
              </a:r>
            </a:p>
          </p:txBody>
        </p:sp>
        <p:sp>
          <p:nvSpPr>
            <p:cNvPr id="25" name="Rectangle 24"/>
            <p:cNvSpPr>
              <a:spLocks noChangeArrowheads="1"/>
            </p:cNvSpPr>
            <p:nvPr/>
          </p:nvSpPr>
          <p:spPr bwMode="auto">
            <a:xfrm>
              <a:off x="2676502" y="1214558"/>
              <a:ext cx="6251575" cy="400110"/>
            </a:xfrm>
            <a:prstGeom prst="rect">
              <a:avLst/>
            </a:prstGeom>
            <a:noFill/>
            <a:ln w="9525" algn="ctr">
              <a:noFill/>
              <a:miter lim="800000"/>
              <a:headEnd/>
              <a:tailEnd/>
            </a:ln>
          </p:spPr>
          <p:txBody>
            <a:bodyPr wrap="square">
              <a:spAutoFit/>
            </a:bodyPr>
            <a:lstStyle/>
            <a:p>
              <a:pPr>
                <a:spcBef>
                  <a:spcPct val="30000"/>
                </a:spcBef>
                <a:buNone/>
              </a:pPr>
              <a:r>
                <a:rPr lang="zh-TW" altLang="en-US" sz="2000" dirty="0" smtClean="0">
                  <a:solidFill>
                    <a:schemeClr val="tx2"/>
                  </a:solidFill>
                  <a:latin typeface="Verdana" pitchFamily="34" charset="0"/>
                </a:rPr>
                <a:t>召開協同式會議更容易</a:t>
              </a:r>
              <a:endParaRPr lang="en-US" sz="2000" dirty="0">
                <a:solidFill>
                  <a:schemeClr val="tx2"/>
                </a:solidFill>
                <a:latin typeface="Verdana" pitchFamily="34" charset="0"/>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txBox="1">
            <a:spLocks noChangeArrowheads="1"/>
          </p:cNvSpPr>
          <p:nvPr/>
        </p:nvSpPr>
        <p:spPr bwMode="auto">
          <a:xfrm>
            <a:off x="468313" y="3153607"/>
            <a:ext cx="8332787" cy="1754310"/>
          </a:xfrm>
          <a:prstGeom prst="rect">
            <a:avLst/>
          </a:prstGeom>
          <a:noFill/>
          <a:ln w="9525">
            <a:noFill/>
            <a:miter lim="800000"/>
            <a:headEnd/>
            <a:tailEnd/>
          </a:ln>
        </p:spPr>
        <p:txBody>
          <a:bodyPr vert="horz" wrap="square" lIns="91421" tIns="45712" rIns="91421" bIns="45712" numCol="1" anchor="t" anchorCtr="0" compatLnSpc="1">
            <a:prstTxWarp prst="textNoShape">
              <a:avLst/>
            </a:prstTxWarp>
            <a:spAutoFit/>
          </a:bodyPr>
          <a:lstStyle/>
          <a:p>
            <a:pPr marL="228528" indent="-228528">
              <a:buNone/>
              <a:defRPr/>
            </a:pPr>
            <a:r>
              <a:rPr lang="en-US" sz="3000" dirty="0">
                <a:solidFill>
                  <a:schemeClr val="tx2"/>
                </a:solidFill>
                <a:effectLst>
                  <a:outerShdw blurRad="38100" dist="38100" dir="2700000" algn="tl">
                    <a:srgbClr val="000000"/>
                  </a:outerShdw>
                </a:effectLst>
                <a:latin typeface="Verdana" pitchFamily="34" charset="0"/>
              </a:rPr>
              <a:t>Key Features</a:t>
            </a:r>
          </a:p>
          <a:p>
            <a:pPr marL="242004" indent="-242004">
              <a:spcBef>
                <a:spcPct val="30000"/>
              </a:spcBef>
              <a:buClr>
                <a:schemeClr val="tx2"/>
              </a:buClr>
              <a:buBlip>
                <a:blip r:embed="rId3"/>
              </a:buBlip>
              <a:defRPr/>
            </a:pP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豐富的媒體展現 </a:t>
            </a:r>
            <a:r>
              <a:rPr lang="en-US" altLang="zh-TW" sz="2000" dirty="0">
                <a:solidFill>
                  <a:schemeClr val="tx2"/>
                </a:solidFill>
                <a:effectLst>
                  <a:outerShdw blurRad="38100" dist="38100" dir="2700000" algn="tl">
                    <a:srgbClr val="000000"/>
                  </a:outerShdw>
                </a:effectLst>
                <a:latin typeface="標楷體" pitchFamily="65" charset="-120"/>
                <a:ea typeface="標楷體" pitchFamily="65" charset="-120"/>
              </a:rPr>
              <a:t>:</a:t>
            </a: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 影片</a:t>
            </a:r>
            <a:r>
              <a:rPr lang="en-US" sz="2000" dirty="0">
                <a:solidFill>
                  <a:schemeClr val="tx2"/>
                </a:solidFill>
                <a:effectLst>
                  <a:outerShdw blurRad="38100" dist="38100" dir="2700000" algn="tl">
                    <a:srgbClr val="000000"/>
                  </a:outerShdw>
                </a:effectLst>
                <a:latin typeface="標楷體" pitchFamily="65" charset="-120"/>
                <a:ea typeface="標楷體" pitchFamily="65" charset="-120"/>
              </a:rPr>
              <a:t>, Flash </a:t>
            </a: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動畫</a:t>
            </a:r>
            <a:r>
              <a:rPr lang="en-US" sz="2000" dirty="0">
                <a:solidFill>
                  <a:schemeClr val="tx2"/>
                </a:solidFill>
                <a:effectLst>
                  <a:outerShdw blurRad="38100" dist="38100" dir="2700000" algn="tl">
                    <a:srgbClr val="000000"/>
                  </a:outerShdw>
                </a:effectLst>
                <a:latin typeface="標楷體" pitchFamily="65" charset="-120"/>
                <a:ea typeface="標楷體" pitchFamily="65" charset="-120"/>
              </a:rPr>
              <a:t>, </a:t>
            </a: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及音效檔</a:t>
            </a:r>
            <a:endParaRPr lang="en-US" sz="2000" dirty="0">
              <a:solidFill>
                <a:schemeClr val="tx2"/>
              </a:solidFill>
              <a:effectLst>
                <a:outerShdw blurRad="38100" dist="38100" dir="2700000" algn="tl">
                  <a:srgbClr val="000000"/>
                </a:outerShdw>
              </a:effectLst>
              <a:latin typeface="標楷體" pitchFamily="65" charset="-120"/>
              <a:ea typeface="標楷體" pitchFamily="65" charset="-120"/>
            </a:endParaRPr>
          </a:p>
          <a:p>
            <a:pPr marL="242004" indent="-242004">
              <a:spcBef>
                <a:spcPct val="30000"/>
              </a:spcBef>
              <a:buClr>
                <a:schemeClr val="tx2"/>
              </a:buClr>
              <a:buBlip>
                <a:blip r:embed="rId3"/>
              </a:buBlip>
              <a:defRPr/>
            </a:pP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支援現場</a:t>
            </a:r>
            <a:r>
              <a:rPr lang="en-US" sz="2000" dirty="0">
                <a:solidFill>
                  <a:schemeClr val="tx2"/>
                </a:solidFill>
                <a:effectLst>
                  <a:outerShdw blurRad="38100" dist="38100" dir="2700000" algn="tl">
                    <a:srgbClr val="000000"/>
                  </a:outerShdw>
                </a:effectLst>
                <a:latin typeface="標楷體" pitchFamily="65" charset="-120"/>
                <a:ea typeface="標楷體" pitchFamily="65" charset="-120"/>
              </a:rPr>
              <a:t> webcam</a:t>
            </a:r>
          </a:p>
          <a:p>
            <a:pPr marL="242004" indent="-242004">
              <a:spcBef>
                <a:spcPct val="30000"/>
              </a:spcBef>
              <a:buClr>
                <a:schemeClr val="tx2"/>
              </a:buClr>
              <a:buBlip>
                <a:blip r:embed="rId3"/>
              </a:buBlip>
              <a:defRPr/>
            </a:pP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整合影像</a:t>
            </a:r>
            <a:r>
              <a:rPr lang="en-US" altLang="zh-TW" sz="2000" dirty="0">
                <a:solidFill>
                  <a:schemeClr val="tx2"/>
                </a:solidFill>
                <a:effectLst>
                  <a:outerShdw blurRad="38100" dist="38100" dir="2700000" algn="tl">
                    <a:srgbClr val="000000"/>
                  </a:outerShdw>
                </a:effectLst>
                <a:latin typeface="標楷體" pitchFamily="65" charset="-120"/>
                <a:ea typeface="標楷體" pitchFamily="65" charset="-120"/>
              </a:rPr>
              <a:t>, </a:t>
            </a: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聲音及內容打造豐富簡報感覺</a:t>
            </a:r>
            <a:r>
              <a:rPr lang="en-US" altLang="zh-TW" sz="2000" dirty="0">
                <a:solidFill>
                  <a:schemeClr val="tx2"/>
                </a:solidFill>
                <a:effectLst>
                  <a:outerShdw blurRad="38100" dist="38100" dir="2700000" algn="tl">
                    <a:srgbClr val="000000"/>
                  </a:outerShdw>
                </a:effectLst>
                <a:latin typeface="Verdana" pitchFamily="34" charset="0"/>
              </a:rPr>
              <a:t>.</a:t>
            </a:r>
            <a:endParaRPr lang="en-US" sz="2000" dirty="0">
              <a:solidFill>
                <a:schemeClr val="tx2"/>
              </a:solidFill>
              <a:effectLst>
                <a:outerShdw blurRad="38100" dist="38100" dir="2700000" algn="tl">
                  <a:srgbClr val="000000"/>
                </a:outerShdw>
              </a:effectLst>
              <a:latin typeface="Verdana" pitchFamily="34" charset="0"/>
            </a:endParaRPr>
          </a:p>
        </p:txBody>
      </p:sp>
      <p:sp>
        <p:nvSpPr>
          <p:cNvPr id="27" name="Rectangle 5"/>
          <p:cNvSpPr>
            <a:spLocks noChangeArrowheads="1"/>
          </p:cNvSpPr>
          <p:nvPr/>
        </p:nvSpPr>
        <p:spPr bwMode="auto">
          <a:xfrm>
            <a:off x="407988" y="841455"/>
            <a:ext cx="8393112" cy="590931"/>
          </a:xfrm>
          <a:prstGeom prst="rect">
            <a:avLst/>
          </a:prstGeom>
          <a:noFill/>
          <a:ln w="9525" algn="ctr">
            <a:noFill/>
            <a:miter lim="800000"/>
            <a:headEnd/>
            <a:tailEnd/>
          </a:ln>
        </p:spPr>
        <p:txBody>
          <a:bodyPr wrap="square" lIns="91436" tIns="45718" rIns="91436" bIns="45718">
            <a:spAutoFit/>
            <a:scene3d>
              <a:camera prst="orthographicFront"/>
              <a:lightRig rig="soft" dir="t">
                <a:rot lat="0" lon="0" rev="10800000"/>
              </a:lightRig>
            </a:scene3d>
            <a:sp3d>
              <a:bevelT w="27940" h="12700"/>
              <a:contourClr>
                <a:srgbClr val="DDDDDD"/>
              </a:contourClr>
            </a:sp3d>
          </a:bodyPr>
          <a:lstStyle/>
          <a:p>
            <a:pPr>
              <a:lnSpc>
                <a:spcPct val="90000"/>
              </a:lnSpc>
              <a:buNone/>
              <a:defRPr/>
            </a:pPr>
            <a:r>
              <a:rPr lang="zh-TW" altLang="en-US" sz="36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t>與會人員</a:t>
            </a:r>
            <a:endParaRPr lang="en-US" sz="36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endParaRPr>
          </a:p>
        </p:txBody>
      </p:sp>
      <p:grpSp>
        <p:nvGrpSpPr>
          <p:cNvPr id="2" name="Group 27"/>
          <p:cNvGrpSpPr/>
          <p:nvPr/>
        </p:nvGrpSpPr>
        <p:grpSpPr>
          <a:xfrm>
            <a:off x="250826" y="1775472"/>
            <a:ext cx="8952965" cy="1285884"/>
            <a:chOff x="191035" y="1000108"/>
            <a:chExt cx="8952965" cy="1285884"/>
          </a:xfrm>
        </p:grpSpPr>
        <p:sp>
          <p:nvSpPr>
            <p:cNvPr id="12" name="Rectangle 11"/>
            <p:cNvSpPr/>
            <p:nvPr/>
          </p:nvSpPr>
          <p:spPr bwMode="auto">
            <a:xfrm>
              <a:off x="1219200" y="1001711"/>
              <a:ext cx="7924800" cy="1279525"/>
            </a:xfrm>
            <a:prstGeom prst="rect">
              <a:avLst/>
            </a:prstGeom>
            <a:gradFill>
              <a:gsLst>
                <a:gs pos="0">
                  <a:schemeClr val="bg1">
                    <a:lumMod val="40000"/>
                    <a:lumOff val="60000"/>
                  </a:schemeClr>
                </a:gs>
                <a:gs pos="14000">
                  <a:schemeClr val="bg1">
                    <a:lumMod val="40000"/>
                    <a:lumOff val="60000"/>
                  </a:schemeClr>
                </a:gs>
                <a:gs pos="100000">
                  <a:schemeClr val="accent1">
                    <a:shade val="67500"/>
                    <a:satMod val="115000"/>
                    <a:alpha val="0"/>
                  </a:schemeClr>
                </a:gs>
              </a:gsLst>
              <a:lin ang="0" scaled="1"/>
            </a:gradFill>
            <a:ln w="9525" cap="flat" cmpd="sng" algn="ctr">
              <a:noFill/>
              <a:prstDash val="solid"/>
              <a:round/>
              <a:headEnd type="none" w="med" len="med"/>
              <a:tailEnd type="none" w="med" len="med"/>
            </a:ln>
            <a:effectLst/>
          </p:spPr>
          <p:txBody>
            <a:bodyPr/>
            <a:lstStyle/>
            <a:p>
              <a:pPr eaLnBrk="0" hangingPunct="0">
                <a:defRPr/>
              </a:pPr>
              <a:endParaRPr lang="en-US" sz="2400" dirty="0">
                <a:solidFill>
                  <a:schemeClr val="bg1"/>
                </a:solidFill>
              </a:endParaRPr>
            </a:p>
          </p:txBody>
        </p:sp>
        <p:sp>
          <p:nvSpPr>
            <p:cNvPr id="18" name="Rectangle 1026060"/>
            <p:cNvSpPr>
              <a:spLocks noChangeArrowheads="1"/>
            </p:cNvSpPr>
            <p:nvPr/>
          </p:nvSpPr>
          <p:spPr bwMode="auto">
            <a:xfrm>
              <a:off x="2640548" y="1285860"/>
              <a:ext cx="5786477" cy="400110"/>
            </a:xfrm>
            <a:prstGeom prst="rect">
              <a:avLst/>
            </a:prstGeom>
            <a:noFill/>
            <a:ln w="9525" algn="ctr">
              <a:noFill/>
              <a:miter lim="800000"/>
              <a:headEnd/>
              <a:tailEnd/>
            </a:ln>
          </p:spPr>
          <p:txBody>
            <a:bodyPr wrap="square">
              <a:spAutoFit/>
            </a:bodyPr>
            <a:lstStyle/>
            <a:p>
              <a:pPr>
                <a:spcBef>
                  <a:spcPct val="30000"/>
                </a:spcBef>
              </a:pPr>
              <a:r>
                <a:rPr lang="zh-TW" altLang="en-US" sz="2000" dirty="0">
                  <a:latin typeface="標楷體" pitchFamily="65" charset="-120"/>
                  <a:ea typeface="標楷體" pitchFamily="65" charset="-120"/>
                </a:rPr>
                <a:t>藉由整合式的聲音</a:t>
              </a:r>
              <a:r>
                <a:rPr lang="en-US" altLang="zh-TW" sz="2000" dirty="0">
                  <a:latin typeface="標楷體" pitchFamily="65" charset="-120"/>
                  <a:ea typeface="標楷體" pitchFamily="65" charset="-120"/>
                </a:rPr>
                <a:t>, </a:t>
              </a:r>
              <a:r>
                <a:rPr lang="zh-TW" altLang="en-US" sz="2000" dirty="0">
                  <a:latin typeface="標楷體" pitchFamily="65" charset="-120"/>
                  <a:ea typeface="標楷體" pitchFamily="65" charset="-120"/>
                </a:rPr>
                <a:t>影像及媒體產生更生動的會議</a:t>
              </a:r>
              <a:endParaRPr lang="en-US" sz="2000" dirty="0">
                <a:latin typeface="標楷體" pitchFamily="65" charset="-120"/>
                <a:ea typeface="標楷體" pitchFamily="65" charset="-120"/>
              </a:endParaRPr>
            </a:p>
          </p:txBody>
        </p:sp>
        <p:grpSp>
          <p:nvGrpSpPr>
            <p:cNvPr id="3" name="Group 15"/>
            <p:cNvGrpSpPr/>
            <p:nvPr/>
          </p:nvGrpSpPr>
          <p:grpSpPr>
            <a:xfrm>
              <a:off x="191035" y="1000108"/>
              <a:ext cx="1921564" cy="1280563"/>
              <a:chOff x="-2293797" y="4060494"/>
              <a:chExt cx="1921564" cy="1288312"/>
            </a:xfrm>
          </p:grpSpPr>
          <p:sp>
            <p:nvSpPr>
              <p:cNvPr id="19" name="Rounded Rectangle 18"/>
              <p:cNvSpPr/>
              <p:nvPr/>
            </p:nvSpPr>
            <p:spPr>
              <a:xfrm>
                <a:off x="-2293797" y="4060494"/>
                <a:ext cx="1913815" cy="12805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42" descr="PictureA"/>
              <p:cNvPicPr>
                <a:picLocks noChangeAspect="1" noChangeArrowheads="1"/>
              </p:cNvPicPr>
              <p:nvPr/>
            </p:nvPicPr>
            <p:blipFill>
              <a:blip r:embed="rId4">
                <a:grayscl/>
              </a:blip>
              <a:srcRect/>
              <a:stretch>
                <a:fillRect/>
              </a:stretch>
            </p:blipFill>
            <p:spPr bwMode="auto">
              <a:xfrm>
                <a:off x="-2286048" y="4068243"/>
                <a:ext cx="1913815" cy="1280563"/>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13" name="TextBox 1026063"/>
            <p:cNvSpPr txBox="1">
              <a:spLocks noChangeArrowheads="1"/>
            </p:cNvSpPr>
            <p:nvPr/>
          </p:nvSpPr>
          <p:spPr bwMode="auto">
            <a:xfrm>
              <a:off x="606483" y="1701217"/>
              <a:ext cx="1107996" cy="584775"/>
            </a:xfrm>
            <a:prstGeom prst="rect">
              <a:avLst/>
            </a:prstGeom>
            <a:noFill/>
            <a:ln w="9525">
              <a:noFill/>
              <a:miter lim="800000"/>
              <a:headEnd/>
              <a:tailEnd/>
            </a:ln>
          </p:spPr>
          <p:txBody>
            <a:bodyPr wrap="none">
              <a:spAutoFit/>
            </a:bodyPr>
            <a:lstStyle/>
            <a:p>
              <a:pPr algn="ctr">
                <a:defRPr/>
              </a:pPr>
              <a:r>
                <a:rPr lang="en-US" sz="1600" dirty="0">
                  <a:solidFill>
                    <a:schemeClr val="tx2"/>
                  </a:solidFill>
                  <a:latin typeface="Segoe" pitchFamily="34" charset="0"/>
                </a:rPr>
                <a:t>Engaged </a:t>
              </a:r>
            </a:p>
            <a:p>
              <a:pPr algn="ctr">
                <a:defRPr/>
              </a:pPr>
              <a:r>
                <a:rPr lang="en-US" sz="1600" dirty="0">
                  <a:solidFill>
                    <a:schemeClr val="tx2"/>
                  </a:solidFill>
                  <a:latin typeface="Segoe" pitchFamily="34" charset="0"/>
                </a:rPr>
                <a:t>Attendees</a:t>
              </a: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txBox="1">
            <a:spLocks noChangeArrowheads="1"/>
          </p:cNvSpPr>
          <p:nvPr/>
        </p:nvSpPr>
        <p:spPr bwMode="auto">
          <a:xfrm>
            <a:off x="468313" y="3474447"/>
            <a:ext cx="8332787" cy="1354201"/>
          </a:xfrm>
          <a:prstGeom prst="rect">
            <a:avLst/>
          </a:prstGeom>
          <a:noFill/>
          <a:ln w="9525">
            <a:noFill/>
            <a:miter lim="800000"/>
            <a:headEnd/>
            <a:tailEnd/>
          </a:ln>
        </p:spPr>
        <p:txBody>
          <a:bodyPr vert="horz" wrap="square" lIns="91421" tIns="45712" rIns="91421" bIns="45712" numCol="1" anchor="t" anchorCtr="0" compatLnSpc="1">
            <a:prstTxWarp prst="textNoShape">
              <a:avLst/>
            </a:prstTxWarp>
            <a:spAutoFit/>
          </a:bodyPr>
          <a:lstStyle/>
          <a:p>
            <a:pPr marL="228528" indent="-228528">
              <a:buNone/>
              <a:defRPr/>
            </a:pPr>
            <a:r>
              <a:rPr lang="en-US" sz="3000" dirty="0">
                <a:solidFill>
                  <a:schemeClr val="tx2"/>
                </a:solidFill>
                <a:effectLst>
                  <a:outerShdw blurRad="38100" dist="38100" dir="2700000" algn="tl">
                    <a:srgbClr val="000000"/>
                  </a:outerShdw>
                </a:effectLst>
                <a:latin typeface="Verdana" pitchFamily="34" charset="0"/>
              </a:rPr>
              <a:t>Key Features</a:t>
            </a:r>
          </a:p>
          <a:p>
            <a:pPr marL="242004" indent="-242004">
              <a:spcBef>
                <a:spcPct val="30000"/>
              </a:spcBef>
              <a:buClr>
                <a:schemeClr val="tx2"/>
              </a:buClr>
              <a:buBlip>
                <a:blip r:embed="rId3"/>
              </a:buBlip>
              <a:defRPr/>
            </a:pP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整合</a:t>
            </a:r>
            <a:r>
              <a:rPr lang="en-US" sz="2000" dirty="0">
                <a:solidFill>
                  <a:schemeClr val="tx2"/>
                </a:solidFill>
                <a:effectLst>
                  <a:outerShdw blurRad="38100" dist="38100" dir="2700000" algn="tl">
                    <a:srgbClr val="000000"/>
                  </a:outerShdw>
                </a:effectLst>
                <a:latin typeface="標楷體" pitchFamily="65" charset="-120"/>
                <a:ea typeface="標楷體" pitchFamily="65" charset="-120"/>
              </a:rPr>
              <a:t> PSTN </a:t>
            </a: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及雙向 </a:t>
            </a:r>
            <a:r>
              <a:rPr lang="en-US" altLang="zh-TW" sz="2000" dirty="0">
                <a:solidFill>
                  <a:schemeClr val="tx2"/>
                </a:solidFill>
                <a:effectLst>
                  <a:outerShdw blurRad="38100" dist="38100" dir="2700000" algn="tl">
                    <a:srgbClr val="000000"/>
                  </a:outerShdw>
                </a:effectLst>
                <a:latin typeface="標楷體" pitchFamily="65" charset="-120"/>
                <a:ea typeface="標楷體" pitchFamily="65" charset="-120"/>
              </a:rPr>
              <a:t>VOIP </a:t>
            </a: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聲音</a:t>
            </a:r>
            <a:endParaRPr lang="en-US" sz="2000" dirty="0">
              <a:solidFill>
                <a:schemeClr val="tx2"/>
              </a:solidFill>
              <a:effectLst>
                <a:outerShdw blurRad="38100" dist="38100" dir="2700000" algn="tl">
                  <a:srgbClr val="000000"/>
                </a:outerShdw>
              </a:effectLst>
              <a:latin typeface="標楷體" pitchFamily="65" charset="-120"/>
              <a:ea typeface="標楷體" pitchFamily="65" charset="-120"/>
            </a:endParaRPr>
          </a:p>
          <a:p>
            <a:pPr marL="242004" indent="-242004">
              <a:spcBef>
                <a:spcPct val="30000"/>
              </a:spcBef>
              <a:buClr>
                <a:schemeClr val="tx2"/>
              </a:buClr>
              <a:buBlip>
                <a:blip r:embed="rId3"/>
              </a:buBlip>
              <a:defRPr/>
            </a:pPr>
            <a:r>
              <a:rPr lang="zh-TW" altLang="en-US" sz="2000" dirty="0">
                <a:solidFill>
                  <a:schemeClr val="tx2"/>
                </a:solidFill>
                <a:effectLst>
                  <a:outerShdw blurRad="38100" dist="38100" dir="2700000" algn="tl">
                    <a:srgbClr val="000000"/>
                  </a:outerShdw>
                </a:effectLst>
                <a:latin typeface="標楷體" pitchFamily="65" charset="-120"/>
                <a:ea typeface="標楷體" pitchFamily="65" charset="-120"/>
              </a:rPr>
              <a:t>動態追蹤目前主要說話者</a:t>
            </a:r>
            <a:endParaRPr lang="en-US" sz="2000" dirty="0">
              <a:solidFill>
                <a:schemeClr val="tx2"/>
              </a:solidFill>
              <a:effectLst>
                <a:outerShdw blurRad="38100" dist="38100" dir="2700000" algn="tl">
                  <a:srgbClr val="000000"/>
                </a:outerShdw>
              </a:effectLst>
              <a:latin typeface="標楷體" pitchFamily="65" charset="-120"/>
              <a:ea typeface="標楷體" pitchFamily="65" charset="-120"/>
            </a:endParaRPr>
          </a:p>
        </p:txBody>
      </p:sp>
      <p:sp>
        <p:nvSpPr>
          <p:cNvPr id="27" name="Rectangle 5"/>
          <p:cNvSpPr>
            <a:spLocks noChangeArrowheads="1"/>
          </p:cNvSpPr>
          <p:nvPr/>
        </p:nvSpPr>
        <p:spPr bwMode="auto">
          <a:xfrm>
            <a:off x="407988" y="975139"/>
            <a:ext cx="8393112" cy="590931"/>
          </a:xfrm>
          <a:prstGeom prst="rect">
            <a:avLst/>
          </a:prstGeom>
          <a:noFill/>
          <a:ln w="9525" algn="ctr">
            <a:noFill/>
            <a:miter lim="800000"/>
            <a:headEnd/>
            <a:tailEnd/>
          </a:ln>
        </p:spPr>
        <p:txBody>
          <a:bodyPr wrap="square" lIns="91436" tIns="45718" rIns="91436" bIns="45718">
            <a:spAutoFit/>
            <a:scene3d>
              <a:camera prst="orthographicFront"/>
              <a:lightRig rig="soft" dir="t">
                <a:rot lat="0" lon="0" rev="10800000"/>
              </a:lightRig>
            </a:scene3d>
            <a:sp3d>
              <a:bevelT w="27940" h="12700"/>
              <a:contourClr>
                <a:srgbClr val="DDDDDD"/>
              </a:contourClr>
            </a:sp3d>
          </a:bodyPr>
          <a:lstStyle/>
          <a:p>
            <a:pPr>
              <a:lnSpc>
                <a:spcPct val="90000"/>
              </a:lnSpc>
              <a:buNone/>
              <a:defRPr/>
            </a:pPr>
            <a:r>
              <a:rPr lang="zh-TW" altLang="en-US" sz="36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t>更加互動之會議</a:t>
            </a:r>
            <a:endParaRPr lang="en-US" sz="36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endParaRPr>
          </a:p>
        </p:txBody>
      </p:sp>
      <p:grpSp>
        <p:nvGrpSpPr>
          <p:cNvPr id="2" name="Group 11"/>
          <p:cNvGrpSpPr/>
          <p:nvPr/>
        </p:nvGrpSpPr>
        <p:grpSpPr>
          <a:xfrm>
            <a:off x="250826" y="1989365"/>
            <a:ext cx="8952965" cy="1285884"/>
            <a:chOff x="191035" y="1000108"/>
            <a:chExt cx="8952965" cy="1285884"/>
          </a:xfrm>
        </p:grpSpPr>
        <p:sp>
          <p:nvSpPr>
            <p:cNvPr id="13" name="Rectangle 12"/>
            <p:cNvSpPr/>
            <p:nvPr/>
          </p:nvSpPr>
          <p:spPr bwMode="auto">
            <a:xfrm>
              <a:off x="1219200" y="1001711"/>
              <a:ext cx="7924800" cy="1279525"/>
            </a:xfrm>
            <a:prstGeom prst="rect">
              <a:avLst/>
            </a:prstGeom>
            <a:gradFill>
              <a:gsLst>
                <a:gs pos="0">
                  <a:schemeClr val="bg1">
                    <a:lumMod val="40000"/>
                    <a:lumOff val="60000"/>
                  </a:schemeClr>
                </a:gs>
                <a:gs pos="14000">
                  <a:schemeClr val="bg1">
                    <a:lumMod val="40000"/>
                    <a:lumOff val="60000"/>
                  </a:schemeClr>
                </a:gs>
                <a:gs pos="100000">
                  <a:schemeClr val="accent1">
                    <a:shade val="67500"/>
                    <a:satMod val="115000"/>
                    <a:alpha val="0"/>
                  </a:schemeClr>
                </a:gs>
              </a:gsLst>
              <a:lin ang="0" scaled="1"/>
            </a:gradFill>
            <a:ln w="9525" cap="flat" cmpd="sng" algn="ctr">
              <a:noFill/>
              <a:prstDash val="solid"/>
              <a:round/>
              <a:headEnd type="none" w="med" len="med"/>
              <a:tailEnd type="none" w="med" len="med"/>
            </a:ln>
            <a:effectLst/>
          </p:spPr>
          <p:txBody>
            <a:bodyPr/>
            <a:lstStyle/>
            <a:p>
              <a:pPr eaLnBrk="0" hangingPunct="0">
                <a:defRPr/>
              </a:pPr>
              <a:endParaRPr lang="en-US" sz="2400" dirty="0">
                <a:solidFill>
                  <a:schemeClr val="bg1"/>
                </a:solidFill>
              </a:endParaRPr>
            </a:p>
          </p:txBody>
        </p:sp>
        <p:sp>
          <p:nvSpPr>
            <p:cNvPr id="14" name="Rectangle 1026060"/>
            <p:cNvSpPr>
              <a:spLocks noChangeArrowheads="1"/>
            </p:cNvSpPr>
            <p:nvPr/>
          </p:nvSpPr>
          <p:spPr bwMode="auto">
            <a:xfrm>
              <a:off x="2621713" y="1285860"/>
              <a:ext cx="6119597" cy="400110"/>
            </a:xfrm>
            <a:prstGeom prst="rect">
              <a:avLst/>
            </a:prstGeom>
            <a:noFill/>
            <a:ln w="9525" algn="ctr">
              <a:noFill/>
              <a:miter lim="800000"/>
              <a:headEnd/>
              <a:tailEnd/>
            </a:ln>
          </p:spPr>
          <p:txBody>
            <a:bodyPr wrap="square">
              <a:spAutoFit/>
            </a:bodyPr>
            <a:lstStyle/>
            <a:p>
              <a:pPr>
                <a:spcBef>
                  <a:spcPct val="30000"/>
                </a:spcBef>
              </a:pPr>
              <a:r>
                <a:rPr lang="zh-TW" altLang="en-US" sz="2000" dirty="0">
                  <a:latin typeface="標楷體" pitchFamily="65" charset="-120"/>
                  <a:ea typeface="標楷體" pitchFamily="65" charset="-120"/>
                </a:rPr>
                <a:t>藉由雙向多人影像及及聲音讓會議互動性更佳</a:t>
              </a:r>
              <a:endParaRPr lang="en-US" sz="2000" dirty="0">
                <a:latin typeface="標楷體" pitchFamily="65" charset="-120"/>
                <a:ea typeface="標楷體" pitchFamily="65" charset="-120"/>
              </a:endParaRPr>
            </a:p>
          </p:txBody>
        </p:sp>
        <p:grpSp>
          <p:nvGrpSpPr>
            <p:cNvPr id="3" name="Group 15"/>
            <p:cNvGrpSpPr/>
            <p:nvPr/>
          </p:nvGrpSpPr>
          <p:grpSpPr>
            <a:xfrm>
              <a:off x="191035" y="1000108"/>
              <a:ext cx="1921564" cy="1280563"/>
              <a:chOff x="-2293797" y="4060494"/>
              <a:chExt cx="1921564" cy="1288312"/>
            </a:xfrm>
          </p:grpSpPr>
          <p:sp>
            <p:nvSpPr>
              <p:cNvPr id="19" name="Rounded Rectangle 18"/>
              <p:cNvSpPr/>
              <p:nvPr/>
            </p:nvSpPr>
            <p:spPr>
              <a:xfrm>
                <a:off x="-2293797" y="4060494"/>
                <a:ext cx="1913815" cy="12805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42" descr="PictureA"/>
              <p:cNvPicPr>
                <a:picLocks noChangeAspect="1" noChangeArrowheads="1"/>
              </p:cNvPicPr>
              <p:nvPr/>
            </p:nvPicPr>
            <p:blipFill>
              <a:blip r:embed="rId4">
                <a:grayscl/>
              </a:blip>
              <a:srcRect/>
              <a:stretch>
                <a:fillRect/>
              </a:stretch>
            </p:blipFill>
            <p:spPr bwMode="auto">
              <a:xfrm>
                <a:off x="-2286048" y="4068243"/>
                <a:ext cx="1913815" cy="1280563"/>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16" name="TextBox 1026063"/>
            <p:cNvSpPr txBox="1">
              <a:spLocks noChangeArrowheads="1"/>
            </p:cNvSpPr>
            <p:nvPr/>
          </p:nvSpPr>
          <p:spPr bwMode="auto">
            <a:xfrm>
              <a:off x="606483" y="1701217"/>
              <a:ext cx="1107996" cy="584775"/>
            </a:xfrm>
            <a:prstGeom prst="rect">
              <a:avLst/>
            </a:prstGeom>
            <a:noFill/>
            <a:ln w="9525">
              <a:noFill/>
              <a:miter lim="800000"/>
              <a:headEnd/>
              <a:tailEnd/>
            </a:ln>
          </p:spPr>
          <p:txBody>
            <a:bodyPr wrap="none">
              <a:spAutoFit/>
            </a:bodyPr>
            <a:lstStyle/>
            <a:p>
              <a:pPr algn="ctr">
                <a:defRPr/>
              </a:pPr>
              <a:r>
                <a:rPr lang="en-US" sz="1600" dirty="0">
                  <a:solidFill>
                    <a:schemeClr val="tx2"/>
                  </a:solidFill>
                  <a:latin typeface="Segoe" pitchFamily="34" charset="0"/>
                </a:rPr>
                <a:t>Engaged </a:t>
              </a:r>
            </a:p>
            <a:p>
              <a:pPr algn="ctr">
                <a:defRPr/>
              </a:pPr>
              <a:r>
                <a:rPr lang="en-US" sz="1600" dirty="0">
                  <a:solidFill>
                    <a:schemeClr val="tx2"/>
                  </a:solidFill>
                  <a:latin typeface="Segoe" pitchFamily="34" charset="0"/>
                </a:rPr>
                <a:t>Attendees</a:t>
              </a: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Grp="1" noChangeArrowheads="1"/>
          </p:cNvSpPr>
          <p:nvPr>
            <p:ph idx="1"/>
          </p:nvPr>
        </p:nvSpPr>
        <p:spPr>
          <a:xfrm>
            <a:off x="382323" y="1414199"/>
            <a:ext cx="3935677" cy="2546841"/>
          </a:xfrm>
        </p:spPr>
        <p:txBody>
          <a:bodyPr/>
          <a:lstStyle/>
          <a:p>
            <a:pPr marL="240761" indent="-240761"/>
            <a:r>
              <a:rPr lang="zh-TW" altLang="en-US" dirty="0" smtClean="0">
                <a:latin typeface="標楷體" pitchFamily="65" charset="-120"/>
                <a:ea typeface="標楷體" pitchFamily="65" charset="-120"/>
              </a:rPr>
              <a:t>只要</a:t>
            </a:r>
            <a:r>
              <a:rPr altLang="zh-TW" dirty="0" smtClean="0">
                <a:latin typeface="標楷體" pitchFamily="65" charset="-120"/>
                <a:ea typeface="標楷體" pitchFamily="65" charset="-120"/>
              </a:rPr>
              <a:t>‘1-click' </a:t>
            </a:r>
            <a:r>
              <a:rPr lang="zh-TW" altLang="en-US" dirty="0" smtClean="0">
                <a:latin typeface="標楷體" pitchFamily="65" charset="-120"/>
                <a:ea typeface="標楷體" pitchFamily="65" charset="-120"/>
              </a:rPr>
              <a:t>就可以開始會議</a:t>
            </a:r>
            <a:endParaRPr altLang="zh-TW" dirty="0" smtClean="0">
              <a:latin typeface="標楷體" pitchFamily="65" charset="-120"/>
              <a:ea typeface="標楷體" pitchFamily="65" charset="-120"/>
            </a:endParaRPr>
          </a:p>
          <a:p>
            <a:pPr marL="240761" indent="-240761"/>
            <a:r>
              <a:rPr lang="zh-TW" altLang="en-US" dirty="0" smtClean="0">
                <a:latin typeface="標楷體" pitchFamily="65" charset="-120"/>
                <a:ea typeface="標楷體" pitchFamily="65" charset="-120"/>
              </a:rPr>
              <a:t>輕鬆從雙人語音或視訓轉成 </a:t>
            </a:r>
            <a:r>
              <a:rPr altLang="zh-TW" dirty="0" smtClean="0">
                <a:latin typeface="標楷體" pitchFamily="65" charset="-120"/>
                <a:ea typeface="標楷體" pitchFamily="65" charset="-120"/>
              </a:rPr>
              <a:t>MCU</a:t>
            </a:r>
            <a:r>
              <a:rPr lang="zh-TW" altLang="en-US" dirty="0" smtClean="0">
                <a:latin typeface="標楷體" pitchFamily="65" charset="-120"/>
                <a:ea typeface="標楷體" pitchFamily="65" charset="-120"/>
              </a:rPr>
              <a:t> 型式會議</a:t>
            </a:r>
            <a:endParaRPr altLang="zh-TW" dirty="0" smtClean="0">
              <a:latin typeface="標楷體" pitchFamily="65" charset="-120"/>
              <a:ea typeface="標楷體" pitchFamily="65" charset="-120"/>
            </a:endParaRPr>
          </a:p>
          <a:p>
            <a:pPr marL="240761" indent="-240761"/>
            <a:r>
              <a:rPr lang="zh-TW" altLang="en-US" dirty="0" smtClean="0">
                <a:latin typeface="標楷體" pitchFamily="65" charset="-120"/>
                <a:ea typeface="標楷體" pitchFamily="65" charset="-120"/>
              </a:rPr>
              <a:t>同時可提供文字交談</a:t>
            </a:r>
            <a:endParaRPr altLang="zh-TW" dirty="0" smtClean="0">
              <a:latin typeface="標楷體" pitchFamily="65" charset="-120"/>
              <a:ea typeface="標楷體" pitchFamily="65" charset="-120"/>
            </a:endParaRPr>
          </a:p>
          <a:p>
            <a:pPr marL="240761" indent="-240761"/>
            <a:endParaRPr altLang="zh-TW" dirty="0" smtClean="0">
              <a:ea typeface="新細明體" pitchFamily="18" charset="-120"/>
            </a:endParaRPr>
          </a:p>
        </p:txBody>
      </p:sp>
      <p:sp>
        <p:nvSpPr>
          <p:cNvPr id="902146" name="Rectangle 2"/>
          <p:cNvSpPr>
            <a:spLocks noGrp="1" noChangeArrowheads="1"/>
          </p:cNvSpPr>
          <p:nvPr>
            <p:ph type="title"/>
          </p:nvPr>
        </p:nvSpPr>
        <p:spPr>
          <a:xfrm>
            <a:off x="382588" y="227014"/>
            <a:ext cx="8761412" cy="646321"/>
          </a:xfrm>
        </p:spPr>
        <p:txBody>
          <a:bodyPr/>
          <a:lstStyle/>
          <a:p>
            <a:pPr>
              <a:defRPr/>
            </a:pPr>
            <a:r>
              <a:rPr dirty="0"/>
              <a:t>Communicator-based Conferencing</a:t>
            </a:r>
          </a:p>
        </p:txBody>
      </p:sp>
      <p:pic>
        <p:nvPicPr>
          <p:cNvPr id="55299" name="Picture 6"/>
          <p:cNvPicPr>
            <a:picLocks noChangeAspect="1" noChangeArrowheads="1"/>
          </p:cNvPicPr>
          <p:nvPr/>
        </p:nvPicPr>
        <p:blipFill>
          <a:blip r:embed="rId3"/>
          <a:srcRect/>
          <a:stretch>
            <a:fillRect/>
          </a:stretch>
        </p:blipFill>
        <p:spPr bwMode="auto">
          <a:xfrm>
            <a:off x="4689740" y="1190625"/>
            <a:ext cx="4369593" cy="3899958"/>
          </a:xfrm>
          <a:prstGeom prst="rect">
            <a:avLst/>
          </a:prstGeom>
          <a:noFill/>
          <a:ln w="3175">
            <a:noFill/>
            <a:miter lim="800000"/>
            <a:headEnd/>
            <a:tailEnd/>
          </a:ln>
        </p:spPr>
      </p:pic>
      <p:pic>
        <p:nvPicPr>
          <p:cNvPr id="55300" name="Picture 7"/>
          <p:cNvPicPr>
            <a:picLocks noChangeAspect="1" noChangeArrowheads="1"/>
          </p:cNvPicPr>
          <p:nvPr/>
        </p:nvPicPr>
        <p:blipFill>
          <a:blip r:embed="rId4"/>
          <a:srcRect/>
          <a:stretch>
            <a:fillRect/>
          </a:stretch>
        </p:blipFill>
        <p:spPr bwMode="auto">
          <a:xfrm>
            <a:off x="4884209" y="5540375"/>
            <a:ext cx="3939646" cy="748771"/>
          </a:xfrm>
          <a:prstGeom prst="rect">
            <a:avLst/>
          </a:prstGeom>
          <a:noFill/>
          <a:ln w="317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17488" y="2220913"/>
            <a:ext cx="8723312" cy="641350"/>
          </a:xfrm>
          <a:prstGeom prst="rect">
            <a:avLst/>
          </a:prstGeom>
          <a:noFill/>
          <a:ln w="9525">
            <a:noFill/>
            <a:miter lim="800000"/>
            <a:headEnd/>
            <a:tailEnd/>
          </a:ln>
          <a:effectLst/>
        </p:spPr>
        <p:txBody>
          <a:bodyPr>
            <a:spAutoFit/>
          </a:bodyPr>
          <a:lstStyle/>
          <a:p>
            <a:pPr>
              <a:lnSpc>
                <a:spcPct val="90000"/>
              </a:lnSpc>
              <a:spcBef>
                <a:spcPct val="0"/>
              </a:spcBef>
              <a:buClr>
                <a:schemeClr val="bg1"/>
              </a:buClr>
              <a:buFontTx/>
              <a:buNone/>
            </a:pPr>
            <a:r>
              <a:rPr lang="en-GB" sz="4000" b="1" dirty="0" smtClean="0">
                <a:solidFill>
                  <a:srgbClr val="FFFFFF"/>
                </a:solidFill>
                <a:effectLst>
                  <a:outerShdw blurRad="38100" dist="38100" dir="2700000" algn="tl">
                    <a:srgbClr val="000000"/>
                  </a:outerShdw>
                </a:effectLst>
              </a:rPr>
              <a:t>Live Meeting 2007</a:t>
            </a:r>
            <a:endParaRPr lang="en-US" altLang="zh-TW" sz="2800" b="1" dirty="0">
              <a:solidFill>
                <a:srgbClr val="FFFFFF"/>
              </a:solidFill>
              <a:effectLst>
                <a:outerShdw blurRad="38100" dist="38100" dir="2700000" algn="tl">
                  <a:srgbClr val="000000"/>
                </a:outerShdw>
              </a:effectLst>
              <a:ea typeface="新細明體" pitchFamily="18" charset="-120"/>
            </a:endParaRPr>
          </a:p>
        </p:txBody>
      </p:sp>
      <p:sp>
        <p:nvSpPr>
          <p:cNvPr id="88067" name="Text Box 3"/>
          <p:cNvSpPr txBox="1">
            <a:spLocks noChangeAspect="1" noChangeArrowheads="1"/>
          </p:cNvSpPr>
          <p:nvPr/>
        </p:nvSpPr>
        <p:spPr bwMode="auto">
          <a:xfrm>
            <a:off x="0" y="809625"/>
            <a:ext cx="9144000" cy="1095375"/>
          </a:xfrm>
          <a:prstGeom prst="rect">
            <a:avLst/>
          </a:prstGeom>
          <a:gradFill rotWithShape="1">
            <a:gsLst>
              <a:gs pos="0">
                <a:srgbClr val="F8C508"/>
              </a:gs>
              <a:gs pos="100000">
                <a:srgbClr val="F8C508">
                  <a:gamma/>
                  <a:tint val="60392"/>
                  <a:invGamma/>
                  <a:alpha val="0"/>
                </a:srgbClr>
              </a:gs>
            </a:gsLst>
            <a:lin ang="0" scaled="1"/>
          </a:gradFill>
          <a:ln w="9525" algn="ctr">
            <a:noFill/>
            <a:miter lim="800000"/>
            <a:headEnd/>
            <a:tailEnd/>
          </a:ln>
          <a:effectLst/>
        </p:spPr>
        <p:txBody>
          <a:bodyPr anchor="ctr"/>
          <a:lstStyle/>
          <a:p>
            <a:pPr>
              <a:spcBef>
                <a:spcPct val="0"/>
              </a:spcBef>
              <a:buClrTx/>
              <a:buFontTx/>
              <a:buNone/>
            </a:pPr>
            <a:r>
              <a:rPr lang="en-US" altLang="zh-TW" sz="5000" b="1" i="1">
                <a:solidFill>
                  <a:srgbClr val="FFFFFF"/>
                </a:solidFill>
                <a:effectLst>
                  <a:outerShdw blurRad="38100" dist="38100" dir="2700000" algn="tl">
                    <a:srgbClr val="000000"/>
                  </a:outerShdw>
                </a:effectLst>
                <a:ea typeface="新細明體" pitchFamily="18" charset="-120"/>
              </a:rPr>
              <a:t>  demonstration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075" y="2327277"/>
            <a:ext cx="7843838" cy="761737"/>
          </a:xfrm>
        </p:spPr>
        <p:txBody>
          <a:bodyPr/>
          <a:lstStyle/>
          <a:p>
            <a:pPr>
              <a:defRPr/>
            </a:pPr>
            <a:r>
              <a:rPr lang="zh-TW" altLang="en-US" dirty="0" smtClean="0">
                <a:effectLst>
                  <a:outerShdw blurRad="38100" dist="38100" dir="2700000" algn="tl">
                    <a:srgbClr val="C0C0C0"/>
                  </a:outerShdw>
                </a:effectLst>
              </a:rPr>
              <a:t>增強型</a:t>
            </a:r>
            <a:r>
              <a:rPr dirty="0" smtClean="0">
                <a:effectLst>
                  <a:outerShdw blurRad="38100" dist="38100" dir="2700000" algn="tl">
                    <a:srgbClr val="C0C0C0"/>
                  </a:outerShdw>
                </a:effectLst>
              </a:rPr>
              <a:t> VoIP</a:t>
            </a:r>
          </a:p>
        </p:txBody>
      </p:sp>
      <p:sp>
        <p:nvSpPr>
          <p:cNvPr id="25603" name="Slide Number Placeholder 3"/>
          <p:cNvSpPr>
            <a:spLocks noGrp="1"/>
          </p:cNvSpPr>
          <p:nvPr>
            <p:ph type="sldNum" sz="quarter" idx="4294967295"/>
          </p:nvPr>
        </p:nvSpPr>
        <p:spPr>
          <a:xfrm>
            <a:off x="6983678" y="6559021"/>
            <a:ext cx="2133864" cy="476250"/>
          </a:xfrm>
          <a:prstGeom prst="rect">
            <a:avLst/>
          </a:prstGeom>
        </p:spPr>
        <p:txBody>
          <a:bodyPr lIns="91436" tIns="45718" rIns="91436" bIns="45718"/>
          <a:lstStyle/>
          <a:p>
            <a:fld id="{0D820B90-74DA-4275-8985-E3775EB59FE2}" type="slidenum">
              <a:rPr lang="en-US" altLang="zh-TW">
                <a:effectLst>
                  <a:outerShdw blurRad="38100" dist="38100" dir="2700000" algn="tl">
                    <a:srgbClr val="000000"/>
                  </a:outerShdw>
                </a:effectLst>
                <a:ea typeface="新細明體" pitchFamily="18" charset="-120"/>
              </a:rPr>
              <a:pPr/>
              <a:t>28</a:t>
            </a:fld>
            <a:endParaRPr lang="en-US" altLang="zh-TW">
              <a:effectLst>
                <a:outerShdw blurRad="38100" dist="38100" dir="2700000" algn="tl">
                  <a:srgbClr val="000000"/>
                </a:outerShdw>
              </a:effectLst>
              <a:ea typeface="新細明體" pitchFamily="18" charset="-120"/>
            </a:endParaRPr>
          </a:p>
        </p:txBody>
      </p:sp>
      <p:sp>
        <p:nvSpPr>
          <p:cNvPr id="5" name="Subtitle 4"/>
          <p:cNvSpPr>
            <a:spLocks noGrp="1"/>
          </p:cNvSpPr>
          <p:nvPr>
            <p:ph type="subTitle" idx="1"/>
          </p:nvPr>
        </p:nvSpPr>
        <p:spPr>
          <a:xfrm>
            <a:off x="727605" y="4284927"/>
            <a:ext cx="8035396" cy="427302"/>
          </a:xfrm>
        </p:spPr>
        <p:txBody>
          <a:bodyPr/>
          <a:lstStyle/>
          <a:p>
            <a:endParaRPr lang="zh-TW" altLang="zh-TW"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9"/>
          <p:cNvSpPr>
            <a:spLocks noGrp="1" noChangeArrowheads="1"/>
          </p:cNvSpPr>
          <p:nvPr>
            <p:ph type="title"/>
          </p:nvPr>
        </p:nvSpPr>
        <p:spPr/>
        <p:txBody>
          <a:bodyPr/>
          <a:lstStyle/>
          <a:p>
            <a:pPr>
              <a:defRPr/>
            </a:pPr>
            <a:r>
              <a:rPr lang="zh-TW" altLang="en-US" dirty="0" smtClean="0"/>
              <a:t>提供傳統電話所能提供之功能</a:t>
            </a:r>
            <a:endParaRPr dirty="0"/>
          </a:p>
        </p:txBody>
      </p:sp>
      <p:sp>
        <p:nvSpPr>
          <p:cNvPr id="61442" name="Rectangle 10"/>
          <p:cNvSpPr>
            <a:spLocks noGrp="1" noChangeArrowheads="1"/>
          </p:cNvSpPr>
          <p:nvPr>
            <p:ph type="body" idx="1"/>
          </p:nvPr>
        </p:nvSpPr>
        <p:spPr>
          <a:xfrm>
            <a:off x="196551" y="1305134"/>
            <a:ext cx="4325482" cy="2872571"/>
          </a:xfrm>
        </p:spPr>
        <p:txBody>
          <a:bodyPr/>
          <a:lstStyle/>
          <a:p>
            <a:pPr marL="402151" indent="-402151"/>
            <a:r>
              <a:rPr lang="zh-TW" altLang="en-US" sz="2700" dirty="0">
                <a:latin typeface="標楷體" pitchFamily="65" charset="-120"/>
                <a:ea typeface="標楷體" pitchFamily="65" charset="-120"/>
              </a:rPr>
              <a:t>最佳化語音經驗</a:t>
            </a:r>
            <a:endParaRPr altLang="zh-TW" sz="2700" dirty="0">
              <a:latin typeface="標楷體" pitchFamily="65" charset="-120"/>
              <a:ea typeface="標楷體" pitchFamily="65" charset="-120"/>
            </a:endParaRPr>
          </a:p>
          <a:p>
            <a:pPr marL="805624" lvl="1" indent="-400828"/>
            <a:r>
              <a:rPr lang="zh-TW" altLang="en-US" sz="2300" dirty="0">
                <a:latin typeface="標楷體" pitchFamily="65" charset="-120"/>
                <a:ea typeface="標楷體" pitchFamily="65" charset="-120"/>
              </a:rPr>
              <a:t>容易使用</a:t>
            </a:r>
            <a:endParaRPr altLang="zh-TW" sz="2300" dirty="0">
              <a:latin typeface="標楷體" pitchFamily="65" charset="-120"/>
              <a:ea typeface="標楷體" pitchFamily="65" charset="-120"/>
            </a:endParaRPr>
          </a:p>
          <a:p>
            <a:pPr marL="402151" indent="-402151"/>
            <a:r>
              <a:rPr lang="zh-TW" altLang="en-US" sz="2700" dirty="0">
                <a:latin typeface="標楷體" pitchFamily="65" charset="-120"/>
                <a:ea typeface="標楷體" pitchFamily="65" charset="-120"/>
              </a:rPr>
              <a:t>提供資訊工作者語音需求</a:t>
            </a:r>
            <a:endParaRPr altLang="zh-TW" sz="2700" dirty="0">
              <a:latin typeface="標楷體" pitchFamily="65" charset="-120"/>
              <a:ea typeface="標楷體" pitchFamily="65" charset="-120"/>
            </a:endParaRPr>
          </a:p>
          <a:p>
            <a:pPr marL="805624" lvl="1" indent="-400828"/>
            <a:r>
              <a:rPr lang="zh-TW" altLang="en-US" sz="2300" dirty="0">
                <a:latin typeface="標楷體" pitchFamily="65" charset="-120"/>
                <a:ea typeface="標楷體" pitchFamily="65" charset="-120"/>
              </a:rPr>
              <a:t>豐富來電控制</a:t>
            </a:r>
            <a:endParaRPr altLang="zh-TW" sz="2300" dirty="0">
              <a:latin typeface="標楷體" pitchFamily="65" charset="-120"/>
              <a:ea typeface="標楷體" pitchFamily="65" charset="-120"/>
            </a:endParaRPr>
          </a:p>
          <a:p>
            <a:pPr marL="805624" lvl="1" indent="-400828"/>
            <a:r>
              <a:rPr lang="zh-TW" altLang="en-US" sz="2300" dirty="0">
                <a:latin typeface="標楷體" pitchFamily="65" charset="-120"/>
                <a:ea typeface="標楷體" pitchFamily="65" charset="-120"/>
              </a:rPr>
              <a:t>語音郵件訊息通知顯示</a:t>
            </a:r>
            <a:r>
              <a:rPr altLang="zh-TW" sz="2300" dirty="0">
                <a:latin typeface="標楷體" pitchFamily="65" charset="-120"/>
                <a:ea typeface="標楷體" pitchFamily="65" charset="-120"/>
              </a:rPr>
              <a:t> </a:t>
            </a:r>
          </a:p>
          <a:p>
            <a:pPr marL="805624" lvl="1" indent="-400828"/>
            <a:r>
              <a:rPr lang="zh-TW" altLang="en-US" sz="2300" dirty="0">
                <a:latin typeface="標楷體" pitchFamily="65" charset="-120"/>
                <a:ea typeface="標楷體" pitchFamily="65" charset="-120"/>
              </a:rPr>
              <a:t>來電轉接設定</a:t>
            </a:r>
            <a:endParaRPr altLang="zh-TW" dirty="0" smtClean="0">
              <a:latin typeface="標楷體" pitchFamily="65" charset="-120"/>
              <a:ea typeface="標楷體" pitchFamily="65" charset="-120"/>
            </a:endParaRPr>
          </a:p>
        </p:txBody>
      </p:sp>
      <p:pic>
        <p:nvPicPr>
          <p:cNvPr id="61443" name="Rectangle 63493"/>
          <p:cNvPicPr>
            <a:picLocks noChangeAspect="1" noChangeArrowheads="1"/>
          </p:cNvPicPr>
          <p:nvPr/>
        </p:nvPicPr>
        <p:blipFill>
          <a:blip r:embed="rId3"/>
          <a:srcRect/>
          <a:stretch>
            <a:fillRect/>
          </a:stretch>
        </p:blipFill>
        <p:spPr bwMode="auto">
          <a:xfrm>
            <a:off x="6140979" y="3344334"/>
            <a:ext cx="2577042" cy="772583"/>
          </a:xfrm>
          <a:prstGeom prst="rect">
            <a:avLst/>
          </a:prstGeom>
          <a:noFill/>
          <a:ln w="9525">
            <a:noFill/>
            <a:miter lim="800000"/>
            <a:headEnd/>
            <a:tailEnd/>
          </a:ln>
        </p:spPr>
      </p:pic>
      <p:pic>
        <p:nvPicPr>
          <p:cNvPr id="61444" name="Picture 1"/>
          <p:cNvPicPr>
            <a:picLocks noChangeAspect="1" noChangeArrowheads="1"/>
          </p:cNvPicPr>
          <p:nvPr/>
        </p:nvPicPr>
        <p:blipFill>
          <a:blip r:embed="rId4"/>
          <a:srcRect/>
          <a:stretch>
            <a:fillRect/>
          </a:stretch>
        </p:blipFill>
        <p:spPr bwMode="auto">
          <a:xfrm>
            <a:off x="4511146" y="1084792"/>
            <a:ext cx="4632854" cy="2344208"/>
          </a:xfrm>
          <a:prstGeom prst="rect">
            <a:avLst/>
          </a:prstGeom>
          <a:noFill/>
          <a:ln w="9525">
            <a:noFill/>
            <a:miter lim="800000"/>
            <a:headEnd/>
            <a:tailEnd/>
          </a:ln>
        </p:spPr>
      </p:pic>
      <p:pic>
        <p:nvPicPr>
          <p:cNvPr id="61445" name="Picture 3"/>
          <p:cNvPicPr>
            <a:picLocks noChangeAspect="1" noChangeArrowheads="1"/>
          </p:cNvPicPr>
          <p:nvPr/>
        </p:nvPicPr>
        <p:blipFill>
          <a:blip r:embed="rId5"/>
          <a:srcRect/>
          <a:stretch>
            <a:fillRect/>
          </a:stretch>
        </p:blipFill>
        <p:spPr bwMode="auto">
          <a:xfrm>
            <a:off x="5648854" y="2895865"/>
            <a:ext cx="3361532" cy="1731698"/>
          </a:xfrm>
          <a:prstGeom prst="rect">
            <a:avLst/>
          </a:prstGeom>
          <a:noFill/>
          <a:ln w="9525">
            <a:noFill/>
            <a:miter lim="800000"/>
            <a:headEnd/>
            <a:tailEnd/>
          </a:ln>
        </p:spPr>
      </p:pic>
      <p:pic>
        <p:nvPicPr>
          <p:cNvPr id="61446" name="Picture 2"/>
          <p:cNvPicPr>
            <a:picLocks noChangeAspect="1" noChangeArrowheads="1"/>
          </p:cNvPicPr>
          <p:nvPr/>
        </p:nvPicPr>
        <p:blipFill>
          <a:blip r:embed="rId6"/>
          <a:srcRect/>
          <a:stretch>
            <a:fillRect/>
          </a:stretch>
        </p:blipFill>
        <p:spPr bwMode="auto">
          <a:xfrm>
            <a:off x="3495146" y="4572000"/>
            <a:ext cx="6170083"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a:xfrm>
            <a:off x="382323" y="1414199"/>
            <a:ext cx="8380677" cy="2360893"/>
          </a:xfrm>
        </p:spPr>
        <p:txBody>
          <a:bodyPr/>
          <a:lstStyle/>
          <a:p>
            <a:pPr marL="240761" indent="-240761"/>
            <a:r>
              <a:rPr lang="zh-TW" altLang="en-US" sz="2800" dirty="0" smtClean="0">
                <a:latin typeface="+mn-ea"/>
              </a:rPr>
              <a:t>微軟 </a:t>
            </a:r>
            <a:r>
              <a:rPr altLang="zh-TW" sz="2800" dirty="0" smtClean="0">
                <a:latin typeface="+mn-ea"/>
              </a:rPr>
              <a:t>UC</a:t>
            </a:r>
            <a:r>
              <a:rPr lang="zh-TW" altLang="en-US" sz="2800" dirty="0" smtClean="0">
                <a:latin typeface="+mn-ea"/>
              </a:rPr>
              <a:t> 願景</a:t>
            </a:r>
            <a:r>
              <a:rPr altLang="zh-TW" sz="2800" dirty="0" smtClean="0">
                <a:latin typeface="+mn-ea"/>
              </a:rPr>
              <a:t> </a:t>
            </a:r>
          </a:p>
          <a:p>
            <a:pPr marL="240761" indent="-240761"/>
            <a:r>
              <a:rPr lang="zh-TW" altLang="en-US" sz="2800" dirty="0" smtClean="0">
                <a:latin typeface="+mn-ea"/>
              </a:rPr>
              <a:t>企業內通訊面臨難題與挑戰</a:t>
            </a:r>
            <a:endParaRPr altLang="zh-TW" sz="2800" dirty="0" smtClean="0">
              <a:latin typeface="+mn-ea"/>
            </a:endParaRPr>
          </a:p>
          <a:p>
            <a:pPr marL="240761" indent="-240761"/>
            <a:r>
              <a:rPr altLang="zh-TW" sz="2800" dirty="0" smtClean="0">
                <a:latin typeface="+mn-ea"/>
              </a:rPr>
              <a:t>Office Communications Server 2007 </a:t>
            </a:r>
            <a:r>
              <a:rPr lang="zh-TW" altLang="en-US" sz="2800" dirty="0" smtClean="0">
                <a:latin typeface="+mn-ea"/>
              </a:rPr>
              <a:t>各項創新功能預覽</a:t>
            </a:r>
            <a:endParaRPr altLang="zh-TW" sz="2800" dirty="0" smtClean="0">
              <a:latin typeface="+mn-ea"/>
            </a:endParaRPr>
          </a:p>
          <a:p>
            <a:pPr marL="240761" indent="-240761"/>
            <a:r>
              <a:rPr lang="zh-TW" altLang="en-US" sz="2800" dirty="0" smtClean="0">
                <a:latin typeface="+mn-ea"/>
              </a:rPr>
              <a:t>企業部署考量</a:t>
            </a:r>
            <a:endParaRPr altLang="zh-TW" sz="2800" dirty="0" smtClean="0">
              <a:latin typeface="+mn-ea"/>
            </a:endParaRPr>
          </a:p>
          <a:p>
            <a:pPr marL="240761" indent="-240761"/>
            <a:r>
              <a:rPr altLang="zh-TW" sz="2800" dirty="0" smtClean="0">
                <a:latin typeface="+mn-ea"/>
              </a:rPr>
              <a:t>Q&amp;A</a:t>
            </a:r>
          </a:p>
        </p:txBody>
      </p:sp>
      <p:sp>
        <p:nvSpPr>
          <p:cNvPr id="3" name="Title 2"/>
          <p:cNvSpPr>
            <a:spLocks noGrp="1"/>
          </p:cNvSpPr>
          <p:nvPr>
            <p:ph type="title"/>
          </p:nvPr>
        </p:nvSpPr>
        <p:spPr/>
        <p:txBody>
          <a:bodyPr/>
          <a:lstStyle/>
          <a:p>
            <a:pPr>
              <a:defRPr/>
            </a:pPr>
            <a:r>
              <a:rPr lang="zh-TW" altLang="en-US" dirty="0" smtClean="0"/>
              <a:t>議程大綱</a:t>
            </a:r>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7"/>
          <p:cNvSpPr>
            <a:spLocks noGrp="1" noChangeArrowheads="1"/>
          </p:cNvSpPr>
          <p:nvPr>
            <p:ph type="title"/>
          </p:nvPr>
        </p:nvSpPr>
        <p:spPr/>
        <p:txBody>
          <a:bodyPr/>
          <a:lstStyle/>
          <a:p>
            <a:pPr>
              <a:defRPr/>
            </a:pPr>
            <a:r>
              <a:rPr lang="zh-TW" altLang="en-US" dirty="0" smtClean="0"/>
              <a:t>勿打擾管理</a:t>
            </a:r>
            <a:endParaRPr dirty="0"/>
          </a:p>
        </p:txBody>
      </p:sp>
      <p:sp>
        <p:nvSpPr>
          <p:cNvPr id="65538" name="Rectangle 8"/>
          <p:cNvSpPr>
            <a:spLocks noGrp="1" noChangeArrowheads="1"/>
          </p:cNvSpPr>
          <p:nvPr>
            <p:ph type="body" idx="1"/>
          </p:nvPr>
        </p:nvSpPr>
        <p:spPr>
          <a:xfrm>
            <a:off x="382324" y="1414198"/>
            <a:ext cx="3944938" cy="3088015"/>
          </a:xfrm>
        </p:spPr>
        <p:txBody>
          <a:bodyPr/>
          <a:lstStyle/>
          <a:p>
            <a:pPr marL="240761" indent="-240761">
              <a:lnSpc>
                <a:spcPct val="85000"/>
              </a:lnSpc>
              <a:spcBef>
                <a:spcPct val="25000"/>
              </a:spcBef>
            </a:pPr>
            <a:r>
              <a:rPr lang="zh-TW" altLang="en-US" sz="2700" dirty="0">
                <a:latin typeface="標楷體" pitchFamily="65" charset="-120"/>
                <a:ea typeface="標楷體" pitchFamily="65" charset="-120"/>
              </a:rPr>
              <a:t>在請勿打擾下讓所有通訊都轉到語音郵件</a:t>
            </a:r>
            <a:endParaRPr altLang="zh-TW" sz="2700" dirty="0">
              <a:latin typeface="標楷體" pitchFamily="65" charset="-120"/>
              <a:ea typeface="標楷體" pitchFamily="65" charset="-120"/>
            </a:endParaRPr>
          </a:p>
          <a:p>
            <a:pPr marL="240761" indent="-240761">
              <a:lnSpc>
                <a:spcPct val="85000"/>
              </a:lnSpc>
              <a:spcBef>
                <a:spcPct val="25000"/>
              </a:spcBef>
            </a:pPr>
            <a:r>
              <a:rPr lang="zh-TW" altLang="en-US" sz="2700" dirty="0">
                <a:latin typeface="標楷體" pitchFamily="65" charset="-120"/>
                <a:ea typeface="標楷體" pitchFamily="65" charset="-120"/>
              </a:rPr>
              <a:t>允許特定人員享有特權</a:t>
            </a:r>
            <a:endParaRPr altLang="zh-TW" sz="2700" dirty="0">
              <a:latin typeface="標楷體" pitchFamily="65" charset="-120"/>
              <a:ea typeface="標楷體" pitchFamily="65" charset="-120"/>
            </a:endParaRPr>
          </a:p>
          <a:p>
            <a:pPr marL="240761" indent="-240761">
              <a:lnSpc>
                <a:spcPct val="85000"/>
              </a:lnSpc>
              <a:spcBef>
                <a:spcPct val="25000"/>
              </a:spcBef>
            </a:pPr>
            <a:r>
              <a:rPr lang="zh-TW" altLang="en-US" sz="2700" dirty="0">
                <a:latin typeface="標楷體" pitchFamily="65" charset="-120"/>
                <a:ea typeface="標楷體" pitchFamily="65" charset="-120"/>
              </a:rPr>
              <a:t>在簡報模式下以簡易通知形式展現</a:t>
            </a:r>
            <a:endParaRPr altLang="zh-TW" sz="2700" dirty="0">
              <a:latin typeface="標楷體" pitchFamily="65" charset="-120"/>
              <a:ea typeface="標楷體" pitchFamily="65" charset="-120"/>
            </a:endParaRPr>
          </a:p>
          <a:p>
            <a:pPr marL="240761" indent="-240761">
              <a:lnSpc>
                <a:spcPct val="85000"/>
              </a:lnSpc>
              <a:spcBef>
                <a:spcPct val="25000"/>
              </a:spcBef>
            </a:pPr>
            <a:r>
              <a:rPr lang="zh-TW" altLang="en-US" sz="2700" dirty="0">
                <a:latin typeface="標楷體" pitchFamily="65" charset="-120"/>
                <a:ea typeface="標楷體" pitchFamily="65" charset="-120"/>
              </a:rPr>
              <a:t>根據使用者忙碌程度暫停語音通知</a:t>
            </a:r>
            <a:endParaRPr altLang="zh-TW" sz="2700" dirty="0">
              <a:latin typeface="標楷體" pitchFamily="65" charset="-120"/>
              <a:ea typeface="標楷體" pitchFamily="65" charset="-120"/>
            </a:endParaRPr>
          </a:p>
        </p:txBody>
      </p:sp>
      <p:pic>
        <p:nvPicPr>
          <p:cNvPr id="65539" name="Picture 2"/>
          <p:cNvPicPr>
            <a:picLocks noChangeAspect="1" noChangeArrowheads="1"/>
          </p:cNvPicPr>
          <p:nvPr/>
        </p:nvPicPr>
        <p:blipFill>
          <a:blip r:embed="rId3"/>
          <a:srcRect/>
          <a:stretch>
            <a:fillRect/>
          </a:stretch>
        </p:blipFill>
        <p:spPr bwMode="auto">
          <a:xfrm>
            <a:off x="4442355" y="1418167"/>
            <a:ext cx="4701646" cy="3958167"/>
          </a:xfrm>
          <a:prstGeom prst="rect">
            <a:avLst/>
          </a:prstGeom>
          <a:noFill/>
          <a:ln w="3175">
            <a:noFill/>
            <a:miter lim="800000"/>
            <a:headEnd/>
            <a:tailEnd/>
          </a:ln>
        </p:spPr>
      </p:pic>
      <p:pic>
        <p:nvPicPr>
          <p:cNvPr id="65540" name="Picture 1"/>
          <p:cNvPicPr>
            <a:picLocks noChangeAspect="1" noChangeArrowheads="1"/>
          </p:cNvPicPr>
          <p:nvPr/>
        </p:nvPicPr>
        <p:blipFill>
          <a:blip r:embed="rId4"/>
          <a:srcRect/>
          <a:stretch>
            <a:fillRect/>
          </a:stretch>
        </p:blipFill>
        <p:spPr bwMode="auto">
          <a:xfrm>
            <a:off x="4161896" y="5876396"/>
            <a:ext cx="820208" cy="7527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5"/>
          <p:cNvSpPr>
            <a:spLocks noChangeArrowheads="1"/>
          </p:cNvSpPr>
          <p:nvPr/>
        </p:nvSpPr>
        <p:spPr bwMode="auto">
          <a:xfrm>
            <a:off x="177800" y="173039"/>
            <a:ext cx="8966200" cy="1062851"/>
          </a:xfrm>
          <a:prstGeom prst="rect">
            <a:avLst/>
          </a:prstGeom>
          <a:noFill/>
          <a:ln w="9525" algn="ctr">
            <a:noFill/>
            <a:miter lim="800000"/>
            <a:headEnd/>
            <a:tailEnd/>
          </a:ln>
        </p:spPr>
        <p:txBody>
          <a:bodyPr wrap="square" lIns="91436" tIns="45718" rIns="91436" bIns="45718">
            <a:spAutoFit/>
            <a:scene3d>
              <a:camera prst="orthographicFront"/>
              <a:lightRig rig="soft" dir="t">
                <a:rot lat="0" lon="0" rev="10800000"/>
              </a:lightRig>
            </a:scene3d>
            <a:sp3d>
              <a:bevelT w="27940" h="12700"/>
              <a:contourClr>
                <a:srgbClr val="DDDDDD"/>
              </a:contourClr>
            </a:sp3d>
          </a:bodyPr>
          <a:lstStyle/>
          <a:p>
            <a:pPr>
              <a:lnSpc>
                <a:spcPct val="90000"/>
              </a:lnSpc>
              <a:buNone/>
              <a:defRPr/>
            </a:pPr>
            <a:r>
              <a:rPr lang="en-US" sz="36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t>Office Communications Server 2007</a:t>
            </a:r>
          </a:p>
          <a:p>
            <a:pPr>
              <a:spcBef>
                <a:spcPts val="700"/>
              </a:spcBef>
              <a:buNone/>
              <a:defRPr/>
            </a:pPr>
            <a:r>
              <a:rPr lang="zh-TW" altLang="en-US" sz="2400" b="1" dirty="0">
                <a:ln w="18415" cmpd="sng">
                  <a:solidFill>
                    <a:srgbClr val="FFFFFF"/>
                  </a:solidFill>
                  <a:prstDash val="solid"/>
                </a:ln>
                <a:latin typeface="Segoe" pitchFamily="34" charset="0"/>
                <a:ea typeface="SimSun" pitchFamily="2" charset="-122"/>
                <a:cs typeface="Times New Roman" pitchFamily="18" charset="0"/>
                <a:sym typeface="Wingdings" pitchFamily="2" charset="2"/>
              </a:rPr>
              <a:t>創新</a:t>
            </a:r>
            <a:r>
              <a:rPr lang="en-US" sz="2400" b="1" dirty="0">
                <a:ln w="18415" cmpd="sng">
                  <a:solidFill>
                    <a:srgbClr val="FFFFFF"/>
                  </a:solidFill>
                  <a:prstDash val="solid"/>
                </a:ln>
                <a:latin typeface="Segoe" pitchFamily="34" charset="0"/>
                <a:ea typeface="SimSun" pitchFamily="2" charset="-122"/>
                <a:cs typeface="Times New Roman" pitchFamily="18" charset="0"/>
                <a:sym typeface="Wingdings" pitchFamily="2" charset="2"/>
              </a:rPr>
              <a:t> Office Communicator Mobile </a:t>
            </a:r>
            <a:r>
              <a:rPr lang="zh-TW" altLang="en-US" sz="2400" b="1" dirty="0">
                <a:ln w="18415" cmpd="sng">
                  <a:solidFill>
                    <a:srgbClr val="FFFFFF"/>
                  </a:solidFill>
                  <a:prstDash val="solid"/>
                </a:ln>
                <a:latin typeface="Segoe" pitchFamily="34" charset="0"/>
                <a:ea typeface="SimSun" pitchFamily="2" charset="-122"/>
                <a:cs typeface="Times New Roman" pitchFamily="18" charset="0"/>
                <a:sym typeface="Wingdings" pitchFamily="2" charset="2"/>
              </a:rPr>
              <a:t>經驗</a:t>
            </a:r>
            <a:r>
              <a:rPr lang="en-US" sz="2400" b="1" dirty="0">
                <a:ln w="18415" cmpd="sng">
                  <a:solidFill>
                    <a:srgbClr val="FFFFFF"/>
                  </a:solidFill>
                  <a:prstDash val="solid"/>
                </a:ln>
                <a:latin typeface="Segoe" pitchFamily="34" charset="0"/>
                <a:ea typeface="SimSun" pitchFamily="2" charset="-122"/>
                <a:cs typeface="Times New Roman" pitchFamily="18" charset="0"/>
                <a:sym typeface="Wingdings" pitchFamily="2" charset="2"/>
              </a:rPr>
              <a:t> </a:t>
            </a:r>
            <a:endParaRPr lang="en-US" sz="3600" b="1" dirty="0">
              <a:ln w="18415" cmpd="sng">
                <a:solidFill>
                  <a:srgbClr val="FFFFFF"/>
                </a:solidFill>
                <a:prstDash val="solid"/>
              </a:ln>
              <a:solidFill>
                <a:srgbClr val="FFFFFF"/>
              </a:solidFill>
              <a:latin typeface="Segoe" pitchFamily="34" charset="0"/>
              <a:ea typeface="SimSun" pitchFamily="2" charset="-122"/>
              <a:cs typeface="Times New Roman" pitchFamily="18" charset="0"/>
              <a:sym typeface="Wingdings" pitchFamily="2" charset="2"/>
            </a:endParaRPr>
          </a:p>
        </p:txBody>
      </p:sp>
      <p:grpSp>
        <p:nvGrpSpPr>
          <p:cNvPr id="2" name="Group 17"/>
          <p:cNvGrpSpPr/>
          <p:nvPr/>
        </p:nvGrpSpPr>
        <p:grpSpPr>
          <a:xfrm>
            <a:off x="6556589" y="1341121"/>
            <a:ext cx="2282611" cy="3962400"/>
            <a:chOff x="6019800" y="1219200"/>
            <a:chExt cx="2982912" cy="5106987"/>
          </a:xfrm>
        </p:grpSpPr>
        <p:pic>
          <p:nvPicPr>
            <p:cNvPr id="4" name="Rectangle 18436"/>
            <p:cNvPicPr>
              <a:picLocks noChangeAspect="1" noChangeArrowheads="1" noCrop="1"/>
            </p:cNvPicPr>
            <p:nvPr/>
          </p:nvPicPr>
          <p:blipFill>
            <a:blip r:embed="rId3"/>
            <a:srcRect/>
            <a:stretch>
              <a:fillRect/>
            </a:stretch>
          </p:blipFill>
          <p:spPr bwMode="auto">
            <a:xfrm>
              <a:off x="6485965" y="2008095"/>
              <a:ext cx="2009775" cy="2659063"/>
            </a:xfrm>
            <a:prstGeom prst="rect">
              <a:avLst/>
            </a:prstGeom>
            <a:noFill/>
            <a:ln w="9525">
              <a:noFill/>
              <a:miter lim="800000"/>
              <a:headEnd/>
              <a:tailEnd/>
            </a:ln>
          </p:spPr>
        </p:pic>
        <p:pic>
          <p:nvPicPr>
            <p:cNvPr id="5" name="Rectangle 18437"/>
            <p:cNvPicPr>
              <a:picLocks noChangeAspect="1" noChangeArrowheads="1"/>
            </p:cNvPicPr>
            <p:nvPr/>
          </p:nvPicPr>
          <p:blipFill>
            <a:blip r:embed="rId4"/>
            <a:srcRect/>
            <a:stretch>
              <a:fillRect/>
            </a:stretch>
          </p:blipFill>
          <p:spPr bwMode="auto">
            <a:xfrm>
              <a:off x="6019800" y="1219200"/>
              <a:ext cx="2982912" cy="5106987"/>
            </a:xfrm>
            <a:prstGeom prst="rect">
              <a:avLst/>
            </a:prstGeom>
            <a:noFill/>
            <a:ln w="9525">
              <a:noFill/>
              <a:miter lim="800000"/>
              <a:headEnd/>
              <a:tailEnd/>
            </a:ln>
          </p:spPr>
        </p:pic>
      </p:grpSp>
      <p:pic>
        <p:nvPicPr>
          <p:cNvPr id="6" name="Rectangle 14"/>
          <p:cNvPicPr>
            <a:picLocks noChangeAspect="1" noChangeArrowheads="1"/>
          </p:cNvPicPr>
          <p:nvPr/>
        </p:nvPicPr>
        <p:blipFill>
          <a:blip r:embed="rId5"/>
          <a:srcRect/>
          <a:stretch>
            <a:fillRect/>
          </a:stretch>
        </p:blipFill>
        <p:spPr bwMode="auto">
          <a:xfrm>
            <a:off x="4953000" y="6176010"/>
            <a:ext cx="1297616" cy="274320"/>
          </a:xfrm>
          <a:prstGeom prst="rect">
            <a:avLst/>
          </a:prstGeom>
          <a:noFill/>
          <a:ln w="9525" cap="flat" cmpd="sng" algn="ctr">
            <a:noFill/>
            <a:prstDash val="solid"/>
            <a:miter lim="800000"/>
            <a:headEnd type="none" w="med" len="med"/>
            <a:tailEnd type="none" w="med" len="med"/>
          </a:ln>
          <a:effectLst/>
        </p:spPr>
      </p:pic>
      <p:pic>
        <p:nvPicPr>
          <p:cNvPr id="7" name="Rectangle 5"/>
          <p:cNvPicPr>
            <a:picLocks noChangeAspect="1" noChangeArrowheads="1"/>
          </p:cNvPicPr>
          <p:nvPr/>
        </p:nvPicPr>
        <p:blipFill>
          <a:blip r:embed="rId6" cstate="print"/>
          <a:srcRect/>
          <a:stretch>
            <a:fillRect/>
          </a:stretch>
        </p:blipFill>
        <p:spPr bwMode="auto">
          <a:xfrm>
            <a:off x="2514601" y="6130290"/>
            <a:ext cx="1779814" cy="365760"/>
          </a:xfrm>
          <a:prstGeom prst="rect">
            <a:avLst/>
          </a:prstGeom>
          <a:noFill/>
          <a:ln w="9525">
            <a:noFill/>
            <a:miter lim="800000"/>
            <a:headEnd/>
            <a:tailEnd/>
          </a:ln>
        </p:spPr>
      </p:pic>
      <p:sp>
        <p:nvSpPr>
          <p:cNvPr id="8" name="Rectangle 7"/>
          <p:cNvSpPr/>
          <p:nvPr/>
        </p:nvSpPr>
        <p:spPr>
          <a:xfrm>
            <a:off x="361950" y="1416050"/>
            <a:ext cx="4797165" cy="2854111"/>
          </a:xfrm>
          <a:prstGeom prst="rect">
            <a:avLst/>
          </a:prstGeom>
        </p:spPr>
        <p:txBody>
          <a:bodyPr wrap="square" lIns="91436" tIns="45718" rIns="91436" bIns="45718">
            <a:spAutoFit/>
          </a:bodyPr>
          <a:lstStyle/>
          <a:p>
            <a:pPr marL="290502" indent="-290502">
              <a:lnSpc>
                <a:spcPct val="90000"/>
              </a:lnSpc>
              <a:spcBef>
                <a:spcPts val="1200"/>
              </a:spcBef>
              <a:spcAft>
                <a:spcPts val="600"/>
              </a:spcAft>
              <a:buClr>
                <a:srgbClr val="F07600"/>
              </a:buClr>
              <a:buSzPct val="80000"/>
              <a:buBlip>
                <a:blip r:embed="rId7"/>
              </a:buBlip>
            </a:pPr>
            <a:r>
              <a:rPr lang="en-US" sz="2400" dirty="0">
                <a:solidFill>
                  <a:srgbClr val="FFC000"/>
                </a:solidFill>
                <a:latin typeface="Segoe" pitchFamily="34" charset="0"/>
              </a:rPr>
              <a:t>Office Communicator for Windows Mobile</a:t>
            </a:r>
          </a:p>
          <a:p>
            <a:pPr marL="627038" indent="-285739" fontAlgn="auto">
              <a:lnSpc>
                <a:spcPct val="85000"/>
              </a:lnSpc>
              <a:spcBef>
                <a:spcPts val="600"/>
              </a:spcBef>
              <a:spcAft>
                <a:spcPts val="0"/>
              </a:spcAft>
              <a:buClr>
                <a:srgbClr val="00CC00"/>
              </a:buClr>
              <a:buSzPct val="80000"/>
              <a:buBlip>
                <a:blip r:embed="rId8"/>
              </a:buBlip>
              <a:defRPr/>
            </a:pPr>
            <a:r>
              <a:rPr lang="zh-TW" altLang="en-US" sz="2000" kern="0" dirty="0">
                <a:latin typeface="標楷體" pitchFamily="65" charset="-120"/>
                <a:ea typeface="標楷體" pitchFamily="65" charset="-120"/>
              </a:rPr>
              <a:t>豐富狀態顯示</a:t>
            </a:r>
            <a:endParaRPr lang="en-US" sz="2000" kern="0" dirty="0">
              <a:latin typeface="標楷體" pitchFamily="65" charset="-120"/>
              <a:ea typeface="標楷體" pitchFamily="65" charset="-120"/>
            </a:endParaRPr>
          </a:p>
          <a:p>
            <a:pPr marL="627038" indent="-285739" fontAlgn="auto">
              <a:lnSpc>
                <a:spcPct val="85000"/>
              </a:lnSpc>
              <a:spcBef>
                <a:spcPts val="600"/>
              </a:spcBef>
              <a:spcAft>
                <a:spcPts val="0"/>
              </a:spcAft>
              <a:buClr>
                <a:srgbClr val="00CC00"/>
              </a:buClr>
              <a:buSzPct val="80000"/>
              <a:buBlip>
                <a:blip r:embed="rId8"/>
              </a:buBlip>
              <a:defRPr/>
            </a:pPr>
            <a:r>
              <a:rPr lang="zh-TW" altLang="en-US" sz="2000" kern="0" dirty="0">
                <a:latin typeface="標楷體" pitchFamily="65" charset="-120"/>
                <a:ea typeface="標楷體" pitchFamily="65" charset="-120"/>
              </a:rPr>
              <a:t>安全的即時通訊</a:t>
            </a:r>
            <a:endParaRPr lang="en-US" sz="2000" kern="0" dirty="0">
              <a:latin typeface="標楷體" pitchFamily="65" charset="-120"/>
              <a:ea typeface="標楷體" pitchFamily="65" charset="-120"/>
            </a:endParaRPr>
          </a:p>
          <a:p>
            <a:pPr marL="627038" indent="-285739" fontAlgn="auto">
              <a:lnSpc>
                <a:spcPct val="85000"/>
              </a:lnSpc>
              <a:spcBef>
                <a:spcPts val="600"/>
              </a:spcBef>
              <a:spcAft>
                <a:spcPts val="0"/>
              </a:spcAft>
              <a:buClr>
                <a:srgbClr val="00CC00"/>
              </a:buClr>
              <a:buSzPct val="80000"/>
              <a:buBlip>
                <a:blip r:embed="rId8"/>
              </a:buBlip>
              <a:defRPr/>
            </a:pPr>
            <a:r>
              <a:rPr lang="zh-TW" altLang="en-US" sz="2000" kern="0" dirty="0">
                <a:latin typeface="標楷體" pitchFamily="65" charset="-120"/>
                <a:ea typeface="標楷體" pitchFamily="65" charset="-120"/>
              </a:rPr>
              <a:t>存取企業通訊錄</a:t>
            </a:r>
            <a:endParaRPr lang="en-US" sz="2000" kern="0" dirty="0">
              <a:latin typeface="標楷體" pitchFamily="65" charset="-120"/>
              <a:ea typeface="標楷體" pitchFamily="65" charset="-120"/>
            </a:endParaRPr>
          </a:p>
          <a:p>
            <a:pPr marL="290502" indent="-290502">
              <a:lnSpc>
                <a:spcPct val="90000"/>
              </a:lnSpc>
              <a:spcBef>
                <a:spcPts val="1200"/>
              </a:spcBef>
              <a:spcAft>
                <a:spcPts val="600"/>
              </a:spcAft>
              <a:buClr>
                <a:srgbClr val="F07600"/>
              </a:buClr>
              <a:buSzPct val="80000"/>
              <a:buBlip>
                <a:blip r:embed="rId7"/>
              </a:buBlip>
            </a:pPr>
            <a:r>
              <a:rPr lang="zh-TW" altLang="en-US" sz="2400" dirty="0">
                <a:solidFill>
                  <a:srgbClr val="FFC000"/>
                </a:solidFill>
                <a:latin typeface="標楷體" pitchFamily="65" charset="-120"/>
                <a:ea typeface="標楷體" pitchFamily="65" charset="-120"/>
              </a:rPr>
              <a:t>整合語音能力</a:t>
            </a:r>
            <a:endParaRPr lang="en-US" sz="2400" dirty="0">
              <a:solidFill>
                <a:srgbClr val="FFC000"/>
              </a:solidFill>
              <a:latin typeface="標楷體" pitchFamily="65" charset="-120"/>
              <a:ea typeface="標楷體" pitchFamily="65" charset="-120"/>
            </a:endParaRPr>
          </a:p>
          <a:p>
            <a:pPr marL="627038" indent="-285739" fontAlgn="auto">
              <a:lnSpc>
                <a:spcPct val="85000"/>
              </a:lnSpc>
              <a:spcBef>
                <a:spcPts val="600"/>
              </a:spcBef>
              <a:spcAft>
                <a:spcPts val="0"/>
              </a:spcAft>
              <a:buClr>
                <a:srgbClr val="00CC00"/>
              </a:buClr>
              <a:buSzPct val="80000"/>
              <a:buBlip>
                <a:blip r:embed="rId8"/>
              </a:buBlip>
              <a:defRPr/>
            </a:pPr>
            <a:r>
              <a:rPr lang="zh-TW" altLang="en-US" sz="2000" kern="0" dirty="0">
                <a:latin typeface="標楷體" pitchFamily="65" charset="-120"/>
                <a:ea typeface="標楷體" pitchFamily="65" charset="-120"/>
              </a:rPr>
              <a:t>當連線到手機網路時使用手機撥號</a:t>
            </a:r>
            <a:endParaRPr lang="en-US" sz="2000" kern="0" dirty="0">
              <a:latin typeface="標楷體" pitchFamily="65" charset="-120"/>
              <a:ea typeface="標楷體" pitchFamily="65" charset="-120"/>
            </a:endParaRPr>
          </a:p>
        </p:txBody>
      </p:sp>
    </p:spTree>
  </p:cSld>
  <p:clrMapOvr>
    <a:masterClrMapping/>
  </p:clrMapOvr>
  <p:transition>
    <p:pull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5"/>
          <p:cNvSpPr>
            <a:spLocks noChangeArrowheads="1"/>
          </p:cNvSpPr>
          <p:nvPr/>
        </p:nvSpPr>
        <p:spPr bwMode="auto">
          <a:xfrm>
            <a:off x="177800" y="173039"/>
            <a:ext cx="8966200" cy="1062851"/>
          </a:xfrm>
          <a:prstGeom prst="rect">
            <a:avLst/>
          </a:prstGeom>
          <a:noFill/>
          <a:ln w="9525" algn="ctr">
            <a:noFill/>
            <a:miter lim="800000"/>
            <a:headEnd/>
            <a:tailEnd/>
          </a:ln>
        </p:spPr>
        <p:txBody>
          <a:bodyPr wrap="square" lIns="91436" tIns="45718" rIns="91436" bIns="45718">
            <a:spAutoFit/>
            <a:scene3d>
              <a:camera prst="orthographicFront"/>
              <a:lightRig rig="soft" dir="t">
                <a:rot lat="0" lon="0" rev="10800000"/>
              </a:lightRig>
            </a:scene3d>
            <a:sp3d>
              <a:bevelT w="27940" h="12700"/>
              <a:contourClr>
                <a:srgbClr val="DDDDDD"/>
              </a:contourClr>
            </a:sp3d>
          </a:bodyPr>
          <a:lstStyle/>
          <a:p>
            <a:pPr>
              <a:lnSpc>
                <a:spcPct val="90000"/>
              </a:lnSpc>
              <a:buNone/>
              <a:defRPr/>
            </a:pPr>
            <a:r>
              <a:rPr lang="en-US" sz="36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t>Office Communications Server 2007</a:t>
            </a:r>
          </a:p>
          <a:p>
            <a:pPr>
              <a:spcBef>
                <a:spcPts val="700"/>
              </a:spcBef>
              <a:buNone/>
              <a:defRPr/>
            </a:pPr>
            <a:r>
              <a:rPr lang="zh-TW" altLang="en-US" sz="2400" b="1" dirty="0">
                <a:ln w="18415" cmpd="sng">
                  <a:solidFill>
                    <a:srgbClr val="FFFFFF"/>
                  </a:solidFill>
                  <a:prstDash val="solid"/>
                </a:ln>
                <a:latin typeface="Segoe" pitchFamily="34" charset="0"/>
                <a:ea typeface="SimSun" pitchFamily="2" charset="-122"/>
                <a:cs typeface="Times New Roman" pitchFamily="18" charset="0"/>
                <a:sym typeface="Wingdings" pitchFamily="2" charset="2"/>
              </a:rPr>
              <a:t>創新</a:t>
            </a:r>
            <a:r>
              <a:rPr lang="en-US" sz="2400" b="1" dirty="0">
                <a:ln w="18415" cmpd="sng">
                  <a:solidFill>
                    <a:srgbClr val="FFFFFF"/>
                  </a:solidFill>
                  <a:prstDash val="solid"/>
                </a:ln>
                <a:latin typeface="Segoe" pitchFamily="34" charset="0"/>
                <a:ea typeface="SimSun" pitchFamily="2" charset="-122"/>
                <a:cs typeface="Times New Roman" pitchFamily="18" charset="0"/>
                <a:sym typeface="Wingdings" pitchFamily="2" charset="2"/>
              </a:rPr>
              <a:t> Office Communicator </a:t>
            </a:r>
            <a:r>
              <a:rPr lang="zh-TW" altLang="en-US" sz="2400" b="1" dirty="0">
                <a:ln w="18415" cmpd="sng">
                  <a:solidFill>
                    <a:srgbClr val="FFFFFF"/>
                  </a:solidFill>
                  <a:prstDash val="solid"/>
                </a:ln>
                <a:latin typeface="Segoe" pitchFamily="34" charset="0"/>
                <a:ea typeface="SimSun" pitchFamily="2" charset="-122"/>
                <a:cs typeface="Times New Roman" pitchFamily="18" charset="0"/>
                <a:sym typeface="Wingdings" pitchFamily="2" charset="2"/>
              </a:rPr>
              <a:t>各式裝置經驗</a:t>
            </a:r>
            <a:r>
              <a:rPr lang="en-US" sz="2400" b="1" dirty="0">
                <a:ln w="18415" cmpd="sng">
                  <a:solidFill>
                    <a:srgbClr val="FFFFFF"/>
                  </a:solidFill>
                  <a:prstDash val="solid"/>
                </a:ln>
                <a:latin typeface="Segoe" pitchFamily="34" charset="0"/>
                <a:ea typeface="SimSun" pitchFamily="2" charset="-122"/>
                <a:cs typeface="Times New Roman" pitchFamily="18" charset="0"/>
                <a:sym typeface="Wingdings" pitchFamily="2" charset="2"/>
              </a:rPr>
              <a:t> </a:t>
            </a:r>
            <a:endParaRPr lang="en-US" sz="3600" b="1" dirty="0">
              <a:ln w="18415" cmpd="sng">
                <a:solidFill>
                  <a:srgbClr val="FFFFFF"/>
                </a:solidFill>
                <a:prstDash val="solid"/>
              </a:ln>
              <a:solidFill>
                <a:srgbClr val="FFFFFF"/>
              </a:solidFill>
              <a:latin typeface="Segoe" pitchFamily="34" charset="0"/>
              <a:ea typeface="SimSun" pitchFamily="2" charset="-122"/>
              <a:cs typeface="Times New Roman" pitchFamily="18" charset="0"/>
              <a:sym typeface="Wingdings" pitchFamily="2" charset="2"/>
            </a:endParaRPr>
          </a:p>
        </p:txBody>
      </p:sp>
      <p:pic>
        <p:nvPicPr>
          <p:cNvPr id="3" name="Rectangle 5"/>
          <p:cNvPicPr>
            <a:picLocks noChangeArrowheads="1"/>
          </p:cNvPicPr>
          <p:nvPr/>
        </p:nvPicPr>
        <p:blipFill>
          <a:blip r:embed="rId3" cstate="print"/>
          <a:stretch>
            <a:fillRect/>
          </a:stretch>
        </p:blipFill>
        <p:spPr bwMode="auto">
          <a:xfrm>
            <a:off x="5029200" y="1411359"/>
            <a:ext cx="2286000" cy="1676400"/>
          </a:xfrm>
          <a:prstGeom prst="rect">
            <a:avLst/>
          </a:prstGeom>
          <a:noFill/>
          <a:ln>
            <a:noFill/>
          </a:ln>
          <a:effectLst>
            <a:innerShdw blurRad="114300">
              <a:prstClr val="black"/>
            </a:innerShdw>
          </a:effectLst>
          <a:scene3d>
            <a:camera prst="perspectiveHeroicExtremeLeftFacing"/>
            <a:lightRig rig="threePt" dir="t"/>
          </a:scene3d>
        </p:spPr>
      </p:pic>
      <p:pic>
        <p:nvPicPr>
          <p:cNvPr id="4" name="Rectangle 3"/>
          <p:cNvPicPr>
            <a:picLocks noChangeArrowheads="1"/>
          </p:cNvPicPr>
          <p:nvPr/>
        </p:nvPicPr>
        <p:blipFill>
          <a:blip r:embed="rId4"/>
          <a:stretch>
            <a:fillRect/>
          </a:stretch>
        </p:blipFill>
        <p:spPr bwMode="auto">
          <a:xfrm>
            <a:off x="6477000" y="2249559"/>
            <a:ext cx="2286000" cy="1676400"/>
          </a:xfrm>
          <a:prstGeom prst="rect">
            <a:avLst/>
          </a:prstGeom>
          <a:noFill/>
          <a:ln>
            <a:noFill/>
          </a:ln>
          <a:effectLst>
            <a:innerShdw blurRad="114300">
              <a:prstClr val="black"/>
            </a:innerShdw>
          </a:effectLst>
          <a:scene3d>
            <a:camera prst="perspectiveHeroicExtremeLeftFacing"/>
            <a:lightRig rig="threePt" dir="t"/>
          </a:scene3d>
        </p:spPr>
      </p:pic>
      <p:sp>
        <p:nvSpPr>
          <p:cNvPr id="5" name="Rectangle 4"/>
          <p:cNvSpPr/>
          <p:nvPr/>
        </p:nvSpPr>
        <p:spPr>
          <a:xfrm>
            <a:off x="361950" y="1416051"/>
            <a:ext cx="4572000" cy="2496064"/>
          </a:xfrm>
          <a:prstGeom prst="rect">
            <a:avLst/>
          </a:prstGeom>
        </p:spPr>
        <p:txBody>
          <a:bodyPr lIns="91436" tIns="45718" rIns="91436" bIns="45718">
            <a:spAutoFit/>
          </a:bodyPr>
          <a:lstStyle/>
          <a:p>
            <a:pPr marL="290502" indent="-290502">
              <a:lnSpc>
                <a:spcPct val="90000"/>
              </a:lnSpc>
              <a:spcBef>
                <a:spcPts val="1200"/>
              </a:spcBef>
              <a:spcAft>
                <a:spcPts val="600"/>
              </a:spcAft>
              <a:buClr>
                <a:srgbClr val="F07600"/>
              </a:buClr>
              <a:buSzPct val="80000"/>
              <a:buBlip>
                <a:blip r:embed="rId5"/>
              </a:buBlip>
            </a:pPr>
            <a:r>
              <a:rPr lang="zh-TW" altLang="en-US" sz="2400" dirty="0">
                <a:solidFill>
                  <a:srgbClr val="FFC000"/>
                </a:solidFill>
                <a:latin typeface="標楷體" pitchFamily="65" charset="-120"/>
                <a:ea typeface="標楷體" pitchFamily="65" charset="-120"/>
              </a:rPr>
              <a:t>延伸</a:t>
            </a:r>
            <a:r>
              <a:rPr lang="en-US" sz="2400" dirty="0">
                <a:solidFill>
                  <a:srgbClr val="FFC000"/>
                </a:solidFill>
                <a:latin typeface="標楷體" pitchFamily="65" charset="-120"/>
                <a:ea typeface="標楷體" pitchFamily="65" charset="-120"/>
              </a:rPr>
              <a:t> Communicator </a:t>
            </a:r>
            <a:r>
              <a:rPr lang="zh-TW" altLang="en-US" sz="2400" dirty="0">
                <a:solidFill>
                  <a:srgbClr val="FFC000"/>
                </a:solidFill>
                <a:latin typeface="標楷體" pitchFamily="65" charset="-120"/>
                <a:ea typeface="標楷體" pitchFamily="65" charset="-120"/>
              </a:rPr>
              <a:t>經驗</a:t>
            </a:r>
            <a:endParaRPr lang="en-US" sz="2400" dirty="0">
              <a:solidFill>
                <a:srgbClr val="FFC000"/>
              </a:solidFill>
              <a:latin typeface="標楷體" pitchFamily="65" charset="-120"/>
              <a:ea typeface="標楷體" pitchFamily="65" charset="-120"/>
            </a:endParaRPr>
          </a:p>
          <a:p>
            <a:pPr marL="627038" indent="-285739" fontAlgn="auto">
              <a:lnSpc>
                <a:spcPct val="85000"/>
              </a:lnSpc>
              <a:spcBef>
                <a:spcPts val="600"/>
              </a:spcBef>
              <a:spcAft>
                <a:spcPts val="0"/>
              </a:spcAft>
              <a:buClr>
                <a:srgbClr val="00CC00"/>
              </a:buClr>
              <a:buSzPct val="80000"/>
              <a:buBlip>
                <a:blip r:embed="rId6"/>
              </a:buBlip>
              <a:defRPr/>
            </a:pPr>
            <a:r>
              <a:rPr lang="zh-TW" altLang="en-US" sz="2000" kern="0" dirty="0">
                <a:latin typeface="標楷體" pitchFamily="65" charset="-120"/>
                <a:ea typeface="標楷體" pitchFamily="65" charset="-120"/>
              </a:rPr>
              <a:t>個人電腦</a:t>
            </a:r>
            <a:r>
              <a:rPr lang="en-US" sz="2000" kern="0" dirty="0">
                <a:latin typeface="標楷體" pitchFamily="65" charset="-120"/>
                <a:ea typeface="標楷體" pitchFamily="65" charset="-120"/>
              </a:rPr>
              <a:t>, </a:t>
            </a:r>
            <a:r>
              <a:rPr lang="zh-TW" altLang="en-US" sz="2000" kern="0" dirty="0">
                <a:latin typeface="標楷體" pitchFamily="65" charset="-120"/>
                <a:ea typeface="標楷體" pitchFamily="65" charset="-120"/>
              </a:rPr>
              <a:t>網頁及行動裝置</a:t>
            </a:r>
            <a:endParaRPr lang="en-US" sz="2000" kern="0" dirty="0">
              <a:latin typeface="標楷體" pitchFamily="65" charset="-120"/>
              <a:ea typeface="標楷體" pitchFamily="65" charset="-120"/>
            </a:endParaRPr>
          </a:p>
          <a:p>
            <a:pPr marL="627038" indent="-285739" fontAlgn="auto">
              <a:lnSpc>
                <a:spcPct val="85000"/>
              </a:lnSpc>
              <a:spcBef>
                <a:spcPts val="600"/>
              </a:spcBef>
              <a:spcAft>
                <a:spcPts val="0"/>
              </a:spcAft>
              <a:buClr>
                <a:srgbClr val="00CC00"/>
              </a:buClr>
              <a:buSzPct val="80000"/>
              <a:buBlip>
                <a:blip r:embed="rId6"/>
              </a:buBlip>
              <a:defRPr/>
            </a:pPr>
            <a:r>
              <a:rPr lang="zh-TW" altLang="en-US" sz="2000" kern="0" dirty="0">
                <a:latin typeface="標楷體" pitchFamily="65" charset="-120"/>
                <a:ea typeface="標楷體" pitchFamily="65" charset="-120"/>
              </a:rPr>
              <a:t>專門的</a:t>
            </a:r>
            <a:r>
              <a:rPr lang="en-US" sz="2000" kern="0" dirty="0">
                <a:latin typeface="標楷體" pitchFamily="65" charset="-120"/>
                <a:ea typeface="標楷體" pitchFamily="65" charset="-120"/>
              </a:rPr>
              <a:t> communications </a:t>
            </a:r>
            <a:r>
              <a:rPr lang="zh-TW" altLang="en-US" sz="2000" kern="0" dirty="0">
                <a:latin typeface="標楷體" pitchFamily="65" charset="-120"/>
                <a:ea typeface="標楷體" pitchFamily="65" charset="-120"/>
              </a:rPr>
              <a:t>裝置</a:t>
            </a:r>
            <a:endParaRPr lang="en-US" sz="2000" kern="0" dirty="0">
              <a:latin typeface="標楷體" pitchFamily="65" charset="-120"/>
              <a:ea typeface="標楷體" pitchFamily="65" charset="-120"/>
            </a:endParaRPr>
          </a:p>
          <a:p>
            <a:pPr marL="290502" indent="-290502">
              <a:lnSpc>
                <a:spcPct val="90000"/>
              </a:lnSpc>
              <a:spcBef>
                <a:spcPts val="1200"/>
              </a:spcBef>
              <a:spcAft>
                <a:spcPts val="600"/>
              </a:spcAft>
              <a:buClr>
                <a:srgbClr val="F07600"/>
              </a:buClr>
              <a:buSzPct val="80000"/>
              <a:buBlip>
                <a:blip r:embed="rId5"/>
              </a:buBlip>
              <a:defRPr/>
            </a:pPr>
            <a:r>
              <a:rPr lang="zh-TW" altLang="en-US" sz="2400" dirty="0">
                <a:solidFill>
                  <a:srgbClr val="FFC000"/>
                </a:solidFill>
                <a:latin typeface="標楷體" pitchFamily="65" charset="-120"/>
                <a:ea typeface="標楷體" pitchFamily="65" charset="-120"/>
              </a:rPr>
              <a:t>創新</a:t>
            </a:r>
            <a:r>
              <a:rPr lang="en-US" sz="2400" dirty="0">
                <a:solidFill>
                  <a:srgbClr val="FFC000"/>
                </a:solidFill>
                <a:latin typeface="標楷體" pitchFamily="65" charset="-120"/>
                <a:ea typeface="標楷體" pitchFamily="65" charset="-120"/>
              </a:rPr>
              <a:t> IP phones</a:t>
            </a:r>
            <a:r>
              <a:rPr lang="zh-TW" altLang="en-US" sz="2400" dirty="0">
                <a:solidFill>
                  <a:srgbClr val="FFC000"/>
                </a:solidFill>
                <a:latin typeface="標楷體" pitchFamily="65" charset="-120"/>
                <a:ea typeface="標楷體" pitchFamily="65" charset="-120"/>
              </a:rPr>
              <a:t> 的軟體</a:t>
            </a:r>
            <a:endParaRPr lang="en-US" sz="2400" dirty="0">
              <a:solidFill>
                <a:srgbClr val="FFC000"/>
              </a:solidFill>
              <a:latin typeface="標楷體" pitchFamily="65" charset="-120"/>
              <a:ea typeface="標楷體" pitchFamily="65" charset="-120"/>
            </a:endParaRPr>
          </a:p>
          <a:p>
            <a:pPr marL="627038" lvl="1" indent="-285739" fontAlgn="auto">
              <a:lnSpc>
                <a:spcPct val="85000"/>
              </a:lnSpc>
              <a:spcBef>
                <a:spcPct val="25000"/>
              </a:spcBef>
              <a:spcAft>
                <a:spcPts val="0"/>
              </a:spcAft>
              <a:buClr>
                <a:srgbClr val="00CC00"/>
              </a:buClr>
              <a:buSzPct val="80000"/>
              <a:buBlip>
                <a:blip r:embed="rId6"/>
              </a:buBlip>
              <a:defRPr/>
            </a:pPr>
            <a:r>
              <a:rPr lang="zh-TW" altLang="en-US" sz="2000" kern="0" dirty="0">
                <a:latin typeface="標楷體" pitchFamily="65" charset="-120"/>
                <a:ea typeface="標楷體" pitchFamily="65" charset="-120"/>
              </a:rPr>
              <a:t>崁入式軟體設計</a:t>
            </a:r>
            <a:endParaRPr lang="en-US" sz="2000" kern="0" dirty="0">
              <a:latin typeface="標楷體" pitchFamily="65" charset="-120"/>
              <a:ea typeface="標楷體" pitchFamily="65" charset="-120"/>
            </a:endParaRPr>
          </a:p>
          <a:p>
            <a:pPr marL="627038" lvl="1" indent="-285739" fontAlgn="auto">
              <a:lnSpc>
                <a:spcPct val="85000"/>
              </a:lnSpc>
              <a:spcBef>
                <a:spcPct val="25000"/>
              </a:spcBef>
              <a:spcAft>
                <a:spcPts val="0"/>
              </a:spcAft>
              <a:buClr>
                <a:srgbClr val="00CC00"/>
              </a:buClr>
              <a:buSzPct val="80000"/>
              <a:buBlip>
                <a:blip r:embed="rId6"/>
              </a:buBlip>
              <a:defRPr/>
            </a:pPr>
            <a:r>
              <a:rPr lang="zh-TW" altLang="en-US" sz="2000" kern="0" dirty="0">
                <a:latin typeface="標楷體" pitchFamily="65" charset="-120"/>
                <a:ea typeface="標楷體" pitchFamily="65" charset="-120"/>
              </a:rPr>
              <a:t>合作夥伴設計量產裝置</a:t>
            </a:r>
            <a:endParaRPr lang="en-US" sz="2000" kern="0" dirty="0">
              <a:latin typeface="標楷體" pitchFamily="65" charset="-120"/>
              <a:ea typeface="標楷體" pitchFamily="65" charset="-120"/>
            </a:endParaRPr>
          </a:p>
        </p:txBody>
      </p:sp>
      <p:pic>
        <p:nvPicPr>
          <p:cNvPr id="6" name="Rectangle 6"/>
          <p:cNvPicPr>
            <a:picLocks noChangeArrowheads="1"/>
          </p:cNvPicPr>
          <p:nvPr/>
        </p:nvPicPr>
        <p:blipFill>
          <a:blip r:embed="rId7"/>
          <a:stretch>
            <a:fillRect/>
          </a:stretch>
        </p:blipFill>
        <p:spPr bwMode="auto">
          <a:xfrm>
            <a:off x="5029200" y="3544959"/>
            <a:ext cx="2286000" cy="1676400"/>
          </a:xfrm>
          <a:prstGeom prst="rect">
            <a:avLst/>
          </a:prstGeom>
          <a:noFill/>
          <a:ln>
            <a:noFill/>
          </a:ln>
          <a:effectLst>
            <a:innerShdw blurRad="114300">
              <a:prstClr val="black"/>
            </a:innerShdw>
          </a:effectLst>
          <a:scene3d>
            <a:camera prst="perspectiveHeroicExtremeLeftFacing"/>
            <a:lightRig rig="threePt" dir="t"/>
          </a:scene3d>
        </p:spPr>
      </p:pic>
      <p:pic>
        <p:nvPicPr>
          <p:cNvPr id="7" name="Rectangle 2"/>
          <p:cNvPicPr>
            <a:picLocks noChangeArrowheads="1"/>
          </p:cNvPicPr>
          <p:nvPr/>
        </p:nvPicPr>
        <p:blipFill>
          <a:blip r:embed="rId8" cstate="print"/>
          <a:stretch>
            <a:fillRect/>
          </a:stretch>
        </p:blipFill>
        <p:spPr bwMode="auto">
          <a:xfrm>
            <a:off x="6477000" y="4383159"/>
            <a:ext cx="2286000" cy="1676400"/>
          </a:xfrm>
          <a:prstGeom prst="rect">
            <a:avLst/>
          </a:prstGeom>
          <a:noFill/>
          <a:ln>
            <a:noFill/>
          </a:ln>
          <a:effectLst>
            <a:innerShdw blurRad="114300">
              <a:prstClr val="black"/>
            </a:innerShdw>
          </a:effectLst>
          <a:scene3d>
            <a:camera prst="perspectiveHeroicExtremeLeftFacing"/>
            <a:lightRig rig="threePt" dir="t"/>
          </a:scene3d>
        </p:spPr>
      </p:pic>
      <p:pic>
        <p:nvPicPr>
          <p:cNvPr id="8" name="Rectangle 22"/>
          <p:cNvPicPr>
            <a:picLocks noChangeAspect="1" noChangeArrowheads="1"/>
          </p:cNvPicPr>
          <p:nvPr/>
        </p:nvPicPr>
        <p:blipFill>
          <a:blip r:embed="rId9" cstate="screen"/>
          <a:srcRect/>
          <a:stretch>
            <a:fillRect/>
          </a:stretch>
        </p:blipFill>
        <p:spPr bwMode="auto">
          <a:xfrm>
            <a:off x="3495262" y="6218088"/>
            <a:ext cx="2161221" cy="274320"/>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075" y="2327277"/>
            <a:ext cx="7843838" cy="761737"/>
          </a:xfrm>
        </p:spPr>
        <p:txBody>
          <a:bodyPr/>
          <a:lstStyle/>
          <a:p>
            <a:pPr>
              <a:defRPr/>
            </a:pPr>
            <a:r>
              <a:rPr lang="zh-TW" altLang="en-US" dirty="0" smtClean="0">
                <a:effectLst>
                  <a:outerShdw blurRad="38100" dist="38100" dir="2700000" algn="tl">
                    <a:srgbClr val="C0C0C0"/>
                  </a:outerShdw>
                </a:effectLst>
              </a:rPr>
              <a:t>完美整合</a:t>
            </a:r>
            <a:endParaRPr dirty="0" smtClean="0">
              <a:effectLst>
                <a:outerShdw blurRad="38100" dist="38100" dir="2700000" algn="tl">
                  <a:srgbClr val="C0C0C0"/>
                </a:outerShdw>
              </a:effectLst>
            </a:endParaRPr>
          </a:p>
        </p:txBody>
      </p:sp>
      <p:sp>
        <p:nvSpPr>
          <p:cNvPr id="5" name="Subtitle 4"/>
          <p:cNvSpPr>
            <a:spLocks noGrp="1"/>
          </p:cNvSpPr>
          <p:nvPr>
            <p:ph type="subTitle" idx="1"/>
          </p:nvPr>
        </p:nvSpPr>
        <p:spPr>
          <a:xfrm>
            <a:off x="727605" y="4284927"/>
            <a:ext cx="8035396" cy="427302"/>
          </a:xfrm>
        </p:spPr>
        <p:txBody>
          <a:bodyPr/>
          <a:lstStyle/>
          <a:p>
            <a:endParaRPr lang="zh-TW" altLang="zh-TW"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Rectangle 9"/>
          <p:cNvSpPr>
            <a:spLocks noGrp="1" noChangeArrowheads="1"/>
          </p:cNvSpPr>
          <p:nvPr>
            <p:ph type="title"/>
          </p:nvPr>
        </p:nvSpPr>
        <p:spPr/>
        <p:txBody>
          <a:bodyPr/>
          <a:lstStyle/>
          <a:p>
            <a:pPr>
              <a:defRPr/>
            </a:pPr>
            <a:r>
              <a:rPr lang="zh-TW" altLang="en-US" dirty="0" smtClean="0"/>
              <a:t>無所不在的狀態顯示</a:t>
            </a:r>
            <a:endParaRPr dirty="0"/>
          </a:p>
        </p:txBody>
      </p:sp>
      <p:sp>
        <p:nvSpPr>
          <p:cNvPr id="73730" name="Rectangle 10"/>
          <p:cNvSpPr>
            <a:spLocks noGrp="1" noChangeArrowheads="1"/>
          </p:cNvSpPr>
          <p:nvPr>
            <p:ph type="body" idx="1"/>
          </p:nvPr>
        </p:nvSpPr>
        <p:spPr>
          <a:xfrm>
            <a:off x="382323" y="1414198"/>
            <a:ext cx="8380677" cy="1618382"/>
          </a:xfrm>
        </p:spPr>
        <p:txBody>
          <a:bodyPr/>
          <a:lstStyle/>
          <a:p>
            <a:pPr marL="240761" indent="-240761"/>
            <a:r>
              <a:rPr lang="zh-TW" altLang="en-US" sz="2800" dirty="0">
                <a:latin typeface="標楷體" pitchFamily="65" charset="-120"/>
                <a:ea typeface="標楷體" pitchFamily="65" charset="-120"/>
              </a:rPr>
              <a:t>在 </a:t>
            </a:r>
            <a:r>
              <a:rPr altLang="zh-TW" sz="2800" dirty="0">
                <a:latin typeface="標楷體" pitchFamily="65" charset="-120"/>
                <a:ea typeface="標楷體" pitchFamily="65" charset="-120"/>
              </a:rPr>
              <a:t>Outlook </a:t>
            </a:r>
            <a:r>
              <a:rPr lang="zh-TW" altLang="en-US" sz="2800" dirty="0">
                <a:latin typeface="標楷體" pitchFamily="65" charset="-120"/>
                <a:ea typeface="標楷體" pitchFamily="65" charset="-120"/>
              </a:rPr>
              <a:t>中狀態顯示分佈在所有地方</a:t>
            </a:r>
            <a:endParaRPr altLang="zh-TW" sz="2800" dirty="0">
              <a:latin typeface="標楷體" pitchFamily="65" charset="-120"/>
              <a:ea typeface="標楷體" pitchFamily="65" charset="-120"/>
            </a:endParaRPr>
          </a:p>
          <a:p>
            <a:pPr marL="240761" indent="-240761"/>
            <a:r>
              <a:rPr lang="zh-TW" altLang="en-US" sz="2800" dirty="0">
                <a:latin typeface="標楷體" pitchFamily="65" charset="-120"/>
                <a:ea typeface="標楷體" pitchFamily="65" charset="-120"/>
              </a:rPr>
              <a:t>整合 </a:t>
            </a:r>
            <a:r>
              <a:rPr altLang="zh-TW" sz="2800" dirty="0">
                <a:latin typeface="標楷體" pitchFamily="65" charset="-120"/>
                <a:ea typeface="標楷體" pitchFamily="65" charset="-120"/>
              </a:rPr>
              <a:t>Sharepoint </a:t>
            </a:r>
          </a:p>
          <a:p>
            <a:pPr marL="240761" indent="-240761"/>
            <a:r>
              <a:rPr lang="zh-TW" altLang="en-US" sz="2800" dirty="0">
                <a:latin typeface="標楷體" pitchFamily="65" charset="-120"/>
                <a:ea typeface="標楷體" pitchFamily="65" charset="-120"/>
              </a:rPr>
              <a:t>整合 </a:t>
            </a:r>
            <a:r>
              <a:rPr altLang="zh-TW" sz="2800" dirty="0">
                <a:latin typeface="標楷體" pitchFamily="65" charset="-120"/>
                <a:ea typeface="標楷體" pitchFamily="65" charset="-120"/>
              </a:rPr>
              <a:t>Office 2007 </a:t>
            </a:r>
          </a:p>
        </p:txBody>
      </p:sp>
      <p:pic>
        <p:nvPicPr>
          <p:cNvPr id="73731" name="Picture 6"/>
          <p:cNvPicPr>
            <a:picLocks noGrp="1" noChangeAspect="1" noChangeArrowheads="1"/>
          </p:cNvPicPr>
          <p:nvPr>
            <p:ph idx="4294967295"/>
          </p:nvPr>
        </p:nvPicPr>
        <p:blipFill>
          <a:blip r:embed="rId3"/>
          <a:srcRect/>
          <a:stretch>
            <a:fillRect/>
          </a:stretch>
        </p:blipFill>
        <p:spPr>
          <a:xfrm>
            <a:off x="6729678" y="1418167"/>
            <a:ext cx="2033323" cy="2214563"/>
          </a:xfrm>
        </p:spPr>
      </p:pic>
      <p:pic>
        <p:nvPicPr>
          <p:cNvPr id="73732" name="Picture 8"/>
          <p:cNvPicPr>
            <a:picLocks noChangeAspect="1" noChangeArrowheads="1"/>
          </p:cNvPicPr>
          <p:nvPr/>
        </p:nvPicPr>
        <p:blipFill>
          <a:blip r:embed="rId4"/>
          <a:srcRect/>
          <a:stretch>
            <a:fillRect/>
          </a:stretch>
        </p:blipFill>
        <p:spPr bwMode="auto">
          <a:xfrm>
            <a:off x="4820708" y="4689740"/>
            <a:ext cx="3529542" cy="1939396"/>
          </a:xfrm>
          <a:prstGeom prst="rect">
            <a:avLst/>
          </a:prstGeom>
          <a:noFill/>
          <a:ln w="3175">
            <a:noFill/>
            <a:miter lim="800000"/>
            <a:headEnd/>
            <a:tailEnd/>
          </a:ln>
        </p:spPr>
      </p:pic>
      <p:pic>
        <p:nvPicPr>
          <p:cNvPr id="73733" name="Picture 9"/>
          <p:cNvPicPr>
            <a:picLocks noChangeAspect="1" noChangeArrowheads="1"/>
          </p:cNvPicPr>
          <p:nvPr/>
        </p:nvPicPr>
        <p:blipFill>
          <a:blip r:embed="rId5"/>
          <a:srcRect/>
          <a:stretch>
            <a:fillRect/>
          </a:stretch>
        </p:blipFill>
        <p:spPr bwMode="auto">
          <a:xfrm>
            <a:off x="381001" y="3628761"/>
            <a:ext cx="3362854" cy="3000375"/>
          </a:xfrm>
          <a:prstGeom prst="rect">
            <a:avLst/>
          </a:prstGeom>
          <a:noFill/>
          <a:ln w="3175">
            <a:noFill/>
            <a:miter lim="800000"/>
            <a:headEnd/>
            <a:tailEnd/>
          </a:ln>
        </p:spPr>
      </p:pic>
      <p:sp>
        <p:nvSpPr>
          <p:cNvPr id="14" name="Shape 1609730"/>
          <p:cNvSpPr txBox="1">
            <a:spLocks noChangeArrowheads="1"/>
          </p:cNvSpPr>
          <p:nvPr/>
        </p:nvSpPr>
        <p:spPr bwMode="auto">
          <a:xfrm>
            <a:off x="287073" y="1145646"/>
            <a:ext cx="3755760" cy="2050521"/>
          </a:xfrm>
          <a:prstGeom prst="rect">
            <a:avLst/>
          </a:prstGeom>
          <a:noFill/>
          <a:ln w="9525">
            <a:noFill/>
            <a:miter lim="800000"/>
            <a:headEnd/>
            <a:tailEnd/>
          </a:ln>
        </p:spPr>
        <p:txBody>
          <a:bodyPr lIns="0" tIns="0" rIns="0" bIns="0"/>
          <a:lstStyle/>
          <a:p>
            <a:pPr marL="232824" indent="-232824">
              <a:lnSpc>
                <a:spcPct val="85000"/>
              </a:lnSpc>
              <a:spcAft>
                <a:spcPct val="40000"/>
              </a:spcAft>
              <a:buClr>
                <a:srgbClr val="CC6600"/>
              </a:buClr>
              <a:buSzPct val="80000"/>
              <a:buFont typeface="Wingdings" pitchFamily="2" charset="2"/>
              <a:buChar char="§"/>
            </a:pPr>
            <a:endParaRPr lang="en-US" altLang="zh-TW" sz="2400" dirty="0">
              <a:solidFill>
                <a:srgbClr val="4D4D4D"/>
              </a:solidFill>
              <a:effectLst>
                <a:outerShdw blurRad="38100" dist="38100" dir="2700000" algn="tl">
                  <a:srgbClr val="000000"/>
                </a:outerShdw>
              </a:effectLst>
              <a:ea typeface="新細明體" pitchFamily="18" charset="-120"/>
            </a:endParaRPr>
          </a:p>
          <a:p>
            <a:pPr marL="232824" indent="-232824">
              <a:lnSpc>
                <a:spcPct val="85000"/>
              </a:lnSpc>
              <a:spcAft>
                <a:spcPct val="40000"/>
              </a:spcAft>
              <a:buClr>
                <a:srgbClr val="CC6600"/>
              </a:buClr>
              <a:buSzPct val="80000"/>
            </a:pPr>
            <a:endParaRPr lang="en-US" altLang="zh-TW" sz="2000" dirty="0">
              <a:solidFill>
                <a:srgbClr val="4D4D4D"/>
              </a:solidFill>
              <a:effectLst>
                <a:outerShdw blurRad="38100" dist="38100" dir="2700000" algn="tl">
                  <a:srgbClr val="000000"/>
                </a:outerShdw>
              </a:effectLst>
              <a:ea typeface="新細明體" pitchFamily="18" charset="-12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8"/>
          <p:cNvSpPr>
            <a:spLocks noGrp="1" noChangeArrowheads="1"/>
          </p:cNvSpPr>
          <p:nvPr>
            <p:ph type="title"/>
          </p:nvPr>
        </p:nvSpPr>
        <p:spPr>
          <a:xfrm>
            <a:off x="382588" y="228601"/>
            <a:ext cx="8380412" cy="704029"/>
          </a:xfrm>
        </p:spPr>
        <p:txBody>
          <a:bodyPr/>
          <a:lstStyle/>
          <a:p>
            <a:pPr>
              <a:defRPr/>
            </a:pPr>
            <a:r>
              <a:rPr lang="zh-TW" altLang="en-US" sz="4400" dirty="0"/>
              <a:t>集中式記錄於 </a:t>
            </a:r>
            <a:r>
              <a:rPr sz="4400" dirty="0"/>
              <a:t>Outlook</a:t>
            </a:r>
            <a:r>
              <a:rPr lang="zh-TW" altLang="en-US" sz="4400" dirty="0"/>
              <a:t> 中</a:t>
            </a:r>
            <a:endParaRPr sz="4400" dirty="0"/>
          </a:p>
        </p:txBody>
      </p:sp>
      <p:sp>
        <p:nvSpPr>
          <p:cNvPr id="75778" name="Rectangle 9"/>
          <p:cNvSpPr>
            <a:spLocks noGrp="1" noChangeArrowheads="1"/>
          </p:cNvSpPr>
          <p:nvPr>
            <p:ph type="body" idx="1"/>
          </p:nvPr>
        </p:nvSpPr>
        <p:spPr>
          <a:xfrm>
            <a:off x="382323" y="1414199"/>
            <a:ext cx="4189677" cy="2398083"/>
          </a:xfrm>
        </p:spPr>
        <p:txBody>
          <a:bodyPr/>
          <a:lstStyle/>
          <a:p>
            <a:pPr marL="402151" indent="-402151"/>
            <a:r>
              <a:rPr lang="zh-TW" altLang="en-US" dirty="0" smtClean="0">
                <a:latin typeface="標楷體" pitchFamily="65" charset="-120"/>
                <a:ea typeface="標楷體" pitchFamily="65" charset="-120"/>
              </a:rPr>
              <a:t>自動歷史紀錄給所有即時訊息及來電</a:t>
            </a:r>
            <a:endParaRPr altLang="zh-TW" dirty="0" smtClean="0">
              <a:latin typeface="標楷體" pitchFamily="65" charset="-120"/>
              <a:ea typeface="標楷體" pitchFamily="65" charset="-120"/>
            </a:endParaRPr>
          </a:p>
          <a:p>
            <a:pPr marL="402151" indent="-402151"/>
            <a:r>
              <a:rPr lang="zh-TW" altLang="en-US" dirty="0" smtClean="0">
                <a:latin typeface="標楷體" pitchFamily="65" charset="-120"/>
                <a:ea typeface="標楷體" pitchFamily="65" charset="-120"/>
              </a:rPr>
              <a:t>客製化表格及顯示方式於 </a:t>
            </a:r>
            <a:r>
              <a:rPr altLang="zh-TW" dirty="0" smtClean="0">
                <a:latin typeface="標楷體" pitchFamily="65" charset="-120"/>
                <a:ea typeface="標楷體" pitchFamily="65" charset="-120"/>
              </a:rPr>
              <a:t>Outlook </a:t>
            </a:r>
            <a:r>
              <a:rPr lang="zh-TW" altLang="en-US" dirty="0" smtClean="0">
                <a:latin typeface="標楷體" pitchFamily="65" charset="-120"/>
                <a:ea typeface="標楷體" pitchFamily="65" charset="-120"/>
              </a:rPr>
              <a:t>中</a:t>
            </a:r>
            <a:endParaRPr altLang="zh-TW" dirty="0" smtClean="0">
              <a:latin typeface="標楷體" pitchFamily="65" charset="-120"/>
              <a:ea typeface="標楷體" pitchFamily="65" charset="-120"/>
            </a:endParaRPr>
          </a:p>
          <a:p>
            <a:pPr marL="402151" indent="-402151"/>
            <a:r>
              <a:rPr lang="zh-TW" altLang="en-US" dirty="0" smtClean="0">
                <a:latin typeface="標楷體" pitchFamily="65" charset="-120"/>
                <a:ea typeface="標楷體" pitchFamily="65" charset="-120"/>
              </a:rPr>
              <a:t>漏接來電提供進入 </a:t>
            </a:r>
            <a:r>
              <a:rPr altLang="zh-TW" dirty="0" smtClean="0">
                <a:latin typeface="標楷體" pitchFamily="65" charset="-120"/>
                <a:ea typeface="標楷體" pitchFamily="65" charset="-120"/>
              </a:rPr>
              <a:t>Communicator </a:t>
            </a:r>
            <a:r>
              <a:rPr lang="zh-TW" altLang="en-US" dirty="0" smtClean="0">
                <a:latin typeface="標楷體" pitchFamily="65" charset="-120"/>
                <a:ea typeface="標楷體" pitchFamily="65" charset="-120"/>
              </a:rPr>
              <a:t>之連接點</a:t>
            </a:r>
            <a:endParaRPr altLang="zh-TW" dirty="0" smtClean="0">
              <a:latin typeface="標楷體" pitchFamily="65" charset="-120"/>
              <a:ea typeface="標楷體" pitchFamily="65" charset="-120"/>
            </a:endParaRPr>
          </a:p>
        </p:txBody>
      </p:sp>
      <p:pic>
        <p:nvPicPr>
          <p:cNvPr id="75779" name="Picture 3"/>
          <p:cNvPicPr>
            <a:picLocks noChangeAspect="1" noChangeArrowheads="1"/>
          </p:cNvPicPr>
          <p:nvPr/>
        </p:nvPicPr>
        <p:blipFill>
          <a:blip r:embed="rId3"/>
          <a:srcRect/>
          <a:stretch>
            <a:fillRect/>
          </a:stretch>
        </p:blipFill>
        <p:spPr bwMode="auto">
          <a:xfrm>
            <a:off x="2870730" y="4172479"/>
            <a:ext cx="5892271" cy="2456657"/>
          </a:xfrm>
          <a:prstGeom prst="rect">
            <a:avLst/>
          </a:prstGeom>
          <a:noFill/>
          <a:ln w="3175">
            <a:noFill/>
            <a:miter lim="800000"/>
            <a:headEnd/>
            <a:tailEnd/>
          </a:ln>
        </p:spPr>
      </p:pic>
      <p:pic>
        <p:nvPicPr>
          <p:cNvPr id="75780" name="Picture 4"/>
          <p:cNvPicPr>
            <a:picLocks noChangeAspect="1" noChangeArrowheads="1"/>
          </p:cNvPicPr>
          <p:nvPr/>
        </p:nvPicPr>
        <p:blipFill>
          <a:blip r:embed="rId4"/>
          <a:srcRect/>
          <a:stretch>
            <a:fillRect/>
          </a:stretch>
        </p:blipFill>
        <p:spPr bwMode="auto">
          <a:xfrm>
            <a:off x="4849813" y="1418167"/>
            <a:ext cx="3913188" cy="1591469"/>
          </a:xfrm>
          <a:prstGeom prst="rect">
            <a:avLst/>
          </a:prstGeom>
          <a:noFill/>
          <a:ln w="3175">
            <a:noFill/>
            <a:miter lim="800000"/>
            <a:headEnd/>
            <a:tailEnd/>
          </a:ln>
        </p:spPr>
      </p:pic>
      <p:pic>
        <p:nvPicPr>
          <p:cNvPr id="75781" name="Picture 5"/>
          <p:cNvPicPr>
            <a:picLocks noChangeAspect="1" noChangeArrowheads="1"/>
          </p:cNvPicPr>
          <p:nvPr/>
        </p:nvPicPr>
        <p:blipFill>
          <a:blip r:embed="rId5"/>
          <a:srcRect/>
          <a:stretch>
            <a:fillRect/>
          </a:stretch>
        </p:blipFill>
        <p:spPr bwMode="auto">
          <a:xfrm>
            <a:off x="381000" y="4523053"/>
            <a:ext cx="2127250" cy="2106083"/>
          </a:xfrm>
          <a:prstGeom prst="rect">
            <a:avLst/>
          </a:prstGeom>
          <a:noFill/>
          <a:ln w="317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7" descr="call window1.JPG"/>
          <p:cNvPicPr>
            <a:picLocks noChangeAspect="1"/>
          </p:cNvPicPr>
          <p:nvPr/>
        </p:nvPicPr>
        <p:blipFill>
          <a:blip r:embed="rId3"/>
          <a:srcRect/>
          <a:stretch>
            <a:fillRect/>
          </a:stretch>
        </p:blipFill>
        <p:spPr bwMode="auto">
          <a:xfrm>
            <a:off x="5279761" y="1156229"/>
            <a:ext cx="3524250" cy="1390386"/>
          </a:xfrm>
          <a:prstGeom prst="rect">
            <a:avLst/>
          </a:prstGeom>
          <a:noFill/>
          <a:ln w="9525">
            <a:noFill/>
            <a:miter lim="800000"/>
            <a:headEnd/>
            <a:tailEnd/>
          </a:ln>
        </p:spPr>
      </p:pic>
      <p:sp>
        <p:nvSpPr>
          <p:cNvPr id="77826" name="Rectangle 12"/>
          <p:cNvSpPr>
            <a:spLocks noGrp="1" noChangeArrowheads="1"/>
          </p:cNvSpPr>
          <p:nvPr>
            <p:ph idx="1"/>
          </p:nvPr>
        </p:nvSpPr>
        <p:spPr>
          <a:xfrm>
            <a:off x="382323" y="1414198"/>
            <a:ext cx="4189677" cy="1914617"/>
          </a:xfrm>
        </p:spPr>
        <p:txBody>
          <a:bodyPr/>
          <a:lstStyle/>
          <a:p>
            <a:pPr marL="240761" indent="-240761"/>
            <a:r>
              <a:rPr lang="zh-TW" altLang="en-US" dirty="0" smtClean="0">
                <a:ea typeface="新細明體" pitchFamily="18" charset="-120"/>
              </a:rPr>
              <a:t>來電過程中可用 </a:t>
            </a:r>
            <a:r>
              <a:rPr altLang="zh-TW" dirty="0" smtClean="0">
                <a:ea typeface="新細明體" pitchFamily="18" charset="-120"/>
              </a:rPr>
              <a:t>OneNote </a:t>
            </a:r>
            <a:r>
              <a:rPr lang="zh-TW" altLang="en-US" dirty="0" smtClean="0">
                <a:ea typeface="新細明體" pitchFamily="18" charset="-120"/>
              </a:rPr>
              <a:t>記錄重點</a:t>
            </a:r>
            <a:r>
              <a:rPr altLang="zh-TW" dirty="0" smtClean="0">
                <a:ea typeface="新細明體" pitchFamily="18" charset="-120"/>
              </a:rPr>
              <a:t> – </a:t>
            </a:r>
            <a:r>
              <a:rPr lang="zh-TW" altLang="en-US" dirty="0" smtClean="0">
                <a:ea typeface="新細明體" pitchFamily="18" charset="-120"/>
              </a:rPr>
              <a:t>直接從交談視窗中啟用即可</a:t>
            </a:r>
            <a:endParaRPr altLang="zh-TW" dirty="0" smtClean="0">
              <a:ea typeface="新細明體" pitchFamily="18" charset="-120"/>
            </a:endParaRPr>
          </a:p>
          <a:p>
            <a:pPr marL="240761" indent="-240761"/>
            <a:r>
              <a:rPr lang="zh-TW" altLang="en-US" dirty="0" smtClean="0">
                <a:ea typeface="新細明體" pitchFamily="18" charset="-120"/>
              </a:rPr>
              <a:t>儲存之通話紀錄可 </a:t>
            </a:r>
            <a:r>
              <a:rPr altLang="zh-TW" dirty="0" smtClean="0">
                <a:ea typeface="新細明體" pitchFamily="18" charset="-120"/>
              </a:rPr>
              <a:t>Link </a:t>
            </a:r>
            <a:r>
              <a:rPr lang="zh-TW" altLang="en-US" dirty="0" smtClean="0">
                <a:ea typeface="新細明體" pitchFamily="18" charset="-120"/>
              </a:rPr>
              <a:t>到</a:t>
            </a:r>
            <a:r>
              <a:rPr altLang="zh-TW" dirty="0" smtClean="0">
                <a:ea typeface="新細明體" pitchFamily="18" charset="-120"/>
              </a:rPr>
              <a:t>OneNote </a:t>
            </a:r>
            <a:r>
              <a:rPr lang="zh-TW" altLang="en-US" dirty="0" smtClean="0">
                <a:ea typeface="新細明體" pitchFamily="18" charset="-120"/>
              </a:rPr>
              <a:t>紀錄</a:t>
            </a:r>
            <a:endParaRPr altLang="zh-TW" dirty="0" smtClean="0">
              <a:ea typeface="新細明體" pitchFamily="18" charset="-120"/>
            </a:endParaRPr>
          </a:p>
        </p:txBody>
      </p:sp>
      <p:sp>
        <p:nvSpPr>
          <p:cNvPr id="38915" name="Rectangle 2"/>
          <p:cNvSpPr>
            <a:spLocks noGrp="1" noChangeArrowheads="1"/>
          </p:cNvSpPr>
          <p:nvPr>
            <p:ph type="title"/>
          </p:nvPr>
        </p:nvSpPr>
        <p:spPr>
          <a:xfrm>
            <a:off x="382588" y="227013"/>
            <a:ext cx="8761412" cy="757100"/>
          </a:xfrm>
        </p:spPr>
        <p:txBody>
          <a:bodyPr/>
          <a:lstStyle/>
          <a:p>
            <a:pPr>
              <a:defRPr/>
            </a:pPr>
            <a:r>
              <a:rPr lang="zh-TW" altLang="en-US" dirty="0" smtClean="0"/>
              <a:t>整合 </a:t>
            </a:r>
            <a:r>
              <a:rPr dirty="0" smtClean="0"/>
              <a:t>OneNote 2007</a:t>
            </a:r>
          </a:p>
        </p:txBody>
      </p:sp>
      <p:sp>
        <p:nvSpPr>
          <p:cNvPr id="38917" name="Oval 11"/>
          <p:cNvSpPr>
            <a:spLocks noChangeArrowheads="1"/>
          </p:cNvSpPr>
          <p:nvPr/>
        </p:nvSpPr>
        <p:spPr bwMode="auto">
          <a:xfrm>
            <a:off x="8327761" y="1280584"/>
            <a:ext cx="259755" cy="519345"/>
          </a:xfrm>
          <a:prstGeom prst="ellipse">
            <a:avLst/>
          </a:prstGeom>
          <a:noFill/>
          <a:ln w="12700" algn="ctr">
            <a:solidFill>
              <a:srgbClr val="CC0000"/>
            </a:solidFill>
            <a:round/>
            <a:headEnd/>
            <a:tailEnd/>
          </a:ln>
        </p:spPr>
        <p:txBody>
          <a:bodyPr wrap="none" lIns="91436" tIns="45718" rIns="91436" bIns="45718" anchor="ctr">
            <a:spAutoFit/>
          </a:bodyPr>
          <a:lstStyle/>
          <a:p>
            <a:endParaRPr lang="en-GB">
              <a:effectLst>
                <a:outerShdw blurRad="38100" dist="38100" dir="2700000" algn="tl">
                  <a:srgbClr val="000000"/>
                </a:outerShdw>
              </a:effectLst>
            </a:endParaRPr>
          </a:p>
        </p:txBody>
      </p:sp>
      <p:pic>
        <p:nvPicPr>
          <p:cNvPr id="77829" name="Picture 5" descr="onenote.JPG"/>
          <p:cNvPicPr>
            <a:picLocks noChangeAspect="1"/>
          </p:cNvPicPr>
          <p:nvPr/>
        </p:nvPicPr>
        <p:blipFill>
          <a:blip r:embed="rId4"/>
          <a:srcRect/>
          <a:stretch>
            <a:fillRect/>
          </a:stretch>
        </p:blipFill>
        <p:spPr bwMode="auto">
          <a:xfrm>
            <a:off x="2797969" y="3976688"/>
            <a:ext cx="6195218" cy="254264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5"/>
          <p:cNvSpPr>
            <a:spLocks noChangeArrowheads="1"/>
          </p:cNvSpPr>
          <p:nvPr/>
        </p:nvSpPr>
        <p:spPr bwMode="auto">
          <a:xfrm>
            <a:off x="177800" y="173039"/>
            <a:ext cx="8789988" cy="1062851"/>
          </a:xfrm>
          <a:prstGeom prst="rect">
            <a:avLst/>
          </a:prstGeom>
          <a:noFill/>
          <a:ln w="9525" algn="ctr">
            <a:noFill/>
            <a:miter lim="800000"/>
            <a:headEnd/>
            <a:tailEnd/>
          </a:ln>
        </p:spPr>
        <p:txBody>
          <a:bodyPr wrap="square" lIns="91436" tIns="45718" rIns="91436" bIns="45718">
            <a:spAutoFit/>
            <a:scene3d>
              <a:camera prst="orthographicFront"/>
              <a:lightRig rig="soft" dir="t">
                <a:rot lat="0" lon="0" rev="10800000"/>
              </a:lightRig>
            </a:scene3d>
            <a:sp3d>
              <a:bevelT w="27940" h="12700"/>
              <a:contourClr>
                <a:srgbClr val="DDDDDD"/>
              </a:contourClr>
            </a:sp3d>
          </a:bodyPr>
          <a:lstStyle/>
          <a:p>
            <a:pPr>
              <a:lnSpc>
                <a:spcPct val="90000"/>
              </a:lnSpc>
              <a:defRPr/>
            </a:pPr>
            <a:r>
              <a:rPr lang="en-US" sz="36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t>Exchange Server 2007</a:t>
            </a:r>
          </a:p>
          <a:p>
            <a:pPr>
              <a:spcBef>
                <a:spcPts val="700"/>
              </a:spcBef>
              <a:defRPr/>
            </a:pPr>
            <a:r>
              <a:rPr lang="zh-TW" altLang="en-US" sz="2400" b="1" dirty="0">
                <a:ln w="18415" cmpd="sng">
                  <a:solidFill>
                    <a:srgbClr val="FFFFFF"/>
                  </a:solidFill>
                  <a:prstDash val="solid"/>
                </a:ln>
                <a:solidFill>
                  <a:srgbClr val="FFFFFF"/>
                </a:solidFill>
                <a:latin typeface="Segoe" pitchFamily="34" charset="0"/>
                <a:ea typeface="SimSun" pitchFamily="2" charset="-122"/>
                <a:cs typeface="Times New Roman" pitchFamily="18" charset="0"/>
                <a:sym typeface="Wingdings" pitchFamily="2" charset="2"/>
              </a:rPr>
              <a:t>創新整合通訊經驗</a:t>
            </a:r>
            <a:endParaRPr lang="en-US" sz="3600" b="1" dirty="0">
              <a:ln w="18415" cmpd="sng">
                <a:solidFill>
                  <a:srgbClr val="FFFFFF"/>
                </a:solidFill>
                <a:prstDash val="solid"/>
              </a:ln>
              <a:solidFill>
                <a:srgbClr val="FFFFFF"/>
              </a:solidFill>
              <a:latin typeface="Segoe" pitchFamily="34" charset="0"/>
              <a:ea typeface="SimSun" pitchFamily="2" charset="-122"/>
              <a:cs typeface="Times New Roman" pitchFamily="18" charset="0"/>
              <a:sym typeface="Wingdings" pitchFamily="2" charset="2"/>
            </a:endParaRPr>
          </a:p>
        </p:txBody>
      </p:sp>
      <p:pic>
        <p:nvPicPr>
          <p:cNvPr id="3" name="Picture 3"/>
          <p:cNvPicPr>
            <a:picLocks noChangeAspect="1" noChangeArrowheads="1"/>
          </p:cNvPicPr>
          <p:nvPr/>
        </p:nvPicPr>
        <p:blipFill>
          <a:blip r:embed="rId3"/>
          <a:srcRect l="2864" t="3446" r="3273" b="3356"/>
          <a:stretch>
            <a:fillRect/>
          </a:stretch>
        </p:blipFill>
        <p:spPr bwMode="auto">
          <a:xfrm>
            <a:off x="4169282" y="1517650"/>
            <a:ext cx="4463678" cy="410565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
        <p:nvSpPr>
          <p:cNvPr id="4" name="Rectangle 3"/>
          <p:cNvSpPr/>
          <p:nvPr/>
        </p:nvSpPr>
        <p:spPr>
          <a:xfrm>
            <a:off x="361950" y="1416050"/>
            <a:ext cx="4401436" cy="3709729"/>
          </a:xfrm>
          <a:prstGeom prst="rect">
            <a:avLst/>
          </a:prstGeom>
        </p:spPr>
        <p:txBody>
          <a:bodyPr wrap="square" lIns="91436" tIns="45718" rIns="91436" bIns="45718">
            <a:spAutoFit/>
          </a:bodyPr>
          <a:lstStyle/>
          <a:p>
            <a:pPr marL="290502" indent="-290502">
              <a:lnSpc>
                <a:spcPct val="90000"/>
              </a:lnSpc>
              <a:spcBef>
                <a:spcPts val="1200"/>
              </a:spcBef>
              <a:spcAft>
                <a:spcPts val="600"/>
              </a:spcAft>
              <a:buClr>
                <a:srgbClr val="F07600"/>
              </a:buClr>
              <a:buSzPct val="80000"/>
              <a:buBlip>
                <a:blip r:embed="rId4"/>
              </a:buBlip>
            </a:pPr>
            <a:r>
              <a:rPr lang="zh-TW" altLang="en-US" sz="2400" dirty="0">
                <a:solidFill>
                  <a:srgbClr val="FFC000"/>
                </a:solidFill>
                <a:latin typeface="標楷體" pitchFamily="65" charset="-120"/>
                <a:ea typeface="標楷體" pitchFamily="65" charset="-120"/>
              </a:rPr>
              <a:t>整合 </a:t>
            </a:r>
            <a:r>
              <a:rPr lang="en-US" sz="2400" dirty="0">
                <a:solidFill>
                  <a:srgbClr val="FFC000"/>
                </a:solidFill>
                <a:latin typeface="標楷體" pitchFamily="65" charset="-120"/>
                <a:ea typeface="標楷體" pitchFamily="65" charset="-120"/>
              </a:rPr>
              <a:t>e-mail, fax,</a:t>
            </a:r>
            <a:r>
              <a:rPr lang="zh-TW" altLang="en-US" sz="2400" dirty="0">
                <a:solidFill>
                  <a:srgbClr val="FFC000"/>
                </a:solidFill>
                <a:latin typeface="標楷體" pitchFamily="65" charset="-120"/>
                <a:ea typeface="標楷體" pitchFamily="65" charset="-120"/>
              </a:rPr>
              <a:t> 及</a:t>
            </a:r>
            <a:r>
              <a:rPr lang="en-US" sz="2400" dirty="0">
                <a:solidFill>
                  <a:srgbClr val="FFC000"/>
                </a:solidFill>
                <a:latin typeface="標楷體" pitchFamily="65" charset="-120"/>
                <a:ea typeface="標楷體" pitchFamily="65" charset="-120"/>
              </a:rPr>
              <a:t> </a:t>
            </a:r>
            <a:r>
              <a:rPr lang="zh-TW" altLang="en-US" sz="2400" dirty="0">
                <a:solidFill>
                  <a:srgbClr val="FFC000"/>
                </a:solidFill>
                <a:latin typeface="標楷體" pitchFamily="65" charset="-120"/>
                <a:ea typeface="標楷體" pitchFamily="65" charset="-120"/>
              </a:rPr>
              <a:t>電話通訊</a:t>
            </a:r>
            <a:r>
              <a:rPr lang="en-US" sz="2400" dirty="0">
                <a:solidFill>
                  <a:srgbClr val="FFC000"/>
                </a:solidFill>
                <a:latin typeface="標楷體" pitchFamily="65" charset="-120"/>
                <a:ea typeface="標楷體" pitchFamily="65" charset="-120"/>
              </a:rPr>
              <a:t> </a:t>
            </a:r>
            <a:r>
              <a:rPr lang="zh-TW" altLang="en-US" sz="2400" dirty="0">
                <a:solidFill>
                  <a:srgbClr val="FFC000"/>
                </a:solidFill>
                <a:latin typeface="標楷體" pitchFamily="65" charset="-120"/>
                <a:ea typeface="標楷體" pitchFamily="65" charset="-120"/>
              </a:rPr>
              <a:t>到桌上電腦</a:t>
            </a:r>
            <a:r>
              <a:rPr lang="en-US" sz="2400" dirty="0">
                <a:solidFill>
                  <a:srgbClr val="FFC000"/>
                </a:solidFill>
                <a:latin typeface="標楷體" pitchFamily="65" charset="-120"/>
                <a:ea typeface="標楷體" pitchFamily="65" charset="-120"/>
              </a:rPr>
              <a:t>, </a:t>
            </a:r>
            <a:r>
              <a:rPr lang="zh-TW" altLang="en-US" sz="2400" dirty="0">
                <a:solidFill>
                  <a:srgbClr val="FFC000"/>
                </a:solidFill>
                <a:latin typeface="標楷體" pitchFamily="65" charset="-120"/>
                <a:ea typeface="標楷體" pitchFamily="65" charset="-120"/>
              </a:rPr>
              <a:t>行動裝置</a:t>
            </a:r>
            <a:r>
              <a:rPr lang="en-US" sz="2400" dirty="0">
                <a:solidFill>
                  <a:srgbClr val="FFC000"/>
                </a:solidFill>
                <a:latin typeface="標楷體" pitchFamily="65" charset="-120"/>
                <a:ea typeface="標楷體" pitchFamily="65" charset="-120"/>
              </a:rPr>
              <a:t> </a:t>
            </a:r>
            <a:r>
              <a:rPr lang="zh-TW" altLang="en-US" sz="2400" dirty="0">
                <a:solidFill>
                  <a:srgbClr val="FFC000"/>
                </a:solidFill>
                <a:latin typeface="標楷體" pitchFamily="65" charset="-120"/>
                <a:ea typeface="標楷體" pitchFamily="65" charset="-120"/>
              </a:rPr>
              <a:t>及 </a:t>
            </a:r>
            <a:r>
              <a:rPr lang="en-US" altLang="zh-TW" sz="2400" dirty="0">
                <a:solidFill>
                  <a:srgbClr val="FFC000"/>
                </a:solidFill>
                <a:latin typeface="標楷體" pitchFamily="65" charset="-120"/>
                <a:ea typeface="標楷體" pitchFamily="65" charset="-120"/>
              </a:rPr>
              <a:t>Web Client</a:t>
            </a:r>
            <a:endParaRPr lang="en-US" sz="2400" dirty="0">
              <a:solidFill>
                <a:srgbClr val="FFC000"/>
              </a:solidFill>
              <a:latin typeface="標楷體" pitchFamily="65" charset="-120"/>
              <a:ea typeface="標楷體" pitchFamily="65" charset="-120"/>
            </a:endParaRPr>
          </a:p>
          <a:p>
            <a:pPr marL="627038" indent="-285739" fontAlgn="auto">
              <a:lnSpc>
                <a:spcPct val="85000"/>
              </a:lnSpc>
              <a:spcBef>
                <a:spcPts val="600"/>
              </a:spcBef>
              <a:spcAft>
                <a:spcPts val="0"/>
              </a:spcAft>
              <a:buClr>
                <a:srgbClr val="00CC00"/>
              </a:buClr>
              <a:buSzPct val="80000"/>
              <a:buBlip>
                <a:blip r:embed="rId5"/>
              </a:buBlip>
              <a:defRPr/>
            </a:pPr>
            <a:r>
              <a:rPr lang="zh-TW" altLang="en-US" sz="2000" kern="0" dirty="0">
                <a:latin typeface="標楷體" pitchFamily="65" charset="-120"/>
                <a:ea typeface="標楷體" pitchFamily="65" charset="-120"/>
              </a:rPr>
              <a:t>共通收件夾</a:t>
            </a:r>
            <a:endParaRPr lang="en-US" sz="2000" kern="0" dirty="0">
              <a:latin typeface="標楷體" pitchFamily="65" charset="-120"/>
              <a:ea typeface="標楷體" pitchFamily="65" charset="-120"/>
            </a:endParaRPr>
          </a:p>
          <a:p>
            <a:pPr marL="627038" indent="-285739" fontAlgn="auto">
              <a:lnSpc>
                <a:spcPct val="85000"/>
              </a:lnSpc>
              <a:spcBef>
                <a:spcPts val="600"/>
              </a:spcBef>
              <a:spcAft>
                <a:spcPts val="0"/>
              </a:spcAft>
              <a:buClr>
                <a:srgbClr val="00CC00"/>
              </a:buClr>
              <a:buSzPct val="80000"/>
              <a:buBlip>
                <a:blip r:embed="rId5"/>
              </a:buBlip>
              <a:defRPr/>
            </a:pPr>
            <a:r>
              <a:rPr lang="zh-TW" altLang="en-US" sz="2000" kern="0" dirty="0">
                <a:latin typeface="標楷體" pitchFamily="65" charset="-120"/>
                <a:ea typeface="標楷體" pitchFamily="65" charset="-120"/>
              </a:rPr>
              <a:t>透過</a:t>
            </a:r>
            <a:r>
              <a:rPr lang="en-US" sz="2000" kern="0" dirty="0">
                <a:latin typeface="標楷體" pitchFamily="65" charset="-120"/>
                <a:ea typeface="標楷體" pitchFamily="65" charset="-120"/>
              </a:rPr>
              <a:t> Office Outlook</a:t>
            </a:r>
            <a:r>
              <a:rPr lang="zh-TW" altLang="en-US" sz="2000" kern="0" dirty="0">
                <a:latin typeface="標楷體" pitchFamily="65" charset="-120"/>
                <a:ea typeface="標楷體" pitchFamily="65" charset="-120"/>
              </a:rPr>
              <a:t> 存取語音郵件</a:t>
            </a:r>
            <a:endParaRPr lang="en-US" sz="2000" kern="0" dirty="0">
              <a:latin typeface="標楷體" pitchFamily="65" charset="-120"/>
              <a:ea typeface="標楷體" pitchFamily="65" charset="-120"/>
            </a:endParaRPr>
          </a:p>
          <a:p>
            <a:pPr marL="290502" indent="-290502">
              <a:lnSpc>
                <a:spcPct val="90000"/>
              </a:lnSpc>
              <a:spcBef>
                <a:spcPts val="1200"/>
              </a:spcBef>
              <a:spcAft>
                <a:spcPts val="600"/>
              </a:spcAft>
              <a:buClr>
                <a:srgbClr val="F07600"/>
              </a:buClr>
              <a:buSzPct val="80000"/>
              <a:buBlip>
                <a:blip r:embed="rId4"/>
              </a:buBlip>
              <a:defRPr/>
            </a:pPr>
            <a:r>
              <a:rPr lang="zh-TW" altLang="en-US" sz="2400" dirty="0">
                <a:solidFill>
                  <a:srgbClr val="FFC000"/>
                </a:solidFill>
                <a:latin typeface="標楷體" pitchFamily="65" charset="-120"/>
                <a:ea typeface="標楷體" pitchFamily="65" charset="-120"/>
              </a:rPr>
              <a:t>與現行</a:t>
            </a:r>
            <a:r>
              <a:rPr lang="en-US" sz="2400" dirty="0">
                <a:solidFill>
                  <a:srgbClr val="FFC000"/>
                </a:solidFill>
                <a:latin typeface="標楷體" pitchFamily="65" charset="-120"/>
                <a:ea typeface="標楷體" pitchFamily="65" charset="-120"/>
              </a:rPr>
              <a:t> PBX </a:t>
            </a:r>
            <a:r>
              <a:rPr lang="zh-TW" altLang="en-US" sz="2400" dirty="0">
                <a:solidFill>
                  <a:srgbClr val="FFC000"/>
                </a:solidFill>
                <a:latin typeface="標楷體" pitchFamily="65" charset="-120"/>
                <a:ea typeface="標楷體" pitchFamily="65" charset="-120"/>
              </a:rPr>
              <a:t>架構整合</a:t>
            </a:r>
            <a:endParaRPr lang="en-US" sz="2400" dirty="0">
              <a:solidFill>
                <a:srgbClr val="FFC000"/>
              </a:solidFill>
              <a:latin typeface="標楷體" pitchFamily="65" charset="-120"/>
              <a:ea typeface="標楷體" pitchFamily="65" charset="-120"/>
            </a:endParaRPr>
          </a:p>
          <a:p>
            <a:pPr marL="627038" indent="-285739" fontAlgn="auto">
              <a:lnSpc>
                <a:spcPct val="85000"/>
              </a:lnSpc>
              <a:spcBef>
                <a:spcPts val="600"/>
              </a:spcBef>
              <a:spcAft>
                <a:spcPts val="0"/>
              </a:spcAft>
              <a:buClr>
                <a:srgbClr val="00CC00"/>
              </a:buClr>
              <a:buSzPct val="80000"/>
              <a:buBlip>
                <a:blip r:embed="rId5"/>
              </a:buBlip>
              <a:defRPr/>
            </a:pPr>
            <a:r>
              <a:rPr lang="zh-TW" altLang="en-US" sz="2000" kern="0" dirty="0">
                <a:latin typeface="標楷體" pitchFamily="65" charset="-120"/>
                <a:ea typeface="標楷體" pitchFamily="65" charset="-120"/>
              </a:rPr>
              <a:t>使用電話存取語音郵件</a:t>
            </a:r>
            <a:endParaRPr lang="en-US" sz="2000" kern="0" dirty="0">
              <a:latin typeface="標楷體" pitchFamily="65" charset="-120"/>
              <a:ea typeface="標楷體" pitchFamily="65" charset="-120"/>
            </a:endParaRPr>
          </a:p>
          <a:p>
            <a:pPr marL="627038" indent="-285739" fontAlgn="auto">
              <a:lnSpc>
                <a:spcPct val="85000"/>
              </a:lnSpc>
              <a:spcBef>
                <a:spcPts val="600"/>
              </a:spcBef>
              <a:spcAft>
                <a:spcPts val="0"/>
              </a:spcAft>
              <a:buClr>
                <a:srgbClr val="00CC00"/>
              </a:buClr>
              <a:buSzPct val="80000"/>
              <a:buBlip>
                <a:blip r:embed="rId5"/>
              </a:buBlip>
              <a:defRPr/>
            </a:pPr>
            <a:r>
              <a:rPr lang="zh-TW" altLang="en-US" sz="2000" kern="0" dirty="0">
                <a:latin typeface="標楷體" pitchFamily="65" charset="-120"/>
                <a:ea typeface="標楷體" pitchFamily="65" charset="-120"/>
              </a:rPr>
              <a:t>使用原生 </a:t>
            </a:r>
            <a:r>
              <a:rPr lang="en-US" sz="2000" kern="0" dirty="0">
                <a:latin typeface="標楷體" pitchFamily="65" charset="-120"/>
                <a:ea typeface="標楷體" pitchFamily="65" charset="-120"/>
              </a:rPr>
              <a:t>SIP </a:t>
            </a:r>
            <a:r>
              <a:rPr lang="zh-TW" altLang="en-US" sz="2000" kern="0" dirty="0">
                <a:latin typeface="標楷體" pitchFamily="65" charset="-120"/>
                <a:ea typeface="標楷體" pitchFamily="65" charset="-120"/>
              </a:rPr>
              <a:t>或</a:t>
            </a:r>
            <a:r>
              <a:rPr lang="en-US" sz="2000" kern="0" dirty="0">
                <a:latin typeface="標楷體" pitchFamily="65" charset="-120"/>
                <a:ea typeface="標楷體" pitchFamily="65" charset="-120"/>
              </a:rPr>
              <a:t> SIP/PSTN gateway</a:t>
            </a:r>
          </a:p>
        </p:txBody>
      </p:sp>
      <p:pic>
        <p:nvPicPr>
          <p:cNvPr id="6" name="Rectangle 3076"/>
          <p:cNvPicPr>
            <a:picLocks noChangeAspect="1" noChangeArrowheads="1"/>
          </p:cNvPicPr>
          <p:nvPr/>
        </p:nvPicPr>
        <p:blipFill>
          <a:blip r:embed="rId6" cstate="screen"/>
          <a:stretch>
            <a:fillRect/>
          </a:stretch>
        </p:blipFill>
        <p:spPr bwMode="auto">
          <a:xfrm>
            <a:off x="3731433" y="6173031"/>
            <a:ext cx="1662299" cy="274320"/>
          </a:xfrm>
          <a:prstGeom prst="rect">
            <a:avLst/>
          </a:prstGeom>
          <a:noFill/>
          <a:ln w="9525" cap="flat" cmpd="sng" algn="ctr">
            <a:noFill/>
            <a:prstDash val="solid"/>
            <a:miter lim="800000"/>
            <a:headEnd type="none" w="med" len="med"/>
            <a:tailEnd type="none" w="med" len="med"/>
          </a:ln>
          <a:effectLst/>
        </p:spPr>
      </p:pic>
    </p:spTree>
  </p:cSld>
  <p:clrMapOvr>
    <a:masterClrMapping/>
  </p:clrMapOvr>
  <p:transition>
    <p:pull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075" y="2327277"/>
            <a:ext cx="7843838" cy="761737"/>
          </a:xfrm>
        </p:spPr>
        <p:txBody>
          <a:bodyPr/>
          <a:lstStyle/>
          <a:p>
            <a:pPr>
              <a:defRPr/>
            </a:pPr>
            <a:r>
              <a:rPr lang="zh-TW" altLang="en-US" dirty="0" smtClean="0">
                <a:effectLst>
                  <a:outerShdw blurRad="38100" dist="38100" dir="2700000" algn="tl">
                    <a:srgbClr val="C0C0C0"/>
                  </a:outerShdw>
                </a:effectLst>
              </a:rPr>
              <a:t>延展性</a:t>
            </a:r>
            <a:endParaRPr dirty="0" smtClean="0">
              <a:effectLst>
                <a:outerShdw blurRad="38100" dist="38100" dir="2700000" algn="tl">
                  <a:srgbClr val="C0C0C0"/>
                </a:outerShdw>
              </a:effectLst>
            </a:endParaRPr>
          </a:p>
        </p:txBody>
      </p:sp>
      <p:sp>
        <p:nvSpPr>
          <p:cNvPr id="6" name="Subtitle 5"/>
          <p:cNvSpPr>
            <a:spLocks noGrp="1"/>
          </p:cNvSpPr>
          <p:nvPr>
            <p:ph type="subTitle" idx="1"/>
          </p:nvPr>
        </p:nvSpPr>
        <p:spPr>
          <a:xfrm>
            <a:off x="727605" y="4284928"/>
            <a:ext cx="8035396" cy="535781"/>
          </a:xfrm>
        </p:spPr>
        <p:txBody>
          <a:bodyPr/>
          <a:lstStyle/>
          <a:p>
            <a:endParaRPr lang="zh-TW" altLang="zh-TW" smtClean="0">
              <a:effectLst>
                <a:outerShdw blurRad="38100" dist="38100" dir="2700000" algn="tl">
                  <a:srgbClr val="000000"/>
                </a:outerShdw>
              </a:effectLst>
            </a:endParaRPr>
          </a:p>
        </p:txBody>
      </p:sp>
      <p:sp>
        <p:nvSpPr>
          <p:cNvPr id="39939" name="Slide Number Placeholder 3"/>
          <p:cNvSpPr>
            <a:spLocks noGrp="1"/>
          </p:cNvSpPr>
          <p:nvPr>
            <p:ph type="sldNum" sz="quarter" idx="4294967295"/>
          </p:nvPr>
        </p:nvSpPr>
        <p:spPr>
          <a:xfrm>
            <a:off x="7010136" y="6559021"/>
            <a:ext cx="2133864" cy="476250"/>
          </a:xfrm>
          <a:prstGeom prst="rect">
            <a:avLst/>
          </a:prstGeom>
        </p:spPr>
        <p:txBody>
          <a:bodyPr lIns="91436" tIns="45718" rIns="91436" bIns="45718"/>
          <a:lstStyle/>
          <a:p>
            <a:fld id="{64EF716F-2AEB-45BE-885B-F19DF003A90A}" type="slidenum">
              <a:rPr lang="en-US" altLang="zh-TW">
                <a:effectLst>
                  <a:outerShdw blurRad="38100" dist="38100" dir="2700000" algn="tl">
                    <a:srgbClr val="000000"/>
                  </a:outerShdw>
                </a:effectLst>
                <a:ea typeface="新細明體" pitchFamily="18" charset="-120"/>
              </a:rPr>
              <a:pPr/>
              <a:t>38</a:t>
            </a:fld>
            <a:endParaRPr lang="en-US" altLang="zh-TW">
              <a:effectLst>
                <a:outerShdw blurRad="38100" dist="38100" dir="2700000" algn="tl">
                  <a:srgbClr val="000000"/>
                </a:outerShdw>
              </a:effectLst>
              <a:ea typeface="新細明體" pitchFamily="18" charset="-12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a:xfrm>
            <a:off x="382588" y="228602"/>
            <a:ext cx="8380412" cy="761747"/>
          </a:xfrm>
        </p:spPr>
        <p:txBody>
          <a:bodyPr/>
          <a:lstStyle/>
          <a:p>
            <a:pPr eaLnBrk="1" hangingPunct="1">
              <a:defRPr/>
            </a:pPr>
            <a:r>
              <a:rPr lang="zh-TW" altLang="en-US" dirty="0" smtClean="0"/>
              <a:t>改良之</a:t>
            </a:r>
            <a:r>
              <a:rPr dirty="0" smtClean="0"/>
              <a:t> </a:t>
            </a:r>
            <a:r>
              <a:rPr dirty="0"/>
              <a:t>‘Tabs’</a:t>
            </a:r>
          </a:p>
        </p:txBody>
      </p:sp>
      <p:sp>
        <p:nvSpPr>
          <p:cNvPr id="81922" name="Rectangle 4"/>
          <p:cNvSpPr>
            <a:spLocks noGrp="1" noChangeArrowheads="1"/>
          </p:cNvSpPr>
          <p:nvPr>
            <p:ph type="body" sz="half" idx="1"/>
          </p:nvPr>
        </p:nvSpPr>
        <p:spPr>
          <a:xfrm>
            <a:off x="387615" y="1412875"/>
            <a:ext cx="4128823" cy="484738"/>
          </a:xfrm>
        </p:spPr>
        <p:txBody>
          <a:bodyPr/>
          <a:lstStyle/>
          <a:p>
            <a:endParaRPr altLang="zh-TW" dirty="0" smtClean="0">
              <a:ea typeface="新細明體" pitchFamily="18" charset="-120"/>
            </a:endParaRPr>
          </a:p>
        </p:txBody>
      </p:sp>
      <p:pic>
        <p:nvPicPr>
          <p:cNvPr id="81923" name="Picture 6" descr="Tabz_arul"/>
          <p:cNvPicPr>
            <a:picLocks noChangeAspect="1" noChangeArrowheads="1"/>
          </p:cNvPicPr>
          <p:nvPr/>
        </p:nvPicPr>
        <p:blipFill>
          <a:blip r:embed="rId3"/>
          <a:srcRect/>
          <a:stretch>
            <a:fillRect/>
          </a:stretch>
        </p:blipFill>
        <p:spPr bwMode="auto">
          <a:xfrm>
            <a:off x="1947247" y="1182774"/>
            <a:ext cx="4228042" cy="53935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129"/>
          <p:cNvSpPr>
            <a:spLocks noChangeArrowheads="1"/>
          </p:cNvSpPr>
          <p:nvPr/>
        </p:nvSpPr>
        <p:spPr bwMode="auto">
          <a:xfrm>
            <a:off x="209550" y="3540125"/>
            <a:ext cx="8736013" cy="422275"/>
          </a:xfrm>
          <a:prstGeom prst="ellipse">
            <a:avLst/>
          </a:prstGeom>
          <a:solidFill>
            <a:schemeClr val="bg1"/>
          </a:solidFill>
          <a:ln w="12700" algn="ctr">
            <a:noFill/>
            <a:round/>
            <a:headEnd/>
            <a:tailEnd/>
          </a:ln>
        </p:spPr>
        <p:txBody>
          <a:bodyPr anchor="ctr">
            <a:spAutoFit/>
          </a:bodyPr>
          <a:lstStyle/>
          <a:p>
            <a:pPr algn="ctr" eaLnBrk="0" hangingPunct="0">
              <a:lnSpc>
                <a:spcPct val="85000"/>
              </a:lnSpc>
            </a:pPr>
            <a:endParaRPr lang="zh-TW" altLang="zh-TW">
              <a:effectLst/>
            </a:endParaRPr>
          </a:p>
        </p:txBody>
      </p:sp>
      <p:sp>
        <p:nvSpPr>
          <p:cNvPr id="7" name="Oval 6"/>
          <p:cNvSpPr/>
          <p:nvPr/>
        </p:nvSpPr>
        <p:spPr bwMode="auto">
          <a:xfrm>
            <a:off x="219074" y="2305759"/>
            <a:ext cx="8732520" cy="2898648"/>
          </a:xfrm>
          <a:prstGeom prst="ellipse">
            <a:avLst/>
          </a:prstGeom>
          <a:solidFill>
            <a:srgbClr val="0070C0">
              <a:alpha val="66000"/>
            </a:srgb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endParaRPr lang="zh-TW" altLang="zh-TW" sz="2400">
              <a:effectLst/>
            </a:endParaRPr>
          </a:p>
        </p:txBody>
      </p:sp>
      <p:pic>
        <p:nvPicPr>
          <p:cNvPr id="8" name="Rectangle 23559"/>
          <p:cNvPicPr>
            <a:picLocks noChangeAspect="1" noChangeArrowheads="1"/>
          </p:cNvPicPr>
          <p:nvPr/>
        </p:nvPicPr>
        <p:blipFill>
          <a:blip r:embed="rId3"/>
          <a:srcRect/>
          <a:stretch>
            <a:fillRect/>
          </a:stretch>
        </p:blipFill>
        <p:spPr bwMode="auto">
          <a:xfrm>
            <a:off x="6889750" y="3419475"/>
            <a:ext cx="342900" cy="1247775"/>
          </a:xfrm>
          <a:prstGeom prst="rect">
            <a:avLst/>
          </a:prstGeom>
          <a:noFill/>
          <a:ln w="9525">
            <a:noFill/>
            <a:miter lim="800000"/>
            <a:headEnd/>
            <a:tailEnd/>
          </a:ln>
        </p:spPr>
      </p:pic>
      <p:pic>
        <p:nvPicPr>
          <p:cNvPr id="9" name="Rectangle 23559"/>
          <p:cNvPicPr>
            <a:picLocks noChangeAspect="1" noChangeArrowheads="1"/>
          </p:cNvPicPr>
          <p:nvPr/>
        </p:nvPicPr>
        <p:blipFill>
          <a:blip r:embed="rId3"/>
          <a:srcRect/>
          <a:stretch>
            <a:fillRect/>
          </a:stretch>
        </p:blipFill>
        <p:spPr bwMode="auto">
          <a:xfrm>
            <a:off x="4419600" y="3055938"/>
            <a:ext cx="342900" cy="1247775"/>
          </a:xfrm>
          <a:prstGeom prst="rect">
            <a:avLst/>
          </a:prstGeom>
          <a:noFill/>
          <a:ln w="9525">
            <a:noFill/>
            <a:miter lim="800000"/>
            <a:headEnd/>
            <a:tailEnd/>
          </a:ln>
        </p:spPr>
      </p:pic>
      <p:pic>
        <p:nvPicPr>
          <p:cNvPr id="10" name="Rectangle 23561"/>
          <p:cNvPicPr>
            <a:picLocks noChangeAspect="1" noChangeArrowheads="1"/>
          </p:cNvPicPr>
          <p:nvPr/>
        </p:nvPicPr>
        <p:blipFill>
          <a:blip r:embed="rId4"/>
          <a:srcRect/>
          <a:stretch>
            <a:fillRect/>
          </a:stretch>
        </p:blipFill>
        <p:spPr bwMode="auto">
          <a:xfrm>
            <a:off x="2427288" y="4062413"/>
            <a:ext cx="4325937" cy="447675"/>
          </a:xfrm>
          <a:prstGeom prst="rect">
            <a:avLst/>
          </a:prstGeom>
          <a:noFill/>
          <a:ln w="9525">
            <a:noFill/>
            <a:miter lim="800000"/>
            <a:headEnd/>
            <a:tailEnd/>
          </a:ln>
        </p:spPr>
      </p:pic>
      <p:pic>
        <p:nvPicPr>
          <p:cNvPr id="11" name="Rectangle 23562"/>
          <p:cNvPicPr>
            <a:picLocks noChangeAspect="1" noChangeArrowheads="1"/>
          </p:cNvPicPr>
          <p:nvPr/>
        </p:nvPicPr>
        <p:blipFill>
          <a:blip r:embed="rId5"/>
          <a:srcRect/>
          <a:stretch>
            <a:fillRect/>
          </a:stretch>
        </p:blipFill>
        <p:spPr bwMode="auto">
          <a:xfrm>
            <a:off x="2741613" y="2735263"/>
            <a:ext cx="4011612" cy="415925"/>
          </a:xfrm>
          <a:prstGeom prst="rect">
            <a:avLst/>
          </a:prstGeom>
          <a:noFill/>
          <a:ln w="9525">
            <a:noFill/>
            <a:miter lim="800000"/>
            <a:headEnd/>
            <a:tailEnd/>
          </a:ln>
        </p:spPr>
      </p:pic>
      <p:pic>
        <p:nvPicPr>
          <p:cNvPr id="6154" name="Rectangle 23563"/>
          <p:cNvPicPr>
            <a:picLocks noChangeAspect="1" noChangeArrowheads="1"/>
          </p:cNvPicPr>
          <p:nvPr/>
        </p:nvPicPr>
        <p:blipFill>
          <a:blip r:embed="rId6"/>
          <a:srcRect/>
          <a:stretch>
            <a:fillRect/>
          </a:stretch>
        </p:blipFill>
        <p:spPr bwMode="auto">
          <a:xfrm>
            <a:off x="2058988" y="2554288"/>
            <a:ext cx="801687" cy="720725"/>
          </a:xfrm>
          <a:prstGeom prst="rect">
            <a:avLst/>
          </a:prstGeom>
          <a:noFill/>
          <a:ln w="9525">
            <a:noFill/>
            <a:miter lim="800000"/>
            <a:headEnd/>
            <a:tailEnd/>
          </a:ln>
        </p:spPr>
      </p:pic>
      <p:grpSp>
        <p:nvGrpSpPr>
          <p:cNvPr id="2" name="Group 50"/>
          <p:cNvGrpSpPr>
            <a:grpSpLocks/>
          </p:cNvGrpSpPr>
          <p:nvPr/>
        </p:nvGrpSpPr>
        <p:grpSpPr bwMode="auto">
          <a:xfrm>
            <a:off x="6343650" y="2562225"/>
            <a:ext cx="939800" cy="782638"/>
            <a:chOff x="3855" y="1222"/>
            <a:chExt cx="796" cy="663"/>
          </a:xfrm>
        </p:grpSpPr>
        <p:pic>
          <p:nvPicPr>
            <p:cNvPr id="6216" name="Rectangle 23599"/>
            <p:cNvPicPr>
              <a:picLocks noChangeAspect="1" noChangeArrowheads="1"/>
            </p:cNvPicPr>
            <p:nvPr/>
          </p:nvPicPr>
          <p:blipFill>
            <a:blip r:embed="rId6"/>
            <a:srcRect/>
            <a:stretch>
              <a:fillRect/>
            </a:stretch>
          </p:blipFill>
          <p:spPr bwMode="auto">
            <a:xfrm>
              <a:off x="3855" y="1222"/>
              <a:ext cx="678" cy="610"/>
            </a:xfrm>
            <a:prstGeom prst="rect">
              <a:avLst/>
            </a:prstGeom>
            <a:noFill/>
            <a:ln w="9525">
              <a:noFill/>
              <a:miter lim="800000"/>
              <a:headEnd/>
              <a:tailEnd/>
            </a:ln>
          </p:spPr>
        </p:pic>
        <p:grpSp>
          <p:nvGrpSpPr>
            <p:cNvPr id="6217" name="Group 52"/>
            <p:cNvGrpSpPr>
              <a:grpSpLocks/>
            </p:cNvGrpSpPr>
            <p:nvPr/>
          </p:nvGrpSpPr>
          <p:grpSpPr bwMode="auto">
            <a:xfrm>
              <a:off x="4311" y="1551"/>
              <a:ext cx="340" cy="334"/>
              <a:chOff x="4311" y="1551"/>
              <a:chExt cx="340" cy="334"/>
            </a:xfrm>
          </p:grpSpPr>
          <p:pic>
            <p:nvPicPr>
              <p:cNvPr id="6218" name="Rectangle 23601"/>
              <p:cNvPicPr>
                <a:picLocks noChangeAspect="1" noChangeArrowheads="1"/>
              </p:cNvPicPr>
              <p:nvPr/>
            </p:nvPicPr>
            <p:blipFill>
              <a:blip r:embed="rId7"/>
              <a:srcRect/>
              <a:stretch>
                <a:fillRect/>
              </a:stretch>
            </p:blipFill>
            <p:spPr bwMode="auto">
              <a:xfrm>
                <a:off x="4311" y="1551"/>
                <a:ext cx="246" cy="275"/>
              </a:xfrm>
              <a:prstGeom prst="rect">
                <a:avLst/>
              </a:prstGeom>
              <a:noFill/>
              <a:ln w="9525">
                <a:noFill/>
                <a:miter lim="800000"/>
                <a:headEnd/>
                <a:tailEnd/>
              </a:ln>
            </p:spPr>
          </p:pic>
          <p:pic>
            <p:nvPicPr>
              <p:cNvPr id="6219" name="Rectangle 23602"/>
              <p:cNvPicPr>
                <a:picLocks noChangeAspect="1" noChangeArrowheads="1"/>
              </p:cNvPicPr>
              <p:nvPr/>
            </p:nvPicPr>
            <p:blipFill>
              <a:blip r:embed="rId8"/>
              <a:srcRect/>
              <a:stretch>
                <a:fillRect/>
              </a:stretch>
            </p:blipFill>
            <p:spPr bwMode="auto">
              <a:xfrm>
                <a:off x="4450" y="1686"/>
                <a:ext cx="201" cy="199"/>
              </a:xfrm>
              <a:prstGeom prst="rect">
                <a:avLst/>
              </a:prstGeom>
              <a:noFill/>
              <a:ln w="9525">
                <a:noFill/>
                <a:miter lim="800000"/>
                <a:headEnd/>
                <a:tailEnd/>
              </a:ln>
            </p:spPr>
          </p:pic>
        </p:grpSp>
      </p:grpSp>
      <p:pic>
        <p:nvPicPr>
          <p:cNvPr id="18" name="Rectangle 23565"/>
          <p:cNvPicPr>
            <a:picLocks noChangeAspect="1" noChangeArrowheads="1"/>
          </p:cNvPicPr>
          <p:nvPr/>
        </p:nvPicPr>
        <p:blipFill>
          <a:blip r:embed="rId9"/>
          <a:srcRect/>
          <a:stretch>
            <a:fillRect/>
          </a:stretch>
        </p:blipFill>
        <p:spPr bwMode="auto">
          <a:xfrm>
            <a:off x="3921125" y="2708275"/>
            <a:ext cx="1339850" cy="546100"/>
          </a:xfrm>
          <a:prstGeom prst="rect">
            <a:avLst/>
          </a:prstGeom>
          <a:noFill/>
          <a:ln w="9525">
            <a:noFill/>
            <a:miter lim="800000"/>
            <a:headEnd/>
            <a:tailEnd/>
          </a:ln>
        </p:spPr>
      </p:pic>
      <p:pic>
        <p:nvPicPr>
          <p:cNvPr id="6157" name="Rectangle 23566"/>
          <p:cNvPicPr>
            <a:picLocks noChangeAspect="1" noChangeArrowheads="1"/>
          </p:cNvPicPr>
          <p:nvPr/>
        </p:nvPicPr>
        <p:blipFill>
          <a:blip r:embed="rId10"/>
          <a:srcRect/>
          <a:stretch>
            <a:fillRect/>
          </a:stretch>
        </p:blipFill>
        <p:spPr bwMode="auto">
          <a:xfrm rot="670234">
            <a:off x="2022475" y="3541713"/>
            <a:ext cx="325438" cy="673100"/>
          </a:xfrm>
          <a:prstGeom prst="rect">
            <a:avLst/>
          </a:prstGeom>
          <a:noFill/>
          <a:ln w="9525">
            <a:noFill/>
            <a:miter lim="800000"/>
            <a:headEnd/>
            <a:tailEnd/>
          </a:ln>
        </p:spPr>
      </p:pic>
      <p:grpSp>
        <p:nvGrpSpPr>
          <p:cNvPr id="6158" name="Group 57"/>
          <p:cNvGrpSpPr>
            <a:grpSpLocks/>
          </p:cNvGrpSpPr>
          <p:nvPr/>
        </p:nvGrpSpPr>
        <p:grpSpPr bwMode="auto">
          <a:xfrm>
            <a:off x="2085975" y="4211638"/>
            <a:ext cx="1033463" cy="852487"/>
            <a:chOff x="4404" y="1686"/>
            <a:chExt cx="878" cy="724"/>
          </a:xfrm>
        </p:grpSpPr>
        <p:pic>
          <p:nvPicPr>
            <p:cNvPr id="6214" name="Rectangle 23597"/>
            <p:cNvPicPr>
              <a:picLocks noChangeAspect="1" noChangeArrowheads="1"/>
            </p:cNvPicPr>
            <p:nvPr/>
          </p:nvPicPr>
          <p:blipFill>
            <a:blip r:embed="rId11"/>
            <a:srcRect/>
            <a:stretch>
              <a:fillRect/>
            </a:stretch>
          </p:blipFill>
          <p:spPr bwMode="auto">
            <a:xfrm>
              <a:off x="4404" y="1686"/>
              <a:ext cx="804" cy="685"/>
            </a:xfrm>
            <a:prstGeom prst="rect">
              <a:avLst/>
            </a:prstGeom>
            <a:noFill/>
            <a:ln w="9525">
              <a:noFill/>
              <a:miter lim="800000"/>
              <a:headEnd/>
              <a:tailEnd/>
            </a:ln>
          </p:spPr>
        </p:pic>
        <p:pic>
          <p:nvPicPr>
            <p:cNvPr id="6215" name="Rectangle 23598"/>
            <p:cNvPicPr>
              <a:picLocks noChangeAspect="1" noChangeArrowheads="1"/>
            </p:cNvPicPr>
            <p:nvPr/>
          </p:nvPicPr>
          <p:blipFill>
            <a:blip r:embed="rId12"/>
            <a:srcRect/>
            <a:stretch>
              <a:fillRect/>
            </a:stretch>
          </p:blipFill>
          <p:spPr bwMode="auto">
            <a:xfrm>
              <a:off x="4976" y="1910"/>
              <a:ext cx="306" cy="500"/>
            </a:xfrm>
            <a:prstGeom prst="rect">
              <a:avLst/>
            </a:prstGeom>
            <a:noFill/>
            <a:ln w="9525">
              <a:noFill/>
              <a:miter lim="800000"/>
              <a:headEnd/>
              <a:tailEnd/>
            </a:ln>
          </p:spPr>
        </p:pic>
      </p:grpSp>
      <p:grpSp>
        <p:nvGrpSpPr>
          <p:cNvPr id="5" name="Group 60"/>
          <p:cNvGrpSpPr>
            <a:grpSpLocks/>
          </p:cNvGrpSpPr>
          <p:nvPr/>
        </p:nvGrpSpPr>
        <p:grpSpPr bwMode="auto">
          <a:xfrm>
            <a:off x="3943350" y="3571875"/>
            <a:ext cx="962025" cy="1549400"/>
            <a:chOff x="-880" y="2793"/>
            <a:chExt cx="752" cy="1210"/>
          </a:xfrm>
        </p:grpSpPr>
        <p:grpSp>
          <p:nvGrpSpPr>
            <p:cNvPr id="6202" name="Group 61"/>
            <p:cNvGrpSpPr>
              <a:grpSpLocks/>
            </p:cNvGrpSpPr>
            <p:nvPr/>
          </p:nvGrpSpPr>
          <p:grpSpPr bwMode="auto">
            <a:xfrm>
              <a:off x="-880" y="2793"/>
              <a:ext cx="398" cy="626"/>
              <a:chOff x="2661" y="2016"/>
              <a:chExt cx="526" cy="827"/>
            </a:xfrm>
          </p:grpSpPr>
          <p:pic>
            <p:nvPicPr>
              <p:cNvPr id="6212" name="Rectangle 23595"/>
              <p:cNvPicPr>
                <a:picLocks noChangeAspect="1" noChangeArrowheads="1"/>
              </p:cNvPicPr>
              <p:nvPr/>
            </p:nvPicPr>
            <p:blipFill>
              <a:blip r:embed="rId13"/>
              <a:srcRect/>
              <a:stretch>
                <a:fillRect/>
              </a:stretch>
            </p:blipFill>
            <p:spPr bwMode="auto">
              <a:xfrm>
                <a:off x="2661" y="2016"/>
                <a:ext cx="436" cy="739"/>
              </a:xfrm>
              <a:prstGeom prst="rect">
                <a:avLst/>
              </a:prstGeom>
              <a:noFill/>
              <a:ln w="9525">
                <a:noFill/>
                <a:miter lim="800000"/>
                <a:headEnd/>
                <a:tailEnd/>
              </a:ln>
            </p:spPr>
          </p:pic>
          <p:pic>
            <p:nvPicPr>
              <p:cNvPr id="6213" name="Rectangle 23596"/>
              <p:cNvPicPr>
                <a:picLocks noChangeAspect="1" noChangeArrowheads="1"/>
              </p:cNvPicPr>
              <p:nvPr/>
            </p:nvPicPr>
            <p:blipFill>
              <a:blip r:embed="rId14"/>
              <a:srcRect/>
              <a:stretch>
                <a:fillRect/>
              </a:stretch>
            </p:blipFill>
            <p:spPr bwMode="auto">
              <a:xfrm flipH="1">
                <a:off x="2879" y="2340"/>
                <a:ext cx="308" cy="503"/>
              </a:xfrm>
              <a:prstGeom prst="rect">
                <a:avLst/>
              </a:prstGeom>
              <a:noFill/>
              <a:ln w="9525">
                <a:noFill/>
                <a:miter lim="800000"/>
                <a:headEnd/>
                <a:tailEnd/>
              </a:ln>
            </p:spPr>
          </p:pic>
        </p:grpSp>
        <p:grpSp>
          <p:nvGrpSpPr>
            <p:cNvPr id="6203" name="Group 64"/>
            <p:cNvGrpSpPr>
              <a:grpSpLocks/>
            </p:cNvGrpSpPr>
            <p:nvPr/>
          </p:nvGrpSpPr>
          <p:grpSpPr bwMode="auto">
            <a:xfrm>
              <a:off x="-471" y="2853"/>
              <a:ext cx="343" cy="559"/>
              <a:chOff x="-2226" y="2400"/>
              <a:chExt cx="454" cy="739"/>
            </a:xfrm>
          </p:grpSpPr>
          <p:pic>
            <p:nvPicPr>
              <p:cNvPr id="6210" name="Rectangle 23593"/>
              <p:cNvPicPr>
                <a:picLocks noChangeAspect="1" noChangeArrowheads="1"/>
              </p:cNvPicPr>
              <p:nvPr/>
            </p:nvPicPr>
            <p:blipFill>
              <a:blip r:embed="rId15"/>
              <a:srcRect/>
              <a:stretch>
                <a:fillRect/>
              </a:stretch>
            </p:blipFill>
            <p:spPr bwMode="auto">
              <a:xfrm>
                <a:off x="-2226" y="2400"/>
                <a:ext cx="436" cy="739"/>
              </a:xfrm>
              <a:prstGeom prst="rect">
                <a:avLst/>
              </a:prstGeom>
              <a:noFill/>
              <a:ln w="9525">
                <a:noFill/>
                <a:miter lim="800000"/>
                <a:headEnd/>
                <a:tailEnd/>
              </a:ln>
            </p:spPr>
          </p:pic>
          <p:pic>
            <p:nvPicPr>
              <p:cNvPr id="6211" name="Rectangle 23594"/>
              <p:cNvPicPr>
                <a:picLocks noChangeAspect="1" noChangeArrowheads="1"/>
              </p:cNvPicPr>
              <p:nvPr/>
            </p:nvPicPr>
            <p:blipFill>
              <a:blip r:embed="rId16"/>
              <a:srcRect/>
              <a:stretch>
                <a:fillRect/>
              </a:stretch>
            </p:blipFill>
            <p:spPr bwMode="auto">
              <a:xfrm>
                <a:off x="-1992" y="2649"/>
                <a:ext cx="220" cy="390"/>
              </a:xfrm>
              <a:prstGeom prst="rect">
                <a:avLst/>
              </a:prstGeom>
              <a:noFill/>
              <a:ln w="9525">
                <a:noFill/>
                <a:miter lim="800000"/>
                <a:headEnd/>
                <a:tailEnd/>
              </a:ln>
            </p:spPr>
          </p:pic>
        </p:grpSp>
        <p:grpSp>
          <p:nvGrpSpPr>
            <p:cNvPr id="6204" name="Group 67"/>
            <p:cNvGrpSpPr>
              <a:grpSpLocks/>
            </p:cNvGrpSpPr>
            <p:nvPr/>
          </p:nvGrpSpPr>
          <p:grpSpPr bwMode="auto">
            <a:xfrm>
              <a:off x="-884" y="3384"/>
              <a:ext cx="391" cy="559"/>
              <a:chOff x="-2196" y="3204"/>
              <a:chExt cx="516" cy="739"/>
            </a:xfrm>
          </p:grpSpPr>
          <p:pic>
            <p:nvPicPr>
              <p:cNvPr id="6208" name="Rectangle 23591"/>
              <p:cNvPicPr>
                <a:picLocks noChangeAspect="1" noChangeArrowheads="1"/>
              </p:cNvPicPr>
              <p:nvPr/>
            </p:nvPicPr>
            <p:blipFill>
              <a:blip r:embed="rId15"/>
              <a:srcRect/>
              <a:stretch>
                <a:fillRect/>
              </a:stretch>
            </p:blipFill>
            <p:spPr bwMode="auto">
              <a:xfrm>
                <a:off x="-2196" y="3204"/>
                <a:ext cx="436" cy="739"/>
              </a:xfrm>
              <a:prstGeom prst="rect">
                <a:avLst/>
              </a:prstGeom>
              <a:noFill/>
              <a:ln w="9525">
                <a:noFill/>
                <a:miter lim="800000"/>
                <a:headEnd/>
                <a:tailEnd/>
              </a:ln>
            </p:spPr>
          </p:pic>
          <p:pic>
            <p:nvPicPr>
              <p:cNvPr id="6209" name="Rectangle 23592"/>
              <p:cNvPicPr>
                <a:picLocks noChangeAspect="1" noChangeArrowheads="1"/>
              </p:cNvPicPr>
              <p:nvPr/>
            </p:nvPicPr>
            <p:blipFill>
              <a:blip r:embed="rId17"/>
              <a:srcRect/>
              <a:stretch>
                <a:fillRect/>
              </a:stretch>
            </p:blipFill>
            <p:spPr bwMode="auto">
              <a:xfrm>
                <a:off x="-1962" y="3480"/>
                <a:ext cx="282" cy="382"/>
              </a:xfrm>
              <a:prstGeom prst="rect">
                <a:avLst/>
              </a:prstGeom>
              <a:noFill/>
              <a:ln w="9525">
                <a:noFill/>
                <a:miter lim="800000"/>
                <a:headEnd/>
                <a:tailEnd/>
              </a:ln>
            </p:spPr>
          </p:pic>
        </p:grpSp>
        <p:grpSp>
          <p:nvGrpSpPr>
            <p:cNvPr id="6205" name="Group 70"/>
            <p:cNvGrpSpPr>
              <a:grpSpLocks/>
            </p:cNvGrpSpPr>
            <p:nvPr/>
          </p:nvGrpSpPr>
          <p:grpSpPr bwMode="auto">
            <a:xfrm>
              <a:off x="-492" y="3444"/>
              <a:ext cx="364" cy="559"/>
              <a:chOff x="-1056" y="3806"/>
              <a:chExt cx="481" cy="739"/>
            </a:xfrm>
          </p:grpSpPr>
          <p:pic>
            <p:nvPicPr>
              <p:cNvPr id="6206" name="Rectangle 23589"/>
              <p:cNvPicPr>
                <a:picLocks noChangeAspect="1" noChangeArrowheads="1"/>
              </p:cNvPicPr>
              <p:nvPr/>
            </p:nvPicPr>
            <p:blipFill>
              <a:blip r:embed="rId18"/>
              <a:srcRect/>
              <a:stretch>
                <a:fillRect/>
              </a:stretch>
            </p:blipFill>
            <p:spPr bwMode="auto">
              <a:xfrm>
                <a:off x="-1056" y="3806"/>
                <a:ext cx="436" cy="739"/>
              </a:xfrm>
              <a:prstGeom prst="rect">
                <a:avLst/>
              </a:prstGeom>
              <a:noFill/>
              <a:ln w="9525">
                <a:noFill/>
                <a:miter lim="800000"/>
                <a:headEnd/>
                <a:tailEnd/>
              </a:ln>
            </p:spPr>
          </p:pic>
          <p:pic>
            <p:nvPicPr>
              <p:cNvPr id="6207" name="Rectangle 23590"/>
              <p:cNvPicPr>
                <a:picLocks noChangeAspect="1" noChangeArrowheads="1"/>
              </p:cNvPicPr>
              <p:nvPr/>
            </p:nvPicPr>
            <p:blipFill>
              <a:blip r:embed="rId19"/>
              <a:srcRect/>
              <a:stretch>
                <a:fillRect/>
              </a:stretch>
            </p:blipFill>
            <p:spPr bwMode="auto">
              <a:xfrm>
                <a:off x="-840" y="4047"/>
                <a:ext cx="265" cy="390"/>
              </a:xfrm>
              <a:prstGeom prst="rect">
                <a:avLst/>
              </a:prstGeom>
              <a:noFill/>
              <a:ln w="9525">
                <a:noFill/>
                <a:miter lim="800000"/>
                <a:headEnd/>
                <a:tailEnd/>
              </a:ln>
            </p:spPr>
          </p:pic>
        </p:grpSp>
      </p:grpSp>
      <p:grpSp>
        <p:nvGrpSpPr>
          <p:cNvPr id="6160" name="Group 76"/>
          <p:cNvGrpSpPr>
            <a:grpSpLocks/>
          </p:cNvGrpSpPr>
          <p:nvPr/>
        </p:nvGrpSpPr>
        <p:grpSpPr bwMode="auto">
          <a:xfrm>
            <a:off x="979488" y="3754438"/>
            <a:ext cx="960437" cy="593725"/>
            <a:chOff x="636" y="1934"/>
            <a:chExt cx="605" cy="374"/>
          </a:xfrm>
        </p:grpSpPr>
        <p:pic>
          <p:nvPicPr>
            <p:cNvPr id="6200" name="Rectangle 23581"/>
            <p:cNvPicPr>
              <a:picLocks noChangeAspect="1" noChangeArrowheads="1"/>
            </p:cNvPicPr>
            <p:nvPr/>
          </p:nvPicPr>
          <p:blipFill>
            <a:blip r:embed="rId20"/>
            <a:srcRect/>
            <a:stretch>
              <a:fillRect/>
            </a:stretch>
          </p:blipFill>
          <p:spPr bwMode="auto">
            <a:xfrm flipH="1">
              <a:off x="636" y="1934"/>
              <a:ext cx="604" cy="374"/>
            </a:xfrm>
            <a:prstGeom prst="rect">
              <a:avLst/>
            </a:prstGeom>
            <a:noFill/>
            <a:ln w="9525">
              <a:noFill/>
              <a:miter lim="800000"/>
              <a:headEnd/>
              <a:tailEnd/>
            </a:ln>
          </p:spPr>
        </p:pic>
        <p:pic>
          <p:nvPicPr>
            <p:cNvPr id="6201" name="Rectangle 23582"/>
            <p:cNvPicPr>
              <a:picLocks noChangeAspect="1" noChangeArrowheads="1"/>
            </p:cNvPicPr>
            <p:nvPr/>
          </p:nvPicPr>
          <p:blipFill>
            <a:blip r:embed="rId21"/>
            <a:srcRect/>
            <a:stretch>
              <a:fillRect/>
            </a:stretch>
          </p:blipFill>
          <p:spPr bwMode="auto">
            <a:xfrm>
              <a:off x="1077" y="1991"/>
              <a:ext cx="164" cy="169"/>
            </a:xfrm>
            <a:prstGeom prst="rect">
              <a:avLst/>
            </a:prstGeom>
            <a:noFill/>
            <a:ln w="9525">
              <a:noFill/>
              <a:miter lim="800000"/>
              <a:headEnd/>
              <a:tailEnd/>
            </a:ln>
          </p:spPr>
        </p:pic>
      </p:grpSp>
      <p:grpSp>
        <p:nvGrpSpPr>
          <p:cNvPr id="16" name="Group 92"/>
          <p:cNvGrpSpPr>
            <a:grpSpLocks/>
          </p:cNvGrpSpPr>
          <p:nvPr/>
        </p:nvGrpSpPr>
        <p:grpSpPr bwMode="auto">
          <a:xfrm>
            <a:off x="6140450" y="3594100"/>
            <a:ext cx="2028825" cy="1543050"/>
            <a:chOff x="6127751" y="3330576"/>
            <a:chExt cx="2028821" cy="1543050"/>
          </a:xfrm>
        </p:grpSpPr>
        <p:grpSp>
          <p:nvGrpSpPr>
            <p:cNvPr id="6189" name="Group 73"/>
            <p:cNvGrpSpPr>
              <a:grpSpLocks/>
            </p:cNvGrpSpPr>
            <p:nvPr/>
          </p:nvGrpSpPr>
          <p:grpSpPr bwMode="auto">
            <a:xfrm>
              <a:off x="6127758" y="4041776"/>
              <a:ext cx="850901" cy="831850"/>
              <a:chOff x="3855" y="2313"/>
              <a:chExt cx="536" cy="524"/>
            </a:xfrm>
          </p:grpSpPr>
          <p:pic>
            <p:nvPicPr>
              <p:cNvPr id="6198" name="Rectangle 23583"/>
              <p:cNvPicPr>
                <a:picLocks noChangeAspect="1" noChangeArrowheads="1"/>
              </p:cNvPicPr>
              <p:nvPr/>
            </p:nvPicPr>
            <p:blipFill>
              <a:blip r:embed="rId22"/>
              <a:srcRect/>
              <a:stretch>
                <a:fillRect/>
              </a:stretch>
            </p:blipFill>
            <p:spPr bwMode="auto">
              <a:xfrm rot="-611490">
                <a:off x="3855" y="2313"/>
                <a:ext cx="285" cy="388"/>
              </a:xfrm>
              <a:prstGeom prst="rect">
                <a:avLst/>
              </a:prstGeom>
              <a:noFill/>
              <a:ln w="9525">
                <a:noFill/>
                <a:miter lim="800000"/>
                <a:headEnd/>
                <a:tailEnd/>
              </a:ln>
            </p:spPr>
          </p:pic>
          <p:pic>
            <p:nvPicPr>
              <p:cNvPr id="6199" name="Rectangle 23584"/>
              <p:cNvPicPr>
                <a:picLocks noChangeAspect="1" noChangeArrowheads="1"/>
              </p:cNvPicPr>
              <p:nvPr/>
            </p:nvPicPr>
            <p:blipFill>
              <a:blip r:embed="rId23"/>
              <a:srcRect/>
              <a:stretch>
                <a:fillRect/>
              </a:stretch>
            </p:blipFill>
            <p:spPr bwMode="auto">
              <a:xfrm>
                <a:off x="4092" y="2347"/>
                <a:ext cx="299" cy="490"/>
              </a:xfrm>
              <a:prstGeom prst="rect">
                <a:avLst/>
              </a:prstGeom>
              <a:noFill/>
              <a:ln w="9525">
                <a:noFill/>
                <a:miter lim="800000"/>
                <a:headEnd/>
                <a:tailEnd/>
              </a:ln>
            </p:spPr>
          </p:pic>
        </p:grpSp>
        <p:grpSp>
          <p:nvGrpSpPr>
            <p:cNvPr id="6190" name="Group 79"/>
            <p:cNvGrpSpPr>
              <a:grpSpLocks/>
            </p:cNvGrpSpPr>
            <p:nvPr/>
          </p:nvGrpSpPr>
          <p:grpSpPr bwMode="auto">
            <a:xfrm>
              <a:off x="6350001" y="3330576"/>
              <a:ext cx="922338" cy="658813"/>
              <a:chOff x="4031" y="1907"/>
              <a:chExt cx="581" cy="415"/>
            </a:xfrm>
          </p:grpSpPr>
          <p:pic>
            <p:nvPicPr>
              <p:cNvPr id="6196" name="Rectangle 23579"/>
              <p:cNvPicPr>
                <a:picLocks noChangeAspect="1" noChangeArrowheads="1"/>
              </p:cNvPicPr>
              <p:nvPr/>
            </p:nvPicPr>
            <p:blipFill>
              <a:blip r:embed="rId24"/>
              <a:srcRect/>
              <a:stretch>
                <a:fillRect/>
              </a:stretch>
            </p:blipFill>
            <p:spPr bwMode="auto">
              <a:xfrm flipH="1">
                <a:off x="4031" y="1920"/>
                <a:ext cx="581" cy="402"/>
              </a:xfrm>
              <a:prstGeom prst="rect">
                <a:avLst/>
              </a:prstGeom>
              <a:noFill/>
              <a:ln w="9525">
                <a:noFill/>
                <a:miter lim="800000"/>
                <a:headEnd/>
                <a:tailEnd/>
              </a:ln>
            </p:spPr>
          </p:pic>
          <p:pic>
            <p:nvPicPr>
              <p:cNvPr id="6197" name="Rectangle 23580"/>
              <p:cNvPicPr>
                <a:picLocks noChangeAspect="1" noChangeArrowheads="1"/>
              </p:cNvPicPr>
              <p:nvPr/>
            </p:nvPicPr>
            <p:blipFill>
              <a:blip r:embed="rId25"/>
              <a:srcRect/>
              <a:stretch>
                <a:fillRect/>
              </a:stretch>
            </p:blipFill>
            <p:spPr bwMode="auto">
              <a:xfrm flipH="1">
                <a:off x="4042" y="1907"/>
                <a:ext cx="232" cy="361"/>
              </a:xfrm>
              <a:prstGeom prst="rect">
                <a:avLst/>
              </a:prstGeom>
              <a:noFill/>
              <a:ln w="9525">
                <a:noFill/>
                <a:miter lim="800000"/>
                <a:headEnd/>
                <a:tailEnd/>
              </a:ln>
            </p:spPr>
          </p:pic>
        </p:grpSp>
        <p:grpSp>
          <p:nvGrpSpPr>
            <p:cNvPr id="6191" name="Group 82"/>
            <p:cNvGrpSpPr>
              <a:grpSpLocks/>
            </p:cNvGrpSpPr>
            <p:nvPr/>
          </p:nvGrpSpPr>
          <p:grpSpPr bwMode="auto">
            <a:xfrm>
              <a:off x="7150106" y="3798888"/>
              <a:ext cx="1006476" cy="527050"/>
              <a:chOff x="5579" y="2592"/>
              <a:chExt cx="634" cy="332"/>
            </a:xfrm>
          </p:grpSpPr>
          <p:pic>
            <p:nvPicPr>
              <p:cNvPr id="6192" name="Rectangle 23575"/>
              <p:cNvPicPr>
                <a:picLocks noChangeAspect="1" noChangeArrowheads="1"/>
              </p:cNvPicPr>
              <p:nvPr/>
            </p:nvPicPr>
            <p:blipFill>
              <a:blip r:embed="rId26"/>
              <a:srcRect/>
              <a:stretch>
                <a:fillRect/>
              </a:stretch>
            </p:blipFill>
            <p:spPr bwMode="auto">
              <a:xfrm>
                <a:off x="5579" y="2592"/>
                <a:ext cx="449" cy="332"/>
              </a:xfrm>
              <a:prstGeom prst="rect">
                <a:avLst/>
              </a:prstGeom>
              <a:noFill/>
              <a:ln w="9525">
                <a:noFill/>
                <a:miter lim="800000"/>
                <a:headEnd/>
                <a:tailEnd/>
              </a:ln>
            </p:spPr>
          </p:pic>
          <p:grpSp>
            <p:nvGrpSpPr>
              <p:cNvPr id="6193" name="Group 84"/>
              <p:cNvGrpSpPr>
                <a:grpSpLocks/>
              </p:cNvGrpSpPr>
              <p:nvPr/>
            </p:nvGrpSpPr>
            <p:grpSpPr bwMode="auto">
              <a:xfrm>
                <a:off x="5960" y="2606"/>
                <a:ext cx="253" cy="248"/>
                <a:chOff x="4311" y="1551"/>
                <a:chExt cx="340" cy="334"/>
              </a:xfrm>
            </p:grpSpPr>
            <p:pic>
              <p:nvPicPr>
                <p:cNvPr id="6194" name="Rectangle 23577"/>
                <p:cNvPicPr>
                  <a:picLocks noChangeAspect="1" noChangeArrowheads="1"/>
                </p:cNvPicPr>
                <p:nvPr/>
              </p:nvPicPr>
              <p:blipFill>
                <a:blip r:embed="rId7"/>
                <a:srcRect/>
                <a:stretch>
                  <a:fillRect/>
                </a:stretch>
              </p:blipFill>
              <p:spPr bwMode="auto">
                <a:xfrm>
                  <a:off x="4311" y="1551"/>
                  <a:ext cx="246" cy="275"/>
                </a:xfrm>
                <a:prstGeom prst="rect">
                  <a:avLst/>
                </a:prstGeom>
                <a:noFill/>
                <a:ln w="9525">
                  <a:noFill/>
                  <a:miter lim="800000"/>
                  <a:headEnd/>
                  <a:tailEnd/>
                </a:ln>
              </p:spPr>
            </p:pic>
            <p:pic>
              <p:nvPicPr>
                <p:cNvPr id="6195" name="Rectangle 23578"/>
                <p:cNvPicPr>
                  <a:picLocks noChangeAspect="1" noChangeArrowheads="1"/>
                </p:cNvPicPr>
                <p:nvPr/>
              </p:nvPicPr>
              <p:blipFill>
                <a:blip r:embed="rId27"/>
                <a:srcRect/>
                <a:stretch>
                  <a:fillRect/>
                </a:stretch>
              </p:blipFill>
              <p:spPr bwMode="auto">
                <a:xfrm>
                  <a:off x="4450" y="1686"/>
                  <a:ext cx="201" cy="199"/>
                </a:xfrm>
                <a:prstGeom prst="rect">
                  <a:avLst/>
                </a:prstGeom>
                <a:noFill/>
                <a:ln w="9525">
                  <a:noFill/>
                  <a:miter lim="800000"/>
                  <a:headEnd/>
                  <a:tailEnd/>
                </a:ln>
              </p:spPr>
            </p:pic>
          </p:grpSp>
        </p:grpSp>
      </p:grpSp>
      <p:grpSp>
        <p:nvGrpSpPr>
          <p:cNvPr id="22" name="Group 83"/>
          <p:cNvGrpSpPr>
            <a:grpSpLocks/>
          </p:cNvGrpSpPr>
          <p:nvPr/>
        </p:nvGrpSpPr>
        <p:grpSpPr bwMode="auto">
          <a:xfrm>
            <a:off x="6765925" y="2641600"/>
            <a:ext cx="982663" cy="1435100"/>
            <a:chOff x="4267" y="1252"/>
            <a:chExt cx="619" cy="904"/>
          </a:xfrm>
        </p:grpSpPr>
        <p:pic>
          <p:nvPicPr>
            <p:cNvPr id="6181" name="Rectangle 29711"/>
            <p:cNvPicPr>
              <a:picLocks noChangeAspect="1" noChangeArrowheads="1"/>
            </p:cNvPicPr>
            <p:nvPr/>
          </p:nvPicPr>
          <p:blipFill>
            <a:blip r:embed="rId28"/>
            <a:srcRect/>
            <a:stretch>
              <a:fillRect/>
            </a:stretch>
          </p:blipFill>
          <p:spPr bwMode="auto">
            <a:xfrm>
              <a:off x="4563" y="1827"/>
              <a:ext cx="201" cy="329"/>
            </a:xfrm>
            <a:prstGeom prst="rect">
              <a:avLst/>
            </a:prstGeom>
            <a:noFill/>
            <a:ln w="9525">
              <a:noFill/>
              <a:miter lim="800000"/>
              <a:headEnd/>
              <a:tailEnd/>
            </a:ln>
          </p:spPr>
        </p:pic>
        <p:pic>
          <p:nvPicPr>
            <p:cNvPr id="6182" name="Rectangle 29712"/>
            <p:cNvPicPr>
              <a:picLocks noChangeAspect="1" noChangeArrowheads="1"/>
            </p:cNvPicPr>
            <p:nvPr/>
          </p:nvPicPr>
          <p:blipFill>
            <a:blip r:embed="rId29"/>
            <a:srcRect/>
            <a:stretch>
              <a:fillRect/>
            </a:stretch>
          </p:blipFill>
          <p:spPr bwMode="auto">
            <a:xfrm>
              <a:off x="4267" y="1271"/>
              <a:ext cx="384" cy="650"/>
            </a:xfrm>
            <a:prstGeom prst="rect">
              <a:avLst/>
            </a:prstGeom>
            <a:noFill/>
            <a:ln w="9525">
              <a:noFill/>
              <a:miter lim="800000"/>
              <a:headEnd/>
              <a:tailEnd/>
            </a:ln>
          </p:spPr>
        </p:pic>
        <p:pic>
          <p:nvPicPr>
            <p:cNvPr id="6183" name="Rectangle 29713"/>
            <p:cNvPicPr>
              <a:picLocks noChangeAspect="1" noChangeArrowheads="1"/>
            </p:cNvPicPr>
            <p:nvPr/>
          </p:nvPicPr>
          <p:blipFill>
            <a:blip r:embed="rId30"/>
            <a:srcRect/>
            <a:stretch>
              <a:fillRect/>
            </a:stretch>
          </p:blipFill>
          <p:spPr bwMode="auto">
            <a:xfrm>
              <a:off x="4655" y="1644"/>
              <a:ext cx="201" cy="329"/>
            </a:xfrm>
            <a:prstGeom prst="rect">
              <a:avLst/>
            </a:prstGeom>
            <a:noFill/>
            <a:ln w="9525">
              <a:noFill/>
              <a:miter lim="800000"/>
              <a:headEnd/>
              <a:tailEnd/>
            </a:ln>
          </p:spPr>
        </p:pic>
        <p:pic>
          <p:nvPicPr>
            <p:cNvPr id="6184" name="Rectangle 29714"/>
            <p:cNvPicPr>
              <a:picLocks noChangeAspect="1" noChangeArrowheads="1"/>
            </p:cNvPicPr>
            <p:nvPr/>
          </p:nvPicPr>
          <p:blipFill>
            <a:blip r:embed="rId31"/>
            <a:srcRect/>
            <a:stretch>
              <a:fillRect/>
            </a:stretch>
          </p:blipFill>
          <p:spPr bwMode="auto">
            <a:xfrm>
              <a:off x="4513" y="1576"/>
              <a:ext cx="155" cy="154"/>
            </a:xfrm>
            <a:prstGeom prst="rect">
              <a:avLst/>
            </a:prstGeom>
            <a:noFill/>
            <a:ln w="9525">
              <a:noFill/>
              <a:miter lim="800000"/>
              <a:headEnd/>
              <a:tailEnd/>
            </a:ln>
          </p:spPr>
        </p:pic>
        <p:pic>
          <p:nvPicPr>
            <p:cNvPr id="6185" name="Rectangle 29715"/>
            <p:cNvPicPr>
              <a:picLocks noChangeAspect="1" noChangeArrowheads="1"/>
            </p:cNvPicPr>
            <p:nvPr/>
          </p:nvPicPr>
          <p:blipFill>
            <a:blip r:embed="rId32"/>
            <a:srcRect/>
            <a:stretch>
              <a:fillRect/>
            </a:stretch>
          </p:blipFill>
          <p:spPr bwMode="auto">
            <a:xfrm>
              <a:off x="4636" y="1252"/>
              <a:ext cx="205" cy="335"/>
            </a:xfrm>
            <a:prstGeom prst="rect">
              <a:avLst/>
            </a:prstGeom>
            <a:noFill/>
            <a:ln w="9525">
              <a:noFill/>
              <a:miter lim="800000"/>
              <a:headEnd/>
              <a:tailEnd/>
            </a:ln>
          </p:spPr>
        </p:pic>
        <p:grpSp>
          <p:nvGrpSpPr>
            <p:cNvPr id="6186" name="Group 35"/>
            <p:cNvGrpSpPr>
              <a:grpSpLocks noChangeAspect="1"/>
            </p:cNvGrpSpPr>
            <p:nvPr/>
          </p:nvGrpSpPr>
          <p:grpSpPr bwMode="auto">
            <a:xfrm>
              <a:off x="4674" y="1461"/>
              <a:ext cx="212" cy="206"/>
              <a:chOff x="4256" y="-1116"/>
              <a:chExt cx="820" cy="804"/>
            </a:xfrm>
          </p:grpSpPr>
          <p:pic>
            <p:nvPicPr>
              <p:cNvPr id="6187" name="Rectangle 29717"/>
              <p:cNvPicPr>
                <a:picLocks noChangeAspect="1" noChangeArrowheads="1"/>
              </p:cNvPicPr>
              <p:nvPr/>
            </p:nvPicPr>
            <p:blipFill>
              <a:blip r:embed="rId33"/>
              <a:srcRect/>
              <a:stretch>
                <a:fillRect/>
              </a:stretch>
            </p:blipFill>
            <p:spPr bwMode="auto">
              <a:xfrm>
                <a:off x="4256" y="-1116"/>
                <a:ext cx="593" cy="662"/>
              </a:xfrm>
              <a:prstGeom prst="rect">
                <a:avLst/>
              </a:prstGeom>
              <a:noFill/>
              <a:ln w="9525">
                <a:noFill/>
                <a:miter lim="800000"/>
                <a:headEnd/>
                <a:tailEnd/>
              </a:ln>
            </p:spPr>
          </p:pic>
          <p:pic>
            <p:nvPicPr>
              <p:cNvPr id="6188" name="Rectangle 29718"/>
              <p:cNvPicPr>
                <a:picLocks noChangeAspect="1" noChangeArrowheads="1"/>
              </p:cNvPicPr>
              <p:nvPr/>
            </p:nvPicPr>
            <p:blipFill>
              <a:blip r:embed="rId34"/>
              <a:srcRect/>
              <a:stretch>
                <a:fillRect/>
              </a:stretch>
            </p:blipFill>
            <p:spPr bwMode="auto">
              <a:xfrm>
                <a:off x="4592" y="-791"/>
                <a:ext cx="484" cy="479"/>
              </a:xfrm>
              <a:prstGeom prst="rect">
                <a:avLst/>
              </a:prstGeom>
              <a:noFill/>
              <a:ln w="9525">
                <a:noFill/>
                <a:miter lim="800000"/>
                <a:headEnd/>
                <a:tailEnd/>
              </a:ln>
            </p:spPr>
          </p:pic>
        </p:grpSp>
      </p:grpSp>
      <p:grpSp>
        <p:nvGrpSpPr>
          <p:cNvPr id="24" name="Group 76"/>
          <p:cNvGrpSpPr>
            <a:grpSpLocks/>
          </p:cNvGrpSpPr>
          <p:nvPr/>
        </p:nvGrpSpPr>
        <p:grpSpPr bwMode="auto">
          <a:xfrm>
            <a:off x="488950" y="3275013"/>
            <a:ext cx="735013" cy="717550"/>
            <a:chOff x="3855" y="2313"/>
            <a:chExt cx="536" cy="524"/>
          </a:xfrm>
        </p:grpSpPr>
        <p:pic>
          <p:nvPicPr>
            <p:cNvPr id="6179" name="Rectangle 29727"/>
            <p:cNvPicPr>
              <a:picLocks noChangeAspect="1" noChangeArrowheads="1"/>
            </p:cNvPicPr>
            <p:nvPr/>
          </p:nvPicPr>
          <p:blipFill>
            <a:blip r:embed="rId35"/>
            <a:srcRect/>
            <a:stretch>
              <a:fillRect/>
            </a:stretch>
          </p:blipFill>
          <p:spPr bwMode="auto">
            <a:xfrm rot="-611490">
              <a:off x="3855" y="2313"/>
              <a:ext cx="285" cy="388"/>
            </a:xfrm>
            <a:prstGeom prst="rect">
              <a:avLst/>
            </a:prstGeom>
            <a:noFill/>
            <a:ln w="9525">
              <a:noFill/>
              <a:miter lim="800000"/>
              <a:headEnd/>
              <a:tailEnd/>
            </a:ln>
          </p:spPr>
        </p:pic>
        <p:pic>
          <p:nvPicPr>
            <p:cNvPr id="6180" name="Rectangle 29728"/>
            <p:cNvPicPr>
              <a:picLocks noChangeAspect="1" noChangeArrowheads="1"/>
            </p:cNvPicPr>
            <p:nvPr/>
          </p:nvPicPr>
          <p:blipFill>
            <a:blip r:embed="rId36"/>
            <a:srcRect/>
            <a:stretch>
              <a:fillRect/>
            </a:stretch>
          </p:blipFill>
          <p:spPr bwMode="auto">
            <a:xfrm>
              <a:off x="4092" y="2347"/>
              <a:ext cx="299" cy="490"/>
            </a:xfrm>
            <a:prstGeom prst="rect">
              <a:avLst/>
            </a:prstGeom>
            <a:noFill/>
            <a:ln w="9525">
              <a:noFill/>
              <a:miter lim="800000"/>
              <a:headEnd/>
              <a:tailEnd/>
            </a:ln>
          </p:spPr>
        </p:pic>
      </p:grpSp>
      <p:grpSp>
        <p:nvGrpSpPr>
          <p:cNvPr id="25" name="Group 90"/>
          <p:cNvGrpSpPr>
            <a:grpSpLocks/>
          </p:cNvGrpSpPr>
          <p:nvPr/>
        </p:nvGrpSpPr>
        <p:grpSpPr bwMode="auto">
          <a:xfrm>
            <a:off x="1190625" y="2959100"/>
            <a:ext cx="928688" cy="692150"/>
            <a:chOff x="715" y="1395"/>
            <a:chExt cx="585" cy="436"/>
          </a:xfrm>
        </p:grpSpPr>
        <p:pic>
          <p:nvPicPr>
            <p:cNvPr id="6177" name="Rectangle 29723"/>
            <p:cNvPicPr>
              <a:picLocks noChangeAspect="1" noChangeArrowheads="1"/>
            </p:cNvPicPr>
            <p:nvPr/>
          </p:nvPicPr>
          <p:blipFill>
            <a:blip r:embed="rId24"/>
            <a:srcRect/>
            <a:stretch>
              <a:fillRect/>
            </a:stretch>
          </p:blipFill>
          <p:spPr bwMode="auto">
            <a:xfrm>
              <a:off x="715" y="1429"/>
              <a:ext cx="581" cy="402"/>
            </a:xfrm>
            <a:prstGeom prst="rect">
              <a:avLst/>
            </a:prstGeom>
            <a:noFill/>
            <a:ln w="9525">
              <a:noFill/>
              <a:miter lim="800000"/>
              <a:headEnd/>
              <a:tailEnd/>
            </a:ln>
          </p:spPr>
        </p:pic>
        <p:pic>
          <p:nvPicPr>
            <p:cNvPr id="6178" name="Rectangle 29724"/>
            <p:cNvPicPr>
              <a:picLocks noChangeAspect="1" noChangeArrowheads="1"/>
            </p:cNvPicPr>
            <p:nvPr/>
          </p:nvPicPr>
          <p:blipFill>
            <a:blip r:embed="rId25"/>
            <a:srcRect/>
            <a:stretch>
              <a:fillRect/>
            </a:stretch>
          </p:blipFill>
          <p:spPr bwMode="auto">
            <a:xfrm flipH="1">
              <a:off x="1068" y="1395"/>
              <a:ext cx="232" cy="361"/>
            </a:xfrm>
            <a:prstGeom prst="rect">
              <a:avLst/>
            </a:prstGeom>
            <a:noFill/>
            <a:ln w="9525">
              <a:noFill/>
              <a:miter lim="800000"/>
              <a:headEnd/>
              <a:tailEnd/>
            </a:ln>
          </p:spPr>
        </p:pic>
      </p:grpSp>
      <p:pic>
        <p:nvPicPr>
          <p:cNvPr id="66" name="Rectangle 29702"/>
          <p:cNvPicPr>
            <a:picLocks noChangeAspect="1" noChangeArrowheads="1"/>
          </p:cNvPicPr>
          <p:nvPr/>
        </p:nvPicPr>
        <p:blipFill>
          <a:blip r:embed="rId4">
            <a:duotone>
              <a:prstClr val="black"/>
              <a:schemeClr val="tx2">
                <a:tint val="45000"/>
                <a:satMod val="400000"/>
              </a:schemeClr>
            </a:duotone>
          </a:blip>
          <a:srcRect/>
          <a:stretch>
            <a:fillRect/>
          </a:stretch>
        </p:blipFill>
        <p:spPr bwMode="auto">
          <a:xfrm>
            <a:off x="1917701" y="3385260"/>
            <a:ext cx="5286375" cy="546100"/>
          </a:xfrm>
          <a:prstGeom prst="rect">
            <a:avLst/>
          </a:prstGeom>
          <a:noFill/>
          <a:ln w="9525">
            <a:noFill/>
            <a:miter lim="800000"/>
            <a:headEnd/>
            <a:tailEnd/>
          </a:ln>
        </p:spPr>
      </p:pic>
      <p:grpSp>
        <p:nvGrpSpPr>
          <p:cNvPr id="26" name="Group 92"/>
          <p:cNvGrpSpPr>
            <a:grpSpLocks/>
          </p:cNvGrpSpPr>
          <p:nvPr/>
        </p:nvGrpSpPr>
        <p:grpSpPr bwMode="auto">
          <a:xfrm>
            <a:off x="3759200" y="2451100"/>
            <a:ext cx="1733550" cy="1985963"/>
            <a:chOff x="3746501" y="2187575"/>
            <a:chExt cx="1733549" cy="1985170"/>
          </a:xfrm>
        </p:grpSpPr>
        <p:pic>
          <p:nvPicPr>
            <p:cNvPr id="6170" name="Picture 2" descr="C:\Program Files\Microsoft Resource DVD Artwork\DVD_ART\Artwork_Imagery\Shapes and Graphics\Map Globe\internet globe world.png"/>
            <p:cNvPicPr>
              <a:picLocks noChangeAspect="1" noChangeArrowheads="1"/>
            </p:cNvPicPr>
            <p:nvPr/>
          </p:nvPicPr>
          <p:blipFill>
            <a:blip r:embed="rId37"/>
            <a:srcRect/>
            <a:stretch>
              <a:fillRect/>
            </a:stretch>
          </p:blipFill>
          <p:spPr bwMode="auto">
            <a:xfrm>
              <a:off x="3798094" y="2187575"/>
              <a:ext cx="1570037" cy="1385327"/>
            </a:xfrm>
            <a:prstGeom prst="rect">
              <a:avLst/>
            </a:prstGeom>
            <a:noFill/>
            <a:ln w="9525">
              <a:noFill/>
              <a:miter lim="800000"/>
              <a:headEnd/>
              <a:tailEnd/>
            </a:ln>
          </p:spPr>
        </p:pic>
        <p:grpSp>
          <p:nvGrpSpPr>
            <p:cNvPr id="6171" name="Group 89"/>
            <p:cNvGrpSpPr>
              <a:grpSpLocks/>
            </p:cNvGrpSpPr>
            <p:nvPr/>
          </p:nvGrpSpPr>
          <p:grpSpPr bwMode="auto">
            <a:xfrm>
              <a:off x="3746501" y="2679701"/>
              <a:ext cx="825499" cy="1412478"/>
              <a:chOff x="3876304" y="2383730"/>
              <a:chExt cx="808409" cy="1571527"/>
            </a:xfrm>
          </p:grpSpPr>
          <p:pic>
            <p:nvPicPr>
              <p:cNvPr id="6175" name="Rectangle 35861"/>
              <p:cNvPicPr>
                <a:picLocks noChangeAspect="1" noChangeArrowheads="1"/>
              </p:cNvPicPr>
              <p:nvPr/>
            </p:nvPicPr>
            <p:blipFill>
              <a:blip r:embed="rId38"/>
              <a:srcRect/>
              <a:stretch>
                <a:fillRect/>
              </a:stretch>
            </p:blipFill>
            <p:spPr bwMode="auto">
              <a:xfrm>
                <a:off x="3938589" y="3530600"/>
                <a:ext cx="632496" cy="424657"/>
              </a:xfrm>
              <a:prstGeom prst="rect">
                <a:avLst/>
              </a:prstGeom>
              <a:noFill/>
              <a:ln w="9525">
                <a:noFill/>
                <a:miter lim="800000"/>
                <a:headEnd/>
                <a:tailEnd/>
              </a:ln>
            </p:spPr>
          </p:pic>
          <p:pic>
            <p:nvPicPr>
              <p:cNvPr id="6176" name="Picture 6" descr="C:\Program Files\Microsoft Resource DVD Artwork\DVD_ART\Artwork_Imagery\Shapes and Graphics\people\woman mobile device.png"/>
              <p:cNvPicPr>
                <a:picLocks noChangeAspect="1" noChangeArrowheads="1"/>
              </p:cNvPicPr>
              <p:nvPr/>
            </p:nvPicPr>
            <p:blipFill>
              <a:blip r:embed="rId39"/>
              <a:srcRect/>
              <a:stretch>
                <a:fillRect/>
              </a:stretch>
            </p:blipFill>
            <p:spPr bwMode="auto">
              <a:xfrm>
                <a:off x="3876304" y="2383730"/>
                <a:ext cx="808409" cy="1396108"/>
              </a:xfrm>
              <a:prstGeom prst="rect">
                <a:avLst/>
              </a:prstGeom>
              <a:noFill/>
              <a:ln w="9525">
                <a:noFill/>
                <a:miter lim="800000"/>
                <a:headEnd/>
                <a:tailEnd/>
              </a:ln>
            </p:spPr>
          </p:pic>
        </p:grpSp>
        <p:grpSp>
          <p:nvGrpSpPr>
            <p:cNvPr id="6172" name="Group 83"/>
            <p:cNvGrpSpPr>
              <a:grpSpLocks/>
            </p:cNvGrpSpPr>
            <p:nvPr/>
          </p:nvGrpSpPr>
          <p:grpSpPr bwMode="auto">
            <a:xfrm>
              <a:off x="4527064" y="2514603"/>
              <a:ext cx="952986" cy="1658145"/>
              <a:chOff x="4527064" y="2705099"/>
              <a:chExt cx="847418" cy="1531145"/>
            </a:xfrm>
          </p:grpSpPr>
          <p:pic>
            <p:nvPicPr>
              <p:cNvPr id="6173" name="Rectangle 35860"/>
              <p:cNvPicPr>
                <a:picLocks noChangeAspect="1" noChangeArrowheads="1"/>
              </p:cNvPicPr>
              <p:nvPr/>
            </p:nvPicPr>
            <p:blipFill>
              <a:blip r:embed="rId40"/>
              <a:srcRect/>
              <a:stretch>
                <a:fillRect/>
              </a:stretch>
            </p:blipFill>
            <p:spPr bwMode="auto">
              <a:xfrm>
                <a:off x="4544219" y="3709988"/>
                <a:ext cx="830263" cy="526256"/>
              </a:xfrm>
              <a:prstGeom prst="rect">
                <a:avLst/>
              </a:prstGeom>
              <a:noFill/>
              <a:ln w="9525">
                <a:noFill/>
                <a:miter lim="800000"/>
                <a:headEnd/>
                <a:tailEnd/>
              </a:ln>
            </p:spPr>
          </p:pic>
          <p:pic>
            <p:nvPicPr>
              <p:cNvPr id="6174" name="Picture 7" descr="C:\Program Files\Microsoft Resource DVD Artwork\DVD_ART\Artwork_Imagery\Shapes and Graphics\people\smiling business man.png"/>
              <p:cNvPicPr>
                <a:picLocks noChangeAspect="1" noChangeArrowheads="1"/>
              </p:cNvPicPr>
              <p:nvPr/>
            </p:nvPicPr>
            <p:blipFill>
              <a:blip r:embed="rId41"/>
              <a:srcRect/>
              <a:stretch>
                <a:fillRect/>
              </a:stretch>
            </p:blipFill>
            <p:spPr bwMode="auto">
              <a:xfrm>
                <a:off x="4527064" y="2705099"/>
                <a:ext cx="819235" cy="1112839"/>
              </a:xfrm>
              <a:prstGeom prst="rect">
                <a:avLst/>
              </a:prstGeom>
              <a:noFill/>
              <a:ln w="9525">
                <a:noFill/>
                <a:miter lim="800000"/>
                <a:headEnd/>
                <a:tailEnd/>
              </a:ln>
            </p:spPr>
          </p:pic>
        </p:grpSp>
      </p:grpSp>
      <p:sp>
        <p:nvSpPr>
          <p:cNvPr id="76" name="Rectangle 5"/>
          <p:cNvSpPr>
            <a:spLocks noChangeArrowheads="1"/>
          </p:cNvSpPr>
          <p:nvPr/>
        </p:nvSpPr>
        <p:spPr bwMode="auto">
          <a:xfrm>
            <a:off x="325438" y="1834270"/>
            <a:ext cx="8112936" cy="720196"/>
          </a:xfrm>
          <a:prstGeom prst="rect">
            <a:avLst/>
          </a:prstGeom>
          <a:noFill/>
          <a:ln w="9525" algn="ctr">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marL="498475" indent="-498475">
              <a:lnSpc>
                <a:spcPct val="85000"/>
              </a:lnSpc>
              <a:spcBef>
                <a:spcPct val="25000"/>
              </a:spcBef>
              <a:buClr>
                <a:srgbClr val="00CC00"/>
              </a:buClr>
              <a:buSzPct val="75000"/>
              <a:buFontTx/>
              <a:buNone/>
              <a:defRPr/>
            </a:pPr>
            <a:r>
              <a:rPr lang="en-US" sz="2400" dirty="0">
                <a:latin typeface="Segoe" pitchFamily="34" charset="0"/>
              </a:rPr>
              <a:t>From proprietary networks and end user experience silos…</a:t>
            </a:r>
          </a:p>
        </p:txBody>
      </p:sp>
      <p:sp>
        <p:nvSpPr>
          <p:cNvPr id="77" name="Rectangle 5"/>
          <p:cNvSpPr>
            <a:spLocks noChangeArrowheads="1"/>
          </p:cNvSpPr>
          <p:nvPr/>
        </p:nvSpPr>
        <p:spPr bwMode="auto">
          <a:xfrm>
            <a:off x="420688" y="5552772"/>
            <a:ext cx="7685172" cy="406265"/>
          </a:xfrm>
          <a:prstGeom prst="rect">
            <a:avLst/>
          </a:prstGeom>
          <a:noFill/>
          <a:ln w="9525" algn="ctr">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marL="498475" indent="-498475">
              <a:lnSpc>
                <a:spcPct val="85000"/>
              </a:lnSpc>
              <a:spcBef>
                <a:spcPct val="25000"/>
              </a:spcBef>
              <a:buClr>
                <a:schemeClr val="folHlink"/>
              </a:buClr>
              <a:buSzPct val="75000"/>
              <a:buFont typeface="Wingdings 2" pitchFamily="18" charset="2"/>
              <a:buNone/>
              <a:defRPr/>
            </a:pPr>
            <a:r>
              <a:rPr lang="en-US" sz="2400" dirty="0">
                <a:effectLst/>
                <a:latin typeface="Segoe" pitchFamily="34" charset="0"/>
              </a:rPr>
              <a:t>to people-centric, software-enhanced communications</a:t>
            </a:r>
          </a:p>
        </p:txBody>
      </p:sp>
      <p:sp>
        <p:nvSpPr>
          <p:cNvPr id="10318" name="Rectangle 78"/>
          <p:cNvSpPr>
            <a:spLocks noGrp="1" noChangeArrowheads="1"/>
          </p:cNvSpPr>
          <p:nvPr>
            <p:ph type="title"/>
          </p:nvPr>
        </p:nvSpPr>
        <p:spPr>
          <a:xfrm>
            <a:off x="127000" y="127000"/>
            <a:ext cx="9017000" cy="1595438"/>
          </a:xfrm>
        </p:spPr>
        <p:txBody>
          <a:bodyPr/>
          <a:lstStyle/>
          <a:p>
            <a:pPr eaLnBrk="1" hangingPunct="1">
              <a:defRPr/>
            </a:pPr>
            <a:r>
              <a:rPr lang="en-US" smtClean="0">
                <a:solidFill>
                  <a:schemeClr val="tx1"/>
                </a:solidFill>
              </a:rPr>
              <a:t>Unified Communications</a:t>
            </a:r>
            <a:br>
              <a:rPr lang="en-US" smtClean="0">
                <a:solidFill>
                  <a:schemeClr val="tx1"/>
                </a:solidFill>
              </a:rPr>
            </a:br>
            <a:r>
              <a:rPr lang="en-US" sz="3600" smtClean="0">
                <a:solidFill>
                  <a:schemeClr val="accent1"/>
                </a:solidFill>
              </a:rPr>
              <a:t>Innovative Communications with Revolutionary Economics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par>
                                <p:cTn id="10" presetID="53" presetClass="exit" presetSubtype="0" fill="hold" nodeType="withEffect">
                                  <p:stCondLst>
                                    <p:cond delay="0"/>
                                  </p:stCondLst>
                                  <p:childTnLst>
                                    <p:anim calcmode="lin" valueType="num">
                                      <p:cBhvr>
                                        <p:cTn id="11" dur="500"/>
                                        <p:tgtEl>
                                          <p:spTgt spid="10"/>
                                        </p:tgtEl>
                                        <p:attrNameLst>
                                          <p:attrName>ppt_w</p:attrName>
                                        </p:attrNameLst>
                                      </p:cBhvr>
                                      <p:tavLst>
                                        <p:tav tm="0">
                                          <p:val>
                                            <p:strVal val="ppt_w"/>
                                          </p:val>
                                        </p:tav>
                                        <p:tav tm="100000">
                                          <p:val>
                                            <p:fltVal val="0"/>
                                          </p:val>
                                        </p:tav>
                                      </p:tavLst>
                                    </p:anim>
                                    <p:anim calcmode="lin" valueType="num">
                                      <p:cBhvr>
                                        <p:cTn id="12" dur="500"/>
                                        <p:tgtEl>
                                          <p:spTgt spid="10"/>
                                        </p:tgtEl>
                                        <p:attrNameLst>
                                          <p:attrName>ppt_h</p:attrName>
                                        </p:attrNameLst>
                                      </p:cBhvr>
                                      <p:tavLst>
                                        <p:tav tm="0">
                                          <p:val>
                                            <p:strVal val="ppt_h"/>
                                          </p:val>
                                        </p:tav>
                                        <p:tav tm="100000">
                                          <p:val>
                                            <p:fltVal val="0"/>
                                          </p:val>
                                        </p:tav>
                                      </p:tavLst>
                                    </p:anim>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par>
                          <p:cTn id="15" fill="hold">
                            <p:stCondLst>
                              <p:cond delay="500"/>
                            </p:stCondLst>
                            <p:childTnLst>
                              <p:par>
                                <p:cTn id="16" presetID="53" presetClass="exit" presetSubtype="0" fill="hold" nodeType="afterEffect">
                                  <p:stCondLst>
                                    <p:cond delay="0"/>
                                  </p:stCondLst>
                                  <p:childTnLst>
                                    <p:anim calcmode="lin" valueType="num">
                                      <p:cBhvr>
                                        <p:cTn id="17" dur="500"/>
                                        <p:tgtEl>
                                          <p:spTgt spid="9"/>
                                        </p:tgtEl>
                                        <p:attrNameLst>
                                          <p:attrName>ppt_w</p:attrName>
                                        </p:attrNameLst>
                                      </p:cBhvr>
                                      <p:tavLst>
                                        <p:tav tm="0">
                                          <p:val>
                                            <p:strVal val="ppt_w"/>
                                          </p:val>
                                        </p:tav>
                                        <p:tav tm="100000">
                                          <p:val>
                                            <p:fltVal val="0"/>
                                          </p:val>
                                        </p:tav>
                                      </p:tavLst>
                                    </p:anim>
                                    <p:anim calcmode="lin" valueType="num">
                                      <p:cBhvr>
                                        <p:cTn id="18" dur="500"/>
                                        <p:tgtEl>
                                          <p:spTgt spid="9"/>
                                        </p:tgtEl>
                                        <p:attrNameLst>
                                          <p:attrName>ppt_h</p:attrName>
                                        </p:attrNameLst>
                                      </p:cBhvr>
                                      <p:tavLst>
                                        <p:tav tm="0">
                                          <p:val>
                                            <p:strVal val="ppt_h"/>
                                          </p:val>
                                        </p:tav>
                                        <p:tav tm="100000">
                                          <p:val>
                                            <p:fltVal val="0"/>
                                          </p:val>
                                        </p:tav>
                                      </p:tavLst>
                                    </p:anim>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49" presetClass="path" presetSubtype="0" accel="50000" decel="50000" fill="hold" nodeType="withEffect">
                                  <p:stCondLst>
                                    <p:cond delay="0"/>
                                  </p:stCondLst>
                                  <p:childTnLst>
                                    <p:animMotion origin="layout" path="M -4.44444E-6 3.7037E-6 L 0.26875 0.21111 " pathEditMode="relative" rAng="0" ptsTypes="AA">
                                      <p:cBhvr>
                                        <p:cTn id="22" dur="1000" fill="hold"/>
                                        <p:tgtEl>
                                          <p:spTgt spid="18"/>
                                        </p:tgtEl>
                                        <p:attrNameLst>
                                          <p:attrName>ppt_x</p:attrName>
                                          <p:attrName>ppt_y</p:attrName>
                                        </p:attrNameLst>
                                      </p:cBhvr>
                                      <p:rCtr x="134" y="106"/>
                                    </p:animMotion>
                                  </p:childTnLst>
                                </p:cTn>
                              </p:par>
                              <p:par>
                                <p:cTn id="23" presetID="10" presetClass="exit" presetSubtype="0" fill="hold"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par>
                          <p:cTn id="26" fill="hold">
                            <p:stCondLst>
                              <p:cond delay="1500"/>
                            </p:stCondLst>
                            <p:childTnLst>
                              <p:par>
                                <p:cTn id="27" presetID="56" presetClass="path" presetSubtype="0" accel="50000" decel="50000" fill="hold" nodeType="afterEffect">
                                  <p:stCondLst>
                                    <p:cond delay="0"/>
                                  </p:stCondLst>
                                  <p:childTnLst>
                                    <p:animMotion origin="layout" path="M 4.72222E-6 -3.7037E-7 L 0.29166 -0.17106 " pathEditMode="relative" rAng="0" ptsTypes="AA">
                                      <p:cBhvr>
                                        <p:cTn id="28" dur="1000" fill="hold"/>
                                        <p:tgtEl>
                                          <p:spTgt spid="5"/>
                                        </p:tgtEl>
                                        <p:attrNameLst>
                                          <p:attrName>ppt_x</p:attrName>
                                          <p:attrName>ppt_y</p:attrName>
                                        </p:attrNameLst>
                                      </p:cBhvr>
                                      <p:rCtr x="146" y="-86"/>
                                    </p:animMotion>
                                  </p:childTnLst>
                                </p:cTn>
                              </p:par>
                              <p:par>
                                <p:cTn id="29" presetID="10" presetClass="exit" presetSubtype="0" fill="hold" nodeType="withEffect">
                                  <p:stCondLst>
                                    <p:cond delay="0"/>
                                  </p:stCondLst>
                                  <p:childTnLst>
                                    <p:animEffect transition="out" filter="fade">
                                      <p:cBhvr>
                                        <p:cTn id="30" dur="1000"/>
                                        <p:tgtEl>
                                          <p:spTgt spid="5"/>
                                        </p:tgtEl>
                                      </p:cBhvr>
                                    </p:animEffect>
                                    <p:set>
                                      <p:cBhvr>
                                        <p:cTn id="31" dur="1" fill="hold">
                                          <p:stCondLst>
                                            <p:cond delay="999"/>
                                          </p:stCondLst>
                                        </p:cTn>
                                        <p:tgtEl>
                                          <p:spTgt spid="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3000"/>
                            </p:stCondLst>
                            <p:childTnLst>
                              <p:par>
                                <p:cTn id="43" presetID="42"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anim calcmode="lin" valueType="num">
                                      <p:cBhvr>
                                        <p:cTn id="46" dur="500" fill="hold"/>
                                        <p:tgtEl>
                                          <p:spTgt spid="26"/>
                                        </p:tgtEl>
                                        <p:attrNameLst>
                                          <p:attrName>ppt_x</p:attrName>
                                        </p:attrNameLst>
                                      </p:cBhvr>
                                      <p:tavLst>
                                        <p:tav tm="0">
                                          <p:val>
                                            <p:strVal val="#ppt_x"/>
                                          </p:val>
                                        </p:tav>
                                        <p:tav tm="100000">
                                          <p:val>
                                            <p:strVal val="#ppt_x"/>
                                          </p:val>
                                        </p:tav>
                                      </p:tavLst>
                                    </p:anim>
                                    <p:anim calcmode="lin" valueType="num">
                                      <p:cBhvr>
                                        <p:cTn id="47" dur="500" fill="hold"/>
                                        <p:tgtEl>
                                          <p:spTgt spid="26"/>
                                        </p:tgtEl>
                                        <p:attrNameLst>
                                          <p:attrName>ppt_y</p:attrName>
                                        </p:attrNameLst>
                                      </p:cBhvr>
                                      <p:tavLst>
                                        <p:tav tm="0">
                                          <p:val>
                                            <p:strVal val="#ppt_y+.1"/>
                                          </p:val>
                                        </p:tav>
                                        <p:tav tm="100000">
                                          <p:val>
                                            <p:strVal val="#ppt_y"/>
                                          </p:val>
                                        </p:tav>
                                      </p:tavLst>
                                    </p:anim>
                                  </p:childTnLst>
                                </p:cTn>
                              </p:par>
                              <p:par>
                                <p:cTn id="48" presetID="55" presetClass="entr" presetSubtype="0" fill="hold"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p:cTn id="50" dur="1000" fill="hold"/>
                                        <p:tgtEl>
                                          <p:spTgt spid="66"/>
                                        </p:tgtEl>
                                        <p:attrNameLst>
                                          <p:attrName>ppt_w</p:attrName>
                                        </p:attrNameLst>
                                      </p:cBhvr>
                                      <p:tavLst>
                                        <p:tav tm="0">
                                          <p:val>
                                            <p:strVal val="#ppt_w*0.70"/>
                                          </p:val>
                                        </p:tav>
                                        <p:tav tm="100000">
                                          <p:val>
                                            <p:strVal val="#ppt_w"/>
                                          </p:val>
                                        </p:tav>
                                      </p:tavLst>
                                    </p:anim>
                                    <p:anim calcmode="lin" valueType="num">
                                      <p:cBhvr>
                                        <p:cTn id="51" dur="1000" fill="hold"/>
                                        <p:tgtEl>
                                          <p:spTgt spid="66"/>
                                        </p:tgtEl>
                                        <p:attrNameLst>
                                          <p:attrName>ppt_h</p:attrName>
                                        </p:attrNameLst>
                                      </p:cBhvr>
                                      <p:tavLst>
                                        <p:tav tm="0">
                                          <p:val>
                                            <p:strVal val="#ppt_h"/>
                                          </p:val>
                                        </p:tav>
                                        <p:tav tm="100000">
                                          <p:val>
                                            <p:strVal val="#ppt_h"/>
                                          </p:val>
                                        </p:tav>
                                      </p:tavLst>
                                    </p:anim>
                                    <p:animEffect transition="in" filter="fade">
                                      <p:cBhvr>
                                        <p:cTn id="52" dur="1000"/>
                                        <p:tgtEl>
                                          <p:spTgt spid="66"/>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22" presetClass="entr" presetSubtype="8" fill="hold" nodeType="with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left)">
                                      <p:cBhvr>
                                        <p:cTn id="62"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4"/>
          <p:cNvSpPr>
            <a:spLocks noGrp="1" noChangeArrowheads="1"/>
          </p:cNvSpPr>
          <p:nvPr>
            <p:ph idx="1"/>
          </p:nvPr>
        </p:nvSpPr>
        <p:spPr>
          <a:xfrm>
            <a:off x="382324" y="1414198"/>
            <a:ext cx="4276989" cy="427030"/>
          </a:xfrm>
        </p:spPr>
        <p:txBody>
          <a:bodyPr/>
          <a:lstStyle/>
          <a:p>
            <a:pPr marL="240761" indent="-240761"/>
            <a:endParaRPr altLang="zh-TW" dirty="0" smtClean="0">
              <a:ea typeface="新細明體" pitchFamily="18" charset="-120"/>
            </a:endParaRPr>
          </a:p>
        </p:txBody>
      </p:sp>
      <p:sp>
        <p:nvSpPr>
          <p:cNvPr id="907266" name="Rectangle 2"/>
          <p:cNvSpPr>
            <a:spLocks noGrp="1" noChangeArrowheads="1"/>
          </p:cNvSpPr>
          <p:nvPr>
            <p:ph type="title"/>
          </p:nvPr>
        </p:nvSpPr>
        <p:spPr/>
        <p:txBody>
          <a:bodyPr/>
          <a:lstStyle/>
          <a:p>
            <a:pPr>
              <a:defRPr/>
            </a:pPr>
            <a:r>
              <a:rPr lang="zh-TW" altLang="en-US" dirty="0" smtClean="0"/>
              <a:t>來電與企業</a:t>
            </a:r>
            <a:r>
              <a:rPr altLang="zh-TW" dirty="0" smtClean="0"/>
              <a:t>AP</a:t>
            </a:r>
            <a:r>
              <a:rPr lang="zh-TW" altLang="en-US" dirty="0" smtClean="0"/>
              <a:t>之結合 </a:t>
            </a:r>
            <a:endParaRPr dirty="0"/>
          </a:p>
        </p:txBody>
      </p:sp>
      <p:pic>
        <p:nvPicPr>
          <p:cNvPr id="83971" name="Picture 6"/>
          <p:cNvPicPr>
            <a:picLocks noChangeAspect="1" noChangeArrowheads="1"/>
          </p:cNvPicPr>
          <p:nvPr/>
        </p:nvPicPr>
        <p:blipFill>
          <a:blip r:embed="rId3"/>
          <a:srcRect/>
          <a:stretch>
            <a:fillRect/>
          </a:stretch>
        </p:blipFill>
        <p:spPr bwMode="auto">
          <a:xfrm>
            <a:off x="2034256" y="1387133"/>
            <a:ext cx="4299479" cy="5027083"/>
          </a:xfrm>
          <a:prstGeom prst="rect">
            <a:avLst/>
          </a:prstGeom>
          <a:noFill/>
          <a:ln w="317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1402702"/>
            <a:ext cx="9144000" cy="803513"/>
          </a:xfrm>
          <a:prstGeom prst="rect">
            <a:avLst/>
          </a:prstGeom>
          <a:solidFill>
            <a:schemeClr val="bg2">
              <a:lumMod val="50000"/>
              <a:lumOff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91436" rIns="91436" bIns="45718" numCol="1" rtlCol="0" anchor="t" anchorCtr="0" compatLnSpc="1">
            <a:prstTxWarp prst="textNoShape">
              <a:avLst/>
            </a:prstTxWarp>
          </a:bodyPr>
          <a:lstStyle/>
          <a:p>
            <a:pPr marL="289708">
              <a:lnSpc>
                <a:spcPct val="90000"/>
              </a:lnSpc>
              <a:spcBef>
                <a:spcPts val="667"/>
              </a:spcBef>
              <a:tabLst>
                <a:tab pos="8478234" algn="r"/>
              </a:tabLst>
              <a:defRPr/>
            </a:pPr>
            <a:r>
              <a:rPr lang="en-US" sz="2000" dirty="0">
                <a:solidFill>
                  <a:schemeClr val="tx1"/>
                </a:solidFill>
                <a:latin typeface="Segoe" pitchFamily="34" charset="0"/>
              </a:rPr>
              <a:t>“</a:t>
            </a:r>
            <a:r>
              <a:rPr lang="zh-TW" altLang="en-US" sz="2000" dirty="0">
                <a:solidFill>
                  <a:schemeClr val="tx1"/>
                </a:solidFill>
                <a:latin typeface="標楷體" pitchFamily="65" charset="-120"/>
                <a:ea typeface="標楷體" pitchFamily="65" charset="-120"/>
              </a:rPr>
              <a:t>資訊人員致多花 </a:t>
            </a:r>
            <a:r>
              <a:rPr lang="en-US" altLang="zh-TW" sz="2000" dirty="0">
                <a:solidFill>
                  <a:schemeClr val="tx1"/>
                </a:solidFill>
                <a:latin typeface="標楷體" pitchFamily="65" charset="-120"/>
                <a:ea typeface="標楷體" pitchFamily="65" charset="-120"/>
              </a:rPr>
              <a:t>70%</a:t>
            </a:r>
            <a:r>
              <a:rPr lang="zh-TW" altLang="en-US" sz="2000" dirty="0">
                <a:solidFill>
                  <a:schemeClr val="tx1"/>
                </a:solidFill>
                <a:latin typeface="標楷體" pitchFamily="65" charset="-120"/>
                <a:ea typeface="標楷體" pitchFamily="65" charset="-120"/>
              </a:rPr>
              <a:t> 的時間在於維護既有的系統上</a:t>
            </a:r>
            <a:r>
              <a:rPr lang="en-US" sz="2000" dirty="0">
                <a:solidFill>
                  <a:schemeClr val="tx1"/>
                </a:solidFill>
                <a:latin typeface="Segoe" pitchFamily="34" charset="0"/>
              </a:rPr>
              <a:t>.”</a:t>
            </a:r>
          </a:p>
          <a:p>
            <a:pPr marL="289708">
              <a:lnSpc>
                <a:spcPct val="90000"/>
              </a:lnSpc>
              <a:spcBef>
                <a:spcPts val="667"/>
              </a:spcBef>
              <a:tabLst>
                <a:tab pos="8478234" algn="r"/>
              </a:tabLst>
              <a:defRPr/>
            </a:pPr>
            <a:r>
              <a:rPr lang="en-US" sz="2000" dirty="0">
                <a:solidFill>
                  <a:schemeClr val="accent1">
                    <a:lumMod val="75000"/>
                  </a:schemeClr>
                </a:solidFill>
                <a:latin typeface="Segoe" pitchFamily="34" charset="0"/>
              </a:rPr>
              <a:t>	</a:t>
            </a:r>
            <a:r>
              <a:rPr lang="en-US" sz="1700" dirty="0">
                <a:solidFill>
                  <a:srgbClr val="FFC000"/>
                </a:solidFill>
                <a:latin typeface="Segoe" pitchFamily="34" charset="0"/>
              </a:rPr>
              <a:t>—Accenture Study, 2004</a:t>
            </a:r>
            <a:endParaRPr lang="en-US" sz="1700" b="1" dirty="0">
              <a:solidFill>
                <a:srgbClr val="FFC000"/>
              </a:solidFill>
              <a:latin typeface="Segoe"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1319211" y="3960587"/>
            <a:ext cx="3048074" cy="2285932"/>
          </a:xfrm>
          <a:prstGeom prst="rect">
            <a:avLst/>
          </a:prstGeom>
          <a:noFill/>
          <a:ln w="9525">
            <a:noFill/>
            <a:miter lim="800000"/>
            <a:headEnd/>
            <a:tailEnd/>
          </a:ln>
          <a:effectLst/>
          <a:scene3d>
            <a:camera prst="perspectiveRight"/>
            <a:lightRig rig="threePt" dir="t"/>
          </a:scene3d>
        </p:spPr>
      </p:pic>
      <p:pic>
        <p:nvPicPr>
          <p:cNvPr id="1028" name="Picture 4"/>
          <p:cNvPicPr>
            <a:picLocks noChangeAspect="1" noChangeArrowheads="1"/>
          </p:cNvPicPr>
          <p:nvPr/>
        </p:nvPicPr>
        <p:blipFill>
          <a:blip r:embed="rId4" cstate="print"/>
          <a:srcRect/>
          <a:stretch>
            <a:fillRect/>
          </a:stretch>
        </p:blipFill>
        <p:spPr bwMode="auto">
          <a:xfrm>
            <a:off x="4948364" y="3922396"/>
            <a:ext cx="3148598" cy="2362314"/>
          </a:xfrm>
          <a:prstGeom prst="rect">
            <a:avLst/>
          </a:prstGeom>
          <a:noFill/>
          <a:ln w="9525">
            <a:noFill/>
            <a:miter lim="800000"/>
            <a:headEnd/>
            <a:tailEnd/>
          </a:ln>
          <a:effectLst/>
          <a:scene3d>
            <a:camera prst="perspectiveLeft"/>
            <a:lightRig rig="threePt" dir="t"/>
          </a:scene3d>
        </p:spPr>
      </p:pic>
      <p:sp>
        <p:nvSpPr>
          <p:cNvPr id="9" name="Title 8"/>
          <p:cNvSpPr>
            <a:spLocks noGrp="1"/>
          </p:cNvSpPr>
          <p:nvPr>
            <p:ph type="title" idx="4294967295"/>
          </p:nvPr>
        </p:nvSpPr>
        <p:spPr>
          <a:xfrm>
            <a:off x="763588" y="362857"/>
            <a:ext cx="8380412" cy="1034129"/>
          </a:xfrm>
        </p:spPr>
        <p:txBody>
          <a:bodyPr/>
          <a:lstStyle/>
          <a:p>
            <a:r>
              <a:rPr lang="zh-TW" altLang="en-US" sz="3600" dirty="0" smtClean="0">
                <a:sym typeface="Wingdings" pitchFamily="2" charset="2"/>
              </a:rPr>
              <a:t>系統功能</a:t>
            </a:r>
            <a:r>
              <a:rPr sz="3600" smtClean="0">
                <a:sym typeface="Wingdings" pitchFamily="2" charset="2"/>
              </a:rPr>
              <a:t/>
            </a:r>
            <a:br>
              <a:rPr sz="3600" smtClean="0">
                <a:sym typeface="Wingdings" pitchFamily="2" charset="2"/>
              </a:rPr>
            </a:br>
            <a:r>
              <a:rPr lang="zh-TW" altLang="en-US" sz="3600" spc="-83" dirty="0" smtClean="0">
                <a:sym typeface="Wingdings" pitchFamily="2" charset="2"/>
              </a:rPr>
              <a:t>共通管理工具</a:t>
            </a:r>
            <a:endParaRPr sz="3600" spc="-83"/>
          </a:p>
        </p:txBody>
      </p:sp>
      <p:sp>
        <p:nvSpPr>
          <p:cNvPr id="10" name="Text Placeholder 9"/>
          <p:cNvSpPr>
            <a:spLocks noGrp="1"/>
          </p:cNvSpPr>
          <p:nvPr>
            <p:ph type="body" idx="4294967295"/>
          </p:nvPr>
        </p:nvSpPr>
        <p:spPr>
          <a:xfrm>
            <a:off x="0" y="2496369"/>
            <a:ext cx="8380413" cy="1426027"/>
          </a:xfrm>
        </p:spPr>
        <p:txBody>
          <a:bodyPr tIns="91436"/>
          <a:lstStyle/>
          <a:p>
            <a:pPr marL="235470" indent="-235470">
              <a:spcBef>
                <a:spcPts val="667"/>
              </a:spcBef>
            </a:pPr>
            <a:r>
              <a:rPr lang="zh-TW" altLang="en-US" sz="2400" dirty="0">
                <a:latin typeface="標楷體" pitchFamily="65" charset="-120"/>
                <a:ea typeface="標楷體" pitchFamily="65" charset="-120"/>
              </a:rPr>
              <a:t>跟目錄服務整合的管理工具</a:t>
            </a:r>
            <a:endParaRPr sz="2400" dirty="0">
              <a:latin typeface="標楷體" pitchFamily="65" charset="-120"/>
              <a:ea typeface="標楷體" pitchFamily="65" charset="-120"/>
            </a:endParaRPr>
          </a:p>
          <a:p>
            <a:pPr marL="235470" indent="-235470">
              <a:spcBef>
                <a:spcPts val="667"/>
              </a:spcBef>
            </a:pPr>
            <a:r>
              <a:rPr lang="zh-TW" altLang="en-US" sz="2400" dirty="0">
                <a:latin typeface="標楷體" pitchFamily="65" charset="-120"/>
                <a:ea typeface="標楷體" pitchFamily="65" charset="-120"/>
              </a:rPr>
              <a:t>智慧型的設定精靈更加容易佈署</a:t>
            </a:r>
            <a:endParaRPr sz="2400" dirty="0">
              <a:latin typeface="標楷體" pitchFamily="65" charset="-120"/>
              <a:ea typeface="標楷體" pitchFamily="65" charset="-120"/>
            </a:endParaRPr>
          </a:p>
          <a:p>
            <a:pPr marL="235470" indent="-235470">
              <a:spcBef>
                <a:spcPts val="667"/>
              </a:spcBef>
            </a:pPr>
            <a:r>
              <a:rPr lang="zh-TW" altLang="en-US" sz="2400" dirty="0">
                <a:latin typeface="標楷體" pitchFamily="65" charset="-120"/>
                <a:ea typeface="標楷體" pitchFamily="65" charset="-120"/>
              </a:rPr>
              <a:t>與 </a:t>
            </a:r>
            <a:r>
              <a:rPr altLang="zh-TW" sz="2400" dirty="0">
                <a:latin typeface="標楷體" pitchFamily="65" charset="-120"/>
                <a:ea typeface="標楷體" pitchFamily="65" charset="-120"/>
              </a:rPr>
              <a:t>MOM </a:t>
            </a:r>
            <a:r>
              <a:rPr lang="zh-TW" altLang="en-US" sz="2400" dirty="0">
                <a:latin typeface="標楷體" pitchFamily="65" charset="-120"/>
                <a:ea typeface="標楷體" pitchFamily="65" charset="-120"/>
              </a:rPr>
              <a:t>整合提供軟體監控服務</a:t>
            </a:r>
            <a:endParaRPr sz="2400" dirty="0">
              <a:latin typeface="標楷體" pitchFamily="65" charset="-120"/>
              <a:ea typeface="標楷體"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763588" y="228600"/>
            <a:ext cx="8380412" cy="757238"/>
          </a:xfrm>
        </p:spPr>
        <p:txBody>
          <a:bodyPr/>
          <a:lstStyle/>
          <a:p>
            <a:r>
              <a:rPr lang="zh-TW" altLang="en-US" smtClean="0"/>
              <a:t>集中控管介面</a:t>
            </a:r>
            <a:endParaRPr lang="zh-TW" altLang="en-US"/>
          </a:p>
        </p:txBody>
      </p:sp>
      <p:pic>
        <p:nvPicPr>
          <p:cNvPr id="1026" name="Picture 2"/>
          <p:cNvPicPr>
            <a:picLocks noChangeAspect="1" noChangeArrowheads="1"/>
          </p:cNvPicPr>
          <p:nvPr/>
        </p:nvPicPr>
        <p:blipFill>
          <a:blip r:embed="rId3"/>
          <a:srcRect/>
          <a:stretch>
            <a:fillRect/>
          </a:stretch>
        </p:blipFill>
        <p:spPr bwMode="auto">
          <a:xfrm>
            <a:off x="427910" y="1343325"/>
            <a:ext cx="8329101" cy="525234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075" y="2327277"/>
            <a:ext cx="7843838" cy="761737"/>
          </a:xfrm>
        </p:spPr>
        <p:txBody>
          <a:bodyPr/>
          <a:lstStyle/>
          <a:p>
            <a:pPr>
              <a:defRPr/>
            </a:pPr>
            <a:r>
              <a:rPr lang="zh-TW" altLang="en-US" dirty="0" smtClean="0">
                <a:effectLst>
                  <a:outerShdw blurRad="38100" dist="38100" dir="2700000" algn="tl">
                    <a:srgbClr val="C0C0C0"/>
                  </a:outerShdw>
                </a:effectLst>
              </a:rPr>
              <a:t>安全性</a:t>
            </a:r>
            <a:endParaRPr dirty="0" smtClean="0">
              <a:effectLst>
                <a:outerShdw blurRad="38100" dist="38100" dir="2700000" algn="tl">
                  <a:srgbClr val="C0C0C0"/>
                </a:outerShdw>
              </a:effectLst>
            </a:endParaRPr>
          </a:p>
        </p:txBody>
      </p:sp>
      <p:sp>
        <p:nvSpPr>
          <p:cNvPr id="6" name="Subtitle 5"/>
          <p:cNvSpPr>
            <a:spLocks noGrp="1"/>
          </p:cNvSpPr>
          <p:nvPr>
            <p:ph type="subTitle" idx="1"/>
          </p:nvPr>
        </p:nvSpPr>
        <p:spPr>
          <a:xfrm>
            <a:off x="727605" y="4284928"/>
            <a:ext cx="8035396" cy="535781"/>
          </a:xfrm>
        </p:spPr>
        <p:txBody>
          <a:bodyPr/>
          <a:lstStyle/>
          <a:p>
            <a:endParaRPr lang="zh-TW" altLang="zh-TW" smtClean="0">
              <a:effectLst>
                <a:outerShdw blurRad="38100" dist="38100" dir="2700000" algn="tl">
                  <a:srgbClr val="000000"/>
                </a:outerShdw>
              </a:effectLst>
            </a:endParaRPr>
          </a:p>
        </p:txBody>
      </p:sp>
      <p:sp>
        <p:nvSpPr>
          <p:cNvPr id="39939" name="Slide Number Placeholder 3"/>
          <p:cNvSpPr>
            <a:spLocks noGrp="1"/>
          </p:cNvSpPr>
          <p:nvPr>
            <p:ph type="sldNum" sz="quarter" idx="4294967295"/>
          </p:nvPr>
        </p:nvSpPr>
        <p:spPr>
          <a:xfrm>
            <a:off x="7010136" y="6559021"/>
            <a:ext cx="2133864" cy="476250"/>
          </a:xfrm>
          <a:prstGeom prst="rect">
            <a:avLst/>
          </a:prstGeom>
        </p:spPr>
        <p:txBody>
          <a:bodyPr lIns="91436" tIns="45718" rIns="91436" bIns="45718"/>
          <a:lstStyle/>
          <a:p>
            <a:fld id="{64EF716F-2AEB-45BE-885B-F19DF003A90A}" type="slidenum">
              <a:rPr lang="en-US" altLang="zh-TW">
                <a:effectLst>
                  <a:outerShdw blurRad="38100" dist="38100" dir="2700000" algn="tl">
                    <a:srgbClr val="000000"/>
                  </a:outerShdw>
                </a:effectLst>
                <a:ea typeface="新細明體" pitchFamily="18" charset="-120"/>
              </a:rPr>
              <a:pPr/>
              <a:t>43</a:t>
            </a:fld>
            <a:endParaRPr lang="en-US" altLang="zh-TW">
              <a:effectLst>
                <a:outerShdw blurRad="38100" dist="38100" dir="2700000" algn="tl">
                  <a:srgbClr val="000000"/>
                </a:outerShdw>
              </a:effectLst>
              <a:ea typeface="新細明體" pitchFamily="18" charset="-12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智慧型 </a:t>
            </a:r>
            <a:r>
              <a:rPr altLang="zh-TW" dirty="0" smtClean="0"/>
              <a:t>IM </a:t>
            </a:r>
            <a:r>
              <a:rPr lang="zh-TW" altLang="en-US" dirty="0" smtClean="0"/>
              <a:t>過濾器</a:t>
            </a:r>
            <a:endParaRPr lang="zh-TW" altLang="en-US" dirty="0"/>
          </a:p>
        </p:txBody>
      </p:sp>
      <p:pic>
        <p:nvPicPr>
          <p:cNvPr id="1026" name="Picture 2"/>
          <p:cNvPicPr>
            <a:picLocks noChangeAspect="1" noChangeArrowheads="1"/>
          </p:cNvPicPr>
          <p:nvPr/>
        </p:nvPicPr>
        <p:blipFill>
          <a:blip r:embed="rId3"/>
          <a:srcRect/>
          <a:stretch>
            <a:fillRect/>
          </a:stretch>
        </p:blipFill>
        <p:spPr bwMode="auto">
          <a:xfrm>
            <a:off x="253155" y="1367007"/>
            <a:ext cx="4445925" cy="357974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746748" y="1351132"/>
            <a:ext cx="4247351" cy="36081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5874" y="5095875"/>
            <a:ext cx="9159875" cy="1771650"/>
            <a:chOff x="-10" y="3210"/>
            <a:chExt cx="5770" cy="1116"/>
          </a:xfrm>
        </p:grpSpPr>
        <p:pic>
          <p:nvPicPr>
            <p:cNvPr id="55303" name="Picture 7"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p:spPr>
        </p:pic>
        <p:pic>
          <p:nvPicPr>
            <p:cNvPr id="55304" name="Picture 8" descr="watermark"/>
            <p:cNvPicPr>
              <a:picLocks noChangeAspect="1" noChangeArrowheads="1"/>
            </p:cNvPicPr>
            <p:nvPr/>
          </p:nvPicPr>
          <p:blipFill>
            <a:blip r:embed="rId4"/>
            <a:srcRect/>
            <a:stretch>
              <a:fillRect/>
            </a:stretch>
          </p:blipFill>
          <p:spPr bwMode="auto">
            <a:xfrm>
              <a:off x="81" y="4158"/>
              <a:ext cx="1845" cy="132"/>
            </a:xfrm>
            <a:prstGeom prst="rect">
              <a:avLst/>
            </a:prstGeom>
            <a:noFill/>
          </p:spPr>
        </p:pic>
      </p:grpSp>
      <p:sp>
        <p:nvSpPr>
          <p:cNvPr id="55305" name="Rectangle 9"/>
          <p:cNvSpPr>
            <a:spLocks noGrp="1" noChangeArrowheads="1"/>
          </p:cNvSpPr>
          <p:nvPr>
            <p:ph type="title"/>
          </p:nvPr>
        </p:nvSpPr>
        <p:spPr/>
        <p:txBody>
          <a:bodyPr/>
          <a:lstStyle/>
          <a:p>
            <a:r>
              <a:rPr lang="zh-TW" altLang="en-US" smtClean="0">
                <a:ea typeface="新細明體" pitchFamily="18" charset="-120"/>
              </a:rPr>
              <a:t>設定紀錄與封存</a:t>
            </a:r>
            <a:endParaRPr lang="en-US" altLang="zh-TW" dirty="0">
              <a:ea typeface="新細明體" pitchFamily="18" charset="-120"/>
            </a:endParaRPr>
          </a:p>
        </p:txBody>
      </p:sp>
      <p:pic>
        <p:nvPicPr>
          <p:cNvPr id="55298" name="Rectangle 52228"/>
          <p:cNvPicPr>
            <a:picLocks noChangeAspect="1" noChangeArrowheads="1"/>
          </p:cNvPicPr>
          <p:nvPr/>
        </p:nvPicPr>
        <p:blipFill>
          <a:blip r:embed="rId5"/>
          <a:srcRect/>
          <a:stretch>
            <a:fillRect/>
          </a:stretch>
        </p:blipFill>
        <p:spPr bwMode="auto">
          <a:xfrm>
            <a:off x="261938" y="889000"/>
            <a:ext cx="3852862" cy="4038600"/>
          </a:xfrm>
          <a:prstGeom prst="rect">
            <a:avLst/>
          </a:prstGeom>
          <a:noFill/>
          <a:ln w="9525">
            <a:noFill/>
            <a:miter lim="800000"/>
            <a:headEnd/>
            <a:tailEnd/>
          </a:ln>
        </p:spPr>
      </p:pic>
      <p:pic>
        <p:nvPicPr>
          <p:cNvPr id="55299" name="Rectangle 52229"/>
          <p:cNvPicPr>
            <a:picLocks noChangeAspect="1" noChangeArrowheads="1"/>
          </p:cNvPicPr>
          <p:nvPr/>
        </p:nvPicPr>
        <p:blipFill>
          <a:blip r:embed="rId6"/>
          <a:srcRect/>
          <a:stretch>
            <a:fillRect/>
          </a:stretch>
        </p:blipFill>
        <p:spPr bwMode="auto">
          <a:xfrm>
            <a:off x="2743200" y="1752600"/>
            <a:ext cx="3763963" cy="4343400"/>
          </a:xfrm>
          <a:prstGeom prst="rect">
            <a:avLst/>
          </a:prstGeom>
          <a:noFill/>
          <a:ln w="9525">
            <a:noFill/>
            <a:miter lim="800000"/>
            <a:headEnd/>
            <a:tailEnd/>
          </a:ln>
        </p:spPr>
      </p:pic>
      <p:pic>
        <p:nvPicPr>
          <p:cNvPr id="55300" name="Rectangle 52230"/>
          <p:cNvPicPr>
            <a:picLocks noChangeAspect="1" noChangeArrowheads="1"/>
          </p:cNvPicPr>
          <p:nvPr/>
        </p:nvPicPr>
        <p:blipFill>
          <a:blip r:embed="rId7"/>
          <a:srcRect/>
          <a:stretch>
            <a:fillRect/>
          </a:stretch>
        </p:blipFill>
        <p:spPr bwMode="auto">
          <a:xfrm>
            <a:off x="5410201" y="2819400"/>
            <a:ext cx="3559175" cy="3886200"/>
          </a:xfrm>
          <a:prstGeom prst="rect">
            <a:avLst/>
          </a:prstGeom>
          <a:noFill/>
          <a:ln w="9525">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ctangle 22"/>
          <p:cNvPicPr>
            <a:picLocks noChangeAspect="1" noChangeArrowheads="1"/>
          </p:cNvPicPr>
          <p:nvPr/>
        </p:nvPicPr>
        <p:blipFill>
          <a:blip r:embed="rId3" cstate="screen"/>
          <a:srcRect/>
          <a:stretch>
            <a:fillRect/>
          </a:stretch>
        </p:blipFill>
        <p:spPr bwMode="auto">
          <a:xfrm>
            <a:off x="6261861" y="4036998"/>
            <a:ext cx="2161221" cy="274320"/>
          </a:xfrm>
          <a:prstGeom prst="rect">
            <a:avLst/>
          </a:prstGeom>
          <a:noFill/>
          <a:ln w="9525">
            <a:noFill/>
            <a:miter lim="800000"/>
            <a:headEnd/>
            <a:tailEnd/>
          </a:ln>
        </p:spPr>
      </p:pic>
      <p:pic>
        <p:nvPicPr>
          <p:cNvPr id="9" name="Rectangle 35"/>
          <p:cNvPicPr>
            <a:picLocks noChangeAspect="1" noChangeArrowheads="1"/>
          </p:cNvPicPr>
          <p:nvPr/>
        </p:nvPicPr>
        <p:blipFill>
          <a:blip r:embed="rId4" cstate="screen"/>
          <a:srcRect/>
          <a:stretch>
            <a:fillRect/>
          </a:stretch>
        </p:blipFill>
        <p:spPr bwMode="auto">
          <a:xfrm>
            <a:off x="6261861" y="5229573"/>
            <a:ext cx="1543185" cy="274320"/>
          </a:xfrm>
          <a:prstGeom prst="rect">
            <a:avLst/>
          </a:prstGeom>
          <a:noFill/>
          <a:ln w="9525">
            <a:noFill/>
            <a:miter lim="800000"/>
            <a:headEnd/>
            <a:tailEnd/>
          </a:ln>
        </p:spPr>
      </p:pic>
      <p:pic>
        <p:nvPicPr>
          <p:cNvPr id="10" name="Picture 9" descr="RoundTable_bL_r.png"/>
          <p:cNvPicPr>
            <a:picLocks noChangeAspect="1"/>
          </p:cNvPicPr>
          <p:nvPr/>
        </p:nvPicPr>
        <p:blipFill>
          <a:blip r:embed="rId5" cstate="print"/>
          <a:stretch>
            <a:fillRect/>
          </a:stretch>
        </p:blipFill>
        <p:spPr>
          <a:xfrm>
            <a:off x="6261861" y="5780142"/>
            <a:ext cx="831272" cy="182880"/>
          </a:xfrm>
          <a:prstGeom prst="rect">
            <a:avLst/>
          </a:prstGeom>
          <a:ln>
            <a:noFill/>
          </a:ln>
          <a:effectLst/>
        </p:spPr>
      </p:pic>
      <p:pic>
        <p:nvPicPr>
          <p:cNvPr id="11" name="Rectangle 23"/>
          <p:cNvPicPr>
            <a:picLocks noChangeAspect="1" noChangeArrowheads="1"/>
          </p:cNvPicPr>
          <p:nvPr/>
        </p:nvPicPr>
        <p:blipFill>
          <a:blip r:embed="rId6"/>
          <a:srcRect/>
          <a:stretch>
            <a:fillRect/>
          </a:stretch>
        </p:blipFill>
        <p:spPr bwMode="ltGray">
          <a:xfrm>
            <a:off x="6261861" y="2661543"/>
            <a:ext cx="2231343" cy="365760"/>
          </a:xfrm>
          <a:prstGeom prst="rect">
            <a:avLst/>
          </a:prstGeom>
          <a:noFill/>
          <a:ln w="9525">
            <a:noFill/>
            <a:miter lim="800000"/>
            <a:headEnd/>
            <a:tailEnd/>
          </a:ln>
        </p:spPr>
      </p:pic>
      <p:pic>
        <p:nvPicPr>
          <p:cNvPr id="12" name="Rectangle 39"/>
          <p:cNvPicPr>
            <a:picLocks noChangeAspect="1" noChangeArrowheads="1"/>
          </p:cNvPicPr>
          <p:nvPr/>
        </p:nvPicPr>
        <p:blipFill>
          <a:blip r:embed="rId7"/>
          <a:srcRect/>
          <a:stretch>
            <a:fillRect/>
          </a:stretch>
        </p:blipFill>
        <p:spPr bwMode="ltGray">
          <a:xfrm>
            <a:off x="6261861" y="3303551"/>
            <a:ext cx="2253341" cy="457200"/>
          </a:xfrm>
          <a:prstGeom prst="rect">
            <a:avLst/>
          </a:prstGeom>
          <a:noFill/>
          <a:ln w="9525">
            <a:noFill/>
            <a:miter lim="800000"/>
            <a:headEnd/>
            <a:tailEnd/>
          </a:ln>
        </p:spPr>
      </p:pic>
      <p:pic>
        <p:nvPicPr>
          <p:cNvPr id="13" name="Picture 5" descr="Windows Server active directory logo rev h"/>
          <p:cNvPicPr>
            <a:picLocks noChangeAspect="1" noChangeArrowheads="1"/>
          </p:cNvPicPr>
          <p:nvPr/>
        </p:nvPicPr>
        <p:blipFill>
          <a:blip r:embed="rId8"/>
          <a:srcRect/>
          <a:stretch>
            <a:fillRect/>
          </a:stretch>
        </p:blipFill>
        <p:spPr bwMode="ltGray">
          <a:xfrm>
            <a:off x="6261861" y="1836656"/>
            <a:ext cx="2191589" cy="548640"/>
          </a:xfrm>
          <a:prstGeom prst="rect">
            <a:avLst/>
          </a:prstGeom>
          <a:noFill/>
          <a:ln w="9525">
            <a:noFill/>
            <a:miter lim="800000"/>
            <a:headEnd/>
            <a:tailEnd/>
          </a:ln>
        </p:spPr>
      </p:pic>
      <p:pic>
        <p:nvPicPr>
          <p:cNvPr id="14" name="Rectangle 5"/>
          <p:cNvPicPr>
            <a:picLocks noChangeAspect="1" noChangeArrowheads="1"/>
          </p:cNvPicPr>
          <p:nvPr/>
        </p:nvPicPr>
        <p:blipFill>
          <a:blip r:embed="rId9" cstate="print"/>
          <a:srcRect/>
          <a:stretch>
            <a:fillRect/>
          </a:stretch>
        </p:blipFill>
        <p:spPr bwMode="auto">
          <a:xfrm>
            <a:off x="6261861" y="4587566"/>
            <a:ext cx="1779815" cy="365760"/>
          </a:xfrm>
          <a:prstGeom prst="rect">
            <a:avLst/>
          </a:prstGeom>
          <a:noFill/>
          <a:ln w="9525">
            <a:noFill/>
            <a:miter lim="800000"/>
            <a:headEnd/>
            <a:tailEnd/>
          </a:ln>
        </p:spPr>
      </p:pic>
      <p:sp>
        <p:nvSpPr>
          <p:cNvPr id="15" name="Title 14"/>
          <p:cNvSpPr>
            <a:spLocks noGrp="1"/>
          </p:cNvSpPr>
          <p:nvPr>
            <p:ph type="title"/>
          </p:nvPr>
        </p:nvSpPr>
        <p:spPr>
          <a:xfrm>
            <a:off x="385234" y="621771"/>
            <a:ext cx="8380412" cy="1084913"/>
          </a:xfrm>
        </p:spPr>
        <p:txBody>
          <a:bodyPr/>
          <a:lstStyle/>
          <a:p>
            <a:r>
              <a:rPr lang="zh-TW" altLang="en-US" sz="4500" dirty="0" smtClean="0">
                <a:sym typeface="Wingdings" pitchFamily="2" charset="2"/>
              </a:rPr>
              <a:t>微軟整合通訊服務</a:t>
            </a:r>
            <a:r>
              <a:rPr sz="4500" smtClean="0">
                <a:sym typeface="Wingdings" pitchFamily="2" charset="2"/>
              </a:rPr>
              <a:t> </a:t>
            </a:r>
            <a:br>
              <a:rPr sz="4500" smtClean="0">
                <a:sym typeface="Wingdings" pitchFamily="2" charset="2"/>
              </a:rPr>
            </a:br>
            <a:r>
              <a:rPr lang="zh-TW" altLang="en-US" sz="3300" spc="-83" dirty="0" smtClean="0">
                <a:sym typeface="Wingdings" pitchFamily="2" charset="2"/>
              </a:rPr>
              <a:t>建構基礎架構</a:t>
            </a:r>
            <a:r>
              <a:rPr sz="3300" spc="-83" smtClean="0">
                <a:sym typeface="Wingdings" pitchFamily="2" charset="2"/>
              </a:rPr>
              <a:t> </a:t>
            </a:r>
            <a:endParaRPr sz="4500" spc="-83"/>
          </a:p>
        </p:txBody>
      </p:sp>
      <p:sp>
        <p:nvSpPr>
          <p:cNvPr id="16" name="Text Placeholder 15"/>
          <p:cNvSpPr>
            <a:spLocks noGrp="1"/>
          </p:cNvSpPr>
          <p:nvPr>
            <p:ph type="body" idx="1"/>
          </p:nvPr>
        </p:nvSpPr>
        <p:spPr>
          <a:xfrm>
            <a:off x="381000" y="1808428"/>
            <a:ext cx="5607676" cy="4543114"/>
          </a:xfrm>
        </p:spPr>
        <p:txBody>
          <a:bodyPr/>
          <a:lstStyle/>
          <a:p>
            <a:pPr marL="289708" indent="-289708">
              <a:spcBef>
                <a:spcPts val="750"/>
              </a:spcBef>
            </a:pPr>
            <a:r>
              <a:rPr lang="zh-TW" altLang="en-US" sz="2300" dirty="0">
                <a:solidFill>
                  <a:srgbClr val="FFC000"/>
                </a:solidFill>
              </a:rPr>
              <a:t>建構整合通訊的基礎</a:t>
            </a:r>
            <a:endParaRPr sz="2300" dirty="0">
              <a:solidFill>
                <a:srgbClr val="FFC000"/>
              </a:solidFill>
            </a:endParaRPr>
          </a:p>
          <a:p>
            <a:pPr marL="289708" indent="-289708">
              <a:spcBef>
                <a:spcPts val="750"/>
              </a:spcBef>
            </a:pPr>
            <a:r>
              <a:rPr lang="zh-TW" altLang="en-US" sz="2300" dirty="0"/>
              <a:t>單一識別</a:t>
            </a:r>
            <a:r>
              <a:rPr altLang="zh-TW" sz="2300" dirty="0"/>
              <a:t>, </a:t>
            </a:r>
            <a:r>
              <a:rPr lang="zh-TW" altLang="en-US" sz="2300" dirty="0"/>
              <a:t>單一目錄</a:t>
            </a:r>
            <a:endParaRPr sz="2300" dirty="0"/>
          </a:p>
          <a:p>
            <a:pPr marL="289708" indent="-289708">
              <a:spcBef>
                <a:spcPts val="750"/>
              </a:spcBef>
            </a:pPr>
            <a:r>
              <a:rPr lang="zh-TW" altLang="en-US" sz="2300" dirty="0"/>
              <a:t>訊息及行事曆服務</a:t>
            </a:r>
            <a:endParaRPr sz="2300" dirty="0"/>
          </a:p>
          <a:p>
            <a:pPr marL="289708" indent="-289708">
              <a:spcBef>
                <a:spcPts val="750"/>
              </a:spcBef>
            </a:pPr>
            <a:r>
              <a:rPr lang="zh-TW" altLang="en-US" sz="2300" dirty="0"/>
              <a:t>現狀資訊和企業內部即時通訊</a:t>
            </a:r>
            <a:endParaRPr sz="2300" dirty="0"/>
          </a:p>
          <a:p>
            <a:pPr marL="289708" indent="-289708">
              <a:spcBef>
                <a:spcPts val="750"/>
              </a:spcBef>
            </a:pPr>
            <a:r>
              <a:rPr lang="zh-TW" altLang="en-US" sz="2300" dirty="0">
                <a:solidFill>
                  <a:srgbClr val="FFC000"/>
                </a:solidFill>
              </a:rPr>
              <a:t>各式通訊方式的整合</a:t>
            </a:r>
            <a:endParaRPr sz="2300" dirty="0">
              <a:solidFill>
                <a:srgbClr val="FFC000"/>
              </a:solidFill>
            </a:endParaRPr>
          </a:p>
          <a:p>
            <a:pPr marL="526500" lvl="1" indent="-236793">
              <a:spcBef>
                <a:spcPts val="667"/>
              </a:spcBef>
            </a:pPr>
            <a:r>
              <a:rPr lang="zh-TW" altLang="en-US" sz="2000" dirty="0" smtClean="0"/>
              <a:t>軟體式的網路電話系統</a:t>
            </a:r>
            <a:endParaRPr lang="en-US" sz="2000" dirty="0" smtClean="0"/>
          </a:p>
          <a:p>
            <a:pPr marL="526500" lvl="1" indent="-236793">
              <a:spcBef>
                <a:spcPts val="667"/>
              </a:spcBef>
            </a:pPr>
            <a:r>
              <a:rPr lang="zh-TW" altLang="en-US" sz="2000" dirty="0" smtClean="0"/>
              <a:t>整合訊息</a:t>
            </a:r>
            <a:endParaRPr lang="en-US" sz="2000" dirty="0" smtClean="0"/>
          </a:p>
          <a:p>
            <a:pPr marL="526500" lvl="1" indent="-236793">
              <a:spcBef>
                <a:spcPts val="667"/>
              </a:spcBef>
            </a:pPr>
            <a:r>
              <a:rPr lang="zh-TW" altLang="en-US" sz="2000" dirty="0" smtClean="0"/>
              <a:t>線上會議及語音</a:t>
            </a:r>
            <a:r>
              <a:rPr lang="en-US" altLang="zh-TW" sz="2000" dirty="0" smtClean="0"/>
              <a:t>/</a:t>
            </a:r>
            <a:r>
              <a:rPr lang="zh-TW" altLang="en-US" sz="2000" dirty="0" smtClean="0"/>
              <a:t>視訊會議</a:t>
            </a:r>
            <a:endParaRPr lang="en-US" sz="2000" dirty="0" smtClean="0"/>
          </a:p>
          <a:p>
            <a:pPr marL="526500" lvl="1" indent="-236793">
              <a:spcBef>
                <a:spcPts val="667"/>
              </a:spcBef>
            </a:pPr>
            <a:r>
              <a:rPr lang="zh-TW" altLang="en-US" sz="2000" dirty="0" smtClean="0"/>
              <a:t>語音辨別 </a:t>
            </a:r>
            <a:r>
              <a:rPr lang="en-US" altLang="zh-TW" sz="2000" dirty="0" smtClean="0"/>
              <a:t>(</a:t>
            </a:r>
            <a:r>
              <a:rPr lang="zh-TW" altLang="en-US" sz="2000" dirty="0" smtClean="0"/>
              <a:t>英文</a:t>
            </a:r>
            <a:r>
              <a:rPr lang="en-US" altLang="zh-TW" sz="2000" dirty="0" smtClean="0"/>
              <a:t>)</a:t>
            </a:r>
            <a:endParaRPr lang="en-US" sz="2000" dirty="0" smtClean="0"/>
          </a:p>
          <a:p>
            <a:pPr>
              <a:buNone/>
            </a:pPr>
            <a:r>
              <a:rPr sz="2300" dirty="0">
                <a:hlinkClick r:id="rId10"/>
              </a:rPr>
              <a:t>www.microsoft.com/uc</a:t>
            </a:r>
            <a:r>
              <a:rPr sz="2300" dirty="0"/>
              <a:t> </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reeform 5"/>
          <p:cNvSpPr>
            <a:spLocks/>
          </p:cNvSpPr>
          <p:nvPr/>
        </p:nvSpPr>
        <p:spPr bwMode="auto">
          <a:xfrm>
            <a:off x="6052248" y="2057401"/>
            <a:ext cx="2008646" cy="4810125"/>
          </a:xfrm>
          <a:custGeom>
            <a:avLst/>
            <a:gdLst/>
            <a:ahLst/>
            <a:cxnLst>
              <a:cxn ang="0">
                <a:pos x="67" y="0"/>
              </a:cxn>
              <a:cxn ang="0">
                <a:pos x="447" y="0"/>
              </a:cxn>
              <a:cxn ang="0">
                <a:pos x="417" y="194"/>
              </a:cxn>
              <a:cxn ang="0">
                <a:pos x="417" y="203"/>
              </a:cxn>
              <a:cxn ang="0">
                <a:pos x="465" y="400"/>
              </a:cxn>
              <a:cxn ang="0">
                <a:pos x="512" y="574"/>
              </a:cxn>
              <a:cxn ang="0">
                <a:pos x="513" y="592"/>
              </a:cxn>
              <a:cxn ang="0">
                <a:pos x="476" y="775"/>
              </a:cxn>
              <a:cxn ang="0">
                <a:pos x="436" y="972"/>
              </a:cxn>
              <a:cxn ang="0">
                <a:pos x="540" y="1285"/>
              </a:cxn>
              <a:cxn ang="0">
                <a:pos x="0" y="1285"/>
              </a:cxn>
              <a:cxn ang="0">
                <a:pos x="90" y="792"/>
              </a:cxn>
              <a:cxn ang="0">
                <a:pos x="90" y="778"/>
              </a:cxn>
              <a:cxn ang="0">
                <a:pos x="42" y="463"/>
              </a:cxn>
              <a:cxn ang="0">
                <a:pos x="9" y="270"/>
              </a:cxn>
              <a:cxn ang="0">
                <a:pos x="67" y="0"/>
              </a:cxn>
            </a:cxnLst>
            <a:rect l="0" t="0" r="r" b="b"/>
            <a:pathLst>
              <a:path w="540" h="1285">
                <a:moveTo>
                  <a:pt x="67" y="0"/>
                </a:moveTo>
                <a:cubicBezTo>
                  <a:pt x="67" y="0"/>
                  <a:pt x="447" y="0"/>
                  <a:pt x="447" y="0"/>
                </a:cubicBezTo>
                <a:cubicBezTo>
                  <a:pt x="435" y="55"/>
                  <a:pt x="420" y="132"/>
                  <a:pt x="417" y="194"/>
                </a:cubicBezTo>
                <a:cubicBezTo>
                  <a:pt x="417" y="197"/>
                  <a:pt x="417" y="200"/>
                  <a:pt x="417" y="203"/>
                </a:cubicBezTo>
                <a:cubicBezTo>
                  <a:pt x="417" y="261"/>
                  <a:pt x="441" y="331"/>
                  <a:pt x="465" y="400"/>
                </a:cubicBezTo>
                <a:cubicBezTo>
                  <a:pt x="487" y="461"/>
                  <a:pt x="508" y="522"/>
                  <a:pt x="512" y="574"/>
                </a:cubicBezTo>
                <a:cubicBezTo>
                  <a:pt x="513" y="580"/>
                  <a:pt x="513" y="586"/>
                  <a:pt x="513" y="592"/>
                </a:cubicBezTo>
                <a:cubicBezTo>
                  <a:pt x="513" y="647"/>
                  <a:pt x="494" y="710"/>
                  <a:pt x="476" y="775"/>
                </a:cubicBezTo>
                <a:cubicBezTo>
                  <a:pt x="456" y="842"/>
                  <a:pt x="436" y="910"/>
                  <a:pt x="436" y="972"/>
                </a:cubicBezTo>
                <a:cubicBezTo>
                  <a:pt x="436" y="1068"/>
                  <a:pt x="505" y="1216"/>
                  <a:pt x="540" y="1285"/>
                </a:cubicBezTo>
                <a:cubicBezTo>
                  <a:pt x="540" y="1285"/>
                  <a:pt x="0" y="1285"/>
                  <a:pt x="0" y="1285"/>
                </a:cubicBezTo>
                <a:cubicBezTo>
                  <a:pt x="24" y="1188"/>
                  <a:pt x="86" y="929"/>
                  <a:pt x="90" y="792"/>
                </a:cubicBezTo>
                <a:cubicBezTo>
                  <a:pt x="90" y="787"/>
                  <a:pt x="90" y="783"/>
                  <a:pt x="90" y="778"/>
                </a:cubicBezTo>
                <a:cubicBezTo>
                  <a:pt x="90" y="682"/>
                  <a:pt x="64" y="565"/>
                  <a:pt x="42" y="463"/>
                </a:cubicBezTo>
                <a:cubicBezTo>
                  <a:pt x="25" y="384"/>
                  <a:pt x="9" y="315"/>
                  <a:pt x="9" y="270"/>
                </a:cubicBezTo>
                <a:cubicBezTo>
                  <a:pt x="9" y="195"/>
                  <a:pt x="46" y="67"/>
                  <a:pt x="67" y="0"/>
                </a:cubicBezTo>
                <a:close/>
              </a:path>
            </a:pathLst>
          </a:custGeom>
          <a:gradFill>
            <a:gsLst>
              <a:gs pos="0">
                <a:srgbClr val="FDB20A"/>
              </a:gs>
              <a:gs pos="100000">
                <a:srgbClr val="FDB20A">
                  <a:alpha val="0"/>
                </a:srgbClr>
              </a:gs>
            </a:gsLst>
            <a:lin ang="2700000" scaled="1"/>
          </a:gradFill>
          <a:ln w="9525">
            <a:noFill/>
            <a:round/>
            <a:headEnd/>
            <a:tailEnd/>
          </a:ln>
        </p:spPr>
        <p:txBody>
          <a:bodyPr vert="horz" wrap="square" lIns="91436" tIns="45718" rIns="91436" bIns="45718" numCol="1" anchor="t" anchorCtr="0" compatLnSpc="1">
            <a:prstTxWarp prst="textNoShape">
              <a:avLst/>
            </a:prstTxWarp>
          </a:bodyPr>
          <a:lstStyle/>
          <a:p>
            <a:endParaRPr lang="en-US" dirty="0"/>
          </a:p>
        </p:txBody>
      </p:sp>
      <p:sp>
        <p:nvSpPr>
          <p:cNvPr id="90" name="Freeform 6"/>
          <p:cNvSpPr>
            <a:spLocks/>
          </p:cNvSpPr>
          <p:nvPr/>
        </p:nvSpPr>
        <p:spPr bwMode="auto">
          <a:xfrm>
            <a:off x="7607885" y="2047876"/>
            <a:ext cx="1536116" cy="4810125"/>
          </a:xfrm>
          <a:custGeom>
            <a:avLst/>
            <a:gdLst/>
            <a:ahLst/>
            <a:cxnLst>
              <a:cxn ang="0">
                <a:pos x="30" y="0"/>
              </a:cxn>
              <a:cxn ang="0">
                <a:pos x="413" y="0"/>
              </a:cxn>
              <a:cxn ang="0">
                <a:pos x="413" y="1285"/>
              </a:cxn>
              <a:cxn ang="0">
                <a:pos x="123" y="1285"/>
              </a:cxn>
              <a:cxn ang="0">
                <a:pos x="19" y="972"/>
              </a:cxn>
              <a:cxn ang="0">
                <a:pos x="59" y="775"/>
              </a:cxn>
              <a:cxn ang="0">
                <a:pos x="96" y="592"/>
              </a:cxn>
              <a:cxn ang="0">
                <a:pos x="95" y="574"/>
              </a:cxn>
              <a:cxn ang="0">
                <a:pos x="48" y="400"/>
              </a:cxn>
              <a:cxn ang="0">
                <a:pos x="0" y="203"/>
              </a:cxn>
              <a:cxn ang="0">
                <a:pos x="0" y="194"/>
              </a:cxn>
              <a:cxn ang="0">
                <a:pos x="30" y="0"/>
              </a:cxn>
            </a:cxnLst>
            <a:rect l="0" t="0" r="r" b="b"/>
            <a:pathLst>
              <a:path w="413" h="1285">
                <a:moveTo>
                  <a:pt x="30" y="0"/>
                </a:moveTo>
                <a:cubicBezTo>
                  <a:pt x="30" y="0"/>
                  <a:pt x="413" y="0"/>
                  <a:pt x="413" y="0"/>
                </a:cubicBezTo>
                <a:cubicBezTo>
                  <a:pt x="413" y="0"/>
                  <a:pt x="413" y="1285"/>
                  <a:pt x="413" y="1285"/>
                </a:cubicBezTo>
                <a:cubicBezTo>
                  <a:pt x="413" y="1285"/>
                  <a:pt x="123" y="1285"/>
                  <a:pt x="123" y="1285"/>
                </a:cubicBezTo>
                <a:cubicBezTo>
                  <a:pt x="88" y="1216"/>
                  <a:pt x="19" y="1068"/>
                  <a:pt x="19" y="972"/>
                </a:cubicBezTo>
                <a:cubicBezTo>
                  <a:pt x="19" y="910"/>
                  <a:pt x="39" y="842"/>
                  <a:pt x="59" y="775"/>
                </a:cubicBezTo>
                <a:cubicBezTo>
                  <a:pt x="77" y="710"/>
                  <a:pt x="96" y="647"/>
                  <a:pt x="96" y="592"/>
                </a:cubicBezTo>
                <a:cubicBezTo>
                  <a:pt x="96" y="586"/>
                  <a:pt x="96" y="580"/>
                  <a:pt x="95" y="574"/>
                </a:cubicBezTo>
                <a:cubicBezTo>
                  <a:pt x="91" y="522"/>
                  <a:pt x="70" y="461"/>
                  <a:pt x="48" y="400"/>
                </a:cubicBezTo>
                <a:cubicBezTo>
                  <a:pt x="24" y="331"/>
                  <a:pt x="0" y="261"/>
                  <a:pt x="0" y="203"/>
                </a:cubicBezTo>
                <a:cubicBezTo>
                  <a:pt x="0" y="200"/>
                  <a:pt x="0" y="197"/>
                  <a:pt x="0" y="194"/>
                </a:cubicBezTo>
                <a:cubicBezTo>
                  <a:pt x="3" y="132"/>
                  <a:pt x="18" y="55"/>
                  <a:pt x="30" y="0"/>
                </a:cubicBezTo>
                <a:close/>
              </a:path>
            </a:pathLst>
          </a:custGeom>
          <a:gradFill>
            <a:gsLst>
              <a:gs pos="0">
                <a:srgbClr val="851BC7"/>
              </a:gs>
              <a:gs pos="100000">
                <a:srgbClr val="851BC7">
                  <a:alpha val="0"/>
                </a:srgbClr>
              </a:gs>
            </a:gsLst>
            <a:lin ang="2700000" scaled="1"/>
          </a:gradFill>
          <a:ln w="9525">
            <a:noFill/>
            <a:round/>
            <a:headEnd/>
            <a:tailEnd/>
          </a:ln>
        </p:spPr>
        <p:txBody>
          <a:bodyPr vert="horz" wrap="square" lIns="91436" tIns="45718" rIns="91436" bIns="45718" numCol="1" anchor="t" anchorCtr="0" compatLnSpc="1">
            <a:prstTxWarp prst="textNoShape">
              <a:avLst/>
            </a:prstTxWarp>
          </a:bodyPr>
          <a:lstStyle/>
          <a:p>
            <a:endParaRPr lang="en-US" dirty="0"/>
          </a:p>
        </p:txBody>
      </p:sp>
      <p:sp>
        <p:nvSpPr>
          <p:cNvPr id="91" name="Freeform 7"/>
          <p:cNvSpPr>
            <a:spLocks/>
          </p:cNvSpPr>
          <p:nvPr/>
        </p:nvSpPr>
        <p:spPr bwMode="auto">
          <a:xfrm>
            <a:off x="0" y="2047876"/>
            <a:ext cx="3002696" cy="4810125"/>
          </a:xfrm>
          <a:custGeom>
            <a:avLst/>
            <a:gdLst/>
            <a:ahLst/>
            <a:cxnLst>
              <a:cxn ang="0">
                <a:pos x="0" y="0"/>
              </a:cxn>
              <a:cxn ang="0">
                <a:pos x="741" y="0"/>
              </a:cxn>
              <a:cxn ang="0">
                <a:pos x="807" y="335"/>
              </a:cxn>
              <a:cxn ang="0">
                <a:pos x="806" y="346"/>
              </a:cxn>
              <a:cxn ang="0">
                <a:pos x="715" y="713"/>
              </a:cxn>
              <a:cxn ang="0">
                <a:pos x="683" y="816"/>
              </a:cxn>
              <a:cxn ang="0">
                <a:pos x="642" y="1151"/>
              </a:cxn>
              <a:cxn ang="0">
                <a:pos x="648" y="1285"/>
              </a:cxn>
              <a:cxn ang="0">
                <a:pos x="0" y="1285"/>
              </a:cxn>
              <a:cxn ang="0">
                <a:pos x="0" y="0"/>
              </a:cxn>
            </a:cxnLst>
            <a:rect l="0" t="0" r="r" b="b"/>
            <a:pathLst>
              <a:path w="807" h="1285">
                <a:moveTo>
                  <a:pt x="0" y="0"/>
                </a:moveTo>
                <a:cubicBezTo>
                  <a:pt x="0" y="0"/>
                  <a:pt x="741" y="0"/>
                  <a:pt x="741" y="0"/>
                </a:cubicBezTo>
                <a:cubicBezTo>
                  <a:pt x="761" y="70"/>
                  <a:pt x="807" y="234"/>
                  <a:pt x="807" y="335"/>
                </a:cubicBezTo>
                <a:cubicBezTo>
                  <a:pt x="807" y="339"/>
                  <a:pt x="806" y="343"/>
                  <a:pt x="806" y="346"/>
                </a:cubicBezTo>
                <a:cubicBezTo>
                  <a:pt x="803" y="439"/>
                  <a:pt x="751" y="600"/>
                  <a:pt x="715" y="713"/>
                </a:cubicBezTo>
                <a:cubicBezTo>
                  <a:pt x="701" y="756"/>
                  <a:pt x="689" y="793"/>
                  <a:pt x="683" y="816"/>
                </a:cubicBezTo>
                <a:cubicBezTo>
                  <a:pt x="651" y="941"/>
                  <a:pt x="642" y="1059"/>
                  <a:pt x="642" y="1151"/>
                </a:cubicBezTo>
                <a:cubicBezTo>
                  <a:pt x="642" y="1207"/>
                  <a:pt x="645" y="1254"/>
                  <a:pt x="648" y="1285"/>
                </a:cubicBezTo>
                <a:cubicBezTo>
                  <a:pt x="648" y="1285"/>
                  <a:pt x="0" y="1285"/>
                  <a:pt x="0" y="1285"/>
                </a:cubicBezTo>
                <a:cubicBezTo>
                  <a:pt x="0" y="1285"/>
                  <a:pt x="0" y="0"/>
                  <a:pt x="0" y="0"/>
                </a:cubicBezTo>
                <a:close/>
              </a:path>
            </a:pathLst>
          </a:custGeom>
          <a:gradFill flip="none" rotWithShape="1">
            <a:gsLst>
              <a:gs pos="0">
                <a:srgbClr val="12309C"/>
              </a:gs>
              <a:gs pos="100000">
                <a:srgbClr val="12309E">
                  <a:alpha val="0"/>
                </a:srgbClr>
              </a:gs>
            </a:gsLst>
            <a:lin ang="2700000" scaled="1"/>
            <a:tileRect/>
          </a:gradFill>
          <a:ln w="9525">
            <a:noFill/>
            <a:round/>
            <a:headEnd/>
            <a:tailEnd/>
          </a:ln>
        </p:spPr>
        <p:txBody>
          <a:bodyPr vert="horz" wrap="square" lIns="91436" tIns="45718" rIns="91436" bIns="45718" numCol="1" anchor="t" anchorCtr="0" compatLnSpc="1">
            <a:prstTxWarp prst="textNoShape">
              <a:avLst/>
            </a:prstTxWarp>
          </a:bodyPr>
          <a:lstStyle/>
          <a:p>
            <a:endParaRPr lang="en-US" dirty="0"/>
          </a:p>
        </p:txBody>
      </p:sp>
      <p:sp>
        <p:nvSpPr>
          <p:cNvPr id="92" name="Freeform 8"/>
          <p:cNvSpPr>
            <a:spLocks/>
          </p:cNvSpPr>
          <p:nvPr/>
        </p:nvSpPr>
        <p:spPr bwMode="auto">
          <a:xfrm>
            <a:off x="2389011" y="2047876"/>
            <a:ext cx="3999908" cy="4810125"/>
          </a:xfrm>
          <a:custGeom>
            <a:avLst/>
            <a:gdLst/>
            <a:ahLst/>
            <a:cxnLst>
              <a:cxn ang="0">
                <a:pos x="99" y="0"/>
              </a:cxn>
              <a:cxn ang="0">
                <a:pos x="1052" y="0"/>
              </a:cxn>
              <a:cxn ang="0">
                <a:pos x="994" y="270"/>
              </a:cxn>
              <a:cxn ang="0">
                <a:pos x="1027" y="463"/>
              </a:cxn>
              <a:cxn ang="0">
                <a:pos x="1075" y="778"/>
              </a:cxn>
              <a:cxn ang="0">
                <a:pos x="1075" y="792"/>
              </a:cxn>
              <a:cxn ang="0">
                <a:pos x="985" y="1285"/>
              </a:cxn>
              <a:cxn ang="0">
                <a:pos x="6" y="1285"/>
              </a:cxn>
              <a:cxn ang="0">
                <a:pos x="0" y="1151"/>
              </a:cxn>
              <a:cxn ang="0">
                <a:pos x="41" y="816"/>
              </a:cxn>
              <a:cxn ang="0">
                <a:pos x="73" y="713"/>
              </a:cxn>
              <a:cxn ang="0">
                <a:pos x="164" y="346"/>
              </a:cxn>
              <a:cxn ang="0">
                <a:pos x="165" y="335"/>
              </a:cxn>
              <a:cxn ang="0">
                <a:pos x="99" y="0"/>
              </a:cxn>
            </a:cxnLst>
            <a:rect l="0" t="0" r="r" b="b"/>
            <a:pathLst>
              <a:path w="1075" h="1285">
                <a:moveTo>
                  <a:pt x="99" y="0"/>
                </a:moveTo>
                <a:cubicBezTo>
                  <a:pt x="99" y="0"/>
                  <a:pt x="1052" y="0"/>
                  <a:pt x="1052" y="0"/>
                </a:cubicBezTo>
                <a:cubicBezTo>
                  <a:pt x="1031" y="67"/>
                  <a:pt x="994" y="195"/>
                  <a:pt x="994" y="270"/>
                </a:cubicBezTo>
                <a:cubicBezTo>
                  <a:pt x="994" y="315"/>
                  <a:pt x="1010" y="384"/>
                  <a:pt x="1027" y="463"/>
                </a:cubicBezTo>
                <a:cubicBezTo>
                  <a:pt x="1049" y="565"/>
                  <a:pt x="1075" y="682"/>
                  <a:pt x="1075" y="778"/>
                </a:cubicBezTo>
                <a:cubicBezTo>
                  <a:pt x="1075" y="783"/>
                  <a:pt x="1075" y="787"/>
                  <a:pt x="1075" y="792"/>
                </a:cubicBezTo>
                <a:cubicBezTo>
                  <a:pt x="1071" y="929"/>
                  <a:pt x="1009" y="1188"/>
                  <a:pt x="985" y="1285"/>
                </a:cubicBezTo>
                <a:cubicBezTo>
                  <a:pt x="985" y="1285"/>
                  <a:pt x="6" y="1285"/>
                  <a:pt x="6" y="1285"/>
                </a:cubicBezTo>
                <a:cubicBezTo>
                  <a:pt x="3" y="1254"/>
                  <a:pt x="0" y="1207"/>
                  <a:pt x="0" y="1151"/>
                </a:cubicBezTo>
                <a:cubicBezTo>
                  <a:pt x="0" y="1059"/>
                  <a:pt x="9" y="941"/>
                  <a:pt x="41" y="816"/>
                </a:cubicBezTo>
                <a:cubicBezTo>
                  <a:pt x="47" y="793"/>
                  <a:pt x="59" y="756"/>
                  <a:pt x="73" y="713"/>
                </a:cubicBezTo>
                <a:cubicBezTo>
                  <a:pt x="109" y="600"/>
                  <a:pt x="161" y="439"/>
                  <a:pt x="164" y="346"/>
                </a:cubicBezTo>
                <a:cubicBezTo>
                  <a:pt x="164" y="343"/>
                  <a:pt x="165" y="339"/>
                  <a:pt x="165" y="335"/>
                </a:cubicBezTo>
                <a:cubicBezTo>
                  <a:pt x="165" y="234"/>
                  <a:pt x="119" y="70"/>
                  <a:pt x="99" y="0"/>
                </a:cubicBezTo>
                <a:close/>
              </a:path>
            </a:pathLst>
          </a:custGeom>
          <a:gradFill>
            <a:gsLst>
              <a:gs pos="0">
                <a:srgbClr val="5FEB1B"/>
              </a:gs>
              <a:gs pos="100000">
                <a:srgbClr val="5FEB1B">
                  <a:alpha val="0"/>
                </a:srgbClr>
              </a:gs>
            </a:gsLst>
            <a:lin ang="2700000" scaled="1"/>
          </a:gradFill>
          <a:ln w="9525">
            <a:noFill/>
            <a:round/>
            <a:headEnd/>
            <a:tailEnd/>
          </a:ln>
        </p:spPr>
        <p:txBody>
          <a:bodyPr vert="horz" wrap="square" lIns="91436" tIns="45718" rIns="91436" bIns="45718" numCol="1" anchor="t" anchorCtr="0" compatLnSpc="1">
            <a:prstTxWarp prst="textNoShape">
              <a:avLst/>
            </a:prstTxWarp>
          </a:bodyPr>
          <a:lstStyle/>
          <a:p>
            <a:endParaRPr lang="en-US" dirty="0"/>
          </a:p>
        </p:txBody>
      </p:sp>
      <p:grpSp>
        <p:nvGrpSpPr>
          <p:cNvPr id="2" name="Group 161"/>
          <p:cNvGrpSpPr/>
          <p:nvPr/>
        </p:nvGrpSpPr>
        <p:grpSpPr>
          <a:xfrm>
            <a:off x="0" y="1488124"/>
            <a:ext cx="2758273" cy="584264"/>
            <a:chOff x="0" y="1503363"/>
            <a:chExt cx="2758273" cy="584264"/>
          </a:xfrm>
        </p:grpSpPr>
        <p:grpSp>
          <p:nvGrpSpPr>
            <p:cNvPr id="3" name="Group 132"/>
            <p:cNvGrpSpPr/>
            <p:nvPr/>
          </p:nvGrpSpPr>
          <p:grpSpPr>
            <a:xfrm>
              <a:off x="0" y="1503363"/>
              <a:ext cx="2758273" cy="554412"/>
              <a:chOff x="0" y="1503363"/>
              <a:chExt cx="2758273" cy="554412"/>
            </a:xfrm>
          </p:grpSpPr>
          <p:sp>
            <p:nvSpPr>
              <p:cNvPr id="147" name="Rectangle 146"/>
              <p:cNvSpPr/>
              <p:nvPr/>
            </p:nvSpPr>
            <p:spPr>
              <a:xfrm>
                <a:off x="0" y="1503363"/>
                <a:ext cx="2758163" cy="554037"/>
              </a:xfrm>
              <a:prstGeom prst="rect">
                <a:avLst/>
              </a:prstGeom>
              <a:gradFill flip="none" rotWithShape="1">
                <a:gsLst>
                  <a:gs pos="0">
                    <a:srgbClr val="12309C">
                      <a:alpha val="0"/>
                    </a:srgbClr>
                  </a:gs>
                  <a:gs pos="50000">
                    <a:srgbClr val="12309C"/>
                  </a:gs>
                  <a:gs pos="100000">
                    <a:srgbClr val="12309E">
                      <a:alpha val="0"/>
                    </a:srgb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cxnSp>
            <p:nvCxnSpPr>
              <p:cNvPr id="148" name="Straight Connector 147"/>
              <p:cNvCxnSpPr/>
              <p:nvPr/>
            </p:nvCxnSpPr>
            <p:spPr>
              <a:xfrm>
                <a:off x="0" y="2054705"/>
                <a:ext cx="2758273" cy="3070"/>
              </a:xfrm>
              <a:prstGeom prst="line">
                <a:avLst/>
              </a:prstGeom>
              <a:ln w="19050">
                <a:solidFill>
                  <a:srgbClr val="12309E"/>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0" y="1503363"/>
                <a:ext cx="2758273" cy="3070"/>
              </a:xfrm>
              <a:prstGeom prst="line">
                <a:avLst/>
              </a:prstGeom>
              <a:ln w="19050">
                <a:solidFill>
                  <a:srgbClr val="12309E"/>
                </a:solidFill>
              </a:ln>
            </p:spPr>
            <p:style>
              <a:lnRef idx="1">
                <a:schemeClr val="accent1"/>
              </a:lnRef>
              <a:fillRef idx="0">
                <a:schemeClr val="accent1"/>
              </a:fillRef>
              <a:effectRef idx="0">
                <a:schemeClr val="accent1"/>
              </a:effectRef>
              <a:fontRef idx="minor">
                <a:schemeClr val="tx1"/>
              </a:fontRef>
            </p:style>
          </p:cxnSp>
        </p:grpSp>
        <p:pic>
          <p:nvPicPr>
            <p:cNvPr id="22595" name="Rectangle 923704"/>
            <p:cNvPicPr>
              <a:picLocks noChangeAspect="1" noChangeArrowheads="1"/>
            </p:cNvPicPr>
            <p:nvPr/>
          </p:nvPicPr>
          <p:blipFill>
            <a:blip r:embed="rId3"/>
            <a:srcRect/>
            <a:stretch>
              <a:fillRect/>
            </a:stretch>
          </p:blipFill>
          <p:spPr bwMode="auto">
            <a:xfrm>
              <a:off x="240105" y="1547877"/>
              <a:ext cx="2278063" cy="539750"/>
            </a:xfrm>
            <a:prstGeom prst="rect">
              <a:avLst/>
            </a:prstGeom>
            <a:noFill/>
            <a:ln w="9525">
              <a:noFill/>
              <a:miter lim="800000"/>
              <a:headEnd/>
              <a:tailEnd/>
            </a:ln>
          </p:spPr>
        </p:pic>
      </p:grpSp>
      <p:grpSp>
        <p:nvGrpSpPr>
          <p:cNvPr id="4" name="Group 163"/>
          <p:cNvGrpSpPr/>
          <p:nvPr/>
        </p:nvGrpSpPr>
        <p:grpSpPr>
          <a:xfrm>
            <a:off x="6287744" y="1488123"/>
            <a:ext cx="1465563" cy="583847"/>
            <a:chOff x="6265442" y="1503363"/>
            <a:chExt cx="1465563" cy="583847"/>
          </a:xfrm>
        </p:grpSpPr>
        <p:grpSp>
          <p:nvGrpSpPr>
            <p:cNvPr id="5" name="Group 153"/>
            <p:cNvGrpSpPr/>
            <p:nvPr/>
          </p:nvGrpSpPr>
          <p:grpSpPr>
            <a:xfrm>
              <a:off x="6265442" y="1503363"/>
              <a:ext cx="1426866" cy="555625"/>
              <a:chOff x="6290268" y="1503363"/>
              <a:chExt cx="1426866" cy="555625"/>
            </a:xfrm>
          </p:grpSpPr>
          <p:sp>
            <p:nvSpPr>
              <p:cNvPr id="155" name="Rectangle 154"/>
              <p:cNvSpPr/>
              <p:nvPr/>
            </p:nvSpPr>
            <p:spPr>
              <a:xfrm>
                <a:off x="6311457" y="1503363"/>
                <a:ext cx="1401417" cy="554037"/>
              </a:xfrm>
              <a:prstGeom prst="rect">
                <a:avLst/>
              </a:prstGeom>
              <a:gradFill flip="none" rotWithShape="1">
                <a:gsLst>
                  <a:gs pos="0">
                    <a:srgbClr val="FDB20A">
                      <a:alpha val="0"/>
                    </a:srgbClr>
                  </a:gs>
                  <a:gs pos="50000">
                    <a:srgbClr val="FDB20A"/>
                  </a:gs>
                  <a:gs pos="100000">
                    <a:srgbClr val="FDB20A">
                      <a:alpha val="0"/>
                    </a:srgb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cxnSp>
            <p:nvCxnSpPr>
              <p:cNvPr id="156" name="Straight Connector 155"/>
              <p:cNvCxnSpPr/>
              <p:nvPr/>
            </p:nvCxnSpPr>
            <p:spPr>
              <a:xfrm>
                <a:off x="6290268" y="2057400"/>
                <a:ext cx="1426866" cy="1588"/>
              </a:xfrm>
              <a:prstGeom prst="line">
                <a:avLst/>
              </a:prstGeom>
              <a:ln w="19050">
                <a:solidFill>
                  <a:srgbClr val="FDB20A"/>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6290268" y="1503363"/>
                <a:ext cx="1426866" cy="1588"/>
              </a:xfrm>
              <a:prstGeom prst="line">
                <a:avLst/>
              </a:prstGeom>
              <a:ln w="19050">
                <a:solidFill>
                  <a:srgbClr val="FDB20A"/>
                </a:solidFill>
              </a:ln>
            </p:spPr>
            <p:style>
              <a:lnRef idx="1">
                <a:schemeClr val="accent1"/>
              </a:lnRef>
              <a:fillRef idx="0">
                <a:schemeClr val="accent1"/>
              </a:fillRef>
              <a:effectRef idx="0">
                <a:schemeClr val="accent1"/>
              </a:effectRef>
              <a:fontRef idx="minor">
                <a:schemeClr val="tx1"/>
              </a:fontRef>
            </p:style>
          </p:cxnSp>
        </p:grpSp>
        <p:pic>
          <p:nvPicPr>
            <p:cNvPr id="22579" name="Rectangle 923706"/>
            <p:cNvPicPr>
              <a:picLocks noChangeAspect="1" noChangeArrowheads="1"/>
            </p:cNvPicPr>
            <p:nvPr/>
          </p:nvPicPr>
          <p:blipFill>
            <a:blip r:embed="rId4"/>
            <a:srcRect/>
            <a:stretch>
              <a:fillRect/>
            </a:stretch>
          </p:blipFill>
          <p:spPr bwMode="auto">
            <a:xfrm>
              <a:off x="6286380" y="1522398"/>
              <a:ext cx="1444625" cy="564812"/>
            </a:xfrm>
            <a:prstGeom prst="rect">
              <a:avLst/>
            </a:prstGeom>
            <a:noFill/>
            <a:ln w="9525">
              <a:noFill/>
              <a:miter lim="800000"/>
              <a:headEnd/>
              <a:tailEnd/>
            </a:ln>
          </p:spPr>
        </p:pic>
      </p:grpSp>
      <p:grpSp>
        <p:nvGrpSpPr>
          <p:cNvPr id="6" name="Group 164"/>
          <p:cNvGrpSpPr/>
          <p:nvPr/>
        </p:nvGrpSpPr>
        <p:grpSpPr>
          <a:xfrm>
            <a:off x="7717135" y="1488123"/>
            <a:ext cx="1426866" cy="573745"/>
            <a:chOff x="7717134" y="1503363"/>
            <a:chExt cx="1426866" cy="573745"/>
          </a:xfrm>
        </p:grpSpPr>
        <p:grpSp>
          <p:nvGrpSpPr>
            <p:cNvPr id="7" name="Group 157"/>
            <p:cNvGrpSpPr/>
            <p:nvPr/>
          </p:nvGrpSpPr>
          <p:grpSpPr>
            <a:xfrm>
              <a:off x="7717134" y="1503363"/>
              <a:ext cx="1426866" cy="555625"/>
              <a:chOff x="7717134" y="1503363"/>
              <a:chExt cx="1426866" cy="555625"/>
            </a:xfrm>
          </p:grpSpPr>
          <p:sp>
            <p:nvSpPr>
              <p:cNvPr id="159" name="Rectangle 158"/>
              <p:cNvSpPr/>
              <p:nvPr/>
            </p:nvSpPr>
            <p:spPr>
              <a:xfrm>
                <a:off x="7722813" y="1503363"/>
                <a:ext cx="1421187" cy="554037"/>
              </a:xfrm>
              <a:prstGeom prst="rect">
                <a:avLst/>
              </a:prstGeom>
              <a:gradFill flip="none" rotWithShape="1">
                <a:gsLst>
                  <a:gs pos="0">
                    <a:srgbClr val="851BC7">
                      <a:alpha val="0"/>
                    </a:srgbClr>
                  </a:gs>
                  <a:gs pos="50000">
                    <a:srgbClr val="851BC7"/>
                  </a:gs>
                  <a:gs pos="100000">
                    <a:srgbClr val="851BC7">
                      <a:alpha val="0"/>
                    </a:srgb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cxnSp>
            <p:nvCxnSpPr>
              <p:cNvPr id="160" name="Straight Connector 159"/>
              <p:cNvCxnSpPr/>
              <p:nvPr/>
            </p:nvCxnSpPr>
            <p:spPr>
              <a:xfrm>
                <a:off x="7717134" y="2057400"/>
                <a:ext cx="1426866" cy="1588"/>
              </a:xfrm>
              <a:prstGeom prst="line">
                <a:avLst/>
              </a:prstGeom>
              <a:ln w="19050">
                <a:solidFill>
                  <a:srgbClr val="851BC7"/>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717134" y="1503363"/>
                <a:ext cx="1426866" cy="1588"/>
              </a:xfrm>
              <a:prstGeom prst="line">
                <a:avLst/>
              </a:prstGeom>
              <a:ln w="19050">
                <a:solidFill>
                  <a:srgbClr val="851BC7"/>
                </a:solidFill>
              </a:ln>
            </p:spPr>
            <p:style>
              <a:lnRef idx="1">
                <a:schemeClr val="accent1"/>
              </a:lnRef>
              <a:fillRef idx="0">
                <a:schemeClr val="accent1"/>
              </a:fillRef>
              <a:effectRef idx="0">
                <a:schemeClr val="accent1"/>
              </a:effectRef>
              <a:fontRef idx="minor">
                <a:schemeClr val="tx1"/>
              </a:fontRef>
            </p:style>
          </p:cxnSp>
        </p:grpSp>
        <p:pic>
          <p:nvPicPr>
            <p:cNvPr id="22566" name="Rectangle 923707"/>
            <p:cNvPicPr>
              <a:picLocks noChangeAspect="1" noChangeArrowheads="1"/>
            </p:cNvPicPr>
            <p:nvPr/>
          </p:nvPicPr>
          <p:blipFill>
            <a:blip r:embed="rId5"/>
            <a:srcRect/>
            <a:stretch>
              <a:fillRect/>
            </a:stretch>
          </p:blipFill>
          <p:spPr bwMode="auto">
            <a:xfrm>
              <a:off x="7764168" y="1565856"/>
              <a:ext cx="1371128" cy="511252"/>
            </a:xfrm>
            <a:prstGeom prst="rect">
              <a:avLst/>
            </a:prstGeom>
            <a:noFill/>
            <a:ln w="9525">
              <a:noFill/>
              <a:miter lim="800000"/>
              <a:headEnd/>
              <a:tailEnd/>
            </a:ln>
          </p:spPr>
        </p:pic>
      </p:grpSp>
      <p:grpSp>
        <p:nvGrpSpPr>
          <p:cNvPr id="8" name="Group 162"/>
          <p:cNvGrpSpPr/>
          <p:nvPr/>
        </p:nvGrpSpPr>
        <p:grpSpPr>
          <a:xfrm>
            <a:off x="2753249" y="1488123"/>
            <a:ext cx="3562141" cy="565150"/>
            <a:chOff x="2753248" y="1503363"/>
            <a:chExt cx="3562141" cy="565150"/>
          </a:xfrm>
        </p:grpSpPr>
        <p:grpSp>
          <p:nvGrpSpPr>
            <p:cNvPr id="9" name="Group 149"/>
            <p:cNvGrpSpPr/>
            <p:nvPr/>
          </p:nvGrpSpPr>
          <p:grpSpPr>
            <a:xfrm>
              <a:off x="2753248" y="1503363"/>
              <a:ext cx="3562141" cy="555625"/>
              <a:chOff x="2753248" y="1503363"/>
              <a:chExt cx="3562141" cy="555625"/>
            </a:xfrm>
          </p:grpSpPr>
          <p:sp>
            <p:nvSpPr>
              <p:cNvPr id="151" name="Rectangle 150"/>
              <p:cNvSpPr/>
              <p:nvPr/>
            </p:nvSpPr>
            <p:spPr>
              <a:xfrm>
                <a:off x="2763078" y="1503363"/>
                <a:ext cx="3548270" cy="554037"/>
              </a:xfrm>
              <a:prstGeom prst="rect">
                <a:avLst/>
              </a:prstGeom>
              <a:gradFill flip="none" rotWithShape="1">
                <a:gsLst>
                  <a:gs pos="0">
                    <a:srgbClr val="5FEB1B">
                      <a:alpha val="0"/>
                    </a:srgbClr>
                  </a:gs>
                  <a:gs pos="50000">
                    <a:srgbClr val="5FEB1B"/>
                  </a:gs>
                  <a:gs pos="100000">
                    <a:srgbClr val="5FEB1B">
                      <a:alpha val="0"/>
                    </a:srgb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cxnSp>
            <p:nvCxnSpPr>
              <p:cNvPr id="152" name="Straight Connector 151"/>
              <p:cNvCxnSpPr/>
              <p:nvPr/>
            </p:nvCxnSpPr>
            <p:spPr>
              <a:xfrm>
                <a:off x="2753248" y="2055024"/>
                <a:ext cx="3562141" cy="3964"/>
              </a:xfrm>
              <a:prstGeom prst="line">
                <a:avLst/>
              </a:prstGeom>
              <a:ln w="19050">
                <a:solidFill>
                  <a:srgbClr val="5FEB1B"/>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753248" y="1503363"/>
                <a:ext cx="3562141" cy="3964"/>
              </a:xfrm>
              <a:prstGeom prst="line">
                <a:avLst/>
              </a:prstGeom>
              <a:ln w="19050">
                <a:solidFill>
                  <a:srgbClr val="5FEB1B"/>
                </a:solidFill>
              </a:ln>
            </p:spPr>
            <p:style>
              <a:lnRef idx="1">
                <a:schemeClr val="accent1"/>
              </a:lnRef>
              <a:fillRef idx="0">
                <a:schemeClr val="accent1"/>
              </a:fillRef>
              <a:effectRef idx="0">
                <a:schemeClr val="accent1"/>
              </a:effectRef>
              <a:fontRef idx="minor">
                <a:schemeClr val="tx1"/>
              </a:fontRef>
            </p:style>
          </p:cxnSp>
        </p:grpSp>
        <p:pic>
          <p:nvPicPr>
            <p:cNvPr id="22562" name="Rectangle 923705"/>
            <p:cNvPicPr>
              <a:picLocks noChangeAspect="1" noChangeArrowheads="1"/>
            </p:cNvPicPr>
            <p:nvPr/>
          </p:nvPicPr>
          <p:blipFill>
            <a:blip r:embed="rId6"/>
            <a:srcRect/>
            <a:stretch>
              <a:fillRect/>
            </a:stretch>
          </p:blipFill>
          <p:spPr bwMode="auto">
            <a:xfrm>
              <a:off x="3812800" y="1528763"/>
              <a:ext cx="1443037" cy="539750"/>
            </a:xfrm>
            <a:prstGeom prst="rect">
              <a:avLst/>
            </a:prstGeom>
            <a:noFill/>
            <a:ln w="9525">
              <a:noFill/>
              <a:miter lim="800000"/>
              <a:headEnd/>
              <a:tailEnd/>
            </a:ln>
          </p:spPr>
        </p:pic>
      </p:grpSp>
      <p:pic>
        <p:nvPicPr>
          <p:cNvPr id="93" name="Picture 92" descr="Alcatel.png"/>
          <p:cNvPicPr>
            <a:picLocks noChangeAspect="1"/>
          </p:cNvPicPr>
          <p:nvPr/>
        </p:nvPicPr>
        <p:blipFill>
          <a:blip r:embed="rId7" cstate="print"/>
          <a:stretch>
            <a:fillRect/>
          </a:stretch>
        </p:blipFill>
        <p:spPr>
          <a:xfrm>
            <a:off x="604938" y="2146851"/>
            <a:ext cx="694228" cy="201168"/>
          </a:xfrm>
          <a:prstGeom prst="rect">
            <a:avLst/>
          </a:prstGeom>
        </p:spPr>
      </p:pic>
      <p:pic>
        <p:nvPicPr>
          <p:cNvPr id="94" name="Picture 93" descr="AudioCodes.png"/>
          <p:cNvPicPr>
            <a:picLocks noChangeAspect="1"/>
          </p:cNvPicPr>
          <p:nvPr/>
        </p:nvPicPr>
        <p:blipFill>
          <a:blip r:embed="rId8" cstate="print"/>
          <a:stretch>
            <a:fillRect/>
          </a:stretch>
        </p:blipFill>
        <p:spPr>
          <a:xfrm>
            <a:off x="1378864" y="2461156"/>
            <a:ext cx="935199" cy="146304"/>
          </a:xfrm>
          <a:prstGeom prst="rect">
            <a:avLst/>
          </a:prstGeom>
        </p:spPr>
      </p:pic>
      <p:pic>
        <p:nvPicPr>
          <p:cNvPr id="95" name="Picture 94" descr="Avaya.png"/>
          <p:cNvPicPr>
            <a:picLocks noChangeAspect="1"/>
          </p:cNvPicPr>
          <p:nvPr/>
        </p:nvPicPr>
        <p:blipFill>
          <a:blip r:embed="rId9" cstate="print"/>
          <a:stretch>
            <a:fillRect/>
          </a:stretch>
        </p:blipFill>
        <p:spPr>
          <a:xfrm>
            <a:off x="608883" y="2720595"/>
            <a:ext cx="686338" cy="201168"/>
          </a:xfrm>
          <a:prstGeom prst="rect">
            <a:avLst/>
          </a:prstGeom>
        </p:spPr>
      </p:pic>
      <p:pic>
        <p:nvPicPr>
          <p:cNvPr id="96" name="Picture 95" descr="BlackBox.png"/>
          <p:cNvPicPr>
            <a:picLocks noChangeAspect="1"/>
          </p:cNvPicPr>
          <p:nvPr/>
        </p:nvPicPr>
        <p:blipFill>
          <a:blip r:embed="rId10" cstate="print"/>
          <a:stretch>
            <a:fillRect/>
          </a:stretch>
        </p:blipFill>
        <p:spPr>
          <a:xfrm>
            <a:off x="3250062" y="3088640"/>
            <a:ext cx="816507" cy="164592"/>
          </a:xfrm>
          <a:prstGeom prst="rect">
            <a:avLst/>
          </a:prstGeom>
        </p:spPr>
      </p:pic>
      <p:pic>
        <p:nvPicPr>
          <p:cNvPr id="98" name="Picture 97" descr="Dell.png"/>
          <p:cNvPicPr>
            <a:picLocks noChangeAspect="1"/>
          </p:cNvPicPr>
          <p:nvPr/>
        </p:nvPicPr>
        <p:blipFill>
          <a:blip r:embed="rId11" cstate="print"/>
          <a:stretch>
            <a:fillRect/>
          </a:stretch>
        </p:blipFill>
        <p:spPr>
          <a:xfrm>
            <a:off x="1520686" y="3034899"/>
            <a:ext cx="651555" cy="210312"/>
          </a:xfrm>
          <a:prstGeom prst="rect">
            <a:avLst/>
          </a:prstGeom>
        </p:spPr>
      </p:pic>
      <p:pic>
        <p:nvPicPr>
          <p:cNvPr id="99" name="Picture 98" descr="Dialogic.png"/>
          <p:cNvPicPr>
            <a:picLocks noChangeAspect="1"/>
          </p:cNvPicPr>
          <p:nvPr/>
        </p:nvPicPr>
        <p:blipFill>
          <a:blip r:embed="rId12" cstate="print"/>
          <a:stretch>
            <a:fillRect/>
          </a:stretch>
        </p:blipFill>
        <p:spPr>
          <a:xfrm>
            <a:off x="588713" y="3358347"/>
            <a:ext cx="726681" cy="192024"/>
          </a:xfrm>
          <a:prstGeom prst="rect">
            <a:avLst/>
          </a:prstGeom>
        </p:spPr>
      </p:pic>
      <p:pic>
        <p:nvPicPr>
          <p:cNvPr id="101" name="Picture 100" descr="Hitachi.png"/>
          <p:cNvPicPr>
            <a:picLocks noChangeAspect="1"/>
          </p:cNvPicPr>
          <p:nvPr/>
        </p:nvPicPr>
        <p:blipFill>
          <a:blip r:embed="rId13" cstate="print"/>
          <a:stretch>
            <a:fillRect/>
          </a:stretch>
        </p:blipFill>
        <p:spPr>
          <a:xfrm>
            <a:off x="602966" y="3968667"/>
            <a:ext cx="698172" cy="201168"/>
          </a:xfrm>
          <a:prstGeom prst="rect">
            <a:avLst/>
          </a:prstGeom>
        </p:spPr>
      </p:pic>
      <p:pic>
        <p:nvPicPr>
          <p:cNvPr id="102" name="Picture 101" descr="Mitel.png"/>
          <p:cNvPicPr>
            <a:picLocks noChangeAspect="1"/>
          </p:cNvPicPr>
          <p:nvPr/>
        </p:nvPicPr>
        <p:blipFill>
          <a:blip r:embed="rId14" cstate="print"/>
          <a:stretch>
            <a:fillRect/>
          </a:stretch>
        </p:blipFill>
        <p:spPr>
          <a:xfrm>
            <a:off x="1501322" y="4282971"/>
            <a:ext cx="690283" cy="201168"/>
          </a:xfrm>
          <a:prstGeom prst="rect">
            <a:avLst/>
          </a:prstGeom>
        </p:spPr>
      </p:pic>
      <p:pic>
        <p:nvPicPr>
          <p:cNvPr id="104" name="Picture 103" descr="Nortel.png"/>
          <p:cNvPicPr>
            <a:picLocks noChangeAspect="1"/>
          </p:cNvPicPr>
          <p:nvPr/>
        </p:nvPicPr>
        <p:blipFill>
          <a:blip r:embed="rId15" cstate="print"/>
          <a:stretch>
            <a:fillRect/>
          </a:stretch>
        </p:blipFill>
        <p:spPr>
          <a:xfrm>
            <a:off x="527664" y="5189307"/>
            <a:ext cx="848779" cy="164592"/>
          </a:xfrm>
          <a:prstGeom prst="rect">
            <a:avLst/>
          </a:prstGeom>
        </p:spPr>
      </p:pic>
      <p:pic>
        <p:nvPicPr>
          <p:cNvPr id="106" name="Picture 105" descr="Quest_Software.png"/>
          <p:cNvPicPr>
            <a:picLocks noChangeAspect="1"/>
          </p:cNvPicPr>
          <p:nvPr/>
        </p:nvPicPr>
        <p:blipFill>
          <a:blip r:embed="rId16" cstate="print"/>
          <a:stretch>
            <a:fillRect/>
          </a:stretch>
        </p:blipFill>
        <p:spPr>
          <a:xfrm>
            <a:off x="5503777" y="5413248"/>
            <a:ext cx="853441" cy="155448"/>
          </a:xfrm>
          <a:prstGeom prst="rect">
            <a:avLst/>
          </a:prstGeom>
        </p:spPr>
      </p:pic>
      <p:pic>
        <p:nvPicPr>
          <p:cNvPr id="107" name="Picture 106" descr="Quintum.png"/>
          <p:cNvPicPr>
            <a:picLocks noChangeAspect="1"/>
          </p:cNvPicPr>
          <p:nvPr/>
        </p:nvPicPr>
        <p:blipFill>
          <a:blip r:embed="rId17" cstate="print"/>
          <a:stretch>
            <a:fillRect/>
          </a:stretch>
        </p:blipFill>
        <p:spPr>
          <a:xfrm>
            <a:off x="1451299" y="5467035"/>
            <a:ext cx="790329" cy="173736"/>
          </a:xfrm>
          <a:prstGeom prst="rect">
            <a:avLst/>
          </a:prstGeom>
        </p:spPr>
      </p:pic>
      <p:pic>
        <p:nvPicPr>
          <p:cNvPr id="108" name="Picture 107" descr="Radvision.png"/>
          <p:cNvPicPr>
            <a:picLocks noChangeAspect="1"/>
          </p:cNvPicPr>
          <p:nvPr/>
        </p:nvPicPr>
        <p:blipFill>
          <a:blip r:embed="rId18" cstate="print"/>
          <a:stretch>
            <a:fillRect/>
          </a:stretch>
        </p:blipFill>
        <p:spPr>
          <a:xfrm>
            <a:off x="381001" y="5753907"/>
            <a:ext cx="1142105" cy="118872"/>
          </a:xfrm>
          <a:prstGeom prst="rect">
            <a:avLst/>
          </a:prstGeom>
        </p:spPr>
      </p:pic>
      <p:pic>
        <p:nvPicPr>
          <p:cNvPr id="109" name="Picture 108" descr="Siemens.png"/>
          <p:cNvPicPr>
            <a:picLocks noChangeAspect="1"/>
          </p:cNvPicPr>
          <p:nvPr/>
        </p:nvPicPr>
        <p:blipFill>
          <a:blip r:embed="rId19" cstate="print"/>
          <a:stretch>
            <a:fillRect/>
          </a:stretch>
        </p:blipFill>
        <p:spPr>
          <a:xfrm>
            <a:off x="1386035" y="5985916"/>
            <a:ext cx="920856" cy="146304"/>
          </a:xfrm>
          <a:prstGeom prst="rect">
            <a:avLst/>
          </a:prstGeom>
        </p:spPr>
      </p:pic>
      <p:pic>
        <p:nvPicPr>
          <p:cNvPr id="110" name="Picture 109" descr="Vegastream.png"/>
          <p:cNvPicPr>
            <a:picLocks noChangeAspect="1"/>
          </p:cNvPicPr>
          <p:nvPr/>
        </p:nvPicPr>
        <p:blipFill>
          <a:blip r:embed="rId20" cstate="print"/>
          <a:stretch>
            <a:fillRect/>
          </a:stretch>
        </p:blipFill>
        <p:spPr>
          <a:xfrm>
            <a:off x="779770" y="6245352"/>
            <a:ext cx="344566" cy="384048"/>
          </a:xfrm>
          <a:prstGeom prst="rect">
            <a:avLst/>
          </a:prstGeom>
        </p:spPr>
      </p:pic>
      <p:pic>
        <p:nvPicPr>
          <p:cNvPr id="111" name="Picture 110" descr="Dataviz.png"/>
          <p:cNvPicPr>
            <a:picLocks noChangeAspect="1"/>
          </p:cNvPicPr>
          <p:nvPr/>
        </p:nvPicPr>
        <p:blipFill>
          <a:blip r:embed="rId21"/>
          <a:stretch>
            <a:fillRect/>
          </a:stretch>
        </p:blipFill>
        <p:spPr>
          <a:xfrm>
            <a:off x="8071997" y="2148840"/>
            <a:ext cx="615338" cy="219456"/>
          </a:xfrm>
          <a:prstGeom prst="rect">
            <a:avLst/>
          </a:prstGeom>
        </p:spPr>
      </p:pic>
      <p:pic>
        <p:nvPicPr>
          <p:cNvPr id="112" name="Picture 111" descr="Motorola.png"/>
          <p:cNvPicPr>
            <a:picLocks noChangeAspect="1"/>
          </p:cNvPicPr>
          <p:nvPr/>
        </p:nvPicPr>
        <p:blipFill>
          <a:blip r:embed="rId22" cstate="print"/>
          <a:stretch>
            <a:fillRect/>
          </a:stretch>
        </p:blipFill>
        <p:spPr>
          <a:xfrm>
            <a:off x="7966663" y="3001061"/>
            <a:ext cx="826009" cy="155448"/>
          </a:xfrm>
          <a:prstGeom prst="rect">
            <a:avLst/>
          </a:prstGeom>
        </p:spPr>
      </p:pic>
      <p:pic>
        <p:nvPicPr>
          <p:cNvPr id="113" name="Picture 112" descr="Nokia.png"/>
          <p:cNvPicPr>
            <a:picLocks noChangeAspect="1"/>
          </p:cNvPicPr>
          <p:nvPr/>
        </p:nvPicPr>
        <p:blipFill>
          <a:blip r:embed="rId23"/>
          <a:stretch>
            <a:fillRect/>
          </a:stretch>
        </p:blipFill>
        <p:spPr>
          <a:xfrm>
            <a:off x="8067695" y="3789275"/>
            <a:ext cx="623944" cy="219456"/>
          </a:xfrm>
          <a:prstGeom prst="rect">
            <a:avLst/>
          </a:prstGeom>
        </p:spPr>
      </p:pic>
      <p:pic>
        <p:nvPicPr>
          <p:cNvPr id="114" name="Picture 113" descr="palm.png"/>
          <p:cNvPicPr>
            <a:picLocks noChangeAspect="1"/>
          </p:cNvPicPr>
          <p:nvPr/>
        </p:nvPicPr>
        <p:blipFill>
          <a:blip r:embed="rId24" cstate="print"/>
          <a:stretch>
            <a:fillRect/>
          </a:stretch>
        </p:blipFill>
        <p:spPr>
          <a:xfrm>
            <a:off x="8196786" y="4641495"/>
            <a:ext cx="365760" cy="365760"/>
          </a:xfrm>
          <a:prstGeom prst="rect">
            <a:avLst/>
          </a:prstGeom>
        </p:spPr>
      </p:pic>
      <p:pic>
        <p:nvPicPr>
          <p:cNvPr id="116" name="Picture 115" descr="Sony_Ericsson.png"/>
          <p:cNvPicPr>
            <a:picLocks noChangeAspect="1"/>
          </p:cNvPicPr>
          <p:nvPr/>
        </p:nvPicPr>
        <p:blipFill>
          <a:blip r:embed="rId25" cstate="print"/>
          <a:stretch>
            <a:fillRect/>
          </a:stretch>
        </p:blipFill>
        <p:spPr>
          <a:xfrm>
            <a:off x="7966572" y="5640020"/>
            <a:ext cx="826188" cy="164592"/>
          </a:xfrm>
          <a:prstGeom prst="rect">
            <a:avLst/>
          </a:prstGeom>
        </p:spPr>
      </p:pic>
      <p:pic>
        <p:nvPicPr>
          <p:cNvPr id="117" name="Picture 116" descr="symbian.png"/>
          <p:cNvPicPr>
            <a:picLocks noChangeAspect="1"/>
          </p:cNvPicPr>
          <p:nvPr/>
        </p:nvPicPr>
        <p:blipFill>
          <a:blip r:embed="rId26" cstate="print"/>
          <a:stretch>
            <a:fillRect/>
          </a:stretch>
        </p:blipFill>
        <p:spPr>
          <a:xfrm>
            <a:off x="8035152" y="6437376"/>
            <a:ext cx="689028" cy="192024"/>
          </a:xfrm>
          <a:prstGeom prst="rect">
            <a:avLst/>
          </a:prstGeom>
        </p:spPr>
      </p:pic>
      <p:pic>
        <p:nvPicPr>
          <p:cNvPr id="118" name="Picture 117" descr="Asus.png"/>
          <p:cNvPicPr>
            <a:picLocks noChangeAspect="1"/>
          </p:cNvPicPr>
          <p:nvPr/>
        </p:nvPicPr>
        <p:blipFill>
          <a:blip r:embed="rId27" cstate="print"/>
          <a:stretch>
            <a:fillRect/>
          </a:stretch>
        </p:blipFill>
        <p:spPr>
          <a:xfrm>
            <a:off x="6518369" y="2148840"/>
            <a:ext cx="842325" cy="164592"/>
          </a:xfrm>
          <a:prstGeom prst="rect">
            <a:avLst/>
          </a:prstGeom>
        </p:spPr>
      </p:pic>
      <p:pic>
        <p:nvPicPr>
          <p:cNvPr id="119" name="Picture 118" descr="GNNetwork.png"/>
          <p:cNvPicPr>
            <a:picLocks noChangeAspect="1"/>
          </p:cNvPicPr>
          <p:nvPr/>
        </p:nvPicPr>
        <p:blipFill>
          <a:blip r:embed="rId28" cstate="print"/>
          <a:stretch>
            <a:fillRect/>
          </a:stretch>
        </p:blipFill>
        <p:spPr>
          <a:xfrm>
            <a:off x="6557312" y="2754957"/>
            <a:ext cx="764438" cy="182880"/>
          </a:xfrm>
          <a:prstGeom prst="rect">
            <a:avLst/>
          </a:prstGeom>
        </p:spPr>
      </p:pic>
      <p:pic>
        <p:nvPicPr>
          <p:cNvPr id="120" name="Picture 119" descr="LG-Nortel.png"/>
          <p:cNvPicPr>
            <a:picLocks noChangeAspect="1"/>
          </p:cNvPicPr>
          <p:nvPr/>
        </p:nvPicPr>
        <p:blipFill>
          <a:blip r:embed="rId29" cstate="print"/>
          <a:stretch>
            <a:fillRect/>
          </a:stretch>
        </p:blipFill>
        <p:spPr>
          <a:xfrm>
            <a:off x="6500619" y="3379362"/>
            <a:ext cx="877825" cy="146304"/>
          </a:xfrm>
          <a:prstGeom prst="rect">
            <a:avLst/>
          </a:prstGeom>
        </p:spPr>
      </p:pic>
      <p:pic>
        <p:nvPicPr>
          <p:cNvPr id="121" name="Picture 120" descr="Plantronics.png"/>
          <p:cNvPicPr>
            <a:picLocks noChangeAspect="1"/>
          </p:cNvPicPr>
          <p:nvPr/>
        </p:nvPicPr>
        <p:blipFill>
          <a:blip r:embed="rId30" cstate="print"/>
          <a:stretch>
            <a:fillRect/>
          </a:stretch>
        </p:blipFill>
        <p:spPr>
          <a:xfrm>
            <a:off x="6568392" y="3967191"/>
            <a:ext cx="742278" cy="182880"/>
          </a:xfrm>
          <a:prstGeom prst="rect">
            <a:avLst/>
          </a:prstGeom>
        </p:spPr>
      </p:pic>
      <p:pic>
        <p:nvPicPr>
          <p:cNvPr id="122" name="Picture 121" descr="Polycom.png"/>
          <p:cNvPicPr>
            <a:picLocks noChangeAspect="1"/>
          </p:cNvPicPr>
          <p:nvPr/>
        </p:nvPicPr>
        <p:blipFill>
          <a:blip r:embed="rId31" cstate="print"/>
          <a:stretch>
            <a:fillRect/>
          </a:stretch>
        </p:blipFill>
        <p:spPr>
          <a:xfrm>
            <a:off x="6556114" y="4591596"/>
            <a:ext cx="766836" cy="173736"/>
          </a:xfrm>
          <a:prstGeom prst="rect">
            <a:avLst/>
          </a:prstGeom>
        </p:spPr>
      </p:pic>
      <p:pic>
        <p:nvPicPr>
          <p:cNvPr id="123" name="Picture 122" descr="Samsung.png"/>
          <p:cNvPicPr>
            <a:picLocks noChangeAspect="1"/>
          </p:cNvPicPr>
          <p:nvPr/>
        </p:nvPicPr>
        <p:blipFill>
          <a:blip r:embed="rId32" cstate="print"/>
          <a:stretch>
            <a:fillRect/>
          </a:stretch>
        </p:blipFill>
        <p:spPr>
          <a:xfrm>
            <a:off x="6624063" y="5206857"/>
            <a:ext cx="630937" cy="210312"/>
          </a:xfrm>
          <a:prstGeom prst="rect">
            <a:avLst/>
          </a:prstGeom>
        </p:spPr>
      </p:pic>
      <p:pic>
        <p:nvPicPr>
          <p:cNvPr id="124" name="Picture 123" descr="tatung.png"/>
          <p:cNvPicPr>
            <a:picLocks noChangeAspect="1"/>
          </p:cNvPicPr>
          <p:nvPr/>
        </p:nvPicPr>
        <p:blipFill>
          <a:blip r:embed="rId33" cstate="print"/>
          <a:stretch>
            <a:fillRect/>
          </a:stretch>
        </p:blipFill>
        <p:spPr>
          <a:xfrm>
            <a:off x="6547313" y="5858694"/>
            <a:ext cx="784439" cy="164592"/>
          </a:xfrm>
          <a:prstGeom prst="rect">
            <a:avLst/>
          </a:prstGeom>
        </p:spPr>
      </p:pic>
      <p:pic>
        <p:nvPicPr>
          <p:cNvPr id="125" name="Picture 124" descr="vitelix.png"/>
          <p:cNvPicPr>
            <a:picLocks noChangeAspect="1"/>
          </p:cNvPicPr>
          <p:nvPr/>
        </p:nvPicPr>
        <p:blipFill>
          <a:blip r:embed="rId34" cstate="print"/>
          <a:stretch>
            <a:fillRect/>
          </a:stretch>
        </p:blipFill>
        <p:spPr>
          <a:xfrm>
            <a:off x="6511915" y="6464808"/>
            <a:ext cx="855234" cy="164592"/>
          </a:xfrm>
          <a:prstGeom prst="rect">
            <a:avLst/>
          </a:prstGeom>
        </p:spPr>
      </p:pic>
      <p:pic>
        <p:nvPicPr>
          <p:cNvPr id="126" name="Picture 125" descr="Adtech.png"/>
          <p:cNvPicPr>
            <a:picLocks noChangeAspect="1"/>
          </p:cNvPicPr>
          <p:nvPr/>
        </p:nvPicPr>
        <p:blipFill>
          <a:blip r:embed="rId35" cstate="print"/>
          <a:stretch>
            <a:fillRect/>
          </a:stretch>
        </p:blipFill>
        <p:spPr>
          <a:xfrm>
            <a:off x="3237153" y="2148840"/>
            <a:ext cx="842325" cy="164592"/>
          </a:xfrm>
          <a:prstGeom prst="rect">
            <a:avLst/>
          </a:prstGeom>
        </p:spPr>
      </p:pic>
      <p:pic>
        <p:nvPicPr>
          <p:cNvPr id="127" name="Picture 126" descr="Allin.png"/>
          <p:cNvPicPr>
            <a:picLocks noChangeAspect="1"/>
          </p:cNvPicPr>
          <p:nvPr/>
        </p:nvPicPr>
        <p:blipFill>
          <a:blip r:embed="rId36"/>
          <a:stretch>
            <a:fillRect/>
          </a:stretch>
        </p:blipFill>
        <p:spPr>
          <a:xfrm>
            <a:off x="4259888" y="2148840"/>
            <a:ext cx="622689" cy="210312"/>
          </a:xfrm>
          <a:prstGeom prst="rect">
            <a:avLst/>
          </a:prstGeom>
        </p:spPr>
      </p:pic>
      <p:pic>
        <p:nvPicPr>
          <p:cNvPr id="128" name="Picture 127" descr="Aspect.png"/>
          <p:cNvPicPr>
            <a:picLocks noChangeAspect="1"/>
          </p:cNvPicPr>
          <p:nvPr/>
        </p:nvPicPr>
        <p:blipFill>
          <a:blip r:embed="rId37" cstate="print"/>
          <a:stretch>
            <a:fillRect/>
          </a:stretch>
        </p:blipFill>
        <p:spPr>
          <a:xfrm>
            <a:off x="5216100" y="2148840"/>
            <a:ext cx="763794" cy="182880"/>
          </a:xfrm>
          <a:prstGeom prst="rect">
            <a:avLst/>
          </a:prstGeom>
        </p:spPr>
      </p:pic>
      <p:pic>
        <p:nvPicPr>
          <p:cNvPr id="129" name="Picture 128" descr="Avanade.png"/>
          <p:cNvPicPr>
            <a:picLocks noChangeAspect="1"/>
          </p:cNvPicPr>
          <p:nvPr/>
        </p:nvPicPr>
        <p:blipFill>
          <a:blip r:embed="rId38"/>
          <a:stretch>
            <a:fillRect/>
          </a:stretch>
        </p:blipFill>
        <p:spPr>
          <a:xfrm>
            <a:off x="4167820" y="2614168"/>
            <a:ext cx="806824" cy="228600"/>
          </a:xfrm>
          <a:prstGeom prst="rect">
            <a:avLst/>
          </a:prstGeom>
        </p:spPr>
      </p:pic>
      <p:pic>
        <p:nvPicPr>
          <p:cNvPr id="130" name="Picture 129" descr="Avtex.png"/>
          <p:cNvPicPr>
            <a:picLocks noChangeAspect="1"/>
          </p:cNvPicPr>
          <p:nvPr/>
        </p:nvPicPr>
        <p:blipFill>
          <a:blip r:embed="rId39" cstate="print"/>
          <a:stretch>
            <a:fillRect/>
          </a:stretch>
        </p:blipFill>
        <p:spPr>
          <a:xfrm>
            <a:off x="5266033" y="2542032"/>
            <a:ext cx="663927" cy="210312"/>
          </a:xfrm>
          <a:prstGeom prst="rect">
            <a:avLst/>
          </a:prstGeom>
        </p:spPr>
      </p:pic>
      <p:pic>
        <p:nvPicPr>
          <p:cNvPr id="131" name="Picture 130" descr="Bressner.png"/>
          <p:cNvPicPr>
            <a:picLocks noChangeAspect="1"/>
          </p:cNvPicPr>
          <p:nvPr/>
        </p:nvPicPr>
        <p:blipFill>
          <a:blip r:embed="rId40"/>
          <a:stretch>
            <a:fillRect/>
          </a:stretch>
        </p:blipFill>
        <p:spPr>
          <a:xfrm>
            <a:off x="4298525" y="3097785"/>
            <a:ext cx="545413" cy="237744"/>
          </a:xfrm>
          <a:prstGeom prst="rect">
            <a:avLst/>
          </a:prstGeom>
        </p:spPr>
      </p:pic>
      <p:pic>
        <p:nvPicPr>
          <p:cNvPr id="132" name="Picture 131" descr="BT.png"/>
          <p:cNvPicPr>
            <a:picLocks noChangeAspect="1"/>
          </p:cNvPicPr>
          <p:nvPr/>
        </p:nvPicPr>
        <p:blipFill>
          <a:blip r:embed="rId41"/>
          <a:stretch>
            <a:fillRect/>
          </a:stretch>
        </p:blipFill>
        <p:spPr>
          <a:xfrm>
            <a:off x="5339520" y="2962656"/>
            <a:ext cx="516953" cy="256032"/>
          </a:xfrm>
          <a:prstGeom prst="rect">
            <a:avLst/>
          </a:prstGeom>
        </p:spPr>
      </p:pic>
      <p:pic>
        <p:nvPicPr>
          <p:cNvPr id="134" name="Picture 133" descr="Commlogik.png"/>
          <p:cNvPicPr>
            <a:picLocks noChangeAspect="1"/>
          </p:cNvPicPr>
          <p:nvPr/>
        </p:nvPicPr>
        <p:blipFill>
          <a:blip r:embed="rId42"/>
          <a:stretch>
            <a:fillRect/>
          </a:stretch>
        </p:blipFill>
        <p:spPr>
          <a:xfrm>
            <a:off x="4050607" y="3517392"/>
            <a:ext cx="569167" cy="228600"/>
          </a:xfrm>
          <a:prstGeom prst="rect">
            <a:avLst/>
          </a:prstGeom>
        </p:spPr>
      </p:pic>
      <p:pic>
        <p:nvPicPr>
          <p:cNvPr id="135" name="Picture 134" descr="DassaultSystemes.png"/>
          <p:cNvPicPr>
            <a:picLocks noChangeAspect="1"/>
          </p:cNvPicPr>
          <p:nvPr/>
        </p:nvPicPr>
        <p:blipFill>
          <a:blip r:embed="rId43" cstate="print"/>
          <a:stretch>
            <a:fillRect/>
          </a:stretch>
        </p:blipFill>
        <p:spPr>
          <a:xfrm>
            <a:off x="5027216" y="3590544"/>
            <a:ext cx="441780" cy="292608"/>
          </a:xfrm>
          <a:prstGeom prst="rect">
            <a:avLst/>
          </a:prstGeom>
        </p:spPr>
      </p:pic>
      <p:pic>
        <p:nvPicPr>
          <p:cNvPr id="136" name="Picture 135" descr="DimensionData.png"/>
          <p:cNvPicPr>
            <a:picLocks noChangeAspect="1"/>
          </p:cNvPicPr>
          <p:nvPr/>
        </p:nvPicPr>
        <p:blipFill>
          <a:blip r:embed="rId44" cstate="print"/>
          <a:stretch>
            <a:fillRect/>
          </a:stretch>
        </p:blipFill>
        <p:spPr>
          <a:xfrm>
            <a:off x="5760884" y="3429000"/>
            <a:ext cx="339226" cy="402336"/>
          </a:xfrm>
          <a:prstGeom prst="rect">
            <a:avLst/>
          </a:prstGeom>
        </p:spPr>
      </p:pic>
      <p:pic>
        <p:nvPicPr>
          <p:cNvPr id="137" name="Picture 136" descr="EMC2.png"/>
          <p:cNvPicPr>
            <a:picLocks noChangeAspect="1"/>
          </p:cNvPicPr>
          <p:nvPr/>
        </p:nvPicPr>
        <p:blipFill>
          <a:blip r:embed="rId45" cstate="print"/>
          <a:stretch>
            <a:fillRect/>
          </a:stretch>
        </p:blipFill>
        <p:spPr>
          <a:xfrm>
            <a:off x="2817052" y="3985260"/>
            <a:ext cx="605117" cy="228600"/>
          </a:xfrm>
          <a:prstGeom prst="rect">
            <a:avLst/>
          </a:prstGeom>
        </p:spPr>
      </p:pic>
      <p:pic>
        <p:nvPicPr>
          <p:cNvPr id="138" name="Picture 137" descr="EnablingTechnologies.png"/>
          <p:cNvPicPr>
            <a:picLocks noChangeAspect="1"/>
          </p:cNvPicPr>
          <p:nvPr/>
        </p:nvPicPr>
        <p:blipFill>
          <a:blip r:embed="rId46" cstate="print"/>
          <a:stretch>
            <a:fillRect/>
          </a:stretch>
        </p:blipFill>
        <p:spPr>
          <a:xfrm>
            <a:off x="3696102" y="4010152"/>
            <a:ext cx="589429" cy="228600"/>
          </a:xfrm>
          <a:prstGeom prst="rect">
            <a:avLst/>
          </a:prstGeom>
        </p:spPr>
      </p:pic>
      <p:pic>
        <p:nvPicPr>
          <p:cNvPr id="139" name="Picture 138" descr="F-Secure.png"/>
          <p:cNvPicPr>
            <a:picLocks noChangeAspect="1"/>
          </p:cNvPicPr>
          <p:nvPr/>
        </p:nvPicPr>
        <p:blipFill>
          <a:blip r:embed="rId47" cstate="print"/>
          <a:stretch>
            <a:fillRect/>
          </a:stretch>
        </p:blipFill>
        <p:spPr>
          <a:xfrm>
            <a:off x="4724438" y="4138168"/>
            <a:ext cx="358589" cy="365760"/>
          </a:xfrm>
          <a:prstGeom prst="rect">
            <a:avLst/>
          </a:prstGeom>
        </p:spPr>
      </p:pic>
      <p:pic>
        <p:nvPicPr>
          <p:cNvPr id="140" name="Picture 139" descr="Fujitsu.png"/>
          <p:cNvPicPr>
            <a:picLocks noChangeAspect="1"/>
          </p:cNvPicPr>
          <p:nvPr/>
        </p:nvPicPr>
        <p:blipFill>
          <a:blip r:embed="rId48"/>
          <a:stretch>
            <a:fillRect/>
          </a:stretch>
        </p:blipFill>
        <p:spPr>
          <a:xfrm>
            <a:off x="5664424" y="4041648"/>
            <a:ext cx="532146" cy="256032"/>
          </a:xfrm>
          <a:prstGeom prst="rect">
            <a:avLst/>
          </a:prstGeom>
        </p:spPr>
      </p:pic>
      <p:pic>
        <p:nvPicPr>
          <p:cNvPr id="141" name="Picture 140" descr="Geomant.png"/>
          <p:cNvPicPr>
            <a:picLocks noChangeAspect="1"/>
          </p:cNvPicPr>
          <p:nvPr/>
        </p:nvPicPr>
        <p:blipFill>
          <a:blip r:embed="rId49" cstate="print"/>
          <a:stretch>
            <a:fillRect/>
          </a:stretch>
        </p:blipFill>
        <p:spPr>
          <a:xfrm>
            <a:off x="2727853" y="4486656"/>
            <a:ext cx="783516" cy="173736"/>
          </a:xfrm>
          <a:prstGeom prst="rect">
            <a:avLst/>
          </a:prstGeom>
        </p:spPr>
      </p:pic>
      <p:pic>
        <p:nvPicPr>
          <p:cNvPr id="142" name="Picture 141" descr="GFI.png"/>
          <p:cNvPicPr>
            <a:picLocks noChangeAspect="1"/>
          </p:cNvPicPr>
          <p:nvPr/>
        </p:nvPicPr>
        <p:blipFill>
          <a:blip r:embed="rId50" cstate="print"/>
          <a:stretch>
            <a:fillRect/>
          </a:stretch>
        </p:blipFill>
        <p:spPr>
          <a:xfrm>
            <a:off x="3691619" y="4502912"/>
            <a:ext cx="598394" cy="228600"/>
          </a:xfrm>
          <a:prstGeom prst="rect">
            <a:avLst/>
          </a:prstGeom>
        </p:spPr>
      </p:pic>
      <p:pic>
        <p:nvPicPr>
          <p:cNvPr id="143" name="Picture 142" descr="GoldSystems.png"/>
          <p:cNvPicPr>
            <a:picLocks noChangeAspect="1"/>
          </p:cNvPicPr>
          <p:nvPr/>
        </p:nvPicPr>
        <p:blipFill>
          <a:blip r:embed="rId51" cstate="print"/>
          <a:stretch>
            <a:fillRect/>
          </a:stretch>
        </p:blipFill>
        <p:spPr>
          <a:xfrm>
            <a:off x="4496823" y="4758944"/>
            <a:ext cx="813817" cy="155448"/>
          </a:xfrm>
          <a:prstGeom prst="rect">
            <a:avLst/>
          </a:prstGeom>
        </p:spPr>
      </p:pic>
      <p:pic>
        <p:nvPicPr>
          <p:cNvPr id="144" name="Picture 143" descr="HP.png"/>
          <p:cNvPicPr>
            <a:picLocks noChangeAspect="1"/>
          </p:cNvPicPr>
          <p:nvPr/>
        </p:nvPicPr>
        <p:blipFill>
          <a:blip r:embed="rId52" cstate="print"/>
          <a:stretch>
            <a:fillRect/>
          </a:stretch>
        </p:blipFill>
        <p:spPr>
          <a:xfrm>
            <a:off x="5711931" y="4507993"/>
            <a:ext cx="437130" cy="310896"/>
          </a:xfrm>
          <a:prstGeom prst="rect">
            <a:avLst/>
          </a:prstGeom>
        </p:spPr>
      </p:pic>
      <p:pic>
        <p:nvPicPr>
          <p:cNvPr id="145" name="Picture 144" descr="INS.png"/>
          <p:cNvPicPr>
            <a:picLocks noChangeAspect="1"/>
          </p:cNvPicPr>
          <p:nvPr/>
        </p:nvPicPr>
        <p:blipFill>
          <a:blip r:embed="rId53" cstate="print"/>
          <a:stretch>
            <a:fillRect/>
          </a:stretch>
        </p:blipFill>
        <p:spPr>
          <a:xfrm>
            <a:off x="2900156" y="4933189"/>
            <a:ext cx="438911" cy="310896"/>
          </a:xfrm>
          <a:prstGeom prst="rect">
            <a:avLst/>
          </a:prstGeom>
        </p:spPr>
      </p:pic>
      <p:pic>
        <p:nvPicPr>
          <p:cNvPr id="146" name="Picture 145" descr="Intercall.png"/>
          <p:cNvPicPr>
            <a:picLocks noChangeAspect="1"/>
          </p:cNvPicPr>
          <p:nvPr/>
        </p:nvPicPr>
        <p:blipFill>
          <a:blip r:embed="rId54" cstate="print"/>
          <a:stretch>
            <a:fillRect/>
          </a:stretch>
        </p:blipFill>
        <p:spPr>
          <a:xfrm>
            <a:off x="3663424" y="4995672"/>
            <a:ext cx="654782" cy="201168"/>
          </a:xfrm>
          <a:prstGeom prst="rect">
            <a:avLst/>
          </a:prstGeom>
        </p:spPr>
      </p:pic>
      <p:pic>
        <p:nvPicPr>
          <p:cNvPr id="76" name="Picture 75" descr="Korsmeyer.png"/>
          <p:cNvPicPr>
            <a:picLocks noChangeAspect="1"/>
          </p:cNvPicPr>
          <p:nvPr/>
        </p:nvPicPr>
        <p:blipFill>
          <a:blip r:embed="rId55" cstate="print"/>
          <a:stretch>
            <a:fillRect/>
          </a:stretch>
        </p:blipFill>
        <p:spPr>
          <a:xfrm>
            <a:off x="5550661" y="5029200"/>
            <a:ext cx="759670" cy="173736"/>
          </a:xfrm>
          <a:prstGeom prst="rect">
            <a:avLst/>
          </a:prstGeom>
        </p:spPr>
      </p:pic>
      <p:pic>
        <p:nvPicPr>
          <p:cNvPr id="77" name="Picture 76" descr="Kaspersky.png"/>
          <p:cNvPicPr>
            <a:picLocks noChangeAspect="1"/>
          </p:cNvPicPr>
          <p:nvPr/>
        </p:nvPicPr>
        <p:blipFill>
          <a:blip r:embed="rId56" cstate="print"/>
          <a:stretch>
            <a:fillRect/>
          </a:stretch>
        </p:blipFill>
        <p:spPr>
          <a:xfrm>
            <a:off x="4530710" y="5169409"/>
            <a:ext cx="746044" cy="173736"/>
          </a:xfrm>
          <a:prstGeom prst="rect">
            <a:avLst/>
          </a:prstGeom>
        </p:spPr>
      </p:pic>
      <p:pic>
        <p:nvPicPr>
          <p:cNvPr id="78" name="Picture 77" descr="MethodIQ.png"/>
          <p:cNvPicPr>
            <a:picLocks noChangeAspect="1"/>
          </p:cNvPicPr>
          <p:nvPr/>
        </p:nvPicPr>
        <p:blipFill>
          <a:blip r:embed="rId57" cstate="print"/>
          <a:stretch>
            <a:fillRect/>
          </a:stretch>
        </p:blipFill>
        <p:spPr>
          <a:xfrm>
            <a:off x="2727853" y="5516880"/>
            <a:ext cx="783516" cy="173736"/>
          </a:xfrm>
          <a:prstGeom prst="rect">
            <a:avLst/>
          </a:prstGeom>
        </p:spPr>
      </p:pic>
      <p:pic>
        <p:nvPicPr>
          <p:cNvPr id="79" name="Picture 78" descr="Parlano.png"/>
          <p:cNvPicPr>
            <a:picLocks noChangeAspect="1"/>
          </p:cNvPicPr>
          <p:nvPr/>
        </p:nvPicPr>
        <p:blipFill>
          <a:blip r:embed="rId58" cstate="print"/>
          <a:stretch>
            <a:fillRect/>
          </a:stretch>
        </p:blipFill>
        <p:spPr>
          <a:xfrm>
            <a:off x="4402157" y="5598160"/>
            <a:ext cx="1003151" cy="137160"/>
          </a:xfrm>
          <a:prstGeom prst="rect">
            <a:avLst/>
          </a:prstGeom>
        </p:spPr>
      </p:pic>
      <p:pic>
        <p:nvPicPr>
          <p:cNvPr id="80" name="Picture 79" descr="Post_Cti.png"/>
          <p:cNvPicPr>
            <a:picLocks noChangeAspect="1"/>
          </p:cNvPicPr>
          <p:nvPr/>
        </p:nvPicPr>
        <p:blipFill>
          <a:blip r:embed="rId59" cstate="print"/>
          <a:stretch>
            <a:fillRect/>
          </a:stretch>
        </p:blipFill>
        <p:spPr>
          <a:xfrm>
            <a:off x="3634021" y="5461000"/>
            <a:ext cx="713591" cy="182880"/>
          </a:xfrm>
          <a:prstGeom prst="rect">
            <a:avLst/>
          </a:prstGeom>
        </p:spPr>
      </p:pic>
      <p:pic>
        <p:nvPicPr>
          <p:cNvPr id="81" name="Picture 80" descr="Sophos.png"/>
          <p:cNvPicPr>
            <a:picLocks noChangeAspect="1"/>
          </p:cNvPicPr>
          <p:nvPr/>
        </p:nvPicPr>
        <p:blipFill>
          <a:blip r:embed="rId60" cstate="print"/>
          <a:stretch>
            <a:fillRect/>
          </a:stretch>
        </p:blipFill>
        <p:spPr>
          <a:xfrm>
            <a:off x="2767567" y="5963412"/>
            <a:ext cx="704089" cy="192024"/>
          </a:xfrm>
          <a:prstGeom prst="rect">
            <a:avLst/>
          </a:prstGeom>
        </p:spPr>
      </p:pic>
      <p:pic>
        <p:nvPicPr>
          <p:cNvPr id="82" name="Picture 81" descr="Symantec.png"/>
          <p:cNvPicPr>
            <a:picLocks noChangeAspect="1"/>
          </p:cNvPicPr>
          <p:nvPr/>
        </p:nvPicPr>
        <p:blipFill>
          <a:blip r:embed="rId61" cstate="print"/>
          <a:stretch>
            <a:fillRect/>
          </a:stretch>
        </p:blipFill>
        <p:spPr>
          <a:xfrm>
            <a:off x="3634021" y="5908040"/>
            <a:ext cx="713591" cy="182880"/>
          </a:xfrm>
          <a:prstGeom prst="rect">
            <a:avLst/>
          </a:prstGeom>
        </p:spPr>
      </p:pic>
      <p:pic>
        <p:nvPicPr>
          <p:cNvPr id="83" name="Picture 82" descr="Symprex.png"/>
          <p:cNvPicPr>
            <a:picLocks noChangeAspect="1"/>
          </p:cNvPicPr>
          <p:nvPr/>
        </p:nvPicPr>
        <p:blipFill>
          <a:blip r:embed="rId62" cstate="print"/>
          <a:stretch>
            <a:fillRect/>
          </a:stretch>
        </p:blipFill>
        <p:spPr>
          <a:xfrm>
            <a:off x="4513229" y="5990336"/>
            <a:ext cx="781006" cy="164592"/>
          </a:xfrm>
          <a:prstGeom prst="rect">
            <a:avLst/>
          </a:prstGeom>
        </p:spPr>
      </p:pic>
      <p:pic>
        <p:nvPicPr>
          <p:cNvPr id="84" name="Picture 83" descr="TrendMicro.png"/>
          <p:cNvPicPr>
            <a:picLocks noChangeAspect="1"/>
          </p:cNvPicPr>
          <p:nvPr/>
        </p:nvPicPr>
        <p:blipFill>
          <a:blip r:embed="rId63"/>
          <a:stretch>
            <a:fillRect/>
          </a:stretch>
        </p:blipFill>
        <p:spPr>
          <a:xfrm>
            <a:off x="5627937" y="5779008"/>
            <a:ext cx="605118" cy="228600"/>
          </a:xfrm>
          <a:prstGeom prst="rect">
            <a:avLst/>
          </a:prstGeom>
        </p:spPr>
      </p:pic>
      <p:pic>
        <p:nvPicPr>
          <p:cNvPr id="85" name="Picture 84" descr="Unisys.png"/>
          <p:cNvPicPr>
            <a:picLocks noChangeAspect="1"/>
          </p:cNvPicPr>
          <p:nvPr/>
        </p:nvPicPr>
        <p:blipFill>
          <a:blip r:embed="rId64" cstate="print"/>
          <a:stretch>
            <a:fillRect/>
          </a:stretch>
        </p:blipFill>
        <p:spPr>
          <a:xfrm>
            <a:off x="2790246" y="6428232"/>
            <a:ext cx="658728" cy="201168"/>
          </a:xfrm>
          <a:prstGeom prst="rect">
            <a:avLst/>
          </a:prstGeom>
        </p:spPr>
      </p:pic>
      <p:pic>
        <p:nvPicPr>
          <p:cNvPr id="86" name="Picture 85" descr="VerizonBusiness.png"/>
          <p:cNvPicPr>
            <a:picLocks noChangeAspect="1"/>
          </p:cNvPicPr>
          <p:nvPr/>
        </p:nvPicPr>
        <p:blipFill>
          <a:blip r:embed="rId65"/>
          <a:stretch>
            <a:fillRect/>
          </a:stretch>
        </p:blipFill>
        <p:spPr>
          <a:xfrm>
            <a:off x="4591760" y="6409945"/>
            <a:ext cx="623944" cy="219456"/>
          </a:xfrm>
          <a:prstGeom prst="rect">
            <a:avLst/>
          </a:prstGeom>
        </p:spPr>
      </p:pic>
      <p:pic>
        <p:nvPicPr>
          <p:cNvPr id="87" name="Picture 86" descr="Via.png"/>
          <p:cNvPicPr>
            <a:picLocks noChangeAspect="1"/>
          </p:cNvPicPr>
          <p:nvPr/>
        </p:nvPicPr>
        <p:blipFill>
          <a:blip r:embed="rId66"/>
          <a:stretch>
            <a:fillRect/>
          </a:stretch>
        </p:blipFill>
        <p:spPr>
          <a:xfrm>
            <a:off x="3754146" y="6355080"/>
            <a:ext cx="473338" cy="274320"/>
          </a:xfrm>
          <a:prstGeom prst="rect">
            <a:avLst/>
          </a:prstGeom>
        </p:spPr>
      </p:pic>
      <p:pic>
        <p:nvPicPr>
          <p:cNvPr id="88" name="Picture 87" descr="Wipro.png"/>
          <p:cNvPicPr>
            <a:picLocks noChangeAspect="1"/>
          </p:cNvPicPr>
          <p:nvPr/>
        </p:nvPicPr>
        <p:blipFill>
          <a:blip r:embed="rId67" cstate="print"/>
          <a:stretch>
            <a:fillRect/>
          </a:stretch>
        </p:blipFill>
        <p:spPr>
          <a:xfrm>
            <a:off x="5769133" y="6217920"/>
            <a:ext cx="322729" cy="411480"/>
          </a:xfrm>
          <a:prstGeom prst="rect">
            <a:avLst/>
          </a:prstGeom>
        </p:spPr>
      </p:pic>
      <p:pic>
        <p:nvPicPr>
          <p:cNvPr id="115" name="Rectangle 923663"/>
          <p:cNvPicPr>
            <a:picLocks noChangeAspect="1" noChangeArrowheads="1"/>
          </p:cNvPicPr>
          <p:nvPr/>
        </p:nvPicPr>
        <p:blipFill>
          <a:blip r:embed="rId68" cstate="print"/>
          <a:srcRect/>
          <a:stretch>
            <a:fillRect/>
          </a:stretch>
        </p:blipFill>
        <p:spPr bwMode="auto">
          <a:xfrm>
            <a:off x="1492174" y="3663507"/>
            <a:ext cx="708579" cy="192024"/>
          </a:xfrm>
          <a:prstGeom prst="rect">
            <a:avLst/>
          </a:prstGeom>
          <a:noFill/>
          <a:ln w="9525">
            <a:noFill/>
            <a:miter lim="800000"/>
            <a:headEnd/>
            <a:tailEnd/>
          </a:ln>
        </p:spPr>
      </p:pic>
      <p:pic>
        <p:nvPicPr>
          <p:cNvPr id="97" name="Picture 96" descr="AT_and_T.png"/>
          <p:cNvPicPr>
            <a:picLocks noChangeAspect="1"/>
          </p:cNvPicPr>
          <p:nvPr/>
        </p:nvPicPr>
        <p:blipFill>
          <a:blip r:embed="rId69"/>
          <a:stretch>
            <a:fillRect/>
          </a:stretch>
        </p:blipFill>
        <p:spPr>
          <a:xfrm>
            <a:off x="3384803" y="2577592"/>
            <a:ext cx="547026" cy="246888"/>
          </a:xfrm>
          <a:prstGeom prst="rect">
            <a:avLst/>
          </a:prstGeom>
        </p:spPr>
      </p:pic>
      <p:pic>
        <p:nvPicPr>
          <p:cNvPr id="100" name="Picture 99" descr="NEC_PHILIPS.png"/>
          <p:cNvPicPr>
            <a:picLocks noChangeAspect="1"/>
          </p:cNvPicPr>
          <p:nvPr/>
        </p:nvPicPr>
        <p:blipFill>
          <a:blip r:embed="rId70" cstate="print"/>
          <a:stretch>
            <a:fillRect/>
          </a:stretch>
        </p:blipFill>
        <p:spPr>
          <a:xfrm>
            <a:off x="1461517" y="4902435"/>
            <a:ext cx="769890" cy="173736"/>
          </a:xfrm>
          <a:prstGeom prst="rect">
            <a:avLst/>
          </a:prstGeom>
        </p:spPr>
      </p:pic>
      <p:pic>
        <p:nvPicPr>
          <p:cNvPr id="166" name="Picture 165" descr="CA.png"/>
          <p:cNvPicPr>
            <a:picLocks noChangeAspect="1"/>
          </p:cNvPicPr>
          <p:nvPr/>
        </p:nvPicPr>
        <p:blipFill>
          <a:blip r:embed="rId71" cstate="print"/>
          <a:stretch>
            <a:fillRect/>
          </a:stretch>
        </p:blipFill>
        <p:spPr>
          <a:xfrm>
            <a:off x="3233324" y="3429001"/>
            <a:ext cx="461323" cy="283464"/>
          </a:xfrm>
          <a:prstGeom prst="rect">
            <a:avLst/>
          </a:prstGeom>
        </p:spPr>
      </p:pic>
      <p:pic>
        <p:nvPicPr>
          <p:cNvPr id="103" name="Picture 102" descr="NEC.png"/>
          <p:cNvPicPr>
            <a:picLocks noChangeAspect="1"/>
          </p:cNvPicPr>
          <p:nvPr/>
        </p:nvPicPr>
        <p:blipFill>
          <a:blip r:embed="rId72" cstate="print"/>
          <a:stretch>
            <a:fillRect/>
          </a:stretch>
        </p:blipFill>
        <p:spPr>
          <a:xfrm>
            <a:off x="594361" y="4597276"/>
            <a:ext cx="715384" cy="192024"/>
          </a:xfrm>
          <a:prstGeom prst="rect">
            <a:avLst/>
          </a:prstGeom>
        </p:spPr>
      </p:pic>
      <p:sp>
        <p:nvSpPr>
          <p:cNvPr id="105" name="Title 104"/>
          <p:cNvSpPr>
            <a:spLocks noGrp="1"/>
          </p:cNvSpPr>
          <p:nvPr>
            <p:ph type="title"/>
          </p:nvPr>
        </p:nvSpPr>
        <p:spPr>
          <a:xfrm>
            <a:off x="382588" y="627063"/>
            <a:ext cx="8380412" cy="923320"/>
          </a:xfrm>
        </p:spPr>
        <p:txBody>
          <a:bodyPr/>
          <a:lstStyle/>
          <a:p>
            <a:r>
              <a:rPr lang="en-US" sz="3700" spc="-83" dirty="0">
                <a:sym typeface="Wingdings" pitchFamily="2" charset="2"/>
              </a:rPr>
              <a:t>Microsoft Unified Communications </a:t>
            </a:r>
            <a:r>
              <a:rPr lang="en-US" sz="3700" dirty="0">
                <a:sym typeface="Wingdings" pitchFamily="2" charset="2"/>
              </a:rPr>
              <a:t/>
            </a:r>
            <a:br>
              <a:rPr lang="en-US" sz="3700" dirty="0">
                <a:sym typeface="Wingdings" pitchFamily="2" charset="2"/>
              </a:rPr>
            </a:br>
            <a:r>
              <a:rPr lang="zh-TW" altLang="en-US" sz="2300" dirty="0">
                <a:sym typeface="Wingdings" pitchFamily="2" charset="2"/>
              </a:rPr>
              <a:t>廣泛合作夥伴解決方案</a:t>
            </a:r>
            <a:endParaRPr lang="en-US" sz="2300" spc="-67"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lide(fromLeft)">
                                      <p:cBhvr>
                                        <p:cTn id="13" dur="500"/>
                                        <p:tgtEl>
                                          <p:spTgt spid="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fade">
                                      <p:cBhvr>
                                        <p:cTn id="21" dur="500"/>
                                        <p:tgtEl>
                                          <p:spTgt spid="94"/>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500"/>
                                        <p:tgtEl>
                                          <p:spTgt spid="98"/>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fade">
                                      <p:cBhvr>
                                        <p:cTn id="33" dur="500"/>
                                        <p:tgtEl>
                                          <p:spTgt spid="99"/>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500"/>
                                        <p:tgtEl>
                                          <p:spTgt spid="115"/>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500"/>
                                        <p:tgtEl>
                                          <p:spTgt spid="101"/>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fade">
                                      <p:cBhvr>
                                        <p:cTn id="45" dur="500"/>
                                        <p:tgtEl>
                                          <p:spTgt spid="102"/>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103"/>
                                        </p:tgtEl>
                                        <p:attrNameLst>
                                          <p:attrName>style.visibility</p:attrName>
                                        </p:attrNameLst>
                                      </p:cBhvr>
                                      <p:to>
                                        <p:strVal val="visible"/>
                                      </p:to>
                                    </p:set>
                                    <p:animEffect transition="in" filter="fade">
                                      <p:cBhvr>
                                        <p:cTn id="49" dur="500"/>
                                        <p:tgtEl>
                                          <p:spTgt spid="103"/>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500"/>
                                        <p:tgtEl>
                                          <p:spTgt spid="100"/>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fade">
                                      <p:cBhvr>
                                        <p:cTn id="57" dur="500"/>
                                        <p:tgtEl>
                                          <p:spTgt spid="104"/>
                                        </p:tgtEl>
                                      </p:cBhvr>
                                    </p:animEffect>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fade">
                                      <p:cBhvr>
                                        <p:cTn id="61" dur="500"/>
                                        <p:tgtEl>
                                          <p:spTgt spid="107"/>
                                        </p:tgtEl>
                                      </p:cBhvr>
                                    </p:animEffect>
                                  </p:childTnLst>
                                </p:cTn>
                              </p:par>
                            </p:childTnLst>
                          </p:cTn>
                        </p:par>
                        <p:par>
                          <p:cTn id="62" fill="hold">
                            <p:stCondLst>
                              <p:cond delay="7000"/>
                            </p:stCondLst>
                            <p:childTnLst>
                              <p:par>
                                <p:cTn id="63" presetID="10" presetClass="entr" presetSubtype="0" fill="hold"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500"/>
                                        <p:tgtEl>
                                          <p:spTgt spid="108"/>
                                        </p:tgtEl>
                                      </p:cBhvr>
                                    </p:animEffect>
                                  </p:childTnLst>
                                </p:cTn>
                              </p:par>
                            </p:childTnLst>
                          </p:cTn>
                        </p:par>
                        <p:par>
                          <p:cTn id="66" fill="hold">
                            <p:stCondLst>
                              <p:cond delay="7500"/>
                            </p:stCondLst>
                            <p:childTnLst>
                              <p:par>
                                <p:cTn id="67" presetID="10" presetClass="entr" presetSubtype="0" fill="hold" nodeType="after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500"/>
                                        <p:tgtEl>
                                          <p:spTgt spid="109"/>
                                        </p:tgtEl>
                                      </p:cBhvr>
                                    </p:animEffect>
                                  </p:childTnLst>
                                </p:cTn>
                              </p:par>
                            </p:childTnLst>
                          </p:cTn>
                        </p:par>
                        <p:par>
                          <p:cTn id="70" fill="hold">
                            <p:stCondLst>
                              <p:cond delay="8000"/>
                            </p:stCondLst>
                            <p:childTnLst>
                              <p:par>
                                <p:cTn id="71" presetID="10" presetClass="entr" presetSubtype="0" fill="hold" nodeType="afterEffect">
                                  <p:stCondLst>
                                    <p:cond delay="0"/>
                                  </p:stCondLst>
                                  <p:childTnLst>
                                    <p:set>
                                      <p:cBhvr>
                                        <p:cTn id="72" dur="1" fill="hold">
                                          <p:stCondLst>
                                            <p:cond delay="0"/>
                                          </p:stCondLst>
                                        </p:cTn>
                                        <p:tgtEl>
                                          <p:spTgt spid="110"/>
                                        </p:tgtEl>
                                        <p:attrNameLst>
                                          <p:attrName>style.visibility</p:attrName>
                                        </p:attrNameLst>
                                      </p:cBhvr>
                                      <p:to>
                                        <p:strVal val="visible"/>
                                      </p:to>
                                    </p:set>
                                    <p:animEffect transition="in" filter="fade">
                                      <p:cBhvr>
                                        <p:cTn id="73" dur="500"/>
                                        <p:tgtEl>
                                          <p:spTgt spid="11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92"/>
                                        </p:tgtEl>
                                        <p:attrNameLst>
                                          <p:attrName>style.visibility</p:attrName>
                                        </p:attrNameLst>
                                      </p:cBhvr>
                                      <p:to>
                                        <p:strVal val="visible"/>
                                      </p:to>
                                    </p:set>
                                    <p:anim calcmode="lin" valueType="num">
                                      <p:cBhvr>
                                        <p:cTn id="78" dur="500" fill="hold"/>
                                        <p:tgtEl>
                                          <p:spTgt spid="92"/>
                                        </p:tgtEl>
                                        <p:attrNameLst>
                                          <p:attrName>ppt_w</p:attrName>
                                        </p:attrNameLst>
                                      </p:cBhvr>
                                      <p:tavLst>
                                        <p:tav tm="0">
                                          <p:val>
                                            <p:fltVal val="0"/>
                                          </p:val>
                                        </p:tav>
                                        <p:tav tm="100000">
                                          <p:val>
                                            <p:strVal val="#ppt_w"/>
                                          </p:val>
                                        </p:tav>
                                      </p:tavLst>
                                    </p:anim>
                                    <p:anim calcmode="lin" valueType="num">
                                      <p:cBhvr>
                                        <p:cTn id="79" dur="500" fill="hold"/>
                                        <p:tgtEl>
                                          <p:spTgt spid="92"/>
                                        </p:tgtEl>
                                        <p:attrNameLst>
                                          <p:attrName>ppt_h</p:attrName>
                                        </p:attrNameLst>
                                      </p:cBhvr>
                                      <p:tavLst>
                                        <p:tav tm="0">
                                          <p:val>
                                            <p:fltVal val="0"/>
                                          </p:val>
                                        </p:tav>
                                        <p:tav tm="100000">
                                          <p:val>
                                            <p:strVal val="#ppt_h"/>
                                          </p:val>
                                        </p:tav>
                                      </p:tavLst>
                                    </p:anim>
                                    <p:animEffect transition="in" filter="fade">
                                      <p:cBhvr>
                                        <p:cTn id="80" dur="500"/>
                                        <p:tgtEl>
                                          <p:spTgt spid="92"/>
                                        </p:tgtEl>
                                      </p:cBhvr>
                                    </p:animEffect>
                                  </p:childTnLst>
                                </p:cTn>
                              </p:par>
                            </p:childTnLst>
                          </p:cTn>
                        </p:par>
                        <p:par>
                          <p:cTn id="81" fill="hold">
                            <p:stCondLst>
                              <p:cond delay="500"/>
                            </p:stCondLst>
                            <p:childTnLst>
                              <p:par>
                                <p:cTn id="82" presetID="12" presetClass="entr" presetSubtype="8" fill="hold"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slide(fromLeft)">
                                      <p:cBhvr>
                                        <p:cTn id="84" dur="500"/>
                                        <p:tgtEl>
                                          <p:spTgt spid="8"/>
                                        </p:tgtEl>
                                      </p:cBhvr>
                                    </p:animEffect>
                                  </p:childTnLst>
                                </p:cTn>
                              </p:par>
                            </p:childTnLst>
                          </p:cTn>
                        </p:par>
                        <p:par>
                          <p:cTn id="85" fill="hold">
                            <p:stCondLst>
                              <p:cond delay="1000"/>
                            </p:stCondLst>
                            <p:childTnLst>
                              <p:par>
                                <p:cTn id="86" presetID="10" presetClass="entr" presetSubtype="0" fill="hold" nodeType="afterEffect">
                                  <p:stCondLst>
                                    <p:cond delay="0"/>
                                  </p:stCondLst>
                                  <p:childTnLst>
                                    <p:set>
                                      <p:cBhvr>
                                        <p:cTn id="87" dur="1" fill="hold">
                                          <p:stCondLst>
                                            <p:cond delay="0"/>
                                          </p:stCondLst>
                                        </p:cTn>
                                        <p:tgtEl>
                                          <p:spTgt spid="126"/>
                                        </p:tgtEl>
                                        <p:attrNameLst>
                                          <p:attrName>style.visibility</p:attrName>
                                        </p:attrNameLst>
                                      </p:cBhvr>
                                      <p:to>
                                        <p:strVal val="visible"/>
                                      </p:to>
                                    </p:set>
                                    <p:animEffect transition="in" filter="fade">
                                      <p:cBhvr>
                                        <p:cTn id="88" dur="500"/>
                                        <p:tgtEl>
                                          <p:spTgt spid="126"/>
                                        </p:tgtEl>
                                      </p:cBhvr>
                                    </p:animEffect>
                                  </p:childTnLst>
                                </p:cTn>
                              </p:par>
                            </p:childTnLst>
                          </p:cTn>
                        </p:par>
                        <p:par>
                          <p:cTn id="89" fill="hold">
                            <p:stCondLst>
                              <p:cond delay="1500"/>
                            </p:stCondLst>
                            <p:childTnLst>
                              <p:par>
                                <p:cTn id="90" presetID="10" presetClass="entr" presetSubtype="0" fill="hold" nodeType="afterEffect">
                                  <p:stCondLst>
                                    <p:cond delay="0"/>
                                  </p:stCondLst>
                                  <p:childTnLst>
                                    <p:set>
                                      <p:cBhvr>
                                        <p:cTn id="91" dur="1" fill="hold">
                                          <p:stCondLst>
                                            <p:cond delay="0"/>
                                          </p:stCondLst>
                                        </p:cTn>
                                        <p:tgtEl>
                                          <p:spTgt spid="127"/>
                                        </p:tgtEl>
                                        <p:attrNameLst>
                                          <p:attrName>style.visibility</p:attrName>
                                        </p:attrNameLst>
                                      </p:cBhvr>
                                      <p:to>
                                        <p:strVal val="visible"/>
                                      </p:to>
                                    </p:set>
                                    <p:animEffect transition="in" filter="fade">
                                      <p:cBhvr>
                                        <p:cTn id="92" dur="500"/>
                                        <p:tgtEl>
                                          <p:spTgt spid="127"/>
                                        </p:tgtEl>
                                      </p:cBhvr>
                                    </p:animEffect>
                                  </p:childTnLst>
                                </p:cTn>
                              </p:par>
                            </p:childTnLst>
                          </p:cTn>
                        </p:par>
                        <p:par>
                          <p:cTn id="93" fill="hold">
                            <p:stCondLst>
                              <p:cond delay="2000"/>
                            </p:stCondLst>
                            <p:childTnLst>
                              <p:par>
                                <p:cTn id="94" presetID="10" presetClass="entr" presetSubtype="0" fill="hold" nodeType="afterEffect">
                                  <p:stCondLst>
                                    <p:cond delay="0"/>
                                  </p:stCondLst>
                                  <p:childTnLst>
                                    <p:set>
                                      <p:cBhvr>
                                        <p:cTn id="95" dur="1" fill="hold">
                                          <p:stCondLst>
                                            <p:cond delay="0"/>
                                          </p:stCondLst>
                                        </p:cTn>
                                        <p:tgtEl>
                                          <p:spTgt spid="128"/>
                                        </p:tgtEl>
                                        <p:attrNameLst>
                                          <p:attrName>style.visibility</p:attrName>
                                        </p:attrNameLst>
                                      </p:cBhvr>
                                      <p:to>
                                        <p:strVal val="visible"/>
                                      </p:to>
                                    </p:set>
                                    <p:animEffect transition="in" filter="fade">
                                      <p:cBhvr>
                                        <p:cTn id="96" dur="500"/>
                                        <p:tgtEl>
                                          <p:spTgt spid="128"/>
                                        </p:tgtEl>
                                      </p:cBhvr>
                                    </p:animEffect>
                                  </p:childTnLst>
                                </p:cTn>
                              </p:par>
                            </p:childTnLst>
                          </p:cTn>
                        </p:par>
                        <p:par>
                          <p:cTn id="97" fill="hold">
                            <p:stCondLst>
                              <p:cond delay="2500"/>
                            </p:stCondLst>
                            <p:childTnLst>
                              <p:par>
                                <p:cTn id="98" presetID="10" presetClass="entr" presetSubtype="0" fill="hold" nodeType="afterEffect">
                                  <p:stCondLst>
                                    <p:cond delay="0"/>
                                  </p:stCondLst>
                                  <p:childTnLst>
                                    <p:set>
                                      <p:cBhvr>
                                        <p:cTn id="99" dur="1" fill="hold">
                                          <p:stCondLst>
                                            <p:cond delay="0"/>
                                          </p:stCondLst>
                                        </p:cTn>
                                        <p:tgtEl>
                                          <p:spTgt spid="97"/>
                                        </p:tgtEl>
                                        <p:attrNameLst>
                                          <p:attrName>style.visibility</p:attrName>
                                        </p:attrNameLst>
                                      </p:cBhvr>
                                      <p:to>
                                        <p:strVal val="visible"/>
                                      </p:to>
                                    </p:set>
                                    <p:animEffect transition="in" filter="fade">
                                      <p:cBhvr>
                                        <p:cTn id="100" dur="500"/>
                                        <p:tgtEl>
                                          <p:spTgt spid="97"/>
                                        </p:tgtEl>
                                      </p:cBhvr>
                                    </p:animEffect>
                                  </p:childTnLst>
                                </p:cTn>
                              </p:par>
                            </p:childTnLst>
                          </p:cTn>
                        </p:par>
                        <p:par>
                          <p:cTn id="101" fill="hold">
                            <p:stCondLst>
                              <p:cond delay="3000"/>
                            </p:stCondLst>
                            <p:childTnLst>
                              <p:par>
                                <p:cTn id="102" presetID="10" presetClass="entr" presetSubtype="0" fill="hold" nodeType="afterEffect">
                                  <p:stCondLst>
                                    <p:cond delay="0"/>
                                  </p:stCondLst>
                                  <p:childTnLst>
                                    <p:set>
                                      <p:cBhvr>
                                        <p:cTn id="103" dur="1" fill="hold">
                                          <p:stCondLst>
                                            <p:cond delay="0"/>
                                          </p:stCondLst>
                                        </p:cTn>
                                        <p:tgtEl>
                                          <p:spTgt spid="129"/>
                                        </p:tgtEl>
                                        <p:attrNameLst>
                                          <p:attrName>style.visibility</p:attrName>
                                        </p:attrNameLst>
                                      </p:cBhvr>
                                      <p:to>
                                        <p:strVal val="visible"/>
                                      </p:to>
                                    </p:set>
                                    <p:animEffect transition="in" filter="fade">
                                      <p:cBhvr>
                                        <p:cTn id="104" dur="500"/>
                                        <p:tgtEl>
                                          <p:spTgt spid="129"/>
                                        </p:tgtEl>
                                      </p:cBhvr>
                                    </p:animEffect>
                                  </p:childTnLst>
                                </p:cTn>
                              </p:par>
                            </p:childTnLst>
                          </p:cTn>
                        </p:par>
                        <p:par>
                          <p:cTn id="105" fill="hold">
                            <p:stCondLst>
                              <p:cond delay="3500"/>
                            </p:stCondLst>
                            <p:childTnLst>
                              <p:par>
                                <p:cTn id="106" presetID="10" presetClass="entr" presetSubtype="0" fill="hold" nodeType="afterEffect">
                                  <p:stCondLst>
                                    <p:cond delay="0"/>
                                  </p:stCondLst>
                                  <p:childTnLst>
                                    <p:set>
                                      <p:cBhvr>
                                        <p:cTn id="107" dur="1" fill="hold">
                                          <p:stCondLst>
                                            <p:cond delay="0"/>
                                          </p:stCondLst>
                                        </p:cTn>
                                        <p:tgtEl>
                                          <p:spTgt spid="130"/>
                                        </p:tgtEl>
                                        <p:attrNameLst>
                                          <p:attrName>style.visibility</p:attrName>
                                        </p:attrNameLst>
                                      </p:cBhvr>
                                      <p:to>
                                        <p:strVal val="visible"/>
                                      </p:to>
                                    </p:set>
                                    <p:animEffect transition="in" filter="fade">
                                      <p:cBhvr>
                                        <p:cTn id="108" dur="500"/>
                                        <p:tgtEl>
                                          <p:spTgt spid="130"/>
                                        </p:tgtEl>
                                      </p:cBhvr>
                                    </p:animEffect>
                                  </p:childTnLst>
                                </p:cTn>
                              </p:par>
                            </p:childTnLst>
                          </p:cTn>
                        </p:par>
                        <p:par>
                          <p:cTn id="109" fill="hold">
                            <p:stCondLst>
                              <p:cond delay="4000"/>
                            </p:stCondLst>
                            <p:childTnLst>
                              <p:par>
                                <p:cTn id="110" presetID="10" presetClass="entr" presetSubtype="0" fill="hold" nodeType="afterEffect">
                                  <p:stCondLst>
                                    <p:cond delay="0"/>
                                  </p:stCondLst>
                                  <p:childTnLst>
                                    <p:set>
                                      <p:cBhvr>
                                        <p:cTn id="111" dur="1" fill="hold">
                                          <p:stCondLst>
                                            <p:cond delay="0"/>
                                          </p:stCondLst>
                                        </p:cTn>
                                        <p:tgtEl>
                                          <p:spTgt spid="96"/>
                                        </p:tgtEl>
                                        <p:attrNameLst>
                                          <p:attrName>style.visibility</p:attrName>
                                        </p:attrNameLst>
                                      </p:cBhvr>
                                      <p:to>
                                        <p:strVal val="visible"/>
                                      </p:to>
                                    </p:set>
                                    <p:animEffect transition="in" filter="fade">
                                      <p:cBhvr>
                                        <p:cTn id="112" dur="500"/>
                                        <p:tgtEl>
                                          <p:spTgt spid="96"/>
                                        </p:tgtEl>
                                      </p:cBhvr>
                                    </p:animEffect>
                                  </p:childTnLst>
                                </p:cTn>
                              </p:par>
                            </p:childTnLst>
                          </p:cTn>
                        </p:par>
                        <p:par>
                          <p:cTn id="113" fill="hold">
                            <p:stCondLst>
                              <p:cond delay="4500"/>
                            </p:stCondLst>
                            <p:childTnLst>
                              <p:par>
                                <p:cTn id="114" presetID="10" presetClass="entr" presetSubtype="0" fill="hold" nodeType="afterEffect">
                                  <p:stCondLst>
                                    <p:cond delay="0"/>
                                  </p:stCondLst>
                                  <p:childTnLst>
                                    <p:set>
                                      <p:cBhvr>
                                        <p:cTn id="115" dur="1" fill="hold">
                                          <p:stCondLst>
                                            <p:cond delay="0"/>
                                          </p:stCondLst>
                                        </p:cTn>
                                        <p:tgtEl>
                                          <p:spTgt spid="131"/>
                                        </p:tgtEl>
                                        <p:attrNameLst>
                                          <p:attrName>style.visibility</p:attrName>
                                        </p:attrNameLst>
                                      </p:cBhvr>
                                      <p:to>
                                        <p:strVal val="visible"/>
                                      </p:to>
                                    </p:set>
                                    <p:animEffect transition="in" filter="fade">
                                      <p:cBhvr>
                                        <p:cTn id="116" dur="500"/>
                                        <p:tgtEl>
                                          <p:spTgt spid="131"/>
                                        </p:tgtEl>
                                      </p:cBhvr>
                                    </p:animEffect>
                                  </p:childTnLst>
                                </p:cTn>
                              </p:par>
                            </p:childTnLst>
                          </p:cTn>
                        </p:par>
                        <p:par>
                          <p:cTn id="117" fill="hold">
                            <p:stCondLst>
                              <p:cond delay="5000"/>
                            </p:stCondLst>
                            <p:childTnLst>
                              <p:par>
                                <p:cTn id="118" presetID="10" presetClass="entr" presetSubtype="0" fill="hold" nodeType="afterEffect">
                                  <p:stCondLst>
                                    <p:cond delay="0"/>
                                  </p:stCondLst>
                                  <p:childTnLst>
                                    <p:set>
                                      <p:cBhvr>
                                        <p:cTn id="119" dur="1" fill="hold">
                                          <p:stCondLst>
                                            <p:cond delay="0"/>
                                          </p:stCondLst>
                                        </p:cTn>
                                        <p:tgtEl>
                                          <p:spTgt spid="132"/>
                                        </p:tgtEl>
                                        <p:attrNameLst>
                                          <p:attrName>style.visibility</p:attrName>
                                        </p:attrNameLst>
                                      </p:cBhvr>
                                      <p:to>
                                        <p:strVal val="visible"/>
                                      </p:to>
                                    </p:set>
                                    <p:animEffect transition="in" filter="fade">
                                      <p:cBhvr>
                                        <p:cTn id="120" dur="500"/>
                                        <p:tgtEl>
                                          <p:spTgt spid="132"/>
                                        </p:tgtEl>
                                      </p:cBhvr>
                                    </p:animEffect>
                                  </p:childTnLst>
                                </p:cTn>
                              </p:par>
                            </p:childTnLst>
                          </p:cTn>
                        </p:par>
                        <p:par>
                          <p:cTn id="121" fill="hold">
                            <p:stCondLst>
                              <p:cond delay="5500"/>
                            </p:stCondLst>
                            <p:childTnLst>
                              <p:par>
                                <p:cTn id="122" presetID="10" presetClass="entr" presetSubtype="0" fill="hold" nodeType="afterEffect">
                                  <p:stCondLst>
                                    <p:cond delay="0"/>
                                  </p:stCondLst>
                                  <p:childTnLst>
                                    <p:set>
                                      <p:cBhvr>
                                        <p:cTn id="123" dur="1" fill="hold">
                                          <p:stCondLst>
                                            <p:cond delay="0"/>
                                          </p:stCondLst>
                                        </p:cTn>
                                        <p:tgtEl>
                                          <p:spTgt spid="166"/>
                                        </p:tgtEl>
                                        <p:attrNameLst>
                                          <p:attrName>style.visibility</p:attrName>
                                        </p:attrNameLst>
                                      </p:cBhvr>
                                      <p:to>
                                        <p:strVal val="visible"/>
                                      </p:to>
                                    </p:set>
                                    <p:animEffect transition="in" filter="fade">
                                      <p:cBhvr>
                                        <p:cTn id="124" dur="500"/>
                                        <p:tgtEl>
                                          <p:spTgt spid="166"/>
                                        </p:tgtEl>
                                      </p:cBhvr>
                                    </p:animEffect>
                                  </p:childTnLst>
                                </p:cTn>
                              </p:par>
                            </p:childTnLst>
                          </p:cTn>
                        </p:par>
                        <p:par>
                          <p:cTn id="125" fill="hold">
                            <p:stCondLst>
                              <p:cond delay="6000"/>
                            </p:stCondLst>
                            <p:childTnLst>
                              <p:par>
                                <p:cTn id="126" presetID="10" presetClass="entr" presetSubtype="0" fill="hold" nodeType="afterEffect">
                                  <p:stCondLst>
                                    <p:cond delay="0"/>
                                  </p:stCondLst>
                                  <p:childTnLst>
                                    <p:set>
                                      <p:cBhvr>
                                        <p:cTn id="127" dur="1" fill="hold">
                                          <p:stCondLst>
                                            <p:cond delay="0"/>
                                          </p:stCondLst>
                                        </p:cTn>
                                        <p:tgtEl>
                                          <p:spTgt spid="134"/>
                                        </p:tgtEl>
                                        <p:attrNameLst>
                                          <p:attrName>style.visibility</p:attrName>
                                        </p:attrNameLst>
                                      </p:cBhvr>
                                      <p:to>
                                        <p:strVal val="visible"/>
                                      </p:to>
                                    </p:set>
                                    <p:animEffect transition="in" filter="fade">
                                      <p:cBhvr>
                                        <p:cTn id="128" dur="500"/>
                                        <p:tgtEl>
                                          <p:spTgt spid="134"/>
                                        </p:tgtEl>
                                      </p:cBhvr>
                                    </p:animEffect>
                                  </p:childTnLst>
                                </p:cTn>
                              </p:par>
                            </p:childTnLst>
                          </p:cTn>
                        </p:par>
                        <p:par>
                          <p:cTn id="129" fill="hold">
                            <p:stCondLst>
                              <p:cond delay="7000"/>
                            </p:stCondLst>
                            <p:childTnLst>
                              <p:par>
                                <p:cTn id="130" presetID="10" presetClass="entr" presetSubtype="0" fill="hold" nodeType="afterEffect">
                                  <p:stCondLst>
                                    <p:cond delay="0"/>
                                  </p:stCondLst>
                                  <p:childTnLst>
                                    <p:set>
                                      <p:cBhvr>
                                        <p:cTn id="131" dur="1" fill="hold">
                                          <p:stCondLst>
                                            <p:cond delay="0"/>
                                          </p:stCondLst>
                                        </p:cTn>
                                        <p:tgtEl>
                                          <p:spTgt spid="135"/>
                                        </p:tgtEl>
                                        <p:attrNameLst>
                                          <p:attrName>style.visibility</p:attrName>
                                        </p:attrNameLst>
                                      </p:cBhvr>
                                      <p:to>
                                        <p:strVal val="visible"/>
                                      </p:to>
                                    </p:set>
                                    <p:animEffect transition="in" filter="fade">
                                      <p:cBhvr>
                                        <p:cTn id="132" dur="500"/>
                                        <p:tgtEl>
                                          <p:spTgt spid="135"/>
                                        </p:tgtEl>
                                      </p:cBhvr>
                                    </p:animEffect>
                                  </p:childTnLst>
                                </p:cTn>
                              </p:par>
                            </p:childTnLst>
                          </p:cTn>
                        </p:par>
                        <p:par>
                          <p:cTn id="133" fill="hold">
                            <p:stCondLst>
                              <p:cond delay="7500"/>
                            </p:stCondLst>
                            <p:childTnLst>
                              <p:par>
                                <p:cTn id="134" presetID="10" presetClass="entr" presetSubtype="0" fill="hold" nodeType="afterEffect">
                                  <p:stCondLst>
                                    <p:cond delay="0"/>
                                  </p:stCondLst>
                                  <p:childTnLst>
                                    <p:set>
                                      <p:cBhvr>
                                        <p:cTn id="135" dur="1" fill="hold">
                                          <p:stCondLst>
                                            <p:cond delay="0"/>
                                          </p:stCondLst>
                                        </p:cTn>
                                        <p:tgtEl>
                                          <p:spTgt spid="136"/>
                                        </p:tgtEl>
                                        <p:attrNameLst>
                                          <p:attrName>style.visibility</p:attrName>
                                        </p:attrNameLst>
                                      </p:cBhvr>
                                      <p:to>
                                        <p:strVal val="visible"/>
                                      </p:to>
                                    </p:set>
                                    <p:animEffect transition="in" filter="fade">
                                      <p:cBhvr>
                                        <p:cTn id="136" dur="500"/>
                                        <p:tgtEl>
                                          <p:spTgt spid="136"/>
                                        </p:tgtEl>
                                      </p:cBhvr>
                                    </p:animEffect>
                                  </p:childTnLst>
                                </p:cTn>
                              </p:par>
                            </p:childTnLst>
                          </p:cTn>
                        </p:par>
                        <p:par>
                          <p:cTn id="137" fill="hold">
                            <p:stCondLst>
                              <p:cond delay="8000"/>
                            </p:stCondLst>
                            <p:childTnLst>
                              <p:par>
                                <p:cTn id="138" presetID="10" presetClass="entr" presetSubtype="0" fill="hold" nodeType="afterEffect">
                                  <p:stCondLst>
                                    <p:cond delay="0"/>
                                  </p:stCondLst>
                                  <p:childTnLst>
                                    <p:set>
                                      <p:cBhvr>
                                        <p:cTn id="139" dur="1" fill="hold">
                                          <p:stCondLst>
                                            <p:cond delay="0"/>
                                          </p:stCondLst>
                                        </p:cTn>
                                        <p:tgtEl>
                                          <p:spTgt spid="137"/>
                                        </p:tgtEl>
                                        <p:attrNameLst>
                                          <p:attrName>style.visibility</p:attrName>
                                        </p:attrNameLst>
                                      </p:cBhvr>
                                      <p:to>
                                        <p:strVal val="visible"/>
                                      </p:to>
                                    </p:set>
                                    <p:animEffect transition="in" filter="fade">
                                      <p:cBhvr>
                                        <p:cTn id="140" dur="500"/>
                                        <p:tgtEl>
                                          <p:spTgt spid="137"/>
                                        </p:tgtEl>
                                      </p:cBhvr>
                                    </p:animEffect>
                                  </p:childTnLst>
                                </p:cTn>
                              </p:par>
                            </p:childTnLst>
                          </p:cTn>
                        </p:par>
                        <p:par>
                          <p:cTn id="141" fill="hold">
                            <p:stCondLst>
                              <p:cond delay="8500"/>
                            </p:stCondLst>
                            <p:childTnLst>
                              <p:par>
                                <p:cTn id="142" presetID="10" presetClass="entr" presetSubtype="0" fill="hold"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500"/>
                                        <p:tgtEl>
                                          <p:spTgt spid="138"/>
                                        </p:tgtEl>
                                      </p:cBhvr>
                                    </p:animEffect>
                                  </p:childTnLst>
                                </p:cTn>
                              </p:par>
                            </p:childTnLst>
                          </p:cTn>
                        </p:par>
                        <p:par>
                          <p:cTn id="145" fill="hold">
                            <p:stCondLst>
                              <p:cond delay="9000"/>
                            </p:stCondLst>
                            <p:childTnLst>
                              <p:par>
                                <p:cTn id="146" presetID="10" presetClass="entr" presetSubtype="0" fill="hold" nodeType="afterEffect">
                                  <p:stCondLst>
                                    <p:cond delay="0"/>
                                  </p:stCondLst>
                                  <p:childTnLst>
                                    <p:set>
                                      <p:cBhvr>
                                        <p:cTn id="147" dur="1" fill="hold">
                                          <p:stCondLst>
                                            <p:cond delay="0"/>
                                          </p:stCondLst>
                                        </p:cTn>
                                        <p:tgtEl>
                                          <p:spTgt spid="139"/>
                                        </p:tgtEl>
                                        <p:attrNameLst>
                                          <p:attrName>style.visibility</p:attrName>
                                        </p:attrNameLst>
                                      </p:cBhvr>
                                      <p:to>
                                        <p:strVal val="visible"/>
                                      </p:to>
                                    </p:set>
                                    <p:animEffect transition="in" filter="fade">
                                      <p:cBhvr>
                                        <p:cTn id="148" dur="500"/>
                                        <p:tgtEl>
                                          <p:spTgt spid="139"/>
                                        </p:tgtEl>
                                      </p:cBhvr>
                                    </p:animEffect>
                                  </p:childTnLst>
                                </p:cTn>
                              </p:par>
                            </p:childTnLst>
                          </p:cTn>
                        </p:par>
                        <p:par>
                          <p:cTn id="149" fill="hold">
                            <p:stCondLst>
                              <p:cond delay="9500"/>
                            </p:stCondLst>
                            <p:childTnLst>
                              <p:par>
                                <p:cTn id="150" presetID="10" presetClass="entr" presetSubtype="0" fill="hold" nodeType="afterEffect">
                                  <p:stCondLst>
                                    <p:cond delay="0"/>
                                  </p:stCondLst>
                                  <p:childTnLst>
                                    <p:set>
                                      <p:cBhvr>
                                        <p:cTn id="151" dur="1" fill="hold">
                                          <p:stCondLst>
                                            <p:cond delay="0"/>
                                          </p:stCondLst>
                                        </p:cTn>
                                        <p:tgtEl>
                                          <p:spTgt spid="140"/>
                                        </p:tgtEl>
                                        <p:attrNameLst>
                                          <p:attrName>style.visibility</p:attrName>
                                        </p:attrNameLst>
                                      </p:cBhvr>
                                      <p:to>
                                        <p:strVal val="visible"/>
                                      </p:to>
                                    </p:set>
                                    <p:animEffect transition="in" filter="fade">
                                      <p:cBhvr>
                                        <p:cTn id="152" dur="500"/>
                                        <p:tgtEl>
                                          <p:spTgt spid="140"/>
                                        </p:tgtEl>
                                      </p:cBhvr>
                                    </p:animEffect>
                                  </p:childTnLst>
                                </p:cTn>
                              </p:par>
                            </p:childTnLst>
                          </p:cTn>
                        </p:par>
                        <p:par>
                          <p:cTn id="153" fill="hold">
                            <p:stCondLst>
                              <p:cond delay="10000"/>
                            </p:stCondLst>
                            <p:childTnLst>
                              <p:par>
                                <p:cTn id="154" presetID="10" presetClass="entr" presetSubtype="0" fill="hold" nodeType="afterEffect">
                                  <p:stCondLst>
                                    <p:cond delay="0"/>
                                  </p:stCondLst>
                                  <p:childTnLst>
                                    <p:set>
                                      <p:cBhvr>
                                        <p:cTn id="155" dur="1" fill="hold">
                                          <p:stCondLst>
                                            <p:cond delay="0"/>
                                          </p:stCondLst>
                                        </p:cTn>
                                        <p:tgtEl>
                                          <p:spTgt spid="141"/>
                                        </p:tgtEl>
                                        <p:attrNameLst>
                                          <p:attrName>style.visibility</p:attrName>
                                        </p:attrNameLst>
                                      </p:cBhvr>
                                      <p:to>
                                        <p:strVal val="visible"/>
                                      </p:to>
                                    </p:set>
                                    <p:animEffect transition="in" filter="fade">
                                      <p:cBhvr>
                                        <p:cTn id="156" dur="500"/>
                                        <p:tgtEl>
                                          <p:spTgt spid="141"/>
                                        </p:tgtEl>
                                      </p:cBhvr>
                                    </p:animEffect>
                                  </p:childTnLst>
                                </p:cTn>
                              </p:par>
                            </p:childTnLst>
                          </p:cTn>
                        </p:par>
                        <p:par>
                          <p:cTn id="157" fill="hold">
                            <p:stCondLst>
                              <p:cond delay="10500"/>
                            </p:stCondLst>
                            <p:childTnLst>
                              <p:par>
                                <p:cTn id="158" presetID="10" presetClass="entr" presetSubtype="0" fill="hold" nodeType="afterEffect">
                                  <p:stCondLst>
                                    <p:cond delay="0"/>
                                  </p:stCondLst>
                                  <p:childTnLst>
                                    <p:set>
                                      <p:cBhvr>
                                        <p:cTn id="159" dur="1" fill="hold">
                                          <p:stCondLst>
                                            <p:cond delay="0"/>
                                          </p:stCondLst>
                                        </p:cTn>
                                        <p:tgtEl>
                                          <p:spTgt spid="142"/>
                                        </p:tgtEl>
                                        <p:attrNameLst>
                                          <p:attrName>style.visibility</p:attrName>
                                        </p:attrNameLst>
                                      </p:cBhvr>
                                      <p:to>
                                        <p:strVal val="visible"/>
                                      </p:to>
                                    </p:set>
                                    <p:animEffect transition="in" filter="fade">
                                      <p:cBhvr>
                                        <p:cTn id="160" dur="500"/>
                                        <p:tgtEl>
                                          <p:spTgt spid="142"/>
                                        </p:tgtEl>
                                      </p:cBhvr>
                                    </p:animEffect>
                                  </p:childTnLst>
                                </p:cTn>
                              </p:par>
                            </p:childTnLst>
                          </p:cTn>
                        </p:par>
                        <p:par>
                          <p:cTn id="161" fill="hold">
                            <p:stCondLst>
                              <p:cond delay="11000"/>
                            </p:stCondLst>
                            <p:childTnLst>
                              <p:par>
                                <p:cTn id="162" presetID="10" presetClass="entr" presetSubtype="0" fill="hold" nodeType="afterEffect">
                                  <p:stCondLst>
                                    <p:cond delay="0"/>
                                  </p:stCondLst>
                                  <p:childTnLst>
                                    <p:set>
                                      <p:cBhvr>
                                        <p:cTn id="163" dur="1" fill="hold">
                                          <p:stCondLst>
                                            <p:cond delay="0"/>
                                          </p:stCondLst>
                                        </p:cTn>
                                        <p:tgtEl>
                                          <p:spTgt spid="143"/>
                                        </p:tgtEl>
                                        <p:attrNameLst>
                                          <p:attrName>style.visibility</p:attrName>
                                        </p:attrNameLst>
                                      </p:cBhvr>
                                      <p:to>
                                        <p:strVal val="visible"/>
                                      </p:to>
                                    </p:set>
                                    <p:animEffect transition="in" filter="fade">
                                      <p:cBhvr>
                                        <p:cTn id="164" dur="500"/>
                                        <p:tgtEl>
                                          <p:spTgt spid="143"/>
                                        </p:tgtEl>
                                      </p:cBhvr>
                                    </p:animEffect>
                                  </p:childTnLst>
                                </p:cTn>
                              </p:par>
                            </p:childTnLst>
                          </p:cTn>
                        </p:par>
                        <p:par>
                          <p:cTn id="165" fill="hold">
                            <p:stCondLst>
                              <p:cond delay="11500"/>
                            </p:stCondLst>
                            <p:childTnLst>
                              <p:par>
                                <p:cTn id="166" presetID="10" presetClass="entr" presetSubtype="0" fill="hold" nodeType="afterEffect">
                                  <p:stCondLst>
                                    <p:cond delay="0"/>
                                  </p:stCondLst>
                                  <p:childTnLst>
                                    <p:set>
                                      <p:cBhvr>
                                        <p:cTn id="167" dur="1" fill="hold">
                                          <p:stCondLst>
                                            <p:cond delay="0"/>
                                          </p:stCondLst>
                                        </p:cTn>
                                        <p:tgtEl>
                                          <p:spTgt spid="144"/>
                                        </p:tgtEl>
                                        <p:attrNameLst>
                                          <p:attrName>style.visibility</p:attrName>
                                        </p:attrNameLst>
                                      </p:cBhvr>
                                      <p:to>
                                        <p:strVal val="visible"/>
                                      </p:to>
                                    </p:set>
                                    <p:animEffect transition="in" filter="fade">
                                      <p:cBhvr>
                                        <p:cTn id="168" dur="500"/>
                                        <p:tgtEl>
                                          <p:spTgt spid="144"/>
                                        </p:tgtEl>
                                      </p:cBhvr>
                                    </p:animEffect>
                                  </p:childTnLst>
                                </p:cTn>
                              </p:par>
                            </p:childTnLst>
                          </p:cTn>
                        </p:par>
                        <p:par>
                          <p:cTn id="169" fill="hold">
                            <p:stCondLst>
                              <p:cond delay="12000"/>
                            </p:stCondLst>
                            <p:childTnLst>
                              <p:par>
                                <p:cTn id="170" presetID="10" presetClass="entr" presetSubtype="0" fill="hold" nodeType="afterEffect">
                                  <p:stCondLst>
                                    <p:cond delay="0"/>
                                  </p:stCondLst>
                                  <p:childTnLst>
                                    <p:set>
                                      <p:cBhvr>
                                        <p:cTn id="171" dur="1" fill="hold">
                                          <p:stCondLst>
                                            <p:cond delay="0"/>
                                          </p:stCondLst>
                                        </p:cTn>
                                        <p:tgtEl>
                                          <p:spTgt spid="145"/>
                                        </p:tgtEl>
                                        <p:attrNameLst>
                                          <p:attrName>style.visibility</p:attrName>
                                        </p:attrNameLst>
                                      </p:cBhvr>
                                      <p:to>
                                        <p:strVal val="visible"/>
                                      </p:to>
                                    </p:set>
                                    <p:animEffect transition="in" filter="fade">
                                      <p:cBhvr>
                                        <p:cTn id="172" dur="500"/>
                                        <p:tgtEl>
                                          <p:spTgt spid="145"/>
                                        </p:tgtEl>
                                      </p:cBhvr>
                                    </p:animEffect>
                                  </p:childTnLst>
                                </p:cTn>
                              </p:par>
                            </p:childTnLst>
                          </p:cTn>
                        </p:par>
                        <p:par>
                          <p:cTn id="173" fill="hold">
                            <p:stCondLst>
                              <p:cond delay="12500"/>
                            </p:stCondLst>
                            <p:childTnLst>
                              <p:par>
                                <p:cTn id="174" presetID="10" presetClass="entr" presetSubtype="0" fill="hold" nodeType="afterEffect">
                                  <p:stCondLst>
                                    <p:cond delay="0"/>
                                  </p:stCondLst>
                                  <p:childTnLst>
                                    <p:set>
                                      <p:cBhvr>
                                        <p:cTn id="175" dur="1" fill="hold">
                                          <p:stCondLst>
                                            <p:cond delay="0"/>
                                          </p:stCondLst>
                                        </p:cTn>
                                        <p:tgtEl>
                                          <p:spTgt spid="146"/>
                                        </p:tgtEl>
                                        <p:attrNameLst>
                                          <p:attrName>style.visibility</p:attrName>
                                        </p:attrNameLst>
                                      </p:cBhvr>
                                      <p:to>
                                        <p:strVal val="visible"/>
                                      </p:to>
                                    </p:set>
                                    <p:animEffect transition="in" filter="fade">
                                      <p:cBhvr>
                                        <p:cTn id="176" dur="500"/>
                                        <p:tgtEl>
                                          <p:spTgt spid="146"/>
                                        </p:tgtEl>
                                      </p:cBhvr>
                                    </p:animEffect>
                                  </p:childTnLst>
                                </p:cTn>
                              </p:par>
                            </p:childTnLst>
                          </p:cTn>
                        </p:par>
                        <p:par>
                          <p:cTn id="177" fill="hold">
                            <p:stCondLst>
                              <p:cond delay="13000"/>
                            </p:stCondLst>
                            <p:childTnLst>
                              <p:par>
                                <p:cTn id="178" presetID="10" presetClass="entr" presetSubtype="0" fill="hold" nodeType="afterEffect">
                                  <p:stCondLst>
                                    <p:cond delay="0"/>
                                  </p:stCondLst>
                                  <p:childTnLst>
                                    <p:set>
                                      <p:cBhvr>
                                        <p:cTn id="179" dur="1" fill="hold">
                                          <p:stCondLst>
                                            <p:cond delay="0"/>
                                          </p:stCondLst>
                                        </p:cTn>
                                        <p:tgtEl>
                                          <p:spTgt spid="77"/>
                                        </p:tgtEl>
                                        <p:attrNameLst>
                                          <p:attrName>style.visibility</p:attrName>
                                        </p:attrNameLst>
                                      </p:cBhvr>
                                      <p:to>
                                        <p:strVal val="visible"/>
                                      </p:to>
                                    </p:set>
                                    <p:animEffect transition="in" filter="fade">
                                      <p:cBhvr>
                                        <p:cTn id="180" dur="500"/>
                                        <p:tgtEl>
                                          <p:spTgt spid="77"/>
                                        </p:tgtEl>
                                      </p:cBhvr>
                                    </p:animEffect>
                                  </p:childTnLst>
                                </p:cTn>
                              </p:par>
                            </p:childTnLst>
                          </p:cTn>
                        </p:par>
                        <p:par>
                          <p:cTn id="181" fill="hold">
                            <p:stCondLst>
                              <p:cond delay="13500"/>
                            </p:stCondLst>
                            <p:childTnLst>
                              <p:par>
                                <p:cTn id="182" presetID="10" presetClass="entr" presetSubtype="0" fill="hold" nodeType="afterEffect">
                                  <p:stCondLst>
                                    <p:cond delay="0"/>
                                  </p:stCondLst>
                                  <p:childTnLst>
                                    <p:set>
                                      <p:cBhvr>
                                        <p:cTn id="183" dur="1" fill="hold">
                                          <p:stCondLst>
                                            <p:cond delay="0"/>
                                          </p:stCondLst>
                                        </p:cTn>
                                        <p:tgtEl>
                                          <p:spTgt spid="76"/>
                                        </p:tgtEl>
                                        <p:attrNameLst>
                                          <p:attrName>style.visibility</p:attrName>
                                        </p:attrNameLst>
                                      </p:cBhvr>
                                      <p:to>
                                        <p:strVal val="visible"/>
                                      </p:to>
                                    </p:set>
                                    <p:animEffect transition="in" filter="fade">
                                      <p:cBhvr>
                                        <p:cTn id="184" dur="500"/>
                                        <p:tgtEl>
                                          <p:spTgt spid="76"/>
                                        </p:tgtEl>
                                      </p:cBhvr>
                                    </p:animEffect>
                                  </p:childTnLst>
                                </p:cTn>
                              </p:par>
                            </p:childTnLst>
                          </p:cTn>
                        </p:par>
                        <p:par>
                          <p:cTn id="185" fill="hold">
                            <p:stCondLst>
                              <p:cond delay="14000"/>
                            </p:stCondLst>
                            <p:childTnLst>
                              <p:par>
                                <p:cTn id="186" presetID="10" presetClass="entr" presetSubtype="0" fill="hold" nodeType="afterEffect">
                                  <p:stCondLst>
                                    <p:cond delay="0"/>
                                  </p:stCondLst>
                                  <p:childTnLst>
                                    <p:set>
                                      <p:cBhvr>
                                        <p:cTn id="187" dur="1" fill="hold">
                                          <p:stCondLst>
                                            <p:cond delay="0"/>
                                          </p:stCondLst>
                                        </p:cTn>
                                        <p:tgtEl>
                                          <p:spTgt spid="78"/>
                                        </p:tgtEl>
                                        <p:attrNameLst>
                                          <p:attrName>style.visibility</p:attrName>
                                        </p:attrNameLst>
                                      </p:cBhvr>
                                      <p:to>
                                        <p:strVal val="visible"/>
                                      </p:to>
                                    </p:set>
                                    <p:animEffect transition="in" filter="fade">
                                      <p:cBhvr>
                                        <p:cTn id="188" dur="500"/>
                                        <p:tgtEl>
                                          <p:spTgt spid="78"/>
                                        </p:tgtEl>
                                      </p:cBhvr>
                                    </p:animEffect>
                                  </p:childTnLst>
                                </p:cTn>
                              </p:par>
                            </p:childTnLst>
                          </p:cTn>
                        </p:par>
                        <p:par>
                          <p:cTn id="189" fill="hold">
                            <p:stCondLst>
                              <p:cond delay="14500"/>
                            </p:stCondLst>
                            <p:childTnLst>
                              <p:par>
                                <p:cTn id="190" presetID="10" presetClass="entr" presetSubtype="0" fill="hold" nodeType="afterEffect">
                                  <p:stCondLst>
                                    <p:cond delay="0"/>
                                  </p:stCondLst>
                                  <p:childTnLst>
                                    <p:set>
                                      <p:cBhvr>
                                        <p:cTn id="191" dur="1" fill="hold">
                                          <p:stCondLst>
                                            <p:cond delay="0"/>
                                          </p:stCondLst>
                                        </p:cTn>
                                        <p:tgtEl>
                                          <p:spTgt spid="80"/>
                                        </p:tgtEl>
                                        <p:attrNameLst>
                                          <p:attrName>style.visibility</p:attrName>
                                        </p:attrNameLst>
                                      </p:cBhvr>
                                      <p:to>
                                        <p:strVal val="visible"/>
                                      </p:to>
                                    </p:set>
                                    <p:animEffect transition="in" filter="fade">
                                      <p:cBhvr>
                                        <p:cTn id="192" dur="500"/>
                                        <p:tgtEl>
                                          <p:spTgt spid="80"/>
                                        </p:tgtEl>
                                      </p:cBhvr>
                                    </p:animEffect>
                                  </p:childTnLst>
                                </p:cTn>
                              </p:par>
                            </p:childTnLst>
                          </p:cTn>
                        </p:par>
                        <p:par>
                          <p:cTn id="193" fill="hold">
                            <p:stCondLst>
                              <p:cond delay="15000"/>
                            </p:stCondLst>
                            <p:childTnLst>
                              <p:par>
                                <p:cTn id="194" presetID="10" presetClass="entr" presetSubtype="0" fill="hold" nodeType="afterEffect">
                                  <p:stCondLst>
                                    <p:cond delay="0"/>
                                  </p:stCondLst>
                                  <p:childTnLst>
                                    <p:set>
                                      <p:cBhvr>
                                        <p:cTn id="195" dur="1" fill="hold">
                                          <p:stCondLst>
                                            <p:cond delay="0"/>
                                          </p:stCondLst>
                                        </p:cTn>
                                        <p:tgtEl>
                                          <p:spTgt spid="79"/>
                                        </p:tgtEl>
                                        <p:attrNameLst>
                                          <p:attrName>style.visibility</p:attrName>
                                        </p:attrNameLst>
                                      </p:cBhvr>
                                      <p:to>
                                        <p:strVal val="visible"/>
                                      </p:to>
                                    </p:set>
                                    <p:animEffect transition="in" filter="fade">
                                      <p:cBhvr>
                                        <p:cTn id="196" dur="500"/>
                                        <p:tgtEl>
                                          <p:spTgt spid="79"/>
                                        </p:tgtEl>
                                      </p:cBhvr>
                                    </p:animEffect>
                                  </p:childTnLst>
                                </p:cTn>
                              </p:par>
                            </p:childTnLst>
                          </p:cTn>
                        </p:par>
                        <p:par>
                          <p:cTn id="197" fill="hold">
                            <p:stCondLst>
                              <p:cond delay="15500"/>
                            </p:stCondLst>
                            <p:childTnLst>
                              <p:par>
                                <p:cTn id="198" presetID="10" presetClass="entr" presetSubtype="0" fill="hold" nodeType="afterEffect">
                                  <p:stCondLst>
                                    <p:cond delay="0"/>
                                  </p:stCondLst>
                                  <p:childTnLst>
                                    <p:set>
                                      <p:cBhvr>
                                        <p:cTn id="199" dur="1" fill="hold">
                                          <p:stCondLst>
                                            <p:cond delay="0"/>
                                          </p:stCondLst>
                                        </p:cTn>
                                        <p:tgtEl>
                                          <p:spTgt spid="106"/>
                                        </p:tgtEl>
                                        <p:attrNameLst>
                                          <p:attrName>style.visibility</p:attrName>
                                        </p:attrNameLst>
                                      </p:cBhvr>
                                      <p:to>
                                        <p:strVal val="visible"/>
                                      </p:to>
                                    </p:set>
                                    <p:animEffect transition="in" filter="fade">
                                      <p:cBhvr>
                                        <p:cTn id="200" dur="500"/>
                                        <p:tgtEl>
                                          <p:spTgt spid="106"/>
                                        </p:tgtEl>
                                      </p:cBhvr>
                                    </p:animEffect>
                                  </p:childTnLst>
                                </p:cTn>
                              </p:par>
                            </p:childTnLst>
                          </p:cTn>
                        </p:par>
                        <p:par>
                          <p:cTn id="201" fill="hold">
                            <p:stCondLst>
                              <p:cond delay="16000"/>
                            </p:stCondLst>
                            <p:childTnLst>
                              <p:par>
                                <p:cTn id="202" presetID="10" presetClass="entr" presetSubtype="0" fill="hold" nodeType="afterEffect">
                                  <p:stCondLst>
                                    <p:cond delay="0"/>
                                  </p:stCondLst>
                                  <p:childTnLst>
                                    <p:set>
                                      <p:cBhvr>
                                        <p:cTn id="203" dur="1" fill="hold">
                                          <p:stCondLst>
                                            <p:cond delay="0"/>
                                          </p:stCondLst>
                                        </p:cTn>
                                        <p:tgtEl>
                                          <p:spTgt spid="81"/>
                                        </p:tgtEl>
                                        <p:attrNameLst>
                                          <p:attrName>style.visibility</p:attrName>
                                        </p:attrNameLst>
                                      </p:cBhvr>
                                      <p:to>
                                        <p:strVal val="visible"/>
                                      </p:to>
                                    </p:set>
                                    <p:animEffect transition="in" filter="fade">
                                      <p:cBhvr>
                                        <p:cTn id="204" dur="500"/>
                                        <p:tgtEl>
                                          <p:spTgt spid="81"/>
                                        </p:tgtEl>
                                      </p:cBhvr>
                                    </p:animEffect>
                                  </p:childTnLst>
                                </p:cTn>
                              </p:par>
                            </p:childTnLst>
                          </p:cTn>
                        </p:par>
                        <p:par>
                          <p:cTn id="205" fill="hold">
                            <p:stCondLst>
                              <p:cond delay="16500"/>
                            </p:stCondLst>
                            <p:childTnLst>
                              <p:par>
                                <p:cTn id="206" presetID="10" presetClass="entr" presetSubtype="0" fill="hold" nodeType="afterEffect">
                                  <p:stCondLst>
                                    <p:cond delay="0"/>
                                  </p:stCondLst>
                                  <p:childTnLst>
                                    <p:set>
                                      <p:cBhvr>
                                        <p:cTn id="207" dur="1" fill="hold">
                                          <p:stCondLst>
                                            <p:cond delay="0"/>
                                          </p:stCondLst>
                                        </p:cTn>
                                        <p:tgtEl>
                                          <p:spTgt spid="82"/>
                                        </p:tgtEl>
                                        <p:attrNameLst>
                                          <p:attrName>style.visibility</p:attrName>
                                        </p:attrNameLst>
                                      </p:cBhvr>
                                      <p:to>
                                        <p:strVal val="visible"/>
                                      </p:to>
                                    </p:set>
                                    <p:animEffect transition="in" filter="fade">
                                      <p:cBhvr>
                                        <p:cTn id="208" dur="500"/>
                                        <p:tgtEl>
                                          <p:spTgt spid="82"/>
                                        </p:tgtEl>
                                      </p:cBhvr>
                                    </p:animEffect>
                                  </p:childTnLst>
                                </p:cTn>
                              </p:par>
                            </p:childTnLst>
                          </p:cTn>
                        </p:par>
                        <p:par>
                          <p:cTn id="209" fill="hold">
                            <p:stCondLst>
                              <p:cond delay="17000"/>
                            </p:stCondLst>
                            <p:childTnLst>
                              <p:par>
                                <p:cTn id="210" presetID="10" presetClass="entr" presetSubtype="0" fill="hold" nodeType="afterEffect">
                                  <p:stCondLst>
                                    <p:cond delay="0"/>
                                  </p:stCondLst>
                                  <p:childTnLst>
                                    <p:set>
                                      <p:cBhvr>
                                        <p:cTn id="211" dur="1" fill="hold">
                                          <p:stCondLst>
                                            <p:cond delay="0"/>
                                          </p:stCondLst>
                                        </p:cTn>
                                        <p:tgtEl>
                                          <p:spTgt spid="83"/>
                                        </p:tgtEl>
                                        <p:attrNameLst>
                                          <p:attrName>style.visibility</p:attrName>
                                        </p:attrNameLst>
                                      </p:cBhvr>
                                      <p:to>
                                        <p:strVal val="visible"/>
                                      </p:to>
                                    </p:set>
                                    <p:animEffect transition="in" filter="fade">
                                      <p:cBhvr>
                                        <p:cTn id="212" dur="500"/>
                                        <p:tgtEl>
                                          <p:spTgt spid="83"/>
                                        </p:tgtEl>
                                      </p:cBhvr>
                                    </p:animEffect>
                                  </p:childTnLst>
                                </p:cTn>
                              </p:par>
                            </p:childTnLst>
                          </p:cTn>
                        </p:par>
                        <p:par>
                          <p:cTn id="213" fill="hold">
                            <p:stCondLst>
                              <p:cond delay="17500"/>
                            </p:stCondLst>
                            <p:childTnLst>
                              <p:par>
                                <p:cTn id="214" presetID="10" presetClass="entr" presetSubtype="0" fill="hold" nodeType="afterEffect">
                                  <p:stCondLst>
                                    <p:cond delay="0"/>
                                  </p:stCondLst>
                                  <p:childTnLst>
                                    <p:set>
                                      <p:cBhvr>
                                        <p:cTn id="215" dur="1" fill="hold">
                                          <p:stCondLst>
                                            <p:cond delay="0"/>
                                          </p:stCondLst>
                                        </p:cTn>
                                        <p:tgtEl>
                                          <p:spTgt spid="84"/>
                                        </p:tgtEl>
                                        <p:attrNameLst>
                                          <p:attrName>style.visibility</p:attrName>
                                        </p:attrNameLst>
                                      </p:cBhvr>
                                      <p:to>
                                        <p:strVal val="visible"/>
                                      </p:to>
                                    </p:set>
                                    <p:animEffect transition="in" filter="fade">
                                      <p:cBhvr>
                                        <p:cTn id="216" dur="500"/>
                                        <p:tgtEl>
                                          <p:spTgt spid="84"/>
                                        </p:tgtEl>
                                      </p:cBhvr>
                                    </p:animEffect>
                                  </p:childTnLst>
                                </p:cTn>
                              </p:par>
                            </p:childTnLst>
                          </p:cTn>
                        </p:par>
                        <p:par>
                          <p:cTn id="217" fill="hold">
                            <p:stCondLst>
                              <p:cond delay="18000"/>
                            </p:stCondLst>
                            <p:childTnLst>
                              <p:par>
                                <p:cTn id="218" presetID="10" presetClass="entr" presetSubtype="0" fill="hold" nodeType="afterEffect">
                                  <p:stCondLst>
                                    <p:cond delay="0"/>
                                  </p:stCondLst>
                                  <p:childTnLst>
                                    <p:set>
                                      <p:cBhvr>
                                        <p:cTn id="219" dur="1" fill="hold">
                                          <p:stCondLst>
                                            <p:cond delay="0"/>
                                          </p:stCondLst>
                                        </p:cTn>
                                        <p:tgtEl>
                                          <p:spTgt spid="85"/>
                                        </p:tgtEl>
                                        <p:attrNameLst>
                                          <p:attrName>style.visibility</p:attrName>
                                        </p:attrNameLst>
                                      </p:cBhvr>
                                      <p:to>
                                        <p:strVal val="visible"/>
                                      </p:to>
                                    </p:set>
                                    <p:animEffect transition="in" filter="fade">
                                      <p:cBhvr>
                                        <p:cTn id="220" dur="500"/>
                                        <p:tgtEl>
                                          <p:spTgt spid="85"/>
                                        </p:tgtEl>
                                      </p:cBhvr>
                                    </p:animEffect>
                                  </p:childTnLst>
                                </p:cTn>
                              </p:par>
                            </p:childTnLst>
                          </p:cTn>
                        </p:par>
                        <p:par>
                          <p:cTn id="221" fill="hold">
                            <p:stCondLst>
                              <p:cond delay="18500"/>
                            </p:stCondLst>
                            <p:childTnLst>
                              <p:par>
                                <p:cTn id="222" presetID="10" presetClass="entr" presetSubtype="0" fill="hold" nodeType="afterEffect">
                                  <p:stCondLst>
                                    <p:cond delay="0"/>
                                  </p:stCondLst>
                                  <p:childTnLst>
                                    <p:set>
                                      <p:cBhvr>
                                        <p:cTn id="223" dur="1" fill="hold">
                                          <p:stCondLst>
                                            <p:cond delay="0"/>
                                          </p:stCondLst>
                                        </p:cTn>
                                        <p:tgtEl>
                                          <p:spTgt spid="87"/>
                                        </p:tgtEl>
                                        <p:attrNameLst>
                                          <p:attrName>style.visibility</p:attrName>
                                        </p:attrNameLst>
                                      </p:cBhvr>
                                      <p:to>
                                        <p:strVal val="visible"/>
                                      </p:to>
                                    </p:set>
                                    <p:animEffect transition="in" filter="fade">
                                      <p:cBhvr>
                                        <p:cTn id="224" dur="500"/>
                                        <p:tgtEl>
                                          <p:spTgt spid="87"/>
                                        </p:tgtEl>
                                      </p:cBhvr>
                                    </p:animEffect>
                                  </p:childTnLst>
                                </p:cTn>
                              </p:par>
                            </p:childTnLst>
                          </p:cTn>
                        </p:par>
                        <p:par>
                          <p:cTn id="225" fill="hold">
                            <p:stCondLst>
                              <p:cond delay="19000"/>
                            </p:stCondLst>
                            <p:childTnLst>
                              <p:par>
                                <p:cTn id="226" presetID="10" presetClass="entr" presetSubtype="0" fill="hold" nodeType="afterEffect">
                                  <p:stCondLst>
                                    <p:cond delay="0"/>
                                  </p:stCondLst>
                                  <p:childTnLst>
                                    <p:set>
                                      <p:cBhvr>
                                        <p:cTn id="227" dur="1" fill="hold">
                                          <p:stCondLst>
                                            <p:cond delay="0"/>
                                          </p:stCondLst>
                                        </p:cTn>
                                        <p:tgtEl>
                                          <p:spTgt spid="86"/>
                                        </p:tgtEl>
                                        <p:attrNameLst>
                                          <p:attrName>style.visibility</p:attrName>
                                        </p:attrNameLst>
                                      </p:cBhvr>
                                      <p:to>
                                        <p:strVal val="visible"/>
                                      </p:to>
                                    </p:set>
                                    <p:animEffect transition="in" filter="fade">
                                      <p:cBhvr>
                                        <p:cTn id="228" dur="500"/>
                                        <p:tgtEl>
                                          <p:spTgt spid="86"/>
                                        </p:tgtEl>
                                      </p:cBhvr>
                                    </p:animEffect>
                                  </p:childTnLst>
                                </p:cTn>
                              </p:par>
                            </p:childTnLst>
                          </p:cTn>
                        </p:par>
                        <p:par>
                          <p:cTn id="229" fill="hold">
                            <p:stCondLst>
                              <p:cond delay="19500"/>
                            </p:stCondLst>
                            <p:childTnLst>
                              <p:par>
                                <p:cTn id="230" presetID="10" presetClass="entr" presetSubtype="0" fill="hold" nodeType="afterEffect">
                                  <p:stCondLst>
                                    <p:cond delay="0"/>
                                  </p:stCondLst>
                                  <p:childTnLst>
                                    <p:set>
                                      <p:cBhvr>
                                        <p:cTn id="231" dur="1" fill="hold">
                                          <p:stCondLst>
                                            <p:cond delay="0"/>
                                          </p:stCondLst>
                                        </p:cTn>
                                        <p:tgtEl>
                                          <p:spTgt spid="88"/>
                                        </p:tgtEl>
                                        <p:attrNameLst>
                                          <p:attrName>style.visibility</p:attrName>
                                        </p:attrNameLst>
                                      </p:cBhvr>
                                      <p:to>
                                        <p:strVal val="visible"/>
                                      </p:to>
                                    </p:set>
                                    <p:animEffect transition="in" filter="fade">
                                      <p:cBhvr>
                                        <p:cTn id="232" dur="500"/>
                                        <p:tgtEl>
                                          <p:spTgt spid="88"/>
                                        </p:tgtEl>
                                      </p:cBhvr>
                                    </p:animEffect>
                                  </p:childTnLst>
                                </p:cTn>
                              </p:par>
                            </p:childTnLst>
                          </p:cTn>
                        </p:par>
                      </p:childTnLst>
                    </p:cTn>
                  </p:par>
                  <p:par>
                    <p:cTn id="233" fill="hold">
                      <p:stCondLst>
                        <p:cond delay="indefinite"/>
                      </p:stCondLst>
                      <p:childTnLst>
                        <p:par>
                          <p:cTn id="234" fill="hold">
                            <p:stCondLst>
                              <p:cond delay="0"/>
                            </p:stCondLst>
                            <p:childTnLst>
                              <p:par>
                                <p:cTn id="235" presetID="53" presetClass="entr" presetSubtype="0" fill="hold" grpId="0" nodeType="clickEffect">
                                  <p:stCondLst>
                                    <p:cond delay="0"/>
                                  </p:stCondLst>
                                  <p:childTnLst>
                                    <p:set>
                                      <p:cBhvr>
                                        <p:cTn id="236" dur="1" fill="hold">
                                          <p:stCondLst>
                                            <p:cond delay="0"/>
                                          </p:stCondLst>
                                        </p:cTn>
                                        <p:tgtEl>
                                          <p:spTgt spid="89"/>
                                        </p:tgtEl>
                                        <p:attrNameLst>
                                          <p:attrName>style.visibility</p:attrName>
                                        </p:attrNameLst>
                                      </p:cBhvr>
                                      <p:to>
                                        <p:strVal val="visible"/>
                                      </p:to>
                                    </p:set>
                                    <p:anim calcmode="lin" valueType="num">
                                      <p:cBhvr>
                                        <p:cTn id="237" dur="500" fill="hold"/>
                                        <p:tgtEl>
                                          <p:spTgt spid="89"/>
                                        </p:tgtEl>
                                        <p:attrNameLst>
                                          <p:attrName>ppt_w</p:attrName>
                                        </p:attrNameLst>
                                      </p:cBhvr>
                                      <p:tavLst>
                                        <p:tav tm="0">
                                          <p:val>
                                            <p:fltVal val="0"/>
                                          </p:val>
                                        </p:tav>
                                        <p:tav tm="100000">
                                          <p:val>
                                            <p:strVal val="#ppt_w"/>
                                          </p:val>
                                        </p:tav>
                                      </p:tavLst>
                                    </p:anim>
                                    <p:anim calcmode="lin" valueType="num">
                                      <p:cBhvr>
                                        <p:cTn id="238" dur="500" fill="hold"/>
                                        <p:tgtEl>
                                          <p:spTgt spid="89"/>
                                        </p:tgtEl>
                                        <p:attrNameLst>
                                          <p:attrName>ppt_h</p:attrName>
                                        </p:attrNameLst>
                                      </p:cBhvr>
                                      <p:tavLst>
                                        <p:tav tm="0">
                                          <p:val>
                                            <p:fltVal val="0"/>
                                          </p:val>
                                        </p:tav>
                                        <p:tav tm="100000">
                                          <p:val>
                                            <p:strVal val="#ppt_h"/>
                                          </p:val>
                                        </p:tav>
                                      </p:tavLst>
                                    </p:anim>
                                    <p:animEffect transition="in" filter="fade">
                                      <p:cBhvr>
                                        <p:cTn id="239" dur="500"/>
                                        <p:tgtEl>
                                          <p:spTgt spid="89"/>
                                        </p:tgtEl>
                                      </p:cBhvr>
                                    </p:animEffect>
                                  </p:childTnLst>
                                </p:cTn>
                              </p:par>
                            </p:childTnLst>
                          </p:cTn>
                        </p:par>
                        <p:par>
                          <p:cTn id="240" fill="hold">
                            <p:stCondLst>
                              <p:cond delay="500"/>
                            </p:stCondLst>
                            <p:childTnLst>
                              <p:par>
                                <p:cTn id="241" presetID="12" presetClass="entr" presetSubtype="8" fill="hold" nodeType="afterEffect">
                                  <p:stCondLst>
                                    <p:cond delay="0"/>
                                  </p:stCondLst>
                                  <p:childTnLst>
                                    <p:set>
                                      <p:cBhvr>
                                        <p:cTn id="242" dur="1" fill="hold">
                                          <p:stCondLst>
                                            <p:cond delay="0"/>
                                          </p:stCondLst>
                                        </p:cTn>
                                        <p:tgtEl>
                                          <p:spTgt spid="4"/>
                                        </p:tgtEl>
                                        <p:attrNameLst>
                                          <p:attrName>style.visibility</p:attrName>
                                        </p:attrNameLst>
                                      </p:cBhvr>
                                      <p:to>
                                        <p:strVal val="visible"/>
                                      </p:to>
                                    </p:set>
                                    <p:animEffect transition="in" filter="slide(fromLeft)">
                                      <p:cBhvr>
                                        <p:cTn id="243" dur="500"/>
                                        <p:tgtEl>
                                          <p:spTgt spid="4"/>
                                        </p:tgtEl>
                                      </p:cBhvr>
                                    </p:animEffect>
                                  </p:childTnLst>
                                </p:cTn>
                              </p:par>
                            </p:childTnLst>
                          </p:cTn>
                        </p:par>
                        <p:par>
                          <p:cTn id="244" fill="hold">
                            <p:stCondLst>
                              <p:cond delay="1000"/>
                            </p:stCondLst>
                            <p:childTnLst>
                              <p:par>
                                <p:cTn id="245" presetID="10" presetClass="entr" presetSubtype="0" fill="hold" nodeType="afterEffect">
                                  <p:stCondLst>
                                    <p:cond delay="0"/>
                                  </p:stCondLst>
                                  <p:childTnLst>
                                    <p:set>
                                      <p:cBhvr>
                                        <p:cTn id="246" dur="1" fill="hold">
                                          <p:stCondLst>
                                            <p:cond delay="0"/>
                                          </p:stCondLst>
                                        </p:cTn>
                                        <p:tgtEl>
                                          <p:spTgt spid="118"/>
                                        </p:tgtEl>
                                        <p:attrNameLst>
                                          <p:attrName>style.visibility</p:attrName>
                                        </p:attrNameLst>
                                      </p:cBhvr>
                                      <p:to>
                                        <p:strVal val="visible"/>
                                      </p:to>
                                    </p:set>
                                    <p:animEffect transition="in" filter="fade">
                                      <p:cBhvr>
                                        <p:cTn id="247" dur="500"/>
                                        <p:tgtEl>
                                          <p:spTgt spid="118"/>
                                        </p:tgtEl>
                                      </p:cBhvr>
                                    </p:animEffect>
                                  </p:childTnLst>
                                </p:cTn>
                              </p:par>
                            </p:childTnLst>
                          </p:cTn>
                        </p:par>
                        <p:par>
                          <p:cTn id="248" fill="hold">
                            <p:stCondLst>
                              <p:cond delay="1500"/>
                            </p:stCondLst>
                            <p:childTnLst>
                              <p:par>
                                <p:cTn id="249" presetID="10" presetClass="entr" presetSubtype="0" fill="hold" nodeType="afterEffect">
                                  <p:stCondLst>
                                    <p:cond delay="0"/>
                                  </p:stCondLst>
                                  <p:childTnLst>
                                    <p:set>
                                      <p:cBhvr>
                                        <p:cTn id="250" dur="1" fill="hold">
                                          <p:stCondLst>
                                            <p:cond delay="0"/>
                                          </p:stCondLst>
                                        </p:cTn>
                                        <p:tgtEl>
                                          <p:spTgt spid="119"/>
                                        </p:tgtEl>
                                        <p:attrNameLst>
                                          <p:attrName>style.visibility</p:attrName>
                                        </p:attrNameLst>
                                      </p:cBhvr>
                                      <p:to>
                                        <p:strVal val="visible"/>
                                      </p:to>
                                    </p:set>
                                    <p:animEffect transition="in" filter="fade">
                                      <p:cBhvr>
                                        <p:cTn id="251" dur="500"/>
                                        <p:tgtEl>
                                          <p:spTgt spid="119"/>
                                        </p:tgtEl>
                                      </p:cBhvr>
                                    </p:animEffect>
                                  </p:childTnLst>
                                </p:cTn>
                              </p:par>
                            </p:childTnLst>
                          </p:cTn>
                        </p:par>
                        <p:par>
                          <p:cTn id="252" fill="hold">
                            <p:stCondLst>
                              <p:cond delay="2000"/>
                            </p:stCondLst>
                            <p:childTnLst>
                              <p:par>
                                <p:cTn id="253" presetID="10" presetClass="entr" presetSubtype="0" fill="hold" nodeType="afterEffect">
                                  <p:stCondLst>
                                    <p:cond delay="0"/>
                                  </p:stCondLst>
                                  <p:childTnLst>
                                    <p:set>
                                      <p:cBhvr>
                                        <p:cTn id="254" dur="1" fill="hold">
                                          <p:stCondLst>
                                            <p:cond delay="0"/>
                                          </p:stCondLst>
                                        </p:cTn>
                                        <p:tgtEl>
                                          <p:spTgt spid="120"/>
                                        </p:tgtEl>
                                        <p:attrNameLst>
                                          <p:attrName>style.visibility</p:attrName>
                                        </p:attrNameLst>
                                      </p:cBhvr>
                                      <p:to>
                                        <p:strVal val="visible"/>
                                      </p:to>
                                    </p:set>
                                    <p:animEffect transition="in" filter="fade">
                                      <p:cBhvr>
                                        <p:cTn id="255" dur="500"/>
                                        <p:tgtEl>
                                          <p:spTgt spid="120"/>
                                        </p:tgtEl>
                                      </p:cBhvr>
                                    </p:animEffect>
                                  </p:childTnLst>
                                </p:cTn>
                              </p:par>
                            </p:childTnLst>
                          </p:cTn>
                        </p:par>
                        <p:par>
                          <p:cTn id="256" fill="hold">
                            <p:stCondLst>
                              <p:cond delay="2500"/>
                            </p:stCondLst>
                            <p:childTnLst>
                              <p:par>
                                <p:cTn id="257" presetID="10" presetClass="entr" presetSubtype="0" fill="hold" nodeType="afterEffect">
                                  <p:stCondLst>
                                    <p:cond delay="0"/>
                                  </p:stCondLst>
                                  <p:childTnLst>
                                    <p:set>
                                      <p:cBhvr>
                                        <p:cTn id="258" dur="1" fill="hold">
                                          <p:stCondLst>
                                            <p:cond delay="0"/>
                                          </p:stCondLst>
                                        </p:cTn>
                                        <p:tgtEl>
                                          <p:spTgt spid="121"/>
                                        </p:tgtEl>
                                        <p:attrNameLst>
                                          <p:attrName>style.visibility</p:attrName>
                                        </p:attrNameLst>
                                      </p:cBhvr>
                                      <p:to>
                                        <p:strVal val="visible"/>
                                      </p:to>
                                    </p:set>
                                    <p:animEffect transition="in" filter="fade">
                                      <p:cBhvr>
                                        <p:cTn id="259" dur="500"/>
                                        <p:tgtEl>
                                          <p:spTgt spid="121"/>
                                        </p:tgtEl>
                                      </p:cBhvr>
                                    </p:animEffect>
                                  </p:childTnLst>
                                </p:cTn>
                              </p:par>
                            </p:childTnLst>
                          </p:cTn>
                        </p:par>
                        <p:par>
                          <p:cTn id="260" fill="hold">
                            <p:stCondLst>
                              <p:cond delay="3000"/>
                            </p:stCondLst>
                            <p:childTnLst>
                              <p:par>
                                <p:cTn id="261" presetID="10" presetClass="entr" presetSubtype="0" fill="hold" nodeType="afterEffect">
                                  <p:stCondLst>
                                    <p:cond delay="0"/>
                                  </p:stCondLst>
                                  <p:childTnLst>
                                    <p:set>
                                      <p:cBhvr>
                                        <p:cTn id="262" dur="1" fill="hold">
                                          <p:stCondLst>
                                            <p:cond delay="0"/>
                                          </p:stCondLst>
                                        </p:cTn>
                                        <p:tgtEl>
                                          <p:spTgt spid="122"/>
                                        </p:tgtEl>
                                        <p:attrNameLst>
                                          <p:attrName>style.visibility</p:attrName>
                                        </p:attrNameLst>
                                      </p:cBhvr>
                                      <p:to>
                                        <p:strVal val="visible"/>
                                      </p:to>
                                    </p:set>
                                    <p:animEffect transition="in" filter="fade">
                                      <p:cBhvr>
                                        <p:cTn id="263" dur="500"/>
                                        <p:tgtEl>
                                          <p:spTgt spid="122"/>
                                        </p:tgtEl>
                                      </p:cBhvr>
                                    </p:animEffect>
                                  </p:childTnLst>
                                </p:cTn>
                              </p:par>
                            </p:childTnLst>
                          </p:cTn>
                        </p:par>
                        <p:par>
                          <p:cTn id="264" fill="hold">
                            <p:stCondLst>
                              <p:cond delay="3500"/>
                            </p:stCondLst>
                            <p:childTnLst>
                              <p:par>
                                <p:cTn id="265" presetID="10" presetClass="entr" presetSubtype="0" fill="hold" nodeType="afterEffect">
                                  <p:stCondLst>
                                    <p:cond delay="0"/>
                                  </p:stCondLst>
                                  <p:childTnLst>
                                    <p:set>
                                      <p:cBhvr>
                                        <p:cTn id="266" dur="1" fill="hold">
                                          <p:stCondLst>
                                            <p:cond delay="0"/>
                                          </p:stCondLst>
                                        </p:cTn>
                                        <p:tgtEl>
                                          <p:spTgt spid="123"/>
                                        </p:tgtEl>
                                        <p:attrNameLst>
                                          <p:attrName>style.visibility</p:attrName>
                                        </p:attrNameLst>
                                      </p:cBhvr>
                                      <p:to>
                                        <p:strVal val="visible"/>
                                      </p:to>
                                    </p:set>
                                    <p:animEffect transition="in" filter="fade">
                                      <p:cBhvr>
                                        <p:cTn id="267" dur="500"/>
                                        <p:tgtEl>
                                          <p:spTgt spid="123"/>
                                        </p:tgtEl>
                                      </p:cBhvr>
                                    </p:animEffect>
                                  </p:childTnLst>
                                </p:cTn>
                              </p:par>
                            </p:childTnLst>
                          </p:cTn>
                        </p:par>
                        <p:par>
                          <p:cTn id="268" fill="hold">
                            <p:stCondLst>
                              <p:cond delay="4000"/>
                            </p:stCondLst>
                            <p:childTnLst>
                              <p:par>
                                <p:cTn id="269" presetID="10" presetClass="entr" presetSubtype="0" fill="hold" nodeType="afterEffect">
                                  <p:stCondLst>
                                    <p:cond delay="0"/>
                                  </p:stCondLst>
                                  <p:childTnLst>
                                    <p:set>
                                      <p:cBhvr>
                                        <p:cTn id="270" dur="1" fill="hold">
                                          <p:stCondLst>
                                            <p:cond delay="0"/>
                                          </p:stCondLst>
                                        </p:cTn>
                                        <p:tgtEl>
                                          <p:spTgt spid="124"/>
                                        </p:tgtEl>
                                        <p:attrNameLst>
                                          <p:attrName>style.visibility</p:attrName>
                                        </p:attrNameLst>
                                      </p:cBhvr>
                                      <p:to>
                                        <p:strVal val="visible"/>
                                      </p:to>
                                    </p:set>
                                    <p:animEffect transition="in" filter="fade">
                                      <p:cBhvr>
                                        <p:cTn id="271" dur="500"/>
                                        <p:tgtEl>
                                          <p:spTgt spid="124"/>
                                        </p:tgtEl>
                                      </p:cBhvr>
                                    </p:animEffect>
                                  </p:childTnLst>
                                </p:cTn>
                              </p:par>
                            </p:childTnLst>
                          </p:cTn>
                        </p:par>
                        <p:par>
                          <p:cTn id="272" fill="hold">
                            <p:stCondLst>
                              <p:cond delay="4500"/>
                            </p:stCondLst>
                            <p:childTnLst>
                              <p:par>
                                <p:cTn id="273" presetID="10" presetClass="entr" presetSubtype="0" fill="hold" nodeType="afterEffect">
                                  <p:stCondLst>
                                    <p:cond delay="0"/>
                                  </p:stCondLst>
                                  <p:childTnLst>
                                    <p:set>
                                      <p:cBhvr>
                                        <p:cTn id="274" dur="1" fill="hold">
                                          <p:stCondLst>
                                            <p:cond delay="0"/>
                                          </p:stCondLst>
                                        </p:cTn>
                                        <p:tgtEl>
                                          <p:spTgt spid="125"/>
                                        </p:tgtEl>
                                        <p:attrNameLst>
                                          <p:attrName>style.visibility</p:attrName>
                                        </p:attrNameLst>
                                      </p:cBhvr>
                                      <p:to>
                                        <p:strVal val="visible"/>
                                      </p:to>
                                    </p:set>
                                    <p:animEffect transition="in" filter="fade">
                                      <p:cBhvr>
                                        <p:cTn id="275" dur="500"/>
                                        <p:tgtEl>
                                          <p:spTgt spid="125"/>
                                        </p:tgtEl>
                                      </p:cBhvr>
                                    </p:animEffect>
                                  </p:childTnLst>
                                </p:cTn>
                              </p:par>
                            </p:childTnLst>
                          </p:cTn>
                        </p:par>
                      </p:childTnLst>
                    </p:cTn>
                  </p:par>
                  <p:par>
                    <p:cTn id="276" fill="hold">
                      <p:stCondLst>
                        <p:cond delay="indefinite"/>
                      </p:stCondLst>
                      <p:childTnLst>
                        <p:par>
                          <p:cTn id="277" fill="hold">
                            <p:stCondLst>
                              <p:cond delay="0"/>
                            </p:stCondLst>
                            <p:childTnLst>
                              <p:par>
                                <p:cTn id="278" presetID="53" presetClass="entr" presetSubtype="0" fill="hold" grpId="0" nodeType="clickEffect">
                                  <p:stCondLst>
                                    <p:cond delay="0"/>
                                  </p:stCondLst>
                                  <p:childTnLst>
                                    <p:set>
                                      <p:cBhvr>
                                        <p:cTn id="279" dur="1" fill="hold">
                                          <p:stCondLst>
                                            <p:cond delay="0"/>
                                          </p:stCondLst>
                                        </p:cTn>
                                        <p:tgtEl>
                                          <p:spTgt spid="90"/>
                                        </p:tgtEl>
                                        <p:attrNameLst>
                                          <p:attrName>style.visibility</p:attrName>
                                        </p:attrNameLst>
                                      </p:cBhvr>
                                      <p:to>
                                        <p:strVal val="visible"/>
                                      </p:to>
                                    </p:set>
                                    <p:anim calcmode="lin" valueType="num">
                                      <p:cBhvr>
                                        <p:cTn id="280" dur="500" fill="hold"/>
                                        <p:tgtEl>
                                          <p:spTgt spid="90"/>
                                        </p:tgtEl>
                                        <p:attrNameLst>
                                          <p:attrName>ppt_w</p:attrName>
                                        </p:attrNameLst>
                                      </p:cBhvr>
                                      <p:tavLst>
                                        <p:tav tm="0">
                                          <p:val>
                                            <p:fltVal val="0"/>
                                          </p:val>
                                        </p:tav>
                                        <p:tav tm="100000">
                                          <p:val>
                                            <p:strVal val="#ppt_w"/>
                                          </p:val>
                                        </p:tav>
                                      </p:tavLst>
                                    </p:anim>
                                    <p:anim calcmode="lin" valueType="num">
                                      <p:cBhvr>
                                        <p:cTn id="281" dur="500" fill="hold"/>
                                        <p:tgtEl>
                                          <p:spTgt spid="90"/>
                                        </p:tgtEl>
                                        <p:attrNameLst>
                                          <p:attrName>ppt_h</p:attrName>
                                        </p:attrNameLst>
                                      </p:cBhvr>
                                      <p:tavLst>
                                        <p:tav tm="0">
                                          <p:val>
                                            <p:fltVal val="0"/>
                                          </p:val>
                                        </p:tav>
                                        <p:tav tm="100000">
                                          <p:val>
                                            <p:strVal val="#ppt_h"/>
                                          </p:val>
                                        </p:tav>
                                      </p:tavLst>
                                    </p:anim>
                                    <p:animEffect transition="in" filter="fade">
                                      <p:cBhvr>
                                        <p:cTn id="282" dur="500"/>
                                        <p:tgtEl>
                                          <p:spTgt spid="90"/>
                                        </p:tgtEl>
                                      </p:cBhvr>
                                    </p:animEffect>
                                  </p:childTnLst>
                                </p:cTn>
                              </p:par>
                            </p:childTnLst>
                          </p:cTn>
                        </p:par>
                        <p:par>
                          <p:cTn id="283" fill="hold">
                            <p:stCondLst>
                              <p:cond delay="500"/>
                            </p:stCondLst>
                            <p:childTnLst>
                              <p:par>
                                <p:cTn id="284" presetID="12" presetClass="entr" presetSubtype="8" fill="hold" nodeType="afterEffect">
                                  <p:stCondLst>
                                    <p:cond delay="0"/>
                                  </p:stCondLst>
                                  <p:childTnLst>
                                    <p:set>
                                      <p:cBhvr>
                                        <p:cTn id="285" dur="1" fill="hold">
                                          <p:stCondLst>
                                            <p:cond delay="0"/>
                                          </p:stCondLst>
                                        </p:cTn>
                                        <p:tgtEl>
                                          <p:spTgt spid="6"/>
                                        </p:tgtEl>
                                        <p:attrNameLst>
                                          <p:attrName>style.visibility</p:attrName>
                                        </p:attrNameLst>
                                      </p:cBhvr>
                                      <p:to>
                                        <p:strVal val="visible"/>
                                      </p:to>
                                    </p:set>
                                    <p:animEffect transition="in" filter="slide(fromLeft)">
                                      <p:cBhvr>
                                        <p:cTn id="286" dur="500"/>
                                        <p:tgtEl>
                                          <p:spTgt spid="6"/>
                                        </p:tgtEl>
                                      </p:cBhvr>
                                    </p:animEffect>
                                  </p:childTnLst>
                                </p:cTn>
                              </p:par>
                            </p:childTnLst>
                          </p:cTn>
                        </p:par>
                        <p:par>
                          <p:cTn id="287" fill="hold">
                            <p:stCondLst>
                              <p:cond delay="1000"/>
                            </p:stCondLst>
                            <p:childTnLst>
                              <p:par>
                                <p:cTn id="288" presetID="10" presetClass="entr" presetSubtype="0" fill="hold" nodeType="afterEffect">
                                  <p:stCondLst>
                                    <p:cond delay="0"/>
                                  </p:stCondLst>
                                  <p:childTnLst>
                                    <p:set>
                                      <p:cBhvr>
                                        <p:cTn id="289" dur="1" fill="hold">
                                          <p:stCondLst>
                                            <p:cond delay="0"/>
                                          </p:stCondLst>
                                        </p:cTn>
                                        <p:tgtEl>
                                          <p:spTgt spid="111"/>
                                        </p:tgtEl>
                                        <p:attrNameLst>
                                          <p:attrName>style.visibility</p:attrName>
                                        </p:attrNameLst>
                                      </p:cBhvr>
                                      <p:to>
                                        <p:strVal val="visible"/>
                                      </p:to>
                                    </p:set>
                                    <p:animEffect transition="in" filter="fade">
                                      <p:cBhvr>
                                        <p:cTn id="290" dur="500"/>
                                        <p:tgtEl>
                                          <p:spTgt spid="111"/>
                                        </p:tgtEl>
                                      </p:cBhvr>
                                    </p:animEffect>
                                  </p:childTnLst>
                                </p:cTn>
                              </p:par>
                            </p:childTnLst>
                          </p:cTn>
                        </p:par>
                        <p:par>
                          <p:cTn id="291" fill="hold">
                            <p:stCondLst>
                              <p:cond delay="1500"/>
                            </p:stCondLst>
                            <p:childTnLst>
                              <p:par>
                                <p:cTn id="292" presetID="10" presetClass="entr" presetSubtype="0" fill="hold" nodeType="afterEffect">
                                  <p:stCondLst>
                                    <p:cond delay="0"/>
                                  </p:stCondLst>
                                  <p:childTnLst>
                                    <p:set>
                                      <p:cBhvr>
                                        <p:cTn id="293" dur="1" fill="hold">
                                          <p:stCondLst>
                                            <p:cond delay="0"/>
                                          </p:stCondLst>
                                        </p:cTn>
                                        <p:tgtEl>
                                          <p:spTgt spid="112"/>
                                        </p:tgtEl>
                                        <p:attrNameLst>
                                          <p:attrName>style.visibility</p:attrName>
                                        </p:attrNameLst>
                                      </p:cBhvr>
                                      <p:to>
                                        <p:strVal val="visible"/>
                                      </p:to>
                                    </p:set>
                                    <p:animEffect transition="in" filter="fade">
                                      <p:cBhvr>
                                        <p:cTn id="294" dur="500"/>
                                        <p:tgtEl>
                                          <p:spTgt spid="112"/>
                                        </p:tgtEl>
                                      </p:cBhvr>
                                    </p:animEffect>
                                  </p:childTnLst>
                                </p:cTn>
                              </p:par>
                            </p:childTnLst>
                          </p:cTn>
                        </p:par>
                        <p:par>
                          <p:cTn id="295" fill="hold">
                            <p:stCondLst>
                              <p:cond delay="2000"/>
                            </p:stCondLst>
                            <p:childTnLst>
                              <p:par>
                                <p:cTn id="296" presetID="10" presetClass="entr" presetSubtype="0" fill="hold" nodeType="afterEffect">
                                  <p:stCondLst>
                                    <p:cond delay="0"/>
                                  </p:stCondLst>
                                  <p:childTnLst>
                                    <p:set>
                                      <p:cBhvr>
                                        <p:cTn id="297" dur="1" fill="hold">
                                          <p:stCondLst>
                                            <p:cond delay="0"/>
                                          </p:stCondLst>
                                        </p:cTn>
                                        <p:tgtEl>
                                          <p:spTgt spid="113"/>
                                        </p:tgtEl>
                                        <p:attrNameLst>
                                          <p:attrName>style.visibility</p:attrName>
                                        </p:attrNameLst>
                                      </p:cBhvr>
                                      <p:to>
                                        <p:strVal val="visible"/>
                                      </p:to>
                                    </p:set>
                                    <p:animEffect transition="in" filter="fade">
                                      <p:cBhvr>
                                        <p:cTn id="298" dur="500"/>
                                        <p:tgtEl>
                                          <p:spTgt spid="113"/>
                                        </p:tgtEl>
                                      </p:cBhvr>
                                    </p:animEffect>
                                  </p:childTnLst>
                                </p:cTn>
                              </p:par>
                            </p:childTnLst>
                          </p:cTn>
                        </p:par>
                        <p:par>
                          <p:cTn id="299" fill="hold">
                            <p:stCondLst>
                              <p:cond delay="2500"/>
                            </p:stCondLst>
                            <p:childTnLst>
                              <p:par>
                                <p:cTn id="300" presetID="10" presetClass="entr" presetSubtype="0" fill="hold" nodeType="afterEffect">
                                  <p:stCondLst>
                                    <p:cond delay="0"/>
                                  </p:stCondLst>
                                  <p:childTnLst>
                                    <p:set>
                                      <p:cBhvr>
                                        <p:cTn id="301" dur="1" fill="hold">
                                          <p:stCondLst>
                                            <p:cond delay="0"/>
                                          </p:stCondLst>
                                        </p:cTn>
                                        <p:tgtEl>
                                          <p:spTgt spid="114"/>
                                        </p:tgtEl>
                                        <p:attrNameLst>
                                          <p:attrName>style.visibility</p:attrName>
                                        </p:attrNameLst>
                                      </p:cBhvr>
                                      <p:to>
                                        <p:strVal val="visible"/>
                                      </p:to>
                                    </p:set>
                                    <p:animEffect transition="in" filter="fade">
                                      <p:cBhvr>
                                        <p:cTn id="302" dur="500"/>
                                        <p:tgtEl>
                                          <p:spTgt spid="114"/>
                                        </p:tgtEl>
                                      </p:cBhvr>
                                    </p:animEffect>
                                  </p:childTnLst>
                                </p:cTn>
                              </p:par>
                            </p:childTnLst>
                          </p:cTn>
                        </p:par>
                        <p:par>
                          <p:cTn id="303" fill="hold">
                            <p:stCondLst>
                              <p:cond delay="3000"/>
                            </p:stCondLst>
                            <p:childTnLst>
                              <p:par>
                                <p:cTn id="304" presetID="10" presetClass="entr" presetSubtype="0" fill="hold" nodeType="afterEffect">
                                  <p:stCondLst>
                                    <p:cond delay="0"/>
                                  </p:stCondLst>
                                  <p:childTnLst>
                                    <p:set>
                                      <p:cBhvr>
                                        <p:cTn id="305" dur="1" fill="hold">
                                          <p:stCondLst>
                                            <p:cond delay="0"/>
                                          </p:stCondLst>
                                        </p:cTn>
                                        <p:tgtEl>
                                          <p:spTgt spid="116"/>
                                        </p:tgtEl>
                                        <p:attrNameLst>
                                          <p:attrName>style.visibility</p:attrName>
                                        </p:attrNameLst>
                                      </p:cBhvr>
                                      <p:to>
                                        <p:strVal val="visible"/>
                                      </p:to>
                                    </p:set>
                                    <p:animEffect transition="in" filter="fade">
                                      <p:cBhvr>
                                        <p:cTn id="306" dur="500"/>
                                        <p:tgtEl>
                                          <p:spTgt spid="116"/>
                                        </p:tgtEl>
                                      </p:cBhvr>
                                    </p:animEffect>
                                  </p:childTnLst>
                                </p:cTn>
                              </p:par>
                            </p:childTnLst>
                          </p:cTn>
                        </p:par>
                        <p:par>
                          <p:cTn id="307" fill="hold">
                            <p:stCondLst>
                              <p:cond delay="3500"/>
                            </p:stCondLst>
                            <p:childTnLst>
                              <p:par>
                                <p:cTn id="308" presetID="10" presetClass="entr" presetSubtype="0" fill="hold" nodeType="afterEffect">
                                  <p:stCondLst>
                                    <p:cond delay="0"/>
                                  </p:stCondLst>
                                  <p:childTnLst>
                                    <p:set>
                                      <p:cBhvr>
                                        <p:cTn id="309" dur="1" fill="hold">
                                          <p:stCondLst>
                                            <p:cond delay="0"/>
                                          </p:stCondLst>
                                        </p:cTn>
                                        <p:tgtEl>
                                          <p:spTgt spid="117"/>
                                        </p:tgtEl>
                                        <p:attrNameLst>
                                          <p:attrName>style.visibility</p:attrName>
                                        </p:attrNameLst>
                                      </p:cBhvr>
                                      <p:to>
                                        <p:strVal val="visible"/>
                                      </p:to>
                                    </p:set>
                                    <p:animEffect transition="in" filter="fade">
                                      <p:cBhvr>
                                        <p:cTn id="310"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075" y="2327277"/>
            <a:ext cx="7843838" cy="720197"/>
          </a:xfrm>
        </p:spPr>
        <p:txBody>
          <a:bodyPr/>
          <a:lstStyle/>
          <a:p>
            <a:pPr>
              <a:defRPr/>
            </a:pPr>
            <a:r>
              <a:rPr smtClean="0"/>
              <a:t>Q &amp; A / Discussion</a:t>
            </a:r>
            <a:endParaRPr/>
          </a:p>
        </p:txBody>
      </p:sp>
      <p:sp>
        <p:nvSpPr>
          <p:cNvPr id="5" name="Subtitle 4"/>
          <p:cNvSpPr>
            <a:spLocks noGrp="1"/>
          </p:cNvSpPr>
          <p:nvPr>
            <p:ph type="subTitle" idx="1"/>
          </p:nvPr>
        </p:nvSpPr>
        <p:spPr>
          <a:xfrm>
            <a:off x="727605" y="4284928"/>
            <a:ext cx="8035396" cy="584775"/>
          </a:xfrm>
        </p:spPr>
        <p:txBody>
          <a:bodyPr/>
          <a:lstStyle/>
          <a:p>
            <a:endParaRPr lang="zh-TW" altLang="zh-TW"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ag"/>
          <p:cNvPicPr>
            <a:picLocks noChangeAspect="1" noChangeArrowheads="1"/>
          </p:cNvPicPr>
          <p:nvPr/>
        </p:nvPicPr>
        <p:blipFill>
          <a:blip r:embed="rId3"/>
          <a:srcRect/>
          <a:stretch>
            <a:fillRect/>
          </a:stretch>
        </p:blipFill>
        <p:spPr bwMode="auto">
          <a:xfrm>
            <a:off x="307975" y="2708275"/>
            <a:ext cx="8651875" cy="1439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15874" y="5095875"/>
            <a:ext cx="9159875" cy="1771650"/>
            <a:chOff x="-10" y="3210"/>
            <a:chExt cx="5770" cy="1116"/>
          </a:xfrm>
        </p:grpSpPr>
        <p:pic>
          <p:nvPicPr>
            <p:cNvPr id="10281" name="Picture 41" descr="technet_block"/>
            <p:cNvPicPr>
              <a:picLocks noChangeAspect="1" noChangeArrowheads="1"/>
            </p:cNvPicPr>
            <p:nvPr/>
          </p:nvPicPr>
          <p:blipFill>
            <a:blip r:embed="rId4"/>
            <a:srcRect r="7056"/>
            <a:stretch>
              <a:fillRect/>
            </a:stretch>
          </p:blipFill>
          <p:spPr bwMode="auto">
            <a:xfrm>
              <a:off x="-10" y="3210"/>
              <a:ext cx="5770" cy="1116"/>
            </a:xfrm>
            <a:prstGeom prst="rect">
              <a:avLst/>
            </a:prstGeom>
            <a:noFill/>
          </p:spPr>
        </p:pic>
        <p:pic>
          <p:nvPicPr>
            <p:cNvPr id="10282" name="Picture 42" descr="watermark"/>
            <p:cNvPicPr>
              <a:picLocks noChangeAspect="1" noChangeArrowheads="1"/>
            </p:cNvPicPr>
            <p:nvPr/>
          </p:nvPicPr>
          <p:blipFill>
            <a:blip r:embed="rId5"/>
            <a:srcRect/>
            <a:stretch>
              <a:fillRect/>
            </a:stretch>
          </p:blipFill>
          <p:spPr bwMode="auto">
            <a:xfrm>
              <a:off x="81" y="4158"/>
              <a:ext cx="1845" cy="132"/>
            </a:xfrm>
            <a:prstGeom prst="rect">
              <a:avLst/>
            </a:prstGeom>
            <a:noFill/>
          </p:spPr>
        </p:pic>
      </p:grpSp>
      <p:pic>
        <p:nvPicPr>
          <p:cNvPr id="355330" name="Rectangle 29701"/>
          <p:cNvPicPr>
            <a:picLocks noChangeAspect="1" noChangeArrowheads="1"/>
          </p:cNvPicPr>
          <p:nvPr/>
        </p:nvPicPr>
        <p:blipFill>
          <a:blip r:embed="rId6"/>
          <a:srcRect t="32315"/>
          <a:stretch>
            <a:fillRect/>
          </a:stretch>
        </p:blipFill>
        <p:spPr bwMode="auto">
          <a:xfrm>
            <a:off x="7769225" y="4905375"/>
            <a:ext cx="342900" cy="844550"/>
          </a:xfrm>
          <a:prstGeom prst="rect">
            <a:avLst/>
          </a:prstGeom>
          <a:noFill/>
          <a:ln w="9525">
            <a:noFill/>
            <a:miter lim="800000"/>
            <a:headEnd/>
            <a:tailEnd/>
          </a:ln>
        </p:spPr>
      </p:pic>
      <p:pic>
        <p:nvPicPr>
          <p:cNvPr id="355331" name="Rectangle 31744"/>
          <p:cNvPicPr>
            <a:picLocks noChangeAspect="1" noChangeArrowheads="1"/>
          </p:cNvPicPr>
          <p:nvPr/>
        </p:nvPicPr>
        <p:blipFill>
          <a:blip r:embed="rId7">
            <a:duotone>
              <a:prstClr val="black"/>
              <a:schemeClr val="accent6">
                <a:tint val="45000"/>
                <a:satMod val="400000"/>
              </a:schemeClr>
            </a:duotone>
          </a:blip>
          <a:srcRect/>
          <a:stretch>
            <a:fillRect/>
          </a:stretch>
        </p:blipFill>
        <p:spPr bwMode="auto">
          <a:xfrm>
            <a:off x="0" y="538163"/>
            <a:ext cx="9144000" cy="4224337"/>
          </a:xfrm>
          <a:prstGeom prst="rect">
            <a:avLst/>
          </a:prstGeom>
          <a:noFill/>
          <a:ln w="9525">
            <a:noFill/>
            <a:miter lim="800000"/>
            <a:headEnd/>
            <a:tailEnd/>
          </a:ln>
        </p:spPr>
      </p:pic>
      <p:pic>
        <p:nvPicPr>
          <p:cNvPr id="355332" name="Rectangle 31745"/>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3082925" y="3086101"/>
            <a:ext cx="2897188" cy="2765425"/>
          </a:xfrm>
          <a:prstGeom prst="rect">
            <a:avLst/>
          </a:prstGeom>
          <a:noFill/>
          <a:ln w="9525">
            <a:noFill/>
            <a:miter lim="800000"/>
            <a:headEnd/>
            <a:tailEnd/>
          </a:ln>
        </p:spPr>
      </p:pic>
      <p:pic>
        <p:nvPicPr>
          <p:cNvPr id="355336" name="Rectangle 31753"/>
          <p:cNvPicPr>
            <a:picLocks noChangeAspect="1" noChangeArrowheads="1"/>
          </p:cNvPicPr>
          <p:nvPr/>
        </p:nvPicPr>
        <p:blipFill>
          <a:blip r:embed="rId9">
            <a:duotone>
              <a:prstClr val="black"/>
              <a:schemeClr val="accent5">
                <a:tint val="45000"/>
                <a:satMod val="400000"/>
              </a:schemeClr>
            </a:duotone>
          </a:blip>
          <a:srcRect/>
          <a:stretch>
            <a:fillRect/>
          </a:stretch>
        </p:blipFill>
        <p:spPr bwMode="auto">
          <a:xfrm>
            <a:off x="1069976" y="4514850"/>
            <a:ext cx="7000875" cy="749300"/>
          </a:xfrm>
          <a:prstGeom prst="rect">
            <a:avLst/>
          </a:prstGeom>
          <a:noFill/>
          <a:ln w="9525">
            <a:noFill/>
            <a:miter lim="800000"/>
            <a:headEnd/>
            <a:tailEnd/>
          </a:ln>
        </p:spPr>
      </p:pic>
      <p:grpSp>
        <p:nvGrpSpPr>
          <p:cNvPr id="3" name="Group 86"/>
          <p:cNvGrpSpPr>
            <a:grpSpLocks/>
          </p:cNvGrpSpPr>
          <p:nvPr/>
        </p:nvGrpSpPr>
        <p:grpSpPr bwMode="auto">
          <a:xfrm>
            <a:off x="7635876" y="3929063"/>
            <a:ext cx="1127125" cy="1666875"/>
            <a:chOff x="4651" y="2592"/>
            <a:chExt cx="613" cy="906"/>
          </a:xfrm>
        </p:grpSpPr>
        <p:pic>
          <p:nvPicPr>
            <p:cNvPr id="10271" name="Rectangle 31780"/>
            <p:cNvPicPr>
              <a:picLocks noChangeAspect="1" noChangeArrowheads="1"/>
            </p:cNvPicPr>
            <p:nvPr/>
          </p:nvPicPr>
          <p:blipFill>
            <a:blip r:embed="rId10"/>
            <a:srcRect/>
            <a:stretch>
              <a:fillRect/>
            </a:stretch>
          </p:blipFill>
          <p:spPr bwMode="auto">
            <a:xfrm>
              <a:off x="4931" y="3169"/>
              <a:ext cx="201" cy="329"/>
            </a:xfrm>
            <a:prstGeom prst="rect">
              <a:avLst/>
            </a:prstGeom>
            <a:noFill/>
            <a:ln w="9525">
              <a:noFill/>
              <a:miter lim="800000"/>
              <a:headEnd/>
              <a:tailEnd/>
            </a:ln>
          </p:spPr>
        </p:pic>
        <p:pic>
          <p:nvPicPr>
            <p:cNvPr id="10272" name="Rectangle 31781"/>
            <p:cNvPicPr>
              <a:picLocks noChangeAspect="1" noChangeArrowheads="1"/>
            </p:cNvPicPr>
            <p:nvPr/>
          </p:nvPicPr>
          <p:blipFill>
            <a:blip r:embed="rId11"/>
            <a:srcRect/>
            <a:stretch>
              <a:fillRect/>
            </a:stretch>
          </p:blipFill>
          <p:spPr bwMode="auto">
            <a:xfrm>
              <a:off x="4651" y="2611"/>
              <a:ext cx="384" cy="650"/>
            </a:xfrm>
            <a:prstGeom prst="rect">
              <a:avLst/>
            </a:prstGeom>
            <a:noFill/>
            <a:ln w="9525">
              <a:noFill/>
              <a:miter lim="800000"/>
              <a:headEnd/>
              <a:tailEnd/>
            </a:ln>
          </p:spPr>
        </p:pic>
        <p:pic>
          <p:nvPicPr>
            <p:cNvPr id="10273" name="Rectangle 31782"/>
            <p:cNvPicPr>
              <a:picLocks noChangeAspect="1" noChangeArrowheads="1"/>
            </p:cNvPicPr>
            <p:nvPr/>
          </p:nvPicPr>
          <p:blipFill>
            <a:blip r:embed="rId12"/>
            <a:srcRect/>
            <a:stretch>
              <a:fillRect/>
            </a:stretch>
          </p:blipFill>
          <p:spPr bwMode="auto">
            <a:xfrm>
              <a:off x="5039" y="2984"/>
              <a:ext cx="201" cy="329"/>
            </a:xfrm>
            <a:prstGeom prst="rect">
              <a:avLst/>
            </a:prstGeom>
            <a:noFill/>
            <a:ln w="9525">
              <a:noFill/>
              <a:miter lim="800000"/>
              <a:headEnd/>
              <a:tailEnd/>
            </a:ln>
          </p:spPr>
        </p:pic>
        <p:pic>
          <p:nvPicPr>
            <p:cNvPr id="10274" name="Rectangle 31783"/>
            <p:cNvPicPr>
              <a:picLocks noChangeAspect="1" noChangeArrowheads="1"/>
            </p:cNvPicPr>
            <p:nvPr/>
          </p:nvPicPr>
          <p:blipFill>
            <a:blip r:embed="rId13"/>
            <a:srcRect/>
            <a:stretch>
              <a:fillRect/>
            </a:stretch>
          </p:blipFill>
          <p:spPr bwMode="auto">
            <a:xfrm>
              <a:off x="4897" y="2916"/>
              <a:ext cx="155" cy="154"/>
            </a:xfrm>
            <a:prstGeom prst="rect">
              <a:avLst/>
            </a:prstGeom>
            <a:noFill/>
            <a:ln w="9525">
              <a:noFill/>
              <a:miter lim="800000"/>
              <a:headEnd/>
              <a:tailEnd/>
            </a:ln>
          </p:spPr>
        </p:pic>
        <p:pic>
          <p:nvPicPr>
            <p:cNvPr id="10275" name="Rectangle 31784"/>
            <p:cNvPicPr>
              <a:picLocks noChangeAspect="1" noChangeArrowheads="1"/>
            </p:cNvPicPr>
            <p:nvPr/>
          </p:nvPicPr>
          <p:blipFill>
            <a:blip r:embed="rId14"/>
            <a:srcRect/>
            <a:stretch>
              <a:fillRect/>
            </a:stretch>
          </p:blipFill>
          <p:spPr bwMode="auto">
            <a:xfrm>
              <a:off x="5020" y="2592"/>
              <a:ext cx="205" cy="335"/>
            </a:xfrm>
            <a:prstGeom prst="rect">
              <a:avLst/>
            </a:prstGeom>
            <a:noFill/>
            <a:ln w="9525">
              <a:noFill/>
              <a:miter lim="800000"/>
              <a:headEnd/>
              <a:tailEnd/>
            </a:ln>
          </p:spPr>
        </p:pic>
        <p:grpSp>
          <p:nvGrpSpPr>
            <p:cNvPr id="4" name="Group 35"/>
            <p:cNvGrpSpPr>
              <a:grpSpLocks noChangeAspect="1"/>
            </p:cNvGrpSpPr>
            <p:nvPr/>
          </p:nvGrpSpPr>
          <p:grpSpPr bwMode="auto">
            <a:xfrm>
              <a:off x="5053" y="2799"/>
              <a:ext cx="211" cy="207"/>
              <a:chOff x="4256" y="-1116"/>
              <a:chExt cx="820" cy="804"/>
            </a:xfrm>
          </p:grpSpPr>
          <p:pic>
            <p:nvPicPr>
              <p:cNvPr id="10277" name="Rectangle 31786"/>
              <p:cNvPicPr>
                <a:picLocks noChangeAspect="1" noChangeArrowheads="1"/>
              </p:cNvPicPr>
              <p:nvPr/>
            </p:nvPicPr>
            <p:blipFill>
              <a:blip r:embed="rId15"/>
              <a:srcRect/>
              <a:stretch>
                <a:fillRect/>
              </a:stretch>
            </p:blipFill>
            <p:spPr bwMode="auto">
              <a:xfrm>
                <a:off x="4256" y="-1116"/>
                <a:ext cx="593" cy="662"/>
              </a:xfrm>
              <a:prstGeom prst="rect">
                <a:avLst/>
              </a:prstGeom>
              <a:noFill/>
              <a:ln w="9525">
                <a:noFill/>
                <a:miter lim="800000"/>
                <a:headEnd/>
                <a:tailEnd/>
              </a:ln>
            </p:spPr>
          </p:pic>
          <p:pic>
            <p:nvPicPr>
              <p:cNvPr id="10278" name="Rectangle 31787"/>
              <p:cNvPicPr>
                <a:picLocks noChangeAspect="1" noChangeArrowheads="1"/>
              </p:cNvPicPr>
              <p:nvPr/>
            </p:nvPicPr>
            <p:blipFill>
              <a:blip r:embed="rId16"/>
              <a:srcRect/>
              <a:stretch>
                <a:fillRect/>
              </a:stretch>
            </p:blipFill>
            <p:spPr bwMode="auto">
              <a:xfrm>
                <a:off x="4592" y="-791"/>
                <a:ext cx="484" cy="479"/>
              </a:xfrm>
              <a:prstGeom prst="rect">
                <a:avLst/>
              </a:prstGeom>
              <a:noFill/>
              <a:ln w="9525">
                <a:noFill/>
                <a:miter lim="800000"/>
                <a:headEnd/>
                <a:tailEnd/>
              </a:ln>
            </p:spPr>
          </p:pic>
        </p:grpSp>
      </p:grpSp>
      <p:pic>
        <p:nvPicPr>
          <p:cNvPr id="355346" name="Rectangle 31758"/>
          <p:cNvPicPr>
            <a:picLocks noChangeAspect="1" noChangeArrowheads="1"/>
          </p:cNvPicPr>
          <p:nvPr/>
        </p:nvPicPr>
        <p:blipFill>
          <a:blip r:embed="rId17"/>
          <a:srcRect/>
          <a:stretch>
            <a:fillRect/>
          </a:stretch>
        </p:blipFill>
        <p:spPr bwMode="auto">
          <a:xfrm>
            <a:off x="7250113" y="5503863"/>
            <a:ext cx="1355725" cy="552450"/>
          </a:xfrm>
          <a:prstGeom prst="rect">
            <a:avLst/>
          </a:prstGeom>
          <a:noFill/>
          <a:ln w="9525">
            <a:noFill/>
            <a:miter lim="800000"/>
            <a:headEnd/>
            <a:tailEnd/>
          </a:ln>
        </p:spPr>
      </p:pic>
      <p:pic>
        <p:nvPicPr>
          <p:cNvPr id="355350" name="Rectangle 31762"/>
          <p:cNvPicPr>
            <a:picLocks noChangeAspect="1" noChangeArrowheads="1"/>
          </p:cNvPicPr>
          <p:nvPr/>
        </p:nvPicPr>
        <p:blipFill>
          <a:blip r:embed="rId18"/>
          <a:srcRect/>
          <a:stretch>
            <a:fillRect/>
          </a:stretch>
        </p:blipFill>
        <p:spPr bwMode="auto">
          <a:xfrm>
            <a:off x="419100" y="5349875"/>
            <a:ext cx="633413" cy="569913"/>
          </a:xfrm>
          <a:prstGeom prst="rect">
            <a:avLst/>
          </a:prstGeom>
          <a:noFill/>
          <a:ln w="9525">
            <a:noFill/>
            <a:miter lim="800000"/>
            <a:headEnd/>
            <a:tailEnd/>
          </a:ln>
        </p:spPr>
      </p:pic>
      <p:pic>
        <p:nvPicPr>
          <p:cNvPr id="355351" name="Rectangle 31763"/>
          <p:cNvPicPr>
            <a:picLocks noChangeAspect="1" noChangeArrowheads="1"/>
          </p:cNvPicPr>
          <p:nvPr/>
        </p:nvPicPr>
        <p:blipFill>
          <a:blip r:embed="rId19"/>
          <a:srcRect/>
          <a:stretch>
            <a:fillRect/>
          </a:stretch>
        </p:blipFill>
        <p:spPr bwMode="auto">
          <a:xfrm rot="670234">
            <a:off x="411163" y="4787900"/>
            <a:ext cx="325437" cy="671513"/>
          </a:xfrm>
          <a:prstGeom prst="rect">
            <a:avLst/>
          </a:prstGeom>
          <a:noFill/>
          <a:ln w="9525">
            <a:noFill/>
            <a:miter lim="800000"/>
            <a:headEnd/>
            <a:tailEnd/>
          </a:ln>
        </p:spPr>
      </p:pic>
      <p:grpSp>
        <p:nvGrpSpPr>
          <p:cNvPr id="5" name="Group 50"/>
          <p:cNvGrpSpPr>
            <a:grpSpLocks/>
          </p:cNvGrpSpPr>
          <p:nvPr/>
        </p:nvGrpSpPr>
        <p:grpSpPr bwMode="auto">
          <a:xfrm>
            <a:off x="1254126" y="5478463"/>
            <a:ext cx="733425" cy="717550"/>
            <a:chOff x="3855" y="2313"/>
            <a:chExt cx="536" cy="524"/>
          </a:xfrm>
        </p:grpSpPr>
        <p:pic>
          <p:nvPicPr>
            <p:cNvPr id="10269" name="Rectangle 31778"/>
            <p:cNvPicPr>
              <a:picLocks noChangeAspect="1" noChangeArrowheads="1"/>
            </p:cNvPicPr>
            <p:nvPr/>
          </p:nvPicPr>
          <p:blipFill>
            <a:blip r:embed="rId20"/>
            <a:srcRect/>
            <a:stretch>
              <a:fillRect/>
            </a:stretch>
          </p:blipFill>
          <p:spPr bwMode="auto">
            <a:xfrm rot="-611490">
              <a:off x="3855" y="2313"/>
              <a:ext cx="285" cy="388"/>
            </a:xfrm>
            <a:prstGeom prst="rect">
              <a:avLst/>
            </a:prstGeom>
            <a:noFill/>
            <a:ln w="9525">
              <a:noFill/>
              <a:miter lim="800000"/>
              <a:headEnd/>
              <a:tailEnd/>
            </a:ln>
          </p:spPr>
        </p:pic>
        <p:pic>
          <p:nvPicPr>
            <p:cNvPr id="10270" name="Rectangle 31779"/>
            <p:cNvPicPr>
              <a:picLocks noChangeAspect="1" noChangeArrowheads="1"/>
            </p:cNvPicPr>
            <p:nvPr/>
          </p:nvPicPr>
          <p:blipFill>
            <a:blip r:embed="rId21"/>
            <a:srcRect/>
            <a:stretch>
              <a:fillRect/>
            </a:stretch>
          </p:blipFill>
          <p:spPr bwMode="auto">
            <a:xfrm>
              <a:off x="4092" y="2347"/>
              <a:ext cx="299" cy="490"/>
            </a:xfrm>
            <a:prstGeom prst="rect">
              <a:avLst/>
            </a:prstGeom>
            <a:noFill/>
            <a:ln w="9525">
              <a:noFill/>
              <a:miter lim="800000"/>
              <a:headEnd/>
              <a:tailEnd/>
            </a:ln>
          </p:spPr>
        </p:pic>
      </p:grpSp>
      <p:grpSp>
        <p:nvGrpSpPr>
          <p:cNvPr id="6" name="Group 53"/>
          <p:cNvGrpSpPr>
            <a:grpSpLocks/>
          </p:cNvGrpSpPr>
          <p:nvPr/>
        </p:nvGrpSpPr>
        <p:grpSpPr bwMode="auto">
          <a:xfrm>
            <a:off x="276225" y="4254500"/>
            <a:ext cx="674688" cy="425450"/>
            <a:chOff x="636" y="1934"/>
            <a:chExt cx="605" cy="374"/>
          </a:xfrm>
        </p:grpSpPr>
        <p:pic>
          <p:nvPicPr>
            <p:cNvPr id="10267" name="Rectangle 31776"/>
            <p:cNvPicPr>
              <a:picLocks noChangeAspect="1" noChangeArrowheads="1"/>
            </p:cNvPicPr>
            <p:nvPr/>
          </p:nvPicPr>
          <p:blipFill>
            <a:blip r:embed="rId22"/>
            <a:srcRect/>
            <a:stretch>
              <a:fillRect/>
            </a:stretch>
          </p:blipFill>
          <p:spPr bwMode="auto">
            <a:xfrm flipH="1">
              <a:off x="636" y="1934"/>
              <a:ext cx="604" cy="374"/>
            </a:xfrm>
            <a:prstGeom prst="rect">
              <a:avLst/>
            </a:prstGeom>
            <a:noFill/>
            <a:ln w="9525">
              <a:noFill/>
              <a:miter lim="800000"/>
              <a:headEnd/>
              <a:tailEnd/>
            </a:ln>
          </p:spPr>
        </p:pic>
        <p:pic>
          <p:nvPicPr>
            <p:cNvPr id="10268" name="Rectangle 31777"/>
            <p:cNvPicPr>
              <a:picLocks noChangeAspect="1" noChangeArrowheads="1"/>
            </p:cNvPicPr>
            <p:nvPr/>
          </p:nvPicPr>
          <p:blipFill>
            <a:blip r:embed="rId23"/>
            <a:srcRect/>
            <a:stretch>
              <a:fillRect/>
            </a:stretch>
          </p:blipFill>
          <p:spPr bwMode="auto">
            <a:xfrm>
              <a:off x="1077" y="1991"/>
              <a:ext cx="164" cy="169"/>
            </a:xfrm>
            <a:prstGeom prst="rect">
              <a:avLst/>
            </a:prstGeom>
            <a:noFill/>
            <a:ln w="9525">
              <a:noFill/>
              <a:miter lim="800000"/>
              <a:headEnd/>
              <a:tailEnd/>
            </a:ln>
          </p:spPr>
        </p:pic>
      </p:grpSp>
      <p:grpSp>
        <p:nvGrpSpPr>
          <p:cNvPr id="7" name="Group 56"/>
          <p:cNvGrpSpPr>
            <a:grpSpLocks/>
          </p:cNvGrpSpPr>
          <p:nvPr/>
        </p:nvGrpSpPr>
        <p:grpSpPr bwMode="auto">
          <a:xfrm>
            <a:off x="998538" y="4011613"/>
            <a:ext cx="928687" cy="692150"/>
            <a:chOff x="715" y="1395"/>
            <a:chExt cx="585" cy="436"/>
          </a:xfrm>
        </p:grpSpPr>
        <p:pic>
          <p:nvPicPr>
            <p:cNvPr id="10265" name="Rectangle 31774"/>
            <p:cNvPicPr>
              <a:picLocks noChangeAspect="1" noChangeArrowheads="1"/>
            </p:cNvPicPr>
            <p:nvPr/>
          </p:nvPicPr>
          <p:blipFill>
            <a:blip r:embed="rId24"/>
            <a:srcRect/>
            <a:stretch>
              <a:fillRect/>
            </a:stretch>
          </p:blipFill>
          <p:spPr bwMode="auto">
            <a:xfrm>
              <a:off x="715" y="1429"/>
              <a:ext cx="581" cy="402"/>
            </a:xfrm>
            <a:prstGeom prst="rect">
              <a:avLst/>
            </a:prstGeom>
            <a:noFill/>
            <a:ln w="9525">
              <a:noFill/>
              <a:miter lim="800000"/>
              <a:headEnd/>
              <a:tailEnd/>
            </a:ln>
          </p:spPr>
        </p:pic>
        <p:pic>
          <p:nvPicPr>
            <p:cNvPr id="10266" name="Rectangle 31775"/>
            <p:cNvPicPr>
              <a:picLocks noChangeAspect="1" noChangeArrowheads="1"/>
            </p:cNvPicPr>
            <p:nvPr/>
          </p:nvPicPr>
          <p:blipFill>
            <a:blip r:embed="rId25"/>
            <a:srcRect/>
            <a:stretch>
              <a:fillRect/>
            </a:stretch>
          </p:blipFill>
          <p:spPr bwMode="auto">
            <a:xfrm flipH="1">
              <a:off x="1068" y="1395"/>
              <a:ext cx="232" cy="361"/>
            </a:xfrm>
            <a:prstGeom prst="rect">
              <a:avLst/>
            </a:prstGeom>
            <a:noFill/>
            <a:ln w="9525">
              <a:noFill/>
              <a:miter lim="800000"/>
              <a:headEnd/>
              <a:tailEnd/>
            </a:ln>
          </p:spPr>
        </p:pic>
      </p:grpSp>
      <p:grpSp>
        <p:nvGrpSpPr>
          <p:cNvPr id="8" name="Group 90"/>
          <p:cNvGrpSpPr>
            <a:grpSpLocks/>
          </p:cNvGrpSpPr>
          <p:nvPr/>
        </p:nvGrpSpPr>
        <p:grpSpPr bwMode="auto">
          <a:xfrm>
            <a:off x="596900" y="6046788"/>
            <a:ext cx="685800" cy="515937"/>
            <a:chOff x="27" y="3908"/>
            <a:chExt cx="432" cy="325"/>
          </a:xfrm>
        </p:grpSpPr>
        <p:pic>
          <p:nvPicPr>
            <p:cNvPr id="10263" name="Rectangle 31772"/>
            <p:cNvPicPr>
              <a:picLocks noChangeAspect="1" noChangeArrowheads="1"/>
            </p:cNvPicPr>
            <p:nvPr/>
          </p:nvPicPr>
          <p:blipFill>
            <a:blip r:embed="rId22"/>
            <a:srcRect/>
            <a:stretch>
              <a:fillRect/>
            </a:stretch>
          </p:blipFill>
          <p:spPr bwMode="auto">
            <a:xfrm flipH="1">
              <a:off x="27" y="3908"/>
              <a:ext cx="424" cy="268"/>
            </a:xfrm>
            <a:prstGeom prst="rect">
              <a:avLst/>
            </a:prstGeom>
            <a:noFill/>
            <a:ln w="9525">
              <a:noFill/>
              <a:miter lim="800000"/>
              <a:headEnd/>
              <a:tailEnd/>
            </a:ln>
          </p:spPr>
        </p:pic>
        <p:pic>
          <p:nvPicPr>
            <p:cNvPr id="10264" name="Rectangle 31773"/>
            <p:cNvPicPr>
              <a:picLocks noChangeAspect="1" noChangeArrowheads="1"/>
            </p:cNvPicPr>
            <p:nvPr/>
          </p:nvPicPr>
          <p:blipFill>
            <a:blip r:embed="rId26"/>
            <a:srcRect/>
            <a:stretch>
              <a:fillRect/>
            </a:stretch>
          </p:blipFill>
          <p:spPr bwMode="auto">
            <a:xfrm>
              <a:off x="268" y="3920"/>
              <a:ext cx="191" cy="313"/>
            </a:xfrm>
            <a:prstGeom prst="rect">
              <a:avLst/>
            </a:prstGeom>
            <a:noFill/>
            <a:ln w="9525">
              <a:noFill/>
              <a:miter lim="800000"/>
              <a:headEnd/>
              <a:tailEnd/>
            </a:ln>
          </p:spPr>
        </p:pic>
      </p:grpSp>
      <p:pic>
        <p:nvPicPr>
          <p:cNvPr id="355367" name="Rectangle 31769"/>
          <p:cNvPicPr>
            <a:picLocks noChangeAspect="1" noChangeArrowheads="1"/>
          </p:cNvPicPr>
          <p:nvPr/>
        </p:nvPicPr>
        <p:blipFill>
          <a:blip r:embed="rId27"/>
          <a:srcRect l="11259" t="13527" r="7193" b="9157"/>
          <a:stretch>
            <a:fillRect/>
          </a:stretch>
        </p:blipFill>
        <p:spPr bwMode="auto">
          <a:xfrm>
            <a:off x="952500" y="4635500"/>
            <a:ext cx="520700" cy="741363"/>
          </a:xfrm>
          <a:prstGeom prst="rect">
            <a:avLst/>
          </a:prstGeom>
          <a:noFill/>
          <a:ln w="9525">
            <a:noFill/>
            <a:miter lim="800000"/>
            <a:headEnd/>
            <a:tailEnd/>
          </a:ln>
        </p:spPr>
      </p:pic>
      <p:grpSp>
        <p:nvGrpSpPr>
          <p:cNvPr id="9" name="Group 40"/>
          <p:cNvGrpSpPr>
            <a:grpSpLocks/>
          </p:cNvGrpSpPr>
          <p:nvPr/>
        </p:nvGrpSpPr>
        <p:grpSpPr bwMode="auto">
          <a:xfrm>
            <a:off x="3508376" y="3216276"/>
            <a:ext cx="2124075" cy="2581275"/>
            <a:chOff x="-1948" y="441"/>
            <a:chExt cx="973" cy="1182"/>
          </a:xfrm>
        </p:grpSpPr>
        <p:pic>
          <p:nvPicPr>
            <p:cNvPr id="10260" name="Picture 41" descr="BlueGlobe"/>
            <p:cNvPicPr>
              <a:picLocks noChangeAspect="1" noChangeArrowheads="1"/>
            </p:cNvPicPr>
            <p:nvPr/>
          </p:nvPicPr>
          <p:blipFill>
            <a:blip r:embed="rId28"/>
            <a:srcRect/>
            <a:stretch>
              <a:fillRect/>
            </a:stretch>
          </p:blipFill>
          <p:spPr bwMode="auto">
            <a:xfrm>
              <a:off x="-1948" y="441"/>
              <a:ext cx="869" cy="880"/>
            </a:xfrm>
            <a:prstGeom prst="rect">
              <a:avLst/>
            </a:prstGeom>
            <a:noFill/>
            <a:ln w="9525">
              <a:noFill/>
              <a:miter lim="800000"/>
              <a:headEnd/>
              <a:tailEnd/>
            </a:ln>
          </p:spPr>
        </p:pic>
        <p:pic>
          <p:nvPicPr>
            <p:cNvPr id="10261" name="Rectangle 35860"/>
            <p:cNvPicPr>
              <a:picLocks noChangeAspect="1" noChangeArrowheads="1"/>
            </p:cNvPicPr>
            <p:nvPr/>
          </p:nvPicPr>
          <p:blipFill>
            <a:blip r:embed="rId29"/>
            <a:srcRect/>
            <a:stretch>
              <a:fillRect/>
            </a:stretch>
          </p:blipFill>
          <p:spPr bwMode="auto">
            <a:xfrm>
              <a:off x="-1498" y="459"/>
              <a:ext cx="523" cy="1097"/>
            </a:xfrm>
            <a:prstGeom prst="rect">
              <a:avLst/>
            </a:prstGeom>
            <a:noFill/>
            <a:ln w="9525">
              <a:noFill/>
              <a:miter lim="800000"/>
              <a:headEnd/>
              <a:tailEnd/>
            </a:ln>
          </p:spPr>
        </p:pic>
        <p:pic>
          <p:nvPicPr>
            <p:cNvPr id="10262" name="Rectangle 35861"/>
            <p:cNvPicPr>
              <a:picLocks noChangeAspect="1" noChangeArrowheads="1"/>
            </p:cNvPicPr>
            <p:nvPr/>
          </p:nvPicPr>
          <p:blipFill>
            <a:blip r:embed="rId30"/>
            <a:srcRect/>
            <a:stretch>
              <a:fillRect/>
            </a:stretch>
          </p:blipFill>
          <p:spPr bwMode="auto">
            <a:xfrm>
              <a:off x="-1930" y="552"/>
              <a:ext cx="458" cy="1071"/>
            </a:xfrm>
            <a:prstGeom prst="rect">
              <a:avLst/>
            </a:prstGeom>
            <a:noFill/>
            <a:ln w="9525">
              <a:noFill/>
              <a:miter lim="800000"/>
              <a:headEnd/>
              <a:tailEnd/>
            </a:ln>
          </p:spPr>
        </p:pic>
      </p:grpSp>
      <p:sp>
        <p:nvSpPr>
          <p:cNvPr id="43" name="Rectangle 5"/>
          <p:cNvSpPr>
            <a:spLocks noChangeArrowheads="1"/>
          </p:cNvSpPr>
          <p:nvPr/>
        </p:nvSpPr>
        <p:spPr bwMode="auto">
          <a:xfrm>
            <a:off x="142845" y="2805994"/>
            <a:ext cx="2950769" cy="535531"/>
          </a:xfrm>
          <a:prstGeom prst="rect">
            <a:avLst/>
          </a:prstGeom>
          <a:noFill/>
          <a:ln w="9525" algn="ctr">
            <a:noFill/>
            <a:miter lim="800000"/>
            <a:headEnd/>
            <a:tailEnd/>
          </a:ln>
        </p:spPr>
        <p:txBody>
          <a:bodyPr lIns="91436" tIns="45718" rIns="91436" bIns="45718">
            <a:spAutoFit/>
            <a:scene3d>
              <a:camera prst="orthographicFront"/>
              <a:lightRig rig="soft" dir="t">
                <a:rot lat="0" lon="0" rev="10800000"/>
              </a:lightRig>
            </a:scene3d>
            <a:sp3d>
              <a:bevelT w="27940" h="12700"/>
              <a:contourClr>
                <a:srgbClr val="DDDDDD"/>
              </a:contourClr>
            </a:sp3d>
          </a:bodyPr>
          <a:lstStyle/>
          <a:p>
            <a:pPr algn="ctr">
              <a:lnSpc>
                <a:spcPct val="90000"/>
              </a:lnSpc>
              <a:defRPr/>
            </a:pPr>
            <a:r>
              <a:rPr lang="en-US" sz="3200" b="1" spc="150" dirty="0" smtClean="0">
                <a:ln w="11430"/>
                <a:solidFill>
                  <a:schemeClr val="tx2"/>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t>Streamlined</a:t>
            </a:r>
            <a:endParaRPr lang="en-US" sz="3200" b="1" spc="150" dirty="0">
              <a:ln w="11430"/>
              <a:solidFill>
                <a:schemeClr val="tx2"/>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endParaRPr>
          </a:p>
        </p:txBody>
      </p:sp>
      <p:sp>
        <p:nvSpPr>
          <p:cNvPr id="44" name="Rectangle 5"/>
          <p:cNvSpPr>
            <a:spLocks noChangeArrowheads="1"/>
          </p:cNvSpPr>
          <p:nvPr/>
        </p:nvSpPr>
        <p:spPr bwMode="auto">
          <a:xfrm>
            <a:off x="3143241" y="1500175"/>
            <a:ext cx="2950769" cy="535531"/>
          </a:xfrm>
          <a:prstGeom prst="rect">
            <a:avLst/>
          </a:prstGeom>
          <a:noFill/>
          <a:ln w="9525" algn="ctr">
            <a:noFill/>
            <a:miter lim="800000"/>
            <a:headEnd/>
            <a:tailEnd/>
          </a:ln>
        </p:spPr>
        <p:txBody>
          <a:bodyPr lIns="91436" tIns="45718" rIns="91436" bIns="45718">
            <a:spAutoFit/>
            <a:scene3d>
              <a:camera prst="orthographicFront"/>
              <a:lightRig rig="soft" dir="t">
                <a:rot lat="0" lon="0" rev="10800000"/>
              </a:lightRig>
            </a:scene3d>
            <a:sp3d>
              <a:bevelT w="27940" h="12700"/>
              <a:contourClr>
                <a:srgbClr val="DDDDDD"/>
              </a:contourClr>
            </a:sp3d>
          </a:bodyPr>
          <a:lstStyle/>
          <a:p>
            <a:pPr algn="ctr">
              <a:lnSpc>
                <a:spcPct val="90000"/>
              </a:lnSpc>
              <a:defRPr/>
            </a:pPr>
            <a:r>
              <a:rPr lang="en-US" sz="3200" b="1" spc="150" dirty="0">
                <a:ln w="11430"/>
                <a:solidFill>
                  <a:schemeClr val="tx2"/>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t>Efficient</a:t>
            </a:r>
          </a:p>
        </p:txBody>
      </p:sp>
      <p:sp>
        <p:nvSpPr>
          <p:cNvPr id="45" name="Rectangle 5"/>
          <p:cNvSpPr>
            <a:spLocks noChangeArrowheads="1"/>
          </p:cNvSpPr>
          <p:nvPr/>
        </p:nvSpPr>
        <p:spPr bwMode="auto">
          <a:xfrm>
            <a:off x="6072199" y="2805994"/>
            <a:ext cx="2950769" cy="535531"/>
          </a:xfrm>
          <a:prstGeom prst="rect">
            <a:avLst/>
          </a:prstGeom>
          <a:noFill/>
          <a:ln w="9525" algn="ctr">
            <a:noFill/>
            <a:miter lim="800000"/>
            <a:headEnd/>
            <a:tailEnd/>
          </a:ln>
        </p:spPr>
        <p:txBody>
          <a:bodyPr lIns="91436" tIns="45718" rIns="91436" bIns="45718">
            <a:spAutoFit/>
            <a:scene3d>
              <a:camera prst="orthographicFront"/>
              <a:lightRig rig="soft" dir="t">
                <a:rot lat="0" lon="0" rev="10800000"/>
              </a:lightRig>
            </a:scene3d>
            <a:sp3d>
              <a:bevelT w="27940" h="12700"/>
              <a:contourClr>
                <a:srgbClr val="DDDDDD"/>
              </a:contourClr>
            </a:sp3d>
          </a:bodyPr>
          <a:lstStyle/>
          <a:p>
            <a:pPr algn="ctr">
              <a:lnSpc>
                <a:spcPct val="90000"/>
              </a:lnSpc>
              <a:defRPr/>
            </a:pPr>
            <a:r>
              <a:rPr lang="en-US" sz="3200" b="1" spc="150" dirty="0">
                <a:ln w="11430"/>
                <a:solidFill>
                  <a:schemeClr val="tx2"/>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t>Extensible</a:t>
            </a:r>
          </a:p>
        </p:txBody>
      </p:sp>
      <p:sp>
        <p:nvSpPr>
          <p:cNvPr id="10285" name="Rectangle 45"/>
          <p:cNvSpPr>
            <a:spLocks noGrp="1" noChangeArrowheads="1"/>
          </p:cNvSpPr>
          <p:nvPr>
            <p:ph type="title" idx="4294967295"/>
          </p:nvPr>
        </p:nvSpPr>
        <p:spPr>
          <a:noFill/>
        </p:spPr>
        <p:txBody>
          <a:bodyPr/>
          <a:lstStyle/>
          <a:p>
            <a:r>
              <a:rPr altLang="zh-TW" sz="4200">
                <a:ea typeface="新細明體" pitchFamily="18" charset="-120"/>
              </a:rPr>
              <a:t>Microsoft </a:t>
            </a:r>
            <a:r>
              <a:rPr lang="zh-TW" altLang="en-US" sz="4200" dirty="0" smtClean="0">
                <a:ea typeface="新細明體" pitchFamily="18" charset="-120"/>
              </a:rPr>
              <a:t>整合通訊</a:t>
            </a:r>
            <a:endParaRPr lang="en-US" altLang="zh-TW" dirty="0" smtClean="0">
              <a:effectLst/>
              <a:ea typeface="新細明體" pitchFamily="18" charset="-120"/>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10" presetClass="entr" presetSubtype="0" fill="hold" nodeType="withEffect">
                                  <p:stCondLst>
                                    <p:cond delay="0"/>
                                  </p:stCondLst>
                                  <p:childTnLst>
                                    <p:set>
                                      <p:cBhvr>
                                        <p:cTn id="11" dur="1" fill="hold">
                                          <p:stCondLst>
                                            <p:cond delay="0"/>
                                          </p:stCondLst>
                                        </p:cTn>
                                        <p:tgtEl>
                                          <p:spTgt spid="355332"/>
                                        </p:tgtEl>
                                        <p:attrNameLst>
                                          <p:attrName>style.visibility</p:attrName>
                                        </p:attrNameLst>
                                      </p:cBhvr>
                                      <p:to>
                                        <p:strVal val="visible"/>
                                      </p:to>
                                    </p:set>
                                    <p:animEffect transition="in" filter="fade">
                                      <p:cBhvr>
                                        <p:cTn id="12" dur="1000"/>
                                        <p:tgtEl>
                                          <p:spTgt spid="355332"/>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355336"/>
                                        </p:tgtEl>
                                        <p:attrNameLst>
                                          <p:attrName>style.visibility</p:attrName>
                                        </p:attrNameLst>
                                      </p:cBhvr>
                                      <p:to>
                                        <p:strVal val="visible"/>
                                      </p:to>
                                    </p:set>
                                    <p:animEffect transition="in" filter="barn(outVertical)">
                                      <p:cBhvr>
                                        <p:cTn id="16" dur="1000"/>
                                        <p:tgtEl>
                                          <p:spTgt spid="355336"/>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55350"/>
                                        </p:tgtEl>
                                        <p:attrNameLst>
                                          <p:attrName>style.visibility</p:attrName>
                                        </p:attrNameLst>
                                      </p:cBhvr>
                                      <p:to>
                                        <p:strVal val="visible"/>
                                      </p:to>
                                    </p:set>
                                    <p:animEffect transition="in" filter="fade">
                                      <p:cBhvr>
                                        <p:cTn id="20" dur="500"/>
                                        <p:tgtEl>
                                          <p:spTgt spid="355350"/>
                                        </p:tgtEl>
                                      </p:cBhvr>
                                    </p:animEffect>
                                  </p:childTnLst>
                                </p:cTn>
                              </p:par>
                              <p:par>
                                <p:cTn id="21" presetID="10" presetClass="entr" presetSubtype="0" fill="hold" nodeType="withEffect">
                                  <p:stCondLst>
                                    <p:cond delay="0"/>
                                  </p:stCondLst>
                                  <p:childTnLst>
                                    <p:set>
                                      <p:cBhvr>
                                        <p:cTn id="22" dur="1" fill="hold">
                                          <p:stCondLst>
                                            <p:cond delay="0"/>
                                          </p:stCondLst>
                                        </p:cTn>
                                        <p:tgtEl>
                                          <p:spTgt spid="355351"/>
                                        </p:tgtEl>
                                        <p:attrNameLst>
                                          <p:attrName>style.visibility</p:attrName>
                                        </p:attrNameLst>
                                      </p:cBhvr>
                                      <p:to>
                                        <p:strVal val="visible"/>
                                      </p:to>
                                    </p:set>
                                    <p:animEffect transition="in" filter="fade">
                                      <p:cBhvr>
                                        <p:cTn id="23" dur="500"/>
                                        <p:tgtEl>
                                          <p:spTgt spid="355351"/>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0"/>
                                  </p:stCondLst>
                                  <p:childTnLst>
                                    <p:set>
                                      <p:cBhvr>
                                        <p:cTn id="37" dur="1" fill="hold">
                                          <p:stCondLst>
                                            <p:cond delay="0"/>
                                          </p:stCondLst>
                                        </p:cTn>
                                        <p:tgtEl>
                                          <p:spTgt spid="355367"/>
                                        </p:tgtEl>
                                        <p:attrNameLst>
                                          <p:attrName>style.visibility</p:attrName>
                                        </p:attrNameLst>
                                      </p:cBhvr>
                                      <p:to>
                                        <p:strVal val="visible"/>
                                      </p:to>
                                    </p:set>
                                    <p:animEffect transition="in" filter="fade">
                                      <p:cBhvr>
                                        <p:cTn id="38" dur="500"/>
                                        <p:tgtEl>
                                          <p:spTgt spid="355367"/>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355330"/>
                                        </p:tgtEl>
                                        <p:attrNameLst>
                                          <p:attrName>style.visibility</p:attrName>
                                        </p:attrNameLst>
                                      </p:cBhvr>
                                      <p:to>
                                        <p:strVal val="visible"/>
                                      </p:to>
                                    </p:set>
                                    <p:animEffect transition="in" filter="wipe(up)">
                                      <p:cBhvr>
                                        <p:cTn id="46" dur="500"/>
                                        <p:tgtEl>
                                          <p:spTgt spid="355330"/>
                                        </p:tgtEl>
                                      </p:cBhvr>
                                    </p:animEffect>
                                  </p:childTnLst>
                                </p:cTn>
                              </p:par>
                              <p:par>
                                <p:cTn id="47" presetID="10" presetClass="entr" presetSubtype="0" fill="hold" nodeType="withEffect">
                                  <p:stCondLst>
                                    <p:cond delay="0"/>
                                  </p:stCondLst>
                                  <p:childTnLst>
                                    <p:set>
                                      <p:cBhvr>
                                        <p:cTn id="48" dur="1" fill="hold">
                                          <p:stCondLst>
                                            <p:cond delay="0"/>
                                          </p:stCondLst>
                                        </p:cTn>
                                        <p:tgtEl>
                                          <p:spTgt spid="355346"/>
                                        </p:tgtEl>
                                        <p:attrNameLst>
                                          <p:attrName>style.visibility</p:attrName>
                                        </p:attrNameLst>
                                      </p:cBhvr>
                                      <p:to>
                                        <p:strVal val="visible"/>
                                      </p:to>
                                    </p:set>
                                    <p:animEffect transition="in" filter="fade">
                                      <p:cBhvr>
                                        <p:cTn id="49" dur="500"/>
                                        <p:tgtEl>
                                          <p:spTgt spid="355346"/>
                                        </p:tgtEl>
                                      </p:cBhvr>
                                    </p:animEffect>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355331"/>
                                        </p:tgtEl>
                                        <p:attrNameLst>
                                          <p:attrName>style.visibility</p:attrName>
                                        </p:attrNameLst>
                                      </p:cBhvr>
                                      <p:to>
                                        <p:strVal val="visible"/>
                                      </p:to>
                                    </p:set>
                                    <p:animEffect transition="in" filter="wipe(down)">
                                      <p:cBhvr>
                                        <p:cTn id="53" dur="1000"/>
                                        <p:tgtEl>
                                          <p:spTgt spid="355331"/>
                                        </p:tgtEl>
                                      </p:cBhvr>
                                    </p:animEffect>
                                  </p:childTnLst>
                                </p:cTn>
                              </p:par>
                            </p:childTnLst>
                          </p:cTn>
                        </p:par>
                        <p:par>
                          <p:cTn id="54" fill="hold">
                            <p:stCondLst>
                              <p:cond delay="4500"/>
                            </p:stCondLst>
                            <p:childTnLst>
                              <p:par>
                                <p:cTn id="55" presetID="23" presetClass="entr" presetSubtype="528"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1000" fill="hold"/>
                                        <p:tgtEl>
                                          <p:spTgt spid="44"/>
                                        </p:tgtEl>
                                        <p:attrNameLst>
                                          <p:attrName>ppt_w</p:attrName>
                                        </p:attrNameLst>
                                      </p:cBhvr>
                                      <p:tavLst>
                                        <p:tav tm="0">
                                          <p:val>
                                            <p:fltVal val="0"/>
                                          </p:val>
                                        </p:tav>
                                        <p:tav tm="100000">
                                          <p:val>
                                            <p:strVal val="#ppt_w"/>
                                          </p:val>
                                        </p:tav>
                                      </p:tavLst>
                                    </p:anim>
                                    <p:anim calcmode="lin" valueType="num">
                                      <p:cBhvr>
                                        <p:cTn id="58" dur="1000" fill="hold"/>
                                        <p:tgtEl>
                                          <p:spTgt spid="44"/>
                                        </p:tgtEl>
                                        <p:attrNameLst>
                                          <p:attrName>ppt_h</p:attrName>
                                        </p:attrNameLst>
                                      </p:cBhvr>
                                      <p:tavLst>
                                        <p:tav tm="0">
                                          <p:val>
                                            <p:fltVal val="0"/>
                                          </p:val>
                                        </p:tav>
                                        <p:tav tm="100000">
                                          <p:val>
                                            <p:strVal val="#ppt_h"/>
                                          </p:val>
                                        </p:tav>
                                      </p:tavLst>
                                    </p:anim>
                                    <p:anim calcmode="lin" valueType="num">
                                      <p:cBhvr>
                                        <p:cTn id="59" dur="1000" fill="hold"/>
                                        <p:tgtEl>
                                          <p:spTgt spid="44"/>
                                        </p:tgtEl>
                                        <p:attrNameLst>
                                          <p:attrName>ppt_x</p:attrName>
                                        </p:attrNameLst>
                                      </p:cBhvr>
                                      <p:tavLst>
                                        <p:tav tm="0">
                                          <p:val>
                                            <p:fltVal val="0.5"/>
                                          </p:val>
                                        </p:tav>
                                        <p:tav tm="100000">
                                          <p:val>
                                            <p:strVal val="#ppt_x"/>
                                          </p:val>
                                        </p:tav>
                                      </p:tavLst>
                                    </p:anim>
                                    <p:anim calcmode="lin" valueType="num">
                                      <p:cBhvr>
                                        <p:cTn id="60" dur="1000" fill="hold"/>
                                        <p:tgtEl>
                                          <p:spTgt spid="44"/>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1000" fill="hold"/>
                                        <p:tgtEl>
                                          <p:spTgt spid="43"/>
                                        </p:tgtEl>
                                        <p:attrNameLst>
                                          <p:attrName>ppt_w</p:attrName>
                                        </p:attrNameLst>
                                      </p:cBhvr>
                                      <p:tavLst>
                                        <p:tav tm="0">
                                          <p:val>
                                            <p:fltVal val="0"/>
                                          </p:val>
                                        </p:tav>
                                        <p:tav tm="100000">
                                          <p:val>
                                            <p:strVal val="#ppt_w"/>
                                          </p:val>
                                        </p:tav>
                                      </p:tavLst>
                                    </p:anim>
                                    <p:anim calcmode="lin" valueType="num">
                                      <p:cBhvr>
                                        <p:cTn id="64" dur="1000" fill="hold"/>
                                        <p:tgtEl>
                                          <p:spTgt spid="43"/>
                                        </p:tgtEl>
                                        <p:attrNameLst>
                                          <p:attrName>ppt_h</p:attrName>
                                        </p:attrNameLst>
                                      </p:cBhvr>
                                      <p:tavLst>
                                        <p:tav tm="0">
                                          <p:val>
                                            <p:fltVal val="0"/>
                                          </p:val>
                                        </p:tav>
                                        <p:tav tm="100000">
                                          <p:val>
                                            <p:strVal val="#ppt_h"/>
                                          </p:val>
                                        </p:tav>
                                      </p:tavLst>
                                    </p:anim>
                                    <p:anim calcmode="lin" valueType="num">
                                      <p:cBhvr>
                                        <p:cTn id="65" dur="1000" fill="hold"/>
                                        <p:tgtEl>
                                          <p:spTgt spid="43"/>
                                        </p:tgtEl>
                                        <p:attrNameLst>
                                          <p:attrName>ppt_x</p:attrName>
                                        </p:attrNameLst>
                                      </p:cBhvr>
                                      <p:tavLst>
                                        <p:tav tm="0">
                                          <p:val>
                                            <p:fltVal val="0.5"/>
                                          </p:val>
                                        </p:tav>
                                        <p:tav tm="100000">
                                          <p:val>
                                            <p:strVal val="#ppt_x"/>
                                          </p:val>
                                        </p:tav>
                                      </p:tavLst>
                                    </p:anim>
                                    <p:anim calcmode="lin" valueType="num">
                                      <p:cBhvr>
                                        <p:cTn id="66" dur="1000" fill="hold"/>
                                        <p:tgtEl>
                                          <p:spTgt spid="43"/>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p:cTn id="69" dur="1000" fill="hold"/>
                                        <p:tgtEl>
                                          <p:spTgt spid="45"/>
                                        </p:tgtEl>
                                        <p:attrNameLst>
                                          <p:attrName>ppt_w</p:attrName>
                                        </p:attrNameLst>
                                      </p:cBhvr>
                                      <p:tavLst>
                                        <p:tav tm="0">
                                          <p:val>
                                            <p:fltVal val="0"/>
                                          </p:val>
                                        </p:tav>
                                        <p:tav tm="100000">
                                          <p:val>
                                            <p:strVal val="#ppt_w"/>
                                          </p:val>
                                        </p:tav>
                                      </p:tavLst>
                                    </p:anim>
                                    <p:anim calcmode="lin" valueType="num">
                                      <p:cBhvr>
                                        <p:cTn id="70" dur="1000" fill="hold"/>
                                        <p:tgtEl>
                                          <p:spTgt spid="45"/>
                                        </p:tgtEl>
                                        <p:attrNameLst>
                                          <p:attrName>ppt_h</p:attrName>
                                        </p:attrNameLst>
                                      </p:cBhvr>
                                      <p:tavLst>
                                        <p:tav tm="0">
                                          <p:val>
                                            <p:fltVal val="0"/>
                                          </p:val>
                                        </p:tav>
                                        <p:tav tm="100000">
                                          <p:val>
                                            <p:strVal val="#ppt_h"/>
                                          </p:val>
                                        </p:tav>
                                      </p:tavLst>
                                    </p:anim>
                                    <p:anim calcmode="lin" valueType="num">
                                      <p:cBhvr>
                                        <p:cTn id="71" dur="1000" fill="hold"/>
                                        <p:tgtEl>
                                          <p:spTgt spid="45"/>
                                        </p:tgtEl>
                                        <p:attrNameLst>
                                          <p:attrName>ppt_x</p:attrName>
                                        </p:attrNameLst>
                                      </p:cBhvr>
                                      <p:tavLst>
                                        <p:tav tm="0">
                                          <p:val>
                                            <p:fltVal val="0.5"/>
                                          </p:val>
                                        </p:tav>
                                        <p:tav tm="100000">
                                          <p:val>
                                            <p:strVal val="#ppt_x"/>
                                          </p:val>
                                        </p:tav>
                                      </p:tavLst>
                                    </p:anim>
                                    <p:anim calcmode="lin" valueType="num">
                                      <p:cBhvr>
                                        <p:cTn id="72" dur="1000" fill="hold"/>
                                        <p:tgtEl>
                                          <p:spTgt spid="4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15874" y="5095875"/>
            <a:ext cx="9159875" cy="1771650"/>
            <a:chOff x="-10" y="3210"/>
            <a:chExt cx="5770" cy="1116"/>
          </a:xfrm>
        </p:grpSpPr>
        <p:pic>
          <p:nvPicPr>
            <p:cNvPr id="11305" name="Picture 41" descr="technet_block"/>
            <p:cNvPicPr>
              <a:picLocks noChangeAspect="1" noChangeArrowheads="1"/>
            </p:cNvPicPr>
            <p:nvPr/>
          </p:nvPicPr>
          <p:blipFill>
            <a:blip r:embed="rId4"/>
            <a:srcRect r="7056"/>
            <a:stretch>
              <a:fillRect/>
            </a:stretch>
          </p:blipFill>
          <p:spPr bwMode="auto">
            <a:xfrm>
              <a:off x="-10" y="3210"/>
              <a:ext cx="5770" cy="1116"/>
            </a:xfrm>
            <a:prstGeom prst="rect">
              <a:avLst/>
            </a:prstGeom>
            <a:noFill/>
          </p:spPr>
        </p:pic>
        <p:pic>
          <p:nvPicPr>
            <p:cNvPr id="11306" name="Picture 42" descr="watermark"/>
            <p:cNvPicPr>
              <a:picLocks noChangeAspect="1" noChangeArrowheads="1"/>
            </p:cNvPicPr>
            <p:nvPr/>
          </p:nvPicPr>
          <p:blipFill>
            <a:blip r:embed="rId5"/>
            <a:srcRect/>
            <a:stretch>
              <a:fillRect/>
            </a:stretch>
          </p:blipFill>
          <p:spPr bwMode="auto">
            <a:xfrm>
              <a:off x="81" y="4158"/>
              <a:ext cx="1845" cy="132"/>
            </a:xfrm>
            <a:prstGeom prst="rect">
              <a:avLst/>
            </a:prstGeom>
            <a:noFill/>
          </p:spPr>
        </p:pic>
      </p:grpSp>
      <p:pic>
        <p:nvPicPr>
          <p:cNvPr id="11266" name="Rectangle 29701"/>
          <p:cNvPicPr>
            <a:picLocks noChangeAspect="1" noChangeArrowheads="1"/>
          </p:cNvPicPr>
          <p:nvPr/>
        </p:nvPicPr>
        <p:blipFill>
          <a:blip r:embed="rId6"/>
          <a:srcRect t="32315"/>
          <a:stretch>
            <a:fillRect/>
          </a:stretch>
        </p:blipFill>
        <p:spPr bwMode="auto">
          <a:xfrm>
            <a:off x="7769225" y="4905375"/>
            <a:ext cx="342900" cy="844550"/>
          </a:xfrm>
          <a:prstGeom prst="rect">
            <a:avLst/>
          </a:prstGeom>
          <a:noFill/>
          <a:ln w="9525">
            <a:noFill/>
            <a:miter lim="800000"/>
            <a:headEnd/>
            <a:tailEnd/>
          </a:ln>
        </p:spPr>
      </p:pic>
      <p:pic>
        <p:nvPicPr>
          <p:cNvPr id="355331" name="Rectangle 31744"/>
          <p:cNvPicPr>
            <a:picLocks noChangeAspect="1" noChangeArrowheads="1"/>
          </p:cNvPicPr>
          <p:nvPr/>
        </p:nvPicPr>
        <p:blipFill>
          <a:blip r:embed="rId7">
            <a:duotone>
              <a:prstClr val="black"/>
              <a:schemeClr val="accent6">
                <a:tint val="45000"/>
                <a:satMod val="400000"/>
              </a:schemeClr>
            </a:duotone>
          </a:blip>
          <a:srcRect/>
          <a:stretch>
            <a:fillRect/>
          </a:stretch>
        </p:blipFill>
        <p:spPr bwMode="auto">
          <a:xfrm>
            <a:off x="-24509" y="538401"/>
            <a:ext cx="9144000" cy="4224337"/>
          </a:xfrm>
          <a:prstGeom prst="rect">
            <a:avLst/>
          </a:prstGeom>
          <a:noFill/>
          <a:ln w="9525">
            <a:noFill/>
            <a:miter lim="800000"/>
            <a:headEnd/>
            <a:tailEnd/>
          </a:ln>
        </p:spPr>
      </p:pic>
      <p:pic>
        <p:nvPicPr>
          <p:cNvPr id="355332" name="Rectangle 31745"/>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3082925" y="3086101"/>
            <a:ext cx="2897188" cy="2765425"/>
          </a:xfrm>
          <a:prstGeom prst="rect">
            <a:avLst/>
          </a:prstGeom>
          <a:noFill/>
          <a:ln w="9525">
            <a:noFill/>
            <a:miter lim="800000"/>
            <a:headEnd/>
            <a:tailEnd/>
          </a:ln>
        </p:spPr>
      </p:pic>
      <p:pic>
        <p:nvPicPr>
          <p:cNvPr id="355336" name="Rectangle 31753"/>
          <p:cNvPicPr>
            <a:picLocks noChangeAspect="1" noChangeArrowheads="1"/>
          </p:cNvPicPr>
          <p:nvPr/>
        </p:nvPicPr>
        <p:blipFill>
          <a:blip r:embed="rId9">
            <a:duotone>
              <a:prstClr val="black"/>
              <a:schemeClr val="accent5">
                <a:tint val="45000"/>
                <a:satMod val="400000"/>
              </a:schemeClr>
            </a:duotone>
          </a:blip>
          <a:srcRect/>
          <a:stretch>
            <a:fillRect/>
          </a:stretch>
        </p:blipFill>
        <p:spPr bwMode="auto">
          <a:xfrm>
            <a:off x="1069976" y="4514850"/>
            <a:ext cx="7000875" cy="749300"/>
          </a:xfrm>
          <a:prstGeom prst="rect">
            <a:avLst/>
          </a:prstGeom>
          <a:noFill/>
          <a:ln w="9525">
            <a:noFill/>
            <a:miter lim="800000"/>
            <a:headEnd/>
            <a:tailEnd/>
          </a:ln>
        </p:spPr>
      </p:pic>
      <p:grpSp>
        <p:nvGrpSpPr>
          <p:cNvPr id="3" name="Group 86"/>
          <p:cNvGrpSpPr>
            <a:grpSpLocks/>
          </p:cNvGrpSpPr>
          <p:nvPr/>
        </p:nvGrpSpPr>
        <p:grpSpPr bwMode="auto">
          <a:xfrm>
            <a:off x="7635876" y="3929063"/>
            <a:ext cx="1127125" cy="1666875"/>
            <a:chOff x="4651" y="2592"/>
            <a:chExt cx="613" cy="906"/>
          </a:xfrm>
        </p:grpSpPr>
        <p:pic>
          <p:nvPicPr>
            <p:cNvPr id="11295" name="Rectangle 31780"/>
            <p:cNvPicPr>
              <a:picLocks noChangeAspect="1" noChangeArrowheads="1"/>
            </p:cNvPicPr>
            <p:nvPr/>
          </p:nvPicPr>
          <p:blipFill>
            <a:blip r:embed="rId10"/>
            <a:srcRect/>
            <a:stretch>
              <a:fillRect/>
            </a:stretch>
          </p:blipFill>
          <p:spPr bwMode="auto">
            <a:xfrm>
              <a:off x="4931" y="3169"/>
              <a:ext cx="201" cy="329"/>
            </a:xfrm>
            <a:prstGeom prst="rect">
              <a:avLst/>
            </a:prstGeom>
            <a:noFill/>
            <a:ln w="9525">
              <a:noFill/>
              <a:miter lim="800000"/>
              <a:headEnd/>
              <a:tailEnd/>
            </a:ln>
          </p:spPr>
        </p:pic>
        <p:pic>
          <p:nvPicPr>
            <p:cNvPr id="11296" name="Rectangle 31781"/>
            <p:cNvPicPr>
              <a:picLocks noChangeAspect="1" noChangeArrowheads="1"/>
            </p:cNvPicPr>
            <p:nvPr/>
          </p:nvPicPr>
          <p:blipFill>
            <a:blip r:embed="rId11"/>
            <a:srcRect/>
            <a:stretch>
              <a:fillRect/>
            </a:stretch>
          </p:blipFill>
          <p:spPr bwMode="auto">
            <a:xfrm>
              <a:off x="4651" y="2611"/>
              <a:ext cx="384" cy="650"/>
            </a:xfrm>
            <a:prstGeom prst="rect">
              <a:avLst/>
            </a:prstGeom>
            <a:noFill/>
            <a:ln w="9525">
              <a:noFill/>
              <a:miter lim="800000"/>
              <a:headEnd/>
              <a:tailEnd/>
            </a:ln>
          </p:spPr>
        </p:pic>
        <p:pic>
          <p:nvPicPr>
            <p:cNvPr id="11297" name="Rectangle 31782"/>
            <p:cNvPicPr>
              <a:picLocks noChangeAspect="1" noChangeArrowheads="1"/>
            </p:cNvPicPr>
            <p:nvPr/>
          </p:nvPicPr>
          <p:blipFill>
            <a:blip r:embed="rId12"/>
            <a:srcRect/>
            <a:stretch>
              <a:fillRect/>
            </a:stretch>
          </p:blipFill>
          <p:spPr bwMode="auto">
            <a:xfrm>
              <a:off x="5039" y="2984"/>
              <a:ext cx="201" cy="329"/>
            </a:xfrm>
            <a:prstGeom prst="rect">
              <a:avLst/>
            </a:prstGeom>
            <a:noFill/>
            <a:ln w="9525">
              <a:noFill/>
              <a:miter lim="800000"/>
              <a:headEnd/>
              <a:tailEnd/>
            </a:ln>
          </p:spPr>
        </p:pic>
        <p:pic>
          <p:nvPicPr>
            <p:cNvPr id="11298" name="Rectangle 31783"/>
            <p:cNvPicPr>
              <a:picLocks noChangeAspect="1" noChangeArrowheads="1"/>
            </p:cNvPicPr>
            <p:nvPr/>
          </p:nvPicPr>
          <p:blipFill>
            <a:blip r:embed="rId13"/>
            <a:srcRect/>
            <a:stretch>
              <a:fillRect/>
            </a:stretch>
          </p:blipFill>
          <p:spPr bwMode="auto">
            <a:xfrm>
              <a:off x="4897" y="2916"/>
              <a:ext cx="155" cy="154"/>
            </a:xfrm>
            <a:prstGeom prst="rect">
              <a:avLst/>
            </a:prstGeom>
            <a:noFill/>
            <a:ln w="9525">
              <a:noFill/>
              <a:miter lim="800000"/>
              <a:headEnd/>
              <a:tailEnd/>
            </a:ln>
          </p:spPr>
        </p:pic>
        <p:pic>
          <p:nvPicPr>
            <p:cNvPr id="11299" name="Rectangle 31784"/>
            <p:cNvPicPr>
              <a:picLocks noChangeAspect="1" noChangeArrowheads="1"/>
            </p:cNvPicPr>
            <p:nvPr/>
          </p:nvPicPr>
          <p:blipFill>
            <a:blip r:embed="rId14"/>
            <a:srcRect/>
            <a:stretch>
              <a:fillRect/>
            </a:stretch>
          </p:blipFill>
          <p:spPr bwMode="auto">
            <a:xfrm>
              <a:off x="5020" y="2592"/>
              <a:ext cx="205" cy="335"/>
            </a:xfrm>
            <a:prstGeom prst="rect">
              <a:avLst/>
            </a:prstGeom>
            <a:noFill/>
            <a:ln w="9525">
              <a:noFill/>
              <a:miter lim="800000"/>
              <a:headEnd/>
              <a:tailEnd/>
            </a:ln>
          </p:spPr>
        </p:pic>
        <p:grpSp>
          <p:nvGrpSpPr>
            <p:cNvPr id="4" name="Group 35"/>
            <p:cNvGrpSpPr>
              <a:grpSpLocks noChangeAspect="1"/>
            </p:cNvGrpSpPr>
            <p:nvPr/>
          </p:nvGrpSpPr>
          <p:grpSpPr bwMode="auto">
            <a:xfrm>
              <a:off x="5053" y="2799"/>
              <a:ext cx="211" cy="207"/>
              <a:chOff x="4256" y="-1116"/>
              <a:chExt cx="820" cy="804"/>
            </a:xfrm>
          </p:grpSpPr>
          <p:pic>
            <p:nvPicPr>
              <p:cNvPr id="11301" name="Rectangle 31786"/>
              <p:cNvPicPr>
                <a:picLocks noChangeAspect="1" noChangeArrowheads="1"/>
              </p:cNvPicPr>
              <p:nvPr/>
            </p:nvPicPr>
            <p:blipFill>
              <a:blip r:embed="rId15"/>
              <a:srcRect/>
              <a:stretch>
                <a:fillRect/>
              </a:stretch>
            </p:blipFill>
            <p:spPr bwMode="auto">
              <a:xfrm>
                <a:off x="4256" y="-1116"/>
                <a:ext cx="593" cy="662"/>
              </a:xfrm>
              <a:prstGeom prst="rect">
                <a:avLst/>
              </a:prstGeom>
              <a:noFill/>
              <a:ln w="9525">
                <a:noFill/>
                <a:miter lim="800000"/>
                <a:headEnd/>
                <a:tailEnd/>
              </a:ln>
            </p:spPr>
          </p:pic>
          <p:pic>
            <p:nvPicPr>
              <p:cNvPr id="11302" name="Rectangle 31787"/>
              <p:cNvPicPr>
                <a:picLocks noChangeAspect="1" noChangeArrowheads="1"/>
              </p:cNvPicPr>
              <p:nvPr/>
            </p:nvPicPr>
            <p:blipFill>
              <a:blip r:embed="rId16"/>
              <a:srcRect/>
              <a:stretch>
                <a:fillRect/>
              </a:stretch>
            </p:blipFill>
            <p:spPr bwMode="auto">
              <a:xfrm>
                <a:off x="4592" y="-791"/>
                <a:ext cx="484" cy="479"/>
              </a:xfrm>
              <a:prstGeom prst="rect">
                <a:avLst/>
              </a:prstGeom>
              <a:noFill/>
              <a:ln w="9525">
                <a:noFill/>
                <a:miter lim="800000"/>
                <a:headEnd/>
                <a:tailEnd/>
              </a:ln>
            </p:spPr>
          </p:pic>
        </p:grpSp>
      </p:grpSp>
      <p:pic>
        <p:nvPicPr>
          <p:cNvPr id="11271" name="Rectangle 31758"/>
          <p:cNvPicPr>
            <a:picLocks noChangeAspect="1" noChangeArrowheads="1"/>
          </p:cNvPicPr>
          <p:nvPr/>
        </p:nvPicPr>
        <p:blipFill>
          <a:blip r:embed="rId17"/>
          <a:srcRect/>
          <a:stretch>
            <a:fillRect/>
          </a:stretch>
        </p:blipFill>
        <p:spPr bwMode="auto">
          <a:xfrm>
            <a:off x="7250113" y="5503863"/>
            <a:ext cx="1355725" cy="552450"/>
          </a:xfrm>
          <a:prstGeom prst="rect">
            <a:avLst/>
          </a:prstGeom>
          <a:noFill/>
          <a:ln w="9525">
            <a:noFill/>
            <a:miter lim="800000"/>
            <a:headEnd/>
            <a:tailEnd/>
          </a:ln>
        </p:spPr>
      </p:pic>
      <p:pic>
        <p:nvPicPr>
          <p:cNvPr id="11272" name="Rectangle 31762"/>
          <p:cNvPicPr>
            <a:picLocks noChangeAspect="1" noChangeArrowheads="1"/>
          </p:cNvPicPr>
          <p:nvPr/>
        </p:nvPicPr>
        <p:blipFill>
          <a:blip r:embed="rId18"/>
          <a:srcRect/>
          <a:stretch>
            <a:fillRect/>
          </a:stretch>
        </p:blipFill>
        <p:spPr bwMode="auto">
          <a:xfrm>
            <a:off x="419100" y="5349875"/>
            <a:ext cx="633413" cy="569913"/>
          </a:xfrm>
          <a:prstGeom prst="rect">
            <a:avLst/>
          </a:prstGeom>
          <a:noFill/>
          <a:ln w="9525">
            <a:noFill/>
            <a:miter lim="800000"/>
            <a:headEnd/>
            <a:tailEnd/>
          </a:ln>
        </p:spPr>
      </p:pic>
      <p:pic>
        <p:nvPicPr>
          <p:cNvPr id="11273" name="Rectangle 31763"/>
          <p:cNvPicPr>
            <a:picLocks noChangeAspect="1" noChangeArrowheads="1"/>
          </p:cNvPicPr>
          <p:nvPr/>
        </p:nvPicPr>
        <p:blipFill>
          <a:blip r:embed="rId19"/>
          <a:srcRect/>
          <a:stretch>
            <a:fillRect/>
          </a:stretch>
        </p:blipFill>
        <p:spPr bwMode="auto">
          <a:xfrm rot="670234">
            <a:off x="411163" y="4787900"/>
            <a:ext cx="325437" cy="671513"/>
          </a:xfrm>
          <a:prstGeom prst="rect">
            <a:avLst/>
          </a:prstGeom>
          <a:noFill/>
          <a:ln w="9525">
            <a:noFill/>
            <a:miter lim="800000"/>
            <a:headEnd/>
            <a:tailEnd/>
          </a:ln>
        </p:spPr>
      </p:pic>
      <p:grpSp>
        <p:nvGrpSpPr>
          <p:cNvPr id="5" name="Group 50"/>
          <p:cNvGrpSpPr>
            <a:grpSpLocks/>
          </p:cNvGrpSpPr>
          <p:nvPr/>
        </p:nvGrpSpPr>
        <p:grpSpPr bwMode="auto">
          <a:xfrm>
            <a:off x="1254126" y="5478463"/>
            <a:ext cx="733425" cy="717550"/>
            <a:chOff x="3855" y="2313"/>
            <a:chExt cx="536" cy="524"/>
          </a:xfrm>
        </p:grpSpPr>
        <p:pic>
          <p:nvPicPr>
            <p:cNvPr id="11293" name="Rectangle 31778"/>
            <p:cNvPicPr>
              <a:picLocks noChangeAspect="1" noChangeArrowheads="1"/>
            </p:cNvPicPr>
            <p:nvPr/>
          </p:nvPicPr>
          <p:blipFill>
            <a:blip r:embed="rId20"/>
            <a:srcRect/>
            <a:stretch>
              <a:fillRect/>
            </a:stretch>
          </p:blipFill>
          <p:spPr bwMode="auto">
            <a:xfrm rot="-611490">
              <a:off x="3855" y="2313"/>
              <a:ext cx="285" cy="388"/>
            </a:xfrm>
            <a:prstGeom prst="rect">
              <a:avLst/>
            </a:prstGeom>
            <a:noFill/>
            <a:ln w="9525">
              <a:noFill/>
              <a:miter lim="800000"/>
              <a:headEnd/>
              <a:tailEnd/>
            </a:ln>
          </p:spPr>
        </p:pic>
        <p:pic>
          <p:nvPicPr>
            <p:cNvPr id="11294" name="Rectangle 31779"/>
            <p:cNvPicPr>
              <a:picLocks noChangeAspect="1" noChangeArrowheads="1"/>
            </p:cNvPicPr>
            <p:nvPr/>
          </p:nvPicPr>
          <p:blipFill>
            <a:blip r:embed="rId21"/>
            <a:srcRect/>
            <a:stretch>
              <a:fillRect/>
            </a:stretch>
          </p:blipFill>
          <p:spPr bwMode="auto">
            <a:xfrm>
              <a:off x="4092" y="2347"/>
              <a:ext cx="299" cy="490"/>
            </a:xfrm>
            <a:prstGeom prst="rect">
              <a:avLst/>
            </a:prstGeom>
            <a:noFill/>
            <a:ln w="9525">
              <a:noFill/>
              <a:miter lim="800000"/>
              <a:headEnd/>
              <a:tailEnd/>
            </a:ln>
          </p:spPr>
        </p:pic>
      </p:grpSp>
      <p:grpSp>
        <p:nvGrpSpPr>
          <p:cNvPr id="6" name="Group 53"/>
          <p:cNvGrpSpPr>
            <a:grpSpLocks/>
          </p:cNvGrpSpPr>
          <p:nvPr/>
        </p:nvGrpSpPr>
        <p:grpSpPr bwMode="auto">
          <a:xfrm>
            <a:off x="276225" y="4254500"/>
            <a:ext cx="674688" cy="425450"/>
            <a:chOff x="636" y="1934"/>
            <a:chExt cx="605" cy="374"/>
          </a:xfrm>
        </p:grpSpPr>
        <p:pic>
          <p:nvPicPr>
            <p:cNvPr id="11291" name="Rectangle 31776"/>
            <p:cNvPicPr>
              <a:picLocks noChangeAspect="1" noChangeArrowheads="1"/>
            </p:cNvPicPr>
            <p:nvPr/>
          </p:nvPicPr>
          <p:blipFill>
            <a:blip r:embed="rId22"/>
            <a:srcRect/>
            <a:stretch>
              <a:fillRect/>
            </a:stretch>
          </p:blipFill>
          <p:spPr bwMode="auto">
            <a:xfrm flipH="1">
              <a:off x="636" y="1934"/>
              <a:ext cx="604" cy="374"/>
            </a:xfrm>
            <a:prstGeom prst="rect">
              <a:avLst/>
            </a:prstGeom>
            <a:noFill/>
            <a:ln w="9525">
              <a:noFill/>
              <a:miter lim="800000"/>
              <a:headEnd/>
              <a:tailEnd/>
            </a:ln>
          </p:spPr>
        </p:pic>
        <p:pic>
          <p:nvPicPr>
            <p:cNvPr id="11292" name="Rectangle 31777"/>
            <p:cNvPicPr>
              <a:picLocks noChangeAspect="1" noChangeArrowheads="1"/>
            </p:cNvPicPr>
            <p:nvPr/>
          </p:nvPicPr>
          <p:blipFill>
            <a:blip r:embed="rId23"/>
            <a:srcRect/>
            <a:stretch>
              <a:fillRect/>
            </a:stretch>
          </p:blipFill>
          <p:spPr bwMode="auto">
            <a:xfrm>
              <a:off x="1077" y="1991"/>
              <a:ext cx="164" cy="169"/>
            </a:xfrm>
            <a:prstGeom prst="rect">
              <a:avLst/>
            </a:prstGeom>
            <a:noFill/>
            <a:ln w="9525">
              <a:noFill/>
              <a:miter lim="800000"/>
              <a:headEnd/>
              <a:tailEnd/>
            </a:ln>
          </p:spPr>
        </p:pic>
      </p:grpSp>
      <p:grpSp>
        <p:nvGrpSpPr>
          <p:cNvPr id="7" name="Group 56"/>
          <p:cNvGrpSpPr>
            <a:grpSpLocks/>
          </p:cNvGrpSpPr>
          <p:nvPr/>
        </p:nvGrpSpPr>
        <p:grpSpPr bwMode="auto">
          <a:xfrm>
            <a:off x="998538" y="4011613"/>
            <a:ext cx="928687" cy="692150"/>
            <a:chOff x="715" y="1395"/>
            <a:chExt cx="585" cy="436"/>
          </a:xfrm>
        </p:grpSpPr>
        <p:pic>
          <p:nvPicPr>
            <p:cNvPr id="11289" name="Rectangle 31774"/>
            <p:cNvPicPr>
              <a:picLocks noChangeAspect="1" noChangeArrowheads="1"/>
            </p:cNvPicPr>
            <p:nvPr/>
          </p:nvPicPr>
          <p:blipFill>
            <a:blip r:embed="rId24"/>
            <a:srcRect/>
            <a:stretch>
              <a:fillRect/>
            </a:stretch>
          </p:blipFill>
          <p:spPr bwMode="auto">
            <a:xfrm>
              <a:off x="715" y="1429"/>
              <a:ext cx="581" cy="402"/>
            </a:xfrm>
            <a:prstGeom prst="rect">
              <a:avLst/>
            </a:prstGeom>
            <a:noFill/>
            <a:ln w="9525">
              <a:noFill/>
              <a:miter lim="800000"/>
              <a:headEnd/>
              <a:tailEnd/>
            </a:ln>
          </p:spPr>
        </p:pic>
        <p:pic>
          <p:nvPicPr>
            <p:cNvPr id="11290" name="Rectangle 31775"/>
            <p:cNvPicPr>
              <a:picLocks noChangeAspect="1" noChangeArrowheads="1"/>
            </p:cNvPicPr>
            <p:nvPr/>
          </p:nvPicPr>
          <p:blipFill>
            <a:blip r:embed="rId25"/>
            <a:srcRect/>
            <a:stretch>
              <a:fillRect/>
            </a:stretch>
          </p:blipFill>
          <p:spPr bwMode="auto">
            <a:xfrm flipH="1">
              <a:off x="1068" y="1395"/>
              <a:ext cx="232" cy="361"/>
            </a:xfrm>
            <a:prstGeom prst="rect">
              <a:avLst/>
            </a:prstGeom>
            <a:noFill/>
            <a:ln w="9525">
              <a:noFill/>
              <a:miter lim="800000"/>
              <a:headEnd/>
              <a:tailEnd/>
            </a:ln>
          </p:spPr>
        </p:pic>
      </p:grpSp>
      <p:grpSp>
        <p:nvGrpSpPr>
          <p:cNvPr id="8" name="Group 90"/>
          <p:cNvGrpSpPr>
            <a:grpSpLocks/>
          </p:cNvGrpSpPr>
          <p:nvPr/>
        </p:nvGrpSpPr>
        <p:grpSpPr bwMode="auto">
          <a:xfrm>
            <a:off x="596900" y="6046788"/>
            <a:ext cx="685800" cy="515937"/>
            <a:chOff x="27" y="3908"/>
            <a:chExt cx="432" cy="325"/>
          </a:xfrm>
        </p:grpSpPr>
        <p:pic>
          <p:nvPicPr>
            <p:cNvPr id="11287" name="Rectangle 31772"/>
            <p:cNvPicPr>
              <a:picLocks noChangeAspect="1" noChangeArrowheads="1"/>
            </p:cNvPicPr>
            <p:nvPr/>
          </p:nvPicPr>
          <p:blipFill>
            <a:blip r:embed="rId22"/>
            <a:srcRect/>
            <a:stretch>
              <a:fillRect/>
            </a:stretch>
          </p:blipFill>
          <p:spPr bwMode="auto">
            <a:xfrm flipH="1">
              <a:off x="27" y="3908"/>
              <a:ext cx="424" cy="268"/>
            </a:xfrm>
            <a:prstGeom prst="rect">
              <a:avLst/>
            </a:prstGeom>
            <a:noFill/>
            <a:ln w="9525">
              <a:noFill/>
              <a:miter lim="800000"/>
              <a:headEnd/>
              <a:tailEnd/>
            </a:ln>
          </p:spPr>
        </p:pic>
        <p:pic>
          <p:nvPicPr>
            <p:cNvPr id="11288" name="Rectangle 31773"/>
            <p:cNvPicPr>
              <a:picLocks noChangeAspect="1" noChangeArrowheads="1"/>
            </p:cNvPicPr>
            <p:nvPr/>
          </p:nvPicPr>
          <p:blipFill>
            <a:blip r:embed="rId26"/>
            <a:srcRect/>
            <a:stretch>
              <a:fillRect/>
            </a:stretch>
          </p:blipFill>
          <p:spPr bwMode="auto">
            <a:xfrm>
              <a:off x="268" y="3920"/>
              <a:ext cx="191" cy="313"/>
            </a:xfrm>
            <a:prstGeom prst="rect">
              <a:avLst/>
            </a:prstGeom>
            <a:noFill/>
            <a:ln w="9525">
              <a:noFill/>
              <a:miter lim="800000"/>
              <a:headEnd/>
              <a:tailEnd/>
            </a:ln>
          </p:spPr>
        </p:pic>
      </p:grpSp>
      <p:pic>
        <p:nvPicPr>
          <p:cNvPr id="11278" name="Rectangle 31769"/>
          <p:cNvPicPr>
            <a:picLocks noChangeAspect="1" noChangeArrowheads="1"/>
          </p:cNvPicPr>
          <p:nvPr/>
        </p:nvPicPr>
        <p:blipFill>
          <a:blip r:embed="rId27"/>
          <a:srcRect l="11259" t="13527" r="7193" b="9157"/>
          <a:stretch>
            <a:fillRect/>
          </a:stretch>
        </p:blipFill>
        <p:spPr bwMode="auto">
          <a:xfrm>
            <a:off x="952500" y="4635500"/>
            <a:ext cx="520700" cy="741363"/>
          </a:xfrm>
          <a:prstGeom prst="rect">
            <a:avLst/>
          </a:prstGeom>
          <a:noFill/>
          <a:ln w="9525">
            <a:noFill/>
            <a:miter lim="800000"/>
            <a:headEnd/>
            <a:tailEnd/>
          </a:ln>
        </p:spPr>
      </p:pic>
      <p:grpSp>
        <p:nvGrpSpPr>
          <p:cNvPr id="9" name="Group 40"/>
          <p:cNvGrpSpPr>
            <a:grpSpLocks/>
          </p:cNvGrpSpPr>
          <p:nvPr/>
        </p:nvGrpSpPr>
        <p:grpSpPr bwMode="auto">
          <a:xfrm>
            <a:off x="3508376" y="3216276"/>
            <a:ext cx="2124075" cy="2581275"/>
            <a:chOff x="-1948" y="441"/>
            <a:chExt cx="973" cy="1182"/>
          </a:xfrm>
        </p:grpSpPr>
        <p:pic>
          <p:nvPicPr>
            <p:cNvPr id="11284" name="Picture 41" descr="BlueGlobe"/>
            <p:cNvPicPr>
              <a:picLocks noChangeAspect="1" noChangeArrowheads="1"/>
            </p:cNvPicPr>
            <p:nvPr/>
          </p:nvPicPr>
          <p:blipFill>
            <a:blip r:embed="rId28"/>
            <a:srcRect/>
            <a:stretch>
              <a:fillRect/>
            </a:stretch>
          </p:blipFill>
          <p:spPr bwMode="auto">
            <a:xfrm>
              <a:off x="-1948" y="441"/>
              <a:ext cx="869" cy="880"/>
            </a:xfrm>
            <a:prstGeom prst="rect">
              <a:avLst/>
            </a:prstGeom>
            <a:noFill/>
            <a:ln w="9525">
              <a:noFill/>
              <a:miter lim="800000"/>
              <a:headEnd/>
              <a:tailEnd/>
            </a:ln>
          </p:spPr>
        </p:pic>
        <p:pic>
          <p:nvPicPr>
            <p:cNvPr id="11285" name="Rectangle 35860"/>
            <p:cNvPicPr>
              <a:picLocks noChangeAspect="1" noChangeArrowheads="1"/>
            </p:cNvPicPr>
            <p:nvPr/>
          </p:nvPicPr>
          <p:blipFill>
            <a:blip r:embed="rId29"/>
            <a:srcRect/>
            <a:stretch>
              <a:fillRect/>
            </a:stretch>
          </p:blipFill>
          <p:spPr bwMode="auto">
            <a:xfrm>
              <a:off x="-1498" y="459"/>
              <a:ext cx="523" cy="1097"/>
            </a:xfrm>
            <a:prstGeom prst="rect">
              <a:avLst/>
            </a:prstGeom>
            <a:noFill/>
            <a:ln w="9525">
              <a:noFill/>
              <a:miter lim="800000"/>
              <a:headEnd/>
              <a:tailEnd/>
            </a:ln>
          </p:spPr>
        </p:pic>
        <p:pic>
          <p:nvPicPr>
            <p:cNvPr id="11286" name="Rectangle 35861"/>
            <p:cNvPicPr>
              <a:picLocks noChangeAspect="1" noChangeArrowheads="1"/>
            </p:cNvPicPr>
            <p:nvPr/>
          </p:nvPicPr>
          <p:blipFill>
            <a:blip r:embed="rId30"/>
            <a:srcRect/>
            <a:stretch>
              <a:fillRect/>
            </a:stretch>
          </p:blipFill>
          <p:spPr bwMode="auto">
            <a:xfrm>
              <a:off x="-1930" y="552"/>
              <a:ext cx="458" cy="1071"/>
            </a:xfrm>
            <a:prstGeom prst="rect">
              <a:avLst/>
            </a:prstGeom>
            <a:noFill/>
            <a:ln w="9525">
              <a:noFill/>
              <a:miter lim="800000"/>
              <a:headEnd/>
              <a:tailEnd/>
            </a:ln>
          </p:spPr>
        </p:pic>
      </p:grpSp>
      <p:sp>
        <p:nvSpPr>
          <p:cNvPr id="49" name="Rectangle 5"/>
          <p:cNvSpPr>
            <a:spLocks noChangeArrowheads="1"/>
          </p:cNvSpPr>
          <p:nvPr/>
        </p:nvSpPr>
        <p:spPr bwMode="auto">
          <a:xfrm>
            <a:off x="3000365" y="1428737"/>
            <a:ext cx="2944281" cy="1089525"/>
          </a:xfrm>
          <a:prstGeom prst="rect">
            <a:avLst/>
          </a:prstGeom>
          <a:noFill/>
          <a:ln w="9525" algn="ctr">
            <a:noFill/>
            <a:miter lim="800000"/>
            <a:headEnd/>
            <a:tailEnd/>
          </a:ln>
        </p:spPr>
        <p:txBody>
          <a:bodyPr lIns="91436" tIns="45718" rIns="91436" bIns="45718">
            <a:spAutoFit/>
            <a:scene3d>
              <a:camera prst="orthographicFront"/>
              <a:lightRig rig="soft" dir="t">
                <a:rot lat="0" lon="0" rev="10800000"/>
              </a:lightRig>
            </a:scene3d>
            <a:sp3d>
              <a:bevelT w="27940" h="12700"/>
              <a:contourClr>
                <a:srgbClr val="DDDDDD"/>
              </a:contourClr>
            </a:sp3d>
          </a:bodyPr>
          <a:lstStyle/>
          <a:p>
            <a:pPr algn="ctr">
              <a:lnSpc>
                <a:spcPct val="90000"/>
              </a:lnSpc>
              <a:defRPr/>
            </a:pPr>
            <a:r>
              <a:rPr lang="en-US" sz="2400" b="1" spc="150" dirty="0">
                <a:ln w="11430"/>
                <a:solidFill>
                  <a:srgbClr val="FF9953"/>
                </a:solidFill>
                <a:effectLst>
                  <a:outerShdw blurRad="25400" algn="tl" rotWithShape="0">
                    <a:srgbClr val="000000">
                      <a:alpha val="43000"/>
                    </a:srgbClr>
                  </a:outerShdw>
                </a:effectLst>
                <a:latin typeface="Segoe" pitchFamily="34" charset="0"/>
                <a:ea typeface="SimSun" pitchFamily="2" charset="-122"/>
                <a:cs typeface="Times New Roman" pitchFamily="18" charset="0"/>
                <a:sym typeface="Wingdings" pitchFamily="2" charset="2"/>
              </a:rPr>
              <a:t>Efficient Operations</a:t>
            </a:r>
          </a:p>
          <a:p>
            <a:pPr algn="ctr">
              <a:lnSpc>
                <a:spcPct val="90000"/>
              </a:lnSpc>
              <a:defRPr/>
            </a:pPr>
            <a:r>
              <a:rPr lang="en-US" sz="24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t>For IT</a:t>
            </a:r>
            <a:endParaRPr lang="en-US" sz="2400" b="1" spc="150" dirty="0">
              <a:ln w="11430"/>
              <a:solidFill>
                <a:srgbClr val="FF9953"/>
              </a:solidFill>
              <a:effectLst>
                <a:outerShdw blurRad="25400" algn="tl" rotWithShape="0">
                  <a:srgbClr val="000000">
                    <a:alpha val="43000"/>
                  </a:srgbClr>
                </a:outerShdw>
              </a:effectLst>
              <a:latin typeface="Segoe" pitchFamily="34" charset="0"/>
              <a:ea typeface="SimSun" pitchFamily="2" charset="-122"/>
              <a:cs typeface="Times New Roman" pitchFamily="18" charset="0"/>
              <a:sym typeface="Wingdings" pitchFamily="2" charset="2"/>
            </a:endParaRPr>
          </a:p>
        </p:txBody>
      </p:sp>
      <p:sp>
        <p:nvSpPr>
          <p:cNvPr id="50" name="Rectangle 5"/>
          <p:cNvSpPr>
            <a:spLocks noChangeArrowheads="1"/>
          </p:cNvSpPr>
          <p:nvPr/>
        </p:nvSpPr>
        <p:spPr bwMode="auto">
          <a:xfrm>
            <a:off x="142844" y="2285992"/>
            <a:ext cx="3127268" cy="1569656"/>
          </a:xfrm>
          <a:prstGeom prst="rect">
            <a:avLst/>
          </a:prstGeom>
          <a:noFill/>
          <a:ln w="9525" algn="ctr">
            <a:noFill/>
            <a:miter lim="800000"/>
            <a:headEnd/>
            <a:tailEnd/>
          </a:ln>
        </p:spPr>
        <p:txBody>
          <a:bodyPr lIns="91436" tIns="45718" rIns="91436" bIns="45718">
            <a:spAutoFit/>
            <a:scene3d>
              <a:camera prst="orthographicFront"/>
              <a:lightRig rig="soft" dir="t">
                <a:rot lat="0" lon="0" rev="10800000"/>
              </a:lightRig>
            </a:scene3d>
            <a:sp3d>
              <a:bevelT w="27940" h="12700"/>
              <a:contourClr>
                <a:srgbClr val="DDDDDD"/>
              </a:contourClr>
            </a:sp3d>
          </a:bodyPr>
          <a:lstStyle/>
          <a:p>
            <a:pPr algn="ctr">
              <a:lnSpc>
                <a:spcPct val="90000"/>
              </a:lnSpc>
              <a:defRPr/>
            </a:pPr>
            <a:r>
              <a:rPr lang="en-US" sz="2400" b="1" spc="150" dirty="0">
                <a:ln w="11430"/>
                <a:solidFill>
                  <a:srgbClr val="FF9953"/>
                </a:solidFill>
                <a:effectLst>
                  <a:outerShdw blurRad="25400" algn="tl" rotWithShape="0">
                    <a:srgbClr val="000000">
                      <a:alpha val="43000"/>
                    </a:srgbClr>
                  </a:outerShdw>
                </a:effectLst>
                <a:latin typeface="Segoe" pitchFamily="34" charset="0"/>
                <a:ea typeface="SimSun" pitchFamily="2" charset="-122"/>
                <a:cs typeface="Times New Roman" pitchFamily="18" charset="0"/>
                <a:sym typeface="Wingdings" pitchFamily="2" charset="2"/>
              </a:rPr>
              <a:t>Streamlined</a:t>
            </a:r>
          </a:p>
          <a:p>
            <a:pPr algn="ctr">
              <a:lnSpc>
                <a:spcPct val="90000"/>
              </a:lnSpc>
              <a:buNone/>
              <a:defRPr/>
            </a:pPr>
            <a:r>
              <a:rPr lang="en-US" sz="2400" b="1" spc="150" dirty="0">
                <a:ln w="11430"/>
                <a:solidFill>
                  <a:srgbClr val="FF9953"/>
                </a:solidFill>
                <a:effectLst>
                  <a:outerShdw blurRad="25400" algn="tl" rotWithShape="0">
                    <a:srgbClr val="000000">
                      <a:alpha val="43000"/>
                    </a:srgbClr>
                  </a:outerShdw>
                </a:effectLst>
                <a:latin typeface="Segoe" pitchFamily="34" charset="0"/>
                <a:ea typeface="SimSun" pitchFamily="2" charset="-122"/>
                <a:cs typeface="Times New Roman" pitchFamily="18" charset="0"/>
                <a:sym typeface="Wingdings" pitchFamily="2" charset="2"/>
              </a:rPr>
              <a:t>Communications</a:t>
            </a:r>
          </a:p>
          <a:p>
            <a:pPr algn="ctr">
              <a:lnSpc>
                <a:spcPct val="90000"/>
              </a:lnSpc>
              <a:defRPr/>
            </a:pPr>
            <a:r>
              <a:rPr lang="en-US" sz="24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t>For Your </a:t>
            </a:r>
            <a:br>
              <a:rPr lang="en-US" sz="24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br>
            <a:r>
              <a:rPr lang="en-US" sz="24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t>Users</a:t>
            </a:r>
            <a:endParaRPr lang="en-US" sz="2400" b="1" spc="150" dirty="0">
              <a:ln w="11430"/>
              <a:solidFill>
                <a:srgbClr val="FF9953"/>
              </a:solidFill>
              <a:effectLst>
                <a:outerShdw blurRad="25400" algn="tl" rotWithShape="0">
                  <a:srgbClr val="000000">
                    <a:alpha val="43000"/>
                  </a:srgbClr>
                </a:outerShdw>
              </a:effectLst>
              <a:latin typeface="Segoe" pitchFamily="34" charset="0"/>
              <a:ea typeface="SimSun" pitchFamily="2" charset="-122"/>
              <a:cs typeface="Times New Roman" pitchFamily="18" charset="0"/>
              <a:sym typeface="Wingdings" pitchFamily="2" charset="2"/>
            </a:endParaRPr>
          </a:p>
        </p:txBody>
      </p:sp>
      <p:sp>
        <p:nvSpPr>
          <p:cNvPr id="51" name="Rectangle 5"/>
          <p:cNvSpPr>
            <a:spLocks noChangeArrowheads="1"/>
          </p:cNvSpPr>
          <p:nvPr/>
        </p:nvSpPr>
        <p:spPr bwMode="auto">
          <a:xfrm>
            <a:off x="5802450" y="2285992"/>
            <a:ext cx="3127268" cy="1569656"/>
          </a:xfrm>
          <a:prstGeom prst="rect">
            <a:avLst/>
          </a:prstGeom>
          <a:noFill/>
          <a:ln w="9525" algn="ctr">
            <a:noFill/>
            <a:miter lim="800000"/>
            <a:headEnd/>
            <a:tailEnd/>
          </a:ln>
        </p:spPr>
        <p:txBody>
          <a:bodyPr lIns="91436" tIns="45718" rIns="91436" bIns="45718">
            <a:spAutoFit/>
            <a:scene3d>
              <a:camera prst="orthographicFront"/>
              <a:lightRig rig="soft" dir="t">
                <a:rot lat="0" lon="0" rev="10800000"/>
              </a:lightRig>
            </a:scene3d>
            <a:sp3d>
              <a:bevelT w="27940" h="12700"/>
              <a:contourClr>
                <a:srgbClr val="DDDDDD"/>
              </a:contourClr>
            </a:sp3d>
          </a:bodyPr>
          <a:lstStyle/>
          <a:p>
            <a:pPr algn="ctr">
              <a:lnSpc>
                <a:spcPct val="90000"/>
              </a:lnSpc>
              <a:defRPr/>
            </a:pPr>
            <a:r>
              <a:rPr lang="en-US" sz="2400" b="1" spc="150" dirty="0">
                <a:ln w="11430"/>
                <a:solidFill>
                  <a:srgbClr val="FF9953"/>
                </a:solidFill>
                <a:effectLst>
                  <a:outerShdw blurRad="25400" algn="tl" rotWithShape="0">
                    <a:srgbClr val="000000">
                      <a:alpha val="43000"/>
                    </a:srgbClr>
                  </a:outerShdw>
                </a:effectLst>
                <a:latin typeface="Segoe" pitchFamily="34" charset="0"/>
                <a:ea typeface="SimSun" pitchFamily="2" charset="-122"/>
                <a:cs typeface="Times New Roman" pitchFamily="18" charset="0"/>
                <a:sym typeface="Wingdings" pitchFamily="2" charset="2"/>
              </a:rPr>
              <a:t>Extensible</a:t>
            </a:r>
          </a:p>
          <a:p>
            <a:pPr algn="ctr">
              <a:lnSpc>
                <a:spcPct val="90000"/>
              </a:lnSpc>
              <a:buNone/>
              <a:defRPr/>
            </a:pPr>
            <a:r>
              <a:rPr lang="en-US" sz="2400" b="1" spc="150" dirty="0">
                <a:ln w="11430"/>
                <a:solidFill>
                  <a:srgbClr val="FF9953"/>
                </a:solidFill>
                <a:effectLst>
                  <a:outerShdw blurRad="25400" algn="tl" rotWithShape="0">
                    <a:srgbClr val="000000">
                      <a:alpha val="43000"/>
                    </a:srgbClr>
                  </a:outerShdw>
                </a:effectLst>
                <a:latin typeface="Segoe" pitchFamily="34" charset="0"/>
                <a:ea typeface="SimSun" pitchFamily="2" charset="-122"/>
                <a:cs typeface="Times New Roman" pitchFamily="18" charset="0"/>
                <a:sym typeface="Wingdings" pitchFamily="2" charset="2"/>
              </a:rPr>
              <a:t>Infrastructure</a:t>
            </a:r>
          </a:p>
          <a:p>
            <a:pPr algn="ctr">
              <a:lnSpc>
                <a:spcPct val="90000"/>
              </a:lnSpc>
              <a:defRPr/>
            </a:pPr>
            <a:r>
              <a:rPr lang="en-US" sz="24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t>For Your </a:t>
            </a:r>
            <a:br>
              <a:rPr lang="en-US" sz="24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br>
            <a:r>
              <a:rPr lang="en-US" sz="24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latin typeface="Segoe" pitchFamily="34" charset="0"/>
                <a:ea typeface="SimSun" pitchFamily="2" charset="-122"/>
                <a:cs typeface="Times New Roman" pitchFamily="18" charset="0"/>
                <a:sym typeface="Wingdings" pitchFamily="2" charset="2"/>
              </a:rPr>
              <a:t>Organization</a:t>
            </a:r>
            <a:endParaRPr lang="en-US" sz="2400" b="1" spc="150" dirty="0">
              <a:ln w="11430"/>
              <a:solidFill>
                <a:srgbClr val="FF9953"/>
              </a:solidFill>
              <a:effectLst>
                <a:outerShdw blurRad="25400" algn="tl" rotWithShape="0">
                  <a:srgbClr val="000000">
                    <a:alpha val="43000"/>
                  </a:srgbClr>
                </a:outerShdw>
              </a:effectLst>
              <a:latin typeface="Segoe" pitchFamily="34" charset="0"/>
              <a:ea typeface="SimSun" pitchFamily="2" charset="-122"/>
              <a:cs typeface="Times New Roman" pitchFamily="18" charset="0"/>
              <a:sym typeface="Wingdings" pitchFamily="2" charset="2"/>
            </a:endParaRPr>
          </a:p>
        </p:txBody>
      </p:sp>
      <p:sp>
        <p:nvSpPr>
          <p:cNvPr id="11307" name="Rectangle 43"/>
          <p:cNvSpPr>
            <a:spLocks noGrp="1" noChangeArrowheads="1"/>
          </p:cNvSpPr>
          <p:nvPr>
            <p:ph type="title" idx="4294967295"/>
          </p:nvPr>
        </p:nvSpPr>
        <p:spPr>
          <a:xfrm>
            <a:off x="127000" y="127001"/>
            <a:ext cx="9017000" cy="641714"/>
          </a:xfrm>
          <a:noFill/>
        </p:spPr>
        <p:txBody>
          <a:bodyPr/>
          <a:lstStyle/>
          <a:p>
            <a:r>
              <a:rPr altLang="zh-TW" sz="4200">
                <a:ea typeface="新細明體" pitchFamily="18" charset="-120"/>
              </a:rPr>
              <a:t>Microsoft </a:t>
            </a:r>
            <a:r>
              <a:rPr lang="zh-TW" altLang="en-US" sz="4200" dirty="0" smtClean="0">
                <a:ea typeface="新細明體" pitchFamily="18" charset="-120"/>
              </a:rPr>
              <a:t>整合通訊</a:t>
            </a:r>
            <a:endParaRPr altLang="zh-TW" sz="4200" dirty="0">
              <a:ea typeface="新細明體" pitchFamily="18" charset="-120"/>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20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val 56"/>
          <p:cNvSpPr/>
          <p:nvPr/>
        </p:nvSpPr>
        <p:spPr bwMode="auto">
          <a:xfrm>
            <a:off x="2665677" y="2741900"/>
            <a:ext cx="3815292" cy="2169274"/>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90"/>
            <a:r>
              <a:rPr lang="zh-TW" altLang="en-US" sz="2700" dirty="0">
                <a:solidFill>
                  <a:schemeClr val="tx1"/>
                </a:solidFill>
              </a:rPr>
              <a:t>基本的即時通訊暨網路電話功能</a:t>
            </a:r>
            <a:endParaRPr lang="en-US" sz="2700" dirty="0">
              <a:solidFill>
                <a:schemeClr val="tx1"/>
              </a:solidFill>
            </a:endParaRPr>
          </a:p>
          <a:p>
            <a:pPr algn="ctr" defTabSz="913990"/>
            <a:endParaRPr lang="en-US" altLang="zh-TW" sz="2000" dirty="0">
              <a:solidFill>
                <a:schemeClr val="tx1"/>
              </a:solidFill>
            </a:endParaRPr>
          </a:p>
          <a:p>
            <a:pPr algn="ctr" defTabSz="913990"/>
            <a:r>
              <a:rPr lang="zh-TW" altLang="en-US" sz="2000" dirty="0">
                <a:solidFill>
                  <a:schemeClr val="tx1"/>
                </a:solidFill>
              </a:rPr>
              <a:t>降低成本</a:t>
            </a:r>
            <a:endParaRPr lang="en-US" sz="2000" dirty="0">
              <a:solidFill>
                <a:schemeClr val="tx1"/>
              </a:solidFill>
            </a:endParaRPr>
          </a:p>
        </p:txBody>
      </p:sp>
      <p:sp>
        <p:nvSpPr>
          <p:cNvPr id="2" name="Title 1"/>
          <p:cNvSpPr>
            <a:spLocks noGrp="1"/>
          </p:cNvSpPr>
          <p:nvPr>
            <p:ph type="title"/>
          </p:nvPr>
        </p:nvSpPr>
        <p:spPr/>
        <p:txBody>
          <a:bodyPr/>
          <a:lstStyle/>
          <a:p>
            <a:r>
              <a:rPr lang="zh-TW" altLang="en-US" dirty="0" smtClean="0">
                <a:latin typeface="標楷體" pitchFamily="65" charset="-120"/>
                <a:ea typeface="標楷體" pitchFamily="65" charset="-120"/>
              </a:rPr>
              <a:t>企業內部採用即時通訊的優勢</a:t>
            </a:r>
            <a:endParaRPr lang="en-US" dirty="0">
              <a:latin typeface="標楷體" pitchFamily="65" charset="-120"/>
              <a:ea typeface="標楷體" pitchFamily="65" charset="-120"/>
            </a:endParaRPr>
          </a:p>
        </p:txBody>
      </p:sp>
      <p:sp>
        <p:nvSpPr>
          <p:cNvPr id="3085" name="Freeform 13"/>
          <p:cNvSpPr>
            <a:spLocks noEditPoints="1"/>
          </p:cNvSpPr>
          <p:nvPr/>
        </p:nvSpPr>
        <p:spPr bwMode="auto">
          <a:xfrm>
            <a:off x="379678" y="1239573"/>
            <a:ext cx="8382000" cy="5173928"/>
          </a:xfrm>
          <a:custGeom>
            <a:avLst/>
            <a:gdLst/>
            <a:ahLst/>
            <a:cxnLst>
              <a:cxn ang="0">
                <a:pos x="1755" y="2121"/>
              </a:cxn>
              <a:cxn ang="0">
                <a:pos x="1853" y="2294"/>
              </a:cxn>
              <a:cxn ang="0">
                <a:pos x="2012" y="2448"/>
              </a:cxn>
              <a:cxn ang="0">
                <a:pos x="2224" y="2577"/>
              </a:cxn>
              <a:cxn ang="0">
                <a:pos x="2480" y="2678"/>
              </a:cxn>
              <a:cxn ang="0">
                <a:pos x="2808" y="2751"/>
              </a:cxn>
              <a:cxn ang="0">
                <a:pos x="3131" y="2777"/>
              </a:cxn>
              <a:cxn ang="0">
                <a:pos x="3459" y="2761"/>
              </a:cxn>
              <a:cxn ang="0">
                <a:pos x="3762" y="2705"/>
              </a:cxn>
              <a:cxn ang="0">
                <a:pos x="4031" y="2614"/>
              </a:cxn>
              <a:cxn ang="0">
                <a:pos x="4259" y="2494"/>
              </a:cxn>
              <a:cxn ang="0">
                <a:pos x="4437" y="2348"/>
              </a:cxn>
              <a:cxn ang="0">
                <a:pos x="4556" y="2180"/>
              </a:cxn>
              <a:cxn ang="0">
                <a:pos x="4609" y="1998"/>
              </a:cxn>
              <a:cxn ang="0">
                <a:pos x="4588" y="1810"/>
              </a:cxn>
              <a:cxn ang="0">
                <a:pos x="4498" y="1636"/>
              </a:cxn>
              <a:cxn ang="0">
                <a:pos x="4345" y="1479"/>
              </a:cxn>
              <a:cxn ang="0">
                <a:pos x="4138" y="1347"/>
              </a:cxn>
              <a:cxn ang="0">
                <a:pos x="3886" y="1242"/>
              </a:cxn>
              <a:cxn ang="0">
                <a:pos x="3563" y="1165"/>
              </a:cxn>
              <a:cxn ang="0">
                <a:pos x="3242" y="1135"/>
              </a:cxn>
              <a:cxn ang="0">
                <a:pos x="2913" y="1147"/>
              </a:cxn>
              <a:cxn ang="0">
                <a:pos x="2606" y="1198"/>
              </a:cxn>
              <a:cxn ang="0">
                <a:pos x="2333" y="1285"/>
              </a:cxn>
              <a:cxn ang="0">
                <a:pos x="2100" y="1403"/>
              </a:cxn>
              <a:cxn ang="0">
                <a:pos x="1916" y="1546"/>
              </a:cxn>
              <a:cxn ang="0">
                <a:pos x="1790" y="1711"/>
              </a:cxn>
              <a:cxn ang="0">
                <a:pos x="1729" y="1892"/>
              </a:cxn>
              <a:cxn ang="0">
                <a:pos x="26" y="1707"/>
              </a:cxn>
              <a:cxn ang="0">
                <a:pos x="192" y="1283"/>
              </a:cxn>
              <a:cxn ang="0">
                <a:pos x="499" y="901"/>
              </a:cxn>
              <a:cxn ang="0">
                <a:pos x="928" y="573"/>
              </a:cxn>
              <a:cxn ang="0">
                <a:pos x="1461" y="307"/>
              </a:cxn>
              <a:cxn ang="0">
                <a:pos x="2079" y="118"/>
              </a:cxn>
              <a:cxn ang="0">
                <a:pos x="2765" y="16"/>
              </a:cxn>
              <a:cxn ang="0">
                <a:pos x="3492" y="10"/>
              </a:cxn>
              <a:cxn ang="0">
                <a:pos x="4184" y="102"/>
              </a:cxn>
              <a:cxn ang="0">
                <a:pos x="4811" y="283"/>
              </a:cxn>
              <a:cxn ang="0">
                <a:pos x="5354" y="540"/>
              </a:cxn>
              <a:cxn ang="0">
                <a:pos x="5795" y="862"/>
              </a:cxn>
              <a:cxn ang="0">
                <a:pos x="6116" y="1238"/>
              </a:cxn>
              <a:cxn ang="0">
                <a:pos x="6300" y="1658"/>
              </a:cxn>
              <a:cxn ang="0">
                <a:pos x="6327" y="2106"/>
              </a:cxn>
              <a:cxn ang="0">
                <a:pos x="6194" y="2537"/>
              </a:cxn>
              <a:cxn ang="0">
                <a:pos x="5916" y="2928"/>
              </a:cxn>
              <a:cxn ang="0">
                <a:pos x="5513" y="3270"/>
              </a:cxn>
              <a:cxn ang="0">
                <a:pos x="5002" y="3550"/>
              </a:cxn>
              <a:cxn ang="0">
                <a:pos x="4401" y="3758"/>
              </a:cxn>
              <a:cxn ang="0">
                <a:pos x="3729" y="3881"/>
              </a:cxn>
              <a:cxn ang="0">
                <a:pos x="3005" y="3909"/>
              </a:cxn>
              <a:cxn ang="0">
                <a:pos x="2301" y="3837"/>
              </a:cxn>
              <a:cxn ang="0">
                <a:pos x="1658" y="3675"/>
              </a:cxn>
              <a:cxn ang="0">
                <a:pos x="1095" y="3434"/>
              </a:cxn>
              <a:cxn ang="0">
                <a:pos x="629" y="3126"/>
              </a:cxn>
              <a:cxn ang="0">
                <a:pos x="280" y="2760"/>
              </a:cxn>
              <a:cxn ang="0">
                <a:pos x="64" y="2350"/>
              </a:cxn>
            </a:cxnLst>
            <a:rect l="0" t="0" r="r" b="b"/>
            <a:pathLst>
              <a:path w="6336" h="3911">
                <a:moveTo>
                  <a:pt x="1725" y="1955"/>
                </a:moveTo>
                <a:lnTo>
                  <a:pt x="1726" y="1977"/>
                </a:lnTo>
                <a:lnTo>
                  <a:pt x="1727" y="1998"/>
                </a:lnTo>
                <a:lnTo>
                  <a:pt x="1729" y="2019"/>
                </a:lnTo>
                <a:lnTo>
                  <a:pt x="1733" y="2039"/>
                </a:lnTo>
                <a:lnTo>
                  <a:pt x="1737" y="2060"/>
                </a:lnTo>
                <a:lnTo>
                  <a:pt x="1742" y="2080"/>
                </a:lnTo>
                <a:lnTo>
                  <a:pt x="1748" y="2101"/>
                </a:lnTo>
                <a:lnTo>
                  <a:pt x="1755" y="2121"/>
                </a:lnTo>
                <a:lnTo>
                  <a:pt x="1762" y="2141"/>
                </a:lnTo>
                <a:lnTo>
                  <a:pt x="1771" y="2161"/>
                </a:lnTo>
                <a:lnTo>
                  <a:pt x="1780" y="2180"/>
                </a:lnTo>
                <a:lnTo>
                  <a:pt x="1790" y="2200"/>
                </a:lnTo>
                <a:lnTo>
                  <a:pt x="1801" y="2219"/>
                </a:lnTo>
                <a:lnTo>
                  <a:pt x="1813" y="2238"/>
                </a:lnTo>
                <a:lnTo>
                  <a:pt x="1825" y="2256"/>
                </a:lnTo>
                <a:lnTo>
                  <a:pt x="1839" y="2275"/>
                </a:lnTo>
                <a:lnTo>
                  <a:pt x="1853" y="2294"/>
                </a:lnTo>
                <a:lnTo>
                  <a:pt x="1868" y="2312"/>
                </a:lnTo>
                <a:lnTo>
                  <a:pt x="1883" y="2330"/>
                </a:lnTo>
                <a:lnTo>
                  <a:pt x="1899" y="2348"/>
                </a:lnTo>
                <a:lnTo>
                  <a:pt x="1916" y="2365"/>
                </a:lnTo>
                <a:lnTo>
                  <a:pt x="1934" y="2382"/>
                </a:lnTo>
                <a:lnTo>
                  <a:pt x="1953" y="2399"/>
                </a:lnTo>
                <a:lnTo>
                  <a:pt x="1972" y="2415"/>
                </a:lnTo>
                <a:lnTo>
                  <a:pt x="1991" y="2432"/>
                </a:lnTo>
                <a:lnTo>
                  <a:pt x="2012" y="2448"/>
                </a:lnTo>
                <a:lnTo>
                  <a:pt x="2033" y="2463"/>
                </a:lnTo>
                <a:lnTo>
                  <a:pt x="2055" y="2479"/>
                </a:lnTo>
                <a:lnTo>
                  <a:pt x="2077" y="2494"/>
                </a:lnTo>
                <a:lnTo>
                  <a:pt x="2100" y="2508"/>
                </a:lnTo>
                <a:lnTo>
                  <a:pt x="2124" y="2523"/>
                </a:lnTo>
                <a:lnTo>
                  <a:pt x="2148" y="2537"/>
                </a:lnTo>
                <a:lnTo>
                  <a:pt x="2173" y="2551"/>
                </a:lnTo>
                <a:lnTo>
                  <a:pt x="2198" y="2564"/>
                </a:lnTo>
                <a:lnTo>
                  <a:pt x="2224" y="2577"/>
                </a:lnTo>
                <a:lnTo>
                  <a:pt x="2250" y="2590"/>
                </a:lnTo>
                <a:lnTo>
                  <a:pt x="2277" y="2602"/>
                </a:lnTo>
                <a:lnTo>
                  <a:pt x="2305" y="2614"/>
                </a:lnTo>
                <a:lnTo>
                  <a:pt x="2333" y="2626"/>
                </a:lnTo>
                <a:lnTo>
                  <a:pt x="2361" y="2637"/>
                </a:lnTo>
                <a:lnTo>
                  <a:pt x="2390" y="2648"/>
                </a:lnTo>
                <a:lnTo>
                  <a:pt x="2420" y="2658"/>
                </a:lnTo>
                <a:lnTo>
                  <a:pt x="2450" y="2669"/>
                </a:lnTo>
                <a:lnTo>
                  <a:pt x="2480" y="2678"/>
                </a:lnTo>
                <a:lnTo>
                  <a:pt x="2543" y="2696"/>
                </a:lnTo>
                <a:lnTo>
                  <a:pt x="2574" y="2705"/>
                </a:lnTo>
                <a:lnTo>
                  <a:pt x="2606" y="2713"/>
                </a:lnTo>
                <a:lnTo>
                  <a:pt x="2639" y="2720"/>
                </a:lnTo>
                <a:lnTo>
                  <a:pt x="2672" y="2727"/>
                </a:lnTo>
                <a:lnTo>
                  <a:pt x="2705" y="2734"/>
                </a:lnTo>
                <a:lnTo>
                  <a:pt x="2739" y="2740"/>
                </a:lnTo>
                <a:lnTo>
                  <a:pt x="2773" y="2746"/>
                </a:lnTo>
                <a:lnTo>
                  <a:pt x="2808" y="2751"/>
                </a:lnTo>
                <a:lnTo>
                  <a:pt x="2842" y="2756"/>
                </a:lnTo>
                <a:lnTo>
                  <a:pt x="2877" y="2761"/>
                </a:lnTo>
                <a:lnTo>
                  <a:pt x="2913" y="2764"/>
                </a:lnTo>
                <a:lnTo>
                  <a:pt x="2948" y="2768"/>
                </a:lnTo>
                <a:lnTo>
                  <a:pt x="2984" y="2771"/>
                </a:lnTo>
                <a:lnTo>
                  <a:pt x="3021" y="2773"/>
                </a:lnTo>
                <a:lnTo>
                  <a:pt x="3057" y="2775"/>
                </a:lnTo>
                <a:lnTo>
                  <a:pt x="3094" y="2776"/>
                </a:lnTo>
                <a:lnTo>
                  <a:pt x="3131" y="2777"/>
                </a:lnTo>
                <a:lnTo>
                  <a:pt x="3168" y="2777"/>
                </a:lnTo>
                <a:lnTo>
                  <a:pt x="3205" y="2777"/>
                </a:lnTo>
                <a:lnTo>
                  <a:pt x="3242" y="2776"/>
                </a:lnTo>
                <a:lnTo>
                  <a:pt x="3279" y="2775"/>
                </a:lnTo>
                <a:lnTo>
                  <a:pt x="3316" y="2773"/>
                </a:lnTo>
                <a:lnTo>
                  <a:pt x="3352" y="2771"/>
                </a:lnTo>
                <a:lnTo>
                  <a:pt x="3388" y="2768"/>
                </a:lnTo>
                <a:lnTo>
                  <a:pt x="3424" y="2764"/>
                </a:lnTo>
                <a:lnTo>
                  <a:pt x="3459" y="2761"/>
                </a:lnTo>
                <a:lnTo>
                  <a:pt x="3494" y="2756"/>
                </a:lnTo>
                <a:lnTo>
                  <a:pt x="3529" y="2751"/>
                </a:lnTo>
                <a:lnTo>
                  <a:pt x="3563" y="2746"/>
                </a:lnTo>
                <a:lnTo>
                  <a:pt x="3597" y="2740"/>
                </a:lnTo>
                <a:lnTo>
                  <a:pt x="3631" y="2734"/>
                </a:lnTo>
                <a:lnTo>
                  <a:pt x="3664" y="2727"/>
                </a:lnTo>
                <a:lnTo>
                  <a:pt x="3697" y="2720"/>
                </a:lnTo>
                <a:lnTo>
                  <a:pt x="3730" y="2713"/>
                </a:lnTo>
                <a:lnTo>
                  <a:pt x="3762" y="2705"/>
                </a:lnTo>
                <a:lnTo>
                  <a:pt x="3794" y="2696"/>
                </a:lnTo>
                <a:lnTo>
                  <a:pt x="3825" y="2687"/>
                </a:lnTo>
                <a:lnTo>
                  <a:pt x="3856" y="2678"/>
                </a:lnTo>
                <a:lnTo>
                  <a:pt x="3886" y="2669"/>
                </a:lnTo>
                <a:lnTo>
                  <a:pt x="3916" y="2658"/>
                </a:lnTo>
                <a:lnTo>
                  <a:pt x="3946" y="2648"/>
                </a:lnTo>
                <a:lnTo>
                  <a:pt x="3975" y="2637"/>
                </a:lnTo>
                <a:lnTo>
                  <a:pt x="4003" y="2626"/>
                </a:lnTo>
                <a:lnTo>
                  <a:pt x="4031" y="2614"/>
                </a:lnTo>
                <a:lnTo>
                  <a:pt x="4059" y="2602"/>
                </a:lnTo>
                <a:lnTo>
                  <a:pt x="4086" y="2590"/>
                </a:lnTo>
                <a:lnTo>
                  <a:pt x="4112" y="2577"/>
                </a:lnTo>
                <a:lnTo>
                  <a:pt x="4138" y="2564"/>
                </a:lnTo>
                <a:lnTo>
                  <a:pt x="4164" y="2551"/>
                </a:lnTo>
                <a:lnTo>
                  <a:pt x="4188" y="2537"/>
                </a:lnTo>
                <a:lnTo>
                  <a:pt x="4213" y="2523"/>
                </a:lnTo>
                <a:lnTo>
                  <a:pt x="4236" y="2508"/>
                </a:lnTo>
                <a:lnTo>
                  <a:pt x="4259" y="2494"/>
                </a:lnTo>
                <a:lnTo>
                  <a:pt x="4282" y="2479"/>
                </a:lnTo>
                <a:lnTo>
                  <a:pt x="4303" y="2463"/>
                </a:lnTo>
                <a:lnTo>
                  <a:pt x="4324" y="2448"/>
                </a:lnTo>
                <a:lnTo>
                  <a:pt x="4345" y="2432"/>
                </a:lnTo>
                <a:lnTo>
                  <a:pt x="4365" y="2415"/>
                </a:lnTo>
                <a:lnTo>
                  <a:pt x="4384" y="2399"/>
                </a:lnTo>
                <a:lnTo>
                  <a:pt x="4402" y="2382"/>
                </a:lnTo>
                <a:lnTo>
                  <a:pt x="4420" y="2365"/>
                </a:lnTo>
                <a:lnTo>
                  <a:pt x="4437" y="2348"/>
                </a:lnTo>
                <a:lnTo>
                  <a:pt x="4453" y="2330"/>
                </a:lnTo>
                <a:lnTo>
                  <a:pt x="4469" y="2312"/>
                </a:lnTo>
                <a:lnTo>
                  <a:pt x="4484" y="2294"/>
                </a:lnTo>
                <a:lnTo>
                  <a:pt x="4498" y="2275"/>
                </a:lnTo>
                <a:lnTo>
                  <a:pt x="4511" y="2256"/>
                </a:lnTo>
                <a:lnTo>
                  <a:pt x="4523" y="2238"/>
                </a:lnTo>
                <a:lnTo>
                  <a:pt x="4535" y="2219"/>
                </a:lnTo>
                <a:lnTo>
                  <a:pt x="4546" y="2200"/>
                </a:lnTo>
                <a:lnTo>
                  <a:pt x="4556" y="2180"/>
                </a:lnTo>
                <a:lnTo>
                  <a:pt x="4566" y="2161"/>
                </a:lnTo>
                <a:lnTo>
                  <a:pt x="4574" y="2141"/>
                </a:lnTo>
                <a:lnTo>
                  <a:pt x="4582" y="2121"/>
                </a:lnTo>
                <a:lnTo>
                  <a:pt x="4588" y="2101"/>
                </a:lnTo>
                <a:lnTo>
                  <a:pt x="4594" y="2080"/>
                </a:lnTo>
                <a:lnTo>
                  <a:pt x="4599" y="2060"/>
                </a:lnTo>
                <a:lnTo>
                  <a:pt x="4604" y="2039"/>
                </a:lnTo>
                <a:lnTo>
                  <a:pt x="4607" y="2019"/>
                </a:lnTo>
                <a:lnTo>
                  <a:pt x="4609" y="1998"/>
                </a:lnTo>
                <a:lnTo>
                  <a:pt x="4611" y="1977"/>
                </a:lnTo>
                <a:lnTo>
                  <a:pt x="4611" y="1955"/>
                </a:lnTo>
                <a:lnTo>
                  <a:pt x="4611" y="1934"/>
                </a:lnTo>
                <a:lnTo>
                  <a:pt x="4609" y="1913"/>
                </a:lnTo>
                <a:lnTo>
                  <a:pt x="4607" y="1892"/>
                </a:lnTo>
                <a:lnTo>
                  <a:pt x="4604" y="1872"/>
                </a:lnTo>
                <a:lnTo>
                  <a:pt x="4599" y="1851"/>
                </a:lnTo>
                <a:lnTo>
                  <a:pt x="4594" y="1830"/>
                </a:lnTo>
                <a:lnTo>
                  <a:pt x="4588" y="1810"/>
                </a:lnTo>
                <a:lnTo>
                  <a:pt x="4582" y="1790"/>
                </a:lnTo>
                <a:lnTo>
                  <a:pt x="4574" y="1770"/>
                </a:lnTo>
                <a:lnTo>
                  <a:pt x="4566" y="1750"/>
                </a:lnTo>
                <a:lnTo>
                  <a:pt x="4556" y="1731"/>
                </a:lnTo>
                <a:lnTo>
                  <a:pt x="4546" y="1711"/>
                </a:lnTo>
                <a:lnTo>
                  <a:pt x="4535" y="1692"/>
                </a:lnTo>
                <a:lnTo>
                  <a:pt x="4523" y="1673"/>
                </a:lnTo>
                <a:lnTo>
                  <a:pt x="4511" y="1655"/>
                </a:lnTo>
                <a:lnTo>
                  <a:pt x="4498" y="1636"/>
                </a:lnTo>
                <a:lnTo>
                  <a:pt x="4484" y="1617"/>
                </a:lnTo>
                <a:lnTo>
                  <a:pt x="4469" y="1599"/>
                </a:lnTo>
                <a:lnTo>
                  <a:pt x="4453" y="1581"/>
                </a:lnTo>
                <a:lnTo>
                  <a:pt x="4437" y="1563"/>
                </a:lnTo>
                <a:lnTo>
                  <a:pt x="4420" y="1546"/>
                </a:lnTo>
                <a:lnTo>
                  <a:pt x="4402" y="1529"/>
                </a:lnTo>
                <a:lnTo>
                  <a:pt x="4384" y="1512"/>
                </a:lnTo>
                <a:lnTo>
                  <a:pt x="4365" y="1496"/>
                </a:lnTo>
                <a:lnTo>
                  <a:pt x="4345" y="1479"/>
                </a:lnTo>
                <a:lnTo>
                  <a:pt x="4324" y="1463"/>
                </a:lnTo>
                <a:lnTo>
                  <a:pt x="4303" y="1448"/>
                </a:lnTo>
                <a:lnTo>
                  <a:pt x="4282" y="1432"/>
                </a:lnTo>
                <a:lnTo>
                  <a:pt x="4259" y="1417"/>
                </a:lnTo>
                <a:lnTo>
                  <a:pt x="4236" y="1403"/>
                </a:lnTo>
                <a:lnTo>
                  <a:pt x="4213" y="1388"/>
                </a:lnTo>
                <a:lnTo>
                  <a:pt x="4188" y="1374"/>
                </a:lnTo>
                <a:lnTo>
                  <a:pt x="4164" y="1360"/>
                </a:lnTo>
                <a:lnTo>
                  <a:pt x="4138" y="1347"/>
                </a:lnTo>
                <a:lnTo>
                  <a:pt x="4112" y="1334"/>
                </a:lnTo>
                <a:lnTo>
                  <a:pt x="4086" y="1321"/>
                </a:lnTo>
                <a:lnTo>
                  <a:pt x="4059" y="1309"/>
                </a:lnTo>
                <a:lnTo>
                  <a:pt x="4031" y="1297"/>
                </a:lnTo>
                <a:lnTo>
                  <a:pt x="4003" y="1285"/>
                </a:lnTo>
                <a:lnTo>
                  <a:pt x="3975" y="1274"/>
                </a:lnTo>
                <a:lnTo>
                  <a:pt x="3946" y="1263"/>
                </a:lnTo>
                <a:lnTo>
                  <a:pt x="3916" y="1253"/>
                </a:lnTo>
                <a:lnTo>
                  <a:pt x="3886" y="1242"/>
                </a:lnTo>
                <a:lnTo>
                  <a:pt x="3856" y="1233"/>
                </a:lnTo>
                <a:lnTo>
                  <a:pt x="3794" y="1215"/>
                </a:lnTo>
                <a:lnTo>
                  <a:pt x="3762" y="1206"/>
                </a:lnTo>
                <a:lnTo>
                  <a:pt x="3730" y="1198"/>
                </a:lnTo>
                <a:lnTo>
                  <a:pt x="3697" y="1191"/>
                </a:lnTo>
                <a:lnTo>
                  <a:pt x="3664" y="1183"/>
                </a:lnTo>
                <a:lnTo>
                  <a:pt x="3631" y="1177"/>
                </a:lnTo>
                <a:lnTo>
                  <a:pt x="3597" y="1171"/>
                </a:lnTo>
                <a:lnTo>
                  <a:pt x="3563" y="1165"/>
                </a:lnTo>
                <a:lnTo>
                  <a:pt x="3529" y="1160"/>
                </a:lnTo>
                <a:lnTo>
                  <a:pt x="3494" y="1155"/>
                </a:lnTo>
                <a:lnTo>
                  <a:pt x="3459" y="1150"/>
                </a:lnTo>
                <a:lnTo>
                  <a:pt x="3424" y="1147"/>
                </a:lnTo>
                <a:lnTo>
                  <a:pt x="3388" y="1143"/>
                </a:lnTo>
                <a:lnTo>
                  <a:pt x="3352" y="1140"/>
                </a:lnTo>
                <a:lnTo>
                  <a:pt x="3316" y="1138"/>
                </a:lnTo>
                <a:lnTo>
                  <a:pt x="3279" y="1136"/>
                </a:lnTo>
                <a:lnTo>
                  <a:pt x="3242" y="1135"/>
                </a:lnTo>
                <a:lnTo>
                  <a:pt x="3205" y="1134"/>
                </a:lnTo>
                <a:lnTo>
                  <a:pt x="3168" y="1134"/>
                </a:lnTo>
                <a:lnTo>
                  <a:pt x="3131" y="1134"/>
                </a:lnTo>
                <a:lnTo>
                  <a:pt x="3094" y="1135"/>
                </a:lnTo>
                <a:lnTo>
                  <a:pt x="3057" y="1136"/>
                </a:lnTo>
                <a:lnTo>
                  <a:pt x="3021" y="1138"/>
                </a:lnTo>
                <a:lnTo>
                  <a:pt x="2984" y="1140"/>
                </a:lnTo>
                <a:lnTo>
                  <a:pt x="2948" y="1143"/>
                </a:lnTo>
                <a:lnTo>
                  <a:pt x="2913" y="1147"/>
                </a:lnTo>
                <a:lnTo>
                  <a:pt x="2877" y="1150"/>
                </a:lnTo>
                <a:lnTo>
                  <a:pt x="2842" y="1155"/>
                </a:lnTo>
                <a:lnTo>
                  <a:pt x="2808" y="1160"/>
                </a:lnTo>
                <a:lnTo>
                  <a:pt x="2773" y="1165"/>
                </a:lnTo>
                <a:lnTo>
                  <a:pt x="2739" y="1171"/>
                </a:lnTo>
                <a:lnTo>
                  <a:pt x="2705" y="1177"/>
                </a:lnTo>
                <a:lnTo>
                  <a:pt x="2672" y="1183"/>
                </a:lnTo>
                <a:lnTo>
                  <a:pt x="2639" y="1191"/>
                </a:lnTo>
                <a:lnTo>
                  <a:pt x="2606" y="1198"/>
                </a:lnTo>
                <a:lnTo>
                  <a:pt x="2574" y="1206"/>
                </a:lnTo>
                <a:lnTo>
                  <a:pt x="2543" y="1215"/>
                </a:lnTo>
                <a:lnTo>
                  <a:pt x="2511" y="1223"/>
                </a:lnTo>
                <a:lnTo>
                  <a:pt x="2480" y="1233"/>
                </a:lnTo>
                <a:lnTo>
                  <a:pt x="2450" y="1242"/>
                </a:lnTo>
                <a:lnTo>
                  <a:pt x="2420" y="1253"/>
                </a:lnTo>
                <a:lnTo>
                  <a:pt x="2390" y="1263"/>
                </a:lnTo>
                <a:lnTo>
                  <a:pt x="2361" y="1274"/>
                </a:lnTo>
                <a:lnTo>
                  <a:pt x="2333" y="1285"/>
                </a:lnTo>
                <a:lnTo>
                  <a:pt x="2305" y="1297"/>
                </a:lnTo>
                <a:lnTo>
                  <a:pt x="2277" y="1309"/>
                </a:lnTo>
                <a:lnTo>
                  <a:pt x="2250" y="1321"/>
                </a:lnTo>
                <a:lnTo>
                  <a:pt x="2224" y="1334"/>
                </a:lnTo>
                <a:lnTo>
                  <a:pt x="2198" y="1347"/>
                </a:lnTo>
                <a:lnTo>
                  <a:pt x="2173" y="1360"/>
                </a:lnTo>
                <a:lnTo>
                  <a:pt x="2148" y="1374"/>
                </a:lnTo>
                <a:lnTo>
                  <a:pt x="2124" y="1388"/>
                </a:lnTo>
                <a:lnTo>
                  <a:pt x="2100" y="1403"/>
                </a:lnTo>
                <a:lnTo>
                  <a:pt x="2077" y="1417"/>
                </a:lnTo>
                <a:lnTo>
                  <a:pt x="2055" y="1432"/>
                </a:lnTo>
                <a:lnTo>
                  <a:pt x="2033" y="1448"/>
                </a:lnTo>
                <a:lnTo>
                  <a:pt x="2012" y="1463"/>
                </a:lnTo>
                <a:lnTo>
                  <a:pt x="1991" y="1479"/>
                </a:lnTo>
                <a:lnTo>
                  <a:pt x="1972" y="1496"/>
                </a:lnTo>
                <a:lnTo>
                  <a:pt x="1953" y="1512"/>
                </a:lnTo>
                <a:lnTo>
                  <a:pt x="1934" y="1529"/>
                </a:lnTo>
                <a:lnTo>
                  <a:pt x="1916" y="1546"/>
                </a:lnTo>
                <a:lnTo>
                  <a:pt x="1899" y="1563"/>
                </a:lnTo>
                <a:lnTo>
                  <a:pt x="1883" y="1581"/>
                </a:lnTo>
                <a:lnTo>
                  <a:pt x="1868" y="1599"/>
                </a:lnTo>
                <a:lnTo>
                  <a:pt x="1853" y="1617"/>
                </a:lnTo>
                <a:lnTo>
                  <a:pt x="1839" y="1636"/>
                </a:lnTo>
                <a:lnTo>
                  <a:pt x="1825" y="1655"/>
                </a:lnTo>
                <a:lnTo>
                  <a:pt x="1813" y="1673"/>
                </a:lnTo>
                <a:lnTo>
                  <a:pt x="1801" y="1692"/>
                </a:lnTo>
                <a:lnTo>
                  <a:pt x="1790" y="1711"/>
                </a:lnTo>
                <a:lnTo>
                  <a:pt x="1780" y="1731"/>
                </a:lnTo>
                <a:lnTo>
                  <a:pt x="1771" y="1750"/>
                </a:lnTo>
                <a:lnTo>
                  <a:pt x="1762" y="1770"/>
                </a:lnTo>
                <a:lnTo>
                  <a:pt x="1755" y="1790"/>
                </a:lnTo>
                <a:lnTo>
                  <a:pt x="1748" y="1810"/>
                </a:lnTo>
                <a:lnTo>
                  <a:pt x="1742" y="1830"/>
                </a:lnTo>
                <a:lnTo>
                  <a:pt x="1737" y="1851"/>
                </a:lnTo>
                <a:lnTo>
                  <a:pt x="1733" y="1872"/>
                </a:lnTo>
                <a:lnTo>
                  <a:pt x="1729" y="1892"/>
                </a:lnTo>
                <a:lnTo>
                  <a:pt x="1727" y="1913"/>
                </a:lnTo>
                <a:lnTo>
                  <a:pt x="1726" y="1934"/>
                </a:lnTo>
                <a:lnTo>
                  <a:pt x="1725" y="1955"/>
                </a:lnTo>
                <a:close/>
                <a:moveTo>
                  <a:pt x="0" y="1955"/>
                </a:moveTo>
                <a:lnTo>
                  <a:pt x="1" y="1905"/>
                </a:lnTo>
                <a:lnTo>
                  <a:pt x="4" y="1855"/>
                </a:lnTo>
                <a:lnTo>
                  <a:pt x="9" y="1805"/>
                </a:lnTo>
                <a:lnTo>
                  <a:pt x="16" y="1756"/>
                </a:lnTo>
                <a:lnTo>
                  <a:pt x="26" y="1707"/>
                </a:lnTo>
                <a:lnTo>
                  <a:pt x="37" y="1658"/>
                </a:lnTo>
                <a:lnTo>
                  <a:pt x="50" y="1609"/>
                </a:lnTo>
                <a:lnTo>
                  <a:pt x="64" y="1561"/>
                </a:lnTo>
                <a:lnTo>
                  <a:pt x="81" y="1514"/>
                </a:lnTo>
                <a:lnTo>
                  <a:pt x="100" y="1466"/>
                </a:lnTo>
                <a:lnTo>
                  <a:pt x="120" y="1420"/>
                </a:lnTo>
                <a:lnTo>
                  <a:pt x="143" y="1374"/>
                </a:lnTo>
                <a:lnTo>
                  <a:pt x="167" y="1328"/>
                </a:lnTo>
                <a:lnTo>
                  <a:pt x="192" y="1283"/>
                </a:lnTo>
                <a:lnTo>
                  <a:pt x="220" y="1238"/>
                </a:lnTo>
                <a:lnTo>
                  <a:pt x="249" y="1194"/>
                </a:lnTo>
                <a:lnTo>
                  <a:pt x="280" y="1151"/>
                </a:lnTo>
                <a:lnTo>
                  <a:pt x="313" y="1108"/>
                </a:lnTo>
                <a:lnTo>
                  <a:pt x="347" y="1066"/>
                </a:lnTo>
                <a:lnTo>
                  <a:pt x="382" y="1024"/>
                </a:lnTo>
                <a:lnTo>
                  <a:pt x="420" y="983"/>
                </a:lnTo>
                <a:lnTo>
                  <a:pt x="459" y="941"/>
                </a:lnTo>
                <a:lnTo>
                  <a:pt x="499" y="901"/>
                </a:lnTo>
                <a:lnTo>
                  <a:pt x="541" y="862"/>
                </a:lnTo>
                <a:lnTo>
                  <a:pt x="585" y="823"/>
                </a:lnTo>
                <a:lnTo>
                  <a:pt x="629" y="785"/>
                </a:lnTo>
                <a:lnTo>
                  <a:pt x="676" y="748"/>
                </a:lnTo>
                <a:lnTo>
                  <a:pt x="724" y="711"/>
                </a:lnTo>
                <a:lnTo>
                  <a:pt x="773" y="676"/>
                </a:lnTo>
                <a:lnTo>
                  <a:pt x="823" y="641"/>
                </a:lnTo>
                <a:lnTo>
                  <a:pt x="875" y="606"/>
                </a:lnTo>
                <a:lnTo>
                  <a:pt x="928" y="573"/>
                </a:lnTo>
                <a:lnTo>
                  <a:pt x="982" y="540"/>
                </a:lnTo>
                <a:lnTo>
                  <a:pt x="1038" y="508"/>
                </a:lnTo>
                <a:lnTo>
                  <a:pt x="1095" y="477"/>
                </a:lnTo>
                <a:lnTo>
                  <a:pt x="1153" y="447"/>
                </a:lnTo>
                <a:lnTo>
                  <a:pt x="1212" y="417"/>
                </a:lnTo>
                <a:lnTo>
                  <a:pt x="1273" y="389"/>
                </a:lnTo>
                <a:lnTo>
                  <a:pt x="1334" y="361"/>
                </a:lnTo>
                <a:lnTo>
                  <a:pt x="1397" y="334"/>
                </a:lnTo>
                <a:lnTo>
                  <a:pt x="1461" y="307"/>
                </a:lnTo>
                <a:lnTo>
                  <a:pt x="1525" y="283"/>
                </a:lnTo>
                <a:lnTo>
                  <a:pt x="1591" y="259"/>
                </a:lnTo>
                <a:lnTo>
                  <a:pt x="1658" y="236"/>
                </a:lnTo>
                <a:lnTo>
                  <a:pt x="1726" y="213"/>
                </a:lnTo>
                <a:lnTo>
                  <a:pt x="1795" y="192"/>
                </a:lnTo>
                <a:lnTo>
                  <a:pt x="1864" y="172"/>
                </a:lnTo>
                <a:lnTo>
                  <a:pt x="1935" y="153"/>
                </a:lnTo>
                <a:lnTo>
                  <a:pt x="2006" y="135"/>
                </a:lnTo>
                <a:lnTo>
                  <a:pt x="2079" y="118"/>
                </a:lnTo>
                <a:lnTo>
                  <a:pt x="2152" y="102"/>
                </a:lnTo>
                <a:lnTo>
                  <a:pt x="2226" y="88"/>
                </a:lnTo>
                <a:lnTo>
                  <a:pt x="2301" y="74"/>
                </a:lnTo>
                <a:lnTo>
                  <a:pt x="2376" y="61"/>
                </a:lnTo>
                <a:lnTo>
                  <a:pt x="2453" y="50"/>
                </a:lnTo>
                <a:lnTo>
                  <a:pt x="2530" y="40"/>
                </a:lnTo>
                <a:lnTo>
                  <a:pt x="2607" y="30"/>
                </a:lnTo>
                <a:lnTo>
                  <a:pt x="2686" y="22"/>
                </a:lnTo>
                <a:lnTo>
                  <a:pt x="2765" y="16"/>
                </a:lnTo>
                <a:lnTo>
                  <a:pt x="2844" y="10"/>
                </a:lnTo>
                <a:lnTo>
                  <a:pt x="2924" y="6"/>
                </a:lnTo>
                <a:lnTo>
                  <a:pt x="3005" y="2"/>
                </a:lnTo>
                <a:lnTo>
                  <a:pt x="3086" y="0"/>
                </a:lnTo>
                <a:lnTo>
                  <a:pt x="3168" y="0"/>
                </a:lnTo>
                <a:lnTo>
                  <a:pt x="3250" y="0"/>
                </a:lnTo>
                <a:lnTo>
                  <a:pt x="3331" y="2"/>
                </a:lnTo>
                <a:lnTo>
                  <a:pt x="3412" y="6"/>
                </a:lnTo>
                <a:lnTo>
                  <a:pt x="3492" y="10"/>
                </a:lnTo>
                <a:lnTo>
                  <a:pt x="3572" y="16"/>
                </a:lnTo>
                <a:lnTo>
                  <a:pt x="3651" y="22"/>
                </a:lnTo>
                <a:lnTo>
                  <a:pt x="3729" y="30"/>
                </a:lnTo>
                <a:lnTo>
                  <a:pt x="3807" y="40"/>
                </a:lnTo>
                <a:lnTo>
                  <a:pt x="3884" y="50"/>
                </a:lnTo>
                <a:lnTo>
                  <a:pt x="3960" y="61"/>
                </a:lnTo>
                <a:lnTo>
                  <a:pt x="4035" y="74"/>
                </a:lnTo>
                <a:lnTo>
                  <a:pt x="4110" y="88"/>
                </a:lnTo>
                <a:lnTo>
                  <a:pt x="4184" y="102"/>
                </a:lnTo>
                <a:lnTo>
                  <a:pt x="4257" y="118"/>
                </a:lnTo>
                <a:lnTo>
                  <a:pt x="4330" y="135"/>
                </a:lnTo>
                <a:lnTo>
                  <a:pt x="4401" y="153"/>
                </a:lnTo>
                <a:lnTo>
                  <a:pt x="4472" y="172"/>
                </a:lnTo>
                <a:lnTo>
                  <a:pt x="4542" y="192"/>
                </a:lnTo>
                <a:lnTo>
                  <a:pt x="4610" y="213"/>
                </a:lnTo>
                <a:lnTo>
                  <a:pt x="4678" y="236"/>
                </a:lnTo>
                <a:lnTo>
                  <a:pt x="4745" y="259"/>
                </a:lnTo>
                <a:lnTo>
                  <a:pt x="4811" y="283"/>
                </a:lnTo>
                <a:lnTo>
                  <a:pt x="4876" y="307"/>
                </a:lnTo>
                <a:lnTo>
                  <a:pt x="4939" y="334"/>
                </a:lnTo>
                <a:lnTo>
                  <a:pt x="5002" y="361"/>
                </a:lnTo>
                <a:lnTo>
                  <a:pt x="5064" y="389"/>
                </a:lnTo>
                <a:lnTo>
                  <a:pt x="5124" y="417"/>
                </a:lnTo>
                <a:lnTo>
                  <a:pt x="5183" y="447"/>
                </a:lnTo>
                <a:lnTo>
                  <a:pt x="5241" y="477"/>
                </a:lnTo>
                <a:lnTo>
                  <a:pt x="5298" y="508"/>
                </a:lnTo>
                <a:lnTo>
                  <a:pt x="5354" y="540"/>
                </a:lnTo>
                <a:lnTo>
                  <a:pt x="5408" y="573"/>
                </a:lnTo>
                <a:lnTo>
                  <a:pt x="5461" y="606"/>
                </a:lnTo>
                <a:lnTo>
                  <a:pt x="5513" y="641"/>
                </a:lnTo>
                <a:lnTo>
                  <a:pt x="5564" y="676"/>
                </a:lnTo>
                <a:lnTo>
                  <a:pt x="5613" y="711"/>
                </a:lnTo>
                <a:lnTo>
                  <a:pt x="5660" y="748"/>
                </a:lnTo>
                <a:lnTo>
                  <a:pt x="5707" y="785"/>
                </a:lnTo>
                <a:lnTo>
                  <a:pt x="5752" y="823"/>
                </a:lnTo>
                <a:lnTo>
                  <a:pt x="5795" y="862"/>
                </a:lnTo>
                <a:lnTo>
                  <a:pt x="5837" y="901"/>
                </a:lnTo>
                <a:lnTo>
                  <a:pt x="5877" y="941"/>
                </a:lnTo>
                <a:lnTo>
                  <a:pt x="5916" y="983"/>
                </a:lnTo>
                <a:lnTo>
                  <a:pt x="5954" y="1024"/>
                </a:lnTo>
                <a:lnTo>
                  <a:pt x="5990" y="1066"/>
                </a:lnTo>
                <a:lnTo>
                  <a:pt x="6024" y="1108"/>
                </a:lnTo>
                <a:lnTo>
                  <a:pt x="6056" y="1151"/>
                </a:lnTo>
                <a:lnTo>
                  <a:pt x="6087" y="1194"/>
                </a:lnTo>
                <a:lnTo>
                  <a:pt x="6116" y="1238"/>
                </a:lnTo>
                <a:lnTo>
                  <a:pt x="6144" y="1283"/>
                </a:lnTo>
                <a:lnTo>
                  <a:pt x="6170" y="1328"/>
                </a:lnTo>
                <a:lnTo>
                  <a:pt x="6194" y="1374"/>
                </a:lnTo>
                <a:lnTo>
                  <a:pt x="6216" y="1420"/>
                </a:lnTo>
                <a:lnTo>
                  <a:pt x="6236" y="1466"/>
                </a:lnTo>
                <a:lnTo>
                  <a:pt x="6255" y="1514"/>
                </a:lnTo>
                <a:lnTo>
                  <a:pt x="6272" y="1561"/>
                </a:lnTo>
                <a:lnTo>
                  <a:pt x="6287" y="1609"/>
                </a:lnTo>
                <a:lnTo>
                  <a:pt x="6300" y="1658"/>
                </a:lnTo>
                <a:lnTo>
                  <a:pt x="6311" y="1707"/>
                </a:lnTo>
                <a:lnTo>
                  <a:pt x="6320" y="1756"/>
                </a:lnTo>
                <a:lnTo>
                  <a:pt x="6327" y="1805"/>
                </a:lnTo>
                <a:lnTo>
                  <a:pt x="6332" y="1855"/>
                </a:lnTo>
                <a:lnTo>
                  <a:pt x="6335" y="1905"/>
                </a:lnTo>
                <a:lnTo>
                  <a:pt x="6336" y="1955"/>
                </a:lnTo>
                <a:lnTo>
                  <a:pt x="6335" y="2006"/>
                </a:lnTo>
                <a:lnTo>
                  <a:pt x="6332" y="2056"/>
                </a:lnTo>
                <a:lnTo>
                  <a:pt x="6327" y="2106"/>
                </a:lnTo>
                <a:lnTo>
                  <a:pt x="6320" y="2155"/>
                </a:lnTo>
                <a:lnTo>
                  <a:pt x="6311" y="2204"/>
                </a:lnTo>
                <a:lnTo>
                  <a:pt x="6300" y="2253"/>
                </a:lnTo>
                <a:lnTo>
                  <a:pt x="6287" y="2302"/>
                </a:lnTo>
                <a:lnTo>
                  <a:pt x="6272" y="2350"/>
                </a:lnTo>
                <a:lnTo>
                  <a:pt x="6255" y="2397"/>
                </a:lnTo>
                <a:lnTo>
                  <a:pt x="6236" y="2444"/>
                </a:lnTo>
                <a:lnTo>
                  <a:pt x="6216" y="2491"/>
                </a:lnTo>
                <a:lnTo>
                  <a:pt x="6194" y="2537"/>
                </a:lnTo>
                <a:lnTo>
                  <a:pt x="6170" y="2583"/>
                </a:lnTo>
                <a:lnTo>
                  <a:pt x="6144" y="2628"/>
                </a:lnTo>
                <a:lnTo>
                  <a:pt x="6116" y="2672"/>
                </a:lnTo>
                <a:lnTo>
                  <a:pt x="6087" y="2717"/>
                </a:lnTo>
                <a:lnTo>
                  <a:pt x="6056" y="2760"/>
                </a:lnTo>
                <a:lnTo>
                  <a:pt x="6024" y="2803"/>
                </a:lnTo>
                <a:lnTo>
                  <a:pt x="5990" y="2845"/>
                </a:lnTo>
                <a:lnTo>
                  <a:pt x="5954" y="2887"/>
                </a:lnTo>
                <a:lnTo>
                  <a:pt x="5916" y="2928"/>
                </a:lnTo>
                <a:lnTo>
                  <a:pt x="5877" y="2970"/>
                </a:lnTo>
                <a:lnTo>
                  <a:pt x="5837" y="3010"/>
                </a:lnTo>
                <a:lnTo>
                  <a:pt x="5795" y="3049"/>
                </a:lnTo>
                <a:lnTo>
                  <a:pt x="5752" y="3088"/>
                </a:lnTo>
                <a:lnTo>
                  <a:pt x="5707" y="3126"/>
                </a:lnTo>
                <a:lnTo>
                  <a:pt x="5660" y="3163"/>
                </a:lnTo>
                <a:lnTo>
                  <a:pt x="5613" y="3200"/>
                </a:lnTo>
                <a:lnTo>
                  <a:pt x="5564" y="3235"/>
                </a:lnTo>
                <a:lnTo>
                  <a:pt x="5513" y="3270"/>
                </a:lnTo>
                <a:lnTo>
                  <a:pt x="5461" y="3305"/>
                </a:lnTo>
                <a:lnTo>
                  <a:pt x="5408" y="3338"/>
                </a:lnTo>
                <a:lnTo>
                  <a:pt x="5354" y="3371"/>
                </a:lnTo>
                <a:lnTo>
                  <a:pt x="5298" y="3403"/>
                </a:lnTo>
                <a:lnTo>
                  <a:pt x="5241" y="3434"/>
                </a:lnTo>
                <a:lnTo>
                  <a:pt x="5183" y="3464"/>
                </a:lnTo>
                <a:lnTo>
                  <a:pt x="5124" y="3494"/>
                </a:lnTo>
                <a:lnTo>
                  <a:pt x="5064" y="3522"/>
                </a:lnTo>
                <a:lnTo>
                  <a:pt x="5002" y="3550"/>
                </a:lnTo>
                <a:lnTo>
                  <a:pt x="4939" y="3577"/>
                </a:lnTo>
                <a:lnTo>
                  <a:pt x="4876" y="3604"/>
                </a:lnTo>
                <a:lnTo>
                  <a:pt x="4811" y="3628"/>
                </a:lnTo>
                <a:lnTo>
                  <a:pt x="4745" y="3652"/>
                </a:lnTo>
                <a:lnTo>
                  <a:pt x="4678" y="3675"/>
                </a:lnTo>
                <a:lnTo>
                  <a:pt x="4610" y="3698"/>
                </a:lnTo>
                <a:lnTo>
                  <a:pt x="4542" y="3719"/>
                </a:lnTo>
                <a:lnTo>
                  <a:pt x="4472" y="3739"/>
                </a:lnTo>
                <a:lnTo>
                  <a:pt x="4401" y="3758"/>
                </a:lnTo>
                <a:lnTo>
                  <a:pt x="4330" y="3776"/>
                </a:lnTo>
                <a:lnTo>
                  <a:pt x="4257" y="3793"/>
                </a:lnTo>
                <a:lnTo>
                  <a:pt x="4184" y="3809"/>
                </a:lnTo>
                <a:lnTo>
                  <a:pt x="4110" y="3823"/>
                </a:lnTo>
                <a:lnTo>
                  <a:pt x="4035" y="3837"/>
                </a:lnTo>
                <a:lnTo>
                  <a:pt x="3960" y="3850"/>
                </a:lnTo>
                <a:lnTo>
                  <a:pt x="3884" y="3861"/>
                </a:lnTo>
                <a:lnTo>
                  <a:pt x="3807" y="3871"/>
                </a:lnTo>
                <a:lnTo>
                  <a:pt x="3729" y="3881"/>
                </a:lnTo>
                <a:lnTo>
                  <a:pt x="3651" y="3889"/>
                </a:lnTo>
                <a:lnTo>
                  <a:pt x="3572" y="3895"/>
                </a:lnTo>
                <a:lnTo>
                  <a:pt x="3492" y="3901"/>
                </a:lnTo>
                <a:lnTo>
                  <a:pt x="3412" y="3905"/>
                </a:lnTo>
                <a:lnTo>
                  <a:pt x="3331" y="3909"/>
                </a:lnTo>
                <a:lnTo>
                  <a:pt x="3250" y="3910"/>
                </a:lnTo>
                <a:lnTo>
                  <a:pt x="3168" y="3911"/>
                </a:lnTo>
                <a:lnTo>
                  <a:pt x="3086" y="3910"/>
                </a:lnTo>
                <a:lnTo>
                  <a:pt x="3005" y="3909"/>
                </a:lnTo>
                <a:lnTo>
                  <a:pt x="2924" y="3905"/>
                </a:lnTo>
                <a:lnTo>
                  <a:pt x="2844" y="3901"/>
                </a:lnTo>
                <a:lnTo>
                  <a:pt x="2765" y="3895"/>
                </a:lnTo>
                <a:lnTo>
                  <a:pt x="2686" y="3889"/>
                </a:lnTo>
                <a:lnTo>
                  <a:pt x="2607" y="3881"/>
                </a:lnTo>
                <a:lnTo>
                  <a:pt x="2530" y="3871"/>
                </a:lnTo>
                <a:lnTo>
                  <a:pt x="2453" y="3861"/>
                </a:lnTo>
                <a:lnTo>
                  <a:pt x="2376" y="3850"/>
                </a:lnTo>
                <a:lnTo>
                  <a:pt x="2301" y="3837"/>
                </a:lnTo>
                <a:lnTo>
                  <a:pt x="2226" y="3823"/>
                </a:lnTo>
                <a:lnTo>
                  <a:pt x="2152" y="3809"/>
                </a:lnTo>
                <a:lnTo>
                  <a:pt x="2079" y="3793"/>
                </a:lnTo>
                <a:lnTo>
                  <a:pt x="2006" y="3776"/>
                </a:lnTo>
                <a:lnTo>
                  <a:pt x="1935" y="3758"/>
                </a:lnTo>
                <a:lnTo>
                  <a:pt x="1864" y="3739"/>
                </a:lnTo>
                <a:lnTo>
                  <a:pt x="1795" y="3719"/>
                </a:lnTo>
                <a:lnTo>
                  <a:pt x="1726" y="3698"/>
                </a:lnTo>
                <a:lnTo>
                  <a:pt x="1658" y="3675"/>
                </a:lnTo>
                <a:lnTo>
                  <a:pt x="1591" y="3652"/>
                </a:lnTo>
                <a:lnTo>
                  <a:pt x="1525" y="3628"/>
                </a:lnTo>
                <a:lnTo>
                  <a:pt x="1461" y="3604"/>
                </a:lnTo>
                <a:lnTo>
                  <a:pt x="1397" y="3577"/>
                </a:lnTo>
                <a:lnTo>
                  <a:pt x="1334" y="3550"/>
                </a:lnTo>
                <a:lnTo>
                  <a:pt x="1273" y="3522"/>
                </a:lnTo>
                <a:lnTo>
                  <a:pt x="1212" y="3494"/>
                </a:lnTo>
                <a:lnTo>
                  <a:pt x="1153" y="3464"/>
                </a:lnTo>
                <a:lnTo>
                  <a:pt x="1095" y="3434"/>
                </a:lnTo>
                <a:lnTo>
                  <a:pt x="1038" y="3403"/>
                </a:lnTo>
                <a:lnTo>
                  <a:pt x="982" y="3371"/>
                </a:lnTo>
                <a:lnTo>
                  <a:pt x="928" y="3338"/>
                </a:lnTo>
                <a:lnTo>
                  <a:pt x="875" y="3305"/>
                </a:lnTo>
                <a:lnTo>
                  <a:pt x="823" y="3270"/>
                </a:lnTo>
                <a:lnTo>
                  <a:pt x="773" y="3235"/>
                </a:lnTo>
                <a:lnTo>
                  <a:pt x="724" y="3200"/>
                </a:lnTo>
                <a:lnTo>
                  <a:pt x="676" y="3163"/>
                </a:lnTo>
                <a:lnTo>
                  <a:pt x="629" y="3126"/>
                </a:lnTo>
                <a:lnTo>
                  <a:pt x="585" y="3088"/>
                </a:lnTo>
                <a:lnTo>
                  <a:pt x="541" y="3049"/>
                </a:lnTo>
                <a:lnTo>
                  <a:pt x="499" y="3010"/>
                </a:lnTo>
                <a:lnTo>
                  <a:pt x="459" y="2970"/>
                </a:lnTo>
                <a:lnTo>
                  <a:pt x="420" y="2928"/>
                </a:lnTo>
                <a:lnTo>
                  <a:pt x="382" y="2887"/>
                </a:lnTo>
                <a:lnTo>
                  <a:pt x="347" y="2845"/>
                </a:lnTo>
                <a:lnTo>
                  <a:pt x="313" y="2803"/>
                </a:lnTo>
                <a:lnTo>
                  <a:pt x="280" y="2760"/>
                </a:lnTo>
                <a:lnTo>
                  <a:pt x="249" y="2717"/>
                </a:lnTo>
                <a:lnTo>
                  <a:pt x="220" y="2672"/>
                </a:lnTo>
                <a:lnTo>
                  <a:pt x="192" y="2628"/>
                </a:lnTo>
                <a:lnTo>
                  <a:pt x="167" y="2583"/>
                </a:lnTo>
                <a:lnTo>
                  <a:pt x="143" y="2537"/>
                </a:lnTo>
                <a:lnTo>
                  <a:pt x="120" y="2491"/>
                </a:lnTo>
                <a:lnTo>
                  <a:pt x="100" y="2444"/>
                </a:lnTo>
                <a:lnTo>
                  <a:pt x="81" y="2397"/>
                </a:lnTo>
                <a:lnTo>
                  <a:pt x="64" y="2350"/>
                </a:lnTo>
                <a:lnTo>
                  <a:pt x="50" y="2302"/>
                </a:lnTo>
                <a:lnTo>
                  <a:pt x="37" y="2253"/>
                </a:lnTo>
                <a:lnTo>
                  <a:pt x="26" y="2204"/>
                </a:lnTo>
                <a:lnTo>
                  <a:pt x="16" y="2155"/>
                </a:lnTo>
                <a:lnTo>
                  <a:pt x="9" y="2106"/>
                </a:lnTo>
                <a:lnTo>
                  <a:pt x="4" y="2056"/>
                </a:lnTo>
                <a:lnTo>
                  <a:pt x="1" y="2006"/>
                </a:lnTo>
                <a:lnTo>
                  <a:pt x="0" y="1955"/>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vert="horz" wrap="square" lIns="76197" tIns="38098" rIns="76197" bIns="38098" numCol="1" anchor="t" anchorCtr="0" compatLnSpc="1">
            <a:prstTxWarp prst="textNoShape">
              <a:avLst/>
            </a:prstTxWarp>
          </a:bodyPr>
          <a:lstStyle/>
          <a:p>
            <a:endParaRPr lang="en-US" dirty="0"/>
          </a:p>
        </p:txBody>
      </p:sp>
      <p:sp>
        <p:nvSpPr>
          <p:cNvPr id="92" name="Oval 91"/>
          <p:cNvSpPr/>
          <p:nvPr/>
        </p:nvSpPr>
        <p:spPr bwMode="auto">
          <a:xfrm>
            <a:off x="2663032" y="2758326"/>
            <a:ext cx="3815292" cy="2169274"/>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90"/>
            <a:r>
              <a:rPr lang="zh-TW" altLang="en-US" sz="2700" dirty="0">
                <a:solidFill>
                  <a:schemeClr val="tx1"/>
                </a:solidFill>
                <a:latin typeface="標楷體" pitchFamily="65" charset="-120"/>
                <a:ea typeface="標楷體" pitchFamily="65" charset="-120"/>
              </a:rPr>
              <a:t>企業內部即時通訊暨網路電話</a:t>
            </a:r>
            <a:endParaRPr lang="en-US" sz="1700" dirty="0">
              <a:solidFill>
                <a:schemeClr val="tx1"/>
              </a:solidFill>
              <a:latin typeface="標楷體" pitchFamily="65" charset="-120"/>
              <a:ea typeface="標楷體" pitchFamily="65" charset="-120"/>
            </a:endParaRPr>
          </a:p>
        </p:txBody>
      </p:sp>
      <p:grpSp>
        <p:nvGrpSpPr>
          <p:cNvPr id="3" name="Group 79"/>
          <p:cNvGrpSpPr/>
          <p:nvPr/>
        </p:nvGrpSpPr>
        <p:grpSpPr>
          <a:xfrm>
            <a:off x="477574" y="1348053"/>
            <a:ext cx="4042833" cy="2443428"/>
            <a:chOff x="573088" y="1617663"/>
            <a:chExt cx="4851400" cy="2932113"/>
          </a:xfrm>
        </p:grpSpPr>
        <p:sp>
          <p:nvSpPr>
            <p:cNvPr id="3089" name="Freeform 17"/>
            <p:cNvSpPr>
              <a:spLocks/>
            </p:cNvSpPr>
            <p:nvPr/>
          </p:nvSpPr>
          <p:spPr bwMode="auto">
            <a:xfrm>
              <a:off x="573088" y="1617663"/>
              <a:ext cx="4851400" cy="2932113"/>
            </a:xfrm>
            <a:custGeom>
              <a:avLst/>
              <a:gdLst/>
              <a:ahLst/>
              <a:cxnLst>
                <a:cxn ang="0">
                  <a:pos x="1530" y="495"/>
                </a:cxn>
                <a:cxn ang="0">
                  <a:pos x="791" y="924"/>
                </a:cxn>
                <a:cxn ang="0">
                  <a:pos x="0" y="924"/>
                </a:cxn>
                <a:cxn ang="0">
                  <a:pos x="1530" y="0"/>
                </a:cxn>
                <a:cxn ang="0">
                  <a:pos x="1530" y="495"/>
                </a:cxn>
              </a:cxnLst>
              <a:rect l="0" t="0" r="r" b="b"/>
              <a:pathLst>
                <a:path w="1530" h="924">
                  <a:moveTo>
                    <a:pt x="1530" y="495"/>
                  </a:moveTo>
                  <a:cubicBezTo>
                    <a:pt x="1133" y="501"/>
                    <a:pt x="807" y="691"/>
                    <a:pt x="791" y="924"/>
                  </a:cubicBezTo>
                  <a:cubicBezTo>
                    <a:pt x="791" y="924"/>
                    <a:pt x="0" y="924"/>
                    <a:pt x="0" y="924"/>
                  </a:cubicBezTo>
                  <a:cubicBezTo>
                    <a:pt x="16" y="419"/>
                    <a:pt x="699" y="6"/>
                    <a:pt x="1530" y="0"/>
                  </a:cubicBezTo>
                  <a:cubicBezTo>
                    <a:pt x="1530" y="0"/>
                    <a:pt x="1530" y="495"/>
                    <a:pt x="1530" y="495"/>
                  </a:cubicBezTo>
                  <a:close/>
                </a:path>
              </a:pathLst>
            </a:cu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64" name="TextBox 63"/>
            <p:cNvSpPr txBox="1"/>
            <p:nvPr/>
          </p:nvSpPr>
          <p:spPr>
            <a:xfrm>
              <a:off x="2587373" y="2081755"/>
              <a:ext cx="2764308" cy="493058"/>
            </a:xfrm>
            <a:prstGeom prst="rect">
              <a:avLst/>
            </a:prstGeom>
            <a:noFill/>
          </p:spPr>
          <p:txBody>
            <a:bodyPr wrap="square" rtlCol="0">
              <a:spAutoFit/>
            </a:bodyPr>
            <a:lstStyle/>
            <a:p>
              <a:pPr algn="ctr">
                <a:lnSpc>
                  <a:spcPct val="90000"/>
                </a:lnSpc>
              </a:pPr>
              <a:r>
                <a:rPr lang="zh-TW" altLang="en-US" sz="2300" dirty="0">
                  <a:effectLst>
                    <a:outerShdw blurRad="50800" dist="38100" dir="2700000" algn="tl" rotWithShape="0">
                      <a:prstClr val="black">
                        <a:alpha val="40000"/>
                      </a:prstClr>
                    </a:outerShdw>
                  </a:effectLst>
                  <a:latin typeface="標楷體" pitchFamily="65" charset="-120"/>
                  <a:ea typeface="標楷體" pitchFamily="65" charset="-120"/>
                </a:rPr>
                <a:t>更多的創新</a:t>
              </a:r>
              <a:endParaRPr lang="en-US" sz="2300" dirty="0">
                <a:effectLst>
                  <a:outerShdw blurRad="50800" dist="38100" dir="2700000" algn="tl" rotWithShape="0">
                    <a:prstClr val="black">
                      <a:alpha val="40000"/>
                    </a:prstClr>
                  </a:outerShdw>
                </a:effectLst>
                <a:latin typeface="標楷體" pitchFamily="65" charset="-120"/>
                <a:ea typeface="標楷體" pitchFamily="65" charset="-120"/>
              </a:endParaRPr>
            </a:p>
          </p:txBody>
        </p:sp>
        <p:pic>
          <p:nvPicPr>
            <p:cNvPr id="65" name="Rectangle 42"/>
            <p:cNvPicPr>
              <a:picLocks noChangeAspect="1" noChangeArrowheads="1"/>
            </p:cNvPicPr>
            <p:nvPr/>
          </p:nvPicPr>
          <p:blipFill>
            <a:blip r:embed="rId3"/>
            <a:srcRect/>
            <a:stretch>
              <a:fillRect/>
            </a:stretch>
          </p:blipFill>
          <p:spPr bwMode="auto">
            <a:xfrm>
              <a:off x="889000" y="3103308"/>
              <a:ext cx="1683911" cy="1286268"/>
            </a:xfrm>
            <a:prstGeom prst="rect">
              <a:avLst/>
            </a:prstGeom>
            <a:noFill/>
            <a:ln w="9525">
              <a:noFill/>
              <a:miter lim="800000"/>
              <a:headEnd/>
              <a:tailEnd/>
            </a:ln>
          </p:spPr>
        </p:pic>
        <p:pic>
          <p:nvPicPr>
            <p:cNvPr id="66" name="Rectangle 40"/>
            <p:cNvPicPr>
              <a:picLocks noChangeAspect="1" noChangeArrowheads="1"/>
            </p:cNvPicPr>
            <p:nvPr/>
          </p:nvPicPr>
          <p:blipFill>
            <a:blip r:embed="rId4"/>
            <a:srcRect/>
            <a:stretch>
              <a:fillRect/>
            </a:stretch>
          </p:blipFill>
          <p:spPr bwMode="auto">
            <a:xfrm>
              <a:off x="1996703" y="2530662"/>
              <a:ext cx="1603360" cy="1272204"/>
            </a:xfrm>
            <a:prstGeom prst="rect">
              <a:avLst/>
            </a:prstGeom>
            <a:noFill/>
            <a:ln w="9525">
              <a:noFill/>
              <a:miter lim="800000"/>
              <a:headEnd/>
              <a:tailEnd/>
            </a:ln>
          </p:spPr>
        </p:pic>
      </p:grpSp>
      <p:grpSp>
        <p:nvGrpSpPr>
          <p:cNvPr id="4" name="Group 80"/>
          <p:cNvGrpSpPr/>
          <p:nvPr/>
        </p:nvGrpSpPr>
        <p:grpSpPr>
          <a:xfrm>
            <a:off x="4615657" y="1348053"/>
            <a:ext cx="4040188" cy="2443428"/>
            <a:chOff x="5538788" y="1617663"/>
            <a:chExt cx="4848225" cy="2932113"/>
          </a:xfrm>
        </p:grpSpPr>
        <p:sp>
          <p:nvSpPr>
            <p:cNvPr id="3091" name="Freeform 19"/>
            <p:cNvSpPr>
              <a:spLocks/>
            </p:cNvSpPr>
            <p:nvPr/>
          </p:nvSpPr>
          <p:spPr bwMode="auto">
            <a:xfrm>
              <a:off x="5538788" y="1617663"/>
              <a:ext cx="4848225" cy="2932113"/>
            </a:xfrm>
            <a:custGeom>
              <a:avLst/>
              <a:gdLst/>
              <a:ahLst/>
              <a:cxnLst>
                <a:cxn ang="0">
                  <a:pos x="739" y="924"/>
                </a:cxn>
                <a:cxn ang="0">
                  <a:pos x="0" y="495"/>
                </a:cxn>
                <a:cxn ang="0">
                  <a:pos x="0" y="0"/>
                </a:cxn>
                <a:cxn ang="0">
                  <a:pos x="1529" y="924"/>
                </a:cxn>
                <a:cxn ang="0">
                  <a:pos x="739" y="924"/>
                </a:cxn>
              </a:cxnLst>
              <a:rect l="0" t="0" r="r" b="b"/>
              <a:pathLst>
                <a:path w="1529" h="924">
                  <a:moveTo>
                    <a:pt x="739" y="924"/>
                  </a:moveTo>
                  <a:cubicBezTo>
                    <a:pt x="723" y="691"/>
                    <a:pt x="397" y="501"/>
                    <a:pt x="0" y="495"/>
                  </a:cubicBezTo>
                  <a:cubicBezTo>
                    <a:pt x="0" y="495"/>
                    <a:pt x="0" y="0"/>
                    <a:pt x="0" y="0"/>
                  </a:cubicBezTo>
                  <a:cubicBezTo>
                    <a:pt x="831" y="6"/>
                    <a:pt x="1514" y="419"/>
                    <a:pt x="1529" y="924"/>
                  </a:cubicBezTo>
                  <a:cubicBezTo>
                    <a:pt x="1529" y="924"/>
                    <a:pt x="739" y="924"/>
                    <a:pt x="739" y="924"/>
                  </a:cubicBezTo>
                  <a:close/>
                </a:path>
              </a:pathLst>
            </a:cu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67" name="TextBox 66"/>
            <p:cNvSpPr txBox="1"/>
            <p:nvPr/>
          </p:nvSpPr>
          <p:spPr>
            <a:xfrm>
              <a:off x="5763159" y="2081756"/>
              <a:ext cx="2711798" cy="493058"/>
            </a:xfrm>
            <a:prstGeom prst="rect">
              <a:avLst/>
            </a:prstGeom>
            <a:noFill/>
          </p:spPr>
          <p:txBody>
            <a:bodyPr wrap="square" rtlCol="0">
              <a:spAutoFit/>
            </a:bodyPr>
            <a:lstStyle/>
            <a:p>
              <a:pPr>
                <a:lnSpc>
                  <a:spcPct val="90000"/>
                </a:lnSpc>
              </a:pPr>
              <a:r>
                <a:rPr lang="zh-TW" altLang="en-US" sz="2300" dirty="0">
                  <a:effectLst>
                    <a:outerShdw blurRad="50800" dist="38100" dir="2700000" algn="tl" rotWithShape="0">
                      <a:prstClr val="black">
                        <a:alpha val="40000"/>
                      </a:prstClr>
                    </a:outerShdw>
                  </a:effectLst>
                  <a:latin typeface="標楷體" pitchFamily="65" charset="-120"/>
                  <a:ea typeface="標楷體" pitchFamily="65" charset="-120"/>
                </a:rPr>
                <a:t>更好的生產力</a:t>
              </a:r>
              <a:endParaRPr lang="en-US" sz="2300" dirty="0">
                <a:effectLst>
                  <a:outerShdw blurRad="50800" dist="38100" dir="2700000" algn="tl" rotWithShape="0">
                    <a:prstClr val="black">
                      <a:alpha val="40000"/>
                    </a:prstClr>
                  </a:outerShdw>
                </a:effectLst>
                <a:latin typeface="標楷體" pitchFamily="65" charset="-120"/>
                <a:ea typeface="標楷體" pitchFamily="65" charset="-120"/>
              </a:endParaRPr>
            </a:p>
          </p:txBody>
        </p:sp>
        <p:pic>
          <p:nvPicPr>
            <p:cNvPr id="68" name="Picture 2" descr="I:\SHOW_ART\Executive_Show_Art\07_EXECUTIVE_SHOW_ART\Raikes - 030707 - VoiceCon\Artwork\PNGs\Communicatiosn-page.png"/>
            <p:cNvPicPr>
              <a:picLocks noChangeAspect="1" noChangeArrowheads="1"/>
            </p:cNvPicPr>
            <p:nvPr/>
          </p:nvPicPr>
          <p:blipFill>
            <a:blip r:embed="rId5" cstate="print"/>
            <a:srcRect/>
            <a:stretch>
              <a:fillRect/>
            </a:stretch>
          </p:blipFill>
          <p:spPr bwMode="auto">
            <a:xfrm>
              <a:off x="7800628" y="2526526"/>
              <a:ext cx="2055894" cy="1472879"/>
            </a:xfrm>
            <a:prstGeom prst="rect">
              <a:avLst/>
            </a:prstGeom>
            <a:noFill/>
            <a:effectLst>
              <a:outerShdw blurRad="50800" dist="38100" dir="2700000" algn="tl" rotWithShape="0">
                <a:prstClr val="black">
                  <a:alpha val="40000"/>
                </a:prstClr>
              </a:outerShdw>
            </a:effectLst>
          </p:spPr>
        </p:pic>
      </p:grpSp>
      <p:grpSp>
        <p:nvGrpSpPr>
          <p:cNvPr id="5" name="Group 82"/>
          <p:cNvGrpSpPr/>
          <p:nvPr/>
        </p:nvGrpSpPr>
        <p:grpSpPr>
          <a:xfrm>
            <a:off x="477574" y="3886730"/>
            <a:ext cx="4069443" cy="2440782"/>
            <a:chOff x="573088" y="4664076"/>
            <a:chExt cx="4883332" cy="2928938"/>
          </a:xfrm>
        </p:grpSpPr>
        <p:sp>
          <p:nvSpPr>
            <p:cNvPr id="3090" name="Freeform 18"/>
            <p:cNvSpPr>
              <a:spLocks/>
            </p:cNvSpPr>
            <p:nvPr/>
          </p:nvSpPr>
          <p:spPr bwMode="auto">
            <a:xfrm>
              <a:off x="573088" y="4664076"/>
              <a:ext cx="4851400" cy="2928938"/>
            </a:xfrm>
            <a:custGeom>
              <a:avLst/>
              <a:gdLst/>
              <a:ahLst/>
              <a:cxnLst>
                <a:cxn ang="0">
                  <a:pos x="1530" y="923"/>
                </a:cxn>
                <a:cxn ang="0">
                  <a:pos x="0" y="0"/>
                </a:cxn>
                <a:cxn ang="0">
                  <a:pos x="791" y="0"/>
                </a:cxn>
                <a:cxn ang="0">
                  <a:pos x="1530" y="428"/>
                </a:cxn>
                <a:cxn ang="0">
                  <a:pos x="1530" y="923"/>
                </a:cxn>
              </a:cxnLst>
              <a:rect l="0" t="0" r="r" b="b"/>
              <a:pathLst>
                <a:path w="1530" h="923">
                  <a:moveTo>
                    <a:pt x="1530" y="923"/>
                  </a:moveTo>
                  <a:cubicBezTo>
                    <a:pt x="699" y="918"/>
                    <a:pt x="16" y="504"/>
                    <a:pt x="0" y="0"/>
                  </a:cubicBezTo>
                  <a:cubicBezTo>
                    <a:pt x="0" y="0"/>
                    <a:pt x="791" y="0"/>
                    <a:pt x="791" y="0"/>
                  </a:cubicBezTo>
                  <a:cubicBezTo>
                    <a:pt x="807" y="233"/>
                    <a:pt x="1133" y="422"/>
                    <a:pt x="1530" y="428"/>
                  </a:cubicBezTo>
                  <a:cubicBezTo>
                    <a:pt x="1530" y="428"/>
                    <a:pt x="1530" y="923"/>
                    <a:pt x="1530" y="923"/>
                  </a:cubicBezTo>
                  <a:close/>
                </a:path>
              </a:pathLst>
            </a:cu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69" name="TextBox 68"/>
            <p:cNvSpPr txBox="1"/>
            <p:nvPr/>
          </p:nvSpPr>
          <p:spPr>
            <a:xfrm>
              <a:off x="2917069" y="6335317"/>
              <a:ext cx="2539351" cy="493058"/>
            </a:xfrm>
            <a:prstGeom prst="rect">
              <a:avLst/>
            </a:prstGeom>
            <a:noFill/>
          </p:spPr>
          <p:txBody>
            <a:bodyPr wrap="square" rtlCol="0">
              <a:spAutoFit/>
            </a:bodyPr>
            <a:lstStyle/>
            <a:p>
              <a:pPr>
                <a:lnSpc>
                  <a:spcPct val="90000"/>
                </a:lnSpc>
              </a:pPr>
              <a:r>
                <a:rPr lang="zh-TW" altLang="en-US" sz="2300" dirty="0">
                  <a:effectLst>
                    <a:outerShdw blurRad="50800" dist="38100" dir="2700000" algn="tl" rotWithShape="0">
                      <a:prstClr val="black">
                        <a:alpha val="40000"/>
                      </a:prstClr>
                    </a:outerShdw>
                  </a:effectLst>
                  <a:latin typeface="標楷體" pitchFamily="65" charset="-120"/>
                  <a:ea typeface="標楷體" pitchFamily="65" charset="-120"/>
                </a:rPr>
                <a:t>更多的選擇</a:t>
              </a:r>
              <a:endParaRPr lang="en-US" sz="2300" dirty="0">
                <a:effectLst>
                  <a:outerShdw blurRad="50800" dist="38100" dir="2700000" algn="tl" rotWithShape="0">
                    <a:prstClr val="black">
                      <a:alpha val="40000"/>
                    </a:prstClr>
                  </a:outerShdw>
                </a:effectLst>
                <a:latin typeface="標楷體" pitchFamily="65" charset="-120"/>
                <a:ea typeface="標楷體" pitchFamily="65" charset="-120"/>
              </a:endParaRPr>
            </a:p>
          </p:txBody>
        </p:sp>
        <p:grpSp>
          <p:nvGrpSpPr>
            <p:cNvPr id="6" name="Group 39"/>
            <p:cNvGrpSpPr/>
            <p:nvPr/>
          </p:nvGrpSpPr>
          <p:grpSpPr>
            <a:xfrm>
              <a:off x="1644650" y="4889642"/>
              <a:ext cx="1698014" cy="2021799"/>
              <a:chOff x="1644650" y="6068396"/>
              <a:chExt cx="1554812" cy="1883392"/>
            </a:xfrm>
          </p:grpSpPr>
          <p:pic>
            <p:nvPicPr>
              <p:cNvPr id="71" name="Rectangle 27649"/>
              <p:cNvPicPr>
                <a:picLocks noChangeAspect="1" noChangeArrowheads="1"/>
              </p:cNvPicPr>
              <p:nvPr/>
            </p:nvPicPr>
            <p:blipFill>
              <a:blip r:embed="rId6" cstate="print"/>
              <a:srcRect l="11259" t="13527" r="7193" b="9157"/>
              <a:stretch>
                <a:fillRect/>
              </a:stretch>
            </p:blipFill>
            <p:spPr bwMode="auto">
              <a:xfrm>
                <a:off x="1644650" y="6068396"/>
                <a:ext cx="580648" cy="82682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2" name="Rectangle 646154"/>
              <p:cNvPicPr>
                <a:picLocks noChangeAspect="1" noChangeArrowheads="1"/>
              </p:cNvPicPr>
              <p:nvPr/>
            </p:nvPicPr>
            <p:blipFill>
              <a:blip r:embed="rId7" cstate="print"/>
              <a:stretch>
                <a:fillRect/>
              </a:stretch>
            </p:blipFill>
            <p:spPr bwMode="auto">
              <a:xfrm>
                <a:off x="2345113" y="6406465"/>
                <a:ext cx="854349" cy="710205"/>
              </a:xfrm>
              <a:prstGeom prst="rect">
                <a:avLst/>
              </a:prstGeom>
              <a:noFill/>
              <a:ln w="9525">
                <a:noFill/>
                <a:miter lim="800000"/>
                <a:headEnd/>
                <a:tailEnd/>
              </a:ln>
            </p:spPr>
          </p:pic>
          <p:pic>
            <p:nvPicPr>
              <p:cNvPr id="73" name="Rectangle 31762"/>
              <p:cNvPicPr>
                <a:picLocks noChangeAspect="1" noChangeArrowheads="1"/>
              </p:cNvPicPr>
              <p:nvPr/>
            </p:nvPicPr>
            <p:blipFill>
              <a:blip r:embed="rId8"/>
              <a:srcRect/>
              <a:stretch>
                <a:fillRect/>
              </a:stretch>
            </p:blipFill>
            <p:spPr bwMode="auto">
              <a:xfrm>
                <a:off x="1647492" y="6969150"/>
                <a:ext cx="769875" cy="69269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4" name="Rectangle 31777"/>
              <p:cNvPicPr>
                <a:picLocks noChangeAspect="1" noChangeArrowheads="1"/>
              </p:cNvPicPr>
              <p:nvPr/>
            </p:nvPicPr>
            <p:blipFill>
              <a:blip r:embed="rId9"/>
              <a:srcRect/>
              <a:stretch>
                <a:fillRect/>
              </a:stretch>
            </p:blipFill>
            <p:spPr bwMode="auto">
              <a:xfrm>
                <a:off x="2253606" y="6243144"/>
                <a:ext cx="321593" cy="33804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5" name="Picture 10" descr="phone"/>
              <p:cNvPicPr>
                <a:picLocks noChangeAspect="1" noChangeArrowheads="1"/>
              </p:cNvPicPr>
              <p:nvPr/>
            </p:nvPicPr>
            <p:blipFill>
              <a:blip r:embed="rId10" cstate="print"/>
              <a:srcRect/>
              <a:stretch>
                <a:fillRect/>
              </a:stretch>
            </p:blipFill>
            <p:spPr bwMode="auto">
              <a:xfrm>
                <a:off x="2507869" y="7214809"/>
                <a:ext cx="301890" cy="736979"/>
              </a:xfrm>
              <a:prstGeom prst="rect">
                <a:avLst/>
              </a:prstGeom>
              <a:noFill/>
              <a:effectLst>
                <a:outerShdw blurRad="50800" dist="38100" dir="2700000" algn="tl" rotWithShape="0">
                  <a:prstClr val="black">
                    <a:alpha val="40000"/>
                  </a:prstClr>
                </a:outerShdw>
              </a:effectLst>
            </p:spPr>
          </p:pic>
        </p:grpSp>
      </p:grpSp>
      <p:grpSp>
        <p:nvGrpSpPr>
          <p:cNvPr id="7" name="Group 81"/>
          <p:cNvGrpSpPr/>
          <p:nvPr/>
        </p:nvGrpSpPr>
        <p:grpSpPr>
          <a:xfrm>
            <a:off x="4615657" y="3886730"/>
            <a:ext cx="4040188" cy="2440782"/>
            <a:chOff x="5538788" y="4664076"/>
            <a:chExt cx="4848225" cy="2928938"/>
          </a:xfrm>
        </p:grpSpPr>
        <p:sp>
          <p:nvSpPr>
            <p:cNvPr id="3092" name="Freeform 20"/>
            <p:cNvSpPr>
              <a:spLocks/>
            </p:cNvSpPr>
            <p:nvPr/>
          </p:nvSpPr>
          <p:spPr bwMode="auto">
            <a:xfrm>
              <a:off x="5538788" y="4664076"/>
              <a:ext cx="4848225" cy="2928938"/>
            </a:xfrm>
            <a:custGeom>
              <a:avLst/>
              <a:gdLst/>
              <a:ahLst/>
              <a:cxnLst>
                <a:cxn ang="0">
                  <a:pos x="1529" y="0"/>
                </a:cxn>
                <a:cxn ang="0">
                  <a:pos x="0" y="923"/>
                </a:cxn>
                <a:cxn ang="0">
                  <a:pos x="0" y="428"/>
                </a:cxn>
                <a:cxn ang="0">
                  <a:pos x="739" y="0"/>
                </a:cxn>
                <a:cxn ang="0">
                  <a:pos x="1529" y="0"/>
                </a:cxn>
              </a:cxnLst>
              <a:rect l="0" t="0" r="r" b="b"/>
              <a:pathLst>
                <a:path w="1529" h="923">
                  <a:moveTo>
                    <a:pt x="1529" y="0"/>
                  </a:moveTo>
                  <a:cubicBezTo>
                    <a:pt x="1514" y="504"/>
                    <a:pt x="831" y="918"/>
                    <a:pt x="0" y="923"/>
                  </a:cubicBezTo>
                  <a:cubicBezTo>
                    <a:pt x="0" y="923"/>
                    <a:pt x="0" y="428"/>
                    <a:pt x="0" y="428"/>
                  </a:cubicBezTo>
                  <a:cubicBezTo>
                    <a:pt x="397" y="422"/>
                    <a:pt x="723" y="233"/>
                    <a:pt x="739" y="0"/>
                  </a:cubicBezTo>
                  <a:cubicBezTo>
                    <a:pt x="739" y="0"/>
                    <a:pt x="1529" y="0"/>
                    <a:pt x="1529" y="0"/>
                  </a:cubicBezTo>
                  <a:close/>
                </a:path>
              </a:pathLst>
            </a:cu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76" name="TextBox 75"/>
            <p:cNvSpPr txBox="1"/>
            <p:nvPr/>
          </p:nvSpPr>
          <p:spPr>
            <a:xfrm>
              <a:off x="5763160" y="6335317"/>
              <a:ext cx="3396598" cy="493058"/>
            </a:xfrm>
            <a:prstGeom prst="rect">
              <a:avLst/>
            </a:prstGeom>
            <a:noFill/>
          </p:spPr>
          <p:txBody>
            <a:bodyPr wrap="square" rtlCol="0">
              <a:spAutoFit/>
            </a:bodyPr>
            <a:lstStyle/>
            <a:p>
              <a:pPr algn="ctr">
                <a:lnSpc>
                  <a:spcPct val="90000"/>
                </a:lnSpc>
              </a:pPr>
              <a:r>
                <a:rPr lang="zh-TW" altLang="en-US" sz="2300" dirty="0">
                  <a:effectLst>
                    <a:outerShdw blurRad="50800" dist="38100" dir="2700000" algn="tl" rotWithShape="0">
                      <a:prstClr val="black">
                        <a:alpha val="40000"/>
                      </a:prstClr>
                    </a:outerShdw>
                  </a:effectLst>
                  <a:latin typeface="標楷體" pitchFamily="65" charset="-120"/>
                  <a:ea typeface="標楷體" pitchFamily="65" charset="-120"/>
                </a:rPr>
                <a:t>降低通訊成本</a:t>
              </a:r>
              <a:endParaRPr lang="en-US" sz="2300" dirty="0">
                <a:effectLst>
                  <a:outerShdw blurRad="50800" dist="38100" dir="2700000" algn="tl" rotWithShape="0">
                    <a:prstClr val="black">
                      <a:alpha val="40000"/>
                    </a:prstClr>
                  </a:outerShdw>
                </a:effectLst>
                <a:latin typeface="標楷體" pitchFamily="65" charset="-120"/>
                <a:ea typeface="標楷體" pitchFamily="65" charset="-120"/>
              </a:endParaRPr>
            </a:p>
          </p:txBody>
        </p:sp>
        <p:grpSp>
          <p:nvGrpSpPr>
            <p:cNvPr id="8" name="Group 43"/>
            <p:cNvGrpSpPr/>
            <p:nvPr/>
          </p:nvGrpSpPr>
          <p:grpSpPr>
            <a:xfrm>
              <a:off x="8190373" y="4921458"/>
              <a:ext cx="1255776" cy="1502157"/>
              <a:chOff x="-6403848" y="5691089"/>
              <a:chExt cx="1255776" cy="1502157"/>
            </a:xfrm>
          </p:grpSpPr>
          <p:sp>
            <p:nvSpPr>
              <p:cNvPr id="78" name="Down Arrow 77"/>
              <p:cNvSpPr/>
              <p:nvPr/>
            </p:nvSpPr>
            <p:spPr bwMode="auto">
              <a:xfrm>
                <a:off x="-6403848" y="5900894"/>
                <a:ext cx="1255776" cy="1292352"/>
              </a:xfrm>
              <a:prstGeom prst="downArrow">
                <a:avLst>
                  <a:gd name="adj1" fmla="val 49930"/>
                  <a:gd name="adj2" fmla="val 58491"/>
                </a:avLst>
              </a:prstGeom>
              <a:gradFill flip="none" rotWithShape="1">
                <a:gsLst>
                  <a:gs pos="32000">
                    <a:srgbClr val="05A705"/>
                  </a:gs>
                  <a:gs pos="76000">
                    <a:srgbClr val="28C637"/>
                  </a:gs>
                  <a:gs pos="48000">
                    <a:srgbClr val="23BB1B"/>
                  </a:gs>
                </a:gsLst>
                <a:lin ang="2700000" scaled="1"/>
                <a:tileRect/>
              </a:gradFill>
              <a:ln>
                <a:headEnd type="none" w="med" len="med"/>
                <a:tailEnd type="none" w="med" len="med"/>
              </a:ln>
              <a:scene3d>
                <a:camera prst="perspectiveAbove"/>
                <a:lightRig rig="threePt" dir="t"/>
              </a:scene3d>
              <a:sp3d prstMaterial="plastic">
                <a:bevelT w="31750" h="1905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3990"/>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9" name="TextBox 78"/>
              <p:cNvSpPr txBox="1"/>
              <p:nvPr/>
            </p:nvSpPr>
            <p:spPr>
              <a:xfrm>
                <a:off x="-6119263" y="5691089"/>
                <a:ext cx="684803" cy="1477327"/>
              </a:xfrm>
              <a:prstGeom prst="rect">
                <a:avLst/>
              </a:prstGeom>
              <a:noFill/>
              <a:scene3d>
                <a:camera prst="orthographicFront">
                  <a:rot lat="19287788" lon="1156278" rev="20916529"/>
                </a:camera>
                <a:lightRig rig="chilly" dir="t"/>
              </a:scene3d>
              <a:sp3d prstMaterial="plastic">
                <a:bevelT w="12700"/>
              </a:sp3d>
            </p:spPr>
            <p:txBody>
              <a:bodyPr wrap="none" lIns="0" tIns="0" rIns="0" bIns="0" rtlCol="0">
                <a:spAutoFit/>
              </a:bodyPr>
              <a:lstStyle/>
              <a:p>
                <a:r>
                  <a:rPr lang="en-US" sz="8000" dirty="0">
                    <a:ln w="25400">
                      <a:solidFill>
                        <a:srgbClr val="333333"/>
                      </a:solidFill>
                    </a:ln>
                    <a:gradFill flip="none" rotWithShape="1">
                      <a:gsLst>
                        <a:gs pos="51000">
                          <a:srgbClr val="A5FDA7"/>
                        </a:gs>
                        <a:gs pos="39000">
                          <a:srgbClr val="34FC2A"/>
                        </a:gs>
                        <a:gs pos="71000">
                          <a:srgbClr val="06B606"/>
                        </a:gs>
                      </a:gsLst>
                      <a:lin ang="0" scaled="0"/>
                      <a:tileRect/>
                    </a:gradFill>
                    <a:effectLst>
                      <a:outerShdw blurRad="114300" algn="ctr" rotWithShape="0">
                        <a:srgbClr val="333333"/>
                      </a:outerShdw>
                    </a:effectLst>
                    <a:latin typeface="Segoe Black" pitchFamily="34" charset="0"/>
                  </a:rPr>
                  <a:t>$</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childTnLst>
                          </p:cTn>
                        </p:par>
                        <p:par>
                          <p:cTn id="11" fill="hold">
                            <p:stCondLst>
                              <p:cond delay="500"/>
                            </p:stCondLst>
                            <p:childTnLst>
                              <p:par>
                                <p:cTn id="12" presetID="53" presetClass="entr" presetSubtype="0" fill="hold" grpId="0" nodeType="afterEffect">
                                  <p:stCondLst>
                                    <p:cond delay="0"/>
                                  </p:stCondLst>
                                  <p:childTnLst>
                                    <p:set>
                                      <p:cBhvr>
                                        <p:cTn id="13" dur="1" fill="hold">
                                          <p:stCondLst>
                                            <p:cond delay="0"/>
                                          </p:stCondLst>
                                        </p:cTn>
                                        <p:tgtEl>
                                          <p:spTgt spid="3085"/>
                                        </p:tgtEl>
                                        <p:attrNameLst>
                                          <p:attrName>style.visibility</p:attrName>
                                        </p:attrNameLst>
                                      </p:cBhvr>
                                      <p:to>
                                        <p:strVal val="visible"/>
                                      </p:to>
                                    </p:set>
                                    <p:anim calcmode="lin" valueType="num">
                                      <p:cBhvr>
                                        <p:cTn id="14" dur="500" fill="hold"/>
                                        <p:tgtEl>
                                          <p:spTgt spid="3085"/>
                                        </p:tgtEl>
                                        <p:attrNameLst>
                                          <p:attrName>ppt_w</p:attrName>
                                        </p:attrNameLst>
                                      </p:cBhvr>
                                      <p:tavLst>
                                        <p:tav tm="0">
                                          <p:val>
                                            <p:fltVal val="0"/>
                                          </p:val>
                                        </p:tav>
                                        <p:tav tm="100000">
                                          <p:val>
                                            <p:strVal val="#ppt_w"/>
                                          </p:val>
                                        </p:tav>
                                      </p:tavLst>
                                    </p:anim>
                                    <p:anim calcmode="lin" valueType="num">
                                      <p:cBhvr>
                                        <p:cTn id="15" dur="500" fill="hold"/>
                                        <p:tgtEl>
                                          <p:spTgt spid="3085"/>
                                        </p:tgtEl>
                                        <p:attrNameLst>
                                          <p:attrName>ppt_h</p:attrName>
                                        </p:attrNameLst>
                                      </p:cBhvr>
                                      <p:tavLst>
                                        <p:tav tm="0">
                                          <p:val>
                                            <p:fltVal val="0"/>
                                          </p:val>
                                        </p:tav>
                                        <p:tav tm="100000">
                                          <p:val>
                                            <p:strVal val="#ppt_h"/>
                                          </p:val>
                                        </p:tav>
                                      </p:tavLst>
                                    </p:anim>
                                    <p:animEffect transition="in" filter="fade">
                                      <p:cBhvr>
                                        <p:cTn id="16" dur="500"/>
                                        <p:tgtEl>
                                          <p:spTgt spid="308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085" grpId="0" animBg="1"/>
      <p:bldP spid="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59"/>
          <p:cNvSpPr/>
          <p:nvPr/>
        </p:nvSpPr>
        <p:spPr bwMode="auto">
          <a:xfrm>
            <a:off x="3726494" y="939453"/>
            <a:ext cx="5020849" cy="5250493"/>
          </a:xfrm>
          <a:custGeom>
            <a:avLst/>
            <a:gdLst>
              <a:gd name="connsiteX0" fmla="*/ 0 w 6025019"/>
              <a:gd name="connsiteY0" fmla="*/ 475989 h 6300592"/>
              <a:gd name="connsiteX1" fmla="*/ 25052 w 6025019"/>
              <a:gd name="connsiteY1" fmla="*/ 5348614 h 6300592"/>
              <a:gd name="connsiteX2" fmla="*/ 5787024 w 6025019"/>
              <a:gd name="connsiteY2" fmla="*/ 6300592 h 6300592"/>
              <a:gd name="connsiteX3" fmla="*/ 6025019 w 6025019"/>
              <a:gd name="connsiteY3" fmla="*/ 0 h 6300592"/>
              <a:gd name="connsiteX4" fmla="*/ 0 w 6025019"/>
              <a:gd name="connsiteY4" fmla="*/ 475989 h 6300592"/>
              <a:gd name="connsiteX0" fmla="*/ 0 w 6025019"/>
              <a:gd name="connsiteY0" fmla="*/ 651353 h 6300592"/>
              <a:gd name="connsiteX1" fmla="*/ 25052 w 6025019"/>
              <a:gd name="connsiteY1" fmla="*/ 5348614 h 6300592"/>
              <a:gd name="connsiteX2" fmla="*/ 5787024 w 6025019"/>
              <a:gd name="connsiteY2" fmla="*/ 6300592 h 6300592"/>
              <a:gd name="connsiteX3" fmla="*/ 6025019 w 6025019"/>
              <a:gd name="connsiteY3" fmla="*/ 0 h 6300592"/>
              <a:gd name="connsiteX4" fmla="*/ 0 w 6025019"/>
              <a:gd name="connsiteY4" fmla="*/ 651353 h 6300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5019" h="6300592">
                <a:moveTo>
                  <a:pt x="0" y="651353"/>
                </a:moveTo>
                <a:lnTo>
                  <a:pt x="25052" y="5348614"/>
                </a:lnTo>
                <a:lnTo>
                  <a:pt x="5787024" y="6300592"/>
                </a:lnTo>
                <a:lnTo>
                  <a:pt x="6025019" y="0"/>
                </a:lnTo>
                <a:lnTo>
                  <a:pt x="0" y="651353"/>
                </a:lnTo>
                <a:close/>
              </a:path>
            </a:pathLst>
          </a:cu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1" hangingPunct="1"/>
            <a:endParaRPr lang="en-US" sz="2400" dirty="0">
              <a:solidFill>
                <a:schemeClr val="tx1"/>
              </a:solidFill>
              <a:effectLst>
                <a:outerShdw blurRad="38100" dist="38100" dir="2700000" algn="tl">
                  <a:srgbClr val="000000">
                    <a:alpha val="43137"/>
                  </a:srgbClr>
                </a:outerShdw>
              </a:effectLst>
              <a:latin typeface="Segoe" pitchFamily="34" charset="0"/>
            </a:endParaRPr>
          </a:p>
        </p:txBody>
      </p:sp>
      <p:grpSp>
        <p:nvGrpSpPr>
          <p:cNvPr id="2" name="Group 61"/>
          <p:cNvGrpSpPr/>
          <p:nvPr/>
        </p:nvGrpSpPr>
        <p:grpSpPr>
          <a:xfrm>
            <a:off x="3872630" y="1304795"/>
            <a:ext cx="4718138" cy="4686823"/>
            <a:chOff x="4647156" y="1565754"/>
            <a:chExt cx="5661765" cy="5624187"/>
          </a:xfrm>
        </p:grpSpPr>
        <p:cxnSp>
          <p:nvCxnSpPr>
            <p:cNvPr id="63" name="Straight Connector 62"/>
            <p:cNvCxnSpPr/>
            <p:nvPr/>
          </p:nvCxnSpPr>
          <p:spPr bwMode="auto">
            <a:xfrm rot="5400000" flipH="1" flipV="1">
              <a:off x="2829171" y="4177339"/>
              <a:ext cx="4604934" cy="5816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13139B"/>
              </a:solidFill>
              <a:prstDash val="solid"/>
              <a:round/>
              <a:headEnd type="none" w="med" len="med"/>
              <a:tailEnd type="none" w="med" len="med"/>
            </a:ln>
            <a:effectLst/>
          </p:spPr>
        </p:cxnSp>
        <p:cxnSp>
          <p:nvCxnSpPr>
            <p:cNvPr id="64" name="Straight Connector 63"/>
            <p:cNvCxnSpPr/>
            <p:nvPr/>
          </p:nvCxnSpPr>
          <p:spPr bwMode="auto">
            <a:xfrm rot="5400000" flipH="1" flipV="1">
              <a:off x="3375765" y="4227534"/>
              <a:ext cx="4759890" cy="3757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13139B"/>
              </a:solidFill>
              <a:prstDash val="solid"/>
              <a:round/>
              <a:headEnd type="none" w="med" len="med"/>
              <a:tailEnd type="none" w="med" len="med"/>
            </a:ln>
            <a:effectLst/>
          </p:spPr>
        </p:cxnSp>
        <p:cxnSp>
          <p:nvCxnSpPr>
            <p:cNvPr id="65" name="Straight Connector 64"/>
            <p:cNvCxnSpPr/>
            <p:nvPr/>
          </p:nvCxnSpPr>
          <p:spPr bwMode="auto">
            <a:xfrm rot="5400000" flipH="1" flipV="1">
              <a:off x="3914386" y="4227536"/>
              <a:ext cx="4947780" cy="7515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13139B"/>
              </a:solidFill>
              <a:prstDash val="solid"/>
              <a:round/>
              <a:headEnd type="none" w="med" len="med"/>
              <a:tailEnd type="none" w="med" len="med"/>
            </a:ln>
            <a:effectLst/>
          </p:spPr>
        </p:cxnSp>
        <p:cxnSp>
          <p:nvCxnSpPr>
            <p:cNvPr id="66" name="Straight Connector 65"/>
            <p:cNvCxnSpPr/>
            <p:nvPr/>
          </p:nvCxnSpPr>
          <p:spPr bwMode="auto">
            <a:xfrm rot="5400000" flipH="1" flipV="1">
              <a:off x="4511699" y="4256409"/>
              <a:ext cx="5093321" cy="87797"/>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13139B"/>
              </a:solidFill>
              <a:prstDash val="solid"/>
              <a:round/>
              <a:headEnd type="none" w="med" len="med"/>
              <a:tailEnd type="none" w="med" len="med"/>
            </a:ln>
            <a:effectLst/>
          </p:spPr>
        </p:cxnSp>
        <p:cxnSp>
          <p:nvCxnSpPr>
            <p:cNvPr id="67" name="Straight Connector 66"/>
            <p:cNvCxnSpPr/>
            <p:nvPr/>
          </p:nvCxnSpPr>
          <p:spPr bwMode="auto">
            <a:xfrm rot="5400000" flipH="1" flipV="1">
              <a:off x="5166989" y="4252588"/>
              <a:ext cx="5260930" cy="13778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13139B"/>
              </a:solidFill>
              <a:prstDash val="solid"/>
              <a:round/>
              <a:headEnd type="none" w="med" len="med"/>
              <a:tailEnd type="none" w="med" len="med"/>
            </a:ln>
            <a:effectLst/>
          </p:spPr>
        </p:cxnSp>
        <p:cxnSp>
          <p:nvCxnSpPr>
            <p:cNvPr id="68" name="Straight Connector 67"/>
            <p:cNvCxnSpPr/>
            <p:nvPr/>
          </p:nvCxnSpPr>
          <p:spPr bwMode="auto">
            <a:xfrm rot="5400000" flipH="1" flipV="1">
              <a:off x="5855919" y="4277639"/>
              <a:ext cx="5448821" cy="15031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13139B"/>
              </a:solidFill>
              <a:prstDash val="solid"/>
              <a:round/>
              <a:headEnd type="none" w="med" len="med"/>
              <a:tailEnd type="none" w="med" len="med"/>
            </a:ln>
            <a:effectLst/>
          </p:spPr>
        </p:cxnSp>
        <p:cxnSp>
          <p:nvCxnSpPr>
            <p:cNvPr id="69" name="Straight Connector 68"/>
            <p:cNvCxnSpPr/>
            <p:nvPr/>
          </p:nvCxnSpPr>
          <p:spPr bwMode="auto">
            <a:xfrm rot="5400000" flipH="1" flipV="1">
              <a:off x="6594953" y="4265113"/>
              <a:ext cx="5624187" cy="22546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13139B"/>
              </a:solidFill>
              <a:prstDash val="solid"/>
              <a:round/>
              <a:headEnd type="none" w="med" len="med"/>
              <a:tailEnd type="none" w="med" len="med"/>
            </a:ln>
            <a:effectLst/>
          </p:spPr>
        </p:cxnSp>
        <p:cxnSp>
          <p:nvCxnSpPr>
            <p:cNvPr id="70" name="Straight Connector 69"/>
            <p:cNvCxnSpPr/>
            <p:nvPr/>
          </p:nvCxnSpPr>
          <p:spPr bwMode="auto">
            <a:xfrm flipV="1">
              <a:off x="4647156" y="2165350"/>
              <a:ext cx="5661765" cy="31480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13139B"/>
              </a:solidFill>
              <a:prstDash val="solid"/>
              <a:round/>
              <a:headEnd type="none" w="med" len="med"/>
              <a:tailEnd type="none" w="med" len="med"/>
            </a:ln>
            <a:effectLst/>
          </p:spPr>
        </p:cxnSp>
        <p:cxnSp>
          <p:nvCxnSpPr>
            <p:cNvPr id="71" name="Straight Connector 70"/>
            <p:cNvCxnSpPr/>
            <p:nvPr/>
          </p:nvCxnSpPr>
          <p:spPr bwMode="auto">
            <a:xfrm flipV="1">
              <a:off x="4647156" y="2956142"/>
              <a:ext cx="5586608" cy="10020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13139B"/>
              </a:solidFill>
              <a:prstDash val="solid"/>
              <a:round/>
              <a:headEnd type="none" w="med" len="med"/>
              <a:tailEnd type="none" w="med" len="med"/>
            </a:ln>
            <a:effectLst/>
          </p:spPr>
        </p:cxnSp>
        <p:cxnSp>
          <p:nvCxnSpPr>
            <p:cNvPr id="72" name="Straight Connector 71"/>
            <p:cNvCxnSpPr/>
            <p:nvPr/>
          </p:nvCxnSpPr>
          <p:spPr bwMode="auto">
            <a:xfrm>
              <a:off x="4647156" y="3652685"/>
              <a:ext cx="5561556" cy="8007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13139B"/>
              </a:solidFill>
              <a:prstDash val="solid"/>
              <a:round/>
              <a:headEnd type="none" w="med" len="med"/>
              <a:tailEnd type="none" w="med" len="med"/>
            </a:ln>
            <a:effectLst/>
          </p:spPr>
        </p:cxnSp>
        <p:cxnSp>
          <p:nvCxnSpPr>
            <p:cNvPr id="73" name="Straight Connector 72"/>
            <p:cNvCxnSpPr/>
            <p:nvPr/>
          </p:nvCxnSpPr>
          <p:spPr bwMode="auto">
            <a:xfrm>
              <a:off x="4647156" y="4258849"/>
              <a:ext cx="5536504" cy="23799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13139B"/>
              </a:solidFill>
              <a:prstDash val="solid"/>
              <a:round/>
              <a:headEnd type="none" w="med" len="med"/>
              <a:tailEnd type="none" w="med" len="med"/>
            </a:ln>
            <a:effectLst/>
          </p:spPr>
        </p:cxnSp>
        <p:cxnSp>
          <p:nvCxnSpPr>
            <p:cNvPr id="74" name="Straight Connector 73"/>
            <p:cNvCxnSpPr/>
            <p:nvPr/>
          </p:nvCxnSpPr>
          <p:spPr bwMode="auto">
            <a:xfrm>
              <a:off x="4647156" y="4860099"/>
              <a:ext cx="5536504" cy="35325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13139B"/>
              </a:solidFill>
              <a:prstDash val="solid"/>
              <a:round/>
              <a:headEnd type="none" w="med" len="med"/>
              <a:tailEnd type="none" w="med" len="med"/>
            </a:ln>
            <a:effectLst/>
          </p:spPr>
        </p:cxnSp>
        <p:cxnSp>
          <p:nvCxnSpPr>
            <p:cNvPr id="75" name="Straight Connector 74"/>
            <p:cNvCxnSpPr/>
            <p:nvPr/>
          </p:nvCxnSpPr>
          <p:spPr bwMode="auto">
            <a:xfrm>
              <a:off x="4647156" y="5461348"/>
              <a:ext cx="5511452" cy="52609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13139B"/>
              </a:solidFill>
              <a:prstDash val="solid"/>
              <a:round/>
              <a:headEnd type="none" w="med" len="med"/>
              <a:tailEnd type="none" w="med" len="med"/>
            </a:ln>
            <a:effectLst/>
          </p:spPr>
        </p:cxnSp>
        <p:cxnSp>
          <p:nvCxnSpPr>
            <p:cNvPr id="76" name="Straight Connector 75"/>
            <p:cNvCxnSpPr/>
            <p:nvPr/>
          </p:nvCxnSpPr>
          <p:spPr bwMode="auto">
            <a:xfrm>
              <a:off x="4647156" y="6037545"/>
              <a:ext cx="5448822" cy="67640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13139B"/>
              </a:solidFill>
              <a:prstDash val="solid"/>
              <a:round/>
              <a:headEnd type="none" w="med" len="med"/>
              <a:tailEnd type="none" w="med" len="med"/>
            </a:ln>
            <a:effectLst/>
          </p:spPr>
        </p:cxnSp>
      </p:grpSp>
      <p:grpSp>
        <p:nvGrpSpPr>
          <p:cNvPr id="3" name="Group 52"/>
          <p:cNvGrpSpPr/>
          <p:nvPr/>
        </p:nvGrpSpPr>
        <p:grpSpPr>
          <a:xfrm>
            <a:off x="3378200" y="1390824"/>
            <a:ext cx="4848351" cy="4246432"/>
            <a:chOff x="3371853" y="806450"/>
            <a:chExt cx="4475852" cy="4246432"/>
          </a:xfrm>
          <a:scene3d>
            <a:camera prst="perspectiveLeft" fov="3900000">
              <a:rot lat="179314" lon="1440000" rev="21584297"/>
            </a:camera>
            <a:lightRig rig="threePt" dir="t"/>
          </a:scene3d>
        </p:grpSpPr>
        <p:sp>
          <p:nvSpPr>
            <p:cNvPr id="10247" name="Rectangle 1732637"/>
            <p:cNvSpPr>
              <a:spLocks noChangeAspect="1" noChangeArrowheads="1"/>
            </p:cNvSpPr>
            <p:nvPr/>
          </p:nvSpPr>
          <p:spPr bwMode="auto">
            <a:xfrm>
              <a:off x="3371853" y="3095625"/>
              <a:ext cx="2400302" cy="666750"/>
            </a:xfrm>
            <a:prstGeom prst="rect">
              <a:avLst/>
            </a:prstGeom>
            <a:noFill/>
            <a:ln w="9525">
              <a:noFill/>
              <a:miter lim="800000"/>
              <a:headEnd/>
              <a:tailEnd/>
            </a:ln>
          </p:spPr>
          <p:txBody>
            <a:bodyPr/>
            <a:lstStyle/>
            <a:p>
              <a:pPr eaLnBrk="0" hangingPunct="0">
                <a:spcBef>
                  <a:spcPct val="20000"/>
                </a:spcBef>
                <a:defRPr/>
              </a:pPr>
              <a:endParaRPr lang="en-US" dirty="0">
                <a:solidFill>
                  <a:srgbClr val="000000"/>
                </a:solidFill>
                <a:effectLst/>
                <a:ea typeface="+mn-ea"/>
              </a:endParaRPr>
            </a:p>
          </p:txBody>
        </p:sp>
        <p:sp>
          <p:nvSpPr>
            <p:cNvPr id="10248" name="Rectangle 1732639"/>
            <p:cNvSpPr>
              <a:spLocks noChangeAspect="1" noChangeArrowheads="1"/>
            </p:cNvSpPr>
            <p:nvPr/>
          </p:nvSpPr>
          <p:spPr bwMode="auto">
            <a:xfrm>
              <a:off x="3371854" y="3095625"/>
              <a:ext cx="2400302" cy="666750"/>
            </a:xfrm>
            <a:prstGeom prst="rect">
              <a:avLst/>
            </a:prstGeom>
            <a:noFill/>
            <a:ln w="9525">
              <a:noFill/>
              <a:miter lim="800000"/>
              <a:headEnd/>
              <a:tailEnd/>
            </a:ln>
          </p:spPr>
          <p:txBody>
            <a:bodyPr/>
            <a:lstStyle/>
            <a:p>
              <a:pPr eaLnBrk="0" hangingPunct="0">
                <a:spcBef>
                  <a:spcPct val="20000"/>
                </a:spcBef>
                <a:defRPr/>
              </a:pPr>
              <a:endParaRPr lang="en-US" dirty="0">
                <a:solidFill>
                  <a:srgbClr val="000000"/>
                </a:solidFill>
                <a:effectLst/>
                <a:ea typeface="+mn-ea"/>
              </a:endParaRPr>
            </a:p>
          </p:txBody>
        </p:sp>
        <p:sp>
          <p:nvSpPr>
            <p:cNvPr id="144396" name="Text Box 12"/>
            <p:cNvSpPr txBox="1">
              <a:spLocks noChangeArrowheads="1"/>
            </p:cNvSpPr>
            <p:nvPr/>
          </p:nvSpPr>
          <p:spPr bwMode="auto">
            <a:xfrm>
              <a:off x="5606160" y="1499118"/>
              <a:ext cx="1265564" cy="275460"/>
            </a:xfrm>
            <a:prstGeom prst="rect">
              <a:avLst/>
            </a:prstGeom>
            <a:noFill/>
            <a:ln w="12700" algn="ctr">
              <a:noFill/>
              <a:miter lim="800000"/>
              <a:headEnd/>
              <a:tailEnd/>
            </a:ln>
            <a:effectLst>
              <a:prstShdw prst="shdw17" dist="17961" dir="2700000">
                <a:schemeClr val="accent2">
                  <a:gamma/>
                  <a:shade val="60000"/>
                  <a:invGamma/>
                </a:schemeClr>
              </a:prstShdw>
            </a:effectLst>
          </p:spPr>
          <p:txBody>
            <a:bodyPr wrap="none">
              <a:spAutoFit/>
            </a:bodyPr>
            <a:lstStyle/>
            <a:p>
              <a:pPr algn="ctr" eaLnBrk="0" hangingPunct="0">
                <a:lnSpc>
                  <a:spcPct val="85000"/>
                </a:lnSpc>
                <a:spcBef>
                  <a:spcPct val="20000"/>
                </a:spcBef>
                <a:defRPr/>
              </a:pPr>
              <a:r>
                <a:rPr lang="en-US" sz="1400" dirty="0">
                  <a:latin typeface="Segoe" pitchFamily="34" charset="0"/>
                </a:rPr>
                <a:t>Cisco Systems</a:t>
              </a:r>
            </a:p>
          </p:txBody>
        </p:sp>
        <p:sp>
          <p:nvSpPr>
            <p:cNvPr id="144397" name="Text Box 13"/>
            <p:cNvSpPr txBox="1">
              <a:spLocks noChangeArrowheads="1"/>
            </p:cNvSpPr>
            <p:nvPr/>
          </p:nvSpPr>
          <p:spPr bwMode="auto">
            <a:xfrm>
              <a:off x="6206285" y="1791119"/>
              <a:ext cx="913359" cy="275460"/>
            </a:xfrm>
            <a:prstGeom prst="rect">
              <a:avLst/>
            </a:prstGeom>
            <a:noFill/>
            <a:ln w="12700" algn="ctr">
              <a:noFill/>
              <a:miter lim="800000"/>
              <a:headEnd/>
              <a:tailEnd/>
            </a:ln>
            <a:effectLst>
              <a:prstShdw prst="shdw17" dist="17961" dir="2700000">
                <a:schemeClr val="accent2">
                  <a:gamma/>
                  <a:shade val="60000"/>
                  <a:invGamma/>
                </a:schemeClr>
              </a:prstShdw>
            </a:effectLst>
          </p:spPr>
          <p:txBody>
            <a:bodyPr wrap="none">
              <a:spAutoFit/>
            </a:bodyPr>
            <a:lstStyle/>
            <a:p>
              <a:pPr algn="ctr" eaLnBrk="0" hangingPunct="0">
                <a:lnSpc>
                  <a:spcPct val="85000"/>
                </a:lnSpc>
                <a:spcBef>
                  <a:spcPct val="20000"/>
                </a:spcBef>
                <a:defRPr/>
              </a:pPr>
              <a:r>
                <a:rPr lang="en-US" sz="1400" b="1" dirty="0">
                  <a:latin typeface="Segoe" pitchFamily="34" charset="0"/>
                </a:rPr>
                <a:t>Microsoft</a:t>
              </a:r>
            </a:p>
          </p:txBody>
        </p:sp>
        <p:sp>
          <p:nvSpPr>
            <p:cNvPr id="144398" name="Text Box 14"/>
            <p:cNvSpPr txBox="1">
              <a:spLocks noChangeArrowheads="1"/>
            </p:cNvSpPr>
            <p:nvPr/>
          </p:nvSpPr>
          <p:spPr bwMode="auto">
            <a:xfrm>
              <a:off x="6577109" y="2036543"/>
              <a:ext cx="814211" cy="275460"/>
            </a:xfrm>
            <a:prstGeom prst="rect">
              <a:avLst/>
            </a:prstGeom>
            <a:noFill/>
            <a:ln w="12700" algn="ctr">
              <a:noFill/>
              <a:miter lim="800000"/>
              <a:headEnd/>
              <a:tailEnd/>
            </a:ln>
            <a:effectLst>
              <a:prstShdw prst="shdw17" dist="17961" dir="2700000">
                <a:schemeClr val="accent2">
                  <a:gamma/>
                  <a:shade val="60000"/>
                  <a:invGamma/>
                </a:schemeClr>
              </a:prstShdw>
            </a:effectLst>
          </p:spPr>
          <p:txBody>
            <a:bodyPr wrap="none">
              <a:spAutoFit/>
            </a:bodyPr>
            <a:lstStyle/>
            <a:p>
              <a:pPr algn="ctr" eaLnBrk="0" hangingPunct="0">
                <a:lnSpc>
                  <a:spcPct val="85000"/>
                </a:lnSpc>
                <a:spcBef>
                  <a:spcPct val="20000"/>
                </a:spcBef>
                <a:defRPr/>
              </a:pPr>
              <a:r>
                <a:rPr lang="en-US" sz="1400" dirty="0">
                  <a:latin typeface="Segoe" pitchFamily="34" charset="0"/>
                </a:rPr>
                <a:t>Siemens</a:t>
              </a:r>
            </a:p>
          </p:txBody>
        </p:sp>
        <p:sp>
          <p:nvSpPr>
            <p:cNvPr id="144399" name="Text Box 15"/>
            <p:cNvSpPr txBox="1">
              <a:spLocks noChangeArrowheads="1"/>
            </p:cNvSpPr>
            <p:nvPr/>
          </p:nvSpPr>
          <p:spPr bwMode="auto">
            <a:xfrm>
              <a:off x="6283317" y="2265844"/>
              <a:ext cx="611473" cy="275460"/>
            </a:xfrm>
            <a:prstGeom prst="rect">
              <a:avLst/>
            </a:prstGeom>
            <a:noFill/>
            <a:ln w="12700" algn="ctr">
              <a:noFill/>
              <a:miter lim="800000"/>
              <a:headEnd/>
              <a:tailEnd/>
            </a:ln>
            <a:effectLst>
              <a:prstShdw prst="shdw17" dist="17961" dir="2700000">
                <a:schemeClr val="accent2">
                  <a:gamma/>
                  <a:shade val="60000"/>
                  <a:invGamma/>
                </a:schemeClr>
              </a:prstShdw>
            </a:effectLst>
          </p:spPr>
          <p:txBody>
            <a:bodyPr wrap="none">
              <a:spAutoFit/>
            </a:bodyPr>
            <a:lstStyle/>
            <a:p>
              <a:pPr algn="ctr" eaLnBrk="0" hangingPunct="0">
                <a:lnSpc>
                  <a:spcPct val="85000"/>
                </a:lnSpc>
                <a:spcBef>
                  <a:spcPct val="20000"/>
                </a:spcBef>
                <a:defRPr/>
              </a:pPr>
              <a:r>
                <a:rPr lang="en-US" sz="1400" dirty="0"/>
                <a:t>Nortel</a:t>
              </a:r>
            </a:p>
          </p:txBody>
        </p:sp>
        <p:sp>
          <p:nvSpPr>
            <p:cNvPr id="144400" name="Text Box 16"/>
            <p:cNvSpPr txBox="1">
              <a:spLocks noChangeArrowheads="1"/>
            </p:cNvSpPr>
            <p:nvPr/>
          </p:nvSpPr>
          <p:spPr bwMode="auto">
            <a:xfrm>
              <a:off x="6120297" y="2518435"/>
              <a:ext cx="667707" cy="275460"/>
            </a:xfrm>
            <a:prstGeom prst="rect">
              <a:avLst/>
            </a:prstGeom>
            <a:noFill/>
            <a:ln w="12700" algn="ctr">
              <a:noFill/>
              <a:miter lim="800000"/>
              <a:headEnd/>
              <a:tailEnd/>
            </a:ln>
            <a:effectLst>
              <a:prstShdw prst="shdw17" dist="17961" dir="2700000">
                <a:schemeClr val="accent2">
                  <a:gamma/>
                  <a:shade val="60000"/>
                  <a:invGamma/>
                </a:schemeClr>
              </a:prstShdw>
            </a:effectLst>
          </p:spPr>
          <p:txBody>
            <a:bodyPr wrap="none">
              <a:spAutoFit/>
            </a:bodyPr>
            <a:lstStyle/>
            <a:p>
              <a:pPr algn="ctr" eaLnBrk="0" hangingPunct="0">
                <a:lnSpc>
                  <a:spcPct val="85000"/>
                </a:lnSpc>
                <a:spcBef>
                  <a:spcPct val="20000"/>
                </a:spcBef>
                <a:defRPr/>
              </a:pPr>
              <a:r>
                <a:rPr lang="en-US" sz="1400" dirty="0">
                  <a:latin typeface="Segoe" pitchFamily="34" charset="0"/>
                </a:rPr>
                <a:t>Alcatel</a:t>
              </a:r>
            </a:p>
          </p:txBody>
        </p:sp>
        <p:sp>
          <p:nvSpPr>
            <p:cNvPr id="144401" name="Text Box 17"/>
            <p:cNvSpPr txBox="1">
              <a:spLocks noChangeArrowheads="1"/>
            </p:cNvSpPr>
            <p:nvPr/>
          </p:nvSpPr>
          <p:spPr bwMode="auto">
            <a:xfrm>
              <a:off x="4512435" y="1963095"/>
              <a:ext cx="464967" cy="275460"/>
            </a:xfrm>
            <a:prstGeom prst="rect">
              <a:avLst/>
            </a:prstGeom>
            <a:noFill/>
            <a:ln w="12700" algn="ctr">
              <a:noFill/>
              <a:miter lim="800000"/>
              <a:headEnd/>
              <a:tailEnd/>
            </a:ln>
            <a:effectLst>
              <a:prstShdw prst="shdw17" dist="17961" dir="2700000">
                <a:schemeClr val="accent2">
                  <a:gamma/>
                  <a:shade val="60000"/>
                  <a:invGamma/>
                </a:schemeClr>
              </a:prstShdw>
            </a:effectLst>
          </p:spPr>
          <p:txBody>
            <a:bodyPr wrap="none">
              <a:spAutoFit/>
            </a:bodyPr>
            <a:lstStyle/>
            <a:p>
              <a:pPr algn="ctr" eaLnBrk="0" hangingPunct="0">
                <a:lnSpc>
                  <a:spcPct val="85000"/>
                </a:lnSpc>
                <a:spcBef>
                  <a:spcPct val="20000"/>
                </a:spcBef>
                <a:defRPr/>
              </a:pPr>
              <a:r>
                <a:rPr lang="en-US" sz="1400" dirty="0">
                  <a:latin typeface="Segoe" pitchFamily="34" charset="0"/>
                </a:rPr>
                <a:t>IBM</a:t>
              </a:r>
            </a:p>
          </p:txBody>
        </p:sp>
        <p:sp>
          <p:nvSpPr>
            <p:cNvPr id="144402" name="Text Box 18"/>
            <p:cNvSpPr txBox="1">
              <a:spLocks noChangeArrowheads="1"/>
            </p:cNvSpPr>
            <p:nvPr/>
          </p:nvSpPr>
          <p:spPr bwMode="auto">
            <a:xfrm>
              <a:off x="3833678" y="2430655"/>
              <a:ext cx="1255205" cy="275460"/>
            </a:xfrm>
            <a:prstGeom prst="rect">
              <a:avLst/>
            </a:prstGeom>
            <a:noFill/>
            <a:ln w="12700" algn="ctr">
              <a:noFill/>
              <a:miter lim="800000"/>
              <a:headEnd/>
              <a:tailEnd/>
            </a:ln>
            <a:effectLst>
              <a:prstShdw prst="shdw17" dist="17961" dir="2700000">
                <a:schemeClr val="accent2">
                  <a:gamma/>
                  <a:shade val="60000"/>
                  <a:invGamma/>
                </a:schemeClr>
              </a:prstShdw>
            </a:effectLst>
          </p:spPr>
          <p:txBody>
            <a:bodyPr wrap="none">
              <a:spAutoFit/>
            </a:bodyPr>
            <a:lstStyle/>
            <a:p>
              <a:pPr algn="ctr" eaLnBrk="0" hangingPunct="0">
                <a:lnSpc>
                  <a:spcPct val="85000"/>
                </a:lnSpc>
                <a:spcBef>
                  <a:spcPct val="20000"/>
                </a:spcBef>
                <a:defRPr/>
              </a:pPr>
              <a:r>
                <a:rPr lang="en-US" sz="1400" dirty="0">
                  <a:latin typeface="Segoe" pitchFamily="34" charset="0"/>
                </a:rPr>
                <a:t>Mitel Networks</a:t>
              </a:r>
            </a:p>
          </p:txBody>
        </p:sp>
        <p:sp>
          <p:nvSpPr>
            <p:cNvPr id="144403" name="Text Box 19"/>
            <p:cNvSpPr txBox="1">
              <a:spLocks noChangeArrowheads="1"/>
            </p:cNvSpPr>
            <p:nvPr/>
          </p:nvSpPr>
          <p:spPr bwMode="auto">
            <a:xfrm>
              <a:off x="4682459" y="2701159"/>
              <a:ext cx="627692" cy="275460"/>
            </a:xfrm>
            <a:prstGeom prst="rect">
              <a:avLst/>
            </a:prstGeom>
            <a:noFill/>
            <a:ln w="12700" algn="ctr">
              <a:noFill/>
              <a:miter lim="800000"/>
              <a:headEnd/>
              <a:tailEnd/>
            </a:ln>
            <a:effectLst>
              <a:prstShdw prst="shdw17" dist="17961" dir="2700000">
                <a:schemeClr val="accent2">
                  <a:gamma/>
                  <a:shade val="60000"/>
                  <a:invGamma/>
                </a:schemeClr>
              </a:prstShdw>
            </a:effectLst>
          </p:spPr>
          <p:txBody>
            <a:bodyPr wrap="none">
              <a:spAutoFit/>
            </a:bodyPr>
            <a:lstStyle/>
            <a:p>
              <a:pPr algn="ctr" eaLnBrk="0" hangingPunct="0">
                <a:lnSpc>
                  <a:spcPct val="85000"/>
                </a:lnSpc>
                <a:spcBef>
                  <a:spcPct val="20000"/>
                </a:spcBef>
                <a:defRPr/>
              </a:pPr>
              <a:r>
                <a:rPr lang="en-US" sz="1400" dirty="0">
                  <a:latin typeface="Segoe" pitchFamily="34" charset="0"/>
                </a:rPr>
                <a:t>Avaya</a:t>
              </a:r>
            </a:p>
          </p:txBody>
        </p:sp>
        <p:sp>
          <p:nvSpPr>
            <p:cNvPr id="144404" name="Text Box 20"/>
            <p:cNvSpPr txBox="1">
              <a:spLocks noChangeArrowheads="1"/>
            </p:cNvSpPr>
            <p:nvPr/>
          </p:nvSpPr>
          <p:spPr bwMode="auto">
            <a:xfrm>
              <a:off x="3450344" y="2991369"/>
              <a:ext cx="1814586" cy="275460"/>
            </a:xfrm>
            <a:prstGeom prst="rect">
              <a:avLst/>
            </a:prstGeom>
            <a:noFill/>
            <a:ln w="12700" algn="ctr">
              <a:noFill/>
              <a:miter lim="800000"/>
              <a:headEnd/>
              <a:tailEnd/>
            </a:ln>
            <a:effectLst>
              <a:prstShdw prst="shdw17" dist="17961" dir="2700000">
                <a:schemeClr val="accent2">
                  <a:gamma/>
                  <a:shade val="60000"/>
                  <a:invGamma/>
                </a:schemeClr>
              </a:prstShdw>
            </a:effectLst>
          </p:spPr>
          <p:txBody>
            <a:bodyPr wrap="none">
              <a:spAutoFit/>
            </a:bodyPr>
            <a:lstStyle/>
            <a:p>
              <a:pPr algn="ctr" eaLnBrk="0" hangingPunct="0">
                <a:lnSpc>
                  <a:spcPct val="85000"/>
                </a:lnSpc>
                <a:spcBef>
                  <a:spcPct val="20000"/>
                </a:spcBef>
                <a:defRPr/>
              </a:pPr>
              <a:r>
                <a:rPr lang="en-US" sz="1400" dirty="0">
                  <a:latin typeface="Segoe" pitchFamily="34" charset="0"/>
                </a:rPr>
                <a:t>Interactive Intelligence</a:t>
              </a:r>
            </a:p>
          </p:txBody>
        </p:sp>
        <p:sp>
          <p:nvSpPr>
            <p:cNvPr id="144405" name="Text Box 21"/>
            <p:cNvSpPr txBox="1">
              <a:spLocks noChangeArrowheads="1"/>
            </p:cNvSpPr>
            <p:nvPr/>
          </p:nvSpPr>
          <p:spPr bwMode="auto">
            <a:xfrm>
              <a:off x="4308533" y="3242167"/>
              <a:ext cx="521201" cy="275460"/>
            </a:xfrm>
            <a:prstGeom prst="rect">
              <a:avLst/>
            </a:prstGeom>
            <a:noFill/>
            <a:ln w="12700" algn="ctr">
              <a:noFill/>
              <a:miter lim="800000"/>
              <a:headEnd/>
              <a:tailEnd/>
            </a:ln>
            <a:effectLst>
              <a:prstShdw prst="shdw17" dist="17961" dir="2700000">
                <a:schemeClr val="accent2">
                  <a:gamma/>
                  <a:shade val="60000"/>
                  <a:invGamma/>
                </a:schemeClr>
              </a:prstShdw>
            </a:effectLst>
          </p:spPr>
          <p:txBody>
            <a:bodyPr wrap="none">
              <a:spAutoFit/>
            </a:bodyPr>
            <a:lstStyle/>
            <a:p>
              <a:pPr algn="ctr" eaLnBrk="0" hangingPunct="0">
                <a:lnSpc>
                  <a:spcPct val="85000"/>
                </a:lnSpc>
                <a:spcBef>
                  <a:spcPct val="20000"/>
                </a:spcBef>
                <a:defRPr/>
              </a:pPr>
              <a:r>
                <a:rPr lang="en-US" sz="1400" dirty="0">
                  <a:latin typeface="Segoe" pitchFamily="34" charset="0"/>
                </a:rPr>
                <a:t>NEC</a:t>
              </a:r>
            </a:p>
          </p:txBody>
        </p:sp>
        <p:sp>
          <p:nvSpPr>
            <p:cNvPr id="144406" name="Text Box 22"/>
            <p:cNvSpPr txBox="1">
              <a:spLocks noChangeArrowheads="1"/>
            </p:cNvSpPr>
            <p:nvPr/>
          </p:nvSpPr>
          <p:spPr bwMode="auto">
            <a:xfrm>
              <a:off x="4191611" y="3650610"/>
              <a:ext cx="805332" cy="275460"/>
            </a:xfrm>
            <a:prstGeom prst="rect">
              <a:avLst/>
            </a:prstGeom>
            <a:noFill/>
            <a:ln w="12700" algn="ctr">
              <a:noFill/>
              <a:miter lim="800000"/>
              <a:headEnd/>
              <a:tailEnd/>
            </a:ln>
            <a:effectLst>
              <a:prstShdw prst="shdw17" dist="17961" dir="2700000">
                <a:schemeClr val="accent2">
                  <a:gamma/>
                  <a:shade val="60000"/>
                  <a:invGamma/>
                </a:schemeClr>
              </a:prstShdw>
            </a:effectLst>
          </p:spPr>
          <p:txBody>
            <a:bodyPr wrap="none">
              <a:spAutoFit/>
            </a:bodyPr>
            <a:lstStyle/>
            <a:p>
              <a:pPr algn="ctr" eaLnBrk="0" hangingPunct="0">
                <a:lnSpc>
                  <a:spcPct val="85000"/>
                </a:lnSpc>
                <a:spcBef>
                  <a:spcPct val="20000"/>
                </a:spcBef>
                <a:defRPr/>
              </a:pPr>
              <a:r>
                <a:rPr lang="en-US" sz="1400" dirty="0">
                  <a:latin typeface="Segoe" pitchFamily="34" charset="0"/>
                </a:rPr>
                <a:t>Ericsson</a:t>
              </a:r>
            </a:p>
          </p:txBody>
        </p:sp>
        <p:sp>
          <p:nvSpPr>
            <p:cNvPr id="144407" name="Text Box 23"/>
            <p:cNvSpPr txBox="1">
              <a:spLocks noChangeArrowheads="1"/>
            </p:cNvSpPr>
            <p:nvPr/>
          </p:nvSpPr>
          <p:spPr bwMode="auto">
            <a:xfrm>
              <a:off x="5027532" y="3401603"/>
              <a:ext cx="591760" cy="275460"/>
            </a:xfrm>
            <a:prstGeom prst="rect">
              <a:avLst/>
            </a:prstGeom>
            <a:noFill/>
            <a:ln w="12700" algn="ctr">
              <a:noFill/>
              <a:miter lim="800000"/>
              <a:headEnd/>
              <a:tailEnd/>
            </a:ln>
            <a:effectLst>
              <a:prstShdw prst="shdw17" dist="17961" dir="2700000">
                <a:schemeClr val="accent2">
                  <a:gamma/>
                  <a:shade val="60000"/>
                  <a:invGamma/>
                </a:schemeClr>
              </a:prstShdw>
            </a:effectLst>
          </p:spPr>
          <p:txBody>
            <a:bodyPr wrap="none">
              <a:spAutoFit/>
            </a:bodyPr>
            <a:lstStyle/>
            <a:p>
              <a:pPr algn="ctr" eaLnBrk="0" hangingPunct="0">
                <a:lnSpc>
                  <a:spcPct val="85000"/>
                </a:lnSpc>
                <a:spcBef>
                  <a:spcPct val="20000"/>
                </a:spcBef>
                <a:defRPr/>
              </a:pPr>
              <a:r>
                <a:rPr lang="en-US" sz="1400" dirty="0">
                  <a:latin typeface="Segoe" pitchFamily="34" charset="0"/>
                </a:rPr>
                <a:t>AVST</a:t>
              </a:r>
            </a:p>
          </p:txBody>
        </p:sp>
        <p:sp>
          <p:nvSpPr>
            <p:cNvPr id="144408" name="Text Box 24"/>
            <p:cNvSpPr txBox="1">
              <a:spLocks noChangeArrowheads="1"/>
            </p:cNvSpPr>
            <p:nvPr/>
          </p:nvSpPr>
          <p:spPr bwMode="auto">
            <a:xfrm>
              <a:off x="5747682" y="3097062"/>
              <a:ext cx="657347" cy="275460"/>
            </a:xfrm>
            <a:prstGeom prst="rect">
              <a:avLst/>
            </a:prstGeom>
            <a:noFill/>
            <a:ln w="12700" algn="ctr">
              <a:noFill/>
              <a:miter lim="800000"/>
              <a:headEnd/>
              <a:tailEnd/>
            </a:ln>
            <a:effectLst>
              <a:prstShdw prst="shdw17" dist="17961" dir="2700000">
                <a:schemeClr val="accent2">
                  <a:gamma/>
                  <a:shade val="60000"/>
                  <a:invGamma/>
                </a:schemeClr>
              </a:prstShdw>
            </a:effectLst>
          </p:spPr>
          <p:txBody>
            <a:bodyPr wrap="none">
              <a:spAutoFit/>
            </a:bodyPr>
            <a:lstStyle/>
            <a:p>
              <a:pPr algn="ctr" eaLnBrk="0" hangingPunct="0">
                <a:lnSpc>
                  <a:spcPct val="85000"/>
                </a:lnSpc>
                <a:spcBef>
                  <a:spcPct val="20000"/>
                </a:spcBef>
                <a:defRPr/>
              </a:pPr>
              <a:r>
                <a:rPr lang="en-US" sz="1400" dirty="0">
                  <a:latin typeface="Segoe" pitchFamily="34" charset="0"/>
                </a:rPr>
                <a:t>Oracle</a:t>
              </a:r>
            </a:p>
          </p:txBody>
        </p:sp>
        <p:sp>
          <p:nvSpPr>
            <p:cNvPr id="144409" name="Text Box 25"/>
            <p:cNvSpPr txBox="1">
              <a:spLocks noChangeArrowheads="1"/>
            </p:cNvSpPr>
            <p:nvPr/>
          </p:nvSpPr>
          <p:spPr bwMode="auto">
            <a:xfrm>
              <a:off x="6073720" y="3525211"/>
              <a:ext cx="862218" cy="275460"/>
            </a:xfrm>
            <a:prstGeom prst="rect">
              <a:avLst/>
            </a:prstGeom>
            <a:noFill/>
            <a:ln w="12700" algn="ctr">
              <a:noFill/>
              <a:miter lim="800000"/>
              <a:headEnd/>
              <a:tailEnd/>
            </a:ln>
            <a:effectLst>
              <a:prstShdw prst="shdw17" dist="17961" dir="2700000">
                <a:schemeClr val="accent2">
                  <a:gamma/>
                  <a:shade val="60000"/>
                  <a:invGamma/>
                </a:schemeClr>
              </a:prstShdw>
            </a:effectLst>
          </p:spPr>
          <p:txBody>
            <a:bodyPr wrap="none">
              <a:spAutoFit/>
            </a:bodyPr>
            <a:lstStyle/>
            <a:p>
              <a:pPr algn="ctr" eaLnBrk="0" hangingPunct="0">
                <a:lnSpc>
                  <a:spcPct val="85000"/>
                </a:lnSpc>
                <a:spcBef>
                  <a:spcPct val="20000"/>
                </a:spcBef>
                <a:defRPr/>
              </a:pPr>
              <a:r>
                <a:rPr lang="en-US" sz="1400" dirty="0">
                  <a:latin typeface="Segoe" pitchFamily="34" charset="0"/>
                </a:rPr>
                <a:t>TeleWare</a:t>
              </a:r>
            </a:p>
          </p:txBody>
        </p:sp>
        <p:sp>
          <p:nvSpPr>
            <p:cNvPr id="144412" name="Oval 28"/>
            <p:cNvSpPr>
              <a:spLocks noChangeArrowheads="1"/>
            </p:cNvSpPr>
            <p:nvPr/>
          </p:nvSpPr>
          <p:spPr bwMode="auto">
            <a:xfrm>
              <a:off x="4971999" y="2032960"/>
              <a:ext cx="100319" cy="100319"/>
            </a:xfrm>
            <a:prstGeom prst="ellipse">
              <a:avLst/>
            </a:prstGeom>
            <a:solidFill>
              <a:srgbClr val="FF9900"/>
            </a:solidFill>
            <a:ln w="12700" algn="ctr">
              <a:noFill/>
              <a:round/>
              <a:headEnd/>
              <a:tailEnd/>
            </a:ln>
            <a:effectLst/>
          </p:spPr>
          <p:txBody>
            <a:bodyPr wrap="none" anchor="ctr"/>
            <a:lstStyle/>
            <a:p>
              <a:pPr algn="ctr" eaLnBrk="0" hangingPunct="0">
                <a:lnSpc>
                  <a:spcPct val="85000"/>
                </a:lnSpc>
                <a:spcBef>
                  <a:spcPct val="20000"/>
                </a:spcBef>
                <a:defRPr/>
              </a:pPr>
              <a:endParaRPr lang="en-US" sz="3200" dirty="0"/>
            </a:p>
          </p:txBody>
        </p:sp>
        <p:sp>
          <p:nvSpPr>
            <p:cNvPr id="144413" name="Oval 29"/>
            <p:cNvSpPr>
              <a:spLocks noChangeArrowheads="1"/>
            </p:cNvSpPr>
            <p:nvPr/>
          </p:nvSpPr>
          <p:spPr bwMode="auto">
            <a:xfrm>
              <a:off x="5115312" y="2514852"/>
              <a:ext cx="100319" cy="100319"/>
            </a:xfrm>
            <a:prstGeom prst="ellipse">
              <a:avLst/>
            </a:prstGeom>
            <a:solidFill>
              <a:srgbClr val="FF9900"/>
            </a:solidFill>
            <a:ln w="12700" algn="ctr">
              <a:noFill/>
              <a:round/>
              <a:headEnd/>
              <a:tailEnd/>
            </a:ln>
            <a:effectLst/>
          </p:spPr>
          <p:txBody>
            <a:bodyPr wrap="none" anchor="ctr"/>
            <a:lstStyle/>
            <a:p>
              <a:pPr algn="ctr" eaLnBrk="0" hangingPunct="0">
                <a:lnSpc>
                  <a:spcPct val="85000"/>
                </a:lnSpc>
                <a:spcBef>
                  <a:spcPct val="20000"/>
                </a:spcBef>
                <a:defRPr/>
              </a:pPr>
              <a:endParaRPr lang="en-US" sz="3200" dirty="0"/>
            </a:p>
          </p:txBody>
        </p:sp>
        <p:sp>
          <p:nvSpPr>
            <p:cNvPr id="144414" name="Oval 30"/>
            <p:cNvSpPr>
              <a:spLocks noChangeArrowheads="1"/>
            </p:cNvSpPr>
            <p:nvPr/>
          </p:nvSpPr>
          <p:spPr bwMode="auto">
            <a:xfrm>
              <a:off x="5287288" y="2785355"/>
              <a:ext cx="100319" cy="100319"/>
            </a:xfrm>
            <a:prstGeom prst="ellipse">
              <a:avLst/>
            </a:prstGeom>
            <a:solidFill>
              <a:srgbClr val="FF9900"/>
            </a:solidFill>
            <a:ln w="12700" algn="ctr">
              <a:noFill/>
              <a:round/>
              <a:headEnd/>
              <a:tailEnd/>
            </a:ln>
            <a:effectLst/>
          </p:spPr>
          <p:txBody>
            <a:bodyPr wrap="none" anchor="ctr"/>
            <a:lstStyle/>
            <a:p>
              <a:pPr algn="ctr" eaLnBrk="0" hangingPunct="0">
                <a:lnSpc>
                  <a:spcPct val="85000"/>
                </a:lnSpc>
                <a:spcBef>
                  <a:spcPct val="20000"/>
                </a:spcBef>
                <a:defRPr/>
              </a:pPr>
              <a:endParaRPr lang="en-US" sz="3200" dirty="0"/>
            </a:p>
          </p:txBody>
        </p:sp>
        <p:sp>
          <p:nvSpPr>
            <p:cNvPr id="144415" name="Oval 31"/>
            <p:cNvSpPr>
              <a:spLocks noChangeArrowheads="1"/>
            </p:cNvSpPr>
            <p:nvPr/>
          </p:nvSpPr>
          <p:spPr bwMode="auto">
            <a:xfrm>
              <a:off x="5330282" y="3071982"/>
              <a:ext cx="100319" cy="100319"/>
            </a:xfrm>
            <a:prstGeom prst="ellipse">
              <a:avLst/>
            </a:prstGeom>
            <a:solidFill>
              <a:srgbClr val="FF9900"/>
            </a:solidFill>
            <a:ln w="12700" algn="ctr">
              <a:noFill/>
              <a:round/>
              <a:headEnd/>
              <a:tailEnd/>
            </a:ln>
            <a:effectLst/>
          </p:spPr>
          <p:txBody>
            <a:bodyPr wrap="none" anchor="ctr"/>
            <a:lstStyle/>
            <a:p>
              <a:pPr algn="ctr" eaLnBrk="0" hangingPunct="0">
                <a:lnSpc>
                  <a:spcPct val="85000"/>
                </a:lnSpc>
                <a:spcBef>
                  <a:spcPct val="20000"/>
                </a:spcBef>
                <a:defRPr/>
              </a:pPr>
              <a:endParaRPr lang="en-US" sz="3200" dirty="0"/>
            </a:p>
          </p:txBody>
        </p:sp>
        <p:sp>
          <p:nvSpPr>
            <p:cNvPr id="144416" name="Oval 32"/>
            <p:cNvSpPr>
              <a:spLocks noChangeArrowheads="1"/>
            </p:cNvSpPr>
            <p:nvPr/>
          </p:nvSpPr>
          <p:spPr bwMode="auto">
            <a:xfrm>
              <a:off x="4771360" y="3308449"/>
              <a:ext cx="100319" cy="100319"/>
            </a:xfrm>
            <a:prstGeom prst="ellipse">
              <a:avLst/>
            </a:prstGeom>
            <a:solidFill>
              <a:srgbClr val="FF9900"/>
            </a:solidFill>
            <a:ln w="12700" algn="ctr">
              <a:noFill/>
              <a:round/>
              <a:headEnd/>
              <a:tailEnd/>
            </a:ln>
            <a:effectLst/>
          </p:spPr>
          <p:txBody>
            <a:bodyPr wrap="none" anchor="ctr"/>
            <a:lstStyle/>
            <a:p>
              <a:pPr algn="ctr" eaLnBrk="0" hangingPunct="0">
                <a:lnSpc>
                  <a:spcPct val="85000"/>
                </a:lnSpc>
                <a:spcBef>
                  <a:spcPct val="20000"/>
                </a:spcBef>
                <a:defRPr/>
              </a:pPr>
              <a:endParaRPr lang="en-US" sz="3200" dirty="0"/>
            </a:p>
          </p:txBody>
        </p:sp>
        <p:sp>
          <p:nvSpPr>
            <p:cNvPr id="144417" name="Oval 33"/>
            <p:cNvSpPr>
              <a:spLocks noChangeArrowheads="1"/>
            </p:cNvSpPr>
            <p:nvPr/>
          </p:nvSpPr>
          <p:spPr bwMode="auto">
            <a:xfrm>
              <a:off x="5409104" y="3279786"/>
              <a:ext cx="100319" cy="100319"/>
            </a:xfrm>
            <a:prstGeom prst="ellipse">
              <a:avLst/>
            </a:prstGeom>
            <a:solidFill>
              <a:srgbClr val="FF9900"/>
            </a:solidFill>
            <a:ln w="12700" algn="ctr">
              <a:noFill/>
              <a:round/>
              <a:headEnd/>
              <a:tailEnd/>
            </a:ln>
            <a:effectLst/>
          </p:spPr>
          <p:txBody>
            <a:bodyPr wrap="none" anchor="ctr"/>
            <a:lstStyle/>
            <a:p>
              <a:pPr algn="ctr" eaLnBrk="0" hangingPunct="0">
                <a:lnSpc>
                  <a:spcPct val="85000"/>
                </a:lnSpc>
                <a:spcBef>
                  <a:spcPct val="20000"/>
                </a:spcBef>
                <a:defRPr/>
              </a:pPr>
              <a:endParaRPr lang="en-US" sz="3200" dirty="0"/>
            </a:p>
          </p:txBody>
        </p:sp>
        <p:sp>
          <p:nvSpPr>
            <p:cNvPr id="144418" name="Oval 34"/>
            <p:cNvSpPr>
              <a:spLocks noChangeArrowheads="1"/>
            </p:cNvSpPr>
            <p:nvPr/>
          </p:nvSpPr>
          <p:spPr bwMode="auto">
            <a:xfrm>
              <a:off x="4936170" y="3724058"/>
              <a:ext cx="100319" cy="100319"/>
            </a:xfrm>
            <a:prstGeom prst="ellipse">
              <a:avLst/>
            </a:prstGeom>
            <a:solidFill>
              <a:srgbClr val="FF9900"/>
            </a:solidFill>
            <a:ln w="12700" algn="ctr">
              <a:noFill/>
              <a:round/>
              <a:headEnd/>
              <a:tailEnd/>
            </a:ln>
            <a:effectLst/>
          </p:spPr>
          <p:txBody>
            <a:bodyPr wrap="none" anchor="ctr"/>
            <a:lstStyle/>
            <a:p>
              <a:pPr algn="ctr" eaLnBrk="0" hangingPunct="0">
                <a:lnSpc>
                  <a:spcPct val="85000"/>
                </a:lnSpc>
                <a:spcBef>
                  <a:spcPct val="20000"/>
                </a:spcBef>
                <a:defRPr/>
              </a:pPr>
              <a:endParaRPr lang="en-US" sz="3200" dirty="0"/>
            </a:p>
          </p:txBody>
        </p:sp>
        <p:sp>
          <p:nvSpPr>
            <p:cNvPr id="144419" name="Oval 35"/>
            <p:cNvSpPr>
              <a:spLocks noChangeArrowheads="1"/>
            </p:cNvSpPr>
            <p:nvPr/>
          </p:nvSpPr>
          <p:spPr bwMode="auto">
            <a:xfrm>
              <a:off x="5710062" y="3157970"/>
              <a:ext cx="100319" cy="100319"/>
            </a:xfrm>
            <a:prstGeom prst="ellipse">
              <a:avLst/>
            </a:prstGeom>
            <a:solidFill>
              <a:srgbClr val="FF9900"/>
            </a:solidFill>
            <a:ln w="12700" algn="ctr">
              <a:noFill/>
              <a:round/>
              <a:headEnd/>
              <a:tailEnd/>
            </a:ln>
            <a:effectLst/>
          </p:spPr>
          <p:txBody>
            <a:bodyPr wrap="none" anchor="ctr"/>
            <a:lstStyle/>
            <a:p>
              <a:pPr algn="ctr" eaLnBrk="0" hangingPunct="0">
                <a:lnSpc>
                  <a:spcPct val="85000"/>
                </a:lnSpc>
                <a:spcBef>
                  <a:spcPct val="20000"/>
                </a:spcBef>
                <a:defRPr/>
              </a:pPr>
              <a:endParaRPr lang="en-US" sz="3200" dirty="0"/>
            </a:p>
          </p:txBody>
        </p:sp>
        <p:sp>
          <p:nvSpPr>
            <p:cNvPr id="144420" name="Oval 36"/>
            <p:cNvSpPr>
              <a:spLocks noChangeArrowheads="1"/>
            </p:cNvSpPr>
            <p:nvPr/>
          </p:nvSpPr>
          <p:spPr bwMode="auto">
            <a:xfrm>
              <a:off x="6021769" y="3562830"/>
              <a:ext cx="100319" cy="100319"/>
            </a:xfrm>
            <a:prstGeom prst="ellipse">
              <a:avLst/>
            </a:prstGeom>
            <a:solidFill>
              <a:srgbClr val="FF9900"/>
            </a:solidFill>
            <a:ln w="12700" algn="ctr">
              <a:noFill/>
              <a:round/>
              <a:headEnd/>
              <a:tailEnd/>
            </a:ln>
            <a:effectLst/>
          </p:spPr>
          <p:txBody>
            <a:bodyPr wrap="none" anchor="ctr"/>
            <a:lstStyle/>
            <a:p>
              <a:pPr algn="ctr" eaLnBrk="0" hangingPunct="0">
                <a:lnSpc>
                  <a:spcPct val="85000"/>
                </a:lnSpc>
                <a:spcBef>
                  <a:spcPct val="20000"/>
                </a:spcBef>
                <a:defRPr/>
              </a:pPr>
              <a:endParaRPr lang="en-US" sz="3200" dirty="0"/>
            </a:p>
          </p:txBody>
        </p:sp>
        <p:sp>
          <p:nvSpPr>
            <p:cNvPr id="144421" name="Oval 37"/>
            <p:cNvSpPr>
              <a:spLocks noChangeArrowheads="1"/>
            </p:cNvSpPr>
            <p:nvPr/>
          </p:nvSpPr>
          <p:spPr bwMode="auto">
            <a:xfrm>
              <a:off x="6082677" y="2579343"/>
              <a:ext cx="100319" cy="100319"/>
            </a:xfrm>
            <a:prstGeom prst="ellipse">
              <a:avLst/>
            </a:prstGeom>
            <a:solidFill>
              <a:srgbClr val="FF9900"/>
            </a:solidFill>
            <a:ln w="12700" algn="ctr">
              <a:noFill/>
              <a:round/>
              <a:headEnd/>
              <a:tailEnd/>
            </a:ln>
            <a:effectLst/>
          </p:spPr>
          <p:txBody>
            <a:bodyPr wrap="none" anchor="ctr"/>
            <a:lstStyle/>
            <a:p>
              <a:pPr algn="ctr" eaLnBrk="0" hangingPunct="0">
                <a:lnSpc>
                  <a:spcPct val="85000"/>
                </a:lnSpc>
                <a:spcBef>
                  <a:spcPct val="20000"/>
                </a:spcBef>
                <a:defRPr/>
              </a:pPr>
              <a:endParaRPr lang="en-US" sz="3200" dirty="0"/>
            </a:p>
          </p:txBody>
        </p:sp>
        <p:sp>
          <p:nvSpPr>
            <p:cNvPr id="144422" name="Oval 38"/>
            <p:cNvSpPr>
              <a:spLocks noChangeArrowheads="1"/>
            </p:cNvSpPr>
            <p:nvPr/>
          </p:nvSpPr>
          <p:spPr bwMode="auto">
            <a:xfrm>
              <a:off x="6247488" y="2326752"/>
              <a:ext cx="100319" cy="100319"/>
            </a:xfrm>
            <a:prstGeom prst="ellipse">
              <a:avLst/>
            </a:prstGeom>
            <a:solidFill>
              <a:srgbClr val="FF9900"/>
            </a:solidFill>
            <a:ln w="12700" algn="ctr">
              <a:noFill/>
              <a:round/>
              <a:headEnd/>
              <a:tailEnd/>
            </a:ln>
            <a:effectLst/>
          </p:spPr>
          <p:txBody>
            <a:bodyPr wrap="none" anchor="ctr"/>
            <a:lstStyle/>
            <a:p>
              <a:pPr algn="ctr" eaLnBrk="0" hangingPunct="0">
                <a:lnSpc>
                  <a:spcPct val="85000"/>
                </a:lnSpc>
                <a:spcBef>
                  <a:spcPct val="20000"/>
                </a:spcBef>
                <a:defRPr/>
              </a:pPr>
              <a:endParaRPr lang="en-US" sz="3200" dirty="0"/>
            </a:p>
          </p:txBody>
        </p:sp>
        <p:sp>
          <p:nvSpPr>
            <p:cNvPr id="144423" name="Oval 39"/>
            <p:cNvSpPr>
              <a:spLocks noChangeArrowheads="1"/>
            </p:cNvSpPr>
            <p:nvPr/>
          </p:nvSpPr>
          <p:spPr bwMode="auto">
            <a:xfrm>
              <a:off x="6526949" y="2097451"/>
              <a:ext cx="100319" cy="100319"/>
            </a:xfrm>
            <a:prstGeom prst="ellipse">
              <a:avLst/>
            </a:prstGeom>
            <a:solidFill>
              <a:srgbClr val="FF9900"/>
            </a:solidFill>
            <a:ln w="12700" algn="ctr">
              <a:noFill/>
              <a:round/>
              <a:headEnd/>
              <a:tailEnd/>
            </a:ln>
            <a:effectLst/>
          </p:spPr>
          <p:txBody>
            <a:bodyPr wrap="none" anchor="ctr"/>
            <a:lstStyle/>
            <a:p>
              <a:pPr algn="ctr" eaLnBrk="0" hangingPunct="0">
                <a:lnSpc>
                  <a:spcPct val="85000"/>
                </a:lnSpc>
                <a:spcBef>
                  <a:spcPct val="20000"/>
                </a:spcBef>
                <a:defRPr/>
              </a:pPr>
              <a:endParaRPr lang="en-US" sz="3200" dirty="0"/>
            </a:p>
          </p:txBody>
        </p:sp>
        <p:sp>
          <p:nvSpPr>
            <p:cNvPr id="144424" name="Oval 40"/>
            <p:cNvSpPr>
              <a:spLocks noChangeArrowheads="1"/>
            </p:cNvSpPr>
            <p:nvPr/>
          </p:nvSpPr>
          <p:spPr bwMode="auto">
            <a:xfrm>
              <a:off x="6182996" y="1868150"/>
              <a:ext cx="100319" cy="100319"/>
            </a:xfrm>
            <a:prstGeom prst="ellipse">
              <a:avLst/>
            </a:prstGeom>
            <a:solidFill>
              <a:srgbClr val="FF9900"/>
            </a:solidFill>
            <a:ln w="12700" algn="ctr">
              <a:noFill/>
              <a:round/>
              <a:headEnd/>
              <a:tailEnd/>
            </a:ln>
            <a:effectLst/>
          </p:spPr>
          <p:txBody>
            <a:bodyPr wrap="none" anchor="ctr"/>
            <a:lstStyle/>
            <a:p>
              <a:pPr algn="ctr" eaLnBrk="0" hangingPunct="0">
                <a:lnSpc>
                  <a:spcPct val="85000"/>
                </a:lnSpc>
                <a:spcBef>
                  <a:spcPct val="20000"/>
                </a:spcBef>
                <a:defRPr/>
              </a:pPr>
              <a:endParaRPr lang="en-US" sz="3200" dirty="0"/>
            </a:p>
          </p:txBody>
        </p:sp>
        <p:sp>
          <p:nvSpPr>
            <p:cNvPr id="144425" name="Oval 41"/>
            <p:cNvSpPr>
              <a:spLocks noChangeArrowheads="1"/>
            </p:cNvSpPr>
            <p:nvPr/>
          </p:nvSpPr>
          <p:spPr bwMode="auto">
            <a:xfrm>
              <a:off x="5681400" y="2276593"/>
              <a:ext cx="100319" cy="100319"/>
            </a:xfrm>
            <a:prstGeom prst="ellipse">
              <a:avLst/>
            </a:prstGeom>
            <a:solidFill>
              <a:srgbClr val="FF9900"/>
            </a:solidFill>
            <a:ln w="12700" algn="ctr">
              <a:noFill/>
              <a:round/>
              <a:headEnd/>
              <a:tailEnd/>
            </a:ln>
            <a:effectLst/>
          </p:spPr>
          <p:txBody>
            <a:bodyPr wrap="none" anchor="ctr"/>
            <a:lstStyle/>
            <a:p>
              <a:pPr algn="ctr" eaLnBrk="0" hangingPunct="0">
                <a:lnSpc>
                  <a:spcPct val="85000"/>
                </a:lnSpc>
                <a:spcBef>
                  <a:spcPct val="20000"/>
                </a:spcBef>
                <a:defRPr/>
              </a:pPr>
              <a:endParaRPr lang="en-US" sz="3200" dirty="0"/>
            </a:p>
          </p:txBody>
        </p:sp>
        <p:sp>
          <p:nvSpPr>
            <p:cNvPr id="10279" name="Text Box 43"/>
            <p:cNvSpPr txBox="1">
              <a:spLocks noChangeArrowheads="1"/>
            </p:cNvSpPr>
            <p:nvPr/>
          </p:nvSpPr>
          <p:spPr bwMode="auto">
            <a:xfrm>
              <a:off x="3432179" y="4693565"/>
              <a:ext cx="1565971" cy="353943"/>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defRPr/>
              </a:pPr>
              <a:r>
                <a:rPr lang="en-US" sz="2000" dirty="0">
                  <a:latin typeface="Segoe" pitchFamily="34" charset="0"/>
                </a:rPr>
                <a:t>niche players</a:t>
              </a:r>
            </a:p>
          </p:txBody>
        </p:sp>
        <p:sp>
          <p:nvSpPr>
            <p:cNvPr id="10280" name="Text Box 44"/>
            <p:cNvSpPr txBox="1">
              <a:spLocks noChangeArrowheads="1"/>
            </p:cNvSpPr>
            <p:nvPr/>
          </p:nvSpPr>
          <p:spPr bwMode="auto">
            <a:xfrm>
              <a:off x="6556984" y="4698939"/>
              <a:ext cx="1290721" cy="353943"/>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defRPr/>
              </a:pPr>
              <a:r>
                <a:rPr lang="en-US" sz="2000" dirty="0">
                  <a:latin typeface="Segoe" pitchFamily="34" charset="0"/>
                </a:rPr>
                <a:t>visionaries</a:t>
              </a:r>
            </a:p>
          </p:txBody>
        </p:sp>
        <p:sp>
          <p:nvSpPr>
            <p:cNvPr id="144437" name="Line 53"/>
            <p:cNvSpPr>
              <a:spLocks noChangeShapeType="1"/>
            </p:cNvSpPr>
            <p:nvPr/>
          </p:nvSpPr>
          <p:spPr bwMode="auto">
            <a:xfrm>
              <a:off x="5616910" y="823754"/>
              <a:ext cx="0" cy="4175792"/>
            </a:xfrm>
            <a:prstGeom prst="line">
              <a:avLst/>
            </a:prstGeom>
            <a:noFill/>
            <a:ln w="12700">
              <a:solidFill>
                <a:schemeClr val="tx1"/>
              </a:solidFill>
              <a:round/>
              <a:headEnd/>
              <a:tailEnd/>
            </a:ln>
            <a:effectLst/>
          </p:spPr>
          <p:txBody>
            <a:bodyPr anchor="ctr"/>
            <a:lstStyle/>
            <a:p>
              <a:pPr algn="ctr" eaLnBrk="0" hangingPunct="0">
                <a:lnSpc>
                  <a:spcPct val="85000"/>
                </a:lnSpc>
                <a:spcBef>
                  <a:spcPct val="20000"/>
                </a:spcBef>
                <a:defRPr/>
              </a:pPr>
              <a:endParaRPr lang="en-US" sz="3200" dirty="0"/>
            </a:p>
          </p:txBody>
        </p:sp>
        <p:sp>
          <p:nvSpPr>
            <p:cNvPr id="144438" name="Line 54"/>
            <p:cNvSpPr>
              <a:spLocks noChangeShapeType="1"/>
            </p:cNvSpPr>
            <p:nvPr/>
          </p:nvSpPr>
          <p:spPr bwMode="auto">
            <a:xfrm rot="5400000">
              <a:off x="5638407" y="838083"/>
              <a:ext cx="0" cy="4288655"/>
            </a:xfrm>
            <a:prstGeom prst="line">
              <a:avLst/>
            </a:prstGeom>
            <a:noFill/>
            <a:ln w="12700">
              <a:solidFill>
                <a:schemeClr val="tx1"/>
              </a:solidFill>
              <a:round/>
              <a:headEnd/>
              <a:tailEnd/>
            </a:ln>
            <a:effectLst/>
          </p:spPr>
          <p:txBody>
            <a:bodyPr anchor="ctr"/>
            <a:lstStyle/>
            <a:p>
              <a:pPr algn="ctr" eaLnBrk="0" hangingPunct="0">
                <a:lnSpc>
                  <a:spcPct val="85000"/>
                </a:lnSpc>
                <a:spcBef>
                  <a:spcPct val="20000"/>
                </a:spcBef>
                <a:defRPr/>
              </a:pPr>
              <a:endParaRPr lang="en-US" sz="3200" dirty="0"/>
            </a:p>
          </p:txBody>
        </p:sp>
        <p:sp>
          <p:nvSpPr>
            <p:cNvPr id="10285" name="Text Box 62"/>
            <p:cNvSpPr txBox="1">
              <a:spLocks noChangeArrowheads="1"/>
            </p:cNvSpPr>
            <p:nvPr/>
          </p:nvSpPr>
          <p:spPr bwMode="auto">
            <a:xfrm>
              <a:off x="3432179" y="806450"/>
              <a:ext cx="1382471" cy="353943"/>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defRPr/>
              </a:pPr>
              <a:r>
                <a:rPr lang="en-US" sz="2000" dirty="0">
                  <a:latin typeface="Segoe" pitchFamily="34" charset="0"/>
                </a:rPr>
                <a:t>challengers</a:t>
              </a:r>
            </a:p>
          </p:txBody>
        </p:sp>
        <p:sp>
          <p:nvSpPr>
            <p:cNvPr id="10286" name="Text Box 63"/>
            <p:cNvSpPr txBox="1">
              <a:spLocks noChangeArrowheads="1"/>
            </p:cNvSpPr>
            <p:nvPr/>
          </p:nvSpPr>
          <p:spPr bwMode="auto">
            <a:xfrm>
              <a:off x="6877830" y="813616"/>
              <a:ext cx="947397" cy="353943"/>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defRPr/>
              </a:pPr>
              <a:r>
                <a:rPr lang="en-US" sz="2000" dirty="0">
                  <a:latin typeface="Segoe" pitchFamily="34" charset="0"/>
                </a:rPr>
                <a:t>leaders</a:t>
              </a:r>
            </a:p>
          </p:txBody>
        </p:sp>
        <p:sp>
          <p:nvSpPr>
            <p:cNvPr id="144448" name="Line 64"/>
            <p:cNvSpPr>
              <a:spLocks noChangeShapeType="1"/>
            </p:cNvSpPr>
            <p:nvPr/>
          </p:nvSpPr>
          <p:spPr bwMode="auto">
            <a:xfrm flipH="1">
              <a:off x="5758425" y="1710505"/>
              <a:ext cx="200639" cy="530259"/>
            </a:xfrm>
            <a:prstGeom prst="line">
              <a:avLst/>
            </a:prstGeom>
            <a:noFill/>
            <a:ln w="6350">
              <a:solidFill>
                <a:schemeClr val="tx1"/>
              </a:solidFill>
              <a:round/>
              <a:headEnd/>
              <a:tailEnd/>
            </a:ln>
            <a:effectLst/>
          </p:spPr>
          <p:txBody>
            <a:bodyPr anchor="ctr"/>
            <a:lstStyle/>
            <a:p>
              <a:pPr algn="ctr" eaLnBrk="0" hangingPunct="0">
                <a:lnSpc>
                  <a:spcPct val="85000"/>
                </a:lnSpc>
                <a:spcBef>
                  <a:spcPct val="20000"/>
                </a:spcBef>
                <a:defRPr/>
              </a:pPr>
              <a:endParaRPr lang="en-US" sz="3200" dirty="0"/>
            </a:p>
          </p:txBody>
        </p:sp>
      </p:grpSp>
      <p:sp>
        <p:nvSpPr>
          <p:cNvPr id="54" name="Oval 53"/>
          <p:cNvSpPr/>
          <p:nvPr/>
        </p:nvSpPr>
        <p:spPr bwMode="auto">
          <a:xfrm>
            <a:off x="6273800" y="2308399"/>
            <a:ext cx="1219200" cy="333375"/>
          </a:xfrm>
          <a:prstGeom prst="ellipse">
            <a:avLst/>
          </a:prstGeom>
          <a:noFill/>
          <a:ln w="28575" cap="flat" cmpd="sng" algn="ctr">
            <a:solidFill>
              <a:srgbClr val="FF9719"/>
            </a:solidFill>
            <a:prstDash val="solid"/>
            <a:round/>
            <a:headEnd type="none" w="med" len="med"/>
            <a:tailEnd type="none" w="med" len="med"/>
          </a:ln>
          <a:effectLst/>
          <a:scene3d>
            <a:camera prst="perspectiveLeft"/>
            <a:lightRig rig="threePt" dir="t"/>
          </a:scene3d>
          <a:sp3d>
            <a:bevelT w="165100" prst="coolSlant"/>
          </a:sp3d>
        </p:spPr>
        <p:txBody>
          <a:bodyPr lIns="91436" tIns="45718" rIns="91436" bIns="45718"/>
          <a:lstStyle/>
          <a:p>
            <a:pPr eaLnBrk="0" hangingPunct="0">
              <a:defRPr/>
            </a:pPr>
            <a:endParaRPr lang="en-US" sz="2400" dirty="0"/>
          </a:p>
        </p:txBody>
      </p:sp>
      <p:sp>
        <p:nvSpPr>
          <p:cNvPr id="53" name="Title 52"/>
          <p:cNvSpPr>
            <a:spLocks noGrp="1"/>
          </p:cNvSpPr>
          <p:nvPr>
            <p:ph type="title"/>
          </p:nvPr>
        </p:nvSpPr>
        <p:spPr>
          <a:xfrm>
            <a:off x="379677" y="621771"/>
            <a:ext cx="8380412" cy="761737"/>
          </a:xfrm>
        </p:spPr>
        <p:txBody>
          <a:bodyPr/>
          <a:lstStyle/>
          <a:p>
            <a:r>
              <a:rPr lang="zh-TW" altLang="en-US" dirty="0" smtClean="0">
                <a:latin typeface="標楷體" pitchFamily="65" charset="-120"/>
                <a:ea typeface="標楷體" pitchFamily="65" charset="-120"/>
              </a:rPr>
              <a:t>微軟整合通訊的市場地位</a:t>
            </a:r>
            <a:endParaRPr lang="en-US" dirty="0">
              <a:latin typeface="標楷體" pitchFamily="65" charset="-120"/>
              <a:ea typeface="標楷體" pitchFamily="65" charset="-120"/>
            </a:endParaRPr>
          </a:p>
        </p:txBody>
      </p:sp>
      <p:sp>
        <p:nvSpPr>
          <p:cNvPr id="56" name="Right Arrow 55"/>
          <p:cNvSpPr/>
          <p:nvPr/>
        </p:nvSpPr>
        <p:spPr bwMode="auto">
          <a:xfrm rot="60000">
            <a:off x="3548597" y="5541321"/>
            <a:ext cx="4603772" cy="970768"/>
          </a:xfrm>
          <a:prstGeom prst="rightArrow">
            <a:avLst/>
          </a:prstGeom>
          <a:ln>
            <a:headEnd type="none" w="med" len="med"/>
            <a:tailEnd type="none" w="med" len="med"/>
          </a:ln>
          <a:scene3d>
            <a:camera prst="perspectiveFront" fov="3600000">
              <a:rot lat="1182000" lon="864000" rev="2138400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1" hangingPunct="1"/>
            <a:r>
              <a:rPr lang="en-US" sz="2300" dirty="0">
                <a:solidFill>
                  <a:schemeClr val="tx1"/>
                </a:solidFill>
                <a:effectLst>
                  <a:outerShdw blurRad="38100" dist="38100" dir="2700000" algn="tl">
                    <a:srgbClr val="000000">
                      <a:alpha val="43137"/>
                    </a:srgbClr>
                  </a:outerShdw>
                </a:effectLst>
              </a:rPr>
              <a:t>Completeness of Vision</a:t>
            </a:r>
          </a:p>
        </p:txBody>
      </p:sp>
      <p:sp>
        <p:nvSpPr>
          <p:cNvPr id="58" name="TextBox 57"/>
          <p:cNvSpPr txBox="1"/>
          <p:nvPr/>
        </p:nvSpPr>
        <p:spPr>
          <a:xfrm>
            <a:off x="379678" y="2766164"/>
            <a:ext cx="2519915" cy="783287"/>
          </a:xfrm>
          <a:prstGeom prst="rect">
            <a:avLst/>
          </a:prstGeom>
          <a:noFill/>
        </p:spPr>
        <p:txBody>
          <a:bodyPr wrap="none" lIns="76197" tIns="38098" rIns="76197" bIns="38098" rtlCol="0">
            <a:spAutoFit/>
          </a:bodyPr>
          <a:lstStyle/>
          <a:p>
            <a:pPr>
              <a:lnSpc>
                <a:spcPct val="90000"/>
              </a:lnSpc>
            </a:pPr>
            <a:r>
              <a:rPr lang="en-US" sz="1700" dirty="0">
                <a:latin typeface="+mn-lt"/>
              </a:rPr>
              <a:t>Magic Quadrant for</a:t>
            </a:r>
            <a:br>
              <a:rPr lang="en-US" sz="1700" dirty="0">
                <a:latin typeface="+mn-lt"/>
              </a:rPr>
            </a:br>
            <a:r>
              <a:rPr lang="en-US" sz="1700" dirty="0">
                <a:latin typeface="+mn-lt"/>
              </a:rPr>
              <a:t>Unified Communications</a:t>
            </a:r>
            <a:br>
              <a:rPr lang="en-US" sz="1700" dirty="0">
                <a:latin typeface="+mn-lt"/>
              </a:rPr>
            </a:br>
            <a:r>
              <a:rPr lang="en-US" sz="1700" dirty="0">
                <a:latin typeface="+mn-lt"/>
              </a:rPr>
              <a:t>As of 26 April, 2006</a:t>
            </a:r>
          </a:p>
        </p:txBody>
      </p:sp>
      <p:pic>
        <p:nvPicPr>
          <p:cNvPr id="59" name="Picture 58" descr="Gartner_white.emf"/>
          <p:cNvPicPr>
            <a:picLocks noChangeAspect="1"/>
          </p:cNvPicPr>
          <p:nvPr/>
        </p:nvPicPr>
        <p:blipFill>
          <a:blip r:embed="rId3"/>
          <a:stretch>
            <a:fillRect/>
          </a:stretch>
        </p:blipFill>
        <p:spPr>
          <a:xfrm>
            <a:off x="484061" y="2299229"/>
            <a:ext cx="1771875" cy="421875"/>
          </a:xfrm>
          <a:prstGeom prst="rect">
            <a:avLst/>
          </a:prstGeom>
        </p:spPr>
      </p:pic>
      <p:sp>
        <p:nvSpPr>
          <p:cNvPr id="78" name="Up Arrow 77"/>
          <p:cNvSpPr/>
          <p:nvPr/>
        </p:nvSpPr>
        <p:spPr bwMode="auto">
          <a:xfrm rot="120000">
            <a:off x="2924378" y="1371128"/>
            <a:ext cx="1012520" cy="4260504"/>
          </a:xfrm>
          <a:prstGeom prst="upArrow">
            <a:avLst>
              <a:gd name="adj1" fmla="val 50000"/>
              <a:gd name="adj2" fmla="val 45881"/>
            </a:avLst>
          </a:prstGeom>
          <a:ln>
            <a:headEnd type="none" w="med" len="med"/>
            <a:tailEnd type="none" w="med" len="med"/>
          </a:ln>
          <a:scene3d>
            <a:camera prst="perspectiveFront" fov="900000">
              <a:rot lat="1500000" lon="60000" rev="126000"/>
            </a:camera>
            <a:lightRig rig="threePt" dir="t"/>
          </a:scene3d>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r>
              <a:rPr lang="en-US" sz="2300" dirty="0">
                <a:solidFill>
                  <a:schemeClr val="tx1"/>
                </a:solidFill>
                <a:effectLst>
                  <a:outerShdw blurRad="38100" dist="38100" dir="8100000" algn="tl">
                    <a:srgbClr val="000000">
                      <a:alpha val="43137"/>
                    </a:srgbClr>
                  </a:outerShdw>
                </a:effectLst>
              </a:rPr>
              <a:t>Ability to Execute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par>
                          <p:cTn id="13" fill="hold">
                            <p:stCondLst>
                              <p:cond delay="1000"/>
                            </p:stCondLst>
                            <p:childTnLst>
                              <p:par>
                                <p:cTn id="14" presetID="5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1000" fill="hold"/>
                                        <p:tgtEl>
                                          <p:spTgt spid="54"/>
                                        </p:tgtEl>
                                        <p:attrNameLst>
                                          <p:attrName>ppt_w</p:attrName>
                                        </p:attrNameLst>
                                      </p:cBhvr>
                                      <p:tavLst>
                                        <p:tav tm="0">
                                          <p:val>
                                            <p:strVal val="#ppt_w*0.70"/>
                                          </p:val>
                                        </p:tav>
                                        <p:tav tm="100000">
                                          <p:val>
                                            <p:strVal val="#ppt_w"/>
                                          </p:val>
                                        </p:tav>
                                      </p:tavLst>
                                    </p:anim>
                                    <p:anim calcmode="lin" valueType="num">
                                      <p:cBhvr>
                                        <p:cTn id="17" dur="1000" fill="hold"/>
                                        <p:tgtEl>
                                          <p:spTgt spid="54"/>
                                        </p:tgtEl>
                                        <p:attrNameLst>
                                          <p:attrName>ppt_h</p:attrName>
                                        </p:attrNameLst>
                                      </p:cBhvr>
                                      <p:tavLst>
                                        <p:tav tm="0">
                                          <p:val>
                                            <p:strVal val="#ppt_h"/>
                                          </p:val>
                                        </p:tav>
                                        <p:tav tm="100000">
                                          <p:val>
                                            <p:strVal val="#ppt_h"/>
                                          </p:val>
                                        </p:tav>
                                      </p:tavLst>
                                    </p:anim>
                                    <p:animEffect transition="in" filter="fade">
                                      <p:cBhvr>
                                        <p:cTn id="18" dur="1000"/>
                                        <p:tgtEl>
                                          <p:spTgt spid="5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ipe(down)">
                                      <p:cBhvr>
                                        <p:cTn id="2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1219200" y="4770120"/>
            <a:ext cx="7924800" cy="128016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lstStyle/>
          <a:p>
            <a:pPr eaLnBrk="0" hangingPunct="0">
              <a:defRPr/>
            </a:pPr>
            <a:endParaRPr lang="en-US" sz="2400" dirty="0">
              <a:solidFill>
                <a:schemeClr val="tx1"/>
              </a:solidFill>
            </a:endParaRPr>
          </a:p>
        </p:txBody>
      </p:sp>
      <p:pic>
        <p:nvPicPr>
          <p:cNvPr id="138251" name="Picture 11" descr="\\showsrus\Images\Branding_Photography\FY05 Partner Program OEM Photos - no expiration\Low res JPGs\OEM_Wiring_Closet.tif.jpg"/>
          <p:cNvPicPr>
            <a:picLocks noChangeAspect="1" noChangeArrowheads="1"/>
          </p:cNvPicPr>
          <p:nvPr/>
        </p:nvPicPr>
        <p:blipFill>
          <a:blip r:embed="rId3" cstate="screen">
            <a:duotone>
              <a:prstClr val="black"/>
              <a:srgbClr val="92D050">
                <a:tint val="45000"/>
                <a:satMod val="400000"/>
              </a:srgbClr>
            </a:duotone>
          </a:blip>
          <a:srcRect/>
          <a:stretch>
            <a:fillRect/>
          </a:stretch>
        </p:blipFill>
        <p:spPr bwMode="auto">
          <a:xfrm>
            <a:off x="168275" y="4769250"/>
            <a:ext cx="1920240" cy="1280160"/>
          </a:xfrm>
          <a:prstGeom prst="roundRect">
            <a:avLst/>
          </a:prstGeom>
          <a:noFill/>
          <a:ln>
            <a:solidFill>
              <a:srgbClr val="92D050"/>
            </a:solidFill>
          </a:ln>
          <a:effectLst>
            <a:outerShdw blurRad="50800" dist="38100" dir="5400000" algn="ctr" rotWithShape="0">
              <a:srgbClr val="000000">
                <a:alpha val="35000"/>
              </a:srgbClr>
            </a:outerShdw>
          </a:effectLst>
        </p:spPr>
      </p:pic>
      <p:sp>
        <p:nvSpPr>
          <p:cNvPr id="31" name="Rectangle 30"/>
          <p:cNvSpPr/>
          <p:nvPr/>
        </p:nvSpPr>
        <p:spPr bwMode="auto">
          <a:xfrm>
            <a:off x="1219200" y="3284220"/>
            <a:ext cx="7924800" cy="1279525"/>
          </a:xfrm>
          <a:prstGeom prst="rect">
            <a:avLst/>
          </a:prstGeom>
          <a:solidFill>
            <a:schemeClr val="accent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eaLnBrk="0" hangingPunct="0">
              <a:defRPr/>
            </a:pPr>
            <a:endParaRPr lang="en-US" sz="2400" dirty="0">
              <a:solidFill>
                <a:schemeClr val="tx1"/>
              </a:solidFill>
            </a:endParaRPr>
          </a:p>
        </p:txBody>
      </p:sp>
      <p:pic>
        <p:nvPicPr>
          <p:cNvPr id="138250" name="Picture 10" descr="\\showsrus\Images\Branding_Photography\FY05 Partner Program OEM Photos - no expiration\Low res JPGs\OEM_Euro_Africa_Americas4.tif.jpg"/>
          <p:cNvPicPr>
            <a:picLocks noChangeAspect="1" noChangeArrowheads="1"/>
          </p:cNvPicPr>
          <p:nvPr/>
        </p:nvPicPr>
        <p:blipFill>
          <a:blip r:embed="rId4" cstate="screen">
            <a:duotone>
              <a:prstClr val="black"/>
              <a:schemeClr val="bg1">
                <a:lumMod val="40000"/>
                <a:lumOff val="60000"/>
                <a:tint val="45000"/>
                <a:satMod val="400000"/>
              </a:schemeClr>
            </a:duotone>
          </a:blip>
          <a:srcRect/>
          <a:stretch>
            <a:fillRect/>
          </a:stretch>
        </p:blipFill>
        <p:spPr bwMode="auto">
          <a:xfrm>
            <a:off x="168275" y="3280777"/>
            <a:ext cx="1924050" cy="1280562"/>
          </a:xfrm>
          <a:prstGeom prst="roundRect">
            <a:avLst/>
          </a:prstGeom>
          <a:noFill/>
          <a:ln>
            <a:solidFill>
              <a:schemeClr val="bg1">
                <a:lumMod val="40000"/>
                <a:lumOff val="60000"/>
              </a:schemeClr>
            </a:solidFill>
          </a:ln>
          <a:effectLst>
            <a:outerShdw blurRad="50800" dist="38100" dir="5400000" algn="ctr" rotWithShape="0">
              <a:srgbClr val="000000">
                <a:alpha val="35000"/>
              </a:srgbClr>
            </a:outerShdw>
          </a:effectLst>
        </p:spPr>
      </p:pic>
      <p:sp>
        <p:nvSpPr>
          <p:cNvPr id="13330" name="Rectangle 11"/>
          <p:cNvSpPr>
            <a:spLocks noChangeArrowheads="1"/>
          </p:cNvSpPr>
          <p:nvPr/>
        </p:nvSpPr>
        <p:spPr bwMode="auto">
          <a:xfrm>
            <a:off x="90488" y="3975553"/>
            <a:ext cx="2070100" cy="714375"/>
          </a:xfrm>
          <a:prstGeom prst="rect">
            <a:avLst/>
          </a:prstGeom>
          <a:noFill/>
          <a:ln w="9525">
            <a:noFill/>
            <a:miter lim="800000"/>
            <a:headEnd/>
            <a:tailEnd/>
          </a:ln>
        </p:spPr>
        <p:txBody>
          <a:bodyPr lIns="0" tIns="0" rIns="0" bIns="0" anchor="ctr"/>
          <a:lstStyle/>
          <a:p>
            <a:pPr algn="ctr">
              <a:lnSpc>
                <a:spcPct val="90000"/>
              </a:lnSpc>
              <a:defRPr/>
            </a:pPr>
            <a:r>
              <a:rPr lang="zh-TW" altLang="en-US" sz="1600" dirty="0">
                <a:latin typeface="+mn-lt"/>
                <a:ea typeface="SimSun" pitchFamily="2" charset="-122"/>
                <a:cs typeface="Times New Roman" pitchFamily="18" charset="0"/>
                <a:sym typeface="Wingdings" pitchFamily="2" charset="2"/>
              </a:rPr>
              <a:t>資訊部門主管</a:t>
            </a:r>
            <a:endParaRPr lang="en-US" sz="1600" dirty="0">
              <a:latin typeface="+mn-lt"/>
              <a:ea typeface="SimSun" pitchFamily="2" charset="-122"/>
              <a:cs typeface="Times New Roman" pitchFamily="18" charset="0"/>
              <a:sym typeface="Wingdings" pitchFamily="2" charset="2"/>
            </a:endParaRPr>
          </a:p>
        </p:txBody>
      </p:sp>
      <p:sp>
        <p:nvSpPr>
          <p:cNvPr id="39" name="Rectangle 11"/>
          <p:cNvSpPr>
            <a:spLocks noChangeArrowheads="1"/>
          </p:cNvSpPr>
          <p:nvPr/>
        </p:nvSpPr>
        <p:spPr bwMode="auto">
          <a:xfrm>
            <a:off x="90488" y="5422031"/>
            <a:ext cx="2070100" cy="714375"/>
          </a:xfrm>
          <a:prstGeom prst="rect">
            <a:avLst/>
          </a:prstGeom>
          <a:noFill/>
          <a:ln w="9525">
            <a:noFill/>
            <a:miter lim="800000"/>
            <a:headEnd/>
            <a:tailEnd/>
          </a:ln>
        </p:spPr>
        <p:txBody>
          <a:bodyPr lIns="0" tIns="0" rIns="0" bIns="0" anchor="ctr"/>
          <a:lstStyle/>
          <a:p>
            <a:pPr algn="ctr">
              <a:lnSpc>
                <a:spcPct val="90000"/>
              </a:lnSpc>
              <a:defRPr/>
            </a:pPr>
            <a:r>
              <a:rPr lang="zh-TW" altLang="en-US" sz="1600" dirty="0">
                <a:latin typeface="+mn-lt"/>
                <a:ea typeface="SimSun" pitchFamily="2" charset="-122"/>
                <a:cs typeface="Times New Roman" pitchFamily="18" charset="0"/>
                <a:sym typeface="Wingdings" pitchFamily="2" charset="2"/>
              </a:rPr>
              <a:t>資訊人員</a:t>
            </a:r>
            <a:endParaRPr lang="en-US" sz="1600" dirty="0">
              <a:latin typeface="+mn-lt"/>
              <a:ea typeface="SimSun" pitchFamily="2" charset="-122"/>
              <a:cs typeface="Times New Roman" pitchFamily="18" charset="0"/>
              <a:sym typeface="Wingdings" pitchFamily="2" charset="2"/>
            </a:endParaRPr>
          </a:p>
        </p:txBody>
      </p:sp>
      <p:sp>
        <p:nvSpPr>
          <p:cNvPr id="22" name="Rectangle 21"/>
          <p:cNvSpPr/>
          <p:nvPr/>
        </p:nvSpPr>
        <p:spPr bwMode="auto">
          <a:xfrm>
            <a:off x="1219200" y="1805940"/>
            <a:ext cx="7924800" cy="128016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lstStyle/>
          <a:p>
            <a:pPr eaLnBrk="0" hangingPunct="0">
              <a:defRPr/>
            </a:pPr>
            <a:endParaRPr lang="en-US" sz="2400" dirty="0">
              <a:solidFill>
                <a:schemeClr val="tx1"/>
              </a:solidFill>
            </a:endParaRPr>
          </a:p>
        </p:txBody>
      </p:sp>
      <p:pic>
        <p:nvPicPr>
          <p:cNvPr id="23" name="Picture 12" descr="\\showsrus\Images\Branding_Photography\FY05 Partner Program OEM Photos - no expiration\Low res JPGs\OEM_2men_warehouse.tif.jpg"/>
          <p:cNvPicPr>
            <a:picLocks noChangeAspect="1" noChangeArrowheads="1"/>
          </p:cNvPicPr>
          <p:nvPr/>
        </p:nvPicPr>
        <p:blipFill>
          <a:blip r:embed="rId5">
            <a:duotone>
              <a:prstClr val="black"/>
              <a:srgbClr val="FFB77A">
                <a:tint val="45000"/>
                <a:satMod val="400000"/>
              </a:srgbClr>
            </a:duotone>
          </a:blip>
          <a:srcRect/>
          <a:stretch>
            <a:fillRect/>
          </a:stretch>
        </p:blipFill>
        <p:spPr bwMode="auto">
          <a:xfrm>
            <a:off x="168276" y="1805940"/>
            <a:ext cx="1910687" cy="1280160"/>
          </a:xfrm>
          <a:prstGeom prst="roundRect">
            <a:avLst/>
          </a:prstGeom>
          <a:noFill/>
          <a:ln>
            <a:solidFill>
              <a:srgbClr val="FFAF6D"/>
            </a:solidFill>
          </a:ln>
          <a:effectLst>
            <a:outerShdw blurRad="50800" dist="38100" dir="5400000" algn="ctr" rotWithShape="0">
              <a:srgbClr val="000000">
                <a:alpha val="35000"/>
              </a:srgbClr>
            </a:outerShdw>
          </a:effectLst>
        </p:spPr>
      </p:pic>
      <p:sp>
        <p:nvSpPr>
          <p:cNvPr id="24" name="Rectangle 1026060"/>
          <p:cNvSpPr>
            <a:spLocks noChangeArrowheads="1"/>
          </p:cNvSpPr>
          <p:nvPr/>
        </p:nvSpPr>
        <p:spPr bwMode="auto">
          <a:xfrm>
            <a:off x="2063751" y="1912620"/>
            <a:ext cx="6907529" cy="1128510"/>
          </a:xfrm>
          <a:prstGeom prst="rect">
            <a:avLst/>
          </a:prstGeom>
          <a:solidFill>
            <a:schemeClr val="tx1">
              <a:lumMod val="65000"/>
            </a:schemeClr>
          </a:solidFill>
          <a:ln w="9525" algn="ctr">
            <a:noFill/>
            <a:miter lim="800000"/>
            <a:headEnd/>
            <a:tailEnd/>
          </a:ln>
        </p:spPr>
        <p:txBody>
          <a:bodyPr wrap="square" lIns="91436" tIns="45718" rIns="91436" bIns="45718">
            <a:spAutoFit/>
          </a:bodyPr>
          <a:lstStyle/>
          <a:p>
            <a:pPr marL="239439" indent="-239439" defTabSz="912777">
              <a:lnSpc>
                <a:spcPct val="90000"/>
              </a:lnSpc>
              <a:spcBef>
                <a:spcPts val="667"/>
              </a:spcBef>
              <a:buClr>
                <a:schemeClr val="tx2"/>
              </a:buClr>
              <a:buSzPct val="95000"/>
              <a:buBlip>
                <a:blip r:embed="rId6"/>
              </a:buBlip>
              <a:defRPr/>
            </a:pPr>
            <a:r>
              <a:rPr lang="zh-TW" altLang="en-US" sz="2000" dirty="0">
                <a:latin typeface="標楷體" pitchFamily="65" charset="-120"/>
                <a:ea typeface="標楷體" pitchFamily="65" charset="-120"/>
              </a:rPr>
              <a:t>某些電話功能操作不易 </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如電話會議</a:t>
            </a:r>
            <a:r>
              <a:rPr lang="en-US" altLang="zh-TW" sz="2000" dirty="0">
                <a:latin typeface="標楷體" pitchFamily="65" charset="-120"/>
                <a:ea typeface="標楷體" pitchFamily="65" charset="-120"/>
              </a:rPr>
              <a:t>, </a:t>
            </a:r>
            <a:r>
              <a:rPr lang="zh-TW" altLang="en-US" sz="2000" dirty="0">
                <a:latin typeface="標楷體" pitchFamily="65" charset="-120"/>
                <a:ea typeface="標楷體" pitchFamily="65" charset="-120"/>
              </a:rPr>
              <a:t>聽取語音留言等</a:t>
            </a:r>
            <a:r>
              <a:rPr lang="en-US" altLang="zh-TW" sz="2000" dirty="0">
                <a:latin typeface="標楷體" pitchFamily="65" charset="-120"/>
                <a:ea typeface="標楷體" pitchFamily="65" charset="-120"/>
              </a:rPr>
              <a:t>)</a:t>
            </a:r>
          </a:p>
          <a:p>
            <a:pPr marL="239439" indent="-239439" defTabSz="912777">
              <a:lnSpc>
                <a:spcPct val="90000"/>
              </a:lnSpc>
              <a:spcBef>
                <a:spcPts val="667"/>
              </a:spcBef>
              <a:buClr>
                <a:schemeClr val="tx2"/>
              </a:buClr>
              <a:buSzPct val="95000"/>
              <a:buBlip>
                <a:blip r:embed="rId6"/>
              </a:buBlip>
              <a:defRPr/>
            </a:pPr>
            <a:r>
              <a:rPr lang="zh-TW" altLang="en-US" sz="2000" dirty="0">
                <a:latin typeface="標楷體" pitchFamily="65" charset="-120"/>
                <a:ea typeface="標楷體" pitchFamily="65" charset="-120"/>
              </a:rPr>
              <a:t>通訊工具沒有整合</a:t>
            </a:r>
            <a:endParaRPr lang="en-US" sz="2000" dirty="0">
              <a:latin typeface="標楷體" pitchFamily="65" charset="-120"/>
              <a:ea typeface="標楷體" pitchFamily="65" charset="-120"/>
            </a:endParaRPr>
          </a:p>
          <a:p>
            <a:pPr marL="239439" indent="-239439" defTabSz="912777">
              <a:lnSpc>
                <a:spcPct val="90000"/>
              </a:lnSpc>
              <a:spcBef>
                <a:spcPts val="667"/>
              </a:spcBef>
              <a:buClr>
                <a:schemeClr val="tx2"/>
              </a:buClr>
              <a:buSzPct val="95000"/>
              <a:buBlip>
                <a:blip r:embed="rId6"/>
              </a:buBlip>
              <a:defRPr/>
            </a:pPr>
            <a:r>
              <a:rPr lang="zh-TW" altLang="en-US" sz="2000" dirty="0">
                <a:latin typeface="標楷體" pitchFamily="65" charset="-120"/>
                <a:ea typeface="標楷體" pitchFamily="65" charset="-120"/>
              </a:rPr>
              <a:t>希望在任何地方都可以工作</a:t>
            </a:r>
            <a:endParaRPr lang="en-US" sz="2000" dirty="0">
              <a:latin typeface="標楷體" pitchFamily="65" charset="-120"/>
              <a:ea typeface="標楷體" pitchFamily="65" charset="-120"/>
            </a:endParaRPr>
          </a:p>
        </p:txBody>
      </p:sp>
      <p:sp>
        <p:nvSpPr>
          <p:cNvPr id="25" name="Rectangle 11"/>
          <p:cNvSpPr>
            <a:spLocks noChangeArrowheads="1"/>
          </p:cNvSpPr>
          <p:nvPr/>
        </p:nvSpPr>
        <p:spPr bwMode="auto">
          <a:xfrm>
            <a:off x="0" y="2513591"/>
            <a:ext cx="2070100" cy="714375"/>
          </a:xfrm>
          <a:prstGeom prst="rect">
            <a:avLst/>
          </a:prstGeom>
          <a:noFill/>
          <a:ln w="9525">
            <a:noFill/>
            <a:miter lim="800000"/>
            <a:headEnd/>
            <a:tailEnd/>
          </a:ln>
        </p:spPr>
        <p:txBody>
          <a:bodyPr lIns="0" tIns="0" rIns="0" bIns="0" anchor="ctr"/>
          <a:lstStyle/>
          <a:p>
            <a:pPr algn="ctr">
              <a:lnSpc>
                <a:spcPct val="90000"/>
              </a:lnSpc>
              <a:defRPr/>
            </a:pPr>
            <a:r>
              <a:rPr lang="zh-TW" altLang="en-US" sz="1600" dirty="0">
                <a:latin typeface="+mn-lt"/>
                <a:ea typeface="SimSun" pitchFamily="2" charset="-122"/>
                <a:cs typeface="Times New Roman" pitchFamily="18" charset="0"/>
                <a:sym typeface="Wingdings" pitchFamily="2" charset="2"/>
              </a:rPr>
              <a:t>員工</a:t>
            </a:r>
            <a:r>
              <a:rPr lang="en-US" sz="1600" dirty="0">
                <a:latin typeface="+mn-lt"/>
                <a:ea typeface="SimSun" pitchFamily="2" charset="-122"/>
                <a:cs typeface="Times New Roman" pitchFamily="18" charset="0"/>
                <a:sym typeface="Wingdings" pitchFamily="2" charset="2"/>
              </a:rPr>
              <a:t> </a:t>
            </a:r>
          </a:p>
        </p:txBody>
      </p:sp>
      <p:sp>
        <p:nvSpPr>
          <p:cNvPr id="14350" name="Rectangle 1026064"/>
          <p:cNvSpPr>
            <a:spLocks noChangeArrowheads="1"/>
          </p:cNvSpPr>
          <p:nvPr/>
        </p:nvSpPr>
        <p:spPr bwMode="auto">
          <a:xfrm>
            <a:off x="2063751" y="4907280"/>
            <a:ext cx="7369175" cy="1128510"/>
          </a:xfrm>
          <a:prstGeom prst="rect">
            <a:avLst/>
          </a:prstGeom>
          <a:solidFill>
            <a:schemeClr val="accent1">
              <a:lumMod val="25000"/>
            </a:schemeClr>
          </a:solidFill>
          <a:ln w="9525" algn="ctr">
            <a:noFill/>
            <a:miter lim="800000"/>
            <a:headEnd/>
            <a:tailEnd/>
          </a:ln>
        </p:spPr>
        <p:txBody>
          <a:bodyPr lIns="91436" tIns="45718" rIns="91436" bIns="45718">
            <a:spAutoFit/>
          </a:bodyPr>
          <a:lstStyle/>
          <a:p>
            <a:pPr marL="239439" indent="-239439" defTabSz="912777">
              <a:lnSpc>
                <a:spcPct val="90000"/>
              </a:lnSpc>
              <a:spcBef>
                <a:spcPts val="667"/>
              </a:spcBef>
              <a:buClr>
                <a:schemeClr val="tx2"/>
              </a:buClr>
              <a:buSzPct val="95000"/>
              <a:buBlip>
                <a:blip r:embed="rId6"/>
              </a:buBlip>
              <a:defRPr/>
            </a:pPr>
            <a:r>
              <a:rPr lang="zh-TW" altLang="en-US" sz="2000" dirty="0">
                <a:latin typeface="標楷體" pitchFamily="65" charset="-120"/>
                <a:ea typeface="標楷體" pitchFamily="65" charset="-120"/>
              </a:rPr>
              <a:t>任何地方都可以使用企業軟體</a:t>
            </a:r>
            <a:endParaRPr lang="en-US" sz="2000" dirty="0">
              <a:latin typeface="標楷體" pitchFamily="65" charset="-120"/>
              <a:ea typeface="標楷體" pitchFamily="65" charset="-120"/>
            </a:endParaRPr>
          </a:p>
          <a:p>
            <a:pPr marL="239439" indent="-239439" defTabSz="912777">
              <a:lnSpc>
                <a:spcPct val="90000"/>
              </a:lnSpc>
              <a:spcBef>
                <a:spcPts val="667"/>
              </a:spcBef>
              <a:buClr>
                <a:schemeClr val="tx2"/>
              </a:buClr>
              <a:buSzPct val="95000"/>
              <a:buBlip>
                <a:blip r:embed="rId6"/>
              </a:buBlip>
              <a:defRPr/>
            </a:pPr>
            <a:r>
              <a:rPr lang="zh-TW" altLang="en-US" sz="2000" dirty="0">
                <a:latin typeface="標楷體" pitchFamily="65" charset="-120"/>
                <a:ea typeface="標楷體" pitchFamily="65" charset="-120"/>
              </a:rPr>
              <a:t>跨系統的多重目錄</a:t>
            </a:r>
            <a:endParaRPr lang="en-US" sz="2000" dirty="0">
              <a:latin typeface="標楷體" pitchFamily="65" charset="-120"/>
              <a:ea typeface="標楷體" pitchFamily="65" charset="-120"/>
            </a:endParaRPr>
          </a:p>
          <a:p>
            <a:pPr marL="239439" indent="-239439" defTabSz="912777">
              <a:lnSpc>
                <a:spcPct val="90000"/>
              </a:lnSpc>
              <a:spcBef>
                <a:spcPts val="667"/>
              </a:spcBef>
              <a:buClr>
                <a:schemeClr val="tx2"/>
              </a:buClr>
              <a:buSzPct val="95000"/>
              <a:buBlip>
                <a:blip r:embed="rId6"/>
              </a:buBlip>
              <a:defRPr/>
            </a:pPr>
            <a:r>
              <a:rPr lang="zh-TW" altLang="en-US" sz="2000" dirty="0">
                <a:latin typeface="標楷體" pitchFamily="65" charset="-120"/>
                <a:ea typeface="標楷體" pitchFamily="65" charset="-120"/>
              </a:rPr>
              <a:t>已存在不同的管理工具</a:t>
            </a:r>
            <a:endParaRPr lang="en-US" sz="2000" dirty="0">
              <a:latin typeface="標楷體" pitchFamily="65" charset="-120"/>
              <a:ea typeface="標楷體" pitchFamily="65" charset="-120"/>
            </a:endParaRPr>
          </a:p>
        </p:txBody>
      </p:sp>
      <p:sp>
        <p:nvSpPr>
          <p:cNvPr id="1026060" name="Rectangle 1026059"/>
          <p:cNvSpPr>
            <a:spLocks noChangeArrowheads="1"/>
          </p:cNvSpPr>
          <p:nvPr/>
        </p:nvSpPr>
        <p:spPr bwMode="auto">
          <a:xfrm>
            <a:off x="2063750" y="3375660"/>
            <a:ext cx="5822950" cy="1128510"/>
          </a:xfrm>
          <a:prstGeom prst="rect">
            <a:avLst/>
          </a:prstGeom>
          <a:noFill/>
          <a:ln w="9525" algn="ctr">
            <a:noFill/>
            <a:miter lim="800000"/>
            <a:headEnd/>
            <a:tailEnd/>
          </a:ln>
        </p:spPr>
        <p:txBody>
          <a:bodyPr wrap="square" lIns="91436" tIns="45718" rIns="91436" bIns="45718">
            <a:spAutoFit/>
          </a:bodyPr>
          <a:lstStyle/>
          <a:p>
            <a:pPr marL="239439" indent="-239439" defTabSz="912777">
              <a:lnSpc>
                <a:spcPct val="90000"/>
              </a:lnSpc>
              <a:spcBef>
                <a:spcPts val="667"/>
              </a:spcBef>
              <a:buClr>
                <a:schemeClr val="tx2"/>
              </a:buClr>
              <a:buSzPct val="95000"/>
              <a:buBlip>
                <a:blip r:embed="rId6"/>
              </a:buBlip>
              <a:defRPr/>
            </a:pPr>
            <a:r>
              <a:rPr lang="zh-TW" altLang="en-US" sz="2000" dirty="0">
                <a:latin typeface="標楷體" pitchFamily="65" charset="-120"/>
                <a:ea typeface="標楷體" pitchFamily="65" charset="-120"/>
              </a:rPr>
              <a:t>在現有的交換機上投資太多</a:t>
            </a:r>
            <a:endParaRPr lang="en-US" sz="2000" dirty="0">
              <a:latin typeface="標楷體" pitchFamily="65" charset="-120"/>
              <a:ea typeface="標楷體" pitchFamily="65" charset="-120"/>
            </a:endParaRPr>
          </a:p>
          <a:p>
            <a:pPr marL="239439" indent="-239439" defTabSz="912777">
              <a:lnSpc>
                <a:spcPct val="90000"/>
              </a:lnSpc>
              <a:spcBef>
                <a:spcPts val="667"/>
              </a:spcBef>
              <a:buClr>
                <a:schemeClr val="tx2"/>
              </a:buClr>
              <a:buSzPct val="95000"/>
              <a:buBlip>
                <a:blip r:embed="rId6"/>
              </a:buBlip>
              <a:defRPr/>
            </a:pPr>
            <a:r>
              <a:rPr lang="zh-TW" altLang="en-US" sz="2000" dirty="0">
                <a:latin typeface="標楷體" pitchFamily="65" charset="-120"/>
                <a:ea typeface="標楷體" pitchFamily="65" charset="-120"/>
              </a:rPr>
              <a:t>希望在節省通訊成本外能夠多增加企業價值</a:t>
            </a:r>
            <a:endParaRPr lang="en-US" sz="2000" dirty="0">
              <a:latin typeface="標楷體" pitchFamily="65" charset="-120"/>
              <a:ea typeface="標楷體" pitchFamily="65" charset="-120"/>
            </a:endParaRPr>
          </a:p>
          <a:p>
            <a:pPr marL="239439" indent="-239439" defTabSz="912777">
              <a:lnSpc>
                <a:spcPct val="90000"/>
              </a:lnSpc>
              <a:spcBef>
                <a:spcPts val="667"/>
              </a:spcBef>
              <a:buClr>
                <a:schemeClr val="tx2"/>
              </a:buClr>
              <a:buSzPct val="95000"/>
              <a:buBlip>
                <a:blip r:embed="rId6"/>
              </a:buBlip>
              <a:defRPr/>
            </a:pPr>
            <a:r>
              <a:rPr lang="zh-TW" altLang="en-US" sz="2000" dirty="0">
                <a:latin typeface="標楷體" pitchFamily="65" charset="-120"/>
                <a:ea typeface="標楷體" pitchFamily="65" charset="-120"/>
              </a:rPr>
              <a:t>希望任何技術決策都可以保留彈性</a:t>
            </a:r>
            <a:endParaRPr lang="en-US" sz="2000" dirty="0">
              <a:latin typeface="標楷體" pitchFamily="65" charset="-120"/>
              <a:ea typeface="標楷體" pitchFamily="65" charset="-120"/>
            </a:endParaRPr>
          </a:p>
        </p:txBody>
      </p:sp>
      <p:sp>
        <p:nvSpPr>
          <p:cNvPr id="15" name="Title 14"/>
          <p:cNvSpPr>
            <a:spLocks noGrp="1"/>
          </p:cNvSpPr>
          <p:nvPr>
            <p:ph type="title"/>
          </p:nvPr>
        </p:nvSpPr>
        <p:spPr>
          <a:xfrm>
            <a:off x="382588" y="677863"/>
            <a:ext cx="8380412" cy="1800483"/>
          </a:xfrm>
        </p:spPr>
        <p:txBody>
          <a:bodyPr/>
          <a:lstStyle/>
          <a:p>
            <a:r>
              <a:rPr lang="zh-TW" altLang="en-US" sz="4500" dirty="0">
                <a:latin typeface="標楷體" pitchFamily="65" charset="-120"/>
                <a:ea typeface="標楷體" pitchFamily="65" charset="-120"/>
                <a:sym typeface="Wingdings" pitchFamily="2" charset="2"/>
              </a:rPr>
              <a:t>今日的企業環境</a:t>
            </a:r>
            <a:r>
              <a:rPr altLang="zh-TW" sz="4500" dirty="0">
                <a:latin typeface="標楷體" pitchFamily="65" charset="-120"/>
                <a:ea typeface="標楷體" pitchFamily="65" charset="-120"/>
                <a:sym typeface="Wingdings" pitchFamily="2" charset="2"/>
              </a:rPr>
              <a:t/>
            </a:r>
            <a:br>
              <a:rPr altLang="zh-TW" sz="4500" dirty="0">
                <a:latin typeface="標楷體" pitchFamily="65" charset="-120"/>
                <a:ea typeface="標楷體" pitchFamily="65" charset="-120"/>
                <a:sym typeface="Wingdings" pitchFamily="2" charset="2"/>
              </a:rPr>
            </a:br>
            <a:r>
              <a:rPr lang="zh-TW" altLang="en-US" sz="3300" dirty="0">
                <a:latin typeface="標楷體" pitchFamily="65" charset="-120"/>
                <a:ea typeface="標楷體" pitchFamily="65" charset="-120"/>
                <a:sym typeface="Wingdings" pitchFamily="2" charset="2"/>
              </a:rPr>
              <a:t>員工的心聲</a:t>
            </a:r>
            <a:r>
              <a:rPr lang="en-US" sz="4500" dirty="0">
                <a:sym typeface="Wingdings" pitchFamily="2" charset="2"/>
              </a:rPr>
              <a:t/>
            </a:r>
            <a:br>
              <a:rPr lang="en-US" sz="4500" dirty="0">
                <a:sym typeface="Wingdings" pitchFamily="2" charset="2"/>
              </a:rPr>
            </a:br>
            <a:endParaRPr lang="en-US" sz="4500" spc="-83"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INVLD|1|.5|.5|1|1|1.5|1"/>
</p:tagLst>
</file>

<file path=ppt/tags/tag2.xml><?xml version="1.0" encoding="utf-8"?>
<p:tagLst xmlns:a="http://schemas.openxmlformats.org/drawingml/2006/main" xmlns:r="http://schemas.openxmlformats.org/officeDocument/2006/relationships" xmlns:p="http://schemas.openxmlformats.org/presentationml/2006/main">
  <p:tag name="TIMING" val="INVLD|1|.5|.5|1|1|1.5|1"/>
</p:tagLst>
</file>

<file path=ppt/theme/theme1.xml><?xml version="1.0" encoding="utf-8"?>
<a:theme xmlns:a="http://schemas.openxmlformats.org/drawingml/2006/main" name="2_Webcast Template - TNET_NEW_atsim (3)">
  <a:themeElements>
    <a:clrScheme name="2_Webcast Template - TNET_NEW_atsim (3) 1">
      <a:dk1>
        <a:srgbClr val="000000"/>
      </a:dk1>
      <a:lt1>
        <a:srgbClr val="FFFFFF"/>
      </a:lt1>
      <a:dk2>
        <a:srgbClr val="000066"/>
      </a:dk2>
      <a:lt2>
        <a:srgbClr val="FFFFFF"/>
      </a:lt2>
      <a:accent1>
        <a:srgbClr val="99CCFF"/>
      </a:accent1>
      <a:accent2>
        <a:srgbClr val="33CC33"/>
      </a:accent2>
      <a:accent3>
        <a:srgbClr val="AAAAB8"/>
      </a:accent3>
      <a:accent4>
        <a:srgbClr val="DADADA"/>
      </a:accent4>
      <a:accent5>
        <a:srgbClr val="CAE2FF"/>
      </a:accent5>
      <a:accent6>
        <a:srgbClr val="2DB92D"/>
      </a:accent6>
      <a:hlink>
        <a:srgbClr val="FFCC00"/>
      </a:hlink>
      <a:folHlink>
        <a:srgbClr val="0099CC"/>
      </a:folHlink>
    </a:clrScheme>
    <a:fontScheme name="2_Webcast Template - TNET_NEW_atsi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chemeClr val="accent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CC00"/>
          </a:buClr>
          <a:buSzTx/>
          <a:buFontTx/>
          <a:buChar char="•"/>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chemeClr val="accent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CC00"/>
          </a:buClr>
          <a:buSzTx/>
          <a:buFontTx/>
          <a:buChar char="•"/>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2_Webcast Template - TNET_NEW_atsim (3) 1">
        <a:dk1>
          <a:srgbClr val="000000"/>
        </a:dk1>
        <a:lt1>
          <a:srgbClr val="FFFFFF"/>
        </a:lt1>
        <a:dk2>
          <a:srgbClr val="000066"/>
        </a:dk2>
        <a:lt2>
          <a:srgbClr val="FFFFFF"/>
        </a:lt2>
        <a:accent1>
          <a:srgbClr val="99CCFF"/>
        </a:accent1>
        <a:accent2>
          <a:srgbClr val="33CC33"/>
        </a:accent2>
        <a:accent3>
          <a:srgbClr val="AAAAB8"/>
        </a:accent3>
        <a:accent4>
          <a:srgbClr val="DADADA"/>
        </a:accent4>
        <a:accent5>
          <a:srgbClr val="CAE2FF"/>
        </a:accent5>
        <a:accent6>
          <a:srgbClr val="2DB92D"/>
        </a:accent6>
        <a:hlink>
          <a:srgbClr val="FFCC00"/>
        </a:hlink>
        <a:folHlink>
          <a:srgbClr val="0099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2316</TotalTime>
  <Words>4632</Words>
  <Application>Microsoft PowerPoint</Application>
  <PresentationFormat>如螢幕大小 (4:3)</PresentationFormat>
  <Paragraphs>507</Paragraphs>
  <Slides>49</Slides>
  <Notes>49</Notes>
  <HiddenSlides>0</HiddenSlides>
  <MMClips>0</MMClips>
  <ScaleCrop>false</ScaleCrop>
  <HeadingPairs>
    <vt:vector size="4" baseType="variant">
      <vt:variant>
        <vt:lpstr>佈景主題</vt:lpstr>
      </vt:variant>
      <vt:variant>
        <vt:i4>1</vt:i4>
      </vt:variant>
      <vt:variant>
        <vt:lpstr>投影片標題</vt:lpstr>
      </vt:variant>
      <vt:variant>
        <vt:i4>49</vt:i4>
      </vt:variant>
    </vt:vector>
  </HeadingPairs>
  <TitlesOfParts>
    <vt:vector size="50" baseType="lpstr">
      <vt:lpstr>2_Webcast Template - TNET_NEW_atsim (3)</vt:lpstr>
      <vt:lpstr>投影片 1</vt:lpstr>
      <vt:lpstr>Office Communications Server 2007 新功能介紹</vt:lpstr>
      <vt:lpstr>議程大綱</vt:lpstr>
      <vt:lpstr>Unified Communications Innovative Communications with Revolutionary Economics</vt:lpstr>
      <vt:lpstr>Microsoft 整合通訊</vt:lpstr>
      <vt:lpstr>Microsoft 整合通訊</vt:lpstr>
      <vt:lpstr>企業內部採用即時通訊的優勢</vt:lpstr>
      <vt:lpstr>微軟整合通訊的市場地位</vt:lpstr>
      <vt:lpstr>今日的企業環境 員工的心聲 </vt:lpstr>
      <vt:lpstr>今日企業環境 投資策略</vt:lpstr>
      <vt:lpstr>投影片 11</vt:lpstr>
      <vt:lpstr>加強型企業 IM</vt:lpstr>
      <vt:lpstr>投影片 13</vt:lpstr>
      <vt:lpstr>還記得…</vt:lpstr>
      <vt:lpstr>通訊群組整合</vt:lpstr>
      <vt:lpstr>豐富的狀態顯示</vt:lpstr>
      <vt:lpstr>豐富的狀態顯示</vt:lpstr>
      <vt:lpstr>簡化通訊 Anywhere Access</vt:lpstr>
      <vt:lpstr>投影片 19</vt:lpstr>
      <vt:lpstr>全新會議功能</vt:lpstr>
      <vt:lpstr>On-premise web conferencing</vt:lpstr>
      <vt:lpstr>Web Conferencing Experience</vt:lpstr>
      <vt:lpstr>投影片 23</vt:lpstr>
      <vt:lpstr>投影片 24</vt:lpstr>
      <vt:lpstr>投影片 25</vt:lpstr>
      <vt:lpstr>Communicator-based Conferencing</vt:lpstr>
      <vt:lpstr>投影片 27</vt:lpstr>
      <vt:lpstr>增強型 VoIP</vt:lpstr>
      <vt:lpstr>提供傳統電話所能提供之功能</vt:lpstr>
      <vt:lpstr>勿打擾管理</vt:lpstr>
      <vt:lpstr>投影片 31</vt:lpstr>
      <vt:lpstr>投影片 32</vt:lpstr>
      <vt:lpstr>完美整合</vt:lpstr>
      <vt:lpstr>無所不在的狀態顯示</vt:lpstr>
      <vt:lpstr>集中式記錄於 Outlook 中</vt:lpstr>
      <vt:lpstr>整合 OneNote 2007</vt:lpstr>
      <vt:lpstr>投影片 37</vt:lpstr>
      <vt:lpstr>延展性</vt:lpstr>
      <vt:lpstr>改良之 ‘Tabs’</vt:lpstr>
      <vt:lpstr>來電與企業AP之結合 </vt:lpstr>
      <vt:lpstr>系統功能 共通管理工具</vt:lpstr>
      <vt:lpstr>集中控管介面</vt:lpstr>
      <vt:lpstr>安全性</vt:lpstr>
      <vt:lpstr>智慧型 IM 過濾器</vt:lpstr>
      <vt:lpstr>設定紀錄與封存</vt:lpstr>
      <vt:lpstr>微軟整合通訊服務  建構基礎架構 </vt:lpstr>
      <vt:lpstr>Microsoft Unified Communications  廣泛合作夥伴解決方案</vt:lpstr>
      <vt:lpstr>Q &amp; A / Discussion</vt:lpstr>
      <vt:lpstr>投影片 49</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Dean Andrews</dc:creator>
  <cp:keywords>TechNet;</cp:keywords>
  <cp:lastModifiedBy>David</cp:lastModifiedBy>
  <cp:revision>74</cp:revision>
  <dcterms:created xsi:type="dcterms:W3CDTF">2004-11-11T21:19:26Z</dcterms:created>
  <dcterms:modified xsi:type="dcterms:W3CDTF">2007-10-17T09:13:40Z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TNTx-xx</vt:lpwstr>
  </property>
  <property fmtid="{D5CDD505-2E9C-101B-9397-08002B2CF9AE}" pid="4" name="Status">
    <vt:lpwstr>Work in Progress</vt:lpwstr>
  </property>
  <property fmtid="{D5CDD505-2E9C-101B-9397-08002B2CF9AE}" pid="5" name="Version">
    <vt:lpwstr>3.0</vt:lpwstr>
  </property>
  <property fmtid="{D5CDD505-2E9C-101B-9397-08002B2CF9AE}" pid="6" name="Support">
    <vt:lpwstr>devhelp@microsoft.com</vt:lpwstr>
  </property>
  <property fmtid="{D5CDD505-2E9C-101B-9397-08002B2CF9AE}" pid="7" name="build">
    <vt:lpwstr>0</vt:lpwstr>
  </property>
</Properties>
</file>