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7" r:id="rId3"/>
    <p:sldId id="278" r:id="rId4"/>
    <p:sldId id="274" r:id="rId5"/>
    <p:sldId id="263" r:id="rId6"/>
    <p:sldId id="264" r:id="rId7"/>
    <p:sldId id="265" r:id="rId8"/>
    <p:sldId id="276" r:id="rId9"/>
    <p:sldId id="266" r:id="rId10"/>
    <p:sldId id="267" r:id="rId11"/>
    <p:sldId id="268" r:id="rId12"/>
    <p:sldId id="279" r:id="rId13"/>
    <p:sldId id="280" r:id="rId14"/>
    <p:sldId id="281" r:id="rId15"/>
    <p:sldId id="282" r:id="rId16"/>
    <p:sldId id="275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8F5"/>
  </p:clrMru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6974" autoAdjust="0"/>
    <p:restoredTop sz="94660"/>
  </p:normalViewPr>
  <p:slideViewPr>
    <p:cSldViewPr showGuides="1">
      <p:cViewPr>
        <p:scale>
          <a:sx n="66" d="100"/>
          <a:sy n="66" d="100"/>
        </p:scale>
        <p:origin x="-816" y="-186"/>
      </p:cViewPr>
      <p:guideLst>
        <p:guide orient="horz" pos="2256"/>
        <p:guide orient="horz" pos="480"/>
        <p:guide orient="horz" pos="1728"/>
        <p:guide orient="horz" pos="3312"/>
        <p:guide pos="2880"/>
        <p:guide pos="5664"/>
        <p:guide pos="96"/>
        <p:guide pos="6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Yes, there are certain things I can’t do online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0.11</c:v>
                </c:pt>
                <c:pt idx="1">
                  <c:v>0.1</c:v>
                </c:pt>
                <c:pt idx="2">
                  <c:v>8.0000000000000043E-2</c:v>
                </c:pt>
                <c:pt idx="3">
                  <c:v>0.1</c:v>
                </c:pt>
                <c:pt idx="4">
                  <c:v>0.15000000000000022</c:v>
                </c:pt>
                <c:pt idx="5">
                  <c:v>0.28000000000000008</c:v>
                </c:pt>
                <c:pt idx="6">
                  <c:v>0.1</c:v>
                </c:pt>
                <c:pt idx="7">
                  <c:v>0.21000000000000021</c:v>
                </c:pt>
                <c:pt idx="8">
                  <c:v>0.16</c:v>
                </c:pt>
                <c:pt idx="9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 BUT I can get round the restrictions online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0.11</c:v>
                </c:pt>
                <c:pt idx="1">
                  <c:v>6.0000000000000032E-2</c:v>
                </c:pt>
                <c:pt idx="2">
                  <c:v>7.0000000000000021E-2</c:v>
                </c:pt>
                <c:pt idx="3">
                  <c:v>0.05</c:v>
                </c:pt>
                <c:pt idx="4">
                  <c:v>4.0000000000000022E-2</c:v>
                </c:pt>
                <c:pt idx="5">
                  <c:v>6.0000000000000032E-2</c:v>
                </c:pt>
                <c:pt idx="6">
                  <c:v>4.0000000000000022E-2</c:v>
                </c:pt>
                <c:pt idx="7">
                  <c:v>0.17</c:v>
                </c:pt>
                <c:pt idx="8">
                  <c:v>7.0000000000000021E-2</c:v>
                </c:pt>
                <c:pt idx="9">
                  <c:v>3.0000000000000002E-2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often, only sometimes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0.19</c:v>
                </c:pt>
                <c:pt idx="1">
                  <c:v>0.29000000000000031</c:v>
                </c:pt>
                <c:pt idx="2">
                  <c:v>0.41000000000000031</c:v>
                </c:pt>
                <c:pt idx="3">
                  <c:v>0.30000000000000032</c:v>
                </c:pt>
                <c:pt idx="4">
                  <c:v>0.32000000000000051</c:v>
                </c:pt>
                <c:pt idx="5">
                  <c:v>0.34</c:v>
                </c:pt>
                <c:pt idx="6">
                  <c:v>0.19</c:v>
                </c:pt>
                <c:pt idx="7">
                  <c:v>0.30000000000000032</c:v>
                </c:pt>
                <c:pt idx="8">
                  <c:v>0.16</c:v>
                </c:pt>
                <c:pt idx="9">
                  <c:v>0.24000000000000021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at all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0.59</c:v>
                </c:pt>
                <c:pt idx="1">
                  <c:v>0.55000000000000004</c:v>
                </c:pt>
                <c:pt idx="2">
                  <c:v>0.44</c:v>
                </c:pt>
                <c:pt idx="3">
                  <c:v>0.55000000000000004</c:v>
                </c:pt>
                <c:pt idx="4">
                  <c:v>0.49000000000000032</c:v>
                </c:pt>
                <c:pt idx="5">
                  <c:v>0.33000000000000057</c:v>
                </c:pt>
                <c:pt idx="6">
                  <c:v>0.67000000000000115</c:v>
                </c:pt>
                <c:pt idx="7">
                  <c:v>0.32000000000000051</c:v>
                </c:pt>
                <c:pt idx="8">
                  <c:v>0.61000000000000065</c:v>
                </c:pt>
                <c:pt idx="9">
                  <c:v>0.66000000000000114</c:v>
                </c:pt>
              </c:numCache>
            </c:numRef>
          </c:val>
        </c:ser>
        <c:gapWidth val="35"/>
        <c:overlap val="100"/>
        <c:axId val="66545536"/>
        <c:axId val="66547072"/>
      </c:barChart>
      <c:catAx>
        <c:axId val="6654553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66547072"/>
        <c:crosses val="autoZero"/>
        <c:auto val="1"/>
        <c:lblAlgn val="ctr"/>
        <c:lblOffset val="100"/>
      </c:catAx>
      <c:valAx>
        <c:axId val="66547072"/>
        <c:scaling>
          <c:orientation val="minMax"/>
        </c:scaling>
        <c:delete val="1"/>
        <c:axPos val="l"/>
        <c:numFmt formatCode="0%" sourceLinked="1"/>
        <c:tickLblPos val="nextTo"/>
        <c:crossAx val="6654553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0.59</c:v>
                </c:pt>
                <c:pt idx="1">
                  <c:v>0.61000000000000065</c:v>
                </c:pt>
                <c:pt idx="2">
                  <c:v>0.68</c:v>
                </c:pt>
                <c:pt idx="3">
                  <c:v>0.52</c:v>
                </c:pt>
                <c:pt idx="4">
                  <c:v>0.23</c:v>
                </c:pt>
                <c:pt idx="5">
                  <c:v>0.62000000000000111</c:v>
                </c:pt>
                <c:pt idx="6">
                  <c:v>0.46</c:v>
                </c:pt>
                <c:pt idx="7">
                  <c:v>0.36000000000000032</c:v>
                </c:pt>
                <c:pt idx="8">
                  <c:v>0.71000000000000063</c:v>
                </c:pt>
                <c:pt idx="9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0.25</c:v>
                </c:pt>
                <c:pt idx="1">
                  <c:v>0.18000000000000024</c:v>
                </c:pt>
                <c:pt idx="2">
                  <c:v>0.1</c:v>
                </c:pt>
                <c:pt idx="3">
                  <c:v>0.26</c:v>
                </c:pt>
                <c:pt idx="4">
                  <c:v>0.36000000000000032</c:v>
                </c:pt>
                <c:pt idx="5">
                  <c:v>0.16</c:v>
                </c:pt>
                <c:pt idx="6">
                  <c:v>0.16</c:v>
                </c:pt>
                <c:pt idx="7">
                  <c:v>0.35000000000000031</c:v>
                </c:pt>
                <c:pt idx="8">
                  <c:v>0.11</c:v>
                </c:pt>
                <c:pt idx="9">
                  <c:v>0.24000000000000021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don’t know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0.16</c:v>
                </c:pt>
                <c:pt idx="1">
                  <c:v>0.21000000000000021</c:v>
                </c:pt>
                <c:pt idx="2">
                  <c:v>0.22</c:v>
                </c:pt>
                <c:pt idx="3">
                  <c:v>0.22</c:v>
                </c:pt>
                <c:pt idx="4">
                  <c:v>0.41000000000000031</c:v>
                </c:pt>
                <c:pt idx="5">
                  <c:v>0.21000000000000021</c:v>
                </c:pt>
                <c:pt idx="6">
                  <c:v>0.38000000000000062</c:v>
                </c:pt>
                <c:pt idx="7">
                  <c:v>0.29000000000000031</c:v>
                </c:pt>
                <c:pt idx="8">
                  <c:v>0.18000000000000024</c:v>
                </c:pt>
                <c:pt idx="9">
                  <c:v>0.2</c:v>
                </c:pt>
              </c:numCache>
            </c:numRef>
          </c:val>
        </c:ser>
        <c:gapWidth val="35"/>
        <c:overlap val="100"/>
        <c:axId val="59431552"/>
        <c:axId val="59449728"/>
      </c:barChart>
      <c:catAx>
        <c:axId val="594315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59449728"/>
        <c:crosses val="autoZero"/>
        <c:auto val="1"/>
        <c:lblAlgn val="ctr"/>
        <c:lblOffset val="100"/>
      </c:catAx>
      <c:valAx>
        <c:axId val="59449728"/>
        <c:scaling>
          <c:orientation val="minMax"/>
        </c:scaling>
        <c:delete val="1"/>
        <c:axPos val="l"/>
        <c:numFmt formatCode="0%" sourceLinked="1"/>
        <c:tickLblPos val="nextTo"/>
        <c:crossAx val="59431552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0.05</c:v>
                </c:pt>
                <c:pt idx="1">
                  <c:v>0.19</c:v>
                </c:pt>
                <c:pt idx="2">
                  <c:v>0.16</c:v>
                </c:pt>
                <c:pt idx="3">
                  <c:v>0.24000000000000021</c:v>
                </c:pt>
                <c:pt idx="4">
                  <c:v>6.0000000000000032E-2</c:v>
                </c:pt>
                <c:pt idx="5">
                  <c:v>0.23</c:v>
                </c:pt>
                <c:pt idx="6">
                  <c:v>7.0000000000000021E-2</c:v>
                </c:pt>
                <c:pt idx="7">
                  <c:v>6.0000000000000032E-2</c:v>
                </c:pt>
                <c:pt idx="8">
                  <c:v>0.13</c:v>
                </c:pt>
                <c:pt idx="9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0.95000000000000062</c:v>
                </c:pt>
                <c:pt idx="1">
                  <c:v>0.81</c:v>
                </c:pt>
                <c:pt idx="2">
                  <c:v>0.84000000000000064</c:v>
                </c:pt>
                <c:pt idx="3">
                  <c:v>0.76000000000000123</c:v>
                </c:pt>
                <c:pt idx="4">
                  <c:v>0.94000000000000061</c:v>
                </c:pt>
                <c:pt idx="5">
                  <c:v>0.77000000000000124</c:v>
                </c:pt>
                <c:pt idx="6">
                  <c:v>0.93</c:v>
                </c:pt>
                <c:pt idx="7">
                  <c:v>0.94000000000000061</c:v>
                </c:pt>
                <c:pt idx="8">
                  <c:v>0.87000000000000111</c:v>
                </c:pt>
                <c:pt idx="9">
                  <c:v>0.91</c:v>
                </c:pt>
              </c:numCache>
            </c:numRef>
          </c:val>
        </c:ser>
        <c:gapWidth val="35"/>
        <c:overlap val="100"/>
        <c:axId val="59790080"/>
        <c:axId val="59791616"/>
      </c:barChart>
      <c:catAx>
        <c:axId val="59790080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lang="en-US" sz="1100"/>
            </a:pPr>
            <a:endParaRPr lang="en-US"/>
          </a:p>
        </c:txPr>
        <c:crossAx val="59791616"/>
        <c:crosses val="autoZero"/>
        <c:auto val="1"/>
        <c:lblAlgn val="ctr"/>
        <c:lblOffset val="100"/>
      </c:catAx>
      <c:valAx>
        <c:axId val="59791616"/>
        <c:scaling>
          <c:orientation val="minMax"/>
        </c:scaling>
        <c:delete val="1"/>
        <c:axPos val="l"/>
        <c:numFmt formatCode="0%" sourceLinked="1"/>
        <c:tickLblPos val="nextTo"/>
        <c:crossAx val="5979008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14 yrs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0.23</c:v>
                </c:pt>
                <c:pt idx="1">
                  <c:v>0.43000000000000038</c:v>
                </c:pt>
                <c:pt idx="2">
                  <c:v>0.39000000000000062</c:v>
                </c:pt>
                <c:pt idx="3">
                  <c:v>0.28000000000000008</c:v>
                </c:pt>
                <c:pt idx="4">
                  <c:v>0.37000000000000038</c:v>
                </c:pt>
                <c:pt idx="5">
                  <c:v>0.52</c:v>
                </c:pt>
                <c:pt idx="6">
                  <c:v>0.33000000000000074</c:v>
                </c:pt>
                <c:pt idx="7">
                  <c:v>0.36000000000000032</c:v>
                </c:pt>
                <c:pt idx="8">
                  <c:v>0.32000000000000062</c:v>
                </c:pt>
                <c:pt idx="9">
                  <c:v>0.24000000000000021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15 yrs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0.23</c:v>
                </c:pt>
                <c:pt idx="1">
                  <c:v>0.25</c:v>
                </c:pt>
                <c:pt idx="2">
                  <c:v>0.24000000000000021</c:v>
                </c:pt>
                <c:pt idx="3">
                  <c:v>0.21000000000000021</c:v>
                </c:pt>
                <c:pt idx="4">
                  <c:v>0.17</c:v>
                </c:pt>
                <c:pt idx="5">
                  <c:v>0.22000000000000008</c:v>
                </c:pt>
                <c:pt idx="6">
                  <c:v>0.18000000000000024</c:v>
                </c:pt>
                <c:pt idx="7">
                  <c:v>0.14000000000000001</c:v>
                </c:pt>
                <c:pt idx="8">
                  <c:v>0.2</c:v>
                </c:pt>
                <c:pt idx="9">
                  <c:v>0.22000000000000008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16 yrs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0.19000000000000009</c:v>
                </c:pt>
                <c:pt idx="1">
                  <c:v>0.14000000000000001</c:v>
                </c:pt>
                <c:pt idx="2">
                  <c:v>0.16000000000000009</c:v>
                </c:pt>
                <c:pt idx="3">
                  <c:v>0.18000000000000024</c:v>
                </c:pt>
                <c:pt idx="4">
                  <c:v>0.14000000000000001</c:v>
                </c:pt>
                <c:pt idx="5">
                  <c:v>0.16000000000000009</c:v>
                </c:pt>
                <c:pt idx="6">
                  <c:v>0.18000000000000024</c:v>
                </c:pt>
                <c:pt idx="7">
                  <c:v>0.14000000000000001</c:v>
                </c:pt>
                <c:pt idx="8">
                  <c:v>0.17</c:v>
                </c:pt>
                <c:pt idx="9">
                  <c:v>0.21000000000000021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17 yrs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0.11000000000000004</c:v>
                </c:pt>
                <c:pt idx="1">
                  <c:v>0.11000000000000004</c:v>
                </c:pt>
                <c:pt idx="2">
                  <c:v>0.12000000000000002</c:v>
                </c:pt>
                <c:pt idx="3">
                  <c:v>0.15000000000000024</c:v>
                </c:pt>
                <c:pt idx="4">
                  <c:v>0.12000000000000002</c:v>
                </c:pt>
                <c:pt idx="5">
                  <c:v>6.0000000000000032E-2</c:v>
                </c:pt>
                <c:pt idx="6">
                  <c:v>0.17</c:v>
                </c:pt>
                <c:pt idx="7">
                  <c:v>0.1</c:v>
                </c:pt>
                <c:pt idx="8">
                  <c:v>0.13</c:v>
                </c:pt>
                <c:pt idx="9">
                  <c:v>0.19000000000000009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18 yrs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Sheet1!$F$2:$F$11</c:f>
              <c:numCache>
                <c:formatCode>0%</c:formatCode>
                <c:ptCount val="10"/>
                <c:pt idx="0">
                  <c:v>0.23</c:v>
                </c:pt>
                <c:pt idx="1">
                  <c:v>7.0000000000000034E-2</c:v>
                </c:pt>
                <c:pt idx="2">
                  <c:v>8.0000000000000057E-2</c:v>
                </c:pt>
                <c:pt idx="3">
                  <c:v>0.18000000000000024</c:v>
                </c:pt>
                <c:pt idx="4">
                  <c:v>0.2</c:v>
                </c:pt>
                <c:pt idx="5">
                  <c:v>5.0000000000000031E-2</c:v>
                </c:pt>
                <c:pt idx="6">
                  <c:v>0.14000000000000001</c:v>
                </c:pt>
                <c:pt idx="7">
                  <c:v>0.26</c:v>
                </c:pt>
                <c:pt idx="8">
                  <c:v>0.19000000000000009</c:v>
                </c:pt>
                <c:pt idx="9">
                  <c:v>0.15000000000000024</c:v>
                </c:pt>
              </c:numCache>
            </c:numRef>
          </c:val>
        </c:ser>
        <c:gapWidth val="35"/>
        <c:overlap val="100"/>
        <c:axId val="71878912"/>
        <c:axId val="71935104"/>
      </c:barChart>
      <c:catAx>
        <c:axId val="71878912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lang="en-US" sz="1100"/>
            </a:pPr>
            <a:endParaRPr lang="en-US"/>
          </a:p>
        </c:txPr>
        <c:crossAx val="71935104"/>
        <c:crosses val="autoZero"/>
        <c:auto val="1"/>
        <c:lblAlgn val="ctr"/>
        <c:lblOffset val="100"/>
      </c:catAx>
      <c:valAx>
        <c:axId val="71935104"/>
        <c:scaling>
          <c:orientation val="minMax"/>
        </c:scaling>
        <c:delete val="1"/>
        <c:axPos val="l"/>
        <c:numFmt formatCode="0%" sourceLinked="1"/>
        <c:tickLblPos val="nextTo"/>
        <c:crossAx val="71878912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0.44</c:v>
                </c:pt>
                <c:pt idx="1">
                  <c:v>0.41000000000000031</c:v>
                </c:pt>
                <c:pt idx="2">
                  <c:v>0.51</c:v>
                </c:pt>
                <c:pt idx="3">
                  <c:v>0.43000000000000038</c:v>
                </c:pt>
                <c:pt idx="4">
                  <c:v>0.39000000000000062</c:v>
                </c:pt>
                <c:pt idx="5">
                  <c:v>0.76000000000000123</c:v>
                </c:pt>
                <c:pt idx="6">
                  <c:v>0.46</c:v>
                </c:pt>
                <c:pt idx="7">
                  <c:v>0.52</c:v>
                </c:pt>
                <c:pt idx="8">
                  <c:v>0.48000000000000032</c:v>
                </c:pt>
                <c:pt idx="9">
                  <c:v>0.33000000000000074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0.56000000000000005</c:v>
                </c:pt>
                <c:pt idx="1">
                  <c:v>0.59</c:v>
                </c:pt>
                <c:pt idx="2">
                  <c:v>0.49000000000000032</c:v>
                </c:pt>
                <c:pt idx="3">
                  <c:v>0.56999999999999995</c:v>
                </c:pt>
                <c:pt idx="4">
                  <c:v>0.61000000000000065</c:v>
                </c:pt>
                <c:pt idx="5">
                  <c:v>0.24000000000000021</c:v>
                </c:pt>
                <c:pt idx="6">
                  <c:v>0.54</c:v>
                </c:pt>
                <c:pt idx="7">
                  <c:v>0.48000000000000032</c:v>
                </c:pt>
                <c:pt idx="8">
                  <c:v>0.52</c:v>
                </c:pt>
                <c:pt idx="9">
                  <c:v>0.67000000000000148</c:v>
                </c:pt>
              </c:numCache>
            </c:numRef>
          </c:val>
        </c:ser>
        <c:gapWidth val="35"/>
        <c:overlap val="100"/>
        <c:axId val="72093056"/>
        <c:axId val="72094848"/>
      </c:barChart>
      <c:catAx>
        <c:axId val="72093056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lang="en-US" sz="1100" b="0"/>
            </a:pPr>
            <a:endParaRPr lang="en-US"/>
          </a:p>
        </c:txPr>
        <c:crossAx val="72094848"/>
        <c:crosses val="autoZero"/>
        <c:auto val="1"/>
        <c:lblAlgn val="ctr"/>
        <c:lblOffset val="100"/>
      </c:catAx>
      <c:valAx>
        <c:axId val="72094848"/>
        <c:scaling>
          <c:orientation val="minMax"/>
        </c:scaling>
        <c:delete val="1"/>
        <c:axPos val="l"/>
        <c:numFmt formatCode="0%" sourceLinked="1"/>
        <c:tickLblPos val="nextTo"/>
        <c:crossAx val="7209305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1 to 5 hours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0.17</c:v>
                </c:pt>
                <c:pt idx="1">
                  <c:v>0.15000000000000024</c:v>
                </c:pt>
                <c:pt idx="2">
                  <c:v>0.17</c:v>
                </c:pt>
                <c:pt idx="3">
                  <c:v>0.15000000000000024</c:v>
                </c:pt>
                <c:pt idx="4">
                  <c:v>0.28000000000000008</c:v>
                </c:pt>
                <c:pt idx="5">
                  <c:v>0.18000000000000024</c:v>
                </c:pt>
                <c:pt idx="6">
                  <c:v>0.2</c:v>
                </c:pt>
                <c:pt idx="7">
                  <c:v>0.25</c:v>
                </c:pt>
                <c:pt idx="8">
                  <c:v>0.24000000000000021</c:v>
                </c:pt>
                <c:pt idx="9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 to 10 hours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0.41000000000000031</c:v>
                </c:pt>
                <c:pt idx="1">
                  <c:v>0.30000000000000032</c:v>
                </c:pt>
                <c:pt idx="2">
                  <c:v>0.30000000000000032</c:v>
                </c:pt>
                <c:pt idx="3">
                  <c:v>0.33000000000000074</c:v>
                </c:pt>
                <c:pt idx="4">
                  <c:v>0.25</c:v>
                </c:pt>
                <c:pt idx="5">
                  <c:v>0.30000000000000032</c:v>
                </c:pt>
                <c:pt idx="6">
                  <c:v>0.26</c:v>
                </c:pt>
                <c:pt idx="7">
                  <c:v>0.25</c:v>
                </c:pt>
                <c:pt idx="8">
                  <c:v>0.32000000000000062</c:v>
                </c:pt>
                <c:pt idx="9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10 to 15 hours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0.14000000000000001</c:v>
                </c:pt>
                <c:pt idx="1">
                  <c:v>0.23</c:v>
                </c:pt>
                <c:pt idx="2">
                  <c:v>0.25</c:v>
                </c:pt>
                <c:pt idx="3">
                  <c:v>0.2</c:v>
                </c:pt>
                <c:pt idx="4">
                  <c:v>0.21000000000000021</c:v>
                </c:pt>
                <c:pt idx="5">
                  <c:v>0.23</c:v>
                </c:pt>
                <c:pt idx="6">
                  <c:v>0.22</c:v>
                </c:pt>
                <c:pt idx="7">
                  <c:v>0.21000000000000021</c:v>
                </c:pt>
                <c:pt idx="8">
                  <c:v>0.19</c:v>
                </c:pt>
                <c:pt idx="9">
                  <c:v>0.31000000000000055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More than 15 hours per week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0.28000000000000008</c:v>
                </c:pt>
                <c:pt idx="1">
                  <c:v>0.33000000000000074</c:v>
                </c:pt>
                <c:pt idx="2">
                  <c:v>0.27</c:v>
                </c:pt>
                <c:pt idx="3">
                  <c:v>0.31000000000000055</c:v>
                </c:pt>
                <c:pt idx="4">
                  <c:v>0.27</c:v>
                </c:pt>
                <c:pt idx="5">
                  <c:v>0.30000000000000032</c:v>
                </c:pt>
                <c:pt idx="6">
                  <c:v>0.32000000000000062</c:v>
                </c:pt>
                <c:pt idx="7">
                  <c:v>0.29000000000000031</c:v>
                </c:pt>
                <c:pt idx="8">
                  <c:v>0.25</c:v>
                </c:pt>
                <c:pt idx="9">
                  <c:v>0.35000000000000031</c:v>
                </c:pt>
              </c:numCache>
            </c:numRef>
          </c:val>
        </c:ser>
        <c:gapWidth val="35"/>
        <c:overlap val="100"/>
        <c:axId val="72331648"/>
        <c:axId val="72333184"/>
      </c:barChart>
      <c:catAx>
        <c:axId val="7233164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72333184"/>
        <c:crosses val="autoZero"/>
        <c:auto val="1"/>
        <c:lblAlgn val="ctr"/>
        <c:lblOffset val="100"/>
      </c:catAx>
      <c:valAx>
        <c:axId val="72333184"/>
        <c:scaling>
          <c:orientation val="minMax"/>
        </c:scaling>
        <c:delete val="1"/>
        <c:axPos val="l"/>
        <c:numFmt formatCode="0%" sourceLinked="1"/>
        <c:tickLblPos val="nextTo"/>
        <c:crossAx val="72331648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Email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0.64000000000000123</c:v>
                </c:pt>
                <c:pt idx="1">
                  <c:v>0.49000000000000032</c:v>
                </c:pt>
                <c:pt idx="2">
                  <c:v>0.5</c:v>
                </c:pt>
                <c:pt idx="3">
                  <c:v>0.54</c:v>
                </c:pt>
                <c:pt idx="4">
                  <c:v>0.55000000000000004</c:v>
                </c:pt>
                <c:pt idx="5">
                  <c:v>0.41000000000000031</c:v>
                </c:pt>
                <c:pt idx="6">
                  <c:v>0.30000000000000032</c:v>
                </c:pt>
                <c:pt idx="7">
                  <c:v>0.63000000000000123</c:v>
                </c:pt>
                <c:pt idx="8">
                  <c:v>0.58000000000000007</c:v>
                </c:pt>
                <c:pt idx="9">
                  <c:v>0.59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Social networking sites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0.39000000000000062</c:v>
                </c:pt>
                <c:pt idx="1">
                  <c:v>0.52</c:v>
                </c:pt>
                <c:pt idx="2">
                  <c:v>0.66000000000000136</c:v>
                </c:pt>
                <c:pt idx="3">
                  <c:v>0.66000000000000136</c:v>
                </c:pt>
                <c:pt idx="4">
                  <c:v>0.19</c:v>
                </c:pt>
                <c:pt idx="5">
                  <c:v>0.46</c:v>
                </c:pt>
                <c:pt idx="6">
                  <c:v>7.0000000000000021E-2</c:v>
                </c:pt>
                <c:pt idx="7">
                  <c:v>0.30000000000000032</c:v>
                </c:pt>
                <c:pt idx="8">
                  <c:v>0.51</c:v>
                </c:pt>
                <c:pt idx="9">
                  <c:v>0.67000000000000148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Blogging sites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0.16</c:v>
                </c:pt>
                <c:pt idx="1">
                  <c:v>8.0000000000000043E-2</c:v>
                </c:pt>
                <c:pt idx="2">
                  <c:v>0.11</c:v>
                </c:pt>
                <c:pt idx="3">
                  <c:v>0.13</c:v>
                </c:pt>
                <c:pt idx="4">
                  <c:v>0.22</c:v>
                </c:pt>
                <c:pt idx="5">
                  <c:v>0.12000000000000002</c:v>
                </c:pt>
                <c:pt idx="6">
                  <c:v>4.0000000000000022E-2</c:v>
                </c:pt>
                <c:pt idx="7">
                  <c:v>0.31000000000000055</c:v>
                </c:pt>
                <c:pt idx="8">
                  <c:v>0.1</c:v>
                </c:pt>
                <c:pt idx="9">
                  <c:v>0.11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IM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0.70000000000000062</c:v>
                </c:pt>
                <c:pt idx="1">
                  <c:v>0.37000000000000038</c:v>
                </c:pt>
                <c:pt idx="2">
                  <c:v>0.84000000000000064</c:v>
                </c:pt>
                <c:pt idx="3">
                  <c:v>0.81</c:v>
                </c:pt>
                <c:pt idx="4">
                  <c:v>0.61000000000000065</c:v>
                </c:pt>
                <c:pt idx="5">
                  <c:v>0.72000000000000064</c:v>
                </c:pt>
                <c:pt idx="6">
                  <c:v>0.26</c:v>
                </c:pt>
                <c:pt idx="7">
                  <c:v>0.8</c:v>
                </c:pt>
                <c:pt idx="8">
                  <c:v>0.75000000000000122</c:v>
                </c:pt>
                <c:pt idx="9">
                  <c:v>0.88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 online groups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Sheet1!$F$2:$F$11</c:f>
              <c:numCache>
                <c:formatCode>0%</c:formatCode>
                <c:ptCount val="10"/>
                <c:pt idx="0">
                  <c:v>0.25</c:v>
                </c:pt>
                <c:pt idx="1">
                  <c:v>0.25</c:v>
                </c:pt>
                <c:pt idx="2">
                  <c:v>0.52</c:v>
                </c:pt>
                <c:pt idx="3">
                  <c:v>0.17</c:v>
                </c:pt>
                <c:pt idx="4">
                  <c:v>0.23</c:v>
                </c:pt>
                <c:pt idx="5">
                  <c:v>0.19</c:v>
                </c:pt>
                <c:pt idx="6">
                  <c:v>0.05</c:v>
                </c:pt>
                <c:pt idx="7">
                  <c:v>0.27</c:v>
                </c:pt>
                <c:pt idx="8">
                  <c:v>0.22</c:v>
                </c:pt>
                <c:pt idx="9">
                  <c:v>0.15000000000000024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Gaming sites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Sheet1!$G$2:$G$11</c:f>
              <c:numCache>
                <c:formatCode>0%</c:formatCode>
                <c:ptCount val="10"/>
                <c:pt idx="0">
                  <c:v>0.31000000000000055</c:v>
                </c:pt>
                <c:pt idx="1">
                  <c:v>0.36000000000000032</c:v>
                </c:pt>
                <c:pt idx="2">
                  <c:v>0.34</c:v>
                </c:pt>
                <c:pt idx="3">
                  <c:v>0.27</c:v>
                </c:pt>
                <c:pt idx="4">
                  <c:v>0.39000000000000062</c:v>
                </c:pt>
                <c:pt idx="5">
                  <c:v>0.56999999999999995</c:v>
                </c:pt>
                <c:pt idx="6">
                  <c:v>0.13</c:v>
                </c:pt>
                <c:pt idx="7">
                  <c:v>0.39000000000000062</c:v>
                </c:pt>
                <c:pt idx="8">
                  <c:v>0.30000000000000032</c:v>
                </c:pt>
                <c:pt idx="9">
                  <c:v>0.30000000000000032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Sheet1!$H$2:$H$11</c:f>
              <c:numCache>
                <c:formatCode>0%</c:formatCode>
                <c:ptCount val="10"/>
                <c:pt idx="0">
                  <c:v>0.34</c:v>
                </c:pt>
                <c:pt idx="1">
                  <c:v>0.39000000000000062</c:v>
                </c:pt>
                <c:pt idx="2">
                  <c:v>0.26</c:v>
                </c:pt>
                <c:pt idx="3">
                  <c:v>0.30000000000000032</c:v>
                </c:pt>
                <c:pt idx="4">
                  <c:v>0.39000000000000062</c:v>
                </c:pt>
                <c:pt idx="5">
                  <c:v>0.33000000000000074</c:v>
                </c:pt>
                <c:pt idx="6">
                  <c:v>0.15000000000000024</c:v>
                </c:pt>
                <c:pt idx="7">
                  <c:v>0.38000000000000062</c:v>
                </c:pt>
                <c:pt idx="8">
                  <c:v>0.29000000000000031</c:v>
                </c:pt>
                <c:pt idx="9">
                  <c:v>0.32000000000000062</c:v>
                </c:pt>
              </c:numCache>
            </c:numRef>
          </c:val>
        </c:ser>
        <c:gapWidth val="35"/>
        <c:overlap val="100"/>
        <c:axId val="72507392"/>
        <c:axId val="72508928"/>
      </c:barChart>
      <c:catAx>
        <c:axId val="72507392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lang="en-US" sz="1100"/>
            </a:pPr>
            <a:endParaRPr lang="en-US"/>
          </a:p>
        </c:txPr>
        <c:crossAx val="72508928"/>
        <c:crosses val="autoZero"/>
        <c:auto val="1"/>
        <c:lblAlgn val="ctr"/>
        <c:lblOffset val="100"/>
      </c:catAx>
      <c:valAx>
        <c:axId val="72508928"/>
        <c:scaling>
          <c:orientation val="minMax"/>
        </c:scaling>
        <c:delete val="1"/>
        <c:axPos val="l"/>
        <c:numFmt formatCode="0%" sourceLinked="1"/>
        <c:tickLblPos val="nextTo"/>
        <c:crossAx val="72507392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My parents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0.33000000000000057</c:v>
                </c:pt>
                <c:pt idx="1">
                  <c:v>0.36000000000000032</c:v>
                </c:pt>
                <c:pt idx="2">
                  <c:v>0.31000000000000044</c:v>
                </c:pt>
                <c:pt idx="3">
                  <c:v>0.33000000000000057</c:v>
                </c:pt>
                <c:pt idx="4">
                  <c:v>0.4</c:v>
                </c:pt>
                <c:pt idx="5">
                  <c:v>0.42000000000000032</c:v>
                </c:pt>
                <c:pt idx="6">
                  <c:v>0.4</c:v>
                </c:pt>
                <c:pt idx="7">
                  <c:v>0.51</c:v>
                </c:pt>
                <c:pt idx="8">
                  <c:v>0.33000000000000057</c:v>
                </c:pt>
                <c:pt idx="9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Police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6.0000000000000032E-2</c:v>
                </c:pt>
                <c:pt idx="1">
                  <c:v>0.05</c:v>
                </c:pt>
                <c:pt idx="2">
                  <c:v>8.0000000000000043E-2</c:v>
                </c:pt>
                <c:pt idx="3">
                  <c:v>3.0000000000000002E-2</c:v>
                </c:pt>
                <c:pt idx="4">
                  <c:v>0.17</c:v>
                </c:pt>
                <c:pt idx="5">
                  <c:v>0.1</c:v>
                </c:pt>
                <c:pt idx="6">
                  <c:v>0.13</c:v>
                </c:pt>
                <c:pt idx="7">
                  <c:v>0.1</c:v>
                </c:pt>
                <c:pt idx="8">
                  <c:v>9.0000000000000024E-2</c:v>
                </c:pt>
                <c:pt idx="9">
                  <c:v>2.0000000000000011E-2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Teacher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2.0000000000000011E-2</c:v>
                </c:pt>
                <c:pt idx="1">
                  <c:v>2.0000000000000011E-2</c:v>
                </c:pt>
                <c:pt idx="2">
                  <c:v>0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3.0000000000000002E-2</c:v>
                </c:pt>
                <c:pt idx="6">
                  <c:v>1.0000000000000005E-2</c:v>
                </c:pt>
                <c:pt idx="7">
                  <c:v>1.0000000000000005E-2</c:v>
                </c:pt>
                <c:pt idx="8">
                  <c:v>1.0000000000000005E-2</c:v>
                </c:pt>
                <c:pt idx="9">
                  <c:v>1.0000000000000005E-2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Friends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0.2</c:v>
                </c:pt>
                <c:pt idx="1">
                  <c:v>0.34</c:v>
                </c:pt>
                <c:pt idx="2">
                  <c:v>0.30000000000000032</c:v>
                </c:pt>
                <c:pt idx="3">
                  <c:v>0.41000000000000031</c:v>
                </c:pt>
                <c:pt idx="4">
                  <c:v>0.21000000000000021</c:v>
                </c:pt>
                <c:pt idx="5">
                  <c:v>0.28000000000000008</c:v>
                </c:pt>
                <c:pt idx="6">
                  <c:v>0.25</c:v>
                </c:pt>
                <c:pt idx="7">
                  <c:v>0.22</c:v>
                </c:pt>
                <c:pt idx="8">
                  <c:v>0.28000000000000008</c:v>
                </c:pt>
                <c:pt idx="9">
                  <c:v>0.39000000000000051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Site administrator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Sheet1!$F$2:$F$11</c:f>
              <c:numCache>
                <c:formatCode>0%</c:formatCode>
                <c:ptCount val="10"/>
                <c:pt idx="0">
                  <c:v>0.2</c:v>
                </c:pt>
                <c:pt idx="1">
                  <c:v>0.18000000000000022</c:v>
                </c:pt>
                <c:pt idx="2">
                  <c:v>0.18000000000000022</c:v>
                </c:pt>
                <c:pt idx="3">
                  <c:v>0.13</c:v>
                </c:pt>
                <c:pt idx="4">
                  <c:v>9.0000000000000024E-2</c:v>
                </c:pt>
                <c:pt idx="5">
                  <c:v>0.1</c:v>
                </c:pt>
                <c:pt idx="6">
                  <c:v>8.0000000000000043E-2</c:v>
                </c:pt>
                <c:pt idx="7">
                  <c:v>4.0000000000000022E-2</c:v>
                </c:pt>
                <c:pt idx="8">
                  <c:v>0.17</c:v>
                </c:pt>
                <c:pt idx="9">
                  <c:v>0.11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Search online for help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Sheet1!$G$2:$G$11</c:f>
              <c:numCache>
                <c:formatCode>0%</c:formatCode>
                <c:ptCount val="10"/>
                <c:pt idx="0">
                  <c:v>9.0000000000000024E-2</c:v>
                </c:pt>
                <c:pt idx="1">
                  <c:v>1.0000000000000005E-2</c:v>
                </c:pt>
                <c:pt idx="2">
                  <c:v>3.0000000000000002E-2</c:v>
                </c:pt>
                <c:pt idx="3">
                  <c:v>4.0000000000000022E-2</c:v>
                </c:pt>
                <c:pt idx="4">
                  <c:v>3.0000000000000002E-2</c:v>
                </c:pt>
                <c:pt idx="5">
                  <c:v>4.0000000000000022E-2</c:v>
                </c:pt>
                <c:pt idx="6">
                  <c:v>0.05</c:v>
                </c:pt>
                <c:pt idx="7">
                  <c:v>4.0000000000000022E-2</c:v>
                </c:pt>
                <c:pt idx="8">
                  <c:v>0.05</c:v>
                </c:pt>
                <c:pt idx="9">
                  <c:v>6.0000000000000032E-2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Sheet1!$H$2:$H$11</c:f>
              <c:numCache>
                <c:formatCode>0%</c:formatCode>
                <c:ptCount val="10"/>
                <c:pt idx="0">
                  <c:v>9.0000000000000024E-2</c:v>
                </c:pt>
                <c:pt idx="1">
                  <c:v>4.0000000000000022E-2</c:v>
                </c:pt>
                <c:pt idx="2">
                  <c:v>8.0000000000000043E-2</c:v>
                </c:pt>
                <c:pt idx="3">
                  <c:v>4.0000000000000022E-2</c:v>
                </c:pt>
                <c:pt idx="4">
                  <c:v>9.0000000000000024E-2</c:v>
                </c:pt>
                <c:pt idx="5">
                  <c:v>4.0000000000000022E-2</c:v>
                </c:pt>
                <c:pt idx="6">
                  <c:v>8.0000000000000043E-2</c:v>
                </c:pt>
                <c:pt idx="7">
                  <c:v>7.0000000000000021E-2</c:v>
                </c:pt>
                <c:pt idx="8">
                  <c:v>8.0000000000000043E-2</c:v>
                </c:pt>
                <c:pt idx="9">
                  <c:v>6.0000000000000032E-2</c:v>
                </c:pt>
              </c:numCache>
            </c:numRef>
          </c:val>
        </c:ser>
        <c:gapWidth val="35"/>
        <c:overlap val="100"/>
        <c:axId val="69429504"/>
        <c:axId val="69459968"/>
      </c:barChart>
      <c:catAx>
        <c:axId val="6942950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69459968"/>
        <c:crosses val="autoZero"/>
        <c:auto val="1"/>
        <c:lblAlgn val="ctr"/>
        <c:lblOffset val="100"/>
      </c:catAx>
      <c:valAx>
        <c:axId val="69459968"/>
        <c:scaling>
          <c:orientation val="minMax"/>
        </c:scaling>
        <c:delete val="1"/>
        <c:axPos val="l"/>
        <c:numFmt formatCode="0%" sourceLinked="1"/>
        <c:tickLblPos val="nextTo"/>
        <c:crossAx val="69429504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0.14000000000000001</c:v>
                </c:pt>
                <c:pt idx="1">
                  <c:v>0.21000000000000021</c:v>
                </c:pt>
                <c:pt idx="2">
                  <c:v>6.0000000000000032E-2</c:v>
                </c:pt>
                <c:pt idx="3">
                  <c:v>8.0000000000000043E-2</c:v>
                </c:pt>
                <c:pt idx="4">
                  <c:v>0.15000000000000022</c:v>
                </c:pt>
                <c:pt idx="5">
                  <c:v>9.0000000000000024E-2</c:v>
                </c:pt>
                <c:pt idx="6">
                  <c:v>0.14000000000000001</c:v>
                </c:pt>
                <c:pt idx="7">
                  <c:v>0.16</c:v>
                </c:pt>
                <c:pt idx="8">
                  <c:v>6.0000000000000032E-2</c:v>
                </c:pt>
                <c:pt idx="9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0.58000000000000007</c:v>
                </c:pt>
                <c:pt idx="1">
                  <c:v>0.49000000000000032</c:v>
                </c:pt>
                <c:pt idx="2">
                  <c:v>0.82000000000000062</c:v>
                </c:pt>
                <c:pt idx="3">
                  <c:v>0.70000000000000062</c:v>
                </c:pt>
                <c:pt idx="4">
                  <c:v>0.58000000000000007</c:v>
                </c:pt>
                <c:pt idx="5">
                  <c:v>0.71000000000000063</c:v>
                </c:pt>
                <c:pt idx="6">
                  <c:v>0.73000000000000065</c:v>
                </c:pt>
                <c:pt idx="7">
                  <c:v>0.68</c:v>
                </c:pt>
                <c:pt idx="8">
                  <c:v>0.73000000000000065</c:v>
                </c:pt>
                <c:pt idx="9">
                  <c:v>0.79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Only a bit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0.28000000000000008</c:v>
                </c:pt>
                <c:pt idx="1">
                  <c:v>0.30000000000000032</c:v>
                </c:pt>
                <c:pt idx="2">
                  <c:v>0.13</c:v>
                </c:pt>
                <c:pt idx="3">
                  <c:v>0.21000000000000021</c:v>
                </c:pt>
                <c:pt idx="4">
                  <c:v>0.27</c:v>
                </c:pt>
                <c:pt idx="5">
                  <c:v>0.2</c:v>
                </c:pt>
                <c:pt idx="6">
                  <c:v>0.13</c:v>
                </c:pt>
                <c:pt idx="7">
                  <c:v>0.17</c:v>
                </c:pt>
                <c:pt idx="8">
                  <c:v>0.21000000000000021</c:v>
                </c:pt>
                <c:pt idx="9">
                  <c:v>0.16</c:v>
                </c:pt>
              </c:numCache>
            </c:numRef>
          </c:val>
        </c:ser>
        <c:gapWidth val="35"/>
        <c:overlap val="100"/>
        <c:axId val="69482752"/>
        <c:axId val="69496832"/>
      </c:barChart>
      <c:catAx>
        <c:axId val="6948275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69496832"/>
        <c:crosses val="autoZero"/>
        <c:auto val="1"/>
        <c:lblAlgn val="ctr"/>
        <c:lblOffset val="100"/>
      </c:catAx>
      <c:valAx>
        <c:axId val="69496832"/>
        <c:scaling>
          <c:orientation val="minMax"/>
        </c:scaling>
        <c:delete val="1"/>
        <c:axPos val="l"/>
        <c:numFmt formatCode="0%" sourceLinked="1"/>
        <c:tickLblPos val="nextTo"/>
        <c:crossAx val="69482752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0.39000000000000062</c:v>
                </c:pt>
                <c:pt idx="1">
                  <c:v>0.36000000000000032</c:v>
                </c:pt>
                <c:pt idx="2">
                  <c:v>0.46</c:v>
                </c:pt>
                <c:pt idx="3">
                  <c:v>0.45</c:v>
                </c:pt>
                <c:pt idx="4">
                  <c:v>0.29000000000000031</c:v>
                </c:pt>
                <c:pt idx="5">
                  <c:v>0.27</c:v>
                </c:pt>
                <c:pt idx="6">
                  <c:v>0.27</c:v>
                </c:pt>
                <c:pt idx="7">
                  <c:v>0.36000000000000032</c:v>
                </c:pt>
                <c:pt idx="8">
                  <c:v>0.46</c:v>
                </c:pt>
                <c:pt idx="9">
                  <c:v>0.44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0.28000000000000008</c:v>
                </c:pt>
                <c:pt idx="1">
                  <c:v>0.19</c:v>
                </c:pt>
                <c:pt idx="2">
                  <c:v>0.27</c:v>
                </c:pt>
                <c:pt idx="3">
                  <c:v>0.11</c:v>
                </c:pt>
                <c:pt idx="4">
                  <c:v>0.36000000000000032</c:v>
                </c:pt>
                <c:pt idx="5">
                  <c:v>0.33000000000000074</c:v>
                </c:pt>
                <c:pt idx="6">
                  <c:v>0.29000000000000031</c:v>
                </c:pt>
                <c:pt idx="7">
                  <c:v>0.36000000000000032</c:v>
                </c:pt>
                <c:pt idx="8">
                  <c:v>0.28000000000000008</c:v>
                </c:pt>
                <c:pt idx="9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all the time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0.33000000000000074</c:v>
                </c:pt>
                <c:pt idx="1">
                  <c:v>0.44</c:v>
                </c:pt>
                <c:pt idx="2">
                  <c:v>0.27</c:v>
                </c:pt>
                <c:pt idx="3">
                  <c:v>0.44</c:v>
                </c:pt>
                <c:pt idx="4">
                  <c:v>0.35000000000000031</c:v>
                </c:pt>
                <c:pt idx="5">
                  <c:v>0.4</c:v>
                </c:pt>
                <c:pt idx="6">
                  <c:v>0.44</c:v>
                </c:pt>
                <c:pt idx="7">
                  <c:v>0.27</c:v>
                </c:pt>
                <c:pt idx="8">
                  <c:v>0.26</c:v>
                </c:pt>
                <c:pt idx="9">
                  <c:v>0.4</c:v>
                </c:pt>
              </c:numCache>
            </c:numRef>
          </c:val>
        </c:ser>
        <c:gapWidth val="35"/>
        <c:overlap val="100"/>
        <c:axId val="71246208"/>
        <c:axId val="71247744"/>
      </c:barChart>
      <c:catAx>
        <c:axId val="71246208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71247744"/>
        <c:crosses val="autoZero"/>
        <c:auto val="1"/>
        <c:lblAlgn val="ctr"/>
        <c:lblOffset val="100"/>
      </c:catAx>
      <c:valAx>
        <c:axId val="71247744"/>
        <c:scaling>
          <c:orientation val="minMax"/>
        </c:scaling>
        <c:delete val="1"/>
        <c:axPos val="l"/>
        <c:numFmt formatCode="0%" sourceLinked="1"/>
        <c:tickLblPos val="nextTo"/>
        <c:crossAx val="71246208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I would post it up without asking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0.14000000000000001</c:v>
                </c:pt>
                <c:pt idx="1">
                  <c:v>0.12000000000000002</c:v>
                </c:pt>
                <c:pt idx="2">
                  <c:v>6.0000000000000032E-2</c:v>
                </c:pt>
                <c:pt idx="3">
                  <c:v>0.33000000000000057</c:v>
                </c:pt>
                <c:pt idx="4">
                  <c:v>0.13</c:v>
                </c:pt>
                <c:pt idx="5">
                  <c:v>8.0000000000000043E-2</c:v>
                </c:pt>
                <c:pt idx="6">
                  <c:v>0.28000000000000008</c:v>
                </c:pt>
                <c:pt idx="7">
                  <c:v>0.33000000000000057</c:v>
                </c:pt>
                <c:pt idx="8">
                  <c:v>0.11</c:v>
                </c:pt>
                <c:pt idx="9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 would always ask them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0.55000000000000004</c:v>
                </c:pt>
                <c:pt idx="1">
                  <c:v>0.46</c:v>
                </c:pt>
                <c:pt idx="2">
                  <c:v>0.69000000000000061</c:v>
                </c:pt>
                <c:pt idx="3">
                  <c:v>0.32000000000000051</c:v>
                </c:pt>
                <c:pt idx="4">
                  <c:v>0.67000000000000115</c:v>
                </c:pt>
                <c:pt idx="5">
                  <c:v>0.64000000000000101</c:v>
                </c:pt>
                <c:pt idx="6">
                  <c:v>0.43000000000000038</c:v>
                </c:pt>
                <c:pt idx="7">
                  <c:v>0.37000000000000038</c:v>
                </c:pt>
                <c:pt idx="8">
                  <c:v>0.62000000000000088</c:v>
                </c:pt>
                <c:pt idx="9">
                  <c:v>0.32000000000000051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 would sometimes ask them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0.31000000000000044</c:v>
                </c:pt>
                <c:pt idx="1">
                  <c:v>0.43000000000000038</c:v>
                </c:pt>
                <c:pt idx="2">
                  <c:v>0.25</c:v>
                </c:pt>
                <c:pt idx="3">
                  <c:v>0.35000000000000031</c:v>
                </c:pt>
                <c:pt idx="4">
                  <c:v>0.19</c:v>
                </c:pt>
                <c:pt idx="5">
                  <c:v>0.28000000000000008</c:v>
                </c:pt>
                <c:pt idx="6">
                  <c:v>0.29000000000000031</c:v>
                </c:pt>
                <c:pt idx="7">
                  <c:v>0.29000000000000031</c:v>
                </c:pt>
                <c:pt idx="8">
                  <c:v>0.28000000000000008</c:v>
                </c:pt>
                <c:pt idx="9">
                  <c:v>0.42000000000000032</c:v>
                </c:pt>
              </c:numCache>
            </c:numRef>
          </c:val>
        </c:ser>
        <c:gapWidth val="35"/>
        <c:overlap val="100"/>
        <c:axId val="71210496"/>
        <c:axId val="71212032"/>
      </c:barChart>
      <c:catAx>
        <c:axId val="71210496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71212032"/>
        <c:crosses val="autoZero"/>
        <c:auto val="1"/>
        <c:lblAlgn val="ctr"/>
        <c:lblOffset val="100"/>
      </c:catAx>
      <c:valAx>
        <c:axId val="71212032"/>
        <c:scaling>
          <c:orientation val="minMax"/>
        </c:scaling>
        <c:delete val="1"/>
        <c:axPos val="l"/>
        <c:numFmt formatCode="0%" sourceLinked="1"/>
        <c:tickLblPos val="nextTo"/>
        <c:crossAx val="7121049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0.16</c:v>
                </c:pt>
                <c:pt idx="1">
                  <c:v>0.1</c:v>
                </c:pt>
                <c:pt idx="2">
                  <c:v>0.17</c:v>
                </c:pt>
                <c:pt idx="3">
                  <c:v>0.12000000000000002</c:v>
                </c:pt>
                <c:pt idx="4">
                  <c:v>8.0000000000000043E-2</c:v>
                </c:pt>
                <c:pt idx="5">
                  <c:v>0.12000000000000002</c:v>
                </c:pt>
                <c:pt idx="6">
                  <c:v>0.1</c:v>
                </c:pt>
                <c:pt idx="7">
                  <c:v>9.0000000000000024E-2</c:v>
                </c:pt>
                <c:pt idx="8">
                  <c:v>0.16</c:v>
                </c:pt>
                <c:pt idx="9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0.3800000000000005</c:v>
                </c:pt>
                <c:pt idx="1">
                  <c:v>0.39000000000000051</c:v>
                </c:pt>
                <c:pt idx="2">
                  <c:v>0.30000000000000032</c:v>
                </c:pt>
                <c:pt idx="3">
                  <c:v>0.39000000000000051</c:v>
                </c:pt>
                <c:pt idx="4">
                  <c:v>0.46</c:v>
                </c:pt>
                <c:pt idx="5">
                  <c:v>0.32000000000000051</c:v>
                </c:pt>
                <c:pt idx="6">
                  <c:v>0.41000000000000031</c:v>
                </c:pt>
                <c:pt idx="7">
                  <c:v>0.52</c:v>
                </c:pt>
                <c:pt idx="8">
                  <c:v>0.31000000000000044</c:v>
                </c:pt>
                <c:pt idx="9">
                  <c:v>0.35000000000000031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Sometimes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0.47000000000000008</c:v>
                </c:pt>
                <c:pt idx="1">
                  <c:v>0.51</c:v>
                </c:pt>
                <c:pt idx="2">
                  <c:v>0.53</c:v>
                </c:pt>
                <c:pt idx="3">
                  <c:v>0.49000000000000032</c:v>
                </c:pt>
                <c:pt idx="4">
                  <c:v>0.46</c:v>
                </c:pt>
                <c:pt idx="5">
                  <c:v>0.56000000000000005</c:v>
                </c:pt>
                <c:pt idx="6">
                  <c:v>0.49000000000000032</c:v>
                </c:pt>
                <c:pt idx="7">
                  <c:v>0.39000000000000051</c:v>
                </c:pt>
                <c:pt idx="8">
                  <c:v>0.53</c:v>
                </c:pt>
                <c:pt idx="9">
                  <c:v>0.54</c:v>
                </c:pt>
              </c:numCache>
            </c:numRef>
          </c:val>
        </c:ser>
        <c:gapWidth val="35"/>
        <c:overlap val="100"/>
        <c:axId val="71700480"/>
        <c:axId val="71702016"/>
      </c:barChart>
      <c:catAx>
        <c:axId val="7170048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71702016"/>
        <c:crosses val="autoZero"/>
        <c:auto val="1"/>
        <c:lblAlgn val="ctr"/>
        <c:lblOffset val="100"/>
      </c:catAx>
      <c:valAx>
        <c:axId val="71702016"/>
        <c:scaling>
          <c:orientation val="minMax"/>
        </c:scaling>
        <c:delete val="1"/>
        <c:axPos val="l"/>
        <c:numFmt formatCode="0%" sourceLinked="1"/>
        <c:tickLblPos val="nextTo"/>
        <c:crossAx val="7170048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0.58000000000000007</c:v>
                </c:pt>
                <c:pt idx="1">
                  <c:v>0.59</c:v>
                </c:pt>
                <c:pt idx="2">
                  <c:v>0.45</c:v>
                </c:pt>
                <c:pt idx="3">
                  <c:v>0.49000000000000032</c:v>
                </c:pt>
                <c:pt idx="4">
                  <c:v>0.51</c:v>
                </c:pt>
                <c:pt idx="5">
                  <c:v>0.48000000000000032</c:v>
                </c:pt>
                <c:pt idx="6">
                  <c:v>0.62000000000000088</c:v>
                </c:pt>
                <c:pt idx="7">
                  <c:v>0.35000000000000031</c:v>
                </c:pt>
                <c:pt idx="8">
                  <c:v>0.53</c:v>
                </c:pt>
                <c:pt idx="9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0.13</c:v>
                </c:pt>
                <c:pt idx="1">
                  <c:v>0.14000000000000001</c:v>
                </c:pt>
                <c:pt idx="2">
                  <c:v>0.24000000000000021</c:v>
                </c:pt>
                <c:pt idx="3">
                  <c:v>0.21000000000000021</c:v>
                </c:pt>
                <c:pt idx="4">
                  <c:v>0.19</c:v>
                </c:pt>
                <c:pt idx="5">
                  <c:v>0.22</c:v>
                </c:pt>
                <c:pt idx="6">
                  <c:v>0.17</c:v>
                </c:pt>
                <c:pt idx="7">
                  <c:v>0.45</c:v>
                </c:pt>
                <c:pt idx="8">
                  <c:v>0.21000000000000021</c:v>
                </c:pt>
                <c:pt idx="9">
                  <c:v>0.17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Sometimes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0.30000000000000032</c:v>
                </c:pt>
                <c:pt idx="1">
                  <c:v>0.27</c:v>
                </c:pt>
                <c:pt idx="2">
                  <c:v>0.30000000000000032</c:v>
                </c:pt>
                <c:pt idx="3">
                  <c:v>0.30000000000000032</c:v>
                </c:pt>
                <c:pt idx="4">
                  <c:v>0.30000000000000032</c:v>
                </c:pt>
                <c:pt idx="5">
                  <c:v>0.30000000000000032</c:v>
                </c:pt>
                <c:pt idx="6">
                  <c:v>0.21000000000000021</c:v>
                </c:pt>
                <c:pt idx="7">
                  <c:v>0.2</c:v>
                </c:pt>
                <c:pt idx="8">
                  <c:v>0.26</c:v>
                </c:pt>
                <c:pt idx="9">
                  <c:v>0.28000000000000008</c:v>
                </c:pt>
              </c:numCache>
            </c:numRef>
          </c:val>
        </c:ser>
        <c:gapWidth val="35"/>
        <c:overlap val="100"/>
        <c:axId val="71866240"/>
        <c:axId val="71867776"/>
      </c:barChart>
      <c:catAx>
        <c:axId val="7186624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 sz="1100"/>
            </a:pPr>
            <a:endParaRPr lang="en-US"/>
          </a:p>
        </c:txPr>
        <c:crossAx val="71867776"/>
        <c:crosses val="autoZero"/>
        <c:auto val="1"/>
        <c:lblAlgn val="ctr"/>
        <c:lblOffset val="100"/>
      </c:catAx>
      <c:valAx>
        <c:axId val="71867776"/>
        <c:scaling>
          <c:orientation val="minMax"/>
        </c:scaling>
        <c:delete val="1"/>
        <c:axPos val="l"/>
        <c:numFmt formatCode="0%" sourceLinked="1"/>
        <c:tickLblPos val="nextTo"/>
        <c:crossAx val="71866240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Yes – frequently from an individual or group 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0.13</c:v>
                </c:pt>
                <c:pt idx="1">
                  <c:v>0.18000000000000024</c:v>
                </c:pt>
                <c:pt idx="2">
                  <c:v>4.0000000000000063E-2</c:v>
                </c:pt>
                <c:pt idx="3">
                  <c:v>4.0000000000000063E-2</c:v>
                </c:pt>
                <c:pt idx="4">
                  <c:v>2.0000000000000032E-2</c:v>
                </c:pt>
                <c:pt idx="5">
                  <c:v>0.17</c:v>
                </c:pt>
                <c:pt idx="6">
                  <c:v>3.0000000000000034E-2</c:v>
                </c:pt>
                <c:pt idx="7">
                  <c:v>4.0000000000000063E-2</c:v>
                </c:pt>
                <c:pt idx="8">
                  <c:v>0.14000000000000001</c:v>
                </c:pt>
                <c:pt idx="9">
                  <c:v>3.0000000000000034E-2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 – but only on a one off basis from an individual or group 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0.39000000000000062</c:v>
                </c:pt>
                <c:pt idx="1">
                  <c:v>0.27</c:v>
                </c:pt>
                <c:pt idx="2">
                  <c:v>0.21000000000000021</c:v>
                </c:pt>
                <c:pt idx="3">
                  <c:v>0.18000000000000024</c:v>
                </c:pt>
                <c:pt idx="4">
                  <c:v>8.0000000000000127E-2</c:v>
                </c:pt>
                <c:pt idx="5">
                  <c:v>0.33000000000000074</c:v>
                </c:pt>
                <c:pt idx="6">
                  <c:v>0.1</c:v>
                </c:pt>
                <c:pt idx="7">
                  <c:v>9.0000000000000066E-2</c:v>
                </c:pt>
                <c:pt idx="8">
                  <c:v>0.38000000000000062</c:v>
                </c:pt>
                <c:pt idx="9">
                  <c:v>0.24000000000000021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0.48000000000000032</c:v>
                </c:pt>
                <c:pt idx="1">
                  <c:v>0.55000000000000004</c:v>
                </c:pt>
                <c:pt idx="2">
                  <c:v>0.75000000000000122</c:v>
                </c:pt>
                <c:pt idx="3">
                  <c:v>0.79</c:v>
                </c:pt>
                <c:pt idx="4">
                  <c:v>0.9</c:v>
                </c:pt>
                <c:pt idx="5">
                  <c:v>0.51</c:v>
                </c:pt>
                <c:pt idx="6">
                  <c:v>0.87000000000000111</c:v>
                </c:pt>
                <c:pt idx="7">
                  <c:v>0.87000000000000111</c:v>
                </c:pt>
                <c:pt idx="8">
                  <c:v>0.48000000000000032</c:v>
                </c:pt>
                <c:pt idx="9">
                  <c:v>0.73000000000000065</c:v>
                </c:pt>
              </c:numCache>
            </c:numRef>
          </c:val>
        </c:ser>
        <c:gapWidth val="35"/>
        <c:overlap val="100"/>
        <c:axId val="59286656"/>
        <c:axId val="59288192"/>
      </c:barChart>
      <c:catAx>
        <c:axId val="59286656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lang="en-US" sz="1100"/>
            </a:pPr>
            <a:endParaRPr lang="en-US"/>
          </a:p>
        </c:txPr>
        <c:crossAx val="59288192"/>
        <c:crosses val="autoZero"/>
        <c:auto val="1"/>
        <c:lblAlgn val="ctr"/>
        <c:lblOffset val="100"/>
      </c:catAx>
      <c:valAx>
        <c:axId val="59288192"/>
        <c:scaling>
          <c:orientation val="minMax"/>
        </c:scaling>
        <c:delete val="1"/>
        <c:axPos val="l"/>
        <c:numFmt formatCode="0%" sourceLinked="1"/>
        <c:tickLblPos val="nextTo"/>
        <c:crossAx val="59286656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1.5804597701149427E-2"/>
          <c:y val="0"/>
          <c:w val="0.96839080459770233"/>
          <c:h val="0.89862624671916025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Email 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0.42000000000000032</c:v>
                </c:pt>
                <c:pt idx="1">
                  <c:v>0.12000000000000002</c:v>
                </c:pt>
                <c:pt idx="2">
                  <c:v>8.0000000000000043E-2</c:v>
                </c:pt>
                <c:pt idx="3">
                  <c:v>0.12000000000000002</c:v>
                </c:pt>
                <c:pt idx="4">
                  <c:v>0.18000000000000024</c:v>
                </c:pt>
                <c:pt idx="5">
                  <c:v>0.16</c:v>
                </c:pt>
                <c:pt idx="6">
                  <c:v>9.0000000000000024E-2</c:v>
                </c:pt>
                <c:pt idx="7">
                  <c:v>0.36000000000000032</c:v>
                </c:pt>
                <c:pt idx="8">
                  <c:v>0.31000000000000055</c:v>
                </c:pt>
                <c:pt idx="9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Social networking sites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0.21000000000000021</c:v>
                </c:pt>
                <c:pt idx="1">
                  <c:v>0.52</c:v>
                </c:pt>
                <c:pt idx="2">
                  <c:v>0.58000000000000007</c:v>
                </c:pt>
                <c:pt idx="3">
                  <c:v>0.48000000000000032</c:v>
                </c:pt>
                <c:pt idx="4">
                  <c:v>0.19</c:v>
                </c:pt>
                <c:pt idx="5">
                  <c:v>0.38000000000000062</c:v>
                </c:pt>
                <c:pt idx="6">
                  <c:v>3.0000000000000002E-2</c:v>
                </c:pt>
                <c:pt idx="7">
                  <c:v>0.19</c:v>
                </c:pt>
                <c:pt idx="8">
                  <c:v>0.34</c:v>
                </c:pt>
                <c:pt idx="9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Blogging sites 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0.15000000000000024</c:v>
                </c:pt>
                <c:pt idx="1">
                  <c:v>0.05</c:v>
                </c:pt>
                <c:pt idx="2">
                  <c:v>6.0000000000000032E-2</c:v>
                </c:pt>
                <c:pt idx="3">
                  <c:v>0.1</c:v>
                </c:pt>
                <c:pt idx="4">
                  <c:v>0.13</c:v>
                </c:pt>
                <c:pt idx="5">
                  <c:v>0.1</c:v>
                </c:pt>
                <c:pt idx="6">
                  <c:v>2.0000000000000011E-2</c:v>
                </c:pt>
                <c:pt idx="7">
                  <c:v>0.18000000000000024</c:v>
                </c:pt>
                <c:pt idx="8">
                  <c:v>8.0000000000000043E-2</c:v>
                </c:pt>
                <c:pt idx="9">
                  <c:v>0.05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Instant messaging 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Sheet1!$E$2:$E$11</c:f>
              <c:numCache>
                <c:formatCode>0%</c:formatCode>
                <c:ptCount val="10"/>
                <c:pt idx="0">
                  <c:v>0.42000000000000032</c:v>
                </c:pt>
                <c:pt idx="1">
                  <c:v>0.23</c:v>
                </c:pt>
                <c:pt idx="2">
                  <c:v>0.47000000000000008</c:v>
                </c:pt>
                <c:pt idx="3">
                  <c:v>0.70000000000000062</c:v>
                </c:pt>
                <c:pt idx="4">
                  <c:v>0.45</c:v>
                </c:pt>
                <c:pt idx="5">
                  <c:v>0.49000000000000032</c:v>
                </c:pt>
                <c:pt idx="6">
                  <c:v>6.0000000000000032E-2</c:v>
                </c:pt>
                <c:pt idx="7">
                  <c:v>0.64000000000000123</c:v>
                </c:pt>
                <c:pt idx="8">
                  <c:v>0.5</c:v>
                </c:pt>
                <c:pt idx="9">
                  <c:v>0.66000000000000136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 online groups or communities </c:v>
                </c:pt>
              </c:strCache>
            </c:strRef>
          </c:tx>
          <c:dLbls>
            <c:txPr>
              <a:bodyPr/>
              <a:lstStyle/>
              <a:p>
                <a:pPr>
                  <a:defRPr lang="en-US"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Sheet1!$A$2:$A$11</c:f>
              <c:strCache>
                <c:ptCount val="10"/>
                <c:pt idx="0">
                  <c:v>Austria</c:v>
                </c:pt>
                <c:pt idx="1">
                  <c:v>Denmark </c:v>
                </c:pt>
                <c:pt idx="2">
                  <c:v>Finland</c:v>
                </c:pt>
                <c:pt idx="3">
                  <c:v>Ireland</c:v>
                </c:pt>
                <c:pt idx="4">
                  <c:v>Italy</c:v>
                </c:pt>
                <c:pt idx="5">
                  <c:v>Norway</c:v>
                </c:pt>
                <c:pt idx="6">
                  <c:v>Portugal</c:v>
                </c:pt>
                <c:pt idx="7">
                  <c:v>Spain</c:v>
                </c:pt>
                <c:pt idx="8">
                  <c:v>Switzerland</c:v>
                </c:pt>
                <c:pt idx="9">
                  <c:v>UK</c:v>
                </c:pt>
              </c:strCache>
            </c:strRef>
          </c:cat>
          <c:val>
            <c:numRef>
              <c:f>Sheet1!$F$2:$F$11</c:f>
              <c:numCache>
                <c:formatCode>0%</c:formatCode>
                <c:ptCount val="10"/>
                <c:pt idx="0">
                  <c:v>0.27</c:v>
                </c:pt>
                <c:pt idx="1">
                  <c:v>0.27</c:v>
                </c:pt>
                <c:pt idx="2">
                  <c:v>0.27</c:v>
                </c:pt>
                <c:pt idx="3">
                  <c:v>0.16</c:v>
                </c:pt>
                <c:pt idx="4">
                  <c:v>0.25</c:v>
                </c:pt>
                <c:pt idx="5">
                  <c:v>0.24000000000000021</c:v>
                </c:pt>
                <c:pt idx="6">
                  <c:v>3.0000000000000002E-2</c:v>
                </c:pt>
                <c:pt idx="7">
                  <c:v>0.14000000000000001</c:v>
                </c:pt>
                <c:pt idx="8">
                  <c:v>0.24000000000000021</c:v>
                </c:pt>
                <c:pt idx="9">
                  <c:v>0.15000000000000024</c:v>
                </c:pt>
              </c:numCache>
            </c:numRef>
          </c:val>
        </c:ser>
        <c:gapWidth val="35"/>
        <c:overlap val="100"/>
        <c:axId val="59321344"/>
        <c:axId val="59355904"/>
      </c:barChart>
      <c:catAx>
        <c:axId val="59321344"/>
        <c:scaling>
          <c:orientation val="minMax"/>
        </c:scaling>
        <c:axPos val="b"/>
        <c:tickLblPos val="nextTo"/>
        <c:txPr>
          <a:bodyPr rot="0"/>
          <a:lstStyle/>
          <a:p>
            <a:pPr>
              <a:defRPr lang="en-US" sz="1100"/>
            </a:pPr>
            <a:endParaRPr lang="en-US"/>
          </a:p>
        </c:txPr>
        <c:crossAx val="59355904"/>
        <c:crosses val="autoZero"/>
        <c:auto val="1"/>
        <c:lblAlgn val="ctr"/>
        <c:lblOffset val="100"/>
      </c:catAx>
      <c:valAx>
        <c:axId val="59355904"/>
        <c:scaling>
          <c:orientation val="minMax"/>
        </c:scaling>
        <c:delete val="1"/>
        <c:axPos val="l"/>
        <c:numFmt formatCode="0%" sourceLinked="1"/>
        <c:tickLblPos val="nextTo"/>
        <c:crossAx val="59321344"/>
        <c:crosses val="autoZero"/>
        <c:crossBetween val="between"/>
      </c:valAx>
    </c:plotArea>
    <c:plotVisOnly val="1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0E106-0294-4523-8D5F-EE12B9F42D23}" type="datetimeFigureOut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2597-FA6E-4B6D-AD98-68EA0CA1DBB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214532" y="228600"/>
            <a:ext cx="8686800" cy="6400800"/>
          </a:xfrm>
          <a:prstGeom prst="rect">
            <a:avLst/>
          </a:prstGeom>
          <a:solidFill>
            <a:schemeClr val="bg1"/>
          </a:solidFill>
          <a:ln w="1270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823686" y="1451066"/>
            <a:ext cx="7543800" cy="1342936"/>
          </a:xfrm>
          <a:prstGeom prst="rect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8000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747486" y="152237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Copperplate Gothic Bold" pitchFamily="34" charset="0"/>
              </a:rPr>
              <a:t>Understanding</a:t>
            </a:r>
            <a:r>
              <a:rPr lang="en-US" sz="3600" baseline="0" dirty="0" smtClean="0">
                <a:solidFill>
                  <a:schemeClr val="bg1"/>
                </a:solidFill>
                <a:latin typeface="Copperplate Gothic Bold" pitchFamily="34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Copperplate Gothic Bold" pitchFamily="34" charset="0"/>
              </a:rPr>
              <a:t>Online   Safety</a:t>
            </a:r>
            <a:endParaRPr lang="en-US" sz="3600" dirty="0">
              <a:solidFill>
                <a:schemeClr val="bg1"/>
              </a:solidFill>
              <a:latin typeface="Copperplate Goth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F3BE-796D-4DB5-BCD5-C00C3C9BB797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3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961416" y="5791200"/>
            <a:ext cx="1863270" cy="745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3349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974F-8492-4B01-AAC1-8BF0ECAF96BC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3A490-2567-47E7-8BC5-FC31E007E46B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3349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F341-1F6A-4C6E-B436-349DA472BB94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E83B6-B1A3-4BC7-8B75-2893BFB35CE2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3349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6397-3726-4BCF-8835-BE64FF62F035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3349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746D-025D-4A37-82F3-BD53AE2200AD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33496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62B39-81EC-473D-BBBB-8713EBF5DC7C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B82A-4EEB-4499-9CC0-AE64748DE90E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A4E5-EDFD-4D5E-9943-1295CA00E855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96FC-F038-4F5E-9741-061C35A1EA1C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67714"/>
            <a:ext cx="9144000" cy="33293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9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57B1-5FEC-414D-AFBF-14BAC1DA4598}" type="datetime1">
              <a:rPr lang="en-US" smtClean="0"/>
              <a:pPr/>
              <a:t>1/30/2009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473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1827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B7324DF-4C5D-4A7F-B488-D0586890AA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553200" y="62132"/>
            <a:ext cx="2590800" cy="533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 userDrawn="1"/>
        </p:nvSpPr>
        <p:spPr>
          <a:xfrm>
            <a:off x="0" y="6575453"/>
            <a:ext cx="9144000" cy="76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43596"/>
            <a:ext cx="9144000" cy="762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3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4514" y="0"/>
            <a:ext cx="1866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58000" cy="1752600"/>
          </a:xfrm>
        </p:spPr>
        <p:txBody>
          <a:bodyPr/>
          <a:lstStyle/>
          <a:p>
            <a:r>
              <a:rPr lang="en-US" dirty="0" smtClean="0"/>
              <a:t>Study amongst Teens in EMEA Markets – Jan 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066800" y="2744137"/>
          <a:ext cx="7924800" cy="3188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914400"/>
            <a:ext cx="8839200" cy="9906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5170869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52400" y="4104069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52400" y="3248248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Sometimes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15417" y="2377227"/>
            <a:ext cx="70361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you think young people respect each other’s privacy online?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" y="979869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 Surprisingly, only few users across markets  think young people respect each others privacy online.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 Over ½  in Norway, UK, Finland, Switzerland and Denmark occasionally  feel young respect each others privacy online. </a:t>
            </a:r>
          </a:p>
        </p:txBody>
      </p:sp>
      <p:sp>
        <p:nvSpPr>
          <p:cNvPr id="17" name="Oval 16"/>
          <p:cNvSpPr/>
          <p:nvPr/>
        </p:nvSpPr>
        <p:spPr>
          <a:xfrm>
            <a:off x="3599544" y="517869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819400" y="5131518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424058" y="5164176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8186058" y="517869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123544" y="5207718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4347030" y="5233116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5885544" y="5214972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042886" y="5214972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1295400" y="5131518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647544" y="5214978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8200572" y="3423687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434942" y="3409173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2848428" y="3409173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119914" y="3427317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086428" y="3409173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914400" y="2743200"/>
          <a:ext cx="7924800" cy="3050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914400"/>
            <a:ext cx="8839200" cy="10668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Majority use privacy settings to restrict people from seeing personal information &amp; images online. Spain was an exception  with 45% of the users do not use privacy settings for the same. 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461591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36576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31242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Sometimes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93442" y="2106768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you use privacy settings to restrict those who can see your personal information and images online?</a:t>
            </a:r>
          </a:p>
        </p:txBody>
      </p:sp>
      <p:sp>
        <p:nvSpPr>
          <p:cNvPr id="12" name="Oval 11"/>
          <p:cNvSpPr/>
          <p:nvPr/>
        </p:nvSpPr>
        <p:spPr>
          <a:xfrm>
            <a:off x="6527442" y="3772437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914400"/>
          </a:xfrm>
        </p:spPr>
        <p:txBody>
          <a:bodyPr/>
          <a:lstStyle/>
          <a:p>
            <a:pPr algn="ctr"/>
            <a:r>
              <a:rPr lang="en-US" sz="3200" dirty="0" smtClean="0"/>
              <a:t>ONLINE BULLYING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219200" y="2895600"/>
          <a:ext cx="7924800" cy="3584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Round Single Corner Rectangle 8"/>
          <p:cNvSpPr/>
          <p:nvPr/>
        </p:nvSpPr>
        <p:spPr>
          <a:xfrm>
            <a:off x="152400" y="914400"/>
            <a:ext cx="8839200" cy="16002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2400" y="3505200"/>
            <a:ext cx="1143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100" b="1" dirty="0" smtClean="0">
                <a:latin typeface="Arial" pitchFamily="34" charset="0"/>
                <a:cs typeface="Times New Roman" pitchFamily="18" charset="0"/>
              </a:rPr>
              <a:t>No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4628346"/>
            <a:ext cx="1447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100" b="1" dirty="0" smtClean="0">
                <a:latin typeface="Arial" pitchFamily="34" charset="0"/>
                <a:cs typeface="Times New Roman" pitchFamily="18" charset="0"/>
              </a:rPr>
              <a:t>Yes,  only on a one-off basis from an individual / group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5670987"/>
            <a:ext cx="1371600" cy="48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ts val="1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100" b="1" dirty="0" smtClean="0">
                <a:latin typeface="Arial" pitchFamily="34" charset="0"/>
                <a:cs typeface="Times New Roman" pitchFamily="18" charset="0"/>
              </a:rPr>
              <a:t>Yes, frequently from an individual / group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5935" y="2591874"/>
            <a:ext cx="44598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you ever experienced bullying online?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1063135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Majority of online users across countries have never experienced online bullying. A high 90% in Italy.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However, online bullying is most noted in Austria, Norway and Switzerland with closer to half agreeing to witness online bullying.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More than 1/3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in these markets experienced bullying on </a:t>
            </a:r>
            <a:r>
              <a:rPr lang="en-US" sz="1600" u="sng" dirty="0" smtClean="0"/>
              <a:t>one-off</a:t>
            </a:r>
            <a:r>
              <a:rPr lang="en-US" sz="1600" dirty="0" smtClean="0"/>
              <a:t> basis from an individual/group.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While in Denmark, Norway, closer to 1/5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reported bullying </a:t>
            </a:r>
            <a:r>
              <a:rPr lang="en-US" sz="1600" u="sng" dirty="0" smtClean="0"/>
              <a:t>frequently</a:t>
            </a:r>
            <a:r>
              <a:rPr lang="en-US" sz="1600" dirty="0" smtClean="0"/>
              <a:t> from individual/ group. </a:t>
            </a:r>
            <a:endParaRPr lang="en-IN" sz="1600" dirty="0"/>
          </a:p>
        </p:txBody>
      </p:sp>
      <p:sp>
        <p:nvSpPr>
          <p:cNvPr id="15" name="Oval 14"/>
          <p:cNvSpPr/>
          <p:nvPr/>
        </p:nvSpPr>
        <p:spPr>
          <a:xfrm>
            <a:off x="1473558" y="4876800"/>
            <a:ext cx="5334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5296437" y="4863921"/>
            <a:ext cx="5334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Oval 16"/>
          <p:cNvSpPr/>
          <p:nvPr/>
        </p:nvSpPr>
        <p:spPr>
          <a:xfrm>
            <a:off x="7595316" y="4876800"/>
            <a:ext cx="5334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Oval 17"/>
          <p:cNvSpPr/>
          <p:nvPr/>
        </p:nvSpPr>
        <p:spPr>
          <a:xfrm>
            <a:off x="2235558" y="5575479"/>
            <a:ext cx="5334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Oval 18"/>
          <p:cNvSpPr/>
          <p:nvPr/>
        </p:nvSpPr>
        <p:spPr>
          <a:xfrm>
            <a:off x="5308242" y="5601237"/>
            <a:ext cx="5334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1066800" y="2438400"/>
          <a:ext cx="7924800" cy="3849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292130" y="2874484"/>
            <a:ext cx="630936" cy="30186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372" y="4507163"/>
            <a:ext cx="6095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 smtClean="0"/>
              <a:t>Low sample</a:t>
            </a:r>
            <a:endParaRPr lang="en-US" sz="1050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88004" y="824246"/>
            <a:ext cx="9055995" cy="1156954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 Majority of online users across countries have never experienced online bullying.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 markets like Austria, Norway and Switzerland around 1/3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of the users have experienced bullying on an one-off basis from an individual/ group.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 Denmark and Norway  18% and 17% of the users respectively reported bullying frequently from individual/ group. </a:t>
            </a:r>
            <a:endParaRPr lang="en-IN" sz="1200" dirty="0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52400" y="5638800"/>
            <a:ext cx="1143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Email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52400" y="4980566"/>
            <a:ext cx="1143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Social Networking Sites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52400" y="4541729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100" b="1" dirty="0" smtClean="0">
                <a:latin typeface="Arial" pitchFamily="34" charset="0"/>
                <a:cs typeface="Times New Roman" pitchFamily="18" charset="0"/>
              </a:rPr>
              <a:t>Blogging Sites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52400" y="3663347"/>
            <a:ext cx="1143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100" b="1" dirty="0" smtClean="0">
                <a:latin typeface="Arial" pitchFamily="34" charset="0"/>
                <a:cs typeface="Times New Roman" pitchFamily="18" charset="0"/>
              </a:rPr>
              <a:t>Other Online Groups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52400" y="4201731"/>
            <a:ext cx="1143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100" b="1" dirty="0" smtClean="0">
                <a:latin typeface="Arial" pitchFamily="34" charset="0"/>
                <a:cs typeface="Times New Roman" pitchFamily="18" charset="0"/>
              </a:rPr>
              <a:t>IM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0" y="2286000"/>
            <a:ext cx="586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 yes, where on the internet has this taken place?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0" y="872408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Bullying is witnessed highest on IM in Ireland (70%), Italy (45%), Norway (49%), Spain (64%), Switzerland (50%) and UK (66%). Social </a:t>
            </a:r>
            <a:r>
              <a:rPr lang="en-US" sz="1600" dirty="0" smtClean="0"/>
              <a:t>Networking </a:t>
            </a:r>
            <a:r>
              <a:rPr lang="en-US" sz="1600" dirty="0" smtClean="0"/>
              <a:t>sites follow next.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In Denmark, Finland, Social Networking sites are rated highest.  </a:t>
            </a:r>
            <a:endParaRPr lang="en-IN" sz="1600" dirty="0"/>
          </a:p>
        </p:txBody>
      </p:sp>
      <p:sp>
        <p:nvSpPr>
          <p:cNvPr id="20" name="Oval 19"/>
          <p:cNvSpPr/>
          <p:nvPr/>
        </p:nvSpPr>
        <p:spPr>
          <a:xfrm>
            <a:off x="3632916" y="37338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Oval 20"/>
          <p:cNvSpPr/>
          <p:nvPr/>
        </p:nvSpPr>
        <p:spPr>
          <a:xfrm>
            <a:off x="4419600" y="43434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Oval 21"/>
          <p:cNvSpPr/>
          <p:nvPr/>
        </p:nvSpPr>
        <p:spPr>
          <a:xfrm>
            <a:off x="5105400" y="40386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Oval 22"/>
          <p:cNvSpPr/>
          <p:nvPr/>
        </p:nvSpPr>
        <p:spPr>
          <a:xfrm>
            <a:off x="6705600" y="37338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Oval 23"/>
          <p:cNvSpPr/>
          <p:nvPr/>
        </p:nvSpPr>
        <p:spPr>
          <a:xfrm>
            <a:off x="7467600" y="38862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Oval 24"/>
          <p:cNvSpPr/>
          <p:nvPr/>
        </p:nvSpPr>
        <p:spPr>
          <a:xfrm>
            <a:off x="8229600" y="39624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/>
          <p:cNvSpPr/>
          <p:nvPr/>
        </p:nvSpPr>
        <p:spPr>
          <a:xfrm>
            <a:off x="2082084" y="50292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7" name="Oval 26"/>
          <p:cNvSpPr/>
          <p:nvPr/>
        </p:nvSpPr>
        <p:spPr>
          <a:xfrm>
            <a:off x="2831205" y="5042079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6200" y="6305552"/>
            <a:ext cx="8839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Q9. Have you ever reported any online bullying?</a:t>
            </a: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1066800" y="1752600"/>
          <a:ext cx="79248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1066800" y="4659868"/>
          <a:ext cx="79248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2" name="Round Single Corner Rectangle 11"/>
          <p:cNvSpPr/>
          <p:nvPr/>
        </p:nvSpPr>
        <p:spPr>
          <a:xfrm>
            <a:off x="76200" y="762000"/>
            <a:ext cx="8839200" cy="7620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52400" y="6034314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52400" y="5319486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52400" y="27432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52400" y="2177142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52400" y="1857828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Don’t know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9" name="Round Single Corner Rectangle 18"/>
          <p:cNvSpPr/>
          <p:nvPr/>
        </p:nvSpPr>
        <p:spPr>
          <a:xfrm>
            <a:off x="152400" y="3733800"/>
            <a:ext cx="8839200" cy="7620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95400" y="1524000"/>
            <a:ext cx="7467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you think the internet makes it easier to bully?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219200" y="4445358"/>
            <a:ext cx="7696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you ever reported any online bullying?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" y="3925911"/>
            <a:ext cx="8610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Majority have never reported of any online bullying. </a:t>
            </a:r>
            <a:endParaRPr lang="en-IN" sz="1600" dirty="0"/>
          </a:p>
        </p:txBody>
      </p:sp>
      <p:sp>
        <p:nvSpPr>
          <p:cNvPr id="23" name="Rectangle 22"/>
          <p:cNvSpPr/>
          <p:nvPr/>
        </p:nvSpPr>
        <p:spPr>
          <a:xfrm>
            <a:off x="215721" y="838200"/>
            <a:ext cx="861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Most agree that internet makes easy for bullying, highest among Austria, Denmark, Finland, Ireland, Norway , Switzerland and UK. 36% in Italy and 35% in Spain do not agree. </a:t>
            </a:r>
            <a:endParaRPr lang="en-IN" sz="1600" dirty="0"/>
          </a:p>
        </p:txBody>
      </p:sp>
      <p:sp>
        <p:nvSpPr>
          <p:cNvPr id="24" name="Oval 23"/>
          <p:cNvSpPr/>
          <p:nvPr/>
        </p:nvSpPr>
        <p:spPr>
          <a:xfrm>
            <a:off x="7467600" y="26670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Oval 24"/>
          <p:cNvSpPr/>
          <p:nvPr/>
        </p:nvSpPr>
        <p:spPr>
          <a:xfrm>
            <a:off x="3657600" y="28194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6" name="Oval 25"/>
          <p:cNvSpPr/>
          <p:nvPr/>
        </p:nvSpPr>
        <p:spPr>
          <a:xfrm>
            <a:off x="2895600" y="27432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7" name="Oval 26"/>
          <p:cNvSpPr/>
          <p:nvPr/>
        </p:nvSpPr>
        <p:spPr>
          <a:xfrm>
            <a:off x="2057400" y="27432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Oval 27"/>
          <p:cNvSpPr/>
          <p:nvPr/>
        </p:nvSpPr>
        <p:spPr>
          <a:xfrm>
            <a:off x="1295400" y="27432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5181600" y="27432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8229600" y="2819400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971800"/>
            <a:ext cx="8229600" cy="334962"/>
          </a:xfrm>
        </p:spPr>
        <p:txBody>
          <a:bodyPr/>
          <a:lstStyle/>
          <a:p>
            <a:pPr algn="ctr"/>
            <a:r>
              <a:rPr lang="en-US" sz="3200" dirty="0" smtClean="0"/>
              <a:t>DEMOGRAPHICS AND GENERAL INTERNET USAGE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346916"/>
          <a:ext cx="7924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 Single Corner Rectangle 6"/>
          <p:cNvSpPr/>
          <p:nvPr/>
        </p:nvSpPr>
        <p:spPr>
          <a:xfrm>
            <a:off x="152400" y="762000"/>
            <a:ext cx="8839200" cy="6096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5759065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Male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066800" y="4267200"/>
          <a:ext cx="7924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52400" y="50292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Female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2400" y="2947116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14 yrs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52400" y="2548495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15 yrs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52400" y="2185116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16 yrs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52400" y="1880316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17 yrs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52400" y="1575516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18 yrs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7" name="Round Single Corner Rectangle 16"/>
          <p:cNvSpPr/>
          <p:nvPr/>
        </p:nvSpPr>
        <p:spPr>
          <a:xfrm>
            <a:off x="152400" y="3719286"/>
            <a:ext cx="8839200" cy="624114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086900" y="2729016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TextBox 21"/>
          <p:cNvSpPr txBox="1"/>
          <p:nvPr/>
        </p:nvSpPr>
        <p:spPr>
          <a:xfrm>
            <a:off x="152400" y="737316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Norway (52%) &amp;  Denmark  (43%) represented highest young teen online population (Age 14yrs), while Austria (23%) followed Italy (20%) represented elder teen group (Age 18 yrs)</a:t>
            </a:r>
            <a:endParaRPr lang="en-IN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" y="3722827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Online teen population in Norway (76%) is skewed towards females as compared to half of Finland (51%) &amp; Spain (52%).  UK is least (33%). </a:t>
            </a:r>
            <a:endParaRPr lang="en-IN" sz="1600" dirty="0"/>
          </a:p>
        </p:txBody>
      </p:sp>
      <p:sp>
        <p:nvSpPr>
          <p:cNvPr id="28" name="Oval 27"/>
          <p:cNvSpPr/>
          <p:nvPr/>
        </p:nvSpPr>
        <p:spPr>
          <a:xfrm>
            <a:off x="4368800" y="17780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1295400" y="18288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5143500" y="26670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Oval 30"/>
          <p:cNvSpPr/>
          <p:nvPr/>
        </p:nvSpPr>
        <p:spPr>
          <a:xfrm>
            <a:off x="2832100" y="55880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/>
          <p:cNvSpPr/>
          <p:nvPr/>
        </p:nvSpPr>
        <p:spPr>
          <a:xfrm>
            <a:off x="5130800" y="53594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Oval 32"/>
          <p:cNvSpPr/>
          <p:nvPr/>
        </p:nvSpPr>
        <p:spPr>
          <a:xfrm>
            <a:off x="6667500" y="55753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4" name="Oval 33"/>
          <p:cNvSpPr/>
          <p:nvPr/>
        </p:nvSpPr>
        <p:spPr>
          <a:xfrm>
            <a:off x="8178800" y="5753100"/>
            <a:ext cx="542000" cy="3316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914400" y="3124200"/>
          <a:ext cx="807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914400"/>
            <a:ext cx="8839200" cy="11430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6200" y="57150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 – 5 hours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46482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5 - 10 hours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4020979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10 – 15 hours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33528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More than 15 hours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8375" y="2669148"/>
            <a:ext cx="57727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How many hours do you spend on the internet per week?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157500" y="3276600"/>
            <a:ext cx="592800" cy="1752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1905000" y="3263900"/>
            <a:ext cx="609600" cy="16002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Oval 16"/>
          <p:cNvSpPr/>
          <p:nvPr/>
        </p:nvSpPr>
        <p:spPr>
          <a:xfrm>
            <a:off x="5820700" y="3276600"/>
            <a:ext cx="592800" cy="1447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9144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66% of the teens in UK spend more than 10 hours on internet per week. Denmark follows next with 56%, Portugal at 54% and Norway at 53%.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In UK, 35% spend more than 15 hours per week on internet, followed by Denmark at 33% and Portugal at 32%  </a:t>
            </a:r>
            <a:endParaRPr lang="en-IN" sz="1600" dirty="0"/>
          </a:p>
        </p:txBody>
      </p:sp>
      <p:sp>
        <p:nvSpPr>
          <p:cNvPr id="19" name="Oval 18"/>
          <p:cNvSpPr/>
          <p:nvPr/>
        </p:nvSpPr>
        <p:spPr>
          <a:xfrm>
            <a:off x="5054600" y="3276600"/>
            <a:ext cx="546100" cy="1371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990600" y="2667000"/>
          <a:ext cx="7924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914400"/>
            <a:ext cx="8763000" cy="12192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6200" y="5621179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Email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-914400" y="5029200"/>
            <a:ext cx="213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Social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Networking 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6200" y="4828401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Blog Sites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6200" y="40386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IM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0" y="4343400"/>
            <a:ext cx="121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Other Online Groups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-609600" y="3733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Gaming Sites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76200" y="34290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Others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00572" y="2590800"/>
            <a:ext cx="48622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What services do you use most on the internet?</a:t>
            </a:r>
            <a:endParaRPr lang="en-IN" sz="1600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97137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Using online groups is the most used services on internet for over 80% + teens in UK, Finland, Ireland, Spain.  Also in these markets except Spain, 2/3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use Social Networking sites.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Email is also among the top used activity in Austria (64%); Spain (63%); Switzerland (58%); Finland (50%); Ireland (54%); Norway (41%); Italy (55%) UK (59%). </a:t>
            </a:r>
          </a:p>
        </p:txBody>
      </p:sp>
      <p:sp>
        <p:nvSpPr>
          <p:cNvPr id="21" name="Oval 20"/>
          <p:cNvSpPr/>
          <p:nvPr/>
        </p:nvSpPr>
        <p:spPr>
          <a:xfrm>
            <a:off x="2768958" y="4292958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530600" y="42672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3543300" y="50292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2768600" y="50673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604000" y="43434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2" name="Oval 31"/>
          <p:cNvSpPr/>
          <p:nvPr/>
        </p:nvSpPr>
        <p:spPr>
          <a:xfrm>
            <a:off x="8128000" y="41910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3" name="Oval 32"/>
          <p:cNvSpPr/>
          <p:nvPr/>
        </p:nvSpPr>
        <p:spPr>
          <a:xfrm>
            <a:off x="8128000" y="50038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4" name="Oval 33"/>
          <p:cNvSpPr/>
          <p:nvPr/>
        </p:nvSpPr>
        <p:spPr>
          <a:xfrm>
            <a:off x="1244600" y="55372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781300" y="55880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543300" y="55626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4292600" y="55880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6604000" y="55372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7391400" y="55626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8153400" y="5562600"/>
            <a:ext cx="533400" cy="304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7143" y="1219200"/>
          <a:ext cx="838993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137"/>
                <a:gridCol w="6781801"/>
              </a:tblGrid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Study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Objectives</a:t>
                      </a:r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1775" marR="0" lvl="0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Understand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awareness levels towards online safety and measures among Teens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231775" marR="0" lvl="0" indent="-2317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Study the general online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habits. </a:t>
                      </a:r>
                      <a:endParaRPr lang="en-US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Methodology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1775" indent="55563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Teens in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the age group between 14-18 were invited to participate in an o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nline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study . A structured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questionnaire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was developed inline with the study objectives </a:t>
                      </a:r>
                      <a:endParaRPr lang="en-US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1600" b="1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Geography</a:t>
                      </a:r>
                      <a:endParaRPr lang="en-US" sz="1600" b="1" u="non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0188" indent="1588">
                        <a:buFont typeface="Arial" pitchFamily="34" charset="0"/>
                        <a:buNone/>
                      </a:pPr>
                      <a:r>
                        <a:rPr lang="en-US" sz="1600" u="none" dirty="0" smtClean="0">
                          <a:solidFill>
                            <a:schemeClr val="tx1"/>
                          </a:solidFill>
                          <a:latin typeface="+mj-lt"/>
                        </a:rPr>
                        <a:t>EMEA  markets</a:t>
                      </a:r>
                      <a:r>
                        <a:rPr lang="en-US" sz="1600" u="none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comprising  UK , Denmark, Austria, Finland, Italy, Norway, Spain, Switzerland, Ireland and Portugal.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Sampling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1775" marR="0" indent="55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Random Sampling among MSN visitors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Survey Time frame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1775" marR="0" indent="55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</a:endParaRPr>
                    </a:p>
                    <a:p>
                      <a:pPr marL="231775" marR="0" indent="55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</a:rPr>
                        <a:t> Jan</a:t>
                      </a:r>
                      <a:r>
                        <a:rPr lang="en-US" sz="1600" baseline="0" dirty="0" smtClean="0">
                          <a:latin typeface="+mj-lt"/>
                        </a:rPr>
                        <a:t> 2009</a:t>
                      </a:r>
                      <a:endParaRPr lang="en-US" sz="1600" dirty="0" smtClean="0">
                        <a:latin typeface="+mj-lt"/>
                      </a:endParaRPr>
                    </a:p>
                    <a:p>
                      <a:pPr marL="231775" marR="0" indent="55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89"/>
          <p:cNvGraphicFramePr>
            <a:graphicFrameLocks noGrp="1"/>
          </p:cNvGraphicFramePr>
          <p:nvPr/>
        </p:nvGraphicFramePr>
        <p:xfrm>
          <a:off x="380999" y="5500060"/>
          <a:ext cx="8381999" cy="748340"/>
        </p:xfrm>
        <a:graphic>
          <a:graphicData uri="http://schemas.openxmlformats.org/drawingml/2006/table">
            <a:tbl>
              <a:tblPr firstRow="1" firstCol="1">
                <a:tableStyleId>{9D7B26C5-4107-4FEC-AEDC-1716B250A1EF}</a:tableStyleId>
              </a:tblPr>
              <a:tblGrid>
                <a:gridCol w="739588"/>
                <a:gridCol w="739588"/>
                <a:gridCol w="903941"/>
                <a:gridCol w="739588"/>
                <a:gridCol w="657412"/>
                <a:gridCol w="657412"/>
                <a:gridCol w="739588"/>
                <a:gridCol w="657412"/>
                <a:gridCol w="986118"/>
                <a:gridCol w="821766"/>
                <a:gridCol w="739586"/>
              </a:tblGrid>
              <a:tr h="447150">
                <a:tc>
                  <a:txBody>
                    <a:bodyPr/>
                    <a:lstStyle/>
                    <a:p>
                      <a:pPr marL="0" marR="0" lvl="0" indent="0" algn="l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UK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Denmark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Austria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Finland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Italy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Norway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MS PGothic"/>
                          <a:cs typeface="MS PGothic"/>
                        </a:rPr>
                        <a:t>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Spain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Switzerland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Ireland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Portugal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</a:tr>
              <a:tr h="301190">
                <a:tc>
                  <a:txBody>
                    <a:bodyPr/>
                    <a:lstStyle/>
                    <a:p>
                      <a:pPr marL="0" marR="0" lvl="0" indent="0" algn="l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N-size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PGothic"/>
                        <a:cs typeface="MS PGothic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0805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2787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Subtitle 2"/>
          <p:cNvSpPr txBox="1">
            <a:spLocks/>
          </p:cNvSpPr>
          <p:nvPr/>
        </p:nvSpPr>
        <p:spPr bwMode="auto">
          <a:xfrm>
            <a:off x="374972" y="838200"/>
            <a:ext cx="688326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b="1" dirty="0" smtClean="0">
                <a:solidFill>
                  <a:srgbClr val="C00000"/>
                </a:solidFill>
                <a:latin typeface="Segoe UI semi bold"/>
              </a:rPr>
              <a:t>Study Background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egoe UI semi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324DF-4C5D-4A7F-B488-D0586890AA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81000" y="4724400"/>
            <a:ext cx="8401676" cy="117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Online bullying is limited with lowest in Italy, where only 10% claim to have been bullied online. Switzerland (14%), Norway (17%)  and Denmark (18%) top the list, claiming to have been bullied frequently either individually or in group.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Most online bullying takes place on IM, Social Networking &amp; Email. 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Most  do not report online bullying and agree that internet makes online bully easier.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4102" y="4253892"/>
          <a:ext cx="2926390" cy="345287"/>
        </p:xfrm>
        <a:graphic>
          <a:graphicData uri="http://schemas.openxmlformats.org/drawingml/2006/table">
            <a:tbl>
              <a:tblPr/>
              <a:tblGrid>
                <a:gridCol w="2926390"/>
              </a:tblGrid>
              <a:tr h="34528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latin typeface="+mn-lt"/>
                          <a:cs typeface="Segoe UI" pitchFamily="34" charset="0"/>
                        </a:rPr>
                        <a:t>Online Bullying</a:t>
                      </a:r>
                      <a:endParaRPr lang="en-US" sz="1600" b="1" i="0" u="sng" strike="noStrike" dirty="0">
                        <a:latin typeface="+mn-lt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9285" y="1728787"/>
            <a:ext cx="854611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Teens reported limited restrictions on the use of internet from parents. Closer to 2/3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in Portugal and UK reported no online restrictions. 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When it comes to reporting online risk majority prefer reporting to their parents followed by friends. 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Teens across markets claim to be aware of the risks of being online (80%+ in Finland, 70%+ in Ireland, Norway, Portugal, Switzerland &amp; UK and 50%+ in Austria, Italy).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Finland &amp; Switzerland reported high percentage (46%) of users posting images/personal information online followed by teens in Ireland and UK (45% and 44% respectively). 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Teens prefer asking friends before posting their pictures online. 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Surprisingly, few teens across markets think young people respect others privacy online.</a:t>
            </a:r>
          </a:p>
          <a:p>
            <a:pPr marL="231775" indent="-231775">
              <a:spcAft>
                <a:spcPts val="400"/>
              </a:spcAft>
              <a:buFont typeface="Arial" pitchFamily="34" charset="0"/>
              <a:buChar char="•"/>
            </a:pPr>
            <a:r>
              <a:rPr lang="en-US" sz="1400" dirty="0" smtClean="0"/>
              <a:t>Majority  use privacy settings to restrict people from seeing personal information and images online.</a:t>
            </a:r>
            <a:endParaRPr lang="en-US" sz="1300" dirty="0" smtClean="0">
              <a:latin typeface="Segoe IU Semi bold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6410" y="1317750"/>
          <a:ext cx="2926390" cy="258637"/>
        </p:xfrm>
        <a:graphic>
          <a:graphicData uri="http://schemas.openxmlformats.org/drawingml/2006/table">
            <a:tbl>
              <a:tblPr/>
              <a:tblGrid>
                <a:gridCol w="2926390"/>
              </a:tblGrid>
              <a:tr h="2586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latin typeface="+mj-lt"/>
                          <a:cs typeface="Segoe UI" pitchFamily="34" charset="0"/>
                        </a:rPr>
                        <a:t>Online Safety &amp;</a:t>
                      </a:r>
                      <a:r>
                        <a:rPr lang="en-US" sz="1600" b="1" i="0" u="sng" strike="noStrike" baseline="0" dirty="0" smtClean="0">
                          <a:latin typeface="+mj-lt"/>
                          <a:cs typeface="Segoe UI" pitchFamily="34" charset="0"/>
                        </a:rPr>
                        <a:t> Privacy</a:t>
                      </a:r>
                      <a:endParaRPr lang="en-US" sz="1600" b="1" i="0" u="sng" strike="noStrike" dirty="0">
                        <a:latin typeface="+mj-lt"/>
                        <a:cs typeface="Segoe UI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Subtitle 2"/>
          <p:cNvSpPr txBox="1">
            <a:spLocks/>
          </p:cNvSpPr>
          <p:nvPr/>
        </p:nvSpPr>
        <p:spPr bwMode="auto">
          <a:xfrm>
            <a:off x="374972" y="838200"/>
            <a:ext cx="6883260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b="1" noProof="0" dirty="0" smtClean="0">
                <a:solidFill>
                  <a:srgbClr val="C00000"/>
                </a:solidFill>
                <a:latin typeface="Segoe UI semi bold"/>
              </a:rPr>
              <a:t>Executive Summary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egoe UI semi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914400"/>
          </a:xfrm>
        </p:spPr>
        <p:txBody>
          <a:bodyPr/>
          <a:lstStyle/>
          <a:p>
            <a:pPr algn="ctr"/>
            <a:r>
              <a:rPr lang="en-US" sz="3200" dirty="0" smtClean="0"/>
              <a:t>ONLINE SAFETY &amp; PRIVACY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092558" y="2442696"/>
          <a:ext cx="7924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837126"/>
            <a:ext cx="8839200" cy="12192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202842" y="5450985"/>
            <a:ext cx="16002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Yes, there are certain things I cant do online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202842" y="4930464"/>
            <a:ext cx="16002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 but I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can get round the restrictions online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5758" y="4460385"/>
            <a:ext cx="1295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Not often, only sometimes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78158" y="3433296"/>
            <a:ext cx="1143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Not at all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8432" y="2137896"/>
            <a:ext cx="739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your parents restrict your use of the internet?</a:t>
            </a:r>
          </a:p>
        </p:txBody>
      </p:sp>
      <p:sp>
        <p:nvSpPr>
          <p:cNvPr id="12" name="Oval 11"/>
          <p:cNvSpPr/>
          <p:nvPr/>
        </p:nvSpPr>
        <p:spPr>
          <a:xfrm>
            <a:off x="5969358" y="3532032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7" name="Oval 16"/>
          <p:cNvSpPr/>
          <p:nvPr/>
        </p:nvSpPr>
        <p:spPr>
          <a:xfrm>
            <a:off x="7493358" y="3430074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8" name="Oval 17"/>
          <p:cNvSpPr/>
          <p:nvPr/>
        </p:nvSpPr>
        <p:spPr>
          <a:xfrm>
            <a:off x="8255358" y="3532032"/>
            <a:ext cx="481884" cy="228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215721" y="887568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Parent mostly do not restrict use of internet among teens. This is observed most among Portugal, UK and Switzerland. Spain, Norway and Finland are exceptions with highest restriction levels.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28% in Norway and 21% in Spain witness the highest restrictions agree that there are certain things they cannot do online due to restrictions. </a:t>
            </a:r>
            <a:endParaRPr lang="en-IN" sz="1600" dirty="0"/>
          </a:p>
        </p:txBody>
      </p:sp>
      <p:sp>
        <p:nvSpPr>
          <p:cNvPr id="21" name="Oval 20"/>
          <p:cNvSpPr/>
          <p:nvPr/>
        </p:nvSpPr>
        <p:spPr>
          <a:xfrm>
            <a:off x="5194479" y="4876800"/>
            <a:ext cx="481884" cy="9144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Oval 21"/>
          <p:cNvSpPr/>
          <p:nvPr/>
        </p:nvSpPr>
        <p:spPr>
          <a:xfrm>
            <a:off x="6757116" y="5029200"/>
            <a:ext cx="481884" cy="762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219200" y="2590800"/>
          <a:ext cx="79248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914400"/>
            <a:ext cx="8763000" cy="12954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304800" y="2801779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Other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152400" y="3048000"/>
            <a:ext cx="1582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Search online for help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0" y="3568700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Site administrator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324756" y="42672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Friends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342900" y="45720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Teacher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30200" y="47244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Police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04800" y="55626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1200" b="1" dirty="0" smtClean="0">
                <a:latin typeface="Arial" pitchFamily="34" charset="0"/>
                <a:cs typeface="Times New Roman" pitchFamily="18" charset="0"/>
              </a:rPr>
              <a:t>My parents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95400" y="2286000"/>
            <a:ext cx="739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Who would you most likely go to if you felt at risk online?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5720" y="914400"/>
            <a:ext cx="86996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When it comes to reporting online risk, parents and friends are most looked upon.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Half in Spain say they would go to their parents if they felt risk online, followed by Norway (42%), Portugal (40%), Italy (40%).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A high 41% of users in Ireland say they would approach their friends followed by UK (39%). </a:t>
            </a:r>
            <a:endParaRPr lang="en-IN" sz="1600" dirty="0"/>
          </a:p>
        </p:txBody>
      </p:sp>
      <p:sp>
        <p:nvSpPr>
          <p:cNvPr id="21" name="Oval 20"/>
          <p:cNvSpPr/>
          <p:nvPr/>
        </p:nvSpPr>
        <p:spPr>
          <a:xfrm>
            <a:off x="6833316" y="4267200"/>
            <a:ext cx="481884" cy="1752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7" name="Oval 26"/>
          <p:cNvSpPr/>
          <p:nvPr/>
        </p:nvSpPr>
        <p:spPr>
          <a:xfrm>
            <a:off x="4572000" y="4648200"/>
            <a:ext cx="481884" cy="1447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8" name="Oval 27"/>
          <p:cNvSpPr/>
          <p:nvPr/>
        </p:nvSpPr>
        <p:spPr>
          <a:xfrm>
            <a:off x="5309316" y="4648200"/>
            <a:ext cx="481884" cy="1447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9" name="Oval 28"/>
          <p:cNvSpPr/>
          <p:nvPr/>
        </p:nvSpPr>
        <p:spPr>
          <a:xfrm>
            <a:off x="6071316" y="4648200"/>
            <a:ext cx="481884" cy="14478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0" name="Oval 29"/>
          <p:cNvSpPr/>
          <p:nvPr/>
        </p:nvSpPr>
        <p:spPr>
          <a:xfrm>
            <a:off x="8357316" y="3505200"/>
            <a:ext cx="481884" cy="12954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1" name="Oval 30"/>
          <p:cNvSpPr/>
          <p:nvPr/>
        </p:nvSpPr>
        <p:spPr>
          <a:xfrm>
            <a:off x="3810000" y="3429000"/>
            <a:ext cx="481884" cy="1371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066800" y="2590800"/>
          <a:ext cx="7924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28956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Only a bit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40386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0" y="518160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ound Single Corner Rectangle 12"/>
          <p:cNvSpPr/>
          <p:nvPr/>
        </p:nvSpPr>
        <p:spPr>
          <a:xfrm>
            <a:off x="152400" y="812800"/>
            <a:ext cx="8839200" cy="10160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95400" y="2239546"/>
            <a:ext cx="739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Have you ever been told about the risks of being online?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5720" y="1003300"/>
            <a:ext cx="86996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Most of the respondents claimed that they been told about the risks of being online (80%+ in Finland, 70%+ in Ireland, Norway, Portugal, Switzerland and UK and 50%+ in Austria, Italy).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21% in Denmark, 16% in Spain and 15% in Italy  are not aware of the risk associated with being online.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977721" y="3240111"/>
          <a:ext cx="7924800" cy="2900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152400" y="838200"/>
            <a:ext cx="8839200" cy="13716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Despite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high awareness levels towards online risk, closer to half in 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Finland (46%), Switzerland (46%), Ireland (45%) and UK (44%) claim to be posting images/personal information. 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In Italy &amp; Spain,  over 1/3</a:t>
            </a:r>
            <a:r>
              <a:rPr lang="en-US" sz="1600" baseline="300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rd</a:t>
            </a:r>
            <a:r>
              <a:rPr lang="en-US" sz="16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do not post images/ personal information online, while in Denmark, Ireland and Portugal closer to half i.e. 44% upload images/ personal information as an occasional activity. 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-12879" y="518697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Yes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12879" y="4348770"/>
            <a:ext cx="1143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-12879" y="366297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Not all the time</a:t>
            </a:r>
            <a:endParaRPr kumimoji="0" lang="en-GB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19200" y="2785646"/>
            <a:ext cx="739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 you post images of yourself and/or personal information up online?</a:t>
            </a:r>
          </a:p>
        </p:txBody>
      </p:sp>
      <p:sp>
        <p:nvSpPr>
          <p:cNvPr id="12" name="Oval 11"/>
          <p:cNvSpPr/>
          <p:nvPr/>
        </p:nvSpPr>
        <p:spPr>
          <a:xfrm>
            <a:off x="8127642" y="5097984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730321" y="5047542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7328079" y="5060421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6553200" y="4267200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3529884" y="5060421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981200" y="3733800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791200" y="3733800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4267200" y="4458237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3505200" y="3733800"/>
            <a:ext cx="533400" cy="33153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1066800" y="2590800"/>
          <a:ext cx="7924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24DF-4C5D-4A7F-B488-D0586890AA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152400" y="914400"/>
            <a:ext cx="8839200" cy="1219200"/>
          </a:xfrm>
          <a:prstGeom prst="round1Rect">
            <a:avLst/>
          </a:prstGeom>
          <a:noFill/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50000">
                  <a:schemeClr val="accent2">
                    <a:lumMod val="7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52400" y="4832290"/>
            <a:ext cx="1143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 would post it up without asking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52400" y="3797300"/>
            <a:ext cx="1143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 would always ask them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52400" y="2819400"/>
            <a:ext cx="1143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11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I would</a:t>
            </a:r>
            <a:r>
              <a:rPr kumimoji="0" lang="en-GB" sz="11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sometimes ask them</a:t>
            </a:r>
            <a:endParaRPr kumimoji="0" lang="en-GB" sz="11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33500" y="2252246"/>
            <a:ext cx="739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Would you ask a friend before posting a picture of them up online?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5720" y="1003300"/>
            <a:ext cx="86996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A high 69% of the respondents in Finland say they would always ask their friends before posting pictures online. Italy, Norway and Switzerland (60%+) closely follow.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43% in Denmark and 42% in UK say they would occasionally ask their friend before posting photographs online. </a:t>
            </a:r>
          </a:p>
        </p:txBody>
      </p:sp>
      <p:sp>
        <p:nvSpPr>
          <p:cNvPr id="16" name="Oval 15"/>
          <p:cNvSpPr/>
          <p:nvPr/>
        </p:nvSpPr>
        <p:spPr>
          <a:xfrm>
            <a:off x="2844800" y="414020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94200" y="398780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143500" y="416560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429500" y="412750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095500" y="314960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8204200" y="3136900"/>
            <a:ext cx="533400" cy="304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1553</Words>
  <Application>Microsoft Office PowerPoint</Application>
  <PresentationFormat>On-screen Show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ONLINE SAFETY &amp; PRIVACY</vt:lpstr>
      <vt:lpstr>Slide 5</vt:lpstr>
      <vt:lpstr>Slide 6</vt:lpstr>
      <vt:lpstr>Slide 7</vt:lpstr>
      <vt:lpstr>Slide 8</vt:lpstr>
      <vt:lpstr>Slide 9</vt:lpstr>
      <vt:lpstr>Slide 10</vt:lpstr>
      <vt:lpstr>Slide 11</vt:lpstr>
      <vt:lpstr>ONLINE BULLYING</vt:lpstr>
      <vt:lpstr>Slide 13</vt:lpstr>
      <vt:lpstr>Slide 14</vt:lpstr>
      <vt:lpstr>Slide 15</vt:lpstr>
      <vt:lpstr>DEMOGRAPHICS AND GENERAL INTERNET USAGE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Akshatha V</dc:creator>
  <cp:lastModifiedBy>MROC</cp:lastModifiedBy>
  <cp:revision>243</cp:revision>
  <dcterms:created xsi:type="dcterms:W3CDTF">2009-01-27T06:45:31Z</dcterms:created>
  <dcterms:modified xsi:type="dcterms:W3CDTF">2009-01-30T11:01:14Z</dcterms:modified>
</cp:coreProperties>
</file>