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5"/>
  </p:notesMasterIdLst>
  <p:handoutMasterIdLst>
    <p:handoutMasterId r:id="rId26"/>
  </p:handoutMasterIdLst>
  <p:sldIdLst>
    <p:sldId id="563" r:id="rId2"/>
    <p:sldId id="589" r:id="rId3"/>
    <p:sldId id="566" r:id="rId4"/>
    <p:sldId id="567" r:id="rId5"/>
    <p:sldId id="568" r:id="rId6"/>
    <p:sldId id="569" r:id="rId7"/>
    <p:sldId id="600" r:id="rId8"/>
    <p:sldId id="571" r:id="rId9"/>
    <p:sldId id="572" r:id="rId10"/>
    <p:sldId id="573" r:id="rId11"/>
    <p:sldId id="574" r:id="rId12"/>
    <p:sldId id="577" r:id="rId13"/>
    <p:sldId id="596" r:id="rId14"/>
    <p:sldId id="602" r:id="rId15"/>
    <p:sldId id="583" r:id="rId16"/>
    <p:sldId id="584" r:id="rId17"/>
    <p:sldId id="585" r:id="rId18"/>
    <p:sldId id="586" r:id="rId19"/>
    <p:sldId id="599" r:id="rId20"/>
    <p:sldId id="598" r:id="rId21"/>
    <p:sldId id="588" r:id="rId22"/>
    <p:sldId id="489" r:id="rId23"/>
    <p:sldId id="359" r:id="rId24"/>
  </p:sldIdLst>
  <p:sldSz cx="9144000" cy="6858000" type="screen4x3"/>
  <p:notesSz cx="6858000" cy="9144000"/>
  <p:defaultTextStyle>
    <a:defPPr>
      <a:defRPr lang="en-US"/>
    </a:defPPr>
    <a:lvl1pPr algn="l" rtl="0" fontAlgn="base">
      <a:spcBef>
        <a:spcPct val="0"/>
      </a:spcBef>
      <a:spcAft>
        <a:spcPct val="0"/>
      </a:spcAft>
      <a:defRPr sz="2000" kern="1200">
        <a:solidFill>
          <a:schemeClr val="bg2"/>
        </a:solidFill>
        <a:latin typeface="Segoe Semibold" pitchFamily="34" charset="0"/>
        <a:ea typeface="+mn-ea"/>
        <a:cs typeface="+mn-cs"/>
      </a:defRPr>
    </a:lvl1pPr>
    <a:lvl2pPr marL="320040" algn="l" rtl="0" fontAlgn="base">
      <a:spcBef>
        <a:spcPct val="0"/>
      </a:spcBef>
      <a:spcAft>
        <a:spcPct val="0"/>
      </a:spcAft>
      <a:defRPr sz="2000" kern="1200">
        <a:solidFill>
          <a:schemeClr val="bg2"/>
        </a:solidFill>
        <a:latin typeface="Segoe Semibold" pitchFamily="34" charset="0"/>
        <a:ea typeface="+mn-ea"/>
        <a:cs typeface="+mn-cs"/>
      </a:defRPr>
    </a:lvl2pPr>
    <a:lvl3pPr marL="640080" algn="l" rtl="0" fontAlgn="base">
      <a:spcBef>
        <a:spcPct val="0"/>
      </a:spcBef>
      <a:spcAft>
        <a:spcPct val="0"/>
      </a:spcAft>
      <a:defRPr sz="2000" kern="1200">
        <a:solidFill>
          <a:schemeClr val="bg2"/>
        </a:solidFill>
        <a:latin typeface="Segoe Semibold" pitchFamily="34" charset="0"/>
        <a:ea typeface="+mn-ea"/>
        <a:cs typeface="+mn-cs"/>
      </a:defRPr>
    </a:lvl3pPr>
    <a:lvl4pPr marL="960120" algn="l" rtl="0" fontAlgn="base">
      <a:spcBef>
        <a:spcPct val="0"/>
      </a:spcBef>
      <a:spcAft>
        <a:spcPct val="0"/>
      </a:spcAft>
      <a:defRPr sz="2000" kern="1200">
        <a:solidFill>
          <a:schemeClr val="bg2"/>
        </a:solidFill>
        <a:latin typeface="Segoe Semibold" pitchFamily="34" charset="0"/>
        <a:ea typeface="+mn-ea"/>
        <a:cs typeface="+mn-cs"/>
      </a:defRPr>
    </a:lvl4pPr>
    <a:lvl5pPr marL="1280160" algn="l" rtl="0" fontAlgn="base">
      <a:spcBef>
        <a:spcPct val="0"/>
      </a:spcBef>
      <a:spcAft>
        <a:spcPct val="0"/>
      </a:spcAft>
      <a:defRPr sz="2000" kern="1200">
        <a:solidFill>
          <a:schemeClr val="bg2"/>
        </a:solidFill>
        <a:latin typeface="Segoe Semibold" pitchFamily="34" charset="0"/>
        <a:ea typeface="+mn-ea"/>
        <a:cs typeface="+mn-cs"/>
      </a:defRPr>
    </a:lvl5pPr>
    <a:lvl6pPr marL="1600200" algn="l" defTabSz="640080" rtl="0" eaLnBrk="1" latinLnBrk="0" hangingPunct="1">
      <a:defRPr sz="2000" kern="1200">
        <a:solidFill>
          <a:schemeClr val="bg2"/>
        </a:solidFill>
        <a:latin typeface="Segoe Semibold" pitchFamily="34" charset="0"/>
        <a:ea typeface="+mn-ea"/>
        <a:cs typeface="+mn-cs"/>
      </a:defRPr>
    </a:lvl6pPr>
    <a:lvl7pPr marL="1920240" algn="l" defTabSz="640080" rtl="0" eaLnBrk="1" latinLnBrk="0" hangingPunct="1">
      <a:defRPr sz="2000" kern="1200">
        <a:solidFill>
          <a:schemeClr val="bg2"/>
        </a:solidFill>
        <a:latin typeface="Segoe Semibold" pitchFamily="34" charset="0"/>
        <a:ea typeface="+mn-ea"/>
        <a:cs typeface="+mn-cs"/>
      </a:defRPr>
    </a:lvl7pPr>
    <a:lvl8pPr marL="2240280" algn="l" defTabSz="640080" rtl="0" eaLnBrk="1" latinLnBrk="0" hangingPunct="1">
      <a:defRPr sz="2000" kern="1200">
        <a:solidFill>
          <a:schemeClr val="bg2"/>
        </a:solidFill>
        <a:latin typeface="Segoe Semibold" pitchFamily="34" charset="0"/>
        <a:ea typeface="+mn-ea"/>
        <a:cs typeface="+mn-cs"/>
      </a:defRPr>
    </a:lvl8pPr>
    <a:lvl9pPr marL="2560320" algn="l" defTabSz="640080" rtl="0" eaLnBrk="1" latinLnBrk="0" hangingPunct="1">
      <a:defRPr sz="20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Feil-Jacob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2D8499"/>
    <a:srgbClr val="000000"/>
    <a:srgbClr val="FFFFB9"/>
    <a:srgbClr val="FFFF99"/>
    <a:srgbClr val="F9C661"/>
    <a:srgbClr val="FFFFFF"/>
    <a:srgbClr val="FFCC00"/>
    <a:srgbClr val="FF9933"/>
    <a:srgbClr val="292929"/>
    <a:srgbClr val="22233A"/>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639" autoAdjust="0"/>
    <p:restoredTop sz="74588" autoAdjust="0"/>
  </p:normalViewPr>
  <p:slideViewPr>
    <p:cSldViewPr snapToGrid="0">
      <p:cViewPr>
        <p:scale>
          <a:sx n="60" d="100"/>
          <a:sy n="60" d="100"/>
        </p:scale>
        <p:origin x="-2370" y="-600"/>
      </p:cViewPr>
      <p:guideLst>
        <p:guide orient="horz" pos="143"/>
        <p:guide orient="horz" pos="889"/>
        <p:guide orient="horz" pos="1199"/>
        <p:guide orient="horz" pos="2734"/>
        <p:guide orient="horz" pos="1488"/>
        <p:guide pos="240"/>
        <p:guide pos="458"/>
        <p:guide pos="5520"/>
        <p:guide pos="863"/>
        <p:guide pos="5304"/>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83" d="100"/>
          <a:sy n="83" d="100"/>
        </p:scale>
        <p:origin x="-309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11/2/2008 1:38 PM</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dirty="0">
                <a:solidFill>
                  <a:srgbClr val="000000"/>
                </a:solidFill>
              </a:rPr>
              <a:t>© </a:t>
            </a:r>
            <a:r>
              <a:rPr lang="en-US" dirty="0" smtClean="0">
                <a:solidFill>
                  <a:srgbClr val="000000"/>
                </a:solidFill>
              </a:rPr>
              <a:t>2007 </a:t>
            </a:r>
            <a:r>
              <a:rPr lang="en-US" dirty="0">
                <a:solidFill>
                  <a:srgbClr val="000000"/>
                </a:solidFill>
              </a:rPr>
              <a:t>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11/2/2008 1:38 PM</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66325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702" name="Rectangle 6"/>
          <p:cNvSpPr>
            <a:spLocks noGrp="1" noChangeArrowheads="1"/>
          </p:cNvSpPr>
          <p:nvPr>
            <p:ph type="ftr" sz="quarter" idx="4"/>
          </p:nvPr>
        </p:nvSpPr>
        <p:spPr bwMode="auto">
          <a:xfrm>
            <a:off x="0" y="8672052"/>
            <a:ext cx="5959475" cy="47036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sz="500">
                <a:latin typeface="Segoe" pitchFamily="34" charset="0"/>
                <a:cs typeface="Arial" charset="0"/>
              </a:defRPr>
            </a:lvl1p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29703" name="Rectangle 7"/>
          <p:cNvSpPr>
            <a:spLocks noGrp="1" noChangeArrowheads="1"/>
          </p:cNvSpPr>
          <p:nvPr>
            <p:ph type="sldNum" sz="quarter" idx="5"/>
          </p:nvPr>
        </p:nvSpPr>
        <p:spPr bwMode="auto">
          <a:xfrm>
            <a:off x="6184490" y="8685213"/>
            <a:ext cx="67192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dirty="0"/>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700" kern="1200">
        <a:solidFill>
          <a:schemeClr val="tx1"/>
        </a:solidFill>
        <a:latin typeface="Segoe" pitchFamily="34" charset="0"/>
        <a:ea typeface="+mn-ea"/>
        <a:cs typeface="+mn-cs"/>
      </a:defRPr>
    </a:lvl1pPr>
    <a:lvl2pPr marL="138907" indent="-136684"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2pPr>
    <a:lvl3pPr marL="283369" indent="-143352"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3pPr>
    <a:lvl4pPr marL="414497" indent="-130017"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4pPr>
    <a:lvl5pPr marL="537845" indent="-122238" algn="l" rtl="0" fontAlgn="base">
      <a:lnSpc>
        <a:spcPct val="90000"/>
      </a:lnSpc>
      <a:spcBef>
        <a:spcPct val="20000"/>
      </a:spcBef>
      <a:spcAft>
        <a:spcPct val="0"/>
      </a:spcAft>
      <a:buChar char="•"/>
      <a:defRPr sz="700" kern="1200">
        <a:solidFill>
          <a:schemeClr val="tx1"/>
        </a:solidFill>
        <a:latin typeface="Segoe" pitchFamily="34" charset="0"/>
        <a:ea typeface="+mn-ea"/>
        <a:cs typeface="+mn-cs"/>
      </a:defRPr>
    </a:lvl5pPr>
    <a:lvl6pPr marL="1600200" algn="l" defTabSz="640080" rtl="0" eaLnBrk="1" latinLnBrk="0" hangingPunct="1">
      <a:defRPr sz="800" kern="1200">
        <a:solidFill>
          <a:schemeClr val="tx1"/>
        </a:solidFill>
        <a:latin typeface="+mn-lt"/>
        <a:ea typeface="+mn-ea"/>
        <a:cs typeface="+mn-cs"/>
      </a:defRPr>
    </a:lvl6pPr>
    <a:lvl7pPr marL="1920240" algn="l" defTabSz="640080" rtl="0" eaLnBrk="1" latinLnBrk="0" hangingPunct="1">
      <a:defRPr sz="800" kern="1200">
        <a:solidFill>
          <a:schemeClr val="tx1"/>
        </a:solidFill>
        <a:latin typeface="+mn-lt"/>
        <a:ea typeface="+mn-ea"/>
        <a:cs typeface="+mn-cs"/>
      </a:defRPr>
    </a:lvl7pPr>
    <a:lvl8pPr marL="2240280" algn="l" defTabSz="640080" rtl="0" eaLnBrk="1" latinLnBrk="0" hangingPunct="1">
      <a:defRPr sz="800" kern="1200">
        <a:solidFill>
          <a:schemeClr val="tx1"/>
        </a:solidFill>
        <a:latin typeface="+mn-lt"/>
        <a:ea typeface="+mn-ea"/>
        <a:cs typeface="+mn-cs"/>
      </a:defRPr>
    </a:lvl8pPr>
    <a:lvl9pPr marL="2560320" algn="l" defTabSz="640080"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Picture je </a:t>
            </a:r>
            <a:r>
              <a:rPr lang="en-US" dirty="0" err="1" smtClean="0"/>
              <a:t>pouzity</a:t>
            </a:r>
            <a:r>
              <a:rPr lang="en-US" dirty="0" smtClean="0"/>
              <a:t> </a:t>
            </a:r>
            <a:r>
              <a:rPr lang="en-US" dirty="0" err="1" smtClean="0"/>
              <a:t>ako</a:t>
            </a:r>
            <a:r>
              <a:rPr lang="en-US" dirty="0" smtClean="0"/>
              <a:t> URL </a:t>
            </a:r>
            <a:r>
              <a:rPr lang="en-US" dirty="0" err="1" smtClean="0"/>
              <a:t>adresa</a:t>
            </a:r>
            <a:r>
              <a:rPr lang="en-US" dirty="0" smtClean="0"/>
              <a:t> pre Image.</a:t>
            </a:r>
          </a:p>
          <a:p>
            <a:endParaRPr lang="sk-SK" dirty="0" smtClean="0"/>
          </a:p>
          <a:p>
            <a:r>
              <a:rPr lang="sk-SK" dirty="0" smtClean="0"/>
              <a:t>-</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1:39 PM</a:t>
            </a:fld>
            <a:endParaRPr lang="en-US"/>
          </a:p>
        </p:txBody>
      </p:sp>
      <p:sp>
        <p:nvSpPr>
          <p:cNvPr id="6" name="Footer Placeholder 5"/>
          <p:cNvSpPr>
            <a:spLocks noGrp="1"/>
          </p:cNvSpPr>
          <p:nvPr>
            <p:ph type="ftr" sz="quarter" idx="12"/>
          </p:nvPr>
        </p:nvSpPr>
        <p:spPr/>
        <p:txBody>
          <a:bodyPr/>
          <a:lstStyle/>
          <a:p>
            <a:r>
              <a:rPr lang="en-US" sz="800" smtClean="0"/>
              <a:t>MICROSOFT CONFIDENTIAL</a:t>
            </a:r>
          </a:p>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sk-SK" dirty="0" smtClean="0"/>
              <a:t>Vzhlad</a:t>
            </a:r>
            <a:r>
              <a:rPr lang="sk-SK" baseline="0" dirty="0" smtClean="0"/>
              <a:t> ovladacich prvkov menime-</a:t>
            </a:r>
          </a:p>
          <a:p>
            <a:pPr>
              <a:buFontTx/>
              <a:buChar char="-"/>
            </a:pPr>
            <a:r>
              <a:rPr lang="sk-SK" baseline="0" dirty="0" smtClean="0"/>
              <a:t>  zmenou stylu ( textov atd.)</a:t>
            </a:r>
          </a:p>
          <a:p>
            <a:pPr>
              <a:buFontTx/>
              <a:buChar char="-"/>
            </a:pPr>
            <a:r>
              <a:rPr lang="sk-SK" baseline="0" dirty="0" smtClean="0"/>
              <a:t> skinovaním ( zmenou vzhladu grafickych prvkov – tvary, farby ..)</a:t>
            </a:r>
          </a:p>
          <a:p>
            <a:pPr>
              <a:buFontTx/>
              <a:buChar char="-"/>
            </a:pPr>
            <a:r>
              <a:rPr lang="sk-SK" baseline="0" dirty="0" smtClean="0"/>
              <a:t> uplnou zmenou grafiky pre rozne stavy ( stlacene, nestlacene..)</a:t>
            </a:r>
          </a:p>
          <a:p>
            <a:pPr>
              <a:buFontTx/>
              <a:buChar char="-"/>
            </a:pPr>
            <a:endParaRPr lang="sk-SK" dirty="0" smtClean="0"/>
          </a:p>
          <a:p>
            <a:pPr>
              <a:buFontTx/>
              <a:buChar char="-"/>
            </a:pPr>
            <a:endParaRPr lang="sk-SK" dirty="0" smtClean="0"/>
          </a:p>
          <a:p>
            <a:pPr>
              <a:buFontTx/>
              <a:buChar char="-"/>
            </a:pPr>
            <a:r>
              <a:rPr lang="sk-SK" dirty="0" smtClean="0"/>
              <a:t>Skinning</a:t>
            </a:r>
          </a:p>
          <a:p>
            <a:pPr eaLnBrk="0" hangingPunct="0">
              <a:lnSpc>
                <a:spcPct val="100000"/>
              </a:lnSpc>
              <a:spcBef>
                <a:spcPct val="30000"/>
              </a:spcBef>
              <a:defRPr/>
            </a:pPr>
            <a:r>
              <a:rPr lang="en-US" dirty="0" smtClean="0"/>
              <a:t>&lt;</a:t>
            </a:r>
            <a:r>
              <a:rPr lang="en-US" dirty="0" err="1" smtClean="0"/>
              <a:t>ControlTemplate</a:t>
            </a:r>
            <a:r>
              <a:rPr lang="en-US" dirty="0" smtClean="0"/>
              <a:t>&gt;</a:t>
            </a:r>
          </a:p>
          <a:p>
            <a:pPr lvl="1" eaLnBrk="0" hangingPunct="0">
              <a:lnSpc>
                <a:spcPct val="100000"/>
              </a:lnSpc>
              <a:spcBef>
                <a:spcPct val="30000"/>
              </a:spcBef>
              <a:defRPr/>
            </a:pPr>
            <a:r>
              <a:rPr lang="en-US" dirty="0" smtClean="0"/>
              <a:t>A set of elements that make up the visual structure of a control.</a:t>
            </a:r>
          </a:p>
          <a:p>
            <a:pPr>
              <a:buNone/>
            </a:pPr>
            <a:endParaRPr lang="en-US" dirty="0" smtClean="0"/>
          </a:p>
          <a:p>
            <a:r>
              <a:rPr lang="en-US" dirty="0" smtClean="0"/>
              <a:t>{</a:t>
            </a:r>
            <a:r>
              <a:rPr lang="en-US" dirty="0" err="1" smtClean="0"/>
              <a:t>TemplateBinding</a:t>
            </a:r>
            <a:r>
              <a:rPr lang="en-US" dirty="0" smtClean="0"/>
              <a:t>}</a:t>
            </a:r>
          </a:p>
          <a:p>
            <a:pPr lvl="1"/>
            <a:r>
              <a:rPr lang="en-US" dirty="0" smtClean="0"/>
              <a:t>A link between the template visuals and the control’s visual properties</a:t>
            </a:r>
          </a:p>
          <a:p>
            <a:pPr>
              <a:buFontTx/>
              <a:buChar char="-"/>
            </a:pPr>
            <a:endParaRPr lang="sk-SK" dirty="0" smtClean="0"/>
          </a:p>
          <a:p>
            <a:pPr>
              <a:buFontTx/>
              <a:buChar char="-"/>
            </a:pPr>
            <a:endParaRPr lang="sk-SK" dirty="0" smtClean="0"/>
          </a:p>
          <a:p>
            <a:r>
              <a:rPr lang="sk-SK" dirty="0" smtClean="0"/>
              <a:t>Tvorba sablon pre Content</a:t>
            </a:r>
          </a:p>
          <a:p>
            <a:r>
              <a:rPr lang="sk-SK" dirty="0" smtClean="0"/>
              <a:t>-</a:t>
            </a:r>
          </a:p>
          <a:p>
            <a:r>
              <a:rPr lang="en-US" dirty="0" smtClean="0"/>
              <a:t>Blend will not extract default templates for your controls </a:t>
            </a:r>
            <a:br>
              <a:rPr lang="en-US" dirty="0" smtClean="0"/>
            </a:br>
            <a:endParaRPr lang="en-US" dirty="0" smtClean="0"/>
          </a:p>
          <a:p>
            <a:r>
              <a:rPr lang="en-US" dirty="0" smtClean="0"/>
              <a:t>Blend will edit templates if they are </a:t>
            </a:r>
            <a:r>
              <a:rPr lang="en-US" dirty="0" err="1" smtClean="0"/>
              <a:t>inlined</a:t>
            </a:r>
            <a:r>
              <a:rPr lang="en-US" dirty="0" smtClean="0"/>
              <a:t> in a style. </a:t>
            </a:r>
          </a:p>
          <a:p>
            <a:pPr lvl="1"/>
            <a:r>
              <a:rPr lang="en-US" dirty="0" smtClean="0"/>
              <a:t>Cut &amp; paste them into your page. </a:t>
            </a:r>
            <a:br>
              <a:rPr lang="en-US" dirty="0" smtClean="0"/>
            </a:br>
            <a:endParaRPr lang="en-US" dirty="0" smtClean="0"/>
          </a:p>
          <a:p>
            <a:r>
              <a:rPr lang="en-US" dirty="0" smtClean="0"/>
              <a:t>Creating inline templates and then moving to </a:t>
            </a:r>
            <a:r>
              <a:rPr lang="en-US" dirty="0" err="1" smtClean="0"/>
              <a:t>generic.xaml</a:t>
            </a:r>
            <a:r>
              <a:rPr lang="en-US" dirty="0" smtClean="0"/>
              <a:t> helps troubleshooting</a:t>
            </a:r>
          </a:p>
          <a:p>
            <a:pPr>
              <a:buFontTx/>
              <a:buChar char="-"/>
            </a:pPr>
            <a:endParaRPr lang="sk-SK" dirty="0" smtClean="0"/>
          </a:p>
          <a:p>
            <a:r>
              <a:rPr lang="cs-CZ" sz="900" kern="1200" dirty="0" smtClean="0">
                <a:solidFill>
                  <a:schemeClr val="tx1"/>
                </a:solidFill>
                <a:latin typeface="Segoe" pitchFamily="34" charset="0"/>
                <a:ea typeface="+mn-ea"/>
                <a:cs typeface="+mn-cs"/>
              </a:rPr>
              <a:t>Principialne je to tak, ze v listboxu das:</a:t>
            </a:r>
            <a:endParaRPr lang="en-US" sz="900" kern="1200" dirty="0" smtClean="0">
              <a:solidFill>
                <a:schemeClr val="tx1"/>
              </a:solidFill>
              <a:latin typeface="Segoe" pitchFamily="34" charset="0"/>
              <a:ea typeface="+mn-ea"/>
              <a:cs typeface="+mn-cs"/>
            </a:endParaRPr>
          </a:p>
          <a:p>
            <a:r>
              <a:rPr lang="cs-CZ" sz="900" kern="1200" dirty="0" smtClean="0">
                <a:solidFill>
                  <a:schemeClr val="tx1"/>
                </a:solidFill>
                <a:latin typeface="Segoe" pitchFamily="34" charset="0"/>
                <a:ea typeface="+mn-ea"/>
                <a:cs typeface="+mn-cs"/>
              </a:rPr>
              <a:t> </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&lt;</a:t>
            </a:r>
            <a:r>
              <a:rPr lang="en-US" sz="900" kern="1200" dirty="0" err="1" smtClean="0">
                <a:solidFill>
                  <a:schemeClr val="tx1"/>
                </a:solidFill>
                <a:latin typeface="Segoe" pitchFamily="34" charset="0"/>
                <a:ea typeface="+mn-ea"/>
                <a:cs typeface="+mn-cs"/>
              </a:rPr>
              <a:t>ItemTemplate</a:t>
            </a:r>
            <a:r>
              <a:rPr lang="en-US" sz="900" kern="1200" dirty="0" smtClean="0">
                <a:solidFill>
                  <a:schemeClr val="tx1"/>
                </a:solidFill>
                <a:latin typeface="Segoe" pitchFamily="34" charset="0"/>
                <a:ea typeface="+mn-ea"/>
                <a:cs typeface="+mn-cs"/>
              </a:rPr>
              <a:t>&gt;</a:t>
            </a:r>
          </a:p>
          <a:p>
            <a:r>
              <a:rPr lang="en-US" sz="900" kern="1200" dirty="0" smtClean="0">
                <a:solidFill>
                  <a:schemeClr val="tx1"/>
                </a:solidFill>
                <a:latin typeface="Segoe" pitchFamily="34" charset="0"/>
                <a:ea typeface="+mn-ea"/>
                <a:cs typeface="+mn-cs"/>
              </a:rPr>
              <a:t>                &lt;</a:t>
            </a:r>
            <a:r>
              <a:rPr lang="en-US" sz="900" kern="1200" dirty="0" err="1" smtClean="0">
                <a:solidFill>
                  <a:schemeClr val="tx1"/>
                </a:solidFill>
                <a:latin typeface="Segoe" pitchFamily="34" charset="0"/>
                <a:ea typeface="+mn-ea"/>
                <a:cs typeface="+mn-cs"/>
              </a:rPr>
              <a:t>GridLayout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BgColor</a:t>
            </a:r>
            <a:r>
              <a:rPr lang="en-US" sz="900" kern="1200" dirty="0" smtClean="0">
                <a:solidFill>
                  <a:schemeClr val="tx1"/>
                </a:solidFill>
                <a:latin typeface="Segoe" pitchFamily="34" charset="0"/>
                <a:ea typeface="+mn-ea"/>
                <a:cs typeface="+mn-cs"/>
              </a:rPr>
              <a:t>=”{</a:t>
            </a:r>
            <a:r>
              <a:rPr lang="en-US" sz="900" kern="1200" dirty="0" err="1" smtClean="0">
                <a:solidFill>
                  <a:schemeClr val="tx1"/>
                </a:solidFill>
                <a:latin typeface="Segoe" pitchFamily="34" charset="0"/>
                <a:ea typeface="+mn-ea"/>
                <a:cs typeface="+mn-cs"/>
              </a:rPr>
              <a:t>item.Color</a:t>
            </a:r>
            <a:r>
              <a:rPr lang="en-US" sz="900" kern="1200" dirty="0" smtClean="0">
                <a:solidFill>
                  <a:schemeClr val="tx1"/>
                </a:solidFill>
                <a:latin typeface="Segoe" pitchFamily="34" charset="0"/>
                <a:ea typeface="+mn-ea"/>
                <a:cs typeface="+mn-cs"/>
              </a:rPr>
              <a:t>}”&gt;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&lt;</a:t>
            </a:r>
            <a:r>
              <a:rPr lang="en-US" sz="900" kern="1200" dirty="0" err="1" smtClean="0">
                <a:solidFill>
                  <a:schemeClr val="tx1"/>
                </a:solidFill>
                <a:latin typeface="Segoe" pitchFamily="34" charset="0"/>
                <a:ea typeface="+mn-ea"/>
                <a:cs typeface="+mn-cs"/>
              </a:rPr>
              <a:t>TextBlock</a:t>
            </a:r>
            <a:r>
              <a:rPr lang="en-US" sz="900" kern="1200" dirty="0" smtClean="0">
                <a:solidFill>
                  <a:schemeClr val="tx1"/>
                </a:solidFill>
                <a:latin typeface="Segoe" pitchFamily="34" charset="0"/>
                <a:ea typeface="+mn-ea"/>
                <a:cs typeface="+mn-cs"/>
              </a:rPr>
              <a:t> Content=”{</a:t>
            </a:r>
            <a:r>
              <a:rPr lang="en-US" sz="900" kern="1200" dirty="0" err="1" smtClean="0">
                <a:solidFill>
                  <a:schemeClr val="tx1"/>
                </a:solidFill>
                <a:latin typeface="Segoe" pitchFamily="34" charset="0"/>
                <a:ea typeface="+mn-ea"/>
                <a:cs typeface="+mn-cs"/>
              </a:rPr>
              <a:t>item.Description</a:t>
            </a:r>
            <a:r>
              <a:rPr lang="en-US" sz="900" kern="1200" dirty="0" smtClean="0">
                <a:solidFill>
                  <a:schemeClr val="tx1"/>
                </a:solidFill>
                <a:latin typeface="Segoe" pitchFamily="34" charset="0"/>
                <a:ea typeface="+mn-ea"/>
                <a:cs typeface="+mn-cs"/>
              </a:rPr>
              <a:t>}”/&gt;</a:t>
            </a:r>
          </a:p>
          <a:p>
            <a:r>
              <a:rPr lang="en-US" sz="900" kern="1200" dirty="0" smtClean="0">
                <a:solidFill>
                  <a:schemeClr val="tx1"/>
                </a:solidFill>
                <a:latin typeface="Segoe" pitchFamily="34" charset="0"/>
                <a:ea typeface="+mn-ea"/>
                <a:cs typeface="+mn-cs"/>
              </a:rPr>
              <a:t>                &lt;</a:t>
            </a:r>
            <a:r>
              <a:rPr lang="en-US" sz="900" kern="1200" dirty="0" err="1" smtClean="0">
                <a:solidFill>
                  <a:schemeClr val="tx1"/>
                </a:solidFill>
                <a:latin typeface="Segoe" pitchFamily="34" charset="0"/>
                <a:ea typeface="+mn-ea"/>
                <a:cs typeface="+mn-cs"/>
              </a:rPr>
              <a:t>GridLayout</a:t>
            </a:r>
            <a:r>
              <a:rPr lang="en-US" sz="900" kern="1200" dirty="0" smtClean="0">
                <a:solidFill>
                  <a:schemeClr val="tx1"/>
                </a:solidFill>
                <a:latin typeface="Segoe" pitchFamily="34" charset="0"/>
                <a:ea typeface="+mn-ea"/>
                <a:cs typeface="+mn-cs"/>
              </a:rPr>
              <a:t>/&gt;</a:t>
            </a:r>
          </a:p>
          <a:p>
            <a:r>
              <a:rPr lang="en-US" sz="900" kern="1200" dirty="0" smtClean="0">
                <a:solidFill>
                  <a:schemeClr val="tx1"/>
                </a:solidFill>
                <a:latin typeface="Segoe" pitchFamily="34" charset="0"/>
                <a:ea typeface="+mn-ea"/>
                <a:cs typeface="+mn-cs"/>
              </a:rPr>
              <a:t>&lt;/</a:t>
            </a:r>
            <a:r>
              <a:rPr lang="en-US" sz="900" kern="1200" dirty="0" err="1" smtClean="0">
                <a:solidFill>
                  <a:schemeClr val="tx1"/>
                </a:solidFill>
                <a:latin typeface="Segoe" pitchFamily="34" charset="0"/>
                <a:ea typeface="+mn-ea"/>
                <a:cs typeface="+mn-cs"/>
              </a:rPr>
              <a:t>ItemTempate</a:t>
            </a:r>
            <a:r>
              <a:rPr lang="en-US" sz="900" kern="1200" dirty="0" smtClean="0">
                <a:solidFill>
                  <a:schemeClr val="tx1"/>
                </a:solidFill>
                <a:latin typeface="Segoe" pitchFamily="34" charset="0"/>
                <a:ea typeface="+mn-ea"/>
                <a:cs typeface="+mn-cs"/>
              </a:rPr>
              <a:t>&gt;</a:t>
            </a:r>
          </a:p>
          <a:p>
            <a:r>
              <a:rPr lang="en-US" sz="900" kern="1200" dirty="0" smtClean="0">
                <a:solidFill>
                  <a:schemeClr val="tx1"/>
                </a:solidFill>
                <a:latin typeface="Segoe" pitchFamily="34" charset="0"/>
                <a:ea typeface="+mn-ea"/>
                <a:cs typeface="+mn-cs"/>
              </a:rPr>
              <a:t> </a:t>
            </a:r>
          </a:p>
          <a:p>
            <a:r>
              <a:rPr lang="en-US" sz="900" kern="1200" dirty="0" err="1" smtClean="0">
                <a:solidFill>
                  <a:schemeClr val="tx1"/>
                </a:solidFill>
                <a:latin typeface="Segoe" pitchFamily="34" charset="0"/>
                <a:ea typeface="+mn-ea"/>
                <a:cs typeface="+mn-cs"/>
              </a:rPr>
              <a:t>Jeste</a:t>
            </a:r>
            <a:r>
              <a:rPr lang="en-US" sz="900" kern="1200" dirty="0" smtClean="0">
                <a:solidFill>
                  <a:schemeClr val="tx1"/>
                </a:solidFill>
                <a:latin typeface="Segoe" pitchFamily="34" charset="0"/>
                <a:ea typeface="+mn-ea"/>
                <a:cs typeface="+mn-cs"/>
              </a:rPr>
              <a:t> bys </a:t>
            </a:r>
            <a:r>
              <a:rPr lang="en-US" sz="900" kern="1200" dirty="0" err="1" smtClean="0">
                <a:solidFill>
                  <a:schemeClr val="tx1"/>
                </a:solidFill>
                <a:latin typeface="Segoe" pitchFamily="34" charset="0"/>
                <a:ea typeface="+mn-ea"/>
                <a:cs typeface="+mn-cs"/>
              </a:rPr>
              <a:t>mozna</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mohl</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stihnout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prestylovat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tlacitka</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nebo</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neco</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podobneho</a:t>
            </a:r>
            <a:r>
              <a:rPr lang="en-US" sz="900" kern="1200" dirty="0" smtClean="0">
                <a:solidFill>
                  <a:schemeClr val="tx1"/>
                </a:solidFill>
                <a:latin typeface="Segoe" pitchFamily="34" charset="0"/>
                <a:ea typeface="+mn-ea"/>
                <a:cs typeface="+mn-cs"/>
              </a:rPr>
              <a:t>, to je </a:t>
            </a:r>
            <a:r>
              <a:rPr lang="en-US" sz="900" kern="1200" dirty="0" err="1" smtClean="0">
                <a:solidFill>
                  <a:schemeClr val="tx1"/>
                </a:solidFill>
                <a:latin typeface="Segoe" pitchFamily="34" charset="0"/>
                <a:ea typeface="+mn-ea"/>
                <a:cs typeface="+mn-cs"/>
              </a:rPr>
              <a:t>zhruba</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&lt;Style Target=”x:Button”&gt;</a:t>
            </a:r>
          </a:p>
          <a:p>
            <a:r>
              <a:rPr lang="en-US" sz="900" kern="1200" dirty="0" smtClean="0">
                <a:solidFill>
                  <a:schemeClr val="tx1"/>
                </a:solidFill>
                <a:latin typeface="Segoe" pitchFamily="34" charset="0"/>
                <a:ea typeface="+mn-ea"/>
                <a:cs typeface="+mn-cs"/>
              </a:rPr>
              <a:t>                &lt;Setter Property=”</a:t>
            </a:r>
            <a:r>
              <a:rPr lang="en-US" sz="900" kern="1200" dirty="0" err="1" smtClean="0">
                <a:solidFill>
                  <a:schemeClr val="tx1"/>
                </a:solidFill>
                <a:latin typeface="Segoe" pitchFamily="34" charset="0"/>
                <a:ea typeface="+mn-ea"/>
                <a:cs typeface="+mn-cs"/>
              </a:rPr>
              <a:t>bgcolor</a:t>
            </a:r>
            <a:r>
              <a:rPr lang="en-US" sz="900" kern="1200" dirty="0" smtClean="0">
                <a:solidFill>
                  <a:schemeClr val="tx1"/>
                </a:solidFill>
                <a:latin typeface="Segoe" pitchFamily="34" charset="0"/>
                <a:ea typeface="+mn-ea"/>
                <a:cs typeface="+mn-cs"/>
              </a:rPr>
              <a:t>” value=”blue”/&gt;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&lt;/Style&gt;</a:t>
            </a:r>
          </a:p>
          <a:p>
            <a:r>
              <a:rPr lang="en-US" sz="900" kern="1200" dirty="0" smtClean="0">
                <a:solidFill>
                  <a:schemeClr val="tx1"/>
                </a:solidFill>
                <a:latin typeface="Segoe" pitchFamily="34" charset="0"/>
                <a:ea typeface="+mn-ea"/>
                <a:cs typeface="+mn-cs"/>
              </a:rPr>
              <a:t> </a:t>
            </a:r>
          </a:p>
          <a:p>
            <a:r>
              <a:rPr lang="en-US" sz="900" kern="1200" dirty="0" err="1" smtClean="0">
                <a:solidFill>
                  <a:schemeClr val="tx1"/>
                </a:solidFill>
                <a:latin typeface="Segoe" pitchFamily="34" charset="0"/>
                <a:ea typeface="+mn-ea"/>
                <a:cs typeface="+mn-cs"/>
              </a:rPr>
              <a:t>Pripadne</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jde</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tlacitko</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prestylovat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uplne</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aby</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bylo</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kulate</a:t>
            </a:r>
            <a:r>
              <a:rPr lang="en-US" sz="900" kern="1200" dirty="0" smtClean="0">
                <a:solidFill>
                  <a:schemeClr val="tx1"/>
                </a:solidFill>
                <a:latin typeface="Segoe" pitchFamily="34" charset="0"/>
                <a:ea typeface="+mn-ea"/>
                <a:cs typeface="+mn-cs"/>
              </a:rPr>
              <a:t> a </a:t>
            </a:r>
            <a:r>
              <a:rPr lang="en-US" sz="900" kern="1200" dirty="0" err="1" smtClean="0">
                <a:solidFill>
                  <a:schemeClr val="tx1"/>
                </a:solidFill>
                <a:latin typeface="Segoe" pitchFamily="34" charset="0"/>
                <a:ea typeface="+mn-ea"/>
                <a:cs typeface="+mn-cs"/>
              </a:rPr>
              <a:t>pri</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najeti</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mysi</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blikalo</a:t>
            </a:r>
            <a:r>
              <a:rPr lang="en-US" sz="900" kern="1200" dirty="0" smtClean="0">
                <a:solidFill>
                  <a:schemeClr val="tx1"/>
                </a:solidFill>
                <a:latin typeface="Segoe" pitchFamily="34" charset="0"/>
                <a:ea typeface="+mn-ea"/>
                <a:cs typeface="+mn-cs"/>
              </a:rPr>
              <a:t>), to </a:t>
            </a:r>
            <a:r>
              <a:rPr lang="en-US" sz="900" kern="1200" dirty="0" err="1" smtClean="0">
                <a:solidFill>
                  <a:schemeClr val="tx1"/>
                </a:solidFill>
                <a:latin typeface="Segoe" pitchFamily="34" charset="0"/>
                <a:ea typeface="+mn-ea"/>
                <a:cs typeface="+mn-cs"/>
              </a:rPr>
              <a:t>uz</a:t>
            </a:r>
            <a:r>
              <a:rPr lang="en-US" sz="900" kern="1200" dirty="0" smtClean="0">
                <a:solidFill>
                  <a:schemeClr val="tx1"/>
                </a:solidFill>
                <a:latin typeface="Segoe" pitchFamily="34" charset="0"/>
                <a:ea typeface="+mn-ea"/>
                <a:cs typeface="+mn-cs"/>
              </a:rPr>
              <a:t> ale </a:t>
            </a:r>
            <a:r>
              <a:rPr lang="en-US" sz="900" kern="1200" dirty="0" err="1" smtClean="0">
                <a:solidFill>
                  <a:schemeClr val="tx1"/>
                </a:solidFill>
                <a:latin typeface="Segoe" pitchFamily="34" charset="0"/>
                <a:ea typeface="+mn-ea"/>
                <a:cs typeface="+mn-cs"/>
              </a:rPr>
              <a:t>asi</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nenapises</a:t>
            </a:r>
            <a:r>
              <a:rPr lang="en-US" sz="900" kern="1200" dirty="0" smtClean="0">
                <a:solidFill>
                  <a:schemeClr val="tx1"/>
                </a:solidFill>
                <a:latin typeface="Segoe" pitchFamily="34" charset="0"/>
                <a:ea typeface="+mn-ea"/>
                <a:cs typeface="+mn-cs"/>
              </a:rPr>
              <a:t> z </a:t>
            </a:r>
            <a:r>
              <a:rPr lang="en-US" sz="900" kern="1200" dirty="0" err="1" smtClean="0">
                <a:solidFill>
                  <a:schemeClr val="tx1"/>
                </a:solidFill>
                <a:latin typeface="Segoe" pitchFamily="34" charset="0"/>
                <a:ea typeface="+mn-ea"/>
                <a:cs typeface="+mn-cs"/>
              </a:rPr>
              <a:t>hlavy</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musel</a:t>
            </a:r>
            <a:r>
              <a:rPr lang="en-US" sz="900" kern="1200" dirty="0" smtClean="0">
                <a:solidFill>
                  <a:schemeClr val="tx1"/>
                </a:solidFill>
                <a:latin typeface="Segoe" pitchFamily="34" charset="0"/>
                <a:ea typeface="+mn-ea"/>
                <a:cs typeface="+mn-cs"/>
              </a:rPr>
              <a:t> bys to </a:t>
            </a:r>
            <a:r>
              <a:rPr lang="en-US" sz="900" kern="1200" dirty="0" err="1" smtClean="0">
                <a:solidFill>
                  <a:schemeClr val="tx1"/>
                </a:solidFill>
                <a:latin typeface="Segoe" pitchFamily="34" charset="0"/>
                <a:ea typeface="+mn-ea"/>
                <a:cs typeface="+mn-cs"/>
              </a:rPr>
              <a:t>mit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nachystane</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bokem</a:t>
            </a:r>
            <a:r>
              <a:rPr lang="en-US" sz="900" kern="1200" dirty="0" smtClean="0">
                <a:solidFill>
                  <a:schemeClr val="tx1"/>
                </a:solidFill>
                <a:latin typeface="Segoe" pitchFamily="34" charset="0"/>
                <a:ea typeface="+mn-ea"/>
                <a:cs typeface="+mn-cs"/>
              </a:rPr>
              <a:t> (to bys </a:t>
            </a:r>
            <a:r>
              <a:rPr lang="en-US" sz="900" kern="1200" dirty="0" err="1" smtClean="0">
                <a:solidFill>
                  <a:schemeClr val="tx1"/>
                </a:solidFill>
                <a:latin typeface="Segoe" pitchFamily="34" charset="0"/>
                <a:ea typeface="+mn-ea"/>
                <a:cs typeface="+mn-cs"/>
              </a:rPr>
              <a:t>mozna</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mohl</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a:t>
            </a:r>
            <a:r>
              <a:rPr lang="en-US" sz="900" kern="1200" dirty="0" smtClean="0">
                <a:solidFill>
                  <a:schemeClr val="tx1"/>
                </a:solidFill>
                <a:latin typeface="Segoe" pitchFamily="34" charset="0"/>
                <a:ea typeface="+mn-ea"/>
                <a:cs typeface="+mn-cs"/>
              </a:rPr>
              <a:t> u </a:t>
            </a:r>
            <a:r>
              <a:rPr lang="en-US" sz="900" kern="1200" dirty="0" err="1" smtClean="0">
                <a:solidFill>
                  <a:schemeClr val="tx1"/>
                </a:solidFill>
                <a:latin typeface="Segoe" pitchFamily="34" charset="0"/>
                <a:ea typeface="+mn-ea"/>
                <a:cs typeface="+mn-cs"/>
              </a:rPr>
              <a:t>ItemTemplate</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ukazat</a:t>
            </a:r>
            <a:r>
              <a:rPr lang="en-US" sz="900" kern="1200" dirty="0" smtClean="0">
                <a:solidFill>
                  <a:schemeClr val="tx1"/>
                </a:solidFill>
                <a:latin typeface="Segoe" pitchFamily="34" charset="0"/>
                <a:ea typeface="+mn-ea"/>
                <a:cs typeface="+mn-cs"/>
              </a:rPr>
              <a:t>/</a:t>
            </a:r>
            <a:r>
              <a:rPr lang="en-US" sz="900" kern="1200" dirty="0" err="1" smtClean="0">
                <a:solidFill>
                  <a:schemeClr val="tx1"/>
                </a:solidFill>
                <a:latin typeface="Segoe" pitchFamily="34" charset="0"/>
                <a:ea typeface="+mn-ea"/>
                <a:cs typeface="+mn-cs"/>
              </a:rPr>
              <a:t>napsat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princip</a:t>
            </a:r>
            <a:r>
              <a:rPr lang="en-US" sz="900" kern="1200" dirty="0" smtClean="0">
                <a:solidFill>
                  <a:schemeClr val="tx1"/>
                </a:solidFill>
                <a:latin typeface="Segoe" pitchFamily="34" charset="0"/>
                <a:ea typeface="+mn-ea"/>
                <a:cs typeface="+mn-cs"/>
              </a:rPr>
              <a:t> a </a:t>
            </a:r>
            <a:r>
              <a:rPr lang="en-US" sz="900" kern="1200" dirty="0" err="1" smtClean="0">
                <a:solidFill>
                  <a:schemeClr val="tx1"/>
                </a:solidFill>
                <a:latin typeface="Segoe" pitchFamily="34" charset="0"/>
                <a:ea typeface="+mn-ea"/>
                <a:cs typeface="+mn-cs"/>
              </a:rPr>
              <a:t>potom</a:t>
            </a:r>
            <a:r>
              <a:rPr lang="en-US" sz="900" kern="1200" dirty="0" smtClean="0">
                <a:solidFill>
                  <a:schemeClr val="tx1"/>
                </a:solidFill>
                <a:latin typeface="Segoe" pitchFamily="34" charset="0"/>
                <a:ea typeface="+mn-ea"/>
                <a:cs typeface="+mn-cs"/>
              </a:rPr>
              <a:t> Copy/Paste </a:t>
            </a:r>
            <a:r>
              <a:rPr lang="en-US" sz="900" kern="1200" dirty="0" err="1" smtClean="0">
                <a:solidFill>
                  <a:schemeClr val="tx1"/>
                </a:solidFill>
                <a:latin typeface="Segoe" pitchFamily="34" charset="0"/>
                <a:ea typeface="+mn-ea"/>
                <a:cs typeface="+mn-cs"/>
              </a:rPr>
              <a:t>dokonale</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verze</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err="1" smtClean="0">
                <a:solidFill>
                  <a:schemeClr val="tx1"/>
                </a:solidFill>
                <a:latin typeface="Segoe" pitchFamily="34" charset="0"/>
                <a:ea typeface="+mn-ea"/>
                <a:cs typeface="+mn-cs"/>
              </a:rPr>
              <a:t>Syntaxe</a:t>
            </a:r>
            <a:r>
              <a:rPr lang="en-US" sz="900" kern="1200" dirty="0" smtClean="0">
                <a:solidFill>
                  <a:schemeClr val="tx1"/>
                </a:solidFill>
                <a:latin typeface="Segoe" pitchFamily="34" charset="0"/>
                <a:ea typeface="+mn-ea"/>
                <a:cs typeface="+mn-cs"/>
              </a:rPr>
              <a:t> je ale </a:t>
            </a:r>
            <a:r>
              <a:rPr lang="en-US" sz="900" kern="1200" dirty="0" err="1" smtClean="0">
                <a:solidFill>
                  <a:schemeClr val="tx1"/>
                </a:solidFill>
                <a:latin typeface="Segoe" pitchFamily="34" charset="0"/>
                <a:ea typeface="+mn-ea"/>
                <a:cs typeface="+mn-cs"/>
              </a:rPr>
              <a:t>zcela</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smyslena</a:t>
            </a:r>
            <a:r>
              <a:rPr lang="en-US" sz="900" kern="1200" dirty="0" smtClean="0">
                <a:solidFill>
                  <a:schemeClr val="tx1"/>
                </a:solidFill>
                <a:latin typeface="Segoe" pitchFamily="34" charset="0"/>
                <a:ea typeface="+mn-ea"/>
                <a:cs typeface="+mn-cs"/>
              </a:rPr>
              <a:t> :-)</a:t>
            </a:r>
          </a:p>
          <a:p>
            <a:pPr>
              <a:buFontTx/>
              <a:buChar char="-"/>
            </a:pPr>
            <a:endParaRPr lang="sk-SK" dirty="0" smtClean="0"/>
          </a:p>
          <a:p>
            <a:pPr>
              <a:buFontTx/>
              <a:buChar char="-"/>
            </a:pPr>
            <a:r>
              <a:rPr lang="sk-SK" dirty="0" smtClean="0"/>
              <a:t>ContentControls</a:t>
            </a:r>
            <a:r>
              <a:rPr lang="sk-SK" baseline="0" dirty="0" smtClean="0"/>
              <a:t> </a:t>
            </a:r>
          </a:p>
          <a:p>
            <a:r>
              <a:rPr lang="sk-SK" baseline="0" dirty="0" smtClean="0"/>
              <a:t> </a:t>
            </a:r>
            <a:r>
              <a:rPr lang="sk-SK" dirty="0" smtClean="0"/>
              <a:t>Vedia, kde je tvár prvku</a:t>
            </a:r>
            <a:endParaRPr lang="en-US" dirty="0" smtClean="0"/>
          </a:p>
          <a:p>
            <a:pPr lvl="1"/>
            <a:r>
              <a:rPr lang="sk-SK" dirty="0" smtClean="0"/>
              <a:t>Napr. reťazce </a:t>
            </a:r>
            <a:r>
              <a:rPr lang="en-US" dirty="0" smtClean="0"/>
              <a:t>Image, </a:t>
            </a:r>
            <a:r>
              <a:rPr lang="en-US" dirty="0" err="1" smtClean="0"/>
              <a:t>MediaElement</a:t>
            </a:r>
            <a:r>
              <a:rPr lang="sk-SK" dirty="0" smtClean="0"/>
              <a:t> ...</a:t>
            </a:r>
            <a:endParaRPr lang="en-US" dirty="0" smtClean="0"/>
          </a:p>
          <a:p>
            <a:pPr lvl="1">
              <a:buNone/>
            </a:pPr>
            <a:endParaRPr lang="en-US" dirty="0" smtClean="0"/>
          </a:p>
          <a:p>
            <a:r>
              <a:rPr lang="en-US" dirty="0" err="1" smtClean="0"/>
              <a:t>ContentControl.Content</a:t>
            </a:r>
            <a:r>
              <a:rPr lang="en-US" dirty="0" smtClean="0"/>
              <a:t> </a:t>
            </a:r>
            <a:r>
              <a:rPr lang="sk-SK" dirty="0" smtClean="0"/>
              <a:t>je vlastnosť</a:t>
            </a:r>
            <a:endParaRPr lang="en-US" dirty="0" smtClean="0"/>
          </a:p>
          <a:p>
            <a:pPr lvl="1"/>
            <a:r>
              <a:rPr lang="sk-SK" dirty="0" smtClean="0"/>
              <a:t>Nastaviteľná pri použití štýlu</a:t>
            </a:r>
            <a:endParaRPr lang="en-US" dirty="0" smtClean="0"/>
          </a:p>
          <a:p>
            <a:pPr lvl="1"/>
            <a:endParaRPr lang="en-US" dirty="0" smtClean="0"/>
          </a:p>
          <a:p>
            <a:r>
              <a:rPr lang="sk-SK" dirty="0" smtClean="0"/>
              <a:t>Vzorové </a:t>
            </a:r>
            <a:r>
              <a:rPr lang="en-US" dirty="0" err="1" smtClean="0"/>
              <a:t>ContentControls</a:t>
            </a:r>
            <a:endParaRPr lang="en-US" dirty="0" smtClean="0"/>
          </a:p>
          <a:p>
            <a:pPr lvl="1"/>
            <a:r>
              <a:rPr lang="en-US" dirty="0" smtClean="0"/>
              <a:t>Button</a:t>
            </a:r>
          </a:p>
          <a:p>
            <a:pPr lvl="1"/>
            <a:r>
              <a:rPr lang="en-US" dirty="0" err="1" smtClean="0"/>
              <a:t>CheckBox</a:t>
            </a:r>
            <a:endParaRPr lang="en-US" dirty="0" smtClean="0"/>
          </a:p>
          <a:p>
            <a:pPr lvl="1"/>
            <a:r>
              <a:rPr lang="en-US" dirty="0" err="1" smtClean="0"/>
              <a:t>ScrollViewer</a:t>
            </a: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9B589209-BBBD-49BE-8A7B-95F5FC669A5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u="none"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err="1" smtClean="0"/>
              <a:t>Silverlight</a:t>
            </a:r>
            <a:r>
              <a:rPr lang="en-US" baseline="0" dirty="0" smtClean="0"/>
              <a:t> je </a:t>
            </a:r>
            <a:r>
              <a:rPr lang="en-US" baseline="0" dirty="0" err="1" smtClean="0"/>
              <a:t>blizsi</a:t>
            </a:r>
            <a:r>
              <a:rPr lang="en-US" baseline="0" dirty="0" smtClean="0"/>
              <a:t> </a:t>
            </a:r>
            <a:r>
              <a:rPr lang="en-US" baseline="0" dirty="0" err="1" smtClean="0"/>
              <a:t>klientskym</a:t>
            </a:r>
            <a:r>
              <a:rPr lang="en-US" baseline="0" dirty="0" smtClean="0"/>
              <a:t> </a:t>
            </a:r>
            <a:r>
              <a:rPr lang="en-US" baseline="0" dirty="0" err="1" smtClean="0"/>
              <a:t>aplikaciam</a:t>
            </a:r>
            <a:r>
              <a:rPr lang="en-US" baseline="0" dirty="0" smtClean="0"/>
              <a:t> </a:t>
            </a:r>
            <a:r>
              <a:rPr lang="en-US" baseline="0" dirty="0" err="1" smtClean="0"/>
              <a:t>viac</a:t>
            </a:r>
            <a:r>
              <a:rPr lang="en-US" baseline="0" dirty="0" smtClean="0"/>
              <a:t> </a:t>
            </a:r>
            <a:r>
              <a:rPr lang="en-US" baseline="0" dirty="0" err="1" smtClean="0"/>
              <a:t>ako</a:t>
            </a:r>
            <a:r>
              <a:rPr lang="en-US" baseline="0" dirty="0" smtClean="0"/>
              <a:t> </a:t>
            </a:r>
            <a:r>
              <a:rPr lang="en-US" baseline="0" dirty="0" err="1" smtClean="0"/>
              <a:t>webovym</a:t>
            </a:r>
            <a:r>
              <a:rPr lang="en-US" baseline="0" dirty="0" smtClean="0"/>
              <a:t>..   </a:t>
            </a:r>
          </a:p>
          <a:p>
            <a:r>
              <a:rPr lang="en-US" baseline="0" dirty="0" smtClean="0"/>
              <a:t/>
            </a:r>
            <a:br>
              <a:rPr lang="en-US" baseline="0" dirty="0" smtClean="0"/>
            </a:br>
            <a:r>
              <a:rPr lang="en-US" baseline="0" dirty="0" smtClean="0"/>
              <a:t>Po </a:t>
            </a:r>
            <a:r>
              <a:rPr lang="en-US" baseline="0" dirty="0" err="1" smtClean="0"/>
              <a:t>stiahnuti</a:t>
            </a:r>
            <a:r>
              <a:rPr lang="en-US" baseline="0" dirty="0" smtClean="0"/>
              <a:t> XAP-u ( co </a:t>
            </a:r>
            <a:r>
              <a:rPr lang="en-US" baseline="0" dirty="0" err="1" smtClean="0"/>
              <a:t>ja</a:t>
            </a:r>
            <a:r>
              <a:rPr lang="en-US" baseline="0" dirty="0" smtClean="0"/>
              <a:t> </a:t>
            </a:r>
            <a:r>
              <a:rPr lang="en-US" baseline="0" dirty="0" err="1" smtClean="0"/>
              <a:t>vlastne</a:t>
            </a:r>
            <a:r>
              <a:rPr lang="en-US" baseline="0" dirty="0" smtClean="0"/>
              <a:t> ZIP </a:t>
            </a:r>
            <a:r>
              <a:rPr lang="en-US" baseline="0" dirty="0" err="1" smtClean="0"/>
              <a:t>balicek</a:t>
            </a:r>
            <a:r>
              <a:rPr lang="en-US" baseline="0" dirty="0" smtClean="0"/>
              <a:t>)  </a:t>
            </a:r>
            <a:r>
              <a:rPr lang="en-US" baseline="0" dirty="0" err="1" smtClean="0"/>
              <a:t>sa</a:t>
            </a:r>
            <a:r>
              <a:rPr lang="en-US" baseline="0" dirty="0" smtClean="0"/>
              <a:t> </a:t>
            </a:r>
            <a:r>
              <a:rPr lang="en-US" baseline="0" dirty="0" err="1" smtClean="0"/>
              <a:t>vsetky</a:t>
            </a:r>
            <a:r>
              <a:rPr lang="en-US" baseline="0" dirty="0" smtClean="0"/>
              <a:t> </a:t>
            </a:r>
            <a:r>
              <a:rPr lang="en-US" baseline="0" dirty="0" err="1" smtClean="0"/>
              <a:t>objekty</a:t>
            </a:r>
            <a:r>
              <a:rPr lang="en-US" baseline="0" dirty="0" smtClean="0"/>
              <a:t> </a:t>
            </a:r>
            <a:r>
              <a:rPr lang="en-US" baseline="0" dirty="0" err="1" smtClean="0"/>
              <a:t>dostanu</a:t>
            </a:r>
            <a:r>
              <a:rPr lang="en-US" baseline="0" dirty="0" smtClean="0"/>
              <a:t> do </a:t>
            </a:r>
            <a:r>
              <a:rPr lang="en-US" baseline="0" dirty="0" err="1" smtClean="0"/>
              <a:t>pamate</a:t>
            </a:r>
            <a:r>
              <a:rPr lang="en-US" baseline="0" dirty="0" smtClean="0"/>
              <a:t>.</a:t>
            </a:r>
          </a:p>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90000"/>
              </a:lnSpc>
              <a:spcBef>
                <a:spcPct val="20000"/>
              </a:spcBef>
              <a:spcAft>
                <a:spcPct val="0"/>
              </a:spcAft>
              <a:buClrTx/>
              <a:buSzTx/>
              <a:buFontTx/>
              <a:buNone/>
              <a:tabLst/>
              <a:defRPr/>
            </a:pPr>
            <a:r>
              <a:rPr lang="en-US" dirty="0" smtClean="0"/>
              <a:t>*</a:t>
            </a:r>
            <a:r>
              <a:rPr lang="en-US" dirty="0" err="1" smtClean="0"/>
              <a:t>xaml</a:t>
            </a:r>
            <a:r>
              <a:rPr lang="en-US" dirty="0" smtClean="0"/>
              <a:t> je </a:t>
            </a:r>
            <a:r>
              <a:rPr lang="en-US" dirty="0" err="1" smtClean="0"/>
              <a:t>potrebny</a:t>
            </a:r>
            <a:r>
              <a:rPr lang="en-US" dirty="0" smtClean="0"/>
              <a:t> </a:t>
            </a:r>
            <a:r>
              <a:rPr lang="en-US" dirty="0" err="1" smtClean="0"/>
              <a:t>iba</a:t>
            </a:r>
            <a:r>
              <a:rPr lang="en-US" dirty="0" smtClean="0"/>
              <a:t> pre splash </a:t>
            </a:r>
            <a:r>
              <a:rPr lang="en-US" dirty="0" err="1" smtClean="0"/>
              <a:t>screeny</a:t>
            </a:r>
            <a:r>
              <a:rPr lang="en-US" baseline="0" dirty="0" smtClean="0"/>
              <a:t> </a:t>
            </a:r>
            <a:r>
              <a:rPr lang="en-US" baseline="0" dirty="0" err="1" smtClean="0"/>
              <a:t>alebo</a:t>
            </a:r>
            <a:r>
              <a:rPr lang="en-US" baseline="0" dirty="0" smtClean="0"/>
              <a:t> </a:t>
            </a:r>
            <a:r>
              <a:rPr lang="en-US" dirty="0" smtClean="0"/>
              <a:t>SL 1.0 </a:t>
            </a:r>
            <a:r>
              <a:rPr lang="en-US" dirty="0" err="1" smtClean="0"/>
              <a:t>aplikacie</a:t>
            </a:r>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Pocas</a:t>
            </a:r>
            <a:r>
              <a:rPr lang="en-US" dirty="0" smtClean="0"/>
              <a:t> </a:t>
            </a:r>
            <a:r>
              <a:rPr lang="en-US" dirty="0" err="1" smtClean="0"/>
              <a:t>splashscreen</a:t>
            </a:r>
            <a:r>
              <a:rPr lang="en-US" baseline="0" dirty="0" smtClean="0"/>
              <a:t> </a:t>
            </a:r>
            <a:r>
              <a:rPr lang="en-US" baseline="0" dirty="0" err="1" smtClean="0"/>
              <a:t>su</a:t>
            </a:r>
            <a:r>
              <a:rPr lang="en-US" baseline="0" dirty="0" smtClean="0"/>
              <a:t> </a:t>
            </a:r>
            <a:r>
              <a:rPr lang="en-US" baseline="0" dirty="0" err="1" smtClean="0"/>
              <a:t>funkcne</a:t>
            </a:r>
            <a:r>
              <a:rPr lang="en-US" baseline="0" dirty="0" smtClean="0"/>
              <a:t> </a:t>
            </a:r>
            <a:r>
              <a:rPr lang="en-US" baseline="0" dirty="0" err="1" smtClean="0"/>
              <a:t>iba</a:t>
            </a:r>
            <a:r>
              <a:rPr lang="en-US" baseline="0" dirty="0" smtClean="0"/>
              <a:t> </a:t>
            </a:r>
            <a:r>
              <a:rPr lang="en-US" dirty="0" err="1" smtClean="0"/>
              <a:t>Up,Down,Left</a:t>
            </a:r>
            <a:r>
              <a:rPr lang="en-US" dirty="0" smtClean="0"/>
              <a:t>, Right, </a:t>
            </a:r>
            <a:r>
              <a:rPr lang="en-US" dirty="0" err="1" smtClean="0"/>
              <a:t>PgUp</a:t>
            </a:r>
            <a:r>
              <a:rPr lang="en-US" dirty="0" smtClean="0"/>
              <a:t>, </a:t>
            </a:r>
            <a:r>
              <a:rPr lang="en-US" dirty="0" err="1" smtClean="0"/>
              <a:t>PgDn</a:t>
            </a:r>
            <a:r>
              <a:rPr lang="en-US" dirty="0" smtClean="0"/>
              <a:t>, Tab, </a:t>
            </a:r>
            <a:r>
              <a:rPr lang="en-US" dirty="0" err="1" smtClean="0"/>
              <a:t>Home,End</a:t>
            </a:r>
            <a:r>
              <a:rPr lang="en-US"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security model je 100% </a:t>
            </a:r>
            <a:r>
              <a:rPr lang="en-US" baseline="0" dirty="0" err="1" smtClean="0"/>
              <a:t>oddeleny</a:t>
            </a:r>
            <a:r>
              <a:rPr lang="en-US" baseline="0" dirty="0" smtClean="0"/>
              <a:t> a </a:t>
            </a:r>
            <a:r>
              <a:rPr lang="en-US" baseline="0" dirty="0" err="1" smtClean="0"/>
              <a:t>odlisny</a:t>
            </a:r>
            <a:r>
              <a:rPr lang="en-US" baseline="0" dirty="0" smtClean="0"/>
              <a:t> </a:t>
            </a:r>
            <a:r>
              <a:rPr lang="en-US" baseline="0" dirty="0" err="1" smtClean="0"/>
              <a:t>od</a:t>
            </a:r>
            <a:r>
              <a:rPr lang="en-US" baseline="0" dirty="0" smtClean="0"/>
              <a:t> CAS;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 </a:t>
            </a:r>
            <a:r>
              <a:rPr lang="en-US" dirty="0" err="1" smtClean="0"/>
              <a:t>zabudovany</a:t>
            </a:r>
            <a:r>
              <a:rPr lang="en-US" dirty="0" smtClean="0"/>
              <a:t> q</a:t>
            </a:r>
            <a:r>
              <a:rPr lang="sk-SK" dirty="0" smtClean="0"/>
              <a:t>uota management</a:t>
            </a:r>
            <a:r>
              <a:rPr lang="en-US" dirty="0" smtClean="0"/>
              <a:t>. </a:t>
            </a:r>
            <a:r>
              <a:rPr lang="en-US" dirty="0" err="1" smtClean="0"/>
              <a:t>Kvota</a:t>
            </a:r>
            <a:r>
              <a:rPr lang="en-US" baseline="0" dirty="0" smtClean="0"/>
              <a:t> </a:t>
            </a:r>
            <a:r>
              <a:rPr lang="en-US" baseline="0" dirty="0" err="1" smtClean="0"/>
              <a:t>moze</a:t>
            </a:r>
            <a:r>
              <a:rPr lang="en-US" baseline="0" dirty="0" smtClean="0"/>
              <a:t> </a:t>
            </a:r>
            <a:r>
              <a:rPr lang="en-US" baseline="0" dirty="0" err="1" smtClean="0"/>
              <a:t>zvacsena</a:t>
            </a:r>
            <a:r>
              <a:rPr lang="en-US" baseline="0" dirty="0" smtClean="0"/>
              <a:t> </a:t>
            </a:r>
            <a:r>
              <a:rPr lang="en-US" baseline="0" dirty="0" err="1" smtClean="0"/>
              <a:t>po</a:t>
            </a:r>
            <a:r>
              <a:rPr lang="en-US" baseline="0" dirty="0" smtClean="0"/>
              <a:t> </a:t>
            </a:r>
            <a:r>
              <a:rPr lang="en-US" baseline="0" dirty="0" err="1" smtClean="0"/>
              <a:t>odsuhlaseny</a:t>
            </a:r>
            <a:r>
              <a:rPr lang="en-US" baseline="0" dirty="0" smtClean="0"/>
              <a:t> </a:t>
            </a:r>
            <a:r>
              <a:rPr lang="en-US" baseline="0" dirty="0" err="1" smtClean="0"/>
              <a:t>uzivatelom</a:t>
            </a:r>
            <a:r>
              <a:rPr lang="en-US" baseline="0" dirty="0" smtClean="0"/>
              <a:t>.</a:t>
            </a:r>
            <a:endParaRPr lang="sk-SK" dirty="0" smtClean="0"/>
          </a:p>
          <a:p>
            <a:endParaRPr lang="sk-SK" dirty="0" smtClean="0"/>
          </a:p>
          <a:p>
            <a:r>
              <a:rPr lang="sk-SK" dirty="0" smtClean="0"/>
              <a:t>Operacie: </a:t>
            </a:r>
            <a:r>
              <a:rPr lang="en-US" dirty="0" smtClean="0"/>
              <a:t>File - Exists, Create, Delete, Open</a:t>
            </a:r>
          </a:p>
          <a:p>
            <a:r>
              <a:rPr lang="en-US" dirty="0" smtClean="0"/>
              <a:t>Directory -</a:t>
            </a:r>
            <a:r>
              <a:rPr lang="en-US" baseline="0" dirty="0" smtClean="0"/>
              <a:t> </a:t>
            </a:r>
            <a:r>
              <a:rPr lang="en-US" dirty="0" smtClean="0"/>
              <a:t>Exists, Create, Delete,  </a:t>
            </a:r>
            <a:r>
              <a:rPr lang="en-US" dirty="0" err="1" smtClean="0"/>
              <a:t>GetFileNames</a:t>
            </a:r>
            <a:r>
              <a:rPr lang="en-US" dirty="0" smtClean="0"/>
              <a:t>		</a:t>
            </a:r>
          </a:p>
          <a:p>
            <a:r>
              <a:rPr lang="en-US" dirty="0" smtClean="0"/>
              <a:t>Quota  - </a:t>
            </a:r>
            <a:r>
              <a:rPr lang="en-US" dirty="0" err="1" smtClean="0"/>
              <a:t>GetCurrentQuota</a:t>
            </a:r>
            <a:r>
              <a:rPr lang="en-US" dirty="0" smtClean="0"/>
              <a:t>, </a:t>
            </a:r>
            <a:r>
              <a:rPr lang="en-US" dirty="0" err="1" smtClean="0"/>
              <a:t>IncreaseQuotaTo</a:t>
            </a:r>
            <a:r>
              <a:rPr lang="en-US" dirty="0" smtClean="0"/>
              <a:t>, </a:t>
            </a:r>
            <a:r>
              <a:rPr lang="en-US" dirty="0" err="1" smtClean="0"/>
              <a:t>GetAvailableSpace</a:t>
            </a:r>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u="none"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TechReady7 Breakout Chalktalk Template</a:t>
            </a:r>
            <a:endParaRPr lang="en-US"/>
          </a:p>
        </p:txBody>
      </p:sp>
      <p:sp>
        <p:nvSpPr>
          <p:cNvPr id="5" name="Date Placeholder 4"/>
          <p:cNvSpPr>
            <a:spLocks noGrp="1"/>
          </p:cNvSpPr>
          <p:nvPr>
            <p:ph type="dt" idx="11"/>
          </p:nvPr>
        </p:nvSpPr>
        <p:spPr/>
        <p:txBody>
          <a:bodyPr/>
          <a:lstStyle/>
          <a:p>
            <a:pPr>
              <a:defRPr/>
            </a:pPr>
            <a:fld id="{0F1BBA4F-922E-4054-B879-7A09F6F5CFDB}" type="datetimeFigureOut">
              <a:rPr lang="en-US" smtClean="0"/>
              <a:pPr>
                <a:defRPr/>
              </a:pPr>
              <a:t>11/2/2008</a:t>
            </a:fld>
            <a:endParaRPr lang="en-US"/>
          </a:p>
        </p:txBody>
      </p:sp>
      <p:sp>
        <p:nvSpPr>
          <p:cNvPr id="6" name="Footer Placeholder 5"/>
          <p:cNvSpPr>
            <a:spLocks noGrp="1"/>
          </p:cNvSpPr>
          <p:nvPr>
            <p:ph type="ftr" sz="quarter" idx="12"/>
          </p:nvPr>
        </p:nvSpPr>
        <p:spPr/>
        <p:txBody>
          <a:bodyPr/>
          <a:lstStyle/>
          <a:p>
            <a:pPr>
              <a:defRPr/>
            </a:pPr>
            <a:r>
              <a:rPr lang="en-US" smtClean="0"/>
              <a:t>© 2008 Microsoft Corporation. All rights reserved. Microsoft, Windows, Windows Vista and other product names are or may be registered trademarks and/or trademarks in the U.S. and/or other countries.</a:t>
            </a:r>
          </a:p>
          <a:p>
            <a:pPr>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pPr>
              <a:defRPr/>
            </a:pPr>
            <a:fld id="{0B428B36-6815-4683-8EF4-AD499A39A4B0}"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1425" y="558800"/>
            <a:ext cx="4183063" cy="31369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Font typeface="Arial" pitchFamily="34" charset="0"/>
              <a:buNone/>
            </a:pPr>
            <a:r>
              <a:rPr lang="en-US" baseline="0" dirty="0" smtClean="0"/>
              <a:t>V </a:t>
            </a:r>
            <a:r>
              <a:rPr lang="en-US" baseline="0" dirty="0" err="1" smtClean="0"/>
              <a:t>Ajaxe</a:t>
            </a:r>
            <a:r>
              <a:rPr lang="en-US" baseline="0" dirty="0" smtClean="0"/>
              <a:t> </a:t>
            </a:r>
            <a:r>
              <a:rPr lang="en-US" baseline="0" dirty="0" err="1" smtClean="0"/>
              <a:t>klient</a:t>
            </a:r>
            <a:r>
              <a:rPr lang="en-US" baseline="0" dirty="0" smtClean="0"/>
              <a:t> </a:t>
            </a:r>
            <a:r>
              <a:rPr lang="en-US" baseline="0" dirty="0" err="1" smtClean="0"/>
              <a:t>komunikuje</a:t>
            </a:r>
            <a:r>
              <a:rPr lang="en-US" baseline="0" dirty="0" smtClean="0"/>
              <a:t> </a:t>
            </a:r>
            <a:r>
              <a:rPr lang="en-US" baseline="0" dirty="0" err="1" smtClean="0"/>
              <a:t>sam</a:t>
            </a:r>
            <a:r>
              <a:rPr lang="en-US" baseline="0" dirty="0" smtClean="0"/>
              <a:t> so </a:t>
            </a:r>
            <a:r>
              <a:rPr lang="en-US" baseline="0" dirty="0" err="1" smtClean="0"/>
              <a:t>serverom</a:t>
            </a:r>
            <a:r>
              <a:rPr lang="en-US" baseline="0" dirty="0" smtClean="0"/>
              <a:t>. </a:t>
            </a:r>
            <a:r>
              <a:rPr lang="en-US" baseline="0" dirty="0" err="1" smtClean="0"/>
              <a:t>Typicky</a:t>
            </a:r>
            <a:r>
              <a:rPr lang="en-US" baseline="0" dirty="0" smtClean="0"/>
              <a:t> </a:t>
            </a:r>
            <a:r>
              <a:rPr lang="en-US" baseline="0" dirty="0" err="1" smtClean="0"/>
              <a:t>vola</a:t>
            </a:r>
            <a:r>
              <a:rPr lang="en-US" baseline="0" dirty="0" smtClean="0"/>
              <a:t> </a:t>
            </a:r>
            <a:r>
              <a:rPr lang="en-US" baseline="0" dirty="0" err="1" smtClean="0"/>
              <a:t>sadu</a:t>
            </a:r>
            <a:r>
              <a:rPr lang="en-US" baseline="0" dirty="0" smtClean="0"/>
              <a:t> </a:t>
            </a:r>
            <a:r>
              <a:rPr lang="en-US" baseline="0" dirty="0" err="1" smtClean="0"/>
              <a:t>sluzieb</a:t>
            </a:r>
            <a:r>
              <a:rPr lang="en-US" baseline="0" dirty="0" smtClean="0"/>
              <a:t>, </a:t>
            </a:r>
            <a:r>
              <a:rPr lang="en-US" baseline="0" dirty="0" err="1" smtClean="0"/>
              <a:t>ktore</a:t>
            </a:r>
            <a:r>
              <a:rPr lang="en-US" baseline="0" dirty="0" smtClean="0"/>
              <a:t> </a:t>
            </a:r>
            <a:r>
              <a:rPr lang="en-US" baseline="0" dirty="0" err="1" smtClean="0"/>
              <a:t>sa</a:t>
            </a:r>
            <a:r>
              <a:rPr lang="en-US" baseline="0" dirty="0" smtClean="0"/>
              <a:t> </a:t>
            </a:r>
            <a:r>
              <a:rPr lang="en-US" baseline="0" dirty="0" err="1" smtClean="0"/>
              <a:t>zameriavaju</a:t>
            </a:r>
            <a:r>
              <a:rPr lang="en-US" baseline="0" dirty="0" smtClean="0"/>
              <a:t> </a:t>
            </a:r>
            <a:r>
              <a:rPr lang="en-US" baseline="0" dirty="0" err="1" smtClean="0"/>
              <a:t>na</a:t>
            </a:r>
            <a:r>
              <a:rPr lang="en-US" baseline="0" dirty="0" smtClean="0"/>
              <a:t> data – </a:t>
            </a:r>
            <a:r>
              <a:rPr lang="en-US" baseline="0" dirty="0" err="1" smtClean="0"/>
              <a:t>su</a:t>
            </a:r>
            <a:r>
              <a:rPr lang="en-US" baseline="0" dirty="0" smtClean="0"/>
              <a:t> </a:t>
            </a:r>
            <a:r>
              <a:rPr lang="en-US" baseline="0" dirty="0" err="1" smtClean="0"/>
              <a:t>datacentricke</a:t>
            </a:r>
            <a:r>
              <a:rPr lang="en-US" baseline="0" dirty="0" smtClean="0"/>
              <a:t>. </a:t>
            </a:r>
            <a:r>
              <a:rPr lang="en-US" baseline="0" dirty="0" err="1" smtClean="0"/>
              <a:t>Podobne</a:t>
            </a:r>
            <a:r>
              <a:rPr lang="en-US" baseline="0" dirty="0" smtClean="0"/>
              <a:t> je </a:t>
            </a:r>
            <a:r>
              <a:rPr lang="en-US" baseline="0" dirty="0" err="1" smtClean="0"/>
              <a:t>na</a:t>
            </a:r>
            <a:r>
              <a:rPr lang="en-US" baseline="0" dirty="0" smtClean="0"/>
              <a:t> tom </a:t>
            </a:r>
            <a:r>
              <a:rPr lang="en-US" baseline="0" dirty="0" err="1" smtClean="0"/>
              <a:t>volanie</a:t>
            </a:r>
            <a:r>
              <a:rPr lang="en-US" baseline="0" dirty="0" smtClean="0"/>
              <a:t> </a:t>
            </a:r>
            <a:r>
              <a:rPr lang="en-US" baseline="0" dirty="0" err="1" smtClean="0"/>
              <a:t>datovych</a:t>
            </a:r>
            <a:r>
              <a:rPr lang="en-US" baseline="0" dirty="0" smtClean="0"/>
              <a:t> </a:t>
            </a:r>
            <a:r>
              <a:rPr lang="en-US" baseline="0" dirty="0" err="1" smtClean="0"/>
              <a:t>sluzieb</a:t>
            </a:r>
            <a:r>
              <a:rPr lang="en-US" baseline="0" dirty="0" smtClean="0"/>
              <a:t> </a:t>
            </a:r>
            <a:r>
              <a:rPr lang="en-US" baseline="0" dirty="0" err="1" smtClean="0"/>
              <a:t>zo</a:t>
            </a:r>
            <a:r>
              <a:rPr lang="en-US" baseline="0" dirty="0" smtClean="0"/>
              <a:t> </a:t>
            </a:r>
            <a:r>
              <a:rPr lang="en-US" baseline="0" dirty="0" err="1" smtClean="0"/>
              <a:t>Silverlightu</a:t>
            </a:r>
            <a:r>
              <a:rPr lang="en-US" baseline="0" dirty="0" smtClean="0"/>
              <a:t>, </a:t>
            </a:r>
            <a:r>
              <a:rPr lang="en-US" baseline="0" dirty="0" err="1" smtClean="0"/>
              <a:t>pretoze</a:t>
            </a:r>
            <a:r>
              <a:rPr lang="en-US" baseline="0" dirty="0" smtClean="0"/>
              <a:t> </a:t>
            </a:r>
            <a:r>
              <a:rPr lang="en-US" baseline="0" dirty="0" err="1" smtClean="0"/>
              <a:t>tu</a:t>
            </a:r>
            <a:r>
              <a:rPr lang="en-US" baseline="0" dirty="0" smtClean="0"/>
              <a:t> je </a:t>
            </a:r>
            <a:r>
              <a:rPr lang="en-US" baseline="0" dirty="0" err="1" smtClean="0"/>
              <a:t>tiez</a:t>
            </a:r>
            <a:r>
              <a:rPr lang="en-US" baseline="0" dirty="0" smtClean="0"/>
              <a:t> </a:t>
            </a:r>
            <a:r>
              <a:rPr lang="en-US" baseline="0" dirty="0" err="1" smtClean="0"/>
              <a:t>komunikacia</a:t>
            </a:r>
            <a:r>
              <a:rPr lang="en-US" baseline="0" dirty="0" smtClean="0"/>
              <a:t> </a:t>
            </a:r>
            <a:r>
              <a:rPr lang="en-US" baseline="0" dirty="0" err="1" smtClean="0"/>
              <a:t>klient</a:t>
            </a:r>
            <a:r>
              <a:rPr lang="en-US" baseline="0" dirty="0" smtClean="0"/>
              <a:t> – server.</a:t>
            </a:r>
          </a:p>
          <a:p>
            <a:pPr>
              <a:buFont typeface="Arial" pitchFamily="34" charset="0"/>
              <a:buChar char="•"/>
            </a:pPr>
            <a:r>
              <a:rPr lang="en-US" baseline="0" dirty="0" err="1" smtClean="0"/>
              <a:t>Logika</a:t>
            </a:r>
            <a:r>
              <a:rPr lang="en-US" baseline="0" dirty="0" smtClean="0"/>
              <a:t> </a:t>
            </a:r>
            <a:r>
              <a:rPr lang="en-US" baseline="0" dirty="0" err="1" smtClean="0"/>
              <a:t>nad</a:t>
            </a:r>
            <a:r>
              <a:rPr lang="en-US" baseline="0" dirty="0" smtClean="0"/>
              <a:t> </a:t>
            </a:r>
            <a:r>
              <a:rPr lang="en-US" baseline="0" dirty="0" err="1" smtClean="0"/>
              <a:t>datovou</a:t>
            </a:r>
            <a:r>
              <a:rPr lang="en-US" baseline="0" dirty="0" smtClean="0"/>
              <a:t> </a:t>
            </a:r>
            <a:r>
              <a:rPr lang="en-US" baseline="0" dirty="0" err="1" smtClean="0"/>
              <a:t>sluzbou</a:t>
            </a:r>
            <a:r>
              <a:rPr lang="en-US" baseline="0" dirty="0" smtClean="0"/>
              <a:t> </a:t>
            </a:r>
            <a:r>
              <a:rPr lang="en-US" baseline="0" dirty="0" err="1" smtClean="0"/>
              <a:t>umoznuje</a:t>
            </a:r>
            <a:r>
              <a:rPr lang="en-US" baseline="0" dirty="0" smtClean="0"/>
              <a:t> </a:t>
            </a:r>
            <a:r>
              <a:rPr lang="en-US" baseline="0" dirty="0" err="1" smtClean="0"/>
              <a:t>vlozit</a:t>
            </a:r>
            <a:r>
              <a:rPr lang="en-US" baseline="0" dirty="0" smtClean="0"/>
              <a:t> cast </a:t>
            </a:r>
            <a:r>
              <a:rPr lang="en-US" baseline="0" dirty="0" err="1" smtClean="0"/>
              <a:t>aplikacnej</a:t>
            </a:r>
            <a:r>
              <a:rPr lang="en-US" baseline="0" dirty="0" smtClean="0"/>
              <a:t> </a:t>
            </a:r>
            <a:r>
              <a:rPr lang="en-US" baseline="0" dirty="0" err="1" smtClean="0"/>
              <a:t>logiky</a:t>
            </a:r>
            <a:r>
              <a:rPr lang="en-US" baseline="0" dirty="0" smtClean="0"/>
              <a:t>, </a:t>
            </a:r>
            <a:r>
              <a:rPr lang="en-US" baseline="0" dirty="0" err="1" smtClean="0"/>
              <a:t>tvarovania</a:t>
            </a:r>
            <a:r>
              <a:rPr lang="en-US" baseline="0" dirty="0" smtClean="0"/>
              <a:t> </a:t>
            </a:r>
            <a:r>
              <a:rPr lang="en-US" baseline="0" dirty="0" err="1" smtClean="0"/>
              <a:t>dat</a:t>
            </a:r>
            <a:r>
              <a:rPr lang="en-US" baseline="0" dirty="0" smtClean="0"/>
              <a:t> (LINQ), </a:t>
            </a:r>
            <a:r>
              <a:rPr lang="en-US" baseline="0" dirty="0" err="1" smtClean="0"/>
              <a:t>filtre</a:t>
            </a:r>
            <a:r>
              <a:rPr lang="en-US" baseline="0" dirty="0" smtClean="0"/>
              <a:t> </a:t>
            </a:r>
            <a:r>
              <a:rPr lang="en-US" baseline="0" dirty="0" err="1" smtClean="0"/>
              <a:t>atd</a:t>
            </a:r>
            <a:r>
              <a:rPr lang="en-US" baseline="0" dirty="0" smtClean="0"/>
              <a:t>.</a:t>
            </a:r>
          </a:p>
          <a:p>
            <a:pPr>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None/>
            </a:pPr>
            <a:r>
              <a:rPr lang="en-US" b="0" u="none" dirty="0" err="1" smtClean="0"/>
              <a:t>Ak</a:t>
            </a:r>
            <a:r>
              <a:rPr lang="en-US" b="0" u="none" dirty="0" smtClean="0"/>
              <a:t> </a:t>
            </a:r>
            <a:r>
              <a:rPr lang="en-US" b="0" u="none" dirty="0" err="1" smtClean="0"/>
              <a:t>pouzijete</a:t>
            </a:r>
            <a:r>
              <a:rPr lang="en-US" b="0" u="none" baseline="0" dirty="0" smtClean="0"/>
              <a:t> </a:t>
            </a:r>
            <a:r>
              <a:rPr lang="en-US" b="0" u="none" baseline="0" dirty="0" err="1" smtClean="0"/>
              <a:t>ciste</a:t>
            </a:r>
            <a:r>
              <a:rPr lang="en-US" b="0" u="none" baseline="0" dirty="0" smtClean="0"/>
              <a:t> WCF </a:t>
            </a:r>
            <a:r>
              <a:rPr lang="en-US" b="0" u="none" baseline="0" dirty="0" err="1" smtClean="0"/>
              <a:t>sluzby</a:t>
            </a:r>
            <a:r>
              <a:rPr lang="en-US" b="0" u="none" baseline="0" dirty="0" smtClean="0"/>
              <a:t>, </a:t>
            </a:r>
            <a:r>
              <a:rPr lang="en-US" b="0" u="none" baseline="0" dirty="0" err="1" smtClean="0"/>
              <a:t>moze</a:t>
            </a:r>
            <a:r>
              <a:rPr lang="en-US" b="0" u="none" baseline="0" dirty="0" smtClean="0"/>
              <a:t> </a:t>
            </a:r>
            <a:r>
              <a:rPr lang="en-US" b="0" u="none" baseline="0" dirty="0" err="1" smtClean="0"/>
              <a:t>sa</a:t>
            </a:r>
            <a:r>
              <a:rPr lang="en-US" b="0" u="none" baseline="0" dirty="0" smtClean="0"/>
              <a:t> stat, </a:t>
            </a:r>
            <a:r>
              <a:rPr lang="en-US" b="0" u="none" baseline="0" dirty="0" err="1" smtClean="0"/>
              <a:t>ze</a:t>
            </a:r>
            <a:r>
              <a:rPr lang="en-US" b="0" u="none" baseline="0" dirty="0" smtClean="0"/>
              <a:t> </a:t>
            </a:r>
            <a:r>
              <a:rPr lang="en-US" b="0" u="none" baseline="0" dirty="0" err="1" smtClean="0"/>
              <a:t>budete</a:t>
            </a:r>
            <a:r>
              <a:rPr lang="en-US" b="0" u="none" baseline="0" dirty="0" smtClean="0"/>
              <a:t> </a:t>
            </a:r>
            <a:r>
              <a:rPr lang="en-US" b="0" u="none" baseline="0" dirty="0" err="1" smtClean="0"/>
              <a:t>musiet</a:t>
            </a:r>
            <a:r>
              <a:rPr lang="en-US" b="0" u="none" baseline="0" dirty="0" smtClean="0"/>
              <a:t> </a:t>
            </a:r>
            <a:r>
              <a:rPr lang="en-US" b="0" u="none" baseline="0" dirty="0" err="1" smtClean="0"/>
              <a:t>implementovat</a:t>
            </a:r>
            <a:r>
              <a:rPr lang="en-US" b="0" u="none" baseline="0" dirty="0" smtClean="0"/>
              <a:t> </a:t>
            </a:r>
            <a:r>
              <a:rPr lang="en-US" b="0" u="none" baseline="0" dirty="0" err="1" smtClean="0"/>
              <a:t>separatne</a:t>
            </a:r>
            <a:r>
              <a:rPr lang="en-US" b="0" u="none" baseline="0" dirty="0" smtClean="0"/>
              <a:t> </a:t>
            </a:r>
            <a:r>
              <a:rPr lang="en-US" b="0" u="none" baseline="0" dirty="0" err="1" smtClean="0"/>
              <a:t>metody</a:t>
            </a:r>
            <a:r>
              <a:rPr lang="en-US" b="0" u="none" baseline="0" dirty="0" smtClean="0"/>
              <a:t> pre </a:t>
            </a:r>
            <a:r>
              <a:rPr lang="en-US" b="0" u="none" baseline="0" dirty="0" err="1" smtClean="0"/>
              <a:t>nacitanie</a:t>
            </a:r>
            <a:r>
              <a:rPr lang="en-US" b="0" u="none" baseline="0" dirty="0" smtClean="0"/>
              <a:t> </a:t>
            </a:r>
            <a:r>
              <a:rPr lang="en-US" b="0" u="none" baseline="0" dirty="0" err="1" smtClean="0"/>
              <a:t>zakaznikov</a:t>
            </a:r>
            <a:r>
              <a:rPr lang="en-US" b="0" u="none" baseline="0" dirty="0" smtClean="0"/>
              <a:t>, </a:t>
            </a:r>
            <a:r>
              <a:rPr lang="en-US" b="0" u="none" baseline="0" dirty="0" err="1" smtClean="0"/>
              <a:t>nacitanie</a:t>
            </a:r>
            <a:r>
              <a:rPr lang="en-US" b="0" u="none" baseline="0" dirty="0" smtClean="0"/>
              <a:t> </a:t>
            </a:r>
            <a:r>
              <a:rPr lang="en-US" b="0" u="none" baseline="0" dirty="0" err="1" smtClean="0"/>
              <a:t>dat</a:t>
            </a:r>
            <a:r>
              <a:rPr lang="en-US" b="0" u="none" baseline="0" dirty="0" smtClean="0"/>
              <a:t> s </a:t>
            </a:r>
            <a:r>
              <a:rPr lang="en-US" b="0" u="none" baseline="0" dirty="0" err="1" smtClean="0"/>
              <a:t>triedenim</a:t>
            </a:r>
            <a:r>
              <a:rPr lang="en-US" b="0" u="none" baseline="0" dirty="0" smtClean="0"/>
              <a:t>, </a:t>
            </a:r>
            <a:r>
              <a:rPr lang="en-US" b="0" u="none" baseline="0" dirty="0" err="1" smtClean="0"/>
              <a:t>nacitanie</a:t>
            </a:r>
            <a:r>
              <a:rPr lang="en-US" b="0" u="none" baseline="0" dirty="0" smtClean="0"/>
              <a:t> </a:t>
            </a:r>
            <a:r>
              <a:rPr lang="en-US" b="0" u="none" baseline="0" dirty="0" err="1" smtClean="0"/>
              <a:t>dat</a:t>
            </a:r>
            <a:r>
              <a:rPr lang="en-US" b="0" u="none" baseline="0" dirty="0" smtClean="0"/>
              <a:t> so </a:t>
            </a:r>
            <a:r>
              <a:rPr lang="en-US" b="0" u="none" baseline="0" dirty="0" err="1" smtClean="0"/>
              <a:t>strankovanim</a:t>
            </a:r>
            <a:r>
              <a:rPr lang="en-US" b="0" u="none" baseline="0" dirty="0" smtClean="0"/>
              <a:t> </a:t>
            </a:r>
            <a:r>
              <a:rPr lang="en-US" b="0" u="none" baseline="0" dirty="0" err="1" smtClean="0"/>
              <a:t>atd</a:t>
            </a:r>
            <a:r>
              <a:rPr lang="en-US" b="0" u="none" baseline="0" dirty="0" smtClean="0"/>
              <a:t>. </a:t>
            </a:r>
            <a:r>
              <a:rPr lang="en-US" b="0" u="none" baseline="0" dirty="0" err="1" smtClean="0"/>
              <a:t>Kazda</a:t>
            </a:r>
            <a:r>
              <a:rPr lang="en-US" b="0" u="none" baseline="0" dirty="0" smtClean="0"/>
              <a:t> </a:t>
            </a:r>
            <a:r>
              <a:rPr lang="en-US" b="0" u="none" baseline="0" dirty="0" err="1" smtClean="0"/>
              <a:t>pridana</a:t>
            </a:r>
            <a:r>
              <a:rPr lang="en-US" b="0" u="none" baseline="0" dirty="0" smtClean="0"/>
              <a:t> </a:t>
            </a:r>
            <a:r>
              <a:rPr lang="en-US" b="0" u="none" baseline="0" dirty="0" err="1" smtClean="0"/>
              <a:t>funkcionalita</a:t>
            </a:r>
            <a:r>
              <a:rPr lang="en-US" b="0" u="none" baseline="0" dirty="0" smtClean="0"/>
              <a:t> (</a:t>
            </a:r>
            <a:r>
              <a:rPr lang="en-US" b="0" u="none" baseline="0" dirty="0" err="1" smtClean="0"/>
              <a:t>napr</a:t>
            </a:r>
            <a:r>
              <a:rPr lang="en-US" b="0" u="none" baseline="0" dirty="0" smtClean="0"/>
              <a:t>. </a:t>
            </a:r>
            <a:r>
              <a:rPr lang="en-US" b="0" u="none" baseline="0" dirty="0" err="1" smtClean="0"/>
              <a:t>vratenie</a:t>
            </a:r>
            <a:r>
              <a:rPr lang="en-US" b="0" u="none" baseline="0" dirty="0" smtClean="0"/>
              <a:t> </a:t>
            </a:r>
            <a:r>
              <a:rPr lang="en-US" b="0" u="none" baseline="0" dirty="0" err="1" smtClean="0"/>
              <a:t>objednavok</a:t>
            </a:r>
            <a:r>
              <a:rPr lang="en-US" b="0" u="none" baseline="0" dirty="0" smtClean="0"/>
              <a:t> </a:t>
            </a:r>
            <a:r>
              <a:rPr lang="en-US" b="0" u="none" baseline="0" dirty="0" err="1" smtClean="0"/>
              <a:t>od</a:t>
            </a:r>
            <a:r>
              <a:rPr lang="en-US" b="0" u="none" baseline="0" dirty="0" smtClean="0"/>
              <a:t> </a:t>
            </a:r>
            <a:r>
              <a:rPr lang="en-US" b="0" u="none" baseline="0" dirty="0" err="1" smtClean="0"/>
              <a:t>zakaznika</a:t>
            </a:r>
            <a:r>
              <a:rPr lang="en-US" b="0" u="none" baseline="0" dirty="0" smtClean="0"/>
              <a:t>, </a:t>
            </a:r>
            <a:r>
              <a:rPr lang="en-US" b="0" u="none" baseline="0" dirty="0" err="1" smtClean="0"/>
              <a:t>zapis</a:t>
            </a:r>
            <a:r>
              <a:rPr lang="en-US" b="0" u="none" baseline="0" dirty="0" smtClean="0"/>
              <a:t> </a:t>
            </a:r>
            <a:r>
              <a:rPr lang="en-US" b="0" u="none" baseline="0" dirty="0" err="1" smtClean="0"/>
              <a:t>dat</a:t>
            </a:r>
            <a:r>
              <a:rPr lang="en-US" b="0" u="none" baseline="0" dirty="0" smtClean="0"/>
              <a:t> …) </a:t>
            </a:r>
            <a:r>
              <a:rPr lang="en-US" b="0" u="none" baseline="0" dirty="0" err="1" smtClean="0"/>
              <a:t>pridava</a:t>
            </a:r>
            <a:r>
              <a:rPr lang="en-US" b="0" u="none" baseline="0" dirty="0" smtClean="0"/>
              <a:t> </a:t>
            </a:r>
            <a:r>
              <a:rPr lang="en-US" b="0" u="none" baseline="0" dirty="0" err="1" smtClean="0"/>
              <a:t>dalsi</a:t>
            </a:r>
            <a:r>
              <a:rPr lang="en-US" b="0" u="none" baseline="0" dirty="0" smtClean="0"/>
              <a:t> </a:t>
            </a:r>
            <a:r>
              <a:rPr lang="en-US" b="0" u="none" baseline="0" dirty="0" err="1" smtClean="0"/>
              <a:t>kod</a:t>
            </a:r>
            <a:r>
              <a:rPr lang="en-US" b="0" u="none" baseline="0" dirty="0" smtClean="0"/>
              <a:t>.</a:t>
            </a:r>
          </a:p>
          <a:p>
            <a:pPr>
              <a:buFont typeface="Arial" pitchFamily="34" charset="0"/>
              <a:buNone/>
            </a:pPr>
            <a:endParaRPr lang="sk-SK" b="1" u="sng" dirty="0" smtClean="0"/>
          </a:p>
          <a:p>
            <a:pPr>
              <a:buFont typeface="Arial" pitchFamily="34" charset="0"/>
              <a:buNone/>
            </a:pPr>
            <a:r>
              <a:rPr lang="en-US" dirty="0" smtClean="0"/>
              <a:t>ADO.NET Data Services –</a:t>
            </a:r>
            <a:r>
              <a:rPr lang="en-US" baseline="0" dirty="0" smtClean="0"/>
              <a:t> </a:t>
            </a:r>
            <a:r>
              <a:rPr lang="en-US" baseline="0" dirty="0" err="1" smtClean="0"/>
              <a:t>umoznuju</a:t>
            </a:r>
            <a:r>
              <a:rPr lang="en-US" baseline="0" dirty="0" smtClean="0"/>
              <a:t> </a:t>
            </a:r>
            <a:r>
              <a:rPr lang="en-US" baseline="0" dirty="0" err="1" smtClean="0"/>
              <a:t>vytvorit</a:t>
            </a:r>
            <a:r>
              <a:rPr lang="en-US" baseline="0" dirty="0" smtClean="0"/>
              <a:t> </a:t>
            </a:r>
            <a:r>
              <a:rPr lang="en-US" baseline="0" dirty="0" err="1" smtClean="0"/>
              <a:t>rychlo</a:t>
            </a:r>
            <a:r>
              <a:rPr lang="en-US" baseline="0" dirty="0" smtClean="0"/>
              <a:t> </a:t>
            </a:r>
            <a:r>
              <a:rPr lang="en-US" baseline="0" dirty="0" err="1" smtClean="0"/>
              <a:t>sluzbu</a:t>
            </a:r>
            <a:r>
              <a:rPr lang="en-US" baseline="0" dirty="0" smtClean="0"/>
              <a:t> </a:t>
            </a:r>
            <a:r>
              <a:rPr lang="en-US" baseline="0" dirty="0" err="1" smtClean="0"/>
              <a:t>datacentricku</a:t>
            </a:r>
            <a:r>
              <a:rPr lang="en-US" baseline="0" dirty="0" smtClean="0"/>
              <a:t> so </a:t>
            </a:r>
            <a:r>
              <a:rPr lang="en-US" baseline="0" dirty="0" err="1" smtClean="0"/>
              <a:t>zabudovanym</a:t>
            </a:r>
            <a:r>
              <a:rPr lang="en-US" baseline="0" dirty="0" smtClean="0"/>
              <a:t> </a:t>
            </a:r>
            <a:r>
              <a:rPr lang="en-US" baseline="0" dirty="0" err="1" smtClean="0"/>
              <a:t>strankovanim</a:t>
            </a:r>
            <a:r>
              <a:rPr lang="en-US" baseline="0" dirty="0" smtClean="0"/>
              <a:t>, </a:t>
            </a:r>
            <a:r>
              <a:rPr lang="en-US" baseline="0" dirty="0" err="1" smtClean="0"/>
              <a:t>triedenim</a:t>
            </a:r>
            <a:r>
              <a:rPr lang="en-US" baseline="0" dirty="0" smtClean="0"/>
              <a:t>, </a:t>
            </a:r>
            <a:r>
              <a:rPr lang="en-US" baseline="0" dirty="0" err="1" smtClean="0"/>
              <a:t>filtrovanim</a:t>
            </a:r>
            <a:r>
              <a:rPr lang="en-US" baseline="0" dirty="0" smtClean="0"/>
              <a:t>.</a:t>
            </a:r>
          </a:p>
          <a:p>
            <a:pPr>
              <a:buFont typeface="Arial" pitchFamily="34" charset="0"/>
              <a:buNone/>
            </a:pPr>
            <a:r>
              <a:rPr lang="en-US" baseline="0" dirty="0" smtClean="0"/>
              <a:t>ADO.NET Data Service is </a:t>
            </a:r>
            <a:r>
              <a:rPr lang="en-US" baseline="0" dirty="0" err="1" smtClean="0"/>
              <a:t>trieda</a:t>
            </a:r>
            <a:r>
              <a:rPr lang="en-US" baseline="0" dirty="0" smtClean="0"/>
              <a:t>, </a:t>
            </a:r>
            <a:r>
              <a:rPr lang="en-US" baseline="0" dirty="0" err="1" smtClean="0"/>
              <a:t>ktora</a:t>
            </a:r>
            <a:r>
              <a:rPr lang="en-US" baseline="0" dirty="0" smtClean="0"/>
              <a:t> </a:t>
            </a:r>
            <a:r>
              <a:rPr lang="en-US" baseline="0" dirty="0" err="1" smtClean="0"/>
              <a:t>dedi</a:t>
            </a:r>
            <a:r>
              <a:rPr lang="en-US" baseline="0" dirty="0" smtClean="0"/>
              <a:t> z </a:t>
            </a:r>
            <a:r>
              <a:rPr lang="en-US" baseline="0" dirty="0" err="1" smtClean="0"/>
              <a:t>DataService</a:t>
            </a:r>
            <a:r>
              <a:rPr lang="en-US" baseline="0" dirty="0" smtClean="0"/>
              <a:t>&lt;T&gt;, </a:t>
            </a:r>
            <a:r>
              <a:rPr lang="en-US" baseline="0" dirty="0" err="1" smtClean="0"/>
              <a:t>kde</a:t>
            </a:r>
            <a:r>
              <a:rPr lang="en-US" baseline="0" dirty="0" smtClean="0"/>
              <a:t>  T je </a:t>
            </a:r>
            <a:r>
              <a:rPr lang="en-US" baseline="0" dirty="0" err="1" smtClean="0"/>
              <a:t>objektovy</a:t>
            </a:r>
            <a:r>
              <a:rPr lang="en-US" baseline="0" dirty="0" smtClean="0"/>
              <a:t> model, </a:t>
            </a:r>
            <a:r>
              <a:rPr lang="en-US" baseline="0" dirty="0" err="1" smtClean="0"/>
              <a:t>ktory</a:t>
            </a:r>
            <a:r>
              <a:rPr lang="en-US" baseline="0" dirty="0" smtClean="0"/>
              <a:t> </a:t>
            </a:r>
            <a:r>
              <a:rPr lang="en-US" baseline="0" dirty="0" err="1" smtClean="0"/>
              <a:t>sluzba</a:t>
            </a:r>
            <a:r>
              <a:rPr lang="en-US" baseline="0" dirty="0" smtClean="0"/>
              <a:t> </a:t>
            </a:r>
            <a:r>
              <a:rPr lang="en-US" baseline="0" dirty="0" err="1" smtClean="0"/>
              <a:t>vystavuje</a:t>
            </a:r>
            <a:r>
              <a:rPr lang="en-US" baseline="0" dirty="0" smtClean="0"/>
              <a:t>. Data Service je WCF </a:t>
            </a:r>
            <a:r>
              <a:rPr lang="en-US" baseline="0" dirty="0" err="1" smtClean="0"/>
              <a:t>sluzba</a:t>
            </a:r>
            <a:r>
              <a:rPr lang="en-US" baseline="0" dirty="0" smtClean="0"/>
              <a:t>, </a:t>
            </a:r>
            <a:r>
              <a:rPr lang="en-US" baseline="0" dirty="0" err="1" smtClean="0"/>
              <a:t>takze</a:t>
            </a:r>
            <a:r>
              <a:rPr lang="en-US" baseline="0" dirty="0" smtClean="0"/>
              <a:t> </a:t>
            </a:r>
            <a:r>
              <a:rPr lang="en-US" baseline="0" dirty="0" err="1" smtClean="0"/>
              <a:t>tu</a:t>
            </a:r>
            <a:r>
              <a:rPr lang="en-US" baseline="0" dirty="0" smtClean="0"/>
              <a:t> mate vela </a:t>
            </a:r>
            <a:r>
              <a:rPr lang="en-US" baseline="0" dirty="0" err="1" smtClean="0"/>
              <a:t>zdedenej</a:t>
            </a:r>
            <a:r>
              <a:rPr lang="en-US" baseline="0" dirty="0" smtClean="0"/>
              <a:t> </a:t>
            </a:r>
            <a:r>
              <a:rPr lang="en-US" baseline="0" dirty="0" err="1" smtClean="0"/>
              <a:t>funkcionality</a:t>
            </a:r>
            <a:r>
              <a:rPr lang="en-US" baseline="0" dirty="0" smtClean="0"/>
              <a:t>.</a:t>
            </a:r>
          </a:p>
          <a:p>
            <a:pPr lvl="1">
              <a:buFont typeface="Arial" pitchFamily="34" charset="0"/>
              <a:buChar char="•"/>
            </a:pPr>
            <a:r>
              <a:rPr lang="en-US" baseline="0" dirty="0" smtClean="0"/>
              <a:t> Data Service </a:t>
            </a:r>
            <a:r>
              <a:rPr lang="en-US" baseline="0" dirty="0" err="1" smtClean="0"/>
              <a:t>Vam</a:t>
            </a:r>
            <a:r>
              <a:rPr lang="en-US" baseline="0" dirty="0" smtClean="0"/>
              <a:t> </a:t>
            </a:r>
            <a:r>
              <a:rPr lang="en-US" baseline="0" dirty="0" err="1" smtClean="0"/>
              <a:t>umoznuje</a:t>
            </a:r>
            <a:r>
              <a:rPr lang="en-US" baseline="0" dirty="0" smtClean="0"/>
              <a:t> </a:t>
            </a:r>
            <a:r>
              <a:rPr lang="en-US" baseline="0" dirty="0" err="1" smtClean="0"/>
              <a:t>pouzit</a:t>
            </a:r>
            <a:r>
              <a:rPr lang="en-US" baseline="0" dirty="0" smtClean="0"/>
              <a:t> </a:t>
            </a:r>
            <a:r>
              <a:rPr lang="en-US" baseline="0" dirty="0" err="1" smtClean="0"/>
              <a:t>navrhnuty</a:t>
            </a:r>
            <a:r>
              <a:rPr lang="en-US" baseline="0" dirty="0" smtClean="0"/>
              <a:t> model </a:t>
            </a:r>
            <a:r>
              <a:rPr lang="en-US" baseline="0" dirty="0" err="1" smtClean="0"/>
              <a:t>entit</a:t>
            </a:r>
            <a:r>
              <a:rPr lang="en-US" baseline="0" dirty="0" smtClean="0"/>
              <a:t>.</a:t>
            </a:r>
          </a:p>
          <a:p>
            <a:pPr lvl="1">
              <a:buFont typeface="Arial" pitchFamily="34" charset="0"/>
              <a:buChar char="•"/>
            </a:pPr>
            <a:r>
              <a:rPr lang="en-US" baseline="0" dirty="0" smtClean="0"/>
              <a:t> </a:t>
            </a:r>
            <a:r>
              <a:rPr lang="en-US" baseline="0" dirty="0" err="1" smtClean="0"/>
              <a:t>Ako</a:t>
            </a:r>
            <a:r>
              <a:rPr lang="en-US" baseline="0" dirty="0" smtClean="0"/>
              <a:t> </a:t>
            </a:r>
            <a:r>
              <a:rPr lang="en-US" baseline="0" dirty="0" err="1" smtClean="0"/>
              <a:t>datovy</a:t>
            </a:r>
            <a:r>
              <a:rPr lang="en-US" baseline="0" dirty="0" smtClean="0"/>
              <a:t> </a:t>
            </a:r>
            <a:r>
              <a:rPr lang="en-US" baseline="0" dirty="0" err="1" smtClean="0"/>
              <a:t>zdroj</a:t>
            </a:r>
            <a:r>
              <a:rPr lang="en-US" baseline="0" dirty="0" smtClean="0"/>
              <a:t> </a:t>
            </a:r>
            <a:r>
              <a:rPr lang="en-US" baseline="0" dirty="0" err="1" smtClean="0"/>
              <a:t>moze</a:t>
            </a:r>
            <a:r>
              <a:rPr lang="en-US" baseline="0" dirty="0" smtClean="0"/>
              <a:t> </a:t>
            </a:r>
            <a:r>
              <a:rPr lang="en-US" baseline="0" dirty="0" err="1" smtClean="0"/>
              <a:t>byt</a:t>
            </a:r>
            <a:r>
              <a:rPr lang="en-US" baseline="0" dirty="0" smtClean="0"/>
              <a:t> </a:t>
            </a:r>
            <a:r>
              <a:rPr lang="en-US" baseline="0" dirty="0" err="1" smtClean="0"/>
              <a:t>aj</a:t>
            </a:r>
            <a:r>
              <a:rPr lang="en-US" baseline="0" dirty="0" smtClean="0"/>
              <a:t> </a:t>
            </a:r>
            <a:r>
              <a:rPr lang="en-US" baseline="0" dirty="0" err="1" smtClean="0"/>
              <a:t>vlastny</a:t>
            </a:r>
            <a:r>
              <a:rPr lang="en-US" baseline="0" dirty="0" smtClean="0"/>
              <a:t> CLR model </a:t>
            </a:r>
            <a:r>
              <a:rPr lang="en-US" baseline="0" dirty="0" err="1" smtClean="0"/>
              <a:t>vystavujuci</a:t>
            </a:r>
            <a:r>
              <a:rPr lang="en-US" baseline="0" dirty="0" smtClean="0"/>
              <a:t> </a:t>
            </a:r>
            <a:r>
              <a:rPr lang="en-US" baseline="0" dirty="0" err="1" smtClean="0"/>
              <a:t>zdroje</a:t>
            </a:r>
            <a:r>
              <a:rPr lang="en-US" baseline="0" dirty="0" smtClean="0"/>
              <a:t> </a:t>
            </a:r>
            <a:r>
              <a:rPr lang="en-US" baseline="0" dirty="0" err="1" smtClean="0"/>
              <a:t>cez</a:t>
            </a:r>
            <a:r>
              <a:rPr lang="en-US" baseline="0" dirty="0" smtClean="0"/>
              <a:t> </a:t>
            </a:r>
            <a:r>
              <a:rPr lang="en-US" baseline="0" dirty="0" err="1" smtClean="0"/>
              <a:t>kolekcie</a:t>
            </a:r>
            <a:r>
              <a:rPr lang="en-US" baseline="0" dirty="0" smtClean="0"/>
              <a:t> </a:t>
            </a:r>
            <a:r>
              <a:rPr lang="en-US" baseline="0" dirty="0" err="1" smtClean="0"/>
              <a:t>IQueryable</a:t>
            </a:r>
            <a:r>
              <a:rPr lang="en-US" baseline="0" dirty="0" smtClean="0"/>
              <a:t> (</a:t>
            </a:r>
            <a:r>
              <a:rPr lang="en-US" baseline="0" dirty="0" err="1" smtClean="0"/>
              <a:t>tak</a:t>
            </a:r>
            <a:r>
              <a:rPr lang="en-US" baseline="0" dirty="0" smtClean="0"/>
              <a:t> to </a:t>
            </a:r>
            <a:r>
              <a:rPr lang="en-US" baseline="0" dirty="0" err="1" smtClean="0"/>
              <a:t>robi</a:t>
            </a:r>
            <a:r>
              <a:rPr lang="en-US" baseline="0" dirty="0" smtClean="0"/>
              <a:t> </a:t>
            </a:r>
            <a:r>
              <a:rPr lang="en-US" baseline="0" dirty="0" err="1" smtClean="0"/>
              <a:t>napr</a:t>
            </a:r>
            <a:r>
              <a:rPr lang="en-US" baseline="0" dirty="0" smtClean="0"/>
              <a:t>. </a:t>
            </a:r>
            <a:r>
              <a:rPr lang="en-US" baseline="0" dirty="0" err="1" smtClean="0"/>
              <a:t>aj</a:t>
            </a:r>
            <a:r>
              <a:rPr lang="en-US" baseline="0" dirty="0" smtClean="0"/>
              <a:t> LINQ To SQL)</a:t>
            </a:r>
          </a:p>
        </p:txBody>
      </p:sp>
      <p:sp>
        <p:nvSpPr>
          <p:cNvPr id="4" name="Slide Number Placeholder 3"/>
          <p:cNvSpPr>
            <a:spLocks noGrp="1"/>
          </p:cNvSpPr>
          <p:nvPr>
            <p:ph type="sldNum" sz="quarter" idx="10"/>
          </p:nvPr>
        </p:nvSpPr>
        <p:spPr/>
        <p:txBody>
          <a:bodyPr/>
          <a:lstStyle/>
          <a:p>
            <a:fld id="{AC248039-9E8B-422F-8B1A-4AF677A6F4F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b="0" u="none" dirty="0" err="1" smtClean="0"/>
              <a:t>Vytvorenie</a:t>
            </a:r>
            <a:r>
              <a:rPr lang="en-US" b="0" u="none" baseline="0" dirty="0" smtClean="0"/>
              <a:t> EDM </a:t>
            </a:r>
            <a:r>
              <a:rPr lang="en-US" b="0" u="none" baseline="0" dirty="0" err="1" smtClean="0"/>
              <a:t>modelu</a:t>
            </a:r>
            <a:r>
              <a:rPr lang="en-US" b="0" u="none" baseline="0" dirty="0" smtClean="0"/>
              <a:t>, ADO.NET Services </a:t>
            </a:r>
            <a:r>
              <a:rPr lang="en-US" b="0" u="none" baseline="0" dirty="0" err="1" smtClean="0"/>
              <a:t>nad</a:t>
            </a:r>
            <a:r>
              <a:rPr lang="en-US" b="0" u="none" baseline="0" dirty="0" smtClean="0"/>
              <a:t> </a:t>
            </a:r>
            <a:r>
              <a:rPr lang="en-US" b="0" u="none" baseline="0" dirty="0" err="1" smtClean="0"/>
              <a:t>tym</a:t>
            </a:r>
            <a:endParaRPr lang="sk-SK" b="0" u="none" dirty="0" smtClean="0"/>
          </a:p>
          <a:p>
            <a:pPr>
              <a:buFont typeface="Arial" pitchFamily="34" charset="0"/>
              <a:buNone/>
            </a:pPr>
            <a:endParaRPr lang="sk-SK" b="0" u="none" dirty="0" smtClean="0"/>
          </a:p>
          <a:p>
            <a:pPr>
              <a:buFont typeface="Arial" pitchFamily="34" charset="0"/>
              <a:buNone/>
            </a:pPr>
            <a:r>
              <a:rPr lang="sk-SK" b="0" u="none" dirty="0" smtClean="0"/>
              <a:t>Ukazat</a:t>
            </a:r>
            <a:r>
              <a:rPr lang="sk-SK" b="0" u="none" baseline="0" dirty="0" smtClean="0"/>
              <a:t> aj adresaciu</a:t>
            </a:r>
            <a:r>
              <a:rPr lang="en-US" b="0" u="none" baseline="0" dirty="0" smtClean="0"/>
              <a:t>  </a:t>
            </a:r>
            <a:r>
              <a:rPr lang="en-US" b="0" u="none" baseline="0" dirty="0" err="1" smtClean="0"/>
              <a:t>webcastyWebDataService</a:t>
            </a:r>
            <a:r>
              <a:rPr lang="en-US" sz="900" b="0" i="0" u="none" strike="noStrike" kern="1200" dirty="0" smtClean="0">
                <a:solidFill>
                  <a:schemeClr val="tx1"/>
                </a:solidFill>
                <a:latin typeface="Segoe" pitchFamily="34" charset="0"/>
                <a:ea typeface="+mn-ea"/>
                <a:cs typeface="+mn-cs"/>
              </a:rPr>
              <a:t>/</a:t>
            </a:r>
            <a:r>
              <a:rPr lang="en-US" sz="900" b="0" i="0" u="none" strike="noStrike" kern="1200" dirty="0" err="1" smtClean="0">
                <a:solidFill>
                  <a:schemeClr val="tx1"/>
                </a:solidFill>
                <a:latin typeface="Segoe" pitchFamily="34" charset="0"/>
                <a:ea typeface="+mn-ea"/>
                <a:cs typeface="+mn-cs"/>
              </a:rPr>
              <a:t>webcasty</a:t>
            </a:r>
            <a:r>
              <a:rPr lang="en-US" sz="900" b="0" i="0" u="none" strike="noStrike" kern="1200" dirty="0" smtClean="0">
                <a:solidFill>
                  <a:schemeClr val="tx1"/>
                </a:solidFill>
                <a:latin typeface="Segoe" pitchFamily="34" charset="0"/>
                <a:ea typeface="+mn-ea"/>
                <a:cs typeface="+mn-cs"/>
              </a:rPr>
              <a:t> (1)</a:t>
            </a:r>
          </a:p>
          <a:p>
            <a:pPr>
              <a:buFont typeface="Arial" pitchFamily="34" charset="0"/>
              <a:buNone/>
            </a:pPr>
            <a:endParaRPr lang="sk-SK" b="1" u="sng"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None/>
            </a:pPr>
            <a:r>
              <a:rPr lang="sk-SK" b="1" u="sng" dirty="0" smtClean="0"/>
              <a:t>Konzumovanie</a:t>
            </a:r>
            <a:r>
              <a:rPr lang="sk-SK" b="1" u="sng" baseline="0" dirty="0" smtClean="0"/>
              <a:t> datovej sluzby na strane Silverlightu prakticky:</a:t>
            </a:r>
          </a:p>
          <a:p>
            <a:r>
              <a:rPr lang="sk-SK" dirty="0" smtClean="0"/>
              <a:t>Dátová služba definuje kontrakty ( akési „zmluvy o porozumení“)</a:t>
            </a:r>
            <a:endParaRPr lang="en-US" dirty="0" smtClean="0"/>
          </a:p>
          <a:p>
            <a:r>
              <a:rPr lang="sk-SK" dirty="0" smtClean="0"/>
              <a:t>V</a:t>
            </a:r>
            <a:r>
              <a:rPr lang="en-US" dirty="0" err="1" smtClean="0"/>
              <a:t>isual</a:t>
            </a:r>
            <a:r>
              <a:rPr lang="en-US" dirty="0" smtClean="0"/>
              <a:t> Studio </a:t>
            </a:r>
            <a:r>
              <a:rPr lang="sk-SK" dirty="0" smtClean="0"/>
              <a:t>vygeneruje S</a:t>
            </a:r>
            <a:r>
              <a:rPr lang="en-US" dirty="0" err="1" smtClean="0"/>
              <a:t>ervice</a:t>
            </a:r>
            <a:r>
              <a:rPr lang="en-US" dirty="0" smtClean="0"/>
              <a:t> proxy</a:t>
            </a:r>
            <a:r>
              <a:rPr lang="sk-SK" dirty="0" smtClean="0"/>
              <a:t> triedu pre klienta</a:t>
            </a:r>
            <a:endParaRPr lang="en-US" dirty="0" smtClean="0"/>
          </a:p>
          <a:p>
            <a:r>
              <a:rPr lang="en-US" dirty="0" err="1" smtClean="0"/>
              <a:t>Silverlight</a:t>
            </a:r>
            <a:r>
              <a:rPr lang="en-US" dirty="0" smtClean="0"/>
              <a:t> </a:t>
            </a:r>
            <a:r>
              <a:rPr lang="sk-SK" dirty="0" smtClean="0"/>
              <a:t>použije</a:t>
            </a:r>
            <a:r>
              <a:rPr lang="en-US" dirty="0" smtClean="0"/>
              <a:t> proxy </a:t>
            </a:r>
            <a:r>
              <a:rPr lang="en-US" dirty="0" err="1" smtClean="0"/>
              <a:t>asynchr</a:t>
            </a:r>
            <a:r>
              <a:rPr lang="sk-SK" dirty="0" smtClean="0"/>
              <a:t>ónne</a:t>
            </a:r>
            <a:endParaRPr lang="sk-SK" b="1" u="sng" dirty="0" smtClean="0"/>
          </a:p>
          <a:p>
            <a:pPr>
              <a:buFont typeface="Arial" pitchFamily="34" charset="0"/>
              <a:buNone/>
            </a:pPr>
            <a:endParaRPr lang="sk-SK" b="1" u="sng" dirty="0" smtClean="0"/>
          </a:p>
          <a:p>
            <a:pPr>
              <a:buFont typeface="Arial" pitchFamily="34" charset="0"/>
              <a:buNone/>
            </a:pPr>
            <a:r>
              <a:rPr lang="en-US" dirty="0" err="1" smtClean="0"/>
              <a:t>Trieda</a:t>
            </a:r>
            <a:r>
              <a:rPr lang="en-US" dirty="0" smtClean="0"/>
              <a:t> </a:t>
            </a:r>
            <a:r>
              <a:rPr lang="en-US" dirty="0" err="1" smtClean="0"/>
              <a:t>DataServiceContext</a:t>
            </a:r>
            <a:r>
              <a:rPr lang="en-US" baseline="0" dirty="0" smtClean="0"/>
              <a:t> </a:t>
            </a:r>
            <a:r>
              <a:rPr lang="en-US" baseline="0" dirty="0" err="1" smtClean="0"/>
              <a:t>reprezentuje</a:t>
            </a:r>
            <a:r>
              <a:rPr lang="en-US" baseline="0" dirty="0" smtClean="0"/>
              <a:t> </a:t>
            </a:r>
            <a:r>
              <a:rPr lang="en-US" dirty="0" err="1" smtClean="0"/>
              <a:t>spojenie</a:t>
            </a:r>
            <a:r>
              <a:rPr lang="en-US" baseline="0" dirty="0" smtClean="0"/>
              <a:t> </a:t>
            </a:r>
            <a:r>
              <a:rPr lang="en-US" baseline="0" dirty="0" err="1" smtClean="0"/>
              <a:t>na</a:t>
            </a:r>
            <a:r>
              <a:rPr lang="en-US" baseline="0" dirty="0" smtClean="0"/>
              <a:t> </a:t>
            </a:r>
            <a:r>
              <a:rPr lang="en-US" baseline="0" dirty="0" err="1" smtClean="0"/>
              <a:t>datovu</a:t>
            </a:r>
            <a:r>
              <a:rPr lang="en-US" baseline="0" dirty="0" smtClean="0"/>
              <a:t> </a:t>
            </a:r>
            <a:r>
              <a:rPr lang="en-US" baseline="0" dirty="0" err="1" smtClean="0"/>
              <a:t>sluzbu</a:t>
            </a:r>
            <a:r>
              <a:rPr lang="en-US" dirty="0" smtClean="0"/>
              <a:t>. </a:t>
            </a:r>
            <a:r>
              <a:rPr lang="en-US" dirty="0" err="1" smtClean="0"/>
              <a:t>Poskytuje</a:t>
            </a:r>
            <a:r>
              <a:rPr lang="en-US" baseline="0" dirty="0" smtClean="0"/>
              <a:t> </a:t>
            </a:r>
            <a:r>
              <a:rPr lang="en-US" baseline="0" dirty="0" err="1" smtClean="0"/>
              <a:t>abstraktnu</a:t>
            </a:r>
            <a:r>
              <a:rPr lang="en-US" baseline="0" dirty="0" smtClean="0"/>
              <a:t> </a:t>
            </a:r>
            <a:r>
              <a:rPr lang="en-US" baseline="0" dirty="0" err="1" smtClean="0"/>
              <a:t>vrstvu</a:t>
            </a:r>
            <a:r>
              <a:rPr lang="en-US" baseline="0" dirty="0" smtClean="0"/>
              <a:t> </a:t>
            </a:r>
            <a:r>
              <a:rPr lang="en-US" baseline="0" dirty="0" err="1" smtClean="0"/>
              <a:t>nad</a:t>
            </a:r>
            <a:r>
              <a:rPr lang="en-US" baseline="0" dirty="0" smtClean="0"/>
              <a:t> HTTP </a:t>
            </a:r>
            <a:r>
              <a:rPr lang="en-US" baseline="0" dirty="0" err="1" smtClean="0"/>
              <a:t>poziadavkami</a:t>
            </a:r>
            <a:r>
              <a:rPr lang="en-US" baseline="0" dirty="0" smtClean="0"/>
              <a:t> </a:t>
            </a:r>
            <a:r>
              <a:rPr lang="en-US" baseline="0" dirty="0" err="1" smtClean="0"/>
              <a:t>voci</a:t>
            </a:r>
            <a:r>
              <a:rPr lang="en-US" baseline="0" dirty="0" smtClean="0"/>
              <a:t> </a:t>
            </a:r>
            <a:r>
              <a:rPr lang="en-US" baseline="0" dirty="0" err="1" smtClean="0"/>
              <a:t>sluzbe</a:t>
            </a:r>
            <a:r>
              <a:rPr lang="en-US" baseline="0" dirty="0" smtClean="0"/>
              <a:t> a </a:t>
            </a:r>
            <a:r>
              <a:rPr lang="en-US" baseline="0" dirty="0" err="1" smtClean="0"/>
              <a:t>materializaciu</a:t>
            </a:r>
            <a:r>
              <a:rPr lang="en-US" baseline="0" dirty="0" smtClean="0"/>
              <a:t> </a:t>
            </a:r>
            <a:r>
              <a:rPr lang="en-US" baseline="0" dirty="0" err="1" smtClean="0"/>
              <a:t>objektov</a:t>
            </a:r>
            <a:r>
              <a:rPr lang="en-US" baseline="0" dirty="0" smtClean="0"/>
              <a:t>.</a:t>
            </a:r>
          </a:p>
          <a:p>
            <a:pPr>
              <a:buFont typeface="Arial" pitchFamily="34" charset="0"/>
              <a:buNone/>
            </a:pPr>
            <a:r>
              <a:rPr lang="en-US" baseline="0" dirty="0" err="1" smtClean="0"/>
              <a:t>Komunikovat</a:t>
            </a:r>
            <a:r>
              <a:rPr lang="en-US" baseline="0" dirty="0" smtClean="0"/>
              <a:t> so </a:t>
            </a:r>
            <a:r>
              <a:rPr lang="en-US" baseline="0" dirty="0" err="1" smtClean="0"/>
              <a:t>sluzbou</a:t>
            </a:r>
            <a:r>
              <a:rPr lang="en-US" baseline="0" dirty="0" smtClean="0"/>
              <a:t> </a:t>
            </a:r>
            <a:r>
              <a:rPr lang="en-US" baseline="0" dirty="0" err="1" smtClean="0"/>
              <a:t>sa</a:t>
            </a:r>
            <a:r>
              <a:rPr lang="en-US" baseline="0" dirty="0" smtClean="0"/>
              <a:t> </a:t>
            </a:r>
            <a:r>
              <a:rPr lang="en-US" baseline="0" dirty="0" err="1" smtClean="0"/>
              <a:t>da</a:t>
            </a:r>
            <a:r>
              <a:rPr lang="en-US" baseline="0" dirty="0" smtClean="0"/>
              <a:t> </a:t>
            </a:r>
            <a:r>
              <a:rPr lang="en-US" baseline="0" dirty="0" err="1" smtClean="0"/>
              <a:t>aj</a:t>
            </a:r>
            <a:r>
              <a:rPr lang="en-US" baseline="0" dirty="0" smtClean="0"/>
              <a:t> </a:t>
            </a:r>
            <a:r>
              <a:rPr lang="en-US" baseline="0" dirty="0" err="1" smtClean="0"/>
              <a:t>triedou</a:t>
            </a:r>
            <a:r>
              <a:rPr lang="en-US" baseline="0" dirty="0" smtClean="0"/>
              <a:t> </a:t>
            </a:r>
            <a:r>
              <a:rPr lang="en-US" baseline="0" dirty="0" err="1" smtClean="0"/>
              <a:t>HttpWebRequest</a:t>
            </a:r>
            <a:r>
              <a:rPr lang="en-US" baseline="0" dirty="0" smtClean="0"/>
              <a:t>, ale </a:t>
            </a:r>
            <a:r>
              <a:rPr lang="en-US" baseline="0" dirty="0" err="1" smtClean="0"/>
              <a:t>DataServiceContext</a:t>
            </a:r>
            <a:r>
              <a:rPr lang="en-US" baseline="0" dirty="0" smtClean="0"/>
              <a:t> je </a:t>
            </a:r>
            <a:r>
              <a:rPr lang="en-US" baseline="0" dirty="0" err="1" smtClean="0"/>
              <a:t>jednoduchsie</a:t>
            </a:r>
            <a:r>
              <a:rPr lang="en-US" baseline="0" dirty="0" smtClean="0"/>
              <a:t> </a:t>
            </a:r>
            <a:r>
              <a:rPr lang="en-US" baseline="0" dirty="0" err="1" smtClean="0"/>
              <a:t>pretoze</a:t>
            </a:r>
            <a:r>
              <a:rPr lang="en-US" baseline="0" dirty="0" smtClean="0"/>
              <a:t> </a:t>
            </a:r>
            <a:r>
              <a:rPr lang="en-US" baseline="0" dirty="0" err="1" smtClean="0"/>
              <a:t>netreba</a:t>
            </a:r>
            <a:r>
              <a:rPr lang="en-US" baseline="0" dirty="0" smtClean="0"/>
              <a:t> </a:t>
            </a:r>
            <a:r>
              <a:rPr lang="en-US" baseline="0" dirty="0" err="1" smtClean="0"/>
              <a:t>riesit</a:t>
            </a:r>
            <a:r>
              <a:rPr lang="en-US" baseline="0" dirty="0" smtClean="0"/>
              <a:t> </a:t>
            </a:r>
            <a:r>
              <a:rPr lang="en-US" baseline="0" dirty="0" err="1" smtClean="0"/>
              <a:t>vrstvu</a:t>
            </a:r>
            <a:r>
              <a:rPr lang="en-US" baseline="0" dirty="0" smtClean="0"/>
              <a:t> HTTP.</a:t>
            </a:r>
          </a:p>
          <a:p>
            <a:pPr>
              <a:buFont typeface="Arial" pitchFamily="34" charset="0"/>
              <a:buNone/>
            </a:pPr>
            <a:r>
              <a:rPr lang="en-US" baseline="0" dirty="0" err="1" smtClean="0"/>
              <a:t>Datova</a:t>
            </a:r>
            <a:r>
              <a:rPr lang="en-US" baseline="0" dirty="0" smtClean="0"/>
              <a:t> </a:t>
            </a:r>
            <a:r>
              <a:rPr lang="en-US" baseline="0" dirty="0" err="1" smtClean="0"/>
              <a:t>sluzba</a:t>
            </a:r>
            <a:r>
              <a:rPr lang="en-US" baseline="0" dirty="0" smtClean="0"/>
              <a:t> </a:t>
            </a:r>
            <a:r>
              <a:rPr lang="en-US" baseline="0" dirty="0" err="1" smtClean="0"/>
              <a:t>vracia</a:t>
            </a:r>
            <a:r>
              <a:rPr lang="en-US" baseline="0" dirty="0" smtClean="0"/>
              <a:t> data </a:t>
            </a:r>
            <a:r>
              <a:rPr lang="en-US" baseline="0" dirty="0" err="1" smtClean="0"/>
              <a:t>vo</a:t>
            </a:r>
            <a:r>
              <a:rPr lang="en-US" baseline="0" dirty="0" smtClean="0"/>
              <a:t> </a:t>
            </a:r>
            <a:r>
              <a:rPr lang="en-US" baseline="0" dirty="0" err="1" smtClean="0"/>
              <a:t>formate</a:t>
            </a:r>
            <a:r>
              <a:rPr lang="en-US" baseline="0" dirty="0" smtClean="0"/>
              <a:t> </a:t>
            </a:r>
            <a:r>
              <a:rPr lang="en-US" baseline="0" dirty="0" err="1" smtClean="0"/>
              <a:t>AtomPub</a:t>
            </a:r>
            <a:r>
              <a:rPr lang="en-US" baseline="0" dirty="0" smtClean="0"/>
              <a:t>, ale </a:t>
            </a:r>
            <a:r>
              <a:rPr lang="en-US" baseline="0" dirty="0" err="1" smtClean="0"/>
              <a:t>DataServiceContext</a:t>
            </a:r>
            <a:r>
              <a:rPr lang="en-US" baseline="0" dirty="0" smtClean="0"/>
              <a:t> </a:t>
            </a:r>
            <a:r>
              <a:rPr lang="en-US" baseline="0" dirty="0" err="1" smtClean="0"/>
              <a:t>preklada</a:t>
            </a:r>
            <a:r>
              <a:rPr lang="en-US" baseline="0" dirty="0" smtClean="0"/>
              <a:t> </a:t>
            </a:r>
            <a:r>
              <a:rPr lang="en-US" baseline="0" dirty="0" err="1" smtClean="0"/>
              <a:t>sama</a:t>
            </a:r>
            <a:r>
              <a:rPr lang="en-US" baseline="0" dirty="0" smtClean="0"/>
              <a:t> </a:t>
            </a:r>
            <a:r>
              <a:rPr lang="en-US" baseline="0" dirty="0" err="1" smtClean="0"/>
              <a:t>AtomPub</a:t>
            </a:r>
            <a:r>
              <a:rPr lang="en-US" baseline="0" dirty="0" smtClean="0"/>
              <a:t> </a:t>
            </a:r>
            <a:r>
              <a:rPr lang="en-US" baseline="0" dirty="0" err="1" smtClean="0"/>
              <a:t>obsah</a:t>
            </a:r>
            <a:r>
              <a:rPr lang="en-US" baseline="0" dirty="0" smtClean="0"/>
              <a:t> do CLR </a:t>
            </a:r>
            <a:r>
              <a:rPr lang="en-US" baseline="0" dirty="0" err="1" smtClean="0"/>
              <a:t>objektov</a:t>
            </a:r>
            <a:r>
              <a:rPr lang="en-US" baseline="0" dirty="0" smtClean="0"/>
              <a:t>. </a:t>
            </a:r>
            <a:r>
              <a:rPr lang="en-US" baseline="0" dirty="0" err="1" smtClean="0"/>
              <a:t>Nepotrebuje</a:t>
            </a:r>
            <a:r>
              <a:rPr lang="en-US" baseline="0" dirty="0" smtClean="0"/>
              <a:t> </a:t>
            </a:r>
            <a:r>
              <a:rPr lang="en-US" baseline="0" dirty="0" err="1" smtClean="0"/>
              <a:t>pritom</a:t>
            </a:r>
            <a:r>
              <a:rPr lang="en-US" baseline="0" dirty="0" smtClean="0"/>
              <a:t> </a:t>
            </a:r>
            <a:r>
              <a:rPr lang="en-US" baseline="0" dirty="0" err="1" smtClean="0"/>
              <a:t>vobec</a:t>
            </a:r>
            <a:r>
              <a:rPr lang="en-US" baseline="0" dirty="0" smtClean="0"/>
              <a:t> </a:t>
            </a:r>
            <a:r>
              <a:rPr lang="en-US" baseline="0" dirty="0" err="1" smtClean="0"/>
              <a:t>aby</a:t>
            </a:r>
            <a:r>
              <a:rPr lang="en-US" baseline="0" dirty="0" smtClean="0"/>
              <a:t> model </a:t>
            </a:r>
            <a:r>
              <a:rPr lang="en-US" baseline="0" dirty="0" err="1" smtClean="0"/>
              <a:t>na</a:t>
            </a:r>
            <a:r>
              <a:rPr lang="en-US" baseline="0" dirty="0" smtClean="0"/>
              <a:t> </a:t>
            </a:r>
            <a:r>
              <a:rPr lang="en-US" baseline="0" dirty="0" err="1" smtClean="0"/>
              <a:t>strane</a:t>
            </a:r>
            <a:r>
              <a:rPr lang="en-US" baseline="0" dirty="0" smtClean="0"/>
              <a:t> </a:t>
            </a:r>
            <a:r>
              <a:rPr lang="en-US" baseline="0" dirty="0" err="1" smtClean="0"/>
              <a:t>klienta</a:t>
            </a:r>
            <a:r>
              <a:rPr lang="en-US" baseline="0" dirty="0" smtClean="0"/>
              <a:t> </a:t>
            </a:r>
            <a:r>
              <a:rPr lang="en-US" baseline="0" dirty="0" err="1" smtClean="0"/>
              <a:t>sedel</a:t>
            </a:r>
            <a:r>
              <a:rPr lang="en-US" baseline="0" dirty="0" smtClean="0"/>
              <a:t> s </a:t>
            </a:r>
            <a:r>
              <a:rPr lang="en-US" baseline="0" dirty="0" err="1" smtClean="0"/>
              <a:t>modelom</a:t>
            </a:r>
            <a:r>
              <a:rPr lang="en-US" baseline="0" dirty="0" smtClean="0"/>
              <a:t> </a:t>
            </a:r>
            <a:r>
              <a:rPr lang="en-US" baseline="0" dirty="0" err="1" smtClean="0"/>
              <a:t>na</a:t>
            </a:r>
            <a:r>
              <a:rPr lang="en-US" baseline="0" dirty="0" smtClean="0"/>
              <a:t> </a:t>
            </a:r>
            <a:r>
              <a:rPr lang="en-US" baseline="0" dirty="0" err="1" smtClean="0"/>
              <a:t>strane</a:t>
            </a:r>
            <a:r>
              <a:rPr lang="en-US" baseline="0" dirty="0" smtClean="0"/>
              <a:t> </a:t>
            </a:r>
            <a:r>
              <a:rPr lang="en-US" baseline="0" dirty="0" err="1" smtClean="0"/>
              <a:t>servera</a:t>
            </a:r>
            <a:r>
              <a:rPr lang="en-US" baseline="0" dirty="0" smtClean="0"/>
              <a:t>.</a:t>
            </a:r>
          </a:p>
          <a:p>
            <a:endParaRPr lang="en-US" dirty="0" smtClean="0"/>
          </a:p>
          <a:p>
            <a:endParaRPr lang="en-US" dirty="0" smtClean="0"/>
          </a:p>
          <a:p>
            <a:r>
              <a:rPr lang="en-US" dirty="0" err="1" smtClean="0"/>
              <a:t>Poznamka</a:t>
            </a:r>
            <a:r>
              <a:rPr lang="en-US" dirty="0" smtClean="0"/>
              <a:t>:( </a:t>
            </a:r>
            <a:r>
              <a:rPr lang="en-US" dirty="0" err="1" smtClean="0"/>
              <a:t>komunikacia</a:t>
            </a:r>
            <a:r>
              <a:rPr lang="en-US" baseline="0" dirty="0" smtClean="0"/>
              <a:t> </a:t>
            </a:r>
            <a:r>
              <a:rPr lang="en-US" baseline="0" dirty="0" err="1" smtClean="0"/>
              <a:t>moze</a:t>
            </a:r>
            <a:r>
              <a:rPr lang="en-US" baseline="0" dirty="0" smtClean="0"/>
              <a:t> </a:t>
            </a:r>
            <a:r>
              <a:rPr lang="en-US" baseline="0" dirty="0" err="1" smtClean="0"/>
              <a:t>byt</a:t>
            </a:r>
            <a:r>
              <a:rPr lang="en-US" baseline="0" dirty="0" smtClean="0"/>
              <a:t> </a:t>
            </a:r>
            <a:r>
              <a:rPr lang="en-US" baseline="0" dirty="0" err="1" smtClean="0"/>
              <a:t>aj</a:t>
            </a:r>
            <a:r>
              <a:rPr lang="en-US" baseline="0" dirty="0" smtClean="0"/>
              <a:t> </a:t>
            </a:r>
            <a:r>
              <a:rPr lang="en-US" baseline="0" dirty="0" err="1" smtClean="0"/>
              <a:t>na</a:t>
            </a:r>
            <a:r>
              <a:rPr lang="en-US" baseline="0" dirty="0" smtClean="0"/>
              <a:t> </a:t>
            </a:r>
            <a:r>
              <a:rPr lang="en-US" baseline="0" dirty="0" err="1" smtClean="0"/>
              <a:t>soketoch</a:t>
            </a:r>
            <a:r>
              <a:rPr lang="en-US" baseline="0" dirty="0" smtClean="0"/>
              <a:t> </a:t>
            </a:r>
            <a:r>
              <a:rPr lang="en-US" baseline="0" dirty="0" err="1" smtClean="0"/>
              <a:t>iba</a:t>
            </a:r>
            <a:r>
              <a:rPr lang="en-US" baseline="0" dirty="0" smtClean="0"/>
              <a:t> pre </a:t>
            </a:r>
            <a:r>
              <a:rPr lang="en-US" baseline="0" dirty="0" err="1" smtClean="0"/>
              <a:t>porty</a:t>
            </a:r>
            <a:r>
              <a:rPr lang="en-US" baseline="0" dirty="0" smtClean="0"/>
              <a:t> </a:t>
            </a:r>
            <a:r>
              <a:rPr lang="en-US" dirty="0" smtClean="0"/>
              <a:t>4502-4534, </a:t>
            </a:r>
            <a:r>
              <a:rPr lang="en-US" dirty="0" err="1" smtClean="0"/>
              <a:t>len</a:t>
            </a:r>
            <a:r>
              <a:rPr lang="en-US" dirty="0" smtClean="0"/>
              <a:t> </a:t>
            </a:r>
            <a:r>
              <a:rPr lang="en-US" dirty="0" err="1" smtClean="0"/>
              <a:t>na</a:t>
            </a:r>
            <a:r>
              <a:rPr lang="en-US" dirty="0" smtClean="0"/>
              <a:t> </a:t>
            </a:r>
            <a:r>
              <a:rPr lang="en-US" dirty="0" err="1" smtClean="0"/>
              <a:t>domenu</a:t>
            </a:r>
            <a:r>
              <a:rPr lang="en-US" dirty="0" smtClean="0"/>
              <a:t>, </a:t>
            </a:r>
            <a:r>
              <a:rPr lang="en-US" dirty="0" err="1" smtClean="0"/>
              <a:t>kde</a:t>
            </a:r>
            <a:r>
              <a:rPr lang="en-US" dirty="0" smtClean="0"/>
              <a:t> je </a:t>
            </a:r>
            <a:r>
              <a:rPr lang="en-US" dirty="0" err="1" smtClean="0"/>
              <a:t>Silverlight</a:t>
            </a:r>
            <a:r>
              <a:rPr lang="en-US" dirty="0" smtClean="0"/>
              <a:t> control a </a:t>
            </a:r>
            <a:r>
              <a:rPr lang="en-US" dirty="0" err="1" smtClean="0"/>
              <a:t>musi</a:t>
            </a:r>
            <a:r>
              <a:rPr lang="en-US" dirty="0" smtClean="0"/>
              <a:t> </a:t>
            </a:r>
            <a:r>
              <a:rPr lang="en-US" dirty="0" err="1" smtClean="0"/>
              <a:t>byt</a:t>
            </a:r>
            <a:r>
              <a:rPr lang="en-US" dirty="0" smtClean="0"/>
              <a:t> </a:t>
            </a:r>
            <a:r>
              <a:rPr lang="en-US" dirty="0" err="1" smtClean="0"/>
              <a:t>aj</a:t>
            </a:r>
            <a:r>
              <a:rPr lang="en-US" dirty="0" smtClean="0"/>
              <a:t> policy server </a:t>
            </a:r>
            <a:r>
              <a:rPr lang="en-US" dirty="0" err="1" smtClean="0"/>
              <a:t>na</a:t>
            </a:r>
            <a:r>
              <a:rPr lang="en-US" dirty="0" smtClean="0"/>
              <a:t> </a:t>
            </a:r>
            <a:r>
              <a:rPr lang="en-US" dirty="0" err="1" smtClean="0"/>
              <a:t>porte</a:t>
            </a:r>
            <a:r>
              <a:rPr lang="en-US" dirty="0" smtClean="0"/>
              <a:t> 943)</a:t>
            </a:r>
            <a:endParaRPr lang="en-US" b="1" u="sng" dirty="0" smtClean="0"/>
          </a:p>
          <a:p>
            <a:pPr>
              <a:buFont typeface="Arial" pitchFamily="34" charset="0"/>
              <a:buNone/>
            </a:pPr>
            <a:endParaRPr lang="en-US" b="1" u="sng" dirty="0" smtClean="0"/>
          </a:p>
        </p:txBody>
      </p:sp>
      <p:sp>
        <p:nvSpPr>
          <p:cNvPr id="4" name="Slide Number Placeholder 3"/>
          <p:cNvSpPr>
            <a:spLocks noGrp="1"/>
          </p:cNvSpPr>
          <p:nvPr>
            <p:ph type="sldNum" sz="quarter" idx="10"/>
          </p:nvPr>
        </p:nvSpPr>
        <p:spPr/>
        <p:txBody>
          <a:bodyPr/>
          <a:lstStyle/>
          <a:p>
            <a:fld id="{AC248039-9E8B-422F-8B1A-4AF677A6F4F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11/2/2008 1:39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Silverlight</a:t>
            </a:r>
            <a:r>
              <a:rPr lang="en-US" dirty="0" smtClean="0"/>
              <a:t> </a:t>
            </a:r>
            <a:r>
              <a:rPr lang="en-US" dirty="0" err="1" smtClean="0"/>
              <a:t>umoznuje</a:t>
            </a:r>
            <a:r>
              <a:rPr lang="en-US" dirty="0" smtClean="0"/>
              <a:t> data, </a:t>
            </a:r>
            <a:r>
              <a:rPr lang="en-US" dirty="0" err="1" smtClean="0"/>
              <a:t>ktore</a:t>
            </a:r>
            <a:r>
              <a:rPr lang="en-US" dirty="0" smtClean="0"/>
              <a:t> </a:t>
            </a:r>
            <a:r>
              <a:rPr lang="en-US" dirty="0" err="1" smtClean="0"/>
              <a:t>pridu</a:t>
            </a:r>
            <a:r>
              <a:rPr lang="en-US" dirty="0" smtClean="0"/>
              <a:t> </a:t>
            </a:r>
            <a:r>
              <a:rPr lang="en-US" dirty="0" err="1" smtClean="0"/>
              <a:t>na</a:t>
            </a:r>
            <a:r>
              <a:rPr lang="en-US" dirty="0" smtClean="0"/>
              <a:t> </a:t>
            </a:r>
            <a:r>
              <a:rPr lang="en-US" dirty="0" err="1" smtClean="0"/>
              <a:t>stranu</a:t>
            </a:r>
            <a:r>
              <a:rPr lang="en-US" dirty="0" smtClean="0"/>
              <a:t> </a:t>
            </a:r>
            <a:r>
              <a:rPr lang="en-US" dirty="0" err="1" smtClean="0"/>
              <a:t>klienta</a:t>
            </a:r>
            <a:r>
              <a:rPr lang="en-US" dirty="0" smtClean="0"/>
              <a:t> </a:t>
            </a:r>
            <a:r>
              <a:rPr lang="en-US" dirty="0" err="1" smtClean="0"/>
              <a:t>este</a:t>
            </a:r>
            <a:r>
              <a:rPr lang="en-US" dirty="0" smtClean="0"/>
              <a:t> </a:t>
            </a:r>
            <a:r>
              <a:rPr lang="en-US" dirty="0" err="1" smtClean="0"/>
              <a:t>dotvarovat</a:t>
            </a:r>
            <a:r>
              <a:rPr lang="en-US" dirty="0" smtClean="0"/>
              <a:t>.</a:t>
            </a:r>
            <a:r>
              <a:rPr lang="en-US" baseline="0" dirty="0" smtClean="0"/>
              <a:t> </a:t>
            </a:r>
          </a:p>
          <a:p>
            <a:r>
              <a:rPr lang="en-US" baseline="0" dirty="0" smtClean="0"/>
              <a:t>LINQ je </a:t>
            </a:r>
            <a:r>
              <a:rPr lang="en-US" baseline="0" dirty="0" err="1" smtClean="0"/>
              <a:t>rozsirenim</a:t>
            </a:r>
            <a:r>
              <a:rPr lang="en-US" baseline="0" dirty="0" smtClean="0"/>
              <a:t> .NET </a:t>
            </a:r>
            <a:r>
              <a:rPr lang="en-US" baseline="0" dirty="0" err="1" smtClean="0"/>
              <a:t>jazykov</a:t>
            </a:r>
            <a:r>
              <a:rPr lang="en-US" baseline="0" dirty="0" smtClean="0"/>
              <a:t>, </a:t>
            </a:r>
            <a:r>
              <a:rPr lang="en-US" baseline="0" dirty="0" err="1" smtClean="0"/>
              <a:t>ktore</a:t>
            </a:r>
            <a:r>
              <a:rPr lang="en-US" baseline="0" dirty="0" smtClean="0"/>
              <a:t> </a:t>
            </a:r>
            <a:r>
              <a:rPr lang="en-US" baseline="0" dirty="0" err="1" smtClean="0"/>
              <a:t>umoznuje</a:t>
            </a:r>
            <a:r>
              <a:rPr lang="en-US" baseline="0" dirty="0" smtClean="0"/>
              <a:t> </a:t>
            </a:r>
            <a:r>
              <a:rPr lang="en-US" baseline="0" dirty="0" err="1" smtClean="0"/>
              <a:t>zadavat</a:t>
            </a:r>
            <a:r>
              <a:rPr lang="en-US" baseline="0" dirty="0" smtClean="0"/>
              <a:t> </a:t>
            </a:r>
            <a:r>
              <a:rPr lang="en-US" baseline="0" dirty="0" err="1" smtClean="0"/>
              <a:t>strukturovane</a:t>
            </a:r>
            <a:r>
              <a:rPr lang="en-US" baseline="0" dirty="0" smtClean="0"/>
              <a:t> query </a:t>
            </a:r>
            <a:r>
              <a:rPr lang="en-US" baseline="0" dirty="0" err="1" smtClean="0"/>
              <a:t>pri</a:t>
            </a:r>
            <a:r>
              <a:rPr lang="en-US" baseline="0" dirty="0" smtClean="0"/>
              <a:t> </a:t>
            </a:r>
            <a:r>
              <a:rPr lang="en-US" baseline="0" dirty="0" err="1" smtClean="0"/>
              <a:t>pristupe</a:t>
            </a:r>
            <a:r>
              <a:rPr lang="en-US" baseline="0" dirty="0" smtClean="0"/>
              <a:t> k </a:t>
            </a:r>
            <a:r>
              <a:rPr lang="en-US" baseline="0" dirty="0" err="1" smtClean="0"/>
              <a:t>objektom</a:t>
            </a:r>
            <a:r>
              <a:rPr lang="en-US" baseline="0" dirty="0" smtClean="0"/>
              <a:t>.</a:t>
            </a:r>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None/>
            </a:pPr>
            <a:r>
              <a:rPr lang="en-US" baseline="0" dirty="0" err="1" smtClean="0"/>
              <a:t>Jednocestny</a:t>
            </a:r>
            <a:r>
              <a:rPr lang="en-US" baseline="0" dirty="0" smtClean="0"/>
              <a:t> – </a:t>
            </a:r>
            <a:r>
              <a:rPr lang="en-US" baseline="0" dirty="0" err="1" smtClean="0"/>
              <a:t>zmena</a:t>
            </a:r>
            <a:r>
              <a:rPr lang="en-US" baseline="0" dirty="0" smtClean="0"/>
              <a:t> </a:t>
            </a:r>
            <a:r>
              <a:rPr lang="en-US" baseline="0" dirty="0" err="1" smtClean="0"/>
              <a:t>dat</a:t>
            </a:r>
            <a:r>
              <a:rPr lang="en-US" baseline="0" dirty="0" smtClean="0"/>
              <a:t> </a:t>
            </a:r>
            <a:r>
              <a:rPr lang="en-US" baseline="0" dirty="0" err="1" smtClean="0"/>
              <a:t>na</a:t>
            </a:r>
            <a:r>
              <a:rPr lang="en-US" baseline="0" dirty="0" smtClean="0"/>
              <a:t> </a:t>
            </a:r>
            <a:r>
              <a:rPr lang="en-US" baseline="0" dirty="0" err="1" smtClean="0"/>
              <a:t>zdroji</a:t>
            </a:r>
            <a:r>
              <a:rPr lang="en-US" baseline="0" dirty="0" smtClean="0"/>
              <a:t> </a:t>
            </a:r>
            <a:r>
              <a:rPr lang="en-US" baseline="0" dirty="0" err="1" smtClean="0"/>
              <a:t>sa</a:t>
            </a:r>
            <a:r>
              <a:rPr lang="en-US" baseline="0" dirty="0" smtClean="0"/>
              <a:t> </a:t>
            </a:r>
            <a:r>
              <a:rPr lang="en-US" baseline="0" dirty="0" err="1" smtClean="0"/>
              <a:t>prejavi</a:t>
            </a:r>
            <a:r>
              <a:rPr lang="en-US" baseline="0" dirty="0" smtClean="0"/>
              <a:t> v UI. Dat. </a:t>
            </a:r>
            <a:r>
              <a:rPr lang="en-US" baseline="0" dirty="0" err="1" smtClean="0"/>
              <a:t>zdroj</a:t>
            </a:r>
            <a:r>
              <a:rPr lang="en-US" baseline="0" dirty="0" smtClean="0"/>
              <a:t> </a:t>
            </a:r>
            <a:r>
              <a:rPr lang="en-US" baseline="0" dirty="0" err="1" smtClean="0"/>
              <a:t>implementuje</a:t>
            </a:r>
            <a:r>
              <a:rPr lang="en-US" baseline="0" dirty="0" smtClean="0"/>
              <a:t> </a:t>
            </a:r>
            <a:r>
              <a:rPr lang="en-US" dirty="0" err="1" smtClean="0"/>
              <a:t>INotifyPropertyChanged</a:t>
            </a:r>
            <a:r>
              <a:rPr lang="en-US" dirty="0" smtClean="0"/>
              <a:t> pre </a:t>
            </a:r>
            <a:r>
              <a:rPr lang="en-US" dirty="0" err="1" smtClean="0"/>
              <a:t>notifikacie</a:t>
            </a:r>
            <a:r>
              <a:rPr lang="en-US" dirty="0" smtClean="0"/>
              <a:t> </a:t>
            </a:r>
          </a:p>
          <a:p>
            <a:pPr lvl="1">
              <a:buNone/>
            </a:pPr>
            <a:r>
              <a:rPr lang="en-US" dirty="0" err="1" smtClean="0"/>
              <a:t>Dvojcestny</a:t>
            </a:r>
            <a:r>
              <a:rPr lang="en-US" baseline="0" dirty="0" smtClean="0"/>
              <a:t> – </a:t>
            </a:r>
            <a:r>
              <a:rPr lang="en-US" dirty="0" err="1" smtClean="0"/>
              <a:t>zmena</a:t>
            </a:r>
            <a:r>
              <a:rPr lang="en-US" dirty="0" smtClean="0"/>
              <a:t> </a:t>
            </a:r>
            <a:r>
              <a:rPr lang="en-US" dirty="0" err="1" smtClean="0"/>
              <a:t>cez</a:t>
            </a:r>
            <a:r>
              <a:rPr lang="en-US" baseline="0" dirty="0" smtClean="0"/>
              <a:t> UI </a:t>
            </a:r>
            <a:r>
              <a:rPr lang="en-US" baseline="0" dirty="0" err="1" smtClean="0"/>
              <a:t>zaktualizuje</a:t>
            </a:r>
            <a:r>
              <a:rPr lang="en-US" baseline="0" dirty="0" smtClean="0"/>
              <a:t> </a:t>
            </a:r>
            <a:r>
              <a:rPr lang="en-US" baseline="0" dirty="0" err="1" smtClean="0"/>
              <a:t>objekt</a:t>
            </a:r>
            <a:endParaRPr lang="en-US" baseline="0" dirty="0" smtClean="0"/>
          </a:p>
          <a:p>
            <a:pPr lvl="1">
              <a:buNone/>
            </a:pPr>
            <a:endParaRPr lang="en-US" dirty="0" smtClean="0"/>
          </a:p>
          <a:p>
            <a:r>
              <a:rPr lang="en-US" baseline="0" dirty="0" smtClean="0"/>
              <a:t>Ked </a:t>
            </a:r>
            <a:r>
              <a:rPr lang="en-US" baseline="0" dirty="0" err="1" smtClean="0"/>
              <a:t>bindujete</a:t>
            </a:r>
            <a:r>
              <a:rPr lang="en-US" baseline="0" dirty="0" smtClean="0"/>
              <a:t> </a:t>
            </a:r>
            <a:r>
              <a:rPr lang="en-US" baseline="0" dirty="0" err="1" smtClean="0"/>
              <a:t>na</a:t>
            </a:r>
            <a:r>
              <a:rPr lang="en-US" baseline="0" dirty="0" smtClean="0"/>
              <a:t> </a:t>
            </a:r>
            <a:r>
              <a:rPr lang="en-US" baseline="0" dirty="0" err="1" smtClean="0"/>
              <a:t>objekt</a:t>
            </a:r>
            <a:r>
              <a:rPr lang="en-US" baseline="0" dirty="0" smtClean="0"/>
              <a:t>, </a:t>
            </a:r>
            <a:r>
              <a:rPr lang="en-US" baseline="0" dirty="0" err="1" smtClean="0"/>
              <a:t>ktory</a:t>
            </a:r>
            <a:r>
              <a:rPr lang="en-US" baseline="0" dirty="0" smtClean="0"/>
              <a:t> </a:t>
            </a:r>
            <a:r>
              <a:rPr lang="en-US" baseline="0" dirty="0" err="1" smtClean="0"/>
              <a:t>typovo</a:t>
            </a:r>
            <a:r>
              <a:rPr lang="en-US" baseline="0" dirty="0" smtClean="0"/>
              <a:t> </a:t>
            </a:r>
            <a:r>
              <a:rPr lang="en-US" baseline="0" dirty="0" err="1" smtClean="0"/>
              <a:t>nesedi</a:t>
            </a:r>
            <a:r>
              <a:rPr lang="en-US" baseline="0" dirty="0" smtClean="0"/>
              <a:t> s </a:t>
            </a:r>
            <a:r>
              <a:rPr lang="en-US" baseline="0" dirty="0" err="1" smtClean="0"/>
              <a:t>typom</a:t>
            </a:r>
            <a:r>
              <a:rPr lang="en-US" baseline="0" dirty="0" smtClean="0"/>
              <a:t> </a:t>
            </a:r>
            <a:r>
              <a:rPr lang="en-US" baseline="0" dirty="0" err="1" smtClean="0"/>
              <a:t>vlastnosti</a:t>
            </a:r>
            <a:r>
              <a:rPr lang="en-US" baseline="0" dirty="0" smtClean="0"/>
              <a:t> UI, </a:t>
            </a:r>
            <a:r>
              <a:rPr lang="en-US" baseline="0" dirty="0" err="1" smtClean="0"/>
              <a:t>mozete</a:t>
            </a:r>
            <a:r>
              <a:rPr lang="en-US" baseline="0" dirty="0" smtClean="0"/>
              <a:t> </a:t>
            </a:r>
            <a:r>
              <a:rPr lang="en-US" baseline="0" dirty="0" err="1" smtClean="0"/>
              <a:t>pouzit</a:t>
            </a:r>
            <a:r>
              <a:rPr lang="en-US" baseline="0" dirty="0" smtClean="0"/>
              <a:t> converter. </a:t>
            </a:r>
          </a:p>
          <a:p>
            <a:r>
              <a:rPr lang="en-US" baseline="0" dirty="0" smtClean="0"/>
              <a:t>Ked </a:t>
            </a:r>
            <a:r>
              <a:rPr lang="en-US" baseline="0" dirty="0" err="1" smtClean="0"/>
              <a:t>bindujete</a:t>
            </a:r>
            <a:r>
              <a:rPr lang="en-US" baseline="0" dirty="0" smtClean="0"/>
              <a:t>  </a:t>
            </a:r>
            <a:r>
              <a:rPr lang="en-US" baseline="0" dirty="0" err="1" smtClean="0"/>
              <a:t>kolekciu</a:t>
            </a:r>
            <a:r>
              <a:rPr lang="en-US" baseline="0" dirty="0" smtClean="0"/>
              <a:t> pre </a:t>
            </a:r>
            <a:r>
              <a:rPr lang="en-US" baseline="0" dirty="0" err="1" smtClean="0"/>
              <a:t>OneWay</a:t>
            </a:r>
            <a:r>
              <a:rPr lang="en-US" baseline="0" dirty="0" smtClean="0"/>
              <a:t>, </a:t>
            </a:r>
            <a:r>
              <a:rPr lang="en-US" baseline="0" dirty="0" err="1" smtClean="0"/>
              <a:t>mozete</a:t>
            </a:r>
            <a:r>
              <a:rPr lang="en-US" baseline="0" dirty="0" smtClean="0"/>
              <a:t> </a:t>
            </a:r>
            <a:r>
              <a:rPr lang="en-US" baseline="0" dirty="0" err="1" smtClean="0"/>
              <a:t>pouzit</a:t>
            </a:r>
            <a:r>
              <a:rPr lang="en-US" baseline="0" dirty="0" smtClean="0"/>
              <a:t> </a:t>
            </a:r>
            <a:r>
              <a:rPr lang="en-US" baseline="0" dirty="0" err="1" smtClean="0"/>
              <a:t>triedy</a:t>
            </a:r>
            <a:r>
              <a:rPr lang="en-US" baseline="0" dirty="0" smtClean="0"/>
              <a:t> </a:t>
            </a:r>
            <a:r>
              <a:rPr lang="en-US" baseline="0" dirty="0" err="1" smtClean="0"/>
              <a:t>implemetujuce</a:t>
            </a:r>
            <a:r>
              <a:rPr lang="en-US" baseline="0" dirty="0" smtClean="0"/>
              <a:t> </a:t>
            </a:r>
            <a:r>
              <a:rPr lang="en-US" baseline="0" dirty="0" err="1" smtClean="0"/>
              <a:t>Ienumerable</a:t>
            </a:r>
            <a:r>
              <a:rPr lang="en-US" baseline="0" dirty="0" smtClean="0"/>
              <a:t>.. </a:t>
            </a:r>
          </a:p>
          <a:p>
            <a:r>
              <a:rPr lang="en-US" baseline="0" dirty="0" smtClean="0"/>
              <a:t>Pre </a:t>
            </a:r>
            <a:r>
              <a:rPr lang="en-US" baseline="0" dirty="0" err="1" smtClean="0"/>
              <a:t>dvojcestny</a:t>
            </a:r>
            <a:r>
              <a:rPr lang="en-US" baseline="0" dirty="0" smtClean="0"/>
              <a:t> </a:t>
            </a:r>
            <a:r>
              <a:rPr lang="en-US" baseline="0" dirty="0" err="1" smtClean="0"/>
              <a:t>databinding</a:t>
            </a:r>
            <a:r>
              <a:rPr lang="en-US" baseline="0" dirty="0" smtClean="0"/>
              <a:t> </a:t>
            </a:r>
            <a:r>
              <a:rPr lang="en-US" baseline="0" dirty="0" err="1" smtClean="0"/>
              <a:t>treba</a:t>
            </a:r>
            <a:r>
              <a:rPr lang="en-US" baseline="0" dirty="0" smtClean="0"/>
              <a:t> </a:t>
            </a:r>
            <a:r>
              <a:rPr lang="en-US" baseline="0" dirty="0" err="1" smtClean="0"/>
              <a:t>implementovat</a:t>
            </a:r>
            <a:r>
              <a:rPr lang="en-US" baseline="0" dirty="0" smtClean="0"/>
              <a:t> </a:t>
            </a:r>
            <a:r>
              <a:rPr lang="en-US" baseline="0" dirty="0" err="1" smtClean="0"/>
              <a:t>INotifyCollectionChanged</a:t>
            </a:r>
            <a:r>
              <a:rPr lang="en-US" baseline="0" dirty="0" smtClean="0"/>
              <a:t>.. </a:t>
            </a:r>
            <a:r>
              <a:rPr lang="en-US" baseline="0" dirty="0" err="1" smtClean="0"/>
              <a:t>alebo</a:t>
            </a:r>
            <a:r>
              <a:rPr lang="en-US" baseline="0" dirty="0" smtClean="0"/>
              <a:t> </a:t>
            </a:r>
            <a:r>
              <a:rPr lang="en-US" baseline="0" dirty="0" err="1" smtClean="0"/>
              <a:t>pouzit</a:t>
            </a:r>
            <a:r>
              <a:rPr lang="en-US" baseline="0" dirty="0" smtClean="0"/>
              <a:t> </a:t>
            </a:r>
            <a:r>
              <a:rPr lang="en-US" baseline="0" dirty="0" err="1" smtClean="0"/>
              <a:t>kolekciu</a:t>
            </a:r>
            <a:r>
              <a:rPr lang="en-US" baseline="0" dirty="0" smtClean="0"/>
              <a:t>, </a:t>
            </a:r>
            <a:r>
              <a:rPr lang="en-US" baseline="0" dirty="0" err="1" smtClean="0"/>
              <a:t>kde</a:t>
            </a:r>
            <a:r>
              <a:rPr lang="en-US" baseline="0" dirty="0" smtClean="0"/>
              <a:t> je to </a:t>
            </a:r>
            <a:r>
              <a:rPr lang="en-US" baseline="0" dirty="0" err="1" smtClean="0"/>
              <a:t>zabudovane</a:t>
            </a:r>
            <a:r>
              <a:rPr lang="en-US" baseline="0" dirty="0" smtClean="0"/>
              <a:t> </a:t>
            </a:r>
            <a:r>
              <a:rPr lang="en-US" baseline="0" dirty="0" err="1" smtClean="0"/>
              <a:t>ako</a:t>
            </a:r>
            <a:r>
              <a:rPr lang="en-US" baseline="0" dirty="0" smtClean="0"/>
              <a:t> Observable Collection . .</a:t>
            </a:r>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39749" y="3430323"/>
            <a:ext cx="8031428" cy="507832"/>
          </a:xfrm>
        </p:spPr>
        <p:txBody>
          <a:bodyPr anchor="b" anchorCtr="0"/>
          <a:lstStyle>
            <a:lvl1pPr algn="r">
              <a:lnSpc>
                <a:spcPct val="90000"/>
              </a:lnSpc>
              <a:defRPr sz="3700"/>
            </a:lvl1pPr>
          </a:lstStyle>
          <a:p>
            <a:r>
              <a:rPr lang="en-US" dirty="0" smtClean="0"/>
              <a:t>Presentation Title Placeholder</a:t>
            </a:r>
            <a:endParaRPr lang="en-US" dirty="0"/>
          </a:p>
        </p:txBody>
      </p:sp>
      <p:sp>
        <p:nvSpPr>
          <p:cNvPr id="3" name="Subtitle 2"/>
          <p:cNvSpPr>
            <a:spLocks noGrp="1"/>
          </p:cNvSpPr>
          <p:nvPr>
            <p:ph type="subTitle" idx="1" hasCustomPrompt="1"/>
          </p:nvPr>
        </p:nvSpPr>
        <p:spPr>
          <a:xfrm>
            <a:off x="865297" y="4401196"/>
            <a:ext cx="7690116" cy="318549"/>
          </a:xfrm>
        </p:spPr>
        <p:txBody>
          <a:bodyPr/>
          <a:lstStyle>
            <a:lvl1pPr marL="0" indent="0" algn="r">
              <a:lnSpc>
                <a:spcPct val="90000"/>
              </a:lnSpc>
              <a:spcBef>
                <a:spcPts val="0"/>
              </a:spcBef>
              <a:buNone/>
              <a:defRPr sz="2300" baseline="0">
                <a:solidFill>
                  <a:schemeClr val="accent5"/>
                </a:solidFill>
              </a:defRPr>
            </a:lvl1pPr>
            <a:lvl2pPr marL="457163" indent="0" algn="ctr">
              <a:buNone/>
              <a:defRPr>
                <a:solidFill>
                  <a:schemeClr val="tx1">
                    <a:tint val="75000"/>
                  </a:schemeClr>
                </a:solidFill>
              </a:defRPr>
            </a:lvl2pPr>
            <a:lvl3pPr marL="914327" indent="0" algn="ctr">
              <a:buNone/>
              <a:defRPr>
                <a:solidFill>
                  <a:schemeClr val="tx1">
                    <a:tint val="75000"/>
                  </a:schemeClr>
                </a:solidFill>
              </a:defRPr>
            </a:lvl3pPr>
            <a:lvl4pPr marL="1371490" indent="0" algn="ctr">
              <a:buNone/>
              <a:defRPr>
                <a:solidFill>
                  <a:schemeClr val="tx1">
                    <a:tint val="75000"/>
                  </a:schemeClr>
                </a:solidFill>
              </a:defRPr>
            </a:lvl4pPr>
            <a:lvl5pPr marL="1828654" indent="0" algn="ctr">
              <a:buNone/>
              <a:defRPr>
                <a:solidFill>
                  <a:schemeClr val="tx1">
                    <a:tint val="75000"/>
                  </a:schemeClr>
                </a:solidFill>
              </a:defRPr>
            </a:lvl5pPr>
            <a:lvl6pPr marL="2285818" indent="0" algn="ctr">
              <a:buNone/>
              <a:defRPr>
                <a:solidFill>
                  <a:schemeClr val="tx1">
                    <a:tint val="75000"/>
                  </a:schemeClr>
                </a:solidFill>
              </a:defRPr>
            </a:lvl6pPr>
            <a:lvl7pPr marL="2742980" indent="0" algn="ctr">
              <a:buNone/>
              <a:defRPr>
                <a:solidFill>
                  <a:schemeClr val="tx1">
                    <a:tint val="75000"/>
                  </a:schemeClr>
                </a:solidFill>
              </a:defRPr>
            </a:lvl7pPr>
            <a:lvl8pPr marL="3200144" indent="0" algn="ctr">
              <a:buNone/>
              <a:defRPr>
                <a:solidFill>
                  <a:schemeClr val="tx1">
                    <a:tint val="75000"/>
                  </a:schemeClr>
                </a:solidFill>
              </a:defRPr>
            </a:lvl8pPr>
            <a:lvl9pPr marL="3657308" indent="0" algn="ctr">
              <a:buNone/>
              <a:defRPr>
                <a:solidFill>
                  <a:schemeClr val="tx1">
                    <a:tint val="75000"/>
                  </a:schemeClr>
                </a:solidFill>
              </a:defRPr>
            </a:lvl9pPr>
          </a:lstStyle>
          <a:p>
            <a:r>
              <a:rPr lang="en-US" dirty="0" smtClean="0"/>
              <a:t>Author Placeholder</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359833" y="636323"/>
            <a:ext cx="8382000" cy="609398"/>
          </a:xfrm>
        </p:spPr>
        <p:txBody>
          <a:bodyPr/>
          <a:lstStyle>
            <a:lvl1pPr>
              <a:defRPr sz="4400"/>
            </a:lvl1pPr>
          </a:lstStyle>
          <a:p>
            <a:r>
              <a:rPr lang="en-US" dirty="0" smtClean="0"/>
              <a:t>Click to edit Master title style</a:t>
            </a:r>
            <a:endParaRPr lang="en-US" dirty="0"/>
          </a:p>
        </p:txBody>
      </p:sp>
      <p:sp>
        <p:nvSpPr>
          <p:cNvPr id="5" name="Text Placeholder 2"/>
          <p:cNvSpPr>
            <a:spLocks noGrp="1"/>
          </p:cNvSpPr>
          <p:nvPr>
            <p:ph type="body" idx="1"/>
          </p:nvPr>
        </p:nvSpPr>
        <p:spPr>
          <a:xfrm>
            <a:off x="359833" y="1534929"/>
            <a:ext cx="8382000" cy="972574"/>
          </a:xfrm>
        </p:spPr>
        <p:txBody>
          <a:bodyPr/>
          <a:lstStyle>
            <a:lvl1pPr>
              <a:defRPr sz="3600"/>
            </a:lvl1pPr>
            <a:lvl2pPr>
              <a:defRPr sz="2800"/>
            </a:lvl2pPr>
          </a:lstStyle>
          <a:p>
            <a:pPr lvl="0"/>
            <a:r>
              <a:rPr lang="en-US" dirty="0" smtClean="0"/>
              <a:t>Click to edit Master text styles</a:t>
            </a:r>
          </a:p>
          <a:p>
            <a:pPr lvl="1"/>
            <a:r>
              <a:rPr lang="en-US" dirty="0" smtClean="0"/>
              <a:t>Second level</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mo, Video etc. &quot;special&quot; slides">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39749" y="2680168"/>
            <a:ext cx="8031428" cy="747897"/>
          </a:xfrm>
        </p:spPr>
        <p:txBody>
          <a:bodyPr anchor="b" anchorCtr="0"/>
          <a:lstStyle>
            <a:lvl1pPr algn="r">
              <a:lnSpc>
                <a:spcPct val="90000"/>
              </a:lnSpc>
              <a:defRPr sz="5400"/>
            </a:lvl1pPr>
          </a:lstStyle>
          <a:p>
            <a:r>
              <a:rPr lang="en-US" dirty="0" smtClean="0"/>
              <a:t>Special Title Placeholder</a:t>
            </a:r>
            <a:endParaRPr lang="en-US" dirty="0"/>
          </a:p>
        </p:txBody>
      </p:sp>
      <p:sp>
        <p:nvSpPr>
          <p:cNvPr id="12" name="Subtitle 2"/>
          <p:cNvSpPr>
            <a:spLocks noGrp="1"/>
          </p:cNvSpPr>
          <p:nvPr>
            <p:ph type="subTitle" idx="1" hasCustomPrompt="1"/>
          </p:nvPr>
        </p:nvSpPr>
        <p:spPr>
          <a:xfrm>
            <a:off x="896829" y="3682571"/>
            <a:ext cx="7690116" cy="323165"/>
          </a:xfrm>
        </p:spPr>
        <p:txBody>
          <a:bodyPr/>
          <a:lstStyle>
            <a:lvl1pPr marL="0" indent="0" algn="r">
              <a:lnSpc>
                <a:spcPct val="90000"/>
              </a:lnSpc>
              <a:spcBef>
                <a:spcPts val="0"/>
              </a:spcBef>
              <a:buNone/>
              <a:defRPr sz="2300" baseline="0">
                <a:solidFill>
                  <a:schemeClr val="bg1"/>
                </a:solidFill>
              </a:defRPr>
            </a:lvl1pPr>
            <a:lvl2pPr marL="457163" indent="0" algn="ctr">
              <a:buNone/>
              <a:defRPr>
                <a:solidFill>
                  <a:schemeClr val="tx1">
                    <a:tint val="75000"/>
                  </a:schemeClr>
                </a:solidFill>
              </a:defRPr>
            </a:lvl2pPr>
            <a:lvl3pPr marL="914327" indent="0" algn="ctr">
              <a:buNone/>
              <a:defRPr>
                <a:solidFill>
                  <a:schemeClr val="tx1">
                    <a:tint val="75000"/>
                  </a:schemeClr>
                </a:solidFill>
              </a:defRPr>
            </a:lvl3pPr>
            <a:lvl4pPr marL="1371490" indent="0" algn="ctr">
              <a:buNone/>
              <a:defRPr>
                <a:solidFill>
                  <a:schemeClr val="tx1">
                    <a:tint val="75000"/>
                  </a:schemeClr>
                </a:solidFill>
              </a:defRPr>
            </a:lvl4pPr>
            <a:lvl5pPr marL="1828654" indent="0" algn="ctr">
              <a:buNone/>
              <a:defRPr>
                <a:solidFill>
                  <a:schemeClr val="tx1">
                    <a:tint val="75000"/>
                  </a:schemeClr>
                </a:solidFill>
              </a:defRPr>
            </a:lvl5pPr>
            <a:lvl6pPr marL="2285818" indent="0" algn="ctr">
              <a:buNone/>
              <a:defRPr>
                <a:solidFill>
                  <a:schemeClr val="tx1">
                    <a:tint val="75000"/>
                  </a:schemeClr>
                </a:solidFill>
              </a:defRPr>
            </a:lvl6pPr>
            <a:lvl7pPr marL="2742980" indent="0" algn="ctr">
              <a:buNone/>
              <a:defRPr>
                <a:solidFill>
                  <a:schemeClr val="tx1">
                    <a:tint val="75000"/>
                  </a:schemeClr>
                </a:solidFill>
              </a:defRPr>
            </a:lvl7pPr>
            <a:lvl8pPr marL="3200144" indent="0" algn="ctr">
              <a:buNone/>
              <a:defRPr>
                <a:solidFill>
                  <a:schemeClr val="tx1">
                    <a:tint val="75000"/>
                  </a:schemeClr>
                </a:solidFill>
              </a:defRPr>
            </a:lvl8pPr>
            <a:lvl9pPr marL="3657308" indent="0" algn="ctr">
              <a:buNone/>
              <a:defRPr>
                <a:solidFill>
                  <a:schemeClr val="tx1">
                    <a:tint val="75000"/>
                  </a:schemeClr>
                </a:solidFill>
              </a:defRPr>
            </a:lvl9pPr>
          </a:lstStyle>
          <a:p>
            <a:r>
              <a:rPr lang="en-US" dirty="0" smtClean="0"/>
              <a:t>Special Subtitle Placeholder</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 Text Page</a:t>
            </a:r>
            <a:endParaRPr lang="en-US" dirty="0"/>
          </a:p>
        </p:txBody>
      </p:sp>
      <p:sp>
        <p:nvSpPr>
          <p:cNvPr id="3" name="Text Placeholder 2"/>
          <p:cNvSpPr>
            <a:spLocks noGrp="1"/>
          </p:cNvSpPr>
          <p:nvPr>
            <p:ph type="body" idx="1" hasCustomPrompt="1"/>
          </p:nvPr>
        </p:nvSpPr>
        <p:spPr>
          <a:xfrm>
            <a:off x="381001" y="1203854"/>
            <a:ext cx="3997854" cy="346248"/>
          </a:xfrm>
        </p:spPr>
        <p:txBody>
          <a:bodyPr anchor="b"/>
          <a:lstStyle>
            <a:lvl1pPr marL="0" indent="0">
              <a:lnSpc>
                <a:spcPct val="90000"/>
              </a:lnSpc>
              <a:spcBef>
                <a:spcPts val="0"/>
              </a:spcBef>
              <a:buNone/>
              <a:defRPr sz="2500" b="0" baseline="0">
                <a:latin typeface="+mn-lt"/>
              </a:defRPr>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dirty="0" smtClean="0"/>
              <a:t>First column heading</a:t>
            </a:r>
          </a:p>
        </p:txBody>
      </p:sp>
      <p:sp>
        <p:nvSpPr>
          <p:cNvPr id="4" name="Content Placeholder 3"/>
          <p:cNvSpPr>
            <a:spLocks noGrp="1"/>
          </p:cNvSpPr>
          <p:nvPr>
            <p:ph sz="half" idx="2" hasCustomPrompt="1"/>
          </p:nvPr>
        </p:nvSpPr>
        <p:spPr>
          <a:xfrm>
            <a:off x="359835" y="1597216"/>
            <a:ext cx="4019021" cy="1536318"/>
          </a:xfrm>
        </p:spPr>
        <p:txBody>
          <a:bodyPr/>
          <a:lstStyle>
            <a:lvl1pPr marL="281759" indent="-281759">
              <a:buFont typeface="Arial" pitchFamily="34" charset="0"/>
              <a:buChar char="•"/>
              <a:defRPr sz="2300"/>
            </a:lvl1pPr>
            <a:lvl2pPr marL="562196" indent="-265885">
              <a:buFont typeface="Arial" pitchFamily="34" charset="0"/>
              <a:buChar char="•"/>
              <a:defRPr sz="2000"/>
            </a:lvl2pPr>
            <a:lvl3pPr marL="813529" indent="-243397">
              <a:buFont typeface="Arial" pitchFamily="34" charset="0"/>
              <a:buChar char="•"/>
              <a:defRPr sz="1800"/>
            </a:lvl3pPr>
            <a:lvl4pPr marL="1050312" indent="-228847">
              <a:buFont typeface="Arial" pitchFamily="34" charset="0"/>
              <a:buChar char="•"/>
              <a:defRPr sz="1700"/>
            </a:lvl4pPr>
            <a:lvl5pPr marL="1279159" indent="-206358">
              <a:buFont typeface="Arial" pitchFamily="34" charset="0"/>
              <a:buChar char="•"/>
              <a:defRPr sz="1700"/>
            </a:lvl5pPr>
            <a:lvl6pPr>
              <a:defRPr sz="1600"/>
            </a:lvl6pPr>
            <a:lvl7pPr>
              <a:defRPr sz="1600"/>
            </a:lvl7pPr>
            <a:lvl8pPr>
              <a:defRPr sz="1600"/>
            </a:lvl8pPr>
            <a:lvl9pPr>
              <a:defRPr sz="16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
        <p:nvSpPr>
          <p:cNvPr id="5" name="Text Placeholder 4"/>
          <p:cNvSpPr>
            <a:spLocks noGrp="1"/>
          </p:cNvSpPr>
          <p:nvPr>
            <p:ph type="body" sz="quarter" idx="3" hasCustomPrompt="1"/>
          </p:nvPr>
        </p:nvSpPr>
        <p:spPr>
          <a:xfrm>
            <a:off x="4755888" y="1203854"/>
            <a:ext cx="4020343" cy="346248"/>
          </a:xfrm>
        </p:spPr>
        <p:txBody>
          <a:bodyPr anchor="b"/>
          <a:lstStyle>
            <a:lvl1pPr marL="0" indent="0">
              <a:lnSpc>
                <a:spcPct val="90000"/>
              </a:lnSpc>
              <a:spcBef>
                <a:spcPts val="0"/>
              </a:spcBef>
              <a:buNone/>
              <a:defRPr sz="2500" b="0">
                <a:latin typeface="+mn-lt"/>
              </a:defRPr>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dirty="0" smtClean="0"/>
              <a:t>Second column heading</a:t>
            </a:r>
          </a:p>
        </p:txBody>
      </p:sp>
      <p:sp>
        <p:nvSpPr>
          <p:cNvPr id="6" name="Content Placeholder 5"/>
          <p:cNvSpPr>
            <a:spLocks noGrp="1"/>
          </p:cNvSpPr>
          <p:nvPr>
            <p:ph sz="quarter" idx="4" hasCustomPrompt="1"/>
          </p:nvPr>
        </p:nvSpPr>
        <p:spPr>
          <a:xfrm>
            <a:off x="4755888" y="1597216"/>
            <a:ext cx="4020343" cy="1536318"/>
          </a:xfrm>
        </p:spPr>
        <p:txBody>
          <a:bodyPr/>
          <a:lstStyle>
            <a:lvl1pPr marL="296309" indent="-296309">
              <a:buFont typeface="Arial" pitchFamily="34" charset="0"/>
              <a:buChar char="•"/>
              <a:defRPr sz="2300"/>
            </a:lvl1pPr>
            <a:lvl2pPr marL="570132" indent="-273822">
              <a:buFont typeface="Arial" pitchFamily="34" charset="0"/>
              <a:buChar char="•"/>
              <a:defRPr sz="2000"/>
            </a:lvl2pPr>
            <a:lvl3pPr marL="821466" indent="-244720">
              <a:buFont typeface="Arial" pitchFamily="34" charset="0"/>
              <a:buChar char="•"/>
              <a:defRPr sz="1800"/>
            </a:lvl3pPr>
            <a:lvl4pPr marL="1050312" indent="-236784">
              <a:buFont typeface="Arial" pitchFamily="34" charset="0"/>
              <a:buChar char="•"/>
              <a:defRPr sz="1700"/>
            </a:lvl4pPr>
            <a:lvl5pPr marL="1279159" indent="-220910">
              <a:buFont typeface="Arial" pitchFamily="34" charset="0"/>
              <a:buChar char="•"/>
              <a:defRPr sz="1700"/>
            </a:lvl5pPr>
            <a:lvl6pPr>
              <a:defRPr sz="1600"/>
            </a:lvl6pPr>
            <a:lvl7pPr>
              <a:defRPr sz="1600"/>
            </a:lvl7pPr>
            <a:lvl8pPr>
              <a:defRPr sz="1600"/>
            </a:lvl8pPr>
            <a:lvl9pPr>
              <a:defRPr sz="16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tabLst>
                <a:tab pos="2334762" algn="l"/>
              </a:tabLst>
              <a:defRPr/>
            </a:lvl1pPr>
          </a:lstStyle>
          <a:p>
            <a:r>
              <a:rPr lang="en-US" dirty="0" smtClean="0"/>
              <a:t>Two Column Text Page</a:t>
            </a:r>
            <a:endParaRPr lang="en-US" dirty="0"/>
          </a:p>
        </p:txBody>
      </p:sp>
      <p:sp>
        <p:nvSpPr>
          <p:cNvPr id="3" name="Content Placeholder 2"/>
          <p:cNvSpPr>
            <a:spLocks noGrp="1"/>
          </p:cNvSpPr>
          <p:nvPr>
            <p:ph sz="half" idx="1" hasCustomPrompt="1"/>
          </p:nvPr>
        </p:nvSpPr>
        <p:spPr>
          <a:xfrm>
            <a:off x="359835" y="1203854"/>
            <a:ext cx="4019021" cy="1677383"/>
          </a:xfrm>
        </p:spPr>
        <p:txBody>
          <a:bodyPr/>
          <a:lstStyle>
            <a:lvl1pPr marL="289697" indent="-289697">
              <a:lnSpc>
                <a:spcPct val="90000"/>
              </a:lnSpc>
              <a:buFont typeface="Arial" pitchFamily="34" charset="0"/>
              <a:buChar char="•"/>
              <a:defRPr sz="2300"/>
            </a:lvl1pPr>
            <a:lvl2pPr marL="519865" indent="-230169">
              <a:lnSpc>
                <a:spcPct val="90000"/>
              </a:lnSpc>
              <a:buFont typeface="Arial" pitchFamily="34" charset="0"/>
              <a:buChar char="•"/>
              <a:defRPr sz="2000"/>
            </a:lvl2pPr>
            <a:lvl3pPr marL="761940" indent="-242074">
              <a:lnSpc>
                <a:spcPct val="90000"/>
              </a:lnSpc>
              <a:buFont typeface="Arial" pitchFamily="34" charset="0"/>
              <a:buChar char="•"/>
              <a:defRPr sz="2000"/>
            </a:lvl3pPr>
            <a:lvl4pPr marL="1004014" indent="-242074">
              <a:lnSpc>
                <a:spcPct val="90000"/>
              </a:lnSpc>
              <a:buFont typeface="Arial" pitchFamily="34" charset="0"/>
              <a:buChar char="•"/>
              <a:defRPr sz="2000"/>
            </a:lvl4pPr>
            <a:lvl5pPr marL="1234182" indent="-230169">
              <a:lnSpc>
                <a:spcPct val="90000"/>
              </a:lnSpc>
              <a:buFont typeface="Arial" pitchFamily="34" charset="0"/>
              <a:buChar char="•"/>
              <a:defRPr sz="2000"/>
            </a:lvl5pPr>
            <a:lvl6pPr>
              <a:defRPr sz="1800"/>
            </a:lvl6pPr>
            <a:lvl7pPr>
              <a:defRPr sz="1800"/>
            </a:lvl7pPr>
            <a:lvl8pPr>
              <a:defRPr sz="1800"/>
            </a:lvl8pPr>
            <a:lvl9pPr>
              <a:defRPr sz="18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
        <p:nvSpPr>
          <p:cNvPr id="4" name="Content Placeholder 3"/>
          <p:cNvSpPr>
            <a:spLocks noGrp="1"/>
          </p:cNvSpPr>
          <p:nvPr>
            <p:ph sz="half" idx="2" hasCustomPrompt="1"/>
          </p:nvPr>
        </p:nvSpPr>
        <p:spPr>
          <a:xfrm>
            <a:off x="4755887" y="1203854"/>
            <a:ext cx="4020343" cy="1677383"/>
          </a:xfrm>
        </p:spPr>
        <p:txBody>
          <a:bodyPr/>
          <a:lstStyle>
            <a:lvl1pPr marL="289697" indent="-289697">
              <a:lnSpc>
                <a:spcPct val="90000"/>
              </a:lnSpc>
              <a:buFont typeface="Arial" pitchFamily="34" charset="0"/>
              <a:buChar char="•"/>
              <a:defRPr sz="2300"/>
            </a:lvl1pPr>
            <a:lvl2pPr marL="519865" indent="-230169">
              <a:lnSpc>
                <a:spcPct val="90000"/>
              </a:lnSpc>
              <a:buFont typeface="Arial" pitchFamily="34" charset="0"/>
              <a:buChar char="•"/>
              <a:defRPr sz="2000"/>
            </a:lvl2pPr>
            <a:lvl3pPr marL="761940" indent="-242074">
              <a:lnSpc>
                <a:spcPct val="90000"/>
              </a:lnSpc>
              <a:buFont typeface="Arial" pitchFamily="34" charset="0"/>
              <a:buChar char="•"/>
              <a:defRPr sz="2000"/>
            </a:lvl3pPr>
            <a:lvl4pPr marL="1004014" indent="-242074">
              <a:lnSpc>
                <a:spcPct val="90000"/>
              </a:lnSpc>
              <a:buFont typeface="Arial" pitchFamily="34" charset="0"/>
              <a:buChar char="•"/>
              <a:defRPr sz="2000"/>
            </a:lvl4pPr>
            <a:lvl5pPr marL="1234182" indent="-230169">
              <a:lnSpc>
                <a:spcPct val="90000"/>
              </a:lnSpc>
              <a:buFont typeface="Arial" pitchFamily="34" charset="0"/>
              <a:buChar char="•"/>
              <a:defRPr sz="2000"/>
            </a:lvl5pPr>
            <a:lvl6pPr>
              <a:defRPr sz="1800"/>
            </a:lvl6pPr>
            <a:lvl7pPr>
              <a:defRPr sz="1800"/>
            </a:lvl7pPr>
            <a:lvl8pPr>
              <a:defRPr sz="1800"/>
            </a:lvl8pPr>
            <a:lvl9pPr>
              <a:defRPr sz="1800"/>
            </a:lvl9p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9833" y="636323"/>
            <a:ext cx="8382000" cy="507832"/>
          </a:xfrm>
          <a:prstGeom prst="rect">
            <a:avLst/>
          </a:prstGeom>
        </p:spPr>
        <p:txBody>
          <a:bodyPr vert="horz" wrap="square" lIns="0" tIns="0" rIns="0" bIns="0" rtlCol="0" anchor="t">
            <a:spAutoFit/>
          </a:bodyPr>
          <a:lstStyle/>
          <a:p>
            <a:r>
              <a:rPr lang="en-US" dirty="0" smtClean="0"/>
              <a:t>One Column Text Page</a:t>
            </a:r>
            <a:endParaRPr lang="en-US" dirty="0"/>
          </a:p>
        </p:txBody>
      </p:sp>
      <p:sp>
        <p:nvSpPr>
          <p:cNvPr id="3" name="Text Placeholder 2"/>
          <p:cNvSpPr>
            <a:spLocks noGrp="1"/>
          </p:cNvSpPr>
          <p:nvPr>
            <p:ph type="body" idx="1"/>
          </p:nvPr>
        </p:nvSpPr>
        <p:spPr>
          <a:xfrm>
            <a:off x="359833" y="1203854"/>
            <a:ext cx="8382000" cy="1677383"/>
          </a:xfrm>
          <a:prstGeom prst="rect">
            <a:avLst/>
          </a:prstGeom>
        </p:spPr>
        <p:txBody>
          <a:bodyPr vert="horz" lIns="0" tIns="0" rIns="0" bIns="0" rtlCol="0">
            <a:spAutoFit/>
          </a:bodyPr>
          <a:lstStyle/>
          <a:p>
            <a:pPr lvl="0"/>
            <a:r>
              <a:rPr lang="en-US" dirty="0" smtClean="0"/>
              <a:t>&lt;Insert First Level Text&gt;</a:t>
            </a:r>
          </a:p>
          <a:p>
            <a:pPr lvl="1"/>
            <a:r>
              <a:rPr lang="en-US" dirty="0" smtClean="0"/>
              <a:t>&lt;Insert Second Level Text&gt;</a:t>
            </a:r>
          </a:p>
          <a:p>
            <a:pPr lvl="2"/>
            <a:r>
              <a:rPr lang="en-US" dirty="0" smtClean="0"/>
              <a:t>&lt;Insert Third Level Text&gt;</a:t>
            </a:r>
          </a:p>
          <a:p>
            <a:pPr lvl="3"/>
            <a:r>
              <a:rPr lang="en-US" dirty="0" smtClean="0"/>
              <a:t>&lt;Insert Fourth Level Text&gt;</a:t>
            </a:r>
          </a:p>
          <a:p>
            <a:pPr lvl="4"/>
            <a:r>
              <a:rPr lang="en-US" dirty="0" smtClean="0"/>
              <a:t>&lt;Insert Fifth Level Text&gt;</a:t>
            </a:r>
            <a:endParaRPr lang="en-US" dirty="0"/>
          </a:p>
        </p:txBody>
      </p:sp>
    </p:spTree>
  </p:cSld>
  <p:clrMap bg1="dk1" tx1="lt1" bg2="dk2" tx2="lt2" accent1="accent1" accent2="accent2" accent3="accent3" accent4="accent4" accent5="accent5" accent6="accent6" hlink="hlink" folHlink="folHlink"/>
  <p:sldLayoutIdLst>
    <p:sldLayoutId id="2147483689" r:id="rId1"/>
    <p:sldLayoutId id="2147483690" r:id="rId2"/>
    <p:sldLayoutId id="2147483693" r:id="rId3"/>
    <p:sldLayoutId id="2147483678" r:id="rId4"/>
    <p:sldLayoutId id="2147483686" r:id="rId5"/>
    <p:sldLayoutId id="2147483685" r:id="rId6"/>
    <p:sldLayoutId id="2147483687" r:id="rId7"/>
    <p:sldLayoutId id="2147483688" r:id="rId8"/>
    <p:sldLayoutId id="2147483695" r:id="rId9"/>
  </p:sldLayoutIdLst>
  <p:transition>
    <p:fade/>
  </p:transition>
  <p:timing>
    <p:tnLst>
      <p:par>
        <p:cTn id="1" dur="indefinite" restart="never" nodeType="tmRoot"/>
      </p:par>
    </p:tnLst>
  </p:timing>
  <p:hf sldNum="0" hdr="0"/>
  <p:txStyles>
    <p:titleStyle>
      <a:lvl1pPr algn="l" defTabSz="914327" rtl="0" eaLnBrk="1" latinLnBrk="0" hangingPunct="1">
        <a:lnSpc>
          <a:spcPct val="90000"/>
        </a:lnSpc>
        <a:spcBef>
          <a:spcPct val="0"/>
        </a:spcBef>
        <a:buNone/>
        <a:defRPr lang="en-US" sz="3700" b="0" kern="1200" cap="none" spc="-125" baseline="0" dirty="0" smtClean="0">
          <a:ln w="3175">
            <a:noFill/>
          </a:ln>
          <a:solidFill>
            <a:schemeClr val="bg2"/>
          </a:solidFill>
          <a:effectLst/>
          <a:latin typeface="Segoe Light" pitchFamily="34" charset="0"/>
          <a:ea typeface="+mn-ea"/>
          <a:cs typeface="Arial" charset="0"/>
        </a:defRPr>
      </a:lvl1pPr>
    </p:titleStyle>
    <p:bodyStyle>
      <a:lvl1pPr marL="289697" indent="-289697" algn="l" defTabSz="914327" rtl="0" eaLnBrk="1" latinLnBrk="0" hangingPunct="1">
        <a:lnSpc>
          <a:spcPct val="90000"/>
        </a:lnSpc>
        <a:spcBef>
          <a:spcPct val="20000"/>
        </a:spcBef>
        <a:buFont typeface="Arial" pitchFamily="34" charset="0"/>
        <a:buChar char="•"/>
        <a:defRPr sz="2300" kern="1200" baseline="0">
          <a:solidFill>
            <a:schemeClr val="bg1"/>
          </a:solidFill>
          <a:latin typeface="+mn-lt"/>
          <a:ea typeface="+mn-ea"/>
          <a:cs typeface="+mn-cs"/>
        </a:defRPr>
      </a:lvl1pPr>
      <a:lvl2pPr marL="519865" indent="-230169"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2pPr>
      <a:lvl3pPr marL="712996" indent="-193131" algn="l" defTabSz="914327" rtl="0" eaLnBrk="1" latinLnBrk="0" hangingPunct="1">
        <a:lnSpc>
          <a:spcPct val="90000"/>
        </a:lnSpc>
        <a:spcBef>
          <a:spcPct val="20000"/>
        </a:spcBef>
        <a:buFont typeface="Arial" pitchFamily="34" charset="0"/>
        <a:buChar char="•"/>
        <a:defRPr sz="2000" kern="1200" baseline="0">
          <a:solidFill>
            <a:schemeClr val="bg1"/>
          </a:solidFill>
          <a:latin typeface="+mn-lt"/>
          <a:ea typeface="+mn-ea"/>
          <a:cs typeface="+mn-cs"/>
        </a:defRPr>
      </a:lvl3pPr>
      <a:lvl4pPr marL="955070" indent="-242074"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4pPr>
      <a:lvl5pPr marL="1185238" indent="-230169" algn="l" defTabSz="914327" rtl="0" eaLnBrk="1" latinLnBrk="0" hangingPunct="1">
        <a:lnSpc>
          <a:spcPct val="90000"/>
        </a:lnSpc>
        <a:spcBef>
          <a:spcPct val="20000"/>
        </a:spcBef>
        <a:buFont typeface="Arial" pitchFamily="34" charset="0"/>
        <a:buChar char="•"/>
        <a:defRPr sz="2000" kern="1200">
          <a:solidFill>
            <a:schemeClr val="bg1"/>
          </a:solidFill>
          <a:latin typeface="+mn-lt"/>
          <a:ea typeface="+mn-ea"/>
          <a:cs typeface="+mn-cs"/>
        </a:defRPr>
      </a:lvl5pPr>
      <a:lvl6pPr marL="2514399"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62"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26"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90" indent="-228582"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8"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8" algn="l" defTabSz="9143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blogs.msdn.com/scmorris" TargetMode="External"/><Relationship Id="rId3" Type="http://schemas.openxmlformats.org/officeDocument/2006/relationships/hyperlink" Target="http://silverlight.net/GetStarted/" TargetMode="External"/><Relationship Id="rId7" Type="http://schemas.openxmlformats.org/officeDocument/2006/relationships/hyperlink" Target="http://blogs.msdn.com/kathykam" TargetMode="External"/><Relationship Id="rId2" Type="http://schemas.openxmlformats.org/officeDocument/2006/relationships/notesSlide" Target="../notesSlides/notesSlide21.xml"/><Relationship Id="rId1" Type="http://schemas.openxmlformats.org/officeDocument/2006/relationships/slideLayout" Target="../slideLayouts/slideLayout9.xml"/><Relationship Id="rId6" Type="http://schemas.openxmlformats.org/officeDocument/2006/relationships/hyperlink" Target="http://www.codeplex.com/Silverlight" TargetMode="External"/><Relationship Id="rId5" Type="http://schemas.openxmlformats.org/officeDocument/2006/relationships/hyperlink" Target="http://blogs.msdn.com/corrinab" TargetMode="External"/><Relationship Id="rId4" Type="http://schemas.openxmlformats.org/officeDocument/2006/relationships/hyperlink" Target="http://silverlight.net/samples/sl2/silverlightcontrols/run/default.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57256"/>
            <a:ext cx="8413750" cy="955646"/>
          </a:xfrm>
        </p:spPr>
        <p:txBody>
          <a:bodyPr/>
          <a:lstStyle/>
          <a:p>
            <a:r>
              <a:rPr lang="en-US" dirty="0" smtClean="0"/>
              <a:t>Silverlight </a:t>
            </a:r>
            <a:r>
              <a:rPr smtClean="0"/>
              <a:t>aplikace </a:t>
            </a:r>
            <a:r>
              <a:rPr lang="sk-SK" dirty="0" smtClean="0"/>
              <a:t>od A do Z</a:t>
            </a:r>
            <a:r>
              <a:rPr smtClean="0"/>
              <a:t/>
            </a:r>
            <a:br>
              <a:rPr smtClean="0"/>
            </a:br>
            <a:r>
              <a:rPr sz="3200" smtClean="0"/>
              <a:t>Od da</a:t>
            </a:r>
            <a:r>
              <a:rPr lang="sk-SK" sz="3200" dirty="0" smtClean="0"/>
              <a:t>t k </a:t>
            </a:r>
            <a:r>
              <a:rPr lang="sk-SK" sz="3200" dirty="0" err="1" smtClean="0"/>
              <a:t>aplik</a:t>
            </a:r>
            <a:r>
              <a:rPr sz="3200" smtClean="0"/>
              <a:t>ac</a:t>
            </a:r>
            <a:r>
              <a:rPr lang="sk-SK" sz="3200" dirty="0" smtClean="0"/>
              <a:t>i</a:t>
            </a:r>
            <a:endParaRPr lang="en-US" sz="3200" dirty="0">
              <a:solidFill>
                <a:schemeClr val="tx1"/>
              </a:solidFill>
              <a:latin typeface="Segoe Light" pitchFamily="34" charset="0"/>
            </a:endParaRPr>
          </a:p>
        </p:txBody>
      </p:sp>
      <p:sp>
        <p:nvSpPr>
          <p:cNvPr id="3" name="Subtitle 2"/>
          <p:cNvSpPr>
            <a:spLocks noGrp="1"/>
          </p:cNvSpPr>
          <p:nvPr>
            <p:ph type="subTitle" idx="1"/>
          </p:nvPr>
        </p:nvSpPr>
        <p:spPr>
          <a:xfrm>
            <a:off x="865297" y="4401196"/>
            <a:ext cx="7690116" cy="955646"/>
          </a:xfrm>
        </p:spPr>
        <p:txBody>
          <a:bodyPr/>
          <a:lstStyle/>
          <a:p>
            <a:r>
              <a:rPr lang="sk-SK" dirty="0" smtClean="0"/>
              <a:t>Michael Juřek</a:t>
            </a:r>
          </a:p>
          <a:p>
            <a:r>
              <a:rPr lang="sk-SK" dirty="0" smtClean="0"/>
              <a:t>Software Architect</a:t>
            </a:r>
          </a:p>
          <a:p>
            <a:r>
              <a:rPr lang="sk-SK" dirty="0" smtClean="0"/>
              <a:t>Microsoft s.r.o.</a:t>
            </a:r>
            <a:endParaRPr lang="en-US" sz="2800" b="0" dirty="0">
              <a:latin typeface="Segoe Light"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a:t>
            </a:r>
            <a:r>
              <a:rPr lang="cs-CZ" dirty="0" smtClean="0"/>
              <a:t>a</a:t>
            </a:r>
            <a:r>
              <a:rPr lang="sk-SK" dirty="0" err="1" smtClean="0"/>
              <a:t>tové</a:t>
            </a:r>
            <a:r>
              <a:rPr lang="sk-SK" dirty="0" smtClean="0"/>
              <a:t> </a:t>
            </a:r>
            <a:r>
              <a:rPr lang="sk-SK" dirty="0" err="1" smtClean="0"/>
              <a:t>šablony</a:t>
            </a:r>
            <a:endParaRPr lang="en-US" dirty="0"/>
          </a:p>
        </p:txBody>
      </p:sp>
      <p:grpSp>
        <p:nvGrpSpPr>
          <p:cNvPr id="3" name="Group 23"/>
          <p:cNvGrpSpPr>
            <a:grpSpLocks/>
          </p:cNvGrpSpPr>
          <p:nvPr/>
        </p:nvGrpSpPr>
        <p:grpSpPr bwMode="auto">
          <a:xfrm>
            <a:off x="2024095" y="2886491"/>
            <a:ext cx="2767362" cy="462049"/>
            <a:chOff x="1344" y="1872"/>
            <a:chExt cx="1695" cy="540"/>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grpSpPr>
        <p:sp>
          <p:nvSpPr>
            <p:cNvPr id="5" name="Rectangle 14"/>
            <p:cNvSpPr>
              <a:spLocks noChangeArrowheads="1"/>
            </p:cNvSpPr>
            <p:nvPr/>
          </p:nvSpPr>
          <p:spPr bwMode="auto">
            <a:xfrm>
              <a:off x="1776" y="1872"/>
              <a:ext cx="1263" cy="54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GB" dirty="0" smtClean="0">
                  <a:solidFill>
                    <a:schemeClr val="bg2">
                      <a:lumMod val="75000"/>
                    </a:schemeClr>
                  </a:solidFill>
                  <a:latin typeface="Segoe Semibold" pitchFamily="34" charset="0"/>
                </a:rPr>
                <a:t>D</a:t>
              </a:r>
              <a:r>
                <a:rPr lang="sk-SK" dirty="0" err="1" smtClean="0">
                  <a:solidFill>
                    <a:schemeClr val="bg2">
                      <a:lumMod val="75000"/>
                    </a:schemeClr>
                  </a:solidFill>
                  <a:latin typeface="Segoe Semibold" pitchFamily="34" charset="0"/>
                </a:rPr>
                <a:t>atová</a:t>
              </a:r>
              <a:r>
                <a:rPr lang="sk-SK" dirty="0" smtClean="0">
                  <a:solidFill>
                    <a:schemeClr val="bg2">
                      <a:lumMod val="75000"/>
                    </a:schemeClr>
                  </a:solidFill>
                  <a:latin typeface="Segoe Semibold" pitchFamily="34" charset="0"/>
                </a:rPr>
                <a:t> </a:t>
              </a:r>
              <a:r>
                <a:rPr lang="sk-SK" dirty="0" err="1" smtClean="0">
                  <a:solidFill>
                    <a:schemeClr val="bg2">
                      <a:lumMod val="75000"/>
                    </a:schemeClr>
                  </a:solidFill>
                  <a:latin typeface="Segoe Semibold" pitchFamily="34" charset="0"/>
                </a:rPr>
                <a:t>šablona</a:t>
              </a:r>
              <a:endParaRPr lang="en-US" dirty="0">
                <a:solidFill>
                  <a:schemeClr val="bg2">
                    <a:lumMod val="75000"/>
                  </a:schemeClr>
                </a:solidFill>
                <a:latin typeface="Segoe Semibold" pitchFamily="34" charset="0"/>
              </a:endParaRPr>
            </a:p>
          </p:txBody>
        </p:sp>
        <p:sp>
          <p:nvSpPr>
            <p:cNvPr id="6" name="Line 15"/>
            <p:cNvSpPr>
              <a:spLocks noChangeShapeType="1"/>
            </p:cNvSpPr>
            <p:nvPr/>
          </p:nvSpPr>
          <p:spPr bwMode="auto">
            <a:xfrm>
              <a:off x="1344" y="1924"/>
              <a:ext cx="432" cy="240"/>
            </a:xfrm>
            <a:prstGeom prst="line">
              <a:avLst/>
            </a:prstGeom>
            <a:ln>
              <a:headEnd/>
              <a:tailEnd type="triangle" w="med" len="med"/>
            </a:ln>
          </p:spPr>
          <p:style>
            <a:lnRef idx="2">
              <a:schemeClr val="accent3">
                <a:shade val="50000"/>
              </a:schemeClr>
            </a:lnRef>
            <a:fillRef idx="1">
              <a:schemeClr val="accent3"/>
            </a:fillRef>
            <a:effectRef idx="0">
              <a:schemeClr val="accent3"/>
            </a:effectRef>
            <a:fontRef idx="minor">
              <a:schemeClr val="lt1"/>
            </a:fontRef>
          </p:style>
          <p:txBody>
            <a:bodyPr/>
            <a:lstStyle/>
            <a:p>
              <a:endParaRPr lang="en-US"/>
            </a:p>
          </p:txBody>
        </p:sp>
      </p:grpSp>
      <p:grpSp>
        <p:nvGrpSpPr>
          <p:cNvPr id="4" name="Group 22"/>
          <p:cNvGrpSpPr>
            <a:grpSpLocks/>
          </p:cNvGrpSpPr>
          <p:nvPr/>
        </p:nvGrpSpPr>
        <p:grpSpPr bwMode="auto">
          <a:xfrm>
            <a:off x="4738914" y="1366158"/>
            <a:ext cx="3556000" cy="2121958"/>
            <a:chOff x="2736" y="720"/>
            <a:chExt cx="2688" cy="1604"/>
          </a:xfrm>
        </p:grpSpPr>
        <p:pic>
          <p:nvPicPr>
            <p:cNvPr id="8" name="Picture 17"/>
            <p:cNvPicPr>
              <a:picLocks noChangeAspect="1" noChangeArrowheads="1"/>
            </p:cNvPicPr>
            <p:nvPr/>
          </p:nvPicPr>
          <p:blipFill>
            <a:blip r:embed="rId3"/>
            <a:srcRect/>
            <a:stretch>
              <a:fillRect/>
            </a:stretch>
          </p:blipFill>
          <p:spPr bwMode="auto">
            <a:xfrm>
              <a:off x="3408" y="720"/>
              <a:ext cx="2016" cy="1604"/>
            </a:xfrm>
            <a:prstGeom prst="rect">
              <a:avLst/>
            </a:prstGeom>
            <a:noFill/>
          </p:spPr>
        </p:pic>
        <p:sp>
          <p:nvSpPr>
            <p:cNvPr id="9" name="Line 18"/>
            <p:cNvSpPr>
              <a:spLocks noChangeShapeType="1"/>
            </p:cNvSpPr>
            <p:nvPr/>
          </p:nvSpPr>
          <p:spPr bwMode="auto">
            <a:xfrm flipV="1">
              <a:off x="2736" y="1536"/>
              <a:ext cx="672" cy="462"/>
            </a:xfrm>
            <a:prstGeom prst="line">
              <a:avLst/>
            </a:prstGeom>
            <a:noFill/>
            <a:ln w="9525">
              <a:solidFill>
                <a:schemeClr val="tx1"/>
              </a:solidFill>
              <a:round/>
              <a:headEnd/>
              <a:tailEnd type="triangle" w="med" len="med"/>
            </a:ln>
            <a:effectLst/>
          </p:spPr>
          <p:txBody>
            <a:bodyPr/>
            <a:lstStyle/>
            <a:p>
              <a:endParaRPr lang="en-US"/>
            </a:p>
          </p:txBody>
        </p:sp>
      </p:grpSp>
      <p:sp>
        <p:nvSpPr>
          <p:cNvPr id="10" name="AutoShape 20"/>
          <p:cNvSpPr>
            <a:spLocks noChangeArrowheads="1"/>
          </p:cNvSpPr>
          <p:nvPr/>
        </p:nvSpPr>
        <p:spPr bwMode="auto">
          <a:xfrm flipV="1">
            <a:off x="535214" y="3377997"/>
            <a:ext cx="6346598" cy="437773"/>
          </a:xfrm>
          <a:custGeom>
            <a:avLst/>
            <a:gdLst>
              <a:gd name="G0" fmla="+- 7929 0 0"/>
              <a:gd name="G1" fmla="+- 21600 0 7929"/>
              <a:gd name="G2" fmla="*/ 7929 1 2"/>
              <a:gd name="G3" fmla="+- 21600 0 G2"/>
              <a:gd name="G4" fmla="+/ 7929 21600 2"/>
              <a:gd name="G5" fmla="+/ G1 0 2"/>
              <a:gd name="G6" fmla="*/ 21600 21600 7929"/>
              <a:gd name="G7" fmla="*/ G6 1 2"/>
              <a:gd name="G8" fmla="+- 21600 0 G7"/>
              <a:gd name="G9" fmla="*/ 21600 1 2"/>
              <a:gd name="G10" fmla="+- 7929 0 G9"/>
              <a:gd name="G11" fmla="?: G10 G8 0"/>
              <a:gd name="G12" fmla="?: G10 G7 21600"/>
              <a:gd name="T0" fmla="*/ 17635 w 21600"/>
              <a:gd name="T1" fmla="*/ 10800 h 21600"/>
              <a:gd name="T2" fmla="*/ 10800 w 21600"/>
              <a:gd name="T3" fmla="*/ 21600 h 21600"/>
              <a:gd name="T4" fmla="*/ 3965 w 21600"/>
              <a:gd name="T5" fmla="*/ 10800 h 21600"/>
              <a:gd name="T6" fmla="*/ 10800 w 21600"/>
              <a:gd name="T7" fmla="*/ 0 h 21600"/>
              <a:gd name="T8" fmla="*/ 5765 w 21600"/>
              <a:gd name="T9" fmla="*/ 5765 h 21600"/>
              <a:gd name="T10" fmla="*/ 15835 w 21600"/>
              <a:gd name="T11" fmla="*/ 15835 h 21600"/>
            </a:gdLst>
            <a:ahLst/>
            <a:cxnLst>
              <a:cxn ang="0">
                <a:pos x="T0" y="T1"/>
              </a:cxn>
              <a:cxn ang="0">
                <a:pos x="T2" y="T3"/>
              </a:cxn>
              <a:cxn ang="0">
                <a:pos x="T4" y="T5"/>
              </a:cxn>
              <a:cxn ang="0">
                <a:pos x="T6" y="T7"/>
              </a:cxn>
            </a:cxnLst>
            <a:rect l="T8" t="T9" r="T10" b="T11"/>
            <a:pathLst>
              <a:path w="21600" h="21600">
                <a:moveTo>
                  <a:pt x="0" y="0"/>
                </a:moveTo>
                <a:lnTo>
                  <a:pt x="7929" y="21600"/>
                </a:lnTo>
                <a:lnTo>
                  <a:pt x="13671" y="21600"/>
                </a:lnTo>
                <a:lnTo>
                  <a:pt x="21600" y="0"/>
                </a:lnTo>
                <a:close/>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none" lIns="76197" tIns="38098" rIns="76197" bIns="38098" anchor="ctr"/>
          <a:lstStyle/>
          <a:p>
            <a:endParaRPr lang="en-US"/>
          </a:p>
        </p:txBody>
      </p:sp>
      <p:sp>
        <p:nvSpPr>
          <p:cNvPr id="16" name="TextBox 15"/>
          <p:cNvSpPr txBox="1"/>
          <p:nvPr/>
        </p:nvSpPr>
        <p:spPr>
          <a:xfrm>
            <a:off x="524256" y="1497944"/>
            <a:ext cx="2829621" cy="1938992"/>
          </a:xfrm>
          <a:prstGeom prst="rect">
            <a:avLst/>
          </a:prstGeom>
          <a:noFill/>
        </p:spPr>
        <p:txBody>
          <a:bodyPr wrap="none" rtlCol="0">
            <a:spAutoFit/>
          </a:bodyPr>
          <a:lstStyle/>
          <a:p>
            <a:r>
              <a:rPr lang="en-US" dirty="0" smtClean="0"/>
              <a:t>class </a:t>
            </a:r>
            <a:r>
              <a:rPr lang="sk-SK" dirty="0" smtClean="0"/>
              <a:t>Auto</a:t>
            </a:r>
            <a:endParaRPr lang="en-US" dirty="0" smtClean="0"/>
          </a:p>
          <a:p>
            <a:r>
              <a:rPr lang="en-US" dirty="0" smtClean="0"/>
              <a:t>{</a:t>
            </a:r>
          </a:p>
          <a:p>
            <a:r>
              <a:rPr lang="en-US" dirty="0" smtClean="0"/>
              <a:t>  string Picture {</a:t>
            </a:r>
            <a:r>
              <a:rPr lang="en-US" dirty="0" err="1" smtClean="0"/>
              <a:t>get;set</a:t>
            </a:r>
            <a:r>
              <a:rPr lang="en-US" dirty="0" smtClean="0"/>
              <a:t>}</a:t>
            </a:r>
          </a:p>
          <a:p>
            <a:r>
              <a:rPr lang="en-US" dirty="0" smtClean="0"/>
              <a:t>  string Model {</a:t>
            </a:r>
            <a:r>
              <a:rPr lang="en-US" dirty="0" err="1" smtClean="0"/>
              <a:t>get;set</a:t>
            </a:r>
            <a:r>
              <a:rPr lang="en-US" dirty="0" smtClean="0"/>
              <a:t>]</a:t>
            </a:r>
          </a:p>
          <a:p>
            <a:r>
              <a:rPr lang="en-US" dirty="0" smtClean="0"/>
              <a:t>}</a:t>
            </a:r>
          </a:p>
          <a:p>
            <a:endParaRPr lang="en-US" dirty="0"/>
          </a:p>
        </p:txBody>
      </p:sp>
      <p:sp>
        <p:nvSpPr>
          <p:cNvPr id="14" name="Text Box 4"/>
          <p:cNvSpPr txBox="1">
            <a:spLocks noChangeArrowheads="1"/>
          </p:cNvSpPr>
          <p:nvPr/>
        </p:nvSpPr>
        <p:spPr bwMode="auto">
          <a:xfrm>
            <a:off x="378726" y="3842251"/>
            <a:ext cx="8765274" cy="2893090"/>
          </a:xfrm>
          <a:prstGeom prst="rect">
            <a:avLst/>
          </a:prstGeom>
          <a:solidFill>
            <a:srgbClr val="FFFFFF"/>
          </a:solidFill>
          <a:ln w="38100" algn="ctr">
            <a:noFill/>
            <a:miter lim="800000"/>
            <a:headEnd type="none" w="sm" len="sm"/>
            <a:tailEnd type="none" w="lg" len="lg"/>
          </a:ln>
          <a:effectLst>
            <a:outerShdw dist="107763" dir="2700000" algn="ctr" rotWithShape="0">
              <a:schemeClr val="bg2">
                <a:alpha val="50000"/>
              </a:schemeClr>
            </a:outerShdw>
          </a:effectLst>
        </p:spPr>
        <p:txBody>
          <a:bodyPr wrap="square" lIns="91435" tIns="91435" rIns="91435" bIns="91435">
            <a:spAutoFit/>
          </a:bodyPr>
          <a:lstStyle/>
          <a:p>
            <a:r>
              <a:rPr lang="en-US" sz="1600" dirty="0" smtClean="0">
                <a:solidFill>
                  <a:schemeClr val="bg1"/>
                </a:solidFill>
              </a:rPr>
              <a:t>&lt;</a:t>
            </a:r>
            <a:r>
              <a:rPr lang="en-US" sz="1600" dirty="0" err="1" smtClean="0">
                <a:solidFill>
                  <a:schemeClr val="bg1"/>
                </a:solidFill>
              </a:rPr>
              <a:t>DataTemplate</a:t>
            </a:r>
            <a:r>
              <a:rPr lang="en-US" sz="1600" dirty="0" smtClean="0">
                <a:solidFill>
                  <a:schemeClr val="bg1"/>
                </a:solidFill>
              </a:rPr>
              <a:t> x:Key="</a:t>
            </a:r>
            <a:r>
              <a:rPr lang="en-US" sz="1600" dirty="0" err="1" smtClean="0">
                <a:solidFill>
                  <a:schemeClr val="bg1"/>
                </a:solidFill>
              </a:rPr>
              <a:t>carTemplate</a:t>
            </a:r>
            <a:r>
              <a:rPr lang="en-US" sz="1600" dirty="0" smtClean="0">
                <a:solidFill>
                  <a:schemeClr val="bg1"/>
                </a:solidFill>
              </a:rPr>
              <a:t>"&gt;</a:t>
            </a:r>
          </a:p>
          <a:p>
            <a:r>
              <a:rPr lang="en-US" sz="1600" dirty="0" smtClean="0">
                <a:solidFill>
                  <a:schemeClr val="bg1"/>
                </a:solidFill>
              </a:rPr>
              <a:t>  &lt;Border </a:t>
            </a:r>
            <a:r>
              <a:rPr lang="en-US" sz="1600" dirty="0" err="1" smtClean="0">
                <a:solidFill>
                  <a:schemeClr val="bg1"/>
                </a:solidFill>
              </a:rPr>
              <a:t>BorderBrush</a:t>
            </a:r>
            <a:r>
              <a:rPr lang="en-US" sz="1600" dirty="0" smtClean="0">
                <a:solidFill>
                  <a:schemeClr val="bg1"/>
                </a:solidFill>
              </a:rPr>
              <a:t>="Blue" </a:t>
            </a:r>
            <a:r>
              <a:rPr lang="en-US" sz="1600" dirty="0" err="1" smtClean="0">
                <a:solidFill>
                  <a:schemeClr val="bg1"/>
                </a:solidFill>
              </a:rPr>
              <a:t>BorderThickness</a:t>
            </a:r>
            <a:r>
              <a:rPr lang="en-US" sz="1600" dirty="0" smtClean="0">
                <a:solidFill>
                  <a:schemeClr val="bg1"/>
                </a:solidFill>
              </a:rPr>
              <a:t>="2" Background="</a:t>
            </a:r>
            <a:r>
              <a:rPr lang="en-US" sz="1600" dirty="0" err="1" smtClean="0">
                <a:solidFill>
                  <a:schemeClr val="bg1"/>
                </a:solidFill>
              </a:rPr>
              <a:t>LightGray</a:t>
            </a:r>
            <a:r>
              <a:rPr lang="en-US" sz="1600" dirty="0" smtClean="0">
                <a:solidFill>
                  <a:schemeClr val="bg1"/>
                </a:solidFill>
              </a:rPr>
              <a:t>"</a:t>
            </a:r>
          </a:p>
          <a:p>
            <a:r>
              <a:rPr lang="en-US" sz="1600" dirty="0" smtClean="0">
                <a:solidFill>
                  <a:schemeClr val="bg1"/>
                </a:solidFill>
              </a:rPr>
              <a:t>          Margin="10" Padding="15,15,15,5"&gt;</a:t>
            </a:r>
          </a:p>
          <a:p>
            <a:r>
              <a:rPr lang="en-US" sz="1600" dirty="0" smtClean="0">
                <a:solidFill>
                  <a:schemeClr val="bg1"/>
                </a:solidFill>
              </a:rPr>
              <a:t>    &lt;</a:t>
            </a:r>
            <a:r>
              <a:rPr lang="en-US" sz="1600" dirty="0" err="1" smtClean="0">
                <a:solidFill>
                  <a:schemeClr val="bg1"/>
                </a:solidFill>
              </a:rPr>
              <a:t>StackPanel</a:t>
            </a:r>
            <a:r>
              <a:rPr lang="en-US" sz="1600" dirty="0" smtClean="0">
                <a:solidFill>
                  <a:schemeClr val="bg1"/>
                </a:solidFill>
              </a:rPr>
              <a:t>&gt;</a:t>
            </a:r>
          </a:p>
          <a:p>
            <a:r>
              <a:rPr lang="en-US" sz="1600" dirty="0" smtClean="0">
                <a:solidFill>
                  <a:schemeClr val="bg1"/>
                </a:solidFill>
              </a:rPr>
              <a:t>      &lt;Image </a:t>
            </a:r>
            <a:r>
              <a:rPr lang="en-US" sz="1600" dirty="0" err="1" smtClean="0">
                <a:solidFill>
                  <a:schemeClr val="bg1"/>
                </a:solidFill>
              </a:rPr>
              <a:t>HorizontalAlignment</a:t>
            </a:r>
            <a:r>
              <a:rPr lang="en-US" sz="1600" dirty="0" smtClean="0">
                <a:solidFill>
                  <a:schemeClr val="bg1"/>
                </a:solidFill>
              </a:rPr>
              <a:t>="Center" Source="{Binding Picture}“ /&gt;</a:t>
            </a:r>
          </a:p>
          <a:p>
            <a:r>
              <a:rPr lang="en-US" sz="1600" dirty="0" smtClean="0">
                <a:solidFill>
                  <a:schemeClr val="bg1"/>
                </a:solidFill>
              </a:rPr>
              <a:t>      &lt;Border </a:t>
            </a:r>
            <a:r>
              <a:rPr lang="en-US" sz="1600" dirty="0" err="1" smtClean="0">
                <a:solidFill>
                  <a:schemeClr val="bg1"/>
                </a:solidFill>
              </a:rPr>
              <a:t>HorizontalAlignment</a:t>
            </a:r>
            <a:r>
              <a:rPr lang="en-US" sz="1600" dirty="0" smtClean="0">
                <a:solidFill>
                  <a:schemeClr val="bg1"/>
                </a:solidFill>
              </a:rPr>
              <a:t>="Center" </a:t>
            </a:r>
            <a:r>
              <a:rPr lang="en-US" sz="1600" dirty="0" err="1" smtClean="0">
                <a:solidFill>
                  <a:schemeClr val="bg1"/>
                </a:solidFill>
              </a:rPr>
              <a:t>BorderBrush</a:t>
            </a:r>
            <a:r>
              <a:rPr lang="en-US" sz="1600" dirty="0" smtClean="0">
                <a:solidFill>
                  <a:schemeClr val="bg1"/>
                </a:solidFill>
              </a:rPr>
              <a:t>="Navy"</a:t>
            </a:r>
          </a:p>
          <a:p>
            <a:r>
              <a:rPr lang="en-US" sz="1600" dirty="0" smtClean="0">
                <a:solidFill>
                  <a:schemeClr val="bg1"/>
                </a:solidFill>
              </a:rPr>
              <a:t>              Background="#DDF“ </a:t>
            </a:r>
            <a:r>
              <a:rPr lang="en-US" sz="1600" dirty="0" err="1" smtClean="0">
                <a:solidFill>
                  <a:schemeClr val="bg1"/>
                </a:solidFill>
              </a:rPr>
              <a:t>BorderThickness</a:t>
            </a:r>
            <a:r>
              <a:rPr lang="en-US" sz="1600" dirty="0" smtClean="0">
                <a:solidFill>
                  <a:schemeClr val="bg1"/>
                </a:solidFill>
              </a:rPr>
              <a:t>="1" Margin="10" Padding="3"&gt;</a:t>
            </a:r>
          </a:p>
          <a:p>
            <a:r>
              <a:rPr lang="en-US" sz="1600" dirty="0" smtClean="0">
                <a:solidFill>
                  <a:schemeClr val="bg1"/>
                </a:solidFill>
              </a:rPr>
              <a:t>        &lt;</a:t>
            </a:r>
            <a:r>
              <a:rPr lang="en-US" sz="1600" dirty="0" err="1" smtClean="0">
                <a:solidFill>
                  <a:schemeClr val="bg1"/>
                </a:solidFill>
              </a:rPr>
              <a:t>TextBlock</a:t>
            </a:r>
            <a:r>
              <a:rPr lang="en-US" sz="1600" dirty="0" smtClean="0">
                <a:solidFill>
                  <a:schemeClr val="bg1"/>
                </a:solidFill>
              </a:rPr>
              <a:t> </a:t>
            </a:r>
            <a:r>
              <a:rPr lang="en-US" sz="1600" dirty="0" err="1" smtClean="0">
                <a:solidFill>
                  <a:schemeClr val="bg1"/>
                </a:solidFill>
              </a:rPr>
              <a:t>FontSize</a:t>
            </a:r>
            <a:r>
              <a:rPr lang="en-US" sz="1600" dirty="0" smtClean="0">
                <a:solidFill>
                  <a:schemeClr val="bg1"/>
                </a:solidFill>
              </a:rPr>
              <a:t>="18" </a:t>
            </a:r>
            <a:r>
              <a:rPr lang="en-US" sz="1600" dirty="0" err="1" smtClean="0">
                <a:solidFill>
                  <a:schemeClr val="bg1"/>
                </a:solidFill>
              </a:rPr>
              <a:t>TextContent</a:t>
            </a:r>
            <a:r>
              <a:rPr lang="en-US" sz="1600" dirty="0" smtClean="0">
                <a:solidFill>
                  <a:schemeClr val="bg1"/>
                </a:solidFill>
              </a:rPr>
              <a:t>="{Binding Path=Model}" /&gt;</a:t>
            </a:r>
          </a:p>
          <a:p>
            <a:r>
              <a:rPr lang="en-US" sz="1600" dirty="0" smtClean="0">
                <a:solidFill>
                  <a:schemeClr val="bg1"/>
                </a:solidFill>
              </a:rPr>
              <a:t>      &lt;/Border&gt; &lt;/</a:t>
            </a:r>
            <a:r>
              <a:rPr lang="en-US" sz="1600" dirty="0" err="1" smtClean="0">
                <a:solidFill>
                  <a:schemeClr val="bg1"/>
                </a:solidFill>
              </a:rPr>
              <a:t>StackPanel</a:t>
            </a:r>
            <a:r>
              <a:rPr lang="en-US" sz="1600" dirty="0" smtClean="0">
                <a:solidFill>
                  <a:schemeClr val="bg1"/>
                </a:solidFill>
              </a:rPr>
              <a:t>&gt;</a:t>
            </a:r>
          </a:p>
          <a:p>
            <a:r>
              <a:rPr lang="en-US" sz="1600" dirty="0" smtClean="0">
                <a:solidFill>
                  <a:schemeClr val="bg1"/>
                </a:solidFill>
              </a:rPr>
              <a:t>    &lt;/Border&gt;</a:t>
            </a:r>
          </a:p>
          <a:p>
            <a:r>
              <a:rPr lang="en-US" sz="1600" dirty="0" smtClean="0">
                <a:solidFill>
                  <a:schemeClr val="bg1"/>
                </a:solidFill>
              </a:rPr>
              <a:t>&lt;/</a:t>
            </a:r>
            <a:r>
              <a:rPr lang="en-US" sz="1600" dirty="0" err="1" smtClean="0">
                <a:solidFill>
                  <a:schemeClr val="bg1"/>
                </a:solidFill>
              </a:rPr>
              <a:t>DataTemplate</a:t>
            </a:r>
            <a:r>
              <a:rPr lang="en-US" sz="1600" dirty="0" smtClean="0">
                <a:solidFill>
                  <a:schemeClr val="bg1"/>
                </a:solidFill>
              </a:rPr>
              <a:t>&gt;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4338"/>
            <a:ext cx="8382000" cy="512448"/>
          </a:xfrm>
        </p:spPr>
        <p:txBody>
          <a:bodyPr/>
          <a:lstStyle/>
          <a:p>
            <a:r>
              <a:rPr lang="sk-SK" dirty="0" smtClean="0"/>
              <a:t>Silverlight </a:t>
            </a:r>
            <a:r>
              <a:rPr lang="en-US" dirty="0" err="1" smtClean="0"/>
              <a:t>DataGrid</a:t>
            </a:r>
            <a:r>
              <a:rPr lang="sk-SK" dirty="0" smtClean="0"/>
              <a:t> </a:t>
            </a:r>
            <a:r>
              <a:rPr smtClean="0"/>
              <a:t> </a:t>
            </a:r>
            <a:endParaRPr lang="en-US" dirty="0"/>
          </a:p>
        </p:txBody>
      </p:sp>
      <p:sp>
        <p:nvSpPr>
          <p:cNvPr id="3" name="Content Placeholder 2"/>
          <p:cNvSpPr>
            <a:spLocks noGrp="1"/>
          </p:cNvSpPr>
          <p:nvPr>
            <p:ph sz="half" idx="1"/>
          </p:nvPr>
        </p:nvSpPr>
        <p:spPr>
          <a:xfrm>
            <a:off x="381000" y="1553447"/>
            <a:ext cx="7864366" cy="5363007"/>
          </a:xfrm>
        </p:spPr>
        <p:txBody>
          <a:bodyPr/>
          <a:lstStyle/>
          <a:p>
            <a:pPr lvl="0"/>
            <a:r>
              <a:rPr lang="en-US" sz="2800" dirty="0" err="1" smtClean="0"/>
              <a:t>Komplexn</a:t>
            </a:r>
            <a:r>
              <a:rPr lang="cs-CZ" sz="2800" dirty="0" smtClean="0"/>
              <a:t>í ovládací prvek specializovaný na vazbu na data</a:t>
            </a:r>
            <a:endParaRPr lang="en-US" sz="2800" dirty="0" smtClean="0"/>
          </a:p>
          <a:p>
            <a:pPr lvl="1"/>
            <a:r>
              <a:rPr lang="sk-SK" sz="2400" dirty="0" smtClean="0"/>
              <a:t>Variabilní definice sloupců</a:t>
            </a:r>
          </a:p>
          <a:p>
            <a:pPr lvl="2"/>
            <a:r>
              <a:rPr lang="sk-SK" dirty="0" smtClean="0"/>
              <a:t>Manuálně nebo automatickým generováním</a:t>
            </a:r>
          </a:p>
          <a:p>
            <a:pPr lvl="2"/>
            <a:r>
              <a:rPr lang="sk-SK" dirty="0" smtClean="0"/>
              <a:t>Textový, checkbox, podle šablony</a:t>
            </a:r>
          </a:p>
          <a:p>
            <a:pPr lvl="1"/>
            <a:r>
              <a:rPr lang="sk-SK" sz="2400" dirty="0" smtClean="0"/>
              <a:t>Inteligentní rozhraní</a:t>
            </a:r>
          </a:p>
          <a:p>
            <a:pPr lvl="2"/>
            <a:r>
              <a:rPr lang="cs-CZ" dirty="0" smtClean="0"/>
              <a:t>„</a:t>
            </a:r>
            <a:r>
              <a:rPr lang="cs-CZ" dirty="0" err="1" smtClean="0"/>
              <a:t>Scrollovatelnost</a:t>
            </a:r>
            <a:r>
              <a:rPr lang="cs-CZ" dirty="0" smtClean="0"/>
              <a:t>“</a:t>
            </a:r>
            <a:endParaRPr lang="sk-SK" dirty="0" smtClean="0"/>
          </a:p>
          <a:p>
            <a:pPr lvl="2"/>
            <a:r>
              <a:rPr lang="sk-SK" dirty="0" smtClean="0"/>
              <a:t>Podpora editace</a:t>
            </a:r>
          </a:p>
          <a:p>
            <a:pPr lvl="2"/>
            <a:r>
              <a:rPr lang="sk-SK" dirty="0" smtClean="0"/>
              <a:t>Filtrování, třídění (i vícesloupcové)</a:t>
            </a:r>
          </a:p>
          <a:p>
            <a:pPr lvl="2"/>
            <a:r>
              <a:rPr lang="sk-SK" dirty="0" smtClean="0"/>
              <a:t>Zmražení sloupce</a:t>
            </a:r>
          </a:p>
          <a:p>
            <a:pPr lvl="2"/>
            <a:r>
              <a:rPr lang="sk-SK" dirty="0" smtClean="0"/>
              <a:t>Zobrazení detailu řádku</a:t>
            </a:r>
          </a:p>
          <a:p>
            <a:pPr lvl="2"/>
            <a:r>
              <a:rPr lang="sk-SK" dirty="0" smtClean="0"/>
              <a:t>Možnost automatické velikosti řádků/sloupců</a:t>
            </a:r>
          </a:p>
          <a:p>
            <a:pPr lvl="2"/>
            <a:r>
              <a:rPr lang="sk-SK" dirty="0" smtClean="0"/>
              <a:t>Různé režimy výběru (řádek, buňka)</a:t>
            </a:r>
          </a:p>
          <a:p>
            <a:pPr lvl="2"/>
            <a:r>
              <a:rPr lang="cs-CZ" dirty="0" smtClean="0"/>
              <a:t>Podpora stylů. </a:t>
            </a:r>
            <a:r>
              <a:rPr lang="cs-CZ" dirty="0" err="1" smtClean="0"/>
              <a:t>skinování</a:t>
            </a:r>
            <a:endParaRPr lang="en-US"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 name="Down Arrow 18"/>
          <p:cNvSpPr/>
          <p:nvPr/>
        </p:nvSpPr>
        <p:spPr bwMode="auto">
          <a:xfrm rot="19722185" flipH="1">
            <a:off x="5363190" y="2675744"/>
            <a:ext cx="533400" cy="1838683"/>
          </a:xfrm>
          <a:prstGeom prst="down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0" name="TextBox 19"/>
          <p:cNvSpPr txBox="1"/>
          <p:nvPr/>
        </p:nvSpPr>
        <p:spPr>
          <a:xfrm>
            <a:off x="6400800" y="3200400"/>
            <a:ext cx="2057400" cy="400110"/>
          </a:xfrm>
          <a:prstGeom prst="rect">
            <a:avLst/>
          </a:prstGeom>
          <a:noFill/>
        </p:spPr>
        <p:txBody>
          <a:bodyPr wrap="square" rtlCol="0">
            <a:spAutoFit/>
          </a:bodyPr>
          <a:lstStyle/>
          <a:p>
            <a:r>
              <a:rPr lang="cs-CZ" dirty="0" err="1" smtClean="0">
                <a:ln w="18415" cmpd="sng">
                  <a:solidFill>
                    <a:schemeClr val="tx2">
                      <a:lumMod val="50000"/>
                    </a:schemeClr>
                  </a:solidFill>
                  <a:prstDash val="solid"/>
                </a:ln>
                <a:solidFill>
                  <a:srgbClr val="FFFFFF"/>
                </a:solidFill>
                <a:effectLst>
                  <a:outerShdw blurRad="63500" dir="3600000" algn="tl" rotWithShape="0">
                    <a:srgbClr val="000000">
                      <a:alpha val="70000"/>
                    </a:srgbClr>
                  </a:outerShdw>
                </a:effectLst>
              </a:rPr>
              <a:t>Skinování</a:t>
            </a:r>
            <a:endParaRPr lang="en-US" dirty="0">
              <a:ln w="18415" cmpd="sng">
                <a:solidFill>
                  <a:schemeClr val="tx2">
                    <a:lumMod val="50000"/>
                  </a:schemeClr>
                </a:solidFill>
                <a:prstDash val="solid"/>
              </a:ln>
              <a:solidFill>
                <a:srgbClr val="FFFFFF"/>
              </a:solidFill>
              <a:effectLst>
                <a:outerShdw blurRad="63500" dir="3600000" algn="tl" rotWithShape="0">
                  <a:srgbClr val="000000">
                    <a:alpha val="70000"/>
                  </a:srgbClr>
                </a:outerShdw>
              </a:effectLst>
            </a:endParaRPr>
          </a:p>
        </p:txBody>
      </p:sp>
      <p:sp>
        <p:nvSpPr>
          <p:cNvPr id="2" name="Title 1"/>
          <p:cNvSpPr>
            <a:spLocks noGrp="1"/>
          </p:cNvSpPr>
          <p:nvPr>
            <p:ph type="title"/>
          </p:nvPr>
        </p:nvSpPr>
        <p:spPr>
          <a:xfrm>
            <a:off x="292458" y="591218"/>
            <a:ext cx="3544866" cy="664797"/>
          </a:xfrm>
        </p:spPr>
        <p:txBody>
          <a:bodyPr>
            <a:normAutofit/>
          </a:bodyPr>
          <a:lstStyle/>
          <a:p>
            <a:r>
              <a:rPr smtClean="0"/>
              <a:t>“</a:t>
            </a:r>
            <a:r>
              <a:rPr lang="cs-CZ" dirty="0" err="1" smtClean="0"/>
              <a:t>Skinování</a:t>
            </a:r>
            <a:r>
              <a:rPr smtClean="0"/>
              <a:t>”</a:t>
            </a:r>
          </a:p>
        </p:txBody>
      </p:sp>
      <p:sp>
        <p:nvSpPr>
          <p:cNvPr id="14" name="Content Placeholder 2"/>
          <p:cNvSpPr>
            <a:spLocks noGrp="1"/>
          </p:cNvSpPr>
          <p:nvPr>
            <p:ph idx="1"/>
          </p:nvPr>
        </p:nvSpPr>
        <p:spPr>
          <a:xfrm>
            <a:off x="457200" y="1600200"/>
            <a:ext cx="6274676" cy="5029200"/>
          </a:xfrm>
        </p:spPr>
        <p:txBody>
          <a:bodyPr>
            <a:normAutofit/>
          </a:bodyPr>
          <a:lstStyle/>
          <a:p>
            <a:r>
              <a:rPr lang="sk-SK" sz="2800" dirty="0" err="1" smtClean="0"/>
              <a:t>Cílem</a:t>
            </a:r>
            <a:r>
              <a:rPr lang="sk-SK" sz="2800" dirty="0" smtClean="0"/>
              <a:t> je </a:t>
            </a:r>
            <a:endParaRPr lang="en-US" sz="2800" dirty="0" smtClean="0"/>
          </a:p>
          <a:p>
            <a:pPr lvl="1"/>
            <a:r>
              <a:rPr lang="sk-SK" sz="2400" dirty="0" err="1" smtClean="0"/>
              <a:t>Zatraktivnění</a:t>
            </a:r>
            <a:r>
              <a:rPr lang="sk-SK" sz="2400" dirty="0" smtClean="0"/>
              <a:t> </a:t>
            </a:r>
            <a:r>
              <a:rPr lang="sk-SK" sz="2400" dirty="0" err="1" smtClean="0"/>
              <a:t>vzhledu</a:t>
            </a:r>
            <a:r>
              <a:rPr lang="sk-SK" sz="2400" dirty="0" smtClean="0"/>
              <a:t> </a:t>
            </a:r>
            <a:r>
              <a:rPr lang="sk-SK" sz="2400" dirty="0" err="1" smtClean="0"/>
              <a:t>prvků</a:t>
            </a:r>
            <a:endParaRPr lang="sk-SK" sz="2400" dirty="0" smtClean="0"/>
          </a:p>
          <a:p>
            <a:pPr lvl="1"/>
            <a:r>
              <a:rPr lang="cs-CZ" sz="2400" dirty="0" smtClean="0"/>
              <a:t>Úplná záměna vizuálních prvků</a:t>
            </a:r>
            <a:endParaRPr lang="en-US" sz="2400" dirty="0" smtClean="0"/>
          </a:p>
          <a:p>
            <a:r>
              <a:rPr lang="cs-CZ" sz="2800" dirty="0" smtClean="0"/>
              <a:t>Řešením je použití šablony</a:t>
            </a:r>
            <a:endParaRPr lang="en-US" sz="2800" dirty="0" smtClean="0"/>
          </a:p>
          <a:p>
            <a:pPr lvl="1"/>
            <a:r>
              <a:rPr lang="en-US" sz="2400" dirty="0" smtClean="0"/>
              <a:t>&lt;</a:t>
            </a:r>
            <a:r>
              <a:rPr lang="en-US" sz="2400" dirty="0" err="1" smtClean="0"/>
              <a:t>ControlTemplate</a:t>
            </a:r>
            <a:r>
              <a:rPr lang="en-US" sz="2400" dirty="0" smtClean="0"/>
              <a:t>&gt;</a:t>
            </a:r>
          </a:p>
        </p:txBody>
      </p:sp>
      <p:sp>
        <p:nvSpPr>
          <p:cNvPr id="21" name="TextBox 20"/>
          <p:cNvSpPr txBox="1"/>
          <p:nvPr/>
        </p:nvSpPr>
        <p:spPr>
          <a:xfrm>
            <a:off x="898634" y="3225364"/>
            <a:ext cx="2057400" cy="400110"/>
          </a:xfrm>
          <a:prstGeom prst="rect">
            <a:avLst/>
          </a:prstGeom>
          <a:noFill/>
        </p:spPr>
        <p:txBody>
          <a:bodyPr wrap="square" rtlCol="0">
            <a:spAutoFit/>
          </a:bodyPr>
          <a:lstStyle/>
          <a:p>
            <a:r>
              <a:rPr lang="sk-SK" dirty="0" err="1" smtClean="0">
                <a:ln w="18415" cmpd="sng">
                  <a:solidFill>
                    <a:schemeClr val="tx2">
                      <a:lumMod val="50000"/>
                    </a:schemeClr>
                  </a:solidFill>
                  <a:prstDash val="solid"/>
                </a:ln>
                <a:solidFill>
                  <a:srgbClr val="FFFFFF"/>
                </a:solidFill>
                <a:effectLst>
                  <a:outerShdw blurRad="63500" dir="3600000" algn="tl" rotWithShape="0">
                    <a:srgbClr val="000000">
                      <a:alpha val="70000"/>
                    </a:srgbClr>
                  </a:outerShdw>
                </a:effectLst>
              </a:rPr>
              <a:t>Stylování</a:t>
            </a:r>
            <a:endParaRPr lang="en-US" dirty="0">
              <a:ln w="18415" cmpd="sng">
                <a:solidFill>
                  <a:schemeClr val="bg2">
                    <a:lumMod val="60000"/>
                    <a:lumOff val="40000"/>
                  </a:schemeClr>
                </a:solidFill>
                <a:prstDash val="solid"/>
              </a:ln>
              <a:solidFill>
                <a:schemeClr val="accent1">
                  <a:lumMod val="10000"/>
                </a:schemeClr>
              </a:solidFill>
              <a:effectLst>
                <a:outerShdw blurRad="38100" dist="38100" dir="2700000" algn="tl">
                  <a:srgbClr val="000000">
                    <a:alpha val="43137"/>
                  </a:srgbClr>
                </a:outerShdw>
              </a:effectLst>
            </a:endParaRPr>
          </a:p>
        </p:txBody>
      </p:sp>
      <p:sp>
        <p:nvSpPr>
          <p:cNvPr id="25" name="Down Arrow 24"/>
          <p:cNvSpPr/>
          <p:nvPr/>
        </p:nvSpPr>
        <p:spPr bwMode="auto">
          <a:xfrm rot="16200000" flipH="1">
            <a:off x="4151707" y="4444603"/>
            <a:ext cx="533400" cy="2007394"/>
          </a:xfrm>
          <a:prstGeom prst="down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6" name="Down Arrow 25"/>
          <p:cNvSpPr/>
          <p:nvPr/>
        </p:nvSpPr>
        <p:spPr bwMode="auto">
          <a:xfrm rot="1877815">
            <a:off x="2709642" y="2611048"/>
            <a:ext cx="533400" cy="1942373"/>
          </a:xfrm>
          <a:prstGeom prst="down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1032" name="Picture 8"/>
          <p:cNvPicPr>
            <a:picLocks noChangeAspect="1" noChangeArrowheads="1"/>
          </p:cNvPicPr>
          <p:nvPr/>
        </p:nvPicPr>
        <p:blipFill>
          <a:blip r:embed="rId4"/>
          <a:srcRect/>
          <a:stretch>
            <a:fillRect/>
          </a:stretch>
        </p:blipFill>
        <p:spPr bwMode="auto">
          <a:xfrm>
            <a:off x="3532823" y="1359081"/>
            <a:ext cx="1590675" cy="952500"/>
          </a:xfrm>
          <a:prstGeom prst="rect">
            <a:avLst/>
          </a:prstGeom>
          <a:noFill/>
          <a:ln w="9525">
            <a:noFill/>
            <a:miter lim="800000"/>
            <a:headEnd/>
            <a:tailEnd/>
          </a:ln>
          <a:effectLst/>
        </p:spPr>
      </p:pic>
      <p:pic>
        <p:nvPicPr>
          <p:cNvPr id="1033" name="Picture 9"/>
          <p:cNvPicPr>
            <a:picLocks noChangeAspect="1" noChangeArrowheads="1"/>
          </p:cNvPicPr>
          <p:nvPr/>
        </p:nvPicPr>
        <p:blipFill>
          <a:blip r:embed="rId5"/>
          <a:srcRect/>
          <a:stretch>
            <a:fillRect/>
          </a:stretch>
        </p:blipFill>
        <p:spPr bwMode="auto">
          <a:xfrm>
            <a:off x="1247912" y="4934359"/>
            <a:ext cx="1666875" cy="942975"/>
          </a:xfrm>
          <a:prstGeom prst="rect">
            <a:avLst/>
          </a:prstGeom>
          <a:noFill/>
          <a:ln w="9525">
            <a:noFill/>
            <a:miter lim="800000"/>
            <a:headEnd/>
            <a:tailEnd/>
          </a:ln>
          <a:effectLst/>
        </p:spPr>
      </p:pic>
      <p:sp>
        <p:nvSpPr>
          <p:cNvPr id="13" name="Title 1"/>
          <p:cNvSpPr txBox="1">
            <a:spLocks/>
          </p:cNvSpPr>
          <p:nvPr/>
        </p:nvSpPr>
        <p:spPr>
          <a:xfrm>
            <a:off x="409914" y="575452"/>
            <a:ext cx="8375946" cy="512448"/>
          </a:xfrm>
          <a:prstGeom prst="rect">
            <a:avLst/>
          </a:prstGeom>
        </p:spPr>
        <p:txBody>
          <a:bodyPr vert="horz" wrap="square" lIns="0" tIns="0" rIns="0" bIns="0" rtlCol="0" anchor="t">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sk-SK" sz="3700" b="0" i="0" u="none" strike="noStrike" kern="1200" cap="none" spc="-100" normalizeH="0" baseline="0" noProof="0" dirty="0" smtClean="0">
                <a:ln w="3175">
                  <a:noFill/>
                </a:ln>
                <a:solidFill>
                  <a:schemeClr val="bg2">
                    <a:lumMod val="75000"/>
                  </a:schemeClr>
                </a:solidFill>
                <a:effectLst/>
                <a:uLnTx/>
                <a:uFillTx/>
                <a:latin typeface="Calibri" pitchFamily="34" charset="0"/>
                <a:ea typeface="+mn-ea"/>
                <a:cs typeface="Arial" charset="0"/>
              </a:rPr>
              <a:t>Úprava </a:t>
            </a:r>
            <a:r>
              <a:rPr kumimoji="0" lang="sk-SK" sz="3700" b="0" i="0" u="none" strike="noStrike" kern="1200" cap="none" spc="-100" normalizeH="0" baseline="0" noProof="0" dirty="0" err="1" smtClean="0">
                <a:ln w="3175">
                  <a:noFill/>
                </a:ln>
                <a:solidFill>
                  <a:schemeClr val="bg2">
                    <a:lumMod val="75000"/>
                  </a:schemeClr>
                </a:solidFill>
                <a:effectLst/>
                <a:uLnTx/>
                <a:uFillTx/>
                <a:latin typeface="Calibri" pitchFamily="34" charset="0"/>
                <a:ea typeface="+mn-ea"/>
                <a:cs typeface="Arial" charset="0"/>
              </a:rPr>
              <a:t>vizuálu</a:t>
            </a:r>
            <a:r>
              <a:rPr kumimoji="0" lang="sk-SK" sz="3700" b="0" i="0" u="none" strike="noStrike" kern="1200" cap="none" spc="-100" normalizeH="0" noProof="0" dirty="0" smtClean="0">
                <a:ln w="3175">
                  <a:noFill/>
                </a:ln>
                <a:solidFill>
                  <a:schemeClr val="bg2">
                    <a:lumMod val="75000"/>
                  </a:schemeClr>
                </a:solidFill>
                <a:effectLst/>
                <a:uLnTx/>
                <a:uFillTx/>
                <a:latin typeface="Calibri" pitchFamily="34" charset="0"/>
                <a:ea typeface="+mn-ea"/>
                <a:cs typeface="Arial" charset="0"/>
              </a:rPr>
              <a:t> ovládacích </a:t>
            </a:r>
            <a:r>
              <a:rPr kumimoji="0" lang="sk-SK" sz="3700" b="0" i="0" u="none" strike="noStrike" kern="1200" cap="none" spc="-100" normalizeH="0" noProof="0" dirty="0" err="1" smtClean="0">
                <a:ln w="3175">
                  <a:noFill/>
                </a:ln>
                <a:solidFill>
                  <a:schemeClr val="bg2">
                    <a:lumMod val="75000"/>
                  </a:schemeClr>
                </a:solidFill>
                <a:effectLst/>
                <a:uLnTx/>
                <a:uFillTx/>
                <a:latin typeface="Calibri" pitchFamily="34" charset="0"/>
                <a:ea typeface="+mn-ea"/>
                <a:cs typeface="Arial" charset="0"/>
              </a:rPr>
              <a:t>prvků</a:t>
            </a:r>
            <a:endParaRPr kumimoji="0" lang="en-US" sz="3700" b="0" i="0" u="none" strike="noStrike" kern="1200" cap="none" spc="-100" normalizeH="0" baseline="0" noProof="0" dirty="0">
              <a:ln w="3175">
                <a:noFill/>
              </a:ln>
              <a:solidFill>
                <a:schemeClr val="bg2">
                  <a:lumMod val="75000"/>
                </a:schemeClr>
              </a:solidFill>
              <a:effectLst/>
              <a:uLnTx/>
              <a:uFillTx/>
              <a:latin typeface="Calibri" pitchFamily="34" charset="0"/>
              <a:ea typeface="+mn-ea"/>
              <a:cs typeface="Arial" charset="0"/>
            </a:endParaRPr>
          </a:p>
        </p:txBody>
      </p:sp>
      <p:pic>
        <p:nvPicPr>
          <p:cNvPr id="17" name="Picture 2"/>
          <p:cNvPicPr>
            <a:picLocks noChangeAspect="1" noChangeArrowheads="1"/>
          </p:cNvPicPr>
          <p:nvPr/>
        </p:nvPicPr>
        <p:blipFill>
          <a:blip r:embed="rId6"/>
          <a:srcRect/>
          <a:stretch>
            <a:fillRect/>
          </a:stretch>
        </p:blipFill>
        <p:spPr bwMode="auto">
          <a:xfrm>
            <a:off x="5851248" y="4746139"/>
            <a:ext cx="1311551" cy="1253259"/>
          </a:xfrm>
          <a:prstGeom prst="rect">
            <a:avLst/>
          </a:prstGeom>
          <a:noFill/>
          <a:ln w="9525">
            <a:noFill/>
            <a:miter lim="800000"/>
            <a:headEnd/>
            <a:tailEnd/>
          </a:ln>
          <a:effec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20"/>
                                        </p:tgtEl>
                                      </p:cBhvr>
                                    </p:animEffect>
                                    <p:set>
                                      <p:cBhvr>
                                        <p:cTn id="7" dur="1" fill="hold">
                                          <p:stCondLst>
                                            <p:cond delay="1999"/>
                                          </p:stCondLst>
                                        </p:cTn>
                                        <p:tgtEl>
                                          <p:spTgt spid="2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2000"/>
                                        <p:tgtEl>
                                          <p:spTgt spid="19"/>
                                        </p:tgtEl>
                                      </p:cBhvr>
                                    </p:animEffect>
                                    <p:set>
                                      <p:cBhvr>
                                        <p:cTn id="10" dur="1" fill="hold">
                                          <p:stCondLst>
                                            <p:cond delay="1999"/>
                                          </p:stCondLst>
                                        </p:cTn>
                                        <p:tgtEl>
                                          <p:spTgt spid="19"/>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2000"/>
                                        <p:tgtEl>
                                          <p:spTgt spid="13"/>
                                        </p:tgtEl>
                                      </p:cBhvr>
                                    </p:animEffect>
                                    <p:set>
                                      <p:cBhvr>
                                        <p:cTn id="13" dur="1" fill="hold">
                                          <p:stCondLst>
                                            <p:cond delay="1999"/>
                                          </p:stCondLst>
                                        </p:cTn>
                                        <p:tgtEl>
                                          <p:spTgt spid="13"/>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2000"/>
                                        <p:tgtEl>
                                          <p:spTgt spid="21"/>
                                        </p:tgtEl>
                                      </p:cBhvr>
                                    </p:animEffect>
                                    <p:set>
                                      <p:cBhvr>
                                        <p:cTn id="16" dur="1" fill="hold">
                                          <p:stCondLst>
                                            <p:cond delay="1999"/>
                                          </p:stCondLst>
                                        </p:cTn>
                                        <p:tgtEl>
                                          <p:spTgt spid="21"/>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2000"/>
                                        <p:tgtEl>
                                          <p:spTgt spid="26"/>
                                        </p:tgtEl>
                                      </p:cBhvr>
                                    </p:animEffect>
                                    <p:set>
                                      <p:cBhvr>
                                        <p:cTn id="19" dur="1" fill="hold">
                                          <p:stCondLst>
                                            <p:cond delay="1999"/>
                                          </p:stCondLst>
                                        </p:cTn>
                                        <p:tgtEl>
                                          <p:spTgt spid="26"/>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2000"/>
                                        <p:tgtEl>
                                          <p:spTgt spid="1033"/>
                                        </p:tgtEl>
                                      </p:cBhvr>
                                    </p:animEffect>
                                    <p:set>
                                      <p:cBhvr>
                                        <p:cTn id="22" dur="1" fill="hold">
                                          <p:stCondLst>
                                            <p:cond delay="1999"/>
                                          </p:stCondLst>
                                        </p:cTn>
                                        <p:tgtEl>
                                          <p:spTgt spid="1033"/>
                                        </p:tgtEl>
                                        <p:attrNameLst>
                                          <p:attrName>style.visibility</p:attrName>
                                        </p:attrNameLst>
                                      </p:cBhvr>
                                      <p:to>
                                        <p:strVal val="hidden"/>
                                      </p:to>
                                    </p:set>
                                  </p:childTnLst>
                                </p:cTn>
                              </p:par>
                            </p:childTnLst>
                          </p:cTn>
                        </p:par>
                        <p:par>
                          <p:cTn id="23" fill="hold">
                            <p:stCondLst>
                              <p:cond delay="2000"/>
                            </p:stCondLst>
                            <p:childTnLst>
                              <p:par>
                                <p:cTn id="24" presetID="49" presetClass="path" presetSubtype="0" accel="50000" decel="50000" fill="hold" nodeType="afterEffect">
                                  <p:stCondLst>
                                    <p:cond delay="0"/>
                                  </p:stCondLst>
                                  <p:childTnLst>
                                    <p:animMotion origin="layout" path="M -3.88889E-6 3.10664E-6 L -0.24826 0.52371 " pathEditMode="relative" rAng="0" ptsTypes="AA">
                                      <p:cBhvr>
                                        <p:cTn id="25" dur="2000" fill="hold"/>
                                        <p:tgtEl>
                                          <p:spTgt spid="1032"/>
                                        </p:tgtEl>
                                        <p:attrNameLst>
                                          <p:attrName>ppt_x</p:attrName>
                                          <p:attrName>ppt_y</p:attrName>
                                        </p:attrNameLst>
                                      </p:cBhvr>
                                      <p:rCtr x="-124" y="262"/>
                                    </p:animMotion>
                                  </p:childTnLst>
                                </p:cTn>
                              </p:par>
                            </p:childTnLst>
                          </p:cTn>
                        </p:par>
                        <p:par>
                          <p:cTn id="26" fill="hold">
                            <p:stCondLst>
                              <p:cond delay="4000"/>
                            </p:stCondLst>
                            <p:childTnLst>
                              <p:par>
                                <p:cTn id="27" presetID="2" presetClass="entr" presetSubtype="4"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childTnLst>
                          </p:cTn>
                        </p:par>
                        <p:par>
                          <p:cTn id="31" fill="hold">
                            <p:stCondLst>
                              <p:cond delay="4500"/>
                            </p:stCondLst>
                            <p:childTnLst>
                              <p:par>
                                <p:cTn id="32" presetID="10" presetClass="entr" presetSubtype="0"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2000"/>
                                        <p:tgtEl>
                                          <p:spTgt spid="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
                                            <p:txEl>
                                              <p:pRg st="0" end="0"/>
                                            </p:txEl>
                                          </p:spTgt>
                                        </p:tgtEl>
                                        <p:attrNameLst>
                                          <p:attrName>style.visibility</p:attrName>
                                        </p:attrNameLst>
                                      </p:cBhvr>
                                      <p:to>
                                        <p:strVal val="visible"/>
                                      </p:to>
                                    </p:set>
                                    <p:animEffect transition="in" filter="fade">
                                      <p:cBhvr>
                                        <p:cTn id="37" dur="2000"/>
                                        <p:tgtEl>
                                          <p:spTgt spid="14">
                                            <p:txEl>
                                              <p:pRg st="0" end="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
                                            <p:txEl>
                                              <p:pRg st="1" end="1"/>
                                            </p:txEl>
                                          </p:spTgt>
                                        </p:tgtEl>
                                        <p:attrNameLst>
                                          <p:attrName>style.visibility</p:attrName>
                                        </p:attrNameLst>
                                      </p:cBhvr>
                                      <p:to>
                                        <p:strVal val="visible"/>
                                      </p:to>
                                    </p:set>
                                    <p:animEffect transition="in" filter="fade">
                                      <p:cBhvr>
                                        <p:cTn id="40" dur="2000"/>
                                        <p:tgtEl>
                                          <p:spTgt spid="14">
                                            <p:txEl>
                                              <p:pRg st="1" end="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
                                            <p:txEl>
                                              <p:pRg st="2" end="2"/>
                                            </p:txEl>
                                          </p:spTgt>
                                        </p:tgtEl>
                                        <p:attrNameLst>
                                          <p:attrName>style.visibility</p:attrName>
                                        </p:attrNameLst>
                                      </p:cBhvr>
                                      <p:to>
                                        <p:strVal val="visible"/>
                                      </p:to>
                                    </p:set>
                                    <p:animEffect transition="in" filter="fade">
                                      <p:cBhvr>
                                        <p:cTn id="43" dur="2000"/>
                                        <p:tgtEl>
                                          <p:spTgt spid="14">
                                            <p:txEl>
                                              <p:pRg st="2" end="2"/>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4">
                                            <p:txEl>
                                              <p:pRg st="3" end="3"/>
                                            </p:txEl>
                                          </p:spTgt>
                                        </p:tgtEl>
                                        <p:attrNameLst>
                                          <p:attrName>style.visibility</p:attrName>
                                        </p:attrNameLst>
                                      </p:cBhvr>
                                      <p:to>
                                        <p:strVal val="visible"/>
                                      </p:to>
                                    </p:set>
                                    <p:animEffect transition="in" filter="fade">
                                      <p:cBhvr>
                                        <p:cTn id="46" dur="2000"/>
                                        <p:tgtEl>
                                          <p:spTgt spid="14">
                                            <p:txEl>
                                              <p:pRg st="3" end="3"/>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xEl>
                                              <p:pRg st="4" end="4"/>
                                            </p:txEl>
                                          </p:spTgt>
                                        </p:tgtEl>
                                        <p:attrNameLst>
                                          <p:attrName>style.visibility</p:attrName>
                                        </p:attrNameLst>
                                      </p:cBhvr>
                                      <p:to>
                                        <p:strVal val="visible"/>
                                      </p:to>
                                    </p:set>
                                    <p:animEffect transition="in" filter="fade">
                                      <p:cBhvr>
                                        <p:cTn id="49" dur="20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14" grpId="0" uiExpand="1" build="p"/>
      <p:bldP spid="21" grpId="0"/>
      <p:bldP spid="25" grpId="0" animBg="1"/>
      <p:bldP spid="26" grpId="0" animBg="1"/>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9600" dirty="0" smtClean="0"/>
              <a:t>Demo</a:t>
            </a:r>
            <a:endParaRPr lang="en-US" sz="9600" dirty="0"/>
          </a:p>
        </p:txBody>
      </p:sp>
      <p:sp>
        <p:nvSpPr>
          <p:cNvPr id="5" name="Subtitle 4"/>
          <p:cNvSpPr>
            <a:spLocks noGrp="1"/>
          </p:cNvSpPr>
          <p:nvPr>
            <p:ph type="subTitle" idx="1"/>
          </p:nvPr>
        </p:nvSpPr>
        <p:spPr>
          <a:xfrm>
            <a:off x="865297" y="4401196"/>
            <a:ext cx="7690116" cy="332399"/>
          </a:xfrm>
        </p:spPr>
        <p:txBody>
          <a:bodyPr/>
          <a:lstStyle/>
          <a:p>
            <a:r>
              <a:rPr lang="cs-CZ" sz="2400" dirty="0" smtClean="0">
                <a:solidFill>
                  <a:schemeClr val="bg1"/>
                </a:solidFill>
              </a:rPr>
              <a:t>Zobrazení dat v </a:t>
            </a:r>
            <a:r>
              <a:rPr lang="cs-CZ" sz="2400" dirty="0" err="1" smtClean="0">
                <a:solidFill>
                  <a:schemeClr val="bg1"/>
                </a:solidFill>
              </a:rPr>
              <a:t>DataGridu</a:t>
            </a:r>
            <a:endParaRPr lang="en-US" sz="2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Agenda</a:t>
            </a:r>
            <a:endParaRPr lang="cs-CZ" dirty="0"/>
          </a:p>
        </p:txBody>
      </p:sp>
      <p:sp>
        <p:nvSpPr>
          <p:cNvPr id="3" name="Text Placeholder 2"/>
          <p:cNvSpPr>
            <a:spLocks noGrp="1"/>
          </p:cNvSpPr>
          <p:nvPr>
            <p:ph type="body" idx="1"/>
          </p:nvPr>
        </p:nvSpPr>
        <p:spPr>
          <a:xfrm>
            <a:off x="359832" y="1534929"/>
            <a:ext cx="8784167" cy="2326791"/>
          </a:xfrm>
        </p:spPr>
        <p:txBody>
          <a:bodyPr/>
          <a:lstStyle/>
          <a:p>
            <a:r>
              <a:rPr lang="en-US" dirty="0" smtClean="0">
                <a:solidFill>
                  <a:schemeClr val="bg2">
                    <a:lumMod val="40000"/>
                    <a:lumOff val="60000"/>
                  </a:schemeClr>
                </a:solidFill>
              </a:rPr>
              <a:t>D</a:t>
            </a:r>
            <a:r>
              <a:rPr lang="sk-SK" dirty="0" err="1" smtClean="0">
                <a:solidFill>
                  <a:schemeClr val="bg2">
                    <a:lumMod val="40000"/>
                    <a:lumOff val="60000"/>
                  </a:schemeClr>
                </a:solidFill>
              </a:rPr>
              <a:t>atové</a:t>
            </a:r>
            <a:r>
              <a:rPr lang="sk-SK" dirty="0" smtClean="0">
                <a:solidFill>
                  <a:schemeClr val="bg2">
                    <a:lumMod val="40000"/>
                    <a:lumOff val="60000"/>
                  </a:schemeClr>
                </a:solidFill>
              </a:rPr>
              <a:t> služby</a:t>
            </a:r>
            <a:endParaRPr lang="en-US" dirty="0" smtClean="0">
              <a:solidFill>
                <a:schemeClr val="bg2">
                  <a:lumMod val="40000"/>
                  <a:lumOff val="60000"/>
                </a:schemeClr>
              </a:solidFill>
            </a:endParaRPr>
          </a:p>
          <a:p>
            <a:r>
              <a:rPr lang="cs-CZ" dirty="0" err="1" smtClean="0">
                <a:solidFill>
                  <a:schemeClr val="bg2">
                    <a:lumMod val="40000"/>
                    <a:lumOff val="60000"/>
                  </a:schemeClr>
                </a:solidFill>
              </a:rPr>
              <a:t>Navázání dat na uživatelské rozhraní</a:t>
            </a:r>
          </a:p>
          <a:p>
            <a:r>
              <a:rPr lang="cs-CZ" dirty="0" err="1" smtClean="0">
                <a:solidFill>
                  <a:schemeClr val="bg2">
                    <a:lumMod val="40000"/>
                    <a:lumOff val="60000"/>
                  </a:schemeClr>
                </a:solidFill>
              </a:rPr>
              <a:t>Úprava vzhledu</a:t>
            </a:r>
          </a:p>
          <a:p>
            <a:r>
              <a:rPr lang="cs-CZ" u="sng" dirty="0" smtClean="0"/>
              <a:t>Nasazení aplikace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nip Diagonal Corner Rectangle 25"/>
          <p:cNvSpPr/>
          <p:nvPr/>
        </p:nvSpPr>
        <p:spPr bwMode="auto">
          <a:xfrm>
            <a:off x="5943600" y="1915520"/>
            <a:ext cx="2971800" cy="4267200"/>
          </a:xfrm>
          <a:prstGeom prst="snip2Diag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M</a:t>
            </a:r>
            <a:r>
              <a:rPr lang="sk-SK" sz="2300" dirty="0" smtClean="0">
                <a:solidFill>
                  <a:srgbClr val="FFFFFF"/>
                </a:solidFill>
                <a:effectLst>
                  <a:outerShdw blurRad="38100" dist="38100" dir="2700000" algn="tl">
                    <a:srgbClr val="000000">
                      <a:alpha val="43137"/>
                    </a:srgbClr>
                  </a:outerShdw>
                </a:effectLst>
                <a:latin typeface="Segoe" pitchFamily="34" charset="0"/>
              </a:rPr>
              <a:t>oja</a:t>
            </a:r>
            <a:r>
              <a:rPr lang="en-US" sz="2300" dirty="0" err="1" smtClean="0">
                <a:solidFill>
                  <a:srgbClr val="FFFFFF"/>
                </a:solidFill>
                <a:effectLst>
                  <a:outerShdw blurRad="38100" dist="38100" dir="2700000" algn="tl">
                    <a:srgbClr val="000000">
                      <a:alpha val="43137"/>
                    </a:srgbClr>
                  </a:outerShdw>
                </a:effectLst>
                <a:latin typeface="Segoe" pitchFamily="34" charset="0"/>
              </a:rPr>
              <a:t>Ap</a:t>
            </a:r>
            <a:r>
              <a:rPr lang="cs-CZ" sz="2300" dirty="0" smtClean="0">
                <a:solidFill>
                  <a:srgbClr val="FFFFFF"/>
                </a:solidFill>
                <a:effectLst>
                  <a:outerShdw blurRad="38100" dist="38100" dir="2700000" algn="tl">
                    <a:srgbClr val="000000">
                      <a:alpha val="43137"/>
                    </a:srgbClr>
                  </a:outerShdw>
                </a:effectLst>
                <a:latin typeface="Segoe" pitchFamily="34" charset="0"/>
              </a:rPr>
              <a:t>p</a:t>
            </a:r>
            <a:r>
              <a:rPr lang="en-US" sz="2300" dirty="0" smtClean="0">
                <a:solidFill>
                  <a:srgbClr val="FFFFFF"/>
                </a:solidFill>
                <a:effectLst>
                  <a:outerShdw blurRad="38100" dist="38100" dir="2700000" algn="tl">
                    <a:srgbClr val="000000">
                      <a:alpha val="43137"/>
                    </a:srgbClr>
                  </a:outerShdw>
                </a:effectLst>
                <a:latin typeface="Segoe" pitchFamily="34" charset="0"/>
              </a:rPr>
              <a:t>.</a:t>
            </a:r>
            <a:r>
              <a:rPr lang="en-US" sz="2300" dirty="0" err="1" smtClean="0">
                <a:solidFill>
                  <a:srgbClr val="FFFFFF"/>
                </a:solidFill>
                <a:effectLst>
                  <a:outerShdw blurRad="38100" dist="38100" dir="2700000" algn="tl">
                    <a:srgbClr val="000000">
                      <a:alpha val="43137"/>
                    </a:srgbClr>
                  </a:outerShdw>
                </a:effectLst>
                <a:latin typeface="Segoe" pitchFamily="34" charset="0"/>
              </a:rPr>
              <a:t>xap</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381000" y="513976"/>
            <a:ext cx="8382000" cy="512448"/>
          </a:xfrm>
        </p:spPr>
        <p:txBody>
          <a:bodyPr/>
          <a:lstStyle/>
          <a:p>
            <a:r>
              <a:rPr smtClean="0"/>
              <a:t>Apli</a:t>
            </a:r>
            <a:r>
              <a:rPr lang="sk-SK" dirty="0" err="1" smtClean="0"/>
              <a:t>kační</a:t>
            </a:r>
            <a:r>
              <a:rPr lang="sk-SK" dirty="0" smtClean="0"/>
              <a:t> balíček Silverlight</a:t>
            </a:r>
            <a:endParaRPr lang="en-US" dirty="0"/>
          </a:p>
        </p:txBody>
      </p:sp>
      <p:sp>
        <p:nvSpPr>
          <p:cNvPr id="9" name="TextBox 8"/>
          <p:cNvSpPr txBox="1"/>
          <p:nvPr/>
        </p:nvSpPr>
        <p:spPr>
          <a:xfrm>
            <a:off x="609600" y="5801720"/>
            <a:ext cx="1295400" cy="369332"/>
          </a:xfrm>
          <a:prstGeom prst="rect">
            <a:avLst/>
          </a:prstGeom>
          <a:noFill/>
        </p:spPr>
        <p:txBody>
          <a:bodyPr wrap="square" rtlCol="0">
            <a:spAutoFit/>
          </a:bodyPr>
          <a:lstStyle/>
          <a:p>
            <a:r>
              <a:rPr lang="en-US" dirty="0" smtClean="0"/>
              <a:t>.</a:t>
            </a:r>
            <a:endParaRPr lang="en-US" dirty="0">
              <a:solidFill>
                <a:schemeClr val="bg1"/>
              </a:solidFill>
            </a:endParaRPr>
          </a:p>
        </p:txBody>
      </p:sp>
      <p:sp>
        <p:nvSpPr>
          <p:cNvPr id="15" name="Snip and Round Single Corner Rectangle 14"/>
          <p:cNvSpPr/>
          <p:nvPr/>
        </p:nvSpPr>
        <p:spPr bwMode="auto">
          <a:xfrm>
            <a:off x="685800" y="5649320"/>
            <a:ext cx="1066800" cy="10668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&lt;media&gt; </a:t>
            </a:r>
            <a:r>
              <a:rPr lang="cs-CZ" sz="1400" dirty="0" smtClean="0">
                <a:solidFill>
                  <a:srgbClr val="FFFFFF"/>
                </a:solidFill>
                <a:effectLst>
                  <a:outerShdw blurRad="38100" dist="38100" dir="2700000" algn="tl">
                    <a:srgbClr val="000000">
                      <a:alpha val="43137"/>
                    </a:srgbClr>
                  </a:outerShdw>
                </a:effectLst>
                <a:latin typeface="Segoe" pitchFamily="34" charset="0"/>
              </a:rPr>
              <a:t>j</a:t>
            </a:r>
            <a:r>
              <a:rPr lang="en-US" sz="1400" dirty="0" smtClean="0">
                <a:solidFill>
                  <a:srgbClr val="FFFFFF"/>
                </a:solidFill>
                <a:effectLst>
                  <a:outerShdw blurRad="38100" dist="38100" dir="2700000" algn="tl">
                    <a:srgbClr val="000000">
                      <a:alpha val="43137"/>
                    </a:srgbClr>
                  </a:outerShdw>
                </a:effectLst>
                <a:latin typeface="Segoe" pitchFamily="34" charset="0"/>
              </a:rPr>
              <a:t>a</a:t>
            </a:r>
            <a:r>
              <a:rPr lang="sk-SK" sz="1400" dirty="0" smtClean="0">
                <a:solidFill>
                  <a:srgbClr val="FFFFFF"/>
                </a:solidFill>
                <a:effectLst>
                  <a:outerShdw blurRad="38100" dist="38100" dir="2700000" algn="tl">
                    <a:srgbClr val="000000">
                      <a:alpha val="43137"/>
                    </a:srgbClr>
                  </a:outerShdw>
                </a:effectLst>
                <a:latin typeface="Segoe" pitchFamily="34" charset="0"/>
              </a:rPr>
              <a:t>ko</a:t>
            </a:r>
            <a:r>
              <a:rPr lang="en-US" sz="1400" dirty="0" smtClean="0">
                <a:solidFill>
                  <a:srgbClr val="FFFFFF"/>
                </a:solidFill>
                <a:effectLst>
                  <a:outerShdw blurRad="38100" dist="38100" dir="2700000" algn="tl">
                    <a:srgbClr val="000000">
                      <a:alpha val="43137"/>
                    </a:srgbClr>
                  </a:outerShdw>
                </a:effectLst>
                <a:latin typeface="Segoe" pitchFamily="34" charset="0"/>
              </a:rPr>
              <a:t> </a:t>
            </a:r>
          </a:p>
          <a:p>
            <a:pPr algn="ctr" defTabSz="914099"/>
            <a:r>
              <a:rPr lang="sk-SK" sz="1400" dirty="0" smtClean="0">
                <a:solidFill>
                  <a:srgbClr val="FFFFFF"/>
                </a:solidFill>
                <a:effectLst>
                  <a:outerShdw blurRad="38100" dist="38100" dir="2700000" algn="tl">
                    <a:srgbClr val="000000">
                      <a:alpha val="43137"/>
                    </a:srgbClr>
                  </a:outerShdw>
                </a:effectLst>
                <a:latin typeface="Segoe" pitchFamily="34" charset="0"/>
              </a:rPr>
              <a:t>obsah</a:t>
            </a:r>
            <a:endParaRPr lang="en-US" sz="14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3" name="Group 32"/>
          <p:cNvGrpSpPr/>
          <p:nvPr/>
        </p:nvGrpSpPr>
        <p:grpSpPr>
          <a:xfrm>
            <a:off x="504497" y="1382120"/>
            <a:ext cx="1261241" cy="3886200"/>
            <a:chOff x="504497" y="1066800"/>
            <a:chExt cx="1261241" cy="3886200"/>
          </a:xfrm>
        </p:grpSpPr>
        <p:sp>
          <p:nvSpPr>
            <p:cNvPr id="14" name="Snip and Round Single Corner Rectangle 13"/>
            <p:cNvSpPr/>
            <p:nvPr/>
          </p:nvSpPr>
          <p:spPr bwMode="auto">
            <a:xfrm>
              <a:off x="533400" y="2514600"/>
              <a:ext cx="1066800" cy="10668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XAML</a:t>
              </a:r>
            </a:p>
          </p:txBody>
        </p:sp>
        <p:sp>
          <p:nvSpPr>
            <p:cNvPr id="16" name="Snip and Round Single Corner Rectangle 15"/>
            <p:cNvSpPr/>
            <p:nvPr/>
          </p:nvSpPr>
          <p:spPr bwMode="auto">
            <a:xfrm>
              <a:off x="504497" y="3886200"/>
              <a:ext cx="1261241" cy="10668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&lt;media&gt; </a:t>
              </a:r>
              <a:r>
                <a:rPr lang="cs-CZ" sz="1400" dirty="0" smtClean="0">
                  <a:solidFill>
                    <a:srgbClr val="FFFFFF"/>
                  </a:solidFill>
                  <a:effectLst>
                    <a:outerShdw blurRad="38100" dist="38100" dir="2700000" algn="tl">
                      <a:srgbClr val="000000">
                        <a:alpha val="43137"/>
                      </a:srgbClr>
                    </a:outerShdw>
                  </a:effectLst>
                  <a:latin typeface="Segoe" pitchFamily="34" charset="0"/>
                </a:rPr>
                <a:t>j</a:t>
              </a:r>
              <a:r>
                <a:rPr lang="sk-SK" sz="1400" dirty="0" smtClean="0">
                  <a:solidFill>
                    <a:srgbClr val="FFFFFF"/>
                  </a:solidFill>
                  <a:effectLst>
                    <a:outerShdw blurRad="38100" dist="38100" dir="2700000" algn="tl">
                      <a:srgbClr val="000000">
                        <a:alpha val="43137"/>
                      </a:srgbClr>
                    </a:outerShdw>
                  </a:effectLst>
                  <a:latin typeface="Segoe" pitchFamily="34" charset="0"/>
                </a:rPr>
                <a:t>ako „</a:t>
              </a:r>
              <a:r>
                <a:rPr lang="en-US" sz="1400" dirty="0" smtClean="0">
                  <a:solidFill>
                    <a:srgbClr val="FFFFFF"/>
                  </a:solidFill>
                  <a:effectLst>
                    <a:outerShdw blurRad="38100" dist="38100" dir="2700000" algn="tl">
                      <a:srgbClr val="000000">
                        <a:alpha val="43137"/>
                      </a:srgbClr>
                    </a:outerShdw>
                  </a:effectLst>
                  <a:latin typeface="Segoe" pitchFamily="34" charset="0"/>
                </a:rPr>
                <a:t>resources</a:t>
              </a:r>
              <a:r>
                <a:rPr lang="cs-CZ" sz="1400" dirty="0" smtClean="0">
                  <a:solidFill>
                    <a:srgbClr val="FFFFFF"/>
                  </a:solidFill>
                  <a:effectLst>
                    <a:outerShdw blurRad="38100" dist="38100" dir="2700000" algn="tl">
                      <a:srgbClr val="000000">
                        <a:alpha val="43137"/>
                      </a:srgbClr>
                    </a:outerShdw>
                  </a:effectLst>
                  <a:latin typeface="Segoe" pitchFamily="34" charset="0"/>
                </a:rPr>
                <a:t>“</a:t>
              </a:r>
              <a:endParaRPr lang="en-US" sz="14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Snip and Round Single Corner Rectangle 20"/>
            <p:cNvSpPr/>
            <p:nvPr/>
          </p:nvSpPr>
          <p:spPr bwMode="auto">
            <a:xfrm>
              <a:off x="685800" y="2590800"/>
              <a:ext cx="1066800" cy="10668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XAML</a:t>
              </a:r>
            </a:p>
          </p:txBody>
        </p:sp>
        <p:grpSp>
          <p:nvGrpSpPr>
            <p:cNvPr id="4" name="Group 31"/>
            <p:cNvGrpSpPr/>
            <p:nvPr/>
          </p:nvGrpSpPr>
          <p:grpSpPr>
            <a:xfrm>
              <a:off x="533400" y="1066800"/>
              <a:ext cx="1219200" cy="1295400"/>
              <a:chOff x="533400" y="1066800"/>
              <a:chExt cx="1219200" cy="1295400"/>
            </a:xfrm>
          </p:grpSpPr>
          <p:sp>
            <p:nvSpPr>
              <p:cNvPr id="13" name="Snip and Round Single Corner Rectangle 12"/>
              <p:cNvSpPr/>
              <p:nvPr/>
            </p:nvSpPr>
            <p:spPr bwMode="auto">
              <a:xfrm>
                <a:off x="533400" y="1066800"/>
                <a:ext cx="1066800" cy="11430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code file</a:t>
                </a:r>
              </a:p>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a:t>
                </a:r>
                <a:r>
                  <a:rPr lang="en-US" sz="1400" dirty="0" err="1" smtClean="0">
                    <a:solidFill>
                      <a:srgbClr val="FFFFFF"/>
                    </a:solidFill>
                    <a:effectLst>
                      <a:outerShdw blurRad="38100" dist="38100" dir="2700000" algn="tl">
                        <a:srgbClr val="000000">
                          <a:alpha val="43137"/>
                        </a:srgbClr>
                      </a:outerShdw>
                    </a:effectLst>
                    <a:latin typeface="Segoe" pitchFamily="34" charset="0"/>
                  </a:rPr>
                  <a:t>cs</a:t>
                </a:r>
                <a:r>
                  <a:rPr lang="en-US" sz="1400" dirty="0" smtClean="0">
                    <a:solidFill>
                      <a:srgbClr val="FFFFFF"/>
                    </a:solidFill>
                    <a:effectLst>
                      <a:outerShdw blurRad="38100" dist="38100" dir="2700000" algn="tl">
                        <a:srgbClr val="000000">
                          <a:alpha val="43137"/>
                        </a:srgbClr>
                      </a:outerShdw>
                    </a:effectLst>
                    <a:latin typeface="Segoe" pitchFamily="34" charset="0"/>
                  </a:rPr>
                  <a:t> ,.</a:t>
                </a:r>
                <a:r>
                  <a:rPr lang="en-US" sz="1400" dirty="0" err="1" smtClean="0">
                    <a:solidFill>
                      <a:srgbClr val="FFFFFF"/>
                    </a:solidFill>
                    <a:effectLst>
                      <a:outerShdw blurRad="38100" dist="38100" dir="2700000" algn="tl">
                        <a:srgbClr val="000000">
                          <a:alpha val="43137"/>
                        </a:srgbClr>
                      </a:outerShdw>
                    </a:effectLst>
                    <a:latin typeface="Segoe" pitchFamily="34" charset="0"/>
                  </a:rPr>
                  <a:t>vb</a:t>
                </a:r>
                <a:r>
                  <a:rPr lang="en-US" sz="1400" dirty="0" smtClean="0">
                    <a:solidFill>
                      <a:srgbClr val="FFFFFF"/>
                    </a:solidFill>
                    <a:effectLst>
                      <a:outerShdw blurRad="38100" dist="38100" dir="2700000" algn="tl">
                        <a:srgbClr val="000000">
                          <a:alpha val="43137"/>
                        </a:srgbClr>
                      </a:outerShdw>
                    </a:effectLst>
                    <a:latin typeface="Segoe" pitchFamily="34" charset="0"/>
                  </a:rPr>
                  <a:t>)</a:t>
                </a:r>
              </a:p>
            </p:txBody>
          </p:sp>
          <p:sp>
            <p:nvSpPr>
              <p:cNvPr id="20" name="Snip and Round Single Corner Rectangle 19"/>
              <p:cNvSpPr/>
              <p:nvPr/>
            </p:nvSpPr>
            <p:spPr bwMode="auto">
              <a:xfrm>
                <a:off x="609600" y="1143000"/>
                <a:ext cx="1066800" cy="11430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code file</a:t>
                </a:r>
              </a:p>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a:t>
                </a:r>
                <a:r>
                  <a:rPr lang="en-US" sz="1400" dirty="0" err="1" smtClean="0">
                    <a:solidFill>
                      <a:srgbClr val="FFFFFF"/>
                    </a:solidFill>
                    <a:effectLst>
                      <a:outerShdw blurRad="38100" dist="38100" dir="2700000" algn="tl">
                        <a:srgbClr val="000000">
                          <a:alpha val="43137"/>
                        </a:srgbClr>
                      </a:outerShdw>
                    </a:effectLst>
                    <a:latin typeface="Segoe" pitchFamily="34" charset="0"/>
                  </a:rPr>
                  <a:t>cs</a:t>
                </a:r>
                <a:r>
                  <a:rPr lang="en-US" sz="1400" dirty="0" smtClean="0">
                    <a:solidFill>
                      <a:srgbClr val="FFFFFF"/>
                    </a:solidFill>
                    <a:effectLst>
                      <a:outerShdw blurRad="38100" dist="38100" dir="2700000" algn="tl">
                        <a:srgbClr val="000000">
                          <a:alpha val="43137"/>
                        </a:srgbClr>
                      </a:outerShdw>
                    </a:effectLst>
                    <a:latin typeface="Segoe" pitchFamily="34" charset="0"/>
                  </a:rPr>
                  <a:t> ,.</a:t>
                </a:r>
                <a:r>
                  <a:rPr lang="en-US" sz="1400" dirty="0" err="1" smtClean="0">
                    <a:solidFill>
                      <a:srgbClr val="FFFFFF"/>
                    </a:solidFill>
                    <a:effectLst>
                      <a:outerShdw blurRad="38100" dist="38100" dir="2700000" algn="tl">
                        <a:srgbClr val="000000">
                          <a:alpha val="43137"/>
                        </a:srgbClr>
                      </a:outerShdw>
                    </a:effectLst>
                    <a:latin typeface="Segoe" pitchFamily="34" charset="0"/>
                  </a:rPr>
                  <a:t>vb</a:t>
                </a:r>
                <a:r>
                  <a:rPr lang="en-US" sz="1400" dirty="0" smtClean="0">
                    <a:solidFill>
                      <a:srgbClr val="FFFFFF"/>
                    </a:solidFill>
                    <a:effectLst>
                      <a:outerShdw blurRad="38100" dist="38100" dir="2700000" algn="tl">
                        <a:srgbClr val="000000">
                          <a:alpha val="43137"/>
                        </a:srgbClr>
                      </a:outerShdw>
                    </a:effectLst>
                    <a:latin typeface="Segoe" pitchFamily="34" charset="0"/>
                  </a:rPr>
                  <a:t>)</a:t>
                </a:r>
              </a:p>
            </p:txBody>
          </p:sp>
          <p:sp>
            <p:nvSpPr>
              <p:cNvPr id="23" name="Snip and Round Single Corner Rectangle 22"/>
              <p:cNvSpPr/>
              <p:nvPr/>
            </p:nvSpPr>
            <p:spPr bwMode="auto">
              <a:xfrm>
                <a:off x="685800" y="1219200"/>
                <a:ext cx="1066800" cy="11430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sk-SK" sz="1400" dirty="0" smtClean="0">
                    <a:solidFill>
                      <a:srgbClr val="FFFFFF"/>
                    </a:solidFill>
                    <a:effectLst>
                      <a:outerShdw blurRad="38100" dist="38100" dir="2700000" algn="tl">
                        <a:srgbClr val="000000">
                          <a:alpha val="43137"/>
                        </a:srgbClr>
                      </a:outerShdw>
                    </a:effectLst>
                    <a:latin typeface="Segoe" pitchFamily="34" charset="0"/>
                  </a:rPr>
                  <a:t>Zdroj.kód</a:t>
                </a:r>
                <a:endParaRPr lang="en-US" sz="1400" dirty="0" smtClean="0">
                  <a:solidFill>
                    <a:srgbClr val="FFFFFF"/>
                  </a:solidFill>
                  <a:effectLst>
                    <a:outerShdw blurRad="38100" dist="38100" dir="2700000" algn="tl">
                      <a:srgbClr val="000000">
                        <a:alpha val="43137"/>
                      </a:srgbClr>
                    </a:outerShdw>
                  </a:effectLst>
                  <a:latin typeface="Segoe" pitchFamily="34" charset="0"/>
                </a:endParaRPr>
              </a:p>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a:t>
                </a:r>
                <a:r>
                  <a:rPr lang="en-US" sz="1400" dirty="0" err="1" smtClean="0">
                    <a:solidFill>
                      <a:srgbClr val="FFFFFF"/>
                    </a:solidFill>
                    <a:effectLst>
                      <a:outerShdw blurRad="38100" dist="38100" dir="2700000" algn="tl">
                        <a:srgbClr val="000000">
                          <a:alpha val="43137"/>
                        </a:srgbClr>
                      </a:outerShdw>
                    </a:effectLst>
                    <a:latin typeface="Segoe" pitchFamily="34" charset="0"/>
                  </a:rPr>
                  <a:t>cs</a:t>
                </a:r>
                <a:r>
                  <a:rPr lang="en-US" sz="1400" dirty="0" smtClean="0">
                    <a:solidFill>
                      <a:srgbClr val="FFFFFF"/>
                    </a:solidFill>
                    <a:effectLst>
                      <a:outerShdw blurRad="38100" dist="38100" dir="2700000" algn="tl">
                        <a:srgbClr val="000000">
                          <a:alpha val="43137"/>
                        </a:srgbClr>
                      </a:outerShdw>
                    </a:effectLst>
                    <a:latin typeface="Segoe" pitchFamily="34" charset="0"/>
                  </a:rPr>
                  <a:t> ,.</a:t>
                </a:r>
                <a:r>
                  <a:rPr lang="en-US" sz="1400" dirty="0" err="1" smtClean="0">
                    <a:solidFill>
                      <a:srgbClr val="FFFFFF"/>
                    </a:solidFill>
                    <a:effectLst>
                      <a:outerShdw blurRad="38100" dist="38100" dir="2700000" algn="tl">
                        <a:srgbClr val="000000">
                          <a:alpha val="43137"/>
                        </a:srgbClr>
                      </a:outerShdw>
                    </a:effectLst>
                    <a:latin typeface="Segoe" pitchFamily="34" charset="0"/>
                  </a:rPr>
                  <a:t>vb</a:t>
                </a:r>
                <a:r>
                  <a:rPr lang="en-US" sz="1400" dirty="0" smtClean="0">
                    <a:solidFill>
                      <a:srgbClr val="FFFFFF"/>
                    </a:solidFill>
                    <a:effectLst>
                      <a:outerShdw blurRad="38100" dist="38100" dir="2700000" algn="tl">
                        <a:srgbClr val="000000">
                          <a:alpha val="43137"/>
                        </a:srgbClr>
                      </a:outerShdw>
                    </a:effectLst>
                    <a:latin typeface="Segoe" pitchFamily="34" charset="0"/>
                  </a:rPr>
                  <a:t>)</a:t>
                </a:r>
              </a:p>
            </p:txBody>
          </p:sp>
        </p:grpSp>
      </p:grpSp>
      <p:sp>
        <p:nvSpPr>
          <p:cNvPr id="24" name="Snip Diagonal Corner Rectangle 23"/>
          <p:cNvSpPr/>
          <p:nvPr/>
        </p:nvSpPr>
        <p:spPr bwMode="auto">
          <a:xfrm>
            <a:off x="3048000" y="1915520"/>
            <a:ext cx="2209800" cy="2895600"/>
          </a:xfrm>
          <a:prstGeom prst="snip2Diag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M</a:t>
            </a:r>
            <a:r>
              <a:rPr lang="sk-SK" sz="2300" dirty="0" smtClean="0">
                <a:solidFill>
                  <a:srgbClr val="FFFFFF"/>
                </a:solidFill>
                <a:effectLst>
                  <a:outerShdw blurRad="38100" dist="38100" dir="2700000" algn="tl">
                    <a:srgbClr val="000000">
                      <a:alpha val="43137"/>
                    </a:srgbClr>
                  </a:outerShdw>
                </a:effectLst>
                <a:latin typeface="Segoe" pitchFamily="34" charset="0"/>
              </a:rPr>
              <a:t>oje</a:t>
            </a:r>
            <a:r>
              <a:rPr lang="en-US" sz="2300" dirty="0" err="1" smtClean="0">
                <a:solidFill>
                  <a:srgbClr val="FFFFFF"/>
                </a:solidFill>
                <a:effectLst>
                  <a:outerShdw blurRad="38100" dist="38100" dir="2700000" algn="tl">
                    <a:srgbClr val="000000">
                      <a:alpha val="43137"/>
                    </a:srgbClr>
                  </a:outerShdw>
                </a:effectLst>
                <a:latin typeface="Segoe" pitchFamily="34" charset="0"/>
              </a:rPr>
              <a:t>Ap</a:t>
            </a:r>
            <a:r>
              <a:rPr lang="cs-CZ" sz="2300" dirty="0" smtClean="0">
                <a:solidFill>
                  <a:srgbClr val="FFFFFF"/>
                </a:solidFill>
                <a:effectLst>
                  <a:outerShdw blurRad="38100" dist="38100" dir="2700000" algn="tl">
                    <a:srgbClr val="000000">
                      <a:alpha val="43137"/>
                    </a:srgbClr>
                  </a:outerShdw>
                </a:effectLst>
                <a:latin typeface="Segoe" pitchFamily="34" charset="0"/>
              </a:rPr>
              <a:t>p</a:t>
            </a:r>
            <a:r>
              <a:rPr lang="en-US" sz="2300" dirty="0" smtClean="0">
                <a:solidFill>
                  <a:srgbClr val="FFFFFF"/>
                </a:solidFill>
                <a:effectLst>
                  <a:outerShdw blurRad="38100" dist="38100" dir="2700000" algn="tl">
                    <a:srgbClr val="000000">
                      <a:alpha val="43137"/>
                    </a:srgbClr>
                  </a:outerShdw>
                </a:effectLst>
                <a:latin typeface="Segoe" pitchFamily="34" charset="0"/>
              </a:rPr>
              <a:t>.</a:t>
            </a:r>
            <a:r>
              <a:rPr lang="en-US" sz="2300" dirty="0" err="1" smtClean="0">
                <a:solidFill>
                  <a:srgbClr val="FFFFFF"/>
                </a:solidFill>
                <a:effectLst>
                  <a:outerShdw blurRad="38100" dist="38100" dir="2700000" algn="tl">
                    <a:srgbClr val="000000">
                      <a:alpha val="43137"/>
                    </a:srgbClr>
                  </a:outerShdw>
                </a:effectLst>
                <a:latin typeface="Segoe" pitchFamily="34" charset="0"/>
              </a:rPr>
              <a:t>dll</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5" name="Group 34"/>
          <p:cNvGrpSpPr/>
          <p:nvPr/>
        </p:nvGrpSpPr>
        <p:grpSpPr>
          <a:xfrm>
            <a:off x="3048000" y="5039720"/>
            <a:ext cx="2133600" cy="914400"/>
            <a:chOff x="3048000" y="4724400"/>
            <a:chExt cx="2133600" cy="914400"/>
          </a:xfrm>
        </p:grpSpPr>
        <p:sp>
          <p:nvSpPr>
            <p:cNvPr id="25" name="Snip Diagonal Corner Rectangle 24"/>
            <p:cNvSpPr/>
            <p:nvPr/>
          </p:nvSpPr>
          <p:spPr bwMode="auto">
            <a:xfrm>
              <a:off x="3048000" y="4724400"/>
              <a:ext cx="1981200" cy="762000"/>
            </a:xfrm>
            <a:prstGeom prst="snip2Diag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Bus</a:t>
              </a:r>
              <a:r>
                <a:rPr lang="en-US" sz="2300" dirty="0" smtClean="0">
                  <a:solidFill>
                    <a:schemeClr val="bg1"/>
                  </a:solidFill>
                  <a:effectLst>
                    <a:outerShdw blurRad="38100" dist="38100" dir="2700000" algn="tl">
                      <a:srgbClr val="000000">
                        <a:alpha val="43137"/>
                      </a:srgbClr>
                    </a:outerShdw>
                  </a:effectLst>
                  <a:latin typeface="Segoe" pitchFamily="34" charset="0"/>
                </a:rPr>
                <a:t>ine</a:t>
              </a:r>
              <a:r>
                <a:rPr lang="en-US" sz="2300" dirty="0" smtClean="0">
                  <a:solidFill>
                    <a:srgbClr val="FFFFFF"/>
                  </a:solidFill>
                  <a:effectLst>
                    <a:outerShdw blurRad="38100" dist="38100" dir="2700000" algn="tl">
                      <a:srgbClr val="000000">
                        <a:alpha val="43137"/>
                      </a:srgbClr>
                    </a:outerShdw>
                  </a:effectLst>
                  <a:latin typeface="Segoe" pitchFamily="34" charset="0"/>
                </a:rPr>
                <a:t>ss.dll</a:t>
              </a:r>
            </a:p>
          </p:txBody>
        </p:sp>
        <p:sp>
          <p:nvSpPr>
            <p:cNvPr id="29" name="Snip Diagonal Corner Rectangle 28"/>
            <p:cNvSpPr/>
            <p:nvPr/>
          </p:nvSpPr>
          <p:spPr bwMode="auto">
            <a:xfrm>
              <a:off x="3200400" y="4876800"/>
              <a:ext cx="1981200" cy="762000"/>
            </a:xfrm>
            <a:prstGeom prst="snip2Diag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a:r>
                <a:rPr lang="sk-SK" sz="2300" dirty="0" smtClean="0">
                  <a:solidFill>
                    <a:srgbClr val="FFFFFF"/>
                  </a:solidFill>
                  <a:effectLst>
                    <a:outerShdw blurRad="38100" dist="38100" dir="2700000" algn="tl">
                      <a:srgbClr val="000000">
                        <a:alpha val="43137"/>
                      </a:srgbClr>
                    </a:outerShdw>
                  </a:effectLst>
                  <a:latin typeface="Segoe" pitchFamily="34" charset="0"/>
                </a:rPr>
                <a:t>ApLogika</a:t>
              </a:r>
              <a:r>
                <a:rPr lang="en-US" sz="2300" dirty="0" smtClean="0">
                  <a:solidFill>
                    <a:srgbClr val="FFFFFF"/>
                  </a:solidFill>
                  <a:effectLst>
                    <a:outerShdw blurRad="38100" dist="38100" dir="2700000" algn="tl">
                      <a:srgbClr val="000000">
                        <a:alpha val="43137"/>
                      </a:srgbClr>
                    </a:outerShdw>
                  </a:effectLst>
                  <a:latin typeface="Segoe" pitchFamily="34" charset="0"/>
                </a:rPr>
                <a:t>.</a:t>
              </a:r>
              <a:r>
                <a:rPr lang="en-US" sz="2300" dirty="0" err="1" smtClean="0">
                  <a:solidFill>
                    <a:srgbClr val="FFFFFF"/>
                  </a:solidFill>
                  <a:effectLst>
                    <a:outerShdw blurRad="38100" dist="38100" dir="2700000" algn="tl">
                      <a:srgbClr val="000000">
                        <a:alpha val="43137"/>
                      </a:srgbClr>
                    </a:outerShdw>
                  </a:effectLst>
                  <a:latin typeface="Segoe" pitchFamily="34" charset="0"/>
                </a:rPr>
                <a:t>dll</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
        <p:nvSpPr>
          <p:cNvPr id="30" name="Right Arrow 29"/>
          <p:cNvSpPr/>
          <p:nvPr/>
        </p:nvSpPr>
        <p:spPr bwMode="auto">
          <a:xfrm>
            <a:off x="1776241" y="2067920"/>
            <a:ext cx="1250731" cy="838200"/>
          </a:xfrm>
          <a:prstGeom prst="rightArrow">
            <a:avLst/>
          </a:prstGeom>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Cs</a:t>
            </a:r>
            <a:r>
              <a:rPr lang="sk-SK" sz="1400" dirty="0" smtClean="0">
                <a:solidFill>
                  <a:srgbClr val="FFFFFF"/>
                </a:solidFill>
                <a:effectLst>
                  <a:outerShdw blurRad="38100" dist="38100" dir="2700000" algn="tl">
                    <a:srgbClr val="000000">
                      <a:alpha val="43137"/>
                    </a:srgbClr>
                  </a:outerShdw>
                </a:effectLst>
                <a:latin typeface="Segoe" pitchFamily="34" charset="0"/>
              </a:rPr>
              <a:t>/vb</a:t>
            </a:r>
            <a:r>
              <a:rPr lang="en-US" sz="1400" dirty="0" smtClean="0">
                <a:solidFill>
                  <a:srgbClr val="FFFFFF"/>
                </a:solidFill>
                <a:effectLst>
                  <a:outerShdw blurRad="38100" dist="38100" dir="2700000" algn="tl">
                    <a:srgbClr val="000000">
                      <a:alpha val="43137"/>
                    </a:srgbClr>
                  </a:outerShdw>
                </a:effectLst>
                <a:latin typeface="Segoe" pitchFamily="34" charset="0"/>
              </a:rPr>
              <a:t>.exe</a:t>
            </a:r>
          </a:p>
        </p:txBody>
      </p:sp>
      <p:sp>
        <p:nvSpPr>
          <p:cNvPr id="34" name="Snip and Round Single Corner Rectangle 33"/>
          <p:cNvSpPr/>
          <p:nvPr/>
        </p:nvSpPr>
        <p:spPr bwMode="auto">
          <a:xfrm>
            <a:off x="3200400" y="6335120"/>
            <a:ext cx="1600200" cy="457200"/>
          </a:xfrm>
          <a:prstGeom prst="snipRoundRect">
            <a:avLst>
              <a:gd name="adj1" fmla="val 0"/>
              <a:gd name="adj2" fmla="val 25071"/>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400" dirty="0" smtClean="0">
                <a:solidFill>
                  <a:srgbClr val="FFFFFF"/>
                </a:solidFill>
                <a:effectLst>
                  <a:outerShdw blurRad="38100" dist="38100" dir="2700000" algn="tl">
                    <a:srgbClr val="000000">
                      <a:alpha val="43137"/>
                    </a:srgbClr>
                  </a:outerShdw>
                </a:effectLst>
                <a:latin typeface="Segoe" pitchFamily="34" charset="0"/>
              </a:rPr>
              <a:t>Manifest.xml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mph" presetSubtype="0" nodeType="clickEffect">
                                  <p:stCondLst>
                                    <p:cond delay="0"/>
                                  </p:stCondLst>
                                  <p:childTnLst>
                                    <p:set>
                                      <p:cBhvr rctx="PPT">
                                        <p:cTn id="10" dur="indefinite"/>
                                        <p:tgtEl>
                                          <p:spTgt spid="3"/>
                                        </p:tgtEl>
                                        <p:attrNameLst>
                                          <p:attrName>style.opacity</p:attrName>
                                        </p:attrNameLst>
                                      </p:cBhvr>
                                      <p:to>
                                        <p:strVal val="0.25"/>
                                      </p:to>
                                    </p:set>
                                    <p:animEffect filter="image" prLst="opacity: 0.25">
                                      <p:cBhvr rctx="IE">
                                        <p:cTn id="11" dur="indefinite"/>
                                        <p:tgtEl>
                                          <p:spTgt spid="3"/>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4"/>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30"/>
                                        </p:tgtEl>
                                        <p:attrNameLst>
                                          <p:attrName>style.visibility</p:attrName>
                                        </p:attrNameLst>
                                      </p:cBhvr>
                                      <p:to>
                                        <p:strVal val="hidden"/>
                                      </p:to>
                                    </p:set>
                                  </p:childTnLst>
                                </p:cTn>
                              </p:par>
                              <p:par>
                                <p:cTn id="24" presetID="0" presetClass="path" presetSubtype="0" accel="50000" decel="50000" fill="hold" grpId="1" nodeType="withEffect">
                                  <p:stCondLst>
                                    <p:cond delay="0"/>
                                  </p:stCondLst>
                                  <p:childTnLst>
                                    <p:animMotion origin="layout" path="M -0.02917 -0.06666 L 0.2875 0.01112 " pathEditMode="relative" rAng="0" ptsTypes="AA">
                                      <p:cBhvr>
                                        <p:cTn id="25" dur="2000" fill="hold"/>
                                        <p:tgtEl>
                                          <p:spTgt spid="24"/>
                                        </p:tgtEl>
                                        <p:attrNameLst>
                                          <p:attrName>ppt_x</p:attrName>
                                          <p:attrName>ppt_y</p:attrName>
                                        </p:attrNameLst>
                                      </p:cBhvr>
                                      <p:rCtr x="158" y="39"/>
                                    </p:animMotion>
                                  </p:childTnLst>
                                </p:cTn>
                              </p:par>
                              <p:par>
                                <p:cTn id="26" presetID="6" presetClass="emph" presetSubtype="0" fill="hold" grpId="2" nodeType="withEffect">
                                  <p:stCondLst>
                                    <p:cond delay="0"/>
                                  </p:stCondLst>
                                  <p:childTnLst>
                                    <p:animScale>
                                      <p:cBhvr>
                                        <p:cTn id="27" dur="2000" fill="hold"/>
                                        <p:tgtEl>
                                          <p:spTgt spid="24"/>
                                        </p:tgtEl>
                                      </p:cBhvr>
                                      <p:by x="50000" y="50000"/>
                                    </p:animScale>
                                  </p:childTnLst>
                                </p:cTn>
                              </p:par>
                            </p:childTnLst>
                          </p:cTn>
                        </p:par>
                      </p:childTnLst>
                    </p:cTn>
                  </p:par>
                  <p:par>
                    <p:cTn id="28" fill="hold">
                      <p:stCondLst>
                        <p:cond delay="indefinite"/>
                      </p:stCondLst>
                      <p:childTnLst>
                        <p:par>
                          <p:cTn id="29" fill="hold">
                            <p:stCondLst>
                              <p:cond delay="0"/>
                            </p:stCondLst>
                            <p:childTnLst>
                              <p:par>
                                <p:cTn id="30" presetID="0" presetClass="path" presetSubtype="0" accel="50000" decel="50000" fill="hold" nodeType="clickEffect">
                                  <p:stCondLst>
                                    <p:cond delay="0"/>
                                  </p:stCondLst>
                                  <p:childTnLst>
                                    <p:animMotion origin="layout" path="M -0.04167 -0.01112 L 0.45 -0.26667 " pathEditMode="relative" rAng="0" ptsTypes="AA">
                                      <p:cBhvr>
                                        <p:cTn id="31" dur="2000" fill="hold"/>
                                        <p:tgtEl>
                                          <p:spTgt spid="5"/>
                                        </p:tgtEl>
                                        <p:attrNameLst>
                                          <p:attrName>ppt_x</p:attrName>
                                          <p:attrName>ppt_y</p:attrName>
                                        </p:attrNameLst>
                                      </p:cBhvr>
                                      <p:rCtr x="246" y="-128"/>
                                    </p:animMotion>
                                  </p:childTnLst>
                                </p:cTn>
                              </p:par>
                              <p:par>
                                <p:cTn id="32" presetID="6" presetClass="emph" presetSubtype="0" fill="hold" nodeType="withEffect">
                                  <p:stCondLst>
                                    <p:cond delay="0"/>
                                  </p:stCondLst>
                                  <p:childTnLst>
                                    <p:animScale>
                                      <p:cBhvr>
                                        <p:cTn id="33" dur="2000" fill="hold"/>
                                        <p:tgtEl>
                                          <p:spTgt spid="5"/>
                                        </p:tgtEl>
                                      </p:cBhvr>
                                      <p:by x="60000" y="60000"/>
                                    </p:animScale>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3.33333E-6 -0.02223 L 0.63334 -0.12223 " pathEditMode="relative" rAng="0" ptsTypes="AA">
                                      <p:cBhvr>
                                        <p:cTn id="37" dur="2000" fill="hold"/>
                                        <p:tgtEl>
                                          <p:spTgt spid="15"/>
                                        </p:tgtEl>
                                        <p:attrNameLst>
                                          <p:attrName>ppt_x</p:attrName>
                                          <p:attrName>ppt_y</p:attrName>
                                        </p:attrNameLst>
                                      </p:cBhvr>
                                      <p:rCtr x="317" y="-50"/>
                                    </p:animMotion>
                                  </p:childTnLst>
                                </p:cTn>
                              </p:par>
                              <p:par>
                                <p:cTn id="38" presetID="6" presetClass="emph" presetSubtype="0" fill="hold" grpId="1" nodeType="withEffect">
                                  <p:stCondLst>
                                    <p:cond delay="0"/>
                                  </p:stCondLst>
                                  <p:childTnLst>
                                    <p:animScale>
                                      <p:cBhvr>
                                        <p:cTn id="39" dur="2000" fill="hold"/>
                                        <p:tgtEl>
                                          <p:spTgt spid="15"/>
                                        </p:tgtEl>
                                      </p:cBhvr>
                                      <p:by x="70000" y="70000"/>
                                    </p:animScale>
                                  </p:childTnLst>
                                </p:cTn>
                              </p:par>
                            </p:childTnLst>
                          </p:cTn>
                        </p:par>
                      </p:childTnLst>
                    </p:cTn>
                  </p:par>
                  <p:par>
                    <p:cTn id="40" fill="hold">
                      <p:stCondLst>
                        <p:cond delay="indefinite"/>
                      </p:stCondLst>
                      <p:childTnLst>
                        <p:par>
                          <p:cTn id="41" fill="hold">
                            <p:stCondLst>
                              <p:cond delay="0"/>
                            </p:stCondLst>
                            <p:childTnLst>
                              <p:par>
                                <p:cTn id="42" presetID="0" presetClass="path" presetSubtype="0" accel="50000" decel="50000" fill="hold" grpId="1" nodeType="clickEffect">
                                  <p:stCondLst>
                                    <p:cond delay="0"/>
                                  </p:stCondLst>
                                  <p:childTnLst>
                                    <p:animMotion origin="layout" path="M -0.07083 -1.11111E-6 L 0.44583 -0.14444 " pathEditMode="relative" rAng="0" ptsTypes="AA">
                                      <p:cBhvr>
                                        <p:cTn id="43" dur="2000" fill="hold"/>
                                        <p:tgtEl>
                                          <p:spTgt spid="34"/>
                                        </p:tgtEl>
                                        <p:attrNameLst>
                                          <p:attrName>ppt_x</p:attrName>
                                          <p:attrName>ppt_y</p:attrName>
                                        </p:attrNameLst>
                                      </p:cBhvr>
                                      <p:rCtr x="258" y="-72"/>
                                    </p:animMotion>
                                  </p:childTnLst>
                                </p:cTn>
                              </p:par>
                              <p:par>
                                <p:cTn id="44" presetID="6" presetClass="emph" presetSubtype="0" fill="hold" grpId="2" nodeType="withEffect">
                                  <p:stCondLst>
                                    <p:cond delay="0"/>
                                  </p:stCondLst>
                                  <p:childTnLst>
                                    <p:animScale>
                                      <p:cBhvr>
                                        <p:cTn id="45" dur="2000" fill="hold"/>
                                        <p:tgtEl>
                                          <p:spTgt spid="34"/>
                                        </p:tgtEl>
                                      </p:cBhvr>
                                      <p:by x="80000" y="8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5" grpId="0" animBg="1"/>
      <p:bldP spid="15" grpId="1" animBg="1"/>
      <p:bldP spid="24" grpId="0" animBg="1"/>
      <p:bldP spid="24" grpId="1" animBg="1"/>
      <p:bldP spid="24" grpId="2" animBg="1"/>
      <p:bldP spid="30" grpId="0" animBg="1"/>
      <p:bldP spid="30" grpId="1" animBg="1"/>
      <p:bldP spid="34" grpId="0" animBg="1"/>
      <p:bldP spid="34" grpId="1" animBg="1"/>
      <p:bldP spid="34" grpId="2"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4338"/>
            <a:ext cx="8382000" cy="512448"/>
          </a:xfrm>
        </p:spPr>
        <p:txBody>
          <a:bodyPr/>
          <a:lstStyle/>
          <a:p>
            <a:r>
              <a:rPr lang="sk-SK" dirty="0" err="1" smtClean="0"/>
              <a:t>Požadavky</a:t>
            </a:r>
            <a:r>
              <a:rPr lang="sk-SK" dirty="0" smtClean="0"/>
              <a:t> Silverlight </a:t>
            </a:r>
            <a:r>
              <a:rPr lang="sk-SK" dirty="0" err="1" smtClean="0"/>
              <a:t>aplikace</a:t>
            </a:r>
            <a:endParaRPr lang="en-US" dirty="0"/>
          </a:p>
        </p:txBody>
      </p:sp>
      <p:sp>
        <p:nvSpPr>
          <p:cNvPr id="3" name="Text Placeholder 2"/>
          <p:cNvSpPr>
            <a:spLocks noGrp="1"/>
          </p:cNvSpPr>
          <p:nvPr>
            <p:ph type="body" sz="quarter" idx="10"/>
          </p:nvPr>
        </p:nvSpPr>
        <p:spPr>
          <a:xfrm>
            <a:off x="381000" y="1569212"/>
            <a:ext cx="8382000" cy="5364545"/>
          </a:xfrm>
        </p:spPr>
        <p:txBody>
          <a:bodyPr/>
          <a:lstStyle/>
          <a:p>
            <a:r>
              <a:rPr lang="sk-SK" sz="2800" dirty="0" smtClean="0"/>
              <a:t>Na </a:t>
            </a:r>
            <a:r>
              <a:rPr lang="sk-SK" sz="2800" dirty="0" err="1" smtClean="0"/>
              <a:t>straně</a:t>
            </a:r>
            <a:r>
              <a:rPr lang="sk-SK" sz="2800" dirty="0" smtClean="0"/>
              <a:t> serveru</a:t>
            </a:r>
          </a:p>
          <a:p>
            <a:pPr lvl="1"/>
            <a:r>
              <a:rPr lang="sk-SK" sz="2400" dirty="0" smtClean="0"/>
              <a:t>Nastavení </a:t>
            </a:r>
            <a:r>
              <a:rPr lang="en-US" sz="2400" dirty="0" smtClean="0"/>
              <a:t>MIME </a:t>
            </a:r>
            <a:r>
              <a:rPr lang="cs-CZ" sz="2400" dirty="0" smtClean="0"/>
              <a:t>typů</a:t>
            </a:r>
            <a:endParaRPr lang="sk-SK" sz="2400" dirty="0" smtClean="0"/>
          </a:p>
          <a:p>
            <a:pPr lvl="1"/>
            <a:endParaRPr lang="sk-SK" dirty="0" smtClean="0"/>
          </a:p>
          <a:p>
            <a:pPr lvl="1"/>
            <a:endParaRPr lang="sk-SK" dirty="0" smtClean="0"/>
          </a:p>
          <a:p>
            <a:pPr lvl="1"/>
            <a:endParaRPr lang="sk-SK" dirty="0" smtClean="0"/>
          </a:p>
          <a:p>
            <a:pPr lvl="1"/>
            <a:endParaRPr lang="sk-SK" dirty="0" smtClean="0"/>
          </a:p>
          <a:p>
            <a:endParaRPr lang="sk-SK" dirty="0" smtClean="0"/>
          </a:p>
          <a:p>
            <a:r>
              <a:rPr lang="sk-SK" sz="2800" dirty="0" smtClean="0"/>
              <a:t>Na </a:t>
            </a:r>
            <a:r>
              <a:rPr lang="sk-SK" sz="2800" dirty="0" err="1" smtClean="0"/>
              <a:t>straně</a:t>
            </a:r>
            <a:r>
              <a:rPr lang="sk-SK" sz="2800" dirty="0" smtClean="0"/>
              <a:t> klienta</a:t>
            </a:r>
          </a:p>
          <a:p>
            <a:pPr lvl="1"/>
            <a:r>
              <a:rPr lang="sk-SK" sz="2400" dirty="0" smtClean="0"/>
              <a:t>Silverlight 2 runtime</a:t>
            </a:r>
            <a:endParaRPr lang="en-US" sz="2400" dirty="0" smtClean="0"/>
          </a:p>
          <a:p>
            <a:endParaRPr lang="en-US" dirty="0" smtClean="0"/>
          </a:p>
          <a:p>
            <a:endParaRPr lang="en-US" dirty="0" smtClean="0"/>
          </a:p>
          <a:p>
            <a:endParaRPr lang="en-US" dirty="0" smtClean="0"/>
          </a:p>
          <a:p>
            <a:endParaRPr lang="en-US" dirty="0" smtClean="0"/>
          </a:p>
          <a:p>
            <a:endParaRPr lang="en-US" dirty="0" smtClean="0"/>
          </a:p>
        </p:txBody>
      </p:sp>
      <p:graphicFrame>
        <p:nvGraphicFramePr>
          <p:cNvPr id="7" name="Table 6"/>
          <p:cNvGraphicFramePr>
            <a:graphicFrameLocks noGrp="1"/>
          </p:cNvGraphicFramePr>
          <p:nvPr/>
        </p:nvGraphicFramePr>
        <p:xfrm>
          <a:off x="1524000" y="2548762"/>
          <a:ext cx="6096000" cy="1112520"/>
        </p:xfrm>
        <a:graphic>
          <a:graphicData uri="http://schemas.openxmlformats.org/drawingml/2006/table">
            <a:tbl>
              <a:tblPr firstRow="1" bandRow="1">
                <a:tableStyleId>{5C22544A-7EE6-4342-B048-85BDC9FD1C3A}</a:tableStyleId>
              </a:tblPr>
              <a:tblGrid>
                <a:gridCol w="1981200"/>
                <a:gridCol w="4114800"/>
              </a:tblGrid>
              <a:tr h="370840">
                <a:tc>
                  <a:txBody>
                    <a:bodyPr/>
                    <a:lstStyle/>
                    <a:p>
                      <a:pPr algn="ctr"/>
                      <a:r>
                        <a:rPr lang="sk-SK" dirty="0" smtClean="0">
                          <a:solidFill>
                            <a:schemeClr val="bg2">
                              <a:lumMod val="50000"/>
                            </a:schemeClr>
                          </a:solidFill>
                        </a:rPr>
                        <a:t>Typ</a:t>
                      </a:r>
                      <a:r>
                        <a:rPr lang="sk-SK" baseline="0" dirty="0" smtClean="0">
                          <a:solidFill>
                            <a:schemeClr val="bg2">
                              <a:lumMod val="50000"/>
                            </a:schemeClr>
                          </a:solidFill>
                        </a:rPr>
                        <a:t> </a:t>
                      </a:r>
                      <a:endParaRPr lang="en-US" dirty="0">
                        <a:solidFill>
                          <a:schemeClr val="bg2">
                            <a:lumMod val="50000"/>
                          </a:schemeClr>
                        </a:solidFill>
                      </a:endParaRPr>
                    </a:p>
                  </a:txBody>
                  <a:tcPr/>
                </a:tc>
                <a:tc>
                  <a:txBody>
                    <a:bodyPr/>
                    <a:lstStyle/>
                    <a:p>
                      <a:pPr algn="ctr"/>
                      <a:r>
                        <a:rPr lang="en-US" dirty="0" smtClean="0">
                          <a:solidFill>
                            <a:schemeClr val="bg2">
                              <a:lumMod val="50000"/>
                            </a:schemeClr>
                          </a:solidFill>
                        </a:rPr>
                        <a:t>MIME</a:t>
                      </a:r>
                      <a:r>
                        <a:rPr lang="en-US" baseline="0" dirty="0" smtClean="0">
                          <a:solidFill>
                            <a:schemeClr val="bg2">
                              <a:lumMod val="50000"/>
                            </a:schemeClr>
                          </a:solidFill>
                        </a:rPr>
                        <a:t> </a:t>
                      </a:r>
                      <a:r>
                        <a:rPr lang="en-US" baseline="0" dirty="0" err="1" smtClean="0">
                          <a:solidFill>
                            <a:schemeClr val="bg2">
                              <a:lumMod val="50000"/>
                            </a:schemeClr>
                          </a:solidFill>
                        </a:rPr>
                        <a:t>typ</a:t>
                      </a:r>
                      <a:endParaRPr lang="en-US" dirty="0">
                        <a:solidFill>
                          <a:schemeClr val="bg2">
                            <a:lumMod val="50000"/>
                          </a:schemeClr>
                        </a:solidFill>
                      </a:endParaRPr>
                    </a:p>
                  </a:txBody>
                  <a:tcPr/>
                </a:tc>
              </a:tr>
              <a:tr h="370840">
                <a:tc>
                  <a:txBody>
                    <a:bodyPr/>
                    <a:lstStyle/>
                    <a:p>
                      <a:pPr algn="ctr"/>
                      <a:r>
                        <a:rPr lang="en-US" dirty="0" smtClean="0"/>
                        <a:t>.</a:t>
                      </a:r>
                      <a:r>
                        <a:rPr lang="en-US" dirty="0" err="1" smtClean="0"/>
                        <a:t>xap</a:t>
                      </a:r>
                      <a:endParaRPr lang="en-US" dirty="0"/>
                    </a:p>
                  </a:txBody>
                  <a:tcPr/>
                </a:tc>
                <a:tc>
                  <a:txBody>
                    <a:bodyPr/>
                    <a:lstStyle/>
                    <a:p>
                      <a:pPr algn="ctr"/>
                      <a:r>
                        <a:rPr lang="en-US" dirty="0" smtClean="0"/>
                        <a:t>Application/x-silverlight-app</a:t>
                      </a:r>
                      <a:endParaRPr lang="en-US" dirty="0"/>
                    </a:p>
                  </a:txBody>
                  <a:tcPr/>
                </a:tc>
              </a:tr>
              <a:tr h="370840">
                <a:tc>
                  <a:txBody>
                    <a:bodyPr/>
                    <a:lstStyle/>
                    <a:p>
                      <a:pPr algn="ctr"/>
                      <a:r>
                        <a:rPr lang="en-US" dirty="0" smtClean="0"/>
                        <a:t>.</a:t>
                      </a:r>
                      <a:r>
                        <a:rPr lang="en-US" dirty="0" err="1" smtClean="0"/>
                        <a:t>xaml</a:t>
                      </a:r>
                      <a:endParaRPr lang="en-US" dirty="0"/>
                    </a:p>
                  </a:txBody>
                  <a:tcPr/>
                </a:tc>
                <a:tc>
                  <a:txBody>
                    <a:bodyPr/>
                    <a:lstStyle/>
                    <a:p>
                      <a:pPr marL="0" marR="0" indent="0" algn="ctr" defTabSz="914363" rtl="0" eaLnBrk="1" fontAlgn="auto" latinLnBrk="0" hangingPunct="1">
                        <a:lnSpc>
                          <a:spcPct val="100000"/>
                        </a:lnSpc>
                        <a:spcBef>
                          <a:spcPts val="0"/>
                        </a:spcBef>
                        <a:spcAft>
                          <a:spcPts val="0"/>
                        </a:spcAft>
                        <a:buClrTx/>
                        <a:buSzTx/>
                        <a:buFontTx/>
                        <a:buNone/>
                        <a:tabLst/>
                        <a:defRPr/>
                      </a:pPr>
                      <a:r>
                        <a:rPr lang="en-US" dirty="0" smtClean="0"/>
                        <a:t>application/</a:t>
                      </a:r>
                      <a:r>
                        <a:rPr lang="en-US" dirty="0" err="1" smtClean="0"/>
                        <a:t>xaml+xml</a:t>
                      </a:r>
                      <a:endParaRPr lang="en-US" dirty="0" smtClean="0"/>
                    </a:p>
                  </a:txBody>
                  <a:tcPr/>
                </a:tc>
              </a:tr>
            </a:tbl>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40104"/>
            <a:ext cx="8382000" cy="512448"/>
          </a:xfrm>
        </p:spPr>
        <p:txBody>
          <a:bodyPr/>
          <a:lstStyle/>
          <a:p>
            <a:r>
              <a:rPr lang="sk-SK" dirty="0" err="1" smtClean="0"/>
              <a:t>Předskokan</a:t>
            </a:r>
            <a:r>
              <a:rPr lang="sk-SK" dirty="0" smtClean="0"/>
              <a:t> Silverlight </a:t>
            </a:r>
            <a:r>
              <a:rPr lang="sk-SK" dirty="0" err="1" smtClean="0"/>
              <a:t>aplikace</a:t>
            </a:r>
            <a:endParaRPr lang="en-US" dirty="0"/>
          </a:p>
        </p:txBody>
      </p:sp>
      <p:sp>
        <p:nvSpPr>
          <p:cNvPr id="3" name="Text Placeholder 2"/>
          <p:cNvSpPr>
            <a:spLocks noGrp="1"/>
          </p:cNvSpPr>
          <p:nvPr>
            <p:ph type="body" sz="quarter" idx="10"/>
          </p:nvPr>
        </p:nvSpPr>
        <p:spPr>
          <a:xfrm>
            <a:off x="380999" y="1569212"/>
            <a:ext cx="8542283" cy="1572738"/>
          </a:xfrm>
        </p:spPr>
        <p:txBody>
          <a:bodyPr/>
          <a:lstStyle/>
          <a:p>
            <a:r>
              <a:rPr lang="sk-SK" sz="2800" dirty="0" smtClean="0"/>
              <a:t>Moment </a:t>
            </a:r>
            <a:r>
              <a:rPr lang="sk-SK" sz="2800" dirty="0" err="1" smtClean="0"/>
              <a:t>stahování</a:t>
            </a:r>
            <a:r>
              <a:rPr lang="sk-SK" sz="2800" dirty="0" smtClean="0"/>
              <a:t> </a:t>
            </a:r>
            <a:r>
              <a:rPr lang="sk-SK" sz="2800" dirty="0" err="1" smtClean="0"/>
              <a:t>lze</a:t>
            </a:r>
            <a:r>
              <a:rPr lang="sk-SK" sz="2800" dirty="0" smtClean="0"/>
              <a:t> </a:t>
            </a:r>
            <a:r>
              <a:rPr lang="sk-SK" sz="2800" dirty="0" err="1" smtClean="0"/>
              <a:t>zpříjemnit</a:t>
            </a:r>
            <a:r>
              <a:rPr lang="sk-SK" sz="2800" dirty="0" smtClean="0"/>
              <a:t> „splash“ </a:t>
            </a:r>
            <a:r>
              <a:rPr lang="sk-SK" sz="2800" dirty="0" err="1" smtClean="0"/>
              <a:t>oknem</a:t>
            </a:r>
            <a:endParaRPr lang="sk-SK" sz="2800" dirty="0" smtClean="0"/>
          </a:p>
          <a:p>
            <a:pPr lvl="1"/>
            <a:r>
              <a:rPr lang="sk-SK" sz="2400" dirty="0" err="1" smtClean="0"/>
              <a:t>Řešené</a:t>
            </a:r>
            <a:r>
              <a:rPr lang="sk-SK" sz="2400" dirty="0" smtClean="0"/>
              <a:t> </a:t>
            </a:r>
            <a:r>
              <a:rPr lang="sk-SK" sz="2400" dirty="0" err="1" smtClean="0"/>
              <a:t>jako</a:t>
            </a:r>
            <a:r>
              <a:rPr lang="sk-SK" sz="2400" dirty="0" smtClean="0"/>
              <a:t> </a:t>
            </a:r>
            <a:r>
              <a:rPr lang="en-US" sz="2400" dirty="0" smtClean="0"/>
              <a:t>XAML + </a:t>
            </a:r>
            <a:r>
              <a:rPr lang="en-US" sz="2400" dirty="0" err="1" smtClean="0"/>
              <a:t>Javascript</a:t>
            </a:r>
            <a:endParaRPr lang="en-US" sz="2400" dirty="0" smtClean="0"/>
          </a:p>
          <a:p>
            <a:pPr>
              <a:buNone/>
            </a:pPr>
            <a:endParaRPr lang="en-US" dirty="0" smtClean="0"/>
          </a:p>
          <a:p>
            <a:endParaRPr lang="en-US" dirty="0"/>
          </a:p>
        </p:txBody>
      </p:sp>
      <p:sp>
        <p:nvSpPr>
          <p:cNvPr id="7" name="Rectangle 6"/>
          <p:cNvSpPr/>
          <p:nvPr/>
        </p:nvSpPr>
        <p:spPr bwMode="auto">
          <a:xfrm>
            <a:off x="914400" y="2588634"/>
            <a:ext cx="7543800" cy="1323435"/>
          </a:xfrm>
          <a:prstGeom prst="rect">
            <a:avLst/>
          </a:prstGeom>
          <a:solidFill>
            <a:schemeClr val="tx1"/>
          </a:solidFill>
          <a:ln>
            <a:headEnd type="none" w="med" len="med"/>
            <a:tailEnd type="none" w="med" len="med"/>
          </a:ln>
          <a:effectLst>
            <a:outerShdw blurRad="50800" dist="38100" dir="18900000" algn="bl" rotWithShape="0">
              <a:schemeClr val="tx1">
                <a:alpha val="40000"/>
              </a:schemeClr>
            </a:outerShdw>
          </a:effectLst>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t" anchorCtr="0" compatLnSpc="1">
            <a:prstTxWarp prst="textNoShape">
              <a:avLst/>
            </a:prstTxWarp>
            <a:spAutoFit/>
          </a:bodyPr>
          <a:lstStyle/>
          <a:p>
            <a:pPr lvl="1"/>
            <a:r>
              <a:rPr lang="en-US" dirty="0" smtClean="0">
                <a:solidFill>
                  <a:schemeClr val="bg1"/>
                </a:solidFill>
                <a:latin typeface="Consolas" pitchFamily="49" charset="0"/>
              </a:rPr>
              <a:t>&lt;</a:t>
            </a:r>
            <a:r>
              <a:rPr lang="en-US" dirty="0" err="1" smtClean="0">
                <a:solidFill>
                  <a:schemeClr val="bg1"/>
                </a:solidFill>
                <a:latin typeface="Consolas" pitchFamily="49" charset="0"/>
              </a:rPr>
              <a:t>param</a:t>
            </a:r>
            <a:r>
              <a:rPr lang="en-US" dirty="0" smtClean="0">
                <a:solidFill>
                  <a:schemeClr val="bg1"/>
                </a:solidFill>
                <a:latin typeface="Consolas" pitchFamily="49" charset="0"/>
              </a:rPr>
              <a:t> name="</a:t>
            </a:r>
            <a:r>
              <a:rPr lang="en-US" dirty="0" err="1" smtClean="0">
                <a:solidFill>
                  <a:schemeClr val="bg1"/>
                </a:solidFill>
                <a:latin typeface="Consolas" pitchFamily="49" charset="0"/>
              </a:rPr>
              <a:t>splashscreensource</a:t>
            </a:r>
            <a:r>
              <a:rPr lang="en-US" dirty="0" smtClean="0">
                <a:solidFill>
                  <a:schemeClr val="bg1"/>
                </a:solidFill>
                <a:latin typeface="Consolas" pitchFamily="49" charset="0"/>
              </a:rPr>
              <a:t>" value="</a:t>
            </a:r>
            <a:r>
              <a:rPr lang="en-US" dirty="0" err="1" smtClean="0">
                <a:solidFill>
                  <a:schemeClr val="bg1"/>
                </a:solidFill>
                <a:latin typeface="Consolas" pitchFamily="49" charset="0"/>
              </a:rPr>
              <a:t>Splash.xaml</a:t>
            </a:r>
            <a:r>
              <a:rPr lang="en-US" dirty="0" smtClean="0">
                <a:solidFill>
                  <a:schemeClr val="bg1"/>
                </a:solidFill>
                <a:latin typeface="Consolas" pitchFamily="49" charset="0"/>
              </a:rPr>
              <a:t>"/&gt;</a:t>
            </a:r>
          </a:p>
          <a:p>
            <a:pPr lvl="1"/>
            <a:r>
              <a:rPr lang="en-US" dirty="0" smtClean="0">
                <a:solidFill>
                  <a:schemeClr val="bg1"/>
                </a:solidFill>
                <a:latin typeface="Consolas" pitchFamily="49" charset="0"/>
              </a:rPr>
              <a:t>&lt;</a:t>
            </a:r>
            <a:r>
              <a:rPr lang="en-US" dirty="0" err="1" smtClean="0">
                <a:solidFill>
                  <a:schemeClr val="bg1"/>
                </a:solidFill>
                <a:latin typeface="Consolas" pitchFamily="49" charset="0"/>
              </a:rPr>
              <a:t>param</a:t>
            </a:r>
            <a:r>
              <a:rPr lang="en-US" dirty="0" smtClean="0">
                <a:solidFill>
                  <a:schemeClr val="bg1"/>
                </a:solidFill>
                <a:latin typeface="Consolas" pitchFamily="49" charset="0"/>
              </a:rPr>
              <a:t> name="</a:t>
            </a:r>
            <a:r>
              <a:rPr lang="en-US" dirty="0" err="1" smtClean="0">
                <a:solidFill>
                  <a:schemeClr val="bg1"/>
                </a:solidFill>
                <a:latin typeface="Consolas" pitchFamily="49" charset="0"/>
              </a:rPr>
              <a:t>onSourceDownloadProgressChanged</a:t>
            </a:r>
            <a:r>
              <a:rPr lang="en-US" dirty="0" smtClean="0">
                <a:solidFill>
                  <a:schemeClr val="bg1"/>
                </a:solidFill>
                <a:latin typeface="Consolas" pitchFamily="49" charset="0"/>
              </a:rPr>
              <a:t>" value="</a:t>
            </a:r>
            <a:r>
              <a:rPr lang="en-US" dirty="0" err="1" smtClean="0">
                <a:solidFill>
                  <a:schemeClr val="bg1"/>
                </a:solidFill>
                <a:latin typeface="Consolas" pitchFamily="49" charset="0"/>
              </a:rPr>
              <a:t>onSourceDownloadProgressChanged</a:t>
            </a:r>
            <a:r>
              <a:rPr lang="en-US" dirty="0" smtClean="0">
                <a:solidFill>
                  <a:schemeClr val="bg1"/>
                </a:solidFill>
                <a:latin typeface="Consolas" pitchFamily="49" charset="0"/>
              </a:rPr>
              <a:t>" /&gt;</a:t>
            </a:r>
            <a:endParaRPr lang="en-US" sz="2300" dirty="0" smtClean="0">
              <a:solidFill>
                <a:schemeClr val="bg1"/>
              </a:solidFill>
              <a:effectLst>
                <a:outerShdw blurRad="38100" dist="38100" dir="2700000" algn="tl">
                  <a:srgbClr val="000000">
                    <a:alpha val="43137"/>
                  </a:srgbClr>
                </a:outerShdw>
              </a:effectLst>
              <a:latin typeface="Consolas" pitchFamily="49" charset="0"/>
            </a:endParaRPr>
          </a:p>
        </p:txBody>
      </p:sp>
      <p:sp>
        <p:nvSpPr>
          <p:cNvPr id="8" name="Rectangle 7"/>
          <p:cNvSpPr/>
          <p:nvPr/>
        </p:nvSpPr>
        <p:spPr bwMode="auto">
          <a:xfrm>
            <a:off x="990600" y="4367521"/>
            <a:ext cx="7543800" cy="1631212"/>
          </a:xfrm>
          <a:prstGeom prst="rect">
            <a:avLst/>
          </a:prstGeom>
          <a:solidFill>
            <a:schemeClr val="tx1"/>
          </a:solidFill>
          <a:ln>
            <a:headEnd type="none" w="med" len="med"/>
            <a:tailEnd type="none" w="med" len="med"/>
          </a:ln>
          <a:effectLst>
            <a:outerShdw blurRad="50800" dist="38100" dir="18900000" algn="bl" rotWithShape="0">
              <a:schemeClr val="tx1">
                <a:alpha val="40000"/>
              </a:schemeClr>
            </a:outerShdw>
          </a:effectLst>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t" anchorCtr="0" compatLnSpc="1">
            <a:prstTxWarp prst="textNoShape">
              <a:avLst/>
            </a:prstTxWarp>
            <a:spAutoFit/>
          </a:bodyPr>
          <a:lstStyle/>
          <a:p>
            <a:r>
              <a:rPr lang="en-US" dirty="0" smtClean="0">
                <a:solidFill>
                  <a:schemeClr val="bg1"/>
                </a:solidFill>
                <a:latin typeface="Consolas" pitchFamily="49" charset="0"/>
              </a:rPr>
              <a:t>function </a:t>
            </a:r>
            <a:r>
              <a:rPr lang="en-US" dirty="0" err="1" smtClean="0">
                <a:solidFill>
                  <a:schemeClr val="bg1"/>
                </a:solidFill>
                <a:latin typeface="Consolas" pitchFamily="49" charset="0"/>
              </a:rPr>
              <a:t>onSourceDownloadProgressChanged</a:t>
            </a:r>
            <a:r>
              <a:rPr lang="en-US" dirty="0" smtClean="0">
                <a:solidFill>
                  <a:schemeClr val="bg1"/>
                </a:solidFill>
                <a:latin typeface="Consolas" pitchFamily="49" charset="0"/>
              </a:rPr>
              <a:t>(sender, </a:t>
            </a:r>
            <a:r>
              <a:rPr lang="en-US" dirty="0" err="1" smtClean="0">
                <a:solidFill>
                  <a:schemeClr val="bg1"/>
                </a:solidFill>
                <a:latin typeface="Consolas" pitchFamily="49" charset="0"/>
              </a:rPr>
              <a:t>eventArgs</a:t>
            </a:r>
            <a:r>
              <a:rPr lang="en-US" dirty="0" smtClean="0">
                <a:solidFill>
                  <a:schemeClr val="bg1"/>
                </a:solidFill>
                <a:latin typeface="Consolas" pitchFamily="49" charset="0"/>
              </a:rPr>
              <a:t>) { </a:t>
            </a:r>
            <a:r>
              <a:rPr lang="en-US" dirty="0" err="1" smtClean="0">
                <a:solidFill>
                  <a:schemeClr val="bg1"/>
                </a:solidFill>
                <a:latin typeface="Consolas" pitchFamily="49" charset="0"/>
              </a:rPr>
              <a:t>sender.findName</a:t>
            </a:r>
            <a:r>
              <a:rPr lang="en-US" dirty="0" smtClean="0">
                <a:solidFill>
                  <a:schemeClr val="bg1"/>
                </a:solidFill>
                <a:latin typeface="Consolas" pitchFamily="49" charset="0"/>
              </a:rPr>
              <a:t>("</a:t>
            </a:r>
            <a:r>
              <a:rPr lang="en-US" dirty="0" err="1" smtClean="0">
                <a:solidFill>
                  <a:schemeClr val="bg1"/>
                </a:solidFill>
                <a:latin typeface="Consolas" pitchFamily="49" charset="0"/>
              </a:rPr>
              <a:t>uxStatus</a:t>
            </a:r>
            <a:r>
              <a:rPr lang="en-US" dirty="0" smtClean="0">
                <a:solidFill>
                  <a:schemeClr val="bg1"/>
                </a:solidFill>
                <a:latin typeface="Consolas" pitchFamily="49" charset="0"/>
              </a:rPr>
              <a:t>").Text = „</a:t>
            </a:r>
            <a:r>
              <a:rPr lang="sk-SK" dirty="0" err="1" smtClean="0">
                <a:solidFill>
                  <a:schemeClr val="bg1"/>
                </a:solidFill>
                <a:latin typeface="Consolas" pitchFamily="49" charset="0"/>
              </a:rPr>
              <a:t>Stahov</a:t>
            </a:r>
            <a:r>
              <a:rPr lang="cs-CZ" dirty="0" err="1" smtClean="0">
                <a:solidFill>
                  <a:schemeClr val="bg1"/>
                </a:solidFill>
                <a:latin typeface="Consolas" pitchFamily="49" charset="0"/>
              </a:rPr>
              <a:t>ání</a:t>
            </a:r>
            <a:r>
              <a:rPr lang="en-US" dirty="0" smtClean="0">
                <a:solidFill>
                  <a:schemeClr val="bg1"/>
                </a:solidFill>
                <a:latin typeface="Consolas" pitchFamily="49" charset="0"/>
              </a:rPr>
              <a:t>: " + </a:t>
            </a:r>
            <a:r>
              <a:rPr lang="en-US" dirty="0" err="1" smtClean="0">
                <a:solidFill>
                  <a:schemeClr val="bg1"/>
                </a:solidFill>
                <a:latin typeface="Consolas" pitchFamily="49" charset="0"/>
              </a:rPr>
              <a:t>Math.round</a:t>
            </a:r>
            <a:r>
              <a:rPr lang="en-US" dirty="0" smtClean="0">
                <a:solidFill>
                  <a:schemeClr val="bg1"/>
                </a:solidFill>
                <a:latin typeface="Consolas" pitchFamily="49" charset="0"/>
              </a:rPr>
              <a:t>((</a:t>
            </a:r>
            <a:r>
              <a:rPr lang="en-US" dirty="0" err="1" smtClean="0">
                <a:solidFill>
                  <a:schemeClr val="bg1"/>
                </a:solidFill>
                <a:latin typeface="Consolas" pitchFamily="49" charset="0"/>
              </a:rPr>
              <a:t>eventArgs.progress</a:t>
            </a:r>
            <a:r>
              <a:rPr lang="en-US" dirty="0" smtClean="0">
                <a:solidFill>
                  <a:schemeClr val="bg1"/>
                </a:solidFill>
                <a:latin typeface="Consolas" pitchFamily="49" charset="0"/>
              </a:rPr>
              <a:t> * 1000)) / 10 + "%";; </a:t>
            </a:r>
          </a:p>
          <a:p>
            <a:r>
              <a:rPr lang="en-US" dirty="0" smtClean="0">
                <a:solidFill>
                  <a:schemeClr val="bg1"/>
                </a:solidFill>
                <a:latin typeface="Consolas" pitchFamily="49" charset="0"/>
              </a:rPr>
              <a:t>} </a:t>
            </a:r>
            <a:endParaRPr lang="en-US" dirty="0">
              <a:solidFill>
                <a:schemeClr val="bg1"/>
              </a:solidFill>
              <a:latin typeface="Consolas" pitchFamily="49"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t>Bezpečnost</a:t>
            </a:r>
            <a:r>
              <a:rPr lang="sk-SK" dirty="0" smtClean="0"/>
              <a:t> Silverlight </a:t>
            </a:r>
            <a:r>
              <a:rPr lang="sk-SK" dirty="0" err="1" smtClean="0"/>
              <a:t>aplikace</a:t>
            </a:r>
            <a:endParaRPr lang="en-US" dirty="0"/>
          </a:p>
        </p:txBody>
      </p:sp>
      <p:sp>
        <p:nvSpPr>
          <p:cNvPr id="3" name="Text Placeholder 2"/>
          <p:cNvSpPr>
            <a:spLocks noGrp="1"/>
          </p:cNvSpPr>
          <p:nvPr>
            <p:ph type="body" sz="quarter" idx="10"/>
          </p:nvPr>
        </p:nvSpPr>
        <p:spPr>
          <a:xfrm>
            <a:off x="381000" y="1569212"/>
            <a:ext cx="8382000" cy="4179606"/>
          </a:xfrm>
        </p:spPr>
        <p:txBody>
          <a:bodyPr/>
          <a:lstStyle/>
          <a:p>
            <a:r>
              <a:rPr lang="cs-CZ" sz="2800" dirty="0" smtClean="0"/>
              <a:t>Aplikace jsou spouštěné v bezpečném </a:t>
            </a:r>
            <a:r>
              <a:rPr lang="cs-CZ" sz="2800" dirty="0" err="1" smtClean="0"/>
              <a:t>sandboxu</a:t>
            </a:r>
            <a:endParaRPr lang="cs-CZ" sz="2800" dirty="0" smtClean="0"/>
          </a:p>
          <a:p>
            <a:pPr lvl="1"/>
            <a:r>
              <a:rPr lang="cs-CZ" sz="2400" dirty="0" smtClean="0"/>
              <a:t>Podpora „</a:t>
            </a:r>
            <a:r>
              <a:rPr lang="cs-CZ" sz="2400" dirty="0" err="1" smtClean="0"/>
              <a:t>cross</a:t>
            </a:r>
            <a:r>
              <a:rPr lang="cs-CZ" sz="2400" dirty="0" smtClean="0"/>
              <a:t>-</a:t>
            </a:r>
            <a:r>
              <a:rPr lang="cs-CZ" sz="2400" dirty="0" err="1" smtClean="0"/>
              <a:t>domain</a:t>
            </a:r>
            <a:r>
              <a:rPr lang="cs-CZ" sz="2400" dirty="0" smtClean="0"/>
              <a:t>“ pro HTTP komunikaci</a:t>
            </a:r>
          </a:p>
          <a:p>
            <a:pPr lvl="1"/>
            <a:r>
              <a:rPr lang="cs-CZ" sz="2400" dirty="0" smtClean="0"/>
              <a:t>Izolované úložiště</a:t>
            </a:r>
          </a:p>
          <a:p>
            <a:pPr lvl="1"/>
            <a:r>
              <a:rPr lang="cs-CZ" sz="2400" dirty="0" err="1" smtClean="0"/>
              <a:t>OpenFileDialog</a:t>
            </a:r>
            <a:endParaRPr lang="cs-CZ" sz="2400" dirty="0" smtClean="0"/>
          </a:p>
          <a:p>
            <a:r>
              <a:rPr lang="cs-CZ" sz="2800" dirty="0" smtClean="0"/>
              <a:t>Jedna úroveň důvěry</a:t>
            </a:r>
          </a:p>
          <a:p>
            <a:pPr lvl="1"/>
            <a:r>
              <a:rPr lang="cs-CZ" sz="2400" dirty="0" smtClean="0"/>
              <a:t>Bez možnosti navýšení oprávnění</a:t>
            </a:r>
          </a:p>
          <a:p>
            <a:r>
              <a:rPr lang="cs-CZ" sz="2800" dirty="0" smtClean="0"/>
              <a:t>Více SL aplikací na stránce</a:t>
            </a:r>
          </a:p>
          <a:p>
            <a:pPr lvl="1"/>
            <a:r>
              <a:rPr lang="cs-CZ" sz="2400" dirty="0" smtClean="0"/>
              <a:t>Jedna aplikační doména pro každou instanci</a:t>
            </a:r>
          </a:p>
          <a:p>
            <a:pPr lvl="1"/>
            <a:r>
              <a:rPr lang="cs-CZ" sz="2400" dirty="0" smtClean="0"/>
              <a:t>Možnost komunikace přes OM prohlížeče</a:t>
            </a:r>
          </a:p>
          <a:p>
            <a:pPr lvl="2"/>
            <a:r>
              <a:rPr lang="cs-CZ" sz="2400" dirty="0" smtClean="0"/>
              <a:t>SL aplikace explicitně publikuje </a:t>
            </a:r>
            <a:r>
              <a:rPr lang="cs-CZ" sz="2400" dirty="0" err="1" smtClean="0"/>
              <a:t>skriptovatelné</a:t>
            </a:r>
            <a:r>
              <a:rPr lang="cs-CZ" sz="2400" dirty="0" smtClean="0"/>
              <a:t> objekty</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4338"/>
            <a:ext cx="8382000" cy="512448"/>
          </a:xfrm>
        </p:spPr>
        <p:txBody>
          <a:bodyPr/>
          <a:lstStyle/>
          <a:p>
            <a:r>
              <a:rPr lang="en-US" dirty="0" smtClean="0"/>
              <a:t>I</a:t>
            </a:r>
            <a:r>
              <a:rPr lang="sk-SK" dirty="0" err="1" smtClean="0"/>
              <a:t>zolované</a:t>
            </a:r>
            <a:r>
              <a:rPr lang="sk-SK" dirty="0" smtClean="0"/>
              <a:t> </a:t>
            </a:r>
            <a:r>
              <a:rPr lang="sk-SK" dirty="0" err="1" smtClean="0"/>
              <a:t>úložiště</a:t>
            </a:r>
            <a:r>
              <a:rPr lang="sk-SK" dirty="0" smtClean="0"/>
              <a:t> pro Silverlight</a:t>
            </a:r>
            <a:endParaRPr lang="en-US" dirty="0"/>
          </a:p>
        </p:txBody>
      </p:sp>
      <p:sp>
        <p:nvSpPr>
          <p:cNvPr id="3" name="Content Placeholder 2"/>
          <p:cNvSpPr>
            <a:spLocks noGrp="1"/>
          </p:cNvSpPr>
          <p:nvPr>
            <p:ph idx="1"/>
          </p:nvPr>
        </p:nvSpPr>
        <p:spPr>
          <a:xfrm>
            <a:off x="381000" y="1570535"/>
            <a:ext cx="8382000" cy="3348609"/>
          </a:xfrm>
        </p:spPr>
        <p:txBody>
          <a:bodyPr/>
          <a:lstStyle/>
          <a:p>
            <a:r>
              <a:rPr lang="cs-CZ" sz="2800" dirty="0" smtClean="0"/>
              <a:t>Lokální úložiště na uživatele a webovou aplikaci</a:t>
            </a:r>
          </a:p>
          <a:p>
            <a:pPr lvl="1"/>
            <a:r>
              <a:rPr lang="cs-CZ" sz="2400" dirty="0" smtClean="0"/>
              <a:t>Základní kvóta je 1 MB na webovou aplikaci</a:t>
            </a:r>
          </a:p>
          <a:p>
            <a:r>
              <a:rPr lang="cs-CZ" sz="2800" dirty="0" smtClean="0"/>
              <a:t>Typické scénáře použití</a:t>
            </a:r>
          </a:p>
          <a:p>
            <a:pPr lvl="1"/>
            <a:r>
              <a:rPr lang="cs-CZ" sz="2400" dirty="0" smtClean="0"/>
              <a:t>Udržování stavu</a:t>
            </a:r>
          </a:p>
          <a:p>
            <a:pPr lvl="1"/>
            <a:r>
              <a:rPr lang="cs-CZ" sz="2400" dirty="0" smtClean="0"/>
              <a:t>Profil uživatele, personalizace</a:t>
            </a:r>
          </a:p>
          <a:p>
            <a:r>
              <a:rPr lang="cs-CZ" sz="2800" dirty="0" smtClean="0"/>
              <a:t>Podpora základních operací pro soubory a adresáře</a:t>
            </a:r>
          </a:p>
          <a:p>
            <a:pPr lvl="1"/>
            <a:r>
              <a:rPr lang="cs-CZ" sz="2400" dirty="0" smtClean="0"/>
              <a:t>Včetně zprávy kvóty úložiště</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Agenda</a:t>
            </a:r>
            <a:endParaRPr lang="cs-CZ" dirty="0"/>
          </a:p>
        </p:txBody>
      </p:sp>
      <p:sp>
        <p:nvSpPr>
          <p:cNvPr id="3" name="Text Placeholder 2"/>
          <p:cNvSpPr>
            <a:spLocks noGrp="1"/>
          </p:cNvSpPr>
          <p:nvPr>
            <p:ph type="body" idx="1"/>
          </p:nvPr>
        </p:nvSpPr>
        <p:spPr>
          <a:xfrm>
            <a:off x="359832" y="1534929"/>
            <a:ext cx="8784167" cy="1717393"/>
          </a:xfrm>
        </p:spPr>
        <p:txBody>
          <a:bodyPr/>
          <a:lstStyle/>
          <a:p>
            <a:r>
              <a:rPr lang="en-US" u="sng" dirty="0" smtClean="0"/>
              <a:t>D</a:t>
            </a:r>
            <a:r>
              <a:rPr lang="sk-SK" u="sng" dirty="0" err="1" smtClean="0"/>
              <a:t>atové</a:t>
            </a:r>
            <a:r>
              <a:rPr lang="sk-SK" u="sng" dirty="0" smtClean="0"/>
              <a:t> služby</a:t>
            </a:r>
            <a:endParaRPr lang="en-US" u="sng" dirty="0" smtClean="0"/>
          </a:p>
          <a:p>
            <a:r>
              <a:rPr lang="cs-CZ" dirty="0" smtClean="0"/>
              <a:t>Navázání dat na uživatelské rozhraní</a:t>
            </a:r>
          </a:p>
          <a:p>
            <a:r>
              <a:rPr lang="cs-CZ" dirty="0" smtClean="0"/>
              <a:t>Nasazení </a:t>
            </a:r>
            <a:r>
              <a:rPr lang="cs-CZ" dirty="0" smtClean="0"/>
              <a:t>aplikace</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9600" dirty="0" smtClean="0"/>
              <a:t>Demo</a:t>
            </a:r>
            <a:endParaRPr lang="en-US" sz="9600" dirty="0"/>
          </a:p>
        </p:txBody>
      </p:sp>
      <p:sp>
        <p:nvSpPr>
          <p:cNvPr id="5" name="Subtitle 4"/>
          <p:cNvSpPr>
            <a:spLocks noGrp="1"/>
          </p:cNvSpPr>
          <p:nvPr>
            <p:ph type="subTitle" idx="1"/>
          </p:nvPr>
        </p:nvSpPr>
        <p:spPr>
          <a:xfrm>
            <a:off x="865297" y="4401196"/>
            <a:ext cx="7690116" cy="332399"/>
          </a:xfrm>
        </p:spPr>
        <p:txBody>
          <a:bodyPr/>
          <a:lstStyle/>
          <a:p>
            <a:r>
              <a:rPr lang="en-US" sz="2400" dirty="0" err="1" smtClean="0">
                <a:solidFill>
                  <a:schemeClr val="bg1"/>
                </a:solidFill>
              </a:rPr>
              <a:t>IsolatedStorage</a:t>
            </a:r>
            <a:endParaRPr lang="en-US" sz="24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Zdroje</a:t>
            </a:r>
            <a:endParaRPr lang="en-US" dirty="0"/>
          </a:p>
        </p:txBody>
      </p:sp>
      <p:sp>
        <p:nvSpPr>
          <p:cNvPr id="3" name="Text Placeholder 2"/>
          <p:cNvSpPr>
            <a:spLocks noGrp="1"/>
          </p:cNvSpPr>
          <p:nvPr>
            <p:ph type="body" sz="quarter" idx="10"/>
          </p:nvPr>
        </p:nvSpPr>
        <p:spPr>
          <a:xfrm>
            <a:off x="381000" y="1569212"/>
            <a:ext cx="8382000" cy="4704365"/>
          </a:xfrm>
        </p:spPr>
        <p:txBody>
          <a:bodyPr/>
          <a:lstStyle/>
          <a:p>
            <a:r>
              <a:rPr lang="sk-SK" sz="2800" dirty="0" err="1" smtClean="0"/>
              <a:t>Nástupiště</a:t>
            </a:r>
            <a:r>
              <a:rPr lang="sk-SK" sz="2800" dirty="0" smtClean="0"/>
              <a:t> Silverlight</a:t>
            </a:r>
            <a:r>
              <a:rPr lang="en-US" sz="2800" dirty="0" smtClean="0"/>
              <a:t> 2</a:t>
            </a:r>
            <a:endParaRPr lang="sk-SK" sz="2800" dirty="0" smtClean="0"/>
          </a:p>
          <a:p>
            <a:pPr lvl="1"/>
            <a:r>
              <a:rPr lang="en-US" dirty="0" smtClean="0">
                <a:hlinkClick r:id="rId3"/>
              </a:rPr>
              <a:t>http://silverlight.net/GetStarted/</a:t>
            </a:r>
            <a:endParaRPr lang="sk-SK" dirty="0" smtClean="0"/>
          </a:p>
          <a:p>
            <a:r>
              <a:rPr lang="en-US" sz="2800" dirty="0" smtClean="0"/>
              <a:t>Silverlight 2 Control Demo Page</a:t>
            </a:r>
          </a:p>
          <a:p>
            <a:pPr lvl="1"/>
            <a:r>
              <a:rPr lang="en-US" dirty="0" smtClean="0">
                <a:hlinkClick r:id="rId4"/>
              </a:rPr>
              <a:t>http://silverlight.net/samples/sl2/silverlightcontrols/run/default.html</a:t>
            </a:r>
            <a:r>
              <a:rPr lang="en-US" dirty="0" smtClean="0">
                <a:hlinkClick r:id="rId5"/>
              </a:rPr>
              <a:t> </a:t>
            </a:r>
          </a:p>
          <a:p>
            <a:r>
              <a:rPr lang="en-US" sz="2800" dirty="0" smtClean="0"/>
              <a:t>Silverlight Control Toolkit – </a:t>
            </a:r>
            <a:r>
              <a:rPr lang="en-US" sz="2800" dirty="0" err="1" smtClean="0"/>
              <a:t>dal</a:t>
            </a:r>
            <a:r>
              <a:rPr lang="cs-CZ" sz="2800" dirty="0" err="1" smtClean="0"/>
              <a:t>ší</a:t>
            </a:r>
            <a:r>
              <a:rPr lang="cs-CZ" sz="2800" dirty="0" smtClean="0"/>
              <a:t> ovládací prvky</a:t>
            </a:r>
            <a:endParaRPr lang="en-US" sz="2800" dirty="0" smtClean="0"/>
          </a:p>
          <a:p>
            <a:pPr lvl="1"/>
            <a:r>
              <a:rPr lang="en-US" dirty="0" smtClean="0">
                <a:hlinkClick r:id="rId6"/>
              </a:rPr>
              <a:t>http://www.codeplex.com/Silverlight</a:t>
            </a:r>
            <a:r>
              <a:rPr lang="cs-CZ" dirty="0" smtClean="0">
                <a:hlinkClick r:id="rId5"/>
              </a:rPr>
              <a:t> </a:t>
            </a:r>
            <a:endParaRPr lang="en-US" dirty="0" smtClean="0">
              <a:hlinkClick r:id="rId5"/>
            </a:endParaRPr>
          </a:p>
          <a:p>
            <a:r>
              <a:rPr lang="cs-CZ" sz="2800" dirty="0" smtClean="0"/>
              <a:t>Blogy</a:t>
            </a:r>
            <a:endParaRPr lang="en-US" sz="2800" dirty="0" smtClean="0"/>
          </a:p>
          <a:p>
            <a:pPr lvl="1"/>
            <a:r>
              <a:rPr lang="sk-SK" dirty="0" smtClean="0">
                <a:hlinkClick r:id="rId5"/>
              </a:rPr>
              <a:t>http://weblogs.asp.net/scottgu</a:t>
            </a:r>
          </a:p>
          <a:p>
            <a:pPr lvl="1"/>
            <a:r>
              <a:rPr lang="en-US" dirty="0" smtClean="0">
                <a:hlinkClick r:id="rId5"/>
              </a:rPr>
              <a:t>http://blogs.msdn.com/corrinab</a:t>
            </a:r>
            <a:r>
              <a:rPr lang="en-US" dirty="0" smtClean="0"/>
              <a:t> </a:t>
            </a:r>
          </a:p>
          <a:p>
            <a:pPr lvl="1"/>
            <a:r>
              <a:rPr lang="en-US" dirty="0" smtClean="0">
                <a:hlinkClick r:id="rId7"/>
              </a:rPr>
              <a:t>http://blogs.msdn.com/kathykam</a:t>
            </a:r>
            <a:endParaRPr lang="en-US" dirty="0" smtClean="0"/>
          </a:p>
          <a:p>
            <a:pPr lvl="1"/>
            <a:r>
              <a:rPr lang="en-US" dirty="0" smtClean="0">
                <a:hlinkClick r:id="rId8"/>
              </a:rPr>
              <a:t>http://blogs.msdn.com/scmorris</a:t>
            </a:r>
            <a:endParaRPr lang="en-US" dirty="0" smtClean="0"/>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897" y="652089"/>
            <a:ext cx="8382000" cy="507832"/>
          </a:xfrm>
        </p:spPr>
        <p:txBody>
          <a:bodyPr/>
          <a:lstStyle/>
          <a:p>
            <a:r>
              <a:rPr lang="sk-SK" dirty="0" err="1" smtClean="0"/>
              <a:t>Závěrem</a:t>
            </a:r>
            <a:endParaRPr lang="en-US" dirty="0"/>
          </a:p>
        </p:txBody>
      </p:sp>
      <p:sp>
        <p:nvSpPr>
          <p:cNvPr id="3" name="Content Placeholder 2"/>
          <p:cNvSpPr>
            <a:spLocks noGrp="1"/>
          </p:cNvSpPr>
          <p:nvPr>
            <p:ph idx="1"/>
          </p:nvPr>
        </p:nvSpPr>
        <p:spPr>
          <a:xfrm>
            <a:off x="359833" y="1566472"/>
            <a:ext cx="8382000" cy="4567404"/>
          </a:xfrm>
        </p:spPr>
        <p:txBody>
          <a:bodyPr/>
          <a:lstStyle/>
          <a:p>
            <a:r>
              <a:rPr lang="cs-CZ" sz="2800" dirty="0" smtClean="0"/>
              <a:t>.NET Framework 3.5 SP1 nabízí technologie pro univerzální publikování dat</a:t>
            </a:r>
          </a:p>
          <a:p>
            <a:pPr lvl="1"/>
            <a:r>
              <a:rPr lang="cs-CZ" sz="2500" dirty="0" smtClean="0"/>
              <a:t>ADO.NET Entity Framework, ADO.NET Data Services</a:t>
            </a:r>
          </a:p>
          <a:p>
            <a:r>
              <a:rPr lang="cs-CZ" sz="2800" dirty="0" smtClean="0"/>
              <a:t>Silverlight 2 je aplikační platforma</a:t>
            </a:r>
          </a:p>
          <a:p>
            <a:pPr lvl="1"/>
            <a:r>
              <a:rPr lang="cs-CZ" sz="2500" dirty="0" smtClean="0"/>
              <a:t>S implementací CLR</a:t>
            </a:r>
          </a:p>
          <a:p>
            <a:pPr lvl="1"/>
            <a:r>
              <a:rPr lang="cs-CZ" sz="2500" dirty="0" smtClean="0"/>
              <a:t>S paletou ovládacích prvků</a:t>
            </a:r>
          </a:p>
          <a:p>
            <a:pPr lvl="1"/>
            <a:r>
              <a:rPr lang="cs-CZ" sz="2500" dirty="0" smtClean="0"/>
              <a:t>S flexibilním způsobem změny vizuálu aplikací</a:t>
            </a:r>
          </a:p>
          <a:p>
            <a:pPr lvl="1"/>
            <a:r>
              <a:rPr lang="cs-CZ" sz="2500" dirty="0" smtClean="0"/>
              <a:t>S pohodlným systémem nasazení aplikací</a:t>
            </a:r>
          </a:p>
          <a:p>
            <a:pPr lvl="1"/>
            <a:r>
              <a:rPr lang="cs-CZ" sz="2500" dirty="0" smtClean="0"/>
              <a:t>S bezpečným spouštěním v </a:t>
            </a:r>
            <a:r>
              <a:rPr lang="cs-CZ" sz="2500" dirty="0" err="1" smtClean="0"/>
              <a:t>sandboxu</a:t>
            </a:r>
            <a:endParaRPr lang="cs-CZ" dirty="0" smtClean="0"/>
          </a:p>
          <a:p>
            <a:endParaRPr lang="cs-CZ" dirty="0" smtClean="0"/>
          </a:p>
          <a:p>
            <a:endParaRPr lang="cs-CZ"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381000" y="6083573"/>
            <a:ext cx="8382000" cy="569995"/>
          </a:xfrm>
          <a:prstGeom prst="rect">
            <a:avLst/>
          </a:prstGeom>
          <a:noFill/>
          <a:ln w="12700">
            <a:noFill/>
            <a:miter lim="800000"/>
            <a:headEnd type="none" w="sm" len="sm"/>
            <a:tailEnd type="none" w="sm" len="sm"/>
          </a:ln>
          <a:effectLst/>
        </p:spPr>
        <p:txBody>
          <a:bodyPr vert="horz" wrap="square" lIns="76800" tIns="38401" rIns="76800" bIns="38401" numCol="1" anchor="t" anchorCtr="0" compatLnSpc="1">
            <a:prstTxWarp prst="textNoShape">
              <a:avLst/>
            </a:prstTxWarp>
            <a:spAutoFit/>
          </a:bodyPr>
          <a:lstStyle/>
          <a:p>
            <a:pPr algn="ctr" defTabSz="767874" eaLnBrk="0" hangingPunct="0"/>
            <a:r>
              <a:rPr lang="en-US" sz="800" spc="-20" dirty="0">
                <a:solidFill>
                  <a:schemeClr val="accent5"/>
                </a:solidFill>
                <a:latin typeface="Calibri" pitchFamily="34" charset="0"/>
                <a:ea typeface="Tahoma" pitchFamily="34" charset="0"/>
                <a:cs typeface="Tahoma" pitchFamily="34" charset="0"/>
              </a:rPr>
              <a:t>© </a:t>
            </a:r>
            <a:r>
              <a:rPr lang="en-US" sz="800" spc="-20" dirty="0" smtClean="0">
                <a:solidFill>
                  <a:schemeClr val="accent5"/>
                </a:solidFill>
                <a:latin typeface="Calibri" pitchFamily="34" charset="0"/>
                <a:ea typeface="Tahoma" pitchFamily="34" charset="0"/>
                <a:cs typeface="Tahoma" pitchFamily="34" charset="0"/>
              </a:rPr>
              <a:t>2007 Microsoft </a:t>
            </a:r>
            <a:r>
              <a:rPr lang="en-US" sz="800" spc="-20" dirty="0">
                <a:solidFill>
                  <a:schemeClr val="accent5"/>
                </a:solidFill>
                <a:latin typeface="Calibri" pitchFamily="34" charset="0"/>
                <a:ea typeface="Tahoma" pitchFamily="34" charset="0"/>
                <a:cs typeface="Tahoma" pitchFamily="34" charset="0"/>
              </a:rPr>
              <a:t>Corporation. All rights reserved. Microsoft, Windows, Windows Vista and other product names are or may be registered trademarks and/or trademarks in the U.S. and/or other </a:t>
            </a:r>
            <a:r>
              <a:rPr lang="en-US" sz="800" spc="-20" dirty="0" smtClean="0">
                <a:solidFill>
                  <a:schemeClr val="accent5"/>
                </a:solidFill>
                <a:latin typeface="Calibri" pitchFamily="34" charset="0"/>
                <a:ea typeface="Tahoma" pitchFamily="34" charset="0"/>
                <a:cs typeface="Tahoma" pitchFamily="34" charset="0"/>
              </a:rPr>
              <a:t>countries. The </a:t>
            </a:r>
            <a:r>
              <a:rPr lang="en-US" sz="800" spc="-20" dirty="0">
                <a:solidFill>
                  <a:schemeClr val="accent5"/>
                </a:solidFill>
                <a:latin typeface="Calibri" pitchFamily="34" charset="0"/>
                <a:ea typeface="Tahoma" pitchFamily="34" charset="0"/>
                <a:cs typeface="Tahoma" pitchFamily="34" charset="0"/>
              </a:rPr>
              <a:t>information herein is for informational purposes only and represents the current view of Microsoft Corporation as of the date of this presentation.  Because Microsoft must respond </a:t>
            </a:r>
            <a:r>
              <a:rPr lang="en-US" sz="800" spc="-20" dirty="0" smtClean="0">
                <a:solidFill>
                  <a:schemeClr val="accent5"/>
                </a:solidFill>
                <a:latin typeface="Calibri" pitchFamily="34" charset="0"/>
                <a:ea typeface="Tahoma" pitchFamily="34" charset="0"/>
                <a:cs typeface="Tahoma" pitchFamily="34" charset="0"/>
              </a:rPr>
              <a:t>to changing </a:t>
            </a:r>
            <a:r>
              <a:rPr lang="en-US" sz="800" spc="-20" dirty="0">
                <a:solidFill>
                  <a:schemeClr val="accent5"/>
                </a:solidFill>
                <a:latin typeface="Calibri" pitchFamily="34" charset="0"/>
                <a:ea typeface="Tahoma" pitchFamily="34" charset="0"/>
                <a:cs typeface="Tahoma" pitchFamily="34" charset="0"/>
              </a:rPr>
              <a:t>market conditions, </a:t>
            </a:r>
            <a:r>
              <a:rPr lang="en-US" sz="800" spc="-20" dirty="0" smtClean="0">
                <a:solidFill>
                  <a:schemeClr val="accent5"/>
                </a:solidFill>
                <a:latin typeface="Calibri" pitchFamily="34" charset="0"/>
                <a:ea typeface="Tahoma" pitchFamily="34" charset="0"/>
                <a:cs typeface="Tahoma" pitchFamily="34" charset="0"/>
              </a:rPr>
              <a:t>it </a:t>
            </a:r>
            <a:r>
              <a:rPr lang="en-US" sz="800" spc="-20" dirty="0">
                <a:solidFill>
                  <a:schemeClr val="accent5"/>
                </a:solidFill>
                <a:latin typeface="Calibri" pitchFamily="34" charset="0"/>
                <a:ea typeface="Tahoma" pitchFamily="34" charset="0"/>
                <a:cs typeface="Tahoma" pitchFamily="34" charset="0"/>
              </a:rPr>
              <a:t>should not be interpreted </a:t>
            </a:r>
            <a:r>
              <a:rPr lang="en-US" sz="800" spc="-20" dirty="0" smtClean="0">
                <a:solidFill>
                  <a:schemeClr val="accent5"/>
                </a:solidFill>
                <a:latin typeface="Calibri" pitchFamily="34" charset="0"/>
                <a:ea typeface="Tahoma" pitchFamily="34" charset="0"/>
                <a:cs typeface="Tahoma" pitchFamily="34" charset="0"/>
              </a:rPr>
              <a:t>to </a:t>
            </a:r>
            <a:r>
              <a:rPr lang="en-US" sz="800" spc="-20" dirty="0">
                <a:solidFill>
                  <a:schemeClr val="accent5"/>
                </a:solidFill>
                <a:latin typeface="Calibri" pitchFamily="34" charset="0"/>
                <a:ea typeface="Tahoma" pitchFamily="34" charset="0"/>
                <a:cs typeface="Tahoma" pitchFamily="34" charset="0"/>
              </a:rPr>
              <a:t>be a commitment on the part of Microsoft, and Microsoft cannot guarantee the accuracy of any information provided after the date of </a:t>
            </a:r>
            <a:r>
              <a:rPr lang="en-US" sz="800" spc="-20" dirty="0" smtClean="0">
                <a:solidFill>
                  <a:schemeClr val="accent5"/>
                </a:solidFill>
                <a:latin typeface="Calibri" pitchFamily="34" charset="0"/>
                <a:ea typeface="Tahoma" pitchFamily="34" charset="0"/>
                <a:cs typeface="Tahoma" pitchFamily="34" charset="0"/>
              </a:rPr>
              <a:t>this presentation. MICROSOFT </a:t>
            </a:r>
            <a:r>
              <a:rPr lang="en-US" sz="800" spc="-20" dirty="0">
                <a:solidFill>
                  <a:schemeClr val="accent5"/>
                </a:solidFill>
                <a:latin typeface="Calibri" pitchFamily="34" charset="0"/>
                <a:ea typeface="Tahoma" pitchFamily="34" charset="0"/>
                <a:cs typeface="Tahoma" pitchFamily="34" charset="0"/>
              </a:rPr>
              <a:t>MAKES NO WARRANTIES, EXPRESS, IMPLIED OR STATUTORY, AS TO THE INFORMATION IN THIS PRESENTATION.</a:t>
            </a:r>
          </a:p>
        </p:txBody>
      </p:sp>
      <p:pic>
        <p:nvPicPr>
          <p:cNvPr id="6" name="Picture 2" descr="Microsoft logo and tagline"/>
          <p:cNvPicPr>
            <a:picLocks noChangeAspect="1" noChangeArrowheads="1"/>
          </p:cNvPicPr>
          <p:nvPr/>
        </p:nvPicPr>
        <p:blipFill>
          <a:blip r:embed="rId3">
            <a:duotone>
              <a:prstClr val="black"/>
              <a:schemeClr val="tx2">
                <a:lumMod val="10000"/>
                <a:tint val="45000"/>
                <a:satMod val="400000"/>
              </a:schemeClr>
            </a:duotone>
          </a:blip>
          <a:stretch>
            <a:fillRect/>
          </a:stretch>
        </p:blipFill>
        <p:spPr bwMode="black">
          <a:xfrm>
            <a:off x="1707216" y="2845595"/>
            <a:ext cx="5780723" cy="1246823"/>
          </a:xfrm>
          <a:prstGeom prst="rect">
            <a:avLst/>
          </a:prstGeom>
          <a:noFill/>
          <a:ln>
            <a:noFill/>
          </a:ln>
          <a:effectLst>
            <a:outerShdw blurRad="139700" algn="tl" rotWithShape="0">
              <a:schemeClr val="accent3"/>
            </a:outerShdw>
          </a:effec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Data pro web</a:t>
            </a:r>
            <a:endParaRPr lang="en-US" dirty="0"/>
          </a:p>
        </p:txBody>
      </p:sp>
      <p:sp>
        <p:nvSpPr>
          <p:cNvPr id="3" name="Content Placeholder 2"/>
          <p:cNvSpPr>
            <a:spLocks noGrp="1"/>
          </p:cNvSpPr>
          <p:nvPr>
            <p:ph idx="1"/>
          </p:nvPr>
        </p:nvSpPr>
        <p:spPr>
          <a:xfrm>
            <a:off x="381000" y="1570535"/>
            <a:ext cx="8382000" cy="3214726"/>
          </a:xfrm>
        </p:spPr>
        <p:txBody>
          <a:bodyPr/>
          <a:lstStyle/>
          <a:p>
            <a:pPr>
              <a:buFont typeface="Arial" pitchFamily="34" charset="0"/>
              <a:buChar char="•"/>
            </a:pPr>
            <a:r>
              <a:rPr lang="cs-CZ" dirty="0" smtClean="0"/>
              <a:t> </a:t>
            </a:r>
            <a:r>
              <a:rPr lang="cs-CZ" sz="2800" dirty="0" smtClean="0"/>
              <a:t>Nejuniverzálnější je nabídnout data jako službu:</a:t>
            </a:r>
          </a:p>
          <a:p>
            <a:pPr lvl="1">
              <a:buFont typeface="Arial" pitchFamily="34" charset="0"/>
              <a:buChar char="•"/>
            </a:pPr>
            <a:r>
              <a:rPr lang="cs-CZ" sz="2400" dirty="0" err="1" smtClean="0"/>
              <a:t>Datacentrickou</a:t>
            </a:r>
            <a:r>
              <a:rPr lang="cs-CZ" sz="2400" dirty="0" smtClean="0"/>
              <a:t> (kopírující strukturu dat)</a:t>
            </a:r>
          </a:p>
          <a:p>
            <a:pPr lvl="1">
              <a:buFont typeface="Arial" pitchFamily="34" charset="0"/>
              <a:buChar char="•"/>
            </a:pPr>
            <a:r>
              <a:rPr lang="cs-CZ" sz="2400" dirty="0" smtClean="0"/>
              <a:t>Podporující CRUD (</a:t>
            </a:r>
            <a:r>
              <a:rPr lang="cs-CZ" sz="2400" dirty="0" err="1" smtClean="0"/>
              <a:t>Create</a:t>
            </a:r>
            <a:r>
              <a:rPr lang="cs-CZ" sz="2400" dirty="0" smtClean="0"/>
              <a:t>, </a:t>
            </a:r>
            <a:r>
              <a:rPr lang="cs-CZ" sz="2400" dirty="0" err="1" smtClean="0"/>
              <a:t>Read</a:t>
            </a:r>
            <a:r>
              <a:rPr lang="cs-CZ" sz="2400" dirty="0" smtClean="0"/>
              <a:t>, Update, </a:t>
            </a:r>
            <a:r>
              <a:rPr lang="cs-CZ" sz="2400" dirty="0" err="1" smtClean="0"/>
              <a:t>Delete</a:t>
            </a:r>
            <a:r>
              <a:rPr lang="cs-CZ" sz="2400" dirty="0" smtClean="0"/>
              <a:t>)</a:t>
            </a:r>
          </a:p>
          <a:p>
            <a:pPr lvl="1">
              <a:buFont typeface="Arial" pitchFamily="34" charset="0"/>
              <a:buChar char="•"/>
            </a:pPr>
            <a:r>
              <a:rPr lang="cs-CZ" sz="2400" dirty="0" smtClean="0"/>
              <a:t>Inteligentní (stránkování, třídění, filtrování)</a:t>
            </a:r>
          </a:p>
          <a:p>
            <a:pPr lvl="1">
              <a:buFont typeface="Arial" pitchFamily="34" charset="0"/>
              <a:buChar char="•"/>
            </a:pPr>
            <a:r>
              <a:rPr lang="cs-CZ" sz="2400" dirty="0" smtClean="0"/>
              <a:t>Poskytující data standardními způsoby (</a:t>
            </a:r>
            <a:r>
              <a:rPr lang="cs-CZ" sz="2400" dirty="0" err="1" smtClean="0"/>
              <a:t>RESTful</a:t>
            </a:r>
            <a:r>
              <a:rPr lang="cs-CZ" sz="2400" dirty="0" smtClean="0"/>
              <a:t>)</a:t>
            </a:r>
          </a:p>
          <a:p>
            <a:pPr lvl="1">
              <a:buFont typeface="Arial" pitchFamily="34" charset="0"/>
              <a:buChar char="•"/>
            </a:pPr>
            <a:r>
              <a:rPr lang="cs-CZ" sz="2400" dirty="0" smtClean="0"/>
              <a:t>Zvládající nejčastěji užívané </a:t>
            </a:r>
            <a:r>
              <a:rPr lang="cs-CZ" sz="2400" dirty="0" err="1" smtClean="0"/>
              <a:t>serializace</a:t>
            </a:r>
            <a:r>
              <a:rPr lang="cs-CZ" sz="2400" dirty="0" smtClean="0"/>
              <a:t> (XML, JSON)</a:t>
            </a:r>
          </a:p>
          <a:p>
            <a:pPr lvl="1">
              <a:buFont typeface="Arial" pitchFamily="34" charset="0"/>
              <a:buChar char="•"/>
            </a:pPr>
            <a:r>
              <a:rPr lang="cs-CZ" sz="2400" dirty="0" smtClean="0"/>
              <a:t>Rozšiřitelnou o vaši logiku nad vracenými daty</a:t>
            </a:r>
          </a:p>
          <a:p>
            <a:endParaRPr lang="cs-CZ"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2343832" y="1633927"/>
            <a:ext cx="32004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2" name="Title 1"/>
          <p:cNvSpPr>
            <a:spLocks noGrp="1"/>
          </p:cNvSpPr>
          <p:nvPr>
            <p:ph type="title"/>
          </p:nvPr>
        </p:nvSpPr>
        <p:spPr>
          <a:xfrm>
            <a:off x="359833" y="636323"/>
            <a:ext cx="8382000" cy="507832"/>
          </a:xfrm>
        </p:spPr>
        <p:txBody>
          <a:bodyPr/>
          <a:lstStyle/>
          <a:p>
            <a:r>
              <a:rPr lang="en-US" dirty="0" smtClean="0"/>
              <a:t>D</a:t>
            </a:r>
            <a:r>
              <a:rPr lang="sk-SK" dirty="0" err="1" smtClean="0"/>
              <a:t>atová</a:t>
            </a:r>
            <a:r>
              <a:rPr lang="sk-SK" dirty="0" smtClean="0"/>
              <a:t> služba (ADO.NET Data Services)</a:t>
            </a:r>
            <a:endParaRPr lang="en-US" dirty="0"/>
          </a:p>
        </p:txBody>
      </p:sp>
      <p:sp>
        <p:nvSpPr>
          <p:cNvPr id="8" name="Right Arrow 7"/>
          <p:cNvSpPr/>
          <p:nvPr/>
        </p:nvSpPr>
        <p:spPr bwMode="auto">
          <a:xfrm rot="3795149">
            <a:off x="3852169" y="2813761"/>
            <a:ext cx="877535" cy="658061"/>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9" name="Rectangle 8"/>
          <p:cNvSpPr/>
          <p:nvPr/>
        </p:nvSpPr>
        <p:spPr bwMode="auto">
          <a:xfrm>
            <a:off x="3944032" y="3691327"/>
            <a:ext cx="21336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rPr>
              <a:t> CLR </a:t>
            </a:r>
            <a:r>
              <a:rPr lang="sk-SK" dirty="0" smtClean="0">
                <a:solidFill>
                  <a:schemeClr val="bg1"/>
                </a:solidFill>
              </a:rPr>
              <a:t>m</a:t>
            </a:r>
            <a:r>
              <a:rPr lang="en-US" dirty="0" err="1" smtClean="0">
                <a:solidFill>
                  <a:schemeClr val="bg1"/>
                </a:solidFill>
              </a:rPr>
              <a:t>odel</a:t>
            </a:r>
            <a:endParaRPr lang="en-US" dirty="0" smtClean="0">
              <a:solidFill>
                <a:schemeClr val="bg1"/>
              </a:solidFill>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dirty="0" smtClean="0">
                <a:ln>
                  <a:noFill/>
                </a:ln>
                <a:solidFill>
                  <a:schemeClr val="bg1"/>
                </a:solidFill>
                <a:effectLst/>
                <a:latin typeface="Segoe Semibold"/>
              </a:rPr>
              <a:t>(</a:t>
            </a:r>
            <a:r>
              <a:rPr kumimoji="0" lang="en-US" i="0" u="none" strike="noStrike" cap="none" normalizeH="0" baseline="0" dirty="0" err="1" smtClean="0">
                <a:ln>
                  <a:noFill/>
                </a:ln>
                <a:solidFill>
                  <a:schemeClr val="bg1"/>
                </a:solidFill>
                <a:effectLst/>
                <a:latin typeface="Segoe Semibold"/>
              </a:rPr>
              <a:t>IQueryable</a:t>
            </a:r>
            <a:r>
              <a:rPr lang="en-US" dirty="0" smtClean="0">
                <a:solidFill>
                  <a:schemeClr val="bg1"/>
                </a:solidFill>
                <a:latin typeface="Segoe Semibold"/>
              </a:rPr>
              <a:t>)</a:t>
            </a:r>
            <a:endParaRPr kumimoji="0" lang="en-US" i="0" u="none" strike="noStrike" cap="none" normalizeH="0" baseline="0" dirty="0" smtClean="0">
              <a:ln>
                <a:noFill/>
              </a:ln>
              <a:solidFill>
                <a:schemeClr val="bg1"/>
              </a:solidFill>
              <a:effectLst/>
              <a:latin typeface="Segoe Semibold"/>
            </a:endParaRPr>
          </a:p>
        </p:txBody>
      </p:sp>
      <p:sp>
        <p:nvSpPr>
          <p:cNvPr id="10" name="Rectangle 9"/>
          <p:cNvSpPr/>
          <p:nvPr/>
        </p:nvSpPr>
        <p:spPr bwMode="auto">
          <a:xfrm>
            <a:off x="1429432" y="3691327"/>
            <a:ext cx="21336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sk-SK" dirty="0" err="1" smtClean="0">
                <a:solidFill>
                  <a:schemeClr val="bg1"/>
                </a:solidFill>
              </a:rPr>
              <a:t>Datový</a:t>
            </a:r>
            <a:r>
              <a:rPr lang="sk-SK" dirty="0" smtClean="0">
                <a:solidFill>
                  <a:schemeClr val="bg1"/>
                </a:solidFill>
              </a:rPr>
              <a:t> model</a:t>
            </a:r>
            <a:br>
              <a:rPr lang="sk-SK" dirty="0" smtClean="0">
                <a:solidFill>
                  <a:schemeClr val="bg1"/>
                </a:solidFill>
              </a:rPr>
            </a:br>
            <a:r>
              <a:rPr lang="sk-SK" dirty="0" err="1" smtClean="0">
                <a:solidFill>
                  <a:schemeClr val="bg1"/>
                </a:solidFill>
              </a:rPr>
              <a:t>entit</a:t>
            </a:r>
            <a:endParaRPr kumimoji="0" lang="en-US" sz="2200" b="0" i="0" u="none" strike="noStrike" cap="none" normalizeH="0" baseline="0" dirty="0" smtClean="0">
              <a:ln>
                <a:noFill/>
              </a:ln>
              <a:solidFill>
                <a:schemeClr val="bg1"/>
              </a:solidFill>
              <a:effectLst/>
              <a:latin typeface="Tahoma" pitchFamily="34" charset="0"/>
            </a:endParaRPr>
          </a:p>
        </p:txBody>
      </p:sp>
      <p:sp>
        <p:nvSpPr>
          <p:cNvPr id="11" name="Right Arrow 10"/>
          <p:cNvSpPr/>
          <p:nvPr/>
        </p:nvSpPr>
        <p:spPr bwMode="auto">
          <a:xfrm rot="7316697">
            <a:off x="2792019" y="2851210"/>
            <a:ext cx="872343" cy="614740"/>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4" name="Right Arrow 13"/>
          <p:cNvSpPr/>
          <p:nvPr/>
        </p:nvSpPr>
        <p:spPr bwMode="auto">
          <a:xfrm rot="3795149">
            <a:off x="5059612" y="4718760"/>
            <a:ext cx="877535" cy="658061"/>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5" name="Right Arrow 14"/>
          <p:cNvSpPr/>
          <p:nvPr/>
        </p:nvSpPr>
        <p:spPr bwMode="auto">
          <a:xfrm rot="7316697">
            <a:off x="3999462" y="4756209"/>
            <a:ext cx="872343" cy="614740"/>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6" name="Rectangle 15"/>
          <p:cNvSpPr/>
          <p:nvPr/>
        </p:nvSpPr>
        <p:spPr bwMode="auto">
          <a:xfrm>
            <a:off x="5087032" y="5596327"/>
            <a:ext cx="21336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sk-SK" dirty="0" smtClean="0">
                <a:solidFill>
                  <a:schemeClr val="bg1"/>
                </a:solidFill>
              </a:rPr>
              <a:t>Vlastní</a:t>
            </a:r>
            <a:r>
              <a:rPr lang="en-US" dirty="0" smtClean="0">
                <a:solidFill>
                  <a:schemeClr val="bg1"/>
                </a:solidFill>
              </a:rPr>
              <a:t> </a:t>
            </a:r>
            <a:r>
              <a:rPr lang="sk-SK" dirty="0" smtClean="0">
                <a:solidFill>
                  <a:schemeClr val="bg1"/>
                </a:solidFill>
              </a:rPr>
              <a:t>m</a:t>
            </a:r>
            <a:r>
              <a:rPr lang="en-US" dirty="0" err="1" smtClean="0">
                <a:solidFill>
                  <a:schemeClr val="bg1"/>
                </a:solidFill>
              </a:rPr>
              <a:t>odel</a:t>
            </a:r>
            <a:endParaRPr lang="en-US" dirty="0" smtClean="0">
              <a:solidFill>
                <a:schemeClr val="bg1"/>
              </a:solidFill>
            </a:endParaRPr>
          </a:p>
        </p:txBody>
      </p:sp>
      <p:sp>
        <p:nvSpPr>
          <p:cNvPr id="20" name="TextBox 19"/>
          <p:cNvSpPr txBox="1"/>
          <p:nvPr/>
        </p:nvSpPr>
        <p:spPr>
          <a:xfrm>
            <a:off x="5991719" y="1626486"/>
            <a:ext cx="851515" cy="646331"/>
          </a:xfrm>
          <a:prstGeom prst="rect">
            <a:avLst/>
          </a:prstGeom>
          <a:noFill/>
        </p:spPr>
        <p:txBody>
          <a:bodyPr wrap="none" rtlCol="0">
            <a:spAutoFit/>
          </a:bodyPr>
          <a:lstStyle/>
          <a:p>
            <a:r>
              <a:rPr lang="en-US" dirty="0" smtClean="0"/>
              <a:t>WCF</a:t>
            </a:r>
          </a:p>
          <a:p>
            <a:r>
              <a:rPr lang="sk-SK" dirty="0" smtClean="0"/>
              <a:t>služba</a:t>
            </a:r>
            <a:endParaRPr lang="en-US" dirty="0"/>
          </a:p>
        </p:txBody>
      </p:sp>
      <p:sp>
        <p:nvSpPr>
          <p:cNvPr id="17" name="Rectangle 16"/>
          <p:cNvSpPr/>
          <p:nvPr/>
        </p:nvSpPr>
        <p:spPr bwMode="auto">
          <a:xfrm>
            <a:off x="2648632" y="5596327"/>
            <a:ext cx="21336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rPr>
              <a:t>LINQ To SQL</a:t>
            </a:r>
          </a:p>
          <a:p>
            <a:pPr marL="0" marR="0" indent="0" algn="ctr" defTabSz="914400" rtl="0" eaLnBrk="1" fontAlgn="base" latinLnBrk="0" hangingPunct="1">
              <a:lnSpc>
                <a:spcPct val="100000"/>
              </a:lnSpc>
              <a:spcBef>
                <a:spcPct val="0"/>
              </a:spcBef>
              <a:spcAft>
                <a:spcPct val="0"/>
              </a:spcAft>
              <a:buClrTx/>
              <a:buSzTx/>
              <a:buFontTx/>
              <a:buNone/>
              <a:tabLst/>
            </a:pPr>
            <a:r>
              <a:rPr lang="sk-SK" dirty="0" smtClean="0">
                <a:solidFill>
                  <a:schemeClr val="bg1"/>
                </a:solidFill>
              </a:rPr>
              <a:t>m</a:t>
            </a:r>
            <a:r>
              <a:rPr lang="en-US" dirty="0" err="1" smtClean="0">
                <a:solidFill>
                  <a:schemeClr val="bg1"/>
                </a:solidFill>
              </a:rPr>
              <a:t>odel</a:t>
            </a:r>
            <a:endParaRPr lang="en-US" dirty="0" smtClean="0">
              <a:solidFill>
                <a:schemeClr val="bg1"/>
              </a:solidFill>
            </a:endParaRPr>
          </a:p>
        </p:txBody>
      </p:sp>
      <p:sp>
        <p:nvSpPr>
          <p:cNvPr id="5" name="Rectangle 4"/>
          <p:cNvSpPr/>
          <p:nvPr/>
        </p:nvSpPr>
        <p:spPr bwMode="auto">
          <a:xfrm>
            <a:off x="2191432" y="1786327"/>
            <a:ext cx="3200400" cy="762000"/>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6" name="TextBox 5"/>
          <p:cNvSpPr txBox="1"/>
          <p:nvPr/>
        </p:nvSpPr>
        <p:spPr>
          <a:xfrm>
            <a:off x="2702354" y="1938727"/>
            <a:ext cx="2037737" cy="400110"/>
          </a:xfrm>
          <a:prstGeom prst="rect">
            <a:avLst/>
          </a:prstGeom>
          <a:noFill/>
        </p:spPr>
        <p:txBody>
          <a:bodyPr wrap="none" rtlCol="0">
            <a:spAutoFit/>
          </a:bodyPr>
          <a:lstStyle/>
          <a:p>
            <a:r>
              <a:rPr lang="en-US" dirty="0" err="1" smtClean="0">
                <a:solidFill>
                  <a:schemeClr val="bg1"/>
                </a:solidFill>
              </a:rPr>
              <a:t>DataService</a:t>
            </a:r>
            <a:r>
              <a:rPr lang="en-US" dirty="0" smtClean="0">
                <a:solidFill>
                  <a:schemeClr val="bg1"/>
                </a:solidFill>
              </a:rPr>
              <a:t>&lt;T&gt;</a:t>
            </a:r>
            <a:endParaRPr lang="en-US" dirty="0">
              <a:solidFill>
                <a:schemeClr val="bg1"/>
              </a:solidFill>
            </a:endParaRPr>
          </a:p>
        </p:txBody>
      </p:sp>
      <p:cxnSp>
        <p:nvCxnSpPr>
          <p:cNvPr id="22" name="Straight Arrow Connector 21"/>
          <p:cNvCxnSpPr>
            <a:stCxn id="18" idx="3"/>
            <a:endCxn id="20" idx="1"/>
          </p:cNvCxnSpPr>
          <p:nvPr/>
        </p:nvCxnSpPr>
        <p:spPr bwMode="auto">
          <a:xfrm flipV="1">
            <a:off x="5544232" y="1949652"/>
            <a:ext cx="447487" cy="65275"/>
          </a:xfrm>
          <a:prstGeom prst="straightConnector1">
            <a:avLst/>
          </a:prstGeom>
          <a:gradFill rotWithShape="1">
            <a:gsLst>
              <a:gs pos="0">
                <a:schemeClr val="accent1"/>
              </a:gs>
              <a:gs pos="100000">
                <a:schemeClr val="accent1">
                  <a:gamma/>
                  <a:shade val="82353"/>
                  <a:invGamma/>
                </a:schemeClr>
              </a:gs>
            </a:gsLst>
            <a:lin ang="5400000" scaled="1"/>
          </a:gradFill>
          <a:ln w="38100" cap="flat" cmpd="sng" algn="ctr">
            <a:solidFill>
              <a:schemeClr val="bg1"/>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9600" dirty="0" smtClean="0"/>
              <a:t>Demo</a:t>
            </a:r>
            <a:endParaRPr lang="en-US" sz="9600" dirty="0"/>
          </a:p>
        </p:txBody>
      </p:sp>
      <p:sp>
        <p:nvSpPr>
          <p:cNvPr id="5" name="Subtitle 4"/>
          <p:cNvSpPr>
            <a:spLocks noGrp="1"/>
          </p:cNvSpPr>
          <p:nvPr>
            <p:ph type="subTitle" idx="1"/>
          </p:nvPr>
        </p:nvSpPr>
        <p:spPr>
          <a:xfrm>
            <a:off x="865297" y="4401196"/>
            <a:ext cx="7690116" cy="664797"/>
          </a:xfrm>
        </p:spPr>
        <p:txBody>
          <a:bodyPr/>
          <a:lstStyle/>
          <a:p>
            <a:r>
              <a:rPr lang="cs-CZ" sz="2400" dirty="0" smtClean="0">
                <a:solidFill>
                  <a:schemeClr val="bg1"/>
                </a:solidFill>
              </a:rPr>
              <a:t>Vytvoření modelu entit</a:t>
            </a:r>
          </a:p>
          <a:p>
            <a:r>
              <a:rPr lang="cs-CZ" sz="2400" dirty="0" smtClean="0">
                <a:solidFill>
                  <a:schemeClr val="bg1"/>
                </a:solidFill>
              </a:rPr>
              <a:t>ADO.NET Data Services</a:t>
            </a:r>
            <a:endParaRPr lang="en-US" sz="2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40104"/>
            <a:ext cx="8382000" cy="512448"/>
          </a:xfrm>
        </p:spPr>
        <p:txBody>
          <a:bodyPr/>
          <a:lstStyle/>
          <a:p>
            <a:r>
              <a:rPr smtClean="0"/>
              <a:t>D</a:t>
            </a:r>
            <a:r>
              <a:rPr lang="sk-SK" dirty="0" err="1" smtClean="0"/>
              <a:t>atová</a:t>
            </a:r>
            <a:r>
              <a:rPr lang="sk-SK" dirty="0" smtClean="0"/>
              <a:t> služba a Silverlight 2</a:t>
            </a:r>
            <a:r>
              <a:rPr lang="en-US" dirty="0" smtClean="0"/>
              <a:t> </a:t>
            </a:r>
            <a:endParaRPr lang="en-US" dirty="0"/>
          </a:p>
        </p:txBody>
      </p:sp>
      <p:sp>
        <p:nvSpPr>
          <p:cNvPr id="6" name="Rectangle 5"/>
          <p:cNvSpPr/>
          <p:nvPr/>
        </p:nvSpPr>
        <p:spPr bwMode="auto">
          <a:xfrm>
            <a:off x="6461248" y="2362200"/>
            <a:ext cx="1676400" cy="1374228"/>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Segoe Semibold"/>
              </a:rPr>
              <a:t>D</a:t>
            </a:r>
            <a:r>
              <a:rPr kumimoji="0" lang="sk-SK" sz="2200" b="0" i="0" u="none" strike="noStrike" cap="none" normalizeH="0" baseline="0" dirty="0" err="1" smtClean="0">
                <a:ln>
                  <a:noFill/>
                </a:ln>
                <a:solidFill>
                  <a:schemeClr val="bg1"/>
                </a:solidFill>
                <a:effectLst/>
                <a:latin typeface="Tahoma" pitchFamily="34" charset="0"/>
              </a:rPr>
              <a:t>atová</a:t>
            </a:r>
            <a:endParaRPr kumimoji="0" lang="sk-SK" sz="2200" b="0" i="0" u="none" strike="noStrike" cap="none" normalizeH="0" baseline="0" dirty="0" smtClean="0">
              <a:ln>
                <a:noFill/>
              </a:ln>
              <a:solidFill>
                <a:schemeClr val="bg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smtClean="0">
                <a:ln>
                  <a:noFill/>
                </a:ln>
                <a:solidFill>
                  <a:schemeClr val="bg1"/>
                </a:solidFill>
                <a:effectLst/>
                <a:latin typeface="Tahoma" pitchFamily="34" charset="0"/>
              </a:rPr>
              <a:t> služba</a:t>
            </a:r>
            <a:endParaRPr kumimoji="0" lang="en-US" sz="2200" b="0" i="0" u="none" strike="noStrike" cap="none" normalizeH="0" baseline="0" dirty="0" smtClean="0">
              <a:ln>
                <a:noFill/>
              </a:ln>
              <a:solidFill>
                <a:schemeClr val="bg1"/>
              </a:solidFill>
              <a:effectLst/>
              <a:latin typeface="Segoe Semibold"/>
            </a:endParaRPr>
          </a:p>
        </p:txBody>
      </p:sp>
      <p:sp>
        <p:nvSpPr>
          <p:cNvPr id="8" name="Left-Right Arrow 7"/>
          <p:cNvSpPr/>
          <p:nvPr/>
        </p:nvSpPr>
        <p:spPr bwMode="auto">
          <a:xfrm>
            <a:off x="2879848" y="2667000"/>
            <a:ext cx="3276600" cy="533400"/>
          </a:xfrm>
          <a:prstGeom prst="lef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7" name="Cloud 6"/>
          <p:cNvSpPr/>
          <p:nvPr/>
        </p:nvSpPr>
        <p:spPr bwMode="auto">
          <a:xfrm>
            <a:off x="3794248" y="2514600"/>
            <a:ext cx="1600200" cy="838200"/>
          </a:xfrm>
          <a:prstGeom prst="cloud">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Segoe Semibold"/>
              </a:rPr>
              <a:t>HTTP</a:t>
            </a:r>
          </a:p>
        </p:txBody>
      </p:sp>
      <p:sp>
        <p:nvSpPr>
          <p:cNvPr id="9" name="Rectangle 8"/>
          <p:cNvSpPr/>
          <p:nvPr/>
        </p:nvSpPr>
        <p:spPr bwMode="auto">
          <a:xfrm>
            <a:off x="6477014" y="4755945"/>
            <a:ext cx="1676400" cy="1266497"/>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200" b="0" i="0" u="none" strike="noStrike" cap="none" normalizeH="0" baseline="0" dirty="0" smtClean="0">
                <a:ln>
                  <a:noFill/>
                </a:ln>
                <a:solidFill>
                  <a:schemeClr val="bg1"/>
                </a:solidFill>
                <a:effectLst/>
                <a:latin typeface="Segoe Semibold"/>
              </a:rPr>
              <a:t>Model entit</a:t>
            </a:r>
            <a:endParaRPr kumimoji="0" lang="en-US" sz="2200" b="0" i="0" u="none" strike="noStrike" cap="none" normalizeH="0" baseline="0" dirty="0" smtClean="0">
              <a:ln>
                <a:noFill/>
              </a:ln>
              <a:solidFill>
                <a:schemeClr val="bg1"/>
              </a:solidFill>
              <a:effectLst/>
              <a:latin typeface="Segoe Semibold"/>
            </a:endParaRPr>
          </a:p>
        </p:txBody>
      </p:sp>
      <p:sp>
        <p:nvSpPr>
          <p:cNvPr id="10" name="Down Arrow 9"/>
          <p:cNvSpPr/>
          <p:nvPr/>
        </p:nvSpPr>
        <p:spPr bwMode="auto">
          <a:xfrm>
            <a:off x="7086614" y="3993946"/>
            <a:ext cx="457200" cy="609600"/>
          </a:xfrm>
          <a:prstGeom prst="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1" name="Rectangle 10"/>
          <p:cNvSpPr/>
          <p:nvPr/>
        </p:nvSpPr>
        <p:spPr bwMode="auto">
          <a:xfrm>
            <a:off x="974848" y="2362199"/>
            <a:ext cx="1676400" cy="1342697"/>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smtClean="0">
                <a:ln>
                  <a:noFill/>
                </a:ln>
                <a:solidFill>
                  <a:schemeClr val="bg1"/>
                </a:solidFill>
                <a:effectLst/>
                <a:latin typeface="Tahoma" pitchFamily="34" charset="0"/>
              </a:rPr>
              <a:t>Kontext </a:t>
            </a:r>
          </a:p>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err="1" smtClean="0">
                <a:ln>
                  <a:noFill/>
                </a:ln>
                <a:solidFill>
                  <a:schemeClr val="bg1"/>
                </a:solidFill>
                <a:effectLst/>
                <a:latin typeface="Tahoma" pitchFamily="34" charset="0"/>
              </a:rPr>
              <a:t>datové</a:t>
            </a:r>
            <a:endParaRPr kumimoji="0" lang="sk-SK" sz="2200" b="0" i="0" u="none" strike="noStrike" cap="none" normalizeH="0" baseline="0" dirty="0" smtClean="0">
              <a:ln>
                <a:noFill/>
              </a:ln>
              <a:solidFill>
                <a:schemeClr val="bg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smtClean="0">
                <a:ln>
                  <a:noFill/>
                </a:ln>
                <a:solidFill>
                  <a:schemeClr val="bg1"/>
                </a:solidFill>
                <a:effectLst/>
                <a:latin typeface="Tahoma" pitchFamily="34" charset="0"/>
              </a:rPr>
              <a:t>služby</a:t>
            </a:r>
            <a:endParaRPr kumimoji="0" lang="en-US" sz="2200" b="0" i="0" u="none" strike="noStrike" cap="none" normalizeH="0" baseline="0" dirty="0" smtClean="0">
              <a:ln>
                <a:noFill/>
              </a:ln>
              <a:solidFill>
                <a:schemeClr val="bg1"/>
              </a:solidFill>
              <a:effectLst/>
              <a:latin typeface="Segoe Semibold"/>
            </a:endParaRPr>
          </a:p>
        </p:txBody>
      </p:sp>
      <p:sp>
        <p:nvSpPr>
          <p:cNvPr id="12" name="Rectangle 11"/>
          <p:cNvSpPr/>
          <p:nvPr/>
        </p:nvSpPr>
        <p:spPr bwMode="auto">
          <a:xfrm>
            <a:off x="990614" y="4755946"/>
            <a:ext cx="1676400" cy="1282262"/>
          </a:xfrm>
          <a:prstGeom prst="rect">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smtClean="0">
                <a:ln>
                  <a:noFill/>
                </a:ln>
                <a:solidFill>
                  <a:schemeClr val="bg1"/>
                </a:solidFill>
                <a:effectLst/>
                <a:latin typeface="Tahoma" pitchFamily="34" charset="0"/>
              </a:rPr>
              <a:t>Objektový</a:t>
            </a:r>
            <a:endParaRPr kumimoji="0" lang="en-US" sz="2200" b="0" i="0" u="none" strike="noStrike" cap="none" normalizeH="0" baseline="0" dirty="0" smtClean="0">
              <a:ln>
                <a:noFill/>
              </a:ln>
              <a:solidFill>
                <a:schemeClr val="bg1"/>
              </a:solidFill>
              <a:effectLst/>
              <a:latin typeface="Segoe Semibold"/>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sk-SK" sz="2200" b="0" i="0" u="none" strike="noStrike" cap="none" normalizeH="0" baseline="0" dirty="0" smtClean="0">
                <a:ln>
                  <a:noFill/>
                </a:ln>
                <a:solidFill>
                  <a:schemeClr val="bg1"/>
                </a:solidFill>
                <a:effectLst/>
                <a:latin typeface="Tahoma" pitchFamily="34" charset="0"/>
              </a:rPr>
              <a:t>m</a:t>
            </a:r>
            <a:r>
              <a:rPr kumimoji="0" lang="en-US" sz="2200" b="0" i="0" u="none" strike="noStrike" cap="none" normalizeH="0" baseline="0" dirty="0" err="1" smtClean="0">
                <a:ln>
                  <a:noFill/>
                </a:ln>
                <a:solidFill>
                  <a:schemeClr val="bg1"/>
                </a:solidFill>
                <a:effectLst/>
                <a:latin typeface="Segoe Semibold"/>
              </a:rPr>
              <a:t>odel</a:t>
            </a:r>
            <a:endParaRPr kumimoji="0" lang="en-US" sz="2200" b="0" i="0" u="none" strike="noStrike" cap="none" normalizeH="0" baseline="0" dirty="0" smtClean="0">
              <a:ln>
                <a:noFill/>
              </a:ln>
              <a:solidFill>
                <a:schemeClr val="bg1"/>
              </a:solidFill>
              <a:effectLst/>
              <a:latin typeface="Segoe Semibold"/>
            </a:endParaRPr>
          </a:p>
        </p:txBody>
      </p:sp>
      <p:sp>
        <p:nvSpPr>
          <p:cNvPr id="13" name="Down Arrow 12"/>
          <p:cNvSpPr/>
          <p:nvPr/>
        </p:nvSpPr>
        <p:spPr bwMode="auto">
          <a:xfrm>
            <a:off x="1600214" y="3993946"/>
            <a:ext cx="457200" cy="609600"/>
          </a:xfrm>
          <a:prstGeom prst="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4" name="TextBox 13"/>
          <p:cNvSpPr txBox="1"/>
          <p:nvPr/>
        </p:nvSpPr>
        <p:spPr>
          <a:xfrm>
            <a:off x="6858014" y="1702686"/>
            <a:ext cx="981359" cy="430887"/>
          </a:xfrm>
          <a:prstGeom prst="rect">
            <a:avLst/>
          </a:prstGeom>
          <a:noFill/>
        </p:spPr>
        <p:txBody>
          <a:bodyPr wrap="none" rtlCol="0">
            <a:spAutoFit/>
          </a:bodyPr>
          <a:lstStyle/>
          <a:p>
            <a:r>
              <a:rPr lang="en-US" dirty="0" smtClean="0"/>
              <a:t>Server</a:t>
            </a:r>
            <a:endParaRPr lang="en-US" dirty="0"/>
          </a:p>
        </p:txBody>
      </p:sp>
      <p:sp>
        <p:nvSpPr>
          <p:cNvPr id="15" name="TextBox 14"/>
          <p:cNvSpPr txBox="1"/>
          <p:nvPr/>
        </p:nvSpPr>
        <p:spPr>
          <a:xfrm>
            <a:off x="1402182" y="1702686"/>
            <a:ext cx="761747" cy="369332"/>
          </a:xfrm>
          <a:prstGeom prst="rect">
            <a:avLst/>
          </a:prstGeom>
          <a:noFill/>
        </p:spPr>
        <p:txBody>
          <a:bodyPr wrap="none" rtlCol="0">
            <a:spAutoFit/>
          </a:bodyPr>
          <a:lstStyle/>
          <a:p>
            <a:r>
              <a:rPr lang="sk-SK" dirty="0" smtClean="0"/>
              <a:t>K</a:t>
            </a:r>
            <a:r>
              <a:rPr lang="en-US" dirty="0" err="1" smtClean="0"/>
              <a:t>lient</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Agenda</a:t>
            </a:r>
            <a:endParaRPr lang="cs-CZ" dirty="0"/>
          </a:p>
        </p:txBody>
      </p:sp>
      <p:sp>
        <p:nvSpPr>
          <p:cNvPr id="3" name="Text Placeholder 2"/>
          <p:cNvSpPr>
            <a:spLocks noGrp="1"/>
          </p:cNvSpPr>
          <p:nvPr>
            <p:ph type="body" idx="1"/>
          </p:nvPr>
        </p:nvSpPr>
        <p:spPr>
          <a:xfrm>
            <a:off x="359832" y="1534929"/>
            <a:ext cx="8784167" cy="1717393"/>
          </a:xfrm>
        </p:spPr>
        <p:txBody>
          <a:bodyPr/>
          <a:lstStyle/>
          <a:p>
            <a:r>
              <a:rPr lang="en-US" dirty="0" smtClean="0">
                <a:solidFill>
                  <a:schemeClr val="bg2">
                    <a:lumMod val="40000"/>
                    <a:lumOff val="60000"/>
                  </a:schemeClr>
                </a:solidFill>
              </a:rPr>
              <a:t>D</a:t>
            </a:r>
            <a:r>
              <a:rPr lang="sk-SK" dirty="0" err="1" smtClean="0">
                <a:solidFill>
                  <a:schemeClr val="bg2">
                    <a:lumMod val="40000"/>
                    <a:lumOff val="60000"/>
                  </a:schemeClr>
                </a:solidFill>
              </a:rPr>
              <a:t>atové</a:t>
            </a:r>
            <a:r>
              <a:rPr lang="sk-SK" dirty="0" smtClean="0">
                <a:solidFill>
                  <a:schemeClr val="bg2">
                    <a:lumMod val="40000"/>
                    <a:lumOff val="60000"/>
                  </a:schemeClr>
                </a:solidFill>
              </a:rPr>
              <a:t> služby</a:t>
            </a:r>
            <a:endParaRPr lang="en-US" dirty="0" smtClean="0">
              <a:solidFill>
                <a:schemeClr val="bg2">
                  <a:lumMod val="40000"/>
                  <a:lumOff val="60000"/>
                </a:schemeClr>
              </a:solidFill>
            </a:endParaRPr>
          </a:p>
          <a:p>
            <a:r>
              <a:rPr lang="cs-CZ" u="sng" dirty="0" smtClean="0"/>
              <a:t>Navázání dat na uživatelské rozhraní</a:t>
            </a:r>
          </a:p>
          <a:p>
            <a:r>
              <a:rPr lang="cs-CZ" dirty="0" smtClean="0"/>
              <a:t>Nasazení </a:t>
            </a:r>
            <a:r>
              <a:rPr lang="cs-CZ" dirty="0" smtClean="0"/>
              <a:t>aplikace</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4338"/>
            <a:ext cx="8382000" cy="553998"/>
          </a:xfrm>
        </p:spPr>
        <p:txBody>
          <a:bodyPr/>
          <a:lstStyle/>
          <a:p>
            <a:r>
              <a:rPr lang="sk-SK" sz="4000" dirty="0" smtClean="0">
                <a:solidFill>
                  <a:schemeClr val="bg2">
                    <a:lumMod val="75000"/>
                  </a:schemeClr>
                </a:solidFill>
              </a:rPr>
              <a:t>Úprava </a:t>
            </a:r>
            <a:r>
              <a:rPr lang="sk-SK" sz="4000" dirty="0" err="1" smtClean="0">
                <a:solidFill>
                  <a:schemeClr val="bg2">
                    <a:lumMod val="75000"/>
                  </a:schemeClr>
                </a:solidFill>
              </a:rPr>
              <a:t>dat</a:t>
            </a:r>
            <a:r>
              <a:rPr lang="sk-SK" sz="4000" dirty="0" smtClean="0">
                <a:solidFill>
                  <a:schemeClr val="bg2">
                    <a:lumMod val="75000"/>
                  </a:schemeClr>
                </a:solidFill>
              </a:rPr>
              <a:t> na </a:t>
            </a:r>
            <a:r>
              <a:rPr lang="sk-SK" sz="4000" dirty="0" err="1" smtClean="0">
                <a:solidFill>
                  <a:schemeClr val="bg2">
                    <a:lumMod val="75000"/>
                  </a:schemeClr>
                </a:solidFill>
              </a:rPr>
              <a:t>straně</a:t>
            </a:r>
            <a:r>
              <a:rPr lang="sk-SK" sz="4000" dirty="0" smtClean="0">
                <a:solidFill>
                  <a:schemeClr val="bg2">
                    <a:lumMod val="75000"/>
                  </a:schemeClr>
                </a:solidFill>
              </a:rPr>
              <a:t> klienta - </a:t>
            </a:r>
            <a:r>
              <a:rPr sz="4000" smtClean="0">
                <a:solidFill>
                  <a:schemeClr val="bg2">
                    <a:lumMod val="75000"/>
                  </a:schemeClr>
                </a:solidFill>
              </a:rPr>
              <a:t>LINQ</a:t>
            </a:r>
            <a:endParaRPr lang="en-US" sz="4000" dirty="0">
              <a:solidFill>
                <a:schemeClr val="bg2">
                  <a:lumMod val="75000"/>
                </a:schemeClr>
              </a:solidFill>
            </a:endParaRPr>
          </a:p>
        </p:txBody>
      </p:sp>
      <p:sp>
        <p:nvSpPr>
          <p:cNvPr id="3" name="Text Placeholder 2"/>
          <p:cNvSpPr>
            <a:spLocks noGrp="1"/>
          </p:cNvSpPr>
          <p:nvPr>
            <p:ph type="body" sz="quarter" idx="10"/>
          </p:nvPr>
        </p:nvSpPr>
        <p:spPr>
          <a:xfrm>
            <a:off x="381000" y="1569212"/>
            <a:ext cx="8382000" cy="4785926"/>
          </a:xfrm>
        </p:spPr>
        <p:txBody>
          <a:bodyPr/>
          <a:lstStyle/>
          <a:p>
            <a:r>
              <a:rPr lang="cs-CZ" sz="2800" dirty="0" smtClean="0"/>
              <a:t>LINQ</a:t>
            </a:r>
          </a:p>
          <a:p>
            <a:pPr lvl="1"/>
            <a:r>
              <a:rPr lang="cs-CZ" sz="2500" dirty="0" smtClean="0"/>
              <a:t>Úprava, filtrování a třídění dát v paměťových datových zdrojích</a:t>
            </a:r>
          </a:p>
          <a:p>
            <a:pPr lvl="1"/>
            <a:r>
              <a:rPr lang="cs-CZ" sz="2500" dirty="0" smtClean="0"/>
              <a:t>IntelliSense a kontrola syntaxe</a:t>
            </a:r>
          </a:p>
          <a:p>
            <a:pPr lvl="1"/>
            <a:r>
              <a:rPr lang="cs-CZ" sz="2500" dirty="0" smtClean="0"/>
              <a:t>Odložené vykonávání</a:t>
            </a:r>
          </a:p>
          <a:p>
            <a:pPr lvl="2"/>
            <a:r>
              <a:rPr lang="cs-CZ" dirty="0" smtClean="0"/>
              <a:t>Klíčová vlastnost</a:t>
            </a:r>
          </a:p>
          <a:p>
            <a:pPr lvl="2"/>
            <a:r>
              <a:rPr lang="cs-CZ" dirty="0" smtClean="0"/>
              <a:t>Možnost „přesunout“ operaci dotazu od klienta ke zdroji dat, např. do databáze nebo datové služby</a:t>
            </a:r>
          </a:p>
          <a:p>
            <a:pPr lvl="1"/>
            <a:r>
              <a:rPr lang="cs-CZ" sz="2500" dirty="0" smtClean="0"/>
              <a:t>Sjednocení syntaxe dotazů bez ohledu na zdroj dat</a:t>
            </a:r>
          </a:p>
          <a:p>
            <a:pPr lvl="3"/>
            <a:r>
              <a:rPr lang="cs-CZ" dirty="0" smtClean="0"/>
              <a:t>LINQ to XML</a:t>
            </a:r>
          </a:p>
          <a:p>
            <a:pPr lvl="3"/>
            <a:r>
              <a:rPr lang="cs-CZ" dirty="0" smtClean="0"/>
              <a:t>LINQ to JSON</a:t>
            </a:r>
          </a:p>
          <a:p>
            <a:pPr lvl="3"/>
            <a:r>
              <a:rPr lang="cs-CZ" dirty="0" smtClean="0"/>
              <a:t>LINQ to </a:t>
            </a:r>
            <a:r>
              <a:rPr lang="cs-CZ" dirty="0" err="1" smtClean="0"/>
              <a:t>Objects</a:t>
            </a:r>
            <a:endParaRPr lang="cs-CZ" dirty="0" smtClean="0"/>
          </a:p>
          <a:p>
            <a:endParaRPr lang="cs-CZ"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52089"/>
            <a:ext cx="8382000" cy="553998"/>
          </a:xfrm>
        </p:spPr>
        <p:txBody>
          <a:bodyPr/>
          <a:lstStyle/>
          <a:p>
            <a:r>
              <a:rPr lang="cs-CZ" sz="4000" dirty="0">
                <a:solidFill>
                  <a:schemeClr val="bg2">
                    <a:lumMod val="75000"/>
                  </a:schemeClr>
                </a:solidFill>
              </a:rPr>
              <a:t>Silverlight a vazba na </a:t>
            </a:r>
            <a:r>
              <a:rPr lang="cs-CZ" sz="4000" dirty="0" smtClean="0">
                <a:solidFill>
                  <a:schemeClr val="bg2">
                    <a:lumMod val="75000"/>
                  </a:schemeClr>
                </a:solidFill>
              </a:rPr>
              <a:t>data</a:t>
            </a:r>
            <a:r>
              <a:rPr lang="sk-SK" sz="4000" dirty="0" smtClean="0">
                <a:solidFill>
                  <a:schemeClr val="bg2">
                    <a:lumMod val="75000"/>
                  </a:schemeClr>
                </a:solidFill>
              </a:rPr>
              <a:t> </a:t>
            </a:r>
            <a:endParaRPr sz="4000">
              <a:solidFill>
                <a:schemeClr val="bg2">
                  <a:lumMod val="75000"/>
                </a:schemeClr>
              </a:solidFill>
            </a:endParaRPr>
          </a:p>
        </p:txBody>
      </p:sp>
      <p:sp>
        <p:nvSpPr>
          <p:cNvPr id="3" name="Content Placeholder 2"/>
          <p:cNvSpPr>
            <a:spLocks noGrp="1"/>
          </p:cNvSpPr>
          <p:nvPr>
            <p:ph idx="1"/>
          </p:nvPr>
        </p:nvSpPr>
        <p:spPr>
          <a:xfrm>
            <a:off x="381000" y="1570535"/>
            <a:ext cx="8382000" cy="4482766"/>
          </a:xfrm>
        </p:spPr>
        <p:txBody>
          <a:bodyPr/>
          <a:lstStyle/>
          <a:p>
            <a:r>
              <a:rPr lang="cs-CZ" sz="2800" dirty="0" smtClean="0"/>
              <a:t>Jednosměrná – datový zdroj -&gt; UI</a:t>
            </a:r>
          </a:p>
          <a:p>
            <a:endParaRPr lang="cs-CZ" dirty="0" smtClean="0"/>
          </a:p>
          <a:p>
            <a:endParaRPr lang="cs-CZ" dirty="0" smtClean="0"/>
          </a:p>
          <a:p>
            <a:endParaRPr lang="cs-CZ" dirty="0" smtClean="0"/>
          </a:p>
          <a:p>
            <a:endParaRPr lang="cs-CZ" dirty="0" smtClean="0"/>
          </a:p>
          <a:p>
            <a:endParaRPr lang="cs-CZ" dirty="0" smtClean="0"/>
          </a:p>
          <a:p>
            <a:r>
              <a:rPr lang="cs-CZ" sz="2800" dirty="0" smtClean="0"/>
              <a:t>Dvousměrná – UI&lt;-&gt;CLR objekty (kolekce)</a:t>
            </a:r>
          </a:p>
          <a:p>
            <a:r>
              <a:rPr lang="cs-CZ" sz="2800" dirty="0" smtClean="0"/>
              <a:t>Konvertory pro modifikaci výsledku vazby nebo změnu typu</a:t>
            </a:r>
          </a:p>
          <a:p>
            <a:pPr lvl="2"/>
            <a:r>
              <a:rPr lang="cs-CZ" sz="2400" dirty="0" smtClean="0"/>
              <a:t>Konverze ze zdroje (</a:t>
            </a:r>
            <a:r>
              <a:rPr lang="cs-CZ" sz="2400" dirty="0" err="1" smtClean="0"/>
              <a:t>Convert</a:t>
            </a:r>
            <a:r>
              <a:rPr lang="cs-CZ" sz="2400" dirty="0" smtClean="0"/>
              <a:t>)</a:t>
            </a:r>
          </a:p>
          <a:p>
            <a:pPr lvl="2"/>
            <a:r>
              <a:rPr lang="cs-CZ" sz="2400" dirty="0" smtClean="0"/>
              <a:t>Nepovinně konverze zpátky na zdroj (</a:t>
            </a:r>
            <a:r>
              <a:rPr lang="cs-CZ" sz="2400" dirty="0" err="1" smtClean="0"/>
              <a:t>ConvertBack</a:t>
            </a:r>
            <a:r>
              <a:rPr lang="cs-CZ" sz="2400" dirty="0" smtClean="0"/>
              <a:t>)</a:t>
            </a:r>
          </a:p>
        </p:txBody>
      </p:sp>
      <p:sp>
        <p:nvSpPr>
          <p:cNvPr id="8" name="Rectangle 7"/>
          <p:cNvSpPr/>
          <p:nvPr/>
        </p:nvSpPr>
        <p:spPr bwMode="auto">
          <a:xfrm>
            <a:off x="914400" y="2041634"/>
            <a:ext cx="7543800" cy="400105"/>
          </a:xfrm>
          <a:prstGeom prst="rect">
            <a:avLst/>
          </a:prstGeom>
          <a:solidFill>
            <a:schemeClr val="tx1"/>
          </a:solidFill>
          <a:ln>
            <a:headEnd type="none" w="med" len="med"/>
            <a:tailEnd type="none" w="med" len="med"/>
          </a:ln>
          <a:effectLst>
            <a:outerShdw blurRad="50800" dist="38100" dir="18900000" algn="bl" rotWithShape="0">
              <a:schemeClr val="tx1">
                <a:alpha val="40000"/>
              </a:schemeClr>
            </a:outerShdw>
          </a:effectLst>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t" anchorCtr="0" compatLnSpc="1">
            <a:prstTxWarp prst="textNoShape">
              <a:avLst/>
            </a:prstTxWarp>
            <a:spAutoFit/>
          </a:bodyPr>
          <a:lstStyle/>
          <a:p>
            <a:pPr>
              <a:buNone/>
            </a:pPr>
            <a:r>
              <a:rPr lang="en-US" dirty="0" smtClean="0">
                <a:solidFill>
                  <a:srgbClr val="0000FF"/>
                </a:solidFill>
              </a:rPr>
              <a:t>&lt;</a:t>
            </a:r>
            <a:r>
              <a:rPr lang="en-US" dirty="0" err="1" smtClean="0">
                <a:solidFill>
                  <a:srgbClr val="A31515"/>
                </a:solidFill>
              </a:rPr>
              <a:t>TextBlock</a:t>
            </a:r>
            <a:r>
              <a:rPr lang="en-US" dirty="0" smtClean="0">
                <a:solidFill>
                  <a:srgbClr val="0000FF"/>
                </a:solidFill>
              </a:rPr>
              <a:t> </a:t>
            </a:r>
            <a:r>
              <a:rPr lang="en-US" dirty="0" smtClean="0">
                <a:solidFill>
                  <a:srgbClr val="FF0000"/>
                </a:solidFill>
              </a:rPr>
              <a:t>Text</a:t>
            </a:r>
            <a:r>
              <a:rPr lang="en-US" dirty="0" smtClean="0">
                <a:solidFill>
                  <a:srgbClr val="0000FF"/>
                </a:solidFill>
              </a:rPr>
              <a:t>="{Binding </a:t>
            </a:r>
            <a:r>
              <a:rPr lang="en-US" dirty="0" err="1" smtClean="0">
                <a:solidFill>
                  <a:srgbClr val="0000FF"/>
                </a:solidFill>
              </a:rPr>
              <a:t>Region.Hostely</a:t>
            </a:r>
            <a:r>
              <a:rPr lang="en-US" dirty="0" smtClean="0">
                <a:solidFill>
                  <a:srgbClr val="0000FF"/>
                </a:solidFill>
              </a:rPr>
              <a:t>, Mode=</a:t>
            </a:r>
            <a:r>
              <a:rPr lang="en-US" dirty="0" err="1" smtClean="0">
                <a:solidFill>
                  <a:srgbClr val="0000FF"/>
                </a:solidFill>
              </a:rPr>
              <a:t>OneWay</a:t>
            </a:r>
            <a:r>
              <a:rPr lang="en-US" dirty="0" smtClean="0">
                <a:solidFill>
                  <a:srgbClr val="0000FF"/>
                </a:solidFill>
              </a:rPr>
              <a:t>}"/&gt;</a:t>
            </a:r>
            <a:endParaRPr lang="en-US" dirty="0" smtClean="0"/>
          </a:p>
        </p:txBody>
      </p:sp>
      <p:sp>
        <p:nvSpPr>
          <p:cNvPr id="9" name="Rectangle 8"/>
          <p:cNvSpPr/>
          <p:nvPr/>
        </p:nvSpPr>
        <p:spPr bwMode="auto">
          <a:xfrm>
            <a:off x="911770" y="2507189"/>
            <a:ext cx="7543800" cy="1355361"/>
          </a:xfrm>
          <a:prstGeom prst="rect">
            <a:avLst/>
          </a:prstGeom>
          <a:solidFill>
            <a:schemeClr val="tx1"/>
          </a:solidFill>
          <a:ln>
            <a:headEnd type="none" w="med" len="med"/>
            <a:tailEnd type="none" w="med" len="med"/>
          </a:ln>
          <a:effectLst>
            <a:outerShdw blurRad="50800" dist="38100" dir="18900000" algn="bl" rotWithShape="0">
              <a:schemeClr val="tx1">
                <a:alpha val="40000"/>
              </a:schemeClr>
            </a:outerShdw>
          </a:effectLst>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t" anchorCtr="0" compatLnSpc="1">
            <a:prstTxWarp prst="textNoShape">
              <a:avLst/>
            </a:prstTxWarp>
            <a:spAutoFit/>
          </a:bodyPr>
          <a:lstStyle/>
          <a:p>
            <a:pPr>
              <a:buNone/>
            </a:pPr>
            <a:r>
              <a:rPr lang="en-US" dirty="0" smtClean="0">
                <a:solidFill>
                  <a:srgbClr val="2B91AF"/>
                </a:solidFill>
              </a:rPr>
              <a:t>Binding </a:t>
            </a:r>
            <a:r>
              <a:rPr lang="en-US" dirty="0" err="1" smtClean="0">
                <a:solidFill>
                  <a:srgbClr val="2B91AF"/>
                </a:solidFill>
              </a:rPr>
              <a:t>binding</a:t>
            </a:r>
            <a:r>
              <a:rPr lang="en-US" dirty="0" smtClean="0">
                <a:solidFill>
                  <a:srgbClr val="2B91AF"/>
                </a:solidFill>
              </a:rPr>
              <a:t> = </a:t>
            </a:r>
            <a:r>
              <a:rPr lang="en-US" dirty="0" smtClean="0">
                <a:solidFill>
                  <a:srgbClr val="0000FF"/>
                </a:solidFill>
              </a:rPr>
              <a:t>new </a:t>
            </a:r>
            <a:r>
              <a:rPr lang="en-US" dirty="0" smtClean="0">
                <a:solidFill>
                  <a:srgbClr val="2B91AF"/>
                </a:solidFill>
              </a:rPr>
              <a:t>Binding(</a:t>
            </a:r>
            <a:r>
              <a:rPr lang="en-US" dirty="0" smtClean="0">
                <a:solidFill>
                  <a:srgbClr val="A31515"/>
                </a:solidFill>
              </a:rPr>
              <a:t>“</a:t>
            </a:r>
            <a:r>
              <a:rPr lang="en-US" dirty="0" err="1" smtClean="0">
                <a:solidFill>
                  <a:srgbClr val="A31515"/>
                </a:solidFill>
              </a:rPr>
              <a:t>Region.Hostely</a:t>
            </a:r>
            <a:r>
              <a:rPr lang="en-US" dirty="0" smtClean="0">
                <a:solidFill>
                  <a:srgbClr val="A31515"/>
                </a:solidFill>
              </a:rPr>
              <a:t>");</a:t>
            </a:r>
          </a:p>
          <a:p>
            <a:pPr>
              <a:buNone/>
            </a:pPr>
            <a:r>
              <a:rPr lang="en-US" dirty="0" err="1" smtClean="0">
                <a:solidFill>
                  <a:srgbClr val="2B91AF"/>
                </a:solidFill>
              </a:rPr>
              <a:t>binding.Mode</a:t>
            </a:r>
            <a:r>
              <a:rPr lang="en-US" dirty="0" smtClean="0">
                <a:solidFill>
                  <a:srgbClr val="A31515"/>
                </a:solidFill>
              </a:rPr>
              <a:t> = </a:t>
            </a:r>
            <a:r>
              <a:rPr lang="en-US" dirty="0" err="1" smtClean="0">
                <a:solidFill>
                  <a:srgbClr val="2B91AF"/>
                </a:solidFill>
              </a:rPr>
              <a:t>BindingMode.OneWay</a:t>
            </a:r>
            <a:r>
              <a:rPr lang="en-US" dirty="0" smtClean="0">
                <a:solidFill>
                  <a:srgbClr val="2B91AF"/>
                </a:solidFill>
              </a:rPr>
              <a:t>;</a:t>
            </a:r>
          </a:p>
          <a:p>
            <a:pPr>
              <a:buNone/>
            </a:pPr>
            <a:r>
              <a:rPr lang="en-US" dirty="0" err="1" smtClean="0">
                <a:solidFill>
                  <a:srgbClr val="2B91AF"/>
                </a:solidFill>
              </a:rPr>
              <a:t>TextBlock</a:t>
            </a:r>
            <a:r>
              <a:rPr lang="en-US" dirty="0" smtClean="0">
                <a:solidFill>
                  <a:srgbClr val="2B91AF"/>
                </a:solidFill>
              </a:rPr>
              <a:t> </a:t>
            </a:r>
            <a:r>
              <a:rPr lang="en-US" dirty="0" err="1" smtClean="0">
                <a:solidFill>
                  <a:srgbClr val="2B91AF"/>
                </a:solidFill>
              </a:rPr>
              <a:t>tb</a:t>
            </a:r>
            <a:r>
              <a:rPr lang="en-US" dirty="0" smtClean="0">
                <a:solidFill>
                  <a:srgbClr val="2B91AF"/>
                </a:solidFill>
              </a:rPr>
              <a:t> = </a:t>
            </a:r>
            <a:r>
              <a:rPr lang="en-US" dirty="0" smtClean="0">
                <a:solidFill>
                  <a:srgbClr val="0000FF"/>
                </a:solidFill>
              </a:rPr>
              <a:t>new </a:t>
            </a:r>
            <a:r>
              <a:rPr lang="en-US" dirty="0" err="1" smtClean="0">
                <a:solidFill>
                  <a:srgbClr val="2B91AF"/>
                </a:solidFill>
              </a:rPr>
              <a:t>TextBlock</a:t>
            </a:r>
            <a:r>
              <a:rPr lang="en-US" dirty="0" smtClean="0">
                <a:solidFill>
                  <a:srgbClr val="2B91AF"/>
                </a:solidFill>
              </a:rPr>
              <a:t>();</a:t>
            </a:r>
          </a:p>
          <a:p>
            <a:pPr>
              <a:buNone/>
            </a:pPr>
            <a:r>
              <a:rPr lang="en-US" dirty="0" err="1" smtClean="0">
                <a:solidFill>
                  <a:srgbClr val="2B91AF"/>
                </a:solidFill>
              </a:rPr>
              <a:t>tb.SetBinding</a:t>
            </a:r>
            <a:r>
              <a:rPr lang="en-US" dirty="0" smtClean="0">
                <a:solidFill>
                  <a:srgbClr val="2B91AF"/>
                </a:solidFill>
              </a:rPr>
              <a:t>(</a:t>
            </a:r>
            <a:r>
              <a:rPr lang="en-US" dirty="0" err="1" smtClean="0">
                <a:solidFill>
                  <a:srgbClr val="2B91AF"/>
                </a:solidFill>
              </a:rPr>
              <a:t>TextBlock.TextProperty</a:t>
            </a:r>
            <a:r>
              <a:rPr lang="en-US" dirty="0" smtClean="0">
                <a:solidFill>
                  <a:srgbClr val="2B91AF"/>
                </a:solidFill>
              </a:rPr>
              <a:t>, binding);</a:t>
            </a:r>
            <a:endParaRPr lang="en-US" dirty="0" smtClean="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2|12.8"/>
</p:tagLst>
</file>

<file path=ppt/theme/theme1.xml><?xml version="1.0" encoding="utf-8"?>
<a:theme xmlns:a="http://schemas.openxmlformats.org/drawingml/2006/main" name="Silverlight_template">
  <a:themeElements>
    <a:clrScheme name="Custom 10">
      <a:dk1>
        <a:srgbClr val="000000"/>
      </a:dk1>
      <a:lt1>
        <a:srgbClr val="FFFFFF"/>
      </a:lt1>
      <a:dk2>
        <a:srgbClr val="125CA7"/>
      </a:dk2>
      <a:lt2>
        <a:srgbClr val="E5F1F7"/>
      </a:lt2>
      <a:accent1>
        <a:srgbClr val="BFE7F7"/>
      </a:accent1>
      <a:accent2>
        <a:srgbClr val="54B0E2"/>
      </a:accent2>
      <a:accent3>
        <a:srgbClr val="E8E8E2"/>
      </a:accent3>
      <a:accent4>
        <a:srgbClr val="C7C7BD"/>
      </a:accent4>
      <a:accent5>
        <a:srgbClr val="817C77"/>
      </a:accent5>
      <a:accent6>
        <a:srgbClr val="F47E3F"/>
      </a:accent6>
      <a:hlink>
        <a:srgbClr val="54B0E2"/>
      </a:hlink>
      <a:folHlink>
        <a:srgbClr val="F47E3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Blue Template Default Colors">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Blue Template Default Colors">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3934</TotalTime>
  <Words>2317</Words>
  <Application>Microsoft PowerPoint</Application>
  <PresentationFormat>On-screen Show (4:3)</PresentationFormat>
  <Paragraphs>348</Paragraphs>
  <Slides>23</Slides>
  <Notes>23</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Silverlight_template</vt:lpstr>
      <vt:lpstr>Silverlight aplikace od A do Z Od dat k aplikaci</vt:lpstr>
      <vt:lpstr>Agenda</vt:lpstr>
      <vt:lpstr>Data pro web</vt:lpstr>
      <vt:lpstr>Datová služba (ADO.NET Data Services)</vt:lpstr>
      <vt:lpstr>Demo</vt:lpstr>
      <vt:lpstr>Datová služba a Silverlight 2 </vt:lpstr>
      <vt:lpstr>Agenda</vt:lpstr>
      <vt:lpstr>Úprava dat na straně klienta - LINQ</vt:lpstr>
      <vt:lpstr>Silverlight a vazba na data </vt:lpstr>
      <vt:lpstr>Datové šablony</vt:lpstr>
      <vt:lpstr>Silverlight DataGrid  </vt:lpstr>
      <vt:lpstr>“Skinování”</vt:lpstr>
      <vt:lpstr>Demo</vt:lpstr>
      <vt:lpstr>Agenda</vt:lpstr>
      <vt:lpstr>Aplikační balíček Silverlight</vt:lpstr>
      <vt:lpstr>Požadavky Silverlight aplikace</vt:lpstr>
      <vt:lpstr>Předskokan Silverlight aplikace</vt:lpstr>
      <vt:lpstr>Bezpečnost Silverlight aplikace</vt:lpstr>
      <vt:lpstr>Izolované úložiště pro Silverlight</vt:lpstr>
      <vt:lpstr>Demo</vt:lpstr>
      <vt:lpstr>Zdroje</vt:lpstr>
      <vt:lpstr>Závěrem</vt:lpstr>
      <vt:lpstr>Slide 23</vt:lpstr>
    </vt:vector>
  </TitlesOfParts>
  <Manager>&lt;speech writer name&gt;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ADO.NET Entity Framework</dc:title>
  <dc:subject>Get Ready III</dc:subject>
  <dc:creator>Miroslav Kubovčík</dc:creator>
  <cp:keywords>Entity</cp:keywords>
  <dc:description>Template design: Silver Fox Productions
Formatter:
Event Date:
Event Location:
Speech Length:
Audience:</dc:description>
  <cp:lastModifiedBy>Michael Jurek</cp:lastModifiedBy>
  <cp:revision>369</cp:revision>
  <dcterms:created xsi:type="dcterms:W3CDTF">2007-04-05T15:13:09Z</dcterms:created>
  <dcterms:modified xsi:type="dcterms:W3CDTF">2008-11-02T12:40:46Z</dcterms:modified>
</cp:coreProperties>
</file>