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487" r:id="rId5"/>
    <p:sldId id="635" r:id="rId6"/>
    <p:sldId id="597" r:id="rId7"/>
    <p:sldId id="642" r:id="rId8"/>
    <p:sldId id="598" r:id="rId9"/>
    <p:sldId id="717" r:id="rId10"/>
    <p:sldId id="718" r:id="rId11"/>
    <p:sldId id="713" r:id="rId12"/>
    <p:sldId id="720" r:id="rId13"/>
    <p:sldId id="727" r:id="rId14"/>
    <p:sldId id="728" r:id="rId15"/>
    <p:sldId id="729" r:id="rId16"/>
    <p:sldId id="730" r:id="rId17"/>
    <p:sldId id="731" r:id="rId18"/>
    <p:sldId id="732" r:id="rId19"/>
    <p:sldId id="721" r:id="rId20"/>
    <p:sldId id="695" r:id="rId21"/>
    <p:sldId id="697" r:id="rId22"/>
    <p:sldId id="706" r:id="rId23"/>
    <p:sldId id="698" r:id="rId24"/>
    <p:sldId id="699" r:id="rId25"/>
    <p:sldId id="723" r:id="rId26"/>
    <p:sldId id="722" r:id="rId27"/>
    <p:sldId id="707" r:id="rId28"/>
    <p:sldId id="709" r:id="rId29"/>
    <p:sldId id="712" r:id="rId30"/>
    <p:sldId id="705" r:id="rId31"/>
    <p:sldId id="726" r:id="rId32"/>
    <p:sldId id="7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danp" initials="JBP" lastIdx="3" clrIdx="0"/>
  <p:cmAuthor id="1" name="maryfj" initials="mfj" lastIdx="1" clrIdx="1"/>
  <p:cmAuthor id="2" name="Mich Mathews" initials="M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04" autoAdjust="0"/>
    <p:restoredTop sz="56883" autoAdjust="0"/>
  </p:normalViewPr>
  <p:slideViewPr>
    <p:cSldViewPr>
      <p:cViewPr varScale="1">
        <p:scale>
          <a:sx n="65" d="100"/>
          <a:sy n="65" d="100"/>
        </p:scale>
        <p:origin x="-175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246" y="-2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267281-858F-4501-8BAF-0FB1C1EB4EA9}" type="datetimeFigureOut">
              <a:rPr lang="en-US" smtClean="0"/>
              <a:pPr/>
              <a:t>10/23/2008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97168E-6406-48EF-8CF0-5DC6CC4A800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40679-2F10-49D2-A36B-B5E0FAF3A2FE}" type="datetimeFigureOut">
              <a:rPr lang="en-US" smtClean="0"/>
              <a:pPr/>
              <a:t>10/23/2008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F5E48-B9FF-496C-B5CF-A756E2B5ED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indowssdk.msdn.microsoft.com/library/en-us/cpref29/html/P_System_Windows_Controls_Primitives_ToggleButton_IsChecked.asp" TargetMode="External"/><Relationship Id="rId3" Type="http://schemas.openxmlformats.org/officeDocument/2006/relationships/hyperlink" Target="http://windowssdk.msdn.microsoft.com/library/en-us/cpref29/html/P_System_Windows_Controls_Control_Background.asp" TargetMode="External"/><Relationship Id="rId7" Type="http://schemas.openxmlformats.org/officeDocument/2006/relationships/hyperlink" Target="http://windowssdk.msdn.microsoft.com/library/en-us/cpref29/html/T_System_Windows_Data_BindingMode.asp"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indowssdk.msdn.microsoft.com/library/en-us/cpref29/html/P_System_Windows_Controls_DockPanel_Dock.asp" TargetMode="External"/><Relationship Id="rId5" Type="http://schemas.openxmlformats.org/officeDocument/2006/relationships/hyperlink" Target="http://windowssdk.msdn.microsoft.com/library/en-us/cpref28/html/T_System_Windows_DependencyObject.asp" TargetMode="External"/><Relationship Id="rId10" Type="http://schemas.openxmlformats.org/officeDocument/2006/relationships/hyperlink" Target="http://windowssdk.msdn.microsoft.com/library/en-us/cpref28/html/P_System_Windows_FrameworkPropertyMetadata_BindsTwoWayByDefault.asp" TargetMode="External"/><Relationship Id="rId4" Type="http://schemas.openxmlformats.org/officeDocument/2006/relationships/hyperlink" Target="http://windowssdk.msdn.microsoft.com/library/en-us/cpref29/html/P_System_Windows_Controls_TextBlock_FontSize.asp" TargetMode="External"/><Relationship Id="rId9" Type="http://schemas.openxmlformats.org/officeDocument/2006/relationships/hyperlink" Target="http://windowssdk.msdn.microsoft.com/library/en-us/cpref28/html/M_System_Windows_DependencyProperty_GetMetadata_1_a6998a77.as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err="1" smtClean="0"/>
              <a:t>Ukazat</a:t>
            </a:r>
            <a:r>
              <a:rPr lang="en-US" dirty="0" smtClean="0"/>
              <a:t> v </a:t>
            </a:r>
            <a:r>
              <a:rPr lang="en-US" dirty="0" err="1" smtClean="0"/>
              <a:t>Blendu</a:t>
            </a:r>
            <a:r>
              <a:rPr lang="en-US" dirty="0" smtClean="0"/>
              <a:t> </a:t>
            </a:r>
            <a:r>
              <a:rPr lang="en-US" dirty="0" err="1" smtClean="0"/>
              <a:t>jak</a:t>
            </a:r>
            <a:r>
              <a:rPr lang="en-US" dirty="0" smtClean="0"/>
              <a:t> se </a:t>
            </a:r>
            <a:r>
              <a:rPr lang="en-US" dirty="0" err="1" smtClean="0"/>
              <a:t>jednoduse</a:t>
            </a:r>
            <a:r>
              <a:rPr lang="en-US" dirty="0" smtClean="0"/>
              <a:t> </a:t>
            </a:r>
            <a:r>
              <a:rPr lang="en-US" dirty="0" err="1" smtClean="0"/>
              <a:t>dela</a:t>
            </a:r>
            <a:r>
              <a:rPr lang="en-US" dirty="0" smtClean="0"/>
              <a:t> </a:t>
            </a:r>
            <a:r>
              <a:rPr lang="en-US" dirty="0" err="1" smtClean="0"/>
              <a:t>animace</a:t>
            </a:r>
            <a:r>
              <a:rPr lang="en-US" dirty="0" smtClean="0"/>
              <a:t>. </a:t>
            </a:r>
            <a:r>
              <a:rPr lang="en-US" dirty="0" err="1" smtClean="0"/>
              <a:t>Napr</a:t>
            </a:r>
            <a:r>
              <a:rPr lang="en-US" dirty="0" smtClean="0"/>
              <a:t> </a:t>
            </a:r>
            <a:r>
              <a:rPr lang="en-US" dirty="0" err="1" smtClean="0"/>
              <a:t>umistime</a:t>
            </a:r>
            <a:r>
              <a:rPr lang="en-US" baseline="0" dirty="0" smtClean="0"/>
              <a:t> </a:t>
            </a:r>
            <a:r>
              <a:rPr lang="en-US" baseline="0" dirty="0" err="1" smtClean="0"/>
              <a:t>na</a:t>
            </a:r>
            <a:r>
              <a:rPr lang="en-US" baseline="0" dirty="0" smtClean="0"/>
              <a:t> </a:t>
            </a:r>
            <a:r>
              <a:rPr lang="en-US" baseline="0" dirty="0" err="1" smtClean="0"/>
              <a:t>plochu</a:t>
            </a:r>
            <a:r>
              <a:rPr lang="en-US" baseline="0" dirty="0" smtClean="0"/>
              <a:t> </a:t>
            </a:r>
            <a:r>
              <a:rPr lang="en-US" baseline="0" dirty="0" err="1" smtClean="0"/>
              <a:t>tlacitko</a:t>
            </a:r>
            <a:r>
              <a:rPr lang="en-US" baseline="0" dirty="0" smtClean="0"/>
              <a:t>, </a:t>
            </a:r>
            <a:r>
              <a:rPr lang="en-US" baseline="0" dirty="0" err="1" smtClean="0"/>
              <a:t>vytvorime</a:t>
            </a:r>
            <a:r>
              <a:rPr lang="en-US" baseline="0" dirty="0" smtClean="0"/>
              <a:t> </a:t>
            </a:r>
            <a:r>
              <a:rPr lang="en-US" baseline="0" dirty="0" err="1" smtClean="0"/>
              <a:t>novy</a:t>
            </a:r>
            <a:r>
              <a:rPr lang="en-US" baseline="0" dirty="0" smtClean="0"/>
              <a:t> </a:t>
            </a:r>
            <a:r>
              <a:rPr lang="en-US" baseline="0" dirty="0" err="1" smtClean="0"/>
              <a:t>StoryBoard</a:t>
            </a:r>
            <a:r>
              <a:rPr lang="en-US" baseline="0" dirty="0" smtClean="0"/>
              <a:t>, </a:t>
            </a:r>
            <a:r>
              <a:rPr lang="en-US" baseline="0" dirty="0" err="1" smtClean="0"/>
              <a:t>posuneme</a:t>
            </a:r>
            <a:r>
              <a:rPr lang="en-US" baseline="0" dirty="0" smtClean="0"/>
              <a:t> se </a:t>
            </a:r>
            <a:r>
              <a:rPr lang="en-US" baseline="0" dirty="0" err="1" smtClean="0"/>
              <a:t>na</a:t>
            </a:r>
            <a:r>
              <a:rPr lang="en-US" baseline="0" dirty="0" smtClean="0"/>
              <a:t> </a:t>
            </a:r>
            <a:r>
              <a:rPr lang="en-US" baseline="0" dirty="0" err="1" smtClean="0"/>
              <a:t>casove</a:t>
            </a:r>
            <a:r>
              <a:rPr lang="en-US" baseline="0" dirty="0" smtClean="0"/>
              <a:t> </a:t>
            </a:r>
            <a:r>
              <a:rPr lang="en-US" baseline="0" dirty="0" err="1" smtClean="0"/>
              <a:t>ose</a:t>
            </a:r>
            <a:r>
              <a:rPr lang="en-US" baseline="0" dirty="0" smtClean="0"/>
              <a:t> o 1 </a:t>
            </a:r>
            <a:r>
              <a:rPr lang="en-US" baseline="0" dirty="0" err="1" smtClean="0"/>
              <a:t>sekundu</a:t>
            </a:r>
            <a:r>
              <a:rPr lang="en-US" baseline="0" dirty="0" smtClean="0"/>
              <a:t> a </a:t>
            </a:r>
            <a:r>
              <a:rPr lang="en-US" baseline="0" dirty="0" err="1" smtClean="0"/>
              <a:t>pak</a:t>
            </a:r>
            <a:r>
              <a:rPr lang="en-US" baseline="0" dirty="0" smtClean="0"/>
              <a:t> </a:t>
            </a:r>
            <a:r>
              <a:rPr lang="en-US" baseline="0" dirty="0" err="1" smtClean="0"/>
              <a:t>posuneme</a:t>
            </a:r>
            <a:r>
              <a:rPr lang="en-US" baseline="0" dirty="0" smtClean="0"/>
              <a:t> </a:t>
            </a:r>
            <a:r>
              <a:rPr lang="en-US" baseline="0" dirty="0" err="1" smtClean="0"/>
              <a:t>tlacitkem</a:t>
            </a:r>
            <a:r>
              <a:rPr lang="en-US" baseline="0" dirty="0" smtClean="0"/>
              <a:t> </a:t>
            </a:r>
            <a:r>
              <a:rPr lang="en-US" baseline="0" dirty="0" err="1" smtClean="0"/>
              <a:t>po</a:t>
            </a:r>
            <a:r>
              <a:rPr lang="en-US" baseline="0" dirty="0" smtClean="0"/>
              <a:t> </a:t>
            </a:r>
            <a:r>
              <a:rPr lang="en-US" baseline="0" dirty="0" err="1" smtClean="0"/>
              <a:t>plose</a:t>
            </a:r>
            <a:r>
              <a:rPr lang="en-US" baseline="0" dirty="0" smtClean="0"/>
              <a:t>. Tim se </a:t>
            </a:r>
            <a:r>
              <a:rPr lang="en-US" baseline="0" dirty="0" err="1" smtClean="0"/>
              <a:t>vytvori</a:t>
            </a:r>
            <a:r>
              <a:rPr lang="en-US" baseline="0" dirty="0" smtClean="0"/>
              <a:t> </a:t>
            </a:r>
            <a:r>
              <a:rPr lang="en-US" baseline="0" dirty="0" err="1" smtClean="0"/>
              <a:t>animace</a:t>
            </a:r>
            <a:r>
              <a:rPr lang="en-US" baseline="0" dirty="0" smtClean="0"/>
              <a:t> pro </a:t>
            </a:r>
            <a:r>
              <a:rPr lang="en-US" baseline="0" dirty="0" err="1" smtClean="0"/>
              <a:t>pohyb</a:t>
            </a:r>
            <a:r>
              <a:rPr lang="en-US" baseline="0" dirty="0" smtClean="0"/>
              <a:t>. </a:t>
            </a:r>
            <a:r>
              <a:rPr lang="en-US" baseline="0" dirty="0" err="1" smtClean="0"/>
              <a:t>Nyni</a:t>
            </a:r>
            <a:r>
              <a:rPr lang="en-US" baseline="0" dirty="0" smtClean="0"/>
              <a:t> </a:t>
            </a:r>
            <a:r>
              <a:rPr lang="en-US" baseline="0" dirty="0" err="1" smtClean="0"/>
              <a:t>lze</a:t>
            </a:r>
            <a:r>
              <a:rPr lang="en-US" baseline="0" dirty="0" smtClean="0"/>
              <a:t> </a:t>
            </a:r>
            <a:r>
              <a:rPr lang="en-US" baseline="0" dirty="0" err="1" smtClean="0"/>
              <a:t>animaci</a:t>
            </a:r>
            <a:r>
              <a:rPr lang="en-US" baseline="0" dirty="0" smtClean="0"/>
              <a:t> </a:t>
            </a:r>
            <a:r>
              <a:rPr lang="en-US" baseline="0" dirty="0" err="1" smtClean="0"/>
              <a:t>spustit</a:t>
            </a:r>
            <a:r>
              <a:rPr lang="en-US" baseline="0" dirty="0" smtClean="0"/>
              <a:t> </a:t>
            </a:r>
            <a:r>
              <a:rPr lang="en-US" baseline="0" dirty="0" err="1" smtClean="0"/>
              <a:t>tlacitke</a:t>
            </a:r>
            <a:r>
              <a:rPr lang="en-US" baseline="0" dirty="0" smtClean="0"/>
              <a:t> Run (v </a:t>
            </a:r>
            <a:r>
              <a:rPr lang="en-US" baseline="0" dirty="0" err="1" smtClean="0"/>
              <a:t>ramci</a:t>
            </a:r>
            <a:r>
              <a:rPr lang="en-US" baseline="0" dirty="0" smtClean="0"/>
              <a:t> </a:t>
            </a:r>
            <a:r>
              <a:rPr lang="en-US" baseline="0" dirty="0" err="1" smtClean="0"/>
              <a:t>toolboxu</a:t>
            </a:r>
            <a:r>
              <a:rPr lang="en-US" baseline="0" dirty="0" smtClean="0"/>
              <a:t> </a:t>
            </a:r>
            <a:r>
              <a:rPr lang="en-US" baseline="0" dirty="0" err="1" smtClean="0"/>
              <a:t>storyboardu</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4CF5E48-B9FF-496C-B5CF-A756E2B5ED0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746"/>
            <a:fld id="{6EBC9482-52C1-4D8D-9730-56358084CEC1}" type="slidenum">
              <a:rPr lang="en-US" smtClean="0"/>
              <a:pPr defTabSz="912746"/>
              <a:t>16</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233939" y="4005314"/>
            <a:ext cx="6390124" cy="238936"/>
          </a:xfrm>
          <a:noFill/>
          <a:ln/>
        </p:spPr>
        <p:txBody>
          <a:bodyPr>
            <a:normAutofit fontScale="92500" lnSpcReduction="20000"/>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Nazorna</a:t>
            </a:r>
            <a:r>
              <a:rPr lang="en-US" dirty="0" smtClean="0"/>
              <a:t> </a:t>
            </a:r>
            <a:r>
              <a:rPr lang="en-US" dirty="0" err="1" smtClean="0"/>
              <a:t>ukazka</a:t>
            </a:r>
            <a:r>
              <a:rPr lang="en-US" dirty="0" smtClean="0"/>
              <a:t> </a:t>
            </a:r>
            <a:r>
              <a:rPr lang="en-US" dirty="0" err="1" smtClean="0"/>
              <a:t>jak</a:t>
            </a:r>
            <a:r>
              <a:rPr lang="en-US" dirty="0" smtClean="0"/>
              <a:t> se </a:t>
            </a:r>
            <a:r>
              <a:rPr lang="en-US" dirty="0" err="1" smtClean="0"/>
              <a:t>pracuje</a:t>
            </a:r>
            <a:r>
              <a:rPr lang="en-US" dirty="0" smtClean="0"/>
              <a:t> se </a:t>
            </a:r>
            <a:r>
              <a:rPr lang="en-US" dirty="0" err="1" smtClean="0"/>
              <a:t>Stylem</a:t>
            </a:r>
            <a:r>
              <a:rPr lang="en-US" dirty="0" smtClean="0"/>
              <a:t>. </a:t>
            </a:r>
            <a:r>
              <a:rPr lang="en-US" dirty="0" err="1" smtClean="0"/>
              <a:t>Zde</a:t>
            </a:r>
            <a:r>
              <a:rPr lang="en-US" dirty="0" smtClean="0"/>
              <a:t> je </a:t>
            </a:r>
            <a:r>
              <a:rPr lang="en-US" dirty="0" err="1" smtClean="0"/>
              <a:t>zobrazen</a:t>
            </a:r>
            <a:r>
              <a:rPr lang="en-US" dirty="0" smtClean="0"/>
              <a:t> </a:t>
            </a:r>
            <a:r>
              <a:rPr lang="en-US" dirty="0" err="1" smtClean="0"/>
              <a:t>styl</a:t>
            </a:r>
            <a:r>
              <a:rPr lang="en-US" dirty="0" smtClean="0"/>
              <a:t> pro </a:t>
            </a:r>
            <a:r>
              <a:rPr lang="en-US" dirty="0" err="1" smtClean="0"/>
              <a:t>ctverec</a:t>
            </a:r>
            <a:r>
              <a:rPr lang="en-US" baseline="0" dirty="0" smtClean="0"/>
              <a:t> a </a:t>
            </a:r>
            <a:r>
              <a:rPr lang="en-US" baseline="0" dirty="0" err="1" smtClean="0"/>
              <a:t>jeho</a:t>
            </a:r>
            <a:r>
              <a:rPr lang="en-US" baseline="0" dirty="0" smtClean="0"/>
              <a:t> </a:t>
            </a:r>
            <a:r>
              <a:rPr lang="en-US" baseline="0" dirty="0" err="1" smtClean="0"/>
              <a:t>pouziti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Zpusoby</a:t>
            </a:r>
            <a:r>
              <a:rPr lang="en-US" baseline="0" dirty="0" smtClean="0"/>
              <a:t> </a:t>
            </a:r>
            <a:r>
              <a:rPr lang="en-US" baseline="0" dirty="0" err="1" smtClean="0"/>
              <a:t>vytvoreni</a:t>
            </a:r>
            <a:r>
              <a:rPr lang="en-US" baseline="0" dirty="0" smtClean="0"/>
              <a:t> </a:t>
            </a:r>
            <a:r>
              <a:rPr lang="en-US" baseline="0" dirty="0" err="1" smtClean="0"/>
              <a:t>udalosti</a:t>
            </a:r>
            <a:r>
              <a:rPr lang="en-US" baseline="0" dirty="0" smtClean="0"/>
              <a:t>. Bud </a:t>
            </a:r>
            <a:r>
              <a:rPr lang="en-US" baseline="0" dirty="0" err="1" smtClean="0"/>
              <a:t>deklarace</a:t>
            </a:r>
            <a:r>
              <a:rPr lang="en-US" baseline="0" dirty="0" smtClean="0"/>
              <a:t> v </a:t>
            </a:r>
            <a:r>
              <a:rPr lang="en-US" baseline="0" dirty="0" err="1" smtClean="0"/>
              <a:t>XAMLu</a:t>
            </a:r>
            <a:r>
              <a:rPr lang="en-US" baseline="0" dirty="0" smtClean="0"/>
              <a:t> </a:t>
            </a:r>
            <a:r>
              <a:rPr lang="en-US" baseline="0" dirty="0" err="1" smtClean="0"/>
              <a:t>nebo</a:t>
            </a:r>
            <a:r>
              <a:rPr lang="en-US" baseline="0" dirty="0" smtClean="0"/>
              <a:t> </a:t>
            </a:r>
            <a:r>
              <a:rPr lang="en-US" baseline="0" dirty="0" err="1" smtClean="0"/>
              <a:t>kod</a:t>
            </a:r>
            <a:r>
              <a:rPr lang="en-US" baseline="0" dirty="0" smtClean="0"/>
              <a:t> </a:t>
            </a:r>
            <a:r>
              <a:rPr lang="en-US" baseline="0" dirty="0" err="1" smtClean="0"/>
              <a:t>napsany</a:t>
            </a:r>
            <a:r>
              <a:rPr lang="en-US" baseline="0" dirty="0" smtClean="0"/>
              <a:t> v .</a:t>
            </a:r>
            <a:r>
              <a:rPr lang="en-US" baseline="0" dirty="0" err="1" smtClean="0"/>
              <a:t>NETu</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83CD991-AD34-4363-98B2-E14BBE49FBA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1"/>
          <p:cNvSpPr>
            <a:spLocks noGrp="1" noRot="1" noChangeAspect="1" noTextEdit="1"/>
          </p:cNvSpPr>
          <p:nvPr>
            <p:ph type="sldImg"/>
          </p:nvPr>
        </p:nvSpPr>
        <p:spPr>
          <a:noFill/>
          <a:ln cap="flat">
            <a:headEnd type="none" w="med" len="med"/>
            <a:tailEnd type="none" w="med" len="med"/>
          </a:ln>
        </p:spPr>
      </p:sp>
      <p:sp>
        <p:nvSpPr>
          <p:cNvPr id="50179" name="Shape 2"/>
          <p:cNvSpPr>
            <a:spLocks noGrp="1"/>
          </p:cNvSpPr>
          <p:nvPr>
            <p:ph type="body" idx="1"/>
          </p:nvPr>
        </p:nvSpPr>
        <p:spPr>
          <a:noFill/>
          <a:ln/>
        </p:spPr>
        <p:txBody>
          <a:bodyPr/>
          <a:lstStyle/>
          <a:p>
            <a:pPr eaLnBrk="1" hangingPunct="1">
              <a:spcBef>
                <a:spcPct val="0"/>
              </a:spcBef>
            </a:pPr>
            <a:r>
              <a:rPr lang="en-US" dirty="0" err="1" smtClean="0">
                <a:latin typeface="Calibri" pitchFamily="34" charset="0"/>
              </a:rPr>
              <a:t>Typu</a:t>
            </a:r>
            <a:r>
              <a:rPr lang="en-US" dirty="0" smtClean="0">
                <a:latin typeface="Calibri" pitchFamily="34" charset="0"/>
              </a:rPr>
              <a:t> </a:t>
            </a:r>
            <a:r>
              <a:rPr lang="en-US" dirty="0" err="1" smtClean="0">
                <a:latin typeface="Calibri" pitchFamily="34" charset="0"/>
              </a:rPr>
              <a:t>udalosti</a:t>
            </a:r>
            <a:r>
              <a:rPr lang="en-US" dirty="0" smtClean="0">
                <a:latin typeface="Calibri" pitchFamily="34" charset="0"/>
              </a:rPr>
              <a:t> </a:t>
            </a:r>
            <a:r>
              <a:rPr lang="en-US" dirty="0" err="1" smtClean="0">
                <a:latin typeface="Calibri" pitchFamily="34" charset="0"/>
              </a:rPr>
              <a:t>ve</a:t>
            </a:r>
            <a:r>
              <a:rPr lang="en-US" dirty="0" smtClean="0">
                <a:latin typeface="Calibri" pitchFamily="34" charset="0"/>
              </a:rPr>
              <a:t> WPF </a:t>
            </a:r>
          </a:p>
          <a:p>
            <a:pPr eaLnBrk="1" hangingPunct="1">
              <a:spcBef>
                <a:spcPct val="0"/>
              </a:spcBef>
              <a:buFontTx/>
              <a:buChar char="-"/>
            </a:pPr>
            <a:r>
              <a:rPr lang="en-US" dirty="0" err="1" smtClean="0">
                <a:latin typeface="Calibri" pitchFamily="34" charset="0"/>
              </a:rPr>
              <a:t>Tunelovaci</a:t>
            </a:r>
            <a:r>
              <a:rPr lang="en-US" dirty="0" smtClean="0">
                <a:latin typeface="Calibri" pitchFamily="34" charset="0"/>
              </a:rPr>
              <a:t> </a:t>
            </a:r>
            <a:r>
              <a:rPr lang="en-US" dirty="0" err="1" smtClean="0">
                <a:latin typeface="Calibri" pitchFamily="34" charset="0"/>
              </a:rPr>
              <a:t>udalosti</a:t>
            </a:r>
            <a:r>
              <a:rPr lang="en-US" baseline="0" dirty="0" smtClean="0">
                <a:latin typeface="Calibri" pitchFamily="34" charset="0"/>
              </a:rPr>
              <a:t> </a:t>
            </a:r>
            <a:r>
              <a:rPr lang="en-US" baseline="0" dirty="0" err="1" smtClean="0">
                <a:latin typeface="Calibri" pitchFamily="34" charset="0"/>
              </a:rPr>
              <a:t>jdou</a:t>
            </a:r>
            <a:r>
              <a:rPr lang="en-US" baseline="0" dirty="0" smtClean="0">
                <a:latin typeface="Calibri" pitchFamily="34" charset="0"/>
              </a:rPr>
              <a:t> </a:t>
            </a:r>
            <a:r>
              <a:rPr lang="en-US" baseline="0" dirty="0" err="1" smtClean="0">
                <a:latin typeface="Calibri" pitchFamily="34" charset="0"/>
              </a:rPr>
              <a:t>od</a:t>
            </a:r>
            <a:r>
              <a:rPr lang="en-US" baseline="0" dirty="0" smtClean="0">
                <a:latin typeface="Calibri" pitchFamily="34" charset="0"/>
              </a:rPr>
              <a:t> </a:t>
            </a:r>
            <a:r>
              <a:rPr lang="en-US" baseline="0" dirty="0" err="1" smtClean="0">
                <a:latin typeface="Calibri" pitchFamily="34" charset="0"/>
              </a:rPr>
              <a:t>rodice</a:t>
            </a:r>
            <a:r>
              <a:rPr lang="en-US" baseline="0" dirty="0" smtClean="0">
                <a:latin typeface="Calibri" pitchFamily="34" charset="0"/>
              </a:rPr>
              <a:t> </a:t>
            </a:r>
            <a:r>
              <a:rPr lang="en-US" baseline="0" dirty="0" err="1" smtClean="0">
                <a:latin typeface="Calibri" pitchFamily="34" charset="0"/>
              </a:rPr>
              <a:t>smerem</a:t>
            </a:r>
            <a:r>
              <a:rPr lang="en-US" baseline="0" dirty="0" smtClean="0">
                <a:latin typeface="Calibri" pitchFamily="34" charset="0"/>
              </a:rPr>
              <a:t> k </a:t>
            </a:r>
            <a:r>
              <a:rPr lang="en-US" baseline="0" dirty="0" err="1" smtClean="0">
                <a:latin typeface="Calibri" pitchFamily="34" charset="0"/>
              </a:rPr>
              <a:t>prvkum</a:t>
            </a:r>
            <a:r>
              <a:rPr lang="en-US" baseline="0" dirty="0" smtClean="0">
                <a:latin typeface="Calibri" pitchFamily="34" charset="0"/>
              </a:rPr>
              <a:t>. Je </a:t>
            </a:r>
            <a:r>
              <a:rPr lang="en-US" baseline="0" dirty="0" err="1" smtClean="0">
                <a:latin typeface="Calibri" pitchFamily="34" charset="0"/>
              </a:rPr>
              <a:t>tedy</a:t>
            </a:r>
            <a:r>
              <a:rPr lang="en-US" baseline="0" dirty="0" smtClean="0">
                <a:latin typeface="Calibri" pitchFamily="34" charset="0"/>
              </a:rPr>
              <a:t> </a:t>
            </a:r>
            <a:r>
              <a:rPr lang="en-US" baseline="0" dirty="0" err="1" smtClean="0">
                <a:latin typeface="Calibri" pitchFamily="34" charset="0"/>
              </a:rPr>
              <a:t>mozna</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a:t>
            </a:r>
            <a:r>
              <a:rPr lang="en-US" baseline="0" dirty="0" err="1" smtClean="0">
                <a:latin typeface="Calibri" pitchFamily="34" charset="0"/>
              </a:rPr>
              <a:t>tlacitku</a:t>
            </a:r>
            <a:r>
              <a:rPr lang="en-US" baseline="0" dirty="0" smtClean="0">
                <a:latin typeface="Calibri" pitchFamily="34" charset="0"/>
              </a:rPr>
              <a:t> </a:t>
            </a:r>
            <a:r>
              <a:rPr lang="en-US" baseline="0" dirty="0" err="1" smtClean="0">
                <a:latin typeface="Calibri" pitchFamily="34" charset="0"/>
              </a:rPr>
              <a:t>zjistit</a:t>
            </a:r>
            <a:r>
              <a:rPr lang="en-US" baseline="0" dirty="0" smtClean="0">
                <a:latin typeface="Calibri" pitchFamily="34" charset="0"/>
              </a:rPr>
              <a:t> </a:t>
            </a:r>
            <a:r>
              <a:rPr lang="en-US" baseline="0" dirty="0" err="1" smtClean="0">
                <a:latin typeface="Calibri" pitchFamily="34" charset="0"/>
              </a:rPr>
              <a:t>klik</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a:t>
            </a:r>
            <a:r>
              <a:rPr lang="en-US" baseline="0" dirty="0" err="1" smtClean="0">
                <a:latin typeface="Calibri" pitchFamily="34" charset="0"/>
              </a:rPr>
              <a:t>plochu</a:t>
            </a:r>
            <a:r>
              <a:rPr lang="en-US" baseline="0" dirty="0" smtClean="0">
                <a:latin typeface="Calibri" pitchFamily="34" charset="0"/>
              </a:rPr>
              <a:t> </a:t>
            </a:r>
            <a:r>
              <a:rPr lang="en-US" baseline="0" dirty="0" err="1" smtClean="0">
                <a:latin typeface="Calibri" pitchFamily="34" charset="0"/>
              </a:rPr>
              <a:t>rodice</a:t>
            </a:r>
            <a:r>
              <a:rPr lang="en-US" baseline="0" dirty="0" smtClean="0">
                <a:latin typeface="Calibri" pitchFamily="34" charset="0"/>
              </a:rPr>
              <a:t>. </a:t>
            </a:r>
            <a:r>
              <a:rPr lang="en-US" baseline="0" dirty="0" err="1" smtClean="0">
                <a:latin typeface="Calibri" pitchFamily="34" charset="0"/>
              </a:rPr>
              <a:t>Tyto</a:t>
            </a:r>
            <a:r>
              <a:rPr lang="en-US" baseline="0" dirty="0" smtClean="0">
                <a:latin typeface="Calibri" pitchFamily="34" charset="0"/>
              </a:rPr>
              <a:t> </a:t>
            </a:r>
            <a:r>
              <a:rPr lang="en-US" baseline="0" dirty="0" err="1" smtClean="0">
                <a:latin typeface="Calibri" pitchFamily="34" charset="0"/>
              </a:rPr>
              <a:t>udalosti</a:t>
            </a:r>
            <a:r>
              <a:rPr lang="en-US" baseline="0" dirty="0" smtClean="0">
                <a:latin typeface="Calibri" pitchFamily="34" charset="0"/>
              </a:rPr>
              <a:t> </a:t>
            </a:r>
            <a:r>
              <a:rPr lang="en-US" baseline="0" dirty="0" err="1" smtClean="0">
                <a:latin typeface="Calibri" pitchFamily="34" charset="0"/>
              </a:rPr>
              <a:t>zacinaji</a:t>
            </a:r>
            <a:r>
              <a:rPr lang="en-US" baseline="0" dirty="0" smtClean="0">
                <a:latin typeface="Calibri" pitchFamily="34" charset="0"/>
              </a:rPr>
              <a:t> </a:t>
            </a:r>
            <a:r>
              <a:rPr lang="en-US" baseline="0" dirty="0" err="1" smtClean="0">
                <a:latin typeface="Calibri" pitchFamily="34" charset="0"/>
              </a:rPr>
              <a:t>sluvkem</a:t>
            </a:r>
            <a:r>
              <a:rPr lang="en-US" baseline="0" dirty="0" smtClean="0">
                <a:latin typeface="Calibri" pitchFamily="34" charset="0"/>
              </a:rPr>
              <a:t> Preview. </a:t>
            </a:r>
            <a:r>
              <a:rPr lang="en-US" baseline="0" dirty="0" err="1" smtClean="0">
                <a:latin typeface="Calibri" pitchFamily="34" charset="0"/>
              </a:rPr>
              <a:t>Nejsou</a:t>
            </a:r>
            <a:r>
              <a:rPr lang="en-US" baseline="0" dirty="0" smtClean="0">
                <a:latin typeface="Calibri" pitchFamily="34" charset="0"/>
              </a:rPr>
              <a:t> </a:t>
            </a:r>
            <a:r>
              <a:rPr lang="en-US" baseline="0" dirty="0" err="1" smtClean="0">
                <a:latin typeface="Calibri" pitchFamily="34" charset="0"/>
              </a:rPr>
              <a:t>podporovane</a:t>
            </a:r>
            <a:r>
              <a:rPr lang="en-US" baseline="0" dirty="0" smtClean="0">
                <a:latin typeface="Calibri" pitchFamily="34" charset="0"/>
              </a:rPr>
              <a:t> v </a:t>
            </a:r>
            <a:r>
              <a:rPr lang="en-US" baseline="0" dirty="0" err="1" smtClean="0">
                <a:latin typeface="Calibri" pitchFamily="34" charset="0"/>
              </a:rPr>
              <a:t>Silverlightu</a:t>
            </a:r>
            <a:r>
              <a:rPr lang="en-US" baseline="0" dirty="0" smtClean="0">
                <a:latin typeface="Calibri" pitchFamily="34" charset="0"/>
              </a:rPr>
              <a:t>, </a:t>
            </a:r>
            <a:r>
              <a:rPr lang="en-US" baseline="0" dirty="0" err="1" smtClean="0">
                <a:latin typeface="Calibri" pitchFamily="34" charset="0"/>
              </a:rPr>
              <a:t>funguji</a:t>
            </a:r>
            <a:r>
              <a:rPr lang="en-US" baseline="0" dirty="0" smtClean="0">
                <a:latin typeface="Calibri" pitchFamily="34" charset="0"/>
              </a:rPr>
              <a:t> </a:t>
            </a:r>
            <a:r>
              <a:rPr lang="en-US" baseline="0" dirty="0" err="1" smtClean="0">
                <a:latin typeface="Calibri" pitchFamily="34" charset="0"/>
              </a:rPr>
              <a:t>pouze</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WPF!!!</a:t>
            </a:r>
          </a:p>
          <a:p>
            <a:pPr eaLnBrk="1" hangingPunct="1">
              <a:spcBef>
                <a:spcPct val="0"/>
              </a:spcBef>
              <a:buFontTx/>
              <a:buChar char="-"/>
            </a:pPr>
            <a:r>
              <a:rPr lang="en-US" baseline="0" dirty="0" err="1" smtClean="0">
                <a:latin typeface="Calibri" pitchFamily="34" charset="0"/>
              </a:rPr>
              <a:t>Probublavajici</a:t>
            </a:r>
            <a:r>
              <a:rPr lang="en-US" baseline="0" dirty="0" smtClean="0">
                <a:latin typeface="Calibri" pitchFamily="34" charset="0"/>
              </a:rPr>
              <a:t> </a:t>
            </a:r>
            <a:r>
              <a:rPr lang="en-US" baseline="0" dirty="0" err="1" smtClean="0">
                <a:latin typeface="Calibri" pitchFamily="34" charset="0"/>
              </a:rPr>
              <a:t>jdou</a:t>
            </a:r>
            <a:r>
              <a:rPr lang="en-US" baseline="0" dirty="0" smtClean="0">
                <a:latin typeface="Calibri" pitchFamily="34" charset="0"/>
              </a:rPr>
              <a:t> </a:t>
            </a:r>
            <a:r>
              <a:rPr lang="en-US" baseline="0" dirty="0" err="1" smtClean="0">
                <a:latin typeface="Calibri" pitchFamily="34" charset="0"/>
              </a:rPr>
              <a:t>od</a:t>
            </a:r>
            <a:r>
              <a:rPr lang="en-US" baseline="0" dirty="0" smtClean="0">
                <a:latin typeface="Calibri" pitchFamily="34" charset="0"/>
              </a:rPr>
              <a:t> </a:t>
            </a:r>
            <a:r>
              <a:rPr lang="en-US" baseline="0" dirty="0" err="1" smtClean="0">
                <a:latin typeface="Calibri" pitchFamily="34" charset="0"/>
              </a:rPr>
              <a:t>prvku</a:t>
            </a:r>
            <a:r>
              <a:rPr lang="en-US" baseline="0" dirty="0" smtClean="0">
                <a:latin typeface="Calibri" pitchFamily="34" charset="0"/>
              </a:rPr>
              <a:t> </a:t>
            </a:r>
            <a:r>
              <a:rPr lang="en-US" baseline="0" dirty="0" err="1" smtClean="0">
                <a:latin typeface="Calibri" pitchFamily="34" charset="0"/>
              </a:rPr>
              <a:t>smerem</a:t>
            </a:r>
            <a:r>
              <a:rPr lang="en-US" baseline="0" dirty="0" smtClean="0">
                <a:latin typeface="Calibri" pitchFamily="34" charset="0"/>
              </a:rPr>
              <a:t> k </a:t>
            </a:r>
            <a:r>
              <a:rPr lang="en-US" baseline="0" dirty="0" err="1" smtClean="0">
                <a:latin typeface="Calibri" pitchFamily="34" charset="0"/>
              </a:rPr>
              <a:t>rodici</a:t>
            </a:r>
            <a:r>
              <a:rPr lang="en-US" baseline="0" dirty="0" smtClean="0">
                <a:latin typeface="Calibri" pitchFamily="34" charset="0"/>
              </a:rPr>
              <a:t>. Je </a:t>
            </a:r>
            <a:r>
              <a:rPr lang="en-US" baseline="0" dirty="0" err="1" smtClean="0">
                <a:latin typeface="Calibri" pitchFamily="34" charset="0"/>
              </a:rPr>
              <a:t>tedy</a:t>
            </a:r>
            <a:r>
              <a:rPr lang="en-US" baseline="0" dirty="0" smtClean="0">
                <a:latin typeface="Calibri" pitchFamily="34" charset="0"/>
              </a:rPr>
              <a:t> </a:t>
            </a:r>
            <a:r>
              <a:rPr lang="en-US" baseline="0" dirty="0" err="1" smtClean="0">
                <a:latin typeface="Calibri" pitchFamily="34" charset="0"/>
              </a:rPr>
              <a:t>mozne</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a:t>
            </a:r>
            <a:r>
              <a:rPr lang="en-US" baseline="0" dirty="0" err="1" smtClean="0">
                <a:latin typeface="Calibri" pitchFamily="34" charset="0"/>
              </a:rPr>
              <a:t>plose</a:t>
            </a:r>
            <a:r>
              <a:rPr lang="en-US" baseline="0" dirty="0" smtClean="0">
                <a:latin typeface="Calibri" pitchFamily="34" charset="0"/>
              </a:rPr>
              <a:t> </a:t>
            </a:r>
            <a:r>
              <a:rPr lang="en-US" baseline="0" dirty="0" err="1" smtClean="0">
                <a:latin typeface="Calibri" pitchFamily="34" charset="0"/>
              </a:rPr>
              <a:t>odchytit</a:t>
            </a:r>
            <a:r>
              <a:rPr lang="en-US" baseline="0" dirty="0" smtClean="0">
                <a:latin typeface="Calibri" pitchFamily="34" charset="0"/>
              </a:rPr>
              <a:t> </a:t>
            </a:r>
            <a:r>
              <a:rPr lang="en-US" baseline="0" dirty="0" err="1" smtClean="0">
                <a:latin typeface="Calibri" pitchFamily="34" charset="0"/>
              </a:rPr>
              <a:t>kliknuti</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a:t>
            </a:r>
            <a:r>
              <a:rPr lang="en-US" baseline="0" dirty="0" err="1" smtClean="0">
                <a:latin typeface="Calibri" pitchFamily="34" charset="0"/>
              </a:rPr>
              <a:t>tlacitko</a:t>
            </a:r>
            <a:r>
              <a:rPr lang="en-US" baseline="0" dirty="0" smtClean="0">
                <a:latin typeface="Calibri" pitchFamily="34" charset="0"/>
              </a:rPr>
              <a:t>. </a:t>
            </a:r>
            <a:r>
              <a:rPr lang="en-US" baseline="0" dirty="0" err="1" smtClean="0">
                <a:latin typeface="Calibri" pitchFamily="34" charset="0"/>
              </a:rPr>
              <a:t>Podporovano</a:t>
            </a:r>
            <a:r>
              <a:rPr lang="en-US" baseline="0" dirty="0" smtClean="0">
                <a:latin typeface="Calibri" pitchFamily="34" charset="0"/>
              </a:rPr>
              <a:t> v SL </a:t>
            </a:r>
            <a:r>
              <a:rPr lang="en-US" baseline="0" dirty="0" err="1" smtClean="0">
                <a:latin typeface="Calibri" pitchFamily="34" charset="0"/>
              </a:rPr>
              <a:t>i</a:t>
            </a:r>
            <a:r>
              <a:rPr lang="en-US" baseline="0" dirty="0" smtClean="0">
                <a:latin typeface="Calibri" pitchFamily="34" charset="0"/>
              </a:rPr>
              <a:t> WPF</a:t>
            </a:r>
          </a:p>
          <a:p>
            <a:pPr eaLnBrk="1" hangingPunct="1">
              <a:spcBef>
                <a:spcPct val="0"/>
              </a:spcBef>
              <a:buFontTx/>
              <a:buChar char="-"/>
            </a:pPr>
            <a:r>
              <a:rPr lang="en-US" baseline="0" dirty="0" smtClean="0">
                <a:latin typeface="Calibri" pitchFamily="34" charset="0"/>
              </a:rPr>
              <a:t>Prima </a:t>
            </a:r>
            <a:r>
              <a:rPr lang="en-US" baseline="0" dirty="0" err="1" smtClean="0">
                <a:latin typeface="Calibri" pitchFamily="34" charset="0"/>
              </a:rPr>
              <a:t>udalost</a:t>
            </a:r>
            <a:r>
              <a:rPr lang="en-US" baseline="0" dirty="0" smtClean="0">
                <a:latin typeface="Calibri" pitchFamily="34" charset="0"/>
              </a:rPr>
              <a:t> je </a:t>
            </a:r>
            <a:r>
              <a:rPr lang="en-US" baseline="0" dirty="0" err="1" smtClean="0">
                <a:latin typeface="Calibri" pitchFamily="34" charset="0"/>
              </a:rPr>
              <a:t>udalost</a:t>
            </a:r>
            <a:r>
              <a:rPr lang="en-US" baseline="0" dirty="0" smtClean="0">
                <a:latin typeface="Calibri" pitchFamily="34" charset="0"/>
              </a:rPr>
              <a:t>, </a:t>
            </a:r>
            <a:r>
              <a:rPr lang="en-US" baseline="0" dirty="0" err="1" smtClean="0">
                <a:latin typeface="Calibri" pitchFamily="34" charset="0"/>
              </a:rPr>
              <a:t>ktera</a:t>
            </a:r>
            <a:r>
              <a:rPr lang="en-US" baseline="0" dirty="0" smtClean="0">
                <a:latin typeface="Calibri" pitchFamily="34" charset="0"/>
              </a:rPr>
              <a:t> </a:t>
            </a:r>
            <a:r>
              <a:rPr lang="en-US" baseline="0" dirty="0" err="1" smtClean="0">
                <a:latin typeface="Calibri" pitchFamily="34" charset="0"/>
              </a:rPr>
              <a:t>neni</a:t>
            </a:r>
            <a:r>
              <a:rPr lang="en-US" baseline="0" dirty="0" smtClean="0">
                <a:latin typeface="Calibri" pitchFamily="34" charset="0"/>
              </a:rPr>
              <a:t> </a:t>
            </a:r>
            <a:r>
              <a:rPr lang="en-US" baseline="0" dirty="0" err="1" smtClean="0">
                <a:latin typeface="Calibri" pitchFamily="34" charset="0"/>
              </a:rPr>
              <a:t>delegovana</a:t>
            </a:r>
            <a:r>
              <a:rPr lang="en-US" baseline="0" dirty="0" smtClean="0">
                <a:latin typeface="Calibri" pitchFamily="34" charset="0"/>
              </a:rPr>
              <a:t> </a:t>
            </a:r>
            <a:r>
              <a:rPr lang="en-US" baseline="0" dirty="0" err="1" smtClean="0">
                <a:latin typeface="Calibri" pitchFamily="34" charset="0"/>
              </a:rPr>
              <a:t>na</a:t>
            </a:r>
            <a:r>
              <a:rPr lang="en-US" baseline="0" dirty="0" smtClean="0">
                <a:latin typeface="Calibri" pitchFamily="34" charset="0"/>
              </a:rPr>
              <a:t> </a:t>
            </a:r>
            <a:r>
              <a:rPr lang="en-US" baseline="0" dirty="0" err="1" smtClean="0">
                <a:latin typeface="Calibri" pitchFamily="34" charset="0"/>
              </a:rPr>
              <a:t>potomky</a:t>
            </a:r>
            <a:r>
              <a:rPr lang="en-US" baseline="0" dirty="0" smtClean="0">
                <a:latin typeface="Calibri" pitchFamily="34" charset="0"/>
              </a:rPr>
              <a:t> </a:t>
            </a:r>
            <a:r>
              <a:rPr lang="en-US" baseline="0" dirty="0" err="1" smtClean="0">
                <a:latin typeface="Calibri" pitchFamily="34" charset="0"/>
              </a:rPr>
              <a:t>ci</a:t>
            </a:r>
            <a:r>
              <a:rPr lang="en-US" baseline="0" dirty="0" smtClean="0">
                <a:latin typeface="Calibri" pitchFamily="34" charset="0"/>
              </a:rPr>
              <a:t> </a:t>
            </a:r>
            <a:r>
              <a:rPr lang="en-US" baseline="0" dirty="0" err="1" smtClean="0">
                <a:latin typeface="Calibri" pitchFamily="34" charset="0"/>
              </a:rPr>
              <a:t>rodice</a:t>
            </a:r>
            <a:r>
              <a:rPr lang="en-US" baseline="0" dirty="0" smtClean="0">
                <a:latin typeface="Calibri" pitchFamily="34" charset="0"/>
              </a:rPr>
              <a:t>….</a:t>
            </a:r>
            <a:endParaRPr lang="en-US" dirty="0" smtClean="0">
              <a:latin typeface="Calibri" pitchFamily="34" charset="0"/>
            </a:endParaRPr>
          </a:p>
        </p:txBody>
      </p:sp>
      <p:sp>
        <p:nvSpPr>
          <p:cNvPr id="50180" name="Shape 3"/>
          <p:cNvSpPr>
            <a:spLocks noGrp="1"/>
          </p:cNvSpPr>
          <p:nvPr>
            <p:ph type="sldNum" sz="quarter" idx="5"/>
          </p:nvPr>
        </p:nvSpPr>
        <p:spPr>
          <a:noFill/>
          <a:ln>
            <a:headEnd/>
            <a:tailEnd/>
          </a:ln>
        </p:spPr>
        <p:txBody>
          <a:bodyPr/>
          <a:lstStyle/>
          <a:p>
            <a:pPr algn="r" rtl="0"/>
            <a:fld id="{91099669-C422-4C77-9C9E-25C321A17B32}" type="slidenum">
              <a:rPr lang="en-GB" sz="1200" kern="1200">
                <a:solidFill>
                  <a:prstClr val="black"/>
                </a:solidFill>
                <a:latin typeface="Calibri"/>
                <a:ea typeface="+mn-ea"/>
                <a:cs typeface="+mn-cs"/>
              </a:rPr>
              <a:pPr algn="r" rtl="0"/>
              <a:t>19</a:t>
            </a:fld>
            <a:endParaRPr lang="en-GB" sz="1200" kern="1200">
              <a:solidFill>
                <a:prstClr val="black"/>
              </a:solidFill>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Ukazka</a:t>
            </a:r>
            <a:r>
              <a:rPr lang="en-US" dirty="0" smtClean="0"/>
              <a:t> </a:t>
            </a:r>
            <a:r>
              <a:rPr lang="en-US" dirty="0" err="1" smtClean="0"/>
              <a:t>jak</a:t>
            </a:r>
            <a:r>
              <a:rPr lang="en-US" dirty="0" smtClean="0"/>
              <a:t> </a:t>
            </a:r>
            <a:r>
              <a:rPr lang="en-US" dirty="0" err="1" smtClean="0"/>
              <a:t>vypada</a:t>
            </a:r>
            <a:r>
              <a:rPr lang="en-US" baseline="0" dirty="0" smtClean="0"/>
              <a:t> </a:t>
            </a:r>
            <a:r>
              <a:rPr lang="en-US" baseline="0" dirty="0" err="1" smtClean="0"/>
              <a:t>kod</a:t>
            </a:r>
            <a:r>
              <a:rPr lang="en-US" baseline="0" dirty="0" smtClean="0"/>
              <a:t> v XAML a </a:t>
            </a:r>
            <a:r>
              <a:rPr lang="en-US" baseline="0" dirty="0" err="1" smtClean="0"/>
              <a:t>jeho</a:t>
            </a:r>
            <a:r>
              <a:rPr lang="en-US" baseline="0" dirty="0" smtClean="0"/>
              <a:t> </a:t>
            </a:r>
            <a:r>
              <a:rPr lang="en-US" baseline="0" dirty="0" err="1" smtClean="0"/>
              <a:t>ekvivalent</a:t>
            </a:r>
            <a:r>
              <a:rPr lang="en-US" baseline="0" dirty="0" smtClean="0"/>
              <a:t> v .</a:t>
            </a:r>
            <a:r>
              <a:rPr lang="en-US" baseline="0" dirty="0" err="1" smtClean="0"/>
              <a:t>NETu</a:t>
            </a:r>
            <a:r>
              <a:rPr lang="en-US" baseline="0" dirty="0" smtClean="0"/>
              <a:t>....</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10:10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Jak</a:t>
            </a:r>
            <a:r>
              <a:rPr lang="en-US" dirty="0" smtClean="0"/>
              <a:t> </a:t>
            </a:r>
            <a:r>
              <a:rPr lang="en-US" dirty="0" err="1" smtClean="0"/>
              <a:t>lze</a:t>
            </a:r>
            <a:r>
              <a:rPr lang="en-US" dirty="0" smtClean="0"/>
              <a:t> </a:t>
            </a:r>
            <a:r>
              <a:rPr lang="en-US" dirty="0" err="1" smtClean="0"/>
              <a:t>pracovat</a:t>
            </a:r>
            <a:r>
              <a:rPr lang="en-US" baseline="0" dirty="0" smtClean="0"/>
              <a:t> v .</a:t>
            </a:r>
            <a:r>
              <a:rPr lang="en-US" baseline="0" dirty="0" err="1" smtClean="0"/>
              <a:t>NETu</a:t>
            </a:r>
            <a:r>
              <a:rPr lang="en-US" baseline="0" dirty="0" smtClean="0"/>
              <a:t> s </a:t>
            </a:r>
            <a:r>
              <a:rPr lang="en-US" baseline="0" dirty="0" err="1" smtClean="0"/>
              <a:t>kodem</a:t>
            </a:r>
            <a:r>
              <a:rPr lang="en-US" baseline="0" dirty="0" smtClean="0"/>
              <a:t> </a:t>
            </a:r>
            <a:r>
              <a:rPr lang="en-US" baseline="0" dirty="0" err="1" smtClean="0"/>
              <a:t>napsanym</a:t>
            </a:r>
            <a:r>
              <a:rPr lang="en-US" baseline="0" dirty="0" smtClean="0"/>
              <a:t> v </a:t>
            </a:r>
            <a:r>
              <a:rPr lang="en-US" baseline="0" dirty="0" err="1" smtClean="0"/>
              <a:t>XAMLu</a:t>
            </a:r>
            <a:r>
              <a:rPr lang="en-US" baseline="0" dirty="0" smtClean="0"/>
              <a:t>…</a:t>
            </a:r>
            <a:r>
              <a:rPr lang="en-US" baseline="0" dirty="0" err="1" smtClean="0"/>
              <a:t>Podminkou</a:t>
            </a:r>
            <a:r>
              <a:rPr lang="en-US" baseline="0" dirty="0" smtClean="0"/>
              <a:t> je, </a:t>
            </a:r>
            <a:r>
              <a:rPr lang="en-US" baseline="0" dirty="0" err="1" smtClean="0"/>
              <a:t>ze</a:t>
            </a:r>
            <a:r>
              <a:rPr lang="en-US" baseline="0" dirty="0" smtClean="0"/>
              <a:t> </a:t>
            </a:r>
            <a:r>
              <a:rPr lang="en-US" baseline="0" dirty="0" err="1" smtClean="0"/>
              <a:t>dany</a:t>
            </a:r>
            <a:r>
              <a:rPr lang="en-US" baseline="0" dirty="0" smtClean="0"/>
              <a:t> element </a:t>
            </a:r>
            <a:r>
              <a:rPr lang="en-US" baseline="0" dirty="0" err="1" smtClean="0"/>
              <a:t>musi</a:t>
            </a:r>
            <a:r>
              <a:rPr lang="en-US" baseline="0" dirty="0" smtClean="0"/>
              <a:t> </a:t>
            </a:r>
            <a:r>
              <a:rPr lang="en-US" baseline="0" dirty="0" err="1" smtClean="0"/>
              <a:t>mit</a:t>
            </a:r>
            <a:r>
              <a:rPr lang="en-US" baseline="0" dirty="0" smtClean="0"/>
              <a:t> tag NAME=“</a:t>
            </a:r>
            <a:r>
              <a:rPr lang="en-US" baseline="0" dirty="0" err="1" smtClean="0"/>
              <a:t>jmeno</a:t>
            </a:r>
            <a:r>
              <a:rPr lang="en-US" baseline="0" dirty="0" smtClean="0"/>
              <a:t>”…</a:t>
            </a:r>
            <a:r>
              <a:rPr lang="en-US" baseline="0" dirty="0" err="1" smtClean="0"/>
              <a:t>Pote</a:t>
            </a:r>
            <a:r>
              <a:rPr lang="en-US" baseline="0" dirty="0" smtClean="0"/>
              <a:t> se </a:t>
            </a:r>
            <a:r>
              <a:rPr lang="en-US" baseline="0" dirty="0" err="1" smtClean="0"/>
              <a:t>lze</a:t>
            </a:r>
            <a:r>
              <a:rPr lang="en-US" baseline="0" dirty="0" smtClean="0"/>
              <a:t> </a:t>
            </a:r>
            <a:r>
              <a:rPr lang="en-US" baseline="0" dirty="0" err="1" smtClean="0"/>
              <a:t>na</a:t>
            </a:r>
            <a:r>
              <a:rPr lang="en-US" baseline="0" dirty="0" smtClean="0"/>
              <a:t> </a:t>
            </a:r>
            <a:r>
              <a:rPr lang="en-US" baseline="0" dirty="0" err="1" smtClean="0"/>
              <a:t>prvke</a:t>
            </a:r>
            <a:r>
              <a:rPr lang="en-US" baseline="0" dirty="0" smtClean="0"/>
              <a:t> </a:t>
            </a:r>
            <a:r>
              <a:rPr lang="en-US" baseline="0" dirty="0" err="1" smtClean="0"/>
              <a:t>odkazovat</a:t>
            </a:r>
            <a:r>
              <a:rPr lang="en-US" baseline="0" dirty="0" smtClean="0"/>
              <a:t> pres </a:t>
            </a:r>
            <a:r>
              <a:rPr lang="en-US" baseline="0" dirty="0" err="1" smtClean="0"/>
              <a:t>jeho</a:t>
            </a:r>
            <a:r>
              <a:rPr lang="en-US" baseline="0" dirty="0" smtClean="0"/>
              <a:t> “</a:t>
            </a:r>
            <a:r>
              <a:rPr lang="en-US" baseline="0" dirty="0" err="1" smtClean="0"/>
              <a:t>jmeno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err="1" smtClean="0"/>
              <a:t>Stylovani</a:t>
            </a:r>
            <a:r>
              <a:rPr lang="en-US" dirty="0" smtClean="0"/>
              <a:t> </a:t>
            </a:r>
            <a:r>
              <a:rPr lang="en-US" dirty="0" err="1" smtClean="0"/>
              <a:t>atd</a:t>
            </a:r>
            <a:r>
              <a:rPr lang="en-US" dirty="0" smtClean="0"/>
              <a:t>….</a:t>
            </a:r>
            <a:r>
              <a:rPr lang="en-US" dirty="0" err="1" smtClean="0"/>
              <a:t>ukazat</a:t>
            </a:r>
            <a:r>
              <a:rPr lang="en-US" dirty="0" smtClean="0"/>
              <a:t> v </a:t>
            </a:r>
            <a:r>
              <a:rPr lang="en-US" dirty="0" err="1" smtClean="0"/>
              <a:t>Blendu</a:t>
            </a:r>
            <a:r>
              <a:rPr lang="en-US" dirty="0" smtClean="0"/>
              <a:t> </a:t>
            </a:r>
            <a:r>
              <a:rPr lang="en-US" dirty="0" err="1" smtClean="0"/>
              <a:t>praci</a:t>
            </a:r>
            <a:r>
              <a:rPr lang="en-US" dirty="0" smtClean="0"/>
              <a:t> se </a:t>
            </a:r>
            <a:r>
              <a:rPr lang="en-US" dirty="0" err="1" smtClean="0"/>
              <a:t>styly</a:t>
            </a:r>
            <a:r>
              <a:rPr lang="en-US" baseline="0" dirty="0" smtClean="0"/>
              <a:t> </a:t>
            </a:r>
            <a:r>
              <a:rPr lang="en-US" baseline="0" dirty="0" err="1" smtClean="0"/>
              <a:t>atd</a:t>
            </a:r>
            <a:r>
              <a:rPr lang="en-US" baseline="0" dirty="0" smtClean="0"/>
              <a:t>.</a:t>
            </a:r>
          </a:p>
          <a:p>
            <a:pPr marL="228600" indent="-228600">
              <a:buAutoNum type="arabicParenR"/>
            </a:pPr>
            <a:endParaRPr lang="en-US" baseline="0" dirty="0" smtClean="0"/>
          </a:p>
          <a:p>
            <a:pPr marL="228600" indent="-228600">
              <a:buAutoNum type="arabicParenR"/>
            </a:pPr>
            <a:r>
              <a:rPr lang="en-US" dirty="0" smtClean="0"/>
              <a:t>Demo </a:t>
            </a:r>
            <a:r>
              <a:rPr lang="en-US" dirty="0" err="1" smtClean="0"/>
              <a:t>Beruska</a:t>
            </a:r>
            <a:r>
              <a:rPr lang="en-US" dirty="0" smtClean="0"/>
              <a:t> (</a:t>
            </a:r>
            <a:r>
              <a:rPr lang="en-US" dirty="0" err="1" smtClean="0"/>
              <a:t>hra</a:t>
            </a:r>
            <a:r>
              <a:rPr lang="en-US" baseline="0" dirty="0" smtClean="0"/>
              <a:t> je </a:t>
            </a:r>
            <a:r>
              <a:rPr lang="en-US" baseline="0" dirty="0" err="1" smtClean="0"/>
              <a:t>pojmenovana</a:t>
            </a:r>
            <a:r>
              <a:rPr lang="en-US" baseline="0" dirty="0" smtClean="0"/>
              <a:t> Catch Me If You Can)</a:t>
            </a:r>
            <a:r>
              <a:rPr lang="en-US" dirty="0" smtClean="0"/>
              <a:t>:</a:t>
            </a:r>
          </a:p>
          <a:p>
            <a:pPr marL="685800" lvl="1" indent="-228600">
              <a:buAutoNum type="arabicParenR"/>
            </a:pPr>
            <a:r>
              <a:rPr lang="en-US" dirty="0" err="1" smtClean="0"/>
              <a:t>Otevrit</a:t>
            </a:r>
            <a:r>
              <a:rPr lang="en-US" baseline="0" dirty="0" smtClean="0"/>
              <a:t> </a:t>
            </a:r>
            <a:r>
              <a:rPr lang="en-US" baseline="0" dirty="0" err="1" smtClean="0"/>
              <a:t>aplikaci</a:t>
            </a:r>
            <a:r>
              <a:rPr lang="en-US" baseline="0" dirty="0" smtClean="0"/>
              <a:t> </a:t>
            </a:r>
            <a:r>
              <a:rPr lang="en-US" baseline="0" dirty="0" err="1" smtClean="0"/>
              <a:t>ve</a:t>
            </a:r>
            <a:r>
              <a:rPr lang="en-US" baseline="0" dirty="0" smtClean="0"/>
              <a:t> </a:t>
            </a:r>
            <a:r>
              <a:rPr lang="en-US" baseline="0" dirty="0" err="1" smtClean="0"/>
              <a:t>VS.Net</a:t>
            </a:r>
            <a:endParaRPr lang="en-US" baseline="0" dirty="0" smtClean="0"/>
          </a:p>
          <a:p>
            <a:pPr marL="685800" lvl="1" indent="-228600">
              <a:buAutoNum type="arabicParenR"/>
            </a:pPr>
            <a:r>
              <a:rPr lang="en-US" baseline="0" dirty="0" err="1" smtClean="0"/>
              <a:t>Vysvetlit</a:t>
            </a:r>
            <a:r>
              <a:rPr lang="en-US" baseline="0" dirty="0" smtClean="0"/>
              <a:t> </a:t>
            </a:r>
            <a:r>
              <a:rPr lang="en-US" baseline="0" dirty="0" err="1" smtClean="0"/>
              <a:t>princip</a:t>
            </a:r>
            <a:r>
              <a:rPr lang="en-US" baseline="0" dirty="0" smtClean="0"/>
              <a:t> </a:t>
            </a:r>
            <a:r>
              <a:rPr lang="en-US" baseline="0" dirty="0" err="1" smtClean="0"/>
              <a:t>pidi</a:t>
            </a:r>
            <a:r>
              <a:rPr lang="en-US" baseline="0" dirty="0" smtClean="0"/>
              <a:t> </a:t>
            </a:r>
            <a:r>
              <a:rPr lang="en-US" baseline="0" dirty="0" err="1" smtClean="0"/>
              <a:t>hry</a:t>
            </a:r>
            <a:r>
              <a:rPr lang="en-US" baseline="0" dirty="0" smtClean="0"/>
              <a:t> – </a:t>
            </a:r>
            <a:r>
              <a:rPr lang="en-US" baseline="0" dirty="0" err="1" smtClean="0"/>
              <a:t>Beruska</a:t>
            </a:r>
            <a:r>
              <a:rPr lang="en-US" baseline="0" dirty="0" smtClean="0"/>
              <a:t> se </a:t>
            </a:r>
            <a:r>
              <a:rPr lang="en-US" baseline="0" dirty="0" err="1" smtClean="0"/>
              <a:t>nahodne</a:t>
            </a:r>
            <a:r>
              <a:rPr lang="en-US" baseline="0" dirty="0" smtClean="0"/>
              <a:t> </a:t>
            </a:r>
            <a:r>
              <a:rPr lang="en-US" baseline="0" dirty="0" err="1" smtClean="0"/>
              <a:t>objevuje</a:t>
            </a:r>
            <a:r>
              <a:rPr lang="en-US" baseline="0" dirty="0" smtClean="0"/>
              <a:t> </a:t>
            </a:r>
            <a:r>
              <a:rPr lang="en-US" baseline="0" dirty="0" err="1" smtClean="0"/>
              <a:t>na</a:t>
            </a:r>
            <a:r>
              <a:rPr lang="en-US" baseline="0" dirty="0" smtClean="0"/>
              <a:t> </a:t>
            </a:r>
            <a:r>
              <a:rPr lang="en-US" baseline="0" dirty="0" err="1" smtClean="0"/>
              <a:t>obrazovce</a:t>
            </a:r>
            <a:r>
              <a:rPr lang="en-US" baseline="0" dirty="0" smtClean="0"/>
              <a:t> a </a:t>
            </a:r>
            <a:r>
              <a:rPr lang="en-US" baseline="0" dirty="0" err="1" smtClean="0"/>
              <a:t>ukolem</a:t>
            </a:r>
            <a:r>
              <a:rPr lang="en-US" baseline="0" dirty="0" smtClean="0"/>
              <a:t> je </a:t>
            </a:r>
            <a:r>
              <a:rPr lang="en-US" baseline="0" dirty="0" err="1" smtClean="0"/>
              <a:t>mysi</a:t>
            </a:r>
            <a:r>
              <a:rPr lang="en-US" baseline="0" dirty="0" smtClean="0"/>
              <a:t> </a:t>
            </a:r>
            <a:r>
              <a:rPr lang="en-US" baseline="0" dirty="0" err="1" smtClean="0"/>
              <a:t>na</a:t>
            </a:r>
            <a:r>
              <a:rPr lang="en-US" baseline="0" dirty="0" smtClean="0"/>
              <a:t> </a:t>
            </a:r>
            <a:r>
              <a:rPr lang="en-US" baseline="0" dirty="0" err="1" smtClean="0"/>
              <a:t>ni</a:t>
            </a:r>
            <a:r>
              <a:rPr lang="en-US" baseline="0" dirty="0" smtClean="0"/>
              <a:t> </a:t>
            </a:r>
            <a:r>
              <a:rPr lang="en-US" baseline="0" dirty="0" err="1" smtClean="0"/>
              <a:t>kliknout</a:t>
            </a:r>
            <a:r>
              <a:rPr lang="en-US" baseline="0" dirty="0" smtClean="0"/>
              <a:t>, </a:t>
            </a:r>
            <a:r>
              <a:rPr lang="en-US" baseline="0" dirty="0" err="1" smtClean="0"/>
              <a:t>tim</a:t>
            </a:r>
            <a:r>
              <a:rPr lang="en-US" baseline="0" dirty="0" smtClean="0"/>
              <a:t> se </a:t>
            </a:r>
            <a:r>
              <a:rPr lang="en-US" baseline="0" dirty="0" err="1" smtClean="0"/>
              <a:t>chytne</a:t>
            </a:r>
            <a:r>
              <a:rPr lang="en-US" baseline="0" dirty="0" smtClean="0"/>
              <a:t> a </a:t>
            </a:r>
            <a:r>
              <a:rPr lang="en-US" baseline="0" dirty="0" err="1" smtClean="0"/>
              <a:t>ziskam</a:t>
            </a:r>
            <a:r>
              <a:rPr lang="en-US" baseline="0" dirty="0" smtClean="0"/>
              <a:t> </a:t>
            </a:r>
            <a:r>
              <a:rPr lang="en-US" baseline="0" dirty="0" err="1" smtClean="0"/>
              <a:t>bod</a:t>
            </a:r>
            <a:endParaRPr lang="en-US" baseline="0" dirty="0" smtClean="0"/>
          </a:p>
          <a:p>
            <a:pPr marL="685800" lvl="1" indent="-228600">
              <a:buAutoNum type="arabicParenR"/>
            </a:pPr>
            <a:r>
              <a:rPr lang="en-US" baseline="0" dirty="0" err="1" smtClean="0"/>
              <a:t>Ukazat</a:t>
            </a:r>
            <a:r>
              <a:rPr lang="en-US" baseline="0" dirty="0" smtClean="0"/>
              <a:t> </a:t>
            </a:r>
            <a:r>
              <a:rPr lang="en-US" baseline="0" dirty="0" err="1" smtClean="0"/>
              <a:t>zdrojovy</a:t>
            </a:r>
            <a:r>
              <a:rPr lang="en-US" baseline="0" dirty="0" smtClean="0"/>
              <a:t> </a:t>
            </a:r>
            <a:r>
              <a:rPr lang="en-US" baseline="0" dirty="0" err="1" smtClean="0"/>
              <a:t>kod</a:t>
            </a:r>
            <a:r>
              <a:rPr lang="en-US" baseline="0" dirty="0" smtClean="0"/>
              <a:t> “</a:t>
            </a:r>
            <a:r>
              <a:rPr lang="en-US" baseline="0" dirty="0" err="1" smtClean="0"/>
              <a:t>Berusky</a:t>
            </a:r>
            <a:r>
              <a:rPr lang="en-US" baseline="0" dirty="0" smtClean="0"/>
              <a:t>” – je to </a:t>
            </a:r>
            <a:r>
              <a:rPr lang="en-US" baseline="0" dirty="0" err="1" smtClean="0"/>
              <a:t>UserControl</a:t>
            </a:r>
            <a:r>
              <a:rPr lang="en-US" baseline="0" dirty="0" smtClean="0"/>
              <a:t> </a:t>
            </a:r>
            <a:r>
              <a:rPr lang="en-US" baseline="0" dirty="0" err="1" smtClean="0"/>
              <a:t>obsahujici</a:t>
            </a:r>
            <a:r>
              <a:rPr lang="en-US" baseline="0" dirty="0" smtClean="0"/>
              <a:t> XAML </a:t>
            </a:r>
            <a:r>
              <a:rPr lang="en-US" baseline="0" dirty="0" err="1" smtClean="0"/>
              <a:t>kod</a:t>
            </a:r>
            <a:r>
              <a:rPr lang="en-US" baseline="0" dirty="0" smtClean="0"/>
              <a:t> pro </a:t>
            </a:r>
            <a:r>
              <a:rPr lang="en-US" baseline="0" dirty="0" err="1" smtClean="0"/>
              <a:t>vykresleni</a:t>
            </a:r>
            <a:r>
              <a:rPr lang="en-US" baseline="0" dirty="0" smtClean="0"/>
              <a:t> </a:t>
            </a:r>
            <a:r>
              <a:rPr lang="en-US" baseline="0" dirty="0" err="1" smtClean="0"/>
              <a:t>berusky</a:t>
            </a:r>
            <a:r>
              <a:rPr lang="en-US" baseline="0" dirty="0" smtClean="0"/>
              <a:t>, </a:t>
            </a:r>
            <a:r>
              <a:rPr lang="en-US" baseline="0" dirty="0" err="1" smtClean="0"/>
              <a:t>po</a:t>
            </a:r>
            <a:r>
              <a:rPr lang="en-US" baseline="0" dirty="0" smtClean="0"/>
              <a:t> </a:t>
            </a:r>
            <a:r>
              <a:rPr lang="en-US" baseline="0" dirty="0" err="1" smtClean="0"/>
              <a:t>stisku</a:t>
            </a:r>
            <a:r>
              <a:rPr lang="en-US" baseline="0" dirty="0" smtClean="0"/>
              <a:t> </a:t>
            </a:r>
            <a:r>
              <a:rPr lang="en-US" baseline="0" dirty="0" err="1" smtClean="0"/>
              <a:t>tlacitka</a:t>
            </a:r>
            <a:r>
              <a:rPr lang="en-US" baseline="0" dirty="0" smtClean="0"/>
              <a:t> </a:t>
            </a:r>
            <a:r>
              <a:rPr lang="en-US" baseline="0" dirty="0" err="1" smtClean="0"/>
              <a:t>dojde</a:t>
            </a:r>
            <a:r>
              <a:rPr lang="en-US" baseline="0" dirty="0" smtClean="0"/>
              <a:t> k </a:t>
            </a:r>
            <a:r>
              <a:rPr lang="en-US" baseline="0" dirty="0" err="1" smtClean="0"/>
              <a:t>zavolani</a:t>
            </a:r>
            <a:r>
              <a:rPr lang="en-US" baseline="0" dirty="0" smtClean="0"/>
              <a:t> </a:t>
            </a:r>
            <a:r>
              <a:rPr lang="en-US" baseline="0" dirty="0" err="1" smtClean="0"/>
              <a:t>animace</a:t>
            </a:r>
            <a:r>
              <a:rPr lang="en-US" baseline="0" dirty="0" smtClean="0"/>
              <a:t> (</a:t>
            </a:r>
            <a:r>
              <a:rPr lang="en-US" baseline="0" dirty="0" err="1" smtClean="0"/>
              <a:t>animace</a:t>
            </a:r>
            <a:r>
              <a:rPr lang="en-US" baseline="0" dirty="0" smtClean="0"/>
              <a:t> </a:t>
            </a:r>
            <a:r>
              <a:rPr lang="en-US" baseline="0" dirty="0" err="1" smtClean="0"/>
              <a:t>bude</a:t>
            </a:r>
            <a:r>
              <a:rPr lang="en-US" baseline="0" dirty="0" smtClean="0"/>
              <a:t> </a:t>
            </a:r>
            <a:r>
              <a:rPr lang="en-US" baseline="0" dirty="0" err="1" smtClean="0"/>
              <a:t>podrobneji</a:t>
            </a:r>
            <a:r>
              <a:rPr lang="en-US" baseline="0" dirty="0" smtClean="0"/>
              <a:t> v </a:t>
            </a:r>
            <a:r>
              <a:rPr lang="en-US" baseline="0" dirty="0" err="1" smtClean="0"/>
              <a:t>dalsi</a:t>
            </a:r>
            <a:r>
              <a:rPr lang="en-US" baseline="0" dirty="0" smtClean="0"/>
              <a:t> </a:t>
            </a:r>
            <a:r>
              <a:rPr lang="en-US" baseline="0" dirty="0" err="1" smtClean="0"/>
              <a:t>casti</a:t>
            </a:r>
            <a:r>
              <a:rPr lang="en-US" baseline="0" dirty="0" smtClean="0"/>
              <a:t>)</a:t>
            </a:r>
          </a:p>
          <a:p>
            <a:pPr marL="685800" lvl="1" indent="-228600">
              <a:buAutoNum type="arabicParenR"/>
            </a:pPr>
            <a:r>
              <a:rPr lang="en-US" baseline="0" dirty="0" err="1" smtClean="0"/>
              <a:t>Ukazat</a:t>
            </a:r>
            <a:r>
              <a:rPr lang="en-US" baseline="0" dirty="0" smtClean="0"/>
              <a:t> </a:t>
            </a:r>
            <a:r>
              <a:rPr lang="en-US" baseline="0" dirty="0" err="1" smtClean="0"/>
              <a:t>ve</a:t>
            </a:r>
            <a:r>
              <a:rPr lang="en-US" baseline="0" dirty="0" smtClean="0"/>
              <a:t> </a:t>
            </a:r>
            <a:r>
              <a:rPr lang="en-US" baseline="0" dirty="0" err="1" smtClean="0"/>
              <a:t>zdrojovem</a:t>
            </a:r>
            <a:r>
              <a:rPr lang="en-US" baseline="0" dirty="0" smtClean="0"/>
              <a:t> </a:t>
            </a:r>
            <a:r>
              <a:rPr lang="en-US" baseline="0" dirty="0" err="1" smtClean="0"/>
              <a:t>kodu</a:t>
            </a:r>
            <a:r>
              <a:rPr lang="en-US" baseline="0" dirty="0" smtClean="0"/>
              <a:t> </a:t>
            </a:r>
            <a:r>
              <a:rPr lang="en-US" baseline="0" dirty="0" err="1" smtClean="0"/>
              <a:t>hraci</a:t>
            </a:r>
            <a:r>
              <a:rPr lang="en-US" baseline="0" dirty="0" smtClean="0"/>
              <a:t> </a:t>
            </a:r>
            <a:r>
              <a:rPr lang="en-US" baseline="0" dirty="0" err="1" smtClean="0"/>
              <a:t>plochy</a:t>
            </a:r>
            <a:r>
              <a:rPr lang="en-US" baseline="0" dirty="0" smtClean="0"/>
              <a:t> </a:t>
            </a:r>
            <a:r>
              <a:rPr lang="en-US" baseline="0" dirty="0" err="1" smtClean="0"/>
              <a:t>jak</a:t>
            </a:r>
            <a:r>
              <a:rPr lang="en-US" baseline="0" dirty="0" smtClean="0"/>
              <a:t> s </a:t>
            </a:r>
            <a:r>
              <a:rPr lang="en-US" baseline="0" dirty="0" err="1" smtClean="0"/>
              <a:t>beruskou</a:t>
            </a:r>
            <a:r>
              <a:rPr lang="en-US" baseline="0" dirty="0" smtClean="0"/>
              <a:t> </a:t>
            </a:r>
            <a:r>
              <a:rPr lang="en-US" baseline="0" dirty="0" err="1" smtClean="0"/>
              <a:t>pracuji</a:t>
            </a:r>
            <a:r>
              <a:rPr lang="en-US" baseline="0" dirty="0" smtClean="0"/>
              <a:t> </a:t>
            </a:r>
          </a:p>
          <a:p>
            <a:pPr marL="1143000" lvl="2" indent="-228600">
              <a:buAutoNum type="arabicParenR"/>
            </a:pPr>
            <a:r>
              <a:rPr lang="en-US" baseline="0" dirty="0" smtClean="0"/>
              <a:t>New </a:t>
            </a:r>
            <a:r>
              <a:rPr lang="en-US" baseline="0" dirty="0" err="1" smtClean="0"/>
              <a:t>Beruska</a:t>
            </a:r>
            <a:r>
              <a:rPr lang="en-US" baseline="0" dirty="0" smtClean="0"/>
              <a:t>() </a:t>
            </a:r>
            <a:r>
              <a:rPr lang="en-US" baseline="0" dirty="0" err="1" smtClean="0"/>
              <a:t>vytvori</a:t>
            </a:r>
            <a:r>
              <a:rPr lang="en-US" baseline="0" dirty="0" smtClean="0"/>
              <a:t> </a:t>
            </a:r>
            <a:r>
              <a:rPr lang="en-US" baseline="0" dirty="0" err="1" smtClean="0"/>
              <a:t>instanci</a:t>
            </a:r>
            <a:r>
              <a:rPr lang="en-US" baseline="0" dirty="0" smtClean="0"/>
              <a:t> </a:t>
            </a:r>
            <a:r>
              <a:rPr lang="en-US" baseline="0" dirty="0" err="1" smtClean="0"/>
              <a:t>ovladaciho</a:t>
            </a:r>
            <a:r>
              <a:rPr lang="en-US" baseline="0" dirty="0" smtClean="0"/>
              <a:t> </a:t>
            </a:r>
            <a:r>
              <a:rPr lang="en-US" baseline="0" dirty="0" err="1" smtClean="0"/>
              <a:t>prvku</a:t>
            </a:r>
            <a:r>
              <a:rPr lang="en-US" baseline="0" dirty="0" smtClean="0"/>
              <a:t> </a:t>
            </a:r>
            <a:r>
              <a:rPr lang="en-US" baseline="0" dirty="0" err="1" smtClean="0"/>
              <a:t>Beruska</a:t>
            </a:r>
            <a:r>
              <a:rPr lang="en-US" baseline="0" dirty="0" smtClean="0"/>
              <a:t> se </a:t>
            </a:r>
            <a:r>
              <a:rPr lang="en-US" baseline="0" dirty="0" err="1" smtClean="0"/>
              <a:t>kterou</a:t>
            </a:r>
            <a:r>
              <a:rPr lang="en-US" baseline="0" dirty="0" smtClean="0"/>
              <a:t> </a:t>
            </a:r>
            <a:r>
              <a:rPr lang="en-US" baseline="0" dirty="0" err="1" smtClean="0"/>
              <a:t>pracuji</a:t>
            </a:r>
            <a:r>
              <a:rPr lang="en-US" baseline="0" dirty="0" smtClean="0"/>
              <a:t> </a:t>
            </a:r>
            <a:r>
              <a:rPr lang="en-US" baseline="0" dirty="0" err="1" smtClean="0"/>
              <a:t>jako</a:t>
            </a:r>
            <a:r>
              <a:rPr lang="en-US" baseline="0" dirty="0" smtClean="0"/>
              <a:t> s </a:t>
            </a:r>
            <a:r>
              <a:rPr lang="en-US" baseline="0" dirty="0" err="1" smtClean="0"/>
              <a:t>jakymkoliv</a:t>
            </a:r>
            <a:r>
              <a:rPr lang="en-US" baseline="0" dirty="0" smtClean="0"/>
              <a:t> </a:t>
            </a:r>
            <a:r>
              <a:rPr lang="en-US" baseline="0" dirty="0" err="1" smtClean="0"/>
              <a:t>jinym</a:t>
            </a:r>
            <a:r>
              <a:rPr lang="en-US" baseline="0" dirty="0" smtClean="0"/>
              <a:t> </a:t>
            </a:r>
            <a:r>
              <a:rPr lang="en-US" baseline="0" dirty="0" err="1" smtClean="0"/>
              <a:t>prvkem</a:t>
            </a:r>
            <a:endParaRPr lang="en-US" baseline="0" dirty="0" smtClean="0"/>
          </a:p>
          <a:p>
            <a:pPr marL="1143000" lvl="2" indent="-228600">
              <a:buAutoNum type="arabicParenR"/>
            </a:pPr>
            <a:r>
              <a:rPr lang="en-US" baseline="0" dirty="0" smtClean="0"/>
              <a:t>Timer je </a:t>
            </a:r>
            <a:r>
              <a:rPr lang="en-US" baseline="0" dirty="0" err="1" smtClean="0"/>
              <a:t>postaven</a:t>
            </a:r>
            <a:r>
              <a:rPr lang="en-US" baseline="0" dirty="0" smtClean="0"/>
              <a:t> </a:t>
            </a:r>
            <a:r>
              <a:rPr lang="en-US" baseline="0" dirty="0" err="1" smtClean="0"/>
              <a:t>na</a:t>
            </a:r>
            <a:r>
              <a:rPr lang="en-US" baseline="0" dirty="0" smtClean="0"/>
              <a:t> 0.6 </a:t>
            </a:r>
            <a:r>
              <a:rPr lang="en-US" baseline="0" dirty="0" err="1" smtClean="0"/>
              <a:t>sekundy</a:t>
            </a:r>
            <a:r>
              <a:rPr lang="en-US" baseline="0" dirty="0" smtClean="0"/>
              <a:t> a </a:t>
            </a:r>
            <a:r>
              <a:rPr lang="en-US" baseline="0" dirty="0" err="1" smtClean="0"/>
              <a:t>pri</a:t>
            </a:r>
            <a:r>
              <a:rPr lang="en-US" baseline="0" dirty="0" smtClean="0"/>
              <a:t> </a:t>
            </a:r>
            <a:r>
              <a:rPr lang="en-US" baseline="0" dirty="0" err="1" smtClean="0"/>
              <a:t>kazdem</a:t>
            </a:r>
            <a:r>
              <a:rPr lang="en-US" baseline="0" dirty="0" smtClean="0"/>
              <a:t> </a:t>
            </a:r>
            <a:r>
              <a:rPr lang="en-US" baseline="0" dirty="0" err="1" smtClean="0"/>
              <a:t>ticku</a:t>
            </a:r>
            <a:r>
              <a:rPr lang="en-US" baseline="0" dirty="0" smtClean="0"/>
              <a:t> se </a:t>
            </a:r>
            <a:r>
              <a:rPr lang="en-US" baseline="0" dirty="0" err="1" smtClean="0"/>
              <a:t>zmeni</a:t>
            </a:r>
            <a:r>
              <a:rPr lang="en-US" baseline="0" dirty="0" smtClean="0"/>
              <a:t> </a:t>
            </a:r>
            <a:r>
              <a:rPr lang="en-US" baseline="0" dirty="0" err="1" smtClean="0"/>
              <a:t>pozice</a:t>
            </a:r>
            <a:r>
              <a:rPr lang="en-US" baseline="0" dirty="0" smtClean="0"/>
              <a:t> </a:t>
            </a:r>
            <a:r>
              <a:rPr lang="en-US" baseline="0" dirty="0" err="1" smtClean="0"/>
              <a:t>Berusky</a:t>
            </a:r>
            <a:endParaRPr lang="en-US" baseline="0" dirty="0" smtClean="0"/>
          </a:p>
          <a:p>
            <a:pPr marL="1143000" lvl="2" indent="-228600">
              <a:buAutoNum type="arabicParenR"/>
            </a:pPr>
            <a:r>
              <a:rPr lang="en-US" baseline="0" dirty="0" err="1" smtClean="0"/>
              <a:t>Pri</a:t>
            </a:r>
            <a:r>
              <a:rPr lang="en-US" baseline="0" dirty="0" smtClean="0"/>
              <a:t> </a:t>
            </a:r>
            <a:r>
              <a:rPr lang="en-US" baseline="0" dirty="0" err="1" smtClean="0"/>
              <a:t>kliknuti</a:t>
            </a:r>
            <a:r>
              <a:rPr lang="en-US" baseline="0" dirty="0" smtClean="0"/>
              <a:t> </a:t>
            </a:r>
            <a:r>
              <a:rPr lang="en-US" baseline="0" dirty="0" err="1" smtClean="0"/>
              <a:t>na</a:t>
            </a:r>
            <a:r>
              <a:rPr lang="en-US" baseline="0" dirty="0" smtClean="0"/>
              <a:t> </a:t>
            </a:r>
            <a:r>
              <a:rPr lang="en-US" baseline="0" dirty="0" err="1" smtClean="0"/>
              <a:t>berusku</a:t>
            </a:r>
            <a:r>
              <a:rPr lang="en-US" baseline="0" dirty="0" smtClean="0"/>
              <a:t> se </a:t>
            </a:r>
            <a:r>
              <a:rPr lang="en-US" baseline="0" dirty="0" err="1" smtClean="0"/>
              <a:t>zmeni</a:t>
            </a:r>
            <a:r>
              <a:rPr lang="en-US" baseline="0" dirty="0" smtClean="0"/>
              <a:t> </a:t>
            </a:r>
            <a:r>
              <a:rPr lang="en-US" baseline="0" dirty="0" err="1" smtClean="0"/>
              <a:t>citac</a:t>
            </a:r>
            <a:r>
              <a:rPr lang="en-US" baseline="0" dirty="0" smtClean="0"/>
              <a:t> (</a:t>
            </a:r>
            <a:r>
              <a:rPr lang="en-US" baseline="0" dirty="0" err="1" smtClean="0"/>
              <a:t>automaticky</a:t>
            </a:r>
            <a:r>
              <a:rPr lang="en-US" baseline="0" dirty="0" smtClean="0"/>
              <a:t> se </a:t>
            </a:r>
            <a:r>
              <a:rPr lang="en-US" baseline="0" dirty="0" err="1" smtClean="0"/>
              <a:t>spusti</a:t>
            </a:r>
            <a:r>
              <a:rPr lang="en-US" baseline="0" dirty="0" smtClean="0"/>
              <a:t> Click </a:t>
            </a:r>
            <a:r>
              <a:rPr lang="en-US" baseline="0" dirty="0" err="1" smtClean="0"/>
              <a:t>udalost</a:t>
            </a:r>
            <a:r>
              <a:rPr lang="en-US" baseline="0" dirty="0" smtClean="0"/>
              <a:t> </a:t>
            </a:r>
            <a:r>
              <a:rPr lang="en-US" baseline="0" dirty="0" err="1" smtClean="0"/>
              <a:t>jez</a:t>
            </a:r>
            <a:r>
              <a:rPr lang="en-US" baseline="0" dirty="0" smtClean="0"/>
              <a:t> je </a:t>
            </a:r>
            <a:r>
              <a:rPr lang="en-US" baseline="0" dirty="0" err="1" smtClean="0"/>
              <a:t>soucasti</a:t>
            </a:r>
            <a:r>
              <a:rPr lang="en-US" baseline="0" dirty="0" smtClean="0"/>
              <a:t> </a:t>
            </a:r>
            <a:r>
              <a:rPr lang="en-US" baseline="0" dirty="0" err="1" smtClean="0"/>
              <a:t>ovladaciho</a:t>
            </a:r>
            <a:r>
              <a:rPr lang="en-US" baseline="0" dirty="0" smtClean="0"/>
              <a:t> </a:t>
            </a:r>
            <a:r>
              <a:rPr lang="en-US" baseline="0" dirty="0" err="1" smtClean="0"/>
              <a:t>prvku</a:t>
            </a:r>
            <a:r>
              <a:rPr lang="en-US" baseline="0" dirty="0" smtClean="0"/>
              <a:t> </a:t>
            </a:r>
            <a:r>
              <a:rPr lang="en-US" baseline="0" dirty="0" err="1" smtClean="0"/>
              <a:t>Beruska</a:t>
            </a:r>
            <a:r>
              <a:rPr lang="en-US" baseline="0" dirty="0" smtClean="0"/>
              <a:t>)</a:t>
            </a:r>
          </a:p>
          <a:p>
            <a:pPr marL="685800" lvl="1" indent="-228600">
              <a:buAutoNum type="arabicParenR"/>
            </a:pPr>
            <a:r>
              <a:rPr lang="en-US" baseline="0" dirty="0" err="1" smtClean="0"/>
              <a:t>Popsat</a:t>
            </a:r>
            <a:r>
              <a:rPr lang="en-US" baseline="0" dirty="0" smtClean="0"/>
              <a:t> </a:t>
            </a:r>
            <a:r>
              <a:rPr lang="en-US" baseline="0" dirty="0" err="1" smtClean="0"/>
              <a:t>hotovou</a:t>
            </a:r>
            <a:r>
              <a:rPr lang="en-US" baseline="0" dirty="0" smtClean="0"/>
              <a:t> </a:t>
            </a:r>
            <a:r>
              <a:rPr lang="en-US" baseline="0" dirty="0" err="1" smtClean="0"/>
              <a:t>animaci</a:t>
            </a:r>
            <a:r>
              <a:rPr lang="en-US" baseline="0" dirty="0" smtClean="0"/>
              <a:t> </a:t>
            </a:r>
            <a:r>
              <a:rPr lang="en-US" baseline="0" dirty="0" err="1" smtClean="0"/>
              <a:t>zobrazujici</a:t>
            </a:r>
            <a:r>
              <a:rPr lang="en-US" baseline="0" dirty="0" smtClean="0"/>
              <a:t> “</a:t>
            </a:r>
            <a:r>
              <a:rPr lang="en-US" baseline="0" dirty="0" err="1" smtClean="0"/>
              <a:t>zasah</a:t>
            </a:r>
            <a:r>
              <a:rPr lang="en-US" baseline="0" dirty="0" smtClean="0"/>
              <a:t>” </a:t>
            </a:r>
            <a:r>
              <a:rPr lang="en-US" baseline="0" dirty="0" err="1" smtClean="0"/>
              <a:t>Berusky</a:t>
            </a:r>
            <a:endParaRPr lang="en-US" baseline="0" dirty="0" smtClean="0"/>
          </a:p>
        </p:txBody>
      </p:sp>
      <p:sp>
        <p:nvSpPr>
          <p:cNvPr id="4" name="Slide Number Placeholder 3"/>
          <p:cNvSpPr>
            <a:spLocks noGrp="1"/>
          </p:cNvSpPr>
          <p:nvPr>
            <p:ph type="sldNum" sz="quarter" idx="10"/>
          </p:nvPr>
        </p:nvSpPr>
        <p:spPr/>
        <p:txBody>
          <a:bodyPr/>
          <a:lstStyle/>
          <a:p>
            <a:fld id="{34CF5E48-B9FF-496C-B5CF-A756E2B5ED01}"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746"/>
            <a:fld id="{6EBC9482-52C1-4D8D-9730-56358084CEC1}" type="slidenum">
              <a:rPr lang="en-US" smtClean="0"/>
              <a:pPr defTabSz="912746"/>
              <a:t>23</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233939" y="4005314"/>
            <a:ext cx="6390124" cy="238936"/>
          </a:xfrm>
          <a:noFill/>
          <a:ln/>
        </p:spPr>
        <p:txBody>
          <a:bodyPr>
            <a:normAutofit fontScale="92500" lnSpcReduction="20000"/>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fontAlgn="base">
              <a:spcBef>
                <a:spcPct val="0"/>
              </a:spcBef>
              <a:spcAft>
                <a:spcPct val="0"/>
              </a:spcAft>
            </a:pPr>
            <a:fld id="{FF3BAECB-986E-4187-AD95-E0CE2C5B527C}" type="slidenum">
              <a:rPr lang="en-US" sz="1200" kern="1200">
                <a:solidFill>
                  <a:prstClr val="black"/>
                </a:solidFill>
                <a:latin typeface="Lucida Console" pitchFamily="49" charset="0"/>
                <a:ea typeface="+mn-ea"/>
                <a:cs typeface="+mn-cs"/>
              </a:rPr>
              <a:pPr algn="r" rtl="0" fontAlgn="base">
                <a:spcBef>
                  <a:spcPct val="0"/>
                </a:spcBef>
                <a:spcAft>
                  <a:spcPct val="0"/>
                </a:spcAft>
              </a:pPr>
              <a:t>24</a:t>
            </a:fld>
            <a:endParaRPr lang="en-US" sz="1200" kern="1200">
              <a:solidFill>
                <a:prstClr val="black"/>
              </a:solidFill>
              <a:latin typeface="Lucida Console" pitchFamily="49" charset="0"/>
              <a:ea typeface="+mn-ea"/>
              <a:cs typeface="+mn-cs"/>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eaLnBrk="1" hangingPunct="1"/>
            <a:r>
              <a:rPr lang="en-US" sz="800" b="1" dirty="0" smtClean="0"/>
              <a:t>Data binding</a:t>
            </a:r>
            <a:r>
              <a:rPr lang="en-US" sz="800" dirty="0" smtClean="0"/>
              <a:t> is the process that establishes a connection between the application UI and business logic. A typical use of data binding is to place server or local configuration data into forms or other UI controls. In Windows Presentation Foundation, this concept is expanded to include the binding of a broad range of properties to a variety of data sources. In WPF, dependency properties of elements can be bound to CLR objects (including ADO.NET objects or objects associated with Web Services and Web properties) and XML data.</a:t>
            </a:r>
          </a:p>
          <a:p>
            <a:pPr eaLnBrk="1" hangingPunct="1"/>
            <a:endParaRPr lang="en-US" sz="800" dirty="0" smtClean="0"/>
          </a:p>
          <a:p>
            <a:pPr eaLnBrk="1" hangingPunct="1"/>
            <a:r>
              <a:rPr lang="en-US" sz="800" b="1" dirty="0" smtClean="0"/>
              <a:t>Dependency properties</a:t>
            </a:r>
            <a:r>
              <a:rPr lang="en-US" sz="800" dirty="0" smtClean="0"/>
              <a:t> are properties that are registered with the Windows Presentation Foundation (formerly code-named "Avalon") dependency property system. You can take advantage of the dependency property system in the following ways: </a:t>
            </a:r>
          </a:p>
          <a:p>
            <a:pPr eaLnBrk="1" hangingPunct="1"/>
            <a:r>
              <a:rPr lang="en-US" sz="800" dirty="0" smtClean="0"/>
              <a:t>By backing your common language runtime (CLR) property with a dependency property. This allows your property to have support for styling, </a:t>
            </a:r>
            <a:r>
              <a:rPr lang="en-US" sz="800" dirty="0" err="1" smtClean="0"/>
              <a:t>databinding</a:t>
            </a:r>
            <a:r>
              <a:rPr lang="en-US" sz="800" dirty="0" smtClean="0"/>
              <a:t>, animation, initial default values, value expressions, property invalidations, or inheritance. Examples of dependency properties include the </a:t>
            </a:r>
            <a:r>
              <a:rPr lang="en-US" sz="800" dirty="0" smtClean="0">
                <a:hlinkClick r:id="rId3"/>
              </a:rPr>
              <a:t>Background</a:t>
            </a:r>
            <a:r>
              <a:rPr lang="en-US" sz="800" dirty="0" smtClean="0"/>
              <a:t> property and the </a:t>
            </a:r>
            <a:r>
              <a:rPr lang="en-US" sz="800" dirty="0" err="1" smtClean="0">
                <a:hlinkClick r:id="rId4"/>
              </a:rPr>
              <a:t>FontSize</a:t>
            </a:r>
            <a:r>
              <a:rPr lang="en-US" sz="800" dirty="0" smtClean="0"/>
              <a:t> property.</a:t>
            </a:r>
          </a:p>
          <a:p>
            <a:pPr eaLnBrk="1" hangingPunct="1"/>
            <a:r>
              <a:rPr lang="en-US" sz="800" dirty="0" smtClean="0"/>
              <a:t>By creating attached properties. Attached properties are properties that can be set on any </a:t>
            </a:r>
            <a:r>
              <a:rPr lang="en-US" sz="800" dirty="0" err="1" smtClean="0">
                <a:hlinkClick r:id="rId5"/>
              </a:rPr>
              <a:t>DependencyObject</a:t>
            </a:r>
            <a:r>
              <a:rPr lang="en-US" sz="800" dirty="0" smtClean="0"/>
              <a:t> types. An example attached property is the </a:t>
            </a:r>
            <a:r>
              <a:rPr lang="en-US" sz="800" dirty="0" smtClean="0">
                <a:hlinkClick r:id="rId6"/>
              </a:rPr>
              <a:t>Dock</a:t>
            </a:r>
            <a:r>
              <a:rPr lang="en-US" sz="800" dirty="0" smtClean="0"/>
              <a:t> property.</a:t>
            </a:r>
          </a:p>
          <a:p>
            <a:pPr eaLnBrk="1" hangingPunct="1"/>
            <a:endParaRPr lang="en-US" sz="800" dirty="0" smtClean="0"/>
          </a:p>
          <a:p>
            <a:pPr eaLnBrk="1" hangingPunct="1"/>
            <a:r>
              <a:rPr lang="en-US" sz="800" b="1" dirty="0" err="1" smtClean="0">
                <a:hlinkClick r:id="rId7"/>
              </a:rPr>
              <a:t>OneWay</a:t>
            </a:r>
            <a:r>
              <a:rPr lang="en-US" sz="800" dirty="0" smtClean="0"/>
              <a:t> binding causes changes to the source to automatically update the target, but changes to the target are not propagated back to the source. This type of binding is appropriate if the control being bound is implicitly read-only. For instance, you may bind to a source such as a stock ticker or perhaps your target property has no control interface provided for making changes, such as a data-bound background color of a table.</a:t>
            </a:r>
          </a:p>
          <a:p>
            <a:pPr eaLnBrk="1" hangingPunct="1"/>
            <a:r>
              <a:rPr lang="en-US" sz="800" b="1" dirty="0" err="1" smtClean="0">
                <a:hlinkClick r:id="rId7"/>
              </a:rPr>
              <a:t>TwoWay</a:t>
            </a:r>
            <a:r>
              <a:rPr lang="en-US" sz="800" dirty="0" smtClean="0"/>
              <a:t> binding causes changes to either the source or the target to automatically update the other. This type of binding is appropriate for forms or other fully interactive UI scenarios. Most properties default to </a:t>
            </a:r>
            <a:r>
              <a:rPr lang="en-US" sz="800" b="1" dirty="0" err="1" smtClean="0"/>
              <a:t>OneWay</a:t>
            </a:r>
            <a:r>
              <a:rPr lang="en-US" sz="800" dirty="0" smtClean="0"/>
              <a:t> binding, but some dependency properties (typically properties of user-editable controls such as the </a:t>
            </a:r>
            <a:r>
              <a:rPr lang="en-US" sz="800" b="1" dirty="0" smtClean="0"/>
              <a:t>Text</a:t>
            </a:r>
            <a:r>
              <a:rPr lang="en-US" sz="800" dirty="0" smtClean="0"/>
              <a:t> property of </a:t>
            </a:r>
            <a:r>
              <a:rPr lang="en-US" sz="800" b="1" dirty="0" err="1" smtClean="0"/>
              <a:t>TextBox</a:t>
            </a:r>
            <a:r>
              <a:rPr lang="en-US" sz="800" dirty="0" smtClean="0"/>
              <a:t> and the </a:t>
            </a:r>
            <a:r>
              <a:rPr lang="en-US" sz="800" dirty="0" err="1" smtClean="0">
                <a:hlinkClick r:id="rId8"/>
              </a:rPr>
              <a:t>IsChecked</a:t>
            </a:r>
            <a:r>
              <a:rPr lang="en-US" sz="800" dirty="0" smtClean="0"/>
              <a:t> property of </a:t>
            </a:r>
            <a:r>
              <a:rPr lang="en-US" sz="800" b="1" dirty="0" err="1" smtClean="0"/>
              <a:t>CheckBox</a:t>
            </a:r>
            <a:r>
              <a:rPr lang="en-US" sz="800" dirty="0" smtClean="0"/>
              <a:t>) default to </a:t>
            </a:r>
            <a:r>
              <a:rPr lang="en-US" sz="800" b="1" dirty="0" err="1" smtClean="0"/>
              <a:t>TwoWay</a:t>
            </a:r>
            <a:r>
              <a:rPr lang="en-US" sz="800" dirty="0" smtClean="0"/>
              <a:t> binding. A programmatic way to determine whether a dependency property binds one-way or two-way by default is to get the property metadata of the property using </a:t>
            </a:r>
            <a:r>
              <a:rPr lang="en-US" sz="800" dirty="0" err="1" smtClean="0">
                <a:hlinkClick r:id="rId9"/>
              </a:rPr>
              <a:t>GetMetadata</a:t>
            </a:r>
            <a:r>
              <a:rPr lang="en-US" sz="800" dirty="0" smtClean="0"/>
              <a:t> and then check the </a:t>
            </a:r>
            <a:r>
              <a:rPr lang="en-US" sz="800" dirty="0" err="1" smtClean="0"/>
              <a:t>boolean</a:t>
            </a:r>
            <a:r>
              <a:rPr lang="en-US" sz="800" dirty="0" smtClean="0"/>
              <a:t> value of the </a:t>
            </a:r>
            <a:r>
              <a:rPr lang="en-US" sz="800" dirty="0" err="1" smtClean="0">
                <a:hlinkClick r:id="rId10"/>
              </a:rPr>
              <a:t>BindsTwoWayByDefault</a:t>
            </a:r>
            <a:r>
              <a:rPr lang="en-US" sz="800" dirty="0" smtClean="0"/>
              <a:t> property.</a:t>
            </a:r>
          </a:p>
          <a:p>
            <a:pPr eaLnBrk="1" hangingPunct="1"/>
            <a:r>
              <a:rPr lang="en-US" sz="800" b="1" dirty="0" err="1" smtClean="0">
                <a:hlinkClick r:id="rId7"/>
              </a:rPr>
              <a:t>OneWayToSource</a:t>
            </a:r>
            <a:r>
              <a:rPr lang="en-US" sz="800" dirty="0" smtClean="0"/>
              <a:t> is the reverse of </a:t>
            </a:r>
            <a:r>
              <a:rPr lang="en-US" sz="800" b="1" dirty="0" err="1" smtClean="0"/>
              <a:t>OneWay</a:t>
            </a:r>
            <a:r>
              <a:rPr lang="en-US" sz="800" dirty="0" smtClean="0"/>
              <a:t> binding; it updates the source when the target changes.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746"/>
            <a:fld id="{6EBC9482-52C1-4D8D-9730-56358084CEC1}" type="slidenum">
              <a:rPr lang="en-US" smtClean="0"/>
              <a:pPr defTabSz="912746"/>
              <a:t>2</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233939" y="4005314"/>
            <a:ext cx="6390124" cy="238936"/>
          </a:xfrm>
          <a:noFill/>
          <a:ln/>
        </p:spPr>
        <p:txBody>
          <a:bodyPr>
            <a:normAutofit fontScale="92500" lnSpcReduction="20000"/>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62C91-AD60-483A-9015-BA212500DACE}" type="slidenum">
              <a:rPr lang="en-US"/>
              <a:pPr/>
              <a:t>25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2EA79-7B4B-45E1-BD5E-9A889C0C866D}" type="slidenum">
              <a:rPr lang="en-US"/>
              <a:pPr/>
              <a:t>26</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Co ma navic Silverlight</a:t>
            </a:r>
            <a:r>
              <a:rPr lang="cs-CZ" baseline="0" dirty="0" smtClean="0"/>
              <a:t> bude obsahem dalsi prezentace .... </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10/23/2008 10:10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Zakladi</a:t>
            </a:r>
            <a:r>
              <a:rPr lang="en-US" dirty="0" smtClean="0"/>
              <a:t> </a:t>
            </a:r>
            <a:r>
              <a:rPr lang="en-US" dirty="0" err="1" smtClean="0"/>
              <a:t>grafikce</a:t>
            </a:r>
            <a:r>
              <a:rPr lang="en-US" dirty="0" smtClean="0"/>
              <a:t> 2D</a:t>
            </a:r>
            <a:r>
              <a:rPr lang="en-US" baseline="0" dirty="0" smtClean="0"/>
              <a:t> </a:t>
            </a:r>
            <a:r>
              <a:rPr lang="en-US" baseline="0" dirty="0" err="1" smtClean="0"/>
              <a:t>prvky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Kontejnery</a:t>
            </a:r>
            <a:r>
              <a:rPr lang="en-US" dirty="0" smtClean="0"/>
              <a:t> </a:t>
            </a:r>
            <a:r>
              <a:rPr lang="en-US" dirty="0" err="1" smtClean="0"/>
              <a:t>slouzi</a:t>
            </a:r>
            <a:r>
              <a:rPr lang="en-US" dirty="0" smtClean="0"/>
              <a:t> pro “</a:t>
            </a:r>
            <a:r>
              <a:rPr lang="en-US" dirty="0" err="1" smtClean="0"/>
              <a:t>hostovani</a:t>
            </a:r>
            <a:r>
              <a:rPr lang="en-US" dirty="0" smtClean="0"/>
              <a:t>” </a:t>
            </a:r>
            <a:r>
              <a:rPr lang="en-US" dirty="0" err="1" smtClean="0"/>
              <a:t>dalsich</a:t>
            </a:r>
            <a:r>
              <a:rPr lang="en-US" dirty="0" smtClean="0"/>
              <a:t> </a:t>
            </a:r>
            <a:r>
              <a:rPr lang="en-US" dirty="0" err="1" smtClean="0"/>
              <a:t>prvku</a:t>
            </a:r>
            <a:r>
              <a:rPr lang="en-US" baseline="0" dirty="0" smtClean="0"/>
              <a:t>. </a:t>
            </a:r>
            <a:r>
              <a:rPr lang="en-US" baseline="0" dirty="0" err="1" smtClean="0"/>
              <a:t>Jako</a:t>
            </a:r>
            <a:r>
              <a:rPr lang="en-US" baseline="0" dirty="0" smtClean="0"/>
              <a:t> </a:t>
            </a:r>
            <a:r>
              <a:rPr lang="en-US" baseline="0" dirty="0" err="1" smtClean="0"/>
              <a:t>kontejner</a:t>
            </a:r>
            <a:r>
              <a:rPr lang="en-US" baseline="0" dirty="0" smtClean="0"/>
              <a:t> je </a:t>
            </a:r>
            <a:r>
              <a:rPr lang="en-US" baseline="0" dirty="0" err="1" smtClean="0"/>
              <a:t>mozne</a:t>
            </a:r>
            <a:r>
              <a:rPr lang="en-US" baseline="0" dirty="0" smtClean="0"/>
              <a:t> </a:t>
            </a:r>
            <a:r>
              <a:rPr lang="en-US" baseline="0" dirty="0" err="1" smtClean="0"/>
              <a:t>pouzit</a:t>
            </a:r>
            <a:r>
              <a:rPr lang="en-US" baseline="0" dirty="0" smtClean="0"/>
              <a:t> Canvas, Grid a </a:t>
            </a:r>
            <a:r>
              <a:rPr lang="en-US" baseline="0" dirty="0" err="1" smtClean="0"/>
              <a:t>dalsi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Prvky</a:t>
            </a:r>
            <a:r>
              <a:rPr lang="en-US" dirty="0" smtClean="0"/>
              <a:t> </a:t>
            </a:r>
            <a:r>
              <a:rPr lang="en-US" dirty="0" err="1" smtClean="0"/>
              <a:t>svoji</a:t>
            </a:r>
            <a:r>
              <a:rPr lang="en-US" baseline="0" dirty="0" smtClean="0"/>
              <a:t> </a:t>
            </a:r>
            <a:r>
              <a:rPr lang="en-US" baseline="0" dirty="0" err="1" smtClean="0"/>
              <a:t>pozici</a:t>
            </a:r>
            <a:r>
              <a:rPr lang="en-US" baseline="0" dirty="0" smtClean="0"/>
              <a:t> </a:t>
            </a:r>
            <a:r>
              <a:rPr lang="en-US" baseline="0" dirty="0" err="1" smtClean="0"/>
              <a:t>maji</a:t>
            </a:r>
            <a:r>
              <a:rPr lang="en-US" baseline="0" dirty="0" smtClean="0"/>
              <a:t> </a:t>
            </a:r>
            <a:r>
              <a:rPr lang="en-US" baseline="0" dirty="0" err="1" smtClean="0"/>
              <a:t>vzhledem</a:t>
            </a:r>
            <a:r>
              <a:rPr lang="en-US" baseline="0" dirty="0" smtClean="0"/>
              <a:t> </a:t>
            </a:r>
            <a:r>
              <a:rPr lang="en-US" baseline="0" dirty="0" err="1" smtClean="0"/>
              <a:t>ke</a:t>
            </a:r>
            <a:r>
              <a:rPr lang="en-US" baseline="0" dirty="0" smtClean="0"/>
              <a:t> </a:t>
            </a:r>
            <a:r>
              <a:rPr lang="en-US" baseline="0" dirty="0" err="1" smtClean="0"/>
              <a:t>svemu</a:t>
            </a:r>
            <a:r>
              <a:rPr lang="en-US" baseline="0" dirty="0" smtClean="0"/>
              <a:t> </a:t>
            </a:r>
            <a:r>
              <a:rPr lang="en-US" baseline="0" dirty="0" err="1" smtClean="0"/>
              <a:t>rodicovskemu</a:t>
            </a:r>
            <a:r>
              <a:rPr lang="en-US" baseline="0" dirty="0" smtClean="0"/>
              <a:t> </a:t>
            </a:r>
            <a:r>
              <a:rPr lang="en-US" baseline="0" dirty="0" err="1" smtClean="0"/>
              <a:t>kontejneru</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err="1" smtClean="0"/>
              <a:t>Otevrit</a:t>
            </a:r>
            <a:r>
              <a:rPr lang="en-US" dirty="0" smtClean="0"/>
              <a:t> v</a:t>
            </a:r>
            <a:r>
              <a:rPr lang="en-US" baseline="0" dirty="0" smtClean="0"/>
              <a:t> </a:t>
            </a:r>
            <a:r>
              <a:rPr lang="en-US" baseline="0" dirty="0" err="1" smtClean="0"/>
              <a:t>Blendu</a:t>
            </a:r>
            <a:r>
              <a:rPr lang="en-US" baseline="0" dirty="0" smtClean="0"/>
              <a:t> </a:t>
            </a:r>
            <a:r>
              <a:rPr lang="en-US" baseline="0" dirty="0" err="1" smtClean="0"/>
              <a:t>novy</a:t>
            </a:r>
            <a:r>
              <a:rPr lang="en-US" baseline="0" dirty="0" smtClean="0"/>
              <a:t> SL 2.0 </a:t>
            </a:r>
            <a:r>
              <a:rPr lang="en-US" baseline="0" dirty="0" err="1" smtClean="0"/>
              <a:t>projekt</a:t>
            </a:r>
            <a:endParaRPr lang="en-US" baseline="0" dirty="0" smtClean="0"/>
          </a:p>
          <a:p>
            <a:pPr marL="228600" indent="-228600">
              <a:buAutoNum type="arabicParenR"/>
            </a:pPr>
            <a:r>
              <a:rPr lang="en-US" baseline="0" dirty="0" err="1" smtClean="0"/>
              <a:t>Popsat</a:t>
            </a:r>
            <a:r>
              <a:rPr lang="en-US" baseline="0" dirty="0" smtClean="0"/>
              <a:t> a </a:t>
            </a:r>
            <a:r>
              <a:rPr lang="en-US" baseline="0" dirty="0" err="1" smtClean="0"/>
              <a:t>ukazat</a:t>
            </a:r>
            <a:r>
              <a:rPr lang="en-US" baseline="0" dirty="0" smtClean="0"/>
              <a:t> </a:t>
            </a:r>
            <a:r>
              <a:rPr lang="en-US" baseline="0" dirty="0" err="1" smtClean="0"/>
              <a:t>ovladaci</a:t>
            </a:r>
            <a:r>
              <a:rPr lang="en-US" baseline="0" dirty="0" smtClean="0"/>
              <a:t> </a:t>
            </a:r>
            <a:r>
              <a:rPr lang="en-US" baseline="0" dirty="0" err="1" smtClean="0"/>
              <a:t>prvky</a:t>
            </a:r>
            <a:r>
              <a:rPr lang="en-US" baseline="0" dirty="0" smtClean="0"/>
              <a:t> </a:t>
            </a:r>
            <a:r>
              <a:rPr lang="en-US" baseline="0" dirty="0" err="1" smtClean="0"/>
              <a:t>tykajici</a:t>
            </a:r>
            <a:r>
              <a:rPr lang="en-US" baseline="0" dirty="0" smtClean="0"/>
              <a:t> se 2D </a:t>
            </a:r>
            <a:r>
              <a:rPr lang="en-US" baseline="0" dirty="0" err="1" smtClean="0"/>
              <a:t>grafiky</a:t>
            </a:r>
            <a:r>
              <a:rPr lang="en-US" baseline="0" dirty="0" smtClean="0"/>
              <a:t> (</a:t>
            </a:r>
            <a:r>
              <a:rPr lang="en-US" baseline="0" dirty="0" err="1" smtClean="0"/>
              <a:t>cara</a:t>
            </a:r>
            <a:r>
              <a:rPr lang="en-US" baseline="0" dirty="0" smtClean="0"/>
              <a:t>, </a:t>
            </a:r>
            <a:r>
              <a:rPr lang="en-US" baseline="0" dirty="0" err="1" smtClean="0"/>
              <a:t>kruh</a:t>
            </a:r>
            <a:r>
              <a:rPr lang="en-US" baseline="0" dirty="0" smtClean="0"/>
              <a:t> </a:t>
            </a:r>
            <a:r>
              <a:rPr lang="en-US" baseline="0" dirty="0" err="1" smtClean="0"/>
              <a:t>atd</a:t>
            </a:r>
            <a:r>
              <a:rPr lang="en-US" baseline="0" dirty="0" smtClean="0"/>
              <a:t>.)</a:t>
            </a:r>
          </a:p>
          <a:p>
            <a:pPr marL="228600" indent="-228600">
              <a:buAutoNum type="arabicParenR"/>
            </a:pPr>
            <a:r>
              <a:rPr lang="en-US" baseline="0" dirty="0" err="1" smtClean="0"/>
              <a:t>Vlozit</a:t>
            </a:r>
            <a:r>
              <a:rPr lang="en-US" baseline="0" dirty="0" smtClean="0"/>
              <a:t> </a:t>
            </a:r>
            <a:r>
              <a:rPr lang="en-US" baseline="0" dirty="0" err="1" smtClean="0"/>
              <a:t>na</a:t>
            </a:r>
            <a:r>
              <a:rPr lang="en-US" baseline="0" dirty="0" smtClean="0"/>
              <a:t> </a:t>
            </a:r>
            <a:r>
              <a:rPr lang="en-US" baseline="0" dirty="0" err="1" smtClean="0"/>
              <a:t>plochu</a:t>
            </a:r>
            <a:r>
              <a:rPr lang="en-US" baseline="0" dirty="0" smtClean="0"/>
              <a:t> </a:t>
            </a:r>
            <a:r>
              <a:rPr lang="en-US" baseline="0" dirty="0" err="1" smtClean="0"/>
              <a:t>napr</a:t>
            </a:r>
            <a:r>
              <a:rPr lang="en-US" baseline="0" dirty="0" smtClean="0"/>
              <a:t>. </a:t>
            </a:r>
            <a:r>
              <a:rPr lang="en-US" baseline="0" dirty="0" err="1" smtClean="0"/>
              <a:t>kruznici</a:t>
            </a:r>
            <a:r>
              <a:rPr lang="en-US" baseline="0" dirty="0" smtClean="0"/>
              <a:t>. – </a:t>
            </a:r>
            <a:r>
              <a:rPr lang="en-US" baseline="0" dirty="0" err="1" smtClean="0"/>
              <a:t>ukazat</a:t>
            </a:r>
            <a:r>
              <a:rPr lang="en-US" baseline="0" dirty="0" smtClean="0"/>
              <a:t> XAML </a:t>
            </a:r>
            <a:r>
              <a:rPr lang="en-US" baseline="0" dirty="0" err="1" smtClean="0"/>
              <a:t>kod</a:t>
            </a:r>
            <a:endParaRPr lang="en-US" baseline="0" dirty="0" smtClean="0"/>
          </a:p>
          <a:p>
            <a:pPr marL="228600" indent="-228600">
              <a:buAutoNum type="arabicParenR"/>
            </a:pPr>
            <a:r>
              <a:rPr lang="en-US" baseline="0" dirty="0" err="1" smtClean="0"/>
              <a:t>Zmenit</a:t>
            </a:r>
            <a:r>
              <a:rPr lang="en-US" baseline="0" dirty="0" smtClean="0"/>
              <a:t> </a:t>
            </a:r>
            <a:r>
              <a:rPr lang="en-US" baseline="0" dirty="0" err="1" smtClean="0"/>
              <a:t>vlastnosti</a:t>
            </a:r>
            <a:r>
              <a:rPr lang="en-US" baseline="0" dirty="0" smtClean="0"/>
              <a:t> </a:t>
            </a:r>
            <a:r>
              <a:rPr lang="en-US" baseline="0" dirty="0" err="1" smtClean="0"/>
              <a:t>kruznice</a:t>
            </a:r>
            <a:r>
              <a:rPr lang="en-US" baseline="0" dirty="0" smtClean="0"/>
              <a:t> – </a:t>
            </a:r>
            <a:r>
              <a:rPr lang="en-US" baseline="0" dirty="0" err="1" smtClean="0"/>
              <a:t>napr</a:t>
            </a:r>
            <a:r>
              <a:rPr lang="en-US" baseline="0" dirty="0" smtClean="0"/>
              <a:t>. </a:t>
            </a:r>
            <a:r>
              <a:rPr lang="en-US" baseline="0" dirty="0" err="1" smtClean="0"/>
              <a:t>jako</a:t>
            </a:r>
            <a:r>
              <a:rPr lang="en-US" baseline="0" dirty="0" smtClean="0"/>
              <a:t> </a:t>
            </a:r>
            <a:r>
              <a:rPr lang="en-US" baseline="0" dirty="0" err="1" smtClean="0"/>
              <a:t>vypln</a:t>
            </a:r>
            <a:r>
              <a:rPr lang="en-US" baseline="0" dirty="0" smtClean="0"/>
              <a:t> </a:t>
            </a:r>
            <a:r>
              <a:rPr lang="en-US" baseline="0" dirty="0" err="1" smtClean="0"/>
              <a:t>dat</a:t>
            </a:r>
            <a:r>
              <a:rPr lang="en-US" baseline="0" dirty="0" smtClean="0"/>
              <a:t> gradient – </a:t>
            </a:r>
            <a:r>
              <a:rPr lang="en-US" baseline="0" dirty="0" err="1" smtClean="0"/>
              <a:t>ukazat</a:t>
            </a:r>
            <a:r>
              <a:rPr lang="en-US" baseline="0" dirty="0" smtClean="0"/>
              <a:t> XAML</a:t>
            </a:r>
          </a:p>
          <a:p>
            <a:pPr marL="228600" indent="-228600">
              <a:buAutoNum type="arabicParenR"/>
            </a:pPr>
            <a:r>
              <a:rPr lang="en-US" baseline="0" dirty="0" err="1" smtClean="0"/>
              <a:t>Ulozit</a:t>
            </a:r>
            <a:r>
              <a:rPr lang="en-US" baseline="0" dirty="0" smtClean="0"/>
              <a:t> </a:t>
            </a:r>
            <a:r>
              <a:rPr lang="en-US" baseline="0" dirty="0" err="1" smtClean="0"/>
              <a:t>projekt</a:t>
            </a:r>
            <a:r>
              <a:rPr lang="en-US" baseline="0" dirty="0" smtClean="0"/>
              <a:t> a </a:t>
            </a:r>
            <a:r>
              <a:rPr lang="en-US" baseline="0" dirty="0" err="1" smtClean="0"/>
              <a:t>otevrit</a:t>
            </a:r>
            <a:r>
              <a:rPr lang="en-US" baseline="0" dirty="0" smtClean="0"/>
              <a:t> ho z </a:t>
            </a:r>
            <a:r>
              <a:rPr lang="en-US" baseline="0" dirty="0" err="1" smtClean="0"/>
              <a:t>Blendu</a:t>
            </a:r>
            <a:r>
              <a:rPr lang="en-US" baseline="0" dirty="0" smtClean="0"/>
              <a:t> </a:t>
            </a:r>
            <a:r>
              <a:rPr lang="en-US" baseline="0" dirty="0" err="1" smtClean="0"/>
              <a:t>ve</a:t>
            </a:r>
            <a:r>
              <a:rPr lang="en-US" baseline="0" dirty="0" smtClean="0"/>
              <a:t> VS.NET (</a:t>
            </a:r>
            <a:r>
              <a:rPr lang="en-US" baseline="0" dirty="0" err="1" smtClean="0"/>
              <a:t>polozka</a:t>
            </a:r>
            <a:r>
              <a:rPr lang="en-US" baseline="0" dirty="0" smtClean="0"/>
              <a:t> v </a:t>
            </a:r>
            <a:r>
              <a:rPr lang="en-US" baseline="0" dirty="0" err="1" smtClean="0"/>
              <a:t>projektu</a:t>
            </a:r>
            <a:r>
              <a:rPr lang="en-US" baseline="0" dirty="0" smtClean="0"/>
              <a:t> v </a:t>
            </a:r>
            <a:r>
              <a:rPr lang="en-US" baseline="0" dirty="0" err="1" smtClean="0"/>
              <a:t>Blendu</a:t>
            </a:r>
            <a:r>
              <a:rPr lang="en-US" baseline="0" dirty="0" smtClean="0"/>
              <a:t> Edit in VS.NET)</a:t>
            </a:r>
          </a:p>
          <a:p>
            <a:pPr marL="228600" indent="-228600">
              <a:buAutoNum type="arabicParenR"/>
            </a:pPr>
            <a:r>
              <a:rPr lang="en-US" baseline="0" dirty="0" err="1" smtClean="0"/>
              <a:t>Ve</a:t>
            </a:r>
            <a:r>
              <a:rPr lang="en-US" baseline="0" dirty="0" smtClean="0"/>
              <a:t> VS.NET </a:t>
            </a:r>
            <a:r>
              <a:rPr lang="en-US" baseline="0" dirty="0" err="1" smtClean="0"/>
              <a:t>ukazat</a:t>
            </a:r>
            <a:r>
              <a:rPr lang="en-US" baseline="0" dirty="0" smtClean="0"/>
              <a:t> </a:t>
            </a:r>
            <a:r>
              <a:rPr lang="en-US" baseline="0" dirty="0" err="1" smtClean="0"/>
              <a:t>dany</a:t>
            </a:r>
            <a:r>
              <a:rPr lang="en-US" baseline="0" dirty="0" smtClean="0"/>
              <a:t> </a:t>
            </a:r>
            <a:r>
              <a:rPr lang="en-US" baseline="0" dirty="0" err="1" smtClean="0"/>
              <a:t>projekt</a:t>
            </a:r>
            <a:r>
              <a:rPr lang="en-US" baseline="0" dirty="0" smtClean="0"/>
              <a:t> (XAML </a:t>
            </a:r>
            <a:r>
              <a:rPr lang="en-US" baseline="0" dirty="0" err="1" smtClean="0"/>
              <a:t>kod</a:t>
            </a:r>
            <a:r>
              <a:rPr lang="en-US" baseline="0" dirty="0" smtClean="0"/>
              <a:t> a </a:t>
            </a:r>
            <a:r>
              <a:rPr lang="en-US" baseline="0" dirty="0" err="1" smtClean="0"/>
              <a:t>vizualizer</a:t>
            </a:r>
            <a:r>
              <a:rPr lang="en-US" baseline="0" dirty="0" smtClean="0"/>
              <a:t>). </a:t>
            </a:r>
            <a:r>
              <a:rPr lang="en-US" baseline="0" dirty="0" err="1" smtClean="0"/>
              <a:t>Zde</a:t>
            </a:r>
            <a:r>
              <a:rPr lang="en-US" baseline="0" dirty="0" smtClean="0"/>
              <a:t> </a:t>
            </a:r>
            <a:r>
              <a:rPr lang="en-US" baseline="0" dirty="0" err="1" smtClean="0"/>
              <a:t>popsat</a:t>
            </a:r>
            <a:r>
              <a:rPr lang="en-US" baseline="0" dirty="0" smtClean="0"/>
              <a:t>, </a:t>
            </a:r>
            <a:r>
              <a:rPr lang="en-US" baseline="0" dirty="0" err="1" smtClean="0"/>
              <a:t>ze</a:t>
            </a:r>
            <a:r>
              <a:rPr lang="en-US" baseline="0" dirty="0" smtClean="0"/>
              <a:t> “Designer” </a:t>
            </a:r>
            <a:r>
              <a:rPr lang="en-US" baseline="0" dirty="0" err="1" smtClean="0"/>
              <a:t>pouze</a:t>
            </a:r>
            <a:r>
              <a:rPr lang="en-US" baseline="0" dirty="0" smtClean="0"/>
              <a:t> </a:t>
            </a:r>
            <a:r>
              <a:rPr lang="en-US" baseline="0" dirty="0" err="1" smtClean="0"/>
              <a:t>ukazuje</a:t>
            </a:r>
            <a:r>
              <a:rPr lang="en-US" baseline="0" dirty="0" smtClean="0"/>
              <a:t> </a:t>
            </a:r>
            <a:r>
              <a:rPr lang="en-US" baseline="0" dirty="0" err="1" smtClean="0"/>
              <a:t>vysledek</a:t>
            </a:r>
            <a:r>
              <a:rPr lang="en-US" baseline="0" dirty="0" smtClean="0"/>
              <a:t>, </a:t>
            </a:r>
            <a:r>
              <a:rPr lang="en-US" baseline="0" dirty="0" err="1" smtClean="0"/>
              <a:t>nelze</a:t>
            </a:r>
            <a:r>
              <a:rPr lang="en-US" baseline="0" dirty="0" smtClean="0"/>
              <a:t> v </a:t>
            </a:r>
            <a:r>
              <a:rPr lang="en-US" baseline="0" dirty="0" err="1" smtClean="0"/>
              <a:t>nem</a:t>
            </a:r>
            <a:r>
              <a:rPr lang="en-US" baseline="0" dirty="0" smtClean="0"/>
              <a:t> </a:t>
            </a:r>
            <a:r>
              <a:rPr lang="en-US" baseline="0" dirty="0" err="1" smtClean="0"/>
              <a:t>provadet</a:t>
            </a:r>
            <a:r>
              <a:rPr lang="en-US" baseline="0" dirty="0" smtClean="0"/>
              <a:t> </a:t>
            </a:r>
            <a:r>
              <a:rPr lang="en-US" baseline="0" dirty="0" err="1" smtClean="0"/>
              <a:t>editace</a:t>
            </a:r>
            <a:r>
              <a:rPr lang="en-US" baseline="0" dirty="0" smtClean="0"/>
              <a:t>.</a:t>
            </a:r>
          </a:p>
          <a:p>
            <a:pPr marL="228600" indent="-228600">
              <a:buAutoNum type="arabicParenR"/>
            </a:pPr>
            <a:r>
              <a:rPr lang="en-US" baseline="0" dirty="0" err="1" smtClean="0"/>
              <a:t>Ve</a:t>
            </a:r>
            <a:r>
              <a:rPr lang="en-US" baseline="0" dirty="0" smtClean="0"/>
              <a:t> VS.NET </a:t>
            </a:r>
            <a:r>
              <a:rPr lang="en-US" baseline="0" dirty="0" err="1" smtClean="0"/>
              <a:t>udelat</a:t>
            </a:r>
            <a:r>
              <a:rPr lang="en-US" baseline="0" dirty="0" smtClean="0"/>
              <a:t> </a:t>
            </a:r>
            <a:r>
              <a:rPr lang="en-US" baseline="0" dirty="0" err="1" smtClean="0"/>
              <a:t>zmenu</a:t>
            </a:r>
            <a:r>
              <a:rPr lang="en-US" baseline="0" dirty="0" smtClean="0"/>
              <a:t> v XAML </a:t>
            </a:r>
            <a:r>
              <a:rPr lang="en-US" baseline="0" dirty="0" err="1" smtClean="0"/>
              <a:t>kodu</a:t>
            </a:r>
            <a:r>
              <a:rPr lang="en-US" baseline="0" dirty="0" smtClean="0"/>
              <a:t>, </a:t>
            </a:r>
            <a:r>
              <a:rPr lang="en-US" baseline="0" dirty="0" err="1" smtClean="0"/>
              <a:t>napr</a:t>
            </a:r>
            <a:r>
              <a:rPr lang="en-US" baseline="0" dirty="0" smtClean="0"/>
              <a:t>. </a:t>
            </a:r>
            <a:r>
              <a:rPr lang="en-US" baseline="0" dirty="0" err="1" smtClean="0"/>
              <a:t>zmeny</a:t>
            </a:r>
            <a:r>
              <a:rPr lang="en-US" baseline="0" dirty="0" smtClean="0"/>
              <a:t> </a:t>
            </a:r>
            <a:r>
              <a:rPr lang="en-US" baseline="0" dirty="0" err="1" smtClean="0"/>
              <a:t>barev</a:t>
            </a:r>
            <a:r>
              <a:rPr lang="en-US" baseline="0" dirty="0" smtClean="0"/>
              <a:t> </a:t>
            </a:r>
            <a:r>
              <a:rPr lang="en-US" baseline="0" dirty="0" err="1" smtClean="0"/>
              <a:t>gradientu</a:t>
            </a:r>
            <a:r>
              <a:rPr lang="en-US" baseline="0" dirty="0" smtClean="0"/>
              <a:t>. </a:t>
            </a:r>
          </a:p>
          <a:p>
            <a:pPr marL="228600" indent="-228600">
              <a:buAutoNum type="arabicParenR"/>
            </a:pPr>
            <a:r>
              <a:rPr lang="en-US" baseline="0" dirty="0" err="1" smtClean="0"/>
              <a:t>Ulozit</a:t>
            </a:r>
            <a:r>
              <a:rPr lang="en-US" baseline="0" dirty="0" smtClean="0"/>
              <a:t> </a:t>
            </a:r>
            <a:r>
              <a:rPr lang="en-US" baseline="0" dirty="0" err="1" smtClean="0"/>
              <a:t>projekt</a:t>
            </a:r>
            <a:r>
              <a:rPr lang="en-US" baseline="0" dirty="0" smtClean="0"/>
              <a:t> a </a:t>
            </a:r>
            <a:r>
              <a:rPr lang="en-US" baseline="0" dirty="0" err="1" smtClean="0"/>
              <a:t>reloadnout</a:t>
            </a:r>
            <a:r>
              <a:rPr lang="en-US" baseline="0" dirty="0" smtClean="0"/>
              <a:t> v </a:t>
            </a:r>
            <a:r>
              <a:rPr lang="en-US" baseline="0" dirty="0" err="1" smtClean="0"/>
              <a:t>Blendu</a:t>
            </a:r>
            <a:r>
              <a:rPr lang="en-US" baseline="0" dirty="0" smtClean="0"/>
              <a:t> --- </a:t>
            </a:r>
            <a:r>
              <a:rPr lang="en-US" baseline="0" dirty="0" err="1" smtClean="0"/>
              <a:t>budou</a:t>
            </a:r>
            <a:r>
              <a:rPr lang="en-US" baseline="0" dirty="0" smtClean="0"/>
              <a:t> tam </a:t>
            </a:r>
            <a:r>
              <a:rPr lang="en-US" baseline="0" dirty="0" err="1" smtClean="0"/>
              <a:t>videt</a:t>
            </a:r>
            <a:r>
              <a:rPr lang="en-US" baseline="0" dirty="0" smtClean="0"/>
              <a:t> </a:t>
            </a:r>
            <a:r>
              <a:rPr lang="en-US" baseline="0" dirty="0" err="1" smtClean="0"/>
              <a:t>zmeny</a:t>
            </a:r>
            <a:r>
              <a:rPr lang="en-US" baseline="0" dirty="0" smtClean="0"/>
              <a:t> </a:t>
            </a:r>
            <a:r>
              <a:rPr lang="en-US" baseline="0" dirty="0" err="1" smtClean="0"/>
              <a:t>udelane</a:t>
            </a:r>
            <a:r>
              <a:rPr lang="en-US" baseline="0" dirty="0" smtClean="0"/>
              <a:t> </a:t>
            </a:r>
            <a:r>
              <a:rPr lang="en-US" baseline="0" dirty="0" err="1" smtClean="0"/>
              <a:t>ve</a:t>
            </a:r>
            <a:r>
              <a:rPr lang="en-US" baseline="0" dirty="0" smtClean="0"/>
              <a:t> VS.NET</a:t>
            </a:r>
          </a:p>
        </p:txBody>
      </p:sp>
      <p:sp>
        <p:nvSpPr>
          <p:cNvPr id="4" name="Slide Number Placeholder 3"/>
          <p:cNvSpPr>
            <a:spLocks noGrp="1"/>
          </p:cNvSpPr>
          <p:nvPr>
            <p:ph type="sldNum" sz="quarter" idx="10"/>
          </p:nvPr>
        </p:nvSpPr>
        <p:spPr/>
        <p:txBody>
          <a:bodyPr/>
          <a:lstStyle/>
          <a:p>
            <a:fld id="{34CF5E48-B9FF-496C-B5CF-A756E2B5ED0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746"/>
            <a:fld id="{6EBC9482-52C1-4D8D-9730-56358084CEC1}" type="slidenum">
              <a:rPr lang="en-US" smtClean="0"/>
              <a:pPr defTabSz="912746"/>
              <a:t>9</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233939" y="4005314"/>
            <a:ext cx="6390124" cy="238936"/>
          </a:xfrm>
          <a:noFill/>
          <a:ln/>
        </p:spPr>
        <p:txBody>
          <a:bodyPr>
            <a:normAutofit fontScale="92500" lnSpcReduction="20000"/>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Podporovane</a:t>
            </a:r>
            <a:r>
              <a:rPr lang="en-US" dirty="0" smtClean="0"/>
              <a:t> </a:t>
            </a:r>
            <a:r>
              <a:rPr lang="en-US" dirty="0" err="1" smtClean="0"/>
              <a:t>typy</a:t>
            </a:r>
            <a:r>
              <a:rPr lang="en-US" dirty="0" smtClean="0"/>
              <a:t> </a:t>
            </a:r>
            <a:r>
              <a:rPr lang="en-US" dirty="0" err="1" smtClean="0"/>
              <a:t>animaci</a:t>
            </a:r>
            <a:r>
              <a:rPr lang="en-US" baseline="0" dirty="0" smtClean="0"/>
              <a:t> </a:t>
            </a:r>
            <a:r>
              <a:rPr lang="en-US" baseline="0" dirty="0" err="1" smtClean="0"/>
              <a:t>jsou</a:t>
            </a:r>
            <a:r>
              <a:rPr lang="en-US" baseline="0" dirty="0" smtClean="0"/>
              <a:t>:</a:t>
            </a:r>
          </a:p>
          <a:p>
            <a:pPr>
              <a:buFontTx/>
              <a:buChar char="-"/>
            </a:pPr>
            <a:r>
              <a:rPr lang="en-US" baseline="0" dirty="0" smtClean="0"/>
              <a:t>&lt;</a:t>
            </a:r>
            <a:r>
              <a:rPr lang="en-US" baseline="0" dirty="0" err="1" smtClean="0"/>
              <a:t>PointAnimation</a:t>
            </a:r>
            <a:r>
              <a:rPr lang="en-US" baseline="0" dirty="0" smtClean="0"/>
              <a:t>/&gt;</a:t>
            </a:r>
          </a:p>
          <a:p>
            <a:pPr>
              <a:buFontTx/>
              <a:buChar char="-"/>
            </a:pPr>
            <a:r>
              <a:rPr lang="en-US" baseline="0" dirty="0" smtClean="0"/>
              <a:t>&lt;</a:t>
            </a:r>
            <a:r>
              <a:rPr lang="en-US" baseline="0" dirty="0" err="1" smtClean="0"/>
              <a:t>ColorAnimation</a:t>
            </a:r>
            <a:r>
              <a:rPr lang="en-US" baseline="0" dirty="0" smtClean="0"/>
              <a:t>/&gt;</a:t>
            </a:r>
          </a:p>
          <a:p>
            <a:pPr>
              <a:buFontTx/>
              <a:buChar char="-"/>
            </a:pPr>
            <a:r>
              <a:rPr lang="en-US" baseline="0" dirty="0" smtClean="0"/>
              <a:t>&lt;</a:t>
            </a:r>
            <a:r>
              <a:rPr lang="en-US" baseline="0" dirty="0" err="1" smtClean="0"/>
              <a:t>DoubleAnimation</a:t>
            </a:r>
            <a:r>
              <a:rPr lang="en-US" baseline="0" dirty="0" smtClean="0"/>
              <a:t>/&gt;</a:t>
            </a:r>
            <a:endParaRPr lang="en-US" dirty="0"/>
          </a:p>
        </p:txBody>
      </p:sp>
      <p:sp>
        <p:nvSpPr>
          <p:cNvPr id="4" name="Slide Number Placeholder 3"/>
          <p:cNvSpPr>
            <a:spLocks noGrp="1"/>
          </p:cNvSpPr>
          <p:nvPr>
            <p:ph type="sldNum" sz="quarter" idx="10"/>
          </p:nvPr>
        </p:nvSpPr>
        <p:spPr/>
        <p:txBody>
          <a:bodyPr/>
          <a:lstStyle/>
          <a:p>
            <a:fld id="{34CF5E48-B9FF-496C-B5CF-A756E2B5ED0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Chapter Title Placeholder</a:t>
            </a:r>
            <a:endParaRPr lang="en-US" dirty="0"/>
          </a:p>
        </p:txBody>
      </p:sp>
      <p:sp>
        <p:nvSpPr>
          <p:cNvPr id="3"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Chapter Subtitle Placeholder</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3430325"/>
            <a:ext cx="7690116" cy="646331"/>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No Silverligh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39749" y="2837824"/>
            <a:ext cx="8031428" cy="507832"/>
          </a:xfrm>
        </p:spPr>
        <p:txBody>
          <a:bodyPr anchor="b" anchorCtr="0"/>
          <a:lstStyle>
            <a:lvl1pPr algn="r">
              <a:lnSpc>
                <a:spcPct val="90000"/>
              </a:lnSpc>
              <a:defRPr sz="3700"/>
            </a:lvl1pPr>
          </a:lstStyle>
          <a:p>
            <a:r>
              <a:rPr lang="en-US" dirty="0" smtClean="0"/>
              <a:t>Special Title Placeholder</a:t>
            </a:r>
            <a:endParaRPr lang="en-US" dirty="0"/>
          </a:p>
        </p:txBody>
      </p:sp>
      <p:sp>
        <p:nvSpPr>
          <p:cNvPr id="12" name="Subtitle 2"/>
          <p:cNvSpPr>
            <a:spLocks noGrp="1"/>
          </p:cNvSpPr>
          <p:nvPr>
            <p:ph type="subTitle" idx="1" hasCustomPrompt="1"/>
          </p:nvPr>
        </p:nvSpPr>
        <p:spPr>
          <a:xfrm>
            <a:off x="881063" y="3430323"/>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Special Subtitle Placeholder</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6"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alternat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3"/>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p>
            <a:r>
              <a:rPr lang="en-US" dirty="0" smtClean="0"/>
              <a:t>One Column Text Page</a:t>
            </a:r>
            <a:endParaRPr lang="en-US" dirty="0"/>
          </a:p>
        </p:txBody>
      </p:sp>
      <p:sp>
        <p:nvSpPr>
          <p:cNvPr id="4" name="Text Placeholder 5"/>
          <p:cNvSpPr>
            <a:spLocks noGrp="1"/>
          </p:cNvSpPr>
          <p:nvPr>
            <p:ph type="body" sz="quarter" idx="10" hasCustomPrompt="1"/>
          </p:nvPr>
        </p:nvSpPr>
        <p:spPr>
          <a:xfrm>
            <a:off x="359833" y="1203854"/>
            <a:ext cx="8382000" cy="1677383"/>
          </a:xfr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lvl1pPr>
              <a:tabLst>
                <a:tab pos="2334762" algn="l"/>
              </a:tabLst>
              <a:defRPr/>
            </a:lvl1pPr>
          </a:lstStyle>
          <a:p>
            <a:r>
              <a:rPr lang="en-US" dirty="0" smtClean="0"/>
              <a:t>Two Column Text Page</a:t>
            </a:r>
            <a:endParaRPr lang="en-US" dirty="0"/>
          </a:p>
        </p:txBody>
      </p:sp>
      <p:sp>
        <p:nvSpPr>
          <p:cNvPr id="3" name="Content Placeholder 2"/>
          <p:cNvSpPr>
            <a:spLocks noGrp="1"/>
          </p:cNvSpPr>
          <p:nvPr>
            <p:ph sz="half" idx="1" hasCustomPrompt="1"/>
          </p:nvPr>
        </p:nvSpPr>
        <p:spPr>
          <a:xfrm>
            <a:off x="359835" y="1203854"/>
            <a:ext cx="4019021"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Content Placeholder 3"/>
          <p:cNvSpPr>
            <a:spLocks noGrp="1"/>
          </p:cNvSpPr>
          <p:nvPr>
            <p:ph sz="half" idx="2" hasCustomPrompt="1"/>
          </p:nvPr>
        </p:nvSpPr>
        <p:spPr>
          <a:xfrm>
            <a:off x="4755887" y="1203854"/>
            <a:ext cx="4020343"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Two Column Text Page</a:t>
            </a:r>
            <a:endParaRPr lang="en-US" dirty="0"/>
          </a:p>
        </p:txBody>
      </p:sp>
      <p:sp>
        <p:nvSpPr>
          <p:cNvPr id="3" name="Text Placeholder 2"/>
          <p:cNvSpPr>
            <a:spLocks noGrp="1"/>
          </p:cNvSpPr>
          <p:nvPr>
            <p:ph type="body" idx="1" hasCustomPrompt="1"/>
          </p:nvPr>
        </p:nvSpPr>
        <p:spPr>
          <a:xfrm>
            <a:off x="381001" y="1203854"/>
            <a:ext cx="3997854" cy="346248"/>
          </a:xfrm>
        </p:spPr>
        <p:txBody>
          <a:bodyPr anchor="b"/>
          <a:lstStyle>
            <a:lvl1pPr marL="0" indent="0">
              <a:lnSpc>
                <a:spcPct val="90000"/>
              </a:lnSpc>
              <a:spcBef>
                <a:spcPts val="0"/>
              </a:spcBef>
              <a:buNone/>
              <a:defRPr sz="2500" b="0" baseline="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First column heading</a:t>
            </a:r>
          </a:p>
        </p:txBody>
      </p:sp>
      <p:sp>
        <p:nvSpPr>
          <p:cNvPr id="4" name="Content Placeholder 3"/>
          <p:cNvSpPr>
            <a:spLocks noGrp="1"/>
          </p:cNvSpPr>
          <p:nvPr>
            <p:ph sz="half" idx="2" hasCustomPrompt="1"/>
          </p:nvPr>
        </p:nvSpPr>
        <p:spPr>
          <a:xfrm>
            <a:off x="359835" y="1597216"/>
            <a:ext cx="4019021" cy="1536318"/>
          </a:xfrm>
        </p:spPr>
        <p:txBody>
          <a:bodyPr/>
          <a:lstStyle>
            <a:lvl1pPr marL="281759" indent="-281759">
              <a:buFont typeface="Arial" pitchFamily="34" charset="0"/>
              <a:buChar char="•"/>
              <a:defRPr sz="2300"/>
            </a:lvl1pPr>
            <a:lvl2pPr marL="562196" indent="-265885">
              <a:buFont typeface="Arial" pitchFamily="34" charset="0"/>
              <a:buChar char="•"/>
              <a:defRPr sz="2000"/>
            </a:lvl2pPr>
            <a:lvl3pPr marL="813529" indent="-243397">
              <a:buFont typeface="Arial" pitchFamily="34" charset="0"/>
              <a:buChar char="•"/>
              <a:defRPr sz="1800"/>
            </a:lvl3pPr>
            <a:lvl4pPr marL="1050312" indent="-228847">
              <a:buFont typeface="Arial" pitchFamily="34" charset="0"/>
              <a:buChar char="•"/>
              <a:defRPr sz="1700"/>
            </a:lvl4pPr>
            <a:lvl5pPr marL="1279159" indent="-206358">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5" name="Text Placeholder 4"/>
          <p:cNvSpPr>
            <a:spLocks noGrp="1"/>
          </p:cNvSpPr>
          <p:nvPr>
            <p:ph type="body" sz="quarter" idx="3" hasCustomPrompt="1"/>
          </p:nvPr>
        </p:nvSpPr>
        <p:spPr>
          <a:xfrm>
            <a:off x="4755888" y="1203854"/>
            <a:ext cx="4020343" cy="346248"/>
          </a:xfrm>
        </p:spPr>
        <p:txBody>
          <a:bodyPr anchor="b"/>
          <a:lstStyle>
            <a:lvl1pPr marL="0" indent="0">
              <a:lnSpc>
                <a:spcPct val="90000"/>
              </a:lnSpc>
              <a:spcBef>
                <a:spcPts val="0"/>
              </a:spcBef>
              <a:buNone/>
              <a:defRPr sz="2500" b="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Second column heading</a:t>
            </a:r>
          </a:p>
        </p:txBody>
      </p:sp>
      <p:sp>
        <p:nvSpPr>
          <p:cNvPr id="6" name="Content Placeholder 5"/>
          <p:cNvSpPr>
            <a:spLocks noGrp="1"/>
          </p:cNvSpPr>
          <p:nvPr>
            <p:ph sz="quarter" idx="4" hasCustomPrompt="1"/>
          </p:nvPr>
        </p:nvSpPr>
        <p:spPr>
          <a:xfrm>
            <a:off x="4755888" y="1597216"/>
            <a:ext cx="4020343" cy="1536318"/>
          </a:xfrm>
        </p:spPr>
        <p:txBody>
          <a:bodyPr/>
          <a:lstStyle>
            <a:lvl1pPr marL="296309" indent="-296309">
              <a:buFont typeface="Arial" pitchFamily="34" charset="0"/>
              <a:buChar char="•"/>
              <a:defRPr sz="2300"/>
            </a:lvl1pPr>
            <a:lvl2pPr marL="570132" indent="-273822">
              <a:buFont typeface="Arial" pitchFamily="34" charset="0"/>
              <a:buChar char="•"/>
              <a:defRPr sz="2000"/>
            </a:lvl2pPr>
            <a:lvl3pPr marL="821466" indent="-244720">
              <a:buFont typeface="Arial" pitchFamily="34" charset="0"/>
              <a:buChar char="•"/>
              <a:defRPr sz="1800"/>
            </a:lvl3pPr>
            <a:lvl4pPr marL="1050312" indent="-236784">
              <a:buFont typeface="Arial" pitchFamily="34" charset="0"/>
              <a:buChar char="•"/>
              <a:defRPr sz="1700"/>
            </a:lvl4pPr>
            <a:lvl5pPr marL="1279159" indent="-220910">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lueband.tif"/>
          <p:cNvPicPr>
            <a:picLocks noChangeAspect="1"/>
          </p:cNvPicPr>
          <p:nvPr userDrawn="1"/>
        </p:nvPicPr>
        <p:blipFill>
          <a:blip r:embed="rId2"/>
          <a:stretch>
            <a:fillRect/>
          </a:stretch>
        </p:blipFill>
        <p:spPr>
          <a:xfrm>
            <a:off x="0" y="6017028"/>
            <a:ext cx="8128000" cy="47625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3430323"/>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81063" y="4022824"/>
            <a:ext cx="7690116" cy="646331"/>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Presentation Subtitle Placeholder</a:t>
            </a:r>
            <a:br>
              <a:rPr lang="en-US" dirty="0" smtClean="0"/>
            </a:br>
            <a:r>
              <a:rPr lang="en-US" dirty="0" smtClean="0"/>
              <a:t>Document Date</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833" y="636323"/>
            <a:ext cx="8382000" cy="507832"/>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3" name="Text Placeholder 2"/>
          <p:cNvSpPr>
            <a:spLocks noGrp="1"/>
          </p:cNvSpPr>
          <p:nvPr>
            <p:ph type="body" idx="1"/>
          </p:nvPr>
        </p:nvSpPr>
        <p:spPr>
          <a:xfrm>
            <a:off x="359833" y="1203854"/>
            <a:ext cx="8382000" cy="1677383"/>
          </a:xfrm>
          <a:prstGeom prst="rect">
            <a:avLst/>
          </a:prstGeom>
        </p:spPr>
        <p:txBody>
          <a:bodyPr vert="horz" lIns="0" tIns="0" rIns="0" bIns="0" rtlCol="0">
            <a:spAutoFit/>
          </a:body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70" r:id="rId6"/>
    <p:sldLayoutId id="2147483671" r:id="rId7"/>
    <p:sldLayoutId id="2147483672" r:id="rId8"/>
    <p:sldLayoutId id="2147483673" r:id="rId9"/>
    <p:sldLayoutId id="2147483674" r:id="rId10"/>
    <p:sldLayoutId id="2147483720" r:id="rId11"/>
    <p:sldLayoutId id="2147483722" r:id="rId12"/>
  </p:sldLayoutIdLst>
  <p:transition>
    <p:fade/>
  </p:transition>
  <p:timing>
    <p:tnLst>
      <p:par>
        <p:cTn id="1" dur="indefinite" restart="never" nodeType="tmRoot"/>
      </p:par>
    </p:tnLst>
  </p:timing>
  <p:hf sldNum="0" hdr="0"/>
  <p:txStyles>
    <p:titleStyle>
      <a:lvl1pPr algn="l" defTabSz="914327" rtl="0" eaLnBrk="1" latinLnBrk="0" hangingPunct="1">
        <a:lnSpc>
          <a:spcPct val="90000"/>
        </a:lnSpc>
        <a:spcBef>
          <a:spcPct val="0"/>
        </a:spcBef>
        <a:buNone/>
        <a:defRPr lang="en-US" sz="3700" b="0" kern="1200" cap="none" spc="-125" baseline="0" dirty="0" smtClean="0">
          <a:ln w="3175">
            <a:noFill/>
          </a:ln>
          <a:solidFill>
            <a:schemeClr val="bg2"/>
          </a:solidFill>
          <a:effectLst/>
          <a:latin typeface="Segoe Light" pitchFamily="34" charset="0"/>
          <a:ea typeface="+mn-ea"/>
          <a:cs typeface="Arial" charset="0"/>
        </a:defRPr>
      </a:lvl1pPr>
    </p:titleStyle>
    <p:bodyStyle>
      <a:lvl1pPr marL="289697" indent="-289697" algn="l" defTabSz="914327" rtl="0" eaLnBrk="1" latinLnBrk="0" hangingPunct="1">
        <a:lnSpc>
          <a:spcPct val="90000"/>
        </a:lnSpc>
        <a:spcBef>
          <a:spcPct val="20000"/>
        </a:spcBef>
        <a:buFont typeface="Arial" pitchFamily="34" charset="0"/>
        <a:buChar char="•"/>
        <a:defRPr sz="2300" kern="1200" baseline="0">
          <a:solidFill>
            <a:schemeClr val="bg1"/>
          </a:solidFill>
          <a:latin typeface="+mn-lt"/>
          <a:ea typeface="+mn-ea"/>
          <a:cs typeface="+mn-cs"/>
        </a:defRPr>
      </a:lvl1pPr>
      <a:lvl2pPr marL="519865"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2pPr>
      <a:lvl3pPr marL="712996" indent="-193131" algn="l" defTabSz="914327" rtl="0" eaLnBrk="1" latinLnBrk="0" hangingPunct="1">
        <a:lnSpc>
          <a:spcPct val="90000"/>
        </a:lnSpc>
        <a:spcBef>
          <a:spcPct val="20000"/>
        </a:spcBef>
        <a:buFont typeface="Arial" pitchFamily="34" charset="0"/>
        <a:buChar char="•"/>
        <a:defRPr sz="2000" kern="1200" baseline="0">
          <a:solidFill>
            <a:schemeClr val="bg1"/>
          </a:solidFill>
          <a:latin typeface="+mn-lt"/>
          <a:ea typeface="+mn-ea"/>
          <a:cs typeface="+mn-cs"/>
        </a:defRPr>
      </a:lvl3pPr>
      <a:lvl4pPr marL="955070" indent="-242074"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4pPr>
      <a:lvl5pPr marL="1185238"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749" y="2971800"/>
            <a:ext cx="8031428" cy="664797"/>
          </a:xfrm>
        </p:spPr>
        <p:txBody>
          <a:bodyPr/>
          <a:lstStyle/>
          <a:p>
            <a:pPr marL="411480" indent="-411480" defTabSz="912740" fontAlgn="base">
              <a:lnSpc>
                <a:spcPct val="80000"/>
              </a:lnSpc>
              <a:spcBef>
                <a:spcPct val="35000"/>
              </a:spcBef>
              <a:spcAft>
                <a:spcPct val="0"/>
              </a:spcAft>
              <a:buClr>
                <a:srgbClr val="FDE399"/>
              </a:buClr>
              <a:defRPr/>
            </a:pPr>
            <a:r>
              <a:rPr sz="5400" smtClean="0">
                <a:gradFill>
                  <a:gsLst>
                    <a:gs pos="0">
                      <a:srgbClr val="000000"/>
                    </a:gs>
                    <a:gs pos="77000">
                      <a:srgbClr val="000000"/>
                    </a:gs>
                  </a:gsLst>
                  <a:lin ang="16200000" scaled="1"/>
                </a:gradFill>
                <a:effectLst/>
                <a:latin typeface="Segoe Semibold"/>
                <a:cs typeface="+mn-cs"/>
              </a:rPr>
              <a:t>XAML</a:t>
            </a:r>
            <a:endParaRPr sz="5400" dirty="0" smtClean="0">
              <a:gradFill>
                <a:gsLst>
                  <a:gs pos="0">
                    <a:srgbClr val="000000"/>
                  </a:gs>
                  <a:gs pos="77000">
                    <a:srgbClr val="000000"/>
                  </a:gs>
                </a:gsLst>
                <a:lin ang="16200000" scaled="1"/>
              </a:gradFill>
              <a:effectLst/>
              <a:latin typeface="Segoe Semibold"/>
              <a:cs typeface="+mn-cs"/>
            </a:endParaRPr>
          </a:p>
        </p:txBody>
      </p:sp>
      <p:sp>
        <p:nvSpPr>
          <p:cNvPr id="9" name="Subtitle 8"/>
          <p:cNvSpPr>
            <a:spLocks noGrp="1"/>
          </p:cNvSpPr>
          <p:nvPr>
            <p:ph type="subTitle" idx="1"/>
          </p:nvPr>
        </p:nvSpPr>
        <p:spPr>
          <a:xfrm>
            <a:off x="881063" y="4022824"/>
            <a:ext cx="7690116" cy="955646"/>
          </a:xfrm>
        </p:spPr>
        <p:txBody>
          <a:bodyPr/>
          <a:lstStyle/>
          <a:p>
            <a:r>
              <a:rPr lang="en-US" dirty="0" smtClean="0"/>
              <a:t>Michal Neuwirth</a:t>
            </a:r>
          </a:p>
          <a:p>
            <a:r>
              <a:rPr lang="en-US" dirty="0" smtClean="0"/>
              <a:t>Partner Technical Readiness</a:t>
            </a:r>
          </a:p>
          <a:p>
            <a:r>
              <a:rPr lang="en-US" dirty="0" smtClean="0"/>
              <a:t>Microsoft s.r.o.</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cs-CZ" dirty="0" smtClean="0"/>
              <a:t>Transformace</a:t>
            </a:r>
            <a:endParaRPr lang="en-US" dirty="0" smtClean="0"/>
          </a:p>
        </p:txBody>
      </p:sp>
      <p:sp>
        <p:nvSpPr>
          <p:cNvPr id="7" name="Text Placeholder 6"/>
          <p:cNvSpPr>
            <a:spLocks noGrp="1"/>
          </p:cNvSpPr>
          <p:nvPr>
            <p:ph type="body" sz="quarter" idx="10"/>
          </p:nvPr>
        </p:nvSpPr>
        <p:spPr/>
        <p:txBody>
          <a:bodyPr/>
          <a:lstStyle/>
          <a:p>
            <a:endParaRPr lang="en-US" dirty="0"/>
          </a:p>
        </p:txBody>
      </p:sp>
      <p:sp>
        <p:nvSpPr>
          <p:cNvPr id="270340" name="Text Box 4"/>
          <p:cNvSpPr txBox="1">
            <a:spLocks noChangeArrowheads="1"/>
          </p:cNvSpPr>
          <p:nvPr/>
        </p:nvSpPr>
        <p:spPr bwMode="auto">
          <a:xfrm>
            <a:off x="471487" y="1752600"/>
            <a:ext cx="7834313" cy="1557338"/>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tIns="91440" bIns="91440">
            <a:spAutoFit/>
          </a:bodyPr>
          <a:lstStyle/>
          <a:p>
            <a:pPr algn="l">
              <a:defRPr/>
            </a:pPr>
            <a:r>
              <a:rPr lang="en-US" sz="1800" b="0">
                <a:solidFill>
                  <a:schemeClr val="bg1"/>
                </a:solidFill>
                <a:latin typeface="Consolas" pitchFamily="49" charset="0"/>
              </a:rPr>
              <a:t>&lt;Rectangle Width="200" Height="100" Fill="Black"&gt;</a:t>
            </a:r>
          </a:p>
          <a:p>
            <a:pPr algn="l">
              <a:defRPr/>
            </a:pPr>
            <a:r>
              <a:rPr lang="en-US" sz="1800">
                <a:solidFill>
                  <a:schemeClr val="bg1"/>
                </a:solidFill>
                <a:latin typeface="Consolas" pitchFamily="49" charset="0"/>
              </a:rPr>
              <a:t>  &lt;Rectangle.RenderTransform&gt;</a:t>
            </a:r>
          </a:p>
          <a:p>
            <a:pPr algn="l">
              <a:defRPr/>
            </a:pPr>
            <a:r>
              <a:rPr lang="en-US" sz="1800">
                <a:solidFill>
                  <a:schemeClr val="bg1"/>
                </a:solidFill>
                <a:latin typeface="Consolas" pitchFamily="49" charset="0"/>
              </a:rPr>
              <a:t>    &lt;RotateTransform CenterX="25" CenterY="100" Angle="45" /&gt;</a:t>
            </a:r>
          </a:p>
          <a:p>
            <a:pPr algn="l">
              <a:defRPr/>
            </a:pPr>
            <a:r>
              <a:rPr lang="en-US" sz="1800">
                <a:solidFill>
                  <a:schemeClr val="bg1"/>
                </a:solidFill>
                <a:latin typeface="Consolas" pitchFamily="49" charset="0"/>
              </a:rPr>
              <a:t>  &lt;/Rectangle.RenderTransform&gt;</a:t>
            </a:r>
          </a:p>
          <a:p>
            <a:pPr algn="l">
              <a:defRPr/>
            </a:pPr>
            <a:r>
              <a:rPr lang="en-US" sz="1800" b="0">
                <a:solidFill>
                  <a:schemeClr val="bg1"/>
                </a:solidFill>
                <a:latin typeface="Consolas" pitchFamily="49" charset="0"/>
              </a:rPr>
              <a:t>&lt;/Rectangle&gt;</a:t>
            </a:r>
          </a:p>
        </p:txBody>
      </p:sp>
      <p:sp>
        <p:nvSpPr>
          <p:cNvPr id="270342" name="Rectangle 6"/>
          <p:cNvSpPr>
            <a:spLocks noChangeArrowheads="1"/>
          </p:cNvSpPr>
          <p:nvPr/>
        </p:nvSpPr>
        <p:spPr bwMode="auto">
          <a:xfrm>
            <a:off x="5119687" y="2895600"/>
            <a:ext cx="2819400" cy="1219200"/>
          </a:xfrm>
          <a:prstGeom prst="rect">
            <a:avLst/>
          </a:prstGeom>
          <a:solidFill>
            <a:schemeClr val="bg1"/>
          </a:solidFill>
          <a:ln w="38100" algn="ctr">
            <a:noFill/>
            <a:miter lim="800000"/>
            <a:headEnd type="none" w="sm" len="sm"/>
            <a:tailEnd type="none" w="lg" len="lg"/>
          </a:ln>
        </p:spPr>
        <p:txBody>
          <a:bodyPr wrap="none" tIns="91440" bIns="91440" anchor="ctr">
            <a:spAutoFit/>
          </a:bodyPr>
          <a:lstStyle/>
          <a:p>
            <a:endParaRPr lang="en-US"/>
          </a:p>
        </p:txBody>
      </p:sp>
      <p:sp>
        <p:nvSpPr>
          <p:cNvPr id="270343" name="Rectangle 7"/>
          <p:cNvSpPr>
            <a:spLocks noChangeArrowheads="1"/>
          </p:cNvSpPr>
          <p:nvPr/>
        </p:nvSpPr>
        <p:spPr bwMode="auto">
          <a:xfrm rot="2700000">
            <a:off x="5157787" y="3695700"/>
            <a:ext cx="2819400" cy="1219200"/>
          </a:xfrm>
          <a:prstGeom prst="rect">
            <a:avLst/>
          </a:prstGeom>
          <a:solidFill>
            <a:schemeClr val="bg1"/>
          </a:solidFill>
          <a:ln w="38100" algn="ctr">
            <a:noFill/>
            <a:miter lim="800000"/>
            <a:headEnd type="none" w="sm" len="sm"/>
            <a:tailEnd type="none" w="lg" len="lg"/>
          </a:ln>
        </p:spPr>
        <p:txBody>
          <a:bodyPr wrap="none" tIns="91440" bIns="9144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0340">
                                            <p:bg/>
                                          </p:spTgt>
                                        </p:tgtEl>
                                        <p:attrNameLst>
                                          <p:attrName>style.visibility</p:attrName>
                                        </p:attrNameLst>
                                      </p:cBhvr>
                                      <p:to>
                                        <p:strVal val="visible"/>
                                      </p:to>
                                    </p:set>
                                    <p:animEffect transition="in" filter="fade">
                                      <p:cBhvr>
                                        <p:cTn id="7" dur="500"/>
                                        <p:tgtEl>
                                          <p:spTgt spid="2703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340">
                                            <p:txEl>
                                              <p:pRg st="0" end="0"/>
                                            </p:txEl>
                                          </p:spTgt>
                                        </p:tgtEl>
                                        <p:attrNameLst>
                                          <p:attrName>style.visibility</p:attrName>
                                        </p:attrNameLst>
                                      </p:cBhvr>
                                      <p:to>
                                        <p:strVal val="visible"/>
                                      </p:to>
                                    </p:set>
                                    <p:animEffect transition="in" filter="fade">
                                      <p:cBhvr>
                                        <p:cTn id="10" dur="500"/>
                                        <p:tgtEl>
                                          <p:spTgt spid="2703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0340">
                                            <p:txEl>
                                              <p:pRg st="4" end="4"/>
                                            </p:txEl>
                                          </p:spTgt>
                                        </p:tgtEl>
                                        <p:attrNameLst>
                                          <p:attrName>style.visibility</p:attrName>
                                        </p:attrNameLst>
                                      </p:cBhvr>
                                      <p:to>
                                        <p:strVal val="visible"/>
                                      </p:to>
                                    </p:set>
                                    <p:animEffect transition="in" filter="fade">
                                      <p:cBhvr>
                                        <p:cTn id="13" dur="500"/>
                                        <p:tgtEl>
                                          <p:spTgt spid="270340">
                                            <p:txEl>
                                              <p:pRg st="4" end="4"/>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fade">
                                      <p:cBhvr>
                                        <p:cTn id="17" dur="500"/>
                                        <p:tgtEl>
                                          <p:spTgt spid="2703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340">
                                            <p:txEl>
                                              <p:pRg st="1" end="1"/>
                                            </p:txEl>
                                          </p:spTgt>
                                        </p:tgtEl>
                                        <p:attrNameLst>
                                          <p:attrName>style.visibility</p:attrName>
                                        </p:attrNameLst>
                                      </p:cBhvr>
                                      <p:to>
                                        <p:strVal val="visible"/>
                                      </p:to>
                                    </p:set>
                                    <p:animEffect transition="in" filter="fade">
                                      <p:cBhvr>
                                        <p:cTn id="22" dur="500"/>
                                        <p:tgtEl>
                                          <p:spTgt spid="270340">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0340">
                                            <p:txEl>
                                              <p:pRg st="2" end="2"/>
                                            </p:txEl>
                                          </p:spTgt>
                                        </p:tgtEl>
                                        <p:attrNameLst>
                                          <p:attrName>style.visibility</p:attrName>
                                        </p:attrNameLst>
                                      </p:cBhvr>
                                      <p:to>
                                        <p:strVal val="visible"/>
                                      </p:to>
                                    </p:set>
                                    <p:animEffect transition="in" filter="fade">
                                      <p:cBhvr>
                                        <p:cTn id="25" dur="500"/>
                                        <p:tgtEl>
                                          <p:spTgt spid="27034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0340">
                                            <p:txEl>
                                              <p:pRg st="3" end="3"/>
                                            </p:txEl>
                                          </p:spTgt>
                                        </p:tgtEl>
                                        <p:attrNameLst>
                                          <p:attrName>style.visibility</p:attrName>
                                        </p:attrNameLst>
                                      </p:cBhvr>
                                      <p:to>
                                        <p:strVal val="visible"/>
                                      </p:to>
                                    </p:set>
                                    <p:animEffect transition="in" filter="fade">
                                      <p:cBhvr>
                                        <p:cTn id="28" dur="500"/>
                                        <p:tgtEl>
                                          <p:spTgt spid="270340">
                                            <p:txEl>
                                              <p:pRg st="3" end="3"/>
                                            </p:txEl>
                                          </p:spTgt>
                                        </p:tgtEl>
                                      </p:cBhvr>
                                    </p:animEffect>
                                  </p:childTnLst>
                                </p:cTn>
                              </p:par>
                            </p:childTnLst>
                          </p:cTn>
                        </p:par>
                        <p:par>
                          <p:cTn id="29" fill="hold">
                            <p:stCondLst>
                              <p:cond delay="500"/>
                            </p:stCondLst>
                            <p:childTnLst>
                              <p:par>
                                <p:cTn id="30" presetID="10" presetClass="exit" presetSubtype="0" fill="hold" grpId="1" nodeType="afterEffect">
                                  <p:stCondLst>
                                    <p:cond delay="0"/>
                                  </p:stCondLst>
                                  <p:childTnLst>
                                    <p:animEffect transition="out" filter="fade">
                                      <p:cBhvr>
                                        <p:cTn id="31" dur="500"/>
                                        <p:tgtEl>
                                          <p:spTgt spid="270342"/>
                                        </p:tgtEl>
                                      </p:cBhvr>
                                    </p:animEffect>
                                    <p:set>
                                      <p:cBhvr>
                                        <p:cTn id="32" dur="1" fill="hold">
                                          <p:stCondLst>
                                            <p:cond delay="499"/>
                                          </p:stCondLst>
                                        </p:cTn>
                                        <p:tgtEl>
                                          <p:spTgt spid="27034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70343"/>
                                        </p:tgtEl>
                                        <p:attrNameLst>
                                          <p:attrName>style.visibility</p:attrName>
                                        </p:attrNameLst>
                                      </p:cBhvr>
                                      <p:to>
                                        <p:strVal val="visible"/>
                                      </p:to>
                                    </p:set>
                                    <p:animEffect transition="in" filter="fade">
                                      <p:cBhvr>
                                        <p:cTn id="35" dur="500"/>
                                        <p:tgtEl>
                                          <p:spTgt spid="270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build="allAtOnce" animBg="1"/>
      <p:bldP spid="270342" grpId="0" animBg="1"/>
      <p:bldP spid="270342" grpId="1" animBg="1"/>
      <p:bldP spid="2703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defRPr/>
            </a:pPr>
            <a:r>
              <a:rPr lang="cs-CZ" dirty="0" smtClean="0"/>
              <a:t>Typy transformací</a:t>
            </a:r>
            <a:endParaRPr lang="en-US" dirty="0" smtClean="0"/>
          </a:p>
        </p:txBody>
      </p:sp>
      <p:sp>
        <p:nvSpPr>
          <p:cNvPr id="278531" name="Rectangle 3"/>
          <p:cNvSpPr>
            <a:spLocks noGrp="1" noChangeArrowheads="1"/>
          </p:cNvSpPr>
          <p:nvPr>
            <p:ph type="body" sz="half" idx="1"/>
          </p:nvPr>
        </p:nvSpPr>
        <p:spPr>
          <a:xfrm>
            <a:off x="359835" y="1203854"/>
            <a:ext cx="4019021" cy="5501746"/>
          </a:xfrm>
        </p:spPr>
        <p:txBody>
          <a:bodyPr>
            <a:normAutofit/>
          </a:bodyPr>
          <a:lstStyle/>
          <a:p>
            <a:r>
              <a:rPr lang="en-US" sz="2300" dirty="0" smtClean="0"/>
              <a:t>&lt;</a:t>
            </a:r>
            <a:r>
              <a:rPr lang="en-US" sz="2300" dirty="0" err="1" smtClean="0"/>
              <a:t>RotateTransform</a:t>
            </a:r>
            <a:r>
              <a:rPr lang="en-US" sz="2300" dirty="0" smtClean="0"/>
              <a:t> /&gt;</a:t>
            </a:r>
          </a:p>
          <a:p>
            <a:pPr lvl="1"/>
            <a:r>
              <a:rPr lang="cs-CZ" dirty="0" smtClean="0"/>
              <a:t>Rotace</a:t>
            </a:r>
            <a:endParaRPr lang="en-US" dirty="0" smtClean="0"/>
          </a:p>
          <a:p>
            <a:r>
              <a:rPr lang="en-US" sz="2300" dirty="0" smtClean="0"/>
              <a:t>&lt;</a:t>
            </a:r>
            <a:r>
              <a:rPr lang="en-US" sz="2300" dirty="0" err="1" smtClean="0"/>
              <a:t>ScaleTransform</a:t>
            </a:r>
            <a:r>
              <a:rPr lang="en-US" sz="2300" dirty="0" smtClean="0"/>
              <a:t> /&gt;</a:t>
            </a:r>
          </a:p>
          <a:p>
            <a:pPr lvl="1"/>
            <a:r>
              <a:rPr lang="cs-CZ" dirty="0" smtClean="0"/>
              <a:t>Změna velikosti</a:t>
            </a:r>
            <a:endParaRPr lang="en-US" dirty="0" smtClean="0"/>
          </a:p>
          <a:p>
            <a:r>
              <a:rPr lang="en-US" sz="2300" dirty="0" smtClean="0"/>
              <a:t>&lt;</a:t>
            </a:r>
            <a:r>
              <a:rPr lang="en-US" sz="2300" dirty="0" err="1" smtClean="0"/>
              <a:t>SkewTransform</a:t>
            </a:r>
            <a:r>
              <a:rPr lang="en-US" sz="2300" dirty="0" smtClean="0"/>
              <a:t> /&gt;</a:t>
            </a:r>
          </a:p>
          <a:p>
            <a:pPr lvl="1"/>
            <a:r>
              <a:rPr lang="cs-CZ" dirty="0" smtClean="0"/>
              <a:t>Zkosení</a:t>
            </a:r>
            <a:endParaRPr lang="en-US" dirty="0" smtClean="0"/>
          </a:p>
          <a:p>
            <a:r>
              <a:rPr lang="en-US" sz="2300" dirty="0" smtClean="0"/>
              <a:t>&lt;</a:t>
            </a:r>
            <a:r>
              <a:rPr lang="en-US" sz="2300" dirty="0" err="1" smtClean="0"/>
              <a:t>TranslateTransform</a:t>
            </a:r>
            <a:r>
              <a:rPr lang="en-US" sz="2300" dirty="0" smtClean="0"/>
              <a:t> /&gt;</a:t>
            </a:r>
          </a:p>
          <a:p>
            <a:pPr lvl="1"/>
            <a:r>
              <a:rPr lang="cs-CZ" dirty="0" smtClean="0"/>
              <a:t>Pohyb</a:t>
            </a:r>
            <a:endParaRPr lang="en-US" dirty="0" smtClean="0"/>
          </a:p>
          <a:p>
            <a:r>
              <a:rPr lang="en-US" sz="2300" dirty="0" smtClean="0"/>
              <a:t>&lt;</a:t>
            </a:r>
            <a:r>
              <a:rPr lang="en-US" sz="2300" dirty="0" err="1" smtClean="0"/>
              <a:t>MatrixTransform</a:t>
            </a:r>
            <a:r>
              <a:rPr lang="en-US" sz="2300" dirty="0" smtClean="0"/>
              <a:t> /&gt;</a:t>
            </a:r>
          </a:p>
          <a:p>
            <a:pPr lvl="1"/>
            <a:r>
              <a:rPr lang="cs-CZ" dirty="0" smtClean="0"/>
              <a:t>Kombinace </a:t>
            </a:r>
            <a:r>
              <a:rPr lang="en-US" dirty="0" smtClean="0"/>
              <a:t>Scale, Skew a Translate</a:t>
            </a:r>
          </a:p>
        </p:txBody>
      </p:sp>
      <p:sp>
        <p:nvSpPr>
          <p:cNvPr id="21508" name="Rectangle 27"/>
          <p:cNvSpPr>
            <a:spLocks noGrp="1" noChangeArrowheads="1"/>
          </p:cNvSpPr>
          <p:nvPr>
            <p:ph type="body" sz="half" idx="2"/>
          </p:nvPr>
        </p:nvSpPr>
        <p:spPr/>
        <p:txBody>
          <a:bodyPr/>
          <a:lstStyle/>
          <a:p>
            <a:pPr eaLnBrk="1" hangingPunct="1"/>
            <a:endParaRPr lang="en-US" sz="2400" smtClean="0"/>
          </a:p>
        </p:txBody>
      </p:sp>
      <p:grpSp>
        <p:nvGrpSpPr>
          <p:cNvPr id="2" name="Group 4"/>
          <p:cNvGrpSpPr>
            <a:grpSpLocks/>
          </p:cNvGrpSpPr>
          <p:nvPr/>
        </p:nvGrpSpPr>
        <p:grpSpPr bwMode="auto">
          <a:xfrm>
            <a:off x="4648200" y="1752600"/>
            <a:ext cx="1828800" cy="1828800"/>
            <a:chOff x="4512" y="2064"/>
            <a:chExt cx="1152" cy="1152"/>
          </a:xfrm>
        </p:grpSpPr>
        <p:sp>
          <p:nvSpPr>
            <p:cNvPr id="21527" name="Oval 5"/>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tIns="91440" bIns="91440" anchor="ctr">
              <a:spAutoFit/>
            </a:bodyPr>
            <a:lstStyle/>
            <a:p>
              <a:endParaRPr lang="en-US"/>
            </a:p>
          </p:txBody>
        </p:sp>
        <p:sp>
          <p:nvSpPr>
            <p:cNvPr id="21528" name="Oval 6"/>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29" name="Oval 7"/>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30" name="Line 8"/>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3" name="Group 9"/>
          <p:cNvGrpSpPr>
            <a:grpSpLocks/>
          </p:cNvGrpSpPr>
          <p:nvPr/>
        </p:nvGrpSpPr>
        <p:grpSpPr bwMode="auto">
          <a:xfrm rot="-2700000">
            <a:off x="4648200" y="1752600"/>
            <a:ext cx="1828800" cy="1828800"/>
            <a:chOff x="4512" y="2064"/>
            <a:chExt cx="1152" cy="1152"/>
          </a:xfrm>
        </p:grpSpPr>
        <p:sp>
          <p:nvSpPr>
            <p:cNvPr id="21523" name="Oval 10"/>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tIns="91440" bIns="91440" anchor="ctr">
              <a:spAutoFit/>
            </a:bodyPr>
            <a:lstStyle/>
            <a:p>
              <a:endParaRPr lang="en-US"/>
            </a:p>
          </p:txBody>
        </p:sp>
        <p:sp>
          <p:nvSpPr>
            <p:cNvPr id="21524" name="Oval 11"/>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25" name="Oval 12"/>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26" name="Line 13"/>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4" name="Group 14"/>
          <p:cNvGrpSpPr>
            <a:grpSpLocks/>
          </p:cNvGrpSpPr>
          <p:nvPr/>
        </p:nvGrpSpPr>
        <p:grpSpPr bwMode="auto">
          <a:xfrm>
            <a:off x="4648200" y="1752600"/>
            <a:ext cx="1752600" cy="2667000"/>
            <a:chOff x="4512" y="2064"/>
            <a:chExt cx="1152" cy="1152"/>
          </a:xfrm>
        </p:grpSpPr>
        <p:sp>
          <p:nvSpPr>
            <p:cNvPr id="21519" name="Oval 15"/>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tIns="91440" bIns="91440" anchor="ctr">
              <a:spAutoFit/>
            </a:bodyPr>
            <a:lstStyle/>
            <a:p>
              <a:endParaRPr lang="en-US"/>
            </a:p>
          </p:txBody>
        </p:sp>
        <p:sp>
          <p:nvSpPr>
            <p:cNvPr id="21520" name="Oval 16"/>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21" name="Oval 17"/>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22" name="Line 18"/>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grpSp>
        <p:nvGrpSpPr>
          <p:cNvPr id="5" name="Group 19"/>
          <p:cNvGrpSpPr>
            <a:grpSpLocks/>
          </p:cNvGrpSpPr>
          <p:nvPr/>
        </p:nvGrpSpPr>
        <p:grpSpPr bwMode="auto">
          <a:xfrm>
            <a:off x="6858000" y="2057400"/>
            <a:ext cx="1828800" cy="1828800"/>
            <a:chOff x="4512" y="2064"/>
            <a:chExt cx="1152" cy="1152"/>
          </a:xfrm>
        </p:grpSpPr>
        <p:sp>
          <p:nvSpPr>
            <p:cNvPr id="21515" name="Oval 20"/>
            <p:cNvSpPr>
              <a:spLocks noChangeArrowheads="1"/>
            </p:cNvSpPr>
            <p:nvPr/>
          </p:nvSpPr>
          <p:spPr bwMode="auto">
            <a:xfrm>
              <a:off x="4512" y="2064"/>
              <a:ext cx="1152" cy="1152"/>
            </a:xfrm>
            <a:prstGeom prst="ellipse">
              <a:avLst/>
            </a:prstGeom>
            <a:solidFill>
              <a:srgbClr val="FFFF00"/>
            </a:solidFill>
            <a:ln w="38100" algn="ctr">
              <a:noFill/>
              <a:round/>
              <a:headEnd type="none" w="sm" len="sm"/>
              <a:tailEnd type="none" w="lg" len="lg"/>
            </a:ln>
          </p:spPr>
          <p:txBody>
            <a:bodyPr tIns="91440" bIns="91440" anchor="ctr">
              <a:spAutoFit/>
            </a:bodyPr>
            <a:lstStyle/>
            <a:p>
              <a:endParaRPr lang="en-US"/>
            </a:p>
          </p:txBody>
        </p:sp>
        <p:sp>
          <p:nvSpPr>
            <p:cNvPr id="21516" name="Oval 21"/>
            <p:cNvSpPr>
              <a:spLocks noChangeArrowheads="1"/>
            </p:cNvSpPr>
            <p:nvPr/>
          </p:nvSpPr>
          <p:spPr bwMode="auto">
            <a:xfrm>
              <a:off x="4704"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17" name="Oval 22"/>
            <p:cNvSpPr>
              <a:spLocks noChangeArrowheads="1"/>
            </p:cNvSpPr>
            <p:nvPr/>
          </p:nvSpPr>
          <p:spPr bwMode="auto">
            <a:xfrm>
              <a:off x="5280" y="2400"/>
              <a:ext cx="192" cy="192"/>
            </a:xfrm>
            <a:prstGeom prst="ellipse">
              <a:avLst/>
            </a:prstGeom>
            <a:solidFill>
              <a:schemeClr val="bg1"/>
            </a:solidFill>
            <a:ln w="38100" algn="ctr">
              <a:noFill/>
              <a:round/>
              <a:headEnd type="none" w="sm" len="sm"/>
              <a:tailEnd type="none" w="lg" len="lg"/>
            </a:ln>
          </p:spPr>
          <p:txBody>
            <a:bodyPr tIns="91440" bIns="91440" anchor="ctr">
              <a:spAutoFit/>
            </a:bodyPr>
            <a:lstStyle/>
            <a:p>
              <a:endParaRPr lang="en-US"/>
            </a:p>
          </p:txBody>
        </p:sp>
        <p:sp>
          <p:nvSpPr>
            <p:cNvPr id="21518" name="Line 23"/>
            <p:cNvSpPr>
              <a:spLocks noChangeShapeType="1"/>
            </p:cNvSpPr>
            <p:nvPr/>
          </p:nvSpPr>
          <p:spPr bwMode="auto">
            <a:xfrm>
              <a:off x="4704" y="2928"/>
              <a:ext cx="768" cy="0"/>
            </a:xfrm>
            <a:prstGeom prst="line">
              <a:avLst/>
            </a:prstGeom>
            <a:noFill/>
            <a:ln w="38100">
              <a:solidFill>
                <a:schemeClr val="bg1"/>
              </a:solidFill>
              <a:round/>
              <a:headEnd type="none" w="sm" len="sm"/>
              <a:tailEnd type="none" w="lg" len="lg"/>
            </a:ln>
          </p:spPr>
          <p:txBody>
            <a:bodyPr tIns="91440" bIns="91440" anchor="ctr">
              <a:spAutoFit/>
            </a:bodyPr>
            <a:lstStyle/>
            <a:p>
              <a:endParaRPr lang="en-US"/>
            </a:p>
          </p:txBody>
        </p:sp>
      </p:grpSp>
      <p:pic>
        <p:nvPicPr>
          <p:cNvPr id="278554" name="Picture 26" descr="skewed"/>
          <p:cNvPicPr>
            <a:picLocks noChangeAspect="1" noChangeArrowheads="1"/>
          </p:cNvPicPr>
          <p:nvPr/>
        </p:nvPicPr>
        <p:blipFill>
          <a:blip r:embed="rId2"/>
          <a:srcRect/>
          <a:stretch>
            <a:fillRect/>
          </a:stretch>
        </p:blipFill>
        <p:spPr bwMode="auto">
          <a:xfrm>
            <a:off x="4114800" y="1752600"/>
            <a:ext cx="3181350" cy="1847850"/>
          </a:xfrm>
          <a:prstGeom prst="rect">
            <a:avLst/>
          </a:prstGeom>
          <a:noFill/>
          <a:ln w="9525">
            <a:noFill/>
            <a:miter lim="800000"/>
            <a:headEnd/>
            <a:tailEnd/>
          </a:ln>
        </p:spPr>
      </p:pic>
      <p:pic>
        <p:nvPicPr>
          <p:cNvPr id="278560" name="Picture 32" descr="skewed"/>
          <p:cNvPicPr>
            <a:picLocks noChangeAspect="1" noChangeArrowheads="1"/>
          </p:cNvPicPr>
          <p:nvPr/>
        </p:nvPicPr>
        <p:blipFill>
          <a:blip r:embed="rId2"/>
          <a:srcRect/>
          <a:stretch>
            <a:fillRect/>
          </a:stretch>
        </p:blipFill>
        <p:spPr bwMode="auto">
          <a:xfrm>
            <a:off x="4743450" y="3048000"/>
            <a:ext cx="3181350" cy="2590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31">
                                            <p:txEl>
                                              <p:pRg st="0" end="0"/>
                                            </p:txEl>
                                          </p:spTgt>
                                        </p:tgtEl>
                                        <p:attrNameLst>
                                          <p:attrName>style.visibility</p:attrName>
                                        </p:attrNameLst>
                                      </p:cBhvr>
                                      <p:to>
                                        <p:strVal val="visible"/>
                                      </p:to>
                                    </p:set>
                                    <p:animEffect transition="in" filter="fade">
                                      <p:cBhvr>
                                        <p:cTn id="12" dur="500"/>
                                        <p:tgtEl>
                                          <p:spTgt spid="27853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78531">
                                            <p:txEl>
                                              <p:pRg st="1" end="1"/>
                                            </p:txEl>
                                          </p:spTgt>
                                        </p:tgtEl>
                                        <p:attrNameLst>
                                          <p:attrName>style.visibility</p:attrName>
                                        </p:attrNameLst>
                                      </p:cBhvr>
                                      <p:to>
                                        <p:strVal val="visible"/>
                                      </p:to>
                                    </p:set>
                                    <p:animEffect transition="in" filter="fade">
                                      <p:cBhvr>
                                        <p:cTn id="15" dur="500"/>
                                        <p:tgtEl>
                                          <p:spTgt spid="278531">
                                            <p:txEl>
                                              <p:pRg st="1" end="1"/>
                                            </p:txEl>
                                          </p:spTgt>
                                        </p:tgtEl>
                                      </p:cBhvr>
                                    </p:animEffec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8531">
                                            <p:txEl>
                                              <p:pRg st="2" end="2"/>
                                            </p:txEl>
                                          </p:spTgt>
                                        </p:tgtEl>
                                        <p:attrNameLst>
                                          <p:attrName>style.visibility</p:attrName>
                                        </p:attrNameLst>
                                      </p:cBhvr>
                                      <p:to>
                                        <p:strVal val="visible"/>
                                      </p:to>
                                    </p:set>
                                    <p:animEffect transition="in" filter="fade">
                                      <p:cBhvr>
                                        <p:cTn id="28" dur="500"/>
                                        <p:tgtEl>
                                          <p:spTgt spid="27853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78531">
                                            <p:txEl>
                                              <p:pRg st="3" end="3"/>
                                            </p:txEl>
                                          </p:spTgt>
                                        </p:tgtEl>
                                        <p:attrNameLst>
                                          <p:attrName>style.visibility</p:attrName>
                                        </p:attrNameLst>
                                      </p:cBhvr>
                                      <p:to>
                                        <p:strVal val="visible"/>
                                      </p:to>
                                    </p:set>
                                    <p:animEffect transition="in" filter="fade">
                                      <p:cBhvr>
                                        <p:cTn id="31" dur="500"/>
                                        <p:tgtEl>
                                          <p:spTgt spid="278531">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1000"/>
                            </p:stCondLst>
                            <p:childTnLst>
                              <p:par>
                                <p:cTn id="40" presetID="10" presetClass="exit" presetSubtype="0" fill="hold" nodeType="after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8531">
                                            <p:txEl>
                                              <p:pRg st="4" end="4"/>
                                            </p:txEl>
                                          </p:spTgt>
                                        </p:tgtEl>
                                        <p:attrNameLst>
                                          <p:attrName>style.visibility</p:attrName>
                                        </p:attrNameLst>
                                      </p:cBhvr>
                                      <p:to>
                                        <p:strVal val="visible"/>
                                      </p:to>
                                    </p:set>
                                    <p:animEffect transition="in" filter="fade">
                                      <p:cBhvr>
                                        <p:cTn id="50" dur="500"/>
                                        <p:tgtEl>
                                          <p:spTgt spid="278531">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78531">
                                            <p:txEl>
                                              <p:pRg st="5" end="5"/>
                                            </p:txEl>
                                          </p:spTgt>
                                        </p:tgtEl>
                                        <p:attrNameLst>
                                          <p:attrName>style.visibility</p:attrName>
                                        </p:attrNameLst>
                                      </p:cBhvr>
                                      <p:to>
                                        <p:strVal val="visible"/>
                                      </p:to>
                                    </p:set>
                                    <p:animEffect transition="in" filter="fade">
                                      <p:cBhvr>
                                        <p:cTn id="53" dur="500"/>
                                        <p:tgtEl>
                                          <p:spTgt spid="278531">
                                            <p:txEl>
                                              <p:pRg st="5" end="5"/>
                                            </p:txEl>
                                          </p:spTgt>
                                        </p:tgtEl>
                                      </p:cBhvr>
                                    </p:animEffec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78554"/>
                                        </p:tgtEl>
                                        <p:attrNameLst>
                                          <p:attrName>style.visibility</p:attrName>
                                        </p:attrNameLst>
                                      </p:cBhvr>
                                      <p:to>
                                        <p:strVal val="visible"/>
                                      </p:to>
                                    </p:set>
                                    <p:animEffect transition="in" filter="fade">
                                      <p:cBhvr>
                                        <p:cTn id="67" dur="500"/>
                                        <p:tgtEl>
                                          <p:spTgt spid="2785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8531">
                                            <p:txEl>
                                              <p:pRg st="6" end="6"/>
                                            </p:txEl>
                                          </p:spTgt>
                                        </p:tgtEl>
                                        <p:attrNameLst>
                                          <p:attrName>style.visibility</p:attrName>
                                        </p:attrNameLst>
                                      </p:cBhvr>
                                      <p:to>
                                        <p:strVal val="visible"/>
                                      </p:to>
                                    </p:set>
                                    <p:animEffect transition="in" filter="fade">
                                      <p:cBhvr>
                                        <p:cTn id="72" dur="500"/>
                                        <p:tgtEl>
                                          <p:spTgt spid="278531">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278531">
                                            <p:txEl>
                                              <p:pRg st="7" end="7"/>
                                            </p:txEl>
                                          </p:spTgt>
                                        </p:tgtEl>
                                        <p:attrNameLst>
                                          <p:attrName>style.visibility</p:attrName>
                                        </p:attrNameLst>
                                      </p:cBhvr>
                                      <p:to>
                                        <p:strVal val="visible"/>
                                      </p:to>
                                    </p:set>
                                    <p:animEffect transition="in" filter="fade">
                                      <p:cBhvr>
                                        <p:cTn id="75" dur="500"/>
                                        <p:tgtEl>
                                          <p:spTgt spid="278531">
                                            <p:txEl>
                                              <p:pRg st="7" end="7"/>
                                            </p:txEl>
                                          </p:spTgt>
                                        </p:tgtEl>
                                      </p:cBhvr>
                                    </p:animEffect>
                                  </p:childTnLst>
                                </p:cTn>
                              </p:par>
                              <p:par>
                                <p:cTn id="76" presetID="10" presetClass="exit" presetSubtype="0" fill="hold" nodeType="withEffect">
                                  <p:stCondLst>
                                    <p:cond delay="0"/>
                                  </p:stCondLst>
                                  <p:childTnLst>
                                    <p:animEffect transition="out" filter="fade">
                                      <p:cBhvr>
                                        <p:cTn id="77" dur="500"/>
                                        <p:tgtEl>
                                          <p:spTgt spid="278554"/>
                                        </p:tgtEl>
                                      </p:cBhvr>
                                    </p:animEffect>
                                    <p:set>
                                      <p:cBhvr>
                                        <p:cTn id="78" dur="1" fill="hold">
                                          <p:stCondLst>
                                            <p:cond delay="499"/>
                                          </p:stCondLst>
                                        </p:cTn>
                                        <p:tgtEl>
                                          <p:spTgt spid="278554"/>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par>
                          <p:cTn id="83" fill="hold">
                            <p:stCondLst>
                              <p:cond delay="1000"/>
                            </p:stCondLst>
                            <p:childTnLst>
                              <p:par>
                                <p:cTn id="84" presetID="10" presetClass="exit" presetSubtype="0" fill="hold" nodeType="afterEffect">
                                  <p:stCondLst>
                                    <p:cond delay="0"/>
                                  </p:stCondLst>
                                  <p:childTnLst>
                                    <p:animEffect transition="out" filter="fade">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78531">
                                            <p:txEl>
                                              <p:pRg st="8" end="8"/>
                                            </p:txEl>
                                          </p:spTgt>
                                        </p:tgtEl>
                                        <p:attrNameLst>
                                          <p:attrName>style.visibility</p:attrName>
                                        </p:attrNameLst>
                                      </p:cBhvr>
                                      <p:to>
                                        <p:strVal val="visible"/>
                                      </p:to>
                                    </p:set>
                                    <p:animEffect transition="in" filter="fade">
                                      <p:cBhvr>
                                        <p:cTn id="94" dur="500"/>
                                        <p:tgtEl>
                                          <p:spTgt spid="278531">
                                            <p:txEl>
                                              <p:pRg st="8" end="8"/>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278531">
                                            <p:txEl>
                                              <p:pRg st="9" end="9"/>
                                            </p:txEl>
                                          </p:spTgt>
                                        </p:tgtEl>
                                        <p:attrNameLst>
                                          <p:attrName>style.visibility</p:attrName>
                                        </p:attrNameLst>
                                      </p:cBhvr>
                                      <p:to>
                                        <p:strVal val="visible"/>
                                      </p:to>
                                    </p:set>
                                    <p:animEffect transition="in" filter="fade">
                                      <p:cBhvr>
                                        <p:cTn id="97" dur="500"/>
                                        <p:tgtEl>
                                          <p:spTgt spid="278531">
                                            <p:txEl>
                                              <p:pRg st="9" end="9"/>
                                            </p:txEl>
                                          </p:spTgt>
                                        </p:tgtEl>
                                      </p:cBhvr>
                                    </p:animEffect>
                                  </p:childTnLst>
                                </p:cTn>
                              </p:par>
                              <p:par>
                                <p:cTn id="98" presetID="10" presetClass="exit" presetSubtype="0" fill="hold" nodeType="withEffect">
                                  <p:stCondLst>
                                    <p:cond delay="0"/>
                                  </p:stCondLst>
                                  <p:childTnLst>
                                    <p:animEffect transition="out" filter="fad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fade">
                                      <p:cBhvr>
                                        <p:cTn id="104" dur="500"/>
                                        <p:tgtEl>
                                          <p:spTgt spid="2"/>
                                        </p:tgtEl>
                                      </p:cBhvr>
                                    </p:animEffect>
                                  </p:childTnLst>
                                </p:cTn>
                              </p:par>
                            </p:childTnLst>
                          </p:cTn>
                        </p:par>
                        <p:par>
                          <p:cTn id="105" fill="hold">
                            <p:stCondLst>
                              <p:cond delay="1000"/>
                            </p:stCondLst>
                            <p:childTnLst>
                              <p:par>
                                <p:cTn id="106" presetID="10" presetClass="exit" presetSubtype="0" fill="hold" nodeType="afterEffect">
                                  <p:stCondLst>
                                    <p:cond delay="0"/>
                                  </p:stCondLst>
                                  <p:childTnLst>
                                    <p:animEffect transition="out" filter="fade">
                                      <p:cBhvr>
                                        <p:cTn id="107" dur="500"/>
                                        <p:tgtEl>
                                          <p:spTgt spid="2"/>
                                        </p:tgtEl>
                                      </p:cBhvr>
                                    </p:animEffect>
                                    <p:set>
                                      <p:cBhvr>
                                        <p:cTn id="108" dur="1" fill="hold">
                                          <p:stCondLst>
                                            <p:cond delay="499"/>
                                          </p:stCondLst>
                                        </p:cTn>
                                        <p:tgtEl>
                                          <p:spTgt spid="2"/>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278560"/>
                                        </p:tgtEl>
                                        <p:attrNameLst>
                                          <p:attrName>style.visibility</p:attrName>
                                        </p:attrNameLst>
                                      </p:cBhvr>
                                      <p:to>
                                        <p:strVal val="visible"/>
                                      </p:to>
                                    </p:set>
                                    <p:animEffect transition="in" filter="fade">
                                      <p:cBhvr>
                                        <p:cTn id="111" dur="500"/>
                                        <p:tgtEl>
                                          <p:spTgt spid="278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a:t>&lt;TransformGroup /&gt;</a:t>
            </a:r>
          </a:p>
        </p:txBody>
      </p:sp>
      <p:sp>
        <p:nvSpPr>
          <p:cNvPr id="22531" name="Rectangle 3"/>
          <p:cNvSpPr>
            <a:spLocks noGrp="1" noChangeArrowheads="1"/>
          </p:cNvSpPr>
          <p:nvPr>
            <p:ph type="body" sz="quarter" idx="10"/>
          </p:nvPr>
        </p:nvSpPr>
        <p:spPr>
          <a:xfrm>
            <a:off x="359833" y="1203854"/>
            <a:ext cx="8382000" cy="657103"/>
          </a:xfrm>
        </p:spPr>
        <p:txBody>
          <a:bodyPr/>
          <a:lstStyle/>
          <a:p>
            <a:r>
              <a:rPr lang="cs-CZ" dirty="0" smtClean="0"/>
              <a:t>Sdružení více transformací</a:t>
            </a:r>
            <a:endParaRPr lang="en-US" dirty="0" smtClean="0"/>
          </a:p>
          <a:p>
            <a:pPr lvl="1" eaLnBrk="1" hangingPunct="1"/>
            <a:endParaRPr lang="en-US" dirty="0" smtClean="0"/>
          </a:p>
        </p:txBody>
      </p:sp>
      <p:sp>
        <p:nvSpPr>
          <p:cNvPr id="280580" name="Text Box 4"/>
          <p:cNvSpPr txBox="1">
            <a:spLocks noChangeArrowheads="1"/>
          </p:cNvSpPr>
          <p:nvPr/>
        </p:nvSpPr>
        <p:spPr bwMode="auto">
          <a:xfrm>
            <a:off x="457200" y="1752600"/>
            <a:ext cx="8229600" cy="40290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tIns="91440" bIns="91440">
            <a:spAutoFit/>
          </a:bodyPr>
          <a:lstStyle/>
          <a:p>
            <a:pPr algn="l">
              <a:defRPr/>
            </a:pPr>
            <a:r>
              <a:rPr lang="en-US" sz="1800" b="0" dirty="0">
                <a:solidFill>
                  <a:schemeClr val="bg1"/>
                </a:solidFill>
                <a:latin typeface="Consolas" pitchFamily="49" charset="0"/>
              </a:rPr>
              <a:t>&lt;Canvas </a:t>
            </a:r>
            <a:r>
              <a:rPr lang="en-US" sz="1800" b="0" dirty="0" err="1">
                <a:solidFill>
                  <a:schemeClr val="bg1"/>
                </a:solidFill>
                <a:latin typeface="Consolas" pitchFamily="49" charset="0"/>
              </a:rPr>
              <a:t>xmlns</a:t>
            </a:r>
            <a:r>
              <a:rPr lang="en-US" sz="1800" b="0" dirty="0">
                <a:solidFill>
                  <a:schemeClr val="bg1"/>
                </a:solidFill>
                <a:latin typeface="Consolas" pitchFamily="49" charset="0"/>
              </a:rPr>
              <a:t>="..."</a:t>
            </a:r>
          </a:p>
          <a:p>
            <a:pPr algn="l">
              <a:defRPr/>
            </a:pPr>
            <a:r>
              <a:rPr lang="en-US" sz="1800" b="0" dirty="0">
                <a:solidFill>
                  <a:schemeClr val="bg1"/>
                </a:solidFill>
                <a:latin typeface="Consolas" pitchFamily="49" charset="0"/>
              </a:rPr>
              <a:t>        </a:t>
            </a:r>
            <a:r>
              <a:rPr lang="en-US" sz="1800" b="0" dirty="0" err="1">
                <a:solidFill>
                  <a:schemeClr val="bg1"/>
                </a:solidFill>
                <a:latin typeface="Consolas" pitchFamily="49" charset="0"/>
              </a:rPr>
              <a:t>xmlns:x</a:t>
            </a:r>
            <a:r>
              <a:rPr lang="en-US" sz="1800" b="0" dirty="0">
                <a:solidFill>
                  <a:schemeClr val="bg1"/>
                </a:solidFill>
                <a:latin typeface="Consolas" pitchFamily="49" charset="0"/>
              </a:rPr>
              <a:t>="..."&gt;</a:t>
            </a:r>
          </a:p>
          <a:p>
            <a:pPr algn="l">
              <a:defRPr/>
            </a:pPr>
            <a:r>
              <a:rPr lang="en-US" sz="1800" b="0" dirty="0">
                <a:solidFill>
                  <a:schemeClr val="bg1"/>
                </a:solidFill>
                <a:latin typeface="Consolas" pitchFamily="49" charset="0"/>
              </a:rPr>
              <a:t>  &lt;</a:t>
            </a:r>
            <a:r>
              <a:rPr lang="en-US" sz="1800" b="0" dirty="0" err="1">
                <a:solidFill>
                  <a:schemeClr val="bg1"/>
                </a:solidFill>
                <a:latin typeface="Consolas" pitchFamily="49" charset="0"/>
              </a:rPr>
              <a:t>Canvas.RenderTransform</a:t>
            </a:r>
            <a:r>
              <a:rPr lang="en-US" sz="1800" b="0" dirty="0">
                <a:solidFill>
                  <a:schemeClr val="bg1"/>
                </a:solidFill>
                <a:latin typeface="Consolas" pitchFamily="49" charset="0"/>
              </a:rPr>
              <a:t>&gt;</a:t>
            </a:r>
          </a:p>
          <a:p>
            <a:pPr algn="l">
              <a:defRPr/>
            </a:pPr>
            <a:r>
              <a:rPr lang="en-US" sz="1800" dirty="0">
                <a:solidFill>
                  <a:schemeClr val="bg1"/>
                </a:solidFill>
                <a:latin typeface="Consolas" pitchFamily="49" charset="0"/>
              </a:rPr>
              <a:t>    &lt;</a:t>
            </a:r>
            <a:r>
              <a:rPr lang="en-US" sz="1800" dirty="0" err="1">
                <a:solidFill>
                  <a:schemeClr val="bg1"/>
                </a:solidFill>
                <a:latin typeface="Consolas" pitchFamily="49" charset="0"/>
              </a:rPr>
              <a:t>TransformGroup</a:t>
            </a:r>
            <a:r>
              <a:rPr lang="en-US" sz="1800" dirty="0">
                <a:solidFill>
                  <a:schemeClr val="bg1"/>
                </a:solidFill>
                <a:latin typeface="Consolas" pitchFamily="49" charset="0"/>
              </a:rPr>
              <a:t>&gt;</a:t>
            </a:r>
          </a:p>
          <a:p>
            <a:pPr algn="l">
              <a:defRPr/>
            </a:pPr>
            <a:r>
              <a:rPr lang="en-US" sz="1800" b="0" dirty="0">
                <a:solidFill>
                  <a:schemeClr val="bg1"/>
                </a:solidFill>
                <a:latin typeface="Consolas" pitchFamily="49" charset="0"/>
              </a:rPr>
              <a:t>      &lt;</a:t>
            </a:r>
            <a:r>
              <a:rPr lang="en-US" sz="1800" b="0" dirty="0" err="1">
                <a:solidFill>
                  <a:schemeClr val="bg1"/>
                </a:solidFill>
                <a:latin typeface="Consolas" pitchFamily="49" charset="0"/>
              </a:rPr>
              <a:t>RotateTransform</a:t>
            </a:r>
            <a:r>
              <a:rPr lang="en-US" sz="1800" b="0" dirty="0">
                <a:solidFill>
                  <a:schemeClr val="bg1"/>
                </a:solidFill>
                <a:latin typeface="Consolas" pitchFamily="49" charset="0"/>
              </a:rPr>
              <a:t> Angle="-45" </a:t>
            </a:r>
            <a:r>
              <a:rPr lang="en-US" sz="1800" b="0" dirty="0" err="1">
                <a:solidFill>
                  <a:schemeClr val="bg1"/>
                </a:solidFill>
                <a:latin typeface="Consolas" pitchFamily="49" charset="0"/>
              </a:rPr>
              <a:t>CenterX</a:t>
            </a:r>
            <a:r>
              <a:rPr lang="en-US" sz="1800" b="0" dirty="0">
                <a:solidFill>
                  <a:schemeClr val="bg1"/>
                </a:solidFill>
                <a:latin typeface="Consolas" pitchFamily="49" charset="0"/>
              </a:rPr>
              <a:t>="50" </a:t>
            </a:r>
            <a:r>
              <a:rPr lang="en-US" sz="1800" b="0" dirty="0" err="1">
                <a:solidFill>
                  <a:schemeClr val="bg1"/>
                </a:solidFill>
                <a:latin typeface="Consolas" pitchFamily="49" charset="0"/>
              </a:rPr>
              <a:t>CenterY</a:t>
            </a:r>
            <a:r>
              <a:rPr lang="en-US" sz="1800" b="0" dirty="0">
                <a:solidFill>
                  <a:schemeClr val="bg1"/>
                </a:solidFill>
                <a:latin typeface="Consolas" pitchFamily="49" charset="0"/>
              </a:rPr>
              <a:t>="50"/&gt;</a:t>
            </a:r>
          </a:p>
          <a:p>
            <a:pPr algn="l">
              <a:defRPr/>
            </a:pPr>
            <a:r>
              <a:rPr lang="en-US" sz="1800" b="0" dirty="0">
                <a:solidFill>
                  <a:schemeClr val="bg1"/>
                </a:solidFill>
                <a:latin typeface="Consolas" pitchFamily="49" charset="0"/>
              </a:rPr>
              <a:t>      &lt;</a:t>
            </a:r>
            <a:r>
              <a:rPr lang="en-US" sz="1800" b="0" dirty="0" err="1">
                <a:solidFill>
                  <a:schemeClr val="bg1"/>
                </a:solidFill>
                <a:latin typeface="Consolas" pitchFamily="49" charset="0"/>
              </a:rPr>
              <a:t>ScaleTransform</a:t>
            </a:r>
            <a:r>
              <a:rPr lang="en-US" sz="1800" b="0" dirty="0">
                <a:solidFill>
                  <a:schemeClr val="bg1"/>
                </a:solidFill>
                <a:latin typeface="Consolas" pitchFamily="49" charset="0"/>
              </a:rPr>
              <a:t>  </a:t>
            </a:r>
            <a:r>
              <a:rPr lang="en-US" sz="1800" b="0" dirty="0" err="1">
                <a:solidFill>
                  <a:schemeClr val="bg1"/>
                </a:solidFill>
                <a:latin typeface="Consolas" pitchFamily="49" charset="0"/>
              </a:rPr>
              <a:t>ScaleX</a:t>
            </a:r>
            <a:r>
              <a:rPr lang="en-US" sz="1800" b="0" dirty="0">
                <a:solidFill>
                  <a:schemeClr val="bg1"/>
                </a:solidFill>
                <a:latin typeface="Consolas" pitchFamily="49" charset="0"/>
              </a:rPr>
              <a:t>="1.5" </a:t>
            </a:r>
            <a:r>
              <a:rPr lang="en-US" sz="1800" b="0" dirty="0" err="1">
                <a:solidFill>
                  <a:schemeClr val="bg1"/>
                </a:solidFill>
                <a:latin typeface="Consolas" pitchFamily="49" charset="0"/>
              </a:rPr>
              <a:t>ScaleY</a:t>
            </a:r>
            <a:r>
              <a:rPr lang="en-US" sz="1800" b="0" dirty="0">
                <a:solidFill>
                  <a:schemeClr val="bg1"/>
                </a:solidFill>
                <a:latin typeface="Consolas" pitchFamily="49" charset="0"/>
              </a:rPr>
              <a:t>="2" /&gt;</a:t>
            </a:r>
          </a:p>
          <a:p>
            <a:pPr algn="l">
              <a:defRPr/>
            </a:pPr>
            <a:r>
              <a:rPr lang="en-US" sz="1800" dirty="0">
                <a:solidFill>
                  <a:schemeClr val="bg1"/>
                </a:solidFill>
                <a:latin typeface="Consolas" pitchFamily="49" charset="0"/>
              </a:rPr>
              <a:t>    &lt;/</a:t>
            </a:r>
            <a:r>
              <a:rPr lang="en-US" sz="1800" dirty="0" err="1">
                <a:solidFill>
                  <a:schemeClr val="bg1"/>
                </a:solidFill>
                <a:latin typeface="Consolas" pitchFamily="49" charset="0"/>
              </a:rPr>
              <a:t>TransformGroup</a:t>
            </a:r>
            <a:r>
              <a:rPr lang="en-US" sz="1800" dirty="0">
                <a:solidFill>
                  <a:schemeClr val="bg1"/>
                </a:solidFill>
                <a:latin typeface="Consolas" pitchFamily="49" charset="0"/>
              </a:rPr>
              <a:t>&gt;</a:t>
            </a:r>
          </a:p>
          <a:p>
            <a:pPr algn="l">
              <a:defRPr/>
            </a:pPr>
            <a:r>
              <a:rPr lang="en-US" sz="1800" b="0" dirty="0">
                <a:solidFill>
                  <a:schemeClr val="bg1"/>
                </a:solidFill>
                <a:latin typeface="Consolas" pitchFamily="49" charset="0"/>
              </a:rPr>
              <a:t>  &lt;/</a:t>
            </a:r>
            <a:r>
              <a:rPr lang="en-US" sz="1800" b="0" dirty="0" err="1">
                <a:solidFill>
                  <a:schemeClr val="bg1"/>
                </a:solidFill>
                <a:latin typeface="Consolas" pitchFamily="49" charset="0"/>
              </a:rPr>
              <a:t>Canvas.RenderTransform</a:t>
            </a:r>
            <a:r>
              <a:rPr lang="en-US" sz="1800" b="0" dirty="0">
                <a:solidFill>
                  <a:schemeClr val="bg1"/>
                </a:solidFill>
                <a:latin typeface="Consolas" pitchFamily="49" charset="0"/>
              </a:rPr>
              <a:t>&gt;</a:t>
            </a:r>
          </a:p>
          <a:p>
            <a:pPr algn="l">
              <a:defRPr/>
            </a:pPr>
            <a:r>
              <a:rPr lang="en-US" sz="1800" b="0" dirty="0">
                <a:solidFill>
                  <a:schemeClr val="bg1"/>
                </a:solidFill>
                <a:latin typeface="Consolas" pitchFamily="49" charset="0"/>
              </a:rPr>
              <a:t>  &lt;Ellipse Width="100" Height="100" Fill="Yellow" /&gt;</a:t>
            </a:r>
          </a:p>
          <a:p>
            <a:pPr algn="l">
              <a:defRPr/>
            </a:pPr>
            <a:r>
              <a:rPr lang="en-US" sz="1800" b="0" dirty="0">
                <a:solidFill>
                  <a:schemeClr val="bg1"/>
                </a:solidFill>
                <a:latin typeface="Consolas" pitchFamily="49" charset="0"/>
              </a:rPr>
              <a:t>  &lt;Ellipse </a:t>
            </a:r>
            <a:r>
              <a:rPr lang="en-US" sz="1800" b="0" dirty="0" err="1">
                <a:solidFill>
                  <a:schemeClr val="bg1"/>
                </a:solidFill>
                <a:latin typeface="Consolas" pitchFamily="49" charset="0"/>
              </a:rPr>
              <a:t>Canvas.Top</a:t>
            </a:r>
            <a:r>
              <a:rPr lang="en-US" sz="1800" b="0" dirty="0">
                <a:solidFill>
                  <a:schemeClr val="bg1"/>
                </a:solidFill>
                <a:latin typeface="Consolas" pitchFamily="49" charset="0"/>
              </a:rPr>
              <a:t>="25" </a:t>
            </a:r>
            <a:r>
              <a:rPr lang="en-US" sz="1800" b="0" dirty="0" err="1">
                <a:solidFill>
                  <a:schemeClr val="bg1"/>
                </a:solidFill>
                <a:latin typeface="Consolas" pitchFamily="49" charset="0"/>
              </a:rPr>
              <a:t>Canvas.Left</a:t>
            </a:r>
            <a:r>
              <a:rPr lang="en-US" sz="1800" b="0" dirty="0">
                <a:solidFill>
                  <a:schemeClr val="bg1"/>
                </a:solidFill>
                <a:latin typeface="Consolas" pitchFamily="49" charset="0"/>
              </a:rPr>
              <a:t>="25" </a:t>
            </a:r>
          </a:p>
          <a:p>
            <a:pPr algn="l">
              <a:defRPr/>
            </a:pPr>
            <a:r>
              <a:rPr lang="en-US" sz="1800" b="0" dirty="0">
                <a:solidFill>
                  <a:schemeClr val="bg1"/>
                </a:solidFill>
                <a:latin typeface="Consolas" pitchFamily="49" charset="0"/>
              </a:rPr>
              <a:t>           Width="10" Height="10" Fill="Black" /&gt;</a:t>
            </a:r>
          </a:p>
          <a:p>
            <a:pPr algn="l">
              <a:defRPr/>
            </a:pPr>
            <a:r>
              <a:rPr lang="en-US" sz="1800" b="0" dirty="0">
                <a:solidFill>
                  <a:schemeClr val="bg1"/>
                </a:solidFill>
                <a:latin typeface="Consolas" pitchFamily="49" charset="0"/>
              </a:rPr>
              <a:t>  &lt;Ellipse </a:t>
            </a:r>
            <a:r>
              <a:rPr lang="en-US" sz="1800" b="0" dirty="0" err="1">
                <a:solidFill>
                  <a:schemeClr val="bg1"/>
                </a:solidFill>
                <a:latin typeface="Consolas" pitchFamily="49" charset="0"/>
              </a:rPr>
              <a:t>Canvas.Top</a:t>
            </a:r>
            <a:r>
              <a:rPr lang="en-US" sz="1800" b="0" dirty="0">
                <a:solidFill>
                  <a:schemeClr val="bg1"/>
                </a:solidFill>
                <a:latin typeface="Consolas" pitchFamily="49" charset="0"/>
              </a:rPr>
              <a:t>="25" </a:t>
            </a:r>
            <a:r>
              <a:rPr lang="en-US" sz="1800" b="0" dirty="0" err="1">
                <a:solidFill>
                  <a:schemeClr val="bg1"/>
                </a:solidFill>
                <a:latin typeface="Consolas" pitchFamily="49" charset="0"/>
              </a:rPr>
              <a:t>Canvas.Left</a:t>
            </a:r>
            <a:r>
              <a:rPr lang="en-US" sz="1800" b="0" dirty="0">
                <a:solidFill>
                  <a:schemeClr val="bg1"/>
                </a:solidFill>
                <a:latin typeface="Consolas" pitchFamily="49" charset="0"/>
              </a:rPr>
              <a:t>="65" </a:t>
            </a:r>
          </a:p>
          <a:p>
            <a:pPr algn="l">
              <a:defRPr/>
            </a:pPr>
            <a:r>
              <a:rPr lang="en-US" sz="1800" b="0" dirty="0">
                <a:solidFill>
                  <a:schemeClr val="bg1"/>
                </a:solidFill>
                <a:latin typeface="Consolas" pitchFamily="49" charset="0"/>
              </a:rPr>
              <a:t>           Width="10" Height="10" Fill="Black" /&gt;</a:t>
            </a:r>
          </a:p>
          <a:p>
            <a:pPr algn="l">
              <a:defRPr/>
            </a:pPr>
            <a:r>
              <a:rPr lang="en-US" sz="1800" b="0" dirty="0">
                <a:solidFill>
                  <a:schemeClr val="bg1"/>
                </a:solidFill>
                <a:latin typeface="Consolas" pitchFamily="49" charset="0"/>
              </a:rPr>
              <a:t>&lt;/Canvas&gt;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0580">
                                            <p:bg/>
                                          </p:spTgt>
                                        </p:tgtEl>
                                        <p:attrNameLst>
                                          <p:attrName>style.visibility</p:attrName>
                                        </p:attrNameLst>
                                      </p:cBhvr>
                                      <p:to>
                                        <p:strVal val="visible"/>
                                      </p:to>
                                    </p:set>
                                    <p:animEffect transition="in" filter="fade">
                                      <p:cBhvr>
                                        <p:cTn id="7" dur="500"/>
                                        <p:tgtEl>
                                          <p:spTgt spid="28058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0580">
                                            <p:txEl>
                                              <p:pRg st="0" end="0"/>
                                            </p:txEl>
                                          </p:spTgt>
                                        </p:tgtEl>
                                        <p:attrNameLst>
                                          <p:attrName>style.visibility</p:attrName>
                                        </p:attrNameLst>
                                      </p:cBhvr>
                                      <p:to>
                                        <p:strVal val="visible"/>
                                      </p:to>
                                    </p:set>
                                    <p:animEffect transition="in" filter="fade">
                                      <p:cBhvr>
                                        <p:cTn id="10" dur="500"/>
                                        <p:tgtEl>
                                          <p:spTgt spid="28058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0580">
                                            <p:txEl>
                                              <p:pRg st="1" end="1"/>
                                            </p:txEl>
                                          </p:spTgt>
                                        </p:tgtEl>
                                        <p:attrNameLst>
                                          <p:attrName>style.visibility</p:attrName>
                                        </p:attrNameLst>
                                      </p:cBhvr>
                                      <p:to>
                                        <p:strVal val="visible"/>
                                      </p:to>
                                    </p:set>
                                    <p:animEffect transition="in" filter="fade">
                                      <p:cBhvr>
                                        <p:cTn id="13" dur="500"/>
                                        <p:tgtEl>
                                          <p:spTgt spid="28058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0580">
                                            <p:txEl>
                                              <p:pRg st="8" end="8"/>
                                            </p:txEl>
                                          </p:spTgt>
                                        </p:tgtEl>
                                        <p:attrNameLst>
                                          <p:attrName>style.visibility</p:attrName>
                                        </p:attrNameLst>
                                      </p:cBhvr>
                                      <p:to>
                                        <p:strVal val="visible"/>
                                      </p:to>
                                    </p:set>
                                    <p:animEffect transition="in" filter="fade">
                                      <p:cBhvr>
                                        <p:cTn id="16" dur="500"/>
                                        <p:tgtEl>
                                          <p:spTgt spid="280580">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0580">
                                            <p:txEl>
                                              <p:pRg st="9" end="9"/>
                                            </p:txEl>
                                          </p:spTgt>
                                        </p:tgtEl>
                                        <p:attrNameLst>
                                          <p:attrName>style.visibility</p:attrName>
                                        </p:attrNameLst>
                                      </p:cBhvr>
                                      <p:to>
                                        <p:strVal val="visible"/>
                                      </p:to>
                                    </p:set>
                                    <p:animEffect transition="in" filter="fade">
                                      <p:cBhvr>
                                        <p:cTn id="19" dur="500"/>
                                        <p:tgtEl>
                                          <p:spTgt spid="280580">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0580">
                                            <p:txEl>
                                              <p:pRg st="10" end="10"/>
                                            </p:txEl>
                                          </p:spTgt>
                                        </p:tgtEl>
                                        <p:attrNameLst>
                                          <p:attrName>style.visibility</p:attrName>
                                        </p:attrNameLst>
                                      </p:cBhvr>
                                      <p:to>
                                        <p:strVal val="visible"/>
                                      </p:to>
                                    </p:set>
                                    <p:animEffect transition="in" filter="fade">
                                      <p:cBhvr>
                                        <p:cTn id="22" dur="500"/>
                                        <p:tgtEl>
                                          <p:spTgt spid="280580">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0580">
                                            <p:txEl>
                                              <p:pRg st="11" end="11"/>
                                            </p:txEl>
                                          </p:spTgt>
                                        </p:tgtEl>
                                        <p:attrNameLst>
                                          <p:attrName>style.visibility</p:attrName>
                                        </p:attrNameLst>
                                      </p:cBhvr>
                                      <p:to>
                                        <p:strVal val="visible"/>
                                      </p:to>
                                    </p:set>
                                    <p:animEffect transition="in" filter="fade">
                                      <p:cBhvr>
                                        <p:cTn id="25" dur="500"/>
                                        <p:tgtEl>
                                          <p:spTgt spid="280580">
                                            <p:txEl>
                                              <p:pRg st="11" end="1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0580">
                                            <p:txEl>
                                              <p:pRg st="12" end="12"/>
                                            </p:txEl>
                                          </p:spTgt>
                                        </p:tgtEl>
                                        <p:attrNameLst>
                                          <p:attrName>style.visibility</p:attrName>
                                        </p:attrNameLst>
                                      </p:cBhvr>
                                      <p:to>
                                        <p:strVal val="visible"/>
                                      </p:to>
                                    </p:set>
                                    <p:animEffect transition="in" filter="fade">
                                      <p:cBhvr>
                                        <p:cTn id="28" dur="500"/>
                                        <p:tgtEl>
                                          <p:spTgt spid="280580">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0580">
                                            <p:txEl>
                                              <p:pRg st="13" end="13"/>
                                            </p:txEl>
                                          </p:spTgt>
                                        </p:tgtEl>
                                        <p:attrNameLst>
                                          <p:attrName>style.visibility</p:attrName>
                                        </p:attrNameLst>
                                      </p:cBhvr>
                                      <p:to>
                                        <p:strVal val="visible"/>
                                      </p:to>
                                    </p:set>
                                    <p:animEffect transition="in" filter="fade">
                                      <p:cBhvr>
                                        <p:cTn id="31" dur="500"/>
                                        <p:tgtEl>
                                          <p:spTgt spid="280580">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0580">
                                            <p:txEl>
                                              <p:pRg st="2" end="2"/>
                                            </p:txEl>
                                          </p:spTgt>
                                        </p:tgtEl>
                                        <p:attrNameLst>
                                          <p:attrName>style.visibility</p:attrName>
                                        </p:attrNameLst>
                                      </p:cBhvr>
                                      <p:to>
                                        <p:strVal val="visible"/>
                                      </p:to>
                                    </p:set>
                                    <p:animEffect transition="in" filter="fade">
                                      <p:cBhvr>
                                        <p:cTn id="36" dur="500"/>
                                        <p:tgtEl>
                                          <p:spTgt spid="280580">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80580">
                                            <p:txEl>
                                              <p:pRg st="3" end="3"/>
                                            </p:txEl>
                                          </p:spTgt>
                                        </p:tgtEl>
                                        <p:attrNameLst>
                                          <p:attrName>style.visibility</p:attrName>
                                        </p:attrNameLst>
                                      </p:cBhvr>
                                      <p:to>
                                        <p:strVal val="visible"/>
                                      </p:to>
                                    </p:set>
                                    <p:animEffect transition="in" filter="fade">
                                      <p:cBhvr>
                                        <p:cTn id="39" dur="500"/>
                                        <p:tgtEl>
                                          <p:spTgt spid="280580">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80580">
                                            <p:txEl>
                                              <p:pRg st="4" end="4"/>
                                            </p:txEl>
                                          </p:spTgt>
                                        </p:tgtEl>
                                        <p:attrNameLst>
                                          <p:attrName>style.visibility</p:attrName>
                                        </p:attrNameLst>
                                      </p:cBhvr>
                                      <p:to>
                                        <p:strVal val="visible"/>
                                      </p:to>
                                    </p:set>
                                    <p:animEffect transition="in" filter="fade">
                                      <p:cBhvr>
                                        <p:cTn id="42" dur="500"/>
                                        <p:tgtEl>
                                          <p:spTgt spid="280580">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80580">
                                            <p:txEl>
                                              <p:pRg st="6" end="6"/>
                                            </p:txEl>
                                          </p:spTgt>
                                        </p:tgtEl>
                                        <p:attrNameLst>
                                          <p:attrName>style.visibility</p:attrName>
                                        </p:attrNameLst>
                                      </p:cBhvr>
                                      <p:to>
                                        <p:strVal val="visible"/>
                                      </p:to>
                                    </p:set>
                                    <p:animEffect transition="in" filter="fade">
                                      <p:cBhvr>
                                        <p:cTn id="45" dur="500"/>
                                        <p:tgtEl>
                                          <p:spTgt spid="280580">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80580">
                                            <p:txEl>
                                              <p:pRg st="5" end="5"/>
                                            </p:txEl>
                                          </p:spTgt>
                                        </p:tgtEl>
                                        <p:attrNameLst>
                                          <p:attrName>style.visibility</p:attrName>
                                        </p:attrNameLst>
                                      </p:cBhvr>
                                      <p:to>
                                        <p:strVal val="visible"/>
                                      </p:to>
                                    </p:set>
                                    <p:animEffect transition="in" filter="fade">
                                      <p:cBhvr>
                                        <p:cTn id="48" dur="500"/>
                                        <p:tgtEl>
                                          <p:spTgt spid="280580">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80580">
                                            <p:txEl>
                                              <p:pRg st="7" end="7"/>
                                            </p:txEl>
                                          </p:spTgt>
                                        </p:tgtEl>
                                        <p:attrNameLst>
                                          <p:attrName>style.visibility</p:attrName>
                                        </p:attrNameLst>
                                      </p:cBhvr>
                                      <p:to>
                                        <p:strVal val="visible"/>
                                      </p:to>
                                    </p:set>
                                    <p:animEffect transition="in" filter="fade">
                                      <p:cBhvr>
                                        <p:cTn id="51" dur="500"/>
                                        <p:tgtEl>
                                          <p:spTgt spid="2805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defRPr/>
            </a:pPr>
            <a:r>
              <a:rPr lang="cs-CZ" dirty="0" smtClean="0"/>
              <a:t>Animace</a:t>
            </a:r>
            <a:endParaRPr lang="en-US" dirty="0" smtClean="0"/>
          </a:p>
        </p:txBody>
      </p:sp>
      <p:sp>
        <p:nvSpPr>
          <p:cNvPr id="25603" name="Rectangle 3"/>
          <p:cNvSpPr>
            <a:spLocks noGrp="1" noChangeArrowheads="1"/>
          </p:cNvSpPr>
          <p:nvPr>
            <p:ph type="body" sz="quarter" idx="10"/>
          </p:nvPr>
        </p:nvSpPr>
        <p:spPr>
          <a:xfrm>
            <a:off x="359833" y="1203854"/>
            <a:ext cx="8382000" cy="4968346"/>
          </a:xfrm>
        </p:spPr>
        <p:txBody>
          <a:bodyPr>
            <a:normAutofit/>
          </a:bodyPr>
          <a:lstStyle/>
          <a:p>
            <a:pPr eaLnBrk="1" hangingPunct="1"/>
            <a:r>
              <a:rPr lang="cs-CZ" dirty="0" smtClean="0"/>
              <a:t>Spuštění animace triggerem (automaticky) nebo po nějaké události přímo z kódu</a:t>
            </a:r>
          </a:p>
        </p:txBody>
      </p:sp>
      <p:sp>
        <p:nvSpPr>
          <p:cNvPr id="4" name="Text Box 4"/>
          <p:cNvSpPr txBox="1">
            <a:spLocks noChangeArrowheads="1"/>
          </p:cNvSpPr>
          <p:nvPr/>
        </p:nvSpPr>
        <p:spPr bwMode="auto">
          <a:xfrm>
            <a:off x="152400" y="1828800"/>
            <a:ext cx="6172200" cy="4616648"/>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tIns="91440" bIns="91440">
            <a:spAutoFit/>
          </a:bodyPr>
          <a:lstStyle/>
          <a:p>
            <a:pPr algn="l">
              <a:defRPr/>
            </a:pPr>
            <a:r>
              <a:rPr lang="en-US" sz="1600" b="0" dirty="0">
                <a:solidFill>
                  <a:schemeClr val="bg1"/>
                </a:solidFill>
                <a:latin typeface="Consolas" pitchFamily="49" charset="0"/>
              </a:rPr>
              <a:t>&lt;Canvas </a:t>
            </a:r>
            <a:r>
              <a:rPr lang="en-US" sz="1600" b="0" dirty="0" err="1">
                <a:solidFill>
                  <a:schemeClr val="bg1"/>
                </a:solidFill>
                <a:latin typeface="Consolas" pitchFamily="49" charset="0"/>
              </a:rPr>
              <a:t>xmlns</a:t>
            </a:r>
            <a:r>
              <a:rPr lang="en-US" sz="1600" b="0" dirty="0">
                <a:solidFill>
                  <a:schemeClr val="bg1"/>
                </a:solidFill>
                <a:latin typeface="Consolas" pitchFamily="49" charset="0"/>
              </a:rPr>
              <a:t>="..."</a:t>
            </a:r>
          </a:p>
          <a:p>
            <a:pPr algn="l">
              <a:defRPr/>
            </a:pPr>
            <a:r>
              <a:rPr lang="en-US" sz="1600" b="0" dirty="0">
                <a:solidFill>
                  <a:schemeClr val="bg1"/>
                </a:solidFill>
                <a:latin typeface="Consolas" pitchFamily="49" charset="0"/>
              </a:rPr>
              <a:t>        </a:t>
            </a:r>
            <a:r>
              <a:rPr lang="en-US" sz="1600" b="0" dirty="0" err="1">
                <a:solidFill>
                  <a:schemeClr val="bg1"/>
                </a:solidFill>
                <a:latin typeface="Consolas" pitchFamily="49" charset="0"/>
              </a:rPr>
              <a:t>xmlns:x</a:t>
            </a:r>
            <a:r>
              <a:rPr lang="en-US" sz="1600" b="0" dirty="0">
                <a:solidFill>
                  <a:schemeClr val="bg1"/>
                </a:solidFill>
                <a:latin typeface="Consolas" pitchFamily="49" charset="0"/>
              </a:rPr>
              <a:t>="..."&gt;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Canvas.Triggers</a:t>
            </a:r>
            <a:r>
              <a:rPr lang="en-US" sz="1600" dirty="0">
                <a:solidFill>
                  <a:schemeClr val="bg1"/>
                </a:solidFill>
                <a:latin typeface="Consolas" pitchFamily="49" charset="0"/>
              </a:rPr>
              <a:t>&gt;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EventTrigger</a:t>
            </a:r>
            <a:r>
              <a:rPr lang="en-US" sz="1600" dirty="0">
                <a:solidFill>
                  <a:schemeClr val="bg1"/>
                </a:solidFill>
                <a:latin typeface="Consolas" pitchFamily="49" charset="0"/>
              </a:rPr>
              <a:t> </a:t>
            </a:r>
            <a:r>
              <a:rPr lang="en-US" sz="1600" dirty="0" err="1">
                <a:solidFill>
                  <a:schemeClr val="bg1"/>
                </a:solidFill>
                <a:latin typeface="Consolas" pitchFamily="49" charset="0"/>
              </a:rPr>
              <a:t>RoutedEvent</a:t>
            </a:r>
            <a:r>
              <a:rPr lang="en-US" sz="1600" dirty="0">
                <a:solidFill>
                  <a:schemeClr val="bg1"/>
                </a:solidFill>
                <a:latin typeface="Consolas" pitchFamily="49" charset="0"/>
              </a:rPr>
              <a:t>="</a:t>
            </a:r>
            <a:r>
              <a:rPr lang="en-US" sz="1600" dirty="0" err="1">
                <a:solidFill>
                  <a:schemeClr val="bg1"/>
                </a:solidFill>
                <a:latin typeface="Consolas" pitchFamily="49" charset="0"/>
              </a:rPr>
              <a:t>Canvas.Loaded</a:t>
            </a:r>
            <a:r>
              <a:rPr lang="en-US" sz="1600" dirty="0">
                <a:solidFill>
                  <a:schemeClr val="bg1"/>
                </a:solidFill>
                <a:latin typeface="Consolas" pitchFamily="49" charset="0"/>
              </a:rPr>
              <a:t>"&gt;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BeginStoryboard</a:t>
            </a:r>
            <a:r>
              <a:rPr lang="en-US" sz="1600" dirty="0">
                <a:solidFill>
                  <a:schemeClr val="bg1"/>
                </a:solidFill>
                <a:latin typeface="Consolas" pitchFamily="49" charset="0"/>
              </a:rPr>
              <a:t>&gt;</a:t>
            </a:r>
          </a:p>
          <a:p>
            <a:pPr algn="l">
              <a:defRPr/>
            </a:pPr>
            <a:r>
              <a:rPr lang="en-US" sz="1600" dirty="0">
                <a:solidFill>
                  <a:schemeClr val="bg1"/>
                </a:solidFill>
                <a:latin typeface="Consolas" pitchFamily="49" charset="0"/>
              </a:rPr>
              <a:t>        &lt;Storyboard&gt; </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DoubleAnimation</a:t>
            </a:r>
            <a:r>
              <a:rPr lang="en-US" sz="1600" dirty="0">
                <a:solidFill>
                  <a:schemeClr val="bg1"/>
                </a:solidFill>
                <a:latin typeface="Consolas" pitchFamily="49" charset="0"/>
              </a:rPr>
              <a:t> </a:t>
            </a:r>
          </a:p>
          <a:p>
            <a:pPr algn="l">
              <a:defRPr/>
            </a:pPr>
            <a:r>
              <a:rPr lang="en-US" sz="1600" dirty="0">
                <a:solidFill>
                  <a:schemeClr val="bg1"/>
                </a:solidFill>
                <a:latin typeface="Consolas" pitchFamily="49" charset="0"/>
              </a:rPr>
              <a:t>            </a:t>
            </a:r>
            <a:r>
              <a:rPr lang="en-US" sz="1600" dirty="0" err="1">
                <a:solidFill>
                  <a:schemeClr val="bg1"/>
                </a:solidFill>
                <a:latin typeface="Consolas" pitchFamily="49" charset="0"/>
              </a:rPr>
              <a:t>Storyboard.TargetName</a:t>
            </a:r>
            <a:r>
              <a:rPr lang="en-US" sz="1600" dirty="0">
                <a:solidFill>
                  <a:schemeClr val="bg1"/>
                </a:solidFill>
                <a:latin typeface="Consolas" pitchFamily="49" charset="0"/>
              </a:rPr>
              <a:t>="</a:t>
            </a:r>
            <a:r>
              <a:rPr lang="en-US" sz="1600" dirty="0" err="1">
                <a:solidFill>
                  <a:schemeClr val="bg1"/>
                </a:solidFill>
                <a:latin typeface="Consolas" pitchFamily="49" charset="0"/>
              </a:rPr>
              <a:t>theCircle</a:t>
            </a:r>
            <a:r>
              <a:rPr lang="en-US" sz="1600" dirty="0">
                <a:solidFill>
                  <a:schemeClr val="bg1"/>
                </a:solidFill>
                <a:latin typeface="Consolas" pitchFamily="49" charset="0"/>
              </a:rPr>
              <a:t>" </a:t>
            </a:r>
          </a:p>
          <a:p>
            <a:pPr algn="l">
              <a:defRPr/>
            </a:pPr>
            <a:r>
              <a:rPr lang="en-US" sz="1600" dirty="0">
                <a:solidFill>
                  <a:schemeClr val="bg1"/>
                </a:solidFill>
                <a:latin typeface="Consolas" pitchFamily="49" charset="0"/>
              </a:rPr>
              <a:t>            </a:t>
            </a:r>
            <a:r>
              <a:rPr lang="en-US" sz="1600" dirty="0" err="1">
                <a:solidFill>
                  <a:schemeClr val="bg1"/>
                </a:solidFill>
                <a:latin typeface="Consolas" pitchFamily="49" charset="0"/>
              </a:rPr>
              <a:t>Storyboard.TargetProperty</a:t>
            </a:r>
            <a:r>
              <a:rPr lang="en-US" sz="1600" dirty="0">
                <a:solidFill>
                  <a:schemeClr val="bg1"/>
                </a:solidFill>
                <a:latin typeface="Consolas" pitchFamily="49" charset="0"/>
              </a:rPr>
              <a:t>="Width" </a:t>
            </a:r>
          </a:p>
          <a:p>
            <a:pPr algn="l">
              <a:defRPr/>
            </a:pPr>
            <a:r>
              <a:rPr lang="en-US" sz="1600" dirty="0">
                <a:solidFill>
                  <a:schemeClr val="bg1"/>
                </a:solidFill>
                <a:latin typeface="Consolas" pitchFamily="49" charset="0"/>
              </a:rPr>
              <a:t>            From="200" To="1" Duration="0:0:2"        </a:t>
            </a:r>
          </a:p>
          <a:p>
            <a:pPr algn="l">
              <a:defRPr/>
            </a:pPr>
            <a:r>
              <a:rPr lang="en-US" sz="1600" dirty="0">
                <a:solidFill>
                  <a:schemeClr val="bg1"/>
                </a:solidFill>
                <a:latin typeface="Consolas" pitchFamily="49" charset="0"/>
              </a:rPr>
              <a:t>            </a:t>
            </a:r>
            <a:r>
              <a:rPr lang="en-US" sz="1600" dirty="0" err="1">
                <a:solidFill>
                  <a:schemeClr val="bg1"/>
                </a:solidFill>
                <a:latin typeface="Consolas" pitchFamily="49" charset="0"/>
              </a:rPr>
              <a:t>AutoReverse</a:t>
            </a:r>
            <a:r>
              <a:rPr lang="en-US" sz="1600" dirty="0">
                <a:solidFill>
                  <a:schemeClr val="bg1"/>
                </a:solidFill>
                <a:latin typeface="Consolas" pitchFamily="49" charset="0"/>
              </a:rPr>
              <a:t>="True"/&gt;</a:t>
            </a:r>
          </a:p>
          <a:p>
            <a:pPr algn="l">
              <a:defRPr/>
            </a:pPr>
            <a:r>
              <a:rPr lang="en-US" sz="1600" dirty="0">
                <a:solidFill>
                  <a:schemeClr val="bg1"/>
                </a:solidFill>
                <a:latin typeface="Consolas" pitchFamily="49" charset="0"/>
              </a:rPr>
              <a:t>        &lt;/Storyboard&gt;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BeginStoryboard</a:t>
            </a:r>
            <a:r>
              <a:rPr lang="en-US" sz="1600" dirty="0">
                <a:solidFill>
                  <a:schemeClr val="bg1"/>
                </a:solidFill>
                <a:latin typeface="Consolas" pitchFamily="49" charset="0"/>
              </a:rPr>
              <a:t>&gt;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EventTrigger</a:t>
            </a:r>
            <a:r>
              <a:rPr lang="en-US" sz="1600" dirty="0">
                <a:solidFill>
                  <a:schemeClr val="bg1"/>
                </a:solidFill>
                <a:latin typeface="Consolas" pitchFamily="49" charset="0"/>
              </a:rPr>
              <a:t>&gt;</a:t>
            </a:r>
          </a:p>
          <a:p>
            <a:pPr algn="l">
              <a:defRPr/>
            </a:pPr>
            <a:r>
              <a:rPr lang="en-US" sz="1600" dirty="0">
                <a:solidFill>
                  <a:schemeClr val="bg1"/>
                </a:solidFill>
                <a:latin typeface="Consolas" pitchFamily="49" charset="0"/>
              </a:rPr>
              <a:t>  &lt;/</a:t>
            </a:r>
            <a:r>
              <a:rPr lang="en-US" sz="1600" dirty="0" err="1">
                <a:solidFill>
                  <a:schemeClr val="bg1"/>
                </a:solidFill>
                <a:latin typeface="Consolas" pitchFamily="49" charset="0"/>
              </a:rPr>
              <a:t>Canvas.Triggers</a:t>
            </a:r>
            <a:r>
              <a:rPr lang="en-US" sz="1600" dirty="0">
                <a:solidFill>
                  <a:schemeClr val="bg1"/>
                </a:solidFill>
                <a:latin typeface="Consolas" pitchFamily="49" charset="0"/>
              </a:rPr>
              <a:t>&gt;</a:t>
            </a:r>
          </a:p>
          <a:p>
            <a:pPr algn="l">
              <a:defRPr/>
            </a:pPr>
            <a:r>
              <a:rPr lang="en-US" sz="1600" b="0" dirty="0">
                <a:solidFill>
                  <a:schemeClr val="bg1"/>
                </a:solidFill>
                <a:latin typeface="Consolas" pitchFamily="49" charset="0"/>
              </a:rPr>
              <a:t>  &lt;Ellipse </a:t>
            </a:r>
            <a:r>
              <a:rPr lang="en-US" sz="1600" dirty="0">
                <a:solidFill>
                  <a:schemeClr val="bg1"/>
                </a:solidFill>
                <a:latin typeface="Consolas" pitchFamily="49" charset="0"/>
              </a:rPr>
              <a:t>x:Name="</a:t>
            </a:r>
            <a:r>
              <a:rPr lang="en-US" sz="1600" dirty="0" err="1">
                <a:solidFill>
                  <a:schemeClr val="bg1"/>
                </a:solidFill>
                <a:latin typeface="Consolas" pitchFamily="49" charset="0"/>
              </a:rPr>
              <a:t>theCircle</a:t>
            </a:r>
            <a:r>
              <a:rPr lang="en-US" sz="1600" dirty="0">
                <a:solidFill>
                  <a:schemeClr val="bg1"/>
                </a:solidFill>
                <a:latin typeface="Consolas" pitchFamily="49" charset="0"/>
              </a:rPr>
              <a:t>"</a:t>
            </a:r>
            <a:r>
              <a:rPr lang="en-US" sz="1600" b="0" dirty="0">
                <a:solidFill>
                  <a:schemeClr val="bg1"/>
                </a:solidFill>
                <a:latin typeface="Consolas" pitchFamily="49" charset="0"/>
              </a:rPr>
              <a:t> Width="100" </a:t>
            </a:r>
          </a:p>
          <a:p>
            <a:pPr algn="l">
              <a:defRPr/>
            </a:pPr>
            <a:r>
              <a:rPr lang="en-US" sz="1600" b="0" dirty="0">
                <a:solidFill>
                  <a:schemeClr val="bg1"/>
                </a:solidFill>
                <a:latin typeface="Consolas" pitchFamily="49" charset="0"/>
              </a:rPr>
              <a:t>           Height="100" Fill="Yellow" /&gt;</a:t>
            </a:r>
          </a:p>
          <a:p>
            <a:pPr algn="l">
              <a:defRPr/>
            </a:pPr>
            <a:r>
              <a:rPr lang="en-US" sz="1600" b="0" dirty="0">
                <a:solidFill>
                  <a:schemeClr val="bg1"/>
                </a:solidFill>
                <a:latin typeface="Consolas" pitchFamily="49" charset="0"/>
              </a:rPr>
              <a:t>&lt;/Canvas&gt;</a:t>
            </a:r>
          </a:p>
        </p:txBody>
      </p:sp>
      <p:sp>
        <p:nvSpPr>
          <p:cNvPr id="5" name="Oval 5"/>
          <p:cNvSpPr>
            <a:spLocks noChangeArrowheads="1"/>
          </p:cNvSpPr>
          <p:nvPr/>
        </p:nvSpPr>
        <p:spPr bwMode="auto">
          <a:xfrm>
            <a:off x="6629400" y="4114800"/>
            <a:ext cx="2057400" cy="838200"/>
          </a:xfrm>
          <a:prstGeom prst="ellipse">
            <a:avLst/>
          </a:prstGeom>
          <a:solidFill>
            <a:srgbClr val="FFFF00"/>
          </a:solidFill>
          <a:ln w="38100" algn="ctr">
            <a:noFill/>
            <a:round/>
            <a:headEnd type="none" w="sm" len="sm"/>
            <a:tailEnd type="none" w="lg" len="lg"/>
          </a:ln>
        </p:spPr>
        <p:txBody>
          <a:bodyPr tIns="91440" bIns="9144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4" end="14"/>
                                            </p:txEl>
                                          </p:spTgt>
                                        </p:tgtEl>
                                        <p:attrNameLst>
                                          <p:attrName>style.visibility</p:attrName>
                                        </p:attrNameLst>
                                      </p:cBhvr>
                                      <p:to>
                                        <p:strVal val="visible"/>
                                      </p:to>
                                    </p:set>
                                    <p:animEffect transition="in" filter="fade">
                                      <p:cBhvr>
                                        <p:cTn id="10" dur="500"/>
                                        <p:tgtEl>
                                          <p:spTgt spid="4">
                                            <p:txEl>
                                              <p:pRg st="14" end="1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3" end="13"/>
                                            </p:txEl>
                                          </p:spTgt>
                                        </p:tgtEl>
                                        <p:attrNameLst>
                                          <p:attrName>style.visibility</p:attrName>
                                        </p:attrNameLst>
                                      </p:cBhvr>
                                      <p:to>
                                        <p:strVal val="visible"/>
                                      </p:to>
                                    </p:set>
                                    <p:animEffect transition="in" filter="fade">
                                      <p:cBhvr>
                                        <p:cTn id="18" dur="500"/>
                                        <p:tgtEl>
                                          <p:spTgt spid="4">
                                            <p:txEl>
                                              <p:pRg st="13" end="1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2" end="12"/>
                                            </p:txEl>
                                          </p:spTgt>
                                        </p:tgtEl>
                                        <p:attrNameLst>
                                          <p:attrName>style.visibility</p:attrName>
                                        </p:attrNameLst>
                                      </p:cBhvr>
                                      <p:to>
                                        <p:strVal val="visible"/>
                                      </p:to>
                                    </p:set>
                                    <p:animEffect transition="in" filter="fade">
                                      <p:cBhvr>
                                        <p:cTn id="26" dur="500"/>
                                        <p:tgtEl>
                                          <p:spTgt spid="4">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500"/>
                            </p:stCondLst>
                            <p:childTnLst>
                              <p:par>
                                <p:cTn id="53" presetID="6" presetClass="emph" presetSubtype="0" accel="50000" decel="50000" autoRev="1" fill="hold" grpId="0" nodeType="afterEffect">
                                  <p:stCondLst>
                                    <p:cond delay="0"/>
                                  </p:stCondLst>
                                  <p:childTnLst>
                                    <p:animScale>
                                      <p:cBhvr>
                                        <p:cTn id="54" dur="2000" fill="hold"/>
                                        <p:tgtEl>
                                          <p:spTgt spid="5"/>
                                        </p:tgtEl>
                                      </p:cBhvr>
                                      <p:by x="1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en-US" dirty="0" smtClean="0"/>
              <a:t>Key Frames</a:t>
            </a:r>
          </a:p>
        </p:txBody>
      </p:sp>
      <p:sp>
        <p:nvSpPr>
          <p:cNvPr id="32771" name="Rectangle 3"/>
          <p:cNvSpPr>
            <a:spLocks noGrp="1" noChangeArrowheads="1"/>
          </p:cNvSpPr>
          <p:nvPr>
            <p:ph type="body" sz="quarter" idx="10"/>
          </p:nvPr>
        </p:nvSpPr>
        <p:spPr>
          <a:xfrm>
            <a:off x="359833" y="1203854"/>
            <a:ext cx="8382000" cy="5349345"/>
          </a:xfrm>
        </p:spPr>
        <p:txBody>
          <a:bodyPr>
            <a:normAutofit/>
          </a:bodyPr>
          <a:lstStyle/>
          <a:p>
            <a:pPr eaLnBrk="1" hangingPunct="1"/>
            <a:r>
              <a:rPr lang="cs-CZ" dirty="0" smtClean="0"/>
              <a:t>KeyFrames umožňují nastavit hodnoty v určitém čase</a:t>
            </a:r>
          </a:p>
          <a:p>
            <a:pPr eaLnBrk="1" hangingPunct="1"/>
            <a:r>
              <a:rPr lang="en-US" dirty="0" err="1" smtClean="0"/>
              <a:t>Keyframe</a:t>
            </a:r>
            <a:r>
              <a:rPr lang="en-US" dirty="0" smtClean="0"/>
              <a:t> </a:t>
            </a:r>
            <a:r>
              <a:rPr lang="cs-CZ" dirty="0" smtClean="0"/>
              <a:t>animace</a:t>
            </a:r>
            <a:endParaRPr lang="en-US" dirty="0" smtClean="0"/>
          </a:p>
          <a:p>
            <a:pPr lvl="1" eaLnBrk="1" hangingPunct="1"/>
            <a:r>
              <a:rPr lang="en-US" dirty="0" err="1" smtClean="0"/>
              <a:t>DoubleAnimationUsingKeyFrames</a:t>
            </a:r>
            <a:endParaRPr lang="en-US" dirty="0" smtClean="0"/>
          </a:p>
          <a:p>
            <a:pPr lvl="1" eaLnBrk="1" hangingPunct="1"/>
            <a:r>
              <a:rPr lang="en-US" dirty="0" err="1" smtClean="0"/>
              <a:t>ColorAnimationUsingKeyFrames</a:t>
            </a:r>
            <a:endParaRPr lang="en-US" dirty="0" smtClean="0"/>
          </a:p>
          <a:p>
            <a:pPr lvl="1" eaLnBrk="1" hangingPunct="1"/>
            <a:r>
              <a:rPr lang="en-US" dirty="0" err="1" smtClean="0"/>
              <a:t>PointAnimationUsingKeyFrames</a:t>
            </a:r>
            <a:endParaRPr lang="en-US" dirty="0" smtClean="0"/>
          </a:p>
        </p:txBody>
      </p:sp>
      <p:sp>
        <p:nvSpPr>
          <p:cNvPr id="4" name="Text Box 4"/>
          <p:cNvSpPr txBox="1">
            <a:spLocks noChangeArrowheads="1"/>
          </p:cNvSpPr>
          <p:nvPr/>
        </p:nvSpPr>
        <p:spPr bwMode="auto">
          <a:xfrm>
            <a:off x="457200" y="3043237"/>
            <a:ext cx="8229600" cy="320516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tIns="91440" bIns="91440">
            <a:spAutoFit/>
          </a:bodyPr>
          <a:lstStyle/>
          <a:p>
            <a:pPr algn="l">
              <a:defRPr/>
            </a:pPr>
            <a:r>
              <a:rPr lang="en-US" sz="1800" b="0">
                <a:solidFill>
                  <a:schemeClr val="bg1"/>
                </a:solidFill>
                <a:latin typeface="Consolas" pitchFamily="49" charset="0"/>
              </a:rPr>
              <a:t>...</a:t>
            </a:r>
          </a:p>
          <a:p>
            <a:pPr algn="l">
              <a:defRPr/>
            </a:pPr>
            <a:r>
              <a:rPr lang="en-US" sz="1800">
                <a:solidFill>
                  <a:schemeClr val="bg1"/>
                </a:solidFill>
                <a:latin typeface="Consolas" pitchFamily="49" charset="0"/>
              </a:rPr>
              <a:t>&lt;DoubleAnimationUsingKeyFrames </a:t>
            </a:r>
          </a:p>
          <a:p>
            <a:pPr algn="l">
              <a:defRPr/>
            </a:pPr>
            <a:r>
              <a:rPr lang="en-US" sz="1800">
                <a:solidFill>
                  <a:schemeClr val="bg1"/>
                </a:solidFill>
                <a:latin typeface="Consolas" pitchFamily="49" charset="0"/>
              </a:rPr>
              <a:t>   Storyboard.TargetName="theCircle" </a:t>
            </a:r>
          </a:p>
          <a:p>
            <a:pPr algn="l">
              <a:defRPr/>
            </a:pPr>
            <a:r>
              <a:rPr lang="en-US" sz="1800">
                <a:solidFill>
                  <a:schemeClr val="bg1"/>
                </a:solidFill>
                <a:latin typeface="Consolas" pitchFamily="49" charset="0"/>
              </a:rPr>
              <a:t>   Storyboard.TargetProperty="Width"&gt;</a:t>
            </a:r>
          </a:p>
          <a:p>
            <a:pPr algn="l">
              <a:defRPr/>
            </a:pPr>
            <a:r>
              <a:rPr lang="en-US" sz="1800">
                <a:solidFill>
                  <a:schemeClr val="bg1"/>
                </a:solidFill>
                <a:latin typeface="Consolas" pitchFamily="49" charset="0"/>
              </a:rPr>
              <a:t>   &lt;DoubleAnimationUsingKeyFrames.KeyFrames&gt;</a:t>
            </a:r>
          </a:p>
          <a:p>
            <a:pPr algn="l">
              <a:defRPr/>
            </a:pPr>
            <a:r>
              <a:rPr lang="en-US" sz="1800">
                <a:solidFill>
                  <a:schemeClr val="bg1"/>
                </a:solidFill>
                <a:latin typeface="Consolas" pitchFamily="49" charset="0"/>
              </a:rPr>
              <a:t>     &lt;SplineDoubleKeyFrame Value="0" KeyTime="0:0:1" /&gt;</a:t>
            </a:r>
          </a:p>
          <a:p>
            <a:pPr algn="l">
              <a:defRPr/>
            </a:pPr>
            <a:r>
              <a:rPr lang="en-US" sz="1800">
                <a:solidFill>
                  <a:schemeClr val="bg1"/>
                </a:solidFill>
                <a:latin typeface="Consolas" pitchFamily="49" charset="0"/>
              </a:rPr>
              <a:t>     &lt;SplineDoubleKeyFrame Value="50" KeyTime="0:0:2" /&gt;</a:t>
            </a:r>
          </a:p>
          <a:p>
            <a:pPr algn="l">
              <a:defRPr/>
            </a:pPr>
            <a:r>
              <a:rPr lang="en-US" sz="1800">
                <a:solidFill>
                  <a:schemeClr val="bg1"/>
                </a:solidFill>
                <a:latin typeface="Consolas" pitchFamily="49" charset="0"/>
              </a:rPr>
              <a:t>     &lt;SplineDoubleKeyFrame Value="150" KeyTime="0:0:4" /&gt;</a:t>
            </a:r>
          </a:p>
          <a:p>
            <a:pPr algn="l">
              <a:defRPr/>
            </a:pPr>
            <a:r>
              <a:rPr lang="en-US" sz="1800">
                <a:solidFill>
                  <a:schemeClr val="bg1"/>
                </a:solidFill>
                <a:latin typeface="Consolas" pitchFamily="49" charset="0"/>
              </a:rPr>
              <a:t>   &lt;/DoubleAnimationUsingKeyFrames.KeyFrames&gt;</a:t>
            </a:r>
          </a:p>
          <a:p>
            <a:pPr algn="l">
              <a:defRPr/>
            </a:pPr>
            <a:r>
              <a:rPr lang="en-US" sz="1800">
                <a:solidFill>
                  <a:schemeClr val="bg1"/>
                </a:solidFill>
                <a:latin typeface="Consolas" pitchFamily="49" charset="0"/>
              </a:rPr>
              <a:t>&lt;/DoubleAnimationUsingKeyFrames&gt;</a:t>
            </a:r>
          </a:p>
          <a:p>
            <a:pPr algn="l">
              <a:defRPr/>
            </a:pPr>
            <a:r>
              <a:rPr lang="en-US" sz="1800" b="0">
                <a:solidFill>
                  <a:schemeClr val="bg1"/>
                </a:solidFill>
                <a:latin typeface="Consolas" pitchFamily="49"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bwMode="white">
          <a:xfrm>
            <a:off x="539749" y="2837824"/>
            <a:ext cx="8031428" cy="609398"/>
          </a:xfrm>
        </p:spPr>
        <p:txBody>
          <a:bodyPr/>
          <a:lstStyle/>
          <a:p>
            <a:r>
              <a:rPr lang="cs-CZ" sz="4400" dirty="0" smtClean="0"/>
              <a:t>DEMO</a:t>
            </a:r>
            <a:endParaRPr lang="en-US" sz="4400" dirty="0"/>
          </a:p>
        </p:txBody>
      </p:sp>
      <p:sp>
        <p:nvSpPr>
          <p:cNvPr id="6" name="Subtitle 5"/>
          <p:cNvSpPr>
            <a:spLocks noGrp="1"/>
          </p:cNvSpPr>
          <p:nvPr>
            <p:ph type="subTitle" idx="1"/>
          </p:nvPr>
        </p:nvSpPr>
        <p:spPr/>
        <p:txBody>
          <a:bodyPr/>
          <a:lstStyle/>
          <a:p>
            <a:r>
              <a:rPr lang="cs-CZ" dirty="0" smtClean="0"/>
              <a:t>Animace</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cs-CZ" dirty="0" smtClean="0"/>
              <a:t>Obsah</a:t>
            </a:r>
            <a:endParaRPr lang="en-US" dirty="0"/>
          </a:p>
        </p:txBody>
      </p:sp>
      <p:sp>
        <p:nvSpPr>
          <p:cNvPr id="21" name="Text Placeholder 20"/>
          <p:cNvSpPr>
            <a:spLocks noGrp="1"/>
          </p:cNvSpPr>
          <p:nvPr>
            <p:ph type="body" sz="quarter" idx="10"/>
          </p:nvPr>
        </p:nvSpPr>
        <p:spPr>
          <a:xfrm>
            <a:off x="359833" y="1203854"/>
            <a:ext cx="8382000" cy="5349346"/>
          </a:xfrm>
        </p:spPr>
        <p:txBody>
          <a:bodyPr>
            <a:normAutofit/>
          </a:bodyPr>
          <a:lstStyle/>
          <a:p>
            <a:r>
              <a:rPr lang="en-US" sz="4000" dirty="0" err="1" smtClean="0">
                <a:solidFill>
                  <a:schemeClr val="accent1"/>
                </a:solidFill>
              </a:rPr>
              <a:t>Vektorov</a:t>
            </a:r>
            <a:r>
              <a:rPr lang="cs-CZ" sz="4000" dirty="0" smtClean="0">
                <a:solidFill>
                  <a:schemeClr val="accent1"/>
                </a:solidFill>
              </a:rPr>
              <a:t>á grafika</a:t>
            </a:r>
            <a:endParaRPr lang="cs-CZ" sz="4000" dirty="0" smtClean="0">
              <a:solidFill>
                <a:schemeClr val="accent1"/>
              </a:solidFill>
            </a:endParaRPr>
          </a:p>
          <a:p>
            <a:r>
              <a:rPr lang="cs-CZ" sz="4000" dirty="0" smtClean="0">
                <a:solidFill>
                  <a:schemeClr val="accent1"/>
                </a:solidFill>
              </a:rPr>
              <a:t>Transformace, animace</a:t>
            </a:r>
          </a:p>
          <a:p>
            <a:r>
              <a:rPr lang="cs-CZ" sz="4000" u="sng" dirty="0" smtClean="0"/>
              <a:t>Ovládací prvky</a:t>
            </a:r>
          </a:p>
          <a:p>
            <a:r>
              <a:rPr lang="cs-CZ" sz="4000" dirty="0" smtClean="0"/>
              <a:t>DataBinding</a:t>
            </a:r>
            <a:endParaRPr lang="cs-CZ" sz="4000" dirty="0" smtClean="0"/>
          </a:p>
          <a:p>
            <a:endParaRPr lang="en-US" sz="40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Používání stylů</a:t>
            </a:r>
            <a:endParaRPr lang="en-US" dirty="0"/>
          </a:p>
        </p:txBody>
      </p:sp>
      <p:sp>
        <p:nvSpPr>
          <p:cNvPr id="2" name="Content Placeholder 1"/>
          <p:cNvSpPr>
            <a:spLocks noGrp="1"/>
          </p:cNvSpPr>
          <p:nvPr>
            <p:ph type="body" sz="quarter" idx="10"/>
          </p:nvPr>
        </p:nvSpPr>
        <p:spPr/>
        <p:txBody>
          <a:bodyPr>
            <a:normAutofit/>
          </a:bodyPr>
          <a:lstStyle/>
          <a:p>
            <a:endParaRPr lang="cs-CZ" sz="2400" dirty="0" smtClean="0"/>
          </a:p>
          <a:p>
            <a:r>
              <a:rPr lang="cs-CZ" sz="2400" dirty="0" smtClean="0"/>
              <a:t>Vytvoření stylu, který se poté aplikuje na více prvků</a:t>
            </a:r>
          </a:p>
          <a:p>
            <a:pPr>
              <a:buNone/>
            </a:pPr>
            <a:endParaRPr lang="en-US" sz="2400" dirty="0" smtClean="0"/>
          </a:p>
          <a:p>
            <a:endParaRPr lang="en-US" sz="1600" dirty="0" smtClean="0">
              <a:sym typeface="Wingdings" pitchFamily="2" charset="2"/>
            </a:endParaRPr>
          </a:p>
          <a:p>
            <a:pPr>
              <a:buNone/>
            </a:pPr>
            <a:endParaRPr lang="en-US" dirty="0"/>
          </a:p>
        </p:txBody>
      </p:sp>
      <p:sp>
        <p:nvSpPr>
          <p:cNvPr id="4" name="Text Box 11"/>
          <p:cNvSpPr txBox="1">
            <a:spLocks noChangeArrowheads="1"/>
          </p:cNvSpPr>
          <p:nvPr/>
        </p:nvSpPr>
        <p:spPr bwMode="auto">
          <a:xfrm>
            <a:off x="381000" y="2399943"/>
            <a:ext cx="8229600" cy="2400657"/>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a:t>
            </a:r>
            <a:r>
              <a:rPr lang="en-US" dirty="0" err="1" smtClean="0">
                <a:solidFill>
                  <a:schemeClr val="bg1"/>
                </a:solidFill>
                <a:latin typeface="Consolas" pitchFamily="49" charset="0"/>
              </a:rPr>
              <a:t>UserControl.Resources</a:t>
            </a:r>
            <a:r>
              <a:rPr lang="en-US" dirty="0" smtClean="0">
                <a:solidFill>
                  <a:schemeClr val="bg1"/>
                </a:solidFill>
                <a:latin typeface="Consolas" pitchFamily="49" charset="0"/>
              </a:rPr>
              <a:t>&gt;</a:t>
            </a:r>
          </a:p>
          <a:p>
            <a:pPr>
              <a:defRPr/>
            </a:pPr>
            <a:r>
              <a:rPr lang="en-US" dirty="0" smtClean="0">
                <a:solidFill>
                  <a:schemeClr val="bg1"/>
                </a:solidFill>
                <a:latin typeface="Consolas" pitchFamily="49" charset="0"/>
              </a:rPr>
              <a:t> 	&lt;Style x:Key="Style1" </a:t>
            </a:r>
            <a:r>
              <a:rPr lang="en-US" dirty="0" err="1" smtClean="0">
                <a:solidFill>
                  <a:schemeClr val="bg1"/>
                </a:solidFill>
                <a:latin typeface="Consolas" pitchFamily="49" charset="0"/>
              </a:rPr>
              <a:t>TargetType</a:t>
            </a:r>
            <a:r>
              <a:rPr lang="en-US" dirty="0" smtClean="0">
                <a:solidFill>
                  <a:schemeClr val="bg1"/>
                </a:solidFill>
                <a:latin typeface="Consolas" pitchFamily="49" charset="0"/>
              </a:rPr>
              <a:t>="Rectangle"&gt;</a:t>
            </a:r>
          </a:p>
          <a:p>
            <a:pPr>
              <a:defRPr/>
            </a:pPr>
            <a:r>
              <a:rPr lang="en-US" dirty="0" smtClean="0">
                <a:solidFill>
                  <a:schemeClr val="bg1"/>
                </a:solidFill>
                <a:latin typeface="Consolas" pitchFamily="49" charset="0"/>
              </a:rPr>
              <a:t>	           &lt;Setter Property="Fill" Value="Blue"/&gt;</a:t>
            </a:r>
          </a:p>
          <a:p>
            <a:pPr>
              <a:defRPr/>
            </a:pPr>
            <a:r>
              <a:rPr lang="en-US" dirty="0" smtClean="0">
                <a:solidFill>
                  <a:schemeClr val="bg1"/>
                </a:solidFill>
                <a:latin typeface="Consolas" pitchFamily="49" charset="0"/>
              </a:rPr>
              <a:t>	           &lt;Setter Property="Stroke" Value="Black"/&gt;</a:t>
            </a:r>
          </a:p>
          <a:p>
            <a:pPr>
              <a:defRPr/>
            </a:pPr>
            <a:r>
              <a:rPr lang="en-US" dirty="0" smtClean="0">
                <a:solidFill>
                  <a:schemeClr val="bg1"/>
                </a:solidFill>
                <a:latin typeface="Consolas" pitchFamily="49" charset="0"/>
              </a:rPr>
              <a:t>	&lt;/Style&gt;</a:t>
            </a:r>
          </a:p>
          <a:p>
            <a:pPr>
              <a:defRPr/>
            </a:pPr>
            <a:r>
              <a:rPr lang="en-US" dirty="0" smtClean="0">
                <a:solidFill>
                  <a:schemeClr val="bg1"/>
                </a:solidFill>
                <a:latin typeface="Consolas" pitchFamily="49" charset="0"/>
              </a:rPr>
              <a:t>&lt;/</a:t>
            </a:r>
            <a:r>
              <a:rPr lang="en-US" dirty="0" err="1" smtClean="0">
                <a:solidFill>
                  <a:schemeClr val="bg1"/>
                </a:solidFill>
                <a:latin typeface="Consolas" pitchFamily="49" charset="0"/>
              </a:rPr>
              <a:t>UserControl.Resources</a:t>
            </a:r>
            <a:r>
              <a:rPr lang="en-US" dirty="0" smtClean="0">
                <a:solidFill>
                  <a:schemeClr val="bg1"/>
                </a:solidFill>
                <a:latin typeface="Consolas" pitchFamily="49" charset="0"/>
              </a:rPr>
              <a:t>&gt;</a:t>
            </a:r>
          </a:p>
          <a:p>
            <a:pPr>
              <a:defRPr/>
            </a:pPr>
            <a:endParaRPr lang="en-US" dirty="0" smtClean="0">
              <a:solidFill>
                <a:schemeClr val="bg1"/>
              </a:solidFill>
              <a:latin typeface="Consolas" pitchFamily="49" charset="0"/>
            </a:endParaRPr>
          </a:p>
          <a:p>
            <a:pPr>
              <a:defRPr/>
            </a:pPr>
            <a:r>
              <a:rPr lang="en-US" dirty="0" smtClean="0">
                <a:solidFill>
                  <a:schemeClr val="bg1"/>
                </a:solidFill>
                <a:latin typeface="Consolas" pitchFamily="49" charset="0"/>
              </a:rPr>
              <a:t>&lt;Rectangle x:Name="Rect1" Style="{</a:t>
            </a:r>
            <a:r>
              <a:rPr lang="en-US" dirty="0" err="1" smtClean="0">
                <a:solidFill>
                  <a:schemeClr val="bg1"/>
                </a:solidFill>
                <a:latin typeface="Consolas" pitchFamily="49" charset="0"/>
              </a:rPr>
              <a:t>StaticResource</a:t>
            </a:r>
            <a:r>
              <a:rPr lang="en-US" dirty="0" smtClean="0">
                <a:solidFill>
                  <a:schemeClr val="bg1"/>
                </a:solidFill>
                <a:latin typeface="Consolas" pitchFamily="49" charset="0"/>
              </a:rPr>
              <a:t> Style1}"</a:t>
            </a:r>
            <a:endParaRPr lang="en-US" sz="1800" b="0" dirty="0">
              <a:solidFill>
                <a:schemeClr val="bg1"/>
              </a:solidFill>
              <a:latin typeface="Consolas"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Události</a:t>
            </a:r>
            <a:endParaRPr lang="en-US" dirty="0"/>
          </a:p>
        </p:txBody>
      </p:sp>
      <p:sp>
        <p:nvSpPr>
          <p:cNvPr id="2" name="Content Placeholder 1"/>
          <p:cNvSpPr>
            <a:spLocks noGrp="1"/>
          </p:cNvSpPr>
          <p:nvPr>
            <p:ph type="body" sz="quarter" idx="10"/>
          </p:nvPr>
        </p:nvSpPr>
        <p:spPr>
          <a:xfrm>
            <a:off x="359833" y="1203854"/>
            <a:ext cx="8382000" cy="5349346"/>
          </a:xfrm>
        </p:spPr>
        <p:txBody>
          <a:bodyPr>
            <a:normAutofit/>
          </a:bodyPr>
          <a:lstStyle/>
          <a:p>
            <a:pPr>
              <a:buNone/>
            </a:pPr>
            <a:endParaRPr lang="en-US"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r>
              <a:rPr lang="cs-CZ" sz="2400" dirty="0" smtClean="0"/>
              <a:t>Nebo</a:t>
            </a:r>
            <a:endParaRPr lang="en-US" sz="2400" dirty="0" smtClean="0"/>
          </a:p>
        </p:txBody>
      </p:sp>
      <p:sp>
        <p:nvSpPr>
          <p:cNvPr id="4" name="Text Box 11"/>
          <p:cNvSpPr txBox="1">
            <a:spLocks noChangeArrowheads="1"/>
          </p:cNvSpPr>
          <p:nvPr/>
        </p:nvSpPr>
        <p:spPr bwMode="auto">
          <a:xfrm>
            <a:off x="457200" y="1524000"/>
            <a:ext cx="8229600" cy="2400657"/>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&lt;Canvas </a:t>
            </a:r>
            <a:r>
              <a:rPr lang="en-US" dirty="0" err="1" smtClean="0">
                <a:solidFill>
                  <a:schemeClr val="bg1"/>
                </a:solidFill>
                <a:latin typeface="Consolas" pitchFamily="49" charset="0"/>
              </a:rPr>
              <a:t>MouseEnter</a:t>
            </a:r>
            <a:r>
              <a:rPr lang="en-US" dirty="0" smtClean="0">
                <a:solidFill>
                  <a:schemeClr val="bg1"/>
                </a:solidFill>
                <a:latin typeface="Consolas" pitchFamily="49" charset="0"/>
              </a:rPr>
              <a:t>="</a:t>
            </a:r>
            <a:r>
              <a:rPr lang="en-US" dirty="0" err="1" smtClean="0">
                <a:solidFill>
                  <a:schemeClr val="bg1"/>
                </a:solidFill>
                <a:latin typeface="Consolas" pitchFamily="49" charset="0"/>
              </a:rPr>
              <a:t>Canvas_MouseEnter</a:t>
            </a:r>
            <a:r>
              <a:rPr lang="en-US" dirty="0" smtClean="0">
                <a:solidFill>
                  <a:schemeClr val="bg1"/>
                </a:solidFill>
                <a:latin typeface="Consolas" pitchFamily="49" charset="0"/>
              </a:rPr>
              <a:t>“&gt;</a:t>
            </a:r>
          </a:p>
          <a:p>
            <a:pPr>
              <a:defRPr/>
            </a:pPr>
            <a:endParaRPr lang="en-US" dirty="0" smtClean="0">
              <a:solidFill>
                <a:schemeClr val="bg1"/>
              </a:solidFill>
              <a:latin typeface="Consolas" pitchFamily="49" charset="0"/>
            </a:endParaRPr>
          </a:p>
          <a:p>
            <a:pPr>
              <a:defRPr/>
            </a:pPr>
            <a:r>
              <a:rPr lang="en-US" dirty="0" smtClean="0">
                <a:solidFill>
                  <a:schemeClr val="bg1"/>
                </a:solidFill>
                <a:latin typeface="Consolas" pitchFamily="49" charset="0"/>
              </a:rPr>
              <a:t>private void </a:t>
            </a:r>
            <a:r>
              <a:rPr lang="en-US" dirty="0" err="1" smtClean="0">
                <a:solidFill>
                  <a:schemeClr val="bg1"/>
                </a:solidFill>
                <a:latin typeface="Consolas" pitchFamily="49" charset="0"/>
              </a:rPr>
              <a:t>Canvas_MouseEnter</a:t>
            </a:r>
            <a:r>
              <a:rPr lang="en-US" dirty="0" smtClean="0">
                <a:solidFill>
                  <a:schemeClr val="bg1"/>
                </a:solidFill>
                <a:latin typeface="Consolas" pitchFamily="49" charset="0"/>
              </a:rPr>
              <a:t>(object sender, </a:t>
            </a:r>
            <a:r>
              <a:rPr lang="en-US" dirty="0" err="1" smtClean="0">
                <a:solidFill>
                  <a:schemeClr val="bg1"/>
                </a:solidFill>
                <a:latin typeface="Consolas" pitchFamily="49" charset="0"/>
              </a:rPr>
              <a:t>MouseEventArgs</a:t>
            </a:r>
            <a:r>
              <a:rPr lang="en-US" dirty="0" smtClean="0">
                <a:solidFill>
                  <a:schemeClr val="bg1"/>
                </a:solidFill>
                <a:latin typeface="Consolas" pitchFamily="49" charset="0"/>
              </a:rPr>
              <a:t> e)</a:t>
            </a:r>
          </a:p>
          <a:p>
            <a:pPr>
              <a:defRPr/>
            </a:pPr>
            <a:r>
              <a:rPr lang="en-US" dirty="0" smtClean="0">
                <a:solidFill>
                  <a:schemeClr val="bg1"/>
                </a:solidFill>
                <a:latin typeface="Consolas" pitchFamily="49" charset="0"/>
              </a:rPr>
              <a:t>	{</a:t>
            </a:r>
          </a:p>
          <a:p>
            <a:pPr>
              <a:defRPr/>
            </a:pPr>
            <a:r>
              <a:rPr lang="en-US" dirty="0" smtClean="0">
                <a:solidFill>
                  <a:schemeClr val="bg1"/>
                </a:solidFill>
                <a:latin typeface="Consolas" pitchFamily="49" charset="0"/>
              </a:rPr>
              <a:t>	  Canvas </a:t>
            </a:r>
            <a:r>
              <a:rPr lang="en-US" dirty="0" err="1" smtClean="0">
                <a:solidFill>
                  <a:schemeClr val="bg1"/>
                </a:solidFill>
                <a:latin typeface="Consolas" pitchFamily="49" charset="0"/>
              </a:rPr>
              <a:t>canvas</a:t>
            </a:r>
            <a:r>
              <a:rPr lang="en-US" dirty="0" smtClean="0">
                <a:solidFill>
                  <a:schemeClr val="bg1"/>
                </a:solidFill>
                <a:latin typeface="Consolas" pitchFamily="49" charset="0"/>
              </a:rPr>
              <a:t> = (Canvas)sender;</a:t>
            </a:r>
          </a:p>
          <a:p>
            <a:pPr>
              <a:defRPr/>
            </a:pPr>
            <a:r>
              <a:rPr lang="en-US" dirty="0" smtClean="0">
                <a:solidFill>
                  <a:schemeClr val="bg1"/>
                </a:solidFill>
                <a:latin typeface="Consolas" pitchFamily="49" charset="0"/>
              </a:rPr>
              <a:t>	  </a:t>
            </a:r>
            <a:r>
              <a:rPr lang="en-US" dirty="0" err="1" smtClean="0">
                <a:solidFill>
                  <a:schemeClr val="bg1"/>
                </a:solidFill>
                <a:latin typeface="Consolas" pitchFamily="49" charset="0"/>
              </a:rPr>
              <a:t>Canvas.Background</a:t>
            </a:r>
            <a:r>
              <a:rPr lang="en-US" dirty="0" smtClean="0">
                <a:solidFill>
                  <a:schemeClr val="bg1"/>
                </a:solidFill>
                <a:latin typeface="Consolas" pitchFamily="49" charset="0"/>
              </a:rPr>
              <a:t> = new 						</a:t>
            </a:r>
            <a:r>
              <a:rPr lang="en-US" dirty="0" err="1" smtClean="0">
                <a:solidFill>
                  <a:schemeClr val="bg1"/>
                </a:solidFill>
                <a:latin typeface="Consolas" pitchFamily="49" charset="0"/>
              </a:rPr>
              <a:t>SolidColorBrush</a:t>
            </a:r>
            <a:r>
              <a:rPr lang="en-US" dirty="0" smtClean="0">
                <a:solidFill>
                  <a:schemeClr val="bg1"/>
                </a:solidFill>
                <a:latin typeface="Consolas" pitchFamily="49" charset="0"/>
              </a:rPr>
              <a:t>(</a:t>
            </a:r>
            <a:r>
              <a:rPr lang="en-US" dirty="0" err="1" smtClean="0">
                <a:solidFill>
                  <a:schemeClr val="bg1"/>
                </a:solidFill>
                <a:latin typeface="Consolas" pitchFamily="49" charset="0"/>
              </a:rPr>
              <a:t>Colors.LightGray</a:t>
            </a:r>
            <a:r>
              <a:rPr lang="en-US" dirty="0" smtClean="0">
                <a:solidFill>
                  <a:schemeClr val="bg1"/>
                </a:solidFill>
                <a:latin typeface="Consolas" pitchFamily="49" charset="0"/>
              </a:rPr>
              <a:t>);</a:t>
            </a:r>
          </a:p>
          <a:p>
            <a:pPr>
              <a:defRPr/>
            </a:pPr>
            <a:r>
              <a:rPr lang="en-US" dirty="0" smtClean="0">
                <a:solidFill>
                  <a:schemeClr val="bg1"/>
                </a:solidFill>
                <a:latin typeface="Consolas" pitchFamily="49" charset="0"/>
              </a:rPr>
              <a:t>	}</a:t>
            </a:r>
          </a:p>
        </p:txBody>
      </p:sp>
      <p:sp>
        <p:nvSpPr>
          <p:cNvPr id="5" name="Text Box 11"/>
          <p:cNvSpPr txBox="1">
            <a:spLocks noChangeArrowheads="1"/>
          </p:cNvSpPr>
          <p:nvPr/>
        </p:nvSpPr>
        <p:spPr bwMode="auto">
          <a:xfrm>
            <a:off x="609600" y="4876800"/>
            <a:ext cx="6248400" cy="46166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err="1" smtClean="0">
                <a:solidFill>
                  <a:schemeClr val="bg1"/>
                </a:solidFill>
                <a:latin typeface="Consolas" pitchFamily="49" charset="0"/>
              </a:rPr>
              <a:t>Canvas.MouseEnter</a:t>
            </a:r>
            <a:r>
              <a:rPr lang="en-US" dirty="0" smtClean="0">
                <a:solidFill>
                  <a:schemeClr val="bg1"/>
                </a:solidFill>
                <a:latin typeface="Consolas" pitchFamily="49" charset="0"/>
              </a:rPr>
              <a:t> += new </a:t>
            </a:r>
            <a:r>
              <a:rPr lang="en-US" dirty="0" err="1" smtClean="0">
                <a:solidFill>
                  <a:schemeClr val="bg1"/>
                </a:solidFill>
                <a:latin typeface="Consolas" pitchFamily="49" charset="0"/>
              </a:rPr>
              <a:t>MouseEnterEvent</a:t>
            </a:r>
            <a:r>
              <a:rPr lang="en-US" dirty="0" smtClean="0">
                <a:solidFill>
                  <a:schemeClr val="bg1"/>
                </a:solidFill>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
          <p:cNvSpPr>
            <a:spLocks noGrp="1"/>
          </p:cNvSpPr>
          <p:nvPr>
            <p:ph type="title"/>
          </p:nvPr>
        </p:nvSpPr>
        <p:spPr/>
        <p:txBody>
          <a:bodyPr/>
          <a:lstStyle/>
          <a:p>
            <a:pPr marL="0" indent="0" defTabSz="914400" eaLnBrk="1" hangingPunct="1"/>
            <a:r>
              <a:rPr lang="en-US" dirty="0" smtClean="0"/>
              <a:t>Event Routing</a:t>
            </a:r>
          </a:p>
        </p:txBody>
      </p:sp>
      <p:sp>
        <p:nvSpPr>
          <p:cNvPr id="3" name="Text Placeholder 2"/>
          <p:cNvSpPr>
            <a:spLocks noGrp="1"/>
          </p:cNvSpPr>
          <p:nvPr>
            <p:ph type="body" sz="quarter" idx="10"/>
          </p:nvPr>
        </p:nvSpPr>
        <p:spPr>
          <a:xfrm>
            <a:off x="359833" y="1203854"/>
            <a:ext cx="8382000" cy="2942344"/>
          </a:xfrm>
        </p:spPr>
        <p:txBody>
          <a:bodyPr/>
          <a:lstStyle/>
          <a:p>
            <a:pPr defTabSz="914400" eaLnBrk="1" hangingPunct="1">
              <a:defRPr/>
            </a:pPr>
            <a:endParaRPr lang="cs-CZ" dirty="0" smtClean="0"/>
          </a:p>
          <a:p>
            <a:pPr defTabSz="914400" eaLnBrk="1" hangingPunct="1">
              <a:defRPr/>
            </a:pPr>
            <a:r>
              <a:rPr lang="cs-CZ" dirty="0" smtClean="0"/>
              <a:t>Tunelovací</a:t>
            </a:r>
            <a:endParaRPr lang="en-US" dirty="0" smtClean="0"/>
          </a:p>
          <a:p>
            <a:pPr lvl="1" defTabSz="914400" eaLnBrk="1" hangingPunct="1">
              <a:defRPr/>
            </a:pPr>
            <a:endParaRPr lang="en-US" dirty="0" smtClean="0"/>
          </a:p>
          <a:p>
            <a:pPr defTabSz="914400" eaLnBrk="1" hangingPunct="1">
              <a:defRPr/>
            </a:pPr>
            <a:endParaRPr lang="cs-CZ" dirty="0" smtClean="0"/>
          </a:p>
          <a:p>
            <a:pPr defTabSz="914400" eaLnBrk="1" hangingPunct="1">
              <a:defRPr/>
            </a:pPr>
            <a:r>
              <a:rPr lang="cs-CZ" dirty="0" smtClean="0"/>
              <a:t>Probublávající</a:t>
            </a:r>
            <a:endParaRPr lang="en-US" dirty="0" smtClean="0"/>
          </a:p>
          <a:p>
            <a:pPr lvl="1" defTabSz="914400" eaLnBrk="1" hangingPunct="1">
              <a:defRPr/>
            </a:pPr>
            <a:endParaRPr lang="en-US" dirty="0" smtClean="0"/>
          </a:p>
          <a:p>
            <a:pPr defTabSz="914400" eaLnBrk="1" hangingPunct="1">
              <a:defRPr/>
            </a:pPr>
            <a:endParaRPr lang="cs-CZ" dirty="0" smtClean="0"/>
          </a:p>
          <a:p>
            <a:pPr defTabSz="914400" eaLnBrk="1" hangingPunct="1">
              <a:defRPr/>
            </a:pPr>
            <a:r>
              <a:rPr lang="cs-CZ" dirty="0" smtClean="0"/>
              <a:t>Přímé</a:t>
            </a:r>
            <a:endParaRPr lang="en-US" dirty="0" smtClean="0"/>
          </a:p>
        </p:txBody>
      </p:sp>
      <p:sp>
        <p:nvSpPr>
          <p:cNvPr id="4" name="TextBox 3"/>
          <p:cNvSpPr txBox="1">
            <a:spLocks noChangeArrowheads="1"/>
          </p:cNvSpPr>
          <p:nvPr/>
        </p:nvSpPr>
        <p:spPr bwMode="auto">
          <a:xfrm>
            <a:off x="3748096" y="1600200"/>
            <a:ext cx="2038350" cy="954088"/>
          </a:xfrm>
          <a:prstGeom prst="rect">
            <a:avLst/>
          </a:prstGeom>
          <a:solidFill>
            <a:srgbClr val="FFFFCC"/>
          </a:solidFill>
          <a:ln w="9525" algn="ctr">
            <a:solidFill>
              <a:schemeClr val="tx1"/>
            </a:solidFill>
            <a:miter lim="800000"/>
            <a:headEnd/>
            <a:tailEnd/>
          </a:ln>
        </p:spPr>
        <p:txBody>
          <a:bodyPr wrap="none">
            <a:spAutoFit/>
          </a:bodyPr>
          <a:lstStyle/>
          <a:p>
            <a:pPr algn="l" rtl="0"/>
            <a:r>
              <a:rPr lang="en-US" sz="1400" b="1" kern="1200">
                <a:solidFill>
                  <a:srgbClr val="000000"/>
                </a:solidFill>
                <a:latin typeface="Lucida Console" pitchFamily="49" charset="0"/>
                <a:ea typeface="+mn-ea"/>
                <a:cs typeface="Times New Roman" pitchFamily="18" charset="0"/>
              </a:rPr>
              <a:t>&lt;Window&gt;</a:t>
            </a:r>
          </a:p>
          <a:p>
            <a:pPr algn="l" rtl="0"/>
            <a:r>
              <a:rPr lang="en-US" sz="1400" b="1" kern="1200">
                <a:solidFill>
                  <a:srgbClr val="000000"/>
                </a:solidFill>
                <a:latin typeface="Lucida Console" pitchFamily="49" charset="0"/>
                <a:ea typeface="+mn-ea"/>
                <a:cs typeface="Times New Roman" pitchFamily="18" charset="0"/>
              </a:rPr>
              <a:t>  &lt;Grid&gt;</a:t>
            </a:r>
          </a:p>
          <a:p>
            <a:pPr algn="l" rtl="0"/>
            <a:r>
              <a:rPr lang="en-US" sz="1400" b="1" kern="1200">
                <a:solidFill>
                  <a:srgbClr val="000000"/>
                </a:solidFill>
                <a:latin typeface="Lucida Console" pitchFamily="49" charset="0"/>
                <a:ea typeface="+mn-ea"/>
                <a:cs typeface="Times New Roman" pitchFamily="18" charset="0"/>
              </a:rPr>
              <a:t>    &lt;StackPanel&gt;</a:t>
            </a:r>
          </a:p>
          <a:p>
            <a:pPr algn="l" rtl="0"/>
            <a:r>
              <a:rPr lang="en-US" sz="1400" b="1" kern="1200">
                <a:solidFill>
                  <a:srgbClr val="000000"/>
                </a:solidFill>
                <a:latin typeface="Lucida Console" pitchFamily="49" charset="0"/>
                <a:ea typeface="+mn-ea"/>
                <a:cs typeface="Times New Roman" pitchFamily="18" charset="0"/>
              </a:rPr>
              <a:t>      &lt;TextBlock&gt;</a:t>
            </a:r>
          </a:p>
        </p:txBody>
      </p:sp>
      <p:sp>
        <p:nvSpPr>
          <p:cNvPr id="5" name="Lightning Bolt 4"/>
          <p:cNvSpPr>
            <a:spLocks noChangeArrowheads="1"/>
          </p:cNvSpPr>
          <p:nvPr/>
        </p:nvSpPr>
        <p:spPr bwMode="auto">
          <a:xfrm rot="1928235">
            <a:off x="3946534" y="1501775"/>
            <a:ext cx="255587"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6" name="Lightning Bolt 5"/>
          <p:cNvSpPr>
            <a:spLocks noChangeArrowheads="1"/>
          </p:cNvSpPr>
          <p:nvPr/>
        </p:nvSpPr>
        <p:spPr bwMode="auto">
          <a:xfrm rot="1928235">
            <a:off x="4189421" y="1719263"/>
            <a:ext cx="255588"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7" name="Lightning Bolt 6"/>
          <p:cNvSpPr>
            <a:spLocks noChangeArrowheads="1"/>
          </p:cNvSpPr>
          <p:nvPr/>
        </p:nvSpPr>
        <p:spPr bwMode="auto">
          <a:xfrm rot="1928235">
            <a:off x="4422784" y="1922463"/>
            <a:ext cx="255587"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8" name="Lightning Bolt 7"/>
          <p:cNvSpPr>
            <a:spLocks noChangeArrowheads="1"/>
          </p:cNvSpPr>
          <p:nvPr/>
        </p:nvSpPr>
        <p:spPr bwMode="auto">
          <a:xfrm rot="1928235">
            <a:off x="4646621" y="2100263"/>
            <a:ext cx="255588"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9" name="TextBox 8"/>
          <p:cNvSpPr txBox="1">
            <a:spLocks noChangeArrowheads="1"/>
          </p:cNvSpPr>
          <p:nvPr/>
        </p:nvSpPr>
        <p:spPr bwMode="auto">
          <a:xfrm>
            <a:off x="3748096" y="2703513"/>
            <a:ext cx="2038350" cy="954087"/>
          </a:xfrm>
          <a:prstGeom prst="rect">
            <a:avLst/>
          </a:prstGeom>
          <a:solidFill>
            <a:srgbClr val="FFFFCC"/>
          </a:solidFill>
          <a:ln w="9525" algn="ctr">
            <a:solidFill>
              <a:schemeClr val="tx1"/>
            </a:solidFill>
            <a:miter lim="800000"/>
            <a:headEnd/>
            <a:tailEnd/>
          </a:ln>
        </p:spPr>
        <p:txBody>
          <a:bodyPr wrap="none">
            <a:spAutoFit/>
          </a:bodyPr>
          <a:lstStyle/>
          <a:p>
            <a:pPr algn="l" rtl="0"/>
            <a:r>
              <a:rPr lang="en-US" sz="1400" b="1" kern="1200">
                <a:solidFill>
                  <a:srgbClr val="000000"/>
                </a:solidFill>
                <a:latin typeface="Lucida Console" pitchFamily="49" charset="0"/>
                <a:ea typeface="+mn-ea"/>
                <a:cs typeface="Times New Roman" pitchFamily="18" charset="0"/>
              </a:rPr>
              <a:t>&lt;Window&gt;</a:t>
            </a:r>
          </a:p>
          <a:p>
            <a:pPr algn="l" rtl="0"/>
            <a:r>
              <a:rPr lang="en-US" sz="1400" b="1" kern="1200">
                <a:solidFill>
                  <a:srgbClr val="000000"/>
                </a:solidFill>
                <a:latin typeface="Lucida Console" pitchFamily="49" charset="0"/>
                <a:ea typeface="+mn-ea"/>
                <a:cs typeface="Times New Roman" pitchFamily="18" charset="0"/>
              </a:rPr>
              <a:t>  &lt;Grid&gt;</a:t>
            </a:r>
          </a:p>
          <a:p>
            <a:pPr algn="l" rtl="0"/>
            <a:r>
              <a:rPr lang="en-US" sz="1400" b="1" kern="1200">
                <a:solidFill>
                  <a:srgbClr val="000000"/>
                </a:solidFill>
                <a:latin typeface="Lucida Console" pitchFamily="49" charset="0"/>
                <a:ea typeface="+mn-ea"/>
                <a:cs typeface="Times New Roman" pitchFamily="18" charset="0"/>
              </a:rPr>
              <a:t>    &lt;StackPanel&gt;</a:t>
            </a:r>
          </a:p>
          <a:p>
            <a:pPr algn="l" rtl="0"/>
            <a:r>
              <a:rPr lang="en-US" sz="1400" b="1" kern="1200">
                <a:solidFill>
                  <a:srgbClr val="000000"/>
                </a:solidFill>
                <a:latin typeface="Lucida Console" pitchFamily="49" charset="0"/>
                <a:ea typeface="+mn-ea"/>
                <a:cs typeface="Times New Roman" pitchFamily="18" charset="0"/>
              </a:rPr>
              <a:t>      &lt;TextBlock&gt;</a:t>
            </a:r>
          </a:p>
        </p:txBody>
      </p:sp>
      <p:sp>
        <p:nvSpPr>
          <p:cNvPr id="10" name="Lightning Bolt 9"/>
          <p:cNvSpPr>
            <a:spLocks noChangeArrowheads="1"/>
          </p:cNvSpPr>
          <p:nvPr/>
        </p:nvSpPr>
        <p:spPr bwMode="auto">
          <a:xfrm rot="1928235">
            <a:off x="3946534" y="2605088"/>
            <a:ext cx="255587"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11" name="Lightning Bolt 10"/>
          <p:cNvSpPr>
            <a:spLocks noChangeArrowheads="1"/>
          </p:cNvSpPr>
          <p:nvPr/>
        </p:nvSpPr>
        <p:spPr bwMode="auto">
          <a:xfrm rot="1928235">
            <a:off x="4189421" y="2822575"/>
            <a:ext cx="255588"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12" name="Lightning Bolt 11"/>
          <p:cNvSpPr>
            <a:spLocks noChangeArrowheads="1"/>
          </p:cNvSpPr>
          <p:nvPr/>
        </p:nvSpPr>
        <p:spPr bwMode="auto">
          <a:xfrm rot="1928235">
            <a:off x="4422784" y="3025775"/>
            <a:ext cx="255587"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13" name="Lightning Bolt 12"/>
          <p:cNvSpPr>
            <a:spLocks noChangeArrowheads="1"/>
          </p:cNvSpPr>
          <p:nvPr/>
        </p:nvSpPr>
        <p:spPr bwMode="auto">
          <a:xfrm rot="1928235">
            <a:off x="4646621" y="3203575"/>
            <a:ext cx="255588"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14" name="TextBox 13"/>
          <p:cNvSpPr txBox="1">
            <a:spLocks noChangeArrowheads="1"/>
          </p:cNvSpPr>
          <p:nvPr/>
        </p:nvSpPr>
        <p:spPr bwMode="auto">
          <a:xfrm>
            <a:off x="3748096" y="3770313"/>
            <a:ext cx="2038350" cy="954087"/>
          </a:xfrm>
          <a:prstGeom prst="rect">
            <a:avLst/>
          </a:prstGeom>
          <a:solidFill>
            <a:srgbClr val="FFFFCC"/>
          </a:solidFill>
          <a:ln w="9525" algn="ctr">
            <a:solidFill>
              <a:schemeClr val="tx1"/>
            </a:solidFill>
            <a:miter lim="800000"/>
            <a:headEnd/>
            <a:tailEnd/>
          </a:ln>
        </p:spPr>
        <p:txBody>
          <a:bodyPr wrap="none">
            <a:spAutoFit/>
          </a:bodyPr>
          <a:lstStyle/>
          <a:p>
            <a:pPr algn="l" rtl="0"/>
            <a:r>
              <a:rPr lang="en-US" sz="1400" b="1" kern="1200">
                <a:solidFill>
                  <a:srgbClr val="000000"/>
                </a:solidFill>
                <a:latin typeface="Lucida Console" pitchFamily="49" charset="0"/>
                <a:ea typeface="+mn-ea"/>
                <a:cs typeface="Times New Roman" pitchFamily="18" charset="0"/>
              </a:rPr>
              <a:t>&lt;Window&gt;</a:t>
            </a:r>
          </a:p>
          <a:p>
            <a:pPr algn="l" rtl="0"/>
            <a:r>
              <a:rPr lang="en-US" sz="1400" b="1" kern="1200">
                <a:solidFill>
                  <a:srgbClr val="000000"/>
                </a:solidFill>
                <a:latin typeface="Lucida Console" pitchFamily="49" charset="0"/>
                <a:ea typeface="+mn-ea"/>
                <a:cs typeface="Times New Roman" pitchFamily="18" charset="0"/>
              </a:rPr>
              <a:t>  &lt;Grid&gt;</a:t>
            </a:r>
          </a:p>
          <a:p>
            <a:pPr algn="l" rtl="0"/>
            <a:r>
              <a:rPr lang="en-US" sz="1400" b="1" kern="1200">
                <a:solidFill>
                  <a:srgbClr val="000000"/>
                </a:solidFill>
                <a:latin typeface="Lucida Console" pitchFamily="49" charset="0"/>
                <a:ea typeface="+mn-ea"/>
                <a:cs typeface="Times New Roman" pitchFamily="18" charset="0"/>
              </a:rPr>
              <a:t>    &lt;StackPanel&gt;</a:t>
            </a:r>
          </a:p>
          <a:p>
            <a:pPr algn="l" rtl="0"/>
            <a:r>
              <a:rPr lang="en-US" sz="1400" b="1" kern="1200">
                <a:solidFill>
                  <a:srgbClr val="000000"/>
                </a:solidFill>
                <a:latin typeface="Lucida Console" pitchFamily="49" charset="0"/>
                <a:ea typeface="+mn-ea"/>
                <a:cs typeface="Times New Roman" pitchFamily="18" charset="0"/>
              </a:rPr>
              <a:t>      &lt;TextBlock&gt;</a:t>
            </a:r>
          </a:p>
        </p:txBody>
      </p:sp>
      <p:sp>
        <p:nvSpPr>
          <p:cNvPr id="15" name="Lightning Bolt 14"/>
          <p:cNvSpPr>
            <a:spLocks noChangeArrowheads="1"/>
          </p:cNvSpPr>
          <p:nvPr/>
        </p:nvSpPr>
        <p:spPr bwMode="auto">
          <a:xfrm rot="1928235">
            <a:off x="4646621" y="4270375"/>
            <a:ext cx="255588" cy="320675"/>
          </a:xfrm>
          <a:prstGeom prst="lightningBolt">
            <a:avLst/>
          </a:prstGeom>
          <a:gradFill rotWithShape="1">
            <a:gsLst>
              <a:gs pos="0">
                <a:srgbClr val="FFF200"/>
              </a:gs>
              <a:gs pos="45000">
                <a:srgbClr val="FF7A00"/>
              </a:gs>
              <a:gs pos="70000">
                <a:srgbClr val="FF0300"/>
              </a:gs>
              <a:gs pos="100000">
                <a:srgbClr val="4D0808"/>
              </a:gs>
            </a:gsLst>
            <a:lin ang="2700000" scaled="1"/>
          </a:gradFill>
          <a:ln w="9525" algn="ctr">
            <a:solidFill>
              <a:schemeClr val="tx1"/>
            </a:solidFill>
            <a:round/>
            <a:headEnd/>
            <a:tailEnd/>
          </a:ln>
        </p:spPr>
        <p:txBody>
          <a:bodyPr/>
          <a:lstStyle/>
          <a:p>
            <a:pPr algn="l" rtl="0"/>
            <a:endParaRPr lang="en-GB" kern="1200">
              <a:solidFill>
                <a:srgbClr val="000000"/>
              </a:solidFill>
              <a:latin typeface="Calibri"/>
              <a:ea typeface="+mn-ea"/>
              <a:cs typeface="+mn-cs"/>
            </a:endParaRPr>
          </a:p>
        </p:txBody>
      </p:sp>
      <p:sp>
        <p:nvSpPr>
          <p:cNvPr id="16" name="TextBox 15"/>
          <p:cNvSpPr txBox="1">
            <a:spLocks noChangeArrowheads="1"/>
          </p:cNvSpPr>
          <p:nvPr/>
        </p:nvSpPr>
        <p:spPr bwMode="auto">
          <a:xfrm>
            <a:off x="5848350" y="1333500"/>
            <a:ext cx="2743200" cy="830997"/>
          </a:xfrm>
          <a:prstGeom prst="rect">
            <a:avLst/>
          </a:prstGeom>
          <a:noFill/>
          <a:ln w="9525">
            <a:noFill/>
            <a:miter lim="800000"/>
            <a:headEnd/>
            <a:tailEnd/>
          </a:ln>
        </p:spPr>
        <p:txBody>
          <a:bodyPr>
            <a:spAutoFit/>
          </a:bodyPr>
          <a:lstStyle/>
          <a:p>
            <a:pPr algn="l" rtl="0">
              <a:defRPr/>
            </a:pPr>
            <a:r>
              <a:rPr lang="cs-CZ" sz="2400" b="1" kern="1200" dirty="0" smtClean="0">
                <a:solidFill>
                  <a:srgbClr val="000000"/>
                </a:solidFill>
                <a:latin typeface="Calibri"/>
                <a:ea typeface="+mn-ea"/>
                <a:cs typeface="+mn-cs"/>
              </a:rPr>
              <a:t>Párové události </a:t>
            </a:r>
            <a:r>
              <a:rPr lang="en-GB" sz="2400" b="1" kern="1200" dirty="0" smtClean="0">
                <a:solidFill>
                  <a:srgbClr val="000000"/>
                </a:solidFill>
                <a:latin typeface="Calibri"/>
                <a:ea typeface="+mn-ea"/>
                <a:cs typeface="+mn-cs"/>
              </a:rPr>
              <a:t>Bubble/Tunnel</a:t>
            </a:r>
            <a:endParaRPr lang="en-GB" sz="2400" b="1" kern="1200" dirty="0">
              <a:solidFill>
                <a:srgbClr val="000000"/>
              </a:solidFill>
              <a:latin typeface="Calibri"/>
              <a:ea typeface="+mn-ea"/>
              <a:cs typeface="+mn-cs"/>
            </a:endParaRPr>
          </a:p>
        </p:txBody>
      </p:sp>
      <p:sp>
        <p:nvSpPr>
          <p:cNvPr id="17" name="TextBox 16"/>
          <p:cNvSpPr txBox="1">
            <a:spLocks noChangeArrowheads="1"/>
          </p:cNvSpPr>
          <p:nvPr/>
        </p:nvSpPr>
        <p:spPr bwMode="auto">
          <a:xfrm>
            <a:off x="5848350" y="2152650"/>
            <a:ext cx="2609850" cy="1938992"/>
          </a:xfrm>
          <a:prstGeom prst="rect">
            <a:avLst/>
          </a:prstGeom>
          <a:noFill/>
          <a:ln w="9525">
            <a:noFill/>
            <a:miter lim="800000"/>
            <a:headEnd/>
            <a:tailEnd/>
          </a:ln>
        </p:spPr>
        <p:txBody>
          <a:bodyPr wrap="square">
            <a:spAutoFit/>
          </a:bodyPr>
          <a:lstStyle/>
          <a:p>
            <a:pPr algn="ctr" rtl="0">
              <a:defRPr/>
            </a:pPr>
            <a:r>
              <a:rPr lang="en-GB" sz="2000" kern="1200" dirty="0" err="1">
                <a:solidFill>
                  <a:srgbClr val="000000"/>
                </a:solidFill>
                <a:latin typeface="Calibri"/>
                <a:ea typeface="+mn-ea"/>
                <a:cs typeface="+mn-cs"/>
              </a:rPr>
              <a:t>PreviewMouseDown</a:t>
            </a:r>
            <a:endParaRPr lang="en-GB" sz="2000" kern="1200" dirty="0">
              <a:solidFill>
                <a:srgbClr val="000000"/>
              </a:solidFill>
              <a:latin typeface="Calibri"/>
              <a:ea typeface="+mn-ea"/>
              <a:cs typeface="+mn-cs"/>
            </a:endParaRPr>
          </a:p>
          <a:p>
            <a:pPr algn="ctr" rtl="0">
              <a:defRPr/>
            </a:pPr>
            <a:endParaRPr lang="en-GB" sz="2000" kern="1200" dirty="0">
              <a:solidFill>
                <a:srgbClr val="000000"/>
              </a:solidFill>
              <a:latin typeface="Calibri"/>
              <a:ea typeface="+mn-ea"/>
              <a:cs typeface="+mn-cs"/>
            </a:endParaRPr>
          </a:p>
          <a:p>
            <a:pPr algn="ctr" rtl="0">
              <a:defRPr/>
            </a:pPr>
            <a:r>
              <a:rPr lang="en-GB" sz="2000" kern="1200" dirty="0" err="1" smtClean="0">
                <a:solidFill>
                  <a:srgbClr val="000000"/>
                </a:solidFill>
                <a:latin typeface="Calibri"/>
                <a:ea typeface="+mn-ea"/>
                <a:cs typeface="+mn-cs"/>
              </a:rPr>
              <a:t>MouseDown</a:t>
            </a:r>
            <a:endParaRPr lang="cs-CZ" sz="2000" kern="1200" dirty="0" smtClean="0">
              <a:solidFill>
                <a:srgbClr val="000000"/>
              </a:solidFill>
              <a:latin typeface="Calibri"/>
              <a:ea typeface="+mn-ea"/>
              <a:cs typeface="+mn-cs"/>
            </a:endParaRPr>
          </a:p>
          <a:p>
            <a:pPr algn="ctr" rtl="0">
              <a:defRPr/>
            </a:pPr>
            <a:endParaRPr lang="cs-CZ" sz="2000" dirty="0" smtClean="0">
              <a:solidFill>
                <a:srgbClr val="000000"/>
              </a:solidFill>
              <a:latin typeface="Calibri"/>
            </a:endParaRPr>
          </a:p>
          <a:p>
            <a:pPr algn="ctr" rtl="0">
              <a:defRPr/>
            </a:pPr>
            <a:endParaRPr lang="cs-CZ" sz="2000" kern="1200" dirty="0" smtClean="0">
              <a:solidFill>
                <a:srgbClr val="000000"/>
              </a:solidFill>
              <a:latin typeface="Calibri"/>
              <a:ea typeface="+mn-ea"/>
              <a:cs typeface="+mn-cs"/>
            </a:endParaRPr>
          </a:p>
          <a:p>
            <a:pPr algn="ctr" rtl="0">
              <a:defRPr/>
            </a:pPr>
            <a:r>
              <a:rPr lang="cs-CZ" sz="2000" dirty="0" smtClean="0">
                <a:solidFill>
                  <a:srgbClr val="000000"/>
                </a:solidFill>
                <a:latin typeface="Calibri"/>
              </a:rPr>
              <a:t>Mouse Enter</a:t>
            </a:r>
            <a:endParaRPr lang="en-GB" sz="2000" kern="1200" dirty="0">
              <a:solidFill>
                <a:srgbClr val="000000"/>
              </a:solidFill>
              <a:latin typeface="Calibri"/>
              <a:ea typeface="+mn-ea"/>
              <a:cs typeface="+mn-cs"/>
            </a:endParaRPr>
          </a:p>
        </p:txBody>
      </p:sp>
      <p:sp>
        <p:nvSpPr>
          <p:cNvPr id="19" name="Straight Connector 18"/>
          <p:cNvSpPr>
            <a:spLocks noChangeShapeType="1"/>
          </p:cNvSpPr>
          <p:nvPr/>
        </p:nvSpPr>
        <p:spPr bwMode="auto">
          <a:xfrm rot="10800000">
            <a:off x="3648075" y="2628900"/>
            <a:ext cx="4648200" cy="158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lgn="l" rtl="0"/>
            <a:endParaRPr lang="en-GB" kern="1200">
              <a:solidFill>
                <a:srgbClr val="000000"/>
              </a:solidFill>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0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cs-CZ" dirty="0" smtClean="0"/>
              <a:t>Obsah</a:t>
            </a:r>
            <a:endParaRPr lang="en-US" dirty="0"/>
          </a:p>
        </p:txBody>
      </p:sp>
      <p:sp>
        <p:nvSpPr>
          <p:cNvPr id="21" name="Text Placeholder 20"/>
          <p:cNvSpPr>
            <a:spLocks noGrp="1"/>
          </p:cNvSpPr>
          <p:nvPr>
            <p:ph type="body" sz="quarter" idx="10"/>
          </p:nvPr>
        </p:nvSpPr>
        <p:spPr>
          <a:xfrm>
            <a:off x="359833" y="1203854"/>
            <a:ext cx="8382000" cy="5349346"/>
          </a:xfrm>
        </p:spPr>
        <p:txBody>
          <a:bodyPr>
            <a:normAutofit/>
          </a:bodyPr>
          <a:lstStyle/>
          <a:p>
            <a:r>
              <a:rPr lang="en-US" sz="4000" u="sng" dirty="0" err="1" smtClean="0"/>
              <a:t>Vektorov</a:t>
            </a:r>
            <a:r>
              <a:rPr lang="cs-CZ" sz="4000" u="sng" dirty="0" smtClean="0"/>
              <a:t>á grafika</a:t>
            </a:r>
          </a:p>
          <a:p>
            <a:r>
              <a:rPr lang="cs-CZ" sz="4000" dirty="0" smtClean="0"/>
              <a:t>Transformace, animace</a:t>
            </a:r>
          </a:p>
          <a:p>
            <a:r>
              <a:rPr lang="cs-CZ" sz="4000" dirty="0" smtClean="0"/>
              <a:t>Ovládací </a:t>
            </a:r>
            <a:r>
              <a:rPr lang="cs-CZ" sz="4000" dirty="0" smtClean="0"/>
              <a:t>prvky</a:t>
            </a:r>
          </a:p>
          <a:p>
            <a:r>
              <a:rPr lang="cs-CZ" sz="4000" dirty="0" smtClean="0"/>
              <a:t>DataBinding</a:t>
            </a:r>
            <a:endParaRPr lang="cs-CZ" sz="4000" dirty="0" smtClean="0"/>
          </a:p>
          <a:p>
            <a:endParaRPr lang="en-US" sz="4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XAML a </a:t>
            </a:r>
            <a:r>
              <a:rPr lang="cs-CZ" dirty="0" smtClean="0"/>
              <a:t>.NET</a:t>
            </a:r>
            <a:endParaRPr lang="en-US" dirty="0"/>
          </a:p>
        </p:txBody>
      </p:sp>
      <p:sp>
        <p:nvSpPr>
          <p:cNvPr id="5" name="Text Placeholder 4"/>
          <p:cNvSpPr>
            <a:spLocks noGrp="1"/>
          </p:cNvSpPr>
          <p:nvPr>
            <p:ph type="body" sz="quarter" idx="10"/>
          </p:nvPr>
        </p:nvSpPr>
        <p:spPr/>
        <p:txBody>
          <a:bodyPr/>
          <a:lstStyle/>
          <a:p>
            <a:endParaRPr lang="en-US"/>
          </a:p>
        </p:txBody>
      </p:sp>
      <p:sp>
        <p:nvSpPr>
          <p:cNvPr id="4" name="Text Box 4"/>
          <p:cNvSpPr txBox="1">
            <a:spLocks noChangeArrowheads="1"/>
          </p:cNvSpPr>
          <p:nvPr/>
        </p:nvSpPr>
        <p:spPr bwMode="auto">
          <a:xfrm>
            <a:off x="685602" y="1219200"/>
            <a:ext cx="8012628" cy="2123648"/>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91435" tIns="91435" rIns="91435" bIns="91435">
            <a:spAutoFit/>
          </a:bodyPr>
          <a:lstStyle/>
          <a:p>
            <a:pPr defTabSz="914559"/>
            <a:r>
              <a:rPr lang="en-US" sz="1800" dirty="0">
                <a:solidFill>
                  <a:schemeClr val="bg1"/>
                </a:solidFill>
                <a:latin typeface="Consolas" pitchFamily="49" charset="0"/>
              </a:rPr>
              <a:t>&lt;Canvas </a:t>
            </a:r>
            <a:r>
              <a:rPr lang="en-US" sz="1800" dirty="0" err="1" smtClean="0">
                <a:solidFill>
                  <a:schemeClr val="bg1"/>
                </a:solidFill>
                <a:latin typeface="Consolas" pitchFamily="49" charset="0"/>
              </a:rPr>
              <a:t>xmlns</a:t>
            </a:r>
            <a:r>
              <a:rPr lang="en-US" sz="1800" dirty="0" smtClean="0">
                <a:solidFill>
                  <a:schemeClr val="bg1"/>
                </a:solidFill>
                <a:latin typeface="Consolas" pitchFamily="49" charset="0"/>
              </a:rPr>
              <a:t>="http://schemas.microsoft.com/client/2007" </a:t>
            </a:r>
          </a:p>
          <a:p>
            <a:pPr defTabSz="914559"/>
            <a:r>
              <a:rPr lang="en-US" sz="1800" dirty="0" smtClean="0">
                <a:solidFill>
                  <a:schemeClr val="bg1"/>
                </a:solidFill>
                <a:latin typeface="Consolas" pitchFamily="49" charset="0"/>
              </a:rPr>
              <a:t>        </a:t>
            </a:r>
            <a:r>
              <a:rPr lang="en-US" sz="1800" dirty="0" err="1" smtClean="0">
                <a:solidFill>
                  <a:schemeClr val="bg1"/>
                </a:solidFill>
                <a:latin typeface="Consolas" pitchFamily="49" charset="0"/>
              </a:rPr>
              <a:t>xmlns:x</a:t>
            </a:r>
            <a:r>
              <a:rPr lang="en-US" sz="1800" dirty="0" smtClean="0">
                <a:solidFill>
                  <a:schemeClr val="bg1"/>
                </a:solidFill>
                <a:latin typeface="Consolas" pitchFamily="49" charset="0"/>
              </a:rPr>
              <a:t>="http://schemas.microsoft.com/winfx/2006/xaml" </a:t>
            </a:r>
            <a:endParaRPr lang="en-US" sz="1800" dirty="0">
              <a:solidFill>
                <a:schemeClr val="bg1"/>
              </a:solidFill>
              <a:latin typeface="Consolas" pitchFamily="49" charset="0"/>
            </a:endParaRPr>
          </a:p>
          <a:p>
            <a:pPr defTabSz="914559"/>
            <a:r>
              <a:rPr lang="en-US" sz="1800" dirty="0">
                <a:solidFill>
                  <a:schemeClr val="bg1"/>
                </a:solidFill>
                <a:latin typeface="Consolas" pitchFamily="49" charset="0"/>
              </a:rPr>
              <a:t>        </a:t>
            </a:r>
            <a:r>
              <a:rPr lang="en-US" sz="1800" dirty="0" err="1">
                <a:solidFill>
                  <a:schemeClr val="bg1"/>
                </a:solidFill>
                <a:latin typeface="Consolas" pitchFamily="49" charset="0"/>
              </a:rPr>
              <a:t>MouseEnter</a:t>
            </a:r>
            <a:r>
              <a:rPr lang="en-US" sz="1800" dirty="0">
                <a:solidFill>
                  <a:schemeClr val="bg1"/>
                </a:solidFill>
                <a:latin typeface="Consolas" pitchFamily="49" charset="0"/>
              </a:rPr>
              <a:t>="</a:t>
            </a:r>
            <a:r>
              <a:rPr lang="en-US" sz="1800" dirty="0" err="1">
                <a:solidFill>
                  <a:schemeClr val="bg1"/>
                </a:solidFill>
                <a:latin typeface="Consolas" pitchFamily="49" charset="0"/>
              </a:rPr>
              <a:t>OnMouseEnter</a:t>
            </a:r>
            <a:r>
              <a:rPr lang="en-US" sz="1800" dirty="0" smtClean="0">
                <a:solidFill>
                  <a:schemeClr val="bg1"/>
                </a:solidFill>
                <a:latin typeface="Consolas" pitchFamily="49" charset="0"/>
              </a:rPr>
              <a:t>"&gt;</a:t>
            </a:r>
          </a:p>
          <a:p>
            <a:pPr defTabSz="914559"/>
            <a:r>
              <a:rPr lang="en-US" sz="1800" dirty="0" smtClean="0">
                <a:solidFill>
                  <a:schemeClr val="bg1"/>
                </a:solidFill>
                <a:latin typeface="Consolas" pitchFamily="49" charset="0"/>
              </a:rPr>
              <a:t>   &lt;</a:t>
            </a:r>
            <a:r>
              <a:rPr lang="en-US" sz="1800" dirty="0" err="1" smtClean="0">
                <a:solidFill>
                  <a:schemeClr val="bg1"/>
                </a:solidFill>
                <a:latin typeface="Consolas" pitchFamily="49" charset="0"/>
              </a:rPr>
              <a:t>TextBlock</a:t>
            </a:r>
            <a:r>
              <a:rPr lang="en-US" sz="1800" dirty="0" smtClean="0">
                <a:solidFill>
                  <a:schemeClr val="bg1"/>
                </a:solidFill>
                <a:latin typeface="Consolas" pitchFamily="49" charset="0"/>
              </a:rPr>
              <a:t> </a:t>
            </a:r>
            <a:r>
              <a:rPr lang="en-US" sz="1800" dirty="0" err="1" smtClean="0">
                <a:solidFill>
                  <a:schemeClr val="bg1"/>
                </a:solidFill>
                <a:latin typeface="Consolas" pitchFamily="49" charset="0"/>
              </a:rPr>
              <a:t>Canvas.Top</a:t>
            </a:r>
            <a:r>
              <a:rPr lang="en-US" sz="1800" dirty="0" smtClean="0">
                <a:solidFill>
                  <a:schemeClr val="bg1"/>
                </a:solidFill>
                <a:latin typeface="Consolas" pitchFamily="49" charset="0"/>
              </a:rPr>
              <a:t>="30" Foreground="#FFFF3333"&gt;</a:t>
            </a:r>
          </a:p>
          <a:p>
            <a:pPr defTabSz="914559"/>
            <a:r>
              <a:rPr lang="en-US" sz="1800" dirty="0" smtClean="0">
                <a:solidFill>
                  <a:schemeClr val="bg1"/>
                </a:solidFill>
                <a:latin typeface="Consolas" pitchFamily="49" charset="0"/>
              </a:rPr>
              <a:t>      </a:t>
            </a:r>
            <a:r>
              <a:rPr lang="en-US" sz="1800" dirty="0" err="1" smtClean="0">
                <a:solidFill>
                  <a:schemeClr val="bg1"/>
                </a:solidFill>
                <a:latin typeface="Consolas" pitchFamily="49" charset="0"/>
              </a:rPr>
              <a:t>Ahoj</a:t>
            </a:r>
            <a:r>
              <a:rPr lang="en-US" sz="1800" dirty="0" smtClean="0">
                <a:solidFill>
                  <a:schemeClr val="bg1"/>
                </a:solidFill>
                <a:latin typeface="Consolas" pitchFamily="49" charset="0"/>
              </a:rPr>
              <a:t> </a:t>
            </a:r>
            <a:r>
              <a:rPr lang="en-US" sz="1800" dirty="0" err="1" smtClean="0">
                <a:solidFill>
                  <a:schemeClr val="bg1"/>
                </a:solidFill>
                <a:latin typeface="Consolas" pitchFamily="49" charset="0"/>
              </a:rPr>
              <a:t>sv</a:t>
            </a:r>
            <a:r>
              <a:rPr lang="cs-CZ" sz="1800" dirty="0" smtClean="0">
                <a:solidFill>
                  <a:schemeClr val="bg1"/>
                </a:solidFill>
                <a:latin typeface="Consolas" pitchFamily="49" charset="0"/>
              </a:rPr>
              <a:t>ěte</a:t>
            </a:r>
            <a:endParaRPr lang="en-US" sz="1800" dirty="0" smtClean="0">
              <a:solidFill>
                <a:schemeClr val="bg1"/>
              </a:solidFill>
              <a:latin typeface="Consolas" pitchFamily="49" charset="0"/>
            </a:endParaRPr>
          </a:p>
          <a:p>
            <a:pPr defTabSz="914559"/>
            <a:r>
              <a:rPr lang="en-US" sz="1800" dirty="0" smtClean="0">
                <a:solidFill>
                  <a:schemeClr val="bg1"/>
                </a:solidFill>
                <a:latin typeface="Consolas" pitchFamily="49" charset="0"/>
              </a:rPr>
              <a:t>   &lt;/</a:t>
            </a:r>
            <a:r>
              <a:rPr lang="en-US" sz="1800" dirty="0" err="1" smtClean="0">
                <a:solidFill>
                  <a:schemeClr val="bg1"/>
                </a:solidFill>
                <a:latin typeface="Consolas" pitchFamily="49" charset="0"/>
              </a:rPr>
              <a:t>TextBlock</a:t>
            </a:r>
            <a:r>
              <a:rPr lang="en-US" sz="1800" dirty="0" smtClean="0">
                <a:solidFill>
                  <a:schemeClr val="bg1"/>
                </a:solidFill>
                <a:latin typeface="Consolas" pitchFamily="49" charset="0"/>
              </a:rPr>
              <a:t>&gt;</a:t>
            </a:r>
            <a:endParaRPr lang="en-US" sz="1800" dirty="0">
              <a:solidFill>
                <a:schemeClr val="bg1"/>
              </a:solidFill>
              <a:latin typeface="Consolas" pitchFamily="49" charset="0"/>
            </a:endParaRPr>
          </a:p>
          <a:p>
            <a:pPr defTabSz="914559"/>
            <a:r>
              <a:rPr lang="en-US" sz="1800" dirty="0">
                <a:solidFill>
                  <a:schemeClr val="bg1"/>
                </a:solidFill>
                <a:latin typeface="Consolas" pitchFamily="49" charset="0"/>
              </a:rPr>
              <a:t>&lt;/Canvas&gt;</a:t>
            </a:r>
          </a:p>
        </p:txBody>
      </p:sp>
      <p:sp>
        <p:nvSpPr>
          <p:cNvPr id="3" name="Text Box 4"/>
          <p:cNvSpPr txBox="1">
            <a:spLocks noChangeArrowheads="1"/>
          </p:cNvSpPr>
          <p:nvPr/>
        </p:nvSpPr>
        <p:spPr bwMode="auto">
          <a:xfrm>
            <a:off x="685602" y="3886200"/>
            <a:ext cx="8010144" cy="2677646"/>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lIns="91435" tIns="91435" rIns="91435" bIns="91435">
            <a:spAutoFit/>
          </a:bodyPr>
          <a:lstStyle/>
          <a:p>
            <a:pPr defTabSz="914559"/>
            <a:r>
              <a:rPr lang="en-US" sz="1800" dirty="0">
                <a:solidFill>
                  <a:schemeClr val="bg1"/>
                </a:solidFill>
                <a:latin typeface="Consolas" pitchFamily="49" charset="0"/>
              </a:rPr>
              <a:t>Canvas </a:t>
            </a:r>
            <a:r>
              <a:rPr lang="en-US" sz="1800" dirty="0" err="1">
                <a:solidFill>
                  <a:schemeClr val="bg1"/>
                </a:solidFill>
                <a:latin typeface="Consolas" pitchFamily="49" charset="0"/>
              </a:rPr>
              <a:t>canvas</a:t>
            </a:r>
            <a:r>
              <a:rPr lang="en-US" sz="1800" dirty="0">
                <a:solidFill>
                  <a:schemeClr val="bg1"/>
                </a:solidFill>
                <a:latin typeface="Consolas" pitchFamily="49" charset="0"/>
              </a:rPr>
              <a:t> = new Canvas();</a:t>
            </a:r>
          </a:p>
          <a:p>
            <a:pPr defTabSz="914559"/>
            <a:r>
              <a:rPr lang="en-US" sz="1800" dirty="0" err="1" smtClean="0">
                <a:solidFill>
                  <a:schemeClr val="bg1"/>
                </a:solidFill>
                <a:latin typeface="Consolas" pitchFamily="49" charset="0"/>
              </a:rPr>
              <a:t>canvas.MouseEnter</a:t>
            </a:r>
            <a:r>
              <a:rPr lang="en-US" sz="1800" dirty="0" smtClean="0">
                <a:solidFill>
                  <a:schemeClr val="bg1"/>
                </a:solidFill>
                <a:latin typeface="Consolas" pitchFamily="49" charset="0"/>
              </a:rPr>
              <a:t> </a:t>
            </a:r>
            <a:r>
              <a:rPr lang="en-US" sz="1800" dirty="0">
                <a:solidFill>
                  <a:schemeClr val="bg1"/>
                </a:solidFill>
                <a:latin typeface="Consolas" pitchFamily="49" charset="0"/>
              </a:rPr>
              <a:t>+= new </a:t>
            </a:r>
            <a:r>
              <a:rPr lang="en-US" sz="1800" dirty="0" err="1">
                <a:solidFill>
                  <a:schemeClr val="bg1"/>
                </a:solidFill>
                <a:latin typeface="Consolas" pitchFamily="49" charset="0"/>
              </a:rPr>
              <a:t>MouseEventHandler</a:t>
            </a:r>
            <a:r>
              <a:rPr lang="en-US" sz="1800" dirty="0">
                <a:solidFill>
                  <a:schemeClr val="bg1"/>
                </a:solidFill>
                <a:latin typeface="Consolas" pitchFamily="49" charset="0"/>
              </a:rPr>
              <a:t>(</a:t>
            </a:r>
            <a:r>
              <a:rPr lang="en-US" sz="1800" dirty="0" err="1">
                <a:solidFill>
                  <a:schemeClr val="bg1"/>
                </a:solidFill>
                <a:latin typeface="Consolas" pitchFamily="49" charset="0"/>
              </a:rPr>
              <a:t>OnMouseEnter</a:t>
            </a:r>
            <a:r>
              <a:rPr lang="en-US" sz="1800" dirty="0" smtClean="0">
                <a:solidFill>
                  <a:schemeClr val="bg1"/>
                </a:solidFill>
                <a:latin typeface="Consolas" pitchFamily="49" charset="0"/>
              </a:rPr>
              <a:t>);</a:t>
            </a:r>
          </a:p>
          <a:p>
            <a:pPr defTabSz="914559"/>
            <a:endParaRPr lang="en-US" sz="1800" dirty="0" smtClean="0">
              <a:solidFill>
                <a:schemeClr val="bg1"/>
              </a:solidFill>
              <a:latin typeface="Consolas" pitchFamily="49" charset="0"/>
            </a:endParaRPr>
          </a:p>
          <a:p>
            <a:pPr defTabSz="914559"/>
            <a:r>
              <a:rPr lang="en-US" sz="1800" dirty="0" err="1" smtClean="0">
                <a:solidFill>
                  <a:schemeClr val="bg1"/>
                </a:solidFill>
                <a:latin typeface="Consolas" pitchFamily="49" charset="0"/>
              </a:rPr>
              <a:t>TextBlock</a:t>
            </a:r>
            <a:r>
              <a:rPr lang="en-US" sz="1800" dirty="0" smtClean="0">
                <a:solidFill>
                  <a:schemeClr val="bg1"/>
                </a:solidFill>
                <a:latin typeface="Consolas" pitchFamily="49" charset="0"/>
              </a:rPr>
              <a:t> t = new </a:t>
            </a:r>
            <a:r>
              <a:rPr lang="en-US" sz="1800" dirty="0" err="1" smtClean="0">
                <a:solidFill>
                  <a:schemeClr val="bg1"/>
                </a:solidFill>
                <a:latin typeface="Consolas" pitchFamily="49" charset="0"/>
              </a:rPr>
              <a:t>TextBlock</a:t>
            </a:r>
            <a:r>
              <a:rPr lang="en-US" sz="1800" dirty="0" smtClean="0">
                <a:solidFill>
                  <a:schemeClr val="bg1"/>
                </a:solidFill>
                <a:latin typeface="Consolas" pitchFamily="49" charset="0"/>
              </a:rPr>
              <a:t>();</a:t>
            </a:r>
          </a:p>
          <a:p>
            <a:pPr defTabSz="914559"/>
            <a:r>
              <a:rPr lang="en-US" sz="1800" dirty="0" err="1" smtClean="0">
                <a:solidFill>
                  <a:schemeClr val="bg1"/>
                </a:solidFill>
                <a:latin typeface="Consolas" pitchFamily="49" charset="0"/>
              </a:rPr>
              <a:t>t.SetValue</a:t>
            </a:r>
            <a:r>
              <a:rPr lang="en-US" sz="1800" dirty="0" smtClean="0">
                <a:solidFill>
                  <a:schemeClr val="bg1"/>
                </a:solidFill>
                <a:latin typeface="Consolas" pitchFamily="49" charset="0"/>
              </a:rPr>
              <a:t>(</a:t>
            </a:r>
            <a:r>
              <a:rPr lang="en-US" sz="1800" dirty="0" err="1" smtClean="0">
                <a:solidFill>
                  <a:schemeClr val="bg1"/>
                </a:solidFill>
                <a:latin typeface="Consolas" pitchFamily="49" charset="0"/>
              </a:rPr>
              <a:t>Canvas.TopProperty</a:t>
            </a:r>
            <a:r>
              <a:rPr lang="en-US" sz="1800" dirty="0" smtClean="0">
                <a:solidFill>
                  <a:schemeClr val="bg1"/>
                </a:solidFill>
                <a:latin typeface="Consolas" pitchFamily="49" charset="0"/>
              </a:rPr>
              <a:t>, 30);</a:t>
            </a:r>
          </a:p>
          <a:p>
            <a:pPr defTabSz="914559"/>
            <a:r>
              <a:rPr lang="en-US" sz="1800" dirty="0" err="1" smtClean="0">
                <a:solidFill>
                  <a:schemeClr val="bg1"/>
                </a:solidFill>
                <a:latin typeface="Consolas" pitchFamily="49" charset="0"/>
              </a:rPr>
              <a:t>t.Text</a:t>
            </a:r>
            <a:r>
              <a:rPr lang="en-US" sz="1800" dirty="0" smtClean="0">
                <a:solidFill>
                  <a:schemeClr val="bg1"/>
                </a:solidFill>
                <a:latin typeface="Consolas" pitchFamily="49" charset="0"/>
              </a:rPr>
              <a:t> = </a:t>
            </a:r>
            <a:r>
              <a:rPr lang="en-US" sz="1800" dirty="0" smtClean="0">
                <a:solidFill>
                  <a:schemeClr val="bg1"/>
                </a:solidFill>
                <a:latin typeface="Consolas" pitchFamily="49" charset="0"/>
              </a:rPr>
              <a:t>"</a:t>
            </a:r>
            <a:r>
              <a:rPr lang="cs-CZ" sz="1800" dirty="0" smtClean="0">
                <a:solidFill>
                  <a:schemeClr val="bg1"/>
                </a:solidFill>
                <a:latin typeface="Consolas" pitchFamily="49" charset="0"/>
              </a:rPr>
              <a:t>Ahoj světe</a:t>
            </a:r>
            <a:r>
              <a:rPr lang="en-US" sz="1800" dirty="0" smtClean="0">
                <a:solidFill>
                  <a:schemeClr val="bg1"/>
                </a:solidFill>
                <a:latin typeface="Consolas" pitchFamily="49" charset="0"/>
              </a:rPr>
              <a:t>";</a:t>
            </a:r>
            <a:endParaRPr lang="en-US" sz="1800" dirty="0" smtClean="0">
              <a:solidFill>
                <a:schemeClr val="bg1"/>
              </a:solidFill>
              <a:latin typeface="Consolas" pitchFamily="49" charset="0"/>
            </a:endParaRPr>
          </a:p>
          <a:p>
            <a:pPr defTabSz="914559"/>
            <a:r>
              <a:rPr lang="en-US" sz="1800" dirty="0" smtClean="0">
                <a:solidFill>
                  <a:schemeClr val="bg1"/>
                </a:solidFill>
                <a:latin typeface="Consolas" pitchFamily="49" charset="0"/>
              </a:rPr>
              <a:t>Color </a:t>
            </a:r>
            <a:r>
              <a:rPr lang="en-US" sz="1800" dirty="0" err="1" smtClean="0">
                <a:solidFill>
                  <a:schemeClr val="bg1"/>
                </a:solidFill>
                <a:latin typeface="Consolas" pitchFamily="49" charset="0"/>
              </a:rPr>
              <a:t>ratherRed</a:t>
            </a:r>
            <a:r>
              <a:rPr lang="en-US" sz="1800" dirty="0" smtClean="0">
                <a:solidFill>
                  <a:schemeClr val="bg1"/>
                </a:solidFill>
                <a:latin typeface="Consolas" pitchFamily="49" charset="0"/>
              </a:rPr>
              <a:t> = </a:t>
            </a:r>
            <a:r>
              <a:rPr lang="en-US" sz="1800" dirty="0" err="1" smtClean="0">
                <a:solidFill>
                  <a:schemeClr val="bg1"/>
                </a:solidFill>
                <a:latin typeface="Consolas" pitchFamily="49" charset="0"/>
              </a:rPr>
              <a:t>Color.FromArgb</a:t>
            </a:r>
            <a:r>
              <a:rPr lang="en-US" sz="1800" dirty="0" smtClean="0">
                <a:solidFill>
                  <a:schemeClr val="bg1"/>
                </a:solidFill>
                <a:latin typeface="Consolas" pitchFamily="49" charset="0"/>
              </a:rPr>
              <a:t>(0xFF, 0xFF, 0x33, 0x33);</a:t>
            </a:r>
          </a:p>
          <a:p>
            <a:pPr defTabSz="914559"/>
            <a:r>
              <a:rPr lang="en-US" sz="1800" dirty="0" err="1" smtClean="0">
                <a:solidFill>
                  <a:schemeClr val="bg1"/>
                </a:solidFill>
                <a:latin typeface="Consolas" pitchFamily="49" charset="0"/>
              </a:rPr>
              <a:t>t.Foreground</a:t>
            </a:r>
            <a:r>
              <a:rPr lang="en-US" sz="1800" dirty="0" smtClean="0">
                <a:solidFill>
                  <a:schemeClr val="bg1"/>
                </a:solidFill>
                <a:latin typeface="Consolas" pitchFamily="49" charset="0"/>
              </a:rPr>
              <a:t> = new </a:t>
            </a:r>
            <a:r>
              <a:rPr lang="en-US" sz="1800" dirty="0" err="1" smtClean="0">
                <a:solidFill>
                  <a:schemeClr val="bg1"/>
                </a:solidFill>
                <a:latin typeface="Consolas" pitchFamily="49" charset="0"/>
              </a:rPr>
              <a:t>SolidColorBrush</a:t>
            </a:r>
            <a:r>
              <a:rPr lang="en-US" sz="1800" dirty="0" smtClean="0">
                <a:solidFill>
                  <a:schemeClr val="bg1"/>
                </a:solidFill>
                <a:latin typeface="Consolas" pitchFamily="49" charset="0"/>
              </a:rPr>
              <a:t>(</a:t>
            </a:r>
            <a:r>
              <a:rPr lang="en-US" sz="1800" dirty="0" err="1" smtClean="0">
                <a:solidFill>
                  <a:schemeClr val="bg1"/>
                </a:solidFill>
                <a:latin typeface="Consolas" pitchFamily="49" charset="0"/>
              </a:rPr>
              <a:t>ratherRed</a:t>
            </a:r>
            <a:r>
              <a:rPr lang="en-US" sz="1800" dirty="0" smtClean="0">
                <a:solidFill>
                  <a:schemeClr val="bg1"/>
                </a:solidFill>
                <a:latin typeface="Consolas" pitchFamily="49" charset="0"/>
              </a:rPr>
              <a:t>);</a:t>
            </a:r>
          </a:p>
          <a:p>
            <a:pPr defTabSz="914559"/>
            <a:r>
              <a:rPr lang="en-US" sz="1800" dirty="0" err="1" smtClean="0">
                <a:solidFill>
                  <a:schemeClr val="bg1"/>
                </a:solidFill>
                <a:latin typeface="Consolas" pitchFamily="49" charset="0"/>
              </a:rPr>
              <a:t>canvas.Children.Add</a:t>
            </a:r>
            <a:r>
              <a:rPr lang="en-US" sz="1800" dirty="0" smtClean="0">
                <a:solidFill>
                  <a:schemeClr val="bg1"/>
                </a:solidFill>
                <a:latin typeface="Consolas" pitchFamily="49" charset="0"/>
              </a:rPr>
              <a:t>(t);</a:t>
            </a:r>
            <a:endParaRPr lang="en-US" sz="1800" dirty="0">
              <a:solidFill>
                <a:schemeClr val="bg1"/>
              </a:solidFill>
              <a:latin typeface="Consolas" pitchFamily="49" charset="0"/>
            </a:endParaRPr>
          </a:p>
        </p:txBody>
      </p:sp>
      <p:sp>
        <p:nvSpPr>
          <p:cNvPr id="6" name="Up-Down Arrow 5"/>
          <p:cNvSpPr/>
          <p:nvPr/>
        </p:nvSpPr>
        <p:spPr bwMode="auto">
          <a:xfrm>
            <a:off x="4800600" y="2971800"/>
            <a:ext cx="609600" cy="114300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dirty="0" smtClean="0"/>
              <a:t>Propojení XAML a .NET</a:t>
            </a:r>
            <a:endParaRPr lang="en-US" dirty="0"/>
          </a:p>
        </p:txBody>
      </p:sp>
      <p:sp>
        <p:nvSpPr>
          <p:cNvPr id="209924" name="Text Box 4"/>
          <p:cNvSpPr txBox="1">
            <a:spLocks noChangeArrowheads="1"/>
          </p:cNvSpPr>
          <p:nvPr/>
        </p:nvSpPr>
        <p:spPr bwMode="auto">
          <a:xfrm>
            <a:off x="664012" y="2206626"/>
            <a:ext cx="3993391" cy="49243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lIns="91435" tIns="91435" rIns="91435" bIns="91435">
            <a:spAutoFit/>
          </a:bodyPr>
          <a:lstStyle/>
          <a:p>
            <a:pPr defTabSz="914559"/>
            <a:r>
              <a:rPr lang="en-US" dirty="0">
                <a:solidFill>
                  <a:schemeClr val="bg1"/>
                </a:solidFill>
                <a:latin typeface="Consolas" pitchFamily="49" charset="0"/>
              </a:rPr>
              <a:t>&lt;Rectangle </a:t>
            </a:r>
            <a:r>
              <a:rPr lang="en-US" dirty="0" smtClean="0">
                <a:solidFill>
                  <a:schemeClr val="bg1"/>
                </a:solidFill>
                <a:latin typeface="Consolas" pitchFamily="49" charset="0"/>
              </a:rPr>
              <a:t>x:Name="</a:t>
            </a:r>
            <a:r>
              <a:rPr lang="en-US" dirty="0" err="1" smtClean="0">
                <a:solidFill>
                  <a:schemeClr val="bg1"/>
                </a:solidFill>
                <a:latin typeface="Consolas" pitchFamily="49" charset="0"/>
              </a:rPr>
              <a:t>rect</a:t>
            </a:r>
            <a:r>
              <a:rPr lang="en-US" dirty="0" smtClean="0">
                <a:solidFill>
                  <a:schemeClr val="bg1"/>
                </a:solidFill>
                <a:latin typeface="Consolas" pitchFamily="49" charset="0"/>
              </a:rPr>
              <a:t>" /&gt;</a:t>
            </a:r>
            <a:endParaRPr lang="en-US" dirty="0">
              <a:solidFill>
                <a:schemeClr val="bg1"/>
              </a:solidFill>
              <a:latin typeface="Consolas" pitchFamily="49" charset="0"/>
            </a:endParaRPr>
          </a:p>
        </p:txBody>
      </p:sp>
      <p:sp>
        <p:nvSpPr>
          <p:cNvPr id="4" name="Text Box 4"/>
          <p:cNvSpPr txBox="1">
            <a:spLocks noChangeArrowheads="1"/>
          </p:cNvSpPr>
          <p:nvPr/>
        </p:nvSpPr>
        <p:spPr bwMode="auto">
          <a:xfrm>
            <a:off x="675680" y="3193733"/>
            <a:ext cx="7696398" cy="101565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lIns="91435" tIns="91435" rIns="91435" bIns="91435">
            <a:spAutoFit/>
          </a:bodyPr>
          <a:lstStyle/>
          <a:p>
            <a:pPr defTabSz="914559"/>
            <a:r>
              <a:rPr lang="en-US" sz="1800" dirty="0">
                <a:solidFill>
                  <a:schemeClr val="bg1"/>
                </a:solidFill>
                <a:latin typeface="Consolas" pitchFamily="49" charset="0"/>
              </a:rPr>
              <a:t>void </a:t>
            </a:r>
            <a:r>
              <a:rPr lang="en-US" sz="1800" dirty="0" err="1">
                <a:solidFill>
                  <a:schemeClr val="bg1"/>
                </a:solidFill>
                <a:latin typeface="Consolas" pitchFamily="49" charset="0"/>
              </a:rPr>
              <a:t>OnMouseEnter</a:t>
            </a:r>
            <a:r>
              <a:rPr lang="en-US" sz="1800" dirty="0">
                <a:solidFill>
                  <a:schemeClr val="bg1"/>
                </a:solidFill>
                <a:latin typeface="Consolas" pitchFamily="49" charset="0"/>
              </a:rPr>
              <a:t>(object sender, </a:t>
            </a:r>
            <a:r>
              <a:rPr lang="en-US" sz="1800" dirty="0" err="1">
                <a:solidFill>
                  <a:schemeClr val="bg1"/>
                </a:solidFill>
                <a:latin typeface="Consolas" pitchFamily="49" charset="0"/>
              </a:rPr>
              <a:t>MouseEventArgs</a:t>
            </a:r>
            <a:r>
              <a:rPr lang="en-US" sz="1800" dirty="0">
                <a:solidFill>
                  <a:schemeClr val="bg1"/>
                </a:solidFill>
                <a:latin typeface="Consolas" pitchFamily="49" charset="0"/>
              </a:rPr>
              <a:t> e)  {</a:t>
            </a:r>
          </a:p>
          <a:p>
            <a:pPr defTabSz="914559"/>
            <a:r>
              <a:rPr lang="en-US" sz="1800" dirty="0">
                <a:solidFill>
                  <a:schemeClr val="bg1"/>
                </a:solidFill>
                <a:latin typeface="Consolas" pitchFamily="49" charset="0"/>
              </a:rPr>
              <a:t>    </a:t>
            </a:r>
            <a:r>
              <a:rPr lang="en-US" sz="1800" dirty="0" err="1">
                <a:solidFill>
                  <a:schemeClr val="bg1"/>
                </a:solidFill>
                <a:latin typeface="Consolas" pitchFamily="49" charset="0"/>
              </a:rPr>
              <a:t>rect.Height</a:t>
            </a:r>
            <a:r>
              <a:rPr lang="en-US" sz="1800" dirty="0">
                <a:solidFill>
                  <a:schemeClr val="bg1"/>
                </a:solidFill>
                <a:latin typeface="Consolas" pitchFamily="49" charset="0"/>
              </a:rPr>
              <a:t> = 75;</a:t>
            </a:r>
          </a:p>
          <a:p>
            <a:pPr defTabSz="914559"/>
            <a:r>
              <a:rPr lang="en-US" sz="1800" dirty="0">
                <a:solidFill>
                  <a:schemeClr val="bg1"/>
                </a:solidFill>
                <a:latin typeface="Consolas" pitchFamily="49" charset="0"/>
              </a:rPr>
              <a:t>}</a:t>
            </a:r>
          </a:p>
        </p:txBody>
      </p:sp>
      <p:sp>
        <p:nvSpPr>
          <p:cNvPr id="6" name="Text Placeholder 5"/>
          <p:cNvSpPr>
            <a:spLocks noGrp="1"/>
          </p:cNvSpPr>
          <p:nvPr>
            <p:ph type="body"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bwMode="white">
          <a:xfrm>
            <a:off x="539749" y="2837824"/>
            <a:ext cx="8031428" cy="609398"/>
          </a:xfrm>
        </p:spPr>
        <p:txBody>
          <a:bodyPr/>
          <a:lstStyle/>
          <a:p>
            <a:r>
              <a:rPr lang="cs-CZ" sz="4400" dirty="0" smtClean="0"/>
              <a:t>DEMO</a:t>
            </a:r>
            <a:endParaRPr lang="en-US" sz="4400" dirty="0"/>
          </a:p>
        </p:txBody>
      </p:sp>
      <p:sp>
        <p:nvSpPr>
          <p:cNvPr id="6" name="Subtitle 5"/>
          <p:cNvSpPr>
            <a:spLocks noGrp="1"/>
          </p:cNvSpPr>
          <p:nvPr>
            <p:ph type="subTitle" idx="1"/>
          </p:nvPr>
        </p:nvSpPr>
        <p:spPr/>
        <p:txBody>
          <a:bodyPr/>
          <a:lstStyle/>
          <a:p>
            <a:r>
              <a:rPr lang="cs-CZ" dirty="0" smtClean="0"/>
              <a:t>Ovládací prvky</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cs-CZ" dirty="0" smtClean="0"/>
              <a:t>Obsah</a:t>
            </a:r>
            <a:endParaRPr lang="en-US" dirty="0"/>
          </a:p>
        </p:txBody>
      </p:sp>
      <p:sp>
        <p:nvSpPr>
          <p:cNvPr id="21" name="Text Placeholder 20"/>
          <p:cNvSpPr>
            <a:spLocks noGrp="1"/>
          </p:cNvSpPr>
          <p:nvPr>
            <p:ph type="body" sz="quarter" idx="10"/>
          </p:nvPr>
        </p:nvSpPr>
        <p:spPr>
          <a:xfrm>
            <a:off x="359833" y="1203854"/>
            <a:ext cx="8382000" cy="5349346"/>
          </a:xfrm>
        </p:spPr>
        <p:txBody>
          <a:bodyPr>
            <a:normAutofit/>
          </a:bodyPr>
          <a:lstStyle/>
          <a:p>
            <a:r>
              <a:rPr lang="en-US" sz="4000" dirty="0" err="1" smtClean="0">
                <a:solidFill>
                  <a:schemeClr val="accent1"/>
                </a:solidFill>
              </a:rPr>
              <a:t>Vektorov</a:t>
            </a:r>
            <a:r>
              <a:rPr lang="cs-CZ" sz="4000" dirty="0" smtClean="0">
                <a:solidFill>
                  <a:schemeClr val="accent1"/>
                </a:solidFill>
              </a:rPr>
              <a:t>á grafika</a:t>
            </a:r>
          </a:p>
          <a:p>
            <a:r>
              <a:rPr lang="cs-CZ" sz="4000" dirty="0" smtClean="0">
                <a:solidFill>
                  <a:schemeClr val="accent1"/>
                </a:solidFill>
              </a:rPr>
              <a:t>Transformace</a:t>
            </a:r>
            <a:r>
              <a:rPr lang="cs-CZ" sz="4000" dirty="0" smtClean="0">
                <a:solidFill>
                  <a:schemeClr val="accent1"/>
                </a:solidFill>
              </a:rPr>
              <a:t>, animace</a:t>
            </a:r>
          </a:p>
          <a:p>
            <a:r>
              <a:rPr lang="cs-CZ" sz="4000" dirty="0" smtClean="0">
                <a:solidFill>
                  <a:schemeClr val="accent1"/>
                </a:solidFill>
              </a:rPr>
              <a:t>Ovládací prvky</a:t>
            </a:r>
          </a:p>
          <a:p>
            <a:r>
              <a:rPr lang="cs-CZ" sz="4000" u="sng" dirty="0" smtClean="0"/>
              <a:t>DataBinding</a:t>
            </a:r>
            <a:endParaRPr lang="cs-CZ" sz="4000" u="sng" dirty="0" smtClean="0"/>
          </a:p>
          <a:p>
            <a:endParaRPr lang="en-US" sz="4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dirty="0" smtClean="0"/>
              <a:t>Práce s „daty“</a:t>
            </a:r>
            <a:endParaRPr lang="en-US" dirty="0"/>
          </a:p>
        </p:txBody>
      </p:sp>
      <p:sp>
        <p:nvSpPr>
          <p:cNvPr id="14" name="Text Placeholder 13"/>
          <p:cNvSpPr>
            <a:spLocks noGrp="1"/>
          </p:cNvSpPr>
          <p:nvPr>
            <p:ph type="body" sz="quarter" idx="10"/>
          </p:nvPr>
        </p:nvSpPr>
        <p:spPr>
          <a:xfrm>
            <a:off x="359833" y="1203854"/>
            <a:ext cx="8382000" cy="5425546"/>
          </a:xfrm>
        </p:spPr>
        <p:txBody>
          <a:bodyPr>
            <a:normAutofit/>
          </a:bodyPr>
          <a:lstStyle/>
          <a:p>
            <a:r>
              <a:rPr lang="en-US" dirty="0" err="1" smtClean="0"/>
              <a:t>Zdroj</a:t>
            </a:r>
            <a:r>
              <a:rPr lang="en-US" dirty="0" smtClean="0"/>
              <a:t> – </a:t>
            </a:r>
            <a:r>
              <a:rPr lang="en-US" dirty="0" err="1" smtClean="0"/>
              <a:t>libovolná</a:t>
            </a:r>
            <a:r>
              <a:rPr lang="en-US" dirty="0" smtClean="0"/>
              <a:t> </a:t>
            </a:r>
            <a:r>
              <a:rPr lang="en-US" dirty="0" err="1" smtClean="0"/>
              <a:t>veřejná</a:t>
            </a:r>
            <a:r>
              <a:rPr lang="en-US" dirty="0" smtClean="0"/>
              <a:t> </a:t>
            </a:r>
            <a:r>
              <a:rPr lang="en-US" dirty="0" err="1" smtClean="0"/>
              <a:t>vlastnost</a:t>
            </a:r>
            <a:endParaRPr lang="en-US" dirty="0" smtClean="0"/>
          </a:p>
          <a:p>
            <a:r>
              <a:rPr lang="en-US" dirty="0" err="1" smtClean="0"/>
              <a:t>Cíl</a:t>
            </a:r>
            <a:r>
              <a:rPr lang="en-US" dirty="0" smtClean="0"/>
              <a:t> – </a:t>
            </a:r>
            <a:r>
              <a:rPr lang="en-US" dirty="0" err="1" smtClean="0"/>
              <a:t>libovolná</a:t>
            </a:r>
            <a:r>
              <a:rPr lang="en-US" dirty="0" smtClean="0"/>
              <a:t> </a:t>
            </a:r>
            <a:r>
              <a:rPr lang="en-US" dirty="0" err="1" smtClean="0"/>
              <a:t>vlastnost</a:t>
            </a:r>
            <a:r>
              <a:rPr lang="en-US" dirty="0" smtClean="0"/>
              <a:t>, </a:t>
            </a:r>
            <a:r>
              <a:rPr lang="en-US" dirty="0" err="1" smtClean="0"/>
              <a:t>libovolný</a:t>
            </a:r>
            <a:r>
              <a:rPr lang="en-US" dirty="0" smtClean="0"/>
              <a:t> element</a:t>
            </a:r>
          </a:p>
          <a:p>
            <a:r>
              <a:rPr lang="en-US" dirty="0" err="1" smtClean="0"/>
              <a:t>Další</a:t>
            </a:r>
            <a:r>
              <a:rPr lang="en-US" dirty="0" smtClean="0"/>
              <a:t> </a:t>
            </a:r>
            <a:r>
              <a:rPr lang="en-US" dirty="0" err="1" smtClean="0"/>
              <a:t>zdroje</a:t>
            </a:r>
            <a:r>
              <a:rPr lang="en-US" dirty="0" smtClean="0"/>
              <a:t> </a:t>
            </a:r>
            <a:r>
              <a:rPr lang="en-US" dirty="0" err="1" smtClean="0"/>
              <a:t>dat</a:t>
            </a:r>
            <a:r>
              <a:rPr lang="en-US" dirty="0" smtClean="0"/>
              <a:t>:</a:t>
            </a:r>
          </a:p>
          <a:p>
            <a:pPr lvl="1"/>
            <a:r>
              <a:rPr lang="en-US" dirty="0" smtClean="0"/>
              <a:t>ADO.NET </a:t>
            </a:r>
            <a:r>
              <a:rPr lang="en-US" dirty="0" err="1" smtClean="0"/>
              <a:t>DataSet</a:t>
            </a:r>
            <a:r>
              <a:rPr lang="en-US" dirty="0" smtClean="0"/>
              <a:t>  - </a:t>
            </a:r>
            <a:r>
              <a:rPr lang="en-US" dirty="0" err="1" smtClean="0"/>
              <a:t>pouze</a:t>
            </a:r>
            <a:r>
              <a:rPr lang="en-US" dirty="0" smtClean="0"/>
              <a:t> WPF</a:t>
            </a:r>
          </a:p>
          <a:p>
            <a:pPr lvl="1"/>
            <a:r>
              <a:rPr lang="en-US" dirty="0" smtClean="0"/>
              <a:t>XML</a:t>
            </a:r>
          </a:p>
          <a:p>
            <a:pPr lvl="1"/>
            <a:r>
              <a:rPr lang="en-US" dirty="0" smtClean="0"/>
              <a:t>LINQ</a:t>
            </a:r>
          </a:p>
          <a:p>
            <a:pPr lvl="1"/>
            <a:r>
              <a:rPr lang="en-US" dirty="0" smtClean="0"/>
              <a:t>WCF</a:t>
            </a:r>
          </a:p>
          <a:p>
            <a:r>
              <a:rPr lang="en-US" dirty="0" err="1" smtClean="0"/>
              <a:t>Typy</a:t>
            </a:r>
            <a:r>
              <a:rPr lang="en-US" dirty="0" smtClean="0"/>
              <a:t> </a:t>
            </a:r>
            <a:r>
              <a:rPr lang="en-US" dirty="0" err="1" smtClean="0"/>
              <a:t>spojení</a:t>
            </a:r>
            <a:endParaRPr lang="en-US" dirty="0" smtClean="0"/>
          </a:p>
          <a:p>
            <a:pPr lvl="1"/>
            <a:r>
              <a:rPr lang="en-US" dirty="0" err="1" smtClean="0"/>
              <a:t>OneWay</a:t>
            </a:r>
            <a:r>
              <a:rPr lang="cs-CZ" dirty="0" smtClean="0"/>
              <a:t> – automatická změna cíle při změně zdroje</a:t>
            </a:r>
            <a:endParaRPr lang="en-US" dirty="0" smtClean="0"/>
          </a:p>
          <a:p>
            <a:pPr lvl="1"/>
            <a:r>
              <a:rPr lang="en-US" dirty="0" err="1" smtClean="0"/>
              <a:t>TwoWays</a:t>
            </a:r>
            <a:r>
              <a:rPr lang="cs-CZ" dirty="0" smtClean="0"/>
              <a:t> – automatická změna cíle i zdroje</a:t>
            </a: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dirty="0" smtClean="0"/>
              <a:t>XAML databinding</a:t>
            </a:r>
            <a:endParaRPr lang="en-US" dirty="0"/>
          </a:p>
        </p:txBody>
      </p:sp>
      <p:sp>
        <p:nvSpPr>
          <p:cNvPr id="13" name="Text Placeholder 12"/>
          <p:cNvSpPr>
            <a:spLocks noGrp="1"/>
          </p:cNvSpPr>
          <p:nvPr>
            <p:ph type="body" sz="quarter" idx="10"/>
          </p:nvPr>
        </p:nvSpPr>
        <p:spPr>
          <a:xfrm>
            <a:off x="359833" y="1511392"/>
            <a:ext cx="8382000" cy="1677383"/>
          </a:xfrm>
        </p:spPr>
        <p:txBody>
          <a:bodyPr/>
          <a:lstStyle/>
          <a:p>
            <a:endParaRPr lang="en-US"/>
          </a:p>
        </p:txBody>
      </p:sp>
      <p:pic>
        <p:nvPicPr>
          <p:cNvPr id="23564" name="Picture 12"/>
          <p:cNvPicPr>
            <a:picLocks noChangeAspect="1" noChangeArrowheads="1"/>
          </p:cNvPicPr>
          <p:nvPr/>
        </p:nvPicPr>
        <p:blipFill>
          <a:blip r:embed="rId3"/>
          <a:srcRect/>
          <a:stretch>
            <a:fillRect/>
          </a:stretch>
        </p:blipFill>
        <p:spPr bwMode="auto">
          <a:xfrm>
            <a:off x="2590800" y="1374338"/>
            <a:ext cx="4191000" cy="1598613"/>
          </a:xfrm>
          <a:prstGeom prst="rect">
            <a:avLst/>
          </a:prstGeom>
          <a:noFill/>
          <a:ln w="9525">
            <a:noFill/>
            <a:miter lim="800000"/>
            <a:headEnd/>
            <a:tailEnd/>
          </a:ln>
          <a:effectLst/>
        </p:spPr>
      </p:pic>
      <p:sp>
        <p:nvSpPr>
          <p:cNvPr id="14" name="Text Box 4"/>
          <p:cNvSpPr txBox="1">
            <a:spLocks noChangeArrowheads="1"/>
          </p:cNvSpPr>
          <p:nvPr/>
        </p:nvSpPr>
        <p:spPr bwMode="auto">
          <a:xfrm>
            <a:off x="457200" y="3203138"/>
            <a:ext cx="4191000" cy="129266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&lt;Image Source="truck.png"</a:t>
            </a:r>
          </a:p>
          <a:p>
            <a:pPr>
              <a:defRPr/>
            </a:pPr>
            <a:r>
              <a:rPr lang="en-US" dirty="0" err="1" smtClean="0">
                <a:solidFill>
                  <a:schemeClr val="bg1"/>
                </a:solidFill>
                <a:latin typeface="Consolas" pitchFamily="49" charset="0"/>
              </a:rPr>
              <a:t>Canvas.Left</a:t>
            </a:r>
            <a:r>
              <a:rPr lang="en-US" dirty="0" smtClean="0">
                <a:solidFill>
                  <a:schemeClr val="bg1"/>
                </a:solidFill>
                <a:latin typeface="Consolas" pitchFamily="49" charset="0"/>
              </a:rPr>
              <a:t>=</a:t>
            </a:r>
          </a:p>
          <a:p>
            <a:pPr>
              <a:defRPr/>
            </a:pPr>
            <a:r>
              <a:rPr lang="en-US" dirty="0" smtClean="0">
                <a:solidFill>
                  <a:schemeClr val="bg1"/>
                </a:solidFill>
                <a:latin typeface="Consolas" pitchFamily="49" charset="0"/>
              </a:rPr>
              <a:t>   "{Binding Path=Value, </a:t>
            </a:r>
          </a:p>
          <a:p>
            <a:pPr>
              <a:defRPr/>
            </a:pPr>
            <a:r>
              <a:rPr lang="en-US" dirty="0" smtClean="0">
                <a:solidFill>
                  <a:schemeClr val="bg1"/>
                </a:solidFill>
                <a:latin typeface="Consolas" pitchFamily="49" charset="0"/>
              </a:rPr>
              <a:t>         </a:t>
            </a:r>
            <a:r>
              <a:rPr lang="en-US" dirty="0" err="1" smtClean="0">
                <a:solidFill>
                  <a:schemeClr val="bg1"/>
                </a:solidFill>
                <a:latin typeface="Consolas" pitchFamily="49" charset="0"/>
              </a:rPr>
              <a:t>ElementID</a:t>
            </a:r>
            <a:r>
              <a:rPr lang="en-US" dirty="0" smtClean="0">
                <a:solidFill>
                  <a:schemeClr val="bg1"/>
                </a:solidFill>
                <a:latin typeface="Consolas" pitchFamily="49" charset="0"/>
              </a:rPr>
              <a:t>=</a:t>
            </a:r>
            <a:r>
              <a:rPr lang="en-US" dirty="0" err="1" smtClean="0">
                <a:solidFill>
                  <a:schemeClr val="bg1"/>
                </a:solidFill>
                <a:latin typeface="Consolas" pitchFamily="49" charset="0"/>
              </a:rPr>
              <a:t>horzPos</a:t>
            </a:r>
            <a:r>
              <a:rPr lang="en-US" dirty="0" smtClean="0">
                <a:solidFill>
                  <a:schemeClr val="bg1"/>
                </a:solidFill>
                <a:latin typeface="Consolas" pitchFamily="49" charset="0"/>
              </a:rPr>
              <a:t>}”/&gt;</a:t>
            </a:r>
          </a:p>
        </p:txBody>
      </p:sp>
      <p:sp>
        <p:nvSpPr>
          <p:cNvPr id="15" name="Text Box 4"/>
          <p:cNvSpPr txBox="1">
            <a:spLocks noChangeArrowheads="1"/>
          </p:cNvSpPr>
          <p:nvPr/>
        </p:nvSpPr>
        <p:spPr bwMode="auto">
          <a:xfrm>
            <a:off x="5334000" y="3355538"/>
            <a:ext cx="2514600" cy="1015663"/>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a:t>
            </a:r>
            <a:r>
              <a:rPr lang="en-US" dirty="0" err="1" smtClean="0">
                <a:solidFill>
                  <a:schemeClr val="bg1"/>
                </a:solidFill>
                <a:latin typeface="Consolas" pitchFamily="49" charset="0"/>
              </a:rPr>
              <a:t>HorizontalSlider</a:t>
            </a:r>
            <a:endParaRPr lang="en-US" dirty="0" smtClean="0">
              <a:solidFill>
                <a:schemeClr val="bg1"/>
              </a:solidFill>
              <a:latin typeface="Consolas" pitchFamily="49" charset="0"/>
            </a:endParaRPr>
          </a:p>
          <a:p>
            <a:pPr>
              <a:defRPr/>
            </a:pPr>
            <a:r>
              <a:rPr lang="en-US" dirty="0" smtClean="0">
                <a:solidFill>
                  <a:schemeClr val="bg1"/>
                </a:solidFill>
                <a:latin typeface="Consolas" pitchFamily="49" charset="0"/>
              </a:rPr>
              <a:t>  Name="</a:t>
            </a:r>
            <a:r>
              <a:rPr lang="en-US" dirty="0" err="1" smtClean="0">
                <a:solidFill>
                  <a:schemeClr val="bg1"/>
                </a:solidFill>
                <a:latin typeface="Consolas" pitchFamily="49" charset="0"/>
              </a:rPr>
              <a:t>horzPos</a:t>
            </a:r>
            <a:r>
              <a:rPr lang="en-US" dirty="0" smtClean="0">
                <a:solidFill>
                  <a:schemeClr val="bg1"/>
                </a:solidFill>
                <a:latin typeface="Consolas" pitchFamily="49" charset="0"/>
              </a:rPr>
              <a:t>"</a:t>
            </a:r>
          </a:p>
          <a:p>
            <a:pPr>
              <a:defRPr/>
            </a:pPr>
            <a:r>
              <a:rPr lang="en-US" dirty="0" smtClean="0">
                <a:solidFill>
                  <a:schemeClr val="bg1"/>
                </a:solidFill>
                <a:latin typeface="Consolas" pitchFamily="49" charset="0"/>
              </a:rPr>
              <a:t>  Value="40"/&gt;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500"/>
                                        <p:tgtEl>
                                          <p:spTgt spid="1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bg/>
                                          </p:spTgt>
                                        </p:tgtEl>
                                        <p:attrNameLst>
                                          <p:attrName>style.visibility</p:attrName>
                                        </p:attrNameLst>
                                      </p:cBhvr>
                                      <p:to>
                                        <p:strVal val="visible"/>
                                      </p:to>
                                    </p:set>
                                    <p:animEffect transition="in" filter="fade">
                                      <p:cBhvr>
                                        <p:cTn id="24" dur="500"/>
                                        <p:tgtEl>
                                          <p:spTgt spid="15">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fade">
                                      <p:cBhvr>
                                        <p:cTn id="3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5"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dirty="0" smtClean="0"/>
              <a:t>Práce s XML</a:t>
            </a:r>
            <a:endParaRPr lang="en-US" dirty="0"/>
          </a:p>
        </p:txBody>
      </p:sp>
      <p:sp>
        <p:nvSpPr>
          <p:cNvPr id="8" name="Text Placeholder 7"/>
          <p:cNvSpPr>
            <a:spLocks noGrp="1"/>
          </p:cNvSpPr>
          <p:nvPr>
            <p:ph type="body" sz="quarter" idx="10"/>
          </p:nvPr>
        </p:nvSpPr>
        <p:spPr/>
        <p:txBody>
          <a:bodyPr/>
          <a:lstStyle/>
          <a:p>
            <a:endParaRPr lang="en-US"/>
          </a:p>
        </p:txBody>
      </p:sp>
      <p:grpSp>
        <p:nvGrpSpPr>
          <p:cNvPr id="2" name="Group 5"/>
          <p:cNvGrpSpPr>
            <a:grpSpLocks/>
          </p:cNvGrpSpPr>
          <p:nvPr/>
        </p:nvGrpSpPr>
        <p:grpSpPr bwMode="auto">
          <a:xfrm>
            <a:off x="4572000" y="1219200"/>
            <a:ext cx="4164013" cy="2646363"/>
            <a:chOff x="2880" y="465"/>
            <a:chExt cx="2623" cy="1667"/>
          </a:xfrm>
        </p:grpSpPr>
        <p:sp>
          <p:nvSpPr>
            <p:cNvPr id="29702" name="AutoShape 6"/>
            <p:cNvSpPr>
              <a:spLocks noChangeArrowheads="1"/>
            </p:cNvSpPr>
            <p:nvPr/>
          </p:nvSpPr>
          <p:spPr bwMode="auto">
            <a:xfrm>
              <a:off x="2880" y="720"/>
              <a:ext cx="2623" cy="1412"/>
            </a:xfrm>
            <a:prstGeom prst="foldedCorner">
              <a:avLst>
                <a:gd name="adj" fmla="val 12500"/>
              </a:avLst>
            </a:prstGeom>
            <a:solidFill>
              <a:srgbClr val="FFFF99"/>
            </a:solidFill>
            <a:ln w="9525">
              <a:solidFill>
                <a:schemeClr val="tx1"/>
              </a:solidFill>
              <a:round/>
              <a:headEnd/>
              <a:tailEnd/>
            </a:ln>
            <a:effectLst/>
          </p:spPr>
          <p:txBody>
            <a:bodyPr>
              <a:spAutoFit/>
            </a:bodyPr>
            <a:lstStyle/>
            <a:p>
              <a:r>
                <a:rPr lang="en-US">
                  <a:solidFill>
                    <a:schemeClr val="bg2"/>
                  </a:solidFill>
                </a:rPr>
                <a:t>&lt;Cars&gt;</a:t>
              </a:r>
            </a:p>
            <a:p>
              <a:r>
                <a:rPr lang="en-US">
                  <a:solidFill>
                    <a:schemeClr val="bg2"/>
                  </a:solidFill>
                </a:rPr>
                <a:t>  &lt;Car Make="Ford"</a:t>
              </a:r>
            </a:p>
            <a:p>
              <a:r>
                <a:rPr lang="en-US">
                  <a:solidFill>
                    <a:schemeClr val="bg2"/>
                  </a:solidFill>
                </a:rPr>
                <a:t>       Model="F-150"&gt;</a:t>
              </a:r>
            </a:p>
            <a:p>
              <a:r>
                <a:rPr lang="en-US">
                  <a:solidFill>
                    <a:schemeClr val="bg2"/>
                  </a:solidFill>
                </a:rPr>
                <a:t>    &lt;Image&gt;truck.png&lt;/Image&gt;</a:t>
              </a:r>
            </a:p>
            <a:p>
              <a:r>
                <a:rPr lang="en-GB">
                  <a:solidFill>
                    <a:schemeClr val="bg2"/>
                  </a:solidFill>
                </a:rPr>
                <a:t>  &lt;/Car&gt;</a:t>
              </a:r>
              <a:endParaRPr lang="en-US">
                <a:solidFill>
                  <a:schemeClr val="bg2"/>
                </a:solidFill>
              </a:endParaRPr>
            </a:p>
            <a:p>
              <a:r>
                <a:rPr lang="en-US">
                  <a:solidFill>
                    <a:schemeClr val="bg2"/>
                  </a:solidFill>
                </a:rPr>
                <a:t>  &lt;Car&gt; ... &lt;/Car&gt;</a:t>
              </a:r>
            </a:p>
            <a:p>
              <a:r>
                <a:rPr lang="en-US">
                  <a:solidFill>
                    <a:schemeClr val="bg2"/>
                  </a:solidFill>
                </a:rPr>
                <a:t>&lt;/Cars&gt;</a:t>
              </a:r>
            </a:p>
          </p:txBody>
        </p:sp>
        <p:sp>
          <p:nvSpPr>
            <p:cNvPr id="29703" name="Text Box 7"/>
            <p:cNvSpPr txBox="1">
              <a:spLocks noChangeArrowheads="1"/>
            </p:cNvSpPr>
            <p:nvPr/>
          </p:nvSpPr>
          <p:spPr bwMode="auto">
            <a:xfrm>
              <a:off x="2880" y="465"/>
              <a:ext cx="698" cy="250"/>
            </a:xfrm>
            <a:prstGeom prst="rect">
              <a:avLst/>
            </a:prstGeom>
            <a:noFill/>
            <a:ln w="9525">
              <a:noFill/>
              <a:miter lim="800000"/>
              <a:headEnd/>
              <a:tailEnd/>
            </a:ln>
            <a:effectLst/>
          </p:spPr>
          <p:txBody>
            <a:bodyPr wrap="none">
              <a:spAutoFit/>
            </a:bodyPr>
            <a:lstStyle/>
            <a:p>
              <a:r>
                <a:rPr lang="en-US" sz="2000">
                  <a:solidFill>
                    <a:srgbClr val="FFCC00"/>
                  </a:solidFill>
                  <a:latin typeface="Segoe Semibold" pitchFamily="34" charset="0"/>
                </a:rPr>
                <a:t>cars.xml</a:t>
              </a:r>
            </a:p>
          </p:txBody>
        </p:sp>
      </p:grpSp>
      <p:sp>
        <p:nvSpPr>
          <p:cNvPr id="9" name="Text Box 4"/>
          <p:cNvSpPr txBox="1">
            <a:spLocks noChangeArrowheads="1"/>
          </p:cNvSpPr>
          <p:nvPr/>
        </p:nvSpPr>
        <p:spPr bwMode="auto">
          <a:xfrm>
            <a:off x="457200" y="1752600"/>
            <a:ext cx="3733800" cy="129266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a:t>
            </a:r>
            <a:r>
              <a:rPr lang="en-US" dirty="0" err="1" smtClean="0">
                <a:solidFill>
                  <a:schemeClr val="bg1"/>
                </a:solidFill>
                <a:latin typeface="Consolas" pitchFamily="49" charset="0"/>
              </a:rPr>
              <a:t>XmlDataSource</a:t>
            </a:r>
            <a:endParaRPr lang="en-US" dirty="0" smtClean="0">
              <a:solidFill>
                <a:schemeClr val="bg1"/>
              </a:solidFill>
              <a:latin typeface="Consolas" pitchFamily="49" charset="0"/>
            </a:endParaRPr>
          </a:p>
          <a:p>
            <a:pPr>
              <a:defRPr/>
            </a:pPr>
            <a:r>
              <a:rPr lang="en-US" dirty="0" smtClean="0">
                <a:solidFill>
                  <a:schemeClr val="bg1"/>
                </a:solidFill>
                <a:latin typeface="Consolas" pitchFamily="49" charset="0"/>
              </a:rPr>
              <a:t>    x:Key="cars"</a:t>
            </a:r>
          </a:p>
          <a:p>
            <a:pPr>
              <a:defRPr/>
            </a:pPr>
            <a:r>
              <a:rPr lang="en-US" dirty="0" smtClean="0">
                <a:solidFill>
                  <a:schemeClr val="bg1"/>
                </a:solidFill>
                <a:latin typeface="Consolas" pitchFamily="49" charset="0"/>
              </a:rPr>
              <a:t>    </a:t>
            </a:r>
            <a:r>
              <a:rPr lang="en-US" dirty="0" err="1" smtClean="0">
                <a:solidFill>
                  <a:schemeClr val="bg1"/>
                </a:solidFill>
                <a:latin typeface="Consolas" pitchFamily="49" charset="0"/>
              </a:rPr>
              <a:t>XPath</a:t>
            </a:r>
            <a:r>
              <a:rPr lang="en-US" dirty="0" smtClean="0">
                <a:solidFill>
                  <a:schemeClr val="bg1"/>
                </a:solidFill>
                <a:latin typeface="Consolas" pitchFamily="49" charset="0"/>
              </a:rPr>
              <a:t>="/Cars/Car"</a:t>
            </a:r>
          </a:p>
          <a:p>
            <a:pPr>
              <a:defRPr/>
            </a:pPr>
            <a:r>
              <a:rPr lang="en-US" dirty="0" smtClean="0">
                <a:solidFill>
                  <a:schemeClr val="bg1"/>
                </a:solidFill>
                <a:latin typeface="Consolas" pitchFamily="49" charset="0"/>
              </a:rPr>
              <a:t>    Source="cars.xml" /&gt;</a:t>
            </a:r>
          </a:p>
        </p:txBody>
      </p:sp>
      <p:sp>
        <p:nvSpPr>
          <p:cNvPr id="10" name="Text Box 4"/>
          <p:cNvSpPr txBox="1">
            <a:spLocks noChangeArrowheads="1"/>
          </p:cNvSpPr>
          <p:nvPr/>
        </p:nvSpPr>
        <p:spPr bwMode="auto">
          <a:xfrm>
            <a:off x="1371600" y="4191000"/>
            <a:ext cx="6781800" cy="1292662"/>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square" tIns="91440" bIns="91440">
            <a:spAutoFit/>
          </a:bodyPr>
          <a:lstStyle/>
          <a:p>
            <a:pPr>
              <a:defRPr/>
            </a:pPr>
            <a:r>
              <a:rPr lang="en-US" dirty="0" smtClean="0">
                <a:solidFill>
                  <a:schemeClr val="bg1"/>
                </a:solidFill>
                <a:latin typeface="Consolas" pitchFamily="49" charset="0"/>
              </a:rPr>
              <a:t>&lt;</a:t>
            </a:r>
            <a:r>
              <a:rPr lang="en-US" dirty="0" err="1" smtClean="0">
                <a:solidFill>
                  <a:schemeClr val="bg1"/>
                </a:solidFill>
                <a:latin typeface="Consolas" pitchFamily="49" charset="0"/>
              </a:rPr>
              <a:t>TextBlock</a:t>
            </a:r>
            <a:endParaRPr lang="en-US" dirty="0" smtClean="0">
              <a:solidFill>
                <a:schemeClr val="bg1"/>
              </a:solidFill>
              <a:latin typeface="Consolas" pitchFamily="49" charset="0"/>
            </a:endParaRPr>
          </a:p>
          <a:p>
            <a:pPr>
              <a:defRPr/>
            </a:pPr>
            <a:r>
              <a:rPr lang="en-US" dirty="0" smtClean="0">
                <a:solidFill>
                  <a:schemeClr val="bg1"/>
                </a:solidFill>
                <a:latin typeface="Consolas" pitchFamily="49" charset="0"/>
              </a:rPr>
              <a:t>  </a:t>
            </a:r>
            <a:r>
              <a:rPr lang="en-US" dirty="0" err="1" smtClean="0">
                <a:solidFill>
                  <a:schemeClr val="bg1"/>
                </a:solidFill>
                <a:latin typeface="Consolas" pitchFamily="49" charset="0"/>
              </a:rPr>
              <a:t>TextContent</a:t>
            </a:r>
            <a:r>
              <a:rPr lang="en-US" dirty="0" smtClean="0">
                <a:solidFill>
                  <a:schemeClr val="bg1"/>
                </a:solidFill>
                <a:latin typeface="Consolas" pitchFamily="49" charset="0"/>
              </a:rPr>
              <a:t>="{Binding </a:t>
            </a:r>
            <a:r>
              <a:rPr lang="en-US" dirty="0" err="1" smtClean="0">
                <a:solidFill>
                  <a:schemeClr val="bg1"/>
                </a:solidFill>
                <a:latin typeface="Consolas" pitchFamily="49" charset="0"/>
              </a:rPr>
              <a:t>XPath</a:t>
            </a:r>
            <a:r>
              <a:rPr lang="en-US" dirty="0" smtClean="0">
                <a:solidFill>
                  <a:schemeClr val="bg1"/>
                </a:solidFill>
                <a:latin typeface="Consolas" pitchFamily="49" charset="0"/>
              </a:rPr>
              <a:t>=@Make,</a:t>
            </a:r>
          </a:p>
          <a:p>
            <a:pPr>
              <a:defRPr/>
            </a:pPr>
            <a:r>
              <a:rPr lang="en-US" dirty="0" smtClean="0">
                <a:solidFill>
                  <a:schemeClr val="bg1"/>
                </a:solidFill>
                <a:latin typeface="Consolas" pitchFamily="49" charset="0"/>
              </a:rPr>
              <a:t>                Source={</a:t>
            </a:r>
            <a:r>
              <a:rPr lang="en-US" dirty="0" err="1" smtClean="0">
                <a:solidFill>
                  <a:schemeClr val="bg1"/>
                </a:solidFill>
                <a:latin typeface="Consolas" pitchFamily="49" charset="0"/>
              </a:rPr>
              <a:t>StaticResource</a:t>
            </a:r>
            <a:r>
              <a:rPr lang="en-US" dirty="0" smtClean="0">
                <a:solidFill>
                  <a:schemeClr val="bg1"/>
                </a:solidFill>
                <a:latin typeface="Consolas" pitchFamily="49" charset="0"/>
              </a:rPr>
              <a:t> cars}}”/&gt;</a:t>
            </a:r>
          </a:p>
          <a:p>
            <a:pPr>
              <a:defRPr/>
            </a:pPr>
            <a:endParaRPr lang="en-US" dirty="0" smtClean="0">
              <a:solidFill>
                <a:schemeClr val="bg1"/>
              </a:solidFill>
              <a:latin typeface="Consolas"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bg/>
                                          </p:spTgt>
                                        </p:tgtEl>
                                        <p:attrNameLst>
                                          <p:attrName>style.visibility</p:attrName>
                                        </p:attrNameLst>
                                      </p:cBhvr>
                                      <p:to>
                                        <p:strVal val="visible"/>
                                      </p:to>
                                    </p:set>
                                    <p:animEffect transition="in" filter="fade">
                                      <p:cBhvr>
                                        <p:cTn id="24" dur="500"/>
                                        <p:tgtEl>
                                          <p:spTgt spid="10">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vlastnosti WPF</a:t>
            </a:r>
            <a:endParaRPr lang="en-US" dirty="0"/>
          </a:p>
        </p:txBody>
      </p:sp>
      <p:sp>
        <p:nvSpPr>
          <p:cNvPr id="3" name="Content Placeholder 2"/>
          <p:cNvSpPr>
            <a:spLocks noGrp="1"/>
          </p:cNvSpPr>
          <p:nvPr>
            <p:ph type="body" sz="quarter" idx="10"/>
          </p:nvPr>
        </p:nvSpPr>
        <p:spPr>
          <a:xfrm>
            <a:off x="359833" y="1203854"/>
            <a:ext cx="8382000" cy="5425546"/>
          </a:xfrm>
        </p:spPr>
        <p:txBody>
          <a:bodyPr>
            <a:normAutofit/>
          </a:bodyPr>
          <a:lstStyle/>
          <a:p>
            <a:r>
              <a:rPr lang="cs-CZ" sz="3200" dirty="0" smtClean="0"/>
              <a:t>3D Grafika</a:t>
            </a:r>
          </a:p>
          <a:p>
            <a:r>
              <a:rPr lang="cs-CZ" sz="3200" dirty="0" smtClean="0"/>
              <a:t>HW akcelerace</a:t>
            </a:r>
          </a:p>
          <a:p>
            <a:r>
              <a:rPr lang="cs-CZ" sz="3200" dirty="0" smtClean="0"/>
              <a:t>Podpora XPS, Clear Type</a:t>
            </a:r>
          </a:p>
          <a:p>
            <a:r>
              <a:rPr lang="cs-CZ" sz="3200" dirty="0" smtClean="0"/>
              <a:t>Přímá podpora práce s Databázemi</a:t>
            </a:r>
          </a:p>
          <a:p>
            <a:r>
              <a:rPr lang="cs-CZ" sz="3200" dirty="0" smtClean="0"/>
              <a:t>Tvorba browser-base aplikací (XBAP)</a:t>
            </a:r>
          </a:p>
          <a:p>
            <a:r>
              <a:rPr lang="cs-CZ" sz="3200" dirty="0" smtClean="0"/>
              <a:t>Práce s obrázky (efekty bitmap)</a:t>
            </a:r>
          </a:p>
          <a:p>
            <a:endParaRPr lang="en-US"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Závěr</a:t>
            </a:r>
            <a:endParaRPr lang="en-US" dirty="0"/>
          </a:p>
        </p:txBody>
      </p:sp>
      <p:sp>
        <p:nvSpPr>
          <p:cNvPr id="5" name="Text Placeholder 4"/>
          <p:cNvSpPr>
            <a:spLocks noGrp="1"/>
          </p:cNvSpPr>
          <p:nvPr>
            <p:ph type="body" sz="quarter" idx="10"/>
          </p:nvPr>
        </p:nvSpPr>
        <p:spPr>
          <a:xfrm>
            <a:off x="359833" y="1203854"/>
            <a:ext cx="8382000" cy="5425546"/>
          </a:xfrm>
        </p:spPr>
        <p:txBody>
          <a:bodyPr>
            <a:normAutofit/>
          </a:bodyPr>
          <a:lstStyle/>
          <a:p>
            <a:r>
              <a:rPr lang="cs-CZ" dirty="0" smtClean="0"/>
              <a:t>Jednoduché oddělení designu (XAML) a výkonného kódu (.NET)</a:t>
            </a:r>
          </a:p>
          <a:p>
            <a:r>
              <a:rPr lang="cs-CZ" dirty="0" smtClean="0"/>
              <a:t>Široká škála práce s vektorovou grafikou a ovládacími prvky</a:t>
            </a:r>
          </a:p>
          <a:p>
            <a:pPr lvl="1"/>
            <a:r>
              <a:rPr lang="cs-CZ" dirty="0" smtClean="0"/>
              <a:t>Transformace</a:t>
            </a:r>
          </a:p>
          <a:p>
            <a:pPr lvl="1"/>
            <a:r>
              <a:rPr lang="cs-CZ" dirty="0" smtClean="0"/>
              <a:t>Animace</a:t>
            </a:r>
          </a:p>
          <a:p>
            <a:pPr lvl="1"/>
            <a:r>
              <a:rPr lang="cs-CZ" dirty="0" smtClean="0"/>
              <a:t>Skinování a stylování</a:t>
            </a:r>
          </a:p>
          <a:p>
            <a:r>
              <a:rPr lang="cs-CZ" dirty="0" smtClean="0"/>
              <a:t>Jednoduchá práce s daty</a:t>
            </a:r>
          </a:p>
          <a:p>
            <a:pPr lvl="1"/>
            <a:r>
              <a:rPr lang="cs-CZ" dirty="0" smtClean="0"/>
              <a:t>Databinding mezi ovládacími prvky</a:t>
            </a:r>
          </a:p>
          <a:p>
            <a:pPr lvl="1"/>
            <a:r>
              <a:rPr lang="cs-CZ" dirty="0" smtClean="0"/>
              <a:t>Propojení na databáze, webové služby, XML, podpora LINQ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57379" y="2927296"/>
            <a:ext cx="4629243" cy="1003408"/>
          </a:xfrm>
          <a:prstGeom prst="rect">
            <a:avLst/>
          </a:prstGeom>
          <a:noFill/>
        </p:spPr>
      </p:pic>
      <p:sp>
        <p:nvSpPr>
          <p:cNvPr id="5" name="Text Box 3"/>
          <p:cNvSpPr txBox="1">
            <a:spLocks noChangeArrowheads="1"/>
          </p:cNvSpPr>
          <p:nvPr/>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2007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9" name="Line 7"/>
          <p:cNvSpPr>
            <a:spLocks noChangeShapeType="1"/>
          </p:cNvSpPr>
          <p:nvPr/>
        </p:nvSpPr>
        <p:spPr bwMode="auto">
          <a:xfrm flipV="1">
            <a:off x="5486400" y="1828800"/>
            <a:ext cx="1981200" cy="1524000"/>
          </a:xfrm>
          <a:prstGeom prst="line">
            <a:avLst/>
          </a:prstGeom>
          <a:noFill/>
          <a:ln w="38100">
            <a:solidFill>
              <a:srgbClr val="CC9900"/>
            </a:solidFill>
            <a:round/>
            <a:headEnd type="none" w="sm" len="sm"/>
            <a:tailEnd type="none" w="lg" len="lg"/>
          </a:ln>
        </p:spPr>
        <p:txBody>
          <a:bodyPr tIns="91440" bIns="91440" anchor="ctr">
            <a:spAutoFit/>
          </a:bodyPr>
          <a:lstStyle/>
          <a:p>
            <a:endParaRPr lang="en-US"/>
          </a:p>
        </p:txBody>
      </p:sp>
      <p:sp>
        <p:nvSpPr>
          <p:cNvPr id="233474" name="Rectangle 2"/>
          <p:cNvSpPr>
            <a:spLocks noGrp="1" noChangeArrowheads="1"/>
          </p:cNvSpPr>
          <p:nvPr>
            <p:ph type="title"/>
          </p:nvPr>
        </p:nvSpPr>
        <p:spPr/>
        <p:txBody>
          <a:bodyPr/>
          <a:lstStyle/>
          <a:p>
            <a:pPr eaLnBrk="1" hangingPunct="1">
              <a:defRPr/>
            </a:pPr>
            <a:r>
              <a:rPr lang="cs-CZ" dirty="0" smtClean="0"/>
              <a:t>Vektorové objekty</a:t>
            </a:r>
            <a:endParaRPr lang="en-US" dirty="0" smtClean="0"/>
          </a:p>
        </p:txBody>
      </p:sp>
      <p:sp>
        <p:nvSpPr>
          <p:cNvPr id="233475" name="Rectangle 3"/>
          <p:cNvSpPr>
            <a:spLocks noGrp="1" noChangeArrowheads="1"/>
          </p:cNvSpPr>
          <p:nvPr>
            <p:ph type="body" sz="quarter" idx="10"/>
          </p:nvPr>
        </p:nvSpPr>
        <p:spPr>
          <a:xfrm>
            <a:off x="359833" y="1676400"/>
            <a:ext cx="8382000" cy="2702278"/>
          </a:xfrm>
        </p:spPr>
        <p:txBody>
          <a:bodyPr/>
          <a:lstStyle/>
          <a:p>
            <a:r>
              <a:rPr lang="en-US" sz="2400" dirty="0" smtClean="0"/>
              <a:t>&lt;Line /&gt;</a:t>
            </a:r>
          </a:p>
          <a:p>
            <a:pPr eaLnBrk="1" hangingPunct="1"/>
            <a:r>
              <a:rPr lang="en-US" sz="2400" dirty="0" smtClean="0"/>
              <a:t>&lt;</a:t>
            </a:r>
            <a:r>
              <a:rPr lang="en-US" sz="2400" dirty="0" smtClean="0"/>
              <a:t>Rectangle /&gt;</a:t>
            </a:r>
          </a:p>
          <a:p>
            <a:pPr eaLnBrk="1" hangingPunct="1"/>
            <a:r>
              <a:rPr lang="en-US" sz="2400" dirty="0" smtClean="0"/>
              <a:t>&lt;Ellipse /&gt;</a:t>
            </a:r>
          </a:p>
          <a:p>
            <a:pPr eaLnBrk="1" hangingPunct="1"/>
            <a:r>
              <a:rPr lang="en-US" sz="2400" dirty="0" smtClean="0"/>
              <a:t>&lt;</a:t>
            </a:r>
            <a:r>
              <a:rPr lang="en-US" sz="2400" dirty="0" smtClean="0"/>
              <a:t>Polygon /&gt;</a:t>
            </a:r>
          </a:p>
          <a:p>
            <a:pPr eaLnBrk="1" hangingPunct="1"/>
            <a:r>
              <a:rPr lang="en-US" sz="2400" dirty="0" smtClean="0"/>
              <a:t>&lt;</a:t>
            </a:r>
            <a:r>
              <a:rPr lang="en-US" sz="2400" dirty="0" err="1" smtClean="0"/>
              <a:t>PolyLine</a:t>
            </a:r>
            <a:r>
              <a:rPr lang="en-US" sz="2400" dirty="0" smtClean="0"/>
              <a:t> /&gt;</a:t>
            </a:r>
          </a:p>
          <a:p>
            <a:pPr eaLnBrk="1" hangingPunct="1"/>
            <a:r>
              <a:rPr lang="en-US" sz="2400" dirty="0" smtClean="0"/>
              <a:t>&lt;Path /&gt;</a:t>
            </a:r>
          </a:p>
          <a:p>
            <a:pPr lvl="1" eaLnBrk="1" hangingPunct="1"/>
            <a:endParaRPr lang="en-US" sz="2000" dirty="0" smtClean="0"/>
          </a:p>
        </p:txBody>
      </p:sp>
      <p:sp>
        <p:nvSpPr>
          <p:cNvPr id="233477" name="Rectangle 5"/>
          <p:cNvSpPr>
            <a:spLocks noChangeArrowheads="1"/>
          </p:cNvSpPr>
          <p:nvPr/>
        </p:nvSpPr>
        <p:spPr bwMode="auto">
          <a:xfrm>
            <a:off x="5181600" y="1371600"/>
            <a:ext cx="3124200" cy="3581400"/>
          </a:xfrm>
          <a:prstGeom prst="rect">
            <a:avLst/>
          </a:prstGeom>
          <a:solidFill>
            <a:schemeClr val="bg1"/>
          </a:solidFill>
          <a:ln w="38100" algn="ctr">
            <a:noFill/>
            <a:miter lim="800000"/>
            <a:headEnd type="none" w="sm" len="sm"/>
            <a:tailEnd type="none" w="lg" len="lg"/>
          </a:ln>
        </p:spPr>
        <p:txBody>
          <a:bodyPr tIns="91440" bIns="91440" anchor="ctr">
            <a:spAutoFit/>
          </a:bodyPr>
          <a:lstStyle/>
          <a:p>
            <a:endParaRPr lang="en-US"/>
          </a:p>
        </p:txBody>
      </p:sp>
      <p:sp>
        <p:nvSpPr>
          <p:cNvPr id="233478" name="Oval 6"/>
          <p:cNvSpPr>
            <a:spLocks noChangeArrowheads="1"/>
          </p:cNvSpPr>
          <p:nvPr/>
        </p:nvSpPr>
        <p:spPr bwMode="auto">
          <a:xfrm>
            <a:off x="5181600" y="2438400"/>
            <a:ext cx="3200400" cy="1371600"/>
          </a:xfrm>
          <a:prstGeom prst="ellipse">
            <a:avLst/>
          </a:prstGeom>
          <a:solidFill>
            <a:schemeClr val="bg2"/>
          </a:solidFill>
          <a:ln w="38100" algn="ctr">
            <a:noFill/>
            <a:round/>
            <a:headEnd type="none" w="sm" len="sm"/>
            <a:tailEnd type="none" w="lg" len="lg"/>
          </a:ln>
        </p:spPr>
        <p:txBody>
          <a:bodyPr wrap="none" tIns="91440" bIns="91440" anchor="ctr">
            <a:spAutoFit/>
          </a:bodyPr>
          <a:lstStyle/>
          <a:p>
            <a:endParaRPr lang="en-US"/>
          </a:p>
        </p:txBody>
      </p:sp>
      <p:sp>
        <p:nvSpPr>
          <p:cNvPr id="233480" name="Freeform 8"/>
          <p:cNvSpPr>
            <a:spLocks/>
          </p:cNvSpPr>
          <p:nvPr/>
        </p:nvSpPr>
        <p:spPr bwMode="auto">
          <a:xfrm>
            <a:off x="5486400" y="2286000"/>
            <a:ext cx="2286000" cy="1752600"/>
          </a:xfrm>
          <a:custGeom>
            <a:avLst/>
            <a:gdLst>
              <a:gd name="T0" fmla="*/ 0 w 1440"/>
              <a:gd name="T1" fmla="*/ 2147483647 h 1104"/>
              <a:gd name="T2" fmla="*/ 2147483647 w 1440"/>
              <a:gd name="T3" fmla="*/ 2147483647 h 1104"/>
              <a:gd name="T4" fmla="*/ 2147483647 w 1440"/>
              <a:gd name="T5" fmla="*/ 2147483647 h 1104"/>
              <a:gd name="T6" fmla="*/ 2147483647 w 1440"/>
              <a:gd name="T7" fmla="*/ 2147483647 h 1104"/>
              <a:gd name="T8" fmla="*/ 2147483647 w 1440"/>
              <a:gd name="T9" fmla="*/ 0 h 1104"/>
              <a:gd name="T10" fmla="*/ 0 w 1440"/>
              <a:gd name="T11" fmla="*/ 2147483647 h 1104"/>
              <a:gd name="T12" fmla="*/ 0 60000 65536"/>
              <a:gd name="T13" fmla="*/ 0 60000 65536"/>
              <a:gd name="T14" fmla="*/ 0 60000 65536"/>
              <a:gd name="T15" fmla="*/ 0 60000 65536"/>
              <a:gd name="T16" fmla="*/ 0 60000 65536"/>
              <a:gd name="T17" fmla="*/ 0 60000 65536"/>
              <a:gd name="T18" fmla="*/ 0 w 1440"/>
              <a:gd name="T19" fmla="*/ 0 h 1104"/>
              <a:gd name="T20" fmla="*/ 1440 w 1440"/>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1440" h="1104">
                <a:moveTo>
                  <a:pt x="0" y="528"/>
                </a:moveTo>
                <a:lnTo>
                  <a:pt x="336" y="1104"/>
                </a:lnTo>
                <a:lnTo>
                  <a:pt x="1104" y="1104"/>
                </a:lnTo>
                <a:lnTo>
                  <a:pt x="1440" y="576"/>
                </a:lnTo>
                <a:lnTo>
                  <a:pt x="816" y="0"/>
                </a:lnTo>
                <a:lnTo>
                  <a:pt x="0" y="528"/>
                </a:lnTo>
                <a:close/>
              </a:path>
            </a:pathLst>
          </a:custGeom>
          <a:solidFill>
            <a:schemeClr val="folHlink"/>
          </a:solidFill>
          <a:ln w="38100">
            <a:noFill/>
            <a:round/>
            <a:headEnd type="none" w="sm" len="sm"/>
            <a:tailEnd type="none" w="lg" len="lg"/>
          </a:ln>
        </p:spPr>
        <p:txBody>
          <a:bodyPr tIns="91440" bIns="91440" anchor="ctr">
            <a:spAutoFit/>
          </a:bodyPr>
          <a:lstStyle/>
          <a:p>
            <a:endParaRPr lang="en-US"/>
          </a:p>
        </p:txBody>
      </p:sp>
      <p:sp>
        <p:nvSpPr>
          <p:cNvPr id="233481" name="Freeform 9"/>
          <p:cNvSpPr>
            <a:spLocks/>
          </p:cNvSpPr>
          <p:nvPr/>
        </p:nvSpPr>
        <p:spPr bwMode="auto">
          <a:xfrm>
            <a:off x="5181600" y="2743200"/>
            <a:ext cx="2895600" cy="1752600"/>
          </a:xfrm>
          <a:custGeom>
            <a:avLst/>
            <a:gdLst>
              <a:gd name="T0" fmla="*/ 0 w 1824"/>
              <a:gd name="T1" fmla="*/ 2147483647 h 1104"/>
              <a:gd name="T2" fmla="*/ 2147483647 w 1824"/>
              <a:gd name="T3" fmla="*/ 2147483647 h 1104"/>
              <a:gd name="T4" fmla="*/ 2147483647 w 1824"/>
              <a:gd name="T5" fmla="*/ 0 h 1104"/>
              <a:gd name="T6" fmla="*/ 2147483647 w 1824"/>
              <a:gd name="T7" fmla="*/ 2147483647 h 1104"/>
              <a:gd name="T8" fmla="*/ 2147483647 w 1824"/>
              <a:gd name="T9" fmla="*/ 2147483647 h 1104"/>
              <a:gd name="T10" fmla="*/ 2147483647 w 1824"/>
              <a:gd name="T11" fmla="*/ 2147483647 h 1104"/>
              <a:gd name="T12" fmla="*/ 0 60000 65536"/>
              <a:gd name="T13" fmla="*/ 0 60000 65536"/>
              <a:gd name="T14" fmla="*/ 0 60000 65536"/>
              <a:gd name="T15" fmla="*/ 0 60000 65536"/>
              <a:gd name="T16" fmla="*/ 0 60000 65536"/>
              <a:gd name="T17" fmla="*/ 0 60000 65536"/>
              <a:gd name="T18" fmla="*/ 0 w 1824"/>
              <a:gd name="T19" fmla="*/ 0 h 1104"/>
              <a:gd name="T20" fmla="*/ 1824 w 1824"/>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1824" h="1104">
                <a:moveTo>
                  <a:pt x="0" y="336"/>
                </a:moveTo>
                <a:lnTo>
                  <a:pt x="432" y="960"/>
                </a:lnTo>
                <a:lnTo>
                  <a:pt x="816" y="0"/>
                </a:lnTo>
                <a:lnTo>
                  <a:pt x="1152" y="1104"/>
                </a:lnTo>
                <a:lnTo>
                  <a:pt x="1824" y="144"/>
                </a:lnTo>
                <a:lnTo>
                  <a:pt x="1824" y="192"/>
                </a:lnTo>
              </a:path>
            </a:pathLst>
          </a:custGeom>
          <a:ln>
            <a:headEnd type="none" w="sm" len="sm"/>
            <a:tailEnd type="none" w="lg" len="lg"/>
          </a:ln>
        </p:spPr>
        <p:style>
          <a:lnRef idx="2">
            <a:schemeClr val="accent2"/>
          </a:lnRef>
          <a:fillRef idx="0">
            <a:schemeClr val="accent2"/>
          </a:fillRef>
          <a:effectRef idx="1">
            <a:schemeClr val="accent2"/>
          </a:effectRef>
          <a:fontRef idx="minor">
            <a:schemeClr val="tx1"/>
          </a:fontRef>
        </p:style>
        <p:txBody>
          <a:bodyPr tIns="91440" bIns="91440" anchor="ctr">
            <a:spAutoFit/>
          </a:bodyPr>
          <a:lstStyle/>
          <a:p>
            <a:endParaRPr lang="en-US"/>
          </a:p>
        </p:txBody>
      </p:sp>
      <p:sp>
        <p:nvSpPr>
          <p:cNvPr id="233482" name="Freeform 10"/>
          <p:cNvSpPr>
            <a:spLocks/>
          </p:cNvSpPr>
          <p:nvPr/>
        </p:nvSpPr>
        <p:spPr bwMode="auto">
          <a:xfrm>
            <a:off x="5257800" y="1752600"/>
            <a:ext cx="3200400" cy="2667000"/>
          </a:xfrm>
          <a:custGeom>
            <a:avLst/>
            <a:gdLst>
              <a:gd name="T0" fmla="*/ 2147483647 w 2016"/>
              <a:gd name="T1" fmla="*/ 2147483647 h 1168"/>
              <a:gd name="T2" fmla="*/ 2147483647 w 2016"/>
              <a:gd name="T3" fmla="*/ 2147483647 h 1168"/>
              <a:gd name="T4" fmla="*/ 2147483647 w 2016"/>
              <a:gd name="T5" fmla="*/ 2147483647 h 1168"/>
              <a:gd name="T6" fmla="*/ 2147483647 w 2016"/>
              <a:gd name="T7" fmla="*/ 2147483647 h 1168"/>
              <a:gd name="T8" fmla="*/ 2147483647 w 2016"/>
              <a:gd name="T9" fmla="*/ 2147483647 h 1168"/>
              <a:gd name="T10" fmla="*/ 2147483647 w 2016"/>
              <a:gd name="T11" fmla="*/ 2147483647 h 1168"/>
              <a:gd name="T12" fmla="*/ 2147483647 w 2016"/>
              <a:gd name="T13" fmla="*/ 2147483647 h 1168"/>
              <a:gd name="T14" fmla="*/ 2147483647 w 2016"/>
              <a:gd name="T15" fmla="*/ 2147483647 h 1168"/>
              <a:gd name="T16" fmla="*/ 2147483647 w 2016"/>
              <a:gd name="T17" fmla="*/ 2147483647 h 1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6"/>
              <a:gd name="T28" fmla="*/ 0 h 1168"/>
              <a:gd name="T29" fmla="*/ 2016 w 2016"/>
              <a:gd name="T30" fmla="*/ 1168 h 1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6" h="1168">
                <a:moveTo>
                  <a:pt x="16" y="984"/>
                </a:moveTo>
                <a:cubicBezTo>
                  <a:pt x="32" y="808"/>
                  <a:pt x="496" y="48"/>
                  <a:pt x="640" y="24"/>
                </a:cubicBezTo>
                <a:cubicBezTo>
                  <a:pt x="784" y="0"/>
                  <a:pt x="664" y="744"/>
                  <a:pt x="880" y="840"/>
                </a:cubicBezTo>
                <a:cubicBezTo>
                  <a:pt x="1096" y="936"/>
                  <a:pt x="1856" y="560"/>
                  <a:pt x="1936" y="600"/>
                </a:cubicBezTo>
                <a:cubicBezTo>
                  <a:pt x="2016" y="640"/>
                  <a:pt x="1416" y="1144"/>
                  <a:pt x="1360" y="1080"/>
                </a:cubicBezTo>
                <a:cubicBezTo>
                  <a:pt x="1304" y="1016"/>
                  <a:pt x="1688" y="320"/>
                  <a:pt x="1600" y="216"/>
                </a:cubicBezTo>
                <a:cubicBezTo>
                  <a:pt x="1512" y="112"/>
                  <a:pt x="1008" y="312"/>
                  <a:pt x="832" y="456"/>
                </a:cubicBezTo>
                <a:cubicBezTo>
                  <a:pt x="656" y="600"/>
                  <a:pt x="680" y="992"/>
                  <a:pt x="544" y="1080"/>
                </a:cubicBezTo>
                <a:cubicBezTo>
                  <a:pt x="408" y="1168"/>
                  <a:pt x="0" y="1160"/>
                  <a:pt x="16" y="984"/>
                </a:cubicBezTo>
                <a:close/>
              </a:path>
            </a:pathLst>
          </a:custGeom>
          <a:solidFill>
            <a:srgbClr val="CC9900"/>
          </a:solidFill>
          <a:ln w="38100">
            <a:solidFill>
              <a:schemeClr val="bg1"/>
            </a:solidFill>
            <a:round/>
            <a:headEnd type="none" w="sm" len="sm"/>
            <a:tailEnd type="none" w="lg" len="lg"/>
          </a:ln>
        </p:spPr>
        <p:txBody>
          <a:bodyPr tIns="91440" bIns="9144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animEffect transition="in" filter="fade">
                                      <p:cBhvr>
                                        <p:cTn id="7" dur="500"/>
                                        <p:tgtEl>
                                          <p:spTgt spid="233475">
                                            <p:txEl>
                                              <p:pRg st="1" end="1"/>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33479"/>
                                        </p:tgtEl>
                                        <p:attrNameLst>
                                          <p:attrName>style.visibility</p:attrName>
                                        </p:attrNameLst>
                                      </p:cBhvr>
                                      <p:to>
                                        <p:strVal val="hidden"/>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33477"/>
                                        </p:tgtEl>
                                        <p:attrNameLst>
                                          <p:attrName>style.visibility</p:attrName>
                                        </p:attrNameLst>
                                      </p:cBhvr>
                                      <p:to>
                                        <p:strVal val="visible"/>
                                      </p:to>
                                    </p:set>
                                    <p:animEffect transition="in" filter="fade">
                                      <p:cBhvr>
                                        <p:cTn id="13" dur="500"/>
                                        <p:tgtEl>
                                          <p:spTgt spid="23347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3347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33475">
                                            <p:txEl>
                                              <p:pRg st="2" end="2"/>
                                            </p:txEl>
                                          </p:spTgt>
                                        </p:tgtEl>
                                        <p:attrNameLst>
                                          <p:attrName>style.visibility</p:attrName>
                                        </p:attrNameLst>
                                      </p:cBhvr>
                                      <p:to>
                                        <p:strVal val="visible"/>
                                      </p:to>
                                    </p:set>
                                    <p:animEffect transition="in" filter="fade">
                                      <p:cBhvr>
                                        <p:cTn id="20" dur="500"/>
                                        <p:tgtEl>
                                          <p:spTgt spid="233475">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33478"/>
                                        </p:tgtEl>
                                        <p:attrNameLst>
                                          <p:attrName>style.visibility</p:attrName>
                                        </p:attrNameLst>
                                      </p:cBhvr>
                                      <p:to>
                                        <p:strVal val="visible"/>
                                      </p:to>
                                    </p:set>
                                    <p:animEffect transition="in" filter="fade">
                                      <p:cBhvr>
                                        <p:cTn id="24" dur="500"/>
                                        <p:tgtEl>
                                          <p:spTgt spid="2334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347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33475">
                                            <p:txEl>
                                              <p:pRg st="3" end="3"/>
                                            </p:txEl>
                                          </p:spTgt>
                                        </p:tgtEl>
                                        <p:attrNameLst>
                                          <p:attrName>style.visibility</p:attrName>
                                        </p:attrNameLst>
                                      </p:cBhvr>
                                      <p:to>
                                        <p:strVal val="visible"/>
                                      </p:to>
                                    </p:set>
                                    <p:animEffect transition="in" filter="fade">
                                      <p:cBhvr>
                                        <p:cTn id="31" dur="500"/>
                                        <p:tgtEl>
                                          <p:spTgt spid="233475">
                                            <p:txEl>
                                              <p:pRg st="3" end="3"/>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3480"/>
                                        </p:tgtEl>
                                        <p:attrNameLst>
                                          <p:attrName>style.visibility</p:attrName>
                                        </p:attrNameLst>
                                      </p:cBhvr>
                                      <p:to>
                                        <p:strVal val="visible"/>
                                      </p:to>
                                    </p:set>
                                    <p:animEffect transition="in" filter="fade">
                                      <p:cBhvr>
                                        <p:cTn id="35" dur="500"/>
                                        <p:tgtEl>
                                          <p:spTgt spid="23348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3348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33475">
                                            <p:txEl>
                                              <p:pRg st="4" end="4"/>
                                            </p:txEl>
                                          </p:spTgt>
                                        </p:tgtEl>
                                        <p:attrNameLst>
                                          <p:attrName>style.visibility</p:attrName>
                                        </p:attrNameLst>
                                      </p:cBhvr>
                                      <p:to>
                                        <p:strVal val="visible"/>
                                      </p:to>
                                    </p:set>
                                    <p:animEffect transition="in" filter="fade">
                                      <p:cBhvr>
                                        <p:cTn id="42" dur="500"/>
                                        <p:tgtEl>
                                          <p:spTgt spid="233475">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33481"/>
                                        </p:tgtEl>
                                        <p:attrNameLst>
                                          <p:attrName>style.visibility</p:attrName>
                                        </p:attrNameLst>
                                      </p:cBhvr>
                                      <p:to>
                                        <p:strVal val="visible"/>
                                      </p:to>
                                    </p:set>
                                    <p:animEffect transition="in" filter="fade">
                                      <p:cBhvr>
                                        <p:cTn id="46" dur="500"/>
                                        <p:tgtEl>
                                          <p:spTgt spid="23348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348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33475">
                                            <p:txEl>
                                              <p:pRg st="5" end="5"/>
                                            </p:txEl>
                                          </p:spTgt>
                                        </p:tgtEl>
                                        <p:attrNameLst>
                                          <p:attrName>style.visibility</p:attrName>
                                        </p:attrNameLst>
                                      </p:cBhvr>
                                      <p:to>
                                        <p:strVal val="visible"/>
                                      </p:to>
                                    </p:set>
                                    <p:animEffect transition="in" filter="fade">
                                      <p:cBhvr>
                                        <p:cTn id="53" dur="500"/>
                                        <p:tgtEl>
                                          <p:spTgt spid="233475">
                                            <p:txEl>
                                              <p:pRg st="5" end="5"/>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33482"/>
                                        </p:tgtEl>
                                        <p:attrNameLst>
                                          <p:attrName>style.visibility</p:attrName>
                                        </p:attrNameLst>
                                      </p:cBhvr>
                                      <p:to>
                                        <p:strVal val="visible"/>
                                      </p:to>
                                    </p:set>
                                    <p:animEffect transition="in" filter="fade">
                                      <p:cBhvr>
                                        <p:cTn id="57" dur="500"/>
                                        <p:tgtEl>
                                          <p:spTgt spid="233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9" grpId="0" animBg="1"/>
      <p:bldP spid="233477" grpId="0" animBg="1"/>
      <p:bldP spid="233477" grpId="1" animBg="1"/>
      <p:bldP spid="233478" grpId="0" animBg="1"/>
      <p:bldP spid="233478" grpId="1" animBg="1"/>
      <p:bldP spid="233480" grpId="0" animBg="1"/>
      <p:bldP spid="233480" grpId="1" animBg="1"/>
      <p:bldP spid="233481" grpId="0" animBg="1"/>
      <p:bldP spid="233481" grpId="1" animBg="1"/>
      <p:bldP spid="2334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Vlastnosti</a:t>
            </a:r>
            <a:endParaRPr lang="en-US" dirty="0"/>
          </a:p>
        </p:txBody>
      </p:sp>
      <p:sp>
        <p:nvSpPr>
          <p:cNvPr id="2" name="Content Placeholder 1"/>
          <p:cNvSpPr>
            <a:spLocks noGrp="1"/>
          </p:cNvSpPr>
          <p:nvPr>
            <p:ph type="body" sz="quarter" idx="10"/>
          </p:nvPr>
        </p:nvSpPr>
        <p:spPr>
          <a:xfrm>
            <a:off x="359833" y="1203854"/>
            <a:ext cx="8382000" cy="5501746"/>
          </a:xfrm>
        </p:spPr>
        <p:txBody>
          <a:bodyPr>
            <a:normAutofit/>
          </a:bodyPr>
          <a:lstStyle/>
          <a:p>
            <a:r>
              <a:rPr lang="cs-CZ" sz="2400" dirty="0" smtClean="0"/>
              <a:t>Atributy určují vlastnosti XAML prvků</a:t>
            </a:r>
            <a:endParaRPr lang="en-US" sz="2400" dirty="0" smtClean="0"/>
          </a:p>
          <a:p>
            <a:r>
              <a:rPr lang="cs-CZ" sz="2400" dirty="0" smtClean="0"/>
              <a:t>Jednoduché vlastnosti</a:t>
            </a:r>
            <a:endParaRPr lang="en-US" sz="2400" dirty="0" smtClean="0"/>
          </a:p>
          <a:p>
            <a:pPr>
              <a:buNone/>
            </a:pPr>
            <a:r>
              <a:rPr lang="en-US" sz="1600" dirty="0" smtClean="0">
                <a:solidFill>
                  <a:srgbClr val="C00000"/>
                </a:solidFill>
              </a:rPr>
              <a:t>		&lt;</a:t>
            </a:r>
            <a:r>
              <a:rPr lang="en-US" sz="1600" dirty="0" err="1" smtClean="0">
                <a:solidFill>
                  <a:srgbClr val="C00000"/>
                </a:solidFill>
              </a:rPr>
              <a:t>TextBox</a:t>
            </a:r>
            <a:r>
              <a:rPr lang="en-US" sz="1600" dirty="0" smtClean="0">
                <a:solidFill>
                  <a:srgbClr val="C00000"/>
                </a:solidFill>
              </a:rPr>
              <a:t> </a:t>
            </a:r>
            <a:r>
              <a:rPr lang="en-US" sz="1600" dirty="0" err="1" smtClean="0">
                <a:solidFill>
                  <a:srgbClr val="0070C0"/>
                </a:solidFill>
              </a:rPr>
              <a:t>FontSize</a:t>
            </a:r>
            <a:r>
              <a:rPr lang="en-US" sz="1600" dirty="0" smtClean="0">
                <a:solidFill>
                  <a:srgbClr val="0070C0"/>
                </a:solidFill>
              </a:rPr>
              <a:t>=“20”</a:t>
            </a:r>
            <a:r>
              <a:rPr lang="en-US" sz="1600" dirty="0" smtClean="0">
                <a:solidFill>
                  <a:srgbClr val="C00000"/>
                </a:solidFill>
              </a:rPr>
              <a:t> </a:t>
            </a:r>
            <a:r>
              <a:rPr lang="en-US" sz="1600" dirty="0" smtClean="0">
                <a:solidFill>
                  <a:srgbClr val="0070C0"/>
                </a:solidFill>
              </a:rPr>
              <a:t>Text=“Hello World”</a:t>
            </a:r>
            <a:r>
              <a:rPr lang="en-US" sz="1600" dirty="0" smtClean="0">
                <a:solidFill>
                  <a:srgbClr val="C00000"/>
                </a:solidFill>
              </a:rPr>
              <a:t>/&gt;</a:t>
            </a:r>
          </a:p>
          <a:p>
            <a:endParaRPr lang="en-US" sz="2400" dirty="0" smtClean="0"/>
          </a:p>
          <a:p>
            <a:r>
              <a:rPr lang="cs-CZ" sz="2400" dirty="0" smtClean="0"/>
              <a:t>Složité vlastnosti</a:t>
            </a:r>
            <a:endParaRPr lang="en-US" sz="2400" dirty="0" smtClean="0"/>
          </a:p>
          <a:p>
            <a:pPr>
              <a:buNone/>
            </a:pPr>
            <a:r>
              <a:rPr lang="en-US" sz="1600" dirty="0" smtClean="0">
                <a:solidFill>
                  <a:srgbClr val="C00000"/>
                </a:solidFill>
              </a:rPr>
              <a:t>		&lt;Grid&gt;</a:t>
            </a:r>
          </a:p>
          <a:p>
            <a:pPr>
              <a:buNone/>
            </a:pPr>
            <a:r>
              <a:rPr lang="en-US" sz="1600" dirty="0" smtClean="0">
                <a:solidFill>
                  <a:srgbClr val="0070C0"/>
                </a:solidFill>
              </a:rPr>
              <a:t>		    &lt;</a:t>
            </a:r>
            <a:r>
              <a:rPr lang="en-US" sz="1600" dirty="0" err="1" smtClean="0">
                <a:solidFill>
                  <a:srgbClr val="0070C0"/>
                </a:solidFill>
              </a:rPr>
              <a:t>Grid.Background</a:t>
            </a:r>
            <a:r>
              <a:rPr lang="en-US" sz="1600" dirty="0" smtClean="0">
                <a:solidFill>
                  <a:srgbClr val="0070C0"/>
                </a:solidFill>
              </a:rPr>
              <a:t>&gt;</a:t>
            </a:r>
          </a:p>
          <a:p>
            <a:pPr>
              <a:buNone/>
            </a:pPr>
            <a:r>
              <a:rPr lang="en-US" sz="1600" dirty="0" smtClean="0">
                <a:solidFill>
                  <a:srgbClr val="0070C0"/>
                </a:solidFill>
              </a:rPr>
              <a:t>		        &lt;</a:t>
            </a:r>
            <a:r>
              <a:rPr lang="en-US" sz="1600" dirty="0" err="1" smtClean="0">
                <a:solidFill>
                  <a:srgbClr val="0070C0"/>
                </a:solidFill>
              </a:rPr>
              <a:t>LinearGradientBrush</a:t>
            </a:r>
            <a:r>
              <a:rPr lang="en-US" sz="1600" dirty="0" smtClean="0">
                <a:solidFill>
                  <a:srgbClr val="0070C0"/>
                </a:solidFill>
              </a:rPr>
              <a:t>&gt;</a:t>
            </a:r>
          </a:p>
          <a:p>
            <a:pPr>
              <a:buNone/>
            </a:pPr>
            <a:r>
              <a:rPr lang="en-US" sz="1600" dirty="0" smtClean="0">
                <a:solidFill>
                  <a:srgbClr val="0070C0"/>
                </a:solidFill>
              </a:rPr>
              <a:t>		            ...</a:t>
            </a:r>
          </a:p>
          <a:p>
            <a:pPr>
              <a:buNone/>
            </a:pPr>
            <a:r>
              <a:rPr lang="en-US" sz="1600" dirty="0" smtClean="0">
                <a:solidFill>
                  <a:srgbClr val="0070C0"/>
                </a:solidFill>
              </a:rPr>
              <a:t>		        &lt;/</a:t>
            </a:r>
            <a:r>
              <a:rPr lang="en-US" sz="1600" dirty="0" err="1" smtClean="0">
                <a:solidFill>
                  <a:srgbClr val="0070C0"/>
                </a:solidFill>
              </a:rPr>
              <a:t>LinearGradientBrush</a:t>
            </a:r>
            <a:r>
              <a:rPr lang="en-US" sz="1600" dirty="0" smtClean="0">
                <a:solidFill>
                  <a:srgbClr val="0070C0"/>
                </a:solidFill>
              </a:rPr>
              <a:t>&gt;</a:t>
            </a:r>
          </a:p>
          <a:p>
            <a:pPr>
              <a:buNone/>
            </a:pPr>
            <a:r>
              <a:rPr lang="en-US" sz="1600" dirty="0" smtClean="0">
                <a:solidFill>
                  <a:srgbClr val="0070C0"/>
                </a:solidFill>
              </a:rPr>
              <a:t>		    &lt;/</a:t>
            </a:r>
            <a:r>
              <a:rPr lang="en-US" sz="1600" dirty="0" err="1" smtClean="0">
                <a:solidFill>
                  <a:srgbClr val="0070C0"/>
                </a:solidFill>
              </a:rPr>
              <a:t>Grid.Background</a:t>
            </a:r>
            <a:r>
              <a:rPr lang="en-US" sz="1600" dirty="0" smtClean="0">
                <a:solidFill>
                  <a:srgbClr val="0070C0"/>
                </a:solidFill>
              </a:rPr>
              <a:t>&gt;</a:t>
            </a:r>
          </a:p>
          <a:p>
            <a:pPr>
              <a:buNone/>
            </a:pPr>
            <a:r>
              <a:rPr lang="en-US" sz="1600" dirty="0" smtClean="0">
                <a:solidFill>
                  <a:srgbClr val="C00000"/>
                </a:solidFill>
              </a:rPr>
              <a:t>		&lt;/Grid&gt;</a:t>
            </a:r>
            <a:endParaRPr lang="en-US" sz="16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cs-CZ" dirty="0" smtClean="0"/>
              <a:t>Štětce</a:t>
            </a:r>
            <a:endParaRPr lang="en-US" dirty="0" smtClean="0"/>
          </a:p>
        </p:txBody>
      </p:sp>
      <p:sp>
        <p:nvSpPr>
          <p:cNvPr id="12291" name="Rectangle 3"/>
          <p:cNvSpPr>
            <a:spLocks noGrp="1" noChangeArrowheads="1"/>
          </p:cNvSpPr>
          <p:nvPr>
            <p:ph type="body" sz="quarter" idx="10"/>
          </p:nvPr>
        </p:nvSpPr>
        <p:spPr>
          <a:xfrm>
            <a:off x="359833" y="1203854"/>
            <a:ext cx="8382000" cy="5501746"/>
          </a:xfrm>
        </p:spPr>
        <p:txBody>
          <a:bodyPr>
            <a:normAutofit/>
          </a:bodyPr>
          <a:lstStyle/>
          <a:p>
            <a:pPr eaLnBrk="1" hangingPunct="1"/>
            <a:r>
              <a:rPr lang="cs-CZ" dirty="0" smtClean="0"/>
              <a:t>Určují barvu/tvar pro vykreslování objektů</a:t>
            </a:r>
            <a:endParaRPr lang="en-US" dirty="0" smtClean="0"/>
          </a:p>
          <a:p>
            <a:r>
              <a:rPr lang="cs-CZ" dirty="0" smtClean="0"/>
              <a:t>Pro výplně např. FillColor</a:t>
            </a:r>
            <a:endParaRPr lang="en-US" dirty="0" smtClean="0"/>
          </a:p>
          <a:p>
            <a:r>
              <a:rPr lang="cs-CZ" dirty="0" smtClean="0"/>
              <a:t>Pro barvy čar např. </a:t>
            </a:r>
            <a:r>
              <a:rPr lang="en-US" dirty="0" smtClean="0"/>
              <a:t>Stroke</a:t>
            </a:r>
            <a:r>
              <a:rPr lang="cs-CZ" dirty="0" smtClean="0"/>
              <a:t>Color</a:t>
            </a:r>
            <a:endParaRPr lang="en-US" dirty="0" smtClean="0"/>
          </a:p>
          <a:p>
            <a:r>
              <a:rPr lang="cs-CZ" dirty="0" smtClean="0"/>
              <a:t>Podporované typy</a:t>
            </a:r>
          </a:p>
          <a:p>
            <a:pPr lvl="1"/>
            <a:r>
              <a:rPr lang="en-US" dirty="0" smtClean="0"/>
              <a:t>solid color, </a:t>
            </a:r>
            <a:endParaRPr lang="cs-CZ" dirty="0" smtClean="0"/>
          </a:p>
          <a:p>
            <a:pPr lvl="1"/>
            <a:endParaRPr lang="cs-CZ" dirty="0" smtClean="0"/>
          </a:p>
          <a:p>
            <a:pPr lvl="1"/>
            <a:r>
              <a:rPr lang="en-US" dirty="0" smtClean="0"/>
              <a:t>&lt;</a:t>
            </a:r>
            <a:r>
              <a:rPr lang="cs-CZ" dirty="0" smtClean="0"/>
              <a:t>Linear</a:t>
            </a:r>
            <a:r>
              <a:rPr lang="en-US" dirty="0" err="1" smtClean="0"/>
              <a:t>GradientBrush</a:t>
            </a:r>
            <a:r>
              <a:rPr lang="en-US" dirty="0" smtClean="0"/>
              <a:t>/&gt;</a:t>
            </a:r>
          </a:p>
          <a:p>
            <a:pPr lvl="1"/>
            <a:endParaRPr lang="cs-CZ" dirty="0" smtClean="0"/>
          </a:p>
          <a:p>
            <a:pPr lvl="1"/>
            <a:endParaRPr lang="en-US" dirty="0" smtClean="0"/>
          </a:p>
          <a:p>
            <a:pPr lvl="1"/>
            <a:r>
              <a:rPr lang="en-US" dirty="0" smtClean="0"/>
              <a:t>&lt;</a:t>
            </a:r>
            <a:r>
              <a:rPr lang="cs-CZ" dirty="0" smtClean="0"/>
              <a:t>RadialGradientBrush</a:t>
            </a:r>
            <a:r>
              <a:rPr lang="en-US" dirty="0" smtClean="0"/>
              <a:t>/&gt;</a:t>
            </a:r>
            <a:endParaRPr lang="cs-CZ" dirty="0" smtClean="0"/>
          </a:p>
          <a:p>
            <a:pPr lvl="1"/>
            <a:endParaRPr lang="en-US" dirty="0" smtClean="0"/>
          </a:p>
          <a:p>
            <a:pPr lvl="1"/>
            <a:endParaRPr lang="en-US" dirty="0" smtClean="0"/>
          </a:p>
          <a:p>
            <a:pPr lvl="1"/>
            <a:r>
              <a:rPr lang="en-US" dirty="0" smtClean="0"/>
              <a:t>&lt;</a:t>
            </a:r>
            <a:r>
              <a:rPr lang="en-US" dirty="0" err="1" smtClean="0"/>
              <a:t>ImageBrush</a:t>
            </a:r>
            <a:r>
              <a:rPr lang="en-US" dirty="0" smtClean="0"/>
              <a:t>/&gt;</a:t>
            </a:r>
          </a:p>
          <a:p>
            <a:pPr lvl="2" eaLnBrk="1" hangingPunct="1"/>
            <a:endParaRPr lang="en-US" dirty="0" smtClean="0"/>
          </a:p>
          <a:p>
            <a:pPr lvl="1" eaLnBrk="1" hangingPunct="1"/>
            <a:endParaRPr lang="en-US" dirty="0" smtClean="0"/>
          </a:p>
          <a:p>
            <a:pPr lvl="1" eaLnBrk="1" hangingPunct="1"/>
            <a:endParaRPr lang="en-US" dirty="0" smtClean="0"/>
          </a:p>
        </p:txBody>
      </p:sp>
      <p:sp>
        <p:nvSpPr>
          <p:cNvPr id="4" name="Text Box 5"/>
          <p:cNvSpPr txBox="1">
            <a:spLocks noChangeArrowheads="1"/>
          </p:cNvSpPr>
          <p:nvPr/>
        </p:nvSpPr>
        <p:spPr bwMode="auto">
          <a:xfrm>
            <a:off x="2133600" y="2667000"/>
            <a:ext cx="6580188" cy="458788"/>
          </a:xfrm>
          <a:prstGeom prst="rect">
            <a:avLst/>
          </a:prstGeom>
          <a:solidFill>
            <a:schemeClr val="accent1"/>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tIns="91440" bIns="91440">
            <a:spAutoFit/>
          </a:bodyPr>
          <a:lstStyle/>
          <a:p>
            <a:pPr algn="l">
              <a:defRPr/>
            </a:pPr>
            <a:r>
              <a:rPr lang="en-US" sz="1800" b="0" dirty="0">
                <a:solidFill>
                  <a:schemeClr val="bg1"/>
                </a:solidFill>
                <a:latin typeface="Consolas" pitchFamily="49" charset="0"/>
              </a:rPr>
              <a:t>&lt;Rectangle Width="200" Height="150" Fill="Black" /&gt;</a:t>
            </a:r>
          </a:p>
        </p:txBody>
      </p:sp>
      <p:sp>
        <p:nvSpPr>
          <p:cNvPr id="5" name="Rectangle 5"/>
          <p:cNvSpPr>
            <a:spLocks noChangeAspect="1" noChangeArrowheads="1"/>
          </p:cNvSpPr>
          <p:nvPr/>
        </p:nvSpPr>
        <p:spPr bwMode="auto">
          <a:xfrm>
            <a:off x="3886200" y="3276600"/>
            <a:ext cx="1341120" cy="944880"/>
          </a:xfrm>
          <a:prstGeom prst="rect">
            <a:avLst/>
          </a:prstGeom>
          <a:gradFill rotWithShape="1">
            <a:gsLst>
              <a:gs pos="0">
                <a:schemeClr val="accent2"/>
              </a:gs>
              <a:gs pos="100000">
                <a:schemeClr val="bg1"/>
              </a:gs>
            </a:gsLst>
            <a:lin ang="2700000" scaled="1"/>
          </a:gradFill>
          <a:ln w="38100" algn="ctr">
            <a:noFill/>
            <a:miter lim="800000"/>
            <a:headEnd type="none" w="sm" len="sm"/>
            <a:tailEnd type="none" w="lg" len="lg"/>
          </a:ln>
        </p:spPr>
        <p:txBody>
          <a:bodyPr tIns="91440" bIns="91440" anchor="ctr">
            <a:spAutoFit/>
          </a:bodyPr>
          <a:lstStyle/>
          <a:p>
            <a:endParaRPr lang="en-US"/>
          </a:p>
        </p:txBody>
      </p:sp>
      <p:pic>
        <p:nvPicPr>
          <p:cNvPr id="7" name="Picture 6"/>
          <p:cNvPicPr preferRelativeResize="0">
            <a:picLocks noChangeAspect="1" noChangeArrowheads="1"/>
          </p:cNvPicPr>
          <p:nvPr/>
        </p:nvPicPr>
        <p:blipFill>
          <a:blip r:embed="rId2" cstate="print"/>
          <a:srcRect/>
          <a:stretch>
            <a:fillRect/>
          </a:stretch>
        </p:blipFill>
        <p:spPr bwMode="auto">
          <a:xfrm>
            <a:off x="3886200" y="4343400"/>
            <a:ext cx="1275715" cy="982345"/>
          </a:xfrm>
          <a:prstGeom prst="rect">
            <a:avLst/>
          </a:prstGeom>
          <a:noFill/>
          <a:ln w="38100" algn="ctr">
            <a:noFill/>
            <a:miter lim="800000"/>
            <a:headEnd type="none" w="sm" len="sm"/>
            <a:tailEnd type="none" w="lg" len="lg"/>
          </a:ln>
        </p:spPr>
      </p:pic>
      <p:sp>
        <p:nvSpPr>
          <p:cNvPr id="8" name="Oval 7" descr="SBG_MyXbox"/>
          <p:cNvSpPr>
            <a:spLocks noChangeAspect="1" noChangeArrowheads="1"/>
          </p:cNvSpPr>
          <p:nvPr/>
        </p:nvSpPr>
        <p:spPr bwMode="auto">
          <a:xfrm>
            <a:off x="3695700" y="5410200"/>
            <a:ext cx="2324100" cy="723900"/>
          </a:xfrm>
          <a:prstGeom prst="ellipse">
            <a:avLst/>
          </a:prstGeom>
          <a:blipFill dpi="0" rotWithShape="1">
            <a:blip r:embed="rId3"/>
            <a:srcRect/>
            <a:stretch>
              <a:fillRect/>
            </a:stretch>
          </a:blipFill>
          <a:ln w="38100" algn="ctr">
            <a:noFill/>
            <a:round/>
            <a:headEnd type="none" w="sm" len="sm"/>
            <a:tailEnd type="none" w="lg" len="lg"/>
          </a:ln>
        </p:spPr>
        <p:txBody>
          <a:bodyPr wrap="none" tIns="91440" bIns="91440"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cs-CZ" dirty="0" smtClean="0"/>
              <a:t>Kontejnery</a:t>
            </a:r>
            <a:endParaRPr lang="en-US" dirty="0" smtClean="0"/>
          </a:p>
        </p:txBody>
      </p:sp>
      <p:sp>
        <p:nvSpPr>
          <p:cNvPr id="9" name="Text Placeholder 8"/>
          <p:cNvSpPr>
            <a:spLocks noGrp="1"/>
          </p:cNvSpPr>
          <p:nvPr>
            <p:ph type="body" sz="quarter" idx="10"/>
          </p:nvPr>
        </p:nvSpPr>
        <p:spPr/>
        <p:txBody>
          <a:bodyPr/>
          <a:lstStyle/>
          <a:p>
            <a:endParaRPr lang="en-US"/>
          </a:p>
        </p:txBody>
      </p:sp>
      <p:sp>
        <p:nvSpPr>
          <p:cNvPr id="209924" name="Text Box 4"/>
          <p:cNvSpPr txBox="1">
            <a:spLocks noChangeArrowheads="1"/>
          </p:cNvSpPr>
          <p:nvPr/>
        </p:nvSpPr>
        <p:spPr bwMode="auto">
          <a:xfrm>
            <a:off x="381000" y="1676400"/>
            <a:ext cx="6956425" cy="1557338"/>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tIns="91440" bIns="91440">
            <a:spAutoFit/>
          </a:bodyPr>
          <a:lstStyle/>
          <a:p>
            <a:pPr algn="l">
              <a:defRPr/>
            </a:pPr>
            <a:r>
              <a:rPr lang="en-US" sz="1800" b="0" dirty="0">
                <a:solidFill>
                  <a:schemeClr val="bg1"/>
                </a:solidFill>
                <a:latin typeface="Consolas" pitchFamily="49" charset="0"/>
              </a:rPr>
              <a:t>&lt;Canvas </a:t>
            </a:r>
            <a:r>
              <a:rPr lang="en-US" sz="1800" b="0" dirty="0" err="1">
                <a:solidFill>
                  <a:schemeClr val="bg1"/>
                </a:solidFill>
                <a:latin typeface="Consolas" pitchFamily="49" charset="0"/>
              </a:rPr>
              <a:t>xmlns</a:t>
            </a:r>
            <a:r>
              <a:rPr lang="en-US" sz="1800" b="0" dirty="0">
                <a:solidFill>
                  <a:schemeClr val="bg1"/>
                </a:solidFill>
                <a:latin typeface="Consolas" pitchFamily="49" charset="0"/>
              </a:rPr>
              <a:t>="..."</a:t>
            </a:r>
          </a:p>
          <a:p>
            <a:pPr algn="l">
              <a:defRPr/>
            </a:pPr>
            <a:r>
              <a:rPr lang="en-US" sz="1800" b="0" dirty="0">
                <a:solidFill>
                  <a:schemeClr val="bg1"/>
                </a:solidFill>
                <a:latin typeface="Consolas" pitchFamily="49" charset="0"/>
              </a:rPr>
              <a:t>        </a:t>
            </a:r>
            <a:r>
              <a:rPr lang="en-US" sz="1800" b="0" dirty="0" err="1">
                <a:solidFill>
                  <a:schemeClr val="bg1"/>
                </a:solidFill>
                <a:latin typeface="Consolas" pitchFamily="49" charset="0"/>
              </a:rPr>
              <a:t>xmlns:x</a:t>
            </a:r>
            <a:r>
              <a:rPr lang="en-US" sz="1800" b="0" dirty="0">
                <a:solidFill>
                  <a:schemeClr val="bg1"/>
                </a:solidFill>
                <a:latin typeface="Consolas" pitchFamily="49" charset="0"/>
              </a:rPr>
              <a:t>="..."&gt;</a:t>
            </a:r>
          </a:p>
          <a:p>
            <a:pPr algn="l">
              <a:defRPr/>
            </a:pPr>
            <a:r>
              <a:rPr lang="en-US" sz="1800" b="0" dirty="0">
                <a:solidFill>
                  <a:schemeClr val="bg1"/>
                </a:solidFill>
                <a:latin typeface="Consolas" pitchFamily="49" charset="0"/>
              </a:rPr>
              <a:t>  &lt;Rectangle Width="200" Height="150" Fill="Black" /&gt;</a:t>
            </a:r>
          </a:p>
          <a:p>
            <a:pPr algn="l">
              <a:defRPr/>
            </a:pPr>
            <a:r>
              <a:rPr lang="en-US" sz="1800" b="0" dirty="0">
                <a:solidFill>
                  <a:schemeClr val="bg1"/>
                </a:solidFill>
                <a:latin typeface="Consolas" pitchFamily="49" charset="0"/>
              </a:rPr>
              <a:t>  &lt;Ellipse Width="200" Height="150" Stroke="Orange" /&gt;</a:t>
            </a:r>
          </a:p>
          <a:p>
            <a:pPr algn="l">
              <a:defRPr/>
            </a:pPr>
            <a:r>
              <a:rPr lang="en-US" sz="1800" b="0" dirty="0">
                <a:solidFill>
                  <a:schemeClr val="bg1"/>
                </a:solidFill>
                <a:latin typeface="Consolas" pitchFamily="49" charset="0"/>
              </a:rPr>
              <a:t>&lt;/Canvas&gt;</a:t>
            </a:r>
          </a:p>
        </p:txBody>
      </p:sp>
      <p:sp>
        <p:nvSpPr>
          <p:cNvPr id="209930" name="Rectangle 10"/>
          <p:cNvSpPr>
            <a:spLocks noChangeArrowheads="1"/>
          </p:cNvSpPr>
          <p:nvPr/>
        </p:nvSpPr>
        <p:spPr bwMode="auto">
          <a:xfrm>
            <a:off x="4267200" y="2971800"/>
            <a:ext cx="4191000" cy="2819400"/>
          </a:xfrm>
          <a:prstGeom prst="rect">
            <a:avLst/>
          </a:prstGeom>
          <a:solidFill>
            <a:schemeClr val="bg1"/>
          </a:solidFill>
          <a:ln w="38100" algn="ctr">
            <a:noFill/>
            <a:miter lim="800000"/>
            <a:headEnd type="none" w="sm" len="sm"/>
            <a:tailEnd type="none" w="lg" len="lg"/>
          </a:ln>
        </p:spPr>
        <p:txBody>
          <a:bodyPr tIns="91440" bIns="91440" anchor="ctr">
            <a:spAutoFit/>
          </a:bodyPr>
          <a:lstStyle/>
          <a:p>
            <a:endParaRPr lang="en-US"/>
          </a:p>
        </p:txBody>
      </p:sp>
      <p:sp>
        <p:nvSpPr>
          <p:cNvPr id="209928" name="Oval 8"/>
          <p:cNvSpPr>
            <a:spLocks noChangeArrowheads="1"/>
          </p:cNvSpPr>
          <p:nvPr/>
        </p:nvSpPr>
        <p:spPr bwMode="auto">
          <a:xfrm>
            <a:off x="4267200" y="2971800"/>
            <a:ext cx="4191000" cy="2819400"/>
          </a:xfrm>
          <a:prstGeom prst="ellipse">
            <a:avLst/>
          </a:prstGeom>
          <a:noFill/>
          <a:ln w="38100" algn="ctr">
            <a:solidFill>
              <a:srgbClr val="CC9900"/>
            </a:solidFill>
            <a:round/>
            <a:headEnd type="none" w="sm" len="sm"/>
            <a:tailEnd type="none" w="lg" len="lg"/>
          </a:ln>
        </p:spPr>
        <p:txBody>
          <a:bodyPr tIns="91440" bIns="9144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924">
                                            <p:txEl>
                                              <p:pRg st="2" end="2"/>
                                            </p:txEl>
                                          </p:spTgt>
                                        </p:tgtEl>
                                        <p:attrNameLst>
                                          <p:attrName>style.visibility</p:attrName>
                                        </p:attrNameLst>
                                      </p:cBhvr>
                                      <p:to>
                                        <p:strVal val="visible"/>
                                      </p:to>
                                    </p:set>
                                    <p:animEffect transition="in" filter="fade">
                                      <p:cBhvr>
                                        <p:cTn id="7" dur="500"/>
                                        <p:tgtEl>
                                          <p:spTgt spid="209924">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9930"/>
                                        </p:tgtEl>
                                        <p:attrNameLst>
                                          <p:attrName>style.visibility</p:attrName>
                                        </p:attrNameLst>
                                      </p:cBhvr>
                                      <p:to>
                                        <p:strVal val="visible"/>
                                      </p:to>
                                    </p:set>
                                    <p:animEffect transition="in" filter="fade">
                                      <p:cBhvr>
                                        <p:cTn id="11" dur="500"/>
                                        <p:tgtEl>
                                          <p:spTgt spid="2099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9924">
                                            <p:txEl>
                                              <p:pRg st="3" end="3"/>
                                            </p:txEl>
                                          </p:spTgt>
                                        </p:tgtEl>
                                        <p:attrNameLst>
                                          <p:attrName>style.visibility</p:attrName>
                                        </p:attrNameLst>
                                      </p:cBhvr>
                                      <p:to>
                                        <p:strVal val="visible"/>
                                      </p:to>
                                    </p:set>
                                    <p:animEffect transition="in" filter="fade">
                                      <p:cBhvr>
                                        <p:cTn id="16" dur="500"/>
                                        <p:tgtEl>
                                          <p:spTgt spid="209924">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9928"/>
                                        </p:tgtEl>
                                        <p:attrNameLst>
                                          <p:attrName>style.visibility</p:attrName>
                                        </p:attrNameLst>
                                      </p:cBhvr>
                                      <p:to>
                                        <p:strVal val="visible"/>
                                      </p:to>
                                    </p:set>
                                    <p:animEffect transition="in" filter="fade">
                                      <p:cBhvr>
                                        <p:cTn id="20" dur="500"/>
                                        <p:tgtEl>
                                          <p:spTgt spid="209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0" grpId="0" animBg="1"/>
      <p:bldP spid="2099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cs-CZ" dirty="0" smtClean="0"/>
              <a:t>Relativní pozice objektů</a:t>
            </a:r>
            <a:endParaRPr lang="en-US" dirty="0" smtClean="0"/>
          </a:p>
        </p:txBody>
      </p:sp>
      <p:sp>
        <p:nvSpPr>
          <p:cNvPr id="9" name="Text Placeholder 8"/>
          <p:cNvSpPr>
            <a:spLocks noGrp="1"/>
          </p:cNvSpPr>
          <p:nvPr>
            <p:ph type="body" sz="quarter" idx="10"/>
          </p:nvPr>
        </p:nvSpPr>
        <p:spPr/>
        <p:txBody>
          <a:bodyPr/>
          <a:lstStyle/>
          <a:p>
            <a:endParaRPr lang="en-US"/>
          </a:p>
        </p:txBody>
      </p:sp>
      <p:sp>
        <p:nvSpPr>
          <p:cNvPr id="259076" name="Text Box 4"/>
          <p:cNvSpPr txBox="1">
            <a:spLocks noChangeArrowheads="1"/>
          </p:cNvSpPr>
          <p:nvPr/>
        </p:nvSpPr>
        <p:spPr bwMode="auto">
          <a:xfrm>
            <a:off x="533400" y="1447800"/>
            <a:ext cx="6831013" cy="4029075"/>
          </a:xfrm>
          <a:prstGeom prst="rect">
            <a:avLst/>
          </a:prstGeom>
          <a:solidFill>
            <a:schemeClr val="tx2"/>
          </a:solidFill>
          <a:ln w="38100" algn="ctr">
            <a:noFill/>
            <a:miter lim="800000"/>
            <a:headEnd type="none" w="sm" len="sm"/>
            <a:tailEnd type="none" w="lg" len="lg"/>
          </a:ln>
          <a:effectLst>
            <a:outerShdw dist="107763" dir="2700000" algn="ctr" rotWithShape="0">
              <a:schemeClr val="bg2">
                <a:alpha val="50000"/>
              </a:schemeClr>
            </a:outerShdw>
          </a:effectLst>
        </p:spPr>
        <p:txBody>
          <a:bodyPr wrap="none" tIns="91440" bIns="91440">
            <a:spAutoFit/>
          </a:bodyPr>
          <a:lstStyle/>
          <a:p>
            <a:pPr algn="l">
              <a:defRPr/>
            </a:pPr>
            <a:r>
              <a:rPr lang="en-US" sz="1800" b="0" dirty="0">
                <a:solidFill>
                  <a:schemeClr val="bg1"/>
                </a:solidFill>
                <a:latin typeface="Consolas" pitchFamily="49" charset="0"/>
              </a:rPr>
              <a:t>&lt;Canvas </a:t>
            </a:r>
            <a:r>
              <a:rPr lang="en-US" sz="1800" b="0" dirty="0" err="1">
                <a:solidFill>
                  <a:schemeClr val="bg1"/>
                </a:solidFill>
                <a:latin typeface="Consolas" pitchFamily="49" charset="0"/>
              </a:rPr>
              <a:t>xmlns</a:t>
            </a:r>
            <a:r>
              <a:rPr lang="en-US" sz="1800" b="0" dirty="0">
                <a:solidFill>
                  <a:schemeClr val="bg1"/>
                </a:solidFill>
                <a:latin typeface="Consolas" pitchFamily="49" charset="0"/>
              </a:rPr>
              <a:t>="..."</a:t>
            </a:r>
          </a:p>
          <a:p>
            <a:pPr algn="l">
              <a:defRPr/>
            </a:pPr>
            <a:r>
              <a:rPr lang="en-US" sz="1800" b="0" dirty="0">
                <a:solidFill>
                  <a:schemeClr val="bg1"/>
                </a:solidFill>
                <a:latin typeface="Consolas" pitchFamily="49" charset="0"/>
              </a:rPr>
              <a:t>        </a:t>
            </a:r>
            <a:r>
              <a:rPr lang="en-US" sz="1800" b="0" dirty="0" err="1">
                <a:solidFill>
                  <a:schemeClr val="bg1"/>
                </a:solidFill>
                <a:latin typeface="Consolas" pitchFamily="49" charset="0"/>
              </a:rPr>
              <a:t>xmlns:x</a:t>
            </a:r>
            <a:r>
              <a:rPr lang="en-US" sz="1800" b="0" dirty="0">
                <a:solidFill>
                  <a:schemeClr val="bg1"/>
                </a:solidFill>
                <a:latin typeface="Consolas" pitchFamily="49" charset="0"/>
              </a:rPr>
              <a:t>="..." Background="Light Gray"&gt;</a:t>
            </a:r>
          </a:p>
          <a:p>
            <a:pPr algn="l">
              <a:defRPr/>
            </a:pPr>
            <a:r>
              <a:rPr lang="en-US" sz="1800" b="0" dirty="0">
                <a:solidFill>
                  <a:schemeClr val="bg1"/>
                </a:solidFill>
                <a:latin typeface="Consolas" pitchFamily="49" charset="0"/>
              </a:rPr>
              <a:t>  &lt;Rectangle </a:t>
            </a:r>
            <a:r>
              <a:rPr lang="en-US" sz="1800" dirty="0" err="1">
                <a:solidFill>
                  <a:schemeClr val="bg1"/>
                </a:solidFill>
                <a:latin typeface="Consolas" pitchFamily="49" charset="0"/>
              </a:rPr>
              <a:t>Canvas.Top</a:t>
            </a:r>
            <a:r>
              <a:rPr lang="en-US" sz="1800" dirty="0">
                <a:solidFill>
                  <a:schemeClr val="bg1"/>
                </a:solidFill>
                <a:latin typeface="Consolas" pitchFamily="49" charset="0"/>
              </a:rPr>
              <a:t>="25" </a:t>
            </a:r>
            <a:r>
              <a:rPr lang="en-US" sz="1800" dirty="0" err="1">
                <a:solidFill>
                  <a:schemeClr val="bg1"/>
                </a:solidFill>
                <a:latin typeface="Consolas" pitchFamily="49" charset="0"/>
              </a:rPr>
              <a:t>Canvas.Left</a:t>
            </a:r>
            <a:r>
              <a:rPr lang="en-US" sz="1800" dirty="0">
                <a:solidFill>
                  <a:schemeClr val="bg1"/>
                </a:solidFill>
                <a:latin typeface="Consolas" pitchFamily="49" charset="0"/>
              </a:rPr>
              <a:t>="25" </a:t>
            </a:r>
          </a:p>
          <a:p>
            <a:pPr algn="l">
              <a:defRPr/>
            </a:pPr>
            <a:r>
              <a:rPr lang="en-US" sz="1800" b="0" dirty="0">
                <a:solidFill>
                  <a:schemeClr val="bg1"/>
                </a:solidFill>
                <a:latin typeface="Consolas" pitchFamily="49" charset="0"/>
              </a:rPr>
              <a:t>             Width="200" Height="150" Fill="Black" /&gt;</a:t>
            </a:r>
          </a:p>
          <a:p>
            <a:pPr algn="l">
              <a:defRPr/>
            </a:pPr>
            <a:r>
              <a:rPr lang="en-US" sz="1800" b="0" dirty="0">
                <a:solidFill>
                  <a:schemeClr val="bg1"/>
                </a:solidFill>
                <a:latin typeface="Consolas" pitchFamily="49" charset="0"/>
              </a:rPr>
              <a:t>  &lt;Canvas </a:t>
            </a:r>
            <a:r>
              <a:rPr lang="en-US" sz="1800" dirty="0" err="1">
                <a:solidFill>
                  <a:schemeClr val="bg1"/>
                </a:solidFill>
                <a:latin typeface="Consolas" pitchFamily="49" charset="0"/>
              </a:rPr>
              <a:t>Canvas.Top</a:t>
            </a:r>
            <a:r>
              <a:rPr lang="en-US" sz="1800" dirty="0">
                <a:solidFill>
                  <a:schemeClr val="bg1"/>
                </a:solidFill>
                <a:latin typeface="Consolas" pitchFamily="49" charset="0"/>
              </a:rPr>
              <a:t>=“50" </a:t>
            </a:r>
            <a:r>
              <a:rPr lang="en-US" sz="1800" dirty="0" err="1">
                <a:solidFill>
                  <a:schemeClr val="bg1"/>
                </a:solidFill>
                <a:latin typeface="Consolas" pitchFamily="49" charset="0"/>
              </a:rPr>
              <a:t>Canvas.Left</a:t>
            </a:r>
            <a:r>
              <a:rPr lang="en-US" sz="1800" dirty="0">
                <a:solidFill>
                  <a:schemeClr val="bg1"/>
                </a:solidFill>
                <a:latin typeface="Consolas" pitchFamily="49" charset="0"/>
              </a:rPr>
              <a:t>="50"</a:t>
            </a:r>
          </a:p>
          <a:p>
            <a:pPr algn="l">
              <a:defRPr/>
            </a:pPr>
            <a:r>
              <a:rPr lang="en-US" sz="1800" b="0" dirty="0">
                <a:solidFill>
                  <a:schemeClr val="bg1"/>
                </a:solidFill>
                <a:latin typeface="Consolas" pitchFamily="49" charset="0"/>
              </a:rPr>
              <a:t>          Width="150" Height="100" </a:t>
            </a:r>
          </a:p>
          <a:p>
            <a:pPr algn="l">
              <a:defRPr/>
            </a:pPr>
            <a:r>
              <a:rPr lang="en-US" sz="1800" b="0" dirty="0">
                <a:solidFill>
                  <a:schemeClr val="bg1"/>
                </a:solidFill>
                <a:latin typeface="Consolas" pitchFamily="49" charset="0"/>
              </a:rPr>
              <a:t>          Background="Orange"&gt;</a:t>
            </a:r>
          </a:p>
          <a:p>
            <a:pPr algn="l">
              <a:defRPr/>
            </a:pPr>
            <a:r>
              <a:rPr lang="en-US" sz="1800" b="0" dirty="0">
                <a:solidFill>
                  <a:schemeClr val="bg1"/>
                </a:solidFill>
                <a:latin typeface="Consolas" pitchFamily="49" charset="0"/>
              </a:rPr>
              <a:t>    &lt;Ellipse </a:t>
            </a:r>
            <a:r>
              <a:rPr lang="en-US" sz="1800" dirty="0" err="1">
                <a:solidFill>
                  <a:schemeClr val="bg1"/>
                </a:solidFill>
                <a:latin typeface="Consolas" pitchFamily="49" charset="0"/>
              </a:rPr>
              <a:t>Canvas.Top</a:t>
            </a:r>
            <a:r>
              <a:rPr lang="en-US" sz="1800" dirty="0">
                <a:solidFill>
                  <a:schemeClr val="bg1"/>
                </a:solidFill>
                <a:latin typeface="Consolas" pitchFamily="49" charset="0"/>
              </a:rPr>
              <a:t>="25" </a:t>
            </a:r>
          </a:p>
          <a:p>
            <a:pPr algn="l">
              <a:defRPr/>
            </a:pPr>
            <a:r>
              <a:rPr lang="en-US" sz="1800" dirty="0">
                <a:solidFill>
                  <a:schemeClr val="bg1"/>
                </a:solidFill>
                <a:latin typeface="Consolas" pitchFamily="49" charset="0"/>
              </a:rPr>
              <a:t>             </a:t>
            </a:r>
            <a:r>
              <a:rPr lang="en-US" sz="1800" dirty="0" err="1">
                <a:solidFill>
                  <a:schemeClr val="bg1"/>
                </a:solidFill>
                <a:latin typeface="Consolas" pitchFamily="49" charset="0"/>
              </a:rPr>
              <a:t>Canvas.Left</a:t>
            </a:r>
            <a:r>
              <a:rPr lang="en-US" sz="1800" dirty="0">
                <a:solidFill>
                  <a:schemeClr val="bg1"/>
                </a:solidFill>
                <a:latin typeface="Consolas" pitchFamily="49" charset="0"/>
              </a:rPr>
              <a:t>="25"</a:t>
            </a:r>
            <a:r>
              <a:rPr lang="en-US" sz="1800" b="0" dirty="0">
                <a:solidFill>
                  <a:schemeClr val="bg1"/>
                </a:solidFill>
                <a:latin typeface="Consolas" pitchFamily="49" charset="0"/>
              </a:rPr>
              <a:t> </a:t>
            </a:r>
          </a:p>
          <a:p>
            <a:pPr algn="l">
              <a:defRPr/>
            </a:pPr>
            <a:r>
              <a:rPr lang="en-US" sz="1800" b="0" dirty="0">
                <a:solidFill>
                  <a:schemeClr val="bg1"/>
                </a:solidFill>
                <a:latin typeface="Consolas" pitchFamily="49" charset="0"/>
              </a:rPr>
              <a:t>             Width="150" </a:t>
            </a:r>
          </a:p>
          <a:p>
            <a:pPr algn="l">
              <a:defRPr/>
            </a:pPr>
            <a:r>
              <a:rPr lang="en-US" sz="1800" b="0" dirty="0">
                <a:solidFill>
                  <a:schemeClr val="bg1"/>
                </a:solidFill>
                <a:latin typeface="Consolas" pitchFamily="49" charset="0"/>
              </a:rPr>
              <a:t>             Height="75" </a:t>
            </a:r>
          </a:p>
          <a:p>
            <a:pPr algn="l">
              <a:defRPr/>
            </a:pPr>
            <a:r>
              <a:rPr lang="en-US" sz="1800" b="0" dirty="0">
                <a:solidFill>
                  <a:schemeClr val="bg1"/>
                </a:solidFill>
                <a:latin typeface="Consolas" pitchFamily="49" charset="0"/>
              </a:rPr>
              <a:t>             Fill</a:t>
            </a:r>
            <a:r>
              <a:rPr lang="en-US" sz="1800" b="0" dirty="0" smtClean="0">
                <a:solidFill>
                  <a:schemeClr val="bg1"/>
                </a:solidFill>
                <a:latin typeface="Consolas" pitchFamily="49" charset="0"/>
              </a:rPr>
              <a:t>="Blue" </a:t>
            </a:r>
            <a:r>
              <a:rPr lang="en-US" sz="1800" b="0" dirty="0">
                <a:solidFill>
                  <a:schemeClr val="bg1"/>
                </a:solidFill>
                <a:latin typeface="Consolas" pitchFamily="49" charset="0"/>
              </a:rPr>
              <a:t>/&gt;</a:t>
            </a:r>
          </a:p>
          <a:p>
            <a:pPr algn="l">
              <a:defRPr/>
            </a:pPr>
            <a:r>
              <a:rPr lang="en-US" sz="1800" b="0" dirty="0">
                <a:solidFill>
                  <a:schemeClr val="bg1"/>
                </a:solidFill>
                <a:latin typeface="Consolas" pitchFamily="49" charset="0"/>
              </a:rPr>
              <a:t>  &lt;/Canvas&gt;</a:t>
            </a:r>
          </a:p>
          <a:p>
            <a:pPr algn="l">
              <a:defRPr/>
            </a:pPr>
            <a:r>
              <a:rPr lang="en-US" sz="1800" b="0" dirty="0">
                <a:solidFill>
                  <a:schemeClr val="bg1"/>
                </a:solidFill>
                <a:latin typeface="Consolas" pitchFamily="49" charset="0"/>
              </a:rPr>
              <a:t>&lt;/Canvas&gt;</a:t>
            </a:r>
          </a:p>
        </p:txBody>
      </p:sp>
      <p:sp>
        <p:nvSpPr>
          <p:cNvPr id="259079" name="Rectangle 7"/>
          <p:cNvSpPr>
            <a:spLocks noChangeArrowheads="1"/>
          </p:cNvSpPr>
          <p:nvPr/>
        </p:nvSpPr>
        <p:spPr bwMode="auto">
          <a:xfrm>
            <a:off x="4724400" y="3352800"/>
            <a:ext cx="4267200" cy="2514600"/>
          </a:xfrm>
          <a:prstGeom prst="rect">
            <a:avLst/>
          </a:prstGeom>
          <a:solidFill>
            <a:srgbClr val="808080"/>
          </a:solidFill>
          <a:ln w="3175" algn="ctr">
            <a:solidFill>
              <a:schemeClr val="bg1"/>
            </a:solidFill>
            <a:miter lim="800000"/>
            <a:headEnd type="none" w="sm" len="sm"/>
            <a:tailEnd type="none" w="lg" len="lg"/>
          </a:ln>
        </p:spPr>
        <p:txBody>
          <a:bodyPr tIns="91440" bIns="91440" anchor="ctr">
            <a:spAutoFit/>
          </a:bodyPr>
          <a:lstStyle/>
          <a:p>
            <a:endParaRPr lang="en-US"/>
          </a:p>
        </p:txBody>
      </p:sp>
      <p:sp>
        <p:nvSpPr>
          <p:cNvPr id="259080" name="Rectangle 8"/>
          <p:cNvSpPr>
            <a:spLocks noChangeArrowheads="1"/>
          </p:cNvSpPr>
          <p:nvPr/>
        </p:nvSpPr>
        <p:spPr bwMode="auto">
          <a:xfrm>
            <a:off x="4953000" y="3581400"/>
            <a:ext cx="3810000" cy="2057400"/>
          </a:xfrm>
          <a:prstGeom prst="rect">
            <a:avLst/>
          </a:prstGeom>
          <a:solidFill>
            <a:schemeClr val="bg1"/>
          </a:solidFill>
          <a:ln w="38100" algn="ctr">
            <a:noFill/>
            <a:miter lim="800000"/>
            <a:headEnd type="none" w="sm" len="sm"/>
            <a:tailEnd type="none" w="lg" len="lg"/>
          </a:ln>
        </p:spPr>
        <p:txBody>
          <a:bodyPr tIns="91440" bIns="91440" anchor="ctr">
            <a:spAutoFit/>
          </a:bodyPr>
          <a:lstStyle/>
          <a:p>
            <a:endParaRPr lang="en-US"/>
          </a:p>
        </p:txBody>
      </p:sp>
      <p:sp>
        <p:nvSpPr>
          <p:cNvPr id="259081" name="Rectangle 9"/>
          <p:cNvSpPr>
            <a:spLocks noChangeArrowheads="1"/>
          </p:cNvSpPr>
          <p:nvPr/>
        </p:nvSpPr>
        <p:spPr bwMode="auto">
          <a:xfrm>
            <a:off x="5181600" y="3810000"/>
            <a:ext cx="3352800" cy="1600200"/>
          </a:xfrm>
          <a:prstGeom prst="rect">
            <a:avLst/>
          </a:prstGeom>
          <a:solidFill>
            <a:srgbClr val="CC9900"/>
          </a:solidFill>
          <a:ln w="38100" algn="ctr">
            <a:noFill/>
            <a:miter lim="800000"/>
            <a:headEnd type="none" w="sm" len="sm"/>
            <a:tailEnd type="none" w="lg" len="lg"/>
          </a:ln>
        </p:spPr>
        <p:txBody>
          <a:bodyPr tIns="91440" bIns="91440" anchor="ctr">
            <a:spAutoFit/>
          </a:bodyPr>
          <a:lstStyle/>
          <a:p>
            <a:endParaRPr lang="en-US"/>
          </a:p>
        </p:txBody>
      </p:sp>
      <p:sp>
        <p:nvSpPr>
          <p:cNvPr id="259082" name="Oval 10"/>
          <p:cNvSpPr>
            <a:spLocks noChangeArrowheads="1"/>
          </p:cNvSpPr>
          <p:nvPr/>
        </p:nvSpPr>
        <p:spPr bwMode="auto">
          <a:xfrm>
            <a:off x="5334000" y="4038600"/>
            <a:ext cx="3048000" cy="1143000"/>
          </a:xfrm>
          <a:prstGeom prst="ellipse">
            <a:avLst/>
          </a:prstGeom>
          <a:solidFill>
            <a:schemeClr val="accent2"/>
          </a:solidFill>
          <a:ln w="38100" algn="ctr">
            <a:noFill/>
            <a:round/>
            <a:headEnd type="none" w="sm" len="sm"/>
            <a:tailEnd type="none" w="lg" len="lg"/>
          </a:ln>
        </p:spPr>
        <p:txBody>
          <a:bodyPr tIns="91440" bIns="9144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076">
                                            <p:txEl>
                                              <p:pRg st="2" end="2"/>
                                            </p:txEl>
                                          </p:spTgt>
                                        </p:tgtEl>
                                        <p:attrNameLst>
                                          <p:attrName>style.visibility</p:attrName>
                                        </p:attrNameLst>
                                      </p:cBhvr>
                                      <p:to>
                                        <p:strVal val="visible"/>
                                      </p:to>
                                    </p:set>
                                    <p:animEffect transition="in" filter="fade">
                                      <p:cBhvr>
                                        <p:cTn id="7" dur="500"/>
                                        <p:tgtEl>
                                          <p:spTgt spid="25907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9076">
                                            <p:txEl>
                                              <p:pRg st="3" end="3"/>
                                            </p:txEl>
                                          </p:spTgt>
                                        </p:tgtEl>
                                        <p:attrNameLst>
                                          <p:attrName>style.visibility</p:attrName>
                                        </p:attrNameLst>
                                      </p:cBhvr>
                                      <p:to>
                                        <p:strVal val="visible"/>
                                      </p:to>
                                    </p:set>
                                    <p:animEffect transition="in" filter="fade">
                                      <p:cBhvr>
                                        <p:cTn id="10" dur="500"/>
                                        <p:tgtEl>
                                          <p:spTgt spid="259076">
                                            <p:txEl>
                                              <p:pRg st="3" end="3"/>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9080"/>
                                        </p:tgtEl>
                                        <p:attrNameLst>
                                          <p:attrName>style.visibility</p:attrName>
                                        </p:attrNameLst>
                                      </p:cBhvr>
                                      <p:to>
                                        <p:strVal val="visible"/>
                                      </p:to>
                                    </p:set>
                                    <p:animEffect transition="in" filter="fade">
                                      <p:cBhvr>
                                        <p:cTn id="14" dur="500"/>
                                        <p:tgtEl>
                                          <p:spTgt spid="2590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9076">
                                            <p:txEl>
                                              <p:pRg st="4" end="4"/>
                                            </p:txEl>
                                          </p:spTgt>
                                        </p:tgtEl>
                                        <p:attrNameLst>
                                          <p:attrName>style.visibility</p:attrName>
                                        </p:attrNameLst>
                                      </p:cBhvr>
                                      <p:to>
                                        <p:strVal val="visible"/>
                                      </p:to>
                                    </p:set>
                                    <p:animEffect transition="in" filter="fade">
                                      <p:cBhvr>
                                        <p:cTn id="19" dur="500"/>
                                        <p:tgtEl>
                                          <p:spTgt spid="25907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9076">
                                            <p:txEl>
                                              <p:pRg st="5" end="5"/>
                                            </p:txEl>
                                          </p:spTgt>
                                        </p:tgtEl>
                                        <p:attrNameLst>
                                          <p:attrName>style.visibility</p:attrName>
                                        </p:attrNameLst>
                                      </p:cBhvr>
                                      <p:to>
                                        <p:strVal val="visible"/>
                                      </p:to>
                                    </p:set>
                                    <p:animEffect transition="in" filter="fade">
                                      <p:cBhvr>
                                        <p:cTn id="22" dur="500"/>
                                        <p:tgtEl>
                                          <p:spTgt spid="25907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9076">
                                            <p:txEl>
                                              <p:pRg st="6" end="6"/>
                                            </p:txEl>
                                          </p:spTgt>
                                        </p:tgtEl>
                                        <p:attrNameLst>
                                          <p:attrName>style.visibility</p:attrName>
                                        </p:attrNameLst>
                                      </p:cBhvr>
                                      <p:to>
                                        <p:strVal val="visible"/>
                                      </p:to>
                                    </p:set>
                                    <p:animEffect transition="in" filter="fade">
                                      <p:cBhvr>
                                        <p:cTn id="25" dur="500"/>
                                        <p:tgtEl>
                                          <p:spTgt spid="259076">
                                            <p:txEl>
                                              <p:pRg st="6" end="6"/>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59081"/>
                                        </p:tgtEl>
                                        <p:attrNameLst>
                                          <p:attrName>style.visibility</p:attrName>
                                        </p:attrNameLst>
                                      </p:cBhvr>
                                      <p:to>
                                        <p:strVal val="visible"/>
                                      </p:to>
                                    </p:set>
                                    <p:animEffect transition="in" filter="fade">
                                      <p:cBhvr>
                                        <p:cTn id="29" dur="500"/>
                                        <p:tgtEl>
                                          <p:spTgt spid="2590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9076">
                                            <p:txEl>
                                              <p:pRg st="7" end="7"/>
                                            </p:txEl>
                                          </p:spTgt>
                                        </p:tgtEl>
                                        <p:attrNameLst>
                                          <p:attrName>style.visibility</p:attrName>
                                        </p:attrNameLst>
                                      </p:cBhvr>
                                      <p:to>
                                        <p:strVal val="visible"/>
                                      </p:to>
                                    </p:set>
                                    <p:animEffect transition="in" filter="fade">
                                      <p:cBhvr>
                                        <p:cTn id="34" dur="500"/>
                                        <p:tgtEl>
                                          <p:spTgt spid="25907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59076">
                                            <p:txEl>
                                              <p:pRg st="8" end="8"/>
                                            </p:txEl>
                                          </p:spTgt>
                                        </p:tgtEl>
                                        <p:attrNameLst>
                                          <p:attrName>style.visibility</p:attrName>
                                        </p:attrNameLst>
                                      </p:cBhvr>
                                      <p:to>
                                        <p:strVal val="visible"/>
                                      </p:to>
                                    </p:set>
                                    <p:animEffect transition="in" filter="fade">
                                      <p:cBhvr>
                                        <p:cTn id="37" dur="500"/>
                                        <p:tgtEl>
                                          <p:spTgt spid="25907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59076">
                                            <p:txEl>
                                              <p:pRg st="9" end="9"/>
                                            </p:txEl>
                                          </p:spTgt>
                                        </p:tgtEl>
                                        <p:attrNameLst>
                                          <p:attrName>style.visibility</p:attrName>
                                        </p:attrNameLst>
                                      </p:cBhvr>
                                      <p:to>
                                        <p:strVal val="visible"/>
                                      </p:to>
                                    </p:set>
                                    <p:animEffect transition="in" filter="fade">
                                      <p:cBhvr>
                                        <p:cTn id="40" dur="500"/>
                                        <p:tgtEl>
                                          <p:spTgt spid="25907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59076">
                                            <p:txEl>
                                              <p:pRg st="10" end="10"/>
                                            </p:txEl>
                                          </p:spTgt>
                                        </p:tgtEl>
                                        <p:attrNameLst>
                                          <p:attrName>style.visibility</p:attrName>
                                        </p:attrNameLst>
                                      </p:cBhvr>
                                      <p:to>
                                        <p:strVal val="visible"/>
                                      </p:to>
                                    </p:set>
                                    <p:animEffect transition="in" filter="fade">
                                      <p:cBhvr>
                                        <p:cTn id="43" dur="500"/>
                                        <p:tgtEl>
                                          <p:spTgt spid="25907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59076">
                                            <p:txEl>
                                              <p:pRg st="11" end="11"/>
                                            </p:txEl>
                                          </p:spTgt>
                                        </p:tgtEl>
                                        <p:attrNameLst>
                                          <p:attrName>style.visibility</p:attrName>
                                        </p:attrNameLst>
                                      </p:cBhvr>
                                      <p:to>
                                        <p:strVal val="visible"/>
                                      </p:to>
                                    </p:set>
                                    <p:animEffect transition="in" filter="fade">
                                      <p:cBhvr>
                                        <p:cTn id="46" dur="500"/>
                                        <p:tgtEl>
                                          <p:spTgt spid="259076">
                                            <p:txEl>
                                              <p:pRg st="11" end="11"/>
                                            </p:txEl>
                                          </p:spTgt>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59082"/>
                                        </p:tgtEl>
                                        <p:attrNameLst>
                                          <p:attrName>style.visibility</p:attrName>
                                        </p:attrNameLst>
                                      </p:cBhvr>
                                      <p:to>
                                        <p:strVal val="visible"/>
                                      </p:to>
                                    </p:set>
                                    <p:animEffect transition="in" filter="fade">
                                      <p:cBhvr>
                                        <p:cTn id="50" dur="500"/>
                                        <p:tgtEl>
                                          <p:spTgt spid="25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0" grpId="0" animBg="1"/>
      <p:bldP spid="259081" grpId="0" animBg="1"/>
      <p:bldP spid="2590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bwMode="white">
          <a:xfrm>
            <a:off x="539749" y="2837824"/>
            <a:ext cx="8031428" cy="609398"/>
          </a:xfrm>
        </p:spPr>
        <p:txBody>
          <a:bodyPr/>
          <a:lstStyle/>
          <a:p>
            <a:r>
              <a:rPr lang="cs-CZ" sz="4400" dirty="0" smtClean="0"/>
              <a:t>DEMO</a:t>
            </a:r>
            <a:endParaRPr lang="en-US" sz="4400" dirty="0"/>
          </a:p>
        </p:txBody>
      </p:sp>
      <p:sp>
        <p:nvSpPr>
          <p:cNvPr id="6" name="Subtitle 5"/>
          <p:cNvSpPr>
            <a:spLocks noGrp="1"/>
          </p:cNvSpPr>
          <p:nvPr>
            <p:ph type="subTitle" idx="1"/>
          </p:nvPr>
        </p:nvSpPr>
        <p:spPr/>
        <p:txBody>
          <a:bodyPr/>
          <a:lstStyle/>
          <a:p>
            <a:r>
              <a:rPr lang="cs-CZ" dirty="0" smtClean="0"/>
              <a:t>Vektorová grafika</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cs-CZ" dirty="0" smtClean="0"/>
              <a:t>Obsah</a:t>
            </a:r>
            <a:endParaRPr lang="en-US" dirty="0"/>
          </a:p>
        </p:txBody>
      </p:sp>
      <p:sp>
        <p:nvSpPr>
          <p:cNvPr id="21" name="Text Placeholder 20"/>
          <p:cNvSpPr>
            <a:spLocks noGrp="1"/>
          </p:cNvSpPr>
          <p:nvPr>
            <p:ph type="body" sz="quarter" idx="10"/>
          </p:nvPr>
        </p:nvSpPr>
        <p:spPr>
          <a:xfrm>
            <a:off x="359833" y="1203854"/>
            <a:ext cx="8382000" cy="5349346"/>
          </a:xfrm>
        </p:spPr>
        <p:txBody>
          <a:bodyPr>
            <a:normAutofit/>
          </a:bodyPr>
          <a:lstStyle/>
          <a:p>
            <a:r>
              <a:rPr lang="en-US" sz="4000" dirty="0" err="1" smtClean="0">
                <a:solidFill>
                  <a:schemeClr val="accent1"/>
                </a:solidFill>
              </a:rPr>
              <a:t>Vektorov</a:t>
            </a:r>
            <a:r>
              <a:rPr lang="cs-CZ" sz="4000" dirty="0" smtClean="0">
                <a:solidFill>
                  <a:schemeClr val="accent1"/>
                </a:solidFill>
              </a:rPr>
              <a:t>á grafika</a:t>
            </a:r>
          </a:p>
          <a:p>
            <a:r>
              <a:rPr lang="cs-CZ" sz="4000" u="sng" dirty="0" smtClean="0"/>
              <a:t>Transformace</a:t>
            </a:r>
            <a:r>
              <a:rPr lang="cs-CZ" sz="4000" u="sng" dirty="0" smtClean="0"/>
              <a:t>, animace</a:t>
            </a:r>
          </a:p>
          <a:p>
            <a:r>
              <a:rPr lang="cs-CZ" sz="4000" dirty="0" smtClean="0"/>
              <a:t>Ovládací prvky</a:t>
            </a:r>
          </a:p>
          <a:p>
            <a:r>
              <a:rPr lang="cs-CZ" sz="4000" dirty="0" smtClean="0"/>
              <a:t>DataBinding</a:t>
            </a:r>
            <a:endParaRPr lang="cs-CZ" sz="4000" dirty="0" smtClean="0"/>
          </a:p>
          <a:p>
            <a:endParaRPr lang="en-US" sz="4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ilverlight_template">
  <a:themeElements>
    <a:clrScheme name="Custom 10">
      <a:dk1>
        <a:srgbClr val="000000"/>
      </a:dk1>
      <a:lt1>
        <a:srgbClr val="FFFFFF"/>
      </a:lt1>
      <a:dk2>
        <a:srgbClr val="125CA7"/>
      </a:dk2>
      <a:lt2>
        <a:srgbClr val="E5F1F7"/>
      </a:lt2>
      <a:accent1>
        <a:srgbClr val="BFE7F7"/>
      </a:accent1>
      <a:accent2>
        <a:srgbClr val="54B0E2"/>
      </a:accent2>
      <a:accent3>
        <a:srgbClr val="E8E8E2"/>
      </a:accent3>
      <a:accent4>
        <a:srgbClr val="C7C7BD"/>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530048018ABB46A42CC33012C159D8" ma:contentTypeVersion="0" ma:contentTypeDescription="Create a new document." ma:contentTypeScope="" ma:versionID="64329cfdf9d88750bf52cf0373e0a26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06FE16C-9954-49C3-9146-7B343C18266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42CDDB7-44A4-4EEB-87A8-5B127CA77CD2}">
  <ds:schemaRefs>
    <ds:schemaRef ds:uri="http://schemas.microsoft.com/sharepoint/v3/contenttype/forms"/>
  </ds:schemaRefs>
</ds:datastoreItem>
</file>

<file path=customXml/itemProps3.xml><?xml version="1.0" encoding="utf-8"?>
<ds:datastoreItem xmlns:ds="http://schemas.openxmlformats.org/officeDocument/2006/customXml" ds:itemID="{EE61C855-B968-4157-BA66-A1C12B5E3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22530</TotalTime>
  <Words>2273</Words>
  <Application>Microsoft Office PowerPoint</Application>
  <PresentationFormat>On-screen Show (4:3)</PresentationFormat>
  <Paragraphs>362</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Silverlight_template</vt:lpstr>
      <vt:lpstr>XAML</vt:lpstr>
      <vt:lpstr>Obsah</vt:lpstr>
      <vt:lpstr>Vektorové objekty</vt:lpstr>
      <vt:lpstr>Vlastnosti</vt:lpstr>
      <vt:lpstr>Štětce</vt:lpstr>
      <vt:lpstr>Kontejnery</vt:lpstr>
      <vt:lpstr>Relativní pozice objektů</vt:lpstr>
      <vt:lpstr>DEMO</vt:lpstr>
      <vt:lpstr>Obsah</vt:lpstr>
      <vt:lpstr>Transformace</vt:lpstr>
      <vt:lpstr>Typy transformací</vt:lpstr>
      <vt:lpstr>&lt;TransformGroup /&gt;</vt:lpstr>
      <vt:lpstr>Animace</vt:lpstr>
      <vt:lpstr>Key Frames</vt:lpstr>
      <vt:lpstr>DEMO</vt:lpstr>
      <vt:lpstr>Obsah</vt:lpstr>
      <vt:lpstr>Používání stylů</vt:lpstr>
      <vt:lpstr>Události</vt:lpstr>
      <vt:lpstr>Event Routing</vt:lpstr>
      <vt:lpstr>XAML a .NET</vt:lpstr>
      <vt:lpstr>Propojení XAML a .NET</vt:lpstr>
      <vt:lpstr>DEMO</vt:lpstr>
      <vt:lpstr>Obsah</vt:lpstr>
      <vt:lpstr>Práce s „daty“</vt:lpstr>
      <vt:lpstr>XAML databinding</vt:lpstr>
      <vt:lpstr>Práce s XML</vt:lpstr>
      <vt:lpstr>Další vlastnosti WPF</vt:lpstr>
      <vt:lpstr>Závěr</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Silverlight MIX Overview</dc:title>
  <dc:creator>Brian Goldfarb</dc:creator>
  <cp:keywords>Silverlight; MIX; Briefings;</cp:keywords>
  <cp:lastModifiedBy>Michal Neuwirth</cp:lastModifiedBy>
  <cp:revision>418</cp:revision>
  <dcterms:created xsi:type="dcterms:W3CDTF">2007-04-05T00:40:55Z</dcterms:created>
  <dcterms:modified xsi:type="dcterms:W3CDTF">2008-10-23T08:35:26Z</dcterms:modified>
</cp:coreProperties>
</file>