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customXml/itemProps1.xml" ContentType="application/vnd.openxmlformats-officedocument.customXmlProperties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diagrams/layout3.xml" ContentType="application/vnd.openxmlformats-officedocument.drawingml.diagramLayout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diagrams/colors2.xml" ContentType="application/vnd.openxmlformats-officedocument.drawingml.diagramColors+xml"/>
  <Override PartName="/ppt/notesSlides/notesSlide3.xml" ContentType="application/vnd.openxmlformats-officedocument.presentationml.notesSlide+xml"/>
  <Override PartName="/customXml/itemProps2.xml" ContentType="application/vnd.openxmlformats-officedocument.customXmlPropertie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emf" ContentType="image/x-emf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3.xml" ContentType="application/vnd.openxmlformats-officedocument.drawingml.diagramData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Default Extension="xls" ContentType="application/vnd.ms-exce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6"/>
  </p:notesMasterIdLst>
  <p:sldIdLst>
    <p:sldId id="272" r:id="rId2"/>
    <p:sldId id="273" r:id="rId3"/>
    <p:sldId id="274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85" r:id="rId14"/>
    <p:sldId id="286" r:id="rId15"/>
  </p:sldIdLst>
  <p:sldSz cx="9144000" cy="6858000" type="screen4x3"/>
  <p:notesSz cx="7010400" cy="9296400"/>
  <p:defaultTextStyle>
    <a:defPPr>
      <a:defRPr lang="es-ES"/>
    </a:defPPr>
    <a:lvl1pPr algn="ctr" rtl="0" fontAlgn="base">
      <a:spcBef>
        <a:spcPct val="0"/>
      </a:spcBef>
      <a:spcAft>
        <a:spcPct val="0"/>
      </a:spcAft>
      <a:defRPr kern="1200">
        <a:solidFill>
          <a:schemeClr val="bg2"/>
        </a:solidFill>
        <a:latin typeface="Garamond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bg2"/>
        </a:solidFill>
        <a:latin typeface="Garamond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bg2"/>
        </a:solidFill>
        <a:latin typeface="Garamond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bg2"/>
        </a:solidFill>
        <a:latin typeface="Garamond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bg2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bg2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bg2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bg2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bg2"/>
        </a:solidFill>
        <a:latin typeface="Garamond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  <a:srgbClr val="FF3300"/>
    <a:srgbClr val="FFFF00"/>
    <a:srgbClr val="FFFFCC"/>
    <a:srgbClr val="3333CC"/>
    <a:srgbClr val="3366FF"/>
    <a:srgbClr val="3333FF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71602" autoAdjust="0"/>
  </p:normalViewPr>
  <p:slideViewPr>
    <p:cSldViewPr>
      <p:cViewPr varScale="1">
        <p:scale>
          <a:sx n="65" d="100"/>
          <a:sy n="65" d="100"/>
        </p:scale>
        <p:origin x="-171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D80F4B5-3784-48F5-A4CE-17A0F9E23E6A}" type="doc">
      <dgm:prSet loTypeId="urn:microsoft.com/office/officeart/2005/8/layout/vList5" loCatId="list" qsTypeId="urn:microsoft.com/office/officeart/2005/8/quickstyle/simple4" qsCatId="simple" csTypeId="urn:microsoft.com/office/officeart/2005/8/colors/accent1_5" csCatId="accent1" phldr="1"/>
      <dgm:spPr/>
      <dgm:t>
        <a:bodyPr/>
        <a:lstStyle/>
        <a:p>
          <a:endParaRPr lang="en-US"/>
        </a:p>
      </dgm:t>
    </dgm:pt>
    <dgm:pt modelId="{DBCAB7EE-A3FC-4918-9911-C5F54770E512}">
      <dgm:prSet custT="1"/>
      <dgm:spPr>
        <a:solidFill>
          <a:srgbClr val="C00000">
            <a:alpha val="60000"/>
          </a:srgb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rtl="0"/>
          <a:r>
            <a:rPr lang="es-ES" sz="1400" b="1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Semibold" pitchFamily="34" charset="0"/>
            </a:rPr>
            <a:t>Nuevo Diseñador </a:t>
          </a:r>
          <a:endParaRPr lang="es-ES" sz="1400" b="1" noProof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 Semibold" pitchFamily="34" charset="0"/>
          </a:endParaRPr>
        </a:p>
      </dgm:t>
    </dgm:pt>
    <dgm:pt modelId="{D1A70BE3-DB87-4D15-886E-7746C9554E00}" type="parTrans" cxnId="{5E634106-9071-4F5A-8F94-B660CA58809E}">
      <dgm:prSet/>
      <dgm:spPr/>
      <dgm:t>
        <a:bodyPr/>
        <a:lstStyle/>
        <a:p>
          <a:endParaRPr lang="en-US" sz="1400" b="0"/>
        </a:p>
      </dgm:t>
    </dgm:pt>
    <dgm:pt modelId="{BA5A232D-4E0E-4E46-87AA-B6A306B4742E}" type="sibTrans" cxnId="{5E634106-9071-4F5A-8F94-B660CA58809E}">
      <dgm:prSet/>
      <dgm:spPr/>
      <dgm:t>
        <a:bodyPr/>
        <a:lstStyle/>
        <a:p>
          <a:endParaRPr lang="en-US" sz="1400" b="0"/>
        </a:p>
      </dgm:t>
    </dgm:pt>
    <dgm:pt modelId="{1DB987AD-D553-438B-A8BD-38C031C4870C}">
      <dgm:prSet custT="1"/>
      <dgm:spPr>
        <a:solidFill>
          <a:srgbClr val="C00000">
            <a:alpha val="60000"/>
          </a:srgb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rtl="0"/>
          <a:r>
            <a:rPr lang="es-ES" sz="1400" b="1" noProof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Semibold"/>
            </a:rPr>
            <a:t>Tablix</a:t>
          </a:r>
          <a:r>
            <a:rPr lang="es-ES" sz="1400" b="1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Semibold"/>
            </a:rPr>
            <a:t>: </a:t>
          </a:r>
          <a:r>
            <a:rPr lang="es-ES" sz="1400" b="1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Semibold" pitchFamily="34" charset="0"/>
            </a:rPr>
            <a:t>más flexibilidad</a:t>
          </a:r>
          <a:endParaRPr lang="es-ES" sz="1400" b="1" noProof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 Semibold" pitchFamily="34" charset="0"/>
          </a:endParaRPr>
        </a:p>
      </dgm:t>
    </dgm:pt>
    <dgm:pt modelId="{45C47E9A-C65F-400A-8C81-11504298A052}" type="sibTrans" cxnId="{9B4345B8-EB28-45BF-9E67-8BE3DF744172}">
      <dgm:prSet/>
      <dgm:spPr/>
      <dgm:t>
        <a:bodyPr/>
        <a:lstStyle/>
        <a:p>
          <a:endParaRPr lang="en-US" sz="1400" b="0"/>
        </a:p>
      </dgm:t>
    </dgm:pt>
    <dgm:pt modelId="{28F5999E-45BE-4867-A655-67CA1BB24704}" type="parTrans" cxnId="{9B4345B8-EB28-45BF-9E67-8BE3DF744172}">
      <dgm:prSet/>
      <dgm:spPr/>
      <dgm:t>
        <a:bodyPr/>
        <a:lstStyle/>
        <a:p>
          <a:endParaRPr lang="en-US" sz="1400" b="0"/>
        </a:p>
      </dgm:t>
    </dgm:pt>
    <dgm:pt modelId="{D51C4058-5CB0-40E9-AB98-F154E27AEA44}">
      <dgm:prSet custT="1"/>
      <dgm:spPr>
        <a:solidFill>
          <a:srgbClr val="C00000">
            <a:alpha val="60000"/>
          </a:srgb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rtl="0"/>
          <a:r>
            <a:rPr lang="es-ES" sz="1400" b="1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Semibold"/>
            </a:rPr>
            <a:t>Rich </a:t>
          </a:r>
          <a:r>
            <a:rPr lang="es-ES" sz="1400" b="1" noProof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Semibold"/>
            </a:rPr>
            <a:t>Text</a:t>
          </a:r>
          <a:r>
            <a:rPr lang="es-ES" sz="1400" b="1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Semibold"/>
            </a:rPr>
            <a:t>, HTML, Gráficos, Dundas…</a:t>
          </a:r>
          <a:endParaRPr lang="es-ES" sz="1400" b="1" noProof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 Semibold" pitchFamily="34" charset="0"/>
          </a:endParaRPr>
        </a:p>
      </dgm:t>
    </dgm:pt>
    <dgm:pt modelId="{35F1EF7A-2FCF-4F24-AD60-1F3E8BF0AD58}" type="parTrans" cxnId="{CAB94386-D6E9-45BA-9F19-4F4C7CAA5797}">
      <dgm:prSet/>
      <dgm:spPr/>
      <dgm:t>
        <a:bodyPr/>
        <a:lstStyle/>
        <a:p>
          <a:endParaRPr lang="en-US"/>
        </a:p>
      </dgm:t>
    </dgm:pt>
    <dgm:pt modelId="{7C609685-202A-42D1-AFBE-D556482CEF54}" type="sibTrans" cxnId="{CAB94386-D6E9-45BA-9F19-4F4C7CAA5797}">
      <dgm:prSet/>
      <dgm:spPr/>
      <dgm:t>
        <a:bodyPr/>
        <a:lstStyle/>
        <a:p>
          <a:endParaRPr lang="en-US"/>
        </a:p>
      </dgm:t>
    </dgm:pt>
    <dgm:pt modelId="{29334DA3-D0C1-48D9-97ED-A93BE98A28C8}" type="pres">
      <dgm:prSet presAssocID="{3D80F4B5-3784-48F5-A4CE-17A0F9E23E6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CFA13DF-4D79-44BD-A805-72589B8CB68F}" type="pres">
      <dgm:prSet presAssocID="{DBCAB7EE-A3FC-4918-9911-C5F54770E512}" presName="linNode" presStyleCnt="0"/>
      <dgm:spPr/>
      <dgm:t>
        <a:bodyPr/>
        <a:lstStyle/>
        <a:p>
          <a:endParaRPr lang="en-US"/>
        </a:p>
      </dgm:t>
    </dgm:pt>
    <dgm:pt modelId="{1FF37EFC-F86C-4A13-B44B-7E37D863F1C9}" type="pres">
      <dgm:prSet presAssocID="{DBCAB7EE-A3FC-4918-9911-C5F54770E512}" presName="parentText" presStyleLbl="node1" presStyleIdx="0" presStyleCnt="3" custScaleX="26688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03818D-FF80-43F9-9029-3E4F52BCFD70}" type="pres">
      <dgm:prSet presAssocID="{BA5A232D-4E0E-4E46-87AA-B6A306B4742E}" presName="sp" presStyleCnt="0"/>
      <dgm:spPr/>
      <dgm:t>
        <a:bodyPr/>
        <a:lstStyle/>
        <a:p>
          <a:endParaRPr lang="en-US"/>
        </a:p>
      </dgm:t>
    </dgm:pt>
    <dgm:pt modelId="{FD89A14A-21D4-4C23-88A0-D87D6A171562}" type="pres">
      <dgm:prSet presAssocID="{1DB987AD-D553-438B-A8BD-38C031C4870C}" presName="linNode" presStyleCnt="0"/>
      <dgm:spPr/>
      <dgm:t>
        <a:bodyPr/>
        <a:lstStyle/>
        <a:p>
          <a:endParaRPr lang="en-US"/>
        </a:p>
      </dgm:t>
    </dgm:pt>
    <dgm:pt modelId="{7FAA51F3-8B4C-4E8B-B66A-FFA6FD5E0EE8}" type="pres">
      <dgm:prSet presAssocID="{1DB987AD-D553-438B-A8BD-38C031C4870C}" presName="parentText" presStyleLbl="node1" presStyleIdx="1" presStyleCnt="3" custScaleX="26688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295831-6685-47A9-8987-D90BD575FAAB}" type="pres">
      <dgm:prSet presAssocID="{45C47E9A-C65F-400A-8C81-11504298A052}" presName="sp" presStyleCnt="0"/>
      <dgm:spPr/>
    </dgm:pt>
    <dgm:pt modelId="{51E24C38-A62C-4848-B7AE-49F1B496476B}" type="pres">
      <dgm:prSet presAssocID="{D51C4058-5CB0-40E9-AB98-F154E27AEA44}" presName="linNode" presStyleCnt="0"/>
      <dgm:spPr/>
    </dgm:pt>
    <dgm:pt modelId="{9C70A5D5-AE6D-46DA-A58D-9762C2CA71FA}" type="pres">
      <dgm:prSet presAssocID="{D51C4058-5CB0-40E9-AB98-F154E27AEA44}" presName="parentText" presStyleLbl="node1" presStyleIdx="2" presStyleCnt="3" custScaleX="26688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5881393-C06A-4862-9D40-2FB1080C26DB}" type="presOf" srcId="{DBCAB7EE-A3FC-4918-9911-C5F54770E512}" destId="{1FF37EFC-F86C-4A13-B44B-7E37D863F1C9}" srcOrd="0" destOrd="0" presId="urn:microsoft.com/office/officeart/2005/8/layout/vList5"/>
    <dgm:cxn modelId="{F827E59B-ECD6-41BB-AF74-7E47E22305D5}" type="presOf" srcId="{3D80F4B5-3784-48F5-A4CE-17A0F9E23E6A}" destId="{29334DA3-D0C1-48D9-97ED-A93BE98A28C8}" srcOrd="0" destOrd="0" presId="urn:microsoft.com/office/officeart/2005/8/layout/vList5"/>
    <dgm:cxn modelId="{CAB94386-D6E9-45BA-9F19-4F4C7CAA5797}" srcId="{3D80F4B5-3784-48F5-A4CE-17A0F9E23E6A}" destId="{D51C4058-5CB0-40E9-AB98-F154E27AEA44}" srcOrd="2" destOrd="0" parTransId="{35F1EF7A-2FCF-4F24-AD60-1F3E8BF0AD58}" sibTransId="{7C609685-202A-42D1-AFBE-D556482CEF54}"/>
    <dgm:cxn modelId="{9B4345B8-EB28-45BF-9E67-8BE3DF744172}" srcId="{3D80F4B5-3784-48F5-A4CE-17A0F9E23E6A}" destId="{1DB987AD-D553-438B-A8BD-38C031C4870C}" srcOrd="1" destOrd="0" parTransId="{28F5999E-45BE-4867-A655-67CA1BB24704}" sibTransId="{45C47E9A-C65F-400A-8C81-11504298A052}"/>
    <dgm:cxn modelId="{7693A863-AF93-4C86-B1AE-535A90F8FA1B}" type="presOf" srcId="{1DB987AD-D553-438B-A8BD-38C031C4870C}" destId="{7FAA51F3-8B4C-4E8B-B66A-FFA6FD5E0EE8}" srcOrd="0" destOrd="0" presId="urn:microsoft.com/office/officeart/2005/8/layout/vList5"/>
    <dgm:cxn modelId="{7F48BE07-49BC-481D-B410-D1F66C544032}" type="presOf" srcId="{D51C4058-5CB0-40E9-AB98-F154E27AEA44}" destId="{9C70A5D5-AE6D-46DA-A58D-9762C2CA71FA}" srcOrd="0" destOrd="0" presId="urn:microsoft.com/office/officeart/2005/8/layout/vList5"/>
    <dgm:cxn modelId="{5E634106-9071-4F5A-8F94-B660CA58809E}" srcId="{3D80F4B5-3784-48F5-A4CE-17A0F9E23E6A}" destId="{DBCAB7EE-A3FC-4918-9911-C5F54770E512}" srcOrd="0" destOrd="0" parTransId="{D1A70BE3-DB87-4D15-886E-7746C9554E00}" sibTransId="{BA5A232D-4E0E-4E46-87AA-B6A306B4742E}"/>
    <dgm:cxn modelId="{0790DCA3-8A27-4795-94A5-C560F34D1801}" type="presParOf" srcId="{29334DA3-D0C1-48D9-97ED-A93BE98A28C8}" destId="{FCFA13DF-4D79-44BD-A805-72589B8CB68F}" srcOrd="0" destOrd="0" presId="urn:microsoft.com/office/officeart/2005/8/layout/vList5"/>
    <dgm:cxn modelId="{2837ADB4-44F6-445D-BD25-5541653D3141}" type="presParOf" srcId="{FCFA13DF-4D79-44BD-A805-72589B8CB68F}" destId="{1FF37EFC-F86C-4A13-B44B-7E37D863F1C9}" srcOrd="0" destOrd="0" presId="urn:microsoft.com/office/officeart/2005/8/layout/vList5"/>
    <dgm:cxn modelId="{0DFAD010-AB35-4487-83AF-14B96A64C872}" type="presParOf" srcId="{29334DA3-D0C1-48D9-97ED-A93BE98A28C8}" destId="{6903818D-FF80-43F9-9029-3E4F52BCFD70}" srcOrd="1" destOrd="0" presId="urn:microsoft.com/office/officeart/2005/8/layout/vList5"/>
    <dgm:cxn modelId="{40FC5073-88F1-4989-8FFE-802E9B3A7E4A}" type="presParOf" srcId="{29334DA3-D0C1-48D9-97ED-A93BE98A28C8}" destId="{FD89A14A-21D4-4C23-88A0-D87D6A171562}" srcOrd="2" destOrd="0" presId="urn:microsoft.com/office/officeart/2005/8/layout/vList5"/>
    <dgm:cxn modelId="{B8D41FBA-041E-443E-9CF1-9ACC18BAD73F}" type="presParOf" srcId="{FD89A14A-21D4-4C23-88A0-D87D6A171562}" destId="{7FAA51F3-8B4C-4E8B-B66A-FFA6FD5E0EE8}" srcOrd="0" destOrd="0" presId="urn:microsoft.com/office/officeart/2005/8/layout/vList5"/>
    <dgm:cxn modelId="{062CFBE5-3898-41C9-BA5B-53197C32B6B3}" type="presParOf" srcId="{29334DA3-D0C1-48D9-97ED-A93BE98A28C8}" destId="{BD295831-6685-47A9-8987-D90BD575FAAB}" srcOrd="3" destOrd="0" presId="urn:microsoft.com/office/officeart/2005/8/layout/vList5"/>
    <dgm:cxn modelId="{02CEAB2D-DADC-4CD1-B51C-8C9DAF009F68}" type="presParOf" srcId="{29334DA3-D0C1-48D9-97ED-A93BE98A28C8}" destId="{51E24C38-A62C-4848-B7AE-49F1B496476B}" srcOrd="4" destOrd="0" presId="urn:microsoft.com/office/officeart/2005/8/layout/vList5"/>
    <dgm:cxn modelId="{CC5D2DE9-B109-415A-A1E2-77496312BAA5}" type="presParOf" srcId="{51E24C38-A62C-4848-B7AE-49F1B496476B}" destId="{9C70A5D5-AE6D-46DA-A58D-9762C2CA71FA}" srcOrd="0" destOrd="0" presId="urn:microsoft.com/office/officeart/2005/8/layout/vList5"/>
  </dgm:cxnLst>
  <dgm:bg>
    <a:noFill/>
  </dgm:bg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D80F4B5-3784-48F5-A4CE-17A0F9E23E6A}" type="doc">
      <dgm:prSet loTypeId="urn:microsoft.com/office/officeart/2005/8/layout/vList5" loCatId="list" qsTypeId="urn:microsoft.com/office/officeart/2005/8/quickstyle/simple4" qsCatId="simple" csTypeId="urn:microsoft.com/office/officeart/2005/8/colors/accent1_5" csCatId="accent1" phldr="1"/>
      <dgm:spPr/>
      <dgm:t>
        <a:bodyPr/>
        <a:lstStyle/>
        <a:p>
          <a:endParaRPr lang="en-US"/>
        </a:p>
      </dgm:t>
    </dgm:pt>
    <dgm:pt modelId="{DBCAB7EE-A3FC-4918-9911-C5F54770E512}">
      <dgm:prSet custT="1"/>
      <dgm:spPr>
        <a:solidFill>
          <a:srgbClr val="0070C0">
            <a:alpha val="60000"/>
          </a:srgb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rtl="0"/>
          <a:r>
            <a:rPr lang="es-ES" sz="1400" b="1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Semibold" pitchFamily="34" charset="0"/>
            </a:rPr>
            <a:t>Motor más escalable</a:t>
          </a:r>
          <a:endParaRPr lang="es-ES" sz="1400" b="1" noProof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 Semibold" pitchFamily="34" charset="0"/>
          </a:endParaRPr>
        </a:p>
      </dgm:t>
    </dgm:pt>
    <dgm:pt modelId="{D1A70BE3-DB87-4D15-886E-7746C9554E00}" type="parTrans" cxnId="{5E634106-9071-4F5A-8F94-B660CA58809E}">
      <dgm:prSet/>
      <dgm:spPr/>
      <dgm:t>
        <a:bodyPr/>
        <a:lstStyle/>
        <a:p>
          <a:endParaRPr lang="en-US" sz="1400" b="0"/>
        </a:p>
      </dgm:t>
    </dgm:pt>
    <dgm:pt modelId="{BA5A232D-4E0E-4E46-87AA-B6A306B4742E}" type="sibTrans" cxnId="{5E634106-9071-4F5A-8F94-B660CA58809E}">
      <dgm:prSet/>
      <dgm:spPr/>
      <dgm:t>
        <a:bodyPr/>
        <a:lstStyle/>
        <a:p>
          <a:endParaRPr lang="en-US" sz="1400" b="0"/>
        </a:p>
      </dgm:t>
    </dgm:pt>
    <dgm:pt modelId="{136D877B-B89D-4F05-AA83-6BD302C99DC9}">
      <dgm:prSet custT="1"/>
      <dgm:spPr>
        <a:solidFill>
          <a:srgbClr val="0070C0">
            <a:alpha val="60000"/>
          </a:srgb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rtl="0"/>
          <a:r>
            <a:rPr lang="en-US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Semibold" pitchFamily="34" charset="0"/>
            </a:rPr>
            <a:t>Adios a IIS</a:t>
          </a:r>
          <a:endParaRPr lang="en-US" sz="1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 Semibold" pitchFamily="34" charset="0"/>
          </a:endParaRPr>
        </a:p>
      </dgm:t>
    </dgm:pt>
    <dgm:pt modelId="{4D3F1063-9940-4129-9CA5-A5705C982DF8}" type="sibTrans" cxnId="{303A1FD8-97CD-4F1C-859E-F19C29F64083}">
      <dgm:prSet/>
      <dgm:spPr/>
      <dgm:t>
        <a:bodyPr/>
        <a:lstStyle/>
        <a:p>
          <a:endParaRPr lang="en-US" sz="1400" b="0"/>
        </a:p>
      </dgm:t>
    </dgm:pt>
    <dgm:pt modelId="{A592361D-5594-4B11-9BEF-5BFC4E06ADA7}" type="parTrans" cxnId="{303A1FD8-97CD-4F1C-859E-F19C29F64083}">
      <dgm:prSet/>
      <dgm:spPr/>
      <dgm:t>
        <a:bodyPr/>
        <a:lstStyle/>
        <a:p>
          <a:endParaRPr lang="en-US" sz="1400" b="0"/>
        </a:p>
      </dgm:t>
    </dgm:pt>
    <dgm:pt modelId="{29334DA3-D0C1-48D9-97ED-A93BE98A28C8}" type="pres">
      <dgm:prSet presAssocID="{3D80F4B5-3784-48F5-A4CE-17A0F9E23E6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CFA13DF-4D79-44BD-A805-72589B8CB68F}" type="pres">
      <dgm:prSet presAssocID="{DBCAB7EE-A3FC-4918-9911-C5F54770E512}" presName="linNode" presStyleCnt="0"/>
      <dgm:spPr/>
      <dgm:t>
        <a:bodyPr/>
        <a:lstStyle/>
        <a:p>
          <a:endParaRPr lang="en-US"/>
        </a:p>
      </dgm:t>
    </dgm:pt>
    <dgm:pt modelId="{1FF37EFC-F86C-4A13-B44B-7E37D863F1C9}" type="pres">
      <dgm:prSet presAssocID="{DBCAB7EE-A3FC-4918-9911-C5F54770E512}" presName="parentText" presStyleLbl="node1" presStyleIdx="0" presStyleCnt="2" custScaleX="26688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03818D-FF80-43F9-9029-3E4F52BCFD70}" type="pres">
      <dgm:prSet presAssocID="{BA5A232D-4E0E-4E46-87AA-B6A306B4742E}" presName="sp" presStyleCnt="0"/>
      <dgm:spPr/>
      <dgm:t>
        <a:bodyPr/>
        <a:lstStyle/>
        <a:p>
          <a:endParaRPr lang="en-US"/>
        </a:p>
      </dgm:t>
    </dgm:pt>
    <dgm:pt modelId="{2696BFF9-2411-4114-9EE3-E38A63931D4E}" type="pres">
      <dgm:prSet presAssocID="{136D877B-B89D-4F05-AA83-6BD302C99DC9}" presName="linNode" presStyleCnt="0"/>
      <dgm:spPr/>
      <dgm:t>
        <a:bodyPr/>
        <a:lstStyle/>
        <a:p>
          <a:endParaRPr lang="en-US"/>
        </a:p>
      </dgm:t>
    </dgm:pt>
    <dgm:pt modelId="{5A9DDE7A-5F1A-499B-8232-9C141A4DF2AC}" type="pres">
      <dgm:prSet presAssocID="{136D877B-B89D-4F05-AA83-6BD302C99DC9}" presName="parentText" presStyleLbl="node1" presStyleIdx="1" presStyleCnt="2" custScaleX="26688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47CB840-8D97-4D51-AEFF-F79365207071}" type="presOf" srcId="{136D877B-B89D-4F05-AA83-6BD302C99DC9}" destId="{5A9DDE7A-5F1A-499B-8232-9C141A4DF2AC}" srcOrd="0" destOrd="0" presId="urn:microsoft.com/office/officeart/2005/8/layout/vList5"/>
    <dgm:cxn modelId="{D9911C06-531E-49F2-BF87-3E50A9B0DA9C}" type="presOf" srcId="{DBCAB7EE-A3FC-4918-9911-C5F54770E512}" destId="{1FF37EFC-F86C-4A13-B44B-7E37D863F1C9}" srcOrd="0" destOrd="0" presId="urn:microsoft.com/office/officeart/2005/8/layout/vList5"/>
    <dgm:cxn modelId="{303A1FD8-97CD-4F1C-859E-F19C29F64083}" srcId="{3D80F4B5-3784-48F5-A4CE-17A0F9E23E6A}" destId="{136D877B-B89D-4F05-AA83-6BD302C99DC9}" srcOrd="1" destOrd="0" parTransId="{A592361D-5594-4B11-9BEF-5BFC4E06ADA7}" sibTransId="{4D3F1063-9940-4129-9CA5-A5705C982DF8}"/>
    <dgm:cxn modelId="{7CD3A0AE-6E1F-4F5D-9867-1BCE45108216}" type="presOf" srcId="{3D80F4B5-3784-48F5-A4CE-17A0F9E23E6A}" destId="{29334DA3-D0C1-48D9-97ED-A93BE98A28C8}" srcOrd="0" destOrd="0" presId="urn:microsoft.com/office/officeart/2005/8/layout/vList5"/>
    <dgm:cxn modelId="{5E634106-9071-4F5A-8F94-B660CA58809E}" srcId="{3D80F4B5-3784-48F5-A4CE-17A0F9E23E6A}" destId="{DBCAB7EE-A3FC-4918-9911-C5F54770E512}" srcOrd="0" destOrd="0" parTransId="{D1A70BE3-DB87-4D15-886E-7746C9554E00}" sibTransId="{BA5A232D-4E0E-4E46-87AA-B6A306B4742E}"/>
    <dgm:cxn modelId="{E8054044-E80D-4684-A632-5FCE1780B5CF}" type="presParOf" srcId="{29334DA3-D0C1-48D9-97ED-A93BE98A28C8}" destId="{FCFA13DF-4D79-44BD-A805-72589B8CB68F}" srcOrd="0" destOrd="0" presId="urn:microsoft.com/office/officeart/2005/8/layout/vList5"/>
    <dgm:cxn modelId="{8CA18BCA-0DBE-4ACD-95EE-EB0073C6CD0D}" type="presParOf" srcId="{FCFA13DF-4D79-44BD-A805-72589B8CB68F}" destId="{1FF37EFC-F86C-4A13-B44B-7E37D863F1C9}" srcOrd="0" destOrd="0" presId="urn:microsoft.com/office/officeart/2005/8/layout/vList5"/>
    <dgm:cxn modelId="{FC617C93-446D-4A29-A3F7-4CA7118BFFE4}" type="presParOf" srcId="{29334DA3-D0C1-48D9-97ED-A93BE98A28C8}" destId="{6903818D-FF80-43F9-9029-3E4F52BCFD70}" srcOrd="1" destOrd="0" presId="urn:microsoft.com/office/officeart/2005/8/layout/vList5"/>
    <dgm:cxn modelId="{D3DE7721-1756-4F37-916B-FDE5B77F5689}" type="presParOf" srcId="{29334DA3-D0C1-48D9-97ED-A93BE98A28C8}" destId="{2696BFF9-2411-4114-9EE3-E38A63931D4E}" srcOrd="2" destOrd="0" presId="urn:microsoft.com/office/officeart/2005/8/layout/vList5"/>
    <dgm:cxn modelId="{A7A7CF3C-15AB-48EF-8B1C-90E5F1532778}" type="presParOf" srcId="{2696BFF9-2411-4114-9EE3-E38A63931D4E}" destId="{5A9DDE7A-5F1A-499B-8232-9C141A4DF2AC}" srcOrd="0" destOrd="0" presId="urn:microsoft.com/office/officeart/2005/8/layout/vList5"/>
  </dgm:cxnLst>
  <dgm:bg>
    <a:noFill/>
  </dgm:bg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D80F4B5-3784-48F5-A4CE-17A0F9E23E6A}" type="doc">
      <dgm:prSet loTypeId="urn:microsoft.com/office/officeart/2005/8/layout/vList5" loCatId="list" qsTypeId="urn:microsoft.com/office/officeart/2005/8/quickstyle/simple4" qsCatId="simple" csTypeId="urn:microsoft.com/office/officeart/2005/8/colors/accent1_5" csCatId="accent1" phldr="1"/>
      <dgm:spPr/>
      <dgm:t>
        <a:bodyPr/>
        <a:lstStyle/>
        <a:p>
          <a:endParaRPr lang="en-US"/>
        </a:p>
      </dgm:t>
    </dgm:pt>
    <dgm:pt modelId="{DBCAB7EE-A3FC-4918-9911-C5F54770E512}">
      <dgm:prSet custT="1"/>
      <dgm:spPr>
        <a:solidFill>
          <a:srgbClr val="006600">
            <a:alpha val="60000"/>
          </a:srgb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rtl="0"/>
          <a:r>
            <a:rPr lang="es-ES" sz="1400" b="1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Semibold"/>
            </a:rPr>
            <a:t>Nuevo Formato Word</a:t>
          </a:r>
          <a:endParaRPr lang="es-ES" sz="1400" b="1" noProof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 Semibold" pitchFamily="34" charset="0"/>
          </a:endParaRPr>
        </a:p>
      </dgm:t>
    </dgm:pt>
    <dgm:pt modelId="{D1A70BE3-DB87-4D15-886E-7746C9554E00}" type="parTrans" cxnId="{5E634106-9071-4F5A-8F94-B660CA58809E}">
      <dgm:prSet/>
      <dgm:spPr/>
      <dgm:t>
        <a:bodyPr/>
        <a:lstStyle/>
        <a:p>
          <a:endParaRPr lang="en-US" sz="1400" b="0"/>
        </a:p>
      </dgm:t>
    </dgm:pt>
    <dgm:pt modelId="{BA5A232D-4E0E-4E46-87AA-B6A306B4742E}" type="sibTrans" cxnId="{5E634106-9071-4F5A-8F94-B660CA58809E}">
      <dgm:prSet/>
      <dgm:spPr/>
      <dgm:t>
        <a:bodyPr/>
        <a:lstStyle/>
        <a:p>
          <a:endParaRPr lang="en-US" sz="1400" b="0"/>
        </a:p>
      </dgm:t>
    </dgm:pt>
    <dgm:pt modelId="{136D877B-B89D-4F05-AA83-6BD302C99DC9}">
      <dgm:prSet custT="1"/>
      <dgm:spPr>
        <a:solidFill>
          <a:srgbClr val="006600">
            <a:alpha val="60000"/>
          </a:srgb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rtl="0"/>
          <a:r>
            <a:rPr lang="es-ES" sz="14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Semibold" pitchFamily="34" charset="0"/>
            </a:rPr>
            <a:t>Renderers</a:t>
          </a:r>
          <a:r>
            <a:rPr lang="es-ES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Semibold" pitchFamily="34" charset="0"/>
            </a:rPr>
            <a:t> rediseñados</a:t>
          </a:r>
          <a:endParaRPr lang="en-US" sz="1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 Semibold" pitchFamily="34" charset="0"/>
          </a:endParaRPr>
        </a:p>
      </dgm:t>
    </dgm:pt>
    <dgm:pt modelId="{4D3F1063-9940-4129-9CA5-A5705C982DF8}" type="sibTrans" cxnId="{303A1FD8-97CD-4F1C-859E-F19C29F64083}">
      <dgm:prSet/>
      <dgm:spPr/>
      <dgm:t>
        <a:bodyPr/>
        <a:lstStyle/>
        <a:p>
          <a:endParaRPr lang="en-US" sz="1400" b="0"/>
        </a:p>
      </dgm:t>
    </dgm:pt>
    <dgm:pt modelId="{A592361D-5594-4B11-9BEF-5BFC4E06ADA7}" type="parTrans" cxnId="{303A1FD8-97CD-4F1C-859E-F19C29F64083}">
      <dgm:prSet/>
      <dgm:spPr/>
      <dgm:t>
        <a:bodyPr/>
        <a:lstStyle/>
        <a:p>
          <a:endParaRPr lang="en-US" sz="1400" b="0"/>
        </a:p>
      </dgm:t>
    </dgm:pt>
    <dgm:pt modelId="{BBC4BAA2-BBF1-4D13-AE24-8A4C60F7E403}">
      <dgm:prSet custT="1"/>
      <dgm:spPr>
        <a:solidFill>
          <a:srgbClr val="006600">
            <a:alpha val="60000"/>
          </a:srgb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rtl="0"/>
          <a:r>
            <a:rPr lang="es-ES" sz="1400" b="1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Semibold" pitchFamily="34" charset="0"/>
            </a:rPr>
            <a:t>Entrega a cualquier ubicación</a:t>
          </a:r>
          <a:endParaRPr lang="es-ES" sz="1400" b="1" noProof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 Semibold" pitchFamily="34" charset="0"/>
          </a:endParaRPr>
        </a:p>
      </dgm:t>
    </dgm:pt>
    <dgm:pt modelId="{CE69B3B8-3E48-4DFC-9A21-625D624EB712}" type="parTrans" cxnId="{0A7324D4-4AD1-4215-8CB8-46F68F20D5D0}">
      <dgm:prSet/>
      <dgm:spPr/>
      <dgm:t>
        <a:bodyPr/>
        <a:lstStyle/>
        <a:p>
          <a:endParaRPr lang="en-US"/>
        </a:p>
      </dgm:t>
    </dgm:pt>
    <dgm:pt modelId="{D94330CF-01E3-41C1-8980-C9615B9436C7}" type="sibTrans" cxnId="{0A7324D4-4AD1-4215-8CB8-46F68F20D5D0}">
      <dgm:prSet/>
      <dgm:spPr/>
      <dgm:t>
        <a:bodyPr/>
        <a:lstStyle/>
        <a:p>
          <a:endParaRPr lang="en-US"/>
        </a:p>
      </dgm:t>
    </dgm:pt>
    <dgm:pt modelId="{29334DA3-D0C1-48D9-97ED-A93BE98A28C8}" type="pres">
      <dgm:prSet presAssocID="{3D80F4B5-3784-48F5-A4CE-17A0F9E23E6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CFA13DF-4D79-44BD-A805-72589B8CB68F}" type="pres">
      <dgm:prSet presAssocID="{DBCAB7EE-A3FC-4918-9911-C5F54770E512}" presName="linNode" presStyleCnt="0"/>
      <dgm:spPr/>
      <dgm:t>
        <a:bodyPr/>
        <a:lstStyle/>
        <a:p>
          <a:endParaRPr lang="en-US"/>
        </a:p>
      </dgm:t>
    </dgm:pt>
    <dgm:pt modelId="{1FF37EFC-F86C-4A13-B44B-7E37D863F1C9}" type="pres">
      <dgm:prSet presAssocID="{DBCAB7EE-A3FC-4918-9911-C5F54770E512}" presName="parentText" presStyleLbl="node1" presStyleIdx="0" presStyleCnt="3" custScaleX="26688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03818D-FF80-43F9-9029-3E4F52BCFD70}" type="pres">
      <dgm:prSet presAssocID="{BA5A232D-4E0E-4E46-87AA-B6A306B4742E}" presName="sp" presStyleCnt="0"/>
      <dgm:spPr/>
      <dgm:t>
        <a:bodyPr/>
        <a:lstStyle/>
        <a:p>
          <a:endParaRPr lang="en-US"/>
        </a:p>
      </dgm:t>
    </dgm:pt>
    <dgm:pt modelId="{2696BFF9-2411-4114-9EE3-E38A63931D4E}" type="pres">
      <dgm:prSet presAssocID="{136D877B-B89D-4F05-AA83-6BD302C99DC9}" presName="linNode" presStyleCnt="0"/>
      <dgm:spPr/>
      <dgm:t>
        <a:bodyPr/>
        <a:lstStyle/>
        <a:p>
          <a:endParaRPr lang="en-US"/>
        </a:p>
      </dgm:t>
    </dgm:pt>
    <dgm:pt modelId="{5A9DDE7A-5F1A-499B-8232-9C141A4DF2AC}" type="pres">
      <dgm:prSet presAssocID="{136D877B-B89D-4F05-AA83-6BD302C99DC9}" presName="parentText" presStyleLbl="node1" presStyleIdx="1" presStyleCnt="3" custScaleX="26688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D6B320-C9AE-4F79-95B8-7070AC039D38}" type="pres">
      <dgm:prSet presAssocID="{4D3F1063-9940-4129-9CA5-A5705C982DF8}" presName="sp" presStyleCnt="0"/>
      <dgm:spPr/>
      <dgm:t>
        <a:bodyPr/>
        <a:lstStyle/>
        <a:p>
          <a:endParaRPr lang="en-US"/>
        </a:p>
      </dgm:t>
    </dgm:pt>
    <dgm:pt modelId="{C67BC028-4F3F-45E9-B391-F8D6322DF106}" type="pres">
      <dgm:prSet presAssocID="{BBC4BAA2-BBF1-4D13-AE24-8A4C60F7E403}" presName="linNode" presStyleCnt="0"/>
      <dgm:spPr/>
    </dgm:pt>
    <dgm:pt modelId="{08FD721C-F69E-416E-91F7-E701FC27EC7F}" type="pres">
      <dgm:prSet presAssocID="{BBC4BAA2-BBF1-4D13-AE24-8A4C60F7E403}" presName="parentText" presStyleLbl="node1" presStyleIdx="2" presStyleCnt="3" custScaleX="26688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BAFA411-51B8-4483-8FAB-2B5809F66C7B}" type="presOf" srcId="{BBC4BAA2-BBF1-4D13-AE24-8A4C60F7E403}" destId="{08FD721C-F69E-416E-91F7-E701FC27EC7F}" srcOrd="0" destOrd="0" presId="urn:microsoft.com/office/officeart/2005/8/layout/vList5"/>
    <dgm:cxn modelId="{D0426140-7A5E-475A-AD6C-ACBE0E9B4900}" type="presOf" srcId="{DBCAB7EE-A3FC-4918-9911-C5F54770E512}" destId="{1FF37EFC-F86C-4A13-B44B-7E37D863F1C9}" srcOrd="0" destOrd="0" presId="urn:microsoft.com/office/officeart/2005/8/layout/vList5"/>
    <dgm:cxn modelId="{303A1FD8-97CD-4F1C-859E-F19C29F64083}" srcId="{3D80F4B5-3784-48F5-A4CE-17A0F9E23E6A}" destId="{136D877B-B89D-4F05-AA83-6BD302C99DC9}" srcOrd="1" destOrd="0" parTransId="{A592361D-5594-4B11-9BEF-5BFC4E06ADA7}" sibTransId="{4D3F1063-9940-4129-9CA5-A5705C982DF8}"/>
    <dgm:cxn modelId="{18BBE12C-5207-477F-90FE-2C9A3017AD59}" type="presOf" srcId="{136D877B-B89D-4F05-AA83-6BD302C99DC9}" destId="{5A9DDE7A-5F1A-499B-8232-9C141A4DF2AC}" srcOrd="0" destOrd="0" presId="urn:microsoft.com/office/officeart/2005/8/layout/vList5"/>
    <dgm:cxn modelId="{ACC09BEF-20E6-408F-84AA-957A5447EC2E}" type="presOf" srcId="{3D80F4B5-3784-48F5-A4CE-17A0F9E23E6A}" destId="{29334DA3-D0C1-48D9-97ED-A93BE98A28C8}" srcOrd="0" destOrd="0" presId="urn:microsoft.com/office/officeart/2005/8/layout/vList5"/>
    <dgm:cxn modelId="{0A7324D4-4AD1-4215-8CB8-46F68F20D5D0}" srcId="{3D80F4B5-3784-48F5-A4CE-17A0F9E23E6A}" destId="{BBC4BAA2-BBF1-4D13-AE24-8A4C60F7E403}" srcOrd="2" destOrd="0" parTransId="{CE69B3B8-3E48-4DFC-9A21-625D624EB712}" sibTransId="{D94330CF-01E3-41C1-8980-C9615B9436C7}"/>
    <dgm:cxn modelId="{5E634106-9071-4F5A-8F94-B660CA58809E}" srcId="{3D80F4B5-3784-48F5-A4CE-17A0F9E23E6A}" destId="{DBCAB7EE-A3FC-4918-9911-C5F54770E512}" srcOrd="0" destOrd="0" parTransId="{D1A70BE3-DB87-4D15-886E-7746C9554E00}" sibTransId="{BA5A232D-4E0E-4E46-87AA-B6A306B4742E}"/>
    <dgm:cxn modelId="{B43B8304-8E39-4F56-9186-2CFD51D1CC4B}" type="presParOf" srcId="{29334DA3-D0C1-48D9-97ED-A93BE98A28C8}" destId="{FCFA13DF-4D79-44BD-A805-72589B8CB68F}" srcOrd="0" destOrd="0" presId="urn:microsoft.com/office/officeart/2005/8/layout/vList5"/>
    <dgm:cxn modelId="{E50EF298-4869-4858-9E34-F8933220C029}" type="presParOf" srcId="{FCFA13DF-4D79-44BD-A805-72589B8CB68F}" destId="{1FF37EFC-F86C-4A13-B44B-7E37D863F1C9}" srcOrd="0" destOrd="0" presId="urn:microsoft.com/office/officeart/2005/8/layout/vList5"/>
    <dgm:cxn modelId="{136BF16B-A109-4F20-AE53-6070AF8B196C}" type="presParOf" srcId="{29334DA3-D0C1-48D9-97ED-A93BE98A28C8}" destId="{6903818D-FF80-43F9-9029-3E4F52BCFD70}" srcOrd="1" destOrd="0" presId="urn:microsoft.com/office/officeart/2005/8/layout/vList5"/>
    <dgm:cxn modelId="{263F9CEB-A31F-4CF6-B4A6-10DD0E2AC6B9}" type="presParOf" srcId="{29334DA3-D0C1-48D9-97ED-A93BE98A28C8}" destId="{2696BFF9-2411-4114-9EE3-E38A63931D4E}" srcOrd="2" destOrd="0" presId="urn:microsoft.com/office/officeart/2005/8/layout/vList5"/>
    <dgm:cxn modelId="{6B952A9F-7599-413C-BD77-A6DDCB0C4AF2}" type="presParOf" srcId="{2696BFF9-2411-4114-9EE3-E38A63931D4E}" destId="{5A9DDE7A-5F1A-499B-8232-9C141A4DF2AC}" srcOrd="0" destOrd="0" presId="urn:microsoft.com/office/officeart/2005/8/layout/vList5"/>
    <dgm:cxn modelId="{9B066A9D-BF2F-495B-88A3-6668A152A7F8}" type="presParOf" srcId="{29334DA3-D0C1-48D9-97ED-A93BE98A28C8}" destId="{C7D6B320-C9AE-4F79-95B8-7070AC039D38}" srcOrd="3" destOrd="0" presId="urn:microsoft.com/office/officeart/2005/8/layout/vList5"/>
    <dgm:cxn modelId="{93569F9C-15CA-428D-BEEC-F599D3EE0DFE}" type="presParOf" srcId="{29334DA3-D0C1-48D9-97ED-A93BE98A28C8}" destId="{C67BC028-4F3F-45E9-B391-F8D6322DF106}" srcOrd="4" destOrd="0" presId="urn:microsoft.com/office/officeart/2005/8/layout/vList5"/>
    <dgm:cxn modelId="{9D8CD077-497B-4060-9C5E-EEF286F48B70}" type="presParOf" srcId="{C67BC028-4F3F-45E9-B391-F8D6322DF106}" destId="{08FD721C-F69E-416E-91F7-E701FC27EC7F}" srcOrd="0" destOrd="0" presId="urn:microsoft.com/office/officeart/2005/8/layout/vList5"/>
  </dgm:cxnLst>
  <dgm:bg>
    <a:noFill/>
  </dgm:bg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l" defTabSz="931863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s-E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s-E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Click to edit Master text styles</a:t>
            </a:r>
          </a:p>
          <a:p>
            <a:pPr lvl="1"/>
            <a:r>
              <a:rPr lang="es-ES" smtClean="0"/>
              <a:t>Second level</a:t>
            </a:r>
          </a:p>
          <a:p>
            <a:pPr lvl="2"/>
            <a:r>
              <a:rPr lang="es-ES" smtClean="0"/>
              <a:t>Third level</a:t>
            </a:r>
          </a:p>
          <a:p>
            <a:pPr lvl="3"/>
            <a:r>
              <a:rPr lang="es-ES" smtClean="0"/>
              <a:t>Fourth level</a:t>
            </a:r>
          </a:p>
          <a:p>
            <a:pPr lvl="4"/>
            <a:r>
              <a:rPr lang="es-ES" smtClean="0"/>
              <a:t>Fifth level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l" defTabSz="931863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s-ES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fld id="{6D79717A-8D89-4817-BE4C-46B046B8A1E3}" type="slidenum">
              <a:rPr lang="es-ES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85725" indent="-261938">
              <a:lnSpc>
                <a:spcPct val="70000"/>
              </a:lnSpc>
              <a:spcBef>
                <a:spcPct val="0"/>
              </a:spcBef>
              <a:spcAft>
                <a:spcPts val="325"/>
              </a:spcAft>
            </a:pPr>
            <a:endParaRPr lang="es-ES" noProof="0" dirty="0" smtClean="0"/>
          </a:p>
        </p:txBody>
      </p:sp>
      <p:sp>
        <p:nvSpPr>
          <p:cNvPr id="143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28F32DE-095A-4919-85A2-085F4767B9F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3E9773-E319-4714-9113-1D434626DC48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63312-38AA-4E1E-B2B5-0F8F122B24FE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63312-38AA-4E1E-B2B5-0F8F122B24FE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3E9773-E319-4714-9113-1D434626DC48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79717A-8D89-4817-BE4C-46B046B8A1E3}" type="slidenum">
              <a:rPr lang="es-ES" smtClean="0"/>
              <a:pPr/>
              <a:t>14</a:t>
            </a:fld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350D75E0-CCB7-4EC2-8FF9-F0024FF1E20B}" type="datetime8">
              <a:rPr lang="en-US"/>
              <a:pPr/>
              <a:t>3/4/2009 3:22 PM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915F67-BAFB-40B3-9547-1894783BBA0A}" type="slidenum">
              <a:rPr lang="en-US"/>
              <a:pPr/>
              <a:t>2</a:t>
            </a:fld>
            <a:endParaRPr lang="en-US"/>
          </a:p>
        </p:txBody>
      </p:sp>
      <p:sp>
        <p:nvSpPr>
          <p:cNvPr id="618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8500"/>
            <a:ext cx="4646612" cy="3484563"/>
          </a:xfrm>
          <a:ln/>
        </p:spPr>
      </p:sp>
      <p:sp>
        <p:nvSpPr>
          <p:cNvPr id="618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6448" y="4415875"/>
            <a:ext cx="6409972" cy="4183543"/>
          </a:xfrm>
        </p:spPr>
        <p:txBody>
          <a:bodyPr>
            <a:normAutofit/>
          </a:bodyPr>
          <a:lstStyle/>
          <a:p>
            <a:pPr lvl="0"/>
            <a:endParaRPr lang="es-ES" sz="1100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837776-F222-42DA-B00F-DD2BCF311B9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63312-38AA-4E1E-B2B5-0F8F122B24FE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63312-38AA-4E1E-B2B5-0F8F122B24FE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9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63312-38AA-4E1E-B2B5-0F8F122B24FE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63312-38AA-4E1E-B2B5-0F8F122B24FE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63312-38AA-4E1E-B2B5-0F8F122B24FE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63312-38AA-4E1E-B2B5-0F8F122B24FE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123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5124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5125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5126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5127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5128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</p:grpSp>
        <p:sp>
          <p:nvSpPr>
            <p:cNvPr id="5129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130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513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s-ES"/>
              <a:t>Click to edit Master title style</a:t>
            </a:r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s-ES"/>
              <a:t>Click to edit Master subtitle style</a:t>
            </a:r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134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135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F91EA06-55B1-4DCC-8BAB-B4B3D3588D07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78DBF84-F57F-4DE4-AE15-537A1D9712C8}" type="slidenum">
              <a:rPr lang="es-ES"/>
              <a:pPr/>
              <a:t>‹#›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022A662-318E-41E6-8900-EF3175650773}" type="slidenum">
              <a:rPr lang="es-ES"/>
              <a:pPr/>
              <a:t>‹#›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9"/>
            <a:ext cx="8229600" cy="66479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5791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5791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9"/>
            <a:ext cx="4038600" cy="25791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9"/>
            <a:ext cx="4038600" cy="25791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251575"/>
            <a:ext cx="2133600" cy="476250"/>
          </a:xfrm>
          <a:prstGeom prst="rect">
            <a:avLst/>
          </a:prstGeom>
        </p:spPr>
        <p:txBody>
          <a:bodyPr lIns="91436" tIns="45718" rIns="91436" bIns="45718"/>
          <a:lstStyle>
            <a:lvl1pPr>
              <a:defRPr/>
            </a:lvl1pPr>
          </a:lstStyle>
          <a:p>
            <a:fld id="{DEC3096B-0A46-477C-9013-A37890C7C867}" type="datetimeFigureOut">
              <a:rPr lang="en-US"/>
              <a:pPr/>
              <a:t>3/4/2009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76250"/>
          </a:xfrm>
          <a:prstGeom prst="rect">
            <a:avLst/>
          </a:prstGeom>
        </p:spPr>
        <p:txBody>
          <a:bodyPr lIns="91436" tIns="45718" rIns="91436" bIns="45718"/>
          <a:lstStyle>
            <a:lvl1pPr>
              <a:defRPr/>
            </a:lvl1pPr>
          </a:lstStyle>
          <a:p>
            <a:fld id="{3FBD3D32-C086-4FFE-8E6B-E33B9796797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>
          <a:xfrm>
            <a:off x="3124200" y="6248400"/>
            <a:ext cx="2895600" cy="476250"/>
          </a:xfrm>
          <a:prstGeom prst="rect">
            <a:avLst/>
          </a:prstGeom>
        </p:spPr>
        <p:txBody>
          <a:bodyPr lIns="76197" tIns="38098" rIns="76197" bIns="38098"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5157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F41CCF-F2A3-4E68-8341-DEE6A7B1B807}" type="datetimeFigureOut">
              <a:rPr lang="en-US"/>
              <a:pPr>
                <a:defRPr/>
              </a:pPr>
              <a:t>3/4/2009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CF6738-D2BA-4F16-942D-9A5DEE3E53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124200" y="6248400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5157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F00511-9112-48B4-AEC3-5E3EE130A1A5}" type="datetimeFigureOut">
              <a:rPr lang="en-US"/>
              <a:pPr>
                <a:defRPr/>
              </a:pPr>
              <a:t>3/4/2009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3CFB9B-E7D5-4E4B-B4A6-1D35CAD044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>
          <a:xfrm>
            <a:off x="3124200" y="6248400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5157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E9256BE9-0E89-494A-B062-A8835F7D658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>
          <a:xfrm>
            <a:off x="3124200" y="6248400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B8CD94F-D5FA-4AA6-A529-678AFB877A5B}" type="slidenum">
              <a:rPr lang="es-ES"/>
              <a:pPr/>
              <a:t>‹#›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F69ADB9-7862-46E5-86BA-B330C3B4E39C}" type="slidenum">
              <a:rPr lang="es-ES"/>
              <a:pPr/>
              <a:t>‹#›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45DF239-D3B2-4664-9820-A10FD373936B}" type="slidenum">
              <a:rPr lang="es-ES"/>
              <a:pPr/>
              <a:t>‹#›</a:t>
            </a:fld>
            <a:endParaRPr lang="es-E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35ADC19-D53B-4244-9234-569E1A7E5037}" type="slidenum">
              <a:rPr lang="es-ES"/>
              <a:pPr/>
              <a:t>‹#›</a:t>
            </a:fld>
            <a:endParaRPr lang="es-E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39498B2-30C4-473F-BC58-F5369EEC1044}" type="slidenum">
              <a:rPr lang="es-ES"/>
              <a:pPr/>
              <a:t>‹#›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165A803-D42A-4491-A6E8-DFC056B99AB5}" type="slidenum">
              <a:rPr lang="es-ES"/>
              <a:pPr/>
              <a:t>‹#›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03912F5-AA5B-4166-B5C5-C708DFC9ADD6}" type="slidenum">
              <a:rPr lang="es-ES"/>
              <a:pPr/>
              <a:t>‹#›</a:t>
            </a:fld>
            <a:endParaRPr lang="es-E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FD3B9D7-0825-4374-9385-8BA545E4C21A}" type="slidenum">
              <a:rPr lang="es-ES"/>
              <a:pPr/>
              <a:t>‹#›</a:t>
            </a:fld>
            <a:endParaRPr lang="es-E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s-E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fld id="{B7473E84-0A9A-436C-B5D6-2E0B3AE05629}" type="slidenum">
              <a:rPr lang="es-ES"/>
              <a:pPr/>
              <a:t>‹#›</a:t>
            </a:fld>
            <a:endParaRPr lang="es-ES"/>
          </a:p>
        </p:txBody>
      </p:sp>
      <p:grpSp>
        <p:nvGrpSpPr>
          <p:cNvPr id="4100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4101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4102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4103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4104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4105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4106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</p:grpSp>
        <p:sp>
          <p:nvSpPr>
            <p:cNvPr id="4107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108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4109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Click to edit Master title style</a:t>
            </a:r>
          </a:p>
        </p:txBody>
      </p:sp>
      <p:sp>
        <p:nvSpPr>
          <p:cNvPr id="411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s-ES"/>
          </a:p>
        </p:txBody>
      </p:sp>
      <p:sp>
        <p:nvSpPr>
          <p:cNvPr id="411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Click to edit Master text styles</a:t>
            </a:r>
          </a:p>
          <a:p>
            <a:pPr lvl="1"/>
            <a:r>
              <a:rPr lang="es-ES" smtClean="0"/>
              <a:t>Second level</a:t>
            </a:r>
          </a:p>
          <a:p>
            <a:pPr lvl="2"/>
            <a:r>
              <a:rPr lang="es-ES" smtClean="0"/>
              <a:t>Third level</a:t>
            </a:r>
          </a:p>
          <a:p>
            <a:pPr lvl="3"/>
            <a:r>
              <a:rPr lang="es-ES" smtClean="0"/>
              <a:t>Fourth level</a:t>
            </a:r>
          </a:p>
          <a:p>
            <a:pPr lvl="4"/>
            <a:r>
              <a:rPr lang="es-E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  <p:sldLayoutId id="2147483664" r:id="rId15"/>
    <p:sldLayoutId id="2147483665" r:id="rId16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5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9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blogs.msdn.com/esecuelesinfronteras/archive/2008/12/22/migraci-n-de-reporting-services-2005-a-reporting-services-2008.aspx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icrosoft.es/technet/recursos/cd/default.mspx" TargetMode="External"/><Relationship Id="rId3" Type="http://schemas.openxmlformats.org/officeDocument/2006/relationships/hyperlink" Target="http://www.microsoft.com/spain/technet/jornadas/webcasts/webcasts_ant.aspx" TargetMode="External"/><Relationship Id="rId7" Type="http://schemas.openxmlformats.org/officeDocument/2006/relationships/hyperlink" Target="http://www.microsoft.es/technet/itsshowtime/default.aspx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icrosoft.es/technet/boletines/default.mspx" TargetMode="External"/><Relationship Id="rId5" Type="http://schemas.openxmlformats.org/officeDocument/2006/relationships/hyperlink" Target="http://www.microsoft.com/spain/technet/jornadas/default.mspx" TargetMode="External"/><Relationship Id="rId4" Type="http://schemas.openxmlformats.org/officeDocument/2006/relationships/hyperlink" Target="http://www.microsoft.com/spain/technet/jornadas/webcasts/default.asp" TargetMode="External"/><Relationship Id="rId9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diagramData" Target="../diagrams/data1.xml"/><Relationship Id="rId18" Type="http://schemas.openxmlformats.org/officeDocument/2006/relationships/diagramLayout" Target="../diagrams/layout2.xml"/><Relationship Id="rId3" Type="http://schemas.openxmlformats.org/officeDocument/2006/relationships/notesSlide" Target="../notesSlides/notesSlide2.xml"/><Relationship Id="rId21" Type="http://schemas.openxmlformats.org/officeDocument/2006/relationships/diagramData" Target="../diagrams/data3.xml"/><Relationship Id="rId7" Type="http://schemas.openxmlformats.org/officeDocument/2006/relationships/image" Target="../media/image8.png"/><Relationship Id="rId12" Type="http://schemas.openxmlformats.org/officeDocument/2006/relationships/oleObject" Target="../embeddings/Microsoft_Office_Excel_97-2003_Worksheet2.xls"/><Relationship Id="rId17" Type="http://schemas.openxmlformats.org/officeDocument/2006/relationships/diagramData" Target="../diagrams/data2.xml"/><Relationship Id="rId2" Type="http://schemas.openxmlformats.org/officeDocument/2006/relationships/slideLayout" Target="../slideLayouts/slideLayout2.xml"/><Relationship Id="rId16" Type="http://schemas.openxmlformats.org/officeDocument/2006/relationships/diagramColors" Target="../diagrams/colors1.xml"/><Relationship Id="rId20" Type="http://schemas.openxmlformats.org/officeDocument/2006/relationships/diagramColors" Target="../diagrams/colors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png"/><Relationship Id="rId11" Type="http://schemas.openxmlformats.org/officeDocument/2006/relationships/oleObject" Target="../embeddings/Microsoft_Office_Excel_97-2003_Worksheet1.xls"/><Relationship Id="rId24" Type="http://schemas.openxmlformats.org/officeDocument/2006/relationships/diagramColors" Target="../diagrams/colors3.xml"/><Relationship Id="rId5" Type="http://schemas.openxmlformats.org/officeDocument/2006/relationships/image" Target="../media/image6.png"/><Relationship Id="rId15" Type="http://schemas.openxmlformats.org/officeDocument/2006/relationships/diagramQuickStyle" Target="../diagrams/quickStyle1.xml"/><Relationship Id="rId23" Type="http://schemas.openxmlformats.org/officeDocument/2006/relationships/diagramQuickStyle" Target="../diagrams/quickStyle3.xml"/><Relationship Id="rId10" Type="http://schemas.openxmlformats.org/officeDocument/2006/relationships/image" Target="../media/image11.png"/><Relationship Id="rId19" Type="http://schemas.openxmlformats.org/officeDocument/2006/relationships/diagramQuickStyle" Target="../diagrams/quickStyle2.xml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diagramLayout" Target="../diagrams/layout1.xml"/><Relationship Id="rId22" Type="http://schemas.openxmlformats.org/officeDocument/2006/relationships/diagramLayout" Target="../diagrams/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6"/>
          <p:cNvSpPr>
            <a:spLocks noGrp="1"/>
          </p:cNvSpPr>
          <p:nvPr>
            <p:ph type="ctrTitle"/>
          </p:nvPr>
        </p:nvSpPr>
        <p:spPr>
          <a:xfrm>
            <a:off x="642910" y="3071810"/>
            <a:ext cx="7772400" cy="1470025"/>
          </a:xfrm>
        </p:spPr>
        <p:txBody>
          <a:bodyPr/>
          <a:lstStyle/>
          <a:p>
            <a:r>
              <a:rPr lang="es-ES" sz="5400" dirty="0" err="1" smtClean="0">
                <a:cs typeface="Andalus"/>
              </a:rPr>
              <a:t>Reporting</a:t>
            </a:r>
            <a:r>
              <a:rPr lang="es-ES" sz="5400" dirty="0" smtClean="0">
                <a:cs typeface="Andalus"/>
              </a:rPr>
              <a:t> Services 2008</a:t>
            </a:r>
            <a:endParaRPr lang="en-US" sz="5400" dirty="0" smtClean="0">
              <a:cs typeface="Andalus"/>
            </a:endParaRPr>
          </a:p>
        </p:txBody>
      </p:sp>
      <p:sp>
        <p:nvSpPr>
          <p:cNvPr id="5" name="Subtitle 5"/>
          <p:cNvSpPr txBox="1">
            <a:spLocks/>
          </p:cNvSpPr>
          <p:nvPr/>
        </p:nvSpPr>
        <p:spPr bwMode="auto">
          <a:xfrm>
            <a:off x="2743200" y="1524000"/>
            <a:ext cx="6172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Maria Esteban</a:t>
            </a:r>
          </a:p>
          <a:p>
            <a:pPr lvl="0" algn="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tx1"/>
                </a:solidFill>
                <a:latin typeface="+mn-lt"/>
              </a:rPr>
              <a:t>Microsoft Support Services</a:t>
            </a:r>
            <a:endParaRPr kumimoji="0" lang="en-US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3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" name="Picture 7" descr="maria phot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34642" y="228600"/>
            <a:ext cx="1142646" cy="1219200"/>
          </a:xfrm>
          <a:prstGeom prst="rect">
            <a:avLst/>
          </a:prstGeom>
        </p:spPr>
      </p:pic>
      <p:pic>
        <p:nvPicPr>
          <p:cNvPr id="7" name="Picture 6" descr="TechNet_rgb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19727" y="6079553"/>
            <a:ext cx="3824273" cy="778447"/>
          </a:xfrm>
          <a:prstGeom prst="rect">
            <a:avLst/>
          </a:prstGeom>
        </p:spPr>
      </p:pic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285720" y="2786058"/>
            <a:ext cx="8640762" cy="2143140"/>
          </a:xfrm>
          <a:prstGeom prst="rect">
            <a:avLst/>
          </a:prstGeom>
          <a:noFill/>
          <a:ln w="9525">
            <a:solidFill>
              <a:srgbClr val="FFFF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Report</a:t>
            </a:r>
            <a:r>
              <a:rPr lang="es-ES" dirty="0" smtClean="0"/>
              <a:t> </a:t>
            </a:r>
            <a:r>
              <a:rPr lang="es-ES" dirty="0" err="1" smtClean="0"/>
              <a:t>Builder</a:t>
            </a:r>
            <a:r>
              <a:rPr lang="es-ES" dirty="0" smtClean="0"/>
              <a:t> 2.0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DEMO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Title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eaLnBrk="1" hangingPunct="1"/>
            <a:r>
              <a:rPr lang="es-ES" dirty="0" smtClean="0"/>
              <a:t>Formato de entrega</a:t>
            </a:r>
          </a:p>
        </p:txBody>
      </p:sp>
      <p:sp>
        <p:nvSpPr>
          <p:cNvPr id="63490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382000" cy="5064125"/>
          </a:xfrm>
        </p:spPr>
        <p:txBody>
          <a:bodyPr/>
          <a:lstStyle/>
          <a:p>
            <a:r>
              <a:rPr lang="es-ES" dirty="0" smtClean="0">
                <a:solidFill>
                  <a:schemeClr val="tx1"/>
                </a:solidFill>
              </a:rPr>
              <a:t>Nueva arquitectura de procesamiento para </a:t>
            </a:r>
            <a:r>
              <a:rPr lang="es-ES" sz="2800" dirty="0" smtClean="0">
                <a:solidFill>
                  <a:srgbClr val="00FFFF"/>
                </a:solidFill>
              </a:rPr>
              <a:t>CSV, XML, PDF, Imagen, y Excel</a:t>
            </a:r>
            <a:endParaRPr lang="es-ES" dirty="0" smtClean="0">
              <a:solidFill>
                <a:srgbClr val="00FFFF"/>
              </a:solidFill>
            </a:endParaRPr>
          </a:p>
          <a:p>
            <a:r>
              <a:rPr lang="es-ES" dirty="0" smtClean="0">
                <a:solidFill>
                  <a:schemeClr val="tx1"/>
                </a:solidFill>
              </a:rPr>
              <a:t>Nueva </a:t>
            </a:r>
            <a:r>
              <a:rPr lang="es-ES" dirty="0" err="1" smtClean="0">
                <a:solidFill>
                  <a:schemeClr val="tx1"/>
                </a:solidFill>
              </a:rPr>
              <a:t>rep</a:t>
            </a:r>
            <a:r>
              <a:rPr lang="es-ES" dirty="0" smtClean="0">
                <a:solidFill>
                  <a:schemeClr val="tx1"/>
                </a:solidFill>
              </a:rPr>
              <a:t>. </a:t>
            </a:r>
            <a:r>
              <a:rPr lang="es-ES" dirty="0" smtClean="0">
                <a:solidFill>
                  <a:srgbClr val="00FFFF"/>
                </a:solidFill>
              </a:rPr>
              <a:t>Word </a:t>
            </a:r>
            <a:r>
              <a:rPr lang="es-ES" sz="2800" dirty="0" smtClean="0"/>
              <a:t>(</a:t>
            </a:r>
            <a:r>
              <a:rPr lang="es-ES" sz="2400" dirty="0" smtClean="0"/>
              <a:t>2000 – 2007)</a:t>
            </a:r>
            <a:endParaRPr lang="es-ES" sz="2800" dirty="0" smtClean="0"/>
          </a:p>
          <a:p>
            <a:pPr eaLnBrk="1" hangingPunct="1"/>
            <a:r>
              <a:rPr lang="es-ES" dirty="0" smtClean="0">
                <a:solidFill>
                  <a:srgbClr val="00FFFF"/>
                </a:solidFill>
              </a:rPr>
              <a:t>Excel</a:t>
            </a:r>
            <a:r>
              <a:rPr lang="es-ES" dirty="0" smtClean="0"/>
              <a:t> </a:t>
            </a:r>
            <a:r>
              <a:rPr lang="es-ES" dirty="0" err="1" smtClean="0"/>
              <a:t>Renderer</a:t>
            </a:r>
            <a:endParaRPr lang="es-ES" dirty="0" smtClean="0"/>
          </a:p>
          <a:p>
            <a:pPr lvl="1"/>
            <a:r>
              <a:rPr lang="es-ES" sz="2400" dirty="0" smtClean="0"/>
              <a:t>Regiones de datos anidados</a:t>
            </a:r>
          </a:p>
          <a:p>
            <a:pPr lvl="1"/>
            <a:r>
              <a:rPr lang="es-ES" sz="2400" dirty="0" err="1" smtClean="0"/>
              <a:t>Subinformes</a:t>
            </a:r>
            <a:r>
              <a:rPr lang="es-ES" sz="2400" dirty="0" smtClean="0"/>
              <a:t> anidados</a:t>
            </a:r>
            <a:endParaRPr lang="es-ES" sz="2400" dirty="0" smtClean="0">
              <a:solidFill>
                <a:schemeClr val="tx1"/>
              </a:solidFill>
            </a:endParaRPr>
          </a:p>
          <a:p>
            <a:r>
              <a:rPr lang="es-ES" dirty="0" err="1" smtClean="0">
                <a:solidFill>
                  <a:srgbClr val="00FFFF"/>
                </a:solidFill>
              </a:rPr>
              <a:t>Integr</a:t>
            </a:r>
            <a:r>
              <a:rPr lang="es-ES" dirty="0" smtClean="0">
                <a:solidFill>
                  <a:srgbClr val="00FFFF"/>
                </a:solidFill>
              </a:rPr>
              <a:t>. con SharePoint</a:t>
            </a:r>
          </a:p>
          <a:p>
            <a:pPr lvl="1"/>
            <a:r>
              <a:rPr lang="es-ES" sz="2400" dirty="0" smtClean="0"/>
              <a:t>Integra con MOSS 2007 ¨</a:t>
            </a:r>
            <a:r>
              <a:rPr lang="es-ES" sz="2400" dirty="0" err="1" smtClean="0"/>
              <a:t>Document</a:t>
            </a:r>
            <a:r>
              <a:rPr lang="es-ES" sz="2400" dirty="0" smtClean="0"/>
              <a:t> Library¨</a:t>
            </a:r>
          </a:p>
          <a:p>
            <a:pPr lvl="2"/>
            <a:r>
              <a:rPr lang="es-ES" sz="2000" dirty="0" smtClean="0"/>
              <a:t>Colaboración, versionado, seguridad vinculada a roles de SharePoint</a:t>
            </a:r>
          </a:p>
          <a:p>
            <a:pPr lvl="1"/>
            <a:r>
              <a:rPr lang="es-ES" sz="2400" dirty="0" smtClean="0"/>
              <a:t>Nuevo en 2008</a:t>
            </a:r>
            <a:r>
              <a:rPr lang="en-GB" sz="2400" dirty="0" smtClean="0"/>
              <a:t>: </a:t>
            </a:r>
            <a:r>
              <a:rPr lang="es-ES" sz="2400" dirty="0" smtClean="0"/>
              <a:t>Subscripciones controladas por datos</a:t>
            </a:r>
          </a:p>
          <a:p>
            <a:pPr lvl="1"/>
            <a:endParaRPr lang="es-ES" dirty="0" smtClean="0">
              <a:solidFill>
                <a:schemeClr val="tx1"/>
              </a:solidFill>
            </a:endParaRPr>
          </a:p>
        </p:txBody>
      </p:sp>
      <p:grpSp>
        <p:nvGrpSpPr>
          <p:cNvPr id="2" name="Group 39"/>
          <p:cNvGrpSpPr/>
          <p:nvPr/>
        </p:nvGrpSpPr>
        <p:grpSpPr>
          <a:xfrm>
            <a:off x="5181600" y="2133600"/>
            <a:ext cx="4214842" cy="4000528"/>
            <a:chOff x="621237" y="5029200"/>
            <a:chExt cx="2358042" cy="1808925"/>
          </a:xfrm>
        </p:grpSpPr>
        <p:pic>
          <p:nvPicPr>
            <p:cNvPr id="10" name="Picture 2" descr="\\showsrus\07_Shows\Convergence_03-11\Resource_Kit\Ovals\Oval_LtBlue_small.png"/>
            <p:cNvPicPr>
              <a:picLocks noChangeAspect="1" noChangeArrowheads="1"/>
            </p:cNvPicPr>
            <p:nvPr/>
          </p:nvPicPr>
          <p:blipFill>
            <a:blip r:embed="rId3">
              <a:lum contrast="50000"/>
            </a:blip>
            <a:srcRect/>
            <a:stretch>
              <a:fillRect/>
            </a:stretch>
          </p:blipFill>
          <p:spPr bwMode="auto">
            <a:xfrm rot="379279">
              <a:off x="621237" y="5459625"/>
              <a:ext cx="2358042" cy="1378500"/>
            </a:xfrm>
            <a:prstGeom prst="rect">
              <a:avLst/>
            </a:prstGeom>
            <a:noFill/>
            <a:scene3d>
              <a:camera prst="isometricOffAxis1Top"/>
              <a:lightRig rig="threePt" dir="t"/>
            </a:scene3d>
          </p:spPr>
        </p:pic>
        <p:grpSp>
          <p:nvGrpSpPr>
            <p:cNvPr id="3" name="Group 76"/>
            <p:cNvGrpSpPr/>
            <p:nvPr/>
          </p:nvGrpSpPr>
          <p:grpSpPr>
            <a:xfrm>
              <a:off x="1231830" y="5029200"/>
              <a:ext cx="1149348" cy="1224314"/>
              <a:chOff x="1231830" y="5100286"/>
              <a:chExt cx="1149348" cy="1224314"/>
            </a:xfrm>
          </p:grpSpPr>
          <p:grpSp>
            <p:nvGrpSpPr>
              <p:cNvPr id="4" name="Group 42"/>
              <p:cNvGrpSpPr>
                <a:grpSpLocks/>
              </p:cNvGrpSpPr>
              <p:nvPr/>
            </p:nvGrpSpPr>
            <p:grpSpPr bwMode="auto">
              <a:xfrm>
                <a:off x="1231830" y="5100286"/>
                <a:ext cx="1149348" cy="1224314"/>
                <a:chOff x="7787102" y="4261004"/>
                <a:chExt cx="2034861" cy="2080506"/>
              </a:xfrm>
            </p:grpSpPr>
            <p:pic>
              <p:nvPicPr>
                <p:cNvPr id="18" name="Picture 77" descr="MSN icon dashboard"/>
                <p:cNvPicPr>
                  <a:picLocks noChangeAspect="1" noChangeArrowheads="1"/>
                </p:cNvPicPr>
                <p:nvPr/>
              </p:nvPicPr>
              <p:blipFill>
                <a:blip r:embed="rId4">
                  <a:lum contrast="50000"/>
                </a:blip>
                <a:srcRect b="43307"/>
                <a:stretch>
                  <a:fillRect/>
                </a:stretch>
              </p:blipFill>
              <p:spPr bwMode="auto">
                <a:xfrm>
                  <a:off x="8269926" y="4693014"/>
                  <a:ext cx="1552037" cy="164849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9" name="Picture 18" descr="MSN icon mail"/>
                <p:cNvPicPr>
                  <a:picLocks noChangeAspect="1" noChangeArrowheads="1"/>
                </p:cNvPicPr>
                <p:nvPr/>
              </p:nvPicPr>
              <p:blipFill>
                <a:blip r:embed="rId5">
                  <a:lum contrast="50000"/>
                </a:blip>
                <a:srcRect b="40675"/>
                <a:stretch>
                  <a:fillRect/>
                </a:stretch>
              </p:blipFill>
              <p:spPr bwMode="auto">
                <a:xfrm>
                  <a:off x="7787102" y="4261004"/>
                  <a:ext cx="1101266" cy="107318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20" name="Rounded Rectangle 19"/>
                <p:cNvSpPr/>
                <p:nvPr/>
              </p:nvSpPr>
              <p:spPr bwMode="auto">
                <a:xfrm>
                  <a:off x="7844710" y="5293171"/>
                  <a:ext cx="731520" cy="980902"/>
                </a:xfrm>
                <a:prstGeom prst="roundRect">
                  <a:avLst/>
                </a:prstGeom>
                <a:solidFill>
                  <a:schemeClr val="tx2"/>
                </a:solidFill>
                <a:ln>
                  <a:noFill/>
                  <a:headEnd type="none" w="med" len="med"/>
                  <a:tailEnd type="none" w="med" len="med"/>
                </a:ln>
                <a:scene3d>
                  <a:camera prst="isometricOffAxis2Left"/>
                  <a:lightRig rig="threePt" dir="t"/>
                </a:scene3d>
                <a:sp3d>
                  <a:bevelT/>
                </a:sp3d>
              </p:spPr>
              <p:style>
                <a:lnRef idx="1">
                  <a:schemeClr val="accent2"/>
                </a:lnRef>
                <a:fillRef idx="3">
                  <a:schemeClr val="accent2"/>
                </a:fillRef>
                <a:effectRef idx="2">
                  <a:schemeClr val="accent2"/>
                </a:effectRef>
                <a:fontRef idx="minor">
                  <a:schemeClr val="lt1"/>
                </a:fontRef>
              </p:style>
              <p:txBody>
                <a:bodyPr lIns="109728" tIns="54864" rIns="109728" bIns="54864" anchor="ctr"/>
                <a:lstStyle/>
                <a:p>
                  <a:pPr algn="ctr" defTabSz="914063">
                    <a:defRPr/>
                  </a:pPr>
                  <a:endParaRPr lang="en-US" dirty="0">
                    <a:solidFill>
                      <a:srgbClr val="0843B8"/>
                    </a:solidFill>
                    <a:latin typeface="Segoe" pitchFamily="34" charset="0"/>
                  </a:endParaRPr>
                </a:p>
              </p:txBody>
            </p:sp>
            <p:sp>
              <p:nvSpPr>
                <p:cNvPr id="21" name="TextBox 20"/>
                <p:cNvSpPr txBox="1"/>
                <p:nvPr/>
              </p:nvSpPr>
              <p:spPr>
                <a:xfrm>
                  <a:off x="7898677" y="5549684"/>
                  <a:ext cx="947650" cy="418409"/>
                </a:xfrm>
                <a:prstGeom prst="rect">
                  <a:avLst/>
                </a:prstGeom>
                <a:noFill/>
                <a:scene3d>
                  <a:camera prst="isometricOffAxis2Left"/>
                  <a:lightRig rig="threePt" dir="t"/>
                </a:scene3d>
              </p:spPr>
              <p:txBody>
                <a:bodyPr>
                  <a:spAutoFit/>
                  <a:scene3d>
                    <a:camera prst="orthographicFront"/>
                    <a:lightRig rig="brightRoom" dir="t"/>
                  </a:scene3d>
                  <a:sp3d contourW="6350" prstMaterial="plastic">
                    <a:bevelT w="20320" h="20320" prst="angle"/>
                    <a:contourClr>
                      <a:schemeClr val="accent1">
                        <a:tint val="100000"/>
                        <a:shade val="100000"/>
                        <a:hueMod val="100000"/>
                        <a:satMod val="100000"/>
                      </a:schemeClr>
                    </a:contourClr>
                  </a:sp3d>
                </a:bodyPr>
                <a:lstStyle/>
                <a:p>
                  <a:pPr>
                    <a:defRPr/>
                  </a:pPr>
                  <a:r>
                    <a:rPr lang="en-US" sz="1000" b="1" cap="all" dirty="0">
                      <a:ln/>
                      <a:solidFill>
                        <a:schemeClr val="accent1"/>
                      </a:solidFill>
                      <a:effectLst>
                        <a:outerShdw blurRad="19685" dist="12700" dir="5400000" algn="tl" rotWithShape="0">
                          <a:schemeClr val="accent1">
                            <a:satMod val="130000"/>
                            <a:alpha val="60000"/>
                          </a:schemeClr>
                        </a:outerShdw>
                        <a:reflection blurRad="10000" stA="55000" endPos="48000" dist="500" dir="5400000" sy="-100000" algn="bl" rotWithShape="0"/>
                      </a:effectLst>
                      <a:latin typeface="Segoe" pitchFamily="34" charset="0"/>
                    </a:rPr>
                    <a:t>XML</a:t>
                  </a:r>
                </a:p>
              </p:txBody>
            </p:sp>
            <p:sp>
              <p:nvSpPr>
                <p:cNvPr id="22" name="Rectangle 21"/>
                <p:cNvSpPr/>
                <p:nvPr/>
              </p:nvSpPr>
              <p:spPr bwMode="auto">
                <a:xfrm>
                  <a:off x="8495439" y="5285443"/>
                  <a:ext cx="953036" cy="708338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  <a:headEnd type="none" w="med" len="med"/>
                  <a:tailEnd type="none" w="med" len="med"/>
                </a:ln>
                <a:effectLst/>
                <a:scene3d>
                  <a:camera prst="perspectiveHeroicExtremeLeftFacing"/>
                  <a:lightRig rig="threePt" dir="t"/>
                </a:scene3d>
              </p:spPr>
              <p:style>
                <a:lnRef idx="1">
                  <a:schemeClr val="accent2"/>
                </a:lnRef>
                <a:fillRef idx="3">
                  <a:schemeClr val="accent2"/>
                </a:fillRef>
                <a:effectRef idx="2">
                  <a:schemeClr val="accent2"/>
                </a:effectRef>
                <a:fontRef idx="minor">
                  <a:schemeClr val="lt1"/>
                </a:fontRef>
              </p:style>
              <p:txBody>
                <a:bodyPr lIns="109728" tIns="54864" rIns="109728" bIns="54864" anchor="ctr"/>
                <a:lstStyle/>
                <a:p>
                  <a:pPr algn="ctr" defTabSz="914063">
                    <a:defRPr/>
                  </a:pPr>
                  <a:endParaRPr lang="en-US" dirty="0">
                    <a:solidFill>
                      <a:schemeClr val="tx1"/>
                    </a:solidFill>
                    <a:latin typeface="Segoe" pitchFamily="34" charset="0"/>
                  </a:endParaRPr>
                </a:p>
              </p:txBody>
            </p:sp>
          </p:grpSp>
          <p:pic>
            <p:nvPicPr>
              <p:cNvPr id="17" name="Picture 8"/>
              <p:cNvPicPr>
                <a:picLocks noChangeAspect="1" noChangeArrowheads="1"/>
              </p:cNvPicPr>
              <p:nvPr/>
            </p:nvPicPr>
            <p:blipFill>
              <a:blip r:embed="rId6"/>
              <a:srcRect/>
              <a:stretch>
                <a:fillRect/>
              </a:stretch>
            </p:blipFill>
            <p:spPr bwMode="auto">
              <a:xfrm rot="531158">
                <a:off x="1770804" y="5667605"/>
                <a:ext cx="407985" cy="434593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miter lim="800000"/>
                <a:headEnd/>
                <a:tailEnd/>
              </a:ln>
              <a:effectLst/>
              <a:scene3d>
                <a:camera prst="isometricOffAxis2Left"/>
                <a:lightRig rig="threePt" dir="t"/>
              </a:scene3d>
            </p:spPr>
          </p:pic>
        </p:grpSp>
      </p:grpSp>
      <p:pic>
        <p:nvPicPr>
          <p:cNvPr id="14" name="Picture 11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315200" y="1905000"/>
            <a:ext cx="780887" cy="8382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3" name="Picture 12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8363113" y="2819400"/>
            <a:ext cx="780887" cy="8382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4" name="Picture 13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410200" y="2971800"/>
            <a:ext cx="780887" cy="8382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Migración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875"/>
            <a:ext cx="8610600" cy="5445125"/>
          </a:xfrm>
        </p:spPr>
        <p:txBody>
          <a:bodyPr>
            <a:noAutofit/>
          </a:bodyPr>
          <a:lstStyle/>
          <a:p>
            <a:pPr lvl="0"/>
            <a:r>
              <a:rPr lang="es-ES" sz="2800" dirty="0" smtClean="0"/>
              <a:t>El </a:t>
            </a:r>
            <a:r>
              <a:rPr lang="es-ES" sz="2800" b="1" dirty="0" smtClean="0">
                <a:solidFill>
                  <a:srgbClr val="00FFFF"/>
                </a:solidFill>
              </a:rPr>
              <a:t>Motor de Informes </a:t>
            </a:r>
            <a:r>
              <a:rPr lang="es-ES" sz="2800" dirty="0" smtClean="0"/>
              <a:t>RS 2008 </a:t>
            </a:r>
          </a:p>
          <a:p>
            <a:pPr lvl="1"/>
            <a:r>
              <a:rPr lang="es-ES" sz="2000" dirty="0" smtClean="0"/>
              <a:t>Soporta la ejecución de informes de RS 2005 </a:t>
            </a:r>
          </a:p>
          <a:p>
            <a:pPr lvl="1"/>
            <a:r>
              <a:rPr lang="es-ES" sz="2000" dirty="0" err="1" smtClean="0"/>
              <a:t>Snapshots</a:t>
            </a:r>
            <a:r>
              <a:rPr lang="es-ES" sz="2000" dirty="0" smtClean="0"/>
              <a:t> creados en 2000 o 2005 FUNCIONAN en RS 2008, pero no funcionarán en  versiones posteriores a 2008</a:t>
            </a:r>
          </a:p>
          <a:p>
            <a:pPr lvl="0"/>
            <a:r>
              <a:rPr lang="es-ES" sz="2800" b="1" dirty="0" smtClean="0">
                <a:solidFill>
                  <a:srgbClr val="00FFFF"/>
                </a:solidFill>
              </a:rPr>
              <a:t>Diseñador</a:t>
            </a:r>
            <a:r>
              <a:rPr lang="es-ES" sz="2800" dirty="0" smtClean="0"/>
              <a:t> de RS 2008:</a:t>
            </a:r>
          </a:p>
          <a:p>
            <a:pPr lvl="1"/>
            <a:r>
              <a:rPr lang="es-ES" sz="2000" dirty="0" smtClean="0"/>
              <a:t>Convierte RDL anteriores a formato 2008</a:t>
            </a:r>
          </a:p>
          <a:p>
            <a:pPr lvl="1"/>
            <a:r>
              <a:rPr lang="es-ES" sz="2000" dirty="0" smtClean="0"/>
              <a:t>Si no lo puede convertir, no se puede modificar con 2008</a:t>
            </a:r>
          </a:p>
          <a:p>
            <a:pPr lvl="1"/>
            <a:r>
              <a:rPr lang="es-ES" sz="2000" dirty="0" smtClean="0"/>
              <a:t>Al convertir el informe, automáticamente guarda una copia</a:t>
            </a:r>
          </a:p>
          <a:p>
            <a:pPr lvl="1"/>
            <a:r>
              <a:rPr lang="es-ES" sz="2000" dirty="0" smtClean="0"/>
              <a:t>RDL de RS 2008 NO funcionarán con RS 2005</a:t>
            </a:r>
          </a:p>
          <a:p>
            <a:r>
              <a:rPr lang="es-ES" sz="2800" dirty="0" smtClean="0"/>
              <a:t>Conversión de </a:t>
            </a:r>
            <a:r>
              <a:rPr lang="es-ES" sz="2800" b="1" dirty="0" smtClean="0">
                <a:solidFill>
                  <a:srgbClr val="00FFFF"/>
                </a:solidFill>
              </a:rPr>
              <a:t>Dundas</a:t>
            </a:r>
            <a:r>
              <a:rPr lang="es-ES" sz="2800" dirty="0" smtClean="0"/>
              <a:t> </a:t>
            </a:r>
            <a:r>
              <a:rPr lang="es-ES" sz="2000" dirty="0" smtClean="0"/>
              <a:t>(Funcionalidad NO admitida):</a:t>
            </a:r>
            <a:endParaRPr lang="es-ES" sz="2800" dirty="0" smtClean="0"/>
          </a:p>
          <a:p>
            <a:pPr lvl="1"/>
            <a:r>
              <a:rPr lang="es-ES" sz="2000" dirty="0" smtClean="0"/>
              <a:t>Anotaciones y elementos de leyenda o código personalizados</a:t>
            </a:r>
          </a:p>
          <a:p>
            <a:pPr lvl="1"/>
            <a:endParaRPr lang="es-ES" sz="800" dirty="0" smtClean="0"/>
          </a:p>
          <a:p>
            <a:pPr lvl="1">
              <a:buNone/>
            </a:pPr>
            <a:r>
              <a:rPr lang="en-US" sz="2000" b="1" dirty="0" smtClean="0">
                <a:solidFill>
                  <a:srgbClr val="00FFFF"/>
                </a:solidFill>
              </a:rPr>
              <a:t>Blog</a:t>
            </a:r>
            <a:r>
              <a:rPr lang="en-GB" sz="2000" b="1" dirty="0" smtClean="0">
                <a:solidFill>
                  <a:srgbClr val="00FFFF"/>
                </a:solidFill>
              </a:rPr>
              <a:t>:</a:t>
            </a:r>
            <a:r>
              <a:rPr lang="en-GB" sz="2000" b="1" dirty="0" smtClean="0"/>
              <a:t> </a:t>
            </a:r>
            <a:r>
              <a:rPr lang="es-ES" sz="1600" dirty="0" smtClean="0"/>
              <a:t>Migración</a:t>
            </a:r>
            <a:r>
              <a:rPr lang="en-US" sz="1600" dirty="0" smtClean="0"/>
              <a:t> de Reporting Services 2005 a Reporting Services 2008  </a:t>
            </a:r>
            <a:r>
              <a:rPr lang="en-US" sz="1600" b="1" dirty="0" smtClean="0">
                <a:hlinkClick r:id="rId3"/>
              </a:rPr>
              <a:t>http://blogs.msdn.com/esecuelesinfronteras/archive/2008/12/22/migraci-n-de-reporting-services-2005-a-reporting-services-2008.aspx</a:t>
            </a:r>
            <a:r>
              <a:rPr lang="en-US" sz="1600" b="1" dirty="0" smtClean="0"/>
              <a:t> </a:t>
            </a:r>
            <a:endParaRPr lang="es-ES" sz="16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3124200" y="1676400"/>
            <a:ext cx="3429000" cy="2743200"/>
            <a:chOff x="5181600" y="990600"/>
            <a:chExt cx="3276600" cy="2819783"/>
          </a:xfrm>
          <a:effectLst>
            <a:reflection blurRad="6350" stA="50000" endA="300" endPos="55000" dir="5400000" sy="-100000" algn="bl" rotWithShape="0"/>
          </a:effectLst>
        </p:grpSpPr>
        <p:pic>
          <p:nvPicPr>
            <p:cNvPr id="4" name="Picture 3" descr="Q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181600" y="1524000"/>
              <a:ext cx="1447800" cy="2051656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5" name="Picture 4" descr="Q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543800" y="1371600"/>
              <a:ext cx="914400" cy="1295783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6" name="Picture 5" descr="Q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934200" y="2514600"/>
              <a:ext cx="914400" cy="1295783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7" name="Picture 6" descr="Q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943600" y="990600"/>
              <a:ext cx="1895475" cy="268605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95288" y="52388"/>
            <a:ext cx="8229600" cy="855662"/>
          </a:xfrm>
        </p:spPr>
        <p:txBody>
          <a:bodyPr/>
          <a:lstStyle/>
          <a:p>
            <a:r>
              <a:rPr lang="es-ES" dirty="0"/>
              <a:t>Más acciones desde TechNet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4650" y="1125538"/>
            <a:ext cx="8388350" cy="5111750"/>
          </a:xfrm>
          <a:noFill/>
        </p:spPr>
        <p:txBody>
          <a:bodyPr/>
          <a:lstStyle/>
          <a:p>
            <a:pPr>
              <a:lnSpc>
                <a:spcPct val="130000"/>
              </a:lnSpc>
              <a:spcBef>
                <a:spcPct val="50000"/>
              </a:spcBef>
              <a:buNone/>
            </a:pPr>
            <a:r>
              <a:rPr lang="es-ES" sz="1600" b="1" dirty="0" smtClean="0">
                <a:solidFill>
                  <a:srgbClr val="FFFFCC"/>
                </a:solidFill>
                <a:latin typeface="Arial" charset="0"/>
              </a:rPr>
              <a:t>	 Para </a:t>
            </a:r>
            <a:r>
              <a:rPr lang="es-ES" sz="1600" b="1" dirty="0">
                <a:solidFill>
                  <a:srgbClr val="FFFFCC"/>
                </a:solidFill>
                <a:latin typeface="Arial" charset="0"/>
              </a:rPr>
              <a:t>ver los </a:t>
            </a:r>
            <a:r>
              <a:rPr lang="es-ES" sz="1600" b="1" dirty="0" err="1">
                <a:solidFill>
                  <a:srgbClr val="FFFFCC"/>
                </a:solidFill>
                <a:latin typeface="Arial" charset="0"/>
              </a:rPr>
              <a:t>webcast</a:t>
            </a:r>
            <a:r>
              <a:rPr lang="es-ES" sz="1600" b="1" dirty="0">
                <a:solidFill>
                  <a:srgbClr val="FFFFCC"/>
                </a:solidFill>
                <a:latin typeface="Arial" charset="0"/>
              </a:rPr>
              <a:t> grabados sobre éste tema y otros temas, diríjase a:</a:t>
            </a:r>
          </a:p>
          <a:p>
            <a:pPr>
              <a:lnSpc>
                <a:spcPct val="130000"/>
              </a:lnSpc>
              <a:spcBef>
                <a:spcPct val="50000"/>
              </a:spcBef>
              <a:buNone/>
            </a:pPr>
            <a:r>
              <a:rPr lang="es-ES" sz="1600" b="1" dirty="0" smtClean="0">
                <a:solidFill>
                  <a:srgbClr val="FFFFCC"/>
                </a:solidFill>
                <a:latin typeface="Arial" charset="0"/>
              </a:rPr>
              <a:t>	</a:t>
            </a:r>
            <a:r>
              <a:rPr lang="es-ES" sz="1600" dirty="0" smtClean="0">
                <a:solidFill>
                  <a:srgbClr val="FFFFCC"/>
                </a:solidFill>
                <a:latin typeface="Arial" charset="0"/>
                <a:hlinkClick r:id="rId3"/>
              </a:rPr>
              <a:t>http://www.microsoft.com/spain/technet/jornadas/webcasts/webcasts_ant.aspx</a:t>
            </a:r>
            <a:r>
              <a:rPr lang="es-ES" sz="1600" dirty="0" smtClean="0">
                <a:solidFill>
                  <a:srgbClr val="FFFFCC"/>
                </a:solidFill>
                <a:latin typeface="Arial" charset="0"/>
                <a:hlinkClick r:id="rId4"/>
              </a:rPr>
              <a:t> </a:t>
            </a:r>
          </a:p>
          <a:p>
            <a:pPr>
              <a:lnSpc>
                <a:spcPct val="130000"/>
              </a:lnSpc>
              <a:spcBef>
                <a:spcPct val="50000"/>
              </a:spcBef>
              <a:buNone/>
            </a:pPr>
            <a:r>
              <a:rPr lang="es-ES" sz="1600" b="1" dirty="0" smtClean="0">
                <a:solidFill>
                  <a:srgbClr val="FFFFCC"/>
                </a:solidFill>
                <a:latin typeface="Arial" charset="0"/>
              </a:rPr>
              <a:t>	  </a:t>
            </a:r>
            <a:r>
              <a:rPr lang="es-ES" sz="1400" b="1" dirty="0" smtClean="0">
                <a:solidFill>
                  <a:srgbClr val="FFFFCC"/>
                </a:solidFill>
                <a:latin typeface="Arial" charset="0"/>
              </a:rPr>
              <a:t>Para información y registro de Futuros </a:t>
            </a:r>
            <a:r>
              <a:rPr lang="es-ES" sz="1400" b="1" dirty="0" err="1" smtClean="0">
                <a:solidFill>
                  <a:srgbClr val="FFFFCC"/>
                </a:solidFill>
                <a:latin typeface="Arial" charset="0"/>
              </a:rPr>
              <a:t>Webcast</a:t>
            </a:r>
            <a:r>
              <a:rPr lang="es-ES" sz="1400" b="1" dirty="0" smtClean="0">
                <a:solidFill>
                  <a:srgbClr val="FFFFCC"/>
                </a:solidFill>
                <a:latin typeface="Arial" charset="0"/>
              </a:rPr>
              <a:t> de éste y otros temas diríjase a:</a:t>
            </a:r>
            <a:endParaRPr lang="es-ES" sz="1600" b="1" dirty="0" smtClean="0">
              <a:solidFill>
                <a:srgbClr val="FFFFCC"/>
              </a:solidFill>
              <a:latin typeface="Arial" charset="0"/>
            </a:endParaRPr>
          </a:p>
          <a:p>
            <a:pPr lvl="1">
              <a:lnSpc>
                <a:spcPct val="130000"/>
              </a:lnSpc>
              <a:spcBef>
                <a:spcPct val="50000"/>
              </a:spcBef>
              <a:buNone/>
            </a:pPr>
            <a:r>
              <a:rPr lang="es-ES" sz="1600" dirty="0" smtClean="0">
                <a:solidFill>
                  <a:srgbClr val="FFFFCC"/>
                </a:solidFill>
                <a:latin typeface="Arial" charset="0"/>
                <a:hlinkClick r:id="rId5"/>
              </a:rPr>
              <a:t>http://www.microsoft.com/spain/technet/jornadas/default.mspx</a:t>
            </a:r>
            <a:endParaRPr lang="es-ES" sz="1600" dirty="0" smtClean="0">
              <a:solidFill>
                <a:srgbClr val="FFFFCC"/>
              </a:solidFill>
              <a:latin typeface="Arial" charset="0"/>
            </a:endParaRPr>
          </a:p>
          <a:p>
            <a:pPr lvl="1">
              <a:lnSpc>
                <a:spcPct val="130000"/>
              </a:lnSpc>
              <a:spcBef>
                <a:spcPct val="50000"/>
              </a:spcBef>
              <a:buNone/>
            </a:pPr>
            <a:r>
              <a:rPr lang="es-ES" sz="1600" b="1" dirty="0" smtClean="0">
                <a:solidFill>
                  <a:srgbClr val="FFFFCC"/>
                </a:solidFill>
                <a:latin typeface="Arial" charset="0"/>
                <a:ea typeface="+mn-ea"/>
                <a:cs typeface="+mn-cs"/>
              </a:rPr>
              <a:t>Para mantenerse informado sobre todos los Eventos, Seminarios y </a:t>
            </a:r>
            <a:r>
              <a:rPr lang="es-ES" sz="1600" b="1" dirty="0" err="1" smtClean="0">
                <a:solidFill>
                  <a:srgbClr val="FFFFCC"/>
                </a:solidFill>
                <a:latin typeface="Arial" charset="0"/>
                <a:ea typeface="+mn-ea"/>
                <a:cs typeface="+mn-cs"/>
              </a:rPr>
              <a:t>webcast</a:t>
            </a:r>
            <a:r>
              <a:rPr lang="es-ES" sz="1600" b="1" dirty="0" smtClean="0">
                <a:solidFill>
                  <a:srgbClr val="FFFFCC"/>
                </a:solidFill>
                <a:latin typeface="Arial" charset="0"/>
                <a:ea typeface="+mn-ea"/>
                <a:cs typeface="+mn-cs"/>
              </a:rPr>
              <a:t> suscríbase a nuestro boletín TechNet Flash en ésta dirección:</a:t>
            </a:r>
          </a:p>
          <a:p>
            <a:pPr lvl="1">
              <a:lnSpc>
                <a:spcPct val="130000"/>
              </a:lnSpc>
              <a:spcBef>
                <a:spcPct val="50000"/>
              </a:spcBef>
              <a:buNone/>
            </a:pPr>
            <a:r>
              <a:rPr lang="es-ES" sz="1600" dirty="0" smtClean="0">
                <a:solidFill>
                  <a:srgbClr val="FFFFCC"/>
                </a:solidFill>
                <a:latin typeface="Arial" charset="0"/>
                <a:hlinkClick r:id="rId6"/>
              </a:rPr>
              <a:t>http</a:t>
            </a:r>
            <a:r>
              <a:rPr lang="es-ES" sz="1600" dirty="0">
                <a:solidFill>
                  <a:srgbClr val="FFFFCC"/>
                </a:solidFill>
                <a:latin typeface="Arial" charset="0"/>
                <a:hlinkClick r:id="rId6"/>
              </a:rPr>
              <a:t>://www.microsoft.es/technet/boletines/default.mspx</a:t>
            </a:r>
            <a:endParaRPr lang="es-ES" sz="1600" dirty="0">
              <a:solidFill>
                <a:srgbClr val="FFFFCC"/>
              </a:solidFill>
              <a:latin typeface="Arial" charset="0"/>
            </a:endParaRPr>
          </a:p>
          <a:p>
            <a:pPr>
              <a:lnSpc>
                <a:spcPct val="130000"/>
              </a:lnSpc>
              <a:spcBef>
                <a:spcPct val="50000"/>
              </a:spcBef>
              <a:buNone/>
            </a:pPr>
            <a:r>
              <a:rPr lang="es-ES" sz="1600" b="1" dirty="0" smtClean="0">
                <a:solidFill>
                  <a:srgbClr val="FFFFCC"/>
                </a:solidFill>
                <a:latin typeface="Arial" charset="0"/>
              </a:rPr>
              <a:t>	   Descubra </a:t>
            </a:r>
            <a:r>
              <a:rPr lang="es-ES" sz="1600" b="1" dirty="0">
                <a:solidFill>
                  <a:srgbClr val="FFFFCC"/>
                </a:solidFill>
                <a:latin typeface="Arial" charset="0"/>
              </a:rPr>
              <a:t>los mejores vídeos para TI gratis y a un solo clic:</a:t>
            </a:r>
            <a:r>
              <a:rPr lang="es-ES" sz="1600" dirty="0">
                <a:solidFill>
                  <a:srgbClr val="FFFFCC"/>
                </a:solidFill>
                <a:latin typeface="Arial" charset="0"/>
              </a:rPr>
              <a:t> </a:t>
            </a:r>
          </a:p>
          <a:p>
            <a:pPr lvl="1">
              <a:lnSpc>
                <a:spcPct val="130000"/>
              </a:lnSpc>
              <a:spcBef>
                <a:spcPct val="50000"/>
              </a:spcBef>
              <a:buNone/>
            </a:pPr>
            <a:r>
              <a:rPr lang="es-ES" sz="1600" dirty="0">
                <a:solidFill>
                  <a:srgbClr val="FFFFCC"/>
                </a:solidFill>
                <a:latin typeface="Arial" charset="0"/>
                <a:hlinkClick r:id="rId7"/>
              </a:rPr>
              <a:t>http://www.microsoft.es/technet/itsshowtime/default.aspx</a:t>
            </a:r>
            <a:endParaRPr lang="es-ES" sz="1600" dirty="0">
              <a:solidFill>
                <a:srgbClr val="FFFFCC"/>
              </a:solidFill>
              <a:latin typeface="Arial" charset="0"/>
            </a:endParaRPr>
          </a:p>
          <a:p>
            <a:pPr>
              <a:lnSpc>
                <a:spcPct val="130000"/>
              </a:lnSpc>
              <a:spcBef>
                <a:spcPct val="50000"/>
              </a:spcBef>
              <a:buNone/>
            </a:pPr>
            <a:r>
              <a:rPr lang="es-ES" sz="1600" b="1" dirty="0" smtClean="0">
                <a:solidFill>
                  <a:srgbClr val="FFFFCC"/>
                </a:solidFill>
                <a:latin typeface="Arial" charset="0"/>
              </a:rPr>
              <a:t>	  Para </a:t>
            </a:r>
            <a:r>
              <a:rPr lang="es-ES" sz="1600" b="1" dirty="0">
                <a:solidFill>
                  <a:srgbClr val="FFFFCC"/>
                </a:solidFill>
                <a:latin typeface="Arial" charset="0"/>
              </a:rPr>
              <a:t>acceder a toda la información, betas, actualizaciones, recursos, puede suscribirse a Nuestra Suscripción TechNet en:</a:t>
            </a:r>
          </a:p>
          <a:p>
            <a:pPr lvl="1">
              <a:lnSpc>
                <a:spcPct val="130000"/>
              </a:lnSpc>
              <a:spcBef>
                <a:spcPct val="50000"/>
              </a:spcBef>
              <a:buNone/>
            </a:pPr>
            <a:r>
              <a:rPr lang="es-ES" sz="1600" dirty="0">
                <a:solidFill>
                  <a:srgbClr val="FFFFCC"/>
                </a:solidFill>
                <a:latin typeface="Arial" charset="0"/>
                <a:hlinkClick r:id="rId8"/>
              </a:rPr>
              <a:t>http://www.microsoft.es/technet/recursos/cd/default.mspx</a:t>
            </a:r>
            <a:endParaRPr lang="es-ES" sz="1600" dirty="0">
              <a:solidFill>
                <a:srgbClr val="FFFFCC"/>
              </a:solidFill>
              <a:latin typeface="Arial" charset="0"/>
            </a:endParaRPr>
          </a:p>
        </p:txBody>
      </p:sp>
      <p:pic>
        <p:nvPicPr>
          <p:cNvPr id="7" name="Picture 6" descr="TechNet_rgb.pn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353746" y="6086478"/>
            <a:ext cx="3790254" cy="771522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7483" name="Rectangle 11"/>
          <p:cNvSpPr>
            <a:spLocks noGrp="1" noChangeArrowheads="1"/>
          </p:cNvSpPr>
          <p:nvPr>
            <p:ph type="title"/>
          </p:nvPr>
        </p:nvSpPr>
        <p:spPr>
          <a:xfrm>
            <a:off x="642910" y="285728"/>
            <a:ext cx="7891490" cy="1244600"/>
          </a:xfrm>
          <a:noFill/>
          <a:ln/>
        </p:spPr>
        <p:txBody>
          <a:bodyPr>
            <a:normAutofit/>
          </a:bodyPr>
          <a:lstStyle/>
          <a:p>
            <a:r>
              <a:rPr lang="en-US" dirty="0"/>
              <a:t>Reporting </a:t>
            </a:r>
            <a:r>
              <a:rPr lang="en-US" dirty="0" smtClean="0"/>
              <a:t>Services</a:t>
            </a:r>
            <a:endParaRPr lang="en-US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grpSp>
        <p:nvGrpSpPr>
          <p:cNvPr id="2" name="Group 45"/>
          <p:cNvGrpSpPr>
            <a:grpSpLocks/>
          </p:cNvGrpSpPr>
          <p:nvPr/>
        </p:nvGrpSpPr>
        <p:grpSpPr bwMode="auto">
          <a:xfrm>
            <a:off x="3005139" y="2700338"/>
            <a:ext cx="2873375" cy="3781425"/>
            <a:chOff x="3606882" y="3240655"/>
            <a:chExt cx="3446681" cy="4537494"/>
          </a:xfrm>
        </p:grpSpPr>
        <p:pic>
          <p:nvPicPr>
            <p:cNvPr id="9" name="Picture 4" descr="\\showsrus\07_Shows\Convergence_03-11\Resource_Kit\Ovals\Oval_LtBlue_small.png"/>
            <p:cNvPicPr>
              <a:picLocks noChangeAspect="1" noChangeArrowheads="1"/>
            </p:cNvPicPr>
            <p:nvPr/>
          </p:nvPicPr>
          <p:blipFill>
            <a:blip r:embed="rId4">
              <a:lum contrast="50000"/>
            </a:blip>
            <a:srcRect/>
            <a:stretch>
              <a:fillRect/>
            </a:stretch>
          </p:blipFill>
          <p:spPr bwMode="auto">
            <a:xfrm>
              <a:off x="3606882" y="3240655"/>
              <a:ext cx="3446681" cy="45374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2" descr="\\showsrus\07_Shows\Convergence_03-11\Resource_Kit\Ovals\Oval_LtBlue_small.png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 rot="202457">
              <a:off x="4012483" y="4983279"/>
              <a:ext cx="2877469" cy="2323647"/>
            </a:xfrm>
            <a:prstGeom prst="rect">
              <a:avLst/>
            </a:prstGeom>
            <a:noFill/>
            <a:scene3d>
              <a:camera prst="isometricOffAxis1Top"/>
              <a:lightRig rig="threePt" dir="t"/>
            </a:scene3d>
          </p:spPr>
        </p:pic>
        <p:sp>
          <p:nvSpPr>
            <p:cNvPr id="11" name="AutoShape 7"/>
            <p:cNvSpPr>
              <a:spLocks noChangeArrowheads="1"/>
            </p:cNvSpPr>
            <p:nvPr/>
          </p:nvSpPr>
          <p:spPr bwMode="auto">
            <a:xfrm>
              <a:off x="3943920" y="3857843"/>
              <a:ext cx="3084896" cy="597474"/>
            </a:xfrm>
            <a:prstGeom prst="roundRect">
              <a:avLst>
                <a:gd name="adj" fmla="val 44556"/>
              </a:avLst>
            </a:prstGeom>
            <a:noFill/>
            <a:ln w="9525" algn="ctr">
              <a:noFill/>
              <a:round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lnSpc>
                  <a:spcPct val="90000"/>
                </a:lnSpc>
                <a:defRPr/>
              </a:pPr>
              <a:r>
                <a:rPr lang="es-ES" sz="20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Verdana" pitchFamily="34" charset="0"/>
                </a:rPr>
                <a:t>Administración</a:t>
              </a:r>
              <a:endParaRPr lang="es-ES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endParaRPr>
            </a:p>
          </p:txBody>
        </p:sp>
        <p:pic>
          <p:nvPicPr>
            <p:cNvPr id="12" name="Picture 85" descr="developer Tools toolbox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584595" y="4412021"/>
              <a:ext cx="1600074" cy="19091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609600" y="1524000"/>
            <a:ext cx="7872412" cy="969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1432" tIns="45717" rIns="91432" bIns="45717"/>
          <a:lstStyle/>
          <a:p>
            <a:pPr algn="just">
              <a:lnSpc>
                <a:spcPct val="90000"/>
              </a:lnSpc>
              <a:buClr>
                <a:srgbClr val="003399"/>
              </a:buClr>
              <a:buSzPct val="75000"/>
              <a:buFont typeface="Wingdings" pitchFamily="2" charset="2"/>
              <a:buNone/>
            </a:pPr>
            <a:r>
              <a:rPr lang="es-ES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Reporting Services es una plataforma basada en servidor que soporta la creación, administración y entrega de informes interactivos en toda la organización.</a:t>
            </a:r>
          </a:p>
        </p:txBody>
      </p:sp>
      <p:pic>
        <p:nvPicPr>
          <p:cNvPr id="14" name="Picture 14" descr="300714_arrow_gold"/>
          <p:cNvPicPr>
            <a:picLocks noChangeAspect="1" noChangeArrowheads="1"/>
          </p:cNvPicPr>
          <p:nvPr/>
        </p:nvPicPr>
        <p:blipFill>
          <a:blip r:embed="rId6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5508914" y="4671325"/>
            <a:ext cx="850323" cy="52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6" descr="300714_arrow_gold"/>
          <p:cNvPicPr>
            <a:picLocks noChangeAspect="1" noChangeArrowheads="1"/>
          </p:cNvPicPr>
          <p:nvPr/>
        </p:nvPicPr>
        <p:blipFill>
          <a:blip r:embed="rId7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5437477" y="3502083"/>
            <a:ext cx="769359" cy="52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5" descr="300714_arrow_gold"/>
          <p:cNvPicPr>
            <a:picLocks noChangeAspect="1" noChangeArrowheads="1"/>
          </p:cNvPicPr>
          <p:nvPr/>
        </p:nvPicPr>
        <p:blipFill>
          <a:blip r:embed="rId6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860675" y="4671325"/>
            <a:ext cx="755362" cy="52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Group 46"/>
          <p:cNvGrpSpPr/>
          <p:nvPr/>
        </p:nvGrpSpPr>
        <p:grpSpPr>
          <a:xfrm>
            <a:off x="5764213" y="2698751"/>
            <a:ext cx="2871787" cy="3781425"/>
            <a:chOff x="5764213" y="2698751"/>
            <a:chExt cx="2871787" cy="3781425"/>
          </a:xfrm>
        </p:grpSpPr>
        <p:grpSp>
          <p:nvGrpSpPr>
            <p:cNvPr id="4" name="Group 42"/>
            <p:cNvGrpSpPr>
              <a:grpSpLocks/>
            </p:cNvGrpSpPr>
            <p:nvPr/>
          </p:nvGrpSpPr>
          <p:grpSpPr bwMode="auto">
            <a:xfrm>
              <a:off x="5764213" y="2698751"/>
              <a:ext cx="2871787" cy="3781425"/>
              <a:chOff x="6916581" y="3237778"/>
              <a:chExt cx="3446681" cy="4537494"/>
            </a:xfrm>
          </p:grpSpPr>
          <p:pic>
            <p:nvPicPr>
              <p:cNvPr id="34" name="Picture 4" descr="\\showsrus\07_Shows\Convergence_03-11\Resource_Kit\Ovals\Oval_LtBlue_small.png"/>
              <p:cNvPicPr>
                <a:picLocks noChangeAspect="1" noChangeArrowheads="1"/>
              </p:cNvPicPr>
              <p:nvPr/>
            </p:nvPicPr>
            <p:blipFill>
              <a:blip r:embed="rId4">
                <a:lum contrast="50000"/>
              </a:blip>
              <a:srcRect/>
              <a:stretch>
                <a:fillRect/>
              </a:stretch>
            </p:blipFill>
            <p:spPr bwMode="auto">
              <a:xfrm>
                <a:off x="6916581" y="3237778"/>
                <a:ext cx="3446681" cy="45374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5" name="Picture 2" descr="\\showsrus\07_Shows\Convergence_03-11\Resource_Kit\Ovals\Oval_LtBlue_small.png"/>
              <p:cNvPicPr>
                <a:picLocks noChangeAspect="1" noChangeArrowheads="1"/>
              </p:cNvPicPr>
              <p:nvPr/>
            </p:nvPicPr>
            <p:blipFill>
              <a:blip r:embed="rId4">
                <a:lum contrast="50000"/>
              </a:blip>
              <a:srcRect/>
              <a:stretch>
                <a:fillRect/>
              </a:stretch>
            </p:blipFill>
            <p:spPr bwMode="auto">
              <a:xfrm rot="202457">
                <a:off x="7315621" y="4981131"/>
                <a:ext cx="2877469" cy="2323647"/>
              </a:xfrm>
              <a:prstGeom prst="rect">
                <a:avLst/>
              </a:prstGeom>
              <a:noFill/>
              <a:scene3d>
                <a:camera prst="isometricOffAxis1Top"/>
                <a:lightRig rig="threePt" dir="t"/>
              </a:scene3d>
            </p:spPr>
          </p:pic>
          <p:pic>
            <p:nvPicPr>
              <p:cNvPr id="36" name="Picture 77" descr="MSN icon dashboard"/>
              <p:cNvPicPr>
                <a:picLocks noChangeAspect="1" noChangeArrowheads="1"/>
              </p:cNvPicPr>
              <p:nvPr/>
            </p:nvPicPr>
            <p:blipFill>
              <a:blip r:embed="rId8">
                <a:lum contrast="50000"/>
              </a:blip>
              <a:srcRect b="43307"/>
              <a:stretch>
                <a:fillRect/>
              </a:stretch>
            </p:blipFill>
            <p:spPr bwMode="auto">
              <a:xfrm>
                <a:off x="8269926" y="4693014"/>
                <a:ext cx="1552037" cy="16484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7" name="AutoShape 10"/>
              <p:cNvSpPr>
                <a:spLocks noChangeArrowheads="1"/>
              </p:cNvSpPr>
              <p:nvPr/>
            </p:nvSpPr>
            <p:spPr bwMode="auto">
              <a:xfrm>
                <a:off x="7457698" y="3859447"/>
                <a:ext cx="2716953" cy="597474"/>
              </a:xfrm>
              <a:prstGeom prst="roundRect">
                <a:avLst>
                  <a:gd name="adj" fmla="val 44556"/>
                </a:avLst>
              </a:prstGeom>
              <a:noFill/>
              <a:ln w="9525" algn="ctr">
                <a:noFill/>
                <a:round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lnSpc>
                    <a:spcPct val="90000"/>
                  </a:lnSpc>
                  <a:defRPr/>
                </a:pPr>
                <a:r>
                  <a:rPr lang="es-ES" sz="2000" b="1" dirty="0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Verdana" pitchFamily="34" charset="0"/>
                  </a:rPr>
                  <a:t>Entrega</a:t>
                </a:r>
                <a:endParaRPr lang="es-ES" sz="20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Verdana" pitchFamily="34" charset="0"/>
                </a:endParaRPr>
              </a:p>
            </p:txBody>
          </p:sp>
          <p:pic>
            <p:nvPicPr>
              <p:cNvPr id="38" name="Picture 37" descr="MSN icon mail"/>
              <p:cNvPicPr>
                <a:picLocks noChangeAspect="1" noChangeArrowheads="1"/>
              </p:cNvPicPr>
              <p:nvPr/>
            </p:nvPicPr>
            <p:blipFill>
              <a:blip r:embed="rId9">
                <a:lum contrast="50000"/>
              </a:blip>
              <a:srcRect b="40675"/>
              <a:stretch>
                <a:fillRect/>
              </a:stretch>
            </p:blipFill>
            <p:spPr bwMode="auto">
              <a:xfrm>
                <a:off x="7787102" y="4261004"/>
                <a:ext cx="1101266" cy="10731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9" name="Rounded Rectangle 38"/>
              <p:cNvSpPr/>
              <p:nvPr/>
            </p:nvSpPr>
            <p:spPr bwMode="auto">
              <a:xfrm>
                <a:off x="7844710" y="5293171"/>
                <a:ext cx="731520" cy="980902"/>
              </a:xfrm>
              <a:prstGeom prst="roundRect">
                <a:avLst/>
              </a:prstGeom>
              <a:solidFill>
                <a:schemeClr val="accent3"/>
              </a:solidFill>
              <a:ln>
                <a:noFill/>
                <a:headEnd type="none" w="med" len="med"/>
                <a:tailEnd type="none" w="med" len="med"/>
              </a:ln>
              <a:scene3d>
                <a:camera prst="isometricOffAxis2Left"/>
                <a:lightRig rig="threePt" dir="t"/>
              </a:scene3d>
              <a:sp3d>
                <a:bevelT/>
              </a:sp3d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lIns="109728" tIns="54864" rIns="109728" bIns="54864" anchor="ctr"/>
              <a:lstStyle/>
              <a:p>
                <a:pPr algn="ctr" defTabSz="914063">
                  <a:defRPr/>
                </a:pPr>
                <a:endParaRPr lang="en-US" dirty="0">
                  <a:solidFill>
                    <a:schemeClr val="bg1">
                      <a:lumMod val="9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endParaRPr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7778207" y="5525927"/>
                <a:ext cx="947651" cy="480109"/>
              </a:xfrm>
              <a:prstGeom prst="rect">
                <a:avLst/>
              </a:prstGeom>
              <a:noFill/>
              <a:scene3d>
                <a:camera prst="isometricOffAxis2Left"/>
                <a:lightRig rig="threePt" dir="t"/>
              </a:scene3d>
            </p:spPr>
            <p:txBody>
              <a:bodyPr>
                <a:spAutoFit/>
                <a:scene3d>
                  <a:camera prst="orthographicFront"/>
                  <a:lightRig rig="brightRoom" dir="t"/>
                </a:scene3d>
                <a:sp3d contourW="6350" prstMaterial="plastic">
                  <a:bevelT w="20320" h="20320" prst="angle"/>
                  <a:contourClr>
                    <a:schemeClr val="accent1">
                      <a:tint val="100000"/>
                      <a:shade val="100000"/>
                      <a:hueMod val="100000"/>
                      <a:satMod val="100000"/>
                    </a:schemeClr>
                  </a:contourClr>
                </a:sp3d>
              </a:bodyPr>
              <a:lstStyle/>
              <a:p>
                <a:pPr>
                  <a:defRPr/>
                </a:pPr>
                <a:r>
                  <a:rPr lang="en-US" sz="2000" b="1" cap="all" dirty="0">
                    <a:ln/>
                    <a:solidFill>
                      <a:schemeClr val="bg1">
                        <a:lumMod val="95000"/>
                      </a:schemeClr>
                    </a:solidFill>
                    <a:effectLst>
                      <a:outerShdw blurRad="38100" dist="38100" dir="2700000" algn="tl" rotWithShape="0">
                        <a:srgbClr val="000000">
                          <a:alpha val="43137"/>
                        </a:srgbClr>
                      </a:outerShdw>
                      <a:reflection blurRad="10000" stA="55000" endPos="48000" dist="500" dir="5400000" sy="-100000" algn="bl" rotWithShape="0"/>
                    </a:effectLst>
                    <a:latin typeface="Segoe" pitchFamily="34" charset="0"/>
                  </a:rPr>
                  <a:t>XML</a:t>
                </a:r>
              </a:p>
            </p:txBody>
          </p:sp>
          <p:sp>
            <p:nvSpPr>
              <p:cNvPr id="41" name="Rectangle 40"/>
              <p:cNvSpPr/>
              <p:nvPr/>
            </p:nvSpPr>
            <p:spPr bwMode="auto">
              <a:xfrm>
                <a:off x="8495439" y="5285443"/>
                <a:ext cx="953036" cy="70833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  <a:headEnd type="none" w="med" len="med"/>
                <a:tailEnd type="none" w="med" len="med"/>
              </a:ln>
              <a:effectLst/>
              <a:scene3d>
                <a:camera prst="perspectiveHeroicExtremeLeftFacing"/>
                <a:lightRig rig="threePt" dir="t"/>
              </a:scene3d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lIns="109728" tIns="54864" rIns="109728" bIns="54864" anchor="ctr"/>
              <a:lstStyle/>
              <a:p>
                <a:pPr algn="ctr" defTabSz="914063">
                  <a:defRPr/>
                </a:pPr>
                <a:endParaRPr lang="en-US" dirty="0">
                  <a:solidFill>
                    <a:schemeClr val="bg1">
                      <a:lumMod val="9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endParaRPr>
              </a:p>
            </p:txBody>
          </p:sp>
        </p:grpSp>
        <p:pic>
          <p:nvPicPr>
            <p:cNvPr id="42" name="Picture 8"/>
            <p:cNvPicPr>
              <a:picLocks noChangeAspect="1" noChangeArrowheads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 rot="531158">
              <a:off x="7205929" y="4383461"/>
              <a:ext cx="567418" cy="604424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  <a:headEnd/>
              <a:tailEnd/>
            </a:ln>
            <a:effectLst/>
            <a:scene3d>
              <a:camera prst="isometricOffAxis2Left"/>
              <a:lightRig rig="threePt" dir="t"/>
            </a:scene3d>
          </p:spPr>
        </p:pic>
      </p:grpSp>
      <p:grpSp>
        <p:nvGrpSpPr>
          <p:cNvPr id="5" name="Group 42"/>
          <p:cNvGrpSpPr/>
          <p:nvPr/>
        </p:nvGrpSpPr>
        <p:grpSpPr>
          <a:xfrm>
            <a:off x="233363" y="2689225"/>
            <a:ext cx="2871787" cy="3779838"/>
            <a:chOff x="233363" y="2689225"/>
            <a:chExt cx="2871787" cy="3779838"/>
          </a:xfrm>
        </p:grpSpPr>
        <p:grpSp>
          <p:nvGrpSpPr>
            <p:cNvPr id="6" name="Group 39"/>
            <p:cNvGrpSpPr>
              <a:grpSpLocks/>
            </p:cNvGrpSpPr>
            <p:nvPr/>
          </p:nvGrpSpPr>
          <p:grpSpPr bwMode="auto">
            <a:xfrm>
              <a:off x="233363" y="2689225"/>
              <a:ext cx="2871787" cy="3779838"/>
              <a:chOff x="279930" y="3226279"/>
              <a:chExt cx="3446681" cy="4537494"/>
            </a:xfrm>
          </p:grpSpPr>
          <p:pic>
            <p:nvPicPr>
              <p:cNvPr id="20" name="Picture 2" descr="\\showsrus\07_Shows\Convergence_03-11\Resource_Kit\Ovals\Oval_LtBlue_small.png"/>
              <p:cNvPicPr>
                <a:picLocks noChangeAspect="1" noChangeArrowheads="1"/>
              </p:cNvPicPr>
              <p:nvPr/>
            </p:nvPicPr>
            <p:blipFill>
              <a:blip r:embed="rId4">
                <a:lum contrast="50000"/>
              </a:blip>
              <a:srcRect/>
              <a:stretch>
                <a:fillRect/>
              </a:stretch>
            </p:blipFill>
            <p:spPr bwMode="auto">
              <a:xfrm rot="202457">
                <a:off x="691849" y="4972548"/>
                <a:ext cx="2877469" cy="2323647"/>
              </a:xfrm>
              <a:prstGeom prst="rect">
                <a:avLst/>
              </a:prstGeom>
              <a:noFill/>
              <a:scene3d>
                <a:camera prst="isometricOffAxis1Top"/>
                <a:lightRig rig="threePt" dir="t"/>
              </a:scene3d>
            </p:spPr>
          </p:pic>
          <p:pic>
            <p:nvPicPr>
              <p:cNvPr id="18" name="Picture 4" descr="\\showsrus\07_Shows\Convergence_03-11\Resource_Kit\Ovals\Oval_LtBlue_small.png"/>
              <p:cNvPicPr>
                <a:picLocks noChangeAspect="1" noChangeArrowheads="1"/>
              </p:cNvPicPr>
              <p:nvPr/>
            </p:nvPicPr>
            <p:blipFill>
              <a:blip r:embed="rId4">
                <a:lum contrast="50000"/>
              </a:blip>
              <a:srcRect/>
              <a:stretch>
                <a:fillRect/>
              </a:stretch>
            </p:blipFill>
            <p:spPr bwMode="auto">
              <a:xfrm>
                <a:off x="279930" y="3226279"/>
                <a:ext cx="3446681" cy="45374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pSp>
            <p:nvGrpSpPr>
              <p:cNvPr id="7" name="Group 65"/>
              <p:cNvGrpSpPr>
                <a:grpSpLocks/>
              </p:cNvGrpSpPr>
              <p:nvPr/>
            </p:nvGrpSpPr>
            <p:grpSpPr bwMode="auto">
              <a:xfrm>
                <a:off x="1767833" y="4666944"/>
                <a:ext cx="778625" cy="1127759"/>
                <a:chOff x="1767833" y="4494414"/>
                <a:chExt cx="778625" cy="1127759"/>
              </a:xfrm>
            </p:grpSpPr>
            <p:sp>
              <p:nvSpPr>
                <p:cNvPr id="29" name="Rounded Rectangle 28"/>
                <p:cNvSpPr/>
                <p:nvPr/>
              </p:nvSpPr>
              <p:spPr bwMode="auto">
                <a:xfrm>
                  <a:off x="1767833" y="4494414"/>
                  <a:ext cx="778625" cy="1127759"/>
                </a:xfrm>
                <a:prstGeom prst="roundRect">
                  <a:avLst/>
                </a:prstGeom>
                <a:solidFill>
                  <a:schemeClr val="accent3"/>
                </a:solidFill>
                <a:ln>
                  <a:noFill/>
                  <a:headEnd type="none" w="med" len="med"/>
                  <a:tailEnd type="none" w="med" len="med"/>
                </a:ln>
                <a:scene3d>
                  <a:camera prst="isometricOffAxis2Left"/>
                  <a:lightRig rig="threePt" dir="t"/>
                </a:scene3d>
                <a:sp3d>
                  <a:bevelT/>
                </a:sp3d>
              </p:spPr>
              <p:style>
                <a:lnRef idx="1">
                  <a:schemeClr val="accent2"/>
                </a:lnRef>
                <a:fillRef idx="3">
                  <a:schemeClr val="accent2"/>
                </a:fillRef>
                <a:effectRef idx="2">
                  <a:schemeClr val="accent2"/>
                </a:effectRef>
                <a:fontRef idx="minor">
                  <a:schemeClr val="lt1"/>
                </a:fontRef>
              </p:style>
              <p:txBody>
                <a:bodyPr lIns="109728" tIns="54864" rIns="109728" bIns="54864" anchor="ctr"/>
                <a:lstStyle/>
                <a:p>
                  <a:pPr algn="ctr" defTabSz="914063">
                    <a:defRPr/>
                  </a:pPr>
                  <a:endParaRPr lang="en-US" dirty="0">
                    <a:solidFill>
                      <a:schemeClr val="bg1">
                        <a:lumMod val="9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Segoe" pitchFamily="34" charset="0"/>
                  </a:endParaRPr>
                </a:p>
              </p:txBody>
            </p:sp>
            <p:cxnSp>
              <p:nvCxnSpPr>
                <p:cNvPr id="30" name="Straight Connector 29"/>
                <p:cNvCxnSpPr/>
                <p:nvPr/>
              </p:nvCxnSpPr>
              <p:spPr bwMode="auto">
                <a:xfrm>
                  <a:off x="1867042" y="4677414"/>
                  <a:ext cx="583021" cy="99097"/>
                </a:xfrm>
                <a:prstGeom prst="line">
                  <a:avLst/>
                </a:prstGeom>
                <a:gradFill rotWithShape="0">
                  <a:gsLst>
                    <a:gs pos="0">
                      <a:schemeClr val="folHlink">
                        <a:gamma/>
                        <a:tint val="72941"/>
                        <a:invGamma/>
                      </a:schemeClr>
                    </a:gs>
                    <a:gs pos="50000">
                      <a:schemeClr val="folHlink"/>
                    </a:gs>
                    <a:gs pos="100000">
                      <a:schemeClr val="folHlink">
                        <a:gamma/>
                        <a:tint val="72941"/>
                        <a:invGamma/>
                      </a:schemeClr>
                    </a:gs>
                  </a:gsLst>
                  <a:lin ang="2700000" scaled="1"/>
                </a:gradFill>
                <a:ln w="63500" cap="flat" cmpd="sng" algn="ctr">
                  <a:solidFill>
                    <a:schemeClr val="accent5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</p:cxnSp>
            <p:cxnSp>
              <p:nvCxnSpPr>
                <p:cNvPr id="31" name="Straight Connector 30"/>
                <p:cNvCxnSpPr/>
                <p:nvPr/>
              </p:nvCxnSpPr>
              <p:spPr bwMode="auto">
                <a:xfrm>
                  <a:off x="1870852" y="4778417"/>
                  <a:ext cx="583021" cy="99097"/>
                </a:xfrm>
                <a:prstGeom prst="line">
                  <a:avLst/>
                </a:prstGeom>
                <a:gradFill rotWithShape="0">
                  <a:gsLst>
                    <a:gs pos="0">
                      <a:schemeClr val="folHlink">
                        <a:gamma/>
                        <a:tint val="72941"/>
                        <a:invGamma/>
                      </a:schemeClr>
                    </a:gs>
                    <a:gs pos="50000">
                      <a:schemeClr val="folHlink"/>
                    </a:gs>
                    <a:gs pos="100000">
                      <a:schemeClr val="folHlink">
                        <a:gamma/>
                        <a:tint val="72941"/>
                        <a:invGamma/>
                      </a:schemeClr>
                    </a:gs>
                  </a:gsLst>
                  <a:lin ang="2700000" scaled="1"/>
                </a:gradFill>
                <a:ln w="63500" cap="flat" cmpd="sng" algn="ctr">
                  <a:solidFill>
                    <a:schemeClr val="accent5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</p:cxnSp>
            <p:cxnSp>
              <p:nvCxnSpPr>
                <p:cNvPr id="32" name="Straight Connector 31"/>
                <p:cNvCxnSpPr/>
                <p:nvPr/>
              </p:nvCxnSpPr>
              <p:spPr bwMode="auto">
                <a:xfrm>
                  <a:off x="1880379" y="4892760"/>
                  <a:ext cx="583021" cy="99097"/>
                </a:xfrm>
                <a:prstGeom prst="line">
                  <a:avLst/>
                </a:prstGeom>
                <a:gradFill rotWithShape="0">
                  <a:gsLst>
                    <a:gs pos="0">
                      <a:schemeClr val="folHlink">
                        <a:gamma/>
                        <a:tint val="72941"/>
                        <a:invGamma/>
                      </a:schemeClr>
                    </a:gs>
                    <a:gs pos="50000">
                      <a:schemeClr val="folHlink"/>
                    </a:gs>
                    <a:gs pos="100000">
                      <a:schemeClr val="folHlink">
                        <a:gamma/>
                        <a:tint val="72941"/>
                        <a:invGamma/>
                      </a:schemeClr>
                    </a:gs>
                  </a:gsLst>
                  <a:lin ang="2700000" scaled="1"/>
                </a:gradFill>
                <a:ln w="63500" cap="flat" cmpd="sng" algn="ctr">
                  <a:solidFill>
                    <a:schemeClr val="accent5">
                      <a:lumMod val="60000"/>
                      <a:lumOff val="4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</p:cxnSp>
          </p:grpSp>
          <p:grpSp>
            <p:nvGrpSpPr>
              <p:cNvPr id="8" name="Group 63"/>
              <p:cNvGrpSpPr>
                <a:grpSpLocks/>
              </p:cNvGrpSpPr>
              <p:nvPr/>
            </p:nvGrpSpPr>
            <p:grpSpPr bwMode="auto">
              <a:xfrm>
                <a:off x="933446" y="4896930"/>
                <a:ext cx="1400393" cy="1127759"/>
                <a:chOff x="933446" y="4724400"/>
                <a:chExt cx="1400393" cy="1127759"/>
              </a:xfrm>
            </p:grpSpPr>
            <p:sp>
              <p:nvSpPr>
                <p:cNvPr id="26" name="Rounded Rectangle 25"/>
                <p:cNvSpPr/>
                <p:nvPr/>
              </p:nvSpPr>
              <p:spPr bwMode="auto">
                <a:xfrm>
                  <a:off x="1366052" y="4724400"/>
                  <a:ext cx="778625" cy="1127759"/>
                </a:xfrm>
                <a:prstGeom prst="roundRect">
                  <a:avLst/>
                </a:prstGeom>
                <a:solidFill>
                  <a:schemeClr val="tx2"/>
                </a:solidFill>
                <a:ln>
                  <a:noFill/>
                  <a:headEnd type="none" w="med" len="med"/>
                  <a:tailEnd type="none" w="med" len="med"/>
                </a:ln>
                <a:scene3d>
                  <a:camera prst="isometricOffAxis2Left"/>
                  <a:lightRig rig="threePt" dir="t"/>
                </a:scene3d>
                <a:sp3d>
                  <a:bevelT/>
                </a:sp3d>
              </p:spPr>
              <p:style>
                <a:lnRef idx="1">
                  <a:schemeClr val="accent2"/>
                </a:lnRef>
                <a:fillRef idx="3">
                  <a:schemeClr val="accent2"/>
                </a:fillRef>
                <a:effectRef idx="2">
                  <a:schemeClr val="accent2"/>
                </a:effectRef>
                <a:fontRef idx="minor">
                  <a:schemeClr val="lt1"/>
                </a:fontRef>
              </p:style>
              <p:txBody>
                <a:bodyPr lIns="109728" tIns="54864" rIns="109728" bIns="54864" anchor="ctr"/>
                <a:lstStyle/>
                <a:p>
                  <a:pPr algn="ctr" defTabSz="914063">
                    <a:defRPr/>
                  </a:pPr>
                  <a:endParaRPr lang="en-US" dirty="0">
                    <a:solidFill>
                      <a:schemeClr val="bg1">
                        <a:lumMod val="9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Segoe" pitchFamily="34" charset="0"/>
                  </a:endParaRPr>
                </a:p>
              </p:txBody>
            </p:sp>
            <p:sp>
              <p:nvSpPr>
                <p:cNvPr id="27" name="TextBox 26"/>
                <p:cNvSpPr txBox="1"/>
                <p:nvPr/>
              </p:nvSpPr>
              <p:spPr>
                <a:xfrm>
                  <a:off x="1364855" y="4756678"/>
                  <a:ext cx="809529" cy="369470"/>
                </a:xfrm>
                <a:prstGeom prst="rect">
                  <a:avLst/>
                </a:prstGeom>
                <a:noFill/>
                <a:scene3d>
                  <a:camera prst="isometricOffAxis2Left"/>
                  <a:lightRig rig="threePt" dir="t"/>
                </a:scene3d>
              </p:spPr>
              <p:txBody>
                <a:bodyPr>
                  <a:spAutoFit/>
                </a:bodyPr>
                <a:lstStyle/>
                <a:p>
                  <a:pPr>
                    <a:defRPr/>
                  </a:pPr>
                  <a:r>
                    <a:rPr lang="en-US" sz="700" dirty="0">
                      <a:ln w="1905"/>
                      <a:solidFill>
                        <a:schemeClr val="bg1">
                          <a:lumMod val="95000"/>
                        </a:schemeClr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Segoe" pitchFamily="34" charset="0"/>
                    </a:rPr>
                    <a:t>Embedded Reporting</a:t>
                  </a:r>
                </a:p>
              </p:txBody>
            </p:sp>
            <p:graphicFrame>
              <p:nvGraphicFramePr>
                <p:cNvPr id="28" name="Chart 61"/>
                <p:cNvGraphicFramePr>
                  <a:graphicFrameLocks/>
                </p:cNvGraphicFramePr>
                <p:nvPr/>
              </p:nvGraphicFramePr>
              <p:xfrm>
                <a:off x="933446" y="5073801"/>
                <a:ext cx="1400393" cy="655564"/>
              </p:xfrm>
              <a:graphic>
                <a:graphicData uri="http://schemas.openxmlformats.org/presentationml/2006/ole">
                  <p:oleObj spid="_x0000_s1026" name="Worksheet" r:id="rId11" imgW="1171457" imgH="552524" progId="Excel.Sheet.8">
                    <p:embed/>
                  </p:oleObj>
                </a:graphicData>
              </a:graphic>
            </p:graphicFrame>
          </p:grpSp>
          <p:sp>
            <p:nvSpPr>
              <p:cNvPr id="23" name="AutoShape 4"/>
              <p:cNvSpPr>
                <a:spLocks noChangeArrowheads="1"/>
              </p:cNvSpPr>
              <p:nvPr/>
            </p:nvSpPr>
            <p:spPr bwMode="auto">
              <a:xfrm>
                <a:off x="771463" y="3857067"/>
                <a:ext cx="2827460" cy="596488"/>
              </a:xfrm>
              <a:prstGeom prst="roundRect">
                <a:avLst>
                  <a:gd name="adj" fmla="val 44556"/>
                </a:avLst>
              </a:prstGeom>
              <a:noFill/>
              <a:ln w="9525" algn="ctr">
                <a:noFill/>
                <a:round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lnSpc>
                    <a:spcPct val="90000"/>
                  </a:lnSpc>
                  <a:defRPr/>
                </a:pPr>
                <a:r>
                  <a:rPr lang="es-ES" sz="2000" b="1" dirty="0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Verdana" pitchFamily="34" charset="0"/>
                  </a:rPr>
                  <a:t>Creación</a:t>
                </a:r>
                <a:endParaRPr lang="es-ES" sz="20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Verdana" pitchFamily="34" charset="0"/>
                </a:endParaRPr>
              </a:p>
            </p:txBody>
          </p:sp>
          <p:sp>
            <p:nvSpPr>
              <p:cNvPr id="22" name="Rounded Rectangle 21"/>
              <p:cNvSpPr/>
              <p:nvPr/>
            </p:nvSpPr>
            <p:spPr bwMode="auto">
              <a:xfrm>
                <a:off x="1886069" y="5057672"/>
                <a:ext cx="778625" cy="1127758"/>
              </a:xfrm>
              <a:prstGeom prst="roundRect">
                <a:avLst/>
              </a:prstGeom>
              <a:solidFill>
                <a:schemeClr val="accent3"/>
              </a:solidFill>
              <a:ln>
                <a:noFill/>
                <a:headEnd type="none" w="med" len="med"/>
                <a:tailEnd type="none" w="med" len="med"/>
              </a:ln>
              <a:scene3d>
                <a:camera prst="isometricOffAxis2Left"/>
                <a:lightRig rig="threePt" dir="t"/>
              </a:scene3d>
              <a:sp3d>
                <a:bevelT/>
              </a:sp3d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lIns="109728" tIns="54864" rIns="109728" bIns="54864" anchor="ctr"/>
              <a:lstStyle/>
              <a:p>
                <a:pPr algn="ctr" defTabSz="914063">
                  <a:defRPr/>
                </a:pPr>
                <a:endParaRPr lang="en-US" dirty="0">
                  <a:solidFill>
                    <a:schemeClr val="bg1">
                      <a:lumMod val="9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endParaRPr>
              </a:p>
            </p:txBody>
          </p:sp>
          <p:graphicFrame>
            <p:nvGraphicFramePr>
              <p:cNvPr id="25" name="Chart 48"/>
              <p:cNvGraphicFramePr>
                <a:graphicFrameLocks/>
              </p:cNvGraphicFramePr>
              <p:nvPr/>
            </p:nvGraphicFramePr>
            <p:xfrm>
              <a:off x="1714591" y="5400702"/>
              <a:ext cx="1135557" cy="644130"/>
            </p:xfrm>
            <a:graphic>
              <a:graphicData uri="http://schemas.openxmlformats.org/presentationml/2006/ole">
                <p:oleObj spid="_x0000_s1027" name="Worksheet" r:id="rId12" imgW="1028767" imgH="580893" progId="Excel.Sheet.8">
                  <p:embed/>
                </p:oleObj>
              </a:graphicData>
            </a:graphic>
          </p:graphicFrame>
          <p:sp>
            <p:nvSpPr>
              <p:cNvPr id="24" name="TextBox 23"/>
              <p:cNvSpPr txBox="1"/>
              <p:nvPr/>
            </p:nvSpPr>
            <p:spPr>
              <a:xfrm>
                <a:off x="1828936" y="5201808"/>
                <a:ext cx="952777" cy="240155"/>
              </a:xfrm>
              <a:prstGeom prst="rect">
                <a:avLst/>
              </a:prstGeom>
              <a:noFill/>
              <a:scene3d>
                <a:camera prst="isometricOffAxis2Left"/>
                <a:lightRig rig="threePt" dir="t"/>
              </a:scene3d>
            </p:spPr>
            <p:txBody>
              <a:bodyPr wrap="square">
                <a:spAutoFit/>
              </a:bodyPr>
              <a:lstStyle/>
              <a:p>
                <a:pPr>
                  <a:defRPr/>
                </a:pPr>
                <a:r>
                  <a:rPr lang="en-US" sz="700" b="1" dirty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solidFill>
                      <a:schemeClr val="bg1">
                        <a:lumMod val="9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Segoe" pitchFamily="34" charset="0"/>
                  </a:rPr>
                  <a:t>Web Report</a:t>
                </a:r>
              </a:p>
            </p:txBody>
          </p:sp>
        </p:grpSp>
        <p:sp>
          <p:nvSpPr>
            <p:cNvPr id="46" name="TextBox 45"/>
            <p:cNvSpPr txBox="1"/>
            <p:nvPr/>
          </p:nvSpPr>
          <p:spPr bwMode="auto">
            <a:xfrm>
              <a:off x="1524000" y="4448145"/>
              <a:ext cx="793857" cy="200055"/>
            </a:xfrm>
            <a:prstGeom prst="rect">
              <a:avLst/>
            </a:prstGeom>
            <a:noFill/>
            <a:scene3d>
              <a:camera prst="isometricOffAxis2Left"/>
              <a:lightRig rig="threePt" dir="t"/>
            </a:scene3d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sz="7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chemeClr val="bg1">
                      <a:lumMod val="9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2007 Sales  </a:t>
              </a:r>
              <a:endParaRPr lang="en-US" sz="7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</p:grpSp>
      <p:graphicFrame>
        <p:nvGraphicFramePr>
          <p:cNvPr id="44" name="Diagram 43"/>
          <p:cNvGraphicFramePr/>
          <p:nvPr/>
        </p:nvGraphicFramePr>
        <p:xfrm>
          <a:off x="457200" y="7086600"/>
          <a:ext cx="2590799" cy="152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graphicFrame>
        <p:nvGraphicFramePr>
          <p:cNvPr id="45" name="Diagram 44"/>
          <p:cNvGraphicFramePr/>
          <p:nvPr/>
        </p:nvGraphicFramePr>
        <p:xfrm>
          <a:off x="3352800" y="7315200"/>
          <a:ext cx="2590799" cy="99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graphicFrame>
        <p:nvGraphicFramePr>
          <p:cNvPr id="47" name="Diagram 46"/>
          <p:cNvGraphicFramePr/>
          <p:nvPr/>
        </p:nvGraphicFramePr>
        <p:xfrm>
          <a:off x="6096000" y="7086600"/>
          <a:ext cx="2590799" cy="144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1" r:lo="rId22" r:qs="rId23" r:cs="rId24"/>
          </a:graphicData>
        </a:graphic>
      </p:graphicFrame>
      <p:sp>
        <p:nvSpPr>
          <p:cNvPr id="48" name="Rectangle 11"/>
          <p:cNvSpPr txBox="1">
            <a:spLocks noChangeArrowheads="1"/>
          </p:cNvSpPr>
          <p:nvPr/>
        </p:nvSpPr>
        <p:spPr>
          <a:xfrm>
            <a:off x="563595" y="0"/>
            <a:ext cx="8047005" cy="1244600"/>
          </a:xfrm>
          <a:prstGeom prst="rect">
            <a:avLst/>
          </a:prstGeom>
          <a:noFill/>
          <a:ln/>
        </p:spPr>
        <p:txBody>
          <a:bodyPr vert="horz" lIns="91440" tIns="45720" rIns="91440" bIns="45720" rtlCol="0"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400" b="1" kern="0" dirty="0" err="1" smtClean="0">
                <a:solidFill>
                  <a:srgbClr val="E5E5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/>
                <a:ea typeface="+mj-ea"/>
                <a:cs typeface="+mj-cs"/>
              </a:rPr>
              <a:t>Novedades</a:t>
            </a:r>
            <a:r>
              <a:rPr lang="en-US" sz="4400" b="1" kern="0" dirty="0" smtClean="0">
                <a:solidFill>
                  <a:srgbClr val="E5E5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/>
                <a:ea typeface="+mj-ea"/>
                <a:cs typeface="+mj-cs"/>
              </a:rPr>
              <a:t> en RS 2008</a:t>
            </a:r>
            <a:endParaRPr kumimoji="0" lang="en-US" sz="4400" b="0" i="0" u="none" strike="noStrike" kern="1200" cap="none" spc="-150" normalizeH="0" baseline="0" noProof="0" dirty="0">
              <a:ln w="3175">
                <a:noFill/>
              </a:ln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+mj-lt"/>
              <a:ea typeface="+mj-ea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" dur="1000"/>
                                        <p:tgtEl>
                                          <p:spTgt spid="6174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/>
                                        <p:tgtEl>
                                          <p:spTgt spid="6174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17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4.83811E-6 L -0.00243 -0.2359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-118"/>
                                    </p:animMotion>
                                  </p:childTnLst>
                                </p:cTn>
                              </p:par>
                              <p:par>
                                <p:cTn id="44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1.75763E-7 L 0.00104 -0.26388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-132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3.85754E-6 L 0.00504 -0.23775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119"/>
                                    </p:animMotion>
                                  </p:childTnLst>
                                </p:cTn>
                              </p:par>
                              <p:par>
                                <p:cTn id="48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75763E-7 L -0.00417 -0.24167 " pathEditMode="relative" rAng="0" ptsTypes="AA">
                                      <p:cBhvr>
                                        <p:cTn id="4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" y="-121"/>
                                    </p:animMotion>
                                  </p:childTnLst>
                                </p:cTn>
                              </p:par>
                              <p:par>
                                <p:cTn id="50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3.89454E-6 L -0.004 -0.23566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" y="-118"/>
                                    </p:animMotion>
                                  </p:childTnLst>
                                </p:cTn>
                              </p:par>
                              <p:par>
                                <p:cTn id="52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4.97687E-6 L 0.00086 -0.23405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17"/>
                                    </p:animMotion>
                                  </p:childTnLst>
                                </p:cTn>
                              </p:par>
                              <p:par>
                                <p:cTn id="54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4.24607E-6 L 3.33333E-6 -0.35523 " pathEditMode="relative" rAng="0" ptsTypes="AA">
                                      <p:cBhvr>
                                        <p:cTn id="55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78"/>
                                    </p:animMotion>
                                  </p:childTnLst>
                                </p:cTn>
                              </p:par>
                              <p:par>
                                <p:cTn id="56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66235E-6 L -3.33333E-6 -0.34968 " pathEditMode="relative" rAng="0" ptsTypes="AA">
                                      <p:cBhvr>
                                        <p:cTn id="57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75"/>
                                    </p:animMotion>
                                  </p:childTnLst>
                                </p:cTn>
                              </p:par>
                              <p:par>
                                <p:cTn id="58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66235E-6 L -3.33333E-6 -0.34968 " pathEditMode="relative" rAng="0" ptsTypes="AA">
                                      <p:cBhvr>
                                        <p:cTn id="59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7483" grpId="0" animBg="1"/>
      <p:bldP spid="13" grpId="0"/>
      <p:bldGraphic spid="44" grpId="0">
        <p:bldAsOne/>
      </p:bldGraphic>
      <p:bldGraphic spid="45" grpId="0">
        <p:bldAsOne/>
      </p:bldGraphic>
      <p:bldGraphic spid="47" grpId="0">
        <p:bldAsOne/>
      </p:bldGraphic>
      <p:bldP spid="4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El motor de Informes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86050" y="1600200"/>
            <a:ext cx="6053150" cy="4572000"/>
          </a:xfrm>
        </p:spPr>
        <p:txBody>
          <a:bodyPr>
            <a:normAutofit lnSpcReduction="10000"/>
          </a:bodyPr>
          <a:lstStyle/>
          <a:p>
            <a:r>
              <a:rPr lang="es-ES" dirty="0" smtClean="0"/>
              <a:t>Adiós IIS!!!</a:t>
            </a:r>
          </a:p>
          <a:p>
            <a:pPr lvl="1"/>
            <a:r>
              <a:rPr lang="es-ES" sz="2400" dirty="0" smtClean="0"/>
              <a:t>Reservas de dirección de URL</a:t>
            </a:r>
          </a:p>
          <a:p>
            <a:pPr lvl="1">
              <a:lnSpc>
                <a:spcPct val="80000"/>
              </a:lnSpc>
              <a:defRPr/>
            </a:pPr>
            <a:r>
              <a:rPr lang="es-ES" sz="2400" dirty="0" smtClean="0"/>
              <a:t>Reutiliza SQL OS &amp; SQL CLR… </a:t>
            </a:r>
          </a:p>
          <a:p>
            <a:pPr lvl="1">
              <a:lnSpc>
                <a:spcPct val="80000"/>
              </a:lnSpc>
              <a:defRPr/>
            </a:pPr>
            <a:r>
              <a:rPr lang="es-ES" sz="2400" dirty="0" smtClean="0"/>
              <a:t>Configuración más fácil </a:t>
            </a:r>
            <a:r>
              <a:rPr lang="es-ES" sz="2000" dirty="0" smtClean="0"/>
              <a:t>(centralizada)</a:t>
            </a:r>
          </a:p>
          <a:p>
            <a:pPr lvl="1">
              <a:lnSpc>
                <a:spcPct val="80000"/>
              </a:lnSpc>
              <a:defRPr/>
            </a:pPr>
            <a:r>
              <a:rPr lang="es-ES" sz="2000" dirty="0" smtClean="0"/>
              <a:t>Modos de seguridad</a:t>
            </a:r>
            <a:r>
              <a:rPr lang="es-ES" sz="2000" dirty="0" smtClean="0">
                <a:solidFill>
                  <a:srgbClr val="00FFFF"/>
                </a:solidFill>
              </a:rPr>
              <a:t>: NTLM, </a:t>
            </a:r>
            <a:r>
              <a:rPr lang="es-ES" sz="2000" dirty="0" err="1" smtClean="0">
                <a:solidFill>
                  <a:srgbClr val="00FFFF"/>
                </a:solidFill>
              </a:rPr>
              <a:t>Kerberos</a:t>
            </a:r>
            <a:r>
              <a:rPr lang="es-ES" sz="2000" dirty="0" smtClean="0">
                <a:solidFill>
                  <a:srgbClr val="00FFFF"/>
                </a:solidFill>
              </a:rPr>
              <a:t>, </a:t>
            </a:r>
            <a:r>
              <a:rPr lang="es-ES" sz="2000" dirty="0" err="1" smtClean="0">
                <a:solidFill>
                  <a:srgbClr val="00FFFF"/>
                </a:solidFill>
              </a:rPr>
              <a:t>Negotiate</a:t>
            </a:r>
            <a:r>
              <a:rPr lang="es-ES" sz="2000" dirty="0" smtClean="0">
                <a:solidFill>
                  <a:srgbClr val="00FFFF"/>
                </a:solidFill>
              </a:rPr>
              <a:t>, Basic, </a:t>
            </a:r>
            <a:r>
              <a:rPr lang="es-ES" sz="2000" dirty="0" err="1" smtClean="0">
                <a:solidFill>
                  <a:srgbClr val="00FFFF"/>
                </a:solidFill>
              </a:rPr>
              <a:t>Custom</a:t>
            </a:r>
            <a:r>
              <a:rPr lang="es-ES" sz="2000" dirty="0" smtClean="0"/>
              <a:t> ahora en </a:t>
            </a:r>
            <a:r>
              <a:rPr lang="es-ES" sz="2000" dirty="0" err="1" smtClean="0"/>
              <a:t>Web.config</a:t>
            </a:r>
            <a:endParaRPr lang="es-ES" sz="800" dirty="0" smtClean="0"/>
          </a:p>
          <a:p>
            <a:pPr lvl="1">
              <a:lnSpc>
                <a:spcPct val="80000"/>
              </a:lnSpc>
              <a:defRPr/>
            </a:pPr>
            <a:endParaRPr lang="es-ES" sz="900" dirty="0" smtClean="0"/>
          </a:p>
          <a:p>
            <a:r>
              <a:rPr lang="es-ES" dirty="0" smtClean="0"/>
              <a:t>Gestión de memoria mejorada</a:t>
            </a:r>
          </a:p>
          <a:p>
            <a:pPr lvl="1"/>
            <a:r>
              <a:rPr lang="es-ES" dirty="0" smtClean="0"/>
              <a:t>Recuperación “</a:t>
            </a:r>
            <a:r>
              <a:rPr lang="es-ES" dirty="0" smtClean="0">
                <a:solidFill>
                  <a:srgbClr val="00FFFF"/>
                </a:solidFill>
              </a:rPr>
              <a:t>bajo demanda</a:t>
            </a:r>
            <a:r>
              <a:rPr lang="es-ES" dirty="0" smtClean="0"/>
              <a:t>” </a:t>
            </a:r>
            <a:endParaRPr lang="es-ES" sz="2000" dirty="0" smtClean="0"/>
          </a:p>
          <a:p>
            <a:pPr lvl="2"/>
            <a:r>
              <a:rPr lang="es-ES" sz="1600" dirty="0" smtClean="0"/>
              <a:t>Capaz de procesar mayor cantidad de datos)</a:t>
            </a:r>
          </a:p>
          <a:p>
            <a:pPr lvl="2"/>
            <a:r>
              <a:rPr lang="es-ES" sz="1600" dirty="0" smtClean="0"/>
              <a:t>Mejora de respuesta de la primera página</a:t>
            </a:r>
          </a:p>
          <a:p>
            <a:pPr lvl="1"/>
            <a:endParaRPr lang="es-ES" sz="900" dirty="0" smtClean="0"/>
          </a:p>
          <a:p>
            <a:r>
              <a:rPr lang="es-ES" dirty="0" smtClean="0"/>
              <a:t>Dos Servicios en uno</a:t>
            </a:r>
          </a:p>
        </p:txBody>
      </p:sp>
      <p:pic>
        <p:nvPicPr>
          <p:cNvPr id="20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2071678"/>
            <a:ext cx="1779667" cy="133459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21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2910" y="3071810"/>
            <a:ext cx="2009804" cy="1507171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81000" y="1219201"/>
            <a:ext cx="8620156" cy="5257799"/>
          </a:xfrm>
        </p:spPr>
        <p:txBody>
          <a:bodyPr/>
          <a:lstStyle/>
          <a:p>
            <a:r>
              <a:rPr lang="es-ES" sz="2800" dirty="0" err="1" smtClean="0"/>
              <a:t>Report</a:t>
            </a:r>
            <a:r>
              <a:rPr lang="es-ES" sz="2800" dirty="0" smtClean="0"/>
              <a:t> </a:t>
            </a:r>
            <a:r>
              <a:rPr lang="es-ES" sz="2800" dirty="0" err="1" smtClean="0"/>
              <a:t>Builder</a:t>
            </a:r>
            <a:r>
              <a:rPr lang="es-ES" sz="2800" dirty="0" smtClean="0"/>
              <a:t> 2.0 </a:t>
            </a:r>
            <a:r>
              <a:rPr lang="es-ES" sz="2400" dirty="0" smtClean="0">
                <a:solidFill>
                  <a:schemeClr val="tx1"/>
                </a:solidFill>
              </a:rPr>
              <a:t>(además de Visual Studio)</a:t>
            </a:r>
            <a:endParaRPr lang="es-ES" sz="2800" dirty="0" smtClean="0">
              <a:solidFill>
                <a:schemeClr val="tx1"/>
              </a:solidFill>
            </a:endParaRPr>
          </a:p>
          <a:p>
            <a:pPr lvl="1"/>
            <a:r>
              <a:rPr lang="es-ES" sz="2400" dirty="0" smtClean="0"/>
              <a:t>Comparte formato y permite modificar informes existentes</a:t>
            </a:r>
          </a:p>
          <a:p>
            <a:pPr lvl="1"/>
            <a:r>
              <a:rPr lang="es-ES" sz="2400" dirty="0" smtClean="0"/>
              <a:t>Formato más </a:t>
            </a:r>
            <a:r>
              <a:rPr lang="es-ES" sz="2400" dirty="0" smtClean="0">
                <a:solidFill>
                  <a:srgbClr val="00FFFF"/>
                </a:solidFill>
              </a:rPr>
              <a:t>Flexible</a:t>
            </a:r>
            <a:r>
              <a:rPr lang="es-ES" sz="2400" dirty="0" smtClean="0">
                <a:solidFill>
                  <a:srgbClr val="0070C0"/>
                </a:solidFill>
              </a:rPr>
              <a:t> </a:t>
            </a:r>
            <a:r>
              <a:rPr lang="es-ES" sz="2000" dirty="0" smtClean="0"/>
              <a:t>(Familiar e </a:t>
            </a:r>
            <a:r>
              <a:rPr lang="es-ES" sz="2000" b="1" dirty="0" smtClean="0">
                <a:solidFill>
                  <a:srgbClr val="00FFFF"/>
                </a:solidFill>
              </a:rPr>
              <a:t>intuitivo</a:t>
            </a:r>
            <a:r>
              <a:rPr lang="es-ES" sz="2000" dirty="0" smtClean="0"/>
              <a:t>)</a:t>
            </a:r>
            <a:endParaRPr lang="es-ES" sz="1000" dirty="0" smtClean="0"/>
          </a:p>
          <a:p>
            <a:pPr marL="342900" lvl="1" indent="-342900">
              <a:buFont typeface="Arial" charset="0"/>
              <a:buChar char="•"/>
            </a:pPr>
            <a:r>
              <a:rPr lang="es-ES" dirty="0" smtClean="0"/>
              <a:t>Características </a:t>
            </a:r>
            <a:r>
              <a:rPr lang="es-ES" dirty="0" smtClean="0">
                <a:solidFill>
                  <a:srgbClr val="00FFFF"/>
                </a:solidFill>
              </a:rPr>
              <a:t>avanzadas</a:t>
            </a:r>
            <a:r>
              <a:rPr lang="es-ES" dirty="0" smtClean="0">
                <a:solidFill>
                  <a:schemeClr val="accent1"/>
                </a:solidFill>
              </a:rPr>
              <a:t>: </a:t>
            </a:r>
          </a:p>
          <a:p>
            <a:pPr lvl="1"/>
            <a:r>
              <a:rPr lang="es-ES" sz="2400" dirty="0" smtClean="0">
                <a:solidFill>
                  <a:srgbClr val="00FFFF"/>
                </a:solidFill>
              </a:rPr>
              <a:t>Múltiples</a:t>
            </a:r>
            <a:r>
              <a:rPr lang="es-ES" sz="2400" dirty="0" smtClean="0"/>
              <a:t> orígenes de datos</a:t>
            </a:r>
          </a:p>
          <a:p>
            <a:pPr lvl="1"/>
            <a:r>
              <a:rPr lang="es-ES" sz="2400" dirty="0" smtClean="0">
                <a:solidFill>
                  <a:srgbClr val="00FFFF"/>
                </a:solidFill>
              </a:rPr>
              <a:t>Rich </a:t>
            </a:r>
            <a:r>
              <a:rPr lang="es-ES" sz="2400" dirty="0" err="1" smtClean="0">
                <a:solidFill>
                  <a:srgbClr val="00FFFF"/>
                </a:solidFill>
              </a:rPr>
              <a:t>Text</a:t>
            </a:r>
            <a:r>
              <a:rPr lang="es-ES" sz="2400" dirty="0" smtClean="0">
                <a:solidFill>
                  <a:srgbClr val="00FFFF"/>
                </a:solidFill>
              </a:rPr>
              <a:t> </a:t>
            </a:r>
            <a:r>
              <a:rPr lang="es-ES" sz="2000" dirty="0" smtClean="0"/>
              <a:t>(doc. legales, cartas modelo) </a:t>
            </a:r>
          </a:p>
          <a:p>
            <a:pPr lvl="1"/>
            <a:r>
              <a:rPr lang="es-ES" sz="2400" dirty="0" smtClean="0">
                <a:solidFill>
                  <a:srgbClr val="00FFFF"/>
                </a:solidFill>
              </a:rPr>
              <a:t>HTML </a:t>
            </a:r>
          </a:p>
          <a:p>
            <a:pPr lvl="1"/>
            <a:r>
              <a:rPr lang="es-ES" sz="2400" dirty="0" smtClean="0"/>
              <a:t>Mejor alineamiento</a:t>
            </a:r>
          </a:p>
          <a:p>
            <a:pPr lvl="1"/>
            <a:r>
              <a:rPr lang="es-ES" sz="2400" dirty="0" err="1" smtClean="0">
                <a:solidFill>
                  <a:srgbClr val="00FFFF"/>
                </a:solidFill>
              </a:rPr>
              <a:t>Tablix</a:t>
            </a:r>
            <a:r>
              <a:rPr lang="es-ES" sz="2000" b="1" dirty="0" smtClean="0"/>
              <a:t> </a:t>
            </a:r>
            <a:r>
              <a:rPr lang="es-ES" sz="2000" dirty="0" smtClean="0"/>
              <a:t>(Más </a:t>
            </a:r>
            <a:r>
              <a:rPr lang="es-ES" sz="2000" smtClean="0"/>
              <a:t>posiblilidades </a:t>
            </a:r>
            <a:r>
              <a:rPr lang="es-ES" sz="2000" dirty="0" smtClean="0"/>
              <a:t>de agregados y agrupados) </a:t>
            </a:r>
          </a:p>
          <a:p>
            <a:pPr lvl="1"/>
            <a:r>
              <a:rPr lang="es-ES" sz="2400" dirty="0" smtClean="0"/>
              <a:t>Más posibilidades para </a:t>
            </a:r>
            <a:r>
              <a:rPr lang="es-ES" sz="2400" dirty="0" smtClean="0">
                <a:solidFill>
                  <a:srgbClr val="00FFFF"/>
                </a:solidFill>
              </a:rPr>
              <a:t>expresiones</a:t>
            </a:r>
            <a:r>
              <a:rPr lang="es-ES" sz="2400" dirty="0" smtClean="0"/>
              <a:t> de informes </a:t>
            </a:r>
            <a:r>
              <a:rPr lang="es-ES" sz="2000" dirty="0" smtClean="0"/>
              <a:t>(Campos en el encabezado y pie de página)</a:t>
            </a:r>
          </a:p>
          <a:p>
            <a:pPr lvl="1"/>
            <a:r>
              <a:rPr lang="es-ES" sz="2400" dirty="0" smtClean="0"/>
              <a:t>Incluye </a:t>
            </a:r>
            <a:r>
              <a:rPr lang="es-ES" sz="2400" dirty="0" smtClean="0">
                <a:solidFill>
                  <a:srgbClr val="00FFFF"/>
                </a:solidFill>
              </a:rPr>
              <a:t>gráficos</a:t>
            </a:r>
            <a:r>
              <a:rPr lang="es-ES" sz="2400" dirty="0" smtClean="0"/>
              <a:t> y </a:t>
            </a:r>
            <a:r>
              <a:rPr lang="es-ES" sz="2400" dirty="0" smtClean="0">
                <a:solidFill>
                  <a:srgbClr val="00FFFF"/>
                </a:solidFill>
              </a:rPr>
              <a:t>medidores </a:t>
            </a:r>
          </a:p>
          <a:p>
            <a:pPr lvl="2"/>
            <a:r>
              <a:rPr lang="es-ES" sz="2000" dirty="0" smtClean="0"/>
              <a:t>Múltiples ejes en el mismo gráfico y texto guía para puntos de datos, quiebres de escala, nuevas páginas de propiedades</a:t>
            </a:r>
            <a:r>
              <a:rPr lang="es-ES" sz="2000" dirty="0" smtClean="0"/>
              <a:t>…</a:t>
            </a:r>
            <a:endParaRPr lang="es-ES" sz="2000" dirty="0" smtClean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>
            <a:normAutofit fontScale="90000"/>
          </a:bodyPr>
          <a:lstStyle/>
          <a:p>
            <a:r>
              <a:rPr smtClean="0"/>
              <a:t>Nuevos diseñadores</a:t>
            </a:r>
            <a:endParaRPr lang="en-US" sz="36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grpSp>
        <p:nvGrpSpPr>
          <p:cNvPr id="2" name="Group 11"/>
          <p:cNvGrpSpPr/>
          <p:nvPr/>
        </p:nvGrpSpPr>
        <p:grpSpPr>
          <a:xfrm>
            <a:off x="6629400" y="2209800"/>
            <a:ext cx="2514600" cy="2286000"/>
            <a:chOff x="6324600" y="3519183"/>
            <a:chExt cx="2673307" cy="2500617"/>
          </a:xfrm>
        </p:grpSpPr>
        <p:grpSp>
          <p:nvGrpSpPr>
            <p:cNvPr id="3" name="Group 7"/>
            <p:cNvGrpSpPr/>
            <p:nvPr/>
          </p:nvGrpSpPr>
          <p:grpSpPr>
            <a:xfrm>
              <a:off x="6324600" y="3657600"/>
              <a:ext cx="2366946" cy="2362200"/>
              <a:chOff x="6072198" y="904859"/>
              <a:chExt cx="2859675" cy="2881331"/>
            </a:xfrm>
          </p:grpSpPr>
          <p:pic>
            <p:nvPicPr>
              <p:cNvPr id="22" name="Picture 2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6072198" y="1285860"/>
                <a:ext cx="2707276" cy="2500330"/>
              </a:xfrm>
              <a:prstGeom prst="rect">
                <a:avLst/>
              </a:prstGeom>
              <a:ln>
                <a:noFill/>
              </a:ln>
              <a:effectLst>
                <a:reflection blurRad="12700" stA="30000" endPos="30000" dist="5000" dir="5400000" sy="-100000" algn="bl" rotWithShape="0"/>
              </a:effectLst>
              <a:scene3d>
                <a:camera prst="perspectiveContrastingLeftFacing">
                  <a:rot lat="300000" lon="19800000" rev="0"/>
                </a:camera>
                <a:lightRig rig="threePt" dir="t">
                  <a:rot lat="0" lon="0" rev="2700000"/>
                </a:lightRig>
              </a:scene3d>
              <a:sp3d>
                <a:bevelT w="63500" h="50800"/>
              </a:sp3d>
            </p:spPr>
          </p:pic>
          <p:grpSp>
            <p:nvGrpSpPr>
              <p:cNvPr id="4" name="Group 23"/>
              <p:cNvGrpSpPr/>
              <p:nvPr/>
            </p:nvGrpSpPr>
            <p:grpSpPr>
              <a:xfrm>
                <a:off x="7932166" y="904859"/>
                <a:ext cx="999707" cy="882808"/>
                <a:chOff x="8225954" y="3812105"/>
                <a:chExt cx="1295400" cy="1143000"/>
              </a:xfrm>
            </p:grpSpPr>
            <p:sp>
              <p:nvSpPr>
                <p:cNvPr id="24" name="Explosion 1 23"/>
                <p:cNvSpPr/>
                <p:nvPr/>
              </p:nvSpPr>
              <p:spPr>
                <a:xfrm rot="1502300">
                  <a:off x="8225954" y="3961377"/>
                  <a:ext cx="1295400" cy="990600"/>
                </a:xfrm>
                <a:prstGeom prst="irregularSeal1">
                  <a:avLst/>
                </a:prstGeom>
                <a:solidFill>
                  <a:schemeClr val="accent5">
                    <a:lumMod val="75000"/>
                  </a:schemeClr>
                </a:solidFill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5" name="Title 1"/>
                <p:cNvSpPr txBox="1">
                  <a:spLocks/>
                </p:cNvSpPr>
                <p:nvPr/>
              </p:nvSpPr>
              <p:spPr>
                <a:xfrm rot="1030330">
                  <a:off x="8240442" y="3812105"/>
                  <a:ext cx="1219200" cy="1143000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ctr">
                  <a:norm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2400" b="0" i="0" u="none" strike="noStrike" kern="1200" cap="none" spc="-150" normalizeH="0" baseline="0" noProof="0" dirty="0" smtClean="0">
                      <a:ln w="3175">
                        <a:noFill/>
                      </a:ln>
                      <a:gradFill flip="none" rotWithShape="1">
                        <a:gsLst>
                          <a:gs pos="0">
                            <a:srgbClr val="FFFFB9"/>
                          </a:gs>
                          <a:gs pos="36000">
                            <a:srgbClr val="FFFF99"/>
                          </a:gs>
                          <a:gs pos="86000">
                            <a:srgbClr val="F6AE1E"/>
                          </a:gs>
                        </a:gsLst>
                        <a:lin ang="5400000" scaled="0"/>
                        <a:tileRect/>
                      </a:gra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uLnTx/>
                      <a:uFillTx/>
                      <a:latin typeface="+mj-lt"/>
                      <a:ea typeface="+mj-ea"/>
                      <a:cs typeface="Arial" charset="0"/>
                    </a:rPr>
                    <a:t>New</a:t>
                  </a:r>
                  <a:endParaRPr kumimoji="0" lang="en-US" sz="2400" b="0" i="0" u="none" strike="noStrike" kern="1200" cap="none" spc="-150" normalizeH="0" baseline="0" noProof="0" dirty="0">
                    <a:ln w="3175">
                      <a:noFill/>
                    </a:ln>
                    <a:solidFill>
                      <a:schemeClr val="accent1">
                        <a:lumMod val="40000"/>
                        <a:lumOff val="60000"/>
                      </a:schemeClr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uLnTx/>
                    <a:uFillTx/>
                    <a:latin typeface="+mj-lt"/>
                    <a:ea typeface="+mj-ea"/>
                    <a:cs typeface="Arial" charset="0"/>
                  </a:endParaRPr>
                </a:p>
              </p:txBody>
            </p:sp>
          </p:grpSp>
        </p:grpSp>
        <p:grpSp>
          <p:nvGrpSpPr>
            <p:cNvPr id="7" name="Group 10"/>
            <p:cNvGrpSpPr/>
            <p:nvPr/>
          </p:nvGrpSpPr>
          <p:grpSpPr>
            <a:xfrm>
              <a:off x="7291267" y="3519183"/>
              <a:ext cx="1706640" cy="1191058"/>
              <a:chOff x="7291267" y="3519183"/>
              <a:chExt cx="1706640" cy="1191058"/>
            </a:xfrm>
          </p:grpSpPr>
          <p:sp>
            <p:nvSpPr>
              <p:cNvPr id="9" name="Explosion 1 8"/>
              <p:cNvSpPr/>
              <p:nvPr/>
            </p:nvSpPr>
            <p:spPr>
              <a:xfrm rot="1124428">
                <a:off x="7291267" y="3519183"/>
                <a:ext cx="1706640" cy="1191058"/>
              </a:xfrm>
              <a:prstGeom prst="irregularSeal1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>
              <a:xfrm rot="949077">
                <a:off x="7654555" y="3870024"/>
                <a:ext cx="1055096" cy="40011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  <a:scene3d>
                  <a:camera prst="orthographicFront"/>
                  <a:lightRig rig="glow" dir="tl">
                    <a:rot lat="0" lon="0" rev="5400000"/>
                  </a:lightRig>
                </a:scene3d>
                <a:sp3d contourW="12700">
                  <a:bevelT w="25400" h="25400"/>
                  <a:contourClr>
                    <a:schemeClr val="accent6">
                      <a:shade val="73000"/>
                    </a:schemeClr>
                  </a:contourClr>
                </a:sp3d>
              </a:bodyPr>
              <a:lstStyle/>
              <a:p>
                <a:pPr algn="ctr"/>
                <a:r>
                  <a:rPr lang="es-ES" sz="2000" b="1" cap="none" spc="0" dirty="0" smtClean="0">
                    <a:ln w="11430"/>
                    <a:gradFill>
                      <a:gsLst>
                        <a:gs pos="0">
                          <a:schemeClr val="accent6">
                            <a:tint val="90000"/>
                            <a:satMod val="120000"/>
                          </a:schemeClr>
                        </a:gs>
                        <a:gs pos="25000">
                          <a:schemeClr val="accent6">
                            <a:tint val="93000"/>
                            <a:satMod val="120000"/>
                          </a:schemeClr>
                        </a:gs>
                        <a:gs pos="50000">
                          <a:schemeClr val="accent6">
                            <a:shade val="89000"/>
                            <a:satMod val="110000"/>
                          </a:schemeClr>
                        </a:gs>
                        <a:gs pos="75000">
                          <a:schemeClr val="accent6">
                            <a:tint val="93000"/>
                            <a:satMod val="120000"/>
                          </a:schemeClr>
                        </a:gs>
                        <a:gs pos="100000">
                          <a:schemeClr val="accent6">
                            <a:tint val="90000"/>
                            <a:satMod val="120000"/>
                          </a:schemeClr>
                        </a:gs>
                      </a:gsLst>
                      <a:lin ang="5400000"/>
                    </a:gradFill>
                    <a:effectLst>
                      <a:outerShdw blurRad="80000" dist="40000" dir="5040000" algn="tl">
                        <a:srgbClr val="000000">
                          <a:alpha val="30000"/>
                        </a:srgbClr>
                      </a:outerShdw>
                    </a:effectLst>
                  </a:rPr>
                  <a:t>Nuevo!</a:t>
                </a:r>
                <a:endParaRPr lang="en-US" sz="2000" b="1" cap="none" spc="0" dirty="0">
                  <a:ln w="11430"/>
                  <a:gradFill>
                    <a:gsLst>
                      <a:gs pos="0">
                        <a:schemeClr val="accent6">
                          <a:tint val="90000"/>
                          <a:satMod val="120000"/>
                        </a:schemeClr>
                      </a:gs>
                      <a:gs pos="25000">
                        <a:schemeClr val="accent6">
                          <a:tint val="93000"/>
                          <a:satMod val="120000"/>
                        </a:schemeClr>
                      </a:gs>
                      <a:gs pos="50000">
                        <a:schemeClr val="accent6">
                          <a:shade val="89000"/>
                          <a:satMod val="110000"/>
                        </a:schemeClr>
                      </a:gs>
                      <a:gs pos="75000">
                        <a:schemeClr val="accent6">
                          <a:tint val="93000"/>
                          <a:satMod val="120000"/>
                        </a:schemeClr>
                      </a:gs>
                      <a:gs pos="100000">
                        <a:schemeClr val="accent6">
                          <a:tint val="90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outerShdw blurRad="80000" dist="40000" dir="5040000" algn="tl">
                      <a:srgbClr val="000000">
                        <a:alpha val="30000"/>
                      </a:srgbClr>
                    </a:outerShdw>
                  </a:effectLst>
                </a:endParaRPr>
              </a:p>
            </p:txBody>
          </p:sp>
        </p:grpSp>
      </p:grp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3010" name="Group 2"/>
          <p:cNvGraphicFramePr>
            <a:graphicFrameLocks noGrp="1"/>
          </p:cNvGraphicFramePr>
          <p:nvPr>
            <p:ph sz="quarter" idx="1"/>
          </p:nvPr>
        </p:nvGraphicFramePr>
        <p:xfrm>
          <a:off x="6248400" y="1817718"/>
          <a:ext cx="2514600" cy="370840"/>
        </p:xfrm>
        <a:graphic>
          <a:graphicData uri="http://schemas.openxmlformats.org/drawingml/2006/table">
            <a:tbl>
              <a:tblPr/>
              <a:tblGrid>
                <a:gridCol w="838200"/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2001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2002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3020" name="Group 12"/>
          <p:cNvGraphicFramePr>
            <a:graphicFrameLocks noGrp="1"/>
          </p:cNvGraphicFramePr>
          <p:nvPr>
            <p:ph sz="quarter" idx="2"/>
          </p:nvPr>
        </p:nvGraphicFramePr>
        <p:xfrm>
          <a:off x="6248400" y="2182843"/>
          <a:ext cx="2514600" cy="741680"/>
        </p:xfrm>
        <a:graphic>
          <a:graphicData uri="http://schemas.openxmlformats.org/drawingml/2006/table">
            <a:tbl>
              <a:tblPr/>
              <a:tblGrid>
                <a:gridCol w="838200"/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1,115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1,331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2,446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152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642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794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3034" name="Group 26"/>
          <p:cNvGraphicFramePr>
            <a:graphicFrameLocks noGrp="1"/>
          </p:cNvGraphicFramePr>
          <p:nvPr>
            <p:ph sz="quarter" idx="3"/>
          </p:nvPr>
        </p:nvGraphicFramePr>
        <p:xfrm>
          <a:off x="6248400" y="2928558"/>
          <a:ext cx="2514600" cy="1112520"/>
        </p:xfrm>
        <a:graphic>
          <a:graphicData uri="http://schemas.openxmlformats.org/drawingml/2006/table">
            <a:tbl>
              <a:tblPr/>
              <a:tblGrid>
                <a:gridCol w="838200"/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11,156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13,312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24,468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1,523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6,421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7,944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13,946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21,706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35,653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3052" name="Group 44"/>
          <p:cNvGraphicFramePr>
            <a:graphicFrameLocks noGrp="1"/>
          </p:cNvGraphicFramePr>
          <p:nvPr>
            <p:ph sz="quarter" idx="4"/>
          </p:nvPr>
        </p:nvGraphicFramePr>
        <p:xfrm>
          <a:off x="3733800" y="1820893"/>
          <a:ext cx="2514600" cy="2225040"/>
        </p:xfrm>
        <a:graphic>
          <a:graphicData uri="http://schemas.openxmlformats.org/drawingml/2006/table">
            <a:tbl>
              <a:tblPr/>
              <a:tblGrid>
                <a:gridCol w="1219200"/>
                <a:gridCol w="1295400"/>
              </a:tblGrid>
              <a:tr h="37084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Minorista</a:t>
                      </a:r>
                      <a:endParaRPr kumimoji="0" lang="es-ES" sz="18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Acme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Nadir, Inc.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Mayorista</a:t>
                      </a:r>
                      <a:endParaRPr kumimoji="0" lang="es-ES" sz="18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ABC Corp.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XYZ, Ltd.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s-ES" sz="18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3071" name="Group 63"/>
          <p:cNvGraphicFramePr>
            <a:graphicFrameLocks noGrp="1"/>
          </p:cNvGraphicFramePr>
          <p:nvPr/>
        </p:nvGraphicFramePr>
        <p:xfrm>
          <a:off x="609600" y="1471643"/>
          <a:ext cx="1752600" cy="2966720"/>
        </p:xfrm>
        <a:graphic>
          <a:graphicData uri="http://schemas.openxmlformats.org/drawingml/2006/table">
            <a:tbl>
              <a:tblPr/>
              <a:tblGrid>
                <a:gridCol w="1752600"/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Cliente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Minorista</a:t>
                      </a:r>
                      <a:endParaRPr kumimoji="0" lang="es-ES" sz="18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Acme</a:t>
                      </a:r>
                      <a:endParaRPr kumimoji="0" lang="es-ES" sz="18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Nadir, Inc.</a:t>
                      </a:r>
                      <a:endParaRPr kumimoji="0" lang="es-ES" sz="18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Mayorista</a:t>
                      </a:r>
                      <a:endParaRPr kumimoji="0" lang="es-ES" sz="18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ABC Corp.</a:t>
                      </a:r>
                      <a:endParaRPr kumimoji="0" lang="es-ES" sz="18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XYZ, Ltd.</a:t>
                      </a:r>
                      <a:endParaRPr kumimoji="0" lang="es-ES" sz="18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s-ES" sz="18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3091" name="Group 83"/>
          <p:cNvGraphicFramePr>
            <a:graphicFrameLocks noGrp="1"/>
          </p:cNvGraphicFramePr>
          <p:nvPr/>
        </p:nvGraphicFramePr>
        <p:xfrm>
          <a:off x="2362200" y="1471643"/>
          <a:ext cx="990600" cy="2966720"/>
        </p:xfrm>
        <a:graphic>
          <a:graphicData uri="http://schemas.openxmlformats.org/drawingml/2006/table">
            <a:tbl>
              <a:tblPr/>
              <a:tblGrid>
                <a:gridCol w="990600"/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Crecim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19%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322%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19%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322%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56%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3111" name="Text Box 103"/>
          <p:cNvSpPr txBox="1">
            <a:spLocks noChangeArrowheads="1"/>
          </p:cNvSpPr>
          <p:nvPr/>
        </p:nvSpPr>
        <p:spPr bwMode="auto">
          <a:xfrm>
            <a:off x="1952257" y="381000"/>
            <a:ext cx="1312147" cy="707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36" tIns="45718" rIns="91436" bIns="45718" anchor="b">
            <a:spAutoFit/>
          </a:bodyPr>
          <a:lstStyle/>
          <a:p>
            <a:r>
              <a:rPr lang="en-US" sz="4000" b="1" spc="-125" dirty="0" err="1" smtClean="0">
                <a:ln w="3175">
                  <a:noFill/>
                </a:ln>
                <a:solidFill>
                  <a:schemeClr val="tx2"/>
                </a:solidFill>
                <a:latin typeface="+mj-lt"/>
                <a:cs typeface="Arial" pitchFamily="34" charset="0"/>
              </a:rPr>
              <a:t>Tabla</a:t>
            </a:r>
            <a:endParaRPr lang="en-US" sz="4000" b="1" spc="-125" dirty="0">
              <a:ln w="3175">
                <a:noFill/>
              </a:ln>
              <a:solidFill>
                <a:schemeClr val="tx2"/>
              </a:solidFill>
              <a:latin typeface="+mj-lt"/>
              <a:cs typeface="Arial" pitchFamily="34" charset="0"/>
            </a:endParaRPr>
          </a:p>
        </p:txBody>
      </p:sp>
      <p:sp>
        <p:nvSpPr>
          <p:cNvPr id="43112" name="Text Box 104"/>
          <p:cNvSpPr txBox="1">
            <a:spLocks noChangeArrowheads="1"/>
          </p:cNvSpPr>
          <p:nvPr/>
        </p:nvSpPr>
        <p:spPr bwMode="auto">
          <a:xfrm>
            <a:off x="4009657" y="381000"/>
            <a:ext cx="1451608" cy="707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36" tIns="45718" rIns="91436" bIns="45718" anchor="b">
            <a:spAutoFit/>
          </a:bodyPr>
          <a:lstStyle/>
          <a:p>
            <a:r>
              <a:rPr lang="en-US" sz="4000" b="1" spc="-125" dirty="0" smtClean="0">
                <a:ln w="3175">
                  <a:noFill/>
                </a:ln>
                <a:solidFill>
                  <a:schemeClr val="tx2"/>
                </a:solidFill>
                <a:latin typeface="+mj-lt"/>
                <a:cs typeface="Arial" pitchFamily="34" charset="0"/>
              </a:rPr>
              <a:t>Tablix</a:t>
            </a:r>
            <a:endParaRPr lang="en-US" sz="4000" b="1" spc="-125" dirty="0">
              <a:ln w="3175">
                <a:noFill/>
              </a:ln>
              <a:solidFill>
                <a:schemeClr val="tx2"/>
              </a:solidFill>
              <a:latin typeface="+mj-lt"/>
              <a:cs typeface="Arial" pitchFamily="34" charset="0"/>
            </a:endParaRPr>
          </a:p>
        </p:txBody>
      </p:sp>
      <p:sp>
        <p:nvSpPr>
          <p:cNvPr id="43113" name="Text Box 105"/>
          <p:cNvSpPr txBox="1">
            <a:spLocks noChangeArrowheads="1"/>
          </p:cNvSpPr>
          <p:nvPr/>
        </p:nvSpPr>
        <p:spPr bwMode="auto">
          <a:xfrm>
            <a:off x="5762257" y="430244"/>
            <a:ext cx="1524768" cy="651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36" tIns="45718" rIns="91436" bIns="45718" anchor="b">
            <a:spAutoFit/>
          </a:bodyPr>
          <a:lstStyle/>
          <a:p>
            <a:pPr algn="ctr" defTabSz="912740" eaLnBrk="0" hangingPunct="0">
              <a:lnSpc>
                <a:spcPct val="90000"/>
              </a:lnSpc>
            </a:pPr>
            <a:r>
              <a:rPr lang="en-US" sz="4000" b="1" spc="-125" dirty="0" err="1" smtClean="0">
                <a:ln w="3175">
                  <a:noFill/>
                </a:ln>
                <a:solidFill>
                  <a:schemeClr val="tx2"/>
                </a:solidFill>
                <a:latin typeface="+mj-lt"/>
                <a:cs typeface="Arial" pitchFamily="34" charset="0"/>
              </a:rPr>
              <a:t>Matriz</a:t>
            </a:r>
            <a:endParaRPr lang="en-US" sz="4000" b="1" spc="-125" dirty="0">
              <a:ln w="3175">
                <a:noFill/>
              </a:ln>
              <a:solidFill>
                <a:schemeClr val="tx2"/>
              </a:solidFill>
              <a:latin typeface="+mj-lt"/>
              <a:cs typeface="Arial" pitchFamily="34" charset="0"/>
            </a:endParaRPr>
          </a:p>
        </p:txBody>
      </p:sp>
      <p:graphicFrame>
        <p:nvGraphicFramePr>
          <p:cNvPr id="43114" name="Group 106"/>
          <p:cNvGraphicFramePr>
            <a:graphicFrameLocks noGrp="1"/>
          </p:cNvGraphicFramePr>
          <p:nvPr/>
        </p:nvGraphicFramePr>
        <p:xfrm>
          <a:off x="3286116" y="7286652"/>
          <a:ext cx="3505200" cy="370840"/>
        </p:xfrm>
        <a:graphic>
          <a:graphicData uri="http://schemas.openxmlformats.org/drawingml/2006/table">
            <a:tbl>
              <a:tblPr/>
              <a:tblGrid>
                <a:gridCol w="838200"/>
                <a:gridCol w="838200"/>
                <a:gridCol w="838200"/>
                <a:gridCol w="990600"/>
              </a:tblGrid>
              <a:tr h="37084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1,267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1,973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3,230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56%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3132" name="Group 124"/>
          <p:cNvGraphicFramePr>
            <a:graphicFrameLocks noGrp="1"/>
          </p:cNvGraphicFramePr>
          <p:nvPr/>
        </p:nvGraphicFramePr>
        <p:xfrm>
          <a:off x="3389313" y="6846918"/>
          <a:ext cx="3505200" cy="370840"/>
        </p:xfrm>
        <a:graphic>
          <a:graphicData uri="http://schemas.openxmlformats.org/drawingml/2006/table">
            <a:tbl>
              <a:tblPr/>
              <a:tblGrid>
                <a:gridCol w="838200"/>
                <a:gridCol w="838200"/>
                <a:gridCol w="838200"/>
                <a:gridCol w="990600"/>
              </a:tblGrid>
              <a:tr h="37084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12,679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19,733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32,412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57%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" name="Rectangle 3"/>
          <p:cNvSpPr txBox="1">
            <a:spLocks noChangeArrowheads="1"/>
          </p:cNvSpPr>
          <p:nvPr/>
        </p:nvSpPr>
        <p:spPr>
          <a:xfrm>
            <a:off x="500034" y="4364079"/>
            <a:ext cx="8229600" cy="161606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marL="396875" marR="0" lvl="1" indent="-396875" algn="l" defTabSz="9143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80000"/>
              <a:buFontTx/>
              <a:buNone/>
              <a:tabLst/>
              <a:defRPr/>
            </a:pPr>
            <a:endParaRPr kumimoji="0" lang="es-ES" sz="1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 bwMode="auto">
          <a:xfrm>
            <a:off x="533400" y="4724400"/>
            <a:ext cx="82296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s-E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Admite varios grupos de filas y de columnas</a:t>
            </a:r>
            <a:r>
              <a:rPr kumimoji="0" lang="es-ES" b="0" i="0" u="none" strike="noStrike" kern="1200" cap="none" spc="0" normalizeH="0" baseline="0" noProof="0" dirty="0" smtClean="0">
                <a:ln>
                  <a:noFill/>
                </a:ln>
                <a:solidFill>
                  <a:srgbClr val="00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kumimoji="0" lang="es-E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Organizados en una jerarquía de filas y de columnas. 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kumimoji="0" lang="es-E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Anidados, adyacentes o recursivos. 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kumimoji="0" lang="es-E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Panel de agrupación </a:t>
            </a:r>
            <a:r>
              <a:rPr kumimoji="0" lang="es-ES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(para crear grupos de filas y de columnas y agregar totales, subtotales y totales generales)</a:t>
            </a:r>
            <a:endParaRPr kumimoji="0" lang="es-ES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s-E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 una celda </a:t>
            </a:r>
            <a:r>
              <a:rPr kumimoji="0" lang="es-E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 puede incrustarse </a:t>
            </a:r>
            <a:r>
              <a:rPr kumimoji="0" lang="es-E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cualquier elemento de informe</a:t>
            </a:r>
            <a:r>
              <a:rPr kumimoji="0" lang="es-E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incluso otra región de datos.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556E-17 7.47166E-7 L 0.1125 0.0002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30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6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91858E-6 L -0.31232 -0.04973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6" y="-25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7.47166E-7 L 0.38767 0.00023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430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4" y="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70213E-6 L 3.33333E-6 0.8325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430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16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9.2991E-7 L -0.31215 0.0041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430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6" y="2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73491E-6 L -0.31232 0.05644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430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6" y="28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198 -0.12893 L 0.01285 -0.79953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431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35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85 -0.02105 L 3.61111E-6 -0.57183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431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" y="-276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56" presetClass="exit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from="(ppt_w)" to="(-ppt_w*2)" calcmode="lin" valueType="num">
                                      <p:cBhvr rctx="PPT">
                                        <p:cTn id="22" dur="5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ppt_w*0.50)" calcmode="lin" valueType="num">
                                      <p:cBhvr>
                                        <p:cTn id="23" dur="500" decel="500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1+ppt_h/2)" calcmode="lin" valueType="num"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56" presetClass="exit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from="(ppt_w)" to="(-ppt_w*2)" calcmode="lin" valueType="num">
                                      <p:cBhvr rctx="PPT">
                                        <p:cTn id="28" dur="5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ppt_w*0.50)" calcmode="lin" valueType="num">
                                      <p:cBhvr>
                                        <p:cTn id="29" dur="500" decel="500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1+ppt_h/2)" calcmode="lin" valueType="num">
                                      <p:cBhvr>
                                        <p:cTn id="3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111" grpId="0"/>
      <p:bldP spid="43112" grpId="0"/>
      <p:bldP spid="431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14282" y="274638"/>
            <a:ext cx="8643998" cy="1107996"/>
          </a:xfrm>
        </p:spPr>
        <p:txBody>
          <a:bodyPr/>
          <a:lstStyle/>
          <a:p>
            <a:r>
              <a:rPr smtClean="0"/>
              <a:t>Tablix - Ejemplo </a:t>
            </a:r>
            <a:r>
              <a:rPr lang="en-US" dirty="0" smtClean="0"/>
              <a:t>1</a:t>
            </a:r>
            <a:r>
              <a:rPr sz="3200"/>
              <a:t/>
            </a:r>
            <a:br>
              <a:rPr sz="3200"/>
            </a:br>
            <a:r>
              <a:rPr sz="3200" smtClean="0">
                <a:solidFill>
                  <a:schemeClr val="tx1"/>
                </a:solidFill>
              </a:rPr>
              <a:t>{</a:t>
            </a:r>
            <a:r>
              <a:rPr lang="es-ES" sz="3200" dirty="0" smtClean="0">
                <a:solidFill>
                  <a:srgbClr val="00FFFF"/>
                </a:solidFill>
              </a:rPr>
              <a:t>Jerarquía </a:t>
            </a:r>
            <a:r>
              <a:rPr lang="es-ES" sz="3200" dirty="0">
                <a:solidFill>
                  <a:srgbClr val="00FFFF"/>
                </a:solidFill>
              </a:rPr>
              <a:t>en </a:t>
            </a:r>
            <a:r>
              <a:rPr lang="es-ES" sz="3200" dirty="0" smtClean="0">
                <a:solidFill>
                  <a:srgbClr val="00FFFF"/>
                </a:solidFill>
              </a:rPr>
              <a:t>filas </a:t>
            </a:r>
            <a:r>
              <a:rPr lang="es-ES" sz="3200" dirty="0">
                <a:solidFill>
                  <a:srgbClr val="00FFFF"/>
                </a:solidFill>
              </a:rPr>
              <a:t>con encabezados </a:t>
            </a:r>
            <a:r>
              <a:rPr lang="es-ES" sz="3200" dirty="0" smtClean="0">
                <a:solidFill>
                  <a:srgbClr val="00FFFF"/>
                </a:solidFill>
              </a:rPr>
              <a:t>dinámicos</a:t>
            </a:r>
            <a:r>
              <a:rPr sz="3200" smtClean="0">
                <a:solidFill>
                  <a:schemeClr val="tx1"/>
                </a:solidFill>
              </a:rPr>
              <a:t>}</a:t>
            </a:r>
            <a:endParaRPr lang="en-US" sz="3200" dirty="0"/>
          </a:p>
        </p:txBody>
      </p:sp>
      <p:graphicFrame>
        <p:nvGraphicFramePr>
          <p:cNvPr id="185629" name="Group 285"/>
          <p:cNvGraphicFramePr>
            <a:graphicFrameLocks noGrp="1"/>
          </p:cNvGraphicFramePr>
          <p:nvPr/>
        </p:nvGraphicFramePr>
        <p:xfrm>
          <a:off x="5075238" y="2855913"/>
          <a:ext cx="2711450" cy="2682240"/>
        </p:xfrm>
        <a:graphic>
          <a:graphicData uri="http://schemas.openxmlformats.org/drawingml/2006/table">
            <a:tbl>
              <a:tblPr/>
              <a:tblGrid>
                <a:gridCol w="1428750"/>
                <a:gridCol w="641350"/>
                <a:gridCol w="641350"/>
              </a:tblGrid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s-E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Washington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Seattle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89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Spokane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Oregon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Portland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Eugene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5625" name="Group 281"/>
          <p:cNvGraphicFramePr>
            <a:graphicFrameLocks noGrp="1"/>
          </p:cNvGraphicFramePr>
          <p:nvPr>
            <p:ph idx="1"/>
          </p:nvPr>
        </p:nvGraphicFramePr>
        <p:xfrm>
          <a:off x="1168400" y="2833688"/>
          <a:ext cx="3619500" cy="2560320"/>
        </p:xfrm>
        <a:graphic>
          <a:graphicData uri="http://schemas.openxmlformats.org/drawingml/2006/table">
            <a:tbl>
              <a:tblPr/>
              <a:tblGrid>
                <a:gridCol w="1365250"/>
                <a:gridCol w="971550"/>
                <a:gridCol w="641350"/>
                <a:gridCol w="641350"/>
              </a:tblGrid>
              <a:tr h="2413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s-E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0200">
                <a:tc rowSpan="3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Washington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Seattle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513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Spokane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 rowSpan="3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Oregon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Portland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663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Eugene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5614" name="Text Box 270"/>
          <p:cNvSpPr txBox="1">
            <a:spLocks noChangeArrowheads="1"/>
          </p:cNvSpPr>
          <p:nvPr/>
        </p:nvSpPr>
        <p:spPr bwMode="auto">
          <a:xfrm>
            <a:off x="2030413" y="2206625"/>
            <a:ext cx="19224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2005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5615" name="Text Box 271"/>
          <p:cNvSpPr txBox="1">
            <a:spLocks noChangeArrowheads="1"/>
          </p:cNvSpPr>
          <p:nvPr/>
        </p:nvSpPr>
        <p:spPr bwMode="auto">
          <a:xfrm>
            <a:off x="5861050" y="2201863"/>
            <a:ext cx="1285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smtClean="0">
                <a:solidFill>
                  <a:srgbClr val="00FFFF"/>
                </a:solidFill>
                <a:latin typeface="Times New Roman" pitchFamily="18" charset="0"/>
                <a:cs typeface="Times New Roman" pitchFamily="18" charset="0"/>
              </a:rPr>
              <a:t>2008</a:t>
            </a:r>
            <a:endParaRPr lang="en-US" sz="2400" b="1" dirty="0">
              <a:solidFill>
                <a:srgbClr val="00FF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1218795"/>
          </a:xfrm>
        </p:spPr>
        <p:txBody>
          <a:bodyPr/>
          <a:lstStyle/>
          <a:p>
            <a:r>
              <a:rPr smtClean="0"/>
              <a:t>Tablix - Ejemplo 2 </a:t>
            </a:r>
            <a:br>
              <a:rPr smtClean="0"/>
            </a:br>
            <a:r>
              <a:rPr sz="4000" smtClean="0"/>
              <a:t> { </a:t>
            </a:r>
            <a:r>
              <a:rPr sz="3200" smtClean="0">
                <a:solidFill>
                  <a:schemeClr val="accent1"/>
                </a:solidFill>
              </a:rPr>
              <a:t>Mezcla de columnas estáticas y dinámicas </a:t>
            </a:r>
            <a:r>
              <a:rPr sz="3200" smtClean="0">
                <a:solidFill>
                  <a:schemeClr val="tx1"/>
                </a:solidFill>
              </a:rPr>
              <a:t>}</a:t>
            </a:r>
            <a:endParaRPr sz="3200"/>
          </a:p>
        </p:txBody>
      </p:sp>
      <p:graphicFrame>
        <p:nvGraphicFramePr>
          <p:cNvPr id="186623" name="Group 255"/>
          <p:cNvGraphicFramePr>
            <a:graphicFrameLocks noGrp="1"/>
          </p:cNvGraphicFramePr>
          <p:nvPr>
            <p:ph sz="quarter" idx="2"/>
          </p:nvPr>
        </p:nvGraphicFramePr>
        <p:xfrm>
          <a:off x="5451475" y="2033588"/>
          <a:ext cx="2781300" cy="1828800"/>
        </p:xfrm>
        <a:graphic>
          <a:graphicData uri="http://schemas.openxmlformats.org/drawingml/2006/table">
            <a:tbl>
              <a:tblPr/>
              <a:tblGrid>
                <a:gridCol w="577850"/>
                <a:gridCol w="971550"/>
                <a:gridCol w="565150"/>
                <a:gridCol w="666750"/>
              </a:tblGrid>
              <a:tr h="27146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s-E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Area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Seattle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Spokane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8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Portland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Eugene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6447" name="Group 79"/>
          <p:cNvGraphicFramePr>
            <a:graphicFrameLocks noGrp="1"/>
          </p:cNvGraphicFramePr>
          <p:nvPr/>
        </p:nvGraphicFramePr>
        <p:xfrm>
          <a:off x="2214563" y="2033588"/>
          <a:ext cx="2832100" cy="1828800"/>
        </p:xfrm>
        <a:graphic>
          <a:graphicData uri="http://schemas.openxmlformats.org/drawingml/2006/table">
            <a:tbl>
              <a:tblPr/>
              <a:tblGrid>
                <a:gridCol w="577850"/>
                <a:gridCol w="971550"/>
                <a:gridCol w="641350"/>
                <a:gridCol w="641350"/>
              </a:tblGrid>
              <a:tr h="2413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s-E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 row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Seattle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513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Spokane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 row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Portland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663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Eugene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6443" name="Text Box 75"/>
          <p:cNvSpPr txBox="1">
            <a:spLocks noChangeArrowheads="1"/>
          </p:cNvSpPr>
          <p:nvPr/>
        </p:nvSpPr>
        <p:spPr bwMode="auto">
          <a:xfrm>
            <a:off x="512763" y="2611438"/>
            <a:ext cx="13795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2005</a:t>
            </a:r>
            <a:endParaRPr lang="en-US" sz="2400" b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6444" name="Text Box 76"/>
          <p:cNvSpPr txBox="1">
            <a:spLocks noChangeArrowheads="1"/>
          </p:cNvSpPr>
          <p:nvPr/>
        </p:nvSpPr>
        <p:spPr bwMode="auto">
          <a:xfrm>
            <a:off x="549275" y="4856163"/>
            <a:ext cx="1285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2008</a:t>
            </a:r>
            <a:endParaRPr lang="en-US" sz="2400" b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6620" name="Group 252"/>
          <p:cNvGraphicFramePr>
            <a:graphicFrameLocks noGrp="1"/>
          </p:cNvGraphicFramePr>
          <p:nvPr>
            <p:ph sz="quarter" idx="3"/>
          </p:nvPr>
        </p:nvGraphicFramePr>
        <p:xfrm>
          <a:off x="2238375" y="4316413"/>
          <a:ext cx="4140200" cy="1901190"/>
        </p:xfrm>
        <a:graphic>
          <a:graphicData uri="http://schemas.openxmlformats.org/drawingml/2006/table">
            <a:tbl>
              <a:tblPr/>
              <a:tblGrid>
                <a:gridCol w="577850"/>
                <a:gridCol w="971550"/>
                <a:gridCol w="641350"/>
                <a:gridCol w="641350"/>
                <a:gridCol w="641350"/>
                <a:gridCol w="666750"/>
              </a:tblGrid>
              <a:tr h="43815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s-E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Area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 row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Seattle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Spokane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 row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Portland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Eugene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186624" name="AutoShape 256"/>
          <p:cNvCxnSpPr>
            <a:cxnSpLocks noChangeShapeType="1"/>
            <a:stCxn id="0" idx="1"/>
            <a:endCxn id="0" idx="0"/>
          </p:cNvCxnSpPr>
          <p:nvPr/>
        </p:nvCxnSpPr>
        <p:spPr bwMode="auto">
          <a:xfrm rot="16200000" flipH="1">
            <a:off x="3547269" y="4075907"/>
            <a:ext cx="457200" cy="23812"/>
          </a:xfrm>
          <a:prstGeom prst="curvedConnector3">
            <a:avLst>
              <a:gd name="adj1" fmla="val 50000"/>
            </a:avLst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ffectLst/>
        </p:spPr>
      </p:cxnSp>
      <p:cxnSp>
        <p:nvCxnSpPr>
          <p:cNvPr id="186625" name="AutoShape 257"/>
          <p:cNvCxnSpPr>
            <a:cxnSpLocks noChangeShapeType="1"/>
            <a:stCxn id="0" idx="1"/>
            <a:endCxn id="0" idx="0"/>
          </p:cNvCxnSpPr>
          <p:nvPr/>
        </p:nvCxnSpPr>
        <p:spPr bwMode="auto">
          <a:xfrm rot="5400000">
            <a:off x="6410325" y="3160713"/>
            <a:ext cx="457200" cy="1854200"/>
          </a:xfrm>
          <a:prstGeom prst="curvedConnector3">
            <a:avLst>
              <a:gd name="adj1" fmla="val 50000"/>
            </a:avLst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9577" name="Group 137"/>
          <p:cNvGraphicFramePr>
            <a:graphicFrameLocks noGrp="1"/>
          </p:cNvGraphicFramePr>
          <p:nvPr/>
        </p:nvGraphicFramePr>
        <p:xfrm>
          <a:off x="5451475" y="2073275"/>
          <a:ext cx="3048000" cy="1828800"/>
        </p:xfrm>
        <a:graphic>
          <a:graphicData uri="http://schemas.openxmlformats.org/drawingml/2006/table">
            <a:tbl>
              <a:tblPr/>
              <a:tblGrid>
                <a:gridCol w="577850"/>
                <a:gridCol w="971550"/>
                <a:gridCol w="742950"/>
                <a:gridCol w="755650"/>
              </a:tblGrid>
              <a:tr h="18097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s-E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Mesa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Silla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 row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Seattle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Spokane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525">
                <a:tc row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Portland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Eugene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9475" name="Group 35"/>
          <p:cNvGraphicFramePr>
            <a:graphicFrameLocks noGrp="1"/>
          </p:cNvGraphicFramePr>
          <p:nvPr/>
        </p:nvGraphicFramePr>
        <p:xfrm>
          <a:off x="2214563" y="2058988"/>
          <a:ext cx="2832100" cy="1828800"/>
        </p:xfrm>
        <a:graphic>
          <a:graphicData uri="http://schemas.openxmlformats.org/drawingml/2006/table">
            <a:tbl>
              <a:tblPr/>
              <a:tblGrid>
                <a:gridCol w="577850"/>
                <a:gridCol w="971550"/>
                <a:gridCol w="641350"/>
                <a:gridCol w="641350"/>
              </a:tblGrid>
              <a:tr h="2413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s-E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 row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Seattle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513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Spokane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 row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Portland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663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Eugene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9504" name="Text Box 64"/>
          <p:cNvSpPr txBox="1">
            <a:spLocks noChangeArrowheads="1"/>
          </p:cNvSpPr>
          <p:nvPr/>
        </p:nvSpPr>
        <p:spPr bwMode="auto">
          <a:xfrm>
            <a:off x="512763" y="2636838"/>
            <a:ext cx="13795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2005</a:t>
            </a:r>
            <a:endParaRPr lang="en-US" sz="2400" b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9505" name="Text Box 65"/>
          <p:cNvSpPr txBox="1">
            <a:spLocks noChangeArrowheads="1"/>
          </p:cNvSpPr>
          <p:nvPr/>
        </p:nvSpPr>
        <p:spPr bwMode="auto">
          <a:xfrm>
            <a:off x="523875" y="4805363"/>
            <a:ext cx="1285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2008</a:t>
            </a:r>
            <a:endParaRPr lang="en-US" sz="2400" b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9570" name="Group 130"/>
          <p:cNvGraphicFramePr>
            <a:graphicFrameLocks noGrp="1"/>
          </p:cNvGraphicFramePr>
          <p:nvPr/>
        </p:nvGraphicFramePr>
        <p:xfrm>
          <a:off x="2212975" y="4234836"/>
          <a:ext cx="4330700" cy="2194560"/>
        </p:xfrm>
        <a:graphic>
          <a:graphicData uri="http://schemas.openxmlformats.org/drawingml/2006/table">
            <a:tbl>
              <a:tblPr/>
              <a:tblGrid>
                <a:gridCol w="577850"/>
                <a:gridCol w="971550"/>
                <a:gridCol w="641350"/>
                <a:gridCol w="641350"/>
                <a:gridCol w="742950"/>
                <a:gridCol w="755650"/>
              </a:tblGrid>
              <a:tr h="260350"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s-E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Año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Producto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60350">
                <a:tc gridSpan="2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Mesa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Silla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 row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Seattle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Spokane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 row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Portland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Eugene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189572" name="AutoShape 132"/>
          <p:cNvCxnSpPr>
            <a:cxnSpLocks noChangeShapeType="1"/>
            <a:stCxn id="0" idx="1"/>
            <a:endCxn id="0" idx="2"/>
          </p:cNvCxnSpPr>
          <p:nvPr/>
        </p:nvCxnSpPr>
        <p:spPr bwMode="auto">
          <a:xfrm rot="5400000">
            <a:off x="6403181" y="3290094"/>
            <a:ext cx="731838" cy="1949450"/>
          </a:xfrm>
          <a:prstGeom prst="curvedConnector3">
            <a:avLst>
              <a:gd name="adj1" fmla="val 131236"/>
            </a:avLst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ffectLst/>
        </p:spPr>
      </p:cxnSp>
      <p:cxnSp>
        <p:nvCxnSpPr>
          <p:cNvPr id="189573" name="AutoShape 133"/>
          <p:cNvCxnSpPr>
            <a:cxnSpLocks noChangeShapeType="1"/>
            <a:stCxn id="0" idx="1"/>
            <a:endCxn id="0" idx="0"/>
          </p:cNvCxnSpPr>
          <p:nvPr/>
        </p:nvCxnSpPr>
        <p:spPr bwMode="auto">
          <a:xfrm rot="5400000">
            <a:off x="3572669" y="4074319"/>
            <a:ext cx="381000" cy="1588"/>
          </a:xfrm>
          <a:prstGeom prst="curvedConnector3">
            <a:avLst>
              <a:gd name="adj1" fmla="val 50000"/>
            </a:avLst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ffectLst/>
        </p:spPr>
      </p:cxnSp>
      <p:sp>
        <p:nvSpPr>
          <p:cNvPr id="23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1107996"/>
          </a:xfrm>
        </p:spPr>
        <p:txBody>
          <a:bodyPr/>
          <a:lstStyle/>
          <a:p>
            <a:r>
              <a:rPr lang="es-ES" dirty="0" err="1" smtClean="0"/>
              <a:t>Tablix</a:t>
            </a:r>
            <a:r>
              <a:rPr lang="es-ES" dirty="0" smtClean="0"/>
              <a:t> - Ejemplo 3</a:t>
            </a:r>
            <a:br>
              <a:rPr lang="es-ES" dirty="0" smtClean="0"/>
            </a:br>
            <a:r>
              <a:rPr lang="es-ES" sz="3200" dirty="0" smtClean="0"/>
              <a:t>{ </a:t>
            </a:r>
            <a:r>
              <a:rPr lang="es-ES" sz="3200" dirty="0" smtClean="0">
                <a:solidFill>
                  <a:schemeClr val="accent1"/>
                </a:solidFill>
              </a:rPr>
              <a:t>Grupos </a:t>
            </a:r>
            <a:r>
              <a:rPr lang="es-ES" sz="3200" dirty="0">
                <a:solidFill>
                  <a:schemeClr val="accent1"/>
                </a:solidFill>
              </a:rPr>
              <a:t>dinámicos </a:t>
            </a:r>
            <a:r>
              <a:rPr lang="es-ES" sz="3200" dirty="0" smtClean="0">
                <a:solidFill>
                  <a:schemeClr val="accent1"/>
                </a:solidFill>
              </a:rPr>
              <a:t>paralelos </a:t>
            </a:r>
            <a:r>
              <a:rPr sz="3200" smtClean="0">
                <a:solidFill>
                  <a:schemeClr val="tx1"/>
                </a:solidFill>
              </a:rPr>
              <a:t>}</a:t>
            </a:r>
            <a:endParaRPr lang="es-ES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1551194"/>
          </a:xfrm>
        </p:spPr>
        <p:txBody>
          <a:bodyPr/>
          <a:lstStyle/>
          <a:p>
            <a:r>
              <a:rPr lang="es-ES" dirty="0" err="1" smtClean="0"/>
              <a:t>Tablix</a:t>
            </a:r>
            <a:r>
              <a:rPr lang="es-ES" dirty="0" smtClean="0"/>
              <a:t> - Ejemplo 4</a:t>
            </a:r>
            <a:br>
              <a:rPr lang="es-ES" dirty="0" smtClean="0"/>
            </a:br>
            <a:r>
              <a:rPr lang="es-ES" sz="3200" dirty="0" smtClean="0"/>
              <a:t>{ </a:t>
            </a:r>
            <a:r>
              <a:rPr lang="es-ES" sz="3200" dirty="0" smtClean="0">
                <a:solidFill>
                  <a:schemeClr val="accent1"/>
                </a:solidFill>
              </a:rPr>
              <a:t>Agregados con subtotales </a:t>
            </a:r>
            <a:r>
              <a:rPr lang="es-ES" sz="3200" dirty="0" smtClean="0"/>
              <a:t>}</a:t>
            </a:r>
            <a:br>
              <a:rPr lang="es-ES" sz="3200" dirty="0" smtClean="0"/>
            </a:br>
            <a:r>
              <a:rPr lang="es-ES" sz="3200" dirty="0" smtClean="0"/>
              <a:t>(no tienen sentido en el detalle)</a:t>
            </a:r>
            <a:endParaRPr lang="es-ES" sz="3200" dirty="0"/>
          </a:p>
        </p:txBody>
      </p:sp>
      <p:graphicFrame>
        <p:nvGraphicFramePr>
          <p:cNvPr id="201294" name="Group 590"/>
          <p:cNvGraphicFramePr>
            <a:graphicFrameLocks noGrp="1"/>
          </p:cNvGraphicFramePr>
          <p:nvPr/>
        </p:nvGraphicFramePr>
        <p:xfrm>
          <a:off x="1036638" y="2495550"/>
          <a:ext cx="3359150" cy="3657600"/>
        </p:xfrm>
        <a:graphic>
          <a:graphicData uri="http://schemas.openxmlformats.org/drawingml/2006/table">
            <a:tbl>
              <a:tblPr/>
              <a:tblGrid>
                <a:gridCol w="666750"/>
                <a:gridCol w="666750"/>
                <a:gridCol w="742950"/>
                <a:gridCol w="641350"/>
                <a:gridCol w="641350"/>
              </a:tblGrid>
              <a:tr h="241300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s-E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0200">
                <a:tc rowSpan="9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Joe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Count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020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Sales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020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Avg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020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Sue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Count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020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Sales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020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Avg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020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Count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020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Sales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Avg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0894" name="Text Box 190"/>
          <p:cNvSpPr txBox="1">
            <a:spLocks noChangeArrowheads="1"/>
          </p:cNvSpPr>
          <p:nvPr/>
        </p:nvSpPr>
        <p:spPr bwMode="auto">
          <a:xfrm>
            <a:off x="1995488" y="1781175"/>
            <a:ext cx="19224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2005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0895" name="Text Box 191"/>
          <p:cNvSpPr txBox="1">
            <a:spLocks noChangeArrowheads="1"/>
          </p:cNvSpPr>
          <p:nvPr/>
        </p:nvSpPr>
        <p:spPr bwMode="auto">
          <a:xfrm>
            <a:off x="6110288" y="1789113"/>
            <a:ext cx="1285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2008</a:t>
            </a:r>
            <a:endParaRPr lang="en-US" sz="2400" b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01473" name="Group 769"/>
          <p:cNvGraphicFramePr>
            <a:graphicFrameLocks noGrp="1"/>
          </p:cNvGraphicFramePr>
          <p:nvPr>
            <p:ph sz="half" idx="2"/>
          </p:nvPr>
        </p:nvGraphicFramePr>
        <p:xfrm>
          <a:off x="5046663" y="2535238"/>
          <a:ext cx="3359150" cy="2194560"/>
        </p:xfrm>
        <a:graphic>
          <a:graphicData uri="http://schemas.openxmlformats.org/drawingml/2006/table">
            <a:tbl>
              <a:tblPr/>
              <a:tblGrid>
                <a:gridCol w="666750"/>
                <a:gridCol w="666750"/>
                <a:gridCol w="742950"/>
                <a:gridCol w="641350"/>
                <a:gridCol w="641350"/>
              </a:tblGrid>
              <a:tr h="196850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s-E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 rowSpan="5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Joe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Count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Sales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Avg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1295" name="Text Box 591"/>
          <p:cNvSpPr txBox="1">
            <a:spLocks noChangeArrowheads="1"/>
          </p:cNvSpPr>
          <p:nvPr/>
        </p:nvSpPr>
        <p:spPr bwMode="auto">
          <a:xfrm rot="16200000">
            <a:off x="2399507" y="6077744"/>
            <a:ext cx="6350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/>
              <a:t>...</a:t>
            </a:r>
          </a:p>
        </p:txBody>
      </p:sp>
      <p:sp>
        <p:nvSpPr>
          <p:cNvPr id="201296" name="Text Box 592"/>
          <p:cNvSpPr txBox="1">
            <a:spLocks noChangeArrowheads="1"/>
          </p:cNvSpPr>
          <p:nvPr/>
        </p:nvSpPr>
        <p:spPr bwMode="auto">
          <a:xfrm rot="16200000">
            <a:off x="6368257" y="4626769"/>
            <a:ext cx="6350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/>
              <a:t>...</a:t>
            </a:r>
          </a:p>
        </p:txBody>
      </p:sp>
      <p:graphicFrame>
        <p:nvGraphicFramePr>
          <p:cNvPr id="201445" name="Group 741"/>
          <p:cNvGraphicFramePr>
            <a:graphicFrameLocks noGrp="1"/>
          </p:cNvGraphicFramePr>
          <p:nvPr/>
        </p:nvGraphicFramePr>
        <p:xfrm>
          <a:off x="2379663" y="2879725"/>
          <a:ext cx="1993900" cy="341313"/>
        </p:xfrm>
        <a:graphic>
          <a:graphicData uri="http://schemas.openxmlformats.org/drawingml/2006/table">
            <a:tbl>
              <a:tblPr/>
              <a:tblGrid>
                <a:gridCol w="1993900"/>
              </a:tblGrid>
              <a:tr h="341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s-E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01446" name="Group 742"/>
          <p:cNvGraphicFramePr>
            <a:graphicFrameLocks noGrp="1"/>
          </p:cNvGraphicFramePr>
          <p:nvPr/>
        </p:nvGraphicFramePr>
        <p:xfrm>
          <a:off x="2355850" y="4697413"/>
          <a:ext cx="1993900" cy="341313"/>
        </p:xfrm>
        <a:graphic>
          <a:graphicData uri="http://schemas.openxmlformats.org/drawingml/2006/table">
            <a:tbl>
              <a:tblPr/>
              <a:tblGrid>
                <a:gridCol w="1993900"/>
              </a:tblGrid>
              <a:tr h="341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s-E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01454" name="Group 750"/>
          <p:cNvGraphicFramePr>
            <a:graphicFrameLocks noGrp="1"/>
          </p:cNvGraphicFramePr>
          <p:nvPr/>
        </p:nvGraphicFramePr>
        <p:xfrm>
          <a:off x="2382838" y="3597275"/>
          <a:ext cx="1993900" cy="704850"/>
        </p:xfrm>
        <a:graphic>
          <a:graphicData uri="http://schemas.openxmlformats.org/drawingml/2006/table">
            <a:tbl>
              <a:tblPr/>
              <a:tblGrid>
                <a:gridCol w="1993900"/>
              </a:tblGrid>
              <a:tr h="704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s-E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800" b="0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800" b="0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279c20c3caf3300dae6b438536eb8c56">
  <xsd:schema xmlns:xsd="http://www.w3.org/2001/XMLSchema" xmlns:p="http://schemas.microsoft.com/office/2006/metadata/properties" targetNamespace="http://schemas.microsoft.com/office/2006/metadata/properties" ma:root="true" ma:fieldsID="0d2e1ca116041f9e11471c52c4c9d60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3F11C506-3352-407D-8B8E-D27B4904C017}"/>
</file>

<file path=customXml/itemProps2.xml><?xml version="1.0" encoding="utf-8"?>
<ds:datastoreItem xmlns:ds="http://schemas.openxmlformats.org/officeDocument/2006/customXml" ds:itemID="{E16E03B2-1B35-4FBF-8BA4-8AFF6F306F78}"/>
</file>

<file path=customXml/itemProps3.xml><?xml version="1.0" encoding="utf-8"?>
<ds:datastoreItem xmlns:ds="http://schemas.openxmlformats.org/officeDocument/2006/customXml" ds:itemID="{70D8916C-D690-4EB2-9CD7-F0C90D273A03}"/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1032</TotalTime>
  <Words>820</Words>
  <Application>Microsoft Office PowerPoint</Application>
  <PresentationFormat>On-screen Show (4:3)</PresentationFormat>
  <Paragraphs>382</Paragraphs>
  <Slides>14</Slides>
  <Notes>14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Stream</vt:lpstr>
      <vt:lpstr>Worksheet</vt:lpstr>
      <vt:lpstr>Reporting Services 2008</vt:lpstr>
      <vt:lpstr>Reporting Services</vt:lpstr>
      <vt:lpstr>El motor de Informes</vt:lpstr>
      <vt:lpstr>Nuevos diseñadores</vt:lpstr>
      <vt:lpstr>Slide 5</vt:lpstr>
      <vt:lpstr>Tablix - Ejemplo 1 {Jerarquía en filas con encabezados dinámicos}</vt:lpstr>
      <vt:lpstr>Tablix - Ejemplo 2   { Mezcla de columnas estáticas y dinámicas }</vt:lpstr>
      <vt:lpstr>Tablix - Ejemplo 3 { Grupos dinámicos paralelos }</vt:lpstr>
      <vt:lpstr>Tablix - Ejemplo 4 { Agregados con subtotales } (no tienen sentido en el detalle)</vt:lpstr>
      <vt:lpstr>Report Builder 2.0</vt:lpstr>
      <vt:lpstr>Formato de entrega</vt:lpstr>
      <vt:lpstr>Migración</vt:lpstr>
      <vt:lpstr>Slide 13</vt:lpstr>
      <vt:lpstr>Más acciones desde TechNet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Webcast de TechNet:SQL</dc:title>
  <dc:creator>v-analfa</dc:creator>
  <cp:lastModifiedBy>Maria Esteban Garcia</cp:lastModifiedBy>
  <cp:revision>82</cp:revision>
  <dcterms:created xsi:type="dcterms:W3CDTF">2005-08-04T08:40:20Z</dcterms:created>
  <dcterms:modified xsi:type="dcterms:W3CDTF">2009-03-04T14:22:27Z</dcterms:modified>
</cp:coreProperties>
</file>