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Default Extension="xlsm" ContentType="application/vnd.ms-excel.sheet.macroEnabled.12"/>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88" r:id="rId3"/>
    <p:sldId id="297" r:id="rId4"/>
    <p:sldId id="290" r:id="rId5"/>
    <p:sldId id="291" r:id="rId6"/>
    <p:sldId id="277" r:id="rId7"/>
    <p:sldId id="274" r:id="rId8"/>
    <p:sldId id="294" r:id="rId9"/>
    <p:sldId id="295" r:id="rId10"/>
    <p:sldId id="29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70C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576"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BA60E0-277D-4031-94E6-52EBB6CCAF96}" type="datetimeFigureOut">
              <a:rPr lang="en-US" smtClean="0"/>
              <a:pPr/>
              <a:t>9/24/2008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043797-5BB0-4015-98E6-91936AEC370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CO" sz="1100" smtClean="0"/>
              <a:t>Es necesario que cada uno de nosotros asegure que sus comportamientos están de acuerdo con los valores, principios y el enfoque de cliente, pero también necesitamos que nuestros Socios de negocios se apropien de estos comportamientos.</a:t>
            </a:r>
          </a:p>
          <a:p>
            <a:pPr eaLnBrk="1" hangingPunct="1">
              <a:spcBef>
                <a:spcPct val="0"/>
              </a:spcBef>
            </a:pPr>
            <a:endParaRPr lang="es-CO" sz="1100" smtClean="0"/>
          </a:p>
          <a:p>
            <a:pPr eaLnBrk="1" hangingPunct="1">
              <a:spcBef>
                <a:spcPct val="0"/>
              </a:spcBef>
            </a:pPr>
            <a:r>
              <a:rPr lang="es-CO" sz="1100" smtClean="0"/>
              <a:t>Nuestros clientes viven experiencias con Microsoft a través de las interacciones que tienen con nosotros y con nuestros socios de negocio.</a:t>
            </a:r>
          </a:p>
          <a:p>
            <a:pPr eaLnBrk="1" hangingPunct="1">
              <a:spcBef>
                <a:spcPct val="0"/>
              </a:spcBef>
            </a:pPr>
            <a:endParaRPr lang="es-CO" sz="1100" smtClean="0"/>
          </a:p>
          <a:p>
            <a:pPr eaLnBrk="1" hangingPunct="1">
              <a:spcBef>
                <a:spcPct val="0"/>
              </a:spcBef>
            </a:pPr>
            <a:r>
              <a:rPr lang="es-CO" sz="1100" smtClean="0"/>
              <a:t>Los clientes interactúan a través de:</a:t>
            </a:r>
          </a:p>
          <a:p>
            <a:pPr eaLnBrk="1" hangingPunct="1">
              <a:spcBef>
                <a:spcPct val="0"/>
              </a:spcBef>
            </a:pPr>
            <a:endParaRPr lang="es-CO" sz="1100" smtClean="0"/>
          </a:p>
          <a:p>
            <a:pPr eaLnBrk="1" hangingPunct="1">
              <a:spcBef>
                <a:spcPct val="0"/>
              </a:spcBef>
            </a:pPr>
            <a:r>
              <a:rPr lang="es-CO" sz="1100" smtClean="0"/>
              <a:t>Productos- Como premisa fundamental requerimos tener productos de alta calidad y facilidad en su uso. Razón por la que los procesos de instalación y aprendizaje acerca de ellos es un requerimiento necesario, tema sobre el que José Antonio y Andrés nos comunicaran las iniciativas de este año.</a:t>
            </a:r>
          </a:p>
          <a:p>
            <a:pPr eaLnBrk="1" hangingPunct="1">
              <a:spcBef>
                <a:spcPct val="0"/>
              </a:spcBef>
            </a:pPr>
            <a:endParaRPr lang="es-CO" sz="1100" smtClean="0"/>
          </a:p>
          <a:p>
            <a:pPr eaLnBrk="1" hangingPunct="1">
              <a:spcBef>
                <a:spcPct val="0"/>
              </a:spcBef>
            </a:pPr>
            <a:r>
              <a:rPr lang="es-CO" sz="1100" smtClean="0"/>
              <a:t>Procesos- necesitamos tener procesos flexibles pero estandarizados para que la experiencia que se tenga sea siempre con la calidad que los clientes están esperando sin importar el área con la que estén interactuando. Adicionalmente deben ser proceso fáciles para las personas que intervienen en ellos.</a:t>
            </a:r>
          </a:p>
          <a:p>
            <a:pPr eaLnBrk="1" hangingPunct="1">
              <a:spcBef>
                <a:spcPct val="0"/>
              </a:spcBef>
            </a:pPr>
            <a:endParaRPr lang="es-CO" sz="1100" smtClean="0"/>
          </a:p>
          <a:p>
            <a:pPr eaLnBrk="1" hangingPunct="1">
              <a:spcBef>
                <a:spcPct val="0"/>
              </a:spcBef>
            </a:pPr>
            <a:r>
              <a:rPr lang="es-CO" sz="1100" smtClean="0"/>
              <a:t>Personas- Requerimos que todos los que trabajamos en Microsoft tengamos siempre en mente al cliente,  tomemos decisiones siempre pensando en que el cliente tenga un impacto positivo y decidiendo hacer mejoramientos para que las experiencias sean cada vez mejores.</a:t>
            </a:r>
          </a:p>
          <a:p>
            <a:pPr eaLnBrk="1" hangingPunct="1">
              <a:spcBef>
                <a:spcPct val="0"/>
              </a:spcBef>
            </a:pPr>
            <a:endParaRPr lang="es-CO" sz="1100" smtClean="0"/>
          </a:p>
          <a:p>
            <a:pPr eaLnBrk="1" hangingPunct="1">
              <a:spcBef>
                <a:spcPct val="0"/>
              </a:spcBef>
            </a:pPr>
            <a:r>
              <a:rPr lang="es-CO" sz="1100" smtClean="0"/>
              <a:t>Solo así lograremos llegar a los niveles netos de satisfacción de 160 en 3 años.</a:t>
            </a:r>
          </a:p>
          <a:p>
            <a:pPr eaLnBrk="1" hangingPunct="1">
              <a:spcBef>
                <a:spcPct val="0"/>
              </a:spcBef>
            </a:pPr>
            <a:endParaRPr lang="es-CO" sz="1100" smtClean="0"/>
          </a:p>
          <a:p>
            <a:pPr eaLnBrk="1" hangingPunct="1">
              <a:spcBef>
                <a:spcPct val="0"/>
              </a:spcBef>
            </a:pPr>
            <a:endParaRPr lang="en-US" sz="1100" smtClean="0"/>
          </a:p>
        </p:txBody>
      </p:sp>
      <p:sp>
        <p:nvSpPr>
          <p:cNvPr id="31748" name="Slide Number Placeholder 3"/>
          <p:cNvSpPr>
            <a:spLocks noGrp="1"/>
          </p:cNvSpPr>
          <p:nvPr>
            <p:ph type="sldNum" sz="quarter" idx="5"/>
          </p:nvPr>
        </p:nvSpPr>
        <p:spPr bwMode="auto">
          <a:noFill/>
          <a:ln>
            <a:miter lim="800000"/>
            <a:headEnd/>
            <a:tailEnd/>
          </a:ln>
        </p:spPr>
        <p:txBody>
          <a:bodyPr/>
          <a:lstStyle/>
          <a:p>
            <a:fld id="{552B1F47-62AF-4F05-A6B1-D4D13DFBC953}" type="slidenum">
              <a:rPr lang="en-US" smtClean="0"/>
              <a:pPr/>
              <a:t>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CO" b="1" smtClean="0"/>
              <a:t>CÓMO PODEMOS SER EXITOSOS</a:t>
            </a:r>
            <a:endParaRPr lang="en-US" smtClean="0"/>
          </a:p>
          <a:p>
            <a:pPr eaLnBrk="1" hangingPunct="1">
              <a:spcBef>
                <a:spcPct val="0"/>
              </a:spcBef>
            </a:pPr>
            <a:r>
              <a:rPr lang="es-CO" b="1" smtClean="0"/>
              <a:t> </a:t>
            </a:r>
            <a:endParaRPr lang="en-US" smtClean="0"/>
          </a:p>
          <a:p>
            <a:pPr eaLnBrk="1" hangingPunct="1">
              <a:spcBef>
                <a:spcPct val="0"/>
              </a:spcBef>
              <a:buFontTx/>
              <a:buChar char="•"/>
            </a:pPr>
            <a:r>
              <a:rPr lang="es-CO" smtClean="0"/>
              <a:t>Capturando en el día a día la voz de clientes, de los profesionales de la tecnología, de los desarrolladores y de nuestros Socios de Negocios.</a:t>
            </a:r>
            <a:endParaRPr lang="en-US" smtClean="0"/>
          </a:p>
          <a:p>
            <a:pPr eaLnBrk="1" hangingPunct="1">
              <a:spcBef>
                <a:spcPct val="0"/>
              </a:spcBef>
              <a:buFontTx/>
              <a:buChar char="•"/>
            </a:pPr>
            <a:r>
              <a:rPr lang="es-CO" smtClean="0"/>
              <a:t>Entendiendo, analizando y  priorizando la información capturada.</a:t>
            </a:r>
            <a:endParaRPr lang="en-US" smtClean="0"/>
          </a:p>
          <a:p>
            <a:pPr eaLnBrk="1" hangingPunct="1">
              <a:spcBef>
                <a:spcPct val="0"/>
              </a:spcBef>
              <a:buFontTx/>
              <a:buChar char="•"/>
            </a:pPr>
            <a:r>
              <a:rPr lang="es-CO" smtClean="0"/>
              <a:t>Asegurando la implementación las mejoraras en las áreas identificadas en el análisis y la priorización.</a:t>
            </a:r>
            <a:endParaRPr lang="en-US" smtClean="0"/>
          </a:p>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a:lstStyle/>
          <a:p>
            <a:fld id="{7D149DAD-8FA5-44F2-8791-C95F6AF3BCD8}" type="slidenum">
              <a:rPr lang="en-US" smtClean="0"/>
              <a:pPr/>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r>
              <a:rPr lang="es-ES" dirty="0" smtClean="0"/>
              <a:t> </a:t>
            </a:r>
            <a:r>
              <a:rPr lang="es-ES" sz="900" dirty="0" smtClean="0">
                <a:latin typeface="Arial" pitchFamily="34" charset="0"/>
                <a:cs typeface="Arial" pitchFamily="34" charset="0"/>
              </a:rPr>
              <a:t>- </a:t>
            </a:r>
            <a:r>
              <a:rPr lang="es-ES" sz="400" dirty="0" smtClean="0">
                <a:latin typeface="Arial" pitchFamily="34" charset="0"/>
                <a:cs typeface="Arial" pitchFamily="34" charset="0"/>
              </a:rPr>
              <a:t>Campaña IO para reforzar integración y compatibilidad de plataforma.</a:t>
            </a:r>
          </a:p>
          <a:p>
            <a:r>
              <a:rPr lang="es-ES" sz="400" dirty="0" smtClean="0">
                <a:latin typeface="Arial" pitchFamily="34" charset="0"/>
                <a:cs typeface="Arial" pitchFamily="34" charset="0"/>
              </a:rPr>
              <a:t> - Iniciativa MS en vivo, asegurando que los clientes tengan un entendimiento claro de nuestro portafolio de soluciones y su valor agregado.</a:t>
            </a:r>
            <a:endParaRPr lang="en-US" sz="400" dirty="0" smtClean="0">
              <a:latin typeface="Arial" pitchFamily="34" charset="0"/>
              <a:cs typeface="Arial" pitchFamily="34" charset="0"/>
            </a:endParaRPr>
          </a:p>
        </p:txBody>
      </p:sp>
      <p:sp>
        <p:nvSpPr>
          <p:cNvPr id="12292" name="Slide Number Placeholder 3"/>
          <p:cNvSpPr>
            <a:spLocks noGrp="1"/>
          </p:cNvSpPr>
          <p:nvPr>
            <p:ph type="sldNum" sz="quarter" idx="5"/>
          </p:nvPr>
        </p:nvSpPr>
        <p:spPr>
          <a:noFill/>
        </p:spPr>
        <p:txBody>
          <a:bodyPr/>
          <a:lstStyle/>
          <a:p>
            <a:pPr defTabSz="903532"/>
            <a:fld id="{392390D3-7B0D-490A-8814-CBD91C4672B0}" type="slidenum">
              <a:rPr lang="en-US" smtClean="0"/>
              <a:pPr defTabSz="903532"/>
              <a:t>7</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a:lstStyle/>
          <a:p>
            <a:fld id="{455B49AD-DA8A-416C-A6AE-260FD293FC38}"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DEED6F-5707-4406-9764-FCBBBC6C9951}" type="datetimeFigureOut">
              <a:rPr lang="en-US" smtClean="0"/>
              <a:pPr/>
              <a:t>9/24/2008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B2B39-3730-425B-AAE4-5028B60C8343}" type="slidenum">
              <a:rPr lang="en-US" smtClean="0"/>
              <a:pPr/>
              <a:t>‹#›</a:t>
            </a:fld>
            <a:endParaRPr lang="en-US"/>
          </a:p>
        </p:txBody>
      </p:sp>
      <p:pic>
        <p:nvPicPr>
          <p:cNvPr id="10" name="Picture 9" descr="ppt.png"/>
          <p:cNvPicPr>
            <a:picLocks noChangeAspect="1"/>
          </p:cNvPicPr>
          <p:nvPr userDrawn="1"/>
        </p:nvPicPr>
        <p:blipFill>
          <a:blip r:embed="rId2"/>
          <a:srcRect t="86886" b="1101"/>
          <a:stretch>
            <a:fillRect/>
          </a:stretch>
        </p:blipFill>
        <p:spPr>
          <a:xfrm>
            <a:off x="0" y="6172200"/>
            <a:ext cx="9144000" cy="6858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EED6F-5707-4406-9764-FCBBBC6C9951}" type="datetimeFigureOut">
              <a:rPr lang="en-US" smtClean="0"/>
              <a:pPr/>
              <a:t>9/24/2008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B2B39-3730-425B-AAE4-5028B60C8343}" type="slidenum">
              <a:rPr lang="en-US" smtClean="0"/>
              <a:pPr/>
              <a:t>‹#›</a:t>
            </a:fld>
            <a:endParaRPr lang="en-US"/>
          </a:p>
        </p:txBody>
      </p:sp>
      <p:pic>
        <p:nvPicPr>
          <p:cNvPr id="8" name="Picture 7" descr="ppt.png"/>
          <p:cNvPicPr>
            <a:picLocks noChangeAspect="1"/>
          </p:cNvPicPr>
          <p:nvPr userDrawn="1"/>
        </p:nvPicPr>
        <p:blipFill>
          <a:blip r:embed="rId2"/>
          <a:srcRect t="86886" b="1101"/>
          <a:stretch>
            <a:fillRect/>
          </a:stretch>
        </p:blipFill>
        <p:spPr>
          <a:xfrm>
            <a:off x="0" y="6172200"/>
            <a:ext cx="9144000" cy="6858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EED6F-5707-4406-9764-FCBBBC6C9951}" type="datetimeFigureOut">
              <a:rPr lang="en-US" smtClean="0"/>
              <a:pPr/>
              <a:t>9/24/2008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B2B39-3730-425B-AAE4-5028B60C8343}" type="slidenum">
              <a:rPr lang="en-US" smtClean="0"/>
              <a:pPr/>
              <a:t>‹#›</a:t>
            </a:fld>
            <a:endParaRPr lang="en-US"/>
          </a:p>
        </p:txBody>
      </p:sp>
      <p:pic>
        <p:nvPicPr>
          <p:cNvPr id="8" name="Picture 7" descr="ppt.png"/>
          <p:cNvPicPr>
            <a:picLocks noChangeAspect="1"/>
          </p:cNvPicPr>
          <p:nvPr userDrawn="1"/>
        </p:nvPicPr>
        <p:blipFill>
          <a:blip r:embed="rId2"/>
          <a:srcRect t="86886" b="1101"/>
          <a:stretch>
            <a:fillRect/>
          </a:stretch>
        </p:blipFill>
        <p:spPr>
          <a:xfrm>
            <a:off x="0" y="6172200"/>
            <a:ext cx="9144000" cy="68580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EED6F-5707-4406-9764-FCBBBC6C9951}" type="datetimeFigureOut">
              <a:rPr lang="en-US" smtClean="0"/>
              <a:pPr/>
              <a:t>9/24/2008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B2B39-3730-425B-AAE4-5028B60C8343}" type="slidenum">
              <a:rPr lang="en-US" smtClean="0"/>
              <a:pPr/>
              <a:t>‹#›</a:t>
            </a:fld>
            <a:endParaRPr lang="en-US"/>
          </a:p>
        </p:txBody>
      </p:sp>
      <p:pic>
        <p:nvPicPr>
          <p:cNvPr id="8" name="Picture 7" descr="ppt.png"/>
          <p:cNvPicPr>
            <a:picLocks noChangeAspect="1"/>
          </p:cNvPicPr>
          <p:nvPr userDrawn="1"/>
        </p:nvPicPr>
        <p:blipFill>
          <a:blip r:embed="rId2"/>
          <a:srcRect t="86886" b="1101"/>
          <a:stretch>
            <a:fillRect/>
          </a:stretch>
        </p:blipFill>
        <p:spPr>
          <a:xfrm>
            <a:off x="0" y="6172200"/>
            <a:ext cx="9144000" cy="68580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4DEED6F-5707-4406-9764-FCBBBC6C9951}" type="datetimeFigureOut">
              <a:rPr lang="en-US" smtClean="0"/>
              <a:pPr/>
              <a:t>9/24/2008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B2B39-3730-425B-AAE4-5028B60C8343}" type="slidenum">
              <a:rPr lang="en-US" smtClean="0"/>
              <a:pPr/>
              <a:t>‹#›</a:t>
            </a:fld>
            <a:endParaRPr lang="en-US"/>
          </a:p>
        </p:txBody>
      </p:sp>
      <p:pic>
        <p:nvPicPr>
          <p:cNvPr id="9" name="Picture 8" descr="ppt.png"/>
          <p:cNvPicPr>
            <a:picLocks noChangeAspect="1"/>
          </p:cNvPicPr>
          <p:nvPr userDrawn="1"/>
        </p:nvPicPr>
        <p:blipFill>
          <a:blip r:embed="rId2"/>
          <a:srcRect t="86886" b="1101"/>
          <a:stretch>
            <a:fillRect/>
          </a:stretch>
        </p:blipFill>
        <p:spPr>
          <a:xfrm>
            <a:off x="0" y="6172200"/>
            <a:ext cx="9144000" cy="68580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EED6F-5707-4406-9764-FCBBBC6C9951}" type="datetimeFigureOut">
              <a:rPr lang="en-US" smtClean="0"/>
              <a:pPr/>
              <a:t>9/24/2008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BB2B39-3730-425B-AAE4-5028B60C8343}" type="slidenum">
              <a:rPr lang="en-US" smtClean="0"/>
              <a:pPr/>
              <a:t>‹#›</a:t>
            </a:fld>
            <a:endParaRPr lang="en-US"/>
          </a:p>
        </p:txBody>
      </p:sp>
      <p:pic>
        <p:nvPicPr>
          <p:cNvPr id="6" name="Picture 5" descr="ppt.png"/>
          <p:cNvPicPr>
            <a:picLocks noChangeAspect="1"/>
          </p:cNvPicPr>
          <p:nvPr userDrawn="1"/>
        </p:nvPicPr>
        <p:blipFill>
          <a:blip r:embed="rId2"/>
          <a:srcRect t="86886" b="1101"/>
          <a:stretch>
            <a:fillRect/>
          </a:stretch>
        </p:blipFill>
        <p:spPr>
          <a:xfrm>
            <a:off x="0" y="6172200"/>
            <a:ext cx="9144000" cy="685800"/>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1C97EB5-BB2C-4579-85AF-E33DE659D883}" type="slidenum">
              <a:rPr lang="en-US"/>
              <a:pPr>
                <a:defRPr/>
              </a:pPr>
              <a:t>‹#›</a:t>
            </a:fld>
            <a:endParaRPr lang="en-US"/>
          </a:p>
        </p:txBody>
      </p:sp>
      <p:pic>
        <p:nvPicPr>
          <p:cNvPr id="7" name="Picture 6" descr="ppt.png"/>
          <p:cNvPicPr>
            <a:picLocks noChangeAspect="1"/>
          </p:cNvPicPr>
          <p:nvPr userDrawn="1"/>
        </p:nvPicPr>
        <p:blipFill>
          <a:blip r:embed="rId2"/>
          <a:srcRect t="86886" b="1101"/>
          <a:stretch>
            <a:fillRect/>
          </a:stretch>
        </p:blipFill>
        <p:spPr>
          <a:xfrm>
            <a:off x="0" y="6172200"/>
            <a:ext cx="9144000" cy="6858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DEED6F-5707-4406-9764-FCBBBC6C9951}" type="datetimeFigureOut">
              <a:rPr lang="en-US" smtClean="0"/>
              <a:pPr/>
              <a:t>9/24/2008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B2B39-3730-425B-AAE4-5028B60C83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50" r:id="rId4"/>
    <p:sldLayoutId id="2147483652" r:id="rId5"/>
    <p:sldLayoutId id="2147483655" r:id="rId6"/>
    <p:sldLayoutId id="2147483660"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icrosoft.com/latam/socios/support/rmtp.aspx"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www.microsoft.com/andino/clientesysocio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package" Target="../embeddings/Microsoft_Office_Excel_Macro-Enabled_Worksheet1.xlsm"/></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package" Target="../embeddings/Microsoft_Office_Excel_Macro-Enabled_Worksheet3.xlsm"/></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LIDE 1.jpg"/>
          <p:cNvPicPr>
            <a:picLocks noChangeAspect="1"/>
          </p:cNvPicPr>
          <p:nvPr/>
        </p:nvPicPr>
        <p:blipFill>
          <a:blip r:embed="rId2"/>
          <a:stretch>
            <a:fillRect/>
          </a:stretch>
        </p:blipFill>
        <p:spPr>
          <a:xfrm>
            <a:off x="0" y="685"/>
            <a:ext cx="9144000" cy="685731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6"/>
          <p:cNvSpPr txBox="1">
            <a:spLocks noChangeArrowheads="1"/>
          </p:cNvSpPr>
          <p:nvPr/>
        </p:nvSpPr>
        <p:spPr bwMode="auto">
          <a:xfrm>
            <a:off x="533400" y="1371600"/>
            <a:ext cx="8153400" cy="4293483"/>
          </a:xfrm>
          <a:prstGeom prst="rect">
            <a:avLst/>
          </a:prstGeom>
          <a:solidFill>
            <a:srgbClr val="C0C0C0">
              <a:alpha val="36863"/>
            </a:srgbClr>
          </a:solidFill>
          <a:ln w="19050">
            <a:solidFill>
              <a:srgbClr val="000000">
                <a:alpha val="61176"/>
              </a:srgbClr>
            </a:solidFill>
            <a:miter lim="800000"/>
            <a:headEnd/>
            <a:tailEnd/>
          </a:ln>
        </p:spPr>
        <p:txBody>
          <a:bodyPr>
            <a:spAutoFit/>
          </a:bodyPr>
          <a:lstStyle/>
          <a:p>
            <a:pPr marL="341313" indent="-341313">
              <a:spcAft>
                <a:spcPts val="1200"/>
              </a:spcAft>
              <a:buClr>
                <a:schemeClr val="accent1">
                  <a:lumMod val="75000"/>
                </a:schemeClr>
              </a:buClr>
              <a:buFont typeface="Wingdings" pitchFamily="2" charset="2"/>
              <a:buChar char="§"/>
              <a:defRPr/>
            </a:pPr>
            <a:endParaRPr lang="es-CO" sz="100" b="1" dirty="0">
              <a:latin typeface="Calibri" pitchFamily="34" charset="0"/>
            </a:endParaRPr>
          </a:p>
          <a:p>
            <a:pPr marL="341313" indent="-341313">
              <a:spcAft>
                <a:spcPts val="1200"/>
              </a:spcAft>
              <a:buClr>
                <a:schemeClr val="accent1">
                  <a:lumMod val="75000"/>
                </a:schemeClr>
              </a:buClr>
              <a:buFont typeface="Wingdings" pitchFamily="2" charset="2"/>
              <a:buChar char="§"/>
              <a:defRPr/>
            </a:pPr>
            <a:r>
              <a:rPr lang="es-CO" sz="2200" b="1" dirty="0" smtClean="0">
                <a:latin typeface="Calibri" pitchFamily="34" charset="0"/>
              </a:rPr>
              <a:t>Planes de Acción para mejorar la Satisfacción de Clientes.</a:t>
            </a:r>
          </a:p>
          <a:p>
            <a:pPr marL="341313" indent="-341313">
              <a:spcAft>
                <a:spcPts val="1200"/>
              </a:spcAft>
              <a:buClr>
                <a:schemeClr val="accent1">
                  <a:lumMod val="75000"/>
                </a:schemeClr>
              </a:buClr>
              <a:buFont typeface="Wingdings" pitchFamily="2" charset="2"/>
              <a:buChar char="§"/>
              <a:defRPr/>
            </a:pPr>
            <a:r>
              <a:rPr lang="es-CO" sz="2200" b="1" dirty="0" smtClean="0">
                <a:latin typeface="Calibri" pitchFamily="34" charset="0"/>
              </a:rPr>
              <a:t>Seguimiento a Planes de Acción.</a:t>
            </a:r>
          </a:p>
          <a:p>
            <a:pPr marL="341313" indent="-341313">
              <a:spcAft>
                <a:spcPts val="600"/>
              </a:spcAft>
              <a:buClr>
                <a:schemeClr val="accent1">
                  <a:lumMod val="75000"/>
                </a:schemeClr>
              </a:buClr>
              <a:buFont typeface="Wingdings" pitchFamily="2" charset="2"/>
              <a:buChar char="§"/>
              <a:defRPr/>
            </a:pPr>
            <a:r>
              <a:rPr lang="es-CO" sz="2200" b="1" dirty="0" smtClean="0">
                <a:latin typeface="Calibri" pitchFamily="34" charset="0"/>
              </a:rPr>
              <a:t>Registro de Reclamos a través del:</a:t>
            </a:r>
          </a:p>
          <a:p>
            <a:pPr marL="914400" indent="-395288">
              <a:buClr>
                <a:schemeClr val="accent1">
                  <a:lumMod val="75000"/>
                </a:schemeClr>
              </a:buClr>
              <a:buFont typeface="Wingdings" pitchFamily="2" charset="2"/>
              <a:buChar char="ü"/>
              <a:defRPr/>
            </a:pPr>
            <a:r>
              <a:rPr lang="es-CO" sz="1900" dirty="0" err="1" smtClean="0">
                <a:latin typeface="Calibri" pitchFamily="34" charset="0"/>
              </a:rPr>
              <a:t>Contact</a:t>
            </a:r>
            <a:r>
              <a:rPr lang="es-CO" sz="1900" dirty="0" smtClean="0">
                <a:latin typeface="Calibri" pitchFamily="34" charset="0"/>
              </a:rPr>
              <a:t> center:  COLOMBIA: 01-800051-0595</a:t>
            </a:r>
          </a:p>
          <a:p>
            <a:pPr marL="2743200" lvl="4" indent="-395288">
              <a:spcAft>
                <a:spcPts val="1200"/>
              </a:spcAft>
              <a:buClr>
                <a:schemeClr val="accent1">
                  <a:lumMod val="75000"/>
                </a:schemeClr>
              </a:buClr>
              <a:defRPr/>
            </a:pPr>
            <a:r>
              <a:rPr lang="es-CO" sz="1900" dirty="0" smtClean="0">
                <a:latin typeface="Calibri" pitchFamily="34" charset="0"/>
              </a:rPr>
              <a:t>     VENEZUELA: 0-800-642-767-6</a:t>
            </a:r>
          </a:p>
          <a:p>
            <a:pPr marL="914400" indent="-395288">
              <a:spcAft>
                <a:spcPts val="1200"/>
              </a:spcAft>
              <a:buClr>
                <a:schemeClr val="accent1">
                  <a:lumMod val="75000"/>
                </a:schemeClr>
              </a:buClr>
              <a:buFont typeface="Wingdings" pitchFamily="2" charset="2"/>
              <a:buChar char="ü"/>
              <a:defRPr/>
            </a:pPr>
            <a:r>
              <a:rPr lang="es-CO" sz="1900" dirty="0" smtClean="0">
                <a:latin typeface="Calibri" pitchFamily="34" charset="0"/>
              </a:rPr>
              <a:t>Herramienta Online: (Para Canales </a:t>
            </a:r>
            <a:r>
              <a:rPr lang="es-CO" sz="1900" dirty="0" err="1" smtClean="0">
                <a:latin typeface="Calibri" pitchFamily="34" charset="0"/>
              </a:rPr>
              <a:t>Gold</a:t>
            </a:r>
            <a:r>
              <a:rPr lang="es-CO" sz="1900" dirty="0" smtClean="0">
                <a:latin typeface="Calibri" pitchFamily="34" charset="0"/>
              </a:rPr>
              <a:t> y </a:t>
            </a:r>
            <a:r>
              <a:rPr lang="es-CO" sz="1900" dirty="0" err="1" smtClean="0">
                <a:latin typeface="Calibri" pitchFamily="34" charset="0"/>
              </a:rPr>
              <a:t>Certified</a:t>
            </a:r>
            <a:r>
              <a:rPr lang="es-CO" sz="1900" dirty="0" smtClean="0">
                <a:latin typeface="Calibri" pitchFamily="34" charset="0"/>
              </a:rPr>
              <a:t>) </a:t>
            </a:r>
            <a:r>
              <a:rPr lang="es-CO" sz="1900" dirty="0" smtClean="0">
                <a:latin typeface="Calibri" pitchFamily="34" charset="0"/>
                <a:hlinkClick r:id="rId3"/>
              </a:rPr>
              <a:t>http://www.microsoft.com/latam/socios/support/rmtp.aspx</a:t>
            </a:r>
            <a:r>
              <a:rPr lang="es-CO" sz="1900" dirty="0" smtClean="0">
                <a:latin typeface="Calibri" pitchFamily="34" charset="0"/>
              </a:rPr>
              <a:t> </a:t>
            </a:r>
            <a:endParaRPr lang="es-CO" sz="1900" b="1" dirty="0" smtClean="0">
              <a:latin typeface="Calibri" pitchFamily="34" charset="0"/>
            </a:endParaRPr>
          </a:p>
          <a:p>
            <a:pPr marL="341313" indent="-341313">
              <a:spcAft>
                <a:spcPts val="1200"/>
              </a:spcAft>
              <a:buClr>
                <a:schemeClr val="accent1">
                  <a:lumMod val="75000"/>
                </a:schemeClr>
              </a:buClr>
              <a:buFont typeface="Wingdings" pitchFamily="2" charset="2"/>
              <a:buChar char="§"/>
              <a:defRPr/>
            </a:pPr>
            <a:r>
              <a:rPr lang="es-CO" sz="2200" b="1" dirty="0" smtClean="0">
                <a:latin typeface="Calibri" pitchFamily="34" charset="0"/>
              </a:rPr>
              <a:t>Incrementar el nivel de respuesta de las encuestas.	</a:t>
            </a:r>
          </a:p>
          <a:p>
            <a:pPr marL="341313" indent="-341313">
              <a:spcAft>
                <a:spcPts val="1200"/>
              </a:spcAft>
              <a:buClr>
                <a:schemeClr val="accent1">
                  <a:lumMod val="75000"/>
                </a:schemeClr>
              </a:buClr>
              <a:buFont typeface="Wingdings" pitchFamily="2" charset="2"/>
              <a:buChar char="§"/>
              <a:defRPr/>
            </a:pPr>
            <a:r>
              <a:rPr lang="es-CO" sz="2200" b="1" dirty="0" smtClean="0">
                <a:latin typeface="Calibri" pitchFamily="34" charset="0"/>
              </a:rPr>
              <a:t>Conocer los resultados de las encuestas de Satisfacción. </a:t>
            </a:r>
            <a:r>
              <a:rPr lang="en-US" sz="2000" dirty="0" smtClean="0">
                <a:latin typeface="Calibri" pitchFamily="34" charset="0"/>
                <a:hlinkClick r:id="rId4"/>
              </a:rPr>
              <a:t>http://www.microsoft.com/andino/clientesysocios/</a:t>
            </a:r>
            <a:endParaRPr lang="es-CO" sz="2000" dirty="0" smtClean="0">
              <a:latin typeface="Calibri" pitchFamily="34" charset="0"/>
              <a:hlinkClick r:id="rId3"/>
            </a:endParaRPr>
          </a:p>
        </p:txBody>
      </p:sp>
      <p:sp>
        <p:nvSpPr>
          <p:cNvPr id="4" name="Picture 1"/>
          <p:cNvSpPr>
            <a:spLocks noGrp="1"/>
          </p:cNvSpPr>
          <p:nvPr>
            <p:ph type="title"/>
          </p:nvPr>
        </p:nvSpPr>
        <p:spPr>
          <a:xfrm>
            <a:off x="2971800" y="304800"/>
            <a:ext cx="6096000" cy="757130"/>
          </a:xfrm>
          <a:noFill/>
          <a:ln w="9525">
            <a:noFill/>
            <a:miter lim="800000"/>
            <a:headEnd/>
            <a:tailEnd/>
          </a:ln>
        </p:spPr>
        <p:txBody>
          <a:bodyPr wrap="square">
            <a:spAutoFit/>
          </a:bodyPr>
          <a:lstStyle/>
          <a:p>
            <a:pPr marL="457200" indent="-457200" fontAlgn="auto">
              <a:lnSpc>
                <a:spcPct val="80000"/>
              </a:lnSpc>
              <a:spcBef>
                <a:spcPct val="20000"/>
              </a:spcBef>
              <a:spcAft>
                <a:spcPts val="0"/>
              </a:spcAft>
              <a:buClr>
                <a:schemeClr val="accent1"/>
              </a:buClr>
              <a:buSzPct val="75000"/>
              <a:defRPr/>
            </a:pPr>
            <a:r>
              <a:rPr lang="es-CO" sz="2800" b="1" dirty="0" smtClean="0">
                <a:solidFill>
                  <a:srgbClr val="3D5164"/>
                </a:solidFill>
                <a:latin typeface="Calibri" pitchFamily="34" charset="0"/>
                <a:ea typeface="+mn-ea"/>
                <a:cs typeface="+mn-cs"/>
              </a:rPr>
              <a:t>Prioridades FY09</a:t>
            </a:r>
            <a:br>
              <a:rPr lang="es-CO" sz="2800" b="1" dirty="0" smtClean="0">
                <a:solidFill>
                  <a:srgbClr val="3D5164"/>
                </a:solidFill>
                <a:latin typeface="Calibri" pitchFamily="34" charset="0"/>
                <a:ea typeface="+mn-ea"/>
                <a:cs typeface="+mn-cs"/>
              </a:rPr>
            </a:br>
            <a:r>
              <a:rPr lang="es-CO" sz="2600" b="1" dirty="0" smtClean="0">
                <a:solidFill>
                  <a:schemeClr val="accent6">
                    <a:lumMod val="75000"/>
                  </a:schemeClr>
                </a:solidFill>
                <a:latin typeface="Calibri" pitchFamily="34" charset="0"/>
                <a:ea typeface="+mn-ea"/>
                <a:cs typeface="+mn-cs"/>
              </a:rPr>
              <a:t>MICROSOFT y SOCIOS DE NEGOCIO</a:t>
            </a:r>
            <a:endParaRPr lang="es-CO" sz="2600" b="1" dirty="0" smtClean="0">
              <a:solidFill>
                <a:srgbClr val="3D5164"/>
              </a:solidFill>
              <a:latin typeface="Calibri" pitchFamily="34" charset="0"/>
              <a:ea typeface="+mn-ea"/>
              <a:cs typeface="+mn-cs"/>
            </a:endParaRPr>
          </a:p>
        </p:txBody>
      </p:sp>
      <p:pic>
        <p:nvPicPr>
          <p:cNvPr id="5" name="Picture 2"/>
          <p:cNvPicPr>
            <a:picLocks noChangeAspect="1" noChangeArrowheads="1"/>
          </p:cNvPicPr>
          <p:nvPr/>
        </p:nvPicPr>
        <p:blipFill>
          <a:blip r:embed="rId5"/>
          <a:srcRect l="-741" b="81290"/>
          <a:stretch>
            <a:fillRect/>
          </a:stretch>
        </p:blipFill>
        <p:spPr>
          <a:xfrm>
            <a:off x="152400" y="216273"/>
            <a:ext cx="3505200" cy="8505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500"/>
                                  </p:stCondLst>
                                  <p:childTnLst>
                                    <p:set>
                                      <p:cBhvr>
                                        <p:cTn id="6" dur="1" fill="hold">
                                          <p:stCondLst>
                                            <p:cond delay="0"/>
                                          </p:stCondLst>
                                        </p:cTn>
                                        <p:tgtEl>
                                          <p:spTgt spid="20482">
                                            <p:bg/>
                                          </p:spTgt>
                                        </p:tgtEl>
                                        <p:attrNameLst>
                                          <p:attrName>style.visibility</p:attrName>
                                        </p:attrNameLst>
                                      </p:cBhvr>
                                      <p:to>
                                        <p:strVal val="visible"/>
                                      </p:to>
                                    </p:set>
                                    <p:animEffect transition="in" filter="slide(fromLeft)">
                                      <p:cBhvr>
                                        <p:cTn id="7" dur="500"/>
                                        <p:tgtEl>
                                          <p:spTgt spid="20482">
                                            <p:bg/>
                                          </p:spTgt>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animEffect transition="in" filter="slide(fromLeft)">
                                      <p:cBhvr>
                                        <p:cTn id="11" dur="500"/>
                                        <p:tgtEl>
                                          <p:spTgt spid="20482">
                                            <p:txEl>
                                              <p:pRg st="1" end="1"/>
                                            </p:txEl>
                                          </p:spTgt>
                                        </p:tgtEl>
                                      </p:cBhvr>
                                    </p:animEffect>
                                  </p:childTnLst>
                                </p:cTn>
                              </p:par>
                            </p:childTnLst>
                          </p:cTn>
                        </p:par>
                        <p:par>
                          <p:cTn id="12" fill="hold">
                            <p:stCondLst>
                              <p:cond delay="1500"/>
                            </p:stCondLst>
                            <p:childTnLst>
                              <p:par>
                                <p:cTn id="13" presetID="12" presetClass="entr" presetSubtype="8" fill="hold" grpId="0" nodeType="afterEffect">
                                  <p:stCondLst>
                                    <p:cond delay="0"/>
                                  </p:stCondLst>
                                  <p:childTnLst>
                                    <p:set>
                                      <p:cBhvr>
                                        <p:cTn id="14" dur="1" fill="hold">
                                          <p:stCondLst>
                                            <p:cond delay="0"/>
                                          </p:stCondLst>
                                        </p:cTn>
                                        <p:tgtEl>
                                          <p:spTgt spid="20482">
                                            <p:txEl>
                                              <p:pRg st="2" end="2"/>
                                            </p:txEl>
                                          </p:spTgt>
                                        </p:tgtEl>
                                        <p:attrNameLst>
                                          <p:attrName>style.visibility</p:attrName>
                                        </p:attrNameLst>
                                      </p:cBhvr>
                                      <p:to>
                                        <p:strVal val="visible"/>
                                      </p:to>
                                    </p:set>
                                    <p:animEffect transition="in" filter="slide(fromLeft)">
                                      <p:cBhvr>
                                        <p:cTn id="15" dur="500"/>
                                        <p:tgtEl>
                                          <p:spTgt spid="20482">
                                            <p:txEl>
                                              <p:pRg st="2" end="2"/>
                                            </p:txEl>
                                          </p:spTgt>
                                        </p:tgtEl>
                                      </p:cBhvr>
                                    </p:animEffect>
                                  </p:childTnLst>
                                </p:cTn>
                              </p:par>
                            </p:childTnLst>
                          </p:cTn>
                        </p:par>
                        <p:par>
                          <p:cTn id="16" fill="hold">
                            <p:stCondLst>
                              <p:cond delay="2000"/>
                            </p:stCondLst>
                            <p:childTnLst>
                              <p:par>
                                <p:cTn id="17" presetID="12" presetClass="entr" presetSubtype="8" fill="hold" grpId="0" nodeType="afterEffect">
                                  <p:stCondLst>
                                    <p:cond delay="0"/>
                                  </p:stCondLst>
                                  <p:childTnLst>
                                    <p:set>
                                      <p:cBhvr>
                                        <p:cTn id="18" dur="1" fill="hold">
                                          <p:stCondLst>
                                            <p:cond delay="0"/>
                                          </p:stCondLst>
                                        </p:cTn>
                                        <p:tgtEl>
                                          <p:spTgt spid="20482">
                                            <p:txEl>
                                              <p:pRg st="3" end="3"/>
                                            </p:txEl>
                                          </p:spTgt>
                                        </p:tgtEl>
                                        <p:attrNameLst>
                                          <p:attrName>style.visibility</p:attrName>
                                        </p:attrNameLst>
                                      </p:cBhvr>
                                      <p:to>
                                        <p:strVal val="visible"/>
                                      </p:to>
                                    </p:set>
                                    <p:animEffect transition="in" filter="slide(fromLeft)">
                                      <p:cBhvr>
                                        <p:cTn id="19" dur="500"/>
                                        <p:tgtEl>
                                          <p:spTgt spid="20482">
                                            <p:txEl>
                                              <p:pRg st="3" end="3"/>
                                            </p:txEl>
                                          </p:spTgt>
                                        </p:tgtEl>
                                      </p:cBhvr>
                                    </p:animEffect>
                                  </p:childTnLst>
                                </p:cTn>
                              </p:par>
                            </p:childTnLst>
                          </p:cTn>
                        </p:par>
                        <p:par>
                          <p:cTn id="20" fill="hold">
                            <p:stCondLst>
                              <p:cond delay="2500"/>
                            </p:stCondLst>
                            <p:childTnLst>
                              <p:par>
                                <p:cTn id="21" presetID="12" presetClass="entr" presetSubtype="8" fill="hold" grpId="0" nodeType="afterEffect">
                                  <p:stCondLst>
                                    <p:cond delay="0"/>
                                  </p:stCondLst>
                                  <p:childTnLst>
                                    <p:set>
                                      <p:cBhvr>
                                        <p:cTn id="22" dur="1" fill="hold">
                                          <p:stCondLst>
                                            <p:cond delay="0"/>
                                          </p:stCondLst>
                                        </p:cTn>
                                        <p:tgtEl>
                                          <p:spTgt spid="20482">
                                            <p:txEl>
                                              <p:pRg st="4" end="4"/>
                                            </p:txEl>
                                          </p:spTgt>
                                        </p:tgtEl>
                                        <p:attrNameLst>
                                          <p:attrName>style.visibility</p:attrName>
                                        </p:attrNameLst>
                                      </p:cBhvr>
                                      <p:to>
                                        <p:strVal val="visible"/>
                                      </p:to>
                                    </p:set>
                                    <p:animEffect transition="in" filter="slide(fromLeft)">
                                      <p:cBhvr>
                                        <p:cTn id="23" dur="500"/>
                                        <p:tgtEl>
                                          <p:spTgt spid="20482">
                                            <p:txEl>
                                              <p:pRg st="4" end="4"/>
                                            </p:txEl>
                                          </p:spTgt>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20482">
                                            <p:txEl>
                                              <p:pRg st="5" end="5"/>
                                            </p:txEl>
                                          </p:spTgt>
                                        </p:tgtEl>
                                        <p:attrNameLst>
                                          <p:attrName>style.visibility</p:attrName>
                                        </p:attrNameLst>
                                      </p:cBhvr>
                                      <p:to>
                                        <p:strVal val="visible"/>
                                      </p:to>
                                    </p:set>
                                    <p:animEffect transition="in" filter="slide(fromLeft)">
                                      <p:cBhvr>
                                        <p:cTn id="26" dur="500"/>
                                        <p:tgtEl>
                                          <p:spTgt spid="20482">
                                            <p:txEl>
                                              <p:pRg st="5" end="5"/>
                                            </p:txEl>
                                          </p:spTgt>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20482">
                                            <p:txEl>
                                              <p:pRg st="6" end="6"/>
                                            </p:txEl>
                                          </p:spTgt>
                                        </p:tgtEl>
                                        <p:attrNameLst>
                                          <p:attrName>style.visibility</p:attrName>
                                        </p:attrNameLst>
                                      </p:cBhvr>
                                      <p:to>
                                        <p:strVal val="visible"/>
                                      </p:to>
                                    </p:set>
                                    <p:animEffect transition="in" filter="slide(fromLeft)">
                                      <p:cBhvr>
                                        <p:cTn id="29" dur="500"/>
                                        <p:tgtEl>
                                          <p:spTgt spid="20482">
                                            <p:txEl>
                                              <p:pRg st="6" end="6"/>
                                            </p:txEl>
                                          </p:spTgt>
                                        </p:tgtEl>
                                      </p:cBhvr>
                                    </p:animEffect>
                                  </p:childTnLst>
                                </p:cTn>
                              </p:par>
                            </p:childTnLst>
                          </p:cTn>
                        </p:par>
                        <p:par>
                          <p:cTn id="30" fill="hold">
                            <p:stCondLst>
                              <p:cond delay="3000"/>
                            </p:stCondLst>
                            <p:childTnLst>
                              <p:par>
                                <p:cTn id="31" presetID="12" presetClass="entr" presetSubtype="8" fill="hold" grpId="0" nodeType="afterEffect">
                                  <p:stCondLst>
                                    <p:cond delay="0"/>
                                  </p:stCondLst>
                                  <p:childTnLst>
                                    <p:set>
                                      <p:cBhvr>
                                        <p:cTn id="32" dur="1" fill="hold">
                                          <p:stCondLst>
                                            <p:cond delay="0"/>
                                          </p:stCondLst>
                                        </p:cTn>
                                        <p:tgtEl>
                                          <p:spTgt spid="20482">
                                            <p:txEl>
                                              <p:pRg st="7" end="7"/>
                                            </p:txEl>
                                          </p:spTgt>
                                        </p:tgtEl>
                                        <p:attrNameLst>
                                          <p:attrName>style.visibility</p:attrName>
                                        </p:attrNameLst>
                                      </p:cBhvr>
                                      <p:to>
                                        <p:strVal val="visible"/>
                                      </p:to>
                                    </p:set>
                                    <p:animEffect transition="in" filter="slide(fromLeft)">
                                      <p:cBhvr>
                                        <p:cTn id="33" dur="500"/>
                                        <p:tgtEl>
                                          <p:spTgt spid="20482">
                                            <p:txEl>
                                              <p:pRg st="7" end="7"/>
                                            </p:txEl>
                                          </p:spTgt>
                                        </p:tgtEl>
                                      </p:cBhvr>
                                    </p:animEffect>
                                  </p:childTnLst>
                                </p:cTn>
                              </p:par>
                              <p:par>
                                <p:cTn id="34" presetID="12" presetClass="entr" presetSubtype="8" fill="hold" grpId="0" nodeType="withEffect">
                                  <p:stCondLst>
                                    <p:cond delay="0"/>
                                  </p:stCondLst>
                                  <p:childTnLst>
                                    <p:set>
                                      <p:cBhvr>
                                        <p:cTn id="35" dur="1" fill="hold">
                                          <p:stCondLst>
                                            <p:cond delay="0"/>
                                          </p:stCondLst>
                                        </p:cTn>
                                        <p:tgtEl>
                                          <p:spTgt spid="20482">
                                            <p:txEl>
                                              <p:pRg st="8" end="8"/>
                                            </p:txEl>
                                          </p:spTgt>
                                        </p:tgtEl>
                                        <p:attrNameLst>
                                          <p:attrName>style.visibility</p:attrName>
                                        </p:attrNameLst>
                                      </p:cBhvr>
                                      <p:to>
                                        <p:strVal val="visible"/>
                                      </p:to>
                                    </p:set>
                                    <p:animEffect transition="in" filter="slide(fromLeft)">
                                      <p:cBhvr>
                                        <p:cTn id="36" dur="500"/>
                                        <p:tgtEl>
                                          <p:spTgt spid="2048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6761"/>
            <a:ext cx="7772400" cy="1323439"/>
          </a:xfrm>
          <a:noFill/>
          <a:ln w="9525">
            <a:noFill/>
            <a:miter lim="800000"/>
            <a:headEnd/>
            <a:tailEnd/>
          </a:ln>
        </p:spPr>
        <p:txBody>
          <a:bodyPr wrap="square">
            <a:spAutoFit/>
          </a:bodyPr>
          <a:lstStyle/>
          <a:p>
            <a:pPr>
              <a:buClr>
                <a:schemeClr val="accent1"/>
              </a:buClr>
              <a:buSzPct val="75000"/>
            </a:pPr>
            <a:r>
              <a:rPr lang="es-CO" sz="4000" b="1" u="sng" dirty="0" smtClean="0">
                <a:ln w="12700">
                  <a:solidFill>
                    <a:schemeClr val="accent6">
                      <a:lumMod val="75000"/>
                    </a:schemeClr>
                  </a:solidFill>
                  <a:prstDash val="solid"/>
                </a:ln>
                <a:solidFill>
                  <a:srgbClr val="FFCC00"/>
                </a:solidFill>
                <a:latin typeface="Calibri" pitchFamily="34" charset="0"/>
                <a:ea typeface="+mn-ea"/>
                <a:cs typeface="+mn-cs"/>
              </a:rPr>
              <a:t>ESTRATEGIA DE SATISFACCIÓN </a:t>
            </a:r>
            <a:br>
              <a:rPr lang="es-CO" sz="4000" b="1" u="sng" dirty="0" smtClean="0">
                <a:ln w="12700">
                  <a:solidFill>
                    <a:schemeClr val="accent6">
                      <a:lumMod val="75000"/>
                    </a:schemeClr>
                  </a:solidFill>
                  <a:prstDash val="solid"/>
                </a:ln>
                <a:solidFill>
                  <a:srgbClr val="FFCC00"/>
                </a:solidFill>
                <a:latin typeface="Calibri" pitchFamily="34" charset="0"/>
                <a:ea typeface="+mn-ea"/>
                <a:cs typeface="+mn-cs"/>
              </a:rPr>
            </a:br>
            <a:r>
              <a:rPr lang="es-CO" sz="4000" b="1" u="sng" dirty="0" smtClean="0">
                <a:ln w="12700">
                  <a:solidFill>
                    <a:schemeClr val="accent6">
                      <a:lumMod val="75000"/>
                    </a:schemeClr>
                  </a:solidFill>
                  <a:prstDash val="solid"/>
                </a:ln>
                <a:solidFill>
                  <a:srgbClr val="FFCC00"/>
                </a:solidFill>
                <a:latin typeface="Calibri" pitchFamily="34" charset="0"/>
                <a:ea typeface="+mn-ea"/>
                <a:cs typeface="+mn-cs"/>
              </a:rPr>
              <a:t>DE CLIENTES Y SOCIOS DE NEGOCIO</a:t>
            </a:r>
            <a:endParaRPr lang="en-US" sz="4000" b="1" u="sng" dirty="0">
              <a:ln w="12700">
                <a:solidFill>
                  <a:schemeClr val="accent6">
                    <a:lumMod val="75000"/>
                  </a:schemeClr>
                </a:solidFill>
                <a:prstDash val="solid"/>
              </a:ln>
              <a:solidFill>
                <a:srgbClr val="FFCC00"/>
              </a:solidFill>
              <a:latin typeface="Calibri" pitchFamily="34" charset="0"/>
              <a:ea typeface="+mn-ea"/>
              <a:cs typeface="+mn-cs"/>
            </a:endParaRPr>
          </a:p>
        </p:txBody>
      </p:sp>
      <p:pic>
        <p:nvPicPr>
          <p:cNvPr id="6" name="Picture 7"/>
          <p:cNvPicPr>
            <a:picLocks noChangeAspect="1" noChangeArrowheads="1"/>
          </p:cNvPicPr>
          <p:nvPr/>
        </p:nvPicPr>
        <p:blipFill>
          <a:blip r:embed="rId2"/>
          <a:srcRect l="4051" t="17297" r="5485" b="11034"/>
          <a:stretch>
            <a:fillRect/>
          </a:stretch>
        </p:blipFill>
        <p:spPr bwMode="auto">
          <a:xfrm>
            <a:off x="1447800" y="1828800"/>
            <a:ext cx="6172200" cy="36916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950655"/>
            <a:ext cx="4800600" cy="2554545"/>
          </a:xfrm>
          <a:prstGeom prst="rect">
            <a:avLst/>
          </a:prstGeom>
          <a:solidFill>
            <a:srgbClr val="C0C0C0">
              <a:alpha val="36863"/>
            </a:srgbClr>
          </a:solidFill>
          <a:ln w="19050">
            <a:solidFill>
              <a:srgbClr val="000000">
                <a:alpha val="61176"/>
              </a:srgbClr>
            </a:solidFill>
            <a:miter lim="800000"/>
            <a:headEnd/>
            <a:tailEnd/>
          </a:ln>
        </p:spPr>
        <p:txBody>
          <a:bodyPr wrap="square">
            <a:spAutoFit/>
          </a:bodyPr>
          <a:lstStyle/>
          <a:p>
            <a:pPr marL="228600" indent="-228600">
              <a:spcAft>
                <a:spcPts val="1200"/>
              </a:spcAft>
              <a:buClr>
                <a:schemeClr val="accent1">
                  <a:lumMod val="75000"/>
                </a:schemeClr>
              </a:buClr>
              <a:buSzPct val="90000"/>
              <a:buFont typeface="Wingdings" pitchFamily="2" charset="2"/>
              <a:buChar char="§"/>
              <a:defRPr/>
            </a:pPr>
            <a:r>
              <a:rPr lang="es-CO" sz="2000" dirty="0" smtClean="0">
                <a:latin typeface="Calibri" pitchFamily="34" charset="0"/>
              </a:rPr>
              <a:t>Entregar experiencias de alto valor a los Clientes a través de sus interacciones con los Socios de Negocio y con Microsoft. </a:t>
            </a:r>
          </a:p>
          <a:p>
            <a:pPr marL="228600" indent="-228600">
              <a:spcAft>
                <a:spcPts val="1200"/>
              </a:spcAft>
              <a:buClr>
                <a:schemeClr val="accent1">
                  <a:lumMod val="75000"/>
                </a:schemeClr>
              </a:buClr>
              <a:buSzPct val="90000"/>
              <a:buFont typeface="Wingdings" pitchFamily="2" charset="2"/>
              <a:buChar char="§"/>
              <a:defRPr/>
            </a:pPr>
            <a:r>
              <a:rPr lang="es-CO" sz="2000" dirty="0" smtClean="0">
                <a:latin typeface="Calibri" pitchFamily="34" charset="0"/>
              </a:rPr>
              <a:t>Crear y mantener una cultura de Mejoramiento continuo.</a:t>
            </a:r>
          </a:p>
          <a:p>
            <a:pPr marL="228600" indent="-228600">
              <a:spcAft>
                <a:spcPts val="1200"/>
              </a:spcAft>
              <a:buClr>
                <a:schemeClr val="accent1">
                  <a:lumMod val="75000"/>
                </a:schemeClr>
              </a:buClr>
              <a:buSzPct val="90000"/>
              <a:buFont typeface="Wingdings" pitchFamily="2" charset="2"/>
              <a:buChar char="§"/>
              <a:defRPr/>
            </a:pPr>
            <a:r>
              <a:rPr lang="es-CO" sz="2000" dirty="0" smtClean="0">
                <a:latin typeface="Calibri" pitchFamily="34" charset="0"/>
              </a:rPr>
              <a:t>Ser reconocidos como empresas (Socio/Microsoft) con enfoque de cliente.</a:t>
            </a:r>
            <a:endParaRPr lang="en-US" sz="2000" dirty="0">
              <a:latin typeface="Calibri" pitchFamily="34" charset="0"/>
            </a:endParaRPr>
          </a:p>
        </p:txBody>
      </p:sp>
      <p:sp>
        <p:nvSpPr>
          <p:cNvPr id="5" name="Picture 1"/>
          <p:cNvSpPr txBox="1">
            <a:spLocks/>
          </p:cNvSpPr>
          <p:nvPr/>
        </p:nvSpPr>
        <p:spPr>
          <a:xfrm>
            <a:off x="3276600" y="76200"/>
            <a:ext cx="5943600" cy="990600"/>
          </a:xfrm>
          <a:prstGeom prst="rect">
            <a:avLst/>
          </a:prstGeom>
          <a:ln cap="flat" algn="ctr">
            <a:headEnd type="none" w="med" len="med"/>
            <a:tailEnd type="none" w="med" len="med"/>
          </a:ln>
          <a:scene3d>
            <a:camera prst="orthographicFront"/>
            <a:lightRig rig="threePt" dir="t"/>
          </a:scene3d>
          <a:sp3d/>
        </p:spPr>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3700" b="1" i="0" u="sng" strike="noStrike" kern="1200" cap="none" spc="0" normalizeH="0" baseline="0" noProof="0" dirty="0" smtClean="0">
                <a:ln w="11430"/>
                <a:solidFill>
                  <a:srgbClr val="002060"/>
                </a:solidFill>
                <a:effectLst/>
                <a:uLnTx/>
                <a:uFillTx/>
                <a:latin typeface="+mn-lt"/>
                <a:ea typeface="+mj-ea"/>
                <a:cs typeface="Aharoni" pitchFamily="2" charset="-79"/>
              </a:rPr>
              <a:t>MISION</a:t>
            </a:r>
          </a:p>
        </p:txBody>
      </p:sp>
      <p:sp>
        <p:nvSpPr>
          <p:cNvPr id="7" name="TextBox 3"/>
          <p:cNvSpPr txBox="1">
            <a:spLocks noChangeArrowheads="1"/>
          </p:cNvSpPr>
          <p:nvPr/>
        </p:nvSpPr>
        <p:spPr bwMode="auto">
          <a:xfrm>
            <a:off x="457200" y="4447446"/>
            <a:ext cx="8229600" cy="1631216"/>
          </a:xfrm>
          <a:prstGeom prst="rect">
            <a:avLst/>
          </a:prstGeom>
          <a:solidFill>
            <a:srgbClr val="C0C0C0">
              <a:alpha val="36863"/>
            </a:srgbClr>
          </a:solidFill>
          <a:ln w="19050">
            <a:solidFill>
              <a:srgbClr val="000000">
                <a:alpha val="61176"/>
              </a:srgbClr>
            </a:solidFill>
            <a:miter lim="800000"/>
            <a:headEnd/>
            <a:tailEnd/>
          </a:ln>
        </p:spPr>
        <p:txBody>
          <a:bodyPr>
            <a:spAutoFit/>
          </a:bodyPr>
          <a:lstStyle/>
          <a:p>
            <a:pPr marL="228600" indent="-228600">
              <a:spcAft>
                <a:spcPts val="1200"/>
              </a:spcAft>
              <a:buClr>
                <a:schemeClr val="accent1">
                  <a:lumMod val="75000"/>
                </a:schemeClr>
              </a:buClr>
              <a:buFont typeface="Wingdings" pitchFamily="2" charset="2"/>
              <a:buChar char="§"/>
              <a:defRPr/>
            </a:pPr>
            <a:r>
              <a:rPr lang="es-CO" sz="2000" dirty="0">
                <a:latin typeface="Calibri" pitchFamily="34" charset="0"/>
              </a:rPr>
              <a:t>Clientes, que usen más y mejor nuestros productos. </a:t>
            </a:r>
            <a:endParaRPr lang="en-US" sz="2000" dirty="0">
              <a:latin typeface="Calibri" pitchFamily="34" charset="0"/>
            </a:endParaRPr>
          </a:p>
          <a:p>
            <a:pPr marL="228600" indent="-228600">
              <a:spcAft>
                <a:spcPts val="1200"/>
              </a:spcAft>
              <a:buClr>
                <a:schemeClr val="accent1">
                  <a:lumMod val="75000"/>
                </a:schemeClr>
              </a:buClr>
              <a:buFont typeface="Wingdings" pitchFamily="2" charset="2"/>
              <a:buChar char="§"/>
              <a:defRPr/>
            </a:pPr>
            <a:r>
              <a:rPr lang="es-CO" sz="2000" dirty="0" smtClean="0">
                <a:latin typeface="Calibri" pitchFamily="34" charset="0"/>
              </a:rPr>
              <a:t>Profesionales de la tecnología y desarrolladores, que piensen en Microsoft como primera alternativa.</a:t>
            </a:r>
          </a:p>
          <a:p>
            <a:pPr marL="228600" indent="-228600">
              <a:spcAft>
                <a:spcPts val="1200"/>
              </a:spcAft>
              <a:buClr>
                <a:schemeClr val="accent1">
                  <a:lumMod val="75000"/>
                </a:schemeClr>
              </a:buClr>
              <a:buFont typeface="Wingdings" pitchFamily="2" charset="2"/>
              <a:buChar char="§"/>
              <a:defRPr/>
            </a:pPr>
            <a:r>
              <a:rPr lang="es-CO" sz="2000" dirty="0" smtClean="0">
                <a:latin typeface="Calibri" pitchFamily="34" charset="0"/>
              </a:rPr>
              <a:t>Mayor posibilidad y facilidad de venta de nuestros productos</a:t>
            </a:r>
            <a:endParaRPr lang="en-US" sz="2000" dirty="0" smtClean="0">
              <a:latin typeface="Calibri" pitchFamily="34" charset="0"/>
            </a:endParaRPr>
          </a:p>
        </p:txBody>
      </p:sp>
      <p:sp>
        <p:nvSpPr>
          <p:cNvPr id="8" name="Picture 1"/>
          <p:cNvSpPr txBox="1">
            <a:spLocks/>
          </p:cNvSpPr>
          <p:nvPr/>
        </p:nvSpPr>
        <p:spPr>
          <a:xfrm>
            <a:off x="0" y="3810000"/>
            <a:ext cx="9372600" cy="714380"/>
          </a:xfrm>
          <a:prstGeom prst="rect">
            <a:avLst/>
          </a:prstGeom>
          <a:ln cap="flat" algn="ctr">
            <a:headEnd type="none" w="med" len="med"/>
            <a:tailEnd type="none" w="med" len="med"/>
          </a:ln>
          <a:scene3d>
            <a:camera prst="orthographicFront"/>
            <a:lightRig rig="threePt" dir="t"/>
          </a:scene3d>
          <a:sp3d/>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Aft>
                <a:spcPts val="0"/>
              </a:spcAft>
              <a:defRPr/>
            </a:pPr>
            <a:r>
              <a:rPr lang="es-CO" sz="3200" b="1" dirty="0">
                <a:ln w="11430"/>
                <a:solidFill>
                  <a:srgbClr val="002060"/>
                </a:solidFill>
                <a:latin typeface="+mn-lt"/>
                <a:ea typeface="+mj-ea"/>
                <a:cs typeface="Aharoni" pitchFamily="2" charset="-79"/>
              </a:rPr>
              <a:t>Qué ganamos si somos exitosos?</a:t>
            </a:r>
            <a:endParaRPr lang="en-US" sz="3200" b="1" dirty="0">
              <a:ln w="11430"/>
              <a:solidFill>
                <a:srgbClr val="002060"/>
              </a:solidFill>
              <a:latin typeface="+mn-lt"/>
              <a:ea typeface="+mj-ea"/>
              <a:cs typeface="Aharoni" pitchFamily="2" charset="-79"/>
            </a:endParaRPr>
          </a:p>
        </p:txBody>
      </p:sp>
      <p:pic>
        <p:nvPicPr>
          <p:cNvPr id="9" name="Picture 2"/>
          <p:cNvPicPr>
            <a:picLocks noChangeAspect="1" noChangeArrowheads="1"/>
          </p:cNvPicPr>
          <p:nvPr/>
        </p:nvPicPr>
        <p:blipFill>
          <a:blip r:embed="rId2"/>
          <a:srcRect/>
          <a:stretch>
            <a:fillRect/>
          </a:stretch>
        </p:blipFill>
        <p:spPr>
          <a:xfrm>
            <a:off x="0" y="1"/>
            <a:ext cx="3733800"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8" presetClass="entr" presetSubtype="32"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ou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8" presetClass="entr" presetSubtype="32"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out)">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143000" y="990600"/>
            <a:ext cx="6781800" cy="5334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2400" kern="0" dirty="0">
                <a:ln w="10160">
                  <a:solidFill>
                    <a:srgbClr val="0070C0"/>
                  </a:solidFill>
                  <a:prstDash val="solid"/>
                </a:ln>
                <a:solidFill>
                  <a:srgbClr val="CDE8FF"/>
                </a:solidFill>
                <a:latin typeface="Arial Black"/>
                <a:cs typeface="Aharoni"/>
              </a:rPr>
              <a:t>EXPERIENCIA DE CLIENTES</a:t>
            </a:r>
            <a:endParaRPr lang="en-US" sz="2400" dirty="0">
              <a:ln w="10160">
                <a:solidFill>
                  <a:srgbClr val="0070C0"/>
                </a:solidFill>
                <a:prstDash val="solid"/>
              </a:ln>
              <a:solidFill>
                <a:srgbClr val="CDE8FF"/>
              </a:solidFill>
              <a:cs typeface="Arial" charset="0"/>
            </a:endParaRPr>
          </a:p>
        </p:txBody>
      </p:sp>
      <p:sp>
        <p:nvSpPr>
          <p:cNvPr id="12" name="Picture 5"/>
          <p:cNvSpPr txBox="1">
            <a:spLocks noChangeArrowheads="1"/>
          </p:cNvSpPr>
          <p:nvPr/>
        </p:nvSpPr>
        <p:spPr bwMode="auto">
          <a:xfrm>
            <a:off x="1676400" y="5342692"/>
            <a:ext cx="6215106" cy="677108"/>
          </a:xfrm>
          <a:prstGeom prst="rect">
            <a:avLst/>
          </a:prstGeom>
          <a:solidFill>
            <a:schemeClr val="bg1">
              <a:lumMod val="85000"/>
            </a:schemeClr>
          </a:solidFill>
          <a:ln w="25400" cap="rnd" cmpd="sng" algn="ctr">
            <a:solidFill>
              <a:schemeClr val="tx1">
                <a:tint val="95000"/>
              </a:schemeClr>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a:spAutoFit/>
          </a:bodyPr>
          <a:lstStyle/>
          <a:p>
            <a:pPr marL="341313" indent="-341313" algn="ctr">
              <a:buClr>
                <a:srgbClr val="0000FF">
                  <a:alpha val="100000"/>
                </a:srgbClr>
              </a:buClr>
              <a:buFont typeface="Wingdings"/>
              <a:buNone/>
              <a:defRPr/>
            </a:pPr>
            <a:r>
              <a:rPr lang="es-CO" sz="2000" b="1" kern="0" spc="300" dirty="0">
                <a:ln w="19050">
                  <a:solidFill>
                    <a:schemeClr val="tx1"/>
                  </a:solidFill>
                  <a:prstDash val="solid"/>
                </a:ln>
                <a:solidFill>
                  <a:schemeClr val="tx1"/>
                </a:solidFill>
                <a:cs typeface="Aharoni" pitchFamily="2" charset="-79"/>
              </a:rPr>
              <a:t>VALORES Y PRINCIPIOS</a:t>
            </a:r>
          </a:p>
          <a:p>
            <a:pPr algn="ctr">
              <a:defRPr/>
            </a:pPr>
            <a:r>
              <a:rPr lang="es-CO" kern="0" spc="300" dirty="0">
                <a:ln w="19050">
                  <a:solidFill>
                    <a:schemeClr val="tx1"/>
                  </a:solidFill>
                  <a:prstDash val="solid"/>
                </a:ln>
                <a:solidFill>
                  <a:schemeClr val="tx1"/>
                </a:solidFill>
                <a:cs typeface="Arial" pitchFamily="34" charset="0"/>
              </a:rPr>
              <a:t>MICROSOFT – SOCIOS DE NEGOCIOS</a:t>
            </a:r>
            <a:endParaRPr lang="en-US" kern="0" spc="300" dirty="0">
              <a:ln w="19050">
                <a:solidFill>
                  <a:schemeClr val="tx1"/>
                </a:solidFill>
                <a:prstDash val="solid"/>
              </a:ln>
              <a:solidFill>
                <a:schemeClr val="tx1"/>
              </a:solidFill>
              <a:cs typeface="Arial" pitchFamily="34" charset="0"/>
            </a:endParaRPr>
          </a:p>
        </p:txBody>
      </p:sp>
      <p:sp>
        <p:nvSpPr>
          <p:cNvPr id="27" name="Oval 26"/>
          <p:cNvSpPr/>
          <p:nvPr/>
        </p:nvSpPr>
        <p:spPr>
          <a:xfrm>
            <a:off x="609601" y="2209800"/>
            <a:ext cx="1975432" cy="838200"/>
          </a:xfrm>
          <a:prstGeom prst="ellips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kern="0" dirty="0">
                <a:ln w="18415" cmpd="sng">
                  <a:solidFill>
                    <a:srgbClr val="FFFFFF"/>
                  </a:solidFill>
                  <a:prstDash val="solid"/>
                </a:ln>
                <a:solidFill>
                  <a:schemeClr val="bg1">
                    <a:lumMod val="95000"/>
                  </a:schemeClr>
                </a:solidFill>
                <a:effectLst>
                  <a:outerShdw blurRad="63500" dir="3600000" algn="tl" rotWithShape="0">
                    <a:srgbClr val="000000">
                      <a:alpha val="70000"/>
                    </a:srgbClr>
                  </a:outerShdw>
                </a:effectLst>
              </a:rPr>
              <a:t>PRODUCTOS</a:t>
            </a:r>
            <a:endParaRPr lang="en-US" dirty="0">
              <a:ln w="18415" cmpd="sng">
                <a:solidFill>
                  <a:srgbClr val="FFFFFF"/>
                </a:solidFill>
                <a:prstDash val="solid"/>
              </a:ln>
              <a:solidFill>
                <a:schemeClr val="bg1">
                  <a:lumMod val="95000"/>
                </a:schemeClr>
              </a:solidFill>
              <a:effectLst>
                <a:outerShdw blurRad="63500" dir="3600000" algn="tl" rotWithShape="0">
                  <a:srgbClr val="000000">
                    <a:alpha val="70000"/>
                  </a:srgbClr>
                </a:outerShdw>
              </a:effectLst>
            </a:endParaRPr>
          </a:p>
        </p:txBody>
      </p:sp>
      <p:sp>
        <p:nvSpPr>
          <p:cNvPr id="28" name="Oval 27"/>
          <p:cNvSpPr/>
          <p:nvPr/>
        </p:nvSpPr>
        <p:spPr>
          <a:xfrm>
            <a:off x="3786722" y="2209800"/>
            <a:ext cx="1793808" cy="838200"/>
          </a:xfrm>
          <a:prstGeom prst="ellips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kern="0" dirty="0">
                <a:ln w="18415" cmpd="sng">
                  <a:solidFill>
                    <a:srgbClr val="FFFFFF"/>
                  </a:solidFill>
                  <a:prstDash val="solid"/>
                </a:ln>
                <a:solidFill>
                  <a:schemeClr val="bg1">
                    <a:lumMod val="95000"/>
                  </a:schemeClr>
                </a:solidFill>
                <a:effectLst>
                  <a:outerShdw blurRad="63500" dir="3600000" algn="tl" rotWithShape="0">
                    <a:srgbClr val="000000">
                      <a:alpha val="70000"/>
                    </a:srgbClr>
                  </a:outerShdw>
                </a:effectLst>
              </a:rPr>
              <a:t>PROCESOS</a:t>
            </a:r>
            <a:endParaRPr lang="en-US" kern="0" dirty="0">
              <a:ln w="18415" cmpd="sng">
                <a:solidFill>
                  <a:srgbClr val="FFFFFF"/>
                </a:solidFill>
                <a:prstDash val="solid"/>
              </a:ln>
              <a:solidFill>
                <a:schemeClr val="bg1">
                  <a:lumMod val="95000"/>
                </a:schemeClr>
              </a:solidFill>
              <a:effectLst>
                <a:outerShdw blurRad="63500" dir="3600000" algn="tl" rotWithShape="0">
                  <a:srgbClr val="000000">
                    <a:alpha val="70000"/>
                  </a:srgbClr>
                </a:outerShdw>
              </a:effectLst>
            </a:endParaRPr>
          </a:p>
        </p:txBody>
      </p:sp>
      <p:sp>
        <p:nvSpPr>
          <p:cNvPr id="29" name="Oval 28"/>
          <p:cNvSpPr/>
          <p:nvPr/>
        </p:nvSpPr>
        <p:spPr>
          <a:xfrm>
            <a:off x="6610034" y="2209800"/>
            <a:ext cx="1848166" cy="838200"/>
          </a:xfrm>
          <a:prstGeom prst="ellipse">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kern="0" dirty="0">
                <a:ln w="18415" cmpd="sng">
                  <a:solidFill>
                    <a:srgbClr val="FFFFFF"/>
                  </a:solidFill>
                  <a:prstDash val="solid"/>
                </a:ln>
                <a:solidFill>
                  <a:schemeClr val="bg1">
                    <a:lumMod val="95000"/>
                  </a:schemeClr>
                </a:solidFill>
                <a:effectLst>
                  <a:outerShdw blurRad="63500" dir="3600000" algn="tl" rotWithShape="0">
                    <a:srgbClr val="000000">
                      <a:alpha val="70000"/>
                    </a:srgbClr>
                  </a:outerShdw>
                </a:effectLst>
              </a:rPr>
              <a:t>PERSONAS</a:t>
            </a:r>
            <a:endParaRPr lang="en-US" kern="0" dirty="0">
              <a:ln w="18415" cmpd="sng">
                <a:solidFill>
                  <a:srgbClr val="FFFFFF"/>
                </a:solidFill>
                <a:prstDash val="solid"/>
              </a:ln>
              <a:solidFill>
                <a:schemeClr val="bg1">
                  <a:lumMod val="95000"/>
                </a:schemeClr>
              </a:solidFill>
              <a:effectLst>
                <a:outerShdw blurRad="63500" dir="3600000" algn="tl" rotWithShape="0">
                  <a:srgbClr val="000000">
                    <a:alpha val="70000"/>
                  </a:srgbClr>
                </a:outerShdw>
              </a:effectLst>
            </a:endParaRPr>
          </a:p>
        </p:txBody>
      </p:sp>
      <p:cxnSp>
        <p:nvCxnSpPr>
          <p:cNvPr id="35" name="Straight Connector 34"/>
          <p:cNvCxnSpPr/>
          <p:nvPr/>
        </p:nvCxnSpPr>
        <p:spPr>
          <a:xfrm rot="5400000" flipH="1" flipV="1">
            <a:off x="4233863" y="2995618"/>
            <a:ext cx="1587" cy="1587"/>
          </a:xfrm>
          <a:prstGeom prst="line">
            <a:avLst/>
          </a:prstGeom>
        </p:spPr>
        <p:style>
          <a:lnRef idx="1">
            <a:schemeClr val="accent1"/>
          </a:lnRef>
          <a:fillRef idx="0">
            <a:schemeClr val="accent1"/>
          </a:fillRef>
          <a:effectRef idx="0">
            <a:schemeClr val="accent1"/>
          </a:effectRef>
          <a:fontRef idx="minor">
            <a:schemeClr val="tx1"/>
          </a:fontRef>
        </p:style>
      </p:cxnSp>
      <p:sp>
        <p:nvSpPr>
          <p:cNvPr id="15" name="Picture 1"/>
          <p:cNvSpPr>
            <a:spLocks noGrp="1"/>
          </p:cNvSpPr>
          <p:nvPr>
            <p:ph type="title"/>
          </p:nvPr>
        </p:nvSpPr>
        <p:spPr>
          <a:xfrm>
            <a:off x="1481094" y="123820"/>
            <a:ext cx="6215106" cy="714380"/>
          </a:xfrm>
          <a:ln cap="flat" algn="ctr">
            <a:headEnd type="none" w="med" len="med"/>
            <a:tailEnd type="none" w="med" len="med"/>
          </a:ln>
          <a:scene3d>
            <a:camera prst="orthographicFront"/>
            <a:lightRig rig="threePt" dir="t"/>
          </a:scene3d>
          <a:sp3d/>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eaLnBrk="1" fontAlgn="auto" hangingPunct="1">
              <a:spcAft>
                <a:spcPts val="0"/>
              </a:spcAft>
              <a:defRPr/>
            </a:pPr>
            <a:r>
              <a:rPr lang="es-CO" sz="3700" b="1" u="sng" dirty="0" smtClean="0">
                <a:ln w="11430"/>
                <a:solidFill>
                  <a:srgbClr val="002060"/>
                </a:solidFill>
                <a:latin typeface="+mn-lt"/>
                <a:cs typeface="Aharoni" pitchFamily="2" charset="-79"/>
              </a:rPr>
              <a:t>Estrategia General:</a:t>
            </a:r>
          </a:p>
        </p:txBody>
      </p:sp>
      <p:sp>
        <p:nvSpPr>
          <p:cNvPr id="25" name="Up-Down Arrow 24"/>
          <p:cNvSpPr/>
          <p:nvPr/>
        </p:nvSpPr>
        <p:spPr>
          <a:xfrm>
            <a:off x="1447800" y="1600200"/>
            <a:ext cx="228600" cy="533400"/>
          </a:xfrm>
          <a:prstGeom prst="up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cxnSp>
        <p:nvCxnSpPr>
          <p:cNvPr id="33" name="Straight Arrow Connector 32"/>
          <p:cNvCxnSpPr>
            <a:stCxn id="27" idx="6"/>
            <a:endCxn id="28" idx="2"/>
          </p:cNvCxnSpPr>
          <p:nvPr/>
        </p:nvCxnSpPr>
        <p:spPr>
          <a:xfrm>
            <a:off x="2584450" y="2628900"/>
            <a:ext cx="1201738" cy="1588"/>
          </a:xfrm>
          <a:prstGeom prst="straightConnector1">
            <a:avLst/>
          </a:prstGeom>
          <a:ln w="57150">
            <a:solidFill>
              <a:schemeClr val="tx1">
                <a:lumMod val="65000"/>
                <a:lumOff val="3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8" idx="6"/>
            <a:endCxn id="29" idx="2"/>
          </p:cNvCxnSpPr>
          <p:nvPr/>
        </p:nvCxnSpPr>
        <p:spPr>
          <a:xfrm>
            <a:off x="5580063" y="2628900"/>
            <a:ext cx="1030287" cy="1588"/>
          </a:xfrm>
          <a:prstGeom prst="straightConnector1">
            <a:avLst/>
          </a:prstGeom>
          <a:ln w="57150">
            <a:solidFill>
              <a:schemeClr val="tx1">
                <a:lumMod val="65000"/>
                <a:lumOff val="3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67400" y="3810000"/>
            <a:ext cx="2743200" cy="1200329"/>
          </a:xfrm>
          <a:prstGeom prst="rect">
            <a:avLst/>
          </a:prstGeom>
          <a:solidFill>
            <a:schemeClr val="bg1">
              <a:lumMod val="85000"/>
            </a:schemeClr>
          </a:solidFill>
          <a:ln w="28575">
            <a:solidFill>
              <a:schemeClr val="tx1"/>
            </a:solidFill>
          </a:ln>
        </p:spPr>
        <p:txBody>
          <a:bodyPr wrap="square">
            <a:spAutoFit/>
          </a:bodyPr>
          <a:lstStyle/>
          <a:p>
            <a:pPr algn="ctr">
              <a:defRPr/>
            </a:pPr>
            <a:endParaRPr lang="es-CO" b="1" dirty="0" smtClean="0">
              <a:latin typeface="+mn-lt"/>
            </a:endParaRPr>
          </a:p>
          <a:p>
            <a:pPr algn="ctr">
              <a:defRPr/>
            </a:pPr>
            <a:r>
              <a:rPr lang="es-CO" b="1" dirty="0" smtClean="0">
                <a:latin typeface="+mn-lt"/>
              </a:rPr>
              <a:t>Experiencia </a:t>
            </a:r>
            <a:r>
              <a:rPr lang="es-CO" b="1" dirty="0">
                <a:latin typeface="+mn-lt"/>
              </a:rPr>
              <a:t>de Socios </a:t>
            </a:r>
          </a:p>
          <a:p>
            <a:pPr algn="ctr">
              <a:defRPr/>
            </a:pPr>
            <a:r>
              <a:rPr lang="es-CO" b="1" dirty="0">
                <a:latin typeface="+mn-lt"/>
              </a:rPr>
              <a:t>de </a:t>
            </a:r>
            <a:r>
              <a:rPr lang="es-CO" b="1" dirty="0" smtClean="0">
                <a:latin typeface="+mn-lt"/>
              </a:rPr>
              <a:t>Negocios</a:t>
            </a:r>
          </a:p>
          <a:p>
            <a:pPr algn="ctr">
              <a:defRPr/>
            </a:pPr>
            <a:endParaRPr lang="es-CO" b="1" dirty="0">
              <a:latin typeface="+mn-lt"/>
            </a:endParaRPr>
          </a:p>
        </p:txBody>
      </p:sp>
      <p:sp>
        <p:nvSpPr>
          <p:cNvPr id="36" name="Picture 5"/>
          <p:cNvSpPr txBox="1">
            <a:spLocks noChangeArrowheads="1"/>
          </p:cNvSpPr>
          <p:nvPr/>
        </p:nvSpPr>
        <p:spPr bwMode="auto">
          <a:xfrm>
            <a:off x="533400" y="3810000"/>
            <a:ext cx="2971800" cy="1200329"/>
          </a:xfrm>
          <a:prstGeom prst="rect">
            <a:avLst/>
          </a:prstGeom>
          <a:solidFill>
            <a:schemeClr val="bg1">
              <a:lumMod val="85000"/>
            </a:schemeClr>
          </a:solidFill>
          <a:ln w="25400" cap="rnd" cmpd="sng" algn="ctr">
            <a:solidFill>
              <a:schemeClr val="tx1">
                <a:tint val="95000"/>
              </a:schemeClr>
            </a:solidFill>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a:spAutoFit/>
          </a:bodyPr>
          <a:lstStyle/>
          <a:p>
            <a:pPr marL="341313" indent="-341313" algn="ctr">
              <a:buClr>
                <a:srgbClr val="0000FF">
                  <a:alpha val="100000"/>
                </a:srgbClr>
              </a:buClr>
              <a:buFont typeface="Wingdings"/>
              <a:buNone/>
              <a:defRPr/>
            </a:pPr>
            <a:endParaRPr lang="es-CO" b="1" dirty="0" smtClean="0">
              <a:solidFill>
                <a:schemeClr val="tx1"/>
              </a:solidFill>
            </a:endParaRPr>
          </a:p>
          <a:p>
            <a:pPr marL="341313" indent="-341313" algn="ctr">
              <a:buClr>
                <a:srgbClr val="0000FF">
                  <a:alpha val="100000"/>
                </a:srgbClr>
              </a:buClr>
              <a:buFont typeface="Wingdings"/>
              <a:buNone/>
              <a:defRPr/>
            </a:pPr>
            <a:r>
              <a:rPr lang="es-CO" b="1" dirty="0" smtClean="0">
                <a:solidFill>
                  <a:schemeClr val="tx1"/>
                </a:solidFill>
              </a:rPr>
              <a:t>Microsoft </a:t>
            </a:r>
            <a:endParaRPr lang="es-CO" b="1" dirty="0">
              <a:solidFill>
                <a:schemeClr val="tx1"/>
              </a:solidFill>
            </a:endParaRPr>
          </a:p>
          <a:p>
            <a:pPr marL="341313" indent="-341313" algn="ctr">
              <a:buClr>
                <a:srgbClr val="0000FF">
                  <a:alpha val="100000"/>
                </a:srgbClr>
              </a:buClr>
              <a:buFont typeface="Wingdings"/>
              <a:buNone/>
              <a:defRPr/>
            </a:pPr>
            <a:r>
              <a:rPr lang="es-CO" b="1" dirty="0" smtClean="0">
                <a:solidFill>
                  <a:schemeClr val="tx1"/>
                </a:solidFill>
              </a:rPr>
              <a:t>Colombia</a:t>
            </a:r>
          </a:p>
          <a:p>
            <a:pPr marL="341313" indent="-341313" algn="ctr">
              <a:buClr>
                <a:srgbClr val="0000FF">
                  <a:alpha val="100000"/>
                </a:srgbClr>
              </a:buClr>
              <a:buFont typeface="Wingdings"/>
              <a:buNone/>
              <a:defRPr/>
            </a:pPr>
            <a:endParaRPr lang="es-CO" b="1" dirty="0">
              <a:solidFill>
                <a:schemeClr val="tx1"/>
              </a:solidFill>
            </a:endParaRPr>
          </a:p>
        </p:txBody>
      </p:sp>
      <p:cxnSp>
        <p:nvCxnSpPr>
          <p:cNvPr id="19" name="Straight Arrow Connector 18"/>
          <p:cNvCxnSpPr>
            <a:stCxn id="36" idx="0"/>
            <a:endCxn id="27" idx="4"/>
          </p:cNvCxnSpPr>
          <p:nvPr/>
        </p:nvCxnSpPr>
        <p:spPr>
          <a:xfrm rot="16200000" flipV="1">
            <a:off x="1427309" y="3218008"/>
            <a:ext cx="762000" cy="421983"/>
          </a:xfrm>
          <a:prstGeom prst="straightConnector1">
            <a:avLst/>
          </a:prstGeom>
          <a:ln w="57150">
            <a:solidFill>
              <a:schemeClr val="tx1">
                <a:lumMod val="65000"/>
                <a:lumOff val="3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4" idx="0"/>
            <a:endCxn id="29" idx="4"/>
          </p:cNvCxnSpPr>
          <p:nvPr/>
        </p:nvCxnSpPr>
        <p:spPr>
          <a:xfrm rot="5400000" flipH="1" flipV="1">
            <a:off x="7005558" y="3281442"/>
            <a:ext cx="762000" cy="295117"/>
          </a:xfrm>
          <a:prstGeom prst="straightConnector1">
            <a:avLst/>
          </a:prstGeom>
          <a:ln w="57150">
            <a:solidFill>
              <a:schemeClr val="tx1">
                <a:lumMod val="65000"/>
                <a:lumOff val="3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4343400" y="3429000"/>
            <a:ext cx="762000" cy="1588"/>
          </a:xfrm>
          <a:prstGeom prst="straightConnector1">
            <a:avLst/>
          </a:prstGeom>
          <a:ln w="57150">
            <a:solidFill>
              <a:schemeClr val="tx1">
                <a:lumMod val="65000"/>
                <a:lumOff val="3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Up-Down Arrow 20"/>
          <p:cNvSpPr/>
          <p:nvPr/>
        </p:nvSpPr>
        <p:spPr>
          <a:xfrm>
            <a:off x="7391400" y="1600200"/>
            <a:ext cx="228600" cy="533400"/>
          </a:xfrm>
          <a:prstGeom prst="up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2" name="Up-Down Arrow 21"/>
          <p:cNvSpPr/>
          <p:nvPr/>
        </p:nvSpPr>
        <p:spPr>
          <a:xfrm>
            <a:off x="4521200" y="1600200"/>
            <a:ext cx="228600" cy="533400"/>
          </a:xfrm>
          <a:prstGeom prst="up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8" name="Up-Down Arrow 47"/>
          <p:cNvSpPr/>
          <p:nvPr/>
        </p:nvSpPr>
        <p:spPr>
          <a:xfrm rot="16200000">
            <a:off x="3695700" y="4152900"/>
            <a:ext cx="152400" cy="381000"/>
          </a:xfrm>
          <a:prstGeom prst="up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37" name="TextBox 36"/>
          <p:cNvSpPr txBox="1"/>
          <p:nvPr/>
        </p:nvSpPr>
        <p:spPr>
          <a:xfrm>
            <a:off x="3962400" y="3953470"/>
            <a:ext cx="1470787" cy="923330"/>
          </a:xfrm>
          <a:prstGeom prst="rect">
            <a:avLst/>
          </a:prstGeom>
          <a:noFill/>
        </p:spPr>
        <p:txBody>
          <a:bodyPr wrap="none" rtlCol="0">
            <a:spAutoFit/>
          </a:bodyPr>
          <a:lstStyle/>
          <a:p>
            <a:pPr algn="ctr"/>
            <a:r>
              <a:rPr lang="es-CO" b="1" dirty="0" smtClean="0">
                <a:latin typeface="Arial Black" pitchFamily="34" charset="0"/>
              </a:rPr>
              <a:t>Productos</a:t>
            </a:r>
          </a:p>
          <a:p>
            <a:pPr algn="ctr"/>
            <a:r>
              <a:rPr lang="es-CO" b="1" dirty="0" smtClean="0">
                <a:latin typeface="Arial Black" pitchFamily="34" charset="0"/>
              </a:rPr>
              <a:t>Procesos</a:t>
            </a:r>
          </a:p>
          <a:p>
            <a:pPr algn="ctr"/>
            <a:r>
              <a:rPr lang="es-CO" b="1" dirty="0" smtClean="0">
                <a:latin typeface="Arial Black" pitchFamily="34" charset="0"/>
              </a:rPr>
              <a:t>Gente</a:t>
            </a:r>
            <a:endParaRPr lang="en-US" b="1" dirty="0">
              <a:latin typeface="Arial Black" pitchFamily="34" charset="0"/>
            </a:endParaRPr>
          </a:p>
        </p:txBody>
      </p:sp>
      <p:sp>
        <p:nvSpPr>
          <p:cNvPr id="40" name="Up-Down Arrow 39"/>
          <p:cNvSpPr/>
          <p:nvPr/>
        </p:nvSpPr>
        <p:spPr>
          <a:xfrm rot="16200000">
            <a:off x="5524500" y="4152900"/>
            <a:ext cx="152400" cy="381000"/>
          </a:xfrm>
          <a:prstGeom prst="up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0-#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0-#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0-#ppt_w/2"/>
                                          </p:val>
                                        </p:tav>
                                        <p:tav tm="100000">
                                          <p:val>
                                            <p:strVal val="#ppt_x"/>
                                          </p:val>
                                        </p:tav>
                                      </p:tavLst>
                                    </p:anim>
                                    <p:anim calcmode="lin" valueType="num">
                                      <p:cBhvr additive="base">
                                        <p:cTn id="36" dur="500" fill="hold"/>
                                        <p:tgtEl>
                                          <p:spTgt spid="33"/>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0-#ppt_w/2"/>
                                          </p:val>
                                        </p:tav>
                                        <p:tav tm="100000">
                                          <p:val>
                                            <p:strVal val="#ppt_x"/>
                                          </p:val>
                                        </p:tav>
                                      </p:tavLst>
                                    </p:anim>
                                    <p:anim calcmode="lin" valueType="num">
                                      <p:cBhvr additive="base">
                                        <p:cTn id="40" dur="500" fill="hold"/>
                                        <p:tgtEl>
                                          <p:spTgt spid="3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0-#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0-#ppt_w/2"/>
                                          </p:val>
                                        </p:tav>
                                        <p:tav tm="100000">
                                          <p:val>
                                            <p:strVal val="#ppt_x"/>
                                          </p:val>
                                        </p:tav>
                                      </p:tavLst>
                                    </p:anim>
                                    <p:anim calcmode="lin" valueType="num">
                                      <p:cBhvr additive="base">
                                        <p:cTn id="48" dur="500" fill="hold"/>
                                        <p:tgtEl>
                                          <p:spTgt spid="36"/>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0-#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0-#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0-#ppt_w/2"/>
                                          </p:val>
                                        </p:tav>
                                        <p:tav tm="100000">
                                          <p:val>
                                            <p:strVal val="#ppt_x"/>
                                          </p:val>
                                        </p:tav>
                                      </p:tavLst>
                                    </p:anim>
                                    <p:anim calcmode="lin" valueType="num">
                                      <p:cBhvr additive="base">
                                        <p:cTn id="68" dur="500" fill="hold"/>
                                        <p:tgtEl>
                                          <p:spTgt spid="22"/>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0-#ppt_w/2"/>
                                          </p:val>
                                        </p:tav>
                                        <p:tav tm="100000">
                                          <p:val>
                                            <p:strVal val="#ppt_x"/>
                                          </p:val>
                                        </p:tav>
                                      </p:tavLst>
                                    </p:anim>
                                    <p:anim calcmode="lin" valueType="num">
                                      <p:cBhvr additive="base">
                                        <p:cTn id="72" dur="500" fill="hold"/>
                                        <p:tgtEl>
                                          <p:spTgt spid="48"/>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fill="hold"/>
                                        <p:tgtEl>
                                          <p:spTgt spid="40"/>
                                        </p:tgtEl>
                                        <p:attrNameLst>
                                          <p:attrName>ppt_x</p:attrName>
                                        </p:attrNameLst>
                                      </p:cBhvr>
                                      <p:tavLst>
                                        <p:tav tm="0">
                                          <p:val>
                                            <p:strVal val="0-#ppt_w/2"/>
                                          </p:val>
                                        </p:tav>
                                        <p:tav tm="100000">
                                          <p:val>
                                            <p:strVal val="#ppt_x"/>
                                          </p:val>
                                        </p:tav>
                                      </p:tavLst>
                                    </p:anim>
                                    <p:anim calcmode="lin" valueType="num">
                                      <p:cBhvr additive="base">
                                        <p:cTn id="76"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36" grpId="0" animBg="1"/>
      <p:bldP spid="21" grpId="0" animBg="1"/>
      <p:bldP spid="22" grpId="0" animBg="1"/>
      <p:bldP spid="48"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1"/>
          <p:cNvSpPr>
            <a:spLocks noGrp="1"/>
          </p:cNvSpPr>
          <p:nvPr>
            <p:ph type="title"/>
          </p:nvPr>
        </p:nvSpPr>
        <p:spPr>
          <a:xfrm>
            <a:off x="2438400" y="76200"/>
            <a:ext cx="6400800" cy="1142328"/>
          </a:xfrm>
          <a:ln cap="flat" algn="ctr">
            <a:headEnd type="none" w="med" len="med"/>
            <a:tailEnd type="none" w="med" len="med"/>
          </a:ln>
          <a:scene3d>
            <a:camera prst="orthographicFront"/>
            <a:lightRig rig="threePt" dir="t"/>
          </a:scene3d>
          <a:sp3d/>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eaLnBrk="1" fontAlgn="auto" hangingPunct="1">
              <a:spcAft>
                <a:spcPts val="0"/>
              </a:spcAft>
              <a:defRPr/>
            </a:pPr>
            <a:r>
              <a:rPr lang="es-CO" sz="3700" b="1" u="sng" dirty="0" smtClean="0">
                <a:ln w="11430"/>
                <a:solidFill>
                  <a:srgbClr val="002060"/>
                </a:solidFill>
                <a:latin typeface="+mn-lt"/>
                <a:cs typeface="Aharoni" pitchFamily="2" charset="-79"/>
              </a:rPr>
              <a:t>Procesos estratégicos de CPE</a:t>
            </a:r>
          </a:p>
        </p:txBody>
      </p:sp>
      <p:sp>
        <p:nvSpPr>
          <p:cNvPr id="16390" name="TextBox 18"/>
          <p:cNvSpPr txBox="1">
            <a:spLocks noChangeArrowheads="1"/>
          </p:cNvSpPr>
          <p:nvPr/>
        </p:nvSpPr>
        <p:spPr bwMode="auto">
          <a:xfrm>
            <a:off x="457200" y="2478088"/>
            <a:ext cx="2203450" cy="646112"/>
          </a:xfrm>
          <a:prstGeom prst="rect">
            <a:avLst/>
          </a:prstGeom>
          <a:solidFill>
            <a:schemeClr val="bg1">
              <a:lumMod val="85000"/>
            </a:schemeClr>
          </a:solidFill>
          <a:ln w="9525">
            <a:solidFill>
              <a:srgbClr val="002060"/>
            </a:solidFill>
            <a:miter lim="800000"/>
            <a:headEnd/>
            <a:tailEnd/>
          </a:ln>
        </p:spPr>
        <p:txBody>
          <a:bodyPr wrap="none">
            <a:spAutoFit/>
          </a:bodyPr>
          <a:lstStyle/>
          <a:p>
            <a:pPr algn="ctr">
              <a:defRPr/>
            </a:pPr>
            <a:r>
              <a:rPr lang="en-US" b="1" dirty="0">
                <a:latin typeface="+mn-lt"/>
              </a:rPr>
              <a:t>CAPTURA DE LA VOZ </a:t>
            </a:r>
          </a:p>
          <a:p>
            <a:pPr algn="ctr">
              <a:defRPr/>
            </a:pPr>
            <a:r>
              <a:rPr lang="en-US" b="1" dirty="0">
                <a:latin typeface="+mn-lt"/>
              </a:rPr>
              <a:t>DEL CLIENTE /SOCIO</a:t>
            </a:r>
          </a:p>
        </p:txBody>
      </p:sp>
      <p:sp>
        <p:nvSpPr>
          <p:cNvPr id="16391" name="TextBox 19"/>
          <p:cNvSpPr txBox="1">
            <a:spLocks noChangeArrowheads="1"/>
          </p:cNvSpPr>
          <p:nvPr/>
        </p:nvSpPr>
        <p:spPr bwMode="auto">
          <a:xfrm>
            <a:off x="3879850" y="2474913"/>
            <a:ext cx="1600200" cy="646331"/>
          </a:xfrm>
          <a:prstGeom prst="rect">
            <a:avLst/>
          </a:prstGeom>
          <a:solidFill>
            <a:schemeClr val="bg1">
              <a:lumMod val="85000"/>
            </a:schemeClr>
          </a:solidFill>
          <a:ln w="9525">
            <a:solidFill>
              <a:srgbClr val="002060"/>
            </a:solidFill>
            <a:miter lim="800000"/>
            <a:headEnd/>
            <a:tailEnd/>
          </a:ln>
        </p:spPr>
        <p:txBody>
          <a:bodyPr>
            <a:spAutoFit/>
          </a:bodyPr>
          <a:lstStyle/>
          <a:p>
            <a:pPr algn="ctr">
              <a:defRPr/>
            </a:pPr>
            <a:r>
              <a:rPr lang="es-CO" b="1" dirty="0">
                <a:latin typeface="+mn-lt"/>
              </a:rPr>
              <a:t>ÁREAS </a:t>
            </a:r>
            <a:r>
              <a:rPr lang="es-CO" b="1" dirty="0" smtClean="0">
                <a:latin typeface="+mn-lt"/>
              </a:rPr>
              <a:t> </a:t>
            </a:r>
          </a:p>
          <a:p>
            <a:pPr algn="ctr">
              <a:defRPr/>
            </a:pPr>
            <a:r>
              <a:rPr lang="es-CO" b="1" dirty="0" smtClean="0"/>
              <a:t>FOCO</a:t>
            </a:r>
            <a:endParaRPr lang="en-US" b="1" dirty="0">
              <a:latin typeface="+mn-lt"/>
            </a:endParaRPr>
          </a:p>
        </p:txBody>
      </p:sp>
      <p:sp>
        <p:nvSpPr>
          <p:cNvPr id="16392" name="TextBox 20"/>
          <p:cNvSpPr txBox="1">
            <a:spLocks noChangeArrowheads="1"/>
          </p:cNvSpPr>
          <p:nvPr/>
        </p:nvSpPr>
        <p:spPr bwMode="auto">
          <a:xfrm>
            <a:off x="6546850" y="2474913"/>
            <a:ext cx="1981200" cy="646112"/>
          </a:xfrm>
          <a:prstGeom prst="rect">
            <a:avLst/>
          </a:prstGeom>
          <a:solidFill>
            <a:schemeClr val="bg1">
              <a:lumMod val="85000"/>
            </a:schemeClr>
          </a:solidFill>
          <a:ln w="9525">
            <a:solidFill>
              <a:srgbClr val="002060"/>
            </a:solidFill>
            <a:miter lim="800000"/>
            <a:headEnd/>
            <a:tailEnd/>
          </a:ln>
        </p:spPr>
        <p:txBody>
          <a:bodyPr>
            <a:spAutoFit/>
          </a:bodyPr>
          <a:lstStyle/>
          <a:p>
            <a:pPr algn="ctr">
              <a:defRPr/>
            </a:pPr>
            <a:r>
              <a:rPr lang="en-US" b="1" dirty="0">
                <a:latin typeface="+mn-lt"/>
              </a:rPr>
              <a:t>MEJORAMIENTO CONTINUO </a:t>
            </a:r>
          </a:p>
        </p:txBody>
      </p:sp>
      <p:sp>
        <p:nvSpPr>
          <p:cNvPr id="16393" name="TextBox 10"/>
          <p:cNvSpPr txBox="1">
            <a:spLocks noChangeArrowheads="1"/>
          </p:cNvSpPr>
          <p:nvPr/>
        </p:nvSpPr>
        <p:spPr bwMode="auto">
          <a:xfrm>
            <a:off x="762000" y="3526810"/>
            <a:ext cx="7772400" cy="2492990"/>
          </a:xfrm>
          <a:prstGeom prst="rect">
            <a:avLst/>
          </a:prstGeom>
          <a:solidFill>
            <a:srgbClr val="C0C0C0">
              <a:alpha val="36863"/>
            </a:srgbClr>
          </a:solidFill>
          <a:ln w="19050">
            <a:solidFill>
              <a:srgbClr val="000000">
                <a:alpha val="61176"/>
              </a:srgbClr>
            </a:solidFill>
            <a:miter lim="800000"/>
            <a:headEnd/>
            <a:tailEnd/>
          </a:ln>
        </p:spPr>
        <p:txBody>
          <a:bodyPr>
            <a:spAutoFit/>
          </a:bodyPr>
          <a:lstStyle/>
          <a:p>
            <a:pPr algn="ctr">
              <a:defRPr/>
            </a:pPr>
            <a:r>
              <a:rPr lang="es-CO" sz="2000" b="1" u="sng" dirty="0">
                <a:latin typeface="Calibri" pitchFamily="34" charset="0"/>
              </a:rPr>
              <a:t>RESPONSABILIDADES DEL CPE LEAD EN LOS PROCESOS</a:t>
            </a:r>
          </a:p>
          <a:p>
            <a:pPr>
              <a:defRPr/>
            </a:pPr>
            <a:endParaRPr lang="es-CO" sz="500" b="1" u="sng" dirty="0">
              <a:latin typeface="Calibri" pitchFamily="34" charset="0"/>
            </a:endParaRPr>
          </a:p>
          <a:p>
            <a:pPr>
              <a:defRPr/>
            </a:pPr>
            <a:endParaRPr lang="es-CO" sz="500" b="1" dirty="0">
              <a:latin typeface="Calibri" pitchFamily="34" charset="0"/>
            </a:endParaRPr>
          </a:p>
          <a:p>
            <a:pPr marL="406400" indent="-292100">
              <a:spcAft>
                <a:spcPts val="1200"/>
              </a:spcAft>
              <a:buFont typeface="Calibri" pitchFamily="34" charset="0"/>
              <a:buAutoNum type="arabicPeriod"/>
              <a:defRPr/>
            </a:pPr>
            <a:r>
              <a:rPr lang="es-CO" sz="1600" dirty="0">
                <a:latin typeface="Calibri" pitchFamily="34" charset="0"/>
              </a:rPr>
              <a:t>MEJORAMIENTO CONTINUO</a:t>
            </a:r>
          </a:p>
          <a:p>
            <a:pPr marL="406400" indent="-292100">
              <a:spcAft>
                <a:spcPts val="1200"/>
              </a:spcAft>
              <a:buFont typeface="Calibri" pitchFamily="34" charset="0"/>
              <a:buAutoNum type="arabicPeriod"/>
              <a:defRPr/>
            </a:pPr>
            <a:r>
              <a:rPr lang="es-CO" sz="1600" dirty="0">
                <a:latin typeface="Calibri" pitchFamily="34" charset="0"/>
              </a:rPr>
              <a:t>ASEGURAMIENTO DE LA CULTURA DE ENFOQUE DE CLIENTE, DE SOCIOS, DE PROCESOS Y DE MEJORAMIENTO. </a:t>
            </a:r>
          </a:p>
          <a:p>
            <a:pPr marL="406400" indent="-292100">
              <a:spcAft>
                <a:spcPts val="1200"/>
              </a:spcAft>
              <a:buFont typeface="Calibri" pitchFamily="34" charset="0"/>
              <a:buAutoNum type="arabicPeriod"/>
              <a:defRPr/>
            </a:pPr>
            <a:r>
              <a:rPr lang="es-CO" sz="1600" dirty="0">
                <a:latin typeface="Calibri" pitchFamily="34" charset="0"/>
              </a:rPr>
              <a:t>ACOMPAÑAMIENTO (COACHING)  EN LAS INICIATIVAS  ORGANIZACIONALES.</a:t>
            </a:r>
          </a:p>
          <a:p>
            <a:pPr marL="406400" indent="-292100">
              <a:spcAft>
                <a:spcPts val="1200"/>
              </a:spcAft>
              <a:buFont typeface="Calibri" pitchFamily="34" charset="0"/>
              <a:buAutoNum type="arabicPeriod"/>
              <a:defRPr/>
            </a:pPr>
            <a:r>
              <a:rPr lang="es-CO" sz="1600" dirty="0">
                <a:latin typeface="Calibri" pitchFamily="34" charset="0"/>
              </a:rPr>
              <a:t>POSICIONAMIENTO  DE </a:t>
            </a:r>
            <a:r>
              <a:rPr lang="es-CO" sz="1600" dirty="0" smtClean="0">
                <a:latin typeface="Calibri" pitchFamily="34" charset="0"/>
              </a:rPr>
              <a:t>MICROSOFT Y SOCIOS </a:t>
            </a:r>
            <a:r>
              <a:rPr lang="es-CO" sz="1600" dirty="0">
                <a:latin typeface="Calibri" pitchFamily="34" charset="0"/>
              </a:rPr>
              <a:t>COMO </a:t>
            </a:r>
            <a:r>
              <a:rPr lang="es-CO" sz="1600" dirty="0" smtClean="0">
                <a:latin typeface="Calibri" pitchFamily="34" charset="0"/>
              </a:rPr>
              <a:t>EMPRESAS </a:t>
            </a:r>
            <a:r>
              <a:rPr lang="es-CO" sz="1600" dirty="0">
                <a:latin typeface="Calibri" pitchFamily="34" charset="0"/>
              </a:rPr>
              <a:t>CON ENFOQUE DE CLIENTE </a:t>
            </a:r>
            <a:r>
              <a:rPr lang="es-CO" sz="1600" dirty="0" smtClean="0">
                <a:latin typeface="Calibri" pitchFamily="34" charset="0"/>
              </a:rPr>
              <a:t> </a:t>
            </a:r>
            <a:r>
              <a:rPr lang="es-CO" sz="1600" dirty="0">
                <a:latin typeface="Calibri" pitchFamily="34" charset="0"/>
              </a:rPr>
              <a:t>Y DE MEJORAMIENTO CONTINUO. </a:t>
            </a:r>
            <a:endParaRPr lang="en-US" sz="1600" dirty="0">
              <a:latin typeface="Calibri" pitchFamily="34" charset="0"/>
            </a:endParaRPr>
          </a:p>
        </p:txBody>
      </p:sp>
      <p:sp>
        <p:nvSpPr>
          <p:cNvPr id="16396" name="TextBox 22"/>
          <p:cNvSpPr txBox="1">
            <a:spLocks noChangeArrowheads="1"/>
          </p:cNvSpPr>
          <p:nvPr/>
        </p:nvSpPr>
        <p:spPr bwMode="auto">
          <a:xfrm>
            <a:off x="904875" y="2068512"/>
            <a:ext cx="1257300" cy="369888"/>
          </a:xfrm>
          <a:prstGeom prst="rect">
            <a:avLst/>
          </a:prstGeom>
          <a:solidFill>
            <a:schemeClr val="accent1">
              <a:lumMod val="75000"/>
            </a:schemeClr>
          </a:solidFill>
          <a:ln w="9525">
            <a:solidFill>
              <a:schemeClr val="tx1"/>
            </a:solidFill>
            <a:miter lim="800000"/>
            <a:headEnd/>
            <a:tailEnd/>
          </a:ln>
        </p:spPr>
        <p:txBody>
          <a:bodyPr wrap="none">
            <a:spAutoFit/>
          </a:bodyPr>
          <a:lstStyle/>
          <a:p>
            <a:pPr algn="ctr">
              <a:defRPr/>
            </a:pPr>
            <a:r>
              <a:rPr lang="es-CO" b="1" dirty="0">
                <a:solidFill>
                  <a:schemeClr val="bg1"/>
                </a:solidFill>
                <a:latin typeface="Calibri" pitchFamily="34" charset="0"/>
              </a:rPr>
              <a:t>PROCESO 1</a:t>
            </a:r>
            <a:endParaRPr lang="en-US" b="1" dirty="0">
              <a:solidFill>
                <a:schemeClr val="bg1"/>
              </a:solidFill>
              <a:latin typeface="Calibri" pitchFamily="34" charset="0"/>
            </a:endParaRPr>
          </a:p>
        </p:txBody>
      </p:sp>
      <p:sp>
        <p:nvSpPr>
          <p:cNvPr id="16397" name="TextBox 23"/>
          <p:cNvSpPr txBox="1">
            <a:spLocks noChangeArrowheads="1"/>
          </p:cNvSpPr>
          <p:nvPr/>
        </p:nvSpPr>
        <p:spPr bwMode="auto">
          <a:xfrm>
            <a:off x="4076700" y="2068512"/>
            <a:ext cx="1257300" cy="369888"/>
          </a:xfrm>
          <a:prstGeom prst="rect">
            <a:avLst/>
          </a:prstGeom>
          <a:solidFill>
            <a:schemeClr val="accent1">
              <a:lumMod val="75000"/>
            </a:schemeClr>
          </a:solidFill>
          <a:ln w="9525">
            <a:solidFill>
              <a:schemeClr val="tx1"/>
            </a:solidFill>
            <a:miter lim="800000"/>
            <a:headEnd/>
            <a:tailEnd/>
          </a:ln>
        </p:spPr>
        <p:txBody>
          <a:bodyPr wrap="none">
            <a:spAutoFit/>
          </a:bodyPr>
          <a:lstStyle/>
          <a:p>
            <a:pPr algn="ctr">
              <a:defRPr/>
            </a:pPr>
            <a:r>
              <a:rPr lang="es-CO" b="1" dirty="0">
                <a:solidFill>
                  <a:schemeClr val="bg1"/>
                </a:solidFill>
                <a:latin typeface="Calibri" pitchFamily="34" charset="0"/>
              </a:rPr>
              <a:t>PROCESO 2</a:t>
            </a:r>
            <a:endParaRPr lang="en-US" b="1" dirty="0">
              <a:solidFill>
                <a:schemeClr val="bg1"/>
              </a:solidFill>
              <a:latin typeface="Calibri" pitchFamily="34" charset="0"/>
            </a:endParaRPr>
          </a:p>
        </p:txBody>
      </p:sp>
      <p:sp>
        <p:nvSpPr>
          <p:cNvPr id="16398" name="TextBox 24"/>
          <p:cNvSpPr txBox="1">
            <a:spLocks noChangeArrowheads="1"/>
          </p:cNvSpPr>
          <p:nvPr/>
        </p:nvSpPr>
        <p:spPr bwMode="auto">
          <a:xfrm>
            <a:off x="6934200" y="2068512"/>
            <a:ext cx="1257300" cy="369888"/>
          </a:xfrm>
          <a:prstGeom prst="rect">
            <a:avLst/>
          </a:prstGeom>
          <a:solidFill>
            <a:schemeClr val="accent1">
              <a:lumMod val="75000"/>
            </a:schemeClr>
          </a:solidFill>
          <a:ln w="9525">
            <a:solidFill>
              <a:schemeClr val="tx1"/>
            </a:solidFill>
            <a:miter lim="800000"/>
            <a:headEnd/>
            <a:tailEnd/>
          </a:ln>
        </p:spPr>
        <p:txBody>
          <a:bodyPr wrap="none">
            <a:spAutoFit/>
          </a:bodyPr>
          <a:lstStyle/>
          <a:p>
            <a:pPr algn="ctr">
              <a:defRPr/>
            </a:pPr>
            <a:r>
              <a:rPr lang="es-CO" b="1" dirty="0">
                <a:solidFill>
                  <a:schemeClr val="bg1"/>
                </a:solidFill>
                <a:latin typeface="Calibri" pitchFamily="34" charset="0"/>
              </a:rPr>
              <a:t>PROCESO 3</a:t>
            </a:r>
            <a:endParaRPr lang="en-US" b="1" dirty="0">
              <a:solidFill>
                <a:schemeClr val="bg1"/>
              </a:solidFill>
              <a:latin typeface="Calibri" pitchFamily="34" charset="0"/>
            </a:endParaRPr>
          </a:p>
        </p:txBody>
      </p:sp>
      <p:cxnSp>
        <p:nvCxnSpPr>
          <p:cNvPr id="25" name="Straight Arrow Connector 24"/>
          <p:cNvCxnSpPr>
            <a:stCxn id="16390" idx="3"/>
            <a:endCxn id="16391" idx="1"/>
          </p:cNvCxnSpPr>
          <p:nvPr/>
        </p:nvCxnSpPr>
        <p:spPr>
          <a:xfrm flipV="1">
            <a:off x="2660650" y="2798079"/>
            <a:ext cx="1219200" cy="3065"/>
          </a:xfrm>
          <a:prstGeom prst="straightConnector1">
            <a:avLst/>
          </a:prstGeom>
          <a:ln w="3810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6391" idx="3"/>
          </p:cNvCxnSpPr>
          <p:nvPr/>
        </p:nvCxnSpPr>
        <p:spPr>
          <a:xfrm flipV="1">
            <a:off x="5480050" y="2797969"/>
            <a:ext cx="1143000" cy="110"/>
          </a:xfrm>
          <a:prstGeom prst="straightConnector1">
            <a:avLst/>
          </a:prstGeom>
          <a:ln w="3810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Down Arrow 36"/>
          <p:cNvSpPr/>
          <p:nvPr/>
        </p:nvSpPr>
        <p:spPr>
          <a:xfrm rot="10800000">
            <a:off x="1371600" y="3124199"/>
            <a:ext cx="228600" cy="381000"/>
          </a:xfrm>
          <a:prstGeom prst="downArrow">
            <a:avLst>
              <a:gd name="adj1" fmla="val 50000"/>
              <a:gd name="adj2" fmla="val 66667"/>
            </a:avLst>
          </a:prstGeom>
          <a:solidFill>
            <a:schemeClr val="tx1">
              <a:lumMod val="65000"/>
              <a:lumOff val="3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38" name="Down Arrow 37"/>
          <p:cNvSpPr/>
          <p:nvPr/>
        </p:nvSpPr>
        <p:spPr>
          <a:xfrm rot="10800000">
            <a:off x="4572000" y="3124199"/>
            <a:ext cx="228600" cy="381000"/>
          </a:xfrm>
          <a:prstGeom prst="downArrow">
            <a:avLst>
              <a:gd name="adj1" fmla="val 50000"/>
              <a:gd name="adj2" fmla="val 66667"/>
            </a:avLst>
          </a:prstGeom>
          <a:solidFill>
            <a:schemeClr val="tx1">
              <a:lumMod val="65000"/>
              <a:lumOff val="3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39" name="Down Arrow 38"/>
          <p:cNvSpPr/>
          <p:nvPr/>
        </p:nvSpPr>
        <p:spPr>
          <a:xfrm rot="10800000">
            <a:off x="7543800" y="3124199"/>
            <a:ext cx="228600" cy="381000"/>
          </a:xfrm>
          <a:prstGeom prst="downArrow">
            <a:avLst>
              <a:gd name="adj1" fmla="val 50000"/>
              <a:gd name="adj2" fmla="val 66667"/>
            </a:avLst>
          </a:prstGeom>
          <a:solidFill>
            <a:schemeClr val="tx1">
              <a:lumMod val="65000"/>
              <a:lumOff val="3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15" name="Picture 7"/>
          <p:cNvPicPr>
            <a:picLocks noChangeAspect="1" noChangeArrowheads="1"/>
          </p:cNvPicPr>
          <p:nvPr/>
        </p:nvPicPr>
        <p:blipFill>
          <a:blip r:embed="rId3"/>
          <a:srcRect/>
          <a:stretch>
            <a:fillRect/>
          </a:stretch>
        </p:blipFill>
        <p:spPr bwMode="auto">
          <a:xfrm>
            <a:off x="228600" y="76200"/>
            <a:ext cx="1981200" cy="19811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fade">
                                      <p:cBhvr>
                                        <p:cTn id="7" dur="500"/>
                                        <p:tgtEl>
                                          <p:spTgt spid="163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96"/>
                                        </p:tgtEl>
                                        <p:attrNameLst>
                                          <p:attrName>style.visibility</p:attrName>
                                        </p:attrNameLst>
                                      </p:cBhvr>
                                      <p:to>
                                        <p:strVal val="visible"/>
                                      </p:to>
                                    </p:set>
                                    <p:animEffect transition="in" filter="fade">
                                      <p:cBhvr>
                                        <p:cTn id="10" dur="500"/>
                                        <p:tgtEl>
                                          <p:spTgt spid="1639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391"/>
                                        </p:tgtEl>
                                        <p:attrNameLst>
                                          <p:attrName>style.visibility</p:attrName>
                                        </p:attrNameLst>
                                      </p:cBhvr>
                                      <p:to>
                                        <p:strVal val="visible"/>
                                      </p:to>
                                    </p:set>
                                    <p:animEffect transition="in" filter="fade">
                                      <p:cBhvr>
                                        <p:cTn id="17" dur="500"/>
                                        <p:tgtEl>
                                          <p:spTgt spid="1639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397"/>
                                        </p:tgtEl>
                                        <p:attrNameLst>
                                          <p:attrName>style.visibility</p:attrName>
                                        </p:attrNameLst>
                                      </p:cBhvr>
                                      <p:to>
                                        <p:strVal val="visible"/>
                                      </p:to>
                                    </p:set>
                                    <p:animEffect transition="in" filter="fade">
                                      <p:cBhvr>
                                        <p:cTn id="20" dur="500"/>
                                        <p:tgtEl>
                                          <p:spTgt spid="16397"/>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392"/>
                                        </p:tgtEl>
                                        <p:attrNameLst>
                                          <p:attrName>style.visibility</p:attrName>
                                        </p:attrNameLst>
                                      </p:cBhvr>
                                      <p:to>
                                        <p:strVal val="visible"/>
                                      </p:to>
                                    </p:set>
                                    <p:animEffect transition="in" filter="fade">
                                      <p:cBhvr>
                                        <p:cTn id="27" dur="500"/>
                                        <p:tgtEl>
                                          <p:spTgt spid="1639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398"/>
                                        </p:tgtEl>
                                        <p:attrNameLst>
                                          <p:attrName>style.visibility</p:attrName>
                                        </p:attrNameLst>
                                      </p:cBhvr>
                                      <p:to>
                                        <p:strVal val="visible"/>
                                      </p:to>
                                    </p:set>
                                    <p:animEffect transition="in" filter="fade">
                                      <p:cBhvr>
                                        <p:cTn id="30" dur="500"/>
                                        <p:tgtEl>
                                          <p:spTgt spid="1639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6393"/>
                                        </p:tgtEl>
                                        <p:attrNameLst>
                                          <p:attrName>style.visibility</p:attrName>
                                        </p:attrNameLst>
                                      </p:cBhvr>
                                      <p:to>
                                        <p:strVal val="visible"/>
                                      </p:to>
                                    </p:set>
                                    <p:animEffect transition="in" filter="wipe(down)">
                                      <p:cBhvr>
                                        <p:cTn id="35" dur="500"/>
                                        <p:tgtEl>
                                          <p:spTgt spid="1639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down)">
                                      <p:cBhvr>
                                        <p:cTn id="38" dur="500"/>
                                        <p:tgtEl>
                                          <p:spTgt spid="3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down)">
                                      <p:cBhvr>
                                        <p:cTn id="41" dur="500"/>
                                        <p:tgtEl>
                                          <p:spTgt spid="3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down)">
                                      <p:cBhvr>
                                        <p:cTn id="4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1" grpId="0" animBg="1"/>
      <p:bldP spid="16392" grpId="0" animBg="1"/>
      <p:bldP spid="16393" grpId="0" animBg="1"/>
      <p:bldP spid="16396" grpId="0" animBg="1"/>
      <p:bldP spid="16397" grpId="0" animBg="1"/>
      <p:bldP spid="16398" grpId="0" animBg="1"/>
      <p:bldP spid="37" grpId="0" animBg="1"/>
      <p:bldP spid="38"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7" name="Object 3"/>
          <p:cNvGraphicFramePr>
            <a:graphicFrameLocks noChangeAspect="1"/>
          </p:cNvGraphicFramePr>
          <p:nvPr/>
        </p:nvGraphicFramePr>
        <p:xfrm>
          <a:off x="300038" y="1292224"/>
          <a:ext cx="8575675" cy="4346576"/>
        </p:xfrm>
        <a:graphic>
          <a:graphicData uri="http://schemas.openxmlformats.org/presentationml/2006/ole">
            <p:oleObj spid="_x0000_s18437" name="Worksheet" r:id="rId3" imgW="7010434" imgH="2943356" progId="Excel.Sheet.8">
              <p:embed/>
            </p:oleObj>
          </a:graphicData>
        </a:graphic>
      </p:graphicFrame>
      <p:sp>
        <p:nvSpPr>
          <p:cNvPr id="8" name="Rectangle 2"/>
          <p:cNvSpPr>
            <a:spLocks noChangeArrowheads="1"/>
          </p:cNvSpPr>
          <p:nvPr/>
        </p:nvSpPr>
        <p:spPr bwMode="auto">
          <a:xfrm>
            <a:off x="2514600" y="276558"/>
            <a:ext cx="6172200" cy="714042"/>
          </a:xfrm>
          <a:prstGeom prst="rect">
            <a:avLst/>
          </a:prstGeom>
          <a:noFill/>
          <a:ln w="9525">
            <a:noFill/>
            <a:miter lim="800000"/>
            <a:headEnd/>
            <a:tailEnd/>
          </a:ln>
        </p:spPr>
        <p:txBody>
          <a:bodyPr wrap="square">
            <a:spAutoFit/>
          </a:bodyPr>
          <a:lstStyle/>
          <a:p>
            <a:pPr marL="457200" indent="-457200" algn="ctr">
              <a:lnSpc>
                <a:spcPct val="80000"/>
              </a:lnSpc>
              <a:buClr>
                <a:schemeClr val="accent1"/>
              </a:buClr>
              <a:buSzPct val="75000"/>
            </a:pPr>
            <a:r>
              <a:rPr lang="es-CO" sz="2700" b="1" dirty="0">
                <a:solidFill>
                  <a:srgbClr val="3D5164"/>
                </a:solidFill>
                <a:latin typeface="Calibri" pitchFamily="34" charset="0"/>
              </a:rPr>
              <a:t>SATISFACCIÓN </a:t>
            </a:r>
            <a:r>
              <a:rPr lang="es-CO" sz="2700" b="1" dirty="0" smtClean="0">
                <a:solidFill>
                  <a:srgbClr val="3D5164"/>
                </a:solidFill>
                <a:latin typeface="Calibri" pitchFamily="34" charset="0"/>
              </a:rPr>
              <a:t>CON MICROSOFT</a:t>
            </a:r>
            <a:endParaRPr lang="es-CO" sz="2700" b="1" dirty="0">
              <a:solidFill>
                <a:srgbClr val="3D5164"/>
              </a:solidFill>
              <a:latin typeface="Calibri" pitchFamily="34" charset="0"/>
            </a:endParaRPr>
          </a:p>
          <a:p>
            <a:pPr marL="573088" indent="-573088" algn="ctr">
              <a:lnSpc>
                <a:spcPct val="80000"/>
              </a:lnSpc>
              <a:spcBef>
                <a:spcPct val="20000"/>
              </a:spcBef>
              <a:buClr>
                <a:schemeClr val="accent1"/>
              </a:buClr>
              <a:buSzPct val="75000"/>
            </a:pPr>
            <a:r>
              <a:rPr kumimoji="1" lang="es-CO" b="1" dirty="0" smtClean="0">
                <a:solidFill>
                  <a:schemeClr val="accent6">
                    <a:lumMod val="75000"/>
                  </a:schemeClr>
                </a:solidFill>
                <a:latin typeface="Arial Black" pitchFamily="34" charset="0"/>
              </a:rPr>
              <a:t>CLIENTES</a:t>
            </a:r>
            <a:endParaRPr kumimoji="1" lang="es-CO" b="1" dirty="0">
              <a:solidFill>
                <a:schemeClr val="accent6">
                  <a:lumMod val="75000"/>
                </a:schemeClr>
              </a:solidFill>
              <a:latin typeface="Arial Black" pitchFamily="34" charset="0"/>
            </a:endParaRPr>
          </a:p>
        </p:txBody>
      </p:sp>
      <p:sp>
        <p:nvSpPr>
          <p:cNvPr id="10" name="5-Point Star 9"/>
          <p:cNvSpPr/>
          <p:nvPr/>
        </p:nvSpPr>
        <p:spPr>
          <a:xfrm>
            <a:off x="2438400" y="2971800"/>
            <a:ext cx="152400" cy="152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2438400" y="3276600"/>
            <a:ext cx="152400" cy="152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4"/>
          <a:srcRect l="24444" b="81290"/>
          <a:stretch>
            <a:fillRect/>
          </a:stretch>
        </p:blipFill>
        <p:spPr>
          <a:xfrm>
            <a:off x="228600" y="152400"/>
            <a:ext cx="2743200" cy="887506"/>
          </a:xfrm>
          <a:prstGeom prst="rect">
            <a:avLst/>
          </a:prstGeom>
          <a:noFill/>
        </p:spPr>
      </p:pic>
      <p:sp>
        <p:nvSpPr>
          <p:cNvPr id="7" name="5-Point Star 6"/>
          <p:cNvSpPr/>
          <p:nvPr/>
        </p:nvSpPr>
        <p:spPr>
          <a:xfrm>
            <a:off x="2133600" y="3581400"/>
            <a:ext cx="152400" cy="152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990600" y="4800600"/>
            <a:ext cx="152400" cy="152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28600" y="118772"/>
            <a:ext cx="8610600" cy="719428"/>
          </a:xfrm>
          <a:prstGeom prst="rect">
            <a:avLst/>
          </a:prstGeom>
          <a:noFill/>
          <a:ln w="9525">
            <a:noFill/>
            <a:miter lim="800000"/>
            <a:headEnd/>
            <a:tailEnd/>
          </a:ln>
        </p:spPr>
        <p:txBody>
          <a:bodyPr wrap="square">
            <a:spAutoFit/>
          </a:bodyPr>
          <a:lstStyle/>
          <a:p>
            <a:pPr marL="457200" indent="-457200" algn="ctr">
              <a:lnSpc>
                <a:spcPct val="80000"/>
              </a:lnSpc>
              <a:spcBef>
                <a:spcPct val="20000"/>
              </a:spcBef>
              <a:buClr>
                <a:schemeClr val="accent1"/>
              </a:buClr>
              <a:buSzPct val="75000"/>
            </a:pPr>
            <a:r>
              <a:rPr lang="es-CO" sz="2800" b="1" dirty="0" smtClean="0">
                <a:solidFill>
                  <a:srgbClr val="3D5164"/>
                </a:solidFill>
                <a:latin typeface="Calibri" pitchFamily="34" charset="0"/>
              </a:rPr>
              <a:t>AREAS A TRABAJAR </a:t>
            </a:r>
            <a:endParaRPr lang="es-CO" sz="2800" b="1" dirty="0">
              <a:solidFill>
                <a:srgbClr val="3D5164"/>
              </a:solidFill>
              <a:latin typeface="Calibri" pitchFamily="34" charset="0"/>
            </a:endParaRPr>
          </a:p>
          <a:p>
            <a:pPr marL="457200" indent="-457200" algn="ctr">
              <a:lnSpc>
                <a:spcPct val="80000"/>
              </a:lnSpc>
              <a:spcBef>
                <a:spcPct val="20000"/>
              </a:spcBef>
              <a:buClr>
                <a:schemeClr val="accent1"/>
              </a:buClr>
              <a:buSzPct val="75000"/>
            </a:pPr>
            <a:r>
              <a:rPr kumimoji="1" lang="es-CO" b="1" dirty="0" smtClean="0">
                <a:solidFill>
                  <a:schemeClr val="accent6">
                    <a:lumMod val="75000"/>
                  </a:schemeClr>
                </a:solidFill>
                <a:latin typeface="Arial Black" pitchFamily="34" charset="0"/>
              </a:rPr>
              <a:t>CLIENTES</a:t>
            </a:r>
            <a:endParaRPr kumimoji="1" lang="es-CO" b="1" dirty="0">
              <a:solidFill>
                <a:schemeClr val="accent6">
                  <a:lumMod val="75000"/>
                </a:schemeClr>
              </a:solidFill>
              <a:latin typeface="Arial Black" pitchFamily="34" charset="0"/>
            </a:endParaRPr>
          </a:p>
        </p:txBody>
      </p:sp>
      <p:graphicFrame>
        <p:nvGraphicFramePr>
          <p:cNvPr id="16389" name="Object 5"/>
          <p:cNvGraphicFramePr>
            <a:graphicFrameLocks noChangeAspect="1"/>
          </p:cNvGraphicFramePr>
          <p:nvPr/>
        </p:nvGraphicFramePr>
        <p:xfrm>
          <a:off x="381000" y="1143000"/>
          <a:ext cx="7624762" cy="4683125"/>
        </p:xfrm>
        <a:graphic>
          <a:graphicData uri="http://schemas.openxmlformats.org/presentationml/2006/ole">
            <p:oleObj spid="_x0000_s16389" name="Macro-Enabled Worksheet" r:id="rId4" imgW="7515343" imgH="4695757" progId="Excel.SheetMacroEnabled.12">
              <p:embed/>
            </p:oleObj>
          </a:graphicData>
        </a:graphic>
      </p:graphicFrame>
      <p:pic>
        <p:nvPicPr>
          <p:cNvPr id="4" name="Picture 6"/>
          <p:cNvPicPr>
            <a:picLocks noChangeAspect="1" noChangeArrowheads="1"/>
          </p:cNvPicPr>
          <p:nvPr/>
        </p:nvPicPr>
        <p:blipFill>
          <a:blip r:embed="rId5"/>
          <a:srcRect l="83582" t="48052" r="2772" b="7792"/>
          <a:stretch>
            <a:fillRect/>
          </a:stretch>
        </p:blipFill>
        <p:spPr bwMode="auto">
          <a:xfrm>
            <a:off x="8229600" y="1371600"/>
            <a:ext cx="7620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1" name="Object 7"/>
          <p:cNvGraphicFramePr>
            <a:graphicFrameLocks noChangeAspect="1"/>
          </p:cNvGraphicFramePr>
          <p:nvPr/>
        </p:nvGraphicFramePr>
        <p:xfrm>
          <a:off x="300038" y="1687512"/>
          <a:ext cx="8321290" cy="4256087"/>
        </p:xfrm>
        <a:graphic>
          <a:graphicData uri="http://schemas.openxmlformats.org/presentationml/2006/ole">
            <p:oleObj spid="_x0000_s34819" name="Worksheet" r:id="rId3" imgW="5953041" imgH="2990985" progId="Excel.Sheet.12">
              <p:embed/>
            </p:oleObj>
          </a:graphicData>
        </a:graphic>
      </p:graphicFrame>
      <p:sp>
        <p:nvSpPr>
          <p:cNvPr id="18" name="Rectangle 2"/>
          <p:cNvSpPr>
            <a:spLocks noChangeArrowheads="1"/>
          </p:cNvSpPr>
          <p:nvPr/>
        </p:nvSpPr>
        <p:spPr bwMode="auto">
          <a:xfrm>
            <a:off x="838200" y="381000"/>
            <a:ext cx="7848600" cy="714042"/>
          </a:xfrm>
          <a:prstGeom prst="rect">
            <a:avLst/>
          </a:prstGeom>
          <a:noFill/>
          <a:ln w="9525">
            <a:noFill/>
            <a:miter lim="800000"/>
            <a:headEnd/>
            <a:tailEnd/>
          </a:ln>
        </p:spPr>
        <p:txBody>
          <a:bodyPr wrap="square">
            <a:spAutoFit/>
          </a:bodyPr>
          <a:lstStyle/>
          <a:p>
            <a:pPr marL="457200" indent="-457200" algn="ctr">
              <a:lnSpc>
                <a:spcPct val="80000"/>
              </a:lnSpc>
              <a:buClr>
                <a:schemeClr val="accent1"/>
              </a:buClr>
              <a:buSzPct val="75000"/>
            </a:pPr>
            <a:r>
              <a:rPr lang="es-CO" sz="2700" b="1" dirty="0">
                <a:solidFill>
                  <a:srgbClr val="3D5164"/>
                </a:solidFill>
                <a:latin typeface="Calibri" pitchFamily="34" charset="0"/>
              </a:rPr>
              <a:t>SATISFACCIÓN </a:t>
            </a:r>
            <a:r>
              <a:rPr lang="es-CO" sz="2700" b="1" dirty="0" smtClean="0">
                <a:solidFill>
                  <a:srgbClr val="3D5164"/>
                </a:solidFill>
                <a:latin typeface="Calibri" pitchFamily="34" charset="0"/>
              </a:rPr>
              <a:t>CON MICROSOFT</a:t>
            </a:r>
            <a:endParaRPr lang="es-CO" sz="2700" b="1" dirty="0">
              <a:solidFill>
                <a:srgbClr val="3D5164"/>
              </a:solidFill>
              <a:latin typeface="Calibri" pitchFamily="34" charset="0"/>
            </a:endParaRPr>
          </a:p>
          <a:p>
            <a:pPr marL="573088" indent="-573088" algn="ctr">
              <a:lnSpc>
                <a:spcPct val="80000"/>
              </a:lnSpc>
              <a:spcBef>
                <a:spcPct val="20000"/>
              </a:spcBef>
              <a:buClr>
                <a:schemeClr val="accent1"/>
              </a:buClr>
              <a:buSzPct val="75000"/>
            </a:pPr>
            <a:r>
              <a:rPr kumimoji="1" lang="es-CO" b="1" dirty="0" smtClean="0">
                <a:solidFill>
                  <a:schemeClr val="accent6">
                    <a:lumMod val="75000"/>
                  </a:schemeClr>
                </a:solidFill>
                <a:latin typeface="Arial Black" pitchFamily="34" charset="0"/>
              </a:rPr>
              <a:t>SOCIOS DE NEGOCIOS</a:t>
            </a:r>
            <a:endParaRPr kumimoji="1" lang="es-CO" b="1" dirty="0">
              <a:solidFill>
                <a:schemeClr val="accent6">
                  <a:lumMod val="75000"/>
                </a:schemeClr>
              </a:solidFill>
              <a:latin typeface="Arial Black" pitchFamily="34" charset="0"/>
            </a:endParaRPr>
          </a:p>
        </p:txBody>
      </p:sp>
      <p:pic>
        <p:nvPicPr>
          <p:cNvPr id="9" name="Picture 7"/>
          <p:cNvPicPr>
            <a:picLocks noChangeAspect="1" noChangeArrowheads="1"/>
          </p:cNvPicPr>
          <p:nvPr/>
        </p:nvPicPr>
        <p:blipFill>
          <a:blip r:embed="rId4"/>
          <a:srcRect b="16805"/>
          <a:stretch>
            <a:fillRect/>
          </a:stretch>
        </p:blipFill>
        <p:spPr bwMode="auto">
          <a:xfrm>
            <a:off x="152401" y="152400"/>
            <a:ext cx="1245804" cy="1676400"/>
          </a:xfrm>
          <a:prstGeom prst="rect">
            <a:avLst/>
          </a:prstGeom>
          <a:noFill/>
          <a:ln w="9525">
            <a:noFill/>
            <a:miter lim="800000"/>
            <a:headEnd/>
            <a:tailEnd/>
          </a:ln>
        </p:spPr>
      </p:pic>
      <p:sp>
        <p:nvSpPr>
          <p:cNvPr id="5" name="5-Point Star 4"/>
          <p:cNvSpPr/>
          <p:nvPr/>
        </p:nvSpPr>
        <p:spPr>
          <a:xfrm>
            <a:off x="2667000" y="2971800"/>
            <a:ext cx="152400" cy="152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4114800" y="3810000"/>
            <a:ext cx="152400" cy="152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2514600" y="3505200"/>
            <a:ext cx="152400" cy="152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3886200" y="4038600"/>
            <a:ext cx="152400" cy="1524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ChangeArrowheads="1"/>
          </p:cNvSpPr>
          <p:nvPr/>
        </p:nvSpPr>
        <p:spPr bwMode="auto">
          <a:xfrm>
            <a:off x="228600" y="423572"/>
            <a:ext cx="8534400" cy="719428"/>
          </a:xfrm>
          <a:prstGeom prst="rect">
            <a:avLst/>
          </a:prstGeom>
          <a:noFill/>
          <a:ln w="9525">
            <a:noFill/>
            <a:miter lim="800000"/>
            <a:headEnd/>
            <a:tailEnd/>
          </a:ln>
        </p:spPr>
        <p:txBody>
          <a:bodyPr wrap="square">
            <a:spAutoFit/>
          </a:bodyPr>
          <a:lstStyle/>
          <a:p>
            <a:pPr marL="457200" indent="-457200" algn="ctr">
              <a:lnSpc>
                <a:spcPct val="80000"/>
              </a:lnSpc>
              <a:spcBef>
                <a:spcPct val="20000"/>
              </a:spcBef>
              <a:buClr>
                <a:schemeClr val="accent1"/>
              </a:buClr>
              <a:buSzPct val="75000"/>
            </a:pPr>
            <a:r>
              <a:rPr lang="es-CO" sz="2800" b="1" dirty="0" smtClean="0">
                <a:solidFill>
                  <a:srgbClr val="3D5164"/>
                </a:solidFill>
                <a:latin typeface="Calibri" pitchFamily="34" charset="0"/>
              </a:rPr>
              <a:t>AREAS A TRABAJAR</a:t>
            </a:r>
            <a:endParaRPr lang="es-CO" sz="2800" b="1" dirty="0">
              <a:solidFill>
                <a:srgbClr val="3D5164"/>
              </a:solidFill>
              <a:latin typeface="Calibri" pitchFamily="34" charset="0"/>
            </a:endParaRPr>
          </a:p>
          <a:p>
            <a:pPr marL="457200" indent="-457200" algn="ctr">
              <a:lnSpc>
                <a:spcPct val="80000"/>
              </a:lnSpc>
              <a:spcBef>
                <a:spcPct val="20000"/>
              </a:spcBef>
              <a:buClr>
                <a:schemeClr val="accent1"/>
              </a:buClr>
              <a:buSzPct val="75000"/>
            </a:pPr>
            <a:r>
              <a:rPr kumimoji="1" lang="es-CO" b="1" dirty="0" smtClean="0">
                <a:solidFill>
                  <a:schemeClr val="accent6">
                    <a:lumMod val="75000"/>
                  </a:schemeClr>
                </a:solidFill>
                <a:latin typeface="Arial Black" pitchFamily="34" charset="0"/>
              </a:rPr>
              <a:t>SOCIOS DE NEGOCIOS</a:t>
            </a:r>
            <a:endParaRPr kumimoji="1" lang="es-CO" b="1" dirty="0">
              <a:solidFill>
                <a:schemeClr val="accent6">
                  <a:lumMod val="75000"/>
                </a:schemeClr>
              </a:solidFill>
              <a:latin typeface="Arial Black" pitchFamily="34" charset="0"/>
            </a:endParaRPr>
          </a:p>
        </p:txBody>
      </p:sp>
      <p:pic>
        <p:nvPicPr>
          <p:cNvPr id="5" name="Picture 6"/>
          <p:cNvPicPr>
            <a:picLocks noChangeAspect="1" noChangeArrowheads="1"/>
          </p:cNvPicPr>
          <p:nvPr/>
        </p:nvPicPr>
        <p:blipFill>
          <a:blip r:embed="rId3"/>
          <a:srcRect l="83582" t="48052" r="2772" b="7792"/>
          <a:stretch>
            <a:fillRect/>
          </a:stretch>
        </p:blipFill>
        <p:spPr bwMode="auto">
          <a:xfrm>
            <a:off x="8229600" y="1371600"/>
            <a:ext cx="762000" cy="4343400"/>
          </a:xfrm>
          <a:prstGeom prst="rect">
            <a:avLst/>
          </a:prstGeom>
          <a:noFill/>
          <a:ln w="9525">
            <a:noFill/>
            <a:miter lim="800000"/>
            <a:headEnd/>
            <a:tailEnd/>
          </a:ln>
        </p:spPr>
      </p:pic>
      <p:graphicFrame>
        <p:nvGraphicFramePr>
          <p:cNvPr id="35843" name="Object 3"/>
          <p:cNvGraphicFramePr>
            <a:graphicFrameLocks noChangeAspect="1"/>
          </p:cNvGraphicFramePr>
          <p:nvPr/>
        </p:nvGraphicFramePr>
        <p:xfrm>
          <a:off x="393700" y="1282700"/>
          <a:ext cx="7567613" cy="4508500"/>
        </p:xfrm>
        <a:graphic>
          <a:graphicData uri="http://schemas.openxmlformats.org/presentationml/2006/ole">
            <p:oleObj spid="_x0000_s35843" name="Macro-Enabled Worksheet" r:id="rId4" imgW="6448543" imgH="3781357" progId="Excel.SheetMacroEnabled.12">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532</Words>
  <Application>Microsoft Office PowerPoint</Application>
  <PresentationFormat>On-screen Show (4:3)</PresentationFormat>
  <Paragraphs>83</Paragraphs>
  <Slides>10</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vt:i4>
      </vt:variant>
    </vt:vector>
  </HeadingPairs>
  <TitlesOfParts>
    <vt:vector size="13" baseType="lpstr">
      <vt:lpstr>Office Theme</vt:lpstr>
      <vt:lpstr>Worksheet</vt:lpstr>
      <vt:lpstr>Macro-Enabled Worksheet</vt:lpstr>
      <vt:lpstr>Slide 1</vt:lpstr>
      <vt:lpstr>ESTRATEGIA DE SATISFACCIÓN  DE CLIENTES Y SOCIOS DE NEGOCIO</vt:lpstr>
      <vt:lpstr>Slide 3</vt:lpstr>
      <vt:lpstr>Estrategia General:</vt:lpstr>
      <vt:lpstr>Procesos estratégicos de CPE</vt:lpstr>
      <vt:lpstr>Slide 6</vt:lpstr>
      <vt:lpstr>Slide 7</vt:lpstr>
      <vt:lpstr>Slide 8</vt:lpstr>
      <vt:lpstr>Slide 9</vt:lpstr>
      <vt:lpstr>Prioridades FY09 MICROSOFT y SOCIOS DE NEGOCIO</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v-lucard</dc:creator>
  <cp:lastModifiedBy>olgaterr</cp:lastModifiedBy>
  <cp:revision>44</cp:revision>
  <dcterms:created xsi:type="dcterms:W3CDTF">2008-08-28T03:57:12Z</dcterms:created>
  <dcterms:modified xsi:type="dcterms:W3CDTF">2008-09-24T14:23:27Z</dcterms:modified>
</cp:coreProperties>
</file>