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2" r:id="rId2"/>
    <p:sldMasterId id="2147483742" r:id="rId3"/>
    <p:sldMasterId id="2147483749" r:id="rId4"/>
    <p:sldMasterId id="2147483756" r:id="rId5"/>
    <p:sldMasterId id="2147483762" r:id="rId6"/>
    <p:sldMasterId id="2147483772" r:id="rId7"/>
  </p:sldMasterIdLst>
  <p:notesMasterIdLst>
    <p:notesMasterId r:id="rId29"/>
  </p:notesMasterIdLst>
  <p:handoutMasterIdLst>
    <p:handoutMasterId r:id="rId30"/>
  </p:handoutMasterIdLst>
  <p:sldIdLst>
    <p:sldId id="304" r:id="rId8"/>
    <p:sldId id="286" r:id="rId9"/>
    <p:sldId id="272" r:id="rId10"/>
    <p:sldId id="273" r:id="rId11"/>
    <p:sldId id="274" r:id="rId12"/>
    <p:sldId id="292" r:id="rId13"/>
    <p:sldId id="293" r:id="rId14"/>
    <p:sldId id="294" r:id="rId15"/>
    <p:sldId id="295" r:id="rId16"/>
    <p:sldId id="296" r:id="rId17"/>
    <p:sldId id="276" r:id="rId18"/>
    <p:sldId id="302" r:id="rId19"/>
    <p:sldId id="297" r:id="rId20"/>
    <p:sldId id="277" r:id="rId21"/>
    <p:sldId id="299" r:id="rId22"/>
    <p:sldId id="300" r:id="rId23"/>
    <p:sldId id="301" r:id="rId24"/>
    <p:sldId id="291" r:id="rId25"/>
    <p:sldId id="289" r:id="rId26"/>
    <p:sldId id="290" r:id="rId27"/>
    <p:sldId id="303" r:id="rId28"/>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41" autoAdjust="0"/>
  </p:normalViewPr>
  <p:slideViewPr>
    <p:cSldViewPr>
      <p:cViewPr varScale="1">
        <p:scale>
          <a:sx n="106" d="100"/>
          <a:sy n="106" d="100"/>
        </p:scale>
        <p:origin x="-2538"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276"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p="http://schemas.openxmlformats.org/presentationml/2006/main"/>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hasCustomPrompt="1"/>
          </p:nvPr>
        </p:nvSpPr>
        <p:spPr>
          <a:xfrm>
            <a:off x="5325208" y="2667000"/>
            <a:ext cx="3361592" cy="1200329"/>
          </a:xfrm>
        </p:spPr>
        <p:txBody>
          <a:bodyPr wrap="square">
            <a:spAutoFit/>
          </a:bodyPr>
          <a:lstStyle>
            <a:lvl1pPr>
              <a:defRPr sz="3600">
                <a:gradFill>
                  <a:gsLst>
                    <a:gs pos="0">
                      <a:schemeClr val="bg1"/>
                    </a:gs>
                    <a:gs pos="100000">
                      <a:schemeClr val="bg1"/>
                    </a:gs>
                  </a:gsLst>
                  <a:lin ang="5400000" scaled="1"/>
                </a:gradFill>
              </a:defRPr>
            </a:lvl1pPr>
          </a:lstStyle>
          <a:p>
            <a:r>
              <a:rPr lang="en-US" dirty="0" smtClean="0"/>
              <a:t>Click to edit master</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iming>
    <p:tnLst>
      <p:par>
        <p:cTn id="1" dur="indefinite" restart="never" nodeType="tmRoot"/>
      </p:par>
    </p:tnLst>
  </p:timing>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image" Target="../media/image1.png"/><Relationship Id="rId5" Type="http://schemas.openxmlformats.org/officeDocument/2006/relationships/slideLayout" Target="../slideLayouts/slideLayout49.xml"/><Relationship Id="rId10" Type="http://schemas.openxmlformats.org/officeDocument/2006/relationships/theme" Target="../theme/theme7.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solidFill>
                  <a:srgbClr val="4F81BD">
                    <a:lumMod val="60000"/>
                    <a:lumOff val="40000"/>
                  </a:srgbClr>
                </a:solidFill>
              </a:rPr>
              <a:t>Microsoft Confidential</a:t>
            </a:r>
            <a:endParaRPr lang="en-US" dirty="0">
              <a:solidFill>
                <a:srgbClr val="4F81BD">
                  <a:lumMod val="60000"/>
                  <a:lumOff val="40000"/>
                </a:srgbClr>
              </a:solidFill>
            </a:endParaRPr>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solidFill>
                  <a:srgbClr val="4F81BD">
                    <a:lumMod val="60000"/>
                    <a:lumOff val="40000"/>
                  </a:srgbClr>
                </a:solidFill>
              </a:rPr>
              <a:t>Microsoft Confidential</a:t>
            </a:r>
            <a:endParaRPr lang="en-US" dirty="0">
              <a:solidFill>
                <a:srgbClr val="4F81BD">
                  <a:lumMod val="60000"/>
                  <a:lumOff val="40000"/>
                </a:srgbClr>
              </a:solidFill>
            </a:endParaRPr>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icrosoft.com/downloads/details.aspx?FamilyId=24DA89E9-B581-47B0-B45E-492DD6DA2971" TargetMode="External"/><Relationship Id="rId2" Type="http://schemas.openxmlformats.org/officeDocument/2006/relationships/hyperlink" Target="http://msdn.microsoft.com/enus/library/bb963893.aspx" TargetMode="External"/><Relationship Id="rId1" Type="http://schemas.openxmlformats.org/officeDocument/2006/relationships/slideLayout" Target="../slideLayouts/slideLayout8.xml"/><Relationship Id="rId4" Type="http://schemas.openxmlformats.org/officeDocument/2006/relationships/hyperlink" Target="http://technet.microsoft.com/en-us/library/cc765984.asp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ctrTitle"/>
          </p:nvPr>
        </p:nvSpPr>
        <p:spPr>
          <a:xfrm xmlns:a="http://schemas.openxmlformats.org/drawingml/2006/main">
            <a:off x="380999" y="2944888"/>
            <a:ext cx="5562601" cy="769441"/>
          </a:xfrm>
        </p:spPr>
        <p:txBody>
          <a:bodyPr xmlns:a="http://schemas.openxmlformats.org/drawingml/2006/main"/>
          <a:lstStyle xmlns:a="http://schemas.openxmlformats.org/drawingml/2006/main"/>
          <a:p xmlns:a="http://schemas.openxmlformats.org/drawingml/2006/main">
            <a:r>
              <a:rPr lang="en-US" dirty="0" smtClean="0"/>
              <a:t>Windows 7 Training</a:t>
            </a:r>
            <a:endParaRPr lang="en-US" dirty="0"/>
          </a:p>
        </p:txBody>
      </p:sp>
      <p:sp>
        <p:nvSpPr>
          <p:cNvPr id="6" name="Subtitle 5"/>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
        <p:nvSpPr>
          <p:cNvPr id="3" name="Footer Placeholder 2"/>
          <p:cNvSpPr>
            <a:spLocks xmlns:a="http://schemas.openxmlformats.org/drawingml/2006/main" noGrp="1"/>
          </p:cNvSpPr>
          <p:nvPr>
            <p:ph type="ftr" sz="quarter" idx="12"/>
          </p:nvPr>
        </p:nvSpPr>
        <p:spPr/>
        <p:txBody>
          <a:bodyPr xmlns:a="http://schemas.openxmlformats.org/drawingml/2006/main"/>
          <a:lstStyle xmlns:a="http://schemas.openxmlformats.org/drawingml/2006/main"/>
          <a:p xmlns:a="http://schemas.openxmlformats.org/drawingml/2006/main">
            <a:r>
              <a:rPr lang="en-US" smtClean="0"/>
              <a:t>Microsoft Confidential</a:t>
            </a:r>
            <a:endParaRPr lang="en-US" dirty="0"/>
          </a:p>
        </p:txBody>
      </p:sp>
    </p:spTree>
  </p:cSld>
  <p:clrMapOvr>
    <a:masterClrMapping xmlns:a="http://schemas.openxmlformats.org/drawingml/2006/main"/>
  </p:clrMapOvr>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dirty="0"/>
              <a:t>Checking Version </a:t>
            </a:r>
            <a:r>
              <a:rPr dirty="0" smtClean="0"/>
              <a:t>Correctly</a:t>
            </a:r>
            <a:r>
              <a:rPr dirty="0"/>
              <a:t/>
            </a:r>
            <a:br>
              <a:rPr dirty="0"/>
            </a:br>
            <a:r>
              <a:rPr lang="en-US" sz="3600" dirty="0" smtClean="0">
                <a:gradFill>
                  <a:gsLst>
                    <a:gs pos="0">
                      <a:schemeClr val="accent1">
                        <a:lumMod val="20000"/>
                        <a:lumOff val="80000"/>
                      </a:schemeClr>
                    </a:gs>
                    <a:gs pos="50000">
                      <a:schemeClr val="accent1">
                        <a:lumMod val="20000"/>
                        <a:lumOff val="80000"/>
                      </a:schemeClr>
                    </a:gs>
                  </a:gsLst>
                  <a:lin ang="5400000" scaled="0"/>
                </a:gradFill>
              </a:rPr>
              <a:t>.NET Framework</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61156" y="1905000"/>
            <a:ext cx="8421688" cy="2739211"/>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smtClean="0">
                <a:solidFill>
                  <a:srgbClr val="0000FF"/>
                </a:solidFill>
                <a:latin typeface="Consolas"/>
              </a:rPr>
              <a:t>if (</a:t>
            </a:r>
            <a:r>
              <a:rPr lang="en-US" sz="2000" dirty="0" err="1" smtClean="0">
                <a:solidFill>
                  <a:srgbClr val="2B91AF"/>
                </a:solidFill>
                <a:latin typeface="Consolas"/>
              </a:rPr>
              <a:t>Environment</a:t>
            </a:r>
            <a:r>
              <a:rPr lang="en-US" sz="2000" dirty="0" err="1" smtClean="0">
                <a:latin typeface="Consolas"/>
              </a:rPr>
              <a:t>.OSVersion.Version</a:t>
            </a:r>
            <a:r>
              <a:rPr lang="en-US" sz="2000" dirty="0" smtClean="0">
                <a:latin typeface="Consolas"/>
              </a:rPr>
              <a:t> &lt;</a:t>
            </a:r>
            <a:r>
              <a:rPr lang="en-US" sz="2000" dirty="0" smtClean="0">
                <a:solidFill>
                  <a:srgbClr val="2B91AF"/>
                </a:solidFill>
                <a:latin typeface="Consolas"/>
              </a:rPr>
              <a:t/>
            </a:r>
            <a:r>
              <a:rPr lang="en-US" sz="2000" dirty="0" smtClean="0">
                <a:solidFill>
                  <a:srgbClr val="0000FF"/>
                </a:solidFill>
                <a:latin typeface="Consolas"/>
              </a:rPr>
              <a:t>new </a:t>
            </a:r>
            <a:r>
              <a:rPr lang="en-US" sz="2000" dirty="0" smtClean="0">
                <a:solidFill>
                  <a:srgbClr val="2B91AF"/>
                </a:solidFill>
                <a:latin typeface="Consolas"/>
              </a:rPr>
              <a:t>Version</a:t>
            </a:r>
            <a:r>
              <a:rPr lang="en-US" sz="2000" dirty="0" smtClean="0">
                <a:latin typeface="Consolas"/>
              </a:rPr>
              <a:t>(5, 1))</a:t>
            </a:r>
          </a:p>
          <a:p xmlns:a="http://schemas.openxmlformats.org/drawingml/2006/main">
            <a:pPr>
              <a:buNone/>
            </a:pPr>
            <a:r>
              <a:rPr lang="en-US" sz="2000" dirty="0" smtClean="0">
                <a:latin typeface="Consolas"/>
              </a:rPr>
              <a:t>{</a:t>
            </a:r>
          </a:p>
          <a:p xmlns:a="http://schemas.openxmlformats.org/drawingml/2006/main">
            <a:pPr>
              <a:buNone/>
            </a:pPr>
            <a:r>
              <a:rPr lang="en-US" sz="2000" dirty="0" smtClean="0">
                <a:solidFill>
                  <a:srgbClr val="2B91AF"/>
                </a:solidFill>
                <a:latin typeface="Consolas"/>
              </a:rPr>
              <a:t/>
            </a:r>
            <a:r>
              <a:rPr lang="en-US" sz="2000" dirty="0" err="1" smtClean="0">
                <a:solidFill>
                  <a:srgbClr val="2B91AF"/>
                </a:solidFill>
                <a:latin typeface="Consolas"/>
              </a:rPr>
              <a:t>MessageBox</a:t>
            </a:r>
            <a:r>
              <a:rPr lang="en-US" sz="2000" dirty="0" err="1" smtClean="0">
                <a:latin typeface="Consolas"/>
              </a:rPr>
              <a:t>.Show</a:t>
            </a:r>
            <a:r>
              <a:rPr lang="en-US" sz="2000" dirty="0" smtClean="0">
                <a:latin typeface="Consolas"/>
              </a:rPr>
              <a:t>(</a:t>
            </a:r>
            <a:r>
              <a:rPr lang="en-US" sz="2000" dirty="0" smtClean="0">
                <a:solidFill>
                  <a:srgbClr val="A31515"/>
                </a:solidFill>
                <a:latin typeface="Consolas"/>
              </a:rPr>
              <a:t>"Windows XP or later required.", </a:t>
            </a:r>
          </a:p>
          <a:p xmlns:a="http://schemas.openxmlformats.org/drawingml/2006/main">
            <a:pPr>
              <a:buNone/>
            </a:pPr>
            <a:r>
              <a:rPr lang="en-US" sz="2000" dirty="0" smtClean="0">
                <a:solidFill>
                  <a:srgbClr val="A31515"/>
                </a:solidFill>
                <a:latin typeface="Consolas"/>
              </a:rPr>
              <a:t>                   "Incompatible Operating System",</a:t>
            </a:r>
          </a:p>
          <a:p xmlns:a="http://schemas.openxmlformats.org/drawingml/2006/main">
            <a:pPr>
              <a:buNone/>
            </a:pPr>
            <a:r>
              <a:rPr lang="en-US" sz="2000" dirty="0" smtClean="0">
                <a:solidFill>
                  <a:srgbClr val="A31515"/>
                </a:solidFill>
                <a:latin typeface="Consolas"/>
              </a:rPr>
              <a:t/>
            </a:r>
            <a:r>
              <a:rPr lang="en-US" sz="2000" dirty="0" err="1" smtClean="0">
                <a:solidFill>
                  <a:srgbClr val="2B91AF"/>
                </a:solidFill>
                <a:latin typeface="Consolas"/>
              </a:rPr>
              <a:t>MessageBoxButtons</a:t>
            </a:r>
            <a:r>
              <a:rPr lang="en-US" sz="2000" dirty="0" err="1" smtClean="0">
                <a:latin typeface="Consolas"/>
              </a:rPr>
              <a:t>.OK</a:t>
            </a:r>
            <a:r>
              <a:rPr lang="en-US" sz="2000" dirty="0" smtClean="0">
                <a:latin typeface="Consolas"/>
              </a:rPr>
              <a:t>,</a:t>
            </a:r>
          </a:p>
          <a:p xmlns:a="http://schemas.openxmlformats.org/drawingml/2006/main">
            <a:pPr>
              <a:buNone/>
            </a:pPr>
            <a:r>
              <a:rPr lang="en-US" sz="2000" dirty="0" smtClean="0">
                <a:solidFill>
                  <a:srgbClr val="2B91AF"/>
                </a:solidFill>
                <a:latin typeface="Consolas"/>
              </a:rPr>
              <a:t/>
            </a:r>
            <a:r>
              <a:rPr lang="en-US" sz="2000" dirty="0" err="1" smtClean="0">
                <a:solidFill>
                  <a:srgbClr val="2B91AF"/>
                </a:solidFill>
                <a:latin typeface="Consolas"/>
              </a:rPr>
              <a:t>MessageBoxIcon</a:t>
            </a:r>
            <a:r>
              <a:rPr lang="en-US" sz="2000" dirty="0" err="1" smtClean="0">
                <a:latin typeface="Consolas"/>
              </a:rPr>
              <a:t>.Error</a:t>
            </a:r>
            <a:r>
              <a:rPr lang="en-US" sz="2000" dirty="0" smtClean="0">
                <a:latin typeface="Consolas"/>
              </a:rPr>
              <a:t>);</a:t>
            </a:r>
          </a:p>
          <a:p xmlns:a="http://schemas.openxmlformats.org/drawingml/2006/main">
            <a:pPr>
              <a:buNone/>
            </a:pPr>
            <a:r>
              <a:rPr lang="en-US" sz="2000" dirty="0" smtClean="0">
                <a:latin typeface="Consolas"/>
              </a:rPr>
              <a:t/>
            </a:r>
            <a:r>
              <a:rPr lang="en-US" sz="2000" dirty="0" smtClean="0">
                <a:solidFill>
                  <a:srgbClr val="0000FF"/>
                </a:solidFill>
                <a:latin typeface="Consolas"/>
              </a:rPr>
              <a:t>return</a:t>
            </a:r>
            <a:r>
              <a:rPr lang="en-US" sz="2000" dirty="0" smtClean="0">
                <a:latin typeface="Consolas"/>
              </a:rPr>
              <a:t>;</a:t>
            </a:r>
          </a:p>
          <a:p xmlns:a="http://schemas.openxmlformats.org/drawingml/2006/main">
            <a:pPr>
              <a:buNone/>
            </a:pPr>
            <a:r>
              <a:rPr lang="en-US" sz="2000" dirty="0" smtClean="0">
                <a:latin typeface="Consolas"/>
              </a:rPr>
              <a:t>}</a:t>
            </a:r>
            <a:endParaRPr lang="en-US" sz="2000" dirty="0" smtClean="0">
              <a:latin typeface="Arial"/>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lang="en-US" dirty="0" smtClean="0"/>
              <a:t>Checking For Feature</a:t>
            </a:r>
            <a:br>
              <a:rPr lang="en-US" dirty="0" smtClean="0"/>
            </a:br>
            <a:r>
              <a:rPr lang="en-US" sz="3600" dirty="0" smtClean="0">
                <a:gradFill>
                  <a:gsLst>
                    <a:gs pos="0">
                      <a:schemeClr val="accent1">
                        <a:lumMod val="20000"/>
                        <a:lumOff val="80000"/>
                      </a:schemeClr>
                    </a:gs>
                    <a:gs pos="50000">
                      <a:schemeClr val="accent1">
                        <a:lumMod val="20000"/>
                        <a:lumOff val="80000"/>
                      </a:schemeClr>
                    </a:gs>
                  </a:gsLst>
                  <a:lin ang="5400000" scaled="0"/>
                </a:gradFill>
              </a:rPr>
              <a:t>Native</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040687" cy="3022366"/>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typedef</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BOOL (WINAPI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SetWaitableTimerExProc</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HANDLE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hTimer</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const LARGE_INTEGER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lpDueTime</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LONG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lPeriod</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PTIMERAPCROUTINE</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pfnCompletionRoutine</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LPVOID</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lpArgToCompletionRoutine</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PREASON_CONTEXT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WakeContext</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__in  ULONG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TolerableDelay</a:t>
            </a:r>
            <a:endPar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lang="en-US" dirty="0" smtClean="0"/>
              <a:t>Checking For Feature</a:t>
            </a:r>
            <a:br>
              <a:rPr lang="en-US" dirty="0" smtClean="0"/>
            </a:br>
            <a:r>
              <a:rPr lang="en-US" sz="3600" dirty="0" smtClean="0">
                <a:gradFill>
                  <a:gsLst>
                    <a:gs pos="0">
                      <a:schemeClr val="accent1">
                        <a:lumMod val="20000"/>
                        <a:lumOff val="80000"/>
                      </a:schemeClr>
                    </a:gs>
                    <a:gs pos="50000">
                      <a:schemeClr val="accent1">
                        <a:lumMod val="20000"/>
                        <a:lumOff val="80000"/>
                      </a:schemeClr>
                    </a:gs>
                  </a:gsLst>
                  <a:lin ang="5400000" scaled="0"/>
                </a:gradFill>
              </a:rPr>
              <a:t>Native</a:t>
            </a:r>
            <a:endParaRPr lang="en-US" sz="3200" dirty="0" smtClean="0">
              <a:gradFill>
                <a:gsLst>
                  <a:gs pos="0">
                    <a:schemeClr val="accent1">
                      <a:lumMod val="20000"/>
                      <a:lumOff val="80000"/>
                    </a:schemeClr>
                  </a:gs>
                  <a:gs pos="50000">
                    <a:schemeClr val="accent1">
                      <a:lumMod val="20000"/>
                      <a:lumOff val="80000"/>
                    </a:schemeClr>
                  </a:gs>
                </a:gsLst>
                <a:lin ang="5400000" scaled="0"/>
              </a:gradFill>
            </a:endParaRP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040688" cy="2701925"/>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Get module handle</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HMODULE hKernel32Module =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GetModuleHandle</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(_T("kernel32.dll"));</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Get Address of function</a:t>
            </a:r>
          </a:p>
          <a:p xmlns:a="http://schemas.openxmlformats.org/drawingml/2006/main">
            <a:pPr>
              <a:buNone/>
            </a:pP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SetWaitableTimerExProc</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pFn</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SetWaitableTimerExProc</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GetProcAddress</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(hKernel32Module,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SetWaitableTimerEx</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endPar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if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pFn</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NULL)</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pFn</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hTimer</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&amp;</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liDueTime</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1000, NULL, NULL,</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&amp;</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reasonContext</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1000);</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lang="en-US" dirty="0" smtClean="0"/>
              <a:t>Checking For Feature</a:t>
            </a:r>
            <a:br>
              <a:rPr lang="en-US" dirty="0" smtClean="0"/>
            </a:br>
            <a:r>
              <a:rPr lang="en-US" sz="3600" dirty="0" smtClean="0">
                <a:gradFill>
                  <a:gsLst>
                    <a:gs pos="0">
                      <a:schemeClr val="accent1">
                        <a:lumMod val="20000"/>
                        <a:lumOff val="80000"/>
                      </a:schemeClr>
                    </a:gs>
                    <a:gs pos="50000">
                      <a:schemeClr val="accent1">
                        <a:lumMod val="20000"/>
                        <a:lumOff val="80000"/>
                      </a:schemeClr>
                    </a:gs>
                  </a:gsLst>
                  <a:lin ang="5400000" scaled="0"/>
                </a:gradFill>
              </a:rPr>
              <a:t>.NET Framework</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040688" cy="3243263"/>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600" dirty="0" smtClean="0">
                <a:solidFill>
                  <a:srgbClr val="0000FF"/>
                </a:solidFill>
                <a:latin typeface="Consolas" pitchFamily="49" charset="0"/>
              </a:rPr>
              <a:t>try</a:t>
            </a:r>
          </a:p>
          <a:p xmlns:a="http://schemas.openxmlformats.org/drawingml/2006/main">
            <a:pPr>
              <a:buNone/>
            </a:pPr>
            <a:r>
              <a:rPr lang="en-US" sz="1600" dirty="0" smtClean="0">
                <a:latin typeface="Consolas" pitchFamily="49" charset="0"/>
              </a:rPr>
              <a:t>{</a:t>
            </a:r>
          </a:p>
          <a:p xmlns:a="http://schemas.openxmlformats.org/drawingml/2006/main">
            <a:pPr>
              <a:buNone/>
            </a:pPr>
            <a:r>
              <a:rPr lang="en-US" sz="1600" dirty="0" smtClean="0">
                <a:latin typeface="Consolas" pitchFamily="49" charset="0"/>
              </a:rPr>
              <a:t/>
            </a:r>
            <a:r>
              <a:rPr lang="en-US" sz="1600" dirty="0" smtClean="0">
                <a:solidFill>
                  <a:srgbClr val="008000"/>
                </a:solidFill>
                <a:latin typeface="Consolas" pitchFamily="49" charset="0"/>
              </a:rPr>
              <a:t>// Use Windows 7 version if possible</a:t>
            </a:r>
          </a:p>
          <a:p xmlns:a="http://schemas.openxmlformats.org/drawingml/2006/main">
            <a:pPr>
              <a:buNone/>
            </a:pPr>
            <a:r>
              <a:rPr lang="en-US" sz="1600" dirty="0" smtClean="0">
                <a:latin typeface="Consolas" pitchFamily="49" charset="0"/>
              </a:rPr>
              <a:t/>
            </a:r>
            <a:r>
              <a:rPr lang="en-US" sz="1600" dirty="0" smtClean="0">
                <a:solidFill>
                  <a:srgbClr val="2B91AF"/>
                </a:solidFill>
                <a:latin typeface="Consolas" pitchFamily="49" charset="0"/>
              </a:rPr>
              <a:t>Win32.SetWaitableTimerEx(_</a:t>
            </a:r>
            <a:r>
              <a:rPr lang="en-US" sz="1600" dirty="0" err="1" smtClean="0">
                <a:solidFill>
                  <a:srgbClr val="2B91AF"/>
                </a:solidFill>
                <a:latin typeface="Consolas" pitchFamily="49" charset="0"/>
              </a:rPr>
              <a:t>hTimer</a:t>
            </a:r>
            <a:r>
              <a:rPr lang="en-US" sz="1600" dirty="0" smtClean="0">
                <a:solidFill>
                  <a:srgbClr val="2B91AF"/>
                </a:solidFill>
                <a:latin typeface="Consolas" pitchFamily="49" charset="0"/>
              </a:rPr>
              <a:t>, </a:t>
            </a:r>
            <a:r>
              <a:rPr lang="en-US" sz="1600" dirty="0" smtClean="0">
                <a:solidFill>
                  <a:srgbClr val="0000FF"/>
                </a:solidFill>
                <a:latin typeface="Consolas" pitchFamily="49" charset="0"/>
              </a:rPr>
              <a:t>ref 	</a:t>
            </a:r>
            <a:r>
              <a:rPr lang="en-US" sz="1600" dirty="0" err="1" smtClean="0">
                <a:solidFill>
                  <a:srgbClr val="0000FF"/>
                </a:solidFill>
                <a:latin typeface="Consolas" pitchFamily="49" charset="0"/>
              </a:rPr>
              <a:t>dueTime</a:t>
            </a:r>
            <a:r>
              <a:rPr lang="en-US" sz="1600" dirty="0" smtClean="0">
                <a:solidFill>
                  <a:srgbClr val="0000FF"/>
                </a:solidFill>
                <a:latin typeface="Consolas" pitchFamily="49" charset="0"/>
              </a:rPr>
              <a:t>, period, </a:t>
            </a:r>
            <a:r>
              <a:rPr lang="en-US" sz="1600" dirty="0" err="1" smtClean="0">
                <a:solidFill>
                  <a:srgbClr val="2B91AF"/>
                </a:solidFill>
                <a:latin typeface="Consolas" pitchFamily="49" charset="0"/>
              </a:rPr>
              <a:t>IntPtr.Zero</a:t>
            </a:r>
            <a:r>
              <a:rPr lang="en-US" sz="1600" dirty="0" smtClean="0">
                <a:solidFill>
                  <a:srgbClr val="2B91AF"/>
                </a:solidFill>
                <a:latin typeface="Consolas" pitchFamily="49" charset="0"/>
              </a:rPr>
              <a:t>, </a:t>
            </a:r>
          </a:p>
          <a:p xmlns:a="http://schemas.openxmlformats.org/drawingml/2006/main">
            <a:pPr>
              <a:buNone/>
            </a:pPr>
            <a:r>
              <a:rPr lang="en-US" sz="1600" dirty="0" smtClean="0">
                <a:latin typeface="Consolas" pitchFamily="49" charset="0"/>
              </a:rPr>
              <a:t/>
            </a:r>
            <a:r>
              <a:rPr lang="en-US" sz="1600" dirty="0" err="1" smtClean="0">
                <a:solidFill>
                  <a:srgbClr val="2B91AF"/>
                </a:solidFill>
                <a:latin typeface="Consolas" pitchFamily="49" charset="0"/>
              </a:rPr>
              <a:t>IntPtr.Zero</a:t>
            </a:r>
            <a:r>
              <a:rPr lang="en-US" sz="1600" dirty="0" smtClean="0">
                <a:solidFill>
                  <a:srgbClr val="2B91AF"/>
                </a:solidFill>
                <a:latin typeface="Consolas" pitchFamily="49" charset="0"/>
              </a:rPr>
              <a:t>, </a:t>
            </a:r>
            <a:r>
              <a:rPr lang="en-US" sz="1600" dirty="0" smtClean="0">
                <a:solidFill>
                  <a:srgbClr val="0000FF"/>
                </a:solidFill>
                <a:latin typeface="Consolas" pitchFamily="49" charset="0"/>
              </a:rPr>
              <a:t>ref </a:t>
            </a:r>
            <a:r>
              <a:rPr lang="en-US" sz="1600" dirty="0" err="1" smtClean="0">
                <a:solidFill>
                  <a:srgbClr val="0000FF"/>
                </a:solidFill>
                <a:latin typeface="Consolas" pitchFamily="49" charset="0"/>
              </a:rPr>
              <a:t>rc</a:t>
            </a:r>
            <a:r>
              <a:rPr lang="en-US" sz="1600" dirty="0" smtClean="0">
                <a:solidFill>
                  <a:srgbClr val="0000FF"/>
                </a:solidFill>
                <a:latin typeface="Consolas" pitchFamily="49" charset="0"/>
              </a:rPr>
              <a:t>, 5000);</a:t>
            </a:r>
          </a:p>
          <a:p xmlns:a="http://schemas.openxmlformats.org/drawingml/2006/main">
            <a:pPr>
              <a:buNone/>
            </a:pPr>
            <a:r>
              <a:rPr lang="en-US" sz="1600" dirty="0" smtClean="0">
                <a:latin typeface="Consolas" pitchFamily="49" charset="0"/>
              </a:rPr>
              <a:t>}</a:t>
            </a:r>
          </a:p>
          <a:p xmlns:a="http://schemas.openxmlformats.org/drawingml/2006/main">
            <a:pPr>
              <a:buNone/>
            </a:pPr>
            <a:r>
              <a:rPr lang="en-US" sz="1600" dirty="0" smtClean="0">
                <a:solidFill>
                  <a:srgbClr val="0000FF"/>
                </a:solidFill>
                <a:latin typeface="Consolas" pitchFamily="49" charset="0"/>
              </a:rPr>
              <a:t>catch (</a:t>
            </a:r>
            <a:r>
              <a:rPr lang="en-US" sz="1600" dirty="0" err="1" smtClean="0">
                <a:solidFill>
                  <a:srgbClr val="2B91AF"/>
                </a:solidFill>
                <a:latin typeface="Consolas" pitchFamily="49" charset="0"/>
              </a:rPr>
              <a:t>EntryPointNotFoundException</a:t>
            </a:r>
            <a:r>
              <a:rPr lang="en-US" sz="1600" dirty="0" smtClean="0">
                <a:solidFill>
                  <a:srgbClr val="2B91AF"/>
                </a:solidFill>
                <a:latin typeface="Consolas" pitchFamily="49" charset="0"/>
              </a:rPr>
              <a:t>)</a:t>
            </a:r>
          </a:p>
          <a:p xmlns:a="http://schemas.openxmlformats.org/drawingml/2006/main">
            <a:pPr>
              <a:buNone/>
            </a:pPr>
            <a:r>
              <a:rPr lang="en-US" sz="1600" dirty="0" smtClean="0">
                <a:latin typeface="Consolas" pitchFamily="49" charset="0"/>
              </a:rPr>
              <a:t>{</a:t>
            </a:r>
          </a:p>
          <a:p xmlns:a="http://schemas.openxmlformats.org/drawingml/2006/main">
            <a:pPr>
              <a:buNone/>
            </a:pPr>
            <a:r>
              <a:rPr lang="en-US" sz="1600" dirty="0" smtClean="0">
                <a:latin typeface="Consolas" pitchFamily="49" charset="0"/>
              </a:rPr>
              <a:t/>
            </a:r>
            <a:r>
              <a:rPr lang="en-US" sz="1600" dirty="0" smtClean="0">
                <a:solidFill>
                  <a:srgbClr val="008000"/>
                </a:solidFill>
                <a:latin typeface="Consolas" pitchFamily="49" charset="0"/>
              </a:rPr>
              <a:t> // Use </a:t>
            </a:r>
            <a:r>
              <a:rPr lang="en-US" sz="1600" dirty="0" err="1" smtClean="0">
                <a:solidFill>
                  <a:srgbClr val="008000"/>
                </a:solidFill>
                <a:latin typeface="Consolas" pitchFamily="49" charset="0"/>
              </a:rPr>
              <a:t>SetWaitableTimer</a:t>
            </a:r>
            <a:endParaRPr lang="en-US" sz="1600" dirty="0" smtClean="0">
              <a:latin typeface="Consolas" pitchFamily="49" charset="0"/>
            </a:endParaRPr>
          </a:p>
          <a:p xmlns:a="http://schemas.openxmlformats.org/drawingml/2006/main">
            <a:pPr>
              <a:buNone/>
            </a:pPr>
            <a:r>
              <a:rPr lang="en-US" sz="1600" dirty="0" smtClean="0">
                <a:latin typeface="Consolas" pitchFamily="49" charset="0"/>
              </a:rPr>
              <a:t>}</a:t>
            </a:r>
          </a:p>
          <a:p xmlns:a="http://schemas.openxmlformats.org/drawingml/2006/main">
            <a:pPr>
              <a:buNone/>
            </a:pPr>
            <a:endParaRPr lang="en-US" sz="1600" dirty="0">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a:t>
            </a:r>
            <a:endParaRPr lang="en-US"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108817"/>
          </a:xfrm>
        </p:spPr>
        <p:txBody>
          <a:bodyPr xmlns:a="http://schemas.openxmlformats.org/drawingml/2006/main"/>
          <a:lstStyle xmlns:a="http://schemas.openxmlformats.org/drawingml/2006/main"/>
          <a:p xmlns:a="http://schemas.openxmlformats.org/drawingml/2006/main">
            <a:r>
              <a:rPr lang="en-US" dirty="0" smtClean="0"/>
              <a:t>Symptoms</a:t>
            </a:r>
          </a:p>
          <a:p xmlns:a="http://schemas.openxmlformats.org/drawingml/2006/main">
            <a:pPr lvl="1"/>
            <a:r>
              <a:rPr lang="en-US" dirty="0" smtClean="0"/>
              <a:t>Installer refuses to install the application</a:t>
            </a:r>
          </a:p>
          <a:p xmlns:a="http://schemas.openxmlformats.org/drawingml/2006/main">
            <a:pPr lvl="2"/>
            <a:r>
              <a:rPr lang="en-US" dirty="0" smtClean="0"/>
              <a:t>“Can’t install – The operating system version is incorrect”</a:t>
            </a:r>
          </a:p>
          <a:p xmlns:a="http://schemas.openxmlformats.org/drawingml/2006/main">
            <a:pPr lvl="1"/>
            <a:r>
              <a:rPr lang="en-US" dirty="0" smtClean="0"/>
              <a:t>Application refuses to start</a:t>
            </a:r>
          </a:p>
          <a:p xmlns:a="http://schemas.openxmlformats.org/drawingml/2006/main">
            <a:pPr lvl="2"/>
            <a:r>
              <a:rPr lang="en-US" dirty="0" smtClean="0"/>
              <a:t>“Can’t run – The operating system version is incorrect”</a:t>
            </a:r>
          </a:p>
          <a:p xmlns:a="http://schemas.openxmlformats.org/drawingml/2006/main">
            <a:pPr>
              <a:spcBef>
                <a:spcPts val="1800"/>
              </a:spcBef>
            </a:pPr>
            <a:r>
              <a:rPr lang="en-US" dirty="0" smtClean="0"/>
              <a:t>Use tools to verify</a:t>
            </a:r>
          </a:p>
          <a:p xmlns:a="http://schemas.openxmlformats.org/drawingml/2006/main">
            <a:pPr lvl="1"/>
            <a:r>
              <a:rPr lang="en-US" dirty="0" smtClean="0"/>
              <a:t>Use Compatibility View setting</a:t>
            </a:r>
          </a:p>
        </p:txBody>
      </p:sp>
      <p:pic>
        <p:nvPicPr>
          <p:cNvPr id="1027"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2" cstate="print"/>
          <a:srcRect xmlns:a="http://schemas.openxmlformats.org/drawingml/2006/main"/>
          <a:stretch xmlns:a="http://schemas.openxmlformats.org/drawingml/2006/main">
            <a:fillRect/>
          </a:stretch>
        </p:blipFill>
        <p:spPr bwMode="auto">
          <a:xfrm xmlns:a="http://schemas.openxmlformats.org/drawingml/2006/main">
            <a:off x="6248400" y="4343400"/>
            <a:ext cx="2590800" cy="19812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p:spPr>
      </p:pic>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z="4400" dirty="0" smtClean="0"/>
              <a:t>Old System Compatibility View</a:t>
            </a:r>
            <a:endParaRPr lang="en-US" sz="4400" dirty="0"/>
          </a:p>
        </p:txBody>
      </p:sp>
      <p:sp>
        <p:nvSpPr>
          <p:cNvPr id="3" name="Text Placeholder 2"/>
          <p:cNvSpPr>
            <a:spLocks xmlns:a="http://schemas.openxmlformats.org/drawingml/2006/main" noGrp="1"/>
          </p:cNvSpPr>
          <p:nvPr>
            <p:ph idx="1"/>
          </p:nvPr>
        </p:nvSpPr>
        <p:spPr>
          <a:xfrm xmlns:a="http://schemas.openxmlformats.org/drawingml/2006/main">
            <a:off x="381000" y="1414463"/>
            <a:ext cx="8305800" cy="4053417"/>
          </a:xfrm>
        </p:spPr>
        <p:txBody>
          <a:bodyPr xmlns:a="http://schemas.openxmlformats.org/drawingml/2006/main"/>
          <a:lstStyle xmlns:a="http://schemas.openxmlformats.org/drawingml/2006/main"/>
          <a:p xmlns:a="http://schemas.openxmlformats.org/drawingml/2006/main">
            <a:r>
              <a:rPr lang="en-US" sz="2800" dirty="0" smtClean="0"/>
              <a:t>Another way to identify and even overcome the problem is to use the Compatibility View</a:t>
            </a:r>
          </a:p>
          <a:p xmlns:a="http://schemas.openxmlformats.org/drawingml/2006/main">
            <a:pPr lvl="1"/>
            <a:r>
              <a:rPr lang="en-US" sz="2400" dirty="0" smtClean="0"/>
              <a:t>To enable the Compatibility View, right-click the shortcut or the executable file, and then apply the Windows</a:t>
            </a:r>
            <a:r>
              <a:rPr lang="en-US" sz="2400" baseline="30000" dirty="0" smtClean="0"/>
              <a:t>®</a:t>
            </a:r>
            <a:r>
              <a:rPr lang="en-US" sz="2400" dirty="0" smtClean="0"/>
              <a:t> XP SP2 or Windows Vista Compatibility View from the </a:t>
            </a:r>
            <a:r>
              <a:rPr lang="en-US" sz="2400" b="1" dirty="0" smtClean="0"/>
              <a:t>Compatibility</a:t>
            </a:r>
            <a:r>
              <a:rPr lang="en-US" sz="2400" dirty="0" smtClean="0"/>
              <a:t> tab</a:t>
            </a:r>
          </a:p>
          <a:p xmlns:a="http://schemas.openxmlformats.org/drawingml/2006/main">
            <a:pPr>
              <a:spcBef>
                <a:spcPts val="1800"/>
              </a:spcBef>
            </a:pPr>
            <a:r>
              <a:rPr lang="en-US" sz="2800" dirty="0" smtClean="0"/>
              <a:t>IT Professionals can also apply any of the applicable </a:t>
            </a:r>
            <a:r>
              <a:rPr lang="en-US" sz="2800" b="1" dirty="0" err="1" smtClean="0"/>
              <a:t>VersionLie</a:t>
            </a:r>
            <a:r>
              <a:rPr lang="en-US" sz="2800" dirty="0" smtClean="0"/>
              <a:t> compatibility fixes with Compatibility Administrator, which installs with the Application Compatibility Toolkit (ACT)</a:t>
            </a:r>
            <a:endParaRPr lang="en-US" sz="2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Rectangle 3"/>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dirty="0" smtClean="0"/>
              <a:t>Compatibility </a:t>
            </a:r>
            <a:r>
              <a:rPr smtClean="0"/>
              <a:t>View </a:t>
            </a:r>
            <a:r>
              <a:rPr/>
              <a:t>– </a:t>
            </a:r>
            <a:r>
              <a:rPr smtClean="0"/>
              <a:t>User </a:t>
            </a:r>
            <a:r>
              <a:rPr dirty="0" smtClean="0"/>
              <a:t>Setting</a:t>
            </a:r>
            <a:endParaRPr lang="en-US" dirty="0"/>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2667000" y="1420813"/>
            <a:ext cx="3590925" cy="4905375"/>
          </a:xfrm>
          <a:prstGeom xmlns:a="http://schemas.openxmlformats.org/drawingml/2006/main" prst="roundRect">
            <a:avLst>
              <a:gd name="adj" fmla="val 1667"/>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a:t>VersionLie </a:t>
            </a:r>
            <a:r>
              <a:rPr lang="en-US" dirty="0" smtClean="0"/>
              <a:t>Compatibility Fixes</a:t>
            </a:r>
            <a:endParaRPr lang="en-US" dirty="0"/>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256592" y="2133600"/>
            <a:ext cx="4191000" cy="3733800"/>
          </a:xfrm>
          <a:prstGeom xmlns:a="http://schemas.openxmlformats.org/drawingml/2006/main" prst="roundRect">
            <a:avLst>
              <a:gd name="adj" fmla="val 1667"/>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pic>
        <p:nvPicPr>
          <p:cNvPr id="2051"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a:stretch xmlns:a="http://schemas.openxmlformats.org/drawingml/2006/main">
            <a:fillRect/>
          </a:stretch>
        </p:blipFill>
        <p:spPr bwMode="auto">
          <a:xfrm xmlns:a="http://schemas.openxmlformats.org/drawingml/2006/main">
            <a:off x="4648200" y="2133600"/>
            <a:ext cx="4191000" cy="3733800"/>
          </a:xfrm>
          <a:prstGeom xmlns:a="http://schemas.openxmlformats.org/drawingml/2006/main" prst="roundRect">
            <a:avLst>
              <a:gd name="adj" fmla="val 1667"/>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 </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838248"/>
          </a:xfrm>
        </p:spPr>
        <p:txBody>
          <a:bodyPr xmlns:a="http://schemas.openxmlformats.org/drawingml/2006/main"/>
          <a:lstStyle xmlns:a="http://schemas.openxmlformats.org/drawingml/2006/main"/>
          <a:p xmlns:a="http://schemas.openxmlformats.org/drawingml/2006/main">
            <a:pPr>
              <a:spcBef>
                <a:spcPts val="1800"/>
              </a:spcBef>
            </a:pPr>
            <a:r>
              <a:rPr lang="en-US" dirty="0" smtClean="0"/>
              <a:t>If the application installs and runs when applying the Compatibility View, the problem is incorrect version checking</a:t>
            </a:r>
          </a:p>
          <a:p xmlns:a="http://schemas.openxmlformats.org/drawingml/2006/main">
            <a:pPr>
              <a:spcBef>
                <a:spcPts val="1800"/>
              </a:spcBef>
            </a:pPr>
            <a:r>
              <a:rPr lang="en-US" dirty="0" smtClean="0"/>
              <a:t>If you are not the application developer, contact the application developer and ask for a fix</a:t>
            </a:r>
          </a:p>
          <a:p xmlns:a="http://schemas.openxmlformats.org/drawingml/2006/main">
            <a:pPr>
              <a:spcBef>
                <a:spcPts val="1800"/>
              </a:spcBef>
            </a:pPr>
            <a:r>
              <a:rPr lang="en-US" dirty="0" smtClean="0"/>
              <a:t>The fix is very simple!</a:t>
            </a:r>
          </a:p>
          <a:p xmlns:a="http://schemas.openxmlformats.org/drawingml/2006/main">
            <a:pPr lvl="1">
              <a:spcBef>
                <a:spcPts val="1800"/>
              </a:spcBef>
            </a:pPr>
            <a:endParaRPr lang="en-US" dirty="0" smtClean="0"/>
          </a:p>
          <a:p xmlns:a="http://schemas.openxmlformats.org/drawingml/2006/main">
            <a:pPr lvl="2">
              <a:spcBef>
                <a:spcPts val="1800"/>
              </a:spcBef>
            </a:pP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4" name="Text Placeholder 3"/>
          <p:cNvSpPr>
            <a:spLocks xmlns:a="http://schemas.openxmlformats.org/drawingml/2006/main" noGrp="1"/>
          </p:cNvSpPr>
          <p:nvPr>
            <p:ph type="body" sz="quarter" idx="10"/>
          </p:nvPr>
        </p:nvSpPr>
        <p:spPr>
          <a:xfrm xmlns:a="http://schemas.openxmlformats.org/drawingml/2006/main">
            <a:off x="381000" y="1411552"/>
            <a:ext cx="8382000" cy="3924151"/>
          </a:xfrm>
        </p:spPr>
        <p:txBody>
          <a:bodyPr xmlns:a="http://schemas.openxmlformats.org/drawingml/2006/main"/>
          <a:lstStyle xmlns:a="http://schemas.openxmlformats.org/drawingml/2006/main"/>
          <a:p xmlns:a="http://schemas.openxmlformats.org/drawingml/2006/main">
            <a:r>
              <a:rPr lang="en-US" sz="2800" dirty="0" smtClean="0"/>
              <a:t>Most applications will function properly on Windows 7 </a:t>
            </a:r>
          </a:p>
          <a:p xmlns:a="http://schemas.openxmlformats.org/drawingml/2006/main">
            <a:pPr lvl="1"/>
            <a:r>
              <a:rPr lang="en-US" sz="2400" dirty="0" smtClean="0"/>
              <a:t>The application compatibility in Windows 7 is very high</a:t>
            </a:r>
          </a:p>
          <a:p xmlns:a="http://schemas.openxmlformats.org/drawingml/2006/main">
            <a:pPr>
              <a:spcBef>
                <a:spcPts val="1800"/>
              </a:spcBef>
            </a:pPr>
            <a:r>
              <a:rPr lang="en-US" sz="2800" dirty="0" smtClean="0"/>
              <a:t>Windows 7 is Windows NT 6.1</a:t>
            </a:r>
          </a:p>
          <a:p xmlns:a="http://schemas.openxmlformats.org/drawingml/2006/main">
            <a:pPr>
              <a:spcBef>
                <a:spcPts val="1800"/>
              </a:spcBef>
            </a:pPr>
            <a:r>
              <a:rPr lang="en-US" sz="2800" dirty="0" smtClean="0"/>
              <a:t>Applications should not perform operating system version checks</a:t>
            </a:r>
          </a:p>
          <a:p xmlns:a="http://schemas.openxmlformats.org/drawingml/2006/main">
            <a:pPr lvl="1"/>
            <a:r>
              <a:rPr lang="en-US" sz="2400" dirty="0" smtClean="0"/>
              <a:t>In any case check with &gt;= instead of ==</a:t>
            </a:r>
          </a:p>
          <a:p xmlns:a="http://schemas.openxmlformats.org/drawingml/2006/main">
            <a:pPr>
              <a:spcBef>
                <a:spcPts val="1800"/>
              </a:spcBef>
            </a:pPr>
            <a:r>
              <a:rPr lang="en-US" sz="2800" dirty="0" smtClean="0"/>
              <a:t>Applications should try to find the needed features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361592" cy="1200329"/>
          </a:xfrm>
        </p:spPr>
        <p:txBody>
          <a:bodyPr xmlns:a="http://schemas.openxmlformats.org/drawingml/2006/main"/>
          <a:lstStyle xmlns:a="http://schemas.openxmlformats.org/drawingml/2006/main"/>
          <a:p xmlns:a="http://schemas.openxmlformats.org/drawingml/2006/main">
            <a:r>
              <a:rPr lang="en-US" dirty="0" smtClean="0"/>
              <a:t>Windows</a:t>
            </a:r>
            <a:r>
              <a:rPr lang="en-US" baseline="30000" dirty="0" smtClean="0"/>
              <a:t>®</a:t>
            </a:r>
            <a:r>
              <a:rPr lang="en-US" dirty="0" smtClean="0"/>
              <a:t> 7 Compatibility</a:t>
            </a:r>
            <a:endParaRPr lang="en-US" dirty="0"/>
          </a:p>
        </p:txBody>
      </p:sp>
      <p:sp>
        <p:nvSpPr>
          <p:cNvPr id="4" name="Text Placeholder 3"/>
          <p:cNvSpPr>
            <a:spLocks xmlns:a="http://schemas.openxmlformats.org/drawingml/2006/main" noGrp="1"/>
          </p:cNvSpPr>
          <p:nvPr>
            <p:ph type="body" idx="1"/>
          </p:nvPr>
        </p:nvSpPr>
        <p:spPr>
          <a:xfrm xmlns:a="http://schemas.openxmlformats.org/drawingml/2006/main">
            <a:off x="5333999" y="3810000"/>
            <a:ext cx="3352801" cy="757130"/>
          </a:xfrm>
        </p:spPr>
        <p:txBody>
          <a:bodyPr xmlns:a="http://schemas.openxmlformats.org/drawingml/2006/main"/>
          <a:lstStyle xmlns:a="http://schemas.openxmlformats.org/drawingml/2006/main"/>
          <a:p xmlns:a="http://schemas.openxmlformats.org/drawingml/2006/main">
            <a:r>
              <a:rPr lang="en-US" dirty="0" smtClean="0"/>
              <a:t>Version Checking</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Additional Resources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877985"/>
          </a:xfrm>
        </p:spPr>
        <p:txBody>
          <a:bodyPr xmlns:a="http://schemas.openxmlformats.org/drawingml/2006/main"/>
          <a:lstStyle xmlns:a="http://schemas.openxmlformats.org/drawingml/2006/main"/>
          <a:p xmlns:a="http://schemas.openxmlformats.org/drawingml/2006/main">
            <a:pPr lvl="0">
              <a:spcBef>
                <a:spcPts val="1800"/>
              </a:spcBef>
            </a:pPr>
            <a:r>
              <a:rPr lang="en-US" sz="2800" dirty="0" smtClean="0"/>
              <a:t>Cookbook:  </a:t>
            </a:r>
            <a:br>
              <a:rPr lang="en-US" sz="2800" dirty="0" smtClean="0"/>
            </a:br>
            <a:r>
              <a:rPr lang="en-US" sz="2400" dirty="0" smtClean="0">
                <a:hlinkClick xmlns:r="http://schemas.openxmlformats.org/officeDocument/2006/relationships" r:id="rId2"/>
              </a:rPr>
              <a:t>http://msdn.microsoft.com/enus/library/bb963893.aspx</a:t>
            </a:r>
            <a:r>
              <a:rPr lang="en-US" sz="2800" dirty="0" smtClean="0"/>
              <a:t/>
            </a:r>
          </a:p>
          <a:p xmlns:a="http://schemas.openxmlformats.org/drawingml/2006/main">
            <a:pPr lvl="0">
              <a:spcBef>
                <a:spcPts val="1800"/>
              </a:spcBef>
            </a:pPr>
            <a:r>
              <a:rPr lang="en-US" sz="2800" dirty="0" smtClean="0"/>
              <a:t>Microsoft Application Compatibility Toolkit 5.5 Download: </a:t>
            </a:r>
            <a:r>
              <a:rPr lang="en-US" sz="2400" dirty="0" smtClean="0">
                <a:hlinkClick xmlns:r="http://schemas.openxmlformats.org/officeDocument/2006/relationships" r:id="rId3"/>
              </a:rPr>
              <a:t>http://www.microsoft.com/downloads/details.aspx?FamilyId=24DA89E9-B581-47B0-B45E-492DD6DA2971</a:t>
            </a:r>
            <a:endParaRPr lang="en-US" sz="2800" dirty="0" smtClean="0"/>
          </a:p>
          <a:p xmlns:a="http://schemas.openxmlformats.org/drawingml/2006/main">
            <a:pPr lvl="0">
              <a:spcBef>
                <a:spcPts val="1800"/>
              </a:spcBef>
            </a:pPr>
            <a:r>
              <a:rPr lang="en-US" sz="2800" dirty="0" smtClean="0"/>
              <a:t>Known Compatibility Fixes, Compatibility Modes, and </a:t>
            </a:r>
            <a:r>
              <a:rPr lang="en-US" sz="2800" dirty="0" err="1" smtClean="0"/>
              <a:t>AppHelp</a:t>
            </a:r>
            <a:r>
              <a:rPr lang="en-US" sz="2800" dirty="0" smtClean="0"/>
              <a:t> Messages: </a:t>
            </a:r>
            <a:r>
              <a:rPr lang="en-US" sz="2400" dirty="0" smtClean="0">
                <a:hlinkClick xmlns:r="http://schemas.openxmlformats.org/officeDocument/2006/relationships" r:id="rId4"/>
              </a:rPr>
              <a:t>http://technet.microsoft.com/en-us/library/cc765984.aspx</a:t>
            </a:r>
            <a:endParaRPr lang="en-US" sz="2800"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4"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5" name="Picture 4"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2"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Introduction</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3"/>
            <a:ext cx="8382000" cy="4760648"/>
          </a:xfrm>
        </p:spPr>
        <p:txBody>
          <a:bodyPr xmlns:a="http://schemas.openxmlformats.org/drawingml/2006/main">
            <a:normAutofit/>
          </a:bodyPr>
          <a:lstStyle xmlns:a="http://schemas.openxmlformats.org/drawingml/2006/main"/>
          <a:p xmlns:a="http://schemas.openxmlformats.org/drawingml/2006/main">
            <a:r>
              <a:rPr lang="en-US" smtClean="0"/>
              <a:t>Most applications will function properly on Windows 7 </a:t>
            </a:r>
          </a:p>
          <a:p xmlns:a="http://schemas.openxmlformats.org/drawingml/2006/main">
            <a:pPr lvl="1"/>
            <a:r>
              <a:rPr lang="en-US" smtClean="0"/>
              <a:t>Windows 7 is designed to run on the same hardware as Windows Vista</a:t>
            </a:r>
            <a:r>
              <a:rPr lang="en-US" baseline="30000" smtClean="0"/>
              <a:t>®</a:t>
            </a:r>
          </a:p>
          <a:p xmlns:a="http://schemas.openxmlformats.org/drawingml/2006/main">
            <a:pPr lvl="1"/>
            <a:r>
              <a:rPr lang="en-US" smtClean="0"/>
              <a:t>The application compatibility in Windows 7 is very high</a:t>
            </a:r>
          </a:p>
          <a:p xmlns:a="http://schemas.openxmlformats.org/drawingml/2006/main">
            <a:r>
              <a:rPr lang="en-US" smtClean="0"/>
              <a:t>Windows 7 is Windows NT 6.1</a:t>
            </a:r>
          </a:p>
          <a:p xmlns:a="http://schemas.openxmlformats.org/drawingml/2006/main">
            <a:pPr lvl="1"/>
            <a:r>
              <a:rPr lang="en-US" smtClean="0"/>
              <a:t>Why?</a:t>
            </a:r>
          </a:p>
          <a:p xmlns:a="http://schemas.openxmlformats.org/drawingml/2006/main">
            <a:pPr lvl="2"/>
            <a:r>
              <a:rPr lang="en-US" smtClean="0"/>
              <a:t>Developers test against operating system major version. By not changing the major version number Microsoft hops to avoid new compatabilty issues</a:t>
            </a:r>
          </a:p>
          <a:p xmlns:a="http://schemas.openxmlformats.org/drawingml/2006/main">
            <a:endParaRPr lang="en-US" smtClean="0"/>
          </a:p>
          <a:p xmlns:a="http://schemas.openxmlformats.org/drawingml/2006/main">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The Problem</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989248"/>
          </a:xfrm>
        </p:spPr>
        <p:txBody>
          <a:bodyPr xmlns:a="http://schemas.openxmlformats.org/drawingml/2006/main">
            <a:normAutofit/>
          </a:bodyPr>
          <a:lstStyle xmlns:a="http://schemas.openxmlformats.org/drawingml/2006/main"/>
          <a:p xmlns:a="http://schemas.openxmlformats.org/drawingml/2006/main">
            <a:r>
              <a:rPr lang="en-US" dirty="0" smtClean="0"/>
              <a:t>Application installers might be unable to install the application </a:t>
            </a:r>
          </a:p>
          <a:p xmlns:a="http://schemas.openxmlformats.org/drawingml/2006/main">
            <a:r>
              <a:rPr lang="en-US" dirty="0" smtClean="0"/>
              <a:t>Applications might be unable to start</a:t>
            </a:r>
          </a:p>
          <a:p xmlns:a="http://schemas.openxmlformats.org/drawingml/2006/main">
            <a:r>
              <a:rPr lang="en-US" dirty="0" smtClean="0"/>
              <a:t>Applications might become unstable </a:t>
            </a:r>
            <a:br>
              <a:rPr lang="en-US" dirty="0" smtClean="0"/>
            </a:br>
            <a:r>
              <a:rPr lang="en-US" dirty="0" smtClean="0"/>
              <a:t>or crash</a:t>
            </a:r>
          </a:p>
          <a:p xmlns:a="http://schemas.openxmlformats.org/drawingml/2006/main">
            <a:r>
              <a:rPr lang="en-US" dirty="0" smtClean="0"/>
              <a:t>Applications might generate error messages, but continue to function properly</a:t>
            </a:r>
          </a:p>
          <a:p xmlns:a="http://schemas.openxmlformats.org/drawingml/2006/main">
            <a:r>
              <a:rPr lang="en-US" dirty="0" smtClean="0"/>
              <a:t>Most of the application features might work, some might fail</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Solutions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293483"/>
          </a:xfrm>
        </p:spPr>
        <p:txBody>
          <a:bodyPr xmlns:a="http://schemas.openxmlformats.org/drawingml/2006/main"/>
          <a:lstStyle xmlns:a="http://schemas.openxmlformats.org/drawingml/2006/main"/>
          <a:p xmlns:a="http://schemas.openxmlformats.org/drawingml/2006/main">
            <a:r>
              <a:rPr lang="en-US" dirty="0" smtClean="0"/>
              <a:t>Applications should not perform operating system version checks</a:t>
            </a:r>
          </a:p>
          <a:p xmlns:a="http://schemas.openxmlformats.org/drawingml/2006/main">
            <a:pPr lvl="1"/>
            <a:r>
              <a:rPr lang="en-US" dirty="0" smtClean="0"/>
              <a:t>If an application needs a specific feature, it is preferable to try to find the feature</a:t>
            </a:r>
          </a:p>
          <a:p xmlns:a="http://schemas.openxmlformats.org/drawingml/2006/main">
            <a:pPr>
              <a:spcBef>
                <a:spcPts val="1800"/>
              </a:spcBef>
            </a:pPr>
            <a:r>
              <a:rPr lang="en-US" dirty="0" smtClean="0"/>
              <a:t>If the application is valuable without the needed feature</a:t>
            </a:r>
          </a:p>
          <a:p xmlns:a="http://schemas.openxmlformats.org/drawingml/2006/main">
            <a:pPr lvl="1"/>
            <a:r>
              <a:rPr lang="en-US" dirty="0" smtClean="0"/>
              <a:t>Disable the advanced features</a:t>
            </a:r>
          </a:p>
          <a:p xmlns:a="http://schemas.openxmlformats.org/drawingml/2006/main">
            <a:pPr lvl="1"/>
            <a:r>
              <a:rPr lang="en-US" dirty="0" smtClean="0"/>
              <a:t>Notify the user to upgrade the operating system to get the full application functionality</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Solutions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656386"/>
          </a:xfrm>
        </p:spPr>
        <p:txBody>
          <a:bodyPr xmlns:a="http://schemas.openxmlformats.org/drawingml/2006/main"/>
          <a:lstStyle xmlns:a="http://schemas.openxmlformats.org/drawingml/2006/main"/>
          <a:p xmlns:a="http://schemas.openxmlformats.org/drawingml/2006/main">
            <a:pPr>
              <a:spcBef>
                <a:spcPts val="1800"/>
              </a:spcBef>
            </a:pPr>
            <a:r>
              <a:rPr lang="en-US" dirty="0" smtClean="0"/>
              <a:t>Applications should always accept version numbers greater than or equal to the lowest supported version of the operating system</a:t>
            </a:r>
          </a:p>
          <a:p xmlns:a="http://schemas.openxmlformats.org/drawingml/2006/main">
            <a:pPr>
              <a:spcBef>
                <a:spcPts val="1800"/>
              </a:spcBef>
            </a:pPr>
            <a:r>
              <a:rPr lang="en-US" dirty="0" smtClean="0"/>
              <a:t>Exceptions should occur only if there is a specific legal, business, or system-component requirement</a:t>
            </a:r>
          </a:p>
          <a:p xmlns:a="http://schemas.openxmlformats.org/drawingml/2006/main">
            <a:pPr>
              <a:spcBef>
                <a:spcPts val="1800"/>
              </a:spcBef>
            </a:pP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dirty="0"/>
              <a:t>Checking Version Incorrectly</a:t>
            </a:r>
            <a:br>
              <a:rPr dirty="0"/>
            </a:br>
            <a:r>
              <a:rPr lang="en-US" sz="3600" dirty="0" smtClean="0">
                <a:gradFill>
                  <a:gsLst>
                    <a:gs pos="0">
                      <a:schemeClr val="accent1">
                        <a:lumMod val="20000"/>
                        <a:lumOff val="80000"/>
                      </a:schemeClr>
                    </a:gs>
                    <a:gs pos="50000">
                      <a:schemeClr val="accent1">
                        <a:lumMod val="20000"/>
                        <a:lumOff val="80000"/>
                      </a:schemeClr>
                    </a:gs>
                  </a:gsLst>
                  <a:lin ang="5400000" scaled="0"/>
                </a:gradFill>
              </a:rPr>
              <a:t>Native</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070850" cy="4248150"/>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1800" dirty="0" smtClean="0">
                <a:latin typeface="Consolas"/>
              </a:rPr>
              <a:t>OSVERSIONINFOEX </a:t>
            </a:r>
            <a:r>
              <a:rPr lang="en-US" sz="1800" dirty="0" err="1" smtClean="0">
                <a:latin typeface="Consolas"/>
              </a:rPr>
              <a:t>osVer</a:t>
            </a:r>
            <a:r>
              <a:rPr lang="en-US" sz="1800" dirty="0" smtClean="0">
                <a:latin typeface="Consolas"/>
              </a:rPr>
              <a:t>;</a:t>
            </a:r>
          </a:p>
          <a:p xmlns:a="http://schemas.openxmlformats.org/drawingml/2006/main">
            <a:pPr>
              <a:buNone/>
            </a:pPr>
            <a:r>
              <a:rPr lang="en-US" sz="1800" dirty="0" err="1" smtClean="0">
                <a:latin typeface="Consolas"/>
              </a:rPr>
              <a:t>ZeroMemory</a:t>
            </a:r>
            <a:r>
              <a:rPr lang="en-US" sz="1800" dirty="0" smtClean="0">
                <a:latin typeface="Consolas"/>
              </a:rPr>
              <a:t>(&amp;</a:t>
            </a:r>
            <a:r>
              <a:rPr lang="en-US" sz="1800" dirty="0" err="1" smtClean="0">
                <a:latin typeface="Consolas"/>
              </a:rPr>
              <a:t>osVer</a:t>
            </a:r>
            <a:r>
              <a:rPr lang="en-US" sz="1800" dirty="0" smtClean="0">
                <a:latin typeface="Consolas"/>
              </a:rPr>
              <a:t>, </a:t>
            </a:r>
            <a:r>
              <a:rPr lang="en-US" sz="1800" dirty="0" err="1" smtClean="0">
                <a:solidFill>
                  <a:srgbClr val="0000FF"/>
                </a:solidFill>
                <a:latin typeface="Consolas"/>
              </a:rPr>
              <a:t>sizeof</a:t>
            </a:r>
            <a:r>
              <a:rPr lang="en-US" sz="1800" dirty="0" smtClean="0">
                <a:latin typeface="Consolas"/>
              </a:rPr>
              <a:t>(OSVERSIONINFOEX));</a:t>
            </a:r>
          </a:p>
          <a:p xmlns:a="http://schemas.openxmlformats.org/drawingml/2006/main">
            <a:pPr>
              <a:buNone/>
            </a:pPr>
            <a:r>
              <a:rPr lang="en-US" sz="1800" dirty="0" err="1" smtClean="0">
                <a:latin typeface="Consolas"/>
              </a:rPr>
              <a:t>osVer.dwOSVersionInfoSize</a:t>
            </a:r>
            <a:r>
              <a:rPr lang="en-US" sz="1800" dirty="0" smtClean="0">
                <a:latin typeface="Consolas"/>
              </a:rPr>
              <a:t> = </a:t>
            </a:r>
            <a:r>
              <a:rPr lang="en-US" sz="1800" dirty="0" err="1" smtClean="0">
                <a:solidFill>
                  <a:srgbClr val="0000FF"/>
                </a:solidFill>
                <a:latin typeface="Consolas"/>
              </a:rPr>
              <a:t>sizeof</a:t>
            </a:r>
            <a:r>
              <a:rPr lang="en-US" sz="1800" dirty="0" smtClean="0">
                <a:latin typeface="Consolas"/>
              </a:rPr>
              <a:t>(OSVERSIONINFOEX);</a:t>
            </a:r>
          </a:p>
          <a:p xmlns:a="http://schemas.openxmlformats.org/drawingml/2006/main">
            <a:pPr>
              <a:buNone/>
            </a:pPr>
            <a:r>
              <a:rPr lang="en-US" sz="1800" dirty="0" smtClean="0">
                <a:solidFill>
                  <a:srgbClr val="0000FF"/>
                </a:solidFill>
                <a:latin typeface="Consolas"/>
              </a:rPr>
              <a:t>if </a:t>
            </a:r>
            <a:r>
              <a:rPr lang="en-US" sz="1800" dirty="0" smtClean="0">
                <a:latin typeface="Consolas"/>
              </a:rPr>
              <a:t>(!</a:t>
            </a:r>
            <a:r>
              <a:rPr lang="en-US" sz="1800" dirty="0" err="1" smtClean="0">
                <a:latin typeface="Consolas"/>
              </a:rPr>
              <a:t>GetVersionEx</a:t>
            </a:r>
            <a:r>
              <a:rPr lang="en-US" sz="1800" dirty="0" smtClean="0">
                <a:latin typeface="Consolas"/>
              </a:rPr>
              <a:t>((LPOSVERSIONINFO) &amp;</a:t>
            </a:r>
            <a:r>
              <a:rPr lang="en-US" sz="1800" dirty="0" err="1" smtClean="0">
                <a:latin typeface="Consolas"/>
              </a:rPr>
              <a:t>osVer</a:t>
            </a:r>
            <a:r>
              <a:rPr lang="en-US" sz="1800" dirty="0" smtClean="0">
                <a:latin typeface="Consolas"/>
              </a:rPr>
              <a:t>))</a:t>
            </a:r>
          </a:p>
          <a:p xmlns:a="http://schemas.openxmlformats.org/drawingml/2006/main">
            <a:pPr>
              <a:buNone/>
            </a:pPr>
            <a:r>
              <a:rPr lang="en-US" sz="1800" dirty="0" smtClean="0">
                <a:latin typeface="Consolas"/>
              </a:rPr>
              <a:t>{</a:t>
            </a:r>
          </a:p>
          <a:p xmlns:a="http://schemas.openxmlformats.org/drawingml/2006/main">
            <a:pPr>
              <a:buNone/>
            </a:pPr>
            <a:r>
              <a:rPr lang="en-US" sz="1800" dirty="0" smtClean="0">
                <a:latin typeface="Consolas"/>
              </a:rPr>
              <a:t/>
            </a:r>
            <a:r>
              <a:rPr lang="en-US" sz="1800" dirty="0" err="1" smtClean="0">
                <a:latin typeface="Consolas"/>
              </a:rPr>
              <a:t>MessageBox</a:t>
            </a:r>
            <a:r>
              <a:rPr lang="en-US" sz="1800" dirty="0" smtClean="0">
                <a:latin typeface="Consolas"/>
              </a:rPr>
              <a:t>(NULL, _T(</a:t>
            </a:r>
            <a:r>
              <a:rPr lang="en-US" sz="1800" dirty="0" smtClean="0">
                <a:solidFill>
                  <a:srgbClr val="A31515"/>
                </a:solidFill>
                <a:latin typeface="Consolas"/>
              </a:rPr>
              <a:t>"Error in </a:t>
            </a:r>
            <a:r>
              <a:rPr lang="en-US" sz="1800" dirty="0" err="1" smtClean="0">
                <a:solidFill>
                  <a:srgbClr val="A31515"/>
                </a:solidFill>
                <a:latin typeface="Consolas"/>
              </a:rPr>
              <a:t>GetVersionEx</a:t>
            </a:r>
            <a:r>
              <a:rPr lang="en-US" sz="1800" dirty="0" smtClean="0">
                <a:solidFill>
                  <a:srgbClr val="A31515"/>
                </a:solidFill>
                <a:latin typeface="Consolas"/>
              </a:rPr>
              <a:t>."</a:t>
            </a:r>
            <a:r>
              <a:rPr lang="en-US" sz="1800" dirty="0" smtClean="0">
                <a:latin typeface="Consolas"/>
              </a:rPr>
              <a:t>),… 	</a:t>
            </a:r>
            <a:r>
              <a:rPr lang="en-US" sz="1800" dirty="0" smtClean="0">
                <a:solidFill>
                  <a:srgbClr val="0000FF"/>
                </a:solidFill>
                <a:latin typeface="Consolas"/>
              </a:rPr>
              <a:t>return </a:t>
            </a:r>
            <a:r>
              <a:rPr lang="en-US" sz="1800" dirty="0" smtClean="0">
                <a:latin typeface="Consolas"/>
              </a:rPr>
              <a:t>1;</a:t>
            </a:r>
          </a:p>
          <a:p xmlns:a="http://schemas.openxmlformats.org/drawingml/2006/main">
            <a:pPr>
              <a:buNone/>
            </a:pPr>
            <a:r>
              <a:rPr lang="en-US" sz="1800" dirty="0" smtClean="0">
                <a:latin typeface="Consolas"/>
              </a:rPr>
              <a:t>}</a:t>
            </a:r>
          </a:p>
          <a:p xmlns:a="http://schemas.openxmlformats.org/drawingml/2006/main">
            <a:pPr>
              <a:buNone/>
            </a:pPr>
            <a:endParaRPr lang="en-US" sz="1800" dirty="0" smtClean="0">
              <a:latin typeface="Consolas"/>
            </a:endParaRPr>
          </a:p>
          <a:p xmlns:a="http://schemas.openxmlformats.org/drawingml/2006/main">
            <a:pPr>
              <a:buNone/>
            </a:pPr>
            <a:r>
              <a:rPr lang="en-US" sz="1800" dirty="0" smtClean="0">
                <a:solidFill>
                  <a:srgbClr val="0000FF"/>
                </a:solidFill>
                <a:latin typeface="Consolas"/>
              </a:rPr>
              <a:t>if </a:t>
            </a:r>
            <a:r>
              <a:rPr lang="en-US" sz="1800" dirty="0" smtClean="0">
                <a:latin typeface="Consolas"/>
              </a:rPr>
              <a:t>(</a:t>
            </a:r>
            <a:r>
              <a:rPr lang="en-US" sz="1800" dirty="0" err="1" smtClean="0">
                <a:latin typeface="Consolas"/>
              </a:rPr>
              <a:t>osVer.dwMajorVersion</a:t>
            </a:r>
            <a:r>
              <a:rPr lang="en-US" sz="1800" dirty="0" smtClean="0">
                <a:latin typeface="Consolas"/>
              </a:rPr>
              <a:t> != 5 || </a:t>
            </a:r>
            <a:r>
              <a:rPr lang="en-US" sz="1800" dirty="0" err="1" smtClean="0">
                <a:latin typeface="Consolas"/>
              </a:rPr>
              <a:t>osVer.dwMinorVersion</a:t>
            </a:r>
            <a:r>
              <a:rPr lang="en-US" sz="1800" dirty="0" smtClean="0">
                <a:latin typeface="Consolas"/>
              </a:rPr>
              <a:t> != 1)</a:t>
            </a:r>
          </a:p>
          <a:p xmlns:a="http://schemas.openxmlformats.org/drawingml/2006/main">
            <a:pPr>
              <a:buNone/>
            </a:pPr>
            <a:r>
              <a:rPr lang="en-US" sz="1800" dirty="0" smtClean="0">
                <a:latin typeface="Consolas"/>
              </a:rPr>
              <a:t>{</a:t>
            </a:r>
          </a:p>
          <a:p xmlns:a="http://schemas.openxmlformats.org/drawingml/2006/main">
            <a:pPr>
              <a:buNone/>
            </a:pPr>
            <a:r>
              <a:rPr lang="en-US" sz="1800" dirty="0" smtClean="0">
                <a:latin typeface="Consolas"/>
              </a:rPr>
              <a:t/>
            </a:r>
            <a:r>
              <a:rPr lang="en-US" sz="1800" dirty="0" err="1" smtClean="0">
                <a:latin typeface="Consolas"/>
              </a:rPr>
              <a:t>MessageBox</a:t>
            </a:r>
            <a:r>
              <a:rPr lang="en-US" sz="1800" dirty="0" smtClean="0">
                <a:latin typeface="Consolas"/>
              </a:rPr>
              <a:t>(NULL, _T(</a:t>
            </a:r>
            <a:r>
              <a:rPr lang="en-US" sz="1800" dirty="0" smtClean="0">
                <a:solidFill>
                  <a:srgbClr val="A31515"/>
                </a:solidFill>
                <a:latin typeface="Consolas"/>
              </a:rPr>
              <a:t>"Windows XP is required."</a:t>
            </a:r>
            <a:r>
              <a:rPr lang="en-US" sz="1800" dirty="0" smtClean="0">
                <a:latin typeface="Consolas"/>
              </a:rPr>
              <a:t>),… 		</a:t>
            </a:r>
            <a:r>
              <a:rPr lang="en-US" sz="1800" dirty="0" smtClean="0">
                <a:solidFill>
                  <a:srgbClr val="0000FF"/>
                </a:solidFill>
                <a:latin typeface="Consolas"/>
              </a:rPr>
              <a:t>return </a:t>
            </a:r>
            <a:r>
              <a:rPr lang="en-US" sz="1800" dirty="0" smtClean="0">
                <a:latin typeface="Consolas"/>
              </a:rPr>
              <a:t>1;</a:t>
            </a:r>
          </a:p>
          <a:p xmlns:a="http://schemas.openxmlformats.org/drawingml/2006/main">
            <a:pPr>
              <a:buNone/>
            </a:pPr>
            <a:r>
              <a:rPr lang="en-US" sz="1800" dirty="0" smtClean="0">
                <a:latin typeface="Consolas"/>
              </a:rPr>
              <a:t>}</a:t>
            </a:r>
          </a:p>
          <a:p xmlns:a="http://schemas.openxmlformats.org/drawingml/2006/main">
            <a:pPr>
              <a:buNone/>
            </a:pPr>
            <a:endParaRPr lang="en-US" sz="18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dirty="0"/>
              <a:t>Checking Version </a:t>
            </a:r>
            <a:r>
              <a:rPr dirty="0" smtClean="0"/>
              <a:t>Correctly</a:t>
            </a:r>
            <a:r>
              <a:rPr dirty="0"/>
              <a:t/>
            </a:r>
            <a:br>
              <a:rPr dirty="0"/>
            </a:br>
            <a:r>
              <a:rPr lang="en-US" sz="3600" dirty="0" smtClean="0">
                <a:gradFill>
                  <a:gsLst>
                    <a:gs pos="0">
                      <a:schemeClr val="accent1">
                        <a:lumMod val="20000"/>
                        <a:lumOff val="80000"/>
                      </a:schemeClr>
                    </a:gs>
                    <a:gs pos="50000">
                      <a:schemeClr val="accent1">
                        <a:lumMod val="20000"/>
                        <a:lumOff val="80000"/>
                      </a:schemeClr>
                    </a:gs>
                  </a:gsLst>
                  <a:lin ang="5400000" scaled="0"/>
                </a:gradFill>
              </a:rPr>
              <a:t>Native</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81000" y="1905000"/>
            <a:ext cx="8031163" cy="4007251"/>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OSVERSIONINFOEX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osvi</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DWORDLONG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dwlConditionMask</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0;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int</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op=VER_GREATER_EQUAL;</a:t>
            </a:r>
          </a:p>
          <a:p xmlns:a="http://schemas.openxmlformats.org/drawingml/2006/main">
            <a:pPr>
              <a:buNone/>
            </a:pPr>
            <a:endPar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ZeroMemory</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(&amp;</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osvi</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sizeof</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(OSVERSIONINFOEX));</a:t>
            </a:r>
          </a:p>
          <a:p xmlns:a="http://schemas.openxmlformats.org/drawingml/2006/main">
            <a:pPr>
              <a:buNone/>
            </a:pP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osvi.dwOSVersionInfoSize</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sizeof</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(OSVERSIONINFOEX);</a:t>
            </a:r>
          </a:p>
          <a:p xmlns:a="http://schemas.openxmlformats.org/drawingml/2006/main">
            <a:pPr>
              <a:buNone/>
            </a:pP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osvi.dwMajorVersion</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5;</a:t>
            </a:r>
          </a:p>
          <a:p xmlns:a="http://schemas.openxmlformats.org/drawingml/2006/main">
            <a:pPr>
              <a:buNone/>
            </a:pP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osvi.dwMinorVersion</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1; // Windows XP</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Initialize the condition mask.</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VER_SET_CONDITION(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dwlConditionMask</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VER_MAJORVERSION, op );</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VER_SET_CONDITION(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dwlConditionMask</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VER_MINORVERSION, op );</a:t>
            </a:r>
          </a:p>
          <a:p xmlns:a="http://schemas.openxmlformats.org/drawingml/2006/main">
            <a:pPr>
              <a:buNone/>
            </a:pPr>
            <a:endPar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endParaRP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if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VerifyVersionInfo</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(&amp;</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osvi</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VER_MAJORVERSION | 	VER_MINORVERSION | 	VER_SERVICEPACKMAJOR | 	VER_SERVICEPACKMINOR, </a:t>
            </a:r>
            <a:r>
              <a:rPr lang="en-US" sz="16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dwlConditionMask</a:t>
            </a: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16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 // Show error }</a:t>
            </a:r>
            <a:endParaRPr lang="en-US" sz="1600" dirty="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a:xfrm xmlns:a="http://schemas.openxmlformats.org/drawingml/2006/main">
            <a:off x="393700" y="228600"/>
            <a:ext cx="8305800" cy="1323439"/>
          </a:xfrm>
        </p:spPr>
        <p:txBody>
          <a:bodyPr xmlns:a="http://schemas.openxmlformats.org/drawingml/2006/main"/>
          <a:lstStyle xmlns:a="http://schemas.openxmlformats.org/drawingml/2006/main"/>
          <a:p xmlns:a="http://schemas.openxmlformats.org/drawingml/2006/main">
            <a:r>
              <a:rPr dirty="0"/>
              <a:t>Checking Version Incorrectly</a:t>
            </a:r>
            <a:br>
              <a:rPr dirty="0"/>
            </a:br>
            <a:r>
              <a:rPr lang="en-US" sz="3600" dirty="0" smtClean="0">
                <a:gradFill>
                  <a:gsLst>
                    <a:gs pos="0">
                      <a:schemeClr val="accent1">
                        <a:lumMod val="20000"/>
                        <a:lumOff val="80000"/>
                      </a:schemeClr>
                    </a:gs>
                    <a:gs pos="50000">
                      <a:schemeClr val="accent1">
                        <a:lumMod val="20000"/>
                        <a:lumOff val="80000"/>
                      </a:schemeClr>
                    </a:gs>
                  </a:gsLst>
                  <a:lin ang="5400000" scaled="0"/>
                </a:gradFill>
              </a:rPr>
              <a:t>.NET Framework</a:t>
            </a:r>
          </a:p>
        </p:txBody>
      </p:sp>
      <p:sp>
        <p:nvSpPr>
          <p:cNvPr id="5" name="Text Placeholder 4"/>
          <p:cNvSpPr>
            <a:spLocks xmlns:a="http://schemas.openxmlformats.org/drawingml/2006/main" noGrp="1"/>
          </p:cNvSpPr>
          <p:nvPr>
            <p:ph type="body" sz="quarter" idx="4294967295"/>
          </p:nvPr>
        </p:nvSpPr>
        <p:spPr>
          <a:xfrm xmlns:a="http://schemas.openxmlformats.org/drawingml/2006/main">
            <a:off x="361156" y="1905000"/>
            <a:ext cx="8421688" cy="2739211"/>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smtClean="0">
                <a:solidFill>
                  <a:srgbClr val="0000FF"/>
                </a:solidFill>
                <a:latin typeface="Consolas"/>
              </a:rPr>
              <a:t>if (</a:t>
            </a:r>
            <a:r>
              <a:rPr lang="en-US" sz="2000" dirty="0" err="1" smtClean="0">
                <a:solidFill>
                  <a:srgbClr val="2B91AF"/>
                </a:solidFill>
                <a:latin typeface="Consolas"/>
              </a:rPr>
              <a:t>Environment</a:t>
            </a:r>
            <a:r>
              <a:rPr lang="en-US" sz="2000" dirty="0" err="1" smtClean="0">
                <a:latin typeface="Consolas"/>
              </a:rPr>
              <a:t>.OSVersion.Version</a:t>
            </a:r>
            <a:r>
              <a:rPr lang="en-US" sz="2000" dirty="0" smtClean="0">
                <a:latin typeface="Consolas"/>
              </a:rPr>
              <a:t> !=</a:t>
            </a:r>
            <a:r>
              <a:rPr lang="en-US" sz="2000" dirty="0" smtClean="0">
                <a:solidFill>
                  <a:srgbClr val="2B91AF"/>
                </a:solidFill>
                <a:latin typeface="Consolas"/>
              </a:rPr>
              <a:t/>
            </a:r>
            <a:r>
              <a:rPr lang="en-US" sz="2000" dirty="0" smtClean="0">
                <a:solidFill>
                  <a:srgbClr val="0000FF"/>
                </a:solidFill>
                <a:latin typeface="Consolas"/>
              </a:rPr>
              <a:t>new </a:t>
            </a:r>
            <a:r>
              <a:rPr lang="en-US" sz="2000" dirty="0" smtClean="0">
                <a:solidFill>
                  <a:srgbClr val="2B91AF"/>
                </a:solidFill>
                <a:latin typeface="Consolas"/>
              </a:rPr>
              <a:t>Version</a:t>
            </a:r>
            <a:r>
              <a:rPr lang="en-US" sz="2000" dirty="0" smtClean="0">
                <a:latin typeface="Consolas"/>
              </a:rPr>
              <a:t>(5, 1))</a:t>
            </a:r>
          </a:p>
          <a:p xmlns:a="http://schemas.openxmlformats.org/drawingml/2006/main">
            <a:pPr>
              <a:buNone/>
            </a:pPr>
            <a:r>
              <a:rPr lang="en-US" sz="2000" dirty="0" smtClean="0">
                <a:latin typeface="Consolas"/>
              </a:rPr>
              <a:t>{</a:t>
            </a:r>
          </a:p>
          <a:p xmlns:a="http://schemas.openxmlformats.org/drawingml/2006/main">
            <a:pPr>
              <a:buNone/>
            </a:pPr>
            <a:r>
              <a:rPr lang="en-US" sz="2000" dirty="0" smtClean="0">
                <a:solidFill>
                  <a:srgbClr val="2B91AF"/>
                </a:solidFill>
                <a:latin typeface="Consolas"/>
              </a:rPr>
              <a:t/>
            </a:r>
            <a:r>
              <a:rPr lang="en-US" sz="2000" dirty="0" err="1" smtClean="0">
                <a:solidFill>
                  <a:srgbClr val="2B91AF"/>
                </a:solidFill>
                <a:latin typeface="Consolas"/>
              </a:rPr>
              <a:t>MessageBox</a:t>
            </a:r>
            <a:r>
              <a:rPr lang="en-US" sz="2000" dirty="0" err="1" smtClean="0">
                <a:latin typeface="Consolas"/>
              </a:rPr>
              <a:t>.Show</a:t>
            </a:r>
            <a:r>
              <a:rPr lang="en-US" sz="2000" dirty="0" smtClean="0">
                <a:latin typeface="Consolas"/>
              </a:rPr>
              <a:t>(</a:t>
            </a:r>
            <a:r>
              <a:rPr lang="en-US" sz="2000" dirty="0" smtClean="0">
                <a:solidFill>
                  <a:srgbClr val="A31515"/>
                </a:solidFill>
                <a:latin typeface="Consolas"/>
              </a:rPr>
              <a:t>"Windows XP required.", </a:t>
            </a:r>
          </a:p>
          <a:p xmlns:a="http://schemas.openxmlformats.org/drawingml/2006/main">
            <a:pPr>
              <a:buNone/>
            </a:pPr>
            <a:r>
              <a:rPr lang="en-US" sz="2000" dirty="0" smtClean="0">
                <a:solidFill>
                  <a:srgbClr val="A31515"/>
                </a:solidFill>
                <a:latin typeface="Consolas"/>
              </a:rPr>
              <a:t>                   "Incompatible Operating System",</a:t>
            </a:r>
          </a:p>
          <a:p xmlns:a="http://schemas.openxmlformats.org/drawingml/2006/main">
            <a:pPr>
              <a:buNone/>
            </a:pPr>
            <a:r>
              <a:rPr lang="en-US" sz="2000" dirty="0" smtClean="0">
                <a:solidFill>
                  <a:srgbClr val="A31515"/>
                </a:solidFill>
                <a:latin typeface="Consolas"/>
              </a:rPr>
              <a:t/>
            </a:r>
            <a:r>
              <a:rPr lang="en-US" sz="2000" dirty="0" err="1" smtClean="0">
                <a:solidFill>
                  <a:srgbClr val="2B91AF"/>
                </a:solidFill>
                <a:latin typeface="Consolas"/>
              </a:rPr>
              <a:t>MessageBoxButtons</a:t>
            </a:r>
            <a:r>
              <a:rPr lang="en-US" sz="2000" dirty="0" err="1" smtClean="0">
                <a:latin typeface="Consolas"/>
              </a:rPr>
              <a:t>.OK</a:t>
            </a:r>
            <a:r>
              <a:rPr lang="en-US" sz="2000" dirty="0" smtClean="0">
                <a:latin typeface="Consolas"/>
              </a:rPr>
              <a:t>,</a:t>
            </a:r>
          </a:p>
          <a:p xmlns:a="http://schemas.openxmlformats.org/drawingml/2006/main">
            <a:pPr>
              <a:buNone/>
            </a:pPr>
            <a:r>
              <a:rPr lang="en-US" sz="2000" dirty="0" smtClean="0">
                <a:solidFill>
                  <a:srgbClr val="2B91AF"/>
                </a:solidFill>
                <a:latin typeface="Consolas"/>
              </a:rPr>
              <a:t/>
            </a:r>
            <a:r>
              <a:rPr lang="en-US" sz="2000" dirty="0" err="1" smtClean="0">
                <a:solidFill>
                  <a:srgbClr val="2B91AF"/>
                </a:solidFill>
                <a:latin typeface="Consolas"/>
              </a:rPr>
              <a:t>MessageBoxIcon</a:t>
            </a:r>
            <a:r>
              <a:rPr lang="en-US" sz="2000" dirty="0" err="1" smtClean="0">
                <a:latin typeface="Consolas"/>
              </a:rPr>
              <a:t>.Error</a:t>
            </a:r>
            <a:r>
              <a:rPr lang="en-US" sz="2000" dirty="0" smtClean="0">
                <a:latin typeface="Consolas"/>
              </a:rPr>
              <a:t>);</a:t>
            </a:r>
          </a:p>
          <a:p xmlns:a="http://schemas.openxmlformats.org/drawingml/2006/main">
            <a:pPr>
              <a:buNone/>
            </a:pPr>
            <a:r>
              <a:rPr lang="en-US" sz="2000" dirty="0" smtClean="0">
                <a:latin typeface="Consolas"/>
              </a:rPr>
              <a:t/>
            </a:r>
            <a:r>
              <a:rPr lang="en-US" sz="2000" dirty="0" smtClean="0">
                <a:solidFill>
                  <a:srgbClr val="0000FF"/>
                </a:solidFill>
                <a:latin typeface="Consolas"/>
              </a:rPr>
              <a:t>return</a:t>
            </a:r>
            <a:r>
              <a:rPr lang="en-US" sz="2000" dirty="0" smtClean="0">
                <a:latin typeface="Consolas"/>
              </a:rPr>
              <a:t>;</a:t>
            </a:r>
          </a:p>
          <a:p xmlns:a="http://schemas.openxmlformats.org/drawingml/2006/main">
            <a:pPr>
              <a:buNone/>
            </a:pPr>
            <a:r>
              <a:rPr lang="en-US" sz="2000" dirty="0" smtClean="0">
                <a:latin typeface="Consolas"/>
              </a:rPr>
              <a:t>}</a:t>
            </a:r>
            <a:endParaRPr lang="en-US" sz="2000" dirty="0" smtClean="0">
              <a:latin typeface="Arial"/>
            </a:endParaRPr>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1700</TotalTime>
  <Words>674</Words>
  <Application>Microsoft Office PowerPoint</Application>
  <PresentationFormat>On-screen Show (4:3)</PresentationFormat>
  <Paragraphs>137</Paragraphs>
  <Slides>21</Slides>
  <Notes>2</Notes>
  <HiddenSlides>0</HiddenSlides>
  <MMClips>0</MMClips>
  <ScaleCrop>false</ScaleCrop>
  <HeadingPairs>
    <vt:vector size="4" baseType="variant">
      <vt:variant>
        <vt:lpstr>Theme</vt:lpstr>
      </vt:variant>
      <vt:variant>
        <vt:i4>7</vt:i4>
      </vt:variant>
      <vt:variant>
        <vt:lpstr>Slide Titles</vt:lpstr>
      </vt:variant>
      <vt:variant>
        <vt:i4>21</vt:i4>
      </vt:variant>
    </vt:vector>
  </HeadingPairs>
  <TitlesOfParts>
    <vt:vector size="28" baseType="lpstr">
      <vt:lpstr>Windows 7 Blue</vt:lpstr>
      <vt:lpstr>Windows 7 Green</vt:lpstr>
      <vt:lpstr>Windows 7 Yellow</vt:lpstr>
      <vt:lpstr>Windows 7 Orange</vt:lpstr>
      <vt:lpstr>Windows 7 Black</vt:lpstr>
      <vt:lpstr>1_Windows 7 Blue</vt:lpstr>
      <vt:lpstr>2_Windows 7 Blue</vt:lpstr>
      <vt:lpstr>Windows 7 Training</vt:lpstr>
      <vt:lpstr>Windows® 7 Compatibility</vt:lpstr>
      <vt:lpstr>Introduction</vt:lpstr>
      <vt:lpstr>The Problem</vt:lpstr>
      <vt:lpstr>Solutions</vt:lpstr>
      <vt:lpstr>Solutions</vt:lpstr>
      <vt:lpstr>Checking Version Incorrectly Native</vt:lpstr>
      <vt:lpstr>Checking Version Correctly Native</vt:lpstr>
      <vt:lpstr>Checking Version Incorrectly .NET Framework</vt:lpstr>
      <vt:lpstr>Checking Version Correctly .NET Framework</vt:lpstr>
      <vt:lpstr>Checking For Feature Native</vt:lpstr>
      <vt:lpstr>Checking For Feature Native</vt:lpstr>
      <vt:lpstr>Checking For Feature .NET Framework</vt:lpstr>
      <vt:lpstr>Identifying The Problem</vt:lpstr>
      <vt:lpstr>Old System Compatibility View</vt:lpstr>
      <vt:lpstr>Compatibility View – User Setting</vt:lpstr>
      <vt:lpstr>VersionLie Compatibility Fixes</vt:lpstr>
      <vt:lpstr>Identifying The Problem </vt:lpstr>
      <vt:lpstr>Summary</vt:lpstr>
      <vt:lpstr>Additional Resources</vt:lpstr>
      <vt:lpstr>Slide 21</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Version Checking</dc:title>
  <dc:subject>&lt;Event Name Here&gt;</dc:subject>
  <dc:creator>Microsoft Developer and Platform Evangelism</dc:creator>
  <dc:description>[missing presentation description here]
by Microsoft Developer and Platform Evangelism
http://windowsteamblog.com/blogs/developers/default.aspx
</dc:description>
  <cp:lastModifiedBy>Susan</cp:lastModifiedBy>
  <cp:revision>96</cp:revision>
  <dcterms:created xsi:type="dcterms:W3CDTF">2008-11-26T01:03:43Z</dcterms:created>
  <dcterms:modified xsi:type="dcterms:W3CDTF">2009-08-05T16:56:15Z</dcterms:modified>
  <cp:version>1.0</cp:version>
</cp:coreProperties>
</file>