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jpeg" ContentType="image/jpeg"/>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7" r:id="rId1"/>
    <p:sldMasterId id="2147483793" r:id="rId2"/>
    <p:sldMasterId id="2147483799" r:id="rId3"/>
    <p:sldMasterId id="2147483805" r:id="rId4"/>
    <p:sldMasterId id="2147483811" r:id="rId5"/>
    <p:sldMasterId id="2147483823" r:id="rId6"/>
  </p:sldMasterIdLst>
  <p:notesMasterIdLst>
    <p:notesMasterId r:id="rId62"/>
  </p:notesMasterIdLst>
  <p:handoutMasterIdLst>
    <p:handoutMasterId r:id="rId63"/>
  </p:handoutMasterIdLst>
  <p:sldIdLst>
    <p:sldId id="339" r:id="rId7"/>
    <p:sldId id="257" r:id="rId8"/>
    <p:sldId id="343" r:id="rId9"/>
    <p:sldId id="344" r:id="rId10"/>
    <p:sldId id="345" r:id="rId11"/>
    <p:sldId id="346" r:id="rId12"/>
    <p:sldId id="347" r:id="rId13"/>
    <p:sldId id="348" r:id="rId14"/>
    <p:sldId id="291" r:id="rId15"/>
    <p:sldId id="290" r:id="rId16"/>
    <p:sldId id="292" r:id="rId17"/>
    <p:sldId id="293" r:id="rId18"/>
    <p:sldId id="294" r:id="rId19"/>
    <p:sldId id="295" r:id="rId20"/>
    <p:sldId id="296" r:id="rId21"/>
    <p:sldId id="297" r:id="rId22"/>
    <p:sldId id="301" r:id="rId23"/>
    <p:sldId id="354" r:id="rId24"/>
    <p:sldId id="298" r:id="rId25"/>
    <p:sldId id="300" r:id="rId26"/>
    <p:sldId id="299" r:id="rId27"/>
    <p:sldId id="340" r:id="rId28"/>
    <p:sldId id="341" r:id="rId29"/>
    <p:sldId id="342" r:id="rId30"/>
    <p:sldId id="302" r:id="rId31"/>
    <p:sldId id="308" r:id="rId32"/>
    <p:sldId id="303" r:id="rId33"/>
    <p:sldId id="305" r:id="rId34"/>
    <p:sldId id="307" r:id="rId35"/>
    <p:sldId id="306" r:id="rId36"/>
    <p:sldId id="309" r:id="rId37"/>
    <p:sldId id="311" r:id="rId38"/>
    <p:sldId id="312" r:id="rId39"/>
    <p:sldId id="313" r:id="rId40"/>
    <p:sldId id="314" r:id="rId41"/>
    <p:sldId id="315" r:id="rId42"/>
    <p:sldId id="317" r:id="rId43"/>
    <p:sldId id="324" r:id="rId44"/>
    <p:sldId id="319" r:id="rId45"/>
    <p:sldId id="325" r:id="rId46"/>
    <p:sldId id="326" r:id="rId47"/>
    <p:sldId id="320" r:id="rId48"/>
    <p:sldId id="328" r:id="rId49"/>
    <p:sldId id="329" r:id="rId50"/>
    <p:sldId id="327" r:id="rId51"/>
    <p:sldId id="321" r:id="rId52"/>
    <p:sldId id="322" r:id="rId53"/>
    <p:sldId id="330" r:id="rId54"/>
    <p:sldId id="323" r:id="rId55"/>
    <p:sldId id="331" r:id="rId56"/>
    <p:sldId id="338" r:id="rId57"/>
    <p:sldId id="353" r:id="rId58"/>
    <p:sldId id="318" r:id="rId59"/>
    <p:sldId id="332" r:id="rId60"/>
    <p:sldId id="271" r:id="rId6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425"/>
    <a:srgbClr val="33692B"/>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6" autoAdjust="0"/>
    <p:restoredTop sz="70301" autoAdjust="0"/>
  </p:normalViewPr>
  <p:slideViewPr>
    <p:cSldViewPr>
      <p:cViewPr varScale="1">
        <p:scale>
          <a:sx n="92" d="100"/>
          <a:sy n="92" d="100"/>
        </p:scale>
        <p:origin x="-2328" y="-108"/>
      </p:cViewPr>
      <p:guideLst>
        <p:guide orient="horz" pos="144"/>
        <p:guide orient="horz" pos="912"/>
        <p:guide orient="horz" pos="1484"/>
        <p:guide orient="horz" pos="1200"/>
        <p:guide orient="horz" pos="2736"/>
        <p:guide orient="horz" pos="4319"/>
        <p:guide orient="horz" pos="2400"/>
        <p:guide pos="2880"/>
        <p:guide pos="240"/>
        <p:guide pos="460"/>
        <p:guide pos="5520"/>
        <p:guide pos="863"/>
        <p:guide pos="5299"/>
        <p:guide pos="3360"/>
      </p:guideLst>
    </p:cSldViewPr>
  </p:slideViewPr>
  <p:notesTextViewPr>
    <p:cViewPr>
      <p:scale>
        <a:sx n="100" d="100"/>
        <a:sy n="100" d="100"/>
      </p:scale>
      <p:origin x="0" y="0"/>
    </p:cViewPr>
  </p:notesTextViewPr>
  <p:sorterViewPr>
    <p:cViewPr>
      <p:scale>
        <a:sx n="100" d="100"/>
        <a:sy n="100" d="100"/>
      </p:scale>
      <p:origin x="0" y="5208"/>
    </p:cViewPr>
  </p:sorterViewPr>
  <p:notesViewPr>
    <p:cSldViewPr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8/5/2009</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8/5/2009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0999" y="2390890"/>
            <a:ext cx="5562601" cy="1323439"/>
          </a:xfrm>
        </p:spPr>
        <p:txBody>
          <a:bodyPr anchor="b"/>
          <a:lstStyle>
            <a:lvl1pPr>
              <a:defRPr>
                <a:gradFill>
                  <a:gsLst>
                    <a:gs pos="0">
                      <a:schemeClr val="bg1"/>
                    </a:gs>
                    <a:gs pos="50000">
                      <a:schemeClr val="bg1"/>
                    </a:gs>
                  </a:gsLst>
                  <a:lin ang="5400000" scaled="0"/>
                </a:gra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381000" y="3729335"/>
            <a:ext cx="5562601" cy="461665"/>
          </a:xfrm>
        </p:spPr>
        <p:txBody>
          <a:bodyPr vert="horz" lIns="0" tIns="45720" rIns="0" bIns="45720" rtlCol="0" anchor="t">
            <a:noAutofit/>
          </a:bodyPr>
          <a:lstStyle>
            <a:lvl1pPr marL="0" indent="0" algn="l" defTabSz="914400" rtl="0" eaLnBrk="1" latinLnBrk="0" hangingPunct="1">
              <a:lnSpc>
                <a:spcPct val="90000"/>
              </a:lnSpc>
              <a:spcBef>
                <a:spcPct val="0"/>
              </a:spcBef>
              <a:buNone/>
              <a:defRPr lang="en-US" sz="1800" kern="1200" dirty="0">
                <a:gradFill>
                  <a:gsLst>
                    <a:gs pos="0">
                      <a:schemeClr val="bg1"/>
                    </a:gs>
                    <a:gs pos="50000">
                      <a:schemeClr val="bg1"/>
                    </a:gs>
                  </a:gsLst>
                  <a:lin ang="5400000" scaled="0"/>
                </a:gra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tx2">
                  <a:lumMod val="60000"/>
                  <a:lumOff val="40000"/>
                </a:schemeClr>
              </a:buClr>
              <a:defRPr/>
            </a:lvl1pPr>
            <a:lvl2pPr>
              <a:buClr>
                <a:schemeClr val="tx2">
                  <a:lumMod val="60000"/>
                  <a:lumOff val="40000"/>
                </a:schemeClr>
              </a:buClr>
              <a:defRPr/>
            </a:lvl2pPr>
            <a:lvl3pPr>
              <a:buClr>
                <a:schemeClr val="tx2">
                  <a:lumMod val="60000"/>
                  <a:lumOff val="40000"/>
                </a:schemeClr>
              </a:buClr>
              <a:defRPr/>
            </a:lvl3pPr>
            <a:lvl4pPr>
              <a:buClr>
                <a:schemeClr val="tx2">
                  <a:lumMod val="60000"/>
                  <a:lumOff val="40000"/>
                </a:schemeClr>
              </a:buClr>
              <a:defRPr/>
            </a:lvl4pPr>
            <a:lvl5pPr>
              <a:buClr>
                <a:schemeClr val="tx2">
                  <a:lumMod val="60000"/>
                  <a:lumOff val="4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l="27778" t="18651" r="8730" b="9921"/>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244304"/>
            <a:ext cx="5562600" cy="1470025"/>
          </a:xfrm>
        </p:spPr>
        <p:txBody>
          <a:bodyPr anchor="b"/>
          <a:lstStyle>
            <a:lvl1pPr>
              <a:defRPr>
                <a:solidFill>
                  <a:schemeClr val="bg1"/>
                </a:soli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381001" y="3729335"/>
            <a:ext cx="5562600" cy="461665"/>
          </a:xfrm>
        </p:spPr>
        <p:txBody>
          <a:bodyPr vert="horz" lIns="0" tIns="45720" rIns="0" bIns="45720" rtlCol="0" anchor="t">
            <a:no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8" name="Footer Placeholder 17"/>
          <p:cNvSpPr>
            <a:spLocks noGrp="1"/>
          </p:cNvSpPr>
          <p:nvPr>
            <p:ph type="ftr" sz="quarter" idx="12"/>
          </p:nvPr>
        </p:nvSpPr>
        <p:spPr/>
        <p:txBody>
          <a:bodyPr/>
          <a:lstStyle/>
          <a:p>
            <a:r>
              <a:rPr lang="en-US" smtClean="0"/>
              <a:t>Microsoft Confidential</a:t>
            </a:r>
            <a:endParaRPr lang="en-US" dirty="0"/>
          </a:p>
        </p:txBody>
      </p:sp>
      <p:sp>
        <p:nvSpPr>
          <p:cNvPr id="9"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smtClean="0"/>
              <a:t>Click to edit Master title style</a:t>
            </a:r>
            <a:endParaRPr lang="en-US" dirty="0"/>
          </a:p>
        </p:txBody>
      </p:sp>
      <p:sp>
        <p:nvSpPr>
          <p:cNvPr id="10"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1" name="Straight Connector 10"/>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13"/>
          <p:cNvSpPr>
            <a:spLocks noGrp="1"/>
          </p:cNvSpPr>
          <p:nvPr>
            <p:ph type="ftr" sz="quarter" idx="16"/>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11" name="Footer Placeholder 10"/>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srcRect l="27778" t="18254" r="8730" b="10317"/>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0999" y="2244304"/>
            <a:ext cx="5562601" cy="1470025"/>
          </a:xfrm>
        </p:spPr>
        <p:txBody>
          <a:bodyPr anchor="b"/>
          <a:lstStyle>
            <a:lvl1pPr>
              <a:defRPr>
                <a:solidFill>
                  <a:schemeClr val="bg1"/>
                </a:soli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381000" y="3729335"/>
            <a:ext cx="5562601" cy="461665"/>
          </a:xfrm>
        </p:spPr>
        <p:txBody>
          <a:bodyPr vert="horz" lIns="0" tIns="45720" rIns="0" bIns="45720" rtlCol="0" anchor="t">
            <a:no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2">
                    <a:lumMod val="60000"/>
                    <a:lumOff val="40000"/>
                  </a:schemeClr>
                </a:solidFill>
              </a:defRPr>
            </a:lvl1pPr>
          </a:lstStyle>
          <a:p>
            <a:r>
              <a:rPr lang="en-US" smtClean="0"/>
              <a:t>Microsoft Confidential</a:t>
            </a:r>
            <a:endParaRPr lang="en-US" dirty="0"/>
          </a:p>
        </p:txBody>
      </p:sp>
      <p:sp>
        <p:nvSpPr>
          <p:cNvPr id="12"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5052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3">
                    <a:lumMod val="60000"/>
                    <a:lumOff val="40000"/>
                  </a:schemeClr>
                </a:solidFill>
              </a:defRPr>
            </a:lvl1pPr>
          </a:lstStyle>
          <a:p>
            <a:r>
              <a:rPr lang="en-US" smtClean="0"/>
              <a:t>Microsoft Confidential</a:t>
            </a:r>
            <a:endParaRPr lang="en-US" dirty="0"/>
          </a:p>
        </p:txBody>
      </p:sp>
      <p:sp>
        <p:nvSpPr>
          <p:cNvPr id="14"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p>
            <a:r>
              <a:rPr lang="en-US" smtClean="0"/>
              <a:t>Microsoft Confidential</a:t>
            </a:r>
            <a:endParaRPr lang="en-US" dirty="0"/>
          </a:p>
        </p:txBody>
      </p:sp>
      <p:sp>
        <p:nvSpPr>
          <p:cNvPr id="12"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subTnLst>
                                    <p:animClr>
                                      <p:cBhvr override="childStyle">
                                        <p:cTn dur="1" fill="hold" display="0" masterRel="nextClick" afterEffect="1"/>
                                        <p:tgtEl>
                                          <p:spTgt spid="12">
                                            <p:txEl>
                                              <p:pRg st="0" end="0"/>
                                            </p:txEl>
                                          </p:spTgt>
                                        </p:tgtEl>
                                        <p:attrNameLst>
                                          <p:attrName>ppt_c</p:attrName>
                                        </p:attrNameLst>
                                      </p:cBhvr>
                                      <p:to>
                                        <a:srgbClr val="B8B8B8"/>
                                      </p:to>
                                    </p:animClr>
                                  </p:sub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subTnLst>
                                    <p:animClr>
                                      <p:cBhvr override="childStyle">
                                        <p:cTn dur="1" fill="hold" display="0" masterRel="nextClick" afterEffect="1"/>
                                        <p:tgtEl>
                                          <p:spTgt spid="12">
                                            <p:txEl>
                                              <p:pRg st="1" end="1"/>
                                            </p:txEl>
                                          </p:spTgt>
                                        </p:tgtEl>
                                        <p:attrNameLst>
                                          <p:attrName>ppt_c</p:attrName>
                                        </p:attrNameLst>
                                      </p:cBhvr>
                                      <p:to>
                                        <a:srgbClr val="B8B8B8"/>
                                      </p:to>
                                    </p:animClr>
                                  </p:sub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subTnLst>
                                    <p:animClr>
                                      <p:cBhvr override="childStyle">
                                        <p:cTn dur="1" fill="hold" display="0" masterRel="nextClick" afterEffect="1"/>
                                        <p:tgtEl>
                                          <p:spTgt spid="12">
                                            <p:txEl>
                                              <p:pRg st="2" end="2"/>
                                            </p:txEl>
                                          </p:spTgt>
                                        </p:tgtEl>
                                        <p:attrNameLst>
                                          <p:attrName>ppt_c</p:attrName>
                                        </p:attrNameLst>
                                      </p:cBhvr>
                                      <p:to>
                                        <a:srgbClr val="B8B8B8"/>
                                      </p:to>
                                    </p:animClr>
                                  </p:sub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subTnLst>
                                    <p:animClr>
                                      <p:cBhvr override="childStyle">
                                        <p:cTn dur="1" fill="hold" display="0" masterRel="nextClick" afterEffect="1"/>
                                        <p:tgtEl>
                                          <p:spTgt spid="12">
                                            <p:txEl>
                                              <p:pRg st="3" end="3"/>
                                            </p:txEl>
                                          </p:spTgt>
                                        </p:tgtEl>
                                        <p:attrNameLst>
                                          <p:attrName>ppt_c</p:attrName>
                                        </p:attrNameLst>
                                      </p:cBhvr>
                                      <p:to>
                                        <a:srgbClr val="B8B8B8"/>
                                      </p:to>
                                    </p:animClr>
                                  </p:subTnLst>
                                </p:cTn>
                              </p:par>
                              <p:par>
                                <p:cTn id="17" presetID="10"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subTnLst>
                                    <p:animClr>
                                      <p:cBhvr override="childStyle">
                                        <p:cTn dur="1" fill="hold" display="0" masterRel="nextClick" afterEffect="1"/>
                                        <p:tgtEl>
                                          <p:spTgt spid="12">
                                            <p:txEl>
                                              <p:pRg st="4" end="4"/>
                                            </p:txEl>
                                          </p:spTgt>
                                        </p:tgtEl>
                                        <p:attrNameLst>
                                          <p:attrName>ppt_c</p:attrName>
                                        </p:attrNameLst>
                                      </p:cBhvr>
                                      <p:to>
                                        <a:srgbClr val="B8B8B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Footer Placeholder 12"/>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2"/>
          </p:nvPr>
        </p:nvSpPr>
        <p:spPr/>
        <p:txBody>
          <a:bodyPr/>
          <a:lstStyle>
            <a:lvl1pPr>
              <a:defRPr>
                <a:solidFill>
                  <a:schemeClr val="tx1">
                    <a:lumMod val="65000"/>
                    <a:lumOff val="35000"/>
                  </a:schemeClr>
                </a:solidFill>
              </a:defRPr>
            </a:lvl1pPr>
          </a:lstStyle>
          <a:p>
            <a:r>
              <a:rPr lang="en-US" smtClean="0"/>
              <a:t>Microsoft Confidential</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B8B8B8"/>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B8B8B8"/>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rgbClr val="B8B8B8"/>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rgbClr val="B8B8B8"/>
                                      </p:to>
                                    </p:animClr>
                                  </p:sub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rgbClr val="B8B8B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p:cBhvr override="childStyle">
                        <p:cTn dur="1" fill="hold" display="0" masterRel="nextClick" afterEffect="1"/>
                        <p:tgtEl>
                          <p:spTgt spid="3"/>
                        </p:tgtEl>
                        <p:attrNameLst>
                          <p:attrName>ppt_c</p:attrName>
                        </p:attrNameLst>
                      </p:cBhvr>
                      <p:to>
                        <a:srgbClr val="B8B8B8"/>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p:cBhvr override="childStyle">
                        <p:cTn dur="1" fill="hold" display="0" masterRel="nextClick" afterEffect="1"/>
                        <p:tgtEl>
                          <p:spTgt spid="3"/>
                        </p:tgtEl>
                        <p:attrNameLst>
                          <p:attrName>ppt_c</p:attrName>
                        </p:attrNameLst>
                      </p:cBhvr>
                      <p:to>
                        <a:srgbClr val="B8B8B8"/>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p:cBhvr override="childStyle">
                        <p:cTn dur="1" fill="hold" display="0" masterRel="nextClick" afterEffect="1"/>
                        <p:tgtEl>
                          <p:spTgt spid="3"/>
                        </p:tgtEl>
                        <p:attrNameLst>
                          <p:attrName>ppt_c</p:attrName>
                        </p:attrNameLst>
                      </p:cBhvr>
                      <p:to>
                        <a:srgbClr val="B8B8B8"/>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p:cBhvr override="childStyle">
                        <p:cTn dur="1" fill="hold" display="0" masterRel="nextClick" afterEffect="1"/>
                        <p:tgtEl>
                          <p:spTgt spid="3"/>
                        </p:tgtEl>
                        <p:attrNameLst>
                          <p:attrName>ppt_c</p:attrName>
                        </p:attrNameLst>
                      </p:cBhvr>
                      <p:to>
                        <a:srgbClr val="B8B8B8"/>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p:cBhvr override="childStyle">
                        <p:cTn dur="1" fill="hold" display="0" masterRel="nextClick" afterEffect="1"/>
                        <p:tgtEl>
                          <p:spTgt spid="3"/>
                        </p:tgtEl>
                        <p:attrNameLst>
                          <p:attrName>ppt_c</p:attrName>
                        </p:attrNameLst>
                      </p:cBhvr>
                      <p:to>
                        <a:srgbClr val="B8B8B8"/>
                      </p:to>
                    </p:animClr>
                  </p:sub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lvl1pPr>
              <a:defRPr>
                <a:solidFill>
                  <a:schemeClr val="tx1">
                    <a:lumMod val="65000"/>
                    <a:lumOff val="35000"/>
                  </a:schemeClr>
                </a:solidFill>
              </a:defRPr>
            </a:lvl1pPr>
          </a:lstStyle>
          <a:p>
            <a:r>
              <a:rPr lang="en-US" smtClean="0"/>
              <a:t>Click to edit Master title style</a:t>
            </a:r>
            <a:endParaRPr lang="en-US"/>
          </a:p>
        </p:txBody>
      </p:sp>
      <p:sp>
        <p:nvSpPr>
          <p:cNvPr id="11" name="Footer Placeholder 10"/>
          <p:cNvSpPr>
            <a:spLocks noGrp="1"/>
          </p:cNvSpPr>
          <p:nvPr>
            <p:ph type="ftr" sz="quarter" idx="12"/>
          </p:nvPr>
        </p:nvSpPr>
        <p:spPr/>
        <p:txBody>
          <a:bodyPr/>
          <a:lstStyle>
            <a:lvl1pPr>
              <a:defRPr>
                <a:solidFill>
                  <a:schemeClr val="tx1">
                    <a:lumMod val="65000"/>
                    <a:lumOff val="35000"/>
                  </a:schemeClr>
                </a:solidFill>
              </a:defRPr>
            </a:lvl1p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Black">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2"/>
          </p:nvPr>
        </p:nvSpPr>
        <p:spPr/>
        <p:txBody>
          <a:bodyPr/>
          <a:lstStyle>
            <a:lvl1pPr>
              <a:defRPr>
                <a:solidFill>
                  <a:schemeClr val="bg1">
                    <a:lumMod val="50000"/>
                  </a:schemeClr>
                </a:solidFill>
              </a:defRPr>
            </a:lvl1p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hf hdr="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Black">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lvl1pPr>
              <a:defRPr>
                <a:solidFill>
                  <a:schemeClr val="bg1"/>
                </a:solidFill>
              </a:defRPr>
            </a:lvl1pPr>
          </a:lstStyle>
          <a:p>
            <a:r>
              <a:rPr lang="en-US" smtClean="0"/>
              <a:t>Click to edit Master title style</a:t>
            </a:r>
            <a:endParaRPr lang="en-US"/>
          </a:p>
        </p:txBody>
      </p:sp>
      <p:sp>
        <p:nvSpPr>
          <p:cNvPr id="11" name="Footer Placeholder 10"/>
          <p:cNvSpPr>
            <a:spLocks noGrp="1"/>
          </p:cNvSpPr>
          <p:nvPr>
            <p:ph type="ftr" sz="quarter" idx="12"/>
          </p:nvPr>
        </p:nvSpPr>
        <p:spPr/>
        <p:txBody>
          <a:bodyPr/>
          <a:lstStyle>
            <a:lvl1pPr>
              <a:defRPr>
                <a:solidFill>
                  <a:schemeClr val="bg1">
                    <a:lumMod val="50000"/>
                  </a:schemeClr>
                </a:solidFill>
              </a:defRPr>
            </a:lvl1p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Photo">
    <p:bg>
      <p:bgPr>
        <a:solidFill>
          <a:srgbClr val="000000"/>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a:solidFill>
            <a:schemeClr val="bg1">
              <a:lumMod val="50000"/>
            </a:schemeClr>
          </a:solidFill>
        </p:spPr>
        <p:txBody>
          <a:bodyPr tIns="548640">
            <a:normAutofit/>
          </a:bodyPr>
          <a:lstStyle>
            <a:lvl1pPr algn="ctr">
              <a:buNone/>
              <a:defRPr sz="2000">
                <a:solidFill>
                  <a:schemeClr val="bg1">
                    <a:lumMod val="75000"/>
                  </a:schemeClr>
                </a:solidFill>
              </a:defRPr>
            </a:lvl1pPr>
          </a:lstStyle>
          <a:p>
            <a:r>
              <a:rPr lang="en-US" smtClean="0"/>
              <a:t>Click icon to add picture</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a:solidFill>
                  <a:schemeClr val="bg1">
                    <a:lumMod val="95000"/>
                  </a:schemeClr>
                </a:solidFill>
              </a:defRPr>
            </a:lvl1p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E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6070600"/>
            <a:ext cx="2908300" cy="787400"/>
          </a:xfrm>
          <a:prstGeom prst="rect">
            <a:avLst/>
          </a:prstGeom>
          <a:noFill/>
          <a:ln w="9525">
            <a:noFill/>
            <a:miter lim="800000"/>
            <a:headEnd/>
            <a:tailEnd/>
          </a:ln>
        </p:spPr>
        <p:txBody>
          <a:bodyPr lIns="0" tIns="0" rIns="0" bIns="0">
            <a:prstTxWarp prst="textNoShape">
              <a:avLst/>
            </a:prstTxWarp>
          </a:bodyPr>
          <a:lstStyle/>
          <a:p>
            <a:pPr algn="l" rtl="0">
              <a:spcBef>
                <a:spcPct val="10000"/>
              </a:spcBef>
              <a:spcAft>
                <a:spcPct val="10000"/>
              </a:spcAft>
              <a:buClr>
                <a:srgbClr val="E85F17"/>
              </a:buClr>
              <a:defRPr/>
            </a:pPr>
            <a:endParaRPr lang="en-US" kern="1200" dirty="0">
              <a:solidFill>
                <a:srgbClr val="E85F17"/>
              </a:solidFill>
              <a:latin typeface="Segoe UI" pitchFamily="34" charset="0"/>
              <a:ea typeface="ＭＳ Ｐゴシック" pitchFamily="-123" charset="-128"/>
              <a:cs typeface="+mn-cs"/>
            </a:endParaRPr>
          </a:p>
        </p:txBody>
      </p:sp>
      <p:sp>
        <p:nvSpPr>
          <p:cNvPr id="13" name="Text Box 3"/>
          <p:cNvSpPr txBox="1">
            <a:spLocks noChangeArrowheads="1"/>
          </p:cNvSpPr>
          <p:nvPr/>
        </p:nvSpPr>
        <p:spPr bwMode="auto">
          <a:xfrm>
            <a:off x="304800" y="6139190"/>
            <a:ext cx="8534400" cy="523220"/>
          </a:xfrm>
          <a:prstGeom prst="rect">
            <a:avLst/>
          </a:prstGeom>
          <a:noFill/>
          <a:ln w="12700">
            <a:noFill/>
            <a:miter lim="800000"/>
            <a:headEnd type="none" w="sm" len="sm"/>
            <a:tailEnd type="none" w="sm" len="sm"/>
          </a:ln>
        </p:spPr>
        <p:txBody>
          <a:bodyPr wrap="square">
            <a:prstTxWarp prst="textNoShape">
              <a:avLst/>
            </a:prstTxWarp>
            <a:spAutoFit/>
          </a:bodyPr>
          <a:lstStyle/>
          <a:p>
            <a:pPr algn="ctr" rtl="0" eaLnBrk="0" fontAlgn="base" hangingPunct="0">
              <a:spcBef>
                <a:spcPct val="0"/>
              </a:spcBef>
              <a:spcAft>
                <a:spcPct val="0"/>
              </a:spcAft>
            </a:pPr>
            <a:r>
              <a:rPr lang="en-US" sz="700" kern="1200" dirty="0">
                <a:solidFill>
                  <a:prstClr val="white"/>
                </a:solidFill>
                <a:latin typeface="+mn-lt"/>
                <a:ea typeface="Arial" pitchFamily="-123" charset="0"/>
                <a:cs typeface="Arial" pitchFamily="-123" charset="0"/>
              </a:rPr>
              <a:t>© </a:t>
            </a:r>
            <a:r>
              <a:rPr lang="en-US" sz="700" kern="1200" dirty="0" smtClean="0">
                <a:solidFill>
                  <a:prstClr val="white"/>
                </a:solidFill>
                <a:latin typeface="+mn-lt"/>
                <a:ea typeface="Arial" pitchFamily="-123" charset="0"/>
                <a:cs typeface="Arial" pitchFamily="-123" charset="0"/>
              </a:rPr>
              <a:t>2009 Microsoft </a:t>
            </a:r>
            <a:r>
              <a:rPr lang="en-US" sz="700" kern="1200" dirty="0">
                <a:solidFill>
                  <a:prstClr val="white"/>
                </a:solidFill>
                <a:latin typeface="+mn-lt"/>
                <a:ea typeface="Arial" pitchFamily="-123" charset="0"/>
                <a:cs typeface="Arial" pitchFamily="-123" charset="0"/>
              </a:rPr>
              <a:t>Corporation. All rights </a:t>
            </a:r>
            <a:r>
              <a:rPr lang="en-US" sz="700" kern="1200" dirty="0" smtClean="0">
                <a:solidFill>
                  <a:prstClr val="white"/>
                </a:solidFill>
                <a:latin typeface="+mn-lt"/>
                <a:ea typeface="Arial" pitchFamily="-123" charset="0"/>
                <a:cs typeface="Arial" pitchFamily="-123" charset="0"/>
              </a:rPr>
              <a:t>reserved. </a:t>
            </a:r>
            <a:r>
              <a:rPr lang="en-US" sz="700" dirty="0" smtClean="0">
                <a:solidFill>
                  <a:schemeClr val="bg1"/>
                </a:solidFill>
                <a:latin typeface="+mn-lt"/>
                <a:cs typeface="Arial" charset="0"/>
              </a:rPr>
              <a:t>Microsoft, Windows, Windows Vista and other product names are or may be registered trademarks and/or trademarks in the U.S. and/or other countries.</a:t>
            </a:r>
          </a:p>
          <a:p>
            <a:pPr algn="ctr" defTabSz="914099" eaLnBrk="0" hangingPunct="0"/>
            <a:r>
              <a:rPr lang="en-US" sz="700" dirty="0" smtClean="0">
                <a:solidFill>
                  <a:schemeClr val="bg1"/>
                </a:solidFill>
                <a:latin typeface="+mn-lt"/>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smtClean="0">
                <a:solidFill>
                  <a:schemeClr val="bg1"/>
                </a:solidFill>
                <a:latin typeface="+mn-lt"/>
                <a:cs typeface="Arial" charset="0"/>
              </a:rPr>
            </a:br>
            <a:r>
              <a:rPr lang="en-US" sz="700" dirty="0" smtClean="0">
                <a:solidFill>
                  <a:schemeClr val="bg1"/>
                </a:solidFill>
                <a:latin typeface="+mn-lt"/>
                <a:cs typeface="Arial" charset="0"/>
              </a:rPr>
              <a:t>MICROSOFT MAKES NO WARRANTIES, EXPRESS, IMPLIED OR STATUTORY, AS TO THE INFORMATION IN THIS PRESENTATION.</a:t>
            </a:r>
            <a:endParaRPr lang="en-US" sz="700" dirty="0">
              <a:solidFill>
                <a:schemeClr val="bg1"/>
              </a:solidFill>
              <a:latin typeface="+mn-lt"/>
              <a:cs typeface="Arial" charset="0"/>
            </a:endParaRPr>
          </a:p>
        </p:txBody>
      </p:sp>
      <p:pic>
        <p:nvPicPr>
          <p:cNvPr id="8" name="Picture 2" descr="\\Files01\clientfiles\Microsoft\Master Assets\Win7\Logos\Win7_HB_N\Window7-HomeBasicN_h_rgb_r.png"/>
          <p:cNvPicPr>
            <a:picLocks noChangeAspect="1" noChangeArrowheads="1"/>
          </p:cNvPicPr>
          <p:nvPr/>
        </p:nvPicPr>
        <p:blipFill>
          <a:blip r:embed="rId3" cstate="print"/>
          <a:srcRect b="43275"/>
          <a:stretch>
            <a:fillRect/>
          </a:stretch>
        </p:blipFill>
        <p:spPr bwMode="auto">
          <a:xfrm>
            <a:off x="2677211" y="3124200"/>
            <a:ext cx="3789577" cy="612648"/>
          </a:xfrm>
          <a:prstGeom prst="rect">
            <a:avLst/>
          </a:prstGeom>
          <a:noFill/>
        </p:spPr>
      </p:pic>
    </p:spTree>
  </p:cSld>
  <p:clrMapOvr>
    <a:masterClrMapping/>
  </p:clrMapOvr>
  <p:transition>
    <p:fade/>
  </p:transition>
  <p:timing>
    <p:tnLst>
      <p:par>
        <p:cTn id="1" dur="indefinite" restart="never" nodeType="tmRoot"/>
      </p:par>
    </p:tnLst>
  </p:timing>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a:p>
        </p:txBody>
      </p:sp>
      <p:sp>
        <p:nvSpPr>
          <p:cNvPr id="12" name="Footer Placeholder 11"/>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0999" y="2244304"/>
            <a:ext cx="5562601" cy="1470025"/>
          </a:xfrm>
        </p:spPr>
        <p:txBody>
          <a:bodyPr anchor="b"/>
          <a:lstStyle>
            <a:lvl1pPr>
              <a:defRPr>
                <a:solidFill>
                  <a:schemeClr val="bg1"/>
                </a:soli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381000" y="3729335"/>
            <a:ext cx="5562601" cy="461665"/>
          </a:xfrm>
        </p:spPr>
        <p:txBody>
          <a:bodyPr vert="horz" lIns="0" tIns="45720" rIns="0" bIns="45720" rtlCol="0" anchor="t">
            <a:no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4" name="Footer Placeholder 13"/>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smtClean="0"/>
              <a:t>Click to edit Master title style</a:t>
            </a:r>
            <a:endParaRPr lang="en-US" dirty="0"/>
          </a:p>
        </p:txBody>
      </p:sp>
      <p:sp>
        <p:nvSpPr>
          <p:cNvPr id="11" name="Footer Placeholder 10"/>
          <p:cNvSpPr>
            <a:spLocks noGrp="1"/>
          </p:cNvSpPr>
          <p:nvPr>
            <p:ph type="ftr" sz="quarter" idx="12"/>
          </p:nvPr>
        </p:nvSpPr>
        <p:spPr/>
        <p:txBody>
          <a:bodyPr/>
          <a:lstStyle>
            <a:lvl1pPr>
              <a:defRPr>
                <a:solidFill>
                  <a:schemeClr val="accent1">
                    <a:lumMod val="60000"/>
                    <a:lumOff val="40000"/>
                  </a:schemeClr>
                </a:solidFill>
              </a:defRPr>
            </a:lvl1pPr>
          </a:lstStyle>
          <a:p>
            <a:r>
              <a:rPr lang="en-US" smtClean="0"/>
              <a:t>Microsoft Confidential</a:t>
            </a:r>
            <a:endParaRPr lang="en-US" dirty="0"/>
          </a:p>
        </p:txBody>
      </p:sp>
      <p:sp>
        <p:nvSpPr>
          <p:cNvPr id="13"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5" name="Straight Connector 14"/>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theme" Target="../theme/theme5.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3">
                    <a:lumMod val="40000"/>
                    <a:lumOff val="6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10"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816" r:id="rId6"/>
    <p:sldLayoutId id="2147483817" r:id="rId7"/>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4556" y="228600"/>
            <a:ext cx="8314944" cy="769441"/>
          </a:xfrm>
          <a:prstGeom prst="rect">
            <a:avLst/>
          </a:prstGeom>
        </p:spPr>
        <p:txBody>
          <a:bodyPr vert="horz" wrap="square" lIns="0" tIns="45720" rIns="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4463"/>
            <a:ext cx="8314944"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1">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8"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1">
            <a:lumMod val="20000"/>
            <a:lumOff val="8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tx2">
            <a:lumMod val="40000"/>
            <a:lumOff val="60000"/>
          </a:schemeClr>
        </a:buClr>
        <a:buFont typeface="Arial" pitchFamily="34" charset="0"/>
        <a:buChar char="–"/>
        <a:defRPr sz="2800" kern="1200">
          <a:solidFill>
            <a:schemeClr val="bg1"/>
          </a:soli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400" kern="1200">
          <a:solidFill>
            <a:schemeClr val="bg1"/>
          </a:soli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rgbClr val="FFE593"/>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8"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solidFill>
            <a:schemeClr val="bg1"/>
          </a:soli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6">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6">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77444" y="1414463"/>
            <a:ext cx="8318500" cy="2283702"/>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6">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8"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2">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spcBef>
          <a:spcPct val="20000"/>
        </a:spcBef>
        <a:buClr>
          <a:schemeClr val="accent2">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spcBef>
          <a:spcPct val="20000"/>
        </a:spcBef>
        <a:buClr>
          <a:schemeClr val="accent2">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4944" cy="707886"/>
          </a:xfrm>
          <a:prstGeom prst="rect">
            <a:avLst/>
          </a:prstGeom>
        </p:spPr>
        <p:txBody>
          <a:bodyPr vert="horz" wrap="square" lIns="0" tIns="45720" rIns="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4463"/>
            <a:ext cx="8314944" cy="2092881"/>
          </a:xfrm>
          <a:prstGeom prst="rect">
            <a:avLst/>
          </a:prstGeom>
        </p:spPr>
        <p:txBody>
          <a:bodyPr vert="horz" wrap="square" lIns="0" tIns="45720" rIns="0" bIns="45720" rtlCol="0" anchor="t" anchorCtr="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bg1">
                    <a:lumMod val="5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7"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0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bg1">
            <a:lumMod val="65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bg1">
            <a:lumMod val="65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bg1">
            <a:lumMod val="65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9900" y="228600"/>
            <a:ext cx="8229600" cy="707886"/>
          </a:xfrm>
          <a:prstGeom prst="rect">
            <a:avLst/>
          </a:prstGeom>
        </p:spPr>
        <p:txBody>
          <a:bodyPr vert="horz" lIns="0" tIns="45720" rIns="0" bIns="4572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69900" y="1414463"/>
            <a:ext cx="8229600" cy="2092881"/>
          </a:xfrm>
          <a:prstGeom prst="rect">
            <a:avLst/>
          </a:prstGeom>
        </p:spPr>
        <p:txBody>
          <a:bodyPr vert="horz" lIns="0" tIns="45720" rIns="0" bIns="45720" rtlCol="0" anchor="ct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tx1">
                    <a:lumMod val="65000"/>
                    <a:lumOff val="35000"/>
                  </a:schemeClr>
                </a:solidFill>
                <a:latin typeface="Segoe UI" pitchFamily="34" charset="0"/>
              </a:defRPr>
            </a:lvl1pPr>
          </a:lstStyle>
          <a:p>
            <a:r>
              <a:rPr lang="en-US" smtClean="0"/>
              <a:t>Microsoft Confidential</a:t>
            </a:r>
            <a:endParaRPr lang="en-US" dirty="0"/>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000" kern="1200">
          <a:gradFill>
            <a:gsLst>
              <a:gs pos="0">
                <a:schemeClr val="tx1"/>
              </a:gs>
              <a:gs pos="50000">
                <a:schemeClr val="tx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tx1">
            <a:lumMod val="75000"/>
            <a:lumOff val="25000"/>
          </a:schemeClr>
        </a:buClr>
        <a:buFont typeface="Arial" pitchFamily="34" charset="0"/>
        <a:buChar char="•"/>
        <a:defRPr sz="3200" kern="1200">
          <a:gradFill>
            <a:gsLst>
              <a:gs pos="0">
                <a:schemeClr val="tx1"/>
              </a:gs>
              <a:gs pos="50000">
                <a:schemeClr val="tx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Font typeface="Arial" pitchFamily="34" charset="0"/>
        <a:buChar char="–"/>
        <a:defRPr sz="2800" kern="1200">
          <a:gradFill>
            <a:gsLst>
              <a:gs pos="0">
                <a:schemeClr val="tx1"/>
              </a:gs>
              <a:gs pos="50000">
                <a:schemeClr val="tx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Font typeface="Arial" pitchFamily="34" charset="0"/>
        <a:buChar char="•"/>
        <a:defRPr sz="2400" kern="1200">
          <a:gradFill>
            <a:gsLst>
              <a:gs pos="0">
                <a:schemeClr val="tx1"/>
              </a:gs>
              <a:gs pos="50000">
                <a:schemeClr val="tx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Font typeface="Arial" pitchFamily="34" charset="0"/>
        <a:buChar char="–"/>
        <a:defRPr sz="2000" kern="1200">
          <a:gradFill>
            <a:gsLst>
              <a:gs pos="0">
                <a:schemeClr val="tx1"/>
              </a:gs>
              <a:gs pos="50000">
                <a:schemeClr val="tx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Font typeface="Arial" pitchFamily="34" charset="0"/>
        <a:buChar char="»"/>
        <a:defRPr sz="2000" kern="1200">
          <a:gradFill>
            <a:gsLst>
              <a:gs pos="0">
                <a:schemeClr val="tx1"/>
              </a:gs>
              <a:gs pos="50000">
                <a:schemeClr val="tx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slideLayouts/slideLayout1.xml" Id="rId1" /></Relationships>
</file>

<file path=ppt/slides/_rels/slide10.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11.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12.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13.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14.xml.rels>&#65279;<?xml version="1.0" encoding="utf-8"?><Relationships xmlns="http://schemas.openxmlformats.org/package/2006/relationships"><Relationship Type="http://schemas.openxmlformats.org/officeDocument/2006/relationships/image" Target="../media/image18.png" Id="rId3" /><Relationship Type="http://schemas.openxmlformats.org/officeDocument/2006/relationships/slideLayout" Target="../slideLayouts/slideLayout7.xml" Id="rId1" /><Relationship Type="http://schemas.openxmlformats.org/officeDocument/2006/relationships/image" Target="../media/image19.png" Id="rId4" /></Relationships>
</file>

<file path=ppt/slides/_rels/slide15.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16.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17.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18.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19.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2.xml.rels>&#65279;<?xml version="1.0" encoding="utf-8"?><Relationships xmlns="http://schemas.openxmlformats.org/package/2006/relationships"><Relationship Type="http://schemas.openxmlformats.org/officeDocument/2006/relationships/slideLayout" Target="../slideLayouts/slideLayout1.xml" Id="rId1" /></Relationships>
</file>

<file path=ppt/slides/_rels/slide20.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21.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22.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23.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24.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25.xml.rels>&#65279;<?xml version="1.0" encoding="utf-8"?><Relationships xmlns="http://schemas.openxmlformats.org/package/2006/relationships"><Relationship Type="http://schemas.openxmlformats.org/officeDocument/2006/relationships/image" Target="../media/image18.png" Id="rId3" /><Relationship Type="http://schemas.openxmlformats.org/officeDocument/2006/relationships/slideLayout" Target="../slideLayouts/slideLayout7.xml" Id="rId1" /><Relationship Type="http://schemas.openxmlformats.org/officeDocument/2006/relationships/image" Target="../media/image21.png" Id="rId5" /><Relationship Type="http://schemas.openxmlformats.org/officeDocument/2006/relationships/image" Target="../media/image20.png" Id="rId4" /></Relationships>
</file>

<file path=ppt/slides/_rels/slide26.xml.rels>&#65279;<?xml version="1.0" encoding="utf-8"?><Relationships xmlns="http://schemas.openxmlformats.org/package/2006/relationships"><Relationship Type="http://schemas.openxmlformats.org/officeDocument/2006/relationships/image" Target="../media/image18.png" Id="rId3" /><Relationship Type="http://schemas.openxmlformats.org/officeDocument/2006/relationships/slideLayout" Target="../slideLayouts/slideLayout4.xml" Id="rId1" /><Relationship Type="http://schemas.openxmlformats.org/officeDocument/2006/relationships/image" Target="../media/image22.png" Id="rId4" /></Relationships>
</file>

<file path=ppt/slides/_rels/slide27.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28.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29.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3.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30.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31.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32.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33.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34.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35.xml.rels>&#65279;<?xml version="1.0" encoding="utf-8"?><Relationships xmlns="http://schemas.openxmlformats.org/package/2006/relationships"><Relationship Type="http://schemas.openxmlformats.org/officeDocument/2006/relationships/image" Target="../media/image18.png" Id="rId3" /><Relationship Type="http://schemas.openxmlformats.org/officeDocument/2006/relationships/slideLayout" Target="../slideLayouts/slideLayout7.xml" Id="rId1" /><Relationship Type="http://schemas.openxmlformats.org/officeDocument/2006/relationships/image" Target="../media/image23.png" Id="rId4" /></Relationships>
</file>

<file path=ppt/slides/_rels/slide36.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37.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38.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39.xml.rels>&#65279;<?xml version="1.0" encoding="utf-8"?><Relationships xmlns="http://schemas.openxmlformats.org/package/2006/relationships"><Relationship Type="http://schemas.openxmlformats.org/officeDocument/2006/relationships/image" Target="../media/image18.png" Id="rId3" /><Relationship Type="http://schemas.openxmlformats.org/officeDocument/2006/relationships/slideLayout" Target="../slideLayouts/slideLayout7.xml" Id="rId1" /><Relationship Type="http://schemas.openxmlformats.org/officeDocument/2006/relationships/image" Target="../media/image24.png" Id="rId4" /></Relationships>
</file>

<file path=ppt/slides/_rels/slide4.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29.xml" Id="rId1" /></Relationships>
</file>

<file path=ppt/slides/_rels/slide40.xml.rels>&#65279;<?xml version="1.0" encoding="utf-8"?><Relationships xmlns="http://schemas.openxmlformats.org/package/2006/relationships"><Relationship Type="http://schemas.openxmlformats.org/officeDocument/2006/relationships/image" Target="../media/image29.png" Id="rId8" /><Relationship Type="http://schemas.openxmlformats.org/officeDocument/2006/relationships/image" Target="../media/image18.png" Id="rId3" /><Relationship Type="http://schemas.openxmlformats.org/officeDocument/2006/relationships/image" Target="../media/image28.png" Id="rId7" /><Relationship Type="http://schemas.openxmlformats.org/officeDocument/2006/relationships/slideLayout" Target="../slideLayouts/slideLayout7.xml" Id="rId1" /><Relationship Type="http://schemas.openxmlformats.org/officeDocument/2006/relationships/image" Target="../media/image27.png" Id="rId6" /><Relationship Type="http://schemas.openxmlformats.org/officeDocument/2006/relationships/image" Target="../media/image26.png" Id="rId5" /><Relationship Type="http://schemas.openxmlformats.org/officeDocument/2006/relationships/image" Target="../media/image25.png" Id="rId4" /></Relationships>
</file>

<file path=ppt/slides/_rels/slide41.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42.xml.rels>&#65279;<?xml version="1.0" encoding="utf-8"?><Relationships xmlns="http://schemas.openxmlformats.org/package/2006/relationships"><Relationship Type="http://schemas.openxmlformats.org/officeDocument/2006/relationships/image" Target="../media/image18.png" Id="rId3" /><Relationship Type="http://schemas.openxmlformats.org/officeDocument/2006/relationships/slideLayout" Target="../slideLayouts/slideLayout7.xml" Id="rId1" /><Relationship Type="http://schemas.openxmlformats.org/officeDocument/2006/relationships/image" Target="../media/image30.png" Id="rId4" /></Relationships>
</file>

<file path=ppt/slides/_rels/slide43.xml.rels>&#65279;<?xml version="1.0" encoding="utf-8"?><Relationships xmlns="http://schemas.openxmlformats.org/package/2006/relationships"><Relationship Type="http://schemas.openxmlformats.org/officeDocument/2006/relationships/image" Target="../media/image18.png" Id="rId3" /><Relationship Type="http://schemas.openxmlformats.org/officeDocument/2006/relationships/slideLayout" Target="../slideLayouts/slideLayout7.xml" Id="rId1" /><Relationship Type="http://schemas.openxmlformats.org/officeDocument/2006/relationships/image" Target="../media/image31.png" Id="rId4" /></Relationships>
</file>

<file path=ppt/slides/_rels/slide44.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45.xml.rels>&#65279;<?xml version="1.0" encoding="utf-8"?><Relationships xmlns="http://schemas.openxmlformats.org/package/2006/relationships"><Relationship Type="http://schemas.openxmlformats.org/officeDocument/2006/relationships/image" Target="../media/image18.png" Id="rId3" /><Relationship Type="http://schemas.openxmlformats.org/officeDocument/2006/relationships/slideLayout" Target="../slideLayouts/slideLayout7.xml" Id="rId1" /><Relationship Type="http://schemas.openxmlformats.org/officeDocument/2006/relationships/image" Target="../media/image33.png" Id="rId5" /><Relationship Type="http://schemas.openxmlformats.org/officeDocument/2006/relationships/image" Target="../media/image32.png" Id="rId4" /></Relationships>
</file>

<file path=ppt/slides/_rels/slide46.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47.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48.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49.xml.rels>&#65279;<?xml version="1.0" encoding="utf-8"?><Relationships xmlns="http://schemas.openxmlformats.org/package/2006/relationships"><Relationship Type="http://schemas.openxmlformats.org/officeDocument/2006/relationships/image" Target="../media/image18.png" Id="rId3" /><Relationship Type="http://schemas.openxmlformats.org/officeDocument/2006/relationships/slideLayout" Target="../slideLayouts/slideLayout7.xml" Id="rId1" /><Relationship Type="http://schemas.openxmlformats.org/officeDocument/2006/relationships/image" Target="../media/image34.png" Id="rId4" /></Relationships>
</file>

<file path=ppt/slides/_rels/slide5.xml.rels>&#65279;<?xml version="1.0" encoding="utf-8"?><Relationships xmlns="http://schemas.openxmlformats.org/package/2006/relationships"><Relationship Type="http://schemas.openxmlformats.org/officeDocument/2006/relationships/image" Target="../media/image14.png" Id="rId3" /><Relationship Type="http://schemas.openxmlformats.org/officeDocument/2006/relationships/slideLayout" Target="../slideLayouts/slideLayout5.xml" Id="rId1" /></Relationships>
</file>

<file path=ppt/slides/_rels/slide50.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51.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52.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53.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54.xml.rels>&#65279;<?xml version="1.0" encoding="utf-8"?><Relationships xmlns="http://schemas.openxmlformats.org/package/2006/relationships"><Relationship Type="http://schemas.openxmlformats.org/officeDocument/2006/relationships/slideLayout" Target="../slideLayouts/slideLayout7.xml" Id="rId1" /></Relationships>
</file>

<file path=ppt/slides/_rels/slide55.xml.rels>&#65279;<?xml version="1.0" encoding="utf-8"?><Relationships xmlns="http://schemas.openxmlformats.org/package/2006/relationships"><Relationship Type="http://schemas.openxmlformats.org/officeDocument/2006/relationships/image" Target="../media/image35.png" Id="rId3" /><Relationship Type="http://schemas.openxmlformats.org/officeDocument/2006/relationships/slideLayout" Target="../slideLayouts/slideLayout5.xml" Id="rId1" /></Relationships>
</file>

<file path=ppt/slides/_rels/slide6.xml.rels>&#65279;<?xml version="1.0" encoding="utf-8"?><Relationships xmlns="http://schemas.openxmlformats.org/package/2006/relationships"><Relationship Type="http://schemas.openxmlformats.org/officeDocument/2006/relationships/image" Target="../media/image15.png" Id="rId3" /><Relationship Type="http://schemas.openxmlformats.org/officeDocument/2006/relationships/slideLayout" Target="../slideLayouts/slideLayout5.xml" Id="rId1" /></Relationships>
</file>

<file path=ppt/slides/_rels/slide7.xml.rels>&#65279;<?xml version="1.0" encoding="utf-8"?><Relationships xmlns="http://schemas.openxmlformats.org/package/2006/relationships"><Relationship Type="http://schemas.openxmlformats.org/officeDocument/2006/relationships/image" Target="../media/image16.png" Id="rId3" /><Relationship Type="http://schemas.openxmlformats.org/officeDocument/2006/relationships/slideLayout" Target="../slideLayouts/slideLayout5.xml" Id="rId1" /></Relationships>
</file>

<file path=ppt/slides/_rels/slide8.xml.rels>&#65279;<?xml version="1.0" encoding="utf-8"?><Relationships xmlns="http://schemas.openxmlformats.org/package/2006/relationships"><Relationship Type="http://schemas.openxmlformats.org/officeDocument/2006/relationships/image" Target="../media/image17.png" Id="rId3" /><Relationship Type="http://schemas.openxmlformats.org/officeDocument/2006/relationships/slideLayout" Target="../slideLayouts/slideLayout5.xml" Id="rId1" /></Relationships>
</file>

<file path=ppt/slides/_rels/slide9.xml.rels>&#65279;<?xml version="1.0" encoding="utf-8"?><Relationships xmlns="http://schemas.openxmlformats.org/package/2006/relationships"><Relationship Type="http://schemas.openxmlformats.org/officeDocument/2006/relationships/slideLayout" Target="../slideLayouts/slideLayout3.xml" Id="rId1" /></Relationships>
</file>

<file path=ppt/slides/slide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Windows 7 Training</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endParaRPr lang="en-US"/>
          </a:p>
        </p:txBody>
      </p:sp>
    </p:spTree>
  </p:cSld>
  <p:clrMapOvr>
    <a:masterClrMapping xmlns:a="http://schemas.openxmlformats.org/drawingml/2006/main"/>
  </p:clrMapOvr>
  <p:transition>
    <p:fade/>
  </p:transition>
  <p:timing>
    <p:tnLst>
      <p:par>
        <p:cTn id="1" dur="indefinite" restart="never" nodeType="tmRoot"/>
      </p:par>
    </p:tnLst>
  </p:timing>
</p:sld>
</file>

<file path=ppt/slides/slide1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Design Goals For New Taskbar</a:t>
            </a:r>
            <a:endParaRPr lang="en-US" dirty="0"/>
          </a:p>
        </p:txBody>
      </p:sp>
      <p:sp>
        <p:nvSpPr>
          <p:cNvPr id="5" name="Content Placeholder 4"/>
          <p:cNvSpPr>
            <a:spLocks xmlns:a="http://schemas.openxmlformats.org/drawingml/2006/main" noGrp="1"/>
          </p:cNvSpPr>
          <p:nvPr>
            <p:ph sz="quarter" idx="13"/>
          </p:nvPr>
        </p:nvSpPr>
        <p:spPr/>
        <p:txBody>
          <a:bodyPr xmlns:a="http://schemas.openxmlformats.org/drawingml/2006/main"/>
          <a:lstStyle xmlns:a="http://schemas.openxmlformats.org/drawingml/2006/main"/>
          <a:p xmlns:a="http://schemas.openxmlformats.org/drawingml/2006/main">
            <a:r>
              <a:rPr lang="en-US" smtClean="0"/>
              <a:t>Single launch surface for frequent programs and destinations</a:t>
            </a:r>
          </a:p>
          <a:p xmlns:a="http://schemas.openxmlformats.org/drawingml/2006/main">
            <a:pPr lvl="1"/>
            <a:r>
              <a:rPr lang="en-US" smtClean="0"/>
              <a:t>Things you use all the time are at </a:t>
            </a:r>
            <a:br>
              <a:rPr lang="en-US" smtClean="0"/>
            </a:br>
            <a:r>
              <a:rPr lang="en-US" smtClean="0"/>
              <a:t>your fingertips</a:t>
            </a:r>
          </a:p>
          <a:p xmlns:a="http://schemas.openxmlformats.org/drawingml/2006/main">
            <a:r>
              <a:rPr lang="en-US" smtClean="0"/>
              <a:t>Easily controllable</a:t>
            </a:r>
          </a:p>
          <a:p xmlns:a="http://schemas.openxmlformats.org/drawingml/2006/main">
            <a:pPr lvl="1"/>
            <a:r>
              <a:rPr lang="en-US" smtClean="0"/>
              <a:t>Manage your windows with confidence</a:t>
            </a:r>
          </a:p>
          <a:p xmlns:a="http://schemas.openxmlformats.org/drawingml/2006/main">
            <a:r>
              <a:rPr lang="en-US" smtClean="0"/>
              <a:t>Clean, noise-free, and simple</a:t>
            </a:r>
          </a:p>
          <a:p xmlns:a="http://schemas.openxmlformats.org/drawingml/2006/main">
            <a:r>
              <a:rPr lang="en-US" smtClean="0"/>
              <a:t>Revolution</a:t>
            </a:r>
          </a:p>
          <a:p xmlns:a="http://schemas.openxmlformats.org/drawingml/2006/main">
            <a:pPr lvl="1"/>
            <a:r>
              <a:rPr lang="en-US" smtClean="0"/>
              <a:t>New User Experience design guidelines</a:t>
            </a:r>
          </a:p>
          <a:p xmlns:a="http://schemas.openxmlformats.org/drawingml/2006/main">
            <a:pPr lvl="1"/>
            <a:r>
              <a:rPr lang="en-US" smtClean="0"/>
              <a:t>New opportunities for extensibility</a:t>
            </a:r>
            <a:endParaRPr lang="en-US"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slides/slide11.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The New Taskbar</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smtClean="0"/>
              <a:t>…and beyond</a:t>
            </a:r>
            <a:endParaRPr lang="en-US" dirty="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1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The Rest of This Session</a:t>
            </a:r>
            <a:endParaRPr lang="en-US" dirty="0"/>
          </a:p>
        </p:txBody>
      </p:sp>
      <p:sp>
        <p:nvSpPr>
          <p:cNvPr id="3" name="Text Placeholder 2"/>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smtClean="0"/>
              <a:t>Managed and native APIs</a:t>
            </a:r>
          </a:p>
          <a:p xmlns:a="http://schemas.openxmlformats.org/drawingml/2006/main">
            <a:r>
              <a:rPr lang="en-US" smtClean="0"/>
              <a:t>Best practices and UI guidelines</a:t>
            </a:r>
          </a:p>
          <a:p xmlns:a="http://schemas.openxmlformats.org/drawingml/2006/main">
            <a:r>
              <a:rPr lang="en-US" smtClean="0"/>
              <a:t>A word about compatibility</a:t>
            </a:r>
          </a:p>
          <a:p xmlns:a="http://schemas.openxmlformats.org/drawingml/2006/main">
            <a:r>
              <a:rPr lang="en-US" smtClean="0"/>
              <a:t>Lab: Make your application taskbar-friendly</a:t>
            </a:r>
            <a:endParaRPr lang="en-US"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slides/slide1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Terminology and Topics</a:t>
            </a:r>
            <a:endParaRPr lang="en-US" dirty="0"/>
          </a:p>
        </p:txBody>
      </p:sp>
      <p:sp>
        <p:nvSpPr>
          <p:cNvPr id="3" name="Text Placeholder 2"/>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smtClean="0"/>
              <a:t>Taskbar buttons and application ID</a:t>
            </a:r>
          </a:p>
          <a:p xmlns:a="http://schemas.openxmlformats.org/drawingml/2006/main">
            <a:r>
              <a:rPr lang="en-US" smtClean="0"/>
              <a:t>Jump lists, destinations, and tasks</a:t>
            </a:r>
          </a:p>
          <a:p xmlns:a="http://schemas.openxmlformats.org/drawingml/2006/main">
            <a:r>
              <a:rPr lang="en-US" smtClean="0"/>
              <a:t>Thumbnail toolbars</a:t>
            </a:r>
          </a:p>
          <a:p xmlns:a="http://schemas.openxmlformats.org/drawingml/2006/main">
            <a:r>
              <a:rPr lang="en-US" smtClean="0"/>
              <a:t>Overlay icons and progress icons</a:t>
            </a:r>
          </a:p>
          <a:p xmlns:a="http://schemas.openxmlformats.org/drawingml/2006/main">
            <a:r>
              <a:rPr lang="en-US" smtClean="0"/>
              <a:t>Custom thumbnail and peek</a:t>
            </a:r>
          </a:p>
          <a:p xmlns:a="http://schemas.openxmlformats.org/drawingml/2006/main">
            <a:r>
              <a:rPr lang="en-US" smtClean="0"/>
              <a:t>Custom switching functionality </a:t>
            </a:r>
            <a:br>
              <a:rPr lang="en-US" smtClean="0"/>
            </a:br>
            <a:r>
              <a:rPr lang="en-US" smtClean="0"/>
              <a:t>(multiple-document interface or tabbed-document interface)</a:t>
            </a:r>
            <a:endParaRPr lang="en-US"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slides/slide1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12" name="Rectangle 11"/>
          <p:cNvSpPr/>
          <p:nvPr/>
        </p:nvSpPr>
        <p:spPr>
          <a:xfrm xmlns:a="http://schemas.openxmlformats.org/drawingml/2006/main">
            <a:off x="0" y="4343400"/>
            <a:ext cx="9144000" cy="251460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Taskbar Buttons</a:t>
            </a:r>
            <a:endParaRPr lang="en-US" dirty="0"/>
          </a:p>
        </p:txBody>
      </p:sp>
      <p:sp>
        <p:nvSpPr>
          <p:cNvPr id="3" name="Text Placeholder 2"/>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smtClean="0"/>
              <a:t>Consolidation</a:t>
            </a:r>
          </a:p>
          <a:p xmlns:a="http://schemas.openxmlformats.org/drawingml/2006/main">
            <a:pPr lvl="1"/>
            <a:r>
              <a:rPr lang="en-US" smtClean="0"/>
              <a:t>Quick launch</a:t>
            </a:r>
          </a:p>
          <a:p xmlns:a="http://schemas.openxmlformats.org/drawingml/2006/main">
            <a:pPr lvl="1"/>
            <a:r>
              <a:rPr lang="en-US" smtClean="0"/>
              <a:t>Notification area icon</a:t>
            </a:r>
          </a:p>
          <a:p xmlns:a="http://schemas.openxmlformats.org/drawingml/2006/main">
            <a:pPr lvl="1"/>
            <a:r>
              <a:rPr lang="en-US" smtClean="0"/>
              <a:t>Desktop shortcut</a:t>
            </a:r>
          </a:p>
          <a:p xmlns:a="http://schemas.openxmlformats.org/drawingml/2006/main">
            <a:pPr lvl="1"/>
            <a:r>
              <a:rPr lang="en-US" smtClean="0"/>
              <a:t>Running application windows</a:t>
            </a:r>
            <a:endParaRPr lang="en-US" dirty="0"/>
          </a:p>
        </p:txBody>
      </p:sp>
      <p:pic>
        <p:nvPicPr>
          <p:cNvPr id="1027" name="Picture 3"/>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0" y="5366724"/>
            <a:ext cx="9144000" cy="729276"/>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241300" sx="102000" sy="102000" algn="ctr" rotWithShape="0">
              <a:prstClr val="black">
                <a:alpha val="40000"/>
              </a:prstClr>
            </a:outerShdw>
            <a:reflection blurRad="6350" stA="52000" endA="300" endPos="35000" dir="5400000" sy="-100000" algn="bl" rotWithShape="0"/>
          </a:effectLst>
        </p:spPr>
      </p:pic>
      <p:sp>
        <p:nvSpPr>
          <p:cNvPr id="6" name="Rounded Rectangular Callout 5"/>
          <p:cNvSpPr/>
          <p:nvPr/>
        </p:nvSpPr>
        <p:spPr bwMode="auto">
          <a:xfrm xmlns:a="http://schemas.openxmlformats.org/drawingml/2006/main">
            <a:off x="228600" y="4648200"/>
            <a:ext cx="1828800" cy="457200"/>
          </a:xfrm>
          <a:prstGeom xmlns:a="http://schemas.openxmlformats.org/drawingml/2006/main" prst="wedgeRoundRectCallout">
            <a:avLst>
              <a:gd name="adj1" fmla="val 19675"/>
              <a:gd name="adj2" fmla="val 110123"/>
              <a:gd name="adj3" fmla="val 16667"/>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lnSpc>
                <a:spcPct val="90000"/>
              </a:lnSpc>
              <a:spcBef>
                <a:spcPct val="0"/>
              </a:spcBef>
              <a:spcAft>
                <a:spcPct val="0"/>
              </a:spcAft>
            </a:pPr>
            <a:r>
              <a:rPr lang="en-US" sz="2300" dirty="0" smtClean="0">
                <a:gradFill>
                  <a:gsLst>
                    <a:gs pos="0">
                      <a:schemeClr val="tx1"/>
                    </a:gs>
                    <a:gs pos="50000">
                      <a:schemeClr val="tx1"/>
                    </a:gs>
                  </a:gsLst>
                  <a:lin ang="5400000" scaled="0"/>
                </a:gradFill>
              </a:rPr>
              <a:t>Running</a:t>
            </a:r>
          </a:p>
        </p:txBody>
      </p:sp>
      <p:sp>
        <p:nvSpPr>
          <p:cNvPr id="7" name="Rounded Rectangular Callout 6"/>
          <p:cNvSpPr/>
          <p:nvPr/>
        </p:nvSpPr>
        <p:spPr bwMode="auto">
          <a:xfrm xmlns:a="http://schemas.openxmlformats.org/drawingml/2006/main">
            <a:off x="2590800" y="4648200"/>
            <a:ext cx="1905000" cy="457200"/>
          </a:xfrm>
          <a:prstGeom xmlns:a="http://schemas.openxmlformats.org/drawingml/2006/main" prst="wedgeRoundRectCallout">
            <a:avLst>
              <a:gd name="adj1" fmla="val 21964"/>
              <a:gd name="adj2" fmla="val 106066"/>
              <a:gd name="adj3" fmla="val 16667"/>
            </a:avLst>
          </a:prstGeom>
          <a:ln xmlns:a="http://schemas.openxmlformats.org/drawingml/2006/main">
            <a:headEnd type="none" w="med" len="med"/>
            <a:tailEnd type="none" w="med" len="med"/>
          </a:ln>
        </p:spPr>
        <p: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lnSpc>
                <a:spcPct val="90000"/>
              </a:lnSpc>
              <a:spcBef>
                <a:spcPct val="0"/>
              </a:spcBef>
              <a:spcAft>
                <a:spcPct val="0"/>
              </a:spcAft>
            </a:pPr>
            <a:r>
              <a:rPr lang="en-US" sz="2300" dirty="0" smtClean="0">
                <a:gradFill>
                  <a:gsLst>
                    <a:gs pos="0">
                      <a:schemeClr val="tx1"/>
                    </a:gs>
                    <a:gs pos="50000">
                      <a:schemeClr val="tx1"/>
                    </a:gs>
                  </a:gsLst>
                  <a:lin ang="5400000" scaled="0"/>
                </a:gradFill>
              </a:rPr>
              <a:t>Not running</a:t>
            </a:r>
          </a:p>
        </p:txBody>
      </p:sp>
      <p:sp>
        <p:nvSpPr>
          <p:cNvPr id="8" name="Rounded Rectangular Callout 7"/>
          <p:cNvSpPr/>
          <p:nvPr/>
        </p:nvSpPr>
        <p:spPr bwMode="auto">
          <a:xfrm xmlns:a="http://schemas.openxmlformats.org/drawingml/2006/main">
            <a:off x="6324600" y="4038600"/>
            <a:ext cx="1828800" cy="1066800"/>
          </a:xfrm>
          <a:prstGeom xmlns:a="http://schemas.openxmlformats.org/drawingml/2006/main" prst="wedgeRoundRectCallout">
            <a:avLst>
              <a:gd name="adj1" fmla="val 18949"/>
              <a:gd name="adj2" fmla="val 73684"/>
              <a:gd name="adj3" fmla="val 16667"/>
            </a:avLst>
          </a:prstGeom>
          <a:ln xmlns:a="http://schemas.openxmlformats.org/drawingml/2006/main">
            <a:headEnd type="none" w="med" len="med"/>
            <a:tailEnd type="none" w="med" len="me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lnSpc>
                <a:spcPct val="90000"/>
              </a:lnSpc>
              <a:spcBef>
                <a:spcPct val="0"/>
              </a:spcBef>
              <a:spcAft>
                <a:spcPct val="0"/>
              </a:spcAft>
            </a:pPr>
            <a:r>
              <a:rPr lang="en-US" sz="2300" dirty="0" smtClean="0">
                <a:gradFill>
                  <a:gsLst>
                    <a:gs pos="0">
                      <a:schemeClr val="tx1"/>
                    </a:gs>
                    <a:gs pos="50000">
                      <a:schemeClr val="tx1"/>
                    </a:gs>
                  </a:gsLst>
                  <a:lin ang="5400000" scaled="0"/>
                </a:gradFill>
              </a:rPr>
              <a:t>Multiple windows and hover</a:t>
            </a:r>
          </a:p>
        </p:txBody>
      </p:sp>
      <p:sp>
        <p:nvSpPr>
          <p:cNvPr id="9" name="Rounded Rectangular Callout 8"/>
          <p:cNvSpPr/>
          <p:nvPr/>
        </p:nvSpPr>
        <p:spPr bwMode="auto">
          <a:xfrm xmlns:a="http://schemas.openxmlformats.org/drawingml/2006/main">
            <a:off x="4572000" y="4648200"/>
            <a:ext cx="1295400" cy="457200"/>
          </a:xfrm>
          <a:prstGeom xmlns:a="http://schemas.openxmlformats.org/drawingml/2006/main" prst="wedgeRoundRectCallout">
            <a:avLst>
              <a:gd name="adj1" fmla="val -20051"/>
              <a:gd name="adj2" fmla="val 106501"/>
              <a:gd name="adj3" fmla="val 16667"/>
            </a:avLst>
          </a:prstGeom>
          <a:ln xmlns:a="http://schemas.openxmlformats.org/drawingml/2006/main">
            <a:headEnd type="none" w="med" len="med"/>
            <a:tailEnd type="none" w="med" len="me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lnSpc>
                <a:spcPct val="90000"/>
              </a:lnSpc>
              <a:spcBef>
                <a:spcPct val="0"/>
              </a:spcBef>
              <a:spcAft>
                <a:spcPct val="0"/>
              </a:spcAft>
            </a:pPr>
            <a:r>
              <a:rPr lang="en-US" sz="2300" dirty="0" smtClean="0">
                <a:gradFill>
                  <a:gsLst>
                    <a:gs pos="0">
                      <a:schemeClr val="tx1"/>
                    </a:gs>
                    <a:gs pos="50000">
                      <a:schemeClr val="tx1"/>
                    </a:gs>
                  </a:gsLst>
                  <a:lin ang="5400000" scaled="0"/>
                </a:gradFill>
              </a:rPr>
              <a:t>Active</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1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469900" y="228600"/>
            <a:ext cx="8229600" cy="1261884"/>
          </a:xfrm>
        </p:spPr>
        <p:txBody>
          <a:bodyPr xmlns:a="http://schemas.openxmlformats.org/drawingml/2006/main"/>
          <a:lstStyle xmlns:a="http://schemas.openxmlformats.org/drawingml/2006/main"/>
          <a:p xmlns:a="http://schemas.openxmlformats.org/drawingml/2006/main">
            <a:r>
              <a:rPr lang="en-US" dirty="0" smtClean="0"/>
              <a:t>Taskbar Buttons</a:t>
            </a:r>
            <a:r>
              <a:rPr lang="en-US" dirty="0" smtClean="0">
                <a:solidFill>
                  <a:schemeClr val="accent6"/>
                </a:solidFill>
              </a:rPr>
              <a:t/>
            </a:r>
            <a:br>
              <a:rPr lang="en-US" dirty="0" smtClean="0">
                <a:solidFill>
                  <a:schemeClr val="accent6"/>
                </a:solidFill>
              </a:rPr>
            </a:br>
            <a:r>
              <a:rPr lang="en-US" sz="3200" dirty="0" smtClean="0">
                <a:gradFill>
                  <a:gsLst>
                    <a:gs pos="0">
                      <a:schemeClr val="accent6"/>
                    </a:gs>
                    <a:gs pos="9000">
                      <a:schemeClr val="accent6"/>
                    </a:gs>
                  </a:gsLst>
                  <a:lin ang="16200000" scaled="1"/>
                </a:gradFill>
              </a:rPr>
              <a:t>Design considerations</a:t>
            </a:r>
            <a:endParaRPr lang="en-US" sz="3200" dirty="0">
              <a:gradFill>
                <a:gsLst>
                  <a:gs pos="0">
                    <a:schemeClr val="accent6"/>
                  </a:gs>
                  <a:gs pos="9000">
                    <a:schemeClr val="accent6"/>
                  </a:gs>
                </a:gsLst>
                <a:lin ang="16200000" scaled="1"/>
              </a:gradFill>
            </a:endParaRPr>
          </a:p>
        </p:txBody>
      </p:sp>
      <p:sp>
        <p:nvSpPr>
          <p:cNvPr id="3" name="Text Placeholder 2"/>
          <p:cNvSpPr>
            <a:spLocks xmlns:a="http://schemas.openxmlformats.org/drawingml/2006/main" noGrp="1"/>
          </p:cNvSpPr>
          <p:nvPr>
            <p:ph type="body" sz="quarter" idx="10"/>
          </p:nvPr>
        </p:nvSpPr>
        <p:spPr>
          <a:xfrm xmlns:a="http://schemas.openxmlformats.org/drawingml/2006/main">
            <a:off x="381000" y="1905000"/>
            <a:ext cx="8382000" cy="3046988"/>
          </a:xfrm>
        </p:spPr>
        <p:txBody>
          <a:bodyPr xmlns:a="http://schemas.openxmlformats.org/drawingml/2006/main"/>
          <a:lstStyle xmlns:a="http://schemas.openxmlformats.org/drawingml/2006/main"/>
          <a:p xmlns:a="http://schemas.openxmlformats.org/drawingml/2006/main">
            <a:r>
              <a:rPr lang="en-US" dirty="0" smtClean="0"/>
              <a:t>Only users can pin applications to </a:t>
            </a:r>
            <a:br>
              <a:rPr lang="en-US" dirty="0" smtClean="0"/>
            </a:br>
            <a:r>
              <a:rPr lang="en-US" dirty="0" smtClean="0"/>
              <a:t>the taskbar</a:t>
            </a:r>
          </a:p>
          <a:p xmlns:a="http://schemas.openxmlformats.org/drawingml/2006/main">
            <a:r>
              <a:rPr lang="en-US" dirty="0" smtClean="0"/>
              <a:t>The icon’s hot-track color is the icon’s dominant color</a:t>
            </a:r>
          </a:p>
          <a:p xmlns:a="http://schemas.openxmlformats.org/drawingml/2006/main">
            <a:r>
              <a:rPr lang="en-US" dirty="0" smtClean="0"/>
              <a:t>Test icons with high DPI</a:t>
            </a:r>
          </a:p>
          <a:p xmlns:a="http://schemas.openxmlformats.org/drawingml/2006/main">
            <a:r>
              <a:rPr lang="en-US" dirty="0" smtClean="0"/>
              <a:t>Test with various themes and glass colors</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1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469900" y="228600"/>
            <a:ext cx="8229600" cy="1261884"/>
          </a:xfrm>
        </p:spPr>
        <p:txBody>
          <a:bodyPr xmlns:a="http://schemas.openxmlformats.org/drawingml/2006/main"/>
          <a:lstStyle xmlns:a="http://schemas.openxmlformats.org/drawingml/2006/main"/>
          <a:p xmlns:a="http://schemas.openxmlformats.org/drawingml/2006/main">
            <a:r>
              <a:rPr lang="en-US" dirty="0" smtClean="0"/>
              <a:t>How Are Windows Grouped?</a:t>
            </a:r>
            <a:br>
              <a:rPr lang="en-US" dirty="0" smtClean="0"/>
            </a:br>
            <a:r>
              <a:rPr lang="en-US" sz="3200" b="1" dirty="0" smtClean="0">
                <a:gradFill>
                  <a:gsLst>
                    <a:gs pos="0">
                      <a:schemeClr val="accent6"/>
                    </a:gs>
                    <a:gs pos="9000">
                      <a:schemeClr val="accent6"/>
                    </a:gs>
                  </a:gsLst>
                  <a:lin ang="16200000" scaled="1"/>
                </a:gradFill>
              </a:rPr>
              <a:t>Enter: </a:t>
            </a:r>
            <a:r>
              <a:rPr lang="en-US" sz="3200" dirty="0" smtClean="0">
                <a:gradFill>
                  <a:gsLst>
                    <a:gs pos="0">
                      <a:schemeClr val="accent6"/>
                    </a:gs>
                    <a:gs pos="9000">
                      <a:schemeClr val="accent6"/>
                    </a:gs>
                  </a:gsLst>
                  <a:lin ang="16200000" scaled="1"/>
                </a:gradFill>
              </a:rPr>
              <a:t>Application ID</a:t>
            </a:r>
          </a:p>
        </p:txBody>
      </p:sp>
      <p:sp>
        <p:nvSpPr>
          <p:cNvPr id="3" name="Text Placeholder 2"/>
          <p:cNvSpPr>
            <a:spLocks xmlns:a="http://schemas.openxmlformats.org/drawingml/2006/main" noGrp="1"/>
          </p:cNvSpPr>
          <p:nvPr>
            <p:ph type="body" sz="quarter" idx="10"/>
          </p:nvPr>
        </p:nvSpPr>
        <p:spPr>
          <a:xfrm xmlns:a="http://schemas.openxmlformats.org/drawingml/2006/main">
            <a:off x="381000" y="1905000"/>
            <a:ext cx="8382000" cy="2135969"/>
          </a:xfrm>
        </p:spPr>
        <p:txBody>
          <a:bodyPr xmlns:a="http://schemas.openxmlformats.org/drawingml/2006/main"/>
          <a:lstStyle xmlns:a="http://schemas.openxmlformats.org/drawingml/2006/main"/>
          <a:p xmlns:a="http://schemas.openxmlformats.org/drawingml/2006/main">
            <a:r>
              <a:rPr lang="en-US" dirty="0" smtClean="0"/>
              <a:t>It’s a string, not a GUID</a:t>
            </a:r>
          </a:p>
          <a:p xmlns:a="http://schemas.openxmlformats.org/drawingml/2006/main">
            <a:pPr lvl="1"/>
            <a:r>
              <a:rPr lang="en-US" dirty="0" smtClean="0"/>
              <a:t>Limited to 128 characters</a:t>
            </a:r>
          </a:p>
          <a:p xmlns:a="http://schemas.openxmlformats.org/drawingml/2006/main">
            <a:pPr lvl="1"/>
            <a:r>
              <a:rPr lang="en-US" dirty="0" smtClean="0"/>
              <a:t>Naming convention – </a:t>
            </a:r>
            <a:r>
              <a:rPr lang="en-US" dirty="0" err="1" smtClean="0"/>
              <a:t>Company.Product.SubProduct.Version</a:t>
            </a:r>
            <a:endParaRPr lang="en-US" dirty="0" smtClean="0"/>
          </a:p>
          <a:p xmlns:a="http://schemas.openxmlformats.org/drawingml/2006/main">
            <a:r>
              <a:rPr lang="en-US" dirty="0" smtClean="0"/>
              <a:t>All your application components have it:</a:t>
            </a:r>
          </a:p>
          <a:p xmlns:a="http://schemas.openxmlformats.org/drawingml/2006/main">
            <a:pPr lvl="1"/>
            <a:r>
              <a:rPr lang="en-US" dirty="0" smtClean="0"/>
              <a:t>Process, shortcut, window, taskbar button, document type</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1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469900" y="228600"/>
            <a:ext cx="8229600" cy="1261884"/>
          </a:xfrm>
        </p:spPr>
        <p:txBody>
          <a:bodyPr xmlns:a="http://schemas.openxmlformats.org/drawingml/2006/main"/>
          <a:lstStyle xmlns:a="http://schemas.openxmlformats.org/drawingml/2006/main"/>
          <a:p xmlns:a="http://schemas.openxmlformats.org/drawingml/2006/main">
            <a:r>
              <a:rPr lang="en-US" dirty="0" smtClean="0"/>
              <a:t>Application ID</a:t>
            </a:r>
            <a:br>
              <a:rPr lang="en-US" dirty="0" smtClean="0"/>
            </a:br>
            <a:r>
              <a:rPr lang="en-US" sz="3200" dirty="0" smtClean="0">
                <a:gradFill>
                  <a:gsLst>
                    <a:gs pos="0">
                      <a:schemeClr val="accent6"/>
                    </a:gs>
                    <a:gs pos="9000">
                      <a:schemeClr val="accent6"/>
                    </a:gs>
                  </a:gsLst>
                  <a:lin ang="16200000" scaled="1"/>
                </a:gradFill>
              </a:rPr>
              <a:t>Design considerations</a:t>
            </a:r>
          </a:p>
        </p:txBody>
      </p:sp>
      <p:sp>
        <p:nvSpPr>
          <p:cNvPr id="3" name="Text Placeholder 2"/>
          <p:cNvSpPr>
            <a:spLocks xmlns:a="http://schemas.openxmlformats.org/drawingml/2006/main" noGrp="1"/>
          </p:cNvSpPr>
          <p:nvPr>
            <p:ph type="body" sz="quarter" idx="10"/>
          </p:nvPr>
        </p:nvSpPr>
        <p:spPr>
          <a:xfrm xmlns:a="http://schemas.openxmlformats.org/drawingml/2006/main">
            <a:off x="381000" y="1905000"/>
            <a:ext cx="8382000" cy="2499146"/>
          </a:xfrm>
        </p:spPr>
        <p:txBody>
          <a:bodyPr xmlns:a="http://schemas.openxmlformats.org/drawingml/2006/main"/>
          <a:lstStyle xmlns:a="http://schemas.openxmlformats.org/drawingml/2006/main"/>
          <a:p xmlns:a="http://schemas.openxmlformats.org/drawingml/2006/main">
            <a:r>
              <a:rPr lang="en-US" dirty="0" smtClean="0"/>
              <a:t>Default: Computed by process name</a:t>
            </a:r>
          </a:p>
          <a:p xmlns:a="http://schemas.openxmlformats.org/drawingml/2006/main">
            <a:r>
              <a:rPr lang="en-US" dirty="0" smtClean="0"/>
              <a:t>Customize</a:t>
            </a:r>
          </a:p>
          <a:p xmlns:a="http://schemas.openxmlformats.org/drawingml/2006/main">
            <a:pPr lvl="1"/>
            <a:r>
              <a:rPr lang="en-US" dirty="0" smtClean="0"/>
              <a:t>Several executables, same application</a:t>
            </a:r>
          </a:p>
          <a:p xmlns:a="http://schemas.openxmlformats.org/drawingml/2006/main">
            <a:pPr lvl="1"/>
            <a:r>
              <a:rPr lang="en-US" dirty="0" smtClean="0"/>
              <a:t>Same executable (host), many applications</a:t>
            </a:r>
          </a:p>
          <a:p xmlns:a="http://schemas.openxmlformats.org/drawingml/2006/main">
            <a:pPr lvl="1"/>
            <a:r>
              <a:rPr lang="en-US" dirty="0" smtClean="0"/>
              <a:t>Multiple shortcuts</a:t>
            </a:r>
          </a:p>
        </p:txBody>
      </p:sp>
      <p:sp>
        <p:nvSpPr>
          <p:cNvPr id="4" name="Rounded Rectangle 3"/>
          <p:cNvSpPr/>
          <p:nvPr/>
        </p:nvSpPr>
        <p:spPr bwMode="auto">
          <a:xfrm xmlns:a="http://schemas.openxmlformats.org/drawingml/2006/main">
            <a:off x="381000" y="5257800"/>
            <a:ext cx="8382000" cy="91440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r>
              <a:rPr lang="en-US" sz="2400" dirty="0" smtClean="0">
                <a:gradFill>
                  <a:gsLst>
                    <a:gs pos="0">
                      <a:schemeClr val="tx1"/>
                    </a:gs>
                    <a:gs pos="50000">
                      <a:schemeClr val="tx1"/>
                    </a:gs>
                  </a:gsLst>
                  <a:lin ang="5400000" scaled="0"/>
                </a:gradFill>
                <a:latin typeface="Segoe UI" pitchFamily="34" charset="0"/>
                <a:ea typeface="Segoe UI" pitchFamily="34" charset="0"/>
                <a:cs typeface="Segoe UI" pitchFamily="34" charset="0"/>
              </a:rPr>
              <a:t>When customizing Jump Lists, set the Application ID</a:t>
            </a:r>
          </a:p>
        </p:txBody>
      </p:sp>
    </p:spTree>
  </p:cSld>
  <p:clrMapOvr>
    <a:masterClrMapping xmlns:a="http://schemas.openxmlformats.org/drawingml/2006/main"/>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469900" y="228600"/>
            <a:ext cx="8229600" cy="1261884"/>
          </a:xfrm>
        </p:spPr>
        <p:txBody>
          <a:bodyPr xmlns:a="http://schemas.openxmlformats.org/drawingml/2006/main"/>
          <a:lstStyle xmlns:a="http://schemas.openxmlformats.org/drawingml/2006/main"/>
          <a:p xmlns:a="http://schemas.openxmlformats.org/drawingml/2006/main">
            <a:r>
              <a:rPr lang="en-US" dirty="0" smtClean="0"/>
              <a:t>Application ID</a:t>
            </a:r>
            <a:br>
              <a:rPr lang="en-US" dirty="0" smtClean="0"/>
            </a:br>
            <a:r>
              <a:rPr lang="en-US" sz="3200" dirty="0" smtClean="0">
                <a:gradFill>
                  <a:gsLst>
                    <a:gs pos="0">
                      <a:schemeClr val="accent6"/>
                    </a:gs>
                    <a:gs pos="9000">
                      <a:schemeClr val="accent6"/>
                    </a:gs>
                  </a:gsLst>
                  <a:lin ang="16200000" scaled="1"/>
                </a:gradFill>
              </a:rPr>
              <a:t>Heuristics of determining the Application ID</a:t>
            </a:r>
          </a:p>
        </p:txBody>
      </p:sp>
      <p:cxnSp>
        <p:nvCxnSpPr>
          <p:cNvPr id="52" name="Straight Arrow Connector 51"/>
          <p:cNvCxnSpPr>
            <a:endCxn xmlns:a="http://schemas.openxmlformats.org/drawingml/2006/main" id="74" idx="0"/>
          </p:cNvCxnSpPr>
          <p:nvPr/>
        </p:nvCxnSpPr>
        <p:spPr>
          <a:xfrm xmlns:a="http://schemas.openxmlformats.org/drawingml/2006/main" rot="5400000">
            <a:off x="1485900" y="3962400"/>
            <a:ext cx="609600" cy="1588"/>
          </a:xfrm>
          <a:prstGeom xmlns:a="http://schemas.openxmlformats.org/drawingml/2006/main" prst="straightConnector1">
            <a:avLst/>
          </a:prstGeom>
          <a:ln xmlns:a="http://schemas.openxmlformats.org/drawingml/2006/main" w="25400">
            <a:solidFill>
              <a:schemeClr val="tx1">
                <a:lumMod val="95000"/>
              </a:schemeClr>
            </a:solidFill>
            <a:prstDash val="sysDash"/>
            <a:tailEnd type="triangle" w="lg" len="med"/>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grpSp>
        <p:nvGrpSpPr>
          <p:cNvPr id="3" name="Group 57"/>
          <p:cNvGrpSpPr/>
          <p:nvPr/>
        </p:nvGrpSpPr>
        <p:grpSpPr>
          <a:xfrm xmlns:a="http://schemas.openxmlformats.org/drawingml/2006/main">
            <a:off x="1790700" y="2133600"/>
            <a:ext cx="5638800" cy="3962400"/>
            <a:chOff x="1790700" y="1828800"/>
            <a:chExt cx="5638800" cy="3962400"/>
          </a:xfrm>
        </p:grpSpPr>
        <p:cxnSp>
          <p:nvCxnSpPr>
            <p:cNvPr id="54" name="Shape 53"/>
            <p:cNvCxnSpPr>
              <a:stCxn xmlns:a="http://schemas.openxmlformats.org/drawingml/2006/main" id="66" idx="0"/>
              <a:endCxn xmlns:a="http://schemas.openxmlformats.org/drawingml/2006/main" id="72" idx="3"/>
            </p:cNvCxnSpPr>
            <p:nvPr/>
          </p:nvCxnSpPr>
          <p:spPr>
            <a:xfrm xmlns:a="http://schemas.openxmlformats.org/drawingml/2006/main" rot="16200000" flipV="1">
              <a:off x="6477000" y="1562100"/>
              <a:ext cx="228600" cy="1676400"/>
            </a:xfrm>
            <a:prstGeom xmlns:a="http://schemas.openxmlformats.org/drawingml/2006/main" prst="curvedConnector2">
              <a:avLst/>
            </a:prstGeom>
            <a:ln xmlns:a="http://schemas.openxmlformats.org/drawingml/2006/main" w="25400">
              <a:solidFill>
                <a:schemeClr val="tx1"/>
              </a:solidFill>
              <a:prstDash val="sysDash"/>
              <a:tailEnd type="triangle" w="lg" len="med"/>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55" name="Shape 54"/>
            <p:cNvCxnSpPr>
              <a:stCxn xmlns:a="http://schemas.openxmlformats.org/drawingml/2006/main" id="72" idx="1"/>
              <a:endCxn xmlns:a="http://schemas.openxmlformats.org/drawingml/2006/main" id="60" idx="0"/>
            </p:cNvCxnSpPr>
            <p:nvPr/>
          </p:nvCxnSpPr>
          <p:spPr>
            <a:xfrm xmlns:a="http://schemas.openxmlformats.org/drawingml/2006/main" rot="10800000" flipV="1">
              <a:off x="1790700" y="2286000"/>
              <a:ext cx="1752600" cy="228600"/>
            </a:xfrm>
            <a:prstGeom xmlns:a="http://schemas.openxmlformats.org/drawingml/2006/main" prst="curvedConnector2">
              <a:avLst/>
            </a:prstGeom>
            <a:ln xmlns:a="http://schemas.openxmlformats.org/drawingml/2006/main" w="25400">
              <a:solidFill>
                <a:schemeClr val="tx1">
                  <a:lumMod val="95000"/>
                </a:schemeClr>
              </a:solidFill>
              <a:prstDash val="sysDash"/>
              <a:tailEnd type="triangle" w="lg" len="med"/>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56" name="Shape 55"/>
            <p:cNvCxnSpPr>
              <a:stCxn xmlns:a="http://schemas.openxmlformats.org/drawingml/2006/main" id="63" idx="1"/>
              <a:endCxn xmlns:a="http://schemas.openxmlformats.org/drawingml/2006/main" id="72" idx="0"/>
            </p:cNvCxnSpPr>
            <p:nvPr/>
          </p:nvCxnSpPr>
          <p:spPr>
            <a:xfrm xmlns:a="http://schemas.openxmlformats.org/drawingml/2006/main" rot="10800000" flipH="1">
              <a:off x="1828800" y="1828800"/>
              <a:ext cx="2819400" cy="3962400"/>
            </a:xfrm>
            <a:prstGeom xmlns:a="http://schemas.openxmlformats.org/drawingml/2006/main" prst="bentConnector4">
              <a:avLst>
                <a:gd name="adj1" fmla="val -8108"/>
                <a:gd name="adj2" fmla="val 105769"/>
              </a:avLst>
            </a:prstGeom>
            <a:ln xmlns:a="http://schemas.openxmlformats.org/drawingml/2006/main" w="25400">
              <a:solidFill>
                <a:schemeClr val="tx1"/>
              </a:solidFill>
              <a:prstDash val="sysDash"/>
              <a:tailEnd type="triangle" w="lg" len="med"/>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grpSp>
      <p:sp>
        <p:nvSpPr>
          <p:cNvPr id="57" name="Rounded Rectangle 56"/>
          <p:cNvSpPr/>
          <p:nvPr/>
        </p:nvSpPr>
        <p:spPr bwMode="auto">
          <a:xfrm xmlns:a="http://schemas.openxmlformats.org/drawingml/2006/main">
            <a:off x="3276600" y="3733800"/>
            <a:ext cx="2743200" cy="137160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6"/>
          </a:lnRef>
          <a:fillRef xmlns:a="http://schemas.openxmlformats.org/drawingml/2006/main" idx="3">
            <a:schemeClr val="accent6"/>
          </a:fillRef>
          <a:effectRef xmlns:a="http://schemas.openxmlformats.org/drawingml/2006/main" idx="2">
            <a:schemeClr val="accent6"/>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lnSpc>
                <a:spcPct val="90000"/>
              </a:lnSpc>
              <a:spcBef>
                <a:spcPct val="0"/>
              </a:spcBef>
              <a:spcAft>
                <a:spcPct val="0"/>
              </a:spcAft>
            </a:pPr>
            <a:r>
              <a:rPr lang="en-US" sz="2300" dirty="0" smtClean="0">
                <a:solidFill>
                  <a:srgbClr val="FFFFFF"/>
                </a:solidFill>
                <a:latin typeface="Segoe UI" pitchFamily="34" charset="0"/>
                <a:ea typeface="Segoe UI" pitchFamily="34" charset="0"/>
                <a:cs typeface="Segoe UI" pitchFamily="34" charset="0"/>
              </a:rPr>
              <a:t>Application ID</a:t>
            </a:r>
          </a:p>
        </p:txBody>
      </p:sp>
      <p:sp>
        <p:nvSpPr>
          <p:cNvPr id="60" name="Rounded Rectangle 59"/>
          <p:cNvSpPr/>
          <p:nvPr/>
        </p:nvSpPr>
        <p:spPr bwMode="auto">
          <a:xfrm xmlns:a="http://schemas.openxmlformats.org/drawingml/2006/main">
            <a:off x="685800" y="2819400"/>
            <a:ext cx="2209800" cy="91440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lnSpc>
                <a:spcPct val="90000"/>
              </a:lnSpc>
              <a:spcBef>
                <a:spcPct val="0"/>
              </a:spcBef>
              <a:spcAft>
                <a:spcPct val="0"/>
              </a:spcAft>
            </a:pPr>
            <a:r>
              <a:rPr lang="en-US" sz="2300" dirty="0" smtClean="0">
                <a:solidFill>
                  <a:schemeClr val="tx1"/>
                </a:solidFill>
                <a:latin typeface="Segoe UI" pitchFamily="34" charset="0"/>
                <a:ea typeface="Segoe UI" pitchFamily="34" charset="0"/>
                <a:cs typeface="Segoe UI" pitchFamily="34" charset="0"/>
              </a:rPr>
              <a:t>Shortcut</a:t>
            </a:r>
          </a:p>
        </p:txBody>
      </p:sp>
      <p:sp>
        <p:nvSpPr>
          <p:cNvPr id="63" name="Rounded Rectangle 62"/>
          <p:cNvSpPr/>
          <p:nvPr/>
        </p:nvSpPr>
        <p:spPr bwMode="auto">
          <a:xfrm xmlns:a="http://schemas.openxmlformats.org/drawingml/2006/main">
            <a:off x="1828800" y="5638800"/>
            <a:ext cx="2209800" cy="91440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lnSpc>
                <a:spcPct val="90000"/>
              </a:lnSpc>
              <a:spcBef>
                <a:spcPct val="0"/>
              </a:spcBef>
              <a:spcAft>
                <a:spcPct val="0"/>
              </a:spcAft>
            </a:pPr>
            <a:r>
              <a:rPr lang="en-US" sz="2300" dirty="0" smtClean="0">
                <a:solidFill>
                  <a:schemeClr val="tx1"/>
                </a:solidFill>
                <a:latin typeface="Segoe UI" pitchFamily="34" charset="0"/>
                <a:ea typeface="Segoe UI" pitchFamily="34" charset="0"/>
                <a:cs typeface="Segoe UI" pitchFamily="34" charset="0"/>
              </a:rPr>
              <a:t>Jump List</a:t>
            </a:r>
          </a:p>
        </p:txBody>
      </p:sp>
      <p:sp>
        <p:nvSpPr>
          <p:cNvPr id="66" name="Rounded Rectangle 65"/>
          <p:cNvSpPr/>
          <p:nvPr/>
        </p:nvSpPr>
        <p:spPr bwMode="auto">
          <a:xfrm xmlns:a="http://schemas.openxmlformats.org/drawingml/2006/main">
            <a:off x="6324600" y="2819400"/>
            <a:ext cx="2209800" cy="91440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lnSpc>
                <a:spcPct val="90000"/>
              </a:lnSpc>
              <a:spcBef>
                <a:spcPct val="0"/>
              </a:spcBef>
              <a:spcAft>
                <a:spcPct val="0"/>
              </a:spcAft>
            </a:pPr>
            <a:r>
              <a:rPr lang="en-US" sz="2300" dirty="0" smtClean="0">
                <a:solidFill>
                  <a:schemeClr val="tx1"/>
                </a:solidFill>
                <a:latin typeface="Segoe UI" pitchFamily="34" charset="0"/>
                <a:ea typeface="Segoe UI" pitchFamily="34" charset="0"/>
                <a:cs typeface="Segoe UI" pitchFamily="34" charset="0"/>
              </a:rPr>
              <a:t>Windows</a:t>
            </a:r>
          </a:p>
        </p:txBody>
      </p:sp>
      <p:sp>
        <p:nvSpPr>
          <p:cNvPr id="73" name="TextBox 72"/>
          <p:cNvSpPr txBox="1"/>
          <p:nvPr/>
        </p:nvSpPr>
        <p:spPr>
          <a:xfrm xmlns:a="http://schemas.openxmlformats.org/drawingml/2006/main">
            <a:off x="5867400" y="1715869"/>
            <a:ext cx="3116751" cy="590931"/>
          </a:xfrm>
          <a:prstGeom xmlns:a="http://schemas.openxmlformats.org/drawingml/2006/main" prst="rect">
            <a:avLst/>
          </a:prstGeom>
          <a:noFill xmlns:a="http://schemas.openxmlformats.org/drawingml/2006/main"/>
        </p:spPr>
        <p:txBody>
          <a:bodyPr xmlns:a="http://schemas.openxmlformats.org/drawingml/2006/main" wrap="none" rtlCol="0">
            <a:spAutoFit/>
          </a:bodyPr>
          <a:lstStyle xmlns:a="http://schemas.openxmlformats.org/drawingml/2006/main"/>
          <a:p xmlns:a="http://schemas.openxmlformats.org/drawingml/2006/main">
            <a:pPr>
              <a:lnSpc>
                <a:spcPct val="90000"/>
              </a:lnSpc>
            </a:pPr>
            <a:r>
              <a:rPr lang="en-US" dirty="0" smtClean="0">
                <a:solidFill>
                  <a:schemeClr val="tx1">
                    <a:lumMod val="50000"/>
                  </a:schemeClr>
                </a:solidFill>
                <a:latin typeface="Segoe UI" pitchFamily="34" charset="0"/>
                <a:ea typeface="Segoe UI" pitchFamily="34" charset="0"/>
                <a:cs typeface="Segoe UI" pitchFamily="34" charset="0"/>
              </a:rPr>
              <a:t>Application ID can “fall back”</a:t>
            </a:r>
            <a:br>
              <a:rPr lang="en-US" dirty="0" smtClean="0">
                <a:solidFill>
                  <a:schemeClr val="tx1">
                    <a:lumMod val="50000"/>
                  </a:schemeClr>
                </a:solidFill>
                <a:latin typeface="Segoe UI" pitchFamily="34" charset="0"/>
                <a:ea typeface="Segoe UI" pitchFamily="34" charset="0"/>
                <a:cs typeface="Segoe UI" pitchFamily="34" charset="0"/>
              </a:rPr>
            </a:br>
            <a:r>
              <a:rPr lang="en-US" dirty="0" smtClean="0">
                <a:solidFill>
                  <a:schemeClr val="tx1">
                    <a:lumMod val="50000"/>
                  </a:schemeClr>
                </a:solidFill>
                <a:latin typeface="Segoe UI" pitchFamily="34" charset="0"/>
                <a:ea typeface="Segoe UI" pitchFamily="34" charset="0"/>
                <a:cs typeface="Segoe UI" pitchFamily="34" charset="0"/>
              </a:rPr>
              <a:t>to a larger scope if needed</a:t>
            </a:r>
            <a:endParaRPr lang="en-US" dirty="0">
              <a:solidFill>
                <a:schemeClr val="tx1">
                  <a:lumMod val="50000"/>
                </a:schemeClr>
              </a:solidFill>
              <a:latin typeface="Segoe UI" pitchFamily="34" charset="0"/>
              <a:ea typeface="Segoe UI" pitchFamily="34" charset="0"/>
              <a:cs typeface="Segoe UI" pitchFamily="34" charset="0"/>
            </a:endParaRPr>
          </a:p>
        </p:txBody>
      </p:sp>
      <p:sp useBgFill="1">
        <p:nvSpPr>
          <p:cNvPr id="74" name="Rectangle 73"/>
          <p:cNvSpPr/>
          <p:nvPr/>
        </p:nvSpPr>
        <p:spPr bwMode="auto">
          <a:xfrm xmlns:a="http://schemas.openxmlformats.org/drawingml/2006/main">
            <a:off x="838200" y="4267200"/>
            <a:ext cx="1905000" cy="762000"/>
          </a:xfrm>
          <a:prstGeom xmlns:a="http://schemas.openxmlformats.org/drawingml/2006/main" prst="rect">
            <a:avLst/>
          </a:prstGeom>
          <a:ln xmlns:a="http://schemas.openxmlformats.org/drawingml/2006/main" w="25400" cmpd="sng">
            <a:solidFill>
              <a:schemeClr val="tx1">
                <a:lumMod val="95000"/>
              </a:schemeClr>
            </a:solidFill>
            <a:prstDash val="sysDash"/>
            <a:headEnd type="none" w="med" len="med"/>
            <a:tailEnd type="none" w="med" len="med"/>
          </a:ln>
          <a:effectLst xmlns:a="http://schemas.openxmlformats.org/drawingml/2006/main"/>
        </p:spPr>
        <p: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lnSpc>
                <a:spcPct val="90000"/>
              </a:lnSpc>
              <a:spcBef>
                <a:spcPct val="0"/>
              </a:spcBef>
              <a:spcAft>
                <a:spcPct val="0"/>
              </a:spcAft>
            </a:pPr>
            <a:r>
              <a:rPr lang="en-US" sz="2300" dirty="0" smtClean="0">
                <a:solidFill>
                  <a:srgbClr val="FFFFFF"/>
                </a:solidFill>
                <a:latin typeface="Segoe UI" pitchFamily="34" charset="0"/>
                <a:ea typeface="Segoe UI" pitchFamily="34" charset="0"/>
                <a:cs typeface="Segoe UI" pitchFamily="34" charset="0"/>
              </a:rPr>
              <a:t>Default computation</a:t>
            </a:r>
          </a:p>
        </p:txBody>
      </p:sp>
      <p:cxnSp>
        <p:nvCxnSpPr>
          <p:cNvPr id="29" name="Straight Arrow Connector 28"/>
          <p:cNvCxnSpPr/>
          <p:nvPr/>
        </p:nvCxnSpPr>
        <p:spPr>
          <a:xfrm xmlns:a="http://schemas.openxmlformats.org/drawingml/2006/main">
            <a:off x="2895600" y="3581400"/>
            <a:ext cx="533400" cy="228600"/>
          </a:xfrm>
          <a:prstGeom xmlns:a="http://schemas.openxmlformats.org/drawingml/2006/main" prst="straightConnector1">
            <a:avLst/>
          </a:prstGeom>
          <a:ln xmlns:a="http://schemas.openxmlformats.org/drawingml/2006/main" w="34925">
            <a:solidFill>
              <a:schemeClr val="accent4"/>
            </a:solidFill>
            <a:headEnd type="oval"/>
            <a:tailEnd type="triangl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grpSp>
        <p:nvGrpSpPr>
          <p:cNvPr id="87" name="Process"/>
          <p:cNvGrpSpPr/>
          <p:nvPr/>
        </p:nvGrpSpPr>
        <p:grpSpPr>
          <a:xfrm xmlns:a="http://schemas.openxmlformats.org/drawingml/2006/main">
            <a:off x="3543300" y="2133600"/>
            <a:ext cx="2209800" cy="1677194"/>
            <a:chOff x="3543300" y="2133600"/>
            <a:chExt cx="2209800" cy="1677194"/>
          </a:xfrm>
        </p:grpSpPr>
        <p:sp>
          <p:nvSpPr>
            <p:cNvPr id="72" name="Rounded Rectangle 71"/>
            <p:cNvSpPr/>
            <p:nvPr/>
          </p:nvSpPr>
          <p:spPr bwMode="auto">
            <a:xfrm xmlns:a="http://schemas.openxmlformats.org/drawingml/2006/main">
              <a:off x="3543300" y="2133600"/>
              <a:ext cx="2209800" cy="91440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lnSpc>
                  <a:spcPct val="90000"/>
                </a:lnSpc>
                <a:spcBef>
                  <a:spcPct val="0"/>
                </a:spcBef>
                <a:spcAft>
                  <a:spcPct val="0"/>
                </a:spcAft>
              </a:pPr>
              <a:r>
                <a:rPr lang="en-US" sz="2300" dirty="0" smtClean="0">
                  <a:solidFill>
                    <a:schemeClr val="tx1"/>
                  </a:solidFill>
                  <a:latin typeface="Segoe UI" pitchFamily="34" charset="0"/>
                  <a:ea typeface="Segoe UI" pitchFamily="34" charset="0"/>
                  <a:cs typeface="Segoe UI" pitchFamily="34" charset="0"/>
                </a:rPr>
                <a:t>Process</a:t>
              </a:r>
            </a:p>
          </p:txBody>
        </p:sp>
        <p:cxnSp>
          <p:nvCxnSpPr>
            <p:cNvPr id="28" name="Straight Arrow Connector 27"/>
            <p:cNvCxnSpPr>
              <a:stCxn xmlns:a="http://schemas.openxmlformats.org/drawingml/2006/main" id="72" idx="2"/>
            </p:cNvCxnSpPr>
            <p:nvPr/>
          </p:nvCxnSpPr>
          <p:spPr>
            <a:xfrm xmlns:a="http://schemas.openxmlformats.org/drawingml/2006/main" rot="5400000">
              <a:off x="4266406" y="3429000"/>
              <a:ext cx="762794" cy="794"/>
            </a:xfrm>
            <a:prstGeom xmlns:a="http://schemas.openxmlformats.org/drawingml/2006/main" prst="straightConnector1">
              <a:avLst/>
            </a:prstGeom>
            <a:ln xmlns:a="http://schemas.openxmlformats.org/drawingml/2006/main" w="34925">
              <a:solidFill>
                <a:schemeClr val="accent4"/>
              </a:solidFill>
              <a:headEnd type="oval"/>
              <a:tailEnd type="triangl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grpSp>
      <p:cxnSp>
        <p:nvCxnSpPr>
          <p:cNvPr id="34" name="Straight Arrow Connector 33"/>
          <p:cNvCxnSpPr/>
          <p:nvPr/>
        </p:nvCxnSpPr>
        <p:spPr>
          <a:xfrm xmlns:a="http://schemas.openxmlformats.org/drawingml/2006/main" rot="5400000" flipH="1" flipV="1">
            <a:off x="3657601" y="5143499"/>
            <a:ext cx="761998" cy="380999"/>
          </a:xfrm>
          <a:prstGeom xmlns:a="http://schemas.openxmlformats.org/drawingml/2006/main" prst="straightConnector1">
            <a:avLst/>
          </a:prstGeom>
          <a:ln xmlns:a="http://schemas.openxmlformats.org/drawingml/2006/main" w="34925">
            <a:solidFill>
              <a:schemeClr val="accent4"/>
            </a:solidFill>
            <a:headEnd type="oval"/>
            <a:tailEnd type="triangl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grpSp>
        <p:nvGrpSpPr>
          <p:cNvPr id="88" name="Document Type Registration"/>
          <p:cNvGrpSpPr/>
          <p:nvPr/>
        </p:nvGrpSpPr>
        <p:grpSpPr>
          <a:xfrm xmlns:a="http://schemas.openxmlformats.org/drawingml/2006/main">
            <a:off x="5715000" y="4876800"/>
            <a:ext cx="2575243" cy="1600200"/>
            <a:chOff x="5715000" y="4876800"/>
            <a:chExt cx="2575243" cy="1600200"/>
          </a:xfrm>
        </p:grpSpPr>
        <p:sp>
          <p:nvSpPr>
            <p:cNvPr id="69" name="Rounded Rectangle 68"/>
            <p:cNvSpPr/>
            <p:nvPr/>
          </p:nvSpPr>
          <p:spPr bwMode="auto">
            <a:xfrm xmlns:a="http://schemas.openxmlformats.org/drawingml/2006/main">
              <a:off x="5821363" y="5562600"/>
              <a:ext cx="2468880" cy="91440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lnSpc>
                  <a:spcPct val="90000"/>
                </a:lnSpc>
                <a:spcBef>
                  <a:spcPct val="0"/>
                </a:spcBef>
                <a:spcAft>
                  <a:spcPct val="0"/>
                </a:spcAft>
              </a:pPr>
              <a:r>
                <a:rPr lang="en-US" sz="2300" dirty="0" smtClean="0">
                  <a:solidFill>
                    <a:schemeClr val="tx1"/>
                  </a:solidFill>
                  <a:latin typeface="Segoe UI" pitchFamily="34" charset="0"/>
                  <a:ea typeface="Segoe UI" pitchFamily="34" charset="0"/>
                  <a:cs typeface="Segoe UI" pitchFamily="34" charset="0"/>
                </a:rPr>
                <a:t>Document Type Registration</a:t>
              </a:r>
            </a:p>
          </p:txBody>
        </p:sp>
        <p:cxnSp>
          <p:nvCxnSpPr>
            <p:cNvPr id="35" name="Straight Arrow Connector 34"/>
            <p:cNvCxnSpPr/>
            <p:nvPr/>
          </p:nvCxnSpPr>
          <p:spPr>
            <a:xfrm xmlns:a="http://schemas.openxmlformats.org/drawingml/2006/main" rot="16200000" flipV="1">
              <a:off x="5486400" y="5105400"/>
              <a:ext cx="762000" cy="304800"/>
            </a:xfrm>
            <a:prstGeom xmlns:a="http://schemas.openxmlformats.org/drawingml/2006/main" prst="straightConnector1">
              <a:avLst/>
            </a:prstGeom>
            <a:ln xmlns:a="http://schemas.openxmlformats.org/drawingml/2006/main" w="34925">
              <a:solidFill>
                <a:schemeClr val="accent4"/>
              </a:solidFill>
              <a:headEnd type="oval"/>
              <a:tailEnd type="triangl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grpSp>
      <p:cxnSp>
        <p:nvCxnSpPr>
          <p:cNvPr id="83" name="Straight Arrow Connector 82"/>
          <p:cNvCxnSpPr/>
          <p:nvPr/>
        </p:nvCxnSpPr>
        <p:spPr>
          <a:xfrm xmlns:a="http://schemas.openxmlformats.org/drawingml/2006/main" flipH="1">
            <a:off x="5867400" y="3581400"/>
            <a:ext cx="533400" cy="228600"/>
          </a:xfrm>
          <a:prstGeom xmlns:a="http://schemas.openxmlformats.org/drawingml/2006/main" prst="straightConnector1">
            <a:avLst/>
          </a:prstGeom>
          <a:ln xmlns:a="http://schemas.openxmlformats.org/drawingml/2006/main" w="34925">
            <a:solidFill>
              <a:schemeClr val="accent4"/>
            </a:solidFill>
            <a:headEnd type="oval"/>
            <a:tailEnd type="triangle"/>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Tree>
  </p:cSld>
  <p:clrMapOvr>
    <a:masterClrMapping xmlns:a="http://schemas.openxmlformats.org/drawingml/2006/main"/>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dirty="0" smtClean="0"/>
              <a:t>Setting the Application ID</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978729"/>
          </a:xfrm>
        </p:spPr>
        <p:txBody>
          <a:bodyPr xmlns:a="http://schemas.openxmlformats.org/drawingml/2006/main"/>
          <a:lstStyle xmlns:a="http://schemas.openxmlformats.org/drawingml/2006/main"/>
          <a:p xmlns:a="http://schemas.openxmlformats.org/drawingml/2006/main">
            <a:r>
              <a:rPr lang="en-US" smtClean="0"/>
              <a:t>Process-wide – affects </a:t>
            </a:r>
            <a:r>
              <a:rPr lang="en-US" b="1" smtClean="0"/>
              <a:t>all windows</a:t>
            </a:r>
            <a:r>
              <a:rPr lang="en-US" smtClean="0"/>
              <a:t> in the current process:</a:t>
            </a:r>
            <a:endParaRPr lang="en-US" dirty="0"/>
          </a:p>
        </p:txBody>
      </p:sp>
      <p:sp>
        <p:nvSpPr>
          <p:cNvPr id="5" name="Snip Single Corner Rectangle 4"/>
          <p:cNvSpPr/>
          <p:nvPr/>
        </p:nvSpPr>
        <p:spPr bwMode="auto">
          <a:xfrm xmlns:a="http://schemas.openxmlformats.org/drawingml/2006/main">
            <a:off x="647700" y="2590800"/>
            <a:ext cx="7848600" cy="2133600"/>
          </a:xfrm>
          <a:prstGeom xmlns:a="http://schemas.openxmlformats.org/drawingml/2006/main" prst="snip1Rect">
            <a:avLst/>
          </a:prstGeom>
          <a:ln xmlns:a="http://schemas.openxmlformats.org/drawingml/2006/main">
            <a:headEnd type="none" w="med" len="med"/>
            <a:tailEnd type="none" w="med" len="me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#include &lt;</a:t>
            </a:r>
            <a:r>
              <a:rPr lang="en-US" sz="2400" dirty="0" err="1" smtClean="0">
                <a:solidFill>
                  <a:schemeClr val="tx1"/>
                </a:solidFill>
                <a:latin typeface="Consolas" pitchFamily="49" charset="0"/>
                <a:cs typeface="Consolas" pitchFamily="49" charset="0"/>
              </a:rPr>
              <a:t>windows.h</a:t>
            </a:r>
            <a:r>
              <a:rPr lang="en-US" sz="2400" dirty="0" smtClean="0">
                <a:solidFill>
                  <a:schemeClr val="tx1"/>
                </a:solidFill>
                <a:latin typeface="Consolas" pitchFamily="49" charset="0"/>
                <a:cs typeface="Consolas" pitchFamily="49" charset="0"/>
              </a:rPr>
              <a:t>&gt;</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a:t>
            </a:r>
            <a:r>
              <a:rPr lang="en-US" sz="2400" dirty="0" err="1" smtClean="0">
                <a:solidFill>
                  <a:schemeClr val="tx1"/>
                </a:solidFill>
                <a:latin typeface="Consolas" pitchFamily="49" charset="0"/>
                <a:cs typeface="Consolas" pitchFamily="49" charset="0"/>
              </a:rPr>
              <a:t>pragma</a:t>
            </a:r>
            <a:r>
              <a:rPr lang="en-US" sz="2400" dirty="0" smtClean="0">
                <a:solidFill>
                  <a:schemeClr val="tx1"/>
                </a:solidFill>
                <a:latin typeface="Consolas" pitchFamily="49" charset="0"/>
                <a:cs typeface="Consolas" pitchFamily="49" charset="0"/>
              </a:rPr>
              <a:t> comment (lib, "shell32.lib")</a:t>
            </a:r>
          </a:p>
          <a:p xmlns:a="http://schemas.openxmlformats.org/drawingml/2006/main">
            <a:pPr defTabSz="914099" fontAlgn="base">
              <a:spcBef>
                <a:spcPct val="0"/>
              </a:spcBef>
              <a:spcAft>
                <a:spcPct val="0"/>
              </a:spcAft>
            </a:pPr>
            <a:endParaRPr lang="en-US" sz="2400" dirty="0" smtClean="0">
              <a:solidFill>
                <a:schemeClr val="tx1"/>
              </a:solidFill>
              <a:latin typeface="Consolas" pitchFamily="49" charset="0"/>
              <a:cs typeface="Consolas" pitchFamily="49" charset="0"/>
            </a:endParaRP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SetCurrentProcessExplicitAppUserModelId</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	L"Microsoft.Samples.AppId1");</a:t>
            </a:r>
          </a:p>
        </p:txBody>
      </p:sp>
      <p:sp>
        <p:nvSpPr>
          <p:cNvPr id="6" name="Snip Single Corner Rectangle 5"/>
          <p:cNvSpPr/>
          <p:nvPr/>
        </p:nvSpPr>
        <p:spPr bwMode="auto">
          <a:xfrm xmlns:a="http://schemas.openxmlformats.org/drawingml/2006/main">
            <a:off x="647700" y="4800600"/>
            <a:ext cx="7848600" cy="1524000"/>
          </a:xfrm>
          <a:prstGeom xmlns:a="http://schemas.openxmlformats.org/drawingml/2006/main" prst="snip1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Windows7Application.SetCurrentProcessAppId(</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	"Microsoft.Samples.AppId1");</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p:txBody>
          <a:bodyPr xmlns:a="http://schemas.openxmlformats.org/drawingml/2006/main">
            <a:normAutofit fontScale="90000"/>
          </a:bodyPr>
          <a:lstStyle xmlns:a="http://schemas.openxmlformats.org/drawingml/2006/main"/>
          <a:p xmlns:a="http://schemas.openxmlformats.org/drawingml/2006/main">
            <a:r>
              <a:rPr lang="en-US" dirty="0" smtClean="0"/>
              <a:t>The Windows</a:t>
            </a:r>
            <a:r>
              <a:rPr lang="en-US" baseline="30000" dirty="0" smtClean="0"/>
              <a:t>®</a:t>
            </a:r>
            <a:r>
              <a:rPr lang="en-US" dirty="0" smtClean="0"/>
              <a:t/>
            </a:r>
            <a:br>
              <a:rPr lang="en-US" dirty="0" smtClean="0"/>
            </a:br>
            <a:r>
              <a:rPr lang="en-US" dirty="0" smtClean="0"/>
              <a:t>7 Taskbar</a:t>
            </a:r>
            <a:endParaRPr lang="en-US" dirty="0"/>
          </a:p>
        </p:txBody>
      </p:sp>
      <p:sp>
        <p:nvSpPr>
          <p:cNvPr id="3" name="Subtitle 2"/>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smtClean="0"/>
              <a:t>Microsoft</a:t>
            </a:r>
            <a:r>
              <a:rPr lang="en-US" baseline="30000" dirty="0" smtClean="0"/>
              <a:t>®</a:t>
            </a:r>
            <a:r>
              <a:rPr lang="en-US" dirty="0" smtClean="0"/>
              <a:t> Corporation</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2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Window Application ID</a:t>
            </a:r>
            <a:endParaRPr lang="en-US" dirty="0"/>
          </a:p>
        </p:txBody>
      </p:sp>
      <p:sp>
        <p:nvSpPr>
          <p:cNvPr id="4" name="Snip Single Corner Rectangle 3"/>
          <p:cNvSpPr/>
          <p:nvPr/>
        </p:nvSpPr>
        <p:spPr bwMode="auto">
          <a:xfrm xmlns:a="http://schemas.openxmlformats.org/drawingml/2006/main">
            <a:off x="647700" y="1905000"/>
            <a:ext cx="7848600" cy="2819400"/>
          </a:xfrm>
          <a:prstGeom xmlns:a="http://schemas.openxmlformats.org/drawingml/2006/main" prst="snip1Rect">
            <a:avLst/>
          </a:prstGeom>
          <a:ln xmlns:a="http://schemas.openxmlformats.org/drawingml/2006/main">
            <a:headEnd type="none" w="med" len="med"/>
            <a:tailEnd type="none" w="med" len="me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PROPVARIANT </a:t>
            </a:r>
            <a:r>
              <a:rPr lang="en-US" sz="2400" dirty="0" err="1" smtClean="0">
                <a:solidFill>
                  <a:schemeClr val="tx1"/>
                </a:solidFill>
                <a:latin typeface="Consolas" pitchFamily="49" charset="0"/>
                <a:cs typeface="Consolas" pitchFamily="49" charset="0"/>
              </a:rPr>
              <a:t>pv</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InitPropVariantFromString</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	L"Microsoft.Samples.AppId2", &amp;</a:t>
            </a:r>
            <a:r>
              <a:rPr lang="en-US" sz="2400" dirty="0" err="1" smtClean="0">
                <a:solidFill>
                  <a:schemeClr val="tx1"/>
                </a:solidFill>
                <a:latin typeface="Consolas" pitchFamily="49" charset="0"/>
                <a:cs typeface="Consolas" pitchFamily="49" charset="0"/>
              </a:rPr>
              <a:t>pv</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IPropertyStore</a:t>
            </a:r>
            <a:r>
              <a:rPr lang="en-US" sz="2400" dirty="0" smtClean="0">
                <a:solidFill>
                  <a:schemeClr val="tx1"/>
                </a:solidFill>
                <a:latin typeface="Consolas" pitchFamily="49" charset="0"/>
                <a:cs typeface="Consolas" pitchFamily="49" charset="0"/>
              </a:rPr>
              <a:t> *</a:t>
            </a:r>
            <a:r>
              <a:rPr lang="en-US" sz="2400" dirty="0" err="1" smtClean="0">
                <a:solidFill>
                  <a:schemeClr val="tx1"/>
                </a:solidFill>
                <a:latin typeface="Consolas" pitchFamily="49" charset="0"/>
                <a:cs typeface="Consolas" pitchFamily="49" charset="0"/>
              </a:rPr>
              <a:t>pps</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HRESULT hr = </a:t>
            </a:r>
            <a:r>
              <a:rPr lang="en-US" sz="2400" dirty="0" err="1" smtClean="0">
                <a:solidFill>
                  <a:schemeClr val="tx1"/>
                </a:solidFill>
                <a:latin typeface="Consolas" pitchFamily="49" charset="0"/>
                <a:cs typeface="Consolas" pitchFamily="49" charset="0"/>
              </a:rPr>
              <a:t>SHGetPropertyStoreForWindow</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
            </a:r>
            <a:r>
              <a:rPr lang="en-US" sz="2400" dirty="0" err="1" smtClean="0">
                <a:solidFill>
                  <a:schemeClr val="tx1"/>
                </a:solidFill>
                <a:latin typeface="Consolas" pitchFamily="49" charset="0"/>
                <a:cs typeface="Consolas" pitchFamily="49" charset="0"/>
              </a:rPr>
              <a:t>hWnd</a:t>
            </a:r>
            <a:r>
              <a:rPr lang="en-US" sz="2400" dirty="0" smtClean="0">
                <a:solidFill>
                  <a:schemeClr val="tx1"/>
                </a:solidFill>
                <a:latin typeface="Consolas" pitchFamily="49" charset="0"/>
                <a:cs typeface="Consolas" pitchFamily="49" charset="0"/>
              </a:rPr>
              <a:t>, IID_PPV_ARGS(&amp;</a:t>
            </a:r>
            <a:r>
              <a:rPr lang="en-US" sz="2400" dirty="0" err="1" smtClean="0">
                <a:solidFill>
                  <a:schemeClr val="tx1"/>
                </a:solidFill>
                <a:latin typeface="Consolas" pitchFamily="49" charset="0"/>
                <a:cs typeface="Consolas" pitchFamily="49" charset="0"/>
              </a:rPr>
              <a:t>pps</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pps</a:t>
            </a:r>
            <a:r>
              <a:rPr lang="en-US" sz="2400" dirty="0" smtClean="0">
                <a:solidFill>
                  <a:schemeClr val="tx1"/>
                </a:solidFill>
                <a:latin typeface="Consolas" pitchFamily="49" charset="0"/>
                <a:cs typeface="Consolas" pitchFamily="49" charset="0"/>
              </a:rPr>
              <a:t>-&gt;</a:t>
            </a:r>
            <a:r>
              <a:rPr lang="en-US" sz="2400" dirty="0" err="1" smtClean="0">
                <a:solidFill>
                  <a:schemeClr val="tx1"/>
                </a:solidFill>
                <a:latin typeface="Consolas" pitchFamily="49" charset="0"/>
                <a:cs typeface="Consolas" pitchFamily="49" charset="0"/>
              </a:rPr>
              <a:t>SetValue</a:t>
            </a:r>
            <a:r>
              <a:rPr lang="en-US" sz="2400" dirty="0" smtClean="0">
                <a:solidFill>
                  <a:schemeClr val="tx1"/>
                </a:solidFill>
                <a:latin typeface="Consolas" pitchFamily="49" charset="0"/>
                <a:cs typeface="Consolas" pitchFamily="49" charset="0"/>
              </a:rPr>
              <a:t>(</a:t>
            </a:r>
            <a:r>
              <a:rPr lang="en-US" sz="2400" dirty="0" err="1" smtClean="0">
                <a:solidFill>
                  <a:schemeClr val="tx1"/>
                </a:solidFill>
                <a:latin typeface="Consolas" pitchFamily="49" charset="0"/>
                <a:cs typeface="Consolas" pitchFamily="49" charset="0"/>
              </a:rPr>
              <a:t>PKEY_AppUserModel_ID</a:t>
            </a:r>
            <a:r>
              <a:rPr lang="en-US" sz="2400" dirty="0" smtClean="0">
                <a:solidFill>
                  <a:schemeClr val="tx1"/>
                </a:solidFill>
                <a:latin typeface="Consolas" pitchFamily="49" charset="0"/>
                <a:cs typeface="Consolas" pitchFamily="49" charset="0"/>
              </a:rPr>
              <a:t>, </a:t>
            </a:r>
            <a:r>
              <a:rPr lang="en-US" sz="2400" dirty="0" err="1" smtClean="0">
                <a:solidFill>
                  <a:schemeClr val="tx1"/>
                </a:solidFill>
                <a:latin typeface="Consolas" pitchFamily="49" charset="0"/>
                <a:cs typeface="Consolas" pitchFamily="49" charset="0"/>
              </a:rPr>
              <a:t>pv</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endParaRPr lang="en-US" sz="2400" dirty="0" smtClean="0">
              <a:solidFill>
                <a:schemeClr val="tx1"/>
              </a:solidFill>
              <a:latin typeface="Consolas" pitchFamily="49" charset="0"/>
              <a:cs typeface="Consolas" pitchFamily="49" charset="0"/>
            </a:endParaRPr>
          </a:p>
        </p:txBody>
      </p:sp>
      <p:sp>
        <p:nvSpPr>
          <p:cNvPr id="5" name="Snip Single Corner Rectangle 4"/>
          <p:cNvSpPr/>
          <p:nvPr/>
        </p:nvSpPr>
        <p:spPr bwMode="auto">
          <a:xfrm xmlns:a="http://schemas.openxmlformats.org/drawingml/2006/main">
            <a:off x="647700" y="4953000"/>
            <a:ext cx="7848600" cy="1524000"/>
          </a:xfrm>
          <a:prstGeom xmlns:a="http://schemas.openxmlformats.org/drawingml/2006/main" prst="snip1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myForm.SetAppId</a:t>
            </a:r>
            <a:r>
              <a:rPr lang="en-US" sz="2400" dirty="0" smtClean="0">
                <a:solidFill>
                  <a:schemeClr val="tx1"/>
                </a:solidFill>
                <a:latin typeface="Consolas" pitchFamily="49" charset="0"/>
                <a:cs typeface="Consolas" pitchFamily="49" charset="0"/>
              </a:rPr>
              <a:t>("Microsoft.Samples.AppId2");</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21.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Application ID</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smtClean="0"/>
              <a:t>…and its effects on the taskbar</a:t>
            </a:r>
            <a:endParaRPr lang="en-US" dirty="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2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Windows Shell</a:t>
            </a:r>
            <a:br>
              <a:rPr lang="en-US" dirty="0" smtClean="0"/>
            </a:br>
            <a:r>
              <a:rPr lang="en-US" sz="3200" dirty="0" smtClean="0">
                <a:gradFill>
                  <a:gsLst>
                    <a:gs pos="0">
                      <a:schemeClr val="accent6"/>
                    </a:gs>
                    <a:gs pos="9000">
                      <a:schemeClr val="accent6"/>
                    </a:gs>
                  </a:gsLst>
                  <a:lin ang="16200000" scaled="1"/>
                </a:gradFill>
              </a:rPr>
              <a:t>Overview</a:t>
            </a:r>
          </a:p>
        </p:txBody>
      </p:sp>
      <p:sp>
        <p:nvSpPr>
          <p:cNvPr id="3" name="Text Placeholder 2"/>
          <p:cNvSpPr>
            <a:spLocks xmlns:a="http://schemas.openxmlformats.org/drawingml/2006/main" noGrp="1"/>
          </p:cNvSpPr>
          <p:nvPr>
            <p:ph type="body" sz="quarter" idx="10"/>
          </p:nvPr>
        </p:nvSpPr>
        <p:spPr>
          <a:xfrm xmlns:a="http://schemas.openxmlformats.org/drawingml/2006/main">
            <a:off x="381000" y="1905000"/>
            <a:ext cx="8382000" cy="3299365"/>
          </a:xfrm>
        </p:spPr>
        <p:txBody>
          <a:bodyPr xmlns:a="http://schemas.openxmlformats.org/drawingml/2006/main"/>
          <a:lstStyle xmlns:a="http://schemas.openxmlformats.org/drawingml/2006/main"/>
          <a:p xmlns:a="http://schemas.openxmlformats.org/drawingml/2006/main">
            <a:r>
              <a:rPr lang="en-US" dirty="0" smtClean="0"/>
              <a:t>The Windows Shell is the user’s and developer’s gate to the system</a:t>
            </a:r>
          </a:p>
          <a:p xmlns:a="http://schemas.openxmlformats.org/drawingml/2006/main">
            <a:pPr lvl="1"/>
            <a:r>
              <a:rPr lang="en-US" b="1" dirty="0" smtClean="0"/>
              <a:t>Folders</a:t>
            </a:r>
            <a:r>
              <a:rPr lang="en-US" dirty="0" smtClean="0"/>
              <a:t> and </a:t>
            </a:r>
            <a:r>
              <a:rPr lang="en-US" b="1" dirty="0" smtClean="0"/>
              <a:t>files</a:t>
            </a:r>
            <a:r>
              <a:rPr lang="en-US" dirty="0" smtClean="0"/>
              <a:t> to access local computer</a:t>
            </a:r>
          </a:p>
          <a:p xmlns:a="http://schemas.openxmlformats.org/drawingml/2006/main">
            <a:pPr lvl="1"/>
            <a:r>
              <a:rPr lang="en-US" b="1" dirty="0" smtClean="0"/>
              <a:t>Virtual objects </a:t>
            </a:r>
            <a:r>
              <a:rPr lang="en-US" dirty="0" smtClean="0"/>
              <a:t>to access network printers, network computers, Control Panel, Recycle Bin</a:t>
            </a:r>
          </a:p>
          <a:p xmlns:a="http://schemas.openxmlformats.org/drawingml/2006/main">
            <a:r>
              <a:rPr lang="en-US" dirty="0" smtClean="0"/>
              <a:t>Windows® Explorer provides a graphical representation of the Shell namespace</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2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Windows Shell</a:t>
            </a:r>
            <a:br>
              <a:rPr lang="en-US" dirty="0" smtClean="0"/>
            </a:br>
            <a:r>
              <a:rPr lang="en-US" sz="3200" dirty="0" smtClean="0">
                <a:gradFill>
                  <a:gsLst>
                    <a:gs pos="0">
                      <a:schemeClr val="accent6"/>
                    </a:gs>
                    <a:gs pos="9000">
                      <a:schemeClr val="accent6"/>
                    </a:gs>
                  </a:gsLst>
                  <a:lin ang="16200000" scaled="1"/>
                </a:gradFill>
              </a:rPr>
              <a:t>Extensibility</a:t>
            </a:r>
          </a:p>
        </p:txBody>
      </p:sp>
      <p:sp>
        <p:nvSpPr>
          <p:cNvPr id="3" name="Text Placeholder 2"/>
          <p:cNvSpPr>
            <a:spLocks xmlns:a="http://schemas.openxmlformats.org/drawingml/2006/main" noGrp="1"/>
          </p:cNvSpPr>
          <p:nvPr>
            <p:ph type="body" sz="quarter" idx="10"/>
          </p:nvPr>
        </p:nvSpPr>
        <p:spPr>
          <a:xfrm xmlns:a="http://schemas.openxmlformats.org/drawingml/2006/main">
            <a:off x="381000" y="1905000"/>
            <a:ext cx="8382000" cy="2135969"/>
          </a:xfrm>
        </p:spPr>
        <p:txBody>
          <a:bodyPr xmlns:a="http://schemas.openxmlformats.org/drawingml/2006/main"/>
          <a:lstStyle xmlns:a="http://schemas.openxmlformats.org/drawingml/2006/main"/>
          <a:p xmlns:a="http://schemas.openxmlformats.org/drawingml/2006/main">
            <a:r>
              <a:rPr lang="en-US" dirty="0" smtClean="0"/>
              <a:t>Search providers</a:t>
            </a:r>
          </a:p>
          <a:p xmlns:a="http://schemas.openxmlformats.org/drawingml/2006/main">
            <a:r>
              <a:rPr lang="en-US" dirty="0" smtClean="0"/>
              <a:t>Preview handlers</a:t>
            </a:r>
          </a:p>
          <a:p xmlns:a="http://schemas.openxmlformats.org/drawingml/2006/main">
            <a:r>
              <a:rPr lang="en-US" dirty="0" smtClean="0"/>
              <a:t>Explorer extensions</a:t>
            </a:r>
          </a:p>
          <a:p xmlns:a="http://schemas.openxmlformats.org/drawingml/2006/main">
            <a:r>
              <a:rPr lang="en-US" dirty="0" smtClean="0"/>
              <a:t>Desktop gadgets</a:t>
            </a:r>
          </a:p>
          <a:p xmlns:a="http://schemas.openxmlformats.org/drawingml/2006/main">
            <a:r>
              <a:rPr lang="en-US" dirty="0" smtClean="0"/>
              <a:t>Taskbar desk-bands</a:t>
            </a:r>
          </a:p>
          <a:p xmlns:a="http://schemas.openxmlformats.org/drawingml/2006/main">
            <a:r>
              <a:rPr lang="en-US" dirty="0" smtClean="0"/>
              <a:t>Control Panel applets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2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Windows Shell</a:t>
            </a:r>
            <a:br>
              <a:rPr lang="en-US" dirty="0" smtClean="0"/>
            </a:br>
            <a:r>
              <a:rPr lang="en-US" sz="3200" dirty="0" smtClean="0">
                <a:gradFill>
                  <a:gsLst>
                    <a:gs pos="0">
                      <a:schemeClr val="accent6"/>
                    </a:gs>
                    <a:gs pos="9000">
                      <a:schemeClr val="accent6"/>
                    </a:gs>
                  </a:gsLst>
                  <a:lin ang="16200000" scaled="1"/>
                </a:gradFill>
              </a:rPr>
              <a:t>Application interaction</a:t>
            </a:r>
          </a:p>
        </p:txBody>
      </p:sp>
      <p:sp>
        <p:nvSpPr>
          <p:cNvPr id="3" name="Text Placeholder 2"/>
          <p:cNvSpPr>
            <a:spLocks xmlns:a="http://schemas.openxmlformats.org/drawingml/2006/main" noGrp="1"/>
          </p:cNvSpPr>
          <p:nvPr>
            <p:ph type="body" sz="quarter" idx="10"/>
          </p:nvPr>
        </p:nvSpPr>
        <p:spPr>
          <a:xfrm xmlns:a="http://schemas.openxmlformats.org/drawingml/2006/main">
            <a:off x="381000" y="1905000"/>
            <a:ext cx="8382000" cy="2135969"/>
          </a:xfrm>
        </p:spPr>
        <p:txBody>
          <a:bodyPr xmlns:a="http://schemas.openxmlformats.org/drawingml/2006/main"/>
          <a:lstStyle xmlns:a="http://schemas.openxmlformats.org/drawingml/2006/main"/>
          <a:p xmlns:a="http://schemas.openxmlformats.org/drawingml/2006/main">
            <a:r>
              <a:rPr lang="en-US" dirty="0" smtClean="0"/>
              <a:t>Application support</a:t>
            </a:r>
          </a:p>
          <a:p xmlns:a="http://schemas.openxmlformats.org/drawingml/2006/main">
            <a:pPr lvl="1"/>
            <a:r>
              <a:rPr lang="en-US" dirty="0" smtClean="0"/>
              <a:t>Common file dialogs</a:t>
            </a:r>
          </a:p>
          <a:p xmlns:a="http://schemas.openxmlformats.org/drawingml/2006/main">
            <a:pPr lvl="1"/>
            <a:r>
              <a:rPr lang="en-US" dirty="0" smtClean="0"/>
              <a:t>Known folders and libraries</a:t>
            </a:r>
          </a:p>
          <a:p xmlns:a="http://schemas.openxmlformats.org/drawingml/2006/main">
            <a:pPr lvl="1"/>
            <a:r>
              <a:rPr lang="en-US" dirty="0" smtClean="0"/>
              <a:t>Property system</a:t>
            </a:r>
          </a:p>
          <a:p xmlns:a="http://schemas.openxmlformats.org/drawingml/2006/main">
            <a:r>
              <a:rPr lang="en-US" dirty="0" smtClean="0"/>
              <a:t>Terminology </a:t>
            </a:r>
          </a:p>
          <a:p xmlns:a="http://schemas.openxmlformats.org/drawingml/2006/main">
            <a:pPr lvl="1"/>
            <a:r>
              <a:rPr lang="en-US" dirty="0" err="1" smtClean="0"/>
              <a:t>IShellItem</a:t>
            </a:r>
            <a:r>
              <a:rPr lang="en-US" dirty="0" smtClean="0"/>
              <a:t> – represents folders and files</a:t>
            </a:r>
          </a:p>
          <a:p xmlns:a="http://schemas.openxmlformats.org/drawingml/2006/main">
            <a:pPr lvl="1"/>
            <a:r>
              <a:rPr lang="en-US" dirty="0" err="1" smtClean="0"/>
              <a:t>IShellLink</a:t>
            </a:r>
            <a:r>
              <a:rPr lang="en-US" dirty="0" smtClean="0"/>
              <a:t> – represents shell shortcuts</a:t>
            </a:r>
          </a:p>
          <a:p xmlns:a="http://schemas.openxmlformats.org/drawingml/2006/main">
            <a:pPr lvl="1"/>
            <a:r>
              <a:rPr lang="en-US" dirty="0" err="1" smtClean="0"/>
              <a:t>IShellFolder</a:t>
            </a:r>
            <a:r>
              <a:rPr lang="en-US" dirty="0" smtClean="0"/>
              <a:t> – represents folders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2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9" name="Rectangle 8"/>
          <p:cNvSpPr/>
          <p:nvPr/>
        </p:nvSpPr>
        <p:spPr>
          <a:xfrm xmlns:a="http://schemas.openxmlformats.org/drawingml/2006/main">
            <a:off x="0" y="4572000"/>
            <a:ext cx="9144000" cy="228600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Jump List</a:t>
            </a:r>
            <a:endParaRPr lang="en-US" dirty="0"/>
          </a:p>
        </p:txBody>
      </p:sp>
      <p:sp>
        <p:nvSpPr>
          <p:cNvPr id="6" name="Text Placeholder 5"/>
          <p:cNvSpPr>
            <a:spLocks xmlns:a="http://schemas.openxmlformats.org/drawingml/2006/main" noGrp="1"/>
          </p:cNvSpPr>
          <p:nvPr>
            <p:ph type="body" sz="quarter" idx="10"/>
          </p:nvPr>
        </p:nvSpPr>
        <p:spPr>
          <a:xfrm xmlns:a="http://schemas.openxmlformats.org/drawingml/2006/main">
            <a:off x="2743200" y="5791200"/>
            <a:ext cx="6019800" cy="535531"/>
          </a:xfrm>
        </p:spPr>
        <p:txBody>
          <a:bodyPr xmlns:a="http://schemas.openxmlformats.org/drawingml/2006/main"/>
          <a:lstStyle xmlns:a="http://schemas.openxmlformats.org/drawingml/2006/main"/>
          <a:p xmlns:a="http://schemas.openxmlformats.org/drawingml/2006/main">
            <a:pPr algn="r">
              <a:buNone/>
            </a:pPr>
            <a:r>
              <a:rPr lang="en-US" dirty="0" smtClean="0"/>
              <a:t>It’s a mini Start menu</a:t>
            </a:r>
            <a:endParaRPr lang="en-US" dirty="0"/>
          </a:p>
        </p:txBody>
      </p:sp>
      <p:pic>
        <p:nvPicPr>
          <p:cNvPr id="2050"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tretch xmlns:a="http://schemas.openxmlformats.org/drawingml/2006/main">
            <a:fillRect/>
          </a:stretch>
        </p:blipFill>
        <p:spPr bwMode="auto">
          <a:xfrm xmlns:a="http://schemas.openxmlformats.org/drawingml/2006/main">
            <a:off x="723900" y="1447800"/>
            <a:ext cx="3848100" cy="4486275"/>
          </a:xfrm>
          <a:prstGeom xmlns:a="http://schemas.openxmlformats.org/drawingml/2006/main" prst="roundRect">
            <a:avLst>
              <a:gd name="adj" fmla="val 1170"/>
            </a:avLst>
          </a:prstGeom>
          <a:noFill xmlns:a="http://schemas.openxmlformats.org/drawingml/2006/main"/>
          <a:ln xmlns:a="http://schemas.openxmlformats.org/drawingml/2006/main">
            <a:solidFill>
              <a:schemeClr val="tx1"/>
            </a:solidFill>
          </a:ln>
        </p:spPr>
      </p:pic>
      <p:pic>
        <p:nvPicPr>
          <p:cNvPr id="2051" name="Picture 3"/>
          <p:cNvPicPr>
            <a:picLocks xmlns:a="http://schemas.openxmlformats.org/drawingml/2006/main" noChangeAspect="1" noChangeArrowheads="1"/>
          </p:cNvPicPr>
          <p:nvPr/>
        </p:nvPicPr>
        <p:blipFill>
          <a:blip xmlns:r="http://schemas.openxmlformats.org/officeDocument/2006/relationships" xmlns:a="http://schemas.openxmlformats.org/drawingml/2006/main" r:embed="rId5" cstate="print"/>
          <a:srcRect xmlns:a="http://schemas.openxmlformats.org/drawingml/2006/main" l="1158" t="2166" r="3089" b="6538"/>
          <a:stretch xmlns:a="http://schemas.openxmlformats.org/drawingml/2006/main">
            <a:fillRect/>
          </a:stretch>
        </p:blipFill>
        <p:spPr bwMode="auto">
          <a:xfrm xmlns:a="http://schemas.openxmlformats.org/drawingml/2006/main">
            <a:off x="5029200" y="685800"/>
            <a:ext cx="2362200" cy="4495800"/>
          </a:xfrm>
          <a:prstGeom xmlns:a="http://schemas.openxmlformats.org/drawingml/2006/main" prst="roundRect">
            <a:avLst>
              <a:gd name="adj" fmla="val 2642"/>
            </a:avLst>
          </a:prstGeom>
          <a:noFill xmlns:a="http://schemas.openxmlformats.org/drawingml/2006/main"/>
          <a:ln xmlns:a="http://schemas.openxmlformats.org/drawingml/2006/main" w="28575">
            <a:solidFill>
              <a:schemeClr val="tx1"/>
            </a:solidFill>
          </a:ln>
        </p:spPr>
      </p:pic>
    </p:spTree>
  </p:cSld>
  <p:clrMapOvr>
    <a:masterClrMapping xmlns:a="http://schemas.openxmlformats.org/drawingml/2006/main"/>
  </p:clrMapOvr>
  <p:transition>
    <p:fade/>
  </p:transition>
  <p:timing>
    <p:tnLst>
      <p:par>
        <p:cTn id="1" dur="indefinite" restart="never" nodeType="tmRoot"/>
      </p:par>
    </p:tnLst>
  </p:timing>
</p:sld>
</file>

<file path=ppt/slides/slide2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35" name="Rectangle 34"/>
          <p:cNvSpPr/>
          <p:nvPr/>
        </p:nvSpPr>
        <p:spPr>
          <a:xfrm xmlns:a="http://schemas.openxmlformats.org/drawingml/2006/main">
            <a:off x="0" y="4572000"/>
            <a:ext cx="9144000" cy="228600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Jump Lists</a:t>
            </a:r>
            <a:br>
              <a:rPr lang="en-US" dirty="0" smtClean="0"/>
            </a:br>
            <a:r>
              <a:rPr lang="en-US" sz="3200" dirty="0" smtClean="0">
                <a:gradFill>
                  <a:gsLst>
                    <a:gs pos="0">
                      <a:schemeClr val="accent6"/>
                    </a:gs>
                    <a:gs pos="9000">
                      <a:schemeClr val="accent6"/>
                    </a:gs>
                  </a:gsLst>
                  <a:lin ang="16200000" scaled="1"/>
                </a:gradFill>
              </a:rPr>
              <a:t>A detailed look</a:t>
            </a:r>
          </a:p>
        </p:txBody>
      </p:sp>
      <p:sp>
        <p:nvSpPr>
          <p:cNvPr id="62" name="TextBox 61"/>
          <p:cNvSpPr txBox="1"/>
          <p:nvPr/>
        </p:nvSpPr>
        <p:spPr>
          <a:xfrm xmlns:a="http://schemas.openxmlformats.org/drawingml/2006/main">
            <a:off x="304800" y="2918936"/>
            <a:ext cx="2315623" cy="954107"/>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pPr algn="r" defTabSz="914363" rtl="0"/>
            <a:r>
              <a:rPr lang="en-US" sz="2800" kern="1200" dirty="0">
                <a:solidFill>
                  <a:srgbClr val="FFFFFF"/>
                </a:solidFill>
                <a:latin typeface="Calibri"/>
                <a:ea typeface="+mn-ea"/>
                <a:cs typeface="+mn-cs"/>
              </a:rPr>
              <a:t>Destinations</a:t>
            </a:r>
          </a:p>
          <a:p xmlns:a="http://schemas.openxmlformats.org/drawingml/2006/main">
            <a:pPr algn="r" defTabSz="914363" rtl="0"/>
            <a:r>
              <a:rPr lang="en-US" sz="2800" kern="1200" dirty="0">
                <a:solidFill>
                  <a:srgbClr val="FFFFFF"/>
                </a:solidFill>
                <a:latin typeface="Calibri"/>
                <a:ea typeface="+mn-ea"/>
                <a:cs typeface="+mn-cs"/>
              </a:rPr>
              <a:t>(“nouns”)</a:t>
            </a:r>
          </a:p>
        </p:txBody>
      </p:sp>
      <p:sp>
        <p:nvSpPr>
          <p:cNvPr id="63" name="TextBox 62"/>
          <p:cNvSpPr txBox="1"/>
          <p:nvPr/>
        </p:nvSpPr>
        <p:spPr>
          <a:xfrm xmlns:a="http://schemas.openxmlformats.org/drawingml/2006/main">
            <a:off x="685800" y="4839269"/>
            <a:ext cx="1934623" cy="954107"/>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pPr algn="r" defTabSz="914363" rtl="0"/>
            <a:r>
              <a:rPr lang="en-US" sz="2800" kern="1200" dirty="0">
                <a:solidFill>
                  <a:srgbClr val="FFFFFF"/>
                </a:solidFill>
                <a:latin typeface="Calibri"/>
                <a:ea typeface="+mn-ea"/>
                <a:cs typeface="+mn-cs"/>
              </a:rPr>
              <a:t>Tasks</a:t>
            </a:r>
          </a:p>
          <a:p xmlns:a="http://schemas.openxmlformats.org/drawingml/2006/main">
            <a:pPr algn="r" defTabSz="914363" rtl="0"/>
            <a:r>
              <a:rPr lang="en-US" sz="2800" kern="1200" dirty="0">
                <a:solidFill>
                  <a:srgbClr val="FFFFFF"/>
                </a:solidFill>
                <a:latin typeface="Calibri"/>
                <a:ea typeface="+mn-ea"/>
                <a:cs typeface="+mn-cs"/>
              </a:rPr>
              <a:t>(“verbs”)</a:t>
            </a:r>
          </a:p>
        </p:txBody>
      </p:sp>
      <p:sp>
        <p:nvSpPr>
          <p:cNvPr id="64" name="TextBox 63"/>
          <p:cNvSpPr txBox="1"/>
          <p:nvPr/>
        </p:nvSpPr>
        <p:spPr>
          <a:xfrm xmlns:a="http://schemas.openxmlformats.org/drawingml/2006/main">
            <a:off x="6096000" y="3135868"/>
            <a:ext cx="2761910" cy="523220"/>
          </a:xfrm>
          <a:prstGeom xmlns:a="http://schemas.openxmlformats.org/drawingml/2006/main" prst="rect">
            <a:avLst/>
          </a:prstGeom>
          <a:noFill xmlns:a="http://schemas.openxmlformats.org/drawingml/2006/main"/>
        </p:spPr>
        <p:txBody>
          <a:bodyPr xmlns:a="http://schemas.openxmlformats.org/drawingml/2006/main" wrap="none" rtlCol="0">
            <a:spAutoFit/>
          </a:bodyPr>
          <a:lstStyle xmlns:a="http://schemas.openxmlformats.org/drawingml/2006/main"/>
          <a:p xmlns:a="http://schemas.openxmlformats.org/drawingml/2006/main">
            <a:pPr algn="l" defTabSz="914363" rtl="0"/>
            <a:r>
              <a:rPr lang="en-US" sz="2800" kern="1200" dirty="0">
                <a:solidFill>
                  <a:srgbClr val="FFFFFF"/>
                </a:solidFill>
                <a:latin typeface="Calibri"/>
                <a:ea typeface="+mn-ea"/>
                <a:cs typeface="+mn-cs"/>
              </a:rPr>
              <a:t>Known categories</a:t>
            </a:r>
          </a:p>
        </p:txBody>
      </p:sp>
      <p:sp>
        <p:nvSpPr>
          <p:cNvPr id="65" name="TextBox 64"/>
          <p:cNvSpPr txBox="1"/>
          <p:nvPr/>
        </p:nvSpPr>
        <p:spPr>
          <a:xfrm xmlns:a="http://schemas.openxmlformats.org/drawingml/2006/main">
            <a:off x="6096000" y="4038600"/>
            <a:ext cx="2868799" cy="523220"/>
          </a:xfrm>
          <a:prstGeom xmlns:a="http://schemas.openxmlformats.org/drawingml/2006/main" prst="rect">
            <a:avLst/>
          </a:prstGeom>
          <a:noFill xmlns:a="http://schemas.openxmlformats.org/drawingml/2006/main"/>
        </p:spPr>
        <p:txBody>
          <a:bodyPr xmlns:a="http://schemas.openxmlformats.org/drawingml/2006/main" wrap="none" rtlCol="0">
            <a:spAutoFit/>
          </a:bodyPr>
          <a:lstStyle xmlns:a="http://schemas.openxmlformats.org/drawingml/2006/main"/>
          <a:p xmlns:a="http://schemas.openxmlformats.org/drawingml/2006/main">
            <a:pPr algn="l" defTabSz="914363" rtl="0"/>
            <a:r>
              <a:rPr lang="en-US" sz="2800" kern="1200" dirty="0">
                <a:solidFill>
                  <a:srgbClr val="FFFFFF"/>
                </a:solidFill>
                <a:latin typeface="Calibri"/>
                <a:ea typeface="+mn-ea"/>
                <a:cs typeface="+mn-cs"/>
              </a:rPr>
              <a:t>Custom categories</a:t>
            </a:r>
          </a:p>
        </p:txBody>
      </p:sp>
      <p:sp>
        <p:nvSpPr>
          <p:cNvPr id="66" name="TextBox 65"/>
          <p:cNvSpPr txBox="1"/>
          <p:nvPr/>
        </p:nvSpPr>
        <p:spPr>
          <a:xfrm xmlns:a="http://schemas.openxmlformats.org/drawingml/2006/main">
            <a:off x="6096000" y="4659868"/>
            <a:ext cx="2209800" cy="523220"/>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pPr algn="l" defTabSz="914363" rtl="0"/>
            <a:r>
              <a:rPr lang="en-US" sz="2800" kern="1200" dirty="0">
                <a:solidFill>
                  <a:srgbClr val="FFFFFF"/>
                </a:solidFill>
                <a:latin typeface="Calibri"/>
                <a:ea typeface="+mn-ea"/>
                <a:cs typeface="+mn-cs"/>
              </a:rPr>
              <a:t>User </a:t>
            </a:r>
            <a:r>
              <a:rPr lang="en-US" sz="2800" kern="1200" dirty="0" smtClean="0">
                <a:solidFill>
                  <a:srgbClr val="FFFFFF"/>
                </a:solidFill>
                <a:latin typeface="Calibri"/>
                <a:ea typeface="+mn-ea"/>
                <a:cs typeface="+mn-cs"/>
              </a:rPr>
              <a:t>tasks</a:t>
            </a:r>
            <a:endParaRPr lang="en-US" sz="2800" kern="1200" dirty="0">
              <a:solidFill>
                <a:srgbClr val="FFFFFF"/>
              </a:solidFill>
              <a:latin typeface="Calibri"/>
              <a:ea typeface="+mn-ea"/>
              <a:cs typeface="+mn-cs"/>
            </a:endParaRPr>
          </a:p>
        </p:txBody>
      </p:sp>
      <p:sp>
        <p:nvSpPr>
          <p:cNvPr id="67" name="TextBox 66"/>
          <p:cNvSpPr txBox="1"/>
          <p:nvPr/>
        </p:nvSpPr>
        <p:spPr>
          <a:xfrm xmlns:a="http://schemas.openxmlformats.org/drawingml/2006/main">
            <a:off x="6096000" y="5421868"/>
            <a:ext cx="2514600" cy="523220"/>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pPr algn="l" defTabSz="914363" rtl="0"/>
            <a:r>
              <a:rPr lang="en-US" sz="2800" kern="1200" dirty="0">
                <a:solidFill>
                  <a:srgbClr val="FFFFFF"/>
                </a:solidFill>
                <a:latin typeface="Calibri"/>
                <a:ea typeface="+mn-ea"/>
                <a:cs typeface="+mn-cs"/>
              </a:rPr>
              <a:t>Taskbar </a:t>
            </a:r>
            <a:r>
              <a:rPr lang="en-US" sz="2800" kern="1200" dirty="0" smtClean="0">
                <a:solidFill>
                  <a:srgbClr val="FFFFFF"/>
                </a:solidFill>
                <a:latin typeface="Calibri"/>
                <a:ea typeface="+mn-ea"/>
                <a:cs typeface="+mn-cs"/>
              </a:rPr>
              <a:t>tasks</a:t>
            </a:r>
            <a:endParaRPr lang="en-US" sz="2800" kern="1200" dirty="0">
              <a:solidFill>
                <a:srgbClr val="FFFFFF"/>
              </a:solidFill>
              <a:latin typeface="Calibri"/>
              <a:ea typeface="+mn-ea"/>
              <a:cs typeface="+mn-cs"/>
            </a:endParaRPr>
          </a:p>
        </p:txBody>
      </p:sp>
      <p:grpSp>
        <p:nvGrpSpPr>
          <p:cNvPr id="3" name="Group 67"/>
          <p:cNvGrpSpPr/>
          <p:nvPr/>
        </p:nvGrpSpPr>
        <p:grpSpPr>
          <a:xfrm xmlns:a="http://schemas.openxmlformats.org/drawingml/2006/main">
            <a:off x="2590800" y="2249263"/>
            <a:ext cx="381000" cy="2209006"/>
            <a:chOff x="2590800" y="2286794"/>
            <a:chExt cx="457994" cy="2209006"/>
          </a:xfrm>
        </p:grpSpPr>
        <p:cxnSp>
          <p:nvCxnSpPr>
            <p:cNvPr id="69" name="Straight Connector 68"/>
            <p:cNvCxnSpPr/>
            <p:nvPr/>
          </p:nvCxnSpPr>
          <p:spPr>
            <a:xfrm xmlns:a="http://schemas.openxmlformats.org/drawingml/2006/main" rot="5400000">
              <a:off x="1943894" y="3390900"/>
              <a:ext cx="2209006" cy="794"/>
            </a:xfrm>
            <a:prstGeom xmlns:a="http://schemas.openxmlformats.org/drawingml/2006/main" prst="line">
              <a:avLst/>
            </a:prstGeom>
            <a:noFill xmlns:a="http://schemas.openxmlformats.org/drawingml/2006/main"/>
            <a:ln xmlns:a="http://schemas.openxmlformats.org/drawingml/2006/main" w="25400" cap="rnd" cmpd="sng" algn="ctr">
              <a:solidFill>
                <a:schemeClr val="accent6"/>
              </a:solidFill>
              <a:prstDash val="solid"/>
            </a:ln>
            <a:effectLst xmlns:a="http://schemas.openxmlformats.org/drawingml/2006/main"/>
          </p:spPr>
        </p:cxnSp>
        <p:cxnSp>
          <p:nvCxnSpPr>
            <p:cNvPr id="70" name="Straight Connector 69"/>
            <p:cNvCxnSpPr/>
            <p:nvPr/>
          </p:nvCxnSpPr>
          <p:spPr>
            <a:xfrm xmlns:a="http://schemas.openxmlformats.org/drawingml/2006/main">
              <a:off x="2590800" y="3314131"/>
              <a:ext cx="457199" cy="1588"/>
            </a:xfrm>
            <a:prstGeom xmlns:a="http://schemas.openxmlformats.org/drawingml/2006/main" prst="line">
              <a:avLst/>
            </a:prstGeom>
            <a:noFill xmlns:a="http://schemas.openxmlformats.org/drawingml/2006/main"/>
            <a:ln xmlns:a="http://schemas.openxmlformats.org/drawingml/2006/main" w="25400" cap="rnd" cmpd="sng" algn="ctr">
              <a:solidFill>
                <a:schemeClr val="accent6"/>
              </a:solidFill>
              <a:prstDash val="solid"/>
            </a:ln>
            <a:effectLst xmlns:a="http://schemas.openxmlformats.org/drawingml/2006/main"/>
          </p:spPr>
        </p:cxnSp>
      </p:grpSp>
      <p:pic>
        <p:nvPicPr>
          <p:cNvPr id="71" name="Picture 70" descr="destlist3.png"/>
          <p:cNvPicPr>
            <a:picLocks xmlns:a="http://schemas.openxmlformats.org/drawingml/2006/main" noChangeAspect="1"/>
          </p:cNvPicPr>
          <p:nvPr/>
        </p:nvPicPr>
        <p:blipFill>
          <a:blip xmlns:r="http://schemas.openxmlformats.org/officeDocument/2006/relationships" xmlns:a="http://schemas.openxmlformats.org/drawingml/2006/main" r:embed="rId4" cstate="print"/>
          <a:stretch xmlns:a="http://schemas.openxmlformats.org/drawingml/2006/main">
            <a:fillRect/>
          </a:stretch>
        </p:blipFill>
        <p:spPr>
          <a:xfrm xmlns:a="http://schemas.openxmlformats.org/drawingml/2006/main">
            <a:off x="3124200" y="2057400"/>
            <a:ext cx="2486372" cy="4077269"/>
          </a:xfrm>
          <a:prstGeom xmlns:a="http://schemas.openxmlformats.org/drawingml/2006/main" prst="roundRect">
            <a:avLst>
              <a:gd name="adj" fmla="val 2655"/>
            </a:avLst>
          </a:prstGeom>
          <a:effectLst xmlns:a="http://schemas.openxmlformats.org/drawingml/2006/main">
            <a:outerShdw blurRad="139700" dist="12700" dir="2700000" algn="tl" rotWithShape="0">
              <a:prstClr val="black"/>
            </a:outerShdw>
          </a:effectLst>
        </p:spPr>
      </p:pic>
      <p:grpSp>
        <p:nvGrpSpPr>
          <p:cNvPr id="4" name="Group 71"/>
          <p:cNvGrpSpPr/>
          <p:nvPr/>
        </p:nvGrpSpPr>
        <p:grpSpPr>
          <a:xfrm xmlns:a="http://schemas.openxmlformats.org/drawingml/2006/main">
            <a:off x="5713413" y="2895603"/>
            <a:ext cx="382587" cy="953860"/>
            <a:chOff x="5713413" y="2933134"/>
            <a:chExt cx="382587" cy="953860"/>
          </a:xfrm>
        </p:grpSpPr>
        <p:cxnSp>
          <p:nvCxnSpPr>
            <p:cNvPr id="73" name="Straight Connector 72"/>
            <p:cNvCxnSpPr/>
            <p:nvPr/>
          </p:nvCxnSpPr>
          <p:spPr>
            <a:xfrm xmlns:a="http://schemas.openxmlformats.org/drawingml/2006/main" rot="5400000">
              <a:off x="5237277" y="3409270"/>
              <a:ext cx="953860" cy="1587"/>
            </a:xfrm>
            <a:prstGeom xmlns:a="http://schemas.openxmlformats.org/drawingml/2006/main" prst="line">
              <a:avLst/>
            </a:prstGeom>
            <a:noFill xmlns:a="http://schemas.openxmlformats.org/drawingml/2006/main"/>
            <a:ln xmlns:a="http://schemas.openxmlformats.org/drawingml/2006/main" w="25400" cap="rnd" cmpd="sng" algn="ctr">
              <a:solidFill>
                <a:schemeClr val="accent6"/>
              </a:solidFill>
              <a:prstDash val="solid"/>
            </a:ln>
            <a:effectLst xmlns:a="http://schemas.openxmlformats.org/drawingml/2006/main"/>
          </p:spPr>
        </p:cxnSp>
        <p:cxnSp>
          <p:nvCxnSpPr>
            <p:cNvPr id="74" name="Straight Connector 73"/>
            <p:cNvCxnSpPr/>
            <p:nvPr/>
          </p:nvCxnSpPr>
          <p:spPr>
            <a:xfrm xmlns:a="http://schemas.openxmlformats.org/drawingml/2006/main" rot="10800000">
              <a:off x="5715000" y="3390331"/>
              <a:ext cx="381000" cy="1588"/>
            </a:xfrm>
            <a:prstGeom xmlns:a="http://schemas.openxmlformats.org/drawingml/2006/main" prst="line">
              <a:avLst/>
            </a:prstGeom>
            <a:noFill xmlns:a="http://schemas.openxmlformats.org/drawingml/2006/main"/>
            <a:ln xmlns:a="http://schemas.openxmlformats.org/drawingml/2006/main" w="25400" cap="rnd" cmpd="sng" algn="ctr">
              <a:solidFill>
                <a:schemeClr val="accent6"/>
              </a:solidFill>
              <a:prstDash val="solid"/>
            </a:ln>
            <a:effectLst xmlns:a="http://schemas.openxmlformats.org/drawingml/2006/main"/>
          </p:spPr>
        </p:cxnSp>
      </p:grpSp>
      <p:grpSp>
        <p:nvGrpSpPr>
          <p:cNvPr id="5" name="Group 74"/>
          <p:cNvGrpSpPr/>
          <p:nvPr/>
        </p:nvGrpSpPr>
        <p:grpSpPr>
          <a:xfrm xmlns:a="http://schemas.openxmlformats.org/drawingml/2006/main">
            <a:off x="5714206" y="4001069"/>
            <a:ext cx="381794" cy="457994"/>
            <a:chOff x="5714206" y="4038600"/>
            <a:chExt cx="381794" cy="457994"/>
          </a:xfrm>
        </p:grpSpPr>
        <p:cxnSp>
          <p:nvCxnSpPr>
            <p:cNvPr id="76" name="Straight Connector 75"/>
            <p:cNvCxnSpPr/>
            <p:nvPr/>
          </p:nvCxnSpPr>
          <p:spPr>
            <a:xfrm xmlns:a="http://schemas.openxmlformats.org/drawingml/2006/main" rot="5400000">
              <a:off x="5485606" y="4267200"/>
              <a:ext cx="457994" cy="794"/>
            </a:xfrm>
            <a:prstGeom xmlns:a="http://schemas.openxmlformats.org/drawingml/2006/main" prst="line">
              <a:avLst/>
            </a:prstGeom>
            <a:noFill xmlns:a="http://schemas.openxmlformats.org/drawingml/2006/main"/>
            <a:ln xmlns:a="http://schemas.openxmlformats.org/drawingml/2006/main" w="25400" cap="rnd" cmpd="sng" algn="ctr">
              <a:solidFill>
                <a:schemeClr val="accent6"/>
              </a:solidFill>
              <a:prstDash val="solid"/>
            </a:ln>
            <a:effectLst xmlns:a="http://schemas.openxmlformats.org/drawingml/2006/main"/>
          </p:spPr>
        </p:cxnSp>
        <p:cxnSp>
          <p:nvCxnSpPr>
            <p:cNvPr id="77" name="Straight Connector 76"/>
            <p:cNvCxnSpPr/>
            <p:nvPr/>
          </p:nvCxnSpPr>
          <p:spPr>
            <a:xfrm xmlns:a="http://schemas.openxmlformats.org/drawingml/2006/main" rot="10800000">
              <a:off x="5715000" y="4267200"/>
              <a:ext cx="381000" cy="1588"/>
            </a:xfrm>
            <a:prstGeom xmlns:a="http://schemas.openxmlformats.org/drawingml/2006/main" prst="line">
              <a:avLst/>
            </a:prstGeom>
            <a:noFill xmlns:a="http://schemas.openxmlformats.org/drawingml/2006/main"/>
            <a:ln xmlns:a="http://schemas.openxmlformats.org/drawingml/2006/main" w="25400" cap="rnd" cmpd="sng" algn="ctr">
              <a:solidFill>
                <a:schemeClr val="accent6"/>
              </a:solidFill>
              <a:prstDash val="solid"/>
            </a:ln>
            <a:effectLst xmlns:a="http://schemas.openxmlformats.org/drawingml/2006/main"/>
          </p:spPr>
        </p:cxnSp>
      </p:grpSp>
      <p:grpSp>
        <p:nvGrpSpPr>
          <p:cNvPr id="6" name="Group 77"/>
          <p:cNvGrpSpPr/>
          <p:nvPr/>
        </p:nvGrpSpPr>
        <p:grpSpPr>
          <a:xfrm xmlns:a="http://schemas.openxmlformats.org/drawingml/2006/main">
            <a:off x="2590800" y="4610669"/>
            <a:ext cx="381000" cy="1371600"/>
            <a:chOff x="2590800" y="2286794"/>
            <a:chExt cx="457994" cy="2209006"/>
          </a:xfrm>
        </p:grpSpPr>
        <p:cxnSp>
          <p:nvCxnSpPr>
            <p:cNvPr id="79" name="Straight Connector 78"/>
            <p:cNvCxnSpPr/>
            <p:nvPr/>
          </p:nvCxnSpPr>
          <p:spPr>
            <a:xfrm xmlns:a="http://schemas.openxmlformats.org/drawingml/2006/main" rot="5400000">
              <a:off x="1943894" y="3390900"/>
              <a:ext cx="2209006" cy="794"/>
            </a:xfrm>
            <a:prstGeom xmlns:a="http://schemas.openxmlformats.org/drawingml/2006/main" prst="line">
              <a:avLst/>
            </a:prstGeom>
            <a:noFill xmlns:a="http://schemas.openxmlformats.org/drawingml/2006/main"/>
            <a:ln xmlns:a="http://schemas.openxmlformats.org/drawingml/2006/main" w="25400" cap="rnd" cmpd="sng" algn="ctr">
              <a:solidFill>
                <a:srgbClr val="FFD72F"/>
              </a:solidFill>
              <a:prstDash val="solid"/>
            </a:ln>
            <a:effectLst xmlns:a="http://schemas.openxmlformats.org/drawingml/2006/main"/>
          </p:spPr>
        </p:cxnSp>
        <p:cxnSp>
          <p:nvCxnSpPr>
            <p:cNvPr id="80" name="Straight Connector 79"/>
            <p:cNvCxnSpPr/>
            <p:nvPr/>
          </p:nvCxnSpPr>
          <p:spPr>
            <a:xfrm xmlns:a="http://schemas.openxmlformats.org/drawingml/2006/main">
              <a:off x="2590800" y="3200400"/>
              <a:ext cx="457200" cy="1588"/>
            </a:xfrm>
            <a:prstGeom xmlns:a="http://schemas.openxmlformats.org/drawingml/2006/main" prst="line">
              <a:avLst/>
            </a:prstGeom>
            <a:noFill xmlns:a="http://schemas.openxmlformats.org/drawingml/2006/main"/>
            <a:ln xmlns:a="http://schemas.openxmlformats.org/drawingml/2006/main" w="25400" cap="rnd" cmpd="sng" algn="ctr">
              <a:solidFill>
                <a:srgbClr val="FFD72F"/>
              </a:solidFill>
              <a:prstDash val="solid"/>
            </a:ln>
            <a:effectLst xmlns:a="http://schemas.openxmlformats.org/drawingml/2006/main"/>
          </p:spPr>
        </p:cxnSp>
      </p:grpSp>
      <p:grpSp>
        <p:nvGrpSpPr>
          <p:cNvPr id="7" name="Group 80"/>
          <p:cNvGrpSpPr/>
          <p:nvPr/>
        </p:nvGrpSpPr>
        <p:grpSpPr>
          <a:xfrm xmlns:a="http://schemas.openxmlformats.org/drawingml/2006/main">
            <a:off x="5715000" y="4610669"/>
            <a:ext cx="381794" cy="533400"/>
            <a:chOff x="5714206" y="4038600"/>
            <a:chExt cx="381794" cy="457994"/>
          </a:xfrm>
        </p:grpSpPr>
        <p:cxnSp>
          <p:nvCxnSpPr>
            <p:cNvPr id="82" name="Straight Connector 81"/>
            <p:cNvCxnSpPr/>
            <p:nvPr/>
          </p:nvCxnSpPr>
          <p:spPr>
            <a:xfrm xmlns:a="http://schemas.openxmlformats.org/drawingml/2006/main" rot="5400000">
              <a:off x="5485606" y="4267200"/>
              <a:ext cx="457994" cy="794"/>
            </a:xfrm>
            <a:prstGeom xmlns:a="http://schemas.openxmlformats.org/drawingml/2006/main" prst="line">
              <a:avLst/>
            </a:prstGeom>
            <a:noFill xmlns:a="http://schemas.openxmlformats.org/drawingml/2006/main"/>
            <a:ln xmlns:a="http://schemas.openxmlformats.org/drawingml/2006/main" w="25400" cap="rnd" cmpd="sng" algn="ctr">
              <a:solidFill>
                <a:srgbClr val="FFD72F"/>
              </a:solidFill>
              <a:prstDash val="solid"/>
            </a:ln>
            <a:effectLst xmlns:a="http://schemas.openxmlformats.org/drawingml/2006/main"/>
          </p:spPr>
        </p:cxnSp>
        <p:cxnSp>
          <p:nvCxnSpPr>
            <p:cNvPr id="83" name="Straight Connector 82"/>
            <p:cNvCxnSpPr/>
            <p:nvPr/>
          </p:nvCxnSpPr>
          <p:spPr>
            <a:xfrm xmlns:a="http://schemas.openxmlformats.org/drawingml/2006/main" rot="10800000">
              <a:off x="5715000" y="4267200"/>
              <a:ext cx="381000" cy="1588"/>
            </a:xfrm>
            <a:prstGeom xmlns:a="http://schemas.openxmlformats.org/drawingml/2006/main" prst="line">
              <a:avLst/>
            </a:prstGeom>
            <a:noFill xmlns:a="http://schemas.openxmlformats.org/drawingml/2006/main"/>
            <a:ln xmlns:a="http://schemas.openxmlformats.org/drawingml/2006/main" w="25400" cap="rnd" cmpd="sng" algn="ctr">
              <a:solidFill>
                <a:srgbClr val="FFD72F"/>
              </a:solidFill>
              <a:prstDash val="solid"/>
            </a:ln>
            <a:effectLst xmlns:a="http://schemas.openxmlformats.org/drawingml/2006/main"/>
          </p:spPr>
        </p:cxnSp>
      </p:grpSp>
      <p:grpSp>
        <p:nvGrpSpPr>
          <p:cNvPr id="8" name="Group 83"/>
          <p:cNvGrpSpPr/>
          <p:nvPr/>
        </p:nvGrpSpPr>
        <p:grpSpPr>
          <a:xfrm xmlns:a="http://schemas.openxmlformats.org/drawingml/2006/main">
            <a:off x="5715000" y="5296469"/>
            <a:ext cx="381794" cy="685800"/>
            <a:chOff x="5714206" y="4038600"/>
            <a:chExt cx="381794" cy="457994"/>
          </a:xfrm>
        </p:grpSpPr>
        <p:cxnSp>
          <p:nvCxnSpPr>
            <p:cNvPr id="85" name="Straight Connector 84"/>
            <p:cNvCxnSpPr/>
            <p:nvPr/>
          </p:nvCxnSpPr>
          <p:spPr>
            <a:xfrm xmlns:a="http://schemas.openxmlformats.org/drawingml/2006/main" rot="5400000">
              <a:off x="5485606" y="4267200"/>
              <a:ext cx="457994" cy="794"/>
            </a:xfrm>
            <a:prstGeom xmlns:a="http://schemas.openxmlformats.org/drawingml/2006/main" prst="line">
              <a:avLst/>
            </a:prstGeom>
            <a:noFill xmlns:a="http://schemas.openxmlformats.org/drawingml/2006/main"/>
            <a:ln xmlns:a="http://schemas.openxmlformats.org/drawingml/2006/main" w="25400" cap="rnd" cmpd="sng" algn="ctr">
              <a:solidFill>
                <a:srgbClr val="FFD72F"/>
              </a:solidFill>
              <a:prstDash val="solid"/>
            </a:ln>
            <a:effectLst xmlns:a="http://schemas.openxmlformats.org/drawingml/2006/main"/>
          </p:spPr>
        </p:cxnSp>
        <p:cxnSp>
          <p:nvCxnSpPr>
            <p:cNvPr id="86" name="Straight Connector 85"/>
            <p:cNvCxnSpPr/>
            <p:nvPr/>
          </p:nvCxnSpPr>
          <p:spPr>
            <a:xfrm xmlns:a="http://schemas.openxmlformats.org/drawingml/2006/main" rot="10800000">
              <a:off x="5715000" y="4267200"/>
              <a:ext cx="381000" cy="1588"/>
            </a:xfrm>
            <a:prstGeom xmlns:a="http://schemas.openxmlformats.org/drawingml/2006/main" prst="line">
              <a:avLst/>
            </a:prstGeom>
            <a:noFill xmlns:a="http://schemas.openxmlformats.org/drawingml/2006/main"/>
            <a:ln xmlns:a="http://schemas.openxmlformats.org/drawingml/2006/main" w="25400" cap="rnd" cmpd="sng" algn="ctr">
              <a:solidFill>
                <a:srgbClr val="FFD72F"/>
              </a:solidFill>
              <a:prstDash val="solid"/>
            </a:ln>
            <a:effectLst xmlns:a="http://schemas.openxmlformats.org/drawingml/2006/main"/>
          </p:spPr>
        </p:cxnSp>
      </p:grpSp>
      <p:grpSp>
        <p:nvGrpSpPr>
          <p:cNvPr id="9" name="Group 86"/>
          <p:cNvGrpSpPr/>
          <p:nvPr/>
        </p:nvGrpSpPr>
        <p:grpSpPr>
          <a:xfrm xmlns:a="http://schemas.openxmlformats.org/drawingml/2006/main">
            <a:off x="5715000" y="2286000"/>
            <a:ext cx="381794" cy="457994"/>
            <a:chOff x="5714206" y="4038600"/>
            <a:chExt cx="381794" cy="457994"/>
          </a:xfrm>
        </p:grpSpPr>
        <p:cxnSp>
          <p:nvCxnSpPr>
            <p:cNvPr id="88" name="Straight Connector 87"/>
            <p:cNvCxnSpPr/>
            <p:nvPr/>
          </p:nvCxnSpPr>
          <p:spPr>
            <a:xfrm xmlns:a="http://schemas.openxmlformats.org/drawingml/2006/main" rot="5400000">
              <a:off x="5485606" y="4267200"/>
              <a:ext cx="457994" cy="794"/>
            </a:xfrm>
            <a:prstGeom xmlns:a="http://schemas.openxmlformats.org/drawingml/2006/main" prst="line">
              <a:avLst/>
            </a:prstGeom>
            <a:noFill xmlns:a="http://schemas.openxmlformats.org/drawingml/2006/main"/>
            <a:ln xmlns:a="http://schemas.openxmlformats.org/drawingml/2006/main" w="25400" cap="rnd" cmpd="sng" algn="ctr">
              <a:solidFill>
                <a:schemeClr val="accent6"/>
              </a:solidFill>
              <a:prstDash val="solid"/>
            </a:ln>
            <a:effectLst xmlns:a="http://schemas.openxmlformats.org/drawingml/2006/main"/>
          </p:spPr>
        </p:cxnSp>
        <p:cxnSp>
          <p:nvCxnSpPr>
            <p:cNvPr id="89" name="Straight Connector 88"/>
            <p:cNvCxnSpPr/>
            <p:nvPr/>
          </p:nvCxnSpPr>
          <p:spPr>
            <a:xfrm xmlns:a="http://schemas.openxmlformats.org/drawingml/2006/main" rot="10800000">
              <a:off x="5715000" y="4267200"/>
              <a:ext cx="381000" cy="1588"/>
            </a:xfrm>
            <a:prstGeom xmlns:a="http://schemas.openxmlformats.org/drawingml/2006/main" prst="line">
              <a:avLst/>
            </a:prstGeom>
            <a:noFill xmlns:a="http://schemas.openxmlformats.org/drawingml/2006/main"/>
            <a:ln xmlns:a="http://schemas.openxmlformats.org/drawingml/2006/main" w="25400" cap="rnd" cmpd="sng" algn="ctr">
              <a:solidFill>
                <a:schemeClr val="accent6"/>
              </a:solidFill>
              <a:prstDash val="solid"/>
            </a:ln>
            <a:effectLst xmlns:a="http://schemas.openxmlformats.org/drawingml/2006/main"/>
          </p:spPr>
        </p:cxnSp>
      </p:grpSp>
      <p:sp>
        <p:nvSpPr>
          <p:cNvPr id="90" name="TextBox 89"/>
          <p:cNvSpPr txBox="1"/>
          <p:nvPr/>
        </p:nvSpPr>
        <p:spPr>
          <a:xfrm xmlns:a="http://schemas.openxmlformats.org/drawingml/2006/main">
            <a:off x="6096000" y="2297668"/>
            <a:ext cx="2535053" cy="523220"/>
          </a:xfrm>
          <a:prstGeom xmlns:a="http://schemas.openxmlformats.org/drawingml/2006/main" prst="rect">
            <a:avLst/>
          </a:prstGeom>
          <a:noFill xmlns:a="http://schemas.openxmlformats.org/drawingml/2006/main"/>
        </p:spPr>
        <p:txBody>
          <a:bodyPr xmlns:a="http://schemas.openxmlformats.org/drawingml/2006/main" wrap="none" rtlCol="0">
            <a:spAutoFit/>
          </a:bodyPr>
          <a:lstStyle xmlns:a="http://schemas.openxmlformats.org/drawingml/2006/main"/>
          <a:p xmlns:a="http://schemas.openxmlformats.org/drawingml/2006/main">
            <a:pPr algn="l" defTabSz="914363" rtl="0"/>
            <a:r>
              <a:rPr lang="en-US" sz="2800" kern="1200" dirty="0">
                <a:solidFill>
                  <a:srgbClr val="FFFFFF"/>
                </a:solidFill>
                <a:latin typeface="Calibri"/>
                <a:ea typeface="+mn-ea"/>
                <a:cs typeface="+mn-cs"/>
              </a:rPr>
              <a:t>Pinned category</a:t>
            </a:r>
          </a:p>
        </p:txBody>
      </p:sp>
    </p:spTree>
  </p:cSld>
  <p:clrMapOvr>
    <a:masterClrMapping xmlns:a="http://schemas.openxmlformats.org/drawingml/2006/main"/>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fade">
                                      <p:cBhvr>
                                        <p:cTn id="7" dur="1000"/>
                                        <p:tgtEl>
                                          <p:spTgt spid="6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xEl>
                                              <p:pRg st="1" end="1"/>
                                            </p:txEl>
                                          </p:spTgt>
                                        </p:tgtEl>
                                        <p:attrNameLst>
                                          <p:attrName>style.visibility</p:attrName>
                                        </p:attrNameLst>
                                      </p:cBhvr>
                                      <p:to>
                                        <p:strVal val="visible"/>
                                      </p:to>
                                    </p:set>
                                    <p:animEffect transition="in" filter="fade">
                                      <p:cBhvr>
                                        <p:cTn id="10" dur="1000"/>
                                        <p:tgtEl>
                                          <p:spTgt spid="6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4">
                                            <p:txEl>
                                              <p:pRg st="0" end="0"/>
                                            </p:txEl>
                                          </p:spTgt>
                                        </p:tgtEl>
                                        <p:attrNameLst>
                                          <p:attrName>style.visibility</p:attrName>
                                        </p:attrNameLst>
                                      </p:cBhvr>
                                      <p:to>
                                        <p:strVal val="visible"/>
                                      </p:to>
                                    </p:set>
                                    <p:animEffect transition="in" filter="fade">
                                      <p:cBhvr>
                                        <p:cTn id="25" dur="1000"/>
                                        <p:tgtEl>
                                          <p:spTgt spid="64">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65">
                                            <p:txEl>
                                              <p:pRg st="0" end="0"/>
                                            </p:txEl>
                                          </p:spTgt>
                                        </p:tgtEl>
                                        <p:attrNameLst>
                                          <p:attrName>style.visibility</p:attrName>
                                        </p:attrNameLst>
                                      </p:cBhvr>
                                      <p:to>
                                        <p:strVal val="visible"/>
                                      </p:to>
                                    </p:set>
                                    <p:animEffect transition="in" filter="fade">
                                      <p:cBhvr>
                                        <p:cTn id="31" dur="1000"/>
                                        <p:tgtEl>
                                          <p:spTgt spid="65">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childTnLst>
                                </p:cTn>
                              </p:par>
                              <p:par>
                                <p:cTn id="35" presetID="10" presetClass="entr" presetSubtype="0" fill="hold" nodeType="withEffect">
                                  <p:stCondLst>
                                    <p:cond delay="0"/>
                                  </p:stCondLst>
                                  <p:childTnLst>
                                    <p:set>
                                      <p:cBhvr>
                                        <p:cTn id="36" dur="1" fill="hold">
                                          <p:stCondLst>
                                            <p:cond delay="0"/>
                                          </p:stCondLst>
                                        </p:cTn>
                                        <p:tgtEl>
                                          <p:spTgt spid="90">
                                            <p:txEl>
                                              <p:pRg st="0" end="0"/>
                                            </p:txEl>
                                          </p:spTgt>
                                        </p:tgtEl>
                                        <p:attrNameLst>
                                          <p:attrName>style.visibility</p:attrName>
                                        </p:attrNameLst>
                                      </p:cBhvr>
                                      <p:to>
                                        <p:strVal val="visible"/>
                                      </p:to>
                                    </p:set>
                                    <p:animEffect transition="in" filter="fade">
                                      <p:cBhvr>
                                        <p:cTn id="37" dur="1000"/>
                                        <p:tgtEl>
                                          <p:spTgt spid="90">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fade">
                                      <p:cBhvr>
                                        <p:cTn id="50" dur="1000"/>
                                        <p:tgtEl>
                                          <p:spTgt spid="67"/>
                                        </p:tgtEl>
                                      </p:cBhvr>
                                    </p:animEffect>
                                  </p:childTnLst>
                                </p:cTn>
                              </p:par>
                              <p:par>
                                <p:cTn id="51" presetID="10"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allAtOnce"/>
      <p:bldP spid="63" grpId="0"/>
      <p:bldP spid="64" grpId="0" build="allAtOnce"/>
      <p:bldP spid="66" grpId="0"/>
      <p:bldP spid="67" grpId="0"/>
    </p:bldLst>
  </p:timing>
</p:sld>
</file>

<file path=ppt/slides/slide2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Jump Lists</a:t>
            </a:r>
            <a:br>
              <a:rPr lang="en-US" dirty="0" smtClean="0"/>
            </a:br>
            <a:r>
              <a:rPr lang="en-US" sz="3200" dirty="0" smtClean="0">
                <a:gradFill>
                  <a:gsLst>
                    <a:gs pos="0">
                      <a:schemeClr val="accent6"/>
                    </a:gs>
                    <a:gs pos="9000">
                      <a:schemeClr val="accent6"/>
                    </a:gs>
                  </a:gsLst>
                  <a:lin ang="16200000" scaled="1"/>
                </a:gradFill>
              </a:rPr>
              <a:t>Design considerations</a:t>
            </a:r>
          </a:p>
        </p:txBody>
      </p:sp>
      <p:sp>
        <p:nvSpPr>
          <p:cNvPr id="3" name="Text Placeholder 2"/>
          <p:cNvSpPr>
            <a:spLocks xmlns:a="http://schemas.openxmlformats.org/drawingml/2006/main" noGrp="1"/>
          </p:cNvSpPr>
          <p:nvPr>
            <p:ph type="body" sz="quarter" idx="10"/>
          </p:nvPr>
        </p:nvSpPr>
        <p:spPr>
          <a:xfrm xmlns:a="http://schemas.openxmlformats.org/drawingml/2006/main">
            <a:off x="381000" y="1905000"/>
            <a:ext cx="8382000" cy="2135969"/>
          </a:xfrm>
        </p:spPr>
        <p:txBody>
          <a:bodyPr xmlns:a="http://schemas.openxmlformats.org/drawingml/2006/main"/>
          <a:lstStyle xmlns:a="http://schemas.openxmlformats.org/drawingml/2006/main"/>
          <a:p xmlns:a="http://schemas.openxmlformats.org/drawingml/2006/main">
            <a:r>
              <a:rPr lang="en-US" dirty="0" smtClean="0"/>
              <a:t>Surface key destinations and tasks</a:t>
            </a:r>
          </a:p>
          <a:p xmlns:a="http://schemas.openxmlformats.org/drawingml/2006/main">
            <a:pPr lvl="1"/>
            <a:r>
              <a:rPr lang="en-US" dirty="0" smtClean="0"/>
              <a:t>Recent and frequent are free</a:t>
            </a:r>
          </a:p>
          <a:p xmlns:a="http://schemas.openxmlformats.org/drawingml/2006/main">
            <a:pPr lvl="1"/>
            <a:r>
              <a:rPr lang="en-US" dirty="0" smtClean="0"/>
              <a:t>Pinned is also free (if users use it)</a:t>
            </a:r>
          </a:p>
          <a:p xmlns:a="http://schemas.openxmlformats.org/drawingml/2006/main">
            <a:pPr lvl="1"/>
            <a:r>
              <a:rPr lang="en-US" dirty="0" smtClean="0"/>
              <a:t>Respect items the user removes!</a:t>
            </a:r>
          </a:p>
          <a:p xmlns:a="http://schemas.openxmlformats.org/drawingml/2006/main">
            <a:r>
              <a:rPr lang="en-US" dirty="0" smtClean="0"/>
              <a:t>Addictive: You don’t look for documents anywhere else!</a:t>
            </a:r>
          </a:p>
          <a:p xmlns:a="http://schemas.openxmlformats.org/drawingml/2006/main">
            <a:pPr lvl="1"/>
            <a:r>
              <a:rPr lang="en-US" dirty="0" smtClean="0"/>
              <a:t>You also expect the common tasks to be there</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2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Customizing the Jump List</a:t>
            </a:r>
            <a:br>
              <a:rPr lang="en-US" dirty="0" smtClean="0"/>
            </a:br>
            <a:r>
              <a:rPr lang="en-US" sz="3200" b="1" dirty="0" smtClean="0">
                <a:gradFill>
                  <a:gsLst>
                    <a:gs pos="0">
                      <a:schemeClr val="accent6"/>
                    </a:gs>
                    <a:gs pos="9000">
                      <a:schemeClr val="accent6"/>
                    </a:gs>
                  </a:gsLst>
                  <a:lin ang="16200000" scaled="1"/>
                </a:gradFill>
              </a:rPr>
              <a:t>Step 1: </a:t>
            </a:r>
            <a:r>
              <a:rPr lang="en-US" sz="3200" dirty="0" smtClean="0">
                <a:gradFill>
                  <a:gsLst>
                    <a:gs pos="0">
                      <a:schemeClr val="accent6"/>
                    </a:gs>
                    <a:gs pos="9000">
                      <a:schemeClr val="accent6"/>
                    </a:gs>
                  </a:gsLst>
                  <a:lin ang="16200000" scaled="1"/>
                </a:gradFill>
              </a:rPr>
              <a:t>Get the free stuff to work</a:t>
            </a:r>
          </a:p>
        </p:txBody>
      </p:sp>
      <p:sp>
        <p:nvSpPr>
          <p:cNvPr id="3" name="Text Placeholder 2"/>
          <p:cNvSpPr>
            <a:spLocks xmlns:a="http://schemas.openxmlformats.org/drawingml/2006/main" noGrp="1"/>
          </p:cNvSpPr>
          <p:nvPr>
            <p:ph type="body" sz="quarter" idx="10"/>
          </p:nvPr>
        </p:nvSpPr>
        <p:spPr>
          <a:xfrm xmlns:a="http://schemas.openxmlformats.org/drawingml/2006/main">
            <a:off x="381000" y="1905000"/>
            <a:ext cx="8382000" cy="1428083"/>
          </a:xfrm>
        </p:spPr>
        <p:txBody>
          <a:bodyPr xmlns:a="http://schemas.openxmlformats.org/drawingml/2006/main"/>
          <a:lstStyle xmlns:a="http://schemas.openxmlformats.org/drawingml/2006/main"/>
          <a:p xmlns:a="http://schemas.openxmlformats.org/drawingml/2006/main">
            <a:r>
              <a:rPr lang="en-US" sz="2800" dirty="0" smtClean="0"/>
              <a:t>Associate your program with the file extension</a:t>
            </a:r>
          </a:p>
          <a:p xmlns:a="http://schemas.openxmlformats.org/drawingml/2006/main">
            <a:r>
              <a:rPr lang="en-US" sz="2800" dirty="0" smtClean="0"/>
              <a:t>Use common file dialogs</a:t>
            </a:r>
          </a:p>
          <a:p xmlns:a="http://schemas.openxmlformats.org/drawingml/2006/main">
            <a:r>
              <a:rPr lang="en-US" sz="2800" dirty="0" smtClean="0"/>
              <a:t>Use explicit recent document API</a:t>
            </a:r>
          </a:p>
        </p:txBody>
      </p:sp>
      <p:sp>
        <p:nvSpPr>
          <p:cNvPr id="4" name="Snip Single Corner Rectangle 3"/>
          <p:cNvSpPr/>
          <p:nvPr/>
        </p:nvSpPr>
        <p:spPr bwMode="auto">
          <a:xfrm xmlns:a="http://schemas.openxmlformats.org/drawingml/2006/main">
            <a:off x="636104" y="3810000"/>
            <a:ext cx="7848600" cy="838200"/>
          </a:xfrm>
          <a:prstGeom xmlns:a="http://schemas.openxmlformats.org/drawingml/2006/main" prst="snip1Rect">
            <a:avLst/>
          </a:prstGeom>
          <a:ln xmlns:a="http://schemas.openxmlformats.org/drawingml/2006/main">
            <a:headEnd type="none" w="med" len="med"/>
            <a:tailEnd type="none" w="med" len="me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SHAddToRecentDocs</a:t>
            </a:r>
            <a:r>
              <a:rPr lang="en-US" sz="2400" dirty="0" smtClean="0">
                <a:solidFill>
                  <a:schemeClr val="tx1"/>
                </a:solidFill>
                <a:latin typeface="Consolas" pitchFamily="49" charset="0"/>
                <a:cs typeface="Consolas" pitchFamily="49" charset="0"/>
              </a:rPr>
              <a:t>(SHARDW_PATH, "file.ext");</a:t>
            </a:r>
          </a:p>
        </p:txBody>
      </p:sp>
      <p:sp>
        <p:nvSpPr>
          <p:cNvPr id="5" name="Snip Single Corner Rectangle 4"/>
          <p:cNvSpPr/>
          <p:nvPr/>
        </p:nvSpPr>
        <p:spPr bwMode="auto">
          <a:xfrm xmlns:a="http://schemas.openxmlformats.org/drawingml/2006/main">
            <a:off x="636104" y="4724400"/>
            <a:ext cx="7848600" cy="1828800"/>
          </a:xfrm>
          <a:prstGeom xmlns:a="http://schemas.openxmlformats.org/drawingml/2006/main" prst="snip1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RH.RegisterFileAssociations</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OpenFileDialog</a:t>
            </a:r>
            <a:r>
              <a:rPr lang="en-US" sz="2400" dirty="0" smtClean="0">
                <a:solidFill>
                  <a:schemeClr val="tx1"/>
                </a:solidFill>
                <a:latin typeface="Consolas" pitchFamily="49" charset="0"/>
                <a:cs typeface="Consolas" pitchFamily="49" charset="0"/>
              </a:rPr>
              <a:t/>
            </a:r>
            <a:r>
              <a:rPr lang="en-US" sz="2400" dirty="0" err="1" smtClean="0">
                <a:solidFill>
                  <a:schemeClr val="tx1"/>
                </a:solidFill>
                <a:latin typeface="Consolas" pitchFamily="49" charset="0"/>
                <a:cs typeface="Consolas" pitchFamily="49" charset="0"/>
              </a:rPr>
              <a:t>ofd</a:t>
            </a:r>
            <a:r>
              <a:rPr lang="en-US" sz="2400" dirty="0" smtClean="0">
                <a:solidFill>
                  <a:schemeClr val="tx1"/>
                </a:solidFill>
                <a:latin typeface="Consolas" pitchFamily="49" charset="0"/>
                <a:cs typeface="Consolas" pitchFamily="49" charset="0"/>
              </a:rPr>
              <a:t> = ...; </a:t>
            </a:r>
            <a:r>
              <a:rPr lang="en-US" sz="2400" dirty="0" err="1" smtClean="0">
                <a:solidFill>
                  <a:schemeClr val="tx1"/>
                </a:solidFill>
                <a:latin typeface="Consolas" pitchFamily="49" charset="0"/>
                <a:cs typeface="Consolas" pitchFamily="49" charset="0"/>
              </a:rPr>
              <a:t>ofd.ShowDialog</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JumpListManager</a:t>
            </a:r>
            <a:r>
              <a:rPr lang="en-US" sz="2400" dirty="0" smtClean="0">
                <a:solidFill>
                  <a:schemeClr val="tx1"/>
                </a:solidFill>
                <a:latin typeface="Consolas" pitchFamily="49" charset="0"/>
                <a:cs typeface="Consolas" pitchFamily="49" charset="0"/>
              </a:rPr>
              <a:t/>
            </a:r>
            <a:r>
              <a:rPr lang="en-US" sz="2400" dirty="0" err="1" smtClean="0">
                <a:solidFill>
                  <a:schemeClr val="tx1"/>
                </a:solidFill>
                <a:latin typeface="Consolas" pitchFamily="49" charset="0"/>
                <a:cs typeface="Consolas" pitchFamily="49" charset="0"/>
              </a:rPr>
              <a:t>jlm</a:t>
            </a:r>
            <a:r>
              <a:rPr lang="en-US" sz="2400" dirty="0" smtClean="0">
                <a:solidFill>
                  <a:schemeClr val="tx1"/>
                </a:solidFill>
                <a:latin typeface="Consolas" pitchFamily="49" charset="0"/>
                <a:cs typeface="Consolas" pitchFamily="49" charset="0"/>
              </a:rPr>
              <a:t> = ...;</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jlm.AddToRecent</a:t>
            </a:r>
            <a:r>
              <a:rPr lang="en-US" sz="2400" dirty="0" smtClean="0">
                <a:solidFill>
                  <a:schemeClr val="tx1"/>
                </a:solidFill>
                <a:latin typeface="Consolas" pitchFamily="49" charset="0"/>
                <a:cs typeface="Consolas" pitchFamily="49" charset="0"/>
              </a:rPr>
              <a:t>("file.ext");</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29.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Recent Documents</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smtClean="0"/>
              <a:t>…in a Jump List</a:t>
            </a:r>
            <a:endParaRPr lang="en-US" dirty="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Where Did We Come From?</a:t>
            </a:r>
            <a:endParaRPr lang="en-US" dirty="0"/>
          </a:p>
        </p:txBody>
      </p:sp>
      <p:sp>
        <p:nvSpPr>
          <p:cNvPr id="6" name="Text Placeholder 5"/>
          <p:cNvSpPr>
            <a:spLocks xmlns:a="http://schemas.openxmlformats.org/drawingml/2006/main" noGrp="1"/>
          </p:cNvSpPr>
          <p:nvPr>
            <p:ph sz="quarter" idx="13"/>
          </p:nvPr>
        </p:nvSpPr>
        <p:spPr/>
        <p:txBody>
          <a:bodyPr xmlns:a="http://schemas.openxmlformats.org/drawingml/2006/main"/>
          <a:lstStyle xmlns:a="http://schemas.openxmlformats.org/drawingml/2006/main"/>
          <a:p xmlns:a="http://schemas.openxmlformats.org/drawingml/2006/main">
            <a:r>
              <a:rPr lang="en-US" dirty="0" smtClean="0"/>
              <a:t>Evolution of launch surfaces</a:t>
            </a:r>
          </a:p>
          <a:p xmlns:a="http://schemas.openxmlformats.org/drawingml/2006/main">
            <a:r>
              <a:rPr lang="en-US" dirty="0" smtClean="0"/>
              <a:t>Evolution of UI concepts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3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Customizing the Jump List</a:t>
            </a:r>
            <a:br>
              <a:rPr lang="en-US" dirty="0" smtClean="0"/>
            </a:br>
            <a:r>
              <a:rPr lang="en-US" sz="3200" b="1" dirty="0" smtClean="0">
                <a:gradFill>
                  <a:gsLst>
                    <a:gs pos="0">
                      <a:schemeClr val="accent6"/>
                    </a:gs>
                    <a:gs pos="9000">
                      <a:schemeClr val="accent6"/>
                    </a:gs>
                  </a:gsLst>
                  <a:lin ang="16200000" scaled="1"/>
                </a:gradFill>
              </a:rPr>
              <a:t>Step 2: </a:t>
            </a:r>
            <a:r>
              <a:rPr lang="en-US" sz="3200" dirty="0" smtClean="0">
                <a:gradFill>
                  <a:gsLst>
                    <a:gs pos="0">
                      <a:schemeClr val="accent6"/>
                    </a:gs>
                    <a:gs pos="9000">
                      <a:schemeClr val="accent6"/>
                    </a:gs>
                  </a:gsLst>
                  <a:lin ang="16200000" scaled="1"/>
                </a:gradFill>
              </a:rPr>
              <a:t>Adding tasks</a:t>
            </a:r>
          </a:p>
        </p:txBody>
      </p:sp>
      <p:sp>
        <p:nvSpPr>
          <p:cNvPr id="3" name="Text Placeholder 2"/>
          <p:cNvSpPr>
            <a:spLocks xmlns:a="http://schemas.openxmlformats.org/drawingml/2006/main" noGrp="1"/>
          </p:cNvSpPr>
          <p:nvPr>
            <p:ph type="body" sz="quarter" idx="10"/>
          </p:nvPr>
        </p:nvSpPr>
        <p:spPr>
          <a:xfrm xmlns:a="http://schemas.openxmlformats.org/drawingml/2006/main">
            <a:off x="381000" y="1905000"/>
            <a:ext cx="8382000" cy="2135969"/>
          </a:xfrm>
        </p:spPr>
        <p:txBody>
          <a:bodyPr xmlns:a="http://schemas.openxmlformats.org/drawingml/2006/main"/>
          <a:lstStyle xmlns:a="http://schemas.openxmlformats.org/drawingml/2006/main"/>
          <a:p xmlns:a="http://schemas.openxmlformats.org/drawingml/2006/main">
            <a:r>
              <a:rPr lang="en-US" dirty="0" smtClean="0"/>
              <a:t>What would your user like to do?</a:t>
            </a:r>
          </a:p>
          <a:p xmlns:a="http://schemas.openxmlformats.org/drawingml/2006/main">
            <a:pPr lvl="1"/>
            <a:r>
              <a:rPr lang="en-US" dirty="0" smtClean="0"/>
              <a:t>Launch your application with special arguments?</a:t>
            </a:r>
          </a:p>
          <a:p xmlns:a="http://schemas.openxmlformats.org/drawingml/2006/main">
            <a:pPr lvl="1"/>
            <a:r>
              <a:rPr lang="en-US" dirty="0" smtClean="0"/>
              <a:t>Launch other applications?</a:t>
            </a:r>
          </a:p>
          <a:p xmlns:a="http://schemas.openxmlformats.org/drawingml/2006/main">
            <a:r>
              <a:rPr lang="en-US" dirty="0" smtClean="0"/>
              <a:t>Tasks are </a:t>
            </a:r>
            <a:r>
              <a:rPr lang="en-US" dirty="0" err="1" smtClean="0"/>
              <a:t>IShellLink</a:t>
            </a:r>
            <a:r>
              <a:rPr lang="en-US" dirty="0" smtClean="0"/>
              <a:t> objects</a:t>
            </a:r>
          </a:p>
          <a:p xmlns:a="http://schemas.openxmlformats.org/drawingml/2006/main">
            <a:pPr lvl="1"/>
            <a:r>
              <a:rPr lang="en-US" dirty="0" smtClean="0"/>
              <a:t>Rich shortcut semantics including arguments, working directory, icon, and so on.</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3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469900" y="228600"/>
            <a:ext cx="8229600" cy="1261884"/>
          </a:xfrm>
        </p:spPr>
        <p:txBody>
          <a:bodyPr xmlns:a="http://schemas.openxmlformats.org/drawingml/2006/main"/>
          <a:lstStyle xmlns:a="http://schemas.openxmlformats.org/drawingml/2006/main"/>
          <a:p xmlns:a="http://schemas.openxmlformats.org/drawingml/2006/main">
            <a:r>
              <a:rPr lang="en-US" dirty="0" smtClean="0"/>
              <a:t>Customizing the Jump List</a:t>
            </a:r>
            <a:br>
              <a:rPr lang="en-US" dirty="0" smtClean="0"/>
            </a:br>
            <a:r>
              <a:rPr lang="en-US" sz="3200" b="1" dirty="0" smtClean="0">
                <a:gradFill>
                  <a:gsLst>
                    <a:gs pos="0">
                      <a:schemeClr val="accent6"/>
                    </a:gs>
                    <a:gs pos="9000">
                      <a:schemeClr val="accent6"/>
                    </a:gs>
                  </a:gsLst>
                  <a:lin ang="16200000" scaled="1"/>
                </a:gradFill>
              </a:rPr>
              <a:t>Step 2: </a:t>
            </a:r>
            <a:r>
              <a:rPr lang="en-US" sz="3200" dirty="0" smtClean="0">
                <a:gradFill>
                  <a:gsLst>
                    <a:gs pos="0">
                      <a:schemeClr val="accent6"/>
                    </a:gs>
                    <a:gs pos="9000">
                      <a:schemeClr val="accent6"/>
                    </a:gs>
                  </a:gsLst>
                  <a:lin ang="16200000" scaled="1"/>
                </a:gradFill>
              </a:rPr>
              <a:t>Adding tasks</a:t>
            </a:r>
          </a:p>
        </p:txBody>
      </p:sp>
      <p:sp>
        <p:nvSpPr>
          <p:cNvPr id="4" name="Snip Single Corner Rectangle 3"/>
          <p:cNvSpPr/>
          <p:nvPr/>
        </p:nvSpPr>
        <p:spPr bwMode="auto">
          <a:xfrm xmlns:a="http://schemas.openxmlformats.org/drawingml/2006/main">
            <a:off x="646044" y="1905000"/>
            <a:ext cx="7848600" cy="3429000"/>
          </a:xfrm>
          <a:prstGeom xmlns:a="http://schemas.openxmlformats.org/drawingml/2006/main" prst="snip1Rect">
            <a:avLst/>
          </a:prstGeom>
          <a:ln xmlns:a="http://schemas.openxmlformats.org/drawingml/2006/main">
            <a:headEnd type="none" w="med" len="med"/>
            <a:tailEnd type="none" w="med" len="me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IObjectCollection</a:t>
            </a:r>
            <a:r>
              <a:rPr lang="en-US" sz="2400" dirty="0" smtClean="0">
                <a:solidFill>
                  <a:schemeClr val="tx1"/>
                </a:solidFill>
                <a:latin typeface="Consolas" pitchFamily="49" charset="0"/>
                <a:cs typeface="Consolas" pitchFamily="49" charset="0"/>
              </a:rPr>
              <a:t>* </a:t>
            </a:r>
            <a:r>
              <a:rPr lang="en-US" sz="2400" dirty="0" err="1" smtClean="0">
                <a:solidFill>
                  <a:schemeClr val="tx1"/>
                </a:solidFill>
                <a:latin typeface="Consolas" pitchFamily="49" charset="0"/>
                <a:cs typeface="Consolas" pitchFamily="49" charset="0"/>
              </a:rPr>
              <a:t>poc</a:t>
            </a:r>
            <a:r>
              <a:rPr lang="en-US" sz="2400" dirty="0" smtClean="0">
                <a:solidFill>
                  <a:schemeClr val="tx1"/>
                </a:solidFill>
                <a:latin typeface="Consolas" pitchFamily="49" charset="0"/>
                <a:cs typeface="Consolas" pitchFamily="49" charset="0"/>
              </a:rPr>
              <a:t> = ...;</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IShellLink</a:t>
            </a:r>
            <a:r>
              <a:rPr lang="en-US" sz="2400" dirty="0" smtClean="0">
                <a:solidFill>
                  <a:schemeClr val="tx1"/>
                </a:solidFill>
                <a:latin typeface="Consolas" pitchFamily="49" charset="0"/>
                <a:cs typeface="Consolas" pitchFamily="49" charset="0"/>
              </a:rPr>
              <a:t>* task = ...;</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Poc</a:t>
            </a:r>
            <a:r>
              <a:rPr lang="en-US" sz="2400" dirty="0" smtClean="0">
                <a:solidFill>
                  <a:schemeClr val="tx1"/>
                </a:solidFill>
                <a:latin typeface="Consolas" pitchFamily="49" charset="0"/>
                <a:cs typeface="Consolas" pitchFamily="49" charset="0"/>
              </a:rPr>
              <a:t>-&gt;</a:t>
            </a:r>
            <a:r>
              <a:rPr lang="en-US" sz="2400" dirty="0" err="1" smtClean="0">
                <a:solidFill>
                  <a:schemeClr val="tx1"/>
                </a:solidFill>
                <a:latin typeface="Consolas" pitchFamily="49" charset="0"/>
                <a:cs typeface="Consolas" pitchFamily="49" charset="0"/>
              </a:rPr>
              <a:t>AddObject</a:t>
            </a:r>
            <a:r>
              <a:rPr lang="en-US" sz="2400" dirty="0" smtClean="0">
                <a:solidFill>
                  <a:schemeClr val="tx1"/>
                </a:solidFill>
                <a:latin typeface="Consolas" pitchFamily="49" charset="0"/>
                <a:cs typeface="Consolas" pitchFamily="49" charset="0"/>
              </a:rPr>
              <a:t>(task);</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ICustomDestinationList</a:t>
            </a:r>
            <a:r>
              <a:rPr lang="en-US" sz="2400" dirty="0" smtClean="0">
                <a:solidFill>
                  <a:schemeClr val="tx1"/>
                </a:solidFill>
                <a:latin typeface="Consolas" pitchFamily="49" charset="0"/>
                <a:cs typeface="Consolas" pitchFamily="49" charset="0"/>
              </a:rPr>
              <a:t>* </a:t>
            </a:r>
            <a:r>
              <a:rPr lang="en-US" sz="2400" dirty="0" err="1" smtClean="0">
                <a:solidFill>
                  <a:schemeClr val="tx1"/>
                </a:solidFill>
                <a:latin typeface="Consolas" pitchFamily="49" charset="0"/>
                <a:cs typeface="Consolas" pitchFamily="49" charset="0"/>
              </a:rPr>
              <a:t>pcdl</a:t>
            </a:r>
            <a:r>
              <a:rPr lang="en-US" sz="2400" dirty="0" smtClean="0">
                <a:solidFill>
                  <a:schemeClr val="tx1"/>
                </a:solidFill>
                <a:latin typeface="Consolas" pitchFamily="49" charset="0"/>
                <a:cs typeface="Consolas" pitchFamily="49" charset="0"/>
              </a:rPr>
              <a:t> = ...;</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Pcdl</a:t>
            </a:r>
            <a:r>
              <a:rPr lang="en-US" sz="2400" dirty="0" smtClean="0">
                <a:solidFill>
                  <a:schemeClr val="tx1"/>
                </a:solidFill>
                <a:latin typeface="Consolas" pitchFamily="49" charset="0"/>
                <a:cs typeface="Consolas" pitchFamily="49" charset="0"/>
              </a:rPr>
              <a:t>-&gt;</a:t>
            </a:r>
            <a:r>
              <a:rPr lang="en-US" sz="2400" dirty="0" err="1" smtClean="0">
                <a:solidFill>
                  <a:schemeClr val="tx1"/>
                </a:solidFill>
                <a:latin typeface="Consolas" pitchFamily="49" charset="0"/>
                <a:cs typeface="Consolas" pitchFamily="49" charset="0"/>
              </a:rPr>
              <a:t>BeginList</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IObjectArray</a:t>
            </a:r>
            <a:r>
              <a:rPr lang="en-US" sz="2400" dirty="0" smtClean="0">
                <a:solidFill>
                  <a:schemeClr val="tx1"/>
                </a:solidFill>
                <a:latin typeface="Consolas" pitchFamily="49" charset="0"/>
                <a:cs typeface="Consolas" pitchFamily="49" charset="0"/>
              </a:rPr>
              <a:t>* </a:t>
            </a:r>
            <a:r>
              <a:rPr lang="en-US" sz="2400" dirty="0" err="1" smtClean="0">
                <a:solidFill>
                  <a:schemeClr val="tx1"/>
                </a:solidFill>
                <a:latin typeface="Consolas" pitchFamily="49" charset="0"/>
                <a:cs typeface="Consolas" pitchFamily="49" charset="0"/>
              </a:rPr>
              <a:t>poa</a:t>
            </a:r>
            <a:r>
              <a:rPr lang="en-US" sz="2400" dirty="0" smtClean="0">
                <a:solidFill>
                  <a:schemeClr val="tx1"/>
                </a:solidFill>
                <a:latin typeface="Consolas" pitchFamily="49" charset="0"/>
                <a:cs typeface="Consolas" pitchFamily="49" charset="0"/>
              </a:rPr>
              <a:t> = ... </a:t>
            </a:r>
            <a:r>
              <a:rPr lang="en-US" sz="2400" dirty="0" err="1" smtClean="0">
                <a:solidFill>
                  <a:schemeClr val="tx1"/>
                </a:solidFill>
                <a:latin typeface="Consolas" pitchFamily="49" charset="0"/>
                <a:cs typeface="Consolas" pitchFamily="49" charset="0"/>
              </a:rPr>
              <a:t>poc</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Pcdl</a:t>
            </a:r>
            <a:r>
              <a:rPr lang="en-US" sz="2400" dirty="0" smtClean="0">
                <a:solidFill>
                  <a:schemeClr val="tx1"/>
                </a:solidFill>
                <a:latin typeface="Consolas" pitchFamily="49" charset="0"/>
                <a:cs typeface="Consolas" pitchFamily="49" charset="0"/>
              </a:rPr>
              <a:t>-&gt;</a:t>
            </a:r>
            <a:r>
              <a:rPr lang="en-US" sz="2400" dirty="0" err="1" smtClean="0">
                <a:solidFill>
                  <a:schemeClr val="tx1"/>
                </a:solidFill>
                <a:latin typeface="Consolas" pitchFamily="49" charset="0"/>
                <a:cs typeface="Consolas" pitchFamily="49" charset="0"/>
              </a:rPr>
              <a:t>AddUserTasks</a:t>
            </a:r>
            <a:r>
              <a:rPr lang="en-US" sz="2400" dirty="0" smtClean="0">
                <a:solidFill>
                  <a:schemeClr val="tx1"/>
                </a:solidFill>
                <a:latin typeface="Consolas" pitchFamily="49" charset="0"/>
                <a:cs typeface="Consolas" pitchFamily="49" charset="0"/>
              </a:rPr>
              <a:t>(</a:t>
            </a:r>
            <a:r>
              <a:rPr lang="en-US" sz="2400" dirty="0" err="1" smtClean="0">
                <a:solidFill>
                  <a:schemeClr val="tx1"/>
                </a:solidFill>
                <a:latin typeface="Consolas" pitchFamily="49" charset="0"/>
                <a:cs typeface="Consolas" pitchFamily="49" charset="0"/>
              </a:rPr>
              <a:t>poa</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Pcdl</a:t>
            </a:r>
            <a:r>
              <a:rPr lang="en-US" sz="2400" dirty="0" smtClean="0">
                <a:solidFill>
                  <a:schemeClr val="tx1"/>
                </a:solidFill>
                <a:latin typeface="Consolas" pitchFamily="49" charset="0"/>
                <a:cs typeface="Consolas" pitchFamily="49" charset="0"/>
              </a:rPr>
              <a:t>-&gt;</a:t>
            </a:r>
            <a:r>
              <a:rPr lang="en-US" sz="2400" dirty="0" err="1" smtClean="0">
                <a:solidFill>
                  <a:schemeClr val="tx1"/>
                </a:solidFill>
                <a:latin typeface="Consolas" pitchFamily="49" charset="0"/>
                <a:cs typeface="Consolas" pitchFamily="49" charset="0"/>
              </a:rPr>
              <a:t>CommitList</a:t>
            </a:r>
            <a:r>
              <a:rPr lang="en-US" sz="2400" dirty="0" smtClean="0">
                <a:solidFill>
                  <a:schemeClr val="tx1"/>
                </a:solidFill>
                <a:latin typeface="Consolas" pitchFamily="49" charset="0"/>
                <a:cs typeface="Consolas" pitchFamily="49" charset="0"/>
              </a:rPr>
              <a:t>();</a:t>
            </a:r>
          </a:p>
        </p:txBody>
      </p:sp>
      <p:sp>
        <p:nvSpPr>
          <p:cNvPr id="5" name="Snip Single Corner Rectangle 4"/>
          <p:cNvSpPr/>
          <p:nvPr/>
        </p:nvSpPr>
        <p:spPr bwMode="auto">
          <a:xfrm xmlns:a="http://schemas.openxmlformats.org/drawingml/2006/main">
            <a:off x="646044" y="5410200"/>
            <a:ext cx="7848600" cy="1066800"/>
          </a:xfrm>
          <a:prstGeom xmlns:a="http://schemas.openxmlformats.org/drawingml/2006/main" prst="snip1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JumpListManager</a:t>
            </a:r>
            <a:r>
              <a:rPr lang="en-US" sz="2400" dirty="0" smtClean="0">
                <a:solidFill>
                  <a:schemeClr val="tx1"/>
                </a:solidFill>
                <a:latin typeface="Consolas" pitchFamily="49" charset="0"/>
                <a:cs typeface="Consolas" pitchFamily="49" charset="0"/>
              </a:rPr>
              <a:t/>
            </a:r>
            <a:r>
              <a:rPr lang="en-US" sz="2400" dirty="0" err="1" smtClean="0">
                <a:solidFill>
                  <a:schemeClr val="tx1"/>
                </a:solidFill>
                <a:latin typeface="Consolas" pitchFamily="49" charset="0"/>
                <a:cs typeface="Consolas" pitchFamily="49" charset="0"/>
              </a:rPr>
              <a:t>jlm</a:t>
            </a:r>
            <a:r>
              <a:rPr lang="en-US" sz="2400" dirty="0" smtClean="0">
                <a:solidFill>
                  <a:schemeClr val="tx1"/>
                </a:solidFill>
                <a:latin typeface="Consolas" pitchFamily="49" charset="0"/>
                <a:cs typeface="Consolas" pitchFamily="49" charset="0"/>
              </a:rPr>
              <a:t> = ...;</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jlm.AddTask</a:t>
            </a:r>
            <a:r>
              <a:rPr lang="en-US" sz="2400" dirty="0" smtClean="0">
                <a:solidFill>
                  <a:schemeClr val="tx1"/>
                </a:solidFill>
                <a:latin typeface="Consolas" pitchFamily="49" charset="0"/>
                <a:cs typeface="Consolas" pitchFamily="49" charset="0"/>
              </a:rPr>
              <a:t>(new </a:t>
            </a:r>
            <a:r>
              <a:rPr lang="en-US" sz="2400" dirty="0" err="1" smtClean="0">
                <a:solidFill>
                  <a:schemeClr val="tx1"/>
                </a:solidFill>
                <a:latin typeface="Consolas" pitchFamily="49" charset="0"/>
                <a:cs typeface="Consolas" pitchFamily="49" charset="0"/>
              </a:rPr>
              <a:t>ShellLink</a:t>
            </a:r>
            <a:r>
              <a:rPr lang="en-US" sz="2400" dirty="0" smtClean="0">
                <a:solidFill>
                  <a:schemeClr val="tx1"/>
                </a:solidFill>
                <a:latin typeface="Consolas" pitchFamily="49" charset="0"/>
                <a:cs typeface="Consolas" pitchFamily="49" charset="0"/>
              </a:rPr>
              <a:t> { Path=..., ... });</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3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Customizing the Jump List</a:t>
            </a:r>
            <a:br>
              <a:rPr lang="en-US" dirty="0" smtClean="0"/>
            </a:br>
            <a:r>
              <a:rPr lang="en-US" sz="3200" b="1" dirty="0" smtClean="0">
                <a:gradFill>
                  <a:gsLst>
                    <a:gs pos="0">
                      <a:schemeClr val="accent6"/>
                    </a:gs>
                    <a:gs pos="9000">
                      <a:schemeClr val="accent6"/>
                    </a:gs>
                  </a:gsLst>
                  <a:lin ang="16200000" scaled="1"/>
                </a:gradFill>
              </a:rPr>
              <a:t>Step 3: </a:t>
            </a:r>
            <a:r>
              <a:rPr lang="en-US" sz="3200" dirty="0" smtClean="0">
                <a:gradFill>
                  <a:gsLst>
                    <a:gs pos="0">
                      <a:schemeClr val="accent6"/>
                    </a:gs>
                    <a:gs pos="9000">
                      <a:schemeClr val="accent6"/>
                    </a:gs>
                  </a:gsLst>
                  <a:lin ang="16200000" scaled="1"/>
                </a:gradFill>
              </a:rPr>
              <a:t>Do you have categories?</a:t>
            </a:r>
          </a:p>
        </p:txBody>
      </p:sp>
      <p:sp>
        <p:nvSpPr>
          <p:cNvPr id="6" name="Text Placeholder 5"/>
          <p:cNvSpPr>
            <a:spLocks xmlns:a="http://schemas.openxmlformats.org/drawingml/2006/main" noGrp="1"/>
          </p:cNvSpPr>
          <p:nvPr>
            <p:ph type="body" sz="quarter" idx="10"/>
          </p:nvPr>
        </p:nvSpPr>
        <p:spPr>
          <a:xfrm xmlns:a="http://schemas.openxmlformats.org/drawingml/2006/main">
            <a:off x="381000" y="1905000"/>
            <a:ext cx="8382000" cy="2135969"/>
          </a:xfrm>
        </p:spPr>
        <p:txBody>
          <a:bodyPr xmlns:a="http://schemas.openxmlformats.org/drawingml/2006/main"/>
          <a:lstStyle xmlns:a="http://schemas.openxmlformats.org/drawingml/2006/main"/>
          <a:p xmlns:a="http://schemas.openxmlformats.org/drawingml/2006/main">
            <a:r>
              <a:rPr lang="en-US" dirty="0" smtClean="0"/>
              <a:t>Does it make sense to categorize documents?</a:t>
            </a:r>
          </a:p>
          <a:p xmlns:a="http://schemas.openxmlformats.org/drawingml/2006/main">
            <a:pPr lvl="1"/>
            <a:r>
              <a:rPr lang="en-US" dirty="0" smtClean="0"/>
              <a:t>Is frequent, recent, pinned not enough?</a:t>
            </a:r>
          </a:p>
          <a:p xmlns:a="http://schemas.openxmlformats.org/drawingml/2006/main">
            <a:pPr lvl="1"/>
            <a:r>
              <a:rPr lang="en-US" dirty="0" smtClean="0"/>
              <a:t>For example, Inbox, Outbox, Sales, Marketing …</a:t>
            </a:r>
          </a:p>
          <a:p xmlns:a="http://schemas.openxmlformats.org/drawingml/2006/main">
            <a:r>
              <a:rPr lang="en-US" dirty="0" smtClean="0"/>
              <a:t>Categories contain </a:t>
            </a:r>
            <a:r>
              <a:rPr lang="en-US" dirty="0" err="1" smtClean="0"/>
              <a:t>IShellItem</a:t>
            </a:r>
            <a:r>
              <a:rPr lang="en-US" dirty="0" smtClean="0"/>
              <a:t> or </a:t>
            </a:r>
            <a:br>
              <a:rPr lang="en-US" dirty="0" smtClean="0"/>
            </a:br>
            <a:r>
              <a:rPr lang="en-US" dirty="0" err="1" smtClean="0"/>
              <a:t>IShellLink</a:t>
            </a:r>
            <a:r>
              <a:rPr lang="en-US" dirty="0" smtClean="0"/>
              <a:t> objects</a:t>
            </a:r>
          </a:p>
          <a:p xmlns:a="http://schemas.openxmlformats.org/drawingml/2006/main">
            <a:pPr lvl="1"/>
            <a:r>
              <a:rPr lang="en-US" dirty="0" smtClean="0"/>
              <a:t>These are documents: You need a file association</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3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Customizing the Jump List</a:t>
            </a:r>
            <a:br>
              <a:rPr lang="en-US" dirty="0" smtClean="0"/>
            </a:br>
            <a:r>
              <a:rPr lang="en-US" sz="3200" b="1" dirty="0" smtClean="0">
                <a:gradFill>
                  <a:gsLst>
                    <a:gs pos="0">
                      <a:schemeClr val="accent6"/>
                    </a:gs>
                    <a:gs pos="9000">
                      <a:schemeClr val="accent6"/>
                    </a:gs>
                  </a:gsLst>
                  <a:lin ang="16200000" scaled="1"/>
                </a:gradFill>
              </a:rPr>
              <a:t>Step 3: </a:t>
            </a:r>
            <a:r>
              <a:rPr lang="en-US" sz="3200" dirty="0" smtClean="0">
                <a:gradFill>
                  <a:gsLst>
                    <a:gs pos="0">
                      <a:schemeClr val="accent6"/>
                    </a:gs>
                    <a:gs pos="9000">
                      <a:schemeClr val="accent6"/>
                    </a:gs>
                  </a:gsLst>
                  <a:lin ang="16200000" scaled="1"/>
                </a:gradFill>
              </a:rPr>
              <a:t>Adding categories</a:t>
            </a:r>
          </a:p>
        </p:txBody>
      </p:sp>
      <p:sp>
        <p:nvSpPr>
          <p:cNvPr id="4" name="Snip Single Corner Rectangle 3"/>
          <p:cNvSpPr/>
          <p:nvPr/>
        </p:nvSpPr>
        <p:spPr bwMode="auto">
          <a:xfrm xmlns:a="http://schemas.openxmlformats.org/drawingml/2006/main">
            <a:off x="636104" y="1905000"/>
            <a:ext cx="7848600" cy="3200400"/>
          </a:xfrm>
          <a:prstGeom xmlns:a="http://schemas.openxmlformats.org/drawingml/2006/main" prst="snip1Rect">
            <a:avLst/>
          </a:prstGeom>
          <a:ln xmlns:a="http://schemas.openxmlformats.org/drawingml/2006/main">
            <a:headEnd type="none" w="med" len="med"/>
            <a:tailEnd type="none" w="med" len="me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IObjectCollection</a:t>
            </a:r>
            <a:r>
              <a:rPr lang="en-US" sz="2400" dirty="0" smtClean="0">
                <a:solidFill>
                  <a:schemeClr val="tx1"/>
                </a:solidFill>
                <a:latin typeface="Consolas" pitchFamily="49" charset="0"/>
                <a:cs typeface="Consolas" pitchFamily="49" charset="0"/>
              </a:rPr>
              <a:t>* </a:t>
            </a:r>
            <a:r>
              <a:rPr lang="en-US" sz="2400" dirty="0" err="1" smtClean="0">
                <a:solidFill>
                  <a:schemeClr val="tx1"/>
                </a:solidFill>
                <a:latin typeface="Consolas" pitchFamily="49" charset="0"/>
                <a:cs typeface="Consolas" pitchFamily="49" charset="0"/>
              </a:rPr>
              <a:t>poc</a:t>
            </a:r>
            <a:r>
              <a:rPr lang="en-US" sz="2400" dirty="0" smtClean="0">
                <a:solidFill>
                  <a:schemeClr val="tx1"/>
                </a:solidFill>
                <a:latin typeface="Consolas" pitchFamily="49" charset="0"/>
                <a:cs typeface="Consolas" pitchFamily="49" charset="0"/>
              </a:rPr>
              <a:t> = ...;</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IShellItem</a:t>
            </a:r>
            <a:r>
              <a:rPr lang="en-US" sz="2400" dirty="0" smtClean="0">
                <a:solidFill>
                  <a:schemeClr val="tx1"/>
                </a:solidFill>
                <a:latin typeface="Consolas" pitchFamily="49" charset="0"/>
                <a:cs typeface="Consolas" pitchFamily="49" charset="0"/>
              </a:rPr>
              <a:t>* item = ...;</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Poc</a:t>
            </a:r>
            <a:r>
              <a:rPr lang="en-US" sz="2400" dirty="0" smtClean="0">
                <a:solidFill>
                  <a:schemeClr val="tx1"/>
                </a:solidFill>
                <a:latin typeface="Consolas" pitchFamily="49" charset="0"/>
                <a:cs typeface="Consolas" pitchFamily="49" charset="0"/>
              </a:rPr>
              <a:t>-&gt;</a:t>
            </a:r>
            <a:r>
              <a:rPr lang="en-US" sz="2400" dirty="0" err="1" smtClean="0">
                <a:solidFill>
                  <a:schemeClr val="tx1"/>
                </a:solidFill>
                <a:latin typeface="Consolas" pitchFamily="49" charset="0"/>
                <a:cs typeface="Consolas" pitchFamily="49" charset="0"/>
              </a:rPr>
              <a:t>AddObject</a:t>
            </a:r>
            <a:r>
              <a:rPr lang="en-US" sz="2400" dirty="0" smtClean="0">
                <a:solidFill>
                  <a:schemeClr val="tx1"/>
                </a:solidFill>
                <a:latin typeface="Consolas" pitchFamily="49" charset="0"/>
                <a:cs typeface="Consolas" pitchFamily="49" charset="0"/>
              </a:rPr>
              <a:t>(item);</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ICustomDestinationList</a:t>
            </a:r>
            <a:r>
              <a:rPr lang="en-US" sz="2400" dirty="0" smtClean="0">
                <a:solidFill>
                  <a:schemeClr val="tx1"/>
                </a:solidFill>
                <a:latin typeface="Consolas" pitchFamily="49" charset="0"/>
                <a:cs typeface="Consolas" pitchFamily="49" charset="0"/>
              </a:rPr>
              <a:t>* </a:t>
            </a:r>
            <a:r>
              <a:rPr lang="en-US" sz="2400" dirty="0" err="1" smtClean="0">
                <a:solidFill>
                  <a:schemeClr val="tx1"/>
                </a:solidFill>
                <a:latin typeface="Consolas" pitchFamily="49" charset="0"/>
                <a:cs typeface="Consolas" pitchFamily="49" charset="0"/>
              </a:rPr>
              <a:t>pcdl</a:t>
            </a:r>
            <a:r>
              <a:rPr lang="en-US" sz="2400" dirty="0" smtClean="0">
                <a:solidFill>
                  <a:schemeClr val="tx1"/>
                </a:solidFill>
                <a:latin typeface="Consolas" pitchFamily="49" charset="0"/>
                <a:cs typeface="Consolas" pitchFamily="49" charset="0"/>
              </a:rPr>
              <a:t> = ...;</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Pcdl</a:t>
            </a:r>
            <a:r>
              <a:rPr lang="en-US" sz="2400" dirty="0" smtClean="0">
                <a:solidFill>
                  <a:schemeClr val="tx1"/>
                </a:solidFill>
                <a:latin typeface="Consolas" pitchFamily="49" charset="0"/>
                <a:cs typeface="Consolas" pitchFamily="49" charset="0"/>
              </a:rPr>
              <a:t>-&gt;</a:t>
            </a:r>
            <a:r>
              <a:rPr lang="en-US" sz="2400" dirty="0" err="1" smtClean="0">
                <a:solidFill>
                  <a:schemeClr val="tx1"/>
                </a:solidFill>
                <a:latin typeface="Consolas" pitchFamily="49" charset="0"/>
                <a:cs typeface="Consolas" pitchFamily="49" charset="0"/>
              </a:rPr>
              <a:t>BeginList</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IObjectArray</a:t>
            </a:r>
            <a:r>
              <a:rPr lang="en-US" sz="2400" dirty="0" smtClean="0">
                <a:solidFill>
                  <a:schemeClr val="tx1"/>
                </a:solidFill>
                <a:latin typeface="Consolas" pitchFamily="49" charset="0"/>
                <a:cs typeface="Consolas" pitchFamily="49" charset="0"/>
              </a:rPr>
              <a:t>* </a:t>
            </a:r>
            <a:r>
              <a:rPr lang="en-US" sz="2400" dirty="0" err="1" smtClean="0">
                <a:solidFill>
                  <a:schemeClr val="tx1"/>
                </a:solidFill>
                <a:latin typeface="Consolas" pitchFamily="49" charset="0"/>
                <a:cs typeface="Consolas" pitchFamily="49" charset="0"/>
              </a:rPr>
              <a:t>poa</a:t>
            </a:r>
            <a:r>
              <a:rPr lang="en-US" sz="2400" dirty="0" smtClean="0">
                <a:solidFill>
                  <a:schemeClr val="tx1"/>
                </a:solidFill>
                <a:latin typeface="Consolas" pitchFamily="49" charset="0"/>
                <a:cs typeface="Consolas" pitchFamily="49" charset="0"/>
              </a:rPr>
              <a:t> = ... </a:t>
            </a:r>
            <a:r>
              <a:rPr lang="en-US" sz="2400" dirty="0" err="1" smtClean="0">
                <a:solidFill>
                  <a:schemeClr val="tx1"/>
                </a:solidFill>
                <a:latin typeface="Consolas" pitchFamily="49" charset="0"/>
                <a:cs typeface="Consolas" pitchFamily="49" charset="0"/>
              </a:rPr>
              <a:t>poc</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Pcdl</a:t>
            </a:r>
            <a:r>
              <a:rPr lang="en-US" sz="2400" dirty="0" smtClean="0">
                <a:solidFill>
                  <a:schemeClr val="tx1"/>
                </a:solidFill>
                <a:latin typeface="Consolas" pitchFamily="49" charset="0"/>
                <a:cs typeface="Consolas" pitchFamily="49" charset="0"/>
              </a:rPr>
              <a:t>-&gt;</a:t>
            </a:r>
            <a:r>
              <a:rPr lang="en-US" sz="2400" dirty="0" err="1" smtClean="0">
                <a:solidFill>
                  <a:schemeClr val="tx1"/>
                </a:solidFill>
                <a:latin typeface="Consolas" pitchFamily="49" charset="0"/>
                <a:cs typeface="Consolas" pitchFamily="49" charset="0"/>
              </a:rPr>
              <a:t>AppendCategory</a:t>
            </a:r>
            <a:r>
              <a:rPr lang="en-US" sz="2400" dirty="0" smtClean="0">
                <a:solidFill>
                  <a:schemeClr val="tx1"/>
                </a:solidFill>
                <a:latin typeface="Consolas" pitchFamily="49" charset="0"/>
                <a:cs typeface="Consolas" pitchFamily="49" charset="0"/>
              </a:rPr>
              <a:t>(</a:t>
            </a:r>
            <a:r>
              <a:rPr lang="en-US" sz="2400" dirty="0" err="1" smtClean="0">
                <a:solidFill>
                  <a:schemeClr val="tx1"/>
                </a:solidFill>
                <a:latin typeface="Consolas" pitchFamily="49" charset="0"/>
                <a:cs typeface="Consolas" pitchFamily="49" charset="0"/>
              </a:rPr>
              <a:t>L"Sales</a:t>
            </a:r>
            <a:r>
              <a:rPr lang="en-US" sz="2400" dirty="0" smtClean="0">
                <a:solidFill>
                  <a:schemeClr val="tx1"/>
                </a:solidFill>
                <a:latin typeface="Consolas" pitchFamily="49" charset="0"/>
                <a:cs typeface="Consolas" pitchFamily="49" charset="0"/>
              </a:rPr>
              <a:t>", </a:t>
            </a:r>
            <a:r>
              <a:rPr lang="en-US" sz="2400" dirty="0" err="1" smtClean="0">
                <a:solidFill>
                  <a:schemeClr val="tx1"/>
                </a:solidFill>
                <a:latin typeface="Consolas" pitchFamily="49" charset="0"/>
                <a:cs typeface="Consolas" pitchFamily="49" charset="0"/>
              </a:rPr>
              <a:t>poa</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Pcdl</a:t>
            </a:r>
            <a:r>
              <a:rPr lang="en-US" sz="2400" dirty="0" smtClean="0">
                <a:solidFill>
                  <a:schemeClr val="tx1"/>
                </a:solidFill>
                <a:latin typeface="Consolas" pitchFamily="49" charset="0"/>
                <a:cs typeface="Consolas" pitchFamily="49" charset="0"/>
              </a:rPr>
              <a:t>-&gt;</a:t>
            </a:r>
            <a:r>
              <a:rPr lang="en-US" sz="2400" dirty="0" err="1" smtClean="0">
                <a:solidFill>
                  <a:schemeClr val="tx1"/>
                </a:solidFill>
                <a:latin typeface="Consolas" pitchFamily="49" charset="0"/>
                <a:cs typeface="Consolas" pitchFamily="49" charset="0"/>
              </a:rPr>
              <a:t>CommitList</a:t>
            </a:r>
            <a:r>
              <a:rPr lang="en-US" sz="2400" dirty="0" smtClean="0">
                <a:solidFill>
                  <a:schemeClr val="tx1"/>
                </a:solidFill>
                <a:latin typeface="Consolas" pitchFamily="49" charset="0"/>
                <a:cs typeface="Consolas" pitchFamily="49" charset="0"/>
              </a:rPr>
              <a:t>();</a:t>
            </a:r>
          </a:p>
        </p:txBody>
      </p:sp>
      <p:sp>
        <p:nvSpPr>
          <p:cNvPr id="5" name="Snip Single Corner Rectangle 4"/>
          <p:cNvSpPr/>
          <p:nvPr/>
        </p:nvSpPr>
        <p:spPr bwMode="auto">
          <a:xfrm xmlns:a="http://schemas.openxmlformats.org/drawingml/2006/main">
            <a:off x="636104" y="5181600"/>
            <a:ext cx="7848600" cy="1295400"/>
          </a:xfrm>
          <a:prstGeom xmlns:a="http://schemas.openxmlformats.org/drawingml/2006/main" prst="snip1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JumpListManager</a:t>
            </a:r>
            <a:r>
              <a:rPr lang="en-US" sz="2400" dirty="0" smtClean="0">
                <a:solidFill>
                  <a:schemeClr val="tx1"/>
                </a:solidFill>
                <a:latin typeface="Consolas" pitchFamily="49" charset="0"/>
                <a:cs typeface="Consolas" pitchFamily="49" charset="0"/>
              </a:rPr>
              <a:t/>
            </a:r>
            <a:r>
              <a:rPr lang="en-US" sz="2400" dirty="0" err="1" smtClean="0">
                <a:solidFill>
                  <a:schemeClr val="tx1"/>
                </a:solidFill>
                <a:latin typeface="Consolas" pitchFamily="49" charset="0"/>
                <a:cs typeface="Consolas" pitchFamily="49" charset="0"/>
              </a:rPr>
              <a:t>jlm</a:t>
            </a:r>
            <a:r>
              <a:rPr lang="en-US" sz="2400" dirty="0" smtClean="0">
                <a:solidFill>
                  <a:schemeClr val="tx1"/>
                </a:solidFill>
                <a:latin typeface="Consolas" pitchFamily="49" charset="0"/>
                <a:cs typeface="Consolas" pitchFamily="49" charset="0"/>
              </a:rPr>
              <a:t> = ...;</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jlm.AddCustomDestination</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  new </a:t>
            </a:r>
            <a:r>
              <a:rPr lang="en-US" sz="2400" dirty="0" err="1" smtClean="0">
                <a:solidFill>
                  <a:schemeClr val="tx1"/>
                </a:solidFill>
                <a:latin typeface="Consolas" pitchFamily="49" charset="0"/>
                <a:cs typeface="Consolas" pitchFamily="49" charset="0"/>
              </a:rPr>
              <a:t>ShellItem</a:t>
            </a:r>
            <a:r>
              <a:rPr lang="en-US" sz="2400" dirty="0" smtClean="0">
                <a:solidFill>
                  <a:schemeClr val="tx1"/>
                </a:solidFill>
                <a:latin typeface="Consolas" pitchFamily="49" charset="0"/>
                <a:cs typeface="Consolas" pitchFamily="49" charset="0"/>
              </a:rPr>
              <a:t> { Path=..., Category=... });</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34.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Tasks and Destinations</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smtClean="0"/>
              <a:t>…in a Jump List</a:t>
            </a:r>
            <a:endParaRPr lang="en-US" dirty="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3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9" name="Rectangle 8"/>
          <p:cNvSpPr/>
          <p:nvPr/>
        </p:nvSpPr>
        <p:spPr>
          <a:xfrm xmlns:a="http://schemas.openxmlformats.org/drawingml/2006/main">
            <a:off x="0" y="4572000"/>
            <a:ext cx="9144000" cy="228600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Thumbnail Toolbars</a:t>
            </a:r>
            <a:endParaRPr lang="en-US" dirty="0"/>
          </a:p>
        </p:txBody>
      </p:sp>
      <p:sp>
        <p:nvSpPr>
          <p:cNvPr id="6" name="Text Placeholder 5"/>
          <p:cNvSpPr>
            <a:spLocks xmlns:a="http://schemas.openxmlformats.org/drawingml/2006/main" noGrp="1"/>
          </p:cNvSpPr>
          <p:nvPr>
            <p:ph type="body" sz="quarter" idx="10"/>
          </p:nvPr>
        </p:nvSpPr>
        <p:spPr>
          <a:xfrm xmlns:a="http://schemas.openxmlformats.org/drawingml/2006/main">
            <a:off x="381000" y="1411552"/>
            <a:ext cx="8382000" cy="535531"/>
          </a:xfrm>
        </p:spPr>
        <p:txBody>
          <a:bodyPr xmlns:a="http://schemas.openxmlformats.org/drawingml/2006/main"/>
          <a:lstStyle xmlns:a="http://schemas.openxmlformats.org/drawingml/2006/main"/>
          <a:p xmlns:a="http://schemas.openxmlformats.org/drawingml/2006/main">
            <a:pPr marL="0" indent="0" algn="ctr">
              <a:buNone/>
            </a:pPr>
            <a:r>
              <a:rPr lang="en-US" dirty="0" smtClean="0"/>
              <a:t>Remote control from the taskbar</a:t>
            </a:r>
            <a:endParaRPr lang="en-US" dirty="0"/>
          </a:p>
        </p:txBody>
      </p:sp>
      <p:grpSp>
        <p:nvGrpSpPr>
          <p:cNvPr id="8" name="Group 7"/>
          <p:cNvGrpSpPr/>
          <p:nvPr/>
        </p:nvGrpSpPr>
        <p:grpSpPr>
          <a:xfrm xmlns:a="http://schemas.openxmlformats.org/drawingml/2006/main">
            <a:off x="2274093" y="2355850"/>
            <a:ext cx="4595813" cy="3956266"/>
            <a:chOff x="1981200" y="2133600"/>
            <a:chExt cx="4595813" cy="3956266"/>
          </a:xfrm>
        </p:grpSpPr>
        <p:pic>
          <p:nvPicPr>
            <p:cNvPr id="6146"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1981200" y="2133600"/>
              <a:ext cx="4595813" cy="3956266"/>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241300" sx="102000" sy="102000" algn="ctr" rotWithShape="0">
                <a:prstClr val="black">
                  <a:alpha val="40000"/>
                </a:prstClr>
              </a:outerShdw>
              <a:reflection blurRad="6350" stA="52000" endA="300" endPos="35000" dir="5400000" sy="-100000" algn="bl" rotWithShape="0"/>
            </a:effectLst>
          </p:spPr>
        </p:pic>
        <p:sp>
          <p:nvSpPr>
            <p:cNvPr id="7" name="Rounded Rectangle 6"/>
            <p:cNvSpPr/>
            <p:nvPr/>
          </p:nvSpPr>
          <p:spPr bwMode="auto">
            <a:xfrm xmlns:a="http://schemas.openxmlformats.org/drawingml/2006/main">
              <a:off x="3429000" y="4772025"/>
              <a:ext cx="1447800" cy="838200"/>
            </a:xfrm>
            <a:prstGeom xmlns:a="http://schemas.openxmlformats.org/drawingml/2006/main" prst="roundRect">
              <a:avLst/>
            </a:prstGeom>
            <a:gradFill xmlns:a="http://schemas.openxmlformats.org/drawingml/2006/main">
              <a:gsLst>
                <a:gs pos="0">
                  <a:schemeClr val="accent3">
                    <a:shade val="15000"/>
                    <a:satMod val="180000"/>
                    <a:alpha val="20000"/>
                  </a:schemeClr>
                </a:gs>
                <a:gs pos="50000">
                  <a:schemeClr val="accent3">
                    <a:shade val="45000"/>
                    <a:satMod val="170000"/>
                    <a:alpha val="17000"/>
                  </a:schemeClr>
                </a:gs>
                <a:gs pos="70000">
                  <a:schemeClr val="accent3">
                    <a:tint val="99000"/>
                    <a:shade val="65000"/>
                    <a:satMod val="155000"/>
                    <a:alpha val="20000"/>
                  </a:schemeClr>
                </a:gs>
                <a:gs pos="100000">
                  <a:schemeClr val="accent3">
                    <a:tint val="95500"/>
                    <a:shade val="100000"/>
                    <a:satMod val="155000"/>
                    <a:alpha val="20000"/>
                  </a:schemeClr>
                </a:gs>
              </a:gsLst>
            </a:gradFill>
            <a:ln xmlns:a="http://schemas.openxmlformats.org/drawingml/2006/main" w="57150">
              <a:solidFill>
                <a:schemeClr val="accent3"/>
              </a:solidFill>
              <a:headEnd type="none" w="med" len="med"/>
              <a:tailEnd type="none" w="med" len="med"/>
            </a:ln>
          </p:spPr>
          <p:style>
            <a:lnRef xmlns:a="http://schemas.openxmlformats.org/drawingml/2006/main" idx="0">
              <a:schemeClr val="accent3"/>
            </a:lnRef>
            <a:fillRef xmlns:a="http://schemas.openxmlformats.org/drawingml/2006/main" idx="3">
              <a:schemeClr val="accent3"/>
            </a:fillRef>
            <a:effectRef xmlns:a="http://schemas.openxmlformats.org/drawingml/2006/main" idx="3">
              <a:schemeClr val="accent3"/>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spTree>
  </p:cSld>
  <p:clrMapOvr>
    <a:masterClrMapping xmlns:a="http://schemas.openxmlformats.org/drawingml/2006/main"/>
  </p:clrMapOvr>
  <p:transition>
    <p:fade/>
  </p:transition>
  <p:timing>
    <p:tnLst>
      <p:par>
        <p:cTn id="1" dur="indefinite" restart="never" nodeType="tmRoot"/>
      </p:par>
    </p:tnLst>
  </p:timing>
</p:sld>
</file>

<file path=ppt/slides/slide3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Thumbnail Toolbars</a:t>
            </a:r>
            <a:br>
              <a:rPr lang="en-US" dirty="0" smtClean="0"/>
            </a:br>
            <a:r>
              <a:rPr lang="en-US" sz="3200" dirty="0" smtClean="0">
                <a:gradFill>
                  <a:gsLst>
                    <a:gs pos="0">
                      <a:schemeClr val="accent6"/>
                    </a:gs>
                    <a:gs pos="9000">
                      <a:schemeClr val="accent6"/>
                    </a:gs>
                  </a:gsLst>
                  <a:lin ang="16200000" scaled="1"/>
                </a:gradFill>
              </a:rPr>
              <a:t>Design considerations</a:t>
            </a:r>
          </a:p>
        </p:txBody>
      </p:sp>
      <p:sp>
        <p:nvSpPr>
          <p:cNvPr id="3" name="Text Placeholder 2"/>
          <p:cNvSpPr>
            <a:spLocks xmlns:a="http://schemas.openxmlformats.org/drawingml/2006/main" noGrp="1"/>
          </p:cNvSpPr>
          <p:nvPr>
            <p:ph type="body" sz="quarter" idx="10"/>
          </p:nvPr>
        </p:nvSpPr>
        <p:spPr>
          <a:xfrm xmlns:a="http://schemas.openxmlformats.org/drawingml/2006/main">
            <a:off x="381000" y="1905000"/>
            <a:ext cx="8382000" cy="1551194"/>
          </a:xfrm>
        </p:spPr>
        <p:txBody>
          <a:bodyPr xmlns:a="http://schemas.openxmlformats.org/drawingml/2006/main"/>
          <a:lstStyle xmlns:a="http://schemas.openxmlformats.org/drawingml/2006/main"/>
          <a:p xmlns:a="http://schemas.openxmlformats.org/drawingml/2006/main">
            <a:r>
              <a:rPr lang="en-US" dirty="0" smtClean="0"/>
              <a:t>You get up to seven buttons</a:t>
            </a:r>
          </a:p>
          <a:p xmlns:a="http://schemas.openxmlformats.org/drawingml/2006/main">
            <a:pPr lvl="1"/>
            <a:r>
              <a:rPr lang="en-US" dirty="0" smtClean="0"/>
              <a:t>Can’t add or delete; can hide and disable</a:t>
            </a:r>
          </a:p>
          <a:p xmlns:a="http://schemas.openxmlformats.org/drawingml/2006/main">
            <a:r>
              <a:rPr lang="en-US" dirty="0" smtClean="0"/>
              <a:t>Tasks are not thumbnail buttons!</a:t>
            </a:r>
          </a:p>
        </p:txBody>
      </p:sp>
      <p:graphicFrame>
        <p:nvGraphicFramePr>
          <p:cNvPr id="4" name="Table 3"/>
          <p:cNvGraphicFramePr>
            <a:graphicFrameLocks xmlns:a="http://schemas.openxmlformats.org/drawingml/2006/main" noGrp="1"/>
          </p:cNvGraphicFramePr>
          <p:nvPr/>
        </p:nvGraphicFramePr>
        <p:xfrm>
          <a:off xmlns:a="http://schemas.openxmlformats.org/drawingml/2006/main" x="730250" y="3810000"/>
          <a:ext xmlns:a="http://schemas.openxmlformats.org/drawingml/2006/main" cx="7581900" cy="2133600"/>
        </p:xfrm>
        <a:graphic xmlns:a="http://schemas.openxmlformats.org/drawingml/2006/main">
          <a:graphicData uri="http://schemas.openxmlformats.org/drawingml/2006/table">
            <a:tbl>
              <a:tblPr firstRow="1" bandRow="1">
                <a:tableStyleId>{F2DE63D5-997A-4646-A377-4702673A728D}</a:tableStyleId>
              </a:tblPr>
              <a:tblGrid>
                <a:gridCol w="3841750"/>
                <a:gridCol w="3740150"/>
              </a:tblGrid>
              <a:tr h="370840">
                <a:tc>
                  <a:txBody>
                    <a:bodyPr/>
                    <a:lstStyle/>
                    <a:p>
                      <a:pPr algn="l"/>
                      <a:r>
                        <a:rPr lang="en-US" sz="3200" b="0" cap="none" spc="0" dirty="0" smtClean="0">
                          <a:ln w="10541" cmpd="sng">
                            <a:noFill/>
                            <a:prstDash val="solid"/>
                          </a:ln>
                          <a:solidFill>
                            <a:schemeClr val="tx1">
                              <a:lumMod val="50000"/>
                            </a:schemeClr>
                          </a:solidFill>
                          <a:effectLst/>
                        </a:rPr>
                        <a:t>Tasks</a:t>
                      </a:r>
                      <a:endParaRPr lang="en-US" sz="3200" b="0" cap="none" spc="0" dirty="0">
                        <a:ln w="10541" cmpd="sng">
                          <a:noFill/>
                          <a:prstDash val="solid"/>
                        </a:ln>
                        <a:solidFill>
                          <a:schemeClr val="tx1">
                            <a:lumMod val="50000"/>
                          </a:schemeClr>
                        </a:solidFill>
                        <a:effectLst/>
                        <a:latin typeface="Segoe UI" pitchFamily="34" charset="0"/>
                        <a:ea typeface="Segoe UI" pitchFamily="34" charset="0"/>
                        <a:cs typeface="Segoe UI" pitchFamily="34" charset="0"/>
                      </a:endParaRPr>
                    </a:p>
                  </a:txBody>
                  <a:tcPr marR="182880">
                    <a:lnL w="9525" cap="flat" cmpd="sng" algn="ctr">
                      <a:noFill/>
                      <a:prstDash val="solid"/>
                    </a:lnL>
                    <a:lnR w="3175" cap="flat" cmpd="sng" algn="ctr">
                      <a:solidFill>
                        <a:schemeClr val="accent3">
                          <a:lumMod val="60000"/>
                          <a:lumOff val="40000"/>
                        </a:schemeClr>
                      </a:solidFill>
                      <a:prstDash val="solid"/>
                      <a:round/>
                      <a:headEnd type="none" w="med" len="med"/>
                      <a:tailEnd type="none" w="med" len="med"/>
                    </a:lnR>
                    <a:lnT w="9525" cap="flat" cmpd="sng" algn="ctr">
                      <a:noFill/>
                      <a:prstDash val="soli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tc>
                  <a:txBody>
                    <a:bodyPr/>
                    <a:lstStyle/>
                    <a:p>
                      <a:pPr marL="0" algn="l" defTabSz="914400" rtl="0" eaLnBrk="1" latinLnBrk="0" hangingPunct="1"/>
                      <a:r>
                        <a:rPr lang="en-US" sz="3200" b="0" kern="1200" cap="none" spc="0" dirty="0" smtClean="0">
                          <a:ln w="10541" cmpd="sng">
                            <a:noFill/>
                            <a:prstDash val="solid"/>
                          </a:ln>
                          <a:solidFill>
                            <a:schemeClr val="tx1">
                              <a:lumMod val="50000"/>
                            </a:schemeClr>
                          </a:solidFill>
                          <a:effectLst/>
                          <a:latin typeface="+mn-lt"/>
                          <a:ea typeface="+mn-ea"/>
                          <a:cs typeface="+mn-cs"/>
                        </a:rPr>
                        <a:t>Thumbnail Buttons</a:t>
                      </a:r>
                      <a:endParaRPr lang="en-US" sz="3200" b="0" kern="1200" cap="none" spc="0" dirty="0">
                        <a:ln w="10541" cmpd="sng">
                          <a:noFill/>
                          <a:prstDash val="solid"/>
                        </a:ln>
                        <a:solidFill>
                          <a:schemeClr val="tx1">
                            <a:lumMod val="50000"/>
                          </a:schemeClr>
                        </a:solidFill>
                        <a:effectLst/>
                        <a:latin typeface="+mn-lt"/>
                        <a:ea typeface="+mn-ea"/>
                        <a:cs typeface="+mn-cs"/>
                      </a:endParaRPr>
                    </a:p>
                  </a:txBody>
                  <a:tcPr marL="182880">
                    <a:lnL w="3175" cap="flat" cmpd="sng" algn="ctr">
                      <a:solidFill>
                        <a:schemeClr val="accent3">
                          <a:lumMod val="60000"/>
                          <a:lumOff val="40000"/>
                        </a:schemeClr>
                      </a:solidFill>
                      <a:prstDash val="solid"/>
                      <a:round/>
                      <a:headEnd type="none" w="med" len="med"/>
                      <a:tailEnd type="none" w="med" len="med"/>
                    </a:lnL>
                    <a:lnR w="9525" cap="flat" cmpd="sng" algn="ctr">
                      <a:noFill/>
                      <a:prstDash val="solid"/>
                    </a:lnR>
                    <a:lnT w="9525" cap="flat" cmpd="sng" algn="ctr">
                      <a:noFill/>
                      <a:prstDash val="soli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tr>
              <a:tr h="370840">
                <a:tc>
                  <a:txBody>
                    <a:bodyPr/>
                    <a:lstStyle/>
                    <a:p>
                      <a:pPr algn="l"/>
                      <a:r>
                        <a:rPr lang="en-US" sz="2800" dirty="0" smtClean="0">
                          <a:solidFill>
                            <a:schemeClr val="accent3">
                              <a:lumMod val="20000"/>
                              <a:lumOff val="80000"/>
                            </a:schemeClr>
                          </a:solidFill>
                        </a:rPr>
                        <a:t>Entry point</a:t>
                      </a:r>
                      <a:endParaRPr lang="en-US" sz="2800" dirty="0">
                        <a:solidFill>
                          <a:schemeClr val="accent3">
                            <a:lumMod val="20000"/>
                            <a:lumOff val="80000"/>
                          </a:schemeClr>
                        </a:solidFill>
                        <a:latin typeface="Segoe UI" pitchFamily="34" charset="0"/>
                        <a:ea typeface="Segoe UI" pitchFamily="34" charset="0"/>
                        <a:cs typeface="Segoe UI" pitchFamily="34" charset="0"/>
                      </a:endParaRPr>
                    </a:p>
                  </a:txBody>
                  <a:tcPr marR="182880">
                    <a:lnL w="9525" cap="flat" cmpd="sng" algn="ctr">
                      <a:noFill/>
                      <a:prstDash val="solid"/>
                    </a:lnL>
                    <a:lnR w="3175" cap="flat" cmpd="sng" algn="ctr">
                      <a:solidFill>
                        <a:schemeClr val="accent3">
                          <a:lumMod val="60000"/>
                          <a:lumOff val="40000"/>
                        </a:schemeClr>
                      </a:solidFill>
                      <a:prstDash val="solid"/>
                      <a:round/>
                      <a:headEnd type="none" w="med" len="med"/>
                      <a:tailEnd type="none" w="med" len="med"/>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18824"/>
                      </a:schemeClr>
                    </a:solidFill>
                  </a:tcPr>
                </a:tc>
                <a:tc>
                  <a:txBody>
                    <a:bodyPr/>
                    <a:lstStyle/>
                    <a:p>
                      <a:pPr algn="l"/>
                      <a:r>
                        <a:rPr lang="en-US" sz="2800" dirty="0" smtClean="0">
                          <a:solidFill>
                            <a:schemeClr val="accent3">
                              <a:lumMod val="20000"/>
                              <a:lumOff val="80000"/>
                            </a:schemeClr>
                          </a:solidFill>
                        </a:rPr>
                        <a:t>Menu or toolbar</a:t>
                      </a:r>
                      <a:endParaRPr lang="en-US" sz="2800" dirty="0">
                        <a:solidFill>
                          <a:schemeClr val="accent3">
                            <a:lumMod val="20000"/>
                            <a:lumOff val="80000"/>
                          </a:schemeClr>
                        </a:solidFill>
                        <a:latin typeface="Segoe UI" pitchFamily="34" charset="0"/>
                        <a:ea typeface="Segoe UI" pitchFamily="34" charset="0"/>
                        <a:cs typeface="Segoe UI" pitchFamily="34" charset="0"/>
                      </a:endParaRPr>
                    </a:p>
                  </a:txBody>
                  <a:tcPr marL="182880">
                    <a:lnL w="3175" cap="flat" cmpd="sng" algn="ctr">
                      <a:solidFill>
                        <a:schemeClr val="accent3">
                          <a:lumMod val="60000"/>
                          <a:lumOff val="40000"/>
                        </a:schemeClr>
                      </a:solidFill>
                      <a:prstDash val="solid"/>
                      <a:round/>
                      <a:headEnd type="none" w="med" len="med"/>
                      <a:tailEnd type="none" w="med" len="med"/>
                    </a:lnL>
                    <a:lnR w="9525" cap="flat" cmpd="sng" algn="ctr">
                      <a:noFill/>
                      <a:prstDash val="solid"/>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18824"/>
                      </a:schemeClr>
                    </a:solidFill>
                  </a:tcPr>
                </a:tc>
              </a:tr>
              <a:tr h="370840">
                <a:tc>
                  <a:txBody>
                    <a:bodyPr/>
                    <a:lstStyle/>
                    <a:p>
                      <a:pPr algn="l"/>
                      <a:r>
                        <a:rPr lang="en-US" sz="2800" dirty="0" smtClean="0">
                          <a:solidFill>
                            <a:schemeClr val="accent3">
                              <a:lumMod val="20000"/>
                              <a:lumOff val="80000"/>
                            </a:schemeClr>
                          </a:solidFill>
                        </a:rPr>
                        <a:t>Application-wide</a:t>
                      </a:r>
                      <a:endParaRPr lang="en-US" sz="2800" dirty="0">
                        <a:solidFill>
                          <a:schemeClr val="accent3">
                            <a:lumMod val="20000"/>
                            <a:lumOff val="80000"/>
                          </a:schemeClr>
                        </a:solidFill>
                        <a:latin typeface="Segoe UI" pitchFamily="34" charset="0"/>
                        <a:ea typeface="Segoe UI" pitchFamily="34" charset="0"/>
                        <a:cs typeface="Segoe UI" pitchFamily="34" charset="0"/>
                      </a:endParaRPr>
                    </a:p>
                  </a:txBody>
                  <a:tcPr marR="182880">
                    <a:lnL w="9525" cap="flat" cmpd="sng" algn="ctr">
                      <a:noFill/>
                      <a:prstDash val="solid"/>
                    </a:lnL>
                    <a:lnR w="3175" cap="flat" cmpd="sng" algn="ctr">
                      <a:solidFill>
                        <a:schemeClr val="accent3">
                          <a:lumMod val="60000"/>
                          <a:lumOff val="40000"/>
                        </a:schemeClr>
                      </a:solidFill>
                      <a:prstDash val="solid"/>
                      <a:round/>
                      <a:headEnd type="none" w="med" len="med"/>
                      <a:tailEnd type="none" w="med" len="med"/>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18824"/>
                      </a:schemeClr>
                    </a:solidFill>
                  </a:tcPr>
                </a:tc>
                <a:tc>
                  <a:txBody>
                    <a:bodyPr/>
                    <a:lstStyle/>
                    <a:p>
                      <a:pPr algn="l"/>
                      <a:r>
                        <a:rPr lang="en-US" sz="2800" dirty="0" smtClean="0">
                          <a:solidFill>
                            <a:schemeClr val="accent3">
                              <a:lumMod val="20000"/>
                              <a:lumOff val="80000"/>
                            </a:schemeClr>
                          </a:solidFill>
                        </a:rPr>
                        <a:t>Window-specific</a:t>
                      </a:r>
                      <a:endParaRPr lang="en-US" sz="2800" dirty="0">
                        <a:solidFill>
                          <a:schemeClr val="accent3">
                            <a:lumMod val="20000"/>
                            <a:lumOff val="80000"/>
                          </a:schemeClr>
                        </a:solidFill>
                        <a:latin typeface="Segoe UI" pitchFamily="34" charset="0"/>
                        <a:ea typeface="Segoe UI" pitchFamily="34" charset="0"/>
                        <a:cs typeface="Segoe UI" pitchFamily="34" charset="0"/>
                      </a:endParaRPr>
                    </a:p>
                  </a:txBody>
                  <a:tcPr marL="182880">
                    <a:lnL w="3175" cap="flat" cmpd="sng" algn="ctr">
                      <a:solidFill>
                        <a:schemeClr val="accent3">
                          <a:lumMod val="60000"/>
                          <a:lumOff val="40000"/>
                        </a:schemeClr>
                      </a:solidFill>
                      <a:prstDash val="solid"/>
                      <a:round/>
                      <a:headEnd type="none" w="med" len="med"/>
                      <a:tailEnd type="none" w="med" len="med"/>
                    </a:lnL>
                    <a:lnR w="9525" cap="flat" cmpd="sng" algn="ctr">
                      <a:noFill/>
                      <a:prstDash val="solid"/>
                    </a:ln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18824"/>
                      </a:schemeClr>
                    </a:solidFill>
                  </a:tcPr>
                </a:tc>
              </a:tr>
              <a:tr h="370840">
                <a:tc>
                  <a:txBody>
                    <a:bodyPr/>
                    <a:lstStyle/>
                    <a:p>
                      <a:pPr algn="l"/>
                      <a:r>
                        <a:rPr lang="en-US" sz="2800" dirty="0" smtClean="0">
                          <a:solidFill>
                            <a:schemeClr val="accent3">
                              <a:lumMod val="20000"/>
                              <a:lumOff val="80000"/>
                            </a:schemeClr>
                          </a:solidFill>
                        </a:rPr>
                        <a:t>Can act</a:t>
                      </a:r>
                      <a:r>
                        <a:rPr lang="en-US" sz="2800" baseline="0" dirty="0" smtClean="0">
                          <a:solidFill>
                            <a:schemeClr val="accent3">
                              <a:lumMod val="20000"/>
                              <a:lumOff val="80000"/>
                            </a:schemeClr>
                          </a:solidFill>
                        </a:rPr>
                        <a:t> dynamically</a:t>
                      </a:r>
                      <a:endParaRPr lang="en-US" sz="2800" dirty="0">
                        <a:solidFill>
                          <a:schemeClr val="accent3">
                            <a:lumMod val="20000"/>
                            <a:lumOff val="80000"/>
                          </a:schemeClr>
                        </a:solidFill>
                        <a:latin typeface="Segoe UI" pitchFamily="34" charset="0"/>
                        <a:ea typeface="Segoe UI" pitchFamily="34" charset="0"/>
                        <a:cs typeface="Segoe UI" pitchFamily="34" charset="0"/>
                      </a:endParaRPr>
                    </a:p>
                  </a:txBody>
                  <a:tcPr marR="182880">
                    <a:lnL w="9525" cap="flat" cmpd="sng" algn="ctr">
                      <a:noFill/>
                      <a:prstDash val="solid"/>
                    </a:lnL>
                    <a:lnR w="3175" cap="flat" cmpd="sng" algn="ctr">
                      <a:solidFill>
                        <a:schemeClr val="accent3">
                          <a:lumMod val="60000"/>
                          <a:lumOff val="40000"/>
                        </a:schemeClr>
                      </a:solidFill>
                      <a:prstDash val="solid"/>
                      <a:round/>
                      <a:headEnd type="none" w="med" len="med"/>
                      <a:tailEnd type="none" w="med" len="med"/>
                    </a:lnR>
                    <a:lnT w="3175" cap="flat" cmpd="sng" algn="ctr">
                      <a:solidFill>
                        <a:schemeClr val="accent3">
                          <a:lumMod val="60000"/>
                          <a:lumOff val="4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3">
                        <a:alpha val="18824"/>
                      </a:schemeClr>
                    </a:solidFill>
                  </a:tcPr>
                </a:tc>
                <a:tc>
                  <a:txBody>
                    <a:bodyPr/>
                    <a:lstStyle/>
                    <a:p>
                      <a:pPr algn="l"/>
                      <a:r>
                        <a:rPr lang="en-US" sz="2800" dirty="0" smtClean="0">
                          <a:solidFill>
                            <a:schemeClr val="accent3">
                              <a:lumMod val="20000"/>
                              <a:lumOff val="80000"/>
                            </a:schemeClr>
                          </a:solidFill>
                        </a:rPr>
                        <a:t>Must be static</a:t>
                      </a:r>
                      <a:endParaRPr lang="en-US" sz="2800" dirty="0">
                        <a:solidFill>
                          <a:schemeClr val="accent3">
                            <a:lumMod val="20000"/>
                            <a:lumOff val="80000"/>
                          </a:schemeClr>
                        </a:solidFill>
                        <a:latin typeface="Segoe UI" pitchFamily="34" charset="0"/>
                        <a:ea typeface="Segoe UI" pitchFamily="34" charset="0"/>
                        <a:cs typeface="Segoe UI" pitchFamily="34" charset="0"/>
                      </a:endParaRPr>
                    </a:p>
                  </a:txBody>
                  <a:tcPr marL="182880">
                    <a:lnL w="3175" cap="flat" cmpd="sng" algn="ctr">
                      <a:solidFill>
                        <a:schemeClr val="accent3">
                          <a:lumMod val="60000"/>
                          <a:lumOff val="40000"/>
                        </a:schemeClr>
                      </a:solidFill>
                      <a:prstDash val="solid"/>
                      <a:round/>
                      <a:headEnd type="none" w="med" len="med"/>
                      <a:tailEnd type="none" w="med" len="med"/>
                    </a:lnL>
                    <a:lnR w="9525" cap="flat" cmpd="sng" algn="ctr">
                      <a:noFill/>
                      <a:prstDash val="solid"/>
                    </a:lnR>
                    <a:lnT w="3175" cap="flat" cmpd="sng" algn="ctr">
                      <a:solidFill>
                        <a:schemeClr val="accent3">
                          <a:lumMod val="60000"/>
                          <a:lumOff val="4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3">
                        <a:alpha val="18824"/>
                      </a:schemeClr>
                    </a:solidFill>
                  </a:tcPr>
                </a:tc>
              </a:tr>
            </a:tbl>
          </a:graphicData>
        </a:graphic>
      </p:graphicFrame>
    </p:spTree>
  </p:cSld>
  <p:clrMapOvr>
    <a:masterClrMapping xmlns:a="http://schemas.openxmlformats.org/drawingml/2006/main"/>
  </p:clrMapOvr>
  <p:transition>
    <p:fade/>
  </p:transition>
  <p:timing>
    <p:tnLst>
      <p:par>
        <p:cTn id="1" dur="indefinite" restart="never" nodeType="tmRoot"/>
      </p:par>
    </p:tnLst>
  </p:timing>
</p:sld>
</file>

<file path=ppt/slides/slide3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Creating Thumbnail Toolbars</a:t>
            </a:r>
            <a:endParaRPr lang="en-US" dirty="0">
              <a:solidFill>
                <a:schemeClr val="tx2"/>
              </a:solidFill>
            </a:endParaRPr>
          </a:p>
        </p:txBody>
      </p:sp>
      <p:sp>
        <p:nvSpPr>
          <p:cNvPr id="4" name="Snip Single Corner Rectangle 3"/>
          <p:cNvSpPr/>
          <p:nvPr/>
        </p:nvSpPr>
        <p:spPr bwMode="auto">
          <a:xfrm xmlns:a="http://schemas.openxmlformats.org/drawingml/2006/main">
            <a:off x="636104" y="1905000"/>
            <a:ext cx="7848600" cy="3429000"/>
          </a:xfrm>
          <a:prstGeom xmlns:a="http://schemas.openxmlformats.org/drawingml/2006/main" prst="snip1Rect">
            <a:avLst/>
          </a:prstGeom>
          <a:ln xmlns:a="http://schemas.openxmlformats.org/drawingml/2006/main">
            <a:headEnd type="none" w="med" len="med"/>
            <a:tailEnd type="none" w="med" len="me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UINT </a:t>
            </a:r>
            <a:r>
              <a:rPr lang="en-US" sz="2400" dirty="0" err="1" smtClean="0">
                <a:solidFill>
                  <a:schemeClr val="tx1"/>
                </a:solidFill>
                <a:latin typeface="Consolas" pitchFamily="49" charset="0"/>
                <a:cs typeface="Consolas" pitchFamily="49" charset="0"/>
              </a:rPr>
              <a:t>wm_tbc</a:t>
            </a:r>
            <a:r>
              <a:rPr lang="en-US" sz="2400" dirty="0" smtClean="0">
                <a:solidFill>
                  <a:schemeClr val="tx1"/>
                </a:solidFill>
                <a:latin typeface="Consolas" pitchFamily="49" charset="0"/>
                <a:cs typeface="Consolas" pitchFamily="49" charset="0"/>
              </a:rPr>
              <a:t> = </a:t>
            </a:r>
            <a:r>
              <a:rPr lang="en-US" sz="2400" dirty="0" err="1" smtClean="0">
                <a:solidFill>
                  <a:schemeClr val="tx1"/>
                </a:solidFill>
                <a:latin typeface="Consolas" pitchFamily="49" charset="0"/>
                <a:cs typeface="Consolas" pitchFamily="49" charset="0"/>
              </a:rPr>
              <a:t>RegisterWindowMessage</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	"</a:t>
            </a:r>
            <a:r>
              <a:rPr lang="en-US" sz="2400" dirty="0" err="1" smtClean="0">
                <a:solidFill>
                  <a:schemeClr val="tx1"/>
                </a:solidFill>
                <a:latin typeface="Consolas" pitchFamily="49" charset="0"/>
                <a:cs typeface="Consolas" pitchFamily="49" charset="0"/>
              </a:rPr>
              <a:t>TaskbarButtonCreated</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MSG m; </a:t>
            </a:r>
            <a:r>
              <a:rPr lang="en-US" sz="2400" dirty="0" err="1" smtClean="0">
                <a:solidFill>
                  <a:schemeClr val="tx1"/>
                </a:solidFill>
                <a:latin typeface="Consolas" pitchFamily="49" charset="0"/>
                <a:cs typeface="Consolas" pitchFamily="49" charset="0"/>
              </a:rPr>
              <a:t>GetMessage</a:t>
            </a:r>
            <a:r>
              <a:rPr lang="en-US" sz="2400" dirty="0" smtClean="0">
                <a:solidFill>
                  <a:schemeClr val="tx1"/>
                </a:solidFill>
                <a:latin typeface="Consolas" pitchFamily="49" charset="0"/>
                <a:cs typeface="Consolas" pitchFamily="49" charset="0"/>
              </a:rPr>
              <a:t>(..., &amp;m);</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if (</a:t>
            </a:r>
            <a:r>
              <a:rPr lang="en-US" sz="2400" dirty="0" err="1" smtClean="0">
                <a:solidFill>
                  <a:schemeClr val="tx1"/>
                </a:solidFill>
                <a:latin typeface="Consolas" pitchFamily="49" charset="0"/>
                <a:cs typeface="Consolas" pitchFamily="49" charset="0"/>
              </a:rPr>
              <a:t>m.message</a:t>
            </a:r>
            <a:r>
              <a:rPr lang="en-US" sz="2400" dirty="0" smtClean="0">
                <a:solidFill>
                  <a:schemeClr val="tx1"/>
                </a:solidFill>
                <a:latin typeface="Consolas" pitchFamily="49" charset="0"/>
                <a:cs typeface="Consolas" pitchFamily="49" charset="0"/>
              </a:rPr>
              <a:t> == </a:t>
            </a:r>
            <a:r>
              <a:rPr lang="en-US" sz="2400" dirty="0" err="1" smtClean="0">
                <a:solidFill>
                  <a:schemeClr val="tx1"/>
                </a:solidFill>
                <a:latin typeface="Consolas" pitchFamily="49" charset="0"/>
                <a:cs typeface="Consolas" pitchFamily="49" charset="0"/>
              </a:rPr>
              <a:t>wm_tbc</a:t>
            </a:r>
            <a:r>
              <a:rPr lang="en-US" sz="2400" dirty="0" smtClean="0">
                <a:solidFill>
                  <a:schemeClr val="tx1"/>
                </a:solidFill>
                <a:latin typeface="Consolas" pitchFamily="49" charset="0"/>
                <a:cs typeface="Consolas" pitchFamily="49" charset="0"/>
              </a:rPr>
              <a:t>) {</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  ITaskbarList3* </a:t>
            </a:r>
            <a:r>
              <a:rPr lang="en-US" sz="2400" dirty="0" err="1" smtClean="0">
                <a:solidFill>
                  <a:schemeClr val="tx1"/>
                </a:solidFill>
                <a:latin typeface="Consolas" pitchFamily="49" charset="0"/>
                <a:cs typeface="Consolas" pitchFamily="49" charset="0"/>
              </a:rPr>
              <a:t>ptl</a:t>
            </a:r>
            <a:r>
              <a:rPr lang="en-US" sz="2400" dirty="0" smtClean="0">
                <a:solidFill>
                  <a:schemeClr val="tx1"/>
                </a:solidFill>
                <a:latin typeface="Consolas" pitchFamily="49" charset="0"/>
                <a:cs typeface="Consolas" pitchFamily="49" charset="0"/>
              </a:rPr>
              <a:t> = ...;</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  THUMBBUTTON </a:t>
            </a:r>
            <a:r>
              <a:rPr lang="en-US" sz="2400" dirty="0" err="1" smtClean="0">
                <a:solidFill>
                  <a:schemeClr val="tx1"/>
                </a:solidFill>
                <a:latin typeface="Consolas" pitchFamily="49" charset="0"/>
                <a:cs typeface="Consolas" pitchFamily="49" charset="0"/>
              </a:rPr>
              <a:t>btn</a:t>
            </a:r>
            <a:r>
              <a:rPr lang="en-US" sz="2400" dirty="0" smtClean="0">
                <a:solidFill>
                  <a:schemeClr val="tx1"/>
                </a:solidFill>
                <a:latin typeface="Consolas" pitchFamily="49" charset="0"/>
                <a:cs typeface="Consolas" pitchFamily="49" charset="0"/>
              </a:rPr>
              <a:t> = {...};</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
            </a:r>
            <a:r>
              <a:rPr lang="en-US" sz="2400" dirty="0" err="1" smtClean="0">
                <a:solidFill>
                  <a:schemeClr val="tx1"/>
                </a:solidFill>
                <a:latin typeface="Consolas" pitchFamily="49" charset="0"/>
                <a:cs typeface="Consolas" pitchFamily="49" charset="0"/>
              </a:rPr>
              <a:t>ptl</a:t>
            </a:r>
            <a:r>
              <a:rPr lang="en-US" sz="2400" dirty="0" smtClean="0">
                <a:solidFill>
                  <a:schemeClr val="tx1"/>
                </a:solidFill>
                <a:latin typeface="Consolas" pitchFamily="49" charset="0"/>
                <a:cs typeface="Consolas" pitchFamily="49" charset="0"/>
              </a:rPr>
              <a:t>-&gt;</a:t>
            </a:r>
            <a:r>
              <a:rPr lang="en-US" sz="2400" dirty="0" err="1" smtClean="0">
                <a:solidFill>
                  <a:schemeClr val="tx1"/>
                </a:solidFill>
                <a:latin typeface="Consolas" pitchFamily="49" charset="0"/>
                <a:cs typeface="Consolas" pitchFamily="49" charset="0"/>
              </a:rPr>
              <a:t>ThumbBarAddButtons</a:t>
            </a:r>
            <a:r>
              <a:rPr lang="en-US" sz="2400" dirty="0" smtClean="0">
                <a:solidFill>
                  <a:schemeClr val="tx1"/>
                </a:solidFill>
                <a:latin typeface="Consolas" pitchFamily="49" charset="0"/>
                <a:cs typeface="Consolas" pitchFamily="49" charset="0"/>
              </a:rPr>
              <a:t>(</a:t>
            </a:r>
            <a:r>
              <a:rPr lang="en-US" sz="2400" dirty="0" err="1" smtClean="0">
                <a:solidFill>
                  <a:schemeClr val="tx1"/>
                </a:solidFill>
                <a:latin typeface="Consolas" pitchFamily="49" charset="0"/>
                <a:cs typeface="Consolas" pitchFamily="49" charset="0"/>
              </a:rPr>
              <a:t>m.hWnd</a:t>
            </a:r>
            <a:r>
              <a:rPr lang="en-US" sz="2400" dirty="0" smtClean="0">
                <a:solidFill>
                  <a:schemeClr val="tx1"/>
                </a:solidFill>
                <a:latin typeface="Consolas" pitchFamily="49" charset="0"/>
                <a:cs typeface="Consolas" pitchFamily="49" charset="0"/>
              </a:rPr>
              <a:t>, 1, &amp;</a:t>
            </a:r>
            <a:r>
              <a:rPr lang="en-US" sz="2400" dirty="0" err="1" smtClean="0">
                <a:solidFill>
                  <a:schemeClr val="tx1"/>
                </a:solidFill>
                <a:latin typeface="Consolas" pitchFamily="49" charset="0"/>
                <a:cs typeface="Consolas" pitchFamily="49" charset="0"/>
              </a:rPr>
              <a:t>btn</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a:t>
            </a:r>
          </a:p>
        </p:txBody>
      </p:sp>
      <p:sp>
        <p:nvSpPr>
          <p:cNvPr id="5" name="Snip Single Corner Rectangle 4"/>
          <p:cNvSpPr/>
          <p:nvPr/>
        </p:nvSpPr>
        <p:spPr bwMode="auto">
          <a:xfrm xmlns:a="http://schemas.openxmlformats.org/drawingml/2006/main">
            <a:off x="636104" y="5410200"/>
            <a:ext cx="7848600" cy="1066800"/>
          </a:xfrm>
          <a:prstGeom xmlns:a="http://schemas.openxmlformats.org/drawingml/2006/main" prst="snip1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ThumbButtonManager</a:t>
            </a:r>
            <a:r>
              <a:rPr lang="en-US" sz="2400" dirty="0" smtClean="0">
                <a:solidFill>
                  <a:schemeClr val="tx1"/>
                </a:solidFill>
                <a:latin typeface="Consolas" pitchFamily="49" charset="0"/>
                <a:cs typeface="Consolas" pitchFamily="49" charset="0"/>
              </a:rPr>
              <a:t/>
            </a:r>
            <a:r>
              <a:rPr lang="en-US" sz="2400" dirty="0" err="1" smtClean="0">
                <a:solidFill>
                  <a:schemeClr val="tx1"/>
                </a:solidFill>
                <a:latin typeface="Consolas" pitchFamily="49" charset="0"/>
                <a:cs typeface="Consolas" pitchFamily="49" charset="0"/>
              </a:rPr>
              <a:t>tbm</a:t>
            </a:r>
            <a:r>
              <a:rPr lang="en-US" sz="2400" dirty="0" smtClean="0">
                <a:solidFill>
                  <a:schemeClr val="tx1"/>
                </a:solidFill>
                <a:latin typeface="Consolas" pitchFamily="49" charset="0"/>
                <a:cs typeface="Consolas" pitchFamily="49" charset="0"/>
              </a:rPr>
              <a:t> = ...;</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tbm.CreateThumbButton</a:t>
            </a:r>
            <a:r>
              <a:rPr lang="en-US" sz="2400" dirty="0" smtClean="0">
                <a:solidFill>
                  <a:schemeClr val="tx1"/>
                </a:solidFill>
                <a:latin typeface="Consolas" pitchFamily="49" charset="0"/>
                <a:cs typeface="Consolas" pitchFamily="49" charset="0"/>
              </a:rPr>
              <a:t>(...).Clicked += ...;</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38.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Thumbnail Toolbars</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smtClean="0"/>
              <a:t>…work without leaving the taskbar</a:t>
            </a:r>
            <a:endParaRPr lang="en-US" dirty="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3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10" name="Rectangle 9"/>
          <p:cNvSpPr/>
          <p:nvPr/>
        </p:nvSpPr>
        <p:spPr>
          <a:xfrm xmlns:a="http://schemas.openxmlformats.org/drawingml/2006/main">
            <a:off x="0" y="5410200"/>
            <a:ext cx="9144000" cy="144780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Get More From Taskbar Buttons</a:t>
            </a:r>
            <a:br>
              <a:rPr lang="en-US" dirty="0" smtClean="0"/>
            </a:br>
            <a:r>
              <a:rPr lang="en-US" sz="3200" dirty="0" smtClean="0">
                <a:gradFill>
                  <a:gsLst>
                    <a:gs pos="0">
                      <a:schemeClr val="accent6"/>
                    </a:gs>
                    <a:gs pos="9000">
                      <a:schemeClr val="accent6"/>
                    </a:gs>
                  </a:gsLst>
                  <a:lin ang="16200000" scaled="1"/>
                </a:gradFill>
              </a:rPr>
              <a:t>Overlay and progress icons</a:t>
            </a:r>
          </a:p>
        </p:txBody>
      </p:sp>
      <p:sp>
        <p:nvSpPr>
          <p:cNvPr id="3" name="Text Placeholder 2"/>
          <p:cNvSpPr>
            <a:spLocks xmlns:a="http://schemas.openxmlformats.org/drawingml/2006/main" noGrp="1"/>
          </p:cNvSpPr>
          <p:nvPr>
            <p:ph type="body" sz="quarter" idx="10"/>
          </p:nvPr>
        </p:nvSpPr>
        <p:spPr>
          <a:xfrm xmlns:a="http://schemas.openxmlformats.org/drawingml/2006/main">
            <a:off x="381000" y="1905000"/>
            <a:ext cx="8382000" cy="2135969"/>
          </a:xfrm>
        </p:spPr>
        <p:txBody>
          <a:bodyPr xmlns:a="http://schemas.openxmlformats.org/drawingml/2006/main"/>
          <a:lstStyle xmlns:a="http://schemas.openxmlformats.org/drawingml/2006/main"/>
          <a:p xmlns:a="http://schemas.openxmlformats.org/drawingml/2006/main">
            <a:r>
              <a:rPr lang="en-US" dirty="0" smtClean="0"/>
              <a:t>Consolidate: Uncluttered notification area</a:t>
            </a:r>
          </a:p>
          <a:p xmlns:a="http://schemas.openxmlformats.org/drawingml/2006/main">
            <a:r>
              <a:rPr lang="en-US" dirty="0" smtClean="0"/>
              <a:t>Provide progress and additional information through the taskbar button</a:t>
            </a:r>
          </a:p>
          <a:p xmlns:a="http://schemas.openxmlformats.org/drawingml/2006/main">
            <a:pPr lvl="1"/>
            <a:r>
              <a:rPr lang="en-US" dirty="0" smtClean="0"/>
              <a:t>It’s free if you use standard progress dialogs</a:t>
            </a:r>
            <a:endParaRPr lang="en-US" dirty="0"/>
          </a:p>
        </p:txBody>
      </p:sp>
      <p:pic>
        <p:nvPicPr>
          <p:cNvPr id="5122"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1948596" y="4876800"/>
            <a:ext cx="5246807" cy="1100137"/>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241300" sx="102000" sy="102000" algn="ctr" rotWithShape="0">
              <a:prstClr val="black">
                <a:alpha val="40000"/>
              </a:prstClr>
            </a:outerShdw>
            <a:reflection blurRad="6350" stA="52000" endA="300" endPos="35000" dir="5400000" sy="-100000" algn="bl" rotWithShape="0"/>
          </a:effectLst>
        </p:spPr>
      </p:pic>
      <p:sp>
        <p:nvSpPr>
          <p:cNvPr id="6" name="Rounded Rectangle 5"/>
          <p:cNvSpPr/>
          <p:nvPr/>
        </p:nvSpPr>
        <p:spPr bwMode="auto">
          <a:xfrm xmlns:a="http://schemas.openxmlformats.org/drawingml/2006/main">
            <a:off x="3581400" y="4605337"/>
            <a:ext cx="1905000" cy="1600200"/>
          </a:xfrm>
          <a:prstGeom xmlns:a="http://schemas.openxmlformats.org/drawingml/2006/main" prst="roundRect">
            <a:avLst/>
          </a:prstGeom>
          <a:gradFill xmlns:a="http://schemas.openxmlformats.org/drawingml/2006/main">
            <a:gsLst>
              <a:gs pos="0">
                <a:schemeClr val="accent3">
                  <a:shade val="15000"/>
                  <a:satMod val="180000"/>
                  <a:alpha val="20000"/>
                </a:schemeClr>
              </a:gs>
              <a:gs pos="50000">
                <a:schemeClr val="accent3">
                  <a:shade val="45000"/>
                  <a:satMod val="170000"/>
                  <a:alpha val="17000"/>
                </a:schemeClr>
              </a:gs>
              <a:gs pos="70000">
                <a:schemeClr val="accent3">
                  <a:tint val="99000"/>
                  <a:shade val="65000"/>
                  <a:satMod val="155000"/>
                  <a:alpha val="20000"/>
                </a:schemeClr>
              </a:gs>
              <a:gs pos="100000">
                <a:schemeClr val="accent3">
                  <a:tint val="95500"/>
                  <a:shade val="100000"/>
                  <a:satMod val="155000"/>
                  <a:alpha val="20000"/>
                </a:schemeClr>
              </a:gs>
            </a:gsLst>
          </a:gradFill>
          <a:ln xmlns:a="http://schemas.openxmlformats.org/drawingml/2006/main" w="57150">
            <a:solidFill>
              <a:schemeClr val="accent3"/>
            </a:solidFill>
            <a:headEnd type="none" w="med" len="med"/>
            <a:tailEnd type="none" w="med" len="med"/>
          </a:ln>
        </p:spPr>
        <p:style>
          <a:lnRef xmlns:a="http://schemas.openxmlformats.org/drawingml/2006/main" idx="0">
            <a:schemeClr val="accent3"/>
          </a:lnRef>
          <a:fillRef xmlns:a="http://schemas.openxmlformats.org/drawingml/2006/main" idx="3">
            <a:schemeClr val="accent3"/>
          </a:fillRef>
          <a:effectRef xmlns:a="http://schemas.openxmlformats.org/drawingml/2006/main" idx="3">
            <a:schemeClr val="accent3"/>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pic>
        <p:nvPicPr>
          <p:cNvPr id="4"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3" cstate="print"/>
          <a:srcRect xmlns:a="http://schemas.openxmlformats.org/drawingml/2006/main" l="49988" b="9979"/>
          <a:stretch xmlns:a="http://schemas.openxmlformats.org/drawingml/2006/main">
            <a:fillRect/>
          </a:stretch>
        </p:blipFill>
        <p:spPr bwMode="auto">
          <a:xfrm xmlns:a="http://schemas.openxmlformats.org/drawingml/2006/main">
            <a:off x="4572000" y="228600"/>
            <a:ext cx="4632613" cy="4572000"/>
          </a:xfrm>
          <a:prstGeom xmlns:a="http://schemas.openxmlformats.org/drawingml/2006/main" prst="rect">
            <a:avLst/>
          </a:prstGeom>
          <a:noFill xmlns:a="http://schemas.openxmlformats.org/drawingml/2006/main"/>
          <a:ln xmlns:a="http://schemas.openxmlformats.org/drawingml/2006/main">
            <a:noFill/>
          </a:ln>
        </p:spPr>
      </p:pic>
      <p:pic>
        <p:nvPicPr>
          <p:cNvPr id="3"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3" cstate="print"/>
          <a:srcRect xmlns:a="http://schemas.openxmlformats.org/drawingml/2006/main" t="90021"/>
          <a:stretch xmlns:a="http://schemas.openxmlformats.org/drawingml/2006/main">
            <a:fillRect/>
          </a:stretch>
        </p:blipFill>
        <p:spPr bwMode="auto">
          <a:xfrm xmlns:a="http://schemas.openxmlformats.org/drawingml/2006/main">
            <a:off x="0" y="6356104"/>
            <a:ext cx="9144000" cy="500309"/>
          </a:xfrm>
          <a:prstGeom xmlns:a="http://schemas.openxmlformats.org/drawingml/2006/main" prst="rect">
            <a:avLst/>
          </a:prstGeom>
          <a:noFill xmlns:a="http://schemas.openxmlformats.org/drawingml/2006/main"/>
          <a:ln xmlns:a="http://schemas.openxmlformats.org/drawingml/2006/main">
            <a:noFill/>
          </a:ln>
        </p:spPr>
      </p:pic>
      <p:pic>
        <p:nvPicPr>
          <p:cNvPr id="5"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3" cstate="print"/>
          <a:srcRect xmlns:a="http://schemas.openxmlformats.org/drawingml/2006/main" r="50033" b="11091"/>
          <a:stretch xmlns:a="http://schemas.openxmlformats.org/drawingml/2006/main">
            <a:fillRect/>
          </a:stretch>
        </p:blipFill>
        <p:spPr bwMode="auto">
          <a:xfrm xmlns:a="http://schemas.openxmlformats.org/drawingml/2006/main">
            <a:off x="0" y="228600"/>
            <a:ext cx="4572000" cy="4460489"/>
          </a:xfrm>
          <a:prstGeom xmlns:a="http://schemas.openxmlformats.org/drawingml/2006/main" prst="rect">
            <a:avLst/>
          </a:prstGeom>
          <a:noFill xmlns:a="http://schemas.openxmlformats.org/drawingml/2006/main"/>
          <a:ln xmlns:a="http://schemas.openxmlformats.org/drawingml/2006/main">
            <a:noFill/>
          </a:ln>
        </p:spPr>
      </p:pic>
      <p:sp>
        <p:nvSpPr>
          <p:cNvPr id="8" name="Title 7"/>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endParaRPr lang="en-US"/>
          </a:p>
        </p:txBody>
      </p:sp>
    </p:spTree>
  </p:cSld>
  <p:clrMapOvr>
    <a:masterClrMapping xmlns:a="http://schemas.openxmlformats.org/drawingml/2006/main"/>
  </p:clrMapOvr>
  <p:transition>
    <p:fade/>
  </p:transition>
  <p:timing>
    <p:tnLst>
      <p:par>
        <p:cTn id="1" dur="indefinite" restart="never" nodeType="tmRoot"/>
      </p:par>
    </p:tnLst>
  </p:timing>
</p:sld>
</file>

<file path=ppt/slides/slide4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13" name="Rectangle 12"/>
          <p:cNvSpPr/>
          <p:nvPr/>
        </p:nvSpPr>
        <p:spPr>
          <a:xfrm xmlns:a="http://schemas.openxmlformats.org/drawingml/2006/main">
            <a:off x="0" y="4495800"/>
            <a:ext cx="9144000" cy="236220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Taskbar Overlay and Progress</a:t>
            </a:r>
            <a:br>
              <a:rPr lang="en-US" dirty="0" smtClean="0"/>
            </a:br>
            <a:r>
              <a:rPr lang="en-US" sz="3200" dirty="0" smtClean="0">
                <a:gradFill>
                  <a:gsLst>
                    <a:gs pos="0">
                      <a:schemeClr val="accent6"/>
                    </a:gs>
                    <a:gs pos="9000">
                      <a:schemeClr val="accent6"/>
                    </a:gs>
                  </a:gsLst>
                  <a:lin ang="16200000" scaled="1"/>
                </a:gradFill>
              </a:rPr>
              <a:t>Design considerations</a:t>
            </a:r>
          </a:p>
        </p:txBody>
      </p:sp>
      <p:sp>
        <p:nvSpPr>
          <p:cNvPr id="3" name="Text Placeholder 2"/>
          <p:cNvSpPr>
            <a:spLocks xmlns:a="http://schemas.openxmlformats.org/drawingml/2006/main" noGrp="1"/>
          </p:cNvSpPr>
          <p:nvPr>
            <p:ph type="body" sz="quarter" idx="10"/>
          </p:nvPr>
        </p:nvSpPr>
        <p:spPr>
          <a:xfrm xmlns:a="http://schemas.openxmlformats.org/drawingml/2006/main">
            <a:off x="381000" y="1905000"/>
            <a:ext cx="8382000" cy="1748171"/>
          </a:xfrm>
        </p:spPr>
        <p:txBody>
          <a:bodyPr xmlns:a="http://schemas.openxmlformats.org/drawingml/2006/main"/>
          <a:lstStyle xmlns:a="http://schemas.openxmlformats.org/drawingml/2006/main"/>
          <a:p xmlns:a="http://schemas.openxmlformats.org/drawingml/2006/main">
            <a:r>
              <a:rPr lang="en-US" sz="2800" dirty="0" smtClean="0"/>
              <a:t>Notification area is now user controlled:</a:t>
            </a:r>
          </a:p>
          <a:p xmlns:a="http://schemas.openxmlformats.org/drawingml/2006/main">
            <a:pPr lvl="1"/>
            <a:r>
              <a:rPr lang="en-US" sz="2400" dirty="0" smtClean="0"/>
              <a:t>Leave yourself out if possible!</a:t>
            </a:r>
          </a:p>
          <a:p xmlns:a="http://schemas.openxmlformats.org/drawingml/2006/main">
            <a:r>
              <a:rPr lang="en-US" sz="2800" dirty="0" smtClean="0"/>
              <a:t>Use taskbar buttons for custom progress or </a:t>
            </a:r>
            <a:br>
              <a:rPr lang="en-US" sz="2800" dirty="0" smtClean="0"/>
            </a:br>
            <a:r>
              <a:rPr lang="en-US" sz="2800" dirty="0" smtClean="0"/>
              <a:t>status information</a:t>
            </a:r>
            <a:endParaRPr lang="en-US" sz="2800" dirty="0"/>
          </a:p>
        </p:txBody>
      </p:sp>
      <p:pic>
        <p:nvPicPr>
          <p:cNvPr id="1026"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5105400" y="5784416"/>
            <a:ext cx="3778668" cy="638175"/>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p:spPr>
      </p:pic>
      <p:pic>
        <p:nvPicPr>
          <p:cNvPr id="1027" name="Picture 3"/>
          <p:cNvPicPr>
            <a:picLocks xmlns:a="http://schemas.openxmlformats.org/drawingml/2006/main" noChangeAspect="1" noChangeArrowheads="1"/>
          </p:cNvPicPr>
          <p:nvPr/>
        </p:nvPicPr>
        <p:blipFill>
          <a:blip xmlns:r="http://schemas.openxmlformats.org/officeDocument/2006/relationships" xmlns:a="http://schemas.openxmlformats.org/drawingml/2006/main" r:embed="rId5" cstate="print"/>
          <a:srcRect xmlns:a="http://schemas.openxmlformats.org/drawingml/2006/main" l="1445" t="1645" r="2483" b="1279"/>
          <a:stretch xmlns:a="http://schemas.openxmlformats.org/drawingml/2006/main">
            <a:fillRect/>
          </a:stretch>
        </p:blipFill>
        <p:spPr bwMode="auto">
          <a:xfrm xmlns:a="http://schemas.openxmlformats.org/drawingml/2006/main">
            <a:off x="5135880" y="3886200"/>
            <a:ext cx="2026920" cy="1798320"/>
          </a:xfrm>
          <a:prstGeom xmlns:a="http://schemas.openxmlformats.org/drawingml/2006/main" prst="roundRect">
            <a:avLst>
              <a:gd name="adj" fmla="val 2583"/>
            </a:avLst>
          </a:prstGeom>
          <a:noFill xmlns:a="http://schemas.openxmlformats.org/drawingml/2006/main"/>
          <a:ln xmlns:a="http://schemas.openxmlformats.org/drawingml/2006/main" w="9525">
            <a:noFill/>
            <a:miter lim="800000"/>
            <a:headEnd/>
            <a:tailEnd/>
          </a:ln>
          <a:effectLst xmlns:a="http://schemas.openxmlformats.org/drawingml/2006/main"/>
        </p:spPr>
      </p:pic>
      <p:pic>
        <p:nvPicPr>
          <p:cNvPr id="1028" name="Picture 4"/>
          <p:cNvPicPr>
            <a:picLocks xmlns:a="http://schemas.openxmlformats.org/drawingml/2006/main" noChangeAspect="1" noChangeArrowheads="1"/>
          </p:cNvPicPr>
          <p:nvPr/>
        </p:nvPicPr>
        <p:blipFill>
          <a:blip xmlns:r="http://schemas.openxmlformats.org/officeDocument/2006/relationships" xmlns:a="http://schemas.openxmlformats.org/drawingml/2006/main" r:embed="rId6" cstate="print"/>
          <a:srcRect xmlns:a="http://schemas.openxmlformats.org/drawingml/2006/main"/>
          <a:stretch xmlns:a="http://schemas.openxmlformats.org/drawingml/2006/main">
            <a:fillRect/>
          </a:stretch>
        </p:blipFill>
        <p:spPr bwMode="auto">
          <a:xfrm xmlns:a="http://schemas.openxmlformats.org/drawingml/2006/main">
            <a:off x="838200" y="4038600"/>
            <a:ext cx="3604850" cy="68580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p:spPr>
      </p:pic>
      <p:pic>
        <p:nvPicPr>
          <p:cNvPr id="1029" name="Picture 5"/>
          <p:cNvPicPr>
            <a:picLocks xmlns:a="http://schemas.openxmlformats.org/drawingml/2006/main" noChangeAspect="1" noChangeArrowheads="1"/>
          </p:cNvPicPr>
          <p:nvPr/>
        </p:nvPicPr>
        <p:blipFill>
          <a:blip xmlns:r="http://schemas.openxmlformats.org/officeDocument/2006/relationships" xmlns:a="http://schemas.openxmlformats.org/drawingml/2006/main" r:embed="rId7" cstate="print"/>
          <a:srcRect xmlns:a="http://schemas.openxmlformats.org/drawingml/2006/main"/>
          <a:stretch xmlns:a="http://schemas.openxmlformats.org/drawingml/2006/main">
            <a:fillRect/>
          </a:stretch>
        </p:blipFill>
        <p:spPr bwMode="auto">
          <a:xfrm xmlns:a="http://schemas.openxmlformats.org/drawingml/2006/main">
            <a:off x="838200" y="4846320"/>
            <a:ext cx="3581400" cy="71628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p:spPr>
      </p:pic>
      <p:pic>
        <p:nvPicPr>
          <p:cNvPr id="1030" name="Picture 6"/>
          <p:cNvPicPr>
            <a:picLocks xmlns:a="http://schemas.openxmlformats.org/drawingml/2006/main" noChangeAspect="1" noChangeArrowheads="1"/>
          </p:cNvPicPr>
          <p:nvPr/>
        </p:nvPicPr>
        <p:blipFill>
          <a:blip xmlns:r="http://schemas.openxmlformats.org/officeDocument/2006/relationships" xmlns:a="http://schemas.openxmlformats.org/drawingml/2006/main" r:embed="rId8" cstate="print"/>
          <a:srcRect xmlns:a="http://schemas.openxmlformats.org/drawingml/2006/main"/>
          <a:stretch xmlns:a="http://schemas.openxmlformats.org/drawingml/2006/main">
            <a:fillRect/>
          </a:stretch>
        </p:blipFill>
        <p:spPr bwMode="auto">
          <a:xfrm xmlns:a="http://schemas.openxmlformats.org/drawingml/2006/main">
            <a:off x="838200" y="5691612"/>
            <a:ext cx="3581400" cy="709188"/>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p:spPr>
      </p:pic>
      <p:sp>
        <p:nvSpPr>
          <p:cNvPr id="10" name="Rounded Rectangle 9"/>
          <p:cNvSpPr/>
          <p:nvPr/>
        </p:nvSpPr>
        <p:spPr bwMode="auto">
          <a:xfrm xmlns:a="http://schemas.openxmlformats.org/drawingml/2006/main">
            <a:off x="2971800" y="3810000"/>
            <a:ext cx="1295400" cy="2819400"/>
          </a:xfrm>
          <a:prstGeom xmlns:a="http://schemas.openxmlformats.org/drawingml/2006/main" prst="roundRect">
            <a:avLst/>
          </a:prstGeom>
          <a:gradFill xmlns:a="http://schemas.openxmlformats.org/drawingml/2006/main">
            <a:gsLst>
              <a:gs pos="0">
                <a:schemeClr val="accent3">
                  <a:shade val="15000"/>
                  <a:satMod val="180000"/>
                  <a:alpha val="20000"/>
                </a:schemeClr>
              </a:gs>
              <a:gs pos="50000">
                <a:schemeClr val="accent3">
                  <a:shade val="45000"/>
                  <a:satMod val="170000"/>
                  <a:alpha val="17000"/>
                </a:schemeClr>
              </a:gs>
              <a:gs pos="70000">
                <a:schemeClr val="accent3">
                  <a:tint val="99000"/>
                  <a:shade val="65000"/>
                  <a:satMod val="155000"/>
                  <a:alpha val="20000"/>
                </a:schemeClr>
              </a:gs>
              <a:gs pos="100000">
                <a:schemeClr val="accent3">
                  <a:tint val="95500"/>
                  <a:shade val="100000"/>
                  <a:satMod val="155000"/>
                  <a:alpha val="20000"/>
                </a:schemeClr>
              </a:gs>
            </a:gsLst>
          </a:gradFill>
          <a:ln xmlns:a="http://schemas.openxmlformats.org/drawingml/2006/main" w="57150">
            <a:solidFill>
              <a:schemeClr val="accent3"/>
            </a:solidFill>
            <a:headEnd type="none" w="med" len="med"/>
            <a:tailEnd type="none" w="med" len="med"/>
          </a:ln>
        </p:spPr>
        <p:style>
          <a:lnRef xmlns:a="http://schemas.openxmlformats.org/drawingml/2006/main" idx="0">
            <a:schemeClr val="accent3"/>
          </a:lnRef>
          <a:fillRef xmlns:a="http://schemas.openxmlformats.org/drawingml/2006/main" idx="3">
            <a:schemeClr val="accent3"/>
          </a:fillRef>
          <a:effectRef xmlns:a="http://schemas.openxmlformats.org/drawingml/2006/main" idx="3">
            <a:schemeClr val="accent3"/>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4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Taskbar Overlay and Progress</a:t>
            </a:r>
            <a:br>
              <a:rPr lang="en-US" dirty="0" smtClean="0"/>
            </a:br>
            <a:r>
              <a:rPr lang="en-US" sz="3200" dirty="0" smtClean="0">
                <a:gradFill>
                  <a:gsLst>
                    <a:gs pos="0">
                      <a:schemeClr val="accent6"/>
                    </a:gs>
                    <a:gs pos="9000">
                      <a:schemeClr val="accent6"/>
                    </a:gs>
                  </a:gsLst>
                  <a:lin ang="16200000" scaled="1"/>
                </a:gradFill>
              </a:rPr>
              <a:t>The APIs</a:t>
            </a:r>
          </a:p>
        </p:txBody>
      </p:sp>
      <p:sp>
        <p:nvSpPr>
          <p:cNvPr id="4" name="Snip Single Corner Rectangle 3"/>
          <p:cNvSpPr/>
          <p:nvPr/>
        </p:nvSpPr>
        <p:spPr bwMode="auto">
          <a:xfrm xmlns:a="http://schemas.openxmlformats.org/drawingml/2006/main">
            <a:off x="636104" y="1905000"/>
            <a:ext cx="7848600" cy="3048000"/>
          </a:xfrm>
          <a:prstGeom xmlns:a="http://schemas.openxmlformats.org/drawingml/2006/main" prst="snip1Rect">
            <a:avLst/>
          </a:prstGeom>
          <a:ln xmlns:a="http://schemas.openxmlformats.org/drawingml/2006/main">
            <a:headEnd type="none" w="med" len="med"/>
            <a:tailEnd type="none" w="med" len="me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ITaskbarList3* </a:t>
            </a:r>
            <a:r>
              <a:rPr lang="en-US" sz="2400" dirty="0" err="1" smtClean="0">
                <a:solidFill>
                  <a:schemeClr val="tx1"/>
                </a:solidFill>
                <a:latin typeface="Consolas" pitchFamily="49" charset="0"/>
                <a:cs typeface="Consolas" pitchFamily="49" charset="0"/>
              </a:rPr>
              <a:t>ptl</a:t>
            </a:r>
            <a:r>
              <a:rPr lang="en-US" sz="2400" dirty="0" smtClean="0">
                <a:solidFill>
                  <a:schemeClr val="tx1"/>
                </a:solidFill>
                <a:latin typeface="Consolas" pitchFamily="49" charset="0"/>
                <a:cs typeface="Consolas" pitchFamily="49" charset="0"/>
              </a:rPr>
              <a:t> = ...;</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ptl</a:t>
            </a:r>
            <a:r>
              <a:rPr lang="en-US" sz="2400" dirty="0" smtClean="0">
                <a:solidFill>
                  <a:schemeClr val="tx1"/>
                </a:solidFill>
                <a:latin typeface="Consolas" pitchFamily="49" charset="0"/>
                <a:cs typeface="Consolas" pitchFamily="49" charset="0"/>
              </a:rPr>
              <a:t>-&gt;</a:t>
            </a:r>
            <a:r>
              <a:rPr lang="en-US" sz="2400" dirty="0" err="1" smtClean="0">
                <a:solidFill>
                  <a:schemeClr val="tx1"/>
                </a:solidFill>
                <a:latin typeface="Consolas" pitchFamily="49" charset="0"/>
                <a:cs typeface="Consolas" pitchFamily="49" charset="0"/>
              </a:rPr>
              <a:t>SetOverlayIcon</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
            </a:r>
            <a:r>
              <a:rPr lang="en-US" sz="2400" dirty="0" err="1" smtClean="0">
                <a:solidFill>
                  <a:schemeClr val="tx1"/>
                </a:solidFill>
                <a:latin typeface="Consolas" pitchFamily="49" charset="0"/>
                <a:cs typeface="Consolas" pitchFamily="49" charset="0"/>
              </a:rPr>
              <a:t>hwnd</a:t>
            </a:r>
            <a:r>
              <a:rPr lang="en-US" sz="2400" dirty="0" smtClean="0">
                <a:solidFill>
                  <a:schemeClr val="tx1"/>
                </a:solidFill>
                <a:latin typeface="Consolas" pitchFamily="49" charset="0"/>
                <a:cs typeface="Consolas" pitchFamily="49" charset="0"/>
              </a:rPr>
              <a:t>, </a:t>
            </a:r>
            <a:r>
              <a:rPr lang="en-US" sz="2400" dirty="0" err="1" smtClean="0">
                <a:solidFill>
                  <a:schemeClr val="tx1"/>
                </a:solidFill>
                <a:latin typeface="Consolas" pitchFamily="49" charset="0"/>
                <a:cs typeface="Consolas" pitchFamily="49" charset="0"/>
              </a:rPr>
              <a:t>hicon</a:t>
            </a:r>
            <a:r>
              <a:rPr lang="en-US" sz="2400" dirty="0" smtClean="0">
                <a:solidFill>
                  <a:schemeClr val="tx1"/>
                </a:solidFill>
                <a:latin typeface="Consolas" pitchFamily="49" charset="0"/>
                <a:cs typeface="Consolas" pitchFamily="49" charset="0"/>
              </a:rPr>
              <a:t>, </a:t>
            </a:r>
            <a:r>
              <a:rPr lang="en-US" sz="2400" dirty="0" err="1" smtClean="0">
                <a:solidFill>
                  <a:schemeClr val="tx1"/>
                </a:solidFill>
                <a:latin typeface="Consolas" pitchFamily="49" charset="0"/>
                <a:cs typeface="Consolas" pitchFamily="49" charset="0"/>
              </a:rPr>
              <a:t>L"Accessible</a:t>
            </a:r>
            <a:r>
              <a:rPr lang="en-US" sz="2400" dirty="0" smtClean="0">
                <a:solidFill>
                  <a:schemeClr val="tx1"/>
                </a:solidFill>
                <a:latin typeface="Consolas" pitchFamily="49" charset="0"/>
                <a:cs typeface="Consolas" pitchFamily="49" charset="0"/>
              </a:rPr>
              <a:t> Description");</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ptl</a:t>
            </a:r>
            <a:r>
              <a:rPr lang="en-US" sz="2400" dirty="0" smtClean="0">
                <a:solidFill>
                  <a:schemeClr val="tx1"/>
                </a:solidFill>
                <a:latin typeface="Consolas" pitchFamily="49" charset="0"/>
                <a:cs typeface="Consolas" pitchFamily="49" charset="0"/>
              </a:rPr>
              <a:t>-&gt;</a:t>
            </a:r>
            <a:r>
              <a:rPr lang="en-US" sz="2400" dirty="0" err="1" smtClean="0">
                <a:solidFill>
                  <a:schemeClr val="tx1"/>
                </a:solidFill>
                <a:latin typeface="Consolas" pitchFamily="49" charset="0"/>
                <a:cs typeface="Consolas" pitchFamily="49" charset="0"/>
              </a:rPr>
              <a:t>SetProgressState</a:t>
            </a:r>
            <a:r>
              <a:rPr lang="en-US" sz="2400" dirty="0" smtClean="0">
                <a:solidFill>
                  <a:schemeClr val="tx1"/>
                </a:solidFill>
                <a:latin typeface="Consolas" pitchFamily="49" charset="0"/>
                <a:cs typeface="Consolas" pitchFamily="49" charset="0"/>
              </a:rPr>
              <a:t>(</a:t>
            </a:r>
            <a:r>
              <a:rPr lang="en-US" sz="2400" dirty="0" err="1" smtClean="0">
                <a:solidFill>
                  <a:schemeClr val="tx1"/>
                </a:solidFill>
                <a:latin typeface="Consolas" pitchFamily="49" charset="0"/>
                <a:cs typeface="Consolas" pitchFamily="49" charset="0"/>
              </a:rPr>
              <a:t>hwnd</a:t>
            </a:r>
            <a:r>
              <a:rPr lang="en-US" sz="2400" dirty="0" smtClean="0">
                <a:solidFill>
                  <a:schemeClr val="tx1"/>
                </a:solidFill>
                <a:latin typeface="Consolas" pitchFamily="49" charset="0"/>
                <a:cs typeface="Consolas" pitchFamily="49" charset="0"/>
              </a:rPr>
              <a:t>, TBPF_NORMAL);</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for (</a:t>
            </a:r>
            <a:r>
              <a:rPr lang="en-US" sz="2400" dirty="0" err="1" smtClean="0">
                <a:solidFill>
                  <a:schemeClr val="tx1"/>
                </a:solidFill>
                <a:latin typeface="Consolas" pitchFamily="49" charset="0"/>
                <a:cs typeface="Consolas" pitchFamily="49" charset="0"/>
              </a:rPr>
              <a:t>int</a:t>
            </a:r>
            <a:r>
              <a:rPr lang="en-US" sz="2400" dirty="0" smtClean="0">
                <a:solidFill>
                  <a:schemeClr val="tx1"/>
                </a:solidFill>
                <a:latin typeface="Consolas" pitchFamily="49" charset="0"/>
                <a:cs typeface="Consolas" pitchFamily="49" charset="0"/>
              </a:rPr>
              <a:t/>
            </a:r>
            <a:r>
              <a:rPr lang="en-US" sz="2400" dirty="0" err="1" smtClean="0">
                <a:solidFill>
                  <a:schemeClr val="tx1"/>
                </a:solidFill>
                <a:latin typeface="Consolas" pitchFamily="49" charset="0"/>
                <a:cs typeface="Consolas" pitchFamily="49" charset="0"/>
              </a:rPr>
              <a:t>i</a:t>
            </a:r>
            <a:r>
              <a:rPr lang="en-US" sz="2400" dirty="0" smtClean="0">
                <a:solidFill>
                  <a:schemeClr val="tx1"/>
                </a:solidFill>
                <a:latin typeface="Consolas" pitchFamily="49" charset="0"/>
                <a:cs typeface="Consolas" pitchFamily="49" charset="0"/>
              </a:rPr>
              <a:t> = 0; </a:t>
            </a:r>
            <a:r>
              <a:rPr lang="en-US" sz="2400" dirty="0" err="1" smtClean="0">
                <a:solidFill>
                  <a:schemeClr val="tx1"/>
                </a:solidFill>
                <a:latin typeface="Consolas" pitchFamily="49" charset="0"/>
                <a:cs typeface="Consolas" pitchFamily="49" charset="0"/>
              </a:rPr>
              <a:t>i</a:t>
            </a:r>
            <a:r>
              <a:rPr lang="en-US" sz="2400" dirty="0" smtClean="0">
                <a:solidFill>
                  <a:schemeClr val="tx1"/>
                </a:solidFill>
                <a:latin typeface="Consolas" pitchFamily="49" charset="0"/>
                <a:cs typeface="Consolas" pitchFamily="49" charset="0"/>
              </a:rPr>
              <a:t> &lt; MAX; ++</a:t>
            </a:r>
            <a:r>
              <a:rPr lang="en-US" sz="2400" dirty="0" err="1" smtClean="0">
                <a:solidFill>
                  <a:schemeClr val="tx1"/>
                </a:solidFill>
                <a:latin typeface="Consolas" pitchFamily="49" charset="0"/>
                <a:cs typeface="Consolas" pitchFamily="49" charset="0"/>
              </a:rPr>
              <a:t>i</a:t>
            </a:r>
            <a:r>
              <a:rPr lang="en-US" sz="2400" dirty="0" smtClean="0">
                <a:solidFill>
                  <a:schemeClr val="tx1"/>
                </a:solidFill>
                <a:latin typeface="Consolas" pitchFamily="49" charset="0"/>
                <a:cs typeface="Consolas" pitchFamily="49" charset="0"/>
              </a:rPr>
              <a:t>) {</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
            </a:r>
            <a:r>
              <a:rPr lang="en-US" sz="2400" dirty="0" err="1" smtClean="0">
                <a:solidFill>
                  <a:schemeClr val="tx1"/>
                </a:solidFill>
                <a:latin typeface="Consolas" pitchFamily="49" charset="0"/>
                <a:cs typeface="Consolas" pitchFamily="49" charset="0"/>
              </a:rPr>
              <a:t>ptl</a:t>
            </a:r>
            <a:r>
              <a:rPr lang="en-US" sz="2400" dirty="0" smtClean="0">
                <a:solidFill>
                  <a:schemeClr val="tx1"/>
                </a:solidFill>
                <a:latin typeface="Consolas" pitchFamily="49" charset="0"/>
                <a:cs typeface="Consolas" pitchFamily="49" charset="0"/>
              </a:rPr>
              <a:t>-&gt;</a:t>
            </a:r>
            <a:r>
              <a:rPr lang="en-US" sz="2400" dirty="0" err="1" smtClean="0">
                <a:solidFill>
                  <a:schemeClr val="tx1"/>
                </a:solidFill>
                <a:latin typeface="Consolas" pitchFamily="49" charset="0"/>
                <a:cs typeface="Consolas" pitchFamily="49" charset="0"/>
              </a:rPr>
              <a:t>SetProgressValue</a:t>
            </a:r>
            <a:r>
              <a:rPr lang="en-US" sz="2400" dirty="0" smtClean="0">
                <a:solidFill>
                  <a:schemeClr val="tx1"/>
                </a:solidFill>
                <a:latin typeface="Consolas" pitchFamily="49" charset="0"/>
                <a:cs typeface="Consolas" pitchFamily="49" charset="0"/>
              </a:rPr>
              <a:t>(</a:t>
            </a:r>
            <a:r>
              <a:rPr lang="en-US" sz="2400" dirty="0" err="1" smtClean="0">
                <a:solidFill>
                  <a:schemeClr val="tx1"/>
                </a:solidFill>
                <a:latin typeface="Consolas" pitchFamily="49" charset="0"/>
                <a:cs typeface="Consolas" pitchFamily="49" charset="0"/>
              </a:rPr>
              <a:t>hwnd</a:t>
            </a:r>
            <a:r>
              <a:rPr lang="en-US" sz="2400" dirty="0" smtClean="0">
                <a:solidFill>
                  <a:schemeClr val="tx1"/>
                </a:solidFill>
                <a:latin typeface="Consolas" pitchFamily="49" charset="0"/>
                <a:cs typeface="Consolas" pitchFamily="49" charset="0"/>
              </a:rPr>
              <a:t>, </a:t>
            </a:r>
            <a:r>
              <a:rPr lang="en-US" sz="2400" dirty="0" err="1" smtClean="0">
                <a:solidFill>
                  <a:schemeClr val="tx1"/>
                </a:solidFill>
                <a:latin typeface="Consolas" pitchFamily="49" charset="0"/>
                <a:cs typeface="Consolas" pitchFamily="49" charset="0"/>
              </a:rPr>
              <a:t>i</a:t>
            </a:r>
            <a:r>
              <a:rPr lang="en-US" sz="2400" dirty="0" smtClean="0">
                <a:solidFill>
                  <a:schemeClr val="tx1"/>
                </a:solidFill>
                <a:latin typeface="Consolas" pitchFamily="49" charset="0"/>
                <a:cs typeface="Consolas" pitchFamily="49" charset="0"/>
              </a:rPr>
              <a:t>, MAX);</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a:t>
            </a:r>
          </a:p>
        </p:txBody>
      </p:sp>
      <p:sp>
        <p:nvSpPr>
          <p:cNvPr id="5" name="Snip Single Corner Rectangle 4"/>
          <p:cNvSpPr/>
          <p:nvPr/>
        </p:nvSpPr>
        <p:spPr bwMode="auto">
          <a:xfrm xmlns:a="http://schemas.openxmlformats.org/drawingml/2006/main">
            <a:off x="636104" y="5105400"/>
            <a:ext cx="7848600" cy="1371600"/>
          </a:xfrm>
          <a:prstGeom xmlns:a="http://schemas.openxmlformats.org/drawingml/2006/main" prst="snip1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myForm.SetTaskbarOverlayIcon</a:t>
            </a:r>
            <a:r>
              <a:rPr lang="en-US" sz="2400" dirty="0" smtClean="0">
                <a:solidFill>
                  <a:schemeClr val="tx1"/>
                </a:solidFill>
                <a:latin typeface="Consolas" pitchFamily="49" charset="0"/>
                <a:cs typeface="Consolas" pitchFamily="49" charset="0"/>
              </a:rPr>
              <a:t>(icon, "...");</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ProgressBar</a:t>
            </a:r>
            <a:r>
              <a:rPr lang="en-US" sz="2400" dirty="0" smtClean="0">
                <a:solidFill>
                  <a:schemeClr val="tx1"/>
                </a:solidFill>
                <a:latin typeface="Consolas" pitchFamily="49" charset="0"/>
                <a:cs typeface="Consolas" pitchFamily="49" charset="0"/>
              </a:rPr>
              <a:t/>
            </a:r>
            <a:r>
              <a:rPr lang="en-US" sz="2400" dirty="0" err="1" smtClean="0">
                <a:solidFill>
                  <a:schemeClr val="tx1"/>
                </a:solidFill>
                <a:latin typeface="Consolas" pitchFamily="49" charset="0"/>
                <a:cs typeface="Consolas" pitchFamily="49" charset="0"/>
              </a:rPr>
              <a:t>pb</a:t>
            </a:r>
            <a:r>
              <a:rPr lang="en-US" sz="2400" dirty="0" smtClean="0">
                <a:solidFill>
                  <a:schemeClr val="tx1"/>
                </a:solidFill>
                <a:latin typeface="Consolas" pitchFamily="49" charset="0"/>
                <a:cs typeface="Consolas" pitchFamily="49" charset="0"/>
              </a:rPr>
              <a:t> = ...;</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pb.SetTaskbarProgress</a:t>
            </a:r>
            <a:r>
              <a:rPr lang="en-US" sz="2400" dirty="0" smtClean="0">
                <a:solidFill>
                  <a:schemeClr val="tx1"/>
                </a:solidFill>
                <a:latin typeface="Consolas" pitchFamily="49" charset="0"/>
                <a:cs typeface="Consolas" pitchFamily="49" charset="0"/>
              </a:rPr>
              <a:t>();</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4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Rectangle 4"/>
          <p:cNvSpPr/>
          <p:nvPr/>
        </p:nvSpPr>
        <p:spPr>
          <a:xfrm xmlns:a="http://schemas.openxmlformats.org/drawingml/2006/main">
            <a:off x="0" y="4800600"/>
            <a:ext cx="9144000" cy="205740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Live Thumbnails</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1483483"/>
          </a:xfrm>
        </p:spPr>
        <p:txBody>
          <a:bodyPr xmlns:a="http://schemas.openxmlformats.org/drawingml/2006/main"/>
          <a:lstStyle xmlns:a="http://schemas.openxmlformats.org/drawingml/2006/main"/>
          <a:p xmlns:a="http://schemas.openxmlformats.org/drawingml/2006/main">
            <a:r>
              <a:rPr lang="en-US" dirty="0" smtClean="0"/>
              <a:t>Live thumbnails: A </a:t>
            </a:r>
            <a:r>
              <a:rPr lang="en-US" b="1" dirty="0" smtClean="0"/>
              <a:t>live</a:t>
            </a:r>
            <a:r>
              <a:rPr lang="en-US" i="1" dirty="0" smtClean="0"/>
              <a:t/>
            </a:r>
            <a:r>
              <a:rPr lang="en-US" dirty="0" smtClean="0"/>
              <a:t>preview</a:t>
            </a:r>
          </a:p>
          <a:p xmlns:a="http://schemas.openxmlformats.org/drawingml/2006/main">
            <a:pPr lvl="1"/>
            <a:r>
              <a:rPr lang="en-US" dirty="0" smtClean="0"/>
              <a:t>Windows Vista</a:t>
            </a:r>
            <a:r>
              <a:rPr lang="en-US" baseline="30000" dirty="0" smtClean="0"/>
              <a:t>®</a:t>
            </a:r>
            <a:r>
              <a:rPr lang="en-US" dirty="0" smtClean="0"/>
              <a:t>: One thumbnail per window</a:t>
            </a:r>
          </a:p>
          <a:p xmlns:a="http://schemas.openxmlformats.org/drawingml/2006/main">
            <a:pPr lvl="1"/>
            <a:r>
              <a:rPr lang="en-US" dirty="0" smtClean="0"/>
              <a:t>Windows 7: Grouped thumbnails</a:t>
            </a:r>
            <a:endParaRPr lang="en-US" dirty="0"/>
          </a:p>
        </p:txBody>
      </p:sp>
      <p:pic>
        <p:nvPicPr>
          <p:cNvPr id="2052" name="Picture 4"/>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l="-80" t="5517" r="1525"/>
          <a:stretch xmlns:a="http://schemas.openxmlformats.org/drawingml/2006/main">
            <a:fillRect/>
          </a:stretch>
        </p:blipFill>
        <p:spPr bwMode="auto">
          <a:xfrm xmlns:a="http://schemas.openxmlformats.org/drawingml/2006/main">
            <a:off x="450574" y="3352800"/>
            <a:ext cx="8203096" cy="2609850"/>
          </a:xfrm>
          <a:prstGeom xmlns:a="http://schemas.openxmlformats.org/drawingml/2006/main" prst="round2SameRect">
            <a:avLst>
              <a:gd name="adj1" fmla="val 1942"/>
              <a:gd name="adj2" fmla="val 0"/>
            </a:avLst>
          </a:prstGeom>
          <a:noFill xmlns:a="http://schemas.openxmlformats.org/drawingml/2006/main"/>
          <a:ln xmlns:a="http://schemas.openxmlformats.org/drawingml/2006/main" w="9525">
            <a:noFill/>
            <a:miter lim="800000"/>
            <a:headEnd/>
            <a:tailEnd/>
          </a:ln>
          <a:effectLst xmlns:a="http://schemas.openxmlformats.org/drawingml/2006/main">
            <a:outerShdw blurRad="241300" sx="102000" sy="102000" algn="ctr" rotWithShape="0">
              <a:prstClr val="black">
                <a:alpha val="40000"/>
              </a:prst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4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7" name="Rectangle 6"/>
          <p:cNvSpPr/>
          <p:nvPr/>
        </p:nvSpPr>
        <p:spPr>
          <a:xfrm xmlns:a="http://schemas.openxmlformats.org/drawingml/2006/main">
            <a:off x="0" y="4800600"/>
            <a:ext cx="9144000" cy="205740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Peek Preview (Aero Peek)</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535531"/>
          </a:xfrm>
        </p:spPr>
        <p:txBody>
          <a:bodyPr xmlns:a="http://schemas.openxmlformats.org/drawingml/2006/main"/>
          <a:lstStyle xmlns:a="http://schemas.openxmlformats.org/drawingml/2006/main"/>
          <a:p xmlns:a="http://schemas.openxmlformats.org/drawingml/2006/main">
            <a:pPr algn="ctr">
              <a:buNone/>
            </a:pPr>
            <a:r>
              <a:rPr lang="en-US" b="1" dirty="0" smtClean="0"/>
              <a:t>Live</a:t>
            </a:r>
            <a:r>
              <a:rPr lang="en-US" dirty="0" smtClean="0"/>
              <a:t> peek without a click</a:t>
            </a:r>
            <a:endParaRPr lang="en-US" dirty="0"/>
          </a:p>
        </p:txBody>
      </p:sp>
      <p:pic>
        <p:nvPicPr>
          <p:cNvPr id="3074"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1422400" y="2209800"/>
            <a:ext cx="6299200" cy="393700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241300" sx="102000" sy="102000" algn="ctr" rotWithShape="0">
              <a:prstClr val="black">
                <a:alpha val="40000"/>
              </a:prst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4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Live Thumbnails and Peek</a:t>
            </a:r>
            <a:br>
              <a:rPr lang="en-US" dirty="0" smtClean="0"/>
            </a:br>
            <a:r>
              <a:rPr lang="en-US" sz="3200" dirty="0" smtClean="0">
                <a:gradFill>
                  <a:gsLst>
                    <a:gs pos="0">
                      <a:schemeClr val="accent6"/>
                    </a:gs>
                    <a:gs pos="9000">
                      <a:schemeClr val="accent6"/>
                    </a:gs>
                  </a:gsLst>
                  <a:lin ang="16200000" scaled="1"/>
                </a:gradFill>
              </a:rPr>
              <a:t>Design considerations</a:t>
            </a:r>
          </a:p>
        </p:txBody>
      </p:sp>
      <p:sp>
        <p:nvSpPr>
          <p:cNvPr id="3" name="Text Placeholder 2"/>
          <p:cNvSpPr>
            <a:spLocks xmlns:a="http://schemas.openxmlformats.org/drawingml/2006/main" noGrp="1"/>
          </p:cNvSpPr>
          <p:nvPr>
            <p:ph type="body" sz="quarter" idx="10"/>
          </p:nvPr>
        </p:nvSpPr>
        <p:spPr>
          <a:xfrm xmlns:a="http://schemas.openxmlformats.org/drawingml/2006/main">
            <a:off x="381000" y="1905000"/>
            <a:ext cx="8382000" cy="4438138"/>
          </a:xfrm>
        </p:spPr>
        <p:txBody>
          <a:bodyPr xmlns:a="http://schemas.openxmlformats.org/drawingml/2006/main"/>
          <a:lstStyle xmlns:a="http://schemas.openxmlformats.org/drawingml/2006/main"/>
          <a:p xmlns:a="http://schemas.openxmlformats.org/drawingml/2006/main">
            <a:r>
              <a:rPr lang="en-US" dirty="0" smtClean="0"/>
              <a:t>Desktop Window Manager (DWM) only talks to top-level windows</a:t>
            </a:r>
          </a:p>
          <a:p xmlns:a="http://schemas.openxmlformats.org/drawingml/2006/main">
            <a:pPr lvl="1"/>
            <a:r>
              <a:rPr lang="en-US" dirty="0" smtClean="0"/>
              <a:t>Child windows need a custom representation</a:t>
            </a:r>
          </a:p>
          <a:p xmlns:a="http://schemas.openxmlformats.org/drawingml/2006/main">
            <a:r>
              <a:rPr lang="en-US" dirty="0" smtClean="0"/>
              <a:t>The thumbnail might be “too much” or </a:t>
            </a:r>
            <a:br>
              <a:rPr lang="en-US" dirty="0" smtClean="0"/>
            </a:br>
            <a:r>
              <a:rPr lang="en-US" dirty="0" smtClean="0"/>
              <a:t>“not enough”</a:t>
            </a:r>
          </a:p>
          <a:p xmlns:a="http://schemas.openxmlformats.org/drawingml/2006/main">
            <a:pPr lvl="1"/>
            <a:r>
              <a:rPr lang="en-US" dirty="0" smtClean="0"/>
              <a:t>What if you could …</a:t>
            </a:r>
          </a:p>
          <a:p xmlns:a="http://schemas.openxmlformats.org/drawingml/2006/main">
            <a:r>
              <a:rPr lang="en-US" dirty="0" smtClean="0"/>
              <a:t>Test your thumbnails to make sure they </a:t>
            </a:r>
            <a:br>
              <a:rPr lang="en-US" dirty="0" smtClean="0"/>
            </a:br>
            <a:r>
              <a:rPr lang="en-US" dirty="0" smtClean="0"/>
              <a:t>are useful</a:t>
            </a:r>
          </a:p>
          <a:p xmlns:a="http://schemas.openxmlformats.org/drawingml/2006/main">
            <a:r>
              <a:rPr lang="en-US" dirty="0" smtClean="0"/>
              <a:t>If they aren’t, customize them!</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4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8" name="Rectangle 7"/>
          <p:cNvSpPr/>
          <p:nvPr/>
        </p:nvSpPr>
        <p:spPr>
          <a:xfrm xmlns:a="http://schemas.openxmlformats.org/drawingml/2006/main">
            <a:off x="0" y="4800600"/>
            <a:ext cx="9144000" cy="205740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Thumbnail Clip (Zoom)</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535531"/>
          </a:xfrm>
        </p:spPr>
        <p:txBody>
          <a:bodyPr xmlns:a="http://schemas.openxmlformats.org/drawingml/2006/main"/>
          <a:lstStyle xmlns:a="http://schemas.openxmlformats.org/drawingml/2006/main"/>
          <a:p xmlns:a="http://schemas.openxmlformats.org/drawingml/2006/main">
            <a:pPr algn="ctr">
              <a:buNone/>
            </a:pPr>
            <a:r>
              <a:rPr lang="en-US" dirty="0" smtClean="0"/>
              <a:t>Zoom into the important parts!</a:t>
            </a:r>
            <a:endParaRPr lang="en-US" dirty="0"/>
          </a:p>
        </p:txBody>
      </p:sp>
      <p:pic>
        <p:nvPicPr>
          <p:cNvPr id="4099" name="Picture 3"/>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4572000" y="3810000"/>
            <a:ext cx="4309110" cy="2209800"/>
          </a:xfrm>
          <a:prstGeom xmlns:a="http://schemas.openxmlformats.org/drawingml/2006/main" prst="rect">
            <a:avLst/>
          </a:prstGeom>
          <a:ln xmlns:a="http://schemas.openxmlformats.org/drawingml/2006/main">
            <a:noFill/>
          </a:ln>
          <a:effectLst xmlns:a="http://schemas.openxmlformats.org/drawingml/2006/main">
            <a:softEdge rad="112500"/>
          </a:effectLst>
        </p:spPr>
      </p:pic>
      <p:pic>
        <p:nvPicPr>
          <p:cNvPr id="4098"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5" cstate="print"/>
          <a:srcRect xmlns:a="http://schemas.openxmlformats.org/drawingml/2006/main"/>
          <a:stretch xmlns:a="http://schemas.openxmlformats.org/drawingml/2006/main">
            <a:fillRect/>
          </a:stretch>
        </p:blipFill>
        <p:spPr bwMode="auto">
          <a:xfrm xmlns:a="http://schemas.openxmlformats.org/drawingml/2006/main">
            <a:off x="304800" y="2355849"/>
            <a:ext cx="4267200" cy="2718765"/>
          </a:xfrm>
          <a:prstGeom xmlns:a="http://schemas.openxmlformats.org/drawingml/2006/main" prst="rect">
            <a:avLst/>
          </a:prstGeom>
          <a:ln xmlns:a="http://schemas.openxmlformats.org/drawingml/2006/main">
            <a:noFill/>
          </a:ln>
          <a:effectLst xmlns:a="http://schemas.openxmlformats.org/drawingml/2006/main">
            <a:softEdge rad="11250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4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Customizing Live Thumbnails</a:t>
            </a:r>
            <a:endParaRPr lang="en-US" dirty="0"/>
          </a:p>
        </p:txBody>
      </p:sp>
      <p:sp>
        <p:nvSpPr>
          <p:cNvPr id="5" name="Snip Single Corner Rectangle 4"/>
          <p:cNvSpPr/>
          <p:nvPr/>
        </p:nvSpPr>
        <p:spPr bwMode="auto">
          <a:xfrm xmlns:a="http://schemas.openxmlformats.org/drawingml/2006/main">
            <a:off x="647700" y="1447800"/>
            <a:ext cx="7848600" cy="3276600"/>
          </a:xfrm>
          <a:prstGeom xmlns:a="http://schemas.openxmlformats.org/drawingml/2006/main" prst="snip1Rect">
            <a:avLst/>
          </a:prstGeom>
          <a:ln xmlns:a="http://schemas.openxmlformats.org/drawingml/2006/main">
            <a:headEnd type="none" w="med" len="med"/>
            <a:tailEnd type="none" w="med" len="me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DwmSetWindowAttribute</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 ...,DWMWA_HAS_ICONIC_BITMAP,...);</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DwmSetWindowAttribute</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...,DWMWA_FORCE_ICONIC_REPRESENTATION,...);</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 in the </a:t>
            </a:r>
            <a:r>
              <a:rPr lang="en-US" sz="2400" dirty="0" err="1" smtClean="0">
                <a:solidFill>
                  <a:schemeClr val="tx1"/>
                </a:solidFill>
                <a:latin typeface="Consolas" pitchFamily="49" charset="0"/>
                <a:cs typeface="Consolas" pitchFamily="49" charset="0"/>
              </a:rPr>
              <a:t>WndProc</a:t>
            </a:r>
            <a:r>
              <a:rPr lang="en-US" sz="2400" dirty="0" smtClean="0">
                <a:solidFill>
                  <a:schemeClr val="tx1"/>
                </a:solidFill>
                <a:latin typeface="Consolas" pitchFamily="49" charset="0"/>
                <a:cs typeface="Consolas" pitchFamily="49" charset="0"/>
              </a:rPr>
              <a:t> */</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case WM_DWMSENDICONICTHUMBNAIL:</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  HBITMAP </a:t>
            </a:r>
            <a:r>
              <a:rPr lang="en-US" sz="2400" dirty="0" err="1" smtClean="0">
                <a:solidFill>
                  <a:schemeClr val="tx1"/>
                </a:solidFill>
                <a:latin typeface="Consolas" pitchFamily="49" charset="0"/>
                <a:cs typeface="Consolas" pitchFamily="49" charset="0"/>
              </a:rPr>
              <a:t>hbm</a:t>
            </a:r>
            <a:r>
              <a:rPr lang="en-US" sz="2400" dirty="0" smtClean="0">
                <a:solidFill>
                  <a:schemeClr val="tx1"/>
                </a:solidFill>
                <a:latin typeface="Consolas" pitchFamily="49" charset="0"/>
                <a:cs typeface="Consolas" pitchFamily="49" charset="0"/>
              </a:rPr>
              <a:t> = ...;</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
            </a:r>
            <a:r>
              <a:rPr lang="en-US" sz="2400" dirty="0" err="1" smtClean="0">
                <a:solidFill>
                  <a:schemeClr val="tx1"/>
                </a:solidFill>
                <a:latin typeface="Consolas" pitchFamily="49" charset="0"/>
                <a:cs typeface="Consolas" pitchFamily="49" charset="0"/>
              </a:rPr>
              <a:t>DwmSetIconicThumbnail</a:t>
            </a:r>
            <a:r>
              <a:rPr lang="en-US" sz="2400" dirty="0" smtClean="0">
                <a:solidFill>
                  <a:schemeClr val="tx1"/>
                </a:solidFill>
                <a:latin typeface="Consolas" pitchFamily="49" charset="0"/>
                <a:cs typeface="Consolas" pitchFamily="49" charset="0"/>
              </a:rPr>
              <a:t>(</a:t>
            </a:r>
            <a:r>
              <a:rPr lang="en-US" sz="2400" dirty="0" err="1" smtClean="0">
                <a:solidFill>
                  <a:schemeClr val="tx1"/>
                </a:solidFill>
                <a:latin typeface="Consolas" pitchFamily="49" charset="0"/>
                <a:cs typeface="Consolas" pitchFamily="49" charset="0"/>
              </a:rPr>
              <a:t>hwnd</a:t>
            </a:r>
            <a:r>
              <a:rPr lang="en-US" sz="2400" dirty="0" smtClean="0">
                <a:solidFill>
                  <a:schemeClr val="tx1"/>
                </a:solidFill>
                <a:latin typeface="Consolas" pitchFamily="49" charset="0"/>
                <a:cs typeface="Consolas" pitchFamily="49" charset="0"/>
              </a:rPr>
              <a:t>, </a:t>
            </a:r>
            <a:r>
              <a:rPr lang="en-US" sz="2400" dirty="0" err="1" smtClean="0">
                <a:solidFill>
                  <a:schemeClr val="tx1"/>
                </a:solidFill>
                <a:latin typeface="Consolas" pitchFamily="49" charset="0"/>
                <a:cs typeface="Consolas" pitchFamily="49" charset="0"/>
              </a:rPr>
              <a:t>hbm</a:t>
            </a:r>
            <a:r>
              <a:rPr lang="en-US" sz="2400" dirty="0" smtClean="0">
                <a:solidFill>
                  <a:schemeClr val="tx1"/>
                </a:solidFill>
                <a:latin typeface="Consolas" pitchFamily="49" charset="0"/>
                <a:cs typeface="Consolas" pitchFamily="49" charset="0"/>
              </a:rPr>
              <a:t>, ...);</a:t>
            </a:r>
          </a:p>
        </p:txBody>
      </p:sp>
      <p:sp>
        <p:nvSpPr>
          <p:cNvPr id="6" name="Snip Single Corner Rectangle 5"/>
          <p:cNvSpPr/>
          <p:nvPr/>
        </p:nvSpPr>
        <p:spPr bwMode="auto">
          <a:xfrm xmlns:a="http://schemas.openxmlformats.org/drawingml/2006/main">
            <a:off x="647700" y="4800600"/>
            <a:ext cx="7848600" cy="1219200"/>
          </a:xfrm>
          <a:prstGeom xmlns:a="http://schemas.openxmlformats.org/drawingml/2006/main" prst="snip1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CustomWindowsManager</a:t>
            </a:r>
            <a:r>
              <a:rPr lang="en-US" sz="2400" dirty="0" smtClean="0">
                <a:solidFill>
                  <a:schemeClr val="tx1"/>
                </a:solidFill>
                <a:latin typeface="Consolas" pitchFamily="49" charset="0"/>
                <a:cs typeface="Consolas" pitchFamily="49" charset="0"/>
              </a:rPr>
              <a:t/>
            </a:r>
            <a:r>
              <a:rPr lang="en-US" sz="2400" dirty="0" err="1" smtClean="0">
                <a:solidFill>
                  <a:schemeClr val="tx1"/>
                </a:solidFill>
                <a:latin typeface="Consolas" pitchFamily="49" charset="0"/>
                <a:cs typeface="Consolas" pitchFamily="49" charset="0"/>
              </a:rPr>
              <a:t>cwm</a:t>
            </a:r>
            <a:r>
              <a:rPr lang="en-US" sz="2400" dirty="0" smtClean="0">
                <a:solidFill>
                  <a:schemeClr val="tx1"/>
                </a:solidFill>
                <a:latin typeface="Consolas" pitchFamily="49" charset="0"/>
                <a:cs typeface="Consolas" pitchFamily="49" charset="0"/>
              </a:rPr>
              <a:t> = ...;</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cwm.ThumbnailRequested</a:t>
            </a:r>
            <a:r>
              <a:rPr lang="en-US" sz="2400" dirty="0" smtClean="0">
                <a:solidFill>
                  <a:schemeClr val="tx1"/>
                </a:solidFill>
                <a:latin typeface="Consolas" pitchFamily="49" charset="0"/>
                <a:cs typeface="Consolas" pitchFamily="49" charset="0"/>
              </a:rPr>
              <a:t> += (</a:t>
            </a:r>
            <a:r>
              <a:rPr lang="en-US" sz="2400" dirty="0" err="1" smtClean="0">
                <a:solidFill>
                  <a:schemeClr val="tx1"/>
                </a:solidFill>
                <a:latin typeface="Consolas" pitchFamily="49" charset="0"/>
                <a:cs typeface="Consolas" pitchFamily="49" charset="0"/>
              </a:rPr>
              <a:t>o,e</a:t>
            </a:r>
            <a:r>
              <a:rPr lang="en-US" sz="2400" dirty="0" smtClean="0">
                <a:solidFill>
                  <a:schemeClr val="tx1"/>
                </a:solidFill>
                <a:latin typeface="Consolas" pitchFamily="49" charset="0"/>
                <a:cs typeface="Consolas" pitchFamily="49" charset="0"/>
              </a:rPr>
              <a:t>)=&gt;</a:t>
            </a:r>
            <a:r>
              <a:rPr lang="en-US" sz="2400" dirty="0" err="1" smtClean="0">
                <a:solidFill>
                  <a:schemeClr val="tx1"/>
                </a:solidFill>
                <a:latin typeface="Consolas" pitchFamily="49" charset="0"/>
                <a:cs typeface="Consolas" pitchFamily="49" charset="0"/>
              </a:rPr>
              <a:t>e.Bitmap</a:t>
            </a:r>
            <a:r>
              <a:rPr lang="en-US" sz="2400" dirty="0" smtClean="0">
                <a:solidFill>
                  <a:schemeClr val="tx1"/>
                </a:solidFill>
                <a:latin typeface="Consolas" pitchFamily="49" charset="0"/>
                <a:cs typeface="Consolas" pitchFamily="49" charset="0"/>
              </a:rPr>
              <a:t>=b;</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4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Customizing Peek Preview</a:t>
            </a:r>
            <a:endParaRPr lang="en-US" dirty="0"/>
          </a:p>
        </p:txBody>
      </p:sp>
      <p:sp>
        <p:nvSpPr>
          <p:cNvPr id="4" name="Snip Single Corner Rectangle 3"/>
          <p:cNvSpPr/>
          <p:nvPr/>
        </p:nvSpPr>
        <p:spPr bwMode="auto">
          <a:xfrm xmlns:a="http://schemas.openxmlformats.org/drawingml/2006/main">
            <a:off x="649356" y="1447800"/>
            <a:ext cx="7848600" cy="3276600"/>
          </a:xfrm>
          <a:prstGeom xmlns:a="http://schemas.openxmlformats.org/drawingml/2006/main" prst="snip1Rect">
            <a:avLst/>
          </a:prstGeom>
          <a:ln xmlns:a="http://schemas.openxmlformats.org/drawingml/2006/main">
            <a:headEnd type="none" w="med" len="med"/>
            <a:tailEnd type="none" w="med" len="me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DwmSetWindowAttribute</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 ...,DWMWA_HAS_ICONIC_BITMAP,...);</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DwmSetWindowAttribute</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...,DWMWA_FORCE_ICONIC_REPRESENTATION,...);</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 in the </a:t>
            </a:r>
            <a:r>
              <a:rPr lang="en-US" sz="2400" dirty="0" err="1" smtClean="0">
                <a:solidFill>
                  <a:schemeClr val="tx1"/>
                </a:solidFill>
                <a:latin typeface="Consolas" pitchFamily="49" charset="0"/>
                <a:cs typeface="Consolas" pitchFamily="49" charset="0"/>
              </a:rPr>
              <a:t>WndProc</a:t>
            </a:r>
            <a:r>
              <a:rPr lang="en-US" sz="2400" dirty="0" smtClean="0">
                <a:solidFill>
                  <a:schemeClr val="tx1"/>
                </a:solidFill>
                <a:latin typeface="Consolas" pitchFamily="49" charset="0"/>
                <a:cs typeface="Consolas" pitchFamily="49" charset="0"/>
              </a:rPr>
              <a:t> */</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case WM_DWMSENDICONICLIVEPREVIEWBITMAP:</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 HBITMAP </a:t>
            </a:r>
            <a:r>
              <a:rPr lang="en-US" sz="2400" dirty="0" err="1" smtClean="0">
                <a:solidFill>
                  <a:schemeClr val="tx1"/>
                </a:solidFill>
                <a:latin typeface="Consolas" pitchFamily="49" charset="0"/>
                <a:cs typeface="Consolas" pitchFamily="49" charset="0"/>
              </a:rPr>
              <a:t>hbm</a:t>
            </a:r>
            <a:r>
              <a:rPr lang="en-US" sz="2400" dirty="0" smtClean="0">
                <a:solidFill>
                  <a:schemeClr val="tx1"/>
                </a:solidFill>
                <a:latin typeface="Consolas" pitchFamily="49" charset="0"/>
                <a:cs typeface="Consolas" pitchFamily="49" charset="0"/>
              </a:rPr>
              <a:t> = ...;</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
            </a:r>
            <a:r>
              <a:rPr lang="en-US" sz="2400" dirty="0" err="1" smtClean="0">
                <a:solidFill>
                  <a:schemeClr val="tx1"/>
                </a:solidFill>
                <a:latin typeface="Consolas" pitchFamily="49" charset="0"/>
                <a:cs typeface="Consolas" pitchFamily="49" charset="0"/>
              </a:rPr>
              <a:t>DwmSetIconicLivePreviewBitmap</a:t>
            </a:r>
            <a:r>
              <a:rPr lang="en-US" sz="2400" dirty="0" smtClean="0">
                <a:solidFill>
                  <a:schemeClr val="tx1"/>
                </a:solidFill>
                <a:latin typeface="Consolas" pitchFamily="49" charset="0"/>
                <a:cs typeface="Consolas" pitchFamily="49" charset="0"/>
              </a:rPr>
              <a:t>(...</a:t>
            </a:r>
            <a:r>
              <a:rPr lang="en-US" sz="2400" dirty="0" err="1" smtClean="0">
                <a:solidFill>
                  <a:schemeClr val="tx1"/>
                </a:solidFill>
                <a:latin typeface="Consolas" pitchFamily="49" charset="0"/>
                <a:cs typeface="Consolas" pitchFamily="49" charset="0"/>
              </a:rPr>
              <a:t>hbm</a:t>
            </a:r>
            <a:r>
              <a:rPr lang="en-US" sz="2400" dirty="0" smtClean="0">
                <a:solidFill>
                  <a:schemeClr val="tx1"/>
                </a:solidFill>
                <a:latin typeface="Consolas" pitchFamily="49" charset="0"/>
                <a:cs typeface="Consolas" pitchFamily="49" charset="0"/>
              </a:rPr>
              <a:t>,...);</a:t>
            </a:r>
          </a:p>
        </p:txBody>
      </p:sp>
      <p:sp>
        <p:nvSpPr>
          <p:cNvPr id="5" name="Snip Single Corner Rectangle 4"/>
          <p:cNvSpPr/>
          <p:nvPr/>
        </p:nvSpPr>
        <p:spPr bwMode="auto">
          <a:xfrm xmlns:a="http://schemas.openxmlformats.org/drawingml/2006/main">
            <a:off x="649356" y="4800600"/>
            <a:ext cx="7848600" cy="1219200"/>
          </a:xfrm>
          <a:prstGeom xmlns:a="http://schemas.openxmlformats.org/drawingml/2006/main" prst="snip1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CustomWindowsManager</a:t>
            </a:r>
            <a:r>
              <a:rPr lang="en-US" sz="2400" dirty="0" smtClean="0">
                <a:solidFill>
                  <a:schemeClr val="tx1"/>
                </a:solidFill>
                <a:latin typeface="Consolas" pitchFamily="49" charset="0"/>
                <a:cs typeface="Consolas" pitchFamily="49" charset="0"/>
              </a:rPr>
              <a:t/>
            </a:r>
            <a:r>
              <a:rPr lang="en-US" sz="2400" dirty="0" err="1" smtClean="0">
                <a:solidFill>
                  <a:schemeClr val="tx1"/>
                </a:solidFill>
                <a:latin typeface="Consolas" pitchFamily="49" charset="0"/>
                <a:cs typeface="Consolas" pitchFamily="49" charset="0"/>
              </a:rPr>
              <a:t>cwm</a:t>
            </a:r>
            <a:r>
              <a:rPr lang="en-US" sz="2400" dirty="0" smtClean="0">
                <a:solidFill>
                  <a:schemeClr val="tx1"/>
                </a:solidFill>
                <a:latin typeface="Consolas" pitchFamily="49" charset="0"/>
                <a:cs typeface="Consolas" pitchFamily="49" charset="0"/>
              </a:rPr>
              <a:t> = ...;</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cwm.PeekRequested</a:t>
            </a:r>
            <a:r>
              <a:rPr lang="en-US" sz="2400" dirty="0" smtClean="0">
                <a:solidFill>
                  <a:schemeClr val="tx1"/>
                </a:solidFill>
                <a:latin typeface="Consolas" pitchFamily="49" charset="0"/>
                <a:cs typeface="Consolas" pitchFamily="49" charset="0"/>
              </a:rPr>
              <a:t> += (</a:t>
            </a:r>
            <a:r>
              <a:rPr lang="en-US" sz="2400" dirty="0" err="1" smtClean="0">
                <a:solidFill>
                  <a:schemeClr val="tx1"/>
                </a:solidFill>
                <a:latin typeface="Consolas" pitchFamily="49" charset="0"/>
                <a:cs typeface="Consolas" pitchFamily="49" charset="0"/>
              </a:rPr>
              <a:t>o,e</a:t>
            </a:r>
            <a:r>
              <a:rPr lang="en-US" sz="2400" dirty="0" smtClean="0">
                <a:solidFill>
                  <a:schemeClr val="tx1"/>
                </a:solidFill>
                <a:latin typeface="Consolas" pitchFamily="49" charset="0"/>
                <a:cs typeface="Consolas" pitchFamily="49" charset="0"/>
              </a:rPr>
              <a:t>)=&gt;</a:t>
            </a:r>
            <a:r>
              <a:rPr lang="en-US" sz="2400" dirty="0" err="1" smtClean="0">
                <a:solidFill>
                  <a:schemeClr val="tx1"/>
                </a:solidFill>
                <a:latin typeface="Consolas" pitchFamily="49" charset="0"/>
                <a:cs typeface="Consolas" pitchFamily="49" charset="0"/>
              </a:rPr>
              <a:t>e.Bitmap</a:t>
            </a:r>
            <a:r>
              <a:rPr lang="en-US" sz="2400" dirty="0" smtClean="0">
                <a:solidFill>
                  <a:schemeClr val="tx1"/>
                </a:solidFill>
                <a:latin typeface="Consolas" pitchFamily="49" charset="0"/>
                <a:cs typeface="Consolas" pitchFamily="49" charset="0"/>
              </a:rPr>
              <a:t>=b;</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48.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Customized Preview</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smtClean="0"/>
              <a:t>…or how to read abstracts from the taskbar</a:t>
            </a:r>
            <a:endParaRPr lang="en-US" dirty="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4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8" name="Rectangle 7"/>
          <p:cNvSpPr/>
          <p:nvPr/>
        </p:nvSpPr>
        <p:spPr>
          <a:xfrm xmlns:a="http://schemas.openxmlformats.org/drawingml/2006/main">
            <a:off x="0" y="4800600"/>
            <a:ext cx="9144000" cy="205740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MDI and TDI Window Switchers</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219200"/>
            <a:ext cx="8382000" cy="535531"/>
          </a:xfrm>
        </p:spPr>
        <p:txBody>
          <a:bodyPr xmlns:a="http://schemas.openxmlformats.org/drawingml/2006/main"/>
          <a:lstStyle xmlns:a="http://schemas.openxmlformats.org/drawingml/2006/main"/>
          <a:p xmlns:a="http://schemas.openxmlformats.org/drawingml/2006/main">
            <a:pPr algn="ctr">
              <a:buNone/>
            </a:pPr>
            <a:r>
              <a:rPr lang="en-US" dirty="0" smtClean="0"/>
              <a:t>What about Internet Explorer tabs?</a:t>
            </a:r>
          </a:p>
        </p:txBody>
      </p:sp>
      <p:grpSp>
        <p:nvGrpSpPr>
          <p:cNvPr id="7" name="Group 6"/>
          <p:cNvGrpSpPr/>
          <p:nvPr/>
        </p:nvGrpSpPr>
        <p:grpSpPr>
          <a:xfrm xmlns:a="http://schemas.openxmlformats.org/drawingml/2006/main">
            <a:off x="1028700" y="2057400"/>
            <a:ext cx="7086600" cy="4381500"/>
            <a:chOff x="304800" y="1857376"/>
            <a:chExt cx="7086600" cy="4381500"/>
          </a:xfrm>
        </p:grpSpPr>
        <p:pic>
          <p:nvPicPr>
            <p:cNvPr id="7170"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381000" y="1857376"/>
              <a:ext cx="7010400" cy="438150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p:spPr>
        </p:pic>
        <p:sp>
          <p:nvSpPr>
            <p:cNvPr id="5" name="Rounded Rectangle 4"/>
            <p:cNvSpPr/>
            <p:nvPr/>
          </p:nvSpPr>
          <p:spPr bwMode="auto">
            <a:xfrm xmlns:a="http://schemas.openxmlformats.org/drawingml/2006/main">
              <a:off x="533400" y="2133600"/>
              <a:ext cx="3429000" cy="685800"/>
            </a:xfrm>
            <a:prstGeom xmlns:a="http://schemas.openxmlformats.org/drawingml/2006/main" prst="roundRect">
              <a:avLst/>
            </a:prstGeom>
            <a:gradFill xmlns:a="http://schemas.openxmlformats.org/drawingml/2006/main">
              <a:gsLst>
                <a:gs pos="0">
                  <a:schemeClr val="accent3">
                    <a:shade val="15000"/>
                    <a:satMod val="180000"/>
                    <a:alpha val="20000"/>
                  </a:schemeClr>
                </a:gs>
                <a:gs pos="50000">
                  <a:schemeClr val="accent3">
                    <a:shade val="45000"/>
                    <a:satMod val="170000"/>
                    <a:alpha val="17000"/>
                  </a:schemeClr>
                </a:gs>
                <a:gs pos="70000">
                  <a:schemeClr val="accent3">
                    <a:tint val="99000"/>
                    <a:shade val="65000"/>
                    <a:satMod val="155000"/>
                    <a:alpha val="20000"/>
                  </a:schemeClr>
                </a:gs>
                <a:gs pos="100000">
                  <a:schemeClr val="accent3">
                    <a:tint val="95500"/>
                    <a:shade val="100000"/>
                    <a:satMod val="155000"/>
                    <a:alpha val="20000"/>
                  </a:schemeClr>
                </a:gs>
              </a:gsLst>
            </a:gradFill>
            <a:ln xmlns:a="http://schemas.openxmlformats.org/drawingml/2006/main" w="57150">
              <a:solidFill>
                <a:schemeClr val="accent3"/>
              </a:solidFill>
              <a:headEnd type="none" w="med" len="med"/>
              <a:tailEnd type="none" w="med" len="med"/>
            </a:ln>
          </p:spPr>
          <p:style>
            <a:lnRef xmlns:a="http://schemas.openxmlformats.org/drawingml/2006/main" idx="0">
              <a:schemeClr val="accent3"/>
            </a:lnRef>
            <a:fillRef xmlns:a="http://schemas.openxmlformats.org/drawingml/2006/main" idx="3">
              <a:schemeClr val="accent3"/>
            </a:fillRef>
            <a:effectRef xmlns:a="http://schemas.openxmlformats.org/drawingml/2006/main" idx="3">
              <a:schemeClr val="accent3"/>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6" name="Rounded Rectangle 5"/>
            <p:cNvSpPr/>
            <p:nvPr/>
          </p:nvSpPr>
          <p:spPr bwMode="auto">
            <a:xfrm xmlns:a="http://schemas.openxmlformats.org/drawingml/2006/main">
              <a:off x="304800" y="4800600"/>
              <a:ext cx="3962400" cy="1295400"/>
            </a:xfrm>
            <a:prstGeom xmlns:a="http://schemas.openxmlformats.org/drawingml/2006/main" prst="roundRect">
              <a:avLst/>
            </a:prstGeom>
            <a:gradFill xmlns:a="http://schemas.openxmlformats.org/drawingml/2006/main">
              <a:gsLst>
                <a:gs pos="0">
                  <a:schemeClr val="accent3">
                    <a:shade val="15000"/>
                    <a:satMod val="180000"/>
                    <a:alpha val="20000"/>
                  </a:schemeClr>
                </a:gs>
                <a:gs pos="50000">
                  <a:schemeClr val="accent3">
                    <a:shade val="45000"/>
                    <a:satMod val="170000"/>
                    <a:alpha val="17000"/>
                  </a:schemeClr>
                </a:gs>
                <a:gs pos="70000">
                  <a:schemeClr val="accent3">
                    <a:tint val="99000"/>
                    <a:shade val="65000"/>
                    <a:satMod val="155000"/>
                    <a:alpha val="20000"/>
                  </a:schemeClr>
                </a:gs>
                <a:gs pos="100000">
                  <a:schemeClr val="accent3">
                    <a:tint val="95500"/>
                    <a:shade val="100000"/>
                    <a:satMod val="155000"/>
                    <a:alpha val="20000"/>
                  </a:schemeClr>
                </a:gs>
              </a:gsLst>
            </a:gradFill>
            <a:ln xmlns:a="http://schemas.openxmlformats.org/drawingml/2006/main" w="57150">
              <a:solidFill>
                <a:schemeClr val="accent3"/>
              </a:solidFill>
              <a:headEnd type="none" w="med" len="med"/>
              <a:tailEnd type="none" w="med" len="med"/>
            </a:ln>
          </p:spPr>
          <p:style>
            <a:lnRef xmlns:a="http://schemas.openxmlformats.org/drawingml/2006/main" idx="0">
              <a:schemeClr val="accent3"/>
            </a:lnRef>
            <a:fillRef xmlns:a="http://schemas.openxmlformats.org/drawingml/2006/main" idx="3">
              <a:schemeClr val="accent3"/>
            </a:fillRef>
            <a:effectRef xmlns:a="http://schemas.openxmlformats.org/drawingml/2006/main" idx="3">
              <a:schemeClr val="accent3"/>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spTree>
  </p:cSld>
  <p:clrMapOvr>
    <a:masterClrMapping xmlns:a="http://schemas.openxmlformats.org/drawingml/2006/main"/>
  </p:clrMapOvr>
  <p:transition>
    <p:fade/>
  </p:transition>
  <p:timing>
    <p:tnLst>
      <p:par>
        <p:cTn id="1" dur="indefinite" restart="never" nodeType="tmRoot"/>
      </p:par>
    </p:tnLst>
  </p:timing>
</p:sld>
</file>

<file path=ppt/slides/slide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pic>
        <p:nvPicPr>
          <p:cNvPr id="2"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3" cstate="print"/>
          <a:stretch xmlns:a="http://schemas.openxmlformats.org/drawingml/2006/main">
            <a:fillRect/>
          </a:stretch>
        </p:blipFill>
        <p:spPr bwMode="auto">
          <a:xfrm xmlns:a="http://schemas.openxmlformats.org/drawingml/2006/main">
            <a:off x="0" y="-19050"/>
            <a:ext cx="9163050" cy="6877050"/>
          </a:xfrm>
          <a:prstGeom xmlns:a="http://schemas.openxmlformats.org/drawingml/2006/main" prst="rect">
            <a:avLst/>
          </a:prstGeom>
          <a:noFill xmlns:a="http://schemas.openxmlformats.org/drawingml/2006/main"/>
          <a:ln xmlns:a="http://schemas.openxmlformats.org/drawingml/2006/main">
            <a:noFill/>
          </a:ln>
        </p:spPr>
      </p:pic>
    </p:spTree>
  </p:cSld>
  <p:clrMapOvr>
    <a:masterClrMapping xmlns:a="http://schemas.openxmlformats.org/drawingml/2006/main"/>
  </p:clrMapOvr>
  <p:transition>
    <p:fade/>
  </p:transition>
  <p:timing>
    <p:tnLst>
      <p:par>
        <p:cTn id="1" dur="indefinite" restart="never" nodeType="tmRoot"/>
      </p:par>
    </p:tnLst>
  </p:timing>
</p:sld>
</file>

<file path=ppt/slides/slide5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Custom Window Switchers</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3397853"/>
          </a:xfrm>
        </p:spPr>
        <p:txBody>
          <a:bodyPr xmlns:a="http://schemas.openxmlformats.org/drawingml/2006/main"/>
          <a:lstStyle xmlns:a="http://schemas.openxmlformats.org/drawingml/2006/main"/>
          <a:p xmlns:a="http://schemas.openxmlformats.org/drawingml/2006/main">
            <a:r>
              <a:rPr lang="en-US" dirty="0" smtClean="0"/>
              <a:t>Use </a:t>
            </a:r>
            <a:r>
              <a:rPr lang="en-US" dirty="0" smtClean="0">
                <a:latin typeface="Consolas" pitchFamily="49" charset="0"/>
                <a:cs typeface="Consolas" pitchFamily="49" charset="0"/>
              </a:rPr>
              <a:t>ITaskbarList3::</a:t>
            </a:r>
            <a:r>
              <a:rPr lang="en-US" dirty="0" err="1" smtClean="0">
                <a:latin typeface="Consolas" pitchFamily="49" charset="0"/>
                <a:cs typeface="Consolas" pitchFamily="49" charset="0"/>
              </a:rPr>
              <a:t>RegisterTab</a:t>
            </a:r>
            <a:r>
              <a:rPr lang="en-US" dirty="0" smtClean="0"/>
              <a:t>, </a:t>
            </a:r>
            <a:r>
              <a:rPr lang="en-US" dirty="0" err="1" smtClean="0">
                <a:latin typeface="Consolas" pitchFamily="49" charset="0"/>
                <a:cs typeface="Consolas" pitchFamily="49" charset="0"/>
              </a:rPr>
              <a:t>SetTabOrder</a:t>
            </a:r>
            <a:r>
              <a:rPr lang="en-US" dirty="0" smtClean="0"/>
              <a:t>, </a:t>
            </a:r>
            <a:r>
              <a:rPr lang="en-US" dirty="0" err="1" smtClean="0">
                <a:latin typeface="Consolas" pitchFamily="49" charset="0"/>
                <a:cs typeface="Consolas" pitchFamily="49" charset="0"/>
              </a:rPr>
              <a:t>SetTabActive</a:t>
            </a:r>
            <a:endParaRPr lang="en-US" dirty="0" smtClean="0">
              <a:latin typeface="Consolas" pitchFamily="49" charset="0"/>
              <a:cs typeface="Consolas" pitchFamily="49" charset="0"/>
            </a:endParaRPr>
          </a:p>
          <a:p xmlns:a="http://schemas.openxmlformats.org/drawingml/2006/main">
            <a:r>
              <a:rPr lang="en-US" dirty="0" smtClean="0"/>
              <a:t>Child window must create a proxy top-level window for custom thumbnail and peek</a:t>
            </a:r>
          </a:p>
          <a:p xmlns:a="http://schemas.openxmlformats.org/drawingml/2006/main">
            <a:pPr lvl="1"/>
            <a:r>
              <a:rPr lang="en-US" dirty="0" smtClean="0"/>
              <a:t>The proxy window is typically invisible</a:t>
            </a:r>
          </a:p>
          <a:p xmlns:a="http://schemas.openxmlformats.org/drawingml/2006/main">
            <a:r>
              <a:rPr lang="en-US" dirty="0" smtClean="0"/>
              <a:t>Proxy window must handle </a:t>
            </a:r>
            <a:r>
              <a:rPr lang="en-US" dirty="0" smtClean="0">
                <a:latin typeface="Consolas" pitchFamily="49" charset="0"/>
                <a:cs typeface="Consolas" pitchFamily="49" charset="0"/>
              </a:rPr>
              <a:t>WM_ACTIVATE </a:t>
            </a:r>
            <a:r>
              <a:rPr lang="en-US" dirty="0" smtClean="0"/>
              <a:t>and </a:t>
            </a:r>
            <a:r>
              <a:rPr lang="en-US" dirty="0" smtClean="0">
                <a:latin typeface="Consolas" pitchFamily="49" charset="0"/>
                <a:cs typeface="Consolas" pitchFamily="49" charset="0"/>
              </a:rPr>
              <a:t>WM_SYSCOMMAND</a:t>
            </a:r>
            <a:endParaRPr lang="en-US" dirty="0">
              <a:latin typeface="Consolas" pitchFamily="49" charset="0"/>
              <a:cs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5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Custom Window Switchers</a:t>
            </a:r>
            <a:endParaRPr lang="en-US" dirty="0"/>
          </a:p>
        </p:txBody>
      </p:sp>
      <p:sp>
        <p:nvSpPr>
          <p:cNvPr id="5" name="Snip Single Corner Rectangle 4"/>
          <p:cNvSpPr/>
          <p:nvPr/>
        </p:nvSpPr>
        <p:spPr bwMode="auto">
          <a:xfrm xmlns:a="http://schemas.openxmlformats.org/drawingml/2006/main">
            <a:off x="647700" y="1447800"/>
            <a:ext cx="7848600" cy="4572000"/>
          </a:xfrm>
          <a:prstGeom xmlns:a="http://schemas.openxmlformats.org/drawingml/2006/main" prst="snip1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TabPage</a:t>
            </a:r>
            <a:r>
              <a:rPr lang="en-US" sz="2400" dirty="0" smtClean="0">
                <a:solidFill>
                  <a:schemeClr val="tx1"/>
                </a:solidFill>
                <a:latin typeface="Consolas" pitchFamily="49" charset="0"/>
                <a:cs typeface="Consolas" pitchFamily="49" charset="0"/>
              </a:rPr>
              <a:t> tab = new </a:t>
            </a:r>
            <a:r>
              <a:rPr lang="en-US" sz="2400" dirty="0" err="1" smtClean="0">
                <a:solidFill>
                  <a:schemeClr val="tx1"/>
                </a:solidFill>
                <a:latin typeface="Consolas" pitchFamily="49" charset="0"/>
                <a:cs typeface="Consolas" pitchFamily="49" charset="0"/>
              </a:rPr>
              <a:t>TabPage</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tabControl.TabPages.Add</a:t>
            </a:r>
            <a:r>
              <a:rPr lang="en-US" sz="2400" dirty="0" smtClean="0">
                <a:solidFill>
                  <a:schemeClr val="tx1"/>
                </a:solidFill>
                <a:latin typeface="Consolas" pitchFamily="49" charset="0"/>
                <a:cs typeface="Consolas" pitchFamily="49" charset="0"/>
              </a:rPr>
              <a:t>(tab);</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var</a:t>
            </a:r>
            <a:r>
              <a:rPr lang="en-US" sz="2400" dirty="0" smtClean="0">
                <a:solidFill>
                  <a:schemeClr val="tx1"/>
                </a:solidFill>
                <a:latin typeface="Consolas" pitchFamily="49" charset="0"/>
                <a:cs typeface="Consolas" pitchFamily="49" charset="0"/>
              </a:rPr>
              <a:t/>
            </a:r>
            <a:r>
              <a:rPr lang="en-US" sz="2400" dirty="0" err="1" smtClean="0">
                <a:solidFill>
                  <a:schemeClr val="tx1"/>
                </a:solidFill>
                <a:latin typeface="Consolas" pitchFamily="49" charset="0"/>
                <a:cs typeface="Consolas" pitchFamily="49" charset="0"/>
              </a:rPr>
              <a:t>cwm</a:t>
            </a:r>
            <a:r>
              <a:rPr lang="en-US" sz="2400" dirty="0" smtClean="0">
                <a:solidFill>
                  <a:schemeClr val="tx1"/>
                </a:solidFill>
                <a:latin typeface="Consolas" pitchFamily="49" charset="0"/>
                <a:cs typeface="Consolas" pitchFamily="49" charset="0"/>
              </a:rPr>
              <a:t> = new </a:t>
            </a:r>
            <a:r>
              <a:rPr lang="en-US" sz="2400" dirty="0" err="1" smtClean="0">
                <a:solidFill>
                  <a:schemeClr val="tx1"/>
                </a:solidFill>
                <a:latin typeface="Consolas" pitchFamily="49" charset="0"/>
                <a:cs typeface="Consolas" pitchFamily="49" charset="0"/>
              </a:rPr>
              <a:t>CustomWindowsManager</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
            </a:r>
            <a:r>
              <a:rPr lang="en-US" sz="2400" dirty="0" err="1" smtClean="0">
                <a:solidFill>
                  <a:schemeClr val="tx1"/>
                </a:solidFill>
                <a:latin typeface="Consolas" pitchFamily="49" charset="0"/>
                <a:cs typeface="Consolas" pitchFamily="49" charset="0"/>
              </a:rPr>
              <a:t>tab.Handle</a:t>
            </a:r>
            <a:r>
              <a:rPr lang="en-US" sz="2400" dirty="0" smtClean="0">
                <a:solidFill>
                  <a:schemeClr val="tx1"/>
                </a:solidFill>
                <a:latin typeface="Consolas" pitchFamily="49" charset="0"/>
                <a:cs typeface="Consolas" pitchFamily="49" charset="0"/>
              </a:rPr>
              <a:t>, </a:t>
            </a:r>
            <a:r>
              <a:rPr lang="en-US" sz="2400" dirty="0" err="1" smtClean="0">
                <a:solidFill>
                  <a:schemeClr val="tx1"/>
                </a:solidFill>
                <a:latin typeface="Consolas" pitchFamily="49" charset="0"/>
                <a:cs typeface="Consolas" pitchFamily="49" charset="0"/>
              </a:rPr>
              <a:t>parent.Handle</a:t>
            </a: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cwm.PeekRequested</a:t>
            </a:r>
            <a:r>
              <a:rPr lang="en-US" sz="2400" dirty="0" smtClean="0">
                <a:solidFill>
                  <a:schemeClr val="tx1"/>
                </a:solidFill>
                <a:latin typeface="Consolas" pitchFamily="49" charset="0"/>
                <a:cs typeface="Consolas" pitchFamily="49" charset="0"/>
              </a:rPr>
              <a:t> += (</a:t>
            </a:r>
            <a:r>
              <a:rPr lang="en-US" sz="2400" dirty="0" err="1" smtClean="0">
                <a:solidFill>
                  <a:schemeClr val="tx1"/>
                </a:solidFill>
                <a:latin typeface="Consolas" pitchFamily="49" charset="0"/>
                <a:cs typeface="Consolas" pitchFamily="49" charset="0"/>
              </a:rPr>
              <a:t>o,e</a:t>
            </a:r>
            <a:r>
              <a:rPr lang="en-US" sz="2400" dirty="0" smtClean="0">
                <a:solidFill>
                  <a:schemeClr val="tx1"/>
                </a:solidFill>
                <a:latin typeface="Consolas" pitchFamily="49" charset="0"/>
                <a:cs typeface="Consolas" pitchFamily="49" charset="0"/>
              </a:rPr>
              <a:t>) =&gt; {</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
            </a:r>
            <a:r>
              <a:rPr lang="en-US" sz="2400" dirty="0" err="1" smtClean="0">
                <a:solidFill>
                  <a:schemeClr val="tx1"/>
                </a:solidFill>
                <a:latin typeface="Consolas" pitchFamily="49" charset="0"/>
                <a:cs typeface="Consolas" pitchFamily="49" charset="0"/>
              </a:rPr>
              <a:t>e.Bitmap</a:t>
            </a:r>
            <a:r>
              <a:rPr lang="en-US" sz="2400" dirty="0" smtClean="0">
                <a:solidFill>
                  <a:schemeClr val="tx1"/>
                </a:solidFill>
                <a:latin typeface="Consolas" pitchFamily="49" charset="0"/>
                <a:cs typeface="Consolas" pitchFamily="49" charset="0"/>
              </a:rPr>
              <a:t> = </a:t>
            </a:r>
            <a:r>
              <a:rPr lang="en-US" sz="2400" dirty="0" err="1" smtClean="0">
                <a:solidFill>
                  <a:schemeClr val="tx1"/>
                </a:solidFill>
                <a:latin typeface="Consolas" pitchFamily="49" charset="0"/>
                <a:cs typeface="Consolas" pitchFamily="49" charset="0"/>
              </a:rPr>
              <a:t>storedBitmap</a:t>
            </a:r>
            <a:r>
              <a:rPr lang="en-US" sz="2400" dirty="0" smtClean="0">
                <a:solidFill>
                  <a:schemeClr val="tx1"/>
                </a:solidFill>
                <a:latin typeface="Consolas" pitchFamily="49" charset="0"/>
                <a:cs typeface="Consolas" pitchFamily="49" charset="0"/>
              </a:rPr>
              <a:t>; /*Earlier*/</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
            </a:r>
            <a:r>
              <a:rPr lang="en-US" sz="2400" dirty="0" err="1" smtClean="0">
                <a:solidFill>
                  <a:schemeClr val="tx1"/>
                </a:solidFill>
                <a:latin typeface="Consolas" pitchFamily="49" charset="0"/>
                <a:cs typeface="Consolas" pitchFamily="49" charset="0"/>
              </a:rPr>
              <a:t>e.DoNotMirrorBitmap</a:t>
            </a:r>
            <a:r>
              <a:rPr lang="en-US" sz="2400" dirty="0" smtClean="0">
                <a:solidFill>
                  <a:schemeClr val="tx1"/>
                </a:solidFill>
                <a:latin typeface="Consolas" pitchFamily="49" charset="0"/>
                <a:cs typeface="Consolas" pitchFamily="49" charset="0"/>
              </a:rPr>
              <a:t> = true; /*DWM bug*/</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a:t>
            </a:r>
          </a:p>
          <a:p xmlns:a="http://schemas.openxmlformats.org/drawingml/2006/main">
            <a:pPr defTabSz="914099" fontAlgn="base">
              <a:spcBef>
                <a:spcPct val="0"/>
              </a:spcBef>
              <a:spcAft>
                <a:spcPct val="0"/>
              </a:spcAft>
            </a:pPr>
            <a:r>
              <a:rPr lang="en-US" sz="2400" dirty="0" err="1" smtClean="0">
                <a:solidFill>
                  <a:schemeClr val="tx1"/>
                </a:solidFill>
                <a:latin typeface="Consolas" pitchFamily="49" charset="0"/>
                <a:cs typeface="Consolas" pitchFamily="49" charset="0"/>
              </a:rPr>
              <a:t>cwm.ThumbnailRequested</a:t>
            </a:r>
            <a:r>
              <a:rPr lang="en-US" sz="2400" dirty="0" smtClean="0">
                <a:solidFill>
                  <a:schemeClr val="tx1"/>
                </a:solidFill>
                <a:latin typeface="Consolas" pitchFamily="49" charset="0"/>
                <a:cs typeface="Consolas" pitchFamily="49" charset="0"/>
              </a:rPr>
              <a:t> += (</a:t>
            </a:r>
            <a:r>
              <a:rPr lang="en-US" sz="2400" dirty="0" err="1" smtClean="0">
                <a:solidFill>
                  <a:schemeClr val="tx1"/>
                </a:solidFill>
                <a:latin typeface="Consolas" pitchFamily="49" charset="0"/>
                <a:cs typeface="Consolas" pitchFamily="49" charset="0"/>
              </a:rPr>
              <a:t>o,e</a:t>
            </a:r>
            <a:r>
              <a:rPr lang="en-US" sz="2400" dirty="0" smtClean="0">
                <a:solidFill>
                  <a:schemeClr val="tx1"/>
                </a:solidFill>
                <a:latin typeface="Consolas" pitchFamily="49" charset="0"/>
                <a:cs typeface="Consolas" pitchFamily="49" charset="0"/>
              </a:rPr>
              <a:t>) =&gt;</a:t>
            </a:r>
          </a:p>
          <a:p xmlns:a="http://schemas.openxmlformats.org/drawingml/2006/main">
            <a:pPr defTabSz="914099" fontAlgn="base">
              <a:spcBef>
                <a:spcPct val="0"/>
              </a:spcBef>
              <a:spcAft>
                <a:spcPct val="0"/>
              </a:spcAft>
            </a:pPr>
            <a:r>
              <a:rPr lang="en-US" sz="2400" dirty="0" smtClean="0">
                <a:solidFill>
                  <a:schemeClr val="tx1"/>
                </a:solidFill>
                <a:latin typeface="Consolas" pitchFamily="49" charset="0"/>
                <a:cs typeface="Consolas" pitchFamily="49" charset="0"/>
              </a:rPr>
              <a:t/>
            </a:r>
            <a:r>
              <a:rPr lang="en-US" sz="2400" dirty="0" err="1" smtClean="0">
                <a:solidFill>
                  <a:schemeClr val="tx1"/>
                </a:solidFill>
                <a:latin typeface="Consolas" pitchFamily="49" charset="0"/>
                <a:cs typeface="Consolas" pitchFamily="49" charset="0"/>
              </a:rPr>
              <a:t>e.UseWindowScreenshot</a:t>
            </a:r>
            <a:r>
              <a:rPr lang="en-US" sz="2400" dirty="0" smtClean="0">
                <a:solidFill>
                  <a:schemeClr val="tx1"/>
                </a:solidFill>
                <a:latin typeface="Consolas" pitchFamily="49" charset="0"/>
                <a:cs typeface="Consolas" pitchFamily="49" charset="0"/>
              </a:rPr>
              <a:t> = true;</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52.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Tab Preview</a:t>
            </a:r>
            <a:endParaRPr lang="en-US" dirty="0"/>
          </a:p>
        </p:txBody>
      </p:sp>
      <p:sp>
        <p:nvSpPr>
          <p:cNvPr id="5" name="Subtitle 4"/>
          <p:cNvSpPr>
            <a:spLocks xmlns:a="http://schemas.openxmlformats.org/drawingml/2006/main" noGrp="1"/>
          </p:cNvSpPr>
          <p:nvPr>
            <p:ph type="subTitle" idx="1"/>
          </p:nvPr>
        </p:nvSpPr>
        <p:spPr>
          <a:xfrm xmlns:a="http://schemas.openxmlformats.org/drawingml/2006/main">
            <a:off x="1368955" y="4344989"/>
            <a:ext cx="7043208" cy="912811"/>
          </a:xfrm>
        </p:spPr>
        <p:txBody>
          <a:bodyPr xmlns:a="http://schemas.openxmlformats.org/drawingml/2006/main"/>
          <a:lstStyle xmlns:a="http://schemas.openxmlformats.org/drawingml/2006/main"/>
          <a:p xmlns:a="http://schemas.openxmlformats.org/drawingml/2006/main">
            <a:r>
              <a:rPr lang="en-US" dirty="0" smtClean="0"/>
              <a:t>Controlling TDI previews</a:t>
            </a:r>
            <a:endParaRPr lang="en-US" dirty="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5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Compatibility and Migration</a:t>
            </a:r>
            <a:endParaRPr lang="en-US" dirty="0"/>
          </a:p>
        </p:txBody>
      </p:sp>
      <p:sp>
        <p:nvSpPr>
          <p:cNvPr id="3" name="Text Placeholder 2"/>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smtClean="0"/>
              <a:t>Quick launch is deprecated</a:t>
            </a:r>
          </a:p>
          <a:p xmlns:a="http://schemas.openxmlformats.org/drawingml/2006/main">
            <a:r>
              <a:rPr lang="en-US" smtClean="0"/>
              <a:t>Notification area should be kept clean</a:t>
            </a:r>
          </a:p>
          <a:p xmlns:a="http://schemas.openxmlformats.org/drawingml/2006/main">
            <a:r>
              <a:rPr lang="en-US" smtClean="0"/>
              <a:t>Proper file associations are crucial for most-recently used or most-frequently used and custom categories</a:t>
            </a:r>
          </a:p>
          <a:p xmlns:a="http://schemas.openxmlformats.org/drawingml/2006/main">
            <a:r>
              <a:rPr lang="en-US" smtClean="0"/>
              <a:t>Users will expect destinations and tasks</a:t>
            </a:r>
          </a:p>
          <a:p xmlns:a="http://schemas.openxmlformats.org/drawingml/2006/main">
            <a:r>
              <a:rPr lang="en-US" smtClean="0"/>
              <a:t>Should child windows have thumbnails?</a:t>
            </a:r>
          </a:p>
          <a:p xmlns:a="http://schemas.openxmlformats.org/drawingml/2006/main">
            <a:r>
              <a:rPr lang="en-US" smtClean="0"/>
              <a:t>Bad examples:</a:t>
            </a:r>
          </a:p>
          <a:p xmlns:a="http://schemas.openxmlformats.org/drawingml/2006/main">
            <a:pPr lvl="1"/>
            <a:r>
              <a:rPr lang="en-US" smtClean="0"/>
              <a:t>Microsoft Visual Studio® 2008</a:t>
            </a:r>
          </a:p>
          <a:p xmlns:a="http://schemas.openxmlformats.org/drawingml/2006/main">
            <a:pPr lvl="1"/>
            <a:r>
              <a:rPr lang="en-US" smtClean="0"/>
              <a:t>Microsoft Office Outlook® 2007</a:t>
            </a:r>
            <a:endParaRPr lang="en-US"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slides/slide5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Summary</a:t>
            </a:r>
            <a:endParaRPr lang="en-US" dirty="0"/>
          </a:p>
        </p:txBody>
      </p:sp>
      <p:sp>
        <p:nvSpPr>
          <p:cNvPr id="3" name="Text Placeholder 2"/>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smtClean="0"/>
              <a:t>Evolution of launch surfaces</a:t>
            </a:r>
          </a:p>
          <a:p xmlns:a="http://schemas.openxmlformats.org/drawingml/2006/main">
            <a:r>
              <a:rPr lang="en-US" smtClean="0"/>
              <a:t>Taskbar: The place I want to live</a:t>
            </a:r>
          </a:p>
          <a:p xmlns:a="http://schemas.openxmlformats.org/drawingml/2006/main">
            <a:r>
              <a:rPr lang="en-US" smtClean="0"/>
              <a:t>Making friends with the APIs</a:t>
            </a:r>
          </a:p>
          <a:p xmlns:a="http://schemas.openxmlformats.org/drawingml/2006/main">
            <a:r>
              <a:rPr lang="en-US" smtClean="0"/>
              <a:t>Prepare your application today!</a:t>
            </a:r>
            <a:endParaRPr lang="en-US"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slides/slide55.xml><?xml version="1.0" encoding="utf-8"?>
<p:sld xmlns:p="http://schemas.openxmlformats.org/presentationml/2006/main" showMasterSp="0">
  <p:cSld>
    <p:spTree>
      <p:nvGrpSpPr>
        <p:cNvPr id="1" name=""/>
        <p:cNvGrpSpPr/>
        <p:nvPr/>
      </p:nvGrpSpPr>
      <p:grpSpPr>
        <a:xfrm xmlns:a="http://schemas.openxmlformats.org/drawingml/2006/main">
          <a:off x="0" y="0"/>
          <a:ext cx="0" cy="0"/>
          <a:chOff x="0" y="0"/>
          <a:chExt cx="0" cy="0"/>
        </a:xfrm>
      </p:grpSpPr>
      <p:sp>
        <p:nvSpPr>
          <p:cNvPr id="5" name="Text Box 3"/>
          <p:cNvSpPr txBox="1">
            <a:spLocks xmlns:a="http://schemas.openxmlformats.org/drawingml/2006/main" noChangeArrowheads="1"/>
          </p:cNvSpPr>
          <p:nvPr/>
        </p:nvSpPr>
        <p:spPr bwMode="blackWhite">
          <a:xfrm xmlns:a="http://schemas.openxmlformats.org/drawingml/2006/main">
            <a:off x="381000" y="6083573"/>
            <a:ext cx="8382000" cy="523206"/>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a:effectLst xmlns:a="http://schemas.openxmlformats.org/drawingml/2006/main"/>
        </p:spPr>
        <p:txBody>
          <a:bodyPr xmlns:a="http://schemas.openxmlformats.org/drawingml/2006/main" vert="horz" wrap="square" lIns="91425" tIns="45713" rIns="91425" bIns="45713" numCol="1" anchor="t" anchorCtr="0" compatLnSpc="1">
            <a:prstTxWarp prst="textNoShape">
              <a:avLst/>
            </a:prstTxWarp>
            <a:spAutoFit/>
          </a:bodyPr>
          <a:lstStyle xmlns:a="http://schemas.openxmlformats.org/drawingml/2006/main"/>
          <a:p xmlns:a="http://schemas.openxmlformats.org/drawingml/2006/main">
            <a:pPr algn="ctr" defTabSz="914099" eaLnBrk="0" hangingPunct="0"/>
            <a:r>
              <a:rPr lang="en-US" sz="700" dirty="0">
                <a:solidFill>
                  <a:schemeClr val="bg1"/>
                </a:solidFill>
                <a:latin typeface="Trebuchet MS" pitchFamily="34" charset="0"/>
                <a:cs typeface="Arial" charset="0"/>
              </a:rPr>
              <a:t>© </a:t>
            </a:r>
            <a:r>
              <a:rPr lang="en-US" sz="700" dirty="0" smtClean="0">
                <a:solidFill>
                  <a:schemeClr val="bg1"/>
                </a:solidFill>
                <a:latin typeface="Trebuchet MS" pitchFamily="34" charset="0"/>
                <a:cs typeface="Arial" charset="0"/>
              </a:rPr>
              <a:t>2009 Microsoft </a:t>
            </a:r>
            <a:r>
              <a:rPr lang="en-US" sz="700" dirty="0">
                <a:solidFill>
                  <a:schemeClr val="bg1"/>
                </a:solidFill>
                <a:latin typeface="Trebuchet MS" pitchFamily="34" charset="0"/>
                <a:cs typeface="Arial" charset="0"/>
              </a:rPr>
              <a:t>Corporation. All rights reserved. Microsoft, Windows, Windows Vista and other product names are or may be registered trademarks and/or trademarks in the U.S. and/or other countries.</a:t>
            </a:r>
          </a:p>
          <a:p xmlns:a="http://schemas.openxmlformats.org/drawingml/2006/main">
            <a:pPr algn="ctr" defTabSz="914099" eaLnBrk="0" hangingPunct="0"/>
            <a:r>
              <a:rPr lang="en-US" sz="700" dirty="0">
                <a:solidFill>
                  <a:schemeClr val="bg1"/>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bg1"/>
                </a:solidFill>
                <a:latin typeface="Trebuchet MS" pitchFamily="34" charset="0"/>
                <a:cs typeface="Arial" charset="0"/>
              </a:rPr>
            </a:br>
            <a:r>
              <a:rPr lang="en-US" sz="700" dirty="0">
                <a:solidFill>
                  <a:schemeClr val="bg1"/>
                </a:solidFill>
                <a:latin typeface="Trebuchet MS" pitchFamily="34" charset="0"/>
                <a:cs typeface="Arial" charset="0"/>
              </a:rPr>
              <a:t>MICROSOFT MAKES NO WARRANTIES, EXPRESS, IMPLIED OR STATUTORY, AS TO THE INFORMATION IN THIS PRESENTATION.</a:t>
            </a:r>
          </a:p>
        </p:txBody>
      </p:sp>
      <p:pic>
        <p:nvPicPr>
          <p:cNvPr id="6" name="Picture 5" descr="Windows7_h_rgb_r.png"/>
          <p:cNvPicPr>
            <a:picLocks xmlns:a="http://schemas.openxmlformats.org/drawingml/2006/main" noChangeAspect="1"/>
          </p:cNvPicPr>
          <p:nvPr/>
        </p:nvPicPr>
        <p:blipFill>
          <a:blip xmlns:r="http://schemas.openxmlformats.org/officeDocument/2006/relationships" xmlns:a="http://schemas.openxmlformats.org/drawingml/2006/main" r:embed="rId3" cstate="print"/>
          <a:stretch xmlns:a="http://schemas.openxmlformats.org/drawingml/2006/main">
            <a:fillRect/>
          </a:stretch>
        </p:blipFill>
        <p:spPr>
          <a:xfrm xmlns:a="http://schemas.openxmlformats.org/drawingml/2006/main">
            <a:off x="2667000" y="3124200"/>
            <a:ext cx="3810000" cy="609600"/>
          </a:xfrm>
          <a:prstGeom xmlns:a="http://schemas.openxmlformats.org/drawingml/2006/main" prst="rect">
            <a:avLst/>
          </a:prstGeom>
        </p:spPr>
      </p:pic>
    </p:spTree>
  </p:cSld>
  <p:clrMapOvr>
    <a:masterClrMapping xmlns:a="http://schemas.openxmlformats.org/drawingml/2006/main"/>
  </p:clrMapOvr>
  <p:transition>
    <p:fade/>
  </p:transition>
  <p:timing>
    <p:tnLst>
      <p:par>
        <p:cTn id="1" dur="indefinite" restart="never" nodeType="tmRoot"/>
      </p:par>
    </p:tnLst>
  </p:timing>
</p:sld>
</file>

<file path=ppt/slides/slide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pic>
        <p:nvPicPr>
          <p:cNvPr id="2"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3" cstate="print"/>
          <a:srcRect xmlns:a="http://schemas.openxmlformats.org/drawingml/2006/main"/>
          <a:stretch xmlns:a="http://schemas.openxmlformats.org/drawingml/2006/main">
            <a:fillRect/>
          </a:stretch>
        </p:blipFill>
        <p:spPr bwMode="auto">
          <a:xfrm xmlns:a="http://schemas.openxmlformats.org/drawingml/2006/main">
            <a:off x="0" y="0"/>
            <a:ext cx="9144000" cy="685800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p:spPr>
      </p:pic>
    </p:spTree>
  </p:cSld>
  <p:clrMapOvr>
    <a:masterClrMapping xmlns:a="http://schemas.openxmlformats.org/drawingml/2006/main"/>
  </p:clrMapOvr>
  <p:transition>
    <p:fade/>
  </p:transition>
  <p:timing>
    <p:tnLst>
      <p:par>
        <p:cTn id="1" dur="indefinite" restart="never" nodeType="tmRoot"/>
      </p:par>
    </p:tnLst>
  </p:timing>
</p:sld>
</file>

<file path=ppt/slides/slide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pic>
        <p:nvPicPr>
          <p:cNvPr id="2" name="Picture 4"/>
          <p:cNvPicPr>
            <a:picLocks xmlns:a="http://schemas.openxmlformats.org/drawingml/2006/main" noChangeAspect="1" noChangeArrowheads="1"/>
          </p:cNvPicPr>
          <p:nvPr/>
        </p:nvPicPr>
        <p:blipFill>
          <a:blip xmlns:r="http://schemas.openxmlformats.org/officeDocument/2006/relationships" xmlns:a="http://schemas.openxmlformats.org/drawingml/2006/main" r:embed="rId3" cstate="print"/>
          <a:srcRect xmlns:a="http://schemas.openxmlformats.org/drawingml/2006/main"/>
          <a:stretch xmlns:a="http://schemas.openxmlformats.org/drawingml/2006/main">
            <a:fillRect/>
          </a:stretch>
        </p:blipFill>
        <p:spPr bwMode="auto">
          <a:xfrm xmlns:a="http://schemas.openxmlformats.org/drawingml/2006/main">
            <a:off x="0" y="0"/>
            <a:ext cx="9144000" cy="685800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p:spPr>
      </p:pic>
    </p:spTree>
  </p:cSld>
  <p:clrMapOvr>
    <a:masterClrMapping xmlns:a="http://schemas.openxmlformats.org/drawingml/2006/main"/>
  </p:clrMapOvr>
  <p:transition>
    <p:fade/>
  </p:transition>
  <p:timing>
    <p:tnLst>
      <p:par>
        <p:cTn id="1" dur="indefinite" restart="never" nodeType="tmRoot"/>
      </p:par>
    </p:tnLst>
  </p:timing>
</p:sld>
</file>

<file path=ppt/slides/slide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pic>
        <p:nvPicPr>
          <p:cNvPr id="2" name="Picture 3"/>
          <p:cNvPicPr>
            <a:picLocks xmlns:a="http://schemas.openxmlformats.org/drawingml/2006/main" noChangeAspect="1" noChangeArrowheads="1"/>
          </p:cNvPicPr>
          <p:nvPr/>
        </p:nvPicPr>
        <p:blipFill>
          <a:blip xmlns:r="http://schemas.openxmlformats.org/officeDocument/2006/relationships" xmlns:a="http://schemas.openxmlformats.org/drawingml/2006/main" r:embed="rId3" cstate="print"/>
          <a:srcRect xmlns:a="http://schemas.openxmlformats.org/drawingml/2006/main"/>
          <a:stretch xmlns:a="http://schemas.openxmlformats.org/drawingml/2006/main">
            <a:fillRect/>
          </a:stretch>
        </p:blipFill>
        <p:spPr bwMode="auto">
          <a:xfrm xmlns:a="http://schemas.openxmlformats.org/drawingml/2006/main">
            <a:off x="0" y="0"/>
            <a:ext cx="9156421" cy="685800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p:spPr>
      </p:pic>
    </p:spTree>
  </p:cSld>
  <p:clrMapOvr>
    <a:masterClrMapping xmlns:a="http://schemas.openxmlformats.org/drawingml/2006/main"/>
  </p:clrMapOvr>
  <p:transition>
    <p:fade/>
  </p:transition>
  <p:timing>
    <p:tnLst>
      <p:par>
        <p:cTn id="1" dur="indefinite" restart="never" nodeType="tmRoot"/>
      </p:par>
    </p:tnLst>
  </p:timing>
</p:sld>
</file>

<file path=ppt/slides/slide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Some Metrics</a:t>
            </a:r>
            <a:endParaRPr lang="en-US" dirty="0"/>
          </a:p>
        </p:txBody>
      </p:sp>
      <p:sp>
        <p:nvSpPr>
          <p:cNvPr id="3" name="Text Placeholder 2"/>
          <p:cNvSpPr>
            <a:spLocks xmlns:a="http://schemas.openxmlformats.org/drawingml/2006/main" noGrp="1"/>
          </p:cNvSpPr>
          <p:nvPr>
            <p:ph sz="quarter" idx="13"/>
          </p:nvPr>
        </p:nvSpPr>
        <p:spPr/>
        <p:txBody>
          <a:bodyPr xmlns:a="http://schemas.openxmlformats.org/drawingml/2006/main"/>
          <a:lstStyle xmlns:a="http://schemas.openxmlformats.org/drawingml/2006/main"/>
          <a:p xmlns:a="http://schemas.openxmlformats.org/drawingml/2006/main">
            <a:r>
              <a:rPr lang="en-US" smtClean="0"/>
              <a:t>The evolution was justified, but…</a:t>
            </a:r>
          </a:p>
          <a:p xmlns:a="http://schemas.openxmlformats.org/drawingml/2006/main">
            <a:pPr lvl="1"/>
            <a:r>
              <a:rPr lang="en-US" smtClean="0"/>
              <a:t>More than 90% of sessions have fewer than </a:t>
            </a:r>
            <a:br>
              <a:rPr lang="en-US" smtClean="0"/>
            </a:br>
            <a:r>
              <a:rPr lang="en-US" smtClean="0"/>
              <a:t>15 windows</a:t>
            </a:r>
          </a:p>
          <a:p xmlns:a="http://schemas.openxmlformats.org/drawingml/2006/main">
            <a:pPr lvl="1"/>
            <a:r>
              <a:rPr lang="en-US" smtClean="0"/>
              <a:t>More than 70% of sessions have fewer than 10</a:t>
            </a:r>
          </a:p>
          <a:p xmlns:a="http://schemas.openxmlformats.org/drawingml/2006/main">
            <a:pPr lvl="1"/>
            <a:r>
              <a:rPr lang="en-US" smtClean="0"/>
              <a:t>Non-default taskbar options are used by 0-10% of users</a:t>
            </a:r>
            <a:endParaRPr lang="en-US"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theme/theme1.xml><?xml version="1.0" encoding="utf-8"?>
<a:theme xmlns:a="http://schemas.openxmlformats.org/drawingml/2006/main" name="1_Windows 7 Green">
  <a:themeElements>
    <a:clrScheme name="windows 7 green">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indows 7 Blue">
  <a:themeElements>
    <a:clrScheme name="windows 7 blu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indows 7 Yellow">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Windows 7 Orang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Windows 7 Black">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U Agnostic">
  <a:themeElements>
    <a:clrScheme name="Windows 7">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WIN7RH~1</Template>
  <TotalTime>0</TotalTime>
  <Words>1608</Words>
  <Application>Microsoft Office PowerPoint</Application>
  <PresentationFormat>On-screen Show (4:3)</PresentationFormat>
  <Paragraphs>368</Paragraphs>
  <Slides>55</Slides>
  <Notes>55</Notes>
  <HiddenSlides>7</HiddenSlides>
  <MMClips>0</MMClips>
  <ScaleCrop>false</ScaleCrop>
  <HeadingPairs>
    <vt:vector size="4" baseType="variant">
      <vt:variant>
        <vt:lpstr>Theme</vt:lpstr>
      </vt:variant>
      <vt:variant>
        <vt:i4>6</vt:i4>
      </vt:variant>
      <vt:variant>
        <vt:lpstr>Slide Titles</vt:lpstr>
      </vt:variant>
      <vt:variant>
        <vt:i4>55</vt:i4>
      </vt:variant>
    </vt:vector>
  </HeadingPairs>
  <TitlesOfParts>
    <vt:vector size="61" baseType="lpstr">
      <vt:lpstr>1_Windows 7 Green</vt:lpstr>
      <vt:lpstr>1_Windows 7 Blue</vt:lpstr>
      <vt:lpstr>1_Windows 7 Yellow</vt:lpstr>
      <vt:lpstr>1_Windows 7 Orange</vt:lpstr>
      <vt:lpstr>1_Windows 7 Black</vt:lpstr>
      <vt:lpstr>BU Agnostic</vt:lpstr>
      <vt:lpstr>Windows 7 Training</vt:lpstr>
      <vt:lpstr>The Windows®  7 Taskbar</vt:lpstr>
      <vt:lpstr>Where Did We Come From?</vt:lpstr>
      <vt:lpstr>Slide 4</vt:lpstr>
      <vt:lpstr>Slide 5</vt:lpstr>
      <vt:lpstr>Slide 6</vt:lpstr>
      <vt:lpstr>Slide 7</vt:lpstr>
      <vt:lpstr>Slide 8</vt:lpstr>
      <vt:lpstr>Some Metrics</vt:lpstr>
      <vt:lpstr>Design Goals For New Taskbar</vt:lpstr>
      <vt:lpstr>The New Taskbar</vt:lpstr>
      <vt:lpstr>The Rest of This Session</vt:lpstr>
      <vt:lpstr>Terminology and Topics</vt:lpstr>
      <vt:lpstr>Taskbar Buttons</vt:lpstr>
      <vt:lpstr>Taskbar Buttons Design considerations</vt:lpstr>
      <vt:lpstr>How Are Windows Grouped? Enter: Application ID</vt:lpstr>
      <vt:lpstr>Application ID Design considerations</vt:lpstr>
      <vt:lpstr>Application ID Heuristics of determining the Application ID</vt:lpstr>
      <vt:lpstr>Setting the Application ID</vt:lpstr>
      <vt:lpstr>Window Application ID</vt:lpstr>
      <vt:lpstr>Application ID</vt:lpstr>
      <vt:lpstr>Windows Shell Overview</vt:lpstr>
      <vt:lpstr>Windows Shell Extensibility</vt:lpstr>
      <vt:lpstr>Windows Shell Application interaction</vt:lpstr>
      <vt:lpstr>Jump List</vt:lpstr>
      <vt:lpstr>Jump Lists A detailed look</vt:lpstr>
      <vt:lpstr>Jump Lists Design considerations</vt:lpstr>
      <vt:lpstr>Customizing the Jump List Step 1: Get the free stuff to work</vt:lpstr>
      <vt:lpstr>Recent Documents</vt:lpstr>
      <vt:lpstr>Customizing the Jump List Step 2: Adding tasks</vt:lpstr>
      <vt:lpstr>Customizing the Jump List Step 2: Adding tasks</vt:lpstr>
      <vt:lpstr>Customizing the Jump List Step 3: Do you have categories?</vt:lpstr>
      <vt:lpstr>Customizing the Jump List Step 3: Adding categories</vt:lpstr>
      <vt:lpstr>Tasks and Destinations</vt:lpstr>
      <vt:lpstr>Thumbnail Toolbars</vt:lpstr>
      <vt:lpstr>Thumbnail Toolbars Design considerations</vt:lpstr>
      <vt:lpstr>Creating Thumbnail Toolbars</vt:lpstr>
      <vt:lpstr>Thumbnail Toolbars</vt:lpstr>
      <vt:lpstr>Get More From Taskbar Buttons Overlay and progress icons</vt:lpstr>
      <vt:lpstr>Taskbar Overlay and Progress Design considerations</vt:lpstr>
      <vt:lpstr>Taskbar Overlay and Progress The APIs</vt:lpstr>
      <vt:lpstr>Live Thumbnails</vt:lpstr>
      <vt:lpstr>Peek Preview (Aero Peek)</vt:lpstr>
      <vt:lpstr>Live Thumbnails and Peek Design considerations</vt:lpstr>
      <vt:lpstr>Thumbnail Clip (Zoom)</vt:lpstr>
      <vt:lpstr>Customizing Live Thumbnails</vt:lpstr>
      <vt:lpstr>Customizing Peek Preview</vt:lpstr>
      <vt:lpstr>Customized Preview</vt:lpstr>
      <vt:lpstr>MDI and TDI Window Switchers</vt:lpstr>
      <vt:lpstr>Custom Window Switchers</vt:lpstr>
      <vt:lpstr>Custom Window Switchers</vt:lpstr>
      <vt:lpstr>Tab Preview</vt:lpstr>
      <vt:lpstr>Compatibility and Migration</vt:lpstr>
      <vt:lpstr>Summary</vt:lpstr>
      <vt:lpstr>Slide 55</vt:lpstr>
    </vt:vector>
  </TitlesOfParts>
  <LinksUpToDate>false</LinksUpToDate>
  <SharedDoc>false</SharedDoc>
  <HyperlinksChanged>false</HyperlinksChanged>
  <AppVersion>12.0000</AppVersion>
  <Company>Microsoft Corporation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Developer and Platform Evangelism</dc:creator>
  <cp:lastModifiedBy/>
  <cp:revision>1</cp:revision>
  <dcterms:created xsi:type="dcterms:W3CDTF">2009-06-05T00:06:41Z</dcterms:created>
  <dcterms:modified xsi:type="dcterms:W3CDTF">2009-08-05T20:12:39Z</dcterms:modified>
  <dc:title>Taskbar</dc:title>
  <cp:version>1.0</cp:version>
  <dc:description>[missing presentation description here]
by Microsoft Developer and Platform Evangelism
http://windowsteamblog.com/blogs/developers/default.aspx
</dc:description>
</cp:coreProperties>
</file>