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 id="2147483752" r:id="rId2"/>
    <p:sldMasterId id="2147483758" r:id="rId3"/>
    <p:sldMasterId id="2147483764" r:id="rId4"/>
    <p:sldMasterId id="2147483770" r:id="rId5"/>
    <p:sldMasterId id="2147483790" r:id="rId6"/>
    <p:sldMasterId id="2147483799" r:id="rId7"/>
  </p:sldMasterIdLst>
  <p:notesMasterIdLst>
    <p:notesMasterId r:id="rId47"/>
  </p:notesMasterIdLst>
  <p:handoutMasterIdLst>
    <p:handoutMasterId r:id="rId48"/>
  </p:handoutMasterIdLst>
  <p:sldIdLst>
    <p:sldId id="314" r:id="rId8"/>
    <p:sldId id="257" r:id="rId9"/>
    <p:sldId id="315" r:id="rId10"/>
    <p:sldId id="317" r:id="rId11"/>
    <p:sldId id="294" r:id="rId12"/>
    <p:sldId id="295" r:id="rId13"/>
    <p:sldId id="297" r:id="rId14"/>
    <p:sldId id="296" r:id="rId15"/>
    <p:sldId id="307" r:id="rId16"/>
    <p:sldId id="298" r:id="rId17"/>
    <p:sldId id="335" r:id="rId18"/>
    <p:sldId id="336" r:id="rId19"/>
    <p:sldId id="322" r:id="rId20"/>
    <p:sldId id="321" r:id="rId21"/>
    <p:sldId id="341" r:id="rId22"/>
    <p:sldId id="342" r:id="rId23"/>
    <p:sldId id="343" r:id="rId24"/>
    <p:sldId id="318" r:id="rId25"/>
    <p:sldId id="299" r:id="rId26"/>
    <p:sldId id="309" r:id="rId27"/>
    <p:sldId id="308" r:id="rId28"/>
    <p:sldId id="312" r:id="rId29"/>
    <p:sldId id="311" r:id="rId30"/>
    <p:sldId id="344" r:id="rId31"/>
    <p:sldId id="345" r:id="rId32"/>
    <p:sldId id="346" r:id="rId33"/>
    <p:sldId id="303" r:id="rId34"/>
    <p:sldId id="305" r:id="rId35"/>
    <p:sldId id="323" r:id="rId36"/>
    <p:sldId id="324" r:id="rId37"/>
    <p:sldId id="325" r:id="rId38"/>
    <p:sldId id="326" r:id="rId39"/>
    <p:sldId id="327" r:id="rId40"/>
    <p:sldId id="328" r:id="rId41"/>
    <p:sldId id="329" r:id="rId42"/>
    <p:sldId id="331" r:id="rId43"/>
    <p:sldId id="330" r:id="rId44"/>
    <p:sldId id="337" r:id="rId45"/>
    <p:sldId id="348" r:id="rId4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73C167"/>
    <a:srgbClr val="009900"/>
    <a:srgbClr val="D1943B"/>
    <a:srgbClr val="F6AE1E"/>
    <a:srgbClr val="FFFFFF"/>
    <a:srgbClr val="FF0066"/>
    <a:srgbClr val="000000"/>
    <a:srgbClr val="F3AF35"/>
    <a:srgbClr val="9C42E6"/>
    <a:srgbClr val="F8F57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55" autoAdjust="0"/>
    <p:restoredTop sz="78283" autoAdjust="0"/>
  </p:normalViewPr>
  <p:slideViewPr>
    <p:cSldViewPr>
      <p:cViewPr>
        <p:scale>
          <a:sx n="100" d="100"/>
          <a:sy n="100" d="100"/>
        </p:scale>
        <p:origin x="-2664" y="-162"/>
      </p:cViewPr>
      <p:guideLst>
        <p:guide orient="horz" pos="144"/>
        <p:guide orient="horz" pos="895"/>
        <p:guide orient="horz" pos="1480"/>
        <p:guide orient="horz" pos="1200"/>
        <p:guide orient="horz" pos="2704"/>
        <p:guide orient="horz" pos="4319"/>
        <p:guide pos="2880"/>
        <p:guide pos="249"/>
        <p:guide pos="460"/>
        <p:guide pos="5520"/>
        <p:guide pos="793"/>
        <p:guide pos="5299"/>
        <p:guide pos="1292"/>
      </p:guideLst>
    </p:cSldViewPr>
  </p:slideViewPr>
  <p:outlineViewPr>
    <p:cViewPr>
      <p:scale>
        <a:sx n="33" d="100"/>
        <a:sy n="33" d="100"/>
      </p:scale>
      <p:origin x="318"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95288" y="2390890"/>
            <a:ext cx="5548312" cy="1323439"/>
          </a:xfrm>
        </p:spPr>
        <p:txBody>
          <a:bodyPr anchor="b"/>
          <a:lstStyle>
            <a:lvl1pPr>
              <a:defRPr>
                <a:gradFill>
                  <a:gsLst>
                    <a:gs pos="0">
                      <a:schemeClr val="bg1"/>
                    </a:gs>
                    <a:gs pos="50000">
                      <a:schemeClr val="bg1"/>
                    </a:gs>
                  </a:gsLst>
                  <a:lin ang="5400000" scaled="0"/>
                </a:gra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95289" y="3729335"/>
            <a:ext cx="5548312"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95287" y="2244304"/>
            <a:ext cx="5548313" cy="1470025"/>
          </a:xfrm>
        </p:spPr>
        <p:txBody>
          <a:bodyPr anchor="b"/>
          <a:lstStyle>
            <a:lvl1pPr>
              <a:defRPr>
                <a:solidFill>
                  <a:schemeClr val="bg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95288" y="3729335"/>
            <a:ext cx="5548313"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1200329"/>
          </a:xfrm>
        </p:spPr>
        <p:txBody>
          <a:bodyPr wrap="square">
            <a:spAutoFit/>
          </a:bodyPr>
          <a:lstStyle>
            <a:lvl1pPr>
              <a:defRPr sz="3600">
                <a:solidFill>
                  <a:schemeClr val="bg1"/>
                </a:solidFill>
              </a:defRPr>
            </a:lvl1pPr>
          </a:lstStyle>
          <a:p>
            <a:r>
              <a:rPr lang="en-US" dirty="0"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857628"/>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9" y="2667000"/>
            <a:ext cx="3437792" cy="1200329"/>
          </a:xfrm>
        </p:spPr>
        <p:txBody>
          <a:bodyPr wrap="square">
            <a:spAutoFit/>
          </a:bodyPr>
          <a:lstStyle>
            <a:lvl1pPr>
              <a:defRPr sz="360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5325209" y="4000504"/>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lvl1pPr>
              <a:defRPr>
                <a:solidFill>
                  <a:schemeClr val="tx1">
                    <a:lumMod val="65000"/>
                    <a:lumOff val="35000"/>
                  </a:schemeClr>
                </a:solidFill>
              </a:defRPr>
            </a:lvl1p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tx1">
                    <a:lumMod val="65000"/>
                    <a:lumOff val="35000"/>
                  </a:schemeClr>
                </a:solidFill>
              </a:defRPr>
            </a:lvl1pPr>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lvl1pPr>
              <a:defRPr>
                <a:solidFill>
                  <a:schemeClr val="tx1">
                    <a:lumMod val="65000"/>
                    <a:lumOff val="35000"/>
                  </a:schemeClr>
                </a:solidFill>
              </a:defRPr>
            </a:lvl1p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lvl1pPr>
              <a:defRPr>
                <a:solidFill>
                  <a:schemeClr val="bg1">
                    <a:lumMod val="50000"/>
                  </a:schemeClr>
                </a:solidFill>
              </a:defRPr>
            </a:lvl1p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bg1"/>
                </a:solidFill>
              </a:defRPr>
            </a:lvl1pPr>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lvl1pPr>
              <a:defRPr>
                <a:solidFill>
                  <a:schemeClr val="bg1">
                    <a:lumMod val="50000"/>
                  </a:schemeClr>
                </a:solidFill>
              </a:defRPr>
            </a:lvl1p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solidFill>
            <a:schemeClr val="bg1">
              <a:lumMod val="50000"/>
            </a:schemeClr>
          </a:solidFill>
        </p:spPr>
        <p:txBody>
          <a:bodyPr tIns="548640">
            <a:normAutofit/>
          </a:bodyPr>
          <a:lstStyle>
            <a:lvl1pPr algn="ctr">
              <a:buNone/>
              <a:defRPr sz="2000">
                <a:solidFill>
                  <a:schemeClr val="bg1">
                    <a:lumMod val="75000"/>
                  </a:schemeClr>
                </a:solidFill>
              </a:defRPr>
            </a:lvl1pPr>
          </a:lstStyle>
          <a:p>
            <a:r>
              <a:rPr lang="en-US"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solidFill>
                  <a:schemeClr val="bg1">
                    <a:lumMod val="95000"/>
                  </a:schemeClr>
                </a:solidFill>
              </a:defRPr>
            </a:lvl1p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6070600"/>
            <a:ext cx="2908300" cy="787400"/>
          </a:xfrm>
          <a:prstGeom prst="rect">
            <a:avLst/>
          </a:prstGeom>
          <a:noFill/>
          <a:ln w="9525">
            <a:noFill/>
            <a:miter lim="800000"/>
            <a:headEnd/>
            <a:tailEnd/>
          </a:ln>
        </p:spPr>
        <p:txBody>
          <a:bodyPr lIns="0" tIns="0" rIns="0" bIns="0">
            <a:prstTxWarp prst="textNoShape">
              <a:avLst/>
            </a:prstTxWarp>
          </a:bodyPr>
          <a:lstStyle/>
          <a:p>
            <a:pPr algn="l" rtl="0">
              <a:spcBef>
                <a:spcPct val="10000"/>
              </a:spcBef>
              <a:spcAft>
                <a:spcPct val="10000"/>
              </a:spcAft>
              <a:buClr>
                <a:srgbClr val="E85F17"/>
              </a:buClr>
              <a:defRPr/>
            </a:pPr>
            <a:endParaRPr lang="en-US" kern="1200" dirty="0">
              <a:solidFill>
                <a:srgbClr val="E85F17"/>
              </a:solidFill>
              <a:latin typeface="Segoe UI" pitchFamily="34" charset="0"/>
              <a:ea typeface="ＭＳ Ｐゴシック" pitchFamily="-123" charset="-128"/>
              <a:cs typeface="+mn-cs"/>
            </a:endParaRPr>
          </a:p>
        </p:txBody>
      </p:sp>
      <p:sp>
        <p:nvSpPr>
          <p:cNvPr id="13" name="Text Box 3"/>
          <p:cNvSpPr txBox="1">
            <a:spLocks noChangeArrowheads="1"/>
          </p:cNvSpPr>
          <p:nvPr/>
        </p:nvSpPr>
        <p:spPr bwMode="auto">
          <a:xfrm>
            <a:off x="304800" y="6139190"/>
            <a:ext cx="8534400" cy="523220"/>
          </a:xfrm>
          <a:prstGeom prst="rect">
            <a:avLst/>
          </a:prstGeom>
          <a:noFill/>
          <a:ln w="12700">
            <a:noFill/>
            <a:miter lim="800000"/>
            <a:headEnd type="none" w="sm" len="sm"/>
            <a:tailEnd type="none" w="sm" len="sm"/>
          </a:ln>
        </p:spPr>
        <p:txBody>
          <a:bodyPr wrap="square">
            <a:prstTxWarp prst="textNoShape">
              <a:avLst/>
            </a:prstTxWarp>
            <a:spAutoFit/>
          </a:bodyPr>
          <a:lstStyle/>
          <a:p>
            <a:pPr algn="ctr" rtl="0" eaLnBrk="0" fontAlgn="base" hangingPunct="0">
              <a:spcBef>
                <a:spcPct val="0"/>
              </a:spcBef>
              <a:spcAft>
                <a:spcPct val="0"/>
              </a:spcAft>
            </a:pPr>
            <a:r>
              <a:rPr lang="en-US" sz="700" kern="1200" dirty="0">
                <a:solidFill>
                  <a:prstClr val="white"/>
                </a:solidFill>
                <a:latin typeface="+mn-lt"/>
                <a:ea typeface="Arial" pitchFamily="-123" charset="0"/>
                <a:cs typeface="Arial" pitchFamily="-123" charset="0"/>
              </a:rPr>
              <a:t>© </a:t>
            </a:r>
            <a:r>
              <a:rPr lang="en-US" sz="700" kern="1200" dirty="0" smtClean="0">
                <a:solidFill>
                  <a:prstClr val="white"/>
                </a:solidFill>
                <a:latin typeface="+mn-lt"/>
                <a:ea typeface="Arial" pitchFamily="-123" charset="0"/>
                <a:cs typeface="Arial" pitchFamily="-123" charset="0"/>
              </a:rPr>
              <a:t>2009 Microsoft </a:t>
            </a:r>
            <a:r>
              <a:rPr lang="en-US" sz="700" kern="1200" dirty="0">
                <a:solidFill>
                  <a:prstClr val="white"/>
                </a:solidFill>
                <a:latin typeface="+mn-lt"/>
                <a:ea typeface="Arial" pitchFamily="-123" charset="0"/>
                <a:cs typeface="Arial" pitchFamily="-123" charset="0"/>
              </a:rPr>
              <a:t>Corporation. All rights </a:t>
            </a:r>
            <a:r>
              <a:rPr lang="en-US" sz="700" kern="1200" dirty="0" smtClean="0">
                <a:solidFill>
                  <a:prstClr val="white"/>
                </a:solidFill>
                <a:latin typeface="+mn-lt"/>
                <a:ea typeface="Arial" pitchFamily="-123" charset="0"/>
                <a:cs typeface="Arial" pitchFamily="-123" charset="0"/>
              </a:rPr>
              <a:t>reserved. </a:t>
            </a:r>
            <a:r>
              <a:rPr lang="en-US" sz="700" dirty="0" smtClean="0">
                <a:solidFill>
                  <a:schemeClr val="bg1"/>
                </a:solidFill>
                <a:latin typeface="+mn-lt"/>
                <a:cs typeface="Arial" charset="0"/>
              </a:rPr>
              <a:t>Microsoft, Windows, Windows Vista and other product names are or may be registered trademarks and/or trademarks in the U.S. and/or other countries.</a:t>
            </a:r>
          </a:p>
          <a:p>
            <a:pPr algn="ctr" defTabSz="914099" eaLnBrk="0" hangingPunct="0"/>
            <a:r>
              <a:rPr lang="en-US" sz="700" dirty="0" smtClean="0">
                <a:solidFill>
                  <a:schemeClr val="bg1"/>
                </a:solidFill>
                <a:latin typeface="+mn-lt"/>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solidFill>
                  <a:schemeClr val="bg1"/>
                </a:solidFill>
                <a:latin typeface="+mn-lt"/>
                <a:cs typeface="Arial" charset="0"/>
              </a:rPr>
            </a:br>
            <a:r>
              <a:rPr lang="en-US" sz="700" dirty="0" smtClean="0">
                <a:solidFill>
                  <a:schemeClr val="bg1"/>
                </a:solidFill>
                <a:latin typeface="+mn-lt"/>
                <a:cs typeface="Arial" charset="0"/>
              </a:rPr>
              <a:t>MICROSOFT MAKES NO WARRANTIES, EXPRESS, IMPLIED OR STATUTORY, AS TO THE INFORMATION IN THIS PRESENTATION.</a:t>
            </a:r>
            <a:endParaRPr lang="en-US" sz="700" dirty="0">
              <a:solidFill>
                <a:schemeClr val="bg1"/>
              </a:solidFill>
              <a:latin typeface="+mn-lt"/>
              <a:cs typeface="Arial" charset="0"/>
            </a:endParaRPr>
          </a:p>
        </p:txBody>
      </p:sp>
      <p:pic>
        <p:nvPicPr>
          <p:cNvPr id="8" name="Picture 2" descr="\\Files01\clientfiles\Microsoft\Master Assets\Win7\Logos\Win7_HB_N\Window7-HomeBasicN_h_rgb_r.png"/>
          <p:cNvPicPr>
            <a:picLocks noChangeAspect="1" noChangeArrowheads="1"/>
          </p:cNvPicPr>
          <p:nvPr/>
        </p:nvPicPr>
        <p:blipFill>
          <a:blip r:embed="rId3" cstate="print"/>
          <a:srcRect b="43275"/>
          <a:stretch>
            <a:fillRect/>
          </a:stretch>
        </p:blipFill>
        <p:spPr bwMode="auto">
          <a:xfrm>
            <a:off x="2677211" y="3124200"/>
            <a:ext cx="3789577" cy="612648"/>
          </a:xfrm>
          <a:prstGeom prst="rect">
            <a:avLst/>
          </a:prstGeom>
          <a:noFill/>
        </p:spPr>
      </p:pic>
    </p:spTree>
  </p:cSld>
  <p:clrMapOvr>
    <a:masterClrMapping/>
  </p:clrMapOvr>
  <p:transition>
    <p:fade/>
  </p:transition>
  <p:timing>
    <p:tnLst>
      <p:par>
        <p:cTn id="1" dur="indefinite" restart="never" nodeType="tmRoot"/>
      </p:par>
    </p:tnLst>
  </p:timing>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tx1">
                    <a:lumMod val="65000"/>
                    <a:lumOff val="35000"/>
                  </a:schemeClr>
                </a:solidFill>
              </a:defRPr>
            </a:lvl1pPr>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bg1"/>
                </a:solidFill>
              </a:defRPr>
            </a:lvl1pPr>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solidFill>
            <a:schemeClr val="bg1">
              <a:lumMod val="50000"/>
            </a:schemeClr>
          </a:solidFill>
        </p:spPr>
        <p:txBody>
          <a:bodyPr tIns="548640">
            <a:normAutofit/>
          </a:bodyPr>
          <a:lstStyle>
            <a:lvl1pPr algn="ctr">
              <a:buNone/>
              <a:defRPr sz="2000">
                <a:solidFill>
                  <a:schemeClr val="bg1">
                    <a:lumMod val="75000"/>
                  </a:schemeClr>
                </a:solidFill>
              </a:defRPr>
            </a:lvl1pPr>
          </a:lstStyle>
          <a:p>
            <a:r>
              <a:rPr lang="en-US"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solidFill>
                  <a:schemeClr val="bg1">
                    <a:lumMod val="95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6070600"/>
            <a:ext cx="2908300" cy="787400"/>
          </a:xfrm>
          <a:prstGeom prst="rect">
            <a:avLst/>
          </a:prstGeom>
          <a:noFill/>
          <a:ln w="9525">
            <a:noFill/>
            <a:miter lim="800000"/>
            <a:headEnd/>
            <a:tailEnd/>
          </a:ln>
        </p:spPr>
        <p:txBody>
          <a:bodyPr lIns="0" tIns="0" rIns="0" bIns="0">
            <a:prstTxWarp prst="textNoShape">
              <a:avLst/>
            </a:prstTxWarp>
          </a:bodyPr>
          <a:lstStyle/>
          <a:p>
            <a:pPr algn="l" rtl="0">
              <a:spcBef>
                <a:spcPct val="10000"/>
              </a:spcBef>
              <a:spcAft>
                <a:spcPct val="10000"/>
              </a:spcAft>
              <a:buClr>
                <a:srgbClr val="E85F17"/>
              </a:buClr>
              <a:defRPr/>
            </a:pPr>
            <a:endParaRPr lang="en-US" kern="1200" dirty="0">
              <a:solidFill>
                <a:srgbClr val="E85F17"/>
              </a:solidFill>
              <a:latin typeface="Segoe UI" pitchFamily="34" charset="0"/>
              <a:ea typeface="ＭＳ Ｐゴシック" pitchFamily="-123" charset="-128"/>
              <a:cs typeface="+mn-cs"/>
            </a:endParaRPr>
          </a:p>
        </p:txBody>
      </p:sp>
      <p:sp>
        <p:nvSpPr>
          <p:cNvPr id="13" name="Text Box 3"/>
          <p:cNvSpPr txBox="1">
            <a:spLocks noChangeArrowheads="1"/>
          </p:cNvSpPr>
          <p:nvPr/>
        </p:nvSpPr>
        <p:spPr bwMode="auto">
          <a:xfrm>
            <a:off x="304800" y="6139190"/>
            <a:ext cx="8534400" cy="523220"/>
          </a:xfrm>
          <a:prstGeom prst="rect">
            <a:avLst/>
          </a:prstGeom>
          <a:noFill/>
          <a:ln w="12700">
            <a:noFill/>
            <a:miter lim="800000"/>
            <a:headEnd type="none" w="sm" len="sm"/>
            <a:tailEnd type="none" w="sm" len="sm"/>
          </a:ln>
        </p:spPr>
        <p:txBody>
          <a:bodyPr wrap="square">
            <a:prstTxWarp prst="textNoShape">
              <a:avLst/>
            </a:prstTxWarp>
            <a:spAutoFit/>
          </a:bodyPr>
          <a:lstStyle/>
          <a:p>
            <a:pPr algn="ctr" rtl="0" eaLnBrk="0" fontAlgn="base" hangingPunct="0">
              <a:spcBef>
                <a:spcPct val="0"/>
              </a:spcBef>
              <a:spcAft>
                <a:spcPct val="0"/>
              </a:spcAft>
            </a:pPr>
            <a:r>
              <a:rPr lang="en-US" sz="700" kern="1200" dirty="0">
                <a:solidFill>
                  <a:prstClr val="white"/>
                </a:solidFill>
                <a:latin typeface="+mn-lt"/>
                <a:ea typeface="Arial" pitchFamily="-123" charset="0"/>
                <a:cs typeface="Arial" pitchFamily="-123" charset="0"/>
              </a:rPr>
              <a:t>© </a:t>
            </a:r>
            <a:r>
              <a:rPr lang="en-US" sz="700" kern="1200" dirty="0" smtClean="0">
                <a:solidFill>
                  <a:prstClr val="white"/>
                </a:solidFill>
                <a:latin typeface="+mn-lt"/>
                <a:ea typeface="Arial" pitchFamily="-123" charset="0"/>
                <a:cs typeface="Arial" pitchFamily="-123" charset="0"/>
              </a:rPr>
              <a:t>2009 Microsoft </a:t>
            </a:r>
            <a:r>
              <a:rPr lang="en-US" sz="700" kern="1200" dirty="0">
                <a:solidFill>
                  <a:prstClr val="white"/>
                </a:solidFill>
                <a:latin typeface="+mn-lt"/>
                <a:ea typeface="Arial" pitchFamily="-123" charset="0"/>
                <a:cs typeface="Arial" pitchFamily="-123" charset="0"/>
              </a:rPr>
              <a:t>Corporation. All rights </a:t>
            </a:r>
            <a:r>
              <a:rPr lang="en-US" sz="700" kern="1200" dirty="0" smtClean="0">
                <a:solidFill>
                  <a:prstClr val="white"/>
                </a:solidFill>
                <a:latin typeface="+mn-lt"/>
                <a:ea typeface="Arial" pitchFamily="-123" charset="0"/>
                <a:cs typeface="Arial" pitchFamily="-123" charset="0"/>
              </a:rPr>
              <a:t>reserved. </a:t>
            </a:r>
            <a:r>
              <a:rPr lang="en-US" sz="700" dirty="0" smtClean="0">
                <a:solidFill>
                  <a:schemeClr val="bg1"/>
                </a:solidFill>
                <a:latin typeface="+mn-lt"/>
                <a:cs typeface="Arial" charset="0"/>
              </a:rPr>
              <a:t>Microsoft, Windows, Windows Vista and other product names are or may be registered trademarks and/or trademarks in the U.S. and/or other countries.</a:t>
            </a:r>
          </a:p>
          <a:p>
            <a:pPr algn="ctr" defTabSz="914099" eaLnBrk="0" hangingPunct="0"/>
            <a:r>
              <a:rPr lang="en-US" sz="700" dirty="0" smtClean="0">
                <a:solidFill>
                  <a:schemeClr val="bg1"/>
                </a:solidFill>
                <a:latin typeface="+mn-lt"/>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solidFill>
                  <a:schemeClr val="bg1"/>
                </a:solidFill>
                <a:latin typeface="+mn-lt"/>
                <a:cs typeface="Arial" charset="0"/>
              </a:rPr>
            </a:br>
            <a:r>
              <a:rPr lang="en-US" sz="700" dirty="0" smtClean="0">
                <a:solidFill>
                  <a:schemeClr val="bg1"/>
                </a:solidFill>
                <a:latin typeface="+mn-lt"/>
                <a:cs typeface="Arial" charset="0"/>
              </a:rPr>
              <a:t>MICROSOFT MAKES NO WARRANTIES, EXPRESS, IMPLIED OR STATUTORY, AS TO THE INFORMATION IN THIS PRESENTATION.</a:t>
            </a:r>
            <a:endParaRPr lang="en-US" sz="700" dirty="0">
              <a:solidFill>
                <a:schemeClr val="bg1"/>
              </a:solidFill>
              <a:latin typeface="+mn-lt"/>
              <a:cs typeface="Arial" charset="0"/>
            </a:endParaRPr>
          </a:p>
        </p:txBody>
      </p:sp>
      <p:pic>
        <p:nvPicPr>
          <p:cNvPr id="8" name="Picture 2" descr="\\Files01\clientfiles\Microsoft\Master Assets\Win7\Logos\Win7_HB_N\Window7-HomeBasicN_h_rgb_r.png"/>
          <p:cNvPicPr>
            <a:picLocks noChangeAspect="1" noChangeArrowheads="1"/>
          </p:cNvPicPr>
          <p:nvPr/>
        </p:nvPicPr>
        <p:blipFill>
          <a:blip r:embed="rId3" cstate="print"/>
          <a:srcRect b="43275"/>
          <a:stretch>
            <a:fillRect/>
          </a:stretch>
        </p:blipFill>
        <p:spPr bwMode="auto">
          <a:xfrm>
            <a:off x="2677211" y="3124200"/>
            <a:ext cx="3789577" cy="612648"/>
          </a:xfrm>
          <a:prstGeom prst="rect">
            <a:avLst/>
          </a:prstGeom>
          <a:noFill/>
        </p:spPr>
      </p:pic>
    </p:spTree>
  </p:cSld>
  <p:clrMapOvr>
    <a:masterClrMapping/>
  </p:clrMapOvr>
  <p:transition advClick="0"/>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gradFill>
                  <a:gsLst>
                    <a:gs pos="0">
                      <a:schemeClr val="bg1"/>
                    </a:gs>
                    <a:gs pos="50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228600"/>
            <a:ext cx="8304212"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5288" y="1414463"/>
            <a:ext cx="8304212"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77" r:id="rId6"/>
    <p:sldLayoutId id="2147483778" r:id="rId7"/>
    <p:sldLayoutId id="2147483779" r:id="rId8"/>
    <p:sldLayoutId id="2147483780" r:id="rId9"/>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228600"/>
            <a:ext cx="8304212"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2588" y="1414463"/>
            <a:ext cx="8304212" cy="2092881"/>
          </a:xfrm>
          <a:prstGeom prst="rect">
            <a:avLst/>
          </a:prstGeom>
        </p:spPr>
        <p:txBody>
          <a:bodyPr vert="horz" wrap="square" lIns="0" tIns="45720" rIns="0" bIns="45720" rtlCol="0" anchor="t" anchorCtr="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228600"/>
            <a:ext cx="8304212"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5288" y="1414463"/>
            <a:ext cx="8304212"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0" y="228600"/>
            <a:ext cx="8229600" cy="769441"/>
          </a:xfrm>
          <a:prstGeom prst="rect">
            <a:avLst/>
          </a:prstGeom>
        </p:spPr>
        <p:txBody>
          <a:bodyPr vert="horz"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4463"/>
            <a:ext cx="8229600" cy="2283702"/>
          </a:xfrm>
          <a:prstGeom prst="rect">
            <a:avLst/>
          </a:prstGeom>
        </p:spPr>
        <p:txBody>
          <a:bodyPr vert="horz"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707886"/>
          </a:xfrm>
          <a:prstGeom prst="rect">
            <a:avLst/>
          </a:prstGeom>
        </p:spPr>
        <p:txBody>
          <a:bodyPr vert="horz"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4463"/>
            <a:ext cx="8229600" cy="2092881"/>
          </a:xfrm>
          <a:prstGeom prst="rect">
            <a:avLst/>
          </a:prstGeom>
        </p:spPr>
        <p:txBody>
          <a:bodyPr vert="horz"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7"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0" y="228600"/>
            <a:ext cx="8229600" cy="707886"/>
          </a:xfrm>
          <a:prstGeom prst="rect">
            <a:avLst/>
          </a:prstGeom>
        </p:spPr>
        <p:txBody>
          <a:bodyPr vert="horz" lIns="0" tIns="45720" rIns="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9900" y="1414463"/>
            <a:ext cx="8229600" cy="2092881"/>
          </a:xfrm>
          <a:prstGeom prst="rect">
            <a:avLst/>
          </a:prstGeom>
        </p:spPr>
        <p:txBody>
          <a:bodyPr vert="horz" lIns="0" tIns="45720" rIns="0" bIns="45720" rtlCol="0" anchor="ct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tx1">
                    <a:lumMod val="65000"/>
                    <a:lumOff val="35000"/>
                  </a:schemeClr>
                </a:solidFill>
                <a:latin typeface="Segoe UI" pitchFamily="34" charset="0"/>
              </a:defRPr>
            </a:lvl1pPr>
          </a:lstStyle>
          <a:p>
            <a:r>
              <a:rPr lang="en-US" smtClean="0"/>
              <a:t>Microsoft Confidential</a:t>
            </a:r>
            <a:endParaRPr lang="en-US" dirty="0"/>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tx1"/>
              </a:gs>
              <a:gs pos="50000">
                <a:schemeClr val="tx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tx1">
            <a:lumMod val="75000"/>
            <a:lumOff val="25000"/>
          </a:schemeClr>
        </a:buClr>
        <a:buFont typeface="Arial" pitchFamily="34" charset="0"/>
        <a:buChar char="•"/>
        <a:defRPr sz="3200" kern="1200">
          <a:gradFill>
            <a:gsLst>
              <a:gs pos="0">
                <a:schemeClr val="tx1"/>
              </a:gs>
              <a:gs pos="50000">
                <a:schemeClr val="tx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Font typeface="Arial" pitchFamily="34" charset="0"/>
        <a:buChar char="–"/>
        <a:defRPr sz="2800" kern="1200">
          <a:gradFill>
            <a:gsLst>
              <a:gs pos="0">
                <a:schemeClr val="tx1"/>
              </a:gs>
              <a:gs pos="50000">
                <a:schemeClr val="tx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Font typeface="Arial" pitchFamily="34" charset="0"/>
        <a:buChar char="•"/>
        <a:defRPr sz="2400" kern="1200">
          <a:gradFill>
            <a:gsLst>
              <a:gs pos="0">
                <a:schemeClr val="tx1"/>
              </a:gs>
              <a:gs pos="50000">
                <a:schemeClr val="tx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Font typeface="Arial" pitchFamily="34" charset="0"/>
        <a:buChar char="–"/>
        <a:defRPr sz="2000" kern="1200">
          <a:gradFill>
            <a:gsLst>
              <a:gs pos="0">
                <a:schemeClr val="tx1"/>
              </a:gs>
              <a:gs pos="50000">
                <a:schemeClr val="tx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000" kern="1200">
          <a:gradFill>
            <a:gsLst>
              <a:gs pos="0">
                <a:schemeClr val="tx1"/>
              </a:gs>
              <a:gs pos="50000">
                <a:schemeClr val="tx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0" y="228600"/>
            <a:ext cx="8229600" cy="707886"/>
          </a:xfrm>
          <a:prstGeom prst="rect">
            <a:avLst/>
          </a:prstGeom>
        </p:spPr>
        <p:txBody>
          <a:bodyPr vert="horz" lIns="0" tIns="45720" rIns="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9900" y="1414463"/>
            <a:ext cx="8229600" cy="2092881"/>
          </a:xfrm>
          <a:prstGeom prst="rect">
            <a:avLst/>
          </a:prstGeom>
        </p:spPr>
        <p:txBody>
          <a:bodyPr vert="horz" lIns="0" tIns="45720" rIns="0" bIns="45720" rtlCol="0" anchor="ct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tx1">
                    <a:lumMod val="65000"/>
                    <a:lumOff val="35000"/>
                  </a:schemeClr>
                </a:solidFill>
                <a:latin typeface="Segoe UI" pitchFamily="34" charset="0"/>
              </a:defRPr>
            </a:lvl1pPr>
          </a:lstStyle>
          <a:p>
            <a:r>
              <a:rPr lang="en-US" smtClean="0"/>
              <a:t>Microsoft Confidential</a:t>
            </a:r>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tx1"/>
              </a:gs>
              <a:gs pos="50000">
                <a:schemeClr val="tx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tx1">
            <a:lumMod val="75000"/>
            <a:lumOff val="25000"/>
          </a:schemeClr>
        </a:buClr>
        <a:buFont typeface="Arial" pitchFamily="34" charset="0"/>
        <a:buChar char="•"/>
        <a:defRPr sz="3200" kern="1200">
          <a:gradFill>
            <a:gsLst>
              <a:gs pos="0">
                <a:schemeClr val="tx1"/>
              </a:gs>
              <a:gs pos="50000">
                <a:schemeClr val="tx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Font typeface="Arial" pitchFamily="34" charset="0"/>
        <a:buChar char="–"/>
        <a:defRPr sz="2800" kern="1200">
          <a:gradFill>
            <a:gsLst>
              <a:gs pos="0">
                <a:schemeClr val="tx1"/>
              </a:gs>
              <a:gs pos="50000">
                <a:schemeClr val="tx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Font typeface="Arial" pitchFamily="34" charset="0"/>
        <a:buChar char="•"/>
        <a:defRPr sz="2400" kern="1200">
          <a:gradFill>
            <a:gsLst>
              <a:gs pos="0">
                <a:schemeClr val="tx1"/>
              </a:gs>
              <a:gs pos="50000">
                <a:schemeClr val="tx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Font typeface="Arial" pitchFamily="34" charset="0"/>
        <a:buChar char="–"/>
        <a:defRPr sz="2000" kern="1200">
          <a:gradFill>
            <a:gsLst>
              <a:gs pos="0">
                <a:schemeClr val="tx1"/>
              </a:gs>
              <a:gs pos="50000">
                <a:schemeClr val="tx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000" kern="1200">
          <a:gradFill>
            <a:gsLst>
              <a:gs pos="0">
                <a:schemeClr val="tx1"/>
              </a:gs>
              <a:gs pos="50000">
                <a:schemeClr val="tx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1.xml.rels>&#65279;<?xml version="1.0" encoding="utf-8"?><Relationships xmlns="http://schemas.openxmlformats.org/package/2006/relationships"><Relationship Type="http://schemas.openxmlformats.org/officeDocument/2006/relationships/image" Target="../media/image22.png" Id="rId3" /><Relationship Type="http://schemas.openxmlformats.org/officeDocument/2006/relationships/slideLayout" Target="../slideLayouts/slideLayout4.xml" Id="rId1" /><Relationship Type="http://schemas.openxmlformats.org/officeDocument/2006/relationships/image" Target="../media/image24.png" Id="rId5" /><Relationship Type="http://schemas.openxmlformats.org/officeDocument/2006/relationships/image" Target="../media/image23.png" Id="rId4" /></Relationships>
</file>

<file path=ppt/slides/_rels/slide12.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3.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4.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5.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6.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8.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9.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1.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2.xml.rels>&#65279;<?xml version="1.0" encoding="utf-8"?><Relationships xmlns="http://schemas.openxmlformats.org/package/2006/relationships"><Relationship Type="http://schemas.openxmlformats.org/officeDocument/2006/relationships/image" Target="../media/image12.png" Id="rId3" /><Relationship Type="http://schemas.openxmlformats.org/officeDocument/2006/relationships/slideLayout" Target="../slideLayouts/slideLayout7.xml" Id="rId1" /><Relationship Type="http://schemas.openxmlformats.org/officeDocument/2006/relationships/image" Target="../media/image25.png" Id="rId4" /></Relationships>
</file>

<file path=ppt/slides/_rels/slide23.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5.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6.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8.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9.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3.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30.xml.rels>&#65279;<?xml version="1.0" encoding="utf-8"?><Relationships xmlns="http://schemas.openxmlformats.org/package/2006/relationships"><Relationship Type="http://schemas.openxmlformats.org/officeDocument/2006/relationships/image" Target="../media/image12.png" Id="rId3" /><Relationship Type="http://schemas.openxmlformats.org/officeDocument/2006/relationships/slideLayout" Target="../slideLayouts/slideLayout4.xml" Id="rId1" /><Relationship Type="http://schemas.openxmlformats.org/officeDocument/2006/relationships/image" Target="../media/image27.png" Id="rId5" /><Relationship Type="http://schemas.openxmlformats.org/officeDocument/2006/relationships/image" Target="../media/image26.png" Id="rId4" /></Relationships>
</file>

<file path=ppt/slides/_rels/slide31.xml.rels>&#65279;<?xml version="1.0" encoding="utf-8"?><Relationships xmlns="http://schemas.openxmlformats.org/package/2006/relationships"><Relationship Type="http://schemas.openxmlformats.org/officeDocument/2006/relationships/image" Target="../media/image28.png" Id="rId3" /><Relationship Type="http://schemas.openxmlformats.org/officeDocument/2006/relationships/slideLayout" Target="../slideLayouts/slideLayout3.xml" Id="rId1" /><Relationship Type="http://schemas.openxmlformats.org/officeDocument/2006/relationships/image" Target="../media/image30.png" Id="rId5" /><Relationship Type="http://schemas.openxmlformats.org/officeDocument/2006/relationships/image" Target="../media/image29.png" Id="rId4" /></Relationships>
</file>

<file path=ppt/slides/_rels/slide32.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3.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4.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5.xml.rels>&#65279;<?xml version="1.0" encoding="utf-8"?><Relationships xmlns="http://schemas.openxmlformats.org/package/2006/relationships"><Relationship Type="http://schemas.openxmlformats.org/officeDocument/2006/relationships/image" Target="../media/image12.png" Id="rId3" /><Relationship Type="http://schemas.openxmlformats.org/officeDocument/2006/relationships/slideLayout" Target="../slideLayouts/slideLayout4.xml" Id="rId1" /><Relationship Type="http://schemas.openxmlformats.org/officeDocument/2006/relationships/image" Target="../media/image13.png" Id="rId4" /></Relationships>
</file>

<file path=ppt/slides/_rels/slide36.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7.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38.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9.xml.rels>&#65279;<?xml version="1.0" encoding="utf-8"?><Relationships xmlns="http://schemas.openxmlformats.org/package/2006/relationships"><Relationship Type="http://schemas.openxmlformats.org/officeDocument/2006/relationships/image" Target="../media/image31.png" Id="rId3" /><Relationship Type="http://schemas.openxmlformats.org/officeDocument/2006/relationships/slideLayout" Target="../slideLayouts/slideLayout5.xml" Id="rId1" /></Relationships>
</file>

<file path=ppt/slides/_rels/slide4.xml.rels>&#65279;<?xml version="1.0" encoding="utf-8"?><Relationships xmlns="http://schemas.openxmlformats.org/package/2006/relationships"><Relationship Type="http://schemas.openxmlformats.org/officeDocument/2006/relationships/image" Target="../media/image12.png" Id="rId3" /><Relationship Type="http://schemas.openxmlformats.org/officeDocument/2006/relationships/slideLayout" Target="../slideLayouts/slideLayout4.xml" Id="rId1" /><Relationship Type="http://schemas.openxmlformats.org/officeDocument/2006/relationships/image" Target="../media/image13.png" Id="rId4" /></Relationships>
</file>

<file path=ppt/slides/_rels/slide5.xml.rels>&#65279;<?xml version="1.0" encoding="utf-8"?><Relationships xmlns="http://schemas.openxmlformats.org/package/2006/relationships"><Relationship Type="http://schemas.openxmlformats.org/officeDocument/2006/relationships/image" Target="../media/image12.png" Id="rId3" /><Relationship Type="http://schemas.openxmlformats.org/officeDocument/2006/relationships/slideLayout" Target="../slideLayouts/slideLayout7.xml" Id="rId1" /><Relationship Type="http://schemas.openxmlformats.org/officeDocument/2006/relationships/image" Target="../media/image14.png" Id="rId4" /></Relationships>
</file>

<file path=ppt/slides/_rels/slide6.xml.rels>&#65279;<?xml version="1.0" encoding="utf-8"?><Relationships xmlns="http://schemas.openxmlformats.org/package/2006/relationships"><Relationship Type="http://schemas.openxmlformats.org/officeDocument/2006/relationships/image" Target="../media/image17.jpeg" Id="rId8" /><Relationship Type="http://schemas.openxmlformats.org/officeDocument/2006/relationships/image" Target="../media/image12.png" Id="rId3" /><Relationship Type="http://schemas.openxmlformats.org/officeDocument/2006/relationships/hyperlink" Target="http://switch.atdmt.com/action/AOMediaCenterAddTVTuner" TargetMode="External" Id="rId7" /><Relationship Type="http://schemas.openxmlformats.org/officeDocument/2006/relationships/slideLayout" Target="../slideLayouts/slideLayout7.xml" Id="rId1" /><Relationship Type="http://schemas.openxmlformats.org/officeDocument/2006/relationships/image" Target="../media/image16.png" Id="rId6" /><Relationship Type="http://schemas.openxmlformats.org/officeDocument/2006/relationships/image" Target="../media/image15.png" Id="rId5" /><Relationship Type="http://schemas.openxmlformats.org/officeDocument/2006/relationships/hyperlink" Target="http://h71036.www7.hp.com/hho/cache/447351-0-0-225-121.html?jumpid=ex_r602_go/mediasmartserver" TargetMode="External" Id="rId4" /></Relationships>
</file>

<file path=ppt/slides/_rels/slide7.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8.xml.rels>&#65279;<?xml version="1.0" encoding="utf-8"?><Relationships xmlns="http://schemas.openxmlformats.org/package/2006/relationships"><Relationship Type="http://schemas.openxmlformats.org/officeDocument/2006/relationships/image" Target="../media/image12.png" Id="rId3" /><Relationship Type="http://schemas.openxmlformats.org/officeDocument/2006/relationships/slideLayout" Target="../slideLayouts/slideLayout4.xml" Id="rId1" /><Relationship Type="http://schemas.openxmlformats.org/officeDocument/2006/relationships/image" Target="../media/image20.png" Id="rId6" /><Relationship Type="http://schemas.openxmlformats.org/officeDocument/2006/relationships/image" Target="../media/image19.png" Id="rId5" /><Relationship Type="http://schemas.openxmlformats.org/officeDocument/2006/relationships/image" Target="../media/image18.png" Id="rId4" /></Relationships>
</file>

<file path=ppt/slides/_rels/slide9.xml.rels>&#65279;<?xml version="1.0" encoding="utf-8"?><Relationships xmlns="http://schemas.openxmlformats.org/package/2006/relationships"><Relationship Type="http://schemas.openxmlformats.org/officeDocument/2006/relationships/image" Target="../media/image12.png" Id="rId3" /><Relationship Type="http://schemas.openxmlformats.org/officeDocument/2006/relationships/slideLayout" Target="../slideLayouts/slideLayout7.xml" Id="rId1" /><Relationship Type="http://schemas.openxmlformats.org/officeDocument/2006/relationships/image" Target="../media/image21.png" Id="rId4"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lang="en-US" smtClean="0"/>
              <a:t>Windows Shell</a:t>
            </a:r>
            <a:br>
              <a:rPr lang="en-US" smtClean="0"/>
            </a:br>
            <a:endParaRPr lang="en-US" dirty="0"/>
          </a:p>
        </p:txBody>
      </p:sp>
      <p:sp>
        <p:nvSpPr>
          <p:cNvPr id="22" name="Subtitle 21"/>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Managing Libraries</a:t>
            </a:r>
          </a:p>
          <a:p xmlns:a="http://schemas.openxmlformats.org/drawingml/2006/main">
            <a:endParaRPr lang="en-US" dirty="0"/>
          </a:p>
        </p:txBody>
      </p:sp>
      <p:sp>
        <p:nvSpPr>
          <p:cNvPr id="19" name="Text Placeholder 18"/>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bwMode="auto">
          <a:xfrm xmlns:a="http://schemas.openxmlformats.org/drawingml/2006/main">
            <a:off x="6670243" y="1416747"/>
            <a:ext cx="2045161"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User Interface APIs</a:t>
            </a:r>
          </a:p>
        </p:txBody>
      </p:sp>
      <p:sp>
        <p:nvSpPr>
          <p:cNvPr id="6" name="Rectangle 5"/>
          <p:cNvSpPr/>
          <p:nvPr/>
        </p:nvSpPr>
        <p:spPr bwMode="auto">
          <a:xfrm xmlns:a="http://schemas.openxmlformats.org/drawingml/2006/main">
            <a:off x="6670243" y="1978798"/>
            <a:ext cx="2045161"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Shell APIs</a:t>
            </a:r>
          </a:p>
        </p:txBody>
      </p:sp>
      <p:sp>
        <p:nvSpPr>
          <p:cNvPr id="7" name="Rectangle 6"/>
          <p:cNvSpPr/>
          <p:nvPr/>
        </p:nvSpPr>
        <p:spPr bwMode="auto">
          <a:xfrm xmlns:a="http://schemas.openxmlformats.org/drawingml/2006/main">
            <a:off x="6670243" y="2540849"/>
            <a:ext cx="836372"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400" dirty="0" smtClean="0">
                <a:solidFill>
                  <a:schemeClr val="tx1"/>
                </a:solidFill>
              </a:rPr>
              <a:t>Indexer APIs</a:t>
            </a:r>
          </a:p>
        </p:txBody>
      </p:sp>
      <p:sp>
        <p:nvSpPr>
          <p:cNvPr id="8" name="Rectangle 7"/>
          <p:cNvSpPr/>
          <p:nvPr/>
        </p:nvSpPr>
        <p:spPr bwMode="auto">
          <a:xfrm xmlns:a="http://schemas.openxmlformats.org/drawingml/2006/main">
            <a:off x="7562696" y="2540849"/>
            <a:ext cx="1152708"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400" dirty="0" smtClean="0">
                <a:solidFill>
                  <a:schemeClr val="tx1"/>
                </a:solidFill>
              </a:rPr>
              <a:t>File System APIs</a:t>
            </a:r>
          </a:p>
        </p:txBody>
      </p:sp>
      <p:sp>
        <p:nvSpPr>
          <p:cNvPr id="13" name="Title 12"/>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User Interface APIs</a:t>
            </a:r>
            <a:endParaRPr lang="en-US" dirty="0"/>
          </a:p>
        </p:txBody>
      </p:sp>
      <p:sp>
        <p:nvSpPr>
          <p:cNvPr id="17" name="Rectangle 16"/>
          <p:cNvSpPr/>
          <p:nvPr/>
        </p:nvSpPr>
        <p:spPr bwMode="auto">
          <a:xfrm xmlns:a="http://schemas.openxmlformats.org/drawingml/2006/main">
            <a:off x="396821" y="1098466"/>
            <a:ext cx="5760593" cy="4974787"/>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600" dirty="0" smtClean="0">
              <a:solidFill>
                <a:schemeClr val="tx1"/>
              </a:solidFill>
            </a:endParaRPr>
          </a:p>
        </p:txBody>
      </p:sp>
      <p:sp>
        <p:nvSpPr>
          <p:cNvPr id="18" name="Rectangle 17"/>
          <p:cNvSpPr/>
          <p:nvPr/>
        </p:nvSpPr>
        <p:spPr bwMode="auto">
          <a:xfrm xmlns:a="http://schemas.openxmlformats.org/drawingml/2006/main">
            <a:off x="396821" y="6155140"/>
            <a:ext cx="5760593" cy="641448"/>
          </a:xfrm>
          <a:prstGeom xmlns:a="http://schemas.openxmlformats.org/drawingml/2006/main" prst="rect">
            <a:avLst/>
          </a:prstGeom>
          <a:ln xmlns:a="http://schemas.openxmlformats.org/drawingml/2006/mai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Shell APIs</a:t>
            </a:r>
          </a:p>
        </p:txBody>
      </p:sp>
      <p:pic>
        <p:nvPicPr>
          <p:cNvPr id="20" name="Picture 2" descr="D:\Common\Desktop\namespace.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l="11273" t="24766" r="40699" b="17943"/>
          <a:stretch xmlns:a="http://schemas.openxmlformats.org/drawingml/2006/main">
            <a:fillRect/>
          </a:stretch>
        </p:blipFill>
        <p:spPr bwMode="auto">
          <a:xfrm xmlns:a="http://schemas.openxmlformats.org/drawingml/2006/main">
            <a:off x="857224" y="1300088"/>
            <a:ext cx="1448096" cy="1954172"/>
          </a:xfrm>
          <a:prstGeom xmlns:a="http://schemas.openxmlformats.org/drawingml/2006/main" prst="rect">
            <a:avLst/>
          </a:prstGeom>
          <a:noFill xmlns:a="http://schemas.openxmlformats.org/drawingml/2006/main"/>
          <a:ln xmlns:a="http://schemas.openxmlformats.org/drawingml/2006/main">
            <a:solidFill>
              <a:schemeClr val="accent3"/>
            </a:solidFill>
          </a:ln>
          <a:effectLst xmlns:a="http://schemas.openxmlformats.org/drawingml/2006/main">
            <a:outerShdw blurRad="63500" sx="102000" sy="102000" algn="ctr" rotWithShape="0">
              <a:prstClr val="black">
                <a:alpha val="40000"/>
              </a:prstClr>
            </a:outerShdw>
          </a:effectLst>
        </p:spPr>
      </p:pic>
      <p:pic>
        <p:nvPicPr>
          <p:cNvPr id="9" name="Picture 2" descr="D:\Common\Desktop\image2.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2871000" y="1246300"/>
            <a:ext cx="3076804" cy="2070103"/>
          </a:xfrm>
          <a:prstGeom xmlns:a="http://schemas.openxmlformats.org/drawingml/2006/main" prst="rect">
            <a:avLst/>
          </a:prstGeom>
          <a:noFill xmlns:a="http://schemas.openxmlformats.org/drawingml/2006/main"/>
        </p:spPr>
      </p:pic>
      <p:grpSp>
        <p:nvGrpSpPr>
          <p:cNvPr id="2" name="Group 9"/>
          <p:cNvGrpSpPr/>
          <p:nvPr/>
        </p:nvGrpSpPr>
        <p:grpSpPr>
          <a:xfrm xmlns:a="http://schemas.openxmlformats.org/drawingml/2006/main">
            <a:off x="1560303" y="3845454"/>
            <a:ext cx="3226011" cy="1837703"/>
            <a:chOff x="3133419" y="3733800"/>
            <a:chExt cx="5168752" cy="2944389"/>
          </a:xfrm>
        </p:grpSpPr>
        <p:pic>
          <p:nvPicPr>
            <p:cNvPr id="11"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3133419" y="3733800"/>
              <a:ext cx="5168752" cy="294438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63500" sx="102000" sy="102000" algn="ctr" rotWithShape="0">
                <a:prstClr val="black">
                  <a:alpha val="40000"/>
                </a:prstClr>
              </a:outerShdw>
            </a:effectLst>
          </p:spPr>
        </p:pic>
        <p:sp>
          <p:nvSpPr>
            <p:cNvPr id="12" name="TextBox 11"/>
            <p:cNvSpPr txBox="1"/>
            <p:nvPr/>
          </p:nvSpPr>
          <p:spPr>
            <a:xfrm xmlns:a="http://schemas.openxmlformats.org/drawingml/2006/main">
              <a:off x="3262480" y="4141810"/>
              <a:ext cx="3322809" cy="2293023"/>
            </a:xfrm>
            <a:prstGeom xmlns:a="http://schemas.openxmlformats.org/drawingml/2006/main" prst="rect">
              <a:avLst/>
            </a:prstGeom>
            <a:noFill xmlns:a="http://schemas.openxmlformats.org/drawingml/2006/main"/>
          </p:spPr>
          <p:txBody>
            <a:bodyPr xmlns:a="http://schemas.openxmlformats.org/drawingml/2006/main" wrap="square" lIns="0" tIns="0" rIns="0" bIns="0" rtlCol="0">
              <a:spAutoFit/>
            </a:bodyPr>
            <a:lstStyle xmlns:a="http://schemas.openxmlformats.org/drawingml/2006/main"/>
            <a:p xmlns:a="http://schemas.openxmlformats.org/drawingml/2006/main">
              <a:r>
                <a:rPr lang="en-US" sz="1200" dirty="0" err="1" smtClean="0"/>
                <a:t>L</a:t>
              </a:r>
              <a:r>
                <a:rPr lang="en-US" sz="900" dirty="0" err="1" smtClean="0"/>
                <a:t>orem</a:t>
              </a:r>
              <a:r>
                <a:rPr lang="en-US" sz="900" dirty="0" smtClean="0"/>
                <a:t/>
              </a:r>
              <a:r>
                <a:rPr lang="en-US" sz="900" dirty="0" err="1" smtClean="0"/>
                <a:t>ipsum</a:t>
              </a:r>
              <a:r>
                <a:rPr lang="en-US" sz="900" dirty="0" smtClean="0"/>
                <a:t> dolor sit </a:t>
              </a:r>
              <a:r>
                <a:rPr lang="en-US" sz="900" dirty="0" err="1" smtClean="0"/>
                <a:t>amet</a:t>
              </a:r>
              <a:r>
                <a:rPr lang="en-US" sz="900" dirty="0" smtClean="0"/>
                <a:t>, </a:t>
              </a:r>
              <a:r>
                <a:rPr lang="en-US" sz="900" dirty="0" err="1" smtClean="0"/>
                <a:t>consectetur</a:t>
              </a:r>
              <a:r>
                <a:rPr lang="en-US" sz="900" dirty="0" smtClean="0"/>
                <a:t/>
              </a:r>
              <a:r>
                <a:rPr lang="en-US" sz="900" dirty="0" err="1" smtClean="0"/>
                <a:t>aelit</a:t>
              </a:r>
              <a:r>
                <a:rPr lang="en-US" sz="900" dirty="0" smtClean="0"/>
                <a:t>, </a:t>
              </a:r>
              <a:r>
                <a:rPr lang="en-US" sz="900" dirty="0" err="1" smtClean="0"/>
                <a:t>sed</a:t>
              </a:r>
              <a:r>
                <a:rPr lang="en-US" sz="900" dirty="0" smtClean="0"/>
                <a:t> do </a:t>
              </a:r>
              <a:r>
                <a:rPr lang="en-US" sz="900" dirty="0" err="1" smtClean="0"/>
                <a:t>eiusmod</a:t>
              </a:r>
              <a:r>
                <a:rPr lang="en-US" sz="900" dirty="0" smtClean="0"/>
                <a:t/>
              </a:r>
              <a:r>
                <a:rPr lang="en-US" sz="900" dirty="0" err="1" smtClean="0"/>
                <a:t>tempor</a:t>
              </a:r>
              <a:r>
                <a:rPr lang="en-US" sz="900" dirty="0" smtClean="0"/>
                <a:t/>
              </a:r>
              <a:r>
                <a:rPr lang="en-US" sz="900" dirty="0" err="1" smtClean="0"/>
                <a:t>incididunt</a:t>
              </a:r>
              <a:r>
                <a:rPr lang="en-US" sz="900" dirty="0" smtClean="0"/>
                <a:t/>
              </a:r>
              <a:r>
                <a:rPr lang="en-US" sz="900" dirty="0" err="1" smtClean="0"/>
                <a:t>ut</a:t>
              </a:r>
              <a:r>
                <a:rPr lang="en-US" sz="900" dirty="0" smtClean="0"/>
                <a:t/>
              </a:r>
              <a:r>
                <a:rPr lang="en-US" sz="900" dirty="0" err="1" smtClean="0"/>
                <a:t>labore</a:t>
              </a:r>
              <a:r>
                <a:rPr lang="en-US" sz="900" dirty="0" smtClean="0"/>
                <a:t> et </a:t>
              </a:r>
              <a:r>
                <a:rPr lang="en-US" sz="900" dirty="0" err="1" smtClean="0"/>
                <a:t>dolore</a:t>
              </a:r>
              <a:r>
                <a:rPr lang="en-US" sz="900" dirty="0" smtClean="0"/>
                <a:t> magna </a:t>
              </a:r>
              <a:r>
                <a:rPr lang="en-US" sz="900" dirty="0" err="1" smtClean="0"/>
                <a:t>aliqua</a:t>
              </a:r>
              <a:r>
                <a:rPr lang="en-US" sz="900" dirty="0" smtClean="0"/>
                <a:t>. </a:t>
              </a:r>
              <a:r>
                <a:rPr lang="en-US" sz="900" dirty="0" err="1" smtClean="0"/>
                <a:t>Ut</a:t>
              </a:r>
              <a:r>
                <a:rPr lang="en-US" sz="900" dirty="0" smtClean="0"/>
                <a:t/>
              </a:r>
              <a:r>
                <a:rPr lang="en-US" sz="900" dirty="0" err="1" smtClean="0"/>
                <a:t>enim</a:t>
              </a:r>
              <a:r>
                <a:rPr lang="en-US" sz="900" dirty="0" smtClean="0"/>
                <a:t> ad minim </a:t>
              </a:r>
              <a:r>
                <a:rPr lang="en-US" sz="900" dirty="0" err="1" smtClean="0"/>
                <a:t>veniam</a:t>
              </a:r>
              <a:r>
                <a:rPr lang="en-US" sz="900" dirty="0" smtClean="0"/>
                <a:t>, </a:t>
              </a:r>
              <a:r>
                <a:rPr lang="en-US" sz="900" dirty="0" err="1" smtClean="0"/>
                <a:t>quis</a:t>
              </a:r>
              <a:r>
                <a:rPr lang="en-US" sz="900" dirty="0" smtClean="0"/>
                <a:t/>
              </a:r>
              <a:r>
                <a:rPr lang="en-US" sz="900" dirty="0" err="1" smtClean="0"/>
                <a:t>nostrud</a:t>
              </a:r>
              <a:r>
                <a:rPr lang="en-US" sz="900" dirty="0" smtClean="0"/>
                <a:t> exercitation </a:t>
              </a:r>
              <a:r>
                <a:rPr lang="en-US" sz="900" dirty="0" err="1" smtClean="0"/>
                <a:t>ullamco</a:t>
              </a:r>
              <a:r>
                <a:rPr lang="en-US" sz="900" dirty="0" smtClean="0"/>
                <a:t/>
              </a:r>
              <a:r>
                <a:rPr lang="en-US" sz="900" dirty="0" err="1" smtClean="0"/>
                <a:t>laboris</a:t>
              </a:r>
              <a:r>
                <a:rPr lang="en-US" sz="900" dirty="0" smtClean="0"/>
                <a:t> nisi </a:t>
              </a:r>
              <a:r>
                <a:rPr lang="en-US" sz="900" dirty="0" err="1" smtClean="0"/>
                <a:t>ut</a:t>
              </a:r>
              <a:r>
                <a:rPr lang="en-US" sz="900" dirty="0" smtClean="0"/>
                <a:t/>
              </a:r>
              <a:r>
                <a:rPr lang="en-US" sz="900" dirty="0" err="1" smtClean="0"/>
                <a:t>aliquip</a:t>
              </a:r>
              <a:r>
                <a:rPr lang="en-US" sz="900" dirty="0" smtClean="0"/>
                <a:t> ex ea </a:t>
              </a:r>
              <a:r>
                <a:rPr lang="en-US" sz="900" dirty="0" err="1" smtClean="0"/>
                <a:t>commodo</a:t>
              </a:r>
              <a:r>
                <a:rPr lang="en-US" sz="900" dirty="0" smtClean="0"/>
                <a:t/>
              </a:r>
              <a:r>
                <a:rPr lang="en-US" sz="900" dirty="0" err="1" smtClean="0"/>
                <a:t>consequat</a:t>
              </a:r>
              <a:r>
                <a:rPr lang="en-US" sz="900" dirty="0" smtClean="0"/>
                <a:t>. </a:t>
              </a:r>
              <a:r>
                <a:rPr lang="en-US" sz="900" dirty="0" err="1" smtClean="0"/>
                <a:t>Duis</a:t>
              </a:r>
              <a:r>
                <a:rPr lang="en-US" sz="900" dirty="0" smtClean="0"/>
                <a:t/>
              </a:r>
              <a:r>
                <a:rPr lang="en-US" sz="900" dirty="0" err="1" smtClean="0"/>
                <a:t>aute</a:t>
              </a:r>
              <a:r>
                <a:rPr lang="en-US" sz="900" dirty="0" smtClean="0"/>
                <a:t/>
              </a:r>
              <a:r>
                <a:rPr lang="en-US" sz="900" dirty="0" err="1" smtClean="0"/>
                <a:t>irure</a:t>
              </a:r>
              <a:r>
                <a:rPr lang="en-US" sz="900" dirty="0" smtClean="0"/>
                <a:t> dolor in </a:t>
              </a:r>
              <a:r>
                <a:rPr lang="en-US" sz="900" dirty="0" err="1" smtClean="0"/>
                <a:t>reprehenderit</a:t>
              </a:r>
              <a:r>
                <a:rPr lang="en-US" sz="900" dirty="0" smtClean="0"/>
                <a:t> in </a:t>
              </a:r>
              <a:r>
                <a:rPr lang="en-US" sz="900" dirty="0" err="1" smtClean="0"/>
                <a:t>voluptate</a:t>
              </a:r>
              <a:r>
                <a:rPr lang="en-US" sz="900" dirty="0" smtClean="0"/>
                <a:t/>
              </a:r>
              <a:r>
                <a:rPr lang="en-US" sz="900" dirty="0" err="1" smtClean="0"/>
                <a:t>velit</a:t>
              </a:r>
              <a:r>
                <a:rPr lang="en-US" sz="900" dirty="0" smtClean="0"/>
                <a:t/>
              </a:r>
              <a:r>
                <a:rPr lang="en-US" sz="900" dirty="0" err="1" smtClean="0"/>
                <a:t>esse</a:t>
              </a:r>
              <a:r>
                <a:rPr lang="en-US" sz="900" dirty="0" smtClean="0"/>
                <a:t/>
              </a:r>
              <a:r>
                <a:rPr lang="en-US" sz="900" dirty="0" err="1" smtClean="0"/>
                <a:t>cillum</a:t>
              </a:r>
              <a:r>
                <a:rPr lang="en-US" sz="900" dirty="0" smtClean="0"/>
                <a:t/>
              </a:r>
              <a:r>
                <a:rPr lang="en-US" sz="900" dirty="0" err="1" smtClean="0"/>
                <a:t>dolore</a:t>
              </a:r>
              <a:r>
                <a:rPr lang="en-US" sz="900" dirty="0" smtClean="0"/>
                <a:t/>
              </a:r>
              <a:r>
                <a:rPr lang="en-US" sz="900" dirty="0" err="1" smtClean="0"/>
                <a:t>eu</a:t>
              </a:r>
              <a:r>
                <a:rPr lang="en-US" sz="900" dirty="0" smtClean="0"/>
                <a:t/>
              </a:r>
              <a:r>
                <a:rPr lang="en-US" sz="900" dirty="0" err="1" smtClean="0"/>
                <a:t>fugiat</a:t>
              </a:r>
              <a:r>
                <a:rPr lang="en-US" sz="900" dirty="0" smtClean="0"/>
                <a:t/>
              </a:r>
              <a:r>
                <a:rPr lang="en-US" sz="900" dirty="0" err="1" smtClean="0"/>
                <a:t>nulla</a:t>
              </a:r>
              <a:r>
                <a:rPr lang="en-US" sz="900" dirty="0" smtClean="0"/>
                <a:t/>
              </a:r>
              <a:r>
                <a:rPr lang="en-US" sz="900" dirty="0" err="1" smtClean="0"/>
                <a:t>pariatur</a:t>
              </a:r>
              <a:r>
                <a:rPr lang="en-US" sz="900" dirty="0" smtClean="0"/>
                <a:t>. </a:t>
              </a:r>
              <a:r>
                <a:rPr lang="en-US" sz="900" dirty="0" err="1" smtClean="0"/>
                <a:t>Excepteur</a:t>
              </a:r>
              <a:r>
                <a:rPr lang="en-US" sz="900" dirty="0" smtClean="0"/>
                <a:t/>
              </a:r>
              <a:r>
                <a:rPr lang="en-US" sz="900" dirty="0" err="1" smtClean="0"/>
                <a:t>sint</a:t>
              </a:r>
              <a:r>
                <a:rPr lang="en-US" sz="900" dirty="0" smtClean="0"/>
                <a:t/>
              </a:r>
              <a:r>
                <a:rPr lang="en-US" sz="900" dirty="0" err="1" smtClean="0"/>
                <a:t>occaecat</a:t>
              </a:r>
              <a:endParaRPr lang="en-US" sz="900" dirty="0"/>
            </a:p>
          </p:txBody>
        </p:sp>
      </p:grpSp>
      <p:sp>
        <p:nvSpPr>
          <p:cNvPr id="14" name="TextBox 13"/>
          <p:cNvSpPr txBox="1"/>
          <p:nvPr/>
        </p:nvSpPr>
        <p:spPr>
          <a:xfrm xmlns:a="http://schemas.openxmlformats.org/drawingml/2006/main">
            <a:off x="439576" y="3286124"/>
            <a:ext cx="2063029" cy="535531"/>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lnSpc>
                <a:spcPct val="90000"/>
              </a:lnSpc>
            </a:pPr>
            <a:r>
              <a:rPr lang="en-US" sz="1600" dirty="0" smtClean="0"/>
              <a:t>Namespace Tree Control</a:t>
            </a:r>
            <a:endParaRPr lang="en-US" sz="1600" dirty="0"/>
          </a:p>
        </p:txBody>
      </p:sp>
      <p:sp>
        <p:nvSpPr>
          <p:cNvPr id="15" name="TextBox 14"/>
          <p:cNvSpPr txBox="1"/>
          <p:nvPr/>
        </p:nvSpPr>
        <p:spPr>
          <a:xfrm xmlns:a="http://schemas.openxmlformats.org/drawingml/2006/main">
            <a:off x="3261871" y="3286124"/>
            <a:ext cx="2063029" cy="3139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lnSpc>
                <a:spcPct val="90000"/>
              </a:lnSpc>
            </a:pPr>
            <a:r>
              <a:rPr lang="en-US" sz="1600" dirty="0" smtClean="0"/>
              <a:t>Common File Dialog</a:t>
            </a:r>
            <a:endParaRPr lang="en-US" sz="1600" dirty="0"/>
          </a:p>
        </p:txBody>
      </p:sp>
      <p:sp>
        <p:nvSpPr>
          <p:cNvPr id="16" name="TextBox 15"/>
          <p:cNvSpPr txBox="1"/>
          <p:nvPr/>
        </p:nvSpPr>
        <p:spPr>
          <a:xfrm xmlns:a="http://schemas.openxmlformats.org/drawingml/2006/main">
            <a:off x="2000232" y="5701894"/>
            <a:ext cx="2428892" cy="3139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lnSpc>
                <a:spcPct val="90000"/>
              </a:lnSpc>
            </a:pPr>
            <a:r>
              <a:rPr lang="en-US" sz="1600" dirty="0" smtClean="0"/>
              <a:t>Explorer Browser Control</a:t>
            </a:r>
            <a:endParaRPr lang="en-US" sz="16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61" name="Rectangle 60"/>
          <p:cNvSpPr/>
          <p:nvPr/>
        </p:nvSpPr>
        <p:spPr bwMode="auto">
          <a:xfrm xmlns:a="http://schemas.openxmlformats.org/drawingml/2006/main">
            <a:off x="396821" y="2292479"/>
            <a:ext cx="5760593" cy="2907318"/>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600" dirty="0" smtClean="0">
              <a:solidFill>
                <a:srgbClr val="FFFFFF"/>
              </a:solidFill>
            </a:endParaRPr>
          </a:p>
        </p:txBody>
      </p:sp>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latin typeface="+mj-lt"/>
              </a:rPr>
              <a:t>Shell</a:t>
            </a:r>
            <a:r>
              <a:rPr smtClean="0"/>
              <a:t/>
            </a:r>
            <a:r>
              <a:rPr smtClean="0">
                <a:latin typeface="+mj-lt"/>
              </a:rPr>
              <a:t>APIs</a:t>
            </a:r>
            <a:endParaRPr dirty="0">
              <a:latin typeface="+mj-lt"/>
            </a:endParaRPr>
          </a:p>
        </p:txBody>
      </p:sp>
      <p:sp>
        <p:nvSpPr>
          <p:cNvPr id="14" name="Rounded Rectangle 13"/>
          <p:cNvSpPr/>
          <p:nvPr/>
        </p:nvSpPr>
        <p:spPr bwMode="auto">
          <a:xfrm xmlns:a="http://schemas.openxmlformats.org/drawingml/2006/main">
            <a:off x="1143371" y="2645526"/>
            <a:ext cx="953491" cy="1222257"/>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sp>
        <p:nvSpPr>
          <p:cNvPr id="22" name="TextBox 21"/>
          <p:cNvSpPr txBox="1"/>
          <p:nvPr/>
        </p:nvSpPr>
        <p:spPr>
          <a:xfrm xmlns:a="http://schemas.openxmlformats.org/drawingml/2006/main">
            <a:off x="714348" y="2340001"/>
            <a:ext cx="1928826" cy="3693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r>
              <a:rPr lang="en-US" b="1" dirty="0" smtClean="0"/>
              <a:t>Shell Folder </a:t>
            </a:r>
            <a:endParaRPr lang="en-US" b="1" dirty="0"/>
          </a:p>
        </p:txBody>
      </p:sp>
      <p:cxnSp>
        <p:nvCxnSpPr>
          <p:cNvPr id="24" name="Straight Arrow Connector 23"/>
          <p:cNvCxnSpPr/>
          <p:nvPr/>
        </p:nvCxnSpPr>
        <p:spPr>
          <a:xfrm xmlns:a="http://schemas.openxmlformats.org/drawingml/2006/main" flipV="1">
            <a:off x="1525711" y="2829025"/>
            <a:ext cx="1821485" cy="65836"/>
          </a:xfrm>
          <a:prstGeom xmlns:a="http://schemas.openxmlformats.org/drawingml/2006/main" prst="straightConnector1">
            <a:avLst/>
          </a:prstGeom>
          <a:ln xmlns:a="http://schemas.openxmlformats.org/drawingml/2006/main" w="25400">
            <a:solidFill>
              <a:schemeClr val="accent3"/>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6" name="Straight Arrow Connector 25"/>
          <p:cNvCxnSpPr/>
          <p:nvPr/>
        </p:nvCxnSpPr>
        <p:spPr>
          <a:xfrm xmlns:a="http://schemas.openxmlformats.org/drawingml/2006/main">
            <a:off x="1525711" y="3011905"/>
            <a:ext cx="1762963" cy="117043"/>
          </a:xfrm>
          <a:prstGeom xmlns:a="http://schemas.openxmlformats.org/drawingml/2006/main" prst="straightConnector1">
            <a:avLst/>
          </a:prstGeom>
          <a:ln xmlns:a="http://schemas.openxmlformats.org/drawingml/2006/main" w="25400">
            <a:solidFill>
              <a:schemeClr val="accent3"/>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9" name="Straight Arrow Connector 28"/>
          <p:cNvCxnSpPr/>
          <p:nvPr/>
        </p:nvCxnSpPr>
        <p:spPr>
          <a:xfrm xmlns:a="http://schemas.openxmlformats.org/drawingml/2006/main">
            <a:off x="1525711" y="3166289"/>
            <a:ext cx="1776721" cy="277212"/>
          </a:xfrm>
          <a:prstGeom xmlns:a="http://schemas.openxmlformats.org/drawingml/2006/main" prst="straightConnector1">
            <a:avLst/>
          </a:prstGeom>
          <a:ln xmlns:a="http://schemas.openxmlformats.org/drawingml/2006/main" w="25400">
            <a:solidFill>
              <a:schemeClr val="accent3"/>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32" name="Rounded Rectangle 31"/>
          <p:cNvSpPr/>
          <p:nvPr/>
        </p:nvSpPr>
        <p:spPr bwMode="auto">
          <a:xfrm xmlns:a="http://schemas.openxmlformats.org/drawingml/2006/main">
            <a:off x="3519287" y="2768666"/>
            <a:ext cx="681534" cy="21397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sp>
        <p:nvSpPr>
          <p:cNvPr id="33" name="TextBox 32"/>
          <p:cNvSpPr txBox="1"/>
          <p:nvPr/>
        </p:nvSpPr>
        <p:spPr>
          <a:xfrm xmlns:a="http://schemas.openxmlformats.org/drawingml/2006/main">
            <a:off x="3143240" y="2448510"/>
            <a:ext cx="1571636" cy="3693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r>
              <a:rPr lang="en-US" b="1" dirty="0" smtClean="0">
                <a:solidFill>
                  <a:schemeClr val="accent6"/>
                </a:solidFill>
              </a:rPr>
              <a:t>Shell Item</a:t>
            </a:r>
            <a:endParaRPr lang="en-US" b="1" dirty="0">
              <a:solidFill>
                <a:schemeClr val="accent6"/>
              </a:solidFill>
            </a:endParaRPr>
          </a:p>
        </p:txBody>
      </p:sp>
      <p:sp>
        <p:nvSpPr>
          <p:cNvPr id="34" name="Rounded Rectangle 33"/>
          <p:cNvSpPr/>
          <p:nvPr/>
        </p:nvSpPr>
        <p:spPr bwMode="auto">
          <a:xfrm xmlns:a="http://schemas.openxmlformats.org/drawingml/2006/main">
            <a:off x="3519287" y="3060055"/>
            <a:ext cx="681534" cy="21397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sp>
        <p:nvSpPr>
          <p:cNvPr id="35" name="Rounded Rectangle 34"/>
          <p:cNvSpPr/>
          <p:nvPr/>
        </p:nvSpPr>
        <p:spPr bwMode="auto">
          <a:xfrm xmlns:a="http://schemas.openxmlformats.org/drawingml/2006/main">
            <a:off x="3519287" y="3351444"/>
            <a:ext cx="681534" cy="21397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cxnSp>
        <p:nvCxnSpPr>
          <p:cNvPr id="18" name="Straight Arrow Connector 17"/>
          <p:cNvCxnSpPr/>
          <p:nvPr/>
        </p:nvCxnSpPr>
        <p:spPr>
          <a:xfrm xmlns:a="http://schemas.openxmlformats.org/drawingml/2006/main" rot="10800000">
            <a:off x="4367284" y="3725839"/>
            <a:ext cx="750628" cy="545910"/>
          </a:xfrm>
          <a:prstGeom xmlns:a="http://schemas.openxmlformats.org/drawingml/2006/main" prst="straightConnector1">
            <a:avLst/>
          </a:prstGeom>
          <a:ln xmlns:a="http://schemas.openxmlformats.org/drawingml/2006/main" w="25400">
            <a:headEnd type="arrow"/>
            <a:tailEnd type="triangle"/>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sp>
        <p:nvSpPr>
          <p:cNvPr id="19" name="Rounded Rectangle 18"/>
          <p:cNvSpPr/>
          <p:nvPr/>
        </p:nvSpPr>
        <p:spPr bwMode="auto">
          <a:xfrm xmlns:a="http://schemas.openxmlformats.org/drawingml/2006/main">
            <a:off x="5221833" y="4180314"/>
            <a:ext cx="681534" cy="21397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sp>
        <p:nvSpPr>
          <p:cNvPr id="20" name="Rounded Rectangle 19"/>
          <p:cNvSpPr/>
          <p:nvPr/>
        </p:nvSpPr>
        <p:spPr bwMode="auto">
          <a:xfrm xmlns:a="http://schemas.openxmlformats.org/drawingml/2006/main">
            <a:off x="5197358" y="3435601"/>
            <a:ext cx="681534" cy="21397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sp>
        <p:nvSpPr>
          <p:cNvPr id="21" name="Rounded Rectangle 20"/>
          <p:cNvSpPr/>
          <p:nvPr/>
        </p:nvSpPr>
        <p:spPr bwMode="auto">
          <a:xfrm xmlns:a="http://schemas.openxmlformats.org/drawingml/2006/main">
            <a:off x="5221833" y="2725916"/>
            <a:ext cx="681534" cy="21397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cxnSp>
        <p:nvCxnSpPr>
          <p:cNvPr id="23" name="Straight Arrow Connector 22"/>
          <p:cNvCxnSpPr/>
          <p:nvPr/>
        </p:nvCxnSpPr>
        <p:spPr>
          <a:xfrm xmlns:a="http://schemas.openxmlformats.org/drawingml/2006/main" rot="10800000">
            <a:off x="4408228" y="3575713"/>
            <a:ext cx="627801" cy="13648"/>
          </a:xfrm>
          <a:prstGeom xmlns:a="http://schemas.openxmlformats.org/drawingml/2006/main" prst="straightConnector1">
            <a:avLst/>
          </a:prstGeom>
          <a:ln xmlns:a="http://schemas.openxmlformats.org/drawingml/2006/main" w="25400">
            <a:headEnd type="arrow"/>
            <a:tailEnd type="triangle"/>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sp>
        <p:nvSpPr>
          <p:cNvPr id="39" name="TextBox 38"/>
          <p:cNvSpPr txBox="1"/>
          <p:nvPr/>
        </p:nvSpPr>
        <p:spPr>
          <a:xfrm xmlns:a="http://schemas.openxmlformats.org/drawingml/2006/main">
            <a:off x="4714876" y="4416057"/>
            <a:ext cx="1500198" cy="3693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r>
              <a:rPr lang="en-US" b="1" dirty="0" smtClean="0">
                <a:solidFill>
                  <a:schemeClr val="accent5"/>
                </a:solidFill>
              </a:rPr>
              <a:t>Thumbnails</a:t>
            </a:r>
            <a:endParaRPr lang="en-US" b="1" dirty="0">
              <a:solidFill>
                <a:schemeClr val="accent5"/>
              </a:solidFill>
            </a:endParaRPr>
          </a:p>
        </p:txBody>
      </p:sp>
      <p:sp>
        <p:nvSpPr>
          <p:cNvPr id="40" name="TextBox 39"/>
          <p:cNvSpPr txBox="1"/>
          <p:nvPr/>
        </p:nvSpPr>
        <p:spPr>
          <a:xfrm xmlns:a="http://schemas.openxmlformats.org/drawingml/2006/main">
            <a:off x="4857752" y="3714752"/>
            <a:ext cx="1231971" cy="3693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r>
              <a:rPr lang="en-US" b="1" dirty="0" smtClean="0">
                <a:solidFill>
                  <a:schemeClr val="accent5"/>
                </a:solidFill>
              </a:rPr>
              <a:t>Metadata</a:t>
            </a:r>
            <a:endParaRPr lang="en-US" sz="1400" b="1" dirty="0">
              <a:solidFill>
                <a:schemeClr val="accent5"/>
              </a:solidFill>
            </a:endParaRPr>
          </a:p>
        </p:txBody>
      </p:sp>
      <p:sp>
        <p:nvSpPr>
          <p:cNvPr id="41" name="TextBox 40"/>
          <p:cNvSpPr txBox="1"/>
          <p:nvPr/>
        </p:nvSpPr>
        <p:spPr>
          <a:xfrm xmlns:a="http://schemas.openxmlformats.org/drawingml/2006/main">
            <a:off x="5121323" y="2948012"/>
            <a:ext cx="882554" cy="3693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r>
              <a:rPr lang="en-US" b="1" dirty="0" smtClean="0">
                <a:solidFill>
                  <a:schemeClr val="accent5"/>
                </a:solidFill>
              </a:rPr>
              <a:t>Verbs</a:t>
            </a:r>
            <a:endParaRPr lang="en-US" sz="1400" b="1" dirty="0">
              <a:solidFill>
                <a:schemeClr val="accent5"/>
              </a:solidFill>
            </a:endParaRPr>
          </a:p>
        </p:txBody>
      </p:sp>
      <p:cxnSp>
        <p:nvCxnSpPr>
          <p:cNvPr id="42" name="Straight Arrow Connector 41"/>
          <p:cNvCxnSpPr/>
          <p:nvPr/>
        </p:nvCxnSpPr>
        <p:spPr>
          <a:xfrm xmlns:a="http://schemas.openxmlformats.org/drawingml/2006/main" rot="10800000" flipV="1">
            <a:off x="4326340" y="2866030"/>
            <a:ext cx="723332" cy="545910"/>
          </a:xfrm>
          <a:prstGeom xmlns:a="http://schemas.openxmlformats.org/drawingml/2006/main" prst="straightConnector1">
            <a:avLst/>
          </a:prstGeom>
          <a:ln xmlns:a="http://schemas.openxmlformats.org/drawingml/2006/main" w="25400">
            <a:headEnd type="arrow"/>
            <a:tailEnd type="triangle"/>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sp>
        <p:nvSpPr>
          <p:cNvPr id="62" name="Rectangle 61"/>
          <p:cNvSpPr/>
          <p:nvPr/>
        </p:nvSpPr>
        <p:spPr bwMode="auto">
          <a:xfrm xmlns:a="http://schemas.openxmlformats.org/drawingml/2006/main">
            <a:off x="396820" y="5256317"/>
            <a:ext cx="2537449" cy="819211"/>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Indexer APIs</a:t>
            </a:r>
          </a:p>
        </p:txBody>
      </p:sp>
      <p:sp>
        <p:nvSpPr>
          <p:cNvPr id="63" name="Rectangle 62"/>
          <p:cNvSpPr/>
          <p:nvPr/>
        </p:nvSpPr>
        <p:spPr bwMode="auto">
          <a:xfrm xmlns:a="http://schemas.openxmlformats.org/drawingml/2006/main">
            <a:off x="3002507" y="5258592"/>
            <a:ext cx="3154907" cy="819211"/>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File System APIs</a:t>
            </a:r>
          </a:p>
        </p:txBody>
      </p:sp>
      <p:sp>
        <p:nvSpPr>
          <p:cNvPr id="64" name="Rectangle 63"/>
          <p:cNvSpPr/>
          <p:nvPr/>
        </p:nvSpPr>
        <p:spPr bwMode="auto">
          <a:xfrm xmlns:a="http://schemas.openxmlformats.org/drawingml/2006/main">
            <a:off x="396821" y="1405374"/>
            <a:ext cx="5760593" cy="819211"/>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User Interface APIs</a:t>
            </a:r>
          </a:p>
        </p:txBody>
      </p:sp>
      <p:sp>
        <p:nvSpPr>
          <p:cNvPr id="66" name="Rounded Rectangle 65"/>
          <p:cNvSpPr/>
          <p:nvPr/>
        </p:nvSpPr>
        <p:spPr bwMode="auto">
          <a:xfrm xmlns:a="http://schemas.openxmlformats.org/drawingml/2006/main">
            <a:off x="3887545" y="4406867"/>
            <a:ext cx="681534" cy="21397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1400" dirty="0" smtClean="0">
              <a:solidFill>
                <a:srgbClr val="FFFFFF"/>
              </a:solidFill>
            </a:endParaRPr>
          </a:p>
        </p:txBody>
      </p:sp>
      <p:sp>
        <p:nvSpPr>
          <p:cNvPr id="67" name="TextBox 66"/>
          <p:cNvSpPr txBox="1"/>
          <p:nvPr/>
        </p:nvSpPr>
        <p:spPr>
          <a:xfrm xmlns:a="http://schemas.openxmlformats.org/drawingml/2006/main">
            <a:off x="3714744" y="4643446"/>
            <a:ext cx="1143008" cy="369332"/>
          </a:xfrm>
          <a:prstGeom xmlns:a="http://schemas.openxmlformats.org/drawingml/2006/main" prst="rect">
            <a:avLst/>
          </a:prstGeom>
          <a:noFill xmlns:a="http://schemas.openxmlformats.org/drawingml/2006/main"/>
          <a:ln xmlns:a="http://schemas.openxmlformats.org/drawingml/2006/main" w="28575">
            <a:noFill/>
          </a:ln>
        </p:spPr>
        <p:txBody>
          <a:bodyPr xmlns:a="http://schemas.openxmlformats.org/drawingml/2006/main" wrap="square" rtlCol="0">
            <a:spAutoFit/>
          </a:bodyPr>
          <a:lstStyle xmlns:a="http://schemas.openxmlformats.org/drawingml/2006/main"/>
          <a:p xmlns:a="http://schemas.openxmlformats.org/drawingml/2006/main">
            <a:pPr algn="ctr"/>
            <a:r>
              <a:rPr lang="en-US" b="1" dirty="0" smtClean="0">
                <a:solidFill>
                  <a:schemeClr val="accent5"/>
                </a:solidFill>
              </a:rPr>
              <a:t>Stream</a:t>
            </a:r>
            <a:endParaRPr lang="en-US" sz="1400" b="1" dirty="0">
              <a:solidFill>
                <a:schemeClr val="accent5"/>
              </a:solidFill>
            </a:endParaRPr>
          </a:p>
        </p:txBody>
      </p:sp>
      <p:cxnSp>
        <p:nvCxnSpPr>
          <p:cNvPr id="79" name="Straight Arrow Connector 78"/>
          <p:cNvCxnSpPr/>
          <p:nvPr/>
        </p:nvCxnSpPr>
        <p:spPr>
          <a:xfrm xmlns:a="http://schemas.openxmlformats.org/drawingml/2006/main" rot="16200000" flipV="1">
            <a:off x="3991971" y="4046561"/>
            <a:ext cx="450377" cy="2"/>
          </a:xfrm>
          <a:prstGeom xmlns:a="http://schemas.openxmlformats.org/drawingml/2006/main" prst="straightConnector1">
            <a:avLst/>
          </a:prstGeom>
          <a:ln xmlns:a="http://schemas.openxmlformats.org/drawingml/2006/main" w="25400">
            <a:headEnd type="triangle"/>
            <a:tailEnd type="triangle"/>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sp>
        <p:nvSpPr>
          <p:cNvPr id="36" name="Rectangle 35"/>
          <p:cNvSpPr/>
          <p:nvPr/>
        </p:nvSpPr>
        <p:spPr bwMode="auto">
          <a:xfrm xmlns:a="http://schemas.openxmlformats.org/drawingml/2006/main">
            <a:off x="6670243" y="1416747"/>
            <a:ext cx="2045161"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User Interface APIs</a:t>
            </a:r>
          </a:p>
        </p:txBody>
      </p:sp>
      <p:sp>
        <p:nvSpPr>
          <p:cNvPr id="37" name="Rectangle 36"/>
          <p:cNvSpPr/>
          <p:nvPr/>
        </p:nvSpPr>
        <p:spPr bwMode="auto">
          <a:xfrm xmlns:a="http://schemas.openxmlformats.org/drawingml/2006/main">
            <a:off x="6670243" y="1978798"/>
            <a:ext cx="2045161"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600" dirty="0" smtClean="0">
                <a:solidFill>
                  <a:schemeClr val="tx1"/>
                </a:solidFill>
              </a:rPr>
              <a:t>Shell APIs</a:t>
            </a:r>
          </a:p>
        </p:txBody>
      </p:sp>
      <p:sp>
        <p:nvSpPr>
          <p:cNvPr id="38" name="Rectangle 37"/>
          <p:cNvSpPr/>
          <p:nvPr/>
        </p:nvSpPr>
        <p:spPr bwMode="auto">
          <a:xfrm xmlns:a="http://schemas.openxmlformats.org/drawingml/2006/main">
            <a:off x="6670243" y="2540849"/>
            <a:ext cx="836372"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400" dirty="0" smtClean="0">
                <a:solidFill>
                  <a:schemeClr val="tx1"/>
                </a:solidFill>
              </a:rPr>
              <a:t>Indexer APIs</a:t>
            </a:r>
          </a:p>
        </p:txBody>
      </p:sp>
      <p:sp>
        <p:nvSpPr>
          <p:cNvPr id="43" name="Rectangle 42"/>
          <p:cNvSpPr/>
          <p:nvPr/>
        </p:nvSpPr>
        <p:spPr bwMode="auto">
          <a:xfrm xmlns:a="http://schemas.openxmlformats.org/drawingml/2006/main">
            <a:off x="7562696" y="2540849"/>
            <a:ext cx="1152708" cy="519379"/>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1400" dirty="0" smtClean="0">
                <a:solidFill>
                  <a:schemeClr val="tx1"/>
                </a:solidFill>
              </a:rPr>
              <a:t>File System APIs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File and Folder Picking APIs</a:t>
            </a:r>
            <a:endParaRPr lang="en-US" dirty="0"/>
          </a:p>
        </p:txBody>
      </p:sp>
      <p:sp>
        <p:nvSpPr>
          <p:cNvPr id="3" name="Text Placeholder 2"/>
          <p:cNvSpPr>
            <a:spLocks xmlns:a="http://schemas.openxmlformats.org/drawingml/2006/main" noGrp="1"/>
          </p:cNvSpPr>
          <p:nvPr>
            <p:ph sz="quarter" idx="13"/>
          </p:nvPr>
        </p:nvSpPr>
        <p:spPr>
          <a:xfrm xmlns:a="http://schemas.openxmlformats.org/drawingml/2006/main">
            <a:off x="469900" y="1414463"/>
            <a:ext cx="8229600" cy="4308872"/>
          </a:xfrm>
        </p:spPr>
        <p:txBody>
          <a:bodyPr xmlns:a="http://schemas.openxmlformats.org/drawingml/2006/main"/>
          <a:lstStyle xmlns:a="http://schemas.openxmlformats.org/drawingml/2006/main"/>
          <a:p xmlns:a="http://schemas.openxmlformats.org/drawingml/2006/main">
            <a:r>
              <a:rPr lang="en-US" dirty="0" smtClean="0"/>
              <a:t>Your application should support</a:t>
            </a:r>
          </a:p>
          <a:p xmlns:a="http://schemas.openxmlformats.org/drawingml/2006/main">
            <a:pPr lvl="1"/>
            <a:r>
              <a:rPr lang="en-US" dirty="0" smtClean="0"/>
              <a:t>Browsing of the full namespace</a:t>
            </a:r>
          </a:p>
          <a:p xmlns:a="http://schemas.openxmlformats.org/drawingml/2006/main">
            <a:pPr lvl="1"/>
            <a:r>
              <a:rPr lang="en-US" dirty="0" smtClean="0"/>
              <a:t>Picking any shell item in the namespace</a:t>
            </a:r>
          </a:p>
          <a:p xmlns:a="http://schemas.openxmlformats.org/drawingml/2006/main">
            <a:pPr lvl="1"/>
            <a:r>
              <a:rPr lang="en-US" dirty="0" smtClean="0"/>
              <a:t>Integrate search</a:t>
            </a:r>
          </a:p>
          <a:p xmlns:a="http://schemas.openxmlformats.org/drawingml/2006/main">
            <a:r>
              <a:rPr lang="en-US" dirty="0" smtClean="0"/>
              <a:t>Windows 7 makes this easy via</a:t>
            </a:r>
          </a:p>
          <a:p xmlns:a="http://schemas.openxmlformats.org/drawingml/2006/main">
            <a:pPr lvl="1"/>
            <a:r>
              <a:rPr lang="en-US" dirty="0" smtClean="0"/>
              <a:t>Common File Dialog</a:t>
            </a:r>
          </a:p>
          <a:p xmlns:a="http://schemas.openxmlformats.org/drawingml/2006/main">
            <a:pPr lvl="1"/>
            <a:r>
              <a:rPr lang="en-US" dirty="0" smtClean="0"/>
              <a:t>Explorer Browser Control</a:t>
            </a:r>
          </a:p>
          <a:p xmlns:a="http://schemas.openxmlformats.org/drawingml/2006/main">
            <a:pPr lvl="1"/>
            <a:r>
              <a:rPr lang="en-US" dirty="0" smtClean="0"/>
              <a:t>Search APIs – index, file system, metadata, thumbnails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Libraries Aware</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
        <p:nvSpPr>
          <p:cNvPr id="4" name="Text Placeholder 3"/>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5288" y="228600"/>
            <a:ext cx="8304212" cy="1261884"/>
          </a:xfrm>
        </p:spPr>
        <p:txBody>
          <a:bodyPr xmlns:a="http://schemas.openxmlformats.org/drawingml/2006/main"/>
          <a:lstStyle xmlns:a="http://schemas.openxmlformats.org/drawingml/2006/main"/>
          <a:p xmlns:a="http://schemas.openxmlformats.org/drawingml/2006/main">
            <a:r>
              <a:rPr lang="en-US" dirty="0" smtClean="0"/>
              <a:t>Windows Shell</a:t>
            </a:r>
            <a:br>
              <a:rPr lang="en-US" dirty="0" smtClean="0"/>
            </a:br>
            <a:r>
              <a:rPr lang="en-US" sz="3200" dirty="0" smtClean="0">
                <a:gradFill>
                  <a:gsLst>
                    <a:gs pos="0">
                      <a:schemeClr val="accent6"/>
                    </a:gs>
                    <a:gs pos="9000">
                      <a:schemeClr val="accent6"/>
                    </a:gs>
                  </a:gsLst>
                  <a:lin ang="16200000" scaled="1"/>
                </a:gradFill>
              </a:rPr>
              <a:t>Overview</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95288" y="1905000"/>
            <a:ext cx="8382000" cy="2135969"/>
          </a:xfrm>
        </p:spPr>
        <p:txBody>
          <a:bodyPr xmlns:a="http://schemas.openxmlformats.org/drawingml/2006/main"/>
          <a:lstStyle xmlns:a="http://schemas.openxmlformats.org/drawingml/2006/main"/>
          <a:p xmlns:a="http://schemas.openxmlformats.org/drawingml/2006/main">
            <a:r>
              <a:rPr lang="en-US" dirty="0" smtClean="0"/>
              <a:t>The Windows Shell is the user’s and developer’s gate to the system</a:t>
            </a:r>
          </a:p>
          <a:p xmlns:a="http://schemas.openxmlformats.org/drawingml/2006/main">
            <a:pPr lvl="1"/>
            <a:r>
              <a:rPr lang="en-US" dirty="0" smtClean="0"/>
              <a:t>Folders and files to access local computer</a:t>
            </a:r>
          </a:p>
          <a:p xmlns:a="http://schemas.openxmlformats.org/drawingml/2006/main">
            <a:pPr lvl="1"/>
            <a:r>
              <a:rPr lang="en-US" dirty="0" smtClean="0"/>
              <a:t>Virtual objects to access network printers, network computers, Control Panel, Recycle Bin</a:t>
            </a:r>
          </a:p>
          <a:p xmlns:a="http://schemas.openxmlformats.org/drawingml/2006/main">
            <a:r>
              <a:rPr lang="en-US" dirty="0" smtClean="0"/>
              <a:t>Windows Explorer provides a graphical representation of the Shell namespace</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5288" y="228600"/>
            <a:ext cx="8304212" cy="1261884"/>
          </a:xfrm>
        </p:spPr>
        <p:txBody>
          <a:bodyPr xmlns:a="http://schemas.openxmlformats.org/drawingml/2006/main"/>
          <a:lstStyle xmlns:a="http://schemas.openxmlformats.org/drawingml/2006/main"/>
          <a:p xmlns:a="http://schemas.openxmlformats.org/drawingml/2006/main">
            <a:r>
              <a:rPr lang="en-US" dirty="0" smtClean="0"/>
              <a:t>Windows Shell</a:t>
            </a:r>
            <a:br>
              <a:rPr lang="en-US" dirty="0" smtClean="0"/>
            </a:br>
            <a:r>
              <a:rPr lang="en-US" sz="3200" dirty="0" smtClean="0">
                <a:gradFill>
                  <a:gsLst>
                    <a:gs pos="0">
                      <a:schemeClr val="accent6"/>
                    </a:gs>
                    <a:gs pos="9000">
                      <a:schemeClr val="accent6"/>
                    </a:gs>
                  </a:gsLst>
                  <a:lin ang="16200000" scaled="1"/>
                </a:gradFill>
              </a:rPr>
              <a:t>Extensibility</a:t>
            </a:r>
          </a:p>
        </p:txBody>
      </p:sp>
      <p:sp>
        <p:nvSpPr>
          <p:cNvPr id="3" name="Text Placeholder 2"/>
          <p:cNvSpPr>
            <a:spLocks xmlns:a="http://schemas.openxmlformats.org/drawingml/2006/main" noGrp="1"/>
          </p:cNvSpPr>
          <p:nvPr>
            <p:ph type="body" sz="quarter" idx="10"/>
          </p:nvPr>
        </p:nvSpPr>
        <p:spPr>
          <a:xfrm xmlns:a="http://schemas.openxmlformats.org/drawingml/2006/main">
            <a:off x="395288" y="1905000"/>
            <a:ext cx="8382000" cy="2135969"/>
          </a:xfrm>
        </p:spPr>
        <p:txBody>
          <a:bodyPr xmlns:a="http://schemas.openxmlformats.org/drawingml/2006/main"/>
          <a:lstStyle xmlns:a="http://schemas.openxmlformats.org/drawingml/2006/main"/>
          <a:p xmlns:a="http://schemas.openxmlformats.org/drawingml/2006/main">
            <a:r>
              <a:rPr lang="en-US" dirty="0" smtClean="0"/>
              <a:t>Search providers</a:t>
            </a:r>
          </a:p>
          <a:p xmlns:a="http://schemas.openxmlformats.org/drawingml/2006/main">
            <a:r>
              <a:rPr lang="en-US" dirty="0" smtClean="0"/>
              <a:t>Preview handlers</a:t>
            </a:r>
          </a:p>
          <a:p xmlns:a="http://schemas.openxmlformats.org/drawingml/2006/main">
            <a:r>
              <a:rPr lang="en-US" dirty="0" smtClean="0"/>
              <a:t>Explorer extensions</a:t>
            </a:r>
          </a:p>
          <a:p xmlns:a="http://schemas.openxmlformats.org/drawingml/2006/main">
            <a:r>
              <a:rPr lang="en-US" dirty="0" smtClean="0"/>
              <a:t>Desktop gadgets</a:t>
            </a:r>
          </a:p>
          <a:p xmlns:a="http://schemas.openxmlformats.org/drawingml/2006/main">
            <a:r>
              <a:rPr lang="en-US" dirty="0" smtClean="0"/>
              <a:t>Taskbar desk-bands</a:t>
            </a:r>
          </a:p>
          <a:p xmlns:a="http://schemas.openxmlformats.org/drawingml/2006/main">
            <a:r>
              <a:rPr lang="en-US" dirty="0" smtClean="0"/>
              <a:t>Control Panel applets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5288" y="228600"/>
            <a:ext cx="8304212" cy="1261884"/>
          </a:xfrm>
        </p:spPr>
        <p:txBody>
          <a:bodyPr xmlns:a="http://schemas.openxmlformats.org/drawingml/2006/main"/>
          <a:lstStyle xmlns:a="http://schemas.openxmlformats.org/drawingml/2006/main"/>
          <a:p xmlns:a="http://schemas.openxmlformats.org/drawingml/2006/main">
            <a:r>
              <a:rPr lang="en-US" dirty="0" smtClean="0"/>
              <a:t>Windows Shell</a:t>
            </a:r>
            <a:br>
              <a:rPr lang="en-US" dirty="0" smtClean="0"/>
            </a:br>
            <a:r>
              <a:rPr lang="en-US" sz="3200" dirty="0" smtClean="0">
                <a:gradFill>
                  <a:gsLst>
                    <a:gs pos="0">
                      <a:schemeClr val="accent6"/>
                    </a:gs>
                    <a:gs pos="9000">
                      <a:schemeClr val="accent6"/>
                    </a:gs>
                  </a:gsLst>
                  <a:lin ang="16200000" scaled="1"/>
                </a:gradFill>
              </a:rPr>
              <a:t>Application interaction</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Application support</a:t>
            </a:r>
          </a:p>
          <a:p xmlns:a="http://schemas.openxmlformats.org/drawingml/2006/main">
            <a:pPr lvl="1"/>
            <a:r>
              <a:rPr lang="en-US" dirty="0" smtClean="0"/>
              <a:t>Common File Dialogs</a:t>
            </a:r>
          </a:p>
          <a:p xmlns:a="http://schemas.openxmlformats.org/drawingml/2006/main">
            <a:pPr lvl="1"/>
            <a:r>
              <a:rPr lang="en-US" dirty="0" smtClean="0"/>
              <a:t>Known folders and Libraries</a:t>
            </a:r>
          </a:p>
          <a:p xmlns:a="http://schemas.openxmlformats.org/drawingml/2006/main">
            <a:pPr lvl="1"/>
            <a:r>
              <a:rPr lang="en-US" dirty="0" smtClean="0"/>
              <a:t>Property system</a:t>
            </a:r>
          </a:p>
          <a:p xmlns:a="http://schemas.openxmlformats.org/drawingml/2006/main">
            <a:r>
              <a:rPr lang="en-US" dirty="0" smtClean="0"/>
              <a:t>Terminology </a:t>
            </a:r>
          </a:p>
          <a:p xmlns:a="http://schemas.openxmlformats.org/drawingml/2006/main">
            <a:pPr lvl="1"/>
            <a:r>
              <a:rPr lang="en-US" dirty="0" err="1" smtClean="0"/>
              <a:t>IShellItem</a:t>
            </a:r>
            <a:r>
              <a:rPr lang="en-US" dirty="0" smtClean="0"/>
              <a:t> – represents folders and files</a:t>
            </a:r>
          </a:p>
          <a:p xmlns:a="http://schemas.openxmlformats.org/drawingml/2006/main">
            <a:pPr lvl="1"/>
            <a:r>
              <a:rPr lang="en-US" dirty="0" err="1" smtClean="0"/>
              <a:t>IShellLink</a:t>
            </a:r>
            <a:r>
              <a:rPr lang="en-US" dirty="0" smtClean="0"/>
              <a:t> – represents shell shortcuts</a:t>
            </a:r>
          </a:p>
          <a:p xmlns:a="http://schemas.openxmlformats.org/drawingml/2006/main">
            <a:pPr lvl="1"/>
            <a:r>
              <a:rPr lang="en-US" dirty="0" err="1" smtClean="0"/>
              <a:t>IShellFolder</a:t>
            </a:r>
            <a:r>
              <a:rPr lang="en-US" dirty="0" smtClean="0"/>
              <a:t> – represents folders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Libraries Under The Hood	</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2573012"/>
          </a:xfrm>
        </p:spPr>
        <p:txBody>
          <a:bodyPr xmlns:a="http://schemas.openxmlformats.org/drawingml/2006/main"/>
          <a:lstStyle xmlns:a="http://schemas.openxmlformats.org/drawingml/2006/main"/>
          <a:p xmlns:a="http://schemas.openxmlformats.org/drawingml/2006/main">
            <a:r>
              <a:rPr lang="en-US" sz="2800" dirty="0" smtClean="0"/>
              <a:t>Library information is kept in a file</a:t>
            </a:r>
          </a:p>
          <a:p xmlns:a="http://schemas.openxmlformats.org/drawingml/2006/main">
            <a:pPr lvl="1"/>
            <a:r>
              <a:rPr lang="en-US" sz="2400" dirty="0" smtClean="0"/>
              <a:t>The format of the .library-ms file is a private data structure and subject to changes</a:t>
            </a:r>
          </a:p>
          <a:p xmlns:a="http://schemas.openxmlformats.org/drawingml/2006/main">
            <a:pPr lvl="1"/>
            <a:r>
              <a:rPr lang="en-US" sz="2400" dirty="0" smtClean="0"/>
              <a:t>Use the Shell Library APIs to manage libraries</a:t>
            </a:r>
          </a:p>
          <a:p xmlns:a="http://schemas.openxmlformats.org/drawingml/2006/main">
            <a:r>
              <a:rPr lang="en-US" sz="2800" dirty="0" smtClean="0"/>
              <a:t>By design, you should use the file to: </a:t>
            </a:r>
          </a:p>
          <a:p xmlns:a="http://schemas.openxmlformats.org/drawingml/2006/main">
            <a:pPr lvl="1"/>
            <a:r>
              <a:rPr lang="en-US" sz="2400" dirty="0" smtClean="0"/>
              <a:t>Delete, rename, or wait for change notification</a:t>
            </a:r>
          </a:p>
        </p:txBody>
      </p:sp>
      <p:sp>
        <p:nvSpPr>
          <p:cNvPr id="4" name="TextBox 3"/>
          <p:cNvSpPr txBox="1"/>
          <p:nvPr/>
        </p:nvSpPr>
        <p:spPr>
          <a:xfrm xmlns:a="http://schemas.openxmlformats.org/drawingml/2006/main">
            <a:off x="381000" y="4292600"/>
            <a:ext cx="8643966" cy="2003625"/>
          </a:xfrm>
          <a:prstGeom xmlns:a="http://schemas.openxmlformats.org/drawingml/2006/main" prst="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square" lIns="0" rIns="0" rtlCol="0">
            <a:spAutoFit/>
          </a:bodyPr>
          <a:lstStyle xmlns:a="http://schemas.openxmlformats.org/drawingml/2006/main"/>
          <a:p xmlns:a="http://schemas.openxmlformats.org/drawingml/2006/main">
            <a:pPr>
              <a:lnSpc>
                <a:spcPct val="115000"/>
              </a:lnSpc>
              <a:spcAft>
                <a:spcPts val="0"/>
              </a:spcAft>
            </a:pP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libraryDescription</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xmlns:a="http://schemas.openxmlformats.org/drawingml/2006/main">
            <a:pPr>
              <a:lnSpc>
                <a:spcPct val="115000"/>
              </a:lnSpc>
              <a:spcAft>
                <a:spcPts val="0"/>
              </a:spcAft>
            </a:pPr>
            <a:r>
              <a:rPr lang="en-US" dirty="0" smtClean="0">
                <a:solidFill>
                  <a:srgbClr val="0000FF"/>
                </a:solidFill>
                <a:latin typeface="Consolas"/>
                <a:ea typeface="Calibri"/>
                <a:cs typeface="Arial"/>
              </a:rPr>
              <a:t>  &lt;</a:t>
            </a:r>
            <a:r>
              <a:rPr lang="en-US" dirty="0" smtClean="0">
                <a:solidFill>
                  <a:srgbClr val="A31515"/>
                </a:solidFill>
                <a:latin typeface="Consolas"/>
                <a:ea typeface="Calibri"/>
                <a:cs typeface="Arial"/>
              </a:rPr>
              <a:t>name</a:t>
            </a:r>
            <a:r>
              <a:rPr lang="en-US" dirty="0" smtClean="0">
                <a:solidFill>
                  <a:srgbClr val="0000FF"/>
                </a:solidFill>
                <a:latin typeface="Consolas"/>
                <a:ea typeface="Calibri"/>
                <a:cs typeface="Arial"/>
              </a:rPr>
              <a:t>&gt;</a:t>
            </a:r>
            <a:r>
              <a:rPr lang="en-US" dirty="0" smtClean="0">
                <a:latin typeface="Consolas"/>
                <a:ea typeface="Calibri"/>
                <a:cs typeface="Arial"/>
              </a:rPr>
              <a:t>@shell32.dll,-34575</a:t>
            </a:r>
            <a:r>
              <a:rPr lang="en-US" dirty="0" smtClean="0">
                <a:solidFill>
                  <a:srgbClr val="0000FF"/>
                </a:solidFill>
                <a:latin typeface="Consolas"/>
                <a:ea typeface="Calibri"/>
                <a:cs typeface="Arial"/>
              </a:rPr>
              <a:t>&lt;/</a:t>
            </a:r>
            <a:r>
              <a:rPr lang="en-US" dirty="0" smtClean="0">
                <a:solidFill>
                  <a:srgbClr val="A31515"/>
                </a:solidFill>
                <a:latin typeface="Consolas"/>
                <a:ea typeface="Calibri"/>
                <a:cs typeface="Arial"/>
              </a:rPr>
              <a:t>name</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xmlns:a="http://schemas.openxmlformats.org/drawingml/2006/main">
            <a:pPr>
              <a:lnSpc>
                <a:spcPct val="115000"/>
              </a:lnSpc>
              <a:spcAft>
                <a:spcPts val="0"/>
              </a:spcAft>
            </a:pPr>
            <a:r>
              <a:rPr lang="en-US" dirty="0" smtClean="0">
                <a:solidFill>
                  <a:srgbClr val="0000FF"/>
                </a:solidFill>
                <a:latin typeface="Consolas"/>
                <a:ea typeface="Calibri"/>
                <a:cs typeface="Arial"/>
              </a:rPr>
              <a:t>  &lt;</a:t>
            </a:r>
            <a:r>
              <a:rPr lang="en-US" dirty="0" err="1" smtClean="0">
                <a:solidFill>
                  <a:srgbClr val="A31515"/>
                </a:solidFill>
                <a:latin typeface="Consolas"/>
                <a:ea typeface="Calibri"/>
                <a:cs typeface="Arial"/>
              </a:rPr>
              <a:t>isLibraryPinned</a:t>
            </a:r>
            <a:r>
              <a:rPr lang="en-US" dirty="0" smtClean="0">
                <a:solidFill>
                  <a:srgbClr val="0000FF"/>
                </a:solidFill>
                <a:latin typeface="Consolas"/>
                <a:ea typeface="Calibri"/>
                <a:cs typeface="Arial"/>
              </a:rPr>
              <a:t>&gt;</a:t>
            </a:r>
            <a:r>
              <a:rPr lang="en-US" dirty="0" smtClean="0">
                <a:latin typeface="Consolas"/>
                <a:ea typeface="Calibri"/>
                <a:cs typeface="Arial"/>
              </a:rPr>
              <a:t>-1</a:t>
            </a: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isLibraryPinned</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xmlns:a="http://schemas.openxmlformats.org/drawingml/2006/main">
            <a:pPr>
              <a:lnSpc>
                <a:spcPct val="115000"/>
              </a:lnSpc>
              <a:spcAft>
                <a:spcPts val="0"/>
              </a:spcAft>
            </a:pPr>
            <a:r>
              <a:rPr lang="en-US" dirty="0" smtClean="0">
                <a:solidFill>
                  <a:srgbClr val="0000FF"/>
                </a:solidFill>
                <a:latin typeface="Consolas"/>
                <a:ea typeface="Calibri"/>
                <a:cs typeface="Arial"/>
              </a:rPr>
              <a:t>  &lt;</a:t>
            </a:r>
            <a:r>
              <a:rPr lang="en-US" dirty="0" err="1" smtClean="0">
                <a:solidFill>
                  <a:srgbClr val="A31515"/>
                </a:solidFill>
                <a:latin typeface="Consolas"/>
                <a:ea typeface="Calibri"/>
                <a:cs typeface="Arial"/>
              </a:rPr>
              <a:t>iconReference</a:t>
            </a:r>
            <a:r>
              <a:rPr lang="en-US" dirty="0" smtClean="0">
                <a:solidFill>
                  <a:srgbClr val="0000FF"/>
                </a:solidFill>
                <a:latin typeface="Consolas"/>
                <a:ea typeface="Calibri"/>
                <a:cs typeface="Arial"/>
              </a:rPr>
              <a:t>&gt;</a:t>
            </a:r>
            <a:r>
              <a:rPr lang="en-US" dirty="0" smtClean="0">
                <a:latin typeface="Consolas"/>
                <a:ea typeface="Calibri"/>
                <a:cs typeface="Arial"/>
              </a:rPr>
              <a:t>imageres.dll,-1002</a:t>
            </a: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iconReference</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xmlns:a="http://schemas.openxmlformats.org/drawingml/2006/main">
            <a:pPr>
              <a:lnSpc>
                <a:spcPct val="115000"/>
              </a:lnSpc>
              <a:spcAft>
                <a:spcPts val="0"/>
              </a:spcAft>
            </a:pPr>
            <a:r>
              <a:rPr lang="en-US" dirty="0" smtClean="0">
                <a:solidFill>
                  <a:srgbClr val="0000FF"/>
                </a:solidFill>
                <a:latin typeface="Consolas"/>
                <a:ea typeface="Calibri"/>
                <a:cs typeface="Arial"/>
              </a:rPr>
              <a:t>    &lt;</a:t>
            </a:r>
            <a:r>
              <a:rPr lang="en-US" dirty="0" err="1" smtClean="0">
                <a:solidFill>
                  <a:srgbClr val="A31515"/>
                </a:solidFill>
                <a:latin typeface="Consolas"/>
                <a:ea typeface="Calibri"/>
                <a:cs typeface="Arial"/>
              </a:rPr>
              <a:t>folderType</a:t>
            </a:r>
            <a:r>
              <a:rPr lang="en-US" dirty="0" smtClean="0">
                <a:solidFill>
                  <a:srgbClr val="0000FF"/>
                </a:solidFill>
                <a:latin typeface="Consolas"/>
                <a:ea typeface="Calibri"/>
                <a:cs typeface="Arial"/>
              </a:rPr>
              <a:t>&gt;</a:t>
            </a:r>
            <a:r>
              <a:rPr lang="en-US" dirty="0" smtClean="0">
                <a:latin typeface="Consolas"/>
                <a:ea typeface="Calibri"/>
                <a:cs typeface="Arial"/>
              </a:rPr>
              <a:t>{7d49d726-3c21-4f05-99aa-fdc2c9474656}</a:t>
            </a: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folderType</a:t>
            </a:r>
            <a:r>
              <a:rPr lang="en-US" dirty="0" smtClean="0">
                <a:solidFill>
                  <a:srgbClr val="0000FF"/>
                </a:solidFill>
                <a:latin typeface="Consolas"/>
                <a:ea typeface="Calibri"/>
                <a:cs typeface="Arial"/>
              </a:rPr>
              <a:t>&gt;</a:t>
            </a:r>
          </a:p>
          <a:p xmlns:a="http://schemas.openxmlformats.org/drawingml/2006/main">
            <a:pPr>
              <a:lnSpc>
                <a:spcPct val="115000"/>
              </a:lnSpc>
              <a:spcAft>
                <a:spcPts val="0"/>
              </a:spcAft>
            </a:pPr>
            <a:r>
              <a:rPr lang="en-US" dirty="0" smtClean="0">
                <a:solidFill>
                  <a:srgbClr val="0000FF"/>
                </a:solidFill>
                <a:latin typeface="Consolas"/>
                <a:ea typeface="Calibri"/>
                <a:cs typeface="Arial"/>
              </a:rPr>
              <a:t>     …</a:t>
            </a:r>
            <a:endParaRPr lang="en-US" sz="1200" dirty="0" smtClean="0">
              <a:latin typeface="Calibri"/>
              <a:ea typeface="Calibri"/>
              <a:cs typeface="Arial"/>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Library APIs</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4622804"/>
          </a:xfrm>
        </p:spPr>
        <p:txBody>
          <a:bodyPr xmlns:a="http://schemas.openxmlformats.org/drawingml/2006/main"/>
          <a:lstStyle xmlns:a="http://schemas.openxmlformats.org/drawingml/2006/main"/>
          <a:p xmlns:a="http://schemas.openxmlformats.org/drawingml/2006/main">
            <a:r>
              <a:rPr lang="en-US" sz="2800" dirty="0" smtClean="0"/>
              <a:t>Every operation that is exposed by the Shell UI (Windows Explorer) can be performed programmatically</a:t>
            </a:r>
          </a:p>
          <a:p xmlns:a="http://schemas.openxmlformats.org/drawingml/2006/main">
            <a:r>
              <a:rPr lang="en-US" sz="2800" dirty="0" smtClean="0"/>
              <a:t>The Shell exposes several COM objects and helper functions to work with libraries:</a:t>
            </a:r>
          </a:p>
          <a:p xmlns:a="http://schemas.openxmlformats.org/drawingml/2006/main">
            <a:pPr lvl="1"/>
            <a:r>
              <a:rPr lang="en-US" sz="2400" dirty="0" smtClean="0"/>
              <a:t>Create new library</a:t>
            </a:r>
          </a:p>
          <a:p xmlns:a="http://schemas.openxmlformats.org/drawingml/2006/main">
            <a:pPr lvl="1"/>
            <a:r>
              <a:rPr lang="en-US" sz="2400" dirty="0" smtClean="0"/>
              <a:t>Open an existing library</a:t>
            </a:r>
          </a:p>
          <a:p xmlns:a="http://schemas.openxmlformats.org/drawingml/2006/main">
            <a:pPr lvl="1"/>
            <a:r>
              <a:rPr lang="en-US" sz="2400" dirty="0" smtClean="0"/>
              <a:t>Add or remove folder from a library</a:t>
            </a:r>
          </a:p>
          <a:p xmlns:a="http://schemas.openxmlformats.org/drawingml/2006/main">
            <a:pPr lvl="1"/>
            <a:r>
              <a:rPr lang="en-US" sz="2400" dirty="0" smtClean="0"/>
              <a:t>Get a folder list from a library</a:t>
            </a:r>
          </a:p>
          <a:p xmlns:a="http://schemas.openxmlformats.org/drawingml/2006/main">
            <a:pPr lvl="1"/>
            <a:r>
              <a:rPr lang="en-US" sz="2400" dirty="0" smtClean="0"/>
              <a:t>Get and set library options</a:t>
            </a:r>
          </a:p>
          <a:p xmlns:a="http://schemas.openxmlformats.org/drawingml/2006/main">
            <a:pPr lvl="1"/>
            <a:r>
              <a:rPr lang="en-US" sz="2400" dirty="0" smtClean="0"/>
              <a:t>Get and set the library icon</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9" y="2667000"/>
            <a:ext cx="3437792" cy="1569660"/>
          </a:xfrm>
        </p:spPr>
        <p:txBody>
          <a:bodyPr xmlns:a="http://schemas.openxmlformats.org/drawingml/2006/main"/>
          <a:lstStyle xmlns:a="http://schemas.openxmlformats.org/drawingml/2006/main"/>
          <a:p xmlns:a="http://schemas.openxmlformats.org/drawingml/2006/main">
            <a:r>
              <a:rPr lang="en-US" sz="3200" dirty="0" smtClean="0"/>
              <a:t>Windows</a:t>
            </a:r>
            <a:r>
              <a:rPr lang="en-US" sz="3200" baseline="30000" dirty="0" smtClean="0"/>
              <a:t>®</a:t>
            </a:r>
            <a:r>
              <a:rPr lang="en-US" sz="3200" dirty="0" smtClean="0"/>
              <a:t> 7 </a:t>
            </a:r>
            <a:r>
              <a:rPr lang="en-US" sz="3200" smtClean="0"/>
              <a:t>Libraries And </a:t>
            </a:r>
            <a:r>
              <a:rPr lang="en-US" sz="3200" dirty="0" smtClean="0"/>
              <a:t>Federated Search</a:t>
            </a:r>
            <a:endParaRPr lang="en-US" sz="3200" dirty="0"/>
          </a:p>
        </p:txBody>
      </p:sp>
      <p:sp>
        <p:nvSpPr>
          <p:cNvPr id="3" name="Subtitle 2"/>
          <p:cNvSpPr>
            <a:spLocks xmlns:a="http://schemas.openxmlformats.org/drawingml/2006/main" noGrp="1"/>
          </p:cNvSpPr>
          <p:nvPr>
            <p:ph type="body" idx="1"/>
          </p:nvPr>
        </p:nvSpPr>
        <p:spPr>
          <a:xfrm xmlns:a="http://schemas.openxmlformats.org/drawingml/2006/main">
            <a:off x="5325209" y="4292600"/>
            <a:ext cx="3352801" cy="1130300"/>
          </a:xfrm>
        </p:spPr>
        <p:txBody>
          <a:bodyPr xmlns:a="http://schemas.openxmlformats.org/drawingml/2006/main">
            <a:normAutofit lnSpcReduction="10000"/>
          </a:bodyPr>
          <a:lstStyle xmlns:a="http://schemas.openxmlformats.org/drawingml/2006/main"/>
          <a:p xmlns:a="http://schemas.openxmlformats.org/drawingml/2006/main">
            <a:r>
              <a:rPr lang="en-US" dirty="0" smtClean="0"/>
              <a:t>Name</a:t>
            </a:r>
          </a:p>
          <a:p xmlns:a="http://schemas.openxmlformats.org/drawingml/2006/main">
            <a:r>
              <a:rPr lang="en-US" dirty="0" smtClean="0"/>
              <a:t>Title</a:t>
            </a:r>
          </a:p>
          <a:p xmlns:a="http://schemas.openxmlformats.org/drawingml/2006/main">
            <a:r>
              <a:rPr lang="en-US" dirty="0" smtClean="0"/>
              <a:t>Microsoft</a:t>
            </a:r>
            <a:r>
              <a:rPr lang="en-US" baseline="30000" dirty="0" smtClean="0"/>
              <a:t>®</a:t>
            </a:r>
            <a:r>
              <a:rPr lang="en-US" dirty="0" smtClean="0"/>
              <a:t> Corporation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Rectangle 5"/>
          <p:cNvSpPr/>
          <p:nvPr/>
        </p:nvSpPr>
        <p:spPr>
          <a:xfrm xmlns:a="http://schemas.openxmlformats.org/drawingml/2006/main">
            <a:off x="395288" y="4426870"/>
            <a:ext cx="8191528" cy="600879"/>
          </a:xfrm>
          <a:prstGeom xmlns:a="http://schemas.openxmlformats.org/drawingml/2006/main" prst="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a:endParaRPr lang="en-US"/>
          </a:p>
        </p:txBody>
      </p:sp>
      <p:sp>
        <p:nvSpPr>
          <p:cNvPr id="7" name="Rectangle 6"/>
          <p:cNvSpPr/>
          <p:nvPr/>
        </p:nvSpPr>
        <p:spPr>
          <a:xfrm xmlns:a="http://schemas.openxmlformats.org/drawingml/2006/main">
            <a:off x="395288" y="5527815"/>
            <a:ext cx="8191528" cy="785818"/>
          </a:xfrm>
          <a:prstGeom xmlns:a="http://schemas.openxmlformats.org/drawingml/2006/main" prst="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a:endParaRPr lang="en-US"/>
          </a:p>
        </p:txBody>
      </p:sp>
      <p:sp>
        <p:nvSpPr>
          <p:cNvPr id="4" name="Rectangle 3"/>
          <p:cNvSpPr/>
          <p:nvPr/>
        </p:nvSpPr>
        <p:spPr>
          <a:xfrm xmlns:a="http://schemas.openxmlformats.org/drawingml/2006/main">
            <a:off x="395288" y="3170361"/>
            <a:ext cx="8191528" cy="785818"/>
          </a:xfrm>
          <a:prstGeom xmlns:a="http://schemas.openxmlformats.org/drawingml/2006/main" prst="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a:endParaRPr lang="en-US"/>
          </a:p>
        </p:txBody>
      </p:sp>
      <p:sp>
        <p:nvSpPr>
          <p:cNvPr id="2" name="Title 1"/>
          <p:cNvSpPr>
            <a:spLocks xmlns:a="http://schemas.openxmlformats.org/drawingml/2006/main" noGrp="1"/>
          </p:cNvSpPr>
          <p:nvPr>
            <p:ph type="title"/>
          </p:nvPr>
        </p:nvSpPr>
        <p:spPr>
          <a:xfrm xmlns:a="http://schemas.openxmlformats.org/drawingml/2006/main">
            <a:off x="395288" y="228600"/>
            <a:ext cx="8304212" cy="1261884"/>
          </a:xfrm>
        </p:spPr>
        <p:txBody>
          <a:bodyPr xmlns:a="http://schemas.openxmlformats.org/drawingml/2006/main"/>
          <a:lstStyle xmlns:a="http://schemas.openxmlformats.org/drawingml/2006/main"/>
          <a:p xmlns:a="http://schemas.openxmlformats.org/drawingml/2006/main">
            <a:r>
              <a:rPr dirty="0" smtClean="0"/>
              <a:t>Using </a:t>
            </a:r>
            <a:r>
              <a:rPr lang="en-US" dirty="0" smtClean="0"/>
              <a:t>T</a:t>
            </a:r>
            <a:r>
              <a:rPr dirty="0" smtClean="0"/>
              <a:t>he API </a:t>
            </a:r>
            <a:r>
              <a:rPr lang="en-US" dirty="0" smtClean="0"/>
              <a:t/>
            </a:r>
            <a:br>
              <a:rPr lang="en-US" dirty="0" smtClean="0"/>
            </a:br>
            <a:r>
              <a:rPr lang="en-US" sz="3200" dirty="0" smtClean="0">
                <a:gradFill>
                  <a:gsLst>
                    <a:gs pos="0">
                      <a:schemeClr val="accent6"/>
                    </a:gs>
                    <a:gs pos="9000">
                      <a:schemeClr val="accent6"/>
                    </a:gs>
                  </a:gsLst>
                  <a:lin ang="16200000" scaled="1"/>
                </a:gradFill>
              </a:rPr>
              <a:t>Create Library</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4294967295"/>
          </p:nvPr>
        </p:nvSpPr>
        <p:spPr>
          <a:xfrm xmlns:a="http://schemas.openxmlformats.org/drawingml/2006/main">
            <a:off x="395288" y="1876554"/>
            <a:ext cx="8001000" cy="4832092"/>
          </a:xfrm>
        </p:spPr>
        <p:txBody>
          <a:bodyPr xmlns:a="http://schemas.openxmlformats.org/drawingml/2006/main"/>
          <a:lstStyle xmlns:a="http://schemas.openxmlformats.org/drawingml/2006/main"/>
          <a:p xmlns:a="http://schemas.openxmlformats.org/drawingml/2006/main">
            <a:r>
              <a:rPr lang="en-US" sz="2800" dirty="0" smtClean="0"/>
              <a:t>Shell APIs are COM based</a:t>
            </a:r>
          </a:p>
          <a:p xmlns:a="http://schemas.openxmlformats.org/drawingml/2006/main">
            <a:r>
              <a:rPr lang="en-US" sz="2800" dirty="0" smtClean="0"/>
              <a:t>To use the Library objects, interfaces and functions you should:</a:t>
            </a:r>
          </a:p>
          <a:p xmlns:a="http://schemas.openxmlformats.org/drawingml/2006/main">
            <a:pPr lvl="1"/>
            <a:r>
              <a:rPr lang="en-US" sz="2000" dirty="0" smtClean="0">
                <a:solidFill>
                  <a:schemeClr val="tx1"/>
                </a:solidFill>
                <a:latin typeface="Consolas" pitchFamily="49" charset="0"/>
                <a:cs typeface="Consolas" pitchFamily="49" charset="0"/>
              </a:rPr>
              <a:t>#include &lt;</a:t>
            </a:r>
            <a:r>
              <a:rPr lang="en-US" sz="2000" dirty="0" err="1" smtClean="0">
                <a:solidFill>
                  <a:schemeClr val="tx1"/>
                </a:solidFill>
                <a:latin typeface="Consolas" pitchFamily="49" charset="0"/>
                <a:cs typeface="Consolas" pitchFamily="49" charset="0"/>
              </a:rPr>
              <a:t>shobjidl.h</a:t>
            </a:r>
            <a:r>
              <a:rPr lang="en-US" sz="2000" dirty="0" smtClean="0">
                <a:solidFill>
                  <a:schemeClr val="tx1"/>
                </a:solidFill>
                <a:latin typeface="Consolas" pitchFamily="49" charset="0"/>
                <a:cs typeface="Consolas" pitchFamily="49" charset="0"/>
              </a:rPr>
              <a:t>&gt; </a:t>
            </a:r>
          </a:p>
          <a:p xmlns:a="http://schemas.openxmlformats.org/drawingml/2006/main">
            <a:pPr lvl="1"/>
            <a:r>
              <a:rPr lang="en-US" sz="2000" dirty="0" smtClean="0">
                <a:solidFill>
                  <a:schemeClr val="tx1"/>
                </a:solidFill>
                <a:latin typeface="Consolas" pitchFamily="49" charset="0"/>
                <a:cs typeface="Consolas" pitchFamily="49" charset="0"/>
              </a:rPr>
              <a:t>#include &lt;</a:t>
            </a:r>
            <a:r>
              <a:rPr lang="en-US" sz="2000" dirty="0" err="1" smtClean="0">
                <a:solidFill>
                  <a:schemeClr val="tx1"/>
                </a:solidFill>
                <a:latin typeface="Consolas" pitchFamily="49" charset="0"/>
                <a:cs typeface="Consolas" pitchFamily="49" charset="0"/>
              </a:rPr>
              <a:t>objbase.h</a:t>
            </a:r>
            <a:r>
              <a:rPr lang="en-US" sz="2000" dirty="0" smtClean="0">
                <a:solidFill>
                  <a:schemeClr val="tx1"/>
                </a:solidFill>
                <a:latin typeface="Consolas" pitchFamily="49" charset="0"/>
                <a:cs typeface="Consolas" pitchFamily="49" charset="0"/>
              </a:rPr>
              <a:t>&gt; // IID_PPV_ARGS macro</a:t>
            </a:r>
          </a:p>
          <a:p xmlns:a="http://schemas.openxmlformats.org/drawingml/2006/main">
            <a:pPr>
              <a:spcBef>
                <a:spcPts val="1800"/>
              </a:spcBef>
            </a:pPr>
            <a:r>
              <a:rPr lang="en-US" sz="2800" dirty="0" smtClean="0"/>
              <a:t>To create a new Library:</a:t>
            </a:r>
          </a:p>
          <a:p xmlns:a="http://schemas.openxmlformats.org/drawingml/2006/main">
            <a:pPr lvl="1"/>
            <a:r>
              <a:rPr lang="en-US" sz="1800" dirty="0" smtClean="0">
                <a:solidFill>
                  <a:schemeClr val="tx1"/>
                </a:solidFill>
                <a:latin typeface="Consolas" pitchFamily="49" charset="0"/>
                <a:cs typeface="Consolas" pitchFamily="49" charset="0"/>
              </a:rPr>
              <a:t>HRESULT </a:t>
            </a:r>
            <a:r>
              <a:rPr lang="en-US" sz="2000" b="1" dirty="0" err="1" smtClean="0">
                <a:solidFill>
                  <a:schemeClr val="tx1"/>
                </a:solidFill>
                <a:latin typeface="Consolas" pitchFamily="49" charset="0"/>
                <a:cs typeface="Consolas" pitchFamily="49" charset="0"/>
              </a:rPr>
              <a:t>SHCreateLibrary</a:t>
            </a:r>
            <a:r>
              <a:rPr lang="en-US" sz="1800" b="1" dirty="0" smtClean="0">
                <a:solidFill>
                  <a:schemeClr val="tx1"/>
                </a:solidFill>
                <a:latin typeface="Consolas" pitchFamily="49" charset="0"/>
                <a:cs typeface="Consolas" pitchFamily="49" charset="0"/>
              </a:rPr>
              <a:t>(REFIID</a:t>
            </a:r>
            <a:r>
              <a:rPr lang="en-US" sz="1800" dirty="0" smtClean="0">
                <a:solidFill>
                  <a:schemeClr val="tx1"/>
                </a:solidFill>
                <a:latin typeface="Consolas" pitchFamily="49" charset="0"/>
                <a:cs typeface="Consolas" pitchFamily="49" charset="0"/>
              </a:rPr>
              <a:t> </a:t>
            </a:r>
            <a:r>
              <a:rPr lang="en-US" sz="1800" i="1" dirty="0" err="1" smtClean="0">
                <a:solidFill>
                  <a:schemeClr val="tx1"/>
                </a:solidFill>
                <a:latin typeface="Consolas" pitchFamily="49" charset="0"/>
                <a:cs typeface="Consolas" pitchFamily="49" charset="0"/>
              </a:rPr>
              <a:t>riid</a:t>
            </a:r>
            <a:r>
              <a:rPr lang="en-US" sz="1800" dirty="0" err="1" smtClean="0">
                <a:solidFill>
                  <a:schemeClr val="tx1"/>
                </a:solidFill>
                <a:latin typeface="Consolas" pitchFamily="49" charset="0"/>
                <a:cs typeface="Consolas" pitchFamily="49" charset="0"/>
              </a:rPr>
              <a:t>,void</a:t>
            </a:r>
            <a:r>
              <a:rPr lang="en-US" sz="1800" dirty="0" smtClean="0">
                <a:solidFill>
                  <a:schemeClr val="tx1"/>
                </a:solidFill>
                <a:latin typeface="Consolas" pitchFamily="49" charset="0"/>
                <a:cs typeface="Consolas" pitchFamily="49" charset="0"/>
              </a:rPr>
              <a:t> **</a:t>
            </a:r>
            <a:r>
              <a:rPr lang="en-US" sz="1800" i="1" dirty="0" err="1" smtClean="0">
                <a:solidFill>
                  <a:schemeClr val="tx1"/>
                </a:solidFill>
                <a:latin typeface="Consolas" pitchFamily="49" charset="0"/>
                <a:cs typeface="Consolas" pitchFamily="49" charset="0"/>
              </a:rPr>
              <a:t>ppv</a:t>
            </a:r>
            <a:r>
              <a:rPr lang="en-US" sz="1800" dirty="0" smtClean="0">
                <a:solidFill>
                  <a:schemeClr val="tx1"/>
                </a:solidFill>
                <a:latin typeface="Consolas" pitchFamily="49" charset="0"/>
                <a:cs typeface="Consolas" pitchFamily="49" charset="0"/>
              </a:rPr>
              <a:t> );</a:t>
            </a:r>
          </a:p>
          <a:p xmlns:a="http://schemas.openxmlformats.org/drawingml/2006/main">
            <a:pPr>
              <a:spcBef>
                <a:spcPts val="3000"/>
              </a:spcBef>
            </a:pPr>
            <a:r>
              <a:rPr lang="en-US" sz="2800" dirty="0" smtClean="0"/>
              <a:t>With the macro:</a:t>
            </a:r>
          </a:p>
          <a:p xmlns:a="http://schemas.openxmlformats.org/drawingml/2006/main">
            <a:pPr lvl="1"/>
            <a:r>
              <a:rPr lang="en-US" sz="2000" dirty="0" err="1" smtClean="0">
                <a:solidFill>
                  <a:schemeClr val="tx1"/>
                </a:solidFill>
                <a:latin typeface="Consolas" pitchFamily="49" charset="0"/>
                <a:cs typeface="Consolas" pitchFamily="49" charset="0"/>
              </a:rPr>
              <a:t>IShellLibrary</a:t>
            </a:r>
            <a:r>
              <a:rPr lang="en-US" sz="2000" dirty="0" smtClean="0">
                <a:solidFill>
                  <a:schemeClr val="tx1"/>
                </a:solidFill>
                <a:latin typeface="Consolas" pitchFamily="49" charset="0"/>
                <a:cs typeface="Consolas" pitchFamily="49" charset="0"/>
              </a:rPr>
              <a:t> *</a:t>
            </a:r>
            <a:r>
              <a:rPr lang="en-US" sz="2000" dirty="0" err="1" smtClean="0">
                <a:solidFill>
                  <a:schemeClr val="tx1"/>
                </a:solidFill>
                <a:latin typeface="Consolas" pitchFamily="49" charset="0"/>
                <a:cs typeface="Consolas" pitchFamily="49" charset="0"/>
              </a:rPr>
              <a:t>pIShellLib</a:t>
            </a:r>
            <a:r>
              <a:rPr lang="en-US" sz="2000" dirty="0" smtClean="0">
                <a:solidFill>
                  <a:schemeClr val="tx1"/>
                </a:solidFill>
                <a:latin typeface="Consolas" pitchFamily="49" charset="0"/>
                <a:cs typeface="Consolas" pitchFamily="49" charset="0"/>
              </a:rPr>
              <a:t>;</a:t>
            </a:r>
          </a:p>
          <a:p xmlns:a="http://schemas.openxmlformats.org/drawingml/2006/main">
            <a:pPr lvl="1"/>
            <a:r>
              <a:rPr lang="en-US" sz="2000" dirty="0" err="1" smtClean="0">
                <a:solidFill>
                  <a:schemeClr val="tx1"/>
                </a:solidFill>
                <a:latin typeface="Consolas" pitchFamily="49" charset="0"/>
                <a:cs typeface="Consolas" pitchFamily="49" charset="0"/>
              </a:rPr>
              <a:t>SHCreateLibrary</a:t>
            </a:r>
            <a:r>
              <a:rPr lang="en-US" sz="2000" dirty="0" smtClean="0">
                <a:solidFill>
                  <a:schemeClr val="tx1"/>
                </a:solidFill>
                <a:latin typeface="Consolas" pitchFamily="49" charset="0"/>
                <a:cs typeface="Consolas" pitchFamily="49" charset="0"/>
              </a:rPr>
              <a:t>(IID_PPV_ARGS(&amp;</a:t>
            </a:r>
            <a:r>
              <a:rPr lang="en-US" sz="2000" dirty="0" err="1" smtClean="0">
                <a:solidFill>
                  <a:schemeClr val="tx1"/>
                </a:solidFill>
                <a:latin typeface="Consolas" pitchFamily="49" charset="0"/>
                <a:cs typeface="Consolas" pitchFamily="49" charset="0"/>
              </a:rPr>
              <a:t>pIShellLib</a:t>
            </a:r>
            <a:r>
              <a:rPr lang="en-US" sz="2000" dirty="0" smtClean="0">
                <a:solidFill>
                  <a:schemeClr val="tx1"/>
                </a:solidFill>
                <a:latin typeface="Consolas" pitchFamily="49" charset="0"/>
                <a:cs typeface="Consolas" pitchFamily="49" charset="0"/>
              </a:rPr>
              <a:t>));</a:t>
            </a:r>
          </a:p>
          <a:p xmlns:a="http://schemas.openxmlformats.org/drawingml/2006/main">
            <a:pPr lvl="1"/>
            <a:endParaRPr lang="en-US" sz="2400" dirty="0">
              <a:solidFill>
                <a:schemeClr val="tx1"/>
              </a:solidFill>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The Shell Helper Functions</a:t>
            </a:r>
            <a:endParaRPr lang="en-US" dirty="0"/>
          </a:p>
        </p:txBody>
      </p:sp>
      <p:graphicFrame>
        <p:nvGraphicFramePr>
          <p:cNvPr id="8" name="Table 7"/>
          <p:cNvGraphicFramePr>
            <a:graphicFrameLocks xmlns:a="http://schemas.openxmlformats.org/drawingml/2006/main" noGrp="1"/>
          </p:cNvGraphicFramePr>
          <p:nvPr/>
        </p:nvGraphicFramePr>
        <p:xfrm>
          <a:off xmlns:a="http://schemas.openxmlformats.org/drawingml/2006/main" x="404754" y="1420814"/>
          <a:ext xmlns:a="http://schemas.openxmlformats.org/drawingml/2006/main" cx="8358246" cy="5005578"/>
        </p:xfrm>
        <a:graphic xmlns:a="http://schemas.openxmlformats.org/drawingml/2006/main">
          <a:graphicData uri="http://schemas.openxmlformats.org/drawingml/2006/table">
            <a:tbl>
              <a:tblPr firstRow="1">
                <a:tableStyleId>{F2DE63D5-997A-4646-A377-4702673A728D}</a:tableStyleId>
              </a:tblPr>
              <a:tblGrid>
                <a:gridCol w="4179123"/>
                <a:gridCol w="4179123"/>
              </a:tblGrid>
              <a:tr h="365112">
                <a:tc>
                  <a:txBody>
                    <a:bodyPr/>
                    <a:lstStyle/>
                    <a:p>
                      <a:pPr>
                        <a:lnSpc>
                          <a:spcPct val="140000"/>
                        </a:lnSpc>
                        <a:spcAft>
                          <a:spcPts val="0"/>
                        </a:spcAft>
                      </a:pPr>
                      <a:r>
                        <a:rPr lang="en-US" sz="2000" b="0" dirty="0">
                          <a:solidFill>
                            <a:schemeClr val="tx1">
                              <a:lumMod val="50000"/>
                            </a:schemeClr>
                          </a:solidFill>
                        </a:rPr>
                        <a:t>Name</a:t>
                      </a:r>
                      <a:endParaRPr lang="en-US" sz="2000" b="0" dirty="0">
                        <a:solidFill>
                          <a:schemeClr val="tx1">
                            <a:lumMod val="50000"/>
                          </a:schemeClr>
                        </a:solidFill>
                        <a:latin typeface="Calibri"/>
                        <a:ea typeface="Calibri"/>
                        <a:cs typeface="Arial"/>
                      </a:endParaRPr>
                    </a:p>
                  </a:txBody>
                  <a:tcPr marL="34925" marR="34925" marT="34925" marB="34925" anchor="ctr">
                    <a:lnL w="9525" cap="flat" cmpd="sng" algn="ctr">
                      <a:noFill/>
                      <a:prstDash val="solid"/>
                    </a:lnL>
                    <a:lnR>
                      <a:noFill/>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40000"/>
                        </a:lnSpc>
                        <a:spcAft>
                          <a:spcPts val="0"/>
                        </a:spcAft>
                      </a:pPr>
                      <a:r>
                        <a:rPr lang="en-US" sz="2000" b="0" dirty="0">
                          <a:solidFill>
                            <a:schemeClr val="tx1">
                              <a:lumMod val="50000"/>
                            </a:schemeClr>
                          </a:solidFill>
                        </a:rPr>
                        <a:t>Summary</a:t>
                      </a:r>
                      <a:endParaRPr lang="en-US" sz="2000" b="0" dirty="0">
                        <a:solidFill>
                          <a:schemeClr val="tx1">
                            <a:lumMod val="50000"/>
                          </a:schemeClr>
                        </a:solidFill>
                        <a:latin typeface="Calibri"/>
                        <a:ea typeface="Calibri"/>
                        <a:cs typeface="Arial"/>
                      </a:endParaRPr>
                    </a:p>
                  </a:txBody>
                  <a:tcPr marL="34925" marR="34925" marT="34925" marB="34925" anchor="ctr">
                    <a:lnL>
                      <a:noFill/>
                    </a:lnL>
                    <a:lnR w="9525" cap="flat" cmpd="sng" algn="ctr">
                      <a:noFill/>
                      <a:prstDash val="solid"/>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SHAddFolderPathToLibrary</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dirty="0">
                          <a:gradFill>
                            <a:gsLst>
                              <a:gs pos="0">
                                <a:schemeClr val="bg1"/>
                              </a:gs>
                              <a:gs pos="50000">
                                <a:schemeClr val="bg1"/>
                              </a:gs>
                            </a:gsLst>
                            <a:lin ang="5400000" scaled="0"/>
                          </a:gradFill>
                        </a:rPr>
                        <a:t>Adds a folder to a </a:t>
                      </a:r>
                      <a:r>
                        <a:rPr lang="en-US" sz="1800" dirty="0" smtClean="0">
                          <a:gradFill>
                            <a:gsLst>
                              <a:gs pos="0">
                                <a:schemeClr val="bg1"/>
                              </a:gs>
                              <a:gs pos="50000">
                                <a:schemeClr val="bg1"/>
                              </a:gs>
                            </a:gsLst>
                            <a:lin ang="5400000" scaled="0"/>
                          </a:gradFill>
                        </a:rPr>
                        <a:t>library</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SHCreateLibrary</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dirty="0">
                          <a:gradFill>
                            <a:gsLst>
                              <a:gs pos="0">
                                <a:schemeClr val="bg1"/>
                              </a:gs>
                              <a:gs pos="50000">
                                <a:schemeClr val="bg1"/>
                              </a:gs>
                            </a:gsLst>
                            <a:lin ang="5400000" scaled="0"/>
                          </a:gradFill>
                        </a:rPr>
                        <a:t>Creates an </a:t>
                      </a:r>
                      <a:r>
                        <a:rPr lang="en-US" sz="1800" dirty="0" err="1">
                          <a:gradFill>
                            <a:gsLst>
                              <a:gs pos="0">
                                <a:schemeClr val="bg1"/>
                              </a:gs>
                              <a:gs pos="50000">
                                <a:schemeClr val="bg1"/>
                              </a:gs>
                            </a:gsLst>
                            <a:lin ang="5400000" scaled="0"/>
                          </a:gradFill>
                        </a:rPr>
                        <a:t>IShellLibrary</a:t>
                      </a:r>
                      <a:r>
                        <a:rPr lang="en-US" sz="1800" dirty="0">
                          <a:gradFill>
                            <a:gsLst>
                              <a:gs pos="0">
                                <a:schemeClr val="bg1"/>
                              </a:gs>
                              <a:gs pos="50000">
                                <a:schemeClr val="bg1"/>
                              </a:gs>
                            </a:gsLst>
                            <a:lin ang="5400000" scaled="0"/>
                          </a:gradFill>
                        </a:rPr>
                        <a:t/>
                      </a:r>
                      <a:r>
                        <a:rPr lang="en-US" sz="1800" dirty="0" smtClean="0">
                          <a:gradFill>
                            <a:gsLst>
                              <a:gs pos="0">
                                <a:schemeClr val="bg1"/>
                              </a:gs>
                              <a:gs pos="50000">
                                <a:schemeClr val="bg1"/>
                              </a:gs>
                            </a:gsLst>
                            <a:lin ang="5400000" scaled="0"/>
                          </a:gradFill>
                        </a:rPr>
                        <a:t>object</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SHLoadLibraryFromItem</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dirty="0">
                          <a:gradFill>
                            <a:gsLst>
                              <a:gs pos="0">
                                <a:schemeClr val="bg1"/>
                              </a:gs>
                              <a:gs pos="50000">
                                <a:schemeClr val="bg1"/>
                              </a:gs>
                            </a:gsLst>
                            <a:lin ang="5400000" scaled="0"/>
                          </a:gradFill>
                        </a:rPr>
                        <a:t>Creates and loads an </a:t>
                      </a:r>
                      <a:r>
                        <a:rPr lang="en-US" sz="1800" dirty="0" err="1">
                          <a:gradFill>
                            <a:gsLst>
                              <a:gs pos="0">
                                <a:schemeClr val="bg1"/>
                              </a:gs>
                              <a:gs pos="50000">
                                <a:schemeClr val="bg1"/>
                              </a:gs>
                            </a:gsLst>
                            <a:lin ang="5400000" scaled="0"/>
                          </a:gradFill>
                        </a:rPr>
                        <a:t>IShellLibrary</a:t>
                      </a:r>
                      <a:r>
                        <a:rPr lang="en-US" sz="1800" dirty="0">
                          <a:gradFill>
                            <a:gsLst>
                              <a:gs pos="0">
                                <a:schemeClr val="bg1"/>
                              </a:gs>
                              <a:gs pos="50000">
                                <a:schemeClr val="bg1"/>
                              </a:gs>
                            </a:gsLst>
                            <a:lin ang="5400000" scaled="0"/>
                          </a:gradFill>
                        </a:rPr>
                        <a:t> object from a specified library definition </a:t>
                      </a:r>
                      <a:r>
                        <a:rPr lang="en-US" sz="1800" dirty="0" smtClean="0">
                          <a:gradFill>
                            <a:gsLst>
                              <a:gs pos="0">
                                <a:schemeClr val="bg1"/>
                              </a:gs>
                              <a:gs pos="50000">
                                <a:schemeClr val="bg1"/>
                              </a:gs>
                            </a:gsLst>
                            <a:lin ang="5400000" scaled="0"/>
                          </a:gradFill>
                        </a:rPr>
                        <a:t>file</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SHLoadLibraryFromKnownFolder</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dirty="0">
                          <a:gradFill>
                            <a:gsLst>
                              <a:gs pos="0">
                                <a:schemeClr val="bg1"/>
                              </a:gs>
                              <a:gs pos="50000">
                                <a:schemeClr val="bg1"/>
                              </a:gs>
                            </a:gsLst>
                            <a:lin ang="5400000" scaled="0"/>
                          </a:gradFill>
                        </a:rPr>
                        <a:t>Creates and loads an </a:t>
                      </a:r>
                      <a:r>
                        <a:rPr lang="en-US" sz="1800" dirty="0" err="1">
                          <a:gradFill>
                            <a:gsLst>
                              <a:gs pos="0">
                                <a:schemeClr val="bg1"/>
                              </a:gs>
                              <a:gs pos="50000">
                                <a:schemeClr val="bg1"/>
                              </a:gs>
                            </a:gsLst>
                            <a:lin ang="5400000" scaled="0"/>
                          </a:gradFill>
                        </a:rPr>
                        <a:t>IShellLibrary</a:t>
                      </a:r>
                      <a:r>
                        <a:rPr lang="en-US" sz="1800" dirty="0">
                          <a:gradFill>
                            <a:gsLst>
                              <a:gs pos="0">
                                <a:schemeClr val="bg1"/>
                              </a:gs>
                              <a:gs pos="50000">
                                <a:schemeClr val="bg1"/>
                              </a:gs>
                            </a:gsLst>
                            <a:lin ang="5400000" scaled="0"/>
                          </a:gradFill>
                        </a:rPr>
                        <a:t> object for a specified </a:t>
                      </a:r>
                      <a:r>
                        <a:rPr lang="en-US" sz="1800" dirty="0" smtClean="0">
                          <a:gradFill>
                            <a:gsLst>
                              <a:gs pos="0">
                                <a:schemeClr val="bg1"/>
                              </a:gs>
                              <a:gs pos="50000">
                                <a:schemeClr val="bg1"/>
                              </a:gs>
                            </a:gsLst>
                            <a:lin ang="5400000" scaled="0"/>
                          </a:gradFill>
                        </a:rPr>
                        <a:t>KNOWNFOLDERID</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SHLoadLibraryFromParsingName</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dirty="0">
                          <a:gradFill>
                            <a:gsLst>
                              <a:gs pos="0">
                                <a:schemeClr val="bg1"/>
                              </a:gs>
                              <a:gs pos="50000">
                                <a:schemeClr val="bg1"/>
                              </a:gs>
                            </a:gsLst>
                            <a:lin ang="5400000" scaled="0"/>
                          </a:gradFill>
                        </a:rPr>
                        <a:t>Creates and loads an </a:t>
                      </a:r>
                      <a:r>
                        <a:rPr lang="en-US" sz="1800" dirty="0" err="1">
                          <a:gradFill>
                            <a:gsLst>
                              <a:gs pos="0">
                                <a:schemeClr val="bg1"/>
                              </a:gs>
                              <a:gs pos="50000">
                                <a:schemeClr val="bg1"/>
                              </a:gs>
                            </a:gsLst>
                            <a:lin ang="5400000" scaled="0"/>
                          </a:gradFill>
                        </a:rPr>
                        <a:t>IShellLibrary</a:t>
                      </a:r>
                      <a:r>
                        <a:rPr lang="en-US" sz="1800" dirty="0">
                          <a:gradFill>
                            <a:gsLst>
                              <a:gs pos="0">
                                <a:schemeClr val="bg1"/>
                              </a:gs>
                              <a:gs pos="50000">
                                <a:schemeClr val="bg1"/>
                              </a:gs>
                            </a:gsLst>
                            <a:lin ang="5400000" scaled="0"/>
                          </a:gradFill>
                        </a:rPr>
                        <a:t> object for a specified </a:t>
                      </a:r>
                      <a:r>
                        <a:rPr lang="en-US" sz="1800" dirty="0" smtClean="0">
                          <a:gradFill>
                            <a:gsLst>
                              <a:gs pos="0">
                                <a:schemeClr val="bg1"/>
                              </a:gs>
                              <a:gs pos="50000">
                                <a:schemeClr val="bg1"/>
                              </a:gs>
                            </a:gsLst>
                            <a:lin ang="5400000" scaled="0"/>
                          </a:gradFill>
                        </a:rPr>
                        <a:t>path</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SHRemoveFolderPathFromLibrary</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dirty="0">
                          <a:gradFill>
                            <a:gsLst>
                              <a:gs pos="0">
                                <a:schemeClr val="bg1"/>
                              </a:gs>
                              <a:gs pos="50000">
                                <a:schemeClr val="bg1"/>
                              </a:gs>
                            </a:gsLst>
                            <a:lin ang="5400000" scaled="0"/>
                          </a:gradFill>
                        </a:rPr>
                        <a:t>Removes a folder from a </a:t>
                      </a:r>
                      <a:r>
                        <a:rPr lang="en-US" sz="1800" dirty="0" smtClean="0">
                          <a:gradFill>
                            <a:gsLst>
                              <a:gs pos="0">
                                <a:schemeClr val="bg1"/>
                              </a:gs>
                              <a:gs pos="50000">
                                <a:schemeClr val="bg1"/>
                              </a:gs>
                            </a:gsLst>
                            <a:lin ang="5400000" scaled="0"/>
                          </a:gradFill>
                        </a:rPr>
                        <a:t>library</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SHResolveFolderPathInLibrary</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dirty="0" smtClean="0">
                          <a:gradFill>
                            <a:gsLst>
                              <a:gs pos="0">
                                <a:schemeClr val="bg1"/>
                              </a:gs>
                              <a:gs pos="50000">
                                <a:schemeClr val="bg1"/>
                              </a:gs>
                            </a:gsLst>
                            <a:lin ang="5400000" scaled="0"/>
                          </a:gradFill>
                        </a:rPr>
                        <a:t>Resolve </a:t>
                      </a:r>
                      <a:r>
                        <a:rPr lang="en-US" sz="1800" dirty="0">
                          <a:gradFill>
                            <a:gsLst>
                              <a:gs pos="0">
                                <a:schemeClr val="bg1"/>
                              </a:gs>
                              <a:gs pos="50000">
                                <a:schemeClr val="bg1"/>
                              </a:gs>
                            </a:gsLst>
                            <a:lin ang="5400000" scaled="0"/>
                          </a:gradFill>
                        </a:rPr>
                        <a:t>the target location of a library folder that has been moved or </a:t>
                      </a:r>
                      <a:r>
                        <a:rPr lang="en-US" sz="1800" dirty="0" smtClean="0">
                          <a:gradFill>
                            <a:gsLst>
                              <a:gs pos="0">
                                <a:schemeClr val="bg1"/>
                              </a:gs>
                              <a:gs pos="50000">
                                <a:schemeClr val="bg1"/>
                              </a:gs>
                            </a:gsLst>
                            <a:lin ang="5400000" scaled="0"/>
                          </a:gradFill>
                        </a:rPr>
                        <a:t>renamed</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563626">
                <a:tc>
                  <a:txBody>
                    <a:bodyPr/>
                    <a:lstStyle/>
                    <a:p>
                      <a:pPr>
                        <a:lnSpc>
                          <a:spcPct val="90000"/>
                        </a:lnSpc>
                        <a:spcAft>
                          <a:spcPts val="0"/>
                        </a:spcAft>
                      </a:pPr>
                      <a:r>
                        <a:rPr lang="en-US" sz="1800" dirty="0" err="1">
                          <a:gradFill>
                            <a:gsLst>
                              <a:gs pos="0">
                                <a:schemeClr val="bg1"/>
                              </a:gs>
                              <a:gs pos="50000">
                                <a:schemeClr val="bg1"/>
                              </a:gs>
                            </a:gsLst>
                            <a:lin ang="5400000" scaled="0"/>
                          </a:gradFill>
                        </a:rPr>
                        <a:t>SHSaveLibraryInFolderPath</a:t>
                      </a:r>
                      <a:endParaRPr lang="en-US" sz="1800" dirty="0">
                        <a:gradFill>
                          <a:gsLst>
                            <a:gs pos="0">
                              <a:schemeClr val="bg1"/>
                            </a:gs>
                            <a:gs pos="50000">
                              <a:schemeClr val="bg1"/>
                            </a:gs>
                          </a:gsLst>
                          <a:lin ang="5400000" scaled="0"/>
                        </a:gradFill>
                        <a:latin typeface="Consolas" pitchFamily="49" charset="0"/>
                        <a:ea typeface="Calibri"/>
                        <a:cs typeface="Consolas" pitchFamily="49" charset="0"/>
                      </a:endParaRPr>
                    </a:p>
                  </a:txBody>
                  <a:tcPr marL="34925" marR="34925" marT="34925" marB="34925"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nSpc>
                          <a:spcPct val="90000"/>
                        </a:lnSpc>
                        <a:spcAft>
                          <a:spcPts val="0"/>
                        </a:spcAft>
                      </a:pPr>
                      <a:r>
                        <a:rPr lang="en-US" sz="1800" dirty="0">
                          <a:gradFill>
                            <a:gsLst>
                              <a:gs pos="0">
                                <a:schemeClr val="bg1"/>
                              </a:gs>
                              <a:gs pos="50000">
                                <a:schemeClr val="bg1"/>
                              </a:gs>
                            </a:gsLst>
                            <a:lin ang="5400000" scaled="0"/>
                          </a:gradFill>
                        </a:rPr>
                        <a:t>Saves an </a:t>
                      </a:r>
                      <a:r>
                        <a:rPr lang="en-US" sz="1800" dirty="0" err="1">
                          <a:gradFill>
                            <a:gsLst>
                              <a:gs pos="0">
                                <a:schemeClr val="bg1"/>
                              </a:gs>
                              <a:gs pos="50000">
                                <a:schemeClr val="bg1"/>
                              </a:gs>
                            </a:gsLst>
                            <a:lin ang="5400000" scaled="0"/>
                          </a:gradFill>
                        </a:rPr>
                        <a:t>IShellLibrary</a:t>
                      </a:r>
                      <a:r>
                        <a:rPr lang="en-US" sz="1800" dirty="0">
                          <a:gradFill>
                            <a:gsLst>
                              <a:gs pos="0">
                                <a:schemeClr val="bg1"/>
                              </a:gs>
                              <a:gs pos="50000">
                                <a:schemeClr val="bg1"/>
                              </a:gs>
                            </a:gsLst>
                            <a:lin ang="5400000" scaled="0"/>
                          </a:gradFill>
                        </a:rPr>
                        <a:t> object to </a:t>
                      </a:r>
                      <a:r>
                        <a:rPr lang="en-US" sz="1800" dirty="0" smtClean="0">
                          <a:gradFill>
                            <a:gsLst>
                              <a:gs pos="0">
                                <a:schemeClr val="bg1"/>
                              </a:gs>
                              <a:gs pos="50000">
                                <a:schemeClr val="bg1"/>
                              </a:gs>
                            </a:gsLst>
                            <a:lin ang="5400000" scaled="0"/>
                          </a:gradFill>
                        </a:rPr>
                        <a:t>disk</a:t>
                      </a:r>
                      <a:endParaRPr lang="en-US" sz="1800" dirty="0">
                        <a:gradFill>
                          <a:gsLst>
                            <a:gs pos="0">
                              <a:schemeClr val="bg1"/>
                            </a:gs>
                            <a:gs pos="50000">
                              <a:schemeClr val="bg1"/>
                            </a:gs>
                          </a:gsLst>
                          <a:lin ang="5400000" scaled="0"/>
                        </a:gradFill>
                        <a:latin typeface="Calibri"/>
                        <a:ea typeface="Calibri"/>
                        <a:cs typeface="Arial"/>
                      </a:endParaRPr>
                    </a:p>
                  </a:txBody>
                  <a:tcPr marL="34925" marR="34925" marT="34925" marB="34925"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2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1" name="Rectangle 10"/>
          <p:cNvSpPr/>
          <p:nvPr/>
        </p:nvSpPr>
        <p:spPr>
          <a:xfrm xmlns:a="http://schemas.openxmlformats.org/drawingml/2006/main">
            <a:off x="0" y="5857892"/>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The IShellLibrary Interface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5762636" cy="4665893"/>
          </a:xfrm>
        </p:spPr>
        <p:txBody>
          <a:bodyPr xmlns:a="http://schemas.openxmlformats.org/drawingml/2006/main"/>
          <a:lstStyle xmlns:a="http://schemas.openxmlformats.org/drawingml/2006/main"/>
          <a:p xmlns:a="http://schemas.openxmlformats.org/drawingml/2006/main">
            <a:r>
              <a:rPr lang="en-US" sz="2800" dirty="0" smtClean="0"/>
              <a:t>Commit</a:t>
            </a:r>
          </a:p>
          <a:p xmlns:a="http://schemas.openxmlformats.org/drawingml/2006/main">
            <a:pPr lvl="1"/>
            <a:r>
              <a:rPr lang="en-US" sz="2400" dirty="0" smtClean="0"/>
              <a:t>Commits library updates to an existing file</a:t>
            </a:r>
          </a:p>
          <a:p xmlns:a="http://schemas.openxmlformats.org/drawingml/2006/main">
            <a:r>
              <a:rPr lang="en-US" sz="2800" dirty="0" err="1" smtClean="0"/>
              <a:t>SetOptions</a:t>
            </a:r>
            <a:r>
              <a:rPr lang="en-US" sz="2800" dirty="0" smtClean="0"/>
              <a:t>/</a:t>
            </a:r>
            <a:r>
              <a:rPr lang="en-US" sz="2800" dirty="0" err="1" smtClean="0"/>
              <a:t>GetOptions</a:t>
            </a:r>
            <a:endParaRPr lang="en-US" sz="2800" dirty="0" smtClean="0"/>
          </a:p>
          <a:p xmlns:a="http://schemas.openxmlformats.org/drawingml/2006/main">
            <a:pPr lvl="1"/>
            <a:r>
              <a:rPr lang="en-US" sz="2400" dirty="0" smtClean="0"/>
              <a:t>LIBRARYOPTIONFLAGS:</a:t>
            </a:r>
          </a:p>
          <a:p xmlns:a="http://schemas.openxmlformats.org/drawingml/2006/main">
            <a:pPr lvl="2"/>
            <a:r>
              <a:rPr lang="en-US" sz="2000" dirty="0" smtClean="0"/>
              <a:t>LOF_DEFAULT, LOF_PINNEDTONAVPANE, LOF_MASK_ALL</a:t>
            </a:r>
          </a:p>
          <a:p xmlns:a="http://schemas.openxmlformats.org/drawingml/2006/main">
            <a:pPr lvl="2"/>
            <a:r>
              <a:rPr lang="en-US" sz="2000" dirty="0" smtClean="0"/>
              <a:t>Currently the only option is the LOF_PINTONAVPANE</a:t>
            </a:r>
          </a:p>
          <a:p xmlns:a="http://schemas.openxmlformats.org/drawingml/2006/main">
            <a:r>
              <a:rPr lang="en-US" sz="2800" dirty="0" err="1" smtClean="0"/>
              <a:t>SetFolderType</a:t>
            </a:r>
            <a:endParaRPr lang="en-US" sz="2800" dirty="0" smtClean="0"/>
          </a:p>
          <a:p xmlns:a="http://schemas.openxmlformats.org/drawingml/2006/main">
            <a:pPr lvl="1"/>
            <a:r>
              <a:rPr lang="en-US" sz="2400" dirty="0" smtClean="0"/>
              <a:t>Set the folder template (such as, Pictures or Music)  </a:t>
            </a:r>
          </a:p>
        </p:txBody>
      </p:sp>
      <p:pic>
        <p:nvPicPr>
          <p:cNvPr id="3891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6183305" y="1285860"/>
            <a:ext cx="2579695" cy="5204925"/>
          </a:xfrm>
          <a:prstGeom xmlns:a="http://schemas.openxmlformats.org/drawingml/2006/main" prst="roundRect">
            <a:avLst>
              <a:gd name="adj" fmla="val 4710"/>
            </a:avLst>
          </a:prstGeom>
          <a:solidFill xmlns:a="http://schemas.openxmlformats.org/drawingml/2006/main">
            <a:srgbClr val="FFFFFF">
              <a:shade val="85000"/>
            </a:srgbClr>
          </a:solidFill>
          <a:ln xmlns:a="http://schemas.openxmlformats.org/drawingml/2006/main">
            <a:solidFill>
              <a:schemeClr val="accent3"/>
            </a:solidFill>
          </a:ln>
          <a:effectLst xmlns:a="http://schemas.openxmlformats.org/drawingml/2006/main">
            <a:reflection blurRad="12700" stA="38000" endPos="28000" dist="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2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Create Library and Add Folder</a:t>
            </a:r>
            <a:endParaRPr lang="en-US" dirty="0"/>
          </a:p>
        </p:txBody>
      </p:sp>
      <p:sp>
        <p:nvSpPr>
          <p:cNvPr id="4" name="Text Placeholder 3"/>
          <p:cNvSpPr>
            <a:spLocks xmlns:a="http://schemas.openxmlformats.org/drawingml/2006/main" noGrp="1"/>
          </p:cNvSpPr>
          <p:nvPr>
            <p:ph type="body" sz="quarter" idx="4294967295"/>
          </p:nvPr>
        </p:nvSpPr>
        <p:spPr>
          <a:xfrm xmlns:a="http://schemas.openxmlformats.org/drawingml/2006/main">
            <a:off x="381000" y="1420813"/>
            <a:ext cx="8358187" cy="4302125"/>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err="1" smtClean="0">
                <a:latin typeface="Consolas" pitchFamily="49" charset="0"/>
                <a:cs typeface="Consolas" pitchFamily="49" charset="0"/>
              </a:rPr>
              <a:t>IShellLibrary</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pIShelLibrary</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HRESULT hr = </a:t>
            </a:r>
            <a:r>
              <a:rPr lang="en-US" sz="1800" dirty="0" err="1" smtClean="0">
                <a:latin typeface="Consolas" pitchFamily="49" charset="0"/>
                <a:cs typeface="Consolas" pitchFamily="49" charset="0"/>
              </a:rPr>
              <a:t>SHCreateLibrary</a:t>
            </a:r>
            <a:r>
              <a:rPr lang="en-US" sz="1800" dirty="0" smtClean="0">
                <a:latin typeface="Consolas" pitchFamily="49" charset="0"/>
                <a:cs typeface="Consolas" pitchFamily="49" charset="0"/>
              </a:rPr>
              <a:t>(IID_PPV_ARGS(&amp;</a:t>
            </a:r>
            <a:r>
              <a:rPr lang="en-US" sz="1800" dirty="0" err="1" smtClean="0">
                <a:latin typeface="Consolas" pitchFamily="49" charset="0"/>
                <a:cs typeface="Consolas" pitchFamily="49" charset="0"/>
              </a:rPr>
              <a:t>pIShelLibrary</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if (SUCCEEDED(hr))</a:t>
            </a:r>
          </a:p>
          <a:p xmlns:a="http://schemas.openxmlformats.org/drawingml/2006/main">
            <a:pPr>
              <a:buNone/>
            </a:pP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IShellItem</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pIShellItem</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SHAddFolderPathToLibrary</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pIShelLibrary</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L"C:\\Users\\Public\\Documents");</a:t>
            </a:r>
          </a:p>
          <a:p xmlns:a="http://schemas.openxmlformats.org/drawingml/2006/main">
            <a:pPr>
              <a:buNone/>
            </a:pPr>
            <a:r>
              <a:rPr lang="en-US" sz="1800" dirty="0" smtClean="0">
                <a:latin typeface="Consolas" pitchFamily="49" charset="0"/>
                <a:cs typeface="Consolas" pitchFamily="49" charset="0"/>
              </a:rPr>
              <a:t>  hr = </a:t>
            </a:r>
            <a:r>
              <a:rPr lang="en-US" sz="1800" dirty="0" err="1" smtClean="0">
                <a:latin typeface="Consolas" pitchFamily="49" charset="0"/>
                <a:cs typeface="Consolas" pitchFamily="49" charset="0"/>
              </a:rPr>
              <a:t>pIShelLibrary</a:t>
            </a:r>
            <a:r>
              <a:rPr lang="en-US" sz="1800" dirty="0" smtClean="0">
                <a:latin typeface="Consolas" pitchFamily="49" charset="0"/>
                <a:cs typeface="Consolas" pitchFamily="49" charset="0"/>
              </a:rPr>
              <a:t>-&gt;</a:t>
            </a:r>
            <a:r>
              <a:rPr lang="en-US" sz="1800" dirty="0" err="1" smtClean="0">
                <a:latin typeface="Consolas" pitchFamily="49" charset="0"/>
                <a:cs typeface="Consolas" pitchFamily="49" charset="0"/>
              </a:rPr>
              <a:t>SaveInKnownFolder</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FOLDERID_Libraries</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L"My</a:t>
            </a:r>
            <a:r>
              <a:rPr lang="en-US" sz="1800" dirty="0" smtClean="0">
                <a:latin typeface="Consolas" pitchFamily="49" charset="0"/>
                <a:cs typeface="Consolas" pitchFamily="49" charset="0"/>
              </a:rPr>
              <a:t> New Library", </a:t>
            </a:r>
          </a:p>
          <a:p xmlns:a="http://schemas.openxmlformats.org/drawingml/2006/main">
            <a:pPr>
              <a:buNone/>
            </a:pPr>
            <a:r>
              <a:rPr lang="en-US" sz="1800" dirty="0" smtClean="0">
                <a:latin typeface="Consolas" pitchFamily="49" charset="0"/>
                <a:cs typeface="Consolas" pitchFamily="49" charset="0"/>
              </a:rPr>
              <a:t> 				LSF_MAKEUNIQUENAME, </a:t>
            </a:r>
          </a:p>
          <a:p xmlns:a="http://schemas.openxmlformats.org/drawingml/2006/main">
            <a:pPr>
              <a:buNone/>
            </a:pPr>
            <a:r>
              <a:rPr lang="en-US" sz="1800" dirty="0" smtClean="0">
                <a:latin typeface="Consolas" pitchFamily="49" charset="0"/>
                <a:cs typeface="Consolas" pitchFamily="49" charset="0"/>
              </a:rPr>
              <a:t> 					&amp;</a:t>
            </a:r>
            <a:r>
              <a:rPr lang="en-US" sz="1800" dirty="0" err="1" smtClean="0">
                <a:latin typeface="Consolas" pitchFamily="49" charset="0"/>
                <a:cs typeface="Consolas" pitchFamily="49" charset="0"/>
              </a:rPr>
              <a:t>pIShellItem</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pIShellItem</a:t>
            </a:r>
            <a:r>
              <a:rPr lang="en-US" sz="1800" dirty="0" smtClean="0">
                <a:latin typeface="Consolas" pitchFamily="49" charset="0"/>
                <a:cs typeface="Consolas" pitchFamily="49" charset="0"/>
              </a:rPr>
              <a:t>-&gt;Release();</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pIShelLibrary</a:t>
            </a:r>
            <a:r>
              <a:rPr lang="en-US" sz="1800" dirty="0" smtClean="0">
                <a:latin typeface="Consolas" pitchFamily="49" charset="0"/>
                <a:cs typeface="Consolas" pitchFamily="49" charset="0"/>
              </a:rPr>
              <a:t>-&gt;Release();</a:t>
            </a:r>
          </a:p>
          <a:p xmlns:a="http://schemas.openxmlformats.org/drawingml/2006/main">
            <a:pPr>
              <a:buNone/>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5288" y="228600"/>
            <a:ext cx="8304212" cy="1261884"/>
          </a:xfrm>
        </p:spPr>
        <p:txBody>
          <a:bodyPr xmlns:a="http://schemas.openxmlformats.org/drawingml/2006/main"/>
          <a:lstStyle xmlns:a="http://schemas.openxmlformats.org/drawingml/2006/main"/>
          <a:p xmlns:a="http://schemas.openxmlformats.org/drawingml/2006/main">
            <a:r>
              <a:rPr lang="en-US" dirty="0" smtClean="0"/>
              <a:t>The </a:t>
            </a:r>
            <a:r>
              <a:rPr lang="en-US" dirty="0" err="1" smtClean="0"/>
              <a:t>ShellLibrary</a:t>
            </a:r>
            <a:r>
              <a:rPr lang="en-US" dirty="0" smtClean="0"/>
              <a:t> Class</a:t>
            </a:r>
            <a:br>
              <a:rPr lang="en-US" dirty="0" smtClean="0"/>
            </a:br>
            <a:r>
              <a:rPr lang="en-US" sz="3200" dirty="0" smtClean="0">
                <a:gradFill>
                  <a:gsLst>
                    <a:gs pos="0">
                      <a:schemeClr val="accent6"/>
                    </a:gs>
                    <a:gs pos="9000">
                      <a:schemeClr val="accent6"/>
                    </a:gs>
                  </a:gsLst>
                  <a:lin ang="16200000" scaled="1"/>
                </a:gradFill>
              </a:rPr>
              <a:t>Windows API Pack</a:t>
            </a:r>
          </a:p>
        </p:txBody>
      </p:sp>
      <p:sp>
        <p:nvSpPr>
          <p:cNvPr id="6" name="Text Placeholder 5"/>
          <p:cNvSpPr>
            <a:spLocks xmlns:a="http://schemas.openxmlformats.org/drawingml/2006/main" noGrp="1"/>
          </p:cNvSpPr>
          <p:nvPr>
            <p:ph type="body" sz="quarter" idx="4294967295"/>
          </p:nvPr>
        </p:nvSpPr>
        <p:spPr>
          <a:xfrm xmlns:a="http://schemas.openxmlformats.org/drawingml/2006/main">
            <a:off x="395288" y="1905000"/>
            <a:ext cx="8016875" cy="4918075"/>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600" dirty="0" smtClean="0">
                <a:latin typeface="Consolas" pitchFamily="49" charset="0"/>
                <a:cs typeface="Consolas" pitchFamily="49" charset="0"/>
              </a:rPr>
              <a:t>public sealed class </a:t>
            </a:r>
            <a:r>
              <a:rPr lang="en-US" sz="1600" dirty="0" err="1" smtClean="0">
                <a:latin typeface="Consolas" pitchFamily="49" charset="0"/>
                <a:cs typeface="Consolas" pitchFamily="49" charset="0"/>
              </a:rPr>
              <a:t>ShellLibrary</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ShellContainer</a:t>
            </a:r>
            <a:r>
              <a:rPr lang="en-US" sz="1600" dirty="0" smtClean="0">
                <a:latin typeface="Consolas" pitchFamily="49" charset="0"/>
                <a:cs typeface="Consolas" pitchFamily="49" charset="0"/>
              </a:rPr>
              <a:t>,</a:t>
            </a:r>
          </a:p>
          <a:p xmlns:a="http://schemas.openxmlformats.org/drawingml/2006/main">
            <a:pPr>
              <a:buNone/>
            </a:pPr>
            <a:r>
              <a:rPr lang="en-US" sz="1600" dirty="0" smtClean="0">
                <a:latin typeface="Consolas" pitchFamily="49" charset="0"/>
                <a:cs typeface="Consolas" pitchFamily="49" charset="0"/>
              </a:rPr>
              <a:t/>
            </a:r>
            <a:r>
              <a:rPr lang="en-US" sz="1600" dirty="0" err="1" smtClean="0">
                <a:latin typeface="Consolas" pitchFamily="49" charset="0"/>
                <a:cs typeface="Consolas" pitchFamily="49" charset="0"/>
              </a:rPr>
              <a:t>IList</a:t>
            </a:r>
            <a:r>
              <a:rPr lang="en-US" sz="1600" dirty="0" smtClean="0">
                <a:latin typeface="Consolas" pitchFamily="49" charset="0"/>
                <a:cs typeface="Consolas" pitchFamily="49" charset="0"/>
              </a:rPr>
              <a:t>&lt;</a:t>
            </a:r>
            <a:r>
              <a:rPr lang="en-US" sz="1600" dirty="0" err="1" smtClean="0">
                <a:latin typeface="Consolas" pitchFamily="49" charset="0"/>
                <a:cs typeface="Consolas" pitchFamily="49" charset="0"/>
              </a:rPr>
              <a:t>FileSystemFolder</a:t>
            </a:r>
            <a:r>
              <a:rPr lang="en-US" sz="1600" dirty="0" smtClean="0">
                <a:latin typeface="Consolas" pitchFamily="49" charset="0"/>
                <a:cs typeface="Consolas" pitchFamily="49" charset="0"/>
              </a:rPr>
              <a:t>&gt;</a:t>
            </a:r>
          </a:p>
          <a:p xmlns:a="http://schemas.openxmlformats.org/drawingml/2006/main">
            <a:pPr>
              <a:buNone/>
            </a:pPr>
            <a:r>
              <a:rPr lang="en-US" sz="1600" dirty="0" smtClean="0">
                <a:latin typeface="Consolas" pitchFamily="49" charset="0"/>
                <a:cs typeface="Consolas" pitchFamily="49" charset="0"/>
              </a:rPr>
              <a:t>{</a:t>
            </a:r>
          </a:p>
          <a:p xmlns:a="http://schemas.openxmlformats.org/drawingml/2006/main">
            <a:pPr>
              <a:buNone/>
            </a:pPr>
            <a:r>
              <a:rPr lang="en-US" sz="1600" dirty="0" smtClean="0">
                <a:latin typeface="Consolas" pitchFamily="49" charset="0"/>
                <a:cs typeface="Consolas" pitchFamily="49" charset="0"/>
              </a:rPr>
              <a:t>  public </a:t>
            </a:r>
            <a:r>
              <a:rPr lang="en-US" sz="1600" dirty="0" err="1" smtClean="0">
                <a:latin typeface="Consolas" pitchFamily="49" charset="0"/>
                <a:cs typeface="Consolas" pitchFamily="49" charset="0"/>
              </a:rPr>
              <a:t>ShellLibrary</a:t>
            </a:r>
            <a:r>
              <a:rPr lang="en-US" sz="1600" dirty="0" smtClean="0">
                <a:latin typeface="Consolas" pitchFamily="49" charset="0"/>
                <a:cs typeface="Consolas" pitchFamily="49" charset="0"/>
              </a:rPr>
              <a:t>(…);</a:t>
            </a:r>
          </a:p>
          <a:p xmlns:a="http://schemas.openxmlformats.org/drawingml/2006/main">
            <a:pPr>
              <a:buNone/>
            </a:pPr>
            <a:r>
              <a:rPr lang="en-US" sz="1600" dirty="0" smtClean="0">
                <a:latin typeface="Consolas" pitchFamily="49" charset="0"/>
                <a:cs typeface="Consolas" pitchFamily="49" charset="0"/>
              </a:rPr>
              <a:t>  public static </a:t>
            </a:r>
            <a:r>
              <a:rPr lang="en-US" sz="1600" dirty="0" err="1" smtClean="0">
                <a:latin typeface="Consolas" pitchFamily="49" charset="0"/>
                <a:cs typeface="Consolas" pitchFamily="49" charset="0"/>
              </a:rPr>
              <a:t>ShellLibrary</a:t>
            </a:r>
            <a:r>
              <a:rPr lang="en-US" sz="1600" dirty="0" smtClean="0">
                <a:latin typeface="Consolas" pitchFamily="49" charset="0"/>
                <a:cs typeface="Consolas" pitchFamily="49" charset="0"/>
              </a:rPr>
              <a:t> Copy(…);</a:t>
            </a:r>
          </a:p>
          <a:p xmlns:a="http://schemas.openxmlformats.org/drawingml/2006/main">
            <a:pPr>
              <a:buNone/>
            </a:pPr>
            <a:r>
              <a:rPr lang="en-US" sz="1600" dirty="0" smtClean="0">
                <a:latin typeface="Consolas" pitchFamily="49" charset="0"/>
                <a:cs typeface="Consolas" pitchFamily="49" charset="0"/>
              </a:rPr>
              <a:t>  public static </a:t>
            </a:r>
            <a:r>
              <a:rPr lang="en-US" sz="1600" dirty="0" err="1" smtClean="0">
                <a:latin typeface="Consolas" pitchFamily="49" charset="0"/>
                <a:cs typeface="Consolas" pitchFamily="49" charset="0"/>
              </a:rPr>
              <a:t>ShellLibrary</a:t>
            </a:r>
            <a:r>
              <a:rPr lang="en-US" sz="1600" dirty="0" smtClean="0">
                <a:latin typeface="Consolas" pitchFamily="49" charset="0"/>
                <a:cs typeface="Consolas" pitchFamily="49" charset="0"/>
              </a:rPr>
              <a:t> Load(…);</a:t>
            </a:r>
          </a:p>
          <a:p xmlns:a="http://schemas.openxmlformats.org/drawingml/2006/main">
            <a:pPr>
              <a:buNone/>
            </a:pPr>
            <a:r>
              <a:rPr lang="en-US" sz="1600" dirty="0" smtClean="0">
                <a:latin typeface="Consolas" pitchFamily="49" charset="0"/>
                <a:cs typeface="Consolas" pitchFamily="49" charset="0"/>
              </a:rPr>
              <a:t>  public static </a:t>
            </a:r>
            <a:r>
              <a:rPr lang="en-US" sz="1600" dirty="0" err="1" smtClean="0">
                <a:latin typeface="Consolas" pitchFamily="49" charset="0"/>
                <a:cs typeface="Consolas" pitchFamily="49" charset="0"/>
              </a:rPr>
              <a:t>IKnownFolder</a:t>
            </a:r>
            <a:r>
              <a:rPr lang="en-US" sz="1600" dirty="0" smtClean="0">
                <a:latin typeface="Consolas" pitchFamily="49" charset="0"/>
                <a:cs typeface="Consolas" pitchFamily="49" charset="0"/>
              </a:rPr>
              <a:t/>
            </a:r>
            <a:r>
              <a:rPr lang="en-US" sz="1600" dirty="0" err="1" smtClean="0">
                <a:latin typeface="Consolas" pitchFamily="49" charset="0"/>
                <a:cs typeface="Consolas" pitchFamily="49" charset="0"/>
              </a:rPr>
              <a:t>LibrariesKnownFolder</a:t>
            </a:r>
            <a:r>
              <a:rPr lang="en-US" sz="1600" dirty="0" smtClean="0">
                <a:latin typeface="Consolas" pitchFamily="49" charset="0"/>
                <a:cs typeface="Consolas" pitchFamily="49" charset="0"/>
              </a:rPr>
              <a:t> { get; }</a:t>
            </a:r>
          </a:p>
          <a:p xmlns:a="http://schemas.openxmlformats.org/drawingml/2006/main">
            <a:pPr>
              <a:buNone/>
            </a:pPr>
            <a:r>
              <a:rPr lang="en-US" sz="1600" dirty="0" smtClean="0">
                <a:latin typeface="Consolas" pitchFamily="49" charset="0"/>
                <a:cs typeface="Consolas" pitchFamily="49" charset="0"/>
              </a:rPr>
              <a:t>  public override string Name {get;}</a:t>
            </a:r>
          </a:p>
          <a:p xmlns:a="http://schemas.openxmlformats.org/drawingml/2006/main">
            <a:pPr>
              <a:buNone/>
            </a:pPr>
            <a:r>
              <a:rPr lang="en-US" sz="1600" dirty="0" smtClean="0">
                <a:latin typeface="Consolas" pitchFamily="49" charset="0"/>
                <a:cs typeface="Consolas" pitchFamily="49" charset="0"/>
              </a:rPr>
              <a:t>  public </a:t>
            </a:r>
            <a:r>
              <a:rPr lang="en-US" sz="1600" dirty="0" err="1" smtClean="0">
                <a:latin typeface="Consolas" pitchFamily="49" charset="0"/>
                <a:cs typeface="Consolas" pitchFamily="49" charset="0"/>
              </a:rPr>
              <a:t>IconReference</a:t>
            </a:r>
            <a:r>
              <a:rPr lang="en-US" sz="1600" dirty="0" smtClean="0">
                <a:latin typeface="Consolas" pitchFamily="49" charset="0"/>
                <a:cs typeface="Consolas" pitchFamily="49" charset="0"/>
              </a:rPr>
              <a:t/>
            </a:r>
            <a:r>
              <a:rPr lang="en-US" sz="1600" dirty="0" err="1" smtClean="0">
                <a:latin typeface="Consolas" pitchFamily="49" charset="0"/>
                <a:cs typeface="Consolas" pitchFamily="49" charset="0"/>
              </a:rPr>
              <a:t>IconResourceId</a:t>
            </a:r>
            <a:r>
              <a:rPr lang="en-US" sz="1600" dirty="0" smtClean="0">
                <a:latin typeface="Consolas" pitchFamily="49" charset="0"/>
                <a:cs typeface="Consolas" pitchFamily="49" charset="0"/>
              </a:rPr>
              <a:t> {get; set;}</a:t>
            </a:r>
          </a:p>
          <a:p xmlns:a="http://schemas.openxmlformats.org/drawingml/2006/main">
            <a:pPr>
              <a:buNone/>
            </a:pPr>
            <a:r>
              <a:rPr lang="en-US" sz="1600" dirty="0" smtClean="0">
                <a:latin typeface="Consolas" pitchFamily="49" charset="0"/>
                <a:cs typeface="Consolas" pitchFamily="49" charset="0"/>
              </a:rPr>
              <a:t>  public </a:t>
            </a:r>
            <a:r>
              <a:rPr lang="en-US" sz="1600" dirty="0" err="1" smtClean="0">
                <a:latin typeface="Consolas" pitchFamily="49" charset="0"/>
                <a:cs typeface="Consolas" pitchFamily="49" charset="0"/>
              </a:rPr>
              <a:t>LibraryFolderType</a:t>
            </a:r>
            <a:r>
              <a:rPr lang="en-US" sz="1600" dirty="0" smtClean="0">
                <a:latin typeface="Consolas" pitchFamily="49" charset="0"/>
                <a:cs typeface="Consolas" pitchFamily="49" charset="0"/>
              </a:rPr>
              <a:t/>
            </a:r>
            <a:r>
              <a:rPr lang="en-US" sz="1600" dirty="0" err="1" smtClean="0">
                <a:latin typeface="Consolas" pitchFamily="49" charset="0"/>
                <a:cs typeface="Consolas" pitchFamily="49" charset="0"/>
              </a:rPr>
              <a:t>LibraryType</a:t>
            </a:r>
            <a:r>
              <a:rPr lang="en-US" sz="1600" dirty="0" smtClean="0">
                <a:latin typeface="Consolas" pitchFamily="49" charset="0"/>
                <a:cs typeface="Consolas" pitchFamily="49" charset="0"/>
              </a:rPr>
              <a:t> {get; set;}</a:t>
            </a:r>
          </a:p>
          <a:p xmlns:a="http://schemas.openxmlformats.org/drawingml/2006/main">
            <a:pPr>
              <a:buNone/>
            </a:pPr>
            <a:r>
              <a:rPr lang="en-US" sz="1600" dirty="0" smtClean="0">
                <a:latin typeface="Consolas" pitchFamily="49" charset="0"/>
                <a:cs typeface="Consolas" pitchFamily="49" charset="0"/>
              </a:rPr>
              <a:t>  public </a:t>
            </a:r>
            <a:r>
              <a:rPr lang="en-US" sz="1600" dirty="0" err="1" smtClean="0">
                <a:latin typeface="Consolas" pitchFamily="49" charset="0"/>
                <a:cs typeface="Consolas" pitchFamily="49" charset="0"/>
              </a:rPr>
              <a:t>Guid</a:t>
            </a:r>
            <a:r>
              <a:rPr lang="en-US" sz="1600" dirty="0" smtClean="0">
                <a:latin typeface="Consolas" pitchFamily="49" charset="0"/>
                <a:cs typeface="Consolas" pitchFamily="49" charset="0"/>
              </a:rPr>
              <a:t/>
            </a:r>
            <a:r>
              <a:rPr lang="en-US" sz="1600" dirty="0" err="1" smtClean="0">
                <a:latin typeface="Consolas" pitchFamily="49" charset="0"/>
                <a:cs typeface="Consolas" pitchFamily="49" charset="0"/>
              </a:rPr>
              <a:t>LibraryTypeId</a:t>
            </a:r>
            <a:r>
              <a:rPr lang="en-US" sz="1600" dirty="0" smtClean="0">
                <a:latin typeface="Consolas" pitchFamily="49" charset="0"/>
                <a:cs typeface="Consolas" pitchFamily="49" charset="0"/>
              </a:rPr>
              <a:t> {get; set;}</a:t>
            </a:r>
          </a:p>
          <a:p xmlns:a="http://schemas.openxmlformats.org/drawingml/2006/main">
            <a:pPr>
              <a:buNone/>
            </a:pPr>
            <a:r>
              <a:rPr lang="en-US" sz="1600" dirty="0" smtClean="0">
                <a:latin typeface="Consolas" pitchFamily="49" charset="0"/>
                <a:cs typeface="Consolas" pitchFamily="49" charset="0"/>
              </a:rPr>
              <a:t>  public string </a:t>
            </a:r>
            <a:r>
              <a:rPr lang="en-US" sz="1600" dirty="0" err="1" smtClean="0">
                <a:latin typeface="Consolas" pitchFamily="49" charset="0"/>
                <a:cs typeface="Consolas" pitchFamily="49" charset="0"/>
              </a:rPr>
              <a:t>DefaultSaveFolder</a:t>
            </a:r>
            <a:r>
              <a:rPr lang="en-US" sz="1600" dirty="0" smtClean="0">
                <a:latin typeface="Consolas" pitchFamily="49" charset="0"/>
                <a:cs typeface="Consolas" pitchFamily="49" charset="0"/>
              </a:rPr>
              <a:t> {set; get;}</a:t>
            </a:r>
          </a:p>
          <a:p xmlns:a="http://schemas.openxmlformats.org/drawingml/2006/main">
            <a:pPr>
              <a:buNone/>
            </a:pPr>
            <a:r>
              <a:rPr lang="en-US" sz="1600" dirty="0" smtClean="0">
                <a:latin typeface="Consolas" pitchFamily="49" charset="0"/>
                <a:cs typeface="Consolas" pitchFamily="49" charset="0"/>
              </a:rPr>
              <a:t>  public </a:t>
            </a:r>
            <a:r>
              <a:rPr lang="en-US" sz="1600" dirty="0" err="1" smtClean="0">
                <a:latin typeface="Consolas" pitchFamily="49" charset="0"/>
                <a:cs typeface="Consolas" pitchFamily="49" charset="0"/>
              </a:rPr>
              <a:t>bool</a:t>
            </a:r>
            <a:r>
              <a:rPr lang="en-US" sz="1600" dirty="0" smtClean="0">
                <a:latin typeface="Consolas" pitchFamily="49" charset="0"/>
                <a:cs typeface="Consolas" pitchFamily="49" charset="0"/>
              </a:rPr>
              <a:t/>
            </a:r>
            <a:r>
              <a:rPr lang="en-US" sz="1600" dirty="0" err="1" smtClean="0">
                <a:latin typeface="Consolas" pitchFamily="49" charset="0"/>
                <a:cs typeface="Consolas" pitchFamily="49" charset="0"/>
              </a:rPr>
              <a:t>IsPinnedToNavigationPane</a:t>
            </a:r>
            <a:r>
              <a:rPr lang="en-US" sz="1600" dirty="0" smtClean="0">
                <a:latin typeface="Consolas" pitchFamily="49" charset="0"/>
                <a:cs typeface="Consolas" pitchFamily="49" charset="0"/>
              </a:rPr>
              <a:t> {get; set;}</a:t>
            </a:r>
          </a:p>
          <a:p xmlns:a="http://schemas.openxmlformats.org/drawingml/2006/main">
            <a:pPr>
              <a:buNone/>
            </a:pPr>
            <a:r>
              <a:rPr lang="en-US" sz="1600" dirty="0" smtClean="0">
                <a:latin typeface="Consolas" pitchFamily="49" charset="0"/>
                <a:cs typeface="Consolas" pitchFamily="49" charset="0"/>
              </a:rPr>
              <a:t>  public </a:t>
            </a:r>
            <a:r>
              <a:rPr lang="en-US" sz="1600" dirty="0" err="1" smtClean="0">
                <a:latin typeface="Consolas" pitchFamily="49" charset="0"/>
                <a:cs typeface="Consolas" pitchFamily="49" charset="0"/>
              </a:rPr>
              <a:t>bool</a:t>
            </a:r>
            <a:r>
              <a:rPr lang="en-US" sz="1600" dirty="0" smtClean="0">
                <a:latin typeface="Consolas" pitchFamily="49" charset="0"/>
                <a:cs typeface="Consolas" pitchFamily="49" charset="0"/>
              </a:rPr>
              <a:t/>
            </a:r>
            <a:r>
              <a:rPr lang="en-US" sz="1600" dirty="0" err="1" smtClean="0">
                <a:latin typeface="Consolas" pitchFamily="49" charset="0"/>
                <a:cs typeface="Consolas" pitchFamily="49" charset="0"/>
              </a:rPr>
              <a:t>ShowManageLibraryUI</a:t>
            </a:r>
            <a:r>
              <a:rPr lang="en-US" sz="1600" dirty="0" smtClean="0">
                <a:latin typeface="Consolas" pitchFamily="49" charset="0"/>
                <a:cs typeface="Consolas" pitchFamily="49" charset="0"/>
              </a:rPr>
              <a:t>(…);</a:t>
            </a:r>
          </a:p>
          <a:p xmlns:a="http://schemas.openxmlformats.org/drawingml/2006/main">
            <a:pPr>
              <a:buNone/>
            </a:pPr>
            <a:r>
              <a:rPr lang="en-US" sz="1600" dirty="0" smtClean="0">
                <a:latin typeface="Consolas" pitchFamily="49" charset="0"/>
                <a:cs typeface="Consolas" pitchFamily="49" charset="0"/>
              </a:rPr>
              <a:t>  public void Add(…)</a:t>
            </a:r>
          </a:p>
          <a:p xmlns:a="http://schemas.openxmlformats.org/drawingml/2006/main">
            <a:pPr>
              <a:buNone/>
            </a:pPr>
            <a:r>
              <a:rPr lang="en-US" sz="1600" dirty="0" smtClean="0">
                <a:latin typeface="Consolas" pitchFamily="49" charset="0"/>
                <a:cs typeface="Consolas" pitchFamily="49" charset="0"/>
              </a:rPr>
              <a:t>  public void Close();</a:t>
            </a:r>
          </a:p>
          <a:p xmlns:a="http://schemas.openxmlformats.org/drawingml/2006/main">
            <a:pPr>
              <a:buNone/>
            </a:pPr>
            <a:r>
              <a:rPr lang="en-US" sz="1600" dirty="0" smtClean="0">
                <a:latin typeface="Consolas" pitchFamily="49" charset="0"/>
                <a:cs typeface="Consolas" pitchFamily="49" charset="0"/>
              </a:rPr>
              <a:t>  …</a:t>
            </a:r>
          </a:p>
          <a:p xmlns:a="http://schemas.openxmlformats.org/drawingml/2006/main">
            <a:pPr>
              <a:buNone/>
            </a:pPr>
            <a:r>
              <a:rPr lang="en-US" sz="1600" dirty="0" smtClean="0">
                <a:latin typeface="Consolas" pitchFamily="49" charset="0"/>
                <a:cs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a:t>Create Library &amp; Add Folder</a:t>
            </a:r>
            <a:endParaRPr lang="en-US"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381000" y="1420813"/>
            <a:ext cx="8040688" cy="1560427"/>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cs typeface="Consolas" pitchFamily="49" charset="0"/>
              </a:rPr>
              <a:t>using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library =</a:t>
            </a:r>
          </a:p>
          <a:p xmlns:a="http://schemas.openxmlformats.org/drawingml/2006/main">
            <a:pPr>
              <a:buNone/>
            </a:pPr>
            <a:r>
              <a:rPr lang="en-US" sz="1800" dirty="0" smtClean="0">
                <a:latin typeface="Consolas" pitchFamily="49" charset="0"/>
                <a:cs typeface="Consolas" pitchFamily="49" charset="0"/>
              </a:rPr>
              <a:t>  new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(name, true))</a:t>
            </a:r>
          </a:p>
          <a:p xmlns:a="http://schemas.openxmlformats.org/drawingml/2006/main">
            <a:pPr>
              <a:buNone/>
            </a:pP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library.Add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folderPath</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Many Operations</a:t>
            </a:r>
            <a:endParaRPr lang="en-US"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381000" y="1420813"/>
            <a:ext cx="8040688" cy="2169825"/>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nchor="t" anchorCtr="0"/>
          <a:lstStyle xmlns:a="http://schemas.openxmlformats.org/drawingml/2006/main"/>
          <a:p xmlns:a="http://schemas.openxmlformats.org/drawingml/2006/main">
            <a:pPr>
              <a:buNone/>
            </a:pPr>
            <a:r>
              <a:rPr lang="en-US" sz="1800" dirty="0" smtClean="0">
                <a:latin typeface="Consolas" pitchFamily="49" charset="0"/>
                <a:cs typeface="Consolas" pitchFamily="49" charset="0"/>
              </a:rPr>
              <a:t>using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lib = </a:t>
            </a:r>
            <a:r>
              <a:rPr lang="en-US" sz="1800" dirty="0" err="1" smtClean="0">
                <a:latin typeface="Consolas" pitchFamily="49" charset="0"/>
                <a:cs typeface="Consolas" pitchFamily="49" charset="0"/>
              </a:rPr>
              <a:t>ShellLibrary.Load</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"Documents", false))</a:t>
            </a:r>
          </a:p>
          <a:p xmlns:a="http://schemas.openxmlformats.org/drawingml/2006/main">
            <a:pPr>
              <a:buNone/>
            </a:pP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lib.Add</a:t>
            </a:r>
            <a:r>
              <a:rPr lang="en-US" sz="1800" dirty="0" smtClean="0">
                <a:latin typeface="Consolas" pitchFamily="49" charset="0"/>
                <a:cs typeface="Consolas" pitchFamily="49" charset="0"/>
              </a:rPr>
              <a:t>(@"C:\");</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lib.IsPinnedToNavigationPane</a:t>
            </a:r>
            <a:r>
              <a:rPr lang="en-US" sz="1800" dirty="0" smtClean="0">
                <a:latin typeface="Consolas" pitchFamily="49" charset="0"/>
                <a:cs typeface="Consolas" pitchFamily="49" charset="0"/>
              </a:rPr>
              <a:t> = true;</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lib.DefaultSaveFolder</a:t>
            </a:r>
            <a:r>
              <a:rPr lang="en-US" sz="1800" dirty="0" smtClean="0">
                <a:latin typeface="Consolas" pitchFamily="49" charset="0"/>
                <a:cs typeface="Consolas" pitchFamily="49" charset="0"/>
              </a:rPr>
              <a:t> = @"C:\";</a:t>
            </a:r>
          </a:p>
          <a:p xmlns:a="http://schemas.openxmlformats.org/drawingml/2006/main">
            <a:pPr>
              <a:buNone/>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lang="en-US" smtClean="0"/>
              <a:t>Custom Library</a:t>
            </a:r>
            <a:br>
              <a:rPr lang="en-US" smtClean="0"/>
            </a:br>
            <a:r>
              <a:rPr lang="en-US" smtClean="0"/>
              <a:t>Manager</a:t>
            </a:r>
            <a:br>
              <a:rPr lang="en-US" smtClean="0"/>
            </a:br>
            <a:endParaRPr lang="en-US" dirty="0"/>
          </a:p>
        </p:txBody>
      </p:sp>
      <p:sp>
        <p:nvSpPr>
          <p:cNvPr id="4"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smtClean="0"/>
              <a:t>Managing Libraries</a:t>
            </a:r>
            <a:endParaRPr lang="en-US" dirty="0"/>
          </a:p>
        </p:txBody>
      </p:sp>
      <p:sp>
        <p:nvSpPr>
          <p:cNvPr id="8" name="Text Placeholder 7"/>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Libraries Summary</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Libraries are destinations where users can find and organize their data as collections of items that may span multiple locations </a:t>
            </a:r>
          </a:p>
          <a:p xmlns:a="http://schemas.openxmlformats.org/drawingml/2006/main">
            <a:r>
              <a:rPr lang="en-US" smtClean="0"/>
              <a:t>IShellLibrary is a COM interface that exposes method to manage libraries</a:t>
            </a:r>
          </a:p>
          <a:p xmlns:a="http://schemas.openxmlformats.org/drawingml/2006/main">
            <a:r>
              <a:rPr lang="en-US" smtClean="0"/>
              <a:t>The ShellLibrary is a .NET Framework wrapper that exposed the same functionality </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Federated Search</a:t>
            </a:r>
            <a:endParaRPr lang="en-US" dirty="0"/>
          </a:p>
        </p:txBody>
      </p:sp>
      <p:sp>
        <p:nvSpPr>
          <p:cNvPr id="4" name="Subtitle 3"/>
          <p:cNvSpPr>
            <a:spLocks xmlns:a="http://schemas.openxmlformats.org/drawingml/2006/main" noGrp="1"/>
          </p:cNvSpPr>
          <p:nvPr>
            <p:ph type="body" idx="1"/>
          </p:nvPr>
        </p:nvSpPr>
        <p:spPr/>
        <p:txBody>
          <a:bodyPr xmlns:a="http://schemas.openxmlformats.org/drawingml/2006/main">
            <a:normAutofit fontScale="92500"/>
          </a:bodyPr>
          <a:lstStyle xmlns:a="http://schemas.openxmlformats.org/drawingml/2006/main"/>
          <a:p xmlns:a="http://schemas.openxmlformats.org/drawingml/2006/main">
            <a:r>
              <a:rPr lang="en-US" dirty="0" smtClean="0"/>
              <a:t>The Best Internet and Intranet Search Experience on the Desktop</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Agenda</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4210383"/>
          </a:xfrm>
        </p:spPr>
        <p:txBody>
          <a:bodyPr xmlns:a="http://schemas.openxmlformats.org/drawingml/2006/main"/>
          <a:lstStyle xmlns:a="http://schemas.openxmlformats.org/drawingml/2006/main"/>
          <a:p xmlns:a="http://schemas.openxmlformats.org/drawingml/2006/main">
            <a:r>
              <a:rPr lang="en-US" dirty="0" smtClean="0"/>
              <a:t>The new Windows</a:t>
            </a:r>
            <a:r>
              <a:rPr lang="en-US" baseline="30000" dirty="0" smtClean="0"/>
              <a:t>®</a:t>
            </a:r>
            <a:r>
              <a:rPr lang="en-US" dirty="0" smtClean="0"/>
              <a:t> Explorer</a:t>
            </a:r>
          </a:p>
          <a:p xmlns:a="http://schemas.openxmlformats.org/drawingml/2006/main">
            <a:r>
              <a:rPr lang="en-US" dirty="0" smtClean="0"/>
              <a:t>Library overview</a:t>
            </a:r>
          </a:p>
          <a:p xmlns:a="http://schemas.openxmlformats.org/drawingml/2006/main">
            <a:r>
              <a:rPr lang="en-US" dirty="0" smtClean="0"/>
              <a:t>Common File Dialogs</a:t>
            </a:r>
          </a:p>
          <a:p xmlns:a="http://schemas.openxmlformats.org/drawingml/2006/main">
            <a:r>
              <a:rPr lang="en-US" dirty="0" smtClean="0"/>
              <a:t>Libraries API</a:t>
            </a:r>
          </a:p>
          <a:p xmlns:a="http://schemas.openxmlformats.org/drawingml/2006/main">
            <a:pPr lvl="1"/>
            <a:r>
              <a:rPr lang="en-US" dirty="0" smtClean="0"/>
              <a:t>Native</a:t>
            </a:r>
          </a:p>
          <a:p xmlns:a="http://schemas.openxmlformats.org/drawingml/2006/main">
            <a:pPr lvl="1"/>
            <a:r>
              <a:rPr lang="en-US" dirty="0" smtClean="0"/>
              <a:t>Managed</a:t>
            </a:r>
          </a:p>
          <a:p xmlns:a="http://schemas.openxmlformats.org/drawingml/2006/main">
            <a:r>
              <a:rPr lang="en-US" dirty="0" smtClean="0"/>
              <a:t>Federated search</a:t>
            </a:r>
          </a:p>
          <a:p xmlns:a="http://schemas.openxmlformats.org/drawingml/2006/main">
            <a:r>
              <a:rPr lang="en-US" dirty="0" smtClean="0"/>
              <a:t>File format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7" name="Rectangle 16"/>
          <p:cNvSpPr/>
          <p:nvPr/>
        </p:nvSpPr>
        <p:spPr>
          <a:xfrm xmlns:a="http://schemas.openxmlformats.org/drawingml/2006/main">
            <a:off x="0" y="5214950"/>
            <a:ext cx="9144000" cy="1641462"/>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pic>
        <p:nvPicPr>
          <p:cNvPr id="2053" name="Picture 5" descr="D:\Common\Desktop\crm.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1811044" y="1643050"/>
            <a:ext cx="7261550" cy="4214842"/>
          </a:xfrm>
          <a:prstGeom xmlns:a="http://schemas.openxmlformats.org/drawingml/2006/main" prst="rect">
            <a:avLst/>
          </a:prstGeom>
          <a:noFill xmlns:a="http://schemas.openxmlformats.org/drawingml/2006/main"/>
          <a:ln xmlns:a="http://schemas.openxmlformats.org/drawingml/2006/main">
            <a:noFill/>
          </a:ln>
        </p:spPr>
      </p:pic>
      <p:sp>
        <p:nvSpPr>
          <p:cNvPr id="2" name="Title 1"/>
          <p:cNvSpPr>
            <a:spLocks xmlns:a="http://schemas.openxmlformats.org/drawingml/2006/main" noGrp="1"/>
          </p:cNvSpPr>
          <p:nvPr>
            <p:ph type="title"/>
          </p:nvPr>
        </p:nvSpPr>
        <p:spPr>
          <a:xfrm xmlns:a="http://schemas.openxmlformats.org/drawingml/2006/main">
            <a:off x="395288" y="228600"/>
            <a:ext cx="8304212" cy="1138773"/>
          </a:xfrm>
        </p:spPr>
        <p:txBody>
          <a:bodyPr xmlns:a="http://schemas.openxmlformats.org/drawingml/2006/main"/>
          <a:lstStyle xmlns:a="http://schemas.openxmlformats.org/drawingml/2006/main"/>
          <a:p xmlns:a="http://schemas.openxmlformats.org/drawingml/2006/main">
            <a:pPr lvl="0"/>
            <a:r>
              <a:rPr lang="en-US" dirty="0" smtClean="0"/>
              <a:t>Federated Search</a:t>
            </a:r>
            <a:r>
              <a:rPr dirty="0" smtClean="0"/>
              <a:t/>
            </a:r>
            <a:br>
              <a:rPr dirty="0" smtClean="0"/>
            </a:br>
            <a:r>
              <a:rPr lang="en-US" sz="2400" dirty="0" smtClean="0">
                <a:gradFill>
                  <a:gsLst>
                    <a:gs pos="0">
                      <a:schemeClr val="accent6"/>
                    </a:gs>
                    <a:gs pos="23000">
                      <a:schemeClr val="accent6"/>
                    </a:gs>
                  </a:gsLst>
                  <a:lin ang="10800000" scaled="1"/>
                </a:gradFill>
              </a:rPr>
              <a:t>Consistent experience across providers; files and otherwise</a:t>
            </a:r>
            <a:endParaRPr lang="en-US" sz="2400" dirty="0">
              <a:gradFill>
                <a:gsLst>
                  <a:gs pos="0">
                    <a:schemeClr val="accent6"/>
                  </a:gs>
                  <a:gs pos="23000">
                    <a:schemeClr val="accent6"/>
                  </a:gs>
                </a:gsLst>
                <a:lin ang="10800000" scaled="1"/>
              </a:gradFill>
            </a:endParaRPr>
          </a:p>
        </p:txBody>
      </p:sp>
      <p:sp>
        <p:nvSpPr>
          <p:cNvPr id="21" name="TextBox 20"/>
          <p:cNvSpPr txBox="1"/>
          <p:nvPr/>
        </p:nvSpPr>
        <p:spPr>
          <a:xfrm xmlns:a="http://schemas.openxmlformats.org/drawingml/2006/main">
            <a:off x="-714412" y="1918591"/>
            <a:ext cx="1712687" cy="4801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r">
              <a:lnSpc>
                <a:spcPct val="90000"/>
              </a:lnSpc>
            </a:pPr>
            <a:r>
              <a:rPr lang="en-US" sz="1400" dirty="0" smtClean="0">
                <a:solidFill>
                  <a:schemeClr val="bg1"/>
                </a:solidFill>
              </a:rPr>
              <a:t>Document repository</a:t>
            </a:r>
            <a:endParaRPr lang="en-US" sz="1400" dirty="0">
              <a:solidFill>
                <a:schemeClr val="bg1"/>
              </a:solidFill>
            </a:endParaRPr>
          </a:p>
        </p:txBody>
      </p:sp>
      <p:sp>
        <p:nvSpPr>
          <p:cNvPr id="25" name="TextBox 24"/>
          <p:cNvSpPr txBox="1"/>
          <p:nvPr/>
        </p:nvSpPr>
        <p:spPr>
          <a:xfrm xmlns:a="http://schemas.openxmlformats.org/drawingml/2006/main">
            <a:off x="-216171" y="3228277"/>
            <a:ext cx="1214446" cy="4801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r">
              <a:lnSpc>
                <a:spcPct val="90000"/>
              </a:lnSpc>
            </a:pPr>
            <a:r>
              <a:rPr lang="en-US" sz="1400" dirty="0" smtClean="0">
                <a:solidFill>
                  <a:schemeClr val="bg1"/>
                </a:solidFill>
              </a:rPr>
              <a:t>Enterprise data store</a:t>
            </a:r>
            <a:endParaRPr lang="en-US" sz="1400" dirty="0">
              <a:solidFill>
                <a:schemeClr val="bg1"/>
              </a:solidFill>
            </a:endParaRPr>
          </a:p>
        </p:txBody>
      </p:sp>
      <p:sp>
        <p:nvSpPr>
          <p:cNvPr id="26" name="TextBox 25"/>
          <p:cNvSpPr txBox="1"/>
          <p:nvPr/>
        </p:nvSpPr>
        <p:spPr>
          <a:xfrm xmlns:a="http://schemas.openxmlformats.org/drawingml/2006/main">
            <a:off x="-707015" y="4306191"/>
            <a:ext cx="1705290" cy="4801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r">
              <a:lnSpc>
                <a:spcPct val="90000"/>
              </a:lnSpc>
            </a:pPr>
            <a:r>
              <a:rPr lang="en-US" sz="1400" dirty="0" smtClean="0">
                <a:solidFill>
                  <a:schemeClr val="bg1"/>
                </a:solidFill>
              </a:rPr>
              <a:t>Enterprise application</a:t>
            </a:r>
            <a:endParaRPr lang="en-US" sz="1400" dirty="0">
              <a:solidFill>
                <a:schemeClr val="bg1"/>
              </a:solidFill>
            </a:endParaRPr>
          </a:p>
        </p:txBody>
      </p:sp>
      <p:pic>
        <p:nvPicPr>
          <p:cNvPr id="2050" name="Picture 2" descr="C:\Users\Susan\Pictures\Artwork_Imagery\Icons - Illustrations\_ SUPER VISTA STYLE\database.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879201" y="1785926"/>
            <a:ext cx="904892" cy="904892"/>
          </a:xfrm>
          <a:prstGeom xmlns:a="http://schemas.openxmlformats.org/drawingml/2006/main" prst="rect">
            <a:avLst/>
          </a:prstGeom>
          <a:noFill xmlns:a="http://schemas.openxmlformats.org/drawingml/2006/main"/>
        </p:spPr>
      </p:pic>
      <p:pic>
        <p:nvPicPr>
          <p:cNvPr id="18" name="Picture 2" descr="C:\Users\Susan\Pictures\Artwork_Imagery\Icons - Illustrations\_ SUPER VISTA STYLE\database.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879201" y="2979726"/>
            <a:ext cx="904892" cy="904892"/>
          </a:xfrm>
          <a:prstGeom xmlns:a="http://schemas.openxmlformats.org/drawingml/2006/main" prst="rect">
            <a:avLst/>
          </a:prstGeom>
          <a:noFill xmlns:a="http://schemas.openxmlformats.org/drawingml/2006/main"/>
        </p:spPr>
      </p:pic>
      <p:pic>
        <p:nvPicPr>
          <p:cNvPr id="19" name="Picture 2" descr="C:\Users\Susan\Pictures\Artwork_Imagery\Icons - Illustrations\_ SUPER VISTA STYLE\database.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879201" y="4173526"/>
            <a:ext cx="904892" cy="904892"/>
          </a:xfrm>
          <a:prstGeom xmlns:a="http://schemas.openxmlformats.org/drawingml/2006/main" prst="rect">
            <a:avLst/>
          </a:prstGeom>
          <a:noFill xmlns:a="http://schemas.openxmlformats.org/drawingml/2006/main"/>
        </p:spPr>
      </p:pic>
      <p:cxnSp>
        <p:nvCxnSpPr>
          <p:cNvPr id="16" name="Straight Arrow Connector 15"/>
          <p:cNvCxnSpPr/>
          <p:nvPr/>
        </p:nvCxnSpPr>
        <p:spPr>
          <a:xfrm xmlns:a="http://schemas.openxmlformats.org/drawingml/2006/main" flipV="1">
            <a:off x="1479546" y="2886635"/>
            <a:ext cx="650468" cy="256613"/>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3" name="Straight Arrow Connector 12"/>
          <p:cNvCxnSpPr/>
          <p:nvPr/>
        </p:nvCxnSpPr>
        <p:spPr>
          <a:xfrm xmlns:a="http://schemas.openxmlformats.org/drawingml/2006/main" rot="5400000" flipH="1" flipV="1">
            <a:off x="1222360" y="3388531"/>
            <a:ext cx="1180055" cy="628087"/>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7" name="Straight Arrow Connector 6"/>
          <p:cNvCxnSpPr/>
          <p:nvPr/>
        </p:nvCxnSpPr>
        <p:spPr>
          <a:xfrm xmlns:a="http://schemas.openxmlformats.org/drawingml/2006/main" rot="16200000" flipH="1">
            <a:off x="1499253" y="2142203"/>
            <a:ext cx="714380" cy="573329"/>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Tree>
  </p:cSld>
  <p:clrMapOvr>
    <a:masterClrMapping xmlns:a="http://schemas.openxmlformats.org/drawingml/2006/main"/>
  </p:clrMapOvr>
  <p:transition>
    <p:fade/>
  </p:transition>
  <p:timing>
    <p:tnLst>
      <p:par>
        <p:cTn id="1" dur="indefinite" restart="never" nodeType="tmRoot"/>
      </p:par>
    </p:tnLst>
  </p:timing>
</p:sld>
</file>

<file path=ppt/slides/slide3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How Federated Search Works</a:t>
            </a:r>
            <a:endParaRPr lang="en-US" dirty="0"/>
          </a:p>
        </p:txBody>
      </p:sp>
      <p:sp>
        <p:nvSpPr>
          <p:cNvPr id="38" name="Content Placeholder 37"/>
          <p:cNvSpPr>
            <a:spLocks xmlns:a="http://schemas.openxmlformats.org/drawingml/2006/main" noGrp="1"/>
          </p:cNvSpPr>
          <p:nvPr>
            <p:ph sz="quarter" idx="13"/>
          </p:nvPr>
        </p:nvSpPr>
        <p:spPr>
          <a:xfrm xmlns:a="http://schemas.openxmlformats.org/drawingml/2006/main">
            <a:off x="469900" y="1414463"/>
            <a:ext cx="8229600" cy="4745915"/>
          </a:xfrm>
        </p:spPr>
        <p:txBody>
          <a:bodyPr xmlns:a="http://schemas.openxmlformats.org/drawingml/2006/main"/>
          <a:lstStyle xmlns:a="http://schemas.openxmlformats.org/drawingml/2006/main"/>
          <a:p xmlns:a="http://schemas.openxmlformats.org/drawingml/2006/main">
            <a:r>
              <a:rPr lang="en-US" sz="2800" dirty="0" smtClean="0"/>
              <a:t>Rich client experience</a:t>
            </a:r>
          </a:p>
          <a:p xmlns:a="http://schemas.openxmlformats.org/drawingml/2006/main">
            <a:pPr lvl="1"/>
            <a:r>
              <a:rPr lang="en-US" sz="2400" dirty="0" smtClean="0"/>
              <a:t>Previews, metadata, drag-and-drop</a:t>
            </a:r>
          </a:p>
          <a:p xmlns:a="http://schemas.openxmlformats.org/drawingml/2006/main">
            <a:pPr lvl="1"/>
            <a:r>
              <a:rPr lang="en-US" sz="2400" dirty="0" smtClean="0"/>
              <a:t>Familiar Explorer paradigms</a:t>
            </a:r>
          </a:p>
          <a:p xmlns:a="http://schemas.openxmlformats.org/drawingml/2006/main">
            <a:r>
              <a:rPr lang="en-US" sz="2800" dirty="0" smtClean="0"/>
              <a:t>Simple and lightweight integration</a:t>
            </a:r>
          </a:p>
          <a:p xmlns:a="http://schemas.openxmlformats.org/drawingml/2006/main">
            <a:pPr lvl="1"/>
            <a:r>
              <a:rPr lang="en-US" sz="2400" dirty="0" smtClean="0"/>
              <a:t>No client code</a:t>
            </a:r>
          </a:p>
          <a:p xmlns:a="http://schemas.openxmlformats.org/drawingml/2006/main">
            <a:pPr lvl="1"/>
            <a:r>
              <a:rPr lang="en-US" sz="2400" dirty="0" smtClean="0"/>
              <a:t>Any server platform</a:t>
            </a:r>
          </a:p>
          <a:p xmlns:a="http://schemas.openxmlformats.org/drawingml/2006/main">
            <a:r>
              <a:rPr lang="en-US" sz="2800" dirty="0" smtClean="0"/>
              <a:t>Standards-based</a:t>
            </a:r>
          </a:p>
          <a:p xmlns:a="http://schemas.openxmlformats.org/drawingml/2006/main">
            <a:pPr lvl="1"/>
            <a:r>
              <a:rPr lang="en-US" sz="2400" dirty="0" err="1" smtClean="0"/>
              <a:t>OpenSearch</a:t>
            </a:r>
            <a:r>
              <a:rPr lang="en-US" sz="2400" dirty="0" smtClean="0"/>
              <a:t> 1.1</a:t>
            </a:r>
          </a:p>
          <a:p xmlns:a="http://schemas.openxmlformats.org/drawingml/2006/main">
            <a:pPr lvl="1"/>
            <a:r>
              <a:rPr lang="en-US" sz="2400" dirty="0" smtClean="0"/>
              <a:t>RSS and ATOM</a:t>
            </a:r>
          </a:p>
          <a:p xmlns:a="http://schemas.openxmlformats.org/drawingml/2006/main">
            <a:r>
              <a:rPr lang="en-US" sz="2800" dirty="0" smtClean="0"/>
              <a:t>Authentication</a:t>
            </a:r>
          </a:p>
          <a:p xmlns:a="http://schemas.openxmlformats.org/drawingml/2006/main">
            <a:pPr lvl="1"/>
            <a:r>
              <a:rPr lang="en-US" sz="2400" dirty="0" smtClean="0"/>
              <a:t>Integrated or custom</a:t>
            </a:r>
          </a:p>
        </p:txBody>
      </p:sp>
      <p:grpSp>
        <p:nvGrpSpPr>
          <p:cNvPr id="3" name="Group 25"/>
          <p:cNvGrpSpPr/>
          <p:nvPr/>
        </p:nvGrpSpPr>
        <p:grpSpPr>
          <a:xfrm xmlns:a="http://schemas.openxmlformats.org/drawingml/2006/main">
            <a:off x="4343400" y="3710050"/>
            <a:ext cx="4633913" cy="2680945"/>
            <a:chOff x="1295400" y="3074139"/>
            <a:chExt cx="5472113" cy="3165884"/>
          </a:xfrm>
        </p:grpSpPr>
        <p:pic>
          <p:nvPicPr>
            <p:cNvPr id="16" name="Picture 35"/>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3308350" y="4235022"/>
              <a:ext cx="739775" cy="841375"/>
            </a:xfrm>
            <a:prstGeom xmlns:a="http://schemas.openxmlformats.org/drawingml/2006/main" prst="rect">
              <a:avLst/>
            </a:prstGeom>
            <a:ln xmlns:a="http://schemas.openxmlformats.org/drawingml/2006/main">
              <a:noFill/>
            </a:ln>
            <a:effectLst xmlns:a="http://schemas.openxmlformats.org/drawingml/2006/main">
              <a:outerShdw blurRad="190500" algn="tl" rotWithShape="0">
                <a:srgbClr val="000000">
                  <a:alpha val="70000"/>
                </a:srgbClr>
              </a:outerShdw>
            </a:effectLst>
          </p:spPr>
        </p:pic>
        <p:pic>
          <p:nvPicPr>
            <p:cNvPr id="17" name="Picture 34"/>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6105525" y="4245986"/>
              <a:ext cx="661988" cy="754062"/>
            </a:xfrm>
            <a:prstGeom xmlns:a="http://schemas.openxmlformats.org/drawingml/2006/main" prst="rect">
              <a:avLst/>
            </a:prstGeom>
            <a:ln xmlns:a="http://schemas.openxmlformats.org/drawingml/2006/main">
              <a:noFill/>
            </a:ln>
            <a:effectLst xmlns:a="http://schemas.openxmlformats.org/drawingml/2006/main">
              <a:outerShdw blurRad="190500" algn="tl" rotWithShape="0">
                <a:srgbClr val="000000">
                  <a:alpha val="70000"/>
                </a:srgbClr>
              </a:outerShdw>
            </a:effectLst>
          </p:spPr>
        </p:pic>
        <p:pic>
          <p:nvPicPr>
            <p:cNvPr id="18" name="Picture 17" descr="xmldoc icon.png"/>
            <p:cNvPicPr>
              <a:picLocks xmlns:a="http://schemas.openxmlformats.org/drawingml/2006/main" noChangeAspect="1"/>
            </p:cNvPicPr>
            <p:nvPr/>
          </p:nvPicPr>
          <p:blipFill>
            <a:blip xmlns:r="http://schemas.openxmlformats.org/officeDocument/2006/relationships" xmlns:a="http://schemas.openxmlformats.org/drawingml/2006/main" r:embed="rId5" cstate="print">
              <a:clrChange>
                <a:clrFrom>
                  <a:srgbClr val="FCFCFC"/>
                </a:clrFrom>
                <a:clrTo>
                  <a:srgbClr val="FCFCFC">
                    <a:alpha val="0"/>
                  </a:srgbClr>
                </a:clrTo>
              </a:clrChange>
            </a:blip>
            <a:stretch xmlns:a="http://schemas.openxmlformats.org/drawingml/2006/main">
              <a:fillRect/>
            </a:stretch>
          </p:blipFill>
          <p:spPr>
            <a:xfrm xmlns:a="http://schemas.openxmlformats.org/drawingml/2006/main">
              <a:off x="1560513" y="4935611"/>
              <a:ext cx="436562" cy="650875"/>
            </a:xfrm>
            <a:prstGeom xmlns:a="http://schemas.openxmlformats.org/drawingml/2006/main" prst="rect">
              <a:avLst/>
            </a:prstGeom>
            <a:ln xmlns:a="http://schemas.openxmlformats.org/drawingml/2006/main">
              <a:noFill/>
            </a:ln>
            <a:effectLst xmlns:a="http://schemas.openxmlformats.org/drawingml/2006/main">
              <a:outerShdw blurRad="190500" algn="tl" rotWithShape="0">
                <a:srgbClr val="000000">
                  <a:alpha val="70000"/>
                </a:srgbClr>
              </a:outerShdw>
            </a:effectLst>
          </p:spPr>
        </p:pic>
        <p:cxnSp>
          <p:nvCxnSpPr>
            <p:cNvPr id="19" name="Curved Connector 18"/>
            <p:cNvCxnSpPr>
              <a:endCxn xmlns:a="http://schemas.openxmlformats.org/drawingml/2006/main" id="16" idx="1"/>
            </p:cNvCxnSpPr>
            <p:nvPr/>
          </p:nvCxnSpPr>
          <p:spPr>
            <a:xfrm xmlns:a="http://schemas.openxmlformats.org/drawingml/2006/main" flipV="1">
              <a:off x="2046288" y="4655710"/>
              <a:ext cx="1262062" cy="446087"/>
            </a:xfrm>
            <a:prstGeom xmlns:a="http://schemas.openxmlformats.org/drawingml/2006/main" prst="curvedConnector3">
              <a:avLst>
                <a:gd name="adj1" fmla="val 50000"/>
              </a:avLst>
            </a:prstGeom>
            <a:ln xmlns:a="http://schemas.openxmlformats.org/drawingml/2006/main" w="28575">
              <a:solidFill>
                <a:schemeClr val="accent4"/>
              </a:solidFill>
              <a:headEnd type="oval" w="med" len="med"/>
              <a:tailEnd type="triangle" w="med" len="med"/>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cxnSp>
          <p:nvCxnSpPr>
            <p:cNvPr id="20" name="Curved Connector 19"/>
            <p:cNvCxnSpPr/>
            <p:nvPr/>
          </p:nvCxnSpPr>
          <p:spPr>
            <a:xfrm xmlns:a="http://schemas.openxmlformats.org/drawingml/2006/main" rot="16200000" flipH="1">
              <a:off x="4976017" y="2801889"/>
              <a:ext cx="42863" cy="2759075"/>
            </a:xfrm>
            <a:prstGeom xmlns:a="http://schemas.openxmlformats.org/drawingml/2006/main" prst="curvedConnector3">
              <a:avLst>
                <a:gd name="adj1" fmla="val -799382"/>
              </a:avLst>
            </a:prstGeom>
            <a:ln xmlns:a="http://schemas.openxmlformats.org/drawingml/2006/main" w="28575">
              <a:solidFill>
                <a:schemeClr val="accent4"/>
              </a:solidFill>
              <a:headEnd type="oval" w="med" len="med"/>
              <a:tailEnd type="triangle" w="med" len="med"/>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cxnSp>
          <p:nvCxnSpPr>
            <p:cNvPr id="21" name="Curved Connector 20"/>
            <p:cNvCxnSpPr/>
            <p:nvPr/>
          </p:nvCxnSpPr>
          <p:spPr>
            <a:xfrm xmlns:a="http://schemas.openxmlformats.org/drawingml/2006/main" rot="5400000" flipH="1">
              <a:off x="4980779" y="3635326"/>
              <a:ext cx="120650" cy="2846387"/>
            </a:xfrm>
            <a:prstGeom xmlns:a="http://schemas.openxmlformats.org/drawingml/2006/main" prst="curvedConnector3">
              <a:avLst>
                <a:gd name="adj1" fmla="val -275717"/>
              </a:avLst>
            </a:prstGeom>
            <a:ln xmlns:a="http://schemas.openxmlformats.org/drawingml/2006/main" w="28575">
              <a:solidFill>
                <a:schemeClr val="accent4"/>
              </a:solidFill>
              <a:headEnd type="oval" w="med" len="med"/>
              <a:tailEnd type="triangle" w="med" len="med"/>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sp>
          <p:nvSpPr>
            <p:cNvPr id="23" name="TextBox 22"/>
            <p:cNvSpPr txBox="1"/>
            <p:nvPr/>
          </p:nvSpPr>
          <p:spPr>
            <a:xfrm xmlns:a="http://schemas.openxmlformats.org/drawingml/2006/main">
              <a:off x="1295400" y="3923872"/>
              <a:ext cx="2209800" cy="981311"/>
            </a:xfrm>
            <a:prstGeom xmlns:a="http://schemas.openxmlformats.org/drawingml/2006/main" prst="rect">
              <a:avLst/>
            </a:prstGeom>
            <a:noFill xmlns:a="http://schemas.openxmlformats.org/drawingml/2006/main"/>
          </p:spPr>
          <p:txBody>
            <a:bodyPr xmlns:a="http://schemas.openxmlformats.org/drawingml/2006/main" wrap="square">
              <a:spAutoFit/>
            </a:bodyPr>
            <a:lstStyle xmlns:a="http://schemas.openxmlformats.org/drawingml/2006/main"/>
            <a:p xmlns:a="http://schemas.openxmlformats.org/drawingml/2006/main">
              <a:pPr>
                <a:defRPr/>
              </a:pPr>
              <a:r>
                <a:rPr lang="en-US" sz="1600" dirty="0">
                  <a:solidFill>
                    <a:schemeClr val="bg1"/>
                  </a:solidFill>
                </a:rPr>
                <a:t>1. </a:t>
              </a:r>
              <a:r>
                <a:rPr lang="en-US" sz="1600" dirty="0" smtClean="0">
                  <a:solidFill>
                    <a:schemeClr val="bg1"/>
                  </a:solidFill>
                </a:rPr>
                <a:t>Search connector (.</a:t>
              </a:r>
              <a:r>
                <a:rPr lang="en-US" sz="1600" dirty="0" err="1" smtClean="0">
                  <a:solidFill>
                    <a:schemeClr val="bg1"/>
                  </a:solidFill>
                </a:rPr>
                <a:t>osdx</a:t>
              </a:r>
              <a:r>
                <a:rPr lang="en-US" sz="1600" dirty="0" smtClean="0">
                  <a:solidFill>
                    <a:schemeClr val="bg1"/>
                  </a:solidFill>
                </a:rPr>
                <a:t>) installed</a:t>
              </a:r>
              <a:endParaRPr lang="en-US" sz="1600" dirty="0">
                <a:solidFill>
                  <a:schemeClr val="bg1"/>
                </a:solidFill>
              </a:endParaRPr>
            </a:p>
          </p:txBody>
        </p:sp>
        <p:sp>
          <p:nvSpPr>
            <p:cNvPr id="24" name="TextBox 23"/>
            <p:cNvSpPr txBox="1"/>
            <p:nvPr/>
          </p:nvSpPr>
          <p:spPr>
            <a:xfrm xmlns:a="http://schemas.openxmlformats.org/drawingml/2006/main">
              <a:off x="3682880" y="3074139"/>
              <a:ext cx="2958932" cy="690551"/>
            </a:xfrm>
            <a:prstGeom xmlns:a="http://schemas.openxmlformats.org/drawingml/2006/main" prst="rect">
              <a:avLst/>
            </a:prstGeom>
            <a:noFill xmlns:a="http://schemas.openxmlformats.org/drawingml/2006/main"/>
          </p:spPr>
          <p:txBody>
            <a:bodyPr xmlns:a="http://schemas.openxmlformats.org/drawingml/2006/main" wrap="square">
              <a:spAutoFit/>
            </a:bodyPr>
            <a:lstStyle xmlns:a="http://schemas.openxmlformats.org/drawingml/2006/main"/>
            <a:p xmlns:a="http://schemas.openxmlformats.org/drawingml/2006/main">
              <a:pPr>
                <a:defRPr/>
              </a:pPr>
              <a:r>
                <a:rPr lang="en-US" sz="1600" dirty="0">
                  <a:solidFill>
                    <a:schemeClr val="bg1"/>
                  </a:solidFill>
                </a:rPr>
                <a:t>2.  Windows </a:t>
              </a:r>
              <a:r>
                <a:rPr lang="en-US" sz="1600" dirty="0" smtClean="0">
                  <a:solidFill>
                    <a:schemeClr val="bg1"/>
                  </a:solidFill>
                </a:rPr>
                <a:t>sends search terms as HTTP request</a:t>
              </a:r>
              <a:endParaRPr lang="en-US" sz="1600" dirty="0">
                <a:solidFill>
                  <a:schemeClr val="bg1"/>
                </a:solidFill>
              </a:endParaRPr>
            </a:p>
          </p:txBody>
        </p:sp>
        <p:sp>
          <p:nvSpPr>
            <p:cNvPr id="25" name="TextBox 24"/>
            <p:cNvSpPr txBox="1"/>
            <p:nvPr/>
          </p:nvSpPr>
          <p:spPr>
            <a:xfrm xmlns:a="http://schemas.openxmlformats.org/drawingml/2006/main">
              <a:off x="4103581" y="5549472"/>
              <a:ext cx="2607728" cy="690551"/>
            </a:xfrm>
            <a:prstGeom xmlns:a="http://schemas.openxmlformats.org/drawingml/2006/main" prst="rect">
              <a:avLst/>
            </a:prstGeom>
            <a:noFill xmlns:a="http://schemas.openxmlformats.org/drawingml/2006/main"/>
          </p:spPr>
          <p:txBody>
            <a:bodyPr xmlns:a="http://schemas.openxmlformats.org/drawingml/2006/main" wrap="square">
              <a:spAutoFit/>
            </a:bodyPr>
            <a:lstStyle xmlns:a="http://schemas.openxmlformats.org/drawingml/2006/main"/>
            <a:p xmlns:a="http://schemas.openxmlformats.org/drawingml/2006/main">
              <a:pPr>
                <a:defRPr/>
              </a:pPr>
              <a:r>
                <a:rPr lang="en-US" sz="1600" dirty="0">
                  <a:solidFill>
                    <a:schemeClr val="bg1"/>
                  </a:solidFill>
                </a:rPr>
                <a:t>3. </a:t>
              </a:r>
              <a:r>
                <a:rPr lang="en-US" sz="1600" dirty="0" smtClean="0">
                  <a:solidFill>
                    <a:schemeClr val="bg1"/>
                  </a:solidFill>
                </a:rPr>
                <a:t>RSS results returned from server</a:t>
              </a:r>
              <a:endParaRPr lang="en-US" sz="1600" dirty="0">
                <a:solidFill>
                  <a:schemeClr val="bg1"/>
                </a:solidFill>
              </a:endParaRPr>
            </a:p>
          </p:txBody>
        </p:sp>
      </p:gr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Federated Search</a:t>
            </a:r>
            <a:endParaRPr lang="en-US" dirty="0"/>
          </a:p>
        </p:txBody>
      </p:sp>
      <p:sp>
        <p:nvSpPr>
          <p:cNvPr id="3" name="Text Placeholder 2"/>
          <p:cNvSpPr>
            <a:spLocks xmlns:a="http://schemas.openxmlformats.org/drawingml/2006/main" noGrp="1"/>
          </p:cNvSpPr>
          <p:nvPr>
            <p:ph sz="quarter" idx="13"/>
          </p:nvPr>
        </p:nvSpPr>
        <p:spPr>
          <a:xfrm xmlns:a="http://schemas.openxmlformats.org/drawingml/2006/main">
            <a:off x="469900" y="1414463"/>
            <a:ext cx="8229600" cy="4542782"/>
          </a:xfrm>
        </p:spPr>
        <p:txBody>
          <a:bodyPr xmlns:a="http://schemas.openxmlformats.org/drawingml/2006/main"/>
          <a:lstStyle xmlns:a="http://schemas.openxmlformats.org/drawingml/2006/main"/>
          <a:p xmlns:a="http://schemas.openxmlformats.org/drawingml/2006/main">
            <a:r>
              <a:rPr lang="en-US" sz="2800" dirty="0" smtClean="0"/>
              <a:t>Your search provider should</a:t>
            </a:r>
          </a:p>
          <a:p xmlns:a="http://schemas.openxmlformats.org/drawingml/2006/main">
            <a:pPr lvl="1"/>
            <a:r>
              <a:rPr lang="en-US" sz="2400" dirty="0" smtClean="0"/>
              <a:t>Accept URL queries</a:t>
            </a:r>
          </a:p>
          <a:p xmlns:a="http://schemas.openxmlformats.org/drawingml/2006/main">
            <a:pPr lvl="2"/>
            <a:r>
              <a:rPr lang="en-US" sz="2000" dirty="0" smtClean="0"/>
              <a:t>Example: http://www.contoso.com/q={searchTerms}</a:t>
            </a:r>
          </a:p>
          <a:p xmlns:a="http://schemas.openxmlformats.org/drawingml/2006/main">
            <a:pPr lvl="1"/>
            <a:r>
              <a:rPr lang="en-US" sz="2400" dirty="0" smtClean="0"/>
              <a:t>Define rich items</a:t>
            </a:r>
          </a:p>
          <a:p xmlns:a="http://schemas.openxmlformats.org/drawingml/2006/main">
            <a:pPr lvl="1"/>
            <a:r>
              <a:rPr lang="en-US" sz="2400" dirty="0" smtClean="0"/>
              <a:t>Return RSS results</a:t>
            </a:r>
          </a:p>
          <a:p xmlns:a="http://schemas.openxmlformats.org/drawingml/2006/main">
            <a:r>
              <a:rPr lang="en-US" sz="2800" dirty="0" smtClean="0"/>
              <a:t>The Windows 7 enables this via</a:t>
            </a:r>
          </a:p>
          <a:p xmlns:a="http://schemas.openxmlformats.org/drawingml/2006/main">
            <a:pPr lvl="1"/>
            <a:r>
              <a:rPr lang="en-US" sz="2400" dirty="0" smtClean="0"/>
              <a:t>XML search connector description</a:t>
            </a:r>
          </a:p>
          <a:p xmlns:a="http://schemas.openxmlformats.org/drawingml/2006/main">
            <a:pPr lvl="1"/>
            <a:r>
              <a:rPr lang="en-US" sz="2400" dirty="0" smtClean="0"/>
              <a:t>Property mapping</a:t>
            </a:r>
          </a:p>
          <a:p xmlns:a="http://schemas.openxmlformats.org/drawingml/2006/main">
            <a:pPr lvl="2"/>
            <a:r>
              <a:rPr lang="en-US" sz="2000" dirty="0" smtClean="0"/>
              <a:t>Example: </a:t>
            </a:r>
            <a:r>
              <a:rPr lang="en-US" sz="2000" dirty="0" err="1" smtClean="0"/>
              <a:t>BookAuthor</a:t>
            </a:r>
            <a:r>
              <a:rPr lang="en-US" sz="2000" dirty="0" smtClean="0"/>
              <a:t/>
            </a:r>
            <a:r>
              <a:rPr lang="en-US" sz="2000" dirty="0" smtClean="0">
                <a:sym typeface="Wingdings" pitchFamily="2" charset="2"/>
              </a:rPr>
              <a:t> </a:t>
            </a:r>
            <a:r>
              <a:rPr lang="en-US" sz="2000" dirty="0" err="1" smtClean="0">
                <a:sym typeface="Wingdings" pitchFamily="2" charset="2"/>
              </a:rPr>
              <a:t>System.Author</a:t>
            </a:r>
            <a:endParaRPr lang="en-US" sz="2000" dirty="0" smtClean="0"/>
          </a:p>
          <a:p xmlns:a="http://schemas.openxmlformats.org/drawingml/2006/main">
            <a:pPr lvl="1"/>
            <a:r>
              <a:rPr lang="en-US" sz="2400" dirty="0" smtClean="0"/>
              <a:t>Thumbnail and preview URLs</a:t>
            </a:r>
          </a:p>
          <a:p xmlns:a="http://schemas.openxmlformats.org/drawingml/2006/main">
            <a:pPr lvl="1"/>
            <a:r>
              <a:rPr lang="en-US" sz="2400" dirty="0" smtClean="0"/>
              <a:t>Custom view descriptions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normAutofit/>
          </a:bodyPr>
          <a:lstStyle xmlns:a="http://schemas.openxmlformats.org/drawingml/2006/main"/>
          <a:p xmlns:a="http://schemas.openxmlformats.org/drawingml/2006/main">
            <a:r>
              <a:rPr lang="en-US" dirty="0" smtClean="0"/>
              <a:t>Federated Search</a:t>
            </a:r>
            <a:br>
              <a:rPr lang="en-US" dirty="0" smtClean="0"/>
            </a:br>
            <a:endParaRPr lang="en-US" sz="2200" dirty="0"/>
          </a:p>
        </p:txBody>
      </p:sp>
      <p:sp>
        <p:nvSpPr>
          <p:cNvPr id="10" name="Subtitle 9"/>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Building Open Search File</a:t>
            </a:r>
            <a:endParaRPr lang="en-US" dirty="0"/>
          </a:p>
        </p:txBody>
      </p:sp>
      <p:sp>
        <p:nvSpPr>
          <p:cNvPr id="7" name="Text Placeholder 6"/>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dirty="0" smtClean="0"/>
              <a:t>Demo</a:t>
            </a:r>
          </a:p>
          <a:p xmlns:a="http://schemas.openxmlformats.org/drawingml/2006/main">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File Format Ecosystem</a:t>
            </a:r>
            <a:endParaRPr lang="en-US" dirty="0"/>
          </a:p>
        </p:txBody>
      </p:sp>
      <p:sp>
        <p:nvSpPr>
          <p:cNvPr id="4" name="Content Placeholder 3"/>
          <p:cNvSpPr>
            <a:spLocks xmlns:a="http://schemas.openxmlformats.org/drawingml/2006/main" noGrp="1"/>
          </p:cNvSpPr>
          <p:nvPr>
            <p:ph sz="quarter" idx="13"/>
          </p:nvPr>
        </p:nvSpPr>
        <p:spPr>
          <a:xfrm xmlns:a="http://schemas.openxmlformats.org/drawingml/2006/main">
            <a:off x="469900" y="1414463"/>
            <a:ext cx="8229600" cy="4745915"/>
          </a:xfrm>
        </p:spPr>
        <p:txBody>
          <a:bodyPr xmlns:a="http://schemas.openxmlformats.org/drawingml/2006/main"/>
          <a:lstStyle xmlns:a="http://schemas.openxmlformats.org/drawingml/2006/main"/>
          <a:p xmlns:a="http://schemas.openxmlformats.org/drawingml/2006/main">
            <a:r>
              <a:rPr lang="en-US" sz="2800" dirty="0" smtClean="0"/>
              <a:t>You should</a:t>
            </a:r>
          </a:p>
          <a:p xmlns:a="http://schemas.openxmlformats.org/drawingml/2006/main">
            <a:pPr lvl="1"/>
            <a:r>
              <a:rPr lang="en-US" sz="2400" dirty="0" smtClean="0"/>
              <a:t>Provide complete file formats </a:t>
            </a:r>
          </a:p>
          <a:p xmlns:a="http://schemas.openxmlformats.org/drawingml/2006/main">
            <a:pPr lvl="2"/>
            <a:r>
              <a:rPr lang="en-US" sz="2000" dirty="0" smtClean="0"/>
              <a:t>Metadata support</a:t>
            </a:r>
          </a:p>
          <a:p xmlns:a="http://schemas.openxmlformats.org/drawingml/2006/main">
            <a:pPr lvl="2"/>
            <a:r>
              <a:rPr lang="en-US" sz="2000" dirty="0" smtClean="0"/>
              <a:t>Full-text search</a:t>
            </a:r>
          </a:p>
          <a:p xmlns:a="http://schemas.openxmlformats.org/drawingml/2006/main">
            <a:pPr lvl="1"/>
            <a:r>
              <a:rPr lang="en-US" sz="2400" dirty="0" smtClean="0"/>
              <a:t>Build richer file formats</a:t>
            </a:r>
          </a:p>
          <a:p xmlns:a="http://schemas.openxmlformats.org/drawingml/2006/main">
            <a:pPr lvl="2"/>
            <a:r>
              <a:rPr lang="en-US" sz="2000" dirty="0" smtClean="0"/>
              <a:t>Thumbnails and previews</a:t>
            </a:r>
          </a:p>
          <a:p xmlns:a="http://schemas.openxmlformats.org/drawingml/2006/main">
            <a:pPr lvl="1"/>
            <a:r>
              <a:rPr lang="en-US" sz="2400" dirty="0" smtClean="0"/>
              <a:t>Ensure reliability and robustness of the handlers</a:t>
            </a:r>
          </a:p>
          <a:p xmlns:a="http://schemas.openxmlformats.org/drawingml/2006/main">
            <a:pPr lvl="2"/>
            <a:r>
              <a:rPr lang="en-US" sz="2000" dirty="0" smtClean="0"/>
              <a:t>Quick to load, don’t crash, and so on.</a:t>
            </a:r>
          </a:p>
          <a:p xmlns:a="http://schemas.openxmlformats.org/drawingml/2006/main">
            <a:r>
              <a:rPr lang="en-US" sz="2800" dirty="0" smtClean="0"/>
              <a:t>Windows 7 enables this via</a:t>
            </a:r>
          </a:p>
          <a:p xmlns:a="http://schemas.openxmlformats.org/drawingml/2006/main">
            <a:pPr lvl="1"/>
            <a:r>
              <a:rPr lang="en-US" sz="2400" dirty="0" smtClean="0"/>
              <a:t>Clear guidance on file format handlers on MSDN</a:t>
            </a:r>
          </a:p>
          <a:p xmlns:a="http://schemas.openxmlformats.org/drawingml/2006/main">
            <a:pPr lvl="1"/>
            <a:r>
              <a:rPr lang="en-US" sz="2400" dirty="0" smtClean="0"/>
              <a:t>File format verifier tool in beta SDK</a:t>
            </a:r>
          </a:p>
          <a:p xmlns:a="http://schemas.openxmlformats.org/drawingml/2006/main">
            <a:pPr lvl="1"/>
            <a:r>
              <a:rPr lang="en-US" sz="2400" dirty="0" smtClean="0"/>
              <a:t>MFC wrappers in Dev10</a:t>
            </a:r>
            <a:endParaRPr lang="en-US" sz="2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9" name="Rectangle 18"/>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5288" y="228600"/>
            <a:ext cx="8304212" cy="1261884"/>
          </a:xfrm>
        </p:spPr>
        <p:txBody>
          <a:bodyPr xmlns:a="http://schemas.openxmlformats.org/drawingml/2006/main"/>
          <a:lstStyle xmlns:a="http://schemas.openxmlformats.org/drawingml/2006/main"/>
          <a:p xmlns:a="http://schemas.openxmlformats.org/drawingml/2006/main">
            <a:r>
              <a:rPr lang="en-US" dirty="0" smtClean="0"/>
              <a:t>File Format Ecosystem</a:t>
            </a:r>
            <a:br>
              <a:rPr lang="en-US" dirty="0" smtClean="0"/>
            </a:br>
            <a:r>
              <a:rPr lang="en-US" sz="3200" dirty="0" smtClean="0">
                <a:gradFill>
                  <a:gsLst>
                    <a:gs pos="0">
                      <a:schemeClr val="accent6"/>
                    </a:gs>
                    <a:gs pos="23000">
                      <a:schemeClr val="accent6"/>
                    </a:gs>
                  </a:gsLst>
                  <a:lin ang="10800000" scaled="1"/>
                </a:gradFill>
              </a:rPr>
              <a:t>Components</a:t>
            </a:r>
            <a:endParaRPr lang="en-US" sz="3200" dirty="0">
              <a:gradFill>
                <a:gsLst>
                  <a:gs pos="0">
                    <a:schemeClr val="accent6"/>
                  </a:gs>
                  <a:gs pos="23000">
                    <a:schemeClr val="accent6"/>
                  </a:gs>
                </a:gsLst>
                <a:lin ang="10800000" scaled="1"/>
              </a:gradFill>
            </a:endParaRPr>
          </a:p>
        </p:txBody>
      </p:sp>
      <p:pic>
        <p:nvPicPr>
          <p:cNvPr id="10" name="Picture 16" descr="C:\Users\dwashin\Documents\Window Clippings\February, 2005.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b="3654"/>
          <a:stretch xmlns:a="http://schemas.openxmlformats.org/drawingml/2006/main">
            <a:fillRect/>
          </a:stretch>
        </p:blipFill>
        <p:spPr bwMode="auto">
          <a:xfrm xmlns:a="http://schemas.openxmlformats.org/drawingml/2006/main">
            <a:off x="547984" y="2297156"/>
            <a:ext cx="5876823" cy="406080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reflection blurRad="6350" stA="52000" endA="300" endPos="35000" dir="5400000" sy="-100000" algn="bl" rotWithShape="0"/>
          </a:effectLst>
        </p:spPr>
      </p:pic>
      <p:sp>
        <p:nvSpPr>
          <p:cNvPr id="14" name="Text Box 7"/>
          <p:cNvSpPr txBox="1">
            <a:spLocks xmlns:a="http://schemas.openxmlformats.org/drawingml/2006/main" noChangeArrowheads="1"/>
          </p:cNvSpPr>
          <p:nvPr/>
        </p:nvSpPr>
        <p:spPr bwMode="auto">
          <a:xfrm xmlns:a="http://schemas.openxmlformats.org/drawingml/2006/main">
            <a:off x="6553200" y="4833506"/>
            <a:ext cx="2294953" cy="27582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a:lnSpc>
                <a:spcPct val="90000"/>
              </a:lnSpc>
              <a:spcBef>
                <a:spcPct val="0"/>
              </a:spcBef>
              <a:defRPr/>
            </a:pPr>
            <a:r>
              <a:rPr lang="en-US" dirty="0" err="1" smtClean="0"/>
              <a:t>IPropertyHandler</a:t>
            </a:r>
            <a:endParaRPr lang="en-US" dirty="0"/>
          </a:p>
        </p:txBody>
      </p:sp>
      <p:cxnSp>
        <p:nvCxnSpPr>
          <p:cNvPr id="15" name="Straight Arrow Connector 14"/>
          <p:cNvCxnSpPr>
            <a:stCxn xmlns:a="http://schemas.openxmlformats.org/drawingml/2006/main" id="14" idx="1"/>
          </p:cNvCxnSpPr>
          <p:nvPr/>
        </p:nvCxnSpPr>
        <p:spPr bwMode="auto">
          <a:xfrm xmlns:a="http://schemas.openxmlformats.org/drawingml/2006/main" rot="10800000" flipV="1">
            <a:off x="5410200" y="4971416"/>
            <a:ext cx="1143000" cy="1124584"/>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13" name="Text Box 7"/>
          <p:cNvSpPr txBox="1">
            <a:spLocks xmlns:a="http://schemas.openxmlformats.org/drawingml/2006/main" noChangeArrowheads="1"/>
          </p:cNvSpPr>
          <p:nvPr/>
        </p:nvSpPr>
        <p:spPr bwMode="auto">
          <a:xfrm xmlns:a="http://schemas.openxmlformats.org/drawingml/2006/main">
            <a:off x="6684818" y="3690506"/>
            <a:ext cx="2078182" cy="27582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a:lnSpc>
                <a:spcPct val="90000"/>
              </a:lnSpc>
              <a:spcBef>
                <a:spcPct val="0"/>
              </a:spcBef>
              <a:defRPr/>
            </a:pPr>
            <a:r>
              <a:rPr lang="en-US" dirty="0" err="1" smtClean="0"/>
              <a:t>IPreviewHandler</a:t>
            </a:r>
            <a:endParaRPr lang="en-US" dirty="0"/>
          </a:p>
        </p:txBody>
      </p:sp>
      <p:cxnSp>
        <p:nvCxnSpPr>
          <p:cNvPr id="16" name="Straight Arrow Connector 15"/>
          <p:cNvCxnSpPr>
            <a:stCxn xmlns:a="http://schemas.openxmlformats.org/drawingml/2006/main" id="13" idx="1"/>
          </p:cNvCxnSpPr>
          <p:nvPr/>
        </p:nvCxnSpPr>
        <p:spPr bwMode="auto">
          <a:xfrm xmlns:a="http://schemas.openxmlformats.org/drawingml/2006/main" rot="10800000" flipV="1">
            <a:off x="5715002" y="3828415"/>
            <a:ext cx="969816" cy="362583"/>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11" name="Text Box 7"/>
          <p:cNvSpPr txBox="1">
            <a:spLocks xmlns:a="http://schemas.openxmlformats.org/drawingml/2006/main" noChangeArrowheads="1"/>
          </p:cNvSpPr>
          <p:nvPr/>
        </p:nvSpPr>
        <p:spPr bwMode="auto">
          <a:xfrm xmlns:a="http://schemas.openxmlformats.org/drawingml/2006/main">
            <a:off x="6728201" y="1853453"/>
            <a:ext cx="1924373"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a:lnSpc>
                <a:spcPct val="90000"/>
              </a:lnSpc>
              <a:spcBef>
                <a:spcPct val="0"/>
              </a:spcBef>
              <a:defRPr/>
            </a:pPr>
            <a:r>
              <a:rPr lang="en-US" dirty="0" err="1" smtClean="0"/>
              <a:t>IPropertyHandler</a:t>
            </a:r>
            <a:endParaRPr lang="en-US" dirty="0" smtClean="0"/>
          </a:p>
          <a:p xmlns:a="http://schemas.openxmlformats.org/drawingml/2006/main">
            <a:pPr algn="ctr">
              <a:lnSpc>
                <a:spcPct val="90000"/>
              </a:lnSpc>
              <a:spcBef>
                <a:spcPct val="0"/>
              </a:spcBef>
              <a:defRPr/>
            </a:pPr>
            <a:r>
              <a:rPr lang="en-US" dirty="0" err="1" smtClean="0"/>
              <a:t>IFilter</a:t>
            </a:r>
            <a:endParaRPr lang="en-US" dirty="0"/>
          </a:p>
        </p:txBody>
      </p:sp>
      <p:cxnSp>
        <p:nvCxnSpPr>
          <p:cNvPr id="17" name="Straight Arrow Connector 16"/>
          <p:cNvCxnSpPr/>
          <p:nvPr/>
        </p:nvCxnSpPr>
        <p:spPr bwMode="auto">
          <a:xfrm xmlns:a="http://schemas.openxmlformats.org/drawingml/2006/main" rot="10800000" flipV="1">
            <a:off x="5922827" y="2129273"/>
            <a:ext cx="805375" cy="472034"/>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12" name="Text Box 7"/>
          <p:cNvSpPr txBox="1">
            <a:spLocks xmlns:a="http://schemas.openxmlformats.org/drawingml/2006/main" noChangeArrowheads="1"/>
          </p:cNvSpPr>
          <p:nvPr/>
        </p:nvSpPr>
        <p:spPr bwMode="auto">
          <a:xfrm xmlns:a="http://schemas.openxmlformats.org/drawingml/2006/main">
            <a:off x="423984" y="1646828"/>
            <a:ext cx="2164567"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a:lnSpc>
                <a:spcPct val="90000"/>
              </a:lnSpc>
              <a:spcBef>
                <a:spcPct val="0"/>
              </a:spcBef>
              <a:defRPr/>
            </a:pPr>
            <a:r>
              <a:rPr lang="en-US" dirty="0" err="1" smtClean="0"/>
              <a:t>IThumbnailProvider</a:t>
            </a:r>
            <a:endParaRPr lang="en-US" dirty="0" smtClean="0"/>
          </a:p>
          <a:p xmlns:a="http://schemas.openxmlformats.org/drawingml/2006/main">
            <a:pPr algn="ctr">
              <a:lnSpc>
                <a:spcPct val="90000"/>
              </a:lnSpc>
              <a:spcBef>
                <a:spcPct val="0"/>
              </a:spcBef>
              <a:defRPr/>
            </a:pPr>
            <a:r>
              <a:rPr lang="en-US" dirty="0" err="1" smtClean="0"/>
              <a:t>IPropertyHandler</a:t>
            </a:r>
            <a:endParaRPr lang="en-US" dirty="0"/>
          </a:p>
        </p:txBody>
      </p:sp>
      <p:cxnSp>
        <p:nvCxnSpPr>
          <p:cNvPr id="18" name="Straight Arrow Connector 17"/>
          <p:cNvCxnSpPr/>
          <p:nvPr/>
        </p:nvCxnSpPr>
        <p:spPr bwMode="auto">
          <a:xfrm xmlns:a="http://schemas.openxmlformats.org/drawingml/2006/main" rot="16200000" flipH="1">
            <a:off x="2522484" y="2175642"/>
            <a:ext cx="804043" cy="740982"/>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Tree>
  </p:cSld>
  <p:clrMapOvr>
    <a:masterClrMapping xmlns:a="http://schemas.openxmlformats.org/drawingml/2006/main"/>
  </p:clrMapOvr>
  <p:transition>
    <p:fade/>
  </p:transition>
  <p:timing>
    <p:tnLst>
      <p:par>
        <p:cTn id="1" dur="indefinite" restart="never" nodeType="tmRoot"/>
      </p:par>
    </p:tnLst>
  </p:timing>
</p:sld>
</file>

<file path=ppt/slides/slide3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3" name="Title 2"/>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File Format</a:t>
            </a:r>
            <a:endParaRPr lang="en-US" dirty="0"/>
          </a:p>
        </p:txBody>
      </p:sp>
      <p:sp>
        <p:nvSpPr>
          <p:cNvPr id="7" name="Subtitle 6"/>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
        <p:nvSpPr>
          <p:cNvPr id="5" name="Text Placeholder 4"/>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438138"/>
          </a:xfrm>
        </p:spPr>
        <p:txBody>
          <a:bodyPr xmlns:a="http://schemas.openxmlformats.org/drawingml/2006/main"/>
          <a:lstStyle xmlns:a="http://schemas.openxmlformats.org/drawingml/2006/main"/>
          <a:p xmlns:a="http://schemas.openxmlformats.org/drawingml/2006/main">
            <a:r>
              <a:rPr lang="en-US" dirty="0" smtClean="0"/>
              <a:t>Windows 7 has a cleaner and elegant </a:t>
            </a:r>
            <a:br>
              <a:rPr lang="en-US" dirty="0" smtClean="0"/>
            </a:br>
            <a:r>
              <a:rPr lang="en-US" dirty="0" smtClean="0"/>
              <a:t>shell Explorer</a:t>
            </a:r>
          </a:p>
          <a:p xmlns:a="http://schemas.openxmlformats.org/drawingml/2006/main">
            <a:r>
              <a:rPr lang="en-US" dirty="0" smtClean="0"/>
              <a:t>The users can find and organize their content – documents, pictures, music, other, in easy and consistent fashion</a:t>
            </a:r>
          </a:p>
          <a:p xmlns:a="http://schemas.openxmlformats.org/drawingml/2006/main">
            <a:r>
              <a:rPr lang="en-US" dirty="0" smtClean="0"/>
              <a:t>The shell has many extension points</a:t>
            </a:r>
          </a:p>
          <a:p xmlns:a="http://schemas.openxmlformats.org/drawingml/2006/main">
            <a:pPr lvl="1"/>
            <a:r>
              <a:rPr lang="en-US" dirty="0" smtClean="0"/>
              <a:t>Use these extension abilities in your software</a:t>
            </a:r>
          </a:p>
          <a:p xmlns:a="http://schemas.openxmlformats.org/drawingml/2006/main">
            <a:pPr lvl="1"/>
            <a:r>
              <a:rPr lang="en-US" dirty="0" smtClean="0"/>
              <a:t>Give the user the same rich experience</a:t>
            </a:r>
          </a:p>
          <a:p xmlns:a="http://schemas.openxmlformats.org/drawingml/2006/main">
            <a:r>
              <a:rPr lang="en-US" dirty="0" smtClean="0"/>
              <a:t>Follow the next slide “Call To Actions”</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Call To Action</a:t>
            </a:r>
            <a:endParaRPr lang="en-US" dirty="0"/>
          </a:p>
        </p:txBody>
      </p:sp>
      <p:sp>
        <p:nvSpPr>
          <p:cNvPr id="6" name="Text Placeholder 5"/>
          <p:cNvSpPr>
            <a:spLocks xmlns:a="http://schemas.openxmlformats.org/drawingml/2006/main" noGrp="1"/>
          </p:cNvSpPr>
          <p:nvPr>
            <p:ph sz="quarter" idx="13"/>
          </p:nvPr>
        </p:nvSpPr>
        <p:spPr>
          <a:xfrm xmlns:a="http://schemas.openxmlformats.org/drawingml/2006/main">
            <a:off x="469900" y="1414463"/>
            <a:ext cx="8229600" cy="3108543"/>
          </a:xfrm>
        </p:spPr>
        <p:txBody>
          <a:bodyPr xmlns:a="http://schemas.openxmlformats.org/drawingml/2006/main"/>
          <a:lstStyle xmlns:a="http://schemas.openxmlformats.org/drawingml/2006/main"/>
          <a:p xmlns:a="http://schemas.openxmlformats.org/drawingml/2006/main">
            <a:r>
              <a:rPr lang="en-US" dirty="0" smtClean="0"/>
              <a:t>Use the </a:t>
            </a:r>
            <a:r>
              <a:rPr lang="en-US" b="1" dirty="0" smtClean="0"/>
              <a:t>common file dialog</a:t>
            </a:r>
          </a:p>
          <a:p xmlns:a="http://schemas.openxmlformats.org/drawingml/2006/main">
            <a:r>
              <a:rPr lang="en-US" dirty="0" smtClean="0"/>
              <a:t>Make your applications </a:t>
            </a:r>
            <a:r>
              <a:rPr lang="en-US" b="1" dirty="0" smtClean="0"/>
              <a:t>library aware</a:t>
            </a:r>
          </a:p>
          <a:p xmlns:a="http://schemas.openxmlformats.org/drawingml/2006/main">
            <a:pPr lvl="1"/>
            <a:r>
              <a:rPr lang="en-US" dirty="0" smtClean="0"/>
              <a:t>Integrate with Shell APIs</a:t>
            </a:r>
          </a:p>
          <a:p xmlns:a="http://schemas.openxmlformats.org/drawingml/2006/main">
            <a:r>
              <a:rPr lang="en-US" dirty="0" smtClean="0"/>
              <a:t>Provide complete and rich </a:t>
            </a:r>
            <a:r>
              <a:rPr lang="en-US" b="1" dirty="0" smtClean="0"/>
              <a:t>file formats </a:t>
            </a:r>
          </a:p>
          <a:p xmlns:a="http://schemas.openxmlformats.org/drawingml/2006/main">
            <a:r>
              <a:rPr lang="en-US" dirty="0" smtClean="0"/>
              <a:t>Participate in </a:t>
            </a:r>
            <a:r>
              <a:rPr lang="en-US" b="1" dirty="0" smtClean="0"/>
              <a:t>federated search </a:t>
            </a:r>
          </a:p>
          <a:p xmlns:a="http://schemas.openxmlformats.org/drawingml/2006/main">
            <a:pPr lvl="1"/>
            <a:r>
              <a:rPr lang="en-US" dirty="0" smtClean="0"/>
              <a:t>Create a search provider for your Web service</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9.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5"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6" name="Picture 5"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0" name="Rectangle 39"/>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3" name="Title 2"/>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The “New” Windows Explorer</a:t>
            </a:r>
            <a:endParaRPr lang="en-US" dirty="0"/>
          </a:p>
        </p:txBody>
      </p:sp>
      <p:pic>
        <p:nvPicPr>
          <p:cNvPr id="5" name="Picture 16" descr="C:\Users\dwashin\Documents\Window Clippings\February, 2005.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b="2275"/>
          <a:stretch xmlns:a="http://schemas.openxmlformats.org/drawingml/2006/main">
            <a:fillRect/>
          </a:stretch>
        </p:blipFill>
        <p:spPr bwMode="auto">
          <a:xfrm xmlns:a="http://schemas.openxmlformats.org/drawingml/2006/main">
            <a:off x="1379111" y="1643050"/>
            <a:ext cx="6421372" cy="450059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sp>
        <p:nvSpPr>
          <p:cNvPr id="11" name="Text Box 7"/>
          <p:cNvSpPr txBox="1">
            <a:spLocks xmlns:a="http://schemas.openxmlformats.org/drawingml/2006/main" noChangeArrowheads="1"/>
          </p:cNvSpPr>
          <p:nvPr/>
        </p:nvSpPr>
        <p:spPr bwMode="auto">
          <a:xfrm xmlns:a="http://schemas.openxmlformats.org/drawingml/2006/main">
            <a:off x="4503333" y="6163508"/>
            <a:ext cx="1214446"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eaLnBrk="1" hangingPunct="1">
              <a:lnSpc>
                <a:spcPct val="90000"/>
              </a:lnSpc>
              <a:spcBef>
                <a:spcPct val="0"/>
              </a:spcBef>
              <a:defRPr/>
            </a:pPr>
            <a:r>
              <a:rPr lang="en-US" dirty="0" smtClean="0">
                <a:solidFill>
                  <a:schemeClr val="tx1"/>
                </a:solidFill>
              </a:rPr>
              <a:t>Rich metadata</a:t>
            </a:r>
            <a:endParaRPr lang="en-US" dirty="0">
              <a:solidFill>
                <a:schemeClr val="tx1"/>
              </a:solidFill>
            </a:endParaRPr>
          </a:p>
        </p:txBody>
      </p:sp>
      <p:cxnSp>
        <p:nvCxnSpPr>
          <p:cNvPr id="12" name="Straight Arrow Connector 11"/>
          <p:cNvCxnSpPr/>
          <p:nvPr/>
        </p:nvCxnSpPr>
        <p:spPr bwMode="auto">
          <a:xfrm xmlns:a="http://schemas.openxmlformats.org/drawingml/2006/main" rot="10800000">
            <a:off x="4174718" y="5876942"/>
            <a:ext cx="428628" cy="357190"/>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6" name="Text Box 6"/>
          <p:cNvSpPr txBox="1">
            <a:spLocks xmlns:a="http://schemas.openxmlformats.org/drawingml/2006/main" noChangeArrowheads="1"/>
          </p:cNvSpPr>
          <p:nvPr/>
        </p:nvSpPr>
        <p:spPr bwMode="auto">
          <a:xfrm xmlns:a="http://schemas.openxmlformats.org/drawingml/2006/main">
            <a:off x="77130" y="4643446"/>
            <a:ext cx="1280160"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eaLnBrk="1" hangingPunct="1">
              <a:lnSpc>
                <a:spcPct val="90000"/>
              </a:lnSpc>
              <a:spcBef>
                <a:spcPct val="0"/>
              </a:spcBef>
              <a:defRPr/>
            </a:pPr>
            <a:r>
              <a:rPr lang="en-US" dirty="0">
                <a:solidFill>
                  <a:schemeClr val="tx1"/>
                </a:solidFill>
              </a:rPr>
              <a:t>Cleaner</a:t>
            </a:r>
            <a:r>
              <a:rPr lang="en-US" dirty="0">
                <a:solidFill>
                  <a:schemeClr val="tx1"/>
                </a:solidFill>
                <a:effectLst>
                  <a:outerShdw blurRad="38100" dist="38100" dir="2700000" algn="tl">
                    <a:srgbClr val="000000"/>
                  </a:outerShdw>
                </a:effectLst>
                <a:latin typeface="Trebuchet MS" pitchFamily="34" charset="0"/>
              </a:rPr>
              <a:t/>
            </a:r>
            <a:r>
              <a:rPr lang="en-US" dirty="0">
                <a:solidFill>
                  <a:schemeClr val="tx1"/>
                </a:solidFill>
              </a:rPr>
              <a:t>navigation</a:t>
            </a:r>
          </a:p>
        </p:txBody>
      </p:sp>
      <p:cxnSp>
        <p:nvCxnSpPr>
          <p:cNvPr id="13" name="Straight Arrow Connector 12"/>
          <p:cNvCxnSpPr/>
          <p:nvPr/>
        </p:nvCxnSpPr>
        <p:spPr bwMode="auto">
          <a:xfrm xmlns:a="http://schemas.openxmlformats.org/drawingml/2006/main" flipV="1">
            <a:off x="1258888" y="4643448"/>
            <a:ext cx="628228" cy="142874"/>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10" name="Text Box 7"/>
          <p:cNvSpPr txBox="1">
            <a:spLocks xmlns:a="http://schemas.openxmlformats.org/drawingml/2006/main" noChangeArrowheads="1"/>
          </p:cNvSpPr>
          <p:nvPr/>
        </p:nvSpPr>
        <p:spPr bwMode="auto">
          <a:xfrm xmlns:a="http://schemas.openxmlformats.org/drawingml/2006/main">
            <a:off x="7786710" y="3429000"/>
            <a:ext cx="1071570"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a:lnSpc>
                <a:spcPct val="90000"/>
              </a:lnSpc>
              <a:spcBef>
                <a:spcPct val="0"/>
              </a:spcBef>
              <a:defRPr/>
            </a:pPr>
            <a:r>
              <a:rPr lang="en-US" dirty="0">
                <a:solidFill>
                  <a:schemeClr val="tx1"/>
                </a:solidFill>
              </a:rPr>
              <a:t>Easy </a:t>
            </a:r>
            <a:r>
              <a:rPr lang="en-US" dirty="0" smtClean="0">
                <a:solidFill>
                  <a:schemeClr val="tx1"/>
                </a:solidFill>
              </a:rPr>
              <a:t>previews</a:t>
            </a:r>
            <a:endParaRPr lang="en-US" dirty="0">
              <a:solidFill>
                <a:schemeClr val="tx1"/>
              </a:solidFill>
            </a:endParaRPr>
          </a:p>
        </p:txBody>
      </p:sp>
      <p:cxnSp>
        <p:nvCxnSpPr>
          <p:cNvPr id="14" name="Straight Arrow Connector 13"/>
          <p:cNvCxnSpPr/>
          <p:nvPr/>
        </p:nvCxnSpPr>
        <p:spPr bwMode="auto">
          <a:xfrm xmlns:a="http://schemas.openxmlformats.org/drawingml/2006/main" rot="10800000">
            <a:off x="7379903" y="3214686"/>
            <a:ext cx="486200" cy="304690"/>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7" name="Text Box 7"/>
          <p:cNvSpPr txBox="1">
            <a:spLocks xmlns:a="http://schemas.openxmlformats.org/drawingml/2006/main" noChangeArrowheads="1"/>
          </p:cNvSpPr>
          <p:nvPr/>
        </p:nvSpPr>
        <p:spPr bwMode="auto">
          <a:xfrm xmlns:a="http://schemas.openxmlformats.org/drawingml/2006/main">
            <a:off x="7022713" y="1000108"/>
            <a:ext cx="1675702"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a:lnSpc>
                <a:spcPct val="90000"/>
              </a:lnSpc>
              <a:spcBef>
                <a:spcPct val="0"/>
              </a:spcBef>
              <a:defRPr/>
            </a:pPr>
            <a:r>
              <a:rPr lang="en-US" dirty="0">
                <a:solidFill>
                  <a:schemeClr val="tx1"/>
                </a:solidFill>
              </a:rPr>
              <a:t>Powerful </a:t>
            </a:r>
            <a:r>
              <a:rPr lang="en-US" dirty="0" smtClean="0">
                <a:solidFill>
                  <a:schemeClr val="tx1"/>
                </a:solidFill>
              </a:rPr>
              <a:t>Instant Search</a:t>
            </a:r>
            <a:endParaRPr lang="en-US" dirty="0">
              <a:solidFill>
                <a:schemeClr val="tx1"/>
              </a:solidFill>
            </a:endParaRPr>
          </a:p>
        </p:txBody>
      </p:sp>
      <p:cxnSp>
        <p:nvCxnSpPr>
          <p:cNvPr id="15" name="Straight Arrow Connector 14"/>
          <p:cNvCxnSpPr/>
          <p:nvPr/>
        </p:nvCxnSpPr>
        <p:spPr bwMode="auto">
          <a:xfrm xmlns:a="http://schemas.openxmlformats.org/drawingml/2006/main" rot="5400000">
            <a:off x="6694715" y="1542420"/>
            <a:ext cx="404826" cy="320334"/>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8" name="Text Box 7"/>
          <p:cNvSpPr txBox="1">
            <a:spLocks xmlns:a="http://schemas.openxmlformats.org/drawingml/2006/main" noChangeArrowheads="1"/>
          </p:cNvSpPr>
          <p:nvPr/>
        </p:nvSpPr>
        <p:spPr bwMode="auto">
          <a:xfrm xmlns:a="http://schemas.openxmlformats.org/drawingml/2006/main">
            <a:off x="3379375" y="1000108"/>
            <a:ext cx="1428760"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a:lnSpc>
                <a:spcPct val="90000"/>
              </a:lnSpc>
              <a:spcBef>
                <a:spcPct val="0"/>
              </a:spcBef>
              <a:defRPr/>
            </a:pPr>
            <a:r>
              <a:rPr lang="en-US" dirty="0">
                <a:solidFill>
                  <a:schemeClr val="tx1"/>
                </a:solidFill>
              </a:rPr>
              <a:t>Arrangement </a:t>
            </a:r>
            <a:r>
              <a:rPr lang="en-US" dirty="0" smtClean="0">
                <a:solidFill>
                  <a:schemeClr val="tx1"/>
                </a:solidFill>
              </a:rPr>
              <a:t>views</a:t>
            </a:r>
            <a:endParaRPr lang="en-US" dirty="0">
              <a:solidFill>
                <a:schemeClr val="tx1"/>
              </a:solidFill>
            </a:endParaRPr>
          </a:p>
        </p:txBody>
      </p:sp>
      <p:cxnSp>
        <p:nvCxnSpPr>
          <p:cNvPr id="16" name="Straight Arrow Connector 15"/>
          <p:cNvCxnSpPr/>
          <p:nvPr/>
        </p:nvCxnSpPr>
        <p:spPr bwMode="auto">
          <a:xfrm xmlns:a="http://schemas.openxmlformats.org/drawingml/2006/main" rot="16200000" flipH="1">
            <a:off x="4304897" y="1781174"/>
            <a:ext cx="935038" cy="214315"/>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9" name="Text Box 6"/>
          <p:cNvSpPr txBox="1">
            <a:spLocks xmlns:a="http://schemas.openxmlformats.org/drawingml/2006/main" noChangeArrowheads="1"/>
          </p:cNvSpPr>
          <p:nvPr/>
        </p:nvSpPr>
        <p:spPr bwMode="auto">
          <a:xfrm xmlns:a="http://schemas.openxmlformats.org/drawingml/2006/main">
            <a:off x="77130" y="1905000"/>
            <a:ext cx="1280160" cy="55164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eaLnBrk="1" hangingPunct="1">
              <a:lnSpc>
                <a:spcPct val="90000"/>
              </a:lnSpc>
              <a:spcBef>
                <a:spcPct val="0"/>
              </a:spcBef>
              <a:defRPr/>
            </a:pPr>
            <a:r>
              <a:rPr lang="en-US" dirty="0" smtClean="0">
                <a:solidFill>
                  <a:schemeClr val="tx1"/>
                </a:solidFill>
              </a:rPr>
              <a:t>Federated search</a:t>
            </a:r>
            <a:endParaRPr lang="en-US" dirty="0">
              <a:solidFill>
                <a:schemeClr val="tx1"/>
              </a:solidFill>
            </a:endParaRPr>
          </a:p>
        </p:txBody>
      </p:sp>
      <p:cxnSp>
        <p:nvCxnSpPr>
          <p:cNvPr id="17" name="Straight Arrow Connector 16"/>
          <p:cNvCxnSpPr/>
          <p:nvPr/>
        </p:nvCxnSpPr>
        <p:spPr bwMode="auto">
          <a:xfrm xmlns:a="http://schemas.openxmlformats.org/drawingml/2006/main">
            <a:off x="1229589" y="2366010"/>
            <a:ext cx="435274" cy="348610"/>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18" name="Text Box 6"/>
          <p:cNvSpPr txBox="1">
            <a:spLocks xmlns:a="http://schemas.openxmlformats.org/drawingml/2006/main" noChangeArrowheads="1"/>
          </p:cNvSpPr>
          <p:nvPr/>
        </p:nvSpPr>
        <p:spPr bwMode="auto">
          <a:xfrm xmlns:a="http://schemas.openxmlformats.org/drawingml/2006/main">
            <a:off x="71438" y="3429000"/>
            <a:ext cx="1285852" cy="275820"/>
          </a:xfrm>
          <a:prstGeom xmlns:a="http://schemas.openxmlformats.org/drawingml/2006/main" prst="roundRect">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0" tIns="0" rIns="0" bIns="0" anchor="ctr" anchorCtr="0">
            <a:spAutoFit/>
          </a:bodyPr>
          <a:lstStyle xmlns:a="http://schemas.openxmlformats.org/drawingml/2006/main"/>
          <a:p xmlns:a="http://schemas.openxmlformats.org/drawingml/2006/main">
            <a:pPr algn="ctr" eaLnBrk="1" hangingPunct="1">
              <a:lnSpc>
                <a:spcPct val="90000"/>
              </a:lnSpc>
              <a:spcBef>
                <a:spcPct val="0"/>
              </a:spcBef>
              <a:defRPr/>
            </a:pPr>
            <a:r>
              <a:rPr lang="en-US" dirty="0" smtClean="0">
                <a:solidFill>
                  <a:schemeClr val="tx1"/>
                </a:solidFill>
              </a:rPr>
              <a:t>Libraries</a:t>
            </a:r>
            <a:endParaRPr lang="en-US" dirty="0">
              <a:solidFill>
                <a:schemeClr val="tx1"/>
              </a:solidFill>
            </a:endParaRPr>
          </a:p>
        </p:txBody>
      </p:sp>
      <p:cxnSp>
        <p:nvCxnSpPr>
          <p:cNvPr id="19" name="Straight Arrow Connector 18"/>
          <p:cNvCxnSpPr/>
          <p:nvPr/>
        </p:nvCxnSpPr>
        <p:spPr bwMode="auto">
          <a:xfrm xmlns:a="http://schemas.openxmlformats.org/drawingml/2006/main" flipV="1">
            <a:off x="1236235" y="3214686"/>
            <a:ext cx="415905" cy="285752"/>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Libraries Overview</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3773341"/>
          </a:xfrm>
        </p:spPr>
        <p:txBody>
          <a:bodyPr xmlns:a="http://schemas.openxmlformats.org/drawingml/2006/main"/>
          <a:lstStyle xmlns:a="http://schemas.openxmlformats.org/drawingml/2006/main"/>
          <a:p xmlns:a="http://schemas.openxmlformats.org/drawingml/2006/main">
            <a:r>
              <a:rPr lang="en-US" dirty="0" smtClean="0"/>
              <a:t>In previous versions of Windows, users manage files in Known Folders locations</a:t>
            </a:r>
          </a:p>
          <a:p xmlns:a="http://schemas.openxmlformats.org/drawingml/2006/main">
            <a:pPr lvl="1"/>
            <a:r>
              <a:rPr lang="en-US" dirty="0" smtClean="0"/>
              <a:t>Documents, Pictures, Music, Videos</a:t>
            </a:r>
          </a:p>
          <a:p xmlns:a="http://schemas.openxmlformats.org/drawingml/2006/main">
            <a:r>
              <a:rPr lang="en-US" dirty="0" smtClean="0"/>
              <a:t>There are at least two local</a:t>
            </a:r>
            <a:br>
              <a:rPr lang="en-US" dirty="0" smtClean="0"/>
            </a:br>
            <a:r>
              <a:rPr lang="en-US" dirty="0" smtClean="0"/>
              <a:t>folder locations</a:t>
            </a:r>
          </a:p>
          <a:p xmlns:a="http://schemas.openxmlformats.org/drawingml/2006/main">
            <a:pPr lvl="1"/>
            <a:r>
              <a:rPr lang="en-US" dirty="0" smtClean="0"/>
              <a:t>The user personal </a:t>
            </a:r>
            <a:br>
              <a:rPr lang="en-US" dirty="0" smtClean="0"/>
            </a:br>
            <a:r>
              <a:rPr lang="en-US" dirty="0" smtClean="0"/>
              <a:t>folder</a:t>
            </a:r>
          </a:p>
          <a:p xmlns:a="http://schemas.openxmlformats.org/drawingml/2006/main">
            <a:pPr lvl="1"/>
            <a:r>
              <a:rPr lang="en-US" dirty="0" smtClean="0"/>
              <a:t>The Public folder</a:t>
            </a:r>
          </a:p>
        </p:txBody>
      </p:sp>
      <p:pic>
        <p:nvPicPr>
          <p:cNvPr id="2"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4572000" y="3571876"/>
            <a:ext cx="4191000" cy="285592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Domain </a:t>
            </a:r>
            <a:r>
              <a:rPr lang="en-US" dirty="0" smtClean="0"/>
              <a:t>A</a:t>
            </a:r>
            <a:r>
              <a:rPr dirty="0" smtClean="0"/>
              <a:t>nd Home Networks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293209"/>
          </a:xfrm>
        </p:spPr>
        <p:txBody>
          <a:bodyPr xmlns:a="http://schemas.openxmlformats.org/drawingml/2006/main"/>
          <a:lstStyle xmlns:a="http://schemas.openxmlformats.org/drawingml/2006/main"/>
          <a:p xmlns:a="http://schemas.openxmlformats.org/drawingml/2006/main">
            <a:r>
              <a:rPr lang="en-US" smtClean="0"/>
              <a:t>In a domain network, we may have shared folders containing documents</a:t>
            </a:r>
          </a:p>
          <a:p xmlns:a="http://schemas.openxmlformats.org/drawingml/2006/main">
            <a:r>
              <a:rPr lang="en-US" smtClean="0"/>
              <a:t>In home network, we may share directories between computers</a:t>
            </a:r>
          </a:p>
          <a:p xmlns:a="http://schemas.openxmlformats.org/drawingml/2006/main">
            <a:pPr lvl="1"/>
            <a:r>
              <a:rPr lang="en-US" smtClean="0"/>
              <a:t>Significant other’s computer</a:t>
            </a:r>
          </a:p>
          <a:p xmlns:a="http://schemas.openxmlformats.org/drawingml/2006/main">
            <a:pPr lvl="1"/>
            <a:r>
              <a:rPr lang="en-US" smtClean="0"/>
              <a:t>Windows</a:t>
            </a:r>
            <a:r>
              <a:rPr lang="en-US" baseline="30000" smtClean="0"/>
              <a:t>®</a:t>
            </a:r>
            <a:r>
              <a:rPr lang="en-US" smtClean="0"/>
              <a:t> Home Server</a:t>
            </a:r>
          </a:p>
          <a:p xmlns:a="http://schemas.openxmlformats.org/drawingml/2006/main">
            <a:pPr lvl="1"/>
            <a:r>
              <a:rPr lang="en-US" smtClean="0"/>
              <a:t>Windows</a:t>
            </a:r>
            <a:r>
              <a:rPr lang="en-US" baseline="30000" smtClean="0"/>
              <a:t>®</a:t>
            </a:r>
            <a:r>
              <a:rPr lang="en-US" smtClean="0"/>
              <a:t> Media Center recorded TV</a:t>
            </a:r>
            <a:endParaRPr lang="en-US" dirty="0" smtClean="0"/>
          </a:p>
        </p:txBody>
      </p:sp>
      <p:pic>
        <p:nvPicPr>
          <p:cNvPr id="4100" name="Picture 4" descr="HP MediaSmart Server">
            <a:hlinkClick xmlns:r="http://schemas.openxmlformats.org/officeDocument/2006/relationships" xmlns:a="http://schemas.openxmlformats.org/drawingml/2006/main" r:id="rId4"/>
          </p:cNvPr>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tretch xmlns:a="http://schemas.openxmlformats.org/drawingml/2006/main">
            <a:fillRect/>
          </a:stretch>
        </p:blipFill>
        <p:spPr bwMode="auto">
          <a:xfrm xmlns:a="http://schemas.openxmlformats.org/drawingml/2006/main">
            <a:off x="1243708" y="4953063"/>
            <a:ext cx="828675" cy="12524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pic>
        <p:nvPicPr>
          <p:cNvPr id="4102" name="Picture 6" descr="Certified for Windows Vista remote"/>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stretch xmlns:a="http://schemas.openxmlformats.org/drawingml/2006/main">
            <a:fillRect/>
          </a:stretch>
        </p:blipFill>
        <p:spPr bwMode="auto">
          <a:xfrm xmlns:a="http://schemas.openxmlformats.org/drawingml/2006/main" rot="902574">
            <a:off x="7352416" y="4182465"/>
            <a:ext cx="596553" cy="223707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pic>
        <p:nvPicPr>
          <p:cNvPr id="4104" name="Picture 8" descr="Add a TV tuner and get a DVR">
            <a:hlinkClick xmlns:r="http://schemas.openxmlformats.org/officeDocument/2006/relationships" xmlns:a="http://schemas.openxmlformats.org/drawingml/2006/main" r:id="rId7"/>
          </p:cNvPr>
          <p:cNvPicPr>
            <a:picLocks xmlns:a="http://schemas.openxmlformats.org/drawingml/2006/main" noChangeAspect="1" noChangeArrowheads="1"/>
          </p:cNvPicPr>
          <p:nvPr/>
        </p:nvPicPr>
        <p:blipFill>
          <a:blip xmlns:r="http://schemas.openxmlformats.org/officeDocument/2006/relationships" xmlns:a="http://schemas.openxmlformats.org/drawingml/2006/main" r:embed="rId8" cstate="print"/>
          <a:srcRect xmlns:a="http://schemas.openxmlformats.org/drawingml/2006/main" l="2041" t="3272" r="4416" b="8296"/>
          <a:stretch xmlns:a="http://schemas.openxmlformats.org/drawingml/2006/main">
            <a:fillRect/>
          </a:stretch>
        </p:blipFill>
        <p:spPr bwMode="auto">
          <a:xfrm xmlns:a="http://schemas.openxmlformats.org/drawingml/2006/main">
            <a:off x="3357554" y="5072074"/>
            <a:ext cx="2428892" cy="1285884"/>
          </a:xfrm>
          <a:prstGeom xmlns:a="http://schemas.openxmlformats.org/drawingml/2006/main" prst="roundRect">
            <a:avLst>
              <a:gd name="adj" fmla="val 9209"/>
            </a:avLst>
          </a:prstGeom>
          <a:noFill xmlns:a="http://schemas.openxmlformats.org/drawingml/2006/main"/>
          <a:ln xmlns:a="http://schemas.openxmlformats.org/drawingml/2006/main" w="41275">
            <a:solidFill>
              <a:schemeClr val="bg1"/>
            </a:solid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Rectangle 5"/>
          <p:cNvSpPr/>
          <p:nvPr/>
        </p:nvSpPr>
        <p:spPr>
          <a:xfrm xmlns:a="http://schemas.openxmlformats.org/drawingml/2006/main">
            <a:off x="0" y="1905000"/>
            <a:ext cx="9144000" cy="2738446"/>
          </a:xfrm>
          <a:prstGeom xmlns:a="http://schemas.openxmlformats.org/drawingml/2006/main" prst="rect">
            <a:avLst/>
          </a:prstGeom>
          <a:gradFill xmlns:a="http://schemas.openxmlformats.org/drawingml/2006/main" flip="none" rotWithShape="1">
            <a:gsLst>
              <a:gs pos="0">
                <a:srgbClr val="FFFFFF">
                  <a:alpha val="0"/>
                </a:srgbClr>
              </a:gs>
              <a:gs pos="23000">
                <a:schemeClr val="accent3">
                  <a:lumMod val="50000"/>
                </a:schemeClr>
              </a:gs>
              <a:gs pos="76000">
                <a:schemeClr val="accent3">
                  <a:lumMod val="50000"/>
                </a:schemeClr>
              </a:gs>
              <a:gs pos="100000">
                <a:srgbClr val="FFFFFF">
                  <a:alpha val="0"/>
                </a:srgbClr>
              </a:gs>
            </a:gsLst>
            <a:lin ang="10800000" scaled="1"/>
            <a:tileRect/>
          </a:gradFill>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a:effectLst xmlns:a="http://schemas.openxmlformats.org/drawingml/2006/main">
            <a:outerShdw blurRad="50800" dist="38100" dir="5400000" algn="t" rotWithShape="0">
              <a:prstClr val="black">
                <a:alpha val="40000"/>
              </a:prstClr>
            </a:outerShdw>
          </a:effectLst>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Library Definition</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869145" y="2230861"/>
            <a:ext cx="7405710" cy="2086725"/>
          </a:xfrm>
        </p:spPr>
        <p:txBody>
          <a:bodyPr xmlns:a="http://schemas.openxmlformats.org/drawingml/2006/main"/>
          <a:lstStyle xmlns:a="http://schemas.openxmlformats.org/drawingml/2006/main"/>
          <a:p xmlns:a="http://schemas.openxmlformats.org/drawingml/2006/main">
            <a:pPr algn="ctr">
              <a:buNone/>
            </a:pPr>
            <a:r>
              <a:rPr lang="en-US" sz="3600" dirty="0" smtClean="0"/>
              <a:t>“ Libraries are destinations where users can find and organize their data as collections of items that may span multiple locations.”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Managing Library</a:t>
            </a:r>
            <a:endParaRPr lang="en-US"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381000" y="1595438"/>
            <a:ext cx="3476625" cy="1520825"/>
          </a:xfrm>
        </p:spPr>
        <p:txBody>
          <a:bodyPr xmlns:a="http://schemas.openxmlformats.org/drawingml/2006/main"/>
          <a:lstStyle xmlns:a="http://schemas.openxmlformats.org/drawingml/2006/main"/>
          <a:p xmlns:a="http://schemas.openxmlformats.org/drawingml/2006/main">
            <a:pPr marL="0" indent="0" algn="ctr">
              <a:buNone/>
            </a:pPr>
            <a:r>
              <a:rPr lang="en-US" dirty="0" smtClean="0"/>
              <a:t>The Windows Shell has a user interface to manage libraries</a:t>
            </a:r>
          </a:p>
          <a:p xmlns:a="http://schemas.openxmlformats.org/drawingml/2006/main">
            <a:endParaRPr lang="en-US" dirty="0"/>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lum bright="-4000"/>
          </a:blip>
          <a:srcRect xmlns:a="http://schemas.openxmlformats.org/drawingml/2006/main"/>
          <a:stretch xmlns:a="http://schemas.openxmlformats.org/drawingml/2006/main">
            <a:fillRect/>
          </a:stretch>
        </p:blipFill>
        <p:spPr bwMode="auto">
          <a:xfrm xmlns:a="http://schemas.openxmlformats.org/drawingml/2006/main">
            <a:off x="357158" y="3714752"/>
            <a:ext cx="1743943" cy="258103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pic>
        <p:nvPicPr>
          <p:cNvPr id="2052"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lum bright="-4000"/>
          </a:blip>
          <a:srcRect xmlns:a="http://schemas.openxmlformats.org/drawingml/2006/main"/>
          <a:stretch xmlns:a="http://schemas.openxmlformats.org/drawingml/2006/main">
            <a:fillRect/>
          </a:stretch>
        </p:blipFill>
        <p:spPr bwMode="auto">
          <a:xfrm xmlns:a="http://schemas.openxmlformats.org/drawingml/2006/main">
            <a:off x="4572000" y="2280435"/>
            <a:ext cx="4454308" cy="40243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pic>
        <p:nvPicPr>
          <p:cNvPr id="2051"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lum bright="-4000"/>
          </a:blip>
          <a:srcRect xmlns:a="http://schemas.openxmlformats.org/drawingml/2006/main"/>
          <a:stretch xmlns:a="http://schemas.openxmlformats.org/drawingml/2006/main">
            <a:fillRect/>
          </a:stretch>
        </p:blipFill>
        <p:spPr bwMode="auto">
          <a:xfrm xmlns:a="http://schemas.openxmlformats.org/drawingml/2006/main">
            <a:off x="2285984" y="4714884"/>
            <a:ext cx="2107212" cy="92869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Common File Dialogs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2591479"/>
          </a:xfrm>
        </p:spPr>
        <p:txBody>
          <a:bodyPr xmlns:a="http://schemas.openxmlformats.org/drawingml/2006/main"/>
          <a:lstStyle xmlns:a="http://schemas.openxmlformats.org/drawingml/2006/main"/>
          <a:p xmlns:a="http://schemas.openxmlformats.org/drawingml/2006/main">
            <a:r>
              <a:rPr lang="en-US" sz="2800" dirty="0" smtClean="0"/>
              <a:t>The new Common File Dialogs have built-in support for libraries</a:t>
            </a:r>
          </a:p>
          <a:p xmlns:a="http://schemas.openxmlformats.org/drawingml/2006/main">
            <a:pPr lvl="0"/>
            <a:r>
              <a:rPr lang="en-US" sz="2800" dirty="0" smtClean="0"/>
              <a:t>By using the Common File Dialog, you get the libraries experience out-of-the-box and additional taskbar functionality</a:t>
            </a:r>
          </a:p>
          <a:p xmlns:a="http://schemas.openxmlformats.org/drawingml/2006/main">
            <a:endParaRPr lang="en-US" sz="2800" dirty="0" smtClean="0"/>
          </a:p>
        </p:txBody>
      </p:sp>
      <p:pic>
        <p:nvPicPr>
          <p:cNvPr id="307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lum bright="-4000"/>
          </a:blip>
          <a:srcRect xmlns:a="http://schemas.openxmlformats.org/drawingml/2006/main"/>
          <a:stretch xmlns:a="http://schemas.openxmlformats.org/drawingml/2006/main">
            <a:fillRect/>
          </a:stretch>
        </p:blipFill>
        <p:spPr bwMode="auto">
          <a:xfrm xmlns:a="http://schemas.openxmlformats.org/drawingml/2006/main">
            <a:off x="2393141" y="3714752"/>
            <a:ext cx="4357718" cy="29429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334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U Agnostic">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U Agnostic">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1474</Words>
  <Application>Microsoft Office PowerPoint</Application>
  <PresentationFormat>On-screen Show (4:3)</PresentationFormat>
  <Paragraphs>333</Paragraphs>
  <Slides>39</Slides>
  <Notes>39</Notes>
  <HiddenSlides>1</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Windows 7 Green</vt:lpstr>
      <vt:lpstr>Windows 7 Blue</vt:lpstr>
      <vt:lpstr>Windows 7 Yellow</vt:lpstr>
      <vt:lpstr>Windows 7 Orange</vt:lpstr>
      <vt:lpstr>Windows 7 Black</vt:lpstr>
      <vt:lpstr>BU Agnostic</vt:lpstr>
      <vt:lpstr>1_BU Agnostic</vt:lpstr>
      <vt:lpstr>Windows 7 Training</vt:lpstr>
      <vt:lpstr>Windows® 7 Libraries And Federated Search</vt:lpstr>
      <vt:lpstr>Agenda</vt:lpstr>
      <vt:lpstr>The “New” Windows Explorer</vt:lpstr>
      <vt:lpstr>Libraries Overview</vt:lpstr>
      <vt:lpstr>Domain And Home Networks</vt:lpstr>
      <vt:lpstr>Library Definition</vt:lpstr>
      <vt:lpstr>Managing Library</vt:lpstr>
      <vt:lpstr>Common File Dialogs</vt:lpstr>
      <vt:lpstr>Windows Shell </vt:lpstr>
      <vt:lpstr>User Interface APIs</vt:lpstr>
      <vt:lpstr>Shell APIs</vt:lpstr>
      <vt:lpstr>File and Folder Picking APIs</vt:lpstr>
      <vt:lpstr>Libraries Aware</vt:lpstr>
      <vt:lpstr>Windows Shell Overview</vt:lpstr>
      <vt:lpstr>Windows Shell Extensibility</vt:lpstr>
      <vt:lpstr>Windows Shell Application interaction</vt:lpstr>
      <vt:lpstr>Libraries Under The Hood </vt:lpstr>
      <vt:lpstr>Library APIs</vt:lpstr>
      <vt:lpstr>Using The API  Create Library</vt:lpstr>
      <vt:lpstr>The Shell Helper Functions</vt:lpstr>
      <vt:lpstr>The IShellLibrary Interface</vt:lpstr>
      <vt:lpstr>Create Library and Add Folder</vt:lpstr>
      <vt:lpstr>The ShellLibrary Class Windows API Pack</vt:lpstr>
      <vt:lpstr>Create Library &amp; Add Folder</vt:lpstr>
      <vt:lpstr>Many Operations</vt:lpstr>
      <vt:lpstr>Custom Library Manager </vt:lpstr>
      <vt:lpstr>Libraries Summary</vt:lpstr>
      <vt:lpstr>Federated Search</vt:lpstr>
      <vt:lpstr>Federated Search Consistent experience across providers; files and otherwise</vt:lpstr>
      <vt:lpstr>How Federated Search Works</vt:lpstr>
      <vt:lpstr>Federated Search</vt:lpstr>
      <vt:lpstr>Federated Search </vt:lpstr>
      <vt:lpstr>File Format Ecosystem</vt:lpstr>
      <vt:lpstr>File Format Ecosystem Components</vt:lpstr>
      <vt:lpstr>File Format</vt:lpstr>
      <vt:lpstr>Summary</vt:lpstr>
      <vt:lpstr>Call To Action</vt:lpstr>
      <vt:lpstr>Slide 39</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2009-06-05T00:07:20Z</dcterms:created>
  <dcterms:modified xsi:type="dcterms:W3CDTF">2009-08-05T20:22:13Z</dcterms:modified>
  <dc:title>Shell Libraries and Federated Search</dc:title>
  <cp:version>1.0</cp:version>
  <dc:description>[missing presentation description here]
by Microsoft Developer and Platform Evangelism
http://windowsteamblog.com/blogs/developers/default.aspx
</dc:description>
</cp:coreProperties>
</file>