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3"/>
  </p:notesMasterIdLst>
  <p:handoutMasterIdLst>
    <p:handoutMasterId r:id="rId34"/>
  </p:handoutMasterIdLst>
  <p:sldIdLst>
    <p:sldId id="328" r:id="rId2"/>
    <p:sldId id="329" r:id="rId3"/>
    <p:sldId id="330" r:id="rId4"/>
    <p:sldId id="331" r:id="rId5"/>
    <p:sldId id="332" r:id="rId6"/>
    <p:sldId id="333" r:id="rId7"/>
    <p:sldId id="335" r:id="rId8"/>
    <p:sldId id="336" r:id="rId9"/>
    <p:sldId id="337"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62" r:id="rId30"/>
    <p:sldId id="359" r:id="rId31"/>
    <p:sldId id="360" r:id="rId3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7A5F"/>
    <a:srgbClr val="00D6A3"/>
    <a:srgbClr val="1DFFC9"/>
    <a:srgbClr val="69FFC6"/>
    <a:srgbClr val="8E3600"/>
    <a:srgbClr val="FF8D69"/>
    <a:srgbClr val="5B2B11"/>
    <a:srgbClr val="E55437"/>
    <a:srgbClr val="FFA78B"/>
    <a:srgbClr val="000E2A"/>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p:cViewPr>
        <p:scale>
          <a:sx n="100" d="100"/>
          <a:sy n="100" d="100"/>
        </p:scale>
        <p:origin x="-1434" y="-408"/>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3552"/>
    </p:cViewPr>
  </p:sorterViewPr>
  <p:notesViewPr>
    <p:cSldViewPr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DCDA9-DF8B-4580-9940-7BFB0E8BBA6F}" type="doc">
      <dgm:prSet loTypeId="urn:microsoft.com/office/officeart/2008/layout/StripedAccentList" loCatId="list" qsTypeId="urn:microsoft.com/office/officeart/2005/8/quickstyle/simple1" qsCatId="simple" csTypeId="urn:microsoft.com/office/officeart/2005/8/colors/accent1_2" csCatId="accent1" phldr="1"/>
      <dgm:spPr/>
      <dgm:t>
        <a:bodyPr/>
        <a:lstStyle/>
        <a:p>
          <a:endParaRPr lang="en-US"/>
        </a:p>
      </dgm:t>
    </dgm:pt>
    <dgm:pt modelId="{B3D8EAA8-28AC-4CAA-B54E-170803469ABE}">
      <dgm:prSet phldrT="[Text]" custT="1"/>
      <dgm:spPr/>
      <dgm:t>
        <a:bodyPr/>
        <a:lstStyle/>
        <a:p>
          <a:r>
            <a:rPr lang="en-US" sz="2400" b="1" baseline="0" dirty="0" smtClean="0">
              <a:solidFill>
                <a:schemeClr val="accent1"/>
              </a:solidFill>
              <a:effectLst>
                <a:outerShdw blurRad="38100" dist="38100" dir="2700000" algn="tl">
                  <a:srgbClr val="000000">
                    <a:alpha val="43137"/>
                  </a:srgbClr>
                </a:outerShdw>
              </a:effectLst>
            </a:rPr>
            <a:t>New</a:t>
          </a:r>
          <a:endParaRPr lang="en-US" sz="3200" b="1" baseline="0" dirty="0">
            <a:solidFill>
              <a:schemeClr val="accent1"/>
            </a:solidFill>
            <a:effectLst>
              <a:outerShdw blurRad="38100" dist="38100" dir="2700000" algn="tl">
                <a:srgbClr val="000000">
                  <a:alpha val="43137"/>
                </a:srgbClr>
              </a:outerShdw>
            </a:effectLst>
          </a:endParaRPr>
        </a:p>
      </dgm:t>
    </dgm:pt>
    <dgm:pt modelId="{40EE45B2-6A9D-4D1B-A6C4-5BF50D1399FA}" type="parTrans" cxnId="{E7E2AB9D-BD0B-4A73-9F04-6A5F5C29D586}">
      <dgm:prSet/>
      <dgm:spPr/>
      <dgm:t>
        <a:bodyPr/>
        <a:lstStyle/>
        <a:p>
          <a:endParaRPr lang="en-US" sz="2800"/>
        </a:p>
      </dgm:t>
    </dgm:pt>
    <dgm:pt modelId="{F864ECF8-3103-4018-9D04-9ABE51CE5227}" type="sibTrans" cxnId="{E7E2AB9D-BD0B-4A73-9F04-6A5F5C29D586}">
      <dgm:prSet/>
      <dgm:spPr/>
      <dgm:t>
        <a:bodyPr/>
        <a:lstStyle/>
        <a:p>
          <a:endParaRPr lang="en-US" sz="2800"/>
        </a:p>
      </dgm:t>
    </dgm:pt>
    <dgm:pt modelId="{AA8E8029-6C4F-4659-894F-64D9C4D051FC}">
      <dgm:prSet phldrT="[Text]" custT="1"/>
      <dgm:spPr>
        <a:solidFill>
          <a:schemeClr val="accent1"/>
        </a:solidFill>
      </dgm:spPr>
      <dgm:t>
        <a:bodyPr/>
        <a:lstStyle/>
        <a:p>
          <a:pPr rtl="0"/>
          <a:r>
            <a:rPr lang="en-US" sz="1400" b="1" i="0" u="none" dirty="0" smtClean="0">
              <a:solidFill>
                <a:schemeClr val="bg1"/>
              </a:solidFill>
            </a:rPr>
            <a:t>New-</a:t>
          </a:r>
          <a:r>
            <a:rPr lang="en-US" sz="1400" b="1" i="0" u="none" dirty="0" err="1" smtClean="0">
              <a:solidFill>
                <a:schemeClr val="bg1"/>
              </a:solidFill>
            </a:rPr>
            <a:t>GPLink</a:t>
          </a:r>
          <a:endParaRPr lang="en-US" sz="1400" b="1" dirty="0">
            <a:solidFill>
              <a:schemeClr val="bg1"/>
            </a:solidFill>
          </a:endParaRPr>
        </a:p>
      </dgm:t>
    </dgm:pt>
    <dgm:pt modelId="{3AFE49BF-847D-4263-9672-A5654F81EA63}" type="parTrans" cxnId="{4F11A87A-689E-4B1A-89E1-E7427CA725A4}">
      <dgm:prSet/>
      <dgm:spPr/>
      <dgm:t>
        <a:bodyPr/>
        <a:lstStyle/>
        <a:p>
          <a:endParaRPr lang="en-US" sz="2800"/>
        </a:p>
      </dgm:t>
    </dgm:pt>
    <dgm:pt modelId="{4CB7585E-AF61-4B29-B44D-2DBFF84C2A87}" type="sibTrans" cxnId="{4F11A87A-689E-4B1A-89E1-E7427CA725A4}">
      <dgm:prSet/>
      <dgm:spPr/>
      <dgm:t>
        <a:bodyPr/>
        <a:lstStyle/>
        <a:p>
          <a:endParaRPr lang="en-US" sz="2800"/>
        </a:p>
      </dgm:t>
    </dgm:pt>
    <dgm:pt modelId="{678D12E9-BCA0-4416-985F-74C3C342B2C5}">
      <dgm:prSet phldrT="[Text]" custT="1"/>
      <dgm:spPr/>
      <dgm:t>
        <a:bodyPr/>
        <a:lstStyle/>
        <a:p>
          <a:r>
            <a:rPr lang="en-US" sz="2400" b="1" baseline="0" dirty="0" smtClean="0">
              <a:solidFill>
                <a:schemeClr val="accent1"/>
              </a:solidFill>
              <a:effectLst>
                <a:outerShdw blurRad="38100" dist="38100" dir="2700000" algn="tl">
                  <a:srgbClr val="000000">
                    <a:alpha val="43137"/>
                  </a:srgbClr>
                </a:outerShdw>
              </a:effectLst>
            </a:rPr>
            <a:t>Get</a:t>
          </a:r>
          <a:endParaRPr lang="en-US" sz="3200" b="1" baseline="0" dirty="0">
            <a:solidFill>
              <a:schemeClr val="accent1"/>
            </a:solidFill>
            <a:effectLst>
              <a:outerShdw blurRad="38100" dist="38100" dir="2700000" algn="tl">
                <a:srgbClr val="000000">
                  <a:alpha val="43137"/>
                </a:srgbClr>
              </a:outerShdw>
            </a:effectLst>
          </a:endParaRPr>
        </a:p>
      </dgm:t>
    </dgm:pt>
    <dgm:pt modelId="{241AF09E-1446-4786-B802-9807BA5E1FF4}" type="parTrans" cxnId="{EDD9AFC3-16A9-421C-8649-3FA1F5A4A145}">
      <dgm:prSet/>
      <dgm:spPr/>
      <dgm:t>
        <a:bodyPr/>
        <a:lstStyle/>
        <a:p>
          <a:endParaRPr lang="en-US" sz="2800"/>
        </a:p>
      </dgm:t>
    </dgm:pt>
    <dgm:pt modelId="{4C77B3BC-169B-4D36-BA8E-34413D6989B0}" type="sibTrans" cxnId="{EDD9AFC3-16A9-421C-8649-3FA1F5A4A145}">
      <dgm:prSet/>
      <dgm:spPr/>
      <dgm:t>
        <a:bodyPr/>
        <a:lstStyle/>
        <a:p>
          <a:endParaRPr lang="en-US" sz="2800"/>
        </a:p>
      </dgm:t>
    </dgm:pt>
    <dgm:pt modelId="{FA0F000C-21AA-43FB-A63B-E4310DF8F1B1}">
      <dgm:prSet phldrT="[Text]" custT="1"/>
      <dgm:spPr>
        <a:solidFill>
          <a:schemeClr val="accent1"/>
        </a:solidFill>
        <a:ln>
          <a:solidFill>
            <a:schemeClr val="accent1"/>
          </a:solidFill>
        </a:ln>
      </dgm:spPr>
      <dgm:t>
        <a:bodyPr/>
        <a:lstStyle/>
        <a:p>
          <a:pPr rtl="0"/>
          <a:r>
            <a:rPr lang="en-US" sz="1400" b="0" i="0" u="none" baseline="0" dirty="0" smtClean="0">
              <a:solidFill>
                <a:schemeClr val="bg1"/>
              </a:solidFill>
            </a:rPr>
            <a:t>Get-</a:t>
          </a:r>
          <a:r>
            <a:rPr lang="en-US" sz="1400" b="0" i="0" u="none" baseline="0" dirty="0" err="1" smtClean="0">
              <a:solidFill>
                <a:schemeClr val="bg1"/>
              </a:solidFill>
            </a:rPr>
            <a:t>GPInheritance</a:t>
          </a:r>
          <a:endParaRPr lang="en-US" sz="1400" baseline="0" dirty="0">
            <a:solidFill>
              <a:schemeClr val="bg1"/>
            </a:solidFill>
          </a:endParaRPr>
        </a:p>
      </dgm:t>
    </dgm:pt>
    <dgm:pt modelId="{7886E8AA-CD63-4271-BD60-1403F7231EA0}" type="parTrans" cxnId="{1184CC64-4098-40C1-A2A7-2BB503960F19}">
      <dgm:prSet/>
      <dgm:spPr/>
      <dgm:t>
        <a:bodyPr/>
        <a:lstStyle/>
        <a:p>
          <a:endParaRPr lang="en-US" sz="2800"/>
        </a:p>
      </dgm:t>
    </dgm:pt>
    <dgm:pt modelId="{34245B1D-6D1F-46AC-A96B-2B8EFE6796CB}" type="sibTrans" cxnId="{1184CC64-4098-40C1-A2A7-2BB503960F19}">
      <dgm:prSet/>
      <dgm:spPr/>
      <dgm:t>
        <a:bodyPr/>
        <a:lstStyle/>
        <a:p>
          <a:endParaRPr lang="en-US" sz="2800"/>
        </a:p>
      </dgm:t>
    </dgm:pt>
    <dgm:pt modelId="{BBC39B62-79AC-4BA4-A966-462B07A008DC}">
      <dgm:prSet phldrT="[Text]" custT="1"/>
      <dgm:spPr/>
      <dgm:t>
        <a:bodyPr/>
        <a:lstStyle/>
        <a:p>
          <a:r>
            <a:rPr lang="en-US" sz="2400" b="1" dirty="0" smtClean="0">
              <a:solidFill>
                <a:schemeClr val="accent1"/>
              </a:solidFill>
              <a:effectLst>
                <a:outerShdw blurRad="38100" dist="38100" dir="2700000" algn="tl">
                  <a:srgbClr val="000000">
                    <a:alpha val="43137"/>
                  </a:srgbClr>
                </a:outerShdw>
              </a:effectLst>
            </a:rPr>
            <a:t>Set</a:t>
          </a:r>
          <a:endParaRPr lang="en-US" sz="3200" b="1" dirty="0">
            <a:solidFill>
              <a:schemeClr val="accent1"/>
            </a:solidFill>
            <a:effectLst>
              <a:outerShdw blurRad="38100" dist="38100" dir="2700000" algn="tl">
                <a:srgbClr val="000000">
                  <a:alpha val="43137"/>
                </a:srgbClr>
              </a:outerShdw>
            </a:effectLst>
          </a:endParaRPr>
        </a:p>
      </dgm:t>
    </dgm:pt>
    <dgm:pt modelId="{20F2A9AB-0DBE-4139-B495-E8C28FC353EC}" type="parTrans" cxnId="{00610216-C618-44ED-87B6-07DF0C6F50B1}">
      <dgm:prSet/>
      <dgm:spPr/>
      <dgm:t>
        <a:bodyPr/>
        <a:lstStyle/>
        <a:p>
          <a:endParaRPr lang="en-US" sz="2800"/>
        </a:p>
      </dgm:t>
    </dgm:pt>
    <dgm:pt modelId="{A5E54D88-9BED-48B4-A9BC-9D20E1010C8C}" type="sibTrans" cxnId="{00610216-C618-44ED-87B6-07DF0C6F50B1}">
      <dgm:prSet/>
      <dgm:spPr/>
      <dgm:t>
        <a:bodyPr/>
        <a:lstStyle/>
        <a:p>
          <a:endParaRPr lang="en-US" sz="2800"/>
        </a:p>
      </dgm:t>
    </dgm:pt>
    <dgm:pt modelId="{32602393-3499-4040-87B6-1EB0254C633A}">
      <dgm:prSet phldrT="[Text]" custT="1"/>
      <dgm:spPr/>
      <dgm:t>
        <a:bodyPr/>
        <a:lstStyle/>
        <a:p>
          <a:pPr rtl="0"/>
          <a:r>
            <a:rPr lang="en-US" sz="1400" b="0" i="0" u="none" dirty="0" smtClean="0">
              <a:solidFill>
                <a:schemeClr val="bg1"/>
              </a:solidFill>
            </a:rPr>
            <a:t>Set-</a:t>
          </a:r>
          <a:r>
            <a:rPr lang="en-US" sz="1400" b="0" i="0" u="none" dirty="0" err="1" smtClean="0">
              <a:solidFill>
                <a:schemeClr val="bg1"/>
              </a:solidFill>
            </a:rPr>
            <a:t>GPInheritance</a:t>
          </a:r>
          <a:endParaRPr lang="en-US" sz="1400" dirty="0">
            <a:solidFill>
              <a:schemeClr val="bg1"/>
            </a:solidFill>
          </a:endParaRPr>
        </a:p>
      </dgm:t>
    </dgm:pt>
    <dgm:pt modelId="{4D230A28-4715-43E3-8BF3-BA3570F75553}" type="parTrans" cxnId="{06045332-A99D-42B2-9727-2C91F84F6DB4}">
      <dgm:prSet/>
      <dgm:spPr/>
      <dgm:t>
        <a:bodyPr/>
        <a:lstStyle/>
        <a:p>
          <a:endParaRPr lang="en-US" sz="2800"/>
        </a:p>
      </dgm:t>
    </dgm:pt>
    <dgm:pt modelId="{920E2D4F-713D-48EF-81C8-647BC54B2DF9}" type="sibTrans" cxnId="{06045332-A99D-42B2-9727-2C91F84F6DB4}">
      <dgm:prSet/>
      <dgm:spPr/>
      <dgm:t>
        <a:bodyPr/>
        <a:lstStyle/>
        <a:p>
          <a:endParaRPr lang="en-US" sz="2800"/>
        </a:p>
      </dgm:t>
    </dgm:pt>
    <dgm:pt modelId="{F301D6EF-1910-4029-B968-4726582CDDC9}">
      <dgm:prSet custT="1"/>
      <dgm:spPr>
        <a:solidFill>
          <a:schemeClr val="accent1"/>
        </a:solidFill>
      </dgm:spPr>
      <dgm:t>
        <a:bodyPr/>
        <a:lstStyle/>
        <a:p>
          <a:r>
            <a:rPr lang="en-US" sz="1400" b="0" i="0" u="none" dirty="0" smtClean="0">
              <a:solidFill>
                <a:schemeClr val="bg1"/>
              </a:solidFill>
            </a:rPr>
            <a:t>New-GPO</a:t>
          </a:r>
          <a:endParaRPr lang="en-US" sz="1400" dirty="0">
            <a:solidFill>
              <a:schemeClr val="bg1"/>
            </a:solidFill>
          </a:endParaRPr>
        </a:p>
      </dgm:t>
    </dgm:pt>
    <dgm:pt modelId="{BDF1F3F0-908F-4155-9DB6-349E69D88451}" type="parTrans" cxnId="{BC77BF34-F367-47E1-A743-22E179D3EE4B}">
      <dgm:prSet/>
      <dgm:spPr/>
      <dgm:t>
        <a:bodyPr/>
        <a:lstStyle/>
        <a:p>
          <a:endParaRPr lang="en-US" sz="2800"/>
        </a:p>
      </dgm:t>
    </dgm:pt>
    <dgm:pt modelId="{951CDA44-9624-4C80-8E4F-9F97D2675F7F}" type="sibTrans" cxnId="{BC77BF34-F367-47E1-A743-22E179D3EE4B}">
      <dgm:prSet/>
      <dgm:spPr/>
      <dgm:t>
        <a:bodyPr/>
        <a:lstStyle/>
        <a:p>
          <a:endParaRPr lang="en-US" sz="2800"/>
        </a:p>
      </dgm:t>
    </dgm:pt>
    <dgm:pt modelId="{988716FD-26FD-4D4F-A599-FA4BD8EC746B}">
      <dgm:prSet custT="1"/>
      <dgm:spPr>
        <a:solidFill>
          <a:schemeClr val="accent1"/>
        </a:solidFill>
      </dgm:spPr>
      <dgm:t>
        <a:bodyPr/>
        <a:lstStyle/>
        <a:p>
          <a:r>
            <a:rPr lang="en-US" sz="1400" b="0" i="0" u="none" dirty="0" smtClean="0">
              <a:solidFill>
                <a:schemeClr val="bg1"/>
              </a:solidFill>
            </a:rPr>
            <a:t>New-</a:t>
          </a:r>
          <a:r>
            <a:rPr lang="en-US" sz="1400" b="0" i="0" u="none" dirty="0" err="1" smtClean="0">
              <a:solidFill>
                <a:schemeClr val="bg1"/>
              </a:solidFill>
            </a:rPr>
            <a:t>GPStarterGPO</a:t>
          </a:r>
          <a:endParaRPr lang="en-US" sz="1400" dirty="0">
            <a:solidFill>
              <a:schemeClr val="bg1"/>
            </a:solidFill>
          </a:endParaRPr>
        </a:p>
      </dgm:t>
    </dgm:pt>
    <dgm:pt modelId="{5CB2FF09-BA40-405A-9240-5FA26EE5DDB8}" type="parTrans" cxnId="{E60A331C-14B7-43C3-828F-60DAF48DD9AE}">
      <dgm:prSet/>
      <dgm:spPr/>
      <dgm:t>
        <a:bodyPr/>
        <a:lstStyle/>
        <a:p>
          <a:endParaRPr lang="en-US" sz="2800"/>
        </a:p>
      </dgm:t>
    </dgm:pt>
    <dgm:pt modelId="{4017E4C0-ADE1-4257-9C8A-BADB858911E8}" type="sibTrans" cxnId="{E60A331C-14B7-43C3-828F-60DAF48DD9AE}">
      <dgm:prSet/>
      <dgm:spPr/>
      <dgm:t>
        <a:bodyPr/>
        <a:lstStyle/>
        <a:p>
          <a:endParaRPr lang="en-US" sz="2800"/>
        </a:p>
      </dgm:t>
    </dgm:pt>
    <dgm:pt modelId="{23F2981B-50FA-436F-823C-6E8F329074D9}">
      <dgm:prSet custT="1"/>
      <dgm:spPr>
        <a:solidFill>
          <a:schemeClr val="accent1"/>
        </a:solidFill>
        <a:ln>
          <a:solidFill>
            <a:schemeClr val="accent1"/>
          </a:solidFill>
        </a:ln>
      </dgm:spPr>
      <dgm:t>
        <a:bodyPr/>
        <a:lstStyle/>
        <a:p>
          <a:r>
            <a:rPr lang="en-US" sz="1400" b="0" i="0" u="none" baseline="0" dirty="0" smtClean="0">
              <a:solidFill>
                <a:schemeClr val="bg1"/>
              </a:solidFill>
            </a:rPr>
            <a:t>Get-GPO</a:t>
          </a:r>
          <a:endParaRPr lang="en-US" sz="1400" baseline="0" dirty="0">
            <a:solidFill>
              <a:schemeClr val="bg1"/>
            </a:solidFill>
          </a:endParaRPr>
        </a:p>
      </dgm:t>
    </dgm:pt>
    <dgm:pt modelId="{87AD3770-5814-4FA6-A129-87359CD01815}" type="parTrans" cxnId="{0FAFB890-D330-482F-B45B-BFF84A9B9837}">
      <dgm:prSet/>
      <dgm:spPr/>
      <dgm:t>
        <a:bodyPr/>
        <a:lstStyle/>
        <a:p>
          <a:endParaRPr lang="en-US" sz="2800"/>
        </a:p>
      </dgm:t>
    </dgm:pt>
    <dgm:pt modelId="{1E03EE53-8D57-47CD-9319-B85CE9C5D8DD}" type="sibTrans" cxnId="{0FAFB890-D330-482F-B45B-BFF84A9B9837}">
      <dgm:prSet/>
      <dgm:spPr/>
      <dgm:t>
        <a:bodyPr/>
        <a:lstStyle/>
        <a:p>
          <a:endParaRPr lang="en-US" sz="2800"/>
        </a:p>
      </dgm:t>
    </dgm:pt>
    <dgm:pt modelId="{1FB3BB72-A447-40DE-8282-13F966B4CB41}">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GPOReport</a:t>
          </a:r>
          <a:endParaRPr lang="en-US" sz="1400" baseline="0" dirty="0">
            <a:solidFill>
              <a:schemeClr val="bg1"/>
            </a:solidFill>
          </a:endParaRPr>
        </a:p>
      </dgm:t>
    </dgm:pt>
    <dgm:pt modelId="{6C59685D-2B16-42CD-BD31-9A73BEEA90E9}" type="parTrans" cxnId="{19605851-CD7B-4211-913B-22479F70F4B0}">
      <dgm:prSet/>
      <dgm:spPr/>
      <dgm:t>
        <a:bodyPr/>
        <a:lstStyle/>
        <a:p>
          <a:endParaRPr lang="en-US" sz="2800"/>
        </a:p>
      </dgm:t>
    </dgm:pt>
    <dgm:pt modelId="{E74DA2F9-4CA7-4DBE-AB15-BA16A3F41770}" type="sibTrans" cxnId="{19605851-CD7B-4211-913B-22479F70F4B0}">
      <dgm:prSet/>
      <dgm:spPr/>
      <dgm:t>
        <a:bodyPr/>
        <a:lstStyle/>
        <a:p>
          <a:endParaRPr lang="en-US" sz="2800"/>
        </a:p>
      </dgm:t>
    </dgm:pt>
    <dgm:pt modelId="{2549C24F-77A1-473E-B3FE-A697904F1637}">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GPPermissions</a:t>
          </a:r>
          <a:endParaRPr lang="en-US" sz="1400" baseline="0" dirty="0">
            <a:solidFill>
              <a:schemeClr val="bg1"/>
            </a:solidFill>
          </a:endParaRPr>
        </a:p>
      </dgm:t>
    </dgm:pt>
    <dgm:pt modelId="{6A2F6FBD-7414-4D61-8254-6DF321AD3888}" type="parTrans" cxnId="{C70097DA-F39F-42EB-9BC4-9C2C9C63F673}">
      <dgm:prSet/>
      <dgm:spPr/>
      <dgm:t>
        <a:bodyPr/>
        <a:lstStyle/>
        <a:p>
          <a:endParaRPr lang="en-US" sz="2800"/>
        </a:p>
      </dgm:t>
    </dgm:pt>
    <dgm:pt modelId="{1833E6AE-D177-4064-8F84-97229F8AF38F}" type="sibTrans" cxnId="{C70097DA-F39F-42EB-9BC4-9C2C9C63F673}">
      <dgm:prSet/>
      <dgm:spPr/>
      <dgm:t>
        <a:bodyPr/>
        <a:lstStyle/>
        <a:p>
          <a:endParaRPr lang="en-US" sz="2800"/>
        </a:p>
      </dgm:t>
    </dgm:pt>
    <dgm:pt modelId="{A234E1C1-69D8-470B-AA0B-EEBF2B4F0207}">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GPPrefRegistryValue</a:t>
          </a:r>
          <a:endParaRPr lang="en-US" sz="1400" baseline="0" dirty="0">
            <a:solidFill>
              <a:schemeClr val="bg1"/>
            </a:solidFill>
          </a:endParaRPr>
        </a:p>
      </dgm:t>
    </dgm:pt>
    <dgm:pt modelId="{BD2A7E24-BE19-4847-AB86-AFC425FA6159}" type="parTrans" cxnId="{9BD39D24-5D93-49DC-BE71-4E5965156372}">
      <dgm:prSet/>
      <dgm:spPr/>
      <dgm:t>
        <a:bodyPr/>
        <a:lstStyle/>
        <a:p>
          <a:endParaRPr lang="en-US" sz="2800"/>
        </a:p>
      </dgm:t>
    </dgm:pt>
    <dgm:pt modelId="{EEFCE27A-F335-4D2D-B189-D361DC2F5622}" type="sibTrans" cxnId="{9BD39D24-5D93-49DC-BE71-4E5965156372}">
      <dgm:prSet/>
      <dgm:spPr/>
      <dgm:t>
        <a:bodyPr/>
        <a:lstStyle/>
        <a:p>
          <a:endParaRPr lang="en-US" sz="2800"/>
        </a:p>
      </dgm:t>
    </dgm:pt>
    <dgm:pt modelId="{8F84F3B3-AC52-42D5-A666-DB9A557E53FC}">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GPRegistryValue</a:t>
          </a:r>
          <a:endParaRPr lang="en-US" sz="1400" baseline="0" dirty="0">
            <a:solidFill>
              <a:schemeClr val="bg1"/>
            </a:solidFill>
          </a:endParaRPr>
        </a:p>
      </dgm:t>
    </dgm:pt>
    <dgm:pt modelId="{CA23632A-E242-48F2-AFC2-E462411CE332}" type="parTrans" cxnId="{B9CF55A3-339A-491F-9EBB-97CA35446E39}">
      <dgm:prSet/>
      <dgm:spPr/>
      <dgm:t>
        <a:bodyPr/>
        <a:lstStyle/>
        <a:p>
          <a:endParaRPr lang="en-US" sz="2800"/>
        </a:p>
      </dgm:t>
    </dgm:pt>
    <dgm:pt modelId="{18C26E05-EF1B-4CC8-BE27-77CA3005AC4A}" type="sibTrans" cxnId="{B9CF55A3-339A-491F-9EBB-97CA35446E39}">
      <dgm:prSet/>
      <dgm:spPr/>
      <dgm:t>
        <a:bodyPr/>
        <a:lstStyle/>
        <a:p>
          <a:endParaRPr lang="en-US" sz="2800"/>
        </a:p>
      </dgm:t>
    </dgm:pt>
    <dgm:pt modelId="{36F5451A-AB3E-4E63-9BFD-772409714C4A}">
      <dgm:prSet custT="1"/>
      <dgm:spPr>
        <a:solidFill>
          <a:schemeClr val="accent1"/>
        </a:solidFill>
        <a:ln>
          <a:solidFill>
            <a:schemeClr val="accent1"/>
          </a:solidFill>
        </a:ln>
      </dgm:spPr>
      <dgm:t>
        <a:bodyPr/>
        <a:lstStyle/>
        <a:p>
          <a:r>
            <a:rPr lang="en-US" sz="1400" b="1" i="0" u="none" baseline="0" dirty="0" smtClean="0">
              <a:solidFill>
                <a:schemeClr val="bg1"/>
              </a:solidFill>
            </a:rPr>
            <a:t>Get-</a:t>
          </a:r>
          <a:r>
            <a:rPr lang="en-US" sz="1400" b="1" i="0" u="none" baseline="0" dirty="0" err="1" smtClean="0">
              <a:solidFill>
                <a:schemeClr val="bg1"/>
              </a:solidFill>
            </a:rPr>
            <a:t>GPResultantSetofPolicy</a:t>
          </a:r>
          <a:endParaRPr lang="en-US" sz="1400" b="1" baseline="0" dirty="0">
            <a:solidFill>
              <a:schemeClr val="bg1"/>
            </a:solidFill>
          </a:endParaRPr>
        </a:p>
      </dgm:t>
    </dgm:pt>
    <dgm:pt modelId="{C1B45929-63A7-4D1E-8726-2F5E4E2221A5}" type="parTrans" cxnId="{E838B23E-8338-4037-B770-285B4313B89E}">
      <dgm:prSet/>
      <dgm:spPr/>
      <dgm:t>
        <a:bodyPr/>
        <a:lstStyle/>
        <a:p>
          <a:endParaRPr lang="en-US" sz="2800"/>
        </a:p>
      </dgm:t>
    </dgm:pt>
    <dgm:pt modelId="{088F4943-CD5E-48DE-8EC9-ECA744BC99B7}" type="sibTrans" cxnId="{E838B23E-8338-4037-B770-285B4313B89E}">
      <dgm:prSet/>
      <dgm:spPr/>
      <dgm:t>
        <a:bodyPr/>
        <a:lstStyle/>
        <a:p>
          <a:endParaRPr lang="en-US" sz="2800"/>
        </a:p>
      </dgm:t>
    </dgm:pt>
    <dgm:pt modelId="{D26A970A-51A0-4572-8BDD-9E9D939B1319}">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GPStarterGPO</a:t>
          </a:r>
          <a:endParaRPr lang="en-US" sz="1400" baseline="0" dirty="0">
            <a:solidFill>
              <a:schemeClr val="bg1"/>
            </a:solidFill>
          </a:endParaRPr>
        </a:p>
      </dgm:t>
    </dgm:pt>
    <dgm:pt modelId="{AF55D1B7-BD64-4BC6-9FCA-B5248C6F5967}" type="parTrans" cxnId="{1D6B7E0D-A117-43A0-AB5D-D95FE9A86BEA}">
      <dgm:prSet/>
      <dgm:spPr/>
      <dgm:t>
        <a:bodyPr/>
        <a:lstStyle/>
        <a:p>
          <a:endParaRPr lang="en-US" sz="2800"/>
        </a:p>
      </dgm:t>
    </dgm:pt>
    <dgm:pt modelId="{FAE7C8EE-CFB6-4B3C-B838-A0F84E617EBE}" type="sibTrans" cxnId="{1D6B7E0D-A117-43A0-AB5D-D95FE9A86BEA}">
      <dgm:prSet/>
      <dgm:spPr/>
      <dgm:t>
        <a:bodyPr/>
        <a:lstStyle/>
        <a:p>
          <a:endParaRPr lang="en-US" sz="2800"/>
        </a:p>
      </dgm:t>
    </dgm:pt>
    <dgm:pt modelId="{52EEECA0-8D86-4D51-A08B-4C8FC2849DC0}">
      <dgm:prSet custT="1"/>
      <dgm:spPr/>
      <dgm:t>
        <a:bodyPr/>
        <a:lstStyle/>
        <a:p>
          <a:r>
            <a:rPr lang="en-US" sz="1400" b="0" i="0" u="none" dirty="0" smtClean="0">
              <a:solidFill>
                <a:schemeClr val="bg1"/>
              </a:solidFill>
            </a:rPr>
            <a:t>Set-</a:t>
          </a:r>
          <a:r>
            <a:rPr lang="en-US" sz="1400" b="0" i="0" u="none" dirty="0" err="1" smtClean="0">
              <a:solidFill>
                <a:schemeClr val="bg1"/>
              </a:solidFill>
            </a:rPr>
            <a:t>GPLink</a:t>
          </a:r>
          <a:endParaRPr lang="en-US" sz="1400" b="0" dirty="0">
            <a:solidFill>
              <a:schemeClr val="bg1"/>
            </a:solidFill>
          </a:endParaRPr>
        </a:p>
      </dgm:t>
    </dgm:pt>
    <dgm:pt modelId="{9298484D-723B-43B3-8161-1BDA74734607}" type="parTrans" cxnId="{8C3DC0A9-5DC3-4CB8-81BB-B8AD5578E1DF}">
      <dgm:prSet/>
      <dgm:spPr/>
      <dgm:t>
        <a:bodyPr/>
        <a:lstStyle/>
        <a:p>
          <a:endParaRPr lang="en-US" sz="2800"/>
        </a:p>
      </dgm:t>
    </dgm:pt>
    <dgm:pt modelId="{F6730126-728F-469F-A3DB-95EB23C6140F}" type="sibTrans" cxnId="{8C3DC0A9-5DC3-4CB8-81BB-B8AD5578E1DF}">
      <dgm:prSet/>
      <dgm:spPr/>
      <dgm:t>
        <a:bodyPr/>
        <a:lstStyle/>
        <a:p>
          <a:endParaRPr lang="en-US" sz="2800"/>
        </a:p>
      </dgm:t>
    </dgm:pt>
    <dgm:pt modelId="{E0C84B60-BA22-4F66-9849-4DEB054ECC27}">
      <dgm:prSet custT="1"/>
      <dgm:spPr/>
      <dgm:t>
        <a:bodyPr/>
        <a:lstStyle/>
        <a:p>
          <a:r>
            <a:rPr lang="en-US" sz="1400" b="0" i="0" u="none" dirty="0" smtClean="0">
              <a:solidFill>
                <a:schemeClr val="bg1"/>
              </a:solidFill>
            </a:rPr>
            <a:t>Set-</a:t>
          </a:r>
          <a:r>
            <a:rPr lang="en-US" sz="1400" b="0" i="0" u="none" dirty="0" err="1" smtClean="0">
              <a:solidFill>
                <a:schemeClr val="bg1"/>
              </a:solidFill>
            </a:rPr>
            <a:t>GPPermissions</a:t>
          </a:r>
          <a:endParaRPr lang="en-US" sz="1400" dirty="0">
            <a:solidFill>
              <a:schemeClr val="bg1"/>
            </a:solidFill>
          </a:endParaRPr>
        </a:p>
      </dgm:t>
    </dgm:pt>
    <dgm:pt modelId="{6AB0BC81-F6C9-40B0-855B-2076E7AED321}" type="parTrans" cxnId="{8C8E847B-2523-498B-8A22-006105FECBF3}">
      <dgm:prSet/>
      <dgm:spPr/>
      <dgm:t>
        <a:bodyPr/>
        <a:lstStyle/>
        <a:p>
          <a:endParaRPr lang="en-US" sz="2800"/>
        </a:p>
      </dgm:t>
    </dgm:pt>
    <dgm:pt modelId="{74F51D6A-E4EE-4267-98BF-B7C5F89522BC}" type="sibTrans" cxnId="{8C8E847B-2523-498B-8A22-006105FECBF3}">
      <dgm:prSet/>
      <dgm:spPr/>
      <dgm:t>
        <a:bodyPr/>
        <a:lstStyle/>
        <a:p>
          <a:endParaRPr lang="en-US" sz="2800"/>
        </a:p>
      </dgm:t>
    </dgm:pt>
    <dgm:pt modelId="{18CC581A-580A-49F0-ACAE-7D4969EF2FCB}">
      <dgm:prSet custT="1"/>
      <dgm:spPr/>
      <dgm:t>
        <a:bodyPr/>
        <a:lstStyle/>
        <a:p>
          <a:r>
            <a:rPr lang="en-US" sz="1400" b="0" i="0" u="none" dirty="0" smtClean="0">
              <a:solidFill>
                <a:schemeClr val="bg1"/>
              </a:solidFill>
            </a:rPr>
            <a:t>Set-</a:t>
          </a:r>
          <a:r>
            <a:rPr lang="en-US" sz="1400" b="0" i="0" u="none" dirty="0" err="1" smtClean="0">
              <a:solidFill>
                <a:schemeClr val="bg1"/>
              </a:solidFill>
            </a:rPr>
            <a:t>GPPrefRegistryValue</a:t>
          </a:r>
          <a:endParaRPr lang="en-US" sz="1400" dirty="0">
            <a:solidFill>
              <a:schemeClr val="bg1"/>
            </a:solidFill>
          </a:endParaRPr>
        </a:p>
      </dgm:t>
    </dgm:pt>
    <dgm:pt modelId="{D304F7A8-A245-4FAB-B625-C7B0BD6E457B}" type="parTrans" cxnId="{9DE9F5CF-DC2B-4993-98A2-66268E5070F4}">
      <dgm:prSet/>
      <dgm:spPr/>
      <dgm:t>
        <a:bodyPr/>
        <a:lstStyle/>
        <a:p>
          <a:endParaRPr lang="en-US" sz="2800"/>
        </a:p>
      </dgm:t>
    </dgm:pt>
    <dgm:pt modelId="{BE84B1F3-F192-47AE-AE8F-52C9FFF4EC06}" type="sibTrans" cxnId="{9DE9F5CF-DC2B-4993-98A2-66268E5070F4}">
      <dgm:prSet/>
      <dgm:spPr/>
      <dgm:t>
        <a:bodyPr/>
        <a:lstStyle/>
        <a:p>
          <a:endParaRPr lang="en-US" sz="2800"/>
        </a:p>
      </dgm:t>
    </dgm:pt>
    <dgm:pt modelId="{FFD2A678-59E8-490B-8867-07141CCA2E49}">
      <dgm:prSet custT="1"/>
      <dgm:spPr/>
      <dgm:t>
        <a:bodyPr/>
        <a:lstStyle/>
        <a:p>
          <a:r>
            <a:rPr lang="en-US" sz="1400" b="0" i="0" u="none" dirty="0" smtClean="0">
              <a:solidFill>
                <a:schemeClr val="bg1"/>
              </a:solidFill>
            </a:rPr>
            <a:t>Set-</a:t>
          </a:r>
          <a:r>
            <a:rPr lang="en-US" sz="1400" b="0" i="0" u="none" dirty="0" err="1" smtClean="0">
              <a:solidFill>
                <a:schemeClr val="bg1"/>
              </a:solidFill>
            </a:rPr>
            <a:t>GPRegistryValue</a:t>
          </a:r>
          <a:endParaRPr lang="en-US" sz="1400" dirty="0">
            <a:solidFill>
              <a:schemeClr val="bg1"/>
            </a:solidFill>
          </a:endParaRPr>
        </a:p>
      </dgm:t>
    </dgm:pt>
    <dgm:pt modelId="{4A7DD340-B695-450F-81AC-1E4D38E30153}" type="parTrans" cxnId="{01E76734-515C-4C50-91C9-D953500AAF31}">
      <dgm:prSet/>
      <dgm:spPr/>
      <dgm:t>
        <a:bodyPr/>
        <a:lstStyle/>
        <a:p>
          <a:endParaRPr lang="en-US" sz="2800"/>
        </a:p>
      </dgm:t>
    </dgm:pt>
    <dgm:pt modelId="{A8547EE1-3ED1-493C-8CA3-A86C76427B54}" type="sibTrans" cxnId="{01E76734-515C-4C50-91C9-D953500AAF31}">
      <dgm:prSet/>
      <dgm:spPr/>
      <dgm:t>
        <a:bodyPr/>
        <a:lstStyle/>
        <a:p>
          <a:endParaRPr lang="en-US" sz="2800"/>
        </a:p>
      </dgm:t>
    </dgm:pt>
    <dgm:pt modelId="{42667BAE-603B-466D-95C8-03BD3B65A040}" type="pres">
      <dgm:prSet presAssocID="{63FDCDA9-DF8B-4580-9940-7BFB0E8BBA6F}" presName="Name0" presStyleCnt="0">
        <dgm:presLayoutVars>
          <dgm:dir/>
        </dgm:presLayoutVars>
      </dgm:prSet>
      <dgm:spPr/>
      <dgm:t>
        <a:bodyPr/>
        <a:lstStyle/>
        <a:p>
          <a:endParaRPr lang="en-US"/>
        </a:p>
      </dgm:t>
    </dgm:pt>
    <dgm:pt modelId="{7BDB04C5-15AA-453F-9126-4D89A2E9202C}" type="pres">
      <dgm:prSet presAssocID="{B3D8EAA8-28AC-4CAA-B54E-170803469ABE}" presName="composite" presStyleCnt="0"/>
      <dgm:spPr/>
    </dgm:pt>
    <dgm:pt modelId="{964076A1-CFFD-4FB5-8527-845ADC1E35F0}" type="pres">
      <dgm:prSet presAssocID="{B3D8EAA8-28AC-4CAA-B54E-170803469ABE}" presName="parallelogram1" presStyleLbl="fgAccFollowNode1" presStyleIdx="0" presStyleCnt="18" custScaleY="135934"/>
      <dgm:spPr/>
      <dgm:t>
        <a:bodyPr/>
        <a:lstStyle/>
        <a:p>
          <a:endParaRPr lang="en-US"/>
        </a:p>
      </dgm:t>
    </dgm:pt>
    <dgm:pt modelId="{3B2E577B-4215-45C2-870F-AA7BFF31C077}" type="pres">
      <dgm:prSet presAssocID="{B3D8EAA8-28AC-4CAA-B54E-170803469ABE}" presName="parallelogram2" presStyleLbl="fgAccFollowNode1" presStyleIdx="1" presStyleCnt="18" custScaleY="135934"/>
      <dgm:spPr/>
    </dgm:pt>
    <dgm:pt modelId="{294D6921-6D59-4CDA-BB8D-DBB785A8B770}" type="pres">
      <dgm:prSet presAssocID="{B3D8EAA8-28AC-4CAA-B54E-170803469ABE}" presName="parallelogram3" presStyleLbl="fgAccFollowNode1" presStyleIdx="2" presStyleCnt="18" custScaleY="135934"/>
      <dgm:spPr/>
    </dgm:pt>
    <dgm:pt modelId="{638ADBE5-6F5B-4807-B785-4405A21577D9}" type="pres">
      <dgm:prSet presAssocID="{B3D8EAA8-28AC-4CAA-B54E-170803469ABE}" presName="parallelogram4" presStyleLbl="fgAccFollowNode1" presStyleIdx="3" presStyleCnt="18" custScaleY="135934"/>
      <dgm:spPr/>
      <dgm:t>
        <a:bodyPr/>
        <a:lstStyle/>
        <a:p>
          <a:endParaRPr lang="en-US"/>
        </a:p>
      </dgm:t>
    </dgm:pt>
    <dgm:pt modelId="{38FFA513-CF95-447D-BB4C-BBC6D07FCF03}" type="pres">
      <dgm:prSet presAssocID="{B3D8EAA8-28AC-4CAA-B54E-170803469ABE}" presName="parallelogram5" presStyleLbl="fgAccFollowNode1" presStyleIdx="4" presStyleCnt="18" custScaleY="135934"/>
      <dgm:spPr/>
    </dgm:pt>
    <dgm:pt modelId="{2D38F62E-13AF-4CFA-908A-C863BA6F4F90}" type="pres">
      <dgm:prSet presAssocID="{B3D8EAA8-28AC-4CAA-B54E-170803469ABE}" presName="parallelogram6" presStyleLbl="fgAccFollowNode1" presStyleIdx="5" presStyleCnt="18" custScaleY="135934"/>
      <dgm:spPr/>
    </dgm:pt>
    <dgm:pt modelId="{F565CE42-D79F-46F7-97D4-D6ECB29E115D}" type="pres">
      <dgm:prSet presAssocID="{B3D8EAA8-28AC-4CAA-B54E-170803469ABE}" presName="rect1" presStyleLbl="alignNode1" presStyleIdx="0" presStyleCnt="3" custScaleY="129689">
        <dgm:presLayoutVars>
          <dgm:chMax val="0"/>
          <dgm:chPref val="0"/>
          <dgm:bulletEnabled val="1"/>
        </dgm:presLayoutVars>
      </dgm:prSet>
      <dgm:spPr/>
      <dgm:t>
        <a:bodyPr/>
        <a:lstStyle/>
        <a:p>
          <a:endParaRPr lang="en-US"/>
        </a:p>
      </dgm:t>
    </dgm:pt>
    <dgm:pt modelId="{678FC045-D1CC-48B6-BEF2-E6222A2577FC}" type="pres">
      <dgm:prSet presAssocID="{B3D8EAA8-28AC-4CAA-B54E-170803469ABE}" presName="rect2" presStyleLbl="revTx" presStyleIdx="0" presStyleCnt="0" custScaleY="56586" custLinFactNeighborX="-9522" custLinFactNeighborY="7480">
        <dgm:presLayoutVars>
          <dgm:chMax val="1"/>
          <dgm:chPref val="1"/>
          <dgm:bulletEnabled val="1"/>
        </dgm:presLayoutVars>
      </dgm:prSet>
      <dgm:spPr/>
      <dgm:t>
        <a:bodyPr/>
        <a:lstStyle/>
        <a:p>
          <a:endParaRPr lang="en-US"/>
        </a:p>
      </dgm:t>
    </dgm:pt>
    <dgm:pt modelId="{7F002275-D721-4726-A7D6-21474D812082}" type="pres">
      <dgm:prSet presAssocID="{F864ECF8-3103-4018-9D04-9ABE51CE5227}" presName="sibTrans" presStyleCnt="0"/>
      <dgm:spPr/>
    </dgm:pt>
    <dgm:pt modelId="{E530DF33-0F03-4048-A62E-0D6B9B108B68}" type="pres">
      <dgm:prSet presAssocID="{678D12E9-BCA0-4416-985F-74C3C342B2C5}" presName="composite" presStyleCnt="0"/>
      <dgm:spPr/>
    </dgm:pt>
    <dgm:pt modelId="{EBB27AD4-DD0F-4488-9C06-F1E0FD11B5B1}" type="pres">
      <dgm:prSet presAssocID="{678D12E9-BCA0-4416-985F-74C3C342B2C5}" presName="parallelogram1" presStyleLbl="fgAccFollowNode1" presStyleIdx="6" presStyleCnt="18" custScaleY="135934"/>
      <dgm:spPr/>
    </dgm:pt>
    <dgm:pt modelId="{EAF0BF8B-983A-478E-AA92-48370E5B26F8}" type="pres">
      <dgm:prSet presAssocID="{678D12E9-BCA0-4416-985F-74C3C342B2C5}" presName="parallelogram2" presStyleLbl="fgAccFollowNode1" presStyleIdx="7" presStyleCnt="18" custScaleY="135934"/>
      <dgm:spPr/>
    </dgm:pt>
    <dgm:pt modelId="{17D46BF0-FE5E-4651-B45A-89F03EE3C7D2}" type="pres">
      <dgm:prSet presAssocID="{678D12E9-BCA0-4416-985F-74C3C342B2C5}" presName="parallelogram3" presStyleLbl="fgAccFollowNode1" presStyleIdx="8" presStyleCnt="18" custScaleY="135934"/>
      <dgm:spPr/>
      <dgm:t>
        <a:bodyPr/>
        <a:lstStyle/>
        <a:p>
          <a:endParaRPr lang="en-US"/>
        </a:p>
      </dgm:t>
    </dgm:pt>
    <dgm:pt modelId="{1EBD2072-D9C0-4556-A6D2-BFF01CA9082C}" type="pres">
      <dgm:prSet presAssocID="{678D12E9-BCA0-4416-985F-74C3C342B2C5}" presName="parallelogram4" presStyleLbl="fgAccFollowNode1" presStyleIdx="9" presStyleCnt="18" custScaleY="135934"/>
      <dgm:spPr/>
      <dgm:t>
        <a:bodyPr/>
        <a:lstStyle/>
        <a:p>
          <a:endParaRPr lang="en-US"/>
        </a:p>
      </dgm:t>
    </dgm:pt>
    <dgm:pt modelId="{22A9F4D3-2787-4EFF-A132-D2A14AA32F64}" type="pres">
      <dgm:prSet presAssocID="{678D12E9-BCA0-4416-985F-74C3C342B2C5}" presName="parallelogram5" presStyleLbl="fgAccFollowNode1" presStyleIdx="10" presStyleCnt="18" custScaleY="135934"/>
      <dgm:spPr/>
    </dgm:pt>
    <dgm:pt modelId="{8C7619C1-BDB0-416B-8AC0-EBAB5751DE42}" type="pres">
      <dgm:prSet presAssocID="{678D12E9-BCA0-4416-985F-74C3C342B2C5}" presName="parallelogram6" presStyleLbl="fgAccFollowNode1" presStyleIdx="11" presStyleCnt="18" custScaleY="135934"/>
      <dgm:spPr/>
    </dgm:pt>
    <dgm:pt modelId="{F5ABB8B2-E720-4E09-AE96-F35B8F7135D7}" type="pres">
      <dgm:prSet presAssocID="{678D12E9-BCA0-4416-985F-74C3C342B2C5}" presName="rect1" presStyleLbl="alignNode1" presStyleIdx="1" presStyleCnt="3" custScaleX="115805" custScaleY="129689" custLinFactNeighborX="8944">
        <dgm:presLayoutVars>
          <dgm:chMax val="0"/>
          <dgm:chPref val="0"/>
          <dgm:bulletEnabled val="1"/>
        </dgm:presLayoutVars>
      </dgm:prSet>
      <dgm:spPr/>
      <dgm:t>
        <a:bodyPr/>
        <a:lstStyle/>
        <a:p>
          <a:endParaRPr lang="en-US"/>
        </a:p>
      </dgm:t>
    </dgm:pt>
    <dgm:pt modelId="{586ECBC1-2930-466C-B11B-B7B0D51E0564}" type="pres">
      <dgm:prSet presAssocID="{678D12E9-BCA0-4416-985F-74C3C342B2C5}" presName="rect2" presStyleLbl="revTx" presStyleIdx="0" presStyleCnt="0" custScaleY="56120" custLinFactNeighborX="-9522" custLinFactNeighborY="7854">
        <dgm:presLayoutVars>
          <dgm:chMax val="1"/>
          <dgm:chPref val="1"/>
          <dgm:bulletEnabled val="1"/>
        </dgm:presLayoutVars>
      </dgm:prSet>
      <dgm:spPr/>
      <dgm:t>
        <a:bodyPr/>
        <a:lstStyle/>
        <a:p>
          <a:endParaRPr lang="en-US"/>
        </a:p>
      </dgm:t>
    </dgm:pt>
    <dgm:pt modelId="{4B00CFDC-3EF5-453F-A0E0-3E2D592CAC19}" type="pres">
      <dgm:prSet presAssocID="{4C77B3BC-169B-4D36-BA8E-34413D6989B0}" presName="sibTrans" presStyleCnt="0"/>
      <dgm:spPr/>
    </dgm:pt>
    <dgm:pt modelId="{A6597CC7-2E78-47C8-A327-85FB11E63B63}" type="pres">
      <dgm:prSet presAssocID="{BBC39B62-79AC-4BA4-A966-462B07A008DC}" presName="composite" presStyleCnt="0"/>
      <dgm:spPr/>
    </dgm:pt>
    <dgm:pt modelId="{502172BE-35A0-40E9-93C6-AB967B9ADA1E}" type="pres">
      <dgm:prSet presAssocID="{BBC39B62-79AC-4BA4-A966-462B07A008DC}" presName="parallelogram1" presStyleLbl="fgAccFollowNode1" presStyleIdx="12" presStyleCnt="18" custScaleY="135934" custLinFactNeighborX="37074"/>
      <dgm:spPr/>
    </dgm:pt>
    <dgm:pt modelId="{D024519C-52A6-4E6C-B396-9531DA7E5BC5}" type="pres">
      <dgm:prSet presAssocID="{BBC39B62-79AC-4BA4-A966-462B07A008DC}" presName="parallelogram2" presStyleLbl="fgAccFollowNode1" presStyleIdx="13" presStyleCnt="18" custScaleY="135934" custLinFactX="15577" custLinFactNeighborX="100000" custLinFactNeighborY="902"/>
      <dgm:spPr/>
    </dgm:pt>
    <dgm:pt modelId="{AD5D5850-B17D-4388-93E2-610A3D5FF1F5}" type="pres">
      <dgm:prSet presAssocID="{BBC39B62-79AC-4BA4-A966-462B07A008DC}" presName="parallelogram3" presStyleLbl="fgAccFollowNode1" presStyleIdx="14" presStyleCnt="18" custScaleY="135934"/>
      <dgm:spPr/>
    </dgm:pt>
    <dgm:pt modelId="{58C8C809-5EFF-4749-830D-765DA7A2C8C5}" type="pres">
      <dgm:prSet presAssocID="{BBC39B62-79AC-4BA4-A966-462B07A008DC}" presName="parallelogram4" presStyleLbl="fgAccFollowNode1" presStyleIdx="15" presStyleCnt="18" custScaleY="135934"/>
      <dgm:spPr/>
    </dgm:pt>
    <dgm:pt modelId="{C4E737AE-7AA6-4E5B-B380-7A18712FEF0A}" type="pres">
      <dgm:prSet presAssocID="{BBC39B62-79AC-4BA4-A966-462B07A008DC}" presName="parallelogram5" presStyleLbl="fgAccFollowNode1" presStyleIdx="16" presStyleCnt="18" custScaleY="135934"/>
      <dgm:spPr/>
    </dgm:pt>
    <dgm:pt modelId="{2D7B4ECF-3316-499A-93EC-A57C5784E62C}" type="pres">
      <dgm:prSet presAssocID="{BBC39B62-79AC-4BA4-A966-462B07A008DC}" presName="parallelogram6" presStyleLbl="fgAccFollowNode1" presStyleIdx="17" presStyleCnt="18" custScaleY="135934"/>
      <dgm:spPr/>
      <dgm:t>
        <a:bodyPr/>
        <a:lstStyle/>
        <a:p>
          <a:endParaRPr lang="en-US"/>
        </a:p>
      </dgm:t>
    </dgm:pt>
    <dgm:pt modelId="{B7F6509B-8DA8-408E-BE96-415A68F81A6F}" type="pres">
      <dgm:prSet presAssocID="{BBC39B62-79AC-4BA4-A966-462B07A008DC}" presName="rect1" presStyleLbl="alignNode1" presStyleIdx="2" presStyleCnt="3" custScaleY="129689" custLinFactNeighborX="19006">
        <dgm:presLayoutVars>
          <dgm:chMax val="0"/>
          <dgm:chPref val="0"/>
          <dgm:bulletEnabled val="1"/>
        </dgm:presLayoutVars>
      </dgm:prSet>
      <dgm:spPr/>
      <dgm:t>
        <a:bodyPr/>
        <a:lstStyle/>
        <a:p>
          <a:endParaRPr lang="en-US"/>
        </a:p>
      </dgm:t>
    </dgm:pt>
    <dgm:pt modelId="{F6A2C227-BEC5-4222-9A38-B30FBCE1F1DB}" type="pres">
      <dgm:prSet presAssocID="{BBC39B62-79AC-4BA4-A966-462B07A008DC}" presName="rect2" presStyleLbl="revTx" presStyleIdx="0" presStyleCnt="0" custScaleY="49604" custLinFactNeighborX="8464" custLinFactNeighborY="12718">
        <dgm:presLayoutVars>
          <dgm:chMax val="1"/>
          <dgm:chPref val="1"/>
          <dgm:bulletEnabled val="1"/>
        </dgm:presLayoutVars>
      </dgm:prSet>
      <dgm:spPr/>
      <dgm:t>
        <a:bodyPr/>
        <a:lstStyle/>
        <a:p>
          <a:endParaRPr lang="en-US"/>
        </a:p>
      </dgm:t>
    </dgm:pt>
  </dgm:ptLst>
  <dgm:cxnLst>
    <dgm:cxn modelId="{00610216-C618-44ED-87B6-07DF0C6F50B1}" srcId="{63FDCDA9-DF8B-4580-9940-7BFB0E8BBA6F}" destId="{BBC39B62-79AC-4BA4-A966-462B07A008DC}" srcOrd="2" destOrd="0" parTransId="{20F2A9AB-0DBE-4139-B495-E8C28FC353EC}" sibTransId="{A5E54D88-9BED-48B4-A9BC-9D20E1010C8C}"/>
    <dgm:cxn modelId="{BC77BF34-F367-47E1-A743-22E179D3EE4B}" srcId="{B3D8EAA8-28AC-4CAA-B54E-170803469ABE}" destId="{F301D6EF-1910-4029-B968-4726582CDDC9}" srcOrd="1" destOrd="0" parTransId="{BDF1F3F0-908F-4155-9DB6-349E69D88451}" sibTransId="{951CDA44-9624-4C80-8E4F-9F97D2675F7F}"/>
    <dgm:cxn modelId="{35E09B7E-32D9-49D4-81CE-AFA65CA63E0C}" type="presOf" srcId="{F301D6EF-1910-4029-B968-4726582CDDC9}" destId="{F565CE42-D79F-46F7-97D4-D6ECB29E115D}" srcOrd="0" destOrd="1" presId="urn:microsoft.com/office/officeart/2008/layout/StripedAccentList"/>
    <dgm:cxn modelId="{0FAFB890-D330-482F-B45B-BFF84A9B9837}" srcId="{678D12E9-BCA0-4416-985F-74C3C342B2C5}" destId="{23F2981B-50FA-436F-823C-6E8F329074D9}" srcOrd="1" destOrd="0" parTransId="{87AD3770-5814-4FA6-A129-87359CD01815}" sibTransId="{1E03EE53-8D57-47CD-9319-B85CE9C5D8DD}"/>
    <dgm:cxn modelId="{EDD9AFC3-16A9-421C-8649-3FA1F5A4A145}" srcId="{63FDCDA9-DF8B-4580-9940-7BFB0E8BBA6F}" destId="{678D12E9-BCA0-4416-985F-74C3C342B2C5}" srcOrd="1" destOrd="0" parTransId="{241AF09E-1446-4786-B802-9807BA5E1FF4}" sibTransId="{4C77B3BC-169B-4D36-BA8E-34413D6989B0}"/>
    <dgm:cxn modelId="{8C3DC0A9-5DC3-4CB8-81BB-B8AD5578E1DF}" srcId="{BBC39B62-79AC-4BA4-A966-462B07A008DC}" destId="{52EEECA0-8D86-4D51-A08B-4C8FC2849DC0}" srcOrd="1" destOrd="0" parTransId="{9298484D-723B-43B3-8161-1BDA74734607}" sibTransId="{F6730126-728F-469F-A3DB-95EB23C6140F}"/>
    <dgm:cxn modelId="{1D6B7E0D-A117-43A0-AB5D-D95FE9A86BEA}" srcId="{678D12E9-BCA0-4416-985F-74C3C342B2C5}" destId="{D26A970A-51A0-4572-8BDD-9E9D939B1319}" srcOrd="7" destOrd="0" parTransId="{AF55D1B7-BD64-4BC6-9FCA-B5248C6F5967}" sibTransId="{FAE7C8EE-CFB6-4B3C-B838-A0F84E617EBE}"/>
    <dgm:cxn modelId="{29117F1A-3EC0-482B-A69C-25358C3A9001}" type="presOf" srcId="{B3D8EAA8-28AC-4CAA-B54E-170803469ABE}" destId="{678FC045-D1CC-48B6-BEF2-E6222A2577FC}" srcOrd="0" destOrd="0" presId="urn:microsoft.com/office/officeart/2008/layout/StripedAccentList"/>
    <dgm:cxn modelId="{907D5B3A-29CD-40FE-9906-5651A2F38392}" type="presOf" srcId="{1FB3BB72-A447-40DE-8282-13F966B4CB41}" destId="{F5ABB8B2-E720-4E09-AE96-F35B8F7135D7}" srcOrd="0" destOrd="2" presId="urn:microsoft.com/office/officeart/2008/layout/StripedAccentList"/>
    <dgm:cxn modelId="{47A8A3A0-846D-4D24-8BAC-1BFF1083897C}" type="presOf" srcId="{BBC39B62-79AC-4BA4-A966-462B07A008DC}" destId="{F6A2C227-BEC5-4222-9A38-B30FBCE1F1DB}" srcOrd="0" destOrd="0" presId="urn:microsoft.com/office/officeart/2008/layout/StripedAccentList"/>
    <dgm:cxn modelId="{4041A011-C648-41B7-8476-5819D5CE34FE}" type="presOf" srcId="{8F84F3B3-AC52-42D5-A666-DB9A557E53FC}" destId="{F5ABB8B2-E720-4E09-AE96-F35B8F7135D7}" srcOrd="0" destOrd="5" presId="urn:microsoft.com/office/officeart/2008/layout/StripedAccentList"/>
    <dgm:cxn modelId="{E838B23E-8338-4037-B770-285B4313B89E}" srcId="{678D12E9-BCA0-4416-985F-74C3C342B2C5}" destId="{36F5451A-AB3E-4E63-9BFD-772409714C4A}" srcOrd="6" destOrd="0" parTransId="{C1B45929-63A7-4D1E-8726-2F5E4E2221A5}" sibTransId="{088F4943-CD5E-48DE-8EC9-ECA744BC99B7}"/>
    <dgm:cxn modelId="{8C8E847B-2523-498B-8A22-006105FECBF3}" srcId="{BBC39B62-79AC-4BA4-A966-462B07A008DC}" destId="{E0C84B60-BA22-4F66-9849-4DEB054ECC27}" srcOrd="2" destOrd="0" parTransId="{6AB0BC81-F6C9-40B0-855B-2076E7AED321}" sibTransId="{74F51D6A-E4EE-4267-98BF-B7C5F89522BC}"/>
    <dgm:cxn modelId="{C1580476-3ADC-4B33-A3C4-2B9CF6E29DE3}" type="presOf" srcId="{988716FD-26FD-4D4F-A599-FA4BD8EC746B}" destId="{F565CE42-D79F-46F7-97D4-D6ECB29E115D}" srcOrd="0" destOrd="2" presId="urn:microsoft.com/office/officeart/2008/layout/StripedAccentList"/>
    <dgm:cxn modelId="{9DE9F5CF-DC2B-4993-98A2-66268E5070F4}" srcId="{BBC39B62-79AC-4BA4-A966-462B07A008DC}" destId="{18CC581A-580A-49F0-ACAE-7D4969EF2FCB}" srcOrd="3" destOrd="0" parTransId="{D304F7A8-A245-4FAB-B625-C7B0BD6E457B}" sibTransId="{BE84B1F3-F192-47AE-AE8F-52C9FFF4EC06}"/>
    <dgm:cxn modelId="{19605851-CD7B-4211-913B-22479F70F4B0}" srcId="{678D12E9-BCA0-4416-985F-74C3C342B2C5}" destId="{1FB3BB72-A447-40DE-8282-13F966B4CB41}" srcOrd="2" destOrd="0" parTransId="{6C59685D-2B16-42CD-BD31-9A73BEEA90E9}" sibTransId="{E74DA2F9-4CA7-4DBE-AB15-BA16A3F41770}"/>
    <dgm:cxn modelId="{4EEA73B7-A6DD-4922-AC1D-0E5BE99B0A15}" type="presOf" srcId="{23F2981B-50FA-436F-823C-6E8F329074D9}" destId="{F5ABB8B2-E720-4E09-AE96-F35B8F7135D7}" srcOrd="0" destOrd="1" presId="urn:microsoft.com/office/officeart/2008/layout/StripedAccentList"/>
    <dgm:cxn modelId="{E68CE483-910F-4262-82F7-230075B265F2}" type="presOf" srcId="{AA8E8029-6C4F-4659-894F-64D9C4D051FC}" destId="{F565CE42-D79F-46F7-97D4-D6ECB29E115D}" srcOrd="0" destOrd="0" presId="urn:microsoft.com/office/officeart/2008/layout/StripedAccentList"/>
    <dgm:cxn modelId="{1184CC64-4098-40C1-A2A7-2BB503960F19}" srcId="{678D12E9-BCA0-4416-985F-74C3C342B2C5}" destId="{FA0F000C-21AA-43FB-A63B-E4310DF8F1B1}" srcOrd="0" destOrd="0" parTransId="{7886E8AA-CD63-4271-BD60-1403F7231EA0}" sibTransId="{34245B1D-6D1F-46AC-A96B-2B8EFE6796CB}"/>
    <dgm:cxn modelId="{CF6B5366-9BEB-4564-BF03-3E1D294ADBC3}" type="presOf" srcId="{18CC581A-580A-49F0-ACAE-7D4969EF2FCB}" destId="{B7F6509B-8DA8-408E-BE96-415A68F81A6F}" srcOrd="0" destOrd="3" presId="urn:microsoft.com/office/officeart/2008/layout/StripedAccentList"/>
    <dgm:cxn modelId="{E60A331C-14B7-43C3-828F-60DAF48DD9AE}" srcId="{B3D8EAA8-28AC-4CAA-B54E-170803469ABE}" destId="{988716FD-26FD-4D4F-A599-FA4BD8EC746B}" srcOrd="2" destOrd="0" parTransId="{5CB2FF09-BA40-405A-9240-5FA26EE5DDB8}" sibTransId="{4017E4C0-ADE1-4257-9C8A-BADB858911E8}"/>
    <dgm:cxn modelId="{1D4BE597-F504-47A3-A662-E21FCD1C761B}" type="presOf" srcId="{63FDCDA9-DF8B-4580-9940-7BFB0E8BBA6F}" destId="{42667BAE-603B-466D-95C8-03BD3B65A040}" srcOrd="0" destOrd="0" presId="urn:microsoft.com/office/officeart/2008/layout/StripedAccentList"/>
    <dgm:cxn modelId="{82007529-C652-4076-8FC7-9171DAB58F63}" type="presOf" srcId="{32602393-3499-4040-87B6-1EB0254C633A}" destId="{B7F6509B-8DA8-408E-BE96-415A68F81A6F}" srcOrd="0" destOrd="0" presId="urn:microsoft.com/office/officeart/2008/layout/StripedAccentList"/>
    <dgm:cxn modelId="{4F11A87A-689E-4B1A-89E1-E7427CA725A4}" srcId="{B3D8EAA8-28AC-4CAA-B54E-170803469ABE}" destId="{AA8E8029-6C4F-4659-894F-64D9C4D051FC}" srcOrd="0" destOrd="0" parTransId="{3AFE49BF-847D-4263-9672-A5654F81EA63}" sibTransId="{4CB7585E-AF61-4B29-B44D-2DBFF84C2A87}"/>
    <dgm:cxn modelId="{B9CF55A3-339A-491F-9EBB-97CA35446E39}" srcId="{678D12E9-BCA0-4416-985F-74C3C342B2C5}" destId="{8F84F3B3-AC52-42D5-A666-DB9A557E53FC}" srcOrd="5" destOrd="0" parTransId="{CA23632A-E242-48F2-AFC2-E462411CE332}" sibTransId="{18C26E05-EF1B-4CC8-BE27-77CA3005AC4A}"/>
    <dgm:cxn modelId="{DC3D8321-8F39-47E7-8485-19F5B0234732}" type="presOf" srcId="{FA0F000C-21AA-43FB-A63B-E4310DF8F1B1}" destId="{F5ABB8B2-E720-4E09-AE96-F35B8F7135D7}" srcOrd="0" destOrd="0" presId="urn:microsoft.com/office/officeart/2008/layout/StripedAccentList"/>
    <dgm:cxn modelId="{8DC453F9-C439-42B9-AD26-4F523B4DAC12}" type="presOf" srcId="{52EEECA0-8D86-4D51-A08B-4C8FC2849DC0}" destId="{B7F6509B-8DA8-408E-BE96-415A68F81A6F}" srcOrd="0" destOrd="1" presId="urn:microsoft.com/office/officeart/2008/layout/StripedAccentList"/>
    <dgm:cxn modelId="{06045332-A99D-42B2-9727-2C91F84F6DB4}" srcId="{BBC39B62-79AC-4BA4-A966-462B07A008DC}" destId="{32602393-3499-4040-87B6-1EB0254C633A}" srcOrd="0" destOrd="0" parTransId="{4D230A28-4715-43E3-8BF3-BA3570F75553}" sibTransId="{920E2D4F-713D-48EF-81C8-647BC54B2DF9}"/>
    <dgm:cxn modelId="{C70097DA-F39F-42EB-9BC4-9C2C9C63F673}" srcId="{678D12E9-BCA0-4416-985F-74C3C342B2C5}" destId="{2549C24F-77A1-473E-B3FE-A697904F1637}" srcOrd="3" destOrd="0" parTransId="{6A2F6FBD-7414-4D61-8254-6DF321AD3888}" sibTransId="{1833E6AE-D177-4064-8F84-97229F8AF38F}"/>
    <dgm:cxn modelId="{86488FFA-2DDB-4771-88E8-4F17CA07A49B}" type="presOf" srcId="{FFD2A678-59E8-490B-8867-07141CCA2E49}" destId="{B7F6509B-8DA8-408E-BE96-415A68F81A6F}" srcOrd="0" destOrd="4" presId="urn:microsoft.com/office/officeart/2008/layout/StripedAccentList"/>
    <dgm:cxn modelId="{01E76734-515C-4C50-91C9-D953500AAF31}" srcId="{BBC39B62-79AC-4BA4-A966-462B07A008DC}" destId="{FFD2A678-59E8-490B-8867-07141CCA2E49}" srcOrd="4" destOrd="0" parTransId="{4A7DD340-B695-450F-81AC-1E4D38E30153}" sibTransId="{A8547EE1-3ED1-493C-8CA3-A86C76427B54}"/>
    <dgm:cxn modelId="{A1BD73F1-1239-4350-9006-3AFC469D8C56}" type="presOf" srcId="{678D12E9-BCA0-4416-985F-74C3C342B2C5}" destId="{586ECBC1-2930-466C-B11B-B7B0D51E0564}" srcOrd="0" destOrd="0" presId="urn:microsoft.com/office/officeart/2008/layout/StripedAccentList"/>
    <dgm:cxn modelId="{23988D2D-F137-4799-BD36-45155F38BEBD}" type="presOf" srcId="{36F5451A-AB3E-4E63-9BFD-772409714C4A}" destId="{F5ABB8B2-E720-4E09-AE96-F35B8F7135D7}" srcOrd="0" destOrd="6" presId="urn:microsoft.com/office/officeart/2008/layout/StripedAccentList"/>
    <dgm:cxn modelId="{96E0C43A-D182-419A-B418-8537F808A572}" type="presOf" srcId="{2549C24F-77A1-473E-B3FE-A697904F1637}" destId="{F5ABB8B2-E720-4E09-AE96-F35B8F7135D7}" srcOrd="0" destOrd="3" presId="urn:microsoft.com/office/officeart/2008/layout/StripedAccentList"/>
    <dgm:cxn modelId="{E7E2AB9D-BD0B-4A73-9F04-6A5F5C29D586}" srcId="{63FDCDA9-DF8B-4580-9940-7BFB0E8BBA6F}" destId="{B3D8EAA8-28AC-4CAA-B54E-170803469ABE}" srcOrd="0" destOrd="0" parTransId="{40EE45B2-6A9D-4D1B-A6C4-5BF50D1399FA}" sibTransId="{F864ECF8-3103-4018-9D04-9ABE51CE5227}"/>
    <dgm:cxn modelId="{F6DCECC1-20CC-4F09-8AF9-8092BA7CFA70}" type="presOf" srcId="{A234E1C1-69D8-470B-AA0B-EEBF2B4F0207}" destId="{F5ABB8B2-E720-4E09-AE96-F35B8F7135D7}" srcOrd="0" destOrd="4" presId="urn:microsoft.com/office/officeart/2008/layout/StripedAccentList"/>
    <dgm:cxn modelId="{1A2D24B2-9163-4AE3-B7CB-9B127A5510CD}" type="presOf" srcId="{D26A970A-51A0-4572-8BDD-9E9D939B1319}" destId="{F5ABB8B2-E720-4E09-AE96-F35B8F7135D7}" srcOrd="0" destOrd="7" presId="urn:microsoft.com/office/officeart/2008/layout/StripedAccentList"/>
    <dgm:cxn modelId="{9BD39D24-5D93-49DC-BE71-4E5965156372}" srcId="{678D12E9-BCA0-4416-985F-74C3C342B2C5}" destId="{A234E1C1-69D8-470B-AA0B-EEBF2B4F0207}" srcOrd="4" destOrd="0" parTransId="{BD2A7E24-BE19-4847-AB86-AFC425FA6159}" sibTransId="{EEFCE27A-F335-4D2D-B189-D361DC2F5622}"/>
    <dgm:cxn modelId="{1A1821EB-9419-4DF3-A4D3-78E85C77F21D}" type="presOf" srcId="{E0C84B60-BA22-4F66-9849-4DEB054ECC27}" destId="{B7F6509B-8DA8-408E-BE96-415A68F81A6F}" srcOrd="0" destOrd="2" presId="urn:microsoft.com/office/officeart/2008/layout/StripedAccentList"/>
    <dgm:cxn modelId="{22E696E3-64EE-4861-BF1E-35ADC0FEBAE1}" type="presParOf" srcId="{42667BAE-603B-466D-95C8-03BD3B65A040}" destId="{7BDB04C5-15AA-453F-9126-4D89A2E9202C}" srcOrd="0" destOrd="0" presId="urn:microsoft.com/office/officeart/2008/layout/StripedAccentList"/>
    <dgm:cxn modelId="{E9C79FF3-4AF5-4A2A-A7A5-2CD6DF0A871B}" type="presParOf" srcId="{7BDB04C5-15AA-453F-9126-4D89A2E9202C}" destId="{964076A1-CFFD-4FB5-8527-845ADC1E35F0}" srcOrd="0" destOrd="0" presId="urn:microsoft.com/office/officeart/2008/layout/StripedAccentList"/>
    <dgm:cxn modelId="{4F1AB261-3187-456B-8461-FD2CB742A6A2}" type="presParOf" srcId="{7BDB04C5-15AA-453F-9126-4D89A2E9202C}" destId="{3B2E577B-4215-45C2-870F-AA7BFF31C077}" srcOrd="1" destOrd="0" presId="urn:microsoft.com/office/officeart/2008/layout/StripedAccentList"/>
    <dgm:cxn modelId="{DD2EDA39-2B7C-49F0-ACAD-593C23EA6FDE}" type="presParOf" srcId="{7BDB04C5-15AA-453F-9126-4D89A2E9202C}" destId="{294D6921-6D59-4CDA-BB8D-DBB785A8B770}" srcOrd="2" destOrd="0" presId="urn:microsoft.com/office/officeart/2008/layout/StripedAccentList"/>
    <dgm:cxn modelId="{3CFFF4D3-CE57-4108-BBE9-0755C1D29028}" type="presParOf" srcId="{7BDB04C5-15AA-453F-9126-4D89A2E9202C}" destId="{638ADBE5-6F5B-4807-B785-4405A21577D9}" srcOrd="3" destOrd="0" presId="urn:microsoft.com/office/officeart/2008/layout/StripedAccentList"/>
    <dgm:cxn modelId="{C8A1E4C9-2747-468B-A92A-49502BA046FD}" type="presParOf" srcId="{7BDB04C5-15AA-453F-9126-4D89A2E9202C}" destId="{38FFA513-CF95-447D-BB4C-BBC6D07FCF03}" srcOrd="4" destOrd="0" presId="urn:microsoft.com/office/officeart/2008/layout/StripedAccentList"/>
    <dgm:cxn modelId="{BC6BB172-8064-4B10-94D0-7F34007C0550}" type="presParOf" srcId="{7BDB04C5-15AA-453F-9126-4D89A2E9202C}" destId="{2D38F62E-13AF-4CFA-908A-C863BA6F4F90}" srcOrd="5" destOrd="0" presId="urn:microsoft.com/office/officeart/2008/layout/StripedAccentList"/>
    <dgm:cxn modelId="{69339D54-805F-4075-B774-0365F26A16CB}" type="presParOf" srcId="{7BDB04C5-15AA-453F-9126-4D89A2E9202C}" destId="{F565CE42-D79F-46F7-97D4-D6ECB29E115D}" srcOrd="6" destOrd="0" presId="urn:microsoft.com/office/officeart/2008/layout/StripedAccentList"/>
    <dgm:cxn modelId="{6465CF5F-9C3C-42DE-98E6-5D33E80A9160}" type="presParOf" srcId="{7BDB04C5-15AA-453F-9126-4D89A2E9202C}" destId="{678FC045-D1CC-48B6-BEF2-E6222A2577FC}" srcOrd="7" destOrd="0" presId="urn:microsoft.com/office/officeart/2008/layout/StripedAccentList"/>
    <dgm:cxn modelId="{37A8E611-0164-4F6A-B67F-ABC6D877BCFA}" type="presParOf" srcId="{42667BAE-603B-466D-95C8-03BD3B65A040}" destId="{7F002275-D721-4726-A7D6-21474D812082}" srcOrd="1" destOrd="0" presId="urn:microsoft.com/office/officeart/2008/layout/StripedAccentList"/>
    <dgm:cxn modelId="{8BF57C5E-9988-45D1-AE78-F44EC9B4B191}" type="presParOf" srcId="{42667BAE-603B-466D-95C8-03BD3B65A040}" destId="{E530DF33-0F03-4048-A62E-0D6B9B108B68}" srcOrd="2" destOrd="0" presId="urn:microsoft.com/office/officeart/2008/layout/StripedAccentList"/>
    <dgm:cxn modelId="{ADBAE4DD-E660-45CE-ADBA-F707AAF4BD4F}" type="presParOf" srcId="{E530DF33-0F03-4048-A62E-0D6B9B108B68}" destId="{EBB27AD4-DD0F-4488-9C06-F1E0FD11B5B1}" srcOrd="0" destOrd="0" presId="urn:microsoft.com/office/officeart/2008/layout/StripedAccentList"/>
    <dgm:cxn modelId="{4952D570-C0C7-4419-A263-82CA1359BE53}" type="presParOf" srcId="{E530DF33-0F03-4048-A62E-0D6B9B108B68}" destId="{EAF0BF8B-983A-478E-AA92-48370E5B26F8}" srcOrd="1" destOrd="0" presId="urn:microsoft.com/office/officeart/2008/layout/StripedAccentList"/>
    <dgm:cxn modelId="{0F3F98FD-CF65-481F-877F-146063BD1F7C}" type="presParOf" srcId="{E530DF33-0F03-4048-A62E-0D6B9B108B68}" destId="{17D46BF0-FE5E-4651-B45A-89F03EE3C7D2}" srcOrd="2" destOrd="0" presId="urn:microsoft.com/office/officeart/2008/layout/StripedAccentList"/>
    <dgm:cxn modelId="{8260C73A-C689-467D-8AB8-EBFE93B9147F}" type="presParOf" srcId="{E530DF33-0F03-4048-A62E-0D6B9B108B68}" destId="{1EBD2072-D9C0-4556-A6D2-BFF01CA9082C}" srcOrd="3" destOrd="0" presId="urn:microsoft.com/office/officeart/2008/layout/StripedAccentList"/>
    <dgm:cxn modelId="{AC41D3A9-69DA-4586-BE86-AA368B612905}" type="presParOf" srcId="{E530DF33-0F03-4048-A62E-0D6B9B108B68}" destId="{22A9F4D3-2787-4EFF-A132-D2A14AA32F64}" srcOrd="4" destOrd="0" presId="urn:microsoft.com/office/officeart/2008/layout/StripedAccentList"/>
    <dgm:cxn modelId="{99BA89E6-4152-48C6-A00F-929BA1822D61}" type="presParOf" srcId="{E530DF33-0F03-4048-A62E-0D6B9B108B68}" destId="{8C7619C1-BDB0-416B-8AC0-EBAB5751DE42}" srcOrd="5" destOrd="0" presId="urn:microsoft.com/office/officeart/2008/layout/StripedAccentList"/>
    <dgm:cxn modelId="{748AE102-DE66-4E4A-BEA0-CDA6F22DB5F1}" type="presParOf" srcId="{E530DF33-0F03-4048-A62E-0D6B9B108B68}" destId="{F5ABB8B2-E720-4E09-AE96-F35B8F7135D7}" srcOrd="6" destOrd="0" presId="urn:microsoft.com/office/officeart/2008/layout/StripedAccentList"/>
    <dgm:cxn modelId="{EA6F66E2-0989-4716-AF13-878B8C479947}" type="presParOf" srcId="{E530DF33-0F03-4048-A62E-0D6B9B108B68}" destId="{586ECBC1-2930-466C-B11B-B7B0D51E0564}" srcOrd="7" destOrd="0" presId="urn:microsoft.com/office/officeart/2008/layout/StripedAccentList"/>
    <dgm:cxn modelId="{7C0179FC-E2ED-4986-AA43-440445B0DDAD}" type="presParOf" srcId="{42667BAE-603B-466D-95C8-03BD3B65A040}" destId="{4B00CFDC-3EF5-453F-A0E0-3E2D592CAC19}" srcOrd="3" destOrd="0" presId="urn:microsoft.com/office/officeart/2008/layout/StripedAccentList"/>
    <dgm:cxn modelId="{F25FF4EC-22A2-481C-A8A8-C35C957338E0}" type="presParOf" srcId="{42667BAE-603B-466D-95C8-03BD3B65A040}" destId="{A6597CC7-2E78-47C8-A327-85FB11E63B63}" srcOrd="4" destOrd="0" presId="urn:microsoft.com/office/officeart/2008/layout/StripedAccentList"/>
    <dgm:cxn modelId="{7B7AF771-A0E1-4541-91FD-B996B1FA4C6D}" type="presParOf" srcId="{A6597CC7-2E78-47C8-A327-85FB11E63B63}" destId="{502172BE-35A0-40E9-93C6-AB967B9ADA1E}" srcOrd="0" destOrd="0" presId="urn:microsoft.com/office/officeart/2008/layout/StripedAccentList"/>
    <dgm:cxn modelId="{E37FEF73-4CD2-4C04-B663-B5B4F7496EA4}" type="presParOf" srcId="{A6597CC7-2E78-47C8-A327-85FB11E63B63}" destId="{D024519C-52A6-4E6C-B396-9531DA7E5BC5}" srcOrd="1" destOrd="0" presId="urn:microsoft.com/office/officeart/2008/layout/StripedAccentList"/>
    <dgm:cxn modelId="{B465C58B-B47D-40AD-83E7-2629685D84A7}" type="presParOf" srcId="{A6597CC7-2E78-47C8-A327-85FB11E63B63}" destId="{AD5D5850-B17D-4388-93E2-610A3D5FF1F5}" srcOrd="2" destOrd="0" presId="urn:microsoft.com/office/officeart/2008/layout/StripedAccentList"/>
    <dgm:cxn modelId="{15DC013C-4CB7-491D-818F-1443C3B535A7}" type="presParOf" srcId="{A6597CC7-2E78-47C8-A327-85FB11E63B63}" destId="{58C8C809-5EFF-4749-830D-765DA7A2C8C5}" srcOrd="3" destOrd="0" presId="urn:microsoft.com/office/officeart/2008/layout/StripedAccentList"/>
    <dgm:cxn modelId="{4B837E29-AC1C-4C63-83D4-C2B3F62D049B}" type="presParOf" srcId="{A6597CC7-2E78-47C8-A327-85FB11E63B63}" destId="{C4E737AE-7AA6-4E5B-B380-7A18712FEF0A}" srcOrd="4" destOrd="0" presId="urn:microsoft.com/office/officeart/2008/layout/StripedAccentList"/>
    <dgm:cxn modelId="{BA1526D5-02AF-4E88-8D43-EA0956CE37F7}" type="presParOf" srcId="{A6597CC7-2E78-47C8-A327-85FB11E63B63}" destId="{2D7B4ECF-3316-499A-93EC-A57C5784E62C}" srcOrd="5" destOrd="0" presId="urn:microsoft.com/office/officeart/2008/layout/StripedAccentList"/>
    <dgm:cxn modelId="{D68BD02E-0FCB-4956-916B-E5A93500ACFA}" type="presParOf" srcId="{A6597CC7-2E78-47C8-A327-85FB11E63B63}" destId="{B7F6509B-8DA8-408E-BE96-415A68F81A6F}" srcOrd="6" destOrd="0" presId="urn:microsoft.com/office/officeart/2008/layout/StripedAccentList"/>
    <dgm:cxn modelId="{67015FB8-AC6F-4C70-A6C8-CAD88B71E913}" type="presParOf" srcId="{A6597CC7-2E78-47C8-A327-85FB11E63B63}" destId="{F6A2C227-BEC5-4222-9A38-B30FBCE1F1DB}" srcOrd="7" destOrd="0" presId="urn:microsoft.com/office/officeart/2008/layout/Striped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BC7233-746F-450B-AD2F-550B634888EF}" type="doc">
      <dgm:prSet loTypeId="urn:microsoft.com/office/officeart/2008/layout/StripedAccentList" loCatId="list" qsTypeId="urn:microsoft.com/office/officeart/2005/8/quickstyle/simple1" qsCatId="simple" csTypeId="urn:microsoft.com/office/officeart/2005/8/colors/accent1_2" csCatId="accent1" phldr="1"/>
      <dgm:spPr/>
      <dgm:t>
        <a:bodyPr/>
        <a:lstStyle/>
        <a:p>
          <a:endParaRPr lang="en-US"/>
        </a:p>
      </dgm:t>
    </dgm:pt>
    <dgm:pt modelId="{8B87E06A-87DE-4D34-B510-E96343CC1FC9}">
      <dgm:prSet phldrT="[Text]" custT="1"/>
      <dgm:spPr/>
      <dgm:t>
        <a:bodyPr/>
        <a:lstStyle/>
        <a:p>
          <a:r>
            <a:rPr lang="en-US" sz="2400" b="1" dirty="0" smtClean="0">
              <a:solidFill>
                <a:schemeClr val="accent1"/>
              </a:solidFill>
              <a:effectLst>
                <a:outerShdw blurRad="38100" dist="38100" dir="2700000" algn="tl">
                  <a:srgbClr val="000000">
                    <a:alpha val="43137"/>
                  </a:srgbClr>
                </a:outerShdw>
              </a:effectLst>
            </a:rPr>
            <a:t>Remove</a:t>
          </a:r>
          <a:endParaRPr lang="en-US" sz="1800" b="1" dirty="0">
            <a:solidFill>
              <a:schemeClr val="accent1"/>
            </a:solidFill>
            <a:effectLst>
              <a:outerShdw blurRad="38100" dist="38100" dir="2700000" algn="tl">
                <a:srgbClr val="000000">
                  <a:alpha val="43137"/>
                </a:srgbClr>
              </a:outerShdw>
            </a:effectLst>
          </a:endParaRPr>
        </a:p>
      </dgm:t>
    </dgm:pt>
    <dgm:pt modelId="{47F25562-617D-4C56-AC54-749D66657DDF}" type="parTrans" cxnId="{ABA2FC79-C662-4730-AEA4-33C0F95299FD}">
      <dgm:prSet/>
      <dgm:spPr/>
      <dgm:t>
        <a:bodyPr/>
        <a:lstStyle/>
        <a:p>
          <a:endParaRPr lang="en-US"/>
        </a:p>
      </dgm:t>
    </dgm:pt>
    <dgm:pt modelId="{DE23D084-4915-43B7-B225-A00E5B9B2198}" type="sibTrans" cxnId="{ABA2FC79-C662-4730-AEA4-33C0F95299FD}">
      <dgm:prSet/>
      <dgm:spPr/>
      <dgm:t>
        <a:bodyPr/>
        <a:lstStyle/>
        <a:p>
          <a:endParaRPr lang="en-US"/>
        </a:p>
      </dgm:t>
    </dgm:pt>
    <dgm:pt modelId="{109D80DB-08FD-4B7D-9419-8DEA0B9DCEC4}">
      <dgm:prSet phldrT="[Text]" custT="1"/>
      <dgm:spPr/>
      <dgm:t>
        <a:bodyPr/>
        <a:lstStyle/>
        <a:p>
          <a:pPr rtl="0"/>
          <a:r>
            <a:rPr lang="en-US" sz="1400" b="0" i="0" u="none" dirty="0" smtClean="0">
              <a:solidFill>
                <a:schemeClr val="bg1"/>
              </a:solidFill>
            </a:rPr>
            <a:t>Remove-</a:t>
          </a:r>
          <a:r>
            <a:rPr lang="en-US" sz="1400" b="0" i="0" u="none" dirty="0" err="1" smtClean="0">
              <a:solidFill>
                <a:schemeClr val="bg1"/>
              </a:solidFill>
            </a:rPr>
            <a:t>GPLink</a:t>
          </a:r>
          <a:endParaRPr lang="en-US" sz="1400" dirty="0">
            <a:solidFill>
              <a:schemeClr val="bg1"/>
            </a:solidFill>
          </a:endParaRPr>
        </a:p>
      </dgm:t>
    </dgm:pt>
    <dgm:pt modelId="{02389D1B-28CB-47A6-AB00-A1FCEDA64658}" type="parTrans" cxnId="{973660D8-C4B8-4B5A-A550-1DB961B9E5DE}">
      <dgm:prSet/>
      <dgm:spPr/>
      <dgm:t>
        <a:bodyPr/>
        <a:lstStyle/>
        <a:p>
          <a:endParaRPr lang="en-US"/>
        </a:p>
      </dgm:t>
    </dgm:pt>
    <dgm:pt modelId="{E41A930E-4EE9-4E46-9BBB-15E3868A068F}" type="sibTrans" cxnId="{973660D8-C4B8-4B5A-A550-1DB961B9E5DE}">
      <dgm:prSet/>
      <dgm:spPr/>
      <dgm:t>
        <a:bodyPr/>
        <a:lstStyle/>
        <a:p>
          <a:endParaRPr lang="en-US"/>
        </a:p>
      </dgm:t>
    </dgm:pt>
    <dgm:pt modelId="{58196FB7-C53B-4EBD-B182-4D0C34518769}">
      <dgm:prSet custT="1"/>
      <dgm:spPr/>
      <dgm:t>
        <a:bodyPr/>
        <a:lstStyle/>
        <a:p>
          <a:r>
            <a:rPr lang="en-US" sz="1400" b="0" i="0" u="none" dirty="0" smtClean="0">
              <a:solidFill>
                <a:schemeClr val="bg1"/>
              </a:solidFill>
            </a:rPr>
            <a:t>Remove-GPO</a:t>
          </a:r>
          <a:endParaRPr lang="en-US" sz="1400" dirty="0">
            <a:solidFill>
              <a:schemeClr val="bg1"/>
            </a:solidFill>
          </a:endParaRPr>
        </a:p>
      </dgm:t>
    </dgm:pt>
    <dgm:pt modelId="{0120A7A2-6BB3-45CE-A032-58F451B32D16}" type="parTrans" cxnId="{98D74495-A1D5-4DFD-B53F-9FBC862EBCC2}">
      <dgm:prSet/>
      <dgm:spPr/>
      <dgm:t>
        <a:bodyPr/>
        <a:lstStyle/>
        <a:p>
          <a:endParaRPr lang="en-US"/>
        </a:p>
      </dgm:t>
    </dgm:pt>
    <dgm:pt modelId="{8D4E3A23-5E36-4A41-A867-5FA7C87F05A2}" type="sibTrans" cxnId="{98D74495-A1D5-4DFD-B53F-9FBC862EBCC2}">
      <dgm:prSet/>
      <dgm:spPr/>
      <dgm:t>
        <a:bodyPr/>
        <a:lstStyle/>
        <a:p>
          <a:endParaRPr lang="en-US"/>
        </a:p>
      </dgm:t>
    </dgm:pt>
    <dgm:pt modelId="{94F90F83-2643-4027-83E0-FEE12136C866}">
      <dgm:prSet custT="1"/>
      <dgm:spPr/>
      <dgm:t>
        <a:bodyPr/>
        <a:lstStyle/>
        <a:p>
          <a:r>
            <a:rPr lang="en-US" sz="1400" b="0" i="0" u="none" dirty="0" smtClean="0">
              <a:solidFill>
                <a:schemeClr val="bg1"/>
              </a:solidFill>
            </a:rPr>
            <a:t>Remove-</a:t>
          </a:r>
          <a:r>
            <a:rPr lang="en-US" sz="1400" b="0" i="0" u="none" dirty="0" err="1" smtClean="0">
              <a:solidFill>
                <a:schemeClr val="bg1"/>
              </a:solidFill>
            </a:rPr>
            <a:t>GPPrefRegistryValue</a:t>
          </a:r>
          <a:endParaRPr lang="en-US" sz="1400" dirty="0">
            <a:solidFill>
              <a:schemeClr val="bg1"/>
            </a:solidFill>
          </a:endParaRPr>
        </a:p>
      </dgm:t>
    </dgm:pt>
    <dgm:pt modelId="{44D0C5F3-D0C4-4CA6-A497-D38B34AD95EF}" type="parTrans" cxnId="{8C751479-13CB-45B0-BF91-C932A999A3D0}">
      <dgm:prSet/>
      <dgm:spPr/>
      <dgm:t>
        <a:bodyPr/>
        <a:lstStyle/>
        <a:p>
          <a:endParaRPr lang="en-US"/>
        </a:p>
      </dgm:t>
    </dgm:pt>
    <dgm:pt modelId="{A8B003C4-E9E7-40DD-A592-492EEA939CC9}" type="sibTrans" cxnId="{8C751479-13CB-45B0-BF91-C932A999A3D0}">
      <dgm:prSet/>
      <dgm:spPr/>
      <dgm:t>
        <a:bodyPr/>
        <a:lstStyle/>
        <a:p>
          <a:endParaRPr lang="en-US"/>
        </a:p>
      </dgm:t>
    </dgm:pt>
    <dgm:pt modelId="{04DF210C-CD25-4CE1-9007-1ECC2D6E598B}">
      <dgm:prSet custT="1"/>
      <dgm:spPr/>
      <dgm:t>
        <a:bodyPr/>
        <a:lstStyle/>
        <a:p>
          <a:r>
            <a:rPr lang="en-US" sz="1400" b="0" i="0" u="none" dirty="0" smtClean="0">
              <a:solidFill>
                <a:schemeClr val="bg1"/>
              </a:solidFill>
            </a:rPr>
            <a:t>Remove-</a:t>
          </a:r>
          <a:r>
            <a:rPr lang="en-US" sz="1400" b="0" i="0" u="none" dirty="0" err="1" smtClean="0">
              <a:solidFill>
                <a:schemeClr val="bg1"/>
              </a:solidFill>
            </a:rPr>
            <a:t>GPRegistryValue</a:t>
          </a:r>
          <a:endParaRPr lang="en-US" sz="1400" dirty="0">
            <a:solidFill>
              <a:schemeClr val="bg1"/>
            </a:solidFill>
          </a:endParaRPr>
        </a:p>
      </dgm:t>
    </dgm:pt>
    <dgm:pt modelId="{8FE709D0-EF6C-4EDA-AF20-B22160F430BC}" type="parTrans" cxnId="{24EF9EF3-A8C0-4145-8A11-43D5D6EDC20B}">
      <dgm:prSet/>
      <dgm:spPr/>
      <dgm:t>
        <a:bodyPr/>
        <a:lstStyle/>
        <a:p>
          <a:endParaRPr lang="en-US"/>
        </a:p>
      </dgm:t>
    </dgm:pt>
    <dgm:pt modelId="{E6562CF2-0ED6-47EB-A11B-EE09D033E8DF}" type="sibTrans" cxnId="{24EF9EF3-A8C0-4145-8A11-43D5D6EDC20B}">
      <dgm:prSet/>
      <dgm:spPr/>
      <dgm:t>
        <a:bodyPr/>
        <a:lstStyle/>
        <a:p>
          <a:endParaRPr lang="en-US"/>
        </a:p>
      </dgm:t>
    </dgm:pt>
    <dgm:pt modelId="{0EE3A172-526F-4221-88BF-D77E6BE75E88}">
      <dgm:prSet phldrT="[Text]" custT="1"/>
      <dgm:spPr/>
      <dgm:t>
        <a:bodyPr/>
        <a:lstStyle/>
        <a:p>
          <a:r>
            <a:rPr lang="en-US" sz="2400" b="1" dirty="0" smtClean="0">
              <a:solidFill>
                <a:schemeClr val="accent1"/>
              </a:solidFill>
              <a:effectLst>
                <a:outerShdw blurRad="38100" dist="38100" dir="2700000" algn="tl">
                  <a:srgbClr val="000000">
                    <a:alpha val="43137"/>
                  </a:srgbClr>
                </a:outerShdw>
              </a:effectLst>
            </a:rPr>
            <a:t>Misc</a:t>
          </a:r>
          <a:endParaRPr lang="en-US" sz="1800" b="1" dirty="0">
            <a:solidFill>
              <a:schemeClr val="accent1"/>
            </a:solidFill>
            <a:effectLst>
              <a:outerShdw blurRad="38100" dist="38100" dir="2700000" algn="tl">
                <a:srgbClr val="000000">
                  <a:alpha val="43137"/>
                </a:srgbClr>
              </a:outerShdw>
            </a:effectLst>
          </a:endParaRPr>
        </a:p>
      </dgm:t>
    </dgm:pt>
    <dgm:pt modelId="{7DD0E674-6DA3-42CB-8E88-3F56D011B76A}" type="parTrans" cxnId="{A177D47E-72C0-4528-BECC-04F1871824EE}">
      <dgm:prSet/>
      <dgm:spPr/>
      <dgm:t>
        <a:bodyPr/>
        <a:lstStyle/>
        <a:p>
          <a:endParaRPr lang="en-US"/>
        </a:p>
      </dgm:t>
    </dgm:pt>
    <dgm:pt modelId="{3DF8DDB2-B242-4479-A57F-28F117C696BA}" type="sibTrans" cxnId="{A177D47E-72C0-4528-BECC-04F1871824EE}">
      <dgm:prSet/>
      <dgm:spPr/>
      <dgm:t>
        <a:bodyPr/>
        <a:lstStyle/>
        <a:p>
          <a:endParaRPr lang="en-US"/>
        </a:p>
      </dgm:t>
    </dgm:pt>
    <dgm:pt modelId="{912C6627-66EC-4B23-90C7-F09CA25B4376}">
      <dgm:prSet phldrT="[Text]" custT="1"/>
      <dgm:spPr>
        <a:solidFill>
          <a:schemeClr val="accent1"/>
        </a:solidFill>
      </dgm:spPr>
      <dgm:t>
        <a:bodyPr/>
        <a:lstStyle/>
        <a:p>
          <a:pPr rtl="0"/>
          <a:r>
            <a:rPr lang="en-US" sz="1400" b="1" i="0" u="none" dirty="0" smtClean="0">
              <a:solidFill>
                <a:schemeClr val="bg1"/>
              </a:solidFill>
            </a:rPr>
            <a:t>Backup-GPO</a:t>
          </a:r>
          <a:endParaRPr lang="en-US" sz="1400" b="1" dirty="0">
            <a:solidFill>
              <a:schemeClr val="bg1"/>
            </a:solidFill>
          </a:endParaRPr>
        </a:p>
      </dgm:t>
    </dgm:pt>
    <dgm:pt modelId="{175EE388-2EF2-4266-8F59-AAB8546FE403}" type="parTrans" cxnId="{2140703C-B0DF-421D-BE03-23D9BCA90151}">
      <dgm:prSet/>
      <dgm:spPr/>
      <dgm:t>
        <a:bodyPr/>
        <a:lstStyle/>
        <a:p>
          <a:endParaRPr lang="en-US"/>
        </a:p>
      </dgm:t>
    </dgm:pt>
    <dgm:pt modelId="{60502899-8209-4845-AB47-ECAEF6A1EDD2}" type="sibTrans" cxnId="{2140703C-B0DF-421D-BE03-23D9BCA90151}">
      <dgm:prSet/>
      <dgm:spPr/>
      <dgm:t>
        <a:bodyPr/>
        <a:lstStyle/>
        <a:p>
          <a:endParaRPr lang="en-US"/>
        </a:p>
      </dgm:t>
    </dgm:pt>
    <dgm:pt modelId="{02863792-2AF2-4DC2-A6FD-3ED20E1607FE}">
      <dgm:prSet phldrT="[Text]" custT="1"/>
      <dgm:spPr>
        <a:solidFill>
          <a:schemeClr val="accent1"/>
        </a:solidFill>
      </dgm:spPr>
      <dgm:t>
        <a:bodyPr/>
        <a:lstStyle/>
        <a:p>
          <a:pPr rtl="0"/>
          <a:r>
            <a:rPr lang="en-US" sz="1400" b="0" i="0" u="none" dirty="0" smtClean="0">
              <a:solidFill>
                <a:schemeClr val="bg1"/>
              </a:solidFill>
            </a:rPr>
            <a:t>Copy-GPO</a:t>
          </a:r>
          <a:endParaRPr lang="en-US" sz="1400" dirty="0">
            <a:solidFill>
              <a:schemeClr val="bg1"/>
            </a:solidFill>
          </a:endParaRPr>
        </a:p>
      </dgm:t>
    </dgm:pt>
    <dgm:pt modelId="{D650A452-7F32-4866-9DF5-05991CC6735B}" type="parTrans" cxnId="{ACA30859-0007-4CD1-860B-DB0FBB5E2C14}">
      <dgm:prSet/>
      <dgm:spPr/>
      <dgm:t>
        <a:bodyPr/>
        <a:lstStyle/>
        <a:p>
          <a:endParaRPr lang="en-US"/>
        </a:p>
      </dgm:t>
    </dgm:pt>
    <dgm:pt modelId="{7305E911-61A1-40CC-9114-E441267CC5C7}" type="sibTrans" cxnId="{ACA30859-0007-4CD1-860B-DB0FBB5E2C14}">
      <dgm:prSet/>
      <dgm:spPr/>
      <dgm:t>
        <a:bodyPr/>
        <a:lstStyle/>
        <a:p>
          <a:endParaRPr lang="en-US"/>
        </a:p>
      </dgm:t>
    </dgm:pt>
    <dgm:pt modelId="{C5B9B343-FD16-4871-AB24-DA9E983686D4}">
      <dgm:prSet phldrT="[Text]" custT="1"/>
      <dgm:spPr>
        <a:solidFill>
          <a:schemeClr val="accent1"/>
        </a:solidFill>
      </dgm:spPr>
      <dgm:t>
        <a:bodyPr/>
        <a:lstStyle/>
        <a:p>
          <a:pPr rtl="0"/>
          <a:r>
            <a:rPr lang="en-US" sz="1400" b="0" i="0" u="none" dirty="0" smtClean="0">
              <a:solidFill>
                <a:schemeClr val="bg1"/>
              </a:solidFill>
            </a:rPr>
            <a:t>Import-GPO</a:t>
          </a:r>
          <a:endParaRPr lang="en-US" sz="1400" dirty="0">
            <a:solidFill>
              <a:schemeClr val="bg1"/>
            </a:solidFill>
          </a:endParaRPr>
        </a:p>
      </dgm:t>
    </dgm:pt>
    <dgm:pt modelId="{C6009947-A757-4636-AB53-C72E865915EE}" type="parTrans" cxnId="{2ACF4C23-6B04-4CCF-ACDC-E381BBDB11C2}">
      <dgm:prSet/>
      <dgm:spPr/>
      <dgm:t>
        <a:bodyPr/>
        <a:lstStyle/>
        <a:p>
          <a:endParaRPr lang="en-US"/>
        </a:p>
      </dgm:t>
    </dgm:pt>
    <dgm:pt modelId="{B92DA6DF-2B9F-49ED-B66E-15CB33F88D9B}" type="sibTrans" cxnId="{2ACF4C23-6B04-4CCF-ACDC-E381BBDB11C2}">
      <dgm:prSet/>
      <dgm:spPr/>
      <dgm:t>
        <a:bodyPr/>
        <a:lstStyle/>
        <a:p>
          <a:endParaRPr lang="en-US"/>
        </a:p>
      </dgm:t>
    </dgm:pt>
    <dgm:pt modelId="{A30DE6F7-F6EB-4874-983E-5C27B9D6C159}">
      <dgm:prSet phldrT="[Text]" custT="1"/>
      <dgm:spPr>
        <a:solidFill>
          <a:schemeClr val="accent1"/>
        </a:solidFill>
      </dgm:spPr>
      <dgm:t>
        <a:bodyPr/>
        <a:lstStyle/>
        <a:p>
          <a:pPr rtl="0"/>
          <a:r>
            <a:rPr lang="en-US" sz="1400" b="0" i="0" u="none" dirty="0" smtClean="0">
              <a:solidFill>
                <a:schemeClr val="bg1"/>
              </a:solidFill>
            </a:rPr>
            <a:t>Rename-GPO</a:t>
          </a:r>
          <a:endParaRPr lang="en-US" sz="1400" dirty="0">
            <a:solidFill>
              <a:schemeClr val="bg1"/>
            </a:solidFill>
          </a:endParaRPr>
        </a:p>
      </dgm:t>
    </dgm:pt>
    <dgm:pt modelId="{99E23840-A8E7-417E-8E66-CF2E9D401965}" type="parTrans" cxnId="{E0E83F96-27FA-44C1-8F06-A1CA7D7A1812}">
      <dgm:prSet/>
      <dgm:spPr/>
      <dgm:t>
        <a:bodyPr/>
        <a:lstStyle/>
        <a:p>
          <a:endParaRPr lang="en-US"/>
        </a:p>
      </dgm:t>
    </dgm:pt>
    <dgm:pt modelId="{23DA9C88-D965-4C8A-BC49-48CD6267E6E1}" type="sibTrans" cxnId="{E0E83F96-27FA-44C1-8F06-A1CA7D7A1812}">
      <dgm:prSet/>
      <dgm:spPr/>
      <dgm:t>
        <a:bodyPr/>
        <a:lstStyle/>
        <a:p>
          <a:endParaRPr lang="en-US"/>
        </a:p>
      </dgm:t>
    </dgm:pt>
    <dgm:pt modelId="{AE874F54-69E7-4287-895F-793192B2865C}">
      <dgm:prSet phldrT="[Text]" custT="1"/>
      <dgm:spPr>
        <a:solidFill>
          <a:schemeClr val="accent1"/>
        </a:solidFill>
      </dgm:spPr>
      <dgm:t>
        <a:bodyPr/>
        <a:lstStyle/>
        <a:p>
          <a:pPr rtl="0"/>
          <a:r>
            <a:rPr lang="en-US" sz="1400" b="1" i="0" u="none" dirty="0" smtClean="0">
              <a:solidFill>
                <a:schemeClr val="bg1"/>
              </a:solidFill>
            </a:rPr>
            <a:t>Restore-GPO</a:t>
          </a:r>
          <a:endParaRPr lang="en-US" sz="1400" b="1" dirty="0">
            <a:solidFill>
              <a:schemeClr val="bg1"/>
            </a:solidFill>
          </a:endParaRPr>
        </a:p>
      </dgm:t>
    </dgm:pt>
    <dgm:pt modelId="{62371D35-E364-4F91-B96E-694EC2513919}" type="parTrans" cxnId="{C7FF2811-E072-44EB-B49C-ABF860CF1CC3}">
      <dgm:prSet/>
      <dgm:spPr/>
      <dgm:t>
        <a:bodyPr/>
        <a:lstStyle/>
        <a:p>
          <a:endParaRPr lang="en-US"/>
        </a:p>
      </dgm:t>
    </dgm:pt>
    <dgm:pt modelId="{00496740-A155-47A2-A2FC-7CC8AA8340E0}" type="sibTrans" cxnId="{C7FF2811-E072-44EB-B49C-ABF860CF1CC3}">
      <dgm:prSet/>
      <dgm:spPr/>
      <dgm:t>
        <a:bodyPr/>
        <a:lstStyle/>
        <a:p>
          <a:endParaRPr lang="en-US"/>
        </a:p>
      </dgm:t>
    </dgm:pt>
    <dgm:pt modelId="{2AC39A37-8E3B-423F-BDC6-8C14F18C2D5E}" type="pres">
      <dgm:prSet presAssocID="{18BC7233-746F-450B-AD2F-550B634888EF}" presName="Name0" presStyleCnt="0">
        <dgm:presLayoutVars>
          <dgm:dir/>
        </dgm:presLayoutVars>
      </dgm:prSet>
      <dgm:spPr/>
      <dgm:t>
        <a:bodyPr/>
        <a:lstStyle/>
        <a:p>
          <a:endParaRPr lang="en-US"/>
        </a:p>
      </dgm:t>
    </dgm:pt>
    <dgm:pt modelId="{AC319A0F-DB22-4241-8B0A-A51F24E493D4}" type="pres">
      <dgm:prSet presAssocID="{8B87E06A-87DE-4D34-B510-E96343CC1FC9}" presName="composite" presStyleCnt="0"/>
      <dgm:spPr/>
    </dgm:pt>
    <dgm:pt modelId="{EADF41A0-D2F5-4A87-8734-E0BF5E74E1FF}" type="pres">
      <dgm:prSet presAssocID="{8B87E06A-87DE-4D34-B510-E96343CC1FC9}" presName="parallelogram1" presStyleLbl="fgAccFollowNode1" presStyleIdx="0" presStyleCnt="12" custLinFactNeighborX="432"/>
      <dgm:spPr>
        <a:blipFill rotWithShape="0">
          <a:blip xmlns:r="http://schemas.openxmlformats.org/officeDocument/2006/relationships" r:embed="rId1"/>
          <a:stretch>
            <a:fillRect/>
          </a:stretch>
        </a:blipFill>
      </dgm:spPr>
      <dgm:t>
        <a:bodyPr/>
        <a:lstStyle/>
        <a:p>
          <a:endParaRPr lang="en-US"/>
        </a:p>
      </dgm:t>
    </dgm:pt>
    <dgm:pt modelId="{F9D3EDA3-83F9-4552-A839-0362089245EB}" type="pres">
      <dgm:prSet presAssocID="{8B87E06A-87DE-4D34-B510-E96343CC1FC9}" presName="parallelogram2" presStyleLbl="fgAccFollowNode1" presStyleIdx="1" presStyleCnt="12"/>
      <dgm:spPr/>
    </dgm:pt>
    <dgm:pt modelId="{A527DDF4-9E67-47D9-B2B8-960D9E7AB402}" type="pres">
      <dgm:prSet presAssocID="{8B87E06A-87DE-4D34-B510-E96343CC1FC9}" presName="parallelogram3" presStyleLbl="fgAccFollowNode1" presStyleIdx="2" presStyleCnt="12"/>
      <dgm:spPr/>
    </dgm:pt>
    <dgm:pt modelId="{9E0DC637-2431-478F-A884-D7DB7C9216B8}" type="pres">
      <dgm:prSet presAssocID="{8B87E06A-87DE-4D34-B510-E96343CC1FC9}" presName="parallelogram4" presStyleLbl="fgAccFollowNode1" presStyleIdx="3" presStyleCnt="12"/>
      <dgm:spPr/>
    </dgm:pt>
    <dgm:pt modelId="{E40DB49E-8C42-4504-A2C6-935DB4DD8127}" type="pres">
      <dgm:prSet presAssocID="{8B87E06A-87DE-4D34-B510-E96343CC1FC9}" presName="parallelogram5" presStyleLbl="fgAccFollowNode1" presStyleIdx="4" presStyleCnt="12"/>
      <dgm:spPr/>
    </dgm:pt>
    <dgm:pt modelId="{3B7175DC-894C-49B7-AEA9-C75E6F0944FC}" type="pres">
      <dgm:prSet presAssocID="{8B87E06A-87DE-4D34-B510-E96343CC1FC9}" presName="parallelogram6" presStyleLbl="fgAccFollowNode1" presStyleIdx="5" presStyleCnt="12"/>
      <dgm:spPr/>
    </dgm:pt>
    <dgm:pt modelId="{8D19E11E-0B4A-4608-AD19-E97C256A3A32}" type="pres">
      <dgm:prSet presAssocID="{8B87E06A-87DE-4D34-B510-E96343CC1FC9}" presName="rect1" presStyleLbl="alignNode1" presStyleIdx="0" presStyleCnt="2" custScaleX="121246" custLinFactNeighborX="-611">
        <dgm:presLayoutVars>
          <dgm:chMax val="0"/>
          <dgm:chPref val="0"/>
          <dgm:bulletEnabled val="1"/>
        </dgm:presLayoutVars>
      </dgm:prSet>
      <dgm:spPr/>
      <dgm:t>
        <a:bodyPr/>
        <a:lstStyle/>
        <a:p>
          <a:endParaRPr lang="en-US"/>
        </a:p>
      </dgm:t>
    </dgm:pt>
    <dgm:pt modelId="{FE2B2DCD-7F75-4DD4-96BD-70DFDE0F4305}" type="pres">
      <dgm:prSet presAssocID="{8B87E06A-87DE-4D34-B510-E96343CC1FC9}" presName="rect2" presStyleLbl="revTx" presStyleIdx="0" presStyleCnt="0" custScaleY="83928" custLinFactNeighborX="-16212" custLinFactNeighborY="30528">
        <dgm:presLayoutVars>
          <dgm:chMax val="1"/>
          <dgm:chPref val="1"/>
          <dgm:bulletEnabled val="1"/>
        </dgm:presLayoutVars>
      </dgm:prSet>
      <dgm:spPr/>
      <dgm:t>
        <a:bodyPr/>
        <a:lstStyle/>
        <a:p>
          <a:endParaRPr lang="en-US"/>
        </a:p>
      </dgm:t>
    </dgm:pt>
    <dgm:pt modelId="{20DF1CD4-6E6C-45D2-B0DB-873939393D6C}" type="pres">
      <dgm:prSet presAssocID="{DE23D084-4915-43B7-B225-A00E5B9B2198}" presName="sibTrans" presStyleCnt="0"/>
      <dgm:spPr/>
    </dgm:pt>
    <dgm:pt modelId="{D1700F3F-0795-413C-ADEA-133D3F666F6C}" type="pres">
      <dgm:prSet presAssocID="{0EE3A172-526F-4221-88BF-D77E6BE75E88}" presName="composite" presStyleCnt="0"/>
      <dgm:spPr/>
    </dgm:pt>
    <dgm:pt modelId="{D1849611-E057-4DE9-BCC2-62DB4FA08255}" type="pres">
      <dgm:prSet presAssocID="{0EE3A172-526F-4221-88BF-D77E6BE75E88}" presName="parallelogram1" presStyleLbl="fgAccFollowNode1" presStyleIdx="6" presStyleCnt="12" custLinFactNeighborX="5960"/>
      <dgm:spPr/>
      <dgm:t>
        <a:bodyPr/>
        <a:lstStyle/>
        <a:p>
          <a:endParaRPr lang="en-US"/>
        </a:p>
      </dgm:t>
    </dgm:pt>
    <dgm:pt modelId="{92BD209C-8DCA-43E3-B075-B6EF4FF2DEDE}" type="pres">
      <dgm:prSet presAssocID="{0EE3A172-526F-4221-88BF-D77E6BE75E88}" presName="parallelogram2" presStyleLbl="fgAccFollowNode1" presStyleIdx="7" presStyleCnt="12"/>
      <dgm:spPr/>
    </dgm:pt>
    <dgm:pt modelId="{DD0D556D-87AD-46F0-96E8-35CDFE24682E}" type="pres">
      <dgm:prSet presAssocID="{0EE3A172-526F-4221-88BF-D77E6BE75E88}" presName="parallelogram3" presStyleLbl="fgAccFollowNode1" presStyleIdx="8" presStyleCnt="12"/>
      <dgm:spPr/>
    </dgm:pt>
    <dgm:pt modelId="{0BF10F1B-B9FC-4803-9C4F-FE823FD05DBC}" type="pres">
      <dgm:prSet presAssocID="{0EE3A172-526F-4221-88BF-D77E6BE75E88}" presName="parallelogram4" presStyleLbl="fgAccFollowNode1" presStyleIdx="9" presStyleCnt="12"/>
      <dgm:spPr/>
    </dgm:pt>
    <dgm:pt modelId="{D6FD7288-441B-401E-A4F4-BF69A3F5E52D}" type="pres">
      <dgm:prSet presAssocID="{0EE3A172-526F-4221-88BF-D77E6BE75E88}" presName="parallelogram5" presStyleLbl="fgAccFollowNode1" presStyleIdx="10" presStyleCnt="12"/>
      <dgm:spPr/>
    </dgm:pt>
    <dgm:pt modelId="{18B8FEB0-A0D9-479C-9614-92B166E27A61}" type="pres">
      <dgm:prSet presAssocID="{0EE3A172-526F-4221-88BF-D77E6BE75E88}" presName="parallelogram6" presStyleLbl="fgAccFollowNode1" presStyleIdx="11" presStyleCnt="12" custLinFactNeighborX="-2822" custLinFactNeighborY="-706"/>
      <dgm:spPr/>
      <dgm:t>
        <a:bodyPr/>
        <a:lstStyle/>
        <a:p>
          <a:endParaRPr lang="en-US"/>
        </a:p>
      </dgm:t>
    </dgm:pt>
    <dgm:pt modelId="{B8C9B3D8-5701-4A04-A356-62254C68DA37}" type="pres">
      <dgm:prSet presAssocID="{0EE3A172-526F-4221-88BF-D77E6BE75E88}" presName="rect1" presStyleLbl="alignNode1" presStyleIdx="1" presStyleCnt="2" custScaleX="98341" custLinFactNeighborX="3055">
        <dgm:presLayoutVars>
          <dgm:chMax val="0"/>
          <dgm:chPref val="0"/>
          <dgm:bulletEnabled val="1"/>
        </dgm:presLayoutVars>
      </dgm:prSet>
      <dgm:spPr/>
      <dgm:t>
        <a:bodyPr/>
        <a:lstStyle/>
        <a:p>
          <a:endParaRPr lang="en-US"/>
        </a:p>
      </dgm:t>
    </dgm:pt>
    <dgm:pt modelId="{953F5895-DD5A-41FE-9C03-C734F2CE452C}" type="pres">
      <dgm:prSet presAssocID="{0EE3A172-526F-4221-88BF-D77E6BE75E88}" presName="rect2" presStyleLbl="revTx" presStyleIdx="0" presStyleCnt="0" custScaleY="89252" custLinFactNeighborX="-7527" custLinFactNeighborY="30528">
        <dgm:presLayoutVars>
          <dgm:chMax val="1"/>
          <dgm:chPref val="1"/>
          <dgm:bulletEnabled val="1"/>
        </dgm:presLayoutVars>
      </dgm:prSet>
      <dgm:spPr/>
      <dgm:t>
        <a:bodyPr/>
        <a:lstStyle/>
        <a:p>
          <a:endParaRPr lang="en-US"/>
        </a:p>
      </dgm:t>
    </dgm:pt>
  </dgm:ptLst>
  <dgm:cxnLst>
    <dgm:cxn modelId="{07AB7920-6FA1-45CA-ADBE-9FEE7D4F4691}" type="presOf" srcId="{02863792-2AF2-4DC2-A6FD-3ED20E1607FE}" destId="{B8C9B3D8-5701-4A04-A356-62254C68DA37}" srcOrd="0" destOrd="1" presId="urn:microsoft.com/office/officeart/2008/layout/StripedAccentList"/>
    <dgm:cxn modelId="{C54ACAE1-711C-4740-B4A9-07C72E0B51CF}" type="presOf" srcId="{109D80DB-08FD-4B7D-9419-8DEA0B9DCEC4}" destId="{8D19E11E-0B4A-4608-AD19-E97C256A3A32}" srcOrd="0" destOrd="0" presId="urn:microsoft.com/office/officeart/2008/layout/StripedAccentList"/>
    <dgm:cxn modelId="{ABA2FC79-C662-4730-AEA4-33C0F95299FD}" srcId="{18BC7233-746F-450B-AD2F-550B634888EF}" destId="{8B87E06A-87DE-4D34-B510-E96343CC1FC9}" srcOrd="0" destOrd="0" parTransId="{47F25562-617D-4C56-AC54-749D66657DDF}" sibTransId="{DE23D084-4915-43B7-B225-A00E5B9B2198}"/>
    <dgm:cxn modelId="{E0E83F96-27FA-44C1-8F06-A1CA7D7A1812}" srcId="{0EE3A172-526F-4221-88BF-D77E6BE75E88}" destId="{A30DE6F7-F6EB-4874-983E-5C27B9D6C159}" srcOrd="3" destOrd="0" parTransId="{99E23840-A8E7-417E-8E66-CF2E9D401965}" sibTransId="{23DA9C88-D965-4C8A-BC49-48CD6267E6E1}"/>
    <dgm:cxn modelId="{973660D8-C4B8-4B5A-A550-1DB961B9E5DE}" srcId="{8B87E06A-87DE-4D34-B510-E96343CC1FC9}" destId="{109D80DB-08FD-4B7D-9419-8DEA0B9DCEC4}" srcOrd="0" destOrd="0" parTransId="{02389D1B-28CB-47A6-AB00-A1FCEDA64658}" sibTransId="{E41A930E-4EE9-4E46-9BBB-15E3868A068F}"/>
    <dgm:cxn modelId="{80F4DB9E-6CDF-4134-8050-C1C58C802277}" type="presOf" srcId="{AE874F54-69E7-4287-895F-793192B2865C}" destId="{B8C9B3D8-5701-4A04-A356-62254C68DA37}" srcOrd="0" destOrd="4" presId="urn:microsoft.com/office/officeart/2008/layout/StripedAccentList"/>
    <dgm:cxn modelId="{D86F2960-A988-481D-B6C0-1A6B2AD4A917}" type="presOf" srcId="{C5B9B343-FD16-4871-AB24-DA9E983686D4}" destId="{B8C9B3D8-5701-4A04-A356-62254C68DA37}" srcOrd="0" destOrd="2" presId="urn:microsoft.com/office/officeart/2008/layout/StripedAccentList"/>
    <dgm:cxn modelId="{7EAF4B80-5DCF-4BB4-94F4-39D36938B841}" type="presOf" srcId="{912C6627-66EC-4B23-90C7-F09CA25B4376}" destId="{B8C9B3D8-5701-4A04-A356-62254C68DA37}" srcOrd="0" destOrd="0" presId="urn:microsoft.com/office/officeart/2008/layout/StripedAccentList"/>
    <dgm:cxn modelId="{24EF9EF3-A8C0-4145-8A11-43D5D6EDC20B}" srcId="{8B87E06A-87DE-4D34-B510-E96343CC1FC9}" destId="{04DF210C-CD25-4CE1-9007-1ECC2D6E598B}" srcOrd="3" destOrd="0" parTransId="{8FE709D0-EF6C-4EDA-AF20-B22160F430BC}" sibTransId="{E6562CF2-0ED6-47EB-A11B-EE09D033E8DF}"/>
    <dgm:cxn modelId="{9797C724-F9DA-4315-BA94-80A1F4CADBF2}" type="presOf" srcId="{8B87E06A-87DE-4D34-B510-E96343CC1FC9}" destId="{FE2B2DCD-7F75-4DD4-96BD-70DFDE0F4305}" srcOrd="0" destOrd="0" presId="urn:microsoft.com/office/officeart/2008/layout/StripedAccentList"/>
    <dgm:cxn modelId="{2ACF4C23-6B04-4CCF-ACDC-E381BBDB11C2}" srcId="{0EE3A172-526F-4221-88BF-D77E6BE75E88}" destId="{C5B9B343-FD16-4871-AB24-DA9E983686D4}" srcOrd="2" destOrd="0" parTransId="{C6009947-A757-4636-AB53-C72E865915EE}" sibTransId="{B92DA6DF-2B9F-49ED-B66E-15CB33F88D9B}"/>
    <dgm:cxn modelId="{C598DB6D-A62A-460E-84FA-791062C54506}" type="presOf" srcId="{94F90F83-2643-4027-83E0-FEE12136C866}" destId="{8D19E11E-0B4A-4608-AD19-E97C256A3A32}" srcOrd="0" destOrd="2" presId="urn:microsoft.com/office/officeart/2008/layout/StripedAccentList"/>
    <dgm:cxn modelId="{2140703C-B0DF-421D-BE03-23D9BCA90151}" srcId="{0EE3A172-526F-4221-88BF-D77E6BE75E88}" destId="{912C6627-66EC-4B23-90C7-F09CA25B4376}" srcOrd="0" destOrd="0" parTransId="{175EE388-2EF2-4266-8F59-AAB8546FE403}" sibTransId="{60502899-8209-4845-AB47-ECAEF6A1EDD2}"/>
    <dgm:cxn modelId="{8654153C-A303-4139-9F4E-006AD97CC0EA}" type="presOf" srcId="{18BC7233-746F-450B-AD2F-550B634888EF}" destId="{2AC39A37-8E3B-423F-BDC6-8C14F18C2D5E}" srcOrd="0" destOrd="0" presId="urn:microsoft.com/office/officeart/2008/layout/StripedAccentList"/>
    <dgm:cxn modelId="{647D48D9-248D-4BF0-AD55-90233B3492DB}" type="presOf" srcId="{04DF210C-CD25-4CE1-9007-1ECC2D6E598B}" destId="{8D19E11E-0B4A-4608-AD19-E97C256A3A32}" srcOrd="0" destOrd="3" presId="urn:microsoft.com/office/officeart/2008/layout/StripedAccentList"/>
    <dgm:cxn modelId="{C7FF2811-E072-44EB-B49C-ABF860CF1CC3}" srcId="{0EE3A172-526F-4221-88BF-D77E6BE75E88}" destId="{AE874F54-69E7-4287-895F-793192B2865C}" srcOrd="4" destOrd="0" parTransId="{62371D35-E364-4F91-B96E-694EC2513919}" sibTransId="{00496740-A155-47A2-A2FC-7CC8AA8340E0}"/>
    <dgm:cxn modelId="{ACA30859-0007-4CD1-860B-DB0FBB5E2C14}" srcId="{0EE3A172-526F-4221-88BF-D77E6BE75E88}" destId="{02863792-2AF2-4DC2-A6FD-3ED20E1607FE}" srcOrd="1" destOrd="0" parTransId="{D650A452-7F32-4866-9DF5-05991CC6735B}" sibTransId="{7305E911-61A1-40CC-9114-E441267CC5C7}"/>
    <dgm:cxn modelId="{8EBE0BD9-3473-47AE-B6EF-54FD49DCD2F3}" type="presOf" srcId="{A30DE6F7-F6EB-4874-983E-5C27B9D6C159}" destId="{B8C9B3D8-5701-4A04-A356-62254C68DA37}" srcOrd="0" destOrd="3" presId="urn:microsoft.com/office/officeart/2008/layout/StripedAccentList"/>
    <dgm:cxn modelId="{8C751479-13CB-45B0-BF91-C932A999A3D0}" srcId="{8B87E06A-87DE-4D34-B510-E96343CC1FC9}" destId="{94F90F83-2643-4027-83E0-FEE12136C866}" srcOrd="2" destOrd="0" parTransId="{44D0C5F3-D0C4-4CA6-A497-D38B34AD95EF}" sibTransId="{A8B003C4-E9E7-40DD-A592-492EEA939CC9}"/>
    <dgm:cxn modelId="{A177D47E-72C0-4528-BECC-04F1871824EE}" srcId="{18BC7233-746F-450B-AD2F-550B634888EF}" destId="{0EE3A172-526F-4221-88BF-D77E6BE75E88}" srcOrd="1" destOrd="0" parTransId="{7DD0E674-6DA3-42CB-8E88-3F56D011B76A}" sibTransId="{3DF8DDB2-B242-4479-A57F-28F117C696BA}"/>
    <dgm:cxn modelId="{5F0C9984-FBDE-4675-AC93-1EEE8BB3DBF2}" type="presOf" srcId="{58196FB7-C53B-4EBD-B182-4D0C34518769}" destId="{8D19E11E-0B4A-4608-AD19-E97C256A3A32}" srcOrd="0" destOrd="1" presId="urn:microsoft.com/office/officeart/2008/layout/StripedAccentList"/>
    <dgm:cxn modelId="{F2A42914-FFBF-494D-95F9-AE5E7C61B805}" type="presOf" srcId="{0EE3A172-526F-4221-88BF-D77E6BE75E88}" destId="{953F5895-DD5A-41FE-9C03-C734F2CE452C}" srcOrd="0" destOrd="0" presId="urn:microsoft.com/office/officeart/2008/layout/StripedAccentList"/>
    <dgm:cxn modelId="{98D74495-A1D5-4DFD-B53F-9FBC862EBCC2}" srcId="{8B87E06A-87DE-4D34-B510-E96343CC1FC9}" destId="{58196FB7-C53B-4EBD-B182-4D0C34518769}" srcOrd="1" destOrd="0" parTransId="{0120A7A2-6BB3-45CE-A032-58F451B32D16}" sibTransId="{8D4E3A23-5E36-4A41-A867-5FA7C87F05A2}"/>
    <dgm:cxn modelId="{79A8F479-04A1-42E2-AF1C-FD12A32C3602}" type="presParOf" srcId="{2AC39A37-8E3B-423F-BDC6-8C14F18C2D5E}" destId="{AC319A0F-DB22-4241-8B0A-A51F24E493D4}" srcOrd="0" destOrd="0" presId="urn:microsoft.com/office/officeart/2008/layout/StripedAccentList"/>
    <dgm:cxn modelId="{48CA21CB-3445-4D44-9B59-109420E199A4}" type="presParOf" srcId="{AC319A0F-DB22-4241-8B0A-A51F24E493D4}" destId="{EADF41A0-D2F5-4A87-8734-E0BF5E74E1FF}" srcOrd="0" destOrd="0" presId="urn:microsoft.com/office/officeart/2008/layout/StripedAccentList"/>
    <dgm:cxn modelId="{43DB69EC-77AB-4557-8DC8-F8FC5F8054B7}" type="presParOf" srcId="{AC319A0F-DB22-4241-8B0A-A51F24E493D4}" destId="{F9D3EDA3-83F9-4552-A839-0362089245EB}" srcOrd="1" destOrd="0" presId="urn:microsoft.com/office/officeart/2008/layout/StripedAccentList"/>
    <dgm:cxn modelId="{32E6DA0F-5FF4-4D87-A0AE-595C0A77673C}" type="presParOf" srcId="{AC319A0F-DB22-4241-8B0A-A51F24E493D4}" destId="{A527DDF4-9E67-47D9-B2B8-960D9E7AB402}" srcOrd="2" destOrd="0" presId="urn:microsoft.com/office/officeart/2008/layout/StripedAccentList"/>
    <dgm:cxn modelId="{372493E9-0E1F-4A1B-9610-48DD6A1C4A68}" type="presParOf" srcId="{AC319A0F-DB22-4241-8B0A-A51F24E493D4}" destId="{9E0DC637-2431-478F-A884-D7DB7C9216B8}" srcOrd="3" destOrd="0" presId="urn:microsoft.com/office/officeart/2008/layout/StripedAccentList"/>
    <dgm:cxn modelId="{0141D96C-F793-427A-9817-950EC81246FA}" type="presParOf" srcId="{AC319A0F-DB22-4241-8B0A-A51F24E493D4}" destId="{E40DB49E-8C42-4504-A2C6-935DB4DD8127}" srcOrd="4" destOrd="0" presId="urn:microsoft.com/office/officeart/2008/layout/StripedAccentList"/>
    <dgm:cxn modelId="{81724995-C51E-4E31-8CD7-BD12E4339759}" type="presParOf" srcId="{AC319A0F-DB22-4241-8B0A-A51F24E493D4}" destId="{3B7175DC-894C-49B7-AEA9-C75E6F0944FC}" srcOrd="5" destOrd="0" presId="urn:microsoft.com/office/officeart/2008/layout/StripedAccentList"/>
    <dgm:cxn modelId="{49BA223A-7261-4EEC-A97C-D274BC7DA935}" type="presParOf" srcId="{AC319A0F-DB22-4241-8B0A-A51F24E493D4}" destId="{8D19E11E-0B4A-4608-AD19-E97C256A3A32}" srcOrd="6" destOrd="0" presId="urn:microsoft.com/office/officeart/2008/layout/StripedAccentList"/>
    <dgm:cxn modelId="{26FD6392-9F90-4E09-A38A-C558C691BF63}" type="presParOf" srcId="{AC319A0F-DB22-4241-8B0A-A51F24E493D4}" destId="{FE2B2DCD-7F75-4DD4-96BD-70DFDE0F4305}" srcOrd="7" destOrd="0" presId="urn:microsoft.com/office/officeart/2008/layout/StripedAccentList"/>
    <dgm:cxn modelId="{C5C89ED7-74B5-46ED-AA97-287C388EF0E5}" type="presParOf" srcId="{2AC39A37-8E3B-423F-BDC6-8C14F18C2D5E}" destId="{20DF1CD4-6E6C-45D2-B0DB-873939393D6C}" srcOrd="1" destOrd="0" presId="urn:microsoft.com/office/officeart/2008/layout/StripedAccentList"/>
    <dgm:cxn modelId="{95938D59-C5D6-443C-B757-C312202C8F56}" type="presParOf" srcId="{2AC39A37-8E3B-423F-BDC6-8C14F18C2D5E}" destId="{D1700F3F-0795-413C-ADEA-133D3F666F6C}" srcOrd="2" destOrd="0" presId="urn:microsoft.com/office/officeart/2008/layout/StripedAccentList"/>
    <dgm:cxn modelId="{0A6CD9C1-DACC-4FBD-B6B9-7A5273366990}" type="presParOf" srcId="{D1700F3F-0795-413C-ADEA-133D3F666F6C}" destId="{D1849611-E057-4DE9-BCC2-62DB4FA08255}" srcOrd="0" destOrd="0" presId="urn:microsoft.com/office/officeart/2008/layout/StripedAccentList"/>
    <dgm:cxn modelId="{CC9BE85A-6F45-49F6-9339-FB00BE41EF87}" type="presParOf" srcId="{D1700F3F-0795-413C-ADEA-133D3F666F6C}" destId="{92BD209C-8DCA-43E3-B075-B6EF4FF2DEDE}" srcOrd="1" destOrd="0" presId="urn:microsoft.com/office/officeart/2008/layout/StripedAccentList"/>
    <dgm:cxn modelId="{1917A917-AA48-4A87-A6A9-272B3D91F3DA}" type="presParOf" srcId="{D1700F3F-0795-413C-ADEA-133D3F666F6C}" destId="{DD0D556D-87AD-46F0-96E8-35CDFE24682E}" srcOrd="2" destOrd="0" presId="urn:microsoft.com/office/officeart/2008/layout/StripedAccentList"/>
    <dgm:cxn modelId="{1EC3A41F-3C17-4A59-B045-5B890859C297}" type="presParOf" srcId="{D1700F3F-0795-413C-ADEA-133D3F666F6C}" destId="{0BF10F1B-B9FC-4803-9C4F-FE823FD05DBC}" srcOrd="3" destOrd="0" presId="urn:microsoft.com/office/officeart/2008/layout/StripedAccentList"/>
    <dgm:cxn modelId="{9FA143B3-ECA3-4EF9-AB1E-209B58949E37}" type="presParOf" srcId="{D1700F3F-0795-413C-ADEA-133D3F666F6C}" destId="{D6FD7288-441B-401E-A4F4-BF69A3F5E52D}" srcOrd="4" destOrd="0" presId="urn:microsoft.com/office/officeart/2008/layout/StripedAccentList"/>
    <dgm:cxn modelId="{8CC2E3FF-6CE1-409C-8B7B-9ED39C88BFE0}" type="presParOf" srcId="{D1700F3F-0795-413C-ADEA-133D3F666F6C}" destId="{18B8FEB0-A0D9-479C-9614-92B166E27A61}" srcOrd="5" destOrd="0" presId="urn:microsoft.com/office/officeart/2008/layout/StripedAccentList"/>
    <dgm:cxn modelId="{E3B76B3E-93A1-4494-913B-377C7BF2E51E}" type="presParOf" srcId="{D1700F3F-0795-413C-ADEA-133D3F666F6C}" destId="{B8C9B3D8-5701-4A04-A356-62254C68DA37}" srcOrd="6" destOrd="0" presId="urn:microsoft.com/office/officeart/2008/layout/StripedAccentList"/>
    <dgm:cxn modelId="{51E3D5E0-0904-429A-962B-147A68960FD5}" type="presParOf" srcId="{D1700F3F-0795-413C-ADEA-133D3F666F6C}" destId="{953F5895-DD5A-41FE-9C03-C734F2CE452C}" srcOrd="7" destOrd="0" presId="urn:microsoft.com/office/officeart/2008/layout/StripedAccent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4B018-4FAF-4E9C-8596-2BDBAEDF8429}"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D7567956-7F27-43D5-B249-E74902DB85A2}">
      <dgm:prSet custT="1"/>
      <dgm:spPr>
        <a:solidFill>
          <a:schemeClr val="accent6">
            <a:lumMod val="50000"/>
          </a:schemeClr>
        </a:solidFill>
      </dgm:spPr>
      <dgm:t>
        <a:bodyPr/>
        <a:lstStyle/>
        <a:p>
          <a:pPr marL="0" algn="ctr" defTabSz="914099" rtl="0" eaLnBrk="1" fontAlgn="base" latinLnBrk="0" hangingPunct="1">
            <a:lnSpc>
              <a:spcPct val="90000"/>
            </a:lnSpc>
          </a:pPr>
          <a:r>
            <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Backup all GPOs in current domain to directory</a:t>
          </a:r>
          <a:endParaRPr lang="en-US" sz="20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dgm:t>
    </dgm:pt>
    <dgm:pt modelId="{8ADDC012-CF63-457F-BEE2-1DF735C35DFA}" type="parTrans" cxnId="{63EB58D6-016B-409C-80AD-D2D21EA58D28}">
      <dgm:prSet/>
      <dgm:spPr/>
      <dgm:t>
        <a:bodyPr/>
        <a:lstStyle/>
        <a:p>
          <a:endParaRPr lang="en-US"/>
        </a:p>
      </dgm:t>
    </dgm:pt>
    <dgm:pt modelId="{4C8FA329-9AB2-400E-BEE8-8E40A455E466}" type="sibTrans" cxnId="{63EB58D6-016B-409C-80AD-D2D21EA58D28}">
      <dgm:prSet/>
      <dgm:spPr/>
      <dgm:t>
        <a:bodyPr/>
        <a:lstStyle/>
        <a:p>
          <a:endParaRPr lang="en-US"/>
        </a:p>
      </dgm:t>
    </dgm:pt>
    <dgm:pt modelId="{936E1C98-63BA-4C7E-B1E6-0C24A49C4D65}">
      <dgm:prSet/>
      <dgm:spPr/>
      <dgm:t>
        <a:bodyPr/>
        <a:lstStyle/>
        <a:p>
          <a:pPr rtl="0"/>
          <a:r>
            <a:rPr lang="en-US" dirty="0" smtClean="0">
              <a:latin typeface="Consolas" pitchFamily="49" charset="0"/>
              <a:cs typeface="Courier New" pitchFamily="49" charset="0"/>
            </a:rPr>
            <a:t>Backup-GPO –all –path ‘C:\BackupFiles\’</a:t>
          </a:r>
          <a:endParaRPr lang="en-US" dirty="0">
            <a:latin typeface="Consolas" pitchFamily="49" charset="0"/>
            <a:cs typeface="Courier New" pitchFamily="49" charset="0"/>
          </a:endParaRPr>
        </a:p>
      </dgm:t>
    </dgm:pt>
    <dgm:pt modelId="{B1696F86-BCB0-4523-B1EC-2FC011086975}" type="parTrans" cxnId="{D4AA72F7-F8E4-4744-AE90-8FD350C06305}">
      <dgm:prSet/>
      <dgm:spPr/>
      <dgm:t>
        <a:bodyPr/>
        <a:lstStyle/>
        <a:p>
          <a:endParaRPr lang="en-US"/>
        </a:p>
      </dgm:t>
    </dgm:pt>
    <dgm:pt modelId="{7D063828-BB4B-48D6-94A1-85AA479435E1}" type="sibTrans" cxnId="{D4AA72F7-F8E4-4744-AE90-8FD350C06305}">
      <dgm:prSet/>
      <dgm:spPr/>
      <dgm:t>
        <a:bodyPr/>
        <a:lstStyle/>
        <a:p>
          <a:endParaRPr lang="en-US"/>
        </a:p>
      </dgm:t>
    </dgm:pt>
    <dgm:pt modelId="{76717C20-E201-424F-927F-28553CD709BB}">
      <dgm:prSet custT="1"/>
      <dgm:spPr>
        <a:solidFill>
          <a:schemeClr val="accent5">
            <a:lumMod val="75000"/>
          </a:schemeClr>
        </a:solidFill>
      </dgm:spPr>
      <dgm:t>
        <a:bodyPr/>
        <a:lstStyle/>
        <a:p>
          <a:pPr marL="0" algn="ctr" defTabSz="914099" rtl="0" eaLnBrk="1" fontAlgn="base" latinLnBrk="0" hangingPunct="1">
            <a:lnSpc>
              <a:spcPct val="90000"/>
            </a:lnSpc>
          </a:pPr>
          <a:r>
            <a:rPr lang="en-US" sz="2000" kern="12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a typeface="+mn-ea"/>
              <a:cs typeface="+mn-cs"/>
            </a:rPr>
            <a:t>Get RSOP for local computer and logged on user in html form</a:t>
          </a:r>
          <a:endParaRPr lang="en-US" sz="2000" kern="1200" dirty="0">
            <a:solidFill>
              <a:schemeClr val="bg1">
                <a:lumMod val="85000"/>
                <a:lumOff val="15000"/>
              </a:schemeClr>
            </a:solidFill>
            <a:effectLst>
              <a:outerShdw blurRad="63500" dist="12700" dir="2700000" algn="tl">
                <a:srgbClr val="000000">
                  <a:alpha val="40000"/>
                </a:srgbClr>
              </a:outerShdw>
            </a:effectLst>
            <a:latin typeface="Calibri" pitchFamily="34" charset="0"/>
            <a:ea typeface="+mn-ea"/>
            <a:cs typeface="+mn-cs"/>
          </a:endParaRPr>
        </a:p>
      </dgm:t>
    </dgm:pt>
    <dgm:pt modelId="{B2A9EAD9-99CA-4028-91DA-27B593B2ABE5}" type="parTrans" cxnId="{89EAC3AD-A587-4062-9E14-CEB7EC01905E}">
      <dgm:prSet/>
      <dgm:spPr/>
      <dgm:t>
        <a:bodyPr/>
        <a:lstStyle/>
        <a:p>
          <a:endParaRPr lang="en-US"/>
        </a:p>
      </dgm:t>
    </dgm:pt>
    <dgm:pt modelId="{DB8288C0-6AA7-4167-BF1C-F6B4F3A03F08}" type="sibTrans" cxnId="{89EAC3AD-A587-4062-9E14-CEB7EC01905E}">
      <dgm:prSet/>
      <dgm:spPr/>
      <dgm:t>
        <a:bodyPr/>
        <a:lstStyle/>
        <a:p>
          <a:endParaRPr lang="en-US"/>
        </a:p>
      </dgm:t>
    </dgm:pt>
    <dgm:pt modelId="{3B651209-E26E-4371-B017-C37961CC7A5E}">
      <dgm:prSet custT="1"/>
      <dgm:spPr>
        <a:solidFill>
          <a:schemeClr val="accent3">
            <a:lumMod val="75000"/>
          </a:schemeClr>
        </a:solidFill>
      </dgm:spPr>
      <dgm:t>
        <a:bodyPr/>
        <a:lstStyle/>
        <a:p>
          <a:pPr rtl="0"/>
          <a:r>
            <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Compare values across GPO’s</a:t>
          </a:r>
          <a:endParaRPr lang="en-US" sz="20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dgm:t>
    </dgm:pt>
    <dgm:pt modelId="{842C9372-D286-4BEC-9797-0648D4522081}" type="parTrans" cxnId="{F5AC2113-12C6-4517-BCEE-7F4B58D4CA05}">
      <dgm:prSet/>
      <dgm:spPr/>
      <dgm:t>
        <a:bodyPr/>
        <a:lstStyle/>
        <a:p>
          <a:endParaRPr lang="en-US"/>
        </a:p>
      </dgm:t>
    </dgm:pt>
    <dgm:pt modelId="{67172214-1133-43FA-8DE0-4A78EE8362E3}" type="sibTrans" cxnId="{F5AC2113-12C6-4517-BCEE-7F4B58D4CA05}">
      <dgm:prSet/>
      <dgm:spPr/>
      <dgm:t>
        <a:bodyPr/>
        <a:lstStyle/>
        <a:p>
          <a:endParaRPr lang="en-US"/>
        </a:p>
      </dgm:t>
    </dgm:pt>
    <dgm:pt modelId="{A688F018-C708-4021-8B0D-1DAC4161B8C4}">
      <dgm:prSet/>
      <dgm:spPr/>
      <dgm:t>
        <a:bodyPr/>
        <a:lstStyle/>
        <a:p>
          <a:pPr rtl="0"/>
          <a:r>
            <a:rPr lang="en-US" dirty="0" smtClean="0">
              <a:latin typeface="Consolas" pitchFamily="49" charset="0"/>
              <a:cs typeface="Courier New" pitchFamily="49" charset="0"/>
            </a:rPr>
            <a:t>Get-</a:t>
          </a:r>
          <a:r>
            <a:rPr lang="en-US" dirty="0" err="1" smtClean="0">
              <a:latin typeface="Consolas" pitchFamily="49" charset="0"/>
              <a:cs typeface="Courier New" pitchFamily="49" charset="0"/>
            </a:rPr>
            <a:t>GPResultantSetofPolicy</a:t>
          </a:r>
          <a:r>
            <a:rPr lang="en-US" dirty="0" smtClean="0">
              <a:latin typeface="Consolas" pitchFamily="49" charset="0"/>
              <a:cs typeface="Courier New" pitchFamily="49" charset="0"/>
            </a:rPr>
            <a:t> -</a:t>
          </a:r>
          <a:r>
            <a:rPr lang="en-US" dirty="0" err="1" smtClean="0">
              <a:latin typeface="Consolas" pitchFamily="49" charset="0"/>
              <a:cs typeface="Courier New" pitchFamily="49" charset="0"/>
            </a:rPr>
            <a:t>ReportType</a:t>
          </a:r>
          <a:r>
            <a:rPr lang="en-US" dirty="0" smtClean="0">
              <a:latin typeface="Consolas" pitchFamily="49" charset="0"/>
              <a:cs typeface="Courier New" pitchFamily="49" charset="0"/>
            </a:rPr>
            <a:t> -html -Path D:\ConfigDocuments\Reports\</a:t>
          </a:r>
          <a:endParaRPr lang="en-US" dirty="0">
            <a:latin typeface="Consolas" pitchFamily="49" charset="0"/>
            <a:cs typeface="Courier New" pitchFamily="49" charset="0"/>
          </a:endParaRPr>
        </a:p>
      </dgm:t>
    </dgm:pt>
    <dgm:pt modelId="{A4C10233-6177-461F-8DB3-815F2717EEAE}" type="parTrans" cxnId="{888A7BCD-C3C6-4053-874D-375079935194}">
      <dgm:prSet/>
      <dgm:spPr/>
      <dgm:t>
        <a:bodyPr/>
        <a:lstStyle/>
        <a:p>
          <a:endParaRPr lang="en-US"/>
        </a:p>
      </dgm:t>
    </dgm:pt>
    <dgm:pt modelId="{0FDE2FA9-57FB-4E1D-AEB6-E6A6824409FC}" type="sibTrans" cxnId="{888A7BCD-C3C6-4053-874D-375079935194}">
      <dgm:prSet/>
      <dgm:spPr/>
      <dgm:t>
        <a:bodyPr/>
        <a:lstStyle/>
        <a:p>
          <a:endParaRPr lang="en-US"/>
        </a:p>
      </dgm:t>
    </dgm:pt>
    <dgm:pt modelId="{0C1D44AF-B8AB-408D-962A-76B53A5DD700}">
      <dgm:prSet custT="1"/>
      <dgm:spPr/>
      <dgm:t>
        <a:bodyPr/>
        <a:lstStyle/>
        <a:p>
          <a:pPr rtl="0"/>
          <a:r>
            <a:rPr lang="en-US" sz="1200" dirty="0" smtClean="0">
              <a:latin typeface="Consolas" pitchFamily="49" charset="0"/>
              <a:cs typeface="Courier New" pitchFamily="49" charset="0"/>
            </a:rPr>
            <a:t>$A =get-</a:t>
          </a:r>
          <a:r>
            <a:rPr lang="en-US" sz="1200" dirty="0" err="1" smtClean="0">
              <a:latin typeface="Consolas" pitchFamily="49" charset="0"/>
              <a:cs typeface="Courier New" pitchFamily="49" charset="0"/>
            </a:rPr>
            <a:t>GPRegistryValue</a:t>
          </a:r>
          <a:r>
            <a:rPr lang="en-US" sz="1200" dirty="0" smtClean="0">
              <a:latin typeface="Consolas" pitchFamily="49" charset="0"/>
              <a:cs typeface="Courier New" pitchFamily="49" charset="0"/>
            </a:rPr>
            <a:t> –Name GPO1 –key $</a:t>
          </a:r>
          <a:r>
            <a:rPr lang="en-US" sz="1200" dirty="0" err="1" smtClean="0">
              <a:latin typeface="Consolas" pitchFamily="49" charset="0"/>
              <a:cs typeface="Courier New" pitchFamily="49" charset="0"/>
            </a:rPr>
            <a:t>reg_keypath</a:t>
          </a:r>
          <a:r>
            <a:rPr lang="en-US" sz="1200" dirty="0" smtClean="0">
              <a:latin typeface="Consolas" pitchFamily="49" charset="0"/>
              <a:cs typeface="Courier New" pitchFamily="49" charset="0"/>
            </a:rPr>
            <a:t>    –</a:t>
          </a:r>
          <a:r>
            <a:rPr lang="en-US" sz="1200" dirty="0" err="1" smtClean="0">
              <a:latin typeface="Consolas" pitchFamily="49" charset="0"/>
              <a:cs typeface="Courier New" pitchFamily="49" charset="0"/>
            </a:rPr>
            <a:t>ValueName</a:t>
          </a:r>
          <a:r>
            <a:rPr lang="en-US" sz="1200" dirty="0" smtClean="0">
              <a:latin typeface="Consolas" pitchFamily="49" charset="0"/>
              <a:cs typeface="Courier New" pitchFamily="49" charset="0"/>
            </a:rPr>
            <a:t> </a:t>
          </a:r>
          <a:r>
            <a:rPr lang="en-US" sz="1200" dirty="0" err="1" smtClean="0">
              <a:latin typeface="Consolas" pitchFamily="49" charset="0"/>
              <a:cs typeface="Courier New" pitchFamily="49" charset="0"/>
            </a:rPr>
            <a:t>ScreenSaveTimeOut</a:t>
          </a:r>
          <a:endParaRPr lang="en-US" sz="1200" dirty="0">
            <a:latin typeface="Consolas" pitchFamily="49" charset="0"/>
            <a:cs typeface="Courier New" pitchFamily="49" charset="0"/>
          </a:endParaRPr>
        </a:p>
      </dgm:t>
    </dgm:pt>
    <dgm:pt modelId="{BF6464C9-4097-42E2-8D14-BBFD75628BC1}" type="parTrans" cxnId="{51B82B19-42EC-44E5-AAFD-59972C99C2E7}">
      <dgm:prSet/>
      <dgm:spPr/>
      <dgm:t>
        <a:bodyPr/>
        <a:lstStyle/>
        <a:p>
          <a:endParaRPr lang="en-US"/>
        </a:p>
      </dgm:t>
    </dgm:pt>
    <dgm:pt modelId="{DEBCCA2F-4DFF-4B4F-BF4C-CDF42A21457D}" type="sibTrans" cxnId="{51B82B19-42EC-44E5-AAFD-59972C99C2E7}">
      <dgm:prSet/>
      <dgm:spPr/>
      <dgm:t>
        <a:bodyPr/>
        <a:lstStyle/>
        <a:p>
          <a:endParaRPr lang="en-US"/>
        </a:p>
      </dgm:t>
    </dgm:pt>
    <dgm:pt modelId="{FFE92011-12F5-443B-A1C2-BE58F2D8023E}">
      <dgm:prSet custT="1"/>
      <dgm:spPr/>
      <dgm:t>
        <a:bodyPr/>
        <a:lstStyle/>
        <a:p>
          <a:pPr rtl="0"/>
          <a:r>
            <a:rPr lang="en-US" sz="1200" dirty="0" smtClean="0">
              <a:latin typeface="Consolas" pitchFamily="49" charset="0"/>
              <a:cs typeface="Courier New" pitchFamily="49" charset="0"/>
            </a:rPr>
            <a:t>$B =get-</a:t>
          </a:r>
          <a:r>
            <a:rPr lang="en-US" sz="1200" dirty="0" err="1" smtClean="0">
              <a:latin typeface="Consolas" pitchFamily="49" charset="0"/>
              <a:cs typeface="Courier New" pitchFamily="49" charset="0"/>
            </a:rPr>
            <a:t>GPRegistryValue</a:t>
          </a:r>
          <a:r>
            <a:rPr lang="en-US" sz="1200" dirty="0" smtClean="0">
              <a:latin typeface="Consolas" pitchFamily="49" charset="0"/>
              <a:cs typeface="Courier New" pitchFamily="49" charset="0"/>
            </a:rPr>
            <a:t> –Name GPO2 –key $</a:t>
          </a:r>
          <a:r>
            <a:rPr lang="en-US" sz="1200" dirty="0" err="1" smtClean="0">
              <a:latin typeface="Consolas" pitchFamily="49" charset="0"/>
              <a:cs typeface="Courier New" pitchFamily="49" charset="0"/>
            </a:rPr>
            <a:t>reg_keypath</a:t>
          </a:r>
          <a:r>
            <a:rPr lang="en-US" sz="1200" dirty="0" smtClean="0">
              <a:latin typeface="Consolas" pitchFamily="49" charset="0"/>
              <a:cs typeface="Courier New" pitchFamily="49" charset="0"/>
            </a:rPr>
            <a:t>     –</a:t>
          </a:r>
          <a:r>
            <a:rPr lang="en-US" sz="1200" dirty="0" err="1" smtClean="0">
              <a:latin typeface="Consolas" pitchFamily="49" charset="0"/>
              <a:cs typeface="Courier New" pitchFamily="49" charset="0"/>
            </a:rPr>
            <a:t>ValueName</a:t>
          </a:r>
          <a:r>
            <a:rPr lang="en-US" sz="1200" dirty="0" smtClean="0">
              <a:latin typeface="Consolas" pitchFamily="49" charset="0"/>
              <a:cs typeface="Courier New" pitchFamily="49" charset="0"/>
            </a:rPr>
            <a:t> </a:t>
          </a:r>
          <a:r>
            <a:rPr lang="en-US" sz="1200" dirty="0" err="1" smtClean="0">
              <a:latin typeface="Consolas" pitchFamily="49" charset="0"/>
              <a:cs typeface="Courier New" pitchFamily="49" charset="0"/>
            </a:rPr>
            <a:t>ScreenSaveTimeOut</a:t>
          </a:r>
          <a:endParaRPr lang="en-US" sz="1200" dirty="0">
            <a:latin typeface="Consolas" pitchFamily="49" charset="0"/>
            <a:cs typeface="Courier New" pitchFamily="49" charset="0"/>
          </a:endParaRPr>
        </a:p>
      </dgm:t>
    </dgm:pt>
    <dgm:pt modelId="{5E0509D2-33C1-4CE0-9BC4-72F111AB2642}" type="parTrans" cxnId="{EEA40779-EC20-4C7F-A781-98CAEAA2C93C}">
      <dgm:prSet/>
      <dgm:spPr/>
      <dgm:t>
        <a:bodyPr/>
        <a:lstStyle/>
        <a:p>
          <a:endParaRPr lang="en-US"/>
        </a:p>
      </dgm:t>
    </dgm:pt>
    <dgm:pt modelId="{1452C9DC-FE87-4216-839E-AA89F47EC885}" type="sibTrans" cxnId="{EEA40779-EC20-4C7F-A781-98CAEAA2C93C}">
      <dgm:prSet/>
      <dgm:spPr/>
      <dgm:t>
        <a:bodyPr/>
        <a:lstStyle/>
        <a:p>
          <a:endParaRPr lang="en-US"/>
        </a:p>
      </dgm:t>
    </dgm:pt>
    <dgm:pt modelId="{75D10443-CDB9-40ED-9E3D-0A827742F74E}">
      <dgm:prSet custT="1"/>
      <dgm:spPr/>
      <dgm:t>
        <a:bodyPr/>
        <a:lstStyle/>
        <a:p>
          <a:pPr rtl="0"/>
          <a:r>
            <a:rPr lang="en-US" sz="1200" dirty="0" smtClean="0">
              <a:latin typeface="Consolas" pitchFamily="49" charset="0"/>
              <a:cs typeface="Courier New" pitchFamily="49" charset="0"/>
            </a:rPr>
            <a:t>$</a:t>
          </a:r>
          <a:r>
            <a:rPr lang="en-US" sz="1200" dirty="0" err="1" smtClean="0">
              <a:latin typeface="Consolas" pitchFamily="49" charset="0"/>
              <a:cs typeface="Courier New" pitchFamily="49" charset="0"/>
            </a:rPr>
            <a:t>reg_keypath</a:t>
          </a:r>
          <a:r>
            <a:rPr lang="en-US" sz="1200" dirty="0" smtClean="0">
              <a:latin typeface="Consolas" pitchFamily="49" charset="0"/>
              <a:cs typeface="Courier New" pitchFamily="49" charset="0"/>
            </a:rPr>
            <a:t> = “HKCU\Software\Policies\Microsoft\Windows\Control Panel\Desktop”</a:t>
          </a:r>
          <a:endParaRPr lang="en-US" sz="1200" dirty="0">
            <a:latin typeface="Consolas" pitchFamily="49" charset="0"/>
            <a:cs typeface="Courier New" pitchFamily="49" charset="0"/>
          </a:endParaRPr>
        </a:p>
      </dgm:t>
    </dgm:pt>
    <dgm:pt modelId="{EB1033A2-0B08-45EF-B526-170ECCE883F2}" type="parTrans" cxnId="{DFCF8A57-500C-4C20-AABC-230C6F9170CA}">
      <dgm:prSet/>
      <dgm:spPr/>
      <dgm:t>
        <a:bodyPr/>
        <a:lstStyle/>
        <a:p>
          <a:endParaRPr lang="en-US"/>
        </a:p>
      </dgm:t>
    </dgm:pt>
    <dgm:pt modelId="{E4215EBF-EECC-4A20-A43E-86F6B9976B60}" type="sibTrans" cxnId="{DFCF8A57-500C-4C20-AABC-230C6F9170CA}">
      <dgm:prSet/>
      <dgm:spPr/>
      <dgm:t>
        <a:bodyPr/>
        <a:lstStyle/>
        <a:p>
          <a:endParaRPr lang="en-US"/>
        </a:p>
      </dgm:t>
    </dgm:pt>
    <dgm:pt modelId="{D1A99B76-67FB-4B9C-A3DB-BFD656D4D44C}">
      <dgm:prSet custT="1"/>
      <dgm:spPr/>
      <dgm:t>
        <a:bodyPr/>
        <a:lstStyle/>
        <a:p>
          <a:pPr rtl="0"/>
          <a:r>
            <a:rPr lang="en-US" sz="1200" dirty="0" smtClean="0">
              <a:latin typeface="Consolas" pitchFamily="49" charset="0"/>
              <a:cs typeface="Courier New" pitchFamily="49" charset="0"/>
            </a:rPr>
            <a:t>$A[0].equals($B[0])</a:t>
          </a:r>
          <a:endParaRPr lang="en-US" sz="1200" dirty="0">
            <a:latin typeface="Consolas" pitchFamily="49" charset="0"/>
            <a:cs typeface="Courier New" pitchFamily="49" charset="0"/>
          </a:endParaRPr>
        </a:p>
      </dgm:t>
    </dgm:pt>
    <dgm:pt modelId="{27EDD16E-DC59-49D8-8B07-0ECB9CBD5C0E}" type="parTrans" cxnId="{4D5EC2BA-A48D-4594-A933-386DC26229A9}">
      <dgm:prSet/>
      <dgm:spPr/>
      <dgm:t>
        <a:bodyPr/>
        <a:lstStyle/>
        <a:p>
          <a:endParaRPr lang="en-US"/>
        </a:p>
      </dgm:t>
    </dgm:pt>
    <dgm:pt modelId="{C8DAC96E-304B-4756-AB0E-134069B76571}" type="sibTrans" cxnId="{4D5EC2BA-A48D-4594-A933-386DC26229A9}">
      <dgm:prSet/>
      <dgm:spPr/>
      <dgm:t>
        <a:bodyPr/>
        <a:lstStyle/>
        <a:p>
          <a:endParaRPr lang="en-US"/>
        </a:p>
      </dgm:t>
    </dgm:pt>
    <dgm:pt modelId="{B69FACEB-600E-4EE8-AA81-2B51C5BF4640}">
      <dgm:prSet custT="1"/>
      <dgm:spPr>
        <a:solidFill>
          <a:schemeClr val="accent2">
            <a:lumMod val="50000"/>
          </a:schemeClr>
        </a:solidFill>
      </dgm:spPr>
      <dgm:t>
        <a:bodyPr/>
        <a:lstStyle/>
        <a:p>
          <a:pPr rtl="0"/>
          <a:r>
            <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Grant permission to ‘Apply’  to a GPO for all users belonging to a group </a:t>
          </a:r>
          <a:endParaRPr lang="en-US" sz="20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dgm:t>
    </dgm:pt>
    <dgm:pt modelId="{8C03F4B1-E155-425E-992D-22A77747F17D}" type="parTrans" cxnId="{7322FB59-5763-4068-9D41-E0A7D0312E74}">
      <dgm:prSet/>
      <dgm:spPr/>
      <dgm:t>
        <a:bodyPr/>
        <a:lstStyle/>
        <a:p>
          <a:endParaRPr lang="en-US"/>
        </a:p>
      </dgm:t>
    </dgm:pt>
    <dgm:pt modelId="{7B1D12C6-5257-477A-9DBB-765D5DC2E487}" type="sibTrans" cxnId="{7322FB59-5763-4068-9D41-E0A7D0312E74}">
      <dgm:prSet/>
      <dgm:spPr/>
      <dgm:t>
        <a:bodyPr/>
        <a:lstStyle/>
        <a:p>
          <a:endParaRPr lang="en-US"/>
        </a:p>
      </dgm:t>
    </dgm:pt>
    <dgm:pt modelId="{40185603-4F50-494E-A7F7-3F2D984FDE4F}">
      <dgm:prSet custT="1"/>
      <dgm:spPr/>
      <dgm:t>
        <a:bodyPr/>
        <a:lstStyle/>
        <a:p>
          <a:pPr rtl="0"/>
          <a:r>
            <a:rPr lang="en-US" sz="1400" dirty="0" smtClean="0">
              <a:latin typeface="Consolas" pitchFamily="49" charset="0"/>
              <a:cs typeface="Courier New" pitchFamily="49" charset="0"/>
            </a:rPr>
            <a:t>Get-</a:t>
          </a:r>
          <a:r>
            <a:rPr lang="en-US" sz="1400" dirty="0" err="1" smtClean="0">
              <a:latin typeface="Consolas" pitchFamily="49" charset="0"/>
              <a:cs typeface="Courier New" pitchFamily="49" charset="0"/>
            </a:rPr>
            <a:t>ADGroupMember</a:t>
          </a:r>
          <a:r>
            <a:rPr lang="en-US" sz="1400" dirty="0" smtClean="0">
              <a:latin typeface="Consolas" pitchFamily="49" charset="0"/>
              <a:cs typeface="Courier New" pitchFamily="49" charset="0"/>
            </a:rPr>
            <a:t> </a:t>
          </a:r>
          <a:r>
            <a:rPr lang="en-US" sz="1400" dirty="0" err="1" smtClean="0">
              <a:latin typeface="Consolas" pitchFamily="49" charset="0"/>
              <a:cs typeface="Courier New" pitchFamily="49" charset="0"/>
            </a:rPr>
            <a:t>DlgtdAdmins</a:t>
          </a:r>
          <a:r>
            <a:rPr lang="en-US" sz="1400" dirty="0" smtClean="0">
              <a:latin typeface="Consolas" pitchFamily="49" charset="0"/>
              <a:cs typeface="Courier New" pitchFamily="49" charset="0"/>
            </a:rPr>
            <a:t> | where {$_.</a:t>
          </a:r>
          <a:r>
            <a:rPr lang="en-US" sz="1400" dirty="0" err="1" smtClean="0">
              <a:latin typeface="Consolas" pitchFamily="49" charset="0"/>
              <a:cs typeface="Courier New" pitchFamily="49" charset="0"/>
            </a:rPr>
            <a:t>objectclass</a:t>
          </a:r>
          <a:r>
            <a:rPr lang="en-US" sz="1400" dirty="0" smtClean="0">
              <a:latin typeface="Consolas" pitchFamily="49" charset="0"/>
              <a:cs typeface="Courier New" pitchFamily="49" charset="0"/>
            </a:rPr>
            <a:t> -</a:t>
          </a:r>
          <a:r>
            <a:rPr lang="en-US" sz="1400" dirty="0" err="1" smtClean="0">
              <a:latin typeface="Consolas" pitchFamily="49" charset="0"/>
              <a:cs typeface="Courier New" pitchFamily="49" charset="0"/>
            </a:rPr>
            <a:t>eq</a:t>
          </a:r>
          <a:r>
            <a:rPr lang="en-US" sz="1400" dirty="0" smtClean="0">
              <a:latin typeface="Consolas" pitchFamily="49" charset="0"/>
              <a:cs typeface="Courier New" pitchFamily="49" charset="0"/>
            </a:rPr>
            <a:t> "user"} | %{Set-</a:t>
          </a:r>
          <a:r>
            <a:rPr lang="en-US" sz="1400" dirty="0" err="1" smtClean="0">
              <a:latin typeface="Consolas" pitchFamily="49" charset="0"/>
              <a:cs typeface="Courier New" pitchFamily="49" charset="0"/>
            </a:rPr>
            <a:t>GPPermissions</a:t>
          </a:r>
          <a:r>
            <a:rPr lang="en-US" sz="1400" dirty="0" smtClean="0">
              <a:latin typeface="Consolas" pitchFamily="49" charset="0"/>
              <a:cs typeface="Courier New" pitchFamily="49" charset="0"/>
            </a:rPr>
            <a:t> -Name 'Test GPO' -</a:t>
          </a:r>
          <a:r>
            <a:rPr lang="en-US" sz="1400" dirty="0" err="1" smtClean="0">
              <a:latin typeface="Consolas" pitchFamily="49" charset="0"/>
              <a:cs typeface="Courier New" pitchFamily="49" charset="0"/>
            </a:rPr>
            <a:t>PermissionLevel</a:t>
          </a:r>
          <a:r>
            <a:rPr lang="en-US" sz="1400" dirty="0" smtClean="0">
              <a:latin typeface="Consolas" pitchFamily="49" charset="0"/>
              <a:cs typeface="Courier New" pitchFamily="49" charset="0"/>
            </a:rPr>
            <a:t> Apply -</a:t>
          </a:r>
          <a:r>
            <a:rPr lang="en-US" sz="1400" dirty="0" err="1" smtClean="0">
              <a:latin typeface="Consolas" pitchFamily="49" charset="0"/>
              <a:cs typeface="Courier New" pitchFamily="49" charset="0"/>
            </a:rPr>
            <a:t>TargetName</a:t>
          </a:r>
          <a:r>
            <a:rPr lang="en-US" sz="1400" dirty="0" smtClean="0">
              <a:latin typeface="Consolas" pitchFamily="49" charset="0"/>
              <a:cs typeface="Courier New" pitchFamily="49" charset="0"/>
            </a:rPr>
            <a:t> $_.</a:t>
          </a:r>
          <a:r>
            <a:rPr lang="en-US" sz="1400" dirty="0" err="1" smtClean="0">
              <a:latin typeface="Consolas" pitchFamily="49" charset="0"/>
              <a:cs typeface="Courier New" pitchFamily="49" charset="0"/>
            </a:rPr>
            <a:t>SamAccountName</a:t>
          </a:r>
          <a:r>
            <a:rPr lang="en-US" sz="1400" dirty="0" smtClean="0">
              <a:latin typeface="Consolas" pitchFamily="49" charset="0"/>
              <a:cs typeface="Courier New" pitchFamily="49" charset="0"/>
            </a:rPr>
            <a:t> -</a:t>
          </a:r>
          <a:r>
            <a:rPr lang="en-US" sz="1400" dirty="0" err="1" smtClean="0">
              <a:latin typeface="Consolas" pitchFamily="49" charset="0"/>
              <a:cs typeface="Courier New" pitchFamily="49" charset="0"/>
            </a:rPr>
            <a:t>TargetType</a:t>
          </a:r>
          <a:r>
            <a:rPr lang="en-US" sz="1400" dirty="0" smtClean="0">
              <a:latin typeface="Consolas" pitchFamily="49" charset="0"/>
              <a:cs typeface="Courier New" pitchFamily="49" charset="0"/>
            </a:rPr>
            <a:t> User}</a:t>
          </a:r>
          <a:endParaRPr lang="en-US" sz="1400" dirty="0">
            <a:latin typeface="Consolas" pitchFamily="49" charset="0"/>
            <a:cs typeface="Courier New" pitchFamily="49" charset="0"/>
          </a:endParaRPr>
        </a:p>
      </dgm:t>
    </dgm:pt>
    <dgm:pt modelId="{956078D7-7153-4446-8B8D-F15AC6706685}" type="parTrans" cxnId="{9BD5A583-75C7-42D5-81DE-C906BEF24F85}">
      <dgm:prSet/>
      <dgm:spPr/>
      <dgm:t>
        <a:bodyPr/>
        <a:lstStyle/>
        <a:p>
          <a:endParaRPr lang="en-US"/>
        </a:p>
      </dgm:t>
    </dgm:pt>
    <dgm:pt modelId="{F08A2A73-38FA-4095-A650-74BBD2BEC8F1}" type="sibTrans" cxnId="{9BD5A583-75C7-42D5-81DE-C906BEF24F85}">
      <dgm:prSet/>
      <dgm:spPr/>
      <dgm:t>
        <a:bodyPr/>
        <a:lstStyle/>
        <a:p>
          <a:endParaRPr lang="en-US"/>
        </a:p>
      </dgm:t>
    </dgm:pt>
    <dgm:pt modelId="{56351083-3026-4EC0-BC3B-E5A8C6284D38}" type="pres">
      <dgm:prSet presAssocID="{A0A4B018-4FAF-4E9C-8596-2BDBAEDF8429}" presName="Name0" presStyleCnt="0">
        <dgm:presLayoutVars>
          <dgm:dir/>
          <dgm:animLvl val="lvl"/>
          <dgm:resizeHandles val="exact"/>
        </dgm:presLayoutVars>
      </dgm:prSet>
      <dgm:spPr/>
      <dgm:t>
        <a:bodyPr/>
        <a:lstStyle/>
        <a:p>
          <a:endParaRPr lang="en-US"/>
        </a:p>
      </dgm:t>
    </dgm:pt>
    <dgm:pt modelId="{F975158B-E4E2-4310-AE92-07EE03E9D5CA}" type="pres">
      <dgm:prSet presAssocID="{D7567956-7F27-43D5-B249-E74902DB85A2}" presName="linNode" presStyleCnt="0"/>
      <dgm:spPr/>
      <dgm:t>
        <a:bodyPr/>
        <a:lstStyle/>
        <a:p>
          <a:endParaRPr lang="en-US"/>
        </a:p>
      </dgm:t>
    </dgm:pt>
    <dgm:pt modelId="{8F88D853-8839-4013-A606-2ABC5AADF044}" type="pres">
      <dgm:prSet presAssocID="{D7567956-7F27-43D5-B249-E74902DB85A2}" presName="parentText" presStyleLbl="node1" presStyleIdx="0" presStyleCnt="4">
        <dgm:presLayoutVars>
          <dgm:chMax val="1"/>
          <dgm:bulletEnabled val="1"/>
        </dgm:presLayoutVars>
      </dgm:prSet>
      <dgm:spPr/>
      <dgm:t>
        <a:bodyPr/>
        <a:lstStyle/>
        <a:p>
          <a:endParaRPr lang="en-US"/>
        </a:p>
      </dgm:t>
    </dgm:pt>
    <dgm:pt modelId="{A4897F4F-3648-4312-94C0-6EA731ABFD6F}" type="pres">
      <dgm:prSet presAssocID="{D7567956-7F27-43D5-B249-E74902DB85A2}" presName="descendantText" presStyleLbl="alignAccFollowNode1" presStyleIdx="0" presStyleCnt="4">
        <dgm:presLayoutVars>
          <dgm:bulletEnabled val="1"/>
        </dgm:presLayoutVars>
      </dgm:prSet>
      <dgm:spPr/>
      <dgm:t>
        <a:bodyPr/>
        <a:lstStyle/>
        <a:p>
          <a:endParaRPr lang="en-US"/>
        </a:p>
      </dgm:t>
    </dgm:pt>
    <dgm:pt modelId="{44EB70AE-F367-4259-B975-2B900FCD786C}" type="pres">
      <dgm:prSet presAssocID="{4C8FA329-9AB2-400E-BEE8-8E40A455E466}" presName="sp" presStyleCnt="0"/>
      <dgm:spPr/>
      <dgm:t>
        <a:bodyPr/>
        <a:lstStyle/>
        <a:p>
          <a:endParaRPr lang="en-US"/>
        </a:p>
      </dgm:t>
    </dgm:pt>
    <dgm:pt modelId="{6B9B1958-8A46-4607-9CC9-D12BF5E07A8A}" type="pres">
      <dgm:prSet presAssocID="{76717C20-E201-424F-927F-28553CD709BB}" presName="linNode" presStyleCnt="0"/>
      <dgm:spPr/>
      <dgm:t>
        <a:bodyPr/>
        <a:lstStyle/>
        <a:p>
          <a:endParaRPr lang="en-US"/>
        </a:p>
      </dgm:t>
    </dgm:pt>
    <dgm:pt modelId="{A69724A7-12A7-4832-A744-44A6E5D71295}" type="pres">
      <dgm:prSet presAssocID="{76717C20-E201-424F-927F-28553CD709BB}" presName="parentText" presStyleLbl="node1" presStyleIdx="1" presStyleCnt="4">
        <dgm:presLayoutVars>
          <dgm:chMax val="1"/>
          <dgm:bulletEnabled val="1"/>
        </dgm:presLayoutVars>
      </dgm:prSet>
      <dgm:spPr/>
      <dgm:t>
        <a:bodyPr/>
        <a:lstStyle/>
        <a:p>
          <a:endParaRPr lang="en-US"/>
        </a:p>
      </dgm:t>
    </dgm:pt>
    <dgm:pt modelId="{EEC31D42-04A0-4C65-AA29-875CE4CFF3F3}" type="pres">
      <dgm:prSet presAssocID="{76717C20-E201-424F-927F-28553CD709BB}" presName="descendantText" presStyleLbl="alignAccFollowNode1" presStyleIdx="1" presStyleCnt="4">
        <dgm:presLayoutVars>
          <dgm:bulletEnabled val="1"/>
        </dgm:presLayoutVars>
      </dgm:prSet>
      <dgm:spPr/>
      <dgm:t>
        <a:bodyPr/>
        <a:lstStyle/>
        <a:p>
          <a:endParaRPr lang="en-US"/>
        </a:p>
      </dgm:t>
    </dgm:pt>
    <dgm:pt modelId="{EF811214-71C6-4700-8DC8-85E6FDC3AA8B}" type="pres">
      <dgm:prSet presAssocID="{DB8288C0-6AA7-4167-BF1C-F6B4F3A03F08}" presName="sp" presStyleCnt="0"/>
      <dgm:spPr/>
      <dgm:t>
        <a:bodyPr/>
        <a:lstStyle/>
        <a:p>
          <a:endParaRPr lang="en-US"/>
        </a:p>
      </dgm:t>
    </dgm:pt>
    <dgm:pt modelId="{E54179BB-5930-45CA-8E15-E5205A030449}" type="pres">
      <dgm:prSet presAssocID="{3B651209-E26E-4371-B017-C37961CC7A5E}" presName="linNode" presStyleCnt="0"/>
      <dgm:spPr/>
      <dgm:t>
        <a:bodyPr/>
        <a:lstStyle/>
        <a:p>
          <a:endParaRPr lang="en-US"/>
        </a:p>
      </dgm:t>
    </dgm:pt>
    <dgm:pt modelId="{D7D8CCDD-481D-410E-BF69-41E902EDAA64}" type="pres">
      <dgm:prSet presAssocID="{3B651209-E26E-4371-B017-C37961CC7A5E}" presName="parentText" presStyleLbl="node1" presStyleIdx="2" presStyleCnt="4">
        <dgm:presLayoutVars>
          <dgm:chMax val="1"/>
          <dgm:bulletEnabled val="1"/>
        </dgm:presLayoutVars>
      </dgm:prSet>
      <dgm:spPr/>
      <dgm:t>
        <a:bodyPr/>
        <a:lstStyle/>
        <a:p>
          <a:endParaRPr lang="en-US"/>
        </a:p>
      </dgm:t>
    </dgm:pt>
    <dgm:pt modelId="{8E5A531E-299E-428F-A722-A9F04E9E5ECC}" type="pres">
      <dgm:prSet presAssocID="{3B651209-E26E-4371-B017-C37961CC7A5E}" presName="descendantText" presStyleLbl="alignAccFollowNode1" presStyleIdx="2" presStyleCnt="4" custScaleX="104192" custScaleY="148034">
        <dgm:presLayoutVars>
          <dgm:bulletEnabled val="1"/>
        </dgm:presLayoutVars>
      </dgm:prSet>
      <dgm:spPr/>
      <dgm:t>
        <a:bodyPr/>
        <a:lstStyle/>
        <a:p>
          <a:endParaRPr lang="en-US"/>
        </a:p>
      </dgm:t>
    </dgm:pt>
    <dgm:pt modelId="{4227A7BA-525F-428A-AB38-0981E58C07C9}" type="pres">
      <dgm:prSet presAssocID="{67172214-1133-43FA-8DE0-4A78EE8362E3}" presName="sp" presStyleCnt="0"/>
      <dgm:spPr/>
      <dgm:t>
        <a:bodyPr/>
        <a:lstStyle/>
        <a:p>
          <a:endParaRPr lang="en-US"/>
        </a:p>
      </dgm:t>
    </dgm:pt>
    <dgm:pt modelId="{1578BA50-D823-424A-93EF-FD730FD6C08D}" type="pres">
      <dgm:prSet presAssocID="{B69FACEB-600E-4EE8-AA81-2B51C5BF4640}" presName="linNode" presStyleCnt="0"/>
      <dgm:spPr/>
      <dgm:t>
        <a:bodyPr/>
        <a:lstStyle/>
        <a:p>
          <a:endParaRPr lang="en-US"/>
        </a:p>
      </dgm:t>
    </dgm:pt>
    <dgm:pt modelId="{CC3185D4-851D-4AB7-BA3B-37079FE47467}" type="pres">
      <dgm:prSet presAssocID="{B69FACEB-600E-4EE8-AA81-2B51C5BF4640}" presName="parentText" presStyleLbl="node1" presStyleIdx="3" presStyleCnt="4">
        <dgm:presLayoutVars>
          <dgm:chMax val="1"/>
          <dgm:bulletEnabled val="1"/>
        </dgm:presLayoutVars>
      </dgm:prSet>
      <dgm:spPr/>
      <dgm:t>
        <a:bodyPr/>
        <a:lstStyle/>
        <a:p>
          <a:endParaRPr lang="en-US"/>
        </a:p>
      </dgm:t>
    </dgm:pt>
    <dgm:pt modelId="{6E8B61E8-7924-42BF-B431-4CDF2405BE4F}" type="pres">
      <dgm:prSet presAssocID="{B69FACEB-600E-4EE8-AA81-2B51C5BF4640}" presName="descendantText" presStyleLbl="alignAccFollowNode1" presStyleIdx="3" presStyleCnt="4">
        <dgm:presLayoutVars>
          <dgm:bulletEnabled val="1"/>
        </dgm:presLayoutVars>
      </dgm:prSet>
      <dgm:spPr/>
      <dgm:t>
        <a:bodyPr/>
        <a:lstStyle/>
        <a:p>
          <a:endParaRPr lang="en-US"/>
        </a:p>
      </dgm:t>
    </dgm:pt>
  </dgm:ptLst>
  <dgm:cxnLst>
    <dgm:cxn modelId="{87987AC7-0DE8-44CB-9C24-ACF4D976EADE}" type="presOf" srcId="{A688F018-C708-4021-8B0D-1DAC4161B8C4}" destId="{EEC31D42-04A0-4C65-AA29-875CE4CFF3F3}" srcOrd="0" destOrd="0" presId="urn:microsoft.com/office/officeart/2005/8/layout/vList5"/>
    <dgm:cxn modelId="{8C0116E8-69EA-4059-8092-0F5EC0338F19}" type="presOf" srcId="{40185603-4F50-494E-A7F7-3F2D984FDE4F}" destId="{6E8B61E8-7924-42BF-B431-4CDF2405BE4F}" srcOrd="0" destOrd="0" presId="urn:microsoft.com/office/officeart/2005/8/layout/vList5"/>
    <dgm:cxn modelId="{6F3816F0-68A4-4D28-9553-8B91979B14DF}" type="presOf" srcId="{A0A4B018-4FAF-4E9C-8596-2BDBAEDF8429}" destId="{56351083-3026-4EC0-BC3B-E5A8C6284D38}" srcOrd="0" destOrd="0" presId="urn:microsoft.com/office/officeart/2005/8/layout/vList5"/>
    <dgm:cxn modelId="{4D5EC2BA-A48D-4594-A933-386DC26229A9}" srcId="{3B651209-E26E-4371-B017-C37961CC7A5E}" destId="{D1A99B76-67FB-4B9C-A3DB-BFD656D4D44C}" srcOrd="3" destOrd="0" parTransId="{27EDD16E-DC59-49D8-8B07-0ECB9CBD5C0E}" sibTransId="{C8DAC96E-304B-4756-AB0E-134069B76571}"/>
    <dgm:cxn modelId="{D4AA72F7-F8E4-4744-AE90-8FD350C06305}" srcId="{D7567956-7F27-43D5-B249-E74902DB85A2}" destId="{936E1C98-63BA-4C7E-B1E6-0C24A49C4D65}" srcOrd="0" destOrd="0" parTransId="{B1696F86-BCB0-4523-B1EC-2FC011086975}" sibTransId="{7D063828-BB4B-48D6-94A1-85AA479435E1}"/>
    <dgm:cxn modelId="{7322FB59-5763-4068-9D41-E0A7D0312E74}" srcId="{A0A4B018-4FAF-4E9C-8596-2BDBAEDF8429}" destId="{B69FACEB-600E-4EE8-AA81-2B51C5BF4640}" srcOrd="3" destOrd="0" parTransId="{8C03F4B1-E155-425E-992D-22A77747F17D}" sibTransId="{7B1D12C6-5257-477A-9DBB-765D5DC2E487}"/>
    <dgm:cxn modelId="{00476444-6E80-4B85-9A1D-FCBE1F6645DF}" type="presOf" srcId="{3B651209-E26E-4371-B017-C37961CC7A5E}" destId="{D7D8CCDD-481D-410E-BF69-41E902EDAA64}" srcOrd="0" destOrd="0" presId="urn:microsoft.com/office/officeart/2005/8/layout/vList5"/>
    <dgm:cxn modelId="{AB2C11A9-34F4-42A7-A9A9-910EF9BBD8BF}" type="presOf" srcId="{936E1C98-63BA-4C7E-B1E6-0C24A49C4D65}" destId="{A4897F4F-3648-4312-94C0-6EA731ABFD6F}" srcOrd="0" destOrd="0" presId="urn:microsoft.com/office/officeart/2005/8/layout/vList5"/>
    <dgm:cxn modelId="{120163C4-7380-466B-8DA4-97380F3EE7A9}" type="presOf" srcId="{FFE92011-12F5-443B-A1C2-BE58F2D8023E}" destId="{8E5A531E-299E-428F-A722-A9F04E9E5ECC}" srcOrd="0" destOrd="2" presId="urn:microsoft.com/office/officeart/2005/8/layout/vList5"/>
    <dgm:cxn modelId="{9BD5A583-75C7-42D5-81DE-C906BEF24F85}" srcId="{B69FACEB-600E-4EE8-AA81-2B51C5BF4640}" destId="{40185603-4F50-494E-A7F7-3F2D984FDE4F}" srcOrd="0" destOrd="0" parTransId="{956078D7-7153-4446-8B8D-F15AC6706685}" sibTransId="{F08A2A73-38FA-4095-A650-74BBD2BEC8F1}"/>
    <dgm:cxn modelId="{51B82B19-42EC-44E5-AAFD-59972C99C2E7}" srcId="{3B651209-E26E-4371-B017-C37961CC7A5E}" destId="{0C1D44AF-B8AB-408D-962A-76B53A5DD700}" srcOrd="1" destOrd="0" parTransId="{BF6464C9-4097-42E2-8D14-BBFD75628BC1}" sibTransId="{DEBCCA2F-4DFF-4B4F-BF4C-CDF42A21457D}"/>
    <dgm:cxn modelId="{63EB58D6-016B-409C-80AD-D2D21EA58D28}" srcId="{A0A4B018-4FAF-4E9C-8596-2BDBAEDF8429}" destId="{D7567956-7F27-43D5-B249-E74902DB85A2}" srcOrd="0" destOrd="0" parTransId="{8ADDC012-CF63-457F-BEE2-1DF735C35DFA}" sibTransId="{4C8FA329-9AB2-400E-BEE8-8E40A455E466}"/>
    <dgm:cxn modelId="{91071AE3-ECB9-465D-B46B-EF36F5F71E8A}" type="presOf" srcId="{0C1D44AF-B8AB-408D-962A-76B53A5DD700}" destId="{8E5A531E-299E-428F-A722-A9F04E9E5ECC}" srcOrd="0" destOrd="1" presId="urn:microsoft.com/office/officeart/2005/8/layout/vList5"/>
    <dgm:cxn modelId="{EEA40779-EC20-4C7F-A781-98CAEAA2C93C}" srcId="{3B651209-E26E-4371-B017-C37961CC7A5E}" destId="{FFE92011-12F5-443B-A1C2-BE58F2D8023E}" srcOrd="2" destOrd="0" parTransId="{5E0509D2-33C1-4CE0-9BC4-72F111AB2642}" sibTransId="{1452C9DC-FE87-4216-839E-AA89F47EC885}"/>
    <dgm:cxn modelId="{CB6C3150-882C-45D3-8F2C-AEDB794E1CD8}" type="presOf" srcId="{D7567956-7F27-43D5-B249-E74902DB85A2}" destId="{8F88D853-8839-4013-A606-2ABC5AADF044}" srcOrd="0" destOrd="0" presId="urn:microsoft.com/office/officeart/2005/8/layout/vList5"/>
    <dgm:cxn modelId="{F5AC2113-12C6-4517-BCEE-7F4B58D4CA05}" srcId="{A0A4B018-4FAF-4E9C-8596-2BDBAEDF8429}" destId="{3B651209-E26E-4371-B017-C37961CC7A5E}" srcOrd="2" destOrd="0" parTransId="{842C9372-D286-4BEC-9797-0648D4522081}" sibTransId="{67172214-1133-43FA-8DE0-4A78EE8362E3}"/>
    <dgm:cxn modelId="{888A7BCD-C3C6-4053-874D-375079935194}" srcId="{76717C20-E201-424F-927F-28553CD709BB}" destId="{A688F018-C708-4021-8B0D-1DAC4161B8C4}" srcOrd="0" destOrd="0" parTransId="{A4C10233-6177-461F-8DB3-815F2717EEAE}" sibTransId="{0FDE2FA9-57FB-4E1D-AEB6-E6A6824409FC}"/>
    <dgm:cxn modelId="{DFCF8A57-500C-4C20-AABC-230C6F9170CA}" srcId="{3B651209-E26E-4371-B017-C37961CC7A5E}" destId="{75D10443-CDB9-40ED-9E3D-0A827742F74E}" srcOrd="0" destOrd="0" parTransId="{EB1033A2-0B08-45EF-B526-170ECCE883F2}" sibTransId="{E4215EBF-EECC-4A20-A43E-86F6B9976B60}"/>
    <dgm:cxn modelId="{6762BA5D-8184-4D71-A96D-EEDC25A29EC4}" type="presOf" srcId="{D1A99B76-67FB-4B9C-A3DB-BFD656D4D44C}" destId="{8E5A531E-299E-428F-A722-A9F04E9E5ECC}" srcOrd="0" destOrd="3" presId="urn:microsoft.com/office/officeart/2005/8/layout/vList5"/>
    <dgm:cxn modelId="{C143E8E5-FED8-44AA-BE2B-56A0D0FB7781}" type="presOf" srcId="{75D10443-CDB9-40ED-9E3D-0A827742F74E}" destId="{8E5A531E-299E-428F-A722-A9F04E9E5ECC}" srcOrd="0" destOrd="0" presId="urn:microsoft.com/office/officeart/2005/8/layout/vList5"/>
    <dgm:cxn modelId="{347CEA06-0231-4D7C-99F9-AF46D83ABB61}" type="presOf" srcId="{76717C20-E201-424F-927F-28553CD709BB}" destId="{A69724A7-12A7-4832-A744-44A6E5D71295}" srcOrd="0" destOrd="0" presId="urn:microsoft.com/office/officeart/2005/8/layout/vList5"/>
    <dgm:cxn modelId="{EDBA28F9-FC34-456F-8BD3-536D000AFFFC}" type="presOf" srcId="{B69FACEB-600E-4EE8-AA81-2B51C5BF4640}" destId="{CC3185D4-851D-4AB7-BA3B-37079FE47467}" srcOrd="0" destOrd="0" presId="urn:microsoft.com/office/officeart/2005/8/layout/vList5"/>
    <dgm:cxn modelId="{89EAC3AD-A587-4062-9E14-CEB7EC01905E}" srcId="{A0A4B018-4FAF-4E9C-8596-2BDBAEDF8429}" destId="{76717C20-E201-424F-927F-28553CD709BB}" srcOrd="1" destOrd="0" parTransId="{B2A9EAD9-99CA-4028-91DA-27B593B2ABE5}" sibTransId="{DB8288C0-6AA7-4167-BF1C-F6B4F3A03F08}"/>
    <dgm:cxn modelId="{4DCA00E6-85C3-4AC4-8137-42459CE52B5E}" type="presParOf" srcId="{56351083-3026-4EC0-BC3B-E5A8C6284D38}" destId="{F975158B-E4E2-4310-AE92-07EE03E9D5CA}" srcOrd="0" destOrd="0" presId="urn:microsoft.com/office/officeart/2005/8/layout/vList5"/>
    <dgm:cxn modelId="{AC3C0AC1-B92F-4EAF-B98E-F2B5DA086D31}" type="presParOf" srcId="{F975158B-E4E2-4310-AE92-07EE03E9D5CA}" destId="{8F88D853-8839-4013-A606-2ABC5AADF044}" srcOrd="0" destOrd="0" presId="urn:microsoft.com/office/officeart/2005/8/layout/vList5"/>
    <dgm:cxn modelId="{5FA327D9-D59E-4CF1-BDA9-CB2FE0E67CCA}" type="presParOf" srcId="{F975158B-E4E2-4310-AE92-07EE03E9D5CA}" destId="{A4897F4F-3648-4312-94C0-6EA731ABFD6F}" srcOrd="1" destOrd="0" presId="urn:microsoft.com/office/officeart/2005/8/layout/vList5"/>
    <dgm:cxn modelId="{A6410332-E957-419F-A23E-17DFE3919190}" type="presParOf" srcId="{56351083-3026-4EC0-BC3B-E5A8C6284D38}" destId="{44EB70AE-F367-4259-B975-2B900FCD786C}" srcOrd="1" destOrd="0" presId="urn:microsoft.com/office/officeart/2005/8/layout/vList5"/>
    <dgm:cxn modelId="{DFF9AD18-0320-42F8-A536-C72E9903DB18}" type="presParOf" srcId="{56351083-3026-4EC0-BC3B-E5A8C6284D38}" destId="{6B9B1958-8A46-4607-9CC9-D12BF5E07A8A}" srcOrd="2" destOrd="0" presId="urn:microsoft.com/office/officeart/2005/8/layout/vList5"/>
    <dgm:cxn modelId="{518C218D-8AF6-4623-B88D-DC7A23406AC6}" type="presParOf" srcId="{6B9B1958-8A46-4607-9CC9-D12BF5E07A8A}" destId="{A69724A7-12A7-4832-A744-44A6E5D71295}" srcOrd="0" destOrd="0" presId="urn:microsoft.com/office/officeart/2005/8/layout/vList5"/>
    <dgm:cxn modelId="{DDD63AAA-1118-4163-BB7D-A17A59A2D9B6}" type="presParOf" srcId="{6B9B1958-8A46-4607-9CC9-D12BF5E07A8A}" destId="{EEC31D42-04A0-4C65-AA29-875CE4CFF3F3}" srcOrd="1" destOrd="0" presId="urn:microsoft.com/office/officeart/2005/8/layout/vList5"/>
    <dgm:cxn modelId="{B5BF06E7-B99A-4102-BB87-91CD0A26C71C}" type="presParOf" srcId="{56351083-3026-4EC0-BC3B-E5A8C6284D38}" destId="{EF811214-71C6-4700-8DC8-85E6FDC3AA8B}" srcOrd="3" destOrd="0" presId="urn:microsoft.com/office/officeart/2005/8/layout/vList5"/>
    <dgm:cxn modelId="{5F524843-5CE0-47FC-BCAF-E847BE2C17B8}" type="presParOf" srcId="{56351083-3026-4EC0-BC3B-E5A8C6284D38}" destId="{E54179BB-5930-45CA-8E15-E5205A030449}" srcOrd="4" destOrd="0" presId="urn:microsoft.com/office/officeart/2005/8/layout/vList5"/>
    <dgm:cxn modelId="{3CA19B03-D07A-481A-A130-1BD7A028951E}" type="presParOf" srcId="{E54179BB-5930-45CA-8E15-E5205A030449}" destId="{D7D8CCDD-481D-410E-BF69-41E902EDAA64}" srcOrd="0" destOrd="0" presId="urn:microsoft.com/office/officeart/2005/8/layout/vList5"/>
    <dgm:cxn modelId="{F5CA0F73-8AD6-4B36-9A53-CD917EA2039D}" type="presParOf" srcId="{E54179BB-5930-45CA-8E15-E5205A030449}" destId="{8E5A531E-299E-428F-A722-A9F04E9E5ECC}" srcOrd="1" destOrd="0" presId="urn:microsoft.com/office/officeart/2005/8/layout/vList5"/>
    <dgm:cxn modelId="{C91DA42E-B2FE-4AAA-9AFF-39B3F6ABC425}" type="presParOf" srcId="{56351083-3026-4EC0-BC3B-E5A8C6284D38}" destId="{4227A7BA-525F-428A-AB38-0981E58C07C9}" srcOrd="5" destOrd="0" presId="urn:microsoft.com/office/officeart/2005/8/layout/vList5"/>
    <dgm:cxn modelId="{D035A932-033E-4CBC-8BB1-A5ADE10DFB0D}" type="presParOf" srcId="{56351083-3026-4EC0-BC3B-E5A8C6284D38}" destId="{1578BA50-D823-424A-93EF-FD730FD6C08D}" srcOrd="6" destOrd="0" presId="urn:microsoft.com/office/officeart/2005/8/layout/vList5"/>
    <dgm:cxn modelId="{5F406EE4-B8E3-434D-87F6-68658575AD95}" type="presParOf" srcId="{1578BA50-D823-424A-93EF-FD730FD6C08D}" destId="{CC3185D4-851D-4AB7-BA3B-37079FE47467}" srcOrd="0" destOrd="0" presId="urn:microsoft.com/office/officeart/2005/8/layout/vList5"/>
    <dgm:cxn modelId="{2E40B621-9C29-414A-98C6-254B14133696}" type="presParOf" srcId="{1578BA50-D823-424A-93EF-FD730FD6C08D}" destId="{6E8B61E8-7924-42BF-B431-4CDF2405BE4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4076A1-CFFD-4FB5-8527-845ADC1E35F0}">
      <dsp:nvSpPr>
        <dsp:cNvPr id="0" name=""/>
        <dsp:cNvSpPr/>
      </dsp:nvSpPr>
      <dsp:spPr>
        <a:xfrm>
          <a:off x="479141"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2E577B-4215-45C2-870F-AA7BFF31C077}">
      <dsp:nvSpPr>
        <dsp:cNvPr id="0" name=""/>
        <dsp:cNvSpPr/>
      </dsp:nvSpPr>
      <dsp:spPr>
        <a:xfrm>
          <a:off x="910005"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D6921-6D59-4CDA-BB8D-DBB785A8B770}">
      <dsp:nvSpPr>
        <dsp:cNvPr id="0" name=""/>
        <dsp:cNvSpPr/>
      </dsp:nvSpPr>
      <dsp:spPr>
        <a:xfrm>
          <a:off x="1340869"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8ADBE5-6F5B-4807-B785-4405A21577D9}">
      <dsp:nvSpPr>
        <dsp:cNvPr id="0" name=""/>
        <dsp:cNvSpPr/>
      </dsp:nvSpPr>
      <dsp:spPr>
        <a:xfrm>
          <a:off x="1771732"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FA513-CF95-447D-BB4C-BBC6D07FCF03}">
      <dsp:nvSpPr>
        <dsp:cNvPr id="0" name=""/>
        <dsp:cNvSpPr/>
      </dsp:nvSpPr>
      <dsp:spPr>
        <a:xfrm>
          <a:off x="2202596"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8F62E-13AF-4CFA-908A-C863BA6F4F90}">
      <dsp:nvSpPr>
        <dsp:cNvPr id="0" name=""/>
        <dsp:cNvSpPr/>
      </dsp:nvSpPr>
      <dsp:spPr>
        <a:xfrm>
          <a:off x="2633460"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65CE42-D79F-46F7-97D4-D6ECB29E115D}">
      <dsp:nvSpPr>
        <dsp:cNvPr id="0" name=""/>
        <dsp:cNvSpPr/>
      </dsp:nvSpPr>
      <dsp:spPr>
        <a:xfrm>
          <a:off x="912997" y="486419"/>
          <a:ext cx="2124397" cy="1960641"/>
        </a:xfrm>
        <a:prstGeom prst="rect">
          <a:avLst/>
        </a:prstGeom>
        <a:solidFill>
          <a:schemeClr val="accent1"/>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1" i="0" u="none" kern="1200" dirty="0" smtClean="0">
              <a:solidFill>
                <a:schemeClr val="bg1"/>
              </a:solidFill>
            </a:rPr>
            <a:t>New-</a:t>
          </a:r>
          <a:r>
            <a:rPr lang="en-US" sz="1400" b="1" i="0" u="none" kern="1200" dirty="0" err="1" smtClean="0">
              <a:solidFill>
                <a:schemeClr val="bg1"/>
              </a:solidFill>
            </a:rPr>
            <a:t>GPLink</a:t>
          </a:r>
          <a:endParaRPr lang="en-US" sz="1400" b="1"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New-GPO</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New-</a:t>
          </a:r>
          <a:r>
            <a:rPr lang="en-US" sz="1400" b="0" i="0" u="none" kern="1200" dirty="0" err="1" smtClean="0">
              <a:solidFill>
                <a:schemeClr val="bg1"/>
              </a:solidFill>
            </a:rPr>
            <a:t>GPStarterGPO</a:t>
          </a:r>
          <a:endParaRPr lang="en-US" sz="1400" kern="1200" dirty="0">
            <a:solidFill>
              <a:schemeClr val="bg1"/>
            </a:solidFill>
          </a:endParaRPr>
        </a:p>
      </dsp:txBody>
      <dsp:txXfrm>
        <a:off x="912997" y="486419"/>
        <a:ext cx="2124397" cy="1960641"/>
      </dsp:txXfrm>
    </dsp:sp>
    <dsp:sp modelId="{678FC045-D1CC-48B6-BEF2-E6222A2577FC}">
      <dsp:nvSpPr>
        <dsp:cNvPr id="0" name=""/>
        <dsp:cNvSpPr/>
      </dsp:nvSpPr>
      <dsp:spPr>
        <a:xfrm>
          <a:off x="1052983" y="65312"/>
          <a:ext cx="2244081" cy="3849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baseline="0" dirty="0" smtClean="0">
              <a:solidFill>
                <a:schemeClr val="accent1"/>
              </a:solidFill>
              <a:effectLst>
                <a:outerShdw blurRad="38100" dist="38100" dir="2700000" algn="tl">
                  <a:srgbClr val="000000">
                    <a:alpha val="43137"/>
                  </a:srgbClr>
                </a:outerShdw>
              </a:effectLst>
            </a:rPr>
            <a:t>New</a:t>
          </a:r>
          <a:endParaRPr lang="en-US" sz="3200" b="1" kern="1200" baseline="0" dirty="0">
            <a:solidFill>
              <a:schemeClr val="accent1"/>
            </a:solidFill>
            <a:effectLst>
              <a:outerShdw blurRad="38100" dist="38100" dir="2700000" algn="tl">
                <a:srgbClr val="000000">
                  <a:alpha val="43137"/>
                </a:srgbClr>
              </a:outerShdw>
            </a:effectLst>
          </a:endParaRPr>
        </a:p>
      </dsp:txBody>
      <dsp:txXfrm>
        <a:off x="1052983" y="65312"/>
        <a:ext cx="2244081" cy="384960"/>
      </dsp:txXfrm>
    </dsp:sp>
    <dsp:sp modelId="{EBB27AD4-DD0F-4488-9C06-F1E0FD11B5B1}">
      <dsp:nvSpPr>
        <dsp:cNvPr id="0" name=""/>
        <dsp:cNvSpPr/>
      </dsp:nvSpPr>
      <dsp:spPr>
        <a:xfrm>
          <a:off x="2689019"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0BF8B-983A-478E-AA92-48370E5B26F8}">
      <dsp:nvSpPr>
        <dsp:cNvPr id="0" name=""/>
        <dsp:cNvSpPr/>
      </dsp:nvSpPr>
      <dsp:spPr>
        <a:xfrm>
          <a:off x="3119883"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46BF0-FE5E-4651-B45A-89F03EE3C7D2}">
      <dsp:nvSpPr>
        <dsp:cNvPr id="0" name=""/>
        <dsp:cNvSpPr/>
      </dsp:nvSpPr>
      <dsp:spPr>
        <a:xfrm>
          <a:off x="3550747"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D2072-D9C0-4556-A6D2-BFF01CA9082C}">
      <dsp:nvSpPr>
        <dsp:cNvPr id="0" name=""/>
        <dsp:cNvSpPr/>
      </dsp:nvSpPr>
      <dsp:spPr>
        <a:xfrm>
          <a:off x="3981611"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A9F4D3-2787-4EFF-A132-D2A14AA32F64}">
      <dsp:nvSpPr>
        <dsp:cNvPr id="0" name=""/>
        <dsp:cNvSpPr/>
      </dsp:nvSpPr>
      <dsp:spPr>
        <a:xfrm>
          <a:off x="4412474"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619C1-BDB0-416B-8AC0-EBAB5751DE42}">
      <dsp:nvSpPr>
        <dsp:cNvPr id="0" name=""/>
        <dsp:cNvSpPr/>
      </dsp:nvSpPr>
      <dsp:spPr>
        <a:xfrm>
          <a:off x="4843338"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BB8B2-E720-4E09-AE96-F35B8F7135D7}">
      <dsp:nvSpPr>
        <dsp:cNvPr id="0" name=""/>
        <dsp:cNvSpPr/>
      </dsp:nvSpPr>
      <dsp:spPr>
        <a:xfrm>
          <a:off x="3145001" y="485627"/>
          <a:ext cx="2460158" cy="1960641"/>
        </a:xfrm>
        <a:prstGeom prst="rect">
          <a:avLst/>
        </a:prstGeom>
        <a:solidFill>
          <a:schemeClr val="accent1"/>
        </a:solidFill>
        <a:ln w="55000" cap="flat"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GPInheritance</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Get-GPO</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GPOReport</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GPPermissions</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GPPrefRegistryValue</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GPRegistryValue</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1" i="0" u="none" kern="1200" baseline="0" dirty="0" smtClean="0">
              <a:solidFill>
                <a:schemeClr val="bg1"/>
              </a:solidFill>
            </a:rPr>
            <a:t>Get-</a:t>
          </a:r>
          <a:r>
            <a:rPr lang="en-US" sz="1400" b="1" i="0" u="none" kern="1200" baseline="0" dirty="0" err="1" smtClean="0">
              <a:solidFill>
                <a:schemeClr val="bg1"/>
              </a:solidFill>
            </a:rPr>
            <a:t>GPResultantSetofPolicy</a:t>
          </a:r>
          <a:endParaRPr lang="en-US" sz="1400" b="1"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GPStarterGPO</a:t>
          </a:r>
          <a:endParaRPr lang="en-US" sz="1400" kern="1200" baseline="0" dirty="0">
            <a:solidFill>
              <a:schemeClr val="bg1"/>
            </a:solidFill>
          </a:endParaRPr>
        </a:p>
      </dsp:txBody>
      <dsp:txXfrm>
        <a:off x="3145001" y="485627"/>
        <a:ext cx="2460158" cy="1960641"/>
      </dsp:txXfrm>
    </dsp:sp>
    <dsp:sp modelId="{586ECBC1-2930-466C-B11B-B7B0D51E0564}">
      <dsp:nvSpPr>
        <dsp:cNvPr id="0" name=""/>
        <dsp:cNvSpPr/>
      </dsp:nvSpPr>
      <dsp:spPr>
        <a:xfrm>
          <a:off x="3262861" y="68649"/>
          <a:ext cx="2244081" cy="3817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baseline="0" dirty="0" smtClean="0">
              <a:solidFill>
                <a:schemeClr val="accent1"/>
              </a:solidFill>
              <a:effectLst>
                <a:outerShdw blurRad="38100" dist="38100" dir="2700000" algn="tl">
                  <a:srgbClr val="000000">
                    <a:alpha val="43137"/>
                  </a:srgbClr>
                </a:outerShdw>
              </a:effectLst>
            </a:rPr>
            <a:t>Get</a:t>
          </a:r>
          <a:endParaRPr lang="en-US" sz="3200" b="1" kern="1200" baseline="0" dirty="0">
            <a:solidFill>
              <a:schemeClr val="accent1"/>
            </a:solidFill>
            <a:effectLst>
              <a:outerShdw blurRad="38100" dist="38100" dir="2700000" algn="tl">
                <a:srgbClr val="000000">
                  <a:alpha val="43137"/>
                </a:srgbClr>
              </a:outerShdw>
            </a:effectLst>
          </a:endParaRPr>
        </a:p>
      </dsp:txBody>
      <dsp:txXfrm>
        <a:off x="3262861" y="68649"/>
        <a:ext cx="2244081" cy="381790"/>
      </dsp:txXfrm>
    </dsp:sp>
    <dsp:sp modelId="{502172BE-35A0-40E9-93C6-AB967B9ADA1E}">
      <dsp:nvSpPr>
        <dsp:cNvPr id="0" name=""/>
        <dsp:cNvSpPr/>
      </dsp:nvSpPr>
      <dsp:spPr>
        <a:xfrm>
          <a:off x="5302681"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24519C-52A6-4E6C-B396-9531DA7E5BC5}">
      <dsp:nvSpPr>
        <dsp:cNvPr id="0" name=""/>
        <dsp:cNvSpPr/>
      </dsp:nvSpPr>
      <dsp:spPr>
        <a:xfrm>
          <a:off x="6588542" y="221299"/>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5D5850-B17D-4388-93E2-610A3D5FF1F5}">
      <dsp:nvSpPr>
        <dsp:cNvPr id="0" name=""/>
        <dsp:cNvSpPr/>
      </dsp:nvSpPr>
      <dsp:spPr>
        <a:xfrm>
          <a:off x="5760625"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8C809-5EFF-4749-830D-765DA7A2C8C5}">
      <dsp:nvSpPr>
        <dsp:cNvPr id="0" name=""/>
        <dsp:cNvSpPr/>
      </dsp:nvSpPr>
      <dsp:spPr>
        <a:xfrm>
          <a:off x="6191489"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737AE-7AA6-4E5B-B380-7A18712FEF0A}">
      <dsp:nvSpPr>
        <dsp:cNvPr id="0" name=""/>
        <dsp:cNvSpPr/>
      </dsp:nvSpPr>
      <dsp:spPr>
        <a:xfrm>
          <a:off x="6622352"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B4ECF-3316-499A-93EC-A57C5784E62C}">
      <dsp:nvSpPr>
        <dsp:cNvPr id="0" name=""/>
        <dsp:cNvSpPr/>
      </dsp:nvSpPr>
      <dsp:spPr>
        <a:xfrm>
          <a:off x="7053216"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F6509B-8DA8-408E-BE96-415A68F81A6F}">
      <dsp:nvSpPr>
        <dsp:cNvPr id="0" name=""/>
        <dsp:cNvSpPr/>
      </dsp:nvSpPr>
      <dsp:spPr>
        <a:xfrm>
          <a:off x="5736516" y="474545"/>
          <a:ext cx="2124397" cy="1960641"/>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GPInheritance</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GPLink</a:t>
          </a:r>
          <a:endParaRPr lang="en-US" sz="1400" b="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GPPermissions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GPPrefRegistryValue</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GPRegistryValue</a:t>
          </a:r>
          <a:endParaRPr lang="en-US" sz="1400" kern="1200" dirty="0">
            <a:solidFill>
              <a:schemeClr val="bg1"/>
            </a:solidFill>
          </a:endParaRPr>
        </a:p>
      </dsp:txBody>
      <dsp:txXfrm>
        <a:off x="5736516" y="474545"/>
        <a:ext cx="2124397" cy="1960641"/>
      </dsp:txXfrm>
    </dsp:sp>
    <dsp:sp modelId="{F6A2C227-BEC5-4222-9A38-B30FBCE1F1DB}">
      <dsp:nvSpPr>
        <dsp:cNvPr id="0" name=""/>
        <dsp:cNvSpPr/>
      </dsp:nvSpPr>
      <dsp:spPr>
        <a:xfrm>
          <a:off x="5876360" y="112821"/>
          <a:ext cx="2244081" cy="3374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outerShdw blurRad="38100" dist="38100" dir="2700000" algn="tl">
                  <a:srgbClr val="000000">
                    <a:alpha val="43137"/>
                  </a:srgbClr>
                </a:outerShdw>
              </a:effectLst>
            </a:rPr>
            <a:t>Set</a:t>
          </a:r>
          <a:endParaRPr lang="en-US" sz="3200" b="1" kern="1200" dirty="0">
            <a:solidFill>
              <a:schemeClr val="accent1"/>
            </a:solidFill>
            <a:effectLst>
              <a:outerShdw blurRad="38100" dist="38100" dir="2700000" algn="tl">
                <a:srgbClr val="000000">
                  <a:alpha val="43137"/>
                </a:srgbClr>
              </a:outerShdw>
            </a:effectLst>
          </a:endParaRPr>
        </a:p>
      </dsp:txBody>
      <dsp:txXfrm>
        <a:off x="5876360" y="112821"/>
        <a:ext cx="2244081" cy="3374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DF41A0-D2F5-4A87-8734-E0BF5E74E1FF}">
      <dsp:nvSpPr>
        <dsp:cNvPr id="0" name=""/>
        <dsp:cNvSpPr/>
      </dsp:nvSpPr>
      <dsp:spPr>
        <a:xfrm>
          <a:off x="451205" y="694011"/>
          <a:ext cx="996131" cy="1682303"/>
        </a:xfrm>
        <a:prstGeom prst="parallelogram">
          <a:avLst>
            <a:gd name="adj" fmla="val 77560"/>
          </a:avLst>
        </a:prstGeom>
        <a:blipFill rotWithShape="0">
          <a:blip xmlns:r="http://schemas.openxmlformats.org/officeDocument/2006/relationships" r:embed="rId1"/>
          <a:stretch>
            <a:fillRect/>
          </a:stretch>
        </a:blip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3EDA3-83F9-4552-A839-0362089245EB}">
      <dsp:nvSpPr>
        <dsp:cNvPr id="0" name=""/>
        <dsp:cNvSpPr/>
      </dsp:nvSpPr>
      <dsp:spPr>
        <a:xfrm>
          <a:off x="840975"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27DDF4-9E67-47D9-B2B8-960D9E7AB402}">
      <dsp:nvSpPr>
        <dsp:cNvPr id="0" name=""/>
        <dsp:cNvSpPr/>
      </dsp:nvSpPr>
      <dsp:spPr>
        <a:xfrm>
          <a:off x="1235049"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0DC637-2431-478F-A884-D7DB7C9216B8}">
      <dsp:nvSpPr>
        <dsp:cNvPr id="0" name=""/>
        <dsp:cNvSpPr/>
      </dsp:nvSpPr>
      <dsp:spPr>
        <a:xfrm>
          <a:off x="1629123"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0DB49E-8C42-4504-A2C6-935DB4DD8127}">
      <dsp:nvSpPr>
        <dsp:cNvPr id="0" name=""/>
        <dsp:cNvSpPr/>
      </dsp:nvSpPr>
      <dsp:spPr>
        <a:xfrm>
          <a:off x="2023197"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175DC-894C-49B7-AEA9-C75E6F0944FC}">
      <dsp:nvSpPr>
        <dsp:cNvPr id="0" name=""/>
        <dsp:cNvSpPr/>
      </dsp:nvSpPr>
      <dsp:spPr>
        <a:xfrm>
          <a:off x="2417271"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19E11E-0B4A-4608-AD19-E97C256A3A32}">
      <dsp:nvSpPr>
        <dsp:cNvPr id="0" name=""/>
        <dsp:cNvSpPr/>
      </dsp:nvSpPr>
      <dsp:spPr>
        <a:xfrm>
          <a:off x="625435" y="843805"/>
          <a:ext cx="2355813" cy="1382715"/>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Remove-</a:t>
          </a:r>
          <a:r>
            <a:rPr lang="en-US" sz="1400" b="0" i="0" u="none" kern="1200" dirty="0" err="1" smtClean="0">
              <a:solidFill>
                <a:schemeClr val="bg1"/>
              </a:solidFill>
            </a:rPr>
            <a:t>GPLink</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Remove-GPO</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Remove-</a:t>
          </a:r>
          <a:r>
            <a:rPr lang="en-US" sz="1400" b="0" i="0" u="none" kern="1200" dirty="0" err="1" smtClean="0">
              <a:solidFill>
                <a:schemeClr val="bg1"/>
              </a:solidFill>
            </a:rPr>
            <a:t>GPPrefRegistryValue</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Remove-</a:t>
          </a:r>
          <a:r>
            <a:rPr lang="en-US" sz="1400" b="0" i="0" u="none" kern="1200" dirty="0" err="1" smtClean="0">
              <a:solidFill>
                <a:schemeClr val="bg1"/>
              </a:solidFill>
            </a:rPr>
            <a:t>GPRegistryValue</a:t>
          </a:r>
          <a:endParaRPr lang="en-US" sz="1400" kern="1200" dirty="0">
            <a:solidFill>
              <a:schemeClr val="bg1"/>
            </a:solidFill>
          </a:endParaRPr>
        </a:p>
      </dsp:txBody>
      <dsp:txXfrm>
        <a:off x="625435" y="843805"/>
        <a:ext cx="2355813" cy="1382715"/>
      </dsp:txXfrm>
    </dsp:sp>
    <dsp:sp modelId="{FE2B2DCD-7F75-4DD4-96BD-70DFDE0F4305}">
      <dsp:nvSpPr>
        <dsp:cNvPr id="0" name=""/>
        <dsp:cNvSpPr/>
      </dsp:nvSpPr>
      <dsp:spPr>
        <a:xfrm>
          <a:off x="834435" y="311742"/>
          <a:ext cx="2052468" cy="5222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outerShdw blurRad="38100" dist="38100" dir="2700000" algn="tl">
                  <a:srgbClr val="000000">
                    <a:alpha val="43137"/>
                  </a:srgbClr>
                </a:outerShdw>
              </a:effectLst>
            </a:rPr>
            <a:t>Remove</a:t>
          </a:r>
          <a:endParaRPr lang="en-US" sz="1800" b="1" kern="1200" dirty="0">
            <a:solidFill>
              <a:schemeClr val="accent1"/>
            </a:solidFill>
            <a:effectLst>
              <a:outerShdw blurRad="38100" dist="38100" dir="2700000" algn="tl">
                <a:srgbClr val="000000">
                  <a:alpha val="43137"/>
                </a:srgbClr>
              </a:outerShdw>
            </a:effectLst>
          </a:endParaRPr>
        </a:p>
      </dsp:txBody>
      <dsp:txXfrm>
        <a:off x="834435" y="311742"/>
        <a:ext cx="2052468" cy="522218"/>
      </dsp:txXfrm>
    </dsp:sp>
    <dsp:sp modelId="{D1849611-E057-4DE9-BCC2-62DB4FA08255}">
      <dsp:nvSpPr>
        <dsp:cNvPr id="0" name=""/>
        <dsp:cNvSpPr/>
      </dsp:nvSpPr>
      <dsp:spPr>
        <a:xfrm>
          <a:off x="2741966"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D209C-8DCA-43E3-B075-B6EF4FF2DEDE}">
      <dsp:nvSpPr>
        <dsp:cNvPr id="0" name=""/>
        <dsp:cNvSpPr/>
      </dsp:nvSpPr>
      <dsp:spPr>
        <a:xfrm>
          <a:off x="3076671"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D556D-87AD-46F0-96E8-35CDFE24682E}">
      <dsp:nvSpPr>
        <dsp:cNvPr id="0" name=""/>
        <dsp:cNvSpPr/>
      </dsp:nvSpPr>
      <dsp:spPr>
        <a:xfrm>
          <a:off x="3470745"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10F1B-B9FC-4803-9C4F-FE823FD05DBC}">
      <dsp:nvSpPr>
        <dsp:cNvPr id="0" name=""/>
        <dsp:cNvSpPr/>
      </dsp:nvSpPr>
      <dsp:spPr>
        <a:xfrm>
          <a:off x="3864818"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FD7288-441B-401E-A4F4-BF69A3F5E52D}">
      <dsp:nvSpPr>
        <dsp:cNvPr id="0" name=""/>
        <dsp:cNvSpPr/>
      </dsp:nvSpPr>
      <dsp:spPr>
        <a:xfrm>
          <a:off x="4258892"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8FEB0-A0D9-479C-9614-92B166E27A61}">
      <dsp:nvSpPr>
        <dsp:cNvPr id="0" name=""/>
        <dsp:cNvSpPr/>
      </dsp:nvSpPr>
      <dsp:spPr>
        <a:xfrm>
          <a:off x="4624855" y="690415"/>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9B3D8-5701-4A04-A356-62254C68DA37}">
      <dsp:nvSpPr>
        <dsp:cNvPr id="0" name=""/>
        <dsp:cNvSpPr/>
      </dsp:nvSpPr>
      <dsp:spPr>
        <a:xfrm>
          <a:off x="3154883" y="852087"/>
          <a:ext cx="1910768" cy="1382715"/>
        </a:xfrm>
        <a:prstGeom prst="rect">
          <a:avLst/>
        </a:prstGeom>
        <a:solidFill>
          <a:schemeClr val="accent1"/>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1" i="0" u="none" kern="1200" dirty="0" smtClean="0">
              <a:solidFill>
                <a:schemeClr val="bg1"/>
              </a:solidFill>
            </a:rPr>
            <a:t>Backup-GPO</a:t>
          </a:r>
          <a:endParaRPr lang="en-US" sz="1400" b="1" kern="1200" dirty="0">
            <a:solidFill>
              <a:schemeClr val="bg1"/>
            </a:solidFill>
          </a:endParaRPr>
        </a:p>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Copy-GPO</a:t>
          </a:r>
          <a:endParaRPr lang="en-US" sz="1400" kern="1200" dirty="0">
            <a:solidFill>
              <a:schemeClr val="bg1"/>
            </a:solidFill>
          </a:endParaRPr>
        </a:p>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Import-GPO</a:t>
          </a:r>
          <a:endParaRPr lang="en-US" sz="1400" kern="1200" dirty="0">
            <a:solidFill>
              <a:schemeClr val="bg1"/>
            </a:solidFill>
          </a:endParaRPr>
        </a:p>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Rename-GPO</a:t>
          </a:r>
          <a:endParaRPr lang="en-US" sz="1400" kern="1200" dirty="0">
            <a:solidFill>
              <a:schemeClr val="bg1"/>
            </a:solidFill>
          </a:endParaRPr>
        </a:p>
        <a:p>
          <a:pPr marL="114300" lvl="1" indent="-114300" algn="l" defTabSz="622300" rtl="0">
            <a:lnSpc>
              <a:spcPct val="90000"/>
            </a:lnSpc>
            <a:spcBef>
              <a:spcPct val="0"/>
            </a:spcBef>
            <a:spcAft>
              <a:spcPct val="15000"/>
            </a:spcAft>
            <a:buChar char="••"/>
          </a:pPr>
          <a:r>
            <a:rPr lang="en-US" sz="1400" b="1" i="0" u="none" kern="1200" dirty="0" smtClean="0">
              <a:solidFill>
                <a:schemeClr val="bg1"/>
              </a:solidFill>
            </a:rPr>
            <a:t>Restore-GPO</a:t>
          </a:r>
          <a:endParaRPr lang="en-US" sz="1400" b="1" kern="1200" dirty="0">
            <a:solidFill>
              <a:schemeClr val="bg1"/>
            </a:solidFill>
          </a:endParaRPr>
        </a:p>
      </dsp:txBody>
      <dsp:txXfrm>
        <a:off x="3154883" y="852087"/>
        <a:ext cx="1910768" cy="1382715"/>
      </dsp:txXfrm>
    </dsp:sp>
    <dsp:sp modelId="{953F5895-DD5A-41FE-9C03-C734F2CE452C}">
      <dsp:nvSpPr>
        <dsp:cNvPr id="0" name=""/>
        <dsp:cNvSpPr/>
      </dsp:nvSpPr>
      <dsp:spPr>
        <a:xfrm>
          <a:off x="3248387" y="303461"/>
          <a:ext cx="2052468" cy="5553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outerShdw blurRad="38100" dist="38100" dir="2700000" algn="tl">
                  <a:srgbClr val="000000">
                    <a:alpha val="43137"/>
                  </a:srgbClr>
                </a:outerShdw>
              </a:effectLst>
            </a:rPr>
            <a:t>Misc</a:t>
          </a:r>
          <a:endParaRPr lang="en-US" sz="1800" b="1" kern="1200" dirty="0">
            <a:solidFill>
              <a:schemeClr val="accent1"/>
            </a:solidFill>
            <a:effectLst>
              <a:outerShdw blurRad="38100" dist="38100" dir="2700000" algn="tl">
                <a:srgbClr val="000000">
                  <a:alpha val="43137"/>
                </a:srgbClr>
              </a:outerShdw>
            </a:effectLst>
          </a:endParaRPr>
        </a:p>
      </dsp:txBody>
      <dsp:txXfrm>
        <a:off x="3248387" y="303461"/>
        <a:ext cx="2052468" cy="5553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897F4F-3648-4312-94C0-6EA731ABFD6F}">
      <dsp:nvSpPr>
        <dsp:cNvPr id="0" name=""/>
        <dsp:cNvSpPr/>
      </dsp:nvSpPr>
      <dsp:spPr>
        <a:xfrm rot="5400000">
          <a:off x="5221852" y="-2071320"/>
          <a:ext cx="990358" cy="538073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Consolas" pitchFamily="49" charset="0"/>
              <a:cs typeface="Courier New" pitchFamily="49" charset="0"/>
            </a:rPr>
            <a:t>Backup-GPO –all –path ‘C:\BackupFiles\’</a:t>
          </a:r>
          <a:endParaRPr lang="en-US" sz="2000" kern="1200" dirty="0">
            <a:latin typeface="Consolas" pitchFamily="49" charset="0"/>
            <a:cs typeface="Courier New" pitchFamily="49" charset="0"/>
          </a:endParaRPr>
        </a:p>
      </dsp:txBody>
      <dsp:txXfrm rot="5400000">
        <a:off x="5221852" y="-2071320"/>
        <a:ext cx="990358" cy="5380736"/>
      </dsp:txXfrm>
    </dsp:sp>
    <dsp:sp modelId="{8F88D853-8839-4013-A606-2ABC5AADF044}">
      <dsp:nvSpPr>
        <dsp:cNvPr id="0" name=""/>
        <dsp:cNvSpPr/>
      </dsp:nvSpPr>
      <dsp:spPr>
        <a:xfrm>
          <a:off x="0" y="73"/>
          <a:ext cx="3026664" cy="1237947"/>
        </a:xfrm>
        <a:prstGeom prst="roundRect">
          <a:avLst/>
        </a:prstGeom>
        <a:solidFill>
          <a:schemeClr val="accent6">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algn="ctr" defTabSz="914099" rtl="0" eaLnBrk="1" fontAlgn="base" latinLnBrk="0" hangingPunct="1">
            <a:lnSpc>
              <a:spcPct val="90000"/>
            </a:lnSpc>
            <a:spcBef>
              <a:spcPct val="0"/>
            </a:spcBef>
            <a:spcAft>
              <a:spcPct val="35000"/>
            </a:spcAft>
          </a:pPr>
          <a:r>
            <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Backup all GPOs in current domain to directory</a:t>
          </a:r>
          <a:endParaRPr lang="en-US" sz="20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dsp:txBody>
      <dsp:txXfrm>
        <a:off x="0" y="73"/>
        <a:ext cx="3026664" cy="1237947"/>
      </dsp:txXfrm>
    </dsp:sp>
    <dsp:sp modelId="{EEC31D42-04A0-4C65-AA29-875CE4CFF3F3}">
      <dsp:nvSpPr>
        <dsp:cNvPr id="0" name=""/>
        <dsp:cNvSpPr/>
      </dsp:nvSpPr>
      <dsp:spPr>
        <a:xfrm rot="5400000">
          <a:off x="5221852" y="-771475"/>
          <a:ext cx="990358" cy="5380736"/>
        </a:xfrm>
        <a:prstGeom prst="round2SameRect">
          <a:avLst/>
        </a:prstGeom>
        <a:solidFill>
          <a:schemeClr val="accent3">
            <a:tint val="40000"/>
            <a:alpha val="90000"/>
            <a:hueOff val="-4021743"/>
            <a:satOff val="16984"/>
            <a:lumOff val="1353"/>
            <a:alphaOff val="0"/>
          </a:schemeClr>
        </a:solidFill>
        <a:ln w="9525" cap="flat" cmpd="sng" algn="ctr">
          <a:solidFill>
            <a:schemeClr val="accent3">
              <a:tint val="40000"/>
              <a:alpha val="90000"/>
              <a:hueOff val="-4021743"/>
              <a:satOff val="16984"/>
              <a:lumOff val="1353"/>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Consolas" pitchFamily="49" charset="0"/>
              <a:cs typeface="Courier New" pitchFamily="49" charset="0"/>
            </a:rPr>
            <a:t>Get-</a:t>
          </a:r>
          <a:r>
            <a:rPr lang="en-US" sz="2000" kern="1200" dirty="0" err="1" smtClean="0">
              <a:latin typeface="Consolas" pitchFamily="49" charset="0"/>
              <a:cs typeface="Courier New" pitchFamily="49" charset="0"/>
            </a:rPr>
            <a:t>GPResultantSetofPolicy</a:t>
          </a:r>
          <a:r>
            <a:rPr lang="en-US" sz="2000" kern="1200" dirty="0" smtClean="0">
              <a:latin typeface="Consolas" pitchFamily="49" charset="0"/>
              <a:cs typeface="Courier New" pitchFamily="49" charset="0"/>
            </a:rPr>
            <a:t> -</a:t>
          </a:r>
          <a:r>
            <a:rPr lang="en-US" sz="2000" kern="1200" dirty="0" err="1" smtClean="0">
              <a:latin typeface="Consolas" pitchFamily="49" charset="0"/>
              <a:cs typeface="Courier New" pitchFamily="49" charset="0"/>
            </a:rPr>
            <a:t>ReportType</a:t>
          </a:r>
          <a:r>
            <a:rPr lang="en-US" sz="2000" kern="1200" dirty="0" smtClean="0">
              <a:latin typeface="Consolas" pitchFamily="49" charset="0"/>
              <a:cs typeface="Courier New" pitchFamily="49" charset="0"/>
            </a:rPr>
            <a:t> -html -Path D:\ConfigDocuments\Reports\</a:t>
          </a:r>
          <a:endParaRPr lang="en-US" sz="2000" kern="1200" dirty="0">
            <a:latin typeface="Consolas" pitchFamily="49" charset="0"/>
            <a:cs typeface="Courier New" pitchFamily="49" charset="0"/>
          </a:endParaRPr>
        </a:p>
      </dsp:txBody>
      <dsp:txXfrm rot="5400000">
        <a:off x="5221852" y="-771475"/>
        <a:ext cx="990358" cy="5380736"/>
      </dsp:txXfrm>
    </dsp:sp>
    <dsp:sp modelId="{A69724A7-12A7-4832-A744-44A6E5D71295}">
      <dsp:nvSpPr>
        <dsp:cNvPr id="0" name=""/>
        <dsp:cNvSpPr/>
      </dsp:nvSpPr>
      <dsp:spPr>
        <a:xfrm>
          <a:off x="0" y="1299919"/>
          <a:ext cx="3026664" cy="1237947"/>
        </a:xfrm>
        <a:prstGeom prst="roundRect">
          <a:avLst/>
        </a:prstGeom>
        <a:solidFill>
          <a:schemeClr val="accent5">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545059"/>
              <a:satOff val="6465"/>
              <a:lumOff val="392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algn="ctr" defTabSz="914099" rtl="0" eaLnBrk="1" fontAlgn="base" latinLnBrk="0" hangingPunct="1">
            <a:lnSpc>
              <a:spcPct val="90000"/>
            </a:lnSpc>
            <a:spcBef>
              <a:spcPct val="0"/>
            </a:spcBef>
            <a:spcAft>
              <a:spcPct val="35000"/>
            </a:spcAft>
          </a:pPr>
          <a:r>
            <a:rPr lang="en-US" sz="2000" kern="12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a typeface="+mn-ea"/>
              <a:cs typeface="+mn-cs"/>
            </a:rPr>
            <a:t>Get RSOP for local computer and logged on user in html form</a:t>
          </a:r>
          <a:endParaRPr lang="en-US" sz="2000" kern="1200" dirty="0">
            <a:solidFill>
              <a:schemeClr val="bg1">
                <a:lumMod val="85000"/>
                <a:lumOff val="15000"/>
              </a:schemeClr>
            </a:solidFill>
            <a:effectLst>
              <a:outerShdw blurRad="63500" dist="12700" dir="2700000" algn="tl">
                <a:srgbClr val="000000">
                  <a:alpha val="40000"/>
                </a:srgbClr>
              </a:outerShdw>
            </a:effectLst>
            <a:latin typeface="Calibri" pitchFamily="34" charset="0"/>
            <a:ea typeface="+mn-ea"/>
            <a:cs typeface="+mn-cs"/>
          </a:endParaRPr>
        </a:p>
      </dsp:txBody>
      <dsp:txXfrm>
        <a:off x="0" y="1299919"/>
        <a:ext cx="3026664" cy="1237947"/>
      </dsp:txXfrm>
    </dsp:sp>
    <dsp:sp modelId="{8E5A531E-299E-428F-A722-A9F04E9E5ECC}">
      <dsp:nvSpPr>
        <dsp:cNvPr id="0" name=""/>
        <dsp:cNvSpPr/>
      </dsp:nvSpPr>
      <dsp:spPr>
        <a:xfrm rot="5400000">
          <a:off x="4943063" y="603560"/>
          <a:ext cx="1466066" cy="5458474"/>
        </a:xfrm>
        <a:prstGeom prst="round2SameRect">
          <a:avLst/>
        </a:prstGeom>
        <a:solidFill>
          <a:schemeClr val="accent3">
            <a:tint val="40000"/>
            <a:alpha val="90000"/>
            <a:hueOff val="-8043485"/>
            <a:satOff val="33968"/>
            <a:lumOff val="2707"/>
            <a:alphaOff val="0"/>
          </a:schemeClr>
        </a:solidFill>
        <a:ln w="9525" cap="flat" cmpd="sng" algn="ctr">
          <a:solidFill>
            <a:schemeClr val="accent3">
              <a:tint val="40000"/>
              <a:alpha val="90000"/>
              <a:hueOff val="-8043485"/>
              <a:satOff val="33968"/>
              <a:lumOff val="2707"/>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latin typeface="Consolas" pitchFamily="49" charset="0"/>
              <a:cs typeface="Courier New" pitchFamily="49" charset="0"/>
            </a:rPr>
            <a:t>$</a:t>
          </a:r>
          <a:r>
            <a:rPr lang="en-US" sz="1200" kern="1200" dirty="0" err="1" smtClean="0">
              <a:latin typeface="Consolas" pitchFamily="49" charset="0"/>
              <a:cs typeface="Courier New" pitchFamily="49" charset="0"/>
            </a:rPr>
            <a:t>reg_keypath</a:t>
          </a:r>
          <a:r>
            <a:rPr lang="en-US" sz="1200" kern="1200" dirty="0" smtClean="0">
              <a:latin typeface="Consolas" pitchFamily="49" charset="0"/>
              <a:cs typeface="Courier New" pitchFamily="49" charset="0"/>
            </a:rPr>
            <a:t> = “HKCU\Software\Policies\Microsoft\Windows\Control Panel\Desktop”</a:t>
          </a:r>
          <a:endParaRPr lang="en-US" sz="1200" kern="1200" dirty="0">
            <a:latin typeface="Consolas" pitchFamily="49" charset="0"/>
            <a:cs typeface="Courier New" pitchFamily="49" charset="0"/>
          </a:endParaRPr>
        </a:p>
        <a:p>
          <a:pPr marL="114300" lvl="1" indent="-114300" algn="l" defTabSz="533400" rtl="0">
            <a:lnSpc>
              <a:spcPct val="90000"/>
            </a:lnSpc>
            <a:spcBef>
              <a:spcPct val="0"/>
            </a:spcBef>
            <a:spcAft>
              <a:spcPct val="15000"/>
            </a:spcAft>
            <a:buChar char="••"/>
          </a:pPr>
          <a:r>
            <a:rPr lang="en-US" sz="1200" kern="1200" dirty="0" smtClean="0">
              <a:latin typeface="Consolas" pitchFamily="49" charset="0"/>
              <a:cs typeface="Courier New" pitchFamily="49" charset="0"/>
            </a:rPr>
            <a:t>$A =get-</a:t>
          </a:r>
          <a:r>
            <a:rPr lang="en-US" sz="1200" kern="1200" dirty="0" err="1" smtClean="0">
              <a:latin typeface="Consolas" pitchFamily="49" charset="0"/>
              <a:cs typeface="Courier New" pitchFamily="49" charset="0"/>
            </a:rPr>
            <a:t>GPRegistryValue</a:t>
          </a:r>
          <a:r>
            <a:rPr lang="en-US" sz="1200" kern="1200" dirty="0" smtClean="0">
              <a:latin typeface="Consolas" pitchFamily="49" charset="0"/>
              <a:cs typeface="Courier New" pitchFamily="49" charset="0"/>
            </a:rPr>
            <a:t> –Name GPO1 –key $</a:t>
          </a:r>
          <a:r>
            <a:rPr lang="en-US" sz="1200" kern="1200" dirty="0" err="1" smtClean="0">
              <a:latin typeface="Consolas" pitchFamily="49" charset="0"/>
              <a:cs typeface="Courier New" pitchFamily="49" charset="0"/>
            </a:rPr>
            <a:t>reg_keypath</a:t>
          </a:r>
          <a:r>
            <a:rPr lang="en-US" sz="1200" kern="1200" dirty="0" smtClean="0">
              <a:latin typeface="Consolas" pitchFamily="49" charset="0"/>
              <a:cs typeface="Courier New" pitchFamily="49" charset="0"/>
            </a:rPr>
            <a:t>    –</a:t>
          </a:r>
          <a:r>
            <a:rPr lang="en-US" sz="1200" kern="1200" dirty="0" err="1" smtClean="0">
              <a:latin typeface="Consolas" pitchFamily="49" charset="0"/>
              <a:cs typeface="Courier New" pitchFamily="49" charset="0"/>
            </a:rPr>
            <a:t>ValueName</a:t>
          </a:r>
          <a:r>
            <a:rPr lang="en-US" sz="1200" kern="1200" dirty="0" smtClean="0">
              <a:latin typeface="Consolas" pitchFamily="49" charset="0"/>
              <a:cs typeface="Courier New" pitchFamily="49" charset="0"/>
            </a:rPr>
            <a:t> </a:t>
          </a:r>
          <a:r>
            <a:rPr lang="en-US" sz="1200" kern="1200" dirty="0" err="1" smtClean="0">
              <a:latin typeface="Consolas" pitchFamily="49" charset="0"/>
              <a:cs typeface="Courier New" pitchFamily="49" charset="0"/>
            </a:rPr>
            <a:t>ScreenSaveTimeOut</a:t>
          </a:r>
          <a:endParaRPr lang="en-US" sz="1200" kern="1200" dirty="0">
            <a:latin typeface="Consolas" pitchFamily="49" charset="0"/>
            <a:cs typeface="Courier New" pitchFamily="49" charset="0"/>
          </a:endParaRPr>
        </a:p>
        <a:p>
          <a:pPr marL="114300" lvl="1" indent="-114300" algn="l" defTabSz="533400" rtl="0">
            <a:lnSpc>
              <a:spcPct val="90000"/>
            </a:lnSpc>
            <a:spcBef>
              <a:spcPct val="0"/>
            </a:spcBef>
            <a:spcAft>
              <a:spcPct val="15000"/>
            </a:spcAft>
            <a:buChar char="••"/>
          </a:pPr>
          <a:r>
            <a:rPr lang="en-US" sz="1200" kern="1200" dirty="0" smtClean="0">
              <a:latin typeface="Consolas" pitchFamily="49" charset="0"/>
              <a:cs typeface="Courier New" pitchFamily="49" charset="0"/>
            </a:rPr>
            <a:t>$B =get-</a:t>
          </a:r>
          <a:r>
            <a:rPr lang="en-US" sz="1200" kern="1200" dirty="0" err="1" smtClean="0">
              <a:latin typeface="Consolas" pitchFamily="49" charset="0"/>
              <a:cs typeface="Courier New" pitchFamily="49" charset="0"/>
            </a:rPr>
            <a:t>GPRegistryValue</a:t>
          </a:r>
          <a:r>
            <a:rPr lang="en-US" sz="1200" kern="1200" dirty="0" smtClean="0">
              <a:latin typeface="Consolas" pitchFamily="49" charset="0"/>
              <a:cs typeface="Courier New" pitchFamily="49" charset="0"/>
            </a:rPr>
            <a:t> –Name GPO2 –key $</a:t>
          </a:r>
          <a:r>
            <a:rPr lang="en-US" sz="1200" kern="1200" dirty="0" err="1" smtClean="0">
              <a:latin typeface="Consolas" pitchFamily="49" charset="0"/>
              <a:cs typeface="Courier New" pitchFamily="49" charset="0"/>
            </a:rPr>
            <a:t>reg_keypath</a:t>
          </a:r>
          <a:r>
            <a:rPr lang="en-US" sz="1200" kern="1200" dirty="0" smtClean="0">
              <a:latin typeface="Consolas" pitchFamily="49" charset="0"/>
              <a:cs typeface="Courier New" pitchFamily="49" charset="0"/>
            </a:rPr>
            <a:t>     –</a:t>
          </a:r>
          <a:r>
            <a:rPr lang="en-US" sz="1200" kern="1200" dirty="0" err="1" smtClean="0">
              <a:latin typeface="Consolas" pitchFamily="49" charset="0"/>
              <a:cs typeface="Courier New" pitchFamily="49" charset="0"/>
            </a:rPr>
            <a:t>ValueName</a:t>
          </a:r>
          <a:r>
            <a:rPr lang="en-US" sz="1200" kern="1200" dirty="0" smtClean="0">
              <a:latin typeface="Consolas" pitchFamily="49" charset="0"/>
              <a:cs typeface="Courier New" pitchFamily="49" charset="0"/>
            </a:rPr>
            <a:t> </a:t>
          </a:r>
          <a:r>
            <a:rPr lang="en-US" sz="1200" kern="1200" dirty="0" err="1" smtClean="0">
              <a:latin typeface="Consolas" pitchFamily="49" charset="0"/>
              <a:cs typeface="Courier New" pitchFamily="49" charset="0"/>
            </a:rPr>
            <a:t>ScreenSaveTimeOut</a:t>
          </a:r>
          <a:endParaRPr lang="en-US" sz="1200" kern="1200" dirty="0">
            <a:latin typeface="Consolas" pitchFamily="49" charset="0"/>
            <a:cs typeface="Courier New" pitchFamily="49" charset="0"/>
          </a:endParaRPr>
        </a:p>
        <a:p>
          <a:pPr marL="114300" lvl="1" indent="-114300" algn="l" defTabSz="533400" rtl="0">
            <a:lnSpc>
              <a:spcPct val="90000"/>
            </a:lnSpc>
            <a:spcBef>
              <a:spcPct val="0"/>
            </a:spcBef>
            <a:spcAft>
              <a:spcPct val="15000"/>
            </a:spcAft>
            <a:buChar char="••"/>
          </a:pPr>
          <a:r>
            <a:rPr lang="en-US" sz="1200" kern="1200" dirty="0" smtClean="0">
              <a:latin typeface="Consolas" pitchFamily="49" charset="0"/>
              <a:cs typeface="Courier New" pitchFamily="49" charset="0"/>
            </a:rPr>
            <a:t>$A[0].equals($B[0])</a:t>
          </a:r>
          <a:endParaRPr lang="en-US" sz="1200" kern="1200" dirty="0">
            <a:latin typeface="Consolas" pitchFamily="49" charset="0"/>
            <a:cs typeface="Courier New" pitchFamily="49" charset="0"/>
          </a:endParaRPr>
        </a:p>
      </dsp:txBody>
      <dsp:txXfrm rot="5400000">
        <a:off x="4943063" y="603560"/>
        <a:ext cx="1466066" cy="5458474"/>
      </dsp:txXfrm>
    </dsp:sp>
    <dsp:sp modelId="{D7D8CCDD-481D-410E-BF69-41E902EDAA64}">
      <dsp:nvSpPr>
        <dsp:cNvPr id="0" name=""/>
        <dsp:cNvSpPr/>
      </dsp:nvSpPr>
      <dsp:spPr>
        <a:xfrm>
          <a:off x="0" y="2713823"/>
          <a:ext cx="2946859" cy="1237947"/>
        </a:xfrm>
        <a:prstGeom prst="roundRect">
          <a:avLst/>
        </a:prstGeom>
        <a:solidFill>
          <a:schemeClr val="accent3">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090118"/>
              <a:satOff val="12929"/>
              <a:lumOff val="784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Compare values across GPO’s</a:t>
          </a:r>
          <a:endParaRPr lang="en-US" sz="20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dsp:txBody>
      <dsp:txXfrm>
        <a:off x="0" y="2713823"/>
        <a:ext cx="2946859" cy="1237947"/>
      </dsp:txXfrm>
    </dsp:sp>
    <dsp:sp modelId="{6E8B61E8-7924-42BF-B431-4CDF2405BE4F}">
      <dsp:nvSpPr>
        <dsp:cNvPr id="0" name=""/>
        <dsp:cNvSpPr/>
      </dsp:nvSpPr>
      <dsp:spPr>
        <a:xfrm rot="5400000">
          <a:off x="5221852" y="2056334"/>
          <a:ext cx="990358" cy="5380736"/>
        </a:xfrm>
        <a:prstGeom prst="round2SameRect">
          <a:avLst/>
        </a:prstGeom>
        <a:solidFill>
          <a:schemeClr val="accent3">
            <a:tint val="40000"/>
            <a:alpha val="90000"/>
            <a:hueOff val="-12065228"/>
            <a:satOff val="50952"/>
            <a:lumOff val="4060"/>
            <a:alphaOff val="0"/>
          </a:schemeClr>
        </a:solidFill>
        <a:ln w="9525" cap="flat" cmpd="sng" algn="ctr">
          <a:solidFill>
            <a:schemeClr val="accent3">
              <a:tint val="40000"/>
              <a:alpha val="90000"/>
              <a:hueOff val="-12065228"/>
              <a:satOff val="50952"/>
              <a:lumOff val="406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Consolas" pitchFamily="49" charset="0"/>
              <a:cs typeface="Courier New" pitchFamily="49" charset="0"/>
            </a:rPr>
            <a:t>Get-</a:t>
          </a:r>
          <a:r>
            <a:rPr lang="en-US" sz="1400" kern="1200" dirty="0" err="1" smtClean="0">
              <a:latin typeface="Consolas" pitchFamily="49" charset="0"/>
              <a:cs typeface="Courier New" pitchFamily="49" charset="0"/>
            </a:rPr>
            <a:t>ADGroupMember</a:t>
          </a:r>
          <a:r>
            <a:rPr lang="en-US" sz="1400" kern="1200" dirty="0" smtClean="0">
              <a:latin typeface="Consolas" pitchFamily="49" charset="0"/>
              <a:cs typeface="Courier New" pitchFamily="49" charset="0"/>
            </a:rPr>
            <a:t> </a:t>
          </a:r>
          <a:r>
            <a:rPr lang="en-US" sz="1400" kern="1200" dirty="0" err="1" smtClean="0">
              <a:latin typeface="Consolas" pitchFamily="49" charset="0"/>
              <a:cs typeface="Courier New" pitchFamily="49" charset="0"/>
            </a:rPr>
            <a:t>DlgtdAdmins</a:t>
          </a:r>
          <a:r>
            <a:rPr lang="en-US" sz="1400" kern="1200" dirty="0" smtClean="0">
              <a:latin typeface="Consolas" pitchFamily="49" charset="0"/>
              <a:cs typeface="Courier New" pitchFamily="49" charset="0"/>
            </a:rPr>
            <a:t> | where {$_.</a:t>
          </a:r>
          <a:r>
            <a:rPr lang="en-US" sz="1400" kern="1200" dirty="0" err="1" smtClean="0">
              <a:latin typeface="Consolas" pitchFamily="49" charset="0"/>
              <a:cs typeface="Courier New" pitchFamily="49" charset="0"/>
            </a:rPr>
            <a:t>objectclass</a:t>
          </a:r>
          <a:r>
            <a:rPr lang="en-US" sz="1400" kern="1200" dirty="0" smtClean="0">
              <a:latin typeface="Consolas" pitchFamily="49" charset="0"/>
              <a:cs typeface="Courier New" pitchFamily="49" charset="0"/>
            </a:rPr>
            <a:t> -</a:t>
          </a:r>
          <a:r>
            <a:rPr lang="en-US" sz="1400" kern="1200" dirty="0" err="1" smtClean="0">
              <a:latin typeface="Consolas" pitchFamily="49" charset="0"/>
              <a:cs typeface="Courier New" pitchFamily="49" charset="0"/>
            </a:rPr>
            <a:t>eq</a:t>
          </a:r>
          <a:r>
            <a:rPr lang="en-US" sz="1400" kern="1200" dirty="0" smtClean="0">
              <a:latin typeface="Consolas" pitchFamily="49" charset="0"/>
              <a:cs typeface="Courier New" pitchFamily="49" charset="0"/>
            </a:rPr>
            <a:t> "user"} | %{Set-</a:t>
          </a:r>
          <a:r>
            <a:rPr lang="en-US" sz="1400" kern="1200" dirty="0" err="1" smtClean="0">
              <a:latin typeface="Consolas" pitchFamily="49" charset="0"/>
              <a:cs typeface="Courier New" pitchFamily="49" charset="0"/>
            </a:rPr>
            <a:t>GPPermissions</a:t>
          </a:r>
          <a:r>
            <a:rPr lang="en-US" sz="1400" kern="1200" dirty="0" smtClean="0">
              <a:latin typeface="Consolas" pitchFamily="49" charset="0"/>
              <a:cs typeface="Courier New" pitchFamily="49" charset="0"/>
            </a:rPr>
            <a:t> -Name 'Test GPO' -</a:t>
          </a:r>
          <a:r>
            <a:rPr lang="en-US" sz="1400" kern="1200" dirty="0" err="1" smtClean="0">
              <a:latin typeface="Consolas" pitchFamily="49" charset="0"/>
              <a:cs typeface="Courier New" pitchFamily="49" charset="0"/>
            </a:rPr>
            <a:t>PermissionLevel</a:t>
          </a:r>
          <a:r>
            <a:rPr lang="en-US" sz="1400" kern="1200" dirty="0" smtClean="0">
              <a:latin typeface="Consolas" pitchFamily="49" charset="0"/>
              <a:cs typeface="Courier New" pitchFamily="49" charset="0"/>
            </a:rPr>
            <a:t> Apply -</a:t>
          </a:r>
          <a:r>
            <a:rPr lang="en-US" sz="1400" kern="1200" dirty="0" err="1" smtClean="0">
              <a:latin typeface="Consolas" pitchFamily="49" charset="0"/>
              <a:cs typeface="Courier New" pitchFamily="49" charset="0"/>
            </a:rPr>
            <a:t>TargetName</a:t>
          </a:r>
          <a:r>
            <a:rPr lang="en-US" sz="1400" kern="1200" dirty="0" smtClean="0">
              <a:latin typeface="Consolas" pitchFamily="49" charset="0"/>
              <a:cs typeface="Courier New" pitchFamily="49" charset="0"/>
            </a:rPr>
            <a:t> $_.</a:t>
          </a:r>
          <a:r>
            <a:rPr lang="en-US" sz="1400" kern="1200" dirty="0" err="1" smtClean="0">
              <a:latin typeface="Consolas" pitchFamily="49" charset="0"/>
              <a:cs typeface="Courier New" pitchFamily="49" charset="0"/>
            </a:rPr>
            <a:t>SamAccountName</a:t>
          </a:r>
          <a:r>
            <a:rPr lang="en-US" sz="1400" kern="1200" dirty="0" smtClean="0">
              <a:latin typeface="Consolas" pitchFamily="49" charset="0"/>
              <a:cs typeface="Courier New" pitchFamily="49" charset="0"/>
            </a:rPr>
            <a:t> -</a:t>
          </a:r>
          <a:r>
            <a:rPr lang="en-US" sz="1400" kern="1200" dirty="0" err="1" smtClean="0">
              <a:latin typeface="Consolas" pitchFamily="49" charset="0"/>
              <a:cs typeface="Courier New" pitchFamily="49" charset="0"/>
            </a:rPr>
            <a:t>TargetType</a:t>
          </a:r>
          <a:r>
            <a:rPr lang="en-US" sz="1400" kern="1200" dirty="0" smtClean="0">
              <a:latin typeface="Consolas" pitchFamily="49" charset="0"/>
              <a:cs typeface="Courier New" pitchFamily="49" charset="0"/>
            </a:rPr>
            <a:t> User}</a:t>
          </a:r>
          <a:endParaRPr lang="en-US" sz="1400" kern="1200" dirty="0">
            <a:latin typeface="Consolas" pitchFamily="49" charset="0"/>
            <a:cs typeface="Courier New" pitchFamily="49" charset="0"/>
          </a:endParaRPr>
        </a:p>
      </dsp:txBody>
      <dsp:txXfrm rot="5400000">
        <a:off x="5221852" y="2056334"/>
        <a:ext cx="990358" cy="5380736"/>
      </dsp:txXfrm>
    </dsp:sp>
    <dsp:sp modelId="{CC3185D4-851D-4AB7-BA3B-37079FE47467}">
      <dsp:nvSpPr>
        <dsp:cNvPr id="0" name=""/>
        <dsp:cNvSpPr/>
      </dsp:nvSpPr>
      <dsp:spPr>
        <a:xfrm>
          <a:off x="0" y="4127728"/>
          <a:ext cx="3026664" cy="1237947"/>
        </a:xfrm>
        <a:prstGeom prst="roundRect">
          <a:avLst/>
        </a:prstGeom>
        <a:solidFill>
          <a:schemeClr val="accent2">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0635177"/>
              <a:satOff val="19394"/>
              <a:lumOff val="1176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Grant permission to ‘Apply’  to a GPO for all users belonging to a group </a:t>
          </a:r>
          <a:endParaRPr lang="en-US" sz="20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dsp:txBody>
      <dsp:txXfrm>
        <a:off x="0" y="4127728"/>
        <a:ext cx="3026664" cy="1237947"/>
      </dsp:txXfrm>
    </dsp:sp>
  </dsp:spTree>
</dsp:drawing>
</file>

<file path=ppt/diagrams/layout1.xml><?xml version="1.0" encoding="utf-8"?>
<dgm:layoutDef xmlns:dgm="http://schemas.openxmlformats.org/drawingml/2006/diagram" xmlns:a="http://schemas.openxmlformats.org/drawingml/2006/main" uniqueId="urn:microsoft.com/office/officeart/2008/layout/StripedAccentList">
  <dgm:title val=""/>
  <dgm:desc val=""/>
  <dgm:catLst>
    <dgm:cat type="list"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dir/>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2"/>
      <dgm:constr type="h" for="ch" forName="sibTrans" refType="w" refFor="ch" refForName="sibTrans" op="equ"/>
    </dgm:constrLst>
    <dgm:forEach name="nodesForEach" axis="ch" ptType="node">
      <dgm:layoutNode name="composite">
        <dgm:alg type="composite">
          <dgm:param type="ar" val="1.1875"/>
        </dgm:alg>
        <dgm:shape xmlns:r="http://schemas.openxmlformats.org/officeDocument/2006/relationships" r:blip="">
          <dgm:adjLst/>
        </dgm:shape>
        <dgm:constrLst>
          <dgm:constr type="l" for="ch" forName="parallelogram1" refType="w" fact="0"/>
          <dgm:constr type="t" for="ch" forName="parallelogram1" refType="h" fact="0.27"/>
          <dgm:constr type="w" for="ch" forName="parallelogram1" refType="w" fact="0.364"/>
          <dgm:constr type="h" for="ch" forName="parallelogram1" refType="h" fact="0.73"/>
          <dgm:constr type="l" for="ch" forName="parallelogram2" refType="w" fact="0.144"/>
          <dgm:constr type="t" for="ch" forName="parallelogram2" refType="h" fact="0.27"/>
          <dgm:constr type="w" for="ch" forName="parallelogram2" refType="w" fact="0.364"/>
          <dgm:constr type="h" for="ch" forName="parallelogram2" refType="h" fact="0.73"/>
          <dgm:constr type="l" for="ch" forName="parallelogram3" refType="w" fact="0.288"/>
          <dgm:constr type="t" for="ch" forName="parallelogram3" refType="h" fact="0.27"/>
          <dgm:constr type="w" for="ch" forName="parallelogram3" refType="w" fact="0.364"/>
          <dgm:constr type="h" for="ch" forName="parallelogram3" refType="h" fact="0.73"/>
          <dgm:constr type="l" for="ch" forName="parallelogram4" refType="w" fact="0.432"/>
          <dgm:constr type="t" for="ch" forName="parallelogram4" refType="h" fact="0.27"/>
          <dgm:constr type="w" for="ch" forName="parallelogram4" refType="w" fact="0.364"/>
          <dgm:constr type="h" for="ch" forName="parallelogram4" refType="h" fact="0.73"/>
          <dgm:constr type="l" for="ch" forName="parallelogram5" refType="w" fact="0.576"/>
          <dgm:constr type="t" for="ch" forName="parallelogram5" refType="h" fact="0.27"/>
          <dgm:constr type="w" for="ch" forName="parallelogram5" refType="w" fact="0.364"/>
          <dgm:constr type="h" for="ch" forName="parallelogram5" refType="h" fact="0.73"/>
          <dgm:constr type="l" for="ch" forName="parallelogram6" refType="w" fact="0.72"/>
          <dgm:constr type="t" for="ch" forName="parallelogram6" refType="h" fact="0.27"/>
          <dgm:constr type="w" for="ch" forName="parallelogram6" refType="w" fact="0.364"/>
          <dgm:constr type="h" for="ch" forName="parallelogram6" refType="h" fact="0.73"/>
          <dgm:constr type="l" for="ch" forName="rect1" refType="w" fact="0.145"/>
          <dgm:constr type="t" for="ch" forName="rect1" refType="h" fact="0.335"/>
          <dgm:constr type="w" for="ch" forName="rect1" refType="w" fact="0.71"/>
          <dgm:constr type="h" for="ch" forName="rect1" refType="h" fact="0.6"/>
          <dgm:constr type="l" for="ch" forName="rect2" refType="w" fact="0.2632"/>
          <dgm:constr type="t" for="ch" forName="rect2" refType="h" fact="0"/>
          <dgm:constr type="w" for="ch" forName="rect2" refType="w" fact="0.75"/>
          <dgm:constr type="h" for="ch" forName="rect2" refType="h" fact="0.27"/>
        </dgm:constrLst>
        <dgm:layoutNode name="parallelogram1" styleLbl="fgAccFollowNode1">
          <dgm:alg type="sp"/>
          <dgm:shape xmlns:r="http://schemas.openxmlformats.org/officeDocument/2006/relationships" type="parallelogram" r:blip="">
            <dgm:adjLst>
              <dgm:adj idx="1" val="0.7756"/>
            </dgm:adjLst>
          </dgm:shape>
          <dgm:presOf/>
        </dgm:layoutNode>
        <dgm:layoutNode name="parallelogram2" styleLbl="fgAccFollowNode1">
          <dgm:alg type="sp"/>
          <dgm:shape xmlns:r="http://schemas.openxmlformats.org/officeDocument/2006/relationships" type="parallelogram" r:blip="">
            <dgm:adjLst>
              <dgm:adj idx="1" val="0.7756"/>
            </dgm:adjLst>
          </dgm:shape>
          <dgm:presOf/>
        </dgm:layoutNode>
        <dgm:layoutNode name="parallelogram3" styleLbl="fgAccFollowNode1">
          <dgm:alg type="sp"/>
          <dgm:shape xmlns:r="http://schemas.openxmlformats.org/officeDocument/2006/relationships" type="parallelogram" r:blip="">
            <dgm:adjLst>
              <dgm:adj idx="1" val="0.7756"/>
            </dgm:adjLst>
          </dgm:shape>
          <dgm:presOf/>
        </dgm:layoutNode>
        <dgm:layoutNode name="parallelogram4" styleLbl="fgAccFollowNode1">
          <dgm:alg type="sp"/>
          <dgm:shape xmlns:r="http://schemas.openxmlformats.org/officeDocument/2006/relationships" type="parallelogram" r:blip="">
            <dgm:adjLst>
              <dgm:adj idx="1" val="0.7756"/>
            </dgm:adjLst>
          </dgm:shape>
          <dgm:presOf/>
        </dgm:layoutNode>
        <dgm:layoutNode name="parallelogram5" styleLbl="fgAccFollowNode1">
          <dgm:alg type="sp"/>
          <dgm:shape xmlns:r="http://schemas.openxmlformats.org/officeDocument/2006/relationships" type="parallelogram" r:blip="">
            <dgm:adjLst>
              <dgm:adj idx="1" val="0.7756"/>
            </dgm:adjLst>
          </dgm:shape>
          <dgm:presOf/>
        </dgm:layoutNode>
        <dgm:layoutNode name="parallelogram6" styleLbl="fgAccFollowNode1">
          <dgm:alg type="sp"/>
          <dgm:shape xmlns:r="http://schemas.openxmlformats.org/officeDocument/2006/relationships" type="parallelogram" r:blip="">
            <dgm:adjLst>
              <dgm:adj idx="1" val="0.7756"/>
            </dgm:adjLst>
          </dgm:shape>
          <dgm:presOf/>
        </dgm:layoutNode>
        <dgm:layoutNode name="rect1" styleLbl="alignNode1">
          <dgm:varLst>
            <dgm:chMax val="0"/>
            <dgm:chPref val="0"/>
            <dgm:bulletEnabled val="1"/>
          </dgm:varLst>
          <dgm:alg type="tx">
            <dgm:param type="parTxLTRAlign" val="l"/>
            <dgm:param type="txAnchorVert" val="t"/>
            <dgm:param type="stBulletLvl" val="1"/>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 styleLbl="revTx">
          <dgm:varLst>
            <dgm:chMax val="1"/>
            <dgm:chPref val="1"/>
            <dgm:bulletEnabled val="1"/>
          </dgm:varLst>
          <dgm:alg type="tx">
            <dgm:param type="parTxLTRAlign" val="l"/>
            <dgm:param type="txAnchorVert" val="b"/>
            <dgm:param type="txAnchorVertCh" val="b"/>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tripedAccentList">
  <dgm:title val=""/>
  <dgm:desc val=""/>
  <dgm:catLst>
    <dgm:cat type="list"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dir/>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2"/>
      <dgm:constr type="h" for="ch" forName="sibTrans" refType="w" refFor="ch" refForName="sibTrans" op="equ"/>
    </dgm:constrLst>
    <dgm:forEach name="nodesForEach" axis="ch" ptType="node">
      <dgm:layoutNode name="composite">
        <dgm:alg type="composite">
          <dgm:param type="ar" val="1.1875"/>
        </dgm:alg>
        <dgm:shape xmlns:r="http://schemas.openxmlformats.org/officeDocument/2006/relationships" r:blip="">
          <dgm:adjLst/>
        </dgm:shape>
        <dgm:constrLst>
          <dgm:constr type="l" for="ch" forName="parallelogram1" refType="w" fact="0"/>
          <dgm:constr type="t" for="ch" forName="parallelogram1" refType="h" fact="0.27"/>
          <dgm:constr type="w" for="ch" forName="parallelogram1" refType="w" fact="0.364"/>
          <dgm:constr type="h" for="ch" forName="parallelogram1" refType="h" fact="0.73"/>
          <dgm:constr type="l" for="ch" forName="parallelogram2" refType="w" fact="0.144"/>
          <dgm:constr type="t" for="ch" forName="parallelogram2" refType="h" fact="0.27"/>
          <dgm:constr type="w" for="ch" forName="parallelogram2" refType="w" fact="0.364"/>
          <dgm:constr type="h" for="ch" forName="parallelogram2" refType="h" fact="0.73"/>
          <dgm:constr type="l" for="ch" forName="parallelogram3" refType="w" fact="0.288"/>
          <dgm:constr type="t" for="ch" forName="parallelogram3" refType="h" fact="0.27"/>
          <dgm:constr type="w" for="ch" forName="parallelogram3" refType="w" fact="0.364"/>
          <dgm:constr type="h" for="ch" forName="parallelogram3" refType="h" fact="0.73"/>
          <dgm:constr type="l" for="ch" forName="parallelogram4" refType="w" fact="0.432"/>
          <dgm:constr type="t" for="ch" forName="parallelogram4" refType="h" fact="0.27"/>
          <dgm:constr type="w" for="ch" forName="parallelogram4" refType="w" fact="0.364"/>
          <dgm:constr type="h" for="ch" forName="parallelogram4" refType="h" fact="0.73"/>
          <dgm:constr type="l" for="ch" forName="parallelogram5" refType="w" fact="0.576"/>
          <dgm:constr type="t" for="ch" forName="parallelogram5" refType="h" fact="0.27"/>
          <dgm:constr type="w" for="ch" forName="parallelogram5" refType="w" fact="0.364"/>
          <dgm:constr type="h" for="ch" forName="parallelogram5" refType="h" fact="0.73"/>
          <dgm:constr type="l" for="ch" forName="parallelogram6" refType="w" fact="0.72"/>
          <dgm:constr type="t" for="ch" forName="parallelogram6" refType="h" fact="0.27"/>
          <dgm:constr type="w" for="ch" forName="parallelogram6" refType="w" fact="0.364"/>
          <dgm:constr type="h" for="ch" forName="parallelogram6" refType="h" fact="0.73"/>
          <dgm:constr type="l" for="ch" forName="rect1" refType="w" fact="0.145"/>
          <dgm:constr type="t" for="ch" forName="rect1" refType="h" fact="0.335"/>
          <dgm:constr type="w" for="ch" forName="rect1" refType="w" fact="0.71"/>
          <dgm:constr type="h" for="ch" forName="rect1" refType="h" fact="0.6"/>
          <dgm:constr type="l" for="ch" forName="rect2" refType="w" fact="0.2632"/>
          <dgm:constr type="t" for="ch" forName="rect2" refType="h" fact="0"/>
          <dgm:constr type="w" for="ch" forName="rect2" refType="w" fact="0.75"/>
          <dgm:constr type="h" for="ch" forName="rect2" refType="h" fact="0.27"/>
        </dgm:constrLst>
        <dgm:layoutNode name="parallelogram1" styleLbl="fgAccFollowNode1">
          <dgm:alg type="sp"/>
          <dgm:shape xmlns:r="http://schemas.openxmlformats.org/officeDocument/2006/relationships" type="parallelogram" r:blip="">
            <dgm:adjLst>
              <dgm:adj idx="1" val="0.7756"/>
            </dgm:adjLst>
          </dgm:shape>
          <dgm:presOf/>
        </dgm:layoutNode>
        <dgm:layoutNode name="parallelogram2" styleLbl="fgAccFollowNode1">
          <dgm:alg type="sp"/>
          <dgm:shape xmlns:r="http://schemas.openxmlformats.org/officeDocument/2006/relationships" type="parallelogram" r:blip="">
            <dgm:adjLst>
              <dgm:adj idx="1" val="0.7756"/>
            </dgm:adjLst>
          </dgm:shape>
          <dgm:presOf/>
        </dgm:layoutNode>
        <dgm:layoutNode name="parallelogram3" styleLbl="fgAccFollowNode1">
          <dgm:alg type="sp"/>
          <dgm:shape xmlns:r="http://schemas.openxmlformats.org/officeDocument/2006/relationships" type="parallelogram" r:blip="">
            <dgm:adjLst>
              <dgm:adj idx="1" val="0.7756"/>
            </dgm:adjLst>
          </dgm:shape>
          <dgm:presOf/>
        </dgm:layoutNode>
        <dgm:layoutNode name="parallelogram4" styleLbl="fgAccFollowNode1">
          <dgm:alg type="sp"/>
          <dgm:shape xmlns:r="http://schemas.openxmlformats.org/officeDocument/2006/relationships" type="parallelogram" r:blip="">
            <dgm:adjLst>
              <dgm:adj idx="1" val="0.7756"/>
            </dgm:adjLst>
          </dgm:shape>
          <dgm:presOf/>
        </dgm:layoutNode>
        <dgm:layoutNode name="parallelogram5" styleLbl="fgAccFollowNode1">
          <dgm:alg type="sp"/>
          <dgm:shape xmlns:r="http://schemas.openxmlformats.org/officeDocument/2006/relationships" type="parallelogram" r:blip="">
            <dgm:adjLst>
              <dgm:adj idx="1" val="0.7756"/>
            </dgm:adjLst>
          </dgm:shape>
          <dgm:presOf/>
        </dgm:layoutNode>
        <dgm:layoutNode name="parallelogram6" styleLbl="fgAccFollowNode1">
          <dgm:alg type="sp"/>
          <dgm:shape xmlns:r="http://schemas.openxmlformats.org/officeDocument/2006/relationships" type="parallelogram" r:blip="">
            <dgm:adjLst>
              <dgm:adj idx="1" val="0.7756"/>
            </dgm:adjLst>
          </dgm:shape>
          <dgm:presOf/>
        </dgm:layoutNode>
        <dgm:layoutNode name="rect1" styleLbl="alignNode1">
          <dgm:varLst>
            <dgm:chMax val="0"/>
            <dgm:chPref val="0"/>
            <dgm:bulletEnabled val="1"/>
          </dgm:varLst>
          <dgm:alg type="tx">
            <dgm:param type="parTxLTRAlign" val="l"/>
            <dgm:param type="txAnchorVert" val="t"/>
            <dgm:param type="stBulletLvl" val="1"/>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 styleLbl="revTx">
          <dgm:varLst>
            <dgm:chMax val="1"/>
            <dgm:chPref val="1"/>
            <dgm:bulletEnabled val="1"/>
          </dgm:varLst>
          <dgm:alg type="tx">
            <dgm:param type="parTxLTRAlign" val="l"/>
            <dgm:param type="txAnchorVert" val="b"/>
            <dgm:param type="txAnchorVertCh" val="b"/>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17477-2B48-48AC-909B-75ECD3836BF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D317477-2B48-48AC-909B-75ECD3836BF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F4F21A5-F328-4243-8ED0-8846E6DC9C83}" type="slidenum">
              <a:rPr lang="en-US" smtClean="0">
                <a:latin typeface="Arial" pitchFamily="34" charset="0"/>
              </a:rPr>
              <a:pPr defTabSz="912813" fontAlgn="base">
                <a:spcBef>
                  <a:spcPct val="0"/>
                </a:spcBef>
                <a:spcAft>
                  <a:spcPct val="0"/>
                </a:spcAft>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26A022EE-E9E8-44d7-B6CB-8D10BC8B213A}">
        <p14:creationTime xmlns="" xmlns:p14="http://schemas.microsoft.com/office/powerpoint/2007/7/12/main" val="2009-03-10T00:10:2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26A022EE-E9E8-44d7-B6CB-8D10BC8B213A}">
        <p14:creationTime xmlns="" xmlns:p14="http://schemas.microsoft.com/office/powerpoint/2007/7/12/main" val="2009-03-10T00:06:38.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26A022EE-E9E8-44d7-B6CB-8D10BC8B213A}">
        <p14:creationTime xmlns="" xmlns:p14="http://schemas.microsoft.com/office/powerpoint/2007/7/12/main" val="2009-03-10T00:12:4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26A022EE-E9E8-44d7-B6CB-8D10BC8B213A}">
        <p14:creationTime xmlns="" xmlns:p14="http://schemas.microsoft.com/office/powerpoint/2007/7/12/main" val="2009-03-11T18:35:5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AU"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endParaRPr lang="en-AU"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3</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marL="230188" lvl="1" indent="-219075" eaLnBrk="1" hangingPunct="1">
              <a:spcBef>
                <a:spcPct val="20000"/>
              </a:spcBef>
              <a:buNone/>
            </a:pPr>
            <a:endParaRPr lang="en-US" sz="1200" dirty="0" smtClean="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5/11/2009</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E6C2318-70F8-4D09-8DAF-170CAC69EF15}" type="slidenum">
              <a:rPr lang="en-US" smtClean="0">
                <a:latin typeface="Arial" pitchFamily="34" charset="0"/>
              </a:rPr>
              <a:pPr defTabSz="912813" fontAlgn="base">
                <a:spcBef>
                  <a:spcPct val="0"/>
                </a:spcBef>
                <a:spcAft>
                  <a:spcPct val="0"/>
                </a:spcAft>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26A022EE-E9E8-44d7-B6CB-8D10BC8B213A}">
        <p14:creationTime xmlns="" xmlns:p14="http://schemas.microsoft.com/office/powerpoint/2007/7/12/main" val="2009-03-11T22:19:4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17477-2B48-48AC-909B-75ECD3836BF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12:29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N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2" r:id="rId1"/>
    <p:sldLayoutId id="2147483694" r:id="rId2"/>
    <p:sldLayoutId id="2147483695" r:id="rId3"/>
    <p:sldLayoutId id="2147483697" r:id="rId4"/>
    <p:sldLayoutId id="2147483700" r:id="rId5"/>
    <p:sldLayoutId id="2147483727" r:id="rId6"/>
    <p:sldLayoutId id="2147483701" r:id="rId7"/>
    <p:sldLayoutId id="2147483698" r:id="rId8"/>
    <p:sldLayoutId id="2147483699" r:id="rId9"/>
    <p:sldLayoutId id="2147483725" r:id="rId10"/>
    <p:sldLayoutId id="2147483726" r:id="rId11"/>
    <p:sldLayoutId id="2147483728"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edge.technet.com/Media/Using-AppLocker-in-Win7/"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http://technet.microsoft.com/en-us/library/dd408940.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hyperlink" Target="http://microsoft.com/technet" TargetMode="External"/><Relationship Id="rId10" Type="http://schemas.openxmlformats.org/officeDocument/2006/relationships/image" Target="../media/image40.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go.microsoft.com/fwlink/?LinkId=74139" TargetMode="External"/><Relationship Id="rId3" Type="http://schemas.openxmlformats.org/officeDocument/2006/relationships/hyperlink" Target="http://www.microsoft.com/technet/grouppolicy" TargetMode="External"/><Relationship Id="rId7" Type="http://schemas.openxmlformats.org/officeDocument/2006/relationships/hyperlink" Target="http://go.microsoft.com/fwlink/?LinkId=73434"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go.microsoft.com/fwlink/?LinkId=54020" TargetMode="External"/><Relationship Id="rId5" Type="http://schemas.openxmlformats.org/officeDocument/2006/relationships/hyperlink" Target="http://blogs.technet.com/grouppolicy" TargetMode="External"/><Relationship Id="rId4" Type="http://schemas.openxmlformats.org/officeDocument/2006/relationships/hyperlink" Target="http://go.microsoft.com/fwlink/?LinkId=7708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WindowsServer2008R2"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Starter GPOs</a:t>
            </a:r>
            <a:endParaRPr lang="en-US" dirty="0"/>
          </a:p>
        </p:txBody>
      </p:sp>
      <p:sp>
        <p:nvSpPr>
          <p:cNvPr id="4" name="Content Placeholder 3"/>
          <p:cNvSpPr>
            <a:spLocks noGrp="1"/>
          </p:cNvSpPr>
          <p:nvPr>
            <p:ph idx="1"/>
          </p:nvPr>
        </p:nvSpPr>
        <p:spPr/>
        <p:txBody>
          <a:bodyPr/>
          <a:lstStyle/>
          <a:p>
            <a:pPr lvl="0"/>
            <a:r>
              <a:rPr lang="en-US" sz="2800" dirty="0" smtClean="0"/>
              <a:t>Easy experience out-of-the-box</a:t>
            </a:r>
          </a:p>
          <a:p>
            <a:pPr lvl="1"/>
            <a:r>
              <a:rPr lang="en-US" sz="2400" dirty="0" smtClean="0"/>
              <a:t>Embody best practices that map to Microsoft security guide</a:t>
            </a:r>
          </a:p>
          <a:p>
            <a:pPr lvl="0"/>
            <a:r>
              <a:rPr lang="en-US" sz="2800" dirty="0" smtClean="0"/>
              <a:t>8 System Starter GPOs:</a:t>
            </a:r>
          </a:p>
          <a:p>
            <a:pPr lvl="1"/>
            <a:r>
              <a:rPr lang="en-US" sz="2400" dirty="0" smtClean="0"/>
              <a:t>User and Computer case</a:t>
            </a:r>
          </a:p>
          <a:p>
            <a:pPr lvl="1"/>
            <a:r>
              <a:rPr lang="en-US" sz="2400" dirty="0" smtClean="0"/>
              <a:t>Available for Vista and XP SP2</a:t>
            </a:r>
          </a:p>
          <a:p>
            <a:pPr lvl="1"/>
            <a:r>
              <a:rPr lang="en-US" sz="2400" dirty="0" smtClean="0"/>
              <a:t>Enterprise Client  (EC) and Specialized Security Limited Functionality (SSLF)</a:t>
            </a:r>
          </a:p>
          <a:p>
            <a:r>
              <a:rPr lang="en-US" sz="2800" dirty="0" smtClean="0"/>
              <a:t>System </a:t>
            </a:r>
            <a:r>
              <a:rPr lang="en-US" sz="2800" dirty="0" err="1" smtClean="0"/>
              <a:t>vs</a:t>
            </a:r>
            <a:r>
              <a:rPr lang="en-US" sz="2800" dirty="0" smtClean="0"/>
              <a:t> Custom</a:t>
            </a:r>
          </a:p>
          <a:p>
            <a:pPr lvl="1"/>
            <a:r>
              <a:rPr lang="en-US" sz="2400" dirty="0" smtClean="0"/>
              <a:t>Static / Editable</a:t>
            </a:r>
          </a:p>
          <a:p>
            <a:pPr lvl="1"/>
            <a:r>
              <a:rPr lang="en-US" sz="2400" dirty="0" smtClean="0"/>
              <a:t>ADMX / Security Settings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ADMX Improvements</a:t>
            </a:r>
            <a:endParaRPr lang="en-US" dirty="0"/>
          </a:p>
        </p:txBody>
      </p:sp>
      <p:sp>
        <p:nvSpPr>
          <p:cNvPr id="3" name="Content Placeholder 2"/>
          <p:cNvSpPr>
            <a:spLocks noGrp="1"/>
          </p:cNvSpPr>
          <p:nvPr>
            <p:ph idx="1"/>
          </p:nvPr>
        </p:nvSpPr>
        <p:spPr>
          <a:xfrm>
            <a:off x="381000" y="1412874"/>
            <a:ext cx="7848600" cy="4561205"/>
          </a:xfrm>
        </p:spPr>
        <p:txBody>
          <a:bodyPr/>
          <a:lstStyle/>
          <a:p>
            <a:r>
              <a:rPr lang="en-US" sz="2800" dirty="0" smtClean="0"/>
              <a:t>New UI: More intuitive, integrated help content, no more tabs</a:t>
            </a:r>
          </a:p>
          <a:p>
            <a:endParaRPr lang="en-US" sz="2800" dirty="0" smtClean="0"/>
          </a:p>
          <a:p>
            <a:r>
              <a:rPr lang="en-US" sz="2800" dirty="0" smtClean="0"/>
              <a:t>Support for:</a:t>
            </a:r>
          </a:p>
          <a:p>
            <a:r>
              <a:rPr lang="en-US" sz="2800" dirty="0" err="1" smtClean="0"/>
              <a:t>REG_MultiSZ</a:t>
            </a:r>
            <a:endParaRPr lang="en-US" sz="2800" dirty="0" smtClean="0"/>
          </a:p>
          <a:p>
            <a:r>
              <a:rPr lang="en-US" sz="2800" dirty="0" smtClean="0"/>
              <a:t>REG_QWORD</a:t>
            </a:r>
          </a:p>
        </p:txBody>
      </p:sp>
      <p:pic>
        <p:nvPicPr>
          <p:cNvPr id="1026" name="Picture 2"/>
          <p:cNvPicPr>
            <a:picLocks noChangeAspect="1" noChangeArrowheads="1"/>
          </p:cNvPicPr>
          <p:nvPr/>
        </p:nvPicPr>
        <p:blipFill>
          <a:blip r:embed="rId3"/>
          <a:srcRect/>
          <a:stretch>
            <a:fillRect/>
          </a:stretch>
        </p:blipFill>
        <p:spPr bwMode="auto">
          <a:xfrm>
            <a:off x="2897796" y="1948250"/>
            <a:ext cx="5837430" cy="4311002"/>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Starter GPOs &amp; ADMX UI</a:t>
            </a:r>
            <a:br>
              <a:rPr smtClean="0"/>
            </a:b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GP Preferences</a:t>
            </a:r>
            <a:endParaRPr lang="en-US" dirty="0"/>
          </a:p>
        </p:txBody>
      </p:sp>
      <p:sp>
        <p:nvSpPr>
          <p:cNvPr id="3" name="Content Placeholder 2"/>
          <p:cNvSpPr>
            <a:spLocks noGrp="1"/>
          </p:cNvSpPr>
          <p:nvPr>
            <p:ph idx="1"/>
          </p:nvPr>
        </p:nvSpPr>
        <p:spPr/>
        <p:txBody>
          <a:bodyPr/>
          <a:lstStyle/>
          <a:p>
            <a:pPr lvl="0"/>
            <a:r>
              <a:rPr lang="en-US" sz="2800" dirty="0" smtClean="0"/>
              <a:t>Preference Settings</a:t>
            </a:r>
          </a:p>
          <a:p>
            <a:pPr lvl="1"/>
            <a:r>
              <a:rPr lang="en-US" sz="2400" dirty="0" smtClean="0"/>
              <a:t>Not true “Policy”</a:t>
            </a:r>
          </a:p>
          <a:p>
            <a:pPr lvl="0"/>
            <a:r>
              <a:rPr lang="en-US" sz="2800" dirty="0" smtClean="0"/>
              <a:t>More control of desktop – more settings!</a:t>
            </a:r>
          </a:p>
          <a:p>
            <a:pPr lvl="1"/>
            <a:r>
              <a:rPr lang="en-US" sz="2400" dirty="0" smtClean="0"/>
              <a:t>Not limited to policy-aware applications</a:t>
            </a:r>
          </a:p>
          <a:p>
            <a:pPr lvl="0"/>
            <a:r>
              <a:rPr lang="en-US" sz="2800" dirty="0" smtClean="0"/>
              <a:t>Ease of administration through rich UI</a:t>
            </a:r>
          </a:p>
          <a:p>
            <a:pPr lvl="0"/>
            <a:r>
              <a:rPr lang="en-US" sz="2800" dirty="0" smtClean="0"/>
              <a:t>Better targeting</a:t>
            </a:r>
          </a:p>
          <a:p>
            <a:pPr lvl="0"/>
            <a:r>
              <a:rPr lang="en-US" sz="2800" dirty="0" smtClean="0"/>
              <a:t>New in Windows 7</a:t>
            </a:r>
          </a:p>
          <a:p>
            <a:pPr lvl="1"/>
            <a:r>
              <a:rPr lang="en-US" sz="2400" dirty="0" smtClean="0"/>
              <a:t>Support for new Power Plan settings</a:t>
            </a:r>
          </a:p>
          <a:p>
            <a:pPr lvl="1"/>
            <a:r>
              <a:rPr lang="en-US" sz="2400" dirty="0" smtClean="0"/>
              <a:t>Support for new Schedule task triggers, actions, etc.</a:t>
            </a:r>
          </a:p>
        </p:txBody>
      </p:sp>
    </p:spTree>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Richer UI</a:t>
            </a:r>
            <a:endParaRPr lang="en-US" dirty="0"/>
          </a:p>
        </p:txBody>
      </p:sp>
      <p:sp>
        <p:nvSpPr>
          <p:cNvPr id="4" name="Content Placeholder 3"/>
          <p:cNvSpPr>
            <a:spLocks noGrp="1"/>
          </p:cNvSpPr>
          <p:nvPr>
            <p:ph idx="1"/>
          </p:nvPr>
        </p:nvSpPr>
        <p:spPr/>
        <p:txBody>
          <a:bodyPr/>
          <a:lstStyle/>
          <a:p>
            <a:r>
              <a:rPr lang="en-US" dirty="0" smtClean="0"/>
              <a:t>Familiar Experience</a:t>
            </a:r>
          </a:p>
          <a:p>
            <a:pPr lvl="1"/>
            <a:r>
              <a:rPr lang="en-US" dirty="0" smtClean="0"/>
              <a:t>Clearer to understand </a:t>
            </a:r>
            <a:br>
              <a:rPr lang="en-US" dirty="0" smtClean="0"/>
            </a:br>
            <a:r>
              <a:rPr lang="en-US" dirty="0" smtClean="0"/>
              <a:t>and find</a:t>
            </a:r>
          </a:p>
          <a:p>
            <a:pPr lvl="1"/>
            <a:r>
              <a:rPr lang="en-US" dirty="0" smtClean="0"/>
              <a:t>Easy to manage</a:t>
            </a:r>
          </a:p>
          <a:p>
            <a:pPr lvl="1"/>
            <a:r>
              <a:rPr lang="en-US" dirty="0" smtClean="0"/>
              <a:t>Better control of individual </a:t>
            </a:r>
            <a:br>
              <a:rPr lang="en-US" dirty="0" smtClean="0"/>
            </a:br>
            <a:r>
              <a:rPr lang="en-US" dirty="0" smtClean="0"/>
              <a:t>settings – Red/Green</a:t>
            </a:r>
          </a:p>
          <a:p>
            <a:pPr lvl="0"/>
            <a:r>
              <a:rPr lang="en-US" dirty="0" smtClean="0"/>
              <a:t>Powerful browsers</a:t>
            </a:r>
          </a:p>
          <a:p>
            <a:pPr lvl="1"/>
            <a:r>
              <a:rPr lang="en-US" dirty="0" smtClean="0"/>
              <a:t>Avoids typing errors</a:t>
            </a:r>
          </a:p>
          <a:p>
            <a:pPr lvl="1"/>
            <a:r>
              <a:rPr lang="en-US" dirty="0" smtClean="0"/>
              <a:t>Configure settings quicker</a:t>
            </a:r>
          </a:p>
          <a:p>
            <a:pPr lvl="1"/>
            <a:endParaRPr lang="en-US" dirty="0" smtClean="0"/>
          </a:p>
          <a:p>
            <a:endParaRPr lang="en-US" dirty="0" smtClean="0"/>
          </a:p>
          <a:p>
            <a:pPr lvl="1"/>
            <a:endParaRPr lang="en-US" dirty="0" smtClean="0"/>
          </a:p>
          <a:p>
            <a:pPr lvl="1"/>
            <a:endParaRPr lang="en-US" dirty="0"/>
          </a:p>
        </p:txBody>
      </p:sp>
      <p:grpSp>
        <p:nvGrpSpPr>
          <p:cNvPr id="3" name="Group 9"/>
          <p:cNvGrpSpPr/>
          <p:nvPr/>
        </p:nvGrpSpPr>
        <p:grpSpPr>
          <a:xfrm>
            <a:off x="5105391" y="736600"/>
            <a:ext cx="3809999" cy="5334000"/>
            <a:chOff x="5334001" y="304800"/>
            <a:chExt cx="3809999" cy="5334000"/>
          </a:xfrm>
          <a:effectLst>
            <a:reflection blurRad="6350" stA="52000" endA="300" endPos="35000" dir="5400000" sy="-100000" algn="bl" rotWithShape="0"/>
          </a:effectLst>
        </p:grpSpPr>
        <p:pic>
          <p:nvPicPr>
            <p:cNvPr id="6" name="Picture 2"/>
            <p:cNvPicPr>
              <a:picLocks noChangeAspect="1" noChangeArrowheads="1"/>
            </p:cNvPicPr>
            <p:nvPr/>
          </p:nvPicPr>
          <p:blipFill>
            <a:blip r:embed="rId3"/>
            <a:srcRect/>
            <a:stretch>
              <a:fillRect/>
            </a:stretch>
          </p:blipFill>
          <p:spPr bwMode="auto">
            <a:xfrm>
              <a:off x="5334001" y="304800"/>
              <a:ext cx="3567545" cy="4622104"/>
            </a:xfrm>
            <a:prstGeom prst="rect">
              <a:avLst/>
            </a:prstGeom>
            <a:noFill/>
            <a:ln w="9525">
              <a:noFill/>
              <a:miter lim="800000"/>
              <a:headEnd/>
              <a:tailEnd/>
            </a:ln>
            <a:effectLst/>
            <a:scene3d>
              <a:camera prst="orthographicFront">
                <a:rot lat="1080000" lon="1560000" rev="0"/>
              </a:camera>
              <a:lightRig rig="threePt" dir="t"/>
            </a:scene3d>
          </p:spPr>
        </p:pic>
        <p:pic>
          <p:nvPicPr>
            <p:cNvPr id="7" name="Picture 6"/>
            <p:cNvPicPr>
              <a:picLocks noChangeAspect="1" noChangeArrowheads="1"/>
            </p:cNvPicPr>
            <p:nvPr/>
          </p:nvPicPr>
          <p:blipFill>
            <a:blip r:embed="rId4"/>
            <a:srcRect/>
            <a:stretch>
              <a:fillRect/>
            </a:stretch>
          </p:blipFill>
          <p:spPr bwMode="auto">
            <a:xfrm>
              <a:off x="5988242" y="1828800"/>
              <a:ext cx="3155758" cy="3810000"/>
            </a:xfrm>
            <a:prstGeom prst="rect">
              <a:avLst/>
            </a:prstGeom>
            <a:noFill/>
            <a:ln w="9525">
              <a:noFill/>
              <a:miter lim="800000"/>
              <a:headEnd/>
              <a:tailEnd/>
            </a:ln>
            <a:effectLst/>
            <a:scene3d>
              <a:camera prst="orthographicFront">
                <a:rot lat="1080000" lon="1560000" rev="0"/>
              </a:camera>
              <a:lightRig rig="threePt" dir="t"/>
            </a:scene3d>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148566" y="1447800"/>
            <a:ext cx="5842602" cy="4495800"/>
          </a:xfrm>
          <a:prstGeom prst="rect">
            <a:avLst/>
          </a:prstGeom>
          <a:noFill/>
          <a:ln w="9525">
            <a:noFill/>
            <a:miter lim="800000"/>
            <a:headEnd/>
            <a:tailEnd/>
          </a:ln>
          <a:effectLst>
            <a:reflection blurRad="6350" stA="52000" endA="300" endPos="35000" dir="5400000" sy="-100000" algn="bl" rotWithShape="0"/>
          </a:effectLst>
        </p:spPr>
      </p:pic>
      <p:sp>
        <p:nvSpPr>
          <p:cNvPr id="24578" name="Title 1"/>
          <p:cNvSpPr>
            <a:spLocks noGrp="1"/>
          </p:cNvSpPr>
          <p:nvPr>
            <p:ph type="title"/>
          </p:nvPr>
        </p:nvSpPr>
        <p:spPr/>
        <p:txBody>
          <a:bodyPr/>
          <a:lstStyle/>
          <a:p>
            <a:r>
              <a:rPr lang="en-US" smtClean="0"/>
              <a:t>Better Targeting</a:t>
            </a:r>
            <a:endParaRPr lang="en-US" dirty="0"/>
          </a:p>
        </p:txBody>
      </p:sp>
      <p:sp>
        <p:nvSpPr>
          <p:cNvPr id="9" name="Rectangular Callout 8"/>
          <p:cNvSpPr/>
          <p:nvPr/>
        </p:nvSpPr>
        <p:spPr bwMode="auto">
          <a:xfrm>
            <a:off x="119740" y="2438400"/>
            <a:ext cx="2286000" cy="762000"/>
          </a:xfrm>
          <a:prstGeom prst="wedgeRectCallout">
            <a:avLst>
              <a:gd name="adj1" fmla="val 49226"/>
              <a:gd name="adj2" fmla="val -98329"/>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Segoe" pitchFamily="34" charset="0"/>
              </a:rPr>
              <a:t>Item level targeting, not GPO level</a:t>
            </a:r>
          </a:p>
        </p:txBody>
      </p:sp>
      <p:sp>
        <p:nvSpPr>
          <p:cNvPr id="11" name="Rectangular Callout 10"/>
          <p:cNvSpPr/>
          <p:nvPr/>
        </p:nvSpPr>
        <p:spPr bwMode="auto">
          <a:xfrm>
            <a:off x="5758540" y="2057400"/>
            <a:ext cx="3276600" cy="1143000"/>
          </a:xfrm>
          <a:prstGeom prst="wedgeRectCallout">
            <a:avLst>
              <a:gd name="adj1" fmla="val -66783"/>
              <a:gd name="adj2" fmla="val 13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dirty="0" smtClean="0">
                <a:solidFill>
                  <a:schemeClr val="bg1"/>
                </a:solidFill>
              </a:rPr>
              <a:t>Robust targeting</a:t>
            </a:r>
          </a:p>
          <a:p>
            <a:r>
              <a:rPr lang="en-US" sz="1600" dirty="0" smtClean="0">
                <a:solidFill>
                  <a:schemeClr val="bg1"/>
                </a:solidFill>
              </a:rPr>
              <a:t>  29 types</a:t>
            </a:r>
          </a:p>
          <a:p>
            <a:r>
              <a:rPr lang="en-US" sz="1600" dirty="0" smtClean="0">
                <a:solidFill>
                  <a:schemeClr val="bg1"/>
                </a:solidFill>
              </a:rPr>
              <a:t>  Boolean logic (And, Or, Not)</a:t>
            </a:r>
          </a:p>
          <a:p>
            <a:r>
              <a:rPr lang="en-US" sz="1600" dirty="0" smtClean="0">
                <a:solidFill>
                  <a:schemeClr val="bg1"/>
                </a:solidFill>
              </a:rPr>
              <a:t>  Collections</a:t>
            </a:r>
          </a:p>
        </p:txBody>
      </p:sp>
      <p:sp>
        <p:nvSpPr>
          <p:cNvPr id="7" name="Rectangular Callout 6"/>
          <p:cNvSpPr/>
          <p:nvPr/>
        </p:nvSpPr>
        <p:spPr bwMode="auto">
          <a:xfrm>
            <a:off x="195940" y="4267200"/>
            <a:ext cx="1905000" cy="1143000"/>
          </a:xfrm>
          <a:prstGeom prst="wedgeRectCallout">
            <a:avLst>
              <a:gd name="adj1" fmla="val 58976"/>
              <a:gd name="adj2" fmla="val -9266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dirty="0" smtClean="0">
                <a:solidFill>
                  <a:schemeClr val="bg1"/>
                </a:solidFill>
              </a:rPr>
              <a:t>Intuitive UI</a:t>
            </a:r>
          </a:p>
          <a:p>
            <a:endParaRPr lang="en-US" sz="1600" dirty="0" smtClean="0">
              <a:solidFill>
                <a:schemeClr val="bg1"/>
              </a:solidFill>
            </a:endParaRPr>
          </a:p>
          <a:p>
            <a:r>
              <a:rPr lang="en-US" sz="1600" dirty="0" smtClean="0">
                <a:solidFill>
                  <a:schemeClr val="bg1"/>
                </a:solidFill>
              </a:rPr>
              <a:t> No need to learn   query languages</a:t>
            </a:r>
          </a:p>
        </p:txBody>
      </p:sp>
    </p:spTree>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ADMX and Preferences</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 is new in ADMX</a:t>
            </a:r>
            <a:endParaRPr lang="en-US" dirty="0"/>
          </a:p>
        </p:txBody>
      </p:sp>
      <p:sp>
        <p:nvSpPr>
          <p:cNvPr id="6" name="Content Placeholder 5"/>
          <p:cNvSpPr>
            <a:spLocks noGrp="1"/>
          </p:cNvSpPr>
          <p:nvPr>
            <p:ph idx="1"/>
          </p:nvPr>
        </p:nvSpPr>
        <p:spPr/>
        <p:txBody>
          <a:bodyPr/>
          <a:lstStyle/>
          <a:p>
            <a:r>
              <a:rPr lang="en-US" smtClean="0"/>
              <a:t>3000 Total ADMX settings</a:t>
            </a:r>
          </a:p>
          <a:p>
            <a:r>
              <a:rPr lang="en-US" smtClean="0"/>
              <a:t>300 new ADMX settings</a:t>
            </a:r>
          </a:p>
          <a:p>
            <a:pPr lvl="1"/>
            <a:r>
              <a:rPr lang="en-US" smtClean="0"/>
              <a:t>IE more than 90 new</a:t>
            </a:r>
          </a:p>
          <a:p>
            <a:pPr lvl="1"/>
            <a:r>
              <a:rPr lang="en-US" smtClean="0"/>
              <a:t>Bitlocker</a:t>
            </a:r>
          </a:p>
          <a:p>
            <a:pPr lvl="1"/>
            <a:r>
              <a:rPr lang="en-US" smtClean="0"/>
              <a:t>Taskbar</a:t>
            </a:r>
          </a:p>
          <a:p>
            <a:pPr lvl="1"/>
            <a:r>
              <a:rPr lang="en-US" smtClean="0"/>
              <a:t>Power</a:t>
            </a:r>
          </a:p>
          <a:p>
            <a:pPr lvl="1"/>
            <a:r>
              <a:rPr lang="en-US" smtClean="0"/>
              <a:t>Terminal Services rebranded </a:t>
            </a:r>
            <a:br>
              <a:rPr lang="en-US" smtClean="0"/>
            </a:br>
            <a:r>
              <a:rPr lang="en-US" smtClean="0"/>
              <a:t>“Remote Desktop Services”</a:t>
            </a:r>
          </a:p>
          <a:p>
            <a:r>
              <a:rPr lang="en-US" smtClean="0"/>
              <a:t>Settings Spreadsheet</a:t>
            </a:r>
            <a:endParaRPr lang="en-US" dirty="0" smtClean="0"/>
          </a:p>
        </p:txBody>
      </p:sp>
    </p:spTree>
    <p:extLst>
      <p:ext uri="{26A022EE-E9E8-44d7-B6CB-8D10BC8B213A}">
        <p14:creationTime xmlns="" xmlns:p14="http://schemas.microsoft.com/office/powerpoint/2007/7/12/main" val="2009-03-09T23:51:26.684"/>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Security Settings?</a:t>
            </a:r>
            <a:endParaRPr lang="en-US" dirty="0"/>
          </a:p>
        </p:txBody>
      </p:sp>
      <p:sp>
        <p:nvSpPr>
          <p:cNvPr id="3" name="Content Placeholder 2"/>
          <p:cNvSpPr>
            <a:spLocks noGrp="1"/>
          </p:cNvSpPr>
          <p:nvPr>
            <p:ph idx="1"/>
          </p:nvPr>
        </p:nvSpPr>
        <p:spPr/>
        <p:txBody>
          <a:bodyPr/>
          <a:lstStyle/>
          <a:p>
            <a:r>
              <a:rPr lang="en-US" smtClean="0"/>
              <a:t>12 settings added under Security Options</a:t>
            </a:r>
          </a:p>
          <a:p>
            <a:pPr lvl="1"/>
            <a:r>
              <a:rPr lang="en-US" smtClean="0"/>
              <a:t>Restrict NTLM (multiple)</a:t>
            </a:r>
          </a:p>
          <a:p>
            <a:pPr lvl="1"/>
            <a:r>
              <a:rPr lang="en-US" smtClean="0"/>
              <a:t>Kerberos encryption types</a:t>
            </a:r>
          </a:p>
          <a:p>
            <a:pPr lvl="1"/>
            <a:r>
              <a:rPr lang="en-US" smtClean="0"/>
              <a:t>Local System null session fallback</a:t>
            </a:r>
          </a:p>
          <a:p>
            <a:r>
              <a:rPr lang="en-US" smtClean="0"/>
              <a:t>Only supported on Windows 7 &amp; Windows Server 2008 R2</a:t>
            </a:r>
          </a:p>
          <a:p>
            <a:r>
              <a:rPr lang="en-US" smtClean="0"/>
              <a:t>Settings Spreadsheet</a:t>
            </a:r>
          </a:p>
          <a:p>
            <a:endParaRPr lang="en-US" dirty="0"/>
          </a:p>
        </p:txBody>
      </p:sp>
    </p:spTree>
    <p:extLst>
      <p:ext uri="{26A022EE-E9E8-44d7-B6CB-8D10BC8B213A}">
        <p14:creationTime xmlns="" xmlns:p14="http://schemas.microsoft.com/office/powerpoint/2007/7/12/main" val="2009-03-10T00:01:31.6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mtClean="0"/>
              <a:t>Anything else?</a:t>
            </a:r>
            <a:endParaRPr lang="en-US" sz="4400" dirty="0"/>
          </a:p>
        </p:txBody>
      </p:sp>
      <p:sp>
        <p:nvSpPr>
          <p:cNvPr id="6" name="Content Placeholder 5"/>
          <p:cNvSpPr>
            <a:spLocks noGrp="1"/>
          </p:cNvSpPr>
          <p:nvPr>
            <p:ph idx="1"/>
          </p:nvPr>
        </p:nvSpPr>
        <p:spPr>
          <a:xfrm>
            <a:off x="381000" y="1412874"/>
            <a:ext cx="5791200" cy="4561205"/>
          </a:xfrm>
        </p:spPr>
        <p:txBody>
          <a:bodyPr/>
          <a:lstStyle/>
          <a:p>
            <a:r>
              <a:rPr lang="en-US" sz="2000" dirty="0" smtClean="0"/>
              <a:t>Wireless Network (IEEE 802.11) Policies</a:t>
            </a:r>
          </a:p>
          <a:p>
            <a:r>
              <a:rPr lang="en-US" sz="2000" dirty="0" smtClean="0"/>
              <a:t>Public Key Policies</a:t>
            </a:r>
          </a:p>
          <a:p>
            <a:pPr lvl="1"/>
            <a:r>
              <a:rPr lang="en-US" sz="1800" dirty="0" smtClean="0"/>
              <a:t>Certificate Services Client - Certificate Enrollment Policy</a:t>
            </a:r>
          </a:p>
          <a:p>
            <a:pPr lvl="1"/>
            <a:r>
              <a:rPr lang="en-US" sz="1800" dirty="0" err="1" smtClean="0"/>
              <a:t>BitLocker</a:t>
            </a:r>
            <a:r>
              <a:rPr lang="en-US" sz="1800" dirty="0" smtClean="0"/>
              <a:t> Drive Encryption</a:t>
            </a:r>
          </a:p>
          <a:p>
            <a:r>
              <a:rPr lang="en-US" sz="2000" dirty="0" smtClean="0"/>
              <a:t>Network Access Protection</a:t>
            </a:r>
          </a:p>
          <a:p>
            <a:pPr lvl="1"/>
            <a:r>
              <a:rPr lang="en-US" sz="1800" dirty="0" smtClean="0"/>
              <a:t>Enforcement Clients: Removed RAQ EC and TS Gateway</a:t>
            </a:r>
          </a:p>
          <a:p>
            <a:pPr lvl="1"/>
            <a:r>
              <a:rPr lang="en-US" sz="1800" dirty="0" smtClean="0"/>
              <a:t>Enforcement Clients: Added RD Gateway QEC</a:t>
            </a:r>
          </a:p>
          <a:p>
            <a:r>
              <a:rPr lang="en-US" sz="2000" dirty="0" smtClean="0"/>
              <a:t>Application Control Policies – </a:t>
            </a:r>
            <a:r>
              <a:rPr lang="en-US" sz="2000" dirty="0" err="1" smtClean="0"/>
              <a:t>AppLocker</a:t>
            </a:r>
            <a:endParaRPr lang="en-US" sz="2000" dirty="0" smtClean="0"/>
          </a:p>
          <a:p>
            <a:pPr lvl="1"/>
            <a:r>
              <a:rPr lang="en-US" sz="1800" dirty="0" smtClean="0">
                <a:hlinkClick r:id="rId3"/>
              </a:rPr>
              <a:t>More info</a:t>
            </a:r>
            <a:endParaRPr lang="en-US" sz="1800" dirty="0" smtClean="0"/>
          </a:p>
          <a:p>
            <a:r>
              <a:rPr lang="en-US" sz="2000" dirty="0" smtClean="0"/>
              <a:t>Advanced Audit Policy Configuration</a:t>
            </a:r>
          </a:p>
          <a:p>
            <a:pPr lvl="1"/>
            <a:r>
              <a:rPr lang="en-US" sz="1800" dirty="0" smtClean="0">
                <a:hlinkClick r:id="rId4"/>
              </a:rPr>
              <a:t>More info</a:t>
            </a:r>
            <a:endParaRPr lang="en-US" sz="1800" dirty="0" smtClean="0"/>
          </a:p>
          <a:p>
            <a:r>
              <a:rPr lang="en-US" sz="2000" dirty="0" smtClean="0"/>
              <a:t>Name Resolution Policy</a:t>
            </a:r>
            <a:endParaRPr lang="en-US" sz="2000" dirty="0"/>
          </a:p>
        </p:txBody>
      </p:sp>
      <p:pic>
        <p:nvPicPr>
          <p:cNvPr id="1028" name="Picture 4"/>
          <p:cNvPicPr>
            <a:picLocks noChangeAspect="1" noChangeArrowheads="1"/>
          </p:cNvPicPr>
          <p:nvPr/>
        </p:nvPicPr>
        <p:blipFill>
          <a:blip r:embed="rId5"/>
          <a:srcRect/>
          <a:stretch>
            <a:fillRect/>
          </a:stretch>
        </p:blipFill>
        <p:spPr bwMode="auto">
          <a:xfrm>
            <a:off x="6172997" y="1"/>
            <a:ext cx="2971002" cy="3791414"/>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dist="35921" dir="2700000" algn="ctr" rotWithShape="0">
                    <a:schemeClr val="bg2"/>
                  </a:outerShdw>
                </a:effectLst>
              </a14:hiddenEffects>
            </a:ext>
            <a:ext uri="{31F19639-BCED-4a60-ADC4-E9642A236FB7}"/>
            <a:ext uri="{E45631CC-5BF2-4c18-A39C-3461C7D3F71A}"/>
            <a:ext uri="{53640926-AAD7-44d8-BBD7-CCE9431645EC}"/>
          </a:extLst>
        </p:spPr>
      </p:pic>
    </p:spTree>
    <p:extLst>
      <p:ext uri="{26A022EE-E9E8-44d7-B6CB-8D10BC8B213A}">
        <p14:creationTime xmlns="" xmlns:p14="http://schemas.microsoft.com/office/powerpoint/2007/7/12/main" val="2009-03-10T00:12:15.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Server 2008 R2 Group Policy Changes</a:t>
            </a:r>
            <a:endParaRPr lang="en-US" dirty="0"/>
          </a:p>
        </p:txBody>
      </p:sp>
      <p:sp>
        <p:nvSpPr>
          <p:cNvPr id="3" name="Subtitle 2"/>
          <p:cNvSpPr>
            <a:spLocks noGrp="1"/>
          </p:cNvSpPr>
          <p:nvPr>
            <p:ph type="subTitle" idx="1"/>
          </p:nvPr>
        </p:nvSpPr>
        <p:spPr>
          <a:xfrm>
            <a:off x="4475221" y="5562600"/>
            <a:ext cx="3812443" cy="240850"/>
          </a:xfrm>
        </p:spPr>
        <p:txBody>
          <a:bodyPr/>
          <a:lstStyle/>
          <a:p>
            <a:r>
              <a:rPr lang="en-US" sz="2000" dirty="0" smtClean="0"/>
              <a:t>Michael </a:t>
            </a:r>
            <a:r>
              <a:rPr lang="en-US" sz="2000" dirty="0" err="1" smtClean="0"/>
              <a:t>Kleef</a:t>
            </a:r>
            <a:endParaRPr lang="en-US" sz="2000" dirty="0" smtClean="0"/>
          </a:p>
          <a:p>
            <a:r>
              <a:rPr lang="en-US" sz="2000" dirty="0" smtClean="0"/>
              <a:t>Program Manager</a:t>
            </a:r>
          </a:p>
          <a:p>
            <a:r>
              <a:rPr lang="en-US" sz="2000" dirty="0" smtClean="0"/>
              <a:t>Microsoft</a:t>
            </a:r>
          </a:p>
          <a:p>
            <a:r>
              <a:rPr lang="en-US" sz="2000" dirty="0" smtClean="0"/>
              <a:t>Session Code: WSV326</a:t>
            </a:r>
            <a:endParaRPr lang="en-US" sz="2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FAQ’s</a:t>
            </a:r>
            <a:endParaRPr lang="en-US" dirty="0"/>
          </a:p>
        </p:txBody>
      </p:sp>
      <p:sp>
        <p:nvSpPr>
          <p:cNvPr id="4" name="Content Placeholder 3"/>
          <p:cNvSpPr>
            <a:spLocks noGrp="1"/>
          </p:cNvSpPr>
          <p:nvPr>
            <p:ph idx="10"/>
          </p:nvPr>
        </p:nvSpPr>
        <p:spPr/>
        <p:txBody>
          <a:bodyPr/>
          <a:lstStyle/>
          <a:p>
            <a:r>
              <a:rPr lang="en-US" smtClean="0"/>
              <a:t>What about any server dependencies?</a:t>
            </a:r>
          </a:p>
          <a:p>
            <a:r>
              <a:rPr lang="en-US" smtClean="0"/>
              <a:t>Are there any schema changes required?</a:t>
            </a:r>
          </a:p>
          <a:p>
            <a:r>
              <a:rPr lang="en-US" smtClean="0"/>
              <a:t>What about the Vista Central Store?</a:t>
            </a:r>
          </a:p>
          <a:p>
            <a:r>
              <a:rPr lang="en-US" smtClean="0"/>
              <a:t>Will ADMX create an impact on my policies?</a:t>
            </a: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FAQ’s</a:t>
            </a:r>
            <a:endParaRPr lang="en-US" dirty="0"/>
          </a:p>
        </p:txBody>
      </p:sp>
      <p:sp>
        <p:nvSpPr>
          <p:cNvPr id="3" name="Content Placeholder 2"/>
          <p:cNvSpPr>
            <a:spLocks noGrp="1"/>
          </p:cNvSpPr>
          <p:nvPr>
            <p:ph idx="1"/>
          </p:nvPr>
        </p:nvSpPr>
        <p:spPr/>
        <p:txBody>
          <a:bodyPr/>
          <a:lstStyle/>
          <a:p>
            <a:r>
              <a:rPr lang="en-AU" sz="2800" dirty="0" smtClean="0"/>
              <a:t>Does policy itself replicate any differently?</a:t>
            </a:r>
          </a:p>
          <a:p>
            <a:r>
              <a:rPr lang="en-AU" sz="2800" dirty="0" smtClean="0"/>
              <a:t>Is it actually stored any differently?</a:t>
            </a:r>
          </a:p>
          <a:p>
            <a:r>
              <a:rPr lang="en-AU" sz="2800" dirty="0" smtClean="0"/>
              <a:t>Do you still use the same tools to diagnose replication issues like Ultrasound (FRS)?</a:t>
            </a:r>
          </a:p>
          <a:p>
            <a:r>
              <a:rPr lang="en-AU" sz="2800" dirty="0" smtClean="0"/>
              <a:t>With the move from </a:t>
            </a:r>
            <a:r>
              <a:rPr lang="en-AU" sz="2800" dirty="0" err="1" smtClean="0"/>
              <a:t>Winlogon</a:t>
            </a:r>
            <a:r>
              <a:rPr lang="en-AU" sz="2800" dirty="0" smtClean="0"/>
              <a:t> to a service does this mean users can deny policy applying?</a:t>
            </a:r>
          </a:p>
          <a:p>
            <a:r>
              <a:rPr lang="en-AU" sz="2800" dirty="0" smtClean="0"/>
              <a:t>Any impact for co-existence between Windows Server 2003 GP and Windows Server 2008 and onwards?</a:t>
            </a:r>
          </a:p>
          <a:p>
            <a:endParaRPr lang="en-AU" sz="2800" dirty="0" smtClean="0"/>
          </a:p>
          <a:p>
            <a:endParaRPr lang="en-AU" sz="2800" dirty="0"/>
          </a:p>
        </p:txBody>
      </p:sp>
      <p:graphicFrame>
        <p:nvGraphicFramePr>
          <p:cNvPr id="4" name="Object 3"/>
          <p:cNvGraphicFramePr>
            <a:graphicFrameLocks noChangeAspect="1"/>
          </p:cNvGraphicFramePr>
          <p:nvPr/>
        </p:nvGraphicFramePr>
        <p:xfrm>
          <a:off x="7164917" y="5032131"/>
          <a:ext cx="1824303" cy="1524244"/>
        </p:xfrm>
        <a:graphic>
          <a:graphicData uri="http://schemas.openxmlformats.org/presentationml/2006/ole">
            <p:oleObj spid="_x0000_s64514" name="Visio" r:id="rId4" imgW="2297164" imgH="1918943" progId="Visio.Drawing.11">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FAQ’s</a:t>
            </a:r>
            <a:endParaRPr lang="en-US" dirty="0"/>
          </a:p>
        </p:txBody>
      </p:sp>
      <p:sp>
        <p:nvSpPr>
          <p:cNvPr id="3" name="Content Placeholder 2"/>
          <p:cNvSpPr>
            <a:spLocks noGrp="1"/>
          </p:cNvSpPr>
          <p:nvPr>
            <p:ph idx="1"/>
          </p:nvPr>
        </p:nvSpPr>
        <p:spPr/>
        <p:txBody>
          <a:bodyPr/>
          <a:lstStyle/>
          <a:p>
            <a:r>
              <a:rPr lang="en-AU" sz="2400" dirty="0" smtClean="0"/>
              <a:t>Will I have to recreate all the policies again for Windows 7?</a:t>
            </a:r>
          </a:p>
          <a:p>
            <a:r>
              <a:rPr lang="en-AU" sz="2400" dirty="0" smtClean="0"/>
              <a:t>Can I drop ADM files into the Central Store?</a:t>
            </a:r>
          </a:p>
          <a:p>
            <a:pPr lvl="0"/>
            <a:r>
              <a:rPr lang="en-AU" sz="2400" dirty="0" smtClean="0"/>
              <a:t>Do we have plans to provide an updated GPMC/GPOE to support Windows XP administrative PC’s with ADMX and the Central Store?</a:t>
            </a:r>
          </a:p>
          <a:p>
            <a:r>
              <a:rPr lang="en-AU" sz="2400" dirty="0" smtClean="0"/>
              <a:t>Is it a good idea to separate Vista GPO from the Windows XP GPO's through new OUs or filtering with WMI?</a:t>
            </a:r>
          </a:p>
          <a:p>
            <a:r>
              <a:rPr lang="en-AU" sz="2400" dirty="0" smtClean="0"/>
              <a:t>Is there any way to restrict editing GPOs from certain OS versions ? i.e.: restrict editing from  anything below W2K3 ?</a:t>
            </a:r>
          </a:p>
          <a:p>
            <a:endParaRPr lang="en-AU" sz="2400" dirty="0" smtClean="0"/>
          </a:p>
          <a:p>
            <a:endParaRPr lang="en-AU" sz="2400" dirty="0" smtClean="0"/>
          </a:p>
          <a:p>
            <a:pPr lvl="0"/>
            <a:endParaRPr lang="en-AU" sz="2400" dirty="0" smtClean="0"/>
          </a:p>
          <a:p>
            <a:endParaRPr lang="en-AU" sz="2400" dirty="0"/>
          </a:p>
        </p:txBody>
      </p:sp>
      <p:graphicFrame>
        <p:nvGraphicFramePr>
          <p:cNvPr id="133121" name="Object 1"/>
          <p:cNvGraphicFramePr>
            <a:graphicFrameLocks noChangeAspect="1"/>
          </p:cNvGraphicFramePr>
          <p:nvPr/>
        </p:nvGraphicFramePr>
        <p:xfrm>
          <a:off x="7589321" y="5619750"/>
          <a:ext cx="1399899" cy="1169458"/>
        </p:xfrm>
        <a:graphic>
          <a:graphicData uri="http://schemas.openxmlformats.org/presentationml/2006/ole">
            <p:oleObj spid="_x0000_s65538" name="Visio" r:id="rId5" imgW="2297164" imgH="1918943" progId="Visio.Drawing.11">
              <p:embed/>
            </p:oleObj>
          </a:graphicData>
        </a:graphic>
      </p:graphicFrame>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3121"/>
                                        </p:tgtEl>
                                        <p:attrNameLst>
                                          <p:attrName>style.visibility</p:attrName>
                                        </p:attrNameLst>
                                      </p:cBhvr>
                                      <p:to>
                                        <p:strVal val="visible"/>
                                      </p:to>
                                    </p:set>
                                    <p:anim calcmode="lin" valueType="num">
                                      <p:cBhvr>
                                        <p:cTn id="7" dur="1000" fill="hold"/>
                                        <p:tgtEl>
                                          <p:spTgt spid="133121"/>
                                        </p:tgtEl>
                                        <p:attrNameLst>
                                          <p:attrName>ppt_w</p:attrName>
                                        </p:attrNameLst>
                                      </p:cBhvr>
                                      <p:tavLst>
                                        <p:tav tm="0">
                                          <p:val>
                                            <p:fltVal val="0"/>
                                          </p:val>
                                        </p:tav>
                                        <p:tav tm="100000">
                                          <p:val>
                                            <p:strVal val="#ppt_w"/>
                                          </p:val>
                                        </p:tav>
                                      </p:tavLst>
                                    </p:anim>
                                    <p:anim calcmode="lin" valueType="num">
                                      <p:cBhvr>
                                        <p:cTn id="8" dur="1000" fill="hold"/>
                                        <p:tgtEl>
                                          <p:spTgt spid="133121"/>
                                        </p:tgtEl>
                                        <p:attrNameLst>
                                          <p:attrName>ppt_h</p:attrName>
                                        </p:attrNameLst>
                                      </p:cBhvr>
                                      <p:tavLst>
                                        <p:tav tm="0">
                                          <p:val>
                                            <p:fltVal val="0"/>
                                          </p:val>
                                        </p:tav>
                                        <p:tav tm="100000">
                                          <p:val>
                                            <p:strVal val="#ppt_h"/>
                                          </p:val>
                                        </p:tav>
                                      </p:tavLst>
                                    </p:anim>
                                    <p:anim calcmode="lin" valueType="num">
                                      <p:cBhvr>
                                        <p:cTn id="9" dur="1000" fill="hold"/>
                                        <p:tgtEl>
                                          <p:spTgt spid="133121"/>
                                        </p:tgtEl>
                                        <p:attrNameLst>
                                          <p:attrName>style.rotation</p:attrName>
                                        </p:attrNameLst>
                                      </p:cBhvr>
                                      <p:tavLst>
                                        <p:tav tm="0">
                                          <p:val>
                                            <p:fltVal val="90"/>
                                          </p:val>
                                        </p:tav>
                                        <p:tav tm="100000">
                                          <p:val>
                                            <p:fltVal val="0"/>
                                          </p:val>
                                        </p:tav>
                                      </p:tavLst>
                                    </p:anim>
                                    <p:animEffect transition="in" filter="fade">
                                      <p:cBhvr>
                                        <p:cTn id="10" dur="1000"/>
                                        <p:tgtEl>
                                          <p:spTgt spid="133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AU" dirty="0" smtClean="0"/>
              <a:t>Deployment</a:t>
            </a:r>
            <a:br>
              <a:rPr lang="en-AU" dirty="0" smtClean="0"/>
            </a:br>
            <a:r>
              <a:rPr lang="en-AU" sz="3600" dirty="0" smtClean="0">
                <a:solidFill>
                  <a:schemeClr val="tx1"/>
                </a:solidFill>
              </a:rPr>
              <a:t>Guidance</a:t>
            </a:r>
            <a:endParaRPr lang="en-AU" dirty="0">
              <a:solidFill>
                <a:schemeClr val="tx1"/>
              </a:solidFill>
            </a:endParaRPr>
          </a:p>
        </p:txBody>
      </p:sp>
      <p:sp>
        <p:nvSpPr>
          <p:cNvPr id="3" name="Content Placeholder 2"/>
          <p:cNvSpPr>
            <a:spLocks noGrp="1"/>
          </p:cNvSpPr>
          <p:nvPr>
            <p:ph idx="1"/>
          </p:nvPr>
        </p:nvSpPr>
        <p:spPr/>
        <p:txBody>
          <a:bodyPr/>
          <a:lstStyle/>
          <a:p>
            <a:r>
              <a:rPr lang="en-AU" sz="2400" dirty="0" smtClean="0"/>
              <a:t>Firewall Policy</a:t>
            </a:r>
          </a:p>
          <a:p>
            <a:pPr lvl="1"/>
            <a:r>
              <a:rPr lang="en-AU" sz="2000" dirty="0" smtClean="0"/>
              <a:t>Will apply the most permissive rule</a:t>
            </a:r>
          </a:p>
          <a:p>
            <a:pPr lvl="1"/>
            <a:r>
              <a:rPr lang="en-AU" sz="2000" dirty="0" smtClean="0"/>
              <a:t>Best Practice: Separate Policy for Windows Vista/7 machines</a:t>
            </a:r>
          </a:p>
          <a:p>
            <a:r>
              <a:rPr lang="en-AU" sz="2400" dirty="0" smtClean="0"/>
              <a:t>IPSEC Policy</a:t>
            </a:r>
          </a:p>
          <a:p>
            <a:pPr lvl="1"/>
            <a:r>
              <a:rPr lang="en-AU" sz="2000" dirty="0" smtClean="0"/>
              <a:t>Old UI for pre-Vista</a:t>
            </a:r>
          </a:p>
          <a:p>
            <a:pPr lvl="1"/>
            <a:r>
              <a:rPr lang="en-AU" sz="2000" dirty="0" smtClean="0"/>
              <a:t>New UI for Vista</a:t>
            </a:r>
          </a:p>
          <a:p>
            <a:pPr lvl="1"/>
            <a:r>
              <a:rPr lang="en-AU" sz="2000" dirty="0" smtClean="0"/>
              <a:t>Best Practice: Separate Policy for Windows Vista machines</a:t>
            </a:r>
          </a:p>
          <a:p>
            <a:r>
              <a:rPr lang="en-AU" sz="2400" dirty="0" smtClean="0"/>
              <a:t>Three methods for policy separation</a:t>
            </a:r>
          </a:p>
          <a:p>
            <a:pPr lvl="1"/>
            <a:r>
              <a:rPr lang="en-AU" sz="2000" dirty="0" smtClean="0"/>
              <a:t>Grouping (Read/Apply control)</a:t>
            </a:r>
          </a:p>
          <a:p>
            <a:pPr lvl="1"/>
            <a:r>
              <a:rPr lang="en-AU" sz="2000" dirty="0" smtClean="0"/>
              <a:t>Separate OU with GPO link</a:t>
            </a:r>
          </a:p>
          <a:p>
            <a:pPr lvl="1"/>
            <a:r>
              <a:rPr lang="en-AU" sz="2000" dirty="0" smtClean="0"/>
              <a:t>WMI Filter</a:t>
            </a:r>
          </a:p>
          <a:p>
            <a:pPr lvl="2"/>
            <a:r>
              <a:rPr lang="en-AU" sz="1800" dirty="0" smtClean="0"/>
              <a:t>Select * FROM &lt;WMI_CLASS&gt; WHERE &lt;WMI Property&gt;=&lt;value&gt;</a:t>
            </a:r>
          </a:p>
          <a:p>
            <a:pPr lvl="2"/>
            <a:r>
              <a:rPr lang="en-AU" sz="1800" dirty="0" smtClean="0"/>
              <a:t>Select * FROM Win32_OperatingSystem WHERE Caption="Microsoft Windows XP Professional" AND </a:t>
            </a:r>
            <a:r>
              <a:rPr lang="en-AU" sz="1800" dirty="0" err="1" smtClean="0"/>
              <a:t>CSDVersion</a:t>
            </a:r>
            <a:r>
              <a:rPr lang="en-AU" sz="1800" dirty="0" smtClean="0"/>
              <a:t>="Service Pack 2"</a:t>
            </a:r>
          </a:p>
          <a:p>
            <a:pPr lvl="1"/>
            <a:endParaRPr lang="en-AU" sz="2000" dirty="0" smtClean="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AU" dirty="0" smtClean="0"/>
              <a:t>Deployment</a:t>
            </a:r>
            <a:br>
              <a:rPr lang="en-AU" dirty="0" smtClean="0"/>
            </a:br>
            <a:r>
              <a:rPr lang="en-AU" sz="3600" dirty="0" smtClean="0">
                <a:solidFill>
                  <a:schemeClr val="tx1"/>
                </a:solidFill>
              </a:rPr>
              <a:t>Guidance</a:t>
            </a:r>
            <a:endParaRPr lang="en-AU" dirty="0">
              <a:solidFill>
                <a:schemeClr val="tx1"/>
              </a:solidFill>
            </a:endParaRPr>
          </a:p>
        </p:txBody>
      </p:sp>
      <p:sp>
        <p:nvSpPr>
          <p:cNvPr id="3" name="Content Placeholder 2"/>
          <p:cNvSpPr>
            <a:spLocks noGrp="1"/>
          </p:cNvSpPr>
          <p:nvPr>
            <p:ph idx="1"/>
          </p:nvPr>
        </p:nvSpPr>
        <p:spPr/>
        <p:txBody>
          <a:bodyPr/>
          <a:lstStyle/>
          <a:p>
            <a:r>
              <a:rPr lang="en-AU" smtClean="0"/>
              <a:t>Auditing Policy</a:t>
            </a:r>
          </a:p>
          <a:p>
            <a:pPr lvl="1"/>
            <a:r>
              <a:rPr lang="en-AU" smtClean="0"/>
              <a:t>Totally different in XP to Vista and Windows 7/2008 R2</a:t>
            </a:r>
          </a:p>
          <a:p>
            <a:pPr lvl="1"/>
            <a:r>
              <a:rPr lang="en-AU" smtClean="0"/>
              <a:t>Fine Grained (Vista/W7) as opposed to clumsy and awful (XP)</a:t>
            </a:r>
          </a:p>
          <a:p>
            <a:pPr lvl="1"/>
            <a:r>
              <a:rPr lang="en-AU" smtClean="0"/>
              <a:t>Separate it</a:t>
            </a:r>
          </a:p>
          <a:p>
            <a:pPr lvl="1"/>
            <a:endParaRPr lang="en-AU" smtClean="0"/>
          </a:p>
          <a:p>
            <a:pPr lvl="1"/>
            <a:endParaRPr lang="en-AU" dirty="0" smtClean="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blogs.technet.com/</a:t>
            </a:r>
            <a:r>
              <a:rPr lang="en-US" dirty="0" err="1" smtClean="0"/>
              <a:t>mkleef</a:t>
            </a:r>
            <a:r>
              <a:rPr lang="en-US" dirty="0" smtClean="0">
                <a:solidFill>
                  <a:schemeClr val="tx1"/>
                </a:solidFill>
              </a:rPr>
              <a:t/>
            </a:r>
            <a:br>
              <a:rPr lang="en-US" dirty="0" smtClean="0">
                <a:solidFill>
                  <a:schemeClr val="tx1"/>
                </a:solidFill>
              </a:rPr>
            </a:br>
            <a:endParaRPr lang="en-US" dirty="0"/>
          </a:p>
        </p:txBody>
      </p:sp>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286552" y="5427994"/>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204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320818"/>
            <a:ext cx="3624263" cy="738032"/>
          </a:xfrm>
          <a:prstGeom prst="rect">
            <a:avLst/>
          </a:prstGeom>
        </p:spPr>
      </p:pic>
      <p:grpSp>
        <p:nvGrpSpPr>
          <p:cNvPr id="2" name="Group 29"/>
          <p:cNvGrpSpPr/>
          <p:nvPr/>
        </p:nvGrpSpPr>
        <p:grpSpPr>
          <a:xfrm>
            <a:off x="276225" y="1227364"/>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124093"/>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188100"/>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082353"/>
            <a:ext cx="2409825" cy="1076325"/>
          </a:xfrm>
          <a:prstGeom prst="rect">
            <a:avLst/>
          </a:prstGeom>
        </p:spPr>
      </p:pic>
      <p:sp>
        <p:nvSpPr>
          <p:cNvPr id="22" name="Rounded Rectangle 21"/>
          <p:cNvSpPr/>
          <p:nvPr/>
        </p:nvSpPr>
        <p:spPr bwMode="auto">
          <a:xfrm>
            <a:off x="461223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296850"/>
            <a:ext cx="1857375" cy="942975"/>
          </a:xfrm>
          <a:prstGeom prst="rect">
            <a:avLst/>
          </a:prstGeom>
        </p:spPr>
      </p:pic>
      <p:sp>
        <p:nvSpPr>
          <p:cNvPr id="28" name="Rectangle 27"/>
          <p:cNvSpPr/>
          <p:nvPr/>
        </p:nvSpPr>
        <p:spPr>
          <a:xfrm>
            <a:off x="5457615" y="4188100"/>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4724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3778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4724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3200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227364"/>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051" name="Rectangle 3"/>
          <p:cNvSpPr>
            <a:spLocks noChangeArrowheads="1"/>
          </p:cNvSpPr>
          <p:nvPr/>
        </p:nvSpPr>
        <p:spPr bwMode="auto">
          <a:xfrm>
            <a:off x="1108355" y="5416951"/>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9"/>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sp>
        <p:nvSpPr>
          <p:cNvPr id="57" name="Rectangle 56"/>
          <p:cNvSpPr/>
          <p:nvPr/>
        </p:nvSpPr>
        <p:spPr>
          <a:xfrm>
            <a:off x="4629872" y="2124093"/>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036053"/>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pic>
        <p:nvPicPr>
          <p:cNvPr id="55" name="Picture 54" descr="Tech·Ed_circle_arrow_black.emf"/>
          <p:cNvPicPr>
            <a:picLocks noChangeAspect="1"/>
          </p:cNvPicPr>
          <p:nvPr/>
        </p:nvPicPr>
        <p:blipFill>
          <a:blip r:embed="rId12"/>
          <a:stretch>
            <a:fillRect/>
          </a:stretch>
        </p:blipFill>
        <p:spPr>
          <a:xfrm>
            <a:off x="285588" y="5482865"/>
            <a:ext cx="576059" cy="57605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Resources</a:t>
            </a:r>
            <a:endParaRPr lang="en-US" dirty="0"/>
          </a:p>
        </p:txBody>
      </p:sp>
      <p:sp>
        <p:nvSpPr>
          <p:cNvPr id="4" name="Rounded Rectangle 3"/>
          <p:cNvSpPr/>
          <p:nvPr/>
        </p:nvSpPr>
        <p:spPr bwMode="blackWhite">
          <a:xfrm>
            <a:off x="501255" y="1393409"/>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wrap="none" anchor="ctr" anchorCtr="0"/>
          <a:lstStyle/>
          <a:p>
            <a:pPr defTabSz="914099" fontAlgn="base">
              <a:lnSpc>
                <a:spcPct val="90000"/>
              </a:lnSpc>
              <a:defRPr/>
            </a:pPr>
            <a:r>
              <a:rPr lang="en-US" sz="1600" dirty="0">
                <a:solidFill>
                  <a:srgbClr val="FFFFFF"/>
                </a:solidFill>
                <a:effectLst>
                  <a:outerShdw blurRad="38100" dist="38100" dir="2700000" algn="tl">
                    <a:srgbClr val="000000">
                      <a:alpha val="43137"/>
                    </a:srgbClr>
                  </a:outerShdw>
                </a:effectLst>
                <a:latin typeface="+mj-lt"/>
              </a:rPr>
              <a:t>Link to Group Policy TechNet page </a:t>
            </a:r>
            <a:br>
              <a:rPr lang="en-US" sz="1600" dirty="0">
                <a:solidFill>
                  <a:srgbClr val="FFFFFF"/>
                </a:solidFill>
                <a:effectLst>
                  <a:outerShdw blurRad="38100" dist="38100" dir="2700000" algn="tl">
                    <a:srgbClr val="000000">
                      <a:alpha val="43137"/>
                    </a:srgbClr>
                  </a:outerShdw>
                </a:effectLst>
                <a:latin typeface="+mj-lt"/>
              </a:rPr>
            </a:br>
            <a:r>
              <a:rPr lang="en-US" sz="1600" dirty="0">
                <a:solidFill>
                  <a:srgbClr val="FFFFFF"/>
                </a:solidFill>
                <a:effectLst>
                  <a:outerShdw blurRad="38100" dist="38100" dir="2700000" algn="tl">
                    <a:srgbClr val="000000">
                      <a:alpha val="43137"/>
                    </a:srgbClr>
                  </a:outerShdw>
                </a:effectLst>
                <a:latin typeface="+mj-lt"/>
                <a:hlinkClick r:id="rId3"/>
              </a:rPr>
              <a:t>http://www.microsoft.com/technet/grouppolicy</a:t>
            </a:r>
            <a:endParaRPr lang="en-US" sz="1600" dirty="0">
              <a:solidFill>
                <a:srgbClr val="FFFFFF"/>
              </a:solidFill>
              <a:effectLst>
                <a:outerShdw blurRad="38100" dist="38100" dir="2700000" algn="tl">
                  <a:srgbClr val="000000">
                    <a:alpha val="43137"/>
                  </a:srgbClr>
                </a:outerShdw>
              </a:effectLst>
              <a:latin typeface="+mj-lt"/>
            </a:endParaRPr>
          </a:p>
        </p:txBody>
      </p:sp>
      <p:sp>
        <p:nvSpPr>
          <p:cNvPr id="5" name="Rounded Rectangle 4"/>
          <p:cNvSpPr/>
          <p:nvPr/>
        </p:nvSpPr>
        <p:spPr bwMode="blackWhite">
          <a:xfrm>
            <a:off x="501255" y="3002810"/>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wrap="none" anchor="ctr" anchorCtr="0"/>
          <a:lstStyle/>
          <a:p>
            <a:pPr defTabSz="914099" fontAlgn="base">
              <a:lnSpc>
                <a:spcPct val="90000"/>
              </a:lnSpc>
              <a:defRPr/>
            </a:pPr>
            <a:r>
              <a:rPr lang="en-US" sz="1600" dirty="0">
                <a:solidFill>
                  <a:srgbClr val="FFFFFF"/>
                </a:solidFill>
                <a:effectLst>
                  <a:outerShdw blurRad="38100" dist="38100" dir="2700000" algn="tl">
                    <a:srgbClr val="000000">
                      <a:alpha val="43137"/>
                    </a:srgbClr>
                  </a:outerShdw>
                </a:effectLst>
                <a:latin typeface="+mj-lt"/>
              </a:rPr>
              <a:t>Deploying Group Policy Using Windows Vista </a:t>
            </a:r>
            <a:br>
              <a:rPr lang="en-US" sz="1600" dirty="0">
                <a:solidFill>
                  <a:srgbClr val="FFFFFF"/>
                </a:solidFill>
                <a:effectLst>
                  <a:outerShdw blurRad="38100" dist="38100" dir="2700000" algn="tl">
                    <a:srgbClr val="000000">
                      <a:alpha val="43137"/>
                    </a:srgbClr>
                  </a:outerShdw>
                </a:effectLst>
                <a:latin typeface="+mj-lt"/>
              </a:rPr>
            </a:br>
            <a:r>
              <a:rPr lang="en-US" sz="1600" dirty="0">
                <a:solidFill>
                  <a:srgbClr val="FFFFFF"/>
                </a:solidFill>
                <a:effectLst>
                  <a:outerShdw blurRad="38100" dist="38100" dir="2700000" algn="tl">
                    <a:srgbClr val="000000">
                      <a:alpha val="43137"/>
                    </a:srgbClr>
                  </a:outerShdw>
                </a:effectLst>
                <a:latin typeface="+mj-lt"/>
                <a:hlinkClick r:id="rId4"/>
              </a:rPr>
              <a:t>http://go.microsoft.com/fwlink/?LinkId=77080 </a:t>
            </a:r>
            <a:endParaRPr lang="en-US" sz="1600" dirty="0">
              <a:solidFill>
                <a:srgbClr val="FFFFFF"/>
              </a:solidFill>
              <a:effectLst>
                <a:outerShdw blurRad="38100" dist="38100" dir="2700000" algn="tl">
                  <a:srgbClr val="000000">
                    <a:alpha val="43137"/>
                  </a:srgbClr>
                </a:outerShdw>
              </a:effectLst>
              <a:latin typeface="+mj-lt"/>
            </a:endParaRPr>
          </a:p>
        </p:txBody>
      </p:sp>
      <p:sp>
        <p:nvSpPr>
          <p:cNvPr id="7" name="Rounded Rectangle 6"/>
          <p:cNvSpPr/>
          <p:nvPr/>
        </p:nvSpPr>
        <p:spPr bwMode="blackWhite">
          <a:xfrm>
            <a:off x="501255" y="2205093"/>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wrap="none" anchor="ctr" anchorCtr="0"/>
          <a:lstStyle/>
          <a:p>
            <a:pPr defTabSz="914099" fontAlgn="base">
              <a:lnSpc>
                <a:spcPct val="90000"/>
              </a:lnSpc>
              <a:defRPr/>
            </a:pPr>
            <a:r>
              <a:rPr lang="en-US" sz="1600" dirty="0">
                <a:solidFill>
                  <a:srgbClr val="FFFFFF"/>
                </a:solidFill>
                <a:effectLst>
                  <a:outerShdw blurRad="38100" dist="38100" dir="2700000" algn="tl">
                    <a:srgbClr val="000000">
                      <a:alpha val="43137"/>
                    </a:srgbClr>
                  </a:outerShdw>
                </a:effectLst>
                <a:latin typeface="+mj-lt"/>
              </a:rPr>
              <a:t>Group Policy Team Blog</a:t>
            </a:r>
            <a:br>
              <a:rPr lang="en-US" sz="1600" dirty="0">
                <a:solidFill>
                  <a:srgbClr val="FFFFFF"/>
                </a:solidFill>
                <a:effectLst>
                  <a:outerShdw blurRad="38100" dist="38100" dir="2700000" algn="tl">
                    <a:srgbClr val="000000">
                      <a:alpha val="43137"/>
                    </a:srgbClr>
                  </a:outerShdw>
                </a:effectLst>
                <a:latin typeface="+mj-lt"/>
              </a:rPr>
            </a:br>
            <a:r>
              <a:rPr lang="en-US" sz="1600" dirty="0">
                <a:solidFill>
                  <a:srgbClr val="FFFFFF"/>
                </a:solidFill>
                <a:effectLst>
                  <a:outerShdw blurRad="38100" dist="38100" dir="2700000" algn="tl">
                    <a:srgbClr val="000000">
                      <a:alpha val="43137"/>
                    </a:srgbClr>
                  </a:outerShdw>
                </a:effectLst>
                <a:latin typeface="+mj-lt"/>
                <a:hlinkClick r:id="rId5"/>
              </a:rPr>
              <a:t>http://blogs.technet.com/grouppolicy</a:t>
            </a:r>
            <a:endParaRPr lang="en-US" sz="1600" dirty="0">
              <a:solidFill>
                <a:srgbClr val="FFFFFF"/>
              </a:solidFill>
              <a:effectLst>
                <a:outerShdw blurRad="38100" dist="38100" dir="2700000" algn="tl">
                  <a:srgbClr val="000000">
                    <a:alpha val="43137"/>
                  </a:srgbClr>
                </a:outerShdw>
              </a:effectLst>
              <a:latin typeface="+mj-lt"/>
            </a:endParaRPr>
          </a:p>
        </p:txBody>
      </p:sp>
      <p:sp>
        <p:nvSpPr>
          <p:cNvPr id="8" name="Rounded Rectangle 7"/>
          <p:cNvSpPr/>
          <p:nvPr/>
        </p:nvSpPr>
        <p:spPr bwMode="blackWhite">
          <a:xfrm>
            <a:off x="501255" y="3800527"/>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wrap="none" anchor="ctr" anchorCtr="0"/>
          <a:lstStyle/>
          <a:p>
            <a:pPr defTabSz="914099" fontAlgn="base">
              <a:lnSpc>
                <a:spcPct val="90000"/>
              </a:lnSpc>
              <a:defRPr/>
            </a:pPr>
            <a:r>
              <a:rPr lang="en-US" sz="1600" dirty="0">
                <a:solidFill>
                  <a:srgbClr val="FFFFFF"/>
                </a:solidFill>
                <a:effectLst>
                  <a:outerShdw blurRad="38100" dist="38100" dir="2700000" algn="tl">
                    <a:srgbClr val="000000">
                      <a:alpha val="43137"/>
                    </a:srgbClr>
                  </a:outerShdw>
                </a:effectLst>
                <a:latin typeface="+mj-lt"/>
              </a:rPr>
              <a:t>Group Policy Settings Reference Windows Vista </a:t>
            </a:r>
            <a:br>
              <a:rPr lang="en-US" sz="1600" dirty="0">
                <a:solidFill>
                  <a:srgbClr val="FFFFFF"/>
                </a:solidFill>
                <a:effectLst>
                  <a:outerShdw blurRad="38100" dist="38100" dir="2700000" algn="tl">
                    <a:srgbClr val="000000">
                      <a:alpha val="43137"/>
                    </a:srgbClr>
                  </a:outerShdw>
                </a:effectLst>
                <a:latin typeface="+mj-lt"/>
              </a:rPr>
            </a:br>
            <a:r>
              <a:rPr lang="en-US" sz="1600" dirty="0">
                <a:solidFill>
                  <a:srgbClr val="FFFFFF"/>
                </a:solidFill>
                <a:effectLst>
                  <a:outerShdw blurRad="38100" dist="38100" dir="2700000" algn="tl">
                    <a:srgbClr val="000000">
                      <a:alpha val="43137"/>
                    </a:srgbClr>
                  </a:outerShdw>
                </a:effectLst>
                <a:latin typeface="+mj-lt"/>
                <a:hlinkClick r:id="rId6"/>
              </a:rPr>
              <a:t>http://go.microsoft.com/fwlink/?LinkId=54020</a:t>
            </a:r>
            <a:r>
              <a:rPr lang="en-US" sz="1600" dirty="0">
                <a:solidFill>
                  <a:srgbClr val="FFFFFF"/>
                </a:solidFill>
                <a:effectLst>
                  <a:outerShdw blurRad="38100" dist="38100" dir="2700000" algn="tl">
                    <a:srgbClr val="000000">
                      <a:alpha val="43137"/>
                    </a:srgbClr>
                  </a:outerShdw>
                </a:effectLst>
                <a:latin typeface="+mj-lt"/>
              </a:rPr>
              <a:t> </a:t>
            </a:r>
          </a:p>
        </p:txBody>
      </p:sp>
      <p:sp>
        <p:nvSpPr>
          <p:cNvPr id="9" name="Rounded Rectangle 8"/>
          <p:cNvSpPr/>
          <p:nvPr/>
        </p:nvSpPr>
        <p:spPr bwMode="blackWhite">
          <a:xfrm>
            <a:off x="501255" y="4598244"/>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wrap="none" anchor="ctr" anchorCtr="0"/>
          <a:lstStyle/>
          <a:p>
            <a:pPr defTabSz="914099" fontAlgn="base">
              <a:lnSpc>
                <a:spcPct val="90000"/>
              </a:lnSpc>
              <a:defRPr/>
            </a:pPr>
            <a:r>
              <a:rPr lang="en-US" sz="1600" dirty="0">
                <a:solidFill>
                  <a:srgbClr val="FFFFFF"/>
                </a:solidFill>
                <a:effectLst>
                  <a:outerShdw blurRad="38100" dist="38100" dir="2700000" algn="tl">
                    <a:srgbClr val="000000">
                      <a:alpha val="43137"/>
                    </a:srgbClr>
                  </a:outerShdw>
                </a:effectLst>
                <a:latin typeface="+mj-lt"/>
              </a:rPr>
              <a:t>Step-by-Step Guide to Managing Multiple Local Group Policy Objects </a:t>
            </a:r>
            <a:r>
              <a:rPr lang="en-US" sz="1600" dirty="0" smtClean="0">
                <a:solidFill>
                  <a:srgbClr val="FFFFFF"/>
                </a:solidFill>
                <a:effectLst>
                  <a:outerShdw blurRad="38100" dist="38100" dir="2700000" algn="tl">
                    <a:srgbClr val="000000">
                      <a:alpha val="43137"/>
                    </a:srgbClr>
                  </a:outerShdw>
                </a:effectLst>
                <a:latin typeface="+mj-lt"/>
              </a:rPr>
              <a:t/>
            </a:r>
            <a:br>
              <a:rPr lang="en-US" sz="1600" dirty="0" smtClean="0">
                <a:solidFill>
                  <a:srgbClr val="FFFFFF"/>
                </a:solidFill>
                <a:effectLst>
                  <a:outerShdw blurRad="38100" dist="38100" dir="2700000" algn="tl">
                    <a:srgbClr val="000000">
                      <a:alpha val="43137"/>
                    </a:srgbClr>
                  </a:outerShdw>
                </a:effectLst>
                <a:latin typeface="+mj-lt"/>
              </a:rPr>
            </a:br>
            <a:r>
              <a:rPr lang="en-US" sz="1600" dirty="0" smtClean="0">
                <a:solidFill>
                  <a:srgbClr val="FFFFFF"/>
                </a:solidFill>
                <a:effectLst>
                  <a:outerShdw blurRad="38100" dist="38100" dir="2700000" algn="tl">
                    <a:srgbClr val="000000">
                      <a:alpha val="43137"/>
                    </a:srgbClr>
                  </a:outerShdw>
                </a:effectLst>
                <a:latin typeface="+mj-lt"/>
                <a:hlinkClick r:id="rId7"/>
              </a:rPr>
              <a:t>http</a:t>
            </a:r>
            <a:r>
              <a:rPr lang="en-US" sz="1600" dirty="0">
                <a:solidFill>
                  <a:srgbClr val="FFFFFF"/>
                </a:solidFill>
                <a:effectLst>
                  <a:outerShdw blurRad="38100" dist="38100" dir="2700000" algn="tl">
                    <a:srgbClr val="000000">
                      <a:alpha val="43137"/>
                    </a:srgbClr>
                  </a:outerShdw>
                </a:effectLst>
                <a:latin typeface="+mj-lt"/>
                <a:hlinkClick r:id="rId7"/>
              </a:rPr>
              <a:t>://go.microsoft.com/fwlink/?LinkId=73434</a:t>
            </a:r>
            <a:r>
              <a:rPr lang="en-US" sz="1600" dirty="0">
                <a:solidFill>
                  <a:srgbClr val="FFFFFF"/>
                </a:solidFill>
                <a:effectLst>
                  <a:outerShdw blurRad="38100" dist="38100" dir="2700000" algn="tl">
                    <a:srgbClr val="000000">
                      <a:alpha val="43137"/>
                    </a:srgbClr>
                  </a:outerShdw>
                </a:effectLst>
                <a:latin typeface="+mj-lt"/>
              </a:rPr>
              <a:t> </a:t>
            </a:r>
          </a:p>
        </p:txBody>
      </p:sp>
      <p:sp>
        <p:nvSpPr>
          <p:cNvPr id="10" name="Rounded Rectangle 9"/>
          <p:cNvSpPr/>
          <p:nvPr/>
        </p:nvSpPr>
        <p:spPr bwMode="blackWhite">
          <a:xfrm>
            <a:off x="501255" y="5395962"/>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wrap="none" anchor="ctr" anchorCtr="0"/>
          <a:lstStyle/>
          <a:p>
            <a:pPr defTabSz="914099" fontAlgn="base">
              <a:lnSpc>
                <a:spcPct val="90000"/>
              </a:lnSpc>
              <a:defRPr/>
            </a:pPr>
            <a:r>
              <a:rPr lang="en-US" sz="1600" dirty="0">
                <a:solidFill>
                  <a:srgbClr val="FFFFFF"/>
                </a:solidFill>
                <a:effectLst>
                  <a:outerShdw blurRad="38100" dist="38100" dir="2700000" algn="tl">
                    <a:srgbClr val="000000">
                      <a:alpha val="43137"/>
                    </a:srgbClr>
                  </a:outerShdw>
                </a:effectLst>
                <a:latin typeface="+mj-lt"/>
              </a:rPr>
              <a:t>How to troubleshoot Group Policy using Event logs </a:t>
            </a:r>
            <a:br>
              <a:rPr lang="en-US" sz="1600" dirty="0">
                <a:solidFill>
                  <a:srgbClr val="FFFFFF"/>
                </a:solidFill>
                <a:effectLst>
                  <a:outerShdw blurRad="38100" dist="38100" dir="2700000" algn="tl">
                    <a:srgbClr val="000000">
                      <a:alpha val="43137"/>
                    </a:srgbClr>
                  </a:outerShdw>
                </a:effectLst>
                <a:latin typeface="+mj-lt"/>
              </a:rPr>
            </a:br>
            <a:r>
              <a:rPr lang="en-US" sz="1600" dirty="0">
                <a:solidFill>
                  <a:srgbClr val="FFFFFF"/>
                </a:solidFill>
                <a:effectLst>
                  <a:outerShdw blurRad="38100" dist="38100" dir="2700000" algn="tl">
                    <a:srgbClr val="000000">
                      <a:alpha val="43137"/>
                    </a:srgbClr>
                  </a:outerShdw>
                </a:effectLst>
                <a:latin typeface="+mj-lt"/>
                <a:hlinkClick r:id="rId8"/>
              </a:rPr>
              <a:t>http://go.microsoft.com/fwlink/?LinkId=74139</a:t>
            </a:r>
            <a:r>
              <a:rPr lang="en-US" sz="1600" dirty="0">
                <a:solidFill>
                  <a:srgbClr val="FFFFFF"/>
                </a:solidFill>
                <a:effectLst>
                  <a:outerShdw blurRad="38100" dist="38100" dir="2700000" algn="tl">
                    <a:srgbClr val="000000">
                      <a:alpha val="43137"/>
                    </a:srgbClr>
                  </a:outerShdw>
                </a:effectLst>
                <a:latin typeface="+mj-lt"/>
              </a:rPr>
              <a:t> </a:t>
            </a:r>
          </a:p>
        </p:txBody>
      </p:sp>
    </p:spTree>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17" name="Content Placeholder 16"/>
          <p:cNvSpPr>
            <a:spLocks noGrp="1"/>
          </p:cNvSpPr>
          <p:nvPr>
            <p:ph sz="quarter" idx="10"/>
          </p:nvPr>
        </p:nvSpPr>
        <p:spPr/>
        <p:txBody>
          <a:bodyPr/>
          <a:lstStyle/>
          <a:p>
            <a:r>
              <a:rPr lang="en-US" smtClean="0"/>
              <a:t>WCL308:  MDOP: Managing GPOs with Advanced Group Policy Management (AGPM) 3.0</a:t>
            </a:r>
            <a:endParaRPr lang="en-US" dirty="0" smtClean="0"/>
          </a:p>
        </p:txBody>
      </p:sp>
      <p:sp>
        <p:nvSpPr>
          <p:cNvPr id="18" name="Content Placeholder 17"/>
          <p:cNvSpPr>
            <a:spLocks noGrp="1"/>
          </p:cNvSpPr>
          <p:nvPr>
            <p:ph sz="quarter" idx="11"/>
          </p:nvPr>
        </p:nvSpPr>
        <p:spPr/>
        <p:txBody>
          <a:bodyPr/>
          <a:lstStyle/>
          <a:p>
            <a:r>
              <a:rPr lang="en-US" smtClean="0"/>
              <a:t>WCL18-HOL Managing Windows Internet Explorer 8 Security Settings in the Enterprise </a:t>
            </a:r>
            <a:endParaRPr lang="en-US" dirty="0" smtClean="0"/>
          </a:p>
        </p:txBody>
      </p:sp>
      <p:sp>
        <p:nvSpPr>
          <p:cNvPr id="19" name="Content Placeholder 18"/>
          <p:cNvSpPr>
            <a:spLocks noGrp="1"/>
          </p:cNvSpPr>
          <p:nvPr>
            <p:ph sz="quarter" idx="12"/>
          </p:nvPr>
        </p:nvSpPr>
        <p:spPr/>
        <p:txBody>
          <a:bodyPr/>
          <a:lstStyle/>
          <a:p>
            <a:r>
              <a:rPr lang="en-US" smtClean="0"/>
              <a:t>WCL11-HOL Microsoft Desktop Optimization Pack: Advanced Group Policy Management</a:t>
            </a:r>
            <a:endParaRPr lang="en-US" dirty="0" smtClean="0"/>
          </a:p>
        </p:txBody>
      </p:sp>
      <p:sp>
        <p:nvSpPr>
          <p:cNvPr id="20" name="Content Placeholder 19"/>
          <p:cNvSpPr>
            <a:spLocks noGrp="1"/>
          </p:cNvSpPr>
          <p:nvPr>
            <p:ph sz="quarter" idx="13"/>
          </p:nvPr>
        </p:nvSpPr>
        <p:spPr/>
        <p:txBody>
          <a:bodyPr/>
          <a:lstStyle/>
          <a:p>
            <a:r>
              <a:rPr lang="en-US" smtClean="0"/>
              <a:t>WCL20-HOL Deploy and Manage Windows Internet Explorer 8 </a:t>
            </a:r>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Windows Server Resources</a:t>
            </a:r>
            <a:endParaRPr lang="en-US" dirty="0"/>
          </a:p>
        </p:txBody>
      </p:sp>
      <p:sp>
        <p:nvSpPr>
          <p:cNvPr id="26" name="Content Placeholder 25"/>
          <p:cNvSpPr>
            <a:spLocks noGrp="1"/>
          </p:cNvSpPr>
          <p:nvPr>
            <p:ph sz="quarter" idx="10"/>
          </p:nvPr>
        </p:nvSpPr>
        <p:spPr>
          <a:xfrm>
            <a:off x="3696788" y="1143000"/>
            <a:ext cx="5069259" cy="2344783"/>
          </a:xfrm>
          <a:prstGeom prst="roundRect">
            <a:avLst>
              <a:gd name="adj" fmla="val 18466"/>
            </a:avLst>
          </a:prstGeom>
        </p:spPr>
        <p:txBody>
          <a:bodyPr lIns="91440" rIns="91440" anchor="t"/>
          <a:lstStyle/>
          <a:p>
            <a:r>
              <a:rPr lang="en-US" sz="3000" dirty="0" smtClean="0"/>
              <a:t>Make sure you pick up your copy of Windows Server 2008 R2 RC from the Materials Distribution Counter</a:t>
            </a:r>
            <a:endParaRPr lang="en-US" sz="3000" dirty="0"/>
          </a:p>
        </p:txBody>
      </p:sp>
      <p:sp>
        <p:nvSpPr>
          <p:cNvPr id="28" name="Content Placeholder 27"/>
          <p:cNvSpPr>
            <a:spLocks noGrp="1"/>
          </p:cNvSpPr>
          <p:nvPr>
            <p:ph sz="quarter" idx="12"/>
          </p:nvPr>
        </p:nvSpPr>
        <p:spPr>
          <a:xfrm>
            <a:off x="394063" y="3397949"/>
            <a:ext cx="8385048" cy="1058860"/>
          </a:xfrm>
        </p:spPr>
        <p:txBody>
          <a:bodyPr/>
          <a:lstStyle/>
          <a:p>
            <a:r>
              <a:rPr sz="3200" smtClean="0"/>
              <a:t>Learn More about Windows Server 2008 R2: </a:t>
            </a:r>
          </a:p>
          <a:p>
            <a:r>
              <a:rPr sz="2400" u="sng" smtClean="0">
                <a:hlinkClick r:id="rId3"/>
              </a:rPr>
              <a:t>www.microsoft.com/WindowsServer2008R2</a:t>
            </a:r>
            <a:r>
              <a:rPr sz="2400" u="sng" smtClean="0"/>
              <a:t> </a:t>
            </a:r>
            <a:endParaRPr sz="2400"/>
          </a:p>
        </p:txBody>
      </p:sp>
      <p:sp>
        <p:nvSpPr>
          <p:cNvPr id="29" name="Content Placeholder 28"/>
          <p:cNvSpPr>
            <a:spLocks noGrp="1"/>
          </p:cNvSpPr>
          <p:nvPr>
            <p:ph sz="quarter" idx="13"/>
          </p:nvPr>
        </p:nvSpPr>
        <p:spPr>
          <a:xfrm>
            <a:off x="364374" y="4555375"/>
            <a:ext cx="8385048" cy="1479665"/>
          </a:xfrm>
        </p:spPr>
        <p:txBody>
          <a:bodyPr/>
          <a:lstStyle/>
          <a:p>
            <a:r>
              <a:rPr sz="3200" smtClean="0"/>
              <a:t>Technical Learning Center (Orange Section): </a:t>
            </a:r>
          </a:p>
          <a:p>
            <a:r>
              <a:rPr sz="2400">
                <a:solidFill>
                  <a:schemeClr val="accent5">
                    <a:lumMod val="60000"/>
                    <a:lumOff val="40000"/>
                  </a:schemeClr>
                </a:solidFill>
              </a:rPr>
              <a:t>Highlighting Windows Server 2008 and R2 technologies</a:t>
            </a:r>
          </a:p>
          <a:p>
            <a:pPr>
              <a:buFont typeface="Arial" pitchFamily="34" charset="0"/>
              <a:buChar char="•"/>
            </a:pPr>
            <a:r>
              <a:rPr sz="2400">
                <a:solidFill>
                  <a:schemeClr val="accent5">
                    <a:lumMod val="60000"/>
                    <a:lumOff val="40000"/>
                  </a:schemeClr>
                </a:solidFill>
              </a:rPr>
              <a:t>Over 15 booths and experts from Microsoft and our partners</a:t>
            </a:r>
            <a:endParaRPr sz="2400">
              <a:solidFill>
                <a:schemeClr val="accent5">
                  <a:lumMod val="60000"/>
                  <a:lumOff val="40000"/>
                </a:schemeClr>
              </a:solidFill>
              <a:hlinkClick r:id="rId3"/>
            </a:endParaRPr>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p>
          <a:p>
            <a:pPr defTabSz="914099"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30" name="Picture 6" descr="C:\Users\mleworth\AppData\Local\Temp\WS08-R2_v_rgb_r.png"/>
          <p:cNvPicPr>
            <a:picLocks noChangeAspect="1" noChangeArrowheads="1"/>
          </p:cNvPicPr>
          <p:nvPr/>
        </p:nvPicPr>
        <p:blipFill>
          <a:blip r:embed="rId4"/>
          <a:srcRect/>
          <a:stretch>
            <a:fillRect/>
          </a:stretch>
        </p:blipFill>
        <p:spPr bwMode="auto">
          <a:xfrm>
            <a:off x="396611" y="1503590"/>
            <a:ext cx="3127230" cy="943519"/>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AU" smtClean="0"/>
              <a:t>Session Objectives</a:t>
            </a:r>
            <a:endParaRPr lang="en-AU" dirty="0"/>
          </a:p>
        </p:txBody>
      </p:sp>
      <p:sp>
        <p:nvSpPr>
          <p:cNvPr id="29698" name="Rectangle 9"/>
          <p:cNvSpPr>
            <a:spLocks noGrp="1" noChangeArrowheads="1"/>
          </p:cNvSpPr>
          <p:nvPr>
            <p:ph idx="1"/>
          </p:nvPr>
        </p:nvSpPr>
        <p:spPr/>
        <p:txBody>
          <a:bodyPr/>
          <a:lstStyle/>
          <a:p>
            <a:r>
              <a:rPr lang="en-US" smtClean="0"/>
              <a:t>Session Objectives:  </a:t>
            </a:r>
          </a:p>
          <a:p>
            <a:pPr lvl="1"/>
            <a:r>
              <a:rPr lang="en-US" smtClean="0"/>
              <a:t>Quick review of new GP features in Windows Server 2008 &amp; Windows Vista SP1.</a:t>
            </a:r>
          </a:p>
          <a:p>
            <a:pPr lvl="1"/>
            <a:r>
              <a:rPr lang="en-US" smtClean="0"/>
              <a:t>In depth understand what Group Policy changes have been made to Windows 7</a:t>
            </a:r>
          </a:p>
          <a:p>
            <a:pPr lvl="1"/>
            <a:endParaRPr lang="en-US" smtClean="0"/>
          </a:p>
          <a:p>
            <a:r>
              <a:rPr lang="en-US" smtClean="0"/>
              <a:t>Takeaway</a:t>
            </a:r>
          </a:p>
          <a:p>
            <a:pPr lvl="1"/>
            <a:r>
              <a:rPr lang="en-US" smtClean="0"/>
              <a:t>GP in Windows 7 / Windows Server 2008 R2 is incremental, not major change</a:t>
            </a: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915785" y="3978999"/>
            <a:ext cx="3605964"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 enter to win!</a:t>
            </a:r>
          </a:p>
        </p:txBody>
      </p:sp>
      <p:grpSp>
        <p:nvGrpSpPr>
          <p:cNvPr id="2" name="Group 16"/>
          <p:cNvGrpSpPr/>
          <p:nvPr/>
        </p:nvGrpSpPr>
        <p:grpSpPr>
          <a:xfrm>
            <a:off x="940468" y="585029"/>
            <a:ext cx="2488531" cy="5370601"/>
            <a:chOff x="723900" y="600075"/>
            <a:chExt cx="2170113" cy="4683411"/>
          </a:xfrm>
        </p:grpSpPr>
        <p:pic>
          <p:nvPicPr>
            <p:cNvPr id="10" name="Picture 9" descr="officeult.png"/>
            <p:cNvPicPr>
              <a:picLocks noChangeAspect="1"/>
            </p:cNvPicPr>
            <p:nvPr/>
          </p:nvPicPr>
          <p:blipFill>
            <a:blip r:embed="rId3" cstate="screen"/>
            <a:stretch>
              <a:fillRect/>
            </a:stretch>
          </p:blipFill>
          <p:spPr>
            <a:xfrm>
              <a:off x="834724" y="2674613"/>
              <a:ext cx="1621402" cy="2608873"/>
            </a:xfrm>
            <a:prstGeom prst="rect">
              <a:avLst/>
            </a:prstGeom>
          </p:spPr>
        </p:pic>
        <p:pic>
          <p:nvPicPr>
            <p:cNvPr id="12" name="Picture 4" descr="C:\Documents and Settings\Jessica Mans\Desktop\In progress\TechEd\Ult07EN_3DP.png"/>
            <p:cNvPicPr>
              <a:picLocks noChangeAspect="1" noChangeArrowheads="1"/>
            </p:cNvPicPr>
            <p:nvPr/>
          </p:nvPicPr>
          <p:blipFill>
            <a:blip r:embed="rId4" cstate="screen"/>
            <a:srcRect/>
            <a:stretch>
              <a:fillRect/>
            </a:stretch>
          </p:blipFill>
          <p:spPr bwMode="auto">
            <a:xfrm>
              <a:off x="723900" y="600075"/>
              <a:ext cx="2170113" cy="2392362"/>
            </a:xfrm>
            <a:prstGeom prst="rect">
              <a:avLst/>
            </a:prstGeom>
            <a:noFill/>
            <a:ln w="9525">
              <a:noFill/>
              <a:miter lim="800000"/>
              <a:headEnd/>
              <a:tailEnd/>
            </a:ln>
            <a:effectLst/>
          </p:spPr>
        </p:pic>
      </p:grpSp>
      <p:pic>
        <p:nvPicPr>
          <p:cNvPr id="1029" name="Picture 5" descr="C:\Documents and Settings\Pennie\My Documents\TE09 Template\Jan2809\livemessengergold.png"/>
          <p:cNvPicPr>
            <a:picLocks noChangeAspect="1" noChangeArrowheads="1"/>
          </p:cNvPicPr>
          <p:nvPr/>
        </p:nvPicPr>
        <p:blipFill>
          <a:blip r:embed="rId5"/>
          <a:srcRect/>
          <a:stretch>
            <a:fillRect/>
          </a:stretch>
        </p:blipFill>
        <p:spPr bwMode="auto">
          <a:xfrm>
            <a:off x="3200400" y="1431758"/>
            <a:ext cx="1977188" cy="1977188"/>
          </a:xfrm>
          <a:prstGeom prst="rect">
            <a:avLst/>
          </a:prstGeom>
          <a:noFill/>
          <a:effectLst>
            <a:reflection blurRad="6350" stA="52000" endA="300" endPos="35000" dir="5400000" sy="-100000" algn="bl" rotWithShape="0"/>
          </a:effectLst>
        </p:spPr>
      </p:pic>
      <p:pic>
        <p:nvPicPr>
          <p:cNvPr id="1031" name="Picture 7" descr="C:\Documents and Settings\Pennie\My Documents\TE09 Template\Jan2809\callofduty4.jpg"/>
          <p:cNvPicPr>
            <a:picLocks noChangeAspect="1" noChangeArrowheads="1"/>
          </p:cNvPicPr>
          <p:nvPr/>
        </p:nvPicPr>
        <p:blipFill>
          <a:blip r:embed="rId6"/>
          <a:srcRect l="14632" r="14947"/>
          <a:stretch>
            <a:fillRect/>
          </a:stretch>
        </p:blipFill>
        <p:spPr bwMode="auto">
          <a:xfrm>
            <a:off x="5429627" y="2117559"/>
            <a:ext cx="1596815" cy="2267526"/>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19799991" rev="0"/>
            </a:camera>
            <a:lightRig rig="flood" dir="t">
              <a:rot lat="0" lon="0" rev="13800000"/>
            </a:lightRig>
          </a:scene3d>
          <a:sp3d extrusionH="107950" prstMaterial="plastic">
            <a:bevelB/>
          </a:sp3d>
        </p:spPr>
      </p:pic>
      <p:pic>
        <p:nvPicPr>
          <p:cNvPr id="13" name="Picture 12" descr="Zune white front.PNG"/>
          <p:cNvPicPr>
            <a:picLocks noChangeAspect="1"/>
          </p:cNvPicPr>
          <p:nvPr/>
        </p:nvPicPr>
        <p:blipFill>
          <a:blip r:embed="rId7" cstate="screen"/>
          <a:srcRect/>
          <a:stretch>
            <a:fillRect/>
          </a:stretch>
        </p:blipFill>
        <p:spPr>
          <a:xfrm>
            <a:off x="7110979" y="2739188"/>
            <a:ext cx="1563478" cy="3165089"/>
          </a:xfrm>
          <a:prstGeom prst="rect">
            <a:avLst/>
          </a:prstGeom>
          <a:noFill/>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500"/>
                                        <p:tgtEl>
                                          <p:spTgt spid="10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382191"/>
          </a:xfrm>
        </p:spPr>
        <p:txBody>
          <a:bodyPr/>
          <a:lstStyle/>
          <a:p>
            <a:r>
              <a:rPr lang="en-AU" dirty="0" smtClean="0"/>
              <a:t>Background</a:t>
            </a:r>
            <a:br>
              <a:rPr lang="en-AU" dirty="0" smtClean="0"/>
            </a:br>
            <a:r>
              <a:rPr lang="en-AU" sz="2400" dirty="0" smtClean="0">
                <a:solidFill>
                  <a:schemeClr val="tx1">
                    <a:lumMod val="95000"/>
                  </a:schemeClr>
                </a:solidFill>
              </a:rPr>
              <a:t>How Group Policy works now...</a:t>
            </a:r>
            <a:r>
              <a:rPr lang="en-AU" dirty="0" smtClean="0"/>
              <a:t/>
            </a:r>
            <a:br>
              <a:rPr lang="en-AU" dirty="0" smtClean="0"/>
            </a:br>
            <a:r>
              <a:rPr lang="en-US" dirty="0" smtClean="0"/>
              <a:t/>
            </a:r>
            <a:br>
              <a:rPr lang="en-US" dirty="0" smtClean="0"/>
            </a:br>
            <a:endParaRPr lang="en-US" dirty="0"/>
          </a:p>
        </p:txBody>
      </p:sp>
      <p:grpSp>
        <p:nvGrpSpPr>
          <p:cNvPr id="3" name="Group 149"/>
          <p:cNvGrpSpPr>
            <a:grpSpLocks/>
          </p:cNvGrpSpPr>
          <p:nvPr/>
        </p:nvGrpSpPr>
        <p:grpSpPr bwMode="auto">
          <a:xfrm>
            <a:off x="5105400" y="3389313"/>
            <a:ext cx="708025" cy="877887"/>
            <a:chOff x="5286974" y="3135315"/>
            <a:chExt cx="707178" cy="877737"/>
          </a:xfrm>
        </p:grpSpPr>
        <p:pic>
          <p:nvPicPr>
            <p:cNvPr id="6"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5286974" y="3135315"/>
              <a:ext cx="480767" cy="657891"/>
            </a:xfrm>
            <a:prstGeom prst="rect">
              <a:avLst/>
            </a:prstGeom>
            <a:noFill/>
            <a:ln w="9525">
              <a:noFill/>
              <a:miter lim="800000"/>
              <a:headEnd/>
              <a:tailEnd/>
            </a:ln>
          </p:spPr>
        </p:pic>
        <p:pic>
          <p:nvPicPr>
            <p:cNvPr id="7" name="Picture 16" descr="C:\Documents and Settings\aline\My Documents\Inspiration\Microsoft_Art_Brand_etc\EventsDVD_FY07\Shapes and Graphics\Windows_Vista_Icons_ for_Marketing_use\Router.png"/>
            <p:cNvPicPr>
              <a:picLocks noChangeAspect="1" noChangeArrowheads="1"/>
            </p:cNvPicPr>
            <p:nvPr/>
          </p:nvPicPr>
          <p:blipFill>
            <a:blip r:embed="rId4"/>
            <a:srcRect/>
            <a:stretch>
              <a:fillRect/>
            </a:stretch>
          </p:blipFill>
          <p:spPr bwMode="auto">
            <a:xfrm>
              <a:off x="5508325" y="3527225"/>
              <a:ext cx="485827" cy="485827"/>
            </a:xfrm>
            <a:prstGeom prst="rect">
              <a:avLst/>
            </a:prstGeom>
            <a:noFill/>
            <a:ln w="9525">
              <a:noFill/>
              <a:miter lim="800000"/>
              <a:headEnd/>
              <a:tailEnd/>
            </a:ln>
          </p:spPr>
        </p:pic>
      </p:grpSp>
      <p:sp>
        <p:nvSpPr>
          <p:cNvPr id="13" name="TextBox 12"/>
          <p:cNvSpPr txBox="1"/>
          <p:nvPr/>
        </p:nvSpPr>
        <p:spPr>
          <a:xfrm>
            <a:off x="5410200" y="1371600"/>
            <a:ext cx="2674937" cy="954107"/>
          </a:xfrm>
          <a:prstGeom prst="rect">
            <a:avLst/>
          </a:prstGeom>
          <a:noFill/>
        </p:spPr>
        <p:txBody>
          <a:bodyPr>
            <a:spAutoFit/>
          </a:bodyPr>
          <a:lstStyle/>
          <a:p>
            <a:pPr>
              <a:defRPr/>
            </a:pPr>
            <a:r>
              <a:rPr lang="en-US" sz="2000" b="1" dirty="0" smtClean="0">
                <a:solidFill>
                  <a:schemeClr val="accent1"/>
                </a:solidFill>
                <a:effectLst>
                  <a:outerShdw blurRad="63500" algn="ctr" rotWithShape="0">
                    <a:prstClr val="black">
                      <a:alpha val="50000"/>
                    </a:prstClr>
                  </a:outerShdw>
                </a:effectLst>
                <a:cs typeface="+mn-cs"/>
              </a:rPr>
              <a:t>Templates</a:t>
            </a:r>
          </a:p>
          <a:p>
            <a:pPr marL="169863" indent="-169863">
              <a:buFontTx/>
              <a:buBlip>
                <a:blip r:embed="rId5"/>
              </a:buBlip>
              <a:defRPr/>
            </a:pPr>
            <a:r>
              <a:rPr lang="en-US" dirty="0" smtClean="0">
                <a:effectLst>
                  <a:outerShdw blurRad="63500" algn="ctr" rotWithShape="0">
                    <a:prstClr val="black">
                      <a:alpha val="50000"/>
                    </a:prstClr>
                  </a:outerShdw>
                </a:effectLst>
                <a:cs typeface="+mn-cs"/>
              </a:rPr>
              <a:t>ADM templates difficult to manage</a:t>
            </a:r>
            <a:endParaRPr lang="en-US" dirty="0">
              <a:effectLst>
                <a:outerShdw blurRad="63500" algn="ctr" rotWithShape="0">
                  <a:prstClr val="black">
                    <a:alpha val="50000"/>
                  </a:prstClr>
                </a:outerShdw>
              </a:effectLst>
              <a:cs typeface="+mn-cs"/>
            </a:endParaRPr>
          </a:p>
        </p:txBody>
      </p:sp>
      <p:sp>
        <p:nvSpPr>
          <p:cNvPr id="14" name="TextBox 13"/>
          <p:cNvSpPr txBox="1"/>
          <p:nvPr/>
        </p:nvSpPr>
        <p:spPr>
          <a:xfrm>
            <a:off x="1524001" y="5325100"/>
            <a:ext cx="1905000" cy="984885"/>
          </a:xfrm>
          <a:prstGeom prst="rect">
            <a:avLst/>
          </a:prstGeom>
          <a:noFill/>
        </p:spPr>
        <p:txBody>
          <a:bodyPr wrap="square">
            <a:spAutoFit/>
          </a:bodyPr>
          <a:lstStyle/>
          <a:p>
            <a:pPr>
              <a:defRPr/>
            </a:pPr>
            <a:r>
              <a:rPr lang="en-US" b="1" dirty="0" smtClean="0">
                <a:solidFill>
                  <a:schemeClr val="accent1"/>
                </a:solidFill>
                <a:effectLst>
                  <a:outerShdw blurRad="63500" algn="ctr" rotWithShape="0">
                    <a:prstClr val="black">
                      <a:alpha val="50000"/>
                    </a:prstClr>
                  </a:outerShdw>
                </a:effectLst>
                <a:cs typeface="+mn-cs"/>
              </a:rPr>
              <a:t>Troubleshooting</a:t>
            </a:r>
          </a:p>
          <a:p>
            <a:pPr marL="169863" indent="-169863">
              <a:buFontTx/>
              <a:buBlip>
                <a:blip r:embed="rId5"/>
              </a:buBlip>
              <a:defRPr/>
            </a:pPr>
            <a:r>
              <a:rPr lang="en-US" sz="2000" dirty="0" err="1" smtClean="0">
                <a:effectLst>
                  <a:outerShdw blurRad="63500" algn="ctr" rotWithShape="0">
                    <a:prstClr val="black">
                      <a:alpha val="50000"/>
                    </a:prstClr>
                  </a:outerShdw>
                </a:effectLst>
                <a:cs typeface="+mn-cs"/>
              </a:rPr>
              <a:t>Userenv</a:t>
            </a:r>
            <a:r>
              <a:rPr lang="en-US" sz="2000" dirty="0" smtClean="0">
                <a:effectLst>
                  <a:outerShdw blurRad="63500" algn="ctr" rotWithShape="0">
                    <a:prstClr val="black">
                      <a:alpha val="50000"/>
                    </a:prstClr>
                  </a:outerShdw>
                </a:effectLst>
                <a:cs typeface="+mn-cs"/>
              </a:rPr>
              <a:t> log</a:t>
            </a:r>
          </a:p>
          <a:p>
            <a:pPr marL="169863" indent="-169863">
              <a:buFontTx/>
              <a:buBlip>
                <a:blip r:embed="rId5"/>
              </a:buBlip>
              <a:defRPr/>
            </a:pPr>
            <a:r>
              <a:rPr lang="en-US" sz="2000" dirty="0" smtClean="0">
                <a:effectLst>
                  <a:outerShdw blurRad="63500" algn="ctr" rotWithShape="0">
                    <a:prstClr val="black">
                      <a:alpha val="50000"/>
                    </a:prstClr>
                  </a:outerShdw>
                </a:effectLst>
              </a:rPr>
              <a:t>GP Result</a:t>
            </a:r>
            <a:endParaRPr lang="en-US" sz="2000" dirty="0">
              <a:effectLst>
                <a:outerShdw blurRad="63500" algn="ctr" rotWithShape="0">
                  <a:prstClr val="black">
                    <a:alpha val="50000"/>
                  </a:prstClr>
                </a:outerShdw>
              </a:effectLst>
              <a:cs typeface="+mn-cs"/>
            </a:endParaRPr>
          </a:p>
        </p:txBody>
      </p:sp>
      <p:sp>
        <p:nvSpPr>
          <p:cNvPr id="15" name="TextBox 14"/>
          <p:cNvSpPr txBox="1"/>
          <p:nvPr/>
        </p:nvSpPr>
        <p:spPr>
          <a:xfrm>
            <a:off x="5411788" y="4242363"/>
            <a:ext cx="2527300" cy="1200329"/>
          </a:xfrm>
          <a:prstGeom prst="rect">
            <a:avLst/>
          </a:prstGeom>
          <a:noFill/>
        </p:spPr>
        <p:txBody>
          <a:bodyPr>
            <a:spAutoFit/>
          </a:bodyPr>
          <a:lstStyle/>
          <a:p>
            <a:pPr>
              <a:defRPr/>
            </a:pPr>
            <a:r>
              <a:rPr lang="en-US" b="1" dirty="0" smtClean="0">
                <a:solidFill>
                  <a:schemeClr val="accent1"/>
                </a:solidFill>
                <a:effectLst>
                  <a:outerShdw blurRad="63500" algn="ctr" rotWithShape="0">
                    <a:prstClr val="black">
                      <a:alpha val="50000"/>
                    </a:prstClr>
                  </a:outerShdw>
                </a:effectLst>
                <a:cs typeface="+mn-cs"/>
              </a:rPr>
              <a:t>Templates and Replication </a:t>
            </a:r>
            <a:endParaRPr lang="en-US" b="1" dirty="0">
              <a:solidFill>
                <a:schemeClr val="accent1"/>
              </a:solidFill>
              <a:effectLst>
                <a:outerShdw blurRad="63500" algn="ctr" rotWithShape="0">
                  <a:prstClr val="black">
                    <a:alpha val="50000"/>
                  </a:prstClr>
                </a:outerShdw>
              </a:effectLst>
              <a:cs typeface="+mn-cs"/>
            </a:endParaRPr>
          </a:p>
          <a:p>
            <a:pPr marL="169863" indent="-169863">
              <a:buFontTx/>
              <a:buBlip>
                <a:blip r:embed="rId5"/>
              </a:buBlip>
              <a:defRPr/>
            </a:pPr>
            <a:r>
              <a:rPr lang="en-US" dirty="0" smtClean="0">
                <a:effectLst>
                  <a:outerShdw blurRad="63500" algn="ctr" rotWithShape="0">
                    <a:prstClr val="black">
                      <a:alpha val="50000"/>
                    </a:prstClr>
                  </a:outerShdw>
                </a:effectLst>
                <a:cs typeface="+mn-cs"/>
              </a:rPr>
              <a:t>Journal Wrap anyone? Bloated SYSVOL?</a:t>
            </a:r>
            <a:endParaRPr lang="en-US" dirty="0">
              <a:effectLst>
                <a:outerShdw blurRad="63500" algn="ctr" rotWithShape="0">
                  <a:prstClr val="black">
                    <a:alpha val="50000"/>
                  </a:prstClr>
                </a:outerShdw>
              </a:effectLst>
              <a:cs typeface="+mn-cs"/>
            </a:endParaRPr>
          </a:p>
        </p:txBody>
      </p:sp>
      <p:sp>
        <p:nvSpPr>
          <p:cNvPr id="16" name="TextBox 15"/>
          <p:cNvSpPr txBox="1"/>
          <p:nvPr/>
        </p:nvSpPr>
        <p:spPr>
          <a:xfrm>
            <a:off x="5143500" y="2209800"/>
            <a:ext cx="3695700" cy="892552"/>
          </a:xfrm>
          <a:prstGeom prst="rect">
            <a:avLst/>
          </a:prstGeom>
          <a:noFill/>
        </p:spPr>
        <p:txBody>
          <a:bodyPr wrap="square">
            <a:spAutoFit/>
          </a:bodyPr>
          <a:lstStyle/>
          <a:p>
            <a:pPr>
              <a:defRPr/>
            </a:pPr>
            <a:r>
              <a:rPr lang="en-US" b="1" dirty="0" smtClean="0">
                <a:solidFill>
                  <a:schemeClr val="accent1"/>
                </a:solidFill>
                <a:effectLst>
                  <a:outerShdw blurRad="38100" dist="38100" dir="2700000" algn="tl">
                    <a:srgbClr val="000000">
                      <a:alpha val="43137"/>
                    </a:srgbClr>
                  </a:outerShdw>
                </a:effectLst>
                <a:cs typeface="+mn-cs"/>
              </a:rPr>
              <a:t>Local GPOs</a:t>
            </a:r>
            <a:endParaRPr lang="en-US" sz="2000" b="1" dirty="0" smtClean="0">
              <a:solidFill>
                <a:schemeClr val="accent1"/>
              </a:solidFill>
              <a:effectLst>
                <a:outerShdw blurRad="63500" algn="ctr" rotWithShape="0">
                  <a:prstClr val="black">
                    <a:alpha val="50000"/>
                  </a:prstClr>
                </a:outerShdw>
              </a:effectLst>
            </a:endParaRPr>
          </a:p>
          <a:p>
            <a:pPr marL="169863" indent="-169863">
              <a:buFontTx/>
              <a:buBlip>
                <a:blip r:embed="rId5"/>
              </a:buBlip>
              <a:defRPr/>
            </a:pPr>
            <a:r>
              <a:rPr lang="en-US" sz="1600" dirty="0" smtClean="0">
                <a:effectLst>
                  <a:outerShdw blurRad="63500" algn="ctr" rotWithShape="0">
                    <a:prstClr val="black">
                      <a:alpha val="50000"/>
                    </a:prstClr>
                  </a:outerShdw>
                </a:effectLst>
              </a:rPr>
              <a:t>Limited flexibility with a single local GPO</a:t>
            </a:r>
          </a:p>
          <a:p>
            <a:pPr>
              <a:defRPr/>
            </a:pPr>
            <a:r>
              <a:rPr lang="en-US" dirty="0" smtClean="0">
                <a:cs typeface="+mn-cs"/>
              </a:rPr>
              <a:t> </a:t>
            </a:r>
            <a:endParaRPr lang="en-US" sz="1600" dirty="0">
              <a:cs typeface="+mn-cs"/>
            </a:endParaRPr>
          </a:p>
        </p:txBody>
      </p:sp>
      <p:sp>
        <p:nvSpPr>
          <p:cNvPr id="17" name="TextBox 16"/>
          <p:cNvSpPr txBox="1"/>
          <p:nvPr/>
        </p:nvSpPr>
        <p:spPr>
          <a:xfrm>
            <a:off x="1371600" y="2590800"/>
            <a:ext cx="3124200" cy="1908215"/>
          </a:xfrm>
          <a:prstGeom prst="rect">
            <a:avLst/>
          </a:prstGeom>
          <a:noFill/>
        </p:spPr>
        <p:txBody>
          <a:bodyPr wrap="square">
            <a:spAutoFit/>
          </a:bodyPr>
          <a:lstStyle/>
          <a:p>
            <a:pPr>
              <a:defRPr/>
            </a:pPr>
            <a:r>
              <a:rPr lang="en-US" b="1" dirty="0" smtClean="0">
                <a:solidFill>
                  <a:schemeClr val="accent1"/>
                </a:solidFill>
                <a:effectLst>
                  <a:outerShdw blurRad="63500" algn="ctr" rotWithShape="0">
                    <a:prstClr val="black">
                      <a:alpha val="50000"/>
                    </a:prstClr>
                  </a:outerShdw>
                </a:effectLst>
                <a:cs typeface="+mn-cs"/>
              </a:rPr>
              <a:t>Settings</a:t>
            </a:r>
            <a:endParaRPr lang="en-US" b="1" dirty="0">
              <a:solidFill>
                <a:schemeClr val="accent1"/>
              </a:solidFill>
              <a:effectLst>
                <a:outerShdw blurRad="63500" algn="ctr" rotWithShape="0">
                  <a:prstClr val="black">
                    <a:alpha val="50000"/>
                  </a:prstClr>
                </a:outerShdw>
              </a:effectLst>
              <a:cs typeface="+mn-cs"/>
            </a:endParaRPr>
          </a:p>
          <a:p>
            <a:pPr marL="169863" indent="-169863">
              <a:buFontTx/>
              <a:buBlip>
                <a:blip r:embed="rId5"/>
              </a:buBlip>
              <a:defRPr/>
            </a:pPr>
            <a:r>
              <a:rPr lang="en-US" sz="2000" dirty="0" smtClean="0">
                <a:effectLst>
                  <a:outerShdw blurRad="63500" algn="ctr" rotWithShape="0">
                    <a:prstClr val="black">
                      <a:alpha val="50000"/>
                    </a:prstClr>
                  </a:outerShdw>
                </a:effectLst>
                <a:cs typeface="+mn-cs"/>
              </a:rPr>
              <a:t>~1,800 policy settings in XP</a:t>
            </a:r>
          </a:p>
          <a:p>
            <a:pPr marL="169863" indent="-169863">
              <a:buFontTx/>
              <a:buBlip>
                <a:blip r:embed="rId5"/>
              </a:buBlip>
              <a:defRPr/>
            </a:pPr>
            <a:r>
              <a:rPr lang="en-US" sz="2000" dirty="0" smtClean="0">
                <a:effectLst>
                  <a:outerShdw blurRad="63500" algn="ctr" rotWithShape="0">
                    <a:prstClr val="black">
                      <a:alpha val="50000"/>
                    </a:prstClr>
                  </a:outerShdw>
                </a:effectLst>
              </a:rPr>
              <a:t>Incomplete coverage means missing key scenarios</a:t>
            </a:r>
            <a:endParaRPr lang="en-US" sz="2000" dirty="0">
              <a:effectLst>
                <a:outerShdw blurRad="63500" algn="ctr" rotWithShape="0">
                  <a:prstClr val="black">
                    <a:alpha val="50000"/>
                  </a:prstClr>
                </a:outerShdw>
              </a:effectLst>
              <a:cs typeface="+mn-cs"/>
            </a:endParaRPr>
          </a:p>
        </p:txBody>
      </p:sp>
      <p:grpSp>
        <p:nvGrpSpPr>
          <p:cNvPr id="4" name="Group 147"/>
          <p:cNvGrpSpPr>
            <a:grpSpLocks/>
          </p:cNvGrpSpPr>
          <p:nvPr/>
        </p:nvGrpSpPr>
        <p:grpSpPr bwMode="auto">
          <a:xfrm>
            <a:off x="5505450" y="2790825"/>
            <a:ext cx="3070225" cy="1184275"/>
            <a:chOff x="5686428" y="2536826"/>
            <a:chExt cx="3070849" cy="1184289"/>
          </a:xfrm>
        </p:grpSpPr>
        <p:sp>
          <p:nvSpPr>
            <p:cNvPr id="20" name="Rounded Rectangle 19"/>
            <p:cNvSpPr/>
            <p:nvPr/>
          </p:nvSpPr>
          <p:spPr bwMode="blackGray">
            <a:xfrm>
              <a:off x="5686428" y="2536826"/>
              <a:ext cx="1109663" cy="1184289"/>
            </a:xfrm>
            <a:prstGeom prst="roundRect">
              <a:avLst/>
            </a:prstGeom>
            <a:gradFill flip="none" rotWithShape="1">
              <a:gsLst>
                <a:gs pos="0">
                  <a:schemeClr val="tx1">
                    <a:lumMod val="65000"/>
                    <a:shade val="30000"/>
                    <a:satMod val="115000"/>
                    <a:alpha val="50000"/>
                  </a:schemeClr>
                </a:gs>
                <a:gs pos="50000">
                  <a:schemeClr val="tx1">
                    <a:lumMod val="65000"/>
                    <a:shade val="67500"/>
                    <a:satMod val="115000"/>
                    <a:alpha val="50000"/>
                  </a:schemeClr>
                </a:gs>
                <a:gs pos="100000">
                  <a:schemeClr val="tx1">
                    <a:lumMod val="65000"/>
                    <a:shade val="100000"/>
                    <a:satMod val="115000"/>
                    <a:alpha val="50000"/>
                  </a:schemeClr>
                </a:gs>
              </a:gsLst>
              <a:lin ang="16200000" scaled="1"/>
              <a:tileRect/>
            </a:gradFill>
            <a:ln>
              <a:solidFill>
                <a:schemeClr val="tx1">
                  <a:lumMod val="9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bIns="54864">
              <a:normAutofit/>
            </a:bodyPr>
            <a:lstStyle/>
            <a:p>
              <a:pPr algn="ctr" defTabSz="1096963">
                <a:defRPr/>
              </a:pPr>
              <a:r>
                <a:rPr lang="en-US" sz="1050" dirty="0">
                  <a:solidFill>
                    <a:schemeClr val="accent1"/>
                  </a:solidFill>
                  <a:effectLst>
                    <a:outerShdw blurRad="38100" dist="38100" dir="2700000" algn="tl">
                      <a:srgbClr val="000000">
                        <a:alpha val="43137"/>
                      </a:srgbClr>
                    </a:outerShdw>
                  </a:effectLst>
                </a:rPr>
                <a:t>LGPO’s</a:t>
              </a:r>
            </a:p>
          </p:txBody>
        </p:sp>
        <p:sp>
          <p:nvSpPr>
            <p:cNvPr id="21" name="Rounded Rectangle 20"/>
            <p:cNvSpPr/>
            <p:nvPr/>
          </p:nvSpPr>
          <p:spPr bwMode="blackGray">
            <a:xfrm>
              <a:off x="5798997" y="2784490"/>
              <a:ext cx="901846" cy="879475"/>
            </a:xfrm>
            <a:prstGeom prst="roundRect">
              <a:avLst/>
            </a:prstGeom>
            <a:solidFill>
              <a:schemeClr val="accent2">
                <a:lumMod val="75000"/>
              </a:schemeClr>
            </a:solid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bIns="54864">
              <a:normAutofit/>
            </a:bodyPr>
            <a:lstStyle/>
            <a:p>
              <a:pPr algn="ctr" defTabSz="1096963">
                <a:defRPr/>
              </a:pPr>
              <a:r>
                <a:rPr lang="en-US" sz="1600" b="1" dirty="0">
                  <a:solidFill>
                    <a:schemeClr val="accent1"/>
                  </a:solidFill>
                  <a:effectLst>
                    <a:outerShdw blurRad="38100" dist="38100" dir="2700000" algn="tl">
                      <a:srgbClr val="000000">
                        <a:alpha val="43137"/>
                      </a:srgbClr>
                    </a:outerShdw>
                  </a:effectLst>
                </a:rPr>
                <a:t>LGPO</a:t>
              </a:r>
            </a:p>
          </p:txBody>
        </p:sp>
        <p:sp>
          <p:nvSpPr>
            <p:cNvPr id="22" name="Rounded Rectangle 21"/>
            <p:cNvSpPr/>
            <p:nvPr/>
          </p:nvSpPr>
          <p:spPr bwMode="blackGray">
            <a:xfrm>
              <a:off x="7019917" y="2828928"/>
              <a:ext cx="1737360" cy="182880"/>
            </a:xfrm>
            <a:prstGeom prst="roundRect">
              <a:avLst/>
            </a:prstGeom>
            <a:gradFill flip="none" rotWithShape="1">
              <a:gsLst>
                <a:gs pos="0">
                  <a:schemeClr val="tx1">
                    <a:lumMod val="65000"/>
                    <a:shade val="30000"/>
                    <a:satMod val="115000"/>
                    <a:alpha val="0"/>
                  </a:schemeClr>
                </a:gs>
                <a:gs pos="50000">
                  <a:schemeClr val="accent2">
                    <a:lumMod val="75000"/>
                    <a:alpha val="70000"/>
                  </a:schemeClr>
                </a:gs>
                <a:gs pos="100000">
                  <a:schemeClr val="tx1">
                    <a:lumMod val="65000"/>
                    <a:shade val="100000"/>
                    <a:satMod val="115000"/>
                    <a:alpha val="0"/>
                  </a:schemeClr>
                </a:gs>
              </a:gsLst>
              <a:lin ang="16200000" scaled="1"/>
              <a:tileRect/>
            </a:gradFill>
            <a:ln w="12700">
              <a:solidFill>
                <a:schemeClr val="accent2">
                  <a:lumMod val="7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noAutofit/>
            </a:bodyPr>
            <a:lstStyle/>
            <a:p>
              <a:pPr algn="ctr" defTabSz="1096963">
                <a:defRPr/>
              </a:pPr>
              <a:r>
                <a:rPr lang="en-US" sz="1400" b="1" dirty="0">
                  <a:solidFill>
                    <a:schemeClr val="accent1"/>
                  </a:solidFill>
                  <a:effectLst>
                    <a:outerShdw blurRad="38100" dist="38100" dir="2700000" algn="tl">
                      <a:srgbClr val="000000">
                        <a:alpha val="43137"/>
                      </a:srgbClr>
                    </a:outerShdw>
                  </a:effectLst>
                </a:rPr>
                <a:t>Local Computer Policy</a:t>
              </a:r>
            </a:p>
          </p:txBody>
        </p:sp>
        <p:cxnSp>
          <p:nvCxnSpPr>
            <p:cNvPr id="23" name="Straight Connector 22"/>
            <p:cNvCxnSpPr/>
            <p:nvPr/>
          </p:nvCxnSpPr>
          <p:spPr>
            <a:xfrm>
              <a:off x="6691520" y="2905130"/>
              <a:ext cx="319152"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Title 1"/>
          <p:cNvSpPr txBox="1">
            <a:spLocks/>
          </p:cNvSpPr>
          <p:nvPr/>
        </p:nvSpPr>
        <p:spPr>
          <a:xfrm>
            <a:off x="2133600" y="155126"/>
            <a:ext cx="6283950" cy="781050"/>
          </a:xfrm>
          <a:prstGeom prst="rect">
            <a:avLst/>
          </a:prstGeom>
        </p:spPr>
        <p:txBody>
          <a:bodyPr vert="horz" wrap="square" lIns="0" tIns="0" rIns="0" bIns="0" rtlCol="0" anchor="t">
            <a:noAutofit/>
            <a:scene3d>
              <a:camera prst="orthographicFront"/>
              <a:lightRig rig="threePt" dir="t"/>
            </a:scene3d>
            <a:sp3d extrusionH="6350">
              <a:bevelT w="12700" h="25400" prst="coolSlant"/>
              <a:bevelB w="19050" h="19050"/>
              <a:extrusionClr>
                <a:schemeClr val="bg1"/>
              </a:extrusionClr>
            </a:sp3d>
          </a:bodyPr>
          <a:lstStyle/>
          <a:p>
            <a:pPr defTabSz="912777" eaLnBrk="0" fontAlgn="base" hangingPunct="0">
              <a:lnSpc>
                <a:spcPct val="90000"/>
              </a:lnSpc>
              <a:spcBef>
                <a:spcPct val="0"/>
              </a:spcBef>
              <a:spcAft>
                <a:spcPct val="0"/>
              </a:spcAft>
              <a:defRPr/>
            </a:pPr>
            <a:endParaRPr lang="en-AU" sz="2000"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12" name="TextBox 11"/>
          <p:cNvSpPr txBox="1"/>
          <p:nvPr/>
        </p:nvSpPr>
        <p:spPr>
          <a:xfrm>
            <a:off x="609600" y="1295400"/>
            <a:ext cx="2851150" cy="677108"/>
          </a:xfrm>
          <a:prstGeom prst="rect">
            <a:avLst/>
          </a:prstGeom>
          <a:noFill/>
        </p:spPr>
        <p:txBody>
          <a:bodyPr wrap="square">
            <a:spAutoFit/>
          </a:bodyPr>
          <a:lstStyle/>
          <a:p>
            <a:pPr>
              <a:defRPr/>
            </a:pPr>
            <a:r>
              <a:rPr lang="en-US" b="1" dirty="0">
                <a:solidFill>
                  <a:schemeClr val="accent1"/>
                </a:solidFill>
                <a:effectLst>
                  <a:outerShdw blurRad="63500" algn="ctr" rotWithShape="0">
                    <a:prstClr val="black">
                      <a:alpha val="50000"/>
                    </a:prstClr>
                  </a:outerShdw>
                </a:effectLst>
                <a:cs typeface="+mn-cs"/>
              </a:rPr>
              <a:t>Group Policy </a:t>
            </a:r>
            <a:r>
              <a:rPr lang="en-US" b="1" dirty="0" smtClean="0">
                <a:solidFill>
                  <a:schemeClr val="accent1"/>
                </a:solidFill>
                <a:effectLst>
                  <a:outerShdw blurRad="63500" algn="ctr" rotWithShape="0">
                    <a:prstClr val="black">
                      <a:alpha val="50000"/>
                    </a:prstClr>
                  </a:outerShdw>
                </a:effectLst>
                <a:cs typeface="+mn-cs"/>
              </a:rPr>
              <a:t>Process</a:t>
            </a:r>
            <a:endParaRPr lang="en-US" b="1" dirty="0">
              <a:solidFill>
                <a:schemeClr val="accent1"/>
              </a:solidFill>
              <a:effectLst>
                <a:outerShdw blurRad="63500" algn="ctr" rotWithShape="0">
                  <a:prstClr val="black">
                    <a:alpha val="50000"/>
                  </a:prstClr>
                </a:outerShdw>
              </a:effectLst>
              <a:cs typeface="+mn-cs"/>
            </a:endParaRPr>
          </a:p>
          <a:p>
            <a:pPr marL="169863" indent="-169863">
              <a:buFontTx/>
              <a:buBlip>
                <a:blip r:embed="rId5"/>
              </a:buBlip>
              <a:defRPr/>
            </a:pPr>
            <a:r>
              <a:rPr lang="en-US" sz="2000" dirty="0" smtClean="0">
                <a:effectLst>
                  <a:outerShdw blurRad="63500" algn="ctr" rotWithShape="0">
                    <a:prstClr val="black">
                      <a:alpha val="50000"/>
                    </a:prstClr>
                  </a:outerShdw>
                </a:effectLst>
                <a:latin typeface="+mn-lt"/>
                <a:cs typeface="+mn-cs"/>
              </a:rPr>
              <a:t>Part of </a:t>
            </a:r>
            <a:r>
              <a:rPr lang="en-US" sz="2000" dirty="0" err="1" smtClean="0">
                <a:effectLst>
                  <a:outerShdw blurRad="63500" algn="ctr" rotWithShape="0">
                    <a:prstClr val="black">
                      <a:alpha val="50000"/>
                    </a:prstClr>
                  </a:outerShdw>
                </a:effectLst>
                <a:latin typeface="+mn-lt"/>
                <a:cs typeface="+mn-cs"/>
              </a:rPr>
              <a:t>Winlogon</a:t>
            </a:r>
            <a:endParaRPr lang="en-US" sz="2000" dirty="0">
              <a:effectLst>
                <a:outerShdw blurRad="63500" algn="ctr" rotWithShape="0">
                  <a:prstClr val="black">
                    <a:alpha val="50000"/>
                  </a:prstClr>
                </a:outerShdw>
              </a:effectLst>
              <a:latin typeface="+mn-lt"/>
              <a:cs typeface="+mn-cs"/>
            </a:endParaRPr>
          </a:p>
        </p:txBody>
      </p:sp>
      <p:grpSp>
        <p:nvGrpSpPr>
          <p:cNvPr id="5" name="Group 27"/>
          <p:cNvGrpSpPr/>
          <p:nvPr/>
        </p:nvGrpSpPr>
        <p:grpSpPr>
          <a:xfrm>
            <a:off x="2895600" y="1143000"/>
            <a:ext cx="1295400" cy="990600"/>
            <a:chOff x="3276600" y="2057400"/>
            <a:chExt cx="1295400" cy="990600"/>
          </a:xfrm>
        </p:grpSpPr>
        <p:grpSp>
          <p:nvGrpSpPr>
            <p:cNvPr id="9" name="Group 150"/>
            <p:cNvGrpSpPr>
              <a:grpSpLocks/>
            </p:cNvGrpSpPr>
            <p:nvPr/>
          </p:nvGrpSpPr>
          <p:grpSpPr bwMode="auto">
            <a:xfrm>
              <a:off x="3563188" y="2057400"/>
              <a:ext cx="1008812" cy="990600"/>
              <a:chOff x="3563677" y="1991026"/>
              <a:chExt cx="749504" cy="830961"/>
            </a:xfrm>
          </p:grpSpPr>
          <p:pic>
            <p:nvPicPr>
              <p:cNvPr id="31" name="Picture 18" descr="C:\Documents and Settings\aline\My Documents\Inspiration\Microsoft_Art_Brand_etc\EventsDVD_FY07\Shapes and Graphics\Windows_Vista_Icons_ for_Marketing_use\CogWheel.png"/>
              <p:cNvPicPr>
                <a:picLocks noChangeAspect="1" noChangeArrowheads="1"/>
              </p:cNvPicPr>
              <p:nvPr/>
            </p:nvPicPr>
            <p:blipFill>
              <a:blip r:embed="rId6"/>
              <a:srcRect/>
              <a:stretch>
                <a:fillRect/>
              </a:stretch>
            </p:blipFill>
            <p:spPr bwMode="auto">
              <a:xfrm>
                <a:off x="3563677" y="1991026"/>
                <a:ext cx="518651" cy="518651"/>
              </a:xfrm>
              <a:prstGeom prst="rect">
                <a:avLst/>
              </a:prstGeom>
              <a:noFill/>
              <a:ln w="9525">
                <a:noFill/>
                <a:miter lim="800000"/>
                <a:headEnd/>
                <a:tailEnd/>
              </a:ln>
            </p:spPr>
          </p:pic>
          <p:pic>
            <p:nvPicPr>
              <p:cNvPr id="32"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3832414" y="2164096"/>
                <a:ext cx="480767" cy="657891"/>
              </a:xfrm>
              <a:prstGeom prst="rect">
                <a:avLst/>
              </a:prstGeom>
              <a:noFill/>
              <a:ln w="9525">
                <a:noFill/>
                <a:miter lim="800000"/>
                <a:headEnd/>
                <a:tailEnd/>
              </a:ln>
            </p:spPr>
          </p:pic>
        </p:grpSp>
        <p:pic>
          <p:nvPicPr>
            <p:cNvPr id="30" name="Picture 2" descr="C:\Users\liliag\AppData\Local\Microsoft\Windows\Temporary Internet Files\Content.IE5\LV3BHUON\MCj04338580000[1].png"/>
            <p:cNvPicPr>
              <a:picLocks noChangeAspect="1" noChangeArrowheads="1"/>
            </p:cNvPicPr>
            <p:nvPr/>
          </p:nvPicPr>
          <p:blipFill>
            <a:blip r:embed="rId7"/>
            <a:srcRect/>
            <a:stretch>
              <a:fillRect/>
            </a:stretch>
          </p:blipFill>
          <p:spPr bwMode="auto">
            <a:xfrm>
              <a:off x="3276600" y="2438400"/>
              <a:ext cx="568325" cy="568325"/>
            </a:xfrm>
            <a:prstGeom prst="rect">
              <a:avLst/>
            </a:prstGeom>
            <a:noFill/>
          </p:spPr>
        </p:pic>
      </p:grpSp>
      <p:grpSp>
        <p:nvGrpSpPr>
          <p:cNvPr id="19" name="Group 33"/>
          <p:cNvGrpSpPr/>
          <p:nvPr/>
        </p:nvGrpSpPr>
        <p:grpSpPr>
          <a:xfrm>
            <a:off x="381000" y="2286000"/>
            <a:ext cx="1219200" cy="1524000"/>
            <a:chOff x="381000" y="2438400"/>
            <a:chExt cx="1219200" cy="1524000"/>
          </a:xfrm>
        </p:grpSpPr>
        <p:grpSp>
          <p:nvGrpSpPr>
            <p:cNvPr id="28" name="Group 51"/>
            <p:cNvGrpSpPr>
              <a:grpSpLocks/>
            </p:cNvGrpSpPr>
            <p:nvPr/>
          </p:nvGrpSpPr>
          <p:grpSpPr bwMode="auto">
            <a:xfrm>
              <a:off x="381000" y="2438400"/>
              <a:ext cx="1219200" cy="1524000"/>
              <a:chOff x="288131" y="3078163"/>
              <a:chExt cx="1264186" cy="1262011"/>
            </a:xfrm>
          </p:grpSpPr>
          <p:pic>
            <p:nvPicPr>
              <p:cNvPr id="37" name="Picture 21" descr="C:\Documents and Settings\aline\My Documents\Inspiration\Microsoft_Art_Brand_etc\EventsDVD_FY07\Shapes and Graphics\Windows_Vista_Icons_ for_Marketing_use\Computer.png"/>
              <p:cNvPicPr>
                <a:picLocks noChangeAspect="1" noChangeArrowheads="1"/>
              </p:cNvPicPr>
              <p:nvPr/>
            </p:nvPicPr>
            <p:blipFill>
              <a:blip r:embed="rId8"/>
              <a:srcRect/>
              <a:stretch>
                <a:fillRect/>
              </a:stretch>
            </p:blipFill>
            <p:spPr bwMode="auto">
              <a:xfrm>
                <a:off x="288131" y="3078163"/>
                <a:ext cx="868363" cy="868363"/>
              </a:xfrm>
              <a:prstGeom prst="rect">
                <a:avLst/>
              </a:prstGeom>
              <a:noFill/>
              <a:ln w="9525">
                <a:noFill/>
                <a:miter lim="800000"/>
                <a:headEnd/>
                <a:tailEnd/>
              </a:ln>
            </p:spPr>
          </p:pic>
          <p:pic>
            <p:nvPicPr>
              <p:cNvPr id="38" name="Picture 27" descr="C:\Documents and Settings\aline\My Documents\Inspiration\Microsoft_Art_Brand_etc\EventsDVD_FY07\Shapes and Graphics\Windows_Vista_Icons_ for_Marketing_use\Vista Icons off the web\msconfig.exe_I0080_0409.png"/>
              <p:cNvPicPr>
                <a:picLocks noChangeAspect="1" noChangeArrowheads="1"/>
              </p:cNvPicPr>
              <p:nvPr/>
            </p:nvPicPr>
            <p:blipFill>
              <a:blip r:embed="rId9"/>
              <a:srcRect/>
              <a:stretch>
                <a:fillRect/>
              </a:stretch>
            </p:blipFill>
            <p:spPr bwMode="auto">
              <a:xfrm>
                <a:off x="334549" y="3122406"/>
                <a:ext cx="1217768" cy="1217768"/>
              </a:xfrm>
              <a:prstGeom prst="rect">
                <a:avLst/>
              </a:prstGeom>
              <a:noFill/>
              <a:ln w="9525">
                <a:noFill/>
                <a:miter lim="800000"/>
                <a:headEnd/>
                <a:tailEnd/>
              </a:ln>
            </p:spPr>
          </p:pic>
        </p:grpSp>
        <p:pic>
          <p:nvPicPr>
            <p:cNvPr id="36" name="Picture 5" descr="C:\Users\liliag\AppData\Local\Microsoft\Windows\Temporary Internet Files\Content.IE5\UIJ72FRB\MCj04325370000[1].png"/>
            <p:cNvPicPr>
              <a:picLocks noChangeAspect="1" noChangeArrowheads="1"/>
            </p:cNvPicPr>
            <p:nvPr/>
          </p:nvPicPr>
          <p:blipFill>
            <a:blip r:embed="rId10"/>
            <a:srcRect/>
            <a:stretch>
              <a:fillRect/>
            </a:stretch>
          </p:blipFill>
          <p:spPr bwMode="auto">
            <a:xfrm>
              <a:off x="762000" y="3124200"/>
              <a:ext cx="152400" cy="152400"/>
            </a:xfrm>
            <a:prstGeom prst="rect">
              <a:avLst/>
            </a:prstGeom>
            <a:noFill/>
          </p:spPr>
        </p:pic>
      </p:grpSp>
      <p:grpSp>
        <p:nvGrpSpPr>
          <p:cNvPr id="29" name="Group 38"/>
          <p:cNvGrpSpPr/>
          <p:nvPr/>
        </p:nvGrpSpPr>
        <p:grpSpPr>
          <a:xfrm>
            <a:off x="3124200" y="4070275"/>
            <a:ext cx="890588" cy="708025"/>
            <a:chOff x="228600" y="4648200"/>
            <a:chExt cx="890588" cy="708025"/>
          </a:xfrm>
        </p:grpSpPr>
        <p:grpSp>
          <p:nvGrpSpPr>
            <p:cNvPr id="33" name="Group 145"/>
            <p:cNvGrpSpPr>
              <a:grpSpLocks/>
            </p:cNvGrpSpPr>
            <p:nvPr/>
          </p:nvGrpSpPr>
          <p:grpSpPr bwMode="auto">
            <a:xfrm>
              <a:off x="228600" y="4648200"/>
              <a:ext cx="890588" cy="708025"/>
              <a:chOff x="199336" y="4689986"/>
              <a:chExt cx="890531" cy="707923"/>
            </a:xfrm>
          </p:grpSpPr>
          <p:pic>
            <p:nvPicPr>
              <p:cNvPr id="42" name="Picture 13" descr="C:\Documents and Settings\aline\My Documents\Inspiration\Microsoft_Art_Brand_etc\EventsDVD_FY07\Shapes and Graphics\Windows_Vista_Icons_ for_Marketing_use\Connected.png"/>
              <p:cNvPicPr>
                <a:picLocks noChangeAspect="1" noChangeArrowheads="1"/>
              </p:cNvPicPr>
              <p:nvPr/>
            </p:nvPicPr>
            <p:blipFill>
              <a:blip r:embed="rId11"/>
              <a:srcRect/>
              <a:stretch>
                <a:fillRect/>
              </a:stretch>
            </p:blipFill>
            <p:spPr bwMode="auto">
              <a:xfrm>
                <a:off x="413953" y="4689986"/>
                <a:ext cx="675914" cy="698633"/>
              </a:xfrm>
              <a:prstGeom prst="rect">
                <a:avLst/>
              </a:prstGeom>
              <a:noFill/>
              <a:ln w="9525">
                <a:noFill/>
                <a:miter lim="800000"/>
                <a:headEnd/>
                <a:tailEnd/>
              </a:ln>
            </p:spPr>
          </p:pic>
          <p:pic>
            <p:nvPicPr>
              <p:cNvPr id="43" name="Picture 12" descr="C:\Documents and Settings\aline\My Documents\Inspiration\Microsoft_Art_Brand_etc\EventsDVD_FY07\Shapes and Graphics\Windows_Vista_Icons_ for_Marketing_use\Search.png"/>
              <p:cNvPicPr>
                <a:picLocks noChangeAspect="1" noChangeArrowheads="1"/>
              </p:cNvPicPr>
              <p:nvPr/>
            </p:nvPicPr>
            <p:blipFill>
              <a:blip r:embed="rId12"/>
              <a:srcRect/>
              <a:stretch>
                <a:fillRect/>
              </a:stretch>
            </p:blipFill>
            <p:spPr bwMode="auto">
              <a:xfrm flipH="1">
                <a:off x="199336" y="4836316"/>
                <a:ext cx="561594" cy="561593"/>
              </a:xfrm>
              <a:prstGeom prst="rect">
                <a:avLst/>
              </a:prstGeom>
              <a:noFill/>
              <a:ln w="9525">
                <a:noFill/>
                <a:miter lim="800000"/>
                <a:headEnd/>
                <a:tailEnd/>
              </a:ln>
            </p:spPr>
          </p:pic>
        </p:grpSp>
        <p:pic>
          <p:nvPicPr>
            <p:cNvPr id="41" name="Picture 8" descr="C:\Users\liliag\AppData\Local\Microsoft\Windows\Temporary Internet Files\Content.IE5\1KV4VA5B\MCj04348590000[1].png"/>
            <p:cNvPicPr>
              <a:picLocks noChangeAspect="1" noChangeArrowheads="1"/>
            </p:cNvPicPr>
            <p:nvPr/>
          </p:nvPicPr>
          <p:blipFill>
            <a:blip r:embed="rId13"/>
            <a:srcRect/>
            <a:stretch>
              <a:fillRect/>
            </a:stretch>
          </p:blipFill>
          <p:spPr bwMode="auto">
            <a:xfrm>
              <a:off x="609600" y="4724400"/>
              <a:ext cx="457199" cy="457199"/>
            </a:xfrm>
            <a:prstGeom prst="rect">
              <a:avLst/>
            </a:prstGeom>
            <a:noFill/>
          </p:spPr>
        </p:pic>
      </p:grpSp>
      <p:sp>
        <p:nvSpPr>
          <p:cNvPr id="44" name="TextBox 43"/>
          <p:cNvSpPr txBox="1"/>
          <p:nvPr/>
        </p:nvSpPr>
        <p:spPr>
          <a:xfrm>
            <a:off x="304800" y="3917875"/>
            <a:ext cx="3124200" cy="1292662"/>
          </a:xfrm>
          <a:prstGeom prst="rect">
            <a:avLst/>
          </a:prstGeom>
          <a:noFill/>
        </p:spPr>
        <p:txBody>
          <a:bodyPr wrap="square">
            <a:spAutoFit/>
          </a:bodyPr>
          <a:lstStyle/>
          <a:p>
            <a:pPr>
              <a:defRPr/>
            </a:pPr>
            <a:r>
              <a:rPr lang="en-US" b="1" dirty="0" smtClean="0">
                <a:solidFill>
                  <a:schemeClr val="accent1"/>
                </a:solidFill>
                <a:effectLst>
                  <a:outerShdw blurRad="63500" algn="ctr" rotWithShape="0">
                    <a:prstClr val="black">
                      <a:alpha val="50000"/>
                    </a:prstClr>
                  </a:outerShdw>
                </a:effectLst>
                <a:cs typeface="+mn-cs"/>
              </a:rPr>
              <a:t>Network </a:t>
            </a:r>
            <a:endParaRPr lang="en-US" b="1" dirty="0">
              <a:solidFill>
                <a:schemeClr val="accent1"/>
              </a:solidFill>
              <a:effectLst>
                <a:outerShdw blurRad="63500" algn="ctr" rotWithShape="0">
                  <a:prstClr val="black">
                    <a:alpha val="50000"/>
                  </a:prstClr>
                </a:outerShdw>
              </a:effectLst>
              <a:cs typeface="+mn-cs"/>
            </a:endParaRPr>
          </a:p>
          <a:p>
            <a:pPr marL="169863" indent="-169863">
              <a:buFontTx/>
              <a:buBlip>
                <a:blip r:embed="rId5"/>
              </a:buBlip>
              <a:defRPr/>
            </a:pPr>
            <a:r>
              <a:rPr lang="en-US" sz="2000" dirty="0" smtClean="0">
                <a:effectLst>
                  <a:outerShdw blurRad="63500" algn="ctr" rotWithShape="0">
                    <a:prstClr val="black">
                      <a:alpha val="50000"/>
                    </a:prstClr>
                  </a:outerShdw>
                </a:effectLst>
                <a:cs typeface="+mn-cs"/>
              </a:rPr>
              <a:t>Limited awareness of changing network conditions</a:t>
            </a:r>
          </a:p>
        </p:txBody>
      </p:sp>
      <p:grpSp>
        <p:nvGrpSpPr>
          <p:cNvPr id="34" name="Group 68"/>
          <p:cNvGrpSpPr/>
          <p:nvPr/>
        </p:nvGrpSpPr>
        <p:grpSpPr>
          <a:xfrm>
            <a:off x="330200" y="5350500"/>
            <a:ext cx="1193800" cy="1041400"/>
            <a:chOff x="533400" y="5562600"/>
            <a:chExt cx="1193800" cy="1041400"/>
          </a:xfrm>
        </p:grpSpPr>
        <p:pic>
          <p:nvPicPr>
            <p:cNvPr id="18"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srcRect/>
            <a:stretch>
              <a:fillRect/>
            </a:stretch>
          </p:blipFill>
          <p:spPr bwMode="auto">
            <a:xfrm>
              <a:off x="1195388" y="5884863"/>
              <a:ext cx="508000" cy="508000"/>
            </a:xfrm>
            <a:prstGeom prst="rect">
              <a:avLst/>
            </a:prstGeom>
            <a:noFill/>
            <a:ln w="9525">
              <a:noFill/>
              <a:miter lim="800000"/>
              <a:headEnd/>
              <a:tailEnd/>
            </a:ln>
          </p:spPr>
        </p:pic>
        <p:pic>
          <p:nvPicPr>
            <p:cNvPr id="45"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duotone>
                <a:prstClr val="black"/>
                <a:schemeClr val="accent2">
                  <a:tint val="45000"/>
                  <a:satMod val="400000"/>
                </a:schemeClr>
              </a:duotone>
            </a:blip>
            <a:srcRect/>
            <a:stretch>
              <a:fillRect/>
            </a:stretch>
          </p:blipFill>
          <p:spPr bwMode="auto">
            <a:xfrm>
              <a:off x="1219200" y="5638800"/>
              <a:ext cx="508000" cy="508000"/>
            </a:xfrm>
            <a:prstGeom prst="rect">
              <a:avLst/>
            </a:prstGeom>
            <a:noFill/>
            <a:ln w="9525">
              <a:noFill/>
              <a:miter lim="800000"/>
              <a:headEnd/>
              <a:tailEnd/>
            </a:ln>
          </p:spPr>
        </p:pic>
        <p:pic>
          <p:nvPicPr>
            <p:cNvPr id="46"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duotone>
                <a:prstClr val="black"/>
                <a:schemeClr val="accent3">
                  <a:tint val="45000"/>
                  <a:satMod val="400000"/>
                </a:schemeClr>
              </a:duotone>
            </a:blip>
            <a:srcRect/>
            <a:stretch>
              <a:fillRect/>
            </a:stretch>
          </p:blipFill>
          <p:spPr bwMode="auto">
            <a:xfrm>
              <a:off x="533400" y="5867400"/>
              <a:ext cx="508000" cy="508000"/>
            </a:xfrm>
            <a:prstGeom prst="rect">
              <a:avLst/>
            </a:prstGeom>
            <a:noFill/>
            <a:ln w="9525">
              <a:noFill/>
              <a:miter lim="800000"/>
              <a:headEnd/>
              <a:tailEnd/>
            </a:ln>
          </p:spPr>
        </p:pic>
        <p:pic>
          <p:nvPicPr>
            <p:cNvPr id="47"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srcRect/>
            <a:stretch>
              <a:fillRect/>
            </a:stretch>
          </p:blipFill>
          <p:spPr bwMode="auto">
            <a:xfrm>
              <a:off x="762000" y="5562600"/>
              <a:ext cx="508000" cy="508000"/>
            </a:xfrm>
            <a:prstGeom prst="rect">
              <a:avLst/>
            </a:prstGeom>
            <a:noFill/>
            <a:ln w="9525">
              <a:noFill/>
              <a:miter lim="800000"/>
              <a:headEnd/>
              <a:tailEnd/>
            </a:ln>
          </p:spPr>
        </p:pic>
        <p:pic>
          <p:nvPicPr>
            <p:cNvPr id="48"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srcRect/>
            <a:stretch>
              <a:fillRect/>
            </a:stretch>
          </p:blipFill>
          <p:spPr bwMode="auto">
            <a:xfrm>
              <a:off x="838200" y="6096000"/>
              <a:ext cx="508000" cy="508000"/>
            </a:xfrm>
            <a:prstGeom prst="rect">
              <a:avLst/>
            </a:prstGeom>
            <a:noFill/>
            <a:ln w="9525">
              <a:noFill/>
              <a:miter lim="800000"/>
              <a:headEnd/>
              <a:tailEnd/>
            </a:ln>
          </p:spPr>
        </p:pic>
      </p:grpSp>
      <p:grpSp>
        <p:nvGrpSpPr>
          <p:cNvPr id="35" name="Group 123"/>
          <p:cNvGrpSpPr/>
          <p:nvPr/>
        </p:nvGrpSpPr>
        <p:grpSpPr>
          <a:xfrm>
            <a:off x="5862638" y="5377055"/>
            <a:ext cx="1909762" cy="955675"/>
            <a:chOff x="5405438" y="5441950"/>
            <a:chExt cx="1909762" cy="955675"/>
          </a:xfrm>
        </p:grpSpPr>
        <p:pic>
          <p:nvPicPr>
            <p:cNvPr id="8"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5405438" y="5738813"/>
              <a:ext cx="481012" cy="658812"/>
            </a:xfrm>
            <a:prstGeom prst="rect">
              <a:avLst/>
            </a:prstGeom>
            <a:noFill/>
            <a:ln w="9525">
              <a:noFill/>
              <a:miter lim="800000"/>
              <a:headEnd/>
              <a:tailEnd/>
            </a:ln>
          </p:spPr>
        </p:pic>
        <p:grpSp>
          <p:nvGrpSpPr>
            <p:cNvPr id="39" name="Group 92"/>
            <p:cNvGrpSpPr>
              <a:grpSpLocks/>
            </p:cNvGrpSpPr>
            <p:nvPr/>
          </p:nvGrpSpPr>
          <p:grpSpPr bwMode="auto">
            <a:xfrm>
              <a:off x="5903913" y="5684838"/>
              <a:ext cx="382587" cy="458787"/>
              <a:chOff x="6018419" y="5656855"/>
              <a:chExt cx="382381" cy="457941"/>
            </a:xfrm>
          </p:grpSpPr>
          <p:pic>
            <p:nvPicPr>
              <p:cNvPr id="10" name="Picture 24" descr="C:\Documents and Settings\aline\My Documents\Inspiration\Microsoft_Art_Brand_etc\EventsDVD_FY07\HARDWARE_IMAGERY\Illustration - Misc Hardware\XML Icons\database green.png"/>
              <p:cNvPicPr>
                <a:picLocks noChangeAspect="1" noChangeArrowheads="1"/>
              </p:cNvPicPr>
              <p:nvPr/>
            </p:nvPicPr>
            <p:blipFill>
              <a:blip r:embed="rId15" cstate="print">
                <a:duotone>
                  <a:prstClr val="black"/>
                  <a:schemeClr val="accent2">
                    <a:tint val="45000"/>
                    <a:satMod val="400000"/>
                  </a:schemeClr>
                </a:duotone>
              </a:blip>
              <a:srcRect/>
              <a:stretch>
                <a:fillRect/>
              </a:stretch>
            </p:blipFill>
            <p:spPr bwMode="auto">
              <a:xfrm>
                <a:off x="6018419" y="5656855"/>
                <a:ext cx="382381" cy="457941"/>
              </a:xfrm>
              <a:prstGeom prst="rect">
                <a:avLst/>
              </a:prstGeom>
              <a:noFill/>
            </p:spPr>
          </p:pic>
          <p:sp>
            <p:nvSpPr>
              <p:cNvPr id="11" name="Folded Corner 10"/>
              <p:cNvSpPr/>
              <p:nvPr/>
            </p:nvSpPr>
            <p:spPr bwMode="blackGray">
              <a:xfrm>
                <a:off x="6150079" y="5854880"/>
                <a:ext cx="145389" cy="172191"/>
              </a:xfrm>
              <a:prstGeom prst="foldedCorner">
                <a:avLst/>
              </a:prstGeom>
              <a:solidFill>
                <a:schemeClr val="tx2">
                  <a:lumMod val="75000"/>
                </a:schemeClr>
              </a:solidFill>
              <a:ln>
                <a:solidFill>
                  <a:schemeClr val="bg1"/>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3600" dirty="0">
                  <a:solidFill>
                    <a:schemeClr val="tx1"/>
                  </a:solidFill>
                  <a:effectLst>
                    <a:outerShdw blurRad="38100" dist="38100" dir="2700000" algn="tl">
                      <a:srgbClr val="000000">
                        <a:alpha val="43137"/>
                      </a:srgbClr>
                    </a:outerShdw>
                  </a:effectLst>
                </a:endParaRPr>
              </a:p>
            </p:txBody>
          </p:sp>
        </p:grpSp>
        <p:sp>
          <p:nvSpPr>
            <p:cNvPr id="24" name="TextBox 23"/>
            <p:cNvSpPr txBox="1"/>
            <p:nvPr/>
          </p:nvSpPr>
          <p:spPr>
            <a:xfrm>
              <a:off x="5414963" y="5518150"/>
              <a:ext cx="515937" cy="261610"/>
            </a:xfrm>
            <a:prstGeom prst="rect">
              <a:avLst/>
            </a:prstGeom>
            <a:noFill/>
          </p:spPr>
          <p:txBody>
            <a:bodyPr>
              <a:spAutoFit/>
            </a:bodyPr>
            <a:lstStyle/>
            <a:p>
              <a:pPr>
                <a:defRPr/>
              </a:pPr>
              <a:r>
                <a:rPr lang="en-US" sz="1100" dirty="0">
                  <a:solidFill>
                    <a:schemeClr val="accent1"/>
                  </a:solidFill>
                  <a:effectLst>
                    <a:outerShdw blurRad="63500" algn="ctr" rotWithShape="0">
                      <a:prstClr val="black">
                        <a:alpha val="40000"/>
                      </a:prstClr>
                    </a:outerShdw>
                  </a:effectLst>
                  <a:cs typeface="+mn-cs"/>
                </a:rPr>
                <a:t>DC</a:t>
              </a:r>
              <a:endParaRPr lang="en-US" sz="1200" dirty="0">
                <a:solidFill>
                  <a:schemeClr val="accent1"/>
                </a:solidFill>
                <a:effectLst>
                  <a:outerShdw blurRad="63500" algn="ctr" rotWithShape="0">
                    <a:prstClr val="black">
                      <a:alpha val="40000"/>
                    </a:prstClr>
                  </a:outerShdw>
                </a:effectLst>
                <a:cs typeface="+mn-cs"/>
              </a:endParaRPr>
            </a:p>
          </p:txBody>
        </p:sp>
        <p:sp>
          <p:nvSpPr>
            <p:cNvPr id="25" name="TextBox 24"/>
            <p:cNvSpPr txBox="1"/>
            <p:nvPr/>
          </p:nvSpPr>
          <p:spPr>
            <a:xfrm>
              <a:off x="5824538" y="5441950"/>
              <a:ext cx="633412" cy="261610"/>
            </a:xfrm>
            <a:prstGeom prst="rect">
              <a:avLst/>
            </a:prstGeom>
            <a:noFill/>
          </p:spPr>
          <p:txBody>
            <a:bodyPr>
              <a:spAutoFit/>
            </a:bodyPr>
            <a:lstStyle/>
            <a:p>
              <a:pPr>
                <a:defRPr/>
              </a:pPr>
              <a:r>
                <a:rPr lang="en-US" sz="1100" dirty="0" err="1">
                  <a:solidFill>
                    <a:schemeClr val="accent1"/>
                  </a:solidFill>
                  <a:effectLst>
                    <a:outerShdw blurRad="63500" algn="ctr" rotWithShape="0">
                      <a:prstClr val="black">
                        <a:alpha val="40000"/>
                      </a:prstClr>
                    </a:outerShdw>
                  </a:effectLst>
                  <a:cs typeface="+mn-cs"/>
                </a:rPr>
                <a:t>SysVo</a:t>
              </a:r>
              <a:r>
                <a:rPr lang="en-US" sz="1050" dirty="0" err="1">
                  <a:solidFill>
                    <a:schemeClr val="accent1"/>
                  </a:solidFill>
                  <a:effectLst>
                    <a:outerShdw blurRad="63500" algn="ctr" rotWithShape="0">
                      <a:prstClr val="black">
                        <a:alpha val="40000"/>
                      </a:prstClr>
                    </a:outerShdw>
                  </a:effectLst>
                  <a:cs typeface="+mn-cs"/>
                </a:rPr>
                <a:t>l</a:t>
              </a:r>
              <a:endParaRPr lang="en-US" sz="1100" dirty="0">
                <a:solidFill>
                  <a:schemeClr val="accent1"/>
                </a:solidFill>
                <a:effectLst>
                  <a:outerShdw blurRad="63500" algn="ctr" rotWithShape="0">
                    <a:prstClr val="black">
                      <a:alpha val="40000"/>
                    </a:prstClr>
                  </a:outerShdw>
                </a:effectLst>
                <a:cs typeface="+mn-cs"/>
              </a:endParaRPr>
            </a:p>
          </p:txBody>
        </p:sp>
        <p:pic>
          <p:nvPicPr>
            <p:cNvPr id="26" name="Picture 29" descr="C:\Documents and Settings\aline\My Documents\Inspiration\Microsoft_Art_Brand_etc\EventsDVD_FY07\Shapes and Graphics\Arrows - arrow\Gold Gradient Collection\arrow 0 gold  arrow curved 2.png"/>
            <p:cNvPicPr>
              <a:picLocks noChangeAspect="1" noChangeArrowheads="1"/>
            </p:cNvPicPr>
            <p:nvPr/>
          </p:nvPicPr>
          <p:blipFill>
            <a:blip r:embed="rId16"/>
            <a:srcRect/>
            <a:stretch>
              <a:fillRect/>
            </a:stretch>
          </p:blipFill>
          <p:spPr bwMode="auto">
            <a:xfrm rot="7285648">
              <a:off x="6183312" y="5603876"/>
              <a:ext cx="474663" cy="684212"/>
            </a:xfrm>
            <a:prstGeom prst="rect">
              <a:avLst/>
            </a:prstGeom>
            <a:noFill/>
            <a:ln w="9525">
              <a:noFill/>
              <a:miter lim="800000"/>
              <a:headEnd/>
              <a:tailEnd/>
            </a:ln>
          </p:spPr>
        </p:pic>
        <p:pic>
          <p:nvPicPr>
            <p:cNvPr id="51" name="Picture 3" descr="C:\Users\liliag\AppData\Local\Microsoft\Windows\Temporary Internet Files\Content.IE5\1KV4VA5B\MCj04348590000[1].png"/>
            <p:cNvPicPr>
              <a:picLocks noChangeAspect="1" noChangeArrowheads="1"/>
            </p:cNvPicPr>
            <p:nvPr/>
          </p:nvPicPr>
          <p:blipFill>
            <a:blip r:embed="rId13"/>
            <a:srcRect/>
            <a:stretch>
              <a:fillRect/>
            </a:stretch>
          </p:blipFill>
          <p:spPr bwMode="auto">
            <a:xfrm>
              <a:off x="6407150" y="5638800"/>
              <a:ext cx="908050" cy="603250"/>
            </a:xfrm>
            <a:prstGeom prst="rect">
              <a:avLst/>
            </a:prstGeom>
            <a:noFill/>
          </p:spPr>
        </p:pic>
      </p:grpSp>
      <p:grpSp>
        <p:nvGrpSpPr>
          <p:cNvPr id="40" name="Group 51"/>
          <p:cNvGrpSpPr/>
          <p:nvPr/>
        </p:nvGrpSpPr>
        <p:grpSpPr>
          <a:xfrm>
            <a:off x="7566025" y="1163612"/>
            <a:ext cx="1196975" cy="1298515"/>
            <a:chOff x="7315200" y="1066799"/>
            <a:chExt cx="1196975" cy="1298515"/>
          </a:xfrm>
        </p:grpSpPr>
        <p:grpSp>
          <p:nvGrpSpPr>
            <p:cNvPr id="49" name="Group 63"/>
            <p:cNvGrpSpPr>
              <a:grpSpLocks/>
            </p:cNvGrpSpPr>
            <p:nvPr/>
          </p:nvGrpSpPr>
          <p:grpSpPr bwMode="auto">
            <a:xfrm>
              <a:off x="7315200" y="1066799"/>
              <a:ext cx="587375" cy="688915"/>
              <a:chOff x="7609271" y="1563349"/>
              <a:chExt cx="586985" cy="689594"/>
            </a:xfrm>
          </p:grpSpPr>
          <p:pic>
            <p:nvPicPr>
              <p:cNvPr id="66"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67" name="TextBox 66"/>
              <p:cNvSpPr txBox="1"/>
              <p:nvPr/>
            </p:nvSpPr>
            <p:spPr>
              <a:xfrm>
                <a:off x="7609271" y="1998777"/>
                <a:ext cx="586985" cy="254166"/>
              </a:xfrm>
              <a:prstGeom prst="rect">
                <a:avLst/>
              </a:prstGeom>
              <a:noFill/>
            </p:spPr>
            <p:txBody>
              <a:bodyPr>
                <a:spAutoFit/>
              </a:bodyPr>
              <a:lstStyle/>
              <a:p>
                <a:pPr algn="ctr">
                  <a:defRPr/>
                </a:pPr>
                <a:r>
                  <a:rPr lang="en-US" sz="1050" dirty="0">
                    <a:solidFill>
                      <a:schemeClr val="accent1"/>
                    </a:solidFill>
                    <a:effectLst>
                      <a:outerShdw blurRad="63500" algn="ctr" rotWithShape="0">
                        <a:prstClr val="black">
                          <a:alpha val="40000"/>
                        </a:prstClr>
                      </a:outerShdw>
                    </a:effectLst>
                    <a:cs typeface="+mn-cs"/>
                  </a:rPr>
                  <a:t>ADM</a:t>
                </a:r>
              </a:p>
            </p:txBody>
          </p:sp>
        </p:grpSp>
        <p:grpSp>
          <p:nvGrpSpPr>
            <p:cNvPr id="50" name="Group 63"/>
            <p:cNvGrpSpPr>
              <a:grpSpLocks/>
            </p:cNvGrpSpPr>
            <p:nvPr/>
          </p:nvGrpSpPr>
          <p:grpSpPr bwMode="auto">
            <a:xfrm>
              <a:off x="7467600" y="1219199"/>
              <a:ext cx="587375" cy="688915"/>
              <a:chOff x="7609271" y="1563349"/>
              <a:chExt cx="586985" cy="689594"/>
            </a:xfrm>
          </p:grpSpPr>
          <p:pic>
            <p:nvPicPr>
              <p:cNvPr id="64"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65" name="TextBox 64"/>
              <p:cNvSpPr txBox="1"/>
              <p:nvPr/>
            </p:nvSpPr>
            <p:spPr>
              <a:xfrm>
                <a:off x="7609271" y="1998777"/>
                <a:ext cx="586985" cy="254166"/>
              </a:xfrm>
              <a:prstGeom prst="rect">
                <a:avLst/>
              </a:prstGeom>
              <a:noFill/>
            </p:spPr>
            <p:txBody>
              <a:bodyPr>
                <a:spAutoFit/>
              </a:bodyPr>
              <a:lstStyle/>
              <a:p>
                <a:pPr algn="ctr">
                  <a:defRPr/>
                </a:pPr>
                <a:r>
                  <a:rPr lang="en-US" sz="1050" dirty="0">
                    <a:solidFill>
                      <a:schemeClr val="accent1"/>
                    </a:solidFill>
                    <a:effectLst>
                      <a:outerShdw blurRad="63500" algn="ctr" rotWithShape="0">
                        <a:prstClr val="black">
                          <a:alpha val="40000"/>
                        </a:prstClr>
                      </a:outerShdw>
                    </a:effectLst>
                    <a:cs typeface="+mn-cs"/>
                  </a:rPr>
                  <a:t>ADM</a:t>
                </a:r>
              </a:p>
            </p:txBody>
          </p:sp>
        </p:grpSp>
        <p:grpSp>
          <p:nvGrpSpPr>
            <p:cNvPr id="52" name="Group 63"/>
            <p:cNvGrpSpPr>
              <a:grpSpLocks/>
            </p:cNvGrpSpPr>
            <p:nvPr/>
          </p:nvGrpSpPr>
          <p:grpSpPr bwMode="auto">
            <a:xfrm>
              <a:off x="7620000" y="1371599"/>
              <a:ext cx="587375" cy="688915"/>
              <a:chOff x="7609271" y="1563349"/>
              <a:chExt cx="586985" cy="689594"/>
            </a:xfrm>
          </p:grpSpPr>
          <p:pic>
            <p:nvPicPr>
              <p:cNvPr id="62"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63" name="TextBox 62"/>
              <p:cNvSpPr txBox="1"/>
              <p:nvPr/>
            </p:nvSpPr>
            <p:spPr>
              <a:xfrm>
                <a:off x="7609271" y="1998777"/>
                <a:ext cx="586985" cy="254166"/>
              </a:xfrm>
              <a:prstGeom prst="rect">
                <a:avLst/>
              </a:prstGeom>
              <a:noFill/>
            </p:spPr>
            <p:txBody>
              <a:bodyPr>
                <a:spAutoFit/>
              </a:bodyPr>
              <a:lstStyle/>
              <a:p>
                <a:pPr algn="ctr">
                  <a:defRPr/>
                </a:pPr>
                <a:r>
                  <a:rPr lang="en-US" sz="1050" dirty="0">
                    <a:solidFill>
                      <a:schemeClr val="accent1"/>
                    </a:solidFill>
                    <a:effectLst>
                      <a:outerShdw blurRad="63500" algn="ctr" rotWithShape="0">
                        <a:prstClr val="black">
                          <a:alpha val="40000"/>
                        </a:prstClr>
                      </a:outerShdw>
                    </a:effectLst>
                    <a:cs typeface="+mn-cs"/>
                  </a:rPr>
                  <a:t>ADM</a:t>
                </a:r>
              </a:p>
            </p:txBody>
          </p:sp>
        </p:grpSp>
        <p:grpSp>
          <p:nvGrpSpPr>
            <p:cNvPr id="53" name="Group 63"/>
            <p:cNvGrpSpPr>
              <a:grpSpLocks/>
            </p:cNvGrpSpPr>
            <p:nvPr/>
          </p:nvGrpSpPr>
          <p:grpSpPr bwMode="auto">
            <a:xfrm>
              <a:off x="7772400" y="1523999"/>
              <a:ext cx="587375" cy="688915"/>
              <a:chOff x="7609271" y="1563349"/>
              <a:chExt cx="586985" cy="689594"/>
            </a:xfrm>
          </p:grpSpPr>
          <p:pic>
            <p:nvPicPr>
              <p:cNvPr id="60"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61" name="TextBox 60"/>
              <p:cNvSpPr txBox="1"/>
              <p:nvPr/>
            </p:nvSpPr>
            <p:spPr>
              <a:xfrm>
                <a:off x="7609271" y="1998777"/>
                <a:ext cx="586985" cy="254166"/>
              </a:xfrm>
              <a:prstGeom prst="rect">
                <a:avLst/>
              </a:prstGeom>
              <a:noFill/>
            </p:spPr>
            <p:txBody>
              <a:bodyPr>
                <a:spAutoFit/>
              </a:bodyPr>
              <a:lstStyle/>
              <a:p>
                <a:pPr algn="ctr">
                  <a:defRPr/>
                </a:pPr>
                <a:r>
                  <a:rPr lang="en-US" sz="1050" dirty="0">
                    <a:solidFill>
                      <a:schemeClr val="accent1"/>
                    </a:solidFill>
                    <a:effectLst>
                      <a:outerShdw blurRad="63500" algn="ctr" rotWithShape="0">
                        <a:prstClr val="black">
                          <a:alpha val="40000"/>
                        </a:prstClr>
                      </a:outerShdw>
                    </a:effectLst>
                    <a:cs typeface="+mn-cs"/>
                  </a:rPr>
                  <a:t>ADM</a:t>
                </a:r>
              </a:p>
            </p:txBody>
          </p:sp>
        </p:grpSp>
        <p:grpSp>
          <p:nvGrpSpPr>
            <p:cNvPr id="54" name="Group 63"/>
            <p:cNvGrpSpPr>
              <a:grpSpLocks/>
            </p:cNvGrpSpPr>
            <p:nvPr/>
          </p:nvGrpSpPr>
          <p:grpSpPr bwMode="auto">
            <a:xfrm>
              <a:off x="7924800" y="1676399"/>
              <a:ext cx="587375" cy="688915"/>
              <a:chOff x="7609271" y="1563349"/>
              <a:chExt cx="586985" cy="689594"/>
            </a:xfrm>
          </p:grpSpPr>
          <p:pic>
            <p:nvPicPr>
              <p:cNvPr id="58"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59" name="TextBox 58"/>
              <p:cNvSpPr txBox="1"/>
              <p:nvPr/>
            </p:nvSpPr>
            <p:spPr>
              <a:xfrm>
                <a:off x="7609271" y="1998777"/>
                <a:ext cx="586985" cy="254166"/>
              </a:xfrm>
              <a:prstGeom prst="rect">
                <a:avLst/>
              </a:prstGeom>
              <a:noFill/>
            </p:spPr>
            <p:txBody>
              <a:bodyPr>
                <a:spAutoFit/>
              </a:bodyPr>
              <a:lstStyle/>
              <a:p>
                <a:pPr algn="ctr">
                  <a:defRPr/>
                </a:pPr>
                <a:r>
                  <a:rPr lang="en-US" sz="1050" dirty="0">
                    <a:solidFill>
                      <a:schemeClr val="accent1"/>
                    </a:solidFill>
                    <a:effectLst>
                      <a:outerShdw blurRad="63500" algn="ctr" rotWithShape="0">
                        <a:prstClr val="black">
                          <a:alpha val="40000"/>
                        </a:prstClr>
                      </a:outerShdw>
                    </a:effectLst>
                    <a:cs typeface="+mn-cs"/>
                  </a:rPr>
                  <a:t>ADM</a:t>
                </a:r>
              </a:p>
            </p:txBody>
          </p:sp>
        </p:grpSp>
      </p:grpSp>
      <p:grpSp>
        <p:nvGrpSpPr>
          <p:cNvPr id="55" name="Group 150"/>
          <p:cNvGrpSpPr>
            <a:grpSpLocks/>
          </p:cNvGrpSpPr>
          <p:nvPr/>
        </p:nvGrpSpPr>
        <p:grpSpPr bwMode="auto">
          <a:xfrm>
            <a:off x="2895600" y="1143000"/>
            <a:ext cx="1295400" cy="1066800"/>
            <a:chOff x="3315369" y="1991026"/>
            <a:chExt cx="997812" cy="830961"/>
          </a:xfrm>
        </p:grpSpPr>
        <p:pic>
          <p:nvPicPr>
            <p:cNvPr id="81" name="Picture 18" descr="C:\Documents and Settings\aline\My Documents\Inspiration\Microsoft_Art_Brand_etc\EventsDVD_FY07\Shapes and Graphics\Windows_Vista_Icons_ for_Marketing_use\CogWheel.png"/>
            <p:cNvPicPr>
              <a:picLocks noChangeAspect="1" noChangeArrowheads="1"/>
            </p:cNvPicPr>
            <p:nvPr/>
          </p:nvPicPr>
          <p:blipFill>
            <a:blip r:embed="rId6"/>
            <a:srcRect/>
            <a:stretch>
              <a:fillRect/>
            </a:stretch>
          </p:blipFill>
          <p:spPr bwMode="auto">
            <a:xfrm>
              <a:off x="3563677" y="1991026"/>
              <a:ext cx="518651" cy="518651"/>
            </a:xfrm>
            <a:prstGeom prst="rect">
              <a:avLst/>
            </a:prstGeom>
            <a:noFill/>
            <a:ln w="9525">
              <a:noFill/>
              <a:miter lim="800000"/>
              <a:headEnd/>
              <a:tailEnd/>
            </a:ln>
          </p:spPr>
        </p:pic>
        <p:pic>
          <p:nvPicPr>
            <p:cNvPr id="82" name="Picture 19" descr="C:\Documents and Settings\aline\My Documents\Inspiration\Microsoft_Art_Brand_etc\EventsDVD_FY07\Shapes and Graphics\Windows_Vista_Icons_ for_Marketing_use\DownBlueArrow.png"/>
            <p:cNvPicPr>
              <a:picLocks noChangeAspect="1" noChangeArrowheads="1"/>
            </p:cNvPicPr>
            <p:nvPr/>
          </p:nvPicPr>
          <p:blipFill>
            <a:blip r:embed="rId18" cstate="print">
              <a:duotone>
                <a:prstClr val="black"/>
                <a:schemeClr val="accent1">
                  <a:tint val="45000"/>
                  <a:satMod val="400000"/>
                </a:schemeClr>
              </a:duotone>
              <a:lum bright="16000" contrast="62000"/>
            </a:blip>
            <a:srcRect/>
            <a:stretch>
              <a:fillRect/>
            </a:stretch>
          </p:blipFill>
          <p:spPr bwMode="auto">
            <a:xfrm flipH="1" flipV="1">
              <a:off x="3511964" y="2482536"/>
              <a:ext cx="292118" cy="334962"/>
            </a:xfrm>
            <a:prstGeom prst="rect">
              <a:avLst/>
            </a:prstGeom>
            <a:noFill/>
          </p:spPr>
        </p:pic>
        <p:pic>
          <p:nvPicPr>
            <p:cNvPr id="83" name="Picture 20" descr="C:\Documents and Settings\aline\My Documents\Inspiration\Microsoft_Art_Brand_etc\EventsDVD_FY07\Shapes and Graphics\Windows_Vista_Icons_ for_Marketing_use\DownGreenArrow.png"/>
            <p:cNvPicPr>
              <a:picLocks noChangeAspect="1" noChangeArrowheads="1"/>
            </p:cNvPicPr>
            <p:nvPr/>
          </p:nvPicPr>
          <p:blipFill>
            <a:blip r:embed="rId19"/>
            <a:srcRect/>
            <a:stretch>
              <a:fillRect/>
            </a:stretch>
          </p:blipFill>
          <p:spPr bwMode="auto">
            <a:xfrm flipH="1">
              <a:off x="3315369" y="2285891"/>
              <a:ext cx="292118" cy="334962"/>
            </a:xfrm>
            <a:prstGeom prst="rect">
              <a:avLst/>
            </a:prstGeom>
            <a:noFill/>
            <a:ln w="9525">
              <a:noFill/>
              <a:miter lim="800000"/>
              <a:headEnd/>
              <a:tailEnd/>
            </a:ln>
          </p:spPr>
        </p:pic>
        <p:pic>
          <p:nvPicPr>
            <p:cNvPr id="84"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3832414" y="2164096"/>
              <a:ext cx="480767" cy="657891"/>
            </a:xfrm>
            <a:prstGeom prst="rect">
              <a:avLst/>
            </a:prstGeom>
            <a:noFill/>
            <a:ln w="9525">
              <a:noFill/>
              <a:miter lim="800000"/>
              <a:headEnd/>
              <a:tailEnd/>
            </a:ln>
          </p:spPr>
        </p:pic>
      </p:grpSp>
      <p:sp>
        <p:nvSpPr>
          <p:cNvPr id="85" name="TextBox 84"/>
          <p:cNvSpPr txBox="1"/>
          <p:nvPr/>
        </p:nvSpPr>
        <p:spPr>
          <a:xfrm>
            <a:off x="609600" y="1285875"/>
            <a:ext cx="2581275" cy="1354217"/>
          </a:xfrm>
          <a:prstGeom prst="rect">
            <a:avLst/>
          </a:prstGeom>
          <a:noFill/>
        </p:spPr>
        <p:txBody>
          <a:bodyPr>
            <a:spAutoFit/>
          </a:bodyPr>
          <a:lstStyle/>
          <a:p>
            <a:pPr>
              <a:defRPr/>
            </a:pPr>
            <a:r>
              <a:rPr lang="en-US" b="1" dirty="0">
                <a:solidFill>
                  <a:schemeClr val="accent1"/>
                </a:solidFill>
                <a:effectLst>
                  <a:outerShdw blurRad="63500" algn="ctr" rotWithShape="0">
                    <a:prstClr val="black">
                      <a:alpha val="50000"/>
                    </a:prstClr>
                  </a:outerShdw>
                </a:effectLst>
                <a:cs typeface="+mn-cs"/>
              </a:rPr>
              <a:t>Group Policy Service</a:t>
            </a:r>
          </a:p>
          <a:p>
            <a:pPr marL="169863" indent="-169863">
              <a:buFontTx/>
              <a:buBlip>
                <a:blip r:embed="rId5"/>
              </a:buBlip>
              <a:defRPr/>
            </a:pPr>
            <a:r>
              <a:rPr lang="en-US" sz="1600" dirty="0">
                <a:effectLst>
                  <a:outerShdw blurRad="63500" algn="ctr" rotWithShape="0">
                    <a:prstClr val="black">
                      <a:alpha val="50000"/>
                    </a:prstClr>
                  </a:outerShdw>
                </a:effectLst>
                <a:cs typeface="+mn-cs"/>
              </a:rPr>
              <a:t>GP now runs in a shared service</a:t>
            </a:r>
          </a:p>
          <a:p>
            <a:pPr marL="169863" indent="-169863">
              <a:buFontTx/>
              <a:buBlip>
                <a:blip r:embed="rId5"/>
              </a:buBlip>
              <a:defRPr/>
            </a:pPr>
            <a:r>
              <a:rPr lang="en-US" sz="1600" dirty="0">
                <a:effectLst>
                  <a:outerShdw blurRad="63500" algn="ctr" rotWithShape="0">
                    <a:prstClr val="black">
                      <a:alpha val="50000"/>
                    </a:prstClr>
                  </a:outerShdw>
                </a:effectLst>
                <a:cs typeface="+mn-cs"/>
              </a:rPr>
              <a:t>Hardened Service, more reliable</a:t>
            </a:r>
          </a:p>
        </p:txBody>
      </p:sp>
      <p:sp>
        <p:nvSpPr>
          <p:cNvPr id="86" name="TextBox 85"/>
          <p:cNvSpPr txBox="1"/>
          <p:nvPr/>
        </p:nvSpPr>
        <p:spPr>
          <a:xfrm>
            <a:off x="1371600" y="2611438"/>
            <a:ext cx="3276600" cy="1354217"/>
          </a:xfrm>
          <a:prstGeom prst="rect">
            <a:avLst/>
          </a:prstGeom>
          <a:noFill/>
        </p:spPr>
        <p:txBody>
          <a:bodyPr wrap="square">
            <a:spAutoFit/>
          </a:bodyPr>
          <a:lstStyle/>
          <a:p>
            <a:pPr>
              <a:defRPr/>
            </a:pPr>
            <a:r>
              <a:rPr lang="en-US" b="1" dirty="0">
                <a:solidFill>
                  <a:schemeClr val="accent1"/>
                </a:solidFill>
                <a:effectLst>
                  <a:outerShdw blurRad="63500" algn="ctr" rotWithShape="0">
                    <a:prstClr val="black">
                      <a:alpha val="50000"/>
                    </a:prstClr>
                  </a:outerShdw>
                </a:effectLst>
                <a:cs typeface="+mn-cs"/>
              </a:rPr>
              <a:t>Group Policy Settings</a:t>
            </a:r>
          </a:p>
          <a:p>
            <a:pPr marL="169863" indent="-169863">
              <a:buFontTx/>
              <a:buBlip>
                <a:blip r:embed="rId5"/>
              </a:buBlip>
              <a:defRPr/>
            </a:pPr>
            <a:r>
              <a:rPr lang="en-US" sz="1600" dirty="0">
                <a:effectLst>
                  <a:outerShdw blurRad="63500" algn="ctr" rotWithShape="0">
                    <a:prstClr val="black">
                      <a:alpha val="50000"/>
                    </a:prstClr>
                  </a:outerShdw>
                </a:effectLst>
                <a:cs typeface="+mn-cs"/>
              </a:rPr>
              <a:t>Over 800 </a:t>
            </a:r>
            <a:r>
              <a:rPr lang="en-US" sz="1600" i="1" dirty="0">
                <a:effectLst>
                  <a:outerShdw blurRad="63500" algn="ctr" rotWithShape="0">
                    <a:prstClr val="black">
                      <a:alpha val="50000"/>
                    </a:prstClr>
                  </a:outerShdw>
                </a:effectLst>
                <a:cs typeface="+mn-cs"/>
              </a:rPr>
              <a:t>new</a:t>
            </a:r>
            <a:r>
              <a:rPr lang="en-US" sz="1600" dirty="0">
                <a:effectLst>
                  <a:outerShdw blurRad="63500" algn="ctr" rotWithShape="0">
                    <a:prstClr val="black">
                      <a:alpha val="50000"/>
                    </a:prstClr>
                  </a:outerShdw>
                </a:effectLst>
                <a:cs typeface="+mn-cs"/>
              </a:rPr>
              <a:t> policy changes </a:t>
            </a:r>
            <a:br>
              <a:rPr lang="en-US" sz="1600" dirty="0">
                <a:effectLst>
                  <a:outerShdw blurRad="63500" algn="ctr" rotWithShape="0">
                    <a:prstClr val="black">
                      <a:alpha val="50000"/>
                    </a:prstClr>
                  </a:outerShdw>
                </a:effectLst>
                <a:cs typeface="+mn-cs"/>
              </a:rPr>
            </a:br>
            <a:r>
              <a:rPr lang="en-US" sz="1600" dirty="0">
                <a:effectLst>
                  <a:outerShdw blurRad="63500" algn="ctr" rotWithShape="0">
                    <a:prstClr val="black">
                      <a:alpha val="50000"/>
                    </a:prstClr>
                  </a:outerShdw>
                </a:effectLst>
                <a:cs typeface="+mn-cs"/>
              </a:rPr>
              <a:t>with Windows Vista</a:t>
            </a:r>
          </a:p>
          <a:p>
            <a:pPr marL="169863" indent="-169863">
              <a:buFontTx/>
              <a:buBlip>
                <a:blip r:embed="rId5"/>
              </a:buBlip>
              <a:defRPr/>
            </a:pPr>
            <a:r>
              <a:rPr lang="en-US" sz="1600" dirty="0">
                <a:effectLst>
                  <a:outerShdw blurRad="63500" algn="ctr" rotWithShape="0">
                    <a:prstClr val="black">
                      <a:alpha val="50000"/>
                    </a:prstClr>
                  </a:outerShdw>
                </a:effectLst>
                <a:cs typeface="+mn-cs"/>
              </a:rPr>
              <a:t>Extended GP for new Windows </a:t>
            </a:r>
            <a:br>
              <a:rPr lang="en-US" sz="1600" dirty="0">
                <a:effectLst>
                  <a:outerShdw blurRad="63500" algn="ctr" rotWithShape="0">
                    <a:prstClr val="black">
                      <a:alpha val="50000"/>
                    </a:prstClr>
                  </a:outerShdw>
                </a:effectLst>
                <a:cs typeface="+mn-cs"/>
              </a:rPr>
            </a:br>
            <a:r>
              <a:rPr lang="en-US" sz="1600" dirty="0">
                <a:effectLst>
                  <a:outerShdw blurRad="63500" algn="ctr" rotWithShape="0">
                    <a:prstClr val="black">
                      <a:alpha val="50000"/>
                    </a:prstClr>
                  </a:outerShdw>
                </a:effectLst>
                <a:cs typeface="+mn-cs"/>
              </a:rPr>
              <a:t>Vista features</a:t>
            </a:r>
          </a:p>
        </p:txBody>
      </p:sp>
      <p:grpSp>
        <p:nvGrpSpPr>
          <p:cNvPr id="56" name="Group 51"/>
          <p:cNvGrpSpPr>
            <a:grpSpLocks/>
          </p:cNvGrpSpPr>
          <p:nvPr/>
        </p:nvGrpSpPr>
        <p:grpSpPr bwMode="auto">
          <a:xfrm>
            <a:off x="304800" y="2286000"/>
            <a:ext cx="1371600" cy="1447800"/>
            <a:chOff x="288131" y="3078163"/>
            <a:chExt cx="960818" cy="958644"/>
          </a:xfrm>
        </p:grpSpPr>
        <p:pic>
          <p:nvPicPr>
            <p:cNvPr id="88" name="Picture 21" descr="C:\Documents and Settings\aline\My Documents\Inspiration\Microsoft_Art_Brand_etc\EventsDVD_FY07\Shapes and Graphics\Windows_Vista_Icons_ for_Marketing_use\Computer.png"/>
            <p:cNvPicPr>
              <a:picLocks noChangeAspect="1" noChangeArrowheads="1"/>
            </p:cNvPicPr>
            <p:nvPr/>
          </p:nvPicPr>
          <p:blipFill>
            <a:blip r:embed="rId8"/>
            <a:srcRect/>
            <a:stretch>
              <a:fillRect/>
            </a:stretch>
          </p:blipFill>
          <p:spPr bwMode="auto">
            <a:xfrm>
              <a:off x="288131" y="3078163"/>
              <a:ext cx="868363" cy="868363"/>
            </a:xfrm>
            <a:prstGeom prst="rect">
              <a:avLst/>
            </a:prstGeom>
            <a:noFill/>
            <a:ln w="9525">
              <a:noFill/>
              <a:miter lim="800000"/>
              <a:headEnd/>
              <a:tailEnd/>
            </a:ln>
          </p:spPr>
        </p:pic>
        <p:pic>
          <p:nvPicPr>
            <p:cNvPr id="89" name="Picture 27" descr="C:\Documents and Settings\aline\My Documents\Inspiration\Microsoft_Art_Brand_etc\EventsDVD_FY07\Shapes and Graphics\Windows_Vista_Icons_ for_Marketing_use\Vista Icons off the web\msconfig.exe_I0080_0409.png"/>
            <p:cNvPicPr>
              <a:picLocks noChangeAspect="1" noChangeArrowheads="1"/>
            </p:cNvPicPr>
            <p:nvPr/>
          </p:nvPicPr>
          <p:blipFill>
            <a:blip r:embed="rId9"/>
            <a:srcRect/>
            <a:stretch>
              <a:fillRect/>
            </a:stretch>
          </p:blipFill>
          <p:spPr bwMode="auto">
            <a:xfrm>
              <a:off x="334549" y="3122407"/>
              <a:ext cx="914400" cy="914400"/>
            </a:xfrm>
            <a:prstGeom prst="rect">
              <a:avLst/>
            </a:prstGeom>
            <a:noFill/>
            <a:ln w="9525">
              <a:noFill/>
              <a:miter lim="800000"/>
              <a:headEnd/>
              <a:tailEnd/>
            </a:ln>
          </p:spPr>
        </p:pic>
      </p:grpSp>
      <p:sp>
        <p:nvSpPr>
          <p:cNvPr id="90" name="TextBox 89"/>
          <p:cNvSpPr txBox="1"/>
          <p:nvPr/>
        </p:nvSpPr>
        <p:spPr>
          <a:xfrm>
            <a:off x="304800" y="3936746"/>
            <a:ext cx="3962400" cy="1508105"/>
          </a:xfrm>
          <a:prstGeom prst="rect">
            <a:avLst/>
          </a:prstGeom>
          <a:noFill/>
        </p:spPr>
        <p:txBody>
          <a:bodyPr wrap="square">
            <a:spAutoFit/>
          </a:bodyPr>
          <a:lstStyle/>
          <a:p>
            <a:pPr>
              <a:defRPr/>
            </a:pPr>
            <a:r>
              <a:rPr lang="en-US" b="1" dirty="0">
                <a:solidFill>
                  <a:schemeClr val="accent1"/>
                </a:solidFill>
                <a:effectLst>
                  <a:outerShdw blurRad="63500" algn="ctr" rotWithShape="0">
                    <a:prstClr val="black">
                      <a:alpha val="50000"/>
                    </a:prstClr>
                  </a:outerShdw>
                </a:effectLst>
                <a:cs typeface="+mn-cs"/>
              </a:rPr>
              <a:t>Network Location </a:t>
            </a:r>
            <a:br>
              <a:rPr lang="en-US" b="1" dirty="0">
                <a:solidFill>
                  <a:schemeClr val="accent1"/>
                </a:solidFill>
                <a:effectLst>
                  <a:outerShdw blurRad="63500" algn="ctr" rotWithShape="0">
                    <a:prstClr val="black">
                      <a:alpha val="50000"/>
                    </a:prstClr>
                  </a:outerShdw>
                </a:effectLst>
                <a:cs typeface="+mn-cs"/>
              </a:rPr>
            </a:br>
            <a:r>
              <a:rPr lang="en-US" b="1" dirty="0">
                <a:solidFill>
                  <a:schemeClr val="accent1"/>
                </a:solidFill>
                <a:effectLst>
                  <a:outerShdw blurRad="63500" algn="ctr" rotWithShape="0">
                    <a:prstClr val="black">
                      <a:alpha val="50000"/>
                    </a:prstClr>
                  </a:outerShdw>
                </a:effectLst>
                <a:cs typeface="+mn-cs"/>
              </a:rPr>
              <a:t>Awareness (NLA)</a:t>
            </a:r>
          </a:p>
          <a:p>
            <a:pPr marL="169863" indent="-169863">
              <a:buFontTx/>
              <a:buBlip>
                <a:blip r:embed="rId5"/>
              </a:buBlip>
              <a:defRPr/>
            </a:pPr>
            <a:r>
              <a:rPr lang="en-US" sz="1400" dirty="0">
                <a:effectLst>
                  <a:outerShdw blurRad="63500" algn="ctr" rotWithShape="0">
                    <a:prstClr val="black">
                      <a:alpha val="50000"/>
                    </a:prstClr>
                  </a:outerShdw>
                </a:effectLst>
                <a:cs typeface="+mn-cs"/>
              </a:rPr>
              <a:t>NLA service provides the latest </a:t>
            </a:r>
            <a:br>
              <a:rPr lang="en-US" sz="1400" dirty="0">
                <a:effectLst>
                  <a:outerShdw blurRad="63500" algn="ctr" rotWithShape="0">
                    <a:prstClr val="black">
                      <a:alpha val="50000"/>
                    </a:prstClr>
                  </a:outerShdw>
                </a:effectLst>
                <a:cs typeface="+mn-cs"/>
              </a:rPr>
            </a:br>
            <a:r>
              <a:rPr lang="en-US" sz="1400" dirty="0">
                <a:effectLst>
                  <a:outerShdw blurRad="63500" algn="ctr" rotWithShape="0">
                    <a:prstClr val="black">
                      <a:alpha val="50000"/>
                    </a:prstClr>
                  </a:outerShdw>
                </a:effectLst>
                <a:cs typeface="+mn-cs"/>
              </a:rPr>
              <a:t>network information</a:t>
            </a:r>
          </a:p>
          <a:p>
            <a:pPr marL="169863" indent="-169863">
              <a:buFontTx/>
              <a:buBlip>
                <a:blip r:embed="rId5"/>
              </a:buBlip>
              <a:defRPr/>
            </a:pPr>
            <a:r>
              <a:rPr lang="en-US" sz="1400" dirty="0">
                <a:effectLst>
                  <a:outerShdw blurRad="63500" algn="ctr" rotWithShape="0">
                    <a:prstClr val="black">
                      <a:alpha val="50000"/>
                    </a:prstClr>
                  </a:outerShdw>
                </a:effectLst>
                <a:cs typeface="+mn-cs"/>
              </a:rPr>
              <a:t>Applications can query or register with </a:t>
            </a:r>
            <a:br>
              <a:rPr lang="en-US" sz="1400" dirty="0">
                <a:effectLst>
                  <a:outerShdw blurRad="63500" algn="ctr" rotWithShape="0">
                    <a:prstClr val="black">
                      <a:alpha val="50000"/>
                    </a:prstClr>
                  </a:outerShdw>
                </a:effectLst>
                <a:cs typeface="+mn-cs"/>
              </a:rPr>
            </a:br>
            <a:r>
              <a:rPr lang="en-US" sz="1400" dirty="0">
                <a:effectLst>
                  <a:outerShdw blurRad="63500" algn="ctr" rotWithShape="0">
                    <a:prstClr val="black">
                      <a:alpha val="50000"/>
                    </a:prstClr>
                  </a:outerShdw>
                </a:effectLst>
                <a:cs typeface="+mn-cs"/>
              </a:rPr>
              <a:t>NLA for network change indications</a:t>
            </a:r>
          </a:p>
        </p:txBody>
      </p:sp>
      <p:grpSp>
        <p:nvGrpSpPr>
          <p:cNvPr id="57" name="Group 145"/>
          <p:cNvGrpSpPr>
            <a:grpSpLocks/>
          </p:cNvGrpSpPr>
          <p:nvPr/>
        </p:nvGrpSpPr>
        <p:grpSpPr bwMode="auto">
          <a:xfrm>
            <a:off x="3124200" y="4070275"/>
            <a:ext cx="890588" cy="708025"/>
            <a:chOff x="199336" y="4689986"/>
            <a:chExt cx="890531" cy="707923"/>
          </a:xfrm>
        </p:grpSpPr>
        <p:pic>
          <p:nvPicPr>
            <p:cNvPr id="92" name="Picture 13" descr="C:\Documents and Settings\aline\My Documents\Inspiration\Microsoft_Art_Brand_etc\EventsDVD_FY07\Shapes and Graphics\Windows_Vista_Icons_ for_Marketing_use\Connected.png"/>
            <p:cNvPicPr>
              <a:picLocks noChangeAspect="1" noChangeArrowheads="1"/>
            </p:cNvPicPr>
            <p:nvPr/>
          </p:nvPicPr>
          <p:blipFill>
            <a:blip r:embed="rId11"/>
            <a:srcRect/>
            <a:stretch>
              <a:fillRect/>
            </a:stretch>
          </p:blipFill>
          <p:spPr bwMode="auto">
            <a:xfrm>
              <a:off x="413953" y="4689986"/>
              <a:ext cx="675914" cy="698633"/>
            </a:xfrm>
            <a:prstGeom prst="rect">
              <a:avLst/>
            </a:prstGeom>
            <a:noFill/>
            <a:ln w="9525">
              <a:noFill/>
              <a:miter lim="800000"/>
              <a:headEnd/>
              <a:tailEnd/>
            </a:ln>
          </p:spPr>
        </p:pic>
        <p:pic>
          <p:nvPicPr>
            <p:cNvPr id="93" name="Picture 12" descr="C:\Documents and Settings\aline\My Documents\Inspiration\Microsoft_Art_Brand_etc\EventsDVD_FY07\Shapes and Graphics\Windows_Vista_Icons_ for_Marketing_use\Search.png"/>
            <p:cNvPicPr>
              <a:picLocks noChangeAspect="1" noChangeArrowheads="1"/>
            </p:cNvPicPr>
            <p:nvPr/>
          </p:nvPicPr>
          <p:blipFill>
            <a:blip r:embed="rId12"/>
            <a:srcRect/>
            <a:stretch>
              <a:fillRect/>
            </a:stretch>
          </p:blipFill>
          <p:spPr bwMode="auto">
            <a:xfrm flipH="1">
              <a:off x="199336" y="4836316"/>
              <a:ext cx="561594" cy="561593"/>
            </a:xfrm>
            <a:prstGeom prst="rect">
              <a:avLst/>
            </a:prstGeom>
            <a:noFill/>
            <a:ln w="9525">
              <a:noFill/>
              <a:miter lim="800000"/>
              <a:headEnd/>
              <a:tailEnd/>
            </a:ln>
          </p:spPr>
        </p:pic>
      </p:grpSp>
      <p:sp>
        <p:nvSpPr>
          <p:cNvPr id="98" name="TextBox 97"/>
          <p:cNvSpPr txBox="1"/>
          <p:nvPr/>
        </p:nvSpPr>
        <p:spPr>
          <a:xfrm>
            <a:off x="1490547" y="5328812"/>
            <a:ext cx="2716213" cy="1231106"/>
          </a:xfrm>
          <a:prstGeom prst="rect">
            <a:avLst/>
          </a:prstGeom>
          <a:noFill/>
        </p:spPr>
        <p:txBody>
          <a:bodyPr wrap="square">
            <a:spAutoFit/>
          </a:bodyPr>
          <a:lstStyle/>
          <a:p>
            <a:pPr>
              <a:defRPr/>
            </a:pPr>
            <a:r>
              <a:rPr lang="en-US" b="1" dirty="0">
                <a:solidFill>
                  <a:schemeClr val="accent1"/>
                </a:solidFill>
                <a:effectLst>
                  <a:outerShdw blurRad="63500" algn="ctr" rotWithShape="0">
                    <a:prstClr val="black">
                      <a:alpha val="50000"/>
                    </a:prstClr>
                  </a:outerShdw>
                </a:effectLst>
                <a:cs typeface="+mn-cs"/>
              </a:rPr>
              <a:t>Group Policy Logging</a:t>
            </a:r>
          </a:p>
          <a:p>
            <a:pPr marL="169863" indent="-169863">
              <a:buFontTx/>
              <a:buBlip>
                <a:blip r:embed="rId5"/>
              </a:buBlip>
              <a:defRPr/>
            </a:pPr>
            <a:r>
              <a:rPr lang="en-US" sz="1400" dirty="0">
                <a:effectLst>
                  <a:outerShdw blurRad="63500" algn="ctr" rotWithShape="0">
                    <a:prstClr val="black">
                      <a:alpha val="50000"/>
                    </a:prstClr>
                  </a:outerShdw>
                </a:effectLst>
                <a:cs typeface="+mn-cs"/>
              </a:rPr>
              <a:t>Administrative log</a:t>
            </a:r>
          </a:p>
          <a:p>
            <a:pPr marL="169863" indent="-169863">
              <a:buFontTx/>
              <a:buBlip>
                <a:blip r:embed="rId5"/>
              </a:buBlip>
              <a:defRPr/>
            </a:pPr>
            <a:r>
              <a:rPr lang="en-US" sz="1400" dirty="0">
                <a:effectLst>
                  <a:outerShdw blurRad="63500" algn="ctr" rotWithShape="0">
                    <a:prstClr val="black">
                      <a:alpha val="50000"/>
                    </a:prstClr>
                  </a:outerShdw>
                </a:effectLst>
                <a:cs typeface="+mn-cs"/>
              </a:rPr>
              <a:t>Applications and Services log</a:t>
            </a:r>
          </a:p>
          <a:p>
            <a:pPr marL="169863" indent="-169863">
              <a:buFontTx/>
              <a:buBlip>
                <a:blip r:embed="rId5"/>
              </a:buBlip>
              <a:defRPr/>
            </a:pPr>
            <a:r>
              <a:rPr lang="en-US" sz="1400" dirty="0">
                <a:effectLst>
                  <a:outerShdw blurRad="63500" algn="ctr" rotWithShape="0">
                    <a:prstClr val="black">
                      <a:alpha val="50000"/>
                    </a:prstClr>
                  </a:outerShdw>
                </a:effectLst>
                <a:cs typeface="+mn-cs"/>
              </a:rPr>
              <a:t>XML based event logs</a:t>
            </a:r>
          </a:p>
          <a:p>
            <a:pPr marL="169863" indent="-169863">
              <a:buFontTx/>
              <a:buBlip>
                <a:blip r:embed="rId5"/>
              </a:buBlip>
              <a:defRPr/>
            </a:pPr>
            <a:r>
              <a:rPr lang="en-US" sz="1400" dirty="0">
                <a:effectLst>
                  <a:outerShdw blurRad="63500" algn="ctr" rotWithShape="0">
                    <a:prstClr val="black">
                      <a:alpha val="50000"/>
                    </a:prstClr>
                  </a:outerShdw>
                </a:effectLst>
                <a:cs typeface="+mn-cs"/>
              </a:rPr>
              <a:t>New Tools - </a:t>
            </a:r>
            <a:r>
              <a:rPr lang="en-US" sz="1400" dirty="0" err="1">
                <a:effectLst>
                  <a:outerShdw blurRad="63500" algn="ctr" rotWithShape="0">
                    <a:prstClr val="black">
                      <a:alpha val="50000"/>
                    </a:prstClr>
                  </a:outerShdw>
                </a:effectLst>
                <a:cs typeface="+mn-cs"/>
              </a:rPr>
              <a:t>GPOLogView</a:t>
            </a:r>
            <a:endParaRPr lang="en-US" sz="1400" dirty="0">
              <a:effectLst>
                <a:outerShdw blurRad="63500" algn="ctr" rotWithShape="0">
                  <a:prstClr val="black">
                    <a:alpha val="50000"/>
                  </a:prstClr>
                </a:outerShdw>
              </a:effectLst>
              <a:cs typeface="+mn-cs"/>
            </a:endParaRPr>
          </a:p>
        </p:txBody>
      </p:sp>
      <p:pic>
        <p:nvPicPr>
          <p:cNvPr id="99"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srcRect/>
          <a:stretch>
            <a:fillRect/>
          </a:stretch>
        </p:blipFill>
        <p:spPr bwMode="auto">
          <a:xfrm>
            <a:off x="685800" y="5553700"/>
            <a:ext cx="508000" cy="508000"/>
          </a:xfrm>
          <a:prstGeom prst="rect">
            <a:avLst/>
          </a:prstGeom>
          <a:noFill/>
          <a:ln w="9525">
            <a:noFill/>
            <a:miter lim="800000"/>
            <a:headEnd/>
            <a:tailEnd/>
          </a:ln>
        </p:spPr>
      </p:pic>
      <p:sp>
        <p:nvSpPr>
          <p:cNvPr id="100" name="TextBox 99"/>
          <p:cNvSpPr txBox="1"/>
          <p:nvPr/>
        </p:nvSpPr>
        <p:spPr>
          <a:xfrm>
            <a:off x="5360988" y="1371600"/>
            <a:ext cx="2674937" cy="861774"/>
          </a:xfrm>
          <a:prstGeom prst="rect">
            <a:avLst/>
          </a:prstGeom>
          <a:noFill/>
        </p:spPr>
        <p:txBody>
          <a:bodyPr>
            <a:spAutoFit/>
          </a:bodyPr>
          <a:lstStyle/>
          <a:p>
            <a:pPr>
              <a:defRPr/>
            </a:pPr>
            <a:r>
              <a:rPr lang="en-US" b="1" dirty="0">
                <a:solidFill>
                  <a:schemeClr val="accent1"/>
                </a:solidFill>
                <a:effectLst>
                  <a:outerShdw blurRad="63500" algn="ctr" rotWithShape="0">
                    <a:prstClr val="black">
                      <a:alpha val="50000"/>
                    </a:prstClr>
                  </a:outerShdw>
                </a:effectLst>
                <a:cs typeface="+mn-cs"/>
              </a:rPr>
              <a:t>Group Policy Templates</a:t>
            </a:r>
          </a:p>
          <a:p>
            <a:pPr marL="169863" indent="-169863">
              <a:buFontTx/>
              <a:buBlip>
                <a:blip r:embed="rId5"/>
              </a:buBlip>
              <a:defRPr/>
            </a:pPr>
            <a:r>
              <a:rPr lang="en-US" sz="1600" dirty="0">
                <a:effectLst>
                  <a:outerShdw blurRad="63500" algn="ctr" rotWithShape="0">
                    <a:prstClr val="black">
                      <a:alpha val="50000"/>
                    </a:prstClr>
                  </a:outerShdw>
                </a:effectLst>
                <a:cs typeface="+mn-cs"/>
              </a:rPr>
              <a:t>ADM Templates now in </a:t>
            </a:r>
            <a:br>
              <a:rPr lang="en-US" sz="1600" dirty="0">
                <a:effectLst>
                  <a:outerShdw blurRad="63500" algn="ctr" rotWithShape="0">
                    <a:prstClr val="black">
                      <a:alpha val="50000"/>
                    </a:prstClr>
                  </a:outerShdw>
                </a:effectLst>
                <a:cs typeface="+mn-cs"/>
              </a:rPr>
            </a:br>
            <a:r>
              <a:rPr lang="en-US" sz="1600" dirty="0">
                <a:effectLst>
                  <a:outerShdw blurRad="63500" algn="ctr" rotWithShape="0">
                    <a:prstClr val="black">
                      <a:alpha val="50000"/>
                    </a:prstClr>
                  </a:outerShdw>
                </a:effectLst>
                <a:cs typeface="+mn-cs"/>
              </a:rPr>
              <a:t>ADMX files (ADMX, ADML)</a:t>
            </a:r>
          </a:p>
        </p:txBody>
      </p:sp>
      <p:grpSp>
        <p:nvGrpSpPr>
          <p:cNvPr id="68" name="Group 63"/>
          <p:cNvGrpSpPr>
            <a:grpSpLocks/>
          </p:cNvGrpSpPr>
          <p:nvPr/>
        </p:nvGrpSpPr>
        <p:grpSpPr bwMode="auto">
          <a:xfrm>
            <a:off x="7434263" y="1228725"/>
            <a:ext cx="1481137" cy="1157204"/>
            <a:chOff x="7482355" y="1094600"/>
            <a:chExt cx="1480154" cy="1158344"/>
          </a:xfrm>
        </p:grpSpPr>
        <p:pic>
          <p:nvPicPr>
            <p:cNvPr id="102"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2">
                  <a:tint val="45000"/>
                  <a:satMod val="400000"/>
                </a:schemeClr>
              </a:duotone>
            </a:blip>
            <a:srcRect/>
            <a:stretch>
              <a:fillRect/>
            </a:stretch>
          </p:blipFill>
          <p:spPr bwMode="auto">
            <a:xfrm>
              <a:off x="8261361" y="1563349"/>
              <a:ext cx="442452" cy="442452"/>
            </a:xfrm>
            <a:prstGeom prst="rect">
              <a:avLst/>
            </a:prstGeom>
            <a:noFill/>
          </p:spPr>
        </p:pic>
        <p:pic>
          <p:nvPicPr>
            <p:cNvPr id="103" name="Picture 14" descr="C:\Documents and Settings\aline\My Documents\Inspiration\Microsoft_Art_Brand_etc\EventsDVD_FY07\Shapes and Graphics\Windows_Vista_Icons_ for_Marketing_use\Internet.png"/>
            <p:cNvPicPr>
              <a:picLocks noChangeAspect="1" noChangeArrowheads="1"/>
            </p:cNvPicPr>
            <p:nvPr/>
          </p:nvPicPr>
          <p:blipFill>
            <a:blip r:embed="rId20"/>
            <a:srcRect/>
            <a:stretch>
              <a:fillRect/>
            </a:stretch>
          </p:blipFill>
          <p:spPr bwMode="auto">
            <a:xfrm>
              <a:off x="8382326" y="1688148"/>
              <a:ext cx="221226" cy="221226"/>
            </a:xfrm>
            <a:prstGeom prst="rect">
              <a:avLst/>
            </a:prstGeom>
            <a:noFill/>
            <a:ln w="9525">
              <a:noFill/>
              <a:miter lim="800000"/>
              <a:headEnd/>
              <a:tailEnd/>
            </a:ln>
          </p:spPr>
        </p:pic>
        <p:pic>
          <p:nvPicPr>
            <p:cNvPr id="104"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pic>
          <p:nvPicPr>
            <p:cNvPr id="105" name="Picture 29" descr="C:\Documents and Settings\aline\My Documents\Inspiration\Microsoft_Art_Brand_etc\EventsDVD_FY07\Shapes and Graphics\Arrows - arrow\Gold Gradient Collection\arrow 0 gold  arrow curved 2.png"/>
            <p:cNvPicPr>
              <a:picLocks noChangeAspect="1" noChangeArrowheads="1"/>
            </p:cNvPicPr>
            <p:nvPr/>
          </p:nvPicPr>
          <p:blipFill>
            <a:blip r:embed="rId16"/>
            <a:srcRect/>
            <a:stretch>
              <a:fillRect/>
            </a:stretch>
          </p:blipFill>
          <p:spPr bwMode="auto">
            <a:xfrm rot="7508890">
              <a:off x="7945604" y="1582786"/>
              <a:ext cx="474385" cy="510276"/>
            </a:xfrm>
            <a:prstGeom prst="rect">
              <a:avLst/>
            </a:prstGeom>
            <a:noFill/>
            <a:ln w="9525">
              <a:noFill/>
              <a:miter lim="800000"/>
              <a:headEnd/>
              <a:tailEnd/>
            </a:ln>
          </p:spPr>
        </p:pic>
        <p:sp>
          <p:nvSpPr>
            <p:cNvPr id="106" name="TextBox 105"/>
            <p:cNvSpPr txBox="1"/>
            <p:nvPr/>
          </p:nvSpPr>
          <p:spPr>
            <a:xfrm>
              <a:off x="7482355" y="1094600"/>
              <a:ext cx="1480154" cy="577649"/>
            </a:xfrm>
            <a:prstGeom prst="rect">
              <a:avLst/>
            </a:prstGeom>
            <a:noFill/>
          </p:spPr>
          <p:txBody>
            <a:bodyPr>
              <a:spAutoFit/>
            </a:bodyPr>
            <a:lstStyle/>
            <a:p>
              <a:pPr algn="ctr">
                <a:defRPr/>
              </a:pPr>
              <a:r>
                <a:rPr lang="en-US" sz="1050" dirty="0">
                  <a:solidFill>
                    <a:schemeClr val="accent1"/>
                  </a:solidFill>
                  <a:effectLst>
                    <a:outerShdw blurRad="63500" algn="ctr" rotWithShape="0">
                      <a:prstClr val="black">
                        <a:alpha val="40000"/>
                      </a:prstClr>
                    </a:outerShdw>
                  </a:effectLst>
                  <a:cs typeface="+mn-cs"/>
                </a:rPr>
                <a:t>Windows Vista/Windows Server 2008</a:t>
              </a:r>
            </a:p>
          </p:txBody>
        </p:sp>
        <p:sp>
          <p:nvSpPr>
            <p:cNvPr id="107" name="TextBox 106"/>
            <p:cNvSpPr txBox="1"/>
            <p:nvPr/>
          </p:nvSpPr>
          <p:spPr>
            <a:xfrm>
              <a:off x="7609271" y="1998778"/>
              <a:ext cx="586985" cy="254166"/>
            </a:xfrm>
            <a:prstGeom prst="rect">
              <a:avLst/>
            </a:prstGeom>
            <a:noFill/>
          </p:spPr>
          <p:txBody>
            <a:bodyPr>
              <a:spAutoFit/>
            </a:bodyPr>
            <a:lstStyle/>
            <a:p>
              <a:pPr algn="ctr">
                <a:defRPr/>
              </a:pPr>
              <a:r>
                <a:rPr lang="en-US" sz="1050" dirty="0">
                  <a:solidFill>
                    <a:schemeClr val="accent1"/>
                  </a:solidFill>
                  <a:effectLst>
                    <a:outerShdw blurRad="63500" algn="ctr" rotWithShape="0">
                      <a:prstClr val="black">
                        <a:alpha val="40000"/>
                      </a:prstClr>
                    </a:outerShdw>
                  </a:effectLst>
                  <a:cs typeface="+mn-cs"/>
                </a:rPr>
                <a:t>ADM</a:t>
              </a:r>
            </a:p>
          </p:txBody>
        </p:sp>
        <p:sp>
          <p:nvSpPr>
            <p:cNvPr id="108" name="TextBox 107"/>
            <p:cNvSpPr txBox="1"/>
            <p:nvPr/>
          </p:nvSpPr>
          <p:spPr>
            <a:xfrm>
              <a:off x="8204188" y="1998778"/>
              <a:ext cx="586985" cy="254166"/>
            </a:xfrm>
            <a:prstGeom prst="rect">
              <a:avLst/>
            </a:prstGeom>
            <a:noFill/>
          </p:spPr>
          <p:txBody>
            <a:bodyPr>
              <a:spAutoFit/>
            </a:bodyPr>
            <a:lstStyle/>
            <a:p>
              <a:pPr algn="ctr">
                <a:defRPr/>
              </a:pPr>
              <a:r>
                <a:rPr lang="en-US" sz="1050" dirty="0">
                  <a:solidFill>
                    <a:schemeClr val="accent1"/>
                  </a:solidFill>
                  <a:effectLst>
                    <a:outerShdw blurRad="63500" algn="ctr" rotWithShape="0">
                      <a:prstClr val="black">
                        <a:alpha val="40000"/>
                      </a:prstClr>
                    </a:outerShdw>
                  </a:effectLst>
                  <a:cs typeface="+mn-cs"/>
                </a:rPr>
                <a:t>ADMX</a:t>
              </a:r>
            </a:p>
          </p:txBody>
        </p:sp>
      </p:grpSp>
      <p:grpSp>
        <p:nvGrpSpPr>
          <p:cNvPr id="69" name="Group 149"/>
          <p:cNvGrpSpPr>
            <a:grpSpLocks/>
          </p:cNvGrpSpPr>
          <p:nvPr/>
        </p:nvGrpSpPr>
        <p:grpSpPr bwMode="auto">
          <a:xfrm>
            <a:off x="5105400" y="3387725"/>
            <a:ext cx="708025" cy="877887"/>
            <a:chOff x="5286974" y="3135315"/>
            <a:chExt cx="707178" cy="877737"/>
          </a:xfrm>
        </p:grpSpPr>
        <p:pic>
          <p:nvPicPr>
            <p:cNvPr id="110"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5286974" y="3135315"/>
              <a:ext cx="480767" cy="657891"/>
            </a:xfrm>
            <a:prstGeom prst="rect">
              <a:avLst/>
            </a:prstGeom>
            <a:noFill/>
            <a:ln w="9525">
              <a:noFill/>
              <a:miter lim="800000"/>
              <a:headEnd/>
              <a:tailEnd/>
            </a:ln>
          </p:spPr>
        </p:pic>
        <p:pic>
          <p:nvPicPr>
            <p:cNvPr id="111" name="Picture 16" descr="C:\Documents and Settings\aline\My Documents\Inspiration\Microsoft_Art_Brand_etc\EventsDVD_FY07\Shapes and Graphics\Windows_Vista_Icons_ for_Marketing_use\Router.png"/>
            <p:cNvPicPr>
              <a:picLocks noChangeAspect="1" noChangeArrowheads="1"/>
            </p:cNvPicPr>
            <p:nvPr/>
          </p:nvPicPr>
          <p:blipFill>
            <a:blip r:embed="rId4"/>
            <a:srcRect/>
            <a:stretch>
              <a:fillRect/>
            </a:stretch>
          </p:blipFill>
          <p:spPr bwMode="auto">
            <a:xfrm>
              <a:off x="5508325" y="3527225"/>
              <a:ext cx="485827" cy="485827"/>
            </a:xfrm>
            <a:prstGeom prst="rect">
              <a:avLst/>
            </a:prstGeom>
            <a:noFill/>
            <a:ln w="9525">
              <a:noFill/>
              <a:miter lim="800000"/>
              <a:headEnd/>
              <a:tailEnd/>
            </a:ln>
          </p:spPr>
        </p:pic>
      </p:grpSp>
      <p:sp>
        <p:nvSpPr>
          <p:cNvPr id="112" name="TextBox 111"/>
          <p:cNvSpPr txBox="1"/>
          <p:nvPr/>
        </p:nvSpPr>
        <p:spPr>
          <a:xfrm>
            <a:off x="5143500" y="2438400"/>
            <a:ext cx="1976438" cy="646331"/>
          </a:xfrm>
          <a:prstGeom prst="rect">
            <a:avLst/>
          </a:prstGeom>
          <a:noFill/>
        </p:spPr>
        <p:txBody>
          <a:bodyPr>
            <a:spAutoFit/>
          </a:bodyPr>
          <a:lstStyle/>
          <a:p>
            <a:pPr>
              <a:defRPr/>
            </a:pPr>
            <a:r>
              <a:rPr lang="en-US" b="1" dirty="0">
                <a:solidFill>
                  <a:schemeClr val="accent1"/>
                </a:solidFill>
                <a:effectLst>
                  <a:outerShdw blurRad="38100" dist="38100" dir="2700000" algn="tl">
                    <a:srgbClr val="000000">
                      <a:alpha val="43137"/>
                    </a:srgbClr>
                  </a:outerShdw>
                </a:effectLst>
                <a:cs typeface="+mn-cs"/>
              </a:rPr>
              <a:t>Multiple Local GPOs</a:t>
            </a:r>
            <a:r>
              <a:rPr lang="en-US" dirty="0">
                <a:solidFill>
                  <a:schemeClr val="accent1"/>
                </a:solidFill>
                <a:cs typeface="+mn-cs"/>
              </a:rPr>
              <a:t> </a:t>
            </a:r>
            <a:endParaRPr lang="en-US" sz="1600" dirty="0">
              <a:solidFill>
                <a:schemeClr val="accent1"/>
              </a:solidFill>
              <a:cs typeface="+mn-cs"/>
            </a:endParaRPr>
          </a:p>
        </p:txBody>
      </p:sp>
      <p:grpSp>
        <p:nvGrpSpPr>
          <p:cNvPr id="70" name="Group 147"/>
          <p:cNvGrpSpPr>
            <a:grpSpLocks/>
          </p:cNvGrpSpPr>
          <p:nvPr/>
        </p:nvGrpSpPr>
        <p:grpSpPr bwMode="auto">
          <a:xfrm>
            <a:off x="5505450" y="2789237"/>
            <a:ext cx="3070225" cy="1184275"/>
            <a:chOff x="5686428" y="2536826"/>
            <a:chExt cx="3070849" cy="1184289"/>
          </a:xfrm>
        </p:grpSpPr>
        <p:sp>
          <p:nvSpPr>
            <p:cNvPr id="114" name="Rounded Rectangle 113"/>
            <p:cNvSpPr/>
            <p:nvPr/>
          </p:nvSpPr>
          <p:spPr bwMode="blackGray">
            <a:xfrm>
              <a:off x="5686428" y="2536826"/>
              <a:ext cx="1109663" cy="1184289"/>
            </a:xfrm>
            <a:prstGeom prst="roundRect">
              <a:avLst/>
            </a:prstGeom>
            <a:gradFill flip="none" rotWithShape="1">
              <a:gsLst>
                <a:gs pos="0">
                  <a:schemeClr val="tx1">
                    <a:lumMod val="65000"/>
                    <a:shade val="30000"/>
                    <a:satMod val="115000"/>
                    <a:alpha val="50000"/>
                  </a:schemeClr>
                </a:gs>
                <a:gs pos="50000">
                  <a:schemeClr val="tx1">
                    <a:lumMod val="65000"/>
                    <a:shade val="67500"/>
                    <a:satMod val="115000"/>
                    <a:alpha val="50000"/>
                  </a:schemeClr>
                </a:gs>
                <a:gs pos="100000">
                  <a:schemeClr val="tx1">
                    <a:lumMod val="65000"/>
                    <a:shade val="100000"/>
                    <a:satMod val="115000"/>
                    <a:alpha val="50000"/>
                  </a:schemeClr>
                </a:gs>
              </a:gsLst>
              <a:lin ang="16200000" scaled="1"/>
              <a:tileRect/>
            </a:gradFill>
            <a:ln>
              <a:solidFill>
                <a:schemeClr val="tx1">
                  <a:lumMod val="9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bIns="54864">
              <a:normAutofit/>
            </a:bodyPr>
            <a:lstStyle/>
            <a:p>
              <a:pPr algn="ctr" defTabSz="1096963">
                <a:defRPr/>
              </a:pPr>
              <a:r>
                <a:rPr lang="en-US" sz="1050" dirty="0">
                  <a:solidFill>
                    <a:schemeClr val="accent1"/>
                  </a:solidFill>
                  <a:effectLst>
                    <a:outerShdw blurRad="38100" dist="38100" dir="2700000" algn="tl">
                      <a:srgbClr val="000000">
                        <a:alpha val="43137"/>
                      </a:srgbClr>
                    </a:outerShdw>
                  </a:effectLst>
                </a:rPr>
                <a:t>LGPO’s</a:t>
              </a:r>
            </a:p>
          </p:txBody>
        </p:sp>
        <p:sp>
          <p:nvSpPr>
            <p:cNvPr id="115" name="Rounded Rectangle 114"/>
            <p:cNvSpPr/>
            <p:nvPr/>
          </p:nvSpPr>
          <p:spPr bwMode="blackGray">
            <a:xfrm>
              <a:off x="5798997" y="2784490"/>
              <a:ext cx="901846" cy="879475"/>
            </a:xfrm>
            <a:prstGeom prst="roundRect">
              <a:avLst/>
            </a:prstGeom>
            <a:solidFill>
              <a:schemeClr val="accent2">
                <a:lumMod val="75000"/>
              </a:schemeClr>
            </a:solid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bIns="54864">
              <a:normAutofit/>
            </a:bodyPr>
            <a:lstStyle/>
            <a:p>
              <a:pPr algn="ctr" defTabSz="1096963">
                <a:defRPr/>
              </a:pPr>
              <a:r>
                <a:rPr lang="en-US" sz="1050" dirty="0">
                  <a:solidFill>
                    <a:schemeClr val="accent1"/>
                  </a:solidFill>
                  <a:effectLst>
                    <a:outerShdw blurRad="38100" dist="38100" dir="2700000" algn="tl">
                      <a:srgbClr val="000000">
                        <a:alpha val="43137"/>
                      </a:srgbClr>
                    </a:outerShdw>
                  </a:effectLst>
                </a:rPr>
                <a:t>LGPO</a:t>
              </a:r>
            </a:p>
          </p:txBody>
        </p:sp>
        <p:sp>
          <p:nvSpPr>
            <p:cNvPr id="116" name="Rounded Rectangle 115"/>
            <p:cNvSpPr/>
            <p:nvPr/>
          </p:nvSpPr>
          <p:spPr bwMode="blackGray">
            <a:xfrm>
              <a:off x="5871302" y="3032338"/>
              <a:ext cx="757237" cy="603052"/>
            </a:xfrm>
            <a:prstGeom prst="roundRect">
              <a:avLst/>
            </a:prstGeom>
            <a:solidFill>
              <a:schemeClr val="accent5">
                <a:lumMod val="75000"/>
              </a:schemeClr>
            </a:solid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109728" tIns="0" rIns="109728" bIns="54864"/>
            <a:lstStyle/>
            <a:p>
              <a:pPr algn="ctr" defTabSz="1096963">
                <a:defRPr/>
              </a:pPr>
              <a:r>
                <a:rPr lang="en-US" sz="1100" dirty="0">
                  <a:solidFill>
                    <a:schemeClr val="accent1"/>
                  </a:solidFill>
                  <a:effectLst>
                    <a:outerShdw blurRad="38100" dist="38100" dir="2700000" algn="tl">
                      <a:srgbClr val="000000">
                        <a:alpha val="43137"/>
                      </a:srgbClr>
                    </a:outerShdw>
                  </a:effectLst>
                </a:rPr>
                <a:t>Admin</a:t>
              </a:r>
            </a:p>
          </p:txBody>
        </p:sp>
        <p:sp>
          <p:nvSpPr>
            <p:cNvPr id="117" name="Rounded Rectangle 116"/>
            <p:cNvSpPr/>
            <p:nvPr/>
          </p:nvSpPr>
          <p:spPr bwMode="blackGray">
            <a:xfrm>
              <a:off x="5975600" y="3285847"/>
              <a:ext cx="548640" cy="292393"/>
            </a:xfrm>
            <a:prstGeom prst="roundRect">
              <a:avLst/>
            </a:prstGeom>
            <a:solidFill>
              <a:schemeClr val="accent4">
                <a:lumMod val="75000"/>
              </a:schemeClr>
            </a:solid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109728" tIns="0" rIns="109728" bIns="54864"/>
            <a:lstStyle/>
            <a:p>
              <a:pPr algn="ctr" defTabSz="1096963">
                <a:defRPr/>
              </a:pPr>
              <a:r>
                <a:rPr lang="en-US" sz="1100" dirty="0">
                  <a:solidFill>
                    <a:schemeClr val="accent1"/>
                  </a:solidFill>
                  <a:effectLst>
                    <a:outerShdw blurRad="38100" dist="38100" dir="2700000" algn="tl">
                      <a:srgbClr val="000000">
                        <a:alpha val="43137"/>
                      </a:srgbClr>
                    </a:outerShdw>
                  </a:effectLst>
                </a:rPr>
                <a:t>User</a:t>
              </a:r>
            </a:p>
          </p:txBody>
        </p:sp>
        <p:sp>
          <p:nvSpPr>
            <p:cNvPr id="118" name="Rounded Rectangle 117"/>
            <p:cNvSpPr/>
            <p:nvPr/>
          </p:nvSpPr>
          <p:spPr bwMode="blackGray">
            <a:xfrm>
              <a:off x="7019917" y="3405200"/>
              <a:ext cx="1737360" cy="182880"/>
            </a:xfrm>
            <a:prstGeom prst="roundRect">
              <a:avLst/>
            </a:prstGeom>
            <a:solidFill>
              <a:schemeClr val="accent4">
                <a:alpha val="46000"/>
              </a:schemeClr>
            </a:solidFill>
            <a:ln w="12700">
              <a:solidFill>
                <a:schemeClr val="accent4">
                  <a:lumMod val="7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normAutofit/>
            </a:bodyPr>
            <a:lstStyle/>
            <a:p>
              <a:pPr algn="ctr" defTabSz="1096963">
                <a:defRPr/>
              </a:pPr>
              <a:r>
                <a:rPr lang="en-US" sz="1050" dirty="0">
                  <a:solidFill>
                    <a:schemeClr val="accent1"/>
                  </a:solidFill>
                  <a:effectLst>
                    <a:outerShdw blurRad="38100" dist="38100" dir="2700000" algn="tl">
                      <a:srgbClr val="000000">
                        <a:alpha val="43137"/>
                      </a:srgbClr>
                    </a:outerShdw>
                  </a:effectLst>
                </a:rPr>
                <a:t>User Specified Group Policy</a:t>
              </a:r>
            </a:p>
          </p:txBody>
        </p:sp>
        <p:cxnSp>
          <p:nvCxnSpPr>
            <p:cNvPr id="119" name="Straight Connector 118"/>
            <p:cNvCxnSpPr/>
            <p:nvPr/>
          </p:nvCxnSpPr>
          <p:spPr>
            <a:xfrm>
              <a:off x="6500982" y="3486162"/>
              <a:ext cx="503339"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bwMode="blackGray">
            <a:xfrm>
              <a:off x="7019917" y="3117064"/>
              <a:ext cx="1737360" cy="182880"/>
            </a:xfrm>
            <a:prstGeom prst="roundRect">
              <a:avLst/>
            </a:prstGeom>
            <a:solidFill>
              <a:schemeClr val="accent5">
                <a:alpha val="63000"/>
              </a:schemeClr>
            </a:solidFill>
            <a:ln w="12700">
              <a:solidFill>
                <a:schemeClr val="accent5">
                  <a:lumMod val="7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normAutofit/>
            </a:bodyPr>
            <a:lstStyle/>
            <a:p>
              <a:pPr algn="ctr" defTabSz="1096963">
                <a:defRPr/>
              </a:pPr>
              <a:r>
                <a:rPr lang="en-US" sz="1000" dirty="0">
                  <a:solidFill>
                    <a:schemeClr val="accent1"/>
                  </a:solidFill>
                  <a:effectLst>
                    <a:outerShdw blurRad="38100" dist="38100" dir="2700000" algn="tl">
                      <a:srgbClr val="000000">
                        <a:alpha val="43137"/>
                      </a:srgbClr>
                    </a:outerShdw>
                  </a:effectLst>
                </a:rPr>
                <a:t>Admin/Non-Admin Group Policy</a:t>
              </a:r>
            </a:p>
          </p:txBody>
        </p:sp>
        <p:cxnSp>
          <p:nvCxnSpPr>
            <p:cNvPr id="121" name="Straight Connector 120"/>
            <p:cNvCxnSpPr/>
            <p:nvPr/>
          </p:nvCxnSpPr>
          <p:spPr>
            <a:xfrm>
              <a:off x="6596251" y="3181359"/>
              <a:ext cx="411246"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2" name="Rounded Rectangle 121"/>
            <p:cNvSpPr/>
            <p:nvPr/>
          </p:nvSpPr>
          <p:spPr bwMode="blackGray">
            <a:xfrm>
              <a:off x="7019917" y="2828928"/>
              <a:ext cx="1737360" cy="182880"/>
            </a:xfrm>
            <a:prstGeom prst="roundRect">
              <a:avLst/>
            </a:prstGeom>
            <a:solidFill>
              <a:schemeClr val="accent2">
                <a:alpha val="50000"/>
              </a:schemeClr>
            </a:solidFill>
            <a:ln w="12700">
              <a:solidFill>
                <a:schemeClr val="accent2">
                  <a:lumMod val="7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normAutofit/>
            </a:bodyPr>
            <a:lstStyle/>
            <a:p>
              <a:pPr algn="ctr" defTabSz="1096963">
                <a:defRPr/>
              </a:pPr>
              <a:r>
                <a:rPr lang="en-US" sz="1050" dirty="0">
                  <a:solidFill>
                    <a:schemeClr val="accent1"/>
                  </a:solidFill>
                  <a:effectLst>
                    <a:outerShdw blurRad="38100" dist="38100" dir="2700000" algn="tl">
                      <a:srgbClr val="000000">
                        <a:alpha val="43137"/>
                      </a:srgbClr>
                    </a:outerShdw>
                  </a:effectLst>
                </a:rPr>
                <a:t>Local Computer Policy</a:t>
              </a:r>
            </a:p>
          </p:txBody>
        </p:sp>
        <p:cxnSp>
          <p:nvCxnSpPr>
            <p:cNvPr id="123" name="Straight Connector 122"/>
            <p:cNvCxnSpPr/>
            <p:nvPr/>
          </p:nvCxnSpPr>
          <p:spPr>
            <a:xfrm>
              <a:off x="6691520" y="2905130"/>
              <a:ext cx="319152"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5437816" y="4247126"/>
            <a:ext cx="2527300" cy="2369880"/>
          </a:xfrm>
          <a:prstGeom prst="rect">
            <a:avLst/>
          </a:prstGeom>
          <a:noFill/>
        </p:spPr>
        <p:txBody>
          <a:bodyPr>
            <a:spAutoFit/>
          </a:bodyPr>
          <a:lstStyle/>
          <a:p>
            <a:pPr>
              <a:defRPr/>
            </a:pPr>
            <a:r>
              <a:rPr lang="en-US" b="1" dirty="0">
                <a:solidFill>
                  <a:schemeClr val="accent1"/>
                </a:solidFill>
                <a:effectLst>
                  <a:outerShdw blurRad="63500" algn="ctr" rotWithShape="0">
                    <a:prstClr val="black">
                      <a:alpha val="50000"/>
                    </a:prstClr>
                  </a:outerShdw>
                </a:effectLst>
                <a:cs typeface="+mn-cs"/>
              </a:rPr>
              <a:t>Group Policy Central Store</a:t>
            </a:r>
          </a:p>
          <a:p>
            <a:pPr marL="169863" indent="-169863">
              <a:buFontTx/>
              <a:buBlip>
                <a:blip r:embed="rId5"/>
              </a:buBlip>
              <a:defRPr/>
            </a:pPr>
            <a:r>
              <a:rPr lang="en-US" sz="1600" dirty="0">
                <a:effectLst>
                  <a:outerShdw blurRad="63500" algn="ctr" rotWithShape="0">
                    <a:prstClr val="black">
                      <a:alpha val="50000"/>
                    </a:prstClr>
                  </a:outerShdw>
                </a:effectLst>
                <a:cs typeface="+mn-cs"/>
              </a:rPr>
              <a:t>Centralized repository for ADMX</a:t>
            </a:r>
          </a:p>
          <a:p>
            <a:pPr marL="169863" indent="-169863">
              <a:buFontTx/>
              <a:buBlip>
                <a:blip r:embed="rId5"/>
              </a:buBlip>
              <a:defRPr/>
            </a:pPr>
            <a:r>
              <a:rPr lang="en-US" sz="1600" dirty="0" smtClean="0">
                <a:effectLst>
                  <a:outerShdw blurRad="63500" algn="ctr" rotWithShape="0">
                    <a:prstClr val="black">
                      <a:alpha val="50000"/>
                    </a:prstClr>
                  </a:outerShdw>
                </a:effectLst>
                <a:cs typeface="+mn-cs"/>
              </a:rPr>
              <a:t>Created </a:t>
            </a:r>
            <a:r>
              <a:rPr lang="en-US" sz="1600" dirty="0">
                <a:effectLst>
                  <a:outerShdw blurRad="63500" algn="ctr" rotWithShape="0">
                    <a:prstClr val="black">
                      <a:alpha val="50000"/>
                    </a:prstClr>
                  </a:outerShdw>
                </a:effectLst>
                <a:cs typeface="+mn-cs"/>
              </a:rPr>
              <a:t>in the </a:t>
            </a:r>
            <a:r>
              <a:rPr lang="en-US" sz="1600" dirty="0" err="1">
                <a:effectLst>
                  <a:outerShdw blurRad="63500" algn="ctr" rotWithShape="0">
                    <a:prstClr val="black">
                      <a:alpha val="50000"/>
                    </a:prstClr>
                  </a:outerShdw>
                </a:effectLst>
                <a:cs typeface="+mn-cs"/>
              </a:rPr>
              <a:t>Sysvol</a:t>
            </a:r>
            <a:r>
              <a:rPr lang="en-US" sz="1600" dirty="0">
                <a:effectLst>
                  <a:outerShdw blurRad="63500" algn="ctr" rotWithShape="0">
                    <a:prstClr val="black">
                      <a:alpha val="50000"/>
                    </a:prstClr>
                  </a:outerShdw>
                </a:effectLst>
                <a:cs typeface="+mn-cs"/>
              </a:rPr>
              <a:t> on DC </a:t>
            </a:r>
            <a:br>
              <a:rPr lang="en-US" sz="1600" dirty="0">
                <a:effectLst>
                  <a:outerShdw blurRad="63500" algn="ctr" rotWithShape="0">
                    <a:prstClr val="black">
                      <a:alpha val="50000"/>
                    </a:prstClr>
                  </a:outerShdw>
                </a:effectLst>
                <a:cs typeface="+mn-cs"/>
              </a:rPr>
            </a:br>
            <a:r>
              <a:rPr lang="en-US" sz="1600" dirty="0">
                <a:effectLst>
                  <a:outerShdw blurRad="63500" algn="ctr" rotWithShape="0">
                    <a:prstClr val="black">
                      <a:alpha val="50000"/>
                    </a:prstClr>
                  </a:outerShdw>
                </a:effectLst>
                <a:cs typeface="+mn-cs"/>
              </a:rPr>
              <a:t>in each </a:t>
            </a:r>
            <a:r>
              <a:rPr lang="en-US" sz="1600" dirty="0" smtClean="0">
                <a:effectLst>
                  <a:outerShdw blurRad="63500" algn="ctr" rotWithShape="0">
                    <a:prstClr val="black">
                      <a:alpha val="50000"/>
                    </a:prstClr>
                  </a:outerShdw>
                </a:effectLst>
                <a:cs typeface="+mn-cs"/>
              </a:rPr>
              <a:t>domain</a:t>
            </a:r>
          </a:p>
          <a:p>
            <a:pPr marL="169863" indent="-169863">
              <a:buFontTx/>
              <a:buBlip>
                <a:blip r:embed="rId5"/>
              </a:buBlip>
              <a:defRPr/>
            </a:pPr>
            <a:r>
              <a:rPr lang="en-US" sz="1600" dirty="0" smtClean="0">
                <a:effectLst>
                  <a:outerShdw blurRad="63500" algn="ctr" rotWithShape="0">
                    <a:prstClr val="black">
                      <a:alpha val="50000"/>
                    </a:prstClr>
                  </a:outerShdw>
                </a:effectLst>
              </a:rPr>
              <a:t>New Replicator with DFS-R</a:t>
            </a:r>
            <a:endParaRPr lang="en-US" sz="1600" dirty="0">
              <a:effectLst>
                <a:outerShdw blurRad="63500" algn="ctr" rotWithShape="0">
                  <a:prstClr val="black">
                    <a:alpha val="50000"/>
                  </a:prstClr>
                </a:outerShdw>
              </a:effectLst>
              <a:cs typeface="+mn-cs"/>
            </a:endParaRPr>
          </a:p>
        </p:txBody>
      </p:sp>
      <p:grpSp>
        <p:nvGrpSpPr>
          <p:cNvPr id="71" name="Group 125"/>
          <p:cNvGrpSpPr/>
          <p:nvPr/>
        </p:nvGrpSpPr>
        <p:grpSpPr>
          <a:xfrm>
            <a:off x="5335772" y="4755272"/>
            <a:ext cx="3251200" cy="1768475"/>
            <a:chOff x="5405438" y="4932363"/>
            <a:chExt cx="3251200" cy="1768475"/>
          </a:xfrm>
        </p:grpSpPr>
        <p:pic>
          <p:nvPicPr>
            <p:cNvPr id="127"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5405438" y="5738813"/>
              <a:ext cx="481012" cy="658812"/>
            </a:xfrm>
            <a:prstGeom prst="rect">
              <a:avLst/>
            </a:prstGeom>
            <a:noFill/>
            <a:ln w="9525">
              <a:noFill/>
              <a:miter lim="800000"/>
              <a:headEnd/>
              <a:tailEnd/>
            </a:ln>
          </p:spPr>
        </p:pic>
        <p:pic>
          <p:nvPicPr>
            <p:cNvPr id="128" name="Picture 16" descr="C:\Documents and Settings\aline\My Documents\Inspiration\Microsoft_Art_Brand_etc\EventsDVD_FY07\Shapes and Graphics\Windows_Vista_Icons_ for_Marketing_use\Router.png"/>
            <p:cNvPicPr>
              <a:picLocks noChangeAspect="1" noChangeArrowheads="1"/>
            </p:cNvPicPr>
            <p:nvPr/>
          </p:nvPicPr>
          <p:blipFill>
            <a:blip r:embed="rId4"/>
            <a:srcRect/>
            <a:stretch>
              <a:fillRect/>
            </a:stretch>
          </p:blipFill>
          <p:spPr bwMode="auto">
            <a:xfrm>
              <a:off x="5741988" y="6088063"/>
              <a:ext cx="485775" cy="485775"/>
            </a:xfrm>
            <a:prstGeom prst="rect">
              <a:avLst/>
            </a:prstGeom>
            <a:noFill/>
            <a:ln w="9525">
              <a:noFill/>
              <a:miter lim="800000"/>
              <a:headEnd/>
              <a:tailEnd/>
            </a:ln>
          </p:spPr>
        </p:pic>
        <p:pic>
          <p:nvPicPr>
            <p:cNvPr id="129" name="Picture 25" descr="C:\Documents and Settings\aline\My Documents\Inspiration\Microsoft_Art_Brand_etc\EventsDVD_FY07\Shapes and Graphics\Arrows - arrow\Curved\3 piece arrow circular connected 2.png"/>
            <p:cNvPicPr>
              <a:picLocks noChangeAspect="1" noChangeArrowheads="1"/>
            </p:cNvPicPr>
            <p:nvPr/>
          </p:nvPicPr>
          <p:blipFill>
            <a:blip r:embed="rId21"/>
            <a:srcRect/>
            <a:stretch>
              <a:fillRect/>
            </a:stretch>
          </p:blipFill>
          <p:spPr bwMode="auto">
            <a:xfrm>
              <a:off x="5641975" y="5916613"/>
              <a:ext cx="365125" cy="382587"/>
            </a:xfrm>
            <a:prstGeom prst="rect">
              <a:avLst/>
            </a:prstGeom>
            <a:noFill/>
            <a:ln w="9525">
              <a:noFill/>
              <a:miter lim="800000"/>
              <a:headEnd/>
              <a:tailEnd/>
            </a:ln>
          </p:spPr>
        </p:pic>
        <p:grpSp>
          <p:nvGrpSpPr>
            <p:cNvPr id="72" name="Group 92"/>
            <p:cNvGrpSpPr>
              <a:grpSpLocks/>
            </p:cNvGrpSpPr>
            <p:nvPr/>
          </p:nvGrpSpPr>
          <p:grpSpPr bwMode="auto">
            <a:xfrm>
              <a:off x="5903913" y="5684838"/>
              <a:ext cx="382587" cy="458787"/>
              <a:chOff x="6018419" y="5656855"/>
              <a:chExt cx="382381" cy="457941"/>
            </a:xfrm>
          </p:grpSpPr>
          <p:pic>
            <p:nvPicPr>
              <p:cNvPr id="155" name="Picture 24" descr="C:\Documents and Settings\aline\My Documents\Inspiration\Microsoft_Art_Brand_etc\EventsDVD_FY07\HARDWARE_IMAGERY\Illustration - Misc Hardware\XML Icons\database green.png"/>
              <p:cNvPicPr>
                <a:picLocks noChangeAspect="1" noChangeArrowheads="1"/>
              </p:cNvPicPr>
              <p:nvPr/>
            </p:nvPicPr>
            <p:blipFill>
              <a:blip r:embed="rId15" cstate="print">
                <a:duotone>
                  <a:prstClr val="black"/>
                  <a:schemeClr val="accent2">
                    <a:tint val="45000"/>
                    <a:satMod val="400000"/>
                  </a:schemeClr>
                </a:duotone>
              </a:blip>
              <a:srcRect/>
              <a:stretch>
                <a:fillRect/>
              </a:stretch>
            </p:blipFill>
            <p:spPr bwMode="auto">
              <a:xfrm>
                <a:off x="6018419" y="5656855"/>
                <a:ext cx="382381" cy="457941"/>
              </a:xfrm>
              <a:prstGeom prst="rect">
                <a:avLst/>
              </a:prstGeom>
              <a:noFill/>
            </p:spPr>
          </p:pic>
          <p:sp>
            <p:nvSpPr>
              <p:cNvPr id="156" name="Folded Corner 155"/>
              <p:cNvSpPr/>
              <p:nvPr/>
            </p:nvSpPr>
            <p:spPr bwMode="blackGray">
              <a:xfrm>
                <a:off x="6150079" y="5854880"/>
                <a:ext cx="145389" cy="172191"/>
              </a:xfrm>
              <a:prstGeom prst="foldedCorner">
                <a:avLst/>
              </a:prstGeom>
              <a:solidFill>
                <a:schemeClr val="tx2">
                  <a:lumMod val="75000"/>
                </a:schemeClr>
              </a:solidFill>
              <a:ln>
                <a:solidFill>
                  <a:schemeClr val="bg1"/>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3600" dirty="0">
                  <a:solidFill>
                    <a:schemeClr val="tx1"/>
                  </a:solidFill>
                  <a:effectLst>
                    <a:outerShdw blurRad="38100" dist="38100" dir="2700000" algn="tl">
                      <a:srgbClr val="000000">
                        <a:alpha val="43137"/>
                      </a:srgbClr>
                    </a:outerShdw>
                  </a:effectLst>
                </a:endParaRPr>
              </a:p>
            </p:txBody>
          </p:sp>
        </p:grpSp>
        <p:sp>
          <p:nvSpPr>
            <p:cNvPr id="131" name="TextBox 130"/>
            <p:cNvSpPr txBox="1"/>
            <p:nvPr/>
          </p:nvSpPr>
          <p:spPr>
            <a:xfrm>
              <a:off x="5414963" y="5518150"/>
              <a:ext cx="515937" cy="261610"/>
            </a:xfrm>
            <a:prstGeom prst="rect">
              <a:avLst/>
            </a:prstGeom>
            <a:noFill/>
          </p:spPr>
          <p:txBody>
            <a:bodyPr>
              <a:spAutoFit/>
            </a:bodyPr>
            <a:lstStyle/>
            <a:p>
              <a:pPr>
                <a:defRPr/>
              </a:pPr>
              <a:r>
                <a:rPr lang="en-US" sz="1100" dirty="0">
                  <a:solidFill>
                    <a:schemeClr val="accent1"/>
                  </a:solidFill>
                  <a:effectLst>
                    <a:outerShdw blurRad="63500" algn="ctr" rotWithShape="0">
                      <a:prstClr val="black">
                        <a:alpha val="40000"/>
                      </a:prstClr>
                    </a:outerShdw>
                  </a:effectLst>
                  <a:cs typeface="+mn-cs"/>
                </a:rPr>
                <a:t>DC</a:t>
              </a:r>
              <a:endParaRPr lang="en-US" sz="1200" dirty="0">
                <a:solidFill>
                  <a:schemeClr val="accent1"/>
                </a:solidFill>
                <a:effectLst>
                  <a:outerShdw blurRad="63500" algn="ctr" rotWithShape="0">
                    <a:prstClr val="black">
                      <a:alpha val="40000"/>
                    </a:prstClr>
                  </a:outerShdw>
                </a:effectLst>
                <a:cs typeface="+mn-cs"/>
              </a:endParaRPr>
            </a:p>
          </p:txBody>
        </p:sp>
        <p:sp>
          <p:nvSpPr>
            <p:cNvPr id="132" name="TextBox 131"/>
            <p:cNvSpPr txBox="1"/>
            <p:nvPr/>
          </p:nvSpPr>
          <p:spPr>
            <a:xfrm>
              <a:off x="5495925" y="6415088"/>
              <a:ext cx="976313" cy="261610"/>
            </a:xfrm>
            <a:prstGeom prst="rect">
              <a:avLst/>
            </a:prstGeom>
            <a:noFill/>
          </p:spPr>
          <p:txBody>
            <a:bodyPr>
              <a:spAutoFit/>
            </a:bodyPr>
            <a:lstStyle/>
            <a:p>
              <a:pPr algn="ctr">
                <a:defRPr/>
              </a:pPr>
              <a:r>
                <a:rPr lang="en-US" sz="1100" dirty="0">
                  <a:solidFill>
                    <a:schemeClr val="accent1"/>
                  </a:solidFill>
                  <a:effectLst>
                    <a:outerShdw blurRad="63500" algn="ctr" rotWithShape="0">
                      <a:prstClr val="black">
                        <a:alpha val="40000"/>
                      </a:prstClr>
                    </a:outerShdw>
                  </a:effectLst>
                  <a:cs typeface="+mn-cs"/>
                </a:rPr>
                <a:t>FRS/DFS-R</a:t>
              </a:r>
              <a:endParaRPr lang="en-US" sz="1200" dirty="0">
                <a:solidFill>
                  <a:schemeClr val="accent1"/>
                </a:solidFill>
                <a:effectLst>
                  <a:outerShdw blurRad="63500" algn="ctr" rotWithShape="0">
                    <a:prstClr val="black">
                      <a:alpha val="40000"/>
                    </a:prstClr>
                  </a:outerShdw>
                </a:effectLst>
                <a:cs typeface="+mn-cs"/>
              </a:endParaRPr>
            </a:p>
          </p:txBody>
        </p:sp>
        <p:sp>
          <p:nvSpPr>
            <p:cNvPr id="133" name="TextBox 132"/>
            <p:cNvSpPr txBox="1"/>
            <p:nvPr/>
          </p:nvSpPr>
          <p:spPr>
            <a:xfrm>
              <a:off x="5824538" y="5441950"/>
              <a:ext cx="633412" cy="261610"/>
            </a:xfrm>
            <a:prstGeom prst="rect">
              <a:avLst/>
            </a:prstGeom>
            <a:noFill/>
          </p:spPr>
          <p:txBody>
            <a:bodyPr>
              <a:spAutoFit/>
            </a:bodyPr>
            <a:lstStyle/>
            <a:p>
              <a:pPr>
                <a:defRPr/>
              </a:pPr>
              <a:r>
                <a:rPr lang="en-US" sz="1100" dirty="0" err="1">
                  <a:solidFill>
                    <a:schemeClr val="accent1"/>
                  </a:solidFill>
                  <a:effectLst>
                    <a:outerShdw blurRad="63500" algn="ctr" rotWithShape="0">
                      <a:prstClr val="black">
                        <a:alpha val="40000"/>
                      </a:prstClr>
                    </a:outerShdw>
                  </a:effectLst>
                  <a:cs typeface="+mn-cs"/>
                </a:rPr>
                <a:t>SysVo</a:t>
              </a:r>
              <a:r>
                <a:rPr lang="en-US" sz="1050" dirty="0" err="1">
                  <a:solidFill>
                    <a:schemeClr val="accent1"/>
                  </a:solidFill>
                  <a:effectLst>
                    <a:outerShdw blurRad="63500" algn="ctr" rotWithShape="0">
                      <a:prstClr val="black">
                        <a:alpha val="40000"/>
                      </a:prstClr>
                    </a:outerShdw>
                  </a:effectLst>
                  <a:cs typeface="+mn-cs"/>
                </a:rPr>
                <a:t>l</a:t>
              </a:r>
              <a:endParaRPr lang="en-US" sz="1100" dirty="0">
                <a:solidFill>
                  <a:schemeClr val="accent1"/>
                </a:solidFill>
                <a:effectLst>
                  <a:outerShdw blurRad="63500" algn="ctr" rotWithShape="0">
                    <a:prstClr val="black">
                      <a:alpha val="40000"/>
                    </a:prstClr>
                  </a:outerShdw>
                </a:effectLst>
                <a:cs typeface="+mn-cs"/>
              </a:endParaRPr>
            </a:p>
          </p:txBody>
        </p:sp>
        <p:pic>
          <p:nvPicPr>
            <p:cNvPr id="134" name="Picture 23" descr="C:\Documents and Settings\aline\My Documents\Inspiration\Microsoft_Art_Brand_etc\EventsDVD_FY07\HARDWARE_IMAGERY\Illustration - Misc Hardware\XML Icons\Database blue.png"/>
            <p:cNvPicPr>
              <a:picLocks noChangeAspect="1" noChangeArrowheads="1"/>
            </p:cNvPicPr>
            <p:nvPr/>
          </p:nvPicPr>
          <p:blipFill>
            <a:blip r:embed="rId22" cstate="print">
              <a:duotone>
                <a:prstClr val="black"/>
                <a:schemeClr val="accent5">
                  <a:tint val="45000"/>
                  <a:satMod val="400000"/>
                </a:schemeClr>
              </a:duotone>
            </a:blip>
            <a:srcRect/>
            <a:stretch>
              <a:fillRect/>
            </a:stretch>
          </p:blipFill>
          <p:spPr bwMode="auto">
            <a:xfrm>
              <a:off x="7749822" y="5243511"/>
              <a:ext cx="624284" cy="752170"/>
            </a:xfrm>
            <a:prstGeom prst="rect">
              <a:avLst/>
            </a:prstGeom>
            <a:noFill/>
          </p:spPr>
        </p:pic>
        <p:sp>
          <p:nvSpPr>
            <p:cNvPr id="135" name="TextBox 134"/>
            <p:cNvSpPr txBox="1"/>
            <p:nvPr/>
          </p:nvSpPr>
          <p:spPr>
            <a:xfrm>
              <a:off x="7748588" y="4932363"/>
              <a:ext cx="633412" cy="430887"/>
            </a:xfrm>
            <a:prstGeom prst="rect">
              <a:avLst/>
            </a:prstGeom>
            <a:noFill/>
          </p:spPr>
          <p:txBody>
            <a:bodyPr>
              <a:spAutoFit/>
            </a:bodyPr>
            <a:lstStyle/>
            <a:p>
              <a:pPr algn="ctr">
                <a:defRPr/>
              </a:pPr>
              <a:r>
                <a:rPr lang="en-US" sz="1100" dirty="0">
                  <a:solidFill>
                    <a:schemeClr val="accent1"/>
                  </a:solidFill>
                  <a:effectLst>
                    <a:outerShdw blurRad="63500" algn="ctr" rotWithShape="0">
                      <a:prstClr val="black">
                        <a:alpha val="40000"/>
                      </a:prstClr>
                    </a:outerShdw>
                  </a:effectLst>
                  <a:cs typeface="+mn-cs"/>
                </a:rPr>
                <a:t>ADMX</a:t>
              </a:r>
            </a:p>
            <a:p>
              <a:pPr algn="ctr">
                <a:defRPr/>
              </a:pPr>
              <a:r>
                <a:rPr lang="en-US" sz="1100" dirty="0">
                  <a:solidFill>
                    <a:schemeClr val="accent1"/>
                  </a:solidFill>
                  <a:effectLst>
                    <a:outerShdw blurRad="63500" algn="ctr" rotWithShape="0">
                      <a:prstClr val="black">
                        <a:alpha val="40000"/>
                      </a:prstClr>
                    </a:outerShdw>
                  </a:effectLst>
                  <a:cs typeface="+mn-cs"/>
                </a:rPr>
                <a:t>ADML</a:t>
              </a:r>
              <a:endParaRPr lang="en-US" sz="1200" dirty="0">
                <a:solidFill>
                  <a:schemeClr val="accent1"/>
                </a:solidFill>
                <a:effectLst>
                  <a:outerShdw blurRad="63500" algn="ctr" rotWithShape="0">
                    <a:prstClr val="black">
                      <a:alpha val="40000"/>
                    </a:prstClr>
                  </a:outerShdw>
                </a:effectLst>
                <a:cs typeface="+mn-cs"/>
              </a:endParaRPr>
            </a:p>
          </p:txBody>
        </p:sp>
        <p:pic>
          <p:nvPicPr>
            <p:cNvPr id="136"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23"/>
            <a:srcRect/>
            <a:stretch>
              <a:fillRect/>
            </a:stretch>
          </p:blipFill>
          <p:spPr bwMode="auto">
            <a:xfrm>
              <a:off x="8158163" y="5773738"/>
              <a:ext cx="333375" cy="457200"/>
            </a:xfrm>
            <a:prstGeom prst="rect">
              <a:avLst/>
            </a:prstGeom>
            <a:noFill/>
            <a:ln w="9525">
              <a:noFill/>
              <a:miter lim="800000"/>
              <a:headEnd/>
              <a:tailEnd/>
            </a:ln>
          </p:spPr>
        </p:pic>
        <p:pic>
          <p:nvPicPr>
            <p:cNvPr id="137" name="Picture 12" descr="C:\Documents and Settings\aline\My Documents\Inspiration\Microsoft_Art_Brand_etc\EventsDVD_FY07\Shapes and Graphics\Windows_Vista_Icons_ for_Marketing_use\Search.png"/>
            <p:cNvPicPr>
              <a:picLocks noChangeAspect="1" noChangeArrowheads="1"/>
            </p:cNvPicPr>
            <p:nvPr/>
          </p:nvPicPr>
          <p:blipFill>
            <a:blip r:embed="rId24"/>
            <a:srcRect/>
            <a:stretch>
              <a:fillRect/>
            </a:stretch>
          </p:blipFill>
          <p:spPr bwMode="auto">
            <a:xfrm>
              <a:off x="8199438" y="5902325"/>
              <a:ext cx="457200" cy="457200"/>
            </a:xfrm>
            <a:prstGeom prst="rect">
              <a:avLst/>
            </a:prstGeom>
            <a:noFill/>
            <a:ln w="9525">
              <a:noFill/>
              <a:miter lim="800000"/>
              <a:headEnd/>
              <a:tailEnd/>
            </a:ln>
          </p:spPr>
        </p:pic>
        <p:grpSp>
          <p:nvGrpSpPr>
            <p:cNvPr id="73" name="Group 143"/>
            <p:cNvGrpSpPr>
              <a:grpSpLocks/>
            </p:cNvGrpSpPr>
            <p:nvPr/>
          </p:nvGrpSpPr>
          <p:grpSpPr bwMode="auto">
            <a:xfrm>
              <a:off x="6632575" y="5476313"/>
              <a:ext cx="1382713" cy="1224525"/>
              <a:chOff x="6618295" y="5533462"/>
              <a:chExt cx="1382698" cy="1224526"/>
            </a:xfrm>
          </p:grpSpPr>
          <p:pic>
            <p:nvPicPr>
              <p:cNvPr id="140" name="Picture 2" descr="C:\Documents and Settings\aline\My Documents\Inspiration\Microsoft_Art_Brand_etc\EventsDVD_FY07\Shapes and Graphics\Windows_Vista_Icons_ for_Marketing_use\Vista Icons off the web\AuxiliaryDisplayCpl.dll_I000a_0409.png"/>
              <p:cNvPicPr>
                <a:picLocks noChangeAspect="1" noChangeArrowheads="1"/>
              </p:cNvPicPr>
              <p:nvPr/>
            </p:nvPicPr>
            <p:blipFill>
              <a:blip r:embed="rId25"/>
              <a:srcRect/>
              <a:stretch>
                <a:fillRect/>
              </a:stretch>
            </p:blipFill>
            <p:spPr bwMode="auto">
              <a:xfrm>
                <a:off x="6618295" y="5533462"/>
                <a:ext cx="1382698" cy="1224526"/>
              </a:xfrm>
              <a:prstGeom prst="rect">
                <a:avLst/>
              </a:prstGeom>
              <a:noFill/>
              <a:ln w="9525">
                <a:noFill/>
                <a:miter lim="800000"/>
                <a:headEnd/>
                <a:tailEnd/>
              </a:ln>
            </p:spPr>
          </p:pic>
          <p:sp>
            <p:nvSpPr>
              <p:cNvPr id="141" name="Rectangle 140"/>
              <p:cNvSpPr/>
              <p:nvPr/>
            </p:nvSpPr>
            <p:spPr bwMode="blackGray">
              <a:xfrm>
                <a:off x="6665387" y="5743013"/>
                <a:ext cx="1245119" cy="838773"/>
              </a:xfrm>
              <a:prstGeom prst="rect">
                <a:avLst/>
              </a:prstGeom>
              <a:solidFill>
                <a:schemeClr val="tx2">
                  <a:lumMod val="9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3200" dirty="0">
                  <a:solidFill>
                    <a:schemeClr val="tx1"/>
                  </a:solidFill>
                  <a:effectLst>
                    <a:outerShdw blurRad="38100" dist="38100" dir="2700000" algn="tl">
                      <a:srgbClr val="000000">
                        <a:alpha val="43137"/>
                      </a:srgbClr>
                    </a:outerShdw>
                  </a:effectLst>
                </a:endParaRPr>
              </a:p>
            </p:txBody>
          </p:sp>
          <p:sp>
            <p:nvSpPr>
              <p:cNvPr id="142" name="Rectangle 141"/>
              <p:cNvSpPr/>
              <p:nvPr/>
            </p:nvSpPr>
            <p:spPr bwMode="blackGray">
              <a:xfrm>
                <a:off x="6702727" y="5783580"/>
                <a:ext cx="95251" cy="95250"/>
              </a:xfrm>
              <a:prstGeom prst="rect">
                <a:avLst/>
              </a:prstGeom>
              <a:noFill/>
              <a:ln>
                <a:solidFill>
                  <a:schemeClr val="bg1"/>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096963">
                  <a:defRPr/>
                </a:pPr>
                <a:r>
                  <a:rPr lang="en-US" sz="1000" dirty="0">
                    <a:solidFill>
                      <a:schemeClr val="bg1"/>
                    </a:solidFill>
                  </a:rPr>
                  <a:t>+</a:t>
                </a:r>
                <a:endParaRPr lang="en-US" sz="2400" dirty="0">
                  <a:solidFill>
                    <a:schemeClr val="bg1"/>
                  </a:solidFill>
                </a:endParaRPr>
              </a:p>
            </p:txBody>
          </p:sp>
          <p:sp>
            <p:nvSpPr>
              <p:cNvPr id="143" name="Rectangle 142"/>
              <p:cNvSpPr/>
              <p:nvPr/>
            </p:nvSpPr>
            <p:spPr bwMode="blackGray">
              <a:xfrm>
                <a:off x="6778918" y="5783581"/>
                <a:ext cx="495308" cy="90491"/>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1000" dirty="0">
                    <a:solidFill>
                      <a:schemeClr val="bg1"/>
                    </a:solidFill>
                  </a:rPr>
                  <a:t>Policies</a:t>
                </a:r>
                <a:endParaRPr lang="en-US" sz="2400" dirty="0">
                  <a:solidFill>
                    <a:schemeClr val="bg1"/>
                  </a:solidFill>
                </a:endParaRPr>
              </a:p>
            </p:txBody>
          </p:sp>
          <p:sp>
            <p:nvSpPr>
              <p:cNvPr id="144" name="Rectangle 143"/>
              <p:cNvSpPr/>
              <p:nvPr/>
            </p:nvSpPr>
            <p:spPr bwMode="blackGray">
              <a:xfrm>
                <a:off x="6883697" y="5926454"/>
                <a:ext cx="95251" cy="95250"/>
              </a:xfrm>
              <a:prstGeom prst="rect">
                <a:avLst/>
              </a:prstGeom>
              <a:noFill/>
              <a:ln>
                <a:solidFill>
                  <a:schemeClr val="bg1"/>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096963">
                  <a:defRPr/>
                </a:pPr>
                <a:r>
                  <a:rPr lang="en-US" sz="1000" dirty="0">
                    <a:solidFill>
                      <a:schemeClr val="bg1"/>
                    </a:solidFill>
                  </a:rPr>
                  <a:t>+</a:t>
                </a:r>
                <a:endParaRPr lang="en-US" sz="2400" dirty="0">
                  <a:solidFill>
                    <a:schemeClr val="bg1"/>
                  </a:solidFill>
                </a:endParaRPr>
              </a:p>
            </p:txBody>
          </p:sp>
          <p:sp>
            <p:nvSpPr>
              <p:cNvPr id="145" name="Rectangle 144"/>
              <p:cNvSpPr/>
              <p:nvPr/>
            </p:nvSpPr>
            <p:spPr bwMode="blackGray">
              <a:xfrm>
                <a:off x="7055163" y="6107432"/>
                <a:ext cx="95251" cy="95250"/>
              </a:xfrm>
              <a:prstGeom prst="rect">
                <a:avLst/>
              </a:prstGeom>
              <a:noFill/>
              <a:ln>
                <a:solidFill>
                  <a:schemeClr val="bg1"/>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096963">
                  <a:defRPr/>
                </a:pPr>
                <a:r>
                  <a:rPr lang="en-US" sz="1000" dirty="0">
                    <a:solidFill>
                      <a:schemeClr val="bg1"/>
                    </a:solidFill>
                  </a:rPr>
                  <a:t>+</a:t>
                </a:r>
                <a:endParaRPr lang="en-US" sz="2400" dirty="0">
                  <a:solidFill>
                    <a:schemeClr val="bg1"/>
                  </a:solidFill>
                </a:endParaRPr>
              </a:p>
            </p:txBody>
          </p:sp>
          <p:sp>
            <p:nvSpPr>
              <p:cNvPr id="146" name="Rectangle 145"/>
              <p:cNvSpPr/>
              <p:nvPr/>
            </p:nvSpPr>
            <p:spPr bwMode="blackGray">
              <a:xfrm>
                <a:off x="6950370" y="5926455"/>
                <a:ext cx="495308" cy="90491"/>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1000" dirty="0">
                    <a:solidFill>
                      <a:schemeClr val="bg1"/>
                    </a:solidFill>
                  </a:rPr>
                  <a:t>GUID</a:t>
                </a:r>
                <a:endParaRPr lang="en-US" sz="2400" dirty="0">
                  <a:solidFill>
                    <a:schemeClr val="bg1"/>
                  </a:solidFill>
                </a:endParaRPr>
              </a:p>
            </p:txBody>
          </p:sp>
          <p:sp>
            <p:nvSpPr>
              <p:cNvPr id="147" name="Rectangle 146"/>
              <p:cNvSpPr/>
              <p:nvPr/>
            </p:nvSpPr>
            <p:spPr bwMode="blackGray">
              <a:xfrm>
                <a:off x="7121837" y="6107433"/>
                <a:ext cx="495308" cy="90491"/>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1000" dirty="0">
                    <a:solidFill>
                      <a:schemeClr val="bg1"/>
                    </a:solidFill>
                  </a:rPr>
                  <a:t>ADM</a:t>
                </a:r>
                <a:endParaRPr lang="en-US" sz="2400" dirty="0">
                  <a:solidFill>
                    <a:schemeClr val="bg1"/>
                  </a:solidFill>
                </a:endParaRPr>
              </a:p>
            </p:txBody>
          </p:sp>
          <p:sp>
            <p:nvSpPr>
              <p:cNvPr id="148" name="Rectangle 147"/>
              <p:cNvSpPr/>
              <p:nvPr/>
            </p:nvSpPr>
            <p:spPr bwMode="blackGray">
              <a:xfrm>
                <a:off x="6955133" y="6264594"/>
                <a:ext cx="969660" cy="128587"/>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1000" dirty="0">
                    <a:solidFill>
                      <a:schemeClr val="bg1"/>
                    </a:solidFill>
                  </a:rPr>
                  <a:t>Policy </a:t>
                </a:r>
                <a:r>
                  <a:rPr lang="en-US" sz="1000" dirty="0" smtClean="0">
                    <a:solidFill>
                      <a:schemeClr val="bg1"/>
                    </a:solidFill>
                  </a:rPr>
                  <a:t>Definitions</a:t>
                </a:r>
                <a:endParaRPr lang="en-US" sz="2400" dirty="0">
                  <a:solidFill>
                    <a:schemeClr val="bg1"/>
                  </a:solidFill>
                </a:endParaRPr>
              </a:p>
            </p:txBody>
          </p:sp>
          <p:cxnSp>
            <p:nvCxnSpPr>
              <p:cNvPr id="149" name="Shape 148"/>
              <p:cNvCxnSpPr>
                <a:stCxn id="142" idx="2"/>
              </p:cNvCxnSpPr>
              <p:nvPr/>
            </p:nvCxnSpPr>
            <p:spPr>
              <a:xfrm rot="16200000" flipH="1">
                <a:off x="6600345" y="6028838"/>
                <a:ext cx="433069" cy="133053"/>
              </a:xfrm>
              <a:prstGeom prst="bentConnector3">
                <a:avLst>
                  <a:gd name="adj1" fmla="val 100587"/>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bwMode="blackGray">
              <a:xfrm>
                <a:off x="6955117" y="6426520"/>
                <a:ext cx="950626" cy="128587"/>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900" dirty="0">
                    <a:solidFill>
                      <a:schemeClr val="bg1"/>
                    </a:solidFill>
                  </a:rPr>
                  <a:t>ADMX, ADML Files</a:t>
                </a:r>
                <a:endParaRPr lang="en-US" sz="2000" dirty="0">
                  <a:solidFill>
                    <a:schemeClr val="bg1"/>
                  </a:solidFill>
                </a:endParaRPr>
              </a:p>
            </p:txBody>
          </p:sp>
          <p:cxnSp>
            <p:nvCxnSpPr>
              <p:cNvPr id="151" name="Shape 28"/>
              <p:cNvCxnSpPr/>
              <p:nvPr/>
            </p:nvCxnSpPr>
            <p:spPr>
              <a:xfrm rot="16200000" flipH="1">
                <a:off x="6914360" y="6376194"/>
                <a:ext cx="138113" cy="104774"/>
              </a:xfrm>
              <a:prstGeom prst="bentConnector3">
                <a:avLst>
                  <a:gd name="adj1" fmla="val 101724"/>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bwMode="blackGray">
              <a:xfrm>
                <a:off x="6883697" y="6264611"/>
                <a:ext cx="95251" cy="95250"/>
              </a:xfrm>
              <a:prstGeom prst="rect">
                <a:avLst/>
              </a:prstGeom>
              <a:noFill/>
              <a:ln>
                <a:solidFill>
                  <a:schemeClr val="bg1"/>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096963">
                  <a:defRPr/>
                </a:pPr>
                <a:r>
                  <a:rPr lang="en-US" sz="1000" dirty="0">
                    <a:solidFill>
                      <a:schemeClr val="bg1"/>
                    </a:solidFill>
                  </a:rPr>
                  <a:t>+</a:t>
                </a:r>
                <a:endParaRPr lang="en-US" sz="2400" dirty="0">
                  <a:solidFill>
                    <a:schemeClr val="bg1"/>
                  </a:solidFill>
                </a:endParaRPr>
              </a:p>
            </p:txBody>
          </p:sp>
          <p:cxnSp>
            <p:nvCxnSpPr>
              <p:cNvPr id="154" name="Straight Connector 153"/>
              <p:cNvCxnSpPr/>
              <p:nvPr/>
            </p:nvCxnSpPr>
            <p:spPr>
              <a:xfrm rot="10800000">
                <a:off x="6746882" y="5970582"/>
                <a:ext cx="1285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9" name="Picture 29" descr="C:\Documents and Settings\aline\My Documents\Inspiration\Microsoft_Art_Brand_etc\EventsDVD_FY07\Shapes and Graphics\Arrows - arrow\Gold Gradient Collection\arrow 0 gold  arrow curved 2.png"/>
            <p:cNvPicPr>
              <a:picLocks noChangeAspect="1" noChangeArrowheads="1"/>
            </p:cNvPicPr>
            <p:nvPr/>
          </p:nvPicPr>
          <p:blipFill>
            <a:blip r:embed="rId16"/>
            <a:srcRect/>
            <a:stretch>
              <a:fillRect/>
            </a:stretch>
          </p:blipFill>
          <p:spPr bwMode="auto">
            <a:xfrm rot="7285648">
              <a:off x="6183312" y="5603876"/>
              <a:ext cx="474663" cy="684212"/>
            </a:xfrm>
            <a:prstGeom prst="rect">
              <a:avLst/>
            </a:prstGeom>
            <a:noFill/>
            <a:ln w="9525">
              <a:noFill/>
              <a:miter lim="800000"/>
              <a:headEnd/>
              <a:tailEnd/>
            </a:ln>
          </p:spPr>
        </p:pic>
      </p:grpSp>
      <p:cxnSp>
        <p:nvCxnSpPr>
          <p:cNvPr id="157" name="Shape 28"/>
          <p:cNvCxnSpPr/>
          <p:nvPr/>
        </p:nvCxnSpPr>
        <p:spPr bwMode="auto">
          <a:xfrm rot="16200000" flipH="1">
            <a:off x="6938153" y="5781393"/>
            <a:ext cx="138113" cy="104775"/>
          </a:xfrm>
          <a:prstGeom prst="bentConnector3">
            <a:avLst>
              <a:gd name="adj1" fmla="val 101724"/>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par>
                                <p:cTn id="8" presetID="18"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par>
                                <p:cTn id="19" presetID="55"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1000" fill="hold"/>
                                        <p:tgtEl>
                                          <p:spTgt spid="55"/>
                                        </p:tgtEl>
                                        <p:attrNameLst>
                                          <p:attrName>ppt_w</p:attrName>
                                        </p:attrNameLst>
                                      </p:cBhvr>
                                      <p:tavLst>
                                        <p:tav tm="0">
                                          <p:val>
                                            <p:strVal val="#ppt_w*0.70"/>
                                          </p:val>
                                        </p:tav>
                                        <p:tav tm="100000">
                                          <p:val>
                                            <p:strVal val="#ppt_w"/>
                                          </p:val>
                                        </p:tav>
                                      </p:tavLst>
                                    </p:anim>
                                    <p:anim calcmode="lin" valueType="num">
                                      <p:cBhvr>
                                        <p:cTn id="22" dur="1000" fill="hold"/>
                                        <p:tgtEl>
                                          <p:spTgt spid="55"/>
                                        </p:tgtEl>
                                        <p:attrNameLst>
                                          <p:attrName>ppt_h</p:attrName>
                                        </p:attrNameLst>
                                      </p:cBhvr>
                                      <p:tavLst>
                                        <p:tav tm="0">
                                          <p:val>
                                            <p:strVal val="#ppt_h"/>
                                          </p:val>
                                        </p:tav>
                                        <p:tav tm="100000">
                                          <p:val>
                                            <p:strVal val="#ppt_h"/>
                                          </p:val>
                                        </p:tav>
                                      </p:tavLst>
                                    </p:anim>
                                    <p:animEffect transition="in" filter="fade">
                                      <p:cBhvr>
                                        <p:cTn id="23" dur="1000"/>
                                        <p:tgtEl>
                                          <p:spTgt spid="55"/>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p:cTn id="26" dur="1000" fill="hold"/>
                                        <p:tgtEl>
                                          <p:spTgt spid="85"/>
                                        </p:tgtEl>
                                        <p:attrNameLst>
                                          <p:attrName>ppt_w</p:attrName>
                                        </p:attrNameLst>
                                      </p:cBhvr>
                                      <p:tavLst>
                                        <p:tav tm="0">
                                          <p:val>
                                            <p:strVal val="#ppt_w*0.70"/>
                                          </p:val>
                                        </p:tav>
                                        <p:tav tm="100000">
                                          <p:val>
                                            <p:strVal val="#ppt_w"/>
                                          </p:val>
                                        </p:tav>
                                      </p:tavLst>
                                    </p:anim>
                                    <p:anim calcmode="lin" valueType="num">
                                      <p:cBhvr>
                                        <p:cTn id="27" dur="1000" fill="hold"/>
                                        <p:tgtEl>
                                          <p:spTgt spid="85"/>
                                        </p:tgtEl>
                                        <p:attrNameLst>
                                          <p:attrName>ppt_h</p:attrName>
                                        </p:attrNameLst>
                                      </p:cBhvr>
                                      <p:tavLst>
                                        <p:tav tm="0">
                                          <p:val>
                                            <p:strVal val="#ppt_h"/>
                                          </p:val>
                                        </p:tav>
                                        <p:tav tm="100000">
                                          <p:val>
                                            <p:strVal val="#ppt_h"/>
                                          </p:val>
                                        </p:tav>
                                      </p:tavLst>
                                    </p:anim>
                                    <p:animEffect transition="in" filter="fade">
                                      <p:cBhvr>
                                        <p:cTn id="28" dur="10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Right)">
                                      <p:cBhvr>
                                        <p:cTn id="33" dur="500"/>
                                        <p:tgtEl>
                                          <p:spTgt spid="17"/>
                                        </p:tgtEl>
                                      </p:cBhvr>
                                    </p:animEffect>
                                  </p:childTnLst>
                                </p:cTn>
                              </p:par>
                              <p:par>
                                <p:cTn id="34" presetID="18" presetClass="entr" presetSubtype="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trips(downRigh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17"/>
                                        </p:tgtEl>
                                      </p:cBhvr>
                                    </p:animEffect>
                                    <p:set>
                                      <p:cBhvr>
                                        <p:cTn id="41" dur="1" fill="hold">
                                          <p:stCondLst>
                                            <p:cond delay="19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19"/>
                                        </p:tgtEl>
                                      </p:cBhvr>
                                    </p:animEffect>
                                    <p:set>
                                      <p:cBhvr>
                                        <p:cTn id="44" dur="1" fill="hold">
                                          <p:stCondLst>
                                            <p:cond delay="1999"/>
                                          </p:stCondLst>
                                        </p:cTn>
                                        <p:tgtEl>
                                          <p:spTgt spid="19"/>
                                        </p:tgtEl>
                                        <p:attrNameLst>
                                          <p:attrName>style.visibility</p:attrName>
                                        </p:attrNameLst>
                                      </p:cBhvr>
                                      <p:to>
                                        <p:strVal val="hidden"/>
                                      </p:to>
                                    </p:set>
                                  </p:childTnLst>
                                </p:cTn>
                              </p:par>
                              <p:par>
                                <p:cTn id="45" presetID="55"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p:cTn id="47" dur="1000" fill="hold"/>
                                        <p:tgtEl>
                                          <p:spTgt spid="86"/>
                                        </p:tgtEl>
                                        <p:attrNameLst>
                                          <p:attrName>ppt_w</p:attrName>
                                        </p:attrNameLst>
                                      </p:cBhvr>
                                      <p:tavLst>
                                        <p:tav tm="0">
                                          <p:val>
                                            <p:strVal val="#ppt_w*0.70"/>
                                          </p:val>
                                        </p:tav>
                                        <p:tav tm="100000">
                                          <p:val>
                                            <p:strVal val="#ppt_w"/>
                                          </p:val>
                                        </p:tav>
                                      </p:tavLst>
                                    </p:anim>
                                    <p:anim calcmode="lin" valueType="num">
                                      <p:cBhvr>
                                        <p:cTn id="48" dur="1000" fill="hold"/>
                                        <p:tgtEl>
                                          <p:spTgt spid="86"/>
                                        </p:tgtEl>
                                        <p:attrNameLst>
                                          <p:attrName>ppt_h</p:attrName>
                                        </p:attrNameLst>
                                      </p:cBhvr>
                                      <p:tavLst>
                                        <p:tav tm="0">
                                          <p:val>
                                            <p:strVal val="#ppt_h"/>
                                          </p:val>
                                        </p:tav>
                                        <p:tav tm="100000">
                                          <p:val>
                                            <p:strVal val="#ppt_h"/>
                                          </p:val>
                                        </p:tav>
                                      </p:tavLst>
                                    </p:anim>
                                    <p:animEffect transition="in" filter="fade">
                                      <p:cBhvr>
                                        <p:cTn id="49" dur="1000"/>
                                        <p:tgtEl>
                                          <p:spTgt spid="86"/>
                                        </p:tgtEl>
                                      </p:cBhvr>
                                    </p:animEffect>
                                  </p:childTnLst>
                                </p:cTn>
                              </p:par>
                              <p:par>
                                <p:cTn id="50" presetID="55"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1000" fill="hold"/>
                                        <p:tgtEl>
                                          <p:spTgt spid="56"/>
                                        </p:tgtEl>
                                        <p:attrNameLst>
                                          <p:attrName>ppt_w</p:attrName>
                                        </p:attrNameLst>
                                      </p:cBhvr>
                                      <p:tavLst>
                                        <p:tav tm="0">
                                          <p:val>
                                            <p:strVal val="#ppt_w*0.70"/>
                                          </p:val>
                                        </p:tav>
                                        <p:tav tm="100000">
                                          <p:val>
                                            <p:strVal val="#ppt_w"/>
                                          </p:val>
                                        </p:tav>
                                      </p:tavLst>
                                    </p:anim>
                                    <p:anim calcmode="lin" valueType="num">
                                      <p:cBhvr>
                                        <p:cTn id="53" dur="1000" fill="hold"/>
                                        <p:tgtEl>
                                          <p:spTgt spid="56"/>
                                        </p:tgtEl>
                                        <p:attrNameLst>
                                          <p:attrName>ppt_h</p:attrName>
                                        </p:attrNameLst>
                                      </p:cBhvr>
                                      <p:tavLst>
                                        <p:tav tm="0">
                                          <p:val>
                                            <p:strVal val="#ppt_h"/>
                                          </p:val>
                                        </p:tav>
                                        <p:tav tm="100000">
                                          <p:val>
                                            <p:strVal val="#ppt_h"/>
                                          </p:val>
                                        </p:tav>
                                      </p:tavLst>
                                    </p:anim>
                                    <p:animEffect transition="in" filter="fade">
                                      <p:cBhvr>
                                        <p:cTn id="54" dur="10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strips(downRight)">
                                      <p:cBhvr>
                                        <p:cTn id="59" dur="500"/>
                                        <p:tgtEl>
                                          <p:spTgt spid="29"/>
                                        </p:tgtEl>
                                      </p:cBhvr>
                                    </p:animEffect>
                                  </p:childTnLst>
                                </p:cTn>
                              </p:par>
                              <p:par>
                                <p:cTn id="60" presetID="18" presetClass="entr" presetSubtype="6"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strips(downRigh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000"/>
                                        <p:tgtEl>
                                          <p:spTgt spid="29"/>
                                        </p:tgtEl>
                                      </p:cBhvr>
                                    </p:animEffect>
                                    <p:set>
                                      <p:cBhvr>
                                        <p:cTn id="67" dur="1" fill="hold">
                                          <p:stCondLst>
                                            <p:cond delay="1999"/>
                                          </p:stCondLst>
                                        </p:cTn>
                                        <p:tgtEl>
                                          <p:spTgt spid="2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44"/>
                                        </p:tgtEl>
                                      </p:cBhvr>
                                    </p:animEffect>
                                    <p:set>
                                      <p:cBhvr>
                                        <p:cTn id="70" dur="1" fill="hold">
                                          <p:stCondLst>
                                            <p:cond delay="1999"/>
                                          </p:stCondLst>
                                        </p:cTn>
                                        <p:tgtEl>
                                          <p:spTgt spid="44"/>
                                        </p:tgtEl>
                                        <p:attrNameLst>
                                          <p:attrName>style.visibility</p:attrName>
                                        </p:attrNameLst>
                                      </p:cBhvr>
                                      <p:to>
                                        <p:strVal val="hidden"/>
                                      </p:to>
                                    </p:set>
                                  </p:childTnLst>
                                </p:cTn>
                              </p:par>
                              <p:par>
                                <p:cTn id="71" presetID="55"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anim calcmode="lin" valueType="num">
                                      <p:cBhvr>
                                        <p:cTn id="73" dur="1000" fill="hold"/>
                                        <p:tgtEl>
                                          <p:spTgt spid="90"/>
                                        </p:tgtEl>
                                        <p:attrNameLst>
                                          <p:attrName>ppt_w</p:attrName>
                                        </p:attrNameLst>
                                      </p:cBhvr>
                                      <p:tavLst>
                                        <p:tav tm="0">
                                          <p:val>
                                            <p:strVal val="#ppt_w*0.70"/>
                                          </p:val>
                                        </p:tav>
                                        <p:tav tm="100000">
                                          <p:val>
                                            <p:strVal val="#ppt_w"/>
                                          </p:val>
                                        </p:tav>
                                      </p:tavLst>
                                    </p:anim>
                                    <p:anim calcmode="lin" valueType="num">
                                      <p:cBhvr>
                                        <p:cTn id="74" dur="1000" fill="hold"/>
                                        <p:tgtEl>
                                          <p:spTgt spid="90"/>
                                        </p:tgtEl>
                                        <p:attrNameLst>
                                          <p:attrName>ppt_h</p:attrName>
                                        </p:attrNameLst>
                                      </p:cBhvr>
                                      <p:tavLst>
                                        <p:tav tm="0">
                                          <p:val>
                                            <p:strVal val="#ppt_h"/>
                                          </p:val>
                                        </p:tav>
                                        <p:tav tm="100000">
                                          <p:val>
                                            <p:strVal val="#ppt_h"/>
                                          </p:val>
                                        </p:tav>
                                      </p:tavLst>
                                    </p:anim>
                                    <p:animEffect transition="in" filter="fade">
                                      <p:cBhvr>
                                        <p:cTn id="75" dur="1000"/>
                                        <p:tgtEl>
                                          <p:spTgt spid="90"/>
                                        </p:tgtEl>
                                      </p:cBhvr>
                                    </p:animEffect>
                                  </p:childTnLst>
                                </p:cTn>
                              </p:par>
                              <p:par>
                                <p:cTn id="76" presetID="55"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1000" fill="hold"/>
                                        <p:tgtEl>
                                          <p:spTgt spid="57"/>
                                        </p:tgtEl>
                                        <p:attrNameLst>
                                          <p:attrName>ppt_w</p:attrName>
                                        </p:attrNameLst>
                                      </p:cBhvr>
                                      <p:tavLst>
                                        <p:tav tm="0">
                                          <p:val>
                                            <p:strVal val="#ppt_w*0.70"/>
                                          </p:val>
                                        </p:tav>
                                        <p:tav tm="100000">
                                          <p:val>
                                            <p:strVal val="#ppt_w"/>
                                          </p:val>
                                        </p:tav>
                                      </p:tavLst>
                                    </p:anim>
                                    <p:anim calcmode="lin" valueType="num">
                                      <p:cBhvr>
                                        <p:cTn id="79" dur="1000" fill="hold"/>
                                        <p:tgtEl>
                                          <p:spTgt spid="57"/>
                                        </p:tgtEl>
                                        <p:attrNameLst>
                                          <p:attrName>ppt_h</p:attrName>
                                        </p:attrNameLst>
                                      </p:cBhvr>
                                      <p:tavLst>
                                        <p:tav tm="0">
                                          <p:val>
                                            <p:strVal val="#ppt_h"/>
                                          </p:val>
                                        </p:tav>
                                        <p:tav tm="100000">
                                          <p:val>
                                            <p:strVal val="#ppt_h"/>
                                          </p:val>
                                        </p:tav>
                                      </p:tavLst>
                                    </p:anim>
                                    <p:animEffect transition="in" filter="fade">
                                      <p:cBhvr>
                                        <p:cTn id="80" dur="1000"/>
                                        <p:tgtEl>
                                          <p:spTgt spid="57"/>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1"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par>
                                <p:cTn id="86" presetID="18" presetClass="entr" presetSubtype="6"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strips(downRight)">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2000"/>
                                        <p:tgtEl>
                                          <p:spTgt spid="14"/>
                                        </p:tgtEl>
                                      </p:cBhvr>
                                    </p:animEffect>
                                    <p:set>
                                      <p:cBhvr>
                                        <p:cTn id="93" dur="1" fill="hold">
                                          <p:stCondLst>
                                            <p:cond delay="1999"/>
                                          </p:stCondLst>
                                        </p:cTn>
                                        <p:tgtEl>
                                          <p:spTgt spid="14"/>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34"/>
                                        </p:tgtEl>
                                      </p:cBhvr>
                                    </p:animEffect>
                                    <p:set>
                                      <p:cBhvr>
                                        <p:cTn id="96" dur="1" fill="hold">
                                          <p:stCondLst>
                                            <p:cond delay="1999"/>
                                          </p:stCondLst>
                                        </p:cTn>
                                        <p:tgtEl>
                                          <p:spTgt spid="34"/>
                                        </p:tgtEl>
                                        <p:attrNameLst>
                                          <p:attrName>style.visibility</p:attrName>
                                        </p:attrNameLst>
                                      </p:cBhvr>
                                      <p:to>
                                        <p:strVal val="hidden"/>
                                      </p:to>
                                    </p:set>
                                  </p:childTnLst>
                                </p:cTn>
                              </p:par>
                              <p:par>
                                <p:cTn id="97" presetID="55"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1000" fill="hold"/>
                                        <p:tgtEl>
                                          <p:spTgt spid="98"/>
                                        </p:tgtEl>
                                        <p:attrNameLst>
                                          <p:attrName>ppt_w</p:attrName>
                                        </p:attrNameLst>
                                      </p:cBhvr>
                                      <p:tavLst>
                                        <p:tav tm="0">
                                          <p:val>
                                            <p:strVal val="#ppt_w*0.70"/>
                                          </p:val>
                                        </p:tav>
                                        <p:tav tm="100000">
                                          <p:val>
                                            <p:strVal val="#ppt_w"/>
                                          </p:val>
                                        </p:tav>
                                      </p:tavLst>
                                    </p:anim>
                                    <p:anim calcmode="lin" valueType="num">
                                      <p:cBhvr>
                                        <p:cTn id="100" dur="1000" fill="hold"/>
                                        <p:tgtEl>
                                          <p:spTgt spid="98"/>
                                        </p:tgtEl>
                                        <p:attrNameLst>
                                          <p:attrName>ppt_h</p:attrName>
                                        </p:attrNameLst>
                                      </p:cBhvr>
                                      <p:tavLst>
                                        <p:tav tm="0">
                                          <p:val>
                                            <p:strVal val="#ppt_h"/>
                                          </p:val>
                                        </p:tav>
                                        <p:tav tm="100000">
                                          <p:val>
                                            <p:strVal val="#ppt_h"/>
                                          </p:val>
                                        </p:tav>
                                      </p:tavLst>
                                    </p:anim>
                                    <p:animEffect transition="in" filter="fade">
                                      <p:cBhvr>
                                        <p:cTn id="101" dur="1000"/>
                                        <p:tgtEl>
                                          <p:spTgt spid="98"/>
                                        </p:tgtEl>
                                      </p:cBhvr>
                                    </p:animEffect>
                                  </p:childTnLst>
                                </p:cTn>
                              </p:par>
                              <p:par>
                                <p:cTn id="102" presetID="55" presetClass="entr" presetSubtype="0" fill="hold" nodeType="withEffect">
                                  <p:stCondLst>
                                    <p:cond delay="0"/>
                                  </p:stCondLst>
                                  <p:childTnLst>
                                    <p:set>
                                      <p:cBhvr>
                                        <p:cTn id="103" dur="1" fill="hold">
                                          <p:stCondLst>
                                            <p:cond delay="0"/>
                                          </p:stCondLst>
                                        </p:cTn>
                                        <p:tgtEl>
                                          <p:spTgt spid="99"/>
                                        </p:tgtEl>
                                        <p:attrNameLst>
                                          <p:attrName>style.visibility</p:attrName>
                                        </p:attrNameLst>
                                      </p:cBhvr>
                                      <p:to>
                                        <p:strVal val="visible"/>
                                      </p:to>
                                    </p:set>
                                    <p:anim calcmode="lin" valueType="num">
                                      <p:cBhvr>
                                        <p:cTn id="104" dur="1000" fill="hold"/>
                                        <p:tgtEl>
                                          <p:spTgt spid="99"/>
                                        </p:tgtEl>
                                        <p:attrNameLst>
                                          <p:attrName>ppt_w</p:attrName>
                                        </p:attrNameLst>
                                      </p:cBhvr>
                                      <p:tavLst>
                                        <p:tav tm="0">
                                          <p:val>
                                            <p:strVal val="#ppt_w*0.70"/>
                                          </p:val>
                                        </p:tav>
                                        <p:tav tm="100000">
                                          <p:val>
                                            <p:strVal val="#ppt_w"/>
                                          </p:val>
                                        </p:tav>
                                      </p:tavLst>
                                    </p:anim>
                                    <p:anim calcmode="lin" valueType="num">
                                      <p:cBhvr>
                                        <p:cTn id="105" dur="1000" fill="hold"/>
                                        <p:tgtEl>
                                          <p:spTgt spid="99"/>
                                        </p:tgtEl>
                                        <p:attrNameLst>
                                          <p:attrName>ppt_h</p:attrName>
                                        </p:attrNameLst>
                                      </p:cBhvr>
                                      <p:tavLst>
                                        <p:tav tm="0">
                                          <p:val>
                                            <p:strVal val="#ppt_h"/>
                                          </p:val>
                                        </p:tav>
                                        <p:tav tm="100000">
                                          <p:val>
                                            <p:strVal val="#ppt_h"/>
                                          </p:val>
                                        </p:tav>
                                      </p:tavLst>
                                    </p:anim>
                                    <p:animEffect transition="in" filter="fade">
                                      <p:cBhvr>
                                        <p:cTn id="106" dur="1000"/>
                                        <p:tgtEl>
                                          <p:spTgt spid="99"/>
                                        </p:tgtEl>
                                      </p:cBhvr>
                                    </p:animEffect>
                                  </p:childTnLst>
                                </p:cTn>
                              </p:par>
                            </p:childTnLst>
                          </p:cTn>
                        </p:par>
                      </p:childTnLst>
                    </p:cTn>
                  </p:par>
                  <p:par>
                    <p:cTn id="107" fill="hold">
                      <p:stCondLst>
                        <p:cond delay="indefinite"/>
                      </p:stCondLst>
                      <p:childTnLst>
                        <p:par>
                          <p:cTn id="108" fill="hold">
                            <p:stCondLst>
                              <p:cond delay="0"/>
                            </p:stCondLst>
                            <p:childTnLst>
                              <p:par>
                                <p:cTn id="109" presetID="18" presetClass="entr" presetSubtype="6"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strips(downRight)">
                                      <p:cBhvr>
                                        <p:cTn id="111" dur="500"/>
                                        <p:tgtEl>
                                          <p:spTgt spid="13"/>
                                        </p:tgtEl>
                                      </p:cBhvr>
                                    </p:animEffect>
                                  </p:childTnLst>
                                </p:cTn>
                              </p:par>
                              <p:par>
                                <p:cTn id="112" presetID="18" presetClass="entr" presetSubtype="6"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strips(downRight)">
                                      <p:cBhvr>
                                        <p:cTn id="114" dur="500"/>
                                        <p:tgtEl>
                                          <p:spTgt spid="4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2000"/>
                                        <p:tgtEl>
                                          <p:spTgt spid="13"/>
                                        </p:tgtEl>
                                      </p:cBhvr>
                                    </p:animEffect>
                                    <p:set>
                                      <p:cBhvr>
                                        <p:cTn id="119" dur="1" fill="hold">
                                          <p:stCondLst>
                                            <p:cond delay="1999"/>
                                          </p:stCondLst>
                                        </p:cTn>
                                        <p:tgtEl>
                                          <p:spTgt spid="13"/>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2000"/>
                                        <p:tgtEl>
                                          <p:spTgt spid="40"/>
                                        </p:tgtEl>
                                      </p:cBhvr>
                                    </p:animEffect>
                                    <p:set>
                                      <p:cBhvr>
                                        <p:cTn id="122" dur="1" fill="hold">
                                          <p:stCondLst>
                                            <p:cond delay="1999"/>
                                          </p:stCondLst>
                                        </p:cTn>
                                        <p:tgtEl>
                                          <p:spTgt spid="40"/>
                                        </p:tgtEl>
                                        <p:attrNameLst>
                                          <p:attrName>style.visibility</p:attrName>
                                        </p:attrNameLst>
                                      </p:cBhvr>
                                      <p:to>
                                        <p:strVal val="hidden"/>
                                      </p:to>
                                    </p:set>
                                  </p:childTnLst>
                                </p:cTn>
                              </p:par>
                              <p:par>
                                <p:cTn id="123" presetID="55" presetClass="entr" presetSubtype="0" fill="hold" grpId="0" nodeType="withEffect">
                                  <p:stCondLst>
                                    <p:cond delay="0"/>
                                  </p:stCondLst>
                                  <p:childTnLst>
                                    <p:set>
                                      <p:cBhvr>
                                        <p:cTn id="124" dur="1" fill="hold">
                                          <p:stCondLst>
                                            <p:cond delay="0"/>
                                          </p:stCondLst>
                                        </p:cTn>
                                        <p:tgtEl>
                                          <p:spTgt spid="100"/>
                                        </p:tgtEl>
                                        <p:attrNameLst>
                                          <p:attrName>style.visibility</p:attrName>
                                        </p:attrNameLst>
                                      </p:cBhvr>
                                      <p:to>
                                        <p:strVal val="visible"/>
                                      </p:to>
                                    </p:set>
                                    <p:anim calcmode="lin" valueType="num">
                                      <p:cBhvr>
                                        <p:cTn id="125" dur="1000" fill="hold"/>
                                        <p:tgtEl>
                                          <p:spTgt spid="100"/>
                                        </p:tgtEl>
                                        <p:attrNameLst>
                                          <p:attrName>ppt_w</p:attrName>
                                        </p:attrNameLst>
                                      </p:cBhvr>
                                      <p:tavLst>
                                        <p:tav tm="0">
                                          <p:val>
                                            <p:strVal val="#ppt_w*0.70"/>
                                          </p:val>
                                        </p:tav>
                                        <p:tav tm="100000">
                                          <p:val>
                                            <p:strVal val="#ppt_w"/>
                                          </p:val>
                                        </p:tav>
                                      </p:tavLst>
                                    </p:anim>
                                    <p:anim calcmode="lin" valueType="num">
                                      <p:cBhvr>
                                        <p:cTn id="126" dur="1000" fill="hold"/>
                                        <p:tgtEl>
                                          <p:spTgt spid="100"/>
                                        </p:tgtEl>
                                        <p:attrNameLst>
                                          <p:attrName>ppt_h</p:attrName>
                                        </p:attrNameLst>
                                      </p:cBhvr>
                                      <p:tavLst>
                                        <p:tav tm="0">
                                          <p:val>
                                            <p:strVal val="#ppt_h"/>
                                          </p:val>
                                        </p:tav>
                                        <p:tav tm="100000">
                                          <p:val>
                                            <p:strVal val="#ppt_h"/>
                                          </p:val>
                                        </p:tav>
                                      </p:tavLst>
                                    </p:anim>
                                    <p:animEffect transition="in" filter="fade">
                                      <p:cBhvr>
                                        <p:cTn id="127" dur="1000"/>
                                        <p:tgtEl>
                                          <p:spTgt spid="100"/>
                                        </p:tgtEl>
                                      </p:cBhvr>
                                    </p:animEffect>
                                  </p:childTnLst>
                                </p:cTn>
                              </p:par>
                              <p:par>
                                <p:cTn id="128" presetID="55" presetClass="entr" presetSubtype="0" fill="hold" nodeType="withEffect">
                                  <p:stCondLst>
                                    <p:cond delay="0"/>
                                  </p:stCondLst>
                                  <p:childTnLst>
                                    <p:set>
                                      <p:cBhvr>
                                        <p:cTn id="129" dur="1" fill="hold">
                                          <p:stCondLst>
                                            <p:cond delay="0"/>
                                          </p:stCondLst>
                                        </p:cTn>
                                        <p:tgtEl>
                                          <p:spTgt spid="68"/>
                                        </p:tgtEl>
                                        <p:attrNameLst>
                                          <p:attrName>style.visibility</p:attrName>
                                        </p:attrNameLst>
                                      </p:cBhvr>
                                      <p:to>
                                        <p:strVal val="visible"/>
                                      </p:to>
                                    </p:set>
                                    <p:anim calcmode="lin" valueType="num">
                                      <p:cBhvr>
                                        <p:cTn id="130" dur="1000" fill="hold"/>
                                        <p:tgtEl>
                                          <p:spTgt spid="68"/>
                                        </p:tgtEl>
                                        <p:attrNameLst>
                                          <p:attrName>ppt_w</p:attrName>
                                        </p:attrNameLst>
                                      </p:cBhvr>
                                      <p:tavLst>
                                        <p:tav tm="0">
                                          <p:val>
                                            <p:strVal val="#ppt_w*0.70"/>
                                          </p:val>
                                        </p:tav>
                                        <p:tav tm="100000">
                                          <p:val>
                                            <p:strVal val="#ppt_w"/>
                                          </p:val>
                                        </p:tav>
                                      </p:tavLst>
                                    </p:anim>
                                    <p:anim calcmode="lin" valueType="num">
                                      <p:cBhvr>
                                        <p:cTn id="131" dur="1000" fill="hold"/>
                                        <p:tgtEl>
                                          <p:spTgt spid="68"/>
                                        </p:tgtEl>
                                        <p:attrNameLst>
                                          <p:attrName>ppt_h</p:attrName>
                                        </p:attrNameLst>
                                      </p:cBhvr>
                                      <p:tavLst>
                                        <p:tav tm="0">
                                          <p:val>
                                            <p:strVal val="#ppt_h"/>
                                          </p:val>
                                        </p:tav>
                                        <p:tav tm="100000">
                                          <p:val>
                                            <p:strVal val="#ppt_h"/>
                                          </p:val>
                                        </p:tav>
                                      </p:tavLst>
                                    </p:anim>
                                    <p:animEffect transition="in" filter="fade">
                                      <p:cBhvr>
                                        <p:cTn id="132" dur="1000"/>
                                        <p:tgtEl>
                                          <p:spTgt spid="68"/>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6" fill="hold" nodeType="clickEffect">
                                  <p:stCondLst>
                                    <p:cond delay="0"/>
                                  </p:stCondLst>
                                  <p:childTnLst>
                                    <p:set>
                                      <p:cBhvr>
                                        <p:cTn id="136" dur="1" fill="hold">
                                          <p:stCondLst>
                                            <p:cond delay="0"/>
                                          </p:stCondLst>
                                        </p:cTn>
                                        <p:tgtEl>
                                          <p:spTgt spid="3"/>
                                        </p:tgtEl>
                                        <p:attrNameLst>
                                          <p:attrName>style.visibility</p:attrName>
                                        </p:attrNameLst>
                                      </p:cBhvr>
                                      <p:to>
                                        <p:strVal val="visible"/>
                                      </p:to>
                                    </p:set>
                                    <p:animEffect transition="in" filter="strips(downRight)">
                                      <p:cBhvr>
                                        <p:cTn id="137" dur="500"/>
                                        <p:tgtEl>
                                          <p:spTgt spid="3"/>
                                        </p:tgtEl>
                                      </p:cBhvr>
                                    </p:animEffect>
                                  </p:childTnLst>
                                </p:cTn>
                              </p:par>
                              <p:par>
                                <p:cTn id="138" presetID="18" presetClass="entr" presetSubtype="6" fill="hold" grpId="0" nodeType="with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strips(downRight)">
                                      <p:cBhvr>
                                        <p:cTn id="140" dur="500"/>
                                        <p:tgtEl>
                                          <p:spTgt spid="16"/>
                                        </p:tgtEl>
                                      </p:cBhvr>
                                    </p:animEffect>
                                  </p:childTnLst>
                                </p:cTn>
                              </p:par>
                              <p:par>
                                <p:cTn id="141" presetID="18" presetClass="entr" presetSubtype="6" fill="hold" nodeType="withEffect">
                                  <p:stCondLst>
                                    <p:cond delay="0"/>
                                  </p:stCondLst>
                                  <p:childTnLst>
                                    <p:set>
                                      <p:cBhvr>
                                        <p:cTn id="142" dur="1" fill="hold">
                                          <p:stCondLst>
                                            <p:cond delay="0"/>
                                          </p:stCondLst>
                                        </p:cTn>
                                        <p:tgtEl>
                                          <p:spTgt spid="4"/>
                                        </p:tgtEl>
                                        <p:attrNameLst>
                                          <p:attrName>style.visibility</p:attrName>
                                        </p:attrNameLst>
                                      </p:cBhvr>
                                      <p:to>
                                        <p:strVal val="visible"/>
                                      </p:to>
                                    </p:set>
                                    <p:animEffect transition="in" filter="strips(downRight)">
                                      <p:cBhvr>
                                        <p:cTn id="143" dur="500"/>
                                        <p:tgtEl>
                                          <p:spTgt spid="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2000"/>
                                        <p:tgtEl>
                                          <p:spTgt spid="3"/>
                                        </p:tgtEl>
                                      </p:cBhvr>
                                    </p:animEffect>
                                    <p:set>
                                      <p:cBhvr>
                                        <p:cTn id="148" dur="1" fill="hold">
                                          <p:stCondLst>
                                            <p:cond delay="1999"/>
                                          </p:stCondLst>
                                        </p:cTn>
                                        <p:tgtEl>
                                          <p:spTgt spid="3"/>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16"/>
                                        </p:tgtEl>
                                      </p:cBhvr>
                                    </p:animEffect>
                                    <p:set>
                                      <p:cBhvr>
                                        <p:cTn id="151" dur="1" fill="hold">
                                          <p:stCondLst>
                                            <p:cond delay="1999"/>
                                          </p:stCondLst>
                                        </p:cTn>
                                        <p:tgtEl>
                                          <p:spTgt spid="16"/>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2000"/>
                                        <p:tgtEl>
                                          <p:spTgt spid="4"/>
                                        </p:tgtEl>
                                      </p:cBhvr>
                                    </p:animEffect>
                                    <p:set>
                                      <p:cBhvr>
                                        <p:cTn id="154" dur="1" fill="hold">
                                          <p:stCondLst>
                                            <p:cond delay="1999"/>
                                          </p:stCondLst>
                                        </p:cTn>
                                        <p:tgtEl>
                                          <p:spTgt spid="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fade">
                                      <p:cBhvr>
                                        <p:cTn id="157" dur="2000"/>
                                        <p:tgtEl>
                                          <p:spTgt spid="69"/>
                                        </p:tgtEl>
                                      </p:cBhvr>
                                    </p:animEffect>
                                  </p:childTnLst>
                                </p:cTn>
                              </p:par>
                              <p:par>
                                <p:cTn id="158" presetID="55" presetClass="entr" presetSubtype="0" fill="hold" grpId="0" nodeType="withEffect">
                                  <p:stCondLst>
                                    <p:cond delay="0"/>
                                  </p:stCondLst>
                                  <p:childTnLst>
                                    <p:set>
                                      <p:cBhvr>
                                        <p:cTn id="159" dur="1" fill="hold">
                                          <p:stCondLst>
                                            <p:cond delay="0"/>
                                          </p:stCondLst>
                                        </p:cTn>
                                        <p:tgtEl>
                                          <p:spTgt spid="112"/>
                                        </p:tgtEl>
                                        <p:attrNameLst>
                                          <p:attrName>style.visibility</p:attrName>
                                        </p:attrNameLst>
                                      </p:cBhvr>
                                      <p:to>
                                        <p:strVal val="visible"/>
                                      </p:to>
                                    </p:set>
                                    <p:anim calcmode="lin" valueType="num">
                                      <p:cBhvr>
                                        <p:cTn id="160" dur="1000" fill="hold"/>
                                        <p:tgtEl>
                                          <p:spTgt spid="112"/>
                                        </p:tgtEl>
                                        <p:attrNameLst>
                                          <p:attrName>ppt_w</p:attrName>
                                        </p:attrNameLst>
                                      </p:cBhvr>
                                      <p:tavLst>
                                        <p:tav tm="0">
                                          <p:val>
                                            <p:strVal val="#ppt_w*0.70"/>
                                          </p:val>
                                        </p:tav>
                                        <p:tav tm="100000">
                                          <p:val>
                                            <p:strVal val="#ppt_w"/>
                                          </p:val>
                                        </p:tav>
                                      </p:tavLst>
                                    </p:anim>
                                    <p:anim calcmode="lin" valueType="num">
                                      <p:cBhvr>
                                        <p:cTn id="161" dur="1000" fill="hold"/>
                                        <p:tgtEl>
                                          <p:spTgt spid="112"/>
                                        </p:tgtEl>
                                        <p:attrNameLst>
                                          <p:attrName>ppt_h</p:attrName>
                                        </p:attrNameLst>
                                      </p:cBhvr>
                                      <p:tavLst>
                                        <p:tav tm="0">
                                          <p:val>
                                            <p:strVal val="#ppt_h"/>
                                          </p:val>
                                        </p:tav>
                                        <p:tav tm="100000">
                                          <p:val>
                                            <p:strVal val="#ppt_h"/>
                                          </p:val>
                                        </p:tav>
                                      </p:tavLst>
                                    </p:anim>
                                    <p:animEffect transition="in" filter="fade">
                                      <p:cBhvr>
                                        <p:cTn id="162" dur="1000"/>
                                        <p:tgtEl>
                                          <p:spTgt spid="112"/>
                                        </p:tgtEl>
                                      </p:cBhvr>
                                    </p:animEffect>
                                  </p:childTnLst>
                                </p:cTn>
                              </p:par>
                              <p:par>
                                <p:cTn id="163" presetID="10" presetClass="entr" presetSubtype="0" fill="hold" nodeType="with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fade">
                                      <p:cBhvr>
                                        <p:cTn id="165" dur="2000"/>
                                        <p:tgtEl>
                                          <p:spTgt spid="70"/>
                                        </p:tgtEl>
                                      </p:cBhvr>
                                    </p:animEffect>
                                  </p:childTnLst>
                                </p:cTn>
                              </p:par>
                            </p:childTnLst>
                          </p:cTn>
                        </p:par>
                      </p:childTnLst>
                    </p:cTn>
                  </p:par>
                  <p:par>
                    <p:cTn id="166" fill="hold">
                      <p:stCondLst>
                        <p:cond delay="indefinite"/>
                      </p:stCondLst>
                      <p:childTnLst>
                        <p:par>
                          <p:cTn id="167" fill="hold">
                            <p:stCondLst>
                              <p:cond delay="0"/>
                            </p:stCondLst>
                            <p:childTnLst>
                              <p:par>
                                <p:cTn id="168" presetID="18" presetClass="entr" presetSubtype="6" fill="hold" grpId="0" nodeType="clickEffect">
                                  <p:stCondLst>
                                    <p:cond delay="0"/>
                                  </p:stCondLst>
                                  <p:childTnLst>
                                    <p:set>
                                      <p:cBhvr>
                                        <p:cTn id="169" dur="1" fill="hold">
                                          <p:stCondLst>
                                            <p:cond delay="0"/>
                                          </p:stCondLst>
                                        </p:cTn>
                                        <p:tgtEl>
                                          <p:spTgt spid="15"/>
                                        </p:tgtEl>
                                        <p:attrNameLst>
                                          <p:attrName>style.visibility</p:attrName>
                                        </p:attrNameLst>
                                      </p:cBhvr>
                                      <p:to>
                                        <p:strVal val="visible"/>
                                      </p:to>
                                    </p:set>
                                    <p:animEffect transition="in" filter="strips(downRight)">
                                      <p:cBhvr>
                                        <p:cTn id="170" dur="500"/>
                                        <p:tgtEl>
                                          <p:spTgt spid="15"/>
                                        </p:tgtEl>
                                      </p:cBhvr>
                                    </p:animEffect>
                                  </p:childTnLst>
                                </p:cTn>
                              </p:par>
                              <p:par>
                                <p:cTn id="171" presetID="18" presetClass="entr" presetSubtype="6" fill="hold"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strips(downRight)">
                                      <p:cBhvr>
                                        <p:cTn id="173" dur="500"/>
                                        <p:tgtEl>
                                          <p:spTgt spid="35"/>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2000"/>
                                        <p:tgtEl>
                                          <p:spTgt spid="15"/>
                                        </p:tgtEl>
                                      </p:cBhvr>
                                    </p:animEffect>
                                    <p:set>
                                      <p:cBhvr>
                                        <p:cTn id="178" dur="1" fill="hold">
                                          <p:stCondLst>
                                            <p:cond delay="1999"/>
                                          </p:stCondLst>
                                        </p:cTn>
                                        <p:tgtEl>
                                          <p:spTgt spid="15"/>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2000"/>
                                        <p:tgtEl>
                                          <p:spTgt spid="35"/>
                                        </p:tgtEl>
                                      </p:cBhvr>
                                    </p:animEffect>
                                    <p:set>
                                      <p:cBhvr>
                                        <p:cTn id="181" dur="1" fill="hold">
                                          <p:stCondLst>
                                            <p:cond delay="1999"/>
                                          </p:stCondLst>
                                        </p:cTn>
                                        <p:tgtEl>
                                          <p:spTgt spid="35"/>
                                        </p:tgtEl>
                                        <p:attrNameLst>
                                          <p:attrName>style.visibility</p:attrName>
                                        </p:attrNameLst>
                                      </p:cBhvr>
                                      <p:to>
                                        <p:strVal val="hidden"/>
                                      </p:to>
                                    </p:set>
                                  </p:childTnLst>
                                </p:cTn>
                              </p:par>
                              <p:par>
                                <p:cTn id="182" presetID="55" presetClass="entr" presetSubtype="0" fill="hold" grpId="0" nodeType="withEffect">
                                  <p:stCondLst>
                                    <p:cond delay="0"/>
                                  </p:stCondLst>
                                  <p:childTnLst>
                                    <p:set>
                                      <p:cBhvr>
                                        <p:cTn id="183" dur="1" fill="hold">
                                          <p:stCondLst>
                                            <p:cond delay="0"/>
                                          </p:stCondLst>
                                        </p:cTn>
                                        <p:tgtEl>
                                          <p:spTgt spid="125"/>
                                        </p:tgtEl>
                                        <p:attrNameLst>
                                          <p:attrName>style.visibility</p:attrName>
                                        </p:attrNameLst>
                                      </p:cBhvr>
                                      <p:to>
                                        <p:strVal val="visible"/>
                                      </p:to>
                                    </p:set>
                                    <p:anim calcmode="lin" valueType="num">
                                      <p:cBhvr>
                                        <p:cTn id="184" dur="1000" fill="hold"/>
                                        <p:tgtEl>
                                          <p:spTgt spid="125"/>
                                        </p:tgtEl>
                                        <p:attrNameLst>
                                          <p:attrName>ppt_w</p:attrName>
                                        </p:attrNameLst>
                                      </p:cBhvr>
                                      <p:tavLst>
                                        <p:tav tm="0">
                                          <p:val>
                                            <p:strVal val="#ppt_w*0.70"/>
                                          </p:val>
                                        </p:tav>
                                        <p:tav tm="100000">
                                          <p:val>
                                            <p:strVal val="#ppt_w"/>
                                          </p:val>
                                        </p:tav>
                                      </p:tavLst>
                                    </p:anim>
                                    <p:anim calcmode="lin" valueType="num">
                                      <p:cBhvr>
                                        <p:cTn id="185" dur="1000" fill="hold"/>
                                        <p:tgtEl>
                                          <p:spTgt spid="125"/>
                                        </p:tgtEl>
                                        <p:attrNameLst>
                                          <p:attrName>ppt_h</p:attrName>
                                        </p:attrNameLst>
                                      </p:cBhvr>
                                      <p:tavLst>
                                        <p:tav tm="0">
                                          <p:val>
                                            <p:strVal val="#ppt_h"/>
                                          </p:val>
                                        </p:tav>
                                        <p:tav tm="100000">
                                          <p:val>
                                            <p:strVal val="#ppt_h"/>
                                          </p:val>
                                        </p:tav>
                                      </p:tavLst>
                                    </p:anim>
                                    <p:animEffect transition="in" filter="fade">
                                      <p:cBhvr>
                                        <p:cTn id="186" dur="1000"/>
                                        <p:tgtEl>
                                          <p:spTgt spid="125"/>
                                        </p:tgtEl>
                                      </p:cBhvr>
                                    </p:animEffect>
                                  </p:childTnLst>
                                </p:cTn>
                              </p:par>
                              <p:par>
                                <p:cTn id="187" presetID="10" presetClass="entr" presetSubtype="0" fill="hold" nodeType="with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p:bldP spid="16" grpId="1"/>
      <p:bldP spid="17" grpId="0"/>
      <p:bldP spid="17" grpId="1"/>
      <p:bldP spid="12" grpId="0"/>
      <p:bldP spid="12" grpId="1"/>
      <p:bldP spid="44" grpId="0"/>
      <p:bldP spid="44" grpId="1"/>
      <p:bldP spid="85" grpId="0"/>
      <p:bldP spid="86" grpId="0"/>
      <p:bldP spid="90" grpId="0"/>
      <p:bldP spid="98" grpId="0"/>
      <p:bldP spid="100" grpId="0"/>
      <p:bldP spid="112"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Overview</a:t>
            </a:r>
            <a:br>
              <a:rPr lang="en-US" dirty="0" smtClean="0"/>
            </a:br>
            <a:r>
              <a:rPr lang="en-US" sz="3600" dirty="0" smtClean="0">
                <a:solidFill>
                  <a:schemeClr val="tx1">
                    <a:lumMod val="95000"/>
                  </a:schemeClr>
                </a:solidFill>
              </a:rPr>
              <a:t>What is new?</a:t>
            </a:r>
            <a:endParaRPr lang="en-US" dirty="0">
              <a:solidFill>
                <a:schemeClr val="tx1">
                  <a:lumMod val="95000"/>
                </a:schemeClr>
              </a:solidFill>
            </a:endParaRPr>
          </a:p>
        </p:txBody>
      </p:sp>
      <p:sp>
        <p:nvSpPr>
          <p:cNvPr id="4" name="Content Placeholder 3"/>
          <p:cNvSpPr>
            <a:spLocks noGrp="1"/>
          </p:cNvSpPr>
          <p:nvPr>
            <p:ph idx="1"/>
          </p:nvPr>
        </p:nvSpPr>
        <p:spPr/>
        <p:txBody>
          <a:bodyPr/>
          <a:lstStyle/>
          <a:p>
            <a:pPr lvl="0"/>
            <a:r>
              <a:rPr lang="en-US" smtClean="0"/>
              <a:t>GP PowerShell features</a:t>
            </a:r>
          </a:p>
          <a:p>
            <a:pPr lvl="1"/>
            <a:r>
              <a:rPr lang="en-US" smtClean="0"/>
              <a:t>Adding to GP scripts extensions</a:t>
            </a:r>
          </a:p>
          <a:p>
            <a:pPr lvl="1"/>
            <a:r>
              <a:rPr lang="en-US" smtClean="0"/>
              <a:t>PowerShell cmdlets to perform GP operations</a:t>
            </a:r>
          </a:p>
          <a:p>
            <a:pPr lvl="0"/>
            <a:r>
              <a:rPr lang="en-US" smtClean="0"/>
              <a:t>Starter GPOs in-box in Windows 7</a:t>
            </a:r>
          </a:p>
          <a:p>
            <a:pPr lvl="1"/>
            <a:r>
              <a:rPr lang="en-US" smtClean="0"/>
              <a:t>Best practices that map to the security guide</a:t>
            </a:r>
          </a:p>
          <a:p>
            <a:r>
              <a:rPr lang="en-US" smtClean="0"/>
              <a:t>ADMX enhancements</a:t>
            </a:r>
          </a:p>
          <a:p>
            <a:pPr lvl="0"/>
            <a:r>
              <a:rPr lang="en-US" smtClean="0"/>
              <a:t>GP Preferences enhancements</a:t>
            </a:r>
          </a:p>
          <a:p>
            <a:pPr lvl="1"/>
            <a:r>
              <a:rPr lang="en-US" smtClean="0"/>
              <a:t>GP Preferences, new in Windows Server 2008</a:t>
            </a:r>
          </a:p>
          <a:p>
            <a:pPr lvl="1"/>
            <a:r>
              <a:rPr lang="en-US" smtClean="0"/>
              <a:t>New items added to support new OS functionality</a:t>
            </a:r>
          </a:p>
          <a:p>
            <a:pPr lvl="1"/>
            <a:endParaRPr lang="en-US" smtClean="0"/>
          </a:p>
          <a:p>
            <a:endParaRPr lang="en-US" smtClean="0"/>
          </a:p>
          <a:p>
            <a:pPr lvl="1"/>
            <a:endParaRPr lang="en-US" smtClean="0"/>
          </a:p>
          <a:p>
            <a:endParaRPr lang="en-US" smtClean="0"/>
          </a:p>
          <a:p>
            <a:pPr lvl="1"/>
            <a:endParaRPr lang="en-US" smtClean="0"/>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Powershell In and Out</a:t>
            </a:r>
            <a:endParaRPr lang="en-US" dirty="0"/>
          </a:p>
        </p:txBody>
      </p:sp>
      <p:sp>
        <p:nvSpPr>
          <p:cNvPr id="4" name="Content Placeholder 3"/>
          <p:cNvSpPr>
            <a:spLocks noGrp="1"/>
          </p:cNvSpPr>
          <p:nvPr>
            <p:ph idx="1"/>
          </p:nvPr>
        </p:nvSpPr>
        <p:spPr/>
        <p:txBody>
          <a:bodyPr/>
          <a:lstStyle/>
          <a:p>
            <a:pPr lvl="0"/>
            <a:r>
              <a:rPr lang="en-US" sz="2800" dirty="0" err="1" smtClean="0"/>
              <a:t>PowerShell</a:t>
            </a:r>
            <a:r>
              <a:rPr lang="en-US" sz="2800" dirty="0" smtClean="0"/>
              <a:t> Scripting inside GP</a:t>
            </a:r>
          </a:p>
          <a:p>
            <a:pPr lvl="1"/>
            <a:r>
              <a:rPr lang="en-US" sz="2400" dirty="0" smtClean="0"/>
              <a:t>Extend current reach of GP Script Extension to include </a:t>
            </a:r>
            <a:r>
              <a:rPr lang="en-US" sz="2400" dirty="0" err="1" smtClean="0"/>
              <a:t>PowerShell</a:t>
            </a:r>
            <a:r>
              <a:rPr lang="en-US" sz="2400" dirty="0" smtClean="0"/>
              <a:t> for logon/logoff, startup/shutdown scripts</a:t>
            </a:r>
          </a:p>
          <a:p>
            <a:pPr lvl="0"/>
            <a:r>
              <a:rPr lang="en-US" sz="2800" dirty="0" err="1" smtClean="0"/>
              <a:t>Powershell</a:t>
            </a:r>
            <a:r>
              <a:rPr lang="en-US" sz="2800" dirty="0" smtClean="0"/>
              <a:t> </a:t>
            </a:r>
            <a:r>
              <a:rPr lang="en-US" sz="2800" dirty="0" err="1" smtClean="0"/>
              <a:t>Cmdlets</a:t>
            </a:r>
            <a:r>
              <a:rPr lang="en-US" sz="2800" dirty="0" smtClean="0"/>
              <a:t> for GPMC operations</a:t>
            </a:r>
          </a:p>
          <a:p>
            <a:pPr lvl="1"/>
            <a:r>
              <a:rPr lang="en-US" sz="2400" dirty="0" smtClean="0"/>
              <a:t>Full lifecycle: create, link, rename, backup, copy, remove</a:t>
            </a:r>
          </a:p>
          <a:p>
            <a:pPr lvl="1"/>
            <a:r>
              <a:rPr lang="en-US" sz="2400" dirty="0" smtClean="0"/>
              <a:t>Enables interesting new scenarios for customers</a:t>
            </a:r>
          </a:p>
          <a:p>
            <a:pPr lvl="0"/>
            <a:r>
              <a:rPr lang="en-US" sz="2800" dirty="0" err="1" smtClean="0"/>
              <a:t>Powershell</a:t>
            </a:r>
            <a:r>
              <a:rPr lang="en-US" sz="2800" dirty="0" smtClean="0"/>
              <a:t> </a:t>
            </a:r>
            <a:r>
              <a:rPr lang="en-US" sz="2800" dirty="0" err="1" smtClean="0"/>
              <a:t>Cmdlets</a:t>
            </a:r>
            <a:r>
              <a:rPr lang="en-US" sz="2800" dirty="0" smtClean="0"/>
              <a:t> that write and read registry settings to GPO(s)</a:t>
            </a:r>
          </a:p>
          <a:p>
            <a:pPr lvl="1"/>
            <a:r>
              <a:rPr lang="en-US" sz="2400" dirty="0" smtClean="0"/>
              <a:t>Values can be written to either Policy or Preferences</a:t>
            </a:r>
          </a:p>
          <a:p>
            <a:pPr lvl="1"/>
            <a:r>
              <a:rPr lang="en-US" sz="2400" dirty="0" smtClean="0"/>
              <a:t>Settings can accept more value types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GP Powershell Cmdlets</a:t>
            </a:r>
            <a:endParaRPr lang="en-US" dirty="0"/>
          </a:p>
        </p:txBody>
      </p:sp>
      <p:sp>
        <p:nvSpPr>
          <p:cNvPr id="11" name="Content Placeholder 10"/>
          <p:cNvSpPr>
            <a:spLocks noGrp="1"/>
          </p:cNvSpPr>
          <p:nvPr>
            <p:ph idx="1"/>
          </p:nvPr>
        </p:nvSpPr>
        <p:spPr/>
        <p:txBody>
          <a:bodyPr/>
          <a:lstStyle/>
          <a:p>
            <a:r>
              <a:rPr lang="en-US" sz="2000" dirty="0" smtClean="0"/>
              <a:t>Import-module </a:t>
            </a:r>
            <a:r>
              <a:rPr lang="en-US" sz="2000" dirty="0" err="1" smtClean="0"/>
              <a:t>GroupPolicy</a:t>
            </a:r>
            <a:endParaRPr lang="en-US" sz="2000" dirty="0" smtClean="0"/>
          </a:p>
          <a:p>
            <a:r>
              <a:rPr lang="en-US" sz="2000" dirty="0" smtClean="0"/>
              <a:t>get-help *-</a:t>
            </a:r>
            <a:r>
              <a:rPr lang="en-US" sz="2000" dirty="0" err="1" smtClean="0"/>
              <a:t>gp</a:t>
            </a:r>
            <a:r>
              <a:rPr lang="en-US" sz="2000" dirty="0" smtClean="0"/>
              <a:t>*</a:t>
            </a:r>
          </a:p>
          <a:p>
            <a:endParaRPr lang="en-US" sz="2000" dirty="0"/>
          </a:p>
        </p:txBody>
      </p:sp>
      <p:graphicFrame>
        <p:nvGraphicFramePr>
          <p:cNvPr id="13" name="Diagram 12"/>
          <p:cNvGraphicFramePr/>
          <p:nvPr>
            <p:extLst>
              <p:ext uri="{f8b40766-3117-49d6-85d0-cbc5eb6f0422}"/>
              <p:ext uri="{C30F89C9-C2B1-4236-9925-C37C3D4A3176}">
                <p14:modificationId xmlns="" xmlns:p14="http://schemas.microsoft.com/office/powerpoint/2007/7/12/main" val="{E6BD17AD-F318-43EE-885E-6FEB9624554C}"/>
              </p:ext>
            </p:extLst>
          </p:nvPr>
        </p:nvGraphicFramePr>
        <p:xfrm>
          <a:off x="118759" y="1888225"/>
          <a:ext cx="8621486" cy="2731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f8b40766-3117-49d6-85d0-cbc5eb6f0422}"/>
              <p:ext uri="{C30F89C9-C2B1-4236-9925-C37C3D4A3176}">
                <p14:modificationId xmlns="" xmlns:p14="http://schemas.microsoft.com/office/powerpoint/2007/7/12/main" val="{774E4D97-D9CD-4254-855E-85928796D421}"/>
              </p:ext>
            </p:extLst>
          </p:nvPr>
        </p:nvGraphicFramePr>
        <p:xfrm>
          <a:off x="1488373" y="4080876"/>
          <a:ext cx="6096000" cy="24981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26A022EE-E9E8-44d7-B6CB-8D10BC8B213A}">
        <p14:creationTime xmlns="" xmlns:p14="http://schemas.microsoft.com/office/powerpoint/2007/7/12/main" val="2009-03-11T20:54:59.768"/>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PowerShell Examples</a:t>
            </a:r>
            <a:endParaRPr lang="en-US" dirty="0"/>
          </a:p>
        </p:txBody>
      </p:sp>
      <p:graphicFrame>
        <p:nvGraphicFramePr>
          <p:cNvPr id="6" name="Content Placeholder 5"/>
          <p:cNvGraphicFramePr>
            <a:graphicFrameLocks noGrp="1"/>
          </p:cNvGraphicFramePr>
          <p:nvPr>
            <p:ph idx="4294967295"/>
            <p:extLst>
              <p:ext uri="{f8b40766-3117-49d6-85d0-cbc5eb6f0422}"/>
              <p:ext uri="{C30F89C9-C2B1-4236-9925-C37C3D4A3176}">
                <p14:modificationId xmlns="" xmlns:p14="http://schemas.microsoft.com/office/powerpoint/2007/7/12/main" val="{00EA3B9F-3205-4873-854E-E959305D9868}"/>
              </p:ext>
            </p:extLst>
          </p:nvPr>
        </p:nvGraphicFramePr>
        <p:xfrm>
          <a:off x="0" y="1001713"/>
          <a:ext cx="8407400" cy="536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Powershell</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Tech Ed North America 2009">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TEMPLATE_v15</Template>
  <TotalTime>47</TotalTime>
  <Words>2599</Words>
  <Application>Microsoft Office PowerPoint</Application>
  <PresentationFormat>On-screen Show (4:3)</PresentationFormat>
  <Paragraphs>382</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Tech Ed North America 2009</vt:lpstr>
      <vt:lpstr>Visio</vt:lpstr>
      <vt:lpstr>Slide 1</vt:lpstr>
      <vt:lpstr>Windows Server 2008 R2 Group Policy Changes</vt:lpstr>
      <vt:lpstr>Session Objectives</vt:lpstr>
      <vt:lpstr>Background How Group Policy works now...  </vt:lpstr>
      <vt:lpstr>Overview What is new?</vt:lpstr>
      <vt:lpstr>Powershell In and Out</vt:lpstr>
      <vt:lpstr>GP Powershell Cmdlets</vt:lpstr>
      <vt:lpstr>PowerShell Examples</vt:lpstr>
      <vt:lpstr>Powershell</vt:lpstr>
      <vt:lpstr>Starter GPOs</vt:lpstr>
      <vt:lpstr>ADMX Improvements</vt:lpstr>
      <vt:lpstr>Starter GPOs &amp; ADMX UI </vt:lpstr>
      <vt:lpstr>GP Preferences</vt:lpstr>
      <vt:lpstr>Richer UI</vt:lpstr>
      <vt:lpstr>Better Targeting</vt:lpstr>
      <vt:lpstr>ADMX and Preferences</vt:lpstr>
      <vt:lpstr>What is new in ADMX</vt:lpstr>
      <vt:lpstr>What about Security Settings?</vt:lpstr>
      <vt:lpstr>Anything else?</vt:lpstr>
      <vt:lpstr>FAQ’s</vt:lpstr>
      <vt:lpstr>FAQ’s</vt:lpstr>
      <vt:lpstr>FAQ’s</vt:lpstr>
      <vt:lpstr>Deployment Guidance</vt:lpstr>
      <vt:lpstr>Deployment Guidance</vt:lpstr>
      <vt:lpstr>blogs.technet.com/mkleef </vt:lpstr>
      <vt:lpstr>Resources</vt:lpstr>
      <vt:lpstr>Resources</vt:lpstr>
      <vt:lpstr>Related Content</vt:lpstr>
      <vt:lpstr>Windows Server Resources</vt:lpstr>
      <vt:lpstr>Slide 30</vt:lpstr>
      <vt:lpstr>Slide 31</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2008 R2 Group Policy Changes</dc:title>
  <dc:subject>Tech·Ed  North America 2009</dc:subject>
  <dc:creator>Michael Kleef</dc:creator>
  <dc:description>Template: Slidework LLC
Formatting: Tonya Ricks
Event Date: May 11 - 15, 2009
Event Location: Los Angeles, CA
Audience:</dc:description>
  <cp:lastModifiedBy>Admin</cp:lastModifiedBy>
  <cp:revision>12</cp:revision>
  <dcterms:created xsi:type="dcterms:W3CDTF">2009-05-10T21:11:35Z</dcterms:created>
  <dcterms:modified xsi:type="dcterms:W3CDTF">2009-05-11T19:29:54Z</dcterms:modified>
</cp:coreProperties>
</file>