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70"/>
  </p:notesMasterIdLst>
  <p:handoutMasterIdLst>
    <p:handoutMasterId r:id="rId71"/>
  </p:handout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53" r:id="rId63"/>
    <p:sldId id="347" r:id="rId64"/>
    <p:sldId id="348" r:id="rId65"/>
    <p:sldId id="349" r:id="rId66"/>
    <p:sldId id="350" r:id="rId67"/>
    <p:sldId id="351" r:id="rId68"/>
    <p:sldId id="352" r:id="rId6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varScale="1">
        <p:scale>
          <a:sx n="106" d="100"/>
          <a:sy n="106" d="100"/>
        </p:scale>
        <p:origin x="-1254"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1478F-F256-4E0F-BB5A-30C223413B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5/14/2009 3:35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7453312-E598-4A13-8F41-B8F0C5F36E3A}" type="datetime8">
              <a:rPr lang="en-US" smtClean="0"/>
              <a:pPr>
                <a:defRPr/>
              </a:pPr>
              <a:t>5/14/2009 3:33 PM</a:t>
            </a:fld>
            <a:endParaRPr lang="en-US"/>
          </a:p>
        </p:txBody>
      </p:sp>
      <p:sp>
        <p:nvSpPr>
          <p:cNvPr id="6" name="Footer Placeholder 5"/>
          <p:cNvSpPr>
            <a:spLocks noGrp="1"/>
          </p:cNvSpPr>
          <p:nvPr>
            <p:ph type="ftr" sz="quarter" idx="12"/>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43</a:t>
            </a:fld>
            <a:endParaRPr lang="en-US">
              <a:latin typeface="Segoe"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45</a:t>
            </a:fld>
            <a:endParaRPr lang="en-US">
              <a:latin typeface="Segoe"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46</a:t>
            </a:fld>
            <a:endParaRPr lang="en-US">
              <a:latin typeface="Segoe"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47</a:t>
            </a:fld>
            <a:endParaRPr lang="en-US">
              <a:latin typeface="Segoe"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48</a:t>
            </a:fld>
            <a:endParaRPr lang="en-US">
              <a:latin typeface="Segoe"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49</a:t>
            </a:fld>
            <a:endParaRPr lang="en-US">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lgn="r" defTabSz="914363" rtl="0"/>
            <a:fld id="{8980CB99-47E3-46F4-AAEB-3919FBEFC014}" type="slidenum">
              <a:rPr lang="en-US" sz="1200" kern="1200">
                <a:solidFill>
                  <a:prstClr val="black"/>
                </a:solidFill>
                <a:latin typeface="Segoe" pitchFamily="34" charset="0"/>
                <a:ea typeface="+mn-ea"/>
                <a:cs typeface="+mn-cs"/>
              </a:rPr>
              <a:pPr algn="r" defTabSz="914363" rtl="0"/>
              <a:t>5</a:t>
            </a:fld>
            <a:endParaRPr lang="en-US" sz="1200" kern="1200">
              <a:solidFill>
                <a:prstClr val="black"/>
              </a:solidFill>
              <a:latin typeface="Segoe" pitchFamily="34"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897301">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A0FFD878-7425-44FB-AA95-7125CCEDC310}"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023E99F-69BB-46C4-B2EF-D7854FA4356F}" type="slidenum">
              <a:rPr lang="en-US" smtClean="0">
                <a:latin typeface="Arial" charset="0"/>
              </a:rPr>
              <a:pPr/>
              <a:t>57</a:t>
            </a:fld>
            <a:endParaRPr lang="en-US" smtClean="0">
              <a:latin typeface="Arial" charset="0"/>
            </a:endParaRPr>
          </a:p>
        </p:txBody>
      </p:sp>
      <p:sp>
        <p:nvSpPr>
          <p:cNvPr id="81923" name="Rectangle 2"/>
          <p:cNvSpPr>
            <a:spLocks noGrp="1" noRot="1" noChangeAspect="1" noChangeArrowheads="1" noTextEdit="1"/>
          </p:cNvSpPr>
          <p:nvPr>
            <p:ph type="sldImg"/>
          </p:nvPr>
        </p:nvSpPr>
        <p:spPr>
          <a:xfrm>
            <a:off x="1143000" y="687388"/>
            <a:ext cx="4572000" cy="3429000"/>
          </a:xfrm>
          <a:prstGeom prst="rect">
            <a:avLst/>
          </a:prstGeom>
          <a:ln/>
        </p:spPr>
      </p:sp>
      <p:sp>
        <p:nvSpPr>
          <p:cNvPr id="81924" name="Rectangle 3"/>
          <p:cNvSpPr>
            <a:spLocks noGrp="1" noChangeArrowheads="1"/>
          </p:cNvSpPr>
          <p:nvPr>
            <p:ph type="body" idx="1"/>
          </p:nvPr>
        </p:nvSpPr>
        <p:spPr>
          <a:xfrm>
            <a:off x="685800" y="4343520"/>
            <a:ext cx="5486400" cy="2970044"/>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0" y="4965107"/>
            <a:ext cx="9144000" cy="1892893"/>
          </a:xfrm>
          <a:prstGeom prst="rect">
            <a:avLst/>
          </a:prstGeom>
          <a:gradFill flip="none" rotWithShape="1">
            <a:gsLst>
              <a:gs pos="0">
                <a:schemeClr val="bg1">
                  <a:alpha val="0"/>
                </a:schemeClr>
              </a:gs>
              <a:gs pos="60000">
                <a:schemeClr val="bg1"/>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7" r:id="rId3"/>
    <p:sldLayoutId id="2147483700" r:id="rId4"/>
    <p:sldLayoutId id="2147483727" r:id="rId5"/>
    <p:sldLayoutId id="2147483701" r:id="rId6"/>
    <p:sldLayoutId id="2147483698" r:id="rId7"/>
    <p:sldLayoutId id="2147483699" r:id="rId8"/>
    <p:sldLayoutId id="2147483702" r:id="rId9"/>
    <p:sldLayoutId id="2147483728" r:id="rId10"/>
    <p:sldLayoutId id="2147483729" r:id="rId11"/>
    <p:sldLayoutId id="214748373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jpeg"/></Relationships>
</file>

<file path=ppt/slides/_rels/slide3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3.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91.png"/><Relationship Id="rId11" Type="http://schemas.openxmlformats.org/officeDocument/2006/relationships/image" Target="../media/image50.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9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06.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2" Type="http://schemas.openxmlformats.org/officeDocument/2006/relationships/notesSlide" Target="../notesSlides/notesSlide57.xml"/><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5" Type="http://schemas.openxmlformats.org/officeDocument/2006/relationships/image" Target="../media/image102.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2.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0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8" Type="http://schemas.openxmlformats.org/officeDocument/2006/relationships/hyperlink" Target="http://www.microsoft.com/windowsserver2008/en/us/hyperv-install.aspx" TargetMode="External"/><Relationship Id="rId3" Type="http://schemas.openxmlformats.org/officeDocument/2006/relationships/hyperlink" Target="http://www.microsoft.com/virtualization" TargetMode="External"/><Relationship Id="rId7" Type="http://schemas.openxmlformats.org/officeDocument/2006/relationships/hyperlink" Target="http://technet.microsoft.com/en-us/solutionaccelerators/cc197910.asp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blogs.technet.com/virtualization/archive/2008/05/20/msdn-and-technet-powered-by-hyper-v.aspx" TargetMode="External"/><Relationship Id="rId5" Type="http://schemas.openxmlformats.org/officeDocument/2006/relationships/hyperlink" Target="http://technet2.microsoft.com/windowsserver2008/en/servermanager/virtualization.mspx" TargetMode="External"/><Relationship Id="rId10" Type="http://schemas.openxmlformats.org/officeDocument/2006/relationships/hyperlink" Target="http://www.microsoft.com/downloads/details.aspx?FamilyID=2c3c0615-baf4-4a9c-b613-3fda14e84545&amp;DisplayLang=en" TargetMode="External"/><Relationship Id="rId4" Type="http://schemas.openxmlformats.org/officeDocument/2006/relationships/hyperlink" Target="http://blogs.technet.com/virtualization/default.aspx" TargetMode="External"/><Relationship Id="rId9" Type="http://schemas.openxmlformats.org/officeDocument/2006/relationships/hyperlink" Target="http://www.microsoft.com/whdc/system/sysperf/Perf_tun_srv.mspx"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29.png"/><Relationship Id="rId7" Type="http://schemas.openxmlformats.org/officeDocument/2006/relationships/image" Target="../media/image131.png"/><Relationship Id="rId12" Type="http://schemas.openxmlformats.org/officeDocument/2006/relationships/image" Target="../media/image134.emf"/><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130.png"/><Relationship Id="rId11" Type="http://schemas.openxmlformats.org/officeDocument/2006/relationships/image" Target="../media/image133.png"/><Relationship Id="rId5" Type="http://schemas.openxmlformats.org/officeDocument/2006/relationships/hyperlink" Target="http://microsoft.com/technet" TargetMode="External"/><Relationship Id="rId10" Type="http://schemas.openxmlformats.org/officeDocument/2006/relationships/image" Target="../media/image132.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135.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39.jpeg"/><Relationship Id="rId5" Type="http://schemas.openxmlformats.org/officeDocument/2006/relationships/image" Target="../media/image138.png"/><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www.microsoft.com/virtualization/default.msp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Live Migration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Live Migration</a:t>
            </a:r>
            <a:endParaRPr lang="en-US" dirty="0"/>
          </a:p>
        </p:txBody>
      </p:sp>
      <p:sp>
        <p:nvSpPr>
          <p:cNvPr id="6" name="Text Placeholder 5"/>
          <p:cNvSpPr>
            <a:spLocks noGrp="1"/>
          </p:cNvSpPr>
          <p:nvPr>
            <p:ph idx="1"/>
          </p:nvPr>
        </p:nvSpPr>
        <p:spPr/>
        <p:txBody>
          <a:bodyPr/>
          <a:lstStyle/>
          <a:p>
            <a:r>
              <a:rPr lang="en-US" dirty="0" smtClean="0"/>
              <a:t>#1 Customer Request</a:t>
            </a:r>
          </a:p>
          <a:p>
            <a:endParaRPr lang="en-US" dirty="0" smtClean="0"/>
          </a:p>
          <a:p>
            <a:r>
              <a:rPr lang="en-US" dirty="0" smtClean="0"/>
              <a:t>Moving a virtual machine from one server to another without loss of service</a:t>
            </a:r>
          </a:p>
          <a:p>
            <a:endParaRPr lang="en-US" dirty="0" smtClean="0"/>
          </a:p>
          <a:p>
            <a:r>
              <a:rPr lang="en-US" dirty="0" smtClean="0"/>
              <a:t>Enables new dynamic scenarios</a:t>
            </a:r>
          </a:p>
          <a:p>
            <a:pPr lvl="1"/>
            <a:r>
              <a:rPr lang="en-US" dirty="0" smtClean="0"/>
              <a:t>Load balancing VMs via policy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a:t>
            </a:r>
            <a:endParaRPr lang="en-US"/>
          </a:p>
        </p:txBody>
      </p:sp>
      <p:sp>
        <p:nvSpPr>
          <p:cNvPr id="15" name="Text Placeholder 14"/>
          <p:cNvSpPr>
            <a:spLocks noGrp="1"/>
          </p:cNvSpPr>
          <p:nvPr>
            <p:ph idx="1"/>
          </p:nvPr>
        </p:nvSpPr>
        <p:spPr/>
        <p:txBody>
          <a:bodyPr>
            <a:normAutofit fontScale="85000" lnSpcReduction="20000"/>
          </a:bodyPr>
          <a:lstStyle/>
          <a:p>
            <a:pPr lvl="0">
              <a:lnSpc>
                <a:spcPct val="110000"/>
              </a:lnSpc>
            </a:pPr>
            <a:r>
              <a:rPr lang="en-US" dirty="0" smtClean="0"/>
              <a:t>Live Migration via Cluster Manager</a:t>
            </a:r>
          </a:p>
          <a:p>
            <a:pPr lvl="1">
              <a:lnSpc>
                <a:spcPct val="110000"/>
              </a:lnSpc>
            </a:pPr>
            <a:r>
              <a:rPr lang="en-US" dirty="0" smtClean="0"/>
              <a:t>In box UI</a:t>
            </a:r>
          </a:p>
          <a:p>
            <a:pPr>
              <a:lnSpc>
                <a:spcPct val="110000"/>
              </a:lnSpc>
            </a:pPr>
            <a:r>
              <a:rPr lang="en-US" dirty="0" smtClean="0"/>
              <a:t>Live Migration via Virtual Machine Manager</a:t>
            </a:r>
          </a:p>
          <a:p>
            <a:pPr lvl="1">
              <a:lnSpc>
                <a:spcPct val="110000"/>
              </a:lnSpc>
            </a:pPr>
            <a:r>
              <a:rPr lang="en-US" dirty="0" smtClean="0"/>
              <a:t>Orchestrate migrations via policy</a:t>
            </a:r>
          </a:p>
          <a:p>
            <a:pPr lvl="0">
              <a:lnSpc>
                <a:spcPct val="110000"/>
              </a:lnSpc>
            </a:pPr>
            <a:r>
              <a:rPr lang="en-US" dirty="0" smtClean="0"/>
              <a:t>Moving from Quick to Live Migration:</a:t>
            </a:r>
          </a:p>
          <a:p>
            <a:pPr lvl="1">
              <a:lnSpc>
                <a:spcPct val="110000"/>
              </a:lnSpc>
            </a:pPr>
            <a:r>
              <a:rPr lang="en-US" dirty="0" smtClean="0"/>
              <a:t>Guest OS limitations?:			No</a:t>
            </a:r>
          </a:p>
          <a:p>
            <a:pPr lvl="1">
              <a:lnSpc>
                <a:spcPct val="110000"/>
              </a:lnSpc>
            </a:pPr>
            <a:r>
              <a:rPr lang="en-US" dirty="0" smtClean="0"/>
              <a:t>Changes to VMs needed?:		No</a:t>
            </a:r>
          </a:p>
          <a:p>
            <a:pPr lvl="1">
              <a:lnSpc>
                <a:spcPct val="110000"/>
              </a:lnSpc>
            </a:pPr>
            <a:r>
              <a:rPr lang="en-US" dirty="0" smtClean="0"/>
              <a:t>Changes to Storage infrastructure:	No</a:t>
            </a:r>
          </a:p>
          <a:p>
            <a:pPr lvl="1">
              <a:lnSpc>
                <a:spcPct val="110000"/>
              </a:lnSpc>
            </a:pPr>
            <a:r>
              <a:rPr lang="en-US" dirty="0" smtClean="0"/>
              <a:t>Changes to Network Infrastructure:	No</a:t>
            </a:r>
          </a:p>
          <a:p>
            <a:pPr lvl="1">
              <a:lnSpc>
                <a:spcPct val="110000"/>
              </a:lnSpc>
            </a:pPr>
            <a:r>
              <a:rPr lang="en-US" dirty="0" smtClean="0"/>
              <a:t>Update to Windows Server 2008 R2</a:t>
            </a:r>
          </a:p>
          <a:p>
            <a:pPr lvl="1">
              <a:lnSpc>
                <a:spcPct val="110000"/>
              </a:lnSpc>
              <a:buNone/>
            </a:pPr>
            <a:r>
              <a:rPr lang="en-US" dirty="0" smtClean="0"/>
              <a:t>	Hyper-V:				Yes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a:t>
            </a:r>
            <a:endParaRPr lang="en-US" dirty="0"/>
          </a:p>
        </p:txBody>
      </p:sp>
      <p:sp>
        <p:nvSpPr>
          <p:cNvPr id="27" name="Content Placeholder 26"/>
          <p:cNvSpPr>
            <a:spLocks noGrp="1"/>
          </p:cNvSpPr>
          <p:nvPr>
            <p:ph idx="4294967295"/>
          </p:nvPr>
        </p:nvSpPr>
        <p:spPr>
          <a:xfrm>
            <a:off x="381000" y="1412874"/>
            <a:ext cx="8382000" cy="4561205"/>
          </a:xfrm>
          <a:prstGeom prst="rect">
            <a:avLst/>
          </a:prstGeom>
        </p:spPr>
        <p:txBody>
          <a:bodyPr/>
          <a:lstStyle/>
          <a:p>
            <a:pPr indent="-457200" defTabSz="912777" eaLnBrk="0" hangingPunct="0">
              <a:spcBef>
                <a:spcPct val="30000"/>
              </a:spcBef>
              <a:buClr>
                <a:schemeClr val="tx2"/>
              </a:buClr>
              <a:buSzPct val="80000"/>
              <a:buFont typeface="+mj-lt"/>
              <a:buAutoNum type="arabicPeriod"/>
            </a:pPr>
            <a:r>
              <a:rPr lang="en-US" sz="2000" kern="0" dirty="0" smtClean="0">
                <a:solidFill>
                  <a:schemeClr val="tx1"/>
                </a:solidFill>
              </a:rPr>
              <a:t>Create VM on target server</a:t>
            </a:r>
          </a:p>
        </p:txBody>
      </p:sp>
      <p:sp>
        <p:nvSpPr>
          <p:cNvPr id="17" name="Right Arrow 16"/>
          <p:cNvSpPr/>
          <p:nvPr/>
        </p:nvSpPr>
        <p:spPr bwMode="auto">
          <a:xfrm>
            <a:off x="3723734" y="4249414"/>
            <a:ext cx="1752941" cy="32946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9" name="Picture 11" descr="C:\Users\bryons\Pictures\Virtualization Images for PPTs\Data.png"/>
          <p:cNvPicPr>
            <a:picLocks noChangeAspect="1" noChangeArrowheads="1"/>
          </p:cNvPicPr>
          <p:nvPr/>
        </p:nvPicPr>
        <p:blipFill>
          <a:blip r:embed="rId3"/>
          <a:srcRect/>
          <a:stretch>
            <a:fillRect/>
          </a:stretch>
        </p:blipFill>
        <p:spPr bwMode="auto">
          <a:xfrm>
            <a:off x="4075862" y="5551430"/>
            <a:ext cx="1085850" cy="1092994"/>
          </a:xfrm>
          <a:prstGeom prst="rect">
            <a:avLst/>
          </a:prstGeom>
          <a:noFill/>
        </p:spPr>
      </p:pic>
      <p:sp>
        <p:nvSpPr>
          <p:cNvPr id="24" name="TextBox 23"/>
          <p:cNvSpPr txBox="1"/>
          <p:nvPr/>
        </p:nvSpPr>
        <p:spPr>
          <a:xfrm>
            <a:off x="1974718"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pic>
        <p:nvPicPr>
          <p:cNvPr id="1026" name="Picture 2" descr="C:\Users\jeffwoo\Documents\Work\Customers &amp; Events\Latest Overview &amp; Roadmap Deck\Virtualization Images for PPTs\Server-Physical-Single-No-Shadow.png"/>
          <p:cNvPicPr>
            <a:picLocks noChangeAspect="1" noChangeArrowheads="1"/>
          </p:cNvPicPr>
          <p:nvPr/>
        </p:nvPicPr>
        <p:blipFill>
          <a:blip r:embed="rId4"/>
          <a:srcRect/>
          <a:stretch>
            <a:fillRect/>
          </a:stretch>
        </p:blipFill>
        <p:spPr bwMode="auto">
          <a:xfrm>
            <a:off x="2091586" y="4231667"/>
            <a:ext cx="1597025" cy="1169988"/>
          </a:xfrm>
          <a:prstGeom prst="rect">
            <a:avLst/>
          </a:prstGeom>
          <a:noFill/>
        </p:spPr>
      </p:pic>
      <p:pic>
        <p:nvPicPr>
          <p:cNvPr id="1027" name="Picture 3" descr="C:\Users\jeffwoo\Documents\Work\Customers &amp; Events\Latest Overview &amp; Roadmap Deck\Virtualization Images for PPTs\Server-Virtual-Single.png"/>
          <p:cNvPicPr>
            <a:picLocks noChangeAspect="1" noChangeArrowheads="1"/>
          </p:cNvPicPr>
          <p:nvPr/>
        </p:nvPicPr>
        <p:blipFill>
          <a:blip r:embed="rId5"/>
          <a:srcRect/>
          <a:stretch>
            <a:fillRect/>
          </a:stretch>
        </p:blipFill>
        <p:spPr bwMode="auto">
          <a:xfrm>
            <a:off x="2086271" y="3876209"/>
            <a:ext cx="1607655" cy="1218086"/>
          </a:xfrm>
          <a:prstGeom prst="rect">
            <a:avLst/>
          </a:prstGeom>
          <a:noFill/>
        </p:spPr>
      </p:pic>
      <p:pic>
        <p:nvPicPr>
          <p:cNvPr id="34" name="Picture 9" descr="http://www.iconarchive.com/icons/gort/hardware/RAM-icon.gif"/>
          <p:cNvPicPr>
            <a:picLocks noChangeAspect="1" noChangeArrowheads="1"/>
          </p:cNvPicPr>
          <p:nvPr/>
        </p:nvPicPr>
        <p:blipFill>
          <a:blip r:embed="rId6"/>
          <a:srcRect/>
          <a:stretch>
            <a:fillRect/>
          </a:stretch>
        </p:blipFill>
        <p:spPr bwMode="auto">
          <a:xfrm rot="387267">
            <a:off x="3771193" y="4172678"/>
            <a:ext cx="452224" cy="468537"/>
          </a:xfrm>
          <a:prstGeom prst="rect">
            <a:avLst/>
          </a:prstGeom>
          <a:noFill/>
        </p:spPr>
      </p:pic>
      <p:sp>
        <p:nvSpPr>
          <p:cNvPr id="18" name="TextBox 17"/>
          <p:cNvSpPr txBox="1"/>
          <p:nvPr/>
        </p:nvSpPr>
        <p:spPr>
          <a:xfrm>
            <a:off x="5434522"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a:t>
            </a:r>
            <a:r>
              <a:rPr lang="en-US" sz="2000" dirty="0" smtClean="0">
                <a:effectLst>
                  <a:outerShdw blurRad="38100" dist="38100" dir="2700000" algn="tl">
                    <a:srgbClr val="000000">
                      <a:alpha val="43137"/>
                    </a:srgbClr>
                  </a:outerShdw>
                </a:effectLst>
                <a:latin typeface="Segoe" pitchFamily="34" charset="0"/>
              </a:rPr>
              <a:t>2</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9" name="Picture 2" descr="C:\Users\jeffwoo\Documents\Work\Customers &amp; Events\Latest Overview &amp; Roadmap Deck\Virtualization Images for PPTs\Server-Physical-Single-No-Shadow.png"/>
          <p:cNvPicPr>
            <a:picLocks noChangeAspect="1" noChangeArrowheads="1"/>
          </p:cNvPicPr>
          <p:nvPr/>
        </p:nvPicPr>
        <p:blipFill>
          <a:blip r:embed="rId4"/>
          <a:srcRect/>
          <a:stretch>
            <a:fillRect/>
          </a:stretch>
        </p:blipFill>
        <p:spPr bwMode="auto">
          <a:xfrm>
            <a:off x="5551390" y="4231667"/>
            <a:ext cx="1597025" cy="1169988"/>
          </a:xfrm>
          <a:prstGeom prst="rect">
            <a:avLst/>
          </a:prstGeom>
          <a:noFill/>
        </p:spPr>
      </p:pic>
      <p:pic>
        <p:nvPicPr>
          <p:cNvPr id="20" name="Picture 3" descr="C:\Users\jeffwoo\Documents\Work\Customers &amp; Events\Latest Overview &amp; Roadmap Deck\Virtualization Images for PPTs\Server-Virtual-Single.png"/>
          <p:cNvPicPr>
            <a:picLocks noChangeAspect="1" noChangeArrowheads="1"/>
          </p:cNvPicPr>
          <p:nvPr/>
        </p:nvPicPr>
        <p:blipFill>
          <a:blip r:embed="rId5"/>
          <a:srcRect/>
          <a:stretch>
            <a:fillRect/>
          </a:stretch>
        </p:blipFill>
        <p:spPr bwMode="auto">
          <a:xfrm>
            <a:off x="5546075" y="3876209"/>
            <a:ext cx="1607655" cy="1218086"/>
          </a:xfrm>
          <a:prstGeom prst="rect">
            <a:avLst/>
          </a:prstGeom>
          <a:noFill/>
        </p:spPr>
      </p:pic>
      <p:pic>
        <p:nvPicPr>
          <p:cNvPr id="29" name="Picture 9" descr="http://www.iconarchive.com/icons/gort/hardware/RAM-icon.gif"/>
          <p:cNvPicPr>
            <a:picLocks noChangeAspect="1" noChangeArrowheads="1"/>
          </p:cNvPicPr>
          <p:nvPr/>
        </p:nvPicPr>
        <p:blipFill>
          <a:blip r:embed="rId6"/>
          <a:srcRect/>
          <a:stretch>
            <a:fillRect/>
          </a:stretch>
        </p:blipFill>
        <p:spPr bwMode="auto">
          <a:xfrm rot="387267">
            <a:off x="2749304" y="4070836"/>
            <a:ext cx="609600" cy="609600"/>
          </a:xfrm>
          <a:prstGeom prst="rect">
            <a:avLst/>
          </a:prstGeom>
          <a:noFill/>
        </p:spPr>
      </p:pic>
      <p:pic>
        <p:nvPicPr>
          <p:cNvPr id="32" name="Picture 9" descr="http://www.iconarchive.com/icons/gort/hardware/RAM-icon.gif"/>
          <p:cNvPicPr>
            <a:picLocks noChangeAspect="1" noChangeArrowheads="1"/>
          </p:cNvPicPr>
          <p:nvPr/>
        </p:nvPicPr>
        <p:blipFill>
          <a:blip r:embed="rId6"/>
          <a:srcRect/>
          <a:stretch>
            <a:fillRect/>
          </a:stretch>
        </p:blipFill>
        <p:spPr bwMode="auto">
          <a:xfrm rot="387267">
            <a:off x="6238743" y="4255656"/>
            <a:ext cx="258384" cy="267705"/>
          </a:xfrm>
          <a:prstGeom prst="rect">
            <a:avLst/>
          </a:prstGeom>
          <a:noFill/>
        </p:spPr>
      </p:pic>
      <p:cxnSp>
        <p:nvCxnSpPr>
          <p:cNvPr id="33" name="Shape 32"/>
          <p:cNvCxnSpPr>
            <a:stCxn id="24" idx="2"/>
          </p:cNvCxnSpPr>
          <p:nvPr/>
        </p:nvCxnSpPr>
        <p:spPr>
          <a:xfrm rot="16200000" flipH="1">
            <a:off x="3318267" y="5340332"/>
            <a:ext cx="329426" cy="1185763"/>
          </a:xfrm>
          <a:prstGeom prst="bentConnector2">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8" idx="2"/>
          </p:cNvCxnSpPr>
          <p:nvPr/>
        </p:nvCxnSpPr>
        <p:spPr>
          <a:xfrm rot="5400000">
            <a:off x="5591095" y="5339119"/>
            <a:ext cx="329426" cy="1188191"/>
          </a:xfrm>
          <a:prstGeom prst="bentConnector2">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1462" y="5735494"/>
            <a:ext cx="2473778" cy="584775"/>
          </a:xfrm>
          <a:prstGeom prst="rect">
            <a:avLst/>
          </a:prstGeom>
          <a:noFill/>
        </p:spPr>
        <p:txBody>
          <a:bodyPr wrap="square" rtlCol="0">
            <a:spAutoFit/>
          </a:bodyPr>
          <a:lstStyle/>
          <a:p>
            <a:r>
              <a:rPr lang="en-US" sz="1600" dirty="0" smtClean="0"/>
              <a:t>Blue = Storage</a:t>
            </a:r>
          </a:p>
          <a:p>
            <a:r>
              <a:rPr lang="en-US" sz="1600" dirty="0" smtClean="0"/>
              <a:t>Yellow = Networking</a:t>
            </a:r>
            <a:endParaRPr lang="en-US" sz="1600" dirty="0"/>
          </a:p>
        </p:txBody>
      </p:sp>
      <p:cxnSp>
        <p:nvCxnSpPr>
          <p:cNvPr id="39" name="Elbow Connector 38"/>
          <p:cNvCxnSpPr>
            <a:stCxn id="1027" idx="0"/>
            <a:endCxn id="20" idx="0"/>
          </p:cNvCxnSpPr>
          <p:nvPr/>
        </p:nvCxnSpPr>
        <p:spPr>
          <a:xfrm rot="5400000" flipH="1" flipV="1">
            <a:off x="4620001" y="2146307"/>
            <a:ext cx="1588" cy="3459804"/>
          </a:xfrm>
          <a:prstGeom prst="bentConnector3">
            <a:avLst>
              <a:gd name="adj1" fmla="val 14395466"/>
            </a:avLst>
          </a:prstGeom>
          <a:ln w="25400">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01965" y="6459232"/>
            <a:ext cx="2236082" cy="384717"/>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Shared Storage</a:t>
            </a:r>
          </a:p>
        </p:txBody>
      </p:sp>
      <p:sp>
        <p:nvSpPr>
          <p:cNvPr id="21" name="Content Placeholder 26"/>
          <p:cNvSpPr txBox="1">
            <a:spLocks/>
          </p:cNvSpPr>
          <p:nvPr/>
        </p:nvSpPr>
        <p:spPr>
          <a:xfrm>
            <a:off x="381000" y="2154359"/>
            <a:ext cx="8382000" cy="904863"/>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2"/>
              </a:buClr>
              <a:buSzPct val="80000"/>
              <a:buFont typeface="+mj-lt"/>
              <a:buAutoNum type="arabicPeriod" startAt="3"/>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Final state transfer</a:t>
            </a:r>
          </a:p>
          <a:p>
            <a:pPr marL="671486" marR="0" lvl="1" indent="-380985" algn="l" defTabSz="912777" rtl="0" eaLnBrk="0" fontAlgn="auto" latinLnBrk="0" hangingPunct="0">
              <a:lnSpc>
                <a:spcPct val="90000"/>
              </a:lnSpc>
              <a:spcBef>
                <a:spcPct val="30000"/>
              </a:spcBef>
              <a:spcAft>
                <a:spcPts val="0"/>
              </a:spcAft>
              <a:buClr>
                <a:schemeClr val="tx2"/>
              </a:buClr>
              <a:buSzPct val="80000"/>
              <a:buFont typeface="+mj-lt"/>
              <a:buAutoNum type="alphaLcParenR"/>
              <a:tabLst/>
              <a:defRPr/>
            </a:pPr>
            <a:r>
              <a:rPr kumimoji="0" lang="en-US" sz="1700" b="0" i="0" u="none" strike="noStrike" kern="0" cap="none" spc="0" normalizeH="0" baseline="0" noProof="0" dirty="0" smtClean="0">
                <a:ln>
                  <a:noFill/>
                </a:ln>
                <a:solidFill>
                  <a:schemeClr val="tx1"/>
                </a:solidFill>
                <a:effectLst/>
                <a:uLnTx/>
                <a:uFillTx/>
                <a:latin typeface="Calibri" pitchFamily="34" charset="0"/>
                <a:ea typeface="+mn-ea"/>
                <a:cs typeface="+mn-cs"/>
              </a:rPr>
              <a:t>Pause virtual machine</a:t>
            </a:r>
          </a:p>
          <a:p>
            <a:pPr marL="671486" marR="0" lvl="1" indent="-380985" algn="l" defTabSz="912777" rtl="0" eaLnBrk="0" fontAlgn="auto" latinLnBrk="0" hangingPunct="0">
              <a:lnSpc>
                <a:spcPct val="90000"/>
              </a:lnSpc>
              <a:spcBef>
                <a:spcPct val="30000"/>
              </a:spcBef>
              <a:spcAft>
                <a:spcPts val="0"/>
              </a:spcAft>
              <a:buClr>
                <a:schemeClr val="tx2"/>
              </a:buClr>
              <a:buSzPct val="80000"/>
              <a:buFont typeface="+mj-lt"/>
              <a:buAutoNum type="alphaLcParenR"/>
              <a:tabLst/>
              <a:defRPr/>
            </a:pPr>
            <a:r>
              <a:rPr kumimoji="0" lang="en-US" sz="1700" b="0" i="0" u="none" strike="noStrike" kern="0" cap="none" spc="0" normalizeH="0" baseline="0" noProof="0" dirty="0" smtClean="0">
                <a:ln>
                  <a:noFill/>
                </a:ln>
                <a:solidFill>
                  <a:schemeClr val="tx1"/>
                </a:solidFill>
                <a:effectLst/>
                <a:uLnTx/>
                <a:uFillTx/>
                <a:latin typeface="Calibri" pitchFamily="34" charset="0"/>
                <a:ea typeface="+mn-ea"/>
                <a:cs typeface="+mn-cs"/>
              </a:rPr>
              <a:t>Move storage connectivity from source host to target host via Ethernet</a:t>
            </a:r>
          </a:p>
        </p:txBody>
      </p:sp>
      <p:sp>
        <p:nvSpPr>
          <p:cNvPr id="22" name="Content Placeholder 26"/>
          <p:cNvSpPr txBox="1">
            <a:spLocks/>
          </p:cNvSpPr>
          <p:nvPr/>
        </p:nvSpPr>
        <p:spPr>
          <a:xfrm>
            <a:off x="381000" y="3137576"/>
            <a:ext cx="8382000" cy="276999"/>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2"/>
              </a:buClr>
              <a:buSzPct val="80000"/>
              <a:buFont typeface="+mj-lt"/>
              <a:buAutoNum type="arabicPeriod" startAt="4"/>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Run new VM</a:t>
            </a:r>
            <a:r>
              <a:rPr kumimoji="0" lang="en-US" sz="2000" b="0" i="0" u="none" strike="noStrike" kern="0" cap="none" spc="0" normalizeH="0" noProof="0" dirty="0" smtClean="0">
                <a:ln>
                  <a:noFill/>
                </a:ln>
                <a:solidFill>
                  <a:schemeClr val="tx1"/>
                </a:solidFill>
                <a:effectLst/>
                <a:uLnTx/>
                <a:uFillTx/>
                <a:latin typeface="Calibri" pitchFamily="34" charset="0"/>
                <a:ea typeface="+mn-ea"/>
                <a:cs typeface="+mn-cs"/>
              </a:rPr>
              <a:t> on source; Delete VM on target</a:t>
            </a: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 </a:t>
            </a:r>
            <a:endParaRPr kumimoji="0" lang="en-US" sz="3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23" name="Content Placeholder 26"/>
          <p:cNvSpPr txBox="1">
            <a:spLocks/>
          </p:cNvSpPr>
          <p:nvPr/>
        </p:nvSpPr>
        <p:spPr>
          <a:xfrm>
            <a:off x="381000" y="1768228"/>
            <a:ext cx="8382000" cy="307777"/>
          </a:xfrm>
          <a:prstGeom prst="rect">
            <a:avLst/>
          </a:prstGeom>
        </p:spPr>
        <p:txBody>
          <a:bodyPr vert="horz" wrap="square" lIns="0" tIns="0" rIns="0" bIns="0" rtlCol="0">
            <a:spAutoFit/>
          </a:bodyPr>
          <a:lstStyle/>
          <a:p>
            <a:pPr marL="377813" indent="-457200" defTabSz="912777" eaLnBrk="0" hangingPunct="0">
              <a:spcBef>
                <a:spcPct val="30000"/>
              </a:spcBef>
              <a:buClr>
                <a:schemeClr val="tx2"/>
              </a:buClr>
              <a:buSzPct val="80000"/>
              <a:buFont typeface="+mj-lt"/>
              <a:buAutoNum type="arabicPeriod" startAt="2"/>
            </a:pPr>
            <a:r>
              <a:rPr lang="en-US" sz="2000" kern="0" dirty="0" smtClean="0"/>
              <a:t>Copy memory pages from the source to the target via Ethernet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2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6000" fill="hold"/>
                                        <p:tgtEl>
                                          <p:spTgt spid="29"/>
                                        </p:tgtEl>
                                      </p:cBhvr>
                                      <p:by x="10000" y="10000"/>
                                    </p:animScale>
                                  </p:childTnLst>
                                </p:cTn>
                              </p:par>
                              <p:par>
                                <p:cTn id="29" presetID="63" presetClass="path" presetSubtype="0" repeatCount="4000" accel="50000" decel="50000" fill="hold" nodeType="withEffect">
                                  <p:stCondLst>
                                    <p:cond delay="0"/>
                                  </p:stCondLst>
                                  <p:childTnLst>
                                    <p:animMotion origin="layout" path="M 4.16667E-6 4.07407E-6 L 0.15277 4.07407E-6 " pathEditMode="relative" rAng="0" ptsTypes="AA">
                                      <p:cBhvr>
                                        <p:cTn id="30" dur="2000" fill="hold"/>
                                        <p:tgtEl>
                                          <p:spTgt spid="34"/>
                                        </p:tgtEl>
                                        <p:attrNameLst>
                                          <p:attrName>ppt_x</p:attrName>
                                          <p:attrName>ppt_y</p:attrName>
                                        </p:attrNameLst>
                                      </p:cBhvr>
                                      <p:rCtr x="76" y="0"/>
                                    </p:animMotion>
                                  </p:childTnLst>
                                </p:cTn>
                              </p:par>
                              <p:par>
                                <p:cTn id="31" presetID="6" presetClass="emph" presetSubtype="0" fill="hold" nodeType="withEffect">
                                  <p:stCondLst>
                                    <p:cond delay="1500"/>
                                  </p:stCondLst>
                                  <p:childTnLst>
                                    <p:animScale>
                                      <p:cBhvr>
                                        <p:cTn id="32" dur="6600" fill="hold"/>
                                        <p:tgtEl>
                                          <p:spTgt spid="32"/>
                                        </p:tgtEl>
                                      </p:cBhvr>
                                      <p:by x="200000" y="200000"/>
                                    </p:animScale>
                                  </p:childTnLst>
                                </p:cTn>
                              </p:par>
                            </p:childTnLst>
                          </p:cTn>
                        </p:par>
                        <p:par>
                          <p:cTn id="33" fill="hold">
                            <p:stCondLst>
                              <p:cond delay="8100"/>
                            </p:stCondLst>
                            <p:childTnLst>
                              <p:par>
                                <p:cTn id="34" presetID="10" presetClass="exit" presetSubtype="0" fill="hold" nodeType="afterEffect">
                                  <p:stCondLst>
                                    <p:cond delay="0"/>
                                  </p:stCondLst>
                                  <p:childTnLst>
                                    <p:animEffect transition="out" filter="fade">
                                      <p:cBhvr>
                                        <p:cTn id="35" dur="2000"/>
                                        <p:tgtEl>
                                          <p:spTgt spid="34"/>
                                        </p:tgtEl>
                                      </p:cBhvr>
                                    </p:animEffect>
                                    <p:set>
                                      <p:cBhvr>
                                        <p:cTn id="36" dur="1" fill="hold">
                                          <p:stCondLst>
                                            <p:cond delay="1999"/>
                                          </p:stCondLst>
                                        </p:cTn>
                                        <p:tgtEl>
                                          <p:spTgt spid="3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par>
                                <p:cTn id="45" presetID="10" presetClass="exit" presetSubtype="0" fill="hold" grpId="1"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027"/>
                                        </p:tgtEl>
                                      </p:cBhvr>
                                    </p:animEffect>
                                    <p:set>
                                      <p:cBhvr>
                                        <p:cTn id="50"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17" grpId="0" animBg="1"/>
      <p:bldP spid="17" grpId="1"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Memory Internals</a:t>
            </a:r>
            <a:endParaRPr lang="en-US" dirty="0"/>
          </a:p>
        </p:txBody>
      </p:sp>
      <p:sp>
        <p:nvSpPr>
          <p:cNvPr id="3" name="Text Placeholder 2"/>
          <p:cNvSpPr>
            <a:spLocks noGrp="1"/>
          </p:cNvSpPr>
          <p:nvPr>
            <p:ph idx="1"/>
          </p:nvPr>
        </p:nvSpPr>
        <p:spPr/>
        <p:txBody>
          <a:bodyPr>
            <a:normAutofit fontScale="85000" lnSpcReduction="20000"/>
          </a:bodyPr>
          <a:lstStyle/>
          <a:p>
            <a:pPr>
              <a:lnSpc>
                <a:spcPct val="110000"/>
              </a:lnSpc>
            </a:pPr>
            <a:r>
              <a:rPr lang="en-US" dirty="0" smtClean="0"/>
              <a:t>Worker process on source host creates “dirty bitmap” of memory pages</a:t>
            </a:r>
          </a:p>
          <a:p>
            <a:pPr lvl="1">
              <a:lnSpc>
                <a:spcPct val="110000"/>
              </a:lnSpc>
            </a:pPr>
            <a:r>
              <a:rPr lang="en-US" dirty="0" smtClean="0"/>
              <a:t>Iterates over pages, sending them to </a:t>
            </a:r>
            <a:br>
              <a:rPr lang="en-US" dirty="0" smtClean="0"/>
            </a:br>
            <a:r>
              <a:rPr lang="en-US" dirty="0" smtClean="0"/>
              <a:t>target worker process</a:t>
            </a:r>
          </a:p>
          <a:p>
            <a:pPr lvl="1">
              <a:lnSpc>
                <a:spcPct val="110000"/>
              </a:lnSpc>
            </a:pPr>
            <a:r>
              <a:rPr lang="en-US" dirty="0" smtClean="0"/>
              <a:t>Registers for modify-notifications on pages to </a:t>
            </a:r>
            <a:br>
              <a:rPr lang="en-US" dirty="0" smtClean="0"/>
            </a:br>
            <a:r>
              <a:rPr lang="en-US" dirty="0" smtClean="0"/>
              <a:t>detect subsequent changes</a:t>
            </a:r>
          </a:p>
          <a:p>
            <a:pPr lvl="2">
              <a:lnSpc>
                <a:spcPct val="110000"/>
              </a:lnSpc>
            </a:pPr>
            <a:r>
              <a:rPr lang="en-US" dirty="0" smtClean="0"/>
              <a:t>Source VM still active and can be modifying memory</a:t>
            </a:r>
          </a:p>
          <a:p>
            <a:pPr lvl="1">
              <a:lnSpc>
                <a:spcPct val="110000"/>
              </a:lnSpc>
            </a:pPr>
            <a:r>
              <a:rPr lang="en-US" dirty="0" smtClean="0"/>
              <a:t>Repeats over newly modified pages</a:t>
            </a:r>
          </a:p>
          <a:p>
            <a:pPr>
              <a:lnSpc>
                <a:spcPct val="110000"/>
              </a:lnSpc>
            </a:pPr>
            <a:r>
              <a:rPr lang="en-US" dirty="0" smtClean="0"/>
              <a:t>Stops iterating when one of the following:</a:t>
            </a:r>
          </a:p>
          <a:p>
            <a:pPr lvl="1">
              <a:lnSpc>
                <a:spcPct val="110000"/>
              </a:lnSpc>
            </a:pPr>
            <a:r>
              <a:rPr lang="en-US" dirty="0" smtClean="0"/>
              <a:t>All pages sent</a:t>
            </a:r>
          </a:p>
          <a:p>
            <a:pPr lvl="1">
              <a:lnSpc>
                <a:spcPct val="110000"/>
              </a:lnSpc>
            </a:pPr>
            <a:r>
              <a:rPr lang="en-US" dirty="0" smtClean="0"/>
              <a:t>Makes 10 passes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6706" y="2952206"/>
            <a:ext cx="3785541" cy="131823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Live Migration Operation</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8" name="Rectangle 407"/>
          <p:cNvSpPr/>
          <p:nvPr/>
        </p:nvSpPr>
        <p:spPr bwMode="auto">
          <a:xfrm>
            <a:off x="592182" y="2926079"/>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TextBox 29"/>
          <p:cNvSpPr txBox="1"/>
          <p:nvPr/>
        </p:nvSpPr>
        <p:spPr>
          <a:xfrm>
            <a:off x="5998904"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2000"/>
                                        <p:tgtEl>
                                          <p:spTgt spid="4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17" dur="2000" fill="hold"/>
                                        <p:tgtEl>
                                          <p:spTgt spid="388"/>
                                        </p:tgtEl>
                                        <p:attrNameLst>
                                          <p:attrName>ppt_x</p:attrName>
                                          <p:attrName>ppt_y</p:attrName>
                                        </p:attrNameLst>
                                      </p:cBhvr>
                                      <p:rCtr x="223" y="-47"/>
                                    </p:animMotion>
                                  </p:childTnLst>
                                </p:cTn>
                              </p:par>
                            </p:childTnLst>
                          </p:cTn>
                        </p:par>
                      </p:childTnLst>
                    </p:cTn>
                  </p:par>
                  <p:par>
                    <p:cTn id="18" fill="hold">
                      <p:stCondLst>
                        <p:cond delay="indefinite"/>
                      </p:stCondLst>
                      <p:childTnLst>
                        <p:par>
                          <p:cTn id="19" fill="hold">
                            <p:stCondLst>
                              <p:cond delay="0"/>
                            </p:stCondLst>
                            <p:childTnLst>
                              <p:par>
                                <p:cTn id="20" presetID="44" presetClass="path" presetSubtype="0" accel="50000" decel="50000" fill="hold" grpId="0" nodeType="clickEffect">
                                  <p:stCondLst>
                                    <p:cond delay="0"/>
                                  </p:stCondLst>
                                  <p:childTnLst>
                                    <p:animMotion origin="layout" path="M 0.00104 4.44444E-6 L 0.12031 -0.06991 C 0.14548 -0.08565 0.18298 -0.09445 0.22187 -0.09445 C 0.26649 -0.09445 0.30191 -0.08565 0.32708 -0.06991 L 0.44687 4.44444E-6 " pathEditMode="relative" rAng="0" ptsTypes="FffFF">
                                      <p:cBhvr>
                                        <p:cTn id="21" dur="1000" fill="hold"/>
                                        <p:tgtEl>
                                          <p:spTgt spid="389"/>
                                        </p:tgtEl>
                                        <p:attrNameLst>
                                          <p:attrName>ppt_x</p:attrName>
                                          <p:attrName>ppt_y</p:attrName>
                                        </p:attrNameLst>
                                      </p:cBhvr>
                                      <p:rCtr x="223" y="-47"/>
                                    </p:animMotion>
                                  </p:childTnLst>
                                </p:cTn>
                              </p:par>
                            </p:childTnLst>
                          </p:cTn>
                        </p:par>
                        <p:par>
                          <p:cTn id="22" fill="hold">
                            <p:stCondLst>
                              <p:cond delay="1000"/>
                            </p:stCondLst>
                            <p:childTnLst>
                              <p:par>
                                <p:cTn id="23"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4" dur="1000" fill="hold"/>
                                        <p:tgtEl>
                                          <p:spTgt spid="396"/>
                                        </p:tgtEl>
                                        <p:attrNameLst>
                                          <p:attrName>ppt_x</p:attrName>
                                          <p:attrName>ppt_y</p:attrName>
                                        </p:attrNameLst>
                                      </p:cBhvr>
                                      <p:rCtr x="223" y="-47"/>
                                    </p:animMotion>
                                  </p:childTnLst>
                                </p:cTn>
                              </p:par>
                            </p:childTnLst>
                          </p:cTn>
                        </p:par>
                        <p:par>
                          <p:cTn id="25" fill="hold">
                            <p:stCondLst>
                              <p:cond delay="2000"/>
                            </p:stCondLst>
                            <p:childTnLst>
                              <p:par>
                                <p:cTn id="26"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7" dur="1000" fill="hold"/>
                                        <p:tgtEl>
                                          <p:spTgt spid="397"/>
                                        </p:tgtEl>
                                        <p:attrNameLst>
                                          <p:attrName>ppt_x</p:attrName>
                                          <p:attrName>ppt_y</p:attrName>
                                        </p:attrNameLst>
                                      </p:cBhvr>
                                      <p:rCtr x="223" y="-47"/>
                                    </p:animMotion>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33" dur="1000" fill="hold"/>
                                        <p:tgtEl>
                                          <p:spTgt spid="398"/>
                                        </p:tgtEl>
                                        <p:attrNameLst>
                                          <p:attrName>ppt_x</p:attrName>
                                          <p:attrName>ppt_y</p:attrName>
                                        </p:attrNameLst>
                                      </p:cBhvr>
                                      <p:rCtr x="223" y="-47"/>
                                    </p:animMotion>
                                  </p:childTnLst>
                                </p:cTn>
                              </p:par>
                            </p:childTnLst>
                          </p:cTn>
                        </p:par>
                        <p:par>
                          <p:cTn id="34" fill="hold">
                            <p:stCondLst>
                              <p:cond delay="4000"/>
                            </p:stCondLst>
                            <p:childTnLst>
                              <p:par>
                                <p:cTn id="35"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36" dur="1000" fill="hold"/>
                                        <p:tgtEl>
                                          <p:spTgt spid="399"/>
                                        </p:tgtEl>
                                        <p:attrNameLst>
                                          <p:attrName>ppt_x</p:attrName>
                                          <p:attrName>ppt_y</p:attrName>
                                        </p:attrNameLst>
                                      </p:cBhvr>
                                      <p:rCtr x="223" y="-47"/>
                                    </p:animMotion>
                                  </p:childTnLst>
                                </p:cTn>
                              </p:par>
                            </p:childTnLst>
                          </p:cTn>
                        </p:par>
                        <p:par>
                          <p:cTn id="37" fill="hold">
                            <p:stCondLst>
                              <p:cond delay="5000"/>
                            </p:stCondLst>
                            <p:childTnLst>
                              <p:par>
                                <p:cTn id="38"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9" dur="1000" fill="hold"/>
                                        <p:tgtEl>
                                          <p:spTgt spid="400"/>
                                        </p:tgtEl>
                                        <p:attrNameLst>
                                          <p:attrName>ppt_x</p:attrName>
                                          <p:attrName>ppt_y</p:attrName>
                                        </p:attrNameLst>
                                      </p:cBhvr>
                                      <p:rCtr x="223" y="-47"/>
                                    </p:animMotion>
                                  </p:childTnLst>
                                </p:cTn>
                              </p:par>
                            </p:childTnLst>
                          </p:cTn>
                        </p:par>
                        <p:par>
                          <p:cTn id="40" fill="hold">
                            <p:stCondLst>
                              <p:cond delay="6000"/>
                            </p:stCondLst>
                            <p:childTnLst>
                              <p:par>
                                <p:cTn id="41"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2" dur="1000" fill="hold"/>
                                        <p:tgtEl>
                                          <p:spTgt spid="401"/>
                                        </p:tgtEl>
                                        <p:attrNameLst>
                                          <p:attrName>ppt_x</p:attrName>
                                          <p:attrName>ppt_y</p:attrName>
                                        </p:attrNameLst>
                                      </p:cBhvr>
                                      <p:rCtr x="223" y="-47"/>
                                    </p:animMotion>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406"/>
                                        </p:tgtEl>
                                        <p:attrNameLst>
                                          <p:attrName>style.visibility</p:attrName>
                                        </p:attrNameLst>
                                      </p:cBhvr>
                                      <p:to>
                                        <p:strVal val="visible"/>
                                      </p:to>
                                    </p:set>
                                    <p:animEffect transition="in" filter="fade">
                                      <p:cBhvr>
                                        <p:cTn id="46" dur="500"/>
                                        <p:tgtEl>
                                          <p:spTgt spid="406"/>
                                        </p:tgtEl>
                                      </p:cBhvr>
                                    </p:animEffect>
                                  </p:childTnLst>
                                </p:cTn>
                              </p:par>
                              <p:par>
                                <p:cTn id="47"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8" dur="1000" fill="hold"/>
                                        <p:tgtEl>
                                          <p:spTgt spid="402"/>
                                        </p:tgtEl>
                                        <p:attrNameLst>
                                          <p:attrName>ppt_x</p:attrName>
                                          <p:attrName>ppt_y</p:attrName>
                                        </p:attrNameLst>
                                      </p:cBhvr>
                                      <p:rCtr x="223" y="-47"/>
                                    </p:animMotion>
                                  </p:childTnLst>
                                </p:cTn>
                              </p:par>
                            </p:childTnLst>
                          </p:cTn>
                        </p:par>
                        <p:par>
                          <p:cTn id="49" fill="hold">
                            <p:stCondLst>
                              <p:cond delay="8000"/>
                            </p:stCondLst>
                            <p:childTnLst>
                              <p:par>
                                <p:cTn id="50"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1" dur="1000" fill="hold"/>
                                        <p:tgtEl>
                                          <p:spTgt spid="403"/>
                                        </p:tgtEl>
                                        <p:attrNameLst>
                                          <p:attrName>ppt_x</p:attrName>
                                          <p:attrName>ppt_y</p:attrName>
                                        </p:attrNameLst>
                                      </p:cBhvr>
                                      <p:rCtr x="223" y="-36"/>
                                    </p:animMotion>
                                  </p:childTnLst>
                                </p:cTn>
                              </p:par>
                            </p:childTnLst>
                          </p:cTn>
                        </p:par>
                        <p:par>
                          <p:cTn id="52" fill="hold">
                            <p:stCondLst>
                              <p:cond delay="9000"/>
                            </p:stCondLst>
                            <p:childTnLst>
                              <p:par>
                                <p:cTn id="53"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4" dur="1000" fill="hold"/>
                                        <p:tgtEl>
                                          <p:spTgt spid="406"/>
                                        </p:tgtEl>
                                        <p:attrNameLst>
                                          <p:attrName>ppt_x</p:attrName>
                                          <p:attrName>ppt_y</p:attrName>
                                        </p:attrNameLst>
                                      </p:cBhvr>
                                      <p:rCtr x="223" y="-36"/>
                                    </p:animMotion>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58" dur="2000" fill="hold"/>
                                        <p:tgtEl>
                                          <p:spTgt spid="405"/>
                                        </p:tgtEl>
                                        <p:attrNameLst>
                                          <p:attrName>ppt_x</p:attrName>
                                          <p:attrName>ppt_y</p:attrName>
                                        </p:attrNameLst>
                                      </p:cBhvr>
                                      <p:rCtr x="223" y="-47"/>
                                    </p:animMotion>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 grpId="0"/>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Migration &amp; Storage</a:t>
            </a:r>
            <a:endParaRPr lang="en-US" dirty="0"/>
          </a:p>
        </p:txBody>
      </p:sp>
      <p:sp>
        <p:nvSpPr>
          <p:cNvPr id="3" name="Text Placeholder 2"/>
          <p:cNvSpPr>
            <a:spLocks noGrp="1"/>
          </p:cNvSpPr>
          <p:nvPr>
            <p:ph idx="1"/>
          </p:nvPr>
        </p:nvSpPr>
        <p:spPr/>
        <p:txBody>
          <a:bodyPr/>
          <a:lstStyle/>
          <a:p>
            <a:r>
              <a:rPr lang="en-US" dirty="0" smtClean="0"/>
              <a:t>Windows Server 2008 R2 Hyper-V</a:t>
            </a:r>
          </a:p>
          <a:p>
            <a:pPr lvl="1"/>
            <a:r>
              <a:rPr lang="en-US" u="sng" dirty="0" smtClean="0"/>
              <a:t>NEW</a:t>
            </a:r>
            <a:r>
              <a:rPr lang="en-US" dirty="0" smtClean="0"/>
              <a:t> Cluster Shared Volume (CSV)</a:t>
            </a:r>
          </a:p>
          <a:p>
            <a:pPr lvl="1"/>
            <a:r>
              <a:rPr lang="en-US" dirty="0" smtClean="0"/>
              <a:t>CSV provides a single consistent file name space; </a:t>
            </a:r>
            <a:br>
              <a:rPr lang="en-US" dirty="0" smtClean="0"/>
            </a:br>
            <a:r>
              <a:rPr lang="en-US" dirty="0" smtClean="0"/>
              <a:t>All Windows Server 2008 R2 servers see </a:t>
            </a:r>
            <a:br>
              <a:rPr lang="en-US" dirty="0" smtClean="0"/>
            </a:br>
            <a:r>
              <a:rPr lang="en-US" dirty="0" smtClean="0"/>
              <a:t>the same storage</a:t>
            </a:r>
          </a:p>
          <a:p>
            <a:pPr lvl="2"/>
            <a:r>
              <a:rPr lang="en-US" dirty="0" smtClean="0"/>
              <a:t>Easy setup; Uses NTFS</a:t>
            </a:r>
          </a:p>
          <a:p>
            <a:pPr lvl="2"/>
            <a:r>
              <a:rPr lang="en-US" dirty="0" smtClean="0"/>
              <a:t>No reformatting SANs</a:t>
            </a:r>
          </a:p>
          <a:p>
            <a:pPr lvl="2"/>
            <a:r>
              <a:rPr lang="en-US" dirty="0" smtClean="0"/>
              <a:t>Create one big data store</a:t>
            </a:r>
          </a:p>
          <a:p>
            <a:pPr lvl="2"/>
            <a:r>
              <a:rPr lang="en-US" dirty="0" smtClean="0"/>
              <a:t>No more drive letter problems</a:t>
            </a:r>
          </a:p>
          <a:p>
            <a:pPr lvl="2"/>
            <a:r>
              <a:rPr lang="en-US" dirty="0" smtClean="0"/>
              <a:t>Existing tools just work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idx="1"/>
          </p:nvPr>
        </p:nvSpPr>
        <p:spPr/>
        <p:txBody>
          <a:bodyPr/>
          <a:lstStyle/>
          <a:p>
            <a:r>
              <a:rPr lang="en-US" dirty="0" smtClean="0"/>
              <a:t>All servers “see” the same storage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02155" y="2168693"/>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8581" y="2168693"/>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4974297" y="2168693"/>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2846439" y="2168693"/>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a:srcRect/>
          <a:stretch>
            <a:fillRect/>
          </a:stretch>
        </p:blipFill>
        <p:spPr bwMode="auto">
          <a:xfrm>
            <a:off x="3630613" y="4083879"/>
            <a:ext cx="1882775" cy="1919287"/>
          </a:xfrm>
          <a:prstGeom prst="rect">
            <a:avLst/>
          </a:prstGeom>
          <a:noFill/>
        </p:spPr>
      </p:pic>
      <p:cxnSp>
        <p:nvCxnSpPr>
          <p:cNvPr id="25" name="Shape 24"/>
          <p:cNvCxnSpPr>
            <a:stCxn id="7" idx="2"/>
            <a:endCxn id="2051" idx="1"/>
          </p:cNvCxnSpPr>
          <p:nvPr/>
        </p:nvCxnSpPr>
        <p:spPr>
          <a:xfrm rot="16200000" flipH="1">
            <a:off x="1675395" y="3088305"/>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201718"/>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182313"/>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3068900"/>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a:stretch>
            <a:fillRect/>
          </a:stretch>
        </p:blipFill>
        <p:spPr>
          <a:xfrm>
            <a:off x="2324961" y="3594234"/>
            <a:ext cx="4494078" cy="29465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Failover Cluster Configuration          Program (FCCP)</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endParaRPr lang="en-US" dirty="0" smtClean="0"/>
          </a:p>
          <a:p>
            <a:pPr>
              <a:lnSpc>
                <a:spcPct val="120000"/>
              </a:lnSpc>
            </a:pPr>
            <a:r>
              <a:rPr lang="en-US" dirty="0" smtClean="0"/>
              <a:t>New </a:t>
            </a:r>
            <a:r>
              <a:rPr lang="en-US" dirty="0" smtClean="0"/>
              <a:t>for Windows Server 2008 Failover Clustering</a:t>
            </a:r>
          </a:p>
          <a:p>
            <a:pPr>
              <a:lnSpc>
                <a:spcPct val="120000"/>
              </a:lnSpc>
            </a:pPr>
            <a:r>
              <a:rPr lang="en-US" dirty="0" smtClean="0"/>
              <a:t>Customers have the flexibility to design failover cluster configurations</a:t>
            </a:r>
          </a:p>
          <a:p>
            <a:pPr lvl="1">
              <a:lnSpc>
                <a:spcPct val="120000"/>
              </a:lnSpc>
            </a:pPr>
            <a:r>
              <a:rPr lang="en-US" dirty="0" smtClean="0"/>
              <a:t>If the server hardware and components are </a:t>
            </a:r>
            <a:r>
              <a:rPr lang="en-US" dirty="0" err="1" smtClean="0"/>
              <a:t>logo’d</a:t>
            </a:r>
            <a:r>
              <a:rPr lang="en-US" dirty="0" smtClean="0"/>
              <a:t> and…</a:t>
            </a:r>
          </a:p>
          <a:p>
            <a:pPr lvl="1">
              <a:lnSpc>
                <a:spcPct val="120000"/>
              </a:lnSpc>
            </a:pPr>
            <a:r>
              <a:rPr lang="en-US" dirty="0" smtClean="0"/>
              <a:t>it passes the cluster validation tool, it’s supported!</a:t>
            </a:r>
          </a:p>
          <a:p>
            <a:pPr>
              <a:lnSpc>
                <a:spcPct val="120000"/>
              </a:lnSpc>
            </a:pPr>
            <a:r>
              <a:rPr lang="en-US" dirty="0" smtClean="0"/>
              <a:t>Or customers can identify cluster-ready servers via the FCCP</a:t>
            </a:r>
          </a:p>
          <a:p>
            <a:pPr lvl="1">
              <a:lnSpc>
                <a:spcPct val="120000"/>
              </a:lnSpc>
            </a:pPr>
            <a:r>
              <a:rPr lang="en-US" dirty="0" smtClean="0"/>
              <a:t>OEMs have pre-tested these configurations and list them on the web</a:t>
            </a:r>
          </a:p>
          <a:p>
            <a:pPr lvl="1">
              <a:lnSpc>
                <a:spcPct val="120000"/>
              </a:lnSpc>
            </a:pPr>
            <a:r>
              <a:rPr lang="en-US" dirty="0" smtClean="0"/>
              <a:t>Microsoft recommends customers purchase FCCP-validated servers</a:t>
            </a:r>
          </a:p>
          <a:p>
            <a:pPr>
              <a:lnSpc>
                <a:spcPct val="120000"/>
              </a:lnSpc>
            </a:pPr>
            <a:r>
              <a:rPr lang="en-US" dirty="0" smtClean="0"/>
              <a:t>Look for solutions with this tagline:</a:t>
            </a:r>
          </a:p>
          <a:p>
            <a:pPr lvl="1">
              <a:lnSpc>
                <a:spcPct val="120000"/>
              </a:lnSpc>
            </a:pPr>
            <a:r>
              <a:rPr lang="en-US" dirty="0" smtClean="0"/>
              <a:t>“Validated by Microsoft Failover Cluster Configuration Program” </a:t>
            </a:r>
            <a:endParaRPr lang="en-US" dirty="0"/>
          </a:p>
        </p:txBody>
      </p:sp>
      <p:pic>
        <p:nvPicPr>
          <p:cNvPr id="16" name="Picture 15" descr="LSI_Sig_P_4C_RGB_Rev-449.png"/>
          <p:cNvPicPr>
            <a:picLocks noChangeAspect="1"/>
          </p:cNvPicPr>
          <p:nvPr/>
        </p:nvPicPr>
        <p:blipFill>
          <a:blip r:embed="rId3"/>
          <a:stretch>
            <a:fillRect/>
          </a:stretch>
        </p:blipFill>
        <p:spPr>
          <a:xfrm>
            <a:off x="2194010" y="5344366"/>
            <a:ext cx="1663616" cy="901126"/>
          </a:xfrm>
          <a:prstGeom prst="rect">
            <a:avLst/>
          </a:prstGeom>
        </p:spPr>
      </p:pic>
      <p:pic>
        <p:nvPicPr>
          <p:cNvPr id="17" name="Picture 16" descr="EMC logo white.png"/>
          <p:cNvPicPr>
            <a:picLocks noChangeAspect="1"/>
          </p:cNvPicPr>
          <p:nvPr/>
        </p:nvPicPr>
        <p:blipFill>
          <a:blip r:embed="rId4"/>
          <a:stretch>
            <a:fillRect/>
          </a:stretch>
        </p:blipFill>
        <p:spPr>
          <a:xfrm>
            <a:off x="4994197" y="5478323"/>
            <a:ext cx="1524789" cy="574337"/>
          </a:xfrm>
          <a:prstGeom prst="rect">
            <a:avLst/>
          </a:prstGeom>
        </p:spPr>
      </p:pic>
      <p:pic>
        <p:nvPicPr>
          <p:cNvPr id="18" name="Picture 17" descr="NetAppLogo_2clrReverseTrans_Vrt.png"/>
          <p:cNvPicPr>
            <a:picLocks noChangeAspect="1"/>
          </p:cNvPicPr>
          <p:nvPr/>
        </p:nvPicPr>
        <p:blipFill>
          <a:blip r:embed="rId5"/>
          <a:stretch>
            <a:fillRect/>
          </a:stretch>
        </p:blipFill>
        <p:spPr>
          <a:xfrm>
            <a:off x="332827" y="5500210"/>
            <a:ext cx="576056" cy="634309"/>
          </a:xfrm>
          <a:prstGeom prst="rect">
            <a:avLst/>
          </a:prstGeom>
        </p:spPr>
      </p:pic>
      <p:pic>
        <p:nvPicPr>
          <p:cNvPr id="106500" name="Picture 4"/>
          <p:cNvPicPr>
            <a:picLocks noChangeAspect="1" noChangeArrowheads="1"/>
          </p:cNvPicPr>
          <p:nvPr/>
        </p:nvPicPr>
        <p:blipFill>
          <a:blip r:embed="rId6"/>
          <a:srcRect/>
          <a:stretch>
            <a:fillRect/>
          </a:stretch>
        </p:blipFill>
        <p:spPr bwMode="auto">
          <a:xfrm>
            <a:off x="8044360" y="5204935"/>
            <a:ext cx="1099640" cy="926839"/>
          </a:xfrm>
          <a:prstGeom prst="rect">
            <a:avLst/>
          </a:prstGeom>
          <a:noFill/>
          <a:ln w="9525">
            <a:noFill/>
            <a:miter lim="800000"/>
            <a:headEnd/>
            <a:tailEnd/>
          </a:ln>
          <a:effectLst/>
        </p:spPr>
      </p:pic>
      <p:pic>
        <p:nvPicPr>
          <p:cNvPr id="106503" name="Picture 7"/>
          <p:cNvPicPr>
            <a:picLocks noChangeAspect="1" noChangeArrowheads="1"/>
          </p:cNvPicPr>
          <p:nvPr/>
        </p:nvPicPr>
        <p:blipFill>
          <a:blip r:embed="rId7"/>
          <a:srcRect/>
          <a:stretch>
            <a:fillRect/>
          </a:stretch>
        </p:blipFill>
        <p:spPr bwMode="auto">
          <a:xfrm>
            <a:off x="987489" y="5518308"/>
            <a:ext cx="1336611" cy="563024"/>
          </a:xfrm>
          <a:prstGeom prst="rect">
            <a:avLst/>
          </a:prstGeom>
          <a:noFill/>
          <a:ln w="9525">
            <a:noFill/>
            <a:miter lim="800000"/>
            <a:headEnd/>
            <a:tailEnd/>
          </a:ln>
          <a:effectLst/>
        </p:spPr>
      </p:pic>
      <p:pic>
        <p:nvPicPr>
          <p:cNvPr id="24" name="Picture 23" descr="COMP_V_3C_300_JPG.jpg"/>
          <p:cNvPicPr>
            <a:picLocks noChangeAspect="1"/>
          </p:cNvPicPr>
          <p:nvPr/>
        </p:nvPicPr>
        <p:blipFill>
          <a:blip r:embed="rId8"/>
          <a:stretch>
            <a:fillRect/>
          </a:stretch>
        </p:blipFill>
        <p:spPr>
          <a:xfrm>
            <a:off x="6619875" y="5486400"/>
            <a:ext cx="1425878" cy="575104"/>
          </a:xfrm>
          <a:prstGeom prst="rect">
            <a:avLst/>
          </a:prstGeom>
        </p:spPr>
      </p:pic>
      <p:pic>
        <p:nvPicPr>
          <p:cNvPr id="285699" name="Picture 3"/>
          <p:cNvPicPr>
            <a:picLocks noChangeAspect="1" noChangeArrowheads="1"/>
          </p:cNvPicPr>
          <p:nvPr/>
        </p:nvPicPr>
        <p:blipFill>
          <a:blip r:embed="rId9"/>
          <a:srcRect/>
          <a:stretch>
            <a:fillRect/>
          </a:stretch>
        </p:blipFill>
        <p:spPr bwMode="auto">
          <a:xfrm>
            <a:off x="3657599" y="5470168"/>
            <a:ext cx="1262063" cy="58249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t>New Processor </a:t>
            </a:r>
            <a:r>
              <a:rPr dirty="0" smtClean="0"/>
              <a:t/>
            </a:r>
            <a:br>
              <a:rPr dirty="0" smtClean="0"/>
            </a:br>
            <a:r>
              <a:rPr dirty="0" smtClean="0"/>
              <a:t>Feature </a:t>
            </a:r>
            <a:r>
              <a:rPr dirty="0" smtClean="0"/>
              <a:t>Support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7921912" cy="1337595"/>
          </a:xfrm>
        </p:spPr>
        <p:txBody>
          <a:bodyPr/>
          <a:lstStyle/>
          <a:p>
            <a:r>
              <a:rPr lang="pt-BR" sz="4800" dirty="0" smtClean="0"/>
              <a:t>Windows Server 2008 R2: </a:t>
            </a:r>
            <a:r>
              <a:rPr lang="pt-BR" sz="4800" dirty="0" smtClean="0"/>
              <a:t/>
            </a:r>
            <a:br>
              <a:rPr lang="pt-BR" sz="4800" dirty="0" smtClean="0"/>
            </a:br>
            <a:r>
              <a:rPr lang="pt-BR" sz="4800" dirty="0" smtClean="0"/>
              <a:t>Hyper-V</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341785"/>
            <a:ext cx="3812443" cy="461665"/>
          </a:xfrm>
        </p:spPr>
        <p:txBody>
          <a:bodyPr/>
          <a:lstStyle/>
          <a:p>
            <a:r>
              <a:rPr lang="en-US" sz="2000" dirty="0" smtClean="0"/>
              <a:t>Jeff Woolsey</a:t>
            </a:r>
          </a:p>
          <a:p>
            <a:r>
              <a:rPr lang="en-US" sz="2000" dirty="0" smtClean="0"/>
              <a:t>Principal Group Program Manager </a:t>
            </a:r>
          </a:p>
          <a:p>
            <a:r>
              <a:rPr lang="en-US" sz="2000" dirty="0" smtClean="0"/>
              <a:t>Windows Server, </a:t>
            </a:r>
            <a:r>
              <a:rPr lang="en-US" sz="2000" dirty="0" smtClean="0"/>
              <a:t>Hyper-V</a:t>
            </a:r>
          </a:p>
          <a:p>
            <a:r>
              <a:rPr lang="en-US" sz="2000" dirty="0" smtClean="0"/>
              <a:t>WSV328</a:t>
            </a:r>
            <a:endParaRPr lang="en-US" sz="2000" dirty="0"/>
          </a:p>
        </p:txBody>
      </p:sp>
      <p:sp>
        <p:nvSpPr>
          <p:cNvPr id="4" name="Subtitle 2"/>
          <p:cNvSpPr txBox="1">
            <a:spLocks/>
          </p:cNvSpPr>
          <p:nvPr/>
        </p:nvSpPr>
        <p:spPr bwMode="white">
          <a:xfrm>
            <a:off x="490251" y="5341785"/>
            <a:ext cx="3812443" cy="461665"/>
          </a:xfrm>
          <a:prstGeom prst="rect">
            <a:avLst/>
          </a:prstGeom>
        </p:spPr>
        <p:txBody>
          <a:bodyPr vert="horz" wrap="square" lIns="0" tIns="0" rIns="0" bIns="0" rtlCol="0">
            <a:noAutofit/>
          </a:bodyPr>
          <a:lstStyle/>
          <a:p>
            <a:pPr lvl="0">
              <a:lnSpc>
                <a:spcPct val="90000"/>
              </a:lnSpc>
              <a:defRPr/>
            </a:pPr>
            <a:r>
              <a:rPr lang="en-US" sz="2000" dirty="0" smtClean="0"/>
              <a:t>Corey  Hynes</a:t>
            </a:r>
          </a:p>
          <a:p>
            <a:pPr lvl="0">
              <a:lnSpc>
                <a:spcPct val="90000"/>
              </a:lnSpc>
              <a:defRPr/>
            </a:pPr>
            <a:r>
              <a:rPr lang="en-US" sz="2000" dirty="0" smtClean="0"/>
              <a:t>Technical Lead</a:t>
            </a:r>
          </a:p>
          <a:p>
            <a:pPr lvl="0">
              <a:lnSpc>
                <a:spcPct val="90000"/>
              </a:lnSpc>
              <a:defRPr/>
            </a:pPr>
            <a:r>
              <a:rPr lang="en-US" sz="2000" dirty="0" err="1" smtClean="0"/>
              <a:t>HynesITe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64 Logical Processor Support</a:t>
            </a:r>
            <a:endParaRPr lang="en-US" dirty="0"/>
          </a:p>
        </p:txBody>
      </p:sp>
      <p:sp>
        <p:nvSpPr>
          <p:cNvPr id="10" name="Text Placeholder 9"/>
          <p:cNvSpPr>
            <a:spLocks noGrp="1"/>
          </p:cNvSpPr>
          <p:nvPr>
            <p:ph idx="1"/>
          </p:nvPr>
        </p:nvSpPr>
        <p:spPr>
          <a:xfrm>
            <a:off x="381000" y="1439768"/>
            <a:ext cx="8382000" cy="4561205"/>
          </a:xfrm>
        </p:spPr>
        <p:txBody>
          <a:bodyPr/>
          <a:lstStyle/>
          <a:p>
            <a:r>
              <a:rPr lang="en-US" dirty="0" smtClean="0"/>
              <a:t>Overview</a:t>
            </a:r>
          </a:p>
          <a:p>
            <a:pPr lvl="1"/>
            <a:r>
              <a:rPr lang="en-US" dirty="0" smtClean="0"/>
              <a:t>Provides Hyper-V the ability to utilizes up to 64 of the logical processor pool presented to Windows Server 2008 R2</a:t>
            </a:r>
          </a:p>
          <a:p>
            <a:pPr lvl="1"/>
            <a:endParaRPr lang="en-US" dirty="0" smtClean="0"/>
          </a:p>
          <a:p>
            <a:endParaRPr lang="en-US" dirty="0"/>
          </a:p>
        </p:txBody>
      </p:sp>
      <p:sp>
        <p:nvSpPr>
          <p:cNvPr id="13" name="Content Placeholder 12"/>
          <p:cNvSpPr>
            <a:spLocks noGrp="1"/>
          </p:cNvSpPr>
          <p:nvPr>
            <p:ph sz="half" idx="4294967295"/>
          </p:nvPr>
        </p:nvSpPr>
        <p:spPr>
          <a:xfrm>
            <a:off x="381000" y="3804398"/>
            <a:ext cx="6229350" cy="2130425"/>
          </a:xfrm>
        </p:spPr>
        <p:txBody>
          <a:bodyPr/>
          <a:lstStyle/>
          <a:p>
            <a:r>
              <a:rPr lang="en-US" dirty="0" smtClean="0"/>
              <a:t>Benefits</a:t>
            </a:r>
          </a:p>
          <a:p>
            <a:pPr lvl="1"/>
            <a:r>
              <a:rPr lang="en-US" dirty="0" smtClean="0"/>
              <a:t>Significantly increase host </a:t>
            </a:r>
            <a:r>
              <a:rPr lang="en-US" dirty="0" smtClean="0"/>
              <a:t/>
            </a:r>
            <a:br>
              <a:rPr lang="en-US" dirty="0" smtClean="0"/>
            </a:br>
            <a:r>
              <a:rPr lang="en-US" dirty="0" smtClean="0"/>
              <a:t>server </a:t>
            </a:r>
            <a:r>
              <a:rPr lang="en-US" dirty="0" smtClean="0"/>
              <a:t>density</a:t>
            </a:r>
          </a:p>
          <a:p>
            <a:pPr lvl="1"/>
            <a:r>
              <a:rPr lang="en-US" dirty="0" smtClean="0"/>
              <a:t>Easily provide multiple processors per virtual machine</a:t>
            </a:r>
            <a:endParaRPr lang="en-US" dirty="0"/>
          </a:p>
        </p:txBody>
      </p:sp>
      <p:pic>
        <p:nvPicPr>
          <p:cNvPr id="3074" name="Picture 2"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7610476" y="5274058"/>
            <a:ext cx="1352550" cy="577239"/>
          </a:xfrm>
          <a:prstGeom prst="rect">
            <a:avLst/>
          </a:prstGeom>
          <a:noFill/>
        </p:spPr>
      </p:pic>
      <p:pic>
        <p:nvPicPr>
          <p:cNvPr id="3075" name="Picture 3"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6745515" y="5275420"/>
            <a:ext cx="1352550" cy="577239"/>
          </a:xfrm>
          <a:prstGeom prst="rect">
            <a:avLst/>
          </a:prstGeom>
          <a:noFill/>
        </p:spPr>
      </p:pic>
      <p:pic>
        <p:nvPicPr>
          <p:cNvPr id="3076" name="Picture 4" descr="\\eventsql\dvd\Online_ART\DVD_ART35\Artwork_Imagery\Icons - Illustrations\_WINDOWS SERVER ICONS\Hardware\Hardware processor chip cpu.png"/>
          <p:cNvPicPr>
            <a:picLocks noChangeAspect="1" noChangeArrowheads="1"/>
          </p:cNvPicPr>
          <p:nvPr/>
        </p:nvPicPr>
        <p:blipFill>
          <a:blip r:embed="rId3"/>
          <a:srcRect/>
          <a:stretch>
            <a:fillRect/>
          </a:stretch>
        </p:blipFill>
        <p:spPr bwMode="auto">
          <a:xfrm>
            <a:off x="7203623" y="4946354"/>
            <a:ext cx="1352550" cy="577239"/>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Processor Compatibility Mode</a:t>
            </a:r>
            <a:endParaRPr lang="en-US" dirty="0"/>
          </a:p>
        </p:txBody>
      </p:sp>
      <p:sp>
        <p:nvSpPr>
          <p:cNvPr id="3" name="Text Placeholder 2"/>
          <p:cNvSpPr>
            <a:spLocks noGrp="1"/>
          </p:cNvSpPr>
          <p:nvPr>
            <p:ph idx="1"/>
          </p:nvPr>
        </p:nvSpPr>
        <p:spPr/>
        <p:txBody>
          <a:bodyPr>
            <a:normAutofit/>
          </a:bodyPr>
          <a:lstStyle/>
          <a:p>
            <a:pPr lvl="0">
              <a:lnSpc>
                <a:spcPct val="120000"/>
              </a:lnSpc>
            </a:pPr>
            <a:r>
              <a:rPr lang="en-US" sz="2400" dirty="0" smtClean="0"/>
              <a:t>Overview</a:t>
            </a:r>
          </a:p>
          <a:p>
            <a:pPr lvl="1">
              <a:lnSpc>
                <a:spcPct val="120000"/>
              </a:lnSpc>
            </a:pPr>
            <a:r>
              <a:rPr lang="en-US" sz="1600" dirty="0" smtClean="0"/>
              <a:t>Allows live migration across different CPU versions within the same processor family (i.e. Intel-to-Intel and AMD-to-AMD</a:t>
            </a:r>
            <a:r>
              <a:rPr lang="en-US" sz="1600" dirty="0" smtClean="0"/>
              <a:t>)</a:t>
            </a:r>
            <a:endParaRPr lang="en-US" sz="1600" dirty="0" smtClean="0"/>
          </a:p>
          <a:p>
            <a:pPr lvl="2">
              <a:lnSpc>
                <a:spcPct val="120000"/>
              </a:lnSpc>
            </a:pPr>
            <a:r>
              <a:rPr lang="en-US" sz="1400" dirty="0" smtClean="0"/>
              <a:t>Does NOT enable cross platform from Intel to AMD or vice </a:t>
            </a:r>
            <a:r>
              <a:rPr lang="en-US" sz="1400" dirty="0" smtClean="0"/>
              <a:t>versa</a:t>
            </a:r>
            <a:endParaRPr lang="en-US" sz="1400" dirty="0" smtClean="0"/>
          </a:p>
          <a:p>
            <a:pPr lvl="1">
              <a:lnSpc>
                <a:spcPct val="120000"/>
              </a:lnSpc>
            </a:pPr>
            <a:r>
              <a:rPr lang="en-US" sz="1600" dirty="0" smtClean="0"/>
              <a:t>Configure compatibility on a per-VM </a:t>
            </a:r>
            <a:r>
              <a:rPr lang="en-US" sz="1600" dirty="0" smtClean="0"/>
              <a:t>basis</a:t>
            </a:r>
            <a:endParaRPr lang="en-US" sz="1600" dirty="0" smtClean="0"/>
          </a:p>
          <a:p>
            <a:pPr lvl="1">
              <a:lnSpc>
                <a:spcPct val="120000"/>
              </a:lnSpc>
            </a:pPr>
            <a:r>
              <a:rPr lang="en-US" sz="1600" dirty="0" smtClean="0"/>
              <a:t>Abstracts the VM down to the lowest common denominator in terms of instruction sets available to the VM</a:t>
            </a:r>
            <a:r>
              <a:rPr lang="en-US" sz="1600" dirty="0" smtClean="0"/>
              <a:t>.</a:t>
            </a:r>
            <a:endParaRPr lang="en-US" sz="1600" dirty="0" smtClean="0"/>
          </a:p>
        </p:txBody>
      </p:sp>
      <p:pic>
        <p:nvPicPr>
          <p:cNvPr id="1026" name="Picture 1" descr="cid:image001.png@01C99C1A.381FA310"/>
          <p:cNvPicPr>
            <a:picLocks noChangeAspect="1" noChangeArrowheads="1"/>
          </p:cNvPicPr>
          <p:nvPr/>
        </p:nvPicPr>
        <p:blipFill>
          <a:blip r:embed="rId3"/>
          <a:srcRect/>
          <a:stretch>
            <a:fillRect/>
          </a:stretch>
        </p:blipFill>
        <p:spPr bwMode="auto">
          <a:xfrm>
            <a:off x="4669971" y="4572000"/>
            <a:ext cx="4321630" cy="1284682"/>
          </a:xfrm>
          <a:prstGeom prst="rect">
            <a:avLst/>
          </a:prstGeom>
          <a:noFill/>
          <a:ln w="9525">
            <a:noFill/>
            <a:miter lim="800000"/>
            <a:headEnd/>
            <a:tailEnd/>
          </a:ln>
        </p:spPr>
      </p:pic>
      <p:sp>
        <p:nvSpPr>
          <p:cNvPr id="10" name="Text Placeholder 2"/>
          <p:cNvSpPr txBox="1">
            <a:spLocks/>
          </p:cNvSpPr>
          <p:nvPr/>
        </p:nvSpPr>
        <p:spPr>
          <a:xfrm>
            <a:off x="381000" y="3980581"/>
            <a:ext cx="4648200" cy="2210862"/>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Benefits</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854057" lvl="1" indent="-396875">
              <a:lnSpc>
                <a:spcPct val="90000"/>
              </a:lnSpc>
              <a:spcBef>
                <a:spcPct val="20000"/>
              </a:spcBef>
              <a:buFontTx/>
              <a:buBlip>
                <a:blip r:embed="rId4"/>
              </a:buBlip>
            </a:pPr>
            <a:r>
              <a:rPr lang="en-US" sz="2400" dirty="0" smtClean="0">
                <a:solidFill>
                  <a:srgbClr val="99CC99"/>
                </a:solidFill>
              </a:rPr>
              <a:t>Greater flexibility within clusters</a:t>
            </a:r>
          </a:p>
          <a:p>
            <a:pPr marL="854057" lvl="1" indent="-396875">
              <a:lnSpc>
                <a:spcPct val="90000"/>
              </a:lnSpc>
              <a:spcBef>
                <a:spcPct val="20000"/>
              </a:spcBef>
              <a:buFontTx/>
              <a:buBlip>
                <a:blip r:embed="rId4"/>
              </a:buBlip>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Enables</a:t>
            </a:r>
            <a:r>
              <a:rPr kumimoji="0" lang="en-US" sz="2400" b="0" i="0" u="none" strike="noStrike" kern="1200" cap="none" spc="0" normalizeH="0" noProof="0" dirty="0" smtClean="0">
                <a:ln>
                  <a:noFill/>
                </a:ln>
                <a:solidFill>
                  <a:srgbClr val="99CC99"/>
                </a:solidFill>
                <a:effectLst/>
                <a:uLnTx/>
                <a:uFillTx/>
                <a:latin typeface="+mn-lt"/>
                <a:ea typeface="+mn-ea"/>
                <a:cs typeface="+mn-cs"/>
              </a:rPr>
              <a:t> migration across a broader ranger of Hyper-V host hardware</a:t>
            </a:r>
          </a:p>
          <a:p>
            <a:pPr marL="854057" lvl="1" indent="-396875">
              <a:lnSpc>
                <a:spcPct val="90000"/>
              </a:lnSpc>
              <a:spcBef>
                <a:spcPct val="20000"/>
              </a:spcBef>
              <a:buFontTx/>
              <a:buBlip>
                <a:blip r:embed="rId4"/>
              </a:buBlip>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Memory Management</a:t>
            </a:r>
            <a:endParaRPr lang="en-US" dirty="0"/>
          </a:p>
        </p:txBody>
      </p:sp>
      <p:sp>
        <p:nvSpPr>
          <p:cNvPr id="3" name="Content Placeholder 2"/>
          <p:cNvSpPr>
            <a:spLocks noGrp="1"/>
          </p:cNvSpPr>
          <p:nvPr>
            <p:ph idx="1"/>
          </p:nvPr>
        </p:nvSpPr>
        <p:spPr/>
        <p:txBody>
          <a:bodyPr/>
          <a:lstStyle/>
          <a:p>
            <a:r>
              <a:rPr lang="en-US" dirty="0" smtClean="0"/>
              <a:t>Today, processors provide one level of </a:t>
            </a:r>
            <a:br>
              <a:rPr lang="en-US" dirty="0" smtClean="0"/>
            </a:br>
            <a:r>
              <a:rPr lang="en-US" dirty="0" smtClean="0"/>
              <a:t>address translation, but hypervisor </a:t>
            </a:r>
            <a:br>
              <a:rPr lang="en-US" dirty="0" smtClean="0"/>
            </a:br>
            <a:r>
              <a:rPr lang="en-US" dirty="0" smtClean="0"/>
              <a:t>needs to manage two</a:t>
            </a:r>
          </a:p>
        </p:txBody>
      </p:sp>
      <p:sp>
        <p:nvSpPr>
          <p:cNvPr id="27" name="Rectangle 26"/>
          <p:cNvSpPr/>
          <p:nvPr/>
        </p:nvSpPr>
        <p:spPr bwMode="auto">
          <a:xfrm>
            <a:off x="2604109" y="3189177"/>
            <a:ext cx="1536817"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28" name="Rectangle 27"/>
          <p:cNvSpPr/>
          <p:nvPr/>
        </p:nvSpPr>
        <p:spPr bwMode="auto">
          <a:xfrm>
            <a:off x="2604109" y="4338708"/>
            <a:ext cx="1536817"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Guest Physical Address</a:t>
            </a:r>
          </a:p>
        </p:txBody>
      </p:sp>
      <p:sp>
        <p:nvSpPr>
          <p:cNvPr id="29" name="Rectangle 28"/>
          <p:cNvSpPr/>
          <p:nvPr/>
        </p:nvSpPr>
        <p:spPr bwMode="auto">
          <a:xfrm>
            <a:off x="2604109" y="5475177"/>
            <a:ext cx="1536817"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System Physical Address</a:t>
            </a:r>
          </a:p>
        </p:txBody>
      </p:sp>
      <p:sp>
        <p:nvSpPr>
          <p:cNvPr id="30" name="TextBox 29"/>
          <p:cNvSpPr txBox="1"/>
          <p:nvPr/>
        </p:nvSpPr>
        <p:spPr>
          <a:xfrm>
            <a:off x="378821" y="3618411"/>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Guest OS defines GVA-to-GPA mappings</a:t>
            </a:r>
          </a:p>
        </p:txBody>
      </p:sp>
      <p:sp>
        <p:nvSpPr>
          <p:cNvPr id="31" name="TextBox 30"/>
          <p:cNvSpPr txBox="1"/>
          <p:nvPr/>
        </p:nvSpPr>
        <p:spPr>
          <a:xfrm>
            <a:off x="378821" y="5029200"/>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Hypervisor defines GPA-to-SPA mappings</a:t>
            </a:r>
          </a:p>
        </p:txBody>
      </p:sp>
      <p:sp>
        <p:nvSpPr>
          <p:cNvPr id="33" name="Left Brace 32"/>
          <p:cNvSpPr/>
          <p:nvPr/>
        </p:nvSpPr>
        <p:spPr>
          <a:xfrm>
            <a:off x="2194560" y="3487783"/>
            <a:ext cx="209006"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2194560" y="4859383"/>
            <a:ext cx="209006"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rot="5400000">
            <a:off x="3219994" y="4160520"/>
            <a:ext cx="300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219994" y="5296989"/>
            <a:ext cx="300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bwMode="auto">
          <a:xfrm>
            <a:off x="4310741" y="4336867"/>
            <a:ext cx="744585" cy="757646"/>
          </a:xfrm>
          <a:prstGeom prst="rightArrow">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endParaRPr lang="en-US" sz="1600" dirty="0" smtClean="0"/>
          </a:p>
        </p:txBody>
      </p:sp>
      <p:sp>
        <p:nvSpPr>
          <p:cNvPr id="41" name="Rectangle 40"/>
          <p:cNvSpPr/>
          <p:nvPr/>
        </p:nvSpPr>
        <p:spPr bwMode="auto">
          <a:xfrm>
            <a:off x="5049937" y="3189177"/>
            <a:ext cx="1510692"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42" name="Rectangle 41"/>
          <p:cNvSpPr/>
          <p:nvPr/>
        </p:nvSpPr>
        <p:spPr bwMode="auto">
          <a:xfrm>
            <a:off x="5076062" y="5475177"/>
            <a:ext cx="1510692"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System Physical Address</a:t>
            </a:r>
          </a:p>
        </p:txBody>
      </p:sp>
      <p:cxnSp>
        <p:nvCxnSpPr>
          <p:cNvPr id="45" name="Straight Arrow Connector 44"/>
          <p:cNvCxnSpPr/>
          <p:nvPr/>
        </p:nvCxnSpPr>
        <p:spPr>
          <a:xfrm rot="5400000">
            <a:off x="5077995" y="4722223"/>
            <a:ext cx="14499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75457" y="3712540"/>
            <a:ext cx="1737360" cy="1994392"/>
          </a:xfrm>
          <a:prstGeom prst="rect">
            <a:avLst/>
          </a:prstGeom>
          <a:noFill/>
        </p:spPr>
        <p:txBody>
          <a:bodyPr wrap="square" lIns="0" tIns="0" rIns="0" bIns="0" rtlCol="0">
            <a:spAutoFit/>
          </a:bodyPr>
          <a:lstStyle/>
          <a:p>
            <a:pPr>
              <a:lnSpc>
                <a:spcPct val="90000"/>
              </a:lnSpc>
            </a:pPr>
            <a:r>
              <a:rPr lang="en-US" dirty="0" smtClean="0">
                <a:latin typeface="+mn-lt"/>
              </a:rPr>
              <a:t>Shadow page tables combine these mappings because the processor knows how to perform only one level of translation</a:t>
            </a:r>
            <a:endParaRPr lang="en-US" sz="1800" dirty="0" smtClean="0">
              <a:latin typeface="+mn-lt"/>
            </a:endParaRPr>
          </a:p>
        </p:txBody>
      </p:sp>
      <p:sp>
        <p:nvSpPr>
          <p:cNvPr id="47" name="Left Brace 46"/>
          <p:cNvSpPr/>
          <p:nvPr/>
        </p:nvSpPr>
        <p:spPr>
          <a:xfrm flipH="1">
            <a:off x="6710082" y="3487782"/>
            <a:ext cx="255492" cy="24907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Shadow Page Tables</a:t>
            </a:r>
            <a:endParaRPr lang="en-US" dirty="0"/>
          </a:p>
        </p:txBody>
      </p:sp>
      <p:sp>
        <p:nvSpPr>
          <p:cNvPr id="3" name="Content Placeholder 2"/>
          <p:cNvSpPr>
            <a:spLocks noGrp="1"/>
          </p:cNvSpPr>
          <p:nvPr>
            <p:ph idx="1"/>
          </p:nvPr>
        </p:nvSpPr>
        <p:spPr/>
        <p:txBody>
          <a:bodyPr/>
          <a:lstStyle/>
          <a:p>
            <a:r>
              <a:rPr lang="en-US" dirty="0" smtClean="0"/>
              <a:t>Hypervisor maintains a Shadow Page Table</a:t>
            </a:r>
          </a:p>
          <a:p>
            <a:pPr marL="803275" lvl="1" indent="-406400"/>
            <a:r>
              <a:rPr lang="en-US" dirty="0" smtClean="0"/>
              <a:t>Combines two layers of translation into a </a:t>
            </a:r>
            <a:br>
              <a:rPr lang="en-US" dirty="0" smtClean="0"/>
            </a:br>
            <a:r>
              <a:rPr lang="en-US" dirty="0" smtClean="0"/>
              <a:t>single page table</a:t>
            </a:r>
          </a:p>
          <a:p>
            <a:pPr marL="803275" lvl="1" indent="-406400"/>
            <a:r>
              <a:rPr lang="en-US" dirty="0" smtClean="0"/>
              <a:t>Demand-filled when Child OS touches a page</a:t>
            </a:r>
          </a:p>
          <a:p>
            <a:pPr marL="803275" lvl="1" indent="-406400"/>
            <a:r>
              <a:rPr lang="en-US" dirty="0" smtClean="0"/>
              <a:t>Flushed any time the Child OS modifies </a:t>
            </a:r>
            <a:br>
              <a:rPr lang="en-US" dirty="0" smtClean="0"/>
            </a:br>
            <a:r>
              <a:rPr lang="en-US" dirty="0" smtClean="0"/>
              <a:t>its page tables</a:t>
            </a:r>
          </a:p>
          <a:p>
            <a:r>
              <a:rPr lang="en-US" dirty="0" smtClean="0"/>
              <a:t>Shadow Page Table overhead</a:t>
            </a:r>
          </a:p>
          <a:p>
            <a:pPr marL="803275" lvl="1" indent="-406400"/>
            <a:r>
              <a:rPr lang="en-US" dirty="0" smtClean="0"/>
              <a:t>Fills and flushes invoke the hypervisor</a:t>
            </a:r>
          </a:p>
          <a:p>
            <a:pPr marL="803275" lvl="1" indent="-406400"/>
            <a:r>
              <a:rPr lang="en-US" dirty="0" smtClean="0"/>
              <a:t>Can account for up to 10% of total CPU time</a:t>
            </a:r>
          </a:p>
          <a:p>
            <a:pPr marL="803275" lvl="1" indent="-406400"/>
            <a:r>
              <a:rPr lang="en-US" dirty="0" smtClean="0"/>
              <a:t>Consumes roughly 1MB of memory per VM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Level Address Translation</a:t>
            </a:r>
            <a:br>
              <a:rPr lang="en-US" dirty="0" smtClean="0"/>
            </a:br>
            <a:r>
              <a:rPr sz="3600" smtClean="0"/>
              <a:t>(SLAT)</a:t>
            </a:r>
            <a:endParaRPr lang="en-US" dirty="0"/>
          </a:p>
        </p:txBody>
      </p:sp>
      <p:sp>
        <p:nvSpPr>
          <p:cNvPr id="3" name="Content Placeholder 2"/>
          <p:cNvSpPr>
            <a:spLocks noGrp="1"/>
          </p:cNvSpPr>
          <p:nvPr>
            <p:ph idx="1"/>
          </p:nvPr>
        </p:nvSpPr>
        <p:spPr/>
        <p:txBody>
          <a:bodyPr/>
          <a:lstStyle/>
          <a:p>
            <a:r>
              <a:rPr lang="en-US" sz="2800" dirty="0" smtClean="0"/>
              <a:t>Goes by several names</a:t>
            </a:r>
          </a:p>
          <a:p>
            <a:pPr marL="803275" lvl="1" indent="-406400"/>
            <a:r>
              <a:rPr lang="en-US" sz="2400" dirty="0" smtClean="0"/>
              <a:t>Intel calls it Extended Page Tables (EPT)</a:t>
            </a:r>
          </a:p>
          <a:p>
            <a:pPr marL="803275" lvl="1" indent="-406400"/>
            <a:r>
              <a:rPr lang="en-US" sz="2400" dirty="0" smtClean="0"/>
              <a:t>AMD calls it Nested Page Tables (NPT) or </a:t>
            </a:r>
            <a:br>
              <a:rPr lang="en-US" sz="2400" dirty="0" smtClean="0"/>
            </a:br>
            <a:r>
              <a:rPr lang="en-US" sz="2400" dirty="0" smtClean="0"/>
              <a:t>Rapid Virtualization Indexing (RVI)</a:t>
            </a:r>
          </a:p>
          <a:p>
            <a:r>
              <a:rPr lang="en-US" sz="2800" dirty="0" smtClean="0"/>
              <a:t>Processor provides two levels of translation</a:t>
            </a:r>
          </a:p>
          <a:p>
            <a:pPr marL="803275" lvl="1" indent="-406400"/>
            <a:r>
              <a:rPr lang="en-US" sz="2400" dirty="0" smtClean="0"/>
              <a:t>Walks the guest OS page tables directly</a:t>
            </a:r>
          </a:p>
          <a:p>
            <a:pPr marL="803275" lvl="1" indent="-406400"/>
            <a:r>
              <a:rPr lang="en-US" sz="2400" dirty="0" smtClean="0"/>
              <a:t>No need to maintain Shadow Page Table</a:t>
            </a:r>
          </a:p>
          <a:p>
            <a:pPr marL="803275" lvl="1" indent="-406400"/>
            <a:r>
              <a:rPr lang="en-US" sz="2400" dirty="0" smtClean="0"/>
              <a:t>No hypervisor code for demand-fill or flush operations</a:t>
            </a:r>
          </a:p>
          <a:p>
            <a:r>
              <a:rPr lang="en-US" sz="2800" dirty="0" smtClean="0"/>
              <a:t>Resource savings</a:t>
            </a:r>
          </a:p>
          <a:p>
            <a:pPr marL="803275" lvl="1" indent="-406400"/>
            <a:r>
              <a:rPr lang="en-US" sz="2400" dirty="0" smtClean="0"/>
              <a:t>Hypervisor CPU time drops to 2%</a:t>
            </a:r>
          </a:p>
          <a:p>
            <a:pPr marL="803275" lvl="1" indent="-406400"/>
            <a:r>
              <a:rPr lang="en-US" sz="2400" dirty="0" smtClean="0"/>
              <a:t>Roughly 1MB of memory saved per VM</a:t>
            </a:r>
          </a:p>
        </p:txBody>
      </p:sp>
      <p:grpSp>
        <p:nvGrpSpPr>
          <p:cNvPr id="4" name="Group 4"/>
          <p:cNvGrpSpPr>
            <a:grpSpLocks noChangeAspect="1"/>
          </p:cNvGrpSpPr>
          <p:nvPr/>
        </p:nvGrpSpPr>
        <p:grpSpPr>
          <a:xfrm>
            <a:off x="6917177" y="4847927"/>
            <a:ext cx="1680275" cy="1463877"/>
            <a:chOff x="267534" y="4002596"/>
            <a:chExt cx="2371519" cy="2066096"/>
          </a:xfrm>
        </p:grpSpPr>
        <p:pic>
          <p:nvPicPr>
            <p:cNvPr id="5" name="Picture 4"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6" name="Picture 5" descr="I:\SHOW_ART\Executive_Show_Art\06_EXECUTIVE_SHOW_ART\Muglia - 111406 TechEd IT Forum\PNGs\Intel-Xeon-MP.png"/>
            <p:cNvPicPr>
              <a:picLocks noChangeAspect="1" noChangeArrowheads="1"/>
            </p:cNvPicPr>
            <p:nvPr/>
          </p:nvPicPr>
          <p:blipFill>
            <a:blip r:embed="rId4"/>
            <a:srcRect/>
            <a:stretch>
              <a:fillRect/>
            </a:stretch>
          </p:blipFill>
          <p:spPr bwMode="auto">
            <a:xfrm>
              <a:off x="296883" y="4002596"/>
              <a:ext cx="2342170" cy="2066096"/>
            </a:xfrm>
            <a:prstGeom prst="rect">
              <a:avLst/>
            </a:prstGeom>
            <a:noFill/>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Windows Server 2008 R2</a:t>
            </a:r>
            <a:br>
              <a:rPr lang="en-US" dirty="0" smtClean="0"/>
            </a:br>
            <a:r>
              <a:rPr lang="en-US" sz="3600" dirty="0" smtClean="0">
                <a:solidFill>
                  <a:schemeClr val="tx2"/>
                </a:solidFill>
              </a:rPr>
              <a:t>Core parking</a:t>
            </a:r>
            <a:endParaRPr lang="en-US" sz="3600" dirty="0">
              <a:solidFill>
                <a:schemeClr val="tx2"/>
              </a:solidFill>
            </a:endParaRPr>
          </a:p>
        </p:txBody>
      </p:sp>
      <p:sp>
        <p:nvSpPr>
          <p:cNvPr id="7" name="Text Placeholder 2"/>
          <p:cNvSpPr>
            <a:spLocks noGrp="1"/>
          </p:cNvSpPr>
          <p:nvPr>
            <p:ph idx="1"/>
          </p:nvPr>
        </p:nvSpPr>
        <p:spPr/>
        <p:txBody>
          <a:bodyPr/>
          <a:lstStyle/>
          <a:p>
            <a:r>
              <a:rPr lang="en-US" dirty="0" smtClean="0"/>
              <a:t>Overview</a:t>
            </a:r>
          </a:p>
          <a:p>
            <a:pPr lvl="1"/>
            <a:r>
              <a:rPr lang="en-US" dirty="0" smtClean="0"/>
              <a:t>Scheduling virtual machines on a single server for density as opposed to dispersion</a:t>
            </a:r>
          </a:p>
          <a:p>
            <a:pPr lvl="1"/>
            <a:r>
              <a:rPr lang="en-US" dirty="0" smtClean="0"/>
              <a:t>This allows “park/sleep” cores by putting them in deep C states</a:t>
            </a:r>
          </a:p>
          <a:p>
            <a:endParaRPr lang="en-US" dirty="0" smtClean="0"/>
          </a:p>
          <a:p>
            <a:r>
              <a:rPr lang="en-US" dirty="0" smtClean="0"/>
              <a:t>Benefits</a:t>
            </a:r>
          </a:p>
          <a:p>
            <a:pPr lvl="1"/>
            <a:r>
              <a:rPr lang="en-US" dirty="0" smtClean="0"/>
              <a:t>Enhances Green IT by reducing </a:t>
            </a:r>
            <a:br>
              <a:rPr lang="en-US" dirty="0" smtClean="0"/>
            </a:br>
            <a:r>
              <a:rPr lang="en-US" dirty="0" smtClean="0"/>
              <a:t>CPU power consumption</a:t>
            </a:r>
          </a:p>
          <a:p>
            <a:pPr lvl="1"/>
            <a:endParaRPr lang="en-US" dirty="0" smtClean="0"/>
          </a:p>
        </p:txBody>
      </p:sp>
      <p:grpSp>
        <p:nvGrpSpPr>
          <p:cNvPr id="3" name="Group 5"/>
          <p:cNvGrpSpPr/>
          <p:nvPr/>
        </p:nvGrpSpPr>
        <p:grpSpPr>
          <a:xfrm>
            <a:off x="6225102" y="4974128"/>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a:srcRect/>
            <a:stretch>
              <a:fillRect/>
            </a:stretch>
          </p:blipFill>
          <p:spPr bwMode="auto">
            <a:xfrm>
              <a:off x="1914525" y="3768725"/>
              <a:ext cx="2724150" cy="2390775"/>
            </a:xfrm>
            <a:prstGeom prst="rect">
              <a:avLst/>
            </a:prstGeom>
            <a:noFill/>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dirty="0" smtClean="0"/>
              <a:t>Windows Server 2008</a:t>
            </a:r>
            <a:br>
              <a:rPr dirty="0" smtClean="0"/>
            </a:br>
            <a:r>
              <a:rPr lang="en-US" sz="3600" dirty="0" smtClean="0">
                <a:solidFill>
                  <a:schemeClr val="tx2"/>
                </a:solidFill>
              </a:rPr>
              <a:t>16 LP Server</a:t>
            </a:r>
            <a:endParaRPr lang="en-US" sz="3600" dirty="0">
              <a:solidFill>
                <a:schemeClr val="tx2"/>
              </a:solidFill>
            </a:endParaRPr>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2427295"/>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50276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50276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2427295"/>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25808" y="50371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50371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2436820"/>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3236920"/>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5837245"/>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58372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3236920"/>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78183" y="58372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5837245"/>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323692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63908" y="2417770"/>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16283" y="3217870"/>
            <a:ext cx="893142" cy="676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400"/>
                                  </p:stCondLst>
                                  <p:childTnLst>
                                    <p:animScale>
                                      <p:cBhvr>
                                        <p:cTn id="18" dur="1000" fill="hold"/>
                                        <p:tgtEl>
                                          <p:spTgt spid="28"/>
                                        </p:tgtEl>
                                      </p:cBhvr>
                                      <p:by x="150000" y="150000"/>
                                    </p:animScale>
                                  </p:childTnLst>
                                </p:cTn>
                              </p:par>
                              <p:par>
                                <p:cTn id="19" presetID="53"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700"/>
                                  </p:stCondLst>
                                  <p:childTnLst>
                                    <p:animScale>
                                      <p:cBhvr>
                                        <p:cTn id="25" dur="1000" fill="hold"/>
                                        <p:tgtEl>
                                          <p:spTgt spid="20"/>
                                        </p:tgtEl>
                                      </p:cBhvr>
                                      <p:by x="150000" y="150000"/>
                                    </p:animScale>
                                  </p:childTnLst>
                                </p:cTn>
                              </p:par>
                              <p:par>
                                <p:cTn id="26" presetID="53" presetClass="entr" presetSubtype="0"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000"/>
                                  </p:stCondLst>
                                  <p:childTnLst>
                                    <p:animScale>
                                      <p:cBhvr>
                                        <p:cTn id="32" dur="500" fill="hold"/>
                                        <p:tgtEl>
                                          <p:spTgt spid="29"/>
                                        </p:tgtEl>
                                      </p:cBhvr>
                                      <p:by x="150000" y="150000"/>
                                    </p:animScale>
                                  </p:childTnLst>
                                </p:cTn>
                              </p:par>
                              <p:par>
                                <p:cTn id="33" presetID="53" presetClass="entr" presetSubtype="0"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100"/>
                                  </p:stCondLst>
                                  <p:childTnLst>
                                    <p:animScale>
                                      <p:cBhvr>
                                        <p:cTn id="39" dur="500" fill="hold"/>
                                        <p:tgtEl>
                                          <p:spTgt spid="14"/>
                                        </p:tgtEl>
                                      </p:cBhvr>
                                      <p:by x="150000" y="150000"/>
                                    </p:animScale>
                                  </p:childTnLst>
                                </p:cTn>
                              </p:par>
                              <p:par>
                                <p:cTn id="40" presetID="53" presetClass="entr" presetSubtype="0" fill="hold" nodeType="withEffect">
                                  <p:stCondLst>
                                    <p:cond delay="12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400"/>
                                  </p:stCondLst>
                                  <p:childTnLst>
                                    <p:animScale>
                                      <p:cBhvr>
                                        <p:cTn id="46" dur="450" fill="hold"/>
                                        <p:tgtEl>
                                          <p:spTgt spid="19"/>
                                        </p:tgtEl>
                                      </p:cBhvr>
                                      <p:by x="150000" y="150000"/>
                                    </p:animScale>
                                  </p:childTnLst>
                                </p:cTn>
                              </p:par>
                              <p:par>
                                <p:cTn id="47" presetID="53" presetClass="entr" presetSubtype="0" fill="hold" nodeType="withEffect">
                                  <p:stCondLst>
                                    <p:cond delay="14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4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 presetClass="emph" presetSubtype="0" fill="hold" nodeType="withEffect">
                                  <p:stCondLst>
                                    <p:cond delay="1600"/>
                                  </p:stCondLst>
                                  <p:childTnLst>
                                    <p:animScale>
                                      <p:cBhvr>
                                        <p:cTn id="67" dur="108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sz="4400" dirty="0" smtClean="0"/>
              <a:t>Windows Server 2008 R2 Core Parking</a:t>
            </a:r>
            <a:r>
              <a:rPr dirty="0" smtClean="0"/>
              <a:t/>
            </a:r>
            <a:br>
              <a:rPr dirty="0" smtClean="0"/>
            </a:br>
            <a:r>
              <a:rPr lang="en-US" sz="3600" dirty="0" smtClean="0">
                <a:solidFill>
                  <a:schemeClr val="tx2"/>
                </a:solidFill>
              </a:rPr>
              <a:t>16 LP Server</a:t>
            </a:r>
            <a:endParaRPr lang="en-US" sz="3600" dirty="0">
              <a:solidFill>
                <a:schemeClr val="tx2"/>
              </a:solidFill>
            </a:endParaRPr>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73108" y="1941520"/>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19415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28559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2855920"/>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92833" y="22558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26158" y="31702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382733" y="3208345"/>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278083" y="1874845"/>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50083" y="1941520"/>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11983" y="28273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325708" y="2884495"/>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31133" y="22558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573983" y="3160720"/>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87708" y="314167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401783" y="2312995"/>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68658" y="2303470"/>
            <a:ext cx="893142" cy="676715"/>
          </a:xfrm>
          <a:prstGeom prst="rect">
            <a:avLst/>
          </a:prstGeom>
          <a:noFill/>
        </p:spPr>
      </p:pic>
      <p:sp>
        <p:nvSpPr>
          <p:cNvPr id="24" name="TextBox 23"/>
          <p:cNvSpPr txBox="1"/>
          <p:nvPr/>
        </p:nvSpPr>
        <p:spPr>
          <a:xfrm>
            <a:off x="5704524"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142049"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 y="165"/>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 y="-17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Hyper-V Virtual Storage</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Add/Remove Storage</a:t>
            </a:r>
            <a:endParaRPr lang="en-US" dirty="0"/>
          </a:p>
        </p:txBody>
      </p:sp>
      <p:sp>
        <p:nvSpPr>
          <p:cNvPr id="7" name="Text Placeholder 2"/>
          <p:cNvSpPr>
            <a:spLocks noGrp="1"/>
          </p:cNvSpPr>
          <p:nvPr>
            <p:ph idx="1"/>
          </p:nvPr>
        </p:nvSpPr>
        <p:spPr/>
        <p:txBody>
          <a:bodyPr/>
          <a:lstStyle/>
          <a:p>
            <a:r>
              <a:rPr lang="en-US" dirty="0" smtClean="0"/>
              <a:t>Overview</a:t>
            </a:r>
          </a:p>
          <a:p>
            <a:pPr lvl="1"/>
            <a:r>
              <a:rPr lang="en-US" dirty="0" smtClean="0"/>
              <a:t>Add and remove VHD and pass-through disks to a running VM without requiring a reboot. </a:t>
            </a:r>
          </a:p>
          <a:p>
            <a:pPr lvl="2"/>
            <a:r>
              <a:rPr lang="en-US" dirty="0" smtClean="0"/>
              <a:t>Hot-add/remove disk applies to VHDs and pass-through disks attached to the virtual SCSI controller</a:t>
            </a:r>
          </a:p>
          <a:p>
            <a:r>
              <a:rPr lang="en-US" dirty="0" smtClean="0"/>
              <a:t>Benefits</a:t>
            </a:r>
          </a:p>
          <a:p>
            <a:pPr lvl="1"/>
            <a:r>
              <a:rPr lang="en-US" dirty="0" smtClean="0"/>
              <a:t>Enables storage growth in VMs without downtime</a:t>
            </a:r>
          </a:p>
          <a:p>
            <a:pPr lvl="1"/>
            <a:r>
              <a:rPr lang="en-US" dirty="0" smtClean="0"/>
              <a:t>Enables additional datacenter backup scenarios</a:t>
            </a:r>
          </a:p>
          <a:p>
            <a:pPr lvl="1"/>
            <a:r>
              <a:rPr lang="en-US" dirty="0" smtClean="0"/>
              <a:t>Enables new SQL/Exchange scenarios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Microsoft Virtualization Strategy/Portfolio</a:t>
            </a:r>
          </a:p>
          <a:p>
            <a:pPr>
              <a:lnSpc>
                <a:spcPct val="150000"/>
              </a:lnSpc>
            </a:pPr>
            <a:r>
              <a:rPr lang="en-US" dirty="0" smtClean="0"/>
              <a:t>Overview of Windows Server 2008 R2 Hyper-V </a:t>
            </a:r>
          </a:p>
          <a:p>
            <a:pPr>
              <a:lnSpc>
                <a:spcPct val="150000"/>
              </a:lnSpc>
            </a:pPr>
            <a:r>
              <a:rPr lang="en-US" dirty="0" smtClean="0"/>
              <a:t>Features, features, features!</a:t>
            </a:r>
          </a:p>
          <a:p>
            <a:pPr>
              <a:lnSpc>
                <a:spcPct val="150000"/>
              </a:lnSpc>
            </a:pPr>
            <a:r>
              <a:rPr lang="en-US" dirty="0" smtClean="0"/>
              <a:t>System Center Virtual Machine Manager R2</a:t>
            </a:r>
          </a:p>
          <a:p>
            <a:pPr>
              <a:lnSpc>
                <a:spcPct val="150000"/>
              </a:lnSpc>
            </a:pPr>
            <a:r>
              <a:rPr lang="en-US" dirty="0" smtClean="0"/>
              <a:t>Microsoft Hyper-V Server 2008 R2</a:t>
            </a:r>
          </a:p>
          <a:p>
            <a:pPr>
              <a:lnSpc>
                <a:spcPct val="150000"/>
              </a:lnSpc>
            </a:pPr>
            <a:r>
              <a:rPr lang="en-US" dirty="0" smtClean="0"/>
              <a:t>Q &amp; 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Hyper-V Networking</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Networking</a:t>
            </a:r>
            <a:endParaRPr lang="en-US" dirty="0"/>
          </a:p>
        </p:txBody>
      </p:sp>
      <p:sp>
        <p:nvSpPr>
          <p:cNvPr id="6" name="Text Placeholder 5"/>
          <p:cNvSpPr>
            <a:spLocks noGrp="1"/>
          </p:cNvSpPr>
          <p:nvPr>
            <p:ph idx="1"/>
          </p:nvPr>
        </p:nvSpPr>
        <p:spPr/>
        <p:txBody>
          <a:bodyPr/>
          <a:lstStyle/>
          <a:p>
            <a:r>
              <a:rPr lang="en-US" dirty="0" smtClean="0"/>
              <a:t>TCP Offload support</a:t>
            </a:r>
          </a:p>
          <a:p>
            <a:r>
              <a:rPr lang="en-US" dirty="0" smtClean="0"/>
              <a:t>Overview</a:t>
            </a:r>
          </a:p>
          <a:p>
            <a:pPr lvl="1"/>
            <a:r>
              <a:rPr lang="en-US" dirty="0" smtClean="0"/>
              <a:t>TCP/IP traffic in a VM can be offloaded to a physical NIC on the host </a:t>
            </a:r>
            <a:r>
              <a:rPr lang="en-US" dirty="0" smtClean="0"/>
              <a:t>computer</a:t>
            </a:r>
            <a:endParaRPr lang="en-US" dirty="0" smtClean="0"/>
          </a:p>
          <a:p>
            <a:pPr lvl="0"/>
            <a:r>
              <a:rPr lang="en-US" dirty="0" smtClean="0"/>
              <a:t>Benefits</a:t>
            </a:r>
          </a:p>
          <a:p>
            <a:pPr lvl="1"/>
            <a:r>
              <a:rPr lang="en-US" dirty="0" smtClean="0"/>
              <a:t>Reduce CPU burden</a:t>
            </a:r>
          </a:p>
          <a:p>
            <a:pPr lvl="1"/>
            <a:r>
              <a:rPr lang="en-US" dirty="0" smtClean="0"/>
              <a:t>Networking offload to improve performance</a:t>
            </a:r>
          </a:p>
          <a:p>
            <a:pPr lvl="1"/>
            <a:r>
              <a:rPr lang="en-US" dirty="0" smtClean="0"/>
              <a:t>Live Migration is supported with Full TCP Offload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a:t>
            </a:r>
            <a:endParaRPr lang="en-US"/>
          </a:p>
        </p:txBody>
      </p:sp>
      <p:sp>
        <p:nvSpPr>
          <p:cNvPr id="3" name="Text Placeholder 2"/>
          <p:cNvSpPr>
            <a:spLocks noGrp="1"/>
          </p:cNvSpPr>
          <p:nvPr>
            <p:ph idx="1"/>
          </p:nvPr>
        </p:nvSpPr>
        <p:spPr/>
        <p:txBody>
          <a:bodyPr>
            <a:normAutofit fontScale="85000" lnSpcReduction="20000"/>
          </a:bodyPr>
          <a:lstStyle/>
          <a:p>
            <a:pPr lvl="0">
              <a:lnSpc>
                <a:spcPct val="120000"/>
              </a:lnSpc>
            </a:pPr>
            <a:r>
              <a:rPr lang="en-US" dirty="0" smtClean="0">
                <a:effectLst>
                  <a:outerShdw blurRad="38100" dist="38100" dir="2700000" algn="tl">
                    <a:srgbClr val="000000">
                      <a:alpha val="43137"/>
                    </a:srgbClr>
                  </a:outerShdw>
                </a:effectLst>
              </a:rPr>
              <a:t>Virtual Machine Queue (VMQ) Support</a:t>
            </a:r>
          </a:p>
          <a:p>
            <a:pPr lvl="0">
              <a:lnSpc>
                <a:spcPct val="120000"/>
              </a:lnSpc>
            </a:pPr>
            <a:r>
              <a:rPr lang="en-US" dirty="0" smtClean="0">
                <a:effectLst>
                  <a:outerShdw blurRad="38100" dist="38100" dir="2700000" algn="tl">
                    <a:srgbClr val="000000">
                      <a:alpha val="43137"/>
                    </a:srgbClr>
                  </a:outerShdw>
                </a:effectLst>
              </a:rPr>
              <a:t>Overview</a:t>
            </a:r>
          </a:p>
          <a:p>
            <a:pPr lvl="1">
              <a:lnSpc>
                <a:spcPct val="120000"/>
              </a:lnSpc>
            </a:pPr>
            <a:r>
              <a:rPr lang="en-US" dirty="0" smtClean="0">
                <a:effectLst>
                  <a:outerShdw blurRad="38100" dist="38100" dir="2700000" algn="tl">
                    <a:srgbClr val="000000">
                      <a:alpha val="43137"/>
                    </a:srgbClr>
                  </a:outerShdw>
                </a:effectLst>
              </a:rPr>
              <a:t>NIC can DMA packets directly into VM memory</a:t>
            </a:r>
          </a:p>
          <a:p>
            <a:pPr lvl="2">
              <a:lnSpc>
                <a:spcPct val="120000"/>
              </a:lnSpc>
            </a:pPr>
            <a:r>
              <a:rPr lang="en-US" dirty="0" smtClean="0">
                <a:effectLst>
                  <a:outerShdw blurRad="38100" dist="38100" dir="2700000" algn="tl">
                    <a:srgbClr val="000000">
                      <a:alpha val="43137"/>
                    </a:srgbClr>
                  </a:outerShdw>
                </a:effectLst>
              </a:rPr>
              <a:t>VM Device buffer gets assigned to one of the queues</a:t>
            </a:r>
          </a:p>
          <a:p>
            <a:pPr lvl="2">
              <a:lnSpc>
                <a:spcPct val="120000"/>
              </a:lnSpc>
            </a:pPr>
            <a:r>
              <a:rPr lang="en-US" dirty="0" smtClean="0">
                <a:effectLst>
                  <a:outerShdw blurRad="38100" dist="38100" dir="2700000" algn="tl">
                    <a:srgbClr val="000000">
                      <a:alpha val="43137"/>
                    </a:srgbClr>
                  </a:outerShdw>
                </a:effectLst>
              </a:rPr>
              <a:t>Avoids packet copies in the VSP</a:t>
            </a:r>
          </a:p>
          <a:p>
            <a:pPr lvl="2">
              <a:lnSpc>
                <a:spcPct val="120000"/>
              </a:lnSpc>
            </a:pPr>
            <a:r>
              <a:rPr lang="en-US" dirty="0" smtClean="0">
                <a:effectLst>
                  <a:outerShdw blurRad="38100" dist="38100" dir="2700000" algn="tl">
                    <a:srgbClr val="000000">
                      <a:alpha val="43137"/>
                    </a:srgbClr>
                  </a:outerShdw>
                </a:effectLst>
              </a:rPr>
              <a:t>Avoids route lookup in the virtual switch (VMQ Queue ID)</a:t>
            </a:r>
          </a:p>
          <a:p>
            <a:pPr lvl="1">
              <a:lnSpc>
                <a:spcPct val="120000"/>
              </a:lnSpc>
            </a:pPr>
            <a:r>
              <a:rPr lang="en-US" dirty="0" smtClean="0">
                <a:effectLst>
                  <a:outerShdw blurRad="38100" dist="38100" dir="2700000" algn="tl">
                    <a:srgbClr val="000000">
                      <a:alpha val="43137"/>
                    </a:srgbClr>
                  </a:outerShdw>
                </a:effectLst>
              </a:rPr>
              <a:t>Allows the NIC to essentially appear as multiple NICs on the physical host (queues)</a:t>
            </a:r>
          </a:p>
          <a:p>
            <a:pPr lvl="0">
              <a:lnSpc>
                <a:spcPct val="120000"/>
              </a:lnSpc>
            </a:pPr>
            <a:r>
              <a:rPr lang="en-US" dirty="0" smtClean="0">
                <a:effectLst>
                  <a:outerShdw blurRad="38100" dist="38100" dir="2700000" algn="tl">
                    <a:srgbClr val="000000">
                      <a:alpha val="43137"/>
                    </a:srgbClr>
                  </a:outerShdw>
                </a:effectLst>
              </a:rPr>
              <a:t>Benefits</a:t>
            </a:r>
          </a:p>
          <a:p>
            <a:pPr lvl="1">
              <a:lnSpc>
                <a:spcPct val="120000"/>
              </a:lnSpc>
            </a:pPr>
            <a:r>
              <a:rPr lang="en-US" dirty="0" smtClean="0">
                <a:effectLst>
                  <a:outerShdw blurRad="38100" dist="38100" dir="2700000" algn="tl">
                    <a:srgbClr val="000000">
                      <a:alpha val="43137"/>
                    </a:srgbClr>
                  </a:outerShdw>
                </a:effectLst>
              </a:rPr>
              <a:t>Host no longer has device DMA data in its own buffer resulting in a shorter path length for I/O (performance gain)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Text Placeholder 2"/>
          <p:cNvSpPr>
            <a:spLocks noGrp="1"/>
          </p:cNvSpPr>
          <p:nvPr>
            <p:ph idx="1"/>
          </p:nvPr>
        </p:nvSpPr>
        <p:spPr/>
        <p:txBody>
          <a:bodyPr>
            <a:normAutofit fontScale="85000" lnSpcReduction="20000"/>
          </a:bodyPr>
          <a:lstStyle/>
          <a:p>
            <a:pPr lvl="0">
              <a:lnSpc>
                <a:spcPct val="110000"/>
              </a:lnSpc>
            </a:pPr>
            <a:r>
              <a:rPr lang="en-US" dirty="0" smtClean="0"/>
              <a:t>Jumbo Frame Support</a:t>
            </a:r>
          </a:p>
          <a:p>
            <a:pPr lvl="1">
              <a:lnSpc>
                <a:spcPct val="110000"/>
              </a:lnSpc>
            </a:pPr>
            <a:r>
              <a:rPr lang="en-US" dirty="0" smtClean="0"/>
              <a:t>Ethernet frames </a:t>
            </a:r>
            <a:r>
              <a:rPr lang="en-US" dirty="0" smtClean="0"/>
              <a:t>&gt;</a:t>
            </a:r>
            <a:br>
              <a:rPr lang="en-US" dirty="0" smtClean="0"/>
            </a:br>
            <a:r>
              <a:rPr lang="en-US" dirty="0" smtClean="0"/>
              <a:t>1,500 </a:t>
            </a:r>
            <a:r>
              <a:rPr lang="en-US" dirty="0" smtClean="0"/>
              <a:t>bytes</a:t>
            </a:r>
          </a:p>
          <a:p>
            <a:pPr lvl="1">
              <a:lnSpc>
                <a:spcPct val="110000"/>
              </a:lnSpc>
            </a:pPr>
            <a:r>
              <a:rPr lang="en-US" dirty="0" smtClean="0"/>
              <a:t>Ad hoc standard is ~9k</a:t>
            </a:r>
          </a:p>
          <a:p>
            <a:pPr lvl="0">
              <a:lnSpc>
                <a:spcPct val="110000"/>
              </a:lnSpc>
            </a:pPr>
            <a:r>
              <a:rPr lang="en-US" dirty="0" smtClean="0"/>
              <a:t>Overview</a:t>
            </a:r>
          </a:p>
          <a:p>
            <a:pPr lvl="1">
              <a:lnSpc>
                <a:spcPct val="110000"/>
              </a:lnSpc>
            </a:pPr>
            <a:r>
              <a:rPr lang="en-US" dirty="0" smtClean="0"/>
              <a:t>Enables 6x larger </a:t>
            </a:r>
            <a:br>
              <a:rPr lang="en-US" dirty="0" smtClean="0"/>
            </a:br>
            <a:r>
              <a:rPr lang="en-US" dirty="0" smtClean="0"/>
              <a:t>payload per packet</a:t>
            </a:r>
          </a:p>
          <a:p>
            <a:pPr lvl="0">
              <a:lnSpc>
                <a:spcPct val="110000"/>
              </a:lnSpc>
            </a:pPr>
            <a:r>
              <a:rPr lang="en-US" dirty="0" smtClean="0"/>
              <a:t>Benefits</a:t>
            </a:r>
          </a:p>
          <a:p>
            <a:pPr lvl="1">
              <a:lnSpc>
                <a:spcPct val="110000"/>
              </a:lnSpc>
            </a:pPr>
            <a:r>
              <a:rPr lang="en-US" dirty="0" smtClean="0"/>
              <a:t>Improves throughput</a:t>
            </a:r>
          </a:p>
          <a:p>
            <a:pPr lvl="1">
              <a:lnSpc>
                <a:spcPct val="110000"/>
              </a:lnSpc>
            </a:pPr>
            <a:r>
              <a:rPr lang="en-US" dirty="0" smtClean="0"/>
              <a:t>Reduce CPU utilization </a:t>
            </a:r>
            <a:r>
              <a:rPr lang="en-US" dirty="0" smtClean="0"/>
              <a:t/>
            </a:r>
            <a:br>
              <a:rPr lang="en-US" dirty="0" smtClean="0"/>
            </a:br>
            <a:r>
              <a:rPr lang="en-US" dirty="0" smtClean="0"/>
              <a:t>of </a:t>
            </a:r>
            <a:r>
              <a:rPr lang="en-US" dirty="0" smtClean="0"/>
              <a:t>large file transfers</a:t>
            </a:r>
          </a:p>
        </p:txBody>
      </p:sp>
      <p:pic>
        <p:nvPicPr>
          <p:cNvPr id="5" name="Picture 2"/>
          <p:cNvPicPr>
            <a:picLocks noChangeAspect="1" noChangeArrowheads="1"/>
          </p:cNvPicPr>
          <p:nvPr/>
        </p:nvPicPr>
        <p:blipFill>
          <a:blip r:embed="rId3"/>
          <a:srcRect/>
          <a:stretch>
            <a:fillRect/>
          </a:stretch>
        </p:blipFill>
        <p:spPr bwMode="auto">
          <a:xfrm>
            <a:off x="5003859" y="1253163"/>
            <a:ext cx="3829050" cy="42481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z="4400" dirty="0" smtClean="0"/>
              <a:t>Hosted </a:t>
            </a:r>
            <a:r>
              <a:rPr sz="4400" dirty="0" smtClean="0"/>
              <a:t>Desktops aka </a:t>
            </a:r>
            <a:r>
              <a:rPr sz="4400" dirty="0" smtClean="0"/>
              <a:t>Virtual Desktop Infrastructure(VDI)</a:t>
            </a:r>
            <a:endParaRPr lang="en-US" sz="4400" dirty="0"/>
          </a:p>
        </p:txBody>
      </p:sp>
      <p:sp>
        <p:nvSpPr>
          <p:cNvPr id="4" name="Subtitle 3"/>
          <p:cNvSpPr>
            <a:spLocks noGrp="1"/>
          </p:cNvSpPr>
          <p:nvPr>
            <p:ph type="subTitle" idx="1"/>
          </p:nvPr>
        </p:nvSpPr>
        <p:spPr/>
        <p:txBody>
          <a:bodyPr/>
          <a:lstStyle/>
          <a:p>
            <a:pPr lvl="0">
              <a:defRPr/>
            </a:pPr>
            <a:r>
              <a:rPr lang="en-US" dirty="0" smtClean="0"/>
              <a:t>Corey Hynes</a:t>
            </a:r>
          </a:p>
          <a:p>
            <a:pPr lvl="0">
              <a:defRPr/>
            </a:pPr>
            <a:r>
              <a:rPr lang="en-US" dirty="0" err="1" smtClean="0"/>
              <a:t>HynesITe</a:t>
            </a: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4686300" y="3670300"/>
            <a:ext cx="4457700" cy="2451100"/>
          </a:xfrm>
          <a:prstGeom prst="roundRect">
            <a:avLst/>
          </a:prstGeom>
          <a:solidFill>
            <a:srgbClr val="FFC000">
              <a:alpha val="7000"/>
            </a:srgbClr>
          </a:solidFill>
          <a:ln w="381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4699000" y="1206500"/>
            <a:ext cx="4445000" cy="2324100"/>
          </a:xfrm>
          <a:prstGeom prst="roundRect">
            <a:avLst/>
          </a:prstGeom>
          <a:solidFill>
            <a:schemeClr val="accent3">
              <a:lumMod val="75000"/>
              <a:alpha val="7000"/>
            </a:schemeClr>
          </a:solidFill>
          <a:ln w="38100">
            <a:solidFill>
              <a:schemeClr val="accent3">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z="4400" dirty="0" smtClean="0">
                <a:latin typeface="+mn-lt"/>
              </a:rPr>
              <a:t>Desktop Virtualization – a key enabler</a:t>
            </a:r>
          </a:p>
        </p:txBody>
      </p:sp>
      <p:grpSp>
        <p:nvGrpSpPr>
          <p:cNvPr id="3" name="Group 68"/>
          <p:cNvGrpSpPr/>
          <p:nvPr/>
        </p:nvGrpSpPr>
        <p:grpSpPr>
          <a:xfrm>
            <a:off x="1013279" y="5101773"/>
            <a:ext cx="3320143"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3" cstate="print"/>
            <a:stretch>
              <a:fillRect/>
            </a:stretch>
          </p:blipFill>
          <p:spPr bwMode="auto">
            <a:xfrm>
              <a:off x="3845121" y="6074228"/>
              <a:ext cx="1092639" cy="863883"/>
            </a:xfrm>
            <a:prstGeom prst="rect">
              <a:avLst/>
            </a:prstGeom>
            <a:noFill/>
          </p:spPr>
        </p:pic>
      </p:grpSp>
      <p:grpSp>
        <p:nvGrpSpPr>
          <p:cNvPr id="4" name="Group 67"/>
          <p:cNvGrpSpPr/>
          <p:nvPr/>
        </p:nvGrpSpPr>
        <p:grpSpPr>
          <a:xfrm>
            <a:off x="1013279" y="4173463"/>
            <a:ext cx="3320143" cy="807358"/>
            <a:chOff x="3684815" y="4916715"/>
            <a:chExt cx="3984171" cy="968829"/>
          </a:xfrm>
        </p:grpSpPr>
        <p:sp>
          <p:nvSpPr>
            <p:cNvPr id="49" name="Rounded Rectangle 48"/>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4" cstate="email"/>
            <a:srcRect/>
            <a:stretch>
              <a:fillRect/>
            </a:stretch>
          </p:blipFill>
          <p:spPr bwMode="auto">
            <a:xfrm>
              <a:off x="3911334" y="5025860"/>
              <a:ext cx="721632" cy="720188"/>
            </a:xfrm>
            <a:prstGeom prst="rect">
              <a:avLst/>
            </a:prstGeom>
            <a:noFill/>
          </p:spPr>
        </p:pic>
      </p:grpSp>
      <p:grpSp>
        <p:nvGrpSpPr>
          <p:cNvPr id="5" name="Group 65"/>
          <p:cNvGrpSpPr/>
          <p:nvPr/>
        </p:nvGrpSpPr>
        <p:grpSpPr>
          <a:xfrm>
            <a:off x="1013279" y="2316844"/>
            <a:ext cx="3320143"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en-US" sz="2000" dirty="0" smtClean="0">
                  <a:solidFill>
                    <a:schemeClr val="tx2"/>
                  </a:solidFill>
                </a:rPr>
                <a:t>Data, User settings</a:t>
              </a: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5"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5"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5" cstate="email"/>
              <a:stretch>
                <a:fillRect/>
              </a:stretch>
            </p:blipFill>
            <p:spPr>
              <a:xfrm>
                <a:off x="6683348" y="1023245"/>
                <a:ext cx="338102" cy="449955"/>
              </a:xfrm>
              <a:prstGeom prst="rect">
                <a:avLst/>
              </a:prstGeom>
            </p:spPr>
          </p:pic>
        </p:grpSp>
      </p:grpSp>
      <p:grpSp>
        <p:nvGrpSpPr>
          <p:cNvPr id="7" name="Group 66"/>
          <p:cNvGrpSpPr/>
          <p:nvPr/>
        </p:nvGrpSpPr>
        <p:grpSpPr>
          <a:xfrm>
            <a:off x="1013279" y="3245154"/>
            <a:ext cx="3320143" cy="80735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Applications</a:t>
              </a:r>
            </a:p>
          </p:txBody>
        </p:sp>
        <p:grpSp>
          <p:nvGrpSpPr>
            <p:cNvPr id="8" name="Group 20"/>
            <p:cNvGrpSpPr/>
            <p:nvPr/>
          </p:nvGrpSpPr>
          <p:grpSpPr>
            <a:xfrm>
              <a:off x="4006089" y="4050773"/>
              <a:ext cx="452468" cy="418140"/>
              <a:chOff x="1747290" y="5571160"/>
              <a:chExt cx="554957" cy="384739"/>
            </a:xfrm>
          </p:grpSpPr>
          <p:pic>
            <p:nvPicPr>
              <p:cNvPr id="62" name="Picture 1" descr="image001"/>
              <p:cNvPicPr>
                <a:picLocks noChangeAspect="1" noChangeArrowheads="1"/>
              </p:cNvPicPr>
              <p:nvPr/>
            </p:nvPicPr>
            <p:blipFill>
              <a:blip r:embed="rId6"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7"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8"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9" cstate="email"/>
              <a:srcRect/>
              <a:stretch>
                <a:fillRect/>
              </a:stretch>
            </p:blipFill>
            <p:spPr bwMode="auto">
              <a:xfrm>
                <a:off x="2009446" y="5676332"/>
                <a:ext cx="292801" cy="210329"/>
              </a:xfrm>
              <a:prstGeom prst="rect">
                <a:avLst/>
              </a:prstGeom>
              <a:noFill/>
              <a:ln>
                <a:noFill/>
              </a:ln>
            </p:spPr>
          </p:pic>
        </p:grpSp>
      </p:grpSp>
      <p:grpSp>
        <p:nvGrpSpPr>
          <p:cNvPr id="9" name="Group 65"/>
          <p:cNvGrpSpPr/>
          <p:nvPr/>
        </p:nvGrpSpPr>
        <p:grpSpPr>
          <a:xfrm>
            <a:off x="1009772" y="2855690"/>
            <a:ext cx="3317287"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1009772" y="3774068"/>
            <a:ext cx="3317287"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p:nvPr/>
        </p:nvGrpSpPr>
        <p:grpSpPr>
          <a:xfrm>
            <a:off x="1009772" y="4692445"/>
            <a:ext cx="3317287"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bwMode="auto">
          <a:xfrm>
            <a:off x="1524000" y="1409700"/>
            <a:ext cx="2349500"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Roaming Profiles</a:t>
            </a: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Folder Redirection</a:t>
            </a:r>
          </a:p>
        </p:txBody>
      </p:sp>
      <p:sp>
        <p:nvSpPr>
          <p:cNvPr id="33" name="Rounded Rectangle 32"/>
          <p:cNvSpPr/>
          <p:nvPr/>
        </p:nvSpPr>
        <p:spPr bwMode="auto">
          <a:xfrm>
            <a:off x="1562100" y="2819400"/>
            <a:ext cx="2349500"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35" name="Rounded Rectangle 34"/>
          <p:cNvSpPr/>
          <p:nvPr/>
        </p:nvSpPr>
        <p:spPr bwMode="auto">
          <a:xfrm>
            <a:off x="1511300" y="4267200"/>
            <a:ext cx="2349500" cy="5461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Virtual Desktop Infrastructure</a:t>
            </a:r>
          </a:p>
        </p:txBody>
      </p:sp>
      <p:sp>
        <p:nvSpPr>
          <p:cNvPr id="36" name="Rounded Rectangle 35"/>
          <p:cNvSpPr/>
          <p:nvPr/>
        </p:nvSpPr>
        <p:spPr bwMode="auto">
          <a:xfrm>
            <a:off x="1524000" y="4267200"/>
            <a:ext cx="2349500"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Enterprise Desktop Virtualization</a:t>
            </a:r>
          </a:p>
        </p:txBody>
      </p:sp>
      <p:sp>
        <p:nvSpPr>
          <p:cNvPr id="37" name="TextBox 36"/>
          <p:cNvSpPr txBox="1"/>
          <p:nvPr/>
        </p:nvSpPr>
        <p:spPr>
          <a:xfrm>
            <a:off x="7620000" y="3810000"/>
            <a:ext cx="1524000" cy="523220"/>
          </a:xfrm>
          <a:prstGeom prst="rect">
            <a:avLst/>
          </a:prstGeom>
          <a:noFill/>
        </p:spPr>
        <p:txBody>
          <a:bodyPr wrap="square" rtlCol="0">
            <a:spAutoFit/>
          </a:bodyPr>
          <a:lstStyle/>
          <a:p>
            <a:pPr algn="ctr"/>
            <a:r>
              <a:rPr lang="en-US" sz="1400" dirty="0" smtClean="0">
                <a:solidFill>
                  <a:schemeClr val="tx1"/>
                </a:solidFill>
              </a:rPr>
              <a:t>Local Desktop Virtualization</a:t>
            </a:r>
            <a:endParaRPr lang="en-US" sz="1400" dirty="0">
              <a:solidFill>
                <a:schemeClr val="tx1"/>
              </a:solidFill>
            </a:endParaRPr>
          </a:p>
        </p:txBody>
      </p:sp>
      <p:sp>
        <p:nvSpPr>
          <p:cNvPr id="38" name="TextBox 37"/>
          <p:cNvSpPr txBox="1"/>
          <p:nvPr/>
        </p:nvSpPr>
        <p:spPr>
          <a:xfrm>
            <a:off x="7620000" y="4927600"/>
            <a:ext cx="1524000" cy="523220"/>
          </a:xfrm>
          <a:prstGeom prst="rect">
            <a:avLst/>
          </a:prstGeom>
          <a:noFill/>
        </p:spPr>
        <p:txBody>
          <a:bodyPr wrap="square" rtlCol="0">
            <a:spAutoFit/>
          </a:bodyPr>
          <a:lstStyle/>
          <a:p>
            <a:pPr algn="ctr"/>
            <a:r>
              <a:rPr lang="en-US" sz="1400" dirty="0" smtClean="0">
                <a:solidFill>
                  <a:schemeClr val="tx1"/>
                </a:solidFill>
              </a:rPr>
              <a:t>Remote Desktop Virtualization</a:t>
            </a:r>
            <a:endParaRPr lang="en-US" sz="1400" dirty="0">
              <a:solidFill>
                <a:schemeClr val="tx1"/>
              </a:solidFill>
            </a:endParaRPr>
          </a:p>
        </p:txBody>
      </p:sp>
      <p:sp>
        <p:nvSpPr>
          <p:cNvPr id="40" name="TextBox 39"/>
          <p:cNvSpPr txBox="1"/>
          <p:nvPr/>
        </p:nvSpPr>
        <p:spPr>
          <a:xfrm>
            <a:off x="5422900" y="876300"/>
            <a:ext cx="2895600" cy="307777"/>
          </a:xfrm>
          <a:prstGeom prst="rect">
            <a:avLst/>
          </a:prstGeom>
          <a:noFill/>
          <a:ln w="25400">
            <a:solidFill>
              <a:srgbClr val="C00000"/>
            </a:solidFill>
          </a:ln>
        </p:spPr>
        <p:txBody>
          <a:bodyPr wrap="square" rtlCol="0">
            <a:spAutoFit/>
          </a:bodyPr>
          <a:lstStyle/>
          <a:p>
            <a:pPr algn="ctr"/>
            <a:r>
              <a:rPr lang="en-US" sz="1400" b="1" dirty="0" smtClean="0">
                <a:solidFill>
                  <a:srgbClr val="FFC000"/>
                </a:solidFill>
              </a:rPr>
              <a:t>Focus: Reducing Costs</a:t>
            </a:r>
            <a:endParaRPr lang="en-US" sz="1400" b="1" dirty="0">
              <a:solidFill>
                <a:srgbClr val="FFC000"/>
              </a:solidFill>
            </a:endParaRPr>
          </a:p>
        </p:txBody>
      </p:sp>
      <p:sp>
        <p:nvSpPr>
          <p:cNvPr id="44" name="TextBox 43"/>
          <p:cNvSpPr txBox="1"/>
          <p:nvPr/>
        </p:nvSpPr>
        <p:spPr>
          <a:xfrm>
            <a:off x="5194300" y="6134100"/>
            <a:ext cx="3581400" cy="307777"/>
          </a:xfrm>
          <a:prstGeom prst="rect">
            <a:avLst/>
          </a:prstGeom>
          <a:noFill/>
          <a:ln w="31750">
            <a:solidFill>
              <a:srgbClr val="FFC000"/>
            </a:solidFill>
          </a:ln>
        </p:spPr>
        <p:txBody>
          <a:bodyPr wrap="square" rtlCol="0">
            <a:spAutoFit/>
          </a:bodyPr>
          <a:lstStyle/>
          <a:p>
            <a:pPr algn="ctr"/>
            <a:r>
              <a:rPr lang="en-US" sz="1400" b="1" dirty="0" smtClean="0">
                <a:solidFill>
                  <a:srgbClr val="FFC000"/>
                </a:solidFill>
              </a:rPr>
              <a:t>Focus: Increasing Flexibility</a:t>
            </a:r>
            <a:endParaRPr lang="en-US" sz="1400" b="1" dirty="0">
              <a:solidFill>
                <a:srgbClr val="FFC000"/>
              </a:solidFill>
            </a:endParaRPr>
          </a:p>
        </p:txBody>
      </p:sp>
      <p:sp>
        <p:nvSpPr>
          <p:cNvPr id="57" name="Rounded Rectangle 56"/>
          <p:cNvSpPr/>
          <p:nvPr/>
        </p:nvSpPr>
        <p:spPr bwMode="auto">
          <a:xfrm>
            <a:off x="1524000" y="4229100"/>
            <a:ext cx="2349500"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Remote Desktop Services</a:t>
            </a:r>
          </a:p>
        </p:txBody>
      </p:sp>
      <p:sp>
        <p:nvSpPr>
          <p:cNvPr id="61" name="Right Brace 60"/>
          <p:cNvSpPr/>
          <p:nvPr/>
        </p:nvSpPr>
        <p:spPr>
          <a:xfrm>
            <a:off x="7480300" y="4800600"/>
            <a:ext cx="152400" cy="8128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1422400" y="6121400"/>
            <a:ext cx="2565400" cy="307777"/>
          </a:xfrm>
          <a:prstGeom prst="rect">
            <a:avLst/>
          </a:prstGeom>
          <a:noFill/>
        </p:spPr>
        <p:txBody>
          <a:bodyPr wrap="square" rtlCol="0">
            <a:spAutoFit/>
          </a:bodyPr>
          <a:lstStyle/>
          <a:p>
            <a:pPr algn="ctr"/>
            <a:r>
              <a:rPr lang="en-US" sz="1400" dirty="0" smtClean="0">
                <a:solidFill>
                  <a:schemeClr val="tx1"/>
                </a:solidFill>
              </a:rPr>
              <a:t>Traditional Client Computing</a:t>
            </a:r>
            <a:endParaRPr lang="en-US" sz="1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200"/>
                                  </p:stCondLst>
                                  <p:childTnLst>
                                    <p:animMotion origin="layout" path="M -1.11111E-6 3.7037E-6 L -1.11111E-6 -0.16297 " pathEditMode="relative" rAng="0" ptsTypes="AA">
                                      <p:cBhvr>
                                        <p:cTn id="19" dur="2000" fill="hold"/>
                                        <p:tgtEl>
                                          <p:spTgt spid="5"/>
                                        </p:tgtEl>
                                        <p:attrNameLst>
                                          <p:attrName>ppt_x</p:attrName>
                                          <p:attrName>ppt_y</p:attrName>
                                        </p:attrNameLst>
                                      </p:cBhvr>
                                      <p:rCtr x="0" y="-81"/>
                                    </p:animMotion>
                                  </p:childTnLst>
                                </p:cTn>
                              </p:par>
                            </p:childTnLst>
                          </p:cTn>
                        </p:par>
                        <p:par>
                          <p:cTn id="20" fill="hold">
                            <p:stCondLst>
                              <p:cond delay="2700"/>
                            </p:stCondLst>
                            <p:childTnLst>
                              <p:par>
                                <p:cTn id="21" presetID="1"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2700"/>
                            </p:stCondLst>
                            <p:childTnLst>
                              <p:par>
                                <p:cTn id="24" presetID="63" presetClass="path" presetSubtype="0" accel="50000" decel="50000" fill="hold" grpId="1" nodeType="afterEffect">
                                  <p:stCondLst>
                                    <p:cond delay="0"/>
                                  </p:stCondLst>
                                  <p:childTnLst>
                                    <p:animMotion origin="layout" path="M -0.00278 -0.0155 L 0.40278 -0.0155 " pathEditMode="relative" rAng="0" ptsTypes="AA">
                                      <p:cBhvr>
                                        <p:cTn id="25" dur="2000" fill="hold"/>
                                        <p:tgtEl>
                                          <p:spTgt spid="32"/>
                                        </p:tgtEl>
                                        <p:attrNameLst>
                                          <p:attrName>ppt_x</p:attrName>
                                          <p:attrName>ppt_y</p:attrName>
                                        </p:attrNameLst>
                                      </p:cBhvr>
                                      <p:rCtr x="203" y="0"/>
                                    </p:animMotion>
                                  </p:childTnLst>
                                </p:cTn>
                              </p:par>
                            </p:childTnLst>
                          </p:cTn>
                        </p:par>
                        <p:par>
                          <p:cTn id="26" fill="hold">
                            <p:stCondLst>
                              <p:cond delay="4700"/>
                            </p:stCondLst>
                            <p:childTnLst>
                              <p:par>
                                <p:cTn id="27" presetID="64" presetClass="path" presetSubtype="0" accel="50000" decel="50000" fill="hold" nodeType="afterEffect">
                                  <p:stCondLst>
                                    <p:cond delay="500"/>
                                  </p:stCondLst>
                                  <p:childTnLst>
                                    <p:animMotion origin="layout" path="M 0 3.33333E-6 L 0 -0.08148 " pathEditMode="relative" rAng="0" ptsTypes="AA">
                                      <p:cBhvr>
                                        <p:cTn id="28" dur="2000" fill="hold"/>
                                        <p:tgtEl>
                                          <p:spTgt spid="7"/>
                                        </p:tgtEl>
                                        <p:attrNameLst>
                                          <p:attrName>ppt_x</p:attrName>
                                          <p:attrName>ppt_y</p:attrName>
                                        </p:attrNameLst>
                                      </p:cBhvr>
                                      <p:rCtr x="0" y="-41"/>
                                    </p:animMotion>
                                  </p:childTnLst>
                                </p:cTn>
                              </p:par>
                            </p:childTnLst>
                          </p:cTn>
                        </p:par>
                        <p:par>
                          <p:cTn id="29" fill="hold">
                            <p:stCondLst>
                              <p:cond delay="7200"/>
                            </p:stCondLst>
                            <p:childTnLst>
                              <p:par>
                                <p:cTn id="30" presetID="1"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7200"/>
                            </p:stCondLst>
                            <p:childTnLst>
                              <p:par>
                                <p:cTn id="33" presetID="63" presetClass="path" presetSubtype="0" accel="50000" decel="50000" fill="hold" grpId="1" nodeType="afterEffect">
                                  <p:stCondLst>
                                    <p:cond delay="0"/>
                                  </p:stCondLst>
                                  <p:childTnLst>
                                    <p:animMotion origin="layout" path="M 0.14305 -0.00556 L 0.39305 -0.00556 " pathEditMode="relative" rAng="0" ptsTypes="AA">
                                      <p:cBhvr>
                                        <p:cTn id="34" dur="2000" fill="hold"/>
                                        <p:tgtEl>
                                          <p:spTgt spid="33"/>
                                        </p:tgtEl>
                                        <p:attrNameLst>
                                          <p:attrName>ppt_x</p:attrName>
                                          <p:attrName>ppt_y</p:attrName>
                                        </p:attrNameLst>
                                      </p:cBhvr>
                                      <p:rCtr x="125" y="0"/>
                                    </p:animMotion>
                                  </p:childTnLst>
                                </p:cTn>
                              </p:par>
                            </p:childTnLst>
                          </p:cTn>
                        </p:par>
                        <p:par>
                          <p:cTn id="35" fill="hold">
                            <p:stCondLst>
                              <p:cond delay="9200"/>
                            </p:stCondLst>
                            <p:childTnLst>
                              <p:par>
                                <p:cTn id="36" presetID="42" presetClass="path" presetSubtype="0" accel="50000" decel="50000" fill="hold" nodeType="afterEffect">
                                  <p:stCondLst>
                                    <p:cond delay="500"/>
                                  </p:stCondLst>
                                  <p:childTnLst>
                                    <p:animMotion origin="layout" path="M -1.11111E-6 2.22222E-6 L -1.11111E-6 0.09815 " pathEditMode="relative" rAng="0" ptsTypes="AA">
                                      <p:cBhvr>
                                        <p:cTn id="37" dur="2000" fill="hold"/>
                                        <p:tgtEl>
                                          <p:spTgt spid="3"/>
                                        </p:tgtEl>
                                        <p:attrNameLst>
                                          <p:attrName>ppt_x</p:attrName>
                                          <p:attrName>ppt_y</p:attrName>
                                        </p:attrNameLst>
                                      </p:cBhvr>
                                      <p:rCtr x="0" y="49"/>
                                    </p:animMotion>
                                  </p:childTnLst>
                                </p:cTn>
                              </p:par>
                            </p:childTnLst>
                          </p:cTn>
                        </p:par>
                        <p:par>
                          <p:cTn id="38" fill="hold">
                            <p:stCondLst>
                              <p:cond delay="11700"/>
                            </p:stCondLst>
                            <p:childTnLst>
                              <p:par>
                                <p:cTn id="39" presetID="1"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11700"/>
                            </p:stCondLst>
                            <p:childTnLst>
                              <p:par>
                                <p:cTn id="42" presetID="49" presetClass="path" presetSubtype="0" accel="50000" decel="50000" fill="hold" grpId="1" nodeType="afterEffect">
                                  <p:stCondLst>
                                    <p:cond delay="0"/>
                                  </p:stCondLst>
                                  <p:childTnLst>
                                    <p:animMotion origin="layout" path="M 1.11111E-6 2.96296E-6 L 0.38333 -0.05741 " pathEditMode="relative" rAng="0" ptsTypes="AA">
                                      <p:cBhvr>
                                        <p:cTn id="43" dur="2000" fill="hold"/>
                                        <p:tgtEl>
                                          <p:spTgt spid="36"/>
                                        </p:tgtEl>
                                        <p:attrNameLst>
                                          <p:attrName>ppt_x</p:attrName>
                                          <p:attrName>ppt_y</p:attrName>
                                        </p:attrNameLst>
                                      </p:cBhvr>
                                      <p:rCtr x="192" y="-29"/>
                                    </p:animMotion>
                                  </p:childTnLst>
                                </p:cTn>
                              </p:par>
                            </p:childTnLst>
                          </p:cTn>
                        </p:par>
                        <p:par>
                          <p:cTn id="44" fill="hold">
                            <p:stCondLst>
                              <p:cond delay="13700"/>
                            </p:stCondLst>
                            <p:childTnLst>
                              <p:par>
                                <p:cTn id="45" presetID="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par>
                          <p:cTn id="47" fill="hold">
                            <p:stCondLst>
                              <p:cond delay="13700"/>
                            </p:stCondLst>
                            <p:childTnLst>
                              <p:par>
                                <p:cTn id="48" presetID="1"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childTnLst>
                          </p:cTn>
                        </p:par>
                        <p:par>
                          <p:cTn id="50" fill="hold">
                            <p:stCondLst>
                              <p:cond delay="13700"/>
                            </p:stCondLst>
                            <p:childTnLst>
                              <p:par>
                                <p:cTn id="51" presetID="49" presetClass="path" presetSubtype="0" accel="50000" decel="50000" fill="hold" grpId="1" nodeType="afterEffect">
                                  <p:stCondLst>
                                    <p:cond delay="0"/>
                                  </p:stCondLst>
                                  <p:childTnLst>
                                    <p:animMotion origin="layout" path="M 1.11111E-6 -1.48148E-6 L 0.38611 0.06482 " pathEditMode="relative" rAng="0" ptsTypes="AA">
                                      <p:cBhvr>
                                        <p:cTn id="52" dur="2000" fill="hold"/>
                                        <p:tgtEl>
                                          <p:spTgt spid="57"/>
                                        </p:tgtEl>
                                        <p:attrNameLst>
                                          <p:attrName>ppt_x</p:attrName>
                                          <p:attrName>ppt_y</p:attrName>
                                        </p:attrNameLst>
                                      </p:cBhvr>
                                      <p:rCtr x="193" y="32"/>
                                    </p:animMotion>
                                  </p:childTnLst>
                                </p:cTn>
                              </p:par>
                            </p:childTnLst>
                          </p:cTn>
                        </p:par>
                        <p:par>
                          <p:cTn id="53" fill="hold">
                            <p:stCondLst>
                              <p:cond delay="15700"/>
                            </p:stCondLst>
                            <p:childTnLst>
                              <p:par>
                                <p:cTn id="54" presetID="1"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par>
                          <p:cTn id="56" fill="hold">
                            <p:stCondLst>
                              <p:cond delay="15700"/>
                            </p:stCondLst>
                            <p:childTnLst>
                              <p:par>
                                <p:cTn id="57" presetID="56" presetClass="path" presetSubtype="0" accel="50000" decel="50000" fill="hold" grpId="1" nodeType="afterEffect">
                                  <p:stCondLst>
                                    <p:cond delay="0"/>
                                  </p:stCondLst>
                                  <p:childTnLst>
                                    <p:animMotion origin="layout" path="M 0 2.96296E-6 L 0.38472 0.17037 " pathEditMode="relative" rAng="0" ptsTypes="AA">
                                      <p:cBhvr>
                                        <p:cTn id="58" dur="2000" fill="hold"/>
                                        <p:tgtEl>
                                          <p:spTgt spid="35"/>
                                        </p:tgtEl>
                                        <p:attrNameLst>
                                          <p:attrName>ppt_x</p:attrName>
                                          <p:attrName>ppt_y</p:attrName>
                                        </p:attrNameLst>
                                      </p:cBhvr>
                                      <p:rCtr x="192" y="85"/>
                                    </p:animMotion>
                                  </p:childTnLst>
                                </p:cTn>
                              </p:par>
                            </p:childTnLst>
                          </p:cTn>
                        </p:par>
                        <p:par>
                          <p:cTn id="59" fill="hold">
                            <p:stCondLst>
                              <p:cond delay="17700"/>
                            </p:stCondLst>
                            <p:childTnLst>
                              <p:par>
                                <p:cTn id="60" presetID="55"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1000" fill="hold"/>
                                        <p:tgtEl>
                                          <p:spTgt spid="61"/>
                                        </p:tgtEl>
                                        <p:attrNameLst>
                                          <p:attrName>ppt_w</p:attrName>
                                        </p:attrNameLst>
                                      </p:cBhvr>
                                      <p:tavLst>
                                        <p:tav tm="0">
                                          <p:val>
                                            <p:strVal val="#ppt_w*0.70"/>
                                          </p:val>
                                        </p:tav>
                                        <p:tav tm="100000">
                                          <p:val>
                                            <p:strVal val="#ppt_w"/>
                                          </p:val>
                                        </p:tav>
                                      </p:tavLst>
                                    </p:anim>
                                    <p:anim calcmode="lin" valueType="num">
                                      <p:cBhvr>
                                        <p:cTn id="63" dur="1000" fill="hold"/>
                                        <p:tgtEl>
                                          <p:spTgt spid="61"/>
                                        </p:tgtEl>
                                        <p:attrNameLst>
                                          <p:attrName>ppt_h</p:attrName>
                                        </p:attrNameLst>
                                      </p:cBhvr>
                                      <p:tavLst>
                                        <p:tav tm="0">
                                          <p:val>
                                            <p:strVal val="#ppt_h"/>
                                          </p:val>
                                        </p:tav>
                                        <p:tav tm="100000">
                                          <p:val>
                                            <p:strVal val="#ppt_h"/>
                                          </p:val>
                                        </p:tav>
                                      </p:tavLst>
                                    </p:anim>
                                    <p:animEffect transition="in" filter="fade">
                                      <p:cBhvr>
                                        <p:cTn id="64" dur="1000"/>
                                        <p:tgtEl>
                                          <p:spTgt spid="61"/>
                                        </p:tgtEl>
                                      </p:cBhvr>
                                    </p:animEffect>
                                  </p:childTnLst>
                                </p:cTn>
                              </p:par>
                            </p:childTnLst>
                          </p:cTn>
                        </p:par>
                        <p:par>
                          <p:cTn id="65" fill="hold">
                            <p:stCondLst>
                              <p:cond delay="1870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1000" fill="hold"/>
                                        <p:tgtEl>
                                          <p:spTgt spid="41"/>
                                        </p:tgtEl>
                                        <p:attrNameLst>
                                          <p:attrName>ppt_w</p:attrName>
                                        </p:attrNameLst>
                                      </p:cBhvr>
                                      <p:tavLst>
                                        <p:tav tm="0">
                                          <p:val>
                                            <p:strVal val="#ppt_w*0.70"/>
                                          </p:val>
                                        </p:tav>
                                        <p:tav tm="100000">
                                          <p:val>
                                            <p:strVal val="#ppt_w"/>
                                          </p:val>
                                        </p:tav>
                                      </p:tavLst>
                                    </p:anim>
                                    <p:anim calcmode="lin" valueType="num">
                                      <p:cBhvr>
                                        <p:cTn id="73" dur="1000" fill="hold"/>
                                        <p:tgtEl>
                                          <p:spTgt spid="41"/>
                                        </p:tgtEl>
                                        <p:attrNameLst>
                                          <p:attrName>ppt_h</p:attrName>
                                        </p:attrNameLst>
                                      </p:cBhvr>
                                      <p:tavLst>
                                        <p:tav tm="0">
                                          <p:val>
                                            <p:strVal val="#ppt_h"/>
                                          </p:val>
                                        </p:tav>
                                        <p:tav tm="100000">
                                          <p:val>
                                            <p:strVal val="#ppt_h"/>
                                          </p:val>
                                        </p:tav>
                                      </p:tavLst>
                                    </p:anim>
                                    <p:animEffect transition="in" filter="fade">
                                      <p:cBhvr>
                                        <p:cTn id="74" dur="1000"/>
                                        <p:tgtEl>
                                          <p:spTgt spid="4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1000" fill="hold"/>
                                        <p:tgtEl>
                                          <p:spTgt spid="40"/>
                                        </p:tgtEl>
                                        <p:attrNameLst>
                                          <p:attrName>ppt_w</p:attrName>
                                        </p:attrNameLst>
                                      </p:cBhvr>
                                      <p:tavLst>
                                        <p:tav tm="0">
                                          <p:val>
                                            <p:strVal val="#ppt_w*0.70"/>
                                          </p:val>
                                        </p:tav>
                                        <p:tav tm="100000">
                                          <p:val>
                                            <p:strVal val="#ppt_w"/>
                                          </p:val>
                                        </p:tav>
                                      </p:tavLst>
                                    </p:anim>
                                    <p:anim calcmode="lin" valueType="num">
                                      <p:cBhvr>
                                        <p:cTn id="78" dur="1000" fill="hold"/>
                                        <p:tgtEl>
                                          <p:spTgt spid="40"/>
                                        </p:tgtEl>
                                        <p:attrNameLst>
                                          <p:attrName>ppt_h</p:attrName>
                                        </p:attrNameLst>
                                      </p:cBhvr>
                                      <p:tavLst>
                                        <p:tav tm="0">
                                          <p:val>
                                            <p:strVal val="#ppt_h"/>
                                          </p:val>
                                        </p:tav>
                                        <p:tav tm="100000">
                                          <p:val>
                                            <p:strVal val="#ppt_h"/>
                                          </p:val>
                                        </p:tav>
                                      </p:tavLst>
                                    </p:anim>
                                    <p:animEffect transition="in" filter="fade">
                                      <p:cBhvr>
                                        <p:cTn id="79" dur="1000"/>
                                        <p:tgtEl>
                                          <p:spTgt spid="40"/>
                                        </p:tgtEl>
                                      </p:cBhvr>
                                    </p:animEffect>
                                  </p:childTnLst>
                                </p:cTn>
                              </p:par>
                            </p:childTnLst>
                          </p:cTn>
                        </p:par>
                        <p:par>
                          <p:cTn id="80" fill="hold">
                            <p:stCondLst>
                              <p:cond delay="1000"/>
                            </p:stCondLst>
                            <p:childTnLst>
                              <p:par>
                                <p:cTn id="81" presetID="55"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1000" fill="hold"/>
                                        <p:tgtEl>
                                          <p:spTgt spid="43"/>
                                        </p:tgtEl>
                                        <p:attrNameLst>
                                          <p:attrName>ppt_w</p:attrName>
                                        </p:attrNameLst>
                                      </p:cBhvr>
                                      <p:tavLst>
                                        <p:tav tm="0">
                                          <p:val>
                                            <p:strVal val="#ppt_w*0.70"/>
                                          </p:val>
                                        </p:tav>
                                        <p:tav tm="100000">
                                          <p:val>
                                            <p:strVal val="#ppt_w"/>
                                          </p:val>
                                        </p:tav>
                                      </p:tavLst>
                                    </p:anim>
                                    <p:anim calcmode="lin" valueType="num">
                                      <p:cBhvr>
                                        <p:cTn id="84" dur="1000" fill="hold"/>
                                        <p:tgtEl>
                                          <p:spTgt spid="43"/>
                                        </p:tgtEl>
                                        <p:attrNameLst>
                                          <p:attrName>ppt_h</p:attrName>
                                        </p:attrNameLst>
                                      </p:cBhvr>
                                      <p:tavLst>
                                        <p:tav tm="0">
                                          <p:val>
                                            <p:strVal val="#ppt_h"/>
                                          </p:val>
                                        </p:tav>
                                        <p:tav tm="100000">
                                          <p:val>
                                            <p:strVal val="#ppt_h"/>
                                          </p:val>
                                        </p:tav>
                                      </p:tavLst>
                                    </p:anim>
                                    <p:animEffect transition="in" filter="fade">
                                      <p:cBhvr>
                                        <p:cTn id="85" dur="1000"/>
                                        <p:tgtEl>
                                          <p:spTgt spid="43"/>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1000" fill="hold"/>
                                        <p:tgtEl>
                                          <p:spTgt spid="44"/>
                                        </p:tgtEl>
                                        <p:attrNameLst>
                                          <p:attrName>ppt_w</p:attrName>
                                        </p:attrNameLst>
                                      </p:cBhvr>
                                      <p:tavLst>
                                        <p:tav tm="0">
                                          <p:val>
                                            <p:strVal val="#ppt_w*0.70"/>
                                          </p:val>
                                        </p:tav>
                                        <p:tav tm="100000">
                                          <p:val>
                                            <p:strVal val="#ppt_w"/>
                                          </p:val>
                                        </p:tav>
                                      </p:tavLst>
                                    </p:anim>
                                    <p:anim calcmode="lin" valueType="num">
                                      <p:cBhvr>
                                        <p:cTn id="89" dur="1000" fill="hold"/>
                                        <p:tgtEl>
                                          <p:spTgt spid="44"/>
                                        </p:tgtEl>
                                        <p:attrNameLst>
                                          <p:attrName>ppt_h</p:attrName>
                                        </p:attrNameLst>
                                      </p:cBhvr>
                                      <p:tavLst>
                                        <p:tav tm="0">
                                          <p:val>
                                            <p:strVal val="#ppt_h"/>
                                          </p:val>
                                        </p:tav>
                                        <p:tav tm="100000">
                                          <p:val>
                                            <p:strVal val="#ppt_h"/>
                                          </p:val>
                                        </p:tav>
                                      </p:tavLst>
                                    </p:anim>
                                    <p:animEffect transition="in" filter="fade">
                                      <p:cBhvr>
                                        <p:cTn id="9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32" grpId="0" animBg="1"/>
      <p:bldP spid="32" grpId="1" animBg="1"/>
      <p:bldP spid="33" grpId="0" animBg="1"/>
      <p:bldP spid="33" grpId="1" animBg="1"/>
      <p:bldP spid="35" grpId="0" animBg="1"/>
      <p:bldP spid="35" grpId="1" animBg="1"/>
      <p:bldP spid="36" grpId="0" animBg="1"/>
      <p:bldP spid="36" grpId="1" animBg="1"/>
      <p:bldP spid="37" grpId="0"/>
      <p:bldP spid="38" grpId="0"/>
      <p:bldP spid="40" grpId="0" animBg="1"/>
      <p:bldP spid="44" grpId="0" animBg="1"/>
      <p:bldP spid="57" grpId="0" animBg="1"/>
      <p:bldP spid="57" grpId="1" animBg="1"/>
      <p:bldP spid="61" grpId="0" animBg="1"/>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501862" y="812800"/>
            <a:ext cx="2451637" cy="5283200"/>
          </a:xfrm>
          <a:prstGeom prst="roundRect">
            <a:avLst/>
          </a:prstGeom>
          <a:solidFill>
            <a:schemeClr val="accent5">
              <a:lumMod val="75000"/>
              <a:alpha val="17000"/>
            </a:schemeClr>
          </a:solidFill>
          <a:ln w="38100">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1930400" y="800100"/>
            <a:ext cx="4559300" cy="5308600"/>
          </a:xfrm>
          <a:prstGeom prst="roundRect">
            <a:avLst/>
          </a:prstGeom>
          <a:solidFill>
            <a:schemeClr val="accent4">
              <a:lumMod val="75000"/>
              <a:alpha val="15000"/>
            </a:schemeClr>
          </a:solidFill>
          <a:ln w="38100">
            <a:solidFill>
              <a:schemeClr val="accent4">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498598"/>
          </a:xfrm>
        </p:spPr>
        <p:txBody>
          <a:bodyPr/>
          <a:lstStyle/>
          <a:p>
            <a:r>
              <a:rPr sz="3600" dirty="0" smtClean="0"/>
              <a:t>Using Desktop Virtualization </a:t>
            </a:r>
            <a:r>
              <a:rPr sz="3600" dirty="0" smtClean="0"/>
              <a:t>Effectively </a:t>
            </a:r>
            <a:endParaRPr lang="en-US" sz="3600" dirty="0"/>
          </a:p>
        </p:txBody>
      </p:sp>
      <p:sp>
        <p:nvSpPr>
          <p:cNvPr id="7" name="TextBox 6"/>
          <p:cNvSpPr txBox="1"/>
          <p:nvPr/>
        </p:nvSpPr>
        <p:spPr>
          <a:xfrm>
            <a:off x="2971800" y="927100"/>
            <a:ext cx="2565400" cy="307777"/>
          </a:xfrm>
          <a:prstGeom prst="rect">
            <a:avLst/>
          </a:prstGeom>
          <a:noFill/>
        </p:spPr>
        <p:txBody>
          <a:bodyPr wrap="square" rtlCol="0">
            <a:spAutoFit/>
          </a:bodyPr>
          <a:lstStyle/>
          <a:p>
            <a:pPr algn="ctr"/>
            <a:r>
              <a:rPr lang="en-US" sz="1400" b="1" dirty="0" smtClean="0">
                <a:solidFill>
                  <a:schemeClr val="tx1"/>
                </a:solidFill>
              </a:rPr>
              <a:t>Managed Desktops</a:t>
            </a:r>
            <a:endParaRPr lang="en-US" sz="1400" b="1" dirty="0">
              <a:solidFill>
                <a:schemeClr val="tx1"/>
              </a:solidFill>
            </a:endParaRPr>
          </a:p>
        </p:txBody>
      </p:sp>
      <p:sp>
        <p:nvSpPr>
          <p:cNvPr id="8" name="TextBox 7"/>
          <p:cNvSpPr txBox="1"/>
          <p:nvPr/>
        </p:nvSpPr>
        <p:spPr>
          <a:xfrm>
            <a:off x="6400800" y="939800"/>
            <a:ext cx="2565400" cy="523220"/>
          </a:xfrm>
          <a:prstGeom prst="rect">
            <a:avLst/>
          </a:prstGeom>
          <a:noFill/>
        </p:spPr>
        <p:txBody>
          <a:bodyPr wrap="square" rtlCol="0">
            <a:spAutoFit/>
          </a:bodyPr>
          <a:lstStyle/>
          <a:p>
            <a:pPr algn="ctr"/>
            <a:r>
              <a:rPr lang="en-US" sz="1400" b="1" dirty="0" smtClean="0">
                <a:solidFill>
                  <a:schemeClr val="tx1"/>
                </a:solidFill>
              </a:rPr>
              <a:t>Managing Unmanaged Desktops</a:t>
            </a:r>
            <a:endParaRPr lang="en-US" sz="1400" b="1" dirty="0">
              <a:solidFill>
                <a:schemeClr val="tx1"/>
              </a:solidFill>
            </a:endParaRPr>
          </a:p>
        </p:txBody>
      </p:sp>
      <p:grpSp>
        <p:nvGrpSpPr>
          <p:cNvPr id="3" name="Group 22"/>
          <p:cNvGrpSpPr/>
          <p:nvPr/>
        </p:nvGrpSpPr>
        <p:grpSpPr>
          <a:xfrm>
            <a:off x="2090591" y="1508372"/>
            <a:ext cx="4211473" cy="1260227"/>
            <a:chOff x="1963591" y="1207063"/>
            <a:chExt cx="4211473" cy="2221936"/>
          </a:xfrm>
        </p:grpSpPr>
        <p:grpSp>
          <p:nvGrpSpPr>
            <p:cNvPr id="4" name="Group 49"/>
            <p:cNvGrpSpPr/>
            <p:nvPr/>
          </p:nvGrpSpPr>
          <p:grpSpPr>
            <a:xfrm>
              <a:off x="4822761" y="1210195"/>
              <a:ext cx="1352303" cy="2215703"/>
              <a:chOff x="1382553" y="3381091"/>
              <a:chExt cx="2385053" cy="3563995"/>
            </a:xfrm>
          </p:grpSpPr>
          <p:sp>
            <p:nvSpPr>
              <p:cNvPr id="10" name="Rounded Rectangle 9"/>
              <p:cNvSpPr/>
              <p:nvPr/>
            </p:nvSpPr>
            <p:spPr bwMode="auto">
              <a:xfrm>
                <a:off x="1382553" y="3417903"/>
                <a:ext cx="2385053" cy="3527183"/>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11" name="Picture 10" descr="MOBILEgeek copy.png"/>
              <p:cNvPicPr>
                <a:picLocks noChangeAspect="1"/>
              </p:cNvPicPr>
              <p:nvPr/>
            </p:nvPicPr>
            <p:blipFill>
              <a:blip r:embed="rId4" cstate="email"/>
              <a:srcRect/>
              <a:stretch>
                <a:fillRect/>
              </a:stretch>
            </p:blipFill>
            <p:spPr>
              <a:xfrm>
                <a:off x="1555469" y="4151764"/>
                <a:ext cx="2039221"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2" name="Rectangle 11"/>
              <p:cNvSpPr/>
              <p:nvPr/>
            </p:nvSpPr>
            <p:spPr>
              <a:xfrm>
                <a:off x="1558981" y="3381091"/>
                <a:ext cx="2032197"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Mobile</a:t>
                </a:r>
                <a:endParaRPr lang="en-US" sz="1600"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9" name="Group 12"/>
            <p:cNvGrpSpPr/>
            <p:nvPr/>
          </p:nvGrpSpPr>
          <p:grpSpPr>
            <a:xfrm>
              <a:off x="3408147" y="1207063"/>
              <a:ext cx="1352303" cy="2221936"/>
              <a:chOff x="3581463" y="2809220"/>
              <a:chExt cx="1987544" cy="2978351"/>
            </a:xfrm>
          </p:grpSpPr>
          <p:grpSp>
            <p:nvGrpSpPr>
              <p:cNvPr id="13" name="Group 50"/>
              <p:cNvGrpSpPr/>
              <p:nvPr/>
            </p:nvGrpSpPr>
            <p:grpSpPr>
              <a:xfrm>
                <a:off x="3581463" y="2809220"/>
                <a:ext cx="1987544" cy="2978351"/>
                <a:chOff x="4297755" y="3371064"/>
                <a:chExt cx="2385053" cy="3574022"/>
              </a:xfrm>
            </p:grpSpPr>
            <p:sp>
              <p:nvSpPr>
                <p:cNvPr id="16" name="Rounded Rectangle 15"/>
                <p:cNvSpPr/>
                <p:nvPr/>
              </p:nvSpPr>
              <p:spPr bwMode="auto">
                <a:xfrm>
                  <a:off x="4297755" y="3417903"/>
                  <a:ext cx="2385053" cy="3527183"/>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17" name="Rectangle 11"/>
                <p:cNvSpPr/>
                <p:nvPr/>
              </p:nvSpPr>
              <p:spPr>
                <a:xfrm>
                  <a:off x="4456022" y="3371064"/>
                  <a:ext cx="2068517"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Office</a:t>
                  </a:r>
                </a:p>
              </p:txBody>
            </p:sp>
          </p:grpSp>
          <p:pic>
            <p:nvPicPr>
              <p:cNvPr id="15" name="Picture 2"/>
              <p:cNvPicPr>
                <a:picLocks noChangeAspect="1" noChangeArrowheads="1"/>
              </p:cNvPicPr>
              <p:nvPr/>
            </p:nvPicPr>
            <p:blipFill>
              <a:blip r:embed="rId5" cstate="email"/>
              <a:srcRect/>
              <a:stretch>
                <a:fillRect/>
              </a:stretch>
            </p:blipFill>
            <p:spPr bwMode="auto">
              <a:xfrm>
                <a:off x="3716831" y="3442049"/>
                <a:ext cx="1716809" cy="2176272"/>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grpSp>
        <p:grpSp>
          <p:nvGrpSpPr>
            <p:cNvPr id="14" name="Group 21"/>
            <p:cNvGrpSpPr/>
            <p:nvPr/>
          </p:nvGrpSpPr>
          <p:grpSpPr>
            <a:xfrm>
              <a:off x="1963591" y="1228340"/>
              <a:ext cx="1352303" cy="2192817"/>
              <a:chOff x="5952118" y="2848253"/>
              <a:chExt cx="1987544" cy="2939319"/>
            </a:xfrm>
          </p:grpSpPr>
          <p:grpSp>
            <p:nvGrpSpPr>
              <p:cNvPr id="18" name="Group 51"/>
              <p:cNvGrpSpPr/>
              <p:nvPr/>
            </p:nvGrpSpPr>
            <p:grpSpPr>
              <a:xfrm>
                <a:off x="5952118" y="2848253"/>
                <a:ext cx="1987544" cy="2939319"/>
                <a:chOff x="7142541" y="3417903"/>
                <a:chExt cx="2385053" cy="3527183"/>
              </a:xfrm>
            </p:grpSpPr>
            <p:sp>
              <p:nvSpPr>
                <p:cNvPr id="21" name="Rounded Rectangle 20"/>
                <p:cNvSpPr/>
                <p:nvPr/>
              </p:nvSpPr>
              <p:spPr bwMode="auto">
                <a:xfrm>
                  <a:off x="7142541"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22" name="Rectangle 16"/>
                <p:cNvSpPr/>
                <p:nvPr/>
              </p:nvSpPr>
              <p:spPr>
                <a:xfrm>
                  <a:off x="7690254" y="3443098"/>
                  <a:ext cx="1430459"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Task</a:t>
                  </a:r>
                </a:p>
              </p:txBody>
            </p:sp>
          </p:grpSp>
          <p:pic>
            <p:nvPicPr>
              <p:cNvPr id="20" name="Picture 4"/>
              <p:cNvPicPr>
                <a:picLocks noChangeAspect="1" noChangeArrowheads="1"/>
              </p:cNvPicPr>
              <p:nvPr/>
            </p:nvPicPr>
            <p:blipFill>
              <a:blip r:embed="rId6" cstate="email"/>
              <a:srcRect/>
              <a:stretch>
                <a:fillRect/>
              </a:stretch>
            </p:blipFill>
            <p:spPr bwMode="auto">
              <a:xfrm>
                <a:off x="6137006" y="3437467"/>
                <a:ext cx="1710047" cy="220881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grpSp>
      </p:grpSp>
      <p:grpSp>
        <p:nvGrpSpPr>
          <p:cNvPr id="19" name="Group 31"/>
          <p:cNvGrpSpPr/>
          <p:nvPr/>
        </p:nvGrpSpPr>
        <p:grpSpPr>
          <a:xfrm>
            <a:off x="6578599" y="1530039"/>
            <a:ext cx="2298700" cy="1187761"/>
            <a:chOff x="6232831" y="856939"/>
            <a:chExt cx="2746953" cy="2195919"/>
          </a:xfrm>
        </p:grpSpPr>
        <p:grpSp>
          <p:nvGrpSpPr>
            <p:cNvPr id="23" name="Group 49"/>
            <p:cNvGrpSpPr/>
            <p:nvPr/>
          </p:nvGrpSpPr>
          <p:grpSpPr>
            <a:xfrm>
              <a:off x="7627482" y="860041"/>
              <a:ext cx="1352302" cy="2192817"/>
              <a:chOff x="1382553" y="3417903"/>
              <a:chExt cx="2385053" cy="3527183"/>
            </a:xfrm>
          </p:grpSpPr>
          <p:sp>
            <p:nvSpPr>
              <p:cNvPr id="25" name="Rounded Rectangle 24"/>
              <p:cNvSpPr/>
              <p:nvPr/>
            </p:nvSpPr>
            <p:spPr bwMode="auto">
              <a:xfrm>
                <a:off x="1382553"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26" name="Picture 25" descr="MOBILEgeek copy.png"/>
              <p:cNvPicPr>
                <a:picLocks noChangeAspect="1"/>
              </p:cNvPicPr>
              <p:nvPr/>
            </p:nvPicPr>
            <p:blipFill>
              <a:blip r:embed="rId7" cstate="print"/>
              <a:stretch>
                <a:fillRect/>
              </a:stretch>
            </p:blipFill>
            <p:spPr>
              <a:xfrm>
                <a:off x="1565433" y="4151764"/>
                <a:ext cx="2011680"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27" name="Rectangle 26"/>
              <p:cNvSpPr/>
              <p:nvPr/>
            </p:nvSpPr>
            <p:spPr>
              <a:xfrm>
                <a:off x="1385358" y="3453770"/>
                <a:ext cx="2382244" cy="702470"/>
              </a:xfrm>
              <a:prstGeom prst="rect">
                <a:avLst/>
              </a:prstGeom>
            </p:spPr>
            <p:txBody>
              <a:bodyPr wrap="square">
                <a:spAutoFit/>
              </a:bodyPr>
              <a:lstStyle/>
              <a:p>
                <a:pPr algn="ctr" defTabSz="914363">
                  <a:lnSpc>
                    <a:spcPct val="85000"/>
                  </a:lnSpc>
                </a:pPr>
                <a:r>
                  <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rPr>
                  <a:t>Contractor / Offshore</a:t>
                </a:r>
                <a:endParaRPr lang="en-US" sz="1100" b="1"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24" name="Group 50"/>
            <p:cNvGrpSpPr/>
            <p:nvPr/>
          </p:nvGrpSpPr>
          <p:grpSpPr>
            <a:xfrm>
              <a:off x="6232831" y="856939"/>
              <a:ext cx="1352303" cy="2192817"/>
              <a:chOff x="5452195" y="3041339"/>
              <a:chExt cx="1720672" cy="2544649"/>
            </a:xfrm>
          </p:grpSpPr>
          <p:sp>
            <p:nvSpPr>
              <p:cNvPr id="29" name="Rounded Rectangle 28"/>
              <p:cNvSpPr/>
              <p:nvPr/>
            </p:nvSpPr>
            <p:spPr bwMode="auto">
              <a:xfrm>
                <a:off x="5452195" y="3041339"/>
                <a:ext cx="1720672" cy="2544649"/>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30" name="Picture 29" descr="MOBILEgeek copy.png"/>
              <p:cNvPicPr>
                <a:picLocks noChangeAspect="1"/>
              </p:cNvPicPr>
              <p:nvPr/>
            </p:nvPicPr>
            <p:blipFill>
              <a:blip r:embed="rId8" cstate="print"/>
              <a:stretch>
                <a:fillRect/>
              </a:stretch>
            </p:blipFill>
            <p:spPr>
              <a:xfrm>
                <a:off x="5626072" y="3593007"/>
                <a:ext cx="1374510" cy="1832681"/>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31" name="Rectangle 30"/>
              <p:cNvSpPr/>
              <p:nvPr/>
            </p:nvSpPr>
            <p:spPr>
              <a:xfrm>
                <a:off x="5548392" y="3074962"/>
                <a:ext cx="1519157" cy="509540"/>
              </a:xfrm>
              <a:prstGeom prst="rect">
                <a:avLst/>
              </a:prstGeom>
            </p:spPr>
            <p:txBody>
              <a:bodyPr wrap="square">
                <a:spAutoFit/>
              </a:bodyPr>
              <a:lstStyle/>
              <a:p>
                <a:pPr algn="ctr" defTabSz="914363">
                  <a:lnSpc>
                    <a:spcPct val="85000"/>
                  </a:lnSpc>
                </a:pPr>
                <a:r>
                  <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rPr>
                  <a:t>Work from home</a:t>
                </a:r>
                <a:endPar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cxnSp>
        <p:nvCxnSpPr>
          <p:cNvPr id="33" name="Straight Connector 32"/>
          <p:cNvCxnSpPr/>
          <p:nvPr/>
        </p:nvCxnSpPr>
        <p:spPr>
          <a:xfrm>
            <a:off x="215900" y="3467100"/>
            <a:ext cx="86868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900" y="4216400"/>
            <a:ext cx="871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5900" y="2819400"/>
            <a:ext cx="86868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800" y="5207000"/>
            <a:ext cx="863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6700" y="6121400"/>
            <a:ext cx="871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254000" y="2882900"/>
            <a:ext cx="1663700"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User State Virtualization</a:t>
            </a:r>
          </a:p>
        </p:txBody>
      </p:sp>
      <p:sp>
        <p:nvSpPr>
          <p:cNvPr id="58" name="Rounded Rectangle 57"/>
          <p:cNvSpPr/>
          <p:nvPr/>
        </p:nvSpPr>
        <p:spPr bwMode="auto">
          <a:xfrm>
            <a:off x="203200" y="3517900"/>
            <a:ext cx="1689100"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62" name="Rounded Rectangle 61"/>
          <p:cNvSpPr/>
          <p:nvPr/>
        </p:nvSpPr>
        <p:spPr bwMode="auto">
          <a:xfrm>
            <a:off x="152400" y="5270500"/>
            <a:ext cx="1663700" cy="7493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Personalized Remote Desktops</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(VDI)</a:t>
            </a:r>
          </a:p>
        </p:txBody>
      </p:sp>
      <p:sp>
        <p:nvSpPr>
          <p:cNvPr id="63" name="Rounded Rectangle 62"/>
          <p:cNvSpPr/>
          <p:nvPr/>
        </p:nvSpPr>
        <p:spPr bwMode="auto">
          <a:xfrm>
            <a:off x="152400" y="4368800"/>
            <a:ext cx="1701800" cy="6985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Shared Remote  Desktops</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(RDS)</a:t>
            </a:r>
          </a:p>
        </p:txBody>
      </p:sp>
      <p:grpSp>
        <p:nvGrpSpPr>
          <p:cNvPr id="28" name="Group 55"/>
          <p:cNvGrpSpPr/>
          <p:nvPr/>
        </p:nvGrpSpPr>
        <p:grpSpPr>
          <a:xfrm>
            <a:off x="2311400" y="2895600"/>
            <a:ext cx="6337300" cy="539750"/>
            <a:chOff x="2311400" y="2895600"/>
            <a:chExt cx="6337300" cy="539750"/>
          </a:xfrm>
        </p:grpSpPr>
        <p:pic>
          <p:nvPicPr>
            <p:cNvPr id="102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11400" y="2895600"/>
              <a:ext cx="622300" cy="514350"/>
            </a:xfrm>
            <a:prstGeom prst="rect">
              <a:avLst/>
            </a:prstGeom>
            <a:noFill/>
          </p:spPr>
        </p:pic>
        <p:pic>
          <p:nvPicPr>
            <p:cNvPr id="6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26400" y="2908300"/>
              <a:ext cx="622300" cy="514350"/>
            </a:xfrm>
            <a:prstGeom prst="rect">
              <a:avLst/>
            </a:prstGeom>
            <a:noFill/>
          </p:spPr>
        </p:pic>
        <p:pic>
          <p:nvPicPr>
            <p:cNvPr id="6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781800" y="2921000"/>
              <a:ext cx="622300" cy="514350"/>
            </a:xfrm>
            <a:prstGeom prst="rect">
              <a:avLst/>
            </a:prstGeom>
            <a:noFill/>
          </p:spPr>
        </p:pic>
        <p:pic>
          <p:nvPicPr>
            <p:cNvPr id="6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05400" y="2895600"/>
              <a:ext cx="622300" cy="514350"/>
            </a:xfrm>
            <a:prstGeom prst="rect">
              <a:avLst/>
            </a:prstGeom>
            <a:noFill/>
          </p:spPr>
        </p:pic>
        <p:pic>
          <p:nvPicPr>
            <p:cNvPr id="6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2921000"/>
              <a:ext cx="622300" cy="514350"/>
            </a:xfrm>
            <a:prstGeom prst="rect">
              <a:avLst/>
            </a:prstGeom>
            <a:noFill/>
          </p:spPr>
        </p:pic>
      </p:grpSp>
      <p:grpSp>
        <p:nvGrpSpPr>
          <p:cNvPr id="32" name="Group 58"/>
          <p:cNvGrpSpPr/>
          <p:nvPr/>
        </p:nvGrpSpPr>
        <p:grpSpPr>
          <a:xfrm>
            <a:off x="2336800" y="3556000"/>
            <a:ext cx="6375400" cy="527050"/>
            <a:chOff x="2336800" y="3556000"/>
            <a:chExt cx="6375400" cy="527050"/>
          </a:xfrm>
        </p:grpSpPr>
        <p:pic>
          <p:nvPicPr>
            <p:cNvPr id="68"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36800" y="3568700"/>
              <a:ext cx="622300" cy="514350"/>
            </a:xfrm>
            <a:prstGeom prst="rect">
              <a:avLst/>
            </a:prstGeom>
            <a:noFill/>
          </p:spPr>
        </p:pic>
        <p:pic>
          <p:nvPicPr>
            <p:cNvPr id="69"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3556000"/>
              <a:ext cx="622300" cy="514350"/>
            </a:xfrm>
            <a:prstGeom prst="rect">
              <a:avLst/>
            </a:prstGeom>
            <a:noFill/>
          </p:spPr>
        </p:pic>
        <p:pic>
          <p:nvPicPr>
            <p:cNvPr id="70"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56200" y="3556000"/>
              <a:ext cx="622300" cy="514350"/>
            </a:xfrm>
            <a:prstGeom prst="rect">
              <a:avLst/>
            </a:prstGeom>
            <a:noFill/>
          </p:spPr>
        </p:pic>
        <p:pic>
          <p:nvPicPr>
            <p:cNvPr id="71"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819900" y="3568700"/>
              <a:ext cx="622300" cy="514350"/>
            </a:xfrm>
            <a:prstGeom prst="rect">
              <a:avLst/>
            </a:prstGeom>
            <a:noFill/>
          </p:spPr>
        </p:pic>
        <p:pic>
          <p:nvPicPr>
            <p:cNvPr id="72"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89900" y="3568700"/>
              <a:ext cx="622300" cy="514350"/>
            </a:xfrm>
            <a:prstGeom prst="rect">
              <a:avLst/>
            </a:prstGeom>
            <a:noFill/>
          </p:spPr>
        </p:pic>
      </p:grpSp>
      <p:sp>
        <p:nvSpPr>
          <p:cNvPr id="43" name="Rounded Rectangle 42"/>
          <p:cNvSpPr/>
          <p:nvPr/>
        </p:nvSpPr>
        <p:spPr bwMode="auto">
          <a:xfrm>
            <a:off x="0" y="2806700"/>
            <a:ext cx="9144000" cy="1397000"/>
          </a:xfrm>
          <a:prstGeom prst="roundRect">
            <a:avLst/>
          </a:prstGeom>
          <a:solidFill>
            <a:schemeClr val="accent3">
              <a:lumMod val="50000"/>
              <a:alpha val="65000"/>
            </a:schemeClr>
          </a:solidFill>
          <a:ln w="38100">
            <a:solidFill>
              <a:srgbClr val="FF0000"/>
            </a:solidFill>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Lay the foundation for desktop optimization</a:t>
            </a:r>
          </a:p>
        </p:txBody>
      </p:sp>
      <p:grpSp>
        <p:nvGrpSpPr>
          <p:cNvPr id="35" name="Group 78"/>
          <p:cNvGrpSpPr/>
          <p:nvPr/>
        </p:nvGrpSpPr>
        <p:grpSpPr>
          <a:xfrm>
            <a:off x="2349500" y="4406900"/>
            <a:ext cx="6375400" cy="539750"/>
            <a:chOff x="2349500" y="4406900"/>
            <a:chExt cx="6375400" cy="539750"/>
          </a:xfrm>
        </p:grpSpPr>
        <p:pic>
          <p:nvPicPr>
            <p:cNvPr id="73"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59200" y="4406900"/>
              <a:ext cx="622300" cy="514350"/>
            </a:xfrm>
            <a:prstGeom prst="rect">
              <a:avLst/>
            </a:prstGeom>
            <a:noFill/>
          </p:spPr>
        </p:pic>
        <p:pic>
          <p:nvPicPr>
            <p:cNvPr id="7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49500" y="4419600"/>
              <a:ext cx="622300" cy="514350"/>
            </a:xfrm>
            <a:prstGeom prst="rect">
              <a:avLst/>
            </a:prstGeom>
            <a:noFill/>
          </p:spPr>
        </p:pic>
        <p:pic>
          <p:nvPicPr>
            <p:cNvPr id="7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02600" y="4432300"/>
              <a:ext cx="622300" cy="514350"/>
            </a:xfrm>
            <a:prstGeom prst="rect">
              <a:avLst/>
            </a:prstGeom>
            <a:noFill/>
          </p:spPr>
        </p:pic>
      </p:grpSp>
      <p:grpSp>
        <p:nvGrpSpPr>
          <p:cNvPr id="37" name="Group 60"/>
          <p:cNvGrpSpPr/>
          <p:nvPr/>
        </p:nvGrpSpPr>
        <p:grpSpPr>
          <a:xfrm>
            <a:off x="6908800" y="5346700"/>
            <a:ext cx="1879600" cy="527050"/>
            <a:chOff x="6908800" y="5346700"/>
            <a:chExt cx="1879600" cy="527050"/>
          </a:xfrm>
        </p:grpSpPr>
        <p:pic>
          <p:nvPicPr>
            <p:cNvPr id="7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66100" y="5359400"/>
              <a:ext cx="622300" cy="514350"/>
            </a:xfrm>
            <a:prstGeom prst="rect">
              <a:avLst/>
            </a:prstGeom>
            <a:noFill/>
          </p:spPr>
        </p:pic>
        <p:pic>
          <p:nvPicPr>
            <p:cNvPr id="7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908800" y="5346700"/>
              <a:ext cx="622300" cy="51435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2000"/>
                            </p:stCondLst>
                            <p:childTnLst>
                              <p:par>
                                <p:cTn id="59" presetID="55"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strVal val="#ppt_w*0.70"/>
                                          </p:val>
                                        </p:tav>
                                        <p:tav tm="100000">
                                          <p:val>
                                            <p:strVal val="#ppt_w"/>
                                          </p:val>
                                        </p:tav>
                                      </p:tavLst>
                                    </p:anim>
                                    <p:anim calcmode="lin" valueType="num">
                                      <p:cBhvr>
                                        <p:cTn id="62" dur="1000" fill="hold"/>
                                        <p:tgtEl>
                                          <p:spTgt spid="43"/>
                                        </p:tgtEl>
                                        <p:attrNameLst>
                                          <p:attrName>ppt_h</p:attrName>
                                        </p:attrNameLst>
                                      </p:cBhvr>
                                      <p:tavLst>
                                        <p:tav tm="0">
                                          <p:val>
                                            <p:strVal val="#ppt_h"/>
                                          </p:val>
                                        </p:tav>
                                        <p:tav tm="100000">
                                          <p:val>
                                            <p:strVal val="#ppt_h"/>
                                          </p:val>
                                        </p:tav>
                                      </p:tavLst>
                                    </p:anim>
                                    <p:animEffect transition="in" filter="fade">
                                      <p:cBhvr>
                                        <p:cTn id="6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p:bldP spid="57" grpId="0" animBg="1"/>
      <p:bldP spid="58" grpId="0" animBg="1"/>
      <p:bldP spid="62" grpId="0" animBg="1"/>
      <p:bldP spid="63" grpId="0" animBg="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VDI</a:t>
            </a:r>
            <a:endParaRPr lang="en-US" dirty="0"/>
          </a:p>
        </p:txBody>
      </p:sp>
      <p:grpSp>
        <p:nvGrpSpPr>
          <p:cNvPr id="3" name="Group 74"/>
          <p:cNvGrpSpPr/>
          <p:nvPr/>
        </p:nvGrpSpPr>
        <p:grpSpPr>
          <a:xfrm>
            <a:off x="6781225" y="1351416"/>
            <a:ext cx="1741524" cy="3070856"/>
            <a:chOff x="8584625" y="1299660"/>
            <a:chExt cx="1741524" cy="3070856"/>
          </a:xfrm>
        </p:grpSpPr>
        <p:sp>
          <p:nvSpPr>
            <p:cNvPr id="4" name="Rounded Rectangle 3"/>
            <p:cNvSpPr/>
            <p:nvPr/>
          </p:nvSpPr>
          <p:spPr bwMode="auto">
            <a:xfrm>
              <a:off x="8584625" y="1299660"/>
              <a:ext cx="1741524" cy="3070856"/>
            </a:xfrm>
            <a:prstGeom prst="roundRect">
              <a:avLst>
                <a:gd name="adj" fmla="val 10395"/>
              </a:avLst>
            </a:prstGeom>
            <a:solidFill>
              <a:schemeClr val="tx1">
                <a:lumMod val="85000"/>
                <a:alpha val="30000"/>
              </a:schemeClr>
            </a:solidFill>
            <a:ln>
              <a:noFill/>
              <a:headEnd type="none" w="med" len="med"/>
              <a:tailEnd type="none" w="med" len="med"/>
            </a:ln>
            <a:scene3d>
              <a:camera prst="orthographicFront" fov="0">
                <a:rot lat="0" lon="0" rev="0"/>
              </a:camera>
              <a:lightRig rig="brightRoom" dir="tl">
                <a:rot lat="0" lon="0" rev="5400000"/>
              </a:lightRig>
            </a:scene3d>
            <a:sp3d contourW="6350">
              <a:bevelT w="12700" h="38100" prst="angle"/>
              <a:contourClr>
                <a:schemeClr val="tx1">
                  <a:lumMod val="85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28600" lvl="2" indent="-228600" algn="ctr" defTabSz="914099" eaLnBrk="0" hangingPunct="0">
                <a:lnSpc>
                  <a:spcPts val="1300"/>
                </a:lnSpc>
                <a:buClr>
                  <a:schemeClr val="tx2"/>
                </a:buClr>
                <a:buSzPct val="95000"/>
                <a:defRPr/>
              </a:pPr>
              <a:endParaRPr lang="en-US" dirty="0" smtClean="0">
                <a:solidFill>
                  <a:srgbClr val="FFFF00"/>
                </a:solidFill>
                <a:latin typeface="Segoe" pitchFamily="34" charset="0"/>
              </a:endParaRPr>
            </a:p>
          </p:txBody>
        </p:sp>
        <p:sp>
          <p:nvSpPr>
            <p:cNvPr id="5" name="Round Same Side Corner Rectangle 4"/>
            <p:cNvSpPr/>
            <p:nvPr/>
          </p:nvSpPr>
          <p:spPr bwMode="auto">
            <a:xfrm rot="10800000">
              <a:off x="8666782" y="2048932"/>
              <a:ext cx="1577207" cy="2207846"/>
            </a:xfrm>
            <a:prstGeom prst="round2SameRect">
              <a:avLst>
                <a:gd name="adj1" fmla="val 10810"/>
                <a:gd name="adj2" fmla="val 0"/>
              </a:avLst>
            </a:prstGeom>
            <a:gradFill flip="none" rotWithShape="1">
              <a:gsLst>
                <a:gs pos="0">
                  <a:schemeClr val="accent5">
                    <a:alpha val="25000"/>
                  </a:schemeClr>
                </a:gs>
                <a:gs pos="15000">
                  <a:schemeClr val="accent5">
                    <a:alpha val="40000"/>
                  </a:schemeClr>
                </a:gs>
                <a:gs pos="62000">
                  <a:schemeClr val="accent5">
                    <a:alpha val="35000"/>
                  </a:schemeClr>
                </a:gs>
                <a:gs pos="97000">
                  <a:schemeClr val="accent5">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b="1" dirty="0" smtClean="0">
                <a:ln>
                  <a:solidFill>
                    <a:schemeClr val="tx1">
                      <a:lumMod val="50000"/>
                      <a:lumOff val="50000"/>
                      <a:alpha val="4000"/>
                    </a:schemeClr>
                  </a:solidFill>
                </a:ln>
                <a:solidFill>
                  <a:srgbClr val="FFFF00"/>
                </a:solidFill>
                <a:latin typeface="Segoe" pitchFamily="34" charset="0"/>
              </a:endParaRPr>
            </a:p>
          </p:txBody>
        </p:sp>
        <p:sp>
          <p:nvSpPr>
            <p:cNvPr id="6" name="Rectangle 5"/>
            <p:cNvSpPr/>
            <p:nvPr/>
          </p:nvSpPr>
          <p:spPr>
            <a:xfrm>
              <a:off x="8702943" y="2008586"/>
              <a:ext cx="1498427" cy="256480"/>
            </a:xfrm>
            <a:prstGeom prst="rect">
              <a:avLst/>
            </a:prstGeom>
          </p:spPr>
          <p:txBody>
            <a:bodyPr wrap="square" tIns="0" bIns="0">
              <a:spAutoFit/>
            </a:bodyPr>
            <a:lstStyle/>
            <a:p>
              <a:pPr marL="176213" lvl="2" indent="-176213">
                <a:lnSpc>
                  <a:spcPts val="2040"/>
                </a:lnSpc>
                <a:spcBef>
                  <a:spcPts val="400"/>
                </a:spcBef>
                <a:spcAft>
                  <a:spcPts val="400"/>
                </a:spcAft>
                <a:buClr>
                  <a:schemeClr val="tx1"/>
                </a:buClr>
                <a:buSzPct val="95000"/>
                <a:buFont typeface="Tahoma" pitchFamily="34" charset="0"/>
                <a:buChar char="»"/>
                <a:defRPr/>
              </a:pPr>
              <a:endParaRPr lang="en-US" sz="1600" dirty="0" smtClean="0">
                <a:ln>
                  <a:solidFill>
                    <a:schemeClr val="bg1">
                      <a:lumMod val="50000"/>
                      <a:lumOff val="50000"/>
                      <a:alpha val="4000"/>
                    </a:schemeClr>
                  </a:solidFill>
                </a:ln>
                <a:solidFill>
                  <a:srgbClr val="FFFF00"/>
                </a:solidFill>
                <a:latin typeface="+mn-lt"/>
              </a:endParaRPr>
            </a:p>
          </p:txBody>
        </p:sp>
      </p:grpSp>
      <p:sp>
        <p:nvSpPr>
          <p:cNvPr id="7" name="Rounded Rectangle 6"/>
          <p:cNvSpPr/>
          <p:nvPr/>
        </p:nvSpPr>
        <p:spPr>
          <a:xfrm>
            <a:off x="7106103" y="2168401"/>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8" name="Rounded Rectangle 7"/>
          <p:cNvSpPr/>
          <p:nvPr/>
        </p:nvSpPr>
        <p:spPr>
          <a:xfrm>
            <a:off x="7038370" y="2236135"/>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9" name="Round Same Side Corner Rectangle 8"/>
          <p:cNvSpPr/>
          <p:nvPr/>
        </p:nvSpPr>
        <p:spPr>
          <a:xfrm rot="16200000" flipV="1">
            <a:off x="3807271" y="1750524"/>
            <a:ext cx="1500175" cy="8189869"/>
          </a:xfrm>
          <a:prstGeom prst="round2SameRect">
            <a:avLst>
              <a:gd name="adj1" fmla="val 7128"/>
              <a:gd name="adj2" fmla="val 8750"/>
            </a:avLst>
          </a:prstGeom>
          <a:gradFill flip="none" rotWithShape="1">
            <a:gsLst>
              <a:gs pos="0">
                <a:schemeClr val="accent2">
                  <a:alpha val="25000"/>
                </a:schemeClr>
              </a:gs>
              <a:gs pos="15000">
                <a:schemeClr val="accent2">
                  <a:alpha val="40000"/>
                </a:schemeClr>
              </a:gs>
              <a:gs pos="62000">
                <a:schemeClr val="accent2">
                  <a:alpha val="35000"/>
                </a:schemeClr>
              </a:gs>
              <a:gs pos="97000">
                <a:schemeClr val="accent2">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2"/>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sz="2000" b="1" dirty="0" smtClean="0">
              <a:ln>
                <a:solidFill>
                  <a:schemeClr val="tx1">
                    <a:lumMod val="50000"/>
                    <a:lumOff val="50000"/>
                    <a:alpha val="4000"/>
                  </a:schemeClr>
                </a:solidFill>
              </a:ln>
              <a:solidFill>
                <a:schemeClr val="tx1">
                  <a:lumMod val="75000"/>
                </a:schemeClr>
              </a:solidFill>
              <a:latin typeface="Segoe" pitchFamily="34" charset="0"/>
            </a:endParaRPr>
          </a:p>
        </p:txBody>
      </p:sp>
      <p:sp>
        <p:nvSpPr>
          <p:cNvPr id="10" name="Rectangle 9"/>
          <p:cNvSpPr/>
          <p:nvPr/>
        </p:nvSpPr>
        <p:spPr>
          <a:xfrm>
            <a:off x="480137" y="3062749"/>
            <a:ext cx="1677767" cy="369332"/>
          </a:xfrm>
          <a:prstGeom prst="rect">
            <a:avLst/>
          </a:prstGeom>
        </p:spPr>
        <p:txBody>
          <a:bodyPr wrap="none">
            <a:spAutoFit/>
          </a:bodyPr>
          <a:lstStyle/>
          <a:p>
            <a:pPr marL="0" lvl="1" indent="-228600" defTabSz="914363" eaLnBrk="0" hangingPunct="0">
              <a:lnSpc>
                <a:spcPct val="90000"/>
              </a:lnSpc>
              <a:spcBef>
                <a:spcPts val="0"/>
              </a:spcBef>
              <a:spcAft>
                <a:spcPts val="0"/>
              </a:spcAft>
              <a:buClr>
                <a:schemeClr val="tx2"/>
              </a:buClr>
              <a:buSzPct val="80000"/>
              <a:tabLst>
                <a:tab pos="4572000" algn="r"/>
              </a:tabLst>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latin typeface="+mn-lt"/>
                <a:cs typeface="Arial" charset="0"/>
                <a:sym typeface="Wingdings" pitchFamily="2" charset="2"/>
              </a:rPr>
              <a:t>Key Benefits</a:t>
            </a:r>
          </a:p>
        </p:txBody>
      </p:sp>
      <p:sp>
        <p:nvSpPr>
          <p:cNvPr id="11" name="Rectangle 10"/>
          <p:cNvSpPr/>
          <p:nvPr/>
        </p:nvSpPr>
        <p:spPr>
          <a:xfrm>
            <a:off x="480137" y="1450114"/>
            <a:ext cx="3960170" cy="400110"/>
          </a:xfrm>
          <a:prstGeom prst="rect">
            <a:avLst/>
          </a:prstGeom>
        </p:spPr>
        <p:txBody>
          <a:bodyPr wrap="square">
            <a:spAutoFit/>
          </a:bodyPr>
          <a:lstStyle/>
          <a:p>
            <a:pPr marL="0" lvl="2" defTabSz="914063" fontAlgn="auto">
              <a:spcBef>
                <a:spcPts val="0"/>
              </a:spcBef>
              <a:spcAft>
                <a:spcPts val="0"/>
              </a:spcAft>
              <a:buClr>
                <a:schemeClr val="tx2"/>
              </a:buClr>
              <a:buSzPct val="95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latin typeface="+mn-lt"/>
                <a:cs typeface="Arial" charset="0"/>
                <a:sym typeface="Wingdings" pitchFamily="2" charset="2"/>
              </a:rPr>
              <a:t>What is it?</a:t>
            </a:r>
          </a:p>
        </p:txBody>
      </p:sp>
      <p:sp>
        <p:nvSpPr>
          <p:cNvPr id="12" name="Round Same Side Corner Rectangle 11"/>
          <p:cNvSpPr/>
          <p:nvPr/>
        </p:nvSpPr>
        <p:spPr bwMode="auto">
          <a:xfrm>
            <a:off x="6860817" y="1460055"/>
            <a:ext cx="1578678" cy="615234"/>
          </a:xfrm>
          <a:prstGeom prst="round2SameRect">
            <a:avLst>
              <a:gd name="adj1" fmla="val 19792"/>
              <a:gd name="adj2" fmla="val 0"/>
            </a:avLst>
          </a:prstGeom>
          <a:gradFill flip="none" rotWithShape="1">
            <a:gsLst>
              <a:gs pos="0">
                <a:schemeClr val="accent5">
                  <a:alpha val="80000"/>
                </a:schemeClr>
              </a:gs>
              <a:gs pos="15000">
                <a:schemeClr val="accent5">
                  <a:alpha val="80000"/>
                </a:schemeClr>
              </a:gs>
              <a:gs pos="62000">
                <a:schemeClr val="accent5">
                  <a:alpha val="80000"/>
                </a:schemeClr>
              </a:gs>
              <a:gs pos="97000">
                <a:schemeClr val="accent5">
                  <a:alpha val="80000"/>
                </a:schemeClr>
              </a:gs>
            </a:gsLst>
            <a:lin ang="2700000" scaled="1"/>
            <a:tileRect/>
          </a:gradFill>
          <a:ln>
            <a:solidFill>
              <a:schemeClr val="accent5"/>
            </a:solid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vert="horz" wrap="square" lIns="91440" tIns="0" rIns="91440" bIns="45720" numCol="1" rtlCol="0" anchor="ctr" anchorCtr="0" compatLnSpc="1">
            <a:prstTxWarp prst="textNoShape">
              <a:avLst/>
            </a:prstTxWarp>
            <a:noAutofit/>
          </a:bodyPr>
          <a:lstStyle/>
          <a:p>
            <a:pPr algn="ctr" defTabSz="914400" fontAlgn="auto">
              <a:lnSpc>
                <a:spcPct val="90000"/>
              </a:lnSpc>
              <a:spcBef>
                <a:spcPts val="0"/>
              </a:spcBef>
              <a:spcAft>
                <a:spcPts val="0"/>
              </a:spcAft>
              <a:defRPr/>
            </a:pPr>
            <a:r>
              <a:rPr lang="en-US" sz="1800" i="1" kern="0" spc="-100" dirty="0" smtClean="0">
                <a:ln w="3175" cmpd="sng">
                  <a:solidFill>
                    <a:sysClr val="windowText" lastClr="000000">
                      <a:alpha val="10000"/>
                    </a:sysClr>
                  </a:solidFill>
                </a:ln>
                <a:solidFill>
                  <a:srgbClr val="FFFF00"/>
                </a:solidFill>
                <a:latin typeface="Segoe Semibold" pitchFamily="34" charset="0"/>
                <a:sym typeface="Wingdings" pitchFamily="2" charset="2"/>
              </a:rPr>
              <a:t>Server</a:t>
            </a:r>
          </a:p>
        </p:txBody>
      </p:sp>
      <p:pic>
        <p:nvPicPr>
          <p:cNvPr id="13" name="Picture 5" descr="E:\Syngai\Microsoft Clip Organizer\Tech Icons\CPUs &amp; Servers\j0431616.png"/>
          <p:cNvPicPr>
            <a:picLocks noChangeAspect="1" noChangeArrowheads="1"/>
          </p:cNvPicPr>
          <p:nvPr/>
        </p:nvPicPr>
        <p:blipFill>
          <a:blip r:embed="rId3"/>
          <a:srcRect/>
          <a:stretch>
            <a:fillRect/>
          </a:stretch>
        </p:blipFill>
        <p:spPr bwMode="auto">
          <a:xfrm>
            <a:off x="6741708" y="832441"/>
            <a:ext cx="841901" cy="780522"/>
          </a:xfrm>
          <a:prstGeom prst="rect">
            <a:avLst/>
          </a:prstGeom>
          <a:noFill/>
        </p:spPr>
      </p:pic>
      <p:sp>
        <p:nvSpPr>
          <p:cNvPr id="14" name="Rounded Rectangle 13"/>
          <p:cNvSpPr/>
          <p:nvPr/>
        </p:nvSpPr>
        <p:spPr bwMode="auto">
          <a:xfrm>
            <a:off x="4884692" y="1351416"/>
            <a:ext cx="1741524" cy="3070856"/>
          </a:xfrm>
          <a:prstGeom prst="roundRect">
            <a:avLst>
              <a:gd name="adj" fmla="val 10395"/>
            </a:avLst>
          </a:prstGeom>
          <a:solidFill>
            <a:schemeClr val="tx1">
              <a:lumMod val="85000"/>
              <a:alpha val="30000"/>
            </a:schemeClr>
          </a:solidFill>
          <a:ln>
            <a:noFill/>
            <a:headEnd type="none" w="med" len="med"/>
            <a:tailEnd type="none" w="med" len="med"/>
          </a:ln>
          <a:scene3d>
            <a:camera prst="orthographicFront" fov="0">
              <a:rot lat="0" lon="0" rev="0"/>
            </a:camera>
            <a:lightRig rig="brightRoom" dir="tl">
              <a:rot lat="0" lon="0" rev="5400000"/>
            </a:lightRig>
          </a:scene3d>
          <a:sp3d contourW="6350">
            <a:bevelT w="12700" h="38100" prst="angle"/>
            <a:contourClr>
              <a:schemeClr val="tx1">
                <a:lumMod val="85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28600" lvl="2" indent="-228600" algn="ctr" defTabSz="914099" eaLnBrk="0" hangingPunct="0">
              <a:lnSpc>
                <a:spcPts val="1300"/>
              </a:lnSpc>
              <a:buClr>
                <a:schemeClr val="tx2"/>
              </a:buClr>
              <a:buSzPct val="95000"/>
              <a:defRPr/>
            </a:pPr>
            <a:endParaRPr lang="en-US" dirty="0" smtClean="0">
              <a:solidFill>
                <a:srgbClr val="FFFF00"/>
              </a:solidFill>
              <a:latin typeface="Segoe" pitchFamily="34" charset="0"/>
            </a:endParaRPr>
          </a:p>
        </p:txBody>
      </p:sp>
      <p:sp>
        <p:nvSpPr>
          <p:cNvPr id="15" name="Round Same Side Corner Rectangle 14"/>
          <p:cNvSpPr/>
          <p:nvPr/>
        </p:nvSpPr>
        <p:spPr bwMode="auto">
          <a:xfrm rot="10800000">
            <a:off x="4961186" y="1937150"/>
            <a:ext cx="1577207" cy="2371386"/>
          </a:xfrm>
          <a:prstGeom prst="round2SameRect">
            <a:avLst>
              <a:gd name="adj1" fmla="val 10810"/>
              <a:gd name="adj2" fmla="val 0"/>
            </a:avLst>
          </a:prstGeom>
          <a:gradFill flip="none" rotWithShape="1">
            <a:gsLst>
              <a:gs pos="0">
                <a:schemeClr val="accent5"/>
              </a:gs>
              <a:gs pos="38000">
                <a:schemeClr val="accent5">
                  <a:alpha val="0"/>
                </a:schemeClr>
              </a:gs>
            </a:gsLst>
            <a:lin ang="5400000" scaled="1"/>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228600" lvl="2" indent="-228600" algn="r" defTabSz="1306220" eaLnBrk="0" hangingPunct="0">
              <a:lnSpc>
                <a:spcPct val="90000"/>
              </a:lnSpc>
              <a:buClr>
                <a:schemeClr val="tx2"/>
              </a:buClr>
              <a:buSzPct val="95000"/>
              <a:tabLst>
                <a:tab pos="4572000" algn="r"/>
              </a:tabLst>
              <a:defRPr/>
            </a:pPr>
            <a:endParaRPr lang="en-US" sz="3200" dirty="0" smtClean="0">
              <a:solidFill>
                <a:srgbClr val="FFFF00"/>
              </a:solidFill>
              <a:latin typeface="Segoe" pitchFamily="34" charset="0"/>
            </a:endParaRPr>
          </a:p>
        </p:txBody>
      </p:sp>
      <p:sp>
        <p:nvSpPr>
          <p:cNvPr id="16" name="Round Same Side Corner Rectangle 15"/>
          <p:cNvSpPr/>
          <p:nvPr/>
        </p:nvSpPr>
        <p:spPr bwMode="auto">
          <a:xfrm>
            <a:off x="4966115" y="1460055"/>
            <a:ext cx="1578677" cy="615234"/>
          </a:xfrm>
          <a:prstGeom prst="round2SameRect">
            <a:avLst>
              <a:gd name="adj1" fmla="val 19792"/>
              <a:gd name="adj2" fmla="val 0"/>
            </a:avLst>
          </a:prstGeom>
          <a:gradFill flip="none" rotWithShape="1">
            <a:gsLst>
              <a:gs pos="0">
                <a:schemeClr val="accent5">
                  <a:alpha val="80000"/>
                </a:schemeClr>
              </a:gs>
              <a:gs pos="15000">
                <a:schemeClr val="accent5">
                  <a:alpha val="80000"/>
                </a:schemeClr>
              </a:gs>
              <a:gs pos="62000">
                <a:schemeClr val="accent5">
                  <a:alpha val="80000"/>
                </a:schemeClr>
              </a:gs>
              <a:gs pos="97000">
                <a:schemeClr val="accent5">
                  <a:alpha val="80000"/>
                </a:schemeClr>
              </a:gs>
            </a:gsLst>
            <a:lin ang="2700000" scaled="1"/>
            <a:tileRect/>
          </a:gradFill>
          <a:ln>
            <a:solidFill>
              <a:schemeClr val="accent5"/>
            </a:solid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vert="horz" wrap="square" lIns="91440" tIns="0" rIns="91440" bIns="45720" numCol="1" rtlCol="0" anchor="ctr" anchorCtr="0" compatLnSpc="1">
            <a:prstTxWarp prst="textNoShape">
              <a:avLst/>
            </a:prstTxWarp>
            <a:noAutofit/>
          </a:bodyPr>
          <a:lstStyle/>
          <a:p>
            <a:pPr algn="ctr" defTabSz="914400" fontAlgn="auto">
              <a:lnSpc>
                <a:spcPct val="90000"/>
              </a:lnSpc>
              <a:spcBef>
                <a:spcPts val="0"/>
              </a:spcBef>
              <a:spcAft>
                <a:spcPts val="0"/>
              </a:spcAft>
              <a:defRPr/>
            </a:pPr>
            <a:r>
              <a:rPr lang="en-US" sz="1800" i="1" kern="0" spc="-100" dirty="0" smtClean="0">
                <a:ln w="3175" cmpd="sng">
                  <a:solidFill>
                    <a:sysClr val="windowText" lastClr="000000">
                      <a:alpha val="10000"/>
                    </a:sysClr>
                  </a:solidFill>
                </a:ln>
                <a:solidFill>
                  <a:srgbClr val="FFFF00"/>
                </a:solidFill>
                <a:latin typeface="Segoe Semibold" pitchFamily="34" charset="0"/>
                <a:sym typeface="Wingdings" pitchFamily="2" charset="2"/>
              </a:rPr>
              <a:t>User PC or Thin Client</a:t>
            </a:r>
          </a:p>
        </p:txBody>
      </p:sp>
      <p:sp>
        <p:nvSpPr>
          <p:cNvPr id="17" name="Round Same Side Corner Rectangle 16"/>
          <p:cNvSpPr/>
          <p:nvPr/>
        </p:nvSpPr>
        <p:spPr bwMode="auto">
          <a:xfrm rot="10800000">
            <a:off x="4966849" y="2100688"/>
            <a:ext cx="1577207" cy="2207846"/>
          </a:xfrm>
          <a:prstGeom prst="round2SameRect">
            <a:avLst>
              <a:gd name="adj1" fmla="val 10810"/>
              <a:gd name="adj2" fmla="val 0"/>
            </a:avLst>
          </a:prstGeom>
          <a:gradFill flip="none" rotWithShape="1">
            <a:gsLst>
              <a:gs pos="0">
                <a:schemeClr val="accent5">
                  <a:alpha val="25000"/>
                </a:schemeClr>
              </a:gs>
              <a:gs pos="15000">
                <a:schemeClr val="accent5">
                  <a:alpha val="40000"/>
                </a:schemeClr>
              </a:gs>
              <a:gs pos="62000">
                <a:schemeClr val="accent5">
                  <a:alpha val="35000"/>
                </a:schemeClr>
              </a:gs>
              <a:gs pos="97000">
                <a:schemeClr val="accent5">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b="1" dirty="0" smtClean="0">
              <a:ln>
                <a:solidFill>
                  <a:schemeClr val="tx1">
                    <a:lumMod val="50000"/>
                    <a:lumOff val="50000"/>
                    <a:alpha val="4000"/>
                  </a:schemeClr>
                </a:solidFill>
              </a:ln>
              <a:solidFill>
                <a:srgbClr val="FFFF00"/>
              </a:solidFill>
              <a:latin typeface="Segoe" pitchFamily="34" charset="0"/>
            </a:endParaRPr>
          </a:p>
        </p:txBody>
      </p:sp>
      <p:sp>
        <p:nvSpPr>
          <p:cNvPr id="18" name="Rectangle 17"/>
          <p:cNvSpPr/>
          <p:nvPr/>
        </p:nvSpPr>
        <p:spPr>
          <a:xfrm>
            <a:off x="5003010" y="2060342"/>
            <a:ext cx="1498427" cy="256480"/>
          </a:xfrm>
          <a:prstGeom prst="rect">
            <a:avLst/>
          </a:prstGeom>
        </p:spPr>
        <p:txBody>
          <a:bodyPr wrap="square" tIns="0" bIns="0">
            <a:spAutoFit/>
          </a:bodyPr>
          <a:lstStyle/>
          <a:p>
            <a:pPr marL="176213" lvl="2" indent="-176213">
              <a:lnSpc>
                <a:spcPts val="2040"/>
              </a:lnSpc>
              <a:spcBef>
                <a:spcPts val="400"/>
              </a:spcBef>
              <a:spcAft>
                <a:spcPts val="400"/>
              </a:spcAft>
              <a:buClr>
                <a:schemeClr val="tx1"/>
              </a:buClr>
              <a:buSzPct val="95000"/>
              <a:buFont typeface="Tahoma" pitchFamily="34" charset="0"/>
              <a:buChar char="»"/>
              <a:defRPr/>
            </a:pPr>
            <a:endParaRPr lang="en-US" sz="1600" dirty="0" smtClean="0">
              <a:ln>
                <a:solidFill>
                  <a:schemeClr val="bg1">
                    <a:lumMod val="50000"/>
                    <a:lumOff val="50000"/>
                    <a:alpha val="4000"/>
                  </a:schemeClr>
                </a:solidFill>
              </a:ln>
              <a:solidFill>
                <a:srgbClr val="FFFF00"/>
              </a:solidFill>
              <a:latin typeface="+mn-lt"/>
            </a:endParaRPr>
          </a:p>
        </p:txBody>
      </p:sp>
      <p:pic>
        <p:nvPicPr>
          <p:cNvPr id="19" name="Picture 6" descr="Desktop-TS-Client"/>
          <p:cNvPicPr>
            <a:picLocks noChangeAspect="1" noChangeArrowheads="1"/>
          </p:cNvPicPr>
          <p:nvPr/>
        </p:nvPicPr>
        <p:blipFill>
          <a:blip r:embed="rId4" cstate="print">
            <a:grayscl/>
          </a:blip>
          <a:stretch>
            <a:fillRect/>
          </a:stretch>
        </p:blipFill>
        <p:spPr bwMode="invGray">
          <a:xfrm>
            <a:off x="4858722" y="860200"/>
            <a:ext cx="1159213" cy="669554"/>
          </a:xfrm>
          <a:prstGeom prst="rect">
            <a:avLst/>
          </a:prstGeom>
          <a:noFill/>
          <a:ln>
            <a:noFill/>
          </a:ln>
        </p:spPr>
      </p:pic>
      <p:sp>
        <p:nvSpPr>
          <p:cNvPr id="20" name="Rectangle 19"/>
          <p:cNvSpPr/>
          <p:nvPr/>
        </p:nvSpPr>
        <p:spPr>
          <a:xfrm>
            <a:off x="533400" y="1828800"/>
            <a:ext cx="4241211" cy="923330"/>
          </a:xfrm>
          <a:prstGeom prst="rect">
            <a:avLst/>
          </a:prstGeom>
        </p:spPr>
        <p:txBody>
          <a:bodyPr wrap="square">
            <a:spAutoFit/>
          </a:bodyPr>
          <a:lstStyle/>
          <a:p>
            <a:pPr marL="0" lvl="2" indent="0" defTabSz="914063" fontAlgn="auto">
              <a:spcBef>
                <a:spcPts val="0"/>
              </a:spcBef>
              <a:spcAft>
                <a:spcPts val="0"/>
              </a:spcAft>
              <a:buClr>
                <a:schemeClr val="tx2"/>
              </a:buClr>
              <a:buSzPct val="95000"/>
              <a:defRPr/>
            </a:pPr>
            <a:r>
              <a:rPr lang="en-US" dirty="0" smtClean="0">
                <a:ln>
                  <a:solidFill>
                    <a:schemeClr val="bg2">
                      <a:alpha val="5000"/>
                    </a:schemeClr>
                  </a:solidFill>
                </a:ln>
                <a:solidFill>
                  <a:schemeClr val="tx1"/>
                </a:solidFill>
                <a:latin typeface="Segoe Semibold"/>
              </a:rPr>
              <a:t>Running users’ desktops in server-based virtual machines and making them available remotely over a network</a:t>
            </a:r>
          </a:p>
        </p:txBody>
      </p:sp>
      <p:sp>
        <p:nvSpPr>
          <p:cNvPr id="21" name="Rectangle 20"/>
          <p:cNvSpPr/>
          <p:nvPr/>
        </p:nvSpPr>
        <p:spPr>
          <a:xfrm>
            <a:off x="533400" y="3429000"/>
            <a:ext cx="4367335" cy="1298817"/>
          </a:xfrm>
          <a:prstGeom prst="rect">
            <a:avLst/>
          </a:prstGeom>
        </p:spPr>
        <p:txBody>
          <a:bodyPr wrap="square">
            <a:spAutoFit/>
          </a:bodyPr>
          <a:lstStyle/>
          <a:p>
            <a:pPr marL="396875" lvl="1" indent="-396875">
              <a:lnSpc>
                <a:spcPct val="90000"/>
              </a:lnSpc>
              <a:spcBef>
                <a:spcPct val="20000"/>
              </a:spcBef>
              <a:buClr>
                <a:schemeClr val="tx1"/>
              </a:buClr>
              <a:buSzPct val="90000"/>
              <a:buBlip>
                <a:blip r:embed="rId5"/>
              </a:buBlip>
              <a:defRPr/>
            </a:pPr>
            <a:r>
              <a:rPr lang="en-US" sz="1600" dirty="0" smtClean="0"/>
              <a:t>Access to data and applications from any device in the organization</a:t>
            </a:r>
          </a:p>
          <a:p>
            <a:pPr marL="396875" lvl="1" indent="-396875">
              <a:lnSpc>
                <a:spcPct val="90000"/>
              </a:lnSpc>
              <a:spcBef>
                <a:spcPct val="20000"/>
              </a:spcBef>
              <a:buClr>
                <a:schemeClr val="tx1"/>
              </a:buClr>
              <a:buSzPct val="90000"/>
              <a:buBlip>
                <a:blip r:embed="rId5"/>
              </a:buBlip>
              <a:defRPr/>
            </a:pPr>
            <a:r>
              <a:rPr lang="en-US" sz="1600" dirty="0" smtClean="0"/>
              <a:t>Improve data security and compliance </a:t>
            </a:r>
          </a:p>
          <a:p>
            <a:pPr marL="396875" lvl="1" indent="-396875">
              <a:lnSpc>
                <a:spcPct val="90000"/>
              </a:lnSpc>
              <a:spcBef>
                <a:spcPct val="20000"/>
              </a:spcBef>
              <a:buClr>
                <a:schemeClr val="tx1"/>
              </a:buClr>
              <a:buSzPct val="90000"/>
              <a:buBlip>
                <a:blip r:embed="rId5"/>
              </a:buBlip>
              <a:defRPr/>
            </a:pPr>
            <a:r>
              <a:rPr lang="en-US" sz="1600" dirty="0" smtClean="0"/>
              <a:t>Simplify management and deployment of applications</a:t>
            </a:r>
          </a:p>
        </p:txBody>
      </p:sp>
      <p:sp>
        <p:nvSpPr>
          <p:cNvPr id="22" name="Left-Right Arrow 21"/>
          <p:cNvSpPr/>
          <p:nvPr/>
        </p:nvSpPr>
        <p:spPr>
          <a:xfrm>
            <a:off x="6403490" y="2430888"/>
            <a:ext cx="557743" cy="417671"/>
          </a:xfrm>
          <a:prstGeom prst="leftRightArrow">
            <a:avLst>
              <a:gd name="adj1" fmla="val 53676"/>
              <a:gd name="adj2" fmla="val 38208"/>
            </a:avLst>
          </a:prstGeom>
          <a:gradFill>
            <a:gsLst>
              <a:gs pos="0">
                <a:schemeClr val="tx2">
                  <a:lumMod val="75000"/>
                </a:schemeClr>
              </a:gs>
              <a:gs pos="80000">
                <a:schemeClr val="accent6"/>
              </a:gs>
              <a:gs pos="100000">
                <a:schemeClr val="accent6"/>
              </a:gs>
            </a:gsLs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dirty="0">
              <a:solidFill>
                <a:srgbClr val="FFFF00"/>
              </a:solidFill>
            </a:endParaRPr>
          </a:p>
        </p:txBody>
      </p:sp>
      <p:sp>
        <p:nvSpPr>
          <p:cNvPr id="23" name="Rounded Rectangle 22"/>
          <p:cNvSpPr/>
          <p:nvPr/>
        </p:nvSpPr>
        <p:spPr>
          <a:xfrm>
            <a:off x="7018867" y="3792247"/>
            <a:ext cx="1320981" cy="357387"/>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Server OS</a:t>
            </a:r>
          </a:p>
        </p:txBody>
      </p:sp>
      <p:sp>
        <p:nvSpPr>
          <p:cNvPr id="24" name="Rounded Rectangle 23"/>
          <p:cNvSpPr/>
          <p:nvPr/>
        </p:nvSpPr>
        <p:spPr>
          <a:xfrm>
            <a:off x="7018867" y="3394313"/>
            <a:ext cx="1320981" cy="357387"/>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Hyper-V</a:t>
            </a:r>
          </a:p>
        </p:txBody>
      </p:sp>
      <p:sp>
        <p:nvSpPr>
          <p:cNvPr id="25" name="Rounded Rectangle 24"/>
          <p:cNvSpPr/>
          <p:nvPr/>
        </p:nvSpPr>
        <p:spPr>
          <a:xfrm>
            <a:off x="6979103" y="2303868"/>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26" name="Rounded Rectangle 25"/>
          <p:cNvSpPr/>
          <p:nvPr/>
        </p:nvSpPr>
        <p:spPr>
          <a:xfrm>
            <a:off x="5035904" y="2318966"/>
            <a:ext cx="1347963" cy="628397"/>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Presentation </a:t>
            </a:r>
          </a:p>
        </p:txBody>
      </p:sp>
      <p:sp>
        <p:nvSpPr>
          <p:cNvPr id="27" name="Rectangle 26"/>
          <p:cNvSpPr/>
          <p:nvPr/>
        </p:nvSpPr>
        <p:spPr>
          <a:xfrm>
            <a:off x="7005096" y="2313952"/>
            <a:ext cx="1218602" cy="261610"/>
          </a:xfrm>
          <a:prstGeom prst="rect">
            <a:avLst/>
          </a:prstGeom>
        </p:spPr>
        <p:txBody>
          <a:bodyPr wrap="none">
            <a:spAutoFit/>
          </a:bodyPr>
          <a:lstStyle/>
          <a:p>
            <a:pPr indent="-1588" algn="ctr">
              <a:buSzPct val="100000"/>
              <a:tabLst>
                <a:tab pos="4572000" algn="r"/>
              </a:tabLst>
              <a:defRPr/>
            </a:pPr>
            <a:r>
              <a:rPr lang="en-US" sz="1100" b="1" dirty="0" smtClean="0">
                <a:ln>
                  <a:solidFill>
                    <a:schemeClr val="tx1">
                      <a:lumMod val="50000"/>
                      <a:lumOff val="50000"/>
                      <a:alpha val="3000"/>
                    </a:schemeClr>
                  </a:solidFill>
                </a:ln>
                <a:solidFill>
                  <a:srgbClr val="FFFF00"/>
                </a:solidFill>
              </a:rPr>
              <a:t>Virtual Desktop</a:t>
            </a:r>
          </a:p>
        </p:txBody>
      </p:sp>
      <p:grpSp>
        <p:nvGrpSpPr>
          <p:cNvPr id="28" name="Group 47"/>
          <p:cNvGrpSpPr/>
          <p:nvPr/>
        </p:nvGrpSpPr>
        <p:grpSpPr>
          <a:xfrm>
            <a:off x="7199217" y="2583287"/>
            <a:ext cx="881132" cy="643467"/>
            <a:chOff x="8706285" y="3319159"/>
            <a:chExt cx="1516029" cy="1401012"/>
          </a:xfrm>
        </p:grpSpPr>
        <p:sp>
          <p:nvSpPr>
            <p:cNvPr id="29" name="Rounded Rectangle 28"/>
            <p:cNvSpPr/>
            <p:nvPr/>
          </p:nvSpPr>
          <p:spPr>
            <a:xfrm>
              <a:off x="8706285" y="4318225"/>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OS</a:t>
              </a:r>
            </a:p>
          </p:txBody>
        </p:sp>
        <p:sp>
          <p:nvSpPr>
            <p:cNvPr id="30" name="Rounded Rectangle 29"/>
            <p:cNvSpPr/>
            <p:nvPr/>
          </p:nvSpPr>
          <p:spPr>
            <a:xfrm>
              <a:off x="8706285" y="3827159"/>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Applications</a:t>
              </a:r>
            </a:p>
          </p:txBody>
        </p:sp>
        <p:sp>
          <p:nvSpPr>
            <p:cNvPr id="31" name="Rounded Rectangle 30"/>
            <p:cNvSpPr/>
            <p:nvPr/>
          </p:nvSpPr>
          <p:spPr>
            <a:xfrm>
              <a:off x="8706285" y="3319159"/>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User State</a:t>
              </a:r>
            </a:p>
          </p:txBody>
        </p:sp>
      </p:grpSp>
      <p:sp>
        <p:nvSpPr>
          <p:cNvPr id="32" name="Rectangle 31"/>
          <p:cNvSpPr/>
          <p:nvPr/>
        </p:nvSpPr>
        <p:spPr>
          <a:xfrm>
            <a:off x="5066768" y="3034682"/>
            <a:ext cx="1295932" cy="1006429"/>
          </a:xfrm>
          <a:prstGeom prst="rect">
            <a:avLst/>
          </a:prstGeom>
        </p:spPr>
        <p:txBody>
          <a:bodyPr wrap="square">
            <a:spAutoFit/>
          </a:bodyPr>
          <a:lstStyle/>
          <a:p>
            <a:pPr marL="1588" lvl="0" indent="-1588" algn="ctr" defTabSz="1040625">
              <a:lnSpc>
                <a:spcPct val="90000"/>
              </a:lnSpc>
              <a:buSzPct val="100000"/>
              <a:tabLst>
                <a:tab pos="4572000" algn="r"/>
              </a:tabLst>
              <a:defRPr/>
            </a:pPr>
            <a:r>
              <a:rPr lang="en-US" sz="1100" b="1" dirty="0" smtClean="0">
                <a:ln>
                  <a:solidFill>
                    <a:srgbClr val="FFFFFF">
                      <a:lumMod val="75000"/>
                      <a:alpha val="1000"/>
                    </a:srgbClr>
                  </a:solidFill>
                </a:ln>
                <a:solidFill>
                  <a:srgbClr val="FFFF00"/>
                </a:solidFill>
                <a:cs typeface="Arial" pitchFamily="34" charset="0"/>
              </a:rPr>
              <a:t>Desktop experience is centralized and gets delivered to user’s PC or thin client</a:t>
            </a:r>
          </a:p>
        </p:txBody>
      </p:sp>
      <p:sp>
        <p:nvSpPr>
          <p:cNvPr id="33" name="Rectangle 32"/>
          <p:cNvSpPr/>
          <p:nvPr/>
        </p:nvSpPr>
        <p:spPr>
          <a:xfrm>
            <a:off x="797949" y="5737565"/>
            <a:ext cx="3867192" cy="830997"/>
          </a:xfrm>
          <a:prstGeom prst="rect">
            <a:avLst/>
          </a:prstGeom>
        </p:spPr>
        <p:txBody>
          <a:bodyPr wrap="square">
            <a:spAutoFit/>
          </a:bodyPr>
          <a:lstStyle/>
          <a:p>
            <a:r>
              <a:rPr lang="en-US" sz="1600" dirty="0" smtClean="0">
                <a:ln>
                  <a:solidFill>
                    <a:schemeClr val="bg1">
                      <a:lumMod val="65000"/>
                      <a:alpha val="3000"/>
                    </a:schemeClr>
                  </a:solidFill>
                </a:ln>
                <a:latin typeface="Segoe" pitchFamily="34" charset="0"/>
              </a:rPr>
              <a:t>Virtual Machine Manager is a comprehensive management solution for the virtualized datacenter.</a:t>
            </a:r>
            <a:endParaRPr lang="en-US" sz="1600" dirty="0">
              <a:ln>
                <a:solidFill>
                  <a:schemeClr val="bg1">
                    <a:lumMod val="65000"/>
                    <a:alpha val="3000"/>
                  </a:schemeClr>
                </a:solidFill>
              </a:ln>
              <a:latin typeface="Segoe" pitchFamily="34" charset="0"/>
            </a:endParaRPr>
          </a:p>
        </p:txBody>
      </p:sp>
      <p:sp>
        <p:nvSpPr>
          <p:cNvPr id="34" name="Rectangle 33"/>
          <p:cNvSpPr/>
          <p:nvPr/>
        </p:nvSpPr>
        <p:spPr>
          <a:xfrm>
            <a:off x="5372970" y="5737565"/>
            <a:ext cx="3203770" cy="830997"/>
          </a:xfrm>
          <a:prstGeom prst="rect">
            <a:avLst/>
          </a:prstGeom>
        </p:spPr>
        <p:txBody>
          <a:bodyPr wrap="square">
            <a:spAutoFit/>
          </a:bodyPr>
          <a:lstStyle/>
          <a:p>
            <a:r>
              <a:rPr lang="en-US" sz="1600" dirty="0" smtClean="0">
                <a:ln>
                  <a:solidFill>
                    <a:schemeClr val="bg1">
                      <a:lumMod val="65000"/>
                      <a:alpha val="3000"/>
                    </a:schemeClr>
                  </a:solidFill>
                </a:ln>
                <a:latin typeface="Segoe" pitchFamily="34" charset="0"/>
              </a:rPr>
              <a:t>Windows Server Hyper-V, is the next-generation server virtualization technology.</a:t>
            </a:r>
            <a:endParaRPr lang="en-US" sz="1600" dirty="0">
              <a:ln>
                <a:solidFill>
                  <a:schemeClr val="bg1">
                    <a:lumMod val="65000"/>
                    <a:alpha val="3000"/>
                  </a:schemeClr>
                </a:solidFill>
              </a:ln>
              <a:latin typeface="Segoe" pitchFamily="34" charset="0"/>
            </a:endParaRPr>
          </a:p>
        </p:txBody>
      </p:sp>
      <p:pic>
        <p:nvPicPr>
          <p:cNvPr id="35" name="Picture 5" descr="E:\Syngai\Company Logos\Microsoft\SC Virtual Machine Mgr.png"/>
          <p:cNvPicPr>
            <a:picLocks noChangeAspect="1" noChangeArrowheads="1"/>
          </p:cNvPicPr>
          <p:nvPr/>
        </p:nvPicPr>
        <p:blipFill>
          <a:blip r:embed="rId6">
            <a:lum bright="100000"/>
          </a:blip>
          <a:srcRect/>
          <a:stretch>
            <a:fillRect/>
          </a:stretch>
        </p:blipFill>
        <p:spPr bwMode="auto">
          <a:xfrm>
            <a:off x="646968" y="5204500"/>
            <a:ext cx="2282500" cy="658440"/>
          </a:xfrm>
          <a:prstGeom prst="rect">
            <a:avLst/>
          </a:prstGeom>
          <a:noFill/>
          <a:effectLst>
            <a:outerShdw blurRad="50800" dist="38100" dir="5400000" algn="t" rotWithShape="0">
              <a:prstClr val="black">
                <a:alpha val="40000"/>
              </a:prstClr>
            </a:outerShdw>
          </a:effectLst>
        </p:spPr>
      </p:pic>
      <p:pic>
        <p:nvPicPr>
          <p:cNvPr id="36" name="Picture 6" descr="E:\Syngai\Company Logos\Microsoft\Hyper V Server.png"/>
          <p:cNvPicPr>
            <a:picLocks noChangeAspect="1" noChangeArrowheads="1"/>
          </p:cNvPicPr>
          <p:nvPr/>
        </p:nvPicPr>
        <p:blipFill>
          <a:blip r:embed="rId7" cstate="print">
            <a:lum bright="100000"/>
          </a:blip>
          <a:srcRect/>
          <a:stretch>
            <a:fillRect/>
          </a:stretch>
        </p:blipFill>
        <p:spPr bwMode="auto">
          <a:xfrm>
            <a:off x="5250186" y="5157203"/>
            <a:ext cx="2441063" cy="587007"/>
          </a:xfrm>
          <a:prstGeom prst="rect">
            <a:avLst/>
          </a:prstGeom>
          <a:noFill/>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Two VDI Solutions</a:t>
            </a:r>
            <a:endParaRPr lang="en-US" dirty="0"/>
          </a:p>
        </p:txBody>
      </p:sp>
      <p:sp>
        <p:nvSpPr>
          <p:cNvPr id="9" name="Content Placeholder 8"/>
          <p:cNvSpPr>
            <a:spLocks noGrp="1"/>
          </p:cNvSpPr>
          <p:nvPr>
            <p:ph idx="1"/>
          </p:nvPr>
        </p:nvSpPr>
        <p:spPr/>
        <p:txBody>
          <a:bodyPr/>
          <a:lstStyle/>
          <a:p>
            <a:pPr lvl="0">
              <a:defRPr/>
            </a:pPr>
            <a:r>
              <a:rPr lang="en-US" dirty="0" smtClean="0"/>
              <a:t>Pooled Desktops</a:t>
            </a:r>
          </a:p>
          <a:p>
            <a:pPr lvl="1">
              <a:defRPr/>
            </a:pPr>
            <a:r>
              <a:rPr lang="en-US" dirty="0" smtClean="0"/>
              <a:t>Set of shared desktops</a:t>
            </a:r>
          </a:p>
          <a:p>
            <a:pPr lvl="1">
              <a:defRPr/>
            </a:pPr>
            <a:r>
              <a:rPr lang="en-US" dirty="0" smtClean="0"/>
              <a:t>User state is temporary (discarded at session end)</a:t>
            </a:r>
          </a:p>
          <a:p>
            <a:pPr lvl="1">
              <a:defRPr/>
            </a:pPr>
            <a:r>
              <a:rPr lang="en-US" dirty="0" smtClean="0"/>
              <a:t>Preservation of data is done via “roaming” technologies | Folder Redirection, Profiles, </a:t>
            </a:r>
            <a:r>
              <a:rPr lang="en-US" dirty="0" smtClean="0"/>
              <a:t>etc.</a:t>
            </a:r>
            <a:endParaRPr lang="en-US" dirty="0" smtClean="0"/>
          </a:p>
          <a:p>
            <a:pPr lvl="0">
              <a:defRPr/>
            </a:pPr>
            <a:r>
              <a:rPr lang="en-US" dirty="0" smtClean="0"/>
              <a:t>Personalized Desktops</a:t>
            </a:r>
          </a:p>
          <a:p>
            <a:pPr lvl="1">
              <a:defRPr/>
            </a:pPr>
            <a:r>
              <a:rPr lang="en-US" dirty="0" smtClean="0"/>
              <a:t>Closest to physical</a:t>
            </a:r>
          </a:p>
          <a:p>
            <a:pPr lvl="1">
              <a:defRPr/>
            </a:pPr>
            <a:r>
              <a:rPr lang="en-US" dirty="0" smtClean="0"/>
              <a:t>One VM per user</a:t>
            </a:r>
          </a:p>
          <a:p>
            <a:pPr lvl="1">
              <a:defRPr/>
            </a:pPr>
            <a:r>
              <a:rPr lang="en-US" dirty="0" smtClean="0"/>
              <a:t>Different options for user state | In VM, </a:t>
            </a:r>
            <a:r>
              <a:rPr lang="en-US" dirty="0" smtClean="0"/>
              <a:t/>
            </a:r>
            <a:br>
              <a:rPr lang="en-US" dirty="0" smtClean="0"/>
            </a:br>
            <a:r>
              <a:rPr lang="en-US" dirty="0" smtClean="0"/>
              <a:t>roaming</a:t>
            </a:r>
            <a:r>
              <a:rPr lang="en-US" dirty="0" smtClean="0"/>
              <a:t>, </a:t>
            </a:r>
            <a:r>
              <a:rPr lang="en-US" dirty="0" smtClean="0"/>
              <a:t>etc.</a:t>
            </a:r>
            <a:endParaRPr lang="en-US" dirty="0" smtClean="0"/>
          </a:p>
        </p:txBody>
      </p:sp>
      <p:sp>
        <p:nvSpPr>
          <p:cNvPr id="6" name="Text Placeholder 2"/>
          <p:cNvSpPr txBox="1">
            <a:spLocks/>
          </p:cNvSpPr>
          <p:nvPr/>
        </p:nvSpPr>
        <p:spPr>
          <a:xfrm>
            <a:off x="609600" y="1447800"/>
            <a:ext cx="7605738" cy="433865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Citrix?</a:t>
            </a:r>
            <a:endParaRPr lang="en-US" dirty="0"/>
          </a:p>
        </p:txBody>
      </p:sp>
      <p:sp>
        <p:nvSpPr>
          <p:cNvPr id="5" name="Content Placeholder 4"/>
          <p:cNvSpPr>
            <a:spLocks noGrp="1"/>
          </p:cNvSpPr>
          <p:nvPr>
            <p:ph idx="1"/>
          </p:nvPr>
        </p:nvSpPr>
        <p:spPr/>
        <p:txBody>
          <a:bodyPr/>
          <a:lstStyle/>
          <a:p>
            <a:pPr lvl="0">
              <a:defRPr/>
            </a:pPr>
            <a:r>
              <a:rPr lang="en-US" dirty="0" smtClean="0"/>
              <a:t>R2 provides VDI in box</a:t>
            </a:r>
          </a:p>
          <a:p>
            <a:pPr lvl="0">
              <a:defRPr/>
            </a:pPr>
            <a:r>
              <a:rPr lang="en-US" dirty="0" err="1" smtClean="0"/>
              <a:t>XenDesktop</a:t>
            </a:r>
            <a:r>
              <a:rPr lang="en-US" dirty="0" smtClean="0"/>
              <a:t> is more </a:t>
            </a:r>
            <a:r>
              <a:rPr lang="en-US" dirty="0" err="1" smtClean="0"/>
              <a:t>scaleable</a:t>
            </a:r>
            <a:r>
              <a:rPr lang="en-US" dirty="0" smtClean="0"/>
              <a:t>, for </a:t>
            </a:r>
            <a:r>
              <a:rPr lang="en-US" dirty="0" smtClean="0"/>
              <a:t/>
            </a:r>
            <a:br>
              <a:rPr lang="en-US" dirty="0" smtClean="0"/>
            </a:br>
            <a:r>
              <a:rPr lang="en-US" dirty="0" smtClean="0"/>
              <a:t>enterprise </a:t>
            </a:r>
            <a:r>
              <a:rPr lang="en-US" dirty="0" smtClean="0"/>
              <a:t>implementations</a:t>
            </a:r>
          </a:p>
          <a:p>
            <a:pPr lvl="0">
              <a:defRPr/>
            </a:pPr>
            <a:r>
              <a:rPr lang="en-US" dirty="0" smtClean="0"/>
              <a:t>Differences</a:t>
            </a:r>
          </a:p>
          <a:p>
            <a:pPr lvl="1">
              <a:defRPr/>
            </a:pPr>
            <a:r>
              <a:rPr lang="en-US" dirty="0" smtClean="0"/>
              <a:t>R2 relies on SCVMM to provision individual desktop VHD’s, even in pooled scenarios.</a:t>
            </a:r>
          </a:p>
          <a:p>
            <a:pPr lvl="1">
              <a:defRPr/>
            </a:pPr>
            <a:r>
              <a:rPr lang="en-US" dirty="0" err="1" smtClean="0"/>
              <a:t>XenDestkop</a:t>
            </a:r>
            <a:r>
              <a:rPr lang="en-US" dirty="0" smtClean="0"/>
              <a:t> uses shared </a:t>
            </a:r>
            <a:r>
              <a:rPr lang="en-US" dirty="0" err="1" smtClean="0"/>
              <a:t>vDisks</a:t>
            </a:r>
            <a:r>
              <a:rPr lang="en-US" dirty="0" smtClean="0"/>
              <a:t> over multiple VM’s, quicker, lighter provisioning</a:t>
            </a:r>
          </a:p>
          <a:p>
            <a:pPr lvl="1">
              <a:defRPr/>
            </a:pPr>
            <a:r>
              <a:rPr lang="en-US" dirty="0" err="1" smtClean="0"/>
              <a:t>XenDestkop</a:t>
            </a:r>
            <a:r>
              <a:rPr lang="en-US" dirty="0" smtClean="0"/>
              <a:t> has more features for </a:t>
            </a:r>
            <a:r>
              <a:rPr lang="en-US" dirty="0" smtClean="0"/>
              <a:t/>
            </a:r>
            <a:br>
              <a:rPr lang="en-US" dirty="0" smtClean="0"/>
            </a:br>
            <a:r>
              <a:rPr lang="en-US" dirty="0" smtClean="0"/>
              <a:t>VDI </a:t>
            </a:r>
            <a:r>
              <a:rPr lang="en-US" dirty="0" smtClean="0"/>
              <a:t>management</a:t>
            </a: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6872905"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63" name="Rounded Rectangle 62"/>
          <p:cNvSpPr/>
          <p:nvPr/>
        </p:nvSpPr>
        <p:spPr bwMode="auto">
          <a:xfrm>
            <a:off x="4573920"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64" name="Rounded Rectangle 63"/>
          <p:cNvSpPr/>
          <p:nvPr/>
        </p:nvSpPr>
        <p:spPr bwMode="auto">
          <a:xfrm>
            <a:off x="2307455"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2" name="Title 1"/>
          <p:cNvSpPr>
            <a:spLocks noGrp="1"/>
          </p:cNvSpPr>
          <p:nvPr>
            <p:ph type="title"/>
          </p:nvPr>
        </p:nvSpPr>
        <p:spPr/>
        <p:txBody>
          <a:bodyPr/>
          <a:lstStyle/>
          <a:p>
            <a:r>
              <a:rPr lang="en-US" smtClean="0"/>
              <a:t>Microsoft Virtualization Strategy</a:t>
            </a:r>
            <a:endParaRPr lang="en-US" dirty="0"/>
          </a:p>
        </p:txBody>
      </p:sp>
      <p:sp>
        <p:nvSpPr>
          <p:cNvPr id="60" name="Rectangle 59"/>
          <p:cNvSpPr/>
          <p:nvPr/>
        </p:nvSpPr>
        <p:spPr>
          <a:xfrm>
            <a:off x="2305534" y="1479280"/>
            <a:ext cx="2263877"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Data center to desktop</a:t>
            </a:r>
          </a:p>
        </p:txBody>
      </p:sp>
      <p:sp>
        <p:nvSpPr>
          <p:cNvPr id="61" name="Rectangle 60"/>
          <p:cNvSpPr/>
          <p:nvPr/>
        </p:nvSpPr>
        <p:spPr>
          <a:xfrm>
            <a:off x="4571999" y="1479280"/>
            <a:ext cx="2263877"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lnSpc>
                <a:spcPts val="2600"/>
              </a:lnSpc>
              <a:defRPr/>
            </a:pPr>
            <a:r>
              <a:rPr lang="en-US" sz="2400" kern="1200" spc="-150" dirty="0" smtClean="0">
                <a:ln w="18415" cmpd="sng">
                  <a:noFill/>
                  <a:prstDash val="solid"/>
                </a:ln>
                <a:latin typeface="Segoe Semibold" pitchFamily="34" charset="0"/>
                <a:ea typeface="+mn-ea"/>
                <a:cs typeface="+mn-cs"/>
              </a:rPr>
              <a:t>End-to-End Management </a:t>
            </a:r>
            <a:endParaRPr lang="en-US" sz="2400" kern="1200" spc="-150" dirty="0">
              <a:ln w="18415" cmpd="sng">
                <a:noFill/>
                <a:prstDash val="solid"/>
              </a:ln>
              <a:latin typeface="Segoe Semibold" pitchFamily="34" charset="0"/>
              <a:ea typeface="+mn-ea"/>
              <a:cs typeface="+mn-cs"/>
            </a:endParaRPr>
          </a:p>
        </p:txBody>
      </p:sp>
      <p:sp>
        <p:nvSpPr>
          <p:cNvPr id="62" name="Rectangle 61"/>
          <p:cNvSpPr/>
          <p:nvPr/>
        </p:nvSpPr>
        <p:spPr>
          <a:xfrm>
            <a:off x="6867296" y="1479280"/>
            <a:ext cx="2271252" cy="461661"/>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Best TCO/ROI</a:t>
            </a:r>
          </a:p>
        </p:txBody>
      </p:sp>
      <p:grpSp>
        <p:nvGrpSpPr>
          <p:cNvPr id="3" name="Group 70"/>
          <p:cNvGrpSpPr>
            <a:grpSpLocks noChangeAspect="1"/>
          </p:cNvGrpSpPr>
          <p:nvPr/>
        </p:nvGrpSpPr>
        <p:grpSpPr>
          <a:xfrm>
            <a:off x="5215177" y="2503945"/>
            <a:ext cx="977520" cy="822961"/>
            <a:chOff x="-2594339" y="1952624"/>
            <a:chExt cx="2432414" cy="1376364"/>
          </a:xfrm>
        </p:grpSpPr>
        <p:pic>
          <p:nvPicPr>
            <p:cNvPr id="72" name="Picture 71"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1" name="Picture 3"/>
          <p:cNvPicPr>
            <a:picLocks noChangeAspect="1" noChangeArrowheads="1"/>
          </p:cNvPicPr>
          <p:nvPr/>
        </p:nvPicPr>
        <p:blipFill>
          <a:blip r:embed="rId6"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7"/>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8"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8"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9" cstate="screen"/>
          <a:stretch>
            <a:fillRect/>
          </a:stretch>
        </p:blipFill>
        <p:spPr bwMode="invGray">
          <a:xfrm>
            <a:off x="-6232164" y="-4076700"/>
            <a:ext cx="1429122" cy="1186845"/>
          </a:xfrm>
          <a:prstGeom prst="rect">
            <a:avLst/>
          </a:prstGeom>
        </p:spPr>
      </p:pic>
      <p:pic>
        <p:nvPicPr>
          <p:cNvPr id="2052" name="Picture 4"/>
          <p:cNvPicPr>
            <a:picLocks noChangeAspect="1" noChangeArrowheads="1"/>
          </p:cNvPicPr>
          <p:nvPr/>
        </p:nvPicPr>
        <p:blipFill>
          <a:blip r:embed="rId10" cstate="print"/>
          <a:srcRect r="2562"/>
          <a:stretch>
            <a:fillRect/>
          </a:stretch>
        </p:blipFill>
        <p:spPr bwMode="auto">
          <a:xfrm>
            <a:off x="2848805" y="2310402"/>
            <a:ext cx="1177334" cy="1210047"/>
          </a:xfrm>
          <a:prstGeom prst="rect">
            <a:avLst/>
          </a:prstGeom>
          <a:noFill/>
          <a:ln>
            <a:noFill/>
          </a:ln>
        </p:spPr>
      </p:pic>
      <p:pic>
        <p:nvPicPr>
          <p:cNvPr id="2053" name="Picture 5" descr="C:\Users\marklin\Documents\Presentation_goodies\Shapes and Graphics\Charts and Graphs\line chart\graph icon green.png"/>
          <p:cNvPicPr>
            <a:picLocks noChangeAspect="1" noChangeArrowheads="1"/>
          </p:cNvPicPr>
          <p:nvPr/>
        </p:nvPicPr>
        <p:blipFill>
          <a:blip r:embed="rId11">
            <a:duotone>
              <a:prstClr val="black"/>
              <a:schemeClr val="accent4">
                <a:tint val="45000"/>
                <a:satMod val="400000"/>
              </a:schemeClr>
            </a:duotone>
          </a:blip>
          <a:srcRect/>
          <a:stretch>
            <a:fillRect/>
          </a:stretch>
        </p:blipFill>
        <p:spPr bwMode="auto">
          <a:xfrm>
            <a:off x="7517537" y="2524504"/>
            <a:ext cx="970770" cy="781843"/>
          </a:xfrm>
          <a:prstGeom prst="rect">
            <a:avLst/>
          </a:prstGeom>
          <a:noFill/>
        </p:spPr>
      </p:pic>
      <p:sp>
        <p:nvSpPr>
          <p:cNvPr id="42" name="Rounded Rectangle 41"/>
          <p:cNvSpPr/>
          <p:nvPr/>
        </p:nvSpPr>
        <p:spPr bwMode="auto">
          <a:xfrm>
            <a:off x="37283"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46" name="Rounded Rectangle 4"/>
          <p:cNvSpPr/>
          <p:nvPr/>
        </p:nvSpPr>
        <p:spPr>
          <a:xfrm>
            <a:off x="2312908" y="3854158"/>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b="1" kern="1200" dirty="0">
                <a:solidFill>
                  <a:srgbClr val="FFFFFF"/>
                </a:solidFill>
                <a:latin typeface="Segoe"/>
                <a:ea typeface="+mn-ea"/>
                <a:cs typeface="+mn-cs"/>
              </a:rPr>
              <a:t>Full range of </a:t>
            </a:r>
            <a:r>
              <a:rPr lang="en-US" sz="1400" b="1" kern="1200" dirty="0">
                <a:solidFill>
                  <a:srgbClr val="FFFFFF"/>
                </a:solidFill>
                <a:latin typeface="Segoe"/>
                <a:ea typeface="+mn-ea"/>
                <a:cs typeface="+mn-cs"/>
              </a:rPr>
              <a:t>products</a:t>
            </a:r>
            <a:r>
              <a:rPr lang="en-US" sz="1600" b="1" kern="1200" dirty="0">
                <a:solidFill>
                  <a:srgbClr val="FFFFFF"/>
                </a:solidFill>
                <a:latin typeface="Segoe"/>
                <a:ea typeface="+mn-ea"/>
                <a:cs typeface="+mn-cs"/>
              </a:rPr>
              <a:t> &amp; solutions</a:t>
            </a:r>
          </a:p>
        </p:txBody>
      </p:sp>
      <p:sp>
        <p:nvSpPr>
          <p:cNvPr id="49" name="Rounded Rectangle 8"/>
          <p:cNvSpPr/>
          <p:nvPr/>
        </p:nvSpPr>
        <p:spPr>
          <a:xfrm>
            <a:off x="2312908" y="4500534"/>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Large </a:t>
            </a:r>
            <a:r>
              <a:rPr lang="en-US" sz="1400" b="1" kern="1200" dirty="0" smtClean="0">
                <a:solidFill>
                  <a:srgbClr val="FFFFFF"/>
                </a:solidFill>
                <a:latin typeface="Segoe"/>
                <a:ea typeface="+mn-ea"/>
                <a:cs typeface="+mn-cs"/>
              </a:rPr>
              <a:t>partner</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eco-system</a:t>
            </a:r>
            <a:endParaRPr lang="en-US" sz="1400" b="1" kern="1200" dirty="0">
              <a:solidFill>
                <a:srgbClr val="FFFFFF"/>
              </a:solidFill>
              <a:latin typeface="Segoe"/>
              <a:ea typeface="+mn-ea"/>
              <a:cs typeface="+mn-cs"/>
            </a:endParaRPr>
          </a:p>
        </p:txBody>
      </p:sp>
      <p:sp>
        <p:nvSpPr>
          <p:cNvPr id="51" name="Rounded Rectangle 18"/>
          <p:cNvSpPr/>
          <p:nvPr/>
        </p:nvSpPr>
        <p:spPr>
          <a:xfrm>
            <a:off x="6870984" y="3863585"/>
            <a:ext cx="2263877"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1/3 the </a:t>
            </a:r>
            <a:r>
              <a:rPr lang="en-US" sz="1400" b="1" kern="1200" dirty="0" smtClean="0">
                <a:solidFill>
                  <a:srgbClr val="FFFFFF"/>
                </a:solidFill>
                <a:latin typeface="Segoe"/>
                <a:ea typeface="+mn-ea"/>
                <a:cs typeface="+mn-cs"/>
              </a:rPr>
              <a:t>price</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up </a:t>
            </a:r>
            <a:r>
              <a:rPr lang="en-US" sz="1400" b="1" kern="1200" dirty="0">
                <a:solidFill>
                  <a:srgbClr val="FFFFFF"/>
                </a:solidFill>
                <a:latin typeface="Segoe"/>
                <a:ea typeface="+mn-ea"/>
                <a:cs typeface="+mn-cs"/>
              </a:rPr>
              <a:t>front</a:t>
            </a:r>
          </a:p>
        </p:txBody>
      </p:sp>
      <p:sp>
        <p:nvSpPr>
          <p:cNvPr id="56" name="Rounded Rectangle 10"/>
          <p:cNvSpPr/>
          <p:nvPr/>
        </p:nvSpPr>
        <p:spPr>
          <a:xfrm>
            <a:off x="4595826" y="3863585"/>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ea typeface="+mn-ea"/>
                <a:cs typeface="+mn-cs"/>
              </a:rPr>
              <a:t>Physical and </a:t>
            </a:r>
            <a:r>
              <a:rPr lang="en-US" sz="1600" b="1" dirty="0" smtClean="0">
                <a:solidFill>
                  <a:srgbClr val="FFFFFF"/>
                </a:solidFill>
                <a:latin typeface="Segoe"/>
              </a:rPr>
              <a:t>Virtual   </a:t>
            </a:r>
            <a:r>
              <a:rPr lang="en-US" sz="1400" b="1" kern="1200" dirty="0" smtClean="0">
                <a:solidFill>
                  <a:srgbClr val="FFFFFF"/>
                </a:solidFill>
                <a:latin typeface="Segoe"/>
                <a:ea typeface="+mn-ea"/>
                <a:cs typeface="+mn-cs"/>
              </a:rPr>
              <a:t>&amp; </a:t>
            </a:r>
            <a:r>
              <a:rPr lang="en-US" sz="1400" b="1" kern="1200" dirty="0">
                <a:solidFill>
                  <a:srgbClr val="FFFFFF"/>
                </a:solidFill>
                <a:latin typeface="Segoe"/>
                <a:ea typeface="+mn-ea"/>
                <a:cs typeface="+mn-cs"/>
              </a:rPr>
              <a:t>Cross-hypervisor</a:t>
            </a:r>
          </a:p>
        </p:txBody>
      </p:sp>
      <p:sp>
        <p:nvSpPr>
          <p:cNvPr id="58" name="Rounded Rectangle 14"/>
          <p:cNvSpPr/>
          <p:nvPr/>
        </p:nvSpPr>
        <p:spPr>
          <a:xfrm>
            <a:off x="4595826" y="4491302"/>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ea typeface="+mn-ea"/>
                <a:cs typeface="+mn-cs"/>
              </a:rPr>
              <a:t>Interoperability</a:t>
            </a:r>
          </a:p>
        </p:txBody>
      </p:sp>
      <p:sp>
        <p:nvSpPr>
          <p:cNvPr id="43" name="Rectangle 42"/>
          <p:cNvSpPr/>
          <p:nvPr/>
        </p:nvSpPr>
        <p:spPr>
          <a:xfrm>
            <a:off x="39048" y="1479280"/>
            <a:ext cx="2256504"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It’s the Platform you 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12" cstate="print"/>
          <a:srcRect l="25085" r="44546" b="47425"/>
          <a:stretch>
            <a:fillRect/>
          </a:stretch>
        </p:blipFill>
        <p:spPr bwMode="auto">
          <a:xfrm>
            <a:off x="730619" y="2510048"/>
            <a:ext cx="873363" cy="810755"/>
          </a:xfrm>
          <a:prstGeom prst="rect">
            <a:avLst/>
          </a:prstGeom>
          <a:noFill/>
          <a:ln>
            <a:noFill/>
          </a:ln>
        </p:spPr>
      </p:pic>
      <p:sp>
        <p:nvSpPr>
          <p:cNvPr id="45" name="Rounded Rectangle 18"/>
          <p:cNvSpPr/>
          <p:nvPr/>
        </p:nvSpPr>
        <p:spPr>
          <a:xfrm>
            <a:off x="55289" y="4479928"/>
            <a:ext cx="2224022"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Tools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you know</a:t>
            </a:r>
          </a:p>
        </p:txBody>
      </p:sp>
      <p:sp>
        <p:nvSpPr>
          <p:cNvPr id="54" name="Rounded Rectangle 24"/>
          <p:cNvSpPr/>
          <p:nvPr/>
        </p:nvSpPr>
        <p:spPr>
          <a:xfrm>
            <a:off x="50110" y="3838578"/>
            <a:ext cx="2234380"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Key feature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of platform</a:t>
            </a:r>
          </a:p>
        </p:txBody>
      </p:sp>
      <p:sp>
        <p:nvSpPr>
          <p:cNvPr id="47" name="Rounded Rectangle 22"/>
          <p:cNvSpPr/>
          <p:nvPr/>
        </p:nvSpPr>
        <p:spPr>
          <a:xfrm>
            <a:off x="6897613" y="4504404"/>
            <a:ext cx="2210619" cy="5588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Lower ongoing costs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Connection Broker Infrastructure</a:t>
            </a:r>
            <a:endParaRPr lang="en-US" dirty="0"/>
          </a:p>
        </p:txBody>
      </p:sp>
      <p:pic>
        <p:nvPicPr>
          <p:cNvPr id="3082"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3821278" y="1618166"/>
            <a:ext cx="1741169" cy="1288806"/>
          </a:xfrm>
          <a:prstGeom prst="rect">
            <a:avLst/>
          </a:prstGeom>
          <a:noFill/>
        </p:spPr>
      </p:pic>
      <p:sp>
        <p:nvSpPr>
          <p:cNvPr id="15" name="TextBox 14"/>
          <p:cNvSpPr txBox="1"/>
          <p:nvPr/>
        </p:nvSpPr>
        <p:spPr>
          <a:xfrm>
            <a:off x="3858956" y="2485617"/>
            <a:ext cx="1678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Session Broker</a:t>
            </a:r>
          </a:p>
        </p:txBody>
      </p:sp>
      <p:grpSp>
        <p:nvGrpSpPr>
          <p:cNvPr id="2" name="Group 66"/>
          <p:cNvGrpSpPr/>
          <p:nvPr/>
        </p:nvGrpSpPr>
        <p:grpSpPr>
          <a:xfrm>
            <a:off x="6327037" y="1280222"/>
            <a:ext cx="918020" cy="2384328"/>
            <a:chOff x="6139466" y="1280222"/>
            <a:chExt cx="918020" cy="2384328"/>
          </a:xfrm>
        </p:grpSpPr>
        <p:grpSp>
          <p:nvGrpSpPr>
            <p:cNvPr id="3" name="Group 42"/>
            <p:cNvGrpSpPr/>
            <p:nvPr/>
          </p:nvGrpSpPr>
          <p:grpSpPr>
            <a:xfrm>
              <a:off x="6139466" y="1280222"/>
              <a:ext cx="918020" cy="2231394"/>
              <a:chOff x="6127571" y="1280222"/>
              <a:chExt cx="918020" cy="2231394"/>
            </a:xfrm>
          </p:grpSpPr>
          <p:pic>
            <p:nvPicPr>
              <p:cNvPr id="307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280222"/>
                <a:ext cx="898970" cy="788956"/>
              </a:xfrm>
              <a:prstGeom prst="rect">
                <a:avLst/>
              </a:prstGeom>
              <a:noFill/>
            </p:spPr>
          </p:pic>
          <p:pic>
            <p:nvPicPr>
              <p:cNvPr id="14"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640831"/>
                <a:ext cx="898970" cy="788956"/>
              </a:xfrm>
              <a:prstGeom prst="rect">
                <a:avLst/>
              </a:prstGeom>
              <a:noFill/>
            </p:spPr>
          </p:pic>
          <p:pic>
            <p:nvPicPr>
              <p:cNvPr id="1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46621" y="2001440"/>
                <a:ext cx="898970" cy="788956"/>
              </a:xfrm>
              <a:prstGeom prst="rect">
                <a:avLst/>
              </a:prstGeom>
              <a:noFill/>
            </p:spPr>
          </p:pic>
          <p:pic>
            <p:nvPicPr>
              <p:cNvPr id="1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362049"/>
                <a:ext cx="898970" cy="788956"/>
              </a:xfrm>
              <a:prstGeom prst="rect">
                <a:avLst/>
              </a:prstGeom>
              <a:noFill/>
            </p:spPr>
          </p:pic>
          <p:pic>
            <p:nvPicPr>
              <p:cNvPr id="2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722660"/>
                <a:ext cx="898970" cy="788956"/>
              </a:xfrm>
              <a:prstGeom prst="rect">
                <a:avLst/>
              </a:prstGeom>
              <a:noFill/>
            </p:spPr>
          </p:pic>
        </p:grpSp>
        <p:sp>
          <p:nvSpPr>
            <p:cNvPr id="34" name="TextBox 33"/>
            <p:cNvSpPr txBox="1"/>
            <p:nvPr/>
          </p:nvSpPr>
          <p:spPr>
            <a:xfrm>
              <a:off x="6158292" y="3356773"/>
              <a:ext cx="88036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Farm</a:t>
              </a:r>
            </a:p>
          </p:txBody>
        </p:sp>
      </p:grpSp>
      <p:sp>
        <p:nvSpPr>
          <p:cNvPr id="54" name="Up-Down Arrow 53"/>
          <p:cNvSpPr/>
          <p:nvPr/>
        </p:nvSpPr>
        <p:spPr bwMode="auto">
          <a:xfrm>
            <a:off x="4439450" y="2847976"/>
            <a:ext cx="523875" cy="142875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5" name="Left-Right Arrow 54"/>
          <p:cNvSpPr/>
          <p:nvPr/>
        </p:nvSpPr>
        <p:spPr bwMode="auto">
          <a:xfrm>
            <a:off x="3542356" y="1943099"/>
            <a:ext cx="581024"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7" name="Left-Right Arrow 56"/>
          <p:cNvSpPr/>
          <p:nvPr/>
        </p:nvSpPr>
        <p:spPr bwMode="auto">
          <a:xfrm>
            <a:off x="5324474" y="1943099"/>
            <a:ext cx="914401"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4" name="Group 68"/>
          <p:cNvGrpSpPr/>
          <p:nvPr/>
        </p:nvGrpSpPr>
        <p:grpSpPr>
          <a:xfrm>
            <a:off x="3631624" y="4203178"/>
            <a:ext cx="2111466" cy="2242672"/>
            <a:chOff x="3631624" y="4203178"/>
            <a:chExt cx="2111466" cy="2242672"/>
          </a:xfrm>
        </p:grpSpPr>
        <p:grpSp>
          <p:nvGrpSpPr>
            <p:cNvPr id="6" name="Group 74"/>
            <p:cNvGrpSpPr/>
            <p:nvPr/>
          </p:nvGrpSpPr>
          <p:grpSpPr>
            <a:xfrm>
              <a:off x="3631624" y="4203178"/>
              <a:ext cx="2111466" cy="1943997"/>
              <a:chOff x="3631624" y="4203178"/>
              <a:chExt cx="2111466" cy="1943997"/>
            </a:xfrm>
          </p:grpSpPr>
          <p:pic>
            <p:nvPicPr>
              <p:cNvPr id="17"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203178"/>
                <a:ext cx="682716" cy="639072"/>
              </a:xfrm>
              <a:prstGeom prst="rect">
                <a:avLst/>
              </a:prstGeom>
              <a:noFill/>
            </p:spPr>
          </p:pic>
          <p:pic>
            <p:nvPicPr>
              <p:cNvPr id="2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5508103"/>
                <a:ext cx="682716" cy="639072"/>
              </a:xfrm>
              <a:prstGeom prst="rect">
                <a:avLst/>
              </a:prstGeom>
              <a:noFill/>
            </p:spPr>
          </p:pic>
          <p:pic>
            <p:nvPicPr>
              <p:cNvPr id="24"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3631624" y="4855641"/>
                <a:ext cx="682716" cy="639072"/>
              </a:xfrm>
              <a:prstGeom prst="rect">
                <a:avLst/>
              </a:prstGeom>
              <a:noFill/>
            </p:spPr>
          </p:pic>
          <p:pic>
            <p:nvPicPr>
              <p:cNvPr id="25"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855641"/>
                <a:ext cx="682716" cy="639072"/>
              </a:xfrm>
              <a:prstGeom prst="rect">
                <a:avLst/>
              </a:prstGeom>
              <a:noFill/>
            </p:spPr>
          </p:pic>
          <p:pic>
            <p:nvPicPr>
              <p:cNvPr id="29"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5060374" y="4855641"/>
                <a:ext cx="682716" cy="639072"/>
              </a:xfrm>
              <a:prstGeom prst="rect">
                <a:avLst/>
              </a:prstGeom>
              <a:noFill/>
            </p:spPr>
          </p:pic>
          <p:pic>
            <p:nvPicPr>
              <p:cNvPr id="30"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203178"/>
                <a:ext cx="682716" cy="639072"/>
              </a:xfrm>
              <a:prstGeom prst="rect">
                <a:avLst/>
              </a:prstGeom>
              <a:noFill/>
            </p:spPr>
          </p:pic>
          <p:pic>
            <p:nvPicPr>
              <p:cNvPr id="31"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5508103"/>
                <a:ext cx="682716" cy="639072"/>
              </a:xfrm>
              <a:prstGeom prst="rect">
                <a:avLst/>
              </a:prstGeom>
              <a:noFill/>
            </p:spPr>
          </p:pic>
          <p:pic>
            <p:nvPicPr>
              <p:cNvPr id="3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855641"/>
                <a:ext cx="682716" cy="639072"/>
              </a:xfrm>
              <a:prstGeom prst="rect">
                <a:avLst/>
              </a:prstGeom>
              <a:noFill/>
            </p:spPr>
          </p:pic>
        </p:grpSp>
        <p:sp>
          <p:nvSpPr>
            <p:cNvPr id="59" name="TextBox 58"/>
            <p:cNvSpPr txBox="1"/>
            <p:nvPr/>
          </p:nvSpPr>
          <p:spPr>
            <a:xfrm>
              <a:off x="4221524" y="6138073"/>
              <a:ext cx="931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Users</a:t>
              </a:r>
            </a:p>
          </p:txBody>
        </p:sp>
      </p:grpSp>
      <p:sp>
        <p:nvSpPr>
          <p:cNvPr id="62" name="Left-Right Arrow 61"/>
          <p:cNvSpPr/>
          <p:nvPr/>
        </p:nvSpPr>
        <p:spPr bwMode="auto">
          <a:xfrm>
            <a:off x="1390650" y="1943099"/>
            <a:ext cx="1200150"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7" name="Group 69"/>
          <p:cNvGrpSpPr/>
          <p:nvPr/>
        </p:nvGrpSpPr>
        <p:grpSpPr>
          <a:xfrm>
            <a:off x="4" y="1583796"/>
            <a:ext cx="1425592" cy="1349797"/>
            <a:chOff x="4" y="1831446"/>
            <a:chExt cx="1425592" cy="1349797"/>
          </a:xfrm>
        </p:grpSpPr>
        <p:pic>
          <p:nvPicPr>
            <p:cNvPr id="60"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141246" y="1831446"/>
              <a:ext cx="819259" cy="766886"/>
            </a:xfrm>
            <a:prstGeom prst="rect">
              <a:avLst/>
            </a:prstGeom>
            <a:noFill/>
          </p:spPr>
        </p:pic>
        <p:grpSp>
          <p:nvGrpSpPr>
            <p:cNvPr id="8" name="Group 68"/>
            <p:cNvGrpSpPr/>
            <p:nvPr/>
          </p:nvGrpSpPr>
          <p:grpSpPr>
            <a:xfrm>
              <a:off x="4" y="2414357"/>
              <a:ext cx="1425592" cy="766886"/>
              <a:chOff x="4" y="2414357"/>
              <a:chExt cx="1425592" cy="766886"/>
            </a:xfrm>
          </p:grpSpPr>
          <p:pic>
            <p:nvPicPr>
              <p:cNvPr id="61"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606337" y="2414357"/>
                <a:ext cx="819259" cy="766886"/>
              </a:xfrm>
              <a:prstGeom prst="rect">
                <a:avLst/>
              </a:prstGeom>
              <a:noFill/>
            </p:spPr>
          </p:pic>
          <p:pic>
            <p:nvPicPr>
              <p:cNvPr id="63"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4" y="2414357"/>
                <a:ext cx="819259" cy="766886"/>
              </a:xfrm>
              <a:prstGeom prst="rect">
                <a:avLst/>
              </a:prstGeom>
              <a:noFill/>
            </p:spPr>
          </p:pic>
        </p:grpSp>
      </p:grpSp>
      <p:sp>
        <p:nvSpPr>
          <p:cNvPr id="64" name="Rectangle 63"/>
          <p:cNvSpPr/>
          <p:nvPr/>
        </p:nvSpPr>
        <p:spPr>
          <a:xfrm>
            <a:off x="246968" y="2712393"/>
            <a:ext cx="931665"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TS Users</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Remote</a:t>
            </a:r>
          </a:p>
        </p:txBody>
      </p:sp>
      <p:sp>
        <p:nvSpPr>
          <p:cNvPr id="50" name="Up-Down Arrow 49"/>
          <p:cNvSpPr/>
          <p:nvPr/>
        </p:nvSpPr>
        <p:spPr bwMode="auto">
          <a:xfrm rot="2788475">
            <a:off x="3253559" y="2585941"/>
            <a:ext cx="523875" cy="1509848"/>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9" name="Group 66"/>
          <p:cNvGrpSpPr/>
          <p:nvPr/>
        </p:nvGrpSpPr>
        <p:grpSpPr>
          <a:xfrm>
            <a:off x="1674162" y="4122725"/>
            <a:ext cx="1976823" cy="2323125"/>
            <a:chOff x="1674162" y="4122725"/>
            <a:chExt cx="1976823" cy="2323125"/>
          </a:xfrm>
        </p:grpSpPr>
        <p:grpSp>
          <p:nvGrpSpPr>
            <p:cNvPr id="10" name="Group 51"/>
            <p:cNvGrpSpPr>
              <a:grpSpLocks noChangeAspect="1"/>
            </p:cNvGrpSpPr>
            <p:nvPr/>
          </p:nvGrpSpPr>
          <p:grpSpPr>
            <a:xfrm>
              <a:off x="2033145" y="4122725"/>
              <a:ext cx="1258856" cy="1953893"/>
              <a:chOff x="1752600" y="3979847"/>
              <a:chExt cx="1394854" cy="2164978"/>
            </a:xfrm>
          </p:grpSpPr>
          <p:grpSp>
            <p:nvGrpSpPr>
              <p:cNvPr id="11" name="Group 40"/>
              <p:cNvGrpSpPr/>
              <p:nvPr/>
            </p:nvGrpSpPr>
            <p:grpSpPr>
              <a:xfrm>
                <a:off x="2381250" y="3979847"/>
                <a:ext cx="766204" cy="2164978"/>
                <a:chOff x="2381250" y="4379897"/>
                <a:chExt cx="766204" cy="2164978"/>
              </a:xfrm>
            </p:grpSpPr>
            <p:pic>
              <p:nvPicPr>
                <p:cNvPr id="3080"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034482"/>
                  <a:ext cx="766204" cy="855808"/>
                </a:xfrm>
                <a:prstGeom prst="rect">
                  <a:avLst/>
                </a:prstGeom>
                <a:noFill/>
              </p:spPr>
            </p:pic>
            <p:pic>
              <p:nvPicPr>
                <p:cNvPr id="26"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4379897"/>
                  <a:ext cx="766204" cy="855808"/>
                </a:xfrm>
                <a:prstGeom prst="rect">
                  <a:avLst/>
                </a:prstGeom>
                <a:noFill/>
              </p:spPr>
            </p:pic>
            <p:pic>
              <p:nvPicPr>
                <p:cNvPr id="2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689067"/>
                  <a:ext cx="766204" cy="855808"/>
                </a:xfrm>
                <a:prstGeom prst="rect">
                  <a:avLst/>
                </a:prstGeom>
                <a:noFill/>
              </p:spPr>
            </p:pic>
          </p:grpSp>
          <p:grpSp>
            <p:nvGrpSpPr>
              <p:cNvPr id="12" name="Group 39"/>
              <p:cNvGrpSpPr/>
              <p:nvPr/>
            </p:nvGrpSpPr>
            <p:grpSpPr>
              <a:xfrm>
                <a:off x="1752600" y="3979847"/>
                <a:ext cx="766204" cy="2164978"/>
                <a:chOff x="1057275" y="4532297"/>
                <a:chExt cx="766204" cy="2164978"/>
              </a:xfrm>
            </p:grpSpPr>
            <p:pic>
              <p:nvPicPr>
                <p:cNvPr id="3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186882"/>
                  <a:ext cx="766204" cy="855808"/>
                </a:xfrm>
                <a:prstGeom prst="rect">
                  <a:avLst/>
                </a:prstGeom>
                <a:noFill/>
              </p:spPr>
            </p:pic>
            <p:pic>
              <p:nvPicPr>
                <p:cNvPr id="38"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4532297"/>
                  <a:ext cx="766204" cy="855808"/>
                </a:xfrm>
                <a:prstGeom prst="rect">
                  <a:avLst/>
                </a:prstGeom>
                <a:noFill/>
              </p:spPr>
            </p:pic>
            <p:pic>
              <p:nvPicPr>
                <p:cNvPr id="39"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841467"/>
                  <a:ext cx="766204" cy="855808"/>
                </a:xfrm>
                <a:prstGeom prst="rect">
                  <a:avLst/>
                </a:prstGeom>
                <a:noFill/>
              </p:spPr>
            </p:pic>
          </p:grpSp>
        </p:grpSp>
        <p:sp>
          <p:nvSpPr>
            <p:cNvPr id="51" name="TextBox 50"/>
            <p:cNvSpPr txBox="1"/>
            <p:nvPr/>
          </p:nvSpPr>
          <p:spPr>
            <a:xfrm>
              <a:off x="1674162" y="6138073"/>
              <a:ext cx="1976823"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Hosted Desktop Users</a:t>
              </a:r>
            </a:p>
          </p:txBody>
        </p:sp>
      </p:grpSp>
      <p:sp>
        <p:nvSpPr>
          <p:cNvPr id="56" name="Up-Down Arrow 55"/>
          <p:cNvSpPr/>
          <p:nvPr/>
        </p:nvSpPr>
        <p:spPr bwMode="auto">
          <a:xfrm rot="8630486">
            <a:off x="5570154" y="2648851"/>
            <a:ext cx="523875" cy="1419841"/>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3" name="Group 65"/>
          <p:cNvGrpSpPr/>
          <p:nvPr/>
        </p:nvGrpSpPr>
        <p:grpSpPr>
          <a:xfrm>
            <a:off x="6131862" y="3810000"/>
            <a:ext cx="1308371" cy="2264375"/>
            <a:chOff x="6131862" y="3810000"/>
            <a:chExt cx="1308371" cy="2264375"/>
          </a:xfrm>
        </p:grpSpPr>
        <p:grpSp>
          <p:nvGrpSpPr>
            <p:cNvPr id="19" name="Group 64"/>
            <p:cNvGrpSpPr/>
            <p:nvPr/>
          </p:nvGrpSpPr>
          <p:grpSpPr>
            <a:xfrm>
              <a:off x="6387554" y="3810000"/>
              <a:ext cx="796986" cy="2166962"/>
              <a:chOff x="6302388" y="3810000"/>
              <a:chExt cx="796986" cy="2166962"/>
            </a:xfrm>
          </p:grpSpPr>
          <p:pic>
            <p:nvPicPr>
              <p:cNvPr id="102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3810000"/>
                <a:ext cx="796986" cy="854894"/>
              </a:xfrm>
              <a:prstGeom prst="rect">
                <a:avLst/>
              </a:prstGeom>
              <a:noFill/>
            </p:spPr>
          </p:pic>
          <p:pic>
            <p:nvPicPr>
              <p:cNvPr id="44"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247356"/>
                <a:ext cx="796986" cy="854894"/>
              </a:xfrm>
              <a:prstGeom prst="rect">
                <a:avLst/>
              </a:prstGeom>
              <a:noFill/>
            </p:spPr>
          </p:pic>
          <p:pic>
            <p:nvPicPr>
              <p:cNvPr id="45"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5122068"/>
                <a:ext cx="796986" cy="854894"/>
              </a:xfrm>
              <a:prstGeom prst="rect">
                <a:avLst/>
              </a:prstGeom>
              <a:noFill/>
            </p:spPr>
          </p:pic>
          <p:pic>
            <p:nvPicPr>
              <p:cNvPr id="4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684712"/>
                <a:ext cx="796986" cy="854894"/>
              </a:xfrm>
              <a:prstGeom prst="rect">
                <a:avLst/>
              </a:prstGeom>
              <a:noFill/>
            </p:spPr>
          </p:pic>
        </p:grpSp>
        <p:sp>
          <p:nvSpPr>
            <p:cNvPr id="58" name="TextBox 57"/>
            <p:cNvSpPr txBox="1"/>
            <p:nvPr/>
          </p:nvSpPr>
          <p:spPr>
            <a:xfrm>
              <a:off x="6131862" y="5766598"/>
              <a:ext cx="130837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sp>
        <p:nvSpPr>
          <p:cNvPr id="73" name="Up-Down Arrow 72"/>
          <p:cNvSpPr/>
          <p:nvPr/>
        </p:nvSpPr>
        <p:spPr bwMode="auto">
          <a:xfrm rot="2788475">
            <a:off x="1800530" y="2198939"/>
            <a:ext cx="523875" cy="2047165"/>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1" name="Group 65"/>
          <p:cNvGrpSpPr/>
          <p:nvPr/>
        </p:nvGrpSpPr>
        <p:grpSpPr>
          <a:xfrm>
            <a:off x="85043" y="3660122"/>
            <a:ext cx="1459054" cy="1804341"/>
            <a:chOff x="85043" y="3660122"/>
            <a:chExt cx="1459054" cy="1804341"/>
          </a:xfrm>
        </p:grpSpPr>
        <p:pic>
          <p:nvPicPr>
            <p:cNvPr id="68"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3660122"/>
              <a:ext cx="611846" cy="685002"/>
            </a:xfrm>
            <a:prstGeom prst="rect">
              <a:avLst/>
            </a:prstGeom>
            <a:noFill/>
          </p:spPr>
        </p:pic>
        <p:pic>
          <p:nvPicPr>
            <p:cNvPr id="71"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4288772"/>
              <a:ext cx="611846" cy="685002"/>
            </a:xfrm>
            <a:prstGeom prst="rect">
              <a:avLst/>
            </a:prstGeom>
            <a:noFill/>
          </p:spPr>
        </p:pic>
        <p:pic>
          <p:nvPicPr>
            <p:cNvPr id="72"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742951" y="4012547"/>
              <a:ext cx="611846" cy="685002"/>
            </a:xfrm>
            <a:prstGeom prst="rect">
              <a:avLst/>
            </a:prstGeom>
            <a:noFill/>
          </p:spPr>
        </p:pic>
        <p:sp>
          <p:nvSpPr>
            <p:cNvPr id="74" name="Rectangle 73"/>
            <p:cNvSpPr/>
            <p:nvPr/>
          </p:nvSpPr>
          <p:spPr>
            <a:xfrm>
              <a:off x="85043" y="4941243"/>
              <a:ext cx="1459054"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Hosted Desktop</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Users (Remote)</a:t>
              </a:r>
            </a:p>
          </p:txBody>
        </p:sp>
      </p:grpSp>
      <p:grpSp>
        <p:nvGrpSpPr>
          <p:cNvPr id="23" name="Group 69"/>
          <p:cNvGrpSpPr/>
          <p:nvPr/>
        </p:nvGrpSpPr>
        <p:grpSpPr>
          <a:xfrm>
            <a:off x="2312539" y="1674019"/>
            <a:ext cx="1535561" cy="1440514"/>
            <a:chOff x="2312539" y="1674019"/>
            <a:chExt cx="1535561" cy="1440514"/>
          </a:xfrm>
        </p:grpSpPr>
        <p:pic>
          <p:nvPicPr>
            <p:cNvPr id="3078" name="Picture 6" descr="C:\Users\jeffwoo\Documents\Work\Customers &amp; Events\Latest Overview &amp; Roadmap Deck\Virtualization Images for PPTs\Firewall.png"/>
            <p:cNvPicPr>
              <a:picLocks noChangeAspect="1" noChangeArrowheads="1"/>
            </p:cNvPicPr>
            <p:nvPr/>
          </p:nvPicPr>
          <p:blipFill>
            <a:blip r:embed="rId10"/>
            <a:srcRect/>
            <a:stretch>
              <a:fillRect/>
            </a:stretch>
          </p:blipFill>
          <p:spPr bwMode="auto">
            <a:xfrm>
              <a:off x="2312539" y="1674019"/>
              <a:ext cx="1535561" cy="1440514"/>
            </a:xfrm>
            <a:prstGeom prst="rect">
              <a:avLst/>
            </a:prstGeom>
            <a:noFill/>
          </p:spPr>
        </p:pic>
        <p:sp>
          <p:nvSpPr>
            <p:cNvPr id="65" name="TextBox 64"/>
            <p:cNvSpPr txBox="1"/>
            <p:nvPr/>
          </p:nvSpPr>
          <p:spPr>
            <a:xfrm>
              <a:off x="2481466" y="1970649"/>
              <a:ext cx="1170512"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Gateway</a:t>
              </a:r>
            </a:p>
          </p:txBody>
        </p:sp>
      </p:grpSp>
      <p:sp>
        <p:nvSpPr>
          <p:cNvPr id="75" name="Left-Up Arrow 74"/>
          <p:cNvSpPr/>
          <p:nvPr/>
        </p:nvSpPr>
        <p:spPr bwMode="auto">
          <a:xfrm rot="16200000">
            <a:off x="7476659" y="2172835"/>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6" name="Left-Up Arrow 75"/>
          <p:cNvSpPr/>
          <p:nvPr/>
        </p:nvSpPr>
        <p:spPr bwMode="auto">
          <a:xfrm>
            <a:off x="7386124" y="4389319"/>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8" name="Group 77"/>
          <p:cNvGrpSpPr/>
          <p:nvPr/>
        </p:nvGrpSpPr>
        <p:grpSpPr>
          <a:xfrm>
            <a:off x="7385277" y="3100388"/>
            <a:ext cx="1447800" cy="1457325"/>
            <a:chOff x="7385277" y="3100388"/>
            <a:chExt cx="1447800" cy="1457325"/>
          </a:xfrm>
        </p:grpSpPr>
        <p:pic>
          <p:nvPicPr>
            <p:cNvPr id="48" name="Picture 9" descr="C:\Users\jeffwoo\Documents\Work\Customers &amp; Events\Latest Overview &amp; Roadmap Deck\Virtualization Images for PPTs\Data.png"/>
            <p:cNvPicPr>
              <a:picLocks noChangeAspect="1" noChangeArrowheads="1"/>
            </p:cNvPicPr>
            <p:nvPr/>
          </p:nvPicPr>
          <p:blipFill>
            <a:blip r:embed="rId11"/>
            <a:srcRect/>
            <a:stretch>
              <a:fillRect/>
            </a:stretch>
          </p:blipFill>
          <p:spPr bwMode="auto">
            <a:xfrm>
              <a:off x="7385277" y="3100388"/>
              <a:ext cx="1447800" cy="1457325"/>
            </a:xfrm>
            <a:prstGeom prst="rect">
              <a:avLst/>
            </a:prstGeom>
            <a:noFill/>
          </p:spPr>
        </p:pic>
        <p:sp>
          <p:nvSpPr>
            <p:cNvPr id="77" name="TextBox 76"/>
            <p:cNvSpPr txBox="1"/>
            <p:nvPr/>
          </p:nvSpPr>
          <p:spPr>
            <a:xfrm>
              <a:off x="7703457" y="3977902"/>
              <a:ext cx="81144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Storage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73" grpId="0" animBg="1"/>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VDI in R2</a:t>
            </a:r>
            <a:endParaRPr lang="en-US" dirty="0"/>
          </a:p>
        </p:txBody>
      </p:sp>
      <p:sp>
        <p:nvSpPr>
          <p:cNvPr id="6" name="Content Placeholder 5"/>
          <p:cNvSpPr>
            <a:spLocks noGrp="1"/>
          </p:cNvSpPr>
          <p:nvPr>
            <p:ph idx="1"/>
          </p:nvPr>
        </p:nvSpPr>
        <p:spPr/>
        <p:txBody>
          <a:bodyPr/>
          <a:lstStyle/>
          <a:p>
            <a:pPr lvl="0">
              <a:defRPr/>
            </a:pPr>
            <a:r>
              <a:rPr lang="en-US" sz="2800" dirty="0" smtClean="0"/>
              <a:t>Components</a:t>
            </a:r>
          </a:p>
          <a:p>
            <a:pPr lvl="1">
              <a:defRPr/>
            </a:pPr>
            <a:r>
              <a:rPr lang="en-US" sz="2400" dirty="0" smtClean="0"/>
              <a:t>RD </a:t>
            </a:r>
            <a:r>
              <a:rPr lang="en-US" sz="2400" dirty="0" err="1" smtClean="0"/>
              <a:t>WebAccess</a:t>
            </a:r>
            <a:r>
              <a:rPr lang="en-US" sz="2400" dirty="0" smtClean="0"/>
              <a:t> presents unified view</a:t>
            </a:r>
          </a:p>
          <a:p>
            <a:pPr lvl="1">
              <a:defRPr/>
            </a:pPr>
            <a:r>
              <a:rPr lang="en-US" sz="2400" dirty="0" smtClean="0"/>
              <a:t>Active Directory holds user desktop assignments</a:t>
            </a:r>
          </a:p>
          <a:p>
            <a:pPr lvl="1">
              <a:defRPr/>
            </a:pPr>
            <a:r>
              <a:rPr lang="en-US" sz="2400" dirty="0" smtClean="0"/>
              <a:t>RD Connection Broker collects and publishes all things a user can do</a:t>
            </a:r>
          </a:p>
          <a:p>
            <a:pPr lvl="1">
              <a:defRPr/>
            </a:pPr>
            <a:r>
              <a:rPr lang="en-US" sz="2400" dirty="0" smtClean="0"/>
              <a:t>RDS as Redirector proxies RDP connection to desktop</a:t>
            </a:r>
          </a:p>
          <a:p>
            <a:pPr lvl="1">
              <a:defRPr/>
            </a:pPr>
            <a:r>
              <a:rPr lang="en-US" sz="2400" dirty="0" smtClean="0"/>
              <a:t>RD Virtualization starts requested desktop on behalf of RD Connection Broker</a:t>
            </a:r>
          </a:p>
          <a:p>
            <a:pPr lvl="1">
              <a:defRPr/>
            </a:pPr>
            <a:r>
              <a:rPr lang="en-US" sz="2400" dirty="0" smtClean="0"/>
              <a:t>Client connects directly to VM via RDP</a:t>
            </a:r>
          </a:p>
          <a:p>
            <a:pPr lvl="1">
              <a:defRPr/>
            </a:pPr>
            <a:r>
              <a:rPr lang="en-US" sz="2400" dirty="0" smtClean="0"/>
              <a:t>Entire flow is RD Gateway friendly</a:t>
            </a:r>
          </a:p>
          <a:p>
            <a:endParaRPr lang="en-US" dirty="0"/>
          </a:p>
        </p:txBody>
      </p:sp>
      <p:sp>
        <p:nvSpPr>
          <p:cNvPr id="4" name="32-Point Star 3"/>
          <p:cNvSpPr/>
          <p:nvPr/>
        </p:nvSpPr>
        <p:spPr>
          <a:xfrm>
            <a:off x="1066800" y="5867400"/>
            <a:ext cx="1143000" cy="609600"/>
          </a:xfrm>
          <a:prstGeom prst="star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solidFill>
                  <a:srgbClr val="FFFF00"/>
                </a:solidFill>
              </a:rPr>
              <a:t>Show me</a:t>
            </a:r>
            <a:endParaRPr lang="en-US" sz="12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ventsql\dvd\Online_ART\DVD_ART35\Logos\System Center Virtual Machine Manager - (Brand)\System Center Virtual Machine Manager logo bl.png"/>
          <p:cNvPicPr>
            <a:picLocks noChangeAspect="1" noChangeArrowheads="1"/>
          </p:cNvPicPr>
          <p:nvPr/>
        </p:nvPicPr>
        <p:blipFill>
          <a:blip r:embed="rId3"/>
          <a:srcRect/>
          <a:stretch>
            <a:fillRect/>
          </a:stretch>
        </p:blipFill>
        <p:spPr bwMode="auto">
          <a:xfrm>
            <a:off x="180727" y="3782458"/>
            <a:ext cx="7256463" cy="1762125"/>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VMM 2008 R2 Objectives</a:t>
            </a:r>
            <a:endParaRPr lang="en-US" dirty="0"/>
          </a:p>
        </p:txBody>
      </p:sp>
      <p:sp>
        <p:nvSpPr>
          <p:cNvPr id="4" name="Content Placeholder 3"/>
          <p:cNvSpPr>
            <a:spLocks noGrp="1"/>
          </p:cNvSpPr>
          <p:nvPr>
            <p:ph idx="1"/>
          </p:nvPr>
        </p:nvSpPr>
        <p:spPr>
          <a:prstGeom prst="rect">
            <a:avLst/>
          </a:prstGeom>
        </p:spPr>
        <p:txBody>
          <a:bodyPr/>
          <a:lstStyle/>
          <a:p>
            <a:pPr>
              <a:spcAft>
                <a:spcPts val="600"/>
              </a:spcAft>
            </a:pPr>
            <a:r>
              <a:rPr lang="en-US" sz="3600" dirty="0" smtClean="0"/>
              <a:t>Support New Features From  Windows Server 2008 R2 and Microsoft Hyper-V R2</a:t>
            </a:r>
          </a:p>
          <a:p>
            <a:pPr>
              <a:spcAft>
                <a:spcPts val="600"/>
              </a:spcAft>
            </a:pPr>
            <a:r>
              <a:rPr lang="en-US" sz="3600" dirty="0" smtClean="0"/>
              <a:t>Address Major Customer Asks</a:t>
            </a:r>
          </a:p>
          <a:p>
            <a:pPr>
              <a:spcAft>
                <a:spcPts val="600"/>
              </a:spcAft>
            </a:pPr>
            <a:r>
              <a:rPr lang="en-US" sz="3600" dirty="0" smtClean="0"/>
              <a:t>Further Improve Customer Experience With Bug Fixes and Feature Enhancements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System Center Virtual Machine Manager 2008 R2</a:t>
            </a:r>
            <a:endParaRPr sz="3200" smtClean="0"/>
          </a:p>
        </p:txBody>
      </p:sp>
      <p:graphicFrame>
        <p:nvGraphicFramePr>
          <p:cNvPr id="12" name="Top Table"/>
          <p:cNvGraphicFramePr>
            <a:graphicFrameLocks noGrp="1"/>
          </p:cNvGraphicFramePr>
          <p:nvPr/>
        </p:nvGraphicFramePr>
        <p:xfrm>
          <a:off x="258792" y="903371"/>
          <a:ext cx="8635042" cy="2763970"/>
        </p:xfrm>
        <a:graphic>
          <a:graphicData uri="http://schemas.openxmlformats.org/drawingml/2006/table">
            <a:tbl>
              <a:tblPr firstRow="1" bandRow="1">
                <a:tableStyleId>{284E427A-3D55-4303-BF80-6455036E1DE7}</a:tableStyleId>
              </a:tblPr>
              <a:tblGrid>
                <a:gridCol w="4313208"/>
                <a:gridCol w="4321834"/>
              </a:tblGrid>
              <a:tr h="432313">
                <a:tc gridSpan="2">
                  <a:txBody>
                    <a:bodyPr/>
                    <a:lstStyle/>
                    <a:p>
                      <a:pPr marL="236538" marR="0" lvl="0" indent="-236538" algn="ctr" defTabSz="912813" rtl="0" eaLnBrk="1" fontAlgn="base" latinLnBrk="0" hangingPunct="1">
                        <a:lnSpc>
                          <a:spcPct val="90000"/>
                        </a:lnSpc>
                        <a:spcBef>
                          <a:spcPct val="20000"/>
                        </a:spcBef>
                        <a:spcAft>
                          <a:spcPct val="0"/>
                        </a:spcAft>
                        <a:buClr>
                          <a:srgbClr val="FFFFFF"/>
                        </a:buClr>
                        <a:buSzPct val="120000"/>
                        <a:buFont typeface="Arial" pitchFamily="34" charset="0"/>
                        <a:buNone/>
                        <a:tabLst/>
                        <a:defRPr/>
                      </a:pPr>
                      <a:r>
                        <a:rPr lang="en-US" sz="1600" kern="1200" dirty="0" smtClean="0">
                          <a:effectLst>
                            <a:outerShdw blurRad="38100" dist="38100" dir="2700000" algn="tl">
                              <a:srgbClr val="000000">
                                <a:alpha val="43137"/>
                              </a:srgbClr>
                            </a:outerShdw>
                          </a:effectLst>
                        </a:rPr>
                        <a:t>VMM</a:t>
                      </a:r>
                      <a:r>
                        <a:rPr lang="en-US" sz="1600" kern="1200" baseline="0" dirty="0" smtClean="0">
                          <a:effectLst>
                            <a:outerShdw blurRad="38100" dist="38100" dir="2700000" algn="tl">
                              <a:srgbClr val="000000">
                                <a:alpha val="43137"/>
                              </a:srgbClr>
                            </a:outerShdw>
                          </a:effectLst>
                        </a:rPr>
                        <a:t> 2008 Features</a:t>
                      </a:r>
                      <a:endParaRPr lang="en-US" sz="1600" b="1" kern="1200" dirty="0" smtClean="0">
                        <a:gradFill>
                          <a:gsLst>
                            <a:gs pos="0">
                              <a:schemeClr val="tx1"/>
                            </a:gs>
                            <a:gs pos="65000">
                              <a:schemeClr val="tx1"/>
                            </a:gs>
                            <a:gs pos="100000">
                              <a:schemeClr val="tx1"/>
                            </a:gs>
                          </a:gsLst>
                          <a:lin ang="16200000" scaled="0"/>
                        </a:gradFill>
                        <a:effectLst>
                          <a:outerShdw blurRad="38100" dist="38100" dir="2700000" algn="tl">
                            <a:srgbClr val="000000">
                              <a:alpha val="43137"/>
                            </a:srgbClr>
                          </a:outerShdw>
                        </a:effectLst>
                        <a:latin typeface="Segoe" pitchFamily="34" charset="0"/>
                        <a:ea typeface="+mn-ea"/>
                        <a:cs typeface="+mn-cs"/>
                      </a:endParaRPr>
                    </a:p>
                  </a:txBody>
                  <a:tcPr marL="121888" marR="121888" anchor="ctr"/>
                </a:tc>
                <a:tc hMerge="1">
                  <a:txBody>
                    <a:bodyPr/>
                    <a:lstStyle/>
                    <a:p>
                      <a:endParaRPr lang="en-US" dirty="0"/>
                    </a:p>
                  </a:txBody>
                  <a:tcP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Hypervisor Management - </a:t>
                      </a:r>
                      <a:br>
                        <a:rPr lang="en-US" sz="1600" kern="1200" dirty="0" smtClean="0">
                          <a:effectLst/>
                        </a:rPr>
                      </a:br>
                      <a:r>
                        <a:rPr lang="en-US" sz="1600" kern="1200" dirty="0" smtClean="0">
                          <a:effectLst/>
                        </a:rPr>
                        <a:t>Hyper-V, VMware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Cluster Integration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Host Configuration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Intelligent Placement</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Library Management</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Deployment and Storage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Virtual Machine Creation/Provisioning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Monitoring and Reporting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Conversions: P2V and V2V</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Automation with PowerShell</a:t>
                      </a:r>
                      <a:endParaRPr lang="en-US" sz="1600" kern="1200" dirty="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Delegation and Self Service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a:buClr>
                          <a:schemeClr val="bg1"/>
                        </a:buClr>
                        <a:buFont typeface="Wingdings" pitchFamily="2" charset="2"/>
                        <a:buChar char="Ø"/>
                      </a:pPr>
                      <a:r>
                        <a:rPr lang="en-US" sz="1600" kern="1200" dirty="0" smtClean="0">
                          <a:effectLst/>
                        </a:rPr>
                        <a:t> Performance and Resource Optimization</a:t>
                      </a:r>
                      <a:endParaRPr lang="en-US" sz="1600" kern="1200" dirty="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bl>
          </a:graphicData>
        </a:graphic>
      </p:graphicFrame>
      <p:graphicFrame>
        <p:nvGraphicFramePr>
          <p:cNvPr id="13" name="Top Table"/>
          <p:cNvGraphicFramePr>
            <a:graphicFrameLocks noGrp="1"/>
          </p:cNvGraphicFramePr>
          <p:nvPr/>
        </p:nvGraphicFramePr>
        <p:xfrm>
          <a:off x="258793" y="3821510"/>
          <a:ext cx="8635042" cy="2403709"/>
        </p:xfrm>
        <a:graphic>
          <a:graphicData uri="http://schemas.openxmlformats.org/drawingml/2006/table">
            <a:tbl>
              <a:tblPr firstRow="1" bandRow="1">
                <a:tableStyleId>{284E427A-3D55-4303-BF80-6455036E1DE7}</a:tableStyleId>
              </a:tblPr>
              <a:tblGrid>
                <a:gridCol w="4313207"/>
                <a:gridCol w="4321835"/>
              </a:tblGrid>
              <a:tr h="432313">
                <a:tc gridSpan="2">
                  <a:txBody>
                    <a:bodyPr/>
                    <a:lstStyle/>
                    <a:p>
                      <a:pPr marL="236538" marR="0" lvl="0" indent="-236538" algn="ctr" defTabSz="912813" rtl="0" eaLnBrk="1" fontAlgn="base" latinLnBrk="0" hangingPunct="1">
                        <a:lnSpc>
                          <a:spcPct val="90000"/>
                        </a:lnSpc>
                        <a:spcBef>
                          <a:spcPct val="20000"/>
                        </a:spcBef>
                        <a:spcAft>
                          <a:spcPct val="0"/>
                        </a:spcAft>
                        <a:buClr>
                          <a:srgbClr val="FFFFFF"/>
                        </a:buClr>
                        <a:buSzPct val="120000"/>
                        <a:buFont typeface="Arial" pitchFamily="34" charset="0"/>
                        <a:buNone/>
                        <a:tabLst/>
                        <a:defRPr/>
                      </a:pPr>
                      <a:r>
                        <a:rPr lang="en-US" sz="1600" kern="1200" dirty="0" smtClean="0">
                          <a:effectLst>
                            <a:outerShdw blurRad="38100" dist="38100" dir="2700000" algn="tl">
                              <a:srgbClr val="000000">
                                <a:alpha val="43137"/>
                              </a:srgbClr>
                            </a:outerShdw>
                          </a:effectLst>
                        </a:rPr>
                        <a:t>New in VMM R2</a:t>
                      </a:r>
                      <a:endParaRPr lang="en-US" sz="1600" b="1" kern="1200" dirty="0" smtClean="0">
                        <a:gradFill>
                          <a:gsLst>
                            <a:gs pos="0">
                              <a:schemeClr val="tx1"/>
                            </a:gs>
                            <a:gs pos="65000">
                              <a:schemeClr val="tx1"/>
                            </a:gs>
                            <a:gs pos="100000">
                              <a:schemeClr val="tx1"/>
                            </a:gs>
                          </a:gsLst>
                          <a:lin ang="16200000" scaled="0"/>
                        </a:gradFill>
                        <a:effectLst>
                          <a:outerShdw blurRad="38100" dist="38100" dir="2700000" algn="tl">
                            <a:srgbClr val="000000">
                              <a:alpha val="43137"/>
                            </a:srgbClr>
                          </a:outerShdw>
                        </a:effectLst>
                        <a:latin typeface="Segoe" pitchFamily="34" charset="0"/>
                        <a:ea typeface="+mn-ea"/>
                        <a:cs typeface="+mn-cs"/>
                      </a:endParaRPr>
                    </a:p>
                  </a:txBody>
                  <a:tcPr marL="121888" marR="121888" anchor="ctr"/>
                </a:tc>
                <a:tc hMerge="1">
                  <a:txBody>
                    <a:bodyPr/>
                    <a:lstStyle/>
                    <a:p>
                      <a:endParaRPr lang="en-US" dirty="0"/>
                    </a:p>
                  </a:txBody>
                  <a:tcP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baseline="0" dirty="0" smtClean="0">
                          <a:effectLst/>
                        </a:rPr>
                        <a:t>Management of Windows Server 2008 R2 and Microsoft Hyper-V R2</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Multiple</a:t>
                      </a:r>
                      <a:r>
                        <a:rPr lang="en-US" sz="1600" kern="1200" baseline="0" dirty="0" smtClean="0">
                          <a:effectLst/>
                        </a:rPr>
                        <a:t> Virtual Machines Per LUN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Live Migration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a:buClr>
                          <a:schemeClr val="bg1"/>
                        </a:buClr>
                        <a:buSzPct val="120000"/>
                        <a:buFont typeface="Wingdings" pitchFamily="2" charset="2"/>
                        <a:buChar char="Ø"/>
                      </a:pPr>
                      <a:r>
                        <a:rPr lang="en-US" sz="1600" dirty="0" smtClean="0"/>
                        <a:t> Cluster</a:t>
                      </a:r>
                      <a:r>
                        <a:rPr lang="en-US" sz="1600" baseline="0" dirty="0" smtClean="0"/>
                        <a:t> Shared Volumes</a:t>
                      </a:r>
                      <a:endParaRPr lang="en-US" sz="1600" dirty="0"/>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Storage</a:t>
                      </a:r>
                      <a:r>
                        <a:rPr lang="en-US" sz="1600" kern="1200" baseline="0" dirty="0" smtClean="0">
                          <a:effectLst/>
                        </a:rPr>
                        <a:t> Migration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Maintenance Mode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SAN</a:t>
                      </a:r>
                      <a:r>
                        <a:rPr lang="en-US" sz="1600" kern="1200" baseline="0" dirty="0" smtClean="0">
                          <a:effectLst/>
                        </a:rPr>
                        <a:t> Related Enhancements</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Network Optimizations</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Hot Add of Storage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Rapid Provisioning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Migration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Ability To Migrate VM Storage to New Location</a:t>
            </a:r>
          </a:p>
          <a:p>
            <a:r>
              <a:rPr lang="en-US" sz="3600" dirty="0" smtClean="0"/>
              <a:t>VMM R2 Adds Support For Storage Migration</a:t>
            </a:r>
          </a:p>
          <a:p>
            <a:pPr lvl="1"/>
            <a:r>
              <a:rPr lang="en-US" sz="3200" dirty="0" smtClean="0"/>
              <a:t>Adds Quick Storage Migration for Hyper-V</a:t>
            </a:r>
          </a:p>
          <a:p>
            <a:pPr lvl="1"/>
            <a:r>
              <a:rPr lang="en-US" sz="3200" dirty="0" smtClean="0"/>
              <a:t>Enables storage </a:t>
            </a:r>
            <a:r>
              <a:rPr lang="en-US" sz="3200" dirty="0" err="1" smtClean="0"/>
              <a:t>vMotion</a:t>
            </a:r>
            <a:r>
              <a:rPr lang="en-US" sz="3200" dirty="0" smtClean="0"/>
              <a:t> for </a:t>
            </a:r>
            <a:r>
              <a:rPr lang="en-US" sz="3200" dirty="0" err="1" smtClean="0"/>
              <a:t>VMWare</a:t>
            </a:r>
            <a:endParaRPr lang="en-US" sz="3200" dirty="0" smtClean="0"/>
          </a:p>
          <a:p>
            <a:r>
              <a:rPr lang="en-US" sz="3600" dirty="0" smtClean="0"/>
              <a:t>Example Usage: Consolidation of VM Storage</a:t>
            </a:r>
          </a:p>
          <a:p>
            <a:pPr lvl="1"/>
            <a:r>
              <a:rPr lang="en-US" sz="3200" dirty="0" smtClean="0"/>
              <a:t>Prior to VMM R2, One VM Per LUN</a:t>
            </a:r>
          </a:p>
          <a:p>
            <a:pPr lvl="1"/>
            <a:r>
              <a:rPr lang="en-US" sz="3200" dirty="0" smtClean="0"/>
              <a:t>With CSV, VMs can Be Consolidated Into a Single CSV LUN</a:t>
            </a:r>
          </a:p>
          <a:p>
            <a:pPr lvl="1"/>
            <a:r>
              <a:rPr lang="en-US" sz="3200" dirty="0" smtClean="0"/>
              <a:t>Using QSM, VM Storage Can Be Migrated With Minimal Downtime</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Comparing QSM </a:t>
            </a:r>
            <a:r>
              <a:rPr lang="en-US" dirty="0" smtClean="0"/>
              <a:t>with </a:t>
            </a:r>
            <a:r>
              <a:rPr dirty="0" smtClean="0"/>
              <a:t>Storage </a:t>
            </a:r>
            <a:r>
              <a:rPr dirty="0" err="1" smtClean="0"/>
              <a:t>vMotion</a:t>
            </a:r>
            <a:endParaRPr lang="en-US" dirty="0"/>
          </a:p>
        </p:txBody>
      </p:sp>
      <p:sp>
        <p:nvSpPr>
          <p:cNvPr id="4" name="Rectangle 3"/>
          <p:cNvSpPr/>
          <p:nvPr/>
        </p:nvSpPr>
        <p:spPr bwMode="auto">
          <a:xfrm>
            <a:off x="3745050" y="871269"/>
            <a:ext cx="2057936" cy="94890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Quick Storage Migration</a:t>
            </a:r>
          </a:p>
        </p:txBody>
      </p:sp>
      <p:sp>
        <p:nvSpPr>
          <p:cNvPr id="5" name="Rectangle 4"/>
          <p:cNvSpPr/>
          <p:nvPr/>
        </p:nvSpPr>
        <p:spPr bwMode="auto">
          <a:xfrm>
            <a:off x="6474488" y="892534"/>
            <a:ext cx="2229431" cy="8831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Storage </a:t>
            </a:r>
            <a:r>
              <a:rPr lang="en-US" sz="2000" dirty="0" err="1" smtClean="0">
                <a:solidFill>
                  <a:srgbClr val="FFFFFF"/>
                </a:solidFill>
                <a:effectLst>
                  <a:outerShdw blurRad="38100" dist="38100" dir="2700000" algn="tl">
                    <a:srgbClr val="000000">
                      <a:alpha val="43137"/>
                    </a:srgbClr>
                  </a:outerShdw>
                </a:effectLst>
              </a:rPr>
              <a:t>vMotion</a:t>
            </a:r>
            <a:endParaRPr lang="en-US" sz="20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98963" y="2048128"/>
            <a:ext cx="2881110" cy="76539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Migrate Virtual Machine Along With Storage</a:t>
            </a:r>
          </a:p>
        </p:txBody>
      </p:sp>
      <p:sp>
        <p:nvSpPr>
          <p:cNvPr id="7" name="TextBox 6"/>
          <p:cNvSpPr txBox="1"/>
          <p:nvPr/>
        </p:nvSpPr>
        <p:spPr>
          <a:xfrm>
            <a:off x="4088040" y="2202227"/>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8" name="TextBox 7"/>
          <p:cNvSpPr txBox="1"/>
          <p:nvPr/>
        </p:nvSpPr>
        <p:spPr>
          <a:xfrm>
            <a:off x="6903225" y="2202227"/>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9" name="TextBox 8"/>
          <p:cNvSpPr txBox="1"/>
          <p:nvPr/>
        </p:nvSpPr>
        <p:spPr>
          <a:xfrm>
            <a:off x="398963" y="3124946"/>
            <a:ext cx="288111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Zero downtime</a:t>
            </a:r>
          </a:p>
        </p:txBody>
      </p:sp>
      <p:sp>
        <p:nvSpPr>
          <p:cNvPr id="11" name="TextBox 10"/>
          <p:cNvSpPr txBox="1"/>
          <p:nvPr/>
        </p:nvSpPr>
        <p:spPr>
          <a:xfrm>
            <a:off x="4088040" y="3135461"/>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12" name="TextBox 11"/>
          <p:cNvSpPr txBox="1"/>
          <p:nvPr/>
        </p:nvSpPr>
        <p:spPr>
          <a:xfrm>
            <a:off x="6903225" y="3135461"/>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13" name="TextBox 12"/>
          <p:cNvSpPr txBox="1"/>
          <p:nvPr/>
        </p:nvSpPr>
        <p:spPr>
          <a:xfrm>
            <a:off x="398963" y="3893565"/>
            <a:ext cx="2881110" cy="85783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Migrate Virtual Machines with Snapshots</a:t>
            </a:r>
          </a:p>
        </p:txBody>
      </p:sp>
      <p:sp>
        <p:nvSpPr>
          <p:cNvPr id="14" name="TextBox 13"/>
          <p:cNvSpPr txBox="1"/>
          <p:nvPr/>
        </p:nvSpPr>
        <p:spPr>
          <a:xfrm>
            <a:off x="4088040" y="4076482"/>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15" name="TextBox 14"/>
          <p:cNvSpPr txBox="1"/>
          <p:nvPr/>
        </p:nvSpPr>
        <p:spPr>
          <a:xfrm>
            <a:off x="6903225" y="4076482"/>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16" name="TextBox 15"/>
          <p:cNvSpPr txBox="1"/>
          <p:nvPr/>
        </p:nvSpPr>
        <p:spPr>
          <a:xfrm>
            <a:off x="398963" y="5062823"/>
            <a:ext cx="2881110" cy="7840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Provided Without Additional Licensing</a:t>
            </a:r>
          </a:p>
        </p:txBody>
      </p:sp>
      <p:sp>
        <p:nvSpPr>
          <p:cNvPr id="17" name="TextBox 16"/>
          <p:cNvSpPr txBox="1"/>
          <p:nvPr/>
        </p:nvSpPr>
        <p:spPr>
          <a:xfrm>
            <a:off x="3583172" y="4997050"/>
            <a:ext cx="2381693" cy="915631"/>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dirty="0" smtClean="0">
                <a:solidFill>
                  <a:srgbClr val="FFFFFF"/>
                </a:solidFill>
                <a:effectLst>
                  <a:outerShdw blurRad="38100" dist="38100" dir="2700000" algn="tl">
                    <a:srgbClr val="000000">
                      <a:alpha val="43137"/>
                    </a:srgbClr>
                  </a:outerShdw>
                </a:effectLst>
              </a:rPr>
              <a:t>Included in Workgroup &amp; EE Editions starting at $</a:t>
            </a:r>
            <a:r>
              <a:rPr lang="en-US" b="1" u="sng" dirty="0" smtClean="0">
                <a:solidFill>
                  <a:srgbClr val="FFFFFF"/>
                </a:solidFill>
                <a:effectLst>
                  <a:outerShdw blurRad="38100" dist="38100" dir="2700000" algn="tl">
                    <a:srgbClr val="000000">
                      <a:alpha val="43137"/>
                    </a:srgbClr>
                  </a:outerShdw>
                </a:effectLst>
              </a:rPr>
              <a:t>500 per server</a:t>
            </a:r>
          </a:p>
        </p:txBody>
      </p:sp>
      <p:sp>
        <p:nvSpPr>
          <p:cNvPr id="18" name="TextBox 17"/>
          <p:cNvSpPr txBox="1"/>
          <p:nvPr/>
        </p:nvSpPr>
        <p:spPr>
          <a:xfrm>
            <a:off x="6398365" y="4992349"/>
            <a:ext cx="2381677" cy="925032"/>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dirty="0" smtClean="0">
                <a:solidFill>
                  <a:srgbClr val="FFFFFF"/>
                </a:solidFill>
                <a:effectLst>
                  <a:outerShdw blurRad="38100" dist="38100" dir="2700000" algn="tl">
                    <a:srgbClr val="000000">
                      <a:alpha val="43137"/>
                    </a:srgbClr>
                  </a:outerShdw>
                </a:effectLst>
              </a:rPr>
              <a:t>Only Available in EE/EE+ starting at $</a:t>
            </a:r>
            <a:r>
              <a:rPr lang="en-US" b="1" u="sng" dirty="0" smtClean="0">
                <a:solidFill>
                  <a:srgbClr val="FFFFFF"/>
                </a:solidFill>
                <a:effectLst>
                  <a:outerShdw blurRad="38100" dist="38100" dir="2700000" algn="tl">
                    <a:srgbClr val="000000">
                      <a:alpha val="43137"/>
                    </a:srgbClr>
                  </a:outerShdw>
                </a:effectLst>
              </a:rPr>
              <a:t>2875 per proc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 13"/>
          <p:cNvSpPr/>
          <p:nvPr/>
        </p:nvSpPr>
        <p:spPr>
          <a:xfrm>
            <a:off x="4724400" y="1616830"/>
            <a:ext cx="3733800" cy="3322136"/>
          </a:xfrm>
          <a:prstGeom prst="can">
            <a:avLst>
              <a:gd name="adj" fmla="val 4083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Can 11"/>
          <p:cNvSpPr/>
          <p:nvPr/>
        </p:nvSpPr>
        <p:spPr>
          <a:xfrm>
            <a:off x="609600" y="1552756"/>
            <a:ext cx="3733800" cy="3386210"/>
          </a:xfrm>
          <a:prstGeom prst="can">
            <a:avLst>
              <a:gd name="adj" fmla="val 4155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off VM and DiffDisk"/>
          <p:cNvGrpSpPr/>
          <p:nvPr/>
        </p:nvGrpSpPr>
        <p:grpSpPr>
          <a:xfrm>
            <a:off x="838200" y="3352802"/>
            <a:ext cx="3328416" cy="1509797"/>
            <a:chOff x="990600" y="3505200"/>
            <a:chExt cx="3328416" cy="1509797"/>
          </a:xfrm>
        </p:grpSpPr>
        <p:pic>
          <p:nvPicPr>
            <p:cNvPr id="34" name="VM off" descr="offline-vm.png"/>
            <p:cNvPicPr>
              <a:picLocks noChangeAspect="1"/>
            </p:cNvPicPr>
            <p:nvPr/>
          </p:nvPicPr>
          <p:blipFill>
            <a:blip r:embed="rId3" cstate="print"/>
            <a:stretch>
              <a:fillRect/>
            </a:stretch>
          </p:blipFill>
          <p:spPr>
            <a:xfrm>
              <a:off x="990600" y="3505200"/>
              <a:ext cx="3328416" cy="1509797"/>
            </a:xfrm>
            <a:prstGeom prst="rect">
              <a:avLst/>
            </a:prstGeom>
          </p:spPr>
        </p:pic>
        <p:pic>
          <p:nvPicPr>
            <p:cNvPr id="35" name="Diff Disk" descr="VHD.png"/>
            <p:cNvPicPr>
              <a:picLocks noChangeAspect="1"/>
            </p:cNvPicPr>
            <p:nvPr/>
          </p:nvPicPr>
          <p:blipFill>
            <a:blip r:embed="rId4"/>
            <a:stretch>
              <a:fillRect/>
            </a:stretch>
          </p:blipFill>
          <p:spPr>
            <a:xfrm>
              <a:off x="2743200" y="3962400"/>
              <a:ext cx="1066800" cy="516987"/>
            </a:xfrm>
            <a:prstGeom prst="rect">
              <a:avLst/>
            </a:prstGeom>
          </p:spPr>
        </p:pic>
      </p:grpSp>
      <p:pic>
        <p:nvPicPr>
          <p:cNvPr id="21" name="VM" descr="cyan-virtual-rack-server-transparent middle.png"/>
          <p:cNvPicPr>
            <a:picLocks noChangeAspect="1"/>
          </p:cNvPicPr>
          <p:nvPr/>
        </p:nvPicPr>
        <p:blipFill>
          <a:blip r:embed="rId5"/>
          <a:stretch>
            <a:fillRect/>
          </a:stretch>
        </p:blipFill>
        <p:spPr>
          <a:xfrm>
            <a:off x="838200" y="3352800"/>
            <a:ext cx="3325370" cy="1508416"/>
          </a:xfrm>
          <a:prstGeom prst="rect">
            <a:avLst/>
          </a:prstGeom>
        </p:spPr>
      </p:pic>
      <p:pic>
        <p:nvPicPr>
          <p:cNvPr id="5" name="VM off" descr="offline-vm.png"/>
          <p:cNvPicPr>
            <a:picLocks noChangeAspect="1"/>
          </p:cNvPicPr>
          <p:nvPr/>
        </p:nvPicPr>
        <p:blipFill>
          <a:blip r:embed="rId3" cstate="print"/>
          <a:stretch>
            <a:fillRect/>
          </a:stretch>
        </p:blipFill>
        <p:spPr>
          <a:xfrm>
            <a:off x="838200" y="3352802"/>
            <a:ext cx="3328416" cy="1509797"/>
          </a:xfrm>
          <a:prstGeom prst="rect">
            <a:avLst/>
          </a:prstGeom>
        </p:spPr>
      </p:pic>
      <p:pic>
        <p:nvPicPr>
          <p:cNvPr id="33" name="Disk1_Lg_VHD_Copy" descr="VHD.png"/>
          <p:cNvPicPr>
            <a:picLocks noChangeAspect="1"/>
          </p:cNvPicPr>
          <p:nvPr/>
        </p:nvPicPr>
        <p:blipFill>
          <a:blip r:embed="rId4"/>
          <a:stretch>
            <a:fillRect/>
          </a:stretch>
        </p:blipFill>
        <p:spPr>
          <a:xfrm>
            <a:off x="1295400" y="3341665"/>
            <a:ext cx="1752600" cy="849337"/>
          </a:xfrm>
          <a:prstGeom prst="rect">
            <a:avLst/>
          </a:prstGeom>
        </p:spPr>
      </p:pic>
      <p:pic>
        <p:nvPicPr>
          <p:cNvPr id="32" name="VM" descr="cyan-virtual-rack-server-transparent middle.png"/>
          <p:cNvPicPr>
            <a:picLocks noChangeAspect="1"/>
          </p:cNvPicPr>
          <p:nvPr/>
        </p:nvPicPr>
        <p:blipFill>
          <a:blip r:embed="rId5"/>
          <a:stretch>
            <a:fillRect/>
          </a:stretch>
        </p:blipFill>
        <p:spPr>
          <a:xfrm>
            <a:off x="4953000" y="3352800"/>
            <a:ext cx="3325370" cy="1508416"/>
          </a:xfrm>
          <a:prstGeom prst="rect">
            <a:avLst/>
          </a:prstGeom>
        </p:spPr>
      </p:pic>
      <p:pic>
        <p:nvPicPr>
          <p:cNvPr id="6" name="Diff Disk" descr="VHD.png"/>
          <p:cNvPicPr>
            <a:picLocks noChangeAspect="1"/>
          </p:cNvPicPr>
          <p:nvPr/>
        </p:nvPicPr>
        <p:blipFill>
          <a:blip r:embed="rId4"/>
          <a:stretch>
            <a:fillRect/>
          </a:stretch>
        </p:blipFill>
        <p:spPr>
          <a:xfrm>
            <a:off x="2590800" y="3810002"/>
            <a:ext cx="1066800" cy="516987"/>
          </a:xfrm>
          <a:prstGeom prst="rect">
            <a:avLst/>
          </a:prstGeom>
        </p:spPr>
      </p:pic>
      <p:sp>
        <p:nvSpPr>
          <p:cNvPr id="31" name="Right Arrow 30"/>
          <p:cNvSpPr/>
          <p:nvPr/>
        </p:nvSpPr>
        <p:spPr>
          <a:xfrm>
            <a:off x="2209800" y="3124200"/>
            <a:ext cx="3733800" cy="457200"/>
          </a:xfrm>
          <a:prstGeom prst="rightArrow">
            <a:avLst/>
          </a:prstGeom>
          <a:gradFill flip="none" rotWithShape="1">
            <a:gsLst>
              <a:gs pos="0">
                <a:schemeClr val="accent5">
                  <a:lumMod val="20000"/>
                  <a:lumOff val="80000"/>
                  <a:alpha val="2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Read-Write"/>
          <p:cNvGrpSpPr/>
          <p:nvPr/>
        </p:nvGrpSpPr>
        <p:grpSpPr>
          <a:xfrm>
            <a:off x="2667000" y="4038600"/>
            <a:ext cx="457200" cy="533400"/>
            <a:chOff x="1524000" y="4572000"/>
            <a:chExt cx="457200" cy="533400"/>
          </a:xfrm>
        </p:grpSpPr>
        <p:sp>
          <p:nvSpPr>
            <p:cNvPr id="28" name="Up Arrow 27"/>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Disk1_Lg_VHD" descr="VHD.png"/>
          <p:cNvPicPr>
            <a:picLocks noChangeAspect="1"/>
          </p:cNvPicPr>
          <p:nvPr/>
        </p:nvPicPr>
        <p:blipFill>
          <a:blip r:embed="rId4"/>
          <a:stretch>
            <a:fillRect/>
          </a:stretch>
        </p:blipFill>
        <p:spPr>
          <a:xfrm>
            <a:off x="1295400" y="3341665"/>
            <a:ext cx="1752600" cy="849337"/>
          </a:xfrm>
          <a:prstGeom prst="rect">
            <a:avLst/>
          </a:prstGeom>
        </p:spPr>
      </p:pic>
      <p:grpSp>
        <p:nvGrpSpPr>
          <p:cNvPr id="4" name="Read-Write"/>
          <p:cNvGrpSpPr/>
          <p:nvPr/>
        </p:nvGrpSpPr>
        <p:grpSpPr>
          <a:xfrm>
            <a:off x="1600201" y="3810000"/>
            <a:ext cx="457200" cy="533400"/>
            <a:chOff x="1524000" y="4572000"/>
            <a:chExt cx="457200" cy="533400"/>
          </a:xfrm>
        </p:grpSpPr>
        <p:sp>
          <p:nvSpPr>
            <p:cNvPr id="23" name="Up Arrow 22"/>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372195" y="1616830"/>
            <a:ext cx="2285405" cy="1200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3600" b="1" spc="50" dirty="0" smtClean="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rPr>
              <a:t>Source Disk</a:t>
            </a:r>
            <a:endParaRPr lang="en-US" sz="3600" b="1" spc="50" dirty="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endParaRPr>
          </a:p>
        </p:txBody>
      </p:sp>
      <p:sp>
        <p:nvSpPr>
          <p:cNvPr id="26" name="Rectangle 25"/>
          <p:cNvSpPr/>
          <p:nvPr/>
        </p:nvSpPr>
        <p:spPr>
          <a:xfrm>
            <a:off x="4953000" y="1728968"/>
            <a:ext cx="3315563" cy="1200329"/>
          </a:xfrm>
          <a:prstGeom prst="rect">
            <a:avLst/>
          </a:prstGeom>
        </p:spPr>
        <p:txBody>
          <a:bodyPr wrap="square">
            <a:spAutoFit/>
          </a:bodyPr>
          <a:lstStyle/>
          <a:p>
            <a:pPr lvl="0" algn="ctr"/>
            <a:r>
              <a:rPr lang="en-US" sz="3600" b="1" spc="50" dirty="0" smtClean="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rPr>
              <a:t>Destination Disk</a:t>
            </a:r>
            <a:endParaRPr lang="en-US" sz="3600" b="1" spc="50" dirty="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endParaRPr>
          </a:p>
        </p:txBody>
      </p:sp>
      <p:sp>
        <p:nvSpPr>
          <p:cNvPr id="27" name="Title 26"/>
          <p:cNvSpPr>
            <a:spLocks noGrp="1"/>
          </p:cNvSpPr>
          <p:nvPr>
            <p:ph type="title"/>
          </p:nvPr>
        </p:nvSpPr>
        <p:spPr/>
        <p:txBody>
          <a:bodyPr/>
          <a:lstStyle/>
          <a:p>
            <a:r>
              <a:rPr smtClean="0"/>
              <a:t>Quick Storage Migration</a:t>
            </a:r>
            <a:endParaRPr lang="en-US" dirty="0"/>
          </a:p>
        </p:txBody>
      </p:sp>
      <p:sp>
        <p:nvSpPr>
          <p:cNvPr id="30" name="Flowchart: Punched Tape 29"/>
          <p:cNvSpPr/>
          <p:nvPr/>
        </p:nvSpPr>
        <p:spPr bwMode="auto">
          <a:xfrm>
            <a:off x="457200" y="5092995"/>
            <a:ext cx="8272130" cy="1084521"/>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Quick Storage Migration Enables VM Migration from one storage infrastructure to another!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63" presetClass="path" presetSubtype="0" accel="50000" decel="50000" fill="hold" nodeType="withEffect">
                                  <p:stCondLst>
                                    <p:cond delay="0"/>
                                  </p:stCondLst>
                                  <p:childTnLst>
                                    <p:animMotion origin="layout" path="M 0.02083 4.81481E-6 L 0.44166 4.81481E-6 " pathEditMode="relative" rAng="0" ptsTypes="AA">
                                      <p:cBhvr>
                                        <p:cTn id="29" dur="5000" fill="hold"/>
                                        <p:tgtEl>
                                          <p:spTgt spid="11"/>
                                        </p:tgtEl>
                                        <p:attrNameLst>
                                          <p:attrName>ppt_x</p:attrName>
                                          <p:attrName>ppt_y</p:attrName>
                                        </p:attrNameLst>
                                      </p:cBhvr>
                                      <p:rCtr x="210" y="0"/>
                                    </p:animMotion>
                                  </p:childTnLst>
                                </p:cTn>
                              </p:par>
                              <p:par>
                                <p:cTn id="30" presetID="10" presetClass="exit" presetSubtype="0" fill="hold" nodeType="withEffect">
                                  <p:stCondLst>
                                    <p:cond delay="0"/>
                                  </p:stCondLst>
                                  <p:childTnLst>
                                    <p:animEffect transition="out" filter="fade">
                                      <p:cBhvr>
                                        <p:cTn id="31" dur="2000"/>
                                        <p:tgtEl>
                                          <p:spTgt spid="3"/>
                                        </p:tgtEl>
                                      </p:cBhvr>
                                    </p:animEffect>
                                    <p:set>
                                      <p:cBhvr>
                                        <p:cTn id="32" dur="1" fill="hold">
                                          <p:stCondLst>
                                            <p:cond delay="1999"/>
                                          </p:stCondLst>
                                        </p:cTn>
                                        <p:tgtEl>
                                          <p:spTgt spid="3"/>
                                        </p:tgtEl>
                                        <p:attrNameLst>
                                          <p:attrName>style.visibility</p:attrName>
                                        </p:attrNameLst>
                                      </p:cBhvr>
                                      <p:to>
                                        <p:strVal val="hidden"/>
                                      </p:to>
                                    </p:set>
                                  </p:childTnLst>
                                </p:cTn>
                              </p:par>
                            </p:childTnLst>
                          </p:cTn>
                        </p:par>
                        <p:par>
                          <p:cTn id="33" fill="hold">
                            <p:stCondLst>
                              <p:cond delay="6000"/>
                            </p:stCondLst>
                            <p:childTnLst>
                              <p:par>
                                <p:cTn id="34" presetID="10" presetClass="exit" presetSubtype="0" fill="hold" grpId="1" nodeType="afterEffect">
                                  <p:stCondLst>
                                    <p:cond delay="0"/>
                                  </p:stCondLst>
                                  <p:childTnLst>
                                    <p:animEffect transition="out" filter="fade">
                                      <p:cBhvr>
                                        <p:cTn id="35" dur="1000"/>
                                        <p:tgtEl>
                                          <p:spTgt spid="31"/>
                                        </p:tgtEl>
                                      </p:cBhvr>
                                    </p:animEffect>
                                    <p:set>
                                      <p:cBhvr>
                                        <p:cTn id="36" dur="1" fill="hold">
                                          <p:stCondLst>
                                            <p:cond delay="999"/>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3.33333E-6 1.85185E-6 L 0.45 1.85185E-6 " pathEditMode="relative" rAng="0" ptsTypes="AA">
                                      <p:cBhvr>
                                        <p:cTn id="49" dur="2000" fill="hold"/>
                                        <p:tgtEl>
                                          <p:spTgt spid="6"/>
                                        </p:tgtEl>
                                        <p:attrNameLst>
                                          <p:attrName>ppt_x</p:attrName>
                                          <p:attrName>ppt_y</p:attrName>
                                        </p:attrNameLst>
                                      </p:cBhvr>
                                      <p:rCtr x="225" y="0"/>
                                    </p:animMotion>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63" presetClass="path" presetSubtype="0" accel="50000" decel="50000" fill="hold" nodeType="withEffect">
                                  <p:stCondLst>
                                    <p:cond delay="0"/>
                                  </p:stCondLst>
                                  <p:childTnLst>
                                    <p:animMotion origin="layout" path="M 2.22222E-6 -3.7037E-6 L 0.45139 -3.7037E-6 " pathEditMode="relative" rAng="0" ptsTypes="AA">
                                      <p:cBhvr>
                                        <p:cTn id="53" dur="2000" fill="hold"/>
                                        <p:tgtEl>
                                          <p:spTgt spid="5"/>
                                        </p:tgtEl>
                                        <p:attrNameLst>
                                          <p:attrName>ppt_x</p:attrName>
                                          <p:attrName>ppt_y</p:attrName>
                                        </p:attrNameLst>
                                      </p:cBhvr>
                                      <p:rCtr x="226" y="0"/>
                                    </p:animMotion>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0.45 1.85185E-6 L 0.33334 -0.04884 " pathEditMode="relative" rAng="0" ptsTypes="AA">
                                      <p:cBhvr>
                                        <p:cTn id="57" dur="3000" fill="hold"/>
                                        <p:tgtEl>
                                          <p:spTgt spid="6"/>
                                        </p:tgtEl>
                                        <p:attrNameLst>
                                          <p:attrName>ppt_x</p:attrName>
                                          <p:attrName>ppt_y</p:attrName>
                                        </p:attrNameLst>
                                      </p:cBhvr>
                                      <p:rCtr x="-58" y="-25"/>
                                    </p:animMotion>
                                  </p:childTnLst>
                                </p:cTn>
                              </p:par>
                              <p:par>
                                <p:cTn id="58" presetID="9" presetClass="exit" presetSubtype="0" fill="hold" nodeType="withEffect">
                                  <p:stCondLst>
                                    <p:cond delay="1000"/>
                                  </p:stCondLst>
                                  <p:childTnLst>
                                    <p:animEffect transition="out" filter="dissolv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3500"/>
                            </p:stCondLst>
                            <p:childTnLst>
                              <p:par>
                                <p:cTn id="66" presetID="10" presetClass="exit" presetSubtype="0" fill="hold" nodeType="after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3"/>
                                        </p:tgtEl>
                                      </p:cBhvr>
                                    </p:animEffect>
                                    <p:set>
                                      <p:cBhvr>
                                        <p:cTn id="71" dur="1" fill="hold">
                                          <p:stCondLst>
                                            <p:cond delay="1999"/>
                                          </p:stCondLst>
                                        </p:cTn>
                                        <p:tgtEl>
                                          <p:spTgt spid="3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Maintenance Mode</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sz="2400" dirty="0" smtClean="0"/>
              <a:t>VMM R2 allows host servers </a:t>
            </a:r>
            <a:br>
              <a:rPr lang="en-US" sz="2400" dirty="0" smtClean="0"/>
            </a:br>
            <a:r>
              <a:rPr lang="en-US" sz="2400" dirty="0" smtClean="0"/>
              <a:t>to </a:t>
            </a:r>
            <a:r>
              <a:rPr lang="en-US" sz="2400" dirty="0" smtClean="0"/>
              <a:t>b</a:t>
            </a:r>
            <a:r>
              <a:rPr lang="en-US" sz="2400" dirty="0" smtClean="0"/>
              <a:t>e </a:t>
            </a:r>
            <a:r>
              <a:rPr lang="en-US" sz="2400" dirty="0" smtClean="0"/>
              <a:t>p</a:t>
            </a:r>
            <a:r>
              <a:rPr lang="en-US" sz="2400" dirty="0" smtClean="0"/>
              <a:t>ut into a </a:t>
            </a:r>
            <a:br>
              <a:rPr lang="en-US" sz="2400" dirty="0" smtClean="0"/>
            </a:br>
            <a:r>
              <a:rPr lang="en-US" sz="2400" dirty="0" smtClean="0"/>
              <a:t>maintenance mode</a:t>
            </a:r>
          </a:p>
          <a:p>
            <a:pPr lvl="1">
              <a:lnSpc>
                <a:spcPct val="120000"/>
              </a:lnSpc>
            </a:pPr>
            <a:r>
              <a:rPr lang="en-US" sz="2000" dirty="0" smtClean="0"/>
              <a:t>Useful for servicing hardware, </a:t>
            </a:r>
            <a:br>
              <a:rPr lang="en-US" sz="2000" dirty="0" smtClean="0"/>
            </a:br>
            <a:r>
              <a:rPr lang="en-US" sz="2000" dirty="0" smtClean="0"/>
              <a:t>software or power energy </a:t>
            </a:r>
            <a:br>
              <a:rPr lang="en-US" sz="2000" dirty="0" smtClean="0"/>
            </a:br>
            <a:r>
              <a:rPr lang="en-US" sz="2000" dirty="0" smtClean="0"/>
              <a:t>management</a:t>
            </a:r>
          </a:p>
          <a:p>
            <a:pPr lvl="1">
              <a:lnSpc>
                <a:spcPct val="120000"/>
              </a:lnSpc>
            </a:pPr>
            <a:r>
              <a:rPr lang="en-US" sz="2000" dirty="0" smtClean="0"/>
              <a:t>If host is clustered VMs running </a:t>
            </a:r>
            <a:br>
              <a:rPr lang="en-US" sz="2000" dirty="0" smtClean="0"/>
            </a:br>
            <a:r>
              <a:rPr lang="en-US" sz="2000" dirty="0" smtClean="0"/>
              <a:t>on the host are automatically </a:t>
            </a:r>
            <a:br>
              <a:rPr lang="en-US" sz="2000" dirty="0" smtClean="0"/>
            </a:br>
            <a:r>
              <a:rPr lang="en-US" sz="2000" dirty="0" smtClean="0"/>
              <a:t>live migrated to other hosts</a:t>
            </a:r>
          </a:p>
          <a:p>
            <a:pPr lvl="1">
              <a:lnSpc>
                <a:spcPct val="120000"/>
              </a:lnSpc>
            </a:pPr>
            <a:r>
              <a:rPr lang="en-US" sz="2000" dirty="0" smtClean="0"/>
              <a:t>If host is standalone admin </a:t>
            </a:r>
            <a:br>
              <a:rPr lang="en-US" sz="2000" dirty="0" smtClean="0"/>
            </a:br>
            <a:r>
              <a:rPr lang="en-US" sz="2000" dirty="0" smtClean="0"/>
              <a:t>can choose to save state or </a:t>
            </a:r>
            <a:br>
              <a:rPr lang="en-US" sz="2000" dirty="0" smtClean="0"/>
            </a:br>
            <a:r>
              <a:rPr lang="en-US" sz="2000" dirty="0" smtClean="0"/>
              <a:t>shutdown VMs</a:t>
            </a:r>
          </a:p>
          <a:p>
            <a:pPr>
              <a:lnSpc>
                <a:spcPct val="120000"/>
              </a:lnSpc>
            </a:pPr>
            <a:r>
              <a:rPr lang="en-US" sz="2400" dirty="0" smtClean="0"/>
              <a:t>Placement</a:t>
            </a:r>
            <a:endParaRPr lang="en-US" sz="2400" dirty="0" smtClean="0"/>
          </a:p>
          <a:p>
            <a:pPr lvl="1">
              <a:lnSpc>
                <a:spcPct val="120000"/>
              </a:lnSpc>
            </a:pPr>
            <a:r>
              <a:rPr lang="en-US" sz="2000" dirty="0" smtClean="0"/>
              <a:t>Host in maintenance mode gets zero </a:t>
            </a:r>
            <a:r>
              <a:rPr lang="en-US" sz="2000" dirty="0" smtClean="0"/>
              <a:t/>
            </a:r>
            <a:br>
              <a:rPr lang="en-US" sz="2000" dirty="0" smtClean="0"/>
            </a:br>
            <a:r>
              <a:rPr lang="en-US" sz="2000" dirty="0" smtClean="0"/>
              <a:t>star </a:t>
            </a:r>
            <a:r>
              <a:rPr lang="en-US" sz="2000" dirty="0" smtClean="0"/>
              <a:t>ratings</a:t>
            </a:r>
          </a:p>
          <a:p>
            <a:pPr>
              <a:lnSpc>
                <a:spcPct val="120000"/>
              </a:lnSpc>
            </a:pPr>
            <a:r>
              <a:rPr lang="en-US" sz="2400" dirty="0" smtClean="0"/>
              <a:t>Supported for Hyper-V, Virtual </a:t>
            </a:r>
            <a:r>
              <a:rPr lang="en-US" sz="2400" dirty="0" smtClean="0"/>
              <a:t/>
            </a:r>
            <a:br>
              <a:rPr lang="en-US" sz="2400" dirty="0" smtClean="0"/>
            </a:br>
            <a:r>
              <a:rPr lang="en-US" sz="2400" dirty="0" smtClean="0"/>
              <a:t>Server </a:t>
            </a:r>
            <a:r>
              <a:rPr lang="en-US" sz="2400" dirty="0" smtClean="0"/>
              <a:t>and </a:t>
            </a:r>
            <a:r>
              <a:rPr lang="en-US" sz="2400" dirty="0" err="1" smtClean="0"/>
              <a:t>VMWare</a:t>
            </a:r>
            <a:r>
              <a:rPr lang="en-US" sz="2400" dirty="0" smtClean="0"/>
              <a:t> Hosts</a:t>
            </a:r>
          </a:p>
          <a:p>
            <a:pPr lvl="1">
              <a:lnSpc>
                <a:spcPct val="120000"/>
              </a:lnSpc>
            </a:pPr>
            <a:endParaRPr lang="en-US" sz="2000" dirty="0"/>
          </a:p>
        </p:txBody>
      </p:sp>
      <p:pic>
        <p:nvPicPr>
          <p:cNvPr id="1028" name="Picture 4"/>
          <p:cNvPicPr>
            <a:picLocks noChangeAspect="1" noChangeArrowheads="1"/>
          </p:cNvPicPr>
          <p:nvPr/>
        </p:nvPicPr>
        <p:blipFill>
          <a:blip r:embed="rId3"/>
          <a:srcRect/>
          <a:stretch>
            <a:fillRect/>
          </a:stretch>
        </p:blipFill>
        <p:spPr bwMode="auto">
          <a:xfrm>
            <a:off x="4773228" y="1271588"/>
            <a:ext cx="4191000" cy="43148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 2008 R2 Timeline</a:t>
            </a:r>
            <a:endParaRPr lang="en-US" dirty="0"/>
          </a:p>
        </p:txBody>
      </p:sp>
      <p:sp>
        <p:nvSpPr>
          <p:cNvPr id="3" name="Content Placeholder 2"/>
          <p:cNvSpPr>
            <a:spLocks noGrp="1"/>
          </p:cNvSpPr>
          <p:nvPr>
            <p:ph idx="1"/>
          </p:nvPr>
        </p:nvSpPr>
        <p:spPr/>
        <p:txBody>
          <a:bodyPr/>
          <a:lstStyle/>
          <a:p>
            <a:r>
              <a:rPr lang="en-US" sz="4400" b="1" dirty="0" smtClean="0"/>
              <a:t>Beta - </a:t>
            </a:r>
            <a:r>
              <a:rPr lang="en-US" sz="4400" dirty="0" smtClean="0"/>
              <a:t>Released in March ’09</a:t>
            </a:r>
          </a:p>
          <a:p>
            <a:endParaRPr lang="en-US" sz="4400" dirty="0" smtClean="0"/>
          </a:p>
          <a:p>
            <a:r>
              <a:rPr lang="en-US" sz="4400" b="1" dirty="0" smtClean="0"/>
              <a:t>RC - </a:t>
            </a:r>
            <a:r>
              <a:rPr lang="en-US" sz="4400" dirty="0" smtClean="0"/>
              <a:t>May ’09</a:t>
            </a:r>
          </a:p>
          <a:p>
            <a:endParaRPr lang="en-US" sz="4400" dirty="0" smtClean="0"/>
          </a:p>
          <a:p>
            <a:r>
              <a:rPr lang="en-US" sz="4400" b="1" dirty="0" smtClean="0"/>
              <a:t>RTM - </a:t>
            </a:r>
            <a:r>
              <a:rPr lang="en-US" sz="4400" dirty="0" smtClean="0"/>
              <a:t>60 Days After Windows Server 2008 R2 RTM</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333660"/>
            <a:ext cx="8693014" cy="5052186"/>
          </a:xfrm>
          <a:prstGeom prst="roundRect">
            <a:avLst>
              <a:gd name="adj" fmla="val 4515"/>
            </a:avLst>
          </a:prstGeom>
          <a:solidFill>
            <a:schemeClr val="accent2"/>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l" defTabSz="914363" rtl="0"/>
            <a:endParaRPr lang="en-US" kern="1200">
              <a:solidFill>
                <a:srgbClr val="000000"/>
              </a:solidFill>
              <a:latin typeface="Segoe"/>
              <a:ea typeface="+mn-ea"/>
              <a:cs typeface="+mn-cs"/>
            </a:endParaRPr>
          </a:p>
        </p:txBody>
      </p:sp>
      <p:sp>
        <p:nvSpPr>
          <p:cNvPr id="6" name="Rounded Rectangle 5"/>
          <p:cNvSpPr/>
          <p:nvPr/>
        </p:nvSpPr>
        <p:spPr bwMode="invGray">
          <a:xfrm>
            <a:off x="6096000" y="4494872"/>
            <a:ext cx="277368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414519"/>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6668" y="1384424"/>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289428" y="4507935"/>
            <a:ext cx="3139572"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379795"/>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662409"/>
            <a:ext cx="1576252" cy="1107920"/>
          </a:xfrm>
          <a:prstGeom prst="rect">
            <a:avLst/>
          </a:prstGeom>
          <a:noFill/>
          <a:ln>
            <a:noFill/>
          </a:ln>
        </p:spPr>
      </p:pic>
      <p:pic>
        <p:nvPicPr>
          <p:cNvPr id="31" name="Picture 6" descr="Desktop-TS-Client"/>
          <p:cNvPicPr>
            <a:picLocks noChangeAspect="1" noChangeArrowheads="1"/>
          </p:cNvPicPr>
          <p:nvPr/>
        </p:nvPicPr>
        <p:blipFill>
          <a:blip r:embed="rId4" cstate="email"/>
          <a:stretch>
            <a:fillRect/>
          </a:stretch>
        </p:blipFill>
        <p:spPr bwMode="invGray">
          <a:xfrm>
            <a:off x="381000" y="4710409"/>
            <a:ext cx="1272241" cy="874476"/>
          </a:xfrm>
          <a:prstGeom prst="rect">
            <a:avLst/>
          </a:prstGeom>
          <a:noFill/>
          <a:ln>
            <a:noFill/>
          </a:ln>
        </p:spPr>
      </p:pic>
      <p:pic>
        <p:nvPicPr>
          <p:cNvPr id="8" name="Picture 7" descr="Virtual App.png"/>
          <p:cNvPicPr>
            <a:picLocks noChangeAspect="1"/>
          </p:cNvPicPr>
          <p:nvPr/>
        </p:nvPicPr>
        <p:blipFill>
          <a:blip r:embed="rId5" cstate="email"/>
          <a:stretch>
            <a:fillRect/>
          </a:stretch>
        </p:blipFill>
        <p:spPr bwMode="invGray">
          <a:xfrm>
            <a:off x="7090954" y="2348209"/>
            <a:ext cx="1214846" cy="840729"/>
          </a:xfrm>
          <a:prstGeom prst="rect">
            <a:avLst/>
          </a:prstGeom>
        </p:spPr>
      </p:pic>
      <p:pic>
        <p:nvPicPr>
          <p:cNvPr id="23" name="Picture 22" descr="laptop.png"/>
          <p:cNvPicPr>
            <a:picLocks noChangeAspect="1"/>
          </p:cNvPicPr>
          <p:nvPr/>
        </p:nvPicPr>
        <p:blipFill>
          <a:blip r:embed="rId6" cstate="email"/>
          <a:stretch>
            <a:fillRect/>
          </a:stretch>
        </p:blipFill>
        <p:spPr bwMode="invGray">
          <a:xfrm>
            <a:off x="6324600" y="4786609"/>
            <a:ext cx="817202" cy="822901"/>
          </a:xfrm>
          <a:prstGeom prst="rect">
            <a:avLst/>
          </a:prstGeom>
          <a:noFill/>
          <a:ln>
            <a:noFill/>
          </a:ln>
        </p:spPr>
      </p:pic>
      <p:sp>
        <p:nvSpPr>
          <p:cNvPr id="45" name="Text Placeholder 2"/>
          <p:cNvSpPr txBox="1">
            <a:spLocks/>
          </p:cNvSpPr>
          <p:nvPr/>
        </p:nvSpPr>
        <p:spPr>
          <a:xfrm>
            <a:off x="284013" y="2896245"/>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Presentation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6" name="Text Placeholder 2"/>
          <p:cNvSpPr txBox="1">
            <a:spLocks/>
          </p:cNvSpPr>
          <p:nvPr/>
        </p:nvSpPr>
        <p:spPr>
          <a:xfrm>
            <a:off x="6651862" y="4910253"/>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8" name="Text Placeholder 2"/>
          <p:cNvSpPr txBox="1">
            <a:spLocks/>
          </p:cNvSpPr>
          <p:nvPr/>
        </p:nvSpPr>
        <p:spPr>
          <a:xfrm>
            <a:off x="6324600" y="1510009"/>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Application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9" name="Text Placeholder 2"/>
          <p:cNvSpPr txBox="1">
            <a:spLocks/>
          </p:cNvSpPr>
          <p:nvPr/>
        </p:nvSpPr>
        <p:spPr>
          <a:xfrm>
            <a:off x="1066309" y="4815396"/>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cxnSp>
        <p:nvCxnSpPr>
          <p:cNvPr id="33" name="Straight Connector 32"/>
          <p:cNvCxnSpPr/>
          <p:nvPr/>
        </p:nvCxnSpPr>
        <p:spPr>
          <a:xfrm>
            <a:off x="277091" y="3539700"/>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477518"/>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396538"/>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704299"/>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697545"/>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p:nvPr>
        </p:nvSpPr>
        <p:spPr/>
        <p:txBody>
          <a:bodyPr>
            <a:noAutofit/>
          </a:bodyPr>
          <a:lstStyle/>
          <a:p>
            <a:r>
              <a:rPr lang="en-US" sz="4000" dirty="0" smtClean="0"/>
              <a:t>Microsoft Virtualization </a:t>
            </a:r>
            <a:r>
              <a:rPr lang="en-US" sz="4000" dirty="0" smtClean="0"/>
              <a:t>Products</a:t>
            </a:r>
            <a:br>
              <a:rPr lang="en-US" sz="4000" dirty="0" smtClean="0"/>
            </a:br>
            <a:r>
              <a:rPr lang="en-US" sz="3600" dirty="0" smtClean="0">
                <a:solidFill>
                  <a:schemeClr val="tx2"/>
                </a:solidFill>
              </a:rPr>
              <a:t>From the datacenter to the desktop</a:t>
            </a:r>
            <a:endParaRPr lang="en-US" sz="3600" dirty="0">
              <a:solidFill>
                <a:schemeClr val="tx2"/>
              </a:solidFill>
            </a:endParaRPr>
          </a:p>
        </p:txBody>
      </p:sp>
      <p:grpSp>
        <p:nvGrpSpPr>
          <p:cNvPr id="2" name="Group 47"/>
          <p:cNvGrpSpPr/>
          <p:nvPr/>
        </p:nvGrpSpPr>
        <p:grpSpPr bwMode="invGray">
          <a:xfrm>
            <a:off x="3200401" y="1433809"/>
            <a:ext cx="838200" cy="1068806"/>
            <a:chOff x="8773497" y="715246"/>
            <a:chExt cx="1546859" cy="1678300"/>
          </a:xfrm>
        </p:grpSpPr>
        <p:pic>
          <p:nvPicPr>
            <p:cNvPr id="60" name="Picture 15" descr="Server-Physical-Single"/>
            <p:cNvPicPr>
              <a:picLocks noChangeAspect="1" noChangeArrowheads="1"/>
            </p:cNvPicPr>
            <p:nvPr/>
          </p:nvPicPr>
          <p:blipFill>
            <a:blip r:embed="rId7"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8"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8" cstate="email"/>
            <a:stretch>
              <a:fillRect/>
            </a:stretch>
          </p:blipFill>
          <p:spPr bwMode="invGray">
            <a:xfrm>
              <a:off x="8832625" y="715246"/>
              <a:ext cx="1402766" cy="1026794"/>
            </a:xfrm>
            <a:prstGeom prst="rect">
              <a:avLst/>
            </a:prstGeom>
          </p:spPr>
        </p:pic>
      </p:grpSp>
      <p:sp>
        <p:nvSpPr>
          <p:cNvPr id="66" name="Text Placeholder 2"/>
          <p:cNvSpPr txBox="1">
            <a:spLocks/>
          </p:cNvSpPr>
          <p:nvPr/>
        </p:nvSpPr>
        <p:spPr>
          <a:xfrm>
            <a:off x="3733800" y="1592474"/>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35" name="Rounded Rectangular Callout 34"/>
          <p:cNvSpPr/>
          <p:nvPr/>
        </p:nvSpPr>
        <p:spPr bwMode="auto">
          <a:xfrm>
            <a:off x="3581400" y="4481809"/>
            <a:ext cx="2362200" cy="1905000"/>
          </a:xfrm>
          <a:prstGeom prst="wedgeRoundRectCallout">
            <a:avLst>
              <a:gd name="adj1" fmla="val 50226"/>
              <a:gd name="adj2" fmla="val 24210"/>
              <a:gd name="adj3" fmla="val 1666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100" b="1" dirty="0" smtClean="0">
                <a:latin typeface="+mj-lt"/>
                <a:ea typeface="Calibri"/>
                <a:cs typeface="Times New Roman"/>
              </a:rPr>
              <a:t>“Having one vendor for the hypervisor, operating system, and much of our application software was very appealing to us from a support and cost perspective.”</a:t>
            </a:r>
          </a:p>
          <a:p>
            <a:pPr algn="ctr"/>
            <a:endParaRPr lang="en-US" sz="1100" b="1" dirty="0" smtClean="0">
              <a:latin typeface="+mj-lt"/>
              <a:ea typeface="Calibri"/>
              <a:cs typeface="Times New Roman"/>
            </a:endParaRPr>
          </a:p>
          <a:p>
            <a:pPr algn="ctr"/>
            <a:r>
              <a:rPr lang="en-US" sz="1100" b="1" dirty="0" smtClean="0">
                <a:latin typeface="+mj-lt"/>
                <a:ea typeface="Calibri"/>
                <a:cs typeface="Times New Roman"/>
              </a:rPr>
              <a:t>Bert Van </a:t>
            </a:r>
            <a:r>
              <a:rPr lang="en-US" sz="1100" b="1" dirty="0" err="1" smtClean="0">
                <a:latin typeface="+mj-lt"/>
                <a:ea typeface="Calibri"/>
                <a:cs typeface="Times New Roman"/>
              </a:rPr>
              <a:t>Pottelberghe</a:t>
            </a:r>
            <a:r>
              <a:rPr lang="en-US" sz="1100" b="1" dirty="0" smtClean="0">
                <a:latin typeface="+mj-lt"/>
                <a:ea typeface="Calibri"/>
                <a:cs typeface="Times New Roman"/>
              </a:rPr>
              <a:t>, </a:t>
            </a:r>
          </a:p>
          <a:p>
            <a:pPr algn="ctr"/>
            <a:r>
              <a:rPr lang="en-US" sz="1100" b="1" dirty="0" smtClean="0">
                <a:latin typeface="+mj-lt"/>
                <a:ea typeface="Calibri"/>
                <a:cs typeface="Times New Roman"/>
              </a:rPr>
              <a:t>Sales Director, </a:t>
            </a:r>
            <a:r>
              <a:rPr lang="en-US" sz="1100" b="1" dirty="0" err="1" smtClean="0">
                <a:latin typeface="+mj-lt"/>
                <a:ea typeface="Calibri"/>
                <a:cs typeface="Times New Roman"/>
              </a:rPr>
              <a:t>Hostbasket</a:t>
            </a:r>
            <a:endParaRPr kumimoji="0" lang="en-US" sz="1100" b="1"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8" name="Rectangle 24"/>
          <p:cNvSpPr/>
          <p:nvPr/>
        </p:nvSpPr>
        <p:spPr bwMode="invGray">
          <a:xfrm>
            <a:off x="6024506" y="5553689"/>
            <a:ext cx="2977254" cy="441448"/>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rPr>
              <a:t>Document </a:t>
            </a:r>
            <a:r>
              <a:rPr lang="en-US" sz="1200" dirty="0" smtClean="0">
                <a:solidFill>
                  <a:srgbClr val="FFFFFF"/>
                </a:solidFill>
                <a:effectLst>
                  <a:outerShdw blurRad="38100" dist="38100" dir="2700000" algn="tl">
                    <a:srgbClr val="000000">
                      <a:alpha val="43137"/>
                    </a:srgbClr>
                  </a:outerShdw>
                </a:effectLst>
                <a:latin typeface="Segoe" pitchFamily="34" charset="0"/>
              </a:rPr>
              <a:t>R</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edirection and Offline </a:t>
            </a:r>
            <a:r>
              <a:rPr lang="en-US" sz="1200" dirty="0">
                <a:solidFill>
                  <a:srgbClr val="FFFFFF"/>
                </a:solidFill>
                <a:effectLst>
                  <a:outerShdw blurRad="38100" dist="38100" dir="2700000" algn="tl">
                    <a:srgbClr val="000000">
                      <a:alpha val="43137"/>
                    </a:srgbClr>
                  </a:outerShdw>
                </a:effectLst>
                <a:latin typeface="Segoe" pitchFamily="34" charset="0"/>
              </a:rPr>
              <a:t>F</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iles</a:t>
            </a:r>
            <a:endPar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53" name="Picture 52" descr="SysCnt_h_rgb.png"/>
          <p:cNvPicPr>
            <a:picLocks noChangeAspect="1"/>
          </p:cNvPicPr>
          <p:nvPr/>
        </p:nvPicPr>
        <p:blipFill>
          <a:blip r:embed="rId9"/>
          <a:stretch>
            <a:fillRect/>
          </a:stretch>
        </p:blipFill>
        <p:spPr>
          <a:xfrm>
            <a:off x="2838602" y="3233023"/>
            <a:ext cx="3454920" cy="731863"/>
          </a:xfrm>
          <a:prstGeom prst="rect">
            <a:avLst/>
          </a:prstGeom>
        </p:spPr>
      </p:pic>
      <p:pic>
        <p:nvPicPr>
          <p:cNvPr id="44" name="Picture 43" descr="WS08-TerminalSrvcs_rgb.png"/>
          <p:cNvPicPr>
            <a:picLocks noChangeAspect="1"/>
          </p:cNvPicPr>
          <p:nvPr/>
        </p:nvPicPr>
        <p:blipFill>
          <a:blip r:embed="rId10" cstate="print"/>
          <a:stretch>
            <a:fillRect/>
          </a:stretch>
        </p:blipFill>
        <p:spPr>
          <a:xfrm>
            <a:off x="601246" y="3600374"/>
            <a:ext cx="1810454" cy="371767"/>
          </a:xfrm>
          <a:prstGeom prst="rect">
            <a:avLst/>
          </a:prstGeom>
        </p:spPr>
      </p:pic>
      <p:pic>
        <p:nvPicPr>
          <p:cNvPr id="50" name="Picture 49" descr="WS08-HypeV_h_rgb.png"/>
          <p:cNvPicPr>
            <a:picLocks noChangeAspect="1"/>
          </p:cNvPicPr>
          <p:nvPr/>
        </p:nvPicPr>
        <p:blipFill>
          <a:blip r:embed="rId11" cstate="print"/>
          <a:stretch>
            <a:fillRect/>
          </a:stretch>
        </p:blipFill>
        <p:spPr>
          <a:xfrm>
            <a:off x="3654481" y="2497463"/>
            <a:ext cx="1831919" cy="406521"/>
          </a:xfrm>
          <a:prstGeom prst="rect">
            <a:avLst/>
          </a:prstGeom>
        </p:spPr>
      </p:pic>
      <p:pic>
        <p:nvPicPr>
          <p:cNvPr id="54" name="Picture 53" descr="AppVirtual-2_bL.png"/>
          <p:cNvPicPr>
            <a:picLocks noChangeAspect="1"/>
          </p:cNvPicPr>
          <p:nvPr/>
        </p:nvPicPr>
        <p:blipFill>
          <a:blip r:embed="rId12"/>
          <a:stretch>
            <a:fillRect/>
          </a:stretch>
        </p:blipFill>
        <p:spPr>
          <a:xfrm>
            <a:off x="6825991" y="3441373"/>
            <a:ext cx="1770870" cy="688162"/>
          </a:xfrm>
          <a:prstGeom prst="rect">
            <a:avLst/>
          </a:prstGeom>
        </p:spPr>
      </p:pic>
      <p:pic>
        <p:nvPicPr>
          <p:cNvPr id="56" name="Picture 55" descr="VPC.png"/>
          <p:cNvPicPr>
            <a:picLocks noChangeAspect="1"/>
          </p:cNvPicPr>
          <p:nvPr/>
        </p:nvPicPr>
        <p:blipFill>
          <a:blip r:embed="rId13">
            <a:lum contrast="40000"/>
          </a:blip>
          <a:stretch>
            <a:fillRect/>
          </a:stretch>
        </p:blipFill>
        <p:spPr>
          <a:xfrm>
            <a:off x="419297" y="5848574"/>
            <a:ext cx="1090045" cy="285488"/>
          </a:xfrm>
          <a:prstGeom prst="rect">
            <a:avLst/>
          </a:prstGeom>
        </p:spPr>
      </p:pic>
      <p:pic>
        <p:nvPicPr>
          <p:cNvPr id="57" name="Picture 56" descr="WVista-Ent_h_rgb.png"/>
          <p:cNvPicPr>
            <a:picLocks noChangeAspect="1"/>
          </p:cNvPicPr>
          <p:nvPr/>
        </p:nvPicPr>
        <p:blipFill>
          <a:blip r:embed="rId14" cstate="print"/>
          <a:stretch>
            <a:fillRect/>
          </a:stretch>
        </p:blipFill>
        <p:spPr>
          <a:xfrm>
            <a:off x="6659881" y="5865010"/>
            <a:ext cx="1645919" cy="475018"/>
          </a:xfrm>
          <a:prstGeom prst="rect">
            <a:avLst/>
          </a:prstGeom>
        </p:spPr>
      </p:pic>
      <p:pic>
        <p:nvPicPr>
          <p:cNvPr id="58" name="Picture 57" descr="EDV_bL.png"/>
          <p:cNvPicPr>
            <a:picLocks noChangeAspect="1"/>
          </p:cNvPicPr>
          <p:nvPr/>
        </p:nvPicPr>
        <p:blipFill>
          <a:blip r:embed="rId15"/>
          <a:stretch>
            <a:fillRect/>
          </a:stretch>
        </p:blipFill>
        <p:spPr>
          <a:xfrm>
            <a:off x="1678940" y="5797773"/>
            <a:ext cx="1571333" cy="432117"/>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dirty="0" smtClean="0"/>
              <a:t>Microsoft Hyper-V </a:t>
            </a:r>
            <a:r>
              <a:rPr dirty="0" smtClean="0"/>
              <a:t/>
            </a:r>
            <a:br>
              <a:rPr dirty="0" smtClean="0"/>
            </a:br>
            <a:r>
              <a:rPr dirty="0" smtClean="0"/>
              <a:t>Server</a:t>
            </a:r>
            <a:r>
              <a:rPr dirty="0" smtClean="0"/>
              <a:t> </a:t>
            </a:r>
            <a:r>
              <a:rPr dirty="0" smtClean="0"/>
              <a:t>V2</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Hyper-V Server 2008</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dirty="0" smtClean="0"/>
              <a:t>Simplified, optimized and </a:t>
            </a:r>
            <a:r>
              <a:rPr lang="en-US" b="1" u="sng" dirty="0" smtClean="0"/>
              <a:t>free</a:t>
            </a:r>
          </a:p>
          <a:p>
            <a:pPr lvl="1">
              <a:lnSpc>
                <a:spcPct val="110000"/>
              </a:lnSpc>
            </a:pPr>
            <a:r>
              <a:rPr lang="en-US" dirty="0" smtClean="0"/>
              <a:t>Provides basic virtualization capabilities</a:t>
            </a:r>
          </a:p>
          <a:p>
            <a:pPr lvl="1">
              <a:lnSpc>
                <a:spcPct val="110000"/>
              </a:lnSpc>
            </a:pPr>
            <a:r>
              <a:rPr lang="en-US" dirty="0" smtClean="0"/>
              <a:t>Great stand-alone hypervisor-based virtualization product</a:t>
            </a:r>
          </a:p>
          <a:p>
            <a:pPr>
              <a:lnSpc>
                <a:spcPct val="110000"/>
              </a:lnSpc>
            </a:pPr>
            <a:r>
              <a:rPr lang="en-US" dirty="0" smtClean="0"/>
              <a:t>Streamlined</a:t>
            </a:r>
          </a:p>
          <a:p>
            <a:pPr lvl="1">
              <a:lnSpc>
                <a:spcPct val="110000"/>
              </a:lnSpc>
            </a:pPr>
            <a:r>
              <a:rPr lang="en-US" dirty="0" smtClean="0"/>
              <a:t>Micro-</a:t>
            </a:r>
            <a:r>
              <a:rPr lang="en-US" dirty="0" err="1" smtClean="0"/>
              <a:t>kernelized</a:t>
            </a:r>
            <a:r>
              <a:rPr lang="en-US" dirty="0" smtClean="0"/>
              <a:t> hypervisor</a:t>
            </a:r>
          </a:p>
          <a:p>
            <a:pPr>
              <a:lnSpc>
                <a:spcPct val="110000"/>
              </a:lnSpc>
            </a:pPr>
            <a:r>
              <a:rPr lang="en-US" dirty="0" smtClean="0"/>
              <a:t>Easily integrates into existing infrastructure</a:t>
            </a:r>
          </a:p>
          <a:p>
            <a:pPr lvl="1">
              <a:lnSpc>
                <a:spcPct val="110000"/>
              </a:lnSpc>
            </a:pPr>
            <a:r>
              <a:rPr lang="en-US" dirty="0" smtClean="0"/>
              <a:t>Active Directory integration</a:t>
            </a:r>
          </a:p>
          <a:p>
            <a:pPr lvl="1">
              <a:lnSpc>
                <a:spcPct val="110000"/>
              </a:lnSpc>
            </a:pPr>
            <a:r>
              <a:rPr lang="en-US" dirty="0" smtClean="0"/>
              <a:t>Leverage existing management tools (</a:t>
            </a:r>
            <a:r>
              <a:rPr lang="en-US" dirty="0" err="1" smtClean="0"/>
              <a:t>e.g</a:t>
            </a:r>
            <a:r>
              <a:rPr lang="en-US" dirty="0" smtClean="0"/>
              <a:t>,: System Center Virtual Machine Manager 2008)</a:t>
            </a:r>
          </a:p>
          <a:p>
            <a:pPr lvl="1">
              <a:lnSpc>
                <a:spcPct val="110000"/>
              </a:lnSpc>
            </a:pPr>
            <a:r>
              <a:rPr lang="en-US" dirty="0" smtClean="0"/>
              <a:t>Leverage existing support tools &amp; processes</a:t>
            </a:r>
          </a:p>
          <a:p>
            <a:pPr lvl="1">
              <a:lnSpc>
                <a:spcPct val="110000"/>
              </a:lnSpc>
            </a:pPr>
            <a:r>
              <a:rPr lang="en-US" dirty="0" smtClean="0"/>
              <a:t>Leverage existing IT Pro skill-set and knowledge</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HVconfig</a:t>
            </a:r>
            <a:endParaRPr lang="en-US" dirty="0"/>
          </a:p>
        </p:txBody>
      </p:sp>
      <p:pic>
        <p:nvPicPr>
          <p:cNvPr id="163842" name="Picture 2"/>
          <p:cNvPicPr>
            <a:picLocks noChangeAspect="1" noChangeArrowheads="1"/>
          </p:cNvPicPr>
          <p:nvPr/>
        </p:nvPicPr>
        <p:blipFill>
          <a:blip r:embed="rId3"/>
          <a:srcRect/>
          <a:stretch>
            <a:fillRect/>
          </a:stretch>
        </p:blipFill>
        <p:spPr bwMode="auto">
          <a:xfrm>
            <a:off x="915988" y="1066801"/>
            <a:ext cx="7161213" cy="5372029"/>
          </a:xfrm>
          <a:prstGeom prst="rect">
            <a:avLst/>
          </a:prstGeom>
          <a:noFill/>
          <a:ln w="9525">
            <a:noFill/>
            <a:miter lim="800000"/>
            <a:headEnd/>
            <a:tailEnd/>
          </a:ln>
          <a:effectLst/>
        </p:spPr>
      </p:pic>
      <p:sp>
        <p:nvSpPr>
          <p:cNvPr id="5" name="Content Placeholder 4"/>
          <p:cNvSpPr txBox="1">
            <a:spLocks/>
          </p:cNvSpPr>
          <p:nvPr/>
        </p:nvSpPr>
        <p:spPr>
          <a:xfrm>
            <a:off x="906308" y="4863312"/>
            <a:ext cx="7161451" cy="1577947"/>
          </a:xfrm>
          <a:prstGeom prst="rect">
            <a:avLst/>
          </a:prstGeom>
        </p:spPr>
        <p:txBody>
          <a:bodyPr lIns="91436" tIns="45718" rIns="91436" bIns="45718">
            <a:normAutofit/>
          </a:bodyPr>
          <a:lstStyle/>
          <a:p>
            <a:pPr marL="396859" indent="-396859">
              <a:lnSpc>
                <a:spcPct val="110000"/>
              </a:lnSpc>
              <a:spcBef>
                <a:spcPct val="20000"/>
              </a:spcBef>
              <a:spcAft>
                <a:spcPts val="500"/>
              </a:spcAft>
              <a:buBlip>
                <a:blip r:embed="rId4"/>
              </a:buBlip>
              <a:defRPr/>
            </a:pPr>
            <a:r>
              <a:rPr lang="en-US" sz="2000" dirty="0" smtClean="0">
                <a:effectLst>
                  <a:outerShdw blurRad="38100" dist="38100" dir="2700000" algn="tl">
                    <a:srgbClr val="000000">
                      <a:alpha val="43137"/>
                    </a:srgbClr>
                  </a:outerShdw>
                </a:effectLst>
              </a:rPr>
              <a:t>Automatic startup at login</a:t>
            </a:r>
          </a:p>
          <a:p>
            <a:pPr marL="396859" indent="-396859">
              <a:lnSpc>
                <a:spcPct val="110000"/>
              </a:lnSpc>
              <a:spcBef>
                <a:spcPct val="20000"/>
              </a:spcBef>
              <a:spcAft>
                <a:spcPts val="500"/>
              </a:spcAft>
              <a:buBlip>
                <a:blip r:embed="rId4"/>
              </a:buBlip>
              <a:defRPr/>
            </a:pPr>
            <a:r>
              <a:rPr lang="en-US" sz="2000" dirty="0" smtClean="0">
                <a:effectLst>
                  <a:outerShdw blurRad="38100" dist="38100" dir="2700000" algn="tl">
                    <a:srgbClr val="000000">
                      <a:alpha val="43137"/>
                    </a:srgbClr>
                  </a:outerShdw>
                </a:effectLst>
              </a:rPr>
              <a:t>Easy setup utility  for server configuration </a:t>
            </a:r>
          </a:p>
          <a:p>
            <a:pPr marL="396859" indent="-396859">
              <a:lnSpc>
                <a:spcPct val="110000"/>
              </a:lnSpc>
              <a:spcBef>
                <a:spcPct val="20000"/>
              </a:spcBef>
              <a:spcAft>
                <a:spcPts val="500"/>
              </a:spcAft>
              <a:buBlip>
                <a:blip r:embed="rId4"/>
              </a:buBlip>
              <a:defRPr/>
            </a:pPr>
            <a:r>
              <a:rPr lang="en-US" sz="2000" dirty="0" smtClean="0">
                <a:effectLst>
                  <a:outerShdw blurRad="38100" dist="38100" dir="2700000" algn="tl">
                    <a:srgbClr val="000000">
                      <a:alpha val="43137"/>
                    </a:srgbClr>
                  </a:outerShdw>
                </a:effectLst>
              </a:rPr>
              <a:t>Localized in 11 languages</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Manage Remotely</a:t>
            </a:r>
            <a:r>
              <a:rPr lang="en-US" dirty="0" smtClean="0"/>
              <a:t>…</a:t>
            </a:r>
            <a:endParaRPr lang="en-US" dirty="0"/>
          </a:p>
        </p:txBody>
      </p:sp>
      <p:pic>
        <p:nvPicPr>
          <p:cNvPr id="5" name="Picture 3" descr="SC-VMM_bL_r"/>
          <p:cNvPicPr>
            <a:picLocks noGrp="1" noChangeAspect="1" noChangeArrowheads="1"/>
          </p:cNvPicPr>
          <p:nvPr>
            <p:ph sz="half" idx="4294967295"/>
          </p:nvPr>
        </p:nvPicPr>
        <p:blipFill>
          <a:blip r:embed="rId3"/>
          <a:srcRect/>
          <a:stretch>
            <a:fillRect/>
          </a:stretch>
        </p:blipFill>
        <p:spPr bwMode="auto">
          <a:xfrm>
            <a:off x="4767942" y="1360488"/>
            <a:ext cx="4114800" cy="107791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098" name="Picture 2"/>
          <p:cNvPicPr>
            <a:picLocks noGrp="1" noChangeAspect="1" noChangeArrowheads="1"/>
          </p:cNvPicPr>
          <p:nvPr>
            <p:ph sz="half" idx="4294967295"/>
          </p:nvPr>
        </p:nvPicPr>
        <p:blipFill>
          <a:blip r:embed="rId4"/>
          <a:srcRect/>
          <a:stretch>
            <a:fillRect/>
          </a:stretch>
        </p:blipFill>
        <p:spPr bwMode="auto">
          <a:xfrm>
            <a:off x="0" y="3032125"/>
            <a:ext cx="4114800" cy="2889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1" descr="C:\Edwin\Microsoft\Screenshots\RTM\Interfaces\Virtual Machines Interface.bmp"/>
          <p:cNvPicPr>
            <a:picLocks noChangeAspect="1" noChangeArrowheads="1"/>
          </p:cNvPicPr>
          <p:nvPr/>
        </p:nvPicPr>
        <p:blipFill>
          <a:blip r:embed="rId5"/>
          <a:srcRect/>
          <a:stretch>
            <a:fillRect/>
          </a:stretch>
        </p:blipFill>
        <p:spPr bwMode="auto">
          <a:xfrm>
            <a:off x="4419602" y="2766061"/>
            <a:ext cx="4206239" cy="3154679"/>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pic>
        <p:nvPicPr>
          <p:cNvPr id="4099" name="Picture 3" descr="C:\users\jeffwoo\documents\work\ms logos from media bank\Windows Server 2008\Windows Server 2008\Logos and Logotypes\WS08_h_rgb_r.png"/>
          <p:cNvPicPr>
            <a:picLocks noChangeAspect="1" noChangeArrowheads="1"/>
          </p:cNvPicPr>
          <p:nvPr/>
        </p:nvPicPr>
        <p:blipFill>
          <a:blip r:embed="rId6"/>
          <a:srcRect/>
          <a:stretch>
            <a:fillRect/>
          </a:stretch>
        </p:blipFill>
        <p:spPr bwMode="auto">
          <a:xfrm>
            <a:off x="183285" y="1589435"/>
            <a:ext cx="4080898" cy="619883"/>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63395"/>
          </a:xfrm>
        </p:spPr>
        <p:txBody>
          <a:bodyPr/>
          <a:lstStyle/>
          <a:p>
            <a:r>
              <a:rPr dirty="0" smtClean="0"/>
              <a:t>Microsoft Hyper-V Server V2</a:t>
            </a:r>
            <a:br>
              <a:rPr dirty="0" smtClean="0"/>
            </a:br>
            <a:r>
              <a:rPr lang="en-US" sz="3600" dirty="0" smtClean="0">
                <a:solidFill>
                  <a:schemeClr val="tx2"/>
                </a:solidFill>
              </a:rPr>
              <a:t>New features</a:t>
            </a:r>
            <a:endParaRPr lang="en-US" sz="3600" dirty="0">
              <a:solidFill>
                <a:schemeClr val="tx2"/>
              </a:solidFill>
            </a:endParaRPr>
          </a:p>
        </p:txBody>
      </p:sp>
      <p:sp>
        <p:nvSpPr>
          <p:cNvPr id="6" name="Content Placeholder 5"/>
          <p:cNvSpPr>
            <a:spLocks noGrp="1"/>
          </p:cNvSpPr>
          <p:nvPr>
            <p:ph idx="1"/>
          </p:nvPr>
        </p:nvSpPr>
        <p:spPr/>
        <p:txBody>
          <a:bodyPr>
            <a:normAutofit fontScale="70000" lnSpcReduction="20000"/>
          </a:bodyPr>
          <a:lstStyle/>
          <a:p>
            <a:pPr>
              <a:lnSpc>
                <a:spcPct val="110000"/>
              </a:lnSpc>
            </a:pPr>
            <a:r>
              <a:rPr lang="en-US" dirty="0" smtClean="0"/>
              <a:t>Live Migration</a:t>
            </a:r>
          </a:p>
          <a:p>
            <a:pPr>
              <a:lnSpc>
                <a:spcPct val="110000"/>
              </a:lnSpc>
            </a:pPr>
            <a:r>
              <a:rPr lang="en-US" dirty="0" smtClean="0"/>
              <a:t>High Availability</a:t>
            </a:r>
          </a:p>
          <a:p>
            <a:pPr>
              <a:lnSpc>
                <a:spcPct val="110000"/>
              </a:lnSpc>
            </a:pPr>
            <a:r>
              <a:rPr lang="en-US" dirty="0" smtClean="0"/>
              <a:t>New Processor Support</a:t>
            </a:r>
          </a:p>
          <a:p>
            <a:pPr lvl="1">
              <a:lnSpc>
                <a:spcPct val="110000"/>
              </a:lnSpc>
            </a:pPr>
            <a:r>
              <a:rPr lang="en-US" dirty="0" smtClean="0"/>
              <a:t>Second Level Address </a:t>
            </a:r>
            <a:r>
              <a:rPr lang="en-US" dirty="0" smtClean="0"/>
              <a:t/>
            </a:r>
            <a:br>
              <a:rPr lang="en-US" dirty="0" smtClean="0"/>
            </a:br>
            <a:r>
              <a:rPr lang="en-US" dirty="0" smtClean="0"/>
              <a:t>Translation</a:t>
            </a:r>
            <a:endParaRPr lang="en-US" dirty="0" smtClean="0"/>
          </a:p>
          <a:p>
            <a:pPr lvl="1">
              <a:lnSpc>
                <a:spcPct val="110000"/>
              </a:lnSpc>
            </a:pPr>
            <a:r>
              <a:rPr lang="en-US" dirty="0" smtClean="0"/>
              <a:t>Core Parking</a:t>
            </a:r>
          </a:p>
          <a:p>
            <a:pPr>
              <a:lnSpc>
                <a:spcPct val="110000"/>
              </a:lnSpc>
            </a:pPr>
            <a:r>
              <a:rPr lang="en-US" dirty="0" smtClean="0"/>
              <a:t>Networking Enhancements</a:t>
            </a:r>
          </a:p>
          <a:p>
            <a:pPr lvl="1">
              <a:lnSpc>
                <a:spcPct val="110000"/>
              </a:lnSpc>
            </a:pPr>
            <a:r>
              <a:rPr lang="en-US" dirty="0" smtClean="0"/>
              <a:t>TCP/IP Offload Support</a:t>
            </a:r>
          </a:p>
          <a:p>
            <a:pPr lvl="1">
              <a:lnSpc>
                <a:spcPct val="110000"/>
              </a:lnSpc>
            </a:pPr>
            <a:r>
              <a:rPr lang="en-US" dirty="0" smtClean="0"/>
              <a:t>VMQ &amp; Jumbo Frame Support</a:t>
            </a:r>
          </a:p>
          <a:p>
            <a:pPr>
              <a:lnSpc>
                <a:spcPct val="110000"/>
              </a:lnSpc>
            </a:pPr>
            <a:r>
              <a:rPr lang="en-US" dirty="0" smtClean="0"/>
              <a:t>Hot Add/Remove virtual storage</a:t>
            </a:r>
          </a:p>
          <a:p>
            <a:pPr>
              <a:lnSpc>
                <a:spcPct val="110000"/>
              </a:lnSpc>
            </a:pPr>
            <a:r>
              <a:rPr lang="en-US" dirty="0" smtClean="0"/>
              <a:t>Enhancements to HVCONFIG</a:t>
            </a:r>
          </a:p>
          <a:p>
            <a:pPr>
              <a:lnSpc>
                <a:spcPct val="110000"/>
              </a:lnSpc>
            </a:pPr>
            <a:r>
              <a:rPr lang="en-US" dirty="0" smtClean="0"/>
              <a:t>Enhanced scalability</a:t>
            </a:r>
          </a:p>
        </p:txBody>
      </p:sp>
      <p:pic>
        <p:nvPicPr>
          <p:cNvPr id="7" name="Picture 2"/>
          <p:cNvPicPr>
            <a:picLocks noChangeAspect="1" noChangeArrowheads="1"/>
          </p:cNvPicPr>
          <p:nvPr/>
        </p:nvPicPr>
        <p:blipFill>
          <a:blip r:embed="rId3"/>
          <a:stretch>
            <a:fillRect/>
          </a:stretch>
        </p:blipFill>
        <p:spPr bwMode="auto">
          <a:xfrm>
            <a:off x="4616139" y="1814783"/>
            <a:ext cx="4304578" cy="3228434"/>
          </a:xfrm>
          <a:prstGeom prst="rect">
            <a:avLst/>
          </a:prstGeom>
          <a:noFill/>
          <a:ln>
            <a:noFill/>
          </a:ln>
          <a:effectLst>
            <a:reflection blurRad="6350" stA="52000" endA="300" endPos="35000" dir="5400000" sy="-100000" algn="bl" rotWithShape="0"/>
          </a:effectLst>
          <a:scene3d>
            <a:camera prst="obliqueBottomRight"/>
            <a:lightRig rig="threePt" dir="t"/>
          </a:scene3d>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Hyper-V Server V1 vs. V2</a:t>
            </a:r>
            <a:endParaRPr lang="en-US" dirty="0"/>
          </a:p>
        </p:txBody>
      </p:sp>
      <p:graphicFrame>
        <p:nvGraphicFramePr>
          <p:cNvPr id="9" name="Content Placeholder 8"/>
          <p:cNvGraphicFramePr>
            <a:graphicFrameLocks noGrp="1"/>
          </p:cNvGraphicFramePr>
          <p:nvPr>
            <p:ph idx="1"/>
          </p:nvPr>
        </p:nvGraphicFramePr>
        <p:xfrm>
          <a:off x="381000" y="1412875"/>
          <a:ext cx="8382000" cy="4614673"/>
        </p:xfrm>
        <a:graphic>
          <a:graphicData uri="http://schemas.openxmlformats.org/drawingml/2006/table">
            <a:tbl>
              <a:tblPr>
                <a:tableStyleId>{18603FDC-E32A-4AB5-989C-0864C3EAD2B8}</a:tableStyleId>
              </a:tblPr>
              <a:tblGrid>
                <a:gridCol w="2794000"/>
                <a:gridCol w="2794000"/>
                <a:gridCol w="2794000"/>
              </a:tblGrid>
              <a:tr h="516409">
                <a:tc>
                  <a:txBody>
                    <a:bodyPr/>
                    <a:lstStyle/>
                    <a:p>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Microsoft Hyper-V Server 2008</a:t>
                      </a:r>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Microsoft</a:t>
                      </a:r>
                      <a:r>
                        <a:rPr lang="en-US" sz="1600" baseline="0" dirty="0" smtClean="0">
                          <a:effectLst>
                            <a:outerShdw blurRad="38100" dist="38100" dir="2700000" algn="tl">
                              <a:srgbClr val="000000">
                                <a:alpha val="43137"/>
                              </a:srgbClr>
                            </a:outerShdw>
                          </a:effectLst>
                        </a:rPr>
                        <a:t> Hyper-V Server V2</a:t>
                      </a:r>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Processor</a:t>
                      </a:r>
                      <a:r>
                        <a:rPr lang="en-US" sz="1600" baseline="0" dirty="0" smtClean="0">
                          <a:effectLst>
                            <a:outerShdw blurRad="38100" dist="38100" dir="2700000" algn="tl">
                              <a:srgbClr val="000000">
                                <a:alpha val="43137"/>
                              </a:srgbClr>
                            </a:outerShdw>
                          </a:effectLst>
                        </a:rPr>
                        <a:t>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4 processors</a:t>
                      </a:r>
                      <a:endParaRPr lang="en-US" sz="1600"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8 processors</a:t>
                      </a:r>
                      <a:endParaRPr lang="en-US" sz="1600"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Physical Memory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32 GB</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1</a:t>
                      </a:r>
                      <a:r>
                        <a:rPr lang="en-US" sz="1600" baseline="0" dirty="0" smtClean="0">
                          <a:effectLst>
                            <a:outerShdw blurRad="38100" dist="38100" dir="2700000" algn="tl">
                              <a:srgbClr val="000000">
                                <a:alpha val="43137"/>
                              </a:srgbClr>
                            </a:outerShdw>
                          </a:effectLst>
                        </a:rPr>
                        <a:t> TB</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Virtual Machine Memory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32</a:t>
                      </a:r>
                      <a:r>
                        <a:rPr lang="en-US" sz="1600" baseline="0" dirty="0" smtClean="0">
                          <a:effectLst>
                            <a:outerShdw blurRad="38100" dist="38100" dir="2700000" algn="tl">
                              <a:srgbClr val="000000">
                                <a:alpha val="43137"/>
                              </a:srgbClr>
                            </a:outerShdw>
                          </a:effectLst>
                        </a:rPr>
                        <a:t> GB total</a:t>
                      </a:r>
                    </a:p>
                    <a:p>
                      <a:pPr algn="ctr"/>
                      <a:r>
                        <a:rPr lang="en-US" sz="1600" baseline="0" dirty="0" smtClean="0">
                          <a:effectLst>
                            <a:outerShdw blurRad="38100" dist="38100" dir="2700000" algn="tl">
                              <a:srgbClr val="000000">
                                <a:alpha val="43137"/>
                              </a:srgbClr>
                            </a:outerShdw>
                          </a:effectLst>
                        </a:rPr>
                        <a:t>(e.g. 31 1 GB VMs or</a:t>
                      </a:r>
                    </a:p>
                    <a:p>
                      <a:pPr algn="ctr"/>
                      <a:r>
                        <a:rPr lang="en-US" sz="1600" baseline="0" dirty="0" smtClean="0">
                          <a:effectLst>
                            <a:outerShdw blurRad="38100" dist="38100" dir="2700000" algn="tl">
                              <a:srgbClr val="000000">
                                <a:alpha val="43137"/>
                              </a:srgbClr>
                            </a:outerShdw>
                          </a:effectLst>
                        </a:rPr>
                        <a:t>5 6 GB VMs)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64 GB of memory per VM</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Live Migration</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No</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Yes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High Availability</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No</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Yes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Management</a:t>
                      </a:r>
                      <a:r>
                        <a:rPr lang="en-US" sz="1600" baseline="0" dirty="0" smtClean="0">
                          <a:effectLst>
                            <a:outerShdw blurRad="38100" dist="38100" dir="2700000" algn="tl">
                              <a:srgbClr val="000000">
                                <a:alpha val="43137"/>
                              </a:srgbClr>
                            </a:outerShdw>
                          </a:effectLst>
                        </a:rPr>
                        <a:t> Options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Free Hyper-V Manager MMC</a:t>
                      </a:r>
                    </a:p>
                    <a:p>
                      <a:pPr algn="ctr"/>
                      <a:r>
                        <a:rPr lang="en-US" sz="1600" dirty="0" smtClean="0">
                          <a:effectLst>
                            <a:outerShdw blurRad="38100" dist="38100" dir="2700000" algn="tl">
                              <a:srgbClr val="000000">
                                <a:alpha val="43137"/>
                              </a:srgbClr>
                            </a:outerShdw>
                          </a:effectLst>
                        </a:rPr>
                        <a:t>SCVMM</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Free Hyper-V Manager MMC</a:t>
                      </a:r>
                    </a:p>
                    <a:p>
                      <a:pPr algn="ctr"/>
                      <a:r>
                        <a:rPr lang="en-US" sz="1600" dirty="0" smtClean="0">
                          <a:effectLst>
                            <a:outerShdw blurRad="38100" dist="38100" dir="2700000" algn="tl">
                              <a:srgbClr val="000000">
                                <a:alpha val="43137"/>
                              </a:srgbClr>
                            </a:outerShdw>
                          </a:effectLst>
                        </a:rPr>
                        <a:t>SCVMM</a:t>
                      </a:r>
                    </a:p>
                    <a:p>
                      <a:pPr algn="ct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Live Migration $$ Comparison</a:t>
            </a:r>
            <a:endParaRPr lang="en-US" dirty="0"/>
          </a:p>
        </p:txBody>
      </p:sp>
      <p:graphicFrame>
        <p:nvGraphicFramePr>
          <p:cNvPr id="9" name="Content Placeholder 8"/>
          <p:cNvGraphicFramePr>
            <a:graphicFrameLocks noGrp="1"/>
          </p:cNvGraphicFramePr>
          <p:nvPr>
            <p:ph idx="1"/>
          </p:nvPr>
        </p:nvGraphicFramePr>
        <p:xfrm>
          <a:off x="381000" y="1412875"/>
          <a:ext cx="8382000" cy="3924465"/>
        </p:xfrm>
        <a:graphic>
          <a:graphicData uri="http://schemas.openxmlformats.org/drawingml/2006/table">
            <a:tbl>
              <a:tblPr>
                <a:tableStyleId>{18603FDC-E32A-4AB5-989C-0864C3EAD2B8}</a:tableStyleId>
              </a:tblPr>
              <a:tblGrid>
                <a:gridCol w="2794000"/>
                <a:gridCol w="2794000"/>
                <a:gridCol w="2794000"/>
              </a:tblGrid>
              <a:tr h="607650">
                <a:tc>
                  <a:txBody>
                    <a:bodyPr/>
                    <a:lstStyle/>
                    <a:p>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Hyper-V Server R2</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VMware </a:t>
                      </a:r>
                      <a:r>
                        <a:rPr lang="en-US" sz="2400" b="1" dirty="0" err="1" smtClean="0">
                          <a:effectLst>
                            <a:outerShdw blurRad="38100" dist="38100" dir="2700000" algn="tl">
                              <a:srgbClr val="000000">
                                <a:alpha val="43137"/>
                              </a:srgbClr>
                            </a:outerShdw>
                          </a:effectLst>
                        </a:rPr>
                        <a:t>vSphere</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935">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3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b="1" i="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$13,470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algn="ctr"/>
                      <a:r>
                        <a:rPr lang="sv-SE" sz="2400" dirty="0" smtClean="0"/>
                        <a:t>3 Node Cluster</a:t>
                      </a:r>
                    </a:p>
                    <a:p>
                      <a:pPr algn="ctr"/>
                      <a:r>
                        <a:rPr lang="sv-SE" sz="2400" dirty="0" smtClean="0"/>
                        <a:t>4 Socket Servers</a:t>
                      </a:r>
                      <a:endParaRPr lang="sv-S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$26,940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$22,450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4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$44,900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7" descr="C:\Documents and Settings\aaron\Desktop\BlueFadedBarlongfaded.png"/>
          <p:cNvPicPr>
            <a:picLocks noChangeAspect="1" noChangeArrowheads="1"/>
          </p:cNvPicPr>
          <p:nvPr/>
        </p:nvPicPr>
        <p:blipFill>
          <a:blip r:embed="rId3"/>
          <a:srcRect/>
          <a:stretch>
            <a:fillRect/>
          </a:stretch>
        </p:blipFill>
        <p:spPr bwMode="auto">
          <a:xfrm>
            <a:off x="-206375" y="5963963"/>
            <a:ext cx="6343650" cy="820737"/>
          </a:xfrm>
          <a:prstGeom prst="rect">
            <a:avLst/>
          </a:prstGeom>
          <a:noFill/>
          <a:ln w="9525">
            <a:noFill/>
            <a:miter lim="800000"/>
            <a:headEnd/>
            <a:tailEnd/>
          </a:ln>
        </p:spPr>
      </p:pic>
      <p:pic>
        <p:nvPicPr>
          <p:cNvPr id="40964" name="Picture 2" descr="\\Adisbssvr\adi shared folders\Microsoft\EPG_MGX_07\Artitudes_EPG_MGX2006\row-blue-dk.png"/>
          <p:cNvPicPr>
            <a:picLocks noChangeAspect="1" noChangeArrowheads="1"/>
          </p:cNvPicPr>
          <p:nvPr/>
        </p:nvPicPr>
        <p:blipFill>
          <a:blip r:embed="rId4"/>
          <a:srcRect/>
          <a:stretch>
            <a:fillRect/>
          </a:stretch>
        </p:blipFill>
        <p:spPr bwMode="auto">
          <a:xfrm>
            <a:off x="0" y="1112838"/>
            <a:ext cx="9144000" cy="747712"/>
          </a:xfrm>
          <a:prstGeom prst="rect">
            <a:avLst/>
          </a:prstGeom>
          <a:noFill/>
          <a:ln w="9525">
            <a:noFill/>
            <a:miter lim="800000"/>
            <a:headEnd/>
            <a:tailEnd/>
          </a:ln>
        </p:spPr>
      </p:pic>
      <p:pic>
        <p:nvPicPr>
          <p:cNvPr id="30722" name="Picture 3" descr="SC-VMM_bL_r"/>
          <p:cNvPicPr>
            <a:picLocks noChangeAspect="1" noChangeArrowheads="1"/>
          </p:cNvPicPr>
          <p:nvPr/>
        </p:nvPicPr>
        <p:blipFill>
          <a:blip r:embed="rId5"/>
          <a:srcRect/>
          <a:stretch>
            <a:fillRect/>
          </a:stretch>
        </p:blipFill>
        <p:spPr bwMode="auto">
          <a:xfrm>
            <a:off x="455419" y="138355"/>
            <a:ext cx="3522663" cy="92233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62866" name="Text Box 18"/>
          <p:cNvSpPr txBox="1">
            <a:spLocks noChangeArrowheads="1"/>
          </p:cNvSpPr>
          <p:nvPr/>
        </p:nvSpPr>
        <p:spPr bwMode="auto">
          <a:xfrm>
            <a:off x="292100" y="1279525"/>
            <a:ext cx="8361363" cy="353939"/>
          </a:xfrm>
          <a:prstGeom prst="rect">
            <a:avLst/>
          </a:prstGeom>
          <a:noFill/>
          <a:ln w="9525" algn="ctr">
            <a:noFill/>
            <a:miter lim="800000"/>
            <a:headEnd/>
            <a:tailEnd/>
          </a:ln>
          <a:effectLst/>
        </p:spPr>
        <p:txBody>
          <a:bodyPr lIns="91436" tIns="45718" rIns="91436" bIns="45718">
            <a:spAutoFit/>
          </a:bodyPr>
          <a:lstStyle/>
          <a:p>
            <a:pPr algn="ctr">
              <a:spcBef>
                <a:spcPct val="50000"/>
              </a:spcBef>
              <a:buClr>
                <a:srgbClr val="FFCC00"/>
              </a:buClr>
              <a:defRPr/>
            </a:pPr>
            <a:r>
              <a:rPr lang="en-US" sz="1700" b="1" dirty="0">
                <a:effectLst>
                  <a:outerShdw blurRad="38100" dist="38100" dir="2700000" algn="tl">
                    <a:srgbClr val="000000"/>
                  </a:outerShdw>
                </a:effectLst>
                <a:ea typeface="SimSun" pitchFamily="2" charset="-120"/>
                <a:cs typeface="Times New Roman" pitchFamily="18" charset="0"/>
              </a:rPr>
              <a:t>A centralized management application solution for the virtual data center </a:t>
            </a:r>
          </a:p>
        </p:txBody>
      </p:sp>
      <p:grpSp>
        <p:nvGrpSpPr>
          <p:cNvPr id="2" name="Group 73"/>
          <p:cNvGrpSpPr>
            <a:grpSpLocks/>
          </p:cNvGrpSpPr>
          <p:nvPr/>
        </p:nvGrpSpPr>
        <p:grpSpPr bwMode="auto">
          <a:xfrm>
            <a:off x="3794125" y="6152875"/>
            <a:ext cx="946150" cy="646113"/>
            <a:chOff x="3456" y="2736"/>
            <a:chExt cx="2162" cy="1419"/>
          </a:xfrm>
        </p:grpSpPr>
        <p:pic>
          <p:nvPicPr>
            <p:cNvPr id="41025" name="Picture 74"/>
            <p:cNvPicPr>
              <a:picLocks noChangeAspect="1" noChangeArrowheads="1"/>
            </p:cNvPicPr>
            <p:nvPr/>
          </p:nvPicPr>
          <p:blipFill>
            <a:blip r:embed="rId6"/>
            <a:srcRect/>
            <a:stretch>
              <a:fillRect/>
            </a:stretch>
          </p:blipFill>
          <p:spPr bwMode="auto">
            <a:xfrm>
              <a:off x="3456" y="3023"/>
              <a:ext cx="2162" cy="1132"/>
            </a:xfrm>
            <a:prstGeom prst="rect">
              <a:avLst/>
            </a:prstGeom>
            <a:noFill/>
            <a:ln w="9525">
              <a:noFill/>
              <a:miter lim="800000"/>
              <a:headEnd/>
              <a:tailEnd/>
            </a:ln>
          </p:spPr>
        </p:pic>
        <p:pic>
          <p:nvPicPr>
            <p:cNvPr id="41026" name="Picture 75"/>
            <p:cNvPicPr>
              <a:picLocks noChangeAspect="1" noChangeArrowheads="1"/>
            </p:cNvPicPr>
            <p:nvPr/>
          </p:nvPicPr>
          <p:blipFill>
            <a:blip r:embed="rId7"/>
            <a:srcRect/>
            <a:stretch>
              <a:fillRect/>
            </a:stretch>
          </p:blipFill>
          <p:spPr bwMode="auto">
            <a:xfrm>
              <a:off x="4666" y="3100"/>
              <a:ext cx="698" cy="433"/>
            </a:xfrm>
            <a:prstGeom prst="rect">
              <a:avLst/>
            </a:prstGeom>
            <a:noFill/>
            <a:ln w="9525">
              <a:noFill/>
              <a:miter lim="800000"/>
              <a:headEnd/>
              <a:tailEnd/>
            </a:ln>
          </p:spPr>
        </p:pic>
        <p:pic>
          <p:nvPicPr>
            <p:cNvPr id="41027" name="Picture 76"/>
            <p:cNvPicPr>
              <a:picLocks noChangeAspect="1" noChangeArrowheads="1"/>
            </p:cNvPicPr>
            <p:nvPr/>
          </p:nvPicPr>
          <p:blipFill>
            <a:blip r:embed="rId8"/>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41039" name="Picture 78"/>
              <p:cNvPicPr>
                <a:picLocks noChangeAspect="1" noChangeArrowheads="1"/>
              </p:cNvPicPr>
              <p:nvPr/>
            </p:nvPicPr>
            <p:blipFill>
              <a:blip r:embed="rId9"/>
              <a:srcRect/>
              <a:stretch>
                <a:fillRect/>
              </a:stretch>
            </p:blipFill>
            <p:spPr bwMode="auto">
              <a:xfrm>
                <a:off x="543" y="1686"/>
                <a:ext cx="489" cy="334"/>
              </a:xfrm>
              <a:prstGeom prst="rect">
                <a:avLst/>
              </a:prstGeom>
              <a:noFill/>
              <a:ln w="9525">
                <a:noFill/>
                <a:miter lim="800000"/>
                <a:headEnd/>
                <a:tailEnd/>
              </a:ln>
            </p:spPr>
          </p:pic>
          <p:pic>
            <p:nvPicPr>
              <p:cNvPr id="41040" name="Picture 79"/>
              <p:cNvPicPr>
                <a:picLocks noChangeAspect="1" noChangeArrowheads="1"/>
              </p:cNvPicPr>
              <p:nvPr/>
            </p:nvPicPr>
            <p:blipFill>
              <a:blip r:embed="rId10"/>
              <a:srcRect/>
              <a:stretch>
                <a:fillRect/>
              </a:stretch>
            </p:blipFill>
            <p:spPr bwMode="auto">
              <a:xfrm>
                <a:off x="648" y="1479"/>
                <a:ext cx="288" cy="449"/>
              </a:xfrm>
              <a:prstGeom prst="rect">
                <a:avLst/>
              </a:prstGeom>
              <a:noFill/>
              <a:ln w="9525">
                <a:noFill/>
                <a:miter lim="800000"/>
                <a:headEnd/>
                <a:tailEnd/>
              </a:ln>
            </p:spPr>
          </p:pic>
        </p:grpSp>
        <p:grpSp>
          <p:nvGrpSpPr>
            <p:cNvPr id="4" name="Group 80"/>
            <p:cNvGrpSpPr>
              <a:grpSpLocks/>
            </p:cNvGrpSpPr>
            <p:nvPr/>
          </p:nvGrpSpPr>
          <p:grpSpPr bwMode="auto">
            <a:xfrm>
              <a:off x="4103" y="2970"/>
              <a:ext cx="382" cy="397"/>
              <a:chOff x="1062" y="1473"/>
              <a:chExt cx="489" cy="542"/>
            </a:xfrm>
          </p:grpSpPr>
          <p:pic>
            <p:nvPicPr>
              <p:cNvPr id="41037" name="Picture 81"/>
              <p:cNvPicPr>
                <a:picLocks noChangeAspect="1" noChangeArrowheads="1"/>
              </p:cNvPicPr>
              <p:nvPr/>
            </p:nvPicPr>
            <p:blipFill>
              <a:blip r:embed="rId9"/>
              <a:srcRect/>
              <a:stretch>
                <a:fillRect/>
              </a:stretch>
            </p:blipFill>
            <p:spPr bwMode="auto">
              <a:xfrm>
                <a:off x="1062" y="1680"/>
                <a:ext cx="489" cy="335"/>
              </a:xfrm>
              <a:prstGeom prst="rect">
                <a:avLst/>
              </a:prstGeom>
              <a:noFill/>
              <a:ln w="9525">
                <a:noFill/>
                <a:miter lim="800000"/>
                <a:headEnd/>
                <a:tailEnd/>
              </a:ln>
            </p:spPr>
          </p:pic>
          <p:pic>
            <p:nvPicPr>
              <p:cNvPr id="41038" name="Picture 82"/>
              <p:cNvPicPr>
                <a:picLocks noChangeAspect="1" noChangeArrowheads="1"/>
              </p:cNvPicPr>
              <p:nvPr/>
            </p:nvPicPr>
            <p:blipFill>
              <a:blip r:embed="rId10"/>
              <a:srcRect/>
              <a:stretch>
                <a:fillRect/>
              </a:stretch>
            </p:blipFill>
            <p:spPr bwMode="auto">
              <a:xfrm>
                <a:off x="1177" y="1473"/>
                <a:ext cx="288" cy="450"/>
              </a:xfrm>
              <a:prstGeom prst="rect">
                <a:avLst/>
              </a:prstGeom>
              <a:noFill/>
              <a:ln w="9525">
                <a:noFill/>
                <a:miter lim="800000"/>
                <a:headEnd/>
                <a:tailEnd/>
              </a:ln>
            </p:spPr>
          </p:pic>
        </p:grpSp>
        <p:grpSp>
          <p:nvGrpSpPr>
            <p:cNvPr id="5" name="Group 83"/>
            <p:cNvGrpSpPr>
              <a:grpSpLocks/>
            </p:cNvGrpSpPr>
            <p:nvPr/>
          </p:nvGrpSpPr>
          <p:grpSpPr bwMode="auto">
            <a:xfrm>
              <a:off x="4232" y="3257"/>
              <a:ext cx="382" cy="403"/>
              <a:chOff x="1410" y="2075"/>
              <a:chExt cx="489" cy="550"/>
            </a:xfrm>
          </p:grpSpPr>
          <p:pic>
            <p:nvPicPr>
              <p:cNvPr id="41035" name="Picture 84"/>
              <p:cNvPicPr>
                <a:picLocks noChangeAspect="1" noChangeArrowheads="1"/>
              </p:cNvPicPr>
              <p:nvPr/>
            </p:nvPicPr>
            <p:blipFill>
              <a:blip r:embed="rId9"/>
              <a:srcRect/>
              <a:stretch>
                <a:fillRect/>
              </a:stretch>
            </p:blipFill>
            <p:spPr bwMode="auto">
              <a:xfrm>
                <a:off x="1410" y="2290"/>
                <a:ext cx="489" cy="335"/>
              </a:xfrm>
              <a:prstGeom prst="rect">
                <a:avLst/>
              </a:prstGeom>
              <a:noFill/>
              <a:ln w="9525">
                <a:noFill/>
                <a:miter lim="800000"/>
                <a:headEnd/>
                <a:tailEnd/>
              </a:ln>
            </p:spPr>
          </p:pic>
          <p:pic>
            <p:nvPicPr>
              <p:cNvPr id="41036" name="Picture 85"/>
              <p:cNvPicPr>
                <a:picLocks noChangeAspect="1" noChangeArrowheads="1"/>
              </p:cNvPicPr>
              <p:nvPr/>
            </p:nvPicPr>
            <p:blipFill>
              <a:blip r:embed="rId10"/>
              <a:srcRect/>
              <a:stretch>
                <a:fillRect/>
              </a:stretch>
            </p:blipFill>
            <p:spPr bwMode="auto">
              <a:xfrm>
                <a:off x="1515" y="2075"/>
                <a:ext cx="288" cy="449"/>
              </a:xfrm>
              <a:prstGeom prst="rect">
                <a:avLst/>
              </a:prstGeom>
              <a:noFill/>
              <a:ln w="9525">
                <a:noFill/>
                <a:miter lim="800000"/>
                <a:headEnd/>
                <a:tailEnd/>
              </a:ln>
            </p:spPr>
          </p:pic>
        </p:grpSp>
        <p:grpSp>
          <p:nvGrpSpPr>
            <p:cNvPr id="6" name="Group 86"/>
            <p:cNvGrpSpPr>
              <a:grpSpLocks/>
            </p:cNvGrpSpPr>
            <p:nvPr/>
          </p:nvGrpSpPr>
          <p:grpSpPr bwMode="auto">
            <a:xfrm>
              <a:off x="3876" y="3173"/>
              <a:ext cx="382" cy="403"/>
              <a:chOff x="935" y="2062"/>
              <a:chExt cx="489" cy="551"/>
            </a:xfrm>
          </p:grpSpPr>
          <p:pic>
            <p:nvPicPr>
              <p:cNvPr id="41033" name="Picture 87"/>
              <p:cNvPicPr>
                <a:picLocks noChangeAspect="1" noChangeArrowheads="1"/>
              </p:cNvPicPr>
              <p:nvPr/>
            </p:nvPicPr>
            <p:blipFill>
              <a:blip r:embed="rId9"/>
              <a:srcRect/>
              <a:stretch>
                <a:fillRect/>
              </a:stretch>
            </p:blipFill>
            <p:spPr bwMode="auto">
              <a:xfrm>
                <a:off x="935" y="2278"/>
                <a:ext cx="489" cy="335"/>
              </a:xfrm>
              <a:prstGeom prst="rect">
                <a:avLst/>
              </a:prstGeom>
              <a:noFill/>
              <a:ln w="9525">
                <a:noFill/>
                <a:miter lim="800000"/>
                <a:headEnd/>
                <a:tailEnd/>
              </a:ln>
            </p:spPr>
          </p:pic>
          <p:pic>
            <p:nvPicPr>
              <p:cNvPr id="41034" name="Picture 88"/>
              <p:cNvPicPr>
                <a:picLocks noChangeAspect="1" noChangeArrowheads="1"/>
              </p:cNvPicPr>
              <p:nvPr/>
            </p:nvPicPr>
            <p:blipFill>
              <a:blip r:embed="rId10"/>
              <a:srcRect/>
              <a:stretch>
                <a:fillRect/>
              </a:stretch>
            </p:blipFill>
            <p:spPr bwMode="auto">
              <a:xfrm>
                <a:off x="1040" y="2062"/>
                <a:ext cx="288" cy="450"/>
              </a:xfrm>
              <a:prstGeom prst="rect">
                <a:avLst/>
              </a:prstGeom>
              <a:noFill/>
              <a:ln w="9525">
                <a:noFill/>
                <a:miter lim="800000"/>
                <a:headEnd/>
                <a:tailEnd/>
              </a:ln>
            </p:spPr>
          </p:pic>
        </p:grpSp>
        <p:pic>
          <p:nvPicPr>
            <p:cNvPr id="41032" name="Picture 89"/>
            <p:cNvPicPr>
              <a:picLocks noChangeAspect="1" noChangeArrowheads="1"/>
            </p:cNvPicPr>
            <p:nvPr/>
          </p:nvPicPr>
          <p:blipFill>
            <a:blip r:embed="rId11">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7" name="Group 90"/>
          <p:cNvGrpSpPr>
            <a:grpSpLocks/>
          </p:cNvGrpSpPr>
          <p:nvPr/>
        </p:nvGrpSpPr>
        <p:grpSpPr bwMode="auto">
          <a:xfrm>
            <a:off x="841375" y="6125888"/>
            <a:ext cx="1065213" cy="692150"/>
            <a:chOff x="0" y="1666"/>
            <a:chExt cx="2064" cy="1328"/>
          </a:xfrm>
        </p:grpSpPr>
        <p:pic>
          <p:nvPicPr>
            <p:cNvPr id="40972" name="Picture 91"/>
            <p:cNvPicPr>
              <a:picLocks noChangeAspect="1" noChangeArrowheads="1"/>
            </p:cNvPicPr>
            <p:nvPr/>
          </p:nvPicPr>
          <p:blipFill>
            <a:blip r:embed="rId12"/>
            <a:srcRect l="4533"/>
            <a:stretch>
              <a:fillRect/>
            </a:stretch>
          </p:blipFill>
          <p:spPr bwMode="auto">
            <a:xfrm>
              <a:off x="0" y="1863"/>
              <a:ext cx="2064" cy="1131"/>
            </a:xfrm>
            <a:prstGeom prst="rect">
              <a:avLst/>
            </a:prstGeom>
            <a:noFill/>
            <a:ln w="9525">
              <a:noFill/>
              <a:miter lim="800000"/>
              <a:headEnd/>
              <a:tailEnd/>
            </a:ln>
          </p:spPr>
        </p:pic>
        <p:pic>
          <p:nvPicPr>
            <p:cNvPr id="40973" name="Picture 92"/>
            <p:cNvPicPr>
              <a:picLocks noChangeAspect="1" noChangeArrowheads="1"/>
            </p:cNvPicPr>
            <p:nvPr/>
          </p:nvPicPr>
          <p:blipFill>
            <a:blip r:embed="rId13"/>
            <a:srcRect/>
            <a:stretch>
              <a:fillRect/>
            </a:stretch>
          </p:blipFill>
          <p:spPr bwMode="auto">
            <a:xfrm>
              <a:off x="605" y="1798"/>
              <a:ext cx="1218" cy="792"/>
            </a:xfrm>
            <a:prstGeom prst="rect">
              <a:avLst/>
            </a:prstGeom>
            <a:noFill/>
            <a:ln w="9525">
              <a:noFill/>
              <a:miter lim="800000"/>
              <a:headEnd/>
              <a:tailEnd/>
            </a:ln>
          </p:spPr>
        </p:pic>
        <p:pic>
          <p:nvPicPr>
            <p:cNvPr id="40974" name="Picture 93"/>
            <p:cNvPicPr>
              <a:picLocks noChangeAspect="1" noChangeArrowheads="1"/>
            </p:cNvPicPr>
            <p:nvPr/>
          </p:nvPicPr>
          <p:blipFill>
            <a:blip r:embed="rId14"/>
            <a:srcRect/>
            <a:stretch>
              <a:fillRect/>
            </a:stretch>
          </p:blipFill>
          <p:spPr bwMode="auto">
            <a:xfrm>
              <a:off x="1261" y="1756"/>
              <a:ext cx="173" cy="243"/>
            </a:xfrm>
            <a:prstGeom prst="rect">
              <a:avLst/>
            </a:prstGeom>
            <a:noFill/>
            <a:ln w="9525">
              <a:noFill/>
              <a:miter lim="800000"/>
              <a:headEnd/>
              <a:tailEnd/>
            </a:ln>
          </p:spPr>
        </p:pic>
        <p:pic>
          <p:nvPicPr>
            <p:cNvPr id="40975" name="Picture 94"/>
            <p:cNvPicPr>
              <a:picLocks noChangeAspect="1" noChangeArrowheads="1"/>
            </p:cNvPicPr>
            <p:nvPr/>
          </p:nvPicPr>
          <p:blipFill>
            <a:blip r:embed="rId14"/>
            <a:srcRect/>
            <a:stretch>
              <a:fillRect/>
            </a:stretch>
          </p:blipFill>
          <p:spPr bwMode="auto">
            <a:xfrm>
              <a:off x="1309" y="1819"/>
              <a:ext cx="173" cy="243"/>
            </a:xfrm>
            <a:prstGeom prst="rect">
              <a:avLst/>
            </a:prstGeom>
            <a:noFill/>
            <a:ln w="9525">
              <a:noFill/>
              <a:miter lim="800000"/>
              <a:headEnd/>
              <a:tailEnd/>
            </a:ln>
          </p:spPr>
        </p:pic>
        <p:pic>
          <p:nvPicPr>
            <p:cNvPr id="40976" name="Picture 95"/>
            <p:cNvPicPr>
              <a:picLocks noChangeAspect="1" noChangeArrowheads="1"/>
            </p:cNvPicPr>
            <p:nvPr/>
          </p:nvPicPr>
          <p:blipFill>
            <a:blip r:embed="rId14"/>
            <a:srcRect/>
            <a:stretch>
              <a:fillRect/>
            </a:stretch>
          </p:blipFill>
          <p:spPr bwMode="auto">
            <a:xfrm>
              <a:off x="1358" y="1882"/>
              <a:ext cx="173" cy="243"/>
            </a:xfrm>
            <a:prstGeom prst="rect">
              <a:avLst/>
            </a:prstGeom>
            <a:noFill/>
            <a:ln w="9525">
              <a:noFill/>
              <a:miter lim="800000"/>
              <a:headEnd/>
              <a:tailEnd/>
            </a:ln>
          </p:spPr>
        </p:pic>
        <p:pic>
          <p:nvPicPr>
            <p:cNvPr id="40977" name="Picture 96"/>
            <p:cNvPicPr>
              <a:picLocks noChangeAspect="1" noChangeArrowheads="1"/>
            </p:cNvPicPr>
            <p:nvPr/>
          </p:nvPicPr>
          <p:blipFill>
            <a:blip r:embed="rId14"/>
            <a:srcRect/>
            <a:stretch>
              <a:fillRect/>
            </a:stretch>
          </p:blipFill>
          <p:spPr bwMode="auto">
            <a:xfrm>
              <a:off x="1406" y="1945"/>
              <a:ext cx="174" cy="243"/>
            </a:xfrm>
            <a:prstGeom prst="rect">
              <a:avLst/>
            </a:prstGeom>
            <a:noFill/>
            <a:ln w="9525">
              <a:noFill/>
              <a:miter lim="800000"/>
              <a:headEnd/>
              <a:tailEnd/>
            </a:ln>
          </p:spPr>
        </p:pic>
        <p:pic>
          <p:nvPicPr>
            <p:cNvPr id="40978" name="Picture 97"/>
            <p:cNvPicPr>
              <a:picLocks noChangeAspect="1" noChangeArrowheads="1"/>
            </p:cNvPicPr>
            <p:nvPr/>
          </p:nvPicPr>
          <p:blipFill>
            <a:blip r:embed="rId14"/>
            <a:srcRect/>
            <a:stretch>
              <a:fillRect/>
            </a:stretch>
          </p:blipFill>
          <p:spPr bwMode="auto">
            <a:xfrm>
              <a:off x="1155" y="1803"/>
              <a:ext cx="173" cy="243"/>
            </a:xfrm>
            <a:prstGeom prst="rect">
              <a:avLst/>
            </a:prstGeom>
            <a:noFill/>
            <a:ln w="9525">
              <a:noFill/>
              <a:miter lim="800000"/>
              <a:headEnd/>
              <a:tailEnd/>
            </a:ln>
          </p:spPr>
        </p:pic>
        <p:pic>
          <p:nvPicPr>
            <p:cNvPr id="40979" name="Picture 98"/>
            <p:cNvPicPr>
              <a:picLocks noChangeAspect="1" noChangeArrowheads="1"/>
            </p:cNvPicPr>
            <p:nvPr/>
          </p:nvPicPr>
          <p:blipFill>
            <a:blip r:embed="rId14"/>
            <a:srcRect/>
            <a:stretch>
              <a:fillRect/>
            </a:stretch>
          </p:blipFill>
          <p:spPr bwMode="auto">
            <a:xfrm>
              <a:off x="1204" y="1866"/>
              <a:ext cx="173" cy="243"/>
            </a:xfrm>
            <a:prstGeom prst="rect">
              <a:avLst/>
            </a:prstGeom>
            <a:noFill/>
            <a:ln w="9525">
              <a:noFill/>
              <a:miter lim="800000"/>
              <a:headEnd/>
              <a:tailEnd/>
            </a:ln>
          </p:spPr>
        </p:pic>
        <p:pic>
          <p:nvPicPr>
            <p:cNvPr id="40980" name="Picture 99"/>
            <p:cNvPicPr>
              <a:picLocks noChangeAspect="1" noChangeArrowheads="1"/>
            </p:cNvPicPr>
            <p:nvPr/>
          </p:nvPicPr>
          <p:blipFill>
            <a:blip r:embed="rId14"/>
            <a:srcRect/>
            <a:stretch>
              <a:fillRect/>
            </a:stretch>
          </p:blipFill>
          <p:spPr bwMode="auto">
            <a:xfrm>
              <a:off x="1252" y="1929"/>
              <a:ext cx="174" cy="243"/>
            </a:xfrm>
            <a:prstGeom prst="rect">
              <a:avLst/>
            </a:prstGeom>
            <a:noFill/>
            <a:ln w="9525">
              <a:noFill/>
              <a:miter lim="800000"/>
              <a:headEnd/>
              <a:tailEnd/>
            </a:ln>
          </p:spPr>
        </p:pic>
        <p:pic>
          <p:nvPicPr>
            <p:cNvPr id="40981" name="Picture 100"/>
            <p:cNvPicPr>
              <a:picLocks noChangeAspect="1" noChangeArrowheads="1"/>
            </p:cNvPicPr>
            <p:nvPr/>
          </p:nvPicPr>
          <p:blipFill>
            <a:blip r:embed="rId14"/>
            <a:srcRect/>
            <a:stretch>
              <a:fillRect/>
            </a:stretch>
          </p:blipFill>
          <p:spPr bwMode="auto">
            <a:xfrm>
              <a:off x="1301" y="1992"/>
              <a:ext cx="173" cy="243"/>
            </a:xfrm>
            <a:prstGeom prst="rect">
              <a:avLst/>
            </a:prstGeom>
            <a:noFill/>
            <a:ln w="9525">
              <a:noFill/>
              <a:miter lim="800000"/>
              <a:headEnd/>
              <a:tailEnd/>
            </a:ln>
          </p:spPr>
        </p:pic>
        <p:pic>
          <p:nvPicPr>
            <p:cNvPr id="40982" name="Picture 101"/>
            <p:cNvPicPr>
              <a:picLocks noChangeAspect="1" noChangeArrowheads="1"/>
            </p:cNvPicPr>
            <p:nvPr/>
          </p:nvPicPr>
          <p:blipFill>
            <a:blip r:embed="rId14"/>
            <a:srcRect/>
            <a:stretch>
              <a:fillRect/>
            </a:stretch>
          </p:blipFill>
          <p:spPr bwMode="auto">
            <a:xfrm>
              <a:off x="1050" y="1850"/>
              <a:ext cx="173" cy="243"/>
            </a:xfrm>
            <a:prstGeom prst="rect">
              <a:avLst/>
            </a:prstGeom>
            <a:noFill/>
            <a:ln w="9525">
              <a:noFill/>
              <a:miter lim="800000"/>
              <a:headEnd/>
              <a:tailEnd/>
            </a:ln>
          </p:spPr>
        </p:pic>
        <p:pic>
          <p:nvPicPr>
            <p:cNvPr id="40983" name="Picture 102"/>
            <p:cNvPicPr>
              <a:picLocks noChangeAspect="1" noChangeArrowheads="1"/>
            </p:cNvPicPr>
            <p:nvPr/>
          </p:nvPicPr>
          <p:blipFill>
            <a:blip r:embed="rId14"/>
            <a:srcRect/>
            <a:stretch>
              <a:fillRect/>
            </a:stretch>
          </p:blipFill>
          <p:spPr bwMode="auto">
            <a:xfrm>
              <a:off x="1098" y="1913"/>
              <a:ext cx="174" cy="243"/>
            </a:xfrm>
            <a:prstGeom prst="rect">
              <a:avLst/>
            </a:prstGeom>
            <a:noFill/>
            <a:ln w="9525">
              <a:noFill/>
              <a:miter lim="800000"/>
              <a:headEnd/>
              <a:tailEnd/>
            </a:ln>
          </p:spPr>
        </p:pic>
        <p:pic>
          <p:nvPicPr>
            <p:cNvPr id="40984" name="Picture 103"/>
            <p:cNvPicPr>
              <a:picLocks noChangeAspect="1" noChangeArrowheads="1"/>
            </p:cNvPicPr>
            <p:nvPr/>
          </p:nvPicPr>
          <p:blipFill>
            <a:blip r:embed="rId14"/>
            <a:srcRect/>
            <a:stretch>
              <a:fillRect/>
            </a:stretch>
          </p:blipFill>
          <p:spPr bwMode="auto">
            <a:xfrm>
              <a:off x="1147" y="1976"/>
              <a:ext cx="173" cy="243"/>
            </a:xfrm>
            <a:prstGeom prst="rect">
              <a:avLst/>
            </a:prstGeom>
            <a:noFill/>
            <a:ln w="9525">
              <a:noFill/>
              <a:miter lim="800000"/>
              <a:headEnd/>
              <a:tailEnd/>
            </a:ln>
          </p:spPr>
        </p:pic>
        <p:sp>
          <p:nvSpPr>
            <p:cNvPr id="40985"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86" name="Picture 105"/>
            <p:cNvPicPr>
              <a:picLocks noChangeAspect="1" noChangeArrowheads="1"/>
            </p:cNvPicPr>
            <p:nvPr/>
          </p:nvPicPr>
          <p:blipFill>
            <a:blip r:embed="rId14"/>
            <a:srcRect/>
            <a:stretch>
              <a:fillRect/>
            </a:stretch>
          </p:blipFill>
          <p:spPr bwMode="auto">
            <a:xfrm>
              <a:off x="1196" y="2039"/>
              <a:ext cx="173" cy="243"/>
            </a:xfrm>
            <a:prstGeom prst="rect">
              <a:avLst/>
            </a:prstGeom>
            <a:noFill/>
            <a:ln w="9525">
              <a:noFill/>
              <a:miter lim="800000"/>
              <a:headEnd/>
              <a:tailEnd/>
            </a:ln>
          </p:spPr>
        </p:pic>
        <p:pic>
          <p:nvPicPr>
            <p:cNvPr id="40987" name="Picture 106"/>
            <p:cNvPicPr>
              <a:picLocks noChangeAspect="1" noChangeArrowheads="1"/>
            </p:cNvPicPr>
            <p:nvPr/>
          </p:nvPicPr>
          <p:blipFill>
            <a:blip r:embed="rId14"/>
            <a:srcRect/>
            <a:stretch>
              <a:fillRect/>
            </a:stretch>
          </p:blipFill>
          <p:spPr bwMode="auto">
            <a:xfrm>
              <a:off x="944" y="1898"/>
              <a:ext cx="174" cy="243"/>
            </a:xfrm>
            <a:prstGeom prst="rect">
              <a:avLst/>
            </a:prstGeom>
            <a:noFill/>
            <a:ln w="9525">
              <a:noFill/>
              <a:miter lim="800000"/>
              <a:headEnd/>
              <a:tailEnd/>
            </a:ln>
          </p:spPr>
        </p:pic>
        <p:pic>
          <p:nvPicPr>
            <p:cNvPr id="40988" name="Picture 107"/>
            <p:cNvPicPr>
              <a:picLocks noChangeAspect="1" noChangeArrowheads="1"/>
            </p:cNvPicPr>
            <p:nvPr/>
          </p:nvPicPr>
          <p:blipFill>
            <a:blip r:embed="rId14"/>
            <a:srcRect/>
            <a:stretch>
              <a:fillRect/>
            </a:stretch>
          </p:blipFill>
          <p:spPr bwMode="auto">
            <a:xfrm>
              <a:off x="993" y="1960"/>
              <a:ext cx="173" cy="243"/>
            </a:xfrm>
            <a:prstGeom prst="rect">
              <a:avLst/>
            </a:prstGeom>
            <a:noFill/>
            <a:ln w="9525">
              <a:noFill/>
              <a:miter lim="800000"/>
              <a:headEnd/>
              <a:tailEnd/>
            </a:ln>
          </p:spPr>
        </p:pic>
        <p:sp>
          <p:nvSpPr>
            <p:cNvPr id="40989"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0" name="Picture 109"/>
            <p:cNvPicPr>
              <a:picLocks noChangeAspect="1" noChangeArrowheads="1"/>
            </p:cNvPicPr>
            <p:nvPr/>
          </p:nvPicPr>
          <p:blipFill>
            <a:blip r:embed="rId14"/>
            <a:srcRect/>
            <a:stretch>
              <a:fillRect/>
            </a:stretch>
          </p:blipFill>
          <p:spPr bwMode="auto">
            <a:xfrm>
              <a:off x="1042" y="2023"/>
              <a:ext cx="173" cy="243"/>
            </a:xfrm>
            <a:prstGeom prst="rect">
              <a:avLst/>
            </a:prstGeom>
            <a:noFill/>
            <a:ln w="9525">
              <a:noFill/>
              <a:miter lim="800000"/>
              <a:headEnd/>
              <a:tailEnd/>
            </a:ln>
          </p:spPr>
        </p:pic>
        <p:sp>
          <p:nvSpPr>
            <p:cNvPr id="40991"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2" name="Picture 111"/>
            <p:cNvPicPr>
              <a:picLocks noChangeAspect="1" noChangeArrowheads="1"/>
            </p:cNvPicPr>
            <p:nvPr/>
          </p:nvPicPr>
          <p:blipFill>
            <a:blip r:embed="rId14"/>
            <a:srcRect/>
            <a:stretch>
              <a:fillRect/>
            </a:stretch>
          </p:blipFill>
          <p:spPr bwMode="auto">
            <a:xfrm>
              <a:off x="1090" y="2100"/>
              <a:ext cx="174" cy="243"/>
            </a:xfrm>
            <a:prstGeom prst="rect">
              <a:avLst/>
            </a:prstGeom>
            <a:noFill/>
            <a:ln w="9525">
              <a:noFill/>
              <a:miter lim="800000"/>
              <a:headEnd/>
              <a:tailEnd/>
            </a:ln>
          </p:spPr>
        </p:pic>
        <p:pic>
          <p:nvPicPr>
            <p:cNvPr id="40993" name="Picture 112"/>
            <p:cNvPicPr>
              <a:picLocks noChangeAspect="1" noChangeArrowheads="1"/>
            </p:cNvPicPr>
            <p:nvPr/>
          </p:nvPicPr>
          <p:blipFill>
            <a:blip r:embed="rId14"/>
            <a:srcRect/>
            <a:stretch>
              <a:fillRect/>
            </a:stretch>
          </p:blipFill>
          <p:spPr bwMode="auto">
            <a:xfrm>
              <a:off x="839" y="1945"/>
              <a:ext cx="173" cy="243"/>
            </a:xfrm>
            <a:prstGeom prst="rect">
              <a:avLst/>
            </a:prstGeom>
            <a:noFill/>
            <a:ln w="9525">
              <a:noFill/>
              <a:miter lim="800000"/>
              <a:headEnd/>
              <a:tailEnd/>
            </a:ln>
          </p:spPr>
        </p:pic>
        <p:sp>
          <p:nvSpPr>
            <p:cNvPr id="40994"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5" name="Picture 114"/>
            <p:cNvPicPr>
              <a:picLocks noChangeAspect="1" noChangeArrowheads="1"/>
            </p:cNvPicPr>
            <p:nvPr/>
          </p:nvPicPr>
          <p:blipFill>
            <a:blip r:embed="rId14"/>
            <a:srcRect/>
            <a:stretch>
              <a:fillRect/>
            </a:stretch>
          </p:blipFill>
          <p:spPr bwMode="auto">
            <a:xfrm>
              <a:off x="888" y="2008"/>
              <a:ext cx="173" cy="243"/>
            </a:xfrm>
            <a:prstGeom prst="rect">
              <a:avLst/>
            </a:prstGeom>
            <a:noFill/>
            <a:ln w="9525">
              <a:noFill/>
              <a:miter lim="800000"/>
              <a:headEnd/>
              <a:tailEnd/>
            </a:ln>
          </p:spPr>
        </p:pic>
        <p:pic>
          <p:nvPicPr>
            <p:cNvPr id="40996" name="Picture 115"/>
            <p:cNvPicPr>
              <a:picLocks noChangeAspect="1" noChangeArrowheads="1"/>
            </p:cNvPicPr>
            <p:nvPr/>
          </p:nvPicPr>
          <p:blipFill>
            <a:blip r:embed="rId15"/>
            <a:srcRect/>
            <a:stretch>
              <a:fillRect/>
            </a:stretch>
          </p:blipFill>
          <p:spPr bwMode="auto">
            <a:xfrm>
              <a:off x="936" y="2070"/>
              <a:ext cx="174" cy="244"/>
            </a:xfrm>
            <a:prstGeom prst="rect">
              <a:avLst/>
            </a:prstGeom>
            <a:noFill/>
            <a:ln w="9525">
              <a:noFill/>
              <a:miter lim="800000"/>
              <a:headEnd/>
              <a:tailEnd/>
            </a:ln>
          </p:spPr>
        </p:pic>
        <p:pic>
          <p:nvPicPr>
            <p:cNvPr id="40997" name="Picture 116"/>
            <p:cNvPicPr>
              <a:picLocks noChangeAspect="1" noChangeArrowheads="1"/>
            </p:cNvPicPr>
            <p:nvPr/>
          </p:nvPicPr>
          <p:blipFill>
            <a:blip r:embed="rId14"/>
            <a:srcRect/>
            <a:stretch>
              <a:fillRect/>
            </a:stretch>
          </p:blipFill>
          <p:spPr bwMode="auto">
            <a:xfrm>
              <a:off x="985" y="2133"/>
              <a:ext cx="173" cy="243"/>
            </a:xfrm>
            <a:prstGeom prst="rect">
              <a:avLst/>
            </a:prstGeom>
            <a:noFill/>
            <a:ln w="9525">
              <a:noFill/>
              <a:miter lim="800000"/>
              <a:headEnd/>
              <a:tailEnd/>
            </a:ln>
          </p:spPr>
        </p:pic>
        <p:pic>
          <p:nvPicPr>
            <p:cNvPr id="40998" name="Picture 117"/>
            <p:cNvPicPr>
              <a:picLocks noChangeAspect="1" noChangeArrowheads="1"/>
            </p:cNvPicPr>
            <p:nvPr/>
          </p:nvPicPr>
          <p:blipFill>
            <a:blip r:embed="rId14"/>
            <a:srcRect/>
            <a:stretch>
              <a:fillRect/>
            </a:stretch>
          </p:blipFill>
          <p:spPr bwMode="auto">
            <a:xfrm>
              <a:off x="1455" y="2008"/>
              <a:ext cx="173" cy="243"/>
            </a:xfrm>
            <a:prstGeom prst="rect">
              <a:avLst/>
            </a:prstGeom>
            <a:noFill/>
            <a:ln w="9525">
              <a:noFill/>
              <a:miter lim="800000"/>
              <a:headEnd/>
              <a:tailEnd/>
            </a:ln>
          </p:spPr>
        </p:pic>
        <p:sp>
          <p:nvSpPr>
            <p:cNvPr id="40999"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0"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1"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1002" name="Picture 121"/>
            <p:cNvPicPr>
              <a:picLocks noChangeAspect="1" noChangeArrowheads="1"/>
            </p:cNvPicPr>
            <p:nvPr/>
          </p:nvPicPr>
          <p:blipFill>
            <a:blip r:embed="rId14"/>
            <a:srcRect/>
            <a:stretch>
              <a:fillRect/>
            </a:stretch>
          </p:blipFill>
          <p:spPr bwMode="auto">
            <a:xfrm>
              <a:off x="1350" y="2055"/>
              <a:ext cx="173" cy="243"/>
            </a:xfrm>
            <a:prstGeom prst="rect">
              <a:avLst/>
            </a:prstGeom>
            <a:noFill/>
            <a:ln w="9525">
              <a:noFill/>
              <a:miter lim="800000"/>
              <a:headEnd/>
              <a:tailEnd/>
            </a:ln>
          </p:spPr>
        </p:pic>
        <p:pic>
          <p:nvPicPr>
            <p:cNvPr id="41003" name="Picture 122"/>
            <p:cNvPicPr>
              <a:picLocks noChangeAspect="1" noChangeArrowheads="1"/>
            </p:cNvPicPr>
            <p:nvPr/>
          </p:nvPicPr>
          <p:blipFill>
            <a:blip r:embed="rId14"/>
            <a:srcRect/>
            <a:stretch>
              <a:fillRect/>
            </a:stretch>
          </p:blipFill>
          <p:spPr bwMode="auto">
            <a:xfrm>
              <a:off x="1244" y="2102"/>
              <a:ext cx="174" cy="243"/>
            </a:xfrm>
            <a:prstGeom prst="rect">
              <a:avLst/>
            </a:prstGeom>
            <a:noFill/>
            <a:ln w="9525">
              <a:noFill/>
              <a:miter lim="800000"/>
              <a:headEnd/>
              <a:tailEnd/>
            </a:ln>
          </p:spPr>
        </p:pic>
        <p:pic>
          <p:nvPicPr>
            <p:cNvPr id="41004" name="Picture 123"/>
            <p:cNvPicPr>
              <a:picLocks noChangeAspect="1" noChangeArrowheads="1"/>
            </p:cNvPicPr>
            <p:nvPr/>
          </p:nvPicPr>
          <p:blipFill>
            <a:blip r:embed="rId14"/>
            <a:srcRect/>
            <a:stretch>
              <a:fillRect/>
            </a:stretch>
          </p:blipFill>
          <p:spPr bwMode="auto">
            <a:xfrm>
              <a:off x="1139" y="2149"/>
              <a:ext cx="173" cy="243"/>
            </a:xfrm>
            <a:prstGeom prst="rect">
              <a:avLst/>
            </a:prstGeom>
            <a:noFill/>
            <a:ln w="9525">
              <a:noFill/>
              <a:miter lim="800000"/>
              <a:headEnd/>
              <a:tailEnd/>
            </a:ln>
          </p:spPr>
        </p:pic>
        <p:sp>
          <p:nvSpPr>
            <p:cNvPr id="41005"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6"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7"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8"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9"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0"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1"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2"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3"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4"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5"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6"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7"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8"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9"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20"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21"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1022" name="Picture 141"/>
            <p:cNvPicPr>
              <a:picLocks noChangeAspect="1" noChangeArrowheads="1"/>
            </p:cNvPicPr>
            <p:nvPr/>
          </p:nvPicPr>
          <p:blipFill>
            <a:blip r:embed="rId16">
              <a:lum bright="36000"/>
            </a:blip>
            <a:srcRect/>
            <a:stretch>
              <a:fillRect/>
            </a:stretch>
          </p:blipFill>
          <p:spPr bwMode="auto">
            <a:xfrm>
              <a:off x="563" y="1969"/>
              <a:ext cx="382" cy="277"/>
            </a:xfrm>
            <a:prstGeom prst="rect">
              <a:avLst/>
            </a:prstGeom>
            <a:noFill/>
            <a:ln w="9525">
              <a:noFill/>
              <a:miter lim="800000"/>
              <a:headEnd/>
              <a:tailEnd/>
            </a:ln>
          </p:spPr>
        </p:pic>
        <p:pic>
          <p:nvPicPr>
            <p:cNvPr id="41023" name="Picture 142"/>
            <p:cNvPicPr>
              <a:picLocks noChangeAspect="1" noChangeArrowheads="1"/>
            </p:cNvPicPr>
            <p:nvPr/>
          </p:nvPicPr>
          <p:blipFill>
            <a:blip r:embed="rId17"/>
            <a:srcRect/>
            <a:stretch>
              <a:fillRect/>
            </a:stretch>
          </p:blipFill>
          <p:spPr bwMode="auto">
            <a:xfrm>
              <a:off x="312" y="1861"/>
              <a:ext cx="435" cy="508"/>
            </a:xfrm>
            <a:prstGeom prst="rect">
              <a:avLst/>
            </a:prstGeom>
            <a:noFill/>
            <a:ln w="9525">
              <a:noFill/>
              <a:miter lim="800000"/>
              <a:headEnd/>
              <a:tailEnd/>
            </a:ln>
          </p:spPr>
        </p:pic>
        <p:pic>
          <p:nvPicPr>
            <p:cNvPr id="41024" name="Picture 143"/>
            <p:cNvPicPr>
              <a:picLocks noChangeAspect="1" noChangeArrowheads="1"/>
            </p:cNvPicPr>
            <p:nvPr/>
          </p:nvPicPr>
          <p:blipFill>
            <a:blip r:embed="rId18"/>
            <a:srcRect/>
            <a:stretch>
              <a:fillRect/>
            </a:stretch>
          </p:blipFill>
          <p:spPr bwMode="auto">
            <a:xfrm>
              <a:off x="76" y="1804"/>
              <a:ext cx="332" cy="445"/>
            </a:xfrm>
            <a:prstGeom prst="rect">
              <a:avLst/>
            </a:prstGeom>
            <a:noFill/>
            <a:ln w="9525">
              <a:noFill/>
              <a:miter lim="800000"/>
              <a:headEnd/>
              <a:tailEnd/>
            </a:ln>
          </p:spPr>
        </p:pic>
      </p:grpSp>
      <p:grpSp>
        <p:nvGrpSpPr>
          <p:cNvPr id="8" name="Group 144"/>
          <p:cNvGrpSpPr>
            <a:grpSpLocks/>
          </p:cNvGrpSpPr>
          <p:nvPr/>
        </p:nvGrpSpPr>
        <p:grpSpPr bwMode="auto">
          <a:xfrm>
            <a:off x="2398703" y="6164649"/>
            <a:ext cx="903287" cy="560509"/>
            <a:chOff x="3505" y="107"/>
            <a:chExt cx="1659" cy="1155"/>
          </a:xfrm>
          <a:effectLst>
            <a:outerShdw blurRad="50800" dist="38100" dir="5400000" algn="t" rotWithShape="0">
              <a:prstClr val="black">
                <a:alpha val="40000"/>
              </a:prstClr>
            </a:outerShdw>
          </a:effectLst>
        </p:grpSpPr>
        <p:pic>
          <p:nvPicPr>
            <p:cNvPr id="30731" name="Picture 145"/>
            <p:cNvPicPr>
              <a:picLocks noChangeAspect="1" noChangeArrowheads="1"/>
            </p:cNvPicPr>
            <p:nvPr/>
          </p:nvPicPr>
          <p:blipFill>
            <a:blip r:embed="rId19"/>
            <a:srcRect/>
            <a:stretch>
              <a:fillRect/>
            </a:stretch>
          </p:blipFill>
          <p:spPr bwMode="auto">
            <a:xfrm>
              <a:off x="3505" y="343"/>
              <a:ext cx="1659" cy="919"/>
            </a:xfrm>
            <a:prstGeom prst="rect">
              <a:avLst/>
            </a:prstGeom>
            <a:noFill/>
            <a:ln w="9525">
              <a:noFill/>
              <a:miter lim="800000"/>
              <a:headEnd/>
              <a:tailEnd/>
            </a:ln>
          </p:spPr>
        </p:pic>
        <p:pic>
          <p:nvPicPr>
            <p:cNvPr id="30732" name="Picture 146"/>
            <p:cNvPicPr>
              <a:picLocks noChangeAspect="1" noChangeArrowheads="1"/>
            </p:cNvPicPr>
            <p:nvPr/>
          </p:nvPicPr>
          <p:blipFill>
            <a:blip r:embed="rId20"/>
            <a:srcRect/>
            <a:stretch>
              <a:fillRect/>
            </a:stretch>
          </p:blipFill>
          <p:spPr bwMode="auto">
            <a:xfrm>
              <a:off x="4683" y="312"/>
              <a:ext cx="339" cy="518"/>
            </a:xfrm>
            <a:prstGeom prst="rect">
              <a:avLst/>
            </a:prstGeom>
            <a:noFill/>
            <a:ln w="9525">
              <a:noFill/>
              <a:miter lim="800000"/>
              <a:headEnd/>
              <a:tailEnd/>
            </a:ln>
          </p:spPr>
        </p:pic>
        <p:pic>
          <p:nvPicPr>
            <p:cNvPr id="30733" name="Picture 147"/>
            <p:cNvPicPr>
              <a:picLocks noChangeAspect="1" noChangeArrowheads="1"/>
            </p:cNvPicPr>
            <p:nvPr/>
          </p:nvPicPr>
          <p:blipFill>
            <a:blip r:embed="rId21"/>
            <a:srcRect/>
            <a:stretch>
              <a:fillRect/>
            </a:stretch>
          </p:blipFill>
          <p:spPr bwMode="auto">
            <a:xfrm>
              <a:off x="3886" y="107"/>
              <a:ext cx="346" cy="509"/>
            </a:xfrm>
            <a:prstGeom prst="rect">
              <a:avLst/>
            </a:prstGeom>
            <a:noFill/>
            <a:ln w="9525">
              <a:noFill/>
              <a:miter lim="800000"/>
              <a:headEnd/>
              <a:tailEnd/>
            </a:ln>
          </p:spPr>
        </p:pic>
        <p:pic>
          <p:nvPicPr>
            <p:cNvPr id="30734" name="Picture 148"/>
            <p:cNvPicPr>
              <a:picLocks noChangeAspect="1" noChangeArrowheads="1"/>
            </p:cNvPicPr>
            <p:nvPr/>
          </p:nvPicPr>
          <p:blipFill>
            <a:blip r:embed="rId22"/>
            <a:srcRect/>
            <a:stretch>
              <a:fillRect/>
            </a:stretch>
          </p:blipFill>
          <p:spPr bwMode="auto">
            <a:xfrm>
              <a:off x="4282" y="140"/>
              <a:ext cx="352" cy="518"/>
            </a:xfrm>
            <a:prstGeom prst="rect">
              <a:avLst/>
            </a:prstGeom>
            <a:noFill/>
            <a:ln w="9525">
              <a:noFill/>
              <a:miter lim="800000"/>
              <a:headEnd/>
              <a:tailEnd/>
            </a:ln>
          </p:spPr>
        </p:pic>
        <p:pic>
          <p:nvPicPr>
            <p:cNvPr id="30735" name="Picture 149"/>
            <p:cNvPicPr>
              <a:picLocks noChangeAspect="1" noChangeArrowheads="1"/>
            </p:cNvPicPr>
            <p:nvPr/>
          </p:nvPicPr>
          <p:blipFill>
            <a:blip r:embed="rId23"/>
            <a:srcRect/>
            <a:stretch>
              <a:fillRect/>
            </a:stretch>
          </p:blipFill>
          <p:spPr bwMode="auto">
            <a:xfrm>
              <a:off x="3937" y="593"/>
              <a:ext cx="361" cy="550"/>
            </a:xfrm>
            <a:prstGeom prst="rect">
              <a:avLst/>
            </a:prstGeom>
            <a:noFill/>
            <a:ln w="9525">
              <a:noFill/>
              <a:miter lim="800000"/>
              <a:headEnd/>
              <a:tailEnd/>
            </a:ln>
          </p:spPr>
        </p:pic>
        <p:pic>
          <p:nvPicPr>
            <p:cNvPr id="30736" name="Picture 150"/>
            <p:cNvPicPr>
              <a:picLocks noChangeAspect="1" noChangeArrowheads="1"/>
            </p:cNvPicPr>
            <p:nvPr/>
          </p:nvPicPr>
          <p:blipFill>
            <a:blip r:embed="rId24"/>
            <a:srcRect/>
            <a:stretch>
              <a:fillRect/>
            </a:stretch>
          </p:blipFill>
          <p:spPr bwMode="auto">
            <a:xfrm>
              <a:off x="4418" y="587"/>
              <a:ext cx="348" cy="518"/>
            </a:xfrm>
            <a:prstGeom prst="rect">
              <a:avLst/>
            </a:prstGeom>
            <a:noFill/>
            <a:ln w="9525">
              <a:noFill/>
              <a:miter lim="800000"/>
              <a:headEnd/>
              <a:tailEnd/>
            </a:ln>
          </p:spPr>
        </p:pic>
        <p:pic>
          <p:nvPicPr>
            <p:cNvPr id="30737" name="Picture 151"/>
            <p:cNvPicPr>
              <a:picLocks noChangeAspect="1" noChangeArrowheads="1"/>
            </p:cNvPicPr>
            <p:nvPr/>
          </p:nvPicPr>
          <p:blipFill>
            <a:blip r:embed="rId25"/>
            <a:srcRect/>
            <a:stretch>
              <a:fillRect/>
            </a:stretch>
          </p:blipFill>
          <p:spPr bwMode="auto">
            <a:xfrm>
              <a:off x="3590" y="398"/>
              <a:ext cx="330" cy="518"/>
            </a:xfrm>
            <a:prstGeom prst="rect">
              <a:avLst/>
            </a:prstGeom>
            <a:noFill/>
            <a:ln w="9525">
              <a:noFill/>
              <a:miter lim="800000"/>
              <a:headEnd/>
              <a:tailEnd/>
            </a:ln>
          </p:spPr>
        </p:pic>
        <p:pic>
          <p:nvPicPr>
            <p:cNvPr id="64" name="Picture 152"/>
            <p:cNvPicPr>
              <a:picLocks noChangeAspect="1" noChangeArrowheads="1"/>
            </p:cNvPicPr>
            <p:nvPr/>
          </p:nvPicPr>
          <p:blipFill>
            <a:blip r:embed="rId26"/>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87041" name="Picture 1" descr="C:\Edwin\Microsoft\Screenshots\RTM\Interfaces\Virtual Machines Interface.bmp"/>
          <p:cNvPicPr>
            <a:picLocks noChangeAspect="1" noChangeArrowheads="1"/>
          </p:cNvPicPr>
          <p:nvPr/>
        </p:nvPicPr>
        <p:blipFill>
          <a:blip r:embed="rId27"/>
          <a:srcRect/>
          <a:stretch>
            <a:fillRect/>
          </a:stretch>
        </p:blipFill>
        <p:spPr bwMode="auto">
          <a:xfrm>
            <a:off x="5460547" y="2305050"/>
            <a:ext cx="3505199" cy="2628899"/>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sp>
        <p:nvSpPr>
          <p:cNvPr id="90" name="Rectangle 3"/>
          <p:cNvSpPr>
            <a:spLocks noChangeArrowheads="1"/>
          </p:cNvSpPr>
          <p:nvPr/>
        </p:nvSpPr>
        <p:spPr bwMode="auto">
          <a:xfrm>
            <a:off x="292100" y="1730375"/>
            <a:ext cx="5478463" cy="2947988"/>
          </a:xfrm>
          <a:prstGeom prst="rect">
            <a:avLst/>
          </a:prstGeom>
          <a:noFill/>
          <a:ln w="9525" algn="ctr">
            <a:noFill/>
            <a:miter lim="800000"/>
            <a:headEnd/>
            <a:tailEnd/>
          </a:ln>
        </p:spPr>
        <p:txBody>
          <a:bodyPr lIns="92071" tIns="46036" rIns="92071" bIns="46036"/>
          <a:lstStyle/>
          <a:p>
            <a:pPr>
              <a:spcBef>
                <a:spcPct val="20000"/>
              </a:spcBef>
              <a:buClr>
                <a:schemeClr val="hlink"/>
              </a:buClr>
              <a:buSzPct val="60000"/>
              <a:defRPr/>
            </a:pPr>
            <a:r>
              <a:rPr lang="en-US" sz="1500" b="1" dirty="0" smtClean="0">
                <a:ea typeface="SimSun" pitchFamily="2" charset="-122"/>
                <a:cs typeface="Times New Roman" pitchFamily="18" charset="0"/>
              </a:rPr>
              <a:t>Heterogeneous Management</a:t>
            </a:r>
          </a:p>
          <a:p>
            <a:pPr marL="233363" indent="-233363">
              <a:lnSpc>
                <a:spcPct val="90000"/>
              </a:lnSpc>
              <a:spcBef>
                <a:spcPct val="20000"/>
              </a:spcBef>
              <a:buClr>
                <a:schemeClr val="accent3"/>
              </a:buClr>
              <a:buSzPct val="95000"/>
              <a:buBlip>
                <a:blip r:embed="rId28"/>
              </a:buBlip>
              <a:defRPr/>
            </a:pPr>
            <a:r>
              <a:rPr lang="en-US" sz="1200" dirty="0" smtClean="0"/>
              <a:t>Manage Hyper-V, Virtual Server and VMware from a single console</a:t>
            </a:r>
          </a:p>
          <a:p>
            <a:pPr>
              <a:spcBef>
                <a:spcPct val="20000"/>
              </a:spcBef>
              <a:buClr>
                <a:schemeClr val="hlink"/>
              </a:buClr>
              <a:buSzPct val="60000"/>
              <a:defRPr/>
            </a:pPr>
            <a:r>
              <a:rPr lang="en-US" sz="1400" b="1" dirty="0" smtClean="0">
                <a:latin typeface="+mj-lt"/>
                <a:ea typeface="SimSun" pitchFamily="2" charset="-122"/>
                <a:cs typeface="Times New Roman" pitchFamily="18" charset="0"/>
              </a:rPr>
              <a:t>Maximize </a:t>
            </a:r>
            <a:r>
              <a:rPr lang="en-US" sz="1400" b="1" dirty="0">
                <a:latin typeface="+mj-lt"/>
                <a:ea typeface="SimSun" pitchFamily="2" charset="-122"/>
                <a:cs typeface="Times New Roman" pitchFamily="18" charset="0"/>
              </a:rPr>
              <a:t>Resources</a:t>
            </a:r>
          </a:p>
          <a:p>
            <a:pPr marL="233363" indent="-233363">
              <a:lnSpc>
                <a:spcPct val="90000"/>
              </a:lnSpc>
              <a:spcBef>
                <a:spcPct val="20000"/>
              </a:spcBef>
              <a:buClr>
                <a:schemeClr val="accent3"/>
              </a:buClr>
              <a:buSzPct val="95000"/>
              <a:buBlip>
                <a:blip r:embed="rId28"/>
              </a:buBlip>
              <a:defRPr/>
            </a:pPr>
            <a:r>
              <a:rPr lang="en-US" sz="1200" dirty="0"/>
              <a:t>Centralized virtual machine deployment and management</a:t>
            </a:r>
          </a:p>
          <a:p>
            <a:pPr marL="233363" indent="-233363">
              <a:lnSpc>
                <a:spcPct val="90000"/>
              </a:lnSpc>
              <a:spcBef>
                <a:spcPct val="20000"/>
              </a:spcBef>
              <a:buClr>
                <a:schemeClr val="accent3"/>
              </a:buClr>
              <a:buSzPct val="95000"/>
              <a:buBlip>
                <a:blip r:embed="rId28"/>
              </a:buBlip>
              <a:defRPr/>
            </a:pPr>
            <a:r>
              <a:rPr lang="en-US" sz="1200" dirty="0"/>
              <a:t>Intelligent placement of virtual machines</a:t>
            </a:r>
          </a:p>
          <a:p>
            <a:pPr marL="233363" indent="-233363">
              <a:lnSpc>
                <a:spcPct val="90000"/>
              </a:lnSpc>
              <a:spcBef>
                <a:spcPct val="20000"/>
              </a:spcBef>
              <a:buClr>
                <a:schemeClr val="accent3"/>
              </a:buClr>
              <a:buSzPct val="95000"/>
              <a:buBlip>
                <a:blip r:embed="rId28"/>
              </a:buBlip>
              <a:defRPr/>
            </a:pPr>
            <a:r>
              <a:rPr lang="en-US" sz="1200" dirty="0"/>
              <a:t>Fast and reliable Physical to Virtual (P2V) and Virtual to Virtual (V2V) conversion</a:t>
            </a:r>
          </a:p>
          <a:p>
            <a:pPr marL="233363" indent="-233363">
              <a:lnSpc>
                <a:spcPct val="90000"/>
              </a:lnSpc>
              <a:spcBef>
                <a:spcPct val="20000"/>
              </a:spcBef>
              <a:buClr>
                <a:schemeClr val="accent3"/>
              </a:buClr>
              <a:buSzPct val="95000"/>
              <a:buBlip>
                <a:blip r:embed="rId28"/>
              </a:buBlip>
              <a:defRPr/>
            </a:pPr>
            <a:r>
              <a:rPr lang="en-US" sz="1200" dirty="0"/>
              <a:t>Comprehensive service-level enterprise monitoring with Microsoft® Operations Manager</a:t>
            </a:r>
          </a:p>
          <a:p>
            <a:pPr marL="384924" indent="-384924">
              <a:lnSpc>
                <a:spcPct val="90000"/>
              </a:lnSpc>
              <a:spcBef>
                <a:spcPts val="600"/>
              </a:spcBef>
              <a:buClr>
                <a:schemeClr val="accent3"/>
              </a:buClr>
              <a:buSzPct val="95000"/>
              <a:defRPr/>
            </a:pPr>
            <a:r>
              <a:rPr lang="en-US" sz="1400" b="1" dirty="0">
                <a:effectLst>
                  <a:outerShdw blurRad="38100" dist="38100" dir="2700000" algn="tl">
                    <a:srgbClr val="000000">
                      <a:alpha val="43137"/>
                    </a:srgbClr>
                  </a:outerShdw>
                </a:effectLst>
                <a:latin typeface="+mj-lt"/>
              </a:rPr>
              <a:t>Increase Agility</a:t>
            </a:r>
          </a:p>
          <a:p>
            <a:pPr marL="233363" indent="-233363">
              <a:lnSpc>
                <a:spcPct val="90000"/>
              </a:lnSpc>
              <a:spcBef>
                <a:spcPct val="20000"/>
              </a:spcBef>
              <a:buClr>
                <a:schemeClr val="accent3"/>
              </a:buClr>
              <a:buSzPct val="95000"/>
              <a:buBlip>
                <a:blip r:embed="rId28"/>
              </a:buBlip>
              <a:defRPr/>
            </a:pPr>
            <a:r>
              <a:rPr lang="en-US" sz="1200" dirty="0"/>
              <a:t>Rapid provisioning of new and virtual machines with templates and profiles</a:t>
            </a:r>
          </a:p>
          <a:p>
            <a:pPr marL="233363" indent="-233363">
              <a:lnSpc>
                <a:spcPct val="90000"/>
              </a:lnSpc>
              <a:spcBef>
                <a:spcPct val="20000"/>
              </a:spcBef>
              <a:buClr>
                <a:schemeClr val="accent3"/>
              </a:buClr>
              <a:buSzPct val="95000"/>
              <a:buBlip>
                <a:blip r:embed="rId28"/>
              </a:buBlip>
              <a:defRPr/>
            </a:pPr>
            <a:r>
              <a:rPr lang="en-US" sz="1200" dirty="0"/>
              <a:t>Centralized library of infrastructure components</a:t>
            </a:r>
          </a:p>
          <a:p>
            <a:pPr marL="233363" indent="-233363">
              <a:lnSpc>
                <a:spcPct val="90000"/>
              </a:lnSpc>
              <a:spcBef>
                <a:spcPct val="20000"/>
              </a:spcBef>
              <a:buClr>
                <a:schemeClr val="accent3"/>
              </a:buClr>
              <a:buSzPct val="95000"/>
              <a:buBlip>
                <a:blip r:embed="rId28"/>
              </a:buBlip>
              <a:defRPr/>
            </a:pPr>
            <a:r>
              <a:rPr lang="en-US" sz="1200" dirty="0"/>
              <a:t>Take advantage and extend existing storage infrastructure</a:t>
            </a:r>
          </a:p>
          <a:p>
            <a:pPr marL="233363" indent="-233363">
              <a:lnSpc>
                <a:spcPct val="90000"/>
              </a:lnSpc>
              <a:spcBef>
                <a:spcPct val="20000"/>
              </a:spcBef>
              <a:buClr>
                <a:schemeClr val="accent3"/>
              </a:buClr>
              <a:buSzPct val="95000"/>
              <a:buBlip>
                <a:blip r:embed="rId28"/>
              </a:buBlip>
              <a:defRPr/>
            </a:pPr>
            <a:r>
              <a:rPr lang="en-US" sz="1200" dirty="0"/>
              <a:t>Allow for delegated management of virtual machines</a:t>
            </a:r>
          </a:p>
          <a:p>
            <a:pPr marL="384924" indent="-384924">
              <a:lnSpc>
                <a:spcPct val="90000"/>
              </a:lnSpc>
              <a:spcBef>
                <a:spcPts val="600"/>
              </a:spcBef>
              <a:buClr>
                <a:schemeClr val="accent3"/>
              </a:buClr>
              <a:buSzPct val="95000"/>
              <a:defRPr/>
            </a:pPr>
            <a:r>
              <a:rPr lang="en-US" sz="1400" b="1" dirty="0">
                <a:effectLst>
                  <a:outerShdw blurRad="38100" dist="38100" dir="2700000" algn="tl">
                    <a:srgbClr val="000000">
                      <a:alpha val="43137"/>
                    </a:srgbClr>
                  </a:outerShdw>
                </a:effectLst>
                <a:latin typeface="+mj-lt"/>
              </a:rPr>
              <a:t>Take Advantage of Skills</a:t>
            </a:r>
          </a:p>
          <a:p>
            <a:pPr marL="233363" indent="-233363">
              <a:lnSpc>
                <a:spcPct val="90000"/>
              </a:lnSpc>
              <a:spcBef>
                <a:spcPct val="20000"/>
              </a:spcBef>
              <a:buClr>
                <a:schemeClr val="accent3"/>
              </a:buClr>
              <a:buSzPct val="95000"/>
              <a:buBlip>
                <a:blip r:embed="rId28"/>
              </a:buBlip>
              <a:defRPr/>
            </a:pPr>
            <a:r>
              <a:rPr lang="en-US" sz="1200" dirty="0"/>
              <a:t>Familiar interface, common foundation </a:t>
            </a:r>
          </a:p>
          <a:p>
            <a:pPr marL="233363" indent="-233363">
              <a:lnSpc>
                <a:spcPct val="90000"/>
              </a:lnSpc>
              <a:spcBef>
                <a:spcPct val="20000"/>
              </a:spcBef>
              <a:buClr>
                <a:schemeClr val="accent3"/>
              </a:buClr>
              <a:buSzPct val="95000"/>
              <a:buBlip>
                <a:blip r:embed="rId28"/>
              </a:buBlip>
              <a:defRPr/>
            </a:pPr>
            <a:r>
              <a:rPr lang="en-US" sz="1200" dirty="0"/>
              <a:t>Monitor physical and virtual machines from one console </a:t>
            </a:r>
          </a:p>
          <a:p>
            <a:pPr marL="233363" indent="-233363">
              <a:lnSpc>
                <a:spcPct val="90000"/>
              </a:lnSpc>
              <a:spcBef>
                <a:spcPct val="20000"/>
              </a:spcBef>
              <a:buClr>
                <a:schemeClr val="accent3"/>
              </a:buClr>
              <a:buSzPct val="95000"/>
              <a:buBlip>
                <a:blip r:embed="rId28"/>
              </a:buBlip>
              <a:defRPr/>
            </a:pPr>
            <a:r>
              <a:rPr lang="en-US" sz="1200" dirty="0"/>
              <a:t>Fully scriptable using Windows PowerShell™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idx="1"/>
          </p:nvPr>
        </p:nvSpPr>
        <p:spPr/>
        <p:txBody>
          <a:bodyPr/>
          <a:lstStyle/>
          <a:p>
            <a:r>
              <a:rPr lang="en-US" dirty="0" smtClean="0"/>
              <a:t>Microsoft Hyper-V Server 2008</a:t>
            </a:r>
          </a:p>
          <a:p>
            <a:pPr lvl="1"/>
            <a:r>
              <a:rPr lang="en-US" dirty="0" smtClean="0"/>
              <a:t>R1: Production ready &amp; available now</a:t>
            </a:r>
          </a:p>
          <a:p>
            <a:pPr lvl="1"/>
            <a:r>
              <a:rPr lang="en-US" dirty="0" smtClean="0"/>
              <a:t>R2: Release Candidate Available Now</a:t>
            </a:r>
          </a:p>
          <a:p>
            <a:r>
              <a:rPr lang="en-US" dirty="0" smtClean="0"/>
              <a:t>Windows Server 2008</a:t>
            </a:r>
          </a:p>
          <a:p>
            <a:pPr lvl="1"/>
            <a:r>
              <a:rPr lang="en-US" dirty="0" smtClean="0"/>
              <a:t>R1: Production ready &amp; available now</a:t>
            </a:r>
          </a:p>
          <a:p>
            <a:pPr lvl="1"/>
            <a:r>
              <a:rPr lang="en-US" dirty="0" smtClean="0"/>
              <a:t>R2: Release Candidate available now</a:t>
            </a:r>
          </a:p>
          <a:p>
            <a:r>
              <a:rPr lang="en-US" dirty="0" smtClean="0"/>
              <a:t>System Center Virtual Machine Manager 2008</a:t>
            </a:r>
          </a:p>
          <a:p>
            <a:pPr lvl="1"/>
            <a:r>
              <a:rPr lang="en-US" dirty="0" smtClean="0"/>
              <a:t>R1: Available now</a:t>
            </a:r>
          </a:p>
          <a:p>
            <a:pPr lvl="1"/>
            <a:r>
              <a:rPr lang="en-US" dirty="0" smtClean="0"/>
              <a:t>R2: RTM within 60 days of Windows Server 2008 R2</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bwMode="auto">
          <a:xfrm>
            <a:off x="6709144" y="1903228"/>
            <a:ext cx="2434856" cy="733646"/>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
        <p:nvSpPr>
          <p:cNvPr id="20" name="Rectangle 18"/>
          <p:cNvSpPr>
            <a:spLocks noChangeArrowheads="1"/>
          </p:cNvSpPr>
          <p:nvPr/>
        </p:nvSpPr>
        <p:spPr bwMode="auto">
          <a:xfrm>
            <a:off x="259080" y="1782762"/>
            <a:ext cx="3429000" cy="1595438"/>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marL="173038" indent="-173038" algn="l" eaLnBrk="0" hangingPunct="0">
              <a:spcBef>
                <a:spcPct val="20000"/>
              </a:spcBef>
            </a:pPr>
            <a:r>
              <a:rPr lang="en-US" sz="1700" b="1" dirty="0"/>
              <a:t>Challenges:</a:t>
            </a:r>
            <a:r>
              <a:rPr lang="en-US" sz="1700" b="1" dirty="0">
                <a:solidFill>
                  <a:srgbClr val="FEB454"/>
                </a:solidFill>
              </a:rPr>
              <a:t> </a:t>
            </a:r>
          </a:p>
          <a:p>
            <a:pPr marL="173038" indent="-173038" algn="l" eaLnBrk="0" hangingPunct="0">
              <a:spcBef>
                <a:spcPct val="20000"/>
              </a:spcBef>
              <a:buFontTx/>
              <a:buChar char="•"/>
            </a:pPr>
            <a:r>
              <a:rPr lang="en-US" sz="1700" dirty="0"/>
              <a:t>Underutilized hardware </a:t>
            </a:r>
          </a:p>
          <a:p>
            <a:pPr marL="173038" indent="-173038" algn="l" eaLnBrk="0" hangingPunct="0">
              <a:spcBef>
                <a:spcPct val="20000"/>
              </a:spcBef>
              <a:buFontTx/>
              <a:buChar char="•"/>
            </a:pPr>
            <a:r>
              <a:rPr lang="en-US" sz="1700" dirty="0"/>
              <a:t>Excessive power consumption</a:t>
            </a:r>
          </a:p>
          <a:p>
            <a:pPr marL="173038" indent="-173038" algn="l" eaLnBrk="0" hangingPunct="0">
              <a:spcBef>
                <a:spcPct val="20000"/>
              </a:spcBef>
              <a:buFontTx/>
              <a:buChar char="•"/>
            </a:pPr>
            <a:r>
              <a:rPr lang="en-US" sz="1700" dirty="0"/>
              <a:t>Expensive space across </a:t>
            </a:r>
            <a:r>
              <a:rPr lang="en-US" sz="1700" dirty="0" smtClean="0"/>
              <a:t>datacenter and branch offices</a:t>
            </a:r>
            <a:endParaRPr lang="en-US" sz="1700" dirty="0"/>
          </a:p>
        </p:txBody>
      </p:sp>
      <p:pic>
        <p:nvPicPr>
          <p:cNvPr id="7197" name="Picture 29" descr="Server-1-Physical-Shadow-(Base)"/>
          <p:cNvPicPr>
            <a:picLocks noChangeAspect="1" noChangeArrowheads="1"/>
          </p:cNvPicPr>
          <p:nvPr/>
        </p:nvPicPr>
        <p:blipFill>
          <a:blip r:embed="rId3"/>
          <a:srcRect/>
          <a:stretch>
            <a:fillRect/>
          </a:stretch>
        </p:blipFill>
        <p:spPr bwMode="auto">
          <a:xfrm>
            <a:off x="4457717" y="1799468"/>
            <a:ext cx="2654283" cy="3331650"/>
          </a:xfrm>
          <a:prstGeom prst="rect">
            <a:avLst/>
          </a:prstGeom>
          <a:noFill/>
        </p:spPr>
      </p:pic>
      <p:pic>
        <p:nvPicPr>
          <p:cNvPr id="7198" name="Picture 30" descr="Server-1-Physical"/>
          <p:cNvPicPr>
            <a:picLocks noChangeAspect="1" noChangeArrowheads="1"/>
          </p:cNvPicPr>
          <p:nvPr/>
        </p:nvPicPr>
        <p:blipFill>
          <a:blip r:embed="rId4"/>
          <a:srcRect/>
          <a:stretch>
            <a:fillRect/>
          </a:stretch>
        </p:blipFill>
        <p:spPr bwMode="auto">
          <a:xfrm>
            <a:off x="4457717" y="1799468"/>
            <a:ext cx="2654283" cy="3331650"/>
          </a:xfrm>
          <a:prstGeom prst="rect">
            <a:avLst/>
          </a:prstGeom>
          <a:noFill/>
        </p:spPr>
      </p:pic>
      <p:pic>
        <p:nvPicPr>
          <p:cNvPr id="7201" name="Picture 33" descr="Server-1-Physical"/>
          <p:cNvPicPr>
            <a:picLocks noChangeAspect="1" noChangeArrowheads="1"/>
          </p:cNvPicPr>
          <p:nvPr/>
        </p:nvPicPr>
        <p:blipFill>
          <a:blip r:embed="rId4"/>
          <a:srcRect/>
          <a:stretch>
            <a:fillRect/>
          </a:stretch>
        </p:blipFill>
        <p:spPr bwMode="auto">
          <a:xfrm>
            <a:off x="4457717" y="1320043"/>
            <a:ext cx="2654283" cy="3331650"/>
          </a:xfrm>
          <a:prstGeom prst="rect">
            <a:avLst/>
          </a:prstGeom>
          <a:noFill/>
        </p:spPr>
      </p:pic>
      <p:pic>
        <p:nvPicPr>
          <p:cNvPr id="7199" name="Picture 31" descr="Servers-3-Virtual"/>
          <p:cNvPicPr>
            <a:picLocks noChangeAspect="1" noChangeArrowheads="1"/>
          </p:cNvPicPr>
          <p:nvPr/>
        </p:nvPicPr>
        <p:blipFill>
          <a:blip r:embed="rId5"/>
          <a:srcRect/>
          <a:stretch>
            <a:fillRect/>
          </a:stretch>
        </p:blipFill>
        <p:spPr bwMode="auto">
          <a:xfrm>
            <a:off x="4470417" y="1831010"/>
            <a:ext cx="2654283" cy="3330270"/>
          </a:xfrm>
          <a:prstGeom prst="rect">
            <a:avLst/>
          </a:prstGeom>
          <a:noFill/>
        </p:spPr>
      </p:pic>
      <p:sp>
        <p:nvSpPr>
          <p:cNvPr id="16" name="Title 15"/>
          <p:cNvSpPr>
            <a:spLocks noGrp="1"/>
          </p:cNvSpPr>
          <p:nvPr>
            <p:ph type="title"/>
          </p:nvPr>
        </p:nvSpPr>
        <p:spPr>
          <a:xfrm>
            <a:off x="381000" y="230188"/>
            <a:ext cx="8382000" cy="1052596"/>
          </a:xfrm>
        </p:spPr>
        <p:txBody>
          <a:bodyPr/>
          <a:lstStyle/>
          <a:p>
            <a:r>
              <a:rPr lang="en-US" sz="4000" dirty="0" smtClean="0"/>
              <a:t>Server </a:t>
            </a:r>
            <a:r>
              <a:rPr lang="en-US" sz="4000" dirty="0" smtClean="0"/>
              <a:t>Consolidation</a:t>
            </a:r>
            <a:br>
              <a:rPr lang="en-US" sz="4000" dirty="0" smtClean="0"/>
            </a:br>
            <a:r>
              <a:rPr lang="en-US" sz="3600" dirty="0" smtClean="0">
                <a:solidFill>
                  <a:schemeClr val="tx2"/>
                </a:solidFill>
              </a:rPr>
              <a:t>The fastest way to reduce costs</a:t>
            </a:r>
            <a:endParaRPr lang="en-US" sz="3600" dirty="0">
              <a:solidFill>
                <a:schemeClr val="tx2"/>
              </a:solidFill>
            </a:endParaRPr>
          </a:p>
        </p:txBody>
      </p:sp>
      <p:pic>
        <p:nvPicPr>
          <p:cNvPr id="15" name="Picture 14" descr="server-utilization---20-percent.png"/>
          <p:cNvPicPr>
            <a:picLocks noChangeAspect="1"/>
          </p:cNvPicPr>
          <p:nvPr/>
        </p:nvPicPr>
        <p:blipFill>
          <a:blip r:embed="rId6" cstate="print"/>
          <a:stretch>
            <a:fillRect/>
          </a:stretch>
        </p:blipFill>
        <p:spPr>
          <a:xfrm>
            <a:off x="7179327" y="3683000"/>
            <a:ext cx="1565682" cy="1417608"/>
          </a:xfrm>
          <a:prstGeom prst="rect">
            <a:avLst/>
          </a:prstGeom>
          <a:effectLst>
            <a:reflection blurRad="6350" stA="52000" endA="300" endPos="35000" dir="5400000" sy="-100000" algn="bl" rotWithShape="0"/>
          </a:effectLst>
          <a:scene3d>
            <a:camera prst="perspectiveLeft"/>
            <a:lightRig rig="threePt" dir="t"/>
          </a:scene3d>
        </p:spPr>
      </p:pic>
      <p:sp>
        <p:nvSpPr>
          <p:cNvPr id="19" name="TextBox 18"/>
          <p:cNvSpPr txBox="1"/>
          <p:nvPr/>
        </p:nvSpPr>
        <p:spPr>
          <a:xfrm>
            <a:off x="7241153" y="5411660"/>
            <a:ext cx="1486287" cy="689420"/>
          </a:xfrm>
          <a:prstGeom prst="rect">
            <a:avLst/>
          </a:prstGeom>
          <a:noFill/>
        </p:spPr>
        <p:txBody>
          <a:bodyPr wrap="square" lIns="0" tIns="0" rIns="0" bIns="0" rtlCol="0">
            <a:spAutoFit/>
          </a:bodyPr>
          <a:lstStyle/>
          <a:p>
            <a:pPr algn="ctr">
              <a:lnSpc>
                <a:spcPct val="80000"/>
              </a:lnSpc>
            </a:pPr>
            <a:r>
              <a:rPr lang="en-US" sz="2800" i="1" spc="-50" dirty="0" smtClean="0">
                <a:gradFill flip="none" rotWithShape="1">
                  <a:gsLst>
                    <a:gs pos="0">
                      <a:srgbClr val="000000"/>
                    </a:gs>
                    <a:gs pos="100000">
                      <a:srgbClr val="000000"/>
                    </a:gs>
                  </a:gsLst>
                  <a:lin ang="16200000" scaled="1"/>
                  <a:tileRect/>
                </a:gradFill>
                <a:effectLst>
                  <a:outerShdw blurRad="38100" dist="38100" dir="2700000" algn="tl">
                    <a:srgbClr val="000000">
                      <a:alpha val="43137"/>
                    </a:srgbClr>
                  </a:outerShdw>
                </a:effectLst>
              </a:rPr>
              <a:t>Server Utilization</a:t>
            </a:r>
          </a:p>
        </p:txBody>
      </p:sp>
      <p:pic>
        <p:nvPicPr>
          <p:cNvPr id="21" name="Picture 20" descr="server-utilization---20-percent.png"/>
          <p:cNvPicPr>
            <a:picLocks noChangeAspect="1"/>
          </p:cNvPicPr>
          <p:nvPr/>
        </p:nvPicPr>
        <p:blipFill>
          <a:blip r:embed="rId7" cstate="print"/>
          <a:stretch>
            <a:fillRect/>
          </a:stretch>
        </p:blipFill>
        <p:spPr>
          <a:xfrm>
            <a:off x="7127240" y="3815080"/>
            <a:ext cx="1565682" cy="1417607"/>
          </a:xfrm>
          <a:prstGeom prst="rect">
            <a:avLst/>
          </a:prstGeom>
          <a:effectLst>
            <a:reflection blurRad="6350" stA="52000" endA="300" endPos="35000" dir="5400000" sy="-100000" algn="bl" rotWithShape="0"/>
          </a:effectLst>
          <a:scene3d>
            <a:camera prst="perspectiveLeft"/>
            <a:lightRig rig="threePt" dir="t"/>
          </a:scene3d>
        </p:spPr>
      </p:pic>
      <p:sp>
        <p:nvSpPr>
          <p:cNvPr id="27" name="Rounded Rectangular Callout 26"/>
          <p:cNvSpPr/>
          <p:nvPr/>
        </p:nvSpPr>
        <p:spPr bwMode="auto">
          <a:xfrm>
            <a:off x="71120" y="3804920"/>
            <a:ext cx="4495800" cy="228600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dirty="0" smtClean="0">
                <a:latin typeface="Calibri"/>
                <a:ea typeface="Calibri"/>
                <a:cs typeface="Times New Roman"/>
              </a:rPr>
              <a:t>“We expect to consolidate an additional 75 servers using Hyper-V, which will lead to a cost savings of more than $325,000 annually. By the time we hit our fifth virtual machine, we’ve usually paid for the host. </a:t>
            </a:r>
          </a:p>
          <a:p>
            <a:pPr algn="ctr"/>
            <a:r>
              <a:rPr lang="en-US" sz="1400" dirty="0" smtClean="0">
                <a:latin typeface="Calibri"/>
                <a:ea typeface="Calibri"/>
                <a:cs typeface="Times New Roman"/>
              </a:rPr>
              <a:t>Long term, we will be able to reduce our total data center holdings by 75 percent—from nearly 400 servers to fewer than 100 servers.”</a:t>
            </a:r>
          </a:p>
          <a:p>
            <a:pPr algn="ctr"/>
            <a:endParaRPr lang="en-US" sz="1400" dirty="0" smtClean="0">
              <a:latin typeface="Calibri"/>
              <a:ea typeface="Calibri"/>
              <a:cs typeface="Times New Roman"/>
            </a:endParaRPr>
          </a:p>
          <a:p>
            <a:pPr algn="ctr"/>
            <a:r>
              <a:rPr lang="en-US" sz="1400" dirty="0" smtClean="0">
                <a:latin typeface="Calibri"/>
                <a:ea typeface="Calibri"/>
                <a:cs typeface="Times New Roman"/>
              </a:rPr>
              <a:t>Robert </a:t>
            </a:r>
            <a:r>
              <a:rPr lang="en-US" sz="1400" dirty="0" err="1" smtClean="0">
                <a:latin typeface="Calibri"/>
                <a:ea typeface="Calibri"/>
                <a:cs typeface="Times New Roman"/>
              </a:rPr>
              <a:t>McShinsky</a:t>
            </a:r>
            <a:r>
              <a:rPr lang="en-US" sz="1400" dirty="0" smtClean="0">
                <a:latin typeface="Calibri"/>
                <a:ea typeface="Calibri"/>
                <a:cs typeface="Times New Roman"/>
              </a:rPr>
              <a:t> Senior Systems Administrator, Dartmouth-Hitchcock Medical Center </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pic>
        <p:nvPicPr>
          <p:cNvPr id="13" name="Picture 12" descr="WS08-HypeV_h_rgb.png"/>
          <p:cNvPicPr>
            <a:picLocks noChangeAspect="1"/>
          </p:cNvPicPr>
          <p:nvPr/>
        </p:nvPicPr>
        <p:blipFill>
          <a:blip r:embed="rId8" cstate="print"/>
          <a:stretch>
            <a:fillRect/>
          </a:stretch>
        </p:blipFill>
        <p:spPr>
          <a:xfrm>
            <a:off x="6824401" y="2054568"/>
            <a:ext cx="2187519" cy="48543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par>
                                <p:cTn id="12" presetID="2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childTnLst>
                                </p:cTn>
                              </p:par>
                            </p:childTnLst>
                          </p:cTn>
                        </p:par>
                        <p:par>
                          <p:cTn id="16" fill="hold">
                            <p:stCondLst>
                              <p:cond delay="3000"/>
                            </p:stCondLst>
                            <p:childTnLst>
                              <p:par>
                                <p:cTn id="17" presetID="10" presetClass="exit" presetSubtype="0" fill="hold" nodeType="afterEffect">
                                  <p:stCondLst>
                                    <p:cond delay="0"/>
                                  </p:stCondLst>
                                  <p:childTnLst>
                                    <p:animEffect transition="out" filter="fade">
                                      <p:cBhvr>
                                        <p:cTn id="18" dur="1000"/>
                                        <p:tgtEl>
                                          <p:spTgt spid="7201"/>
                                        </p:tgtEl>
                                      </p:cBhvr>
                                    </p:animEffect>
                                    <p:set>
                                      <p:cBhvr>
                                        <p:cTn id="19" dur="1" fill="hold">
                                          <p:stCondLst>
                                            <p:cond delay="999"/>
                                          </p:stCondLst>
                                        </p:cTn>
                                        <p:tgtEl>
                                          <p:spTgt spid="7201"/>
                                        </p:tgtEl>
                                        <p:attrNameLst>
                                          <p:attrName>style.visibility</p:attrName>
                                        </p:attrNameLst>
                                      </p:cBhvr>
                                      <p:to>
                                        <p:strVal val="hidden"/>
                                      </p:to>
                                    </p:set>
                                  </p:childTnLst>
                                </p:cTn>
                              </p:par>
                              <p:par>
                                <p:cTn id="20" presetID="10" presetClass="exit" presetSubtype="0" fill="hold" nodeType="withEffect">
                                  <p:stCondLst>
                                    <p:cond delay="600"/>
                                  </p:stCondLst>
                                  <p:childTnLst>
                                    <p:animEffect transition="out" filter="fade">
                                      <p:cBhvr>
                                        <p:cTn id="21" dur="1000"/>
                                        <p:tgtEl>
                                          <p:spTgt spid="7198"/>
                                        </p:tgtEl>
                                      </p:cBhvr>
                                    </p:animEffect>
                                    <p:set>
                                      <p:cBhvr>
                                        <p:cTn id="22" dur="1" fill="hold">
                                          <p:stCondLst>
                                            <p:cond delay="999"/>
                                          </p:stCondLst>
                                        </p:cTn>
                                        <p:tgtEl>
                                          <p:spTgt spid="7198"/>
                                        </p:tgtEl>
                                        <p:attrNameLst>
                                          <p:attrName>style.visibility</p:attrName>
                                        </p:attrNameLst>
                                      </p:cBhvr>
                                      <p:to>
                                        <p:strVal val="hidden"/>
                                      </p:to>
                                    </p:set>
                                  </p:childTnLst>
                                </p:cTn>
                              </p:par>
                            </p:childTnLst>
                          </p:cTn>
                        </p:par>
                        <p:par>
                          <p:cTn id="23" fill="hold">
                            <p:stCondLst>
                              <p:cond delay="4600"/>
                            </p:stCondLst>
                            <p:childTnLst>
                              <p:par>
                                <p:cTn id="24" presetID="42" presetClass="entr" presetSubtype="0" fill="hold" nodeType="afterEffect">
                                  <p:stCondLst>
                                    <p:cond delay="0"/>
                                  </p:stCondLst>
                                  <p:childTnLst>
                                    <p:set>
                                      <p:cBhvr>
                                        <p:cTn id="25" dur="1" fill="hold">
                                          <p:stCondLst>
                                            <p:cond delay="0"/>
                                          </p:stCondLst>
                                        </p:cTn>
                                        <p:tgtEl>
                                          <p:spTgt spid="7199"/>
                                        </p:tgtEl>
                                        <p:attrNameLst>
                                          <p:attrName>style.visibility</p:attrName>
                                        </p:attrNameLst>
                                      </p:cBhvr>
                                      <p:to>
                                        <p:strVal val="visible"/>
                                      </p:to>
                                    </p:set>
                                    <p:animEffect transition="in" filter="fade">
                                      <p:cBhvr>
                                        <p:cTn id="26" dur="1000"/>
                                        <p:tgtEl>
                                          <p:spTgt spid="7199"/>
                                        </p:tgtEl>
                                      </p:cBhvr>
                                    </p:animEffect>
                                    <p:anim calcmode="lin" valueType="num">
                                      <p:cBhvr>
                                        <p:cTn id="27" dur="1000" fill="hold"/>
                                        <p:tgtEl>
                                          <p:spTgt spid="7199"/>
                                        </p:tgtEl>
                                        <p:attrNameLst>
                                          <p:attrName>ppt_x</p:attrName>
                                        </p:attrNameLst>
                                      </p:cBhvr>
                                      <p:tavLst>
                                        <p:tav tm="0">
                                          <p:val>
                                            <p:strVal val="#ppt_x"/>
                                          </p:val>
                                        </p:tav>
                                        <p:tav tm="100000">
                                          <p:val>
                                            <p:strVal val="#ppt_x"/>
                                          </p:val>
                                        </p:tav>
                                      </p:tavLst>
                                    </p:anim>
                                    <p:anim calcmode="lin" valueType="num">
                                      <p:cBhvr>
                                        <p:cTn id="28" dur="1000" fill="hold"/>
                                        <p:tgtEl>
                                          <p:spTgt spid="7199"/>
                                        </p:tgtEl>
                                        <p:attrNameLst>
                                          <p:attrName>ppt_y</p:attrName>
                                        </p:attrNameLst>
                                      </p:cBhvr>
                                      <p:tavLst>
                                        <p:tav tm="0">
                                          <p:val>
                                            <p:strVal val="#ppt_y+.1"/>
                                          </p:val>
                                        </p:tav>
                                        <p:tav tm="100000">
                                          <p:val>
                                            <p:strVal val="#ppt_y"/>
                                          </p:val>
                                        </p:tav>
                                      </p:tavLst>
                                    </p:anim>
                                  </p:childTnLst>
                                </p:cTn>
                              </p:par>
                            </p:childTnLst>
                          </p:cTn>
                        </p:par>
                        <p:par>
                          <p:cTn id="29" fill="hold">
                            <p:stCondLst>
                              <p:cond delay="5600"/>
                            </p:stCondLst>
                            <p:childTnLst>
                              <p:par>
                                <p:cTn id="30" presetID="10" presetClass="exit" presetSubtype="0" fill="hold" nodeType="afterEffect">
                                  <p:stCondLst>
                                    <p:cond delay="0"/>
                                  </p:stCondLst>
                                  <p:childTnLst>
                                    <p:animEffect transition="out" filter="fade">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par>
                                <p:cTn id="33" presetID="23" presetClass="entr" presetSubtype="16"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childTnLst>
                                </p:cTn>
                              </p:par>
                            </p:childTnLst>
                          </p:cTn>
                        </p:par>
                        <p:par>
                          <p:cTn id="37" fill="hold">
                            <p:stCondLst>
                              <p:cond delay="76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childTnLst>
                          </p:cTn>
                        </p:par>
                        <p:par>
                          <p:cTn id="41" fill="hold">
                            <p:stCondLst>
                              <p:cond delay="8600"/>
                            </p:stCondLst>
                            <p:childTnLst>
                              <p:par>
                                <p:cTn id="42" presetID="2" presetClass="entr" presetSubtype="2"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9"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Resources</a:t>
            </a:r>
            <a:endParaRPr lang="en-US" dirty="0"/>
          </a:p>
        </p:txBody>
      </p:sp>
      <p:sp>
        <p:nvSpPr>
          <p:cNvPr id="3" name="Content Placeholder 2"/>
          <p:cNvSpPr>
            <a:spLocks noGrp="1"/>
          </p:cNvSpPr>
          <p:nvPr>
            <p:ph idx="1"/>
          </p:nvPr>
        </p:nvSpPr>
        <p:spPr>
          <a:xfrm>
            <a:off x="381000" y="1141568"/>
            <a:ext cx="8382000" cy="5037621"/>
          </a:xfrm>
        </p:spPr>
        <p:txBody>
          <a:bodyPr>
            <a:noAutofit/>
          </a:bodyPr>
          <a:lstStyle/>
          <a:p>
            <a:pPr marL="0" indent="0">
              <a:lnSpc>
                <a:spcPct val="120000"/>
              </a:lnSpc>
              <a:buNone/>
            </a:pPr>
            <a:r>
              <a:rPr lang="en-US" sz="1600" dirty="0" smtClean="0"/>
              <a:t>Microsoft Virtualization Home:</a:t>
            </a:r>
          </a:p>
          <a:p>
            <a:pPr marL="0" lvl="1" indent="0">
              <a:lnSpc>
                <a:spcPct val="120000"/>
              </a:lnSpc>
              <a:buNone/>
            </a:pPr>
            <a:r>
              <a:rPr lang="en-US" sz="1400" dirty="0" smtClean="0">
                <a:hlinkClick r:id="rId3"/>
              </a:rPr>
              <a:t>http://www.microsoft.com/virtualization</a:t>
            </a:r>
            <a:endParaRPr lang="en-US" sz="1400" dirty="0" smtClean="0"/>
          </a:p>
          <a:p>
            <a:pPr marL="0" indent="0">
              <a:lnSpc>
                <a:spcPct val="120000"/>
              </a:lnSpc>
              <a:buNone/>
            </a:pPr>
            <a:r>
              <a:rPr lang="en-US" sz="1600" dirty="0" smtClean="0"/>
              <a:t>Windows Server Virtualization Blog Site:</a:t>
            </a:r>
          </a:p>
          <a:p>
            <a:pPr marL="0" lvl="1" indent="0">
              <a:lnSpc>
                <a:spcPct val="120000"/>
              </a:lnSpc>
              <a:buNone/>
            </a:pPr>
            <a:r>
              <a:rPr lang="en-US" sz="1400" dirty="0" smtClean="0">
                <a:hlinkClick r:id="rId4"/>
              </a:rPr>
              <a:t>http://blogs.technet.com/virtualization/default.aspx</a:t>
            </a:r>
            <a:endParaRPr lang="en-US" sz="1400" dirty="0" smtClean="0"/>
          </a:p>
          <a:p>
            <a:pPr marL="0" indent="0">
              <a:lnSpc>
                <a:spcPct val="120000"/>
              </a:lnSpc>
              <a:buNone/>
            </a:pPr>
            <a:r>
              <a:rPr lang="en-US" sz="1600" dirty="0" smtClean="0"/>
              <a:t>Windows Server Virtualization TechNet Site:</a:t>
            </a:r>
          </a:p>
          <a:p>
            <a:pPr marL="0" lvl="1" indent="0">
              <a:lnSpc>
                <a:spcPct val="120000"/>
              </a:lnSpc>
              <a:buNone/>
            </a:pPr>
            <a:r>
              <a:rPr lang="en-US" sz="1400" dirty="0" smtClean="0">
                <a:hlinkClick r:id="rId5"/>
              </a:rPr>
              <a:t>http://technet2.microsoft.com/windowsserver2008/en/servermanager/virtualization.mspx</a:t>
            </a:r>
            <a:endParaRPr lang="en-US" sz="1400" dirty="0" smtClean="0"/>
          </a:p>
          <a:p>
            <a:pPr marL="0" indent="0">
              <a:lnSpc>
                <a:spcPct val="120000"/>
              </a:lnSpc>
              <a:buNone/>
            </a:pPr>
            <a:r>
              <a:rPr lang="en-US" sz="1600" dirty="0" smtClean="0"/>
              <a:t>MSDN &amp; TechNet Powered by Hyper-V</a:t>
            </a:r>
          </a:p>
          <a:p>
            <a:pPr marL="0" lvl="1" indent="0">
              <a:lnSpc>
                <a:spcPct val="120000"/>
              </a:lnSpc>
              <a:buNone/>
            </a:pPr>
            <a:r>
              <a:rPr lang="en-US" sz="1400" dirty="0" smtClean="0">
                <a:hlinkClick r:id="rId6"/>
              </a:rPr>
              <a:t>http://blogs.technet.com/virtualization/archive/2008/05/20/msdn-and-technet-powered-by-hyper-v.aspx</a:t>
            </a:r>
            <a:endParaRPr lang="en-US" sz="1400" dirty="0" smtClean="0"/>
          </a:p>
          <a:p>
            <a:pPr marL="0" indent="0">
              <a:lnSpc>
                <a:spcPct val="120000"/>
              </a:lnSpc>
              <a:buNone/>
            </a:pPr>
            <a:r>
              <a:rPr lang="en-US" sz="1600" dirty="0" smtClean="0"/>
              <a:t>Virtualization Solution Accelerators</a:t>
            </a:r>
          </a:p>
          <a:p>
            <a:pPr marL="0" lvl="1" indent="0">
              <a:lnSpc>
                <a:spcPct val="120000"/>
              </a:lnSpc>
              <a:buNone/>
            </a:pPr>
            <a:r>
              <a:rPr lang="en-US" sz="1400" dirty="0" smtClean="0">
                <a:hlinkClick r:id="rId7"/>
              </a:rPr>
              <a:t>http://technet.microsoft.com/en-us/solutionaccelerators/cc197910.aspx</a:t>
            </a:r>
            <a:endParaRPr lang="en-US" sz="1400" dirty="0" smtClean="0"/>
          </a:p>
          <a:p>
            <a:pPr marL="0" indent="0">
              <a:lnSpc>
                <a:spcPct val="120000"/>
              </a:lnSpc>
              <a:buNone/>
            </a:pPr>
            <a:r>
              <a:rPr lang="en-US" sz="1600" dirty="0" smtClean="0"/>
              <a:t>How to install the Hyper-V role</a:t>
            </a:r>
          </a:p>
          <a:p>
            <a:pPr marL="0" lvl="1" indent="0">
              <a:lnSpc>
                <a:spcPct val="120000"/>
              </a:lnSpc>
              <a:buNone/>
            </a:pPr>
            <a:r>
              <a:rPr lang="en-US" sz="1400" dirty="0" smtClean="0">
                <a:hlinkClick r:id="rId8"/>
              </a:rPr>
              <a:t>http://www.microsoft.com/windowsserver2008/en/us/hyperv-install.aspx</a:t>
            </a:r>
            <a:endParaRPr lang="en-US" sz="1400" dirty="0" smtClean="0"/>
          </a:p>
          <a:p>
            <a:pPr marL="0" indent="0">
              <a:lnSpc>
                <a:spcPct val="120000"/>
              </a:lnSpc>
              <a:buNone/>
            </a:pPr>
            <a:r>
              <a:rPr lang="en-US" sz="1600" dirty="0" smtClean="0"/>
              <a:t>Windows Server 2008 Hyper-V Performance Tuning Guide</a:t>
            </a:r>
          </a:p>
          <a:p>
            <a:pPr marL="0" lvl="1" indent="0">
              <a:lnSpc>
                <a:spcPct val="120000"/>
              </a:lnSpc>
              <a:buNone/>
            </a:pPr>
            <a:r>
              <a:rPr lang="en-US" sz="1400" dirty="0" smtClean="0">
                <a:hlinkClick r:id="rId9"/>
              </a:rPr>
              <a:t>http://www.microsoft.com/whdc/system/sysperf/Perf_tun_srv.mspx</a:t>
            </a:r>
            <a:endParaRPr lang="en-US" sz="1400" dirty="0" smtClean="0"/>
          </a:p>
          <a:p>
            <a:pPr marL="0" indent="0">
              <a:lnSpc>
                <a:spcPct val="120000"/>
              </a:lnSpc>
              <a:buNone/>
            </a:pPr>
            <a:r>
              <a:rPr lang="en-US" sz="1600" dirty="0" smtClean="0"/>
              <a:t>Using Hyper-V &amp; BitLocker White Paper</a:t>
            </a:r>
          </a:p>
          <a:p>
            <a:pPr marL="0" lvl="1" indent="0">
              <a:lnSpc>
                <a:spcPct val="120000"/>
              </a:lnSpc>
              <a:buNone/>
            </a:pPr>
            <a:r>
              <a:rPr lang="en-US" sz="1400" dirty="0" smtClean="0">
                <a:hlinkClick r:id="rId10"/>
              </a:rPr>
              <a:t>http://www.microsoft.com/downloads/details.aspx?FamilyID=2c3c0615-baf4-4a9c-b613-3fda14e84545&amp;DisplayLang=en</a:t>
            </a:r>
            <a:endParaRPr lang="en-US" sz="1400"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2"/>
          <a:stretch>
            <a:fillRect/>
          </a:stretch>
        </p:blipFill>
        <p:spPr>
          <a:xfrm>
            <a:off x="285588" y="5482865"/>
            <a:ext cx="576059" cy="5760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auto">
          <a:xfrm>
            <a:off x="396611" y="1503590"/>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5"/>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6"/>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7"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VMware’s Video Lies…</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Facts</a:t>
            </a:r>
            <a:endParaRPr lang="en-US" dirty="0"/>
          </a:p>
        </p:txBody>
      </p:sp>
      <p:sp>
        <p:nvSpPr>
          <p:cNvPr id="6" name="Content Placeholder 5"/>
          <p:cNvSpPr>
            <a:spLocks noGrp="1"/>
          </p:cNvSpPr>
          <p:nvPr>
            <p:ph idx="1"/>
          </p:nvPr>
        </p:nvSpPr>
        <p:spPr/>
        <p:txBody>
          <a:bodyPr>
            <a:normAutofit fontScale="62500" lnSpcReduction="20000"/>
          </a:bodyPr>
          <a:lstStyle/>
          <a:p>
            <a:pPr>
              <a:lnSpc>
                <a:spcPct val="120000"/>
              </a:lnSpc>
            </a:pPr>
            <a:r>
              <a:rPr lang="en-US" dirty="0" smtClean="0"/>
              <a:t>In the first 7 months of Hyper-V RTM availability, we've had over </a:t>
            </a:r>
            <a:r>
              <a:rPr lang="en-US" b="1" dirty="0" smtClean="0"/>
              <a:t>750,000 downloads of Hyper-V gold bits</a:t>
            </a:r>
            <a:r>
              <a:rPr lang="en-US" dirty="0" smtClean="0"/>
              <a:t>. </a:t>
            </a:r>
          </a:p>
          <a:p>
            <a:pPr>
              <a:lnSpc>
                <a:spcPct val="120000"/>
              </a:lnSpc>
            </a:pPr>
            <a:r>
              <a:rPr lang="en-US" b="1" dirty="0" smtClean="0"/>
              <a:t>Hyper-V is the fastest growing x86/x64 hypervisor in history</a:t>
            </a:r>
            <a:r>
              <a:rPr lang="en-US" dirty="0" smtClean="0"/>
              <a:t>. We are laser focused on our customers and providing high performance, high quality virtualization for everyone from small business to Fortune 500 customers. </a:t>
            </a:r>
          </a:p>
          <a:p>
            <a:pPr>
              <a:lnSpc>
                <a:spcPct val="120000"/>
              </a:lnSpc>
            </a:pPr>
            <a:r>
              <a:rPr lang="en-US" dirty="0" smtClean="0"/>
              <a:t>We have hundreds of </a:t>
            </a:r>
            <a:r>
              <a:rPr lang="en-US" b="1" dirty="0" smtClean="0">
                <a:hlinkClick r:id="rId3"/>
              </a:rPr>
              <a:t>Hyper-V case studies from customers worldwide</a:t>
            </a:r>
            <a:r>
              <a:rPr lang="en-US" dirty="0" smtClean="0"/>
              <a:t> and we're winning new customers </a:t>
            </a:r>
            <a:r>
              <a:rPr lang="en-US" b="1" dirty="0" smtClean="0"/>
              <a:t>daily</a:t>
            </a:r>
            <a:r>
              <a:rPr lang="en-US" dirty="0" smtClean="0"/>
              <a:t>. </a:t>
            </a:r>
          </a:p>
          <a:p>
            <a:pPr>
              <a:lnSpc>
                <a:spcPct val="120000"/>
              </a:lnSpc>
            </a:pPr>
            <a:r>
              <a:rPr lang="en-US" dirty="0" smtClean="0"/>
              <a:t>Hyper-V continues to power MSDN, TechNet and Microsoft.com as well as numerous other MS properties. Microsoft.com continues to receive over a BILLION hits per month and there </a:t>
            </a:r>
            <a:r>
              <a:rPr lang="en-US" b="1" dirty="0" smtClean="0"/>
              <a:t>has been no downtime to any of these internet properties running atop Hyper-V</a:t>
            </a:r>
            <a:r>
              <a:rPr lang="en-US" dirty="0" smtClean="0"/>
              <a:t>. </a:t>
            </a:r>
            <a:r>
              <a:rPr lang="en-US" b="1" dirty="0" smtClean="0"/>
              <a:t>Period</a:t>
            </a:r>
            <a:r>
              <a:rPr lang="en-US" dirty="0" smtClean="0"/>
              <a:t>. </a:t>
            </a:r>
          </a:p>
          <a:p>
            <a:pPr>
              <a:lnSpc>
                <a:spcPct val="120000"/>
              </a:lnSpc>
            </a:pPr>
            <a:r>
              <a:rPr lang="en-US" dirty="0" smtClean="0"/>
              <a:t>Of those 750,000+ downloads, the number of support calls we have received on </a:t>
            </a:r>
            <a:r>
              <a:rPr lang="en-US" b="1" dirty="0" smtClean="0"/>
              <a:t>Hyper-V is less than .02%</a:t>
            </a:r>
            <a:r>
              <a:rPr lang="en-US" dirty="0" smtClean="0"/>
              <a:t>. (Yes, a minimal fraction of a percent.)</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Reaction</a:t>
            </a:r>
            <a:endParaRPr lang="en-US" dirty="0"/>
          </a:p>
        </p:txBody>
      </p:sp>
      <p:sp>
        <p:nvSpPr>
          <p:cNvPr id="3" name="Content Placeholder 2"/>
          <p:cNvSpPr>
            <a:spLocks noGrp="1"/>
          </p:cNvSpPr>
          <p:nvPr>
            <p:ph idx="1"/>
          </p:nvPr>
        </p:nvSpPr>
        <p:spPr/>
        <p:txBody>
          <a:bodyPr/>
          <a:lstStyle/>
          <a:p>
            <a:r>
              <a:rPr lang="en-US" dirty="0" smtClean="0"/>
              <a:t>Customers Love It</a:t>
            </a:r>
          </a:p>
          <a:p>
            <a:pPr lvl="1"/>
            <a:r>
              <a:rPr lang="en-US" dirty="0" smtClean="0"/>
              <a:t>More features, more value</a:t>
            </a:r>
          </a:p>
          <a:p>
            <a:pPr lvl="1"/>
            <a:r>
              <a:rPr lang="en-US" dirty="0" smtClean="0"/>
              <a:t>SMB gets Live Migration for the first time</a:t>
            </a:r>
          </a:p>
          <a:p>
            <a:r>
              <a:rPr lang="en-US" dirty="0" smtClean="0"/>
              <a:t>VMware</a:t>
            </a:r>
          </a:p>
          <a:p>
            <a:pPr lvl="1"/>
            <a:r>
              <a:rPr lang="en-US" dirty="0" smtClean="0"/>
              <a:t>Still selling Live Migration for $2300 per processor</a:t>
            </a:r>
          </a:p>
          <a:p>
            <a:pPr lvl="1"/>
            <a:r>
              <a:rPr lang="en-US" dirty="0" smtClean="0"/>
              <a:t>Customer questioning value</a:t>
            </a:r>
            <a:endParaRPr lang="en-US" dirty="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3" name="Content Placeholder 2"/>
          <p:cNvSpPr>
            <a:spLocks noGrp="1"/>
          </p:cNvSpPr>
          <p:nvPr>
            <p:ph idx="1"/>
          </p:nvPr>
        </p:nvSpPr>
        <p:spPr/>
        <p:txBody>
          <a:bodyPr/>
          <a:lstStyle/>
          <a:p>
            <a:r>
              <a:rPr lang="en-US" dirty="0" smtClean="0"/>
              <a:t>You Tube Video</a:t>
            </a:r>
          </a:p>
          <a:p>
            <a:pPr lvl="1"/>
            <a:r>
              <a:rPr lang="en-US" dirty="0" smtClean="0"/>
              <a:t>100% FUD Inaccuracies throughout</a:t>
            </a:r>
          </a:p>
          <a:p>
            <a:pPr lvl="1"/>
            <a:r>
              <a:rPr lang="en-US" dirty="0" smtClean="0"/>
              <a:t>No Test Methodology</a:t>
            </a:r>
          </a:p>
          <a:p>
            <a:pPr lvl="1"/>
            <a:r>
              <a:rPr lang="en-US" dirty="0" smtClean="0"/>
              <a:t>Improper Configuration</a:t>
            </a:r>
          </a:p>
          <a:p>
            <a:pPr lvl="1"/>
            <a:r>
              <a:rPr lang="en-US" dirty="0" smtClean="0"/>
              <a:t>No Facts, can’t answer basic questions:</a:t>
            </a:r>
          </a:p>
          <a:p>
            <a:pPr lvl="2"/>
            <a:r>
              <a:rPr lang="en-US" dirty="0" smtClean="0"/>
              <a:t>What version of Hyper-V was used: Beta? RTM?</a:t>
            </a:r>
          </a:p>
          <a:p>
            <a:pPr lvl="2"/>
            <a:r>
              <a:rPr lang="en-US" dirty="0" smtClean="0"/>
              <a:t>Install Integration Components? What version?</a:t>
            </a:r>
          </a:p>
          <a:p>
            <a:r>
              <a:rPr lang="en-US" dirty="0" smtClean="0"/>
              <a:t>Posted By:</a:t>
            </a:r>
          </a:p>
          <a:p>
            <a:pPr lvl="1"/>
            <a:r>
              <a:rPr lang="en-US" dirty="0" smtClean="0"/>
              <a:t>Scott Drummonds, VMware Product Marketing</a:t>
            </a:r>
          </a:p>
          <a:p>
            <a:pPr lvl="1"/>
            <a:r>
              <a:rPr lang="en-US" dirty="0" smtClean="0"/>
              <a:t>Desperate?</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bwMode="auto">
          <a:xfrm>
            <a:off x="0" y="850605"/>
            <a:ext cx="3810000" cy="3896837"/>
          </a:xfrm>
          <a:prstGeom prst="wedgeRoundRectCallout">
            <a:avLst>
              <a:gd name="adj1" fmla="val 50226"/>
              <a:gd name="adj2" fmla="val 24210"/>
              <a:gd name="adj3" fmla="val 16667"/>
            </a:avLst>
          </a:prstGeom>
          <a:gradFill>
            <a:gsLst>
              <a:gs pos="0">
                <a:schemeClr val="accent3"/>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en-US" smtClean="0"/>
              <a:t>Virtualized Workloads</a:t>
            </a:r>
            <a:endParaRPr lang="en-US" dirty="0"/>
          </a:p>
        </p:txBody>
      </p:sp>
      <p:sp>
        <p:nvSpPr>
          <p:cNvPr id="4" name="Rounded Rectangular Callout 3"/>
          <p:cNvSpPr/>
          <p:nvPr/>
        </p:nvSpPr>
        <p:spPr bwMode="auto">
          <a:xfrm>
            <a:off x="76200" y="4800600"/>
            <a:ext cx="4572000" cy="19812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chemeClr val="tx1"/>
                </a:solidFill>
                <a:latin typeface="Calibri"/>
                <a:ea typeface="Calibri"/>
                <a:cs typeface="Times New Roman"/>
              </a:rPr>
              <a:t>“</a:t>
            </a:r>
            <a:r>
              <a:rPr lang="en-US" dirty="0" err="1" smtClean="0">
                <a:solidFill>
                  <a:schemeClr val="tx1"/>
                </a:solidFill>
                <a:latin typeface="Calibri"/>
                <a:ea typeface="Calibri"/>
                <a:cs typeface="Times New Roman"/>
              </a:rPr>
              <a:t>Maxol</a:t>
            </a:r>
            <a:r>
              <a:rPr lang="en-US" dirty="0" smtClean="0">
                <a:solidFill>
                  <a:schemeClr val="tx1"/>
                </a:solidFill>
                <a:latin typeface="Calibri"/>
                <a:ea typeface="Calibri"/>
                <a:cs typeface="Times New Roman"/>
              </a:rPr>
              <a:t> runs Exchange Server 2007, SQL Server 2005, Terminal Services, and file and print servers as key workloads in its virtual environment. Going forward, nearly every business application at </a:t>
            </a:r>
            <a:r>
              <a:rPr lang="en-US" dirty="0" err="1" smtClean="0">
                <a:solidFill>
                  <a:schemeClr val="tx1"/>
                </a:solidFill>
                <a:latin typeface="Calibri"/>
                <a:ea typeface="Calibri"/>
                <a:cs typeface="Times New Roman"/>
              </a:rPr>
              <a:t>Maxol</a:t>
            </a:r>
            <a:r>
              <a:rPr lang="en-US" dirty="0" smtClean="0">
                <a:solidFill>
                  <a:schemeClr val="tx1"/>
                </a:solidFill>
                <a:latin typeface="Calibri"/>
                <a:ea typeface="Calibri"/>
                <a:cs typeface="Times New Roman"/>
              </a:rPr>
              <a:t> will be a candidate for virtualization.”</a:t>
            </a:r>
          </a:p>
          <a:p>
            <a:pPr algn="ctr"/>
            <a:r>
              <a:rPr kumimoji="0" lang="en-US" b="1" i="0" u="none" strike="noStrike" cap="none" normalizeH="0" baseline="0" dirty="0" err="1" smtClean="0">
                <a:solidFill>
                  <a:schemeClr val="tx1"/>
                </a:solidFill>
                <a:latin typeface="Calibri"/>
                <a:cs typeface="Times New Roman"/>
              </a:rPr>
              <a:t>Maxol</a:t>
            </a:r>
            <a:r>
              <a:rPr kumimoji="0" lang="en-US" b="1" i="0" u="none" strike="noStrike" cap="none" normalizeH="0" baseline="0" dirty="0" smtClean="0">
                <a:solidFill>
                  <a:schemeClr val="tx1"/>
                </a:solidFill>
                <a:latin typeface="Calibri"/>
                <a:cs typeface="Times New Roman"/>
              </a:rPr>
              <a:t> Case Study</a:t>
            </a:r>
            <a:endParaRPr kumimoji="0" lang="en-US" b="1" i="0" u="none" strike="noStrike" cap="none" normalizeH="0" baseline="0" dirty="0" smtClean="0">
              <a:solidFill>
                <a:schemeClr val="tx1"/>
              </a:solidFill>
              <a:latin typeface="Arial" charset="0"/>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effectLst>
                  <a:outerShdw blurRad="38100" dist="38100" dir="2700000" algn="tl">
                    <a:srgbClr val="000000">
                      <a:alpha val="43137"/>
                    </a:srgbClr>
                  </a:outerShdw>
                </a:effectLst>
                <a:latin typeface="Calibri"/>
                <a:cs typeface="Times New Roman"/>
              </a:rPr>
              <a:t>Microsoft fully supports our key server applications in a virtualized environment</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Microsoft has updated server workload licensing to enable virtualization mobility</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Management of the workloads is key, not just the virtual machine</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grpSp>
        <p:nvGrpSpPr>
          <p:cNvPr id="3" name="Group 38"/>
          <p:cNvGrpSpPr/>
          <p:nvPr/>
        </p:nvGrpSpPr>
        <p:grpSpPr>
          <a:xfrm>
            <a:off x="2425700" y="990600"/>
            <a:ext cx="3060700" cy="3984625"/>
            <a:chOff x="2279650" y="914400"/>
            <a:chExt cx="3060700" cy="3984625"/>
          </a:xfrm>
        </p:grpSpPr>
        <p:pic>
          <p:nvPicPr>
            <p:cNvPr id="40" name="Picture 29" descr="Server-1-Physical-Shadow-(Base)"/>
            <p:cNvPicPr>
              <a:picLocks noChangeAspect="1" noChangeArrowheads="1"/>
            </p:cNvPicPr>
            <p:nvPr/>
          </p:nvPicPr>
          <p:blipFill>
            <a:blip r:embed="rId3"/>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4"/>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9812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“We’ve seen first-hand that we can </a:t>
            </a:r>
            <a:r>
              <a:rPr lang="en-US" dirty="0" err="1" smtClean="0">
                <a:latin typeface="Calibri"/>
                <a:ea typeface="Calibri"/>
                <a:cs typeface="Times New Roman"/>
              </a:rPr>
              <a:t>virtualize</a:t>
            </a:r>
            <a:r>
              <a:rPr lang="en-US" dirty="0" smtClean="0">
                <a:latin typeface="Calibri"/>
                <a:ea typeface="Calibri"/>
                <a:cs typeface="Times New Roman"/>
              </a:rPr>
              <a:t> everything from file, print, and web servers to database servers running SQL Server and Oracle, and actually have the virtual machine run *faster* than what it ran on our original physical box.”</a:t>
            </a:r>
          </a:p>
          <a:p>
            <a:pPr algn="ctr"/>
            <a:r>
              <a:rPr lang="en-US" sz="1400" b="1" dirty="0" smtClean="0"/>
              <a:t>Janssen Jones, Indiana University</a:t>
            </a:r>
            <a:endParaRPr kumimoji="0" lang="en-US" sz="1400" b="1" i="0" u="none" strike="noStrike" cap="none" normalizeH="0" baseline="0" dirty="0" smtClean="0">
              <a:solidFill>
                <a:schemeClr val="tx1"/>
              </a:solidFill>
              <a:latin typeface="Arial" charset="0"/>
            </a:endParaRPr>
          </a:p>
        </p:txBody>
      </p:sp>
      <p:pic>
        <p:nvPicPr>
          <p:cNvPr id="14337" name="Picture 1" descr="\\eventsql\dvd\Online_ART\DVD_ART35\Logos\Exchange Server 2007\Exchange Server 2007 logo bl.png"/>
          <p:cNvPicPr>
            <a:picLocks noChangeAspect="1" noChangeArrowheads="1"/>
          </p:cNvPicPr>
          <p:nvPr/>
        </p:nvPicPr>
        <p:blipFill>
          <a:blip r:embed="rId5"/>
          <a:srcRect/>
          <a:stretch>
            <a:fillRect/>
          </a:stretch>
        </p:blipFill>
        <p:spPr bwMode="auto">
          <a:xfrm>
            <a:off x="712042" y="1056900"/>
            <a:ext cx="1828800" cy="294698"/>
          </a:xfrm>
          <a:prstGeom prst="rect">
            <a:avLst/>
          </a:prstGeom>
          <a:noFill/>
        </p:spPr>
      </p:pic>
      <p:pic>
        <p:nvPicPr>
          <p:cNvPr id="14338" name="Picture 2" descr="\\eventsql\dvd\Online_ART\DVD_ART35\Logos\SQL Server 2008\SQL Server 2008 Grid h.png"/>
          <p:cNvPicPr>
            <a:picLocks noChangeAspect="1" noChangeArrowheads="1"/>
          </p:cNvPicPr>
          <p:nvPr/>
        </p:nvPicPr>
        <p:blipFill>
          <a:blip r:embed="rId6" cstate="print"/>
          <a:srcRect/>
          <a:stretch>
            <a:fillRect/>
          </a:stretch>
        </p:blipFill>
        <p:spPr bwMode="auto">
          <a:xfrm>
            <a:off x="350520" y="1588604"/>
            <a:ext cx="1838960" cy="376624"/>
          </a:xfrm>
          <a:prstGeom prst="rect">
            <a:avLst/>
          </a:prstGeom>
          <a:noFill/>
        </p:spPr>
      </p:pic>
      <p:pic>
        <p:nvPicPr>
          <p:cNvPr id="14339" name="Picture 3" descr="\\eventsql\dvd\Online_ART\DVD_ART35\Logos\Microsoft Office 2007 - all products\SharePoint Server 2007\SharePoint Server 2007 Office logo b v.png"/>
          <p:cNvPicPr>
            <a:picLocks noChangeAspect="1" noChangeArrowheads="1"/>
          </p:cNvPicPr>
          <p:nvPr/>
        </p:nvPicPr>
        <p:blipFill>
          <a:blip r:embed="rId7" cstate="print"/>
          <a:srcRect/>
          <a:stretch>
            <a:fillRect/>
          </a:stretch>
        </p:blipFill>
        <p:spPr bwMode="auto">
          <a:xfrm>
            <a:off x="350520" y="2202234"/>
            <a:ext cx="1838959" cy="462506"/>
          </a:xfrm>
          <a:prstGeom prst="rect">
            <a:avLst/>
          </a:prstGeom>
          <a:noFill/>
        </p:spPr>
      </p:pic>
      <p:pic>
        <p:nvPicPr>
          <p:cNvPr id="14340" name="Picture 4" descr="\\eventsql\dvd\Online_ART\DVD_ART35\Logos\System Center\System Center generic brand Grid h.png"/>
          <p:cNvPicPr>
            <a:picLocks noChangeAspect="1" noChangeArrowheads="1"/>
          </p:cNvPicPr>
          <p:nvPr/>
        </p:nvPicPr>
        <p:blipFill>
          <a:blip r:embed="rId8" cstate="print"/>
          <a:srcRect/>
          <a:stretch>
            <a:fillRect/>
          </a:stretch>
        </p:blipFill>
        <p:spPr bwMode="auto">
          <a:xfrm>
            <a:off x="350520" y="2901746"/>
            <a:ext cx="1828800" cy="386157"/>
          </a:xfrm>
          <a:prstGeom prst="rect">
            <a:avLst/>
          </a:prstGeom>
          <a:noFill/>
        </p:spPr>
      </p:pic>
      <p:pic>
        <p:nvPicPr>
          <p:cNvPr id="14341" name="Picture 5" descr="\\eventsql\dvd\Online_ART\DVD_ART35\Logos\Windows Vista\Windows Vista Enterprise\Windows Vista Enterprise logo h.png"/>
          <p:cNvPicPr>
            <a:picLocks noChangeAspect="1" noChangeArrowheads="1"/>
          </p:cNvPicPr>
          <p:nvPr/>
        </p:nvPicPr>
        <p:blipFill>
          <a:blip r:embed="rId9" cstate="print"/>
          <a:srcRect/>
          <a:stretch>
            <a:fillRect/>
          </a:stretch>
        </p:blipFill>
        <p:spPr bwMode="auto">
          <a:xfrm>
            <a:off x="350520" y="3524909"/>
            <a:ext cx="1829680" cy="528320"/>
          </a:xfrm>
          <a:prstGeom prst="rect">
            <a:avLst/>
          </a:prstGeom>
          <a:noFill/>
        </p:spPr>
      </p:pic>
      <p:pic>
        <p:nvPicPr>
          <p:cNvPr id="14342" name="Picture 6" descr="\\eventsql\dvd\Online_ART\DVD_ART35\Logos\Windows Server 2008\_Windows Server 2008 brand\Windows Server 2008 logo h.png"/>
          <p:cNvPicPr>
            <a:picLocks noChangeAspect="1" noChangeArrowheads="1"/>
          </p:cNvPicPr>
          <p:nvPr/>
        </p:nvPicPr>
        <p:blipFill>
          <a:blip r:embed="rId10"/>
          <a:srcRect/>
          <a:stretch>
            <a:fillRect/>
          </a:stretch>
        </p:blipFill>
        <p:spPr bwMode="auto">
          <a:xfrm>
            <a:off x="350520" y="4290234"/>
            <a:ext cx="2733040" cy="4145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BR" smtClean="0"/>
              <a:t>Windows Server 2008 R2</a:t>
            </a:r>
            <a:br>
              <a:rPr lang="pt-BR" smtClean="0"/>
            </a:br>
            <a:r>
              <a:rPr lang="pt-BR" smtClean="0"/>
              <a:t>Hyper-V</a:t>
            </a:r>
            <a:endParaRPr lang="pt-BR"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Server 2008 R2 Hyper-V</a:t>
            </a:r>
            <a:endParaRPr lang="en-US" dirty="0"/>
          </a:p>
        </p:txBody>
      </p:sp>
      <p:sp>
        <p:nvSpPr>
          <p:cNvPr id="3" name="Content Placeholder 2"/>
          <p:cNvSpPr>
            <a:spLocks noGrp="1"/>
          </p:cNvSpPr>
          <p:nvPr>
            <p:ph idx="1"/>
          </p:nvPr>
        </p:nvSpPr>
        <p:spPr/>
        <p:txBody>
          <a:bodyPr/>
          <a:lstStyle/>
          <a:p>
            <a:r>
              <a:rPr lang="en-US" sz="2700" dirty="0" smtClean="0"/>
              <a:t>Building on the rock-solid architecture of Windows Server 2008 Hyper-V</a:t>
            </a:r>
          </a:p>
          <a:p>
            <a:r>
              <a:rPr lang="en-US" sz="2700" dirty="0" smtClean="0"/>
              <a:t>Integration with new technologies</a:t>
            </a:r>
          </a:p>
          <a:p>
            <a:r>
              <a:rPr lang="en-US" sz="2700" dirty="0" smtClean="0"/>
              <a:t>Enabling new dynamic scenarios:</a:t>
            </a:r>
          </a:p>
          <a:p>
            <a:pPr lvl="1"/>
            <a:r>
              <a:rPr lang="en-US" sz="2300" dirty="0" smtClean="0"/>
              <a:t>Increased Server Consolidation</a:t>
            </a:r>
          </a:p>
          <a:p>
            <a:pPr lvl="1"/>
            <a:r>
              <a:rPr lang="en-US" sz="2300" dirty="0" smtClean="0"/>
              <a:t>Dynamic Data Center</a:t>
            </a:r>
          </a:p>
          <a:p>
            <a:pPr lvl="1"/>
            <a:r>
              <a:rPr lang="en-US" sz="2300" dirty="0" smtClean="0"/>
              <a:t>Virtualized Centralized Desktop</a:t>
            </a:r>
          </a:p>
          <a:p>
            <a:r>
              <a:rPr lang="en-US" sz="2700" dirty="0" smtClean="0"/>
              <a:t>Customer Driven</a:t>
            </a:r>
          </a:p>
        </p:txBody>
      </p:sp>
      <p:grpSp>
        <p:nvGrpSpPr>
          <p:cNvPr id="4" name="Group 3"/>
          <p:cNvGrpSpPr/>
          <p:nvPr/>
        </p:nvGrpSpPr>
        <p:grpSpPr>
          <a:xfrm>
            <a:off x="1037505" y="4800743"/>
            <a:ext cx="3432175"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4722477" y="4588182"/>
            <a:ext cx="3432175"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50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marL="0" algn="ctr" defTabSz="914099" rtl="0" eaLnBrk="1" fontAlgn="base" latinLnBrk="0" hangingPunct="1">
          <a:spcBef>
            <a:spcPct val="0"/>
          </a:spcBef>
          <a:spcAft>
            <a:spcPct val="0"/>
          </a:spcAft>
          <a:defRPr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North America 2009</Template>
  <TotalTime>22</TotalTime>
  <Words>5255</Words>
  <Application>Microsoft Office PowerPoint</Application>
  <PresentationFormat>On-screen Show (4:3)</PresentationFormat>
  <Paragraphs>735</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TechEd North America 2009</vt:lpstr>
      <vt:lpstr>Slide 1</vt:lpstr>
      <vt:lpstr>Windows Server 2008 R2:  Hyper-V</vt:lpstr>
      <vt:lpstr>Agenda</vt:lpstr>
      <vt:lpstr>Microsoft Virtualization Strategy</vt:lpstr>
      <vt:lpstr>Microsoft Virtualization Products From the datacenter to the desktop</vt:lpstr>
      <vt:lpstr>Server Consolidation The fastest way to reduce costs</vt:lpstr>
      <vt:lpstr>Virtualized Workloads</vt:lpstr>
      <vt:lpstr>Windows Server 2008 R2 Hyper-V</vt:lpstr>
      <vt:lpstr>Windows Server 2008 R2 Hyper-V</vt:lpstr>
      <vt:lpstr>Live Migration</vt:lpstr>
      <vt:lpstr>Live Migration</vt:lpstr>
      <vt:lpstr>Live Migration</vt:lpstr>
      <vt:lpstr>Live Migration</vt:lpstr>
      <vt:lpstr>Live Migration Memory Internals</vt:lpstr>
      <vt:lpstr>Live Migration Operation</vt:lpstr>
      <vt:lpstr>Migration &amp; Storage</vt:lpstr>
      <vt:lpstr>Cluster Shared Volumes</vt:lpstr>
      <vt:lpstr>Failover Cluster Configuration          Program (FCCP)</vt:lpstr>
      <vt:lpstr>New Processor  Feature Support</vt:lpstr>
      <vt:lpstr>64 Logical Processor Support</vt:lpstr>
      <vt:lpstr>Processor Compatibility Mode</vt:lpstr>
      <vt:lpstr>VM Memory Management</vt:lpstr>
      <vt:lpstr>Shadow Page Tables</vt:lpstr>
      <vt:lpstr>Second Level Address Translation (SLAT)</vt:lpstr>
      <vt:lpstr>Windows Server 2008 R2 Core parking</vt:lpstr>
      <vt:lpstr>Windows Server 2008 16 LP Server</vt:lpstr>
      <vt:lpstr>Windows Server 2008 R2 Core Parking 16 LP Server</vt:lpstr>
      <vt:lpstr>Hyper-V Virtual Storage</vt:lpstr>
      <vt:lpstr>Hot Add/Remove Storage</vt:lpstr>
      <vt:lpstr>Hyper-V Networking</vt:lpstr>
      <vt:lpstr>Networking</vt:lpstr>
      <vt:lpstr>Networking</vt:lpstr>
      <vt:lpstr>Networking</vt:lpstr>
      <vt:lpstr>Hosted Desktops aka Virtual Desktop Infrastructure(VDI)</vt:lpstr>
      <vt:lpstr>Desktop Virtualization – a key enabler</vt:lpstr>
      <vt:lpstr>Using Desktop Virtualization Effectively </vt:lpstr>
      <vt:lpstr>What is VDI</vt:lpstr>
      <vt:lpstr>Two VDI Solutions</vt:lpstr>
      <vt:lpstr>Citrix?</vt:lpstr>
      <vt:lpstr>Connection Broker Infrastructure</vt:lpstr>
      <vt:lpstr>VDI in R2</vt:lpstr>
      <vt:lpstr>Slide 42</vt:lpstr>
      <vt:lpstr>VMM 2008 R2 Objectives</vt:lpstr>
      <vt:lpstr>System Center Virtual Machine Manager 2008 R2</vt:lpstr>
      <vt:lpstr>Storage Migration</vt:lpstr>
      <vt:lpstr>Comparing QSM with Storage vMotion</vt:lpstr>
      <vt:lpstr>Quick Storage Migration</vt:lpstr>
      <vt:lpstr>Maintenance Mode</vt:lpstr>
      <vt:lpstr>VMM 2008 R2 Timeline</vt:lpstr>
      <vt:lpstr>Microsoft Hyper-V  Server V2</vt:lpstr>
      <vt:lpstr>Microsoft Hyper-V Server 2008</vt:lpstr>
      <vt:lpstr>HVconfig</vt:lpstr>
      <vt:lpstr>Manage Remotely…</vt:lpstr>
      <vt:lpstr>Microsoft Hyper-V Server V2 New features</vt:lpstr>
      <vt:lpstr>Hyper-V Server V1 vs. V2</vt:lpstr>
      <vt:lpstr>Live Migration $$ Comparison</vt:lpstr>
      <vt:lpstr>Slide 57</vt:lpstr>
      <vt:lpstr>Summary</vt:lpstr>
      <vt:lpstr>Slide 59</vt:lpstr>
      <vt:lpstr>Online Resources</vt:lpstr>
      <vt:lpstr>Resources</vt:lpstr>
      <vt:lpstr>Windows Server Resources</vt:lpstr>
      <vt:lpstr>Slide 63</vt:lpstr>
      <vt:lpstr>Slide 64</vt:lpstr>
      <vt:lpstr>VMware’s Video Lies…</vt:lpstr>
      <vt:lpstr>The Facts</vt:lpstr>
      <vt:lpstr>The Reaction</vt:lpstr>
      <vt:lpstr>The Result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R2: Hyper-V</dc:title>
  <dc:subject>Tech·Ed  North America 2009</dc:subject>
  <dc:creator>Corey Hynes and  Jeff Woolsey</dc:creator>
  <dc:description>Template: Slidework LLC
Formatting: Phannipa Sathiennoppakao
Event Date: May 11 - 15, 2009
Event Location: Los Angeles, CA
Audience:</dc:description>
  <cp:lastModifiedBy>Admin</cp:lastModifiedBy>
  <cp:revision>10</cp:revision>
  <dcterms:created xsi:type="dcterms:W3CDTF">2009-05-14T22:33:07Z</dcterms:created>
  <dcterms:modified xsi:type="dcterms:W3CDTF">2009-05-14T22:55:17Z</dcterms:modified>
</cp:coreProperties>
</file>