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3" r:id="rId1"/>
  </p:sldMasterIdLst>
  <p:notesMasterIdLst>
    <p:notesMasterId r:id="rId40"/>
  </p:notesMasterIdLst>
  <p:handoutMasterIdLst>
    <p:handoutMasterId r:id="rId41"/>
  </p:handoutMasterIdLst>
  <p:sldIdLst>
    <p:sldId id="320" r:id="rId2"/>
    <p:sldId id="286" r:id="rId3"/>
    <p:sldId id="287" r:id="rId4"/>
    <p:sldId id="288" r:id="rId5"/>
    <p:sldId id="289" r:id="rId6"/>
    <p:sldId id="290" r:id="rId7"/>
    <p:sldId id="291" r:id="rId8"/>
    <p:sldId id="292" r:id="rId9"/>
    <p:sldId id="293" r:id="rId10"/>
    <p:sldId id="294" r:id="rId11"/>
    <p:sldId id="295" r:id="rId12"/>
    <p:sldId id="296" r:id="rId13"/>
    <p:sldId id="297" r:id="rId14"/>
    <p:sldId id="298" r:id="rId15"/>
    <p:sldId id="299" r:id="rId16"/>
    <p:sldId id="300" r:id="rId17"/>
    <p:sldId id="301" r:id="rId18"/>
    <p:sldId id="302" r:id="rId19"/>
    <p:sldId id="303" r:id="rId20"/>
    <p:sldId id="304" r:id="rId21"/>
    <p:sldId id="305" r:id="rId22"/>
    <p:sldId id="306" r:id="rId23"/>
    <p:sldId id="307" r:id="rId24"/>
    <p:sldId id="308" r:id="rId25"/>
    <p:sldId id="309" r:id="rId26"/>
    <p:sldId id="310" r:id="rId27"/>
    <p:sldId id="311" r:id="rId28"/>
    <p:sldId id="312" r:id="rId29"/>
    <p:sldId id="313" r:id="rId30"/>
    <p:sldId id="314" r:id="rId31"/>
    <p:sldId id="315" r:id="rId32"/>
    <p:sldId id="316" r:id="rId33"/>
    <p:sldId id="317" r:id="rId34"/>
    <p:sldId id="321" r:id="rId35"/>
    <p:sldId id="319" r:id="rId36"/>
    <p:sldId id="322" r:id="rId37"/>
    <p:sldId id="323" r:id="rId38"/>
    <p:sldId id="324" r:id="rId39"/>
  </p:sldIdLst>
  <p:sldSz cx="9144000" cy="6858000" type="screen4x3"/>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eather Simmonsen" initials="H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CFFCC"/>
    <a:srgbClr val="CCCCCC"/>
    <a:srgbClr val="99CC99"/>
    <a:srgbClr val="F6AE1E"/>
    <a:srgbClr val="FFFFFF"/>
    <a:srgbClr val="FF0066"/>
    <a:srgbClr val="000000"/>
    <a:srgbClr val="F3AF35"/>
    <a:srgbClr val="9C42E6"/>
    <a:srgbClr val="D1943B"/>
  </p:clrMru>
</p:presentationPr>
</file>

<file path=ppt/tableStyles.xml><?xml version="1.0" encoding="utf-8"?>
<a:tblStyleLst xmlns:a="http://schemas.openxmlformats.org/drawingml/2006/main" def="{5C22544A-7EE6-4342-B048-85BDC9FD1C3A}">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066" autoAdjust="0"/>
    <p:restoredTop sz="96105" autoAdjust="0"/>
  </p:normalViewPr>
  <p:slideViewPr>
    <p:cSldViewPr>
      <p:cViewPr>
        <p:scale>
          <a:sx n="100" d="100"/>
          <a:sy n="100" d="100"/>
        </p:scale>
        <p:origin x="-744" y="-156"/>
      </p:cViewPr>
      <p:guideLst>
        <p:guide orient="horz" pos="144"/>
        <p:guide orient="horz" pos="895"/>
        <p:guide orient="horz" pos="1484"/>
        <p:guide orient="horz" pos="1200"/>
        <p:guide orient="horz" pos="2736"/>
        <p:guide orient="horz" pos="3897"/>
        <p:guide pos="2880"/>
        <p:guide pos="240"/>
        <p:guide pos="460"/>
        <p:guide pos="5520"/>
        <p:guide pos="863"/>
        <p:guide pos="5299"/>
      </p:guideLst>
    </p:cSldViewPr>
  </p:slideViewPr>
  <p:notesTextViewPr>
    <p:cViewPr>
      <p:scale>
        <a:sx n="100" d="100"/>
        <a:sy n="100" d="100"/>
      </p:scale>
      <p:origin x="0" y="0"/>
    </p:cViewPr>
  </p:notesTextViewPr>
  <p:sorterViewPr>
    <p:cViewPr>
      <p:scale>
        <a:sx n="100" d="100"/>
        <a:sy n="100" d="100"/>
      </p:scale>
      <p:origin x="0" y="0"/>
    </p:cViewPr>
  </p:sorterViewPr>
  <p:notesViewPr>
    <p:cSldViewPr showGuides="1">
      <p:cViewPr varScale="1">
        <p:scale>
          <a:sx n="64" d="100"/>
          <a:sy n="64" d="100"/>
        </p:scale>
        <p:origin x="-2814" y="-120"/>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err="1" smtClean="0"/>
              <a:t>Tech·Ed</a:t>
            </a:r>
            <a:r>
              <a:rPr lang="en-US" dirty="0" smtClean="0"/>
              <a:t>  North America 2009</a:t>
            </a:r>
            <a:endParaRPr lang="en-US" dirty="0">
              <a:latin typeface="Trebuchet MS"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r>
              <a:rPr lang="en-US" dirty="0" smtClean="0">
                <a:latin typeface="Trebuchet MS" pitchFamily="34" charset="0"/>
              </a:rPr>
              <a:t>May 11 – 15, 2009</a:t>
            </a:r>
            <a:endParaRPr lang="en-US" dirty="0">
              <a:latin typeface="Trebuchet MS"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Trebuchet MS" pitchFamily="34" charset="0"/>
              </a:rPr>
              <a:t>© 2009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Trebuchet MS"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Trebuchet MS" pitchFamily="34" charset="0"/>
              </a:rPr>
            </a:br>
            <a:r>
              <a:rPr lang="en-US" sz="500" dirty="0" smtClean="0">
                <a:solidFill>
                  <a:srgbClr val="000000"/>
                </a:solidFill>
                <a:latin typeface="Trebuchet MS"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latin typeface="Trebuchet MS" pitchFamily="34" charset="0"/>
              </a:rPr>
              <a:pPr/>
              <a:t>‹#›</a:t>
            </a:fld>
            <a:endParaRPr lang="en-US" dirty="0">
              <a:latin typeface="Trebuchet MS"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Trebuchet MS" pitchFamily="34" charset="0"/>
              </a:defRPr>
            </a:lvl1pPr>
          </a:lstStyle>
          <a:p>
            <a:r>
              <a:rPr lang="en-US" dirty="0" err="1" smtClean="0"/>
              <a:t>Tech·Ed</a:t>
            </a:r>
            <a:r>
              <a:rPr lang="en-US" dirty="0" smtClean="0"/>
              <a:t>  North America 2009</a:t>
            </a:r>
            <a:endParaRPr lang="en-US" dirty="0">
              <a:latin typeface="Trebuchet MS" pitchFamily="34" charset="0"/>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Trebuchet MS" pitchFamily="34" charset="0"/>
              </a:defRPr>
            </a:lvl1pPr>
          </a:lstStyle>
          <a:p>
            <a:r>
              <a:rPr lang="en-US" dirty="0" smtClean="0"/>
              <a:t>May 11 – 15, 2009</a:t>
            </a:r>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400">
                <a:latin typeface="Segoe" pitchFamily="34" charset="0"/>
              </a:defRPr>
            </a:lvl1pPr>
          </a:lstStyle>
          <a:p>
            <a:r>
              <a:rPr lang="en-US" smtClean="0">
                <a:solidFill>
                  <a:srgbClr val="000000"/>
                </a:solidFill>
                <a:latin typeface="Trebuchet MS" pitchFamily="34" charset="0"/>
              </a:rPr>
              <a:t>© 2009 Microsoft Corporation. All rights reserved. Microsoft, Windows, Windows Vista and other product names are or may be registered trademarks and/or trademarks in the U.S. and/or other countries.</a:t>
            </a:r>
          </a:p>
          <a:p>
            <a:r>
              <a:rPr lang="en-US" sz="500" smtClean="0">
                <a:solidFill>
                  <a:srgbClr val="000000"/>
                </a:solidFill>
                <a:latin typeface="Trebuchet MS"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smtClean="0">
                <a:solidFill>
                  <a:srgbClr val="000000"/>
                </a:solidFill>
                <a:latin typeface="Trebuchet MS" pitchFamily="34" charset="0"/>
              </a:rPr>
            </a:br>
            <a:r>
              <a:rPr lang="en-US" sz="500" smtClean="0">
                <a:solidFill>
                  <a:srgbClr val="000000"/>
                </a:solidFill>
                <a:latin typeface="Trebuchet MS" pitchFamily="34" charset="0"/>
              </a:rPr>
              <a:t>MICROSOFT MAKES NO WARRANTIES, EXPRESS, IMPLIED OR STATUTORY, AS TO THE INFORMATION IN THIS PRESENTATION.</a:t>
            </a:r>
            <a:endParaRPr lang="en-US" sz="500" dirty="0" smtClean="0">
              <a:solidFill>
                <a:srgbClr val="000000"/>
              </a:solidFill>
              <a:latin typeface="Trebuchet MS" pitchFamily="34" charset="0"/>
            </a:endParaRP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atin typeface="Trebuchet MS" pitchFamily="34" charset="0"/>
              </a:defRPr>
            </a:lvl1pPr>
          </a:lstStyle>
          <a:p>
            <a:fld id="{8B263312-38AA-4E1E-B2B5-0F8F122B24FE}"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Trebuchet MS"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Trebuchet MS"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Trebuchet MS"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Trebuchet MS"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Trebuchet MS"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r>
              <a:rPr lang="en-US" dirty="0" err="1" smtClean="0"/>
              <a:t>Tech·Ed</a:t>
            </a:r>
            <a:r>
              <a:rPr lang="en-US" dirty="0" smtClean="0"/>
              <a:t>  North America 2009</a:t>
            </a:r>
          </a:p>
        </p:txBody>
      </p:sp>
      <p:sp>
        <p:nvSpPr>
          <p:cNvPr id="5" name="Date Placeholder 4"/>
          <p:cNvSpPr>
            <a:spLocks noGrp="1"/>
          </p:cNvSpPr>
          <p:nvPr>
            <p:ph type="dt" idx="11"/>
          </p:nvPr>
        </p:nvSpPr>
        <p:spPr/>
        <p:txBody>
          <a:bodyPr/>
          <a:lstStyle/>
          <a:p>
            <a:fld id="{81331B57-0BE5-4F82-AA58-76F53EFF3ADA}" type="datetime8">
              <a:rPr lang="en-US" smtClean="0"/>
              <a:pPr/>
              <a:t>5/12/2009 11:12 AM</a:t>
            </a:fld>
            <a:endParaRPr lang="en-US" dirty="0"/>
          </a:p>
        </p:txBody>
      </p:sp>
      <p:sp>
        <p:nvSpPr>
          <p:cNvPr id="6" name="Footer Placeholder 5"/>
          <p:cNvSpPr>
            <a:spLocks noGrp="1"/>
          </p:cNvSpPr>
          <p:nvPr>
            <p:ph type="ftr" sz="quarter" idx="12"/>
          </p:nvPr>
        </p:nvSpPr>
        <p:spPr/>
        <p:txBody>
          <a:bodyPr/>
          <a:lstStyle/>
          <a:p>
            <a:r>
              <a:rPr lang="en-US" dirty="0" smtClean="0"/>
              <a:t>© 2009 Microsoft Corporation. All rights reserved. Microsoft, Windows, Windows Vista and other product names are or may be registered trademarks and/or trademarks in the U.S. and/or other countries.</a:t>
            </a:r>
          </a:p>
          <a:p>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a:t>
            </a:fld>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33F7E9E-1222-4D9B-8BE1-75ACDD0F3065}"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33F7E9E-1222-4D9B-8BE1-75ACDD0F3065}"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33F7E9E-1222-4D9B-8BE1-75ACDD0F3065}"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33F7E9E-1222-4D9B-8BE1-75ACDD0F3065}"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33F7E9E-1222-4D9B-8BE1-75ACDD0F3065}"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33F7E9E-1222-4D9B-8BE1-75ACDD0F3065}"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28</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1574C2CF-AF12-4A0D-B1B7-CA9D0B01FE37}" type="slidenum">
              <a:rPr lang="en-US" smtClean="0"/>
              <a:pPr>
                <a:defRPr/>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30</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31</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32</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33</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34</a:t>
            </a:fld>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1" name="Rectangle 13"/>
          <p:cNvSpPr>
            <a:spLocks noGrp="1" noChangeArrowheads="1"/>
          </p:cNvSpPr>
          <p:nvPr>
            <p:ph type="sldNum" sz="quarter" idx="5"/>
          </p:nvPr>
        </p:nvSpPr>
        <p:spPr>
          <a:noFill/>
        </p:spPr>
        <p:txBody>
          <a:bodyPr/>
          <a:lstStyle/>
          <a:p>
            <a:fld id="{14237E0F-647F-44F8-A97D-87CEE0F0639D}" type="slidenum">
              <a:rPr lang="en-US" smtClean="0"/>
              <a:pPr/>
              <a:t>35</a:t>
            </a:fld>
            <a:endParaRPr lang="en-US" smtClean="0"/>
          </a:p>
        </p:txBody>
      </p:sp>
      <p:sp>
        <p:nvSpPr>
          <p:cNvPr id="189442" name="Rectangle 2"/>
          <p:cNvSpPr>
            <a:spLocks noGrp="1" noRot="1" noChangeAspect="1" noChangeArrowheads="1" noTextEdit="1"/>
          </p:cNvSpPr>
          <p:nvPr>
            <p:ph type="sldImg"/>
          </p:nvPr>
        </p:nvSpPr>
        <p:spPr>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36</a:t>
            </a:fld>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37</a:t>
            </a:fld>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5/12/2009 11:12 AM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38</a:t>
            </a:fld>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13"/>
          <p:cNvSpPr>
            <a:spLocks noGrp="1" noChangeArrowheads="1"/>
          </p:cNvSpPr>
          <p:nvPr>
            <p:ph type="sldNum" sz="quarter" idx="5"/>
          </p:nvPr>
        </p:nvSpPr>
        <p:spPr>
          <a:noFill/>
        </p:spPr>
        <p:txBody>
          <a:bodyPr/>
          <a:lstStyle/>
          <a:p>
            <a:fld id="{5DD29FF4-AD0A-46E1-A7F5-12F9284C8131}" type="slidenum">
              <a:rPr lang="en-US" smtClean="0"/>
              <a:pPr/>
              <a:t>4</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33F7E9E-1222-4D9B-8BE1-75ACDD0F3065}"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13"/>
          <p:cNvSpPr>
            <a:spLocks noGrp="1" noChangeArrowheads="1"/>
          </p:cNvSpPr>
          <p:nvPr>
            <p:ph type="sldNum" sz="quarter" idx="5"/>
          </p:nvPr>
        </p:nvSpPr>
        <p:spPr>
          <a:noFill/>
        </p:spPr>
        <p:txBody>
          <a:bodyPr/>
          <a:lstStyle/>
          <a:p>
            <a:fld id="{E23127E2-5F45-4573-AB43-F08CCA262DA3}" type="slidenum">
              <a:rPr lang="en-US" smtClean="0"/>
              <a:pPr/>
              <a:t>7</a:t>
            </a:fld>
            <a:endParaRPr lang="en-US" smtClean="0"/>
          </a:p>
        </p:txBody>
      </p:sp>
      <p:sp>
        <p:nvSpPr>
          <p:cNvPr id="49154" name="Rectangle 2"/>
          <p:cNvSpPr>
            <a:spLocks noGrp="1" noRot="1" noChangeAspect="1" noChangeArrowheads="1" noTextEdit="1"/>
          </p:cNvSpPr>
          <p:nvPr>
            <p:ph type="sldImg"/>
          </p:nvPr>
        </p:nvSpPr>
        <p:spPr>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Rectangle 13"/>
          <p:cNvSpPr>
            <a:spLocks noGrp="1" noChangeArrowheads="1"/>
          </p:cNvSpPr>
          <p:nvPr>
            <p:ph type="sldNum" sz="quarter" idx="5"/>
          </p:nvPr>
        </p:nvSpPr>
        <p:spPr>
          <a:noFill/>
        </p:spPr>
        <p:txBody>
          <a:bodyPr/>
          <a:lstStyle/>
          <a:p>
            <a:fld id="{07679237-0F01-41E4-8CFF-E1F63D982CDC}" type="slidenum">
              <a:rPr lang="en-US" smtClean="0"/>
              <a:pPr/>
              <a:t>8</a:t>
            </a:fld>
            <a:endParaRPr lang="en-US" smtClean="0"/>
          </a:p>
        </p:txBody>
      </p:sp>
      <p:sp>
        <p:nvSpPr>
          <p:cNvPr id="150530" name="Rectangle 2"/>
          <p:cNvSpPr>
            <a:spLocks noGrp="1" noRot="1" noChangeAspect="1" noChangeArrowheads="1" noTextEdit="1"/>
          </p:cNvSpPr>
          <p:nvPr>
            <p:ph type="sldImg"/>
          </p:nvPr>
        </p:nvSpPr>
        <p:spPr>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white">
          <a:xfrm>
            <a:off x="490251" y="3929349"/>
            <a:ext cx="7921912" cy="1337595"/>
          </a:xfrm>
        </p:spPr>
        <p:txBody>
          <a:bodyPr>
            <a:noAutofit/>
          </a:bodyPr>
          <a:lstStyle>
            <a:lvl1pPr algn="l" defTabSz="914363" rtl="0" eaLnBrk="1" latinLnBrk="0" hangingPunct="1">
              <a:lnSpc>
                <a:spcPct val="90000"/>
              </a:lnSpc>
              <a:spcBef>
                <a:spcPct val="0"/>
              </a:spcBef>
              <a:buNone/>
              <a:defRPr lang="en-US" sz="6000" b="1" kern="1200" cap="none" spc="-15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mj-lt"/>
                <a:ea typeface="+mn-ea"/>
                <a:cs typeface="+mn-cs"/>
              </a:defRPr>
            </a:lvl1pPr>
          </a:lstStyle>
          <a:p>
            <a:r>
              <a:rPr lang="en-US" smtClean="0"/>
              <a:t>Click to edit Master title style</a:t>
            </a:r>
            <a:endParaRPr lang="en-US" dirty="0"/>
          </a:p>
        </p:txBody>
      </p:sp>
      <p:sp>
        <p:nvSpPr>
          <p:cNvPr id="3" name="Subtitle 2"/>
          <p:cNvSpPr>
            <a:spLocks noGrp="1"/>
          </p:cNvSpPr>
          <p:nvPr>
            <p:ph type="subTitle" idx="1"/>
          </p:nvPr>
        </p:nvSpPr>
        <p:spPr bwMode="white">
          <a:xfrm>
            <a:off x="4475221" y="5341785"/>
            <a:ext cx="3812443" cy="461665"/>
          </a:xfrm>
        </p:spPr>
        <p:txBody>
          <a:bodyPr>
            <a:noAutofit/>
          </a:bodyPr>
          <a:lstStyle>
            <a:lvl1pPr marL="0" indent="0" algn="l">
              <a:lnSpc>
                <a:spcPct val="90000"/>
              </a:lnSpc>
              <a:spcBef>
                <a:spcPts val="0"/>
              </a:spcBef>
              <a:buNone/>
              <a:defRPr sz="2400">
                <a:solidFill>
                  <a:schemeClr val="tx1"/>
                </a:solidFill>
                <a:latin typeface="+mn-lt"/>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rack Resource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1000" y="228600"/>
            <a:ext cx="8375946" cy="664797"/>
          </a:xfrm>
        </p:spPr>
        <p:txBody>
          <a:bodyPr/>
          <a:lstStyle>
            <a:lvl1pPr>
              <a:defRPr baseline="0"/>
            </a:lvl1pPr>
          </a:lstStyle>
          <a:p>
            <a:r>
              <a:rPr lang="en-US" dirty="0" smtClean="0"/>
              <a:t>Track Resources</a:t>
            </a:r>
            <a:endParaRPr lang="en-US" dirty="0"/>
          </a:p>
        </p:txBody>
      </p:sp>
      <p:sp>
        <p:nvSpPr>
          <p:cNvPr id="11" name="Content Placeholder 10"/>
          <p:cNvSpPr>
            <a:spLocks noGrp="1"/>
          </p:cNvSpPr>
          <p:nvPr>
            <p:ph sz="quarter" idx="10" hasCustomPrompt="1"/>
          </p:nvPr>
        </p:nvSpPr>
        <p:spPr>
          <a:xfrm>
            <a:off x="381000" y="1414461"/>
            <a:ext cx="8385048" cy="685800"/>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dirty="0" smtClean="0">
                <a:solidFill>
                  <a:srgbClr val="FFFFFF"/>
                </a:solidFill>
                <a:effectLst>
                  <a:outerShdw blurRad="38100" dist="38100" dir="2700000" algn="tl">
                    <a:srgbClr val="000000">
                      <a:alpha val="43137"/>
                    </a:srgbClr>
                  </a:outerShdw>
                </a:effectLst>
                <a:latin typeface="+mn-lt"/>
                <a:ea typeface="+mn-ea"/>
                <a:cs typeface="+mn-cs"/>
              </a:defRPr>
            </a:lvl1pPr>
          </a:lstStyle>
          <a:p>
            <a:pPr lvl="0"/>
            <a:r>
              <a:rPr lang="en-US" dirty="0" smtClean="0"/>
              <a:t>Resource 1</a:t>
            </a:r>
            <a:endParaRPr lang="en-US" dirty="0"/>
          </a:p>
        </p:txBody>
      </p:sp>
      <p:sp>
        <p:nvSpPr>
          <p:cNvPr id="12" name="Content Placeholder 10"/>
          <p:cNvSpPr>
            <a:spLocks noGrp="1"/>
          </p:cNvSpPr>
          <p:nvPr>
            <p:ph sz="quarter" idx="11" hasCustomPrompt="1"/>
          </p:nvPr>
        </p:nvSpPr>
        <p:spPr>
          <a:xfrm>
            <a:off x="381000" y="2347422"/>
            <a:ext cx="8385048" cy="685800"/>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dirty="0" smtClean="0">
                <a:solidFill>
                  <a:srgbClr val="FFFFFF"/>
                </a:solidFill>
                <a:effectLst>
                  <a:outerShdw blurRad="38100" dist="38100" dir="2700000" algn="tl">
                    <a:srgbClr val="000000">
                      <a:alpha val="43137"/>
                    </a:srgbClr>
                  </a:outerShdw>
                </a:effectLst>
                <a:latin typeface="+mn-lt"/>
                <a:ea typeface="+mn-ea"/>
                <a:cs typeface="+mn-cs"/>
              </a:defRPr>
            </a:lvl1pPr>
          </a:lstStyle>
          <a:p>
            <a:pPr lvl="0"/>
            <a:r>
              <a:rPr lang="en-US" dirty="0" smtClean="0"/>
              <a:t>Resource 2</a:t>
            </a:r>
            <a:endParaRPr lang="en-US" dirty="0"/>
          </a:p>
        </p:txBody>
      </p:sp>
      <p:sp>
        <p:nvSpPr>
          <p:cNvPr id="13" name="Content Placeholder 10"/>
          <p:cNvSpPr>
            <a:spLocks noGrp="1"/>
          </p:cNvSpPr>
          <p:nvPr>
            <p:ph sz="quarter" idx="12" hasCustomPrompt="1"/>
          </p:nvPr>
        </p:nvSpPr>
        <p:spPr>
          <a:xfrm>
            <a:off x="381000" y="3280384"/>
            <a:ext cx="8385048" cy="685800"/>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dirty="0" smtClean="0">
                <a:solidFill>
                  <a:srgbClr val="FFFFFF"/>
                </a:solidFill>
                <a:effectLst>
                  <a:outerShdw blurRad="38100" dist="38100" dir="2700000" algn="tl">
                    <a:srgbClr val="000000">
                      <a:alpha val="43137"/>
                    </a:srgbClr>
                  </a:outerShdw>
                </a:effectLst>
                <a:latin typeface="+mn-lt"/>
                <a:ea typeface="+mn-ea"/>
                <a:cs typeface="+mn-cs"/>
              </a:defRPr>
            </a:lvl1pPr>
          </a:lstStyle>
          <a:p>
            <a:pPr lvl="0"/>
            <a:r>
              <a:rPr lang="en-US" dirty="0" smtClean="0"/>
              <a:t>Resource 3</a:t>
            </a:r>
            <a:endParaRPr lang="en-US" dirty="0"/>
          </a:p>
        </p:txBody>
      </p:sp>
      <p:sp>
        <p:nvSpPr>
          <p:cNvPr id="14" name="Content Placeholder 10"/>
          <p:cNvSpPr>
            <a:spLocks noGrp="1"/>
          </p:cNvSpPr>
          <p:nvPr>
            <p:ph sz="quarter" idx="13" hasCustomPrompt="1"/>
          </p:nvPr>
        </p:nvSpPr>
        <p:spPr>
          <a:xfrm>
            <a:off x="381000" y="4213346"/>
            <a:ext cx="8385048" cy="685800"/>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dirty="0" smtClean="0">
                <a:solidFill>
                  <a:srgbClr val="FFFFFF"/>
                </a:solidFill>
                <a:effectLst>
                  <a:outerShdw blurRad="38100" dist="38100" dir="2700000" algn="tl">
                    <a:srgbClr val="000000">
                      <a:alpha val="43137"/>
                    </a:srgbClr>
                  </a:outerShdw>
                </a:effectLst>
                <a:latin typeface="+mn-lt"/>
                <a:ea typeface="+mn-ea"/>
                <a:cs typeface="+mn-cs"/>
              </a:defRPr>
            </a:lvl1pPr>
          </a:lstStyle>
          <a:p>
            <a:pPr lvl="0"/>
            <a:r>
              <a:rPr lang="en-US" dirty="0" smtClean="0"/>
              <a:t>Resource 4</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1_Demo, Video etc. &quot;special&quot; slides">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white">
          <a:xfrm>
            <a:off x="730249" y="4992403"/>
            <a:ext cx="7651245" cy="752822"/>
          </a:xfrm>
        </p:spPr>
        <p:txBody>
          <a:bodyPr vert="horz" wrap="square" lIns="0" tIns="0" rIns="0" bIns="0" rtlCol="0" anchor="t">
            <a:noAutofit/>
          </a:bodyPr>
          <a:lstStyle>
            <a:lvl1pPr algn="l" defTabSz="914363" rtl="0" eaLnBrk="1" latinLnBrk="0" hangingPunct="1">
              <a:lnSpc>
                <a:spcPct val="90000"/>
              </a:lnSpc>
              <a:spcBef>
                <a:spcPct val="0"/>
              </a:spcBef>
              <a:buNone/>
              <a:defRPr lang="en-US" sz="4000" b="0" kern="1200" cap="none" spc="-150" dirty="0">
                <a:ln w="3175">
                  <a:noFill/>
                </a:ln>
                <a:solidFill>
                  <a:schemeClr val="bg1"/>
                </a:solidFill>
                <a:effectLst/>
                <a:latin typeface="+mn-lt"/>
                <a:ea typeface="+mn-ea"/>
                <a:cs typeface="Arial" charset="0"/>
              </a:defRPr>
            </a:lvl1pPr>
          </a:lstStyle>
          <a:p>
            <a:r>
              <a:rPr lang="en-US" smtClean="0"/>
              <a:t>Click to edit Master title style</a:t>
            </a:r>
            <a:endParaRPr lang="en-US" dirty="0"/>
          </a:p>
        </p:txBody>
      </p:sp>
      <p:sp>
        <p:nvSpPr>
          <p:cNvPr id="3" name="Subtitle 2"/>
          <p:cNvSpPr>
            <a:spLocks noGrp="1"/>
          </p:cNvSpPr>
          <p:nvPr>
            <p:ph type="subTitle" idx="1"/>
          </p:nvPr>
        </p:nvSpPr>
        <p:spPr bwMode="white">
          <a:xfrm>
            <a:off x="730249" y="5746265"/>
            <a:ext cx="6803209" cy="461665"/>
          </a:xfrm>
        </p:spPr>
        <p:txBody>
          <a:bodyPr>
            <a:noAutofit/>
          </a:bodyPr>
          <a:lstStyle>
            <a:lvl1pPr marL="0" indent="0" algn="l">
              <a:lnSpc>
                <a:spcPct val="90000"/>
              </a:lnSpc>
              <a:spcBef>
                <a:spcPts val="0"/>
              </a:spcBef>
              <a:buNone/>
              <a:defRPr sz="2000">
                <a:solidFill>
                  <a:schemeClr val="tx1">
                    <a:tint val="75000"/>
                  </a:schemeClr>
                </a:solidFill>
                <a:latin typeface="+mn-lt"/>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bwMode="white">
          <a:xfrm>
            <a:off x="510793" y="3813437"/>
            <a:ext cx="7681913" cy="1059925"/>
          </a:xfrm>
        </p:spPr>
        <p:txBody>
          <a:bodyPr anchor="t" anchorCtr="0">
            <a:noAutofit/>
          </a:bodyPr>
          <a:lstStyle>
            <a:lvl1pPr marL="0" indent="0" algn="l">
              <a:buFont typeface="Arial" pitchFamily="34" charset="0"/>
              <a:buNone/>
              <a:defRPr kumimoji="0" lang="en-US" sz="8000" b="1" i="0" u="none" strike="noStrike" kern="1200" cap="none" spc="-560" normalizeH="0" baseline="0" noProof="0"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uLnTx/>
                <a:uFillTx/>
                <a:latin typeface="+mj-lt"/>
                <a:ea typeface="+mn-ea"/>
                <a:cs typeface="+mn-cs"/>
              </a:defRPr>
            </a:lvl1pPr>
          </a:lstStyle>
          <a:p>
            <a:pPr lvl="0"/>
            <a:r>
              <a:rPr lang="en-US" dirty="0" smtClean="0"/>
              <a:t>click to…</a:t>
            </a:r>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emo, Video etc. &quot;special&quot; slides">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white">
          <a:xfrm>
            <a:off x="730249" y="4992403"/>
            <a:ext cx="7651245" cy="752822"/>
          </a:xfrm>
        </p:spPr>
        <p:txBody>
          <a:bodyPr vert="horz" wrap="square" lIns="0" tIns="0" rIns="0" bIns="0" rtlCol="0" anchor="t">
            <a:noAutofit/>
          </a:bodyPr>
          <a:lstStyle>
            <a:lvl1pPr algn="l" defTabSz="914363" rtl="0" eaLnBrk="1" latinLnBrk="0" hangingPunct="1">
              <a:lnSpc>
                <a:spcPct val="90000"/>
              </a:lnSpc>
              <a:spcBef>
                <a:spcPct val="0"/>
              </a:spcBef>
              <a:buNone/>
              <a:defRPr lang="en-US" sz="4000" b="0" kern="1200" cap="none" spc="-150" dirty="0">
                <a:ln w="3175">
                  <a:noFill/>
                </a:ln>
                <a:solidFill>
                  <a:schemeClr val="bg1"/>
                </a:solidFill>
                <a:effectLst/>
                <a:latin typeface="+mn-lt"/>
                <a:ea typeface="+mn-ea"/>
                <a:cs typeface="Arial" charset="0"/>
              </a:defRPr>
            </a:lvl1pPr>
          </a:lstStyle>
          <a:p>
            <a:r>
              <a:rPr lang="en-US" smtClean="0"/>
              <a:t>Click to edit Master title style</a:t>
            </a:r>
            <a:endParaRPr lang="en-US" dirty="0"/>
          </a:p>
        </p:txBody>
      </p:sp>
      <p:sp>
        <p:nvSpPr>
          <p:cNvPr id="3" name="Subtitle 2"/>
          <p:cNvSpPr>
            <a:spLocks noGrp="1"/>
          </p:cNvSpPr>
          <p:nvPr>
            <p:ph type="subTitle" idx="1"/>
          </p:nvPr>
        </p:nvSpPr>
        <p:spPr bwMode="white">
          <a:xfrm>
            <a:off x="730249" y="5746265"/>
            <a:ext cx="6803209" cy="461665"/>
          </a:xfrm>
        </p:spPr>
        <p:txBody>
          <a:bodyPr>
            <a:noAutofit/>
          </a:bodyPr>
          <a:lstStyle>
            <a:lvl1pPr marL="0" indent="0" algn="l">
              <a:lnSpc>
                <a:spcPct val="90000"/>
              </a:lnSpc>
              <a:spcBef>
                <a:spcPts val="0"/>
              </a:spcBef>
              <a:buNone/>
              <a:defRPr sz="2000">
                <a:solidFill>
                  <a:schemeClr val="tx1">
                    <a:tint val="75000"/>
                  </a:schemeClr>
                </a:solidFill>
                <a:latin typeface="+mn-lt"/>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bwMode="white">
          <a:xfrm>
            <a:off x="510793" y="3813437"/>
            <a:ext cx="7681913" cy="1059925"/>
          </a:xfrm>
        </p:spPr>
        <p:txBody>
          <a:bodyPr anchor="t" anchorCtr="0">
            <a:noAutofit/>
          </a:bodyPr>
          <a:lstStyle>
            <a:lvl1pPr marL="0" indent="0" algn="l">
              <a:buFont typeface="Arial" pitchFamily="34" charset="0"/>
              <a:buNone/>
              <a:defRPr kumimoji="0" lang="en-US" sz="8000" b="1" i="0" u="none" strike="noStrike" kern="1200" cap="none" spc="-560" normalizeH="0" baseline="0" noProof="0"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uLnTx/>
                <a:uFillTx/>
                <a:latin typeface="+mj-lt"/>
                <a:ea typeface="+mn-ea"/>
                <a:cs typeface="+mn-cs"/>
              </a:defRPr>
            </a:lvl1pPr>
          </a:lstStyle>
          <a:p>
            <a:pPr lvl="0"/>
            <a:r>
              <a:rPr lang="en-US" dirty="0" smtClean="0"/>
              <a:t>click to…</a:t>
            </a:r>
          </a:p>
        </p:txBody>
      </p:sp>
    </p:spTree>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381000" y="1412874"/>
            <a:ext cx="8382000" cy="4561205"/>
          </a:xfrm>
        </p:spPr>
        <p:txBody>
          <a:bodyPr>
            <a:noAutofit/>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NO BA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Rectangle 2"/>
          <p:cNvSpPr/>
          <p:nvPr userDrawn="1"/>
        </p:nvSpPr>
        <p:spPr bwMode="auto">
          <a:xfrm>
            <a:off x="0" y="4965107"/>
            <a:ext cx="9144000" cy="1892893"/>
          </a:xfrm>
          <a:prstGeom prst="rect">
            <a:avLst/>
          </a:prstGeom>
          <a:gradFill flip="none" rotWithShape="1">
            <a:gsLst>
              <a:gs pos="0">
                <a:schemeClr val="bg1">
                  <a:alpha val="0"/>
                </a:schemeClr>
              </a:gs>
              <a:gs pos="60000">
                <a:schemeClr val="bg1"/>
              </a:gs>
            </a:gsLst>
            <a:lin ang="5400000" scaled="1"/>
            <a:tileRect/>
          </a:gradFill>
          <a:ln>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Tree>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blackWhite">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1999" cy="2135969"/>
          </a:xfrm>
          <a:prstGeom prst="rect">
            <a:avLst/>
          </a:prstGeom>
        </p:spPr>
        <p:txBody>
          <a:bodyPr vert="horz" wrap="square"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94" r:id="rId1"/>
    <p:sldLayoutId id="2147483695" r:id="rId2"/>
    <p:sldLayoutId id="2147483697" r:id="rId3"/>
    <p:sldLayoutId id="2147483700" r:id="rId4"/>
    <p:sldLayoutId id="2147483727" r:id="rId5"/>
    <p:sldLayoutId id="2147483701" r:id="rId6"/>
    <p:sldLayoutId id="2147483698" r:id="rId7"/>
    <p:sldLayoutId id="2147483699" r:id="rId8"/>
    <p:sldLayoutId id="2147483702" r:id="rId9"/>
    <p:sldLayoutId id="2147483726" r:id="rId10"/>
    <p:sldLayoutId id="2147483728" r:id="rId11"/>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solidFill>
            <a:srgbClr val="CCFFCC"/>
          </a:solidFill>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4"/>
        </a:buBlip>
        <a:defRPr sz="3200" kern="1200">
          <a:solidFill>
            <a:srgbClr val="99CC99"/>
          </a:solidFill>
          <a:latin typeface="+mn-lt"/>
          <a:ea typeface="+mn-ea"/>
          <a:cs typeface="+mn-cs"/>
        </a:defRPr>
      </a:lvl1pPr>
      <a:lvl2pPr marL="914400" indent="-396875" algn="l" defTabSz="914363" rtl="0" eaLnBrk="1" latinLnBrk="0" hangingPunct="1">
        <a:lnSpc>
          <a:spcPct val="90000"/>
        </a:lnSpc>
        <a:spcBef>
          <a:spcPct val="20000"/>
        </a:spcBef>
        <a:buSzPct val="90000"/>
        <a:buFontTx/>
        <a:buBlip>
          <a:blip r:embed="rId15"/>
        </a:buBlip>
        <a:defRPr sz="2800" kern="1200">
          <a:solidFill>
            <a:srgbClr val="99CC99"/>
          </a:solidFill>
          <a:latin typeface="+mn-lt"/>
          <a:ea typeface="+mn-ea"/>
          <a:cs typeface="+mn-cs"/>
        </a:defRPr>
      </a:lvl2pPr>
      <a:lvl3pPr marL="1258888" indent="-344488" algn="l" defTabSz="914363" rtl="0" eaLnBrk="1" latinLnBrk="0" hangingPunct="1">
        <a:lnSpc>
          <a:spcPct val="90000"/>
        </a:lnSpc>
        <a:spcBef>
          <a:spcPct val="20000"/>
        </a:spcBef>
        <a:buSzPct val="90000"/>
        <a:buFontTx/>
        <a:buBlip>
          <a:blip r:embed="rId15"/>
        </a:buBlip>
        <a:defRPr sz="2400" kern="1200">
          <a:solidFill>
            <a:srgbClr val="99CC99"/>
          </a:soli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15"/>
        </a:buBlip>
        <a:defRPr sz="2400" kern="1200">
          <a:solidFill>
            <a:srgbClr val="99CC99"/>
          </a:soli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15"/>
        </a:buBlip>
        <a:defRPr sz="2400" kern="1200">
          <a:solidFill>
            <a:srgbClr val="99CC99"/>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3.xml"/><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blogs.technet.com/server_core/default.aspx" TargetMode="External"/><Relationship Id="rId7" Type="http://schemas.openxmlformats.org/officeDocument/2006/relationships/hyperlink" Target="http://download.microsoft.com/download/b/1/0/b106fc39-936c-4857-a6ea-3fb9d1f37063/Server%20Core%20Installation%20Option%20of%20Windows%20Server%20Longhorn%20Step-By-Step%20Guide.doc" TargetMode="External"/><Relationship Id="rId2" Type="http://schemas.openxmlformats.org/officeDocument/2006/relationships/notesSlide" Target="../notesSlides/notesSlide35.xml"/><Relationship Id="rId1" Type="http://schemas.openxmlformats.org/officeDocument/2006/relationships/slideLayout" Target="../slideLayouts/slideLayout5.xml"/><Relationship Id="rId6" Type="http://schemas.openxmlformats.org/officeDocument/2006/relationships/hyperlink" Target="http://technet2.microsoft.com/windowsserver/longhorn/en/library/bab0f1a1-54aa-4cef-9164-139e8bcc44751033.mspx?mfr=true" TargetMode="External"/><Relationship Id="rId5" Type="http://schemas.openxmlformats.org/officeDocument/2006/relationships/hyperlink" Target="http://forums.msdn.microsoft.com/en-US/servercorefordevelopers/threads/" TargetMode="External"/><Relationship Id="rId4" Type="http://schemas.openxmlformats.org/officeDocument/2006/relationships/hyperlink" Target="http://forums.technet.microsoft.com/en-US/winservercore/threads/"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www.microsoft.com/WindowsServer2008R2" TargetMode="External"/><Relationship Id="rId2" Type="http://schemas.openxmlformats.org/officeDocument/2006/relationships/notesSlide" Target="../notesSlides/notesSlide36.xml"/><Relationship Id="rId1" Type="http://schemas.openxmlformats.org/officeDocument/2006/relationships/slideLayout" Target="../slideLayouts/slideLayout10.xml"/><Relationship Id="rId4" Type="http://schemas.openxmlformats.org/officeDocument/2006/relationships/image" Target="../media/image10.png"/></Relationships>
</file>

<file path=ppt/slides/_rels/slide37.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37.xml"/><Relationship Id="rId1" Type="http://schemas.openxmlformats.org/officeDocument/2006/relationships/slideLayout" Target="../slideLayouts/slideLayout6.xml"/><Relationship Id="rId6" Type="http://schemas.openxmlformats.org/officeDocument/2006/relationships/image" Target="../media/image14.jpeg"/><Relationship Id="rId5" Type="http://schemas.openxmlformats.org/officeDocument/2006/relationships/image" Target="../media/image13.png"/><Relationship Id="rId4" Type="http://schemas.openxmlformats.org/officeDocument/2006/relationships/image" Target="../media/image12.png"/></Relationships>
</file>

<file path=ppt/slides/_rels/slide3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Finding Dependencies</a:t>
            </a:r>
            <a:endParaRPr lang="en-US" dirty="0"/>
          </a:p>
        </p:txBody>
      </p:sp>
      <p:sp>
        <p:nvSpPr>
          <p:cNvPr id="3" name="Content Placeholder 2"/>
          <p:cNvSpPr>
            <a:spLocks noGrp="1"/>
          </p:cNvSpPr>
          <p:nvPr>
            <p:ph idx="1"/>
          </p:nvPr>
        </p:nvSpPr>
        <p:spPr/>
        <p:txBody>
          <a:bodyPr/>
          <a:lstStyle/>
          <a:p>
            <a:r>
              <a:rPr lang="en-US" smtClean="0"/>
              <a:t>Dism.exe will list dependent features that are not installed</a:t>
            </a:r>
            <a:endParaRPr lang="en-US" dirty="0" smtClean="0"/>
          </a:p>
        </p:txBody>
      </p:sp>
      <p:pic>
        <p:nvPicPr>
          <p:cNvPr id="30722" name="Picture 2"/>
          <p:cNvPicPr>
            <a:picLocks noChangeAspect="1" noChangeArrowheads="1"/>
          </p:cNvPicPr>
          <p:nvPr/>
        </p:nvPicPr>
        <p:blipFill>
          <a:blip r:embed="rId3"/>
          <a:srcRect/>
          <a:stretch>
            <a:fillRect/>
          </a:stretch>
        </p:blipFill>
        <p:spPr bwMode="auto">
          <a:xfrm>
            <a:off x="185738" y="2343150"/>
            <a:ext cx="8769037" cy="3238500"/>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Finding Installed Roles and Features</a:t>
            </a:r>
            <a:endParaRPr lang="en-US" dirty="0"/>
          </a:p>
        </p:txBody>
      </p:sp>
      <p:sp>
        <p:nvSpPr>
          <p:cNvPr id="3" name="Text Placeholder 2"/>
          <p:cNvSpPr>
            <a:spLocks noGrp="1"/>
          </p:cNvSpPr>
          <p:nvPr>
            <p:ph idx="1"/>
          </p:nvPr>
        </p:nvSpPr>
        <p:spPr/>
        <p:txBody>
          <a:bodyPr/>
          <a:lstStyle/>
          <a:p>
            <a:r>
              <a:rPr lang="en-US" dirty="0" err="1" smtClean="0"/>
              <a:t>Dism</a:t>
            </a:r>
            <a:r>
              <a:rPr lang="en-US" dirty="0" smtClean="0"/>
              <a:t> /online /get-features</a:t>
            </a:r>
          </a:p>
          <a:p>
            <a:pPr lvl="1"/>
            <a:r>
              <a:rPr lang="en-US" dirty="0" smtClean="0"/>
              <a:t>Equivalent of </a:t>
            </a:r>
            <a:r>
              <a:rPr lang="en-US" dirty="0" err="1" smtClean="0"/>
              <a:t>Oclist</a:t>
            </a:r>
            <a:endParaRPr lang="en-US" dirty="0" smtClean="0"/>
          </a:p>
          <a:p>
            <a:pPr lvl="1"/>
            <a:r>
              <a:rPr lang="en-US" dirty="0" smtClean="0"/>
              <a:t>No dependency hierarchy</a:t>
            </a:r>
          </a:p>
          <a:p>
            <a:r>
              <a:rPr lang="en-US" dirty="0" smtClean="0"/>
              <a:t>Shows if a package is </a:t>
            </a:r>
          </a:p>
          <a:p>
            <a:pPr lvl="1"/>
            <a:r>
              <a:rPr lang="en-US" dirty="0" smtClean="0"/>
              <a:t>Enabled</a:t>
            </a:r>
          </a:p>
          <a:p>
            <a:pPr lvl="1"/>
            <a:r>
              <a:rPr lang="en-US" dirty="0" smtClean="0"/>
              <a:t>Disabled</a:t>
            </a:r>
          </a:p>
          <a:p>
            <a:pPr lvl="1"/>
            <a:r>
              <a:rPr lang="en-US" dirty="0" smtClean="0"/>
              <a:t>Reboot pending</a:t>
            </a:r>
          </a:p>
          <a:p>
            <a:endParaRPr lang="en-US" dirty="0"/>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mtClean="0"/>
              <a:t>DISM.EXE Demo</a:t>
            </a:r>
            <a:endParaRPr lang="en-US" dirty="0"/>
          </a:p>
        </p:txBody>
      </p:sp>
      <p:sp>
        <p:nvSpPr>
          <p:cNvPr id="9" name="Subtitle 8"/>
          <p:cNvSpPr>
            <a:spLocks noGrp="1"/>
          </p:cNvSpPr>
          <p:nvPr>
            <p:ph type="subTitle" idx="1"/>
          </p:nvPr>
        </p:nvSpPr>
        <p:spPr/>
        <p:txBody>
          <a:bodyPr/>
          <a:lstStyle/>
          <a:p>
            <a:endParaRPr lang="en-US"/>
          </a:p>
        </p:txBody>
      </p:sp>
      <p:sp>
        <p:nvSpPr>
          <p:cNvPr id="10" name="Text Placeholder 9"/>
          <p:cNvSpPr>
            <a:spLocks noGrp="1"/>
          </p:cNvSpPr>
          <p:nvPr>
            <p:ph type="body" sz="quarter" idx="10"/>
          </p:nvPr>
        </p:nvSpPr>
        <p:spPr/>
        <p:txBody>
          <a:bodyPr/>
          <a:lstStyle/>
          <a:p>
            <a:endParaRPr lang="en-US"/>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09398"/>
          </a:xfrm>
        </p:spPr>
        <p:txBody>
          <a:bodyPr/>
          <a:lstStyle/>
          <a:p>
            <a:r>
              <a:rPr lang="en-US" sz="4400" dirty="0" smtClean="0"/>
              <a:t>Installing FSRM and Certificate Server</a:t>
            </a:r>
            <a:endParaRPr lang="en-US" sz="4400" dirty="0"/>
          </a:p>
        </p:txBody>
      </p:sp>
      <p:sp>
        <p:nvSpPr>
          <p:cNvPr id="3" name="Content Placeholder 2"/>
          <p:cNvSpPr>
            <a:spLocks noGrp="1"/>
          </p:cNvSpPr>
          <p:nvPr>
            <p:ph idx="1"/>
          </p:nvPr>
        </p:nvSpPr>
        <p:spPr/>
        <p:txBody>
          <a:bodyPr/>
          <a:lstStyle/>
          <a:p>
            <a:pPr lvl="1"/>
            <a:r>
              <a:rPr lang="en-US" dirty="0" smtClean="0"/>
              <a:t>File Server Resource Manager (FSRM)</a:t>
            </a:r>
          </a:p>
          <a:p>
            <a:pPr lvl="2"/>
            <a:r>
              <a:rPr lang="en-US" dirty="0" smtClean="0"/>
              <a:t>Part of the file server role</a:t>
            </a:r>
          </a:p>
          <a:p>
            <a:pPr lvl="2"/>
            <a:r>
              <a:rPr lang="en-US" dirty="0" err="1" smtClean="0"/>
              <a:t>Dism</a:t>
            </a:r>
            <a:r>
              <a:rPr lang="en-US" dirty="0" smtClean="0"/>
              <a:t> /online /enable-feature /</a:t>
            </a:r>
            <a:r>
              <a:rPr lang="en-US" dirty="0" err="1" smtClean="0"/>
              <a:t>featurename</a:t>
            </a:r>
            <a:r>
              <a:rPr lang="en-US" dirty="0" smtClean="0"/>
              <a:t>: </a:t>
            </a:r>
            <a:br>
              <a:rPr lang="en-US" dirty="0" smtClean="0"/>
            </a:br>
            <a:r>
              <a:rPr lang="en-US" dirty="0" smtClean="0"/>
              <a:t>FSRM-Infrastructure-Core</a:t>
            </a:r>
          </a:p>
          <a:p>
            <a:pPr lvl="1"/>
            <a:r>
              <a:rPr lang="en-US" dirty="0" smtClean="0"/>
              <a:t>Certificate Server</a:t>
            </a:r>
          </a:p>
          <a:p>
            <a:pPr lvl="2"/>
            <a:r>
              <a:rPr lang="en-US" dirty="0" err="1" smtClean="0"/>
              <a:t>Dism</a:t>
            </a:r>
            <a:r>
              <a:rPr lang="en-US" dirty="0" smtClean="0"/>
              <a:t> /online /enable-feature /</a:t>
            </a:r>
            <a:r>
              <a:rPr lang="en-US" dirty="0" err="1" smtClean="0"/>
              <a:t>featurename</a:t>
            </a:r>
            <a:r>
              <a:rPr lang="en-US" dirty="0" smtClean="0"/>
              <a:t>: </a:t>
            </a:r>
            <a:r>
              <a:rPr lang="en-US" dirty="0" err="1" smtClean="0"/>
              <a:t>CertificateServices</a:t>
            </a:r>
            <a:endParaRPr lang="en-US" dirty="0" smtClean="0"/>
          </a:p>
          <a:p>
            <a:pPr lvl="1"/>
            <a:endParaRPr lang="en-US" dirty="0" smtClean="0"/>
          </a:p>
          <a:p>
            <a:endParaRPr lang="en-US" dirty="0"/>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.NET Framework Architecture</a:t>
            </a:r>
            <a:endParaRPr lang="en-US" dirty="0"/>
          </a:p>
        </p:txBody>
      </p:sp>
      <p:sp>
        <p:nvSpPr>
          <p:cNvPr id="5" name="Rectangle 4"/>
          <p:cNvSpPr>
            <a:spLocks noChangeArrowheads="1"/>
          </p:cNvSpPr>
          <p:nvPr/>
        </p:nvSpPr>
        <p:spPr bwMode="auto">
          <a:xfrm>
            <a:off x="347981" y="4495800"/>
            <a:ext cx="5664199" cy="1371600"/>
          </a:xfrm>
          <a:prstGeom prst="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b="1" dirty="0" smtClean="0">
                <a:solidFill>
                  <a:srgbClr val="FFFFFF"/>
                </a:solidFill>
                <a:effectLst>
                  <a:outerShdw blurRad="38100" dist="38100" dir="2700000" algn="tl">
                    <a:srgbClr val="000000">
                      <a:alpha val="43137"/>
                    </a:srgbClr>
                  </a:outerShdw>
                </a:effectLst>
                <a:latin typeface="Calibri"/>
              </a:rPr>
              <a:t>CLR 2.0</a:t>
            </a:r>
          </a:p>
        </p:txBody>
      </p:sp>
      <p:sp>
        <p:nvSpPr>
          <p:cNvPr id="8" name="Rectangle 7"/>
          <p:cNvSpPr>
            <a:spLocks noChangeArrowheads="1"/>
          </p:cNvSpPr>
          <p:nvPr/>
        </p:nvSpPr>
        <p:spPr bwMode="auto">
          <a:xfrm>
            <a:off x="6240780" y="2209800"/>
            <a:ext cx="1143000" cy="2133600"/>
          </a:xfrm>
          <a:prstGeom prst="rect">
            <a:avLst/>
          </a:prstGeom>
          <a:gradFill>
            <a:gsLst>
              <a:gs pos="0">
                <a:srgbClr val="04761A"/>
              </a:gs>
              <a:gs pos="55000">
                <a:srgbClr val="168C06"/>
              </a:gs>
              <a:gs pos="100000">
                <a:srgbClr val="08A80C"/>
              </a:gs>
            </a:gsLst>
          </a:gradFill>
          <a:ln>
            <a:solidFill>
              <a:srgbClr val="199319"/>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0" tIns="0" rIns="0" bIns="45718" numCol="1" rtlCol="0" anchor="ctr" anchorCtr="0" compatLnSpc="1">
            <a:prstTxWarp prst="textNoShape">
              <a:avLst/>
            </a:prstTxWarp>
          </a:bodyPr>
          <a:lstStyle/>
          <a:p>
            <a:pPr algn="ctr" defTabSz="914099" fontAlgn="base">
              <a:spcBef>
                <a:spcPct val="0"/>
              </a:spcBef>
              <a:spcAft>
                <a:spcPct val="0"/>
              </a:spcAft>
            </a:pPr>
            <a:r>
              <a:rPr lang="en-US" sz="2000" b="1" dirty="0" smtClean="0">
                <a:solidFill>
                  <a:srgbClr val="FFFFFF"/>
                </a:solidFill>
                <a:effectLst>
                  <a:outerShdw blurRad="38100" dist="38100" dir="2700000" algn="tl">
                    <a:srgbClr val="000000">
                      <a:alpha val="43137"/>
                    </a:srgbClr>
                  </a:outerShdw>
                </a:effectLst>
                <a:latin typeface="Calibri"/>
              </a:rPr>
              <a:t>LINQ</a:t>
            </a:r>
            <a:endParaRPr lang="en-US" sz="2000" b="1" dirty="0">
              <a:solidFill>
                <a:srgbClr val="FFFFFF"/>
              </a:solidFill>
              <a:effectLst>
                <a:outerShdw blurRad="38100" dist="38100" dir="2700000" algn="tl">
                  <a:srgbClr val="000000">
                    <a:alpha val="43137"/>
                  </a:srgbClr>
                </a:outerShdw>
              </a:effectLst>
              <a:latin typeface="Calibri"/>
            </a:endParaRPr>
          </a:p>
        </p:txBody>
      </p:sp>
      <p:sp>
        <p:nvSpPr>
          <p:cNvPr id="21" name="Rectangle 20"/>
          <p:cNvSpPr>
            <a:spLocks noChangeArrowheads="1"/>
          </p:cNvSpPr>
          <p:nvPr/>
        </p:nvSpPr>
        <p:spPr bwMode="auto">
          <a:xfrm>
            <a:off x="6240781" y="4495800"/>
            <a:ext cx="1142999" cy="1371600"/>
          </a:xfrm>
          <a:prstGeom prst="rect">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0" tIns="45718" rIns="0" bIns="45718" numCol="1" rtlCol="0" anchor="ctr" anchorCtr="0" compatLnSpc="1">
            <a:prstTxWarp prst="textNoShape">
              <a:avLst/>
            </a:prstTxWarp>
          </a:bodyPr>
          <a:lstStyle/>
          <a:p>
            <a:pPr algn="ctr" defTabSz="914099" fontAlgn="base">
              <a:spcBef>
                <a:spcPct val="0"/>
              </a:spcBef>
              <a:spcAft>
                <a:spcPct val="0"/>
              </a:spcAft>
              <a:defRPr/>
            </a:pPr>
            <a:r>
              <a:rPr lang="en-US" sz="2000" b="1" dirty="0" smtClean="0">
                <a:solidFill>
                  <a:srgbClr val="FFFFFF"/>
                </a:solidFill>
                <a:effectLst>
                  <a:outerShdw blurRad="38100" dist="38100" dir="2700000" algn="tl">
                    <a:srgbClr val="000000">
                      <a:alpha val="43137"/>
                    </a:srgbClr>
                  </a:outerShdw>
                </a:effectLst>
                <a:latin typeface="Calibri"/>
              </a:rPr>
              <a:t>CLR 3.0</a:t>
            </a:r>
          </a:p>
          <a:p>
            <a:pPr algn="ctr" defTabSz="914099" fontAlgn="base">
              <a:spcBef>
                <a:spcPct val="0"/>
              </a:spcBef>
              <a:spcAft>
                <a:spcPct val="0"/>
              </a:spcAft>
              <a:defRPr/>
            </a:pPr>
            <a:r>
              <a:rPr lang="en-US" sz="2000" b="1" dirty="0" smtClean="0">
                <a:solidFill>
                  <a:srgbClr val="FFFFFF"/>
                </a:solidFill>
                <a:effectLst>
                  <a:outerShdw blurRad="38100" dist="38100" dir="2700000" algn="tl">
                    <a:srgbClr val="000000">
                      <a:alpha val="43137"/>
                    </a:srgbClr>
                  </a:outerShdw>
                </a:effectLst>
                <a:latin typeface="Calibri"/>
              </a:rPr>
              <a:t>Additions</a:t>
            </a:r>
          </a:p>
        </p:txBody>
      </p:sp>
      <p:sp>
        <p:nvSpPr>
          <p:cNvPr id="22" name="Rectangle 21"/>
          <p:cNvSpPr>
            <a:spLocks noChangeArrowheads="1"/>
          </p:cNvSpPr>
          <p:nvPr/>
        </p:nvSpPr>
        <p:spPr bwMode="auto">
          <a:xfrm>
            <a:off x="7612381" y="4495800"/>
            <a:ext cx="1142999" cy="1371600"/>
          </a:xfrm>
          <a:prstGeom prst="rect">
            <a:avLst/>
          </a:prstGeom>
          <a:gradFill>
            <a:gsLst>
              <a:gs pos="0">
                <a:srgbClr val="04761A"/>
              </a:gs>
              <a:gs pos="55000">
                <a:srgbClr val="168C06"/>
              </a:gs>
              <a:gs pos="100000">
                <a:srgbClr val="08A80C"/>
              </a:gs>
            </a:gsLst>
          </a:gradFill>
          <a:ln>
            <a:solidFill>
              <a:srgbClr val="199319"/>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0" tIns="0" rIns="0" bIns="45718" numCol="1" rtlCol="0" anchor="ctr" anchorCtr="0" compatLnSpc="1">
            <a:prstTxWarp prst="textNoShape">
              <a:avLst/>
            </a:prstTxWarp>
          </a:bodyPr>
          <a:lstStyle/>
          <a:p>
            <a:pPr algn="ctr" defTabSz="914099" fontAlgn="base">
              <a:spcBef>
                <a:spcPct val="0"/>
              </a:spcBef>
              <a:spcAft>
                <a:spcPct val="0"/>
              </a:spcAft>
            </a:pPr>
            <a:r>
              <a:rPr lang="en-US" sz="2000" b="1" dirty="0" smtClean="0">
                <a:solidFill>
                  <a:srgbClr val="FFFFFF"/>
                </a:solidFill>
                <a:effectLst>
                  <a:outerShdw blurRad="38100" dist="38100" dir="2700000" algn="tl">
                    <a:srgbClr val="000000">
                      <a:alpha val="43137"/>
                    </a:srgbClr>
                  </a:outerShdw>
                </a:effectLst>
                <a:latin typeface="Calibri"/>
              </a:rPr>
              <a:t>CLR 3.5</a:t>
            </a:r>
          </a:p>
          <a:p>
            <a:pPr algn="ctr" defTabSz="914099" fontAlgn="base">
              <a:spcBef>
                <a:spcPct val="0"/>
              </a:spcBef>
              <a:spcAft>
                <a:spcPct val="0"/>
              </a:spcAft>
            </a:pPr>
            <a:r>
              <a:rPr lang="en-US" sz="2000" b="1" dirty="0" smtClean="0">
                <a:solidFill>
                  <a:srgbClr val="FFFFFF"/>
                </a:solidFill>
                <a:effectLst>
                  <a:outerShdw blurRad="38100" dist="38100" dir="2700000" algn="tl">
                    <a:srgbClr val="000000">
                      <a:alpha val="43137"/>
                    </a:srgbClr>
                  </a:outerShdw>
                </a:effectLst>
                <a:latin typeface="Calibri"/>
              </a:rPr>
              <a:t>Additions</a:t>
            </a:r>
          </a:p>
        </p:txBody>
      </p:sp>
      <p:sp>
        <p:nvSpPr>
          <p:cNvPr id="33" name="Rectangle 32"/>
          <p:cNvSpPr>
            <a:spLocks noChangeArrowheads="1"/>
          </p:cNvSpPr>
          <p:nvPr/>
        </p:nvSpPr>
        <p:spPr bwMode="auto">
          <a:xfrm>
            <a:off x="2811780" y="2209800"/>
            <a:ext cx="990600" cy="2133600"/>
          </a:xfrm>
          <a:prstGeom prst="rect">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defRPr/>
            </a:pPr>
            <a:r>
              <a:rPr lang="en-US" sz="2000" b="1" dirty="0" smtClean="0">
                <a:solidFill>
                  <a:srgbClr val="FFFFFF"/>
                </a:solidFill>
                <a:effectLst>
                  <a:outerShdw blurRad="38100" dist="38100" dir="2700000" algn="tl">
                    <a:srgbClr val="000000">
                      <a:alpha val="43137"/>
                    </a:srgbClr>
                  </a:outerShdw>
                </a:effectLst>
                <a:latin typeface="Calibri"/>
              </a:rPr>
              <a:t>WPF</a:t>
            </a:r>
            <a:endParaRPr lang="en-US" sz="2000" b="1" dirty="0">
              <a:solidFill>
                <a:srgbClr val="FFFFFF"/>
              </a:solidFill>
              <a:effectLst>
                <a:outerShdw blurRad="38100" dist="38100" dir="2700000" algn="tl">
                  <a:srgbClr val="000000">
                    <a:alpha val="43137"/>
                  </a:srgbClr>
                </a:outerShdw>
              </a:effectLst>
              <a:latin typeface="Calibri"/>
            </a:endParaRPr>
          </a:p>
        </p:txBody>
      </p:sp>
      <p:sp>
        <p:nvSpPr>
          <p:cNvPr id="34" name="Rectangle 33"/>
          <p:cNvSpPr>
            <a:spLocks noChangeArrowheads="1"/>
          </p:cNvSpPr>
          <p:nvPr/>
        </p:nvSpPr>
        <p:spPr bwMode="auto">
          <a:xfrm>
            <a:off x="4030980" y="2209800"/>
            <a:ext cx="990600" cy="2133600"/>
          </a:xfrm>
          <a:prstGeom prst="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b="1" dirty="0" smtClean="0">
                <a:solidFill>
                  <a:srgbClr val="FFFFFF"/>
                </a:solidFill>
                <a:effectLst>
                  <a:outerShdw blurRad="38100" dist="38100" dir="2700000" algn="tl">
                    <a:srgbClr val="000000">
                      <a:alpha val="43137"/>
                    </a:srgbClr>
                  </a:outerShdw>
                </a:effectLst>
                <a:latin typeface="Calibri"/>
              </a:rPr>
              <a:t>ASP.NET</a:t>
            </a:r>
            <a:endParaRPr lang="en-US" b="1" dirty="0">
              <a:solidFill>
                <a:srgbClr val="FFFFFF"/>
              </a:solidFill>
              <a:effectLst>
                <a:outerShdw blurRad="38100" dist="38100" dir="2700000" algn="tl">
                  <a:srgbClr val="000000">
                    <a:alpha val="43137"/>
                  </a:srgbClr>
                </a:outerShdw>
              </a:effectLst>
              <a:latin typeface="Calibri"/>
            </a:endParaRPr>
          </a:p>
        </p:txBody>
      </p:sp>
      <p:sp>
        <p:nvSpPr>
          <p:cNvPr id="35" name="Rectangle 34"/>
          <p:cNvSpPr>
            <a:spLocks noChangeArrowheads="1"/>
          </p:cNvSpPr>
          <p:nvPr/>
        </p:nvSpPr>
        <p:spPr bwMode="auto">
          <a:xfrm>
            <a:off x="373380" y="2209800"/>
            <a:ext cx="990600" cy="2133600"/>
          </a:xfrm>
          <a:prstGeom prst="rect">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defRPr/>
            </a:pPr>
            <a:r>
              <a:rPr lang="en-US" sz="2000" b="1" dirty="0" smtClean="0">
                <a:solidFill>
                  <a:srgbClr val="FFFFFF"/>
                </a:solidFill>
                <a:effectLst>
                  <a:outerShdw blurRad="38100" dist="38100" dir="2700000" algn="tl">
                    <a:srgbClr val="000000">
                      <a:alpha val="43137"/>
                    </a:srgbClr>
                  </a:outerShdw>
                </a:effectLst>
                <a:latin typeface="Calibri"/>
              </a:rPr>
              <a:t>WCF</a:t>
            </a:r>
            <a:endParaRPr lang="en-US" sz="2000" b="1" dirty="0">
              <a:solidFill>
                <a:srgbClr val="FFFFFF"/>
              </a:solidFill>
              <a:effectLst>
                <a:outerShdw blurRad="38100" dist="38100" dir="2700000" algn="tl">
                  <a:srgbClr val="000000">
                    <a:alpha val="43137"/>
                  </a:srgbClr>
                </a:outerShdw>
              </a:effectLst>
              <a:latin typeface="Calibri"/>
            </a:endParaRPr>
          </a:p>
        </p:txBody>
      </p:sp>
      <p:sp>
        <p:nvSpPr>
          <p:cNvPr id="36" name="Rectangle 35"/>
          <p:cNvSpPr>
            <a:spLocks noChangeArrowheads="1"/>
          </p:cNvSpPr>
          <p:nvPr/>
        </p:nvSpPr>
        <p:spPr bwMode="auto">
          <a:xfrm>
            <a:off x="1592580" y="2209800"/>
            <a:ext cx="990600" cy="2133600"/>
          </a:xfrm>
          <a:prstGeom prst="rect">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defRPr/>
            </a:pPr>
            <a:r>
              <a:rPr lang="en-US" sz="2000" b="1" dirty="0" smtClean="0">
                <a:solidFill>
                  <a:srgbClr val="FFFFFF"/>
                </a:solidFill>
                <a:effectLst>
                  <a:outerShdw blurRad="38100" dist="38100" dir="2700000" algn="tl">
                    <a:srgbClr val="000000">
                      <a:alpha val="43137"/>
                    </a:srgbClr>
                  </a:outerShdw>
                </a:effectLst>
                <a:latin typeface="Calibri"/>
              </a:rPr>
              <a:t>WF</a:t>
            </a:r>
            <a:endParaRPr lang="en-US" sz="2000" b="1" dirty="0">
              <a:solidFill>
                <a:srgbClr val="FFFFFF"/>
              </a:solidFill>
              <a:effectLst>
                <a:outerShdw blurRad="38100" dist="38100" dir="2700000" algn="tl">
                  <a:srgbClr val="000000">
                    <a:alpha val="43137"/>
                  </a:srgbClr>
                </a:outerShdw>
              </a:effectLst>
              <a:latin typeface="Calibri"/>
            </a:endParaRPr>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a:spLocks noChangeArrowheads="1"/>
          </p:cNvSpPr>
          <p:nvPr/>
        </p:nvSpPr>
        <p:spPr bwMode="auto">
          <a:xfrm>
            <a:off x="4021455" y="2212095"/>
            <a:ext cx="990600" cy="2133600"/>
          </a:xfrm>
          <a:prstGeom prst="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b="1" dirty="0" smtClean="0">
                <a:solidFill>
                  <a:srgbClr val="FFFFFF"/>
                </a:solidFill>
                <a:effectLst>
                  <a:outerShdw blurRad="38100" dist="38100" dir="2700000" algn="tl">
                    <a:srgbClr val="000000">
                      <a:alpha val="43137"/>
                    </a:srgbClr>
                  </a:outerShdw>
                </a:effectLst>
                <a:latin typeface="Calibri"/>
              </a:rPr>
              <a:t>ASP.NET</a:t>
            </a:r>
            <a:endParaRPr lang="en-US" b="1" dirty="0">
              <a:solidFill>
                <a:srgbClr val="FFFFFF"/>
              </a:solidFill>
              <a:effectLst>
                <a:outerShdw blurRad="38100" dist="38100" dir="2700000" algn="tl">
                  <a:srgbClr val="000000">
                    <a:alpha val="43137"/>
                  </a:srgbClr>
                </a:outerShdw>
              </a:effectLst>
              <a:latin typeface="Calibri"/>
            </a:endParaRPr>
          </a:p>
        </p:txBody>
      </p:sp>
      <p:sp>
        <p:nvSpPr>
          <p:cNvPr id="4" name="Rectangle 3"/>
          <p:cNvSpPr>
            <a:spLocks noChangeArrowheads="1"/>
          </p:cNvSpPr>
          <p:nvPr/>
        </p:nvSpPr>
        <p:spPr bwMode="auto">
          <a:xfrm>
            <a:off x="357506" y="4521957"/>
            <a:ext cx="5664199" cy="1371600"/>
          </a:xfrm>
          <a:prstGeom prst="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b="1" dirty="0" smtClean="0">
                <a:solidFill>
                  <a:srgbClr val="FFFFFF"/>
                </a:solidFill>
                <a:effectLst>
                  <a:outerShdw blurRad="38100" dist="38100" dir="2700000" algn="tl">
                    <a:srgbClr val="000000">
                      <a:alpha val="43137"/>
                    </a:srgbClr>
                  </a:outerShdw>
                </a:effectLst>
                <a:latin typeface="Calibri"/>
              </a:rPr>
              <a:t>CLR 2.0</a:t>
            </a:r>
          </a:p>
        </p:txBody>
      </p:sp>
      <p:sp>
        <p:nvSpPr>
          <p:cNvPr id="17" name="Rectangle 16"/>
          <p:cNvSpPr>
            <a:spLocks noChangeAspect="1" noChangeArrowheads="1"/>
          </p:cNvSpPr>
          <p:nvPr/>
        </p:nvSpPr>
        <p:spPr bwMode="auto">
          <a:xfrm>
            <a:off x="2825033" y="2253923"/>
            <a:ext cx="970887" cy="2091141"/>
          </a:xfrm>
          <a:prstGeom prst="rect">
            <a:avLst/>
          </a:prstGeom>
          <a:noFill/>
          <a:ln w="9525">
            <a:solidFill>
              <a:schemeClr val="tx1"/>
            </a:solidFill>
            <a:prstDash val="dash"/>
            <a:miter lim="800000"/>
            <a:headEnd/>
            <a:tailEnd/>
          </a:ln>
        </p:spPr>
        <p:txBody>
          <a:bodyPr wrap="none" anchor="ctr"/>
          <a:lstStyle/>
          <a:p>
            <a:pPr algn="ctr"/>
            <a:r>
              <a:rPr lang="en-US" sz="1800" b="1" dirty="0" smtClean="0">
                <a:latin typeface="Arial" charset="0"/>
                <a:cs typeface="Arial" charset="0"/>
              </a:rPr>
              <a:t>WPF</a:t>
            </a:r>
            <a:endParaRPr lang="en-US" sz="1800" b="1" dirty="0">
              <a:latin typeface="Arial" charset="0"/>
              <a:cs typeface="Arial" charset="0"/>
            </a:endParaRPr>
          </a:p>
        </p:txBody>
      </p:sp>
      <p:sp>
        <p:nvSpPr>
          <p:cNvPr id="2" name="Title 1"/>
          <p:cNvSpPr>
            <a:spLocks noGrp="1"/>
          </p:cNvSpPr>
          <p:nvPr>
            <p:ph type="title"/>
          </p:nvPr>
        </p:nvSpPr>
        <p:spPr/>
        <p:txBody>
          <a:bodyPr/>
          <a:lstStyle/>
          <a:p>
            <a:r>
              <a:rPr lang="en-US" dirty="0" smtClean="0"/>
              <a:t>.NET Framework in Server Core</a:t>
            </a:r>
            <a:endParaRPr lang="en-US" dirty="0"/>
          </a:p>
        </p:txBody>
      </p:sp>
      <p:sp>
        <p:nvSpPr>
          <p:cNvPr id="5" name="Rectangle 4"/>
          <p:cNvSpPr>
            <a:spLocks noChangeArrowheads="1"/>
          </p:cNvSpPr>
          <p:nvPr/>
        </p:nvSpPr>
        <p:spPr bwMode="auto">
          <a:xfrm>
            <a:off x="6240780" y="2240670"/>
            <a:ext cx="1143000" cy="2133600"/>
          </a:xfrm>
          <a:prstGeom prst="rect">
            <a:avLst/>
          </a:prstGeom>
          <a:gradFill>
            <a:gsLst>
              <a:gs pos="0">
                <a:srgbClr val="04761A"/>
              </a:gs>
              <a:gs pos="55000">
                <a:srgbClr val="168C06"/>
              </a:gs>
              <a:gs pos="100000">
                <a:srgbClr val="08A80C"/>
              </a:gs>
            </a:gsLst>
          </a:gradFill>
          <a:ln>
            <a:solidFill>
              <a:srgbClr val="199319"/>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0" tIns="0" rIns="0" bIns="45718" numCol="1" rtlCol="0" anchor="ctr" anchorCtr="0" compatLnSpc="1">
            <a:prstTxWarp prst="textNoShape">
              <a:avLst/>
            </a:prstTxWarp>
          </a:bodyPr>
          <a:lstStyle/>
          <a:p>
            <a:pPr algn="ctr" defTabSz="914099" fontAlgn="base">
              <a:spcBef>
                <a:spcPct val="0"/>
              </a:spcBef>
              <a:spcAft>
                <a:spcPct val="0"/>
              </a:spcAft>
            </a:pPr>
            <a:r>
              <a:rPr lang="en-US" sz="2000" b="1" dirty="0" smtClean="0">
                <a:solidFill>
                  <a:srgbClr val="FFFFFF"/>
                </a:solidFill>
                <a:effectLst>
                  <a:outerShdw blurRad="38100" dist="38100" dir="2700000" algn="tl">
                    <a:srgbClr val="000000">
                      <a:alpha val="43137"/>
                    </a:srgbClr>
                  </a:outerShdw>
                </a:effectLst>
                <a:latin typeface="Calibri"/>
              </a:rPr>
              <a:t>LINQ</a:t>
            </a:r>
            <a:endParaRPr lang="en-US" sz="2000" b="1" dirty="0">
              <a:solidFill>
                <a:srgbClr val="FFFFFF"/>
              </a:solidFill>
              <a:effectLst>
                <a:outerShdw blurRad="38100" dist="38100" dir="2700000" algn="tl">
                  <a:srgbClr val="000000">
                    <a:alpha val="43137"/>
                  </a:srgbClr>
                </a:outerShdw>
              </a:effectLst>
              <a:latin typeface="Calibri"/>
            </a:endParaRPr>
          </a:p>
        </p:txBody>
      </p:sp>
      <p:sp>
        <p:nvSpPr>
          <p:cNvPr id="6" name="Rectangle 5"/>
          <p:cNvSpPr>
            <a:spLocks noChangeArrowheads="1"/>
          </p:cNvSpPr>
          <p:nvPr/>
        </p:nvSpPr>
        <p:spPr bwMode="auto">
          <a:xfrm>
            <a:off x="6240781" y="4526670"/>
            <a:ext cx="1142999" cy="1371600"/>
          </a:xfrm>
          <a:prstGeom prst="rect">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0" tIns="45718" rIns="0" bIns="45718" numCol="1" rtlCol="0" anchor="ctr" anchorCtr="0" compatLnSpc="1">
            <a:prstTxWarp prst="textNoShape">
              <a:avLst/>
            </a:prstTxWarp>
          </a:bodyPr>
          <a:lstStyle/>
          <a:p>
            <a:pPr algn="ctr" defTabSz="914099" fontAlgn="base">
              <a:spcBef>
                <a:spcPct val="0"/>
              </a:spcBef>
              <a:spcAft>
                <a:spcPct val="0"/>
              </a:spcAft>
            </a:pPr>
            <a:r>
              <a:rPr lang="en-US" sz="2000" b="1" dirty="0" smtClean="0">
                <a:solidFill>
                  <a:srgbClr val="FFFFFF"/>
                </a:solidFill>
                <a:effectLst>
                  <a:outerShdw blurRad="38100" dist="38100" dir="2700000" algn="tl">
                    <a:srgbClr val="000000">
                      <a:alpha val="43137"/>
                    </a:srgbClr>
                  </a:outerShdw>
                </a:effectLst>
                <a:latin typeface="Calibri"/>
              </a:rPr>
              <a:t>CLR 3.0</a:t>
            </a:r>
          </a:p>
          <a:p>
            <a:pPr algn="ctr" defTabSz="914099" fontAlgn="base">
              <a:spcBef>
                <a:spcPct val="0"/>
              </a:spcBef>
              <a:spcAft>
                <a:spcPct val="0"/>
              </a:spcAft>
            </a:pPr>
            <a:r>
              <a:rPr lang="en-US" sz="2000" b="1" dirty="0" smtClean="0">
                <a:solidFill>
                  <a:srgbClr val="FFFFFF"/>
                </a:solidFill>
                <a:effectLst>
                  <a:outerShdw blurRad="38100" dist="38100" dir="2700000" algn="tl">
                    <a:srgbClr val="000000">
                      <a:alpha val="43137"/>
                    </a:srgbClr>
                  </a:outerShdw>
                </a:effectLst>
                <a:latin typeface="Calibri"/>
              </a:rPr>
              <a:t>Additions</a:t>
            </a:r>
          </a:p>
        </p:txBody>
      </p:sp>
      <p:sp>
        <p:nvSpPr>
          <p:cNvPr id="7" name="Rectangle 6"/>
          <p:cNvSpPr>
            <a:spLocks noChangeArrowheads="1"/>
          </p:cNvSpPr>
          <p:nvPr/>
        </p:nvSpPr>
        <p:spPr bwMode="auto">
          <a:xfrm>
            <a:off x="7612381" y="4526670"/>
            <a:ext cx="1142999" cy="1371600"/>
          </a:xfrm>
          <a:prstGeom prst="rect">
            <a:avLst/>
          </a:prstGeom>
          <a:gradFill>
            <a:gsLst>
              <a:gs pos="0">
                <a:srgbClr val="04761A"/>
              </a:gs>
              <a:gs pos="55000">
                <a:srgbClr val="168C06"/>
              </a:gs>
              <a:gs pos="100000">
                <a:srgbClr val="08A80C"/>
              </a:gs>
            </a:gsLst>
          </a:gradFill>
          <a:ln>
            <a:solidFill>
              <a:srgbClr val="199319"/>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0" tIns="0" rIns="0" bIns="45718" numCol="1" rtlCol="0" anchor="ctr" anchorCtr="0" compatLnSpc="1">
            <a:prstTxWarp prst="textNoShape">
              <a:avLst/>
            </a:prstTxWarp>
          </a:bodyPr>
          <a:lstStyle/>
          <a:p>
            <a:pPr algn="ctr" defTabSz="914099" fontAlgn="base">
              <a:spcBef>
                <a:spcPct val="0"/>
              </a:spcBef>
              <a:spcAft>
                <a:spcPct val="0"/>
              </a:spcAft>
            </a:pPr>
            <a:r>
              <a:rPr lang="en-US" sz="2000" b="1" dirty="0" smtClean="0">
                <a:solidFill>
                  <a:srgbClr val="FFFFFF"/>
                </a:solidFill>
                <a:effectLst>
                  <a:outerShdw blurRad="38100" dist="38100" dir="2700000" algn="tl">
                    <a:srgbClr val="000000">
                      <a:alpha val="43137"/>
                    </a:srgbClr>
                  </a:outerShdw>
                </a:effectLst>
                <a:latin typeface="Calibri"/>
              </a:rPr>
              <a:t>CLR 3.5</a:t>
            </a:r>
          </a:p>
          <a:p>
            <a:pPr algn="ctr" defTabSz="914099" fontAlgn="base">
              <a:spcBef>
                <a:spcPct val="0"/>
              </a:spcBef>
              <a:spcAft>
                <a:spcPct val="0"/>
              </a:spcAft>
            </a:pPr>
            <a:r>
              <a:rPr lang="en-US" sz="2000" b="1" dirty="0" smtClean="0">
                <a:solidFill>
                  <a:srgbClr val="FFFFFF"/>
                </a:solidFill>
                <a:effectLst>
                  <a:outerShdw blurRad="38100" dist="38100" dir="2700000" algn="tl">
                    <a:srgbClr val="000000">
                      <a:alpha val="43137"/>
                    </a:srgbClr>
                  </a:outerShdw>
                </a:effectLst>
                <a:latin typeface="Calibri"/>
              </a:rPr>
              <a:t>Additions</a:t>
            </a:r>
          </a:p>
        </p:txBody>
      </p:sp>
      <p:sp>
        <p:nvSpPr>
          <p:cNvPr id="8" name="Rectangle 7"/>
          <p:cNvSpPr>
            <a:spLocks noChangeArrowheads="1"/>
          </p:cNvSpPr>
          <p:nvPr/>
        </p:nvSpPr>
        <p:spPr bwMode="auto">
          <a:xfrm>
            <a:off x="2811780" y="2240670"/>
            <a:ext cx="990600" cy="2133600"/>
          </a:xfrm>
          <a:prstGeom prst="rect">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000" b="1" dirty="0" smtClean="0">
                <a:solidFill>
                  <a:srgbClr val="FFFFFF"/>
                </a:solidFill>
                <a:effectLst>
                  <a:outerShdw blurRad="38100" dist="38100" dir="2700000" algn="tl">
                    <a:srgbClr val="000000">
                      <a:alpha val="43137"/>
                    </a:srgbClr>
                  </a:outerShdw>
                </a:effectLst>
                <a:latin typeface="Calibri"/>
              </a:rPr>
              <a:t>WPF</a:t>
            </a:r>
            <a:endParaRPr lang="en-US" sz="2000" b="1" dirty="0">
              <a:solidFill>
                <a:srgbClr val="FFFFFF"/>
              </a:solidFill>
              <a:effectLst>
                <a:outerShdw blurRad="38100" dist="38100" dir="2700000" algn="tl">
                  <a:srgbClr val="000000">
                    <a:alpha val="43137"/>
                  </a:srgbClr>
                </a:outerShdw>
              </a:effectLst>
              <a:latin typeface="Calibri"/>
            </a:endParaRPr>
          </a:p>
        </p:txBody>
      </p:sp>
      <p:sp>
        <p:nvSpPr>
          <p:cNvPr id="10" name="Rectangle 9"/>
          <p:cNvSpPr>
            <a:spLocks noChangeArrowheads="1"/>
          </p:cNvSpPr>
          <p:nvPr/>
        </p:nvSpPr>
        <p:spPr bwMode="auto">
          <a:xfrm>
            <a:off x="373380" y="2240670"/>
            <a:ext cx="990600" cy="2133600"/>
          </a:xfrm>
          <a:prstGeom prst="rect">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000" b="1" dirty="0" smtClean="0">
                <a:solidFill>
                  <a:srgbClr val="FFFFFF"/>
                </a:solidFill>
                <a:effectLst>
                  <a:outerShdw blurRad="38100" dist="38100" dir="2700000" algn="tl">
                    <a:srgbClr val="000000">
                      <a:alpha val="43137"/>
                    </a:srgbClr>
                  </a:outerShdw>
                </a:effectLst>
                <a:latin typeface="Calibri"/>
              </a:rPr>
              <a:t>WCF</a:t>
            </a:r>
            <a:endParaRPr lang="en-US" sz="2000" b="1" dirty="0">
              <a:solidFill>
                <a:srgbClr val="FFFFFF"/>
              </a:solidFill>
              <a:effectLst>
                <a:outerShdw blurRad="38100" dist="38100" dir="2700000" algn="tl">
                  <a:srgbClr val="000000">
                    <a:alpha val="43137"/>
                  </a:srgbClr>
                </a:outerShdw>
              </a:effectLst>
              <a:latin typeface="Calibri"/>
            </a:endParaRPr>
          </a:p>
        </p:txBody>
      </p:sp>
      <p:sp>
        <p:nvSpPr>
          <p:cNvPr id="11" name="Rectangle 10"/>
          <p:cNvSpPr>
            <a:spLocks noChangeArrowheads="1"/>
          </p:cNvSpPr>
          <p:nvPr/>
        </p:nvSpPr>
        <p:spPr bwMode="auto">
          <a:xfrm>
            <a:off x="1592580" y="2240670"/>
            <a:ext cx="990600" cy="2133600"/>
          </a:xfrm>
          <a:prstGeom prst="rect">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000" b="1" dirty="0" smtClean="0">
                <a:solidFill>
                  <a:srgbClr val="FFFFFF"/>
                </a:solidFill>
                <a:effectLst>
                  <a:outerShdw blurRad="38100" dist="38100" dir="2700000" algn="tl">
                    <a:srgbClr val="000000">
                      <a:alpha val="43137"/>
                    </a:srgbClr>
                  </a:outerShdw>
                </a:effectLst>
                <a:latin typeface="Calibri"/>
              </a:rPr>
              <a:t>WF</a:t>
            </a:r>
            <a:endParaRPr lang="en-US" sz="2000" b="1" dirty="0">
              <a:solidFill>
                <a:srgbClr val="FFFFFF"/>
              </a:solidFill>
              <a:effectLst>
                <a:outerShdw blurRad="38100" dist="38100" dir="2700000" algn="tl">
                  <a:srgbClr val="000000">
                    <a:alpha val="43137"/>
                  </a:srgbClr>
                </a:outerShdw>
              </a:effectLst>
              <a:latin typeface="Calibri"/>
            </a:endParaRPr>
          </a:p>
        </p:txBody>
      </p:sp>
      <p:sp>
        <p:nvSpPr>
          <p:cNvPr id="16" name="Rectangle 15"/>
          <p:cNvSpPr>
            <a:spLocks noChangeAspect="1" noChangeArrowheads="1"/>
          </p:cNvSpPr>
          <p:nvPr/>
        </p:nvSpPr>
        <p:spPr bwMode="auto">
          <a:xfrm>
            <a:off x="4006676" y="2218905"/>
            <a:ext cx="1012998" cy="145587"/>
          </a:xfrm>
          <a:prstGeom prst="rect">
            <a:avLst/>
          </a:prstGeom>
          <a:solidFill>
            <a:schemeClr val="bg1"/>
          </a:solidFill>
          <a:ln w="9525">
            <a:solidFill>
              <a:schemeClr val="tx1"/>
            </a:solidFill>
            <a:prstDash val="dash"/>
            <a:miter lim="800000"/>
            <a:headEnd/>
            <a:tailEnd/>
          </a:ln>
        </p:spPr>
        <p:txBody>
          <a:bodyPr wrap="none" anchor="ctr"/>
          <a:lstStyle/>
          <a:p>
            <a:pPr algn="ctr"/>
            <a:endParaRPr lang="en-US" sz="1800" dirty="0">
              <a:solidFill>
                <a:schemeClr val="bg1"/>
              </a:solidFill>
              <a:latin typeface="Arial" charset="0"/>
              <a:cs typeface="Arial" charset="0"/>
            </a:endParaRPr>
          </a:p>
        </p:txBody>
      </p:sp>
      <p:sp>
        <p:nvSpPr>
          <p:cNvPr id="18" name="Rectangle 17"/>
          <p:cNvSpPr>
            <a:spLocks noChangeAspect="1" noChangeArrowheads="1"/>
          </p:cNvSpPr>
          <p:nvPr/>
        </p:nvSpPr>
        <p:spPr bwMode="auto">
          <a:xfrm>
            <a:off x="4659631" y="4519834"/>
            <a:ext cx="1357884" cy="1373671"/>
          </a:xfrm>
          <a:prstGeom prst="rect">
            <a:avLst/>
          </a:prstGeom>
          <a:solidFill>
            <a:schemeClr val="bg1"/>
          </a:solidFill>
          <a:ln w="9525">
            <a:solidFill>
              <a:schemeClr val="tx1"/>
            </a:solidFill>
            <a:prstDash val="dash"/>
            <a:miter lim="800000"/>
            <a:headEnd/>
            <a:tailEnd/>
          </a:ln>
        </p:spPr>
        <p:txBody>
          <a:bodyPr wrap="none" anchor="ctr"/>
          <a:lstStyle/>
          <a:p>
            <a:pPr algn="ctr"/>
            <a:endParaRPr lang="en-US" sz="1800" dirty="0">
              <a:solidFill>
                <a:schemeClr val="bg1"/>
              </a:solidFill>
              <a:latin typeface="Arial" charset="0"/>
              <a:cs typeface="Arial" charset="0"/>
            </a:endParaRPr>
          </a:p>
        </p:txBody>
      </p:sp>
      <p:sp>
        <p:nvSpPr>
          <p:cNvPr id="12" name="Rectangle 11"/>
          <p:cNvSpPr>
            <a:spLocks noChangeArrowheads="1"/>
          </p:cNvSpPr>
          <p:nvPr/>
        </p:nvSpPr>
        <p:spPr bwMode="auto">
          <a:xfrm>
            <a:off x="4010662" y="2209800"/>
            <a:ext cx="1004249" cy="211840"/>
          </a:xfrm>
          <a:prstGeom prst="rect">
            <a:avLst/>
          </a:prstGeom>
          <a:solidFill>
            <a:srgbClr val="FF0000"/>
          </a:solidFill>
          <a:ln>
            <a:noFill/>
            <a:headEnd type="none" w="med" len="med"/>
            <a:tailEnd type="none" w="med" len="med"/>
          </a:ln>
          <a:effectLst/>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b="1" dirty="0">
              <a:solidFill>
                <a:srgbClr val="FFFFFF"/>
              </a:solidFill>
              <a:latin typeface="Calibri"/>
            </a:endParaRPr>
          </a:p>
        </p:txBody>
      </p:sp>
      <p:sp>
        <p:nvSpPr>
          <p:cNvPr id="15" name="Rectangle 14"/>
          <p:cNvSpPr>
            <a:spLocks noChangeArrowheads="1"/>
          </p:cNvSpPr>
          <p:nvPr/>
        </p:nvSpPr>
        <p:spPr bwMode="auto">
          <a:xfrm>
            <a:off x="4572000" y="4517152"/>
            <a:ext cx="1463040" cy="1371600"/>
          </a:xfrm>
          <a:prstGeom prst="rect">
            <a:avLst/>
          </a:prstGeom>
          <a:ln>
            <a:noFill/>
            <a:headEnd type="none" w="med" len="med"/>
            <a:tailEnd type="none" w="med" len="med"/>
          </a:ln>
          <a:effectLst/>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b="1" dirty="0">
              <a:solidFill>
                <a:srgbClr val="FFFFFF"/>
              </a:solidFill>
              <a:latin typeface="Calibri"/>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2000"/>
                                        <p:tgtEl>
                                          <p:spTgt spid="8"/>
                                        </p:tgtEl>
                                      </p:cBhvr>
                                    </p:animEffect>
                                    <p:set>
                                      <p:cBhvr>
                                        <p:cTn id="7" dur="1" fill="hold">
                                          <p:stCondLst>
                                            <p:cond delay="1999"/>
                                          </p:stCondLst>
                                        </p:cTn>
                                        <p:tgtEl>
                                          <p:spTgt spid="8"/>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2000"/>
                                        <p:tgtEl>
                                          <p:spTgt spid="12"/>
                                        </p:tgtEl>
                                      </p:cBhvr>
                                    </p:animEffect>
                                    <p:set>
                                      <p:cBhvr>
                                        <p:cTn id="10" dur="1" fill="hold">
                                          <p:stCondLst>
                                            <p:cond delay="1999"/>
                                          </p:stCondLst>
                                        </p:cTn>
                                        <p:tgtEl>
                                          <p:spTgt spid="12"/>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2000"/>
                                        <p:tgtEl>
                                          <p:spTgt spid="15"/>
                                        </p:tgtEl>
                                      </p:cBhvr>
                                    </p:animEffect>
                                    <p:set>
                                      <p:cBhvr>
                                        <p:cTn id="13" dur="1" fill="hold">
                                          <p:stCondLst>
                                            <p:cond delay="19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animBg="1"/>
      <p:bldP spid="1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.NET Framework 2.0 in Server Core</a:t>
            </a:r>
            <a:endParaRPr lang="en-US" dirty="0"/>
          </a:p>
        </p:txBody>
      </p:sp>
      <p:sp>
        <p:nvSpPr>
          <p:cNvPr id="3" name="Content Placeholder 2"/>
          <p:cNvSpPr>
            <a:spLocks noGrp="1"/>
          </p:cNvSpPr>
          <p:nvPr>
            <p:ph idx="1"/>
          </p:nvPr>
        </p:nvSpPr>
        <p:spPr/>
        <p:txBody>
          <a:bodyPr/>
          <a:lstStyle/>
          <a:p>
            <a:r>
              <a:rPr lang="en-US" dirty="0" smtClean="0"/>
              <a:t>Subset of .NET 2 on Server Core</a:t>
            </a:r>
          </a:p>
          <a:p>
            <a:pPr lvl="1"/>
            <a:r>
              <a:rPr lang="en-US" dirty="0" smtClean="0"/>
              <a:t>.NET functionality aligns with </a:t>
            </a:r>
            <a:br>
              <a:rPr lang="en-US" dirty="0" smtClean="0"/>
            </a:br>
            <a:r>
              <a:rPr lang="en-US" dirty="0" smtClean="0"/>
              <a:t>functionality in Server Core</a:t>
            </a:r>
          </a:p>
          <a:p>
            <a:pPr lvl="1"/>
            <a:r>
              <a:rPr lang="en-US" dirty="0" smtClean="0"/>
              <a:t>Not installed by default</a:t>
            </a:r>
          </a:p>
          <a:p>
            <a:r>
              <a:rPr lang="en-US" dirty="0" smtClean="0"/>
              <a:t>To install</a:t>
            </a:r>
          </a:p>
          <a:p>
            <a:pPr lvl="1"/>
            <a:r>
              <a:rPr lang="en-US" dirty="0" err="1" smtClean="0"/>
              <a:t>Dism</a:t>
            </a:r>
            <a:r>
              <a:rPr lang="en-US" dirty="0" smtClean="0"/>
              <a:t> /online /enable-feature /featurename:NetFx2-ServerCore</a:t>
            </a:r>
          </a:p>
          <a:p>
            <a:pPr lvl="1"/>
            <a:r>
              <a:rPr lang="en-US" dirty="0" smtClean="0"/>
              <a:t>If 32-bit support is needed:</a:t>
            </a:r>
          </a:p>
          <a:p>
            <a:pPr lvl="2"/>
            <a:r>
              <a:rPr lang="en-US" dirty="0" err="1" smtClean="0"/>
              <a:t>Dism</a:t>
            </a:r>
            <a:r>
              <a:rPr lang="en-US" dirty="0" smtClean="0"/>
              <a:t> /online /enable-feature /featurename:NetFx2-ServerCore-WOW64</a:t>
            </a:r>
          </a:p>
          <a:p>
            <a:pPr lvl="1"/>
            <a:endParaRPr lang="en-US" dirty="0" smtClean="0"/>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.NET Framework 3 in Server Core</a:t>
            </a:r>
            <a:endParaRPr lang="en-US" dirty="0"/>
          </a:p>
        </p:txBody>
      </p:sp>
      <p:sp>
        <p:nvSpPr>
          <p:cNvPr id="3" name="Content Placeholder 2"/>
          <p:cNvSpPr>
            <a:spLocks noGrp="1"/>
          </p:cNvSpPr>
          <p:nvPr>
            <p:ph idx="1"/>
          </p:nvPr>
        </p:nvSpPr>
        <p:spPr>
          <a:xfrm>
            <a:off x="381000" y="1412874"/>
            <a:ext cx="8382000" cy="4987926"/>
          </a:xfrm>
        </p:spPr>
        <p:txBody>
          <a:bodyPr/>
          <a:lstStyle/>
          <a:p>
            <a:r>
              <a:rPr lang="en-US" sz="2800" dirty="0" smtClean="0"/>
              <a:t>.NET 3 functionality</a:t>
            </a:r>
          </a:p>
          <a:p>
            <a:pPr lvl="1"/>
            <a:r>
              <a:rPr lang="en-US" sz="2400" dirty="0" smtClean="0"/>
              <a:t>No WPF in Server Core</a:t>
            </a:r>
          </a:p>
          <a:p>
            <a:r>
              <a:rPr lang="en-US" sz="2800" dirty="0" smtClean="0"/>
              <a:t>.NET 3.5 functionality</a:t>
            </a:r>
          </a:p>
          <a:p>
            <a:pPr lvl="1"/>
            <a:r>
              <a:rPr lang="en-US" sz="2400" dirty="0" smtClean="0"/>
              <a:t>LINQ</a:t>
            </a:r>
          </a:p>
          <a:p>
            <a:r>
              <a:rPr lang="en-US" sz="2800" dirty="0" smtClean="0"/>
              <a:t>.NET 3 and 3.5 functionality is </a:t>
            </a:r>
            <a:br>
              <a:rPr lang="en-US" sz="2800" dirty="0" smtClean="0"/>
            </a:br>
            <a:r>
              <a:rPr lang="en-US" sz="2800" dirty="0" smtClean="0"/>
              <a:t>installed with a single package</a:t>
            </a:r>
          </a:p>
          <a:p>
            <a:pPr lvl="1"/>
            <a:r>
              <a:rPr lang="en-US" sz="2400" dirty="0" err="1" smtClean="0"/>
              <a:t>Dism</a:t>
            </a:r>
            <a:r>
              <a:rPr lang="en-US" sz="2400" dirty="0" smtClean="0"/>
              <a:t> /online /enable-feature </a:t>
            </a:r>
            <a:r>
              <a:rPr lang="en-US" sz="2400" dirty="0" smtClean="0"/>
              <a:t>/</a:t>
            </a:r>
            <a:br>
              <a:rPr lang="en-US" sz="2400" dirty="0" smtClean="0"/>
            </a:br>
            <a:r>
              <a:rPr lang="en-US" sz="2400" dirty="0" smtClean="0"/>
              <a:t>featurename:NetFx3-ServerCore</a:t>
            </a:r>
            <a:endParaRPr lang="en-US" sz="2400" dirty="0" smtClean="0"/>
          </a:p>
          <a:p>
            <a:pPr lvl="1"/>
            <a:r>
              <a:rPr lang="en-US" sz="2400" dirty="0" smtClean="0"/>
              <a:t>If 32-bit support is needed:</a:t>
            </a:r>
          </a:p>
          <a:p>
            <a:pPr lvl="2"/>
            <a:r>
              <a:rPr lang="en-US" sz="2000" dirty="0" err="1" smtClean="0"/>
              <a:t>Dism</a:t>
            </a:r>
            <a:r>
              <a:rPr lang="en-US" sz="2000" dirty="0" smtClean="0"/>
              <a:t> /online /enable-feature </a:t>
            </a:r>
            <a:r>
              <a:rPr lang="en-US" sz="2000" dirty="0" smtClean="0"/>
              <a:t>/</a:t>
            </a:r>
            <a:br>
              <a:rPr lang="en-US" sz="2000" dirty="0" smtClean="0"/>
            </a:br>
            <a:r>
              <a:rPr lang="en-US" sz="2000" dirty="0" smtClean="0"/>
              <a:t>featurename:NetFx3-ServerCore-WOW64</a:t>
            </a:r>
            <a:endParaRPr lang="en-US" sz="2000" dirty="0" smtClean="0"/>
          </a:p>
          <a:p>
            <a:endParaRPr lang="en-US" sz="2800" dirty="0"/>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09398"/>
          </a:xfrm>
        </p:spPr>
        <p:txBody>
          <a:bodyPr/>
          <a:lstStyle/>
          <a:p>
            <a:r>
              <a:rPr lang="en-US" sz="4400" dirty="0" smtClean="0"/>
              <a:t>.NET Namespaces Not in Server Core</a:t>
            </a:r>
            <a:endParaRPr lang="en-US" sz="4400" dirty="0"/>
          </a:p>
        </p:txBody>
      </p:sp>
      <p:sp>
        <p:nvSpPr>
          <p:cNvPr id="4" name="Content Placeholder 3"/>
          <p:cNvSpPr>
            <a:spLocks noGrp="1"/>
          </p:cNvSpPr>
          <p:nvPr>
            <p:ph idx="1"/>
          </p:nvPr>
        </p:nvSpPr>
        <p:spPr>
          <a:xfrm>
            <a:off x="228600" y="1412874"/>
            <a:ext cx="8382000" cy="4561205"/>
          </a:xfrm>
        </p:spPr>
        <p:txBody>
          <a:bodyPr/>
          <a:lstStyle/>
          <a:p>
            <a:r>
              <a:rPr lang="en-US" sz="2000" dirty="0" err="1" smtClean="0"/>
              <a:t>System.Data.Design</a:t>
            </a:r>
            <a:endParaRPr lang="en-US" sz="2000" dirty="0" smtClean="0"/>
          </a:p>
          <a:p>
            <a:r>
              <a:rPr lang="en-US" sz="2000" dirty="0" err="1" smtClean="0"/>
              <a:t>System.Deployment.Application</a:t>
            </a:r>
            <a:endParaRPr lang="en-US" sz="2000" dirty="0" smtClean="0"/>
          </a:p>
          <a:p>
            <a:r>
              <a:rPr lang="en-US" sz="2000" dirty="0" err="1" smtClean="0"/>
              <a:t>System.Diagnostics.Design</a:t>
            </a:r>
            <a:endParaRPr lang="en-US" sz="2000" dirty="0" smtClean="0"/>
          </a:p>
          <a:p>
            <a:r>
              <a:rPr lang="en-US" sz="2000" dirty="0" err="1" smtClean="0"/>
              <a:t>System.Media</a:t>
            </a:r>
            <a:endParaRPr lang="en-US" sz="2000" dirty="0" smtClean="0"/>
          </a:p>
          <a:p>
            <a:r>
              <a:rPr lang="en-US" sz="2000" dirty="0" err="1" smtClean="0"/>
              <a:t>System.Messaging</a:t>
            </a:r>
            <a:r>
              <a:rPr lang="en-US" sz="2000" dirty="0" smtClean="0"/>
              <a:t>.*</a:t>
            </a:r>
          </a:p>
          <a:p>
            <a:r>
              <a:rPr lang="en-US" sz="2000" dirty="0" err="1" smtClean="0"/>
              <a:t>System.Speech</a:t>
            </a:r>
            <a:r>
              <a:rPr lang="en-US" sz="2000" dirty="0" smtClean="0"/>
              <a:t>.*</a:t>
            </a:r>
          </a:p>
          <a:p>
            <a:r>
              <a:rPr lang="en-US" sz="2000" dirty="0" err="1" smtClean="0"/>
              <a:t>System.Web.UI.Design</a:t>
            </a:r>
            <a:r>
              <a:rPr lang="en-US" sz="2000" dirty="0" smtClean="0"/>
              <a:t>.* </a:t>
            </a:r>
          </a:p>
          <a:p>
            <a:pPr lvl="1"/>
            <a:r>
              <a:rPr lang="en-US" sz="1800" dirty="0" smtClean="0"/>
              <a:t>Design time support is unavailable, </a:t>
            </a:r>
            <a:br>
              <a:rPr lang="en-US" sz="1800" dirty="0" smtClean="0"/>
            </a:br>
            <a:r>
              <a:rPr lang="en-US" sz="1800" dirty="0" smtClean="0"/>
              <a:t>runtime support for expression </a:t>
            </a:r>
            <a:br>
              <a:rPr lang="en-US" sz="1800" dirty="0" smtClean="0"/>
            </a:br>
            <a:r>
              <a:rPr lang="en-US" sz="1800" dirty="0" smtClean="0"/>
              <a:t>builders is supported</a:t>
            </a:r>
          </a:p>
          <a:p>
            <a:r>
              <a:rPr lang="en-US" sz="2000" dirty="0" err="1" smtClean="0"/>
              <a:t>System.Windows</a:t>
            </a:r>
            <a:r>
              <a:rPr lang="en-US" sz="2000" dirty="0" smtClean="0"/>
              <a:t>.*</a:t>
            </a:r>
          </a:p>
          <a:p>
            <a:r>
              <a:rPr lang="en-US" sz="2000" dirty="0" err="1" smtClean="0"/>
              <a:t>UIAutomationClientsideProviders</a:t>
            </a:r>
            <a:endParaRPr lang="en-US" sz="2000" dirty="0" smtClean="0"/>
          </a:p>
          <a:p>
            <a:endParaRPr lang="en-US" sz="2000" dirty="0"/>
          </a:p>
        </p:txBody>
      </p:sp>
      <p:sp>
        <p:nvSpPr>
          <p:cNvPr id="3" name="Content Placeholder 2"/>
          <p:cNvSpPr>
            <a:spLocks noGrp="1"/>
          </p:cNvSpPr>
          <p:nvPr>
            <p:ph sz="half" idx="4294967295"/>
          </p:nvPr>
        </p:nvSpPr>
        <p:spPr>
          <a:xfrm>
            <a:off x="4495800" y="1411288"/>
            <a:ext cx="4495800" cy="3816350"/>
          </a:xfrm>
        </p:spPr>
        <p:txBody>
          <a:bodyPr/>
          <a:lstStyle/>
          <a:p>
            <a:pPr marL="342900" indent="-342900"/>
            <a:r>
              <a:rPr lang="en-US" sz="2000" dirty="0" err="1" smtClean="0"/>
              <a:t>Microsoft.Aspnet.Snapin</a:t>
            </a:r>
            <a:endParaRPr lang="en-US" sz="2000" dirty="0" smtClean="0"/>
          </a:p>
          <a:p>
            <a:pPr marL="342900" indent="-342900"/>
            <a:r>
              <a:rPr lang="en-US" sz="2000" dirty="0" err="1" smtClean="0"/>
              <a:t>Microsoft.Ink</a:t>
            </a:r>
            <a:endParaRPr lang="en-US" sz="2000" dirty="0" smtClean="0"/>
          </a:p>
          <a:p>
            <a:pPr marL="342900" indent="-342900"/>
            <a:r>
              <a:rPr lang="en-US" sz="2000" dirty="0" err="1" smtClean="0"/>
              <a:t>Microsoft.ManagementConsole</a:t>
            </a:r>
            <a:r>
              <a:rPr lang="en-US" sz="2000" dirty="0" smtClean="0"/>
              <a:t>.*</a:t>
            </a:r>
          </a:p>
          <a:p>
            <a:pPr marL="342900" indent="-342900"/>
            <a:r>
              <a:rPr lang="en-US" sz="2000" dirty="0" err="1" smtClean="0"/>
              <a:t>Microsoft.StylusInput</a:t>
            </a:r>
            <a:r>
              <a:rPr lang="en-US" sz="2000" dirty="0" smtClean="0"/>
              <a:t>.*</a:t>
            </a:r>
          </a:p>
          <a:p>
            <a:pPr marL="342900" indent="-342900"/>
            <a:r>
              <a:rPr lang="en-US" sz="2000" dirty="0" smtClean="0"/>
              <a:t>Microsoft.VisualBasic.Compatibility.VB6</a:t>
            </a:r>
          </a:p>
          <a:p>
            <a:pPr marL="342900" indent="-342900"/>
            <a:r>
              <a:rPr lang="en-US" sz="2000" dirty="0" err="1" smtClean="0"/>
              <a:t>Microsoft.Windows.Themes</a:t>
            </a:r>
            <a:endParaRPr lang="en-US" sz="2000" dirty="0" smtClean="0"/>
          </a:p>
          <a:p>
            <a:pPr marL="342900" indent="-342900"/>
            <a:r>
              <a:rPr lang="en-US" sz="2000" dirty="0" err="1" smtClean="0"/>
              <a:t>Microsoft.WindowsCE.Forms</a:t>
            </a:r>
            <a:endParaRPr lang="en-US" sz="2000" dirty="0" smtClean="0"/>
          </a:p>
          <a:p>
            <a:pPr marL="342900" indent="-342900"/>
            <a:r>
              <a:rPr lang="en-US" sz="2000" dirty="0" err="1" smtClean="0"/>
              <a:t>Microsoft.WindowsMobile.DirectX</a:t>
            </a:r>
            <a:r>
              <a:rPr lang="en-US" sz="2000" dirty="0" smtClean="0"/>
              <a:t>.*</a:t>
            </a:r>
          </a:p>
          <a:p>
            <a:pPr marL="342900" indent="-342900"/>
            <a:r>
              <a:rPr lang="en-US" sz="2000" dirty="0" err="1" smtClean="0"/>
              <a:t>System.ComponentModel.Design</a:t>
            </a:r>
            <a:r>
              <a:rPr lang="en-US" sz="2000" dirty="0" smtClean="0"/>
              <a:t>.*</a:t>
            </a:r>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IIS Additions to Server Core in R2</a:t>
            </a:r>
            <a:endParaRPr lang="en-US" dirty="0"/>
          </a:p>
        </p:txBody>
      </p:sp>
      <p:sp>
        <p:nvSpPr>
          <p:cNvPr id="3" name="Content Placeholder 2"/>
          <p:cNvSpPr>
            <a:spLocks noGrp="1"/>
          </p:cNvSpPr>
          <p:nvPr>
            <p:ph idx="4294967295"/>
          </p:nvPr>
        </p:nvSpPr>
        <p:spPr>
          <a:xfrm>
            <a:off x="413224" y="1412875"/>
            <a:ext cx="8382000" cy="4560888"/>
          </a:xfrm>
        </p:spPr>
        <p:txBody>
          <a:bodyPr/>
          <a:lstStyle/>
          <a:p>
            <a:r>
              <a:rPr lang="en-US" sz="2400" dirty="0" smtClean="0"/>
              <a:t>IIS-ASPNET</a:t>
            </a:r>
          </a:p>
          <a:p>
            <a:pPr lvl="1"/>
            <a:r>
              <a:rPr lang="en-US" sz="2000" dirty="0" smtClean="0"/>
              <a:t>Enables hosting of ASP.NET applications</a:t>
            </a:r>
          </a:p>
          <a:p>
            <a:r>
              <a:rPr lang="en-US" sz="2400" dirty="0" smtClean="0"/>
              <a:t>IIS-</a:t>
            </a:r>
            <a:r>
              <a:rPr lang="en-US" sz="2400" dirty="0" err="1" smtClean="0"/>
              <a:t>NetFxExtensibility</a:t>
            </a:r>
            <a:endParaRPr lang="en-US" sz="2400" dirty="0" smtClean="0"/>
          </a:p>
          <a:p>
            <a:pPr lvl="1"/>
            <a:r>
              <a:rPr lang="en-US" sz="2000" dirty="0" smtClean="0"/>
              <a:t>Enables hosting of .NET framework managed module extensions</a:t>
            </a:r>
          </a:p>
          <a:p>
            <a:r>
              <a:rPr lang="en-US" sz="2400" dirty="0" smtClean="0"/>
              <a:t>IIS-</a:t>
            </a:r>
            <a:r>
              <a:rPr lang="en-US" sz="2400" dirty="0" err="1" smtClean="0"/>
              <a:t>ManagementService</a:t>
            </a:r>
            <a:endParaRPr lang="en-US" sz="2400" dirty="0" smtClean="0"/>
          </a:p>
          <a:p>
            <a:pPr lvl="1"/>
            <a:r>
              <a:rPr lang="en-US" sz="2000" dirty="0" smtClean="0"/>
              <a:t>Allows remote management via the Web server Management Console</a:t>
            </a:r>
          </a:p>
          <a:p>
            <a:r>
              <a:rPr lang="en-US" sz="2400" dirty="0" smtClean="0"/>
              <a:t>IIS-</a:t>
            </a:r>
            <a:r>
              <a:rPr lang="en-US" sz="2400" dirty="0" err="1" smtClean="0"/>
              <a:t>PowerShellProvider</a:t>
            </a:r>
            <a:endParaRPr lang="en-US" sz="2400" dirty="0" smtClean="0"/>
          </a:p>
          <a:p>
            <a:pPr lvl="1"/>
            <a:r>
              <a:rPr lang="en-US" sz="2000" dirty="0" smtClean="0"/>
              <a:t>IIS </a:t>
            </a:r>
            <a:r>
              <a:rPr lang="en-US" sz="2000" dirty="0" err="1" smtClean="0"/>
              <a:t>PowerShell</a:t>
            </a:r>
            <a:r>
              <a:rPr lang="en-US" sz="2000" dirty="0" smtClean="0"/>
              <a:t> </a:t>
            </a:r>
            <a:r>
              <a:rPr lang="en-US" sz="2000" dirty="0" err="1" smtClean="0"/>
              <a:t>cmdlets</a:t>
            </a:r>
            <a:endParaRPr lang="en-US" sz="2000" dirty="0" smtClean="0"/>
          </a:p>
          <a:p>
            <a:r>
              <a:rPr lang="en-US" sz="2400" dirty="0" smtClean="0"/>
              <a:t>IIS-</a:t>
            </a:r>
            <a:r>
              <a:rPr lang="en-US" sz="2400" dirty="0" err="1" smtClean="0"/>
              <a:t>FTPExtensibility</a:t>
            </a:r>
            <a:endParaRPr lang="en-US" sz="2400" dirty="0" smtClean="0"/>
          </a:p>
          <a:p>
            <a:pPr lvl="1"/>
            <a:r>
              <a:rPr lang="en-US" sz="2000" dirty="0" smtClean="0"/>
              <a:t>Supports FTP feature extensions, such as custom providers</a:t>
            </a:r>
          </a:p>
          <a:p>
            <a:r>
              <a:rPr lang="en-US" sz="2400" dirty="0" smtClean="0"/>
              <a:t>IIS-</a:t>
            </a:r>
            <a:r>
              <a:rPr lang="en-US" sz="2400" dirty="0" err="1" smtClean="0"/>
              <a:t>WebDAV</a:t>
            </a:r>
            <a:endParaRPr lang="en-US" sz="2400" dirty="0" smtClean="0"/>
          </a:p>
          <a:p>
            <a:pPr lvl="1"/>
            <a:r>
              <a:rPr lang="en-US" sz="2000" dirty="0" err="1" smtClean="0"/>
              <a:t>WebDAV</a:t>
            </a:r>
            <a:r>
              <a:rPr lang="en-US" sz="2000" dirty="0" smtClean="0"/>
              <a:t> extension module </a:t>
            </a:r>
          </a:p>
          <a:p>
            <a:r>
              <a:rPr lang="en-US" sz="2400" dirty="0" smtClean="0"/>
              <a:t>WCF-HTTP-Activation</a:t>
            </a:r>
          </a:p>
          <a:p>
            <a:pPr lvl="1"/>
            <a:r>
              <a:rPr lang="en-US" sz="2000" dirty="0" smtClean="0"/>
              <a:t>Process activation via HTTP support</a:t>
            </a:r>
            <a:endParaRPr lang="en-US" sz="2000" dirty="0"/>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5400" dirty="0" smtClean="0"/>
              <a:t>What’s New in Server Core for Windows Server 2008 R2</a:t>
            </a:r>
            <a:endParaRPr lang="en-US" sz="5400" dirty="0"/>
          </a:p>
        </p:txBody>
      </p:sp>
      <p:sp>
        <p:nvSpPr>
          <p:cNvPr id="4" name="Subtitle 3"/>
          <p:cNvSpPr>
            <a:spLocks noGrp="1"/>
          </p:cNvSpPr>
          <p:nvPr>
            <p:ph type="subTitle" idx="1"/>
          </p:nvPr>
        </p:nvSpPr>
        <p:spPr/>
        <p:txBody>
          <a:bodyPr/>
          <a:lstStyle/>
          <a:p>
            <a:r>
              <a:rPr lang="en-US" dirty="0" smtClean="0"/>
              <a:t>Andrew Mason</a:t>
            </a:r>
          </a:p>
          <a:p>
            <a:r>
              <a:rPr lang="en-US" dirty="0" smtClean="0"/>
              <a:t>Principal Program Manager</a:t>
            </a:r>
          </a:p>
          <a:p>
            <a:r>
              <a:rPr lang="en-US" dirty="0" smtClean="0"/>
              <a:t>Microsoft</a:t>
            </a:r>
          </a:p>
          <a:p>
            <a:r>
              <a:rPr lang="en-US" dirty="0" smtClean="0"/>
              <a:t>WSV323</a:t>
            </a:r>
            <a:endParaRPr lang="en-US" dirty="0"/>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ASP.NET</a:t>
            </a:r>
            <a:endParaRPr lang="en-US" dirty="0"/>
          </a:p>
        </p:txBody>
      </p:sp>
      <p:sp>
        <p:nvSpPr>
          <p:cNvPr id="3" name="Content Placeholder 2"/>
          <p:cNvSpPr>
            <a:spLocks noGrp="1"/>
          </p:cNvSpPr>
          <p:nvPr>
            <p:ph idx="1"/>
          </p:nvPr>
        </p:nvSpPr>
        <p:spPr/>
        <p:txBody>
          <a:bodyPr/>
          <a:lstStyle/>
          <a:p>
            <a:r>
              <a:rPr lang="en-US" dirty="0" smtClean="0"/>
              <a:t>Included with IIS</a:t>
            </a:r>
          </a:p>
          <a:p>
            <a:r>
              <a:rPr lang="en-US" dirty="0" smtClean="0"/>
              <a:t>Same package as full Server: IIS-ASPNET</a:t>
            </a:r>
          </a:p>
          <a:p>
            <a:r>
              <a:rPr lang="en-US" dirty="0" smtClean="0"/>
              <a:t>Limitations</a:t>
            </a:r>
          </a:p>
          <a:p>
            <a:pPr lvl="1"/>
            <a:r>
              <a:rPr lang="en-US" dirty="0" err="1" smtClean="0"/>
              <a:t>System.Web.Mail</a:t>
            </a:r>
            <a:r>
              <a:rPr lang="en-US" dirty="0" smtClean="0"/>
              <a:t> classes will fail because CDOSYS</a:t>
            </a:r>
          </a:p>
          <a:p>
            <a:pPr lvl="2"/>
            <a:r>
              <a:rPr lang="en-US" dirty="0" smtClean="0"/>
              <a:t>Use </a:t>
            </a:r>
            <a:r>
              <a:rPr lang="en-US" dirty="0" err="1" smtClean="0"/>
              <a:t>System.Net.Mail</a:t>
            </a:r>
            <a:r>
              <a:rPr lang="en-US" dirty="0" smtClean="0"/>
              <a:t> instead</a:t>
            </a:r>
          </a:p>
          <a:p>
            <a:pPr lvl="1"/>
            <a:r>
              <a:rPr lang="en-US" dirty="0" smtClean="0"/>
              <a:t>Web Application Tool (WAT) not available</a:t>
            </a:r>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09398"/>
          </a:xfrm>
        </p:spPr>
        <p:txBody>
          <a:bodyPr/>
          <a:lstStyle/>
          <a:p>
            <a:r>
              <a:rPr lang="en-US" sz="4400" dirty="0" smtClean="0"/>
              <a:t>Remotely Managing IIS on Server Core</a:t>
            </a:r>
            <a:endParaRPr lang="en-US" sz="4400" dirty="0"/>
          </a:p>
        </p:txBody>
      </p:sp>
      <p:sp>
        <p:nvSpPr>
          <p:cNvPr id="3" name="Content Placeholder 2"/>
          <p:cNvSpPr>
            <a:spLocks noGrp="1"/>
          </p:cNvSpPr>
          <p:nvPr>
            <p:ph idx="1"/>
          </p:nvPr>
        </p:nvSpPr>
        <p:spPr/>
        <p:txBody>
          <a:bodyPr/>
          <a:lstStyle/>
          <a:p>
            <a:r>
              <a:rPr lang="en-US" dirty="0" smtClean="0"/>
              <a:t>Install the IIS Management Service</a:t>
            </a:r>
          </a:p>
          <a:p>
            <a:pPr lvl="1"/>
            <a:r>
              <a:rPr lang="en-US" dirty="0" err="1" smtClean="0"/>
              <a:t>Dism</a:t>
            </a:r>
            <a:r>
              <a:rPr lang="en-US" dirty="0" smtClean="0"/>
              <a:t> /online /enable-feature /</a:t>
            </a:r>
            <a:r>
              <a:rPr lang="en-US" dirty="0" err="1" smtClean="0"/>
              <a:t>featurename:IIS-ManagementService</a:t>
            </a:r>
            <a:endParaRPr lang="en-US" dirty="0" smtClean="0"/>
          </a:p>
          <a:p>
            <a:r>
              <a:rPr lang="en-US" dirty="0" smtClean="0"/>
              <a:t>Enable Remote Management</a:t>
            </a:r>
          </a:p>
          <a:p>
            <a:pPr lvl="1"/>
            <a:r>
              <a:rPr lang="en-US" dirty="0" smtClean="0"/>
              <a:t>Set </a:t>
            </a:r>
            <a:r>
              <a:rPr lang="en-US" dirty="0" err="1" smtClean="0"/>
              <a:t>EnableRemoteManagement</a:t>
            </a:r>
            <a:r>
              <a:rPr lang="en-US" dirty="0" smtClean="0"/>
              <a:t> to 1 under HKLM\Software\Microsoft\</a:t>
            </a:r>
            <a:r>
              <a:rPr lang="en-US" dirty="0" err="1" smtClean="0"/>
              <a:t>WebManagement</a:t>
            </a:r>
            <a:r>
              <a:rPr lang="en-US" dirty="0" smtClean="0"/>
              <a:t>\ Server</a:t>
            </a:r>
          </a:p>
          <a:p>
            <a:r>
              <a:rPr lang="en-US" dirty="0" smtClean="0"/>
              <a:t>Start the Management Service</a:t>
            </a:r>
          </a:p>
          <a:p>
            <a:pPr lvl="1"/>
            <a:r>
              <a:rPr lang="en-US" dirty="0" smtClean="0"/>
              <a:t>Net start </a:t>
            </a:r>
            <a:r>
              <a:rPr lang="en-US" dirty="0" err="1" smtClean="0"/>
              <a:t>wmsvc</a:t>
            </a:r>
            <a:endParaRPr lang="en-US" dirty="0" smtClean="0"/>
          </a:p>
          <a:p>
            <a:pPr lvl="1"/>
            <a:endParaRPr lang="en-US" dirty="0"/>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mtClean="0"/>
              <a:t>ASP.NET Demo</a:t>
            </a:r>
            <a:endParaRPr lang="en-US" dirty="0"/>
          </a:p>
        </p:txBody>
      </p:sp>
      <p:sp>
        <p:nvSpPr>
          <p:cNvPr id="9" name="Subtitle 8"/>
          <p:cNvSpPr>
            <a:spLocks noGrp="1"/>
          </p:cNvSpPr>
          <p:nvPr>
            <p:ph type="subTitle" idx="1"/>
          </p:nvPr>
        </p:nvSpPr>
        <p:spPr/>
        <p:txBody>
          <a:bodyPr/>
          <a:lstStyle/>
          <a:p>
            <a:endParaRPr lang="en-US"/>
          </a:p>
        </p:txBody>
      </p:sp>
      <p:sp>
        <p:nvSpPr>
          <p:cNvPr id="10" name="Text Placeholder 9"/>
          <p:cNvSpPr>
            <a:spLocks noGrp="1"/>
          </p:cNvSpPr>
          <p:nvPr>
            <p:ph type="body" sz="quarter" idx="10"/>
          </p:nvPr>
        </p:nvSpPr>
        <p:spPr/>
        <p:txBody>
          <a:bodyPr/>
          <a:lstStyle/>
          <a:p>
            <a:endParaRPr lang="en-US"/>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PowerShell in Server Core</a:t>
            </a:r>
            <a:endParaRPr lang="en-US" dirty="0"/>
          </a:p>
        </p:txBody>
      </p:sp>
      <p:sp>
        <p:nvSpPr>
          <p:cNvPr id="3" name="Content Placeholder 2"/>
          <p:cNvSpPr>
            <a:spLocks noGrp="1"/>
          </p:cNvSpPr>
          <p:nvPr>
            <p:ph idx="1"/>
          </p:nvPr>
        </p:nvSpPr>
        <p:spPr>
          <a:xfrm>
            <a:off x="381000" y="1412874"/>
            <a:ext cx="8382000" cy="4838457"/>
          </a:xfrm>
        </p:spPr>
        <p:txBody>
          <a:bodyPr/>
          <a:lstStyle/>
          <a:p>
            <a:r>
              <a:rPr lang="en-US" dirty="0" smtClean="0"/>
              <a:t>Full Command Line </a:t>
            </a:r>
            <a:r>
              <a:rPr lang="en-US" dirty="0" err="1" smtClean="0"/>
              <a:t>PowerShell</a:t>
            </a:r>
            <a:endParaRPr lang="en-US" dirty="0" smtClean="0"/>
          </a:p>
          <a:p>
            <a:r>
              <a:rPr lang="en-US" dirty="0" smtClean="0"/>
              <a:t>Scripts and </a:t>
            </a:r>
            <a:r>
              <a:rPr lang="en-US" dirty="0" err="1" smtClean="0"/>
              <a:t>cmdlets</a:t>
            </a:r>
            <a:r>
              <a:rPr lang="en-US" dirty="0" smtClean="0"/>
              <a:t> are limited like any other code or script</a:t>
            </a:r>
          </a:p>
          <a:p>
            <a:r>
              <a:rPr lang="en-US" dirty="0" smtClean="0"/>
              <a:t>Installing </a:t>
            </a:r>
            <a:r>
              <a:rPr lang="en-US" dirty="0" err="1" smtClean="0"/>
              <a:t>PowerShell</a:t>
            </a:r>
            <a:endParaRPr lang="en-US" dirty="0" smtClean="0"/>
          </a:p>
          <a:p>
            <a:pPr lvl="1"/>
            <a:r>
              <a:rPr lang="en-US" dirty="0" err="1" smtClean="0"/>
              <a:t>Dism</a:t>
            </a:r>
            <a:r>
              <a:rPr lang="en-US" dirty="0" smtClean="0"/>
              <a:t> /online /enable-feature /</a:t>
            </a:r>
            <a:r>
              <a:rPr lang="en-US" dirty="0" err="1" smtClean="0"/>
              <a:t>featurename:MicrosoftWindowsPowerShell</a:t>
            </a:r>
            <a:endParaRPr lang="en-US" dirty="0" smtClean="0"/>
          </a:p>
          <a:p>
            <a:pPr lvl="1"/>
            <a:r>
              <a:rPr lang="en-US" dirty="0" smtClean="0"/>
              <a:t>If 32-bit support is needed:</a:t>
            </a:r>
          </a:p>
          <a:p>
            <a:pPr lvl="2"/>
            <a:r>
              <a:rPr lang="en-US" dirty="0" err="1" smtClean="0"/>
              <a:t>Dism</a:t>
            </a:r>
            <a:r>
              <a:rPr lang="en-US" dirty="0" smtClean="0"/>
              <a:t> /online /enable-feature /</a:t>
            </a:r>
            <a:r>
              <a:rPr lang="en-US" dirty="0" err="1" smtClean="0"/>
              <a:t>featurename</a:t>
            </a:r>
            <a:r>
              <a:rPr lang="en-US" dirty="0" smtClean="0"/>
              <a:t>:</a:t>
            </a:r>
            <a:br>
              <a:rPr lang="en-US" dirty="0" smtClean="0"/>
            </a:br>
            <a:r>
              <a:rPr lang="en-US" dirty="0" smtClean="0"/>
              <a:t>NetFx2-ServerCore-WOW64</a:t>
            </a:r>
            <a:endParaRPr lang="en-US" dirty="0" smtClean="0"/>
          </a:p>
          <a:p>
            <a:pPr lvl="2"/>
            <a:r>
              <a:rPr lang="en-US" dirty="0" err="1" smtClean="0"/>
              <a:t>Dism</a:t>
            </a:r>
            <a:r>
              <a:rPr lang="en-US" dirty="0" smtClean="0"/>
              <a:t> /online /enable-feature /featurename:MicrosoftWindowsPowerShell-WOW64</a:t>
            </a:r>
          </a:p>
          <a:p>
            <a:pPr lvl="1"/>
            <a:endParaRPr lang="en-US" dirty="0" smtClean="0"/>
          </a:p>
          <a:p>
            <a:pPr lvl="1"/>
            <a:endParaRPr lang="en-US" dirty="0" smtClean="0"/>
          </a:p>
          <a:p>
            <a:endParaRPr lang="en-US" dirty="0" smtClean="0"/>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PowerShell Cmdlets in Server Core</a:t>
            </a:r>
            <a:endParaRPr lang="en-US" dirty="0"/>
          </a:p>
        </p:txBody>
      </p:sp>
      <p:sp>
        <p:nvSpPr>
          <p:cNvPr id="3" name="Text Placeholder 2"/>
          <p:cNvSpPr>
            <a:spLocks noGrp="1"/>
          </p:cNvSpPr>
          <p:nvPr>
            <p:ph idx="1"/>
          </p:nvPr>
        </p:nvSpPr>
        <p:spPr/>
        <p:txBody>
          <a:bodyPr/>
          <a:lstStyle/>
          <a:p>
            <a:r>
              <a:rPr lang="en-US" sz="2400" dirty="0" smtClean="0"/>
              <a:t>Require </a:t>
            </a:r>
            <a:r>
              <a:rPr lang="en-US" sz="2400" dirty="0" err="1" smtClean="0"/>
              <a:t>PowerShell</a:t>
            </a:r>
            <a:r>
              <a:rPr lang="en-US" sz="2400" dirty="0" smtClean="0"/>
              <a:t> to be installed first</a:t>
            </a:r>
          </a:p>
          <a:p>
            <a:r>
              <a:rPr lang="en-US" sz="2400" dirty="0" smtClean="0"/>
              <a:t>Server Manager </a:t>
            </a:r>
            <a:r>
              <a:rPr lang="en-US" sz="2400" dirty="0" err="1" smtClean="0"/>
              <a:t>cmdlets</a:t>
            </a:r>
            <a:endParaRPr lang="en-US" sz="2400" dirty="0" smtClean="0"/>
          </a:p>
          <a:p>
            <a:pPr lvl="1"/>
            <a:r>
              <a:rPr lang="en-US" sz="2000" dirty="0" err="1" smtClean="0"/>
              <a:t>Dism</a:t>
            </a:r>
            <a:r>
              <a:rPr lang="en-US" sz="2000" dirty="0" smtClean="0"/>
              <a:t> /online /enable-feature /</a:t>
            </a:r>
            <a:r>
              <a:rPr lang="en-US" sz="2000" dirty="0" err="1" smtClean="0"/>
              <a:t>featurename:ServerManager</a:t>
            </a:r>
            <a:r>
              <a:rPr lang="en-US" sz="2000" dirty="0" smtClean="0"/>
              <a:t>-</a:t>
            </a:r>
            <a:br>
              <a:rPr lang="en-US" sz="2000" dirty="0" smtClean="0"/>
            </a:br>
            <a:r>
              <a:rPr lang="en-US" sz="2000" dirty="0" smtClean="0"/>
              <a:t>PSH-</a:t>
            </a:r>
            <a:r>
              <a:rPr lang="en-US" sz="2000" dirty="0" err="1" smtClean="0"/>
              <a:t>Cmdlets</a:t>
            </a:r>
            <a:endParaRPr lang="en-US" sz="2000" dirty="0" smtClean="0"/>
          </a:p>
          <a:p>
            <a:pPr lvl="1"/>
            <a:r>
              <a:rPr lang="en-US" sz="2000" dirty="0" smtClean="0"/>
              <a:t>Import-module </a:t>
            </a:r>
            <a:r>
              <a:rPr lang="en-US" sz="2000" dirty="0" err="1" smtClean="0"/>
              <a:t>ServerManager</a:t>
            </a:r>
            <a:endParaRPr lang="en-US" sz="2000" dirty="0" smtClean="0"/>
          </a:p>
          <a:p>
            <a:pPr lvl="1"/>
            <a:r>
              <a:rPr lang="en-US" sz="2000" dirty="0" smtClean="0"/>
              <a:t>The </a:t>
            </a:r>
            <a:r>
              <a:rPr lang="en-US" sz="2000" dirty="0" err="1" smtClean="0"/>
              <a:t>cmdlets</a:t>
            </a:r>
            <a:r>
              <a:rPr lang="en-US" sz="2000" dirty="0" smtClean="0"/>
              <a:t> are add-</a:t>
            </a:r>
            <a:r>
              <a:rPr lang="en-US" sz="2000" dirty="0" err="1" smtClean="0"/>
              <a:t>windowsfeature</a:t>
            </a:r>
            <a:r>
              <a:rPr lang="en-US" sz="2000" dirty="0" smtClean="0"/>
              <a:t>, get-</a:t>
            </a:r>
            <a:r>
              <a:rPr lang="en-US" sz="2000" dirty="0" err="1" smtClean="0"/>
              <a:t>windowsfeature</a:t>
            </a:r>
            <a:r>
              <a:rPr lang="en-US" sz="2000" dirty="0" smtClean="0"/>
              <a:t>, and </a:t>
            </a:r>
            <a:r>
              <a:rPr lang="en-US" sz="2000" dirty="0" smtClean="0"/>
              <a:t/>
            </a:r>
            <a:br>
              <a:rPr lang="en-US" sz="2000" dirty="0" smtClean="0"/>
            </a:br>
            <a:r>
              <a:rPr lang="en-US" sz="2000" dirty="0" smtClean="0"/>
              <a:t>remove-</a:t>
            </a:r>
            <a:r>
              <a:rPr lang="en-US" sz="2000" dirty="0" err="1" smtClean="0"/>
              <a:t>windowsfeature</a:t>
            </a:r>
            <a:endParaRPr lang="en-US" sz="2000" dirty="0" smtClean="0"/>
          </a:p>
          <a:p>
            <a:r>
              <a:rPr lang="en-US" sz="2400" dirty="0" smtClean="0"/>
              <a:t>Best Practice Analyzer </a:t>
            </a:r>
            <a:r>
              <a:rPr lang="en-US" sz="2400" dirty="0" err="1" smtClean="0"/>
              <a:t>cmdlets</a:t>
            </a:r>
            <a:endParaRPr lang="en-US" sz="2400" dirty="0" smtClean="0"/>
          </a:p>
          <a:p>
            <a:pPr lvl="1"/>
            <a:r>
              <a:rPr lang="en-US" sz="2000" dirty="0" err="1" smtClean="0"/>
              <a:t>Dism</a:t>
            </a:r>
            <a:r>
              <a:rPr lang="en-US" sz="2000" dirty="0" smtClean="0"/>
              <a:t> /online /enable-feature /</a:t>
            </a:r>
            <a:r>
              <a:rPr lang="en-US" sz="2000" dirty="0" err="1" smtClean="0"/>
              <a:t>featurename:BestPractices</a:t>
            </a:r>
            <a:r>
              <a:rPr lang="en-US" sz="2000" dirty="0" smtClean="0"/>
              <a:t>-</a:t>
            </a:r>
            <a:br>
              <a:rPr lang="en-US" sz="2000" dirty="0" smtClean="0"/>
            </a:br>
            <a:r>
              <a:rPr lang="en-US" sz="2000" dirty="0" smtClean="0"/>
              <a:t>PSH-</a:t>
            </a:r>
            <a:r>
              <a:rPr lang="en-US" sz="2000" dirty="0" err="1" smtClean="0"/>
              <a:t>Cmdlets</a:t>
            </a:r>
            <a:endParaRPr lang="en-US" sz="2000" dirty="0" smtClean="0"/>
          </a:p>
          <a:p>
            <a:pPr lvl="1"/>
            <a:r>
              <a:rPr lang="en-US" sz="2000" dirty="0" smtClean="0"/>
              <a:t>import-module </a:t>
            </a:r>
            <a:r>
              <a:rPr lang="en-US" sz="2000" dirty="0" err="1" smtClean="0"/>
              <a:t>BestPractices</a:t>
            </a:r>
            <a:endParaRPr lang="en-US" sz="2000" dirty="0" smtClean="0"/>
          </a:p>
          <a:p>
            <a:pPr lvl="1"/>
            <a:r>
              <a:rPr lang="en-US" sz="2000" dirty="0" smtClean="0"/>
              <a:t>The </a:t>
            </a:r>
            <a:r>
              <a:rPr lang="en-US" sz="2000" dirty="0" err="1" smtClean="0"/>
              <a:t>cmdlets</a:t>
            </a:r>
            <a:r>
              <a:rPr lang="en-US" sz="2000" dirty="0" smtClean="0"/>
              <a:t> are get-</a:t>
            </a:r>
            <a:r>
              <a:rPr lang="en-US" sz="2000" dirty="0" err="1" smtClean="0"/>
              <a:t>bparesult</a:t>
            </a:r>
            <a:r>
              <a:rPr lang="en-US" sz="2000" dirty="0" smtClean="0"/>
              <a:t>, </a:t>
            </a:r>
            <a:br>
              <a:rPr lang="en-US" sz="2000" dirty="0" smtClean="0"/>
            </a:br>
            <a:r>
              <a:rPr lang="en-US" sz="2000" dirty="0" smtClean="0"/>
              <a:t>invoke-</a:t>
            </a:r>
            <a:r>
              <a:rPr lang="en-US" sz="2000" dirty="0" err="1" smtClean="0"/>
              <a:t>bpamodel</a:t>
            </a:r>
            <a:r>
              <a:rPr lang="en-US" sz="2000" dirty="0" smtClean="0"/>
              <a:t> and set-</a:t>
            </a:r>
            <a:r>
              <a:rPr lang="en-US" sz="2000" dirty="0" err="1" smtClean="0"/>
              <a:t>bparesult</a:t>
            </a:r>
            <a:endParaRPr lang="en-US" sz="2000" dirty="0"/>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WoW64 in Server Core R2</a:t>
            </a:r>
            <a:endParaRPr lang="en-US" dirty="0"/>
          </a:p>
        </p:txBody>
      </p:sp>
      <p:sp>
        <p:nvSpPr>
          <p:cNvPr id="3" name="Content Placeholder 2"/>
          <p:cNvSpPr>
            <a:spLocks noGrp="1"/>
          </p:cNvSpPr>
          <p:nvPr>
            <p:ph idx="1"/>
          </p:nvPr>
        </p:nvSpPr>
        <p:spPr/>
        <p:txBody>
          <a:bodyPr/>
          <a:lstStyle/>
          <a:p>
            <a:r>
              <a:rPr lang="en-US" smtClean="0"/>
              <a:t>Installed by default</a:t>
            </a:r>
          </a:p>
          <a:p>
            <a:r>
              <a:rPr lang="en-US" smtClean="0"/>
              <a:t>Dism /online /disable-feature /featurename:ServerCore-WOW64</a:t>
            </a:r>
          </a:p>
          <a:p>
            <a:r>
              <a:rPr lang="en-US" smtClean="0"/>
              <a:t>Required for and must be installed for</a:t>
            </a:r>
          </a:p>
          <a:p>
            <a:pPr lvl="1"/>
            <a:r>
              <a:rPr lang="en-US" smtClean="0"/>
              <a:t>Active Directory</a:t>
            </a:r>
          </a:p>
          <a:p>
            <a:pPr lvl="1"/>
            <a:r>
              <a:rPr lang="en-US" smtClean="0"/>
              <a:t>Active Directory Lightweight Directory Services</a:t>
            </a:r>
            <a:endParaRPr lang="en-US" dirty="0" smtClean="0"/>
          </a:p>
        </p:txBody>
      </p:sp>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Other WoW64 Packages</a:t>
            </a:r>
            <a:endParaRPr lang="en-US" dirty="0"/>
          </a:p>
        </p:txBody>
      </p:sp>
      <p:sp>
        <p:nvSpPr>
          <p:cNvPr id="3" name="Content Placeholder 2"/>
          <p:cNvSpPr>
            <a:spLocks noGrp="1"/>
          </p:cNvSpPr>
          <p:nvPr>
            <p:ph idx="1"/>
          </p:nvPr>
        </p:nvSpPr>
        <p:spPr/>
        <p:txBody>
          <a:bodyPr/>
          <a:lstStyle/>
          <a:p>
            <a:r>
              <a:rPr lang="en-US" sz="2800" dirty="0" smtClean="0"/>
              <a:t>The following all have WoW64 support that </a:t>
            </a:r>
            <a:br>
              <a:rPr lang="en-US" sz="2800" dirty="0" smtClean="0"/>
            </a:br>
            <a:r>
              <a:rPr lang="en-US" sz="2800" dirty="0" smtClean="0"/>
              <a:t>can be installed</a:t>
            </a:r>
          </a:p>
          <a:p>
            <a:pPr lvl="1"/>
            <a:r>
              <a:rPr lang="en-US" sz="2400" dirty="0" smtClean="0"/>
              <a:t>FailoverCluster-Core-WOW64</a:t>
            </a:r>
          </a:p>
          <a:p>
            <a:pPr lvl="1"/>
            <a:r>
              <a:rPr lang="en-US" sz="2400" dirty="0" smtClean="0"/>
              <a:t>NetFx2-ServerCore-WOW64</a:t>
            </a:r>
          </a:p>
          <a:p>
            <a:pPr lvl="2"/>
            <a:r>
              <a:rPr lang="en-US" sz="2000" dirty="0" smtClean="0"/>
              <a:t>MicrosoftWindowsPowerShell-WOW64</a:t>
            </a:r>
          </a:p>
          <a:p>
            <a:pPr lvl="1"/>
            <a:r>
              <a:rPr lang="en-US" sz="2400" dirty="0" smtClean="0"/>
              <a:t>NetFx3-ServerCore-WOW64</a:t>
            </a:r>
          </a:p>
          <a:p>
            <a:pPr lvl="1"/>
            <a:r>
              <a:rPr lang="en-US" sz="2400" dirty="0" smtClean="0"/>
              <a:t>Printing-ServerCore-Role-WOW64</a:t>
            </a:r>
          </a:p>
          <a:p>
            <a:pPr lvl="1"/>
            <a:r>
              <a:rPr lang="en-US" sz="2400" dirty="0" smtClean="0"/>
              <a:t>ServerCore-EA-IME-WOW64</a:t>
            </a:r>
          </a:p>
          <a:p>
            <a:pPr lvl="1"/>
            <a:r>
              <a:rPr lang="en-US" sz="2400" dirty="0" smtClean="0"/>
              <a:t>SUACore-WOW64</a:t>
            </a:r>
          </a:p>
          <a:p>
            <a:r>
              <a:rPr lang="en-US" sz="2800" dirty="0" smtClean="0"/>
              <a:t>Must first install Corresponding 64-bit feature, </a:t>
            </a:r>
            <a:br>
              <a:rPr lang="en-US" sz="2800" dirty="0" smtClean="0"/>
            </a:br>
            <a:r>
              <a:rPr lang="en-US" sz="2800" dirty="0" smtClean="0"/>
              <a:t>e.g., </a:t>
            </a:r>
            <a:r>
              <a:rPr lang="en-US" sz="2800" dirty="0" err="1" smtClean="0"/>
              <a:t>FailoverCluster</a:t>
            </a:r>
            <a:r>
              <a:rPr lang="en-US" sz="2800" dirty="0" smtClean="0"/>
              <a:t>-Core</a:t>
            </a:r>
          </a:p>
          <a:p>
            <a:endParaRPr lang="en-US" sz="2800" dirty="0" smtClean="0"/>
          </a:p>
        </p:txBody>
      </p:sp>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Potential Issues with WoW64</a:t>
            </a:r>
            <a:endParaRPr lang="en-US" dirty="0"/>
          </a:p>
        </p:txBody>
      </p:sp>
      <p:sp>
        <p:nvSpPr>
          <p:cNvPr id="3" name="Content Placeholder 2"/>
          <p:cNvSpPr>
            <a:spLocks noGrp="1"/>
          </p:cNvSpPr>
          <p:nvPr>
            <p:ph idx="1"/>
          </p:nvPr>
        </p:nvSpPr>
        <p:spPr/>
        <p:txBody>
          <a:bodyPr/>
          <a:lstStyle/>
          <a:p>
            <a:r>
              <a:rPr lang="en-US" dirty="0" smtClean="0"/>
              <a:t>Installers Requiring WoW64</a:t>
            </a:r>
          </a:p>
          <a:p>
            <a:pPr lvl="1"/>
            <a:r>
              <a:rPr lang="en-US" dirty="0" smtClean="0"/>
              <a:t>When an MSI requires WoW64, it will return:</a:t>
            </a:r>
          </a:p>
          <a:p>
            <a:pPr lvl="2"/>
            <a:r>
              <a:rPr lang="en-US" dirty="0" smtClean="0"/>
              <a:t>Error 1719. The Windows Installer Service could not </a:t>
            </a:r>
            <a:br>
              <a:rPr lang="en-US" dirty="0" smtClean="0"/>
            </a:br>
            <a:r>
              <a:rPr lang="en-US" dirty="0" smtClean="0"/>
              <a:t>be accessed. This can occur if the Windows Installer is not correctly installed. Contact your support personnel for </a:t>
            </a:r>
            <a:r>
              <a:rPr lang="en-US" dirty="0" smtClean="0"/>
              <a:t>assistance.</a:t>
            </a:r>
            <a:endParaRPr lang="en-US" dirty="0" smtClean="0"/>
          </a:p>
          <a:p>
            <a:r>
              <a:rPr lang="en-US" dirty="0" smtClean="0"/>
              <a:t>Applications Requiring WoW64</a:t>
            </a:r>
          </a:p>
          <a:p>
            <a:pPr lvl="1"/>
            <a:r>
              <a:rPr lang="en-US" dirty="0" smtClean="0"/>
              <a:t>When trying to run a 32-bit application, you will receive the following error:</a:t>
            </a:r>
          </a:p>
          <a:p>
            <a:pPr lvl="2"/>
            <a:r>
              <a:rPr lang="en-US" dirty="0" smtClean="0"/>
              <a:t>The subsystem needed to support the image type </a:t>
            </a:r>
            <a:br>
              <a:rPr lang="en-US" dirty="0" smtClean="0"/>
            </a:br>
            <a:r>
              <a:rPr lang="en-US" dirty="0" smtClean="0"/>
              <a:t>is not </a:t>
            </a:r>
            <a:r>
              <a:rPr lang="en-US" dirty="0" smtClean="0"/>
              <a:t>present.</a:t>
            </a:r>
            <a:endParaRPr lang="en-US" dirty="0" smtClean="0"/>
          </a:p>
        </p:txBody>
      </p:sp>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mtClean="0"/>
              <a:t>PowerShell and WOW64 Demo</a:t>
            </a:r>
            <a:endParaRPr lang="en-US" dirty="0"/>
          </a:p>
        </p:txBody>
      </p:sp>
      <p:sp>
        <p:nvSpPr>
          <p:cNvPr id="9" name="Subtitle 8"/>
          <p:cNvSpPr>
            <a:spLocks noGrp="1"/>
          </p:cNvSpPr>
          <p:nvPr>
            <p:ph type="subTitle" idx="1"/>
          </p:nvPr>
        </p:nvSpPr>
        <p:spPr/>
        <p:txBody>
          <a:bodyPr/>
          <a:lstStyle/>
          <a:p>
            <a:endParaRPr lang="en-US"/>
          </a:p>
        </p:txBody>
      </p:sp>
      <p:sp>
        <p:nvSpPr>
          <p:cNvPr id="10" name="Text Placeholder 9"/>
          <p:cNvSpPr>
            <a:spLocks noGrp="1"/>
          </p:cNvSpPr>
          <p:nvPr>
            <p:ph type="body" sz="quarter" idx="10"/>
          </p:nvPr>
        </p:nvSpPr>
        <p:spPr/>
        <p:txBody>
          <a:bodyPr/>
          <a:lstStyle/>
          <a:p>
            <a:endParaRPr lang="en-US"/>
          </a:p>
        </p:txBody>
      </p:sp>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Reducing the Footprint</a:t>
            </a:r>
            <a:endParaRPr lang="en-US" dirty="0"/>
          </a:p>
        </p:txBody>
      </p:sp>
      <p:sp>
        <p:nvSpPr>
          <p:cNvPr id="3" name="Content Placeholder 2"/>
          <p:cNvSpPr>
            <a:spLocks noGrp="1"/>
          </p:cNvSpPr>
          <p:nvPr>
            <p:ph idx="1"/>
          </p:nvPr>
        </p:nvSpPr>
        <p:spPr/>
        <p:txBody>
          <a:bodyPr/>
          <a:lstStyle/>
          <a:p>
            <a:r>
              <a:rPr lang="en-US" dirty="0" smtClean="0"/>
              <a:t>Can remove roles and features from the </a:t>
            </a:r>
            <a:r>
              <a:rPr lang="en-US" dirty="0" smtClean="0"/>
              <a:t/>
            </a:r>
            <a:br>
              <a:rPr lang="en-US" dirty="0" smtClean="0"/>
            </a:br>
            <a:r>
              <a:rPr lang="en-US" dirty="0" smtClean="0"/>
              <a:t>Server </a:t>
            </a:r>
            <a:r>
              <a:rPr lang="en-US" dirty="0" smtClean="0"/>
              <a:t>Core image</a:t>
            </a:r>
          </a:p>
          <a:p>
            <a:pPr lvl="1"/>
            <a:r>
              <a:rPr lang="en-US" dirty="0" smtClean="0"/>
              <a:t>One-way process; once removed, it is gone </a:t>
            </a:r>
            <a:r>
              <a:rPr lang="en-US" dirty="0" smtClean="0"/>
              <a:t/>
            </a:r>
            <a:br>
              <a:rPr lang="en-US" dirty="0" smtClean="0"/>
            </a:br>
            <a:r>
              <a:rPr lang="en-US" dirty="0" smtClean="0"/>
              <a:t>unless </a:t>
            </a:r>
            <a:r>
              <a:rPr lang="en-US" dirty="0" smtClean="0"/>
              <a:t>you reinstall</a:t>
            </a:r>
          </a:p>
          <a:p>
            <a:r>
              <a:rPr lang="en-US" dirty="0" smtClean="0"/>
              <a:t>Largest footprint savings</a:t>
            </a:r>
          </a:p>
          <a:p>
            <a:pPr lvl="1"/>
            <a:r>
              <a:rPr lang="en-US" dirty="0" err="1" smtClean="0"/>
              <a:t>.Net</a:t>
            </a:r>
            <a:r>
              <a:rPr lang="en-US" dirty="0" smtClean="0"/>
              <a:t> Support ~500MB</a:t>
            </a:r>
          </a:p>
          <a:p>
            <a:pPr lvl="1"/>
            <a:r>
              <a:rPr lang="en-US" dirty="0" smtClean="0"/>
              <a:t>IME Support ~200MB</a:t>
            </a:r>
          </a:p>
          <a:p>
            <a:pPr lvl="1"/>
            <a:r>
              <a:rPr lang="en-US" dirty="0" smtClean="0"/>
              <a:t>WoW64 Support ~150MB</a:t>
            </a: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Agenda</a:t>
            </a:r>
            <a:endParaRPr lang="en-US" dirty="0"/>
          </a:p>
        </p:txBody>
      </p:sp>
      <p:sp>
        <p:nvSpPr>
          <p:cNvPr id="3" name="Content Placeholder 2"/>
          <p:cNvSpPr>
            <a:spLocks noGrp="1"/>
          </p:cNvSpPr>
          <p:nvPr>
            <p:ph idx="1"/>
          </p:nvPr>
        </p:nvSpPr>
        <p:spPr/>
        <p:txBody>
          <a:bodyPr/>
          <a:lstStyle/>
          <a:p>
            <a:r>
              <a:rPr lang="en-US" smtClean="0"/>
              <a:t>Overview of the R2 Additions</a:t>
            </a:r>
          </a:p>
          <a:p>
            <a:r>
              <a:rPr lang="en-US" smtClean="0"/>
              <a:t>.NET in Server Core</a:t>
            </a:r>
          </a:p>
          <a:p>
            <a:r>
              <a:rPr lang="en-US" smtClean="0"/>
              <a:t>IIS Additions to Server Core</a:t>
            </a:r>
          </a:p>
          <a:p>
            <a:r>
              <a:rPr lang="en-US" smtClean="0"/>
              <a:t>PowerShell in Server Core</a:t>
            </a:r>
          </a:p>
          <a:p>
            <a:r>
              <a:rPr lang="en-US" smtClean="0"/>
              <a:t>Further Minimizing Server Core</a:t>
            </a:r>
          </a:p>
          <a:p>
            <a:r>
              <a:rPr lang="en-US" smtClean="0"/>
              <a:t>Other Additions</a:t>
            </a:r>
          </a:p>
          <a:p>
            <a:endParaRPr lang="en-US" smtClean="0"/>
          </a:p>
          <a:p>
            <a:endParaRPr lang="en-US" dirty="0"/>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Removing Packages</a:t>
            </a:r>
            <a:endParaRPr lang="en-US" dirty="0"/>
          </a:p>
        </p:txBody>
      </p:sp>
      <p:sp>
        <p:nvSpPr>
          <p:cNvPr id="3" name="Content Placeholder 2"/>
          <p:cNvSpPr>
            <a:spLocks noGrp="1"/>
          </p:cNvSpPr>
          <p:nvPr>
            <p:ph idx="1"/>
          </p:nvPr>
        </p:nvSpPr>
        <p:spPr/>
        <p:txBody>
          <a:bodyPr/>
          <a:lstStyle/>
          <a:p>
            <a:r>
              <a:rPr lang="en-US" sz="2800" dirty="0" smtClean="0"/>
              <a:t>Change to \windows\servicing\packages</a:t>
            </a:r>
          </a:p>
          <a:p>
            <a:r>
              <a:rPr lang="en-US" sz="2800" dirty="0" smtClean="0"/>
              <a:t>Dir *</a:t>
            </a:r>
            <a:r>
              <a:rPr lang="en-US" sz="2800" dirty="0" err="1" smtClean="0"/>
              <a:t>coreedition</a:t>
            </a:r>
            <a:r>
              <a:rPr lang="en-US" sz="2800" dirty="0" smtClean="0"/>
              <a:t>*.mum /w</a:t>
            </a:r>
          </a:p>
          <a:p>
            <a:r>
              <a:rPr lang="en-US" sz="2800" dirty="0" smtClean="0"/>
              <a:t>Copy file name up to extension</a:t>
            </a:r>
          </a:p>
          <a:p>
            <a:pPr lvl="1"/>
            <a:r>
              <a:rPr lang="en-US" sz="2400" dirty="0" smtClean="0"/>
              <a:t>For example: Microsoft-Windows-ServerEnterpriseCoreEdition~31bf3856ad364e35</a:t>
            </a:r>
            <a:r>
              <a:rPr lang="en-US" sz="2400" dirty="0" smtClean="0"/>
              <a:t>~</a:t>
            </a:r>
            <a:br>
              <a:rPr lang="en-US" sz="2400" dirty="0" smtClean="0"/>
            </a:br>
            <a:r>
              <a:rPr lang="en-US" sz="2400" dirty="0" smtClean="0"/>
              <a:t>amd64</a:t>
            </a:r>
            <a:r>
              <a:rPr lang="en-US" sz="2400" dirty="0" smtClean="0"/>
              <a:t>~~6.1.7100.0</a:t>
            </a:r>
          </a:p>
          <a:p>
            <a:r>
              <a:rPr lang="en-US" sz="2800" dirty="0" err="1" smtClean="0"/>
              <a:t>Dism</a:t>
            </a:r>
            <a:r>
              <a:rPr lang="en-US" sz="2800" dirty="0" smtClean="0"/>
              <a:t> /online /get-features /</a:t>
            </a:r>
            <a:r>
              <a:rPr lang="en-US" sz="2800" dirty="0" err="1" smtClean="0"/>
              <a:t>packagename</a:t>
            </a:r>
            <a:r>
              <a:rPr lang="en-US" sz="2800" dirty="0" smtClean="0"/>
              <a:t>: </a:t>
            </a:r>
            <a:br>
              <a:rPr lang="en-US" sz="2800" dirty="0" smtClean="0"/>
            </a:br>
            <a:r>
              <a:rPr lang="en-US" sz="2800" dirty="0" smtClean="0"/>
              <a:t>&lt;core edition package&gt;</a:t>
            </a:r>
          </a:p>
          <a:p>
            <a:r>
              <a:rPr lang="en-US" sz="2800" dirty="0" err="1" smtClean="0"/>
              <a:t>Dism</a:t>
            </a:r>
            <a:r>
              <a:rPr lang="en-US" sz="2800" dirty="0" smtClean="0"/>
              <a:t> /online /disable-feature /</a:t>
            </a:r>
            <a:r>
              <a:rPr lang="en-US" sz="2800" dirty="0" err="1" smtClean="0"/>
              <a:t>packagename</a:t>
            </a:r>
            <a:r>
              <a:rPr lang="en-US" sz="2800" dirty="0" smtClean="0"/>
              <a:t>: &lt;core edition package&gt; /</a:t>
            </a:r>
            <a:r>
              <a:rPr lang="en-US" sz="2800" dirty="0" err="1" smtClean="0"/>
              <a:t>featurename</a:t>
            </a:r>
            <a:r>
              <a:rPr lang="en-US" sz="2800" dirty="0" smtClean="0"/>
              <a:t>:</a:t>
            </a:r>
            <a:br>
              <a:rPr lang="en-US" sz="2800" dirty="0" smtClean="0"/>
            </a:br>
            <a:r>
              <a:rPr lang="en-US" sz="2800" dirty="0" smtClean="0"/>
              <a:t>&lt;</a:t>
            </a:r>
            <a:r>
              <a:rPr lang="en-US" sz="2800" dirty="0" err="1" smtClean="0"/>
              <a:t>name_from_previous_step_to</a:t>
            </a:r>
            <a:r>
              <a:rPr lang="en-US" sz="2800" dirty="0" smtClean="0"/>
              <a:t> _remove&gt;</a:t>
            </a:r>
          </a:p>
          <a:p>
            <a:endParaRPr lang="en-US" sz="2800" dirty="0" smtClean="0"/>
          </a:p>
        </p:txBody>
      </p:sp>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Reducing the Footprint Demo</a:t>
            </a:r>
            <a:endParaRPr lang="en-US" dirty="0"/>
          </a:p>
        </p:txBody>
      </p:sp>
      <p:sp>
        <p:nvSpPr>
          <p:cNvPr id="9" name="Subtitle 8"/>
          <p:cNvSpPr>
            <a:spLocks noGrp="1"/>
          </p:cNvSpPr>
          <p:nvPr>
            <p:ph type="subTitle" idx="1"/>
          </p:nvPr>
        </p:nvSpPr>
        <p:spPr/>
        <p:txBody>
          <a:bodyPr/>
          <a:lstStyle/>
          <a:p>
            <a:endParaRPr lang="en-US"/>
          </a:p>
        </p:txBody>
      </p:sp>
      <p:sp>
        <p:nvSpPr>
          <p:cNvPr id="10" name="Text Placeholder 9"/>
          <p:cNvSpPr>
            <a:spLocks noGrp="1"/>
          </p:cNvSpPr>
          <p:nvPr>
            <p:ph type="body" sz="quarter" idx="10"/>
          </p:nvPr>
        </p:nvSpPr>
        <p:spPr/>
        <p:txBody>
          <a:bodyPr/>
          <a:lstStyle/>
          <a:p>
            <a:endParaRPr lang="en-US"/>
          </a:p>
        </p:txBody>
      </p:sp>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Installing a Product Key</a:t>
            </a:r>
            <a:endParaRPr lang="en-US" dirty="0"/>
          </a:p>
        </p:txBody>
      </p:sp>
      <p:sp>
        <p:nvSpPr>
          <p:cNvPr id="3" name="Content Placeholder 2"/>
          <p:cNvSpPr>
            <a:spLocks noGrp="1"/>
          </p:cNvSpPr>
          <p:nvPr>
            <p:ph idx="1"/>
          </p:nvPr>
        </p:nvSpPr>
        <p:spPr/>
        <p:txBody>
          <a:bodyPr/>
          <a:lstStyle/>
          <a:p>
            <a:r>
              <a:rPr lang="en-US" smtClean="0"/>
              <a:t>Setup no longer prompts for Product Key</a:t>
            </a:r>
          </a:p>
          <a:p>
            <a:r>
              <a:rPr lang="en-US" smtClean="0"/>
              <a:t>No OOBE on Server Core</a:t>
            </a:r>
          </a:p>
          <a:p>
            <a:r>
              <a:rPr lang="en-US" smtClean="0"/>
              <a:t>Can use SLMGR.VBS</a:t>
            </a:r>
          </a:p>
          <a:p>
            <a:pPr lvl="1"/>
            <a:r>
              <a:rPr lang="en-US" smtClean="0"/>
              <a:t>Slmgr.vbs -ipk &lt;product key&gt;</a:t>
            </a:r>
          </a:p>
          <a:p>
            <a:pPr lvl="1"/>
            <a:r>
              <a:rPr lang="en-US" smtClean="0"/>
              <a:t>Slmgr.vbs -ato</a:t>
            </a:r>
            <a:endParaRPr lang="en-US" dirty="0" smtClean="0"/>
          </a:p>
        </p:txBody>
      </p:sp>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Sconfig</a:t>
            </a:r>
            <a:endParaRPr lang="en-US"/>
          </a:p>
        </p:txBody>
      </p:sp>
      <p:sp>
        <p:nvSpPr>
          <p:cNvPr id="3" name="Content Placeholder 2"/>
          <p:cNvSpPr>
            <a:spLocks noGrp="1"/>
          </p:cNvSpPr>
          <p:nvPr>
            <p:ph idx="4294967295"/>
          </p:nvPr>
        </p:nvSpPr>
        <p:spPr>
          <a:xfrm>
            <a:off x="395640" y="1412875"/>
            <a:ext cx="8382000" cy="635733"/>
          </a:xfrm>
        </p:spPr>
        <p:txBody>
          <a:bodyPr/>
          <a:lstStyle/>
          <a:p>
            <a:r>
              <a:rPr lang="en-US" dirty="0" smtClean="0"/>
              <a:t>New script to ease initial configuration</a:t>
            </a:r>
            <a:endParaRPr lang="en-US" dirty="0"/>
          </a:p>
        </p:txBody>
      </p:sp>
      <p:pic>
        <p:nvPicPr>
          <p:cNvPr id="29699" name="Picture 3"/>
          <p:cNvPicPr>
            <a:picLocks noChangeAspect="1" noChangeArrowheads="1"/>
          </p:cNvPicPr>
          <p:nvPr/>
        </p:nvPicPr>
        <p:blipFill>
          <a:blip r:embed="rId3"/>
          <a:srcRect/>
          <a:stretch>
            <a:fillRect/>
          </a:stretch>
        </p:blipFill>
        <p:spPr bwMode="auto">
          <a:xfrm>
            <a:off x="0" y="2133600"/>
            <a:ext cx="6353175" cy="3152775"/>
          </a:xfrm>
          <a:prstGeom prst="rect">
            <a:avLst/>
          </a:prstGeom>
          <a:noFill/>
          <a:ln w="9525">
            <a:noFill/>
            <a:miter lim="800000"/>
            <a:headEnd/>
            <a:tailEnd/>
          </a:ln>
          <a:effectLst/>
        </p:spPr>
      </p:pic>
      <p:pic>
        <p:nvPicPr>
          <p:cNvPr id="29700" name="Picture 4"/>
          <p:cNvPicPr>
            <a:picLocks noChangeAspect="1" noChangeArrowheads="1"/>
          </p:cNvPicPr>
          <p:nvPr/>
        </p:nvPicPr>
        <p:blipFill>
          <a:blip r:embed="rId4"/>
          <a:srcRect/>
          <a:stretch>
            <a:fillRect/>
          </a:stretch>
        </p:blipFill>
        <p:spPr bwMode="auto">
          <a:xfrm>
            <a:off x="2800350" y="3505200"/>
            <a:ext cx="6343650" cy="3133725"/>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p:cNvSpPr>
            <a:spLocks noGrp="1"/>
          </p:cNvSpPr>
          <p:nvPr>
            <p:ph type="body" sz="quarter" idx="10"/>
          </p:nvPr>
        </p:nvSpPr>
        <p:spPr/>
        <p:txBody>
          <a:bodyPr/>
          <a:lstStyle/>
          <a:p>
            <a:r>
              <a:rPr lang="en-US" sz="8000" dirty="0" smtClean="0"/>
              <a:t>question &amp; answer</a:t>
            </a:r>
            <a:endParaRPr lang="en-US" sz="8000" dirty="0"/>
          </a:p>
        </p:txBody>
      </p:sp>
    </p:spTree>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8" name="Rectangle 4"/>
          <p:cNvSpPr>
            <a:spLocks noGrp="1" noChangeArrowheads="1"/>
          </p:cNvSpPr>
          <p:nvPr>
            <p:ph type="title"/>
          </p:nvPr>
        </p:nvSpPr>
        <p:spPr/>
        <p:txBody>
          <a:bodyPr/>
          <a:lstStyle/>
          <a:p>
            <a:r>
              <a:rPr lang="en-US" smtClean="0"/>
              <a:t>Server Core Resources</a:t>
            </a:r>
            <a:endParaRPr lang="en-US"/>
          </a:p>
        </p:txBody>
      </p:sp>
      <p:sp>
        <p:nvSpPr>
          <p:cNvPr id="188418" name="Rectangle 5"/>
          <p:cNvSpPr>
            <a:spLocks noGrp="1" noChangeArrowheads="1"/>
          </p:cNvSpPr>
          <p:nvPr>
            <p:ph idx="4294967295"/>
          </p:nvPr>
        </p:nvSpPr>
        <p:spPr>
          <a:xfrm>
            <a:off x="422016" y="1412874"/>
            <a:ext cx="7681913" cy="4996717"/>
          </a:xfrm>
        </p:spPr>
        <p:txBody>
          <a:bodyPr/>
          <a:lstStyle/>
          <a:p>
            <a:r>
              <a:rPr lang="en-US" sz="2400" dirty="0" smtClean="0"/>
              <a:t>Server Core Blog</a:t>
            </a:r>
          </a:p>
          <a:p>
            <a:pPr marL="742950" lvl="1" indent="-349250"/>
            <a:r>
              <a:rPr lang="en-US" sz="2000" dirty="0" smtClean="0">
                <a:hlinkClick r:id="rId3"/>
              </a:rPr>
              <a:t>http://blogs.technet.com/server_core/default.aspx</a:t>
            </a:r>
            <a:r>
              <a:rPr lang="en-US" sz="2000" dirty="0" smtClean="0"/>
              <a:t> </a:t>
            </a:r>
          </a:p>
          <a:p>
            <a:r>
              <a:rPr lang="en-US" sz="2400" dirty="0" smtClean="0"/>
              <a:t>Newsgroups</a:t>
            </a:r>
          </a:p>
          <a:p>
            <a:pPr marL="742950" lvl="1" indent="-349250"/>
            <a:r>
              <a:rPr lang="en-US" sz="2000" dirty="0" smtClean="0">
                <a:hlinkClick r:id="rId4"/>
              </a:rPr>
              <a:t>http://forums.technet.microsoft.com/en-US/winservercore/threads/</a:t>
            </a:r>
            <a:r>
              <a:rPr lang="en-US" sz="2000" dirty="0" smtClean="0"/>
              <a:t> </a:t>
            </a:r>
          </a:p>
          <a:p>
            <a:pPr marL="742950" lvl="1" indent="-349250"/>
            <a:r>
              <a:rPr lang="en-US" sz="2000" dirty="0" smtClean="0">
                <a:hlinkClick r:id="rId5"/>
              </a:rPr>
              <a:t>http://forums.msdn.microsoft.com/en-US/servercorefordevelopers/threads/</a:t>
            </a:r>
            <a:r>
              <a:rPr lang="en-US" sz="2000" dirty="0" smtClean="0"/>
              <a:t> </a:t>
            </a:r>
          </a:p>
          <a:p>
            <a:r>
              <a:rPr lang="en-US" sz="2400" dirty="0" smtClean="0"/>
              <a:t>Step-by-Step Guide</a:t>
            </a:r>
          </a:p>
          <a:p>
            <a:pPr marL="742950" lvl="1" indent="-349250"/>
            <a:r>
              <a:rPr lang="en-US" sz="2000" dirty="0" smtClean="0"/>
              <a:t>Online at</a:t>
            </a:r>
          </a:p>
          <a:p>
            <a:pPr marL="1028700" lvl="2" indent="-285750"/>
            <a:r>
              <a:rPr lang="en-US" sz="1800" dirty="0" smtClean="0">
                <a:hlinkClick r:id="rId6"/>
              </a:rPr>
              <a:t>http://technet2.microsoft.com/windowsserver/longhorn/en/library/bab0f1a1-54aa-4cef-9164-139e8bcc44751033.mspx?mfr=true</a:t>
            </a:r>
            <a:r>
              <a:rPr lang="en-US" sz="1800" dirty="0" smtClean="0"/>
              <a:t> </a:t>
            </a:r>
          </a:p>
          <a:p>
            <a:pPr marL="742950" lvl="1" indent="-349250"/>
            <a:r>
              <a:rPr lang="en-US" sz="2000" dirty="0" smtClean="0"/>
              <a:t>Download in Word Document in the Download Center</a:t>
            </a:r>
          </a:p>
          <a:p>
            <a:pPr marL="1028700" lvl="2" indent="-285750"/>
            <a:r>
              <a:rPr lang="en-US" sz="1800" dirty="0" smtClean="0">
                <a:hlinkClick r:id="rId7"/>
              </a:rPr>
              <a:t>http://download.microsoft.com/</a:t>
            </a:r>
            <a:endParaRPr lang="en-US" sz="1800" dirty="0" smtClean="0"/>
          </a:p>
          <a:p>
            <a:r>
              <a:rPr lang="en-US" sz="2400" dirty="0" smtClean="0"/>
              <a:t>E-mail</a:t>
            </a:r>
          </a:p>
          <a:p>
            <a:pPr marL="742950" lvl="1" indent="-349250"/>
            <a:r>
              <a:rPr lang="en-US" sz="2000" dirty="0" smtClean="0"/>
              <a:t>srvcfdbk@microsoft.com </a:t>
            </a:r>
          </a:p>
        </p:txBody>
      </p:sp>
    </p:spTree>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24"/>
          <p:cNvSpPr>
            <a:spLocks noGrp="1"/>
          </p:cNvSpPr>
          <p:nvPr>
            <p:ph type="title"/>
          </p:nvPr>
        </p:nvSpPr>
        <p:spPr/>
        <p:txBody>
          <a:bodyPr/>
          <a:lstStyle/>
          <a:p>
            <a:r>
              <a:rPr smtClean="0"/>
              <a:t>Windows Server Resources</a:t>
            </a:r>
            <a:endParaRPr lang="en-US" dirty="0"/>
          </a:p>
        </p:txBody>
      </p:sp>
      <p:sp>
        <p:nvSpPr>
          <p:cNvPr id="26" name="Content Placeholder 25"/>
          <p:cNvSpPr>
            <a:spLocks noGrp="1"/>
          </p:cNvSpPr>
          <p:nvPr>
            <p:ph sz="quarter" idx="10"/>
          </p:nvPr>
        </p:nvSpPr>
        <p:spPr>
          <a:xfrm>
            <a:off x="3696788" y="1143000"/>
            <a:ext cx="5069259" cy="2344783"/>
          </a:xfrm>
          <a:prstGeom prst="roundRect">
            <a:avLst>
              <a:gd name="adj" fmla="val 18466"/>
            </a:avLst>
          </a:prstGeom>
        </p:spPr>
        <p:txBody>
          <a:bodyPr lIns="91440" rIns="91440" anchor="t"/>
          <a:lstStyle/>
          <a:p>
            <a:r>
              <a:rPr lang="en-US" sz="3000" dirty="0" smtClean="0"/>
              <a:t>Make sure you pick up your copy of Windows Server 2008 R2 RC from the Materials Distribution Counter</a:t>
            </a:r>
            <a:endParaRPr lang="en-US" sz="3000" dirty="0"/>
          </a:p>
        </p:txBody>
      </p:sp>
      <p:sp>
        <p:nvSpPr>
          <p:cNvPr id="28" name="Content Placeholder 27"/>
          <p:cNvSpPr>
            <a:spLocks noGrp="1"/>
          </p:cNvSpPr>
          <p:nvPr>
            <p:ph sz="quarter" idx="12"/>
          </p:nvPr>
        </p:nvSpPr>
        <p:spPr>
          <a:xfrm>
            <a:off x="394063" y="3397949"/>
            <a:ext cx="8385048" cy="1058860"/>
          </a:xfrm>
        </p:spPr>
        <p:txBody>
          <a:bodyPr/>
          <a:lstStyle/>
          <a:p>
            <a:r>
              <a:rPr sz="3200" smtClean="0"/>
              <a:t>Learn More about Windows Server 2008 R2: </a:t>
            </a:r>
          </a:p>
          <a:p>
            <a:r>
              <a:rPr sz="2400" u="sng" smtClean="0">
                <a:hlinkClick r:id="rId3"/>
              </a:rPr>
              <a:t>www.microsoft.com/WindowsServer2008R2</a:t>
            </a:r>
            <a:r>
              <a:rPr sz="2400" u="sng" smtClean="0"/>
              <a:t> </a:t>
            </a:r>
            <a:endParaRPr sz="2400"/>
          </a:p>
        </p:txBody>
      </p:sp>
      <p:sp>
        <p:nvSpPr>
          <p:cNvPr id="29" name="Content Placeholder 28"/>
          <p:cNvSpPr>
            <a:spLocks noGrp="1"/>
          </p:cNvSpPr>
          <p:nvPr>
            <p:ph sz="quarter" idx="13"/>
          </p:nvPr>
        </p:nvSpPr>
        <p:spPr>
          <a:xfrm>
            <a:off x="364374" y="4555375"/>
            <a:ext cx="8385048" cy="1479665"/>
          </a:xfrm>
        </p:spPr>
        <p:txBody>
          <a:bodyPr/>
          <a:lstStyle/>
          <a:p>
            <a:r>
              <a:rPr sz="3200" smtClean="0"/>
              <a:t>Technical Learning Center (Orange Section): </a:t>
            </a:r>
          </a:p>
          <a:p>
            <a:r>
              <a:rPr sz="2400">
                <a:solidFill>
                  <a:schemeClr val="accent5">
                    <a:lumMod val="60000"/>
                    <a:lumOff val="40000"/>
                  </a:schemeClr>
                </a:solidFill>
              </a:rPr>
              <a:t>Highlighting Windows Server 2008 and R2 technologies</a:t>
            </a:r>
          </a:p>
          <a:p>
            <a:pPr>
              <a:buFont typeface="Arial" pitchFamily="34" charset="0"/>
              <a:buChar char="•"/>
            </a:pPr>
            <a:r>
              <a:rPr sz="2400">
                <a:solidFill>
                  <a:schemeClr val="accent5">
                    <a:lumMod val="60000"/>
                    <a:lumOff val="40000"/>
                  </a:schemeClr>
                </a:solidFill>
              </a:rPr>
              <a:t>Over 15 booths and experts from Microsoft and our partners</a:t>
            </a:r>
            <a:endParaRPr sz="2400">
              <a:solidFill>
                <a:schemeClr val="accent5">
                  <a:lumMod val="60000"/>
                  <a:lumOff val="40000"/>
                </a:schemeClr>
              </a:solidFill>
              <a:hlinkClick r:id="rId3"/>
            </a:endParaRPr>
          </a:p>
        </p:txBody>
      </p:sp>
      <p:sp>
        <p:nvSpPr>
          <p:cNvPr id="8" name="Rectangle 7"/>
          <p:cNvSpPr/>
          <p:nvPr/>
        </p:nvSpPr>
        <p:spPr bwMode="auto">
          <a:xfrm>
            <a:off x="-2298032" y="-1"/>
            <a:ext cx="2141623" cy="2587752"/>
          </a:xfrm>
          <a:prstGeom prst="rect">
            <a:avLst/>
          </a:prstGeom>
          <a:ln w="38100">
            <a:solidFill>
              <a:srgbClr val="FFFF00"/>
            </a:solidFill>
            <a:headEnd type="none" w="med" len="med"/>
            <a:tailEnd type="none" w="med" len="med"/>
          </a:ln>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t" anchorCtr="0" compatLnSpc="1">
            <a:prstTxWarp prst="textNoShape">
              <a:avLst/>
            </a:prstTxWarp>
          </a:bodyPr>
          <a:lstStyle/>
          <a:p>
            <a:pPr defTabSz="914099" fontAlgn="base">
              <a:spcBef>
                <a:spcPct val="0"/>
              </a:spcBef>
              <a:spcAft>
                <a:spcPct val="0"/>
              </a:spcAft>
            </a:pPr>
            <a:r>
              <a:rPr lang="en-US" sz="2400" b="1" dirty="0" smtClean="0"/>
              <a:t>Required Slide</a:t>
            </a:r>
            <a:endParaRPr lang="en-US" sz="2400" b="1" dirty="0" smtClean="0">
              <a:solidFill>
                <a:schemeClr val="accent5"/>
              </a:solidFill>
            </a:endParaRPr>
          </a:p>
          <a:p>
            <a:pPr defTabSz="914099" fontAlgn="base">
              <a:spcBef>
                <a:spcPct val="0"/>
              </a:spcBef>
              <a:spcAft>
                <a:spcPct val="0"/>
              </a:spcAft>
            </a:pPr>
            <a:r>
              <a:rPr lang="en-US" sz="2000" b="1" dirty="0" smtClean="0">
                <a:solidFill>
                  <a:schemeClr val="accent5"/>
                </a:solidFill>
              </a:rPr>
              <a:t>Track PMs </a:t>
            </a:r>
            <a:r>
              <a:rPr lang="en-US" dirty="0" smtClean="0"/>
              <a:t>will supply the content for this slide, </a:t>
            </a:r>
            <a:br>
              <a:rPr lang="en-US" dirty="0" smtClean="0"/>
            </a:br>
            <a:r>
              <a:rPr lang="en-US" dirty="0" smtClean="0"/>
              <a:t>which will be inserted during </a:t>
            </a:r>
            <a:br>
              <a:rPr lang="en-US" dirty="0" smtClean="0"/>
            </a:br>
            <a:r>
              <a:rPr lang="en-US" dirty="0" smtClean="0"/>
              <a:t>the final scrub.</a:t>
            </a:r>
          </a:p>
          <a:p>
            <a:pPr defTabSz="914099" fontAlgn="base">
              <a:spcBef>
                <a:spcPct val="0"/>
              </a:spcBef>
              <a:spcAft>
                <a:spcPct val="0"/>
              </a:spcAft>
            </a:pPr>
            <a:endParaRPr lang="en-US" sz="1600" dirty="0" smtClean="0">
              <a:solidFill>
                <a:srgbClr val="FFFFFF"/>
              </a:solidFill>
              <a:effectLst>
                <a:outerShdw blurRad="38100" dist="38100" dir="2700000" algn="tl">
                  <a:srgbClr val="000000">
                    <a:alpha val="43137"/>
                  </a:srgbClr>
                </a:outerShdw>
              </a:effectLst>
              <a:latin typeface="Calibri" pitchFamily="34" charset="0"/>
            </a:endParaRPr>
          </a:p>
        </p:txBody>
      </p:sp>
      <p:pic>
        <p:nvPicPr>
          <p:cNvPr id="1030" name="Picture 6" descr="C:\Users\mleworth\AppData\Local\Temp\WS08-R2_v_rgb_r.png"/>
          <p:cNvPicPr>
            <a:picLocks noChangeAspect="1" noChangeArrowheads="1"/>
          </p:cNvPicPr>
          <p:nvPr/>
        </p:nvPicPr>
        <p:blipFill>
          <a:blip r:embed="rId4"/>
          <a:srcRect/>
          <a:stretch>
            <a:fillRect/>
          </a:stretch>
        </p:blipFill>
        <p:spPr bwMode="auto">
          <a:xfrm>
            <a:off x="222439" y="1394733"/>
            <a:ext cx="3127230" cy="943519"/>
          </a:xfrm>
          <a:prstGeom prst="rect">
            <a:avLst/>
          </a:prstGeom>
          <a:noFill/>
        </p:spPr>
      </p:pic>
    </p:spTree>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reeform 17"/>
          <p:cNvSpPr/>
          <p:nvPr/>
        </p:nvSpPr>
        <p:spPr bwMode="auto">
          <a:xfrm>
            <a:off x="1" y="-82550"/>
            <a:ext cx="10109200" cy="6931025"/>
          </a:xfrm>
          <a:custGeom>
            <a:avLst/>
            <a:gdLst>
              <a:gd name="connsiteX0" fmla="*/ 0 w 6962775"/>
              <a:gd name="connsiteY0" fmla="*/ 0 h 3952875"/>
              <a:gd name="connsiteX1" fmla="*/ 6962775 w 6962775"/>
              <a:gd name="connsiteY1" fmla="*/ 3952875 h 3952875"/>
              <a:gd name="connsiteX2" fmla="*/ 6429375 w 6962775"/>
              <a:gd name="connsiteY2" fmla="*/ 3952875 h 3952875"/>
              <a:gd name="connsiteX3" fmla="*/ 0 w 6962775"/>
              <a:gd name="connsiteY3" fmla="*/ 552450 h 3952875"/>
              <a:gd name="connsiteX4" fmla="*/ 0 w 6962775"/>
              <a:gd name="connsiteY4" fmla="*/ 0 h 3952875"/>
              <a:gd name="connsiteX0" fmla="*/ 0 w 7188200"/>
              <a:gd name="connsiteY0" fmla="*/ 2978150 h 6931025"/>
              <a:gd name="connsiteX1" fmla="*/ 6962775 w 7188200"/>
              <a:gd name="connsiteY1" fmla="*/ 6931025 h 6931025"/>
              <a:gd name="connsiteX2" fmla="*/ 6429375 w 7188200"/>
              <a:gd name="connsiteY2" fmla="*/ 6931025 h 6931025"/>
              <a:gd name="connsiteX3" fmla="*/ 0 w 7188200"/>
              <a:gd name="connsiteY3" fmla="*/ 3530600 h 6931025"/>
              <a:gd name="connsiteX4" fmla="*/ 0 w 7188200"/>
              <a:gd name="connsiteY4" fmla="*/ 2978150 h 6931025"/>
              <a:gd name="connsiteX0" fmla="*/ 0 w 10109200"/>
              <a:gd name="connsiteY0" fmla="*/ 2978150 h 6931025"/>
              <a:gd name="connsiteX1" fmla="*/ 6962775 w 10109200"/>
              <a:gd name="connsiteY1" fmla="*/ 6931025 h 6931025"/>
              <a:gd name="connsiteX2" fmla="*/ 6429375 w 10109200"/>
              <a:gd name="connsiteY2" fmla="*/ 6931025 h 6931025"/>
              <a:gd name="connsiteX3" fmla="*/ 0 w 10109200"/>
              <a:gd name="connsiteY3" fmla="*/ 3530600 h 6931025"/>
              <a:gd name="connsiteX4" fmla="*/ 0 w 10109200"/>
              <a:gd name="connsiteY4" fmla="*/ 2978150 h 6931025"/>
              <a:gd name="connsiteX0" fmla="*/ 0 w 10109200"/>
              <a:gd name="connsiteY0" fmla="*/ 2978150 h 6931025"/>
              <a:gd name="connsiteX1" fmla="*/ 6962775 w 10109200"/>
              <a:gd name="connsiteY1" fmla="*/ 6931025 h 6931025"/>
              <a:gd name="connsiteX2" fmla="*/ 6429375 w 10109200"/>
              <a:gd name="connsiteY2" fmla="*/ 6931025 h 6931025"/>
              <a:gd name="connsiteX3" fmla="*/ 0 w 10109200"/>
              <a:gd name="connsiteY3" fmla="*/ 3530600 h 6931025"/>
              <a:gd name="connsiteX4" fmla="*/ 0 w 10109200"/>
              <a:gd name="connsiteY4" fmla="*/ 2978150 h 6931025"/>
              <a:gd name="connsiteX0" fmla="*/ 0 w 10109200"/>
              <a:gd name="connsiteY0" fmla="*/ 2978150 h 6931025"/>
              <a:gd name="connsiteX1" fmla="*/ 6962775 w 10109200"/>
              <a:gd name="connsiteY1" fmla="*/ 6931025 h 6931025"/>
              <a:gd name="connsiteX2" fmla="*/ 6429375 w 10109200"/>
              <a:gd name="connsiteY2" fmla="*/ 6931025 h 6931025"/>
              <a:gd name="connsiteX3" fmla="*/ 0 w 10109200"/>
              <a:gd name="connsiteY3" fmla="*/ 3530600 h 6931025"/>
              <a:gd name="connsiteX4" fmla="*/ 0 w 10109200"/>
              <a:gd name="connsiteY4" fmla="*/ 2978150 h 6931025"/>
              <a:gd name="connsiteX0" fmla="*/ 0 w 10109200"/>
              <a:gd name="connsiteY0" fmla="*/ 2978150 h 6931025"/>
              <a:gd name="connsiteX1" fmla="*/ 6962775 w 10109200"/>
              <a:gd name="connsiteY1" fmla="*/ 6931025 h 6931025"/>
              <a:gd name="connsiteX2" fmla="*/ 6429375 w 10109200"/>
              <a:gd name="connsiteY2" fmla="*/ 6931025 h 6931025"/>
              <a:gd name="connsiteX3" fmla="*/ 0 w 10109200"/>
              <a:gd name="connsiteY3" fmla="*/ 3530600 h 6931025"/>
              <a:gd name="connsiteX4" fmla="*/ 0 w 10109200"/>
              <a:gd name="connsiteY4" fmla="*/ 2978150 h 6931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09200" h="6931025">
                <a:moveTo>
                  <a:pt x="0" y="2978150"/>
                </a:moveTo>
                <a:cubicBezTo>
                  <a:pt x="7188200" y="0"/>
                  <a:pt x="10109200" y="2984500"/>
                  <a:pt x="6962775" y="6931025"/>
                </a:cubicBezTo>
                <a:lnTo>
                  <a:pt x="6429375" y="6931025"/>
                </a:lnTo>
                <a:cubicBezTo>
                  <a:pt x="6924675" y="4321175"/>
                  <a:pt x="4371975" y="2511425"/>
                  <a:pt x="0" y="3530600"/>
                </a:cubicBezTo>
                <a:lnTo>
                  <a:pt x="0" y="2978150"/>
                </a:lnTo>
                <a:close/>
              </a:path>
            </a:pathLst>
          </a:custGeom>
          <a:gradFill flip="none" rotWithShape="1">
            <a:gsLst>
              <a:gs pos="0">
                <a:schemeClr val="accent1">
                  <a:alpha val="30000"/>
                </a:schemeClr>
              </a:gs>
              <a:gs pos="100000">
                <a:srgbClr val="000000">
                  <a:alpha val="10000"/>
                </a:srgbClr>
              </a:gs>
            </a:gsLst>
            <a:lin ang="2700000" scaled="1"/>
            <a:tileRect/>
          </a:gradFill>
          <a:ln w="9525">
            <a:noFill/>
            <a:miter lim="800000"/>
            <a:headEnd/>
            <a:tailEnd/>
          </a:ln>
        </p:spPr>
        <p:txBody>
          <a:bodyPr anchor="t" anchorCtr="0"/>
          <a:lstStyle/>
          <a:p>
            <a:pPr algn="ctr" defTabSz="914099" fontAlgn="base">
              <a:spcBef>
                <a:spcPct val="0"/>
              </a:spcBef>
              <a:spcAft>
                <a:spcPct val="0"/>
              </a:spcAft>
              <a:defRPr/>
            </a:pPr>
            <a:endParaRPr lang="en-US" sz="32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35" name="Round Same Side Corner Rectangle 34"/>
          <p:cNvSpPr/>
          <p:nvPr/>
        </p:nvSpPr>
        <p:spPr bwMode="hidden">
          <a:xfrm rot="5400000">
            <a:off x="1064193" y="2283808"/>
            <a:ext cx="2443162" cy="5360192"/>
          </a:xfrm>
          <a:prstGeom prst="round2SameRect">
            <a:avLst>
              <a:gd name="adj1" fmla="val 50000"/>
              <a:gd name="adj2" fmla="val 0"/>
            </a:avLst>
          </a:prstGeom>
          <a:gradFill flip="none" rotWithShape="1">
            <a:gsLst>
              <a:gs pos="0">
                <a:schemeClr val="accent2"/>
              </a:gs>
              <a:gs pos="24000">
                <a:schemeClr val="accent2">
                  <a:alpha val="65000"/>
                </a:schemeClr>
              </a:gs>
              <a:gs pos="35000">
                <a:schemeClr val="accent2">
                  <a:alpha val="75000"/>
                </a:schemeClr>
              </a:gs>
              <a:gs pos="100000">
                <a:srgbClr val="0270DB">
                  <a:alpha val="0"/>
                </a:srgbClr>
              </a:gs>
            </a:gsLst>
            <a:lin ang="5400000" scaled="1"/>
            <a:tileRect/>
          </a:gradFill>
          <a:ln w="38100">
            <a:noFill/>
            <a:headEnd type="none" w="med" len="med"/>
            <a:tailEnd type="none" w="med" len="med"/>
          </a:ln>
          <a:effectLst/>
          <a:scene3d>
            <a:camera prst="orthographicFront">
              <a:rot lat="0" lon="0" rev="0"/>
            </a:camera>
            <a:lightRig rig="threePt" dir="t">
              <a:rot lat="0" lon="0" rev="9000000"/>
            </a:lightRig>
          </a:scene3d>
          <a:sp3d prstMaterial="flat">
            <a:bevelT w="95250" h="95250"/>
            <a:extrusionClr>
              <a:srgbClr val="C00000"/>
            </a:extrusionClr>
            <a:contourClr>
              <a:srgbClr val="FF9D17"/>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p:txBody>
      </p:sp>
      <p:sp>
        <p:nvSpPr>
          <p:cNvPr id="11" name="Rounded Rectangle 10"/>
          <p:cNvSpPr/>
          <p:nvPr/>
        </p:nvSpPr>
        <p:spPr bwMode="blackGray">
          <a:xfrm>
            <a:off x="915785" y="3978999"/>
            <a:ext cx="3605964" cy="2009776"/>
          </a:xfrm>
          <a:prstGeom prst="roundRect">
            <a:avLst/>
          </a:prstGeom>
          <a:noFill/>
          <a:ln w="9525">
            <a:noFill/>
            <a:miter lim="800000"/>
            <a:headEnd/>
            <a:tailEnd/>
          </a:ln>
          <a:scene3d>
            <a:camera prst="orthographicFront"/>
            <a:lightRig rig="contrasting" dir="t">
              <a:rot lat="0" lon="0" rev="7800000"/>
            </a:lightRig>
          </a:scene3d>
          <a:sp3d prstMaterial="metal">
            <a:bevelB w="0" h="0"/>
          </a:sp3d>
        </p:spPr>
        <p:txBody>
          <a:bodyPr anchor="ctr" anchorCtr="0"/>
          <a:lstStyle/>
          <a:p>
            <a:pPr defTabSz="914099" fontAlgn="base">
              <a:spcBef>
                <a:spcPct val="0"/>
              </a:spcBef>
              <a:spcAft>
                <a:spcPct val="0"/>
              </a:spcAft>
              <a:defRPr/>
            </a:pPr>
            <a:r>
              <a:rPr lang="en-US" sz="3600" dirty="0" smtClean="0">
                <a:solidFill>
                  <a:srgbClr val="FFFFFF"/>
                </a:solidFill>
                <a:effectLst>
                  <a:outerShdw blurRad="38100" dist="38100" dir="2700000" algn="tl">
                    <a:srgbClr val="000000">
                      <a:alpha val="43137"/>
                    </a:srgbClr>
                  </a:outerShdw>
                </a:effectLst>
                <a:latin typeface="Segoe" pitchFamily="34" charset="0"/>
              </a:rPr>
              <a:t>Complete an evaluation on </a:t>
            </a:r>
            <a:r>
              <a:rPr lang="en-US" sz="3600" dirty="0" err="1" smtClean="0">
                <a:solidFill>
                  <a:srgbClr val="FFFFFF"/>
                </a:solidFill>
                <a:effectLst>
                  <a:outerShdw blurRad="38100" dist="38100" dir="2700000" algn="tl">
                    <a:srgbClr val="000000">
                      <a:alpha val="43137"/>
                    </a:srgbClr>
                  </a:outerShdw>
                </a:effectLst>
                <a:latin typeface="Segoe" pitchFamily="34" charset="0"/>
              </a:rPr>
              <a:t>CommNet</a:t>
            </a:r>
            <a:r>
              <a:rPr lang="en-US" sz="3600" dirty="0" smtClean="0">
                <a:solidFill>
                  <a:srgbClr val="FFFFFF"/>
                </a:solidFill>
                <a:effectLst>
                  <a:outerShdw blurRad="38100" dist="38100" dir="2700000" algn="tl">
                    <a:srgbClr val="000000">
                      <a:alpha val="43137"/>
                    </a:srgbClr>
                  </a:outerShdw>
                </a:effectLst>
                <a:latin typeface="Segoe" pitchFamily="34" charset="0"/>
              </a:rPr>
              <a:t> and enter to win!</a:t>
            </a:r>
          </a:p>
        </p:txBody>
      </p:sp>
      <p:sp>
        <p:nvSpPr>
          <p:cNvPr id="6" name="Rectangle 5"/>
          <p:cNvSpPr/>
          <p:nvPr/>
        </p:nvSpPr>
        <p:spPr bwMode="auto">
          <a:xfrm>
            <a:off x="-2298032" y="23853"/>
            <a:ext cx="2141623" cy="794084"/>
          </a:xfrm>
          <a:prstGeom prst="rect">
            <a:avLst/>
          </a:prstGeom>
          <a:ln w="38100">
            <a:solidFill>
              <a:srgbClr val="FFFF00"/>
            </a:solidFill>
            <a:headEnd type="none" w="med" len="med"/>
            <a:tailEnd type="none" w="med" len="med"/>
          </a:ln>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400" b="1" dirty="0" smtClean="0"/>
              <a:t>Required Slide</a:t>
            </a:r>
            <a:endParaRPr lang="en-US" sz="2400" b="1" dirty="0" smtClean="0">
              <a:solidFill>
                <a:srgbClr val="FFFFFF"/>
              </a:solidFill>
              <a:effectLst>
                <a:outerShdw blurRad="38100" dist="38100" dir="2700000" algn="tl">
                  <a:srgbClr val="000000">
                    <a:alpha val="43137"/>
                  </a:srgbClr>
                </a:outerShdw>
              </a:effectLst>
            </a:endParaRPr>
          </a:p>
        </p:txBody>
      </p:sp>
      <p:grpSp>
        <p:nvGrpSpPr>
          <p:cNvPr id="2" name="Group 16"/>
          <p:cNvGrpSpPr/>
          <p:nvPr/>
        </p:nvGrpSpPr>
        <p:grpSpPr>
          <a:xfrm>
            <a:off x="940468" y="585029"/>
            <a:ext cx="2488531" cy="5370601"/>
            <a:chOff x="723900" y="600075"/>
            <a:chExt cx="2170113" cy="4683411"/>
          </a:xfrm>
        </p:grpSpPr>
        <p:pic>
          <p:nvPicPr>
            <p:cNvPr id="10" name="Picture 9" descr="officeult.png"/>
            <p:cNvPicPr>
              <a:picLocks noChangeAspect="1"/>
            </p:cNvPicPr>
            <p:nvPr/>
          </p:nvPicPr>
          <p:blipFill>
            <a:blip r:embed="rId3" cstate="screen"/>
            <a:stretch>
              <a:fillRect/>
            </a:stretch>
          </p:blipFill>
          <p:spPr>
            <a:xfrm>
              <a:off x="834724" y="2674613"/>
              <a:ext cx="1621402" cy="2608873"/>
            </a:xfrm>
            <a:prstGeom prst="rect">
              <a:avLst/>
            </a:prstGeom>
          </p:spPr>
        </p:pic>
        <p:pic>
          <p:nvPicPr>
            <p:cNvPr id="12" name="Picture 4" descr="C:\Documents and Settings\Jessica Mans\Desktop\In progress\TechEd\Ult07EN_3DP.png"/>
            <p:cNvPicPr>
              <a:picLocks noChangeAspect="1" noChangeArrowheads="1"/>
            </p:cNvPicPr>
            <p:nvPr/>
          </p:nvPicPr>
          <p:blipFill>
            <a:blip r:embed="rId4" cstate="screen"/>
            <a:srcRect/>
            <a:stretch>
              <a:fillRect/>
            </a:stretch>
          </p:blipFill>
          <p:spPr bwMode="auto">
            <a:xfrm>
              <a:off x="723900" y="600075"/>
              <a:ext cx="2170113" cy="2392362"/>
            </a:xfrm>
            <a:prstGeom prst="rect">
              <a:avLst/>
            </a:prstGeom>
            <a:noFill/>
            <a:ln w="9525">
              <a:noFill/>
              <a:miter lim="800000"/>
              <a:headEnd/>
              <a:tailEnd/>
            </a:ln>
            <a:effectLst/>
          </p:spPr>
        </p:pic>
      </p:grpSp>
      <p:pic>
        <p:nvPicPr>
          <p:cNvPr id="1029" name="Picture 5" descr="C:\Documents and Settings\Pennie\My Documents\TE09 Template\Jan2809\livemessengergold.png"/>
          <p:cNvPicPr>
            <a:picLocks noChangeAspect="1" noChangeArrowheads="1"/>
          </p:cNvPicPr>
          <p:nvPr/>
        </p:nvPicPr>
        <p:blipFill>
          <a:blip r:embed="rId5"/>
          <a:srcRect/>
          <a:stretch>
            <a:fillRect/>
          </a:stretch>
        </p:blipFill>
        <p:spPr bwMode="auto">
          <a:xfrm>
            <a:off x="3200400" y="1431758"/>
            <a:ext cx="1977188" cy="1977188"/>
          </a:xfrm>
          <a:prstGeom prst="rect">
            <a:avLst/>
          </a:prstGeom>
          <a:noFill/>
          <a:effectLst>
            <a:reflection blurRad="6350" stA="52000" endA="300" endPos="35000" dir="5400000" sy="-100000" algn="bl" rotWithShape="0"/>
          </a:effectLst>
        </p:spPr>
      </p:pic>
      <p:pic>
        <p:nvPicPr>
          <p:cNvPr id="1031" name="Picture 7" descr="C:\Documents and Settings\Pennie\My Documents\TE09 Template\Jan2809\callofduty4.jpg"/>
          <p:cNvPicPr>
            <a:picLocks noChangeAspect="1" noChangeArrowheads="1"/>
          </p:cNvPicPr>
          <p:nvPr/>
        </p:nvPicPr>
        <p:blipFill>
          <a:blip r:embed="rId6"/>
          <a:srcRect l="14632" r="14947"/>
          <a:stretch>
            <a:fillRect/>
          </a:stretch>
        </p:blipFill>
        <p:spPr bwMode="auto">
          <a:xfrm>
            <a:off x="5429627" y="2117559"/>
            <a:ext cx="1596815" cy="2267526"/>
          </a:xfrm>
          <a:prstGeom prst="rect">
            <a:avLst/>
          </a:prstGeom>
          <a:noFill/>
          <a:ln>
            <a:noFill/>
          </a:ln>
          <a:effectLst>
            <a:outerShdw blurRad="184150" dist="241300" dir="11520000" sx="110000" sy="110000" algn="ctr">
              <a:srgbClr val="000000">
                <a:alpha val="18000"/>
              </a:srgbClr>
            </a:outerShdw>
            <a:reflection blurRad="6350" stA="52000" endA="300" endPos="35000" dir="5400000" sy="-100000" algn="bl" rotWithShape="0"/>
          </a:effectLst>
          <a:scene3d>
            <a:camera prst="perspectiveFront" fov="5100000">
              <a:rot lat="0" lon="19799991" rev="0"/>
            </a:camera>
            <a:lightRig rig="flood" dir="t">
              <a:rot lat="0" lon="0" rev="13800000"/>
            </a:lightRig>
          </a:scene3d>
          <a:sp3d extrusionH="107950" prstMaterial="plastic">
            <a:bevelB/>
          </a:sp3d>
        </p:spPr>
      </p:pic>
      <p:pic>
        <p:nvPicPr>
          <p:cNvPr id="13" name="Picture 12" descr="Zune white front.PNG"/>
          <p:cNvPicPr>
            <a:picLocks noChangeAspect="1"/>
          </p:cNvPicPr>
          <p:nvPr/>
        </p:nvPicPr>
        <p:blipFill>
          <a:blip r:embed="rId7" cstate="screen"/>
          <a:srcRect/>
          <a:stretch>
            <a:fillRect/>
          </a:stretch>
        </p:blipFill>
        <p:spPr>
          <a:xfrm>
            <a:off x="7110979" y="2739188"/>
            <a:ext cx="1563478" cy="3165089"/>
          </a:xfrm>
          <a:prstGeom prst="rect">
            <a:avLst/>
          </a:prstGeom>
          <a:noFill/>
          <a:ln>
            <a:noFill/>
          </a:ln>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1000"/>
                                        <p:tgtEl>
                                          <p:spTgt spid="35"/>
                                        </p:tgtEl>
                                      </p:cBhvr>
                                    </p:animEffect>
                                  </p:childTnLst>
                                </p:cTn>
                              </p:par>
                              <p:par>
                                <p:cTn id="8" presetID="63" presetClass="path" presetSubtype="0" decel="50000" fill="hold" grpId="1" nodeType="withEffect">
                                  <p:stCondLst>
                                    <p:cond delay="0"/>
                                  </p:stCondLst>
                                  <p:childTnLst>
                                    <p:animMotion origin="layout" path="M -0.25 -1.48148E-6 L 3.33333E-6 -1.48148E-6 " pathEditMode="relative" rAng="0" ptsTypes="AA">
                                      <p:cBhvr>
                                        <p:cTn id="9" dur="1000" fill="hold"/>
                                        <p:tgtEl>
                                          <p:spTgt spid="35"/>
                                        </p:tgtEl>
                                        <p:attrNameLst>
                                          <p:attrName>ppt_x</p:attrName>
                                          <p:attrName>ppt_y</p:attrName>
                                        </p:attrNameLst>
                                      </p:cBhvr>
                                      <p:rCtr x="125" y="0"/>
                                    </p:animMotion>
                                  </p:childTnLst>
                                </p:cTn>
                              </p:par>
                              <p:par>
                                <p:cTn id="10" presetID="10" presetClass="entr" presetSubtype="0"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childTnLst>
                                </p:cTn>
                              </p:par>
                              <p:par>
                                <p:cTn id="13" presetID="64" presetClass="path" presetSubtype="0" decel="50000" fill="hold" grpId="1" nodeType="withEffect">
                                  <p:stCondLst>
                                    <p:cond delay="0"/>
                                  </p:stCondLst>
                                  <p:childTnLst>
                                    <p:animMotion origin="layout" path="M 4.16667E-6 0.33334 L 4.16667E-6 -3.33333E-6 " pathEditMode="relative" rAng="0" ptsTypes="AA">
                                      <p:cBhvr>
                                        <p:cTn id="14" dur="1000" fill="hold"/>
                                        <p:tgtEl>
                                          <p:spTgt spid="11"/>
                                        </p:tgtEl>
                                        <p:attrNameLst>
                                          <p:attrName>ppt_x</p:attrName>
                                          <p:attrName>ppt_y</p:attrName>
                                        </p:attrNameLst>
                                      </p:cBhvr>
                                      <p:rCtr x="0" y="-167"/>
                                    </p:animMotion>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cTn>
                              </p:par>
                            </p:childTnLst>
                          </p:cTn>
                        </p:par>
                        <p:par>
                          <p:cTn id="19" fill="hold">
                            <p:stCondLst>
                              <p:cond delay="1500"/>
                            </p:stCondLst>
                            <p:childTnLst>
                              <p:par>
                                <p:cTn id="20" presetID="10" presetClass="entr" presetSubtype="0" fill="hold" nodeType="afterEffect">
                                  <p:stCondLst>
                                    <p:cond delay="0"/>
                                  </p:stCondLst>
                                  <p:childTnLst>
                                    <p:set>
                                      <p:cBhvr>
                                        <p:cTn id="21" dur="1" fill="hold">
                                          <p:stCondLst>
                                            <p:cond delay="0"/>
                                          </p:stCondLst>
                                        </p:cTn>
                                        <p:tgtEl>
                                          <p:spTgt spid="1029"/>
                                        </p:tgtEl>
                                        <p:attrNameLst>
                                          <p:attrName>style.visibility</p:attrName>
                                        </p:attrNameLst>
                                      </p:cBhvr>
                                      <p:to>
                                        <p:strVal val="visible"/>
                                      </p:to>
                                    </p:set>
                                    <p:animEffect transition="in" filter="fade">
                                      <p:cBhvr>
                                        <p:cTn id="22" dur="500"/>
                                        <p:tgtEl>
                                          <p:spTgt spid="1029"/>
                                        </p:tgtEl>
                                      </p:cBhvr>
                                    </p:animEffect>
                                  </p:childTnLst>
                                </p:cTn>
                              </p:par>
                            </p:childTnLst>
                          </p:cTn>
                        </p:par>
                        <p:par>
                          <p:cTn id="23" fill="hold">
                            <p:stCondLst>
                              <p:cond delay="2000"/>
                            </p:stCondLst>
                            <p:childTnLst>
                              <p:par>
                                <p:cTn id="24" presetID="10" presetClass="entr" presetSubtype="0" fill="hold" nodeType="afterEffect">
                                  <p:stCondLst>
                                    <p:cond delay="0"/>
                                  </p:stCondLst>
                                  <p:childTnLst>
                                    <p:set>
                                      <p:cBhvr>
                                        <p:cTn id="25" dur="1" fill="hold">
                                          <p:stCondLst>
                                            <p:cond delay="0"/>
                                          </p:stCondLst>
                                        </p:cTn>
                                        <p:tgtEl>
                                          <p:spTgt spid="1031"/>
                                        </p:tgtEl>
                                        <p:attrNameLst>
                                          <p:attrName>style.visibility</p:attrName>
                                        </p:attrNameLst>
                                      </p:cBhvr>
                                      <p:to>
                                        <p:strVal val="visible"/>
                                      </p:to>
                                    </p:set>
                                    <p:animEffect transition="in" filter="fade">
                                      <p:cBhvr>
                                        <p:cTn id="26" dur="500"/>
                                        <p:tgtEl>
                                          <p:spTgt spid="1031"/>
                                        </p:tgtEl>
                                      </p:cBhvr>
                                    </p:animEffect>
                                  </p:childTnLst>
                                </p:cTn>
                              </p:par>
                            </p:childTnLst>
                          </p:cTn>
                        </p:par>
                        <p:par>
                          <p:cTn id="27" fill="hold">
                            <p:stCondLst>
                              <p:cond delay="2500"/>
                            </p:stCondLst>
                            <p:childTnLst>
                              <p:par>
                                <p:cTn id="28" presetID="10" presetClass="entr" presetSubtype="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5" grpId="1" animBg="1"/>
      <p:bldP spid="11" grpId="0"/>
      <p:bldP spid="11" grpId="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a:blip r:embed="rId3"/>
          <a:stretch>
            <a:fillRect/>
          </a:stretch>
        </p:blipFill>
        <p:spPr bwMode="black">
          <a:xfrm>
            <a:off x="2286000" y="2590800"/>
            <a:ext cx="4572000" cy="986114"/>
          </a:xfrm>
          <a:prstGeom prst="rect">
            <a:avLst/>
          </a:prstGeom>
          <a:noFill/>
          <a:ln>
            <a:noFill/>
          </a:ln>
        </p:spPr>
      </p:pic>
      <p:sp>
        <p:nvSpPr>
          <p:cNvPr id="5" name="Text Box 3"/>
          <p:cNvSpPr txBox="1">
            <a:spLocks noChangeArrowheads="1"/>
          </p:cNvSpPr>
          <p:nvPr/>
        </p:nvSpPr>
        <p:spPr bwMode="blackWhite">
          <a:xfrm>
            <a:off x="967578" y="5580925"/>
            <a:ext cx="7208845" cy="461651"/>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600" dirty="0">
                <a:latin typeface="Calibri" pitchFamily="34" charset="0"/>
                <a:cs typeface="Arial" charset="0"/>
              </a:rPr>
              <a:t>© </a:t>
            </a:r>
            <a:r>
              <a:rPr lang="en-US" sz="600" dirty="0" smtClean="0">
                <a:latin typeface="Calibri" pitchFamily="34" charset="0"/>
                <a:cs typeface="Arial" charset="0"/>
              </a:rPr>
              <a:t>2009 Microsoft </a:t>
            </a:r>
            <a:r>
              <a:rPr lang="en-US" sz="600" dirty="0">
                <a:latin typeface="Calibri"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600" dirty="0">
                <a:latin typeface="Calibri"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r>
              <a:rPr lang="en-US" sz="600" dirty="0" smtClean="0">
                <a:latin typeface="Calibri" pitchFamily="34" charset="0"/>
                <a:cs typeface="Arial" charset="0"/>
              </a:rPr>
              <a:t>MICROSOFT </a:t>
            </a:r>
            <a:r>
              <a:rPr lang="en-US" sz="600" dirty="0">
                <a:latin typeface="Calibri" pitchFamily="34" charset="0"/>
                <a:cs typeface="Arial" charset="0"/>
              </a:rPr>
              <a:t>MAKES NO WARRANTIES, EXPRESS, IMPLIED OR STATUTORY, AS TO THE INFORMATION IN THIS PRESENTATION.</a:t>
            </a:r>
          </a:p>
        </p:txBody>
      </p:sp>
      <p:sp>
        <p:nvSpPr>
          <p:cNvPr id="6" name="Rectangle 5"/>
          <p:cNvSpPr/>
          <p:nvPr/>
        </p:nvSpPr>
        <p:spPr bwMode="auto">
          <a:xfrm>
            <a:off x="-2298032" y="0"/>
            <a:ext cx="2141623" cy="794084"/>
          </a:xfrm>
          <a:prstGeom prst="rect">
            <a:avLst/>
          </a:prstGeom>
          <a:ln w="38100">
            <a:solidFill>
              <a:srgbClr val="FFFF00"/>
            </a:solidFill>
            <a:headEnd type="none" w="med" len="med"/>
            <a:tailEnd type="none" w="med" len="med"/>
          </a:ln>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400" b="1" dirty="0" smtClean="0"/>
              <a:t>Required Slide</a:t>
            </a:r>
            <a:endParaRPr lang="en-US" sz="2400" b="1" dirty="0" smtClean="0">
              <a:solidFill>
                <a:srgbClr val="FFFFFF"/>
              </a:solidFill>
              <a:effectLst>
                <a:outerShdw blurRad="38100" dist="38100" dir="2700000" algn="tl">
                  <a:srgbClr val="000000">
                    <a:alpha val="43137"/>
                  </a:srgbClr>
                </a:outerShdw>
              </a:effectLst>
            </a:endParaRP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4"/>
          <p:cNvSpPr>
            <a:spLocks noGrp="1" noChangeArrowheads="1"/>
          </p:cNvSpPr>
          <p:nvPr>
            <p:ph type="title"/>
          </p:nvPr>
        </p:nvSpPr>
        <p:spPr/>
        <p:txBody>
          <a:bodyPr/>
          <a:lstStyle/>
          <a:p>
            <a:r>
              <a:rPr lang="en-US" smtClean="0"/>
              <a:t>Server Core Patch Reduction</a:t>
            </a:r>
            <a:endParaRPr lang="en-US" dirty="0" smtClean="0"/>
          </a:p>
        </p:txBody>
      </p:sp>
      <p:sp>
        <p:nvSpPr>
          <p:cNvPr id="52226" name="Rectangle 5"/>
          <p:cNvSpPr>
            <a:spLocks noGrp="1" noChangeArrowheads="1"/>
          </p:cNvSpPr>
          <p:nvPr>
            <p:ph idx="1"/>
          </p:nvPr>
        </p:nvSpPr>
        <p:spPr/>
        <p:txBody>
          <a:bodyPr/>
          <a:lstStyle/>
          <a:p>
            <a:r>
              <a:rPr lang="en-US" smtClean="0"/>
              <a:t>If Server Core had existed</a:t>
            </a:r>
          </a:p>
          <a:p>
            <a:pPr lvl="1"/>
            <a:r>
              <a:rPr lang="en-US" smtClean="0"/>
              <a:t>Windows 2000 is ~60% reduction</a:t>
            </a:r>
          </a:p>
          <a:p>
            <a:pPr lvl="1"/>
            <a:r>
              <a:rPr lang="en-US" smtClean="0"/>
              <a:t>Windows Server 2003 is ~40% reduction</a:t>
            </a:r>
          </a:p>
          <a:p>
            <a:r>
              <a:rPr lang="en-US" smtClean="0"/>
              <a:t>Windows Server 2008 to date is:</a:t>
            </a:r>
          </a:p>
          <a:p>
            <a:pPr lvl="1"/>
            <a:r>
              <a:rPr lang="en-US" smtClean="0"/>
              <a:t>~35% reduction if accepting all patches</a:t>
            </a:r>
          </a:p>
          <a:p>
            <a:pPr lvl="1"/>
            <a:r>
              <a:rPr lang="en-US" smtClean="0"/>
              <a:t>~59% reduction if applying only necessary patches</a:t>
            </a:r>
          </a:p>
          <a:p>
            <a:pPr lvl="1"/>
            <a:r>
              <a:rPr lang="en-US" smtClean="0"/>
              <a:t>~59% elimination of reboots</a:t>
            </a:r>
            <a:endParaRPr lang="en-US" dirty="0" smtClean="0"/>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498598"/>
          </a:xfrm>
        </p:spPr>
        <p:txBody>
          <a:bodyPr/>
          <a:lstStyle/>
          <a:p>
            <a:r>
              <a:rPr lang="en-US" sz="3600" dirty="0" smtClean="0"/>
              <a:t>Server Core Additions in Windows Server 2008 R2</a:t>
            </a:r>
            <a:endParaRPr lang="en-US" sz="3600" dirty="0"/>
          </a:p>
        </p:txBody>
      </p:sp>
      <p:sp>
        <p:nvSpPr>
          <p:cNvPr id="187394" name="Content Placeholder 2"/>
          <p:cNvSpPr>
            <a:spLocks noGrp="1"/>
          </p:cNvSpPr>
          <p:nvPr>
            <p:ph idx="1"/>
          </p:nvPr>
        </p:nvSpPr>
        <p:spPr>
          <a:xfrm>
            <a:off x="381000" y="1412874"/>
            <a:ext cx="8382000" cy="4796337"/>
          </a:xfrm>
        </p:spPr>
        <p:txBody>
          <a:bodyPr/>
          <a:lstStyle/>
          <a:p>
            <a:r>
              <a:rPr lang="en-US" dirty="0" smtClean="0"/>
              <a:t>.</a:t>
            </a:r>
            <a:r>
              <a:rPr lang="en-US" sz="2800" dirty="0" smtClean="0"/>
              <a:t>NET Framework in Server Core</a:t>
            </a:r>
          </a:p>
          <a:p>
            <a:pPr lvl="1"/>
            <a:r>
              <a:rPr lang="en-US" sz="2400" dirty="0" smtClean="0"/>
              <a:t>Subset of .NET 2.0</a:t>
            </a:r>
          </a:p>
          <a:p>
            <a:pPr lvl="1"/>
            <a:r>
              <a:rPr lang="en-US" sz="2400" dirty="0" smtClean="0"/>
              <a:t>Subset of .NET 3.0</a:t>
            </a:r>
          </a:p>
          <a:p>
            <a:pPr lvl="2"/>
            <a:r>
              <a:rPr lang="en-US" sz="2000" dirty="0" smtClean="0"/>
              <a:t>Windows Communication Framework (WCF)</a:t>
            </a:r>
          </a:p>
          <a:p>
            <a:pPr lvl="2"/>
            <a:r>
              <a:rPr lang="en-US" sz="2000" dirty="0" smtClean="0"/>
              <a:t>Windows Workflow Framework (WF)</a:t>
            </a:r>
          </a:p>
          <a:p>
            <a:pPr lvl="1"/>
            <a:r>
              <a:rPr lang="en-US" sz="2400" dirty="0" smtClean="0"/>
              <a:t>Subset of .NET 3.5</a:t>
            </a:r>
          </a:p>
          <a:p>
            <a:pPr lvl="2"/>
            <a:r>
              <a:rPr lang="en-US" sz="2000" dirty="0" smtClean="0"/>
              <a:t>WF additions from 3.5</a:t>
            </a:r>
          </a:p>
          <a:p>
            <a:pPr lvl="2"/>
            <a:r>
              <a:rPr lang="en-US" sz="2000" dirty="0" smtClean="0"/>
              <a:t>LINQ</a:t>
            </a:r>
          </a:p>
          <a:p>
            <a:r>
              <a:rPr lang="en-US" sz="2800" dirty="0" smtClean="0"/>
              <a:t>Subset of ASP.NET support for IIS</a:t>
            </a:r>
          </a:p>
          <a:p>
            <a:r>
              <a:rPr lang="en-US" sz="2800" dirty="0" err="1" smtClean="0"/>
              <a:t>PowerShell</a:t>
            </a:r>
            <a:endParaRPr lang="en-US" sz="2800" dirty="0" smtClean="0"/>
          </a:p>
          <a:p>
            <a:pPr lvl="1"/>
            <a:r>
              <a:rPr lang="en-US" sz="2400" dirty="0" smtClean="0"/>
              <a:t>Server Manager </a:t>
            </a:r>
            <a:r>
              <a:rPr lang="en-US" sz="2400" dirty="0" err="1" smtClean="0"/>
              <a:t>cmdlets</a:t>
            </a:r>
            <a:endParaRPr lang="en-US" sz="2400" dirty="0" smtClean="0"/>
          </a:p>
          <a:p>
            <a:pPr lvl="1"/>
            <a:r>
              <a:rPr lang="en-US" sz="2400" dirty="0" smtClean="0"/>
              <a:t>Best Practice Analyzer (BPA) </a:t>
            </a:r>
            <a:r>
              <a:rPr lang="en-US" sz="2400" dirty="0" err="1" smtClean="0"/>
              <a:t>cmdlets</a:t>
            </a:r>
            <a:endParaRPr lang="en-US" sz="2400" dirty="0" smtClean="0"/>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Server Core Additions (cont.)</a:t>
            </a:r>
            <a:endParaRPr lang="en-US" dirty="0"/>
          </a:p>
        </p:txBody>
      </p:sp>
      <p:sp>
        <p:nvSpPr>
          <p:cNvPr id="3" name="Text Placeholder 2"/>
          <p:cNvSpPr>
            <a:spLocks noGrp="1"/>
          </p:cNvSpPr>
          <p:nvPr>
            <p:ph idx="1"/>
          </p:nvPr>
        </p:nvSpPr>
        <p:spPr/>
        <p:txBody>
          <a:bodyPr/>
          <a:lstStyle/>
          <a:p>
            <a:r>
              <a:rPr lang="en-US" dirty="0" smtClean="0"/>
              <a:t>File Server Resource Manager (FSRM)</a:t>
            </a:r>
          </a:p>
          <a:p>
            <a:r>
              <a:rPr lang="en-US" dirty="0" smtClean="0"/>
              <a:t>Certificate Server</a:t>
            </a:r>
          </a:p>
          <a:p>
            <a:r>
              <a:rPr lang="en-US" dirty="0" smtClean="0"/>
              <a:t>WoW64 as an optional feature</a:t>
            </a:r>
          </a:p>
          <a:p>
            <a:pPr lvl="1"/>
            <a:r>
              <a:rPr lang="en-US" dirty="0" smtClean="0"/>
              <a:t>If running all 64-bit, no need to have </a:t>
            </a:r>
            <a:br>
              <a:rPr lang="en-US" dirty="0" smtClean="0"/>
            </a:br>
            <a:r>
              <a:rPr lang="en-US" dirty="0" smtClean="0"/>
              <a:t>WoW64 installed</a:t>
            </a:r>
          </a:p>
          <a:p>
            <a:pPr lvl="1"/>
            <a:r>
              <a:rPr lang="en-US" dirty="0" smtClean="0"/>
              <a:t>Installed by default</a:t>
            </a:r>
          </a:p>
          <a:p>
            <a:pPr lvl="1"/>
            <a:r>
              <a:rPr lang="en-US" dirty="0" smtClean="0"/>
              <a:t>If removed from the image, reduces </a:t>
            </a:r>
            <a:r>
              <a:rPr lang="en-US" dirty="0" smtClean="0"/>
              <a:t/>
            </a:r>
            <a:br>
              <a:rPr lang="en-US" dirty="0" smtClean="0"/>
            </a:br>
            <a:r>
              <a:rPr lang="en-US" dirty="0" smtClean="0"/>
              <a:t>disk </a:t>
            </a:r>
            <a:r>
              <a:rPr lang="en-US" dirty="0" smtClean="0"/>
              <a:t>footprint by ~150MB</a:t>
            </a:r>
          </a:p>
          <a:p>
            <a:r>
              <a:rPr lang="en-US" dirty="0" smtClean="0"/>
              <a:t>New command line add/remove tool (dism.exe)</a:t>
            </a:r>
          </a:p>
          <a:p>
            <a:endParaRPr lang="en-US" dirty="0" smtClean="0"/>
          </a:p>
          <a:p>
            <a:endParaRPr lang="en-US" dirty="0"/>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0"/>
          <p:cNvSpPr>
            <a:spLocks noChangeArrowheads="1"/>
          </p:cNvSpPr>
          <p:nvPr/>
        </p:nvSpPr>
        <p:spPr bwMode="auto">
          <a:xfrm>
            <a:off x="5934075" y="1409065"/>
            <a:ext cx="2875280" cy="1470025"/>
          </a:xfrm>
          <a:prstGeom prst="rect">
            <a:avLst/>
          </a:prstGeom>
          <a:gradFill>
            <a:gsLst>
              <a:gs pos="0">
                <a:srgbClr val="04761A"/>
              </a:gs>
              <a:gs pos="55000">
                <a:srgbClr val="168C06"/>
              </a:gs>
              <a:gs pos="100000">
                <a:srgbClr val="08A80C"/>
              </a:gs>
            </a:gsLst>
          </a:gradFill>
          <a:ln>
            <a:solidFill>
              <a:schemeClr val="tx1"/>
            </a:solidFill>
            <a:prstDash val="lgDash"/>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0" rIns="91436" bIns="45718" numCol="1" rtlCol="0" anchor="t" anchorCtr="0" compatLnSpc="1">
            <a:prstTxWarp prst="textNoShape">
              <a:avLst/>
            </a:prstTxWarp>
          </a:bodyPr>
          <a:lstStyle/>
          <a:p>
            <a:pPr algn="ctr" defTabSz="914099" fontAlgn="base">
              <a:spcBef>
                <a:spcPct val="0"/>
              </a:spcBef>
              <a:spcAft>
                <a:spcPct val="0"/>
              </a:spcAft>
            </a:pPr>
            <a:endParaRPr lang="en-GB" sz="2400" b="1">
              <a:solidFill>
                <a:srgbClr val="FFFFFF"/>
              </a:solidFill>
              <a:latin typeface="Calibri"/>
            </a:endParaRPr>
          </a:p>
        </p:txBody>
      </p:sp>
      <p:sp>
        <p:nvSpPr>
          <p:cNvPr id="102402" name="Rectangle 2"/>
          <p:cNvSpPr>
            <a:spLocks noGrp="1" noChangeArrowheads="1"/>
          </p:cNvSpPr>
          <p:nvPr>
            <p:ph type="title"/>
          </p:nvPr>
        </p:nvSpPr>
        <p:spPr>
          <a:xfrm>
            <a:off x="381000" y="230188"/>
            <a:ext cx="8382000" cy="1218795"/>
          </a:xfrm>
        </p:spPr>
        <p:txBody>
          <a:bodyPr/>
          <a:lstStyle/>
          <a:p>
            <a:r>
              <a:rPr lang="en-US" sz="4400" dirty="0" smtClean="0"/>
              <a:t>Windows Server 2008 R2 Server </a:t>
            </a:r>
            <a:br>
              <a:rPr lang="en-US" sz="4400" dirty="0" smtClean="0"/>
            </a:br>
            <a:r>
              <a:rPr lang="en-US" sz="4400" dirty="0" smtClean="0"/>
              <a:t>Core Architecture</a:t>
            </a:r>
            <a:endParaRPr lang="en-US" sz="4400" dirty="0"/>
          </a:p>
        </p:txBody>
      </p:sp>
      <p:sp>
        <p:nvSpPr>
          <p:cNvPr id="48131" name="Rectangle 3"/>
          <p:cNvSpPr>
            <a:spLocks noChangeArrowheads="1"/>
          </p:cNvSpPr>
          <p:nvPr/>
        </p:nvSpPr>
        <p:spPr bwMode="auto">
          <a:xfrm>
            <a:off x="360045" y="2968972"/>
            <a:ext cx="5549900" cy="2075468"/>
          </a:xfrm>
          <a:prstGeom prst="rect">
            <a:avLst/>
          </a:prstGeom>
          <a:gradFill>
            <a:gsLst>
              <a:gs pos="0">
                <a:srgbClr val="04761A"/>
              </a:gs>
              <a:gs pos="55000">
                <a:srgbClr val="168C06"/>
              </a:gs>
              <a:gs pos="100000">
                <a:srgbClr val="08A80C"/>
              </a:gs>
            </a:gsLst>
          </a:gradFill>
          <a:ln>
            <a:solidFill>
              <a:schemeClr val="tx1"/>
            </a:solidFill>
            <a:prstDash val="lgDash"/>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0" rIns="91436" bIns="45718" numCol="1" rtlCol="0" anchor="t" anchorCtr="0" compatLnSpc="1">
            <a:prstTxWarp prst="textNoShape">
              <a:avLst/>
            </a:prstTxWarp>
          </a:bodyPr>
          <a:lstStyle/>
          <a:p>
            <a:pPr algn="ctr" defTabSz="914099" fontAlgn="base">
              <a:spcBef>
                <a:spcPct val="0"/>
              </a:spcBef>
              <a:spcAft>
                <a:spcPct val="0"/>
              </a:spcAft>
            </a:pPr>
            <a:r>
              <a:rPr lang="en-US" sz="2000" b="1" dirty="0">
                <a:solidFill>
                  <a:srgbClr val="FFFFFF"/>
                </a:solidFill>
                <a:latin typeface="Calibri"/>
              </a:rPr>
              <a:t>Server Core Server </a:t>
            </a:r>
            <a:r>
              <a:rPr lang="en-US" sz="2000" b="1" dirty="0" smtClean="0">
                <a:solidFill>
                  <a:srgbClr val="FFFFFF"/>
                </a:solidFill>
                <a:latin typeface="Calibri"/>
              </a:rPr>
              <a:t>Roles and Optional Features</a:t>
            </a:r>
            <a:endParaRPr lang="en-US" sz="2000" b="1" dirty="0">
              <a:solidFill>
                <a:srgbClr val="FFFFFF"/>
              </a:solidFill>
              <a:latin typeface="Calibri"/>
            </a:endParaRPr>
          </a:p>
        </p:txBody>
      </p:sp>
      <p:sp>
        <p:nvSpPr>
          <p:cNvPr id="48132" name="Rectangle 4"/>
          <p:cNvSpPr>
            <a:spLocks noChangeArrowheads="1"/>
          </p:cNvSpPr>
          <p:nvPr/>
        </p:nvSpPr>
        <p:spPr bwMode="auto">
          <a:xfrm>
            <a:off x="377825" y="5120640"/>
            <a:ext cx="8388350" cy="1371600"/>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r>
              <a:rPr lang="en-US" sz="2000" b="1" dirty="0">
                <a:solidFill>
                  <a:srgbClr val="FFFFFF"/>
                </a:solidFill>
                <a:latin typeface="Calibri"/>
              </a:rPr>
              <a:t>Server Core</a:t>
            </a:r>
          </a:p>
          <a:p>
            <a:pPr defTabSz="914099" fontAlgn="base">
              <a:spcBef>
                <a:spcPct val="0"/>
              </a:spcBef>
              <a:spcAft>
                <a:spcPct val="0"/>
              </a:spcAft>
            </a:pPr>
            <a:r>
              <a:rPr lang="en-US" sz="2000" dirty="0">
                <a:solidFill>
                  <a:srgbClr val="FFFFFF"/>
                </a:solidFill>
                <a:latin typeface="Calibri"/>
              </a:rPr>
              <a:t>Security, TCP/IP, File Systems, RPC,</a:t>
            </a:r>
            <a:br>
              <a:rPr lang="en-US" sz="2000" dirty="0">
                <a:solidFill>
                  <a:srgbClr val="FFFFFF"/>
                </a:solidFill>
                <a:latin typeface="Calibri"/>
              </a:rPr>
            </a:br>
            <a:r>
              <a:rPr lang="en-US" sz="2000" dirty="0">
                <a:solidFill>
                  <a:srgbClr val="FFFFFF"/>
                </a:solidFill>
                <a:latin typeface="Calibri"/>
              </a:rPr>
              <a:t>plus other Core Server Sub-Systems</a:t>
            </a:r>
          </a:p>
        </p:txBody>
      </p:sp>
      <p:sp>
        <p:nvSpPr>
          <p:cNvPr id="48133" name="Rectangle 5"/>
          <p:cNvSpPr>
            <a:spLocks noChangeArrowheads="1"/>
          </p:cNvSpPr>
          <p:nvPr/>
        </p:nvSpPr>
        <p:spPr bwMode="auto">
          <a:xfrm>
            <a:off x="418783" y="4117340"/>
            <a:ext cx="541337" cy="685800"/>
          </a:xfrm>
          <a:prstGeom prst="rect">
            <a:avLst/>
          </a:prstGeom>
          <a:solidFill>
            <a:srgbClr val="002060"/>
          </a:solidFill>
          <a:ln>
            <a:solidFill>
              <a:srgbClr val="002060"/>
            </a:solid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0" tIns="45718" rIns="0" bIns="45718" numCol="1" rtlCol="0" anchor="ctr" anchorCtr="0" compatLnSpc="1">
            <a:prstTxWarp prst="textNoShape">
              <a:avLst/>
            </a:prstTxWarp>
          </a:bodyPr>
          <a:lstStyle/>
          <a:p>
            <a:pPr algn="ctr" defTabSz="914099" fontAlgn="base">
              <a:spcBef>
                <a:spcPct val="0"/>
              </a:spcBef>
              <a:spcAft>
                <a:spcPct val="0"/>
              </a:spcAft>
            </a:pPr>
            <a:r>
              <a:rPr lang="en-US" dirty="0">
                <a:solidFill>
                  <a:srgbClr val="FFFFFF"/>
                </a:solidFill>
                <a:latin typeface="Calibri"/>
              </a:rPr>
              <a:t>DNS</a:t>
            </a:r>
          </a:p>
        </p:txBody>
      </p:sp>
      <p:sp>
        <p:nvSpPr>
          <p:cNvPr id="48134" name="Rectangle 6"/>
          <p:cNvSpPr>
            <a:spLocks noChangeArrowheads="1"/>
          </p:cNvSpPr>
          <p:nvPr/>
        </p:nvSpPr>
        <p:spPr bwMode="auto">
          <a:xfrm>
            <a:off x="1001395" y="4117340"/>
            <a:ext cx="649288" cy="685800"/>
          </a:xfrm>
          <a:prstGeom prst="rect">
            <a:avLst/>
          </a:prstGeom>
          <a:solidFill>
            <a:srgbClr val="002060"/>
          </a:solidFill>
          <a:ln>
            <a:solidFill>
              <a:srgbClr val="002060"/>
            </a:solid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0" tIns="45718" rIns="0" bIns="45718" numCol="1" rtlCol="0" anchor="ctr" anchorCtr="0" compatLnSpc="1">
            <a:prstTxWarp prst="textNoShape">
              <a:avLst/>
            </a:prstTxWarp>
          </a:bodyPr>
          <a:lstStyle/>
          <a:p>
            <a:pPr algn="ctr" defTabSz="914099" fontAlgn="base">
              <a:spcBef>
                <a:spcPct val="0"/>
              </a:spcBef>
              <a:spcAft>
                <a:spcPct val="0"/>
              </a:spcAft>
            </a:pPr>
            <a:r>
              <a:rPr lang="en-US" dirty="0">
                <a:solidFill>
                  <a:srgbClr val="FFFFFF"/>
                </a:solidFill>
                <a:latin typeface="Calibri"/>
              </a:rPr>
              <a:t>DHCP</a:t>
            </a:r>
          </a:p>
        </p:txBody>
      </p:sp>
      <p:sp>
        <p:nvSpPr>
          <p:cNvPr id="48135" name="Rectangle 7"/>
          <p:cNvSpPr>
            <a:spLocks noChangeArrowheads="1"/>
          </p:cNvSpPr>
          <p:nvPr/>
        </p:nvSpPr>
        <p:spPr bwMode="auto">
          <a:xfrm>
            <a:off x="2266633" y="4115753"/>
            <a:ext cx="552450" cy="685800"/>
          </a:xfrm>
          <a:prstGeom prst="rect">
            <a:avLst/>
          </a:prstGeom>
          <a:solidFill>
            <a:srgbClr val="002060"/>
          </a:solidFill>
          <a:ln>
            <a:solidFill>
              <a:srgbClr val="002060"/>
            </a:solid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0" tIns="45718" rIns="0" bIns="45718" numCol="1" rtlCol="0" anchor="ctr" anchorCtr="0" compatLnSpc="1">
            <a:prstTxWarp prst="textNoShape">
              <a:avLst/>
            </a:prstTxWarp>
          </a:bodyPr>
          <a:lstStyle/>
          <a:p>
            <a:pPr algn="ctr" defTabSz="914099" fontAlgn="base">
              <a:spcBef>
                <a:spcPct val="0"/>
              </a:spcBef>
              <a:spcAft>
                <a:spcPct val="0"/>
              </a:spcAft>
            </a:pPr>
            <a:r>
              <a:rPr lang="en-US" dirty="0">
                <a:solidFill>
                  <a:srgbClr val="FFFFFF"/>
                </a:solidFill>
                <a:latin typeface="Calibri"/>
              </a:rPr>
              <a:t>File</a:t>
            </a:r>
          </a:p>
        </p:txBody>
      </p:sp>
      <p:sp>
        <p:nvSpPr>
          <p:cNvPr id="48136" name="Rectangle 8"/>
          <p:cNvSpPr>
            <a:spLocks noChangeArrowheads="1"/>
          </p:cNvSpPr>
          <p:nvPr/>
        </p:nvSpPr>
        <p:spPr bwMode="auto">
          <a:xfrm>
            <a:off x="1687195" y="4117340"/>
            <a:ext cx="542925" cy="685800"/>
          </a:xfrm>
          <a:prstGeom prst="rect">
            <a:avLst/>
          </a:prstGeom>
          <a:solidFill>
            <a:srgbClr val="002060"/>
          </a:solidFill>
          <a:ln>
            <a:solidFill>
              <a:srgbClr val="002060"/>
            </a:solid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0" tIns="45718" rIns="0" bIns="45718" numCol="1" rtlCol="0" anchor="ctr" anchorCtr="0" compatLnSpc="1">
            <a:prstTxWarp prst="textNoShape">
              <a:avLst/>
            </a:prstTxWarp>
          </a:bodyPr>
          <a:lstStyle/>
          <a:p>
            <a:pPr algn="ctr" defTabSz="914099" fontAlgn="base">
              <a:spcBef>
                <a:spcPct val="0"/>
              </a:spcBef>
              <a:spcAft>
                <a:spcPct val="0"/>
              </a:spcAft>
            </a:pPr>
            <a:r>
              <a:rPr lang="en-US" dirty="0">
                <a:solidFill>
                  <a:srgbClr val="FFFFFF"/>
                </a:solidFill>
                <a:latin typeface="Calibri"/>
              </a:rPr>
              <a:t>AD</a:t>
            </a:r>
          </a:p>
        </p:txBody>
      </p:sp>
      <p:sp>
        <p:nvSpPr>
          <p:cNvPr id="48137" name="Rectangle 10"/>
          <p:cNvSpPr>
            <a:spLocks noChangeArrowheads="1"/>
          </p:cNvSpPr>
          <p:nvPr/>
        </p:nvSpPr>
        <p:spPr bwMode="auto">
          <a:xfrm>
            <a:off x="6012179" y="2987040"/>
            <a:ext cx="2753995" cy="1981200"/>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000" b="1" dirty="0">
                <a:solidFill>
                  <a:srgbClr val="FFFFFF"/>
                </a:solidFill>
                <a:latin typeface="Calibri"/>
              </a:rPr>
              <a:t>Server</a:t>
            </a:r>
          </a:p>
          <a:p>
            <a:pPr algn="ctr" defTabSz="914099" fontAlgn="base">
              <a:spcBef>
                <a:spcPct val="0"/>
              </a:spcBef>
              <a:spcAft>
                <a:spcPct val="0"/>
              </a:spcAft>
            </a:pPr>
            <a:r>
              <a:rPr lang="en-US" sz="2000" dirty="0">
                <a:solidFill>
                  <a:srgbClr val="FFFFFF"/>
                </a:solidFill>
                <a:latin typeface="Calibri"/>
              </a:rPr>
              <a:t>With .</a:t>
            </a:r>
            <a:r>
              <a:rPr lang="en-US" sz="2000" dirty="0" err="1">
                <a:solidFill>
                  <a:srgbClr val="FFFFFF"/>
                </a:solidFill>
                <a:latin typeface="Calibri"/>
              </a:rPr>
              <a:t>NetFx</a:t>
            </a:r>
            <a:r>
              <a:rPr lang="en-US" sz="2000" dirty="0">
                <a:solidFill>
                  <a:srgbClr val="FFFFFF"/>
                </a:solidFill>
                <a:latin typeface="Calibri"/>
              </a:rPr>
              <a:t>, Shell, </a:t>
            </a:r>
            <a:r>
              <a:rPr lang="en-US" sz="2000" dirty="0" smtClean="0">
                <a:solidFill>
                  <a:srgbClr val="FFFFFF"/>
                </a:solidFill>
                <a:latin typeface="Calibri"/>
              </a:rPr>
              <a:t/>
            </a:r>
            <a:br>
              <a:rPr lang="en-US" sz="2000" dirty="0" smtClean="0">
                <a:solidFill>
                  <a:srgbClr val="FFFFFF"/>
                </a:solidFill>
                <a:latin typeface="Calibri"/>
              </a:rPr>
            </a:br>
            <a:r>
              <a:rPr lang="en-US" sz="2000" dirty="0" smtClean="0">
                <a:solidFill>
                  <a:srgbClr val="FFFFFF"/>
                </a:solidFill>
                <a:latin typeface="Calibri"/>
              </a:rPr>
              <a:t>Tools</a:t>
            </a:r>
            <a:r>
              <a:rPr lang="en-US" sz="2000" dirty="0">
                <a:solidFill>
                  <a:srgbClr val="FFFFFF"/>
                </a:solidFill>
                <a:latin typeface="Calibri"/>
              </a:rPr>
              <a:t>, etc.</a:t>
            </a:r>
          </a:p>
        </p:txBody>
      </p:sp>
      <p:sp>
        <p:nvSpPr>
          <p:cNvPr id="48138" name="Rectangle 11"/>
          <p:cNvSpPr>
            <a:spLocks noChangeArrowheads="1"/>
          </p:cNvSpPr>
          <p:nvPr/>
        </p:nvSpPr>
        <p:spPr bwMode="auto">
          <a:xfrm>
            <a:off x="6005830" y="2093278"/>
            <a:ext cx="685800" cy="685800"/>
          </a:xfrm>
          <a:prstGeom prst="rect">
            <a:avLst/>
          </a:prstGeom>
          <a:solidFill>
            <a:srgbClr val="002060"/>
          </a:solidFill>
          <a:ln>
            <a:solidFill>
              <a:srgbClr val="002060"/>
            </a:solid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0" tIns="45718" rIns="0" bIns="45718" numCol="1" rtlCol="0" anchor="ctr" anchorCtr="0" compatLnSpc="1">
            <a:prstTxWarp prst="textNoShape">
              <a:avLst/>
            </a:prstTxWarp>
          </a:bodyPr>
          <a:lstStyle/>
          <a:p>
            <a:pPr algn="ctr" defTabSz="914099" fontAlgn="base">
              <a:spcBef>
                <a:spcPct val="0"/>
              </a:spcBef>
              <a:spcAft>
                <a:spcPct val="0"/>
              </a:spcAft>
            </a:pPr>
            <a:r>
              <a:rPr lang="en-US" sz="2000" dirty="0">
                <a:solidFill>
                  <a:srgbClr val="FFFFFF"/>
                </a:solidFill>
                <a:latin typeface="Calibri"/>
              </a:rPr>
              <a:t>TS</a:t>
            </a:r>
          </a:p>
        </p:txBody>
      </p:sp>
      <p:sp>
        <p:nvSpPr>
          <p:cNvPr id="48140" name="Rectangle 13"/>
          <p:cNvSpPr>
            <a:spLocks noChangeArrowheads="1"/>
          </p:cNvSpPr>
          <p:nvPr/>
        </p:nvSpPr>
        <p:spPr bwMode="auto">
          <a:xfrm>
            <a:off x="6691630" y="2093278"/>
            <a:ext cx="685800" cy="685800"/>
          </a:xfrm>
          <a:prstGeom prst="rect">
            <a:avLst/>
          </a:prstGeom>
          <a:solidFill>
            <a:srgbClr val="002060"/>
          </a:solidFill>
          <a:ln>
            <a:solidFill>
              <a:srgbClr val="002060"/>
            </a:solid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0" tIns="45718" rIns="0" bIns="45718" numCol="1" rtlCol="0" anchor="ctr" anchorCtr="0" compatLnSpc="1">
            <a:prstTxWarp prst="textNoShape">
              <a:avLst/>
            </a:prstTxWarp>
          </a:bodyPr>
          <a:lstStyle/>
          <a:p>
            <a:pPr algn="ctr" defTabSz="914099" fontAlgn="base">
              <a:spcBef>
                <a:spcPct val="0"/>
              </a:spcBef>
              <a:spcAft>
                <a:spcPct val="0"/>
              </a:spcAft>
            </a:pPr>
            <a:r>
              <a:rPr lang="en-US" sz="2000" dirty="0" smtClean="0">
                <a:solidFill>
                  <a:srgbClr val="FFFFFF"/>
                </a:solidFill>
                <a:latin typeface="Calibri"/>
              </a:rPr>
              <a:t>ADFS</a:t>
            </a:r>
            <a:endParaRPr lang="en-US" sz="2000" dirty="0">
              <a:solidFill>
                <a:srgbClr val="FFFFFF"/>
              </a:solidFill>
              <a:latin typeface="Calibri"/>
            </a:endParaRPr>
          </a:p>
        </p:txBody>
      </p:sp>
      <p:sp>
        <p:nvSpPr>
          <p:cNvPr id="48141" name="Rectangle 14"/>
          <p:cNvSpPr>
            <a:spLocks noChangeArrowheads="1"/>
          </p:cNvSpPr>
          <p:nvPr/>
        </p:nvSpPr>
        <p:spPr bwMode="auto">
          <a:xfrm>
            <a:off x="7377430" y="2093278"/>
            <a:ext cx="685800" cy="685800"/>
          </a:xfrm>
          <a:prstGeom prst="rect">
            <a:avLst/>
          </a:prstGeom>
          <a:solidFill>
            <a:srgbClr val="002060"/>
          </a:solidFill>
          <a:ln>
            <a:solidFill>
              <a:srgbClr val="002060"/>
            </a:solid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0" tIns="45718" rIns="0" bIns="45718" numCol="1" rtlCol="0" anchor="ctr" anchorCtr="0" compatLnSpc="1">
            <a:prstTxWarp prst="textNoShape">
              <a:avLst/>
            </a:prstTxWarp>
          </a:bodyPr>
          <a:lstStyle/>
          <a:p>
            <a:pPr algn="ctr" defTabSz="914099" fontAlgn="base">
              <a:spcBef>
                <a:spcPct val="0"/>
              </a:spcBef>
              <a:spcAft>
                <a:spcPct val="0"/>
              </a:spcAft>
            </a:pPr>
            <a:r>
              <a:rPr lang="en-US" sz="2000" dirty="0" smtClean="0">
                <a:solidFill>
                  <a:srgbClr val="FFFFFF"/>
                </a:solidFill>
                <a:latin typeface="Calibri"/>
              </a:rPr>
              <a:t>WDS</a:t>
            </a:r>
            <a:endParaRPr lang="en-US" sz="2000" dirty="0">
              <a:solidFill>
                <a:srgbClr val="FFFFFF"/>
              </a:solidFill>
              <a:latin typeface="Calibri"/>
            </a:endParaRPr>
          </a:p>
        </p:txBody>
      </p:sp>
      <p:sp>
        <p:nvSpPr>
          <p:cNvPr id="48142" name="Rectangle 15"/>
          <p:cNvSpPr>
            <a:spLocks noChangeArrowheads="1"/>
          </p:cNvSpPr>
          <p:nvPr/>
        </p:nvSpPr>
        <p:spPr bwMode="auto">
          <a:xfrm>
            <a:off x="8063230" y="2093278"/>
            <a:ext cx="685800" cy="685800"/>
          </a:xfrm>
          <a:prstGeom prst="rect">
            <a:avLst/>
          </a:prstGeom>
          <a:solidFill>
            <a:srgbClr val="002060"/>
          </a:solidFill>
          <a:ln>
            <a:solidFill>
              <a:srgbClr val="002060"/>
            </a:solid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0" tIns="45718" rIns="0" bIns="45718" numCol="1" rtlCol="0" anchor="ctr" anchorCtr="0" compatLnSpc="1">
            <a:prstTxWarp prst="textNoShape">
              <a:avLst/>
            </a:prstTxWarp>
          </a:bodyPr>
          <a:lstStyle/>
          <a:p>
            <a:pPr algn="ctr" defTabSz="914099" fontAlgn="base">
              <a:spcBef>
                <a:spcPct val="0"/>
              </a:spcBef>
              <a:spcAft>
                <a:spcPct val="0"/>
              </a:spcAft>
            </a:pPr>
            <a:r>
              <a:rPr lang="en-US" sz="2000" dirty="0">
                <a:solidFill>
                  <a:srgbClr val="FFFFFF"/>
                </a:solidFill>
                <a:latin typeface="Calibri"/>
              </a:rPr>
              <a:t>Etc…</a:t>
            </a:r>
          </a:p>
        </p:txBody>
      </p:sp>
      <p:grpSp>
        <p:nvGrpSpPr>
          <p:cNvPr id="2" name="Group 16"/>
          <p:cNvGrpSpPr>
            <a:grpSpLocks/>
          </p:cNvGrpSpPr>
          <p:nvPr/>
        </p:nvGrpSpPr>
        <p:grpSpPr bwMode="auto">
          <a:xfrm>
            <a:off x="6095998" y="5196840"/>
            <a:ext cx="1219200" cy="1219200"/>
            <a:chOff x="3840" y="3072"/>
            <a:chExt cx="768" cy="768"/>
          </a:xfrm>
        </p:grpSpPr>
        <p:sp>
          <p:nvSpPr>
            <p:cNvPr id="48149" name="Oval 17"/>
            <p:cNvSpPr>
              <a:spLocks noChangeArrowheads="1"/>
            </p:cNvSpPr>
            <p:nvPr/>
          </p:nvSpPr>
          <p:spPr bwMode="auto">
            <a:xfrm>
              <a:off x="3840" y="3072"/>
              <a:ext cx="768" cy="768"/>
            </a:xfrm>
            <a:prstGeom prst="ellipse">
              <a:avLst/>
            </a:prstGeom>
            <a:noFill/>
            <a:ln w="165100">
              <a:solidFill>
                <a:srgbClr val="CC0000"/>
              </a:solidFill>
              <a:round/>
              <a:headEnd/>
              <a:tailEnd/>
            </a:ln>
          </p:spPr>
          <p:txBody>
            <a:bodyPr wrap="none" anchor="ctr"/>
            <a:lstStyle/>
            <a:p>
              <a:pPr algn="ctr" eaLnBrk="0" hangingPunct="0"/>
              <a:endParaRPr lang="en-GB" sz="1800">
                <a:latin typeface="Tahoma" pitchFamily="34" charset="0"/>
                <a:cs typeface="Arial" charset="0"/>
              </a:endParaRPr>
            </a:p>
          </p:txBody>
        </p:sp>
        <p:sp>
          <p:nvSpPr>
            <p:cNvPr id="102418" name="Line 18"/>
            <p:cNvSpPr>
              <a:spLocks noChangeShapeType="1"/>
            </p:cNvSpPr>
            <p:nvPr/>
          </p:nvSpPr>
          <p:spPr bwMode="auto">
            <a:xfrm flipH="1">
              <a:off x="3936" y="3168"/>
              <a:ext cx="576" cy="576"/>
            </a:xfrm>
            <a:prstGeom prst="line">
              <a:avLst/>
            </a:prstGeom>
            <a:noFill/>
            <a:ln w="165100">
              <a:solidFill>
                <a:srgbClr val="CC0000"/>
              </a:solidFill>
              <a:round/>
              <a:headEnd/>
              <a:tailEnd/>
            </a:ln>
            <a:effectLst/>
          </p:spPr>
          <p:txBody>
            <a:bodyPr/>
            <a:lstStyle/>
            <a:p>
              <a:pPr>
                <a:defRPr/>
              </a:pPr>
              <a:endParaRPr lang="en-US">
                <a:effectLst>
                  <a:outerShdw blurRad="38100" dist="38100" dir="2700000" algn="tl">
                    <a:srgbClr val="000000">
                      <a:alpha val="43137"/>
                    </a:srgbClr>
                  </a:outerShdw>
                </a:effectLst>
              </a:endParaRPr>
            </a:p>
          </p:txBody>
        </p:sp>
      </p:grpSp>
      <p:sp>
        <p:nvSpPr>
          <p:cNvPr id="48144" name="Text Box 21"/>
          <p:cNvSpPr txBox="1">
            <a:spLocks noChangeArrowheads="1"/>
          </p:cNvSpPr>
          <p:nvPr/>
        </p:nvSpPr>
        <p:spPr bwMode="auto">
          <a:xfrm>
            <a:off x="5601970" y="1417003"/>
            <a:ext cx="3542030" cy="915987"/>
          </a:xfrm>
          <a:prstGeom prst="rect">
            <a:avLst/>
          </a:prstGeom>
          <a:noFill/>
          <a:ln w="9525">
            <a:noFill/>
            <a:miter lim="800000"/>
            <a:headEnd/>
            <a:tailEnd/>
          </a:ln>
        </p:spPr>
        <p:txBody>
          <a:bodyPr wrap="square">
            <a:spAutoFit/>
          </a:bodyPr>
          <a:lstStyle/>
          <a:p>
            <a:pPr algn="ctr"/>
            <a:r>
              <a:rPr lang="en-US" sz="1800" b="1" dirty="0">
                <a:latin typeface="Arial" charset="0"/>
                <a:cs typeface="Arial" charset="0"/>
              </a:rPr>
              <a:t>Server, Server Roles </a:t>
            </a:r>
            <a:br>
              <a:rPr lang="en-US" sz="1800" b="1" dirty="0">
                <a:latin typeface="Arial" charset="0"/>
                <a:cs typeface="Arial" charset="0"/>
              </a:rPr>
            </a:br>
            <a:r>
              <a:rPr lang="en-US" sz="1800" b="1" dirty="0">
                <a:latin typeface="Arial" charset="0"/>
                <a:cs typeface="Arial" charset="0"/>
              </a:rPr>
              <a:t>(for example only)</a:t>
            </a:r>
          </a:p>
          <a:p>
            <a:pPr algn="ctr"/>
            <a:endParaRPr lang="en-US" sz="1800" dirty="0">
              <a:solidFill>
                <a:schemeClr val="bg2"/>
              </a:solidFill>
              <a:latin typeface="Arial" charset="0"/>
              <a:cs typeface="Arial" charset="0"/>
            </a:endParaRPr>
          </a:p>
        </p:txBody>
      </p:sp>
      <p:sp>
        <p:nvSpPr>
          <p:cNvPr id="48145" name="Rectangle 22"/>
          <p:cNvSpPr>
            <a:spLocks noChangeArrowheads="1"/>
          </p:cNvSpPr>
          <p:nvPr/>
        </p:nvSpPr>
        <p:spPr bwMode="auto">
          <a:xfrm>
            <a:off x="2852420" y="4115753"/>
            <a:ext cx="542925" cy="685800"/>
          </a:xfrm>
          <a:prstGeom prst="rect">
            <a:avLst/>
          </a:prstGeom>
          <a:solidFill>
            <a:srgbClr val="002060"/>
          </a:solidFill>
          <a:ln>
            <a:solidFill>
              <a:srgbClr val="002060"/>
            </a:solid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0" tIns="45718" rIns="0" bIns="45718" numCol="1" rtlCol="0" anchor="ctr" anchorCtr="0" compatLnSpc="1">
            <a:prstTxWarp prst="textNoShape">
              <a:avLst/>
            </a:prstTxWarp>
          </a:bodyPr>
          <a:lstStyle/>
          <a:p>
            <a:pPr algn="ctr" defTabSz="914099" fontAlgn="base">
              <a:spcBef>
                <a:spcPct val="0"/>
              </a:spcBef>
              <a:spcAft>
                <a:spcPct val="0"/>
              </a:spcAft>
            </a:pPr>
            <a:r>
              <a:rPr lang="en-US" dirty="0">
                <a:solidFill>
                  <a:srgbClr val="FFFFFF"/>
                </a:solidFill>
                <a:latin typeface="Calibri"/>
              </a:rPr>
              <a:t>AD</a:t>
            </a:r>
            <a:br>
              <a:rPr lang="en-US" dirty="0">
                <a:solidFill>
                  <a:srgbClr val="FFFFFF"/>
                </a:solidFill>
                <a:latin typeface="Calibri"/>
              </a:rPr>
            </a:br>
            <a:r>
              <a:rPr lang="en-US" dirty="0">
                <a:solidFill>
                  <a:srgbClr val="FFFFFF"/>
                </a:solidFill>
                <a:latin typeface="Calibri"/>
              </a:rPr>
              <a:t>LDS</a:t>
            </a:r>
          </a:p>
        </p:txBody>
      </p:sp>
      <p:sp>
        <p:nvSpPr>
          <p:cNvPr id="48146" name="Rectangle 22"/>
          <p:cNvSpPr>
            <a:spLocks noChangeArrowheads="1"/>
          </p:cNvSpPr>
          <p:nvPr/>
        </p:nvSpPr>
        <p:spPr bwMode="auto">
          <a:xfrm>
            <a:off x="4016812" y="4119683"/>
            <a:ext cx="654884" cy="685045"/>
          </a:xfrm>
          <a:prstGeom prst="rect">
            <a:avLst/>
          </a:prstGeom>
          <a:solidFill>
            <a:srgbClr val="002060"/>
          </a:solidFill>
          <a:ln>
            <a:solidFill>
              <a:srgbClr val="002060"/>
            </a:solid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0" tIns="45718" rIns="0" bIns="45718" numCol="1" rtlCol="0" anchor="ctr" anchorCtr="0" compatLnSpc="1">
            <a:prstTxWarp prst="textNoShape">
              <a:avLst/>
            </a:prstTxWarp>
          </a:bodyPr>
          <a:lstStyle/>
          <a:p>
            <a:pPr algn="ctr" defTabSz="914099" fontAlgn="base">
              <a:spcBef>
                <a:spcPct val="0"/>
              </a:spcBef>
              <a:spcAft>
                <a:spcPct val="0"/>
              </a:spcAft>
            </a:pPr>
            <a:r>
              <a:rPr lang="en-US" dirty="0">
                <a:solidFill>
                  <a:srgbClr val="FFFFFF"/>
                </a:solidFill>
                <a:latin typeface="Calibri"/>
              </a:rPr>
              <a:t>Media</a:t>
            </a:r>
            <a:br>
              <a:rPr lang="en-US" dirty="0">
                <a:solidFill>
                  <a:srgbClr val="FFFFFF"/>
                </a:solidFill>
                <a:latin typeface="Calibri"/>
              </a:rPr>
            </a:br>
            <a:r>
              <a:rPr lang="en-US" dirty="0">
                <a:solidFill>
                  <a:srgbClr val="FFFFFF"/>
                </a:solidFill>
                <a:latin typeface="Calibri"/>
              </a:rPr>
              <a:t>Server</a:t>
            </a:r>
          </a:p>
        </p:txBody>
      </p:sp>
      <p:sp>
        <p:nvSpPr>
          <p:cNvPr id="48147" name="Rectangle 22"/>
          <p:cNvSpPr>
            <a:spLocks noChangeArrowheads="1"/>
          </p:cNvSpPr>
          <p:nvPr/>
        </p:nvSpPr>
        <p:spPr bwMode="auto">
          <a:xfrm>
            <a:off x="4712970" y="4117340"/>
            <a:ext cx="541338" cy="685800"/>
          </a:xfrm>
          <a:prstGeom prst="rect">
            <a:avLst/>
          </a:prstGeom>
          <a:solidFill>
            <a:srgbClr val="002060"/>
          </a:solidFill>
          <a:ln>
            <a:solidFill>
              <a:srgbClr val="002060"/>
            </a:solid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0" tIns="45718" rIns="0" bIns="45718" numCol="1" rtlCol="0" anchor="ctr" anchorCtr="0" compatLnSpc="1">
            <a:prstTxWarp prst="textNoShape">
              <a:avLst/>
            </a:prstTxWarp>
          </a:bodyPr>
          <a:lstStyle/>
          <a:p>
            <a:pPr algn="ctr" defTabSz="914099" fontAlgn="base">
              <a:spcBef>
                <a:spcPct val="0"/>
              </a:spcBef>
              <a:spcAft>
                <a:spcPct val="0"/>
              </a:spcAft>
            </a:pPr>
            <a:r>
              <a:rPr lang="en-US" dirty="0" smtClean="0">
                <a:solidFill>
                  <a:srgbClr val="FFFFFF"/>
                </a:solidFill>
                <a:latin typeface="Calibri"/>
              </a:rPr>
              <a:t>IIS</a:t>
            </a:r>
            <a:endParaRPr lang="en-US" dirty="0">
              <a:solidFill>
                <a:srgbClr val="FFFFFF"/>
              </a:solidFill>
              <a:latin typeface="Calibri"/>
            </a:endParaRPr>
          </a:p>
        </p:txBody>
      </p:sp>
      <p:sp>
        <p:nvSpPr>
          <p:cNvPr id="48148" name="Rectangle 22"/>
          <p:cNvSpPr>
            <a:spLocks noChangeArrowheads="1"/>
          </p:cNvSpPr>
          <p:nvPr/>
        </p:nvSpPr>
        <p:spPr bwMode="auto">
          <a:xfrm>
            <a:off x="5289233" y="4115753"/>
            <a:ext cx="552450" cy="685800"/>
          </a:xfrm>
          <a:prstGeom prst="rect">
            <a:avLst/>
          </a:prstGeom>
          <a:solidFill>
            <a:srgbClr val="002060"/>
          </a:solidFill>
          <a:ln>
            <a:solidFill>
              <a:srgbClr val="002060"/>
            </a:solid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0" tIns="45718" rIns="0" bIns="45718" numCol="1" rtlCol="0" anchor="ctr" anchorCtr="0" compatLnSpc="1">
            <a:prstTxWarp prst="textNoShape">
              <a:avLst/>
            </a:prstTxWarp>
          </a:bodyPr>
          <a:lstStyle/>
          <a:p>
            <a:pPr algn="ctr" defTabSz="914099" fontAlgn="base">
              <a:spcBef>
                <a:spcPct val="0"/>
              </a:spcBef>
              <a:spcAft>
                <a:spcPct val="0"/>
              </a:spcAft>
            </a:pPr>
            <a:r>
              <a:rPr lang="en-US" sz="1200" dirty="0" smtClean="0">
                <a:solidFill>
                  <a:srgbClr val="FFFFFF"/>
                </a:solidFill>
                <a:latin typeface="Calibri"/>
              </a:rPr>
              <a:t>Hyper-V</a:t>
            </a:r>
            <a:endParaRPr lang="en-US" sz="1200" dirty="0">
              <a:solidFill>
                <a:srgbClr val="FFFFFF"/>
              </a:solidFill>
              <a:latin typeface="Calibri"/>
            </a:endParaRPr>
          </a:p>
        </p:txBody>
      </p:sp>
      <p:sp>
        <p:nvSpPr>
          <p:cNvPr id="48153" name="Rectangle 22"/>
          <p:cNvSpPr>
            <a:spLocks noChangeArrowheads="1"/>
          </p:cNvSpPr>
          <p:nvPr/>
        </p:nvSpPr>
        <p:spPr bwMode="auto">
          <a:xfrm>
            <a:off x="3433445" y="4115753"/>
            <a:ext cx="549275" cy="685800"/>
          </a:xfrm>
          <a:prstGeom prst="rect">
            <a:avLst/>
          </a:prstGeom>
          <a:solidFill>
            <a:srgbClr val="002060"/>
          </a:solidFill>
          <a:ln>
            <a:solidFill>
              <a:srgbClr val="002060"/>
            </a:solid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0" tIns="45718" rIns="0" bIns="45718" numCol="1" rtlCol="0" anchor="ctr" anchorCtr="0" compatLnSpc="1">
            <a:prstTxWarp prst="textNoShape">
              <a:avLst/>
            </a:prstTxWarp>
          </a:bodyPr>
          <a:lstStyle/>
          <a:p>
            <a:pPr algn="ctr" defTabSz="914099" fontAlgn="base">
              <a:spcBef>
                <a:spcPct val="0"/>
              </a:spcBef>
              <a:spcAft>
                <a:spcPct val="0"/>
              </a:spcAft>
            </a:pPr>
            <a:r>
              <a:rPr lang="en-US" dirty="0" smtClean="0">
                <a:solidFill>
                  <a:srgbClr val="FFFFFF"/>
                </a:solidFill>
                <a:latin typeface="Calibri"/>
              </a:rPr>
              <a:t>Print	</a:t>
            </a:r>
            <a:endParaRPr lang="en-US" dirty="0">
              <a:solidFill>
                <a:srgbClr val="FFFFFF"/>
              </a:solidFill>
              <a:latin typeface="Calibri"/>
            </a:endParaRPr>
          </a:p>
        </p:txBody>
      </p:sp>
      <p:sp>
        <p:nvSpPr>
          <p:cNvPr id="26" name="Rectangle 5"/>
          <p:cNvSpPr>
            <a:spLocks noChangeArrowheads="1"/>
          </p:cNvSpPr>
          <p:nvPr/>
        </p:nvSpPr>
        <p:spPr bwMode="auto">
          <a:xfrm>
            <a:off x="3804577" y="3317731"/>
            <a:ext cx="701789" cy="685800"/>
          </a:xfrm>
          <a:prstGeom prst="rect">
            <a:avLst/>
          </a:prstGeom>
          <a:solidFill>
            <a:srgbClr val="002060"/>
          </a:solidFill>
          <a:ln>
            <a:solidFill>
              <a:srgbClr val="002060"/>
            </a:solid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0" tIns="45718" rIns="0" bIns="45718" numCol="1" rtlCol="0" anchor="ctr" anchorCtr="0" compatLnSpc="1">
            <a:prstTxWarp prst="textNoShape">
              <a:avLst/>
            </a:prstTxWarp>
          </a:bodyPr>
          <a:lstStyle/>
          <a:p>
            <a:pPr algn="ctr" defTabSz="914099" fontAlgn="base">
              <a:spcBef>
                <a:spcPct val="0"/>
              </a:spcBef>
              <a:spcAft>
                <a:spcPct val="0"/>
              </a:spcAft>
            </a:pPr>
            <a:r>
              <a:rPr lang="en-US" sz="1600" dirty="0" smtClean="0">
                <a:solidFill>
                  <a:srgbClr val="FFFFFF"/>
                </a:solidFill>
                <a:latin typeface="Calibri"/>
              </a:rPr>
              <a:t>ASP.NET</a:t>
            </a:r>
            <a:endParaRPr lang="en-US" sz="1600" dirty="0">
              <a:solidFill>
                <a:srgbClr val="FFFFFF"/>
              </a:solidFill>
              <a:latin typeface="Calibri"/>
            </a:endParaRPr>
          </a:p>
        </p:txBody>
      </p:sp>
      <p:sp>
        <p:nvSpPr>
          <p:cNvPr id="27" name="Rectangle 5"/>
          <p:cNvSpPr>
            <a:spLocks noChangeArrowheads="1"/>
          </p:cNvSpPr>
          <p:nvPr/>
        </p:nvSpPr>
        <p:spPr bwMode="auto">
          <a:xfrm>
            <a:off x="3136846" y="3319204"/>
            <a:ext cx="541337" cy="685800"/>
          </a:xfrm>
          <a:prstGeom prst="rect">
            <a:avLst/>
          </a:prstGeom>
          <a:solidFill>
            <a:srgbClr val="002060"/>
          </a:solidFill>
          <a:ln>
            <a:solidFill>
              <a:srgbClr val="002060"/>
            </a:solid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0" tIns="45718" rIns="0" bIns="45718" numCol="1" rtlCol="0" anchor="ctr" anchorCtr="0" compatLnSpc="1">
            <a:prstTxWarp prst="textNoShape">
              <a:avLst/>
            </a:prstTxWarp>
          </a:bodyPr>
          <a:lstStyle/>
          <a:p>
            <a:pPr algn="ctr" defTabSz="914099" fontAlgn="base">
              <a:spcBef>
                <a:spcPct val="0"/>
              </a:spcBef>
              <a:spcAft>
                <a:spcPct val="0"/>
              </a:spcAft>
            </a:pPr>
            <a:r>
              <a:rPr lang="en-US" sz="1600" dirty="0" smtClean="0">
                <a:solidFill>
                  <a:srgbClr val="FFFFFF"/>
                </a:solidFill>
                <a:latin typeface="Calibri"/>
              </a:rPr>
              <a:t>PS</a:t>
            </a:r>
            <a:endParaRPr lang="en-US" sz="1600" dirty="0">
              <a:solidFill>
                <a:srgbClr val="FFFFFF"/>
              </a:solidFill>
              <a:latin typeface="Calibri"/>
            </a:endParaRPr>
          </a:p>
        </p:txBody>
      </p:sp>
      <p:sp>
        <p:nvSpPr>
          <p:cNvPr id="28" name="Rectangle 5"/>
          <p:cNvSpPr>
            <a:spLocks noChangeArrowheads="1"/>
          </p:cNvSpPr>
          <p:nvPr/>
        </p:nvSpPr>
        <p:spPr bwMode="auto">
          <a:xfrm>
            <a:off x="2469114" y="3320776"/>
            <a:ext cx="541337" cy="685800"/>
          </a:xfrm>
          <a:prstGeom prst="rect">
            <a:avLst/>
          </a:prstGeom>
          <a:solidFill>
            <a:srgbClr val="002060"/>
          </a:solidFill>
          <a:ln>
            <a:solidFill>
              <a:srgbClr val="002060"/>
            </a:solid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0" tIns="45718" rIns="0" bIns="45718" numCol="1" rtlCol="0" anchor="ctr" anchorCtr="0" compatLnSpc="1">
            <a:prstTxWarp prst="textNoShape">
              <a:avLst/>
            </a:prstTxWarp>
          </a:bodyPr>
          <a:lstStyle/>
          <a:p>
            <a:pPr algn="ctr" defTabSz="914099" fontAlgn="base">
              <a:spcBef>
                <a:spcPct val="0"/>
              </a:spcBef>
              <a:spcAft>
                <a:spcPct val="0"/>
              </a:spcAft>
            </a:pPr>
            <a:r>
              <a:rPr lang="en-US" sz="1600" dirty="0" smtClean="0">
                <a:solidFill>
                  <a:srgbClr val="FFFFFF"/>
                </a:solidFill>
                <a:latin typeface="Calibri"/>
              </a:rPr>
              <a:t>.NET</a:t>
            </a:r>
            <a:br>
              <a:rPr lang="en-US" sz="1600" dirty="0" smtClean="0">
                <a:solidFill>
                  <a:srgbClr val="FFFFFF"/>
                </a:solidFill>
                <a:latin typeface="Calibri"/>
              </a:rPr>
            </a:br>
            <a:r>
              <a:rPr lang="en-US" sz="1600" dirty="0" smtClean="0">
                <a:solidFill>
                  <a:srgbClr val="FFFFFF"/>
                </a:solidFill>
                <a:latin typeface="Calibri"/>
              </a:rPr>
              <a:t>3/3.5</a:t>
            </a:r>
            <a:endParaRPr lang="en-US" sz="1600" dirty="0">
              <a:solidFill>
                <a:srgbClr val="FFFFFF"/>
              </a:solidFill>
              <a:latin typeface="Calibri"/>
            </a:endParaRPr>
          </a:p>
        </p:txBody>
      </p:sp>
      <p:sp>
        <p:nvSpPr>
          <p:cNvPr id="29" name="Rectangle 5"/>
          <p:cNvSpPr>
            <a:spLocks noChangeArrowheads="1"/>
          </p:cNvSpPr>
          <p:nvPr/>
        </p:nvSpPr>
        <p:spPr bwMode="auto">
          <a:xfrm>
            <a:off x="1810807" y="3322346"/>
            <a:ext cx="541337" cy="685800"/>
          </a:xfrm>
          <a:prstGeom prst="rect">
            <a:avLst/>
          </a:prstGeom>
          <a:solidFill>
            <a:srgbClr val="002060"/>
          </a:solidFill>
          <a:ln>
            <a:solidFill>
              <a:srgbClr val="002060"/>
            </a:solid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0" tIns="45718" rIns="0" bIns="45718" numCol="1" rtlCol="0" anchor="ctr" anchorCtr="0" compatLnSpc="1">
            <a:prstTxWarp prst="textNoShape">
              <a:avLst/>
            </a:prstTxWarp>
          </a:bodyPr>
          <a:lstStyle/>
          <a:p>
            <a:pPr algn="ctr" defTabSz="914099" fontAlgn="base">
              <a:spcBef>
                <a:spcPct val="0"/>
              </a:spcBef>
              <a:spcAft>
                <a:spcPct val="0"/>
              </a:spcAft>
            </a:pPr>
            <a:r>
              <a:rPr lang="en-US" sz="1600" dirty="0" smtClean="0">
                <a:solidFill>
                  <a:srgbClr val="FFFFFF"/>
                </a:solidFill>
                <a:latin typeface="Calibri"/>
              </a:rPr>
              <a:t>.NET</a:t>
            </a:r>
            <a:br>
              <a:rPr lang="en-US" sz="1600" dirty="0" smtClean="0">
                <a:solidFill>
                  <a:srgbClr val="FFFFFF"/>
                </a:solidFill>
                <a:latin typeface="Calibri"/>
              </a:rPr>
            </a:br>
            <a:r>
              <a:rPr lang="en-US" sz="1600" dirty="0" smtClean="0">
                <a:solidFill>
                  <a:srgbClr val="FFFFFF"/>
                </a:solidFill>
                <a:latin typeface="Calibri"/>
              </a:rPr>
              <a:t>2.0</a:t>
            </a:r>
            <a:endParaRPr lang="en-US" sz="1600" dirty="0">
              <a:solidFill>
                <a:srgbClr val="FFFFFF"/>
              </a:solidFill>
              <a:latin typeface="Calibri"/>
            </a:endParaRPr>
          </a:p>
        </p:txBody>
      </p:sp>
      <p:sp>
        <p:nvSpPr>
          <p:cNvPr id="30" name="Rectangle 5"/>
          <p:cNvSpPr>
            <a:spLocks noChangeArrowheads="1"/>
          </p:cNvSpPr>
          <p:nvPr/>
        </p:nvSpPr>
        <p:spPr bwMode="auto">
          <a:xfrm>
            <a:off x="4741121" y="5295689"/>
            <a:ext cx="609403" cy="685800"/>
          </a:xfrm>
          <a:prstGeom prst="rect">
            <a:avLst/>
          </a:prstGeom>
          <a:solidFill>
            <a:srgbClr val="002060"/>
          </a:solidFill>
          <a:ln>
            <a:solidFill>
              <a:srgbClr val="002060"/>
            </a:solid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0" tIns="45718" rIns="0" bIns="45718" numCol="1" rtlCol="0" anchor="ctr" anchorCtr="0" compatLnSpc="1">
            <a:prstTxWarp prst="textNoShape">
              <a:avLst/>
            </a:prstTxWarp>
          </a:bodyPr>
          <a:lstStyle/>
          <a:p>
            <a:pPr algn="ctr" defTabSz="914099" fontAlgn="base">
              <a:spcBef>
                <a:spcPct val="0"/>
              </a:spcBef>
              <a:spcAft>
                <a:spcPct val="0"/>
              </a:spcAft>
            </a:pPr>
            <a:r>
              <a:rPr lang="en-US" sz="1200" dirty="0" smtClean="0">
                <a:solidFill>
                  <a:srgbClr val="FFFFFF"/>
                </a:solidFill>
                <a:latin typeface="Calibri"/>
              </a:rPr>
              <a:t>WoW64</a:t>
            </a:r>
            <a:endParaRPr lang="en-US" sz="1200" dirty="0">
              <a:solidFill>
                <a:srgbClr val="FFFFFF"/>
              </a:solidFill>
              <a:latin typeface="Calibri"/>
            </a:endParaRPr>
          </a:p>
        </p:txBody>
      </p:sp>
      <p:sp>
        <p:nvSpPr>
          <p:cNvPr id="31" name="Text Box 19"/>
          <p:cNvSpPr txBox="1">
            <a:spLocks noChangeArrowheads="1"/>
          </p:cNvSpPr>
          <p:nvPr/>
        </p:nvSpPr>
        <p:spPr bwMode="auto">
          <a:xfrm>
            <a:off x="6116955" y="5340310"/>
            <a:ext cx="1205778" cy="923330"/>
          </a:xfrm>
          <a:prstGeom prst="rect">
            <a:avLst/>
          </a:prstGeom>
          <a:noFill/>
          <a:ln w="9525">
            <a:noFill/>
            <a:miter lim="800000"/>
            <a:headEnd/>
            <a:tailEnd/>
          </a:ln>
        </p:spPr>
        <p:txBody>
          <a:bodyPr wrap="none">
            <a:spAutoFit/>
          </a:bodyPr>
          <a:lstStyle/>
          <a:p>
            <a:pPr algn="ctr" eaLnBrk="0" hangingPunct="0"/>
            <a:r>
              <a:rPr lang="en-US" sz="1800" dirty="0">
                <a:cs typeface="Arial" charset="0"/>
              </a:rPr>
              <a:t>GUI, </a:t>
            </a:r>
            <a:r>
              <a:rPr lang="en-US" sz="1800" dirty="0" smtClean="0">
                <a:cs typeface="Arial" charset="0"/>
              </a:rPr>
              <a:t>Shell</a:t>
            </a:r>
            <a:r>
              <a:rPr lang="en-US" sz="1800" dirty="0">
                <a:cs typeface="Arial" charset="0"/>
              </a:rPr>
              <a:t>, </a:t>
            </a:r>
            <a:r>
              <a:rPr lang="en-US" sz="1800" dirty="0" smtClean="0">
                <a:cs typeface="Arial" charset="0"/>
              </a:rPr>
              <a:t/>
            </a:r>
            <a:br>
              <a:rPr lang="en-US" sz="1800" dirty="0" smtClean="0">
                <a:cs typeface="Arial" charset="0"/>
              </a:rPr>
            </a:br>
            <a:r>
              <a:rPr lang="en-US" sz="1800" dirty="0" smtClean="0">
                <a:cs typeface="Arial" charset="0"/>
              </a:rPr>
              <a:t>IE</a:t>
            </a:r>
            <a:r>
              <a:rPr lang="en-US" sz="1800" dirty="0">
                <a:cs typeface="Arial" charset="0"/>
              </a:rPr>
              <a:t>, </a:t>
            </a:r>
            <a:r>
              <a:rPr lang="en-US" sz="1800" dirty="0" smtClean="0">
                <a:cs typeface="Arial" charset="0"/>
              </a:rPr>
              <a:t>Media</a:t>
            </a:r>
            <a:r>
              <a:rPr lang="en-US" sz="1800" dirty="0">
                <a:cs typeface="Arial" charset="0"/>
              </a:rPr>
              <a:t>, </a:t>
            </a:r>
            <a:r>
              <a:rPr lang="en-US" sz="1800" dirty="0" smtClean="0">
                <a:cs typeface="Arial" charset="0"/>
              </a:rPr>
              <a:t/>
            </a:r>
            <a:br>
              <a:rPr lang="en-US" sz="1800" dirty="0" smtClean="0">
                <a:cs typeface="Arial" charset="0"/>
              </a:rPr>
            </a:br>
            <a:r>
              <a:rPr lang="en-US" sz="1800" dirty="0" smtClean="0">
                <a:cs typeface="Arial" charset="0"/>
              </a:rPr>
              <a:t>Mail, Etc</a:t>
            </a:r>
            <a:r>
              <a:rPr lang="en-US" sz="1800" dirty="0">
                <a:cs typeface="Arial" charset="0"/>
              </a:rPr>
              <a:t>.</a:t>
            </a:r>
          </a:p>
        </p:txBody>
      </p:sp>
      <p:sp>
        <p:nvSpPr>
          <p:cNvPr id="32" name="Rectangle 5"/>
          <p:cNvSpPr>
            <a:spLocks noChangeArrowheads="1"/>
          </p:cNvSpPr>
          <p:nvPr/>
        </p:nvSpPr>
        <p:spPr bwMode="auto">
          <a:xfrm>
            <a:off x="4613221" y="3319204"/>
            <a:ext cx="541337" cy="685800"/>
          </a:xfrm>
          <a:prstGeom prst="rect">
            <a:avLst/>
          </a:prstGeom>
          <a:solidFill>
            <a:srgbClr val="002060"/>
          </a:solidFill>
          <a:ln>
            <a:solidFill>
              <a:srgbClr val="002060"/>
            </a:solid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0" tIns="45718" rIns="0" bIns="45718" numCol="1" rtlCol="0" anchor="ctr" anchorCtr="0" compatLnSpc="1">
            <a:prstTxWarp prst="textNoShape">
              <a:avLst/>
            </a:prstTxWarp>
          </a:bodyPr>
          <a:lstStyle/>
          <a:p>
            <a:pPr algn="ctr" defTabSz="914099" fontAlgn="base">
              <a:spcBef>
                <a:spcPct val="0"/>
              </a:spcBef>
              <a:spcAft>
                <a:spcPct val="0"/>
              </a:spcAft>
            </a:pPr>
            <a:r>
              <a:rPr lang="en-US" sz="1600" dirty="0" smtClean="0">
                <a:solidFill>
                  <a:srgbClr val="FFFFFF"/>
                </a:solidFill>
                <a:latin typeface="Calibri"/>
              </a:rPr>
              <a:t>Cert Server</a:t>
            </a:r>
            <a:endParaRPr lang="en-US" sz="1600" dirty="0">
              <a:solidFill>
                <a:srgbClr val="FFFFFF"/>
              </a:solidFill>
              <a:latin typeface="Calibri"/>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0 0 L -0.42431 -0.28958 " pathEditMode="relative" ptsTypes="AA">
                                      <p:cBhvr>
                                        <p:cTn id="6" dur="2000" fill="hold"/>
                                        <p:tgtEl>
                                          <p:spTgt spid="30"/>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10" name="Rectangle 6"/>
          <p:cNvSpPr>
            <a:spLocks noChangeArrowheads="1"/>
          </p:cNvSpPr>
          <p:nvPr/>
        </p:nvSpPr>
        <p:spPr bwMode="auto">
          <a:xfrm>
            <a:off x="2051050" y="0"/>
            <a:ext cx="5365750" cy="800100"/>
          </a:xfrm>
          <a:prstGeom prst="rect">
            <a:avLst/>
          </a:prstGeom>
          <a:solidFill>
            <a:schemeClr val="hlink"/>
          </a:solidFill>
          <a:ln w="9525">
            <a:noFill/>
            <a:miter lim="800000"/>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graphicFrame>
        <p:nvGraphicFramePr>
          <p:cNvPr id="149508" name="Object 4"/>
          <p:cNvGraphicFramePr>
            <a:graphicFrameLocks noChangeAspect="1"/>
          </p:cNvGraphicFramePr>
          <p:nvPr>
            <p:ph idx="1"/>
          </p:nvPr>
        </p:nvGraphicFramePr>
        <p:xfrm>
          <a:off x="2019301" y="0"/>
          <a:ext cx="5438774" cy="6868732"/>
        </p:xfrm>
        <a:graphic>
          <a:graphicData uri="http://schemas.openxmlformats.org/presentationml/2006/ole">
            <p:oleObj spid="_x0000_s1026" name="Visio" r:id="rId4" imgW="6094095" imgH="7694371" progId="Visio.Drawing.11">
              <p:embed/>
            </p:oleObj>
          </a:graphicData>
        </a:graphic>
      </p:graphicFrame>
      <p:sp>
        <p:nvSpPr>
          <p:cNvPr id="2" name="Rectangle 6"/>
          <p:cNvSpPr>
            <a:spLocks noChangeArrowheads="1"/>
          </p:cNvSpPr>
          <p:nvPr/>
        </p:nvSpPr>
        <p:spPr bwMode="auto">
          <a:xfrm>
            <a:off x="2051050" y="0"/>
            <a:ext cx="5365750" cy="800100"/>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defRPr/>
            </a:pPr>
            <a:endParaRPr lang="en-US" sz="2000" b="1">
              <a:solidFill>
                <a:srgbClr val="FFFFFF"/>
              </a:solidFill>
              <a:latin typeface="Calibri"/>
            </a:endParaRPr>
          </a:p>
        </p:txBody>
      </p:sp>
      <p:sp>
        <p:nvSpPr>
          <p:cNvPr id="149511" name="Rectangle 7"/>
          <p:cNvSpPr>
            <a:spLocks noChangeArrowheads="1"/>
          </p:cNvSpPr>
          <p:nvPr/>
        </p:nvSpPr>
        <p:spPr bwMode="auto">
          <a:xfrm>
            <a:off x="2519363" y="44450"/>
            <a:ext cx="1547812" cy="685800"/>
          </a:xfrm>
          <a:prstGeom prst="rect">
            <a:avLst/>
          </a:prstGeom>
          <a:solidFill>
            <a:schemeClr val="tx1"/>
          </a:solidFill>
          <a:ln w="12700">
            <a:solidFill>
              <a:schemeClr val="bg2"/>
            </a:solidFill>
            <a:miter lim="800000"/>
            <a:headEnd/>
            <a:tailEnd/>
          </a:ln>
        </p:spPr>
        <p:txBody>
          <a:bodyPr wrap="none" anchor="ctr"/>
          <a:lstStyle/>
          <a:p>
            <a:pPr algn="ctr"/>
            <a:r>
              <a:rPr lang="en-US" sz="1800">
                <a:solidFill>
                  <a:schemeClr val="bg1"/>
                </a:solidFill>
                <a:latin typeface="Arial" charset="0"/>
                <a:cs typeface="Arial" charset="0"/>
              </a:rPr>
              <a:t>Server Roles</a:t>
            </a:r>
          </a:p>
        </p:txBody>
      </p:sp>
      <p:sp>
        <p:nvSpPr>
          <p:cNvPr id="149512" name="Rectangle 8"/>
          <p:cNvSpPr>
            <a:spLocks noChangeArrowheads="1"/>
          </p:cNvSpPr>
          <p:nvPr/>
        </p:nvSpPr>
        <p:spPr bwMode="auto">
          <a:xfrm>
            <a:off x="4895850" y="42863"/>
            <a:ext cx="1908175" cy="685800"/>
          </a:xfrm>
          <a:prstGeom prst="rect">
            <a:avLst/>
          </a:prstGeom>
          <a:solidFill>
            <a:schemeClr val="tx1"/>
          </a:solidFill>
          <a:ln w="12700">
            <a:solidFill>
              <a:schemeClr val="bg2"/>
            </a:solidFill>
            <a:miter lim="800000"/>
            <a:headEnd/>
            <a:tailEnd/>
          </a:ln>
        </p:spPr>
        <p:txBody>
          <a:bodyPr wrap="none" anchor="ctr"/>
          <a:lstStyle/>
          <a:p>
            <a:pPr algn="ctr"/>
            <a:r>
              <a:rPr lang="en-US" sz="1800">
                <a:solidFill>
                  <a:schemeClr val="bg1"/>
                </a:solidFill>
                <a:latin typeface="Arial" charset="0"/>
                <a:cs typeface="Arial" charset="0"/>
              </a:rPr>
              <a:t>Optional Features</a:t>
            </a:r>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07996"/>
          </a:xfrm>
        </p:spPr>
        <p:txBody>
          <a:bodyPr/>
          <a:lstStyle/>
          <a:p>
            <a:r>
              <a:rPr lang="en-US" sz="4000" dirty="0" smtClean="0"/>
              <a:t>Deployment Image Servicing and Management (dism.exe)</a:t>
            </a:r>
            <a:endParaRPr lang="en-US" sz="4000" dirty="0"/>
          </a:p>
        </p:txBody>
      </p:sp>
      <p:sp>
        <p:nvSpPr>
          <p:cNvPr id="3" name="Content Placeholder 2"/>
          <p:cNvSpPr>
            <a:spLocks noGrp="1"/>
          </p:cNvSpPr>
          <p:nvPr>
            <p:ph idx="1"/>
          </p:nvPr>
        </p:nvSpPr>
        <p:spPr/>
        <p:txBody>
          <a:bodyPr/>
          <a:lstStyle/>
          <a:p>
            <a:r>
              <a:rPr lang="en-US" sz="2800" dirty="0" smtClean="0"/>
              <a:t>New Command Line Tool to Add/Remove Roles </a:t>
            </a:r>
            <a:br>
              <a:rPr lang="en-US" sz="2800" dirty="0" smtClean="0"/>
            </a:br>
            <a:r>
              <a:rPr lang="en-US" sz="2800" dirty="0" smtClean="0"/>
              <a:t>and Features</a:t>
            </a:r>
          </a:p>
          <a:p>
            <a:pPr lvl="1"/>
            <a:r>
              <a:rPr lang="en-US" sz="2400" dirty="0" smtClean="0"/>
              <a:t>Shows install status</a:t>
            </a:r>
          </a:p>
          <a:p>
            <a:pPr lvl="1"/>
            <a:r>
              <a:rPr lang="en-US" sz="2400" dirty="0" smtClean="0"/>
              <a:t>Better error reporting than </a:t>
            </a:r>
            <a:r>
              <a:rPr lang="en-US" sz="2400" dirty="0" err="1" smtClean="0"/>
              <a:t>Ocsetup</a:t>
            </a:r>
            <a:endParaRPr lang="en-US" sz="2400" dirty="0" smtClean="0"/>
          </a:p>
          <a:p>
            <a:r>
              <a:rPr lang="en-US" sz="2800" dirty="0" smtClean="0"/>
              <a:t>Allows multiple features to be installed from a single command line</a:t>
            </a:r>
          </a:p>
          <a:p>
            <a:pPr lvl="1"/>
            <a:r>
              <a:rPr lang="en-US" sz="2400" dirty="0" err="1" smtClean="0"/>
              <a:t>Dism</a:t>
            </a:r>
            <a:r>
              <a:rPr lang="en-US" sz="2400" dirty="0" smtClean="0"/>
              <a:t> /online /enable-feature /</a:t>
            </a:r>
            <a:r>
              <a:rPr lang="en-US" sz="2400" dirty="0" err="1" smtClean="0"/>
              <a:t>featurename:MicrosoftWindowsPowerShell</a:t>
            </a:r>
            <a:r>
              <a:rPr lang="en-US" sz="2400" dirty="0" smtClean="0"/>
              <a:t> /</a:t>
            </a:r>
            <a:r>
              <a:rPr lang="en-US" sz="2400" dirty="0" err="1" smtClean="0"/>
              <a:t>featurename:ServerManager</a:t>
            </a:r>
            <a:r>
              <a:rPr lang="en-US" sz="2400" dirty="0" smtClean="0"/>
              <a:t>-PSH-</a:t>
            </a:r>
            <a:r>
              <a:rPr lang="en-US" sz="2400" dirty="0" err="1" smtClean="0"/>
              <a:t>Cmdlets</a:t>
            </a:r>
            <a:endParaRPr lang="en-US" sz="2400" dirty="0" smtClean="0"/>
          </a:p>
          <a:p>
            <a:r>
              <a:rPr lang="en-US" sz="2800" dirty="0" smtClean="0"/>
              <a:t>Included in client and server</a:t>
            </a:r>
          </a:p>
          <a:p>
            <a:r>
              <a:rPr lang="en-US" sz="2800" dirty="0" smtClean="0"/>
              <a:t>Works online and with images</a:t>
            </a:r>
          </a:p>
          <a:p>
            <a:endParaRPr lang="en-US" sz="2800" dirty="0"/>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Tech Ed North America 2009">
  <a:themeElements>
    <a:clrScheme name="Custom 26">
      <a:dk1>
        <a:srgbClr val="000000"/>
      </a:dk1>
      <a:lt1>
        <a:srgbClr val="FFFFFF"/>
      </a:lt1>
      <a:dk2>
        <a:srgbClr val="CCFFCC"/>
      </a:dk2>
      <a:lt2>
        <a:srgbClr val="CCCCCC"/>
      </a:lt2>
      <a:accent1>
        <a:srgbClr val="99CC99"/>
      </a:accent1>
      <a:accent2>
        <a:srgbClr val="00994B"/>
      </a:accent2>
      <a:accent3>
        <a:srgbClr val="1E78B9"/>
      </a:accent3>
      <a:accent4>
        <a:srgbClr val="F5821E"/>
      </a:accent4>
      <a:accent5>
        <a:srgbClr val="FFFF11"/>
      </a:accent5>
      <a:accent6>
        <a:srgbClr val="D90026"/>
      </a:accent6>
      <a:hlink>
        <a:srgbClr val="F3EB4F"/>
      </a:hlink>
      <a:folHlink>
        <a:srgbClr val="68188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alpha val="50000"/>
          </a:schemeClr>
        </a:solidFill>
        <a:ln>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a:spPr>
      <a:bodyPr vert="horz" wrap="square" lIns="91436" tIns="45718" rIns="91436" bIns="45718" numCol="1" rtlCol="0" anchor="ctr" anchorCtr="0" compatLnSpc="1">
        <a:prstTxWarp prst="textNoShape">
          <a:avLst/>
        </a:prstTxWarp>
      </a:bodyPr>
      <a:lstStyle>
        <a:defPPr marL="0" algn="ctr" defTabSz="914099" rtl="0" eaLnBrk="1" fontAlgn="base" latinLnBrk="0" hangingPunct="1">
          <a:spcBef>
            <a:spcPct val="0"/>
          </a:spcBef>
          <a:spcAft>
            <a:spcPct val="0"/>
          </a:spcAft>
          <a:defRPr sz="2000" kern="1200" dirty="0" smtClean="0">
            <a:solidFill>
              <a:schemeClr val="tx1"/>
            </a:solidFill>
            <a:effectLst>
              <a:outerShdw blurRad="38100" dist="38100" dir="2700000" algn="tl">
                <a:srgbClr val="000000">
                  <a:alpha val="43137"/>
                </a:srgbClr>
              </a:outerShdw>
            </a:effectLst>
            <a:latin typeface="Calibri" pitchFamily="34" charset="0"/>
            <a:ea typeface="+mn-ea"/>
            <a:cs typeface="+mn-cs"/>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TEMPLATE_v15</Template>
  <TotalTime>78</TotalTime>
  <Words>1266</Words>
  <Application>Microsoft Office PowerPoint</Application>
  <PresentationFormat>On-screen Show (4:3)</PresentationFormat>
  <Paragraphs>324</Paragraphs>
  <Slides>38</Slides>
  <Notes>38</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38</vt:i4>
      </vt:variant>
    </vt:vector>
  </HeadingPairs>
  <TitlesOfParts>
    <vt:vector size="40" baseType="lpstr">
      <vt:lpstr>Tech Ed North America 2009</vt:lpstr>
      <vt:lpstr>Visio</vt:lpstr>
      <vt:lpstr>Slide 1</vt:lpstr>
      <vt:lpstr>What’s New in Server Core for Windows Server 2008 R2</vt:lpstr>
      <vt:lpstr>Agenda</vt:lpstr>
      <vt:lpstr>Server Core Patch Reduction</vt:lpstr>
      <vt:lpstr>Server Core Additions in Windows Server 2008 R2</vt:lpstr>
      <vt:lpstr>Server Core Additions (cont.)</vt:lpstr>
      <vt:lpstr>Windows Server 2008 R2 Server  Core Architecture</vt:lpstr>
      <vt:lpstr>Slide 8</vt:lpstr>
      <vt:lpstr>Deployment Image Servicing and Management (dism.exe)</vt:lpstr>
      <vt:lpstr>Finding Dependencies</vt:lpstr>
      <vt:lpstr>Finding Installed Roles and Features</vt:lpstr>
      <vt:lpstr>DISM.EXE Demo</vt:lpstr>
      <vt:lpstr>Installing FSRM and Certificate Server</vt:lpstr>
      <vt:lpstr>.NET Framework Architecture</vt:lpstr>
      <vt:lpstr>.NET Framework in Server Core</vt:lpstr>
      <vt:lpstr>.NET Framework 2.0 in Server Core</vt:lpstr>
      <vt:lpstr>.NET Framework 3 in Server Core</vt:lpstr>
      <vt:lpstr>.NET Namespaces Not in Server Core</vt:lpstr>
      <vt:lpstr>IIS Additions to Server Core in R2</vt:lpstr>
      <vt:lpstr>ASP.NET</vt:lpstr>
      <vt:lpstr>Remotely Managing IIS on Server Core</vt:lpstr>
      <vt:lpstr>ASP.NET Demo</vt:lpstr>
      <vt:lpstr>PowerShell in Server Core</vt:lpstr>
      <vt:lpstr>PowerShell Cmdlets in Server Core</vt:lpstr>
      <vt:lpstr>WoW64 in Server Core R2</vt:lpstr>
      <vt:lpstr>Other WoW64 Packages</vt:lpstr>
      <vt:lpstr>Potential Issues with WoW64</vt:lpstr>
      <vt:lpstr>PowerShell and WOW64 Demo</vt:lpstr>
      <vt:lpstr>Reducing the Footprint</vt:lpstr>
      <vt:lpstr>Removing Packages</vt:lpstr>
      <vt:lpstr>Reducing the Footprint Demo</vt:lpstr>
      <vt:lpstr>Installing a Product Key</vt:lpstr>
      <vt:lpstr>Sconfig</vt:lpstr>
      <vt:lpstr>Slide 34</vt:lpstr>
      <vt:lpstr>Server Core Resources</vt:lpstr>
      <vt:lpstr>Windows Server Resources</vt:lpstr>
      <vt:lpstr>Slide 37</vt:lpstr>
      <vt:lpstr>Slide 38</vt:lpstr>
    </vt:vector>
  </TitlesOfParts>
  <Manager>&lt;Content Manager Name Here&gt;</Manager>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What’s New in Server Core for Windows Server 2008 R2</dc:title>
  <dc:subject>Tech·Ed  North America 2009</dc:subject>
  <dc:creator>Andrew Mason</dc:creator>
  <dc:description>Template: Slidework LLC
Formatting: Carrie Wicks
Event Date: May 11 - 15, 2009
Event Location: Los Angeles, CA
Audience:</dc:description>
  <cp:lastModifiedBy>Admin</cp:lastModifiedBy>
  <cp:revision>10</cp:revision>
  <dcterms:created xsi:type="dcterms:W3CDTF">2009-05-09T23:13:11Z</dcterms:created>
  <dcterms:modified xsi:type="dcterms:W3CDTF">2009-05-12T18:33:48Z</dcterms:modified>
</cp:coreProperties>
</file>