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85"/>
  </p:notesMasterIdLst>
  <p:handoutMasterIdLst>
    <p:handoutMasterId r:id="rId86"/>
  </p:handoutMasterIdLst>
  <p:sldIdLst>
    <p:sldId id="291" r:id="rId2"/>
    <p:sldId id="292" r:id="rId3"/>
    <p:sldId id="293" r:id="rId4"/>
    <p:sldId id="294" r:id="rId5"/>
    <p:sldId id="295"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320" r:id="rId31"/>
    <p:sldId id="321" r:id="rId32"/>
    <p:sldId id="322" r:id="rId33"/>
    <p:sldId id="323" r:id="rId34"/>
    <p:sldId id="324" r:id="rId35"/>
    <p:sldId id="325" r:id="rId36"/>
    <p:sldId id="326" r:id="rId37"/>
    <p:sldId id="327" r:id="rId38"/>
    <p:sldId id="328" r:id="rId39"/>
    <p:sldId id="329" r:id="rId40"/>
    <p:sldId id="330" r:id="rId41"/>
    <p:sldId id="331" r:id="rId42"/>
    <p:sldId id="332" r:id="rId43"/>
    <p:sldId id="333" r:id="rId44"/>
    <p:sldId id="334" r:id="rId45"/>
    <p:sldId id="335" r:id="rId46"/>
    <p:sldId id="336" r:id="rId47"/>
    <p:sldId id="337" r:id="rId48"/>
    <p:sldId id="338" r:id="rId49"/>
    <p:sldId id="339" r:id="rId50"/>
    <p:sldId id="340" r:id="rId51"/>
    <p:sldId id="341" r:id="rId52"/>
    <p:sldId id="342" r:id="rId53"/>
    <p:sldId id="343" r:id="rId54"/>
    <p:sldId id="344" r:id="rId55"/>
    <p:sldId id="345" r:id="rId56"/>
    <p:sldId id="346" r:id="rId57"/>
    <p:sldId id="347" r:id="rId58"/>
    <p:sldId id="348" r:id="rId59"/>
    <p:sldId id="349" r:id="rId60"/>
    <p:sldId id="350" r:id="rId61"/>
    <p:sldId id="351" r:id="rId62"/>
    <p:sldId id="352" r:id="rId63"/>
    <p:sldId id="353" r:id="rId64"/>
    <p:sldId id="354" r:id="rId65"/>
    <p:sldId id="355" r:id="rId66"/>
    <p:sldId id="356" r:id="rId67"/>
    <p:sldId id="357" r:id="rId68"/>
    <p:sldId id="358" r:id="rId69"/>
    <p:sldId id="359" r:id="rId70"/>
    <p:sldId id="360" r:id="rId71"/>
    <p:sldId id="361" r:id="rId72"/>
    <p:sldId id="362" r:id="rId73"/>
    <p:sldId id="363" r:id="rId74"/>
    <p:sldId id="272" r:id="rId75"/>
    <p:sldId id="273" r:id="rId76"/>
    <p:sldId id="274" r:id="rId77"/>
    <p:sldId id="275" r:id="rId78"/>
    <p:sldId id="284" r:id="rId79"/>
    <p:sldId id="277" r:id="rId80"/>
    <p:sldId id="364" r:id="rId81"/>
    <p:sldId id="278" r:id="rId82"/>
    <p:sldId id="281" r:id="rId83"/>
    <p:sldId id="280" r:id="rId84"/>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47A5F"/>
    <a:srgbClr val="00D6A3"/>
    <a:srgbClr val="1DFFC9"/>
    <a:srgbClr val="69FFC6"/>
    <a:srgbClr val="8E3600"/>
    <a:srgbClr val="FF8D69"/>
    <a:srgbClr val="5B2B11"/>
    <a:srgbClr val="E55437"/>
    <a:srgbClr val="FFA78B"/>
    <a:srgbClr val="000E2A"/>
  </p:clrMru>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6105" autoAdjust="0"/>
  </p:normalViewPr>
  <p:slideViewPr>
    <p:cSldViewPr>
      <p:cViewPr>
        <p:scale>
          <a:sx n="100" d="100"/>
          <a:sy n="100" d="100"/>
        </p:scale>
        <p:origin x="-1434" y="-408"/>
      </p:cViewPr>
      <p:guideLst>
        <p:guide orient="horz" pos="144"/>
        <p:guide orient="horz" pos="895"/>
        <p:guide orient="horz" pos="1484"/>
        <p:guide orient="horz" pos="1200"/>
        <p:guide orient="horz" pos="2736"/>
        <p:guide orient="horz" pos="3897"/>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64" d="100"/>
          <a:sy n="64" d="100"/>
        </p:scale>
        <p:origin x="-2814"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title/>
    <c:plotArea>
      <c:layout/>
      <c:barChart>
        <c:barDir val="col"/>
        <c:grouping val="clustered"/>
        <c:ser>
          <c:idx val="0"/>
          <c:order val="0"/>
          <c:tx>
            <c:strRef>
              <c:f>Sheet1!$B$1</c:f>
              <c:strCache>
                <c:ptCount val="1"/>
                <c:pt idx="0">
                  <c:v>Series 1</c:v>
                </c:pt>
              </c:strCache>
            </c:strRef>
          </c:tx>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Val val="1"/>
        </c:dLbls>
        <c:axId val="96692480"/>
        <c:axId val="96694272"/>
      </c:barChart>
      <c:catAx>
        <c:axId val="96692480"/>
        <c:scaling>
          <c:orientation val="minMax"/>
        </c:scaling>
        <c:axPos val="b"/>
        <c:majorTickMark val="none"/>
        <c:tickLblPos val="nextTo"/>
        <c:crossAx val="96694272"/>
        <c:crosses val="autoZero"/>
        <c:auto val="1"/>
        <c:lblAlgn val="ctr"/>
        <c:lblOffset val="100"/>
      </c:catAx>
      <c:valAx>
        <c:axId val="96694272"/>
        <c:scaling>
          <c:orientation val="minMax"/>
        </c:scaling>
        <c:delete val="1"/>
        <c:axPos val="l"/>
        <c:numFmt formatCode="General" sourceLinked="1"/>
        <c:tickLblPos val="none"/>
        <c:crossAx val="96692480"/>
        <c:crosses val="autoZero"/>
        <c:crossBetween val="between"/>
        <c:majorUnit val="1"/>
      </c:valAx>
    </c:plotArea>
    <c:legend>
      <c:legendPos val="t"/>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sz="4400" b="0"/>
            </a:pPr>
            <a:r>
              <a:rPr lang="en-US" dirty="0">
                <a:latin typeface="Calibri" pitchFamily="34" charset="0"/>
              </a:rPr>
              <a:t>Chart Title</a:t>
            </a:r>
          </a:p>
        </c:rich>
      </c:tx>
    </c:title>
    <c:view3D>
      <c:rotX val="30"/>
      <c:hPercent val="50"/>
      <c:depthPercent val="100"/>
      <c:perspective val="30"/>
    </c:view3D>
    <c:plotArea>
      <c:layout>
        <c:manualLayout>
          <c:layoutTarget val="inner"/>
          <c:xMode val="edge"/>
          <c:yMode val="edge"/>
          <c:x val="1.1711726218272104E-3"/>
          <c:y val="0.16578725939722647"/>
          <c:w val="0.71714774916939061"/>
          <c:h val="0.82881511893089665"/>
        </c:manualLayout>
      </c:layout>
      <c:pie3DChart>
        <c:varyColors val="1"/>
        <c:ser>
          <c:idx val="0"/>
          <c:order val="0"/>
          <c:tx>
            <c:strRef>
              <c:f>Sheet1!$B$1</c:f>
              <c:strCache>
                <c:ptCount val="1"/>
                <c:pt idx="0">
                  <c:v>Chart Title</c:v>
                </c:pt>
              </c:strCache>
            </c:strRef>
          </c:tx>
          <c:dLbls>
            <c:numFmt formatCode="General" sourceLinked="0"/>
            <c:txPr>
              <a:bodyPr/>
              <a:lstStyle/>
              <a:p>
                <a:pPr>
                  <a:defRPr sz="2800">
                    <a:effectLst>
                      <a:outerShdw blurRad="38100" dist="38100" dir="2700000" algn="tl">
                        <a:srgbClr val="000000">
                          <a:alpha val="43137"/>
                        </a:srgbClr>
                      </a:outerShdw>
                    </a:effectLst>
                  </a:defRPr>
                </a:pPr>
                <a:endParaRPr lang="en-US"/>
              </a:p>
            </c:txPr>
            <c:showPercent val="1"/>
            <c:showLeaderLines val="1"/>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pie3DChart>
    </c:plotArea>
    <c:legend>
      <c:legendPos val="r"/>
      <c:layout>
        <c:manualLayout>
          <c:xMode val="edge"/>
          <c:yMode val="edge"/>
          <c:x val="0.71349145773957512"/>
          <c:y val="0.33069235618712822"/>
          <c:w val="0.27832858316024633"/>
          <c:h val="0.42146170730847765"/>
        </c:manualLayout>
      </c:layout>
      <c:txPr>
        <a:bodyPr/>
        <a:lstStyle/>
        <a:p>
          <a:pPr>
            <a:defRPr sz="3200">
              <a:effectLst>
                <a:outerShdw blurRad="38100" dist="38100" dir="2700000" algn="tl">
                  <a:srgbClr val="000000">
                    <a:alpha val="43137"/>
                  </a:srgbClr>
                </a:outerShdw>
              </a:effectLst>
            </a:defRPr>
          </a:pPr>
          <a:endParaRPr lang="en-US"/>
        </a:p>
      </c:txPr>
    </c:legend>
    <c:plotVisOnly val="1"/>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image" Target="../media/image44.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7.emf"/><Relationship Id="rId1" Type="http://schemas.openxmlformats.org/officeDocument/2006/relationships/image" Target="../media/image46.emf"/><Relationship Id="rId4" Type="http://schemas.openxmlformats.org/officeDocument/2006/relationships/image" Target="../media/image45.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image" Target="../media/image48.emf"/><Relationship Id="rId5" Type="http://schemas.openxmlformats.org/officeDocument/2006/relationships/image" Target="../media/image45.emf"/><Relationship Id="rId4" Type="http://schemas.openxmlformats.org/officeDocument/2006/relationships/image" Target="../media/image44.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image" Target="../media/image48.emf"/><Relationship Id="rId5" Type="http://schemas.openxmlformats.org/officeDocument/2006/relationships/image" Target="../media/image45.emf"/><Relationship Id="rId4" Type="http://schemas.openxmlformats.org/officeDocument/2006/relationships/image" Target="../media/image44.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image" Target="../media/image48.emf"/><Relationship Id="rId5" Type="http://schemas.openxmlformats.org/officeDocument/2006/relationships/image" Target="../media/image45.emf"/><Relationship Id="rId4" Type="http://schemas.openxmlformats.org/officeDocument/2006/relationships/image" Target="../media/image44.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image" Target="../media/image48.emf"/><Relationship Id="rId5" Type="http://schemas.openxmlformats.org/officeDocument/2006/relationships/image" Target="../media/image45.emf"/><Relationship Id="rId4" Type="http://schemas.openxmlformats.org/officeDocument/2006/relationships/image" Target="../media/image44.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image" Target="../media/image48.emf"/><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4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dirty="0" smtClean="0">
                <a:latin typeface="Trebuchet MS" pitchFamily="34" charset="0"/>
              </a:rPr>
              <a:t>May 11 – 15, 2009</a:t>
            </a:r>
            <a:endParaRPr lang="en-US"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Trebuchet MS" pitchFamily="34" charset="0"/>
              </a:rPr>
              <a:pPr/>
              <a:t>‹#›</a:t>
            </a:fld>
            <a:endParaRPr lang="en-US" dirty="0">
              <a:latin typeface="Trebuchet MS"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r>
              <a:rPr lang="en-US" dirty="0" smtClean="0"/>
              <a:t>May 11 – 15, 2009</a:t>
            </a:r>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400">
                <a:latin typeface="Segoe" pitchFamily="34" charset="0"/>
              </a:defRPr>
            </a:lvl1pPr>
          </a:lstStyle>
          <a:p>
            <a:r>
              <a:rPr lang="en-US"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Trebuchet MS" pitchFamily="34" charset="0"/>
              </a:rPr>
            </a:br>
            <a:r>
              <a:rPr lang="en-US" sz="500" smtClean="0">
                <a:solidFill>
                  <a:srgbClr val="000000"/>
                </a:solidFill>
                <a:latin typeface="Trebuchet MS" pitchFamily="34" charset="0"/>
              </a:rPr>
              <a:t>MICROSOFT MAKES NO WARRANTIES, EXPRESS, IMPLIED OR STATUTORY, AS TO THE INFORMATION IN THIS PRESENTATION.</a:t>
            </a:r>
            <a:endParaRPr lang="en-US" sz="500" dirty="0" smtClean="0">
              <a:solidFill>
                <a:srgbClr val="000000"/>
              </a:solidFill>
              <a:latin typeface="Trebuchet MS" pitchFamily="34" charset="0"/>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r>
              <a:rPr lang="en-US" dirty="0" err="1" smtClean="0"/>
              <a:t>Tech·Ed</a:t>
            </a:r>
            <a:r>
              <a:rPr lang="en-US" dirty="0" smtClean="0"/>
              <a:t>  North America 2009</a:t>
            </a:r>
          </a:p>
        </p:txBody>
      </p:sp>
      <p:sp>
        <p:nvSpPr>
          <p:cNvPr id="5" name="Date Placeholder 4"/>
          <p:cNvSpPr>
            <a:spLocks noGrp="1"/>
          </p:cNvSpPr>
          <p:nvPr>
            <p:ph type="dt" idx="11"/>
          </p:nvPr>
        </p:nvSpPr>
        <p:spPr/>
        <p:txBody>
          <a:bodyPr/>
          <a:lstStyle/>
          <a:p>
            <a:fld id="{81331B57-0BE5-4F82-AA58-76F53EFF3ADA}" type="datetime8">
              <a:rPr lang="en-US" smtClean="0"/>
              <a:pPr/>
              <a:t>5/11/2009 12:16 PM</a:t>
            </a:fld>
            <a:endParaRPr lang="en-US" dirty="0"/>
          </a:p>
        </p:txBody>
      </p:sp>
      <p:sp>
        <p:nvSpPr>
          <p:cNvPr id="6" name="Footer Placeholder 5"/>
          <p:cNvSpPr>
            <a:spLocks noGrp="1"/>
          </p:cNvSpPr>
          <p:nvPr>
            <p:ph type="ftr" sz="quarter" idx="12"/>
          </p:nvPr>
        </p:nvSpPr>
        <p:spPr/>
        <p:txBody>
          <a:bodyPr/>
          <a:lstStyle/>
          <a:p>
            <a:r>
              <a:rPr lang="en-US" dirty="0" smtClean="0"/>
              <a:t>© 2009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dirty="0"/>
          </a:p>
        </p:txBody>
      </p:sp>
      <p:sp>
        <p:nvSpPr>
          <p:cNvPr id="12" name="Slide Image Placeholder 11"/>
          <p:cNvSpPr>
            <a:spLocks noGrp="1" noRot="1" noChangeAspect="1"/>
          </p:cNvSpPr>
          <p:nvPr>
            <p:ph type="sldImg"/>
          </p:nvPr>
        </p:nvSpPr>
        <p:spPr>
          <a:xfrm>
            <a:off x="1545531" y="456889"/>
            <a:ext cx="3715783" cy="2802143"/>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hape 4"/>
          <p:cNvSpPr>
            <a:spLocks noGrp="1" noChangeArrowheads="1"/>
          </p:cNvSpPr>
          <p:nvPr>
            <p:ph type="sldNum" sz="quarter" idx="5"/>
          </p:nvPr>
        </p:nvSpPr>
        <p:spPr/>
        <p:txBody>
          <a:bodyPr/>
          <a:lstStyle/>
          <a:p>
            <a:pPr defTabSz="931701">
              <a:defRPr/>
            </a:pPr>
            <a:fld id="{E7C0E4B4-C5FA-4C7B-B43F-C295161CA4DB}" type="slidenum">
              <a:rPr lang="en-US" smtClean="0"/>
              <a:pPr defTabSz="931701">
                <a:defRPr/>
              </a:pPr>
              <a:t>12</a:t>
            </a:fld>
            <a:endParaRPr lang="en-US" dirty="0" smtClean="0"/>
          </a:p>
        </p:txBody>
      </p:sp>
      <p:sp>
        <p:nvSpPr>
          <p:cNvPr id="48131" name="Rectangle 56321"/>
          <p:cNvSpPr>
            <a:spLocks noGrp="1" noRot="1" noChangeAspect="1" noChangeArrowheads="1" noTextEdit="1"/>
          </p:cNvSpPr>
          <p:nvPr>
            <p:ph type="sldImg"/>
          </p:nvPr>
        </p:nvSpPr>
        <p:spPr>
          <a:xfrm>
            <a:off x="1156435" y="686113"/>
            <a:ext cx="4545130" cy="3429000"/>
          </a:xfrm>
          <a:prstGeom prst="rect">
            <a:avLst/>
          </a:prstGeom>
          <a:ln cap="flat">
            <a:headEnd type="none" w="med" len="med"/>
            <a:tailEnd type="none" w="med" len="med"/>
          </a:ln>
        </p:spPr>
      </p:sp>
      <p:sp>
        <p:nvSpPr>
          <p:cNvPr id="48132" name="Rectangle 498690"/>
          <p:cNvSpPr>
            <a:spLocks noGrp="1" noChangeArrowheads="1"/>
          </p:cNvSpPr>
          <p:nvPr>
            <p:ph type="body" idx="1"/>
          </p:nvPr>
        </p:nvSpPr>
        <p:spPr>
          <a:xfrm>
            <a:off x="414339" y="3798890"/>
            <a:ext cx="6021387" cy="203133"/>
          </a:xfrm>
          <a:noFill/>
          <a:ln/>
        </p:spPr>
        <p:txBody>
          <a:bodyPr>
            <a:normAutofit lnSpcReduction="10000"/>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1156435" y="686113"/>
            <a:ext cx="4545130" cy="3429000"/>
          </a:xfrm>
          <a:prstGeom prst="rect">
            <a:avLst/>
          </a:prstGeom>
          <a:ln/>
        </p:spPr>
      </p:sp>
      <p:sp>
        <p:nvSpPr>
          <p:cNvPr id="49155" name="Notes Placeholder 2"/>
          <p:cNvSpPr>
            <a:spLocks noGrp="1"/>
          </p:cNvSpPr>
          <p:nvPr>
            <p:ph type="body" idx="1"/>
          </p:nvPr>
        </p:nvSpPr>
        <p:spPr>
          <a:xfrm>
            <a:off x="414339" y="3798890"/>
            <a:ext cx="6021387" cy="203133"/>
          </a:xfrm>
          <a:noFill/>
          <a:ln/>
        </p:spPr>
        <p:txBody>
          <a:bodyPr/>
          <a:lstStyle/>
          <a:p>
            <a:endParaRPr lang="en-US" smtClean="0"/>
          </a:p>
        </p:txBody>
      </p:sp>
      <p:sp>
        <p:nvSpPr>
          <p:cNvPr id="41988" name="Slide Number Placeholder 3"/>
          <p:cNvSpPr>
            <a:spLocks noGrp="1"/>
          </p:cNvSpPr>
          <p:nvPr>
            <p:ph type="sldNum" sz="quarter" idx="5"/>
          </p:nvPr>
        </p:nvSpPr>
        <p:spPr/>
        <p:txBody>
          <a:bodyPr/>
          <a:lstStyle/>
          <a:p>
            <a:pPr>
              <a:defRPr/>
            </a:pPr>
            <a:fld id="{437AE5CC-2844-4241-8153-9C76512BB91B}" type="slidenum">
              <a:rPr lang="en-US" smtClean="0"/>
              <a:pPr>
                <a:defRPr/>
              </a:pPr>
              <a:t>13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2546" y="558246"/>
            <a:ext cx="4159136" cy="3137402"/>
          </a:xfrm>
          <a:prstGeom prst="rect">
            <a:avLst/>
          </a:prstGeo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5/11/2009 12:16 PM</a:t>
            </a:fld>
            <a:endParaRPr lang="en-US"/>
          </a:p>
        </p:txBody>
      </p:sp>
      <p:sp>
        <p:nvSpPr>
          <p:cNvPr id="6" name="Footer Placeholder 5"/>
          <p:cNvSpPr>
            <a:spLocks noGrp="1"/>
          </p:cNvSpPr>
          <p:nvPr>
            <p:ph type="ftr" sz="quarter" idx="12"/>
          </p:nvPr>
        </p:nvSpPr>
        <p:spPr/>
        <p:txBody>
          <a:bodyPr/>
          <a:lstStyle/>
          <a:p>
            <a:r>
              <a:rPr lang="en-US" sz="800" dirty="0" smtClean="0"/>
              <a:t>MICROSOFT CONFIDENTIAL ©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2546" y="558246"/>
            <a:ext cx="4159136" cy="3137402"/>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5/11/2009 12:16 PM</a:t>
            </a:fld>
            <a:endParaRPr lang="en-US" dirty="0"/>
          </a:p>
        </p:txBody>
      </p:sp>
      <p:sp>
        <p:nvSpPr>
          <p:cNvPr id="6" name="Footer Placeholder 5"/>
          <p:cNvSpPr>
            <a:spLocks noGrp="1"/>
          </p:cNvSpPr>
          <p:nvPr>
            <p:ph type="ftr" sz="quarter" idx="12"/>
          </p:nvPr>
        </p:nvSpPr>
        <p:spPr/>
        <p:txBody>
          <a:bodyPr/>
          <a:lstStyle/>
          <a:p>
            <a:r>
              <a:rPr lang="en-US" sz="800" dirty="0"/>
              <a:t>MICROSOFT CONFIDENTIAL ©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r>
              <a:rPr lang="en-US" dirty="0" err="1" smtClean="0"/>
              <a:t>Tech·Ed</a:t>
            </a:r>
            <a:r>
              <a:rPr lang="en-US" dirty="0" smtClean="0"/>
              <a:t>  North America 2009</a:t>
            </a:r>
          </a:p>
        </p:txBody>
      </p:sp>
      <p:sp>
        <p:nvSpPr>
          <p:cNvPr id="5" name="Date Placeholder 4"/>
          <p:cNvSpPr>
            <a:spLocks noGrp="1"/>
          </p:cNvSpPr>
          <p:nvPr>
            <p:ph type="dt" idx="11"/>
          </p:nvPr>
        </p:nvSpPr>
        <p:spPr/>
        <p:txBody>
          <a:bodyPr/>
          <a:lstStyle/>
          <a:p>
            <a:fld id="{81331B57-0BE5-4F82-AA58-76F53EFF3ADA}" type="datetime8">
              <a:rPr lang="en-US" smtClean="0"/>
              <a:pPr/>
              <a:t>5/11/2009 12:16 PM</a:t>
            </a:fld>
            <a:endParaRPr lang="en-US" dirty="0"/>
          </a:p>
        </p:txBody>
      </p:sp>
      <p:sp>
        <p:nvSpPr>
          <p:cNvPr id="6" name="Footer Placeholder 5"/>
          <p:cNvSpPr>
            <a:spLocks noGrp="1"/>
          </p:cNvSpPr>
          <p:nvPr>
            <p:ph type="ftr" sz="quarter" idx="12"/>
          </p:nvPr>
        </p:nvSpPr>
        <p:spPr/>
        <p:txBody>
          <a:bodyPr/>
          <a:lstStyle/>
          <a:p>
            <a:r>
              <a:rPr lang="en-US" dirty="0" smtClean="0"/>
              <a:t>© 2009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
        <p:nvSpPr>
          <p:cNvPr id="12" name="Slide Image Placeholder 11"/>
          <p:cNvSpPr>
            <a:spLocks noGrp="1" noRot="1" noChangeAspect="1"/>
          </p:cNvSpPr>
          <p:nvPr>
            <p:ph type="sldImg"/>
          </p:nvPr>
        </p:nvSpPr>
        <p:spPr>
          <a:xfrm>
            <a:off x="1545531" y="456889"/>
            <a:ext cx="3715783" cy="2802143"/>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2546" y="558246"/>
            <a:ext cx="4159136" cy="3137402"/>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5/11/2009 12:16 PM</a:t>
            </a:fld>
            <a:endParaRPr lang="en-US" dirty="0"/>
          </a:p>
        </p:txBody>
      </p:sp>
      <p:sp>
        <p:nvSpPr>
          <p:cNvPr id="6" name="Footer Placeholder 5"/>
          <p:cNvSpPr>
            <a:spLocks noGrp="1"/>
          </p:cNvSpPr>
          <p:nvPr>
            <p:ph type="ftr" sz="quarter" idx="12"/>
          </p:nvPr>
        </p:nvSpPr>
        <p:spPr/>
        <p:txBody>
          <a:bodyPr/>
          <a:lstStyle/>
          <a:p>
            <a:r>
              <a:rPr lang="en-US" sz="800" dirty="0"/>
              <a:t>MICROSOFT CONFIDENTIAL ©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34</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2546" y="558246"/>
            <a:ext cx="4159136" cy="3137402"/>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5/11/2009 12:16 PM</a:t>
            </a:fld>
            <a:endParaRPr lang="en-US" dirty="0"/>
          </a:p>
        </p:txBody>
      </p:sp>
      <p:sp>
        <p:nvSpPr>
          <p:cNvPr id="6" name="Footer Placeholder 5"/>
          <p:cNvSpPr>
            <a:spLocks noGrp="1"/>
          </p:cNvSpPr>
          <p:nvPr>
            <p:ph type="ftr" sz="quarter" idx="12"/>
          </p:nvPr>
        </p:nvSpPr>
        <p:spPr/>
        <p:txBody>
          <a:bodyPr/>
          <a:lstStyle/>
          <a:p>
            <a:r>
              <a:rPr lang="en-US" sz="800" dirty="0" smtClean="0"/>
              <a:t>MICROSOFT CONFIDENTIAL ©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39</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1156435" y="686113"/>
            <a:ext cx="4545130" cy="3429000"/>
          </a:xfrm>
          <a:prstGeom prst="rect">
            <a:avLst/>
          </a:prstGeom>
          <a:ln/>
        </p:spPr>
      </p:sp>
      <p:sp>
        <p:nvSpPr>
          <p:cNvPr id="56323" name="Notes Placeholder 2"/>
          <p:cNvSpPr>
            <a:spLocks noGrp="1"/>
          </p:cNvSpPr>
          <p:nvPr>
            <p:ph type="body" idx="1"/>
          </p:nvPr>
        </p:nvSpPr>
        <p:spPr>
          <a:xfrm>
            <a:off x="414339" y="3798890"/>
            <a:ext cx="6021387" cy="203133"/>
          </a:xfrm>
          <a:noFill/>
          <a:ln/>
        </p:spPr>
        <p:txBody>
          <a:bodyPr/>
          <a:lstStyle/>
          <a:p>
            <a:endParaRPr lang="en-US" smtClean="0"/>
          </a:p>
        </p:txBody>
      </p:sp>
      <p:sp>
        <p:nvSpPr>
          <p:cNvPr id="48132" name="Slide Number Placeholder 3"/>
          <p:cNvSpPr>
            <a:spLocks noGrp="1"/>
          </p:cNvSpPr>
          <p:nvPr>
            <p:ph type="sldNum" sz="quarter" idx="5"/>
          </p:nvPr>
        </p:nvSpPr>
        <p:spPr/>
        <p:txBody>
          <a:bodyPr/>
          <a:lstStyle/>
          <a:p>
            <a:pPr>
              <a:defRPr/>
            </a:pPr>
            <a:fld id="{CA8FC9E4-0A62-44FC-AAE5-229068A04D6A}" type="slidenum">
              <a:rPr lang="en-US" smtClean="0"/>
              <a:pPr>
                <a:defRPr/>
              </a:pPr>
              <a:t>51</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hape 3"/>
          <p:cNvSpPr>
            <a:spLocks noGrp="1" noChangeArrowheads="1"/>
          </p:cNvSpPr>
          <p:nvPr>
            <p:ph type="dt" sz="quarter" idx="4294967295"/>
          </p:nvPr>
        </p:nvSpPr>
        <p:spPr>
          <a:xfrm>
            <a:off x="3884614" y="1"/>
            <a:ext cx="2971800" cy="456963"/>
          </a:xfrm>
          <a:prstGeom prst="rect">
            <a:avLst/>
          </a:prstGeom>
          <a:ln>
            <a:headEnd/>
            <a:tailEnd/>
          </a:ln>
        </p:spPr>
        <p:txBody>
          <a:bodyPr/>
          <a:lstStyle/>
          <a:p>
            <a:pPr>
              <a:defRPr/>
            </a:pPr>
            <a:fld id="{5A7A435D-32DC-4DAF-8271-4C7852E9A4B8}" type="datetime8">
              <a:rPr lang="en-US"/>
              <a:pPr>
                <a:defRPr/>
              </a:pPr>
              <a:t>5/11/2009 12:16 PM</a:t>
            </a:fld>
            <a:endParaRPr lang="en-US"/>
          </a:p>
        </p:txBody>
      </p:sp>
      <p:sp>
        <p:nvSpPr>
          <p:cNvPr id="62467" name="Shape 4"/>
          <p:cNvSpPr>
            <a:spLocks noGrp="1" noChangeArrowheads="1"/>
          </p:cNvSpPr>
          <p:nvPr>
            <p:ph type="sldNum" sz="quarter" idx="5"/>
          </p:nvPr>
        </p:nvSpPr>
        <p:spPr>
          <a:noFill/>
        </p:spPr>
        <p:txBody>
          <a:bodyPr/>
          <a:lstStyle/>
          <a:p>
            <a:fld id="{A959C98A-3747-42DA-ADE8-394C2E5B5EB5}" type="slidenum">
              <a:rPr lang="en-US"/>
              <a:pPr/>
              <a:t>52</a:t>
            </a:fld>
            <a:endParaRPr lang="en-US"/>
          </a:p>
        </p:txBody>
      </p:sp>
      <p:sp>
        <p:nvSpPr>
          <p:cNvPr id="56324" name="Shape 5"/>
          <p:cNvSpPr>
            <a:spLocks noGrp="1" noChangeArrowheads="1"/>
          </p:cNvSpPr>
          <p:nvPr>
            <p:ph type="ftr" sz="quarter" idx="4294967295"/>
          </p:nvPr>
        </p:nvSpPr>
        <p:spPr>
          <a:xfrm>
            <a:off x="0" y="8685458"/>
            <a:ext cx="2971800" cy="456962"/>
          </a:xfrm>
          <a:prstGeom prst="rect">
            <a:avLst/>
          </a:prstGeom>
          <a:ln>
            <a:headEnd/>
            <a:tailEnd/>
          </a:ln>
        </p:spPr>
        <p:txBody>
          <a:bodyPr/>
          <a:lstStyle/>
          <a:p>
            <a:pPr>
              <a:defRPr/>
            </a:pPr>
            <a:r>
              <a:rPr lang="en-US"/>
              <a:t>© 2006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62469" name="Rectangle 37891"/>
          <p:cNvSpPr>
            <a:spLocks noGrp="1" noRot="1" noChangeAspect="1" noChangeArrowheads="1" noTextEdit="1"/>
          </p:cNvSpPr>
          <p:nvPr>
            <p:ph type="sldImg"/>
          </p:nvPr>
        </p:nvSpPr>
        <p:spPr>
          <a:xfrm>
            <a:off x="1156435" y="686113"/>
            <a:ext cx="4545130" cy="3429000"/>
          </a:xfrm>
          <a:prstGeom prst="rect">
            <a:avLst/>
          </a:prstGeom>
          <a:noFill/>
          <a:ln cap="flat">
            <a:headEnd type="none" w="med" len="med"/>
            <a:tailEnd type="none" w="med" len="med"/>
          </a:ln>
        </p:spPr>
      </p:sp>
      <p:sp>
        <p:nvSpPr>
          <p:cNvPr id="62470" name="Rectangle 37892"/>
          <p:cNvSpPr>
            <a:spLocks noGrp="1" noChangeArrowheads="1"/>
          </p:cNvSpPr>
          <p:nvPr>
            <p:ph type="body" idx="1"/>
          </p:nvPr>
        </p:nvSpPr>
        <p:spPr>
          <a:xfrm>
            <a:off x="414339" y="3798890"/>
            <a:ext cx="6021387" cy="203133"/>
          </a:xfrm>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5/11/2009 12:16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62</a:t>
            </a:fld>
            <a:endParaRPr lang="en-US" dirty="0"/>
          </a:p>
        </p:txBody>
      </p:sp>
      <p:sp>
        <p:nvSpPr>
          <p:cNvPr id="12" name="Slide Image Placeholder 11"/>
          <p:cNvSpPr>
            <a:spLocks noGrp="1" noRot="1" noChangeAspect="1"/>
          </p:cNvSpPr>
          <p:nvPr>
            <p:ph type="sldImg"/>
          </p:nvPr>
        </p:nvSpPr>
        <p:spPr>
          <a:xfrm>
            <a:off x="1545531" y="456889"/>
            <a:ext cx="3715783" cy="2802143"/>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hape 3"/>
          <p:cNvSpPr>
            <a:spLocks noGrp="1" noChangeArrowheads="1"/>
          </p:cNvSpPr>
          <p:nvPr>
            <p:ph type="sldNum" sz="quarter" idx="5"/>
          </p:nvPr>
        </p:nvSpPr>
        <p:spPr/>
        <p:txBody>
          <a:bodyPr/>
          <a:lstStyle/>
          <a:p>
            <a:pPr>
              <a:defRPr/>
            </a:pPr>
            <a:fld id="{579D4F11-7AA9-4940-AA9B-A4C7C580DA4B}" type="slidenum">
              <a:rPr lang="en-US" smtClean="0"/>
              <a:pPr>
                <a:defRPr/>
              </a:pPr>
              <a:t>3</a:t>
            </a:fld>
            <a:endParaRPr lang="en-US" dirty="0" smtClean="0"/>
          </a:p>
        </p:txBody>
      </p:sp>
      <p:sp>
        <p:nvSpPr>
          <p:cNvPr id="34819" name="Rectangle 37889"/>
          <p:cNvSpPr>
            <a:spLocks noGrp="1" noRot="1" noChangeAspect="1" noChangeArrowheads="1" noTextEdit="1"/>
          </p:cNvSpPr>
          <p:nvPr>
            <p:ph type="sldImg"/>
          </p:nvPr>
        </p:nvSpPr>
        <p:spPr>
          <a:xfrm>
            <a:off x="1156435" y="686113"/>
            <a:ext cx="4545130" cy="3429000"/>
          </a:xfrm>
          <a:prstGeom prst="rect">
            <a:avLst/>
          </a:prstGeom>
          <a:ln cap="flat">
            <a:headEnd type="none" w="med" len="med"/>
            <a:tailEnd type="none" w="med" len="med"/>
          </a:ln>
        </p:spPr>
      </p:sp>
      <p:sp>
        <p:nvSpPr>
          <p:cNvPr id="34820" name="Rectangle 37890"/>
          <p:cNvSpPr>
            <a:spLocks noGrp="1"/>
          </p:cNvSpPr>
          <p:nvPr>
            <p:ph type="body" idx="1"/>
          </p:nvPr>
        </p:nvSpPr>
        <p:spPr>
          <a:xfrm>
            <a:off x="414339" y="3798890"/>
            <a:ext cx="6021387" cy="203133"/>
          </a:xfrm>
          <a:noFill/>
          <a:ln/>
        </p:spPr>
        <p:txBody>
          <a:bodyPr/>
          <a:lstStyle/>
          <a:p>
            <a:pPr eaLnBrk="1" hangingPunct="1">
              <a:spcBef>
                <a:spcPct val="0"/>
              </a:spcBef>
            </a:pPr>
            <a:endParaRPr lang="en-US" dirty="0" smtClean="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5/11/2009 12:16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63</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59"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705" fontAlgn="base">
              <a:spcBef>
                <a:spcPct val="0"/>
              </a:spcBef>
              <a:spcAft>
                <a:spcPct val="0"/>
              </a:spcAft>
            </a:pPr>
            <a:endParaRPr lang="en-US" dirty="0" smtClean="0"/>
          </a:p>
        </p:txBody>
      </p:sp>
      <p:sp>
        <p:nvSpPr>
          <p:cNvPr id="19460"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705" fontAlgn="base">
              <a:spcBef>
                <a:spcPct val="0"/>
              </a:spcBef>
              <a:spcAft>
                <a:spcPct val="0"/>
              </a:spcAft>
            </a:pPr>
            <a:fld id="{8CB9DE7C-6FD8-457D-A5F4-084C5926EE8B}" type="datetime8">
              <a:rPr lang="en-US"/>
              <a:pPr defTabSz="912705" fontAlgn="base">
                <a:spcBef>
                  <a:spcPct val="0"/>
                </a:spcBef>
                <a:spcAft>
                  <a:spcPct val="0"/>
                </a:spcAft>
              </a:pPr>
              <a:t>5/11/2009 12:16 PM</a:t>
            </a:fld>
            <a:endParaRPr lang="en-US" dirty="0"/>
          </a:p>
        </p:txBody>
      </p:sp>
      <p:sp>
        <p:nvSpPr>
          <p:cNvPr id="19461"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705" fontAlgn="base">
              <a:spcBef>
                <a:spcPct val="0"/>
              </a:spcBef>
              <a:spcAft>
                <a:spcPct val="0"/>
              </a:spcAft>
            </a:pPr>
            <a:r>
              <a:rPr lang="en-US" sz="800" dirty="0">
                <a:solidFill>
                  <a:schemeClr val="bg2"/>
                </a:solidFill>
              </a:rPr>
              <a:t>MICROSOFT CONFIDENTIAL</a:t>
            </a:r>
          </a:p>
          <a:p>
            <a:pPr defTabSz="912705" fontAlgn="base">
              <a:spcBef>
                <a:spcPct val="0"/>
              </a:spcBef>
              <a:spcAft>
                <a:spcPct val="0"/>
              </a:spcAft>
            </a:pPr>
            <a:r>
              <a:rPr lang="en-US" dirty="0">
                <a:solidFill>
                  <a:schemeClr val="bg2"/>
                </a:solidFill>
              </a:rPr>
              <a:t>© 2006 Microsoft Corporation. All rights reserved. Microsoft, Windows, Windows Vista and other product names are or may be registered trademarks and/or trademarks in the U.S. and/or other countries.</a:t>
            </a:r>
          </a:p>
          <a:p>
            <a:pPr defTabSz="912705" fontAlgn="base">
              <a:spcBef>
                <a:spcPct val="0"/>
              </a:spcBef>
              <a:spcAft>
                <a:spcPct val="0"/>
              </a:spcAft>
            </a:pPr>
            <a:r>
              <a:rPr lang="en-US" dirty="0">
                <a:solidFill>
                  <a:schemeClr val="bg2"/>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chemeClr val="bg2"/>
                </a:solidFill>
              </a:rPr>
            </a:br>
            <a:r>
              <a:rPr lang="en-US" dirty="0">
                <a:solidFill>
                  <a:schemeClr val="bg2"/>
                </a:solidFill>
              </a:rPr>
              <a:t>MICROSOFT MAKES NO WARRANTIES, EXPRESS, IMPLIED OR STATUTORY, AS TO THE INFORMATION IN THIS PRESENTATION.</a:t>
            </a:r>
          </a:p>
        </p:txBody>
      </p:sp>
      <p:sp>
        <p:nvSpPr>
          <p:cNvPr id="19462"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705" fontAlgn="base">
              <a:spcBef>
                <a:spcPct val="0"/>
              </a:spcBef>
              <a:spcAft>
                <a:spcPct val="0"/>
              </a:spcAft>
            </a:pPr>
            <a:fld id="{ABC88268-B158-4D99-A794-C75B3A4B69F3}" type="slidenum">
              <a:rPr lang="en-US"/>
              <a:pPr defTabSz="912705" fontAlgn="base">
                <a:spcBef>
                  <a:spcPct val="0"/>
                </a:spcBef>
                <a:spcAft>
                  <a:spcPct val="0"/>
                </a:spcAft>
              </a:pPr>
              <a:t>64</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8675"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705" fontAlgn="base">
              <a:spcBef>
                <a:spcPct val="0"/>
              </a:spcBef>
              <a:spcAft>
                <a:spcPct val="0"/>
              </a:spcAft>
            </a:pPr>
            <a:endParaRPr lang="en-US" dirty="0" smtClean="0"/>
          </a:p>
        </p:txBody>
      </p:sp>
      <p:sp>
        <p:nvSpPr>
          <p:cNvPr id="28676"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705" fontAlgn="base">
              <a:spcBef>
                <a:spcPct val="0"/>
              </a:spcBef>
              <a:spcAft>
                <a:spcPct val="0"/>
              </a:spcAft>
            </a:pPr>
            <a:fld id="{336028BE-054C-4684-B9DE-A0B1A34FC3B8}" type="datetime8">
              <a:rPr lang="en-US"/>
              <a:pPr defTabSz="912705" fontAlgn="base">
                <a:spcBef>
                  <a:spcPct val="0"/>
                </a:spcBef>
                <a:spcAft>
                  <a:spcPct val="0"/>
                </a:spcAft>
              </a:pPr>
              <a:t>5/11/2009 12:16 PM</a:t>
            </a:fld>
            <a:endParaRPr lang="en-US" dirty="0"/>
          </a:p>
        </p:txBody>
      </p:sp>
      <p:sp>
        <p:nvSpPr>
          <p:cNvPr id="28677"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705" fontAlgn="base">
              <a:spcBef>
                <a:spcPct val="0"/>
              </a:spcBef>
              <a:spcAft>
                <a:spcPct val="0"/>
              </a:spcAft>
            </a:pPr>
            <a:r>
              <a:rPr lang="en-US" sz="800" dirty="0">
                <a:solidFill>
                  <a:schemeClr val="bg2"/>
                </a:solidFill>
              </a:rPr>
              <a:t>MICROSOFT CONFIDENTIAL</a:t>
            </a:r>
          </a:p>
          <a:p>
            <a:pPr defTabSz="912705" fontAlgn="base">
              <a:spcBef>
                <a:spcPct val="0"/>
              </a:spcBef>
              <a:spcAft>
                <a:spcPct val="0"/>
              </a:spcAft>
            </a:pPr>
            <a:r>
              <a:rPr lang="en-US" dirty="0">
                <a:solidFill>
                  <a:schemeClr val="bg2"/>
                </a:solidFill>
              </a:rPr>
              <a:t>© 2006 Microsoft Corporation. All rights reserved. Microsoft, Windows, Windows Vista and other product names are or may be registered trademarks and/or trademarks in the U.S. and/or other countries.</a:t>
            </a:r>
          </a:p>
          <a:p>
            <a:pPr defTabSz="912705" fontAlgn="base">
              <a:spcBef>
                <a:spcPct val="0"/>
              </a:spcBef>
              <a:spcAft>
                <a:spcPct val="0"/>
              </a:spcAft>
            </a:pPr>
            <a:r>
              <a:rPr lang="en-US" dirty="0">
                <a:solidFill>
                  <a:schemeClr val="bg2"/>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chemeClr val="bg2"/>
                </a:solidFill>
              </a:rPr>
            </a:br>
            <a:r>
              <a:rPr lang="en-US" dirty="0">
                <a:solidFill>
                  <a:schemeClr val="bg2"/>
                </a:solidFill>
              </a:rPr>
              <a:t>MICROSOFT MAKES NO WARRANTIES, EXPRESS, IMPLIED OR STATUTORY, AS TO THE INFORMATION IN THIS PRESENTATION.</a:t>
            </a:r>
          </a:p>
        </p:txBody>
      </p:sp>
      <p:sp>
        <p:nvSpPr>
          <p:cNvPr id="28678"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705" fontAlgn="base">
              <a:spcBef>
                <a:spcPct val="0"/>
              </a:spcBef>
              <a:spcAft>
                <a:spcPct val="0"/>
              </a:spcAft>
            </a:pPr>
            <a:fld id="{73E765F2-527D-4948-A2B2-D5E299D83598}" type="slidenum">
              <a:rPr lang="en-US"/>
              <a:pPr defTabSz="912705" fontAlgn="base">
                <a:spcBef>
                  <a:spcPct val="0"/>
                </a:spcBef>
                <a:spcAft>
                  <a:spcPct val="0"/>
                </a:spcAft>
              </a:pPr>
              <a:t>65</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5/11/2009 12:16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67</a:t>
            </a:fld>
            <a:endParaRPr lang="en-US" dirty="0"/>
          </a:p>
        </p:txBody>
      </p:sp>
      <p:sp>
        <p:nvSpPr>
          <p:cNvPr id="12" name="Slide Image Placeholder 11"/>
          <p:cNvSpPr>
            <a:spLocks noGrp="1" noRot="1" noChangeAspect="1"/>
          </p:cNvSpPr>
          <p:nvPr>
            <p:ph type="sldImg"/>
          </p:nvPr>
        </p:nvSpPr>
        <p:spPr>
          <a:xfrm>
            <a:off x="1545531" y="456889"/>
            <a:ext cx="3715783" cy="2802143"/>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5/11/2009 12:16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68</a:t>
            </a:fld>
            <a:endParaRPr lang="en-US" dirty="0"/>
          </a:p>
        </p:txBody>
      </p:sp>
      <p:sp>
        <p:nvSpPr>
          <p:cNvPr id="12" name="Slide Image Placeholder 11"/>
          <p:cNvSpPr>
            <a:spLocks noGrp="1" noRot="1" noChangeAspect="1"/>
          </p:cNvSpPr>
          <p:nvPr>
            <p:ph type="sldImg"/>
          </p:nvPr>
        </p:nvSpPr>
        <p:spPr>
          <a:xfrm>
            <a:off x="1545531" y="456889"/>
            <a:ext cx="3715783" cy="2802143"/>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5/11/2009 12:16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69</a:t>
            </a:fld>
            <a:endParaRPr lang="en-US" dirty="0"/>
          </a:p>
        </p:txBody>
      </p:sp>
      <p:sp>
        <p:nvSpPr>
          <p:cNvPr id="12" name="Slide Image Placeholder 11"/>
          <p:cNvSpPr>
            <a:spLocks noGrp="1" noRot="1" noChangeAspect="1"/>
          </p:cNvSpPr>
          <p:nvPr>
            <p:ph type="sldImg"/>
          </p:nvPr>
        </p:nvSpPr>
        <p:spPr>
          <a:xfrm>
            <a:off x="1545531" y="456889"/>
            <a:ext cx="3715783" cy="2802143"/>
          </a:xfrm>
        </p:spPr>
      </p:sp>
      <p:sp>
        <p:nvSpPr>
          <p:cNvPr id="13" name="Notes Placeholder 12"/>
          <p:cNvSpPr>
            <a:spLocks noGrp="1"/>
          </p:cNvSpPr>
          <p:nvPr>
            <p:ph type="body" idx="1"/>
          </p:nvPr>
        </p:nvSpPr>
        <p:spPr/>
        <p:txBody>
          <a:bodyPr>
            <a:normAutofit/>
          </a:bodyPr>
          <a:lstStyle/>
          <a:p>
            <a:pPr defTabSz="914255">
              <a:defRPr/>
            </a:pPr>
            <a:r>
              <a:rPr lang="en-US" dirty="0" smtClean="0">
                <a:latin typeface="Calibri" pitchFamily="34" charset="0"/>
              </a:rPr>
              <a:t>If you would like to host your demo on the Virtual Server, please use the </a:t>
            </a:r>
            <a:r>
              <a:rPr lang="en-US" dirty="0" err="1" smtClean="0">
                <a:latin typeface="Calibri" pitchFamily="34" charset="0"/>
              </a:rPr>
              <a:t>myVPC</a:t>
            </a:r>
            <a:r>
              <a:rPr lang="en-US" dirty="0" smtClean="0">
                <a:latin typeface="Calibri" pitchFamily="34" charset="0"/>
              </a:rPr>
              <a:t> demo slide, not this slide.</a:t>
            </a:r>
          </a:p>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5/11/2009 12:16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70</a:t>
            </a:fld>
            <a:endParaRPr lang="en-US" dirty="0"/>
          </a:p>
        </p:txBody>
      </p:sp>
      <p:sp>
        <p:nvSpPr>
          <p:cNvPr id="12" name="Slide Image Placeholder 11"/>
          <p:cNvSpPr>
            <a:spLocks noGrp="1" noRot="1" noChangeAspect="1"/>
          </p:cNvSpPr>
          <p:nvPr>
            <p:ph type="sldImg"/>
          </p:nvPr>
        </p:nvSpPr>
        <p:spPr>
          <a:xfrm>
            <a:off x="1545531" y="456889"/>
            <a:ext cx="3715783" cy="2802143"/>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5/11/2009 12:16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71</a:t>
            </a:fld>
            <a:endParaRPr lang="en-US" dirty="0"/>
          </a:p>
        </p:txBody>
      </p:sp>
      <p:sp>
        <p:nvSpPr>
          <p:cNvPr id="12" name="Slide Image Placeholder 11"/>
          <p:cNvSpPr>
            <a:spLocks noGrp="1" noRot="1" noChangeAspect="1"/>
          </p:cNvSpPr>
          <p:nvPr>
            <p:ph type="sldImg"/>
          </p:nvPr>
        </p:nvSpPr>
        <p:spPr>
          <a:xfrm>
            <a:off x="1545531" y="456889"/>
            <a:ext cx="3715783" cy="2802143"/>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5/11/2009 12:16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73</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B263312-38AA-4E1E-B2B5-0F8F122B24FE}" type="slidenum">
              <a:rPr lang="en-US" smtClean="0"/>
              <a:pPr/>
              <a:t>75</a:t>
            </a:fld>
            <a:endParaRPr lang="en-US" dirty="0"/>
          </a:p>
        </p:txBody>
      </p:sp>
      <p:sp>
        <p:nvSpPr>
          <p:cNvPr id="6" name="Slide Image Placeholder 5"/>
          <p:cNvSpPr>
            <a:spLocks noGrp="1" noRot="1" noChangeAspect="1"/>
          </p:cNvSpPr>
          <p:nvPr>
            <p:ph type="sldImg"/>
          </p:nvPr>
        </p:nvSpPr>
        <p:spPr>
          <a:xfrm>
            <a:off x="1535113" y="457200"/>
            <a:ext cx="3736975" cy="2801938"/>
          </a:xfrm>
        </p:spPr>
      </p:sp>
      <p:sp>
        <p:nvSpPr>
          <p:cNvPr id="7" name="Notes Placeholder 6"/>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pPr>
              <a:defRPr/>
            </a:pPr>
            <a:fld id="{EF4B003B-BC8B-442D-973B-7F1628BBD1FA}" type="slidenum">
              <a:rPr lang="en-US" smtClean="0"/>
              <a:pPr>
                <a:defRPr/>
              </a:pPr>
              <a:t>5</a:t>
            </a:fld>
            <a:endParaRPr lang="en-US" smtClean="0"/>
          </a:p>
        </p:txBody>
      </p:sp>
      <p:sp>
        <p:nvSpPr>
          <p:cNvPr id="40963" name="Rectangle 2"/>
          <p:cNvSpPr>
            <a:spLocks noGrp="1" noRot="1" noChangeAspect="1" noChangeArrowheads="1" noTextEdit="1"/>
          </p:cNvSpPr>
          <p:nvPr>
            <p:ph type="sldImg"/>
          </p:nvPr>
        </p:nvSpPr>
        <p:spPr>
          <a:xfrm>
            <a:off x="1156435" y="686113"/>
            <a:ext cx="4545130" cy="3429000"/>
          </a:xfrm>
          <a:prstGeom prst="rect">
            <a:avLst/>
          </a:prstGeom>
          <a:ln/>
        </p:spPr>
      </p:sp>
      <p:sp>
        <p:nvSpPr>
          <p:cNvPr id="40964" name="Notes Placeholder 3"/>
          <p:cNvSpPr>
            <a:spLocks noGrp="1"/>
          </p:cNvSpPr>
          <p:nvPr>
            <p:ph type="body" idx="1"/>
          </p:nvPr>
        </p:nvSpPr>
        <p:spPr>
          <a:xfrm>
            <a:off x="414339" y="3798890"/>
            <a:ext cx="6021387" cy="203133"/>
          </a:xfrm>
          <a:noFill/>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5/11/2009 12:16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77</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80</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5/11/2009 12:16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83</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p:txBody>
          <a:bodyPr/>
          <a:lstStyle/>
          <a:p>
            <a:pPr>
              <a:defRPr/>
            </a:pPr>
            <a:fld id="{AD7B9B4B-BBFE-4D6B-9E5F-6637A65F88D0}" type="slidenum">
              <a:rPr lang="en-US" smtClean="0"/>
              <a:pPr>
                <a:defRPr/>
              </a:pPr>
              <a:t>6</a:t>
            </a:fld>
            <a:endParaRPr lang="en-US" smtClean="0"/>
          </a:p>
        </p:txBody>
      </p:sp>
      <p:sp>
        <p:nvSpPr>
          <p:cNvPr id="41987" name="Rectangle 2"/>
          <p:cNvSpPr>
            <a:spLocks noGrp="1" noRot="1" noChangeAspect="1" noChangeArrowheads="1" noTextEdit="1"/>
          </p:cNvSpPr>
          <p:nvPr>
            <p:ph type="sldImg"/>
          </p:nvPr>
        </p:nvSpPr>
        <p:spPr>
          <a:xfrm>
            <a:off x="1156435" y="686113"/>
            <a:ext cx="4545130" cy="3429000"/>
          </a:xfrm>
          <a:prstGeom prst="rect">
            <a:avLst/>
          </a:prstGeom>
          <a:ln/>
        </p:spPr>
      </p:sp>
      <p:sp>
        <p:nvSpPr>
          <p:cNvPr id="41988" name="Notes Placeholder 3"/>
          <p:cNvSpPr>
            <a:spLocks noGrp="1"/>
          </p:cNvSpPr>
          <p:nvPr>
            <p:ph type="body" idx="1"/>
          </p:nvPr>
        </p:nvSpPr>
        <p:spPr>
          <a:xfrm>
            <a:off x="414339" y="3798890"/>
            <a:ext cx="6021387" cy="203133"/>
          </a:xfrm>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2FED605-F3C0-4AC6-9FC1-8C840188C315}" type="slidenum">
              <a:rPr lang="en-US"/>
              <a:pPr/>
              <a:t>7</a:t>
            </a:fld>
            <a:endParaRPr lang="en-US"/>
          </a:p>
        </p:txBody>
      </p:sp>
      <p:sp>
        <p:nvSpPr>
          <p:cNvPr id="418818" name="Rectangle 2"/>
          <p:cNvSpPr>
            <a:spLocks noGrp="1" noRot="1" noChangeAspect="1" noChangeArrowheads="1" noTextEdit="1"/>
          </p:cNvSpPr>
          <p:nvPr>
            <p:ph type="sldImg"/>
          </p:nvPr>
        </p:nvSpPr>
        <p:spPr>
          <a:xfrm>
            <a:off x="1156435" y="686113"/>
            <a:ext cx="4545130" cy="3429000"/>
          </a:xfrm>
          <a:prstGeom prst="rect">
            <a:avLst/>
          </a:prstGeo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2FED605-F3C0-4AC6-9FC1-8C840188C315}" type="slidenum">
              <a:rPr lang="en-US"/>
              <a:pPr/>
              <a:t>8</a:t>
            </a:fld>
            <a:endParaRPr lang="en-US"/>
          </a:p>
        </p:txBody>
      </p:sp>
      <p:sp>
        <p:nvSpPr>
          <p:cNvPr id="418818" name="Rectangle 2"/>
          <p:cNvSpPr>
            <a:spLocks noGrp="1" noRot="1" noChangeAspect="1" noChangeArrowheads="1" noTextEdit="1"/>
          </p:cNvSpPr>
          <p:nvPr>
            <p:ph type="sldImg"/>
          </p:nvPr>
        </p:nvSpPr>
        <p:spPr>
          <a:xfrm>
            <a:off x="1156435" y="686113"/>
            <a:ext cx="4545130" cy="3429000"/>
          </a:xfrm>
          <a:prstGeom prst="rect">
            <a:avLst/>
          </a:prstGeo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hape 3"/>
          <p:cNvSpPr>
            <a:spLocks noGrp="1" noChangeArrowheads="1"/>
          </p:cNvSpPr>
          <p:nvPr>
            <p:ph type="sldNum" sz="quarter" idx="5"/>
          </p:nvPr>
        </p:nvSpPr>
        <p:spPr/>
        <p:txBody>
          <a:bodyPr/>
          <a:lstStyle/>
          <a:p>
            <a:pPr>
              <a:defRPr/>
            </a:pPr>
            <a:fld id="{B3470FCA-4F87-47C0-B393-9DAEF42148EC}" type="slidenum">
              <a:rPr lang="en-US" smtClean="0"/>
              <a:pPr>
                <a:defRPr/>
              </a:pPr>
              <a:t>10</a:t>
            </a:fld>
            <a:endParaRPr lang="en-US" dirty="0" smtClean="0"/>
          </a:p>
        </p:txBody>
      </p:sp>
      <p:sp>
        <p:nvSpPr>
          <p:cNvPr id="46083" name="Rectangle 49153"/>
          <p:cNvSpPr>
            <a:spLocks noGrp="1" noRot="1" noChangeAspect="1" noChangeArrowheads="1" noTextEdit="1"/>
          </p:cNvSpPr>
          <p:nvPr>
            <p:ph type="sldImg"/>
          </p:nvPr>
        </p:nvSpPr>
        <p:spPr>
          <a:xfrm>
            <a:off x="1156435" y="686113"/>
            <a:ext cx="4545130" cy="3429000"/>
          </a:xfrm>
          <a:prstGeom prst="rect">
            <a:avLst/>
          </a:prstGeom>
          <a:ln cap="flat">
            <a:headEnd type="none" w="med" len="med"/>
            <a:tailEnd type="none" w="med" len="med"/>
          </a:ln>
        </p:spPr>
      </p:sp>
      <p:sp>
        <p:nvSpPr>
          <p:cNvPr id="46084" name="Notes Placeholder 3"/>
          <p:cNvSpPr>
            <a:spLocks noGrp="1"/>
          </p:cNvSpPr>
          <p:nvPr>
            <p:ph type="body" idx="1"/>
          </p:nvPr>
        </p:nvSpPr>
        <p:spPr>
          <a:xfrm>
            <a:off x="414339" y="3798890"/>
            <a:ext cx="6021387" cy="203133"/>
          </a:xfrm>
          <a:noFill/>
          <a:ln/>
        </p:spPr>
        <p:txBody>
          <a:bodyPr/>
          <a:lstStyle/>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4"/>
          <p:cNvSpPr>
            <a:spLocks noGrp="1" noChangeArrowheads="1"/>
          </p:cNvSpPr>
          <p:nvPr>
            <p:ph type="sldNum" sz="quarter" idx="5"/>
          </p:nvPr>
        </p:nvSpPr>
        <p:spPr/>
        <p:txBody>
          <a:bodyPr/>
          <a:lstStyle/>
          <a:p>
            <a:pPr defTabSz="931701">
              <a:defRPr/>
            </a:pPr>
            <a:fld id="{3B6AB5B3-7820-4C8B-997C-AE3F82A8C183}" type="slidenum">
              <a:rPr lang="en-US" smtClean="0"/>
              <a:pPr defTabSz="931701">
                <a:defRPr/>
              </a:pPr>
              <a:t>11</a:t>
            </a:fld>
            <a:endParaRPr lang="en-US" dirty="0" smtClean="0"/>
          </a:p>
        </p:txBody>
      </p:sp>
      <p:sp>
        <p:nvSpPr>
          <p:cNvPr id="47107" name="Rectangle 55297"/>
          <p:cNvSpPr>
            <a:spLocks noGrp="1" noRot="1" noChangeAspect="1" noChangeArrowheads="1" noTextEdit="1"/>
          </p:cNvSpPr>
          <p:nvPr>
            <p:ph type="sldImg"/>
          </p:nvPr>
        </p:nvSpPr>
        <p:spPr>
          <a:xfrm>
            <a:off x="1156435" y="686113"/>
            <a:ext cx="4545130" cy="3429000"/>
          </a:xfrm>
          <a:prstGeom prst="rect">
            <a:avLst/>
          </a:prstGeom>
          <a:ln cap="flat">
            <a:headEnd type="none" w="med" len="med"/>
            <a:tailEnd type="none" w="med" len="med"/>
          </a:ln>
        </p:spPr>
      </p:sp>
      <p:sp>
        <p:nvSpPr>
          <p:cNvPr id="47108" name="Rectangle 510978"/>
          <p:cNvSpPr>
            <a:spLocks noGrp="1" noChangeArrowheads="1"/>
          </p:cNvSpPr>
          <p:nvPr>
            <p:ph type="body" idx="1"/>
          </p:nvPr>
        </p:nvSpPr>
        <p:spPr>
          <a:xfrm>
            <a:off x="414339" y="3798890"/>
            <a:ext cx="6021387" cy="203133"/>
          </a:xfrm>
          <a:noFill/>
          <a:ln/>
        </p:spPr>
        <p:txBody>
          <a:bodyPr>
            <a:normAutofit lnSpcReduction="10000"/>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NOTE layout - user must hide slide">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black">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bwMode="gray">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Calibr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Hidden Slide">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23248"/>
          </a:xfrm>
          <a:noFill/>
          <a:ln w="9525">
            <a:noFill/>
            <a:miter lim="800000"/>
            <a:headEnd/>
            <a:tailEnd/>
          </a:ln>
          <a:effectLst/>
        </p:spPr>
        <p:txBody>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tx1"/>
                </a:solidFill>
                <a:effectLst/>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1844608"/>
          </a:xfrm>
        </p:spPr>
        <p:txBody>
          <a:bodyPr/>
          <a:lstStyle>
            <a:lvl1pPr>
              <a:spcBef>
                <a:spcPts val="1167"/>
              </a:spcBef>
              <a:buFontTx/>
              <a:buBlip>
                <a:blip r:embed="rId2"/>
              </a:buBlip>
              <a:defRPr sz="2400"/>
            </a:lvl1pPr>
            <a:lvl2pPr>
              <a:spcBef>
                <a:spcPts val="1083"/>
              </a:spcBef>
              <a:buFontTx/>
              <a:buBlip>
                <a:blip r:embed="rId2"/>
              </a:buBlip>
              <a:defRPr sz="2000"/>
            </a:lvl2pPr>
            <a:lvl3pPr>
              <a:spcBef>
                <a:spcPts val="1000"/>
              </a:spcBef>
              <a:buFontTx/>
              <a:buBlip>
                <a:blip r:embed="rId2"/>
              </a:buBlip>
              <a:defRPr sz="1800"/>
            </a:lvl3pPr>
            <a:lvl4pPr>
              <a:spcBef>
                <a:spcPts val="917"/>
              </a:spcBef>
              <a:buFontTx/>
              <a:buBlip>
                <a:blip r:embed="rId2"/>
              </a:buBlip>
              <a:defRPr sz="1600"/>
            </a:lvl4pPr>
            <a:lvl5pPr>
              <a:spcBef>
                <a:spcPts val="833"/>
              </a:spcBef>
              <a:buFontTx/>
              <a:buBlip>
                <a:blip r:embed="rId2"/>
              </a:buBlip>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elated Content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atin typeface="+mj-lt"/>
              </a:defRPr>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Related Content</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p>
        </p:txBody>
      </p:sp>
      <p:sp>
        <p:nvSpPr>
          <p:cNvPr id="12" name="Content Placeholder 10"/>
          <p:cNvSpPr>
            <a:spLocks noGrp="1"/>
          </p:cNvSpPr>
          <p:nvPr>
            <p:ph sz="quarter" idx="11" hasCustomPrompt="1"/>
          </p:nvPr>
        </p:nvSpPr>
        <p:spPr>
          <a:xfrm>
            <a:off x="381000" y="234742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a:defRPr/>
            </a:pPr>
            <a:r>
              <a:rPr lang="en-US" dirty="0" smtClean="0"/>
              <a:t>Interactive Theater Sessions (session codes and titles)</a:t>
            </a:r>
          </a:p>
        </p:txBody>
      </p:sp>
      <p:sp>
        <p:nvSpPr>
          <p:cNvPr id="13" name="Content Placeholder 10"/>
          <p:cNvSpPr>
            <a:spLocks noGrp="1"/>
          </p:cNvSpPr>
          <p:nvPr>
            <p:ph sz="quarter" idx="12" hasCustomPrompt="1"/>
          </p:nvPr>
        </p:nvSpPr>
        <p:spPr>
          <a:xfrm>
            <a:off x="381000" y="3280383"/>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rack Resource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a:defRPr baseline="0"/>
            </a:lvl1pPr>
          </a:lstStyle>
          <a:p>
            <a:r>
              <a:rPr lang="en-US" dirty="0" smtClean="0"/>
              <a:t>Track Resources</a:t>
            </a:r>
            <a:endParaRPr lang="en-US" dirty="0"/>
          </a:p>
        </p:txBody>
      </p:sp>
      <p:sp>
        <p:nvSpPr>
          <p:cNvPr id="11" name="Content Placeholder 10"/>
          <p:cNvSpPr>
            <a:spLocks noGrp="1"/>
          </p:cNvSpPr>
          <p:nvPr>
            <p:ph sz="quarter" idx="10" hasCustomPrompt="1"/>
          </p:nvPr>
        </p:nvSpPr>
        <p:spPr>
          <a:xfrm>
            <a:off x="381000" y="1414461"/>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1</a:t>
            </a:r>
            <a:endParaRPr lang="en-US" dirty="0"/>
          </a:p>
        </p:txBody>
      </p:sp>
      <p:sp>
        <p:nvSpPr>
          <p:cNvPr id="12" name="Content Placeholder 10"/>
          <p:cNvSpPr>
            <a:spLocks noGrp="1"/>
          </p:cNvSpPr>
          <p:nvPr>
            <p:ph sz="quarter" idx="11" hasCustomPrompt="1"/>
          </p:nvPr>
        </p:nvSpPr>
        <p:spPr>
          <a:xfrm>
            <a:off x="381000" y="2347422"/>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2</a:t>
            </a:r>
            <a:endParaRPr lang="en-US" dirty="0"/>
          </a:p>
        </p:txBody>
      </p:sp>
      <p:sp>
        <p:nvSpPr>
          <p:cNvPr id="13" name="Content Placeholder 10"/>
          <p:cNvSpPr>
            <a:spLocks noGrp="1"/>
          </p:cNvSpPr>
          <p:nvPr>
            <p:ph sz="quarter" idx="12" hasCustomPrompt="1"/>
          </p:nvPr>
        </p:nvSpPr>
        <p:spPr>
          <a:xfrm>
            <a:off x="381000" y="3280384"/>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3</a:t>
            </a:r>
            <a:endParaRPr lang="en-US" dirty="0"/>
          </a:p>
        </p:txBody>
      </p:sp>
      <p:sp>
        <p:nvSpPr>
          <p:cNvPr id="14" name="Content Placeholder 10"/>
          <p:cNvSpPr>
            <a:spLocks noGrp="1"/>
          </p:cNvSpPr>
          <p:nvPr>
            <p:ph sz="quarter" idx="13" hasCustomPrompt="1"/>
          </p:nvPr>
        </p:nvSpPr>
        <p:spPr>
          <a:xfrm>
            <a:off x="381000" y="4213346"/>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4</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7013"/>
            <a:ext cx="8380412" cy="664797"/>
          </a:xfrm>
          <a:noFill/>
          <a:ln w="9525">
            <a:noFill/>
            <a:miter lim="800000"/>
            <a:headEnd/>
            <a:tailEnd/>
          </a:ln>
        </p:spPr>
        <p:txBody>
          <a:bodyPr vert="horz" wrap="square" lIns="0" tIns="0" rIns="0" bIns="0" numCol="1" anchor="t" anchorCtr="0" compatLnSpc="1">
            <a:prstTxWarp prst="textNoShape">
              <a:avLst/>
            </a:prstTxWarp>
            <a:spAutoFit/>
          </a:bodyPr>
          <a:lstStyle>
            <a:lvl1pPr algn="l" rtl="0" fontAlgn="base">
              <a:lnSpc>
                <a:spcPct val="90000"/>
              </a:lnSpc>
              <a:spcBef>
                <a:spcPct val="0"/>
              </a:spcBef>
              <a:spcAft>
                <a:spcPct val="0"/>
              </a:spcAft>
              <a:defRPr lang="en-US" sz="4800" b="0" cap="none" spc="-15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mj-lt"/>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3"/>
            <a:ext cx="8380412" cy="2293961"/>
          </a:xfrm>
          <a:noFill/>
          <a:ln w="9525">
            <a:noFill/>
            <a:miter lim="800000"/>
            <a:headEnd/>
            <a:tailEnd/>
          </a:ln>
        </p:spPr>
        <p:txBody>
          <a:bodyPr/>
          <a:lstStyle>
            <a:lvl1pPr>
              <a:buFontTx/>
              <a:buBlip>
                <a:blip r:embed="rId2"/>
              </a:buBlip>
              <a:defRPr lang="en-US" sz="3200" dirty="0" smtClean="0">
                <a:solidFill>
                  <a:schemeClr val="tx1"/>
                </a:solidFill>
                <a:latin typeface="+mn-lt"/>
                <a:ea typeface="+mn-ea"/>
                <a:cs typeface="+mn-cs"/>
              </a:defRPr>
            </a:lvl1pPr>
            <a:lvl2pPr>
              <a:buFontTx/>
              <a:buBlip>
                <a:blip r:embed="rId3"/>
              </a:buBlip>
              <a:defRPr lang="en-US" sz="2800" dirty="0" smtClean="0">
                <a:solidFill>
                  <a:schemeClr val="tx1"/>
                </a:solidFill>
                <a:latin typeface="+mn-lt"/>
                <a:ea typeface="+mn-ea"/>
                <a:cs typeface="+mn-cs"/>
              </a:defRPr>
            </a:lvl2pPr>
            <a:lvl3pPr>
              <a:buFontTx/>
              <a:buBlip>
                <a:blip r:embed="rId3"/>
              </a:buBlip>
              <a:defRPr lang="en-US" sz="2400" dirty="0" smtClean="0">
                <a:solidFill>
                  <a:schemeClr val="tx1"/>
                </a:solidFill>
                <a:latin typeface="+mn-lt"/>
                <a:ea typeface="+mn-ea"/>
                <a:cs typeface="+mn-cs"/>
              </a:defRPr>
            </a:lvl3pPr>
            <a:lvl4pPr>
              <a:buFontTx/>
              <a:buBlip>
                <a:blip r:embed="rId3"/>
              </a:buBlip>
              <a:defRPr lang="en-US" sz="2400" dirty="0" smtClean="0">
                <a:solidFill>
                  <a:schemeClr val="tx1"/>
                </a:solidFill>
                <a:latin typeface="+mn-lt"/>
                <a:ea typeface="+mn-ea"/>
                <a:cs typeface="+mn-cs"/>
              </a:defRPr>
            </a:lvl4pPr>
            <a:lvl5pPr>
              <a:buFontTx/>
              <a:buBlip>
                <a:blip r:embed="rId3"/>
              </a:buBlip>
              <a:defRPr lang="en-US" sz="2400" dirty="0">
                <a:solidFill>
                  <a:schemeClr val="tx1"/>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NO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02" r:id="rId1"/>
    <p:sldLayoutId id="2147483694" r:id="rId2"/>
    <p:sldLayoutId id="2147483695" r:id="rId3"/>
    <p:sldLayoutId id="2147483697" r:id="rId4"/>
    <p:sldLayoutId id="2147483700" r:id="rId5"/>
    <p:sldLayoutId id="2147483727" r:id="rId6"/>
    <p:sldLayoutId id="2147483701" r:id="rId7"/>
    <p:sldLayoutId id="2147483698" r:id="rId8"/>
    <p:sldLayoutId id="2147483699" r:id="rId9"/>
    <p:sldLayoutId id="2147483722" r:id="rId10"/>
    <p:sldLayoutId id="2147483723" r:id="rId11"/>
    <p:sldLayoutId id="2147483725" r:id="rId12"/>
    <p:sldLayoutId id="2147483726" r:id="rId13"/>
    <p:sldLayoutId id="2147483728" r:id="rId14"/>
    <p:sldLayoutId id="2147483729" r:id="rId15"/>
    <p:sldLayoutId id="2147483730" r:id="rId16"/>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9"/>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20"/>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20"/>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0"/>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0"/>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5.xml"/><Relationship Id="rId1" Type="http://schemas.openxmlformats.org/officeDocument/2006/relationships/vmlDrawing" Target="../drawings/vmlDrawing2.v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5.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5.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oleObject" Target="../embeddings/oleObject13.bin"/><Relationship Id="rId2" Type="http://schemas.openxmlformats.org/officeDocument/2006/relationships/slideLayout" Target="../slideLayouts/slideLayout15.xml"/><Relationship Id="rId1" Type="http://schemas.openxmlformats.org/officeDocument/2006/relationships/vmlDrawing" Target="../drawings/vmlDrawing5.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oleObject" Target="../embeddings/oleObject14.bin"/><Relationship Id="rId7" Type="http://schemas.openxmlformats.org/officeDocument/2006/relationships/oleObject" Target="../embeddings/oleObject18.bin"/><Relationship Id="rId2" Type="http://schemas.openxmlformats.org/officeDocument/2006/relationships/slideLayout" Target="../slideLayouts/slideLayout15.xml"/><Relationship Id="rId1" Type="http://schemas.openxmlformats.org/officeDocument/2006/relationships/vmlDrawing" Target="../drawings/vmlDrawing6.vml"/><Relationship Id="rId6" Type="http://schemas.openxmlformats.org/officeDocument/2006/relationships/oleObject" Target="../embeddings/oleObject17.bin"/><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oleObject" Target="../embeddings/oleObject20.bin"/><Relationship Id="rId7" Type="http://schemas.openxmlformats.org/officeDocument/2006/relationships/oleObject" Target="../embeddings/oleObject24.bin"/><Relationship Id="rId2" Type="http://schemas.openxmlformats.org/officeDocument/2006/relationships/slideLayout" Target="../slideLayouts/slideLayout15.xml"/><Relationship Id="rId1" Type="http://schemas.openxmlformats.org/officeDocument/2006/relationships/vmlDrawing" Target="../drawings/vmlDrawing7.vml"/><Relationship Id="rId6" Type="http://schemas.openxmlformats.org/officeDocument/2006/relationships/oleObject" Target="../embeddings/oleObject23.bin"/><Relationship Id="rId5" Type="http://schemas.openxmlformats.org/officeDocument/2006/relationships/oleObject" Target="../embeddings/oleObject22.bin"/><Relationship Id="rId4" Type="http://schemas.openxmlformats.org/officeDocument/2006/relationships/oleObject" Target="../embeddings/oleObject21.bin"/><Relationship Id="rId9" Type="http://schemas.openxmlformats.org/officeDocument/2006/relationships/oleObject" Target="../embeddings/oleObject26.bin"/></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oleObject" Target="../embeddings/oleObject27.bin"/><Relationship Id="rId7" Type="http://schemas.openxmlformats.org/officeDocument/2006/relationships/oleObject" Target="../embeddings/oleObject31.bin"/><Relationship Id="rId2" Type="http://schemas.openxmlformats.org/officeDocument/2006/relationships/slideLayout" Target="../slideLayouts/slideLayout15.xml"/><Relationship Id="rId1" Type="http://schemas.openxmlformats.org/officeDocument/2006/relationships/vmlDrawing" Target="../drawings/vmlDrawing8.vml"/><Relationship Id="rId6" Type="http://schemas.openxmlformats.org/officeDocument/2006/relationships/oleObject" Target="../embeddings/oleObject30.bin"/><Relationship Id="rId5" Type="http://schemas.openxmlformats.org/officeDocument/2006/relationships/oleObject" Target="../embeddings/oleObject29.bin"/><Relationship Id="rId10" Type="http://schemas.openxmlformats.org/officeDocument/2006/relationships/oleObject" Target="../embeddings/oleObject34.bin"/><Relationship Id="rId4" Type="http://schemas.openxmlformats.org/officeDocument/2006/relationships/oleObject" Target="../embeddings/oleObject28.bin"/><Relationship Id="rId9" Type="http://schemas.openxmlformats.org/officeDocument/2006/relationships/oleObject" Target="../embeddings/oleObject33.bin"/></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oleObject" Target="../embeddings/oleObject35.bin"/><Relationship Id="rId7" Type="http://schemas.openxmlformats.org/officeDocument/2006/relationships/oleObject" Target="../embeddings/oleObject39.bin"/><Relationship Id="rId2" Type="http://schemas.openxmlformats.org/officeDocument/2006/relationships/slideLayout" Target="../slideLayouts/slideLayout15.xml"/><Relationship Id="rId1" Type="http://schemas.openxmlformats.org/officeDocument/2006/relationships/vmlDrawing" Target="../drawings/vmlDrawing9.vml"/><Relationship Id="rId6" Type="http://schemas.openxmlformats.org/officeDocument/2006/relationships/oleObject" Target="../embeddings/oleObject38.bin"/><Relationship Id="rId11" Type="http://schemas.openxmlformats.org/officeDocument/2006/relationships/oleObject" Target="../embeddings/oleObject43.bin"/><Relationship Id="rId5" Type="http://schemas.openxmlformats.org/officeDocument/2006/relationships/oleObject" Target="../embeddings/oleObject37.bin"/><Relationship Id="rId10" Type="http://schemas.openxmlformats.org/officeDocument/2006/relationships/oleObject" Target="../embeddings/oleObject42.bin"/><Relationship Id="rId4" Type="http://schemas.openxmlformats.org/officeDocument/2006/relationships/oleObject" Target="../embeddings/oleObject36.bin"/><Relationship Id="rId9" Type="http://schemas.openxmlformats.org/officeDocument/2006/relationships/oleObject" Target="../embeddings/oleObject41.bin"/></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2" Type="http://schemas.openxmlformats.org/officeDocument/2006/relationships/image" Target="../media/image56.png"/><Relationship Id="rId1" Type="http://schemas.openxmlformats.org/officeDocument/2006/relationships/slideLayout" Target="../slideLayouts/slideLayout5.xml"/><Relationship Id="rId6" Type="http://schemas.openxmlformats.org/officeDocument/2006/relationships/image" Target="../media/image58.png"/><Relationship Id="rId11" Type="http://schemas.openxmlformats.org/officeDocument/2006/relationships/image" Target="../media/image61.emf"/><Relationship Id="rId5" Type="http://schemas.openxmlformats.org/officeDocument/2006/relationships/image" Target="../media/image57.png"/><Relationship Id="rId10" Type="http://schemas.openxmlformats.org/officeDocument/2006/relationships/image" Target="../media/image60.png"/><Relationship Id="rId4" Type="http://schemas.openxmlformats.org/officeDocument/2006/relationships/hyperlink" Target="http://microsoft.com/technet" TargetMode="External"/><Relationship Id="rId9" Type="http://schemas.openxmlformats.org/officeDocument/2006/relationships/image" Target="../media/image59.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0.png"/><Relationship Id="rId3" Type="http://schemas.openxmlformats.org/officeDocument/2006/relationships/image" Target="../media/image14.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13.png"/><Relationship Id="rId10" Type="http://schemas.openxmlformats.org/officeDocument/2006/relationships/image" Target="../media/image20.png"/><Relationship Id="rId4" Type="http://schemas.openxmlformats.org/officeDocument/2006/relationships/image" Target="../media/image11.png"/><Relationship Id="rId9" Type="http://schemas.openxmlformats.org/officeDocument/2006/relationships/image" Target="../media/image19.png"/><Relationship Id="rId14" Type="http://schemas.openxmlformats.org/officeDocument/2006/relationships/image" Target="../media/image1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jpeg"/><Relationship Id="rId4" Type="http://schemas.openxmlformats.org/officeDocument/2006/relationships/image" Target="../media/image64.png"/></Relationships>
</file>

<file path=ppt/slides/_rels/slide6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2" Type="http://schemas.openxmlformats.org/officeDocument/2006/relationships/image" Target="../media/image56.png"/><Relationship Id="rId1" Type="http://schemas.openxmlformats.org/officeDocument/2006/relationships/slideLayout" Target="../slideLayouts/slideLayout5.xml"/><Relationship Id="rId6" Type="http://schemas.openxmlformats.org/officeDocument/2006/relationships/image" Target="../media/image58.png"/><Relationship Id="rId11" Type="http://schemas.openxmlformats.org/officeDocument/2006/relationships/image" Target="../media/image68.png"/><Relationship Id="rId5" Type="http://schemas.openxmlformats.org/officeDocument/2006/relationships/image" Target="../media/image57.png"/><Relationship Id="rId10" Type="http://schemas.openxmlformats.org/officeDocument/2006/relationships/image" Target="../media/image60.png"/><Relationship Id="rId4" Type="http://schemas.openxmlformats.org/officeDocument/2006/relationships/hyperlink" Target="http://microsoft.com/technet" TargetMode="External"/><Relationship Id="rId9" Type="http://schemas.openxmlformats.org/officeDocument/2006/relationships/image" Target="../media/image61.e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hyperlink" Target="http://www.microsoft.com/WindowsServer2008R2" TargetMode="External"/><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69.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jpeg"/><Relationship Id="rId4" Type="http://schemas.openxmlformats.org/officeDocument/2006/relationships/image" Target="../media/image64.png"/></Relationships>
</file>

<file path=ppt/slides/_rels/slide8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hape 74758"/>
          <p:cNvSpPr>
            <a:spLocks noGrp="1" noChangeArrowheads="1"/>
          </p:cNvSpPr>
          <p:nvPr>
            <p:ph type="title"/>
          </p:nvPr>
        </p:nvSpPr>
        <p:spPr/>
        <p:txBody>
          <a:bodyPr anchor="t"/>
          <a:lstStyle/>
          <a:p>
            <a:pPr defTabSz="914363"/>
            <a:r>
              <a:rPr lang="en-US" dirty="0" smtClean="0"/>
              <a:t>Security Assumptions</a:t>
            </a:r>
          </a:p>
        </p:txBody>
      </p:sp>
      <p:sp>
        <p:nvSpPr>
          <p:cNvPr id="15362" name="Shape 74756"/>
          <p:cNvSpPr>
            <a:spLocks noGrp="1" noChangeArrowheads="1"/>
          </p:cNvSpPr>
          <p:nvPr>
            <p:ph sz="half" idx="1"/>
          </p:nvPr>
        </p:nvSpPr>
        <p:spPr>
          <a:xfrm>
            <a:off x="382323" y="1414199"/>
            <a:ext cx="4126177" cy="5160771"/>
          </a:xfrm>
        </p:spPr>
        <p:txBody>
          <a:bodyPr>
            <a:normAutofit fontScale="92500" lnSpcReduction="20000"/>
          </a:bodyPr>
          <a:lstStyle/>
          <a:p>
            <a:pPr marL="336537" indent="-331775" defTabSz="914363"/>
            <a:r>
              <a:rPr sz="2400" dirty="0"/>
              <a:t>Guests are </a:t>
            </a:r>
            <a:r>
              <a:rPr sz="2400" dirty="0" err="1"/>
              <a:t>untrusted</a:t>
            </a:r>
            <a:endParaRPr sz="2400" dirty="0"/>
          </a:p>
          <a:p>
            <a:pPr marL="336537" indent="-331775" defTabSz="914363"/>
            <a:r>
              <a:rPr sz="2400" smtClean="0"/>
              <a:t>Trust relationships</a:t>
            </a:r>
          </a:p>
          <a:p>
            <a:pPr marL="658786" lvl="1" indent="-331775" defTabSz="914363"/>
            <a:r>
              <a:rPr sz="2100" smtClean="0"/>
              <a:t>Parent must </a:t>
            </a:r>
            <a:r>
              <a:rPr sz="2100" dirty="0"/>
              <a:t>be trusted </a:t>
            </a:r>
            <a:r>
              <a:rPr sz="2100"/>
              <a:t>by </a:t>
            </a:r>
            <a:r>
              <a:rPr sz="2100" smtClean="0"/>
              <a:t>hypervisor</a:t>
            </a:r>
          </a:p>
          <a:p>
            <a:pPr marL="658786" lvl="1" indent="-331775" defTabSz="914363"/>
            <a:r>
              <a:rPr sz="2100" smtClean="0"/>
              <a:t>Parent </a:t>
            </a:r>
            <a:r>
              <a:rPr sz="2100" dirty="0"/>
              <a:t>must be trusted </a:t>
            </a:r>
            <a:r>
              <a:rPr sz="2100"/>
              <a:t>by </a:t>
            </a:r>
            <a:r>
              <a:rPr sz="2100" smtClean="0"/>
              <a:t>children</a:t>
            </a:r>
            <a:endParaRPr sz="2100" dirty="0"/>
          </a:p>
          <a:p>
            <a:pPr marL="336537" indent="-331775" defTabSz="914363"/>
            <a:r>
              <a:rPr sz="2400" dirty="0"/>
              <a:t>Code in guests can run in all available processor modes, rings, and segments</a:t>
            </a:r>
          </a:p>
          <a:p>
            <a:pPr marL="336537" indent="-331775" defTabSz="914363"/>
            <a:r>
              <a:rPr sz="2400" dirty="0" err="1"/>
              <a:t>Hypercall</a:t>
            </a:r>
            <a:r>
              <a:rPr sz="2400" dirty="0"/>
              <a:t> interface will be well documented and widely available </a:t>
            </a:r>
            <a:r>
              <a:rPr sz="2400"/>
              <a:t>to </a:t>
            </a:r>
            <a:r>
              <a:rPr sz="2400" smtClean="0"/>
              <a:t>attackers</a:t>
            </a:r>
            <a:endParaRPr sz="2400" dirty="0"/>
          </a:p>
          <a:p>
            <a:pPr marL="336537" indent="-331775" defTabSz="914363"/>
            <a:r>
              <a:rPr sz="2400" dirty="0"/>
              <a:t>All </a:t>
            </a:r>
            <a:r>
              <a:rPr sz="2400" dirty="0" err="1"/>
              <a:t>hypercalls</a:t>
            </a:r>
            <a:r>
              <a:rPr sz="2400" dirty="0"/>
              <a:t> can be attempted by guests</a:t>
            </a:r>
          </a:p>
          <a:p>
            <a:pPr marL="336537" indent="-331775" defTabSz="914363"/>
            <a:r>
              <a:rPr sz="2400" dirty="0"/>
              <a:t>Can detect you are running on a hypervisor</a:t>
            </a:r>
          </a:p>
          <a:p>
            <a:pPr marL="736571" lvl="1" indent="-331775" defTabSz="914363"/>
            <a:r>
              <a:rPr sz="2000" dirty="0"/>
              <a:t>We’ll even give you the version</a:t>
            </a:r>
          </a:p>
          <a:p>
            <a:pPr marL="336537" indent="-331775" defTabSz="914363"/>
            <a:r>
              <a:rPr sz="2400" dirty="0"/>
              <a:t>The internal design of the hypervisor will be well understood</a:t>
            </a:r>
          </a:p>
        </p:txBody>
      </p:sp>
      <p:pic>
        <p:nvPicPr>
          <p:cNvPr id="6" name="Content Placeholder 5" descr="Hyper-V Arch Screenshot 2.bmp"/>
          <p:cNvPicPr>
            <a:picLocks noGrp="1" noChangeAspect="1"/>
          </p:cNvPicPr>
          <p:nvPr>
            <p:ph sz="half" idx="2"/>
          </p:nvPr>
        </p:nvPicPr>
        <p:blipFill>
          <a:blip r:embed="rId3"/>
          <a:stretch>
            <a:fillRect/>
          </a:stretch>
        </p:blipFill>
        <p:spPr>
          <a:xfrm>
            <a:off x="4654514" y="1818286"/>
            <a:ext cx="4426191" cy="3221429"/>
          </a:xfrm>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hape 494593"/>
          <p:cNvSpPr>
            <a:spLocks noGrp="1" noChangeArrowheads="1"/>
          </p:cNvSpPr>
          <p:nvPr>
            <p:ph type="title"/>
          </p:nvPr>
        </p:nvSpPr>
        <p:spPr/>
        <p:txBody>
          <a:bodyPr/>
          <a:lstStyle/>
          <a:p>
            <a:r>
              <a:rPr lang="en-US" dirty="0" smtClean="0"/>
              <a:t>Security Goals</a:t>
            </a:r>
          </a:p>
        </p:txBody>
      </p:sp>
      <p:sp>
        <p:nvSpPr>
          <p:cNvPr id="16387" name="Shape 494594"/>
          <p:cNvSpPr>
            <a:spLocks noGrp="1" noChangeArrowheads="1"/>
          </p:cNvSpPr>
          <p:nvPr>
            <p:ph sz="half" idx="1"/>
          </p:nvPr>
        </p:nvSpPr>
        <p:spPr>
          <a:xfrm>
            <a:off x="382323" y="1414199"/>
            <a:ext cx="4126177" cy="5091103"/>
          </a:xfrm>
        </p:spPr>
        <p:txBody>
          <a:bodyPr>
            <a:normAutofit fontScale="85000" lnSpcReduction="10000"/>
          </a:bodyPr>
          <a:lstStyle/>
          <a:p>
            <a:r>
              <a:rPr lang="en-US" dirty="0" smtClean="0"/>
              <a:t>Strong isolation between partitions</a:t>
            </a:r>
          </a:p>
          <a:p>
            <a:r>
              <a:rPr lang="en-US" dirty="0" smtClean="0"/>
              <a:t>Protect confidentiality and integrity of guest data</a:t>
            </a:r>
          </a:p>
          <a:p>
            <a:r>
              <a:rPr lang="en-US" dirty="0" smtClean="0"/>
              <a:t>Separation</a:t>
            </a:r>
          </a:p>
          <a:p>
            <a:pPr lvl="2"/>
            <a:r>
              <a:rPr lang="en-US" dirty="0" smtClean="0"/>
              <a:t>Unique hypervisor resource pools per guest</a:t>
            </a:r>
          </a:p>
          <a:p>
            <a:pPr lvl="2"/>
            <a:r>
              <a:rPr lang="en-US" dirty="0" smtClean="0"/>
              <a:t>Separate worker processes per guest</a:t>
            </a:r>
          </a:p>
          <a:p>
            <a:pPr lvl="2"/>
            <a:r>
              <a:rPr lang="en-US" dirty="0" smtClean="0"/>
              <a:t>Guest-to-parent communications over unique channels</a:t>
            </a:r>
          </a:p>
          <a:p>
            <a:r>
              <a:rPr lang="en-US" dirty="0" smtClean="0"/>
              <a:t>Non-interference</a:t>
            </a:r>
          </a:p>
          <a:p>
            <a:pPr lvl="2"/>
            <a:r>
              <a:rPr lang="en-US" dirty="0" smtClean="0"/>
              <a:t>Guests cannot affect the contents of other guests, parent, hypervisor</a:t>
            </a:r>
          </a:p>
          <a:p>
            <a:pPr lvl="2"/>
            <a:r>
              <a:rPr lang="en-US" dirty="0" smtClean="0"/>
              <a:t>Guest computations protected from other guests</a:t>
            </a:r>
          </a:p>
          <a:p>
            <a:pPr lvl="2"/>
            <a:r>
              <a:rPr lang="en-US" dirty="0" smtClean="0"/>
              <a:t>Guest-to-guest communications not allowed through VM interfaces</a:t>
            </a:r>
          </a:p>
        </p:txBody>
      </p:sp>
      <p:pic>
        <p:nvPicPr>
          <p:cNvPr id="6" name="Content Placeholder 5" descr="Hyper-V Arch Screenshot 2.bmp"/>
          <p:cNvPicPr>
            <a:picLocks noGrp="1" noChangeAspect="1"/>
          </p:cNvPicPr>
          <p:nvPr>
            <p:ph sz="half" idx="2"/>
          </p:nvPr>
        </p:nvPicPr>
        <p:blipFill>
          <a:blip r:embed="rId3"/>
          <a:stretch>
            <a:fillRect/>
          </a:stretch>
        </p:blipFill>
        <p:spPr>
          <a:xfrm>
            <a:off x="4663569" y="1818286"/>
            <a:ext cx="4426191" cy="3221429"/>
          </a:xfrm>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hape 495617"/>
          <p:cNvSpPr>
            <a:spLocks noGrp="1" noChangeArrowheads="1"/>
          </p:cNvSpPr>
          <p:nvPr>
            <p:ph type="title"/>
          </p:nvPr>
        </p:nvSpPr>
        <p:spPr/>
        <p:txBody>
          <a:bodyPr/>
          <a:lstStyle/>
          <a:p>
            <a:r>
              <a:rPr lang="en-US" dirty="0" smtClean="0"/>
              <a:t>Isolation</a:t>
            </a:r>
          </a:p>
        </p:txBody>
      </p:sp>
      <p:sp>
        <p:nvSpPr>
          <p:cNvPr id="17411" name="Shape 495618"/>
          <p:cNvSpPr>
            <a:spLocks noGrp="1" noChangeArrowheads="1"/>
          </p:cNvSpPr>
          <p:nvPr>
            <p:ph sz="half" idx="1"/>
          </p:nvPr>
        </p:nvSpPr>
        <p:spPr>
          <a:xfrm>
            <a:off x="382323" y="1414200"/>
            <a:ext cx="4126177" cy="5077135"/>
          </a:xfrm>
        </p:spPr>
        <p:txBody>
          <a:bodyPr>
            <a:normAutofit fontScale="92500" lnSpcReduction="20000"/>
          </a:bodyPr>
          <a:lstStyle/>
          <a:p>
            <a:r>
              <a:rPr lang="en-US" dirty="0" smtClean="0"/>
              <a:t>We’re serious folks</a:t>
            </a:r>
          </a:p>
          <a:p>
            <a:pPr lvl="1"/>
            <a:r>
              <a:rPr lang="en-US" dirty="0" smtClean="0"/>
              <a:t>No sharing of virtualized devices</a:t>
            </a:r>
          </a:p>
          <a:p>
            <a:pPr lvl="1"/>
            <a:r>
              <a:rPr lang="en-US" dirty="0" smtClean="0"/>
              <a:t>Separate VMBus per </a:t>
            </a:r>
            <a:r>
              <a:rPr lang="en-US" dirty="0" err="1" smtClean="0"/>
              <a:t>vm</a:t>
            </a:r>
            <a:r>
              <a:rPr lang="en-US" dirty="0" smtClean="0"/>
              <a:t> to the parent </a:t>
            </a:r>
          </a:p>
          <a:p>
            <a:pPr lvl="1"/>
            <a:r>
              <a:rPr lang="en-US" dirty="0" smtClean="0"/>
              <a:t>No sharing of memory</a:t>
            </a:r>
          </a:p>
          <a:p>
            <a:pPr lvl="2"/>
            <a:r>
              <a:rPr lang="en-US" dirty="0" smtClean="0"/>
              <a:t>Each has its own address space</a:t>
            </a:r>
          </a:p>
          <a:p>
            <a:pPr lvl="1"/>
            <a:r>
              <a:rPr lang="en-US" dirty="0" smtClean="0"/>
              <a:t>VMs cannot communicate with each other, except through traditional networking</a:t>
            </a:r>
          </a:p>
          <a:p>
            <a:pPr lvl="1"/>
            <a:r>
              <a:rPr lang="en-US" dirty="0" smtClean="0"/>
              <a:t>Guests can’t perform DMA attacks because they’re never mapped to physical devices</a:t>
            </a:r>
          </a:p>
          <a:p>
            <a:pPr lvl="1"/>
            <a:r>
              <a:rPr lang="en-US" dirty="0" smtClean="0"/>
              <a:t>Guests cannot write to the hypervisor</a:t>
            </a:r>
          </a:p>
          <a:p>
            <a:pPr lvl="1"/>
            <a:r>
              <a:rPr lang="en-US" dirty="0" smtClean="0"/>
              <a:t>Parent partition cannot write to the hypervisor</a:t>
            </a:r>
          </a:p>
        </p:txBody>
      </p:sp>
      <p:pic>
        <p:nvPicPr>
          <p:cNvPr id="6" name="Content Placeholder 5" descr="Hyper-V Arch Screenshot 2.bmp"/>
          <p:cNvPicPr>
            <a:picLocks noGrp="1" noChangeAspect="1"/>
          </p:cNvPicPr>
          <p:nvPr>
            <p:ph sz="half" idx="2"/>
          </p:nvPr>
        </p:nvPicPr>
        <p:blipFill>
          <a:blip r:embed="rId3"/>
          <a:stretch>
            <a:fillRect/>
          </a:stretch>
        </p:blipFill>
        <p:spPr>
          <a:xfrm>
            <a:off x="4636410" y="1818286"/>
            <a:ext cx="4426191" cy="3221429"/>
          </a:xfrm>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hape 1"/>
          <p:cNvSpPr>
            <a:spLocks noGrp="1"/>
          </p:cNvSpPr>
          <p:nvPr>
            <p:ph type="title"/>
          </p:nvPr>
        </p:nvSpPr>
        <p:spPr/>
        <p:txBody>
          <a:bodyPr anchor="ctr"/>
          <a:lstStyle/>
          <a:p>
            <a:r>
              <a:rPr lang="en-US" dirty="0" smtClean="0"/>
              <a:t>Hyper-V Security Hardening</a:t>
            </a:r>
          </a:p>
        </p:txBody>
      </p:sp>
      <p:sp>
        <p:nvSpPr>
          <p:cNvPr id="18435" name="Shape 2"/>
          <p:cNvSpPr>
            <a:spLocks noGrp="1"/>
          </p:cNvSpPr>
          <p:nvPr>
            <p:ph sz="half" idx="1"/>
          </p:nvPr>
        </p:nvSpPr>
        <p:spPr>
          <a:xfrm>
            <a:off x="382323" y="1414199"/>
            <a:ext cx="4126177" cy="5167669"/>
          </a:xfrm>
        </p:spPr>
        <p:txBody>
          <a:bodyPr>
            <a:normAutofit fontScale="92500" lnSpcReduction="20000"/>
          </a:bodyPr>
          <a:lstStyle/>
          <a:p>
            <a:r>
              <a:rPr lang="en-US" dirty="0" smtClean="0"/>
              <a:t>Hypervisor has separate address space</a:t>
            </a:r>
          </a:p>
          <a:p>
            <a:pPr lvl="1"/>
            <a:r>
              <a:rPr lang="en-US" dirty="0" smtClean="0"/>
              <a:t>Guest addresses != Hypervisor addresses</a:t>
            </a:r>
          </a:p>
          <a:p>
            <a:r>
              <a:rPr lang="en-US" dirty="0" smtClean="0"/>
              <a:t>No 3</a:t>
            </a:r>
            <a:r>
              <a:rPr lang="en-US" baseline="30000" dirty="0" smtClean="0"/>
              <a:t>rd</a:t>
            </a:r>
            <a:r>
              <a:rPr lang="en-US" dirty="0" smtClean="0"/>
              <a:t> party code in the Hypervisor</a:t>
            </a:r>
          </a:p>
          <a:p>
            <a:r>
              <a:rPr lang="en-US" dirty="0" smtClean="0"/>
              <a:t>Limited number of channels from guests to hypervisor</a:t>
            </a:r>
          </a:p>
          <a:p>
            <a:pPr lvl="1"/>
            <a:r>
              <a:rPr lang="en-US" dirty="0" smtClean="0"/>
              <a:t>No “IOCTL”-like things</a:t>
            </a:r>
          </a:p>
          <a:p>
            <a:r>
              <a:rPr lang="en-US" dirty="0" smtClean="0"/>
              <a:t>Guest to guest communication through hypervisor is prohibited</a:t>
            </a:r>
          </a:p>
          <a:p>
            <a:r>
              <a:rPr lang="en-US" dirty="0" smtClean="0"/>
              <a:t>No shared memory mapped between guests</a:t>
            </a:r>
          </a:p>
          <a:p>
            <a:r>
              <a:rPr lang="en-US" dirty="0" smtClean="0"/>
              <a:t>Guests never touch real hardware I/O</a:t>
            </a:r>
          </a:p>
        </p:txBody>
      </p:sp>
      <p:pic>
        <p:nvPicPr>
          <p:cNvPr id="8" name="Content Placeholder 7" descr="Hyper-V Arch Screenshot 2.bmp"/>
          <p:cNvPicPr>
            <a:picLocks noGrp="1" noChangeAspect="1"/>
          </p:cNvPicPr>
          <p:nvPr>
            <p:ph sz="half" idx="2"/>
          </p:nvPr>
        </p:nvPicPr>
        <p:blipFill>
          <a:blip r:embed="rId3"/>
          <a:stretch>
            <a:fillRect/>
          </a:stretch>
        </p:blipFill>
        <p:spPr>
          <a:xfrm>
            <a:off x="4654514" y="1818286"/>
            <a:ext cx="4426191" cy="3221429"/>
          </a:xfrm>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Server Core</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Server Core</a:t>
            </a:r>
            <a:endParaRPr lang="en-US"/>
          </a:p>
        </p:txBody>
      </p:sp>
      <p:sp>
        <p:nvSpPr>
          <p:cNvPr id="3" name="Text Placeholder 2"/>
          <p:cNvSpPr>
            <a:spLocks noGrp="1"/>
          </p:cNvSpPr>
          <p:nvPr>
            <p:ph idx="1"/>
          </p:nvPr>
        </p:nvSpPr>
        <p:spPr/>
        <p:txBody>
          <a:bodyPr>
            <a:normAutofit fontScale="77500" lnSpcReduction="20000"/>
          </a:bodyPr>
          <a:lstStyle/>
          <a:p>
            <a:pPr>
              <a:lnSpc>
                <a:spcPct val="120000"/>
              </a:lnSpc>
            </a:pPr>
            <a:r>
              <a:rPr lang="en-US" dirty="0" smtClean="0"/>
              <a:t>Windows Server frequently deployed for a single role</a:t>
            </a:r>
          </a:p>
          <a:p>
            <a:pPr lvl="1">
              <a:lnSpc>
                <a:spcPct val="120000"/>
              </a:lnSpc>
            </a:pPr>
            <a:r>
              <a:rPr lang="en-US" dirty="0" smtClean="0"/>
              <a:t>Must deploy and service the entire OS in earlier Windows Server releases</a:t>
            </a:r>
          </a:p>
          <a:p>
            <a:pPr>
              <a:lnSpc>
                <a:spcPct val="120000"/>
              </a:lnSpc>
            </a:pPr>
            <a:r>
              <a:rPr lang="en-US" dirty="0" smtClean="0"/>
              <a:t>Server Core: minimal installation option</a:t>
            </a:r>
          </a:p>
          <a:p>
            <a:pPr lvl="1">
              <a:lnSpc>
                <a:spcPct val="120000"/>
              </a:lnSpc>
            </a:pPr>
            <a:r>
              <a:rPr lang="en-US" dirty="0" smtClean="0"/>
              <a:t>Provides essential server functionality</a:t>
            </a:r>
          </a:p>
          <a:p>
            <a:pPr lvl="1">
              <a:lnSpc>
                <a:spcPct val="120000"/>
              </a:lnSpc>
            </a:pPr>
            <a:r>
              <a:rPr lang="en-US" dirty="0" smtClean="0"/>
              <a:t>Command Line Interface only, no GUI Shell</a:t>
            </a:r>
          </a:p>
          <a:p>
            <a:pPr>
              <a:lnSpc>
                <a:spcPct val="120000"/>
              </a:lnSpc>
            </a:pPr>
            <a:r>
              <a:rPr lang="en-US" dirty="0" smtClean="0"/>
              <a:t>Benefits</a:t>
            </a:r>
          </a:p>
          <a:p>
            <a:pPr lvl="1">
              <a:lnSpc>
                <a:spcPct val="120000"/>
              </a:lnSpc>
            </a:pPr>
            <a:r>
              <a:rPr lang="en-US" dirty="0" smtClean="0"/>
              <a:t>Less code results in fewer patches and reduced servicing burden</a:t>
            </a:r>
          </a:p>
          <a:p>
            <a:pPr lvl="1">
              <a:lnSpc>
                <a:spcPct val="120000"/>
              </a:lnSpc>
            </a:pPr>
            <a:r>
              <a:rPr lang="en-US" dirty="0" smtClean="0"/>
              <a:t>Low surface area server for targeted roles</a:t>
            </a:r>
          </a:p>
          <a:p>
            <a:pPr>
              <a:lnSpc>
                <a:spcPct val="120000"/>
              </a:lnSpc>
            </a:pPr>
            <a:r>
              <a:rPr lang="en-US" dirty="0" smtClean="0"/>
              <a:t>Windows Server 2008 Feedback</a:t>
            </a:r>
          </a:p>
          <a:p>
            <a:pPr lvl="1">
              <a:lnSpc>
                <a:spcPct val="120000"/>
              </a:lnSpc>
            </a:pPr>
            <a:r>
              <a:rPr lang="en-US" dirty="0" smtClean="0"/>
              <a:t>Love it, but…steep learning curve</a:t>
            </a:r>
          </a:p>
        </p:txBody>
      </p:sp>
      <p:sp>
        <p:nvSpPr>
          <p:cNvPr id="6" name="Horizontal Scroll 5"/>
          <p:cNvSpPr/>
          <p:nvPr/>
        </p:nvSpPr>
        <p:spPr bwMode="auto">
          <a:xfrm>
            <a:off x="202019" y="5911710"/>
            <a:ext cx="8708065" cy="871870"/>
          </a:xfrm>
          <a:prstGeom prst="horizontalScroll">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3200" dirty="0" smtClean="0"/>
              <a:t>Windows Server 2008 R2 Introducing “SCONFIG”</a:t>
            </a:r>
            <a:endParaRPr lang="en-US" sz="32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12" name="Rectangle 8"/>
          <p:cNvSpPr>
            <a:spLocks noGrp="1" noChangeArrowheads="1"/>
          </p:cNvSpPr>
          <p:nvPr>
            <p:ph type="title"/>
          </p:nvPr>
        </p:nvSpPr>
        <p:spPr/>
        <p:txBody>
          <a:bodyPr/>
          <a:lstStyle/>
          <a:p>
            <a:r>
              <a:rPr lang="en-US" smtClean="0"/>
              <a:t>Windows Server Core</a:t>
            </a:r>
          </a:p>
        </p:txBody>
      </p:sp>
      <p:sp>
        <p:nvSpPr>
          <p:cNvPr id="8" name="Content Placeholder 7"/>
          <p:cNvSpPr>
            <a:spLocks noGrp="1"/>
          </p:cNvSpPr>
          <p:nvPr>
            <p:ph idx="1"/>
          </p:nvPr>
        </p:nvSpPr>
        <p:spPr/>
        <p:txBody>
          <a:bodyPr/>
          <a:lstStyle/>
          <a:p>
            <a:r>
              <a:rPr lang="en-US" dirty="0" smtClean="0"/>
              <a:t>Server Core: CLI</a:t>
            </a:r>
            <a:endParaRPr lang="en-US" dirty="0"/>
          </a:p>
        </p:txBody>
      </p:sp>
      <p:pic>
        <p:nvPicPr>
          <p:cNvPr id="15361" name="Picture 1" descr="G:\jeffwoo\Pictures\Work\Win 7\Windows Server 2008 R2 RC Core Setup\Windows Server 2008 R2 Setup 10.bmp"/>
          <p:cNvPicPr>
            <a:picLocks noChangeAspect="1" noChangeArrowheads="1"/>
          </p:cNvPicPr>
          <p:nvPr/>
        </p:nvPicPr>
        <p:blipFill>
          <a:blip r:embed="rId3"/>
          <a:srcRect r="21016" b="32338"/>
          <a:stretch>
            <a:fillRect/>
          </a:stretch>
        </p:blipFill>
        <p:spPr bwMode="auto">
          <a:xfrm>
            <a:off x="1051933" y="1928375"/>
            <a:ext cx="7220197" cy="4638690"/>
          </a:xfrm>
          <a:prstGeom prst="rect">
            <a:avLst/>
          </a:prstGeom>
          <a:noFill/>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Installing Hyper-V Role on Core</a:t>
            </a:r>
            <a:endParaRPr lang="en-US" dirty="0"/>
          </a:p>
        </p:txBody>
      </p:sp>
      <p:sp>
        <p:nvSpPr>
          <p:cNvPr id="6" name="Content Placeholder 5"/>
          <p:cNvSpPr>
            <a:spLocks noGrp="1"/>
          </p:cNvSpPr>
          <p:nvPr>
            <p:ph idx="1"/>
          </p:nvPr>
        </p:nvSpPr>
        <p:spPr/>
        <p:txBody>
          <a:bodyPr/>
          <a:lstStyle/>
          <a:p>
            <a:pPr marL="396875" lvl="2" indent="-396875">
              <a:buSzTx/>
              <a:buBlip>
                <a:blip r:embed="rId2"/>
              </a:buBlip>
            </a:pPr>
            <a:r>
              <a:rPr lang="en-US" dirty="0" smtClean="0"/>
              <a:t>Install Windows Server and select </a:t>
            </a:r>
            <a:r>
              <a:rPr lang="en-US" i="1" dirty="0" smtClean="0"/>
              <a:t>Server Core installation</a:t>
            </a:r>
          </a:p>
          <a:p>
            <a:pPr>
              <a:buNone/>
            </a:pPr>
            <a:endParaRPr lang="en-US" dirty="0"/>
          </a:p>
        </p:txBody>
      </p:sp>
      <p:pic>
        <p:nvPicPr>
          <p:cNvPr id="12290" name="Picture 2" descr="G:\jeffwoo\Pictures\Work\Win 7\Windows Server 2008 R2 RC Core Setup\Windows Server 2008 R2 Setup 4.bmp"/>
          <p:cNvPicPr>
            <a:picLocks noChangeAspect="1" noChangeArrowheads="1"/>
          </p:cNvPicPr>
          <p:nvPr/>
        </p:nvPicPr>
        <p:blipFill>
          <a:blip r:embed="rId3"/>
          <a:srcRect/>
          <a:stretch>
            <a:fillRect/>
          </a:stretch>
        </p:blipFill>
        <p:spPr bwMode="auto">
          <a:xfrm>
            <a:off x="1375145" y="1892595"/>
            <a:ext cx="6393711" cy="4795283"/>
          </a:xfrm>
          <a:prstGeom prst="rect">
            <a:avLst/>
          </a:prstGeom>
          <a:noFill/>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Enable SCONFIG</a:t>
            </a:r>
            <a:endParaRPr lang="en-US" dirty="0"/>
          </a:p>
        </p:txBody>
      </p:sp>
      <p:sp>
        <p:nvSpPr>
          <p:cNvPr id="3" name="Content Placeholder 2"/>
          <p:cNvSpPr>
            <a:spLocks noGrp="1"/>
          </p:cNvSpPr>
          <p:nvPr>
            <p:ph idx="1"/>
          </p:nvPr>
        </p:nvSpPr>
        <p:spPr/>
        <p:txBody>
          <a:bodyPr/>
          <a:lstStyle/>
          <a:p>
            <a:r>
              <a:rPr lang="en-US" dirty="0" smtClean="0"/>
              <a:t>Log on and type </a:t>
            </a:r>
            <a:r>
              <a:rPr lang="en-US" i="1" dirty="0" err="1" smtClean="0"/>
              <a:t>sconfig</a:t>
            </a:r>
            <a:endParaRPr lang="en-US" dirty="0"/>
          </a:p>
        </p:txBody>
      </p:sp>
      <p:pic>
        <p:nvPicPr>
          <p:cNvPr id="77828" name="Picture 4" descr="G:\jeffwoo\Pictures\Work\Win 7\Windows Server 2008 R2 RC Core Setup\Windows Server 2008 R2 Setup 11a.bmp"/>
          <p:cNvPicPr>
            <a:picLocks noChangeAspect="1" noChangeArrowheads="1"/>
          </p:cNvPicPr>
          <p:nvPr/>
        </p:nvPicPr>
        <p:blipFill>
          <a:blip r:embed="rId2"/>
          <a:srcRect/>
          <a:stretch>
            <a:fillRect/>
          </a:stretch>
        </p:blipFill>
        <p:spPr bwMode="auto">
          <a:xfrm>
            <a:off x="308593" y="2063898"/>
            <a:ext cx="8526815" cy="4251842"/>
          </a:xfrm>
          <a:prstGeom prst="rect">
            <a:avLst/>
          </a:prstGeom>
          <a:noFill/>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Easy Server Configuration</a:t>
            </a:r>
            <a:endParaRPr lang="en-US" dirty="0"/>
          </a:p>
        </p:txBody>
      </p:sp>
      <p:sp>
        <p:nvSpPr>
          <p:cNvPr id="8" name="Content Placeholder 7"/>
          <p:cNvSpPr>
            <a:spLocks noGrp="1"/>
          </p:cNvSpPr>
          <p:nvPr>
            <p:ph idx="1"/>
          </p:nvPr>
        </p:nvSpPr>
        <p:spPr/>
        <p:txBody>
          <a:bodyPr/>
          <a:lstStyle/>
          <a:p>
            <a:endParaRPr lang="en-US"/>
          </a:p>
        </p:txBody>
      </p:sp>
      <p:pic>
        <p:nvPicPr>
          <p:cNvPr id="78850" name="Picture 2" descr="G:\jeffwoo\Pictures\Work\Win 7\Windows Server 2008 R2 RC Core Setup\Windows Server 2008 R2 Setup 12a.bmp"/>
          <p:cNvPicPr>
            <a:picLocks noChangeAspect="1" noChangeArrowheads="1"/>
          </p:cNvPicPr>
          <p:nvPr/>
        </p:nvPicPr>
        <p:blipFill>
          <a:blip r:embed="rId2"/>
          <a:srcRect/>
          <a:stretch>
            <a:fillRect/>
          </a:stretch>
        </p:blipFill>
        <p:spPr bwMode="auto">
          <a:xfrm>
            <a:off x="357815" y="1352734"/>
            <a:ext cx="8365154" cy="4152531"/>
          </a:xfrm>
          <a:prstGeom prst="rect">
            <a:avLst/>
          </a:prstGeom>
          <a:noFill/>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0251" y="3929349"/>
            <a:ext cx="7921912" cy="1337595"/>
          </a:xfrm>
        </p:spPr>
        <p:txBody>
          <a:bodyPr>
            <a:normAutofit/>
          </a:bodyPr>
          <a:lstStyle/>
          <a:p>
            <a:r>
              <a:rPr lang="en-US" sz="4800" dirty="0" smtClean="0"/>
              <a:t>Best Practices &amp; Implementing Hyper-V on Clusters (HA)</a:t>
            </a:r>
            <a:endParaRPr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mn-cs"/>
            </a:endParaRPr>
          </a:p>
        </p:txBody>
      </p:sp>
      <p:sp>
        <p:nvSpPr>
          <p:cNvPr id="3" name="Subtitle 2"/>
          <p:cNvSpPr>
            <a:spLocks noGrp="1"/>
          </p:cNvSpPr>
          <p:nvPr>
            <p:ph type="subTitle" idx="1"/>
          </p:nvPr>
        </p:nvSpPr>
        <p:spPr>
          <a:xfrm>
            <a:off x="490251" y="5341785"/>
            <a:ext cx="4347563" cy="461665"/>
          </a:xfrm>
        </p:spPr>
        <p:txBody>
          <a:bodyPr/>
          <a:lstStyle/>
          <a:p>
            <a:r>
              <a:rPr lang="en-US" dirty="0" smtClean="0"/>
              <a:t>Jeff Woolsey</a:t>
            </a:r>
          </a:p>
          <a:p>
            <a:r>
              <a:rPr lang="en-US" dirty="0" smtClean="0"/>
              <a:t>Principal Group Program Manager</a:t>
            </a:r>
            <a:endParaRPr lang="en-US" dirty="0" smtClean="0">
              <a:solidFill>
                <a:schemeClr val="tx1"/>
              </a:solidFill>
            </a:endParaRPr>
          </a:p>
          <a:p>
            <a:r>
              <a:rPr lang="en-US" dirty="0" smtClean="0"/>
              <a:t>Windows Server, Hyper-V</a:t>
            </a:r>
            <a:endParaRPr lang="en-US" dirty="0" smtClean="0">
              <a:solidFill>
                <a:schemeClr val="tx1"/>
              </a:solidFill>
            </a:endParaRPr>
          </a:p>
          <a:p>
            <a:r>
              <a:rPr lang="en-US" dirty="0" smtClean="0">
                <a:solidFill>
                  <a:schemeClr val="tx1"/>
                </a:solidFill>
              </a:rPr>
              <a:t>WSV315</a:t>
            </a:r>
            <a:endParaRPr lang="en-US"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Rename Computer</a:t>
            </a:r>
            <a:endParaRPr lang="en-US" dirty="0"/>
          </a:p>
        </p:txBody>
      </p:sp>
      <p:sp>
        <p:nvSpPr>
          <p:cNvPr id="3" name="Content Placeholder 2"/>
          <p:cNvSpPr>
            <a:spLocks noGrp="1"/>
          </p:cNvSpPr>
          <p:nvPr>
            <p:ph idx="1"/>
          </p:nvPr>
        </p:nvSpPr>
        <p:spPr/>
        <p:txBody>
          <a:bodyPr/>
          <a:lstStyle/>
          <a:p>
            <a:r>
              <a:rPr lang="en-US" dirty="0" smtClean="0"/>
              <a:t>Type </a:t>
            </a:r>
            <a:r>
              <a:rPr lang="en-US" i="1" dirty="0" smtClean="0"/>
              <a:t>2 </a:t>
            </a:r>
            <a:r>
              <a:rPr lang="en-US" dirty="0" smtClean="0"/>
              <a:t>&amp;</a:t>
            </a:r>
            <a:r>
              <a:rPr lang="en-US" i="1" dirty="0" smtClean="0"/>
              <a:t> </a:t>
            </a:r>
            <a:r>
              <a:rPr lang="en-US" dirty="0" smtClean="0"/>
              <a:t>enter computer name and password when prompted</a:t>
            </a:r>
            <a:endParaRPr lang="en-US" dirty="0"/>
          </a:p>
        </p:txBody>
      </p:sp>
      <p:pic>
        <p:nvPicPr>
          <p:cNvPr id="10242" name="Picture 2" descr="G:\jeffwoo\Pictures\Work\Win 7\Windows Server 2008 R2 RC Core Setup\Windows Server 2008 R2 Setup 14a Change Computer Name.bmp"/>
          <p:cNvPicPr>
            <a:picLocks noChangeAspect="1" noChangeArrowheads="1"/>
          </p:cNvPicPr>
          <p:nvPr/>
        </p:nvPicPr>
        <p:blipFill>
          <a:blip r:embed="rId2"/>
          <a:srcRect/>
          <a:stretch>
            <a:fillRect/>
          </a:stretch>
        </p:blipFill>
        <p:spPr bwMode="auto">
          <a:xfrm>
            <a:off x="425618" y="2312724"/>
            <a:ext cx="8292765" cy="4141232"/>
          </a:xfrm>
          <a:prstGeom prst="rect">
            <a:avLst/>
          </a:prstGeom>
          <a:noFill/>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Join Domain</a:t>
            </a:r>
            <a:endParaRPr lang="en-US" dirty="0"/>
          </a:p>
        </p:txBody>
      </p:sp>
      <p:sp>
        <p:nvSpPr>
          <p:cNvPr id="3" name="Content Placeholder 2"/>
          <p:cNvSpPr>
            <a:spLocks noGrp="1"/>
          </p:cNvSpPr>
          <p:nvPr>
            <p:ph idx="1"/>
          </p:nvPr>
        </p:nvSpPr>
        <p:spPr/>
        <p:txBody>
          <a:bodyPr/>
          <a:lstStyle/>
          <a:p>
            <a:r>
              <a:rPr lang="en-US" dirty="0" smtClean="0"/>
              <a:t>Type 1 &amp; D or W and provide name &amp; password </a:t>
            </a:r>
            <a:endParaRPr lang="en-US" dirty="0"/>
          </a:p>
        </p:txBody>
      </p:sp>
      <p:pic>
        <p:nvPicPr>
          <p:cNvPr id="76801" name="Picture 1" descr="G:\jeffwoo\Pictures\Work\Win 7\Windows Server 2008 R2 RC Core Setup\Windows Server 2008 R2 Setup 13a Domain Join.bmp"/>
          <p:cNvPicPr>
            <a:picLocks noChangeAspect="1" noChangeArrowheads="1"/>
          </p:cNvPicPr>
          <p:nvPr/>
        </p:nvPicPr>
        <p:blipFill>
          <a:blip r:embed="rId2"/>
          <a:srcRect/>
          <a:stretch>
            <a:fillRect/>
          </a:stretch>
        </p:blipFill>
        <p:spPr bwMode="auto">
          <a:xfrm>
            <a:off x="150247" y="2242216"/>
            <a:ext cx="8843507" cy="4403133"/>
          </a:xfrm>
          <a:prstGeom prst="rect">
            <a:avLst/>
          </a:prstGeom>
          <a:noFill/>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Add domain account</a:t>
            </a:r>
            <a:endParaRPr lang="en-US" dirty="0"/>
          </a:p>
        </p:txBody>
      </p:sp>
      <p:sp>
        <p:nvSpPr>
          <p:cNvPr id="3" name="Content Placeholder 2"/>
          <p:cNvSpPr>
            <a:spLocks noGrp="1"/>
          </p:cNvSpPr>
          <p:nvPr>
            <p:ph idx="1"/>
          </p:nvPr>
        </p:nvSpPr>
        <p:spPr>
          <a:xfrm>
            <a:off x="381000" y="1232113"/>
            <a:ext cx="8382000" cy="4561205"/>
          </a:xfrm>
        </p:spPr>
        <p:txBody>
          <a:bodyPr/>
          <a:lstStyle/>
          <a:p>
            <a:r>
              <a:rPr lang="en-US" dirty="0" smtClean="0"/>
              <a:t>Type 3 &amp; &lt;username&gt; and &lt;password&gt; when prompted</a:t>
            </a:r>
            <a:endParaRPr lang="en-US" dirty="0"/>
          </a:p>
        </p:txBody>
      </p:sp>
      <p:pic>
        <p:nvPicPr>
          <p:cNvPr id="75778" name="Picture 2" descr="G:\jeffwoo\Pictures\Work\Win 7\Windows Server 2008 R2 RC Core Setup\Add Local Admin 1a.bmp"/>
          <p:cNvPicPr>
            <a:picLocks noChangeAspect="1" noChangeArrowheads="1"/>
          </p:cNvPicPr>
          <p:nvPr/>
        </p:nvPicPr>
        <p:blipFill>
          <a:blip r:embed="rId2"/>
          <a:srcRect/>
          <a:stretch>
            <a:fillRect/>
          </a:stretch>
        </p:blipFill>
        <p:spPr bwMode="auto">
          <a:xfrm>
            <a:off x="122153" y="2179671"/>
            <a:ext cx="8750833" cy="4369981"/>
          </a:xfrm>
          <a:prstGeom prst="rect">
            <a:avLst/>
          </a:prstGeom>
          <a:noFill/>
        </p:spPr>
      </p:pic>
      <p:pic>
        <p:nvPicPr>
          <p:cNvPr id="75779" name="Picture 3" descr="G:\jeffwoo\Pictures\Work\Win 7\Windows Server 2008 R2 RC Core Setup\Add Local Admin 2a.bmp"/>
          <p:cNvPicPr>
            <a:picLocks noChangeAspect="1" noChangeArrowheads="1"/>
          </p:cNvPicPr>
          <p:nvPr/>
        </p:nvPicPr>
        <p:blipFill>
          <a:blip r:embed="rId3"/>
          <a:srcRect/>
          <a:stretch>
            <a:fillRect/>
          </a:stretch>
        </p:blipFill>
        <p:spPr bwMode="auto">
          <a:xfrm>
            <a:off x="318781" y="2358730"/>
            <a:ext cx="8729522" cy="4339782"/>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778"/>
                                        </p:tgtEl>
                                        <p:attrNameLst>
                                          <p:attrName>style.visibility</p:attrName>
                                        </p:attrNameLst>
                                      </p:cBhvr>
                                      <p:to>
                                        <p:strVal val="visible"/>
                                      </p:to>
                                    </p:set>
                                    <p:animEffect transition="in" filter="fade">
                                      <p:cBhvr>
                                        <p:cTn id="7" dur="2000"/>
                                        <p:tgtEl>
                                          <p:spTgt spid="757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779"/>
                                        </p:tgtEl>
                                        <p:attrNameLst>
                                          <p:attrName>style.visibility</p:attrName>
                                        </p:attrNameLst>
                                      </p:cBhvr>
                                      <p:to>
                                        <p:strVal val="visible"/>
                                      </p:to>
                                    </p:set>
                                    <p:animEffect transition="in" filter="fade">
                                      <p:cBhvr>
                                        <p:cTn id="12" dur="2000"/>
                                        <p:tgtEl>
                                          <p:spTgt spid="75779"/>
                                        </p:tgtEl>
                                      </p:cBhvr>
                                    </p:animEffect>
                                  </p:childTnLst>
                                </p:cTn>
                              </p:par>
                              <p:par>
                                <p:cTn id="13" presetID="10" presetClass="exit" presetSubtype="0" fill="hold" nodeType="withEffect">
                                  <p:stCondLst>
                                    <p:cond delay="0"/>
                                  </p:stCondLst>
                                  <p:childTnLst>
                                    <p:animEffect transition="out" filter="fade">
                                      <p:cBhvr>
                                        <p:cTn id="14" dur="2000"/>
                                        <p:tgtEl>
                                          <p:spTgt spid="75778"/>
                                        </p:tgtEl>
                                      </p:cBhvr>
                                    </p:animEffect>
                                    <p:set>
                                      <p:cBhvr>
                                        <p:cTn id="15" dur="1" fill="hold">
                                          <p:stCondLst>
                                            <p:cond delay="1999"/>
                                          </p:stCondLst>
                                        </p:cTn>
                                        <p:tgtEl>
                                          <p:spTgt spid="757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Add Hyper-V Role</a:t>
            </a:r>
            <a:endParaRPr lang="en-US" dirty="0"/>
          </a:p>
        </p:txBody>
      </p:sp>
      <p:sp>
        <p:nvSpPr>
          <p:cNvPr id="3" name="Content Placeholder 2"/>
          <p:cNvSpPr>
            <a:spLocks noGrp="1"/>
          </p:cNvSpPr>
          <p:nvPr>
            <p:ph idx="1"/>
          </p:nvPr>
        </p:nvSpPr>
        <p:spPr>
          <a:xfrm>
            <a:off x="382588" y="1414463"/>
            <a:ext cx="8380412" cy="767390"/>
          </a:xfrm>
        </p:spPr>
        <p:txBody>
          <a:bodyPr/>
          <a:lstStyle/>
          <a:p>
            <a:r>
              <a:rPr/>
              <a:t>ocsetup Microsoft-Hyper-V</a:t>
            </a:r>
          </a:p>
          <a:p>
            <a:r>
              <a:rPr/>
              <a:t>Restart </a:t>
            </a:r>
            <a:r>
              <a:rPr smtClean="0"/>
              <a:t>when </a:t>
            </a:r>
            <a:r>
              <a:rPr/>
              <a:t>prompted</a:t>
            </a:r>
          </a:p>
        </p:txBody>
      </p:sp>
      <p:pic>
        <p:nvPicPr>
          <p:cNvPr id="18434" name="Picture 2" descr="C:\Users\jeffwoo\Pictures\Work\Hyper-V Beta Installation on Server Core\Enabling Hyper-V on Server Core\Enabling Hyper-V with Server Core 2.bmp"/>
          <p:cNvPicPr>
            <a:picLocks noChangeAspect="1" noChangeArrowheads="1"/>
          </p:cNvPicPr>
          <p:nvPr/>
        </p:nvPicPr>
        <p:blipFill>
          <a:blip r:embed="rId2"/>
          <a:srcRect l="459" t="10183" r="845" b="4327"/>
          <a:stretch>
            <a:fillRect/>
          </a:stretch>
        </p:blipFill>
        <p:spPr bwMode="auto">
          <a:xfrm>
            <a:off x="1647716" y="2392118"/>
            <a:ext cx="5848568" cy="4363770"/>
          </a:xfrm>
          <a:prstGeom prst="rect">
            <a:avLst/>
          </a:prstGeom>
          <a:noFill/>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Connect remotely via MMC</a:t>
            </a:r>
            <a:endParaRPr lang="en-US" dirty="0"/>
          </a:p>
        </p:txBody>
      </p:sp>
      <p:pic>
        <p:nvPicPr>
          <p:cNvPr id="19458" name="Picture 2" descr="C:\Users\jeffwoo\Pictures\Work\Hyper-V Beta Installation on Server Core\MMC Remote Management\MMC Remote Management 2.bmp"/>
          <p:cNvPicPr>
            <a:picLocks noChangeAspect="1" noChangeArrowheads="1"/>
          </p:cNvPicPr>
          <p:nvPr/>
        </p:nvPicPr>
        <p:blipFill>
          <a:blip r:embed="rId2"/>
          <a:srcRect/>
          <a:stretch>
            <a:fillRect/>
          </a:stretch>
        </p:blipFill>
        <p:spPr bwMode="auto">
          <a:xfrm>
            <a:off x="1194778" y="1103633"/>
            <a:ext cx="6754444" cy="5541611"/>
          </a:xfrm>
          <a:prstGeom prst="rect">
            <a:avLst/>
          </a:prstGeom>
          <a:noFill/>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smtClean="0"/>
              <a:t>Hyper-V Networking</a:t>
            </a:r>
            <a:endParaRPr lang="en-US" dirty="0"/>
          </a:p>
        </p:txBody>
      </p:sp>
      <p:sp>
        <p:nvSpPr>
          <p:cNvPr id="6" name="Subtitle 5"/>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smtClean="0"/>
              <a:t>Hyper-V Networking</a:t>
            </a:r>
            <a:endParaRPr lang="en-US" dirty="0"/>
          </a:p>
        </p:txBody>
      </p:sp>
      <p:sp>
        <p:nvSpPr>
          <p:cNvPr id="6" name="Content Placeholder 5"/>
          <p:cNvSpPr>
            <a:spLocks noGrp="1"/>
          </p:cNvSpPr>
          <p:nvPr>
            <p:ph sz="half" idx="1"/>
          </p:nvPr>
        </p:nvSpPr>
        <p:spPr>
          <a:xfrm>
            <a:off x="381000" y="1411553"/>
            <a:ext cx="4114800" cy="4345805"/>
          </a:xfrm>
        </p:spPr>
        <p:txBody>
          <a:bodyPr/>
          <a:lstStyle/>
          <a:p>
            <a:r>
              <a:rPr lang="en-US" dirty="0" smtClean="0"/>
              <a:t>Two physical network adapters at </a:t>
            </a:r>
            <a:r>
              <a:rPr lang="en-US" dirty="0" smtClean="0">
                <a:solidFill>
                  <a:srgbClr val="FFC000"/>
                </a:solidFill>
              </a:rPr>
              <a:t>minimum</a:t>
            </a:r>
            <a:endParaRPr lang="en-US" i="1" dirty="0" smtClean="0"/>
          </a:p>
          <a:p>
            <a:pPr lvl="1"/>
            <a:r>
              <a:rPr lang="en-US" dirty="0" smtClean="0"/>
              <a:t>One for management</a:t>
            </a:r>
          </a:p>
          <a:p>
            <a:pPr lvl="1"/>
            <a:r>
              <a:rPr lang="en-US" dirty="0" smtClean="0"/>
              <a:t>One (or more) for VM networking</a:t>
            </a:r>
          </a:p>
          <a:p>
            <a:pPr lvl="1"/>
            <a:r>
              <a:rPr lang="en-US" dirty="0" smtClean="0"/>
              <a:t>Dedicated NIC(s) for </a:t>
            </a:r>
            <a:r>
              <a:rPr lang="en-US" dirty="0" err="1" smtClean="0"/>
              <a:t>iSCSI</a:t>
            </a:r>
            <a:endParaRPr lang="en-US" dirty="0" smtClean="0"/>
          </a:p>
          <a:p>
            <a:pPr lvl="1"/>
            <a:r>
              <a:rPr lang="en-US" dirty="0" smtClean="0"/>
              <a:t>Connect parent to back-end management network</a:t>
            </a:r>
          </a:p>
          <a:p>
            <a:pPr lvl="2"/>
            <a:r>
              <a:rPr lang="en-US" dirty="0" smtClean="0"/>
              <a:t>Only expose guests to internet traffic</a:t>
            </a:r>
          </a:p>
        </p:txBody>
      </p:sp>
      <p:pic>
        <p:nvPicPr>
          <p:cNvPr id="172037" name="Picture 5"/>
          <p:cNvPicPr>
            <a:picLocks noGrp="1" noChangeAspect="1" noChangeArrowheads="1"/>
          </p:cNvPicPr>
          <p:nvPr>
            <p:ph sz="half" idx="2"/>
          </p:nvPr>
        </p:nvPicPr>
        <p:blipFill>
          <a:blip r:embed="rId3"/>
          <a:stretch>
            <a:fillRect/>
          </a:stretch>
        </p:blipFill>
        <p:spPr bwMode="auto">
          <a:xfrm>
            <a:off x="5106955" y="1164280"/>
            <a:ext cx="3197290" cy="450922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smtClean="0"/>
              <a:t>Hyper-V Network Configurations</a:t>
            </a:r>
            <a:endParaRPr lang="en-US" dirty="0"/>
          </a:p>
        </p:txBody>
      </p:sp>
      <p:sp>
        <p:nvSpPr>
          <p:cNvPr id="3" name="Content Placeholder 2"/>
          <p:cNvSpPr>
            <a:spLocks noGrp="1"/>
          </p:cNvSpPr>
          <p:nvPr>
            <p:ph idx="1"/>
          </p:nvPr>
        </p:nvSpPr>
        <p:spPr>
          <a:xfrm>
            <a:off x="381000" y="1412875"/>
            <a:ext cx="8382000" cy="4807470"/>
          </a:xfrm>
        </p:spPr>
        <p:txBody>
          <a:bodyPr/>
          <a:lstStyle/>
          <a:p>
            <a:r>
              <a:rPr lang="en-US" dirty="0" smtClean="0"/>
              <a:t>Example 1:</a:t>
            </a:r>
          </a:p>
          <a:p>
            <a:pPr lvl="1"/>
            <a:r>
              <a:rPr lang="en-US" dirty="0" smtClean="0"/>
              <a:t>Physical Server has 4 network adapters</a:t>
            </a:r>
          </a:p>
          <a:p>
            <a:pPr lvl="1"/>
            <a:r>
              <a:rPr lang="en-US" dirty="0" smtClean="0"/>
              <a:t>NIC 1: Assigned to parent partition for management</a:t>
            </a:r>
          </a:p>
          <a:p>
            <a:pPr lvl="1"/>
            <a:r>
              <a:rPr lang="en-US" dirty="0" smtClean="0"/>
              <a:t>NICs 2/3/4: Assigned to virtual switches for virtual machine networking</a:t>
            </a:r>
          </a:p>
          <a:p>
            <a:pPr lvl="1"/>
            <a:r>
              <a:rPr lang="en-US" dirty="0" smtClean="0"/>
              <a:t>Storage is non-</a:t>
            </a:r>
            <a:r>
              <a:rPr lang="en-US" dirty="0" err="1" smtClean="0"/>
              <a:t>iSCSI</a:t>
            </a:r>
            <a:r>
              <a:rPr lang="en-US" dirty="0" smtClean="0"/>
              <a:t> such as:</a:t>
            </a:r>
          </a:p>
          <a:p>
            <a:pPr lvl="2"/>
            <a:r>
              <a:rPr lang="en-US" dirty="0" smtClean="0"/>
              <a:t>Direct attach</a:t>
            </a:r>
          </a:p>
          <a:p>
            <a:pPr lvl="2"/>
            <a:r>
              <a:rPr lang="en-US" dirty="0" smtClean="0"/>
              <a:t>SAS or </a:t>
            </a:r>
            <a:r>
              <a:rPr lang="en-US" dirty="0" err="1" smtClean="0"/>
              <a:t>Fibre</a:t>
            </a:r>
            <a:r>
              <a:rPr lang="en-US" dirty="0" smtClean="0"/>
              <a:t> Channel</a:t>
            </a:r>
          </a:p>
          <a:p>
            <a:pPr lvl="2"/>
            <a:endParaRPr lang="en-US" dirty="0" smtClean="0"/>
          </a:p>
          <a:p>
            <a:pPr lvl="1"/>
            <a:endParaRPr lang="en-U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Hyper-V Setup &amp; Networking 1</a:t>
            </a:r>
            <a:endParaRPr lang="en-US" dirty="0"/>
          </a:p>
        </p:txBody>
      </p:sp>
      <p:pic>
        <p:nvPicPr>
          <p:cNvPr id="10" name="Content Placeholder 9" descr="5b.bmp"/>
          <p:cNvPicPr>
            <a:picLocks noGrp="1" noChangeAspect="1"/>
          </p:cNvPicPr>
          <p:nvPr>
            <p:ph idx="1"/>
          </p:nvPr>
        </p:nvPicPr>
        <p:blipFill>
          <a:blip r:embed="rId3"/>
          <a:stretch>
            <a:fillRect/>
          </a:stretch>
        </p:blipFill>
        <p:spPr>
          <a:xfrm>
            <a:off x="866109" y="1005840"/>
            <a:ext cx="7411783" cy="5577840"/>
          </a:xfrm>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Hyper-V Setup &amp; Networking 2</a:t>
            </a:r>
            <a:endParaRPr lang="en-US" dirty="0"/>
          </a:p>
        </p:txBody>
      </p:sp>
      <p:pic>
        <p:nvPicPr>
          <p:cNvPr id="4" name="Content Placeholder 3" descr="5d.bmp"/>
          <p:cNvPicPr>
            <a:picLocks noGrp="1" noChangeAspect="1"/>
          </p:cNvPicPr>
          <p:nvPr>
            <p:ph idx="1"/>
          </p:nvPr>
        </p:nvPicPr>
        <p:blipFill>
          <a:blip r:embed="rId3"/>
          <a:stretch>
            <a:fillRect/>
          </a:stretch>
        </p:blipFill>
        <p:spPr>
          <a:xfrm>
            <a:off x="857714" y="1005840"/>
            <a:ext cx="7428572" cy="5590477"/>
          </a:xfrm>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hape 5130"/>
          <p:cNvSpPr>
            <a:spLocks noGrp="1" noChangeArrowheads="1"/>
          </p:cNvSpPr>
          <p:nvPr>
            <p:ph type="title"/>
          </p:nvPr>
        </p:nvSpPr>
        <p:spPr/>
        <p:txBody>
          <a:bodyPr/>
          <a:lstStyle/>
          <a:p>
            <a:pPr defTabSz="914363"/>
            <a:r>
              <a:rPr lang="en-US" dirty="0" smtClean="0"/>
              <a:t>Agenda</a:t>
            </a:r>
          </a:p>
        </p:txBody>
      </p:sp>
      <p:sp>
        <p:nvSpPr>
          <p:cNvPr id="4099" name="Shape 5131"/>
          <p:cNvSpPr>
            <a:spLocks noGrp="1" noChangeArrowheads="1"/>
          </p:cNvSpPr>
          <p:nvPr>
            <p:ph idx="1"/>
          </p:nvPr>
        </p:nvSpPr>
        <p:spPr>
          <a:xfrm>
            <a:off x="382588" y="1414463"/>
            <a:ext cx="8380412" cy="5140246"/>
          </a:xfrm>
        </p:spPr>
        <p:txBody>
          <a:bodyPr>
            <a:normAutofit/>
          </a:bodyPr>
          <a:lstStyle/>
          <a:p>
            <a:pPr marL="403209" indent="-403209" defTabSz="914363"/>
            <a:r>
              <a:rPr smtClean="0"/>
              <a:t>Virtualization Requirements</a:t>
            </a:r>
            <a:endParaRPr lang="en-US" dirty="0" smtClean="0"/>
          </a:p>
          <a:p>
            <a:pPr marL="403209" indent="-403209" defTabSz="914363"/>
            <a:r>
              <a:rPr lang="en-US" dirty="0" smtClean="0"/>
              <a:t>Hyper-V Security</a:t>
            </a:r>
          </a:p>
          <a:p>
            <a:pPr marL="403209" indent="-403209" defTabSz="914363"/>
            <a:r>
              <a:rPr smtClean="0"/>
              <a:t>Server Core</a:t>
            </a:r>
          </a:p>
          <a:p>
            <a:pPr marL="403209" indent="-403209" defTabSz="914363"/>
            <a:r>
              <a:rPr smtClean="0"/>
              <a:t>Enabling Hyper-V with Server Core</a:t>
            </a:r>
            <a:endParaRPr/>
          </a:p>
          <a:p>
            <a:pPr marL="403209" indent="-403209" defTabSz="914363"/>
            <a:r>
              <a:rPr smtClean="0"/>
              <a:t>Designing a Windows Server 2008 Hyper V &amp; System Center Infrastructure</a:t>
            </a:r>
            <a:endParaRPr lang="en-US" dirty="0" smtClean="0"/>
          </a:p>
          <a:p>
            <a:pPr marL="403209" indent="-403209" defTabSz="914363"/>
            <a:r>
              <a:rPr lang="en-US" dirty="0" smtClean="0"/>
              <a:t>Deployment Considerations</a:t>
            </a:r>
          </a:p>
          <a:p>
            <a:pPr marL="403209" indent="-403209" defTabSz="914363"/>
            <a:r>
              <a:rPr smtClean="0"/>
              <a:t>Best Practices &amp; Tips and Tricks</a:t>
            </a:r>
            <a:endParaRPr lang="en-US" dirty="0" smtClean="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Hyper-V Setup &amp; Networking 3</a:t>
            </a:r>
            <a:endParaRPr lang="en-US" dirty="0"/>
          </a:p>
        </p:txBody>
      </p:sp>
      <p:pic>
        <p:nvPicPr>
          <p:cNvPr id="6" name="Content Placeholder 5" descr="5d - Highlight.bmp"/>
          <p:cNvPicPr>
            <a:picLocks noGrp="1" noChangeAspect="1"/>
          </p:cNvPicPr>
          <p:nvPr>
            <p:ph idx="1"/>
          </p:nvPr>
        </p:nvPicPr>
        <p:blipFill>
          <a:blip r:embed="rId3"/>
          <a:stretch>
            <a:fillRect/>
          </a:stretch>
        </p:blipFill>
        <p:spPr>
          <a:xfrm>
            <a:off x="866103" y="1005840"/>
            <a:ext cx="7411795" cy="5577840"/>
          </a:xfrm>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717826" y="3089990"/>
            <a:ext cx="1524000" cy="1933893"/>
          </a:xfrm>
          <a:prstGeom prst="roundRect">
            <a:avLst/>
          </a:prstGeom>
          <a:gradFill>
            <a:lin ang="5400000" scaled="0"/>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63"/>
            <a:r>
              <a:rPr lang="en-US" sz="1200" dirty="0" smtClean="0">
                <a:solidFill>
                  <a:schemeClr val="tx1"/>
                </a:solidFill>
                <a:effectLst>
                  <a:outerShdw blurRad="38100" dist="38100" dir="2700000" algn="tl">
                    <a:srgbClr val="000000">
                      <a:alpha val="43137"/>
                    </a:srgbClr>
                  </a:outerShdw>
                </a:effectLst>
                <a:latin typeface="Calibri" pitchFamily="34" charset="0"/>
              </a:rPr>
              <a:t>Windows Server 2008</a:t>
            </a:r>
          </a:p>
        </p:txBody>
      </p:sp>
      <p:sp>
        <p:nvSpPr>
          <p:cNvPr id="2" name="Title 1"/>
          <p:cNvSpPr>
            <a:spLocks noGrp="1"/>
          </p:cNvSpPr>
          <p:nvPr>
            <p:ph type="title"/>
          </p:nvPr>
        </p:nvSpPr>
        <p:spPr>
          <a:xfrm>
            <a:off x="381000" y="230188"/>
            <a:ext cx="8382000" cy="609398"/>
          </a:xfrm>
          <a:effectLst/>
        </p:spPr>
        <p:txBody>
          <a:bodyPr/>
          <a:lstStyle/>
          <a:p>
            <a:r>
              <a:rPr sz="4400" smtClean="0"/>
              <a:t>Each VM on its own Switch…</a:t>
            </a:r>
            <a:endParaRPr sz="4400"/>
          </a:p>
        </p:txBody>
      </p:sp>
      <p:sp>
        <p:nvSpPr>
          <p:cNvPr id="25" name="Rounded Rectangle 24"/>
          <p:cNvSpPr/>
          <p:nvPr/>
        </p:nvSpPr>
        <p:spPr bwMode="auto">
          <a:xfrm>
            <a:off x="4290346" y="3095513"/>
            <a:ext cx="1524000" cy="1928370"/>
          </a:xfrm>
          <a:prstGeom prst="roundRect">
            <a:avLst/>
          </a:prstGeom>
          <a:gradFill>
            <a:lin ang="5400000" scaled="0"/>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63"/>
            <a:r>
              <a:rPr lang="en-US" sz="1200" dirty="0" smtClean="0">
                <a:solidFill>
                  <a:schemeClr val="tx1"/>
                </a:solidFill>
                <a:effectLst>
                  <a:outerShdw blurRad="38100" dist="38100" dir="2700000" algn="tl">
                    <a:srgbClr val="000000">
                      <a:alpha val="43137"/>
                    </a:srgbClr>
                  </a:outerShdw>
                </a:effectLst>
                <a:latin typeface="Calibri" pitchFamily="34" charset="0"/>
              </a:rPr>
              <a:t>VM 2</a:t>
            </a:r>
          </a:p>
        </p:txBody>
      </p:sp>
      <p:sp>
        <p:nvSpPr>
          <p:cNvPr id="23" name="Rounded Rectangle 22"/>
          <p:cNvSpPr/>
          <p:nvPr/>
        </p:nvSpPr>
        <p:spPr bwMode="auto">
          <a:xfrm>
            <a:off x="2501326" y="3095513"/>
            <a:ext cx="1524000" cy="1928370"/>
          </a:xfrm>
          <a:prstGeom prst="roundRect">
            <a:avLst/>
          </a:prstGeom>
          <a:gradFill>
            <a:lin ang="5400000" scaled="0"/>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63"/>
            <a:r>
              <a:rPr lang="en-US" sz="1200" dirty="0" smtClean="0">
                <a:solidFill>
                  <a:schemeClr val="tx1"/>
                </a:solidFill>
                <a:effectLst>
                  <a:outerShdw blurRad="38100" dist="38100" dir="2700000" algn="tl">
                    <a:srgbClr val="000000">
                      <a:alpha val="43137"/>
                    </a:srgbClr>
                  </a:outerShdw>
                </a:effectLst>
                <a:latin typeface="Calibri" pitchFamily="34" charset="0"/>
              </a:rPr>
              <a:t>VM 1</a:t>
            </a:r>
          </a:p>
        </p:txBody>
      </p:sp>
      <p:sp>
        <p:nvSpPr>
          <p:cNvPr id="4" name="Rounded Rectangle 3"/>
          <p:cNvSpPr/>
          <p:nvPr/>
        </p:nvSpPr>
        <p:spPr bwMode="auto">
          <a:xfrm>
            <a:off x="684696" y="5540965"/>
            <a:ext cx="7043588" cy="1088436"/>
          </a:xfrm>
          <a:prstGeom prst="roundRect">
            <a:avLst/>
          </a:prstGeom>
          <a:gradFill>
            <a:lin ang="5400000" scaled="0"/>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63"/>
            <a:endParaRPr lang="en-US" sz="1400" dirty="0" smtClean="0">
              <a:solidFill>
                <a:schemeClr val="tx1"/>
              </a:solidFill>
              <a:effectLst>
                <a:outerShdw blurRad="38100" dist="38100" dir="2700000" algn="tl">
                  <a:srgbClr val="000000">
                    <a:alpha val="43137"/>
                  </a:srgbClr>
                </a:outerShdw>
              </a:effectLst>
              <a:latin typeface="Calibri" pitchFamily="34" charset="0"/>
            </a:endParaRPr>
          </a:p>
          <a:p>
            <a:pPr algn="ctr" defTabSz="914063"/>
            <a:endParaRPr lang="en-US" sz="1600" dirty="0" smtClean="0">
              <a:solidFill>
                <a:schemeClr val="tx1"/>
              </a:solidFill>
              <a:effectLst>
                <a:outerShdw blurRad="38100" dist="38100" dir="2700000" algn="tl">
                  <a:srgbClr val="000000">
                    <a:alpha val="43137"/>
                  </a:srgbClr>
                </a:outerShdw>
              </a:effectLst>
              <a:latin typeface="Calibri" pitchFamily="34" charset="0"/>
            </a:endParaRPr>
          </a:p>
          <a:p>
            <a:pPr algn="ctr" defTabSz="914063"/>
            <a:r>
              <a:rPr lang="en-US" sz="1600" dirty="0" smtClean="0">
                <a:solidFill>
                  <a:schemeClr val="tx1"/>
                </a:solidFill>
                <a:effectLst>
                  <a:outerShdw blurRad="38100" dist="38100" dir="2700000" algn="tl">
                    <a:srgbClr val="000000">
                      <a:alpha val="43137"/>
                    </a:srgbClr>
                  </a:outerShdw>
                </a:effectLst>
                <a:latin typeface="Calibri" pitchFamily="34" charset="0"/>
              </a:rPr>
              <a:t>“Designed for Windows” Server Hardware</a:t>
            </a:r>
          </a:p>
        </p:txBody>
      </p:sp>
      <p:sp>
        <p:nvSpPr>
          <p:cNvPr id="5" name="Rounded Rectangle 4"/>
          <p:cNvSpPr/>
          <p:nvPr/>
        </p:nvSpPr>
        <p:spPr bwMode="auto">
          <a:xfrm>
            <a:off x="685270" y="5162827"/>
            <a:ext cx="7043588" cy="331099"/>
          </a:xfrm>
          <a:prstGeom prst="roundRect">
            <a:avLst/>
          </a:prstGeom>
          <a:gradFill>
            <a:lin ang="5400000" scaled="0"/>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63"/>
            <a:r>
              <a:rPr lang="en-US" sz="1600" dirty="0" smtClean="0">
                <a:solidFill>
                  <a:schemeClr val="tx1"/>
                </a:solidFill>
                <a:effectLst>
                  <a:outerShdw blurRad="38100" dist="38100" dir="2700000" algn="tl">
                    <a:srgbClr val="000000">
                      <a:alpha val="43137"/>
                    </a:srgbClr>
                  </a:outerShdw>
                </a:effectLst>
                <a:latin typeface="Calibri" pitchFamily="34" charset="0"/>
              </a:rPr>
              <a:t>Windows hypervisor</a:t>
            </a:r>
          </a:p>
        </p:txBody>
      </p:sp>
      <p:sp>
        <p:nvSpPr>
          <p:cNvPr id="27" name="Rounded Rectangle 26"/>
          <p:cNvSpPr/>
          <p:nvPr/>
        </p:nvSpPr>
        <p:spPr bwMode="auto">
          <a:xfrm>
            <a:off x="6051759" y="3081133"/>
            <a:ext cx="1524000" cy="1942750"/>
          </a:xfrm>
          <a:prstGeom prst="roundRect">
            <a:avLst/>
          </a:prstGeom>
          <a:gradFill>
            <a:lin ang="5400000" scaled="0"/>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63"/>
            <a:r>
              <a:rPr lang="en-US" sz="1200" dirty="0" smtClean="0">
                <a:solidFill>
                  <a:schemeClr val="tx1"/>
                </a:solidFill>
                <a:effectLst>
                  <a:outerShdw blurRad="38100" dist="38100" dir="2700000" algn="tl">
                    <a:srgbClr val="000000">
                      <a:alpha val="43137"/>
                    </a:srgbClr>
                  </a:outerShdw>
                </a:effectLst>
                <a:latin typeface="Calibri" pitchFamily="34" charset="0"/>
              </a:rPr>
              <a:t>VM 3</a:t>
            </a:r>
          </a:p>
        </p:txBody>
      </p:sp>
      <p:sp>
        <p:nvSpPr>
          <p:cNvPr id="107" name="TextBox 106"/>
          <p:cNvSpPr txBox="1"/>
          <p:nvPr/>
        </p:nvSpPr>
        <p:spPr>
          <a:xfrm>
            <a:off x="532153" y="868102"/>
            <a:ext cx="2178383" cy="430883"/>
          </a:xfrm>
          <a:prstGeom prst="rect">
            <a:avLst/>
          </a:prstGeom>
          <a:noFill/>
          <a:effectLst/>
        </p:spPr>
        <p:txBody>
          <a:bodyPr wrap="square" lIns="76197" tIns="38098" rIns="76197" bIns="38098" rtlCol="0">
            <a:spAutoFit/>
          </a:bodyPr>
          <a:lstStyle/>
          <a:p>
            <a:pPr algn="ctr"/>
            <a:r>
              <a:rPr lang="en-US" sz="2300" dirty="0" smtClean="0">
                <a:latin typeface="Calibri" pitchFamily="34" charset="0"/>
              </a:rPr>
              <a:t>Parent Partition</a:t>
            </a:r>
          </a:p>
        </p:txBody>
      </p:sp>
      <p:sp>
        <p:nvSpPr>
          <p:cNvPr id="108" name="TextBox 107"/>
          <p:cNvSpPr txBox="1"/>
          <p:nvPr/>
        </p:nvSpPr>
        <p:spPr>
          <a:xfrm>
            <a:off x="2594658" y="868102"/>
            <a:ext cx="4851722" cy="436017"/>
          </a:xfrm>
          <a:prstGeom prst="rect">
            <a:avLst/>
          </a:prstGeom>
          <a:noFill/>
          <a:effectLst/>
        </p:spPr>
        <p:txBody>
          <a:bodyPr wrap="square" lIns="76197" tIns="38098" rIns="76197" bIns="38098" rtlCol="0">
            <a:spAutoFit/>
          </a:bodyPr>
          <a:lstStyle/>
          <a:p>
            <a:pPr algn="ctr"/>
            <a:r>
              <a:rPr lang="en-US" sz="2300" dirty="0" smtClean="0">
                <a:latin typeface="Calibri" pitchFamily="34" charset="0"/>
              </a:rPr>
              <a:t>Child Partitions</a:t>
            </a:r>
          </a:p>
        </p:txBody>
      </p:sp>
      <p:sp>
        <p:nvSpPr>
          <p:cNvPr id="132" name="Line 4"/>
          <p:cNvSpPr>
            <a:spLocks noChangeShapeType="1"/>
          </p:cNvSpPr>
          <p:nvPr/>
        </p:nvSpPr>
        <p:spPr bwMode="auto">
          <a:xfrm flipH="1" flipV="1">
            <a:off x="709612" y="5091907"/>
            <a:ext cx="8229600" cy="0"/>
          </a:xfrm>
          <a:prstGeom prst="line">
            <a:avLst/>
          </a:prstGeom>
          <a:noFill/>
          <a:ln w="28575">
            <a:solidFill>
              <a:srgbClr val="FFFFFF"/>
            </a:solidFill>
            <a:prstDash val="dash"/>
            <a:round/>
            <a:headEnd/>
            <a:tailEnd/>
          </a:ln>
          <a:effectLst/>
        </p:spPr>
        <p:txBody>
          <a:bodyPr wrap="none" lIns="76197" tIns="38098" rIns="76197" bIns="38098" anchor="ctr"/>
          <a:lstStyle/>
          <a:p>
            <a:pPr>
              <a:defRPr/>
            </a:pPr>
            <a:endParaRPr lang="en-US" dirty="0"/>
          </a:p>
        </p:txBody>
      </p:sp>
      <p:sp>
        <p:nvSpPr>
          <p:cNvPr id="133" name="Line 4"/>
          <p:cNvSpPr>
            <a:spLocks noChangeShapeType="1"/>
          </p:cNvSpPr>
          <p:nvPr/>
        </p:nvSpPr>
        <p:spPr bwMode="auto">
          <a:xfrm flipH="1">
            <a:off x="2373312" y="1460500"/>
            <a:ext cx="0" cy="3634740"/>
          </a:xfrm>
          <a:prstGeom prst="line">
            <a:avLst/>
          </a:prstGeom>
          <a:noFill/>
          <a:ln w="28575">
            <a:solidFill>
              <a:srgbClr val="FFFFFF"/>
            </a:solidFill>
            <a:prstDash val="dash"/>
            <a:round/>
            <a:headEnd/>
            <a:tailEnd/>
          </a:ln>
          <a:effectLst/>
        </p:spPr>
        <p:txBody>
          <a:bodyPr wrap="none" lIns="76197" tIns="38098" rIns="76197" bIns="38098" anchor="ctr"/>
          <a:lstStyle/>
          <a:p>
            <a:pPr>
              <a:defRPr/>
            </a:pPr>
            <a:endParaRPr lang="en-US" dirty="0"/>
          </a:p>
        </p:txBody>
      </p:sp>
      <p:sp>
        <p:nvSpPr>
          <p:cNvPr id="134" name="Line 4"/>
          <p:cNvSpPr>
            <a:spLocks noChangeShapeType="1"/>
          </p:cNvSpPr>
          <p:nvPr/>
        </p:nvSpPr>
        <p:spPr bwMode="auto">
          <a:xfrm flipH="1">
            <a:off x="4151312" y="1473200"/>
            <a:ext cx="0" cy="3632200"/>
          </a:xfrm>
          <a:prstGeom prst="line">
            <a:avLst/>
          </a:prstGeom>
          <a:noFill/>
          <a:ln w="28575">
            <a:solidFill>
              <a:srgbClr val="FFFFFF"/>
            </a:solidFill>
            <a:prstDash val="dash"/>
            <a:round/>
            <a:headEnd/>
            <a:tailEnd/>
          </a:ln>
          <a:effectLst/>
        </p:spPr>
        <p:txBody>
          <a:bodyPr wrap="none" lIns="76197" tIns="38098" rIns="76197" bIns="38098" anchor="ctr"/>
          <a:lstStyle/>
          <a:p>
            <a:pPr>
              <a:defRPr/>
            </a:pPr>
            <a:endParaRPr lang="en-US" dirty="0"/>
          </a:p>
        </p:txBody>
      </p:sp>
      <p:sp>
        <p:nvSpPr>
          <p:cNvPr id="135" name="Line 4"/>
          <p:cNvSpPr>
            <a:spLocks noChangeShapeType="1"/>
          </p:cNvSpPr>
          <p:nvPr/>
        </p:nvSpPr>
        <p:spPr bwMode="auto">
          <a:xfrm flipH="1">
            <a:off x="5929312" y="1473200"/>
            <a:ext cx="0" cy="3632200"/>
          </a:xfrm>
          <a:prstGeom prst="line">
            <a:avLst/>
          </a:prstGeom>
          <a:noFill/>
          <a:ln w="28575">
            <a:solidFill>
              <a:srgbClr val="FFFFFF"/>
            </a:solidFill>
            <a:prstDash val="dash"/>
            <a:round/>
            <a:headEnd/>
            <a:tailEnd/>
          </a:ln>
          <a:effectLst/>
        </p:spPr>
        <p:txBody>
          <a:bodyPr wrap="none" lIns="76197" tIns="38098" rIns="76197" bIns="38098" anchor="ctr"/>
          <a:lstStyle/>
          <a:p>
            <a:pPr>
              <a:defRPr/>
            </a:pPr>
            <a:endParaRPr lang="en-US" dirty="0"/>
          </a:p>
        </p:txBody>
      </p:sp>
      <p:sp>
        <p:nvSpPr>
          <p:cNvPr id="136" name="Line 4"/>
          <p:cNvSpPr>
            <a:spLocks noChangeShapeType="1"/>
          </p:cNvSpPr>
          <p:nvPr/>
        </p:nvSpPr>
        <p:spPr bwMode="auto">
          <a:xfrm flipH="1">
            <a:off x="7707312" y="1473200"/>
            <a:ext cx="0" cy="3632200"/>
          </a:xfrm>
          <a:prstGeom prst="line">
            <a:avLst/>
          </a:prstGeom>
          <a:noFill/>
          <a:ln w="28575">
            <a:solidFill>
              <a:srgbClr val="FFFFFF"/>
            </a:solidFill>
            <a:prstDash val="dash"/>
            <a:round/>
            <a:headEnd/>
            <a:tailEnd/>
          </a:ln>
          <a:effectLst/>
        </p:spPr>
        <p:txBody>
          <a:bodyPr wrap="none" lIns="76197" tIns="38098" rIns="76197" bIns="38098" anchor="ctr"/>
          <a:lstStyle/>
          <a:p>
            <a:pPr>
              <a:defRPr/>
            </a:pPr>
            <a:endParaRPr lang="en-US" dirty="0"/>
          </a:p>
        </p:txBody>
      </p:sp>
      <p:sp>
        <p:nvSpPr>
          <p:cNvPr id="137" name="TextBox 136"/>
          <p:cNvSpPr txBox="1"/>
          <p:nvPr/>
        </p:nvSpPr>
        <p:spPr>
          <a:xfrm>
            <a:off x="7823200" y="2184401"/>
            <a:ext cx="1117600" cy="795089"/>
          </a:xfrm>
          <a:prstGeom prst="rect">
            <a:avLst/>
          </a:prstGeom>
          <a:noFill/>
          <a:effectLst/>
        </p:spPr>
        <p:txBody>
          <a:bodyPr wrap="square" lIns="76197" tIns="38098" rIns="76197" bIns="38098" rtlCol="0">
            <a:spAutoFit/>
          </a:bodyPr>
          <a:lstStyle/>
          <a:p>
            <a:pPr algn="ctr"/>
            <a:r>
              <a:rPr lang="en-US" sz="2300" dirty="0" smtClean="0">
                <a:latin typeface="Calibri" pitchFamily="34" charset="0"/>
              </a:rPr>
              <a:t>User Mode</a:t>
            </a:r>
          </a:p>
        </p:txBody>
      </p:sp>
      <p:sp>
        <p:nvSpPr>
          <p:cNvPr id="138" name="TextBox 137"/>
          <p:cNvSpPr txBox="1"/>
          <p:nvPr/>
        </p:nvSpPr>
        <p:spPr>
          <a:xfrm>
            <a:off x="7823200" y="4216401"/>
            <a:ext cx="1117600" cy="784826"/>
          </a:xfrm>
          <a:prstGeom prst="rect">
            <a:avLst/>
          </a:prstGeom>
          <a:noFill/>
          <a:effectLst/>
        </p:spPr>
        <p:txBody>
          <a:bodyPr wrap="square" lIns="76197" tIns="38098" rIns="76197" bIns="38098" rtlCol="0">
            <a:spAutoFit/>
          </a:bodyPr>
          <a:lstStyle/>
          <a:p>
            <a:pPr algn="ctr"/>
            <a:r>
              <a:rPr lang="en-US" sz="2300" dirty="0" smtClean="0">
                <a:latin typeface="Calibri" pitchFamily="34" charset="0"/>
              </a:rPr>
              <a:t>Kernel</a:t>
            </a:r>
          </a:p>
          <a:p>
            <a:pPr algn="ctr"/>
            <a:r>
              <a:rPr lang="en-US" sz="2300" dirty="0" smtClean="0">
                <a:latin typeface="Calibri" pitchFamily="34" charset="0"/>
              </a:rPr>
              <a:t>Mode</a:t>
            </a:r>
          </a:p>
        </p:txBody>
      </p:sp>
      <p:sp>
        <p:nvSpPr>
          <p:cNvPr id="56" name="TextBox 55"/>
          <p:cNvSpPr txBox="1"/>
          <p:nvPr/>
        </p:nvSpPr>
        <p:spPr>
          <a:xfrm>
            <a:off x="7821554" y="5194442"/>
            <a:ext cx="1117600" cy="436017"/>
          </a:xfrm>
          <a:prstGeom prst="rect">
            <a:avLst/>
          </a:prstGeom>
          <a:noFill/>
          <a:effectLst/>
        </p:spPr>
        <p:txBody>
          <a:bodyPr wrap="square" lIns="76197" tIns="38098" rIns="76197" bIns="38098" rtlCol="0">
            <a:spAutoFit/>
          </a:bodyPr>
          <a:lstStyle/>
          <a:p>
            <a:pPr algn="ctr"/>
            <a:r>
              <a:rPr lang="en-US" sz="2300" dirty="0" smtClean="0">
                <a:latin typeface="Calibri" pitchFamily="34" charset="0"/>
              </a:rPr>
              <a:t>Ring -1</a:t>
            </a:r>
          </a:p>
        </p:txBody>
      </p:sp>
      <p:sp>
        <p:nvSpPr>
          <p:cNvPr id="64" name="Rounded Rectangle 63"/>
          <p:cNvSpPr/>
          <p:nvPr/>
        </p:nvSpPr>
        <p:spPr bwMode="auto">
          <a:xfrm>
            <a:off x="743414" y="5610255"/>
            <a:ext cx="722713" cy="438707"/>
          </a:xfrm>
          <a:prstGeom prst="roundRect">
            <a:avLst/>
          </a:prstGeom>
          <a:ln>
            <a:headEnd type="none" w="med" len="med"/>
            <a:tailEnd type="none" w="med" len="med"/>
          </a:ln>
          <a:effectLst/>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300" dirty="0" smtClean="0">
                <a:solidFill>
                  <a:schemeClr val="tx1"/>
                </a:solidFill>
                <a:latin typeface="Calibri" pitchFamily="34" charset="0"/>
              </a:rPr>
              <a:t>Mgmt</a:t>
            </a:r>
          </a:p>
          <a:p>
            <a:pPr algn="ctr" defTabSz="914099"/>
            <a:r>
              <a:rPr lang="en-US" sz="1300" dirty="0" smtClean="0">
                <a:solidFill>
                  <a:schemeClr val="tx1"/>
                </a:solidFill>
                <a:latin typeface="Calibri" pitchFamily="34" charset="0"/>
              </a:rPr>
              <a:t>NIC 1</a:t>
            </a:r>
          </a:p>
        </p:txBody>
      </p:sp>
      <p:sp>
        <p:nvSpPr>
          <p:cNvPr id="69" name="Rounded Rectangle 68"/>
          <p:cNvSpPr/>
          <p:nvPr/>
        </p:nvSpPr>
        <p:spPr bwMode="auto">
          <a:xfrm>
            <a:off x="1541207" y="5610255"/>
            <a:ext cx="990600" cy="438707"/>
          </a:xfrm>
          <a:prstGeom prst="roundRect">
            <a:avLst/>
          </a:prstGeom>
          <a:ln>
            <a:headEnd type="none" w="med" len="med"/>
            <a:tailEnd type="none" w="med" len="med"/>
          </a:ln>
          <a:effectLst/>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300" dirty="0" smtClean="0">
                <a:solidFill>
                  <a:schemeClr val="tx1"/>
                </a:solidFill>
                <a:latin typeface="Calibri" pitchFamily="34" charset="0"/>
              </a:rPr>
              <a:t>VSwitch 1</a:t>
            </a:r>
          </a:p>
          <a:p>
            <a:pPr algn="ctr" defTabSz="914099"/>
            <a:r>
              <a:rPr lang="en-US" sz="1300" dirty="0" smtClean="0">
                <a:solidFill>
                  <a:schemeClr val="tx1"/>
                </a:solidFill>
                <a:latin typeface="Calibri" pitchFamily="34" charset="0"/>
              </a:rPr>
              <a:t>NIC 2</a:t>
            </a:r>
          </a:p>
        </p:txBody>
      </p:sp>
      <p:grpSp>
        <p:nvGrpSpPr>
          <p:cNvPr id="3" name="Group 73"/>
          <p:cNvGrpSpPr/>
          <p:nvPr/>
        </p:nvGrpSpPr>
        <p:grpSpPr>
          <a:xfrm>
            <a:off x="923938" y="3806951"/>
            <a:ext cx="804373" cy="765599"/>
            <a:chOff x="1108725" y="4568341"/>
            <a:chExt cx="965248" cy="918719"/>
          </a:xfrm>
          <a:effectLst/>
        </p:grpSpPr>
        <p:sp>
          <p:nvSpPr>
            <p:cNvPr id="70" name="Rounded Rectangle 69"/>
            <p:cNvSpPr/>
            <p:nvPr/>
          </p:nvSpPr>
          <p:spPr bwMode="auto">
            <a:xfrm>
              <a:off x="1357083" y="4827988"/>
              <a:ext cx="716890" cy="65907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r>
                <a:rPr lang="en-US" sz="1300" dirty="0" smtClean="0">
                  <a:solidFill>
                    <a:schemeClr val="tx1"/>
                  </a:solidFill>
                  <a:latin typeface="Calibri" pitchFamily="34" charset="0"/>
                </a:rPr>
                <a:t>VSP</a:t>
              </a:r>
              <a:endParaRPr lang="en-US" sz="1500" dirty="0" smtClean="0">
                <a:solidFill>
                  <a:schemeClr val="tx1"/>
                </a:solidFill>
                <a:latin typeface="Calibri" pitchFamily="34" charset="0"/>
              </a:endParaRPr>
            </a:p>
          </p:txBody>
        </p:sp>
        <p:sp>
          <p:nvSpPr>
            <p:cNvPr id="71" name="Rounded Rectangle 70"/>
            <p:cNvSpPr/>
            <p:nvPr/>
          </p:nvSpPr>
          <p:spPr bwMode="auto">
            <a:xfrm>
              <a:off x="1232904" y="4703809"/>
              <a:ext cx="716890" cy="65907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r>
                <a:rPr lang="en-US" sz="1300" dirty="0" smtClean="0">
                  <a:solidFill>
                    <a:schemeClr val="tx1"/>
                  </a:solidFill>
                  <a:latin typeface="Calibri" pitchFamily="34" charset="0"/>
                </a:rPr>
                <a:t>VSP</a:t>
              </a:r>
              <a:endParaRPr lang="en-US" sz="1500" dirty="0" smtClean="0">
                <a:solidFill>
                  <a:schemeClr val="tx1"/>
                </a:solidFill>
                <a:latin typeface="Calibri" pitchFamily="34" charset="0"/>
              </a:endParaRPr>
            </a:p>
          </p:txBody>
        </p:sp>
        <p:sp>
          <p:nvSpPr>
            <p:cNvPr id="73" name="Rounded Rectangle 72"/>
            <p:cNvSpPr/>
            <p:nvPr/>
          </p:nvSpPr>
          <p:spPr bwMode="auto">
            <a:xfrm>
              <a:off x="1108725" y="4568341"/>
              <a:ext cx="716890" cy="65907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r>
                <a:rPr lang="en-US" sz="1200" dirty="0" smtClean="0">
                  <a:solidFill>
                    <a:schemeClr val="tx1"/>
                  </a:solidFill>
                  <a:latin typeface="Calibri" pitchFamily="34" charset="0"/>
                </a:rPr>
                <a:t>VSP</a:t>
              </a:r>
              <a:endParaRPr lang="en-US" sz="1400" dirty="0" smtClean="0">
                <a:solidFill>
                  <a:schemeClr val="tx1"/>
                </a:solidFill>
                <a:latin typeface="Calibri" pitchFamily="34" charset="0"/>
              </a:endParaRPr>
            </a:p>
          </p:txBody>
        </p:sp>
      </p:grpSp>
      <p:sp>
        <p:nvSpPr>
          <p:cNvPr id="76" name="Rounded Rectangle 75"/>
          <p:cNvSpPr/>
          <p:nvPr/>
        </p:nvSpPr>
        <p:spPr bwMode="auto">
          <a:xfrm>
            <a:off x="2609086" y="5610255"/>
            <a:ext cx="987549" cy="438707"/>
          </a:xfrm>
          <a:prstGeom prst="roundRect">
            <a:avLst/>
          </a:prstGeom>
          <a:ln>
            <a:headEnd type="none" w="med" len="med"/>
            <a:tailEnd type="none" w="med" len="med"/>
          </a:ln>
          <a:effectLst/>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300" dirty="0" smtClean="0">
                <a:solidFill>
                  <a:schemeClr val="tx1"/>
                </a:solidFill>
                <a:latin typeface="Calibri" pitchFamily="34" charset="0"/>
              </a:rPr>
              <a:t>VSwitch 2</a:t>
            </a:r>
          </a:p>
          <a:p>
            <a:pPr algn="ctr" defTabSz="914099"/>
            <a:r>
              <a:rPr lang="en-US" sz="1300" dirty="0" smtClean="0">
                <a:solidFill>
                  <a:schemeClr val="tx1"/>
                </a:solidFill>
                <a:latin typeface="Calibri" pitchFamily="34" charset="0"/>
              </a:rPr>
              <a:t>NIC 3</a:t>
            </a:r>
          </a:p>
        </p:txBody>
      </p:sp>
      <p:sp>
        <p:nvSpPr>
          <p:cNvPr id="77" name="Rounded Rectangle 76"/>
          <p:cNvSpPr/>
          <p:nvPr/>
        </p:nvSpPr>
        <p:spPr bwMode="auto">
          <a:xfrm>
            <a:off x="3676965" y="5610255"/>
            <a:ext cx="987549" cy="438707"/>
          </a:xfrm>
          <a:prstGeom prst="roundRect">
            <a:avLst/>
          </a:prstGeom>
          <a:ln>
            <a:headEnd type="none" w="med" len="med"/>
            <a:tailEnd type="none" w="med" len="med"/>
          </a:ln>
          <a:effectLst/>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300" dirty="0" smtClean="0">
                <a:solidFill>
                  <a:schemeClr val="tx1"/>
                </a:solidFill>
                <a:latin typeface="Calibri" pitchFamily="34" charset="0"/>
              </a:rPr>
              <a:t>VSwitch 3</a:t>
            </a:r>
          </a:p>
          <a:p>
            <a:pPr algn="ctr" defTabSz="914099"/>
            <a:r>
              <a:rPr lang="en-US" sz="1300" dirty="0" smtClean="0">
                <a:solidFill>
                  <a:schemeClr val="tx1"/>
                </a:solidFill>
                <a:latin typeface="Calibri" pitchFamily="34" charset="0"/>
              </a:rPr>
              <a:t>NIC 4</a:t>
            </a:r>
          </a:p>
        </p:txBody>
      </p:sp>
      <p:sp>
        <p:nvSpPr>
          <p:cNvPr id="33" name="Rounded Rectangle 32"/>
          <p:cNvSpPr/>
          <p:nvPr/>
        </p:nvSpPr>
        <p:spPr bwMode="auto">
          <a:xfrm>
            <a:off x="2506848" y="1419104"/>
            <a:ext cx="1524000" cy="1524000"/>
          </a:xfrm>
          <a:prstGeom prst="roundRect">
            <a:avLst/>
          </a:prstGeom>
          <a:ln>
            <a:headEnd type="none" w="med" len="med"/>
            <a:tailEnd type="none" w="med" len="med"/>
          </a:ln>
          <a:effectLst/>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700" dirty="0" smtClean="0">
                <a:solidFill>
                  <a:schemeClr val="tx1"/>
                </a:solidFill>
                <a:latin typeface="Calibri" pitchFamily="34" charset="0"/>
              </a:rPr>
              <a:t>Applications</a:t>
            </a:r>
          </a:p>
        </p:txBody>
      </p:sp>
      <p:sp>
        <p:nvSpPr>
          <p:cNvPr id="34" name="Rounded Rectangle 33"/>
          <p:cNvSpPr/>
          <p:nvPr/>
        </p:nvSpPr>
        <p:spPr bwMode="auto">
          <a:xfrm>
            <a:off x="4295868" y="1419104"/>
            <a:ext cx="1524000" cy="1524000"/>
          </a:xfrm>
          <a:prstGeom prst="roundRect">
            <a:avLst/>
          </a:prstGeom>
          <a:ln>
            <a:headEnd type="none" w="med" len="med"/>
            <a:tailEnd type="none" w="med" len="med"/>
          </a:ln>
          <a:effectLst/>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700" dirty="0" smtClean="0">
                <a:solidFill>
                  <a:schemeClr val="tx1"/>
                </a:solidFill>
                <a:latin typeface="Calibri" pitchFamily="34" charset="0"/>
              </a:rPr>
              <a:t>Applications</a:t>
            </a:r>
          </a:p>
        </p:txBody>
      </p:sp>
      <p:sp>
        <p:nvSpPr>
          <p:cNvPr id="35" name="Rounded Rectangle 34"/>
          <p:cNvSpPr/>
          <p:nvPr/>
        </p:nvSpPr>
        <p:spPr bwMode="auto">
          <a:xfrm>
            <a:off x="6057281" y="1419104"/>
            <a:ext cx="1524000" cy="1524000"/>
          </a:xfrm>
          <a:prstGeom prst="roundRect">
            <a:avLst/>
          </a:prstGeom>
          <a:ln>
            <a:headEnd type="none" w="med" len="med"/>
            <a:tailEnd type="none" w="med" len="med"/>
          </a:ln>
          <a:effectLst/>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700" dirty="0" smtClean="0">
                <a:solidFill>
                  <a:schemeClr val="tx1"/>
                </a:solidFill>
                <a:latin typeface="Calibri" pitchFamily="34" charset="0"/>
              </a:rPr>
              <a:t>Applications</a:t>
            </a:r>
          </a:p>
        </p:txBody>
      </p:sp>
      <p:grpSp>
        <p:nvGrpSpPr>
          <p:cNvPr id="7" name="Group 129"/>
          <p:cNvGrpSpPr/>
          <p:nvPr/>
        </p:nvGrpSpPr>
        <p:grpSpPr>
          <a:xfrm>
            <a:off x="723347" y="1419104"/>
            <a:ext cx="1524000" cy="1524000"/>
            <a:chOff x="868017" y="1702925"/>
            <a:chExt cx="1828800" cy="1828800"/>
          </a:xfrm>
          <a:effectLst/>
        </p:grpSpPr>
        <p:sp>
          <p:nvSpPr>
            <p:cNvPr id="37" name="Rounded Rectangle 36"/>
            <p:cNvSpPr/>
            <p:nvPr/>
          </p:nvSpPr>
          <p:spPr bwMode="auto">
            <a:xfrm>
              <a:off x="868017" y="1702925"/>
              <a:ext cx="1828800" cy="1828800"/>
            </a:xfrm>
            <a:prstGeom prst="roundRect">
              <a:avLst/>
            </a:prstGeom>
            <a:gradFill>
              <a:lin ang="5400000" scaled="0"/>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63"/>
              <a:endParaRPr lang="en-US" sz="1200" dirty="0" smtClean="0">
                <a:solidFill>
                  <a:schemeClr val="tx1"/>
                </a:solidFill>
                <a:effectLst>
                  <a:outerShdw blurRad="38100" dist="38100" dir="2700000" algn="tl">
                    <a:srgbClr val="000000">
                      <a:alpha val="43137"/>
                    </a:srgbClr>
                  </a:outerShdw>
                </a:effectLst>
                <a:latin typeface="Calibri" pitchFamily="34" charset="0"/>
              </a:endParaRPr>
            </a:p>
          </p:txBody>
        </p:sp>
        <p:sp>
          <p:nvSpPr>
            <p:cNvPr id="38" name="Rounded Rectangle 37"/>
            <p:cNvSpPr/>
            <p:nvPr/>
          </p:nvSpPr>
          <p:spPr bwMode="auto">
            <a:xfrm>
              <a:off x="1134319" y="3159889"/>
              <a:ext cx="1341370" cy="300941"/>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r>
                <a:rPr lang="en-US" sz="1200" dirty="0" smtClean="0">
                  <a:solidFill>
                    <a:schemeClr val="tx1"/>
                  </a:solidFill>
                  <a:effectLst>
                    <a:outerShdw blurRad="38100" dist="38100" dir="2700000" algn="tl">
                      <a:srgbClr val="000000">
                        <a:alpha val="43137"/>
                      </a:srgbClr>
                    </a:outerShdw>
                  </a:effectLst>
                  <a:latin typeface="Calibri" pitchFamily="34" charset="0"/>
                </a:rPr>
                <a:t>VM Service</a:t>
              </a:r>
            </a:p>
          </p:txBody>
        </p:sp>
        <p:sp>
          <p:nvSpPr>
            <p:cNvPr id="39" name="Rounded Rectangle 38"/>
            <p:cNvSpPr/>
            <p:nvPr/>
          </p:nvSpPr>
          <p:spPr bwMode="auto">
            <a:xfrm>
              <a:off x="1134400" y="2803003"/>
              <a:ext cx="1331561" cy="300941"/>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r>
                <a:rPr lang="en-US" sz="1200" dirty="0" smtClean="0">
                  <a:solidFill>
                    <a:schemeClr val="tx1"/>
                  </a:solidFill>
                  <a:effectLst>
                    <a:outerShdw blurRad="38100" dist="38100" dir="2700000" algn="tl">
                      <a:srgbClr val="000000">
                        <a:alpha val="43137"/>
                      </a:srgbClr>
                    </a:outerShdw>
                  </a:effectLst>
                  <a:latin typeface="Calibri" pitchFamily="34" charset="0"/>
                </a:rPr>
                <a:t>WMI Provider</a:t>
              </a:r>
            </a:p>
          </p:txBody>
        </p:sp>
        <p:grpSp>
          <p:nvGrpSpPr>
            <p:cNvPr id="8" name="Group 114"/>
            <p:cNvGrpSpPr/>
            <p:nvPr/>
          </p:nvGrpSpPr>
          <p:grpSpPr>
            <a:xfrm>
              <a:off x="1242389" y="1842053"/>
              <a:ext cx="1093304" cy="771939"/>
              <a:chOff x="8557589" y="450575"/>
              <a:chExt cx="1093304" cy="771939"/>
            </a:xfrm>
          </p:grpSpPr>
          <p:sp>
            <p:nvSpPr>
              <p:cNvPr id="41" name="Rounded Rectangle 40"/>
              <p:cNvSpPr/>
              <p:nvPr/>
            </p:nvSpPr>
            <p:spPr bwMode="auto">
              <a:xfrm>
                <a:off x="8666922" y="765314"/>
                <a:ext cx="457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dirty="0" smtClean="0">
                  <a:solidFill>
                    <a:schemeClr val="tx1"/>
                  </a:solidFill>
                  <a:latin typeface="Calibri" pitchFamily="34" charset="0"/>
                </a:endParaRPr>
              </a:p>
            </p:txBody>
          </p:sp>
          <p:sp>
            <p:nvSpPr>
              <p:cNvPr id="42" name="Rounded Rectangle 41"/>
              <p:cNvSpPr/>
              <p:nvPr/>
            </p:nvSpPr>
            <p:spPr bwMode="auto">
              <a:xfrm>
                <a:off x="8888896" y="609601"/>
                <a:ext cx="457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dirty="0" smtClean="0">
                  <a:solidFill>
                    <a:schemeClr val="tx1"/>
                  </a:solidFill>
                  <a:latin typeface="Calibri" pitchFamily="34" charset="0"/>
                </a:endParaRPr>
              </a:p>
            </p:txBody>
          </p:sp>
          <p:sp>
            <p:nvSpPr>
              <p:cNvPr id="43" name="Rounded Rectangle 42"/>
              <p:cNvSpPr/>
              <p:nvPr/>
            </p:nvSpPr>
            <p:spPr bwMode="auto">
              <a:xfrm>
                <a:off x="9097618" y="450575"/>
                <a:ext cx="457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dirty="0" smtClean="0">
                  <a:solidFill>
                    <a:schemeClr val="tx1"/>
                  </a:solidFill>
                  <a:latin typeface="Calibri" pitchFamily="34" charset="0"/>
                </a:endParaRPr>
              </a:p>
            </p:txBody>
          </p:sp>
          <p:sp>
            <p:nvSpPr>
              <p:cNvPr id="44" name="TextBox 43"/>
              <p:cNvSpPr txBox="1"/>
              <p:nvPr/>
            </p:nvSpPr>
            <p:spPr>
              <a:xfrm>
                <a:off x="8557589" y="626162"/>
                <a:ext cx="1093304" cy="553998"/>
              </a:xfrm>
              <a:prstGeom prst="rect">
                <a:avLst/>
              </a:prstGeom>
              <a:no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defTabSz="914063"/>
                <a:r>
                  <a:rPr lang="en-US" sz="1200" dirty="0" smtClean="0">
                    <a:solidFill>
                      <a:schemeClr val="tx1"/>
                    </a:solidFill>
                    <a:effectLst>
                      <a:outerShdw blurRad="38100" dist="38100" dir="2700000" algn="tl">
                        <a:srgbClr val="000000">
                          <a:alpha val="43137"/>
                        </a:srgbClr>
                      </a:outerShdw>
                    </a:effectLst>
                    <a:latin typeface="Calibri" pitchFamily="34" charset="0"/>
                  </a:rPr>
                  <a:t>VM Worker Processes</a:t>
                </a:r>
              </a:p>
            </p:txBody>
          </p:sp>
        </p:grpSp>
      </p:grpSp>
      <p:sp>
        <p:nvSpPr>
          <p:cNvPr id="45" name="Line 4"/>
          <p:cNvSpPr>
            <a:spLocks noChangeShapeType="1"/>
          </p:cNvSpPr>
          <p:nvPr/>
        </p:nvSpPr>
        <p:spPr bwMode="auto">
          <a:xfrm flipH="1" flipV="1">
            <a:off x="709612" y="3034507"/>
            <a:ext cx="8229600" cy="0"/>
          </a:xfrm>
          <a:prstGeom prst="line">
            <a:avLst/>
          </a:prstGeom>
          <a:noFill/>
          <a:ln w="28575">
            <a:solidFill>
              <a:srgbClr val="FFFFFF"/>
            </a:solidFill>
            <a:prstDash val="dash"/>
            <a:round/>
            <a:headEnd/>
            <a:tailEnd/>
          </a:ln>
          <a:effectLst/>
        </p:spPr>
        <p:txBody>
          <a:bodyPr wrap="none" lIns="76197" tIns="38098" rIns="76197" bIns="38098" anchor="ctr"/>
          <a:lstStyle/>
          <a:p>
            <a:pPr>
              <a:defRPr/>
            </a:pPr>
            <a:endParaRPr lang="en-US" dirty="0"/>
          </a:p>
        </p:txBody>
      </p:sp>
      <p:cxnSp>
        <p:nvCxnSpPr>
          <p:cNvPr id="62" name="Elbow Connector 61"/>
          <p:cNvCxnSpPr>
            <a:stCxn id="71" idx="2"/>
            <a:endCxn id="76" idx="0"/>
          </p:cNvCxnSpPr>
          <p:nvPr/>
        </p:nvCxnSpPr>
        <p:spPr bwMode="auto">
          <a:xfrm rot="16200000" flipH="1">
            <a:off x="1643899" y="4151292"/>
            <a:ext cx="1141188" cy="1776737"/>
          </a:xfrm>
          <a:prstGeom prst="bent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rgbClr val="FFFF00"/>
            </a:solidFill>
            <a:prstDash val="solid"/>
            <a:round/>
            <a:headEnd type="arrow"/>
            <a:tailEnd type="arrow"/>
          </a:ln>
          <a:effectLst/>
        </p:spPr>
      </p:cxnSp>
      <p:cxnSp>
        <p:nvCxnSpPr>
          <p:cNvPr id="65" name="Elbow Connector 64"/>
          <p:cNvCxnSpPr>
            <a:stCxn id="70" idx="2"/>
            <a:endCxn id="77" idx="0"/>
          </p:cNvCxnSpPr>
          <p:nvPr/>
        </p:nvCxnSpPr>
        <p:spPr bwMode="auto">
          <a:xfrm rot="16200000" flipH="1">
            <a:off x="2281320" y="3720836"/>
            <a:ext cx="1037705" cy="2741133"/>
          </a:xfrm>
          <a:prstGeom prst="bent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rgbClr val="00B0F0"/>
            </a:solidFill>
            <a:prstDash val="solid"/>
            <a:round/>
            <a:headEnd type="arrow"/>
            <a:tailEnd type="arrow"/>
          </a:ln>
          <a:effectLst/>
        </p:spPr>
      </p:cxnSp>
      <p:cxnSp>
        <p:nvCxnSpPr>
          <p:cNvPr id="75" name="Elbow Connector 74"/>
          <p:cNvCxnSpPr>
            <a:stCxn id="73" idx="2"/>
            <a:endCxn id="69" idx="0"/>
          </p:cNvCxnSpPr>
          <p:nvPr/>
        </p:nvCxnSpPr>
        <p:spPr bwMode="auto">
          <a:xfrm rot="16200000" flipH="1">
            <a:off x="1002536" y="4576283"/>
            <a:ext cx="1254078" cy="813865"/>
          </a:xfrm>
          <a:prstGeom prst="bent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rgbClr val="FF0000"/>
            </a:solidFill>
            <a:prstDash val="solid"/>
            <a:round/>
            <a:headEnd type="arrow"/>
            <a:tailEnd type="arrow"/>
          </a:ln>
          <a:effectLst/>
        </p:spPr>
      </p:cxnSp>
      <p:sp>
        <p:nvSpPr>
          <p:cNvPr id="78" name="Rounded Rectangle 77"/>
          <p:cNvSpPr/>
          <p:nvPr/>
        </p:nvSpPr>
        <p:spPr bwMode="auto">
          <a:xfrm>
            <a:off x="2584704" y="3661068"/>
            <a:ext cx="597408" cy="547658"/>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1"/>
              </a:solidFill>
              <a:latin typeface="Calibri" pitchFamily="34" charset="0"/>
            </a:endParaRPr>
          </a:p>
        </p:txBody>
      </p:sp>
      <p:sp>
        <p:nvSpPr>
          <p:cNvPr id="79" name="TextBox 78"/>
          <p:cNvSpPr txBox="1"/>
          <p:nvPr/>
        </p:nvSpPr>
        <p:spPr>
          <a:xfrm>
            <a:off x="2559967" y="3739774"/>
            <a:ext cx="640522" cy="359073"/>
          </a:xfrm>
          <a:prstGeom prst="rect">
            <a:avLst/>
          </a:prstGeom>
          <a:noFill/>
          <a:effectLst/>
        </p:spPr>
        <p:txBody>
          <a:bodyPr wrap="square" lIns="76197" tIns="38098" rIns="76197" bIns="38098" rtlCol="0">
            <a:spAutoFit/>
          </a:bodyPr>
          <a:lstStyle/>
          <a:p>
            <a:pPr algn="ctr"/>
            <a:r>
              <a:rPr lang="en-US" sz="900" dirty="0" smtClean="0">
                <a:latin typeface="Calibri" pitchFamily="34" charset="0"/>
              </a:rPr>
              <a:t>Windows Kernel</a:t>
            </a:r>
          </a:p>
        </p:txBody>
      </p:sp>
      <p:sp>
        <p:nvSpPr>
          <p:cNvPr id="80" name="Rounded Rectangle 79"/>
          <p:cNvSpPr/>
          <p:nvPr/>
        </p:nvSpPr>
        <p:spPr bwMode="auto">
          <a:xfrm>
            <a:off x="3375152" y="3661068"/>
            <a:ext cx="597408" cy="547658"/>
          </a:xfrm>
          <a:prstGeom prst="roundRect">
            <a:avLst/>
          </a:prstGeom>
          <a:ln>
            <a:headEnd type="none" w="med" len="med"/>
            <a:tailEnd type="none" w="med" len="med"/>
          </a:ln>
          <a:effectLst/>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1"/>
              </a:solidFill>
              <a:latin typeface="Calibri" pitchFamily="34" charset="0"/>
            </a:endParaRPr>
          </a:p>
        </p:txBody>
      </p:sp>
      <p:sp>
        <p:nvSpPr>
          <p:cNvPr id="81" name="TextBox 80"/>
          <p:cNvSpPr txBox="1"/>
          <p:nvPr/>
        </p:nvSpPr>
        <p:spPr>
          <a:xfrm>
            <a:off x="3415727" y="3783016"/>
            <a:ext cx="532037" cy="276995"/>
          </a:xfrm>
          <a:prstGeom prst="rect">
            <a:avLst/>
          </a:prstGeom>
          <a:noFill/>
          <a:effectLst/>
        </p:spPr>
        <p:txBody>
          <a:bodyPr wrap="square" lIns="76197" tIns="38098" rIns="76197" bIns="38098" rtlCol="0">
            <a:spAutoFit/>
          </a:bodyPr>
          <a:lstStyle/>
          <a:p>
            <a:r>
              <a:rPr lang="en-US" sz="1300" dirty="0" smtClean="0">
                <a:latin typeface="Calibri" pitchFamily="34" charset="0"/>
              </a:rPr>
              <a:t>VSC</a:t>
            </a:r>
          </a:p>
        </p:txBody>
      </p:sp>
      <p:sp>
        <p:nvSpPr>
          <p:cNvPr id="82" name="Rounded Rectangle 81"/>
          <p:cNvSpPr/>
          <p:nvPr/>
        </p:nvSpPr>
        <p:spPr bwMode="auto">
          <a:xfrm>
            <a:off x="4374254" y="3661068"/>
            <a:ext cx="597408" cy="547658"/>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1"/>
              </a:solidFill>
              <a:latin typeface="Calibri" pitchFamily="34" charset="0"/>
            </a:endParaRPr>
          </a:p>
        </p:txBody>
      </p:sp>
      <p:sp>
        <p:nvSpPr>
          <p:cNvPr id="83" name="TextBox 82"/>
          <p:cNvSpPr txBox="1"/>
          <p:nvPr/>
        </p:nvSpPr>
        <p:spPr>
          <a:xfrm>
            <a:off x="4349517" y="3767814"/>
            <a:ext cx="640522" cy="359073"/>
          </a:xfrm>
          <a:prstGeom prst="rect">
            <a:avLst/>
          </a:prstGeom>
          <a:noFill/>
          <a:effectLst/>
        </p:spPr>
        <p:txBody>
          <a:bodyPr wrap="square" lIns="76197" tIns="38098" rIns="76197" bIns="38098" rtlCol="0">
            <a:spAutoFit/>
          </a:bodyPr>
          <a:lstStyle/>
          <a:p>
            <a:pPr algn="ctr"/>
            <a:r>
              <a:rPr lang="en-US" sz="900" dirty="0" smtClean="0">
                <a:latin typeface="Calibri" pitchFamily="34" charset="0"/>
              </a:rPr>
              <a:t>Windows Kernel</a:t>
            </a:r>
          </a:p>
        </p:txBody>
      </p:sp>
      <p:sp>
        <p:nvSpPr>
          <p:cNvPr id="84" name="Rounded Rectangle 83"/>
          <p:cNvSpPr/>
          <p:nvPr/>
        </p:nvSpPr>
        <p:spPr bwMode="auto">
          <a:xfrm>
            <a:off x="5164701" y="3661068"/>
            <a:ext cx="597408" cy="547658"/>
          </a:xfrm>
          <a:prstGeom prst="roundRect">
            <a:avLst/>
          </a:prstGeom>
          <a:ln>
            <a:headEnd type="none" w="med" len="med"/>
            <a:tailEnd type="none" w="med" len="med"/>
          </a:ln>
          <a:effectLst/>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1"/>
              </a:solidFill>
              <a:latin typeface="Calibri" pitchFamily="34" charset="0"/>
            </a:endParaRPr>
          </a:p>
        </p:txBody>
      </p:sp>
      <p:sp>
        <p:nvSpPr>
          <p:cNvPr id="85" name="TextBox 84"/>
          <p:cNvSpPr txBox="1"/>
          <p:nvPr/>
        </p:nvSpPr>
        <p:spPr>
          <a:xfrm>
            <a:off x="5205277" y="3783016"/>
            <a:ext cx="532037" cy="282128"/>
          </a:xfrm>
          <a:prstGeom prst="rect">
            <a:avLst/>
          </a:prstGeom>
          <a:noFill/>
          <a:effectLst/>
        </p:spPr>
        <p:txBody>
          <a:bodyPr wrap="square" lIns="76197" tIns="38098" rIns="76197" bIns="38098" rtlCol="0">
            <a:spAutoFit/>
          </a:bodyPr>
          <a:lstStyle/>
          <a:p>
            <a:r>
              <a:rPr lang="en-US" sz="1300" dirty="0" smtClean="0">
                <a:latin typeface="Calibri" pitchFamily="34" charset="0"/>
              </a:rPr>
              <a:t>VSC</a:t>
            </a:r>
          </a:p>
        </p:txBody>
      </p:sp>
      <p:sp>
        <p:nvSpPr>
          <p:cNvPr id="86" name="Rounded Rectangle 85"/>
          <p:cNvSpPr/>
          <p:nvPr/>
        </p:nvSpPr>
        <p:spPr bwMode="auto">
          <a:xfrm>
            <a:off x="6145653" y="3661068"/>
            <a:ext cx="597408" cy="547658"/>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1"/>
              </a:solidFill>
              <a:latin typeface="Calibri" pitchFamily="34" charset="0"/>
            </a:endParaRPr>
          </a:p>
        </p:txBody>
      </p:sp>
      <p:sp>
        <p:nvSpPr>
          <p:cNvPr id="87" name="TextBox 86"/>
          <p:cNvSpPr txBox="1"/>
          <p:nvPr/>
        </p:nvSpPr>
        <p:spPr>
          <a:xfrm>
            <a:off x="6120916" y="3757919"/>
            <a:ext cx="640522" cy="353939"/>
          </a:xfrm>
          <a:prstGeom prst="rect">
            <a:avLst/>
          </a:prstGeom>
          <a:noFill/>
          <a:effectLst/>
        </p:spPr>
        <p:txBody>
          <a:bodyPr wrap="square" lIns="76197" tIns="38098" rIns="76197" bIns="38098" rtlCol="0">
            <a:spAutoFit/>
          </a:bodyPr>
          <a:lstStyle/>
          <a:p>
            <a:pPr algn="ctr"/>
            <a:r>
              <a:rPr lang="en-US" sz="900" dirty="0" smtClean="0">
                <a:latin typeface="Calibri" pitchFamily="34" charset="0"/>
              </a:rPr>
              <a:t>Linux Kernel</a:t>
            </a:r>
          </a:p>
        </p:txBody>
      </p:sp>
      <p:sp>
        <p:nvSpPr>
          <p:cNvPr id="88" name="Rounded Rectangle 87"/>
          <p:cNvSpPr/>
          <p:nvPr/>
        </p:nvSpPr>
        <p:spPr bwMode="auto">
          <a:xfrm>
            <a:off x="6936100" y="3661068"/>
            <a:ext cx="597408" cy="547658"/>
          </a:xfrm>
          <a:prstGeom prst="roundRect">
            <a:avLst/>
          </a:prstGeom>
          <a:ln>
            <a:headEnd type="none" w="med" len="med"/>
            <a:tailEnd type="none" w="med" len="med"/>
          </a:ln>
          <a:effectLst/>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1"/>
              </a:solidFill>
              <a:latin typeface="Calibri" pitchFamily="34" charset="0"/>
            </a:endParaRPr>
          </a:p>
        </p:txBody>
      </p:sp>
      <p:sp>
        <p:nvSpPr>
          <p:cNvPr id="89" name="TextBox 88"/>
          <p:cNvSpPr txBox="1"/>
          <p:nvPr/>
        </p:nvSpPr>
        <p:spPr>
          <a:xfrm>
            <a:off x="6976676" y="3783016"/>
            <a:ext cx="532037" cy="276995"/>
          </a:xfrm>
          <a:prstGeom prst="rect">
            <a:avLst/>
          </a:prstGeom>
          <a:noFill/>
          <a:effectLst/>
        </p:spPr>
        <p:txBody>
          <a:bodyPr wrap="square" lIns="76197" tIns="38098" rIns="76197" bIns="38098" rtlCol="0">
            <a:spAutoFit/>
          </a:bodyPr>
          <a:lstStyle/>
          <a:p>
            <a:r>
              <a:rPr lang="en-US" sz="1300" dirty="0" smtClean="0">
                <a:latin typeface="Calibri" pitchFamily="34" charset="0"/>
              </a:rPr>
              <a:t>VSC</a:t>
            </a:r>
          </a:p>
        </p:txBody>
      </p:sp>
      <p:sp>
        <p:nvSpPr>
          <p:cNvPr id="90" name="Rounded Rectangle 89"/>
          <p:cNvSpPr/>
          <p:nvPr/>
        </p:nvSpPr>
        <p:spPr bwMode="auto">
          <a:xfrm>
            <a:off x="2809175" y="4644919"/>
            <a:ext cx="908304" cy="323088"/>
          </a:xfrm>
          <a:prstGeom prst="roundRect">
            <a:avLst/>
          </a:prstGeom>
          <a:ln>
            <a:headEnd type="none" w="med" len="med"/>
            <a:tailEnd type="none" w="med" len="med"/>
          </a:ln>
          <a:effectLst/>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chemeClr val="tx1"/>
                </a:solidFill>
                <a:latin typeface="Calibri" pitchFamily="34" charset="0"/>
              </a:rPr>
              <a:t>VMBus</a:t>
            </a:r>
          </a:p>
        </p:txBody>
      </p:sp>
      <p:sp>
        <p:nvSpPr>
          <p:cNvPr id="91" name="Rounded Rectangle 90"/>
          <p:cNvSpPr/>
          <p:nvPr/>
        </p:nvSpPr>
        <p:spPr bwMode="auto">
          <a:xfrm>
            <a:off x="4642221" y="4644919"/>
            <a:ext cx="908304" cy="323088"/>
          </a:xfrm>
          <a:prstGeom prst="roundRect">
            <a:avLst/>
          </a:prstGeom>
          <a:ln>
            <a:headEnd type="none" w="med" len="med"/>
            <a:tailEnd type="none" w="med" len="med"/>
          </a:ln>
          <a:effectLst/>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chemeClr val="tx1"/>
                </a:solidFill>
                <a:latin typeface="Calibri" pitchFamily="34" charset="0"/>
              </a:rPr>
              <a:t>VMBus</a:t>
            </a:r>
          </a:p>
        </p:txBody>
      </p:sp>
      <p:sp>
        <p:nvSpPr>
          <p:cNvPr id="92" name="Rounded Rectangle 91"/>
          <p:cNvSpPr/>
          <p:nvPr/>
        </p:nvSpPr>
        <p:spPr bwMode="auto">
          <a:xfrm>
            <a:off x="6374040" y="4644919"/>
            <a:ext cx="908304" cy="323088"/>
          </a:xfrm>
          <a:prstGeom prst="roundRect">
            <a:avLst/>
          </a:prstGeom>
          <a:ln>
            <a:headEnd type="none" w="med" len="med"/>
            <a:tailEnd type="none" w="med" len="med"/>
          </a:ln>
          <a:effectLst/>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chemeClr val="tx1"/>
                </a:solidFill>
                <a:latin typeface="Calibri" pitchFamily="34" charset="0"/>
              </a:rPr>
              <a:t>VMBus</a:t>
            </a:r>
          </a:p>
        </p:txBody>
      </p:sp>
      <p:cxnSp>
        <p:nvCxnSpPr>
          <p:cNvPr id="96" name="Elbow Connector 95"/>
          <p:cNvCxnSpPr>
            <a:stCxn id="90" idx="0"/>
            <a:endCxn id="80" idx="2"/>
          </p:cNvCxnSpPr>
          <p:nvPr/>
        </p:nvCxnSpPr>
        <p:spPr bwMode="auto">
          <a:xfrm rot="5400000" flipH="1" flipV="1">
            <a:off x="3250495" y="4221560"/>
            <a:ext cx="436193" cy="410529"/>
          </a:xfrm>
          <a:prstGeom prst="bent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rgbClr val="FF0000"/>
            </a:solidFill>
            <a:prstDash val="solid"/>
            <a:round/>
            <a:headEnd type="arrow"/>
            <a:tailEnd type="arrow"/>
          </a:ln>
          <a:effectLst/>
        </p:spPr>
      </p:cxnSp>
      <p:cxnSp>
        <p:nvCxnSpPr>
          <p:cNvPr id="98" name="Elbow Connector 97"/>
          <p:cNvCxnSpPr>
            <a:stCxn id="91" idx="0"/>
            <a:endCxn id="84" idx="2"/>
          </p:cNvCxnSpPr>
          <p:nvPr/>
        </p:nvCxnSpPr>
        <p:spPr bwMode="auto">
          <a:xfrm rot="5400000" flipH="1" flipV="1">
            <a:off x="5061794" y="4243307"/>
            <a:ext cx="436193" cy="367032"/>
          </a:xfrm>
          <a:prstGeom prst="bent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rgbClr val="FFFF00"/>
            </a:solidFill>
            <a:prstDash val="solid"/>
            <a:round/>
            <a:headEnd type="arrow"/>
            <a:tailEnd type="arrow"/>
          </a:ln>
          <a:effectLst/>
        </p:spPr>
      </p:cxnSp>
      <p:cxnSp>
        <p:nvCxnSpPr>
          <p:cNvPr id="102" name="Elbow Connector 101"/>
          <p:cNvCxnSpPr>
            <a:stCxn id="92" idx="0"/>
            <a:endCxn id="88" idx="2"/>
          </p:cNvCxnSpPr>
          <p:nvPr/>
        </p:nvCxnSpPr>
        <p:spPr bwMode="auto">
          <a:xfrm rot="5400000" flipH="1" flipV="1">
            <a:off x="6813402" y="4223518"/>
            <a:ext cx="436193" cy="406613"/>
          </a:xfrm>
          <a:prstGeom prst="bent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rgbClr val="00B0F0"/>
            </a:solidFill>
            <a:prstDash val="solid"/>
            <a:round/>
            <a:headEnd type="arrow"/>
            <a:tailEnd type="arrow"/>
          </a:ln>
          <a:effectLst/>
        </p:spPr>
      </p:cxnSp>
      <p:sp>
        <p:nvSpPr>
          <p:cNvPr id="104" name="Rounded Rectangle 103"/>
          <p:cNvSpPr/>
          <p:nvPr/>
        </p:nvSpPr>
        <p:spPr bwMode="auto">
          <a:xfrm>
            <a:off x="1590341" y="4672962"/>
            <a:ext cx="616494" cy="235507"/>
          </a:xfrm>
          <a:prstGeom prst="roundRect">
            <a:avLst/>
          </a:prstGeom>
          <a:ln>
            <a:headEnd type="none" w="med" len="med"/>
            <a:tailEnd type="none" w="med" len="med"/>
          </a:ln>
          <a:effectLst/>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00" dirty="0" smtClean="0">
                <a:solidFill>
                  <a:schemeClr val="tx1"/>
                </a:solidFill>
                <a:latin typeface="Calibri" pitchFamily="34" charset="0"/>
              </a:rPr>
              <a:t>VMBus</a:t>
            </a:r>
          </a:p>
        </p:txBody>
      </p:sp>
      <p:cxnSp>
        <p:nvCxnSpPr>
          <p:cNvPr id="67" name="Straight Arrow Connector 66"/>
          <p:cNvCxnSpPr/>
          <p:nvPr/>
        </p:nvCxnSpPr>
        <p:spPr bwMode="auto">
          <a:xfrm rot="16200000" flipV="1">
            <a:off x="-236835" y="4513293"/>
            <a:ext cx="2136894" cy="1912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accent4"/>
            </a:solidFill>
            <a:prstDash val="solid"/>
            <a:round/>
            <a:headEnd type="arrow"/>
            <a:tailEnd type="arrow"/>
          </a:ln>
          <a:effectLst/>
        </p:spPr>
      </p:cxn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Hyper-V Network Configurations</a:t>
            </a:r>
            <a:endParaRPr lang="en-US" dirty="0"/>
          </a:p>
        </p:txBody>
      </p:sp>
      <p:sp>
        <p:nvSpPr>
          <p:cNvPr id="3" name="Content Placeholder 2"/>
          <p:cNvSpPr>
            <a:spLocks noGrp="1"/>
          </p:cNvSpPr>
          <p:nvPr>
            <p:ph idx="1"/>
          </p:nvPr>
        </p:nvSpPr>
        <p:spPr>
          <a:xfrm>
            <a:off x="381000" y="1412875"/>
            <a:ext cx="8382000" cy="3588675"/>
          </a:xfrm>
        </p:spPr>
        <p:txBody>
          <a:bodyPr/>
          <a:lstStyle/>
          <a:p>
            <a:r>
              <a:rPr lang="en-US" dirty="0" smtClean="0"/>
              <a:t>Example 2:</a:t>
            </a:r>
          </a:p>
          <a:p>
            <a:pPr lvl="1"/>
            <a:r>
              <a:rPr lang="en-US" dirty="0" smtClean="0"/>
              <a:t>Server has 4 physical network adapters</a:t>
            </a:r>
          </a:p>
          <a:p>
            <a:pPr lvl="1"/>
            <a:r>
              <a:rPr lang="en-US" dirty="0" smtClean="0"/>
              <a:t>NIC 1: Assigned to parent partition for management</a:t>
            </a:r>
          </a:p>
          <a:p>
            <a:pPr lvl="1"/>
            <a:r>
              <a:rPr lang="en-US" dirty="0" smtClean="0"/>
              <a:t>NIC 2: Assigned to parent partition for </a:t>
            </a:r>
            <a:r>
              <a:rPr lang="en-US" dirty="0" err="1" smtClean="0"/>
              <a:t>iSCSI</a:t>
            </a:r>
            <a:endParaRPr lang="en-US" dirty="0" smtClean="0"/>
          </a:p>
          <a:p>
            <a:pPr lvl="1"/>
            <a:r>
              <a:rPr lang="en-US" dirty="0" smtClean="0"/>
              <a:t>NICs 3/4: Assigned to virtual switches for virtual machine networking</a:t>
            </a:r>
          </a:p>
          <a:p>
            <a:pPr lvl="1"/>
            <a:endParaRPr lang="en-US" dirty="0" smtClean="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sz="4400" smtClean="0"/>
              <a:t>Hyper-V Setup, Networking &amp; iSCSI</a:t>
            </a:r>
            <a:endParaRPr lang="en-US" sz="4400" dirty="0"/>
          </a:p>
        </p:txBody>
      </p:sp>
      <p:pic>
        <p:nvPicPr>
          <p:cNvPr id="5" name="Content Placeholder 4" descr="5e.bmp"/>
          <p:cNvPicPr>
            <a:picLocks noGrp="1" noChangeAspect="1"/>
          </p:cNvPicPr>
          <p:nvPr>
            <p:ph idx="1"/>
          </p:nvPr>
        </p:nvPicPr>
        <p:blipFill>
          <a:blip r:embed="rId3"/>
          <a:stretch>
            <a:fillRect/>
          </a:stretch>
        </p:blipFill>
        <p:spPr>
          <a:xfrm>
            <a:off x="857714" y="962723"/>
            <a:ext cx="7428572" cy="5590477"/>
          </a:xfrm>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717826" y="3089990"/>
            <a:ext cx="1524000" cy="1933893"/>
          </a:xfrm>
          <a:prstGeom prst="roundRect">
            <a:avLst/>
          </a:prstGeom>
          <a:gradFill>
            <a:lin ang="5400000" scaled="0"/>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63"/>
            <a:r>
              <a:rPr lang="en-US" sz="1600" dirty="0" smtClean="0">
                <a:solidFill>
                  <a:schemeClr val="tx1"/>
                </a:solidFill>
                <a:effectLst>
                  <a:outerShdw blurRad="38100" dist="38100" dir="2700000" algn="tl">
                    <a:srgbClr val="000000">
                      <a:alpha val="43137"/>
                    </a:srgbClr>
                  </a:outerShdw>
                </a:effectLst>
                <a:latin typeface="Calibri" pitchFamily="34" charset="0"/>
              </a:rPr>
              <a:t>Windows Server 2008</a:t>
            </a:r>
          </a:p>
        </p:txBody>
      </p:sp>
      <p:sp>
        <p:nvSpPr>
          <p:cNvPr id="2" name="Title 1"/>
          <p:cNvSpPr>
            <a:spLocks noGrp="1"/>
          </p:cNvSpPr>
          <p:nvPr>
            <p:ph type="title"/>
          </p:nvPr>
        </p:nvSpPr>
        <p:spPr>
          <a:xfrm>
            <a:off x="381000" y="230188"/>
            <a:ext cx="8382000" cy="609398"/>
          </a:xfrm>
          <a:effectLst/>
        </p:spPr>
        <p:txBody>
          <a:bodyPr/>
          <a:lstStyle/>
          <a:p>
            <a:r>
              <a:rPr lang="en-GB" sz="4400" dirty="0"/>
              <a:t>Now with </a:t>
            </a:r>
            <a:r>
              <a:rPr lang="en-GB" sz="4400" dirty="0" err="1"/>
              <a:t>iSCSI</a:t>
            </a:r>
            <a:r>
              <a:rPr lang="en-GB" sz="4400" dirty="0"/>
              <a:t>…</a:t>
            </a:r>
            <a:endParaRPr sz="4400"/>
          </a:p>
        </p:txBody>
      </p:sp>
      <p:sp>
        <p:nvSpPr>
          <p:cNvPr id="25" name="Rounded Rectangle 24"/>
          <p:cNvSpPr/>
          <p:nvPr/>
        </p:nvSpPr>
        <p:spPr bwMode="auto">
          <a:xfrm>
            <a:off x="4290346" y="3095513"/>
            <a:ext cx="1524000" cy="1928370"/>
          </a:xfrm>
          <a:prstGeom prst="roundRect">
            <a:avLst/>
          </a:prstGeom>
          <a:gradFill>
            <a:lin ang="5400000" scaled="0"/>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63"/>
            <a:r>
              <a:rPr lang="en-US" sz="1600" dirty="0" smtClean="0">
                <a:solidFill>
                  <a:schemeClr val="tx1"/>
                </a:solidFill>
                <a:effectLst>
                  <a:outerShdw blurRad="38100" dist="38100" dir="2700000" algn="tl">
                    <a:srgbClr val="000000">
                      <a:alpha val="43137"/>
                    </a:srgbClr>
                  </a:outerShdw>
                </a:effectLst>
                <a:latin typeface="Calibri" pitchFamily="34" charset="0"/>
              </a:rPr>
              <a:t>VM 2</a:t>
            </a:r>
          </a:p>
        </p:txBody>
      </p:sp>
      <p:sp>
        <p:nvSpPr>
          <p:cNvPr id="23" name="Rounded Rectangle 22"/>
          <p:cNvSpPr/>
          <p:nvPr/>
        </p:nvSpPr>
        <p:spPr bwMode="auto">
          <a:xfrm>
            <a:off x="2501326" y="3095513"/>
            <a:ext cx="1524000" cy="1928370"/>
          </a:xfrm>
          <a:prstGeom prst="roundRect">
            <a:avLst/>
          </a:prstGeom>
          <a:gradFill>
            <a:lin ang="5400000" scaled="0"/>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63"/>
            <a:r>
              <a:rPr lang="en-US" sz="1600" dirty="0" smtClean="0">
                <a:solidFill>
                  <a:schemeClr val="tx1"/>
                </a:solidFill>
                <a:effectLst>
                  <a:outerShdw blurRad="38100" dist="38100" dir="2700000" algn="tl">
                    <a:srgbClr val="000000">
                      <a:alpha val="43137"/>
                    </a:srgbClr>
                  </a:outerShdw>
                </a:effectLst>
                <a:latin typeface="Calibri" pitchFamily="34" charset="0"/>
              </a:rPr>
              <a:t>VM 1</a:t>
            </a:r>
          </a:p>
        </p:txBody>
      </p:sp>
      <p:sp>
        <p:nvSpPr>
          <p:cNvPr id="4" name="Rounded Rectangle 3"/>
          <p:cNvSpPr/>
          <p:nvPr/>
        </p:nvSpPr>
        <p:spPr bwMode="auto">
          <a:xfrm>
            <a:off x="684696" y="5540965"/>
            <a:ext cx="7043588" cy="1088436"/>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700" dirty="0" smtClean="0">
              <a:solidFill>
                <a:schemeClr val="tx1"/>
              </a:solidFill>
              <a:effectLst>
                <a:outerShdw blurRad="38100" dist="38100" dir="2700000" algn="tl">
                  <a:srgbClr val="000000">
                    <a:alpha val="43137"/>
                  </a:srgbClr>
                </a:outerShdw>
              </a:effectLst>
              <a:latin typeface="Calibri" pitchFamily="34" charset="0"/>
            </a:endParaRPr>
          </a:p>
          <a:p>
            <a:pPr algn="ctr" defTabSz="914099"/>
            <a:endParaRPr lang="en-US" sz="1700" dirty="0" smtClean="0">
              <a:solidFill>
                <a:schemeClr val="tx1"/>
              </a:solidFill>
              <a:effectLst>
                <a:outerShdw blurRad="38100" dist="38100" dir="2700000" algn="tl">
                  <a:srgbClr val="000000">
                    <a:alpha val="43137"/>
                  </a:srgbClr>
                </a:outerShdw>
              </a:effectLst>
              <a:latin typeface="Calibri" pitchFamily="34" charset="0"/>
            </a:endParaRPr>
          </a:p>
          <a:p>
            <a:pPr algn="ctr" defTabSz="914099"/>
            <a:endParaRPr lang="en-US" sz="1700" dirty="0" smtClean="0">
              <a:solidFill>
                <a:schemeClr val="tx1"/>
              </a:solidFill>
              <a:effectLst>
                <a:outerShdw blurRad="38100" dist="38100" dir="2700000" algn="tl">
                  <a:srgbClr val="000000">
                    <a:alpha val="43137"/>
                  </a:srgbClr>
                </a:outerShdw>
              </a:effectLst>
              <a:latin typeface="Calibri" pitchFamily="34" charset="0"/>
            </a:endParaRPr>
          </a:p>
          <a:p>
            <a:pPr algn="ctr" defTabSz="914099"/>
            <a:r>
              <a:rPr lang="en-US" sz="1700" dirty="0" smtClean="0">
                <a:solidFill>
                  <a:schemeClr val="tx1"/>
                </a:solidFill>
                <a:effectLst>
                  <a:outerShdw blurRad="38100" dist="38100" dir="2700000" algn="tl">
                    <a:srgbClr val="000000">
                      <a:alpha val="43137"/>
                    </a:srgbClr>
                  </a:outerShdw>
                </a:effectLst>
                <a:latin typeface="Calibri" pitchFamily="34" charset="0"/>
              </a:rPr>
              <a:t>“Designed for Windows” Server Hardware</a:t>
            </a:r>
          </a:p>
        </p:txBody>
      </p:sp>
      <p:sp>
        <p:nvSpPr>
          <p:cNvPr id="5" name="Rounded Rectangle 4"/>
          <p:cNvSpPr/>
          <p:nvPr/>
        </p:nvSpPr>
        <p:spPr bwMode="auto">
          <a:xfrm>
            <a:off x="685270" y="5162827"/>
            <a:ext cx="7043588" cy="331099"/>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700" dirty="0" smtClean="0">
                <a:solidFill>
                  <a:schemeClr val="tx1"/>
                </a:solidFill>
                <a:effectLst>
                  <a:outerShdw blurRad="38100" dist="38100" dir="2700000" algn="tl">
                    <a:srgbClr val="000000">
                      <a:alpha val="43137"/>
                    </a:srgbClr>
                  </a:outerShdw>
                </a:effectLst>
                <a:latin typeface="Calibri" pitchFamily="34" charset="0"/>
              </a:rPr>
              <a:t>Windows hypervisor</a:t>
            </a:r>
          </a:p>
        </p:txBody>
      </p:sp>
      <p:sp>
        <p:nvSpPr>
          <p:cNvPr id="27" name="Rounded Rectangle 26"/>
          <p:cNvSpPr/>
          <p:nvPr/>
        </p:nvSpPr>
        <p:spPr bwMode="auto">
          <a:xfrm>
            <a:off x="6051759" y="3081133"/>
            <a:ext cx="1524000" cy="1942750"/>
          </a:xfrm>
          <a:prstGeom prst="roundRect">
            <a:avLst/>
          </a:prstGeom>
          <a:gradFill>
            <a:lin ang="5400000" scaled="0"/>
          </a:gradFill>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63"/>
            <a:r>
              <a:rPr lang="en-US" sz="1600" dirty="0" smtClean="0">
                <a:solidFill>
                  <a:schemeClr val="tx1"/>
                </a:solidFill>
                <a:effectLst>
                  <a:outerShdw blurRad="38100" dist="38100" dir="2700000" algn="tl">
                    <a:srgbClr val="000000">
                      <a:alpha val="43137"/>
                    </a:srgbClr>
                  </a:outerShdw>
                </a:effectLst>
                <a:latin typeface="Calibri" pitchFamily="34" charset="0"/>
              </a:rPr>
              <a:t>VM 3</a:t>
            </a:r>
          </a:p>
        </p:txBody>
      </p:sp>
      <p:sp>
        <p:nvSpPr>
          <p:cNvPr id="107" name="TextBox 106"/>
          <p:cNvSpPr txBox="1"/>
          <p:nvPr/>
        </p:nvSpPr>
        <p:spPr>
          <a:xfrm>
            <a:off x="608355" y="868102"/>
            <a:ext cx="2025983" cy="430883"/>
          </a:xfrm>
          <a:prstGeom prst="rect">
            <a:avLst/>
          </a:prstGeom>
          <a:noFill/>
          <a:effectLst/>
        </p:spPr>
        <p:txBody>
          <a:bodyPr wrap="square" lIns="76197" tIns="38098" rIns="76197" bIns="38098" rtlCol="0">
            <a:spAutoFit/>
          </a:bodyPr>
          <a:lstStyle/>
          <a:p>
            <a:pPr algn="ctr"/>
            <a:r>
              <a:rPr lang="en-US" sz="2300" dirty="0" smtClean="0">
                <a:latin typeface="Calibri" pitchFamily="34" charset="0"/>
              </a:rPr>
              <a:t>Parent Partition</a:t>
            </a:r>
          </a:p>
        </p:txBody>
      </p:sp>
      <p:sp>
        <p:nvSpPr>
          <p:cNvPr id="108" name="TextBox 107"/>
          <p:cNvSpPr txBox="1"/>
          <p:nvPr/>
        </p:nvSpPr>
        <p:spPr>
          <a:xfrm>
            <a:off x="2594658" y="868102"/>
            <a:ext cx="4851722" cy="436017"/>
          </a:xfrm>
          <a:prstGeom prst="rect">
            <a:avLst/>
          </a:prstGeom>
          <a:noFill/>
          <a:effectLst/>
        </p:spPr>
        <p:txBody>
          <a:bodyPr wrap="square" lIns="76197" tIns="38098" rIns="76197" bIns="38098" rtlCol="0">
            <a:spAutoFit/>
          </a:bodyPr>
          <a:lstStyle/>
          <a:p>
            <a:pPr algn="ctr"/>
            <a:r>
              <a:rPr lang="en-US" sz="2300" dirty="0" smtClean="0">
                <a:latin typeface="Calibri" pitchFamily="34" charset="0"/>
              </a:rPr>
              <a:t>Child Partitions</a:t>
            </a:r>
          </a:p>
        </p:txBody>
      </p:sp>
      <p:sp>
        <p:nvSpPr>
          <p:cNvPr id="132" name="Line 4"/>
          <p:cNvSpPr>
            <a:spLocks noChangeShapeType="1"/>
          </p:cNvSpPr>
          <p:nvPr/>
        </p:nvSpPr>
        <p:spPr bwMode="auto">
          <a:xfrm flipH="1" flipV="1">
            <a:off x="709612" y="5091907"/>
            <a:ext cx="8229600" cy="0"/>
          </a:xfrm>
          <a:prstGeom prst="line">
            <a:avLst/>
          </a:prstGeom>
          <a:noFill/>
          <a:ln w="28575">
            <a:solidFill>
              <a:srgbClr val="FFFFFF"/>
            </a:solidFill>
            <a:prstDash val="dash"/>
            <a:round/>
            <a:headEnd/>
            <a:tailEnd/>
          </a:ln>
          <a:effectLst/>
        </p:spPr>
        <p:txBody>
          <a:bodyPr wrap="none" lIns="76197" tIns="38098" rIns="76197" bIns="38098" anchor="ctr"/>
          <a:lstStyle/>
          <a:p>
            <a:pPr>
              <a:defRPr/>
            </a:pPr>
            <a:endParaRPr lang="en-US" dirty="0"/>
          </a:p>
        </p:txBody>
      </p:sp>
      <p:sp>
        <p:nvSpPr>
          <p:cNvPr id="133" name="Line 4"/>
          <p:cNvSpPr>
            <a:spLocks noChangeShapeType="1"/>
          </p:cNvSpPr>
          <p:nvPr/>
        </p:nvSpPr>
        <p:spPr bwMode="auto">
          <a:xfrm flipH="1">
            <a:off x="2373312" y="1460500"/>
            <a:ext cx="0" cy="3634740"/>
          </a:xfrm>
          <a:prstGeom prst="line">
            <a:avLst/>
          </a:prstGeom>
          <a:noFill/>
          <a:ln w="28575">
            <a:solidFill>
              <a:srgbClr val="FFFFFF"/>
            </a:solidFill>
            <a:prstDash val="dash"/>
            <a:round/>
            <a:headEnd/>
            <a:tailEnd/>
          </a:ln>
          <a:effectLst/>
        </p:spPr>
        <p:txBody>
          <a:bodyPr wrap="none" lIns="76197" tIns="38098" rIns="76197" bIns="38098" anchor="ctr"/>
          <a:lstStyle/>
          <a:p>
            <a:pPr>
              <a:defRPr/>
            </a:pPr>
            <a:endParaRPr lang="en-US" dirty="0"/>
          </a:p>
        </p:txBody>
      </p:sp>
      <p:sp>
        <p:nvSpPr>
          <p:cNvPr id="134" name="Line 4"/>
          <p:cNvSpPr>
            <a:spLocks noChangeShapeType="1"/>
          </p:cNvSpPr>
          <p:nvPr/>
        </p:nvSpPr>
        <p:spPr bwMode="auto">
          <a:xfrm flipH="1">
            <a:off x="4151312" y="1473200"/>
            <a:ext cx="0" cy="3632200"/>
          </a:xfrm>
          <a:prstGeom prst="line">
            <a:avLst/>
          </a:prstGeom>
          <a:noFill/>
          <a:ln w="28575">
            <a:solidFill>
              <a:srgbClr val="FFFFFF"/>
            </a:solidFill>
            <a:prstDash val="dash"/>
            <a:round/>
            <a:headEnd/>
            <a:tailEnd/>
          </a:ln>
          <a:effectLst/>
        </p:spPr>
        <p:txBody>
          <a:bodyPr wrap="none" lIns="76197" tIns="38098" rIns="76197" bIns="38098" anchor="ctr"/>
          <a:lstStyle/>
          <a:p>
            <a:pPr>
              <a:defRPr/>
            </a:pPr>
            <a:endParaRPr lang="en-US" dirty="0"/>
          </a:p>
        </p:txBody>
      </p:sp>
      <p:sp>
        <p:nvSpPr>
          <p:cNvPr id="135" name="Line 4"/>
          <p:cNvSpPr>
            <a:spLocks noChangeShapeType="1"/>
          </p:cNvSpPr>
          <p:nvPr/>
        </p:nvSpPr>
        <p:spPr bwMode="auto">
          <a:xfrm flipH="1">
            <a:off x="5929312" y="1473200"/>
            <a:ext cx="0" cy="3632200"/>
          </a:xfrm>
          <a:prstGeom prst="line">
            <a:avLst/>
          </a:prstGeom>
          <a:noFill/>
          <a:ln w="28575">
            <a:solidFill>
              <a:srgbClr val="FFFFFF"/>
            </a:solidFill>
            <a:prstDash val="dash"/>
            <a:round/>
            <a:headEnd/>
            <a:tailEnd/>
          </a:ln>
          <a:effectLst/>
        </p:spPr>
        <p:txBody>
          <a:bodyPr wrap="none" lIns="76197" tIns="38098" rIns="76197" bIns="38098" anchor="ctr"/>
          <a:lstStyle/>
          <a:p>
            <a:pPr>
              <a:defRPr/>
            </a:pPr>
            <a:endParaRPr lang="en-US" dirty="0"/>
          </a:p>
        </p:txBody>
      </p:sp>
      <p:sp>
        <p:nvSpPr>
          <p:cNvPr id="136" name="Line 4"/>
          <p:cNvSpPr>
            <a:spLocks noChangeShapeType="1"/>
          </p:cNvSpPr>
          <p:nvPr/>
        </p:nvSpPr>
        <p:spPr bwMode="auto">
          <a:xfrm flipH="1">
            <a:off x="7707312" y="1473200"/>
            <a:ext cx="0" cy="3632200"/>
          </a:xfrm>
          <a:prstGeom prst="line">
            <a:avLst/>
          </a:prstGeom>
          <a:noFill/>
          <a:ln w="28575">
            <a:solidFill>
              <a:srgbClr val="FFFFFF"/>
            </a:solidFill>
            <a:prstDash val="dash"/>
            <a:round/>
            <a:headEnd/>
            <a:tailEnd/>
          </a:ln>
          <a:effectLst/>
        </p:spPr>
        <p:txBody>
          <a:bodyPr wrap="none" lIns="76197" tIns="38098" rIns="76197" bIns="38098" anchor="ctr"/>
          <a:lstStyle/>
          <a:p>
            <a:pPr>
              <a:defRPr/>
            </a:pPr>
            <a:endParaRPr lang="en-US" dirty="0"/>
          </a:p>
        </p:txBody>
      </p:sp>
      <p:sp>
        <p:nvSpPr>
          <p:cNvPr id="137" name="TextBox 136"/>
          <p:cNvSpPr txBox="1"/>
          <p:nvPr/>
        </p:nvSpPr>
        <p:spPr>
          <a:xfrm>
            <a:off x="7823200" y="2184401"/>
            <a:ext cx="1117600" cy="795089"/>
          </a:xfrm>
          <a:prstGeom prst="rect">
            <a:avLst/>
          </a:prstGeom>
          <a:noFill/>
          <a:effectLst/>
        </p:spPr>
        <p:txBody>
          <a:bodyPr wrap="square" lIns="76197" tIns="38098" rIns="76197" bIns="38098" rtlCol="0">
            <a:spAutoFit/>
          </a:bodyPr>
          <a:lstStyle/>
          <a:p>
            <a:pPr algn="ctr"/>
            <a:r>
              <a:rPr lang="en-US" sz="2300" dirty="0" smtClean="0">
                <a:latin typeface="Calibri" pitchFamily="34" charset="0"/>
              </a:rPr>
              <a:t>User Mode</a:t>
            </a:r>
          </a:p>
        </p:txBody>
      </p:sp>
      <p:sp>
        <p:nvSpPr>
          <p:cNvPr id="138" name="TextBox 137"/>
          <p:cNvSpPr txBox="1"/>
          <p:nvPr/>
        </p:nvSpPr>
        <p:spPr>
          <a:xfrm>
            <a:off x="7823200" y="4216401"/>
            <a:ext cx="1117600" cy="784826"/>
          </a:xfrm>
          <a:prstGeom prst="rect">
            <a:avLst/>
          </a:prstGeom>
          <a:noFill/>
          <a:effectLst/>
        </p:spPr>
        <p:txBody>
          <a:bodyPr wrap="square" lIns="76197" tIns="38098" rIns="76197" bIns="38098" rtlCol="0">
            <a:spAutoFit/>
          </a:bodyPr>
          <a:lstStyle/>
          <a:p>
            <a:pPr algn="ctr"/>
            <a:r>
              <a:rPr lang="en-US" sz="2300" dirty="0" smtClean="0">
                <a:latin typeface="Calibri" pitchFamily="34" charset="0"/>
              </a:rPr>
              <a:t>Kernel</a:t>
            </a:r>
          </a:p>
          <a:p>
            <a:pPr algn="ctr"/>
            <a:r>
              <a:rPr lang="en-US" sz="2300" dirty="0" smtClean="0">
                <a:latin typeface="Calibri" pitchFamily="34" charset="0"/>
              </a:rPr>
              <a:t>Mode</a:t>
            </a:r>
          </a:p>
        </p:txBody>
      </p:sp>
      <p:sp>
        <p:nvSpPr>
          <p:cNvPr id="56" name="TextBox 55"/>
          <p:cNvSpPr txBox="1"/>
          <p:nvPr/>
        </p:nvSpPr>
        <p:spPr>
          <a:xfrm>
            <a:off x="7821554" y="5194442"/>
            <a:ext cx="1117600" cy="436017"/>
          </a:xfrm>
          <a:prstGeom prst="rect">
            <a:avLst/>
          </a:prstGeom>
          <a:noFill/>
          <a:effectLst/>
        </p:spPr>
        <p:txBody>
          <a:bodyPr wrap="square" lIns="76197" tIns="38098" rIns="76197" bIns="38098" rtlCol="0">
            <a:spAutoFit/>
          </a:bodyPr>
          <a:lstStyle/>
          <a:p>
            <a:pPr algn="ctr"/>
            <a:r>
              <a:rPr lang="en-US" sz="2300" dirty="0" smtClean="0">
                <a:latin typeface="Calibri" pitchFamily="34" charset="0"/>
              </a:rPr>
              <a:t>Ring -1</a:t>
            </a:r>
          </a:p>
        </p:txBody>
      </p:sp>
      <p:sp>
        <p:nvSpPr>
          <p:cNvPr id="64" name="Rounded Rectangle 63"/>
          <p:cNvSpPr/>
          <p:nvPr/>
        </p:nvSpPr>
        <p:spPr bwMode="auto">
          <a:xfrm>
            <a:off x="743414" y="5610255"/>
            <a:ext cx="722713" cy="438707"/>
          </a:xfrm>
          <a:prstGeom prst="roundRect">
            <a:avLst/>
          </a:prstGeom>
          <a:ln>
            <a:headEnd type="none" w="med" len="med"/>
            <a:tailEnd type="none" w="med" len="med"/>
          </a:ln>
          <a:effectLst/>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300" dirty="0" smtClean="0">
                <a:solidFill>
                  <a:schemeClr val="tx1"/>
                </a:solidFill>
                <a:latin typeface="Calibri" pitchFamily="34" charset="0"/>
              </a:rPr>
              <a:t>Mgmt</a:t>
            </a:r>
          </a:p>
          <a:p>
            <a:pPr algn="ctr" defTabSz="914099"/>
            <a:r>
              <a:rPr lang="en-US" sz="1300" dirty="0" smtClean="0">
                <a:solidFill>
                  <a:schemeClr val="tx1"/>
                </a:solidFill>
                <a:latin typeface="Calibri" pitchFamily="34" charset="0"/>
              </a:rPr>
              <a:t>NIC 1</a:t>
            </a:r>
          </a:p>
        </p:txBody>
      </p:sp>
      <p:sp>
        <p:nvSpPr>
          <p:cNvPr id="69" name="Rounded Rectangle 68"/>
          <p:cNvSpPr/>
          <p:nvPr/>
        </p:nvSpPr>
        <p:spPr bwMode="auto">
          <a:xfrm>
            <a:off x="1541207" y="5610255"/>
            <a:ext cx="990600" cy="438707"/>
          </a:xfrm>
          <a:prstGeom prst="roundRect">
            <a:avLst/>
          </a:prstGeom>
          <a:ln>
            <a:headEnd type="none" w="med" len="med"/>
            <a:tailEnd type="none" w="med" len="med"/>
          </a:ln>
          <a:effectLst/>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300" dirty="0" err="1" smtClean="0">
                <a:solidFill>
                  <a:schemeClr val="tx1"/>
                </a:solidFill>
                <a:latin typeface="Calibri" pitchFamily="34" charset="0"/>
              </a:rPr>
              <a:t>iSCSI</a:t>
            </a:r>
            <a:r>
              <a:rPr lang="en-US" sz="1300" dirty="0" smtClean="0">
                <a:solidFill>
                  <a:schemeClr val="tx1"/>
                </a:solidFill>
                <a:latin typeface="Calibri" pitchFamily="34" charset="0"/>
              </a:rPr>
              <a:t> NIC 2</a:t>
            </a:r>
          </a:p>
        </p:txBody>
      </p:sp>
      <p:grpSp>
        <p:nvGrpSpPr>
          <p:cNvPr id="3" name="Group 73"/>
          <p:cNvGrpSpPr/>
          <p:nvPr/>
        </p:nvGrpSpPr>
        <p:grpSpPr>
          <a:xfrm>
            <a:off x="1027421" y="3919841"/>
            <a:ext cx="700891" cy="652709"/>
            <a:chOff x="1232904" y="4703809"/>
            <a:chExt cx="841069" cy="783251"/>
          </a:xfrm>
          <a:effectLst/>
        </p:grpSpPr>
        <p:sp>
          <p:nvSpPr>
            <p:cNvPr id="70" name="Rounded Rectangle 69"/>
            <p:cNvSpPr/>
            <p:nvPr/>
          </p:nvSpPr>
          <p:spPr bwMode="auto">
            <a:xfrm>
              <a:off x="1357083" y="4827988"/>
              <a:ext cx="716890" cy="65907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r>
                <a:rPr lang="en-US" sz="1300" dirty="0" smtClean="0">
                  <a:solidFill>
                    <a:schemeClr val="tx1"/>
                  </a:solidFill>
                  <a:latin typeface="Calibri" pitchFamily="34" charset="0"/>
                </a:rPr>
                <a:t>VSP</a:t>
              </a:r>
              <a:endParaRPr lang="en-US" sz="1500" dirty="0" smtClean="0">
                <a:solidFill>
                  <a:schemeClr val="tx1"/>
                </a:solidFill>
                <a:latin typeface="Calibri" pitchFamily="34" charset="0"/>
              </a:endParaRPr>
            </a:p>
          </p:txBody>
        </p:sp>
        <p:sp>
          <p:nvSpPr>
            <p:cNvPr id="71" name="Rounded Rectangle 70"/>
            <p:cNvSpPr/>
            <p:nvPr/>
          </p:nvSpPr>
          <p:spPr bwMode="auto">
            <a:xfrm>
              <a:off x="1232904" y="4703809"/>
              <a:ext cx="716890" cy="659072"/>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r>
                <a:rPr lang="en-US" sz="1300" dirty="0" smtClean="0">
                  <a:solidFill>
                    <a:schemeClr val="tx1"/>
                  </a:solidFill>
                  <a:latin typeface="Calibri" pitchFamily="34" charset="0"/>
                </a:rPr>
                <a:t>VSP</a:t>
              </a:r>
              <a:endParaRPr lang="en-US" sz="1500" dirty="0" smtClean="0">
                <a:solidFill>
                  <a:schemeClr val="tx1"/>
                </a:solidFill>
                <a:latin typeface="Calibri" pitchFamily="34" charset="0"/>
              </a:endParaRPr>
            </a:p>
          </p:txBody>
        </p:sp>
      </p:grpSp>
      <p:sp>
        <p:nvSpPr>
          <p:cNvPr id="76" name="Rounded Rectangle 75"/>
          <p:cNvSpPr/>
          <p:nvPr/>
        </p:nvSpPr>
        <p:spPr bwMode="auto">
          <a:xfrm>
            <a:off x="2609086" y="5610255"/>
            <a:ext cx="987549" cy="438707"/>
          </a:xfrm>
          <a:prstGeom prst="roundRect">
            <a:avLst/>
          </a:prstGeom>
          <a:ln>
            <a:headEnd type="none" w="med" len="med"/>
            <a:tailEnd type="none" w="med" len="med"/>
          </a:ln>
          <a:effectLst/>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300" dirty="0" smtClean="0">
                <a:solidFill>
                  <a:schemeClr val="tx1"/>
                </a:solidFill>
                <a:latin typeface="Calibri" pitchFamily="34" charset="0"/>
              </a:rPr>
              <a:t>VSwitch 2</a:t>
            </a:r>
          </a:p>
          <a:p>
            <a:pPr algn="ctr" defTabSz="914099"/>
            <a:r>
              <a:rPr lang="en-US" sz="1300" dirty="0" smtClean="0">
                <a:solidFill>
                  <a:schemeClr val="tx1"/>
                </a:solidFill>
                <a:latin typeface="Calibri" pitchFamily="34" charset="0"/>
              </a:rPr>
              <a:t>NIC 3</a:t>
            </a:r>
          </a:p>
        </p:txBody>
      </p:sp>
      <p:sp>
        <p:nvSpPr>
          <p:cNvPr id="77" name="Rounded Rectangle 76"/>
          <p:cNvSpPr/>
          <p:nvPr/>
        </p:nvSpPr>
        <p:spPr bwMode="auto">
          <a:xfrm>
            <a:off x="3676965" y="5610255"/>
            <a:ext cx="987549" cy="438707"/>
          </a:xfrm>
          <a:prstGeom prst="roundRect">
            <a:avLst/>
          </a:prstGeom>
          <a:ln>
            <a:headEnd type="none" w="med" len="med"/>
            <a:tailEnd type="none" w="med" len="med"/>
          </a:ln>
          <a:effectLst/>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300" dirty="0" smtClean="0">
                <a:solidFill>
                  <a:schemeClr val="tx1"/>
                </a:solidFill>
                <a:latin typeface="Calibri" pitchFamily="34" charset="0"/>
              </a:rPr>
              <a:t>VSwitch 3</a:t>
            </a:r>
          </a:p>
          <a:p>
            <a:pPr algn="ctr" defTabSz="914099"/>
            <a:r>
              <a:rPr lang="en-US" sz="1300" dirty="0" smtClean="0">
                <a:solidFill>
                  <a:schemeClr val="tx1"/>
                </a:solidFill>
                <a:latin typeface="Calibri" pitchFamily="34" charset="0"/>
              </a:rPr>
              <a:t>NIC 4</a:t>
            </a:r>
          </a:p>
        </p:txBody>
      </p:sp>
      <p:sp>
        <p:nvSpPr>
          <p:cNvPr id="33" name="Rounded Rectangle 32"/>
          <p:cNvSpPr/>
          <p:nvPr/>
        </p:nvSpPr>
        <p:spPr bwMode="auto">
          <a:xfrm>
            <a:off x="2506848" y="1419104"/>
            <a:ext cx="1524000" cy="1524000"/>
          </a:xfrm>
          <a:prstGeom prst="roundRect">
            <a:avLst/>
          </a:prstGeom>
          <a:ln>
            <a:headEnd type="none" w="med" len="med"/>
            <a:tailEnd type="none" w="med" len="med"/>
          </a:ln>
          <a:effectLst/>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700" dirty="0" smtClean="0">
                <a:solidFill>
                  <a:schemeClr val="tx1"/>
                </a:solidFill>
                <a:latin typeface="Calibri" pitchFamily="34" charset="0"/>
              </a:rPr>
              <a:t>Applications</a:t>
            </a:r>
          </a:p>
        </p:txBody>
      </p:sp>
      <p:sp>
        <p:nvSpPr>
          <p:cNvPr id="34" name="Rounded Rectangle 33"/>
          <p:cNvSpPr/>
          <p:nvPr/>
        </p:nvSpPr>
        <p:spPr bwMode="auto">
          <a:xfrm>
            <a:off x="4295868" y="1419104"/>
            <a:ext cx="1524000" cy="1524000"/>
          </a:xfrm>
          <a:prstGeom prst="roundRect">
            <a:avLst/>
          </a:prstGeom>
          <a:ln>
            <a:headEnd type="none" w="med" len="med"/>
            <a:tailEnd type="none" w="med" len="med"/>
          </a:ln>
          <a:effectLst/>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700" dirty="0" smtClean="0">
                <a:solidFill>
                  <a:schemeClr val="tx1"/>
                </a:solidFill>
                <a:latin typeface="Calibri" pitchFamily="34" charset="0"/>
              </a:rPr>
              <a:t>Applications</a:t>
            </a:r>
          </a:p>
        </p:txBody>
      </p:sp>
      <p:sp>
        <p:nvSpPr>
          <p:cNvPr id="35" name="Rounded Rectangle 34"/>
          <p:cNvSpPr/>
          <p:nvPr/>
        </p:nvSpPr>
        <p:spPr bwMode="auto">
          <a:xfrm>
            <a:off x="6057281" y="1419104"/>
            <a:ext cx="1524000" cy="1524000"/>
          </a:xfrm>
          <a:prstGeom prst="roundRect">
            <a:avLst/>
          </a:prstGeom>
          <a:ln>
            <a:headEnd type="none" w="med" len="med"/>
            <a:tailEnd type="none" w="med" len="med"/>
          </a:ln>
          <a:effectLst/>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700" dirty="0" smtClean="0">
                <a:solidFill>
                  <a:schemeClr val="tx1"/>
                </a:solidFill>
                <a:latin typeface="Calibri" pitchFamily="34" charset="0"/>
              </a:rPr>
              <a:t>Applications</a:t>
            </a:r>
          </a:p>
        </p:txBody>
      </p:sp>
      <p:grpSp>
        <p:nvGrpSpPr>
          <p:cNvPr id="7" name="Group 129"/>
          <p:cNvGrpSpPr/>
          <p:nvPr/>
        </p:nvGrpSpPr>
        <p:grpSpPr>
          <a:xfrm>
            <a:off x="723347" y="1419104"/>
            <a:ext cx="1524000" cy="1524000"/>
            <a:chOff x="868017" y="1702925"/>
            <a:chExt cx="1828800" cy="1828800"/>
          </a:xfrm>
          <a:effectLst/>
        </p:grpSpPr>
        <p:sp>
          <p:nvSpPr>
            <p:cNvPr id="37" name="Rounded Rectangle 36"/>
            <p:cNvSpPr/>
            <p:nvPr/>
          </p:nvSpPr>
          <p:spPr bwMode="auto">
            <a:xfrm>
              <a:off x="868017" y="1702925"/>
              <a:ext cx="1828800" cy="18288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dirty="0" smtClean="0">
                <a:solidFill>
                  <a:schemeClr val="tx1"/>
                </a:solidFill>
                <a:latin typeface="Calibri" pitchFamily="34" charset="0"/>
              </a:endParaRPr>
            </a:p>
          </p:txBody>
        </p:sp>
        <p:sp>
          <p:nvSpPr>
            <p:cNvPr id="38" name="Rounded Rectangle 37"/>
            <p:cNvSpPr/>
            <p:nvPr/>
          </p:nvSpPr>
          <p:spPr bwMode="auto">
            <a:xfrm>
              <a:off x="1134319" y="3159889"/>
              <a:ext cx="1341370" cy="300941"/>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r>
                <a:rPr lang="en-US" sz="1200" dirty="0" smtClean="0">
                  <a:solidFill>
                    <a:schemeClr val="tx1"/>
                  </a:solidFill>
                  <a:effectLst>
                    <a:outerShdw blurRad="38100" dist="38100" dir="2700000" algn="tl">
                      <a:srgbClr val="000000">
                        <a:alpha val="43137"/>
                      </a:srgbClr>
                    </a:outerShdw>
                  </a:effectLst>
                  <a:latin typeface="Calibri" pitchFamily="34" charset="0"/>
                </a:rPr>
                <a:t>VM Service</a:t>
              </a:r>
            </a:p>
          </p:txBody>
        </p:sp>
        <p:sp>
          <p:nvSpPr>
            <p:cNvPr id="39" name="Rounded Rectangle 38"/>
            <p:cNvSpPr/>
            <p:nvPr/>
          </p:nvSpPr>
          <p:spPr bwMode="auto">
            <a:xfrm>
              <a:off x="1134400" y="2803003"/>
              <a:ext cx="1331561" cy="300941"/>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r>
                <a:rPr lang="en-US" sz="1200" dirty="0" smtClean="0">
                  <a:solidFill>
                    <a:schemeClr val="tx1"/>
                  </a:solidFill>
                  <a:effectLst>
                    <a:outerShdw blurRad="38100" dist="38100" dir="2700000" algn="tl">
                      <a:srgbClr val="000000">
                        <a:alpha val="43137"/>
                      </a:srgbClr>
                    </a:outerShdw>
                  </a:effectLst>
                  <a:latin typeface="Calibri" pitchFamily="34" charset="0"/>
                </a:rPr>
                <a:t>WMI Provider</a:t>
              </a:r>
            </a:p>
          </p:txBody>
        </p:sp>
        <p:grpSp>
          <p:nvGrpSpPr>
            <p:cNvPr id="8" name="Group 114"/>
            <p:cNvGrpSpPr/>
            <p:nvPr/>
          </p:nvGrpSpPr>
          <p:grpSpPr>
            <a:xfrm>
              <a:off x="1242389" y="1842053"/>
              <a:ext cx="1093304" cy="771939"/>
              <a:chOff x="8557589" y="450575"/>
              <a:chExt cx="1093304" cy="771939"/>
            </a:xfrm>
          </p:grpSpPr>
          <p:sp>
            <p:nvSpPr>
              <p:cNvPr id="41" name="Rounded Rectangle 40"/>
              <p:cNvSpPr/>
              <p:nvPr/>
            </p:nvSpPr>
            <p:spPr bwMode="auto">
              <a:xfrm>
                <a:off x="8666922" y="765314"/>
                <a:ext cx="457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dirty="0" smtClean="0">
                  <a:solidFill>
                    <a:schemeClr val="tx1"/>
                  </a:solidFill>
                  <a:latin typeface="Calibri" pitchFamily="34" charset="0"/>
                </a:endParaRPr>
              </a:p>
            </p:txBody>
          </p:sp>
          <p:sp>
            <p:nvSpPr>
              <p:cNvPr id="42" name="Rounded Rectangle 41"/>
              <p:cNvSpPr/>
              <p:nvPr/>
            </p:nvSpPr>
            <p:spPr bwMode="auto">
              <a:xfrm>
                <a:off x="8888896" y="609601"/>
                <a:ext cx="457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dirty="0" smtClean="0">
                  <a:solidFill>
                    <a:schemeClr val="tx1"/>
                  </a:solidFill>
                  <a:latin typeface="Calibri" pitchFamily="34" charset="0"/>
                </a:endParaRPr>
              </a:p>
            </p:txBody>
          </p:sp>
          <p:sp>
            <p:nvSpPr>
              <p:cNvPr id="43" name="Rounded Rectangle 42"/>
              <p:cNvSpPr/>
              <p:nvPr/>
            </p:nvSpPr>
            <p:spPr bwMode="auto">
              <a:xfrm>
                <a:off x="9097618" y="450575"/>
                <a:ext cx="4572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sz="2400" dirty="0" smtClean="0">
                  <a:solidFill>
                    <a:schemeClr val="tx1"/>
                  </a:solidFill>
                  <a:latin typeface="Calibri" pitchFamily="34" charset="0"/>
                </a:endParaRPr>
              </a:p>
            </p:txBody>
          </p:sp>
          <p:sp>
            <p:nvSpPr>
              <p:cNvPr id="44" name="TextBox 43"/>
              <p:cNvSpPr txBox="1"/>
              <p:nvPr/>
            </p:nvSpPr>
            <p:spPr>
              <a:xfrm>
                <a:off x="8557589" y="626162"/>
                <a:ext cx="1093304" cy="553998"/>
              </a:xfrm>
              <a:prstGeom prst="rect">
                <a:avLst/>
              </a:prstGeom>
              <a:no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defTabSz="914063"/>
                <a:r>
                  <a:rPr lang="en-US" sz="1200" dirty="0" smtClean="0">
                    <a:solidFill>
                      <a:schemeClr val="tx1"/>
                    </a:solidFill>
                    <a:effectLst>
                      <a:outerShdw blurRad="38100" dist="38100" dir="2700000" algn="tl">
                        <a:srgbClr val="000000">
                          <a:alpha val="43137"/>
                        </a:srgbClr>
                      </a:outerShdw>
                    </a:effectLst>
                    <a:latin typeface="Calibri" pitchFamily="34" charset="0"/>
                  </a:rPr>
                  <a:t>VM Worker Processes</a:t>
                </a:r>
              </a:p>
            </p:txBody>
          </p:sp>
        </p:grpSp>
      </p:grpSp>
      <p:sp>
        <p:nvSpPr>
          <p:cNvPr id="45" name="Line 4"/>
          <p:cNvSpPr>
            <a:spLocks noChangeShapeType="1"/>
          </p:cNvSpPr>
          <p:nvPr/>
        </p:nvSpPr>
        <p:spPr bwMode="auto">
          <a:xfrm flipH="1" flipV="1">
            <a:off x="709612" y="3034507"/>
            <a:ext cx="8229600" cy="0"/>
          </a:xfrm>
          <a:prstGeom prst="line">
            <a:avLst/>
          </a:prstGeom>
          <a:noFill/>
          <a:ln w="28575">
            <a:solidFill>
              <a:srgbClr val="FFFFFF"/>
            </a:solidFill>
            <a:prstDash val="dash"/>
            <a:round/>
            <a:headEnd/>
            <a:tailEnd/>
          </a:ln>
          <a:effectLst/>
        </p:spPr>
        <p:txBody>
          <a:bodyPr wrap="none" lIns="76197" tIns="38098" rIns="76197" bIns="38098" anchor="ctr"/>
          <a:lstStyle/>
          <a:p>
            <a:pPr>
              <a:defRPr/>
            </a:pPr>
            <a:endParaRPr lang="en-US" dirty="0"/>
          </a:p>
        </p:txBody>
      </p:sp>
      <p:sp>
        <p:nvSpPr>
          <p:cNvPr id="78" name="Rounded Rectangle 77"/>
          <p:cNvSpPr/>
          <p:nvPr/>
        </p:nvSpPr>
        <p:spPr bwMode="auto">
          <a:xfrm>
            <a:off x="2584704" y="3661068"/>
            <a:ext cx="597408" cy="547658"/>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1"/>
              </a:solidFill>
              <a:latin typeface="Calibri" pitchFamily="34" charset="0"/>
            </a:endParaRPr>
          </a:p>
        </p:txBody>
      </p:sp>
      <p:sp>
        <p:nvSpPr>
          <p:cNvPr id="79" name="TextBox 78"/>
          <p:cNvSpPr txBox="1"/>
          <p:nvPr/>
        </p:nvSpPr>
        <p:spPr>
          <a:xfrm>
            <a:off x="2559967" y="3739774"/>
            <a:ext cx="640522" cy="359073"/>
          </a:xfrm>
          <a:prstGeom prst="rect">
            <a:avLst/>
          </a:prstGeom>
          <a:noFill/>
          <a:effectLst/>
        </p:spPr>
        <p:txBody>
          <a:bodyPr wrap="square" lIns="76197" tIns="38098" rIns="76197" bIns="38098" rtlCol="0">
            <a:spAutoFit/>
          </a:bodyPr>
          <a:lstStyle/>
          <a:p>
            <a:pPr algn="ctr"/>
            <a:r>
              <a:rPr lang="en-US" sz="900" dirty="0" smtClean="0">
                <a:latin typeface="Calibri" pitchFamily="34" charset="0"/>
              </a:rPr>
              <a:t>Windows Kernel</a:t>
            </a:r>
          </a:p>
        </p:txBody>
      </p:sp>
      <p:sp>
        <p:nvSpPr>
          <p:cNvPr id="80" name="Rounded Rectangle 79"/>
          <p:cNvSpPr/>
          <p:nvPr/>
        </p:nvSpPr>
        <p:spPr bwMode="auto">
          <a:xfrm>
            <a:off x="3375152" y="3661068"/>
            <a:ext cx="597408" cy="547658"/>
          </a:xfrm>
          <a:prstGeom prst="roundRect">
            <a:avLst/>
          </a:prstGeom>
          <a:ln>
            <a:headEnd type="none" w="med" len="med"/>
            <a:tailEnd type="none" w="med" len="med"/>
          </a:ln>
          <a:effectLst/>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1"/>
              </a:solidFill>
              <a:latin typeface="Calibri" pitchFamily="34" charset="0"/>
            </a:endParaRPr>
          </a:p>
        </p:txBody>
      </p:sp>
      <p:sp>
        <p:nvSpPr>
          <p:cNvPr id="81" name="TextBox 80"/>
          <p:cNvSpPr txBox="1"/>
          <p:nvPr/>
        </p:nvSpPr>
        <p:spPr>
          <a:xfrm>
            <a:off x="3415727" y="3783016"/>
            <a:ext cx="532037" cy="276995"/>
          </a:xfrm>
          <a:prstGeom prst="rect">
            <a:avLst/>
          </a:prstGeom>
          <a:noFill/>
          <a:effectLst/>
        </p:spPr>
        <p:txBody>
          <a:bodyPr wrap="square" lIns="76197" tIns="38098" rIns="76197" bIns="38098" rtlCol="0">
            <a:spAutoFit/>
          </a:bodyPr>
          <a:lstStyle/>
          <a:p>
            <a:r>
              <a:rPr lang="en-US" sz="1300" dirty="0" smtClean="0">
                <a:latin typeface="Calibri" pitchFamily="34" charset="0"/>
              </a:rPr>
              <a:t>VSC</a:t>
            </a:r>
          </a:p>
        </p:txBody>
      </p:sp>
      <p:sp>
        <p:nvSpPr>
          <p:cNvPr id="82" name="Rounded Rectangle 81"/>
          <p:cNvSpPr/>
          <p:nvPr/>
        </p:nvSpPr>
        <p:spPr bwMode="auto">
          <a:xfrm>
            <a:off x="4374254" y="3661068"/>
            <a:ext cx="597408" cy="547658"/>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1"/>
              </a:solidFill>
              <a:latin typeface="Calibri" pitchFamily="34" charset="0"/>
            </a:endParaRPr>
          </a:p>
        </p:txBody>
      </p:sp>
      <p:sp>
        <p:nvSpPr>
          <p:cNvPr id="83" name="TextBox 82"/>
          <p:cNvSpPr txBox="1"/>
          <p:nvPr/>
        </p:nvSpPr>
        <p:spPr>
          <a:xfrm>
            <a:off x="4349517" y="3767814"/>
            <a:ext cx="640522" cy="359073"/>
          </a:xfrm>
          <a:prstGeom prst="rect">
            <a:avLst/>
          </a:prstGeom>
          <a:noFill/>
          <a:effectLst/>
        </p:spPr>
        <p:txBody>
          <a:bodyPr wrap="square" lIns="76197" tIns="38098" rIns="76197" bIns="38098" rtlCol="0">
            <a:spAutoFit/>
          </a:bodyPr>
          <a:lstStyle/>
          <a:p>
            <a:pPr algn="ctr"/>
            <a:r>
              <a:rPr lang="en-US" sz="900" dirty="0" smtClean="0">
                <a:latin typeface="Calibri" pitchFamily="34" charset="0"/>
              </a:rPr>
              <a:t>Windows Kernel</a:t>
            </a:r>
          </a:p>
        </p:txBody>
      </p:sp>
      <p:sp>
        <p:nvSpPr>
          <p:cNvPr id="84" name="Rounded Rectangle 83"/>
          <p:cNvSpPr/>
          <p:nvPr/>
        </p:nvSpPr>
        <p:spPr bwMode="auto">
          <a:xfrm>
            <a:off x="5164701" y="3661068"/>
            <a:ext cx="597408" cy="547658"/>
          </a:xfrm>
          <a:prstGeom prst="roundRect">
            <a:avLst/>
          </a:prstGeom>
          <a:ln>
            <a:headEnd type="none" w="med" len="med"/>
            <a:tailEnd type="none" w="med" len="med"/>
          </a:ln>
          <a:effectLst/>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1"/>
              </a:solidFill>
              <a:latin typeface="Calibri" pitchFamily="34" charset="0"/>
            </a:endParaRPr>
          </a:p>
        </p:txBody>
      </p:sp>
      <p:sp>
        <p:nvSpPr>
          <p:cNvPr id="85" name="TextBox 84"/>
          <p:cNvSpPr txBox="1"/>
          <p:nvPr/>
        </p:nvSpPr>
        <p:spPr>
          <a:xfrm>
            <a:off x="5205277" y="3783016"/>
            <a:ext cx="532037" cy="282128"/>
          </a:xfrm>
          <a:prstGeom prst="rect">
            <a:avLst/>
          </a:prstGeom>
          <a:noFill/>
          <a:effectLst/>
        </p:spPr>
        <p:txBody>
          <a:bodyPr wrap="square" lIns="76197" tIns="38098" rIns="76197" bIns="38098" rtlCol="0">
            <a:spAutoFit/>
          </a:bodyPr>
          <a:lstStyle/>
          <a:p>
            <a:r>
              <a:rPr lang="en-US" sz="1300" dirty="0" smtClean="0">
                <a:latin typeface="Calibri" pitchFamily="34" charset="0"/>
              </a:rPr>
              <a:t>VSC</a:t>
            </a:r>
          </a:p>
        </p:txBody>
      </p:sp>
      <p:sp>
        <p:nvSpPr>
          <p:cNvPr id="86" name="Rounded Rectangle 85"/>
          <p:cNvSpPr/>
          <p:nvPr/>
        </p:nvSpPr>
        <p:spPr bwMode="auto">
          <a:xfrm>
            <a:off x="6145653" y="3661068"/>
            <a:ext cx="597408" cy="547658"/>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1"/>
              </a:solidFill>
              <a:latin typeface="Calibri" pitchFamily="34" charset="0"/>
            </a:endParaRPr>
          </a:p>
        </p:txBody>
      </p:sp>
      <p:sp>
        <p:nvSpPr>
          <p:cNvPr id="87" name="TextBox 86"/>
          <p:cNvSpPr txBox="1"/>
          <p:nvPr/>
        </p:nvSpPr>
        <p:spPr>
          <a:xfrm>
            <a:off x="6120916" y="3757919"/>
            <a:ext cx="640522" cy="353939"/>
          </a:xfrm>
          <a:prstGeom prst="rect">
            <a:avLst/>
          </a:prstGeom>
          <a:noFill/>
          <a:effectLst/>
        </p:spPr>
        <p:txBody>
          <a:bodyPr wrap="square" lIns="76197" tIns="38098" rIns="76197" bIns="38098" rtlCol="0">
            <a:spAutoFit/>
          </a:bodyPr>
          <a:lstStyle/>
          <a:p>
            <a:pPr algn="ctr"/>
            <a:r>
              <a:rPr lang="en-US" sz="900" dirty="0" smtClean="0">
                <a:latin typeface="Calibri" pitchFamily="34" charset="0"/>
              </a:rPr>
              <a:t>Linux Kernel</a:t>
            </a:r>
          </a:p>
        </p:txBody>
      </p:sp>
      <p:sp>
        <p:nvSpPr>
          <p:cNvPr id="88" name="Rounded Rectangle 87"/>
          <p:cNvSpPr/>
          <p:nvPr/>
        </p:nvSpPr>
        <p:spPr bwMode="auto">
          <a:xfrm>
            <a:off x="6936100" y="3661068"/>
            <a:ext cx="597408" cy="547658"/>
          </a:xfrm>
          <a:prstGeom prst="roundRect">
            <a:avLst/>
          </a:prstGeom>
          <a:ln>
            <a:headEnd type="none" w="med" len="med"/>
            <a:tailEnd type="none" w="med" len="med"/>
          </a:ln>
          <a:effectLst/>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1"/>
              </a:solidFill>
              <a:latin typeface="Calibri" pitchFamily="34" charset="0"/>
            </a:endParaRPr>
          </a:p>
        </p:txBody>
      </p:sp>
      <p:sp>
        <p:nvSpPr>
          <p:cNvPr id="89" name="TextBox 88"/>
          <p:cNvSpPr txBox="1"/>
          <p:nvPr/>
        </p:nvSpPr>
        <p:spPr>
          <a:xfrm>
            <a:off x="6976676" y="3783016"/>
            <a:ext cx="532037" cy="276995"/>
          </a:xfrm>
          <a:prstGeom prst="rect">
            <a:avLst/>
          </a:prstGeom>
          <a:noFill/>
          <a:effectLst/>
        </p:spPr>
        <p:txBody>
          <a:bodyPr wrap="square" lIns="76197" tIns="38098" rIns="76197" bIns="38098" rtlCol="0">
            <a:spAutoFit/>
          </a:bodyPr>
          <a:lstStyle/>
          <a:p>
            <a:r>
              <a:rPr lang="en-US" sz="1300" dirty="0" smtClean="0">
                <a:latin typeface="Calibri" pitchFamily="34" charset="0"/>
              </a:rPr>
              <a:t>VSC</a:t>
            </a:r>
          </a:p>
        </p:txBody>
      </p:sp>
      <p:sp>
        <p:nvSpPr>
          <p:cNvPr id="90" name="Rounded Rectangle 89"/>
          <p:cNvSpPr/>
          <p:nvPr/>
        </p:nvSpPr>
        <p:spPr bwMode="auto">
          <a:xfrm>
            <a:off x="2809175" y="4644919"/>
            <a:ext cx="908304" cy="323088"/>
          </a:xfrm>
          <a:prstGeom prst="roundRect">
            <a:avLst/>
          </a:prstGeom>
          <a:ln>
            <a:headEnd type="none" w="med" len="med"/>
            <a:tailEnd type="none" w="med" len="med"/>
          </a:ln>
          <a:effectLst/>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chemeClr val="tx1"/>
                </a:solidFill>
                <a:latin typeface="Calibri" pitchFamily="34" charset="0"/>
              </a:rPr>
              <a:t>VMBus</a:t>
            </a:r>
          </a:p>
        </p:txBody>
      </p:sp>
      <p:sp>
        <p:nvSpPr>
          <p:cNvPr id="91" name="Rounded Rectangle 90"/>
          <p:cNvSpPr/>
          <p:nvPr/>
        </p:nvSpPr>
        <p:spPr bwMode="auto">
          <a:xfrm>
            <a:off x="4642221" y="4644919"/>
            <a:ext cx="908304" cy="323088"/>
          </a:xfrm>
          <a:prstGeom prst="roundRect">
            <a:avLst/>
          </a:prstGeom>
          <a:ln>
            <a:headEnd type="none" w="med" len="med"/>
            <a:tailEnd type="none" w="med" len="med"/>
          </a:ln>
          <a:effectLst/>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chemeClr val="tx1"/>
                </a:solidFill>
                <a:latin typeface="Calibri" pitchFamily="34" charset="0"/>
              </a:rPr>
              <a:t>VMBus</a:t>
            </a:r>
          </a:p>
        </p:txBody>
      </p:sp>
      <p:sp>
        <p:nvSpPr>
          <p:cNvPr id="92" name="Rounded Rectangle 91"/>
          <p:cNvSpPr/>
          <p:nvPr/>
        </p:nvSpPr>
        <p:spPr bwMode="auto">
          <a:xfrm>
            <a:off x="6374040" y="4644919"/>
            <a:ext cx="908304" cy="323088"/>
          </a:xfrm>
          <a:prstGeom prst="roundRect">
            <a:avLst/>
          </a:prstGeom>
          <a:ln>
            <a:headEnd type="none" w="med" len="med"/>
            <a:tailEnd type="none" w="med" len="med"/>
          </a:ln>
          <a:effectLst/>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chemeClr val="tx1"/>
                </a:solidFill>
                <a:latin typeface="Calibri" pitchFamily="34" charset="0"/>
              </a:rPr>
              <a:t>VMBus</a:t>
            </a:r>
          </a:p>
        </p:txBody>
      </p:sp>
      <p:cxnSp>
        <p:nvCxnSpPr>
          <p:cNvPr id="96" name="Elbow Connector 95"/>
          <p:cNvCxnSpPr>
            <a:stCxn id="90" idx="0"/>
            <a:endCxn id="80" idx="2"/>
          </p:cNvCxnSpPr>
          <p:nvPr/>
        </p:nvCxnSpPr>
        <p:spPr bwMode="auto">
          <a:xfrm rot="5400000" flipH="1" flipV="1">
            <a:off x="3250495" y="4221560"/>
            <a:ext cx="436193" cy="410529"/>
          </a:xfrm>
          <a:prstGeom prst="bent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rgbClr val="FF0000"/>
            </a:solidFill>
            <a:prstDash val="solid"/>
            <a:round/>
            <a:headEnd type="arrow"/>
            <a:tailEnd type="arrow"/>
          </a:ln>
          <a:effectLst/>
        </p:spPr>
      </p:cxnSp>
      <p:cxnSp>
        <p:nvCxnSpPr>
          <p:cNvPr id="98" name="Elbow Connector 97"/>
          <p:cNvCxnSpPr>
            <a:stCxn id="91" idx="0"/>
            <a:endCxn id="84" idx="2"/>
          </p:cNvCxnSpPr>
          <p:nvPr/>
        </p:nvCxnSpPr>
        <p:spPr bwMode="auto">
          <a:xfrm rot="5400000" flipH="1" flipV="1">
            <a:off x="5061794" y="4243307"/>
            <a:ext cx="436193" cy="367032"/>
          </a:xfrm>
          <a:prstGeom prst="bent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rgbClr val="FFFF00"/>
            </a:solidFill>
            <a:prstDash val="solid"/>
            <a:round/>
            <a:headEnd type="arrow"/>
            <a:tailEnd type="arrow"/>
          </a:ln>
          <a:effectLst/>
        </p:spPr>
      </p:cxnSp>
      <p:cxnSp>
        <p:nvCxnSpPr>
          <p:cNvPr id="102" name="Elbow Connector 101"/>
          <p:cNvCxnSpPr>
            <a:stCxn id="92" idx="0"/>
            <a:endCxn id="88" idx="2"/>
          </p:cNvCxnSpPr>
          <p:nvPr/>
        </p:nvCxnSpPr>
        <p:spPr bwMode="auto">
          <a:xfrm rot="5400000" flipH="1" flipV="1">
            <a:off x="6813402" y="4223518"/>
            <a:ext cx="436193" cy="406613"/>
          </a:xfrm>
          <a:prstGeom prst="bent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rgbClr val="FF0000"/>
            </a:solidFill>
            <a:prstDash val="solid"/>
            <a:round/>
            <a:headEnd type="arrow"/>
            <a:tailEnd type="arrow"/>
          </a:ln>
          <a:effectLst/>
        </p:spPr>
      </p:cxnSp>
      <p:sp>
        <p:nvSpPr>
          <p:cNvPr id="104" name="Rounded Rectangle 103"/>
          <p:cNvSpPr/>
          <p:nvPr/>
        </p:nvSpPr>
        <p:spPr bwMode="auto">
          <a:xfrm>
            <a:off x="1590341" y="4672962"/>
            <a:ext cx="616494" cy="235507"/>
          </a:xfrm>
          <a:prstGeom prst="roundRect">
            <a:avLst/>
          </a:prstGeom>
          <a:ln>
            <a:headEnd type="none" w="med" len="med"/>
            <a:tailEnd type="none" w="med" len="med"/>
          </a:ln>
          <a:effectLst/>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00" dirty="0" smtClean="0">
                <a:solidFill>
                  <a:schemeClr val="tx1"/>
                </a:solidFill>
                <a:latin typeface="Calibri" pitchFamily="34" charset="0"/>
              </a:rPr>
              <a:t>VMBus</a:t>
            </a:r>
          </a:p>
        </p:txBody>
      </p:sp>
      <p:cxnSp>
        <p:nvCxnSpPr>
          <p:cNvPr id="63" name="Elbow Connector 62"/>
          <p:cNvCxnSpPr/>
          <p:nvPr/>
        </p:nvCxnSpPr>
        <p:spPr bwMode="auto">
          <a:xfrm rot="16200000" flipH="1">
            <a:off x="1688430" y="4195824"/>
            <a:ext cx="1141188" cy="1687674"/>
          </a:xfrm>
          <a:prstGeom prst="bent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rgbClr val="FFFF00"/>
            </a:solidFill>
            <a:prstDash val="solid"/>
            <a:round/>
            <a:headEnd type="arrow"/>
            <a:tailEnd type="arrow"/>
          </a:ln>
          <a:effectLst/>
        </p:spPr>
      </p:cxnSp>
      <p:cxnSp>
        <p:nvCxnSpPr>
          <p:cNvPr id="66" name="Elbow Connector 65"/>
          <p:cNvCxnSpPr/>
          <p:nvPr/>
        </p:nvCxnSpPr>
        <p:spPr bwMode="auto">
          <a:xfrm rot="16200000" flipH="1">
            <a:off x="2325852" y="3765368"/>
            <a:ext cx="1037705" cy="2652070"/>
          </a:xfrm>
          <a:prstGeom prst="bent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rgbClr val="C00000"/>
            </a:solidFill>
            <a:prstDash val="solid"/>
            <a:round/>
            <a:headEnd type="arrow"/>
            <a:tailEnd type="arrow"/>
          </a:ln>
          <a:effectLst/>
        </p:spPr>
      </p:cxnSp>
      <p:cxnSp>
        <p:nvCxnSpPr>
          <p:cNvPr id="68" name="Straight Arrow Connector 67"/>
          <p:cNvCxnSpPr/>
          <p:nvPr/>
        </p:nvCxnSpPr>
        <p:spPr bwMode="auto">
          <a:xfrm rot="16200000" flipV="1">
            <a:off x="-236835" y="4513293"/>
            <a:ext cx="2136894" cy="1912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accent4"/>
            </a:solidFill>
            <a:prstDash val="solid"/>
            <a:round/>
            <a:headEnd type="arrow"/>
            <a:tailEnd type="arrow"/>
          </a:ln>
          <a:effectLst/>
        </p:spPr>
      </p:cxnSp>
      <p:cxnSp>
        <p:nvCxnSpPr>
          <p:cNvPr id="72" name="Elbow Connector 71"/>
          <p:cNvCxnSpPr/>
          <p:nvPr/>
        </p:nvCxnSpPr>
        <p:spPr bwMode="auto">
          <a:xfrm rot="16200000" flipV="1">
            <a:off x="865910" y="4428507"/>
            <a:ext cx="1246909" cy="1058883"/>
          </a:xfrm>
          <a:prstGeom prst="bent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accent4"/>
            </a:solidFill>
            <a:prstDash val="solid"/>
            <a:round/>
            <a:headEnd type="arrow"/>
            <a:tailEnd type="arrow"/>
          </a:ln>
          <a:effectLst/>
        </p:spPr>
      </p:cxn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Networking: Parent Partition</a:t>
            </a:r>
            <a:endParaRPr lang="en-US" dirty="0"/>
          </a:p>
        </p:txBody>
      </p:sp>
      <p:pic>
        <p:nvPicPr>
          <p:cNvPr id="7" name="Content Placeholder 6" descr="Network Connection for a virtual switch Parent should look like this.bmp"/>
          <p:cNvPicPr>
            <a:picLocks noGrp="1" noChangeAspect="1"/>
          </p:cNvPicPr>
          <p:nvPr>
            <p:ph idx="1"/>
          </p:nvPr>
        </p:nvPicPr>
        <p:blipFill>
          <a:blip r:embed="rId3"/>
          <a:stretch>
            <a:fillRect/>
          </a:stretch>
        </p:blipFill>
        <p:spPr>
          <a:xfrm>
            <a:off x="2388151" y="1056973"/>
            <a:ext cx="4367698" cy="5486400"/>
          </a:xfrm>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Networking: Virtual Switches</a:t>
            </a:r>
            <a:endParaRPr lang="en-US" dirty="0"/>
          </a:p>
        </p:txBody>
      </p:sp>
      <p:pic>
        <p:nvPicPr>
          <p:cNvPr id="6" name="Content Placeholder 5" descr="Network Connection bound to virtual switch Not available to parent.bmp"/>
          <p:cNvPicPr>
            <a:picLocks noGrp="1" noChangeAspect="1"/>
          </p:cNvPicPr>
          <p:nvPr>
            <p:ph idx="1"/>
          </p:nvPr>
        </p:nvPicPr>
        <p:blipFill>
          <a:blip r:embed="rId3"/>
          <a:stretch>
            <a:fillRect/>
          </a:stretch>
        </p:blipFill>
        <p:spPr>
          <a:xfrm>
            <a:off x="2388151" y="1056393"/>
            <a:ext cx="4367698" cy="5486400"/>
          </a:xfrm>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NIC Configuration</a:t>
            </a:r>
            <a:endParaRPr lang="en-US" dirty="0"/>
          </a:p>
        </p:txBody>
      </p:sp>
      <p:sp>
        <p:nvSpPr>
          <p:cNvPr id="3" name="Content Placeholder 2"/>
          <p:cNvSpPr>
            <a:spLocks noGrp="1"/>
          </p:cNvSpPr>
          <p:nvPr>
            <p:ph idx="1"/>
          </p:nvPr>
        </p:nvSpPr>
        <p:spPr/>
        <p:txBody>
          <a:bodyPr/>
          <a:lstStyle/>
          <a:p>
            <a:endParaRPr lang="en-US"/>
          </a:p>
        </p:txBody>
      </p:sp>
      <p:pic>
        <p:nvPicPr>
          <p:cNvPr id="79874" name="Picture 2" descr="G:\jeffwoo\Pictures\Work\Win 7\Windows Server 2008 R2 RC Core Setup\Management Partition NIC Option highlight.bmp"/>
          <p:cNvPicPr>
            <a:picLocks noChangeAspect="1" noChangeArrowheads="1"/>
          </p:cNvPicPr>
          <p:nvPr/>
        </p:nvPicPr>
        <p:blipFill>
          <a:blip r:embed="rId2"/>
          <a:srcRect/>
          <a:stretch>
            <a:fillRect/>
          </a:stretch>
        </p:blipFill>
        <p:spPr bwMode="auto">
          <a:xfrm>
            <a:off x="2094024" y="1483760"/>
            <a:ext cx="5359400" cy="5019746"/>
          </a:xfrm>
          <a:prstGeom prst="rect">
            <a:avLst/>
          </a:prstGeom>
          <a:noFill/>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VM with Legacy &amp; Synthetic NIC</a:t>
            </a:r>
            <a:endParaRPr lang="en-US" dirty="0"/>
          </a:p>
        </p:txBody>
      </p:sp>
      <p:pic>
        <p:nvPicPr>
          <p:cNvPr id="6" name="Content Placeholder 5" descr="VM Settings Legacy &amp; Synthetic Network Adapters Highlight.bmp"/>
          <p:cNvPicPr>
            <a:picLocks noGrp="1" noChangeAspect="1"/>
          </p:cNvPicPr>
          <p:nvPr>
            <p:ph idx="1"/>
          </p:nvPr>
        </p:nvPicPr>
        <p:blipFill>
          <a:blip r:embed="rId3"/>
          <a:stretch>
            <a:fillRect/>
          </a:stretch>
        </p:blipFill>
        <p:spPr>
          <a:xfrm>
            <a:off x="1249505" y="983986"/>
            <a:ext cx="6644990" cy="5720550"/>
          </a:xfrm>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4400" dirty="0" smtClean="0"/>
              <a:t>Designing a Windows Server 2008 Hyper-V &amp; Microsoft System Center Infrastructure </a:t>
            </a:r>
            <a:endParaRPr lang="en-US" sz="4400" dirty="0"/>
          </a:p>
        </p:txBody>
      </p:sp>
      <p:sp>
        <p:nvSpPr>
          <p:cNvPr id="7" name="Subtitle 6"/>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Virtualization Requirements</a:t>
            </a:r>
            <a:endParaRPr lang="en-US" dirty="0"/>
          </a:p>
        </p:txBody>
      </p:sp>
      <p:sp>
        <p:nvSpPr>
          <p:cNvPr id="8" name="Content Placeholder 7"/>
          <p:cNvSpPr>
            <a:spLocks noGrp="1"/>
          </p:cNvSpPr>
          <p:nvPr>
            <p:ph idx="1"/>
          </p:nvPr>
        </p:nvSpPr>
        <p:spPr/>
        <p:txBody>
          <a:bodyPr/>
          <a:lstStyle/>
          <a:p>
            <a:pPr eaLnBrk="1" hangingPunct="1"/>
            <a:r>
              <a:rPr lang="en-US" dirty="0" smtClean="0"/>
              <a:t>Scheduler</a:t>
            </a:r>
          </a:p>
          <a:p>
            <a:pPr eaLnBrk="1" hangingPunct="1"/>
            <a:r>
              <a:rPr lang="en-US" dirty="0" smtClean="0"/>
              <a:t>Memory Management</a:t>
            </a:r>
          </a:p>
          <a:p>
            <a:pPr eaLnBrk="1" hangingPunct="1"/>
            <a:r>
              <a:rPr lang="en-US" dirty="0" smtClean="0"/>
              <a:t>VM State Machine</a:t>
            </a:r>
          </a:p>
          <a:p>
            <a:r>
              <a:t>Virtualized Devices</a:t>
            </a:r>
          </a:p>
          <a:p>
            <a:pPr eaLnBrk="1" hangingPunct="1"/>
            <a:r>
              <a:rPr lang="en-US" dirty="0" smtClean="0"/>
              <a:t>Storage Stack</a:t>
            </a:r>
          </a:p>
          <a:p>
            <a:pPr eaLnBrk="1" hangingPunct="1"/>
            <a:r>
              <a:rPr lang="en-US" dirty="0" smtClean="0"/>
              <a:t>Network Stack</a:t>
            </a:r>
          </a:p>
          <a:p>
            <a:pPr eaLnBrk="1" hangingPunct="1"/>
            <a:r>
              <a:rPr lang="en-US" dirty="0" smtClean="0"/>
              <a:t>Binary Translators (optional)</a:t>
            </a:r>
          </a:p>
          <a:p>
            <a:pPr eaLnBrk="1" hangingPunct="1"/>
            <a:r>
              <a:rPr lang="en-US" dirty="0" smtClean="0"/>
              <a:t>Drivers</a:t>
            </a:r>
          </a:p>
          <a:p>
            <a:pPr eaLnBrk="1" hangingPunct="1"/>
            <a:r>
              <a:rPr lang="en-US" dirty="0" smtClean="0"/>
              <a:t>Management API</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Building a Virtualization Farm</a:t>
            </a:r>
            <a:endParaRPr lang="en-US"/>
          </a:p>
        </p:txBody>
      </p:sp>
      <p:sp>
        <p:nvSpPr>
          <p:cNvPr id="46" name="Content Placeholder 45"/>
          <p:cNvSpPr>
            <a:spLocks noGrp="1"/>
          </p:cNvSpPr>
          <p:nvPr>
            <p:ph idx="1"/>
          </p:nvPr>
        </p:nvSpPr>
        <p:spPr>
          <a:xfrm>
            <a:off x="382588" y="1414463"/>
            <a:ext cx="8380412" cy="5122139"/>
          </a:xfrm>
        </p:spPr>
        <p:txBody>
          <a:bodyPr>
            <a:normAutofit lnSpcReduction="10000"/>
          </a:bodyPr>
          <a:lstStyle/>
          <a:p>
            <a:r>
              <a:rPr lang="en-US" dirty="0" smtClean="0"/>
              <a:t>If you could build a virtualization infrastructure and money was no object how would you do it?</a:t>
            </a:r>
          </a:p>
          <a:p>
            <a:r>
              <a:rPr lang="en-US" dirty="0" smtClean="0"/>
              <a:t>What hardware would you use?</a:t>
            </a:r>
          </a:p>
          <a:p>
            <a:r>
              <a:rPr lang="en-US" dirty="0" smtClean="0"/>
              <a:t>How would you manage it?</a:t>
            </a:r>
          </a:p>
          <a:p>
            <a:pPr lvl="1"/>
            <a:r>
              <a:rPr lang="en-US" dirty="0" smtClean="0"/>
              <a:t>Bare metal deployment</a:t>
            </a:r>
          </a:p>
          <a:p>
            <a:pPr lvl="1"/>
            <a:r>
              <a:rPr lang="en-US" dirty="0" smtClean="0"/>
              <a:t>Virtualization deployment</a:t>
            </a:r>
          </a:p>
          <a:p>
            <a:pPr lvl="1"/>
            <a:r>
              <a:rPr lang="en-US" dirty="0" smtClean="0"/>
              <a:t>Overall Systems Management</a:t>
            </a:r>
          </a:p>
          <a:p>
            <a:pPr lvl="2"/>
            <a:r>
              <a:rPr lang="en-US" dirty="0" smtClean="0"/>
              <a:t>Workload health monitoring</a:t>
            </a:r>
          </a:p>
          <a:p>
            <a:pPr lvl="2"/>
            <a:r>
              <a:rPr lang="en-US" dirty="0" smtClean="0"/>
              <a:t>Servicing</a:t>
            </a:r>
          </a:p>
          <a:p>
            <a:pPr lvl="2"/>
            <a:r>
              <a:rPr lang="en-US" dirty="0" smtClean="0"/>
              <a:t>Backup</a:t>
            </a:r>
          </a:p>
          <a:p>
            <a:pPr lvl="2"/>
            <a:r>
              <a:rPr lang="en-US" dirty="0" smtClean="0"/>
              <a:t>High Availability</a:t>
            </a:r>
          </a:p>
          <a:p>
            <a:pPr lvl="2"/>
            <a:r>
              <a:rPr smtClean="0"/>
              <a:t>Data </a:t>
            </a:r>
            <a:r>
              <a:rPr lang="en-US" dirty="0" smtClean="0"/>
              <a:t>replication</a:t>
            </a:r>
            <a:endParaRPr lang="en-US" dirty="0"/>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872547"/>
          </a:xfrm>
        </p:spPr>
        <p:txBody>
          <a:bodyPr/>
          <a:lstStyle/>
          <a:p>
            <a:r>
              <a:rPr sz="3300" smtClean="0"/>
              <a:t>Step 0: Choosing the building blocks</a:t>
            </a:r>
            <a:br>
              <a:rPr sz="3300" smtClean="0"/>
            </a:br>
            <a:r>
              <a:rPr sz="3000" smtClean="0"/>
              <a:t>Build a </a:t>
            </a:r>
            <a:r>
              <a:rPr sz="3000" i="1" smtClean="0"/>
              <a:t>balanced</a:t>
            </a:r>
            <a:r>
              <a:rPr sz="3000" smtClean="0"/>
              <a:t> system</a:t>
            </a:r>
            <a:endParaRPr sz="3300"/>
          </a:p>
        </p:txBody>
      </p:sp>
      <p:sp>
        <p:nvSpPr>
          <p:cNvPr id="48" name="Content Placeholder 47"/>
          <p:cNvSpPr>
            <a:spLocks noGrp="1"/>
          </p:cNvSpPr>
          <p:nvPr>
            <p:ph sz="half" idx="2"/>
          </p:nvPr>
        </p:nvSpPr>
        <p:spPr>
          <a:xfrm>
            <a:off x="4139260" y="1066122"/>
            <a:ext cx="4623741" cy="4992649"/>
          </a:xfrm>
        </p:spPr>
        <p:txBody>
          <a:bodyPr/>
          <a:lstStyle/>
          <a:p>
            <a:pPr>
              <a:lnSpc>
                <a:spcPct val="100000"/>
              </a:lnSpc>
            </a:pPr>
            <a:r>
              <a:rPr lang="en-US" sz="2400" dirty="0" smtClean="0"/>
              <a:t>Windows Server 2008 R2 DTC</a:t>
            </a:r>
          </a:p>
          <a:p>
            <a:pPr lvl="1">
              <a:lnSpc>
                <a:spcPct val="100000"/>
              </a:lnSpc>
            </a:pPr>
            <a:r>
              <a:rPr lang="en-US" sz="1800" dirty="0" smtClean="0"/>
              <a:t>Server Core Installation</a:t>
            </a:r>
          </a:p>
          <a:p>
            <a:pPr>
              <a:lnSpc>
                <a:spcPct val="100000"/>
              </a:lnSpc>
            </a:pPr>
            <a:r>
              <a:rPr lang="en-US" sz="2400" dirty="0" smtClean="0"/>
              <a:t>Quad processor/Quad Core (16 cores)</a:t>
            </a:r>
          </a:p>
          <a:p>
            <a:pPr lvl="1">
              <a:lnSpc>
                <a:spcPct val="100000"/>
              </a:lnSpc>
            </a:pPr>
            <a:r>
              <a:rPr lang="en-US" sz="1800" dirty="0" smtClean="0"/>
              <a:t>AMD-V or Intel  VT</a:t>
            </a:r>
          </a:p>
          <a:p>
            <a:pPr>
              <a:lnSpc>
                <a:spcPct val="100000"/>
              </a:lnSpc>
            </a:pPr>
            <a:r>
              <a:rPr lang="en-US" sz="2400" dirty="0" smtClean="0"/>
              <a:t>Memory</a:t>
            </a:r>
          </a:p>
          <a:p>
            <a:pPr lvl="1">
              <a:lnSpc>
                <a:spcPct val="100000"/>
              </a:lnSpc>
            </a:pPr>
            <a:r>
              <a:rPr lang="en-US" sz="1800" dirty="0" smtClean="0"/>
              <a:t>4 GB per core minimum (64 GB)</a:t>
            </a:r>
          </a:p>
          <a:p>
            <a:pPr lvl="1">
              <a:lnSpc>
                <a:spcPct val="100000"/>
              </a:lnSpc>
            </a:pPr>
            <a:r>
              <a:rPr lang="en-US" sz="1800" dirty="0" smtClean="0"/>
              <a:t>8 GB per core recommended (128 GB)</a:t>
            </a:r>
          </a:p>
          <a:p>
            <a:pPr>
              <a:lnSpc>
                <a:spcPct val="100000"/>
              </a:lnSpc>
            </a:pPr>
            <a:r>
              <a:rPr lang="en-US" sz="2400" dirty="0" smtClean="0"/>
              <a:t>Storage</a:t>
            </a:r>
          </a:p>
          <a:p>
            <a:pPr lvl="1">
              <a:lnSpc>
                <a:spcPct val="100000"/>
              </a:lnSpc>
            </a:pPr>
            <a:r>
              <a:rPr lang="en-US" sz="1800" dirty="0" smtClean="0"/>
              <a:t>8 </a:t>
            </a:r>
            <a:r>
              <a:rPr lang="en-US" sz="1800" dirty="0" err="1" smtClean="0"/>
              <a:t>Gb</a:t>
            </a:r>
            <a:r>
              <a:rPr lang="en-US" sz="1800" dirty="0" smtClean="0"/>
              <a:t> Fiber Channel x 2 (MPIO)</a:t>
            </a:r>
          </a:p>
          <a:p>
            <a:pPr>
              <a:lnSpc>
                <a:spcPct val="100000"/>
              </a:lnSpc>
            </a:pPr>
            <a:r>
              <a:rPr lang="en-US" sz="2400" dirty="0" smtClean="0"/>
              <a:t>Networking</a:t>
            </a:r>
          </a:p>
          <a:p>
            <a:pPr lvl="1">
              <a:lnSpc>
                <a:spcPct val="100000"/>
              </a:lnSpc>
            </a:pPr>
            <a:r>
              <a:rPr lang="en-US" sz="1800" dirty="0" smtClean="0"/>
              <a:t>1 Gb/E NIC (onboard) for VM management/cluster heartbeat/migration</a:t>
            </a:r>
          </a:p>
          <a:p>
            <a:pPr lvl="1">
              <a:lnSpc>
                <a:spcPct val="100000"/>
              </a:lnSpc>
            </a:pPr>
            <a:r>
              <a:rPr lang="en-US" sz="1800" dirty="0" smtClean="0"/>
              <a:t>1 quad-port Gb/E PCI-E for VMs</a:t>
            </a:r>
          </a:p>
        </p:txBody>
      </p:sp>
      <p:graphicFrame>
        <p:nvGraphicFramePr>
          <p:cNvPr id="178181" name="Object 5"/>
          <p:cNvGraphicFramePr>
            <a:graphicFrameLocks noChangeAspect="1"/>
          </p:cNvGraphicFramePr>
          <p:nvPr/>
        </p:nvGraphicFramePr>
        <p:xfrm>
          <a:off x="244593" y="1784026"/>
          <a:ext cx="3508963" cy="3942482"/>
        </p:xfrm>
        <a:graphic>
          <a:graphicData uri="http://schemas.openxmlformats.org/presentationml/2006/ole">
            <p:oleObj spid="_x0000_s1026" name="Visio" r:id="rId3" imgW="1091806" imgH="1227451" progId="Visio.Drawing.11">
              <p:embed/>
            </p:oleObj>
          </a:graphicData>
        </a:graphic>
      </p:graphicFrame>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5778" cy="461665"/>
          </a:xfrm>
        </p:spPr>
        <p:txBody>
          <a:bodyPr/>
          <a:lstStyle/>
          <a:p>
            <a:r>
              <a:rPr sz="3300"/>
              <a:t>Step 1: Ensure you have Active Directory</a:t>
            </a:r>
          </a:p>
        </p:txBody>
      </p:sp>
      <p:sp>
        <p:nvSpPr>
          <p:cNvPr id="147" name="TextBox 146"/>
          <p:cNvSpPr txBox="1"/>
          <p:nvPr/>
        </p:nvSpPr>
        <p:spPr>
          <a:xfrm>
            <a:off x="3621851" y="1364073"/>
            <a:ext cx="708521" cy="384717"/>
          </a:xfrm>
          <a:prstGeom prst="rect">
            <a:avLst/>
          </a:prstGeom>
          <a:noFill/>
        </p:spPr>
        <p:txBody>
          <a:bodyPr wrap="none" lIns="76197" tIns="38098" rIns="76197" bIns="38098" rtlCol="0">
            <a:spAutoFit/>
          </a:bodyPr>
          <a:lstStyle/>
          <a:p>
            <a:r>
              <a:rPr lang="en-US" sz="1000" dirty="0" smtClean="0">
                <a:solidFill>
                  <a:schemeClr val="tx1"/>
                </a:solidFill>
                <a:latin typeface="Segoe" pitchFamily="34" charset="0"/>
              </a:rPr>
              <a:t>Domain</a:t>
            </a:r>
          </a:p>
          <a:p>
            <a:r>
              <a:rPr lang="en-US" sz="1000" dirty="0" smtClean="0">
                <a:solidFill>
                  <a:schemeClr val="tx1"/>
                </a:solidFill>
                <a:latin typeface="Segoe" pitchFamily="34" charset="0"/>
              </a:rPr>
              <a:t>Controller</a:t>
            </a:r>
          </a:p>
        </p:txBody>
      </p:sp>
      <p:grpSp>
        <p:nvGrpSpPr>
          <p:cNvPr id="3" name="Group 89"/>
          <p:cNvGrpSpPr/>
          <p:nvPr/>
        </p:nvGrpSpPr>
        <p:grpSpPr>
          <a:xfrm>
            <a:off x="3341861" y="1323535"/>
            <a:ext cx="332036" cy="4425156"/>
            <a:chOff x="4010233" y="1588241"/>
            <a:chExt cx="398443" cy="5310187"/>
          </a:xfrm>
        </p:grpSpPr>
        <p:graphicFrame>
          <p:nvGraphicFramePr>
            <p:cNvPr id="36887" name="Object 23"/>
            <p:cNvGraphicFramePr>
              <a:graphicFrameLocks noChangeAspect="1"/>
            </p:cNvGraphicFramePr>
            <p:nvPr/>
          </p:nvGraphicFramePr>
          <p:xfrm>
            <a:off x="4016563" y="1588241"/>
            <a:ext cx="392113" cy="5310187"/>
          </p:xfrm>
          <a:graphic>
            <a:graphicData uri="http://schemas.openxmlformats.org/presentationml/2006/ole">
              <p:oleObj spid="_x0000_s2050" name="Visio" r:id="rId3" imgW="392899" imgH="5310934" progId="Visio.Drawing.11">
                <p:embed/>
              </p:oleObj>
            </a:graphicData>
          </a:graphic>
        </p:graphicFrame>
        <p:sp>
          <p:nvSpPr>
            <p:cNvPr id="87" name="TextBox 86"/>
            <p:cNvSpPr txBox="1"/>
            <p:nvPr/>
          </p:nvSpPr>
          <p:spPr>
            <a:xfrm rot="16200000">
              <a:off x="1974576" y="4406323"/>
              <a:ext cx="4459111" cy="387798"/>
            </a:xfrm>
            <a:prstGeom prst="rect">
              <a:avLst/>
            </a:prstGeom>
            <a:noFill/>
          </p:spPr>
          <p:txBody>
            <a:bodyPr wrap="square" rtlCol="0">
              <a:spAutoFit/>
            </a:bodyPr>
            <a:lstStyle/>
            <a:p>
              <a:pPr algn="ctr"/>
              <a:r>
                <a:rPr lang="en-US" sz="1500" dirty="0" smtClean="0">
                  <a:solidFill>
                    <a:schemeClr val="tx1"/>
                  </a:solidFill>
                  <a:latin typeface="Segoe" pitchFamily="34" charset="0"/>
                </a:rPr>
                <a:t>Ethernet</a:t>
              </a:r>
              <a:endParaRPr lang="en-US" sz="2300" dirty="0" smtClean="0">
                <a:solidFill>
                  <a:schemeClr val="tx1"/>
                </a:solidFill>
                <a:latin typeface="Segoe" pitchFamily="34" charset="0"/>
              </a:endParaRPr>
            </a:p>
          </p:txBody>
        </p:sp>
      </p:gr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5778" cy="457048"/>
          </a:xfrm>
        </p:spPr>
        <p:txBody>
          <a:bodyPr/>
          <a:lstStyle/>
          <a:p>
            <a:r>
              <a:rPr sz="3300"/>
              <a:t>Step 2: Building a Vir</a:t>
            </a:r>
            <a:r>
              <a:rPr sz="3300" err="1"/>
              <a:t>tu</a:t>
            </a:r>
            <a:r>
              <a:rPr sz="3300"/>
              <a:t>alization Farm</a:t>
            </a:r>
          </a:p>
        </p:txBody>
      </p:sp>
      <p:sp>
        <p:nvSpPr>
          <p:cNvPr id="54" name="Rounded Rectangle 53"/>
          <p:cNvSpPr/>
          <p:nvPr/>
        </p:nvSpPr>
        <p:spPr bwMode="auto">
          <a:xfrm>
            <a:off x="4039832" y="1900297"/>
            <a:ext cx="1997927" cy="3715926"/>
          </a:xfrm>
          <a:prstGeom prst="roundRect">
            <a:avLst/>
          </a:prstGeom>
          <a:solidFill>
            <a:schemeClr val="accent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tx1"/>
              </a:solidFill>
              <a:latin typeface="Segoe" pitchFamily="34" charset="0"/>
            </a:endParaRPr>
          </a:p>
        </p:txBody>
      </p:sp>
      <p:sp>
        <p:nvSpPr>
          <p:cNvPr id="31" name="TextBox 30"/>
          <p:cNvSpPr txBox="1"/>
          <p:nvPr/>
        </p:nvSpPr>
        <p:spPr>
          <a:xfrm>
            <a:off x="4364580" y="2110464"/>
            <a:ext cx="1410637" cy="384717"/>
          </a:xfrm>
          <a:prstGeom prst="rect">
            <a:avLst/>
          </a:prstGeom>
          <a:noFill/>
        </p:spPr>
        <p:txBody>
          <a:bodyPr wrap="none" lIns="76197" tIns="38098" rIns="76197" bIns="38098" rtlCol="0">
            <a:spAutoFit/>
          </a:bodyPr>
          <a:lstStyle/>
          <a:p>
            <a:pPr algn="ctr"/>
            <a:r>
              <a:rPr lang="en-US" sz="1000" b="1" dirty="0" smtClean="0">
                <a:solidFill>
                  <a:schemeClr val="tx1"/>
                </a:solidFill>
                <a:latin typeface="Segoe" pitchFamily="34" charset="0"/>
              </a:rPr>
              <a:t>Virtualization Farm 1</a:t>
            </a:r>
          </a:p>
          <a:p>
            <a:pPr algn="ctr"/>
            <a:r>
              <a:rPr lang="en-US" sz="1000" dirty="0" smtClean="0">
                <a:solidFill>
                  <a:schemeClr val="tx1"/>
                </a:solidFill>
                <a:latin typeface="Segoe" pitchFamily="34" charset="0"/>
              </a:rPr>
              <a:t>(14 + 2 Servers)</a:t>
            </a:r>
          </a:p>
        </p:txBody>
      </p:sp>
      <p:cxnSp>
        <p:nvCxnSpPr>
          <p:cNvPr id="95" name="Straight Arrow Connector 94"/>
          <p:cNvCxnSpPr/>
          <p:nvPr/>
        </p:nvCxnSpPr>
        <p:spPr bwMode="auto">
          <a:xfrm flipV="1">
            <a:off x="3586330" y="2574404"/>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5" name="Straight Arrow Connector 114"/>
          <p:cNvCxnSpPr/>
          <p:nvPr/>
        </p:nvCxnSpPr>
        <p:spPr bwMode="auto">
          <a:xfrm flipV="1">
            <a:off x="3586330" y="2775621"/>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6" name="Straight Arrow Connector 115"/>
          <p:cNvCxnSpPr/>
          <p:nvPr/>
        </p:nvCxnSpPr>
        <p:spPr bwMode="auto">
          <a:xfrm flipV="1">
            <a:off x="3586330" y="2976838"/>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7" name="Straight Arrow Connector 116"/>
          <p:cNvCxnSpPr/>
          <p:nvPr/>
        </p:nvCxnSpPr>
        <p:spPr bwMode="auto">
          <a:xfrm flipV="1">
            <a:off x="3586330" y="3178054"/>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8" name="Straight Arrow Connector 117"/>
          <p:cNvCxnSpPr/>
          <p:nvPr/>
        </p:nvCxnSpPr>
        <p:spPr bwMode="auto">
          <a:xfrm flipV="1">
            <a:off x="3586330" y="2373188"/>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9" name="Straight Arrow Connector 118"/>
          <p:cNvCxnSpPr/>
          <p:nvPr/>
        </p:nvCxnSpPr>
        <p:spPr bwMode="auto">
          <a:xfrm flipV="1">
            <a:off x="3586330" y="3379271"/>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0" name="Straight Arrow Connector 119"/>
          <p:cNvCxnSpPr/>
          <p:nvPr/>
        </p:nvCxnSpPr>
        <p:spPr bwMode="auto">
          <a:xfrm flipV="1">
            <a:off x="3586330" y="3580488"/>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1" name="Straight Arrow Connector 120"/>
          <p:cNvCxnSpPr/>
          <p:nvPr/>
        </p:nvCxnSpPr>
        <p:spPr bwMode="auto">
          <a:xfrm flipV="1">
            <a:off x="3586330" y="3781704"/>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2" name="Straight Arrow Connector 121"/>
          <p:cNvCxnSpPr/>
          <p:nvPr/>
        </p:nvCxnSpPr>
        <p:spPr bwMode="auto">
          <a:xfrm flipV="1">
            <a:off x="3586330" y="3982921"/>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3" name="Straight Arrow Connector 122"/>
          <p:cNvCxnSpPr/>
          <p:nvPr/>
        </p:nvCxnSpPr>
        <p:spPr bwMode="auto">
          <a:xfrm flipV="1">
            <a:off x="3586330" y="4184138"/>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4" name="Straight Arrow Connector 123"/>
          <p:cNvCxnSpPr/>
          <p:nvPr/>
        </p:nvCxnSpPr>
        <p:spPr bwMode="auto">
          <a:xfrm flipV="1">
            <a:off x="3586330" y="4385354"/>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5" name="Straight Arrow Connector 124"/>
          <p:cNvCxnSpPr/>
          <p:nvPr/>
        </p:nvCxnSpPr>
        <p:spPr bwMode="auto">
          <a:xfrm flipV="1">
            <a:off x="3586330" y="4586571"/>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6" name="Straight Arrow Connector 125"/>
          <p:cNvCxnSpPr/>
          <p:nvPr/>
        </p:nvCxnSpPr>
        <p:spPr bwMode="auto">
          <a:xfrm flipV="1">
            <a:off x="3586330" y="4787788"/>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7" name="Straight Arrow Connector 126"/>
          <p:cNvCxnSpPr/>
          <p:nvPr/>
        </p:nvCxnSpPr>
        <p:spPr bwMode="auto">
          <a:xfrm flipV="1">
            <a:off x="3586330" y="4989004"/>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sp>
        <p:nvSpPr>
          <p:cNvPr id="147" name="TextBox 146"/>
          <p:cNvSpPr txBox="1"/>
          <p:nvPr/>
        </p:nvSpPr>
        <p:spPr>
          <a:xfrm>
            <a:off x="3621851" y="1364073"/>
            <a:ext cx="708521" cy="384717"/>
          </a:xfrm>
          <a:prstGeom prst="rect">
            <a:avLst/>
          </a:prstGeom>
          <a:noFill/>
        </p:spPr>
        <p:txBody>
          <a:bodyPr wrap="none" lIns="76197" tIns="38098" rIns="76197" bIns="38098" rtlCol="0">
            <a:spAutoFit/>
          </a:bodyPr>
          <a:lstStyle/>
          <a:p>
            <a:r>
              <a:rPr lang="en-US" sz="1000" dirty="0" smtClean="0">
                <a:solidFill>
                  <a:schemeClr val="tx1"/>
                </a:solidFill>
                <a:latin typeface="Segoe" pitchFamily="34" charset="0"/>
              </a:rPr>
              <a:t>Domain</a:t>
            </a:r>
          </a:p>
          <a:p>
            <a:r>
              <a:rPr lang="en-US" sz="1000" dirty="0" smtClean="0">
                <a:solidFill>
                  <a:schemeClr val="tx1"/>
                </a:solidFill>
                <a:latin typeface="Segoe" pitchFamily="34" charset="0"/>
              </a:rPr>
              <a:t>Controller</a:t>
            </a:r>
          </a:p>
        </p:txBody>
      </p:sp>
      <p:graphicFrame>
        <p:nvGraphicFramePr>
          <p:cNvPr id="75790" name="Object 14"/>
          <p:cNvGraphicFramePr>
            <a:graphicFrameLocks noChangeAspect="1"/>
          </p:cNvGraphicFramePr>
          <p:nvPr/>
        </p:nvGraphicFramePr>
        <p:xfrm>
          <a:off x="4303092" y="2618035"/>
          <a:ext cx="1504157" cy="2965979"/>
        </p:xfrm>
        <a:graphic>
          <a:graphicData uri="http://schemas.openxmlformats.org/presentationml/2006/ole">
            <p:oleObj spid="_x0000_s3075" name="Visio" r:id="rId3" imgW="1804205" imgH="3559093" progId="Visio.Drawing.11">
              <p:embed/>
            </p:oleObj>
          </a:graphicData>
        </a:graphic>
      </p:graphicFrame>
      <p:cxnSp>
        <p:nvCxnSpPr>
          <p:cNvPr id="88" name="Straight Arrow Connector 87"/>
          <p:cNvCxnSpPr/>
          <p:nvPr/>
        </p:nvCxnSpPr>
        <p:spPr bwMode="auto">
          <a:xfrm flipV="1">
            <a:off x="3583940" y="5190221"/>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89" name="Straight Arrow Connector 88"/>
          <p:cNvCxnSpPr/>
          <p:nvPr/>
        </p:nvCxnSpPr>
        <p:spPr bwMode="auto">
          <a:xfrm flipV="1">
            <a:off x="3583940" y="5391437"/>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grpSp>
        <p:nvGrpSpPr>
          <p:cNvPr id="3" name="Group 89"/>
          <p:cNvGrpSpPr/>
          <p:nvPr/>
        </p:nvGrpSpPr>
        <p:grpSpPr>
          <a:xfrm>
            <a:off x="3341861" y="1323535"/>
            <a:ext cx="332036" cy="4425156"/>
            <a:chOff x="4010233" y="1588241"/>
            <a:chExt cx="398443" cy="5310187"/>
          </a:xfrm>
        </p:grpSpPr>
        <p:graphicFrame>
          <p:nvGraphicFramePr>
            <p:cNvPr id="36887" name="Object 23"/>
            <p:cNvGraphicFramePr>
              <a:graphicFrameLocks noChangeAspect="1"/>
            </p:cNvGraphicFramePr>
            <p:nvPr/>
          </p:nvGraphicFramePr>
          <p:xfrm>
            <a:off x="4016563" y="1588241"/>
            <a:ext cx="392113" cy="5310187"/>
          </p:xfrm>
          <a:graphic>
            <a:graphicData uri="http://schemas.openxmlformats.org/presentationml/2006/ole">
              <p:oleObj spid="_x0000_s3074" name="Visio" r:id="rId4" imgW="392899" imgH="5310934" progId="Visio.Drawing.11">
                <p:embed/>
              </p:oleObj>
            </a:graphicData>
          </a:graphic>
        </p:graphicFrame>
        <p:sp>
          <p:nvSpPr>
            <p:cNvPr id="87" name="TextBox 86"/>
            <p:cNvSpPr txBox="1"/>
            <p:nvPr/>
          </p:nvSpPr>
          <p:spPr>
            <a:xfrm rot="16200000">
              <a:off x="1974576" y="4406323"/>
              <a:ext cx="4459111" cy="387798"/>
            </a:xfrm>
            <a:prstGeom prst="rect">
              <a:avLst/>
            </a:prstGeom>
            <a:noFill/>
          </p:spPr>
          <p:txBody>
            <a:bodyPr wrap="square" rtlCol="0">
              <a:spAutoFit/>
            </a:bodyPr>
            <a:lstStyle/>
            <a:p>
              <a:pPr algn="ctr"/>
              <a:r>
                <a:rPr lang="en-US" sz="1500" dirty="0" smtClean="0">
                  <a:solidFill>
                    <a:schemeClr val="tx1"/>
                  </a:solidFill>
                  <a:latin typeface="Segoe" pitchFamily="34" charset="0"/>
                </a:rPr>
                <a:t>Ethernet</a:t>
              </a:r>
              <a:endParaRPr lang="en-US" sz="2300" dirty="0" smtClean="0">
                <a:solidFill>
                  <a:schemeClr val="tx1"/>
                </a:solidFill>
                <a:latin typeface="Segoe" pitchFamily="34" charset="0"/>
              </a:endParaRPr>
            </a:p>
          </p:txBody>
        </p:sp>
      </p:gr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5778" cy="461665"/>
          </a:xfrm>
        </p:spPr>
        <p:txBody>
          <a:bodyPr/>
          <a:lstStyle/>
          <a:p>
            <a:r>
              <a:rPr sz="3300"/>
              <a:t>Step 3: Adding Storage</a:t>
            </a:r>
          </a:p>
        </p:txBody>
      </p:sp>
      <p:sp>
        <p:nvSpPr>
          <p:cNvPr id="54" name="Rounded Rectangle 53"/>
          <p:cNvSpPr/>
          <p:nvPr/>
        </p:nvSpPr>
        <p:spPr bwMode="auto">
          <a:xfrm>
            <a:off x="4039832" y="1900297"/>
            <a:ext cx="1997927" cy="3715926"/>
          </a:xfrm>
          <a:prstGeom prst="roundRect">
            <a:avLst/>
          </a:prstGeom>
          <a:solidFill>
            <a:schemeClr val="accent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tx1"/>
              </a:solidFill>
              <a:latin typeface="Segoe" pitchFamily="34" charset="0"/>
            </a:endParaRPr>
          </a:p>
        </p:txBody>
      </p:sp>
      <p:sp>
        <p:nvSpPr>
          <p:cNvPr id="31" name="TextBox 30"/>
          <p:cNvSpPr txBox="1"/>
          <p:nvPr/>
        </p:nvSpPr>
        <p:spPr>
          <a:xfrm>
            <a:off x="4364580" y="2110464"/>
            <a:ext cx="1410637" cy="384717"/>
          </a:xfrm>
          <a:prstGeom prst="rect">
            <a:avLst/>
          </a:prstGeom>
          <a:noFill/>
        </p:spPr>
        <p:txBody>
          <a:bodyPr wrap="none" lIns="76197" tIns="38098" rIns="76197" bIns="38098" rtlCol="0">
            <a:spAutoFit/>
          </a:bodyPr>
          <a:lstStyle/>
          <a:p>
            <a:pPr algn="ctr"/>
            <a:r>
              <a:rPr lang="en-US" sz="1000" b="1" dirty="0" smtClean="0">
                <a:solidFill>
                  <a:schemeClr val="tx1"/>
                </a:solidFill>
                <a:latin typeface="Segoe" pitchFamily="34" charset="0"/>
              </a:rPr>
              <a:t>Virtualization Farm 1</a:t>
            </a:r>
          </a:p>
          <a:p>
            <a:pPr algn="ctr"/>
            <a:r>
              <a:rPr lang="en-US" sz="1000" dirty="0" smtClean="0">
                <a:solidFill>
                  <a:schemeClr val="tx1"/>
                </a:solidFill>
                <a:latin typeface="Segoe" pitchFamily="34" charset="0"/>
              </a:rPr>
              <a:t>(14 + 2 Servers)</a:t>
            </a:r>
          </a:p>
        </p:txBody>
      </p:sp>
      <p:graphicFrame>
        <p:nvGraphicFramePr>
          <p:cNvPr id="36883" name="Object 19"/>
          <p:cNvGraphicFramePr>
            <a:graphicFrameLocks noChangeAspect="1"/>
          </p:cNvGraphicFramePr>
          <p:nvPr/>
        </p:nvGraphicFramePr>
        <p:xfrm>
          <a:off x="6528430" y="3469356"/>
          <a:ext cx="588698" cy="632354"/>
        </p:xfrm>
        <a:graphic>
          <a:graphicData uri="http://schemas.openxmlformats.org/presentationml/2006/ole">
            <p:oleObj spid="_x0000_s4098" name="Visio" r:id="rId3" imgW="706733" imgH="758743" progId="Visio.Drawing.11">
              <p:embed/>
            </p:oleObj>
          </a:graphicData>
        </a:graphic>
      </p:graphicFrame>
      <p:sp>
        <p:nvSpPr>
          <p:cNvPr id="33" name="TextBox 32"/>
          <p:cNvSpPr txBox="1"/>
          <p:nvPr/>
        </p:nvSpPr>
        <p:spPr>
          <a:xfrm>
            <a:off x="6488783" y="3888450"/>
            <a:ext cx="801495" cy="446272"/>
          </a:xfrm>
          <a:prstGeom prst="rect">
            <a:avLst/>
          </a:prstGeom>
          <a:noFill/>
        </p:spPr>
        <p:txBody>
          <a:bodyPr wrap="none" lIns="76197" tIns="38098" rIns="76197" bIns="38098" rtlCol="0">
            <a:spAutoFit/>
          </a:bodyPr>
          <a:lstStyle/>
          <a:p>
            <a:pPr algn="ctr"/>
            <a:r>
              <a:rPr lang="en-US" sz="800" dirty="0" smtClean="0">
                <a:solidFill>
                  <a:schemeClr val="tx1"/>
                </a:solidFill>
                <a:latin typeface="Segoe" pitchFamily="34" charset="0"/>
              </a:rPr>
              <a:t>32-Port</a:t>
            </a:r>
          </a:p>
          <a:p>
            <a:pPr algn="ctr"/>
            <a:r>
              <a:rPr lang="en-US" sz="800" dirty="0" err="1" smtClean="0">
                <a:solidFill>
                  <a:schemeClr val="tx1"/>
                </a:solidFill>
                <a:latin typeface="Segoe" pitchFamily="34" charset="0"/>
              </a:rPr>
              <a:t>Fibre</a:t>
            </a:r>
            <a:r>
              <a:rPr lang="en-US" sz="800" dirty="0" smtClean="0">
                <a:solidFill>
                  <a:schemeClr val="tx1"/>
                </a:solidFill>
                <a:latin typeface="Segoe" pitchFamily="34" charset="0"/>
              </a:rPr>
              <a:t> Channel</a:t>
            </a:r>
          </a:p>
          <a:p>
            <a:pPr algn="ctr"/>
            <a:r>
              <a:rPr lang="en-US" sz="800" dirty="0" smtClean="0">
                <a:solidFill>
                  <a:schemeClr val="tx1"/>
                </a:solidFill>
                <a:latin typeface="Segoe" pitchFamily="34" charset="0"/>
              </a:rPr>
              <a:t>Switch</a:t>
            </a:r>
          </a:p>
        </p:txBody>
      </p:sp>
      <p:grpSp>
        <p:nvGrpSpPr>
          <p:cNvPr id="3" name="Group 84"/>
          <p:cNvGrpSpPr/>
          <p:nvPr/>
        </p:nvGrpSpPr>
        <p:grpSpPr>
          <a:xfrm>
            <a:off x="6899566" y="2639101"/>
            <a:ext cx="864677" cy="914325"/>
            <a:chOff x="8321369" y="1984917"/>
            <a:chExt cx="1037612" cy="1097190"/>
          </a:xfrm>
        </p:grpSpPr>
        <p:graphicFrame>
          <p:nvGraphicFramePr>
            <p:cNvPr id="36884" name="Object 20"/>
            <p:cNvGraphicFramePr>
              <a:graphicFrameLocks noChangeAspect="1"/>
            </p:cNvGraphicFramePr>
            <p:nvPr/>
          </p:nvGraphicFramePr>
          <p:xfrm>
            <a:off x="8542435" y="1984917"/>
            <a:ext cx="816546" cy="1012094"/>
          </p:xfrm>
          <a:graphic>
            <a:graphicData uri="http://schemas.openxmlformats.org/presentationml/2006/ole">
              <p:oleObj spid="_x0000_s4099" name="Visio" r:id="rId4" imgW="981168" imgH="1216098" progId="Visio.Drawing.11">
                <p:embed/>
              </p:oleObj>
            </a:graphicData>
          </a:graphic>
        </p:graphicFrame>
        <p:sp>
          <p:nvSpPr>
            <p:cNvPr id="34" name="TextBox 33"/>
            <p:cNvSpPr txBox="1"/>
            <p:nvPr/>
          </p:nvSpPr>
          <p:spPr>
            <a:xfrm>
              <a:off x="8321369" y="2786642"/>
              <a:ext cx="221677" cy="295465"/>
            </a:xfrm>
            <a:prstGeom prst="rect">
              <a:avLst/>
            </a:prstGeom>
            <a:noFill/>
          </p:spPr>
          <p:txBody>
            <a:bodyPr wrap="none" rtlCol="0">
              <a:spAutoFit/>
            </a:bodyPr>
            <a:lstStyle/>
            <a:p>
              <a:pPr algn="ctr"/>
              <a:endParaRPr lang="en-US" sz="1000" dirty="0" smtClean="0">
                <a:solidFill>
                  <a:schemeClr val="tx1"/>
                </a:solidFill>
                <a:latin typeface="Segoe" pitchFamily="34" charset="0"/>
              </a:endParaRPr>
            </a:p>
          </p:txBody>
        </p:sp>
      </p:grpSp>
      <p:cxnSp>
        <p:nvCxnSpPr>
          <p:cNvPr id="95" name="Straight Arrow Connector 94"/>
          <p:cNvCxnSpPr/>
          <p:nvPr/>
        </p:nvCxnSpPr>
        <p:spPr bwMode="auto">
          <a:xfrm flipV="1">
            <a:off x="3586330" y="2574404"/>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5" name="Straight Arrow Connector 114"/>
          <p:cNvCxnSpPr/>
          <p:nvPr/>
        </p:nvCxnSpPr>
        <p:spPr bwMode="auto">
          <a:xfrm flipV="1">
            <a:off x="3586330" y="2775621"/>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6" name="Straight Arrow Connector 115"/>
          <p:cNvCxnSpPr/>
          <p:nvPr/>
        </p:nvCxnSpPr>
        <p:spPr bwMode="auto">
          <a:xfrm flipV="1">
            <a:off x="3586330" y="2976838"/>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7" name="Straight Arrow Connector 116"/>
          <p:cNvCxnSpPr/>
          <p:nvPr/>
        </p:nvCxnSpPr>
        <p:spPr bwMode="auto">
          <a:xfrm flipV="1">
            <a:off x="3586330" y="3178054"/>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8" name="Straight Arrow Connector 117"/>
          <p:cNvCxnSpPr/>
          <p:nvPr/>
        </p:nvCxnSpPr>
        <p:spPr bwMode="auto">
          <a:xfrm flipV="1">
            <a:off x="3586330" y="2373188"/>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9" name="Straight Arrow Connector 118"/>
          <p:cNvCxnSpPr/>
          <p:nvPr/>
        </p:nvCxnSpPr>
        <p:spPr bwMode="auto">
          <a:xfrm flipV="1">
            <a:off x="3586330" y="3379271"/>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0" name="Straight Arrow Connector 119"/>
          <p:cNvCxnSpPr/>
          <p:nvPr/>
        </p:nvCxnSpPr>
        <p:spPr bwMode="auto">
          <a:xfrm flipV="1">
            <a:off x="3586330" y="3580488"/>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1" name="Straight Arrow Connector 120"/>
          <p:cNvCxnSpPr/>
          <p:nvPr/>
        </p:nvCxnSpPr>
        <p:spPr bwMode="auto">
          <a:xfrm flipV="1">
            <a:off x="3586330" y="3781704"/>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2" name="Straight Arrow Connector 121"/>
          <p:cNvCxnSpPr/>
          <p:nvPr/>
        </p:nvCxnSpPr>
        <p:spPr bwMode="auto">
          <a:xfrm flipV="1">
            <a:off x="3586330" y="3982921"/>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3" name="Straight Arrow Connector 122"/>
          <p:cNvCxnSpPr/>
          <p:nvPr/>
        </p:nvCxnSpPr>
        <p:spPr bwMode="auto">
          <a:xfrm flipV="1">
            <a:off x="3586330" y="4184138"/>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4" name="Straight Arrow Connector 123"/>
          <p:cNvCxnSpPr/>
          <p:nvPr/>
        </p:nvCxnSpPr>
        <p:spPr bwMode="auto">
          <a:xfrm flipV="1">
            <a:off x="3586330" y="4385354"/>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5" name="Straight Arrow Connector 124"/>
          <p:cNvCxnSpPr/>
          <p:nvPr/>
        </p:nvCxnSpPr>
        <p:spPr bwMode="auto">
          <a:xfrm flipV="1">
            <a:off x="3586330" y="4586571"/>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6" name="Straight Arrow Connector 125"/>
          <p:cNvCxnSpPr/>
          <p:nvPr/>
        </p:nvCxnSpPr>
        <p:spPr bwMode="auto">
          <a:xfrm flipV="1">
            <a:off x="3586330" y="4787788"/>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7" name="Straight Arrow Connector 126"/>
          <p:cNvCxnSpPr/>
          <p:nvPr/>
        </p:nvCxnSpPr>
        <p:spPr bwMode="auto">
          <a:xfrm flipV="1">
            <a:off x="3586330" y="4989004"/>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40" name="Straight Arrow Connector 139"/>
          <p:cNvCxnSpPr/>
          <p:nvPr/>
        </p:nvCxnSpPr>
        <p:spPr bwMode="auto">
          <a:xfrm rot="16200000" flipV="1">
            <a:off x="6642602" y="3328806"/>
            <a:ext cx="487261" cy="2010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bg1"/>
            </a:solidFill>
            <a:prstDash val="solid"/>
            <a:round/>
            <a:headEnd type="arrow"/>
            <a:tailEnd type="arrow"/>
          </a:ln>
          <a:effectLst/>
          <a:scene3d>
            <a:camera prst="orthographicFront">
              <a:rot lat="0" lon="0" rev="7500000"/>
            </a:camera>
            <a:lightRig rig="threePt" dir="t"/>
          </a:scene3d>
        </p:spPr>
      </p:cxnSp>
      <p:cxnSp>
        <p:nvCxnSpPr>
          <p:cNvPr id="143" name="Straight Arrow Connector 142"/>
          <p:cNvCxnSpPr/>
          <p:nvPr/>
        </p:nvCxnSpPr>
        <p:spPr bwMode="auto">
          <a:xfrm rot="16200000" flipV="1">
            <a:off x="6760195" y="3403597"/>
            <a:ext cx="487261" cy="2010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bg1"/>
            </a:solidFill>
            <a:prstDash val="solid"/>
            <a:round/>
            <a:headEnd type="arrow"/>
            <a:tailEnd type="arrow"/>
          </a:ln>
          <a:effectLst/>
          <a:scene3d>
            <a:camera prst="orthographicFront">
              <a:rot lat="0" lon="0" rev="7500000"/>
            </a:camera>
            <a:lightRig rig="threePt" dir="t"/>
          </a:scene3d>
        </p:spPr>
      </p:cxnSp>
      <p:cxnSp>
        <p:nvCxnSpPr>
          <p:cNvPr id="145" name="Straight Arrow Connector 144"/>
          <p:cNvCxnSpPr/>
          <p:nvPr/>
        </p:nvCxnSpPr>
        <p:spPr bwMode="auto">
          <a:xfrm rot="16200000" flipV="1">
            <a:off x="6896602" y="3478388"/>
            <a:ext cx="487261" cy="2010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bg1"/>
            </a:solidFill>
            <a:prstDash val="solid"/>
            <a:round/>
            <a:headEnd type="arrow"/>
            <a:tailEnd type="arrow"/>
          </a:ln>
          <a:effectLst/>
          <a:scene3d>
            <a:camera prst="orthographicFront">
              <a:rot lat="0" lon="0" rev="7500000"/>
            </a:camera>
            <a:lightRig rig="threePt" dir="t"/>
          </a:scene3d>
        </p:spPr>
      </p:cxnSp>
      <p:sp>
        <p:nvSpPr>
          <p:cNvPr id="146" name="TextBox 145"/>
          <p:cNvSpPr txBox="1"/>
          <p:nvPr/>
        </p:nvSpPr>
        <p:spPr>
          <a:xfrm>
            <a:off x="6528392" y="2857899"/>
            <a:ext cx="602723" cy="338550"/>
          </a:xfrm>
          <a:prstGeom prst="rect">
            <a:avLst/>
          </a:prstGeom>
          <a:noFill/>
        </p:spPr>
        <p:txBody>
          <a:bodyPr wrap="none" lIns="76197" tIns="38098" rIns="76197" bIns="38098" rtlCol="0">
            <a:spAutoFit/>
          </a:bodyPr>
          <a:lstStyle/>
          <a:p>
            <a:r>
              <a:rPr lang="en-US" sz="1700" dirty="0" smtClean="0">
                <a:solidFill>
                  <a:schemeClr val="tx1"/>
                </a:solidFill>
                <a:latin typeface="Segoe" pitchFamily="34" charset="0"/>
              </a:rPr>
              <a:t>SAN</a:t>
            </a:r>
          </a:p>
        </p:txBody>
      </p:sp>
      <p:sp>
        <p:nvSpPr>
          <p:cNvPr id="147" name="TextBox 146"/>
          <p:cNvSpPr txBox="1"/>
          <p:nvPr/>
        </p:nvSpPr>
        <p:spPr>
          <a:xfrm>
            <a:off x="3621851" y="1364073"/>
            <a:ext cx="708521" cy="384717"/>
          </a:xfrm>
          <a:prstGeom prst="rect">
            <a:avLst/>
          </a:prstGeom>
          <a:noFill/>
        </p:spPr>
        <p:txBody>
          <a:bodyPr wrap="none" lIns="76197" tIns="38098" rIns="76197" bIns="38098" rtlCol="0">
            <a:spAutoFit/>
          </a:bodyPr>
          <a:lstStyle/>
          <a:p>
            <a:r>
              <a:rPr lang="en-US" sz="1000" dirty="0" smtClean="0">
                <a:solidFill>
                  <a:schemeClr val="tx1"/>
                </a:solidFill>
                <a:latin typeface="Segoe" pitchFamily="34" charset="0"/>
              </a:rPr>
              <a:t>Domain</a:t>
            </a:r>
          </a:p>
          <a:p>
            <a:r>
              <a:rPr lang="en-US" sz="1000" dirty="0" smtClean="0">
                <a:solidFill>
                  <a:schemeClr val="tx1"/>
                </a:solidFill>
                <a:latin typeface="Segoe" pitchFamily="34" charset="0"/>
              </a:rPr>
              <a:t>Controller</a:t>
            </a:r>
          </a:p>
        </p:txBody>
      </p:sp>
      <p:graphicFrame>
        <p:nvGraphicFramePr>
          <p:cNvPr id="75790" name="Object 14"/>
          <p:cNvGraphicFramePr>
            <a:graphicFrameLocks noChangeAspect="1"/>
          </p:cNvGraphicFramePr>
          <p:nvPr/>
        </p:nvGraphicFramePr>
        <p:xfrm>
          <a:off x="4303092" y="2618035"/>
          <a:ext cx="1504157" cy="2965979"/>
        </p:xfrm>
        <a:graphic>
          <a:graphicData uri="http://schemas.openxmlformats.org/presentationml/2006/ole">
            <p:oleObj spid="_x0000_s4101" name="Visio" r:id="rId5" imgW="1804205" imgH="3559093" progId="Visio.Drawing.11">
              <p:embed/>
            </p:oleObj>
          </a:graphicData>
        </a:graphic>
      </p:graphicFrame>
      <p:cxnSp>
        <p:nvCxnSpPr>
          <p:cNvPr id="88" name="Straight Arrow Connector 87"/>
          <p:cNvCxnSpPr/>
          <p:nvPr/>
        </p:nvCxnSpPr>
        <p:spPr bwMode="auto">
          <a:xfrm flipV="1">
            <a:off x="3583940" y="5190221"/>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89" name="Straight Arrow Connector 88"/>
          <p:cNvCxnSpPr/>
          <p:nvPr/>
        </p:nvCxnSpPr>
        <p:spPr bwMode="auto">
          <a:xfrm flipV="1">
            <a:off x="3583940" y="5391437"/>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91" name="Straight Arrow Connector 90"/>
          <p:cNvCxnSpPr/>
          <p:nvPr/>
        </p:nvCxnSpPr>
        <p:spPr bwMode="auto">
          <a:xfrm>
            <a:off x="6035370" y="3664481"/>
            <a:ext cx="503939" cy="860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bg1"/>
            </a:solidFill>
            <a:prstDash val="solid"/>
            <a:round/>
            <a:headEnd type="arrow"/>
            <a:tailEnd type="arrow"/>
          </a:ln>
          <a:effectLst/>
        </p:spPr>
      </p:cxnSp>
      <p:cxnSp>
        <p:nvCxnSpPr>
          <p:cNvPr id="96" name="Straight Arrow Connector 95"/>
          <p:cNvCxnSpPr/>
          <p:nvPr/>
        </p:nvCxnSpPr>
        <p:spPr bwMode="auto">
          <a:xfrm>
            <a:off x="6035370" y="3772543"/>
            <a:ext cx="503939" cy="860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bg1"/>
            </a:solidFill>
            <a:prstDash val="solid"/>
            <a:round/>
            <a:headEnd type="arrow"/>
            <a:tailEnd type="arrow"/>
          </a:ln>
          <a:effectLst/>
        </p:spPr>
      </p:cxnSp>
      <p:cxnSp>
        <p:nvCxnSpPr>
          <p:cNvPr id="97" name="Straight Arrow Connector 96"/>
          <p:cNvCxnSpPr/>
          <p:nvPr/>
        </p:nvCxnSpPr>
        <p:spPr bwMode="auto">
          <a:xfrm>
            <a:off x="6035370" y="3556419"/>
            <a:ext cx="503939" cy="860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bg1"/>
            </a:solidFill>
            <a:prstDash val="solid"/>
            <a:round/>
            <a:headEnd type="arrow"/>
            <a:tailEnd type="arrow"/>
          </a:ln>
          <a:effectLst/>
        </p:spPr>
      </p:cxnSp>
      <p:sp>
        <p:nvSpPr>
          <p:cNvPr id="99" name="TextBox 98"/>
          <p:cNvSpPr txBox="1"/>
          <p:nvPr/>
        </p:nvSpPr>
        <p:spPr>
          <a:xfrm>
            <a:off x="5974292" y="3323167"/>
            <a:ext cx="674859" cy="169273"/>
          </a:xfrm>
          <a:prstGeom prst="rect">
            <a:avLst/>
          </a:prstGeom>
          <a:noFill/>
        </p:spPr>
        <p:txBody>
          <a:bodyPr wrap="none" lIns="76197" tIns="38098" rIns="76197" bIns="38098" rtlCol="0">
            <a:spAutoFit/>
          </a:bodyPr>
          <a:lstStyle/>
          <a:p>
            <a:r>
              <a:rPr lang="en-US" sz="600" dirty="0" smtClean="0">
                <a:solidFill>
                  <a:schemeClr val="tx1"/>
                </a:solidFill>
                <a:latin typeface="Segoe" pitchFamily="34" charset="0"/>
              </a:rPr>
              <a:t>32 connections</a:t>
            </a:r>
          </a:p>
        </p:txBody>
      </p:sp>
      <p:cxnSp>
        <p:nvCxnSpPr>
          <p:cNvPr id="102" name="Straight Arrow Connector 101"/>
          <p:cNvCxnSpPr/>
          <p:nvPr/>
        </p:nvCxnSpPr>
        <p:spPr bwMode="auto">
          <a:xfrm>
            <a:off x="6035370" y="3880605"/>
            <a:ext cx="503939" cy="860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bg1"/>
            </a:solidFill>
            <a:prstDash val="solid"/>
            <a:round/>
            <a:headEnd type="arrow"/>
            <a:tailEnd type="arrow"/>
          </a:ln>
          <a:effectLst/>
        </p:spPr>
      </p:cxnSp>
      <p:cxnSp>
        <p:nvCxnSpPr>
          <p:cNvPr id="103" name="Straight Arrow Connector 102"/>
          <p:cNvCxnSpPr/>
          <p:nvPr/>
        </p:nvCxnSpPr>
        <p:spPr bwMode="auto">
          <a:xfrm rot="16200000" flipV="1">
            <a:off x="7023602" y="3553178"/>
            <a:ext cx="487261" cy="2010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bg1"/>
            </a:solidFill>
            <a:prstDash val="solid"/>
            <a:round/>
            <a:headEnd type="arrow"/>
            <a:tailEnd type="arrow"/>
          </a:ln>
          <a:effectLst/>
          <a:scene3d>
            <a:camera prst="orthographicFront">
              <a:rot lat="0" lon="0" rev="7500000"/>
            </a:camera>
            <a:lightRig rig="threePt" dir="t"/>
          </a:scene3d>
        </p:spPr>
      </p:cxnSp>
      <p:grpSp>
        <p:nvGrpSpPr>
          <p:cNvPr id="4" name="Group 89"/>
          <p:cNvGrpSpPr/>
          <p:nvPr/>
        </p:nvGrpSpPr>
        <p:grpSpPr>
          <a:xfrm>
            <a:off x="3341861" y="1323535"/>
            <a:ext cx="332036" cy="4425156"/>
            <a:chOff x="4010233" y="1588241"/>
            <a:chExt cx="398443" cy="5310187"/>
          </a:xfrm>
        </p:grpSpPr>
        <p:graphicFrame>
          <p:nvGraphicFramePr>
            <p:cNvPr id="36887" name="Object 23"/>
            <p:cNvGraphicFramePr>
              <a:graphicFrameLocks noChangeAspect="1"/>
            </p:cNvGraphicFramePr>
            <p:nvPr/>
          </p:nvGraphicFramePr>
          <p:xfrm>
            <a:off x="4016563" y="1588241"/>
            <a:ext cx="392113" cy="5310187"/>
          </p:xfrm>
          <a:graphic>
            <a:graphicData uri="http://schemas.openxmlformats.org/presentationml/2006/ole">
              <p:oleObj spid="_x0000_s4100" name="Visio" r:id="rId6" imgW="392899" imgH="5310934" progId="Visio.Drawing.11">
                <p:embed/>
              </p:oleObj>
            </a:graphicData>
          </a:graphic>
        </p:graphicFrame>
        <p:sp>
          <p:nvSpPr>
            <p:cNvPr id="87" name="TextBox 86"/>
            <p:cNvSpPr txBox="1"/>
            <p:nvPr/>
          </p:nvSpPr>
          <p:spPr>
            <a:xfrm rot="16200000">
              <a:off x="1974576" y="4406323"/>
              <a:ext cx="4459111" cy="387798"/>
            </a:xfrm>
            <a:prstGeom prst="rect">
              <a:avLst/>
            </a:prstGeom>
            <a:noFill/>
          </p:spPr>
          <p:txBody>
            <a:bodyPr wrap="square" rtlCol="0">
              <a:spAutoFit/>
            </a:bodyPr>
            <a:lstStyle/>
            <a:p>
              <a:pPr algn="ctr"/>
              <a:r>
                <a:rPr lang="en-US" sz="1500" dirty="0" smtClean="0">
                  <a:solidFill>
                    <a:schemeClr val="tx1"/>
                  </a:solidFill>
                  <a:latin typeface="Segoe" pitchFamily="34" charset="0"/>
                </a:rPr>
                <a:t>Ethernet</a:t>
              </a:r>
              <a:endParaRPr lang="en-US" sz="2300" dirty="0" smtClean="0">
                <a:solidFill>
                  <a:schemeClr val="tx1"/>
                </a:solidFill>
                <a:latin typeface="Segoe" pitchFamily="34" charset="0"/>
              </a:endParaRPr>
            </a:p>
          </p:txBody>
        </p:sp>
      </p:gr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5778" cy="923330"/>
          </a:xfrm>
        </p:spPr>
        <p:txBody>
          <a:bodyPr/>
          <a:lstStyle/>
          <a:p>
            <a:r>
              <a:rPr sz="3300"/>
              <a:t>Step 4: Bare Metal Provisioning with System Center Configuration Manager</a:t>
            </a:r>
          </a:p>
        </p:txBody>
      </p:sp>
      <p:grpSp>
        <p:nvGrpSpPr>
          <p:cNvPr id="3" name="Group 46"/>
          <p:cNvGrpSpPr/>
          <p:nvPr/>
        </p:nvGrpSpPr>
        <p:grpSpPr>
          <a:xfrm>
            <a:off x="257098" y="1561171"/>
            <a:ext cx="2657708" cy="1108798"/>
            <a:chOff x="312234" y="1873405"/>
            <a:chExt cx="3189249" cy="1330557"/>
          </a:xfrm>
        </p:grpSpPr>
        <p:sp>
          <p:nvSpPr>
            <p:cNvPr id="46" name="Rounded Rectangle 45"/>
            <p:cNvSpPr/>
            <p:nvPr/>
          </p:nvSpPr>
          <p:spPr bwMode="auto">
            <a:xfrm>
              <a:off x="312234" y="1873405"/>
              <a:ext cx="3189249" cy="1215483"/>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dirty="0" smtClean="0">
                <a:solidFill>
                  <a:schemeClr val="tx1"/>
                </a:solidFill>
                <a:latin typeface="Segoe" pitchFamily="34" charset="0"/>
              </a:endParaRPr>
            </a:p>
          </p:txBody>
        </p:sp>
        <p:grpSp>
          <p:nvGrpSpPr>
            <p:cNvPr id="4" name="Group 41"/>
            <p:cNvGrpSpPr/>
            <p:nvPr/>
          </p:nvGrpSpPr>
          <p:grpSpPr>
            <a:xfrm>
              <a:off x="334543" y="1964125"/>
              <a:ext cx="3078899" cy="1239837"/>
              <a:chOff x="468355" y="1964125"/>
              <a:chExt cx="3078899" cy="1239837"/>
            </a:xfrm>
          </p:grpSpPr>
          <p:graphicFrame>
            <p:nvGraphicFramePr>
              <p:cNvPr id="36877" name="Object 13"/>
              <p:cNvGraphicFramePr>
                <a:graphicFrameLocks noChangeAspect="1"/>
              </p:cNvGraphicFramePr>
              <p:nvPr/>
            </p:nvGraphicFramePr>
            <p:xfrm>
              <a:off x="2853517" y="1964125"/>
              <a:ext cx="693737" cy="1239837"/>
            </p:xfrm>
            <a:graphic>
              <a:graphicData uri="http://schemas.openxmlformats.org/presentationml/2006/ole">
                <p:oleObj spid="_x0000_s5122" name="Visio" r:id="rId3" imgW="694050" imgH="1240155" progId="Visio.Drawing.11">
                  <p:embed/>
                </p:oleObj>
              </a:graphicData>
            </a:graphic>
          </p:graphicFrame>
          <p:sp>
            <p:nvSpPr>
              <p:cNvPr id="24" name="TextBox 23"/>
              <p:cNvSpPr txBox="1"/>
              <p:nvPr/>
            </p:nvSpPr>
            <p:spPr>
              <a:xfrm>
                <a:off x="468355" y="2260878"/>
                <a:ext cx="2245229" cy="553998"/>
              </a:xfrm>
              <a:prstGeom prst="rect">
                <a:avLst/>
              </a:prstGeom>
              <a:noFill/>
            </p:spPr>
            <p:txBody>
              <a:bodyPr wrap="none" rtlCol="0">
                <a:spAutoFit/>
              </a:bodyPr>
              <a:lstStyle/>
              <a:p>
                <a:r>
                  <a:rPr lang="en-US" sz="1200" b="1" dirty="0" smtClean="0">
                    <a:solidFill>
                      <a:schemeClr val="tx1"/>
                    </a:solidFill>
                    <a:latin typeface="Segoe" pitchFamily="34" charset="0"/>
                  </a:rPr>
                  <a:t>System Center</a:t>
                </a:r>
              </a:p>
              <a:p>
                <a:r>
                  <a:rPr lang="en-US" sz="1200" b="1" dirty="0" smtClean="0">
                    <a:solidFill>
                      <a:schemeClr val="tx1"/>
                    </a:solidFill>
                    <a:latin typeface="Segoe" pitchFamily="34" charset="0"/>
                  </a:rPr>
                  <a:t>Configuration Manager</a:t>
                </a:r>
              </a:p>
            </p:txBody>
          </p:sp>
        </p:grpSp>
      </p:grpSp>
      <p:sp>
        <p:nvSpPr>
          <p:cNvPr id="54" name="Rounded Rectangle 53"/>
          <p:cNvSpPr/>
          <p:nvPr/>
        </p:nvSpPr>
        <p:spPr bwMode="auto">
          <a:xfrm>
            <a:off x="4039832" y="1900297"/>
            <a:ext cx="1997927" cy="3715926"/>
          </a:xfrm>
          <a:prstGeom prst="roundRect">
            <a:avLst/>
          </a:prstGeom>
          <a:solidFill>
            <a:schemeClr val="accent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tx1"/>
              </a:solidFill>
              <a:latin typeface="Segoe" pitchFamily="34" charset="0"/>
            </a:endParaRPr>
          </a:p>
        </p:txBody>
      </p:sp>
      <p:sp>
        <p:nvSpPr>
          <p:cNvPr id="31" name="TextBox 30"/>
          <p:cNvSpPr txBox="1"/>
          <p:nvPr/>
        </p:nvSpPr>
        <p:spPr>
          <a:xfrm>
            <a:off x="4364580" y="2110464"/>
            <a:ext cx="1410637" cy="384717"/>
          </a:xfrm>
          <a:prstGeom prst="rect">
            <a:avLst/>
          </a:prstGeom>
          <a:noFill/>
        </p:spPr>
        <p:txBody>
          <a:bodyPr wrap="none" lIns="76197" tIns="38098" rIns="76197" bIns="38098" rtlCol="0">
            <a:spAutoFit/>
          </a:bodyPr>
          <a:lstStyle/>
          <a:p>
            <a:pPr algn="ctr"/>
            <a:r>
              <a:rPr lang="en-US" sz="1000" b="1" dirty="0" smtClean="0">
                <a:solidFill>
                  <a:schemeClr val="tx1"/>
                </a:solidFill>
                <a:latin typeface="Segoe" pitchFamily="34" charset="0"/>
              </a:rPr>
              <a:t>Virtualization Farm 1</a:t>
            </a:r>
          </a:p>
          <a:p>
            <a:pPr algn="ctr"/>
            <a:r>
              <a:rPr lang="en-US" sz="1000" dirty="0" smtClean="0">
                <a:solidFill>
                  <a:schemeClr val="tx1"/>
                </a:solidFill>
                <a:latin typeface="Segoe" pitchFamily="34" charset="0"/>
              </a:rPr>
              <a:t>(14 + 2 Servers)</a:t>
            </a:r>
          </a:p>
        </p:txBody>
      </p:sp>
      <p:graphicFrame>
        <p:nvGraphicFramePr>
          <p:cNvPr id="36883" name="Object 19"/>
          <p:cNvGraphicFramePr>
            <a:graphicFrameLocks noChangeAspect="1"/>
          </p:cNvGraphicFramePr>
          <p:nvPr/>
        </p:nvGraphicFramePr>
        <p:xfrm>
          <a:off x="6528430" y="3469356"/>
          <a:ext cx="588698" cy="632354"/>
        </p:xfrm>
        <a:graphic>
          <a:graphicData uri="http://schemas.openxmlformats.org/presentationml/2006/ole">
            <p:oleObj spid="_x0000_s5123" name="Visio" r:id="rId4" imgW="706733" imgH="758743" progId="Visio.Drawing.11">
              <p:embed/>
            </p:oleObj>
          </a:graphicData>
        </a:graphic>
      </p:graphicFrame>
      <p:sp>
        <p:nvSpPr>
          <p:cNvPr id="33" name="TextBox 32"/>
          <p:cNvSpPr txBox="1"/>
          <p:nvPr/>
        </p:nvSpPr>
        <p:spPr>
          <a:xfrm>
            <a:off x="6488783" y="3888450"/>
            <a:ext cx="801495" cy="446272"/>
          </a:xfrm>
          <a:prstGeom prst="rect">
            <a:avLst/>
          </a:prstGeom>
          <a:noFill/>
        </p:spPr>
        <p:txBody>
          <a:bodyPr wrap="none" lIns="76197" tIns="38098" rIns="76197" bIns="38098" rtlCol="0">
            <a:spAutoFit/>
          </a:bodyPr>
          <a:lstStyle/>
          <a:p>
            <a:pPr algn="ctr"/>
            <a:r>
              <a:rPr lang="en-US" sz="800" dirty="0" smtClean="0">
                <a:solidFill>
                  <a:schemeClr val="tx1"/>
                </a:solidFill>
                <a:latin typeface="Segoe" pitchFamily="34" charset="0"/>
              </a:rPr>
              <a:t>32-Port</a:t>
            </a:r>
          </a:p>
          <a:p>
            <a:pPr algn="ctr"/>
            <a:r>
              <a:rPr lang="en-US" sz="800" dirty="0" err="1" smtClean="0">
                <a:solidFill>
                  <a:schemeClr val="tx1"/>
                </a:solidFill>
                <a:latin typeface="Segoe" pitchFamily="34" charset="0"/>
              </a:rPr>
              <a:t>Fibre</a:t>
            </a:r>
            <a:r>
              <a:rPr lang="en-US" sz="800" dirty="0" smtClean="0">
                <a:solidFill>
                  <a:schemeClr val="tx1"/>
                </a:solidFill>
                <a:latin typeface="Segoe" pitchFamily="34" charset="0"/>
              </a:rPr>
              <a:t> Channel</a:t>
            </a:r>
          </a:p>
          <a:p>
            <a:pPr algn="ctr"/>
            <a:r>
              <a:rPr lang="en-US" sz="800" dirty="0" smtClean="0">
                <a:solidFill>
                  <a:schemeClr val="tx1"/>
                </a:solidFill>
                <a:latin typeface="Segoe" pitchFamily="34" charset="0"/>
              </a:rPr>
              <a:t>Switch</a:t>
            </a:r>
          </a:p>
        </p:txBody>
      </p:sp>
      <p:grpSp>
        <p:nvGrpSpPr>
          <p:cNvPr id="5" name="Group 84"/>
          <p:cNvGrpSpPr/>
          <p:nvPr/>
        </p:nvGrpSpPr>
        <p:grpSpPr>
          <a:xfrm>
            <a:off x="6899566" y="2639101"/>
            <a:ext cx="864677" cy="914325"/>
            <a:chOff x="8321369" y="1984917"/>
            <a:chExt cx="1037612" cy="1097190"/>
          </a:xfrm>
        </p:grpSpPr>
        <p:graphicFrame>
          <p:nvGraphicFramePr>
            <p:cNvPr id="36884" name="Object 20"/>
            <p:cNvGraphicFramePr>
              <a:graphicFrameLocks noChangeAspect="1"/>
            </p:cNvGraphicFramePr>
            <p:nvPr/>
          </p:nvGraphicFramePr>
          <p:xfrm>
            <a:off x="8542435" y="1984917"/>
            <a:ext cx="816546" cy="1012094"/>
          </p:xfrm>
          <a:graphic>
            <a:graphicData uri="http://schemas.openxmlformats.org/presentationml/2006/ole">
              <p:oleObj spid="_x0000_s5124" name="Visio" r:id="rId5" imgW="981168" imgH="1216098" progId="Visio.Drawing.11">
                <p:embed/>
              </p:oleObj>
            </a:graphicData>
          </a:graphic>
        </p:graphicFrame>
        <p:sp>
          <p:nvSpPr>
            <p:cNvPr id="34" name="TextBox 33"/>
            <p:cNvSpPr txBox="1"/>
            <p:nvPr/>
          </p:nvSpPr>
          <p:spPr>
            <a:xfrm>
              <a:off x="8321369" y="2786642"/>
              <a:ext cx="221677" cy="295465"/>
            </a:xfrm>
            <a:prstGeom prst="rect">
              <a:avLst/>
            </a:prstGeom>
            <a:noFill/>
          </p:spPr>
          <p:txBody>
            <a:bodyPr wrap="none" rtlCol="0">
              <a:spAutoFit/>
            </a:bodyPr>
            <a:lstStyle/>
            <a:p>
              <a:pPr algn="ctr"/>
              <a:endParaRPr lang="en-US" sz="1000" dirty="0" smtClean="0">
                <a:solidFill>
                  <a:schemeClr val="tx1"/>
                </a:solidFill>
                <a:latin typeface="Segoe" pitchFamily="34" charset="0"/>
              </a:endParaRPr>
            </a:p>
          </p:txBody>
        </p:sp>
      </p:grpSp>
      <p:cxnSp>
        <p:nvCxnSpPr>
          <p:cNvPr id="95" name="Straight Arrow Connector 94"/>
          <p:cNvCxnSpPr/>
          <p:nvPr/>
        </p:nvCxnSpPr>
        <p:spPr bwMode="auto">
          <a:xfrm flipV="1">
            <a:off x="3586330" y="2574404"/>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2" name="Straight Arrow Connector 111"/>
          <p:cNvCxnSpPr/>
          <p:nvPr/>
        </p:nvCxnSpPr>
        <p:spPr bwMode="auto">
          <a:xfrm flipV="1">
            <a:off x="2945087" y="2083179"/>
            <a:ext cx="463062"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5" name="Straight Arrow Connector 114"/>
          <p:cNvCxnSpPr/>
          <p:nvPr/>
        </p:nvCxnSpPr>
        <p:spPr bwMode="auto">
          <a:xfrm flipV="1">
            <a:off x="3586330" y="2775621"/>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6" name="Straight Arrow Connector 115"/>
          <p:cNvCxnSpPr/>
          <p:nvPr/>
        </p:nvCxnSpPr>
        <p:spPr bwMode="auto">
          <a:xfrm flipV="1">
            <a:off x="3586330" y="2976838"/>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7" name="Straight Arrow Connector 116"/>
          <p:cNvCxnSpPr/>
          <p:nvPr/>
        </p:nvCxnSpPr>
        <p:spPr bwMode="auto">
          <a:xfrm flipV="1">
            <a:off x="3586330" y="3178054"/>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8" name="Straight Arrow Connector 117"/>
          <p:cNvCxnSpPr/>
          <p:nvPr/>
        </p:nvCxnSpPr>
        <p:spPr bwMode="auto">
          <a:xfrm flipV="1">
            <a:off x="3586330" y="2373188"/>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9" name="Straight Arrow Connector 118"/>
          <p:cNvCxnSpPr/>
          <p:nvPr/>
        </p:nvCxnSpPr>
        <p:spPr bwMode="auto">
          <a:xfrm flipV="1">
            <a:off x="3586330" y="3379271"/>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0" name="Straight Arrow Connector 119"/>
          <p:cNvCxnSpPr/>
          <p:nvPr/>
        </p:nvCxnSpPr>
        <p:spPr bwMode="auto">
          <a:xfrm flipV="1">
            <a:off x="3586330" y="3580488"/>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1" name="Straight Arrow Connector 120"/>
          <p:cNvCxnSpPr/>
          <p:nvPr/>
        </p:nvCxnSpPr>
        <p:spPr bwMode="auto">
          <a:xfrm flipV="1">
            <a:off x="3586330" y="3781704"/>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2" name="Straight Arrow Connector 121"/>
          <p:cNvCxnSpPr/>
          <p:nvPr/>
        </p:nvCxnSpPr>
        <p:spPr bwMode="auto">
          <a:xfrm flipV="1">
            <a:off x="3586330" y="3982921"/>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3" name="Straight Arrow Connector 122"/>
          <p:cNvCxnSpPr/>
          <p:nvPr/>
        </p:nvCxnSpPr>
        <p:spPr bwMode="auto">
          <a:xfrm flipV="1">
            <a:off x="3586330" y="4184138"/>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4" name="Straight Arrow Connector 123"/>
          <p:cNvCxnSpPr/>
          <p:nvPr/>
        </p:nvCxnSpPr>
        <p:spPr bwMode="auto">
          <a:xfrm flipV="1">
            <a:off x="3586330" y="4385354"/>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5" name="Straight Arrow Connector 124"/>
          <p:cNvCxnSpPr/>
          <p:nvPr/>
        </p:nvCxnSpPr>
        <p:spPr bwMode="auto">
          <a:xfrm flipV="1">
            <a:off x="3586330" y="4586571"/>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6" name="Straight Arrow Connector 125"/>
          <p:cNvCxnSpPr/>
          <p:nvPr/>
        </p:nvCxnSpPr>
        <p:spPr bwMode="auto">
          <a:xfrm flipV="1">
            <a:off x="3586330" y="4787788"/>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7" name="Straight Arrow Connector 126"/>
          <p:cNvCxnSpPr/>
          <p:nvPr/>
        </p:nvCxnSpPr>
        <p:spPr bwMode="auto">
          <a:xfrm flipV="1">
            <a:off x="3586330" y="4989004"/>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40" name="Straight Arrow Connector 139"/>
          <p:cNvCxnSpPr/>
          <p:nvPr/>
        </p:nvCxnSpPr>
        <p:spPr bwMode="auto">
          <a:xfrm rot="16200000" flipV="1">
            <a:off x="6642602" y="3328806"/>
            <a:ext cx="487261" cy="2010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bg1"/>
            </a:solidFill>
            <a:prstDash val="solid"/>
            <a:round/>
            <a:headEnd type="arrow"/>
            <a:tailEnd type="arrow"/>
          </a:ln>
          <a:effectLst/>
          <a:scene3d>
            <a:camera prst="orthographicFront">
              <a:rot lat="0" lon="0" rev="7500000"/>
            </a:camera>
            <a:lightRig rig="threePt" dir="t"/>
          </a:scene3d>
        </p:spPr>
      </p:cxnSp>
      <p:cxnSp>
        <p:nvCxnSpPr>
          <p:cNvPr id="143" name="Straight Arrow Connector 142"/>
          <p:cNvCxnSpPr/>
          <p:nvPr/>
        </p:nvCxnSpPr>
        <p:spPr bwMode="auto">
          <a:xfrm rot="16200000" flipV="1">
            <a:off x="6760195" y="3403597"/>
            <a:ext cx="487261" cy="2010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bg1"/>
            </a:solidFill>
            <a:prstDash val="solid"/>
            <a:round/>
            <a:headEnd type="arrow"/>
            <a:tailEnd type="arrow"/>
          </a:ln>
          <a:effectLst/>
          <a:scene3d>
            <a:camera prst="orthographicFront">
              <a:rot lat="0" lon="0" rev="7500000"/>
            </a:camera>
            <a:lightRig rig="threePt" dir="t"/>
          </a:scene3d>
        </p:spPr>
      </p:cxnSp>
      <p:cxnSp>
        <p:nvCxnSpPr>
          <p:cNvPr id="145" name="Straight Arrow Connector 144"/>
          <p:cNvCxnSpPr/>
          <p:nvPr/>
        </p:nvCxnSpPr>
        <p:spPr bwMode="auto">
          <a:xfrm rot="16200000" flipV="1">
            <a:off x="6896602" y="3478388"/>
            <a:ext cx="487261" cy="2010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bg1"/>
            </a:solidFill>
            <a:prstDash val="solid"/>
            <a:round/>
            <a:headEnd type="arrow"/>
            <a:tailEnd type="arrow"/>
          </a:ln>
          <a:effectLst/>
          <a:scene3d>
            <a:camera prst="orthographicFront">
              <a:rot lat="0" lon="0" rev="7500000"/>
            </a:camera>
            <a:lightRig rig="threePt" dir="t"/>
          </a:scene3d>
        </p:spPr>
      </p:cxnSp>
      <p:sp>
        <p:nvSpPr>
          <p:cNvPr id="146" name="TextBox 145"/>
          <p:cNvSpPr txBox="1"/>
          <p:nvPr/>
        </p:nvSpPr>
        <p:spPr>
          <a:xfrm>
            <a:off x="6528392" y="2857899"/>
            <a:ext cx="602723" cy="338550"/>
          </a:xfrm>
          <a:prstGeom prst="rect">
            <a:avLst/>
          </a:prstGeom>
          <a:noFill/>
        </p:spPr>
        <p:txBody>
          <a:bodyPr wrap="none" lIns="76197" tIns="38098" rIns="76197" bIns="38098" rtlCol="0">
            <a:spAutoFit/>
          </a:bodyPr>
          <a:lstStyle/>
          <a:p>
            <a:r>
              <a:rPr lang="en-US" sz="1700" dirty="0" smtClean="0">
                <a:solidFill>
                  <a:schemeClr val="tx1"/>
                </a:solidFill>
                <a:latin typeface="Segoe" pitchFamily="34" charset="0"/>
              </a:rPr>
              <a:t>SAN</a:t>
            </a:r>
          </a:p>
        </p:txBody>
      </p:sp>
      <p:sp>
        <p:nvSpPr>
          <p:cNvPr id="147" name="TextBox 146"/>
          <p:cNvSpPr txBox="1"/>
          <p:nvPr/>
        </p:nvSpPr>
        <p:spPr>
          <a:xfrm>
            <a:off x="3621851" y="1364073"/>
            <a:ext cx="708521" cy="384717"/>
          </a:xfrm>
          <a:prstGeom prst="rect">
            <a:avLst/>
          </a:prstGeom>
          <a:noFill/>
        </p:spPr>
        <p:txBody>
          <a:bodyPr wrap="none" lIns="76197" tIns="38098" rIns="76197" bIns="38098" rtlCol="0">
            <a:spAutoFit/>
          </a:bodyPr>
          <a:lstStyle/>
          <a:p>
            <a:r>
              <a:rPr lang="en-US" sz="1000" dirty="0" smtClean="0">
                <a:solidFill>
                  <a:schemeClr val="tx1"/>
                </a:solidFill>
                <a:latin typeface="Segoe" pitchFamily="34" charset="0"/>
              </a:rPr>
              <a:t>Domain</a:t>
            </a:r>
          </a:p>
          <a:p>
            <a:r>
              <a:rPr lang="en-US" sz="1000" dirty="0" smtClean="0">
                <a:solidFill>
                  <a:schemeClr val="tx1"/>
                </a:solidFill>
                <a:latin typeface="Segoe" pitchFamily="34" charset="0"/>
              </a:rPr>
              <a:t>Controller</a:t>
            </a:r>
          </a:p>
        </p:txBody>
      </p:sp>
      <p:graphicFrame>
        <p:nvGraphicFramePr>
          <p:cNvPr id="75790" name="Object 14"/>
          <p:cNvGraphicFramePr>
            <a:graphicFrameLocks noChangeAspect="1"/>
          </p:cNvGraphicFramePr>
          <p:nvPr/>
        </p:nvGraphicFramePr>
        <p:xfrm>
          <a:off x="4303092" y="2618035"/>
          <a:ext cx="1504157" cy="2965979"/>
        </p:xfrm>
        <a:graphic>
          <a:graphicData uri="http://schemas.openxmlformats.org/presentationml/2006/ole">
            <p:oleObj spid="_x0000_s5126" name="Visio" r:id="rId6" imgW="1804205" imgH="3559093" progId="Visio.Drawing.11">
              <p:embed/>
            </p:oleObj>
          </a:graphicData>
        </a:graphic>
      </p:graphicFrame>
      <p:cxnSp>
        <p:nvCxnSpPr>
          <p:cNvPr id="88" name="Straight Arrow Connector 87"/>
          <p:cNvCxnSpPr/>
          <p:nvPr/>
        </p:nvCxnSpPr>
        <p:spPr bwMode="auto">
          <a:xfrm flipV="1">
            <a:off x="3583940" y="5190221"/>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89" name="Straight Arrow Connector 88"/>
          <p:cNvCxnSpPr/>
          <p:nvPr/>
        </p:nvCxnSpPr>
        <p:spPr bwMode="auto">
          <a:xfrm flipV="1">
            <a:off x="3583940" y="5391437"/>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91" name="Straight Arrow Connector 90"/>
          <p:cNvCxnSpPr/>
          <p:nvPr/>
        </p:nvCxnSpPr>
        <p:spPr bwMode="auto">
          <a:xfrm>
            <a:off x="6035370" y="3664481"/>
            <a:ext cx="503939" cy="860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bg1"/>
            </a:solidFill>
            <a:prstDash val="solid"/>
            <a:round/>
            <a:headEnd type="arrow"/>
            <a:tailEnd type="arrow"/>
          </a:ln>
          <a:effectLst/>
        </p:spPr>
      </p:cxnSp>
      <p:cxnSp>
        <p:nvCxnSpPr>
          <p:cNvPr id="96" name="Straight Arrow Connector 95"/>
          <p:cNvCxnSpPr/>
          <p:nvPr/>
        </p:nvCxnSpPr>
        <p:spPr bwMode="auto">
          <a:xfrm>
            <a:off x="6035370" y="3772543"/>
            <a:ext cx="503939" cy="860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bg1"/>
            </a:solidFill>
            <a:prstDash val="solid"/>
            <a:round/>
            <a:headEnd type="arrow"/>
            <a:tailEnd type="arrow"/>
          </a:ln>
          <a:effectLst/>
        </p:spPr>
      </p:cxnSp>
      <p:cxnSp>
        <p:nvCxnSpPr>
          <p:cNvPr id="97" name="Straight Arrow Connector 96"/>
          <p:cNvCxnSpPr/>
          <p:nvPr/>
        </p:nvCxnSpPr>
        <p:spPr bwMode="auto">
          <a:xfrm>
            <a:off x="6035370" y="3556419"/>
            <a:ext cx="503939" cy="860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bg1"/>
            </a:solidFill>
            <a:prstDash val="solid"/>
            <a:round/>
            <a:headEnd type="arrow"/>
            <a:tailEnd type="arrow"/>
          </a:ln>
          <a:effectLst/>
        </p:spPr>
      </p:cxnSp>
      <p:sp>
        <p:nvSpPr>
          <p:cNvPr id="99" name="TextBox 98"/>
          <p:cNvSpPr txBox="1"/>
          <p:nvPr/>
        </p:nvSpPr>
        <p:spPr>
          <a:xfrm>
            <a:off x="5974292" y="3323167"/>
            <a:ext cx="674859" cy="169273"/>
          </a:xfrm>
          <a:prstGeom prst="rect">
            <a:avLst/>
          </a:prstGeom>
          <a:noFill/>
        </p:spPr>
        <p:txBody>
          <a:bodyPr wrap="none" lIns="76197" tIns="38098" rIns="76197" bIns="38098" rtlCol="0">
            <a:spAutoFit/>
          </a:bodyPr>
          <a:lstStyle/>
          <a:p>
            <a:r>
              <a:rPr lang="en-US" sz="600" dirty="0" smtClean="0">
                <a:solidFill>
                  <a:schemeClr val="tx1"/>
                </a:solidFill>
                <a:latin typeface="Segoe" pitchFamily="34" charset="0"/>
              </a:rPr>
              <a:t>32 connections</a:t>
            </a:r>
          </a:p>
        </p:txBody>
      </p:sp>
      <p:cxnSp>
        <p:nvCxnSpPr>
          <p:cNvPr id="102" name="Straight Arrow Connector 101"/>
          <p:cNvCxnSpPr/>
          <p:nvPr/>
        </p:nvCxnSpPr>
        <p:spPr bwMode="auto">
          <a:xfrm>
            <a:off x="6035370" y="3880605"/>
            <a:ext cx="503939" cy="860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bg1"/>
            </a:solidFill>
            <a:prstDash val="solid"/>
            <a:round/>
            <a:headEnd type="arrow"/>
            <a:tailEnd type="arrow"/>
          </a:ln>
          <a:effectLst/>
        </p:spPr>
      </p:cxnSp>
      <p:cxnSp>
        <p:nvCxnSpPr>
          <p:cNvPr id="103" name="Straight Arrow Connector 102"/>
          <p:cNvCxnSpPr/>
          <p:nvPr/>
        </p:nvCxnSpPr>
        <p:spPr bwMode="auto">
          <a:xfrm rot="16200000" flipV="1">
            <a:off x="7023602" y="3553178"/>
            <a:ext cx="487261" cy="2010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bg1"/>
            </a:solidFill>
            <a:prstDash val="solid"/>
            <a:round/>
            <a:headEnd type="arrow"/>
            <a:tailEnd type="arrow"/>
          </a:ln>
          <a:effectLst/>
          <a:scene3d>
            <a:camera prst="orthographicFront">
              <a:rot lat="0" lon="0" rev="7500000"/>
            </a:camera>
            <a:lightRig rig="threePt" dir="t"/>
          </a:scene3d>
        </p:spPr>
      </p:cxnSp>
      <p:grpSp>
        <p:nvGrpSpPr>
          <p:cNvPr id="6" name="Group 89"/>
          <p:cNvGrpSpPr/>
          <p:nvPr/>
        </p:nvGrpSpPr>
        <p:grpSpPr>
          <a:xfrm>
            <a:off x="3341861" y="1323535"/>
            <a:ext cx="332036" cy="4425156"/>
            <a:chOff x="4010233" y="1588241"/>
            <a:chExt cx="398443" cy="5310187"/>
          </a:xfrm>
        </p:grpSpPr>
        <p:graphicFrame>
          <p:nvGraphicFramePr>
            <p:cNvPr id="36887" name="Object 23"/>
            <p:cNvGraphicFramePr>
              <a:graphicFrameLocks noChangeAspect="1"/>
            </p:cNvGraphicFramePr>
            <p:nvPr/>
          </p:nvGraphicFramePr>
          <p:xfrm>
            <a:off x="4016563" y="1588241"/>
            <a:ext cx="392113" cy="5310187"/>
          </p:xfrm>
          <a:graphic>
            <a:graphicData uri="http://schemas.openxmlformats.org/presentationml/2006/ole">
              <p:oleObj spid="_x0000_s5125" name="Visio" r:id="rId7" imgW="392899" imgH="5310934" progId="Visio.Drawing.11">
                <p:embed/>
              </p:oleObj>
            </a:graphicData>
          </a:graphic>
        </p:graphicFrame>
        <p:sp>
          <p:nvSpPr>
            <p:cNvPr id="87" name="TextBox 86"/>
            <p:cNvSpPr txBox="1"/>
            <p:nvPr/>
          </p:nvSpPr>
          <p:spPr>
            <a:xfrm rot="16200000">
              <a:off x="1974576" y="4406323"/>
              <a:ext cx="4459111" cy="387798"/>
            </a:xfrm>
            <a:prstGeom prst="rect">
              <a:avLst/>
            </a:prstGeom>
            <a:noFill/>
          </p:spPr>
          <p:txBody>
            <a:bodyPr wrap="square" rtlCol="0">
              <a:spAutoFit/>
            </a:bodyPr>
            <a:lstStyle/>
            <a:p>
              <a:pPr algn="ctr"/>
              <a:r>
                <a:rPr lang="en-US" sz="1500" dirty="0" smtClean="0">
                  <a:solidFill>
                    <a:schemeClr val="tx1"/>
                  </a:solidFill>
                  <a:latin typeface="Segoe" pitchFamily="34" charset="0"/>
                </a:rPr>
                <a:t>Ethernet</a:t>
              </a:r>
              <a:endParaRPr lang="en-US" sz="2300" dirty="0" smtClean="0">
                <a:solidFill>
                  <a:schemeClr val="tx1"/>
                </a:solidFill>
                <a:latin typeface="Segoe" pitchFamily="34" charset="0"/>
              </a:endParaRPr>
            </a:p>
          </p:txBody>
        </p:sp>
      </p:gr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5778" cy="923330"/>
          </a:xfrm>
        </p:spPr>
        <p:txBody>
          <a:bodyPr/>
          <a:lstStyle/>
          <a:p>
            <a:r>
              <a:rPr sz="3300"/>
              <a:t>Step 5: Virtual Machine Provisioning with System Center Virtual Machine Manager</a:t>
            </a:r>
          </a:p>
        </p:txBody>
      </p:sp>
      <p:grpSp>
        <p:nvGrpSpPr>
          <p:cNvPr id="3" name="Group 46"/>
          <p:cNvGrpSpPr/>
          <p:nvPr/>
        </p:nvGrpSpPr>
        <p:grpSpPr>
          <a:xfrm>
            <a:off x="257098" y="1561171"/>
            <a:ext cx="2657708" cy="1108798"/>
            <a:chOff x="312234" y="1873405"/>
            <a:chExt cx="3189249" cy="1330557"/>
          </a:xfrm>
        </p:grpSpPr>
        <p:sp>
          <p:nvSpPr>
            <p:cNvPr id="46" name="Rounded Rectangle 45"/>
            <p:cNvSpPr/>
            <p:nvPr/>
          </p:nvSpPr>
          <p:spPr bwMode="auto">
            <a:xfrm>
              <a:off x="312234" y="1873405"/>
              <a:ext cx="3189249" cy="1215483"/>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dirty="0" smtClean="0">
                <a:solidFill>
                  <a:schemeClr val="tx1"/>
                </a:solidFill>
                <a:latin typeface="Segoe" pitchFamily="34" charset="0"/>
              </a:endParaRPr>
            </a:p>
          </p:txBody>
        </p:sp>
        <p:grpSp>
          <p:nvGrpSpPr>
            <p:cNvPr id="4" name="Group 41"/>
            <p:cNvGrpSpPr/>
            <p:nvPr/>
          </p:nvGrpSpPr>
          <p:grpSpPr>
            <a:xfrm>
              <a:off x="334543" y="1964125"/>
              <a:ext cx="3078899" cy="1239837"/>
              <a:chOff x="468355" y="1964125"/>
              <a:chExt cx="3078899" cy="1239837"/>
            </a:xfrm>
          </p:grpSpPr>
          <p:graphicFrame>
            <p:nvGraphicFramePr>
              <p:cNvPr id="36877" name="Object 13"/>
              <p:cNvGraphicFramePr>
                <a:graphicFrameLocks noChangeAspect="1"/>
              </p:cNvGraphicFramePr>
              <p:nvPr/>
            </p:nvGraphicFramePr>
            <p:xfrm>
              <a:off x="2853517" y="1964125"/>
              <a:ext cx="693737" cy="1239837"/>
            </p:xfrm>
            <a:graphic>
              <a:graphicData uri="http://schemas.openxmlformats.org/presentationml/2006/ole">
                <p:oleObj spid="_x0000_s6146" name="Visio" r:id="rId3" imgW="694050" imgH="1240155" progId="Visio.Drawing.11">
                  <p:embed/>
                </p:oleObj>
              </a:graphicData>
            </a:graphic>
          </p:graphicFrame>
          <p:sp>
            <p:nvSpPr>
              <p:cNvPr id="24" name="TextBox 23"/>
              <p:cNvSpPr txBox="1"/>
              <p:nvPr/>
            </p:nvSpPr>
            <p:spPr>
              <a:xfrm>
                <a:off x="468355" y="2260878"/>
                <a:ext cx="2245229" cy="553998"/>
              </a:xfrm>
              <a:prstGeom prst="rect">
                <a:avLst/>
              </a:prstGeom>
              <a:noFill/>
            </p:spPr>
            <p:txBody>
              <a:bodyPr wrap="none" rtlCol="0">
                <a:spAutoFit/>
              </a:bodyPr>
              <a:lstStyle/>
              <a:p>
                <a:r>
                  <a:rPr lang="en-US" sz="1200" b="1" dirty="0" smtClean="0">
                    <a:solidFill>
                      <a:schemeClr val="tx1"/>
                    </a:solidFill>
                    <a:latin typeface="Segoe" pitchFamily="34" charset="0"/>
                  </a:rPr>
                  <a:t>System Center</a:t>
                </a:r>
              </a:p>
              <a:p>
                <a:r>
                  <a:rPr lang="en-US" sz="1200" b="1" dirty="0" smtClean="0">
                    <a:solidFill>
                      <a:schemeClr val="tx1"/>
                    </a:solidFill>
                    <a:latin typeface="Segoe" pitchFamily="34" charset="0"/>
                  </a:rPr>
                  <a:t>Configuration Manager</a:t>
                </a:r>
              </a:p>
            </p:txBody>
          </p:sp>
        </p:grpSp>
      </p:grpSp>
      <p:grpSp>
        <p:nvGrpSpPr>
          <p:cNvPr id="5" name="Group 50"/>
          <p:cNvGrpSpPr/>
          <p:nvPr/>
        </p:nvGrpSpPr>
        <p:grpSpPr>
          <a:xfrm>
            <a:off x="257098" y="2738246"/>
            <a:ext cx="2657708" cy="1091570"/>
            <a:chOff x="308517" y="3285895"/>
            <a:chExt cx="3189249" cy="1309884"/>
          </a:xfrm>
        </p:grpSpPr>
        <p:sp>
          <p:nvSpPr>
            <p:cNvPr id="48" name="Rounded Rectangle 47"/>
            <p:cNvSpPr/>
            <p:nvPr/>
          </p:nvSpPr>
          <p:spPr bwMode="auto">
            <a:xfrm>
              <a:off x="308517" y="3285895"/>
              <a:ext cx="3189249" cy="1215483"/>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dirty="0" smtClean="0">
                <a:solidFill>
                  <a:schemeClr val="tx1"/>
                </a:solidFill>
                <a:latin typeface="Segoe" pitchFamily="34" charset="0"/>
              </a:endParaRPr>
            </a:p>
          </p:txBody>
        </p:sp>
        <p:grpSp>
          <p:nvGrpSpPr>
            <p:cNvPr id="6" name="Group 40"/>
            <p:cNvGrpSpPr/>
            <p:nvPr/>
          </p:nvGrpSpPr>
          <p:grpSpPr>
            <a:xfrm>
              <a:off x="334543" y="3355942"/>
              <a:ext cx="3078899" cy="1239837"/>
              <a:chOff x="468355" y="3244429"/>
              <a:chExt cx="3078899" cy="1239837"/>
            </a:xfrm>
          </p:grpSpPr>
          <p:graphicFrame>
            <p:nvGraphicFramePr>
              <p:cNvPr id="36878" name="Object 14"/>
              <p:cNvGraphicFramePr>
                <a:graphicFrameLocks noChangeAspect="1"/>
              </p:cNvGraphicFramePr>
              <p:nvPr/>
            </p:nvGraphicFramePr>
            <p:xfrm>
              <a:off x="2853517" y="3244429"/>
              <a:ext cx="693737" cy="1239837"/>
            </p:xfrm>
            <a:graphic>
              <a:graphicData uri="http://schemas.openxmlformats.org/presentationml/2006/ole">
                <p:oleObj spid="_x0000_s6147" name="Visio" r:id="rId4" imgW="694050" imgH="1240155" progId="Visio.Drawing.11">
                  <p:embed/>
                </p:oleObj>
              </a:graphicData>
            </a:graphic>
          </p:graphicFrame>
          <p:sp>
            <p:nvSpPr>
              <p:cNvPr id="25" name="TextBox 24"/>
              <p:cNvSpPr txBox="1"/>
              <p:nvPr/>
            </p:nvSpPr>
            <p:spPr>
              <a:xfrm>
                <a:off x="468355" y="3541182"/>
                <a:ext cx="2393885" cy="553998"/>
              </a:xfrm>
              <a:prstGeom prst="rect">
                <a:avLst/>
              </a:prstGeom>
              <a:noFill/>
            </p:spPr>
            <p:txBody>
              <a:bodyPr wrap="none" rtlCol="0">
                <a:spAutoFit/>
              </a:bodyPr>
              <a:lstStyle/>
              <a:p>
                <a:r>
                  <a:rPr lang="en-US" sz="1200" b="1" dirty="0" smtClean="0">
                    <a:solidFill>
                      <a:schemeClr val="tx1"/>
                    </a:solidFill>
                    <a:latin typeface="Segoe" pitchFamily="34" charset="0"/>
                  </a:rPr>
                  <a:t>System Center</a:t>
                </a:r>
              </a:p>
              <a:p>
                <a:r>
                  <a:rPr lang="en-US" sz="1200" b="1" dirty="0" smtClean="0">
                    <a:solidFill>
                      <a:schemeClr val="tx1"/>
                    </a:solidFill>
                    <a:latin typeface="Segoe" pitchFamily="34" charset="0"/>
                  </a:rPr>
                  <a:t>Virtual Machine Manager</a:t>
                </a:r>
              </a:p>
            </p:txBody>
          </p:sp>
        </p:grpSp>
      </p:grpSp>
      <p:sp>
        <p:nvSpPr>
          <p:cNvPr id="54" name="Rounded Rectangle 53"/>
          <p:cNvSpPr/>
          <p:nvPr/>
        </p:nvSpPr>
        <p:spPr bwMode="auto">
          <a:xfrm>
            <a:off x="4039832" y="1900297"/>
            <a:ext cx="1997927" cy="3715926"/>
          </a:xfrm>
          <a:prstGeom prst="roundRect">
            <a:avLst/>
          </a:prstGeom>
          <a:solidFill>
            <a:schemeClr val="accent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tx1"/>
              </a:solidFill>
              <a:latin typeface="Segoe" pitchFamily="34" charset="0"/>
            </a:endParaRPr>
          </a:p>
        </p:txBody>
      </p:sp>
      <p:sp>
        <p:nvSpPr>
          <p:cNvPr id="31" name="TextBox 30"/>
          <p:cNvSpPr txBox="1"/>
          <p:nvPr/>
        </p:nvSpPr>
        <p:spPr>
          <a:xfrm>
            <a:off x="4364580" y="2110464"/>
            <a:ext cx="1410637" cy="384717"/>
          </a:xfrm>
          <a:prstGeom prst="rect">
            <a:avLst/>
          </a:prstGeom>
          <a:noFill/>
        </p:spPr>
        <p:txBody>
          <a:bodyPr wrap="none" lIns="76197" tIns="38098" rIns="76197" bIns="38098" rtlCol="0">
            <a:spAutoFit/>
          </a:bodyPr>
          <a:lstStyle/>
          <a:p>
            <a:pPr algn="ctr"/>
            <a:r>
              <a:rPr lang="en-US" sz="1000" b="1" dirty="0" smtClean="0">
                <a:solidFill>
                  <a:schemeClr val="tx1"/>
                </a:solidFill>
                <a:latin typeface="Segoe" pitchFamily="34" charset="0"/>
              </a:rPr>
              <a:t>Virtualization Farm 1</a:t>
            </a:r>
          </a:p>
          <a:p>
            <a:pPr algn="ctr"/>
            <a:r>
              <a:rPr lang="en-US" sz="1000" dirty="0" smtClean="0">
                <a:solidFill>
                  <a:schemeClr val="tx1"/>
                </a:solidFill>
                <a:latin typeface="Segoe" pitchFamily="34" charset="0"/>
              </a:rPr>
              <a:t>(14 + 2 Servers)</a:t>
            </a:r>
          </a:p>
        </p:txBody>
      </p:sp>
      <p:graphicFrame>
        <p:nvGraphicFramePr>
          <p:cNvPr id="36883" name="Object 19"/>
          <p:cNvGraphicFramePr>
            <a:graphicFrameLocks noChangeAspect="1"/>
          </p:cNvGraphicFramePr>
          <p:nvPr/>
        </p:nvGraphicFramePr>
        <p:xfrm>
          <a:off x="6528430" y="3469356"/>
          <a:ext cx="588698" cy="632354"/>
        </p:xfrm>
        <a:graphic>
          <a:graphicData uri="http://schemas.openxmlformats.org/presentationml/2006/ole">
            <p:oleObj spid="_x0000_s6148" name="Visio" r:id="rId5" imgW="706733" imgH="758743" progId="Visio.Drawing.11">
              <p:embed/>
            </p:oleObj>
          </a:graphicData>
        </a:graphic>
      </p:graphicFrame>
      <p:sp>
        <p:nvSpPr>
          <p:cNvPr id="33" name="TextBox 32"/>
          <p:cNvSpPr txBox="1"/>
          <p:nvPr/>
        </p:nvSpPr>
        <p:spPr>
          <a:xfrm>
            <a:off x="6488783" y="3888450"/>
            <a:ext cx="801495" cy="446272"/>
          </a:xfrm>
          <a:prstGeom prst="rect">
            <a:avLst/>
          </a:prstGeom>
          <a:noFill/>
        </p:spPr>
        <p:txBody>
          <a:bodyPr wrap="none" lIns="76197" tIns="38098" rIns="76197" bIns="38098" rtlCol="0">
            <a:spAutoFit/>
          </a:bodyPr>
          <a:lstStyle/>
          <a:p>
            <a:pPr algn="ctr"/>
            <a:r>
              <a:rPr lang="en-US" sz="800" dirty="0" smtClean="0">
                <a:solidFill>
                  <a:schemeClr val="tx1"/>
                </a:solidFill>
                <a:latin typeface="Segoe" pitchFamily="34" charset="0"/>
              </a:rPr>
              <a:t>32-Port</a:t>
            </a:r>
          </a:p>
          <a:p>
            <a:pPr algn="ctr"/>
            <a:r>
              <a:rPr lang="en-US" sz="800" dirty="0" err="1" smtClean="0">
                <a:solidFill>
                  <a:schemeClr val="tx1"/>
                </a:solidFill>
                <a:latin typeface="Segoe" pitchFamily="34" charset="0"/>
              </a:rPr>
              <a:t>Fibre</a:t>
            </a:r>
            <a:r>
              <a:rPr lang="en-US" sz="800" dirty="0" smtClean="0">
                <a:solidFill>
                  <a:schemeClr val="tx1"/>
                </a:solidFill>
                <a:latin typeface="Segoe" pitchFamily="34" charset="0"/>
              </a:rPr>
              <a:t> Channel</a:t>
            </a:r>
          </a:p>
          <a:p>
            <a:pPr algn="ctr"/>
            <a:r>
              <a:rPr lang="en-US" sz="800" dirty="0" smtClean="0">
                <a:solidFill>
                  <a:schemeClr val="tx1"/>
                </a:solidFill>
                <a:latin typeface="Segoe" pitchFamily="34" charset="0"/>
              </a:rPr>
              <a:t>Switch</a:t>
            </a:r>
          </a:p>
        </p:txBody>
      </p:sp>
      <p:grpSp>
        <p:nvGrpSpPr>
          <p:cNvPr id="7" name="Group 84"/>
          <p:cNvGrpSpPr/>
          <p:nvPr/>
        </p:nvGrpSpPr>
        <p:grpSpPr>
          <a:xfrm>
            <a:off x="6899566" y="2639101"/>
            <a:ext cx="864677" cy="914325"/>
            <a:chOff x="8321369" y="1984917"/>
            <a:chExt cx="1037612" cy="1097190"/>
          </a:xfrm>
        </p:grpSpPr>
        <p:graphicFrame>
          <p:nvGraphicFramePr>
            <p:cNvPr id="36884" name="Object 20"/>
            <p:cNvGraphicFramePr>
              <a:graphicFrameLocks noChangeAspect="1"/>
            </p:cNvGraphicFramePr>
            <p:nvPr/>
          </p:nvGraphicFramePr>
          <p:xfrm>
            <a:off x="8542435" y="1984917"/>
            <a:ext cx="816546" cy="1012094"/>
          </p:xfrm>
          <a:graphic>
            <a:graphicData uri="http://schemas.openxmlformats.org/presentationml/2006/ole">
              <p:oleObj spid="_x0000_s6149" name="Visio" r:id="rId6" imgW="981168" imgH="1216098" progId="Visio.Drawing.11">
                <p:embed/>
              </p:oleObj>
            </a:graphicData>
          </a:graphic>
        </p:graphicFrame>
        <p:sp>
          <p:nvSpPr>
            <p:cNvPr id="34" name="TextBox 33"/>
            <p:cNvSpPr txBox="1"/>
            <p:nvPr/>
          </p:nvSpPr>
          <p:spPr>
            <a:xfrm>
              <a:off x="8321369" y="2786642"/>
              <a:ext cx="221677" cy="295465"/>
            </a:xfrm>
            <a:prstGeom prst="rect">
              <a:avLst/>
            </a:prstGeom>
            <a:noFill/>
          </p:spPr>
          <p:txBody>
            <a:bodyPr wrap="none" rtlCol="0">
              <a:spAutoFit/>
            </a:bodyPr>
            <a:lstStyle/>
            <a:p>
              <a:pPr algn="ctr"/>
              <a:endParaRPr lang="en-US" sz="1000" dirty="0" smtClean="0">
                <a:solidFill>
                  <a:schemeClr val="tx1"/>
                </a:solidFill>
                <a:latin typeface="Segoe" pitchFamily="34" charset="0"/>
              </a:endParaRPr>
            </a:p>
          </p:txBody>
        </p:sp>
      </p:grpSp>
      <p:cxnSp>
        <p:nvCxnSpPr>
          <p:cNvPr id="95" name="Straight Arrow Connector 94"/>
          <p:cNvCxnSpPr/>
          <p:nvPr/>
        </p:nvCxnSpPr>
        <p:spPr bwMode="auto">
          <a:xfrm flipV="1">
            <a:off x="3586330" y="2574404"/>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1" name="Straight Arrow Connector 110"/>
          <p:cNvCxnSpPr/>
          <p:nvPr/>
        </p:nvCxnSpPr>
        <p:spPr bwMode="auto">
          <a:xfrm flipV="1">
            <a:off x="2945087" y="3248926"/>
            <a:ext cx="463062"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2" name="Straight Arrow Connector 111"/>
          <p:cNvCxnSpPr/>
          <p:nvPr/>
        </p:nvCxnSpPr>
        <p:spPr bwMode="auto">
          <a:xfrm flipV="1">
            <a:off x="2945087" y="2083179"/>
            <a:ext cx="463062"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5" name="Straight Arrow Connector 114"/>
          <p:cNvCxnSpPr/>
          <p:nvPr/>
        </p:nvCxnSpPr>
        <p:spPr bwMode="auto">
          <a:xfrm flipV="1">
            <a:off x="3586330" y="2775621"/>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6" name="Straight Arrow Connector 115"/>
          <p:cNvCxnSpPr/>
          <p:nvPr/>
        </p:nvCxnSpPr>
        <p:spPr bwMode="auto">
          <a:xfrm flipV="1">
            <a:off x="3586330" y="2976838"/>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7" name="Straight Arrow Connector 116"/>
          <p:cNvCxnSpPr/>
          <p:nvPr/>
        </p:nvCxnSpPr>
        <p:spPr bwMode="auto">
          <a:xfrm flipV="1">
            <a:off x="3586330" y="3178054"/>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8" name="Straight Arrow Connector 117"/>
          <p:cNvCxnSpPr/>
          <p:nvPr/>
        </p:nvCxnSpPr>
        <p:spPr bwMode="auto">
          <a:xfrm flipV="1">
            <a:off x="3586330" y="2373188"/>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9" name="Straight Arrow Connector 118"/>
          <p:cNvCxnSpPr/>
          <p:nvPr/>
        </p:nvCxnSpPr>
        <p:spPr bwMode="auto">
          <a:xfrm flipV="1">
            <a:off x="3586330" y="3379271"/>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0" name="Straight Arrow Connector 119"/>
          <p:cNvCxnSpPr/>
          <p:nvPr/>
        </p:nvCxnSpPr>
        <p:spPr bwMode="auto">
          <a:xfrm flipV="1">
            <a:off x="3586330" y="3580488"/>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1" name="Straight Arrow Connector 120"/>
          <p:cNvCxnSpPr/>
          <p:nvPr/>
        </p:nvCxnSpPr>
        <p:spPr bwMode="auto">
          <a:xfrm flipV="1">
            <a:off x="3586330" y="3781704"/>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2" name="Straight Arrow Connector 121"/>
          <p:cNvCxnSpPr/>
          <p:nvPr/>
        </p:nvCxnSpPr>
        <p:spPr bwMode="auto">
          <a:xfrm flipV="1">
            <a:off x="3586330" y="3982921"/>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3" name="Straight Arrow Connector 122"/>
          <p:cNvCxnSpPr/>
          <p:nvPr/>
        </p:nvCxnSpPr>
        <p:spPr bwMode="auto">
          <a:xfrm flipV="1">
            <a:off x="3586330" y="4184138"/>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4" name="Straight Arrow Connector 123"/>
          <p:cNvCxnSpPr/>
          <p:nvPr/>
        </p:nvCxnSpPr>
        <p:spPr bwMode="auto">
          <a:xfrm flipV="1">
            <a:off x="3586330" y="4385354"/>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5" name="Straight Arrow Connector 124"/>
          <p:cNvCxnSpPr/>
          <p:nvPr/>
        </p:nvCxnSpPr>
        <p:spPr bwMode="auto">
          <a:xfrm flipV="1">
            <a:off x="3586330" y="4586571"/>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6" name="Straight Arrow Connector 125"/>
          <p:cNvCxnSpPr/>
          <p:nvPr/>
        </p:nvCxnSpPr>
        <p:spPr bwMode="auto">
          <a:xfrm flipV="1">
            <a:off x="3586330" y="4787788"/>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7" name="Straight Arrow Connector 126"/>
          <p:cNvCxnSpPr/>
          <p:nvPr/>
        </p:nvCxnSpPr>
        <p:spPr bwMode="auto">
          <a:xfrm flipV="1">
            <a:off x="3586330" y="4989004"/>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40" name="Straight Arrow Connector 139"/>
          <p:cNvCxnSpPr/>
          <p:nvPr/>
        </p:nvCxnSpPr>
        <p:spPr bwMode="auto">
          <a:xfrm rot="16200000" flipV="1">
            <a:off x="6642602" y="3328806"/>
            <a:ext cx="487261" cy="2010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bg1"/>
            </a:solidFill>
            <a:prstDash val="solid"/>
            <a:round/>
            <a:headEnd type="arrow"/>
            <a:tailEnd type="arrow"/>
          </a:ln>
          <a:effectLst/>
          <a:scene3d>
            <a:camera prst="orthographicFront">
              <a:rot lat="0" lon="0" rev="7500000"/>
            </a:camera>
            <a:lightRig rig="threePt" dir="t"/>
          </a:scene3d>
        </p:spPr>
      </p:cxnSp>
      <p:cxnSp>
        <p:nvCxnSpPr>
          <p:cNvPr id="143" name="Straight Arrow Connector 142"/>
          <p:cNvCxnSpPr/>
          <p:nvPr/>
        </p:nvCxnSpPr>
        <p:spPr bwMode="auto">
          <a:xfrm rot="16200000" flipV="1">
            <a:off x="6760195" y="3403597"/>
            <a:ext cx="487261" cy="2010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bg1"/>
            </a:solidFill>
            <a:prstDash val="solid"/>
            <a:round/>
            <a:headEnd type="arrow"/>
            <a:tailEnd type="arrow"/>
          </a:ln>
          <a:effectLst/>
          <a:scene3d>
            <a:camera prst="orthographicFront">
              <a:rot lat="0" lon="0" rev="7500000"/>
            </a:camera>
            <a:lightRig rig="threePt" dir="t"/>
          </a:scene3d>
        </p:spPr>
      </p:cxnSp>
      <p:cxnSp>
        <p:nvCxnSpPr>
          <p:cNvPr id="145" name="Straight Arrow Connector 144"/>
          <p:cNvCxnSpPr/>
          <p:nvPr/>
        </p:nvCxnSpPr>
        <p:spPr bwMode="auto">
          <a:xfrm rot="16200000" flipV="1">
            <a:off x="6896602" y="3478388"/>
            <a:ext cx="487261" cy="2010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bg1"/>
            </a:solidFill>
            <a:prstDash val="solid"/>
            <a:round/>
            <a:headEnd type="arrow"/>
            <a:tailEnd type="arrow"/>
          </a:ln>
          <a:effectLst/>
          <a:scene3d>
            <a:camera prst="orthographicFront">
              <a:rot lat="0" lon="0" rev="7500000"/>
            </a:camera>
            <a:lightRig rig="threePt" dir="t"/>
          </a:scene3d>
        </p:spPr>
      </p:cxnSp>
      <p:sp>
        <p:nvSpPr>
          <p:cNvPr id="146" name="TextBox 145"/>
          <p:cNvSpPr txBox="1"/>
          <p:nvPr/>
        </p:nvSpPr>
        <p:spPr>
          <a:xfrm>
            <a:off x="6528392" y="2857899"/>
            <a:ext cx="602723" cy="338550"/>
          </a:xfrm>
          <a:prstGeom prst="rect">
            <a:avLst/>
          </a:prstGeom>
          <a:noFill/>
        </p:spPr>
        <p:txBody>
          <a:bodyPr wrap="none" lIns="76197" tIns="38098" rIns="76197" bIns="38098" rtlCol="0">
            <a:spAutoFit/>
          </a:bodyPr>
          <a:lstStyle/>
          <a:p>
            <a:r>
              <a:rPr lang="en-US" sz="1700" dirty="0" smtClean="0">
                <a:solidFill>
                  <a:schemeClr val="tx1"/>
                </a:solidFill>
                <a:latin typeface="Segoe" pitchFamily="34" charset="0"/>
              </a:rPr>
              <a:t>SAN</a:t>
            </a:r>
          </a:p>
        </p:txBody>
      </p:sp>
      <p:sp>
        <p:nvSpPr>
          <p:cNvPr id="147" name="TextBox 146"/>
          <p:cNvSpPr txBox="1"/>
          <p:nvPr/>
        </p:nvSpPr>
        <p:spPr>
          <a:xfrm>
            <a:off x="3621851" y="1364073"/>
            <a:ext cx="708521" cy="384717"/>
          </a:xfrm>
          <a:prstGeom prst="rect">
            <a:avLst/>
          </a:prstGeom>
          <a:noFill/>
        </p:spPr>
        <p:txBody>
          <a:bodyPr wrap="none" lIns="76197" tIns="38098" rIns="76197" bIns="38098" rtlCol="0">
            <a:spAutoFit/>
          </a:bodyPr>
          <a:lstStyle/>
          <a:p>
            <a:r>
              <a:rPr lang="en-US" sz="1000" dirty="0" smtClean="0">
                <a:solidFill>
                  <a:schemeClr val="tx1"/>
                </a:solidFill>
                <a:latin typeface="Segoe" pitchFamily="34" charset="0"/>
              </a:rPr>
              <a:t>Domain</a:t>
            </a:r>
          </a:p>
          <a:p>
            <a:r>
              <a:rPr lang="en-US" sz="1000" dirty="0" smtClean="0">
                <a:solidFill>
                  <a:schemeClr val="tx1"/>
                </a:solidFill>
                <a:latin typeface="Segoe" pitchFamily="34" charset="0"/>
              </a:rPr>
              <a:t>Controller</a:t>
            </a:r>
          </a:p>
        </p:txBody>
      </p:sp>
      <p:graphicFrame>
        <p:nvGraphicFramePr>
          <p:cNvPr id="75790" name="Object 14"/>
          <p:cNvGraphicFramePr>
            <a:graphicFrameLocks noChangeAspect="1"/>
          </p:cNvGraphicFramePr>
          <p:nvPr/>
        </p:nvGraphicFramePr>
        <p:xfrm>
          <a:off x="4303092" y="2618035"/>
          <a:ext cx="1504157" cy="2965979"/>
        </p:xfrm>
        <a:graphic>
          <a:graphicData uri="http://schemas.openxmlformats.org/presentationml/2006/ole">
            <p:oleObj spid="_x0000_s6151" name="Visio" r:id="rId7" imgW="1804205" imgH="3559093" progId="Visio.Drawing.11">
              <p:embed/>
            </p:oleObj>
          </a:graphicData>
        </a:graphic>
      </p:graphicFrame>
      <p:cxnSp>
        <p:nvCxnSpPr>
          <p:cNvPr id="88" name="Straight Arrow Connector 87"/>
          <p:cNvCxnSpPr/>
          <p:nvPr/>
        </p:nvCxnSpPr>
        <p:spPr bwMode="auto">
          <a:xfrm flipV="1">
            <a:off x="3583940" y="5190221"/>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89" name="Straight Arrow Connector 88"/>
          <p:cNvCxnSpPr/>
          <p:nvPr/>
        </p:nvCxnSpPr>
        <p:spPr bwMode="auto">
          <a:xfrm flipV="1">
            <a:off x="3583940" y="5391437"/>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91" name="Straight Arrow Connector 90"/>
          <p:cNvCxnSpPr/>
          <p:nvPr/>
        </p:nvCxnSpPr>
        <p:spPr bwMode="auto">
          <a:xfrm>
            <a:off x="6035370" y="3664481"/>
            <a:ext cx="503939" cy="860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bg1"/>
            </a:solidFill>
            <a:prstDash val="solid"/>
            <a:round/>
            <a:headEnd type="arrow"/>
            <a:tailEnd type="arrow"/>
          </a:ln>
          <a:effectLst/>
        </p:spPr>
      </p:cxnSp>
      <p:cxnSp>
        <p:nvCxnSpPr>
          <p:cNvPr id="96" name="Straight Arrow Connector 95"/>
          <p:cNvCxnSpPr/>
          <p:nvPr/>
        </p:nvCxnSpPr>
        <p:spPr bwMode="auto">
          <a:xfrm>
            <a:off x="6035370" y="3772543"/>
            <a:ext cx="503939" cy="860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bg1"/>
            </a:solidFill>
            <a:prstDash val="solid"/>
            <a:round/>
            <a:headEnd type="arrow"/>
            <a:tailEnd type="arrow"/>
          </a:ln>
          <a:effectLst/>
        </p:spPr>
      </p:cxnSp>
      <p:cxnSp>
        <p:nvCxnSpPr>
          <p:cNvPr id="97" name="Straight Arrow Connector 96"/>
          <p:cNvCxnSpPr/>
          <p:nvPr/>
        </p:nvCxnSpPr>
        <p:spPr bwMode="auto">
          <a:xfrm>
            <a:off x="6035370" y="3556419"/>
            <a:ext cx="503939" cy="860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bg1"/>
            </a:solidFill>
            <a:prstDash val="solid"/>
            <a:round/>
            <a:headEnd type="arrow"/>
            <a:tailEnd type="arrow"/>
          </a:ln>
          <a:effectLst/>
        </p:spPr>
      </p:cxnSp>
      <p:sp>
        <p:nvSpPr>
          <p:cNvPr id="99" name="TextBox 98"/>
          <p:cNvSpPr txBox="1"/>
          <p:nvPr/>
        </p:nvSpPr>
        <p:spPr>
          <a:xfrm>
            <a:off x="5974292" y="3323167"/>
            <a:ext cx="674859" cy="169273"/>
          </a:xfrm>
          <a:prstGeom prst="rect">
            <a:avLst/>
          </a:prstGeom>
          <a:noFill/>
        </p:spPr>
        <p:txBody>
          <a:bodyPr wrap="none" lIns="76197" tIns="38098" rIns="76197" bIns="38098" rtlCol="0">
            <a:spAutoFit/>
          </a:bodyPr>
          <a:lstStyle/>
          <a:p>
            <a:r>
              <a:rPr lang="en-US" sz="600" dirty="0" smtClean="0">
                <a:solidFill>
                  <a:schemeClr val="tx1"/>
                </a:solidFill>
                <a:latin typeface="Segoe" pitchFamily="34" charset="0"/>
              </a:rPr>
              <a:t>32 connections</a:t>
            </a:r>
          </a:p>
        </p:txBody>
      </p:sp>
      <p:cxnSp>
        <p:nvCxnSpPr>
          <p:cNvPr id="102" name="Straight Arrow Connector 101"/>
          <p:cNvCxnSpPr/>
          <p:nvPr/>
        </p:nvCxnSpPr>
        <p:spPr bwMode="auto">
          <a:xfrm>
            <a:off x="6035370" y="3880605"/>
            <a:ext cx="503939" cy="860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bg1"/>
            </a:solidFill>
            <a:prstDash val="solid"/>
            <a:round/>
            <a:headEnd type="arrow"/>
            <a:tailEnd type="arrow"/>
          </a:ln>
          <a:effectLst/>
        </p:spPr>
      </p:cxnSp>
      <p:cxnSp>
        <p:nvCxnSpPr>
          <p:cNvPr id="103" name="Straight Arrow Connector 102"/>
          <p:cNvCxnSpPr/>
          <p:nvPr/>
        </p:nvCxnSpPr>
        <p:spPr bwMode="auto">
          <a:xfrm rot="16200000" flipV="1">
            <a:off x="7023602" y="3553178"/>
            <a:ext cx="487261" cy="2010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bg1"/>
            </a:solidFill>
            <a:prstDash val="solid"/>
            <a:round/>
            <a:headEnd type="arrow"/>
            <a:tailEnd type="arrow"/>
          </a:ln>
          <a:effectLst/>
          <a:scene3d>
            <a:camera prst="orthographicFront">
              <a:rot lat="0" lon="0" rev="7500000"/>
            </a:camera>
            <a:lightRig rig="threePt" dir="t"/>
          </a:scene3d>
        </p:spPr>
      </p:cxnSp>
      <p:grpSp>
        <p:nvGrpSpPr>
          <p:cNvPr id="8" name="Group 89"/>
          <p:cNvGrpSpPr/>
          <p:nvPr/>
        </p:nvGrpSpPr>
        <p:grpSpPr>
          <a:xfrm>
            <a:off x="3341861" y="1323535"/>
            <a:ext cx="332036" cy="4425156"/>
            <a:chOff x="4010233" y="1588241"/>
            <a:chExt cx="398443" cy="5310187"/>
          </a:xfrm>
        </p:grpSpPr>
        <p:graphicFrame>
          <p:nvGraphicFramePr>
            <p:cNvPr id="36887" name="Object 23"/>
            <p:cNvGraphicFramePr>
              <a:graphicFrameLocks noChangeAspect="1"/>
            </p:cNvGraphicFramePr>
            <p:nvPr/>
          </p:nvGraphicFramePr>
          <p:xfrm>
            <a:off x="4016563" y="1588241"/>
            <a:ext cx="392113" cy="5310187"/>
          </p:xfrm>
          <a:graphic>
            <a:graphicData uri="http://schemas.openxmlformats.org/presentationml/2006/ole">
              <p:oleObj spid="_x0000_s6150" name="Visio" r:id="rId8" imgW="392899" imgH="5310934" progId="Visio.Drawing.11">
                <p:embed/>
              </p:oleObj>
            </a:graphicData>
          </a:graphic>
        </p:graphicFrame>
        <p:sp>
          <p:nvSpPr>
            <p:cNvPr id="87" name="TextBox 86"/>
            <p:cNvSpPr txBox="1"/>
            <p:nvPr/>
          </p:nvSpPr>
          <p:spPr>
            <a:xfrm rot="16200000">
              <a:off x="1974576" y="4406323"/>
              <a:ext cx="4459111" cy="387798"/>
            </a:xfrm>
            <a:prstGeom prst="rect">
              <a:avLst/>
            </a:prstGeom>
            <a:noFill/>
          </p:spPr>
          <p:txBody>
            <a:bodyPr wrap="square" rtlCol="0">
              <a:spAutoFit/>
            </a:bodyPr>
            <a:lstStyle/>
            <a:p>
              <a:pPr algn="ctr"/>
              <a:r>
                <a:rPr lang="en-US" sz="1500" dirty="0" smtClean="0">
                  <a:solidFill>
                    <a:schemeClr val="tx1"/>
                  </a:solidFill>
                  <a:latin typeface="Segoe" pitchFamily="34" charset="0"/>
                </a:rPr>
                <a:t>Ethernet</a:t>
              </a:r>
              <a:endParaRPr lang="en-US" sz="2300" dirty="0" smtClean="0">
                <a:solidFill>
                  <a:schemeClr val="tx1"/>
                </a:solidFill>
                <a:latin typeface="Segoe" pitchFamily="34" charset="0"/>
              </a:endParaRPr>
            </a:p>
          </p:txBody>
        </p:sp>
      </p:gr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5778" cy="923330"/>
          </a:xfrm>
        </p:spPr>
        <p:txBody>
          <a:bodyPr/>
          <a:lstStyle/>
          <a:p>
            <a:r>
              <a:rPr sz="3300"/>
              <a:t>Step 6: Health Monitoring with System Center Operations Manager</a:t>
            </a:r>
          </a:p>
        </p:txBody>
      </p:sp>
      <p:grpSp>
        <p:nvGrpSpPr>
          <p:cNvPr id="3" name="Group 46"/>
          <p:cNvGrpSpPr/>
          <p:nvPr/>
        </p:nvGrpSpPr>
        <p:grpSpPr>
          <a:xfrm>
            <a:off x="257098" y="1561171"/>
            <a:ext cx="2657708" cy="1108798"/>
            <a:chOff x="312234" y="1873405"/>
            <a:chExt cx="3189249" cy="1330557"/>
          </a:xfrm>
        </p:grpSpPr>
        <p:sp>
          <p:nvSpPr>
            <p:cNvPr id="46" name="Rounded Rectangle 45"/>
            <p:cNvSpPr/>
            <p:nvPr/>
          </p:nvSpPr>
          <p:spPr bwMode="auto">
            <a:xfrm>
              <a:off x="312234" y="1873405"/>
              <a:ext cx="3189249" cy="1215483"/>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dirty="0" smtClean="0">
                <a:solidFill>
                  <a:schemeClr val="tx1"/>
                </a:solidFill>
                <a:latin typeface="Segoe" pitchFamily="34" charset="0"/>
              </a:endParaRPr>
            </a:p>
          </p:txBody>
        </p:sp>
        <p:grpSp>
          <p:nvGrpSpPr>
            <p:cNvPr id="4" name="Group 41"/>
            <p:cNvGrpSpPr/>
            <p:nvPr/>
          </p:nvGrpSpPr>
          <p:grpSpPr>
            <a:xfrm>
              <a:off x="334543" y="1964125"/>
              <a:ext cx="3078899" cy="1239837"/>
              <a:chOff x="468355" y="1964125"/>
              <a:chExt cx="3078899" cy="1239837"/>
            </a:xfrm>
          </p:grpSpPr>
          <p:graphicFrame>
            <p:nvGraphicFramePr>
              <p:cNvPr id="36877" name="Object 13"/>
              <p:cNvGraphicFramePr>
                <a:graphicFrameLocks noChangeAspect="1"/>
              </p:cNvGraphicFramePr>
              <p:nvPr/>
            </p:nvGraphicFramePr>
            <p:xfrm>
              <a:off x="2853517" y="1964125"/>
              <a:ext cx="693737" cy="1239837"/>
            </p:xfrm>
            <a:graphic>
              <a:graphicData uri="http://schemas.openxmlformats.org/presentationml/2006/ole">
                <p:oleObj spid="_x0000_s7170" name="Visio" r:id="rId3" imgW="694050" imgH="1240155" progId="Visio.Drawing.11">
                  <p:embed/>
                </p:oleObj>
              </a:graphicData>
            </a:graphic>
          </p:graphicFrame>
          <p:sp>
            <p:nvSpPr>
              <p:cNvPr id="24" name="TextBox 23"/>
              <p:cNvSpPr txBox="1"/>
              <p:nvPr/>
            </p:nvSpPr>
            <p:spPr>
              <a:xfrm>
                <a:off x="468355" y="2260878"/>
                <a:ext cx="2245229" cy="553998"/>
              </a:xfrm>
              <a:prstGeom prst="rect">
                <a:avLst/>
              </a:prstGeom>
              <a:noFill/>
            </p:spPr>
            <p:txBody>
              <a:bodyPr wrap="none" rtlCol="0">
                <a:spAutoFit/>
              </a:bodyPr>
              <a:lstStyle/>
              <a:p>
                <a:r>
                  <a:rPr lang="en-US" sz="1200" b="1" dirty="0" smtClean="0">
                    <a:solidFill>
                      <a:schemeClr val="tx1"/>
                    </a:solidFill>
                    <a:latin typeface="Segoe" pitchFamily="34" charset="0"/>
                  </a:rPr>
                  <a:t>System Center</a:t>
                </a:r>
              </a:p>
              <a:p>
                <a:r>
                  <a:rPr lang="en-US" sz="1200" b="1" dirty="0" smtClean="0">
                    <a:solidFill>
                      <a:schemeClr val="tx1"/>
                    </a:solidFill>
                    <a:latin typeface="Segoe" pitchFamily="34" charset="0"/>
                  </a:rPr>
                  <a:t>Configuration Manager</a:t>
                </a:r>
              </a:p>
            </p:txBody>
          </p:sp>
        </p:grpSp>
      </p:grpSp>
      <p:grpSp>
        <p:nvGrpSpPr>
          <p:cNvPr id="5" name="Group 50"/>
          <p:cNvGrpSpPr/>
          <p:nvPr/>
        </p:nvGrpSpPr>
        <p:grpSpPr>
          <a:xfrm>
            <a:off x="257098" y="2738246"/>
            <a:ext cx="2657708" cy="1091570"/>
            <a:chOff x="308517" y="3285895"/>
            <a:chExt cx="3189249" cy="1309884"/>
          </a:xfrm>
        </p:grpSpPr>
        <p:sp>
          <p:nvSpPr>
            <p:cNvPr id="48" name="Rounded Rectangle 47"/>
            <p:cNvSpPr/>
            <p:nvPr/>
          </p:nvSpPr>
          <p:spPr bwMode="auto">
            <a:xfrm>
              <a:off x="308517" y="3285895"/>
              <a:ext cx="3189249" cy="1215483"/>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dirty="0" smtClean="0">
                <a:solidFill>
                  <a:schemeClr val="tx1"/>
                </a:solidFill>
                <a:latin typeface="Segoe" pitchFamily="34" charset="0"/>
              </a:endParaRPr>
            </a:p>
          </p:txBody>
        </p:sp>
        <p:grpSp>
          <p:nvGrpSpPr>
            <p:cNvPr id="6" name="Group 40"/>
            <p:cNvGrpSpPr/>
            <p:nvPr/>
          </p:nvGrpSpPr>
          <p:grpSpPr>
            <a:xfrm>
              <a:off x="334543" y="3355942"/>
              <a:ext cx="3078899" cy="1239837"/>
              <a:chOff x="468355" y="3244429"/>
              <a:chExt cx="3078899" cy="1239837"/>
            </a:xfrm>
          </p:grpSpPr>
          <p:graphicFrame>
            <p:nvGraphicFramePr>
              <p:cNvPr id="36878" name="Object 14"/>
              <p:cNvGraphicFramePr>
                <a:graphicFrameLocks noChangeAspect="1"/>
              </p:cNvGraphicFramePr>
              <p:nvPr/>
            </p:nvGraphicFramePr>
            <p:xfrm>
              <a:off x="2853517" y="3244429"/>
              <a:ext cx="693737" cy="1239837"/>
            </p:xfrm>
            <a:graphic>
              <a:graphicData uri="http://schemas.openxmlformats.org/presentationml/2006/ole">
                <p:oleObj spid="_x0000_s7171" name="Visio" r:id="rId4" imgW="694050" imgH="1240155" progId="Visio.Drawing.11">
                  <p:embed/>
                </p:oleObj>
              </a:graphicData>
            </a:graphic>
          </p:graphicFrame>
          <p:sp>
            <p:nvSpPr>
              <p:cNvPr id="25" name="TextBox 24"/>
              <p:cNvSpPr txBox="1"/>
              <p:nvPr/>
            </p:nvSpPr>
            <p:spPr>
              <a:xfrm>
                <a:off x="468355" y="3541182"/>
                <a:ext cx="2393885" cy="553998"/>
              </a:xfrm>
              <a:prstGeom prst="rect">
                <a:avLst/>
              </a:prstGeom>
              <a:noFill/>
            </p:spPr>
            <p:txBody>
              <a:bodyPr wrap="none" rtlCol="0">
                <a:spAutoFit/>
              </a:bodyPr>
              <a:lstStyle/>
              <a:p>
                <a:r>
                  <a:rPr lang="en-US" sz="1200" b="1" dirty="0" smtClean="0">
                    <a:solidFill>
                      <a:schemeClr val="tx1"/>
                    </a:solidFill>
                    <a:latin typeface="Segoe" pitchFamily="34" charset="0"/>
                  </a:rPr>
                  <a:t>System Center</a:t>
                </a:r>
              </a:p>
              <a:p>
                <a:r>
                  <a:rPr lang="en-US" sz="1200" b="1" dirty="0" smtClean="0">
                    <a:solidFill>
                      <a:schemeClr val="tx1"/>
                    </a:solidFill>
                    <a:latin typeface="Segoe" pitchFamily="34" charset="0"/>
                  </a:rPr>
                  <a:t>Virtual Machine Manager</a:t>
                </a:r>
              </a:p>
            </p:txBody>
          </p:sp>
        </p:grpSp>
      </p:grpSp>
      <p:grpSp>
        <p:nvGrpSpPr>
          <p:cNvPr id="7" name="Group 51"/>
          <p:cNvGrpSpPr/>
          <p:nvPr/>
        </p:nvGrpSpPr>
        <p:grpSpPr>
          <a:xfrm>
            <a:off x="257098" y="3909078"/>
            <a:ext cx="2657708" cy="1080585"/>
            <a:chOff x="308517" y="4690894"/>
            <a:chExt cx="3189249" cy="1296702"/>
          </a:xfrm>
        </p:grpSpPr>
        <p:sp>
          <p:nvSpPr>
            <p:cNvPr id="49" name="Rounded Rectangle 48"/>
            <p:cNvSpPr/>
            <p:nvPr/>
          </p:nvSpPr>
          <p:spPr bwMode="auto">
            <a:xfrm>
              <a:off x="308517" y="4690894"/>
              <a:ext cx="3189249" cy="1215483"/>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dirty="0" smtClean="0">
                <a:solidFill>
                  <a:schemeClr val="tx1"/>
                </a:solidFill>
                <a:latin typeface="Segoe" pitchFamily="34" charset="0"/>
              </a:endParaRPr>
            </a:p>
          </p:txBody>
        </p:sp>
        <p:grpSp>
          <p:nvGrpSpPr>
            <p:cNvPr id="8" name="Group 42"/>
            <p:cNvGrpSpPr/>
            <p:nvPr/>
          </p:nvGrpSpPr>
          <p:grpSpPr>
            <a:xfrm>
              <a:off x="334543" y="4747759"/>
              <a:ext cx="3078899" cy="1239837"/>
              <a:chOff x="468355" y="4569341"/>
              <a:chExt cx="3078899" cy="1239837"/>
            </a:xfrm>
          </p:grpSpPr>
          <p:graphicFrame>
            <p:nvGraphicFramePr>
              <p:cNvPr id="36879" name="Object 15"/>
              <p:cNvGraphicFramePr>
                <a:graphicFrameLocks noChangeAspect="1"/>
              </p:cNvGraphicFramePr>
              <p:nvPr/>
            </p:nvGraphicFramePr>
            <p:xfrm>
              <a:off x="2853517" y="4569341"/>
              <a:ext cx="693737" cy="1239837"/>
            </p:xfrm>
            <a:graphic>
              <a:graphicData uri="http://schemas.openxmlformats.org/presentationml/2006/ole">
                <p:oleObj spid="_x0000_s7172" name="Visio" r:id="rId5" imgW="694050" imgH="1240155" progId="Visio.Drawing.11">
                  <p:embed/>
                </p:oleObj>
              </a:graphicData>
            </a:graphic>
          </p:graphicFrame>
          <p:sp>
            <p:nvSpPr>
              <p:cNvPr id="26" name="TextBox 25"/>
              <p:cNvSpPr txBox="1"/>
              <p:nvPr/>
            </p:nvSpPr>
            <p:spPr>
              <a:xfrm>
                <a:off x="468355" y="4866094"/>
                <a:ext cx="2006703" cy="553998"/>
              </a:xfrm>
              <a:prstGeom prst="rect">
                <a:avLst/>
              </a:prstGeom>
              <a:noFill/>
            </p:spPr>
            <p:txBody>
              <a:bodyPr wrap="none" rtlCol="0">
                <a:spAutoFit/>
              </a:bodyPr>
              <a:lstStyle/>
              <a:p>
                <a:r>
                  <a:rPr lang="en-US" sz="1200" b="1" dirty="0" smtClean="0">
                    <a:solidFill>
                      <a:schemeClr val="tx1"/>
                    </a:solidFill>
                    <a:latin typeface="Segoe" pitchFamily="34" charset="0"/>
                  </a:rPr>
                  <a:t>System Center</a:t>
                </a:r>
              </a:p>
              <a:p>
                <a:r>
                  <a:rPr lang="en-US" sz="1200" b="1" dirty="0" smtClean="0">
                    <a:solidFill>
                      <a:schemeClr val="tx1"/>
                    </a:solidFill>
                    <a:latin typeface="Segoe" pitchFamily="34" charset="0"/>
                  </a:rPr>
                  <a:t>Operations Manager</a:t>
                </a:r>
              </a:p>
            </p:txBody>
          </p:sp>
        </p:grpSp>
      </p:grpSp>
      <p:sp>
        <p:nvSpPr>
          <p:cNvPr id="54" name="Rounded Rectangle 53"/>
          <p:cNvSpPr/>
          <p:nvPr/>
        </p:nvSpPr>
        <p:spPr bwMode="auto">
          <a:xfrm>
            <a:off x="4039832" y="1900297"/>
            <a:ext cx="1997927" cy="3715926"/>
          </a:xfrm>
          <a:prstGeom prst="roundRect">
            <a:avLst/>
          </a:prstGeom>
          <a:solidFill>
            <a:schemeClr val="accent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tx1"/>
              </a:solidFill>
              <a:latin typeface="Segoe" pitchFamily="34" charset="0"/>
            </a:endParaRPr>
          </a:p>
        </p:txBody>
      </p:sp>
      <p:sp>
        <p:nvSpPr>
          <p:cNvPr id="31" name="TextBox 30"/>
          <p:cNvSpPr txBox="1"/>
          <p:nvPr/>
        </p:nvSpPr>
        <p:spPr>
          <a:xfrm>
            <a:off x="4364580" y="2110464"/>
            <a:ext cx="1410637" cy="384717"/>
          </a:xfrm>
          <a:prstGeom prst="rect">
            <a:avLst/>
          </a:prstGeom>
          <a:noFill/>
        </p:spPr>
        <p:txBody>
          <a:bodyPr wrap="none" lIns="76197" tIns="38098" rIns="76197" bIns="38098" rtlCol="0">
            <a:spAutoFit/>
          </a:bodyPr>
          <a:lstStyle/>
          <a:p>
            <a:pPr algn="ctr"/>
            <a:r>
              <a:rPr lang="en-US" sz="1000" b="1" dirty="0" smtClean="0">
                <a:solidFill>
                  <a:schemeClr val="tx1"/>
                </a:solidFill>
                <a:latin typeface="Segoe" pitchFamily="34" charset="0"/>
              </a:rPr>
              <a:t>Virtualization Farm 1</a:t>
            </a:r>
          </a:p>
          <a:p>
            <a:pPr algn="ctr"/>
            <a:r>
              <a:rPr lang="en-US" sz="1000" dirty="0" smtClean="0">
                <a:solidFill>
                  <a:schemeClr val="tx1"/>
                </a:solidFill>
                <a:latin typeface="Segoe" pitchFamily="34" charset="0"/>
              </a:rPr>
              <a:t>(14 + 2 Servers)</a:t>
            </a:r>
          </a:p>
        </p:txBody>
      </p:sp>
      <p:graphicFrame>
        <p:nvGraphicFramePr>
          <p:cNvPr id="36883" name="Object 19"/>
          <p:cNvGraphicFramePr>
            <a:graphicFrameLocks noChangeAspect="1"/>
          </p:cNvGraphicFramePr>
          <p:nvPr/>
        </p:nvGraphicFramePr>
        <p:xfrm>
          <a:off x="6528430" y="3469356"/>
          <a:ext cx="588698" cy="632354"/>
        </p:xfrm>
        <a:graphic>
          <a:graphicData uri="http://schemas.openxmlformats.org/presentationml/2006/ole">
            <p:oleObj spid="_x0000_s7173" name="Visio" r:id="rId6" imgW="706733" imgH="758743" progId="Visio.Drawing.11">
              <p:embed/>
            </p:oleObj>
          </a:graphicData>
        </a:graphic>
      </p:graphicFrame>
      <p:sp>
        <p:nvSpPr>
          <p:cNvPr id="33" name="TextBox 32"/>
          <p:cNvSpPr txBox="1"/>
          <p:nvPr/>
        </p:nvSpPr>
        <p:spPr>
          <a:xfrm>
            <a:off x="6488783" y="3888450"/>
            <a:ext cx="801495" cy="446272"/>
          </a:xfrm>
          <a:prstGeom prst="rect">
            <a:avLst/>
          </a:prstGeom>
          <a:noFill/>
        </p:spPr>
        <p:txBody>
          <a:bodyPr wrap="none" lIns="76197" tIns="38098" rIns="76197" bIns="38098" rtlCol="0">
            <a:spAutoFit/>
          </a:bodyPr>
          <a:lstStyle/>
          <a:p>
            <a:pPr algn="ctr"/>
            <a:r>
              <a:rPr lang="en-US" sz="800" dirty="0" smtClean="0">
                <a:solidFill>
                  <a:schemeClr val="tx1"/>
                </a:solidFill>
                <a:latin typeface="Segoe" pitchFamily="34" charset="0"/>
              </a:rPr>
              <a:t>32-Port</a:t>
            </a:r>
          </a:p>
          <a:p>
            <a:pPr algn="ctr"/>
            <a:r>
              <a:rPr lang="en-US" sz="800" dirty="0" err="1" smtClean="0">
                <a:solidFill>
                  <a:schemeClr val="tx1"/>
                </a:solidFill>
                <a:latin typeface="Segoe" pitchFamily="34" charset="0"/>
              </a:rPr>
              <a:t>Fibre</a:t>
            </a:r>
            <a:r>
              <a:rPr lang="en-US" sz="800" dirty="0" smtClean="0">
                <a:solidFill>
                  <a:schemeClr val="tx1"/>
                </a:solidFill>
                <a:latin typeface="Segoe" pitchFamily="34" charset="0"/>
              </a:rPr>
              <a:t> Channel</a:t>
            </a:r>
          </a:p>
          <a:p>
            <a:pPr algn="ctr"/>
            <a:r>
              <a:rPr lang="en-US" sz="800" dirty="0" smtClean="0">
                <a:solidFill>
                  <a:schemeClr val="tx1"/>
                </a:solidFill>
                <a:latin typeface="Segoe" pitchFamily="34" charset="0"/>
              </a:rPr>
              <a:t>Switch</a:t>
            </a:r>
          </a:p>
        </p:txBody>
      </p:sp>
      <p:grpSp>
        <p:nvGrpSpPr>
          <p:cNvPr id="9" name="Group 84"/>
          <p:cNvGrpSpPr/>
          <p:nvPr/>
        </p:nvGrpSpPr>
        <p:grpSpPr>
          <a:xfrm>
            <a:off x="6899566" y="2639101"/>
            <a:ext cx="864677" cy="914325"/>
            <a:chOff x="8321369" y="1984917"/>
            <a:chExt cx="1037612" cy="1097190"/>
          </a:xfrm>
        </p:grpSpPr>
        <p:graphicFrame>
          <p:nvGraphicFramePr>
            <p:cNvPr id="36884" name="Object 20"/>
            <p:cNvGraphicFramePr>
              <a:graphicFrameLocks noChangeAspect="1"/>
            </p:cNvGraphicFramePr>
            <p:nvPr/>
          </p:nvGraphicFramePr>
          <p:xfrm>
            <a:off x="8542435" y="1984917"/>
            <a:ext cx="816546" cy="1012094"/>
          </p:xfrm>
          <a:graphic>
            <a:graphicData uri="http://schemas.openxmlformats.org/presentationml/2006/ole">
              <p:oleObj spid="_x0000_s7174" name="Visio" r:id="rId7" imgW="981168" imgH="1216098" progId="Visio.Drawing.11">
                <p:embed/>
              </p:oleObj>
            </a:graphicData>
          </a:graphic>
        </p:graphicFrame>
        <p:sp>
          <p:nvSpPr>
            <p:cNvPr id="34" name="TextBox 33"/>
            <p:cNvSpPr txBox="1"/>
            <p:nvPr/>
          </p:nvSpPr>
          <p:spPr>
            <a:xfrm>
              <a:off x="8321369" y="2786642"/>
              <a:ext cx="221677" cy="295465"/>
            </a:xfrm>
            <a:prstGeom prst="rect">
              <a:avLst/>
            </a:prstGeom>
            <a:noFill/>
          </p:spPr>
          <p:txBody>
            <a:bodyPr wrap="none" rtlCol="0">
              <a:spAutoFit/>
            </a:bodyPr>
            <a:lstStyle/>
            <a:p>
              <a:pPr algn="ctr"/>
              <a:endParaRPr lang="en-US" sz="1000" dirty="0" smtClean="0">
                <a:solidFill>
                  <a:schemeClr val="tx1"/>
                </a:solidFill>
                <a:latin typeface="Segoe" pitchFamily="34" charset="0"/>
              </a:endParaRPr>
            </a:p>
          </p:txBody>
        </p:sp>
      </p:grpSp>
      <p:cxnSp>
        <p:nvCxnSpPr>
          <p:cNvPr id="93" name="Straight Arrow Connector 92"/>
          <p:cNvCxnSpPr/>
          <p:nvPr/>
        </p:nvCxnSpPr>
        <p:spPr bwMode="auto">
          <a:xfrm flipV="1">
            <a:off x="2948878" y="4384343"/>
            <a:ext cx="463062"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95" name="Straight Arrow Connector 94"/>
          <p:cNvCxnSpPr/>
          <p:nvPr/>
        </p:nvCxnSpPr>
        <p:spPr bwMode="auto">
          <a:xfrm flipV="1">
            <a:off x="3586330" y="2574404"/>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1" name="Straight Arrow Connector 110"/>
          <p:cNvCxnSpPr/>
          <p:nvPr/>
        </p:nvCxnSpPr>
        <p:spPr bwMode="auto">
          <a:xfrm flipV="1">
            <a:off x="2945087" y="3248926"/>
            <a:ext cx="463062"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2" name="Straight Arrow Connector 111"/>
          <p:cNvCxnSpPr/>
          <p:nvPr/>
        </p:nvCxnSpPr>
        <p:spPr bwMode="auto">
          <a:xfrm flipV="1">
            <a:off x="2945087" y="2083179"/>
            <a:ext cx="463062"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5" name="Straight Arrow Connector 114"/>
          <p:cNvCxnSpPr/>
          <p:nvPr/>
        </p:nvCxnSpPr>
        <p:spPr bwMode="auto">
          <a:xfrm flipV="1">
            <a:off x="3586330" y="2775621"/>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6" name="Straight Arrow Connector 115"/>
          <p:cNvCxnSpPr/>
          <p:nvPr/>
        </p:nvCxnSpPr>
        <p:spPr bwMode="auto">
          <a:xfrm flipV="1">
            <a:off x="3586330" y="2976838"/>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7" name="Straight Arrow Connector 116"/>
          <p:cNvCxnSpPr/>
          <p:nvPr/>
        </p:nvCxnSpPr>
        <p:spPr bwMode="auto">
          <a:xfrm flipV="1">
            <a:off x="3586330" y="3178054"/>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8" name="Straight Arrow Connector 117"/>
          <p:cNvCxnSpPr/>
          <p:nvPr/>
        </p:nvCxnSpPr>
        <p:spPr bwMode="auto">
          <a:xfrm flipV="1">
            <a:off x="3586330" y="2373188"/>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9" name="Straight Arrow Connector 118"/>
          <p:cNvCxnSpPr/>
          <p:nvPr/>
        </p:nvCxnSpPr>
        <p:spPr bwMode="auto">
          <a:xfrm flipV="1">
            <a:off x="3586330" y="3379271"/>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0" name="Straight Arrow Connector 119"/>
          <p:cNvCxnSpPr/>
          <p:nvPr/>
        </p:nvCxnSpPr>
        <p:spPr bwMode="auto">
          <a:xfrm flipV="1">
            <a:off x="3586330" y="3580488"/>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1" name="Straight Arrow Connector 120"/>
          <p:cNvCxnSpPr/>
          <p:nvPr/>
        </p:nvCxnSpPr>
        <p:spPr bwMode="auto">
          <a:xfrm flipV="1">
            <a:off x="3586330" y="3781704"/>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2" name="Straight Arrow Connector 121"/>
          <p:cNvCxnSpPr/>
          <p:nvPr/>
        </p:nvCxnSpPr>
        <p:spPr bwMode="auto">
          <a:xfrm flipV="1">
            <a:off x="3586330" y="3982921"/>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3" name="Straight Arrow Connector 122"/>
          <p:cNvCxnSpPr/>
          <p:nvPr/>
        </p:nvCxnSpPr>
        <p:spPr bwMode="auto">
          <a:xfrm flipV="1">
            <a:off x="3586330" y="4184138"/>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4" name="Straight Arrow Connector 123"/>
          <p:cNvCxnSpPr/>
          <p:nvPr/>
        </p:nvCxnSpPr>
        <p:spPr bwMode="auto">
          <a:xfrm flipV="1">
            <a:off x="3586330" y="4385354"/>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5" name="Straight Arrow Connector 124"/>
          <p:cNvCxnSpPr/>
          <p:nvPr/>
        </p:nvCxnSpPr>
        <p:spPr bwMode="auto">
          <a:xfrm flipV="1">
            <a:off x="3586330" y="4586571"/>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6" name="Straight Arrow Connector 125"/>
          <p:cNvCxnSpPr/>
          <p:nvPr/>
        </p:nvCxnSpPr>
        <p:spPr bwMode="auto">
          <a:xfrm flipV="1">
            <a:off x="3586330" y="4787788"/>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7" name="Straight Arrow Connector 126"/>
          <p:cNvCxnSpPr/>
          <p:nvPr/>
        </p:nvCxnSpPr>
        <p:spPr bwMode="auto">
          <a:xfrm flipV="1">
            <a:off x="3586330" y="4989004"/>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40" name="Straight Arrow Connector 139"/>
          <p:cNvCxnSpPr/>
          <p:nvPr/>
        </p:nvCxnSpPr>
        <p:spPr bwMode="auto">
          <a:xfrm rot="16200000" flipV="1">
            <a:off x="6642602" y="3328806"/>
            <a:ext cx="487261" cy="2010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bg1"/>
            </a:solidFill>
            <a:prstDash val="solid"/>
            <a:round/>
            <a:headEnd type="arrow"/>
            <a:tailEnd type="arrow"/>
          </a:ln>
          <a:effectLst/>
          <a:scene3d>
            <a:camera prst="orthographicFront">
              <a:rot lat="0" lon="0" rev="7500000"/>
            </a:camera>
            <a:lightRig rig="threePt" dir="t"/>
          </a:scene3d>
        </p:spPr>
      </p:cxnSp>
      <p:cxnSp>
        <p:nvCxnSpPr>
          <p:cNvPr id="143" name="Straight Arrow Connector 142"/>
          <p:cNvCxnSpPr/>
          <p:nvPr/>
        </p:nvCxnSpPr>
        <p:spPr bwMode="auto">
          <a:xfrm rot="16200000" flipV="1">
            <a:off x="6760195" y="3403597"/>
            <a:ext cx="487261" cy="2010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bg1"/>
            </a:solidFill>
            <a:prstDash val="solid"/>
            <a:round/>
            <a:headEnd type="arrow"/>
            <a:tailEnd type="arrow"/>
          </a:ln>
          <a:effectLst/>
          <a:scene3d>
            <a:camera prst="orthographicFront">
              <a:rot lat="0" lon="0" rev="7500000"/>
            </a:camera>
            <a:lightRig rig="threePt" dir="t"/>
          </a:scene3d>
        </p:spPr>
      </p:cxnSp>
      <p:cxnSp>
        <p:nvCxnSpPr>
          <p:cNvPr id="145" name="Straight Arrow Connector 144"/>
          <p:cNvCxnSpPr/>
          <p:nvPr/>
        </p:nvCxnSpPr>
        <p:spPr bwMode="auto">
          <a:xfrm rot="16200000" flipV="1">
            <a:off x="6896602" y="3478388"/>
            <a:ext cx="487261" cy="2010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bg1"/>
            </a:solidFill>
            <a:prstDash val="solid"/>
            <a:round/>
            <a:headEnd type="arrow"/>
            <a:tailEnd type="arrow"/>
          </a:ln>
          <a:effectLst/>
          <a:scene3d>
            <a:camera prst="orthographicFront">
              <a:rot lat="0" lon="0" rev="7500000"/>
            </a:camera>
            <a:lightRig rig="threePt" dir="t"/>
          </a:scene3d>
        </p:spPr>
      </p:cxnSp>
      <p:sp>
        <p:nvSpPr>
          <p:cNvPr id="146" name="TextBox 145"/>
          <p:cNvSpPr txBox="1"/>
          <p:nvPr/>
        </p:nvSpPr>
        <p:spPr>
          <a:xfrm>
            <a:off x="6528392" y="2857899"/>
            <a:ext cx="602723" cy="338550"/>
          </a:xfrm>
          <a:prstGeom prst="rect">
            <a:avLst/>
          </a:prstGeom>
          <a:noFill/>
        </p:spPr>
        <p:txBody>
          <a:bodyPr wrap="none" lIns="76197" tIns="38098" rIns="76197" bIns="38098" rtlCol="0">
            <a:spAutoFit/>
          </a:bodyPr>
          <a:lstStyle/>
          <a:p>
            <a:r>
              <a:rPr lang="en-US" sz="1700" dirty="0" smtClean="0">
                <a:solidFill>
                  <a:schemeClr val="tx1"/>
                </a:solidFill>
                <a:latin typeface="Segoe" pitchFamily="34" charset="0"/>
              </a:rPr>
              <a:t>SAN</a:t>
            </a:r>
          </a:p>
        </p:txBody>
      </p:sp>
      <p:sp>
        <p:nvSpPr>
          <p:cNvPr id="147" name="TextBox 146"/>
          <p:cNvSpPr txBox="1"/>
          <p:nvPr/>
        </p:nvSpPr>
        <p:spPr>
          <a:xfrm>
            <a:off x="3621851" y="1364073"/>
            <a:ext cx="708521" cy="384717"/>
          </a:xfrm>
          <a:prstGeom prst="rect">
            <a:avLst/>
          </a:prstGeom>
          <a:noFill/>
        </p:spPr>
        <p:txBody>
          <a:bodyPr wrap="none" lIns="76197" tIns="38098" rIns="76197" bIns="38098" rtlCol="0">
            <a:spAutoFit/>
          </a:bodyPr>
          <a:lstStyle/>
          <a:p>
            <a:r>
              <a:rPr lang="en-US" sz="1000" dirty="0" smtClean="0">
                <a:solidFill>
                  <a:schemeClr val="tx1"/>
                </a:solidFill>
                <a:latin typeface="Segoe" pitchFamily="34" charset="0"/>
              </a:rPr>
              <a:t>Domain</a:t>
            </a:r>
          </a:p>
          <a:p>
            <a:r>
              <a:rPr lang="en-US" sz="1000" dirty="0" smtClean="0">
                <a:solidFill>
                  <a:schemeClr val="tx1"/>
                </a:solidFill>
                <a:latin typeface="Segoe" pitchFamily="34" charset="0"/>
              </a:rPr>
              <a:t>Controller</a:t>
            </a:r>
          </a:p>
        </p:txBody>
      </p:sp>
      <p:graphicFrame>
        <p:nvGraphicFramePr>
          <p:cNvPr id="75790" name="Object 14"/>
          <p:cNvGraphicFramePr>
            <a:graphicFrameLocks noChangeAspect="1"/>
          </p:cNvGraphicFramePr>
          <p:nvPr/>
        </p:nvGraphicFramePr>
        <p:xfrm>
          <a:off x="4303092" y="2618035"/>
          <a:ext cx="1504157" cy="2965979"/>
        </p:xfrm>
        <a:graphic>
          <a:graphicData uri="http://schemas.openxmlformats.org/presentationml/2006/ole">
            <p:oleObj spid="_x0000_s7176" name="Visio" r:id="rId8" imgW="1804205" imgH="3559093" progId="Visio.Drawing.11">
              <p:embed/>
            </p:oleObj>
          </a:graphicData>
        </a:graphic>
      </p:graphicFrame>
      <p:cxnSp>
        <p:nvCxnSpPr>
          <p:cNvPr id="88" name="Straight Arrow Connector 87"/>
          <p:cNvCxnSpPr/>
          <p:nvPr/>
        </p:nvCxnSpPr>
        <p:spPr bwMode="auto">
          <a:xfrm flipV="1">
            <a:off x="3583940" y="5190221"/>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89" name="Straight Arrow Connector 88"/>
          <p:cNvCxnSpPr/>
          <p:nvPr/>
        </p:nvCxnSpPr>
        <p:spPr bwMode="auto">
          <a:xfrm flipV="1">
            <a:off x="3583940" y="5391437"/>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91" name="Straight Arrow Connector 90"/>
          <p:cNvCxnSpPr/>
          <p:nvPr/>
        </p:nvCxnSpPr>
        <p:spPr bwMode="auto">
          <a:xfrm>
            <a:off x="6035370" y="3664481"/>
            <a:ext cx="503939" cy="860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bg1"/>
            </a:solidFill>
            <a:prstDash val="solid"/>
            <a:round/>
            <a:headEnd type="arrow"/>
            <a:tailEnd type="arrow"/>
          </a:ln>
          <a:effectLst/>
        </p:spPr>
      </p:cxnSp>
      <p:cxnSp>
        <p:nvCxnSpPr>
          <p:cNvPr id="96" name="Straight Arrow Connector 95"/>
          <p:cNvCxnSpPr/>
          <p:nvPr/>
        </p:nvCxnSpPr>
        <p:spPr bwMode="auto">
          <a:xfrm>
            <a:off x="6035370" y="3772543"/>
            <a:ext cx="503939" cy="860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bg1"/>
            </a:solidFill>
            <a:prstDash val="solid"/>
            <a:round/>
            <a:headEnd type="arrow"/>
            <a:tailEnd type="arrow"/>
          </a:ln>
          <a:effectLst/>
        </p:spPr>
      </p:cxnSp>
      <p:cxnSp>
        <p:nvCxnSpPr>
          <p:cNvPr id="97" name="Straight Arrow Connector 96"/>
          <p:cNvCxnSpPr/>
          <p:nvPr/>
        </p:nvCxnSpPr>
        <p:spPr bwMode="auto">
          <a:xfrm>
            <a:off x="6035370" y="3556419"/>
            <a:ext cx="503939" cy="860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bg1"/>
            </a:solidFill>
            <a:prstDash val="solid"/>
            <a:round/>
            <a:headEnd type="arrow"/>
            <a:tailEnd type="arrow"/>
          </a:ln>
          <a:effectLst/>
        </p:spPr>
      </p:cxnSp>
      <p:sp>
        <p:nvSpPr>
          <p:cNvPr id="99" name="TextBox 98"/>
          <p:cNvSpPr txBox="1"/>
          <p:nvPr/>
        </p:nvSpPr>
        <p:spPr>
          <a:xfrm>
            <a:off x="5974292" y="3323167"/>
            <a:ext cx="674859" cy="169273"/>
          </a:xfrm>
          <a:prstGeom prst="rect">
            <a:avLst/>
          </a:prstGeom>
          <a:noFill/>
        </p:spPr>
        <p:txBody>
          <a:bodyPr wrap="none" lIns="76197" tIns="38098" rIns="76197" bIns="38098" rtlCol="0">
            <a:spAutoFit/>
          </a:bodyPr>
          <a:lstStyle/>
          <a:p>
            <a:r>
              <a:rPr lang="en-US" sz="600" dirty="0" smtClean="0">
                <a:solidFill>
                  <a:schemeClr val="tx1"/>
                </a:solidFill>
                <a:latin typeface="Segoe" pitchFamily="34" charset="0"/>
              </a:rPr>
              <a:t>32 connections</a:t>
            </a:r>
          </a:p>
        </p:txBody>
      </p:sp>
      <p:cxnSp>
        <p:nvCxnSpPr>
          <p:cNvPr id="102" name="Straight Arrow Connector 101"/>
          <p:cNvCxnSpPr/>
          <p:nvPr/>
        </p:nvCxnSpPr>
        <p:spPr bwMode="auto">
          <a:xfrm>
            <a:off x="6035370" y="3880605"/>
            <a:ext cx="503939" cy="860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bg1"/>
            </a:solidFill>
            <a:prstDash val="solid"/>
            <a:round/>
            <a:headEnd type="arrow"/>
            <a:tailEnd type="arrow"/>
          </a:ln>
          <a:effectLst/>
        </p:spPr>
      </p:cxnSp>
      <p:cxnSp>
        <p:nvCxnSpPr>
          <p:cNvPr id="103" name="Straight Arrow Connector 102"/>
          <p:cNvCxnSpPr/>
          <p:nvPr/>
        </p:nvCxnSpPr>
        <p:spPr bwMode="auto">
          <a:xfrm rot="16200000" flipV="1">
            <a:off x="7023602" y="3553178"/>
            <a:ext cx="487261" cy="2010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bg1"/>
            </a:solidFill>
            <a:prstDash val="solid"/>
            <a:round/>
            <a:headEnd type="arrow"/>
            <a:tailEnd type="arrow"/>
          </a:ln>
          <a:effectLst/>
          <a:scene3d>
            <a:camera prst="orthographicFront">
              <a:rot lat="0" lon="0" rev="7500000"/>
            </a:camera>
            <a:lightRig rig="threePt" dir="t"/>
          </a:scene3d>
        </p:spPr>
      </p:cxnSp>
      <p:grpSp>
        <p:nvGrpSpPr>
          <p:cNvPr id="10" name="Group 89"/>
          <p:cNvGrpSpPr/>
          <p:nvPr/>
        </p:nvGrpSpPr>
        <p:grpSpPr>
          <a:xfrm>
            <a:off x="3341861" y="1323535"/>
            <a:ext cx="332036" cy="4425156"/>
            <a:chOff x="4010233" y="1588241"/>
            <a:chExt cx="398443" cy="5310187"/>
          </a:xfrm>
        </p:grpSpPr>
        <p:graphicFrame>
          <p:nvGraphicFramePr>
            <p:cNvPr id="36887" name="Object 23"/>
            <p:cNvGraphicFramePr>
              <a:graphicFrameLocks noChangeAspect="1"/>
            </p:cNvGraphicFramePr>
            <p:nvPr/>
          </p:nvGraphicFramePr>
          <p:xfrm>
            <a:off x="4016563" y="1588241"/>
            <a:ext cx="392113" cy="5310187"/>
          </p:xfrm>
          <a:graphic>
            <a:graphicData uri="http://schemas.openxmlformats.org/presentationml/2006/ole">
              <p:oleObj spid="_x0000_s7175" name="Visio" r:id="rId9" imgW="392899" imgH="5310934" progId="Visio.Drawing.11">
                <p:embed/>
              </p:oleObj>
            </a:graphicData>
          </a:graphic>
        </p:graphicFrame>
        <p:sp>
          <p:nvSpPr>
            <p:cNvPr id="87" name="TextBox 86"/>
            <p:cNvSpPr txBox="1"/>
            <p:nvPr/>
          </p:nvSpPr>
          <p:spPr>
            <a:xfrm rot="16200000">
              <a:off x="1974576" y="4406323"/>
              <a:ext cx="4459111" cy="387798"/>
            </a:xfrm>
            <a:prstGeom prst="rect">
              <a:avLst/>
            </a:prstGeom>
            <a:noFill/>
          </p:spPr>
          <p:txBody>
            <a:bodyPr wrap="square" rtlCol="0">
              <a:spAutoFit/>
            </a:bodyPr>
            <a:lstStyle/>
            <a:p>
              <a:pPr algn="ctr"/>
              <a:r>
                <a:rPr lang="en-US" sz="1500" dirty="0" smtClean="0">
                  <a:solidFill>
                    <a:schemeClr val="tx1"/>
                  </a:solidFill>
                  <a:latin typeface="Segoe" pitchFamily="34" charset="0"/>
                </a:rPr>
                <a:t>Ethernet</a:t>
              </a:r>
              <a:endParaRPr lang="en-US" sz="2300" dirty="0" smtClean="0">
                <a:solidFill>
                  <a:schemeClr val="tx1"/>
                </a:solidFill>
                <a:latin typeface="Segoe" pitchFamily="34" charset="0"/>
              </a:endParaRPr>
            </a:p>
          </p:txBody>
        </p:sp>
      </p:gr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5778" cy="923330"/>
          </a:xfrm>
        </p:spPr>
        <p:txBody>
          <a:bodyPr/>
          <a:lstStyle/>
          <a:p>
            <a:r>
              <a:rPr sz="3300"/>
              <a:t>Step 7: Virtual Machine Snapshots with Data Protection Manager</a:t>
            </a:r>
          </a:p>
        </p:txBody>
      </p:sp>
      <p:grpSp>
        <p:nvGrpSpPr>
          <p:cNvPr id="3" name="Group 46"/>
          <p:cNvGrpSpPr/>
          <p:nvPr/>
        </p:nvGrpSpPr>
        <p:grpSpPr>
          <a:xfrm>
            <a:off x="257098" y="1561171"/>
            <a:ext cx="2657708" cy="1108798"/>
            <a:chOff x="312234" y="1873405"/>
            <a:chExt cx="3189249" cy="1330557"/>
          </a:xfrm>
        </p:grpSpPr>
        <p:sp>
          <p:nvSpPr>
            <p:cNvPr id="46" name="Rounded Rectangle 45"/>
            <p:cNvSpPr/>
            <p:nvPr/>
          </p:nvSpPr>
          <p:spPr bwMode="auto">
            <a:xfrm>
              <a:off x="312234" y="1873405"/>
              <a:ext cx="3189249" cy="1215483"/>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dirty="0" smtClean="0">
                <a:solidFill>
                  <a:schemeClr val="tx1"/>
                </a:solidFill>
                <a:latin typeface="Segoe" pitchFamily="34" charset="0"/>
              </a:endParaRPr>
            </a:p>
          </p:txBody>
        </p:sp>
        <p:grpSp>
          <p:nvGrpSpPr>
            <p:cNvPr id="4" name="Group 41"/>
            <p:cNvGrpSpPr/>
            <p:nvPr/>
          </p:nvGrpSpPr>
          <p:grpSpPr>
            <a:xfrm>
              <a:off x="334543" y="1964125"/>
              <a:ext cx="3078899" cy="1239837"/>
              <a:chOff x="468355" y="1964125"/>
              <a:chExt cx="3078899" cy="1239837"/>
            </a:xfrm>
          </p:grpSpPr>
          <p:graphicFrame>
            <p:nvGraphicFramePr>
              <p:cNvPr id="36877" name="Object 13"/>
              <p:cNvGraphicFramePr>
                <a:graphicFrameLocks noChangeAspect="1"/>
              </p:cNvGraphicFramePr>
              <p:nvPr/>
            </p:nvGraphicFramePr>
            <p:xfrm>
              <a:off x="2853517" y="1964125"/>
              <a:ext cx="693737" cy="1239837"/>
            </p:xfrm>
            <a:graphic>
              <a:graphicData uri="http://schemas.openxmlformats.org/presentationml/2006/ole">
                <p:oleObj spid="_x0000_s8194" name="Visio" r:id="rId3" imgW="694050" imgH="1240155" progId="Visio.Drawing.11">
                  <p:embed/>
                </p:oleObj>
              </a:graphicData>
            </a:graphic>
          </p:graphicFrame>
          <p:sp>
            <p:nvSpPr>
              <p:cNvPr id="24" name="TextBox 23"/>
              <p:cNvSpPr txBox="1"/>
              <p:nvPr/>
            </p:nvSpPr>
            <p:spPr>
              <a:xfrm>
                <a:off x="468355" y="2260878"/>
                <a:ext cx="2245229" cy="553998"/>
              </a:xfrm>
              <a:prstGeom prst="rect">
                <a:avLst/>
              </a:prstGeom>
              <a:noFill/>
            </p:spPr>
            <p:txBody>
              <a:bodyPr wrap="none" rtlCol="0">
                <a:spAutoFit/>
              </a:bodyPr>
              <a:lstStyle/>
              <a:p>
                <a:r>
                  <a:rPr lang="en-US" sz="1200" b="1" dirty="0" smtClean="0">
                    <a:solidFill>
                      <a:schemeClr val="tx1"/>
                    </a:solidFill>
                    <a:latin typeface="Segoe" pitchFamily="34" charset="0"/>
                  </a:rPr>
                  <a:t>System Center</a:t>
                </a:r>
              </a:p>
              <a:p>
                <a:r>
                  <a:rPr lang="en-US" sz="1200" b="1" dirty="0" smtClean="0">
                    <a:solidFill>
                      <a:schemeClr val="tx1"/>
                    </a:solidFill>
                    <a:latin typeface="Segoe" pitchFamily="34" charset="0"/>
                  </a:rPr>
                  <a:t>Configuration Manager</a:t>
                </a:r>
              </a:p>
            </p:txBody>
          </p:sp>
        </p:grpSp>
      </p:grpSp>
      <p:grpSp>
        <p:nvGrpSpPr>
          <p:cNvPr id="5" name="Group 50"/>
          <p:cNvGrpSpPr/>
          <p:nvPr/>
        </p:nvGrpSpPr>
        <p:grpSpPr>
          <a:xfrm>
            <a:off x="257098" y="2738246"/>
            <a:ext cx="2657708" cy="1091570"/>
            <a:chOff x="308517" y="3285895"/>
            <a:chExt cx="3189249" cy="1309884"/>
          </a:xfrm>
        </p:grpSpPr>
        <p:sp>
          <p:nvSpPr>
            <p:cNvPr id="48" name="Rounded Rectangle 47"/>
            <p:cNvSpPr/>
            <p:nvPr/>
          </p:nvSpPr>
          <p:spPr bwMode="auto">
            <a:xfrm>
              <a:off x="308517" y="3285895"/>
              <a:ext cx="3189249" cy="1215483"/>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dirty="0" smtClean="0">
                <a:solidFill>
                  <a:schemeClr val="tx1"/>
                </a:solidFill>
                <a:latin typeface="Segoe" pitchFamily="34" charset="0"/>
              </a:endParaRPr>
            </a:p>
          </p:txBody>
        </p:sp>
        <p:grpSp>
          <p:nvGrpSpPr>
            <p:cNvPr id="6" name="Group 40"/>
            <p:cNvGrpSpPr/>
            <p:nvPr/>
          </p:nvGrpSpPr>
          <p:grpSpPr>
            <a:xfrm>
              <a:off x="334543" y="3355942"/>
              <a:ext cx="3078899" cy="1239837"/>
              <a:chOff x="468355" y="3244429"/>
              <a:chExt cx="3078899" cy="1239837"/>
            </a:xfrm>
          </p:grpSpPr>
          <p:graphicFrame>
            <p:nvGraphicFramePr>
              <p:cNvPr id="36878" name="Object 14"/>
              <p:cNvGraphicFramePr>
                <a:graphicFrameLocks noChangeAspect="1"/>
              </p:cNvGraphicFramePr>
              <p:nvPr/>
            </p:nvGraphicFramePr>
            <p:xfrm>
              <a:off x="2853517" y="3244429"/>
              <a:ext cx="693737" cy="1239837"/>
            </p:xfrm>
            <a:graphic>
              <a:graphicData uri="http://schemas.openxmlformats.org/presentationml/2006/ole">
                <p:oleObj spid="_x0000_s8195" name="Visio" r:id="rId4" imgW="694050" imgH="1240155" progId="Visio.Drawing.11">
                  <p:embed/>
                </p:oleObj>
              </a:graphicData>
            </a:graphic>
          </p:graphicFrame>
          <p:sp>
            <p:nvSpPr>
              <p:cNvPr id="25" name="TextBox 24"/>
              <p:cNvSpPr txBox="1"/>
              <p:nvPr/>
            </p:nvSpPr>
            <p:spPr>
              <a:xfrm>
                <a:off x="468355" y="3541182"/>
                <a:ext cx="2393885" cy="553998"/>
              </a:xfrm>
              <a:prstGeom prst="rect">
                <a:avLst/>
              </a:prstGeom>
              <a:noFill/>
            </p:spPr>
            <p:txBody>
              <a:bodyPr wrap="none" rtlCol="0">
                <a:spAutoFit/>
              </a:bodyPr>
              <a:lstStyle/>
              <a:p>
                <a:r>
                  <a:rPr lang="en-US" sz="1200" b="1" dirty="0" smtClean="0">
                    <a:solidFill>
                      <a:schemeClr val="tx1"/>
                    </a:solidFill>
                    <a:latin typeface="Segoe" pitchFamily="34" charset="0"/>
                  </a:rPr>
                  <a:t>System Center</a:t>
                </a:r>
              </a:p>
              <a:p>
                <a:r>
                  <a:rPr lang="en-US" sz="1200" b="1" dirty="0" smtClean="0">
                    <a:solidFill>
                      <a:schemeClr val="tx1"/>
                    </a:solidFill>
                    <a:latin typeface="Segoe" pitchFamily="34" charset="0"/>
                  </a:rPr>
                  <a:t>Virtual Machine Manager</a:t>
                </a:r>
              </a:p>
            </p:txBody>
          </p:sp>
        </p:grpSp>
      </p:grpSp>
      <p:grpSp>
        <p:nvGrpSpPr>
          <p:cNvPr id="7" name="Group 51"/>
          <p:cNvGrpSpPr/>
          <p:nvPr/>
        </p:nvGrpSpPr>
        <p:grpSpPr>
          <a:xfrm>
            <a:off x="257098" y="3909078"/>
            <a:ext cx="2657708" cy="1080585"/>
            <a:chOff x="308517" y="4690894"/>
            <a:chExt cx="3189249" cy="1296702"/>
          </a:xfrm>
        </p:grpSpPr>
        <p:sp>
          <p:nvSpPr>
            <p:cNvPr id="49" name="Rounded Rectangle 48"/>
            <p:cNvSpPr/>
            <p:nvPr/>
          </p:nvSpPr>
          <p:spPr bwMode="auto">
            <a:xfrm>
              <a:off x="308517" y="4690894"/>
              <a:ext cx="3189249" cy="1215483"/>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dirty="0" smtClean="0">
                <a:solidFill>
                  <a:schemeClr val="tx1"/>
                </a:solidFill>
                <a:latin typeface="Segoe" pitchFamily="34" charset="0"/>
              </a:endParaRPr>
            </a:p>
          </p:txBody>
        </p:sp>
        <p:grpSp>
          <p:nvGrpSpPr>
            <p:cNvPr id="8" name="Group 42"/>
            <p:cNvGrpSpPr/>
            <p:nvPr/>
          </p:nvGrpSpPr>
          <p:grpSpPr>
            <a:xfrm>
              <a:off x="334543" y="4747759"/>
              <a:ext cx="3078899" cy="1239837"/>
              <a:chOff x="468355" y="4569341"/>
              <a:chExt cx="3078899" cy="1239837"/>
            </a:xfrm>
          </p:grpSpPr>
          <p:graphicFrame>
            <p:nvGraphicFramePr>
              <p:cNvPr id="36879" name="Object 15"/>
              <p:cNvGraphicFramePr>
                <a:graphicFrameLocks noChangeAspect="1"/>
              </p:cNvGraphicFramePr>
              <p:nvPr/>
            </p:nvGraphicFramePr>
            <p:xfrm>
              <a:off x="2853517" y="4569341"/>
              <a:ext cx="693737" cy="1239837"/>
            </p:xfrm>
            <a:graphic>
              <a:graphicData uri="http://schemas.openxmlformats.org/presentationml/2006/ole">
                <p:oleObj spid="_x0000_s8196" name="Visio" r:id="rId5" imgW="694050" imgH="1240155" progId="Visio.Drawing.11">
                  <p:embed/>
                </p:oleObj>
              </a:graphicData>
            </a:graphic>
          </p:graphicFrame>
          <p:sp>
            <p:nvSpPr>
              <p:cNvPr id="26" name="TextBox 25"/>
              <p:cNvSpPr txBox="1"/>
              <p:nvPr/>
            </p:nvSpPr>
            <p:spPr>
              <a:xfrm>
                <a:off x="468355" y="4866094"/>
                <a:ext cx="2006703" cy="553998"/>
              </a:xfrm>
              <a:prstGeom prst="rect">
                <a:avLst/>
              </a:prstGeom>
              <a:noFill/>
            </p:spPr>
            <p:txBody>
              <a:bodyPr wrap="none" rtlCol="0">
                <a:spAutoFit/>
              </a:bodyPr>
              <a:lstStyle/>
              <a:p>
                <a:r>
                  <a:rPr lang="en-US" sz="1200" b="1" dirty="0" smtClean="0">
                    <a:solidFill>
                      <a:schemeClr val="tx1"/>
                    </a:solidFill>
                    <a:latin typeface="Segoe" pitchFamily="34" charset="0"/>
                  </a:rPr>
                  <a:t>System Center</a:t>
                </a:r>
              </a:p>
              <a:p>
                <a:r>
                  <a:rPr lang="en-US" sz="1200" b="1" dirty="0" smtClean="0">
                    <a:solidFill>
                      <a:schemeClr val="tx1"/>
                    </a:solidFill>
                    <a:latin typeface="Segoe" pitchFamily="34" charset="0"/>
                  </a:rPr>
                  <a:t>Operations Manager</a:t>
                </a:r>
              </a:p>
            </p:txBody>
          </p:sp>
        </p:grpSp>
      </p:grpSp>
      <p:grpSp>
        <p:nvGrpSpPr>
          <p:cNvPr id="9" name="Group 52"/>
          <p:cNvGrpSpPr/>
          <p:nvPr/>
        </p:nvGrpSpPr>
        <p:grpSpPr>
          <a:xfrm>
            <a:off x="257098" y="5070641"/>
            <a:ext cx="2657708" cy="1078871"/>
            <a:chOff x="308517" y="6084769"/>
            <a:chExt cx="3189249" cy="1294645"/>
          </a:xfrm>
        </p:grpSpPr>
        <p:sp>
          <p:nvSpPr>
            <p:cNvPr id="50" name="Rounded Rectangle 49"/>
            <p:cNvSpPr/>
            <p:nvPr/>
          </p:nvSpPr>
          <p:spPr bwMode="auto">
            <a:xfrm>
              <a:off x="308517" y="6084769"/>
              <a:ext cx="3189249" cy="1215483"/>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dirty="0" smtClean="0">
                <a:solidFill>
                  <a:schemeClr val="tx1"/>
                </a:solidFill>
                <a:latin typeface="Segoe" pitchFamily="34" charset="0"/>
              </a:endParaRPr>
            </a:p>
          </p:txBody>
        </p:sp>
        <p:grpSp>
          <p:nvGrpSpPr>
            <p:cNvPr id="10" name="Group 43"/>
            <p:cNvGrpSpPr/>
            <p:nvPr/>
          </p:nvGrpSpPr>
          <p:grpSpPr>
            <a:xfrm>
              <a:off x="334543" y="6139577"/>
              <a:ext cx="3078899" cy="1239837"/>
              <a:chOff x="468355" y="5894255"/>
              <a:chExt cx="3078899" cy="1239837"/>
            </a:xfrm>
          </p:grpSpPr>
          <p:graphicFrame>
            <p:nvGraphicFramePr>
              <p:cNvPr id="36880" name="Object 16"/>
              <p:cNvGraphicFramePr>
                <a:graphicFrameLocks noChangeAspect="1"/>
              </p:cNvGraphicFramePr>
              <p:nvPr/>
            </p:nvGraphicFramePr>
            <p:xfrm>
              <a:off x="2853517" y="5894255"/>
              <a:ext cx="693737" cy="1239837"/>
            </p:xfrm>
            <a:graphic>
              <a:graphicData uri="http://schemas.openxmlformats.org/presentationml/2006/ole">
                <p:oleObj spid="_x0000_s8197" name="Visio" r:id="rId6" imgW="694050" imgH="1240155" progId="Visio.Drawing.11">
                  <p:embed/>
                </p:oleObj>
              </a:graphicData>
            </a:graphic>
          </p:graphicFrame>
          <p:sp>
            <p:nvSpPr>
              <p:cNvPr id="27" name="TextBox 26"/>
              <p:cNvSpPr txBox="1"/>
              <p:nvPr/>
            </p:nvSpPr>
            <p:spPr>
              <a:xfrm>
                <a:off x="468355" y="6191008"/>
                <a:ext cx="2395270" cy="553998"/>
              </a:xfrm>
              <a:prstGeom prst="rect">
                <a:avLst/>
              </a:prstGeom>
              <a:noFill/>
            </p:spPr>
            <p:txBody>
              <a:bodyPr wrap="none" rtlCol="0">
                <a:spAutoFit/>
              </a:bodyPr>
              <a:lstStyle/>
              <a:p>
                <a:r>
                  <a:rPr lang="en-US" sz="1200" b="1" dirty="0" smtClean="0">
                    <a:solidFill>
                      <a:schemeClr val="tx1"/>
                    </a:solidFill>
                    <a:latin typeface="Segoe" pitchFamily="34" charset="0"/>
                  </a:rPr>
                  <a:t>System Center</a:t>
                </a:r>
              </a:p>
              <a:p>
                <a:r>
                  <a:rPr lang="en-US" sz="1200" b="1" dirty="0" smtClean="0">
                    <a:solidFill>
                      <a:schemeClr val="tx1"/>
                    </a:solidFill>
                    <a:latin typeface="Segoe" pitchFamily="34" charset="0"/>
                  </a:rPr>
                  <a:t>Data Protection Manager</a:t>
                </a:r>
              </a:p>
            </p:txBody>
          </p:sp>
        </p:grpSp>
      </p:grpSp>
      <p:sp>
        <p:nvSpPr>
          <p:cNvPr id="54" name="Rounded Rectangle 53"/>
          <p:cNvSpPr/>
          <p:nvPr/>
        </p:nvSpPr>
        <p:spPr bwMode="auto">
          <a:xfrm>
            <a:off x="4039832" y="1900297"/>
            <a:ext cx="1997927" cy="3715926"/>
          </a:xfrm>
          <a:prstGeom prst="roundRect">
            <a:avLst/>
          </a:prstGeom>
          <a:solidFill>
            <a:schemeClr val="accent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tx1"/>
              </a:solidFill>
              <a:latin typeface="Segoe" pitchFamily="34" charset="0"/>
            </a:endParaRPr>
          </a:p>
        </p:txBody>
      </p:sp>
      <p:sp>
        <p:nvSpPr>
          <p:cNvPr id="31" name="TextBox 30"/>
          <p:cNvSpPr txBox="1"/>
          <p:nvPr/>
        </p:nvSpPr>
        <p:spPr>
          <a:xfrm>
            <a:off x="4364580" y="2110464"/>
            <a:ext cx="1410637" cy="384717"/>
          </a:xfrm>
          <a:prstGeom prst="rect">
            <a:avLst/>
          </a:prstGeom>
          <a:noFill/>
        </p:spPr>
        <p:txBody>
          <a:bodyPr wrap="none" lIns="76197" tIns="38098" rIns="76197" bIns="38098" rtlCol="0">
            <a:spAutoFit/>
          </a:bodyPr>
          <a:lstStyle/>
          <a:p>
            <a:pPr algn="ctr"/>
            <a:r>
              <a:rPr lang="en-US" sz="1000" b="1" dirty="0" smtClean="0">
                <a:solidFill>
                  <a:schemeClr val="tx1"/>
                </a:solidFill>
                <a:latin typeface="Segoe" pitchFamily="34" charset="0"/>
              </a:rPr>
              <a:t>Virtualization Farm 1</a:t>
            </a:r>
          </a:p>
          <a:p>
            <a:pPr algn="ctr"/>
            <a:r>
              <a:rPr lang="en-US" sz="1000" dirty="0" smtClean="0">
                <a:solidFill>
                  <a:schemeClr val="tx1"/>
                </a:solidFill>
                <a:latin typeface="Segoe" pitchFamily="34" charset="0"/>
              </a:rPr>
              <a:t>(14 + 2 Servers)</a:t>
            </a:r>
          </a:p>
        </p:txBody>
      </p:sp>
      <p:graphicFrame>
        <p:nvGraphicFramePr>
          <p:cNvPr id="36883" name="Object 19"/>
          <p:cNvGraphicFramePr>
            <a:graphicFrameLocks noChangeAspect="1"/>
          </p:cNvGraphicFramePr>
          <p:nvPr/>
        </p:nvGraphicFramePr>
        <p:xfrm>
          <a:off x="6528430" y="3469356"/>
          <a:ext cx="588698" cy="632354"/>
        </p:xfrm>
        <a:graphic>
          <a:graphicData uri="http://schemas.openxmlformats.org/presentationml/2006/ole">
            <p:oleObj spid="_x0000_s8198" name="Visio" r:id="rId7" imgW="706733" imgH="758743" progId="Visio.Drawing.11">
              <p:embed/>
            </p:oleObj>
          </a:graphicData>
        </a:graphic>
      </p:graphicFrame>
      <p:sp>
        <p:nvSpPr>
          <p:cNvPr id="33" name="TextBox 32"/>
          <p:cNvSpPr txBox="1"/>
          <p:nvPr/>
        </p:nvSpPr>
        <p:spPr>
          <a:xfrm>
            <a:off x="6488783" y="3888450"/>
            <a:ext cx="801495" cy="446272"/>
          </a:xfrm>
          <a:prstGeom prst="rect">
            <a:avLst/>
          </a:prstGeom>
          <a:noFill/>
        </p:spPr>
        <p:txBody>
          <a:bodyPr wrap="none" lIns="76197" tIns="38098" rIns="76197" bIns="38098" rtlCol="0">
            <a:spAutoFit/>
          </a:bodyPr>
          <a:lstStyle/>
          <a:p>
            <a:pPr algn="ctr"/>
            <a:r>
              <a:rPr lang="en-US" sz="800" dirty="0" smtClean="0">
                <a:solidFill>
                  <a:schemeClr val="tx1"/>
                </a:solidFill>
                <a:latin typeface="Segoe" pitchFamily="34" charset="0"/>
              </a:rPr>
              <a:t>32-Port</a:t>
            </a:r>
          </a:p>
          <a:p>
            <a:pPr algn="ctr"/>
            <a:r>
              <a:rPr lang="en-US" sz="800" dirty="0" err="1" smtClean="0">
                <a:solidFill>
                  <a:schemeClr val="tx1"/>
                </a:solidFill>
                <a:latin typeface="Segoe" pitchFamily="34" charset="0"/>
              </a:rPr>
              <a:t>Fibre</a:t>
            </a:r>
            <a:r>
              <a:rPr lang="en-US" sz="800" dirty="0" smtClean="0">
                <a:solidFill>
                  <a:schemeClr val="tx1"/>
                </a:solidFill>
                <a:latin typeface="Segoe" pitchFamily="34" charset="0"/>
              </a:rPr>
              <a:t> Channel</a:t>
            </a:r>
          </a:p>
          <a:p>
            <a:pPr algn="ctr"/>
            <a:r>
              <a:rPr lang="en-US" sz="800" dirty="0" smtClean="0">
                <a:solidFill>
                  <a:schemeClr val="tx1"/>
                </a:solidFill>
                <a:latin typeface="Segoe" pitchFamily="34" charset="0"/>
              </a:rPr>
              <a:t>Switch</a:t>
            </a:r>
          </a:p>
        </p:txBody>
      </p:sp>
      <p:grpSp>
        <p:nvGrpSpPr>
          <p:cNvPr id="11" name="Group 84"/>
          <p:cNvGrpSpPr/>
          <p:nvPr/>
        </p:nvGrpSpPr>
        <p:grpSpPr>
          <a:xfrm>
            <a:off x="6899566" y="2639101"/>
            <a:ext cx="864677" cy="914325"/>
            <a:chOff x="8321369" y="1984917"/>
            <a:chExt cx="1037612" cy="1097190"/>
          </a:xfrm>
        </p:grpSpPr>
        <p:graphicFrame>
          <p:nvGraphicFramePr>
            <p:cNvPr id="36884" name="Object 20"/>
            <p:cNvGraphicFramePr>
              <a:graphicFrameLocks noChangeAspect="1"/>
            </p:cNvGraphicFramePr>
            <p:nvPr/>
          </p:nvGraphicFramePr>
          <p:xfrm>
            <a:off x="8542435" y="1984917"/>
            <a:ext cx="816546" cy="1012094"/>
          </p:xfrm>
          <a:graphic>
            <a:graphicData uri="http://schemas.openxmlformats.org/presentationml/2006/ole">
              <p:oleObj spid="_x0000_s8199" name="Visio" r:id="rId8" imgW="981168" imgH="1216098" progId="Visio.Drawing.11">
                <p:embed/>
              </p:oleObj>
            </a:graphicData>
          </a:graphic>
        </p:graphicFrame>
        <p:sp>
          <p:nvSpPr>
            <p:cNvPr id="34" name="TextBox 33"/>
            <p:cNvSpPr txBox="1"/>
            <p:nvPr/>
          </p:nvSpPr>
          <p:spPr>
            <a:xfrm>
              <a:off x="8321369" y="2786642"/>
              <a:ext cx="221677" cy="295465"/>
            </a:xfrm>
            <a:prstGeom prst="rect">
              <a:avLst/>
            </a:prstGeom>
            <a:noFill/>
          </p:spPr>
          <p:txBody>
            <a:bodyPr wrap="none" rtlCol="0">
              <a:spAutoFit/>
            </a:bodyPr>
            <a:lstStyle/>
            <a:p>
              <a:pPr algn="ctr"/>
              <a:endParaRPr lang="en-US" sz="1000" dirty="0" smtClean="0">
                <a:solidFill>
                  <a:schemeClr val="tx1"/>
                </a:solidFill>
                <a:latin typeface="Segoe" pitchFamily="34" charset="0"/>
              </a:endParaRPr>
            </a:p>
          </p:txBody>
        </p:sp>
      </p:grpSp>
      <p:cxnSp>
        <p:nvCxnSpPr>
          <p:cNvPr id="93" name="Straight Arrow Connector 92"/>
          <p:cNvCxnSpPr/>
          <p:nvPr/>
        </p:nvCxnSpPr>
        <p:spPr bwMode="auto">
          <a:xfrm flipV="1">
            <a:off x="2948878" y="4384343"/>
            <a:ext cx="463062"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95" name="Straight Arrow Connector 94"/>
          <p:cNvCxnSpPr/>
          <p:nvPr/>
        </p:nvCxnSpPr>
        <p:spPr bwMode="auto">
          <a:xfrm flipV="1">
            <a:off x="3586330" y="2574404"/>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1" name="Straight Arrow Connector 110"/>
          <p:cNvCxnSpPr/>
          <p:nvPr/>
        </p:nvCxnSpPr>
        <p:spPr bwMode="auto">
          <a:xfrm flipV="1">
            <a:off x="2945087" y="3248926"/>
            <a:ext cx="463062"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2" name="Straight Arrow Connector 111"/>
          <p:cNvCxnSpPr/>
          <p:nvPr/>
        </p:nvCxnSpPr>
        <p:spPr bwMode="auto">
          <a:xfrm flipV="1">
            <a:off x="2945087" y="2083179"/>
            <a:ext cx="463062"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3" name="Straight Arrow Connector 112"/>
          <p:cNvCxnSpPr/>
          <p:nvPr/>
        </p:nvCxnSpPr>
        <p:spPr bwMode="auto">
          <a:xfrm flipV="1">
            <a:off x="2956461" y="5574732"/>
            <a:ext cx="463062"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5" name="Straight Arrow Connector 114"/>
          <p:cNvCxnSpPr/>
          <p:nvPr/>
        </p:nvCxnSpPr>
        <p:spPr bwMode="auto">
          <a:xfrm flipV="1">
            <a:off x="3586330" y="2775621"/>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6" name="Straight Arrow Connector 115"/>
          <p:cNvCxnSpPr/>
          <p:nvPr/>
        </p:nvCxnSpPr>
        <p:spPr bwMode="auto">
          <a:xfrm flipV="1">
            <a:off x="3586330" y="2976838"/>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7" name="Straight Arrow Connector 116"/>
          <p:cNvCxnSpPr/>
          <p:nvPr/>
        </p:nvCxnSpPr>
        <p:spPr bwMode="auto">
          <a:xfrm flipV="1">
            <a:off x="3586330" y="3178054"/>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8" name="Straight Arrow Connector 117"/>
          <p:cNvCxnSpPr/>
          <p:nvPr/>
        </p:nvCxnSpPr>
        <p:spPr bwMode="auto">
          <a:xfrm flipV="1">
            <a:off x="3586330" y="2373188"/>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9" name="Straight Arrow Connector 118"/>
          <p:cNvCxnSpPr/>
          <p:nvPr/>
        </p:nvCxnSpPr>
        <p:spPr bwMode="auto">
          <a:xfrm flipV="1">
            <a:off x="3586330" y="3379271"/>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0" name="Straight Arrow Connector 119"/>
          <p:cNvCxnSpPr/>
          <p:nvPr/>
        </p:nvCxnSpPr>
        <p:spPr bwMode="auto">
          <a:xfrm flipV="1">
            <a:off x="3586330" y="3580488"/>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1" name="Straight Arrow Connector 120"/>
          <p:cNvCxnSpPr/>
          <p:nvPr/>
        </p:nvCxnSpPr>
        <p:spPr bwMode="auto">
          <a:xfrm flipV="1">
            <a:off x="3586330" y="3781704"/>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2" name="Straight Arrow Connector 121"/>
          <p:cNvCxnSpPr/>
          <p:nvPr/>
        </p:nvCxnSpPr>
        <p:spPr bwMode="auto">
          <a:xfrm flipV="1">
            <a:off x="3586330" y="3982921"/>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3" name="Straight Arrow Connector 122"/>
          <p:cNvCxnSpPr/>
          <p:nvPr/>
        </p:nvCxnSpPr>
        <p:spPr bwMode="auto">
          <a:xfrm flipV="1">
            <a:off x="3586330" y="4184138"/>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4" name="Straight Arrow Connector 123"/>
          <p:cNvCxnSpPr/>
          <p:nvPr/>
        </p:nvCxnSpPr>
        <p:spPr bwMode="auto">
          <a:xfrm flipV="1">
            <a:off x="3586330" y="4385354"/>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5" name="Straight Arrow Connector 124"/>
          <p:cNvCxnSpPr/>
          <p:nvPr/>
        </p:nvCxnSpPr>
        <p:spPr bwMode="auto">
          <a:xfrm flipV="1">
            <a:off x="3586330" y="4586571"/>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6" name="Straight Arrow Connector 125"/>
          <p:cNvCxnSpPr/>
          <p:nvPr/>
        </p:nvCxnSpPr>
        <p:spPr bwMode="auto">
          <a:xfrm flipV="1">
            <a:off x="3586330" y="4787788"/>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7" name="Straight Arrow Connector 126"/>
          <p:cNvCxnSpPr/>
          <p:nvPr/>
        </p:nvCxnSpPr>
        <p:spPr bwMode="auto">
          <a:xfrm flipV="1">
            <a:off x="3586330" y="4989004"/>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40" name="Straight Arrow Connector 139"/>
          <p:cNvCxnSpPr/>
          <p:nvPr/>
        </p:nvCxnSpPr>
        <p:spPr bwMode="auto">
          <a:xfrm rot="16200000" flipV="1">
            <a:off x="6642602" y="3328806"/>
            <a:ext cx="487261" cy="2010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bg1"/>
            </a:solidFill>
            <a:prstDash val="solid"/>
            <a:round/>
            <a:headEnd type="arrow"/>
            <a:tailEnd type="arrow"/>
          </a:ln>
          <a:effectLst/>
          <a:scene3d>
            <a:camera prst="orthographicFront">
              <a:rot lat="0" lon="0" rev="7500000"/>
            </a:camera>
            <a:lightRig rig="threePt" dir="t"/>
          </a:scene3d>
        </p:spPr>
      </p:cxnSp>
      <p:cxnSp>
        <p:nvCxnSpPr>
          <p:cNvPr id="143" name="Straight Arrow Connector 142"/>
          <p:cNvCxnSpPr/>
          <p:nvPr/>
        </p:nvCxnSpPr>
        <p:spPr bwMode="auto">
          <a:xfrm rot="16200000" flipV="1">
            <a:off x="6760195" y="3403597"/>
            <a:ext cx="487261" cy="2010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bg1"/>
            </a:solidFill>
            <a:prstDash val="solid"/>
            <a:round/>
            <a:headEnd type="arrow"/>
            <a:tailEnd type="arrow"/>
          </a:ln>
          <a:effectLst/>
          <a:scene3d>
            <a:camera prst="orthographicFront">
              <a:rot lat="0" lon="0" rev="7500000"/>
            </a:camera>
            <a:lightRig rig="threePt" dir="t"/>
          </a:scene3d>
        </p:spPr>
      </p:cxnSp>
      <p:cxnSp>
        <p:nvCxnSpPr>
          <p:cNvPr id="145" name="Straight Arrow Connector 144"/>
          <p:cNvCxnSpPr/>
          <p:nvPr/>
        </p:nvCxnSpPr>
        <p:spPr bwMode="auto">
          <a:xfrm rot="16200000" flipV="1">
            <a:off x="6896602" y="3478388"/>
            <a:ext cx="487261" cy="2010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bg1"/>
            </a:solidFill>
            <a:prstDash val="solid"/>
            <a:round/>
            <a:headEnd type="arrow"/>
            <a:tailEnd type="arrow"/>
          </a:ln>
          <a:effectLst/>
          <a:scene3d>
            <a:camera prst="orthographicFront">
              <a:rot lat="0" lon="0" rev="7500000"/>
            </a:camera>
            <a:lightRig rig="threePt" dir="t"/>
          </a:scene3d>
        </p:spPr>
      </p:cxnSp>
      <p:sp>
        <p:nvSpPr>
          <p:cNvPr id="146" name="TextBox 145"/>
          <p:cNvSpPr txBox="1"/>
          <p:nvPr/>
        </p:nvSpPr>
        <p:spPr>
          <a:xfrm>
            <a:off x="6528392" y="2857899"/>
            <a:ext cx="602723" cy="338550"/>
          </a:xfrm>
          <a:prstGeom prst="rect">
            <a:avLst/>
          </a:prstGeom>
          <a:noFill/>
        </p:spPr>
        <p:txBody>
          <a:bodyPr wrap="none" lIns="76197" tIns="38098" rIns="76197" bIns="38098" rtlCol="0">
            <a:spAutoFit/>
          </a:bodyPr>
          <a:lstStyle/>
          <a:p>
            <a:r>
              <a:rPr lang="en-US" sz="1700" dirty="0" smtClean="0">
                <a:solidFill>
                  <a:schemeClr val="tx1"/>
                </a:solidFill>
                <a:latin typeface="Segoe" pitchFamily="34" charset="0"/>
              </a:rPr>
              <a:t>SAN</a:t>
            </a:r>
          </a:p>
        </p:txBody>
      </p:sp>
      <p:sp>
        <p:nvSpPr>
          <p:cNvPr id="147" name="TextBox 146"/>
          <p:cNvSpPr txBox="1"/>
          <p:nvPr/>
        </p:nvSpPr>
        <p:spPr>
          <a:xfrm>
            <a:off x="3621851" y="1364073"/>
            <a:ext cx="708521" cy="384717"/>
          </a:xfrm>
          <a:prstGeom prst="rect">
            <a:avLst/>
          </a:prstGeom>
          <a:noFill/>
        </p:spPr>
        <p:txBody>
          <a:bodyPr wrap="none" lIns="76197" tIns="38098" rIns="76197" bIns="38098" rtlCol="0">
            <a:spAutoFit/>
          </a:bodyPr>
          <a:lstStyle/>
          <a:p>
            <a:r>
              <a:rPr lang="en-US" sz="1000" dirty="0" smtClean="0">
                <a:solidFill>
                  <a:schemeClr val="tx1"/>
                </a:solidFill>
                <a:latin typeface="Segoe" pitchFamily="34" charset="0"/>
              </a:rPr>
              <a:t>Domain</a:t>
            </a:r>
          </a:p>
          <a:p>
            <a:r>
              <a:rPr lang="en-US" sz="1000" dirty="0" smtClean="0">
                <a:solidFill>
                  <a:schemeClr val="tx1"/>
                </a:solidFill>
                <a:latin typeface="Segoe" pitchFamily="34" charset="0"/>
              </a:rPr>
              <a:t>Controller</a:t>
            </a:r>
          </a:p>
        </p:txBody>
      </p:sp>
      <p:graphicFrame>
        <p:nvGraphicFramePr>
          <p:cNvPr id="75790" name="Object 14"/>
          <p:cNvGraphicFramePr>
            <a:graphicFrameLocks noChangeAspect="1"/>
          </p:cNvGraphicFramePr>
          <p:nvPr/>
        </p:nvGraphicFramePr>
        <p:xfrm>
          <a:off x="4303092" y="2618035"/>
          <a:ext cx="1504157" cy="2965979"/>
        </p:xfrm>
        <a:graphic>
          <a:graphicData uri="http://schemas.openxmlformats.org/presentationml/2006/ole">
            <p:oleObj spid="_x0000_s8201" name="Visio" r:id="rId9" imgW="1804205" imgH="3559093" progId="Visio.Drawing.11">
              <p:embed/>
            </p:oleObj>
          </a:graphicData>
        </a:graphic>
      </p:graphicFrame>
      <p:cxnSp>
        <p:nvCxnSpPr>
          <p:cNvPr id="88" name="Straight Arrow Connector 87"/>
          <p:cNvCxnSpPr/>
          <p:nvPr/>
        </p:nvCxnSpPr>
        <p:spPr bwMode="auto">
          <a:xfrm flipV="1">
            <a:off x="3583940" y="5190221"/>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89" name="Straight Arrow Connector 88"/>
          <p:cNvCxnSpPr/>
          <p:nvPr/>
        </p:nvCxnSpPr>
        <p:spPr bwMode="auto">
          <a:xfrm flipV="1">
            <a:off x="3583940" y="5391437"/>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91" name="Straight Arrow Connector 90"/>
          <p:cNvCxnSpPr/>
          <p:nvPr/>
        </p:nvCxnSpPr>
        <p:spPr bwMode="auto">
          <a:xfrm>
            <a:off x="6035370" y="3664481"/>
            <a:ext cx="503939" cy="860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bg1"/>
            </a:solidFill>
            <a:prstDash val="solid"/>
            <a:round/>
            <a:headEnd type="arrow"/>
            <a:tailEnd type="arrow"/>
          </a:ln>
          <a:effectLst/>
        </p:spPr>
      </p:cxnSp>
      <p:cxnSp>
        <p:nvCxnSpPr>
          <p:cNvPr id="96" name="Straight Arrow Connector 95"/>
          <p:cNvCxnSpPr/>
          <p:nvPr/>
        </p:nvCxnSpPr>
        <p:spPr bwMode="auto">
          <a:xfrm>
            <a:off x="6035370" y="3772543"/>
            <a:ext cx="503939" cy="860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bg1"/>
            </a:solidFill>
            <a:prstDash val="solid"/>
            <a:round/>
            <a:headEnd type="arrow"/>
            <a:tailEnd type="arrow"/>
          </a:ln>
          <a:effectLst/>
        </p:spPr>
      </p:cxnSp>
      <p:cxnSp>
        <p:nvCxnSpPr>
          <p:cNvPr id="97" name="Straight Arrow Connector 96"/>
          <p:cNvCxnSpPr/>
          <p:nvPr/>
        </p:nvCxnSpPr>
        <p:spPr bwMode="auto">
          <a:xfrm>
            <a:off x="6035370" y="3556419"/>
            <a:ext cx="503939" cy="860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bg1"/>
            </a:solidFill>
            <a:prstDash val="solid"/>
            <a:round/>
            <a:headEnd type="arrow"/>
            <a:tailEnd type="arrow"/>
          </a:ln>
          <a:effectLst/>
        </p:spPr>
      </p:cxnSp>
      <p:sp>
        <p:nvSpPr>
          <p:cNvPr id="99" name="TextBox 98"/>
          <p:cNvSpPr txBox="1"/>
          <p:nvPr/>
        </p:nvSpPr>
        <p:spPr>
          <a:xfrm>
            <a:off x="5974292" y="3323167"/>
            <a:ext cx="674859" cy="169273"/>
          </a:xfrm>
          <a:prstGeom prst="rect">
            <a:avLst/>
          </a:prstGeom>
          <a:noFill/>
        </p:spPr>
        <p:txBody>
          <a:bodyPr wrap="none" lIns="76197" tIns="38098" rIns="76197" bIns="38098" rtlCol="0">
            <a:spAutoFit/>
          </a:bodyPr>
          <a:lstStyle/>
          <a:p>
            <a:r>
              <a:rPr lang="en-US" sz="600" dirty="0" smtClean="0">
                <a:solidFill>
                  <a:schemeClr val="tx1"/>
                </a:solidFill>
                <a:latin typeface="Segoe" pitchFamily="34" charset="0"/>
              </a:rPr>
              <a:t>32 connections</a:t>
            </a:r>
          </a:p>
        </p:txBody>
      </p:sp>
      <p:cxnSp>
        <p:nvCxnSpPr>
          <p:cNvPr id="102" name="Straight Arrow Connector 101"/>
          <p:cNvCxnSpPr/>
          <p:nvPr/>
        </p:nvCxnSpPr>
        <p:spPr bwMode="auto">
          <a:xfrm>
            <a:off x="6035370" y="3880605"/>
            <a:ext cx="503939" cy="860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bg1"/>
            </a:solidFill>
            <a:prstDash val="solid"/>
            <a:round/>
            <a:headEnd type="arrow"/>
            <a:tailEnd type="arrow"/>
          </a:ln>
          <a:effectLst/>
        </p:spPr>
      </p:cxnSp>
      <p:cxnSp>
        <p:nvCxnSpPr>
          <p:cNvPr id="103" name="Straight Arrow Connector 102"/>
          <p:cNvCxnSpPr/>
          <p:nvPr/>
        </p:nvCxnSpPr>
        <p:spPr bwMode="auto">
          <a:xfrm rot="16200000" flipV="1">
            <a:off x="7023602" y="3553178"/>
            <a:ext cx="487261" cy="2010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bg1"/>
            </a:solidFill>
            <a:prstDash val="solid"/>
            <a:round/>
            <a:headEnd type="arrow"/>
            <a:tailEnd type="arrow"/>
          </a:ln>
          <a:effectLst/>
          <a:scene3d>
            <a:camera prst="orthographicFront">
              <a:rot lat="0" lon="0" rev="7500000"/>
            </a:camera>
            <a:lightRig rig="threePt" dir="t"/>
          </a:scene3d>
        </p:spPr>
      </p:cxnSp>
      <p:grpSp>
        <p:nvGrpSpPr>
          <p:cNvPr id="12" name="Group 89"/>
          <p:cNvGrpSpPr/>
          <p:nvPr/>
        </p:nvGrpSpPr>
        <p:grpSpPr>
          <a:xfrm>
            <a:off x="3341861" y="1323535"/>
            <a:ext cx="332036" cy="4425156"/>
            <a:chOff x="4010233" y="1588241"/>
            <a:chExt cx="398443" cy="5310187"/>
          </a:xfrm>
        </p:grpSpPr>
        <p:graphicFrame>
          <p:nvGraphicFramePr>
            <p:cNvPr id="36887" name="Object 23"/>
            <p:cNvGraphicFramePr>
              <a:graphicFrameLocks noChangeAspect="1"/>
            </p:cNvGraphicFramePr>
            <p:nvPr/>
          </p:nvGraphicFramePr>
          <p:xfrm>
            <a:off x="4016563" y="1588241"/>
            <a:ext cx="392113" cy="5310187"/>
          </p:xfrm>
          <a:graphic>
            <a:graphicData uri="http://schemas.openxmlformats.org/presentationml/2006/ole">
              <p:oleObj spid="_x0000_s8200" name="Visio" r:id="rId10" imgW="392899" imgH="5310934" progId="Visio.Drawing.11">
                <p:embed/>
              </p:oleObj>
            </a:graphicData>
          </a:graphic>
        </p:graphicFrame>
        <p:sp>
          <p:nvSpPr>
            <p:cNvPr id="87" name="TextBox 86"/>
            <p:cNvSpPr txBox="1"/>
            <p:nvPr/>
          </p:nvSpPr>
          <p:spPr>
            <a:xfrm rot="16200000">
              <a:off x="1974576" y="4406323"/>
              <a:ext cx="4459111" cy="387798"/>
            </a:xfrm>
            <a:prstGeom prst="rect">
              <a:avLst/>
            </a:prstGeom>
            <a:noFill/>
          </p:spPr>
          <p:txBody>
            <a:bodyPr wrap="square" rtlCol="0">
              <a:spAutoFit/>
            </a:bodyPr>
            <a:lstStyle/>
            <a:p>
              <a:pPr algn="ctr"/>
              <a:r>
                <a:rPr lang="en-US" sz="1500" dirty="0" smtClean="0">
                  <a:solidFill>
                    <a:schemeClr val="tx1"/>
                  </a:solidFill>
                  <a:latin typeface="Segoe" pitchFamily="34" charset="0"/>
                </a:rPr>
                <a:t>Ethernet</a:t>
              </a:r>
              <a:endParaRPr lang="en-US" sz="2300" dirty="0" smtClean="0">
                <a:solidFill>
                  <a:schemeClr val="tx1"/>
                </a:solidFill>
                <a:latin typeface="Segoe" pitchFamily="34" charset="0"/>
              </a:endParaRPr>
            </a:p>
          </p:txBody>
        </p:sp>
      </p:gr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5778" cy="923330"/>
          </a:xfrm>
        </p:spPr>
        <p:txBody>
          <a:bodyPr/>
          <a:lstStyle/>
          <a:p>
            <a:r>
              <a:rPr sz="3300"/>
              <a:t>Step 8: Virtual Machine Snapshots with Data Protection Manager</a:t>
            </a:r>
          </a:p>
        </p:txBody>
      </p:sp>
      <p:grpSp>
        <p:nvGrpSpPr>
          <p:cNvPr id="3" name="Group 46"/>
          <p:cNvGrpSpPr/>
          <p:nvPr/>
        </p:nvGrpSpPr>
        <p:grpSpPr>
          <a:xfrm>
            <a:off x="257098" y="1561171"/>
            <a:ext cx="2657708" cy="1108798"/>
            <a:chOff x="312234" y="1873405"/>
            <a:chExt cx="3189249" cy="1330557"/>
          </a:xfrm>
        </p:grpSpPr>
        <p:sp>
          <p:nvSpPr>
            <p:cNvPr id="46" name="Rounded Rectangle 45"/>
            <p:cNvSpPr/>
            <p:nvPr/>
          </p:nvSpPr>
          <p:spPr bwMode="auto">
            <a:xfrm>
              <a:off x="312234" y="1873405"/>
              <a:ext cx="3189249" cy="1215483"/>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dirty="0" smtClean="0">
                <a:solidFill>
                  <a:schemeClr val="tx1"/>
                </a:solidFill>
                <a:latin typeface="Segoe" pitchFamily="34" charset="0"/>
              </a:endParaRPr>
            </a:p>
          </p:txBody>
        </p:sp>
        <p:grpSp>
          <p:nvGrpSpPr>
            <p:cNvPr id="4" name="Group 41"/>
            <p:cNvGrpSpPr/>
            <p:nvPr/>
          </p:nvGrpSpPr>
          <p:grpSpPr>
            <a:xfrm>
              <a:off x="334543" y="1964125"/>
              <a:ext cx="3078899" cy="1239837"/>
              <a:chOff x="468355" y="1964125"/>
              <a:chExt cx="3078899" cy="1239837"/>
            </a:xfrm>
          </p:grpSpPr>
          <p:graphicFrame>
            <p:nvGraphicFramePr>
              <p:cNvPr id="36877" name="Object 13"/>
              <p:cNvGraphicFramePr>
                <a:graphicFrameLocks noChangeAspect="1"/>
              </p:cNvGraphicFramePr>
              <p:nvPr/>
            </p:nvGraphicFramePr>
            <p:xfrm>
              <a:off x="2853517" y="1964125"/>
              <a:ext cx="693737" cy="1239837"/>
            </p:xfrm>
            <a:graphic>
              <a:graphicData uri="http://schemas.openxmlformats.org/presentationml/2006/ole">
                <p:oleObj spid="_x0000_s9218" name="Visio" r:id="rId3" imgW="694050" imgH="1240155" progId="Visio.Drawing.11">
                  <p:embed/>
                </p:oleObj>
              </a:graphicData>
            </a:graphic>
          </p:graphicFrame>
          <p:sp>
            <p:nvSpPr>
              <p:cNvPr id="24" name="TextBox 23"/>
              <p:cNvSpPr txBox="1"/>
              <p:nvPr/>
            </p:nvSpPr>
            <p:spPr>
              <a:xfrm>
                <a:off x="468355" y="2260878"/>
                <a:ext cx="2245229" cy="553998"/>
              </a:xfrm>
              <a:prstGeom prst="rect">
                <a:avLst/>
              </a:prstGeom>
              <a:noFill/>
            </p:spPr>
            <p:txBody>
              <a:bodyPr wrap="none" rtlCol="0">
                <a:spAutoFit/>
              </a:bodyPr>
              <a:lstStyle/>
              <a:p>
                <a:r>
                  <a:rPr lang="en-US" sz="1200" b="1" dirty="0" smtClean="0">
                    <a:solidFill>
                      <a:schemeClr val="tx1"/>
                    </a:solidFill>
                    <a:latin typeface="Segoe" pitchFamily="34" charset="0"/>
                  </a:rPr>
                  <a:t>System Center</a:t>
                </a:r>
              </a:p>
              <a:p>
                <a:r>
                  <a:rPr lang="en-US" sz="1200" b="1" dirty="0" smtClean="0">
                    <a:solidFill>
                      <a:schemeClr val="tx1"/>
                    </a:solidFill>
                    <a:latin typeface="Segoe" pitchFamily="34" charset="0"/>
                  </a:rPr>
                  <a:t>Configuration Manager</a:t>
                </a:r>
              </a:p>
            </p:txBody>
          </p:sp>
        </p:grpSp>
      </p:grpSp>
      <p:grpSp>
        <p:nvGrpSpPr>
          <p:cNvPr id="5" name="Group 50"/>
          <p:cNvGrpSpPr/>
          <p:nvPr/>
        </p:nvGrpSpPr>
        <p:grpSpPr>
          <a:xfrm>
            <a:off x="257098" y="2738246"/>
            <a:ext cx="2657708" cy="1091570"/>
            <a:chOff x="308517" y="3285895"/>
            <a:chExt cx="3189249" cy="1309884"/>
          </a:xfrm>
        </p:grpSpPr>
        <p:sp>
          <p:nvSpPr>
            <p:cNvPr id="48" name="Rounded Rectangle 47"/>
            <p:cNvSpPr/>
            <p:nvPr/>
          </p:nvSpPr>
          <p:spPr bwMode="auto">
            <a:xfrm>
              <a:off x="308517" y="3285895"/>
              <a:ext cx="3189249" cy="1215483"/>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dirty="0" smtClean="0">
                <a:solidFill>
                  <a:schemeClr val="tx1"/>
                </a:solidFill>
                <a:latin typeface="Segoe" pitchFamily="34" charset="0"/>
              </a:endParaRPr>
            </a:p>
          </p:txBody>
        </p:sp>
        <p:grpSp>
          <p:nvGrpSpPr>
            <p:cNvPr id="6" name="Group 40"/>
            <p:cNvGrpSpPr/>
            <p:nvPr/>
          </p:nvGrpSpPr>
          <p:grpSpPr>
            <a:xfrm>
              <a:off x="334543" y="3355942"/>
              <a:ext cx="3078899" cy="1239837"/>
              <a:chOff x="468355" y="3244429"/>
              <a:chExt cx="3078899" cy="1239837"/>
            </a:xfrm>
          </p:grpSpPr>
          <p:graphicFrame>
            <p:nvGraphicFramePr>
              <p:cNvPr id="36878" name="Object 14"/>
              <p:cNvGraphicFramePr>
                <a:graphicFrameLocks noChangeAspect="1"/>
              </p:cNvGraphicFramePr>
              <p:nvPr/>
            </p:nvGraphicFramePr>
            <p:xfrm>
              <a:off x="2853517" y="3244429"/>
              <a:ext cx="693737" cy="1239837"/>
            </p:xfrm>
            <a:graphic>
              <a:graphicData uri="http://schemas.openxmlformats.org/presentationml/2006/ole">
                <p:oleObj spid="_x0000_s9219" name="Visio" r:id="rId4" imgW="694050" imgH="1240155" progId="Visio.Drawing.11">
                  <p:embed/>
                </p:oleObj>
              </a:graphicData>
            </a:graphic>
          </p:graphicFrame>
          <p:sp>
            <p:nvSpPr>
              <p:cNvPr id="25" name="TextBox 24"/>
              <p:cNvSpPr txBox="1"/>
              <p:nvPr/>
            </p:nvSpPr>
            <p:spPr>
              <a:xfrm>
                <a:off x="468355" y="3541182"/>
                <a:ext cx="2393885" cy="553998"/>
              </a:xfrm>
              <a:prstGeom prst="rect">
                <a:avLst/>
              </a:prstGeom>
              <a:noFill/>
            </p:spPr>
            <p:txBody>
              <a:bodyPr wrap="none" rtlCol="0">
                <a:spAutoFit/>
              </a:bodyPr>
              <a:lstStyle/>
              <a:p>
                <a:r>
                  <a:rPr lang="en-US" sz="1200" b="1" dirty="0" smtClean="0">
                    <a:solidFill>
                      <a:schemeClr val="tx1"/>
                    </a:solidFill>
                    <a:latin typeface="Segoe" pitchFamily="34" charset="0"/>
                  </a:rPr>
                  <a:t>System Center</a:t>
                </a:r>
              </a:p>
              <a:p>
                <a:r>
                  <a:rPr lang="en-US" sz="1200" b="1" dirty="0" smtClean="0">
                    <a:solidFill>
                      <a:schemeClr val="tx1"/>
                    </a:solidFill>
                    <a:latin typeface="Segoe" pitchFamily="34" charset="0"/>
                  </a:rPr>
                  <a:t>Virtual Machine Manager</a:t>
                </a:r>
              </a:p>
            </p:txBody>
          </p:sp>
        </p:grpSp>
      </p:grpSp>
      <p:grpSp>
        <p:nvGrpSpPr>
          <p:cNvPr id="7" name="Group 51"/>
          <p:cNvGrpSpPr/>
          <p:nvPr/>
        </p:nvGrpSpPr>
        <p:grpSpPr>
          <a:xfrm>
            <a:off x="257098" y="3909078"/>
            <a:ext cx="2657708" cy="1080585"/>
            <a:chOff x="308517" y="4690894"/>
            <a:chExt cx="3189249" cy="1296702"/>
          </a:xfrm>
        </p:grpSpPr>
        <p:sp>
          <p:nvSpPr>
            <p:cNvPr id="49" name="Rounded Rectangle 48"/>
            <p:cNvSpPr/>
            <p:nvPr/>
          </p:nvSpPr>
          <p:spPr bwMode="auto">
            <a:xfrm>
              <a:off x="308517" y="4690894"/>
              <a:ext cx="3189249" cy="1215483"/>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dirty="0" smtClean="0">
                <a:solidFill>
                  <a:schemeClr val="tx1"/>
                </a:solidFill>
                <a:latin typeface="Segoe" pitchFamily="34" charset="0"/>
              </a:endParaRPr>
            </a:p>
          </p:txBody>
        </p:sp>
        <p:grpSp>
          <p:nvGrpSpPr>
            <p:cNvPr id="8" name="Group 42"/>
            <p:cNvGrpSpPr/>
            <p:nvPr/>
          </p:nvGrpSpPr>
          <p:grpSpPr>
            <a:xfrm>
              <a:off x="334543" y="4747759"/>
              <a:ext cx="3078899" cy="1239837"/>
              <a:chOff x="468355" y="4569341"/>
              <a:chExt cx="3078899" cy="1239837"/>
            </a:xfrm>
          </p:grpSpPr>
          <p:graphicFrame>
            <p:nvGraphicFramePr>
              <p:cNvPr id="36879" name="Object 15"/>
              <p:cNvGraphicFramePr>
                <a:graphicFrameLocks noChangeAspect="1"/>
              </p:cNvGraphicFramePr>
              <p:nvPr/>
            </p:nvGraphicFramePr>
            <p:xfrm>
              <a:off x="2853517" y="4569341"/>
              <a:ext cx="693737" cy="1239837"/>
            </p:xfrm>
            <a:graphic>
              <a:graphicData uri="http://schemas.openxmlformats.org/presentationml/2006/ole">
                <p:oleObj spid="_x0000_s9220" name="Visio" r:id="rId5" imgW="694050" imgH="1240155" progId="Visio.Drawing.11">
                  <p:embed/>
                </p:oleObj>
              </a:graphicData>
            </a:graphic>
          </p:graphicFrame>
          <p:sp>
            <p:nvSpPr>
              <p:cNvPr id="26" name="TextBox 25"/>
              <p:cNvSpPr txBox="1"/>
              <p:nvPr/>
            </p:nvSpPr>
            <p:spPr>
              <a:xfrm>
                <a:off x="468355" y="4866094"/>
                <a:ext cx="2006703" cy="553998"/>
              </a:xfrm>
              <a:prstGeom prst="rect">
                <a:avLst/>
              </a:prstGeom>
              <a:noFill/>
            </p:spPr>
            <p:txBody>
              <a:bodyPr wrap="none" rtlCol="0">
                <a:spAutoFit/>
              </a:bodyPr>
              <a:lstStyle/>
              <a:p>
                <a:r>
                  <a:rPr lang="en-US" sz="1200" b="1" dirty="0" smtClean="0">
                    <a:solidFill>
                      <a:schemeClr val="tx1"/>
                    </a:solidFill>
                    <a:latin typeface="Segoe" pitchFamily="34" charset="0"/>
                  </a:rPr>
                  <a:t>System Center</a:t>
                </a:r>
              </a:p>
              <a:p>
                <a:r>
                  <a:rPr lang="en-US" sz="1200" b="1" dirty="0" smtClean="0">
                    <a:solidFill>
                      <a:schemeClr val="tx1"/>
                    </a:solidFill>
                    <a:latin typeface="Segoe" pitchFamily="34" charset="0"/>
                  </a:rPr>
                  <a:t>Operations Manager</a:t>
                </a:r>
              </a:p>
            </p:txBody>
          </p:sp>
        </p:grpSp>
      </p:grpSp>
      <p:grpSp>
        <p:nvGrpSpPr>
          <p:cNvPr id="9" name="Group 52"/>
          <p:cNvGrpSpPr/>
          <p:nvPr/>
        </p:nvGrpSpPr>
        <p:grpSpPr>
          <a:xfrm>
            <a:off x="257098" y="5070641"/>
            <a:ext cx="2657708" cy="1078871"/>
            <a:chOff x="308517" y="6084769"/>
            <a:chExt cx="3189249" cy="1294645"/>
          </a:xfrm>
        </p:grpSpPr>
        <p:sp>
          <p:nvSpPr>
            <p:cNvPr id="50" name="Rounded Rectangle 49"/>
            <p:cNvSpPr/>
            <p:nvPr/>
          </p:nvSpPr>
          <p:spPr bwMode="auto">
            <a:xfrm>
              <a:off x="308517" y="6084769"/>
              <a:ext cx="3189249" cy="1215483"/>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endParaRPr lang="en-US" dirty="0" smtClean="0">
                <a:solidFill>
                  <a:schemeClr val="tx1"/>
                </a:solidFill>
                <a:latin typeface="Segoe" pitchFamily="34" charset="0"/>
              </a:endParaRPr>
            </a:p>
          </p:txBody>
        </p:sp>
        <p:grpSp>
          <p:nvGrpSpPr>
            <p:cNvPr id="10" name="Group 43"/>
            <p:cNvGrpSpPr/>
            <p:nvPr/>
          </p:nvGrpSpPr>
          <p:grpSpPr>
            <a:xfrm>
              <a:off x="334543" y="6139577"/>
              <a:ext cx="3078899" cy="1239837"/>
              <a:chOff x="468355" y="5894255"/>
              <a:chExt cx="3078899" cy="1239837"/>
            </a:xfrm>
          </p:grpSpPr>
          <p:graphicFrame>
            <p:nvGraphicFramePr>
              <p:cNvPr id="36880" name="Object 16"/>
              <p:cNvGraphicFramePr>
                <a:graphicFrameLocks noChangeAspect="1"/>
              </p:cNvGraphicFramePr>
              <p:nvPr/>
            </p:nvGraphicFramePr>
            <p:xfrm>
              <a:off x="2853517" y="5894255"/>
              <a:ext cx="693737" cy="1239837"/>
            </p:xfrm>
            <a:graphic>
              <a:graphicData uri="http://schemas.openxmlformats.org/presentationml/2006/ole">
                <p:oleObj spid="_x0000_s9221" name="Visio" r:id="rId6" imgW="694050" imgH="1240155" progId="Visio.Drawing.11">
                  <p:embed/>
                </p:oleObj>
              </a:graphicData>
            </a:graphic>
          </p:graphicFrame>
          <p:sp>
            <p:nvSpPr>
              <p:cNvPr id="27" name="TextBox 26"/>
              <p:cNvSpPr txBox="1"/>
              <p:nvPr/>
            </p:nvSpPr>
            <p:spPr>
              <a:xfrm>
                <a:off x="468355" y="6191008"/>
                <a:ext cx="2395270" cy="553998"/>
              </a:xfrm>
              <a:prstGeom prst="rect">
                <a:avLst/>
              </a:prstGeom>
              <a:noFill/>
            </p:spPr>
            <p:txBody>
              <a:bodyPr wrap="none" rtlCol="0">
                <a:spAutoFit/>
              </a:bodyPr>
              <a:lstStyle/>
              <a:p>
                <a:r>
                  <a:rPr lang="en-US" sz="1200" b="1" dirty="0" smtClean="0">
                    <a:solidFill>
                      <a:schemeClr val="tx1"/>
                    </a:solidFill>
                    <a:latin typeface="Segoe" pitchFamily="34" charset="0"/>
                  </a:rPr>
                  <a:t>System Center</a:t>
                </a:r>
              </a:p>
              <a:p>
                <a:r>
                  <a:rPr lang="en-US" sz="1200" b="1" dirty="0" smtClean="0">
                    <a:solidFill>
                      <a:schemeClr val="tx1"/>
                    </a:solidFill>
                    <a:latin typeface="Segoe" pitchFamily="34" charset="0"/>
                  </a:rPr>
                  <a:t>Data Protection Manager</a:t>
                </a:r>
              </a:p>
            </p:txBody>
          </p:sp>
        </p:grpSp>
      </p:grpSp>
      <p:sp>
        <p:nvSpPr>
          <p:cNvPr id="54" name="Rounded Rectangle 53"/>
          <p:cNvSpPr/>
          <p:nvPr/>
        </p:nvSpPr>
        <p:spPr bwMode="auto">
          <a:xfrm>
            <a:off x="4039832" y="1900297"/>
            <a:ext cx="1997927" cy="3715926"/>
          </a:xfrm>
          <a:prstGeom prst="roundRect">
            <a:avLst/>
          </a:prstGeom>
          <a:solidFill>
            <a:schemeClr val="accent3"/>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tx1"/>
              </a:solidFill>
              <a:latin typeface="Segoe" pitchFamily="34" charset="0"/>
            </a:endParaRPr>
          </a:p>
        </p:txBody>
      </p:sp>
      <p:sp>
        <p:nvSpPr>
          <p:cNvPr id="31" name="TextBox 30"/>
          <p:cNvSpPr txBox="1"/>
          <p:nvPr/>
        </p:nvSpPr>
        <p:spPr>
          <a:xfrm>
            <a:off x="4364580" y="2110464"/>
            <a:ext cx="1410637" cy="384717"/>
          </a:xfrm>
          <a:prstGeom prst="rect">
            <a:avLst/>
          </a:prstGeom>
          <a:noFill/>
        </p:spPr>
        <p:txBody>
          <a:bodyPr wrap="none" lIns="76197" tIns="38098" rIns="76197" bIns="38098" rtlCol="0">
            <a:spAutoFit/>
          </a:bodyPr>
          <a:lstStyle/>
          <a:p>
            <a:pPr algn="ctr"/>
            <a:r>
              <a:rPr lang="en-US" sz="1000" b="1" dirty="0" smtClean="0">
                <a:solidFill>
                  <a:schemeClr val="tx1"/>
                </a:solidFill>
                <a:latin typeface="Segoe" pitchFamily="34" charset="0"/>
              </a:rPr>
              <a:t>Virtualization Farm 1</a:t>
            </a:r>
          </a:p>
          <a:p>
            <a:pPr algn="ctr"/>
            <a:r>
              <a:rPr lang="en-US" sz="1000" dirty="0" smtClean="0">
                <a:solidFill>
                  <a:schemeClr val="tx1"/>
                </a:solidFill>
                <a:latin typeface="Segoe" pitchFamily="34" charset="0"/>
              </a:rPr>
              <a:t>(14 + 2 Servers)</a:t>
            </a:r>
          </a:p>
        </p:txBody>
      </p:sp>
      <p:graphicFrame>
        <p:nvGraphicFramePr>
          <p:cNvPr id="36883" name="Object 19"/>
          <p:cNvGraphicFramePr>
            <a:graphicFrameLocks noChangeAspect="1"/>
          </p:cNvGraphicFramePr>
          <p:nvPr/>
        </p:nvGraphicFramePr>
        <p:xfrm>
          <a:off x="6528430" y="3469356"/>
          <a:ext cx="588698" cy="632354"/>
        </p:xfrm>
        <a:graphic>
          <a:graphicData uri="http://schemas.openxmlformats.org/presentationml/2006/ole">
            <p:oleObj spid="_x0000_s9222" name="Visio" r:id="rId7" imgW="706733" imgH="758743" progId="Visio.Drawing.11">
              <p:embed/>
            </p:oleObj>
          </a:graphicData>
        </a:graphic>
      </p:graphicFrame>
      <p:sp>
        <p:nvSpPr>
          <p:cNvPr id="33" name="TextBox 32"/>
          <p:cNvSpPr txBox="1"/>
          <p:nvPr/>
        </p:nvSpPr>
        <p:spPr>
          <a:xfrm>
            <a:off x="6488783" y="3888450"/>
            <a:ext cx="801495" cy="446272"/>
          </a:xfrm>
          <a:prstGeom prst="rect">
            <a:avLst/>
          </a:prstGeom>
          <a:noFill/>
        </p:spPr>
        <p:txBody>
          <a:bodyPr wrap="none" lIns="76197" tIns="38098" rIns="76197" bIns="38098" rtlCol="0">
            <a:spAutoFit/>
          </a:bodyPr>
          <a:lstStyle/>
          <a:p>
            <a:pPr algn="ctr"/>
            <a:r>
              <a:rPr lang="en-US" sz="800" dirty="0" smtClean="0">
                <a:solidFill>
                  <a:schemeClr val="tx1"/>
                </a:solidFill>
                <a:latin typeface="Segoe" pitchFamily="34" charset="0"/>
              </a:rPr>
              <a:t>32-Port</a:t>
            </a:r>
          </a:p>
          <a:p>
            <a:pPr algn="ctr"/>
            <a:r>
              <a:rPr lang="en-US" sz="800" dirty="0" err="1" smtClean="0">
                <a:solidFill>
                  <a:schemeClr val="tx1"/>
                </a:solidFill>
                <a:latin typeface="Segoe" pitchFamily="34" charset="0"/>
              </a:rPr>
              <a:t>Fibre</a:t>
            </a:r>
            <a:r>
              <a:rPr lang="en-US" sz="800" dirty="0" smtClean="0">
                <a:solidFill>
                  <a:schemeClr val="tx1"/>
                </a:solidFill>
                <a:latin typeface="Segoe" pitchFamily="34" charset="0"/>
              </a:rPr>
              <a:t> Channel</a:t>
            </a:r>
          </a:p>
          <a:p>
            <a:pPr algn="ctr"/>
            <a:r>
              <a:rPr lang="en-US" sz="800" dirty="0" smtClean="0">
                <a:solidFill>
                  <a:schemeClr val="tx1"/>
                </a:solidFill>
                <a:latin typeface="Segoe" pitchFamily="34" charset="0"/>
              </a:rPr>
              <a:t>Switch</a:t>
            </a:r>
          </a:p>
        </p:txBody>
      </p:sp>
      <p:grpSp>
        <p:nvGrpSpPr>
          <p:cNvPr id="11" name="Group 84"/>
          <p:cNvGrpSpPr/>
          <p:nvPr/>
        </p:nvGrpSpPr>
        <p:grpSpPr>
          <a:xfrm>
            <a:off x="6899566" y="2639101"/>
            <a:ext cx="864677" cy="914325"/>
            <a:chOff x="8321369" y="1984917"/>
            <a:chExt cx="1037612" cy="1097190"/>
          </a:xfrm>
        </p:grpSpPr>
        <p:graphicFrame>
          <p:nvGraphicFramePr>
            <p:cNvPr id="36884" name="Object 20"/>
            <p:cNvGraphicFramePr>
              <a:graphicFrameLocks noChangeAspect="1"/>
            </p:cNvGraphicFramePr>
            <p:nvPr/>
          </p:nvGraphicFramePr>
          <p:xfrm>
            <a:off x="8542435" y="1984917"/>
            <a:ext cx="816546" cy="1012094"/>
          </p:xfrm>
          <a:graphic>
            <a:graphicData uri="http://schemas.openxmlformats.org/presentationml/2006/ole">
              <p:oleObj spid="_x0000_s9223" name="Visio" r:id="rId8" imgW="981168" imgH="1216098" progId="Visio.Drawing.11">
                <p:embed/>
              </p:oleObj>
            </a:graphicData>
          </a:graphic>
        </p:graphicFrame>
        <p:sp>
          <p:nvSpPr>
            <p:cNvPr id="34" name="TextBox 33"/>
            <p:cNvSpPr txBox="1"/>
            <p:nvPr/>
          </p:nvSpPr>
          <p:spPr>
            <a:xfrm>
              <a:off x="8321369" y="2786642"/>
              <a:ext cx="221677" cy="295465"/>
            </a:xfrm>
            <a:prstGeom prst="rect">
              <a:avLst/>
            </a:prstGeom>
            <a:noFill/>
          </p:spPr>
          <p:txBody>
            <a:bodyPr wrap="none" rtlCol="0">
              <a:spAutoFit/>
            </a:bodyPr>
            <a:lstStyle/>
            <a:p>
              <a:pPr algn="ctr"/>
              <a:endParaRPr lang="en-US" sz="1000" dirty="0" smtClean="0">
                <a:solidFill>
                  <a:schemeClr val="tx1"/>
                </a:solidFill>
                <a:latin typeface="Segoe" pitchFamily="34" charset="0"/>
              </a:endParaRPr>
            </a:p>
          </p:txBody>
        </p:sp>
      </p:grpSp>
      <p:grpSp>
        <p:nvGrpSpPr>
          <p:cNvPr id="12" name="Group 79"/>
          <p:cNvGrpSpPr/>
          <p:nvPr/>
        </p:nvGrpSpPr>
        <p:grpSpPr>
          <a:xfrm>
            <a:off x="8289492" y="2623553"/>
            <a:ext cx="696533" cy="786863"/>
            <a:chOff x="9565537" y="1207739"/>
            <a:chExt cx="1025411" cy="1246188"/>
          </a:xfrm>
        </p:grpSpPr>
        <p:graphicFrame>
          <p:nvGraphicFramePr>
            <p:cNvPr id="36885" name="Object 21"/>
            <p:cNvGraphicFramePr>
              <a:graphicFrameLocks noChangeAspect="1"/>
            </p:cNvGraphicFramePr>
            <p:nvPr/>
          </p:nvGraphicFramePr>
          <p:xfrm>
            <a:off x="9614636" y="1207739"/>
            <a:ext cx="976312" cy="1246188"/>
          </p:xfrm>
          <a:graphic>
            <a:graphicData uri="http://schemas.openxmlformats.org/presentationml/2006/ole">
              <p:oleObj spid="_x0000_s9224" name="Visio" r:id="rId9" imgW="976581" imgH="1246372" progId="Visio.Drawing.11">
                <p:embed/>
              </p:oleObj>
            </a:graphicData>
          </a:graphic>
        </p:graphicFrame>
        <p:sp>
          <p:nvSpPr>
            <p:cNvPr id="35" name="TextBox 34"/>
            <p:cNvSpPr txBox="1"/>
            <p:nvPr/>
          </p:nvSpPr>
          <p:spPr>
            <a:xfrm>
              <a:off x="9565537" y="1850605"/>
              <a:ext cx="922149" cy="511810"/>
            </a:xfrm>
            <a:prstGeom prst="rect">
              <a:avLst/>
            </a:prstGeom>
            <a:noFill/>
          </p:spPr>
          <p:txBody>
            <a:bodyPr wrap="none" rtlCol="0">
              <a:spAutoFit/>
            </a:bodyPr>
            <a:lstStyle/>
            <a:p>
              <a:r>
                <a:rPr lang="en-US" sz="1500" dirty="0" smtClean="0">
                  <a:solidFill>
                    <a:schemeClr val="tx1"/>
                  </a:solidFill>
                  <a:latin typeface="Segoe" pitchFamily="34" charset="0"/>
                </a:rPr>
                <a:t>WAN</a:t>
              </a:r>
              <a:endParaRPr lang="en-US" sz="2300" dirty="0" smtClean="0">
                <a:solidFill>
                  <a:schemeClr val="tx1"/>
                </a:solidFill>
                <a:latin typeface="Segoe" pitchFamily="34" charset="0"/>
              </a:endParaRPr>
            </a:p>
          </p:txBody>
        </p:sp>
      </p:grpSp>
      <p:sp>
        <p:nvSpPr>
          <p:cNvPr id="84" name="Curved Down Arrow 83"/>
          <p:cNvSpPr/>
          <p:nvPr/>
        </p:nvSpPr>
        <p:spPr bwMode="auto">
          <a:xfrm>
            <a:off x="7445699" y="2128007"/>
            <a:ext cx="1235926" cy="473927"/>
          </a:xfrm>
          <a:prstGeom prst="curved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300" dirty="0" smtClean="0">
                <a:solidFill>
                  <a:schemeClr val="tx1"/>
                </a:solidFill>
                <a:latin typeface="Segoe" pitchFamily="34" charset="0"/>
              </a:rPr>
              <a:t>Replication</a:t>
            </a:r>
          </a:p>
        </p:txBody>
      </p:sp>
      <p:cxnSp>
        <p:nvCxnSpPr>
          <p:cNvPr id="93" name="Straight Arrow Connector 92"/>
          <p:cNvCxnSpPr/>
          <p:nvPr/>
        </p:nvCxnSpPr>
        <p:spPr bwMode="auto">
          <a:xfrm flipV="1">
            <a:off x="2948878" y="4384343"/>
            <a:ext cx="463062"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95" name="Straight Arrow Connector 94"/>
          <p:cNvCxnSpPr/>
          <p:nvPr/>
        </p:nvCxnSpPr>
        <p:spPr bwMode="auto">
          <a:xfrm flipV="1">
            <a:off x="3586330" y="2574404"/>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1" name="Straight Arrow Connector 110"/>
          <p:cNvCxnSpPr/>
          <p:nvPr/>
        </p:nvCxnSpPr>
        <p:spPr bwMode="auto">
          <a:xfrm flipV="1">
            <a:off x="2945087" y="3248926"/>
            <a:ext cx="463062"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2" name="Straight Arrow Connector 111"/>
          <p:cNvCxnSpPr/>
          <p:nvPr/>
        </p:nvCxnSpPr>
        <p:spPr bwMode="auto">
          <a:xfrm flipV="1">
            <a:off x="2945087" y="2083179"/>
            <a:ext cx="463062"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3" name="Straight Arrow Connector 112"/>
          <p:cNvCxnSpPr/>
          <p:nvPr/>
        </p:nvCxnSpPr>
        <p:spPr bwMode="auto">
          <a:xfrm flipV="1">
            <a:off x="2956461" y="5574732"/>
            <a:ext cx="463062"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5" name="Straight Arrow Connector 114"/>
          <p:cNvCxnSpPr/>
          <p:nvPr/>
        </p:nvCxnSpPr>
        <p:spPr bwMode="auto">
          <a:xfrm flipV="1">
            <a:off x="3586330" y="2775621"/>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6" name="Straight Arrow Connector 115"/>
          <p:cNvCxnSpPr/>
          <p:nvPr/>
        </p:nvCxnSpPr>
        <p:spPr bwMode="auto">
          <a:xfrm flipV="1">
            <a:off x="3586330" y="2976838"/>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7" name="Straight Arrow Connector 116"/>
          <p:cNvCxnSpPr/>
          <p:nvPr/>
        </p:nvCxnSpPr>
        <p:spPr bwMode="auto">
          <a:xfrm flipV="1">
            <a:off x="3586330" y="3178054"/>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8" name="Straight Arrow Connector 117"/>
          <p:cNvCxnSpPr/>
          <p:nvPr/>
        </p:nvCxnSpPr>
        <p:spPr bwMode="auto">
          <a:xfrm flipV="1">
            <a:off x="3586330" y="2373188"/>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19" name="Straight Arrow Connector 118"/>
          <p:cNvCxnSpPr/>
          <p:nvPr/>
        </p:nvCxnSpPr>
        <p:spPr bwMode="auto">
          <a:xfrm flipV="1">
            <a:off x="3586330" y="3379271"/>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0" name="Straight Arrow Connector 119"/>
          <p:cNvCxnSpPr/>
          <p:nvPr/>
        </p:nvCxnSpPr>
        <p:spPr bwMode="auto">
          <a:xfrm flipV="1">
            <a:off x="3586330" y="3580488"/>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1" name="Straight Arrow Connector 120"/>
          <p:cNvCxnSpPr/>
          <p:nvPr/>
        </p:nvCxnSpPr>
        <p:spPr bwMode="auto">
          <a:xfrm flipV="1">
            <a:off x="3586330" y="3781704"/>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2" name="Straight Arrow Connector 121"/>
          <p:cNvCxnSpPr/>
          <p:nvPr/>
        </p:nvCxnSpPr>
        <p:spPr bwMode="auto">
          <a:xfrm flipV="1">
            <a:off x="3586330" y="3982921"/>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3" name="Straight Arrow Connector 122"/>
          <p:cNvCxnSpPr/>
          <p:nvPr/>
        </p:nvCxnSpPr>
        <p:spPr bwMode="auto">
          <a:xfrm flipV="1">
            <a:off x="3586330" y="4184138"/>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4" name="Straight Arrow Connector 123"/>
          <p:cNvCxnSpPr/>
          <p:nvPr/>
        </p:nvCxnSpPr>
        <p:spPr bwMode="auto">
          <a:xfrm flipV="1">
            <a:off x="3586330" y="4385354"/>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5" name="Straight Arrow Connector 124"/>
          <p:cNvCxnSpPr/>
          <p:nvPr/>
        </p:nvCxnSpPr>
        <p:spPr bwMode="auto">
          <a:xfrm flipV="1">
            <a:off x="3586330" y="4586571"/>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6" name="Straight Arrow Connector 125"/>
          <p:cNvCxnSpPr/>
          <p:nvPr/>
        </p:nvCxnSpPr>
        <p:spPr bwMode="auto">
          <a:xfrm flipV="1">
            <a:off x="3586330" y="4787788"/>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27" name="Straight Arrow Connector 126"/>
          <p:cNvCxnSpPr/>
          <p:nvPr/>
        </p:nvCxnSpPr>
        <p:spPr bwMode="auto">
          <a:xfrm flipV="1">
            <a:off x="3586330" y="4989004"/>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140" name="Straight Arrow Connector 139"/>
          <p:cNvCxnSpPr/>
          <p:nvPr/>
        </p:nvCxnSpPr>
        <p:spPr bwMode="auto">
          <a:xfrm rot="16200000" flipV="1">
            <a:off x="6642602" y="3328806"/>
            <a:ext cx="487261" cy="2010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bg1"/>
            </a:solidFill>
            <a:prstDash val="solid"/>
            <a:round/>
            <a:headEnd type="arrow"/>
            <a:tailEnd type="arrow"/>
          </a:ln>
          <a:effectLst/>
          <a:scene3d>
            <a:camera prst="orthographicFront">
              <a:rot lat="0" lon="0" rev="7500000"/>
            </a:camera>
            <a:lightRig rig="threePt" dir="t"/>
          </a:scene3d>
        </p:spPr>
      </p:cxnSp>
      <p:cxnSp>
        <p:nvCxnSpPr>
          <p:cNvPr id="143" name="Straight Arrow Connector 142"/>
          <p:cNvCxnSpPr/>
          <p:nvPr/>
        </p:nvCxnSpPr>
        <p:spPr bwMode="auto">
          <a:xfrm rot="16200000" flipV="1">
            <a:off x="6760195" y="3403597"/>
            <a:ext cx="487261" cy="2010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bg1"/>
            </a:solidFill>
            <a:prstDash val="solid"/>
            <a:round/>
            <a:headEnd type="arrow"/>
            <a:tailEnd type="arrow"/>
          </a:ln>
          <a:effectLst/>
          <a:scene3d>
            <a:camera prst="orthographicFront">
              <a:rot lat="0" lon="0" rev="7500000"/>
            </a:camera>
            <a:lightRig rig="threePt" dir="t"/>
          </a:scene3d>
        </p:spPr>
      </p:cxnSp>
      <p:cxnSp>
        <p:nvCxnSpPr>
          <p:cNvPr id="145" name="Straight Arrow Connector 144"/>
          <p:cNvCxnSpPr/>
          <p:nvPr/>
        </p:nvCxnSpPr>
        <p:spPr bwMode="auto">
          <a:xfrm rot="16200000" flipV="1">
            <a:off x="6896602" y="3478388"/>
            <a:ext cx="487261" cy="2010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bg1"/>
            </a:solidFill>
            <a:prstDash val="solid"/>
            <a:round/>
            <a:headEnd type="arrow"/>
            <a:tailEnd type="arrow"/>
          </a:ln>
          <a:effectLst/>
          <a:scene3d>
            <a:camera prst="orthographicFront">
              <a:rot lat="0" lon="0" rev="7500000"/>
            </a:camera>
            <a:lightRig rig="threePt" dir="t"/>
          </a:scene3d>
        </p:spPr>
      </p:cxnSp>
      <p:sp>
        <p:nvSpPr>
          <p:cNvPr id="146" name="TextBox 145"/>
          <p:cNvSpPr txBox="1"/>
          <p:nvPr/>
        </p:nvSpPr>
        <p:spPr>
          <a:xfrm>
            <a:off x="6528392" y="2857899"/>
            <a:ext cx="602723" cy="338550"/>
          </a:xfrm>
          <a:prstGeom prst="rect">
            <a:avLst/>
          </a:prstGeom>
          <a:noFill/>
        </p:spPr>
        <p:txBody>
          <a:bodyPr wrap="none" lIns="76197" tIns="38098" rIns="76197" bIns="38098" rtlCol="0">
            <a:spAutoFit/>
          </a:bodyPr>
          <a:lstStyle/>
          <a:p>
            <a:r>
              <a:rPr lang="en-US" sz="1700" dirty="0" smtClean="0">
                <a:solidFill>
                  <a:schemeClr val="tx1"/>
                </a:solidFill>
                <a:latin typeface="Segoe" pitchFamily="34" charset="0"/>
              </a:rPr>
              <a:t>SAN</a:t>
            </a:r>
          </a:p>
        </p:txBody>
      </p:sp>
      <p:sp>
        <p:nvSpPr>
          <p:cNvPr id="147" name="TextBox 146"/>
          <p:cNvSpPr txBox="1"/>
          <p:nvPr/>
        </p:nvSpPr>
        <p:spPr>
          <a:xfrm>
            <a:off x="3621851" y="1364073"/>
            <a:ext cx="708521" cy="384717"/>
          </a:xfrm>
          <a:prstGeom prst="rect">
            <a:avLst/>
          </a:prstGeom>
          <a:noFill/>
        </p:spPr>
        <p:txBody>
          <a:bodyPr wrap="none" lIns="76197" tIns="38098" rIns="76197" bIns="38098" rtlCol="0">
            <a:spAutoFit/>
          </a:bodyPr>
          <a:lstStyle/>
          <a:p>
            <a:r>
              <a:rPr lang="en-US" sz="1000" dirty="0" smtClean="0">
                <a:solidFill>
                  <a:schemeClr val="tx1"/>
                </a:solidFill>
                <a:latin typeface="Segoe" pitchFamily="34" charset="0"/>
              </a:rPr>
              <a:t>Domain</a:t>
            </a:r>
          </a:p>
          <a:p>
            <a:r>
              <a:rPr lang="en-US" sz="1000" dirty="0" smtClean="0">
                <a:solidFill>
                  <a:schemeClr val="tx1"/>
                </a:solidFill>
                <a:latin typeface="Segoe" pitchFamily="34" charset="0"/>
              </a:rPr>
              <a:t>Controller</a:t>
            </a:r>
          </a:p>
        </p:txBody>
      </p:sp>
      <p:graphicFrame>
        <p:nvGraphicFramePr>
          <p:cNvPr id="75790" name="Object 14"/>
          <p:cNvGraphicFramePr>
            <a:graphicFrameLocks noChangeAspect="1"/>
          </p:cNvGraphicFramePr>
          <p:nvPr/>
        </p:nvGraphicFramePr>
        <p:xfrm>
          <a:off x="4303092" y="2618035"/>
          <a:ext cx="1504157" cy="2965979"/>
        </p:xfrm>
        <a:graphic>
          <a:graphicData uri="http://schemas.openxmlformats.org/presentationml/2006/ole">
            <p:oleObj spid="_x0000_s9226" name="Visio" r:id="rId10" imgW="1804205" imgH="3559093" progId="Visio.Drawing.11">
              <p:embed/>
            </p:oleObj>
          </a:graphicData>
        </a:graphic>
      </p:graphicFrame>
      <p:cxnSp>
        <p:nvCxnSpPr>
          <p:cNvPr id="88" name="Straight Arrow Connector 87"/>
          <p:cNvCxnSpPr/>
          <p:nvPr/>
        </p:nvCxnSpPr>
        <p:spPr bwMode="auto">
          <a:xfrm flipV="1">
            <a:off x="3583940" y="5190221"/>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89" name="Straight Arrow Connector 88"/>
          <p:cNvCxnSpPr/>
          <p:nvPr/>
        </p:nvCxnSpPr>
        <p:spPr bwMode="auto">
          <a:xfrm flipV="1">
            <a:off x="3583940" y="5391437"/>
            <a:ext cx="420806" cy="0"/>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accent4"/>
            </a:solidFill>
            <a:prstDash val="solid"/>
            <a:round/>
            <a:headEnd type="arrow"/>
            <a:tailEnd type="arrow"/>
          </a:ln>
          <a:effectLst/>
        </p:spPr>
      </p:cxnSp>
      <p:cxnSp>
        <p:nvCxnSpPr>
          <p:cNvPr id="91" name="Straight Arrow Connector 90"/>
          <p:cNvCxnSpPr/>
          <p:nvPr/>
        </p:nvCxnSpPr>
        <p:spPr bwMode="auto">
          <a:xfrm>
            <a:off x="6035370" y="3664481"/>
            <a:ext cx="503939" cy="860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bg1"/>
            </a:solidFill>
            <a:prstDash val="solid"/>
            <a:round/>
            <a:headEnd type="arrow"/>
            <a:tailEnd type="arrow"/>
          </a:ln>
          <a:effectLst/>
        </p:spPr>
      </p:cxnSp>
      <p:cxnSp>
        <p:nvCxnSpPr>
          <p:cNvPr id="96" name="Straight Arrow Connector 95"/>
          <p:cNvCxnSpPr/>
          <p:nvPr/>
        </p:nvCxnSpPr>
        <p:spPr bwMode="auto">
          <a:xfrm>
            <a:off x="6035370" y="3772543"/>
            <a:ext cx="503939" cy="860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bg1"/>
            </a:solidFill>
            <a:prstDash val="solid"/>
            <a:round/>
            <a:headEnd type="arrow"/>
            <a:tailEnd type="arrow"/>
          </a:ln>
          <a:effectLst/>
        </p:spPr>
      </p:cxnSp>
      <p:cxnSp>
        <p:nvCxnSpPr>
          <p:cNvPr id="97" name="Straight Arrow Connector 96"/>
          <p:cNvCxnSpPr/>
          <p:nvPr/>
        </p:nvCxnSpPr>
        <p:spPr bwMode="auto">
          <a:xfrm>
            <a:off x="6035370" y="3556419"/>
            <a:ext cx="503939" cy="860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bg1"/>
            </a:solidFill>
            <a:prstDash val="solid"/>
            <a:round/>
            <a:headEnd type="arrow"/>
            <a:tailEnd type="arrow"/>
          </a:ln>
          <a:effectLst/>
        </p:spPr>
      </p:cxnSp>
      <p:sp>
        <p:nvSpPr>
          <p:cNvPr id="99" name="TextBox 98"/>
          <p:cNvSpPr txBox="1"/>
          <p:nvPr/>
        </p:nvSpPr>
        <p:spPr>
          <a:xfrm>
            <a:off x="5974292" y="3323167"/>
            <a:ext cx="674859" cy="169273"/>
          </a:xfrm>
          <a:prstGeom prst="rect">
            <a:avLst/>
          </a:prstGeom>
          <a:noFill/>
        </p:spPr>
        <p:txBody>
          <a:bodyPr wrap="none" lIns="76197" tIns="38098" rIns="76197" bIns="38098" rtlCol="0">
            <a:spAutoFit/>
          </a:bodyPr>
          <a:lstStyle/>
          <a:p>
            <a:r>
              <a:rPr lang="en-US" sz="600" dirty="0" smtClean="0">
                <a:solidFill>
                  <a:schemeClr val="tx1"/>
                </a:solidFill>
                <a:latin typeface="Segoe" pitchFamily="34" charset="0"/>
              </a:rPr>
              <a:t>32 connections</a:t>
            </a:r>
          </a:p>
        </p:txBody>
      </p:sp>
      <p:cxnSp>
        <p:nvCxnSpPr>
          <p:cNvPr id="102" name="Straight Arrow Connector 101"/>
          <p:cNvCxnSpPr/>
          <p:nvPr/>
        </p:nvCxnSpPr>
        <p:spPr bwMode="auto">
          <a:xfrm>
            <a:off x="6035370" y="3880605"/>
            <a:ext cx="503939" cy="8608"/>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bg1"/>
            </a:solidFill>
            <a:prstDash val="solid"/>
            <a:round/>
            <a:headEnd type="arrow"/>
            <a:tailEnd type="arrow"/>
          </a:ln>
          <a:effectLst/>
        </p:spPr>
      </p:cxnSp>
      <p:cxnSp>
        <p:nvCxnSpPr>
          <p:cNvPr id="103" name="Straight Arrow Connector 102"/>
          <p:cNvCxnSpPr/>
          <p:nvPr/>
        </p:nvCxnSpPr>
        <p:spPr bwMode="auto">
          <a:xfrm rot="16200000" flipV="1">
            <a:off x="7023602" y="3553178"/>
            <a:ext cx="487261" cy="20103"/>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bg1"/>
            </a:solidFill>
            <a:prstDash val="solid"/>
            <a:round/>
            <a:headEnd type="arrow"/>
            <a:tailEnd type="arrow"/>
          </a:ln>
          <a:effectLst/>
          <a:scene3d>
            <a:camera prst="orthographicFront">
              <a:rot lat="0" lon="0" rev="7500000"/>
            </a:camera>
            <a:lightRig rig="threePt" dir="t"/>
          </a:scene3d>
        </p:spPr>
      </p:cxnSp>
      <p:grpSp>
        <p:nvGrpSpPr>
          <p:cNvPr id="13" name="Group 89"/>
          <p:cNvGrpSpPr/>
          <p:nvPr/>
        </p:nvGrpSpPr>
        <p:grpSpPr>
          <a:xfrm>
            <a:off x="3341861" y="1323535"/>
            <a:ext cx="332036" cy="4425156"/>
            <a:chOff x="4010233" y="1588241"/>
            <a:chExt cx="398443" cy="5310187"/>
          </a:xfrm>
        </p:grpSpPr>
        <p:graphicFrame>
          <p:nvGraphicFramePr>
            <p:cNvPr id="36887" name="Object 23"/>
            <p:cNvGraphicFramePr>
              <a:graphicFrameLocks noChangeAspect="1"/>
            </p:cNvGraphicFramePr>
            <p:nvPr/>
          </p:nvGraphicFramePr>
          <p:xfrm>
            <a:off x="4016563" y="1588241"/>
            <a:ext cx="392113" cy="5310187"/>
          </p:xfrm>
          <a:graphic>
            <a:graphicData uri="http://schemas.openxmlformats.org/presentationml/2006/ole">
              <p:oleObj spid="_x0000_s9225" name="Visio" r:id="rId11" imgW="392899" imgH="5310934" progId="Visio.Drawing.11">
                <p:embed/>
              </p:oleObj>
            </a:graphicData>
          </a:graphic>
        </p:graphicFrame>
        <p:sp>
          <p:nvSpPr>
            <p:cNvPr id="87" name="TextBox 86"/>
            <p:cNvSpPr txBox="1"/>
            <p:nvPr/>
          </p:nvSpPr>
          <p:spPr>
            <a:xfrm rot="16200000">
              <a:off x="1974576" y="4406323"/>
              <a:ext cx="4459111" cy="387798"/>
            </a:xfrm>
            <a:prstGeom prst="rect">
              <a:avLst/>
            </a:prstGeom>
            <a:noFill/>
          </p:spPr>
          <p:txBody>
            <a:bodyPr wrap="square" rtlCol="0">
              <a:spAutoFit/>
            </a:bodyPr>
            <a:lstStyle/>
            <a:p>
              <a:pPr algn="ctr"/>
              <a:r>
                <a:rPr lang="en-US" sz="1500" dirty="0" smtClean="0">
                  <a:solidFill>
                    <a:schemeClr val="tx1"/>
                  </a:solidFill>
                  <a:latin typeface="Segoe" pitchFamily="34" charset="0"/>
                </a:rPr>
                <a:t>Ethernet</a:t>
              </a:r>
              <a:endParaRPr lang="en-US" sz="2300" dirty="0" smtClean="0">
                <a:solidFill>
                  <a:schemeClr val="tx1"/>
                </a:solidFill>
                <a:latin typeface="Segoe" pitchFamily="34" charset="0"/>
              </a:endParaRPr>
            </a:p>
          </p:txBody>
        </p:sp>
      </p:gr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75" name="Rectangle 63"/>
          <p:cNvSpPr>
            <a:spLocks noChangeArrowheads="1"/>
          </p:cNvSpPr>
          <p:nvPr/>
        </p:nvSpPr>
        <p:spPr bwMode="auto">
          <a:xfrm>
            <a:off x="0" y="1212850"/>
            <a:ext cx="9144000" cy="5416550"/>
          </a:xfrm>
          <a:prstGeom prst="rect">
            <a:avLst/>
          </a:prstGeom>
          <a:solidFill>
            <a:schemeClr val="bg2">
              <a:alpha val="50195"/>
            </a:schemeClr>
          </a:solidFill>
          <a:ln w="9525">
            <a:noFill/>
            <a:miter lim="800000"/>
            <a:headEnd/>
            <a:tailEnd/>
          </a:ln>
        </p:spPr>
        <p:txBody>
          <a:bodyPr wrap="none" lIns="91436" tIns="45718" rIns="91436" bIns="45718" anchor="ctr"/>
          <a:lstStyle/>
          <a:p>
            <a:pPr algn="ctr">
              <a:lnSpc>
                <a:spcPct val="90000"/>
              </a:lnSpc>
              <a:spcBef>
                <a:spcPct val="30000"/>
              </a:spcBef>
              <a:defRPr/>
            </a:pPr>
            <a:endParaRPr lang="en-US">
              <a:effectLst>
                <a:outerShdw blurRad="38100" dist="38100" dir="2700000" algn="tl">
                  <a:srgbClr val="000000"/>
                </a:outerShdw>
              </a:effectLst>
            </a:endParaRPr>
          </a:p>
        </p:txBody>
      </p:sp>
      <p:sp>
        <p:nvSpPr>
          <p:cNvPr id="10243" name="Text Box 9"/>
          <p:cNvSpPr txBox="1">
            <a:spLocks noChangeArrowheads="1"/>
          </p:cNvSpPr>
          <p:nvPr/>
        </p:nvSpPr>
        <p:spPr bwMode="auto">
          <a:xfrm>
            <a:off x="403225" y="1228725"/>
            <a:ext cx="3385898" cy="369888"/>
          </a:xfrm>
          <a:prstGeom prst="rect">
            <a:avLst/>
          </a:prstGeom>
          <a:noFill/>
          <a:ln w="3175" algn="ctr">
            <a:noFill/>
            <a:miter lim="800000"/>
            <a:headEnd/>
            <a:tailEnd/>
          </a:ln>
        </p:spPr>
        <p:txBody>
          <a:bodyPr wrap="square" lIns="91436" tIns="45718" rIns="91436" bIns="45718">
            <a:spAutoFit/>
          </a:bodyPr>
          <a:lstStyle/>
          <a:p>
            <a:pPr algn="ctr">
              <a:lnSpc>
                <a:spcPct val="90000"/>
              </a:lnSpc>
              <a:spcBef>
                <a:spcPct val="30000"/>
              </a:spcBef>
            </a:pPr>
            <a:r>
              <a:rPr lang="en-US" sz="2000" dirty="0" smtClean="0">
                <a:solidFill>
                  <a:schemeClr val="tx1"/>
                </a:solidFill>
              </a:rPr>
              <a:t>Parent Partition </a:t>
            </a:r>
            <a:endParaRPr lang="en-US" sz="2000" dirty="0">
              <a:solidFill>
                <a:schemeClr val="tx1"/>
              </a:solidFill>
            </a:endParaRPr>
          </a:p>
        </p:txBody>
      </p:sp>
      <p:pic>
        <p:nvPicPr>
          <p:cNvPr id="5177" name="Picture 69" descr="Vivid green box"/>
          <p:cNvPicPr>
            <a:picLocks noChangeAspect="1" noChangeArrowheads="1"/>
          </p:cNvPicPr>
          <p:nvPr/>
        </p:nvPicPr>
        <p:blipFill>
          <a:blip r:embed="rId3"/>
          <a:srcRect/>
          <a:stretch>
            <a:fillRect/>
          </a:stretch>
        </p:blipFill>
        <p:spPr bwMode="auto">
          <a:xfrm>
            <a:off x="304800" y="3867807"/>
            <a:ext cx="3605048" cy="1439917"/>
          </a:xfrm>
          <a:prstGeom prst="rect">
            <a:avLst/>
          </a:prstGeom>
          <a:noFill/>
          <a:ln w="9525">
            <a:noFill/>
            <a:miter lim="800000"/>
            <a:headEnd/>
            <a:tailEnd/>
          </a:ln>
        </p:spPr>
      </p:pic>
      <p:sp>
        <p:nvSpPr>
          <p:cNvPr id="115738" name="Line 26"/>
          <p:cNvSpPr>
            <a:spLocks noChangeShapeType="1"/>
          </p:cNvSpPr>
          <p:nvPr/>
        </p:nvSpPr>
        <p:spPr bwMode="auto">
          <a:xfrm rot="60000" flipH="1">
            <a:off x="258763" y="3492500"/>
            <a:ext cx="3657600" cy="44450"/>
          </a:xfrm>
          <a:prstGeom prst="line">
            <a:avLst/>
          </a:prstGeom>
          <a:noFill/>
          <a:ln w="28575">
            <a:solidFill>
              <a:srgbClr val="FFFFFF"/>
            </a:solidFill>
            <a:prstDash val="dash"/>
            <a:round/>
            <a:headEnd/>
            <a:tailEnd/>
          </a:ln>
          <a:effectLst>
            <a:outerShdw dist="35921" dir="2700000" algn="ctr" rotWithShape="0">
              <a:schemeClr val="bg2"/>
            </a:outerShdw>
          </a:effectLst>
        </p:spPr>
        <p:txBody>
          <a:bodyPr wrap="none" lIns="91436" tIns="45718" rIns="91436" bIns="45718" anchor="ctr"/>
          <a:lstStyle/>
          <a:p>
            <a:pPr>
              <a:defRPr/>
            </a:pPr>
            <a:endParaRPr lang="en-US"/>
          </a:p>
        </p:txBody>
      </p:sp>
      <p:pic>
        <p:nvPicPr>
          <p:cNvPr id="5175" name="Picture 72" descr="Vivid yellow box"/>
          <p:cNvPicPr>
            <a:picLocks noChangeAspect="1" noChangeArrowheads="1"/>
          </p:cNvPicPr>
          <p:nvPr/>
        </p:nvPicPr>
        <p:blipFill>
          <a:blip r:embed="rId4"/>
          <a:srcRect/>
          <a:stretch>
            <a:fillRect/>
          </a:stretch>
        </p:blipFill>
        <p:spPr bwMode="auto">
          <a:xfrm>
            <a:off x="2027238" y="3906838"/>
            <a:ext cx="1763712" cy="1306512"/>
          </a:xfrm>
          <a:prstGeom prst="rect">
            <a:avLst/>
          </a:prstGeom>
          <a:noFill/>
          <a:ln w="9525">
            <a:noFill/>
            <a:miter lim="800000"/>
            <a:headEnd/>
            <a:tailEnd/>
          </a:ln>
        </p:spPr>
      </p:pic>
      <p:sp>
        <p:nvSpPr>
          <p:cNvPr id="5176" name="Rectangle 8"/>
          <p:cNvSpPr>
            <a:spLocks noChangeArrowheads="1"/>
          </p:cNvSpPr>
          <p:nvPr/>
        </p:nvSpPr>
        <p:spPr bwMode="grayWhite">
          <a:xfrm>
            <a:off x="2101850" y="3968751"/>
            <a:ext cx="1435100" cy="1063625"/>
          </a:xfrm>
          <a:prstGeom prst="rect">
            <a:avLst/>
          </a:prstGeom>
          <a:noFill/>
          <a:ln w="3175" algn="ctr">
            <a:noFill/>
            <a:miter lim="800000"/>
            <a:headEnd/>
            <a:tailEnd/>
          </a:ln>
        </p:spPr>
        <p:txBody>
          <a:bodyPr wrap="none" lIns="91436" tIns="45718" rIns="91436" bIns="45718" anchor="b" anchorCtr="1"/>
          <a:lstStyle/>
          <a:p>
            <a:pPr algn="r">
              <a:lnSpc>
                <a:spcPct val="90000"/>
              </a:lnSpc>
              <a:spcBef>
                <a:spcPct val="30000"/>
              </a:spcBef>
            </a:pPr>
            <a:r>
              <a:rPr lang="en-US" sz="1600" dirty="0">
                <a:solidFill>
                  <a:schemeClr val="tx1"/>
                </a:solidFill>
              </a:rPr>
              <a:t>Virtualization</a:t>
            </a:r>
            <a:br>
              <a:rPr lang="en-US" sz="1600" dirty="0">
                <a:solidFill>
                  <a:schemeClr val="tx1"/>
                </a:solidFill>
              </a:rPr>
            </a:br>
            <a:r>
              <a:rPr lang="en-US" sz="1600" dirty="0">
                <a:solidFill>
                  <a:schemeClr val="tx1"/>
                </a:solidFill>
              </a:rPr>
              <a:t>Service</a:t>
            </a:r>
            <a:br>
              <a:rPr lang="en-US" sz="1600" dirty="0">
                <a:solidFill>
                  <a:schemeClr val="tx1"/>
                </a:solidFill>
              </a:rPr>
            </a:br>
            <a:r>
              <a:rPr lang="en-US" sz="1600" dirty="0">
                <a:solidFill>
                  <a:schemeClr val="tx1"/>
                </a:solidFill>
              </a:rPr>
              <a:t>Providers</a:t>
            </a:r>
            <a:br>
              <a:rPr lang="en-US" sz="1600" dirty="0">
                <a:solidFill>
                  <a:schemeClr val="tx1"/>
                </a:solidFill>
              </a:rPr>
            </a:br>
            <a:r>
              <a:rPr lang="en-US" sz="1600" dirty="0">
                <a:solidFill>
                  <a:schemeClr val="tx1"/>
                </a:solidFill>
              </a:rPr>
              <a:t>(VSPs)</a:t>
            </a:r>
          </a:p>
        </p:txBody>
      </p:sp>
      <p:grpSp>
        <p:nvGrpSpPr>
          <p:cNvPr id="3" name="Group 71"/>
          <p:cNvGrpSpPr>
            <a:grpSpLocks/>
          </p:cNvGrpSpPr>
          <p:nvPr/>
        </p:nvGrpSpPr>
        <p:grpSpPr bwMode="auto">
          <a:xfrm>
            <a:off x="400050" y="4432300"/>
            <a:ext cx="1198563" cy="563563"/>
            <a:chOff x="-138" y="2223"/>
            <a:chExt cx="755" cy="355"/>
          </a:xfrm>
        </p:grpSpPr>
        <p:pic>
          <p:nvPicPr>
            <p:cNvPr id="10303" name="Picture 70" descr="Vivid green box"/>
            <p:cNvPicPr>
              <a:picLocks noChangeAspect="1" noChangeArrowheads="1"/>
            </p:cNvPicPr>
            <p:nvPr/>
          </p:nvPicPr>
          <p:blipFill>
            <a:blip r:embed="rId5"/>
            <a:srcRect/>
            <a:stretch>
              <a:fillRect/>
            </a:stretch>
          </p:blipFill>
          <p:spPr bwMode="auto">
            <a:xfrm>
              <a:off x="-138" y="2223"/>
              <a:ext cx="755" cy="355"/>
            </a:xfrm>
            <a:prstGeom prst="rect">
              <a:avLst/>
            </a:prstGeom>
            <a:noFill/>
            <a:ln w="9525">
              <a:noFill/>
              <a:miter lim="800000"/>
              <a:headEnd/>
              <a:tailEnd/>
            </a:ln>
          </p:spPr>
        </p:pic>
        <p:sp>
          <p:nvSpPr>
            <p:cNvPr id="10304" name="Rectangle 6"/>
            <p:cNvSpPr>
              <a:spLocks noChangeArrowheads="1"/>
            </p:cNvSpPr>
            <p:nvPr/>
          </p:nvSpPr>
          <p:spPr bwMode="auto">
            <a:xfrm>
              <a:off x="-76" y="2236"/>
              <a:ext cx="631" cy="328"/>
            </a:xfrm>
            <a:prstGeom prst="rect">
              <a:avLst/>
            </a:prstGeom>
            <a:noFill/>
            <a:ln w="3175" algn="ctr">
              <a:noFill/>
              <a:miter lim="800000"/>
              <a:headEnd/>
              <a:tailEnd/>
            </a:ln>
          </p:spPr>
          <p:txBody>
            <a:bodyPr wrap="none" anchor="ctr"/>
            <a:lstStyle/>
            <a:p>
              <a:pPr algn="ctr">
                <a:lnSpc>
                  <a:spcPct val="90000"/>
                </a:lnSpc>
                <a:spcBef>
                  <a:spcPct val="30000"/>
                </a:spcBef>
              </a:pPr>
              <a:r>
                <a:rPr lang="en-US" sz="1600" dirty="0">
                  <a:solidFill>
                    <a:schemeClr val="tx1"/>
                  </a:solidFill>
                </a:rPr>
                <a:t>Windows</a:t>
              </a:r>
              <a:br>
                <a:rPr lang="en-US" sz="1600" dirty="0">
                  <a:solidFill>
                    <a:schemeClr val="tx1"/>
                  </a:solidFill>
                </a:rPr>
              </a:br>
              <a:r>
                <a:rPr lang="en-US" sz="1600" dirty="0">
                  <a:solidFill>
                    <a:schemeClr val="tx1"/>
                  </a:solidFill>
                </a:rPr>
                <a:t>Kernel</a:t>
              </a:r>
            </a:p>
          </p:txBody>
        </p:sp>
      </p:grpSp>
      <p:sp>
        <p:nvSpPr>
          <p:cNvPr id="5179" name="Text Box 18"/>
          <p:cNvSpPr txBox="1">
            <a:spLocks noChangeArrowheads="1"/>
          </p:cNvSpPr>
          <p:nvPr/>
        </p:nvSpPr>
        <p:spPr bwMode="auto">
          <a:xfrm>
            <a:off x="487363" y="4041775"/>
            <a:ext cx="1493837" cy="312738"/>
          </a:xfrm>
          <a:prstGeom prst="rect">
            <a:avLst/>
          </a:prstGeom>
          <a:noFill/>
          <a:ln w="3175" algn="ctr">
            <a:noFill/>
            <a:miter lim="800000"/>
            <a:headEnd/>
            <a:tailEnd/>
          </a:ln>
        </p:spPr>
        <p:txBody>
          <a:bodyPr lIns="91436" tIns="45718" rIns="91436" bIns="45718">
            <a:spAutoFit/>
          </a:bodyPr>
          <a:lstStyle/>
          <a:p>
            <a:pPr>
              <a:lnSpc>
                <a:spcPct val="90000"/>
              </a:lnSpc>
              <a:spcBef>
                <a:spcPct val="30000"/>
              </a:spcBef>
            </a:pPr>
            <a:r>
              <a:rPr lang="en-US" sz="1600" dirty="0">
                <a:solidFill>
                  <a:schemeClr val="tx1"/>
                </a:solidFill>
              </a:rPr>
              <a:t>Server Core</a:t>
            </a:r>
          </a:p>
        </p:txBody>
      </p:sp>
      <p:grpSp>
        <p:nvGrpSpPr>
          <p:cNvPr id="4" name="Group 74"/>
          <p:cNvGrpSpPr>
            <a:grpSpLocks/>
          </p:cNvGrpSpPr>
          <p:nvPr/>
        </p:nvGrpSpPr>
        <p:grpSpPr bwMode="auto">
          <a:xfrm>
            <a:off x="1706563" y="4570413"/>
            <a:ext cx="820737" cy="579437"/>
            <a:chOff x="1447" y="3097"/>
            <a:chExt cx="517" cy="365"/>
          </a:xfrm>
        </p:grpSpPr>
        <p:pic>
          <p:nvPicPr>
            <p:cNvPr id="10301" name="Picture 73" descr="Vivid blue box"/>
            <p:cNvPicPr>
              <a:picLocks noChangeAspect="1" noChangeArrowheads="1"/>
            </p:cNvPicPr>
            <p:nvPr/>
          </p:nvPicPr>
          <p:blipFill>
            <a:blip r:embed="rId6"/>
            <a:srcRect/>
            <a:stretch>
              <a:fillRect/>
            </a:stretch>
          </p:blipFill>
          <p:spPr bwMode="auto">
            <a:xfrm>
              <a:off x="1447" y="3097"/>
              <a:ext cx="517" cy="364"/>
            </a:xfrm>
            <a:prstGeom prst="rect">
              <a:avLst/>
            </a:prstGeom>
            <a:noFill/>
            <a:ln w="9525">
              <a:noFill/>
              <a:miter lim="800000"/>
              <a:headEnd/>
              <a:tailEnd/>
            </a:ln>
          </p:spPr>
        </p:pic>
        <p:sp>
          <p:nvSpPr>
            <p:cNvPr id="10302" name="Rectangle 19"/>
            <p:cNvSpPr>
              <a:spLocks noChangeArrowheads="1"/>
            </p:cNvSpPr>
            <p:nvPr/>
          </p:nvSpPr>
          <p:spPr bwMode="blackWhite">
            <a:xfrm>
              <a:off x="1452" y="3097"/>
              <a:ext cx="508" cy="365"/>
            </a:xfrm>
            <a:prstGeom prst="rect">
              <a:avLst/>
            </a:prstGeom>
            <a:noFill/>
            <a:ln w="3175" algn="ctr">
              <a:noFill/>
              <a:miter lim="800000"/>
              <a:headEnd/>
              <a:tailEnd/>
            </a:ln>
          </p:spPr>
          <p:txBody>
            <a:bodyPr wrap="none" anchor="ctr"/>
            <a:lstStyle/>
            <a:p>
              <a:pPr algn="ctr">
                <a:lnSpc>
                  <a:spcPct val="90000"/>
                </a:lnSpc>
                <a:spcBef>
                  <a:spcPct val="30000"/>
                </a:spcBef>
              </a:pPr>
              <a:r>
                <a:rPr lang="en-US" sz="1600" dirty="0">
                  <a:solidFill>
                    <a:schemeClr val="tx1"/>
                  </a:solidFill>
                </a:rPr>
                <a:t>Device</a:t>
              </a:r>
              <a:br>
                <a:rPr lang="en-US" sz="1600" dirty="0">
                  <a:solidFill>
                    <a:schemeClr val="tx1"/>
                  </a:solidFill>
                </a:rPr>
              </a:br>
              <a:r>
                <a:rPr lang="en-US" sz="1600" dirty="0">
                  <a:solidFill>
                    <a:schemeClr val="tx1"/>
                  </a:solidFill>
                </a:rPr>
                <a:t>Drivers</a:t>
              </a:r>
            </a:p>
          </p:txBody>
        </p:sp>
      </p:grpSp>
      <p:grpSp>
        <p:nvGrpSpPr>
          <p:cNvPr id="5" name="Group 88"/>
          <p:cNvGrpSpPr>
            <a:grpSpLocks/>
          </p:cNvGrpSpPr>
          <p:nvPr/>
        </p:nvGrpSpPr>
        <p:grpSpPr bwMode="auto">
          <a:xfrm>
            <a:off x="936625" y="5511800"/>
            <a:ext cx="6570663" cy="469900"/>
            <a:chOff x="60" y="3472"/>
            <a:chExt cx="4339" cy="296"/>
          </a:xfrm>
        </p:grpSpPr>
        <p:pic>
          <p:nvPicPr>
            <p:cNvPr id="10299" name="Picture 87" descr="Vivid yellow box"/>
            <p:cNvPicPr>
              <a:picLocks noChangeAspect="1" noChangeArrowheads="1"/>
            </p:cNvPicPr>
            <p:nvPr/>
          </p:nvPicPr>
          <p:blipFill>
            <a:blip r:embed="rId4"/>
            <a:srcRect/>
            <a:stretch>
              <a:fillRect/>
            </a:stretch>
          </p:blipFill>
          <p:spPr bwMode="auto">
            <a:xfrm>
              <a:off x="487" y="3472"/>
              <a:ext cx="3486" cy="296"/>
            </a:xfrm>
            <a:prstGeom prst="rect">
              <a:avLst/>
            </a:prstGeom>
            <a:noFill/>
            <a:ln w="9525">
              <a:noFill/>
              <a:miter lim="800000"/>
              <a:headEnd/>
              <a:tailEnd/>
            </a:ln>
          </p:spPr>
        </p:pic>
        <p:sp>
          <p:nvSpPr>
            <p:cNvPr id="10300" name="Rectangle 13"/>
            <p:cNvSpPr>
              <a:spLocks noChangeArrowheads="1"/>
            </p:cNvSpPr>
            <p:nvPr/>
          </p:nvSpPr>
          <p:spPr bwMode="grayWhite">
            <a:xfrm>
              <a:off x="60" y="3545"/>
              <a:ext cx="4339" cy="149"/>
            </a:xfrm>
            <a:prstGeom prst="rect">
              <a:avLst/>
            </a:prstGeom>
            <a:noFill/>
            <a:ln w="3175" algn="ctr">
              <a:noFill/>
              <a:miter lim="800000"/>
              <a:headEnd/>
              <a:tailEnd/>
            </a:ln>
          </p:spPr>
          <p:txBody>
            <a:bodyPr wrap="none" anchor="ctr"/>
            <a:lstStyle/>
            <a:p>
              <a:pPr algn="ctr">
                <a:lnSpc>
                  <a:spcPct val="90000"/>
                </a:lnSpc>
                <a:spcBef>
                  <a:spcPct val="30000"/>
                </a:spcBef>
              </a:pPr>
              <a:r>
                <a:rPr lang="en-US" sz="1600" dirty="0">
                  <a:solidFill>
                    <a:schemeClr val="tx1"/>
                  </a:solidFill>
                </a:rPr>
                <a:t>Windows hypervisor</a:t>
              </a:r>
            </a:p>
          </p:txBody>
        </p:sp>
      </p:grpSp>
      <p:grpSp>
        <p:nvGrpSpPr>
          <p:cNvPr id="6" name="Group 90"/>
          <p:cNvGrpSpPr>
            <a:grpSpLocks/>
          </p:cNvGrpSpPr>
          <p:nvPr/>
        </p:nvGrpSpPr>
        <p:grpSpPr bwMode="auto">
          <a:xfrm>
            <a:off x="266701" y="1643063"/>
            <a:ext cx="3616325" cy="1905000"/>
            <a:chOff x="-456" y="-600"/>
            <a:chExt cx="2158" cy="1200"/>
          </a:xfrm>
        </p:grpSpPr>
        <p:pic>
          <p:nvPicPr>
            <p:cNvPr id="10297" name="Picture 89" descr="Vivid teal box"/>
            <p:cNvPicPr>
              <a:picLocks noChangeAspect="1" noChangeArrowheads="1"/>
            </p:cNvPicPr>
            <p:nvPr/>
          </p:nvPicPr>
          <p:blipFill>
            <a:blip r:embed="rId7"/>
            <a:srcRect/>
            <a:stretch>
              <a:fillRect/>
            </a:stretch>
          </p:blipFill>
          <p:spPr bwMode="auto">
            <a:xfrm>
              <a:off x="-456" y="-600"/>
              <a:ext cx="2158" cy="1200"/>
            </a:xfrm>
            <a:prstGeom prst="rect">
              <a:avLst/>
            </a:prstGeom>
            <a:noFill/>
            <a:ln w="9525">
              <a:noFill/>
              <a:miter lim="800000"/>
              <a:headEnd/>
              <a:tailEnd/>
            </a:ln>
          </p:spPr>
        </p:pic>
        <p:sp>
          <p:nvSpPr>
            <p:cNvPr id="10298" name="Text Box 29"/>
            <p:cNvSpPr txBox="1">
              <a:spLocks noChangeArrowheads="1"/>
            </p:cNvSpPr>
            <p:nvPr/>
          </p:nvSpPr>
          <p:spPr bwMode="auto">
            <a:xfrm>
              <a:off x="-372" y="-466"/>
              <a:ext cx="1735" cy="198"/>
            </a:xfrm>
            <a:prstGeom prst="rect">
              <a:avLst/>
            </a:prstGeom>
            <a:noFill/>
            <a:ln w="3175" algn="ctr">
              <a:noFill/>
              <a:miter lim="800000"/>
              <a:headEnd/>
              <a:tailEnd/>
            </a:ln>
          </p:spPr>
          <p:txBody>
            <a:bodyPr>
              <a:spAutoFit/>
            </a:bodyPr>
            <a:lstStyle/>
            <a:p>
              <a:pPr>
                <a:lnSpc>
                  <a:spcPct val="90000"/>
                </a:lnSpc>
                <a:spcBef>
                  <a:spcPct val="30000"/>
                </a:spcBef>
              </a:pPr>
              <a:r>
                <a:rPr lang="en-US" sz="1600" dirty="0">
                  <a:solidFill>
                    <a:schemeClr val="tx1"/>
                  </a:solidFill>
                </a:rPr>
                <a:t>Virtualization Stack</a:t>
              </a:r>
            </a:p>
          </p:txBody>
        </p:sp>
      </p:grpSp>
      <p:grpSp>
        <p:nvGrpSpPr>
          <p:cNvPr id="7" name="Group 77"/>
          <p:cNvGrpSpPr>
            <a:grpSpLocks/>
          </p:cNvGrpSpPr>
          <p:nvPr/>
        </p:nvGrpSpPr>
        <p:grpSpPr bwMode="auto">
          <a:xfrm>
            <a:off x="304800" y="2222500"/>
            <a:ext cx="1963738" cy="1244600"/>
            <a:chOff x="2342" y="4816"/>
            <a:chExt cx="1237" cy="784"/>
          </a:xfrm>
        </p:grpSpPr>
        <p:pic>
          <p:nvPicPr>
            <p:cNvPr id="10295" name="Picture 75" descr="Vivid yellow box"/>
            <p:cNvPicPr>
              <a:picLocks noChangeAspect="1" noChangeArrowheads="1"/>
            </p:cNvPicPr>
            <p:nvPr/>
          </p:nvPicPr>
          <p:blipFill>
            <a:blip r:embed="rId4"/>
            <a:srcRect/>
            <a:stretch>
              <a:fillRect/>
            </a:stretch>
          </p:blipFill>
          <p:spPr bwMode="auto">
            <a:xfrm>
              <a:off x="2344" y="4816"/>
              <a:ext cx="1235" cy="784"/>
            </a:xfrm>
            <a:prstGeom prst="rect">
              <a:avLst/>
            </a:prstGeom>
            <a:noFill/>
            <a:ln w="9525">
              <a:noFill/>
              <a:miter lim="800000"/>
              <a:headEnd/>
              <a:tailEnd/>
            </a:ln>
          </p:spPr>
        </p:pic>
        <p:pic>
          <p:nvPicPr>
            <p:cNvPr id="10296" name="Picture 76" descr="Vivid yellow box"/>
            <p:cNvPicPr>
              <a:picLocks noChangeAspect="1" noChangeArrowheads="1"/>
            </p:cNvPicPr>
            <p:nvPr/>
          </p:nvPicPr>
          <p:blipFill>
            <a:blip r:embed="rId4"/>
            <a:srcRect/>
            <a:stretch>
              <a:fillRect/>
            </a:stretch>
          </p:blipFill>
          <p:spPr bwMode="auto">
            <a:xfrm>
              <a:off x="2342" y="5096"/>
              <a:ext cx="1235" cy="472"/>
            </a:xfrm>
            <a:prstGeom prst="rect">
              <a:avLst/>
            </a:prstGeom>
            <a:noFill/>
            <a:ln w="9525">
              <a:noFill/>
              <a:miter lim="800000"/>
              <a:headEnd/>
              <a:tailEnd/>
            </a:ln>
          </p:spPr>
        </p:pic>
      </p:grpSp>
      <p:pic>
        <p:nvPicPr>
          <p:cNvPr id="5163" name="Picture 92" descr="Vivid yellow box"/>
          <p:cNvPicPr>
            <a:picLocks noChangeAspect="1" noChangeArrowheads="1"/>
          </p:cNvPicPr>
          <p:nvPr/>
        </p:nvPicPr>
        <p:blipFill>
          <a:blip r:embed="rId4"/>
          <a:srcRect/>
          <a:stretch>
            <a:fillRect/>
          </a:stretch>
        </p:blipFill>
        <p:spPr bwMode="auto">
          <a:xfrm>
            <a:off x="2463800" y="1974850"/>
            <a:ext cx="1270000" cy="1155700"/>
          </a:xfrm>
          <a:prstGeom prst="rect">
            <a:avLst/>
          </a:prstGeom>
          <a:noFill/>
          <a:ln w="9525">
            <a:noFill/>
            <a:miter lim="800000"/>
            <a:headEnd/>
            <a:tailEnd/>
          </a:ln>
        </p:spPr>
      </p:pic>
      <p:pic>
        <p:nvPicPr>
          <p:cNvPr id="5164" name="Picture 93" descr="Vivid yellow box"/>
          <p:cNvPicPr>
            <a:picLocks noChangeAspect="1" noChangeArrowheads="1"/>
          </p:cNvPicPr>
          <p:nvPr/>
        </p:nvPicPr>
        <p:blipFill>
          <a:blip r:embed="rId4"/>
          <a:srcRect/>
          <a:stretch>
            <a:fillRect/>
          </a:stretch>
        </p:blipFill>
        <p:spPr bwMode="auto">
          <a:xfrm>
            <a:off x="2349500" y="2095500"/>
            <a:ext cx="1270000" cy="1155700"/>
          </a:xfrm>
          <a:prstGeom prst="rect">
            <a:avLst/>
          </a:prstGeom>
          <a:noFill/>
          <a:ln w="9525">
            <a:noFill/>
            <a:miter lim="800000"/>
            <a:headEnd/>
            <a:tailEnd/>
          </a:ln>
        </p:spPr>
      </p:pic>
      <p:pic>
        <p:nvPicPr>
          <p:cNvPr id="5165" name="Picture 91" descr="Vivid yellow box"/>
          <p:cNvPicPr>
            <a:picLocks noChangeAspect="1" noChangeArrowheads="1"/>
          </p:cNvPicPr>
          <p:nvPr/>
        </p:nvPicPr>
        <p:blipFill>
          <a:blip r:embed="rId4"/>
          <a:srcRect/>
          <a:stretch>
            <a:fillRect/>
          </a:stretch>
        </p:blipFill>
        <p:spPr bwMode="auto">
          <a:xfrm>
            <a:off x="2222500" y="2247900"/>
            <a:ext cx="1270000" cy="1155700"/>
          </a:xfrm>
          <a:prstGeom prst="rect">
            <a:avLst/>
          </a:prstGeom>
          <a:noFill/>
          <a:ln w="9525">
            <a:noFill/>
            <a:miter lim="800000"/>
            <a:headEnd/>
            <a:tailEnd/>
          </a:ln>
        </p:spPr>
      </p:pic>
      <p:sp>
        <p:nvSpPr>
          <p:cNvPr id="5166" name="Rectangle 23"/>
          <p:cNvSpPr>
            <a:spLocks noChangeArrowheads="1"/>
          </p:cNvSpPr>
          <p:nvPr/>
        </p:nvSpPr>
        <p:spPr bwMode="grayWhite">
          <a:xfrm>
            <a:off x="2257425" y="2309813"/>
            <a:ext cx="1185863" cy="982662"/>
          </a:xfrm>
          <a:prstGeom prst="rect">
            <a:avLst/>
          </a:prstGeom>
          <a:noFill/>
          <a:ln w="3175" algn="ctr">
            <a:noFill/>
            <a:miter lim="800000"/>
            <a:headEnd/>
            <a:tailEnd/>
          </a:ln>
        </p:spPr>
        <p:txBody>
          <a:bodyPr wrap="none" lIns="91436" tIns="45718" rIns="91436" bIns="45718" anchor="ctr"/>
          <a:lstStyle/>
          <a:p>
            <a:pPr algn="ctr">
              <a:lnSpc>
                <a:spcPct val="90000"/>
              </a:lnSpc>
              <a:spcBef>
                <a:spcPct val="30000"/>
              </a:spcBef>
            </a:pPr>
            <a:r>
              <a:rPr lang="en-US" sz="1600" dirty="0">
                <a:solidFill>
                  <a:schemeClr val="tx1"/>
                </a:solidFill>
              </a:rPr>
              <a:t>VM Worker</a:t>
            </a:r>
            <a:br>
              <a:rPr lang="en-US" sz="1600" dirty="0">
                <a:solidFill>
                  <a:schemeClr val="tx1"/>
                </a:solidFill>
              </a:rPr>
            </a:br>
            <a:r>
              <a:rPr lang="en-US" sz="1600" dirty="0">
                <a:solidFill>
                  <a:schemeClr val="tx1"/>
                </a:solidFill>
              </a:rPr>
              <a:t>Processes</a:t>
            </a:r>
          </a:p>
        </p:txBody>
      </p:sp>
      <p:sp>
        <p:nvSpPr>
          <p:cNvPr id="115722" name="Rectangle 10"/>
          <p:cNvSpPr>
            <a:spLocks noChangeArrowheads="1"/>
          </p:cNvSpPr>
          <p:nvPr/>
        </p:nvSpPr>
        <p:spPr bwMode="grayWhite">
          <a:xfrm>
            <a:off x="512763" y="2457450"/>
            <a:ext cx="1546225" cy="914400"/>
          </a:xfrm>
          <a:prstGeom prst="rect">
            <a:avLst/>
          </a:prstGeom>
          <a:noFill/>
          <a:ln w="3175" algn="ctr">
            <a:noFill/>
            <a:miter lim="800000"/>
            <a:headEnd/>
            <a:tailEnd/>
          </a:ln>
        </p:spPr>
        <p:txBody>
          <a:bodyPr wrap="none" lIns="91436" tIns="45718" rIns="91436" bIns="45718" anchor="ctr"/>
          <a:lstStyle/>
          <a:p>
            <a:pPr algn="ctr">
              <a:lnSpc>
                <a:spcPct val="90000"/>
              </a:lnSpc>
              <a:spcBef>
                <a:spcPct val="30000"/>
              </a:spcBef>
              <a:defRPr/>
            </a:pPr>
            <a:endParaRPr lang="en-US" sz="1600" dirty="0">
              <a:solidFill>
                <a:schemeClr val="tx1"/>
              </a:solidFill>
              <a:effectLst>
                <a:outerShdw blurRad="38100" dist="38100" dir="2700000" algn="tl">
                  <a:srgbClr val="C0C0C0"/>
                </a:outerShdw>
              </a:effectLst>
            </a:endParaRPr>
          </a:p>
          <a:p>
            <a:pPr algn="ctr">
              <a:lnSpc>
                <a:spcPct val="90000"/>
              </a:lnSpc>
              <a:spcBef>
                <a:spcPct val="30000"/>
              </a:spcBef>
              <a:defRPr/>
            </a:pPr>
            <a:r>
              <a:rPr lang="en-US" sz="1600" dirty="0">
                <a:solidFill>
                  <a:schemeClr val="tx1"/>
                </a:solidFill>
              </a:rPr>
              <a:t>VM</a:t>
            </a:r>
            <a:br>
              <a:rPr lang="en-US" sz="1600" dirty="0">
                <a:solidFill>
                  <a:schemeClr val="tx1"/>
                </a:solidFill>
              </a:rPr>
            </a:br>
            <a:r>
              <a:rPr lang="en-US" sz="1600" dirty="0">
                <a:solidFill>
                  <a:schemeClr val="tx1"/>
                </a:solidFill>
              </a:rPr>
              <a:t>Service</a:t>
            </a:r>
          </a:p>
        </p:txBody>
      </p:sp>
      <p:sp>
        <p:nvSpPr>
          <p:cNvPr id="5168" name="Rectangle 21"/>
          <p:cNvSpPr>
            <a:spLocks noChangeArrowheads="1"/>
          </p:cNvSpPr>
          <p:nvPr/>
        </p:nvSpPr>
        <p:spPr bwMode="grayWhite">
          <a:xfrm>
            <a:off x="512763" y="2384426"/>
            <a:ext cx="1546225" cy="288925"/>
          </a:xfrm>
          <a:prstGeom prst="rect">
            <a:avLst/>
          </a:prstGeom>
          <a:noFill/>
          <a:ln w="3175" algn="ctr">
            <a:noFill/>
            <a:miter lim="800000"/>
            <a:headEnd/>
            <a:tailEnd/>
          </a:ln>
        </p:spPr>
        <p:txBody>
          <a:bodyPr wrap="none" lIns="91436" tIns="45718" rIns="91436" bIns="45718" anchor="ctr"/>
          <a:lstStyle/>
          <a:p>
            <a:pPr algn="ctr">
              <a:lnSpc>
                <a:spcPct val="90000"/>
              </a:lnSpc>
              <a:spcBef>
                <a:spcPct val="30000"/>
              </a:spcBef>
            </a:pPr>
            <a:r>
              <a:rPr lang="en-US" sz="1600" dirty="0">
                <a:solidFill>
                  <a:schemeClr val="tx1"/>
                </a:solidFill>
              </a:rPr>
              <a:t>WMI Provider</a:t>
            </a:r>
          </a:p>
        </p:txBody>
      </p:sp>
      <p:sp>
        <p:nvSpPr>
          <p:cNvPr id="115719" name="Line 7"/>
          <p:cNvSpPr>
            <a:spLocks noChangeShapeType="1"/>
          </p:cNvSpPr>
          <p:nvPr/>
        </p:nvSpPr>
        <p:spPr bwMode="auto">
          <a:xfrm flipV="1">
            <a:off x="3943350" y="1171575"/>
            <a:ext cx="0" cy="4267200"/>
          </a:xfrm>
          <a:prstGeom prst="line">
            <a:avLst/>
          </a:prstGeom>
          <a:noFill/>
          <a:ln w="28575">
            <a:solidFill>
              <a:srgbClr val="FFFFFF"/>
            </a:solidFill>
            <a:prstDash val="lgDash"/>
            <a:round/>
            <a:headEnd/>
            <a:tailEnd/>
          </a:ln>
          <a:effectLst>
            <a:outerShdw dist="35921" dir="2700000" algn="ctr" rotWithShape="0">
              <a:schemeClr val="bg2"/>
            </a:outerShdw>
          </a:effectLst>
        </p:spPr>
        <p:txBody>
          <a:bodyPr wrap="none" lIns="91436" tIns="45718" rIns="91436" bIns="45718" anchor="ctr"/>
          <a:lstStyle/>
          <a:p>
            <a:pPr>
              <a:defRPr/>
            </a:pPr>
            <a:endParaRPr lang="en-US"/>
          </a:p>
        </p:txBody>
      </p:sp>
      <p:sp>
        <p:nvSpPr>
          <p:cNvPr id="2" name="Text Box 12"/>
          <p:cNvSpPr txBox="1">
            <a:spLocks noChangeArrowheads="1"/>
          </p:cNvSpPr>
          <p:nvPr/>
        </p:nvSpPr>
        <p:spPr bwMode="auto">
          <a:xfrm>
            <a:off x="3916363" y="1230313"/>
            <a:ext cx="3398837" cy="369887"/>
          </a:xfrm>
          <a:prstGeom prst="rect">
            <a:avLst/>
          </a:prstGeom>
          <a:noFill/>
          <a:ln w="3175" algn="ctr">
            <a:noFill/>
            <a:miter lim="800000"/>
            <a:headEnd/>
            <a:tailEnd/>
          </a:ln>
        </p:spPr>
        <p:txBody>
          <a:bodyPr lIns="91436" tIns="45718" rIns="91436" bIns="45718">
            <a:spAutoFit/>
          </a:bodyPr>
          <a:lstStyle/>
          <a:p>
            <a:pPr algn="ctr">
              <a:lnSpc>
                <a:spcPct val="90000"/>
              </a:lnSpc>
              <a:spcBef>
                <a:spcPct val="30000"/>
              </a:spcBef>
            </a:pPr>
            <a:r>
              <a:rPr lang="en-US" sz="2000" dirty="0" smtClean="0">
                <a:solidFill>
                  <a:schemeClr val="tx1"/>
                </a:solidFill>
              </a:rPr>
              <a:t>Child Partition</a:t>
            </a:r>
            <a:endParaRPr lang="en-US" sz="2000" dirty="0">
              <a:solidFill>
                <a:schemeClr val="tx1"/>
              </a:solidFill>
            </a:endParaRPr>
          </a:p>
        </p:txBody>
      </p:sp>
      <p:sp>
        <p:nvSpPr>
          <p:cNvPr id="10262" name="Text Box 24"/>
          <p:cNvSpPr txBox="1">
            <a:spLocks noChangeArrowheads="1"/>
          </p:cNvSpPr>
          <p:nvPr/>
        </p:nvSpPr>
        <p:spPr bwMode="auto">
          <a:xfrm>
            <a:off x="3937000" y="5124450"/>
            <a:ext cx="1989138" cy="287338"/>
          </a:xfrm>
          <a:prstGeom prst="rect">
            <a:avLst/>
          </a:prstGeom>
          <a:noFill/>
          <a:ln w="3175" algn="ctr">
            <a:noFill/>
            <a:miter lim="800000"/>
            <a:headEnd/>
            <a:tailEnd/>
          </a:ln>
        </p:spPr>
        <p:txBody>
          <a:bodyPr lIns="91436" tIns="45718" rIns="91436" bIns="45718">
            <a:spAutoFit/>
          </a:bodyPr>
          <a:lstStyle/>
          <a:p>
            <a:pPr>
              <a:lnSpc>
                <a:spcPct val="90000"/>
              </a:lnSpc>
              <a:spcBef>
                <a:spcPct val="30000"/>
              </a:spcBef>
            </a:pPr>
            <a:r>
              <a:rPr lang="en-US" sz="1400" dirty="0">
                <a:solidFill>
                  <a:schemeClr val="tx1"/>
                </a:solidFill>
              </a:rPr>
              <a:t>Ring 0: Kernel Mode</a:t>
            </a:r>
          </a:p>
        </p:txBody>
      </p:sp>
      <p:sp>
        <p:nvSpPr>
          <p:cNvPr id="10263" name="Text Box 25"/>
          <p:cNvSpPr txBox="1">
            <a:spLocks noChangeArrowheads="1"/>
          </p:cNvSpPr>
          <p:nvPr/>
        </p:nvSpPr>
        <p:spPr bwMode="auto">
          <a:xfrm>
            <a:off x="3937000" y="3151747"/>
            <a:ext cx="1700213" cy="285750"/>
          </a:xfrm>
          <a:prstGeom prst="rect">
            <a:avLst/>
          </a:prstGeom>
          <a:noFill/>
          <a:ln w="3175" algn="ctr">
            <a:noFill/>
            <a:miter lim="800000"/>
            <a:headEnd/>
            <a:tailEnd/>
          </a:ln>
        </p:spPr>
        <p:txBody>
          <a:bodyPr lIns="91436" tIns="45718" rIns="91436" bIns="45718">
            <a:spAutoFit/>
          </a:bodyPr>
          <a:lstStyle/>
          <a:p>
            <a:pPr>
              <a:lnSpc>
                <a:spcPct val="90000"/>
              </a:lnSpc>
              <a:spcBef>
                <a:spcPct val="30000"/>
              </a:spcBef>
            </a:pPr>
            <a:r>
              <a:rPr lang="en-US" sz="1400" dirty="0">
                <a:solidFill>
                  <a:schemeClr val="tx1"/>
                </a:solidFill>
              </a:rPr>
              <a:t>Ring 3: User Mode</a:t>
            </a:r>
          </a:p>
        </p:txBody>
      </p:sp>
      <p:pic>
        <p:nvPicPr>
          <p:cNvPr id="5148" name="Picture 78" descr="Vivid teal box"/>
          <p:cNvPicPr>
            <a:picLocks noChangeAspect="1" noChangeArrowheads="1"/>
          </p:cNvPicPr>
          <p:nvPr/>
        </p:nvPicPr>
        <p:blipFill>
          <a:blip r:embed="rId7"/>
          <a:srcRect/>
          <a:stretch>
            <a:fillRect/>
          </a:stretch>
        </p:blipFill>
        <p:spPr bwMode="auto">
          <a:xfrm>
            <a:off x="4002088" y="3460750"/>
            <a:ext cx="3425825" cy="1803400"/>
          </a:xfrm>
          <a:prstGeom prst="rect">
            <a:avLst/>
          </a:prstGeom>
          <a:noFill/>
          <a:ln w="9525">
            <a:noFill/>
            <a:miter lim="800000"/>
            <a:headEnd/>
            <a:tailEnd/>
          </a:ln>
        </p:spPr>
      </p:pic>
      <p:grpSp>
        <p:nvGrpSpPr>
          <p:cNvPr id="8" name="Group 80"/>
          <p:cNvGrpSpPr>
            <a:grpSpLocks/>
          </p:cNvGrpSpPr>
          <p:nvPr/>
        </p:nvGrpSpPr>
        <p:grpSpPr bwMode="auto">
          <a:xfrm>
            <a:off x="4138613" y="3576638"/>
            <a:ext cx="1685925" cy="1243012"/>
            <a:chOff x="4111" y="3729"/>
            <a:chExt cx="910" cy="803"/>
          </a:xfrm>
        </p:grpSpPr>
        <p:pic>
          <p:nvPicPr>
            <p:cNvPr id="10293" name="Picture 79" descr="Vivid yellow box"/>
            <p:cNvPicPr>
              <a:picLocks noChangeAspect="1" noChangeArrowheads="1"/>
            </p:cNvPicPr>
            <p:nvPr/>
          </p:nvPicPr>
          <p:blipFill>
            <a:blip r:embed="rId4"/>
            <a:srcRect/>
            <a:stretch>
              <a:fillRect/>
            </a:stretch>
          </p:blipFill>
          <p:spPr bwMode="auto">
            <a:xfrm>
              <a:off x="4111" y="3729"/>
              <a:ext cx="910" cy="803"/>
            </a:xfrm>
            <a:prstGeom prst="rect">
              <a:avLst/>
            </a:prstGeom>
            <a:noFill/>
            <a:ln w="9525">
              <a:noFill/>
              <a:miter lim="800000"/>
              <a:headEnd/>
              <a:tailEnd/>
            </a:ln>
          </p:spPr>
        </p:pic>
        <p:sp>
          <p:nvSpPr>
            <p:cNvPr id="10294" name="Rectangle 27"/>
            <p:cNvSpPr>
              <a:spLocks noChangeArrowheads="1"/>
            </p:cNvSpPr>
            <p:nvPr/>
          </p:nvSpPr>
          <p:spPr bwMode="grayWhite">
            <a:xfrm>
              <a:off x="4119" y="3765"/>
              <a:ext cx="892" cy="731"/>
            </a:xfrm>
            <a:prstGeom prst="rect">
              <a:avLst/>
            </a:prstGeom>
            <a:noFill/>
            <a:ln w="3175" algn="ctr">
              <a:noFill/>
              <a:miter lim="800000"/>
              <a:headEnd/>
              <a:tailEnd/>
            </a:ln>
          </p:spPr>
          <p:txBody>
            <a:bodyPr wrap="none" anchor="ctr"/>
            <a:lstStyle/>
            <a:p>
              <a:pPr algn="ctr">
                <a:lnSpc>
                  <a:spcPct val="90000"/>
                </a:lnSpc>
                <a:spcBef>
                  <a:spcPct val="30000"/>
                </a:spcBef>
              </a:pPr>
              <a:r>
                <a:rPr lang="en-US" sz="1600" dirty="0">
                  <a:solidFill>
                    <a:schemeClr val="tx1"/>
                  </a:solidFill>
                </a:rPr>
                <a:t>Virtualization</a:t>
              </a:r>
              <a:br>
                <a:rPr lang="en-US" sz="1600" dirty="0">
                  <a:solidFill>
                    <a:schemeClr val="tx1"/>
                  </a:solidFill>
                </a:rPr>
              </a:br>
              <a:r>
                <a:rPr lang="en-US" sz="1600" dirty="0">
                  <a:solidFill>
                    <a:schemeClr val="tx1"/>
                  </a:solidFill>
                </a:rPr>
                <a:t>Service</a:t>
              </a:r>
              <a:br>
                <a:rPr lang="en-US" sz="1600" dirty="0">
                  <a:solidFill>
                    <a:schemeClr val="tx1"/>
                  </a:solidFill>
                </a:rPr>
              </a:br>
              <a:r>
                <a:rPr lang="en-US" sz="1600" dirty="0">
                  <a:solidFill>
                    <a:schemeClr val="tx1"/>
                  </a:solidFill>
                </a:rPr>
                <a:t>Clients</a:t>
              </a:r>
              <a:br>
                <a:rPr lang="en-US" sz="1600" dirty="0">
                  <a:solidFill>
                    <a:schemeClr val="tx1"/>
                  </a:solidFill>
                </a:rPr>
              </a:br>
              <a:r>
                <a:rPr lang="en-US" sz="1600" dirty="0">
                  <a:solidFill>
                    <a:schemeClr val="tx1"/>
                  </a:solidFill>
                </a:rPr>
                <a:t>(VSCs)</a:t>
              </a:r>
            </a:p>
          </p:txBody>
        </p:sp>
      </p:grpSp>
      <p:grpSp>
        <p:nvGrpSpPr>
          <p:cNvPr id="9" name="Group 82"/>
          <p:cNvGrpSpPr>
            <a:grpSpLocks/>
          </p:cNvGrpSpPr>
          <p:nvPr/>
        </p:nvGrpSpPr>
        <p:grpSpPr bwMode="auto">
          <a:xfrm>
            <a:off x="5872163" y="3503613"/>
            <a:ext cx="1360487" cy="1316037"/>
            <a:chOff x="5763" y="2312"/>
            <a:chExt cx="857" cy="678"/>
          </a:xfrm>
        </p:grpSpPr>
        <p:pic>
          <p:nvPicPr>
            <p:cNvPr id="10291" name="Picture 81" descr="Vivid teal box"/>
            <p:cNvPicPr>
              <a:picLocks noChangeAspect="1" noChangeArrowheads="1"/>
            </p:cNvPicPr>
            <p:nvPr/>
          </p:nvPicPr>
          <p:blipFill>
            <a:blip r:embed="rId7"/>
            <a:srcRect/>
            <a:stretch>
              <a:fillRect/>
            </a:stretch>
          </p:blipFill>
          <p:spPr bwMode="auto">
            <a:xfrm>
              <a:off x="5763" y="2355"/>
              <a:ext cx="857" cy="592"/>
            </a:xfrm>
            <a:prstGeom prst="rect">
              <a:avLst/>
            </a:prstGeom>
            <a:noFill/>
            <a:ln w="9525">
              <a:noFill/>
              <a:miter lim="800000"/>
              <a:headEnd/>
              <a:tailEnd/>
            </a:ln>
          </p:spPr>
        </p:pic>
        <p:sp>
          <p:nvSpPr>
            <p:cNvPr id="10292" name="Rectangle 30"/>
            <p:cNvSpPr>
              <a:spLocks noChangeArrowheads="1"/>
            </p:cNvSpPr>
            <p:nvPr/>
          </p:nvSpPr>
          <p:spPr bwMode="auto">
            <a:xfrm>
              <a:off x="5811" y="2312"/>
              <a:ext cx="762" cy="678"/>
            </a:xfrm>
            <a:prstGeom prst="rect">
              <a:avLst/>
            </a:prstGeom>
            <a:noFill/>
            <a:ln w="3175" algn="ctr">
              <a:noFill/>
              <a:miter lim="800000"/>
              <a:headEnd/>
              <a:tailEnd/>
            </a:ln>
          </p:spPr>
          <p:txBody>
            <a:bodyPr wrap="none" anchor="ctr"/>
            <a:lstStyle/>
            <a:p>
              <a:pPr algn="ctr">
                <a:lnSpc>
                  <a:spcPct val="90000"/>
                </a:lnSpc>
                <a:spcBef>
                  <a:spcPct val="30000"/>
                </a:spcBef>
              </a:pPr>
              <a:r>
                <a:rPr lang="en-US" sz="1600" dirty="0">
                  <a:solidFill>
                    <a:schemeClr val="tx1"/>
                  </a:solidFill>
                </a:rPr>
                <a:t>OS</a:t>
              </a:r>
              <a:br>
                <a:rPr lang="en-US" sz="1600" dirty="0">
                  <a:solidFill>
                    <a:schemeClr val="tx1"/>
                  </a:solidFill>
                </a:rPr>
              </a:br>
              <a:r>
                <a:rPr lang="en-US" sz="1600" dirty="0">
                  <a:solidFill>
                    <a:schemeClr val="tx1"/>
                  </a:solidFill>
                </a:rPr>
                <a:t>Kernel</a:t>
              </a:r>
            </a:p>
          </p:txBody>
        </p:sp>
      </p:grpSp>
      <p:grpSp>
        <p:nvGrpSpPr>
          <p:cNvPr id="10" name="Group 85"/>
          <p:cNvGrpSpPr>
            <a:grpSpLocks/>
          </p:cNvGrpSpPr>
          <p:nvPr/>
        </p:nvGrpSpPr>
        <p:grpSpPr bwMode="auto">
          <a:xfrm>
            <a:off x="5537201" y="4624388"/>
            <a:ext cx="1698625" cy="515937"/>
            <a:chOff x="5520" y="4157"/>
            <a:chExt cx="1014" cy="325"/>
          </a:xfrm>
        </p:grpSpPr>
        <p:pic>
          <p:nvPicPr>
            <p:cNvPr id="10289" name="Picture 84" descr="Vivid yellow box"/>
            <p:cNvPicPr>
              <a:picLocks noChangeAspect="1" noChangeArrowheads="1"/>
            </p:cNvPicPr>
            <p:nvPr/>
          </p:nvPicPr>
          <p:blipFill>
            <a:blip r:embed="rId8"/>
            <a:srcRect/>
            <a:stretch>
              <a:fillRect/>
            </a:stretch>
          </p:blipFill>
          <p:spPr bwMode="auto">
            <a:xfrm>
              <a:off x="5520" y="4157"/>
              <a:ext cx="1014" cy="325"/>
            </a:xfrm>
            <a:prstGeom prst="rect">
              <a:avLst/>
            </a:prstGeom>
            <a:noFill/>
            <a:ln w="9525">
              <a:noFill/>
              <a:miter lim="800000"/>
              <a:headEnd/>
              <a:tailEnd/>
            </a:ln>
          </p:spPr>
        </p:pic>
        <p:sp>
          <p:nvSpPr>
            <p:cNvPr id="10290" name="Rectangle 31"/>
            <p:cNvSpPr>
              <a:spLocks noChangeArrowheads="1"/>
            </p:cNvSpPr>
            <p:nvPr/>
          </p:nvSpPr>
          <p:spPr bwMode="grayWhite">
            <a:xfrm>
              <a:off x="5561" y="4213"/>
              <a:ext cx="933" cy="212"/>
            </a:xfrm>
            <a:prstGeom prst="rect">
              <a:avLst/>
            </a:prstGeom>
            <a:noFill/>
            <a:ln w="3175" algn="ctr">
              <a:noFill/>
              <a:miter lim="800000"/>
              <a:headEnd/>
              <a:tailEnd/>
            </a:ln>
          </p:spPr>
          <p:txBody>
            <a:bodyPr wrap="none" anchor="ctr"/>
            <a:lstStyle/>
            <a:p>
              <a:pPr algn="ctr">
                <a:lnSpc>
                  <a:spcPct val="90000"/>
                </a:lnSpc>
                <a:spcBef>
                  <a:spcPct val="30000"/>
                </a:spcBef>
              </a:pPr>
              <a:r>
                <a:rPr lang="en-US" sz="1600" dirty="0">
                  <a:solidFill>
                    <a:schemeClr val="tx1"/>
                  </a:solidFill>
                </a:rPr>
                <a:t>Enlightenments</a:t>
              </a:r>
            </a:p>
          </p:txBody>
        </p:sp>
      </p:grpSp>
      <p:grpSp>
        <p:nvGrpSpPr>
          <p:cNvPr id="11" name="Group 86"/>
          <p:cNvGrpSpPr>
            <a:grpSpLocks/>
          </p:cNvGrpSpPr>
          <p:nvPr/>
        </p:nvGrpSpPr>
        <p:grpSpPr bwMode="auto">
          <a:xfrm>
            <a:off x="3551238" y="4629150"/>
            <a:ext cx="1609725" cy="515938"/>
            <a:chOff x="5760" y="4320"/>
            <a:chExt cx="1014" cy="325"/>
          </a:xfrm>
        </p:grpSpPr>
        <p:pic>
          <p:nvPicPr>
            <p:cNvPr id="10287" name="Picture 83" descr="Vivid yellow box"/>
            <p:cNvPicPr>
              <a:picLocks noChangeAspect="1" noChangeArrowheads="1"/>
            </p:cNvPicPr>
            <p:nvPr/>
          </p:nvPicPr>
          <p:blipFill>
            <a:blip r:embed="rId9"/>
            <a:srcRect/>
            <a:stretch>
              <a:fillRect/>
            </a:stretch>
          </p:blipFill>
          <p:spPr bwMode="auto">
            <a:xfrm>
              <a:off x="5760" y="4320"/>
              <a:ext cx="1014" cy="325"/>
            </a:xfrm>
            <a:prstGeom prst="rect">
              <a:avLst/>
            </a:prstGeom>
            <a:noFill/>
            <a:ln w="9525">
              <a:noFill/>
              <a:miter lim="800000"/>
              <a:headEnd/>
              <a:tailEnd/>
            </a:ln>
          </p:spPr>
        </p:pic>
        <p:sp>
          <p:nvSpPr>
            <p:cNvPr id="10288" name="Rectangle 28"/>
            <p:cNvSpPr>
              <a:spLocks noChangeArrowheads="1"/>
            </p:cNvSpPr>
            <p:nvPr/>
          </p:nvSpPr>
          <p:spPr bwMode="grayWhite">
            <a:xfrm>
              <a:off x="5946" y="4376"/>
              <a:ext cx="641" cy="212"/>
            </a:xfrm>
            <a:prstGeom prst="rect">
              <a:avLst/>
            </a:prstGeom>
            <a:noFill/>
            <a:ln w="3175" algn="ctr">
              <a:noFill/>
              <a:miter lim="800000"/>
              <a:headEnd/>
              <a:tailEnd/>
            </a:ln>
          </p:spPr>
          <p:txBody>
            <a:bodyPr wrap="none" anchor="ctr"/>
            <a:lstStyle/>
            <a:p>
              <a:pPr algn="ctr">
                <a:lnSpc>
                  <a:spcPct val="90000"/>
                </a:lnSpc>
                <a:spcBef>
                  <a:spcPct val="30000"/>
                </a:spcBef>
              </a:pPr>
              <a:r>
                <a:rPr lang="en-US" sz="1600" dirty="0">
                  <a:solidFill>
                    <a:schemeClr val="tx1"/>
                  </a:solidFill>
                </a:rPr>
                <a:t>VMBus</a:t>
              </a:r>
            </a:p>
          </p:txBody>
        </p:sp>
      </p:grpSp>
      <p:pic>
        <p:nvPicPr>
          <p:cNvPr id="24591" name="Picture 95" descr="Vivid blue box"/>
          <p:cNvPicPr>
            <a:picLocks noChangeAspect="1" noChangeArrowheads="1"/>
          </p:cNvPicPr>
          <p:nvPr/>
        </p:nvPicPr>
        <p:blipFill>
          <a:blip r:embed="rId10"/>
          <a:srcRect/>
          <a:stretch>
            <a:fillRect/>
          </a:stretch>
        </p:blipFill>
        <p:spPr bwMode="auto">
          <a:xfrm>
            <a:off x="4430713" y="2049463"/>
            <a:ext cx="2416175" cy="973137"/>
          </a:xfrm>
          <a:prstGeom prst="rect">
            <a:avLst/>
          </a:prstGeom>
          <a:noFill/>
          <a:ln w="9525">
            <a:noFill/>
            <a:miter lim="800000"/>
            <a:headEnd/>
            <a:tailEnd/>
          </a:ln>
        </p:spPr>
      </p:pic>
      <p:sp>
        <p:nvSpPr>
          <p:cNvPr id="115727" name="Rectangle 15"/>
          <p:cNvSpPr>
            <a:spLocks noChangeArrowheads="1"/>
          </p:cNvSpPr>
          <p:nvPr/>
        </p:nvSpPr>
        <p:spPr bwMode="blackWhite">
          <a:xfrm>
            <a:off x="4686300" y="2230438"/>
            <a:ext cx="1905000" cy="525462"/>
          </a:xfrm>
          <a:prstGeom prst="rect">
            <a:avLst/>
          </a:prstGeom>
          <a:noFill/>
          <a:ln w="3175" algn="ctr">
            <a:noFill/>
            <a:miter lim="800000"/>
            <a:headEnd/>
            <a:tailEnd/>
          </a:ln>
        </p:spPr>
        <p:txBody>
          <a:bodyPr wrap="none" lIns="91436" tIns="45718" rIns="91436" bIns="45718" anchor="ctr"/>
          <a:lstStyle/>
          <a:p>
            <a:pPr algn="ctr">
              <a:lnSpc>
                <a:spcPct val="90000"/>
              </a:lnSpc>
              <a:spcBef>
                <a:spcPct val="30000"/>
              </a:spcBef>
            </a:pPr>
            <a:r>
              <a:rPr lang="en-US" sz="1600" dirty="0">
                <a:solidFill>
                  <a:schemeClr val="tx1"/>
                </a:solidFill>
              </a:rPr>
              <a:t>Guest Applications</a:t>
            </a:r>
          </a:p>
        </p:txBody>
      </p:sp>
      <p:pic>
        <p:nvPicPr>
          <p:cNvPr id="10271" name="Picture 107" descr="cooltools-shape"/>
          <p:cNvPicPr>
            <a:picLocks noChangeAspect="1" noChangeArrowheads="1"/>
          </p:cNvPicPr>
          <p:nvPr/>
        </p:nvPicPr>
        <p:blipFill>
          <a:blip r:embed="rId11"/>
          <a:srcRect/>
          <a:stretch>
            <a:fillRect/>
          </a:stretch>
        </p:blipFill>
        <p:spPr bwMode="auto">
          <a:xfrm>
            <a:off x="1409700" y="5892800"/>
            <a:ext cx="5334000" cy="647700"/>
          </a:xfrm>
          <a:prstGeom prst="rect">
            <a:avLst/>
          </a:prstGeom>
          <a:noFill/>
          <a:ln w="9525">
            <a:noFill/>
            <a:miter lim="800000"/>
            <a:headEnd/>
            <a:tailEnd/>
          </a:ln>
        </p:spPr>
      </p:pic>
      <p:sp>
        <p:nvSpPr>
          <p:cNvPr id="10272" name="Rectangle 108"/>
          <p:cNvSpPr>
            <a:spLocks noChangeArrowheads="1"/>
          </p:cNvSpPr>
          <p:nvPr/>
        </p:nvSpPr>
        <p:spPr bwMode="invGray">
          <a:xfrm>
            <a:off x="644525" y="5935663"/>
            <a:ext cx="6824663" cy="568325"/>
          </a:xfrm>
          <a:prstGeom prst="rect">
            <a:avLst/>
          </a:prstGeom>
          <a:noFill/>
          <a:ln w="3175">
            <a:noFill/>
            <a:miter lim="800000"/>
            <a:headEnd/>
            <a:tailEnd/>
          </a:ln>
        </p:spPr>
        <p:txBody>
          <a:bodyPr wrap="none" lIns="91436" tIns="45718" rIns="91436" bIns="45718" anchor="ctr"/>
          <a:lstStyle/>
          <a:p>
            <a:pPr algn="ctr">
              <a:lnSpc>
                <a:spcPct val="90000"/>
              </a:lnSpc>
              <a:spcBef>
                <a:spcPct val="30000"/>
              </a:spcBef>
            </a:pPr>
            <a:r>
              <a:rPr lang="en-US" sz="1600" dirty="0">
                <a:solidFill>
                  <a:schemeClr val="tx1"/>
                </a:solidFill>
              </a:rPr>
              <a:t>Server Hardware</a:t>
            </a:r>
          </a:p>
        </p:txBody>
      </p:sp>
      <p:sp>
        <p:nvSpPr>
          <p:cNvPr id="68" name="Line 26"/>
          <p:cNvSpPr>
            <a:spLocks noChangeShapeType="1"/>
          </p:cNvSpPr>
          <p:nvPr/>
        </p:nvSpPr>
        <p:spPr bwMode="auto">
          <a:xfrm rot="60000" flipH="1">
            <a:off x="3992563" y="3508375"/>
            <a:ext cx="3657600" cy="46038"/>
          </a:xfrm>
          <a:prstGeom prst="line">
            <a:avLst/>
          </a:prstGeom>
          <a:noFill/>
          <a:ln w="28575">
            <a:solidFill>
              <a:srgbClr val="FFFFFF"/>
            </a:solidFill>
            <a:prstDash val="dash"/>
            <a:round/>
            <a:headEnd/>
            <a:tailEnd/>
          </a:ln>
          <a:effectLst>
            <a:outerShdw dist="35921" dir="2700000" algn="ctr" rotWithShape="0">
              <a:schemeClr val="bg2"/>
            </a:outerShdw>
          </a:effectLst>
        </p:spPr>
        <p:txBody>
          <a:bodyPr wrap="none" lIns="91436" tIns="45718" rIns="91436" bIns="45718" anchor="ctr"/>
          <a:lstStyle/>
          <a:p>
            <a:pPr>
              <a:defRPr/>
            </a:pPr>
            <a:endParaRPr lang="en-US"/>
          </a:p>
        </p:txBody>
      </p:sp>
      <p:grpSp>
        <p:nvGrpSpPr>
          <p:cNvPr id="12" name="Group 111"/>
          <p:cNvGrpSpPr>
            <a:grpSpLocks/>
          </p:cNvGrpSpPr>
          <p:nvPr/>
        </p:nvGrpSpPr>
        <p:grpSpPr bwMode="auto">
          <a:xfrm>
            <a:off x="7270759" y="1176338"/>
            <a:ext cx="1825627" cy="2789237"/>
            <a:chOff x="4531" y="512"/>
            <a:chExt cx="1150" cy="1757"/>
          </a:xfrm>
        </p:grpSpPr>
        <p:pic>
          <p:nvPicPr>
            <p:cNvPr id="10279" name="Picture 112" descr="Vivid purple box"/>
            <p:cNvPicPr>
              <a:picLocks noChangeAspect="1" noChangeArrowheads="1"/>
            </p:cNvPicPr>
            <p:nvPr/>
          </p:nvPicPr>
          <p:blipFill>
            <a:blip r:embed="rId12"/>
            <a:srcRect/>
            <a:stretch>
              <a:fillRect/>
            </a:stretch>
          </p:blipFill>
          <p:spPr bwMode="auto">
            <a:xfrm>
              <a:off x="4531" y="512"/>
              <a:ext cx="1150" cy="1757"/>
            </a:xfrm>
            <a:prstGeom prst="rect">
              <a:avLst/>
            </a:prstGeom>
            <a:noFill/>
            <a:ln w="9525">
              <a:noFill/>
              <a:miter lim="800000"/>
              <a:headEnd/>
              <a:tailEnd/>
            </a:ln>
          </p:spPr>
        </p:pic>
        <p:sp>
          <p:nvSpPr>
            <p:cNvPr id="115825" name="Rectangle 113"/>
            <p:cNvSpPr>
              <a:spLocks noChangeArrowheads="1"/>
            </p:cNvSpPr>
            <p:nvPr/>
          </p:nvSpPr>
          <p:spPr bwMode="auto">
            <a:xfrm>
              <a:off x="4635" y="668"/>
              <a:ext cx="835" cy="198"/>
            </a:xfrm>
            <a:prstGeom prst="rect">
              <a:avLst/>
            </a:prstGeom>
            <a:noFill/>
            <a:ln w="3175">
              <a:noFill/>
              <a:miter lim="800000"/>
              <a:headEnd/>
              <a:tailEnd/>
            </a:ln>
          </p:spPr>
          <p:txBody>
            <a:bodyPr wrap="none" lIns="92075" tIns="46038" rIns="92075" bIns="46038">
              <a:spAutoFit/>
            </a:bodyPr>
            <a:lstStyle/>
            <a:p>
              <a:pPr>
                <a:lnSpc>
                  <a:spcPct val="90000"/>
                </a:lnSpc>
                <a:spcBef>
                  <a:spcPct val="30000"/>
                </a:spcBef>
                <a:defRPr/>
              </a:pPr>
              <a:r>
                <a:rPr lang="en-US" sz="1600" dirty="0">
                  <a:solidFill>
                    <a:schemeClr val="accent1"/>
                  </a:solidFill>
                  <a:effectLst>
                    <a:outerShdw blurRad="38100" dist="38100" dir="2700000" algn="tl">
                      <a:srgbClr val="C0C0C0"/>
                    </a:outerShdw>
                  </a:effectLst>
                </a:rPr>
                <a:t>Provided by:</a:t>
              </a:r>
            </a:p>
          </p:txBody>
        </p:sp>
        <p:sp>
          <p:nvSpPr>
            <p:cNvPr id="115826" name="Rectangle 114"/>
            <p:cNvSpPr>
              <a:spLocks noChangeArrowheads="1"/>
            </p:cNvSpPr>
            <p:nvPr/>
          </p:nvSpPr>
          <p:spPr bwMode="auto">
            <a:xfrm>
              <a:off x="4849" y="876"/>
              <a:ext cx="543" cy="323"/>
            </a:xfrm>
            <a:prstGeom prst="rect">
              <a:avLst/>
            </a:prstGeom>
            <a:noFill/>
            <a:ln w="9525">
              <a:noFill/>
              <a:miter lim="800000"/>
              <a:headEnd/>
              <a:tailEnd/>
            </a:ln>
          </p:spPr>
          <p:txBody>
            <a:bodyPr wrap="none" lIns="92075" tIns="46038" rIns="92075" bIns="46038">
              <a:spAutoFit/>
            </a:bodyPr>
            <a:lstStyle/>
            <a:p>
              <a:pPr>
                <a:lnSpc>
                  <a:spcPct val="90000"/>
                </a:lnSpc>
                <a:spcBef>
                  <a:spcPct val="30000"/>
                </a:spcBef>
                <a:defRPr/>
              </a:pPr>
              <a:r>
                <a:rPr lang="en-US" sz="1300" dirty="0" smtClean="0">
                  <a:solidFill>
                    <a:schemeClr val="tx1"/>
                  </a:solidFill>
                  <a:effectLst>
                    <a:outerShdw blurRad="38100" dist="38100" dir="2700000" algn="tl">
                      <a:srgbClr val="C0C0C0"/>
                    </a:outerShdw>
                  </a:effectLst>
                </a:rPr>
                <a:t>Rest of </a:t>
              </a:r>
            </a:p>
            <a:p>
              <a:pPr>
                <a:lnSpc>
                  <a:spcPct val="90000"/>
                </a:lnSpc>
                <a:spcBef>
                  <a:spcPct val="30000"/>
                </a:spcBef>
                <a:defRPr/>
              </a:pPr>
              <a:r>
                <a:rPr lang="en-US" sz="1300" dirty="0" smtClean="0">
                  <a:solidFill>
                    <a:schemeClr val="tx1"/>
                  </a:solidFill>
                  <a:effectLst>
                    <a:outerShdw blurRad="38100" dist="38100" dir="2700000" algn="tl">
                      <a:srgbClr val="C0C0C0"/>
                    </a:outerShdw>
                  </a:effectLst>
                </a:rPr>
                <a:t>Windows</a:t>
              </a:r>
              <a:endParaRPr lang="en-US" sz="1300" dirty="0">
                <a:solidFill>
                  <a:schemeClr val="tx1"/>
                </a:solidFill>
                <a:effectLst>
                  <a:outerShdw blurRad="38100" dist="38100" dir="2700000" algn="tl">
                    <a:srgbClr val="C0C0C0"/>
                  </a:outerShdw>
                </a:effectLst>
              </a:endParaRPr>
            </a:p>
          </p:txBody>
        </p:sp>
        <p:sp>
          <p:nvSpPr>
            <p:cNvPr id="115827" name="Rectangle 115"/>
            <p:cNvSpPr>
              <a:spLocks noChangeArrowheads="1"/>
            </p:cNvSpPr>
            <p:nvPr/>
          </p:nvSpPr>
          <p:spPr bwMode="auto">
            <a:xfrm>
              <a:off x="4849" y="1533"/>
              <a:ext cx="286" cy="172"/>
            </a:xfrm>
            <a:prstGeom prst="rect">
              <a:avLst/>
            </a:prstGeom>
            <a:noFill/>
            <a:ln w="3175">
              <a:noFill/>
              <a:miter lim="800000"/>
              <a:headEnd/>
              <a:tailEnd/>
            </a:ln>
          </p:spPr>
          <p:txBody>
            <a:bodyPr wrap="none" lIns="92075" tIns="46038" rIns="92075" bIns="46038">
              <a:spAutoFit/>
            </a:bodyPr>
            <a:lstStyle/>
            <a:p>
              <a:pPr>
                <a:lnSpc>
                  <a:spcPct val="90000"/>
                </a:lnSpc>
                <a:spcBef>
                  <a:spcPct val="30000"/>
                </a:spcBef>
                <a:defRPr/>
              </a:pPr>
              <a:r>
                <a:rPr lang="en-US" sz="1300" dirty="0">
                  <a:solidFill>
                    <a:schemeClr val="tx1"/>
                  </a:solidFill>
                  <a:effectLst>
                    <a:outerShdw blurRad="38100" dist="38100" dir="2700000" algn="tl">
                      <a:srgbClr val="C0C0C0"/>
                    </a:outerShdw>
                  </a:effectLst>
                </a:rPr>
                <a:t>ISV</a:t>
              </a:r>
            </a:p>
          </p:txBody>
        </p:sp>
        <p:sp>
          <p:nvSpPr>
            <p:cNvPr id="115829" name="Rectangle 117"/>
            <p:cNvSpPr>
              <a:spLocks noChangeArrowheads="1"/>
            </p:cNvSpPr>
            <p:nvPr/>
          </p:nvSpPr>
          <p:spPr bwMode="auto">
            <a:xfrm>
              <a:off x="4849" y="1241"/>
              <a:ext cx="503" cy="172"/>
            </a:xfrm>
            <a:prstGeom prst="rect">
              <a:avLst/>
            </a:prstGeom>
            <a:noFill/>
            <a:ln w="3175">
              <a:noFill/>
              <a:miter lim="800000"/>
              <a:headEnd/>
              <a:tailEnd/>
            </a:ln>
          </p:spPr>
          <p:txBody>
            <a:bodyPr wrap="none" lIns="92075" tIns="46038" rIns="92075" bIns="46038">
              <a:spAutoFit/>
            </a:bodyPr>
            <a:lstStyle/>
            <a:p>
              <a:pPr>
                <a:lnSpc>
                  <a:spcPct val="90000"/>
                </a:lnSpc>
                <a:spcBef>
                  <a:spcPct val="30000"/>
                </a:spcBef>
                <a:defRPr/>
              </a:pPr>
              <a:r>
                <a:rPr lang="en-US" sz="1300" dirty="0" smtClean="0">
                  <a:solidFill>
                    <a:schemeClr val="tx1"/>
                  </a:solidFill>
                  <a:effectLst>
                    <a:outerShdw blurRad="38100" dist="38100" dir="2700000" algn="tl">
                      <a:srgbClr val="C0C0C0"/>
                    </a:outerShdw>
                  </a:effectLst>
                </a:rPr>
                <a:t>Hyper-V</a:t>
              </a:r>
              <a:endParaRPr lang="en-US" sz="1300" dirty="0">
                <a:solidFill>
                  <a:schemeClr val="tx1"/>
                </a:solidFill>
                <a:effectLst>
                  <a:outerShdw blurRad="38100" dist="38100" dir="2700000" algn="tl">
                    <a:srgbClr val="C0C0C0"/>
                  </a:outerShdw>
                </a:effectLst>
              </a:endParaRPr>
            </a:p>
          </p:txBody>
        </p:sp>
        <p:pic>
          <p:nvPicPr>
            <p:cNvPr id="10284" name="Picture 118" descr="cooltools-shape"/>
            <p:cNvPicPr>
              <a:picLocks noChangeAspect="1" noChangeArrowheads="1"/>
            </p:cNvPicPr>
            <p:nvPr/>
          </p:nvPicPr>
          <p:blipFill>
            <a:blip r:embed="rId13"/>
            <a:srcRect/>
            <a:stretch>
              <a:fillRect/>
            </a:stretch>
          </p:blipFill>
          <p:spPr bwMode="auto">
            <a:xfrm>
              <a:off x="4604" y="891"/>
              <a:ext cx="292" cy="287"/>
            </a:xfrm>
            <a:prstGeom prst="rect">
              <a:avLst/>
            </a:prstGeom>
            <a:noFill/>
            <a:ln w="9525">
              <a:noFill/>
              <a:miter lim="800000"/>
              <a:headEnd/>
              <a:tailEnd/>
            </a:ln>
          </p:spPr>
        </p:pic>
        <p:pic>
          <p:nvPicPr>
            <p:cNvPr id="10285" name="Picture 120" descr="cooltools-shape"/>
            <p:cNvPicPr>
              <a:picLocks noChangeAspect="1" noChangeArrowheads="1"/>
            </p:cNvPicPr>
            <p:nvPr/>
          </p:nvPicPr>
          <p:blipFill>
            <a:blip r:embed="rId14"/>
            <a:srcRect/>
            <a:stretch>
              <a:fillRect/>
            </a:stretch>
          </p:blipFill>
          <p:spPr bwMode="auto">
            <a:xfrm>
              <a:off x="4604" y="1475"/>
              <a:ext cx="292" cy="287"/>
            </a:xfrm>
            <a:prstGeom prst="rect">
              <a:avLst/>
            </a:prstGeom>
            <a:noFill/>
            <a:ln w="9525">
              <a:noFill/>
              <a:miter lim="800000"/>
              <a:headEnd/>
              <a:tailEnd/>
            </a:ln>
          </p:spPr>
        </p:pic>
        <p:pic>
          <p:nvPicPr>
            <p:cNvPr id="10286" name="Picture 121" descr="cooltools-shape"/>
            <p:cNvPicPr>
              <a:picLocks noChangeAspect="1" noChangeArrowheads="1"/>
            </p:cNvPicPr>
            <p:nvPr/>
          </p:nvPicPr>
          <p:blipFill>
            <a:blip r:embed="rId15"/>
            <a:srcRect/>
            <a:stretch>
              <a:fillRect/>
            </a:stretch>
          </p:blipFill>
          <p:spPr bwMode="auto">
            <a:xfrm>
              <a:off x="4604" y="1183"/>
              <a:ext cx="292" cy="287"/>
            </a:xfrm>
            <a:prstGeom prst="rect">
              <a:avLst/>
            </a:prstGeom>
            <a:noFill/>
            <a:ln w="9525">
              <a:noFill/>
              <a:miter lim="800000"/>
              <a:headEnd/>
              <a:tailEnd/>
            </a:ln>
          </p:spPr>
        </p:pic>
      </p:grpSp>
      <p:sp>
        <p:nvSpPr>
          <p:cNvPr id="63" name="Line 26"/>
          <p:cNvSpPr>
            <a:spLocks noChangeShapeType="1"/>
          </p:cNvSpPr>
          <p:nvPr/>
        </p:nvSpPr>
        <p:spPr bwMode="auto">
          <a:xfrm rot="60000" flipH="1">
            <a:off x="269875" y="5391150"/>
            <a:ext cx="3657600" cy="46038"/>
          </a:xfrm>
          <a:prstGeom prst="line">
            <a:avLst/>
          </a:prstGeom>
          <a:noFill/>
          <a:ln w="28575">
            <a:solidFill>
              <a:srgbClr val="FFFFFF"/>
            </a:solidFill>
            <a:prstDash val="dash"/>
            <a:round/>
            <a:headEnd/>
            <a:tailEnd/>
          </a:ln>
          <a:effectLst>
            <a:outerShdw dist="35921" dir="2700000" algn="ctr" rotWithShape="0">
              <a:schemeClr val="bg2"/>
            </a:outerShdw>
          </a:effectLst>
        </p:spPr>
        <p:txBody>
          <a:bodyPr wrap="none" lIns="91436" tIns="45718" rIns="91436" bIns="45718" anchor="ctr"/>
          <a:lstStyle/>
          <a:p>
            <a:pPr>
              <a:defRPr/>
            </a:pPr>
            <a:endParaRPr lang="en-US"/>
          </a:p>
        </p:txBody>
      </p:sp>
      <p:sp>
        <p:nvSpPr>
          <p:cNvPr id="65" name="Line 26"/>
          <p:cNvSpPr>
            <a:spLocks noChangeShapeType="1"/>
          </p:cNvSpPr>
          <p:nvPr/>
        </p:nvSpPr>
        <p:spPr bwMode="auto">
          <a:xfrm rot="60000" flipH="1">
            <a:off x="3654425" y="5413375"/>
            <a:ext cx="3657600" cy="46038"/>
          </a:xfrm>
          <a:prstGeom prst="line">
            <a:avLst/>
          </a:prstGeom>
          <a:noFill/>
          <a:ln w="28575">
            <a:solidFill>
              <a:srgbClr val="FFFFFF"/>
            </a:solidFill>
            <a:prstDash val="dash"/>
            <a:round/>
            <a:headEnd/>
            <a:tailEnd/>
          </a:ln>
          <a:effectLst>
            <a:outerShdw dist="35921" dir="2700000" algn="ctr" rotWithShape="0">
              <a:schemeClr val="bg2"/>
            </a:outerShdw>
          </a:effectLst>
        </p:spPr>
        <p:txBody>
          <a:bodyPr wrap="none" lIns="91436" tIns="45718" rIns="91436" bIns="45718" anchor="ctr"/>
          <a:lstStyle/>
          <a:p>
            <a:pPr>
              <a:defRPr/>
            </a:pPr>
            <a:endParaRPr lang="en-US"/>
          </a:p>
        </p:txBody>
      </p:sp>
      <p:sp>
        <p:nvSpPr>
          <p:cNvPr id="66" name="Title 65"/>
          <p:cNvSpPr>
            <a:spLocks noGrp="1"/>
          </p:cNvSpPr>
          <p:nvPr>
            <p:ph type="title"/>
          </p:nvPr>
        </p:nvSpPr>
        <p:spPr>
          <a:xfrm>
            <a:off x="382588" y="228600"/>
            <a:ext cx="8380412" cy="553998"/>
          </a:xfrm>
        </p:spPr>
        <p:txBody>
          <a:bodyPr/>
          <a:lstStyle/>
          <a:p>
            <a:r>
              <a:rPr sz="4000" smtClean="0"/>
              <a:t>New: Hyper-V Architecture</a:t>
            </a:r>
            <a:endParaRPr sz="4000"/>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Best Practices &amp; Tips and Tricks</a:t>
            </a:r>
            <a:endParaRPr lang="en-US" dirty="0"/>
          </a:p>
        </p:txBody>
      </p:sp>
      <p:sp>
        <p:nvSpPr>
          <p:cNvPr id="6" name="Subtitle 5"/>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Deployment Considerations</a:t>
            </a:r>
            <a:endParaRPr lang="en-US" dirty="0"/>
          </a:p>
        </p:txBody>
      </p:sp>
      <p:sp>
        <p:nvSpPr>
          <p:cNvPr id="11" name="Content Placeholder 10"/>
          <p:cNvSpPr>
            <a:spLocks noGrp="1"/>
          </p:cNvSpPr>
          <p:nvPr>
            <p:ph idx="1"/>
          </p:nvPr>
        </p:nvSpPr>
        <p:spPr>
          <a:xfrm>
            <a:off x="382588" y="1414463"/>
            <a:ext cx="8380412" cy="5185513"/>
          </a:xfrm>
        </p:spPr>
        <p:txBody>
          <a:bodyPr>
            <a:normAutofit fontScale="92500" lnSpcReduction="10000"/>
          </a:bodyPr>
          <a:lstStyle/>
          <a:p>
            <a:r>
              <a:rPr lang="en-US" dirty="0" smtClean="0"/>
              <a:t>Minimize risk to the Parent Partition</a:t>
            </a:r>
          </a:p>
          <a:p>
            <a:pPr lvl="1"/>
            <a:r>
              <a:rPr lang="en-US" dirty="0" smtClean="0"/>
              <a:t>Use Server Core</a:t>
            </a:r>
          </a:p>
          <a:p>
            <a:pPr lvl="1"/>
            <a:r>
              <a:rPr lang="en-US" dirty="0" smtClean="0"/>
              <a:t>Don’t run arbitrary apps, no web surfing</a:t>
            </a:r>
          </a:p>
          <a:p>
            <a:pPr lvl="2"/>
            <a:r>
              <a:rPr lang="en-US" dirty="0" smtClean="0"/>
              <a:t>Run your apps and services in guests</a:t>
            </a:r>
          </a:p>
          <a:p>
            <a:r>
              <a:t>Moving VMs from Virtual Server to Hyper-V</a:t>
            </a:r>
          </a:p>
          <a:p>
            <a:pPr lvl="1"/>
            <a:r>
              <a:rPr b="1" u="sng"/>
              <a:t>FIRST:</a:t>
            </a:r>
            <a:r>
              <a:t> Uninstall the VM Additions</a:t>
            </a:r>
            <a:endParaRPr b="1" u="sng"/>
          </a:p>
          <a:p>
            <a:r>
              <a:rPr smtClean="0"/>
              <a:t>Two </a:t>
            </a:r>
            <a:r>
              <a:t>physical network adapters at </a:t>
            </a:r>
            <a:r>
              <a:rPr i="1"/>
              <a:t>minimum</a:t>
            </a:r>
          </a:p>
          <a:p>
            <a:pPr lvl="1"/>
            <a:r>
              <a:t>One </a:t>
            </a:r>
            <a:r>
              <a:rPr/>
              <a:t>for </a:t>
            </a:r>
            <a:r>
              <a:rPr smtClean="0"/>
              <a:t>management (use a VLAN too)</a:t>
            </a:r>
            <a:endParaRPr/>
          </a:p>
          <a:p>
            <a:pPr lvl="1"/>
            <a:r>
              <a:rPr smtClean="0"/>
              <a:t>One (or more) </a:t>
            </a:r>
            <a:r>
              <a:t>for </a:t>
            </a:r>
            <a:r>
              <a:rPr/>
              <a:t>vm </a:t>
            </a:r>
            <a:r>
              <a:rPr smtClean="0"/>
              <a:t>networking</a:t>
            </a:r>
          </a:p>
          <a:p>
            <a:pPr lvl="1"/>
            <a:r>
              <a:rPr smtClean="0"/>
              <a:t>Dedicated iSCSI</a:t>
            </a:r>
          </a:p>
          <a:p>
            <a:pPr lvl="1"/>
            <a:r>
              <a:t>Connect to back-end management network</a:t>
            </a:r>
          </a:p>
          <a:p>
            <a:pPr lvl="2"/>
            <a:r>
              <a:t>Only expose guests to </a:t>
            </a:r>
            <a:r>
              <a:rPr/>
              <a:t>internet </a:t>
            </a:r>
            <a:r>
              <a:rPr smtClean="0"/>
              <a:t>traffic</a:t>
            </a: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Title 479233"/>
          <p:cNvSpPr>
            <a:spLocks noGrp="1" noChangeArrowheads="1"/>
          </p:cNvSpPr>
          <p:nvPr>
            <p:ph type="title" idx="4294967295"/>
          </p:nvPr>
        </p:nvSpPr>
        <p:spPr>
          <a:xfrm>
            <a:off x="382588" y="228601"/>
            <a:ext cx="8380412" cy="664797"/>
          </a:xfrm>
        </p:spPr>
        <p:txBody>
          <a:bodyPr rtlCol="0"/>
          <a:lstStyle/>
          <a:p>
            <a:pPr>
              <a:defRPr/>
            </a:pPr>
            <a:r>
              <a:rPr smtClean="0">
                <a:ea typeface="+mj-ea"/>
                <a:cs typeface="+mj-cs"/>
              </a:rPr>
              <a:t>Cluster Hyper-V Servers</a:t>
            </a:r>
            <a:endParaRPr lang="en-US" dirty="0">
              <a:latin typeface="+mj-lt"/>
              <a:ea typeface="+mj-ea"/>
              <a:cs typeface="+mj-cs"/>
            </a:endParaRPr>
          </a:p>
        </p:txBody>
      </p:sp>
      <p:pic>
        <p:nvPicPr>
          <p:cNvPr id="12" name="Picture 7" descr="blue-to-gold-curved-arrow-h"/>
          <p:cNvPicPr>
            <a:picLocks noChangeAspect="1" noChangeArrowheads="1"/>
          </p:cNvPicPr>
          <p:nvPr/>
        </p:nvPicPr>
        <p:blipFill>
          <a:blip r:embed="rId3"/>
          <a:srcRect/>
          <a:stretch>
            <a:fillRect/>
          </a:stretch>
        </p:blipFill>
        <p:spPr bwMode="auto">
          <a:xfrm rot="-7913909">
            <a:off x="235744" y="4260057"/>
            <a:ext cx="2189163" cy="1136650"/>
          </a:xfrm>
          <a:prstGeom prst="rect">
            <a:avLst/>
          </a:prstGeom>
          <a:noFill/>
          <a:ln w="9525">
            <a:noFill/>
            <a:miter lim="800000"/>
            <a:headEnd/>
            <a:tailEnd/>
          </a:ln>
        </p:spPr>
      </p:pic>
      <p:pic>
        <p:nvPicPr>
          <p:cNvPr id="13" name="Picture 8" descr="blue-to-gold-curved-arrow-h"/>
          <p:cNvPicPr>
            <a:picLocks noChangeAspect="1" noChangeArrowheads="1"/>
          </p:cNvPicPr>
          <p:nvPr/>
        </p:nvPicPr>
        <p:blipFill>
          <a:blip r:embed="rId3"/>
          <a:srcRect/>
          <a:stretch>
            <a:fillRect/>
          </a:stretch>
        </p:blipFill>
        <p:spPr bwMode="auto">
          <a:xfrm rot="8328340">
            <a:off x="6345238" y="4349750"/>
            <a:ext cx="2189162" cy="1136650"/>
          </a:xfrm>
          <a:prstGeom prst="rect">
            <a:avLst/>
          </a:prstGeom>
          <a:noFill/>
          <a:ln w="9525">
            <a:noFill/>
            <a:miter lim="800000"/>
            <a:headEnd/>
            <a:tailEnd/>
          </a:ln>
        </p:spPr>
      </p:pic>
      <p:pic>
        <p:nvPicPr>
          <p:cNvPr id="14" name="Picture 13"/>
          <p:cNvPicPr>
            <a:picLocks noChangeAspect="1" noChangeArrowheads="1"/>
          </p:cNvPicPr>
          <p:nvPr/>
        </p:nvPicPr>
        <p:blipFill>
          <a:blip r:embed="rId4"/>
          <a:srcRect/>
          <a:stretch>
            <a:fillRect/>
          </a:stretch>
        </p:blipFill>
        <p:spPr bwMode="auto">
          <a:xfrm>
            <a:off x="152400" y="1041400"/>
            <a:ext cx="4191000" cy="2794000"/>
          </a:xfrm>
          <a:prstGeom prst="rect">
            <a:avLst/>
          </a:prstGeom>
          <a:noFill/>
          <a:ln w="9525">
            <a:noFill/>
            <a:miter lim="800000"/>
            <a:headEnd/>
            <a:tailEnd/>
          </a:ln>
        </p:spPr>
      </p:pic>
      <p:pic>
        <p:nvPicPr>
          <p:cNvPr id="15" name="Picture 14"/>
          <p:cNvPicPr>
            <a:picLocks noChangeAspect="1" noChangeArrowheads="1"/>
          </p:cNvPicPr>
          <p:nvPr/>
        </p:nvPicPr>
        <p:blipFill>
          <a:blip r:embed="rId5"/>
          <a:srcRect/>
          <a:stretch>
            <a:fillRect/>
          </a:stretch>
        </p:blipFill>
        <p:spPr bwMode="auto">
          <a:xfrm>
            <a:off x="2362200" y="3949700"/>
            <a:ext cx="4191000" cy="2794000"/>
          </a:xfrm>
          <a:prstGeom prst="rect">
            <a:avLst/>
          </a:prstGeom>
          <a:noFill/>
          <a:ln w="9525">
            <a:noFill/>
            <a:miter lim="800000"/>
            <a:headEnd/>
            <a:tailEnd/>
          </a:ln>
        </p:spPr>
      </p:pic>
      <p:pic>
        <p:nvPicPr>
          <p:cNvPr id="16" name="Picture 16"/>
          <p:cNvPicPr>
            <a:picLocks noChangeAspect="1" noChangeArrowheads="1"/>
          </p:cNvPicPr>
          <p:nvPr/>
        </p:nvPicPr>
        <p:blipFill>
          <a:blip r:embed="rId6"/>
          <a:srcRect/>
          <a:stretch>
            <a:fillRect/>
          </a:stretch>
        </p:blipFill>
        <p:spPr bwMode="auto">
          <a:xfrm>
            <a:off x="4800600" y="1041400"/>
            <a:ext cx="4191000" cy="27940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000"/>
                                        <p:tgtEl>
                                          <p:spTgt spid="1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1000"/>
                                        <p:tgtEl>
                                          <p:spTgt spid="13"/>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 Migration Best Practices</a:t>
            </a:r>
            <a:endParaRPr lang="en-US" dirty="0"/>
          </a:p>
        </p:txBody>
      </p:sp>
      <p:sp>
        <p:nvSpPr>
          <p:cNvPr id="3" name="Content Placeholder 2"/>
          <p:cNvSpPr>
            <a:spLocks noGrp="1"/>
          </p:cNvSpPr>
          <p:nvPr>
            <p:ph idx="1"/>
          </p:nvPr>
        </p:nvSpPr>
        <p:spPr/>
        <p:txBody>
          <a:bodyPr/>
          <a:lstStyle/>
          <a:p>
            <a:r>
              <a:rPr lang="en-US" dirty="0" smtClean="0"/>
              <a:t>Best Practices:</a:t>
            </a:r>
          </a:p>
          <a:p>
            <a:pPr lvl="1"/>
            <a:r>
              <a:rPr lang="en-US" dirty="0" smtClean="0"/>
              <a:t>Cluster Nodes:</a:t>
            </a:r>
          </a:p>
          <a:p>
            <a:pPr lvl="2"/>
            <a:r>
              <a:rPr lang="en-US" dirty="0" smtClean="0"/>
              <a:t>Hardware with Windows Logo + Failover Cluster Configuration Program (FCCP)</a:t>
            </a:r>
          </a:p>
          <a:p>
            <a:pPr lvl="1"/>
            <a:r>
              <a:rPr lang="en-US" dirty="0" smtClean="0"/>
              <a:t>Storage:</a:t>
            </a:r>
          </a:p>
          <a:p>
            <a:pPr lvl="2"/>
            <a:r>
              <a:rPr lang="en-US" dirty="0" smtClean="0"/>
              <a:t>Storage with Windows Logo + FCCP</a:t>
            </a:r>
          </a:p>
          <a:p>
            <a:pPr lvl="1"/>
            <a:r>
              <a:rPr lang="en-US" dirty="0" smtClean="0"/>
              <a:t>Networking:</a:t>
            </a:r>
          </a:p>
          <a:p>
            <a:pPr lvl="2"/>
            <a:r>
              <a:rPr lang="en-US" dirty="0" smtClean="0"/>
              <a:t>Multiple Gigabit Interfaces</a:t>
            </a:r>
          </a:p>
          <a:p>
            <a:pPr lvl="2"/>
            <a:r>
              <a:rPr lang="en-US" dirty="0" smtClean="0"/>
              <a:t>CSV uses separate network</a:t>
            </a:r>
          </a:p>
        </p:txBody>
      </p:sp>
    </p:spTree>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218795"/>
          </a:xfrm>
        </p:spPr>
        <p:txBody>
          <a:bodyPr/>
          <a:lstStyle/>
          <a:p>
            <a:r>
              <a:rPr sz="5500" smtClean="0"/>
              <a:t>Don't forget the ICs!</a:t>
            </a:r>
            <a:br>
              <a:rPr sz="5500" smtClean="0"/>
            </a:br>
            <a:r>
              <a:rPr sz="3300" smtClean="0"/>
              <a:t>Emulated vs. VSC</a:t>
            </a:r>
            <a:endParaRPr sz="5500"/>
          </a:p>
        </p:txBody>
      </p:sp>
      <p:pic>
        <p:nvPicPr>
          <p:cNvPr id="18" name="Content Placeholder 17" descr="Synthetic Devices x86 2.bmp"/>
          <p:cNvPicPr>
            <a:picLocks noGrp="1" noChangeAspect="1"/>
          </p:cNvPicPr>
          <p:nvPr>
            <p:ph sz="half" idx="2"/>
          </p:nvPr>
        </p:nvPicPr>
        <p:blipFill>
          <a:blip r:embed="rId2"/>
          <a:stretch>
            <a:fillRect/>
          </a:stretch>
        </p:blipFill>
        <p:spPr>
          <a:xfrm>
            <a:off x="5166987" y="1440706"/>
            <a:ext cx="3069780" cy="5270943"/>
          </a:xfrm>
        </p:spPr>
      </p:pic>
      <p:pic>
        <p:nvPicPr>
          <p:cNvPr id="19" name="Content Placeholder 18" descr="Emulated Devices x86 3.bmp"/>
          <p:cNvPicPr>
            <a:picLocks noGrp="1" noChangeAspect="1"/>
          </p:cNvPicPr>
          <p:nvPr>
            <p:ph sz="half" idx="1"/>
          </p:nvPr>
        </p:nvPicPr>
        <p:blipFill>
          <a:blip r:embed="rId3"/>
          <a:stretch>
            <a:fillRect/>
          </a:stretch>
        </p:blipFill>
        <p:spPr>
          <a:xfrm>
            <a:off x="763938" y="1420593"/>
            <a:ext cx="3494914" cy="5311167"/>
          </a:xfrm>
        </p:spPr>
      </p:pic>
      <p:sp>
        <p:nvSpPr>
          <p:cNvPr id="20" name="Oval 19"/>
          <p:cNvSpPr/>
          <p:nvPr/>
        </p:nvSpPr>
        <p:spPr bwMode="auto">
          <a:xfrm>
            <a:off x="5795294" y="2925642"/>
            <a:ext cx="1922811" cy="571500"/>
          </a:xfrm>
          <a:prstGeom prst="ellipse">
            <a:avLst/>
          </a:prstGeom>
          <a:noFill/>
          <a:ln w="76200">
            <a:solidFill>
              <a:srgbClr val="FF0000"/>
            </a:solidFill>
            <a:headEnd type="none" w="med" len="med"/>
            <a:tailEnd type="none" w="med" len="med"/>
          </a:ln>
          <a:effectLst>
            <a:glow rad="1016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99"/>
            <a:endParaRPr lang="en-US" sz="24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1" name="Oval 20"/>
          <p:cNvSpPr/>
          <p:nvPr/>
        </p:nvSpPr>
        <p:spPr bwMode="auto">
          <a:xfrm>
            <a:off x="5795294" y="3866832"/>
            <a:ext cx="1922811" cy="571500"/>
          </a:xfrm>
          <a:prstGeom prst="ellipse">
            <a:avLst/>
          </a:prstGeom>
          <a:noFill/>
          <a:ln w="76200">
            <a:solidFill>
              <a:srgbClr val="FF0000"/>
            </a:solidFill>
            <a:headEnd type="none" w="med" len="med"/>
            <a:tailEnd type="none" w="med" len="med"/>
          </a:ln>
          <a:effectLst>
            <a:glow rad="1016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99"/>
            <a:endParaRPr lang="en-US" sz="24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2" name="Oval 21"/>
          <p:cNvSpPr/>
          <p:nvPr/>
        </p:nvSpPr>
        <p:spPr bwMode="auto">
          <a:xfrm>
            <a:off x="5795294" y="4962857"/>
            <a:ext cx="1922811" cy="571500"/>
          </a:xfrm>
          <a:prstGeom prst="ellipse">
            <a:avLst/>
          </a:prstGeom>
          <a:noFill/>
          <a:ln w="76200">
            <a:solidFill>
              <a:srgbClr val="FF0000"/>
            </a:solidFill>
            <a:headEnd type="none" w="med" len="med"/>
            <a:tailEnd type="none" w="med" len="med"/>
          </a:ln>
          <a:effectLst>
            <a:glow rad="1016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99"/>
            <a:endParaRPr lang="en-US" sz="240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3" name="Oval 22"/>
          <p:cNvSpPr/>
          <p:nvPr/>
        </p:nvSpPr>
        <p:spPr bwMode="auto">
          <a:xfrm>
            <a:off x="5795294" y="5764868"/>
            <a:ext cx="1922811" cy="571500"/>
          </a:xfrm>
          <a:prstGeom prst="ellipse">
            <a:avLst/>
          </a:prstGeom>
          <a:noFill/>
          <a:ln w="76200">
            <a:solidFill>
              <a:srgbClr val="FF0000"/>
            </a:solidFill>
            <a:headEnd type="none" w="med" len="med"/>
            <a:tailEnd type="none" w="med" len="med"/>
          </a:ln>
          <a:effectLst>
            <a:glow rad="1016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vert="horz" wrap="square" lIns="91436" tIns="45718" rIns="91436" bIns="45718" numCol="1" rtlCol="0" anchor="ctr" anchorCtr="0" compatLnSpc="1">
            <a:prstTxWarp prst="textNoShape">
              <a:avLst/>
            </a:prstTxWarp>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099"/>
            <a:endParaRPr lang="en-US" sz="240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24" name="Straight Arrow Connector 23"/>
          <p:cNvCxnSpPr/>
          <p:nvPr/>
        </p:nvCxnSpPr>
        <p:spPr bwMode="auto">
          <a:xfrm>
            <a:off x="3016685" y="2943617"/>
            <a:ext cx="2614681" cy="262359"/>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0800" cap="flat" cmpd="sng" algn="ctr">
            <a:solidFill>
              <a:srgbClr val="FF0000"/>
            </a:solidFill>
            <a:prstDash val="solid"/>
            <a:round/>
            <a:headEnd type="arrow"/>
            <a:tailEnd type="arrow"/>
          </a:ln>
          <a:effectLst/>
        </p:spPr>
      </p:cxnSp>
      <p:cxnSp>
        <p:nvCxnSpPr>
          <p:cNvPr id="26" name="Straight Arrow Connector 25"/>
          <p:cNvCxnSpPr/>
          <p:nvPr/>
        </p:nvCxnSpPr>
        <p:spPr bwMode="auto">
          <a:xfrm>
            <a:off x="4102274" y="4540685"/>
            <a:ext cx="1697845" cy="733826"/>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50800" cap="flat" cmpd="sng" algn="ctr">
            <a:solidFill>
              <a:srgbClr val="FF0000"/>
            </a:solidFill>
            <a:prstDash val="solid"/>
            <a:round/>
            <a:headEnd type="arrow"/>
            <a:tailEnd type="arrow"/>
          </a:ln>
          <a:effectLst/>
        </p:spPr>
      </p:cxn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Anti-Virus &amp; BitLocker</a:t>
            </a:r>
            <a:r>
              <a:rPr lang="en-US" dirty="0" smtClean="0"/>
              <a:t>…</a:t>
            </a:r>
            <a:endParaRPr lang="en-US" dirty="0"/>
          </a:p>
        </p:txBody>
      </p:sp>
      <p:sp>
        <p:nvSpPr>
          <p:cNvPr id="3" name="Content Placeholder 2"/>
          <p:cNvSpPr>
            <a:spLocks noGrp="1"/>
          </p:cNvSpPr>
          <p:nvPr>
            <p:ph idx="1"/>
          </p:nvPr>
        </p:nvSpPr>
        <p:spPr>
          <a:xfrm>
            <a:off x="382588" y="1414463"/>
            <a:ext cx="8380412" cy="3496342"/>
          </a:xfrm>
        </p:spPr>
        <p:txBody>
          <a:bodyPr/>
          <a:lstStyle/>
          <a:p>
            <a:r>
              <a:rPr smtClean="0"/>
              <a:t>Parent partition</a:t>
            </a:r>
          </a:p>
          <a:p>
            <a:pPr lvl="1"/>
            <a:r>
              <a:rPr smtClean="0"/>
              <a:t>Run AV software and exclude .vhd</a:t>
            </a:r>
            <a:endParaRPr/>
          </a:p>
          <a:p>
            <a:r>
              <a:rPr smtClean="0"/>
              <a:t>Child partitions</a:t>
            </a:r>
          </a:p>
          <a:p>
            <a:pPr lvl="1"/>
            <a:r>
              <a:rPr smtClean="0"/>
              <a:t>Run AV software within each VM</a:t>
            </a:r>
          </a:p>
          <a:p>
            <a:r>
              <a:rPr smtClean="0"/>
              <a:t>BitLocker</a:t>
            </a:r>
          </a:p>
          <a:p>
            <a:pPr lvl="1"/>
            <a:r>
              <a:rPr smtClean="0"/>
              <a:t>Great for branch office</a:t>
            </a:r>
          </a:p>
          <a:p>
            <a:pPr lvl="1"/>
            <a:r>
              <a:rPr smtClean="0"/>
              <a:t>Still testing with Hyper-V; More to come</a:t>
            </a:r>
            <a:r>
              <a:rPr lang="en-US" dirty="0" smtClean="0"/>
              <a:t>…</a:t>
            </a:r>
            <a:endParaRPr smtClean="0"/>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More</a:t>
            </a:r>
            <a:r>
              <a:rPr lang="en-US" dirty="0" smtClean="0"/>
              <a:t>…</a:t>
            </a:r>
            <a:endParaRPr lang="en-US" dirty="0"/>
          </a:p>
        </p:txBody>
      </p:sp>
      <p:sp>
        <p:nvSpPr>
          <p:cNvPr id="3" name="Content Placeholder 2"/>
          <p:cNvSpPr>
            <a:spLocks noGrp="1"/>
          </p:cNvSpPr>
          <p:nvPr>
            <p:ph idx="1"/>
          </p:nvPr>
        </p:nvSpPr>
        <p:spPr>
          <a:xfrm>
            <a:off x="382588" y="1414463"/>
            <a:ext cx="8380412" cy="5131192"/>
          </a:xfrm>
        </p:spPr>
        <p:txBody>
          <a:bodyPr>
            <a:normAutofit fontScale="92500" lnSpcReduction="10000"/>
          </a:bodyPr>
          <a:lstStyle/>
          <a:p>
            <a:r>
              <a:rPr smtClean="0"/>
              <a:t>Mitigate Bottlenecks</a:t>
            </a:r>
          </a:p>
          <a:p>
            <a:pPr lvl="1"/>
            <a:r>
              <a:rPr smtClean="0"/>
              <a:t>Processors</a:t>
            </a:r>
          </a:p>
          <a:p>
            <a:pPr lvl="1"/>
            <a:r>
              <a:rPr smtClean="0"/>
              <a:t>Memory</a:t>
            </a:r>
          </a:p>
          <a:p>
            <a:pPr lvl="1"/>
            <a:r>
              <a:rPr smtClean="0"/>
              <a:t>Storage</a:t>
            </a:r>
          </a:p>
          <a:p>
            <a:pPr lvl="2"/>
            <a:r>
              <a:rPr smtClean="0"/>
              <a:t>Don't run everything off a single spindle</a:t>
            </a:r>
            <a:r>
              <a:rPr lang="en-US" dirty="0" smtClean="0"/>
              <a:t>…</a:t>
            </a:r>
            <a:endParaRPr smtClean="0"/>
          </a:p>
          <a:p>
            <a:pPr lvl="1"/>
            <a:r>
              <a:rPr smtClean="0"/>
              <a:t>Networking</a:t>
            </a:r>
          </a:p>
          <a:p>
            <a:r>
              <a:rPr smtClean="0"/>
              <a:t>VHD Compaction/Expansion</a:t>
            </a:r>
          </a:p>
          <a:p>
            <a:pPr lvl="1"/>
            <a:r>
              <a:rPr smtClean="0"/>
              <a:t>Run it on a non-production system</a:t>
            </a:r>
          </a:p>
          <a:p>
            <a:r>
              <a:rPr smtClean="0"/>
              <a:t>Use .isos</a:t>
            </a:r>
          </a:p>
          <a:p>
            <a:pPr lvl="1"/>
            <a:r>
              <a:rPr smtClean="0"/>
              <a:t>Great performance</a:t>
            </a:r>
          </a:p>
          <a:p>
            <a:pPr lvl="1"/>
            <a:r>
              <a:rPr smtClean="0"/>
              <a:t>Can be mounted and unmounted remotely</a:t>
            </a:r>
          </a:p>
          <a:p>
            <a:pPr lvl="1"/>
            <a:r>
              <a:rPr smtClean="0"/>
              <a:t>Having them in SCVMM Library fast &amp; convenient</a:t>
            </a:r>
          </a:p>
        </p:txBody>
      </p:sp>
    </p:spTree>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Creating Virtual Machines</a:t>
            </a:r>
            <a:endParaRPr lang="en-US" dirty="0"/>
          </a:p>
        </p:txBody>
      </p:sp>
      <p:sp>
        <p:nvSpPr>
          <p:cNvPr id="3" name="Content Placeholder 2"/>
          <p:cNvSpPr>
            <a:spLocks noGrp="1"/>
          </p:cNvSpPr>
          <p:nvPr>
            <p:ph idx="1"/>
          </p:nvPr>
        </p:nvSpPr>
        <p:spPr>
          <a:xfrm>
            <a:off x="382588" y="1414463"/>
            <a:ext cx="8380412" cy="5122139"/>
          </a:xfrm>
        </p:spPr>
        <p:txBody>
          <a:bodyPr>
            <a:normAutofit lnSpcReduction="10000"/>
          </a:bodyPr>
          <a:lstStyle/>
          <a:p>
            <a:r>
              <a:rPr smtClean="0"/>
              <a:t>Use SCVMM Library</a:t>
            </a:r>
          </a:p>
          <a:p>
            <a:r>
              <a:rPr smtClean="0"/>
              <a:t>Steps:</a:t>
            </a:r>
          </a:p>
          <a:p>
            <a:pPr marL="901685" lvl="1" indent="-514350">
              <a:buFont typeface="+mj-lt"/>
              <a:buAutoNum type="arabicPeriod"/>
            </a:pPr>
            <a:r>
              <a:rPr smtClean="0"/>
              <a:t>Create virtual machine</a:t>
            </a:r>
          </a:p>
          <a:p>
            <a:pPr marL="901685" lvl="1" indent="-514350">
              <a:buFont typeface="+mj-lt"/>
              <a:buAutoNum type="arabicPeriod"/>
            </a:pPr>
            <a:r>
              <a:rPr smtClean="0"/>
              <a:t>Install guest operating system</a:t>
            </a:r>
          </a:p>
          <a:p>
            <a:pPr marL="901685" lvl="1" indent="-514350">
              <a:buFont typeface="+mj-lt"/>
              <a:buAutoNum type="arabicPeriod"/>
            </a:pPr>
            <a:r>
              <a:rPr smtClean="0"/>
              <a:t>Install integration components</a:t>
            </a:r>
          </a:p>
          <a:p>
            <a:pPr marL="901685" lvl="1" indent="-514350">
              <a:buFont typeface="+mj-lt"/>
              <a:buAutoNum type="arabicPeriod"/>
            </a:pPr>
            <a:r>
              <a:rPr smtClean="0"/>
              <a:t>Install anti-virus</a:t>
            </a:r>
          </a:p>
          <a:p>
            <a:pPr marL="901685" lvl="1" indent="-514350">
              <a:buFont typeface="+mj-lt"/>
              <a:buAutoNum type="arabicPeriod"/>
            </a:pPr>
            <a:r>
              <a:rPr smtClean="0"/>
              <a:t>Install management agents</a:t>
            </a:r>
          </a:p>
          <a:p>
            <a:pPr marL="901685" lvl="1" indent="-514350">
              <a:buFont typeface="+mj-lt"/>
              <a:buAutoNum type="arabicPeriod"/>
            </a:pPr>
            <a:r>
              <a:rPr smtClean="0"/>
              <a:t>SYSPREP</a:t>
            </a:r>
          </a:p>
          <a:p>
            <a:pPr marL="901685" lvl="1" indent="-514350">
              <a:buFont typeface="+mj-lt"/>
              <a:buAutoNum type="arabicPeriod"/>
            </a:pPr>
            <a:r>
              <a:rPr smtClean="0"/>
              <a:t>Add it to the VMM Library</a:t>
            </a:r>
          </a:p>
          <a:p>
            <a:r>
              <a:t>Windows Server 2003</a:t>
            </a:r>
          </a:p>
          <a:p>
            <a:pPr lvl="1"/>
            <a:r>
              <a:t>Creat vms using 2-way to ensure an </a:t>
            </a:r>
            <a:r>
              <a:rPr/>
              <a:t>MP </a:t>
            </a:r>
            <a:r>
              <a:rPr smtClean="0"/>
              <a:t>HAL</a:t>
            </a:r>
            <a:endParaRPr/>
          </a:p>
        </p:txBody>
      </p:sp>
    </p:spTree>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bwMode="auto">
          <a:xfrm>
            <a:off x="286552" y="5427994"/>
            <a:ext cx="6528121" cy="685800"/>
          </a:xfrm>
          <a:prstGeom prst="rect">
            <a:avLst/>
          </a:prstGeom>
          <a:gradFill flip="none" rotWithShape="1">
            <a:gsLst>
              <a:gs pos="0">
                <a:schemeClr val="tx1">
                  <a:shade val="30000"/>
                  <a:satMod val="115000"/>
                  <a:alpha val="0"/>
                </a:schemeClr>
              </a:gs>
              <a:gs pos="80000">
                <a:schemeClr val="accent2">
                  <a:alpha val="30000"/>
                </a:schemeClr>
              </a:gs>
              <a:gs pos="100000">
                <a:schemeClr val="tx1">
                  <a:shade val="100000"/>
                  <a:satMod val="115000"/>
                  <a:alpha val="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29" name="Rounded Rectangle 28"/>
          <p:cNvSpPr/>
          <p:nvPr/>
        </p:nvSpPr>
        <p:spPr bwMode="auto">
          <a:xfrm>
            <a:off x="162044" y="979714"/>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9" name="Rounded Rectangle 48"/>
          <p:cNvSpPr/>
          <p:nvPr/>
        </p:nvSpPr>
        <p:spPr bwMode="auto">
          <a:xfrm>
            <a:off x="162044" y="3220650"/>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4" name="Picture 23" descr="TechNet.png"/>
          <p:cNvPicPr>
            <a:picLocks noChangeAspect="1"/>
          </p:cNvPicPr>
          <p:nvPr/>
        </p:nvPicPr>
        <p:blipFill>
          <a:blip r:embed="rId2"/>
          <a:stretch>
            <a:fillRect/>
          </a:stretch>
        </p:blipFill>
        <p:spPr bwMode="black">
          <a:xfrm>
            <a:off x="762000" y="3320818"/>
            <a:ext cx="3624263" cy="738032"/>
          </a:xfrm>
          <a:prstGeom prst="rect">
            <a:avLst/>
          </a:prstGeom>
        </p:spPr>
      </p:pic>
      <p:grpSp>
        <p:nvGrpSpPr>
          <p:cNvPr id="2" name="Group 29"/>
          <p:cNvGrpSpPr/>
          <p:nvPr/>
        </p:nvGrpSpPr>
        <p:grpSpPr>
          <a:xfrm>
            <a:off x="276225" y="1227364"/>
            <a:ext cx="457200" cy="457200"/>
            <a:chOff x="0" y="1400175"/>
            <a:chExt cx="457200" cy="457200"/>
          </a:xfrm>
        </p:grpSpPr>
        <p:sp>
          <p:nvSpPr>
            <p:cNvPr id="31" name="Oval 30"/>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 name="Oval 31"/>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3" name="Oval 32"/>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2" name="Oval 41"/>
          <p:cNvSpPr/>
          <p:nvPr/>
        </p:nvSpPr>
        <p:spPr bwMode="auto">
          <a:xfrm>
            <a:off x="123825" y="1074964"/>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47" name="Rectangle 46"/>
          <p:cNvSpPr/>
          <p:nvPr/>
        </p:nvSpPr>
        <p:spPr>
          <a:xfrm>
            <a:off x="838200" y="2124093"/>
            <a:ext cx="3849547" cy="954107"/>
          </a:xfrm>
          <a:prstGeom prst="rect">
            <a:avLst/>
          </a:prstGeom>
        </p:spPr>
        <p:txBody>
          <a:bodyPr wrap="square">
            <a:spAutoFit/>
          </a:bodyPr>
          <a:lstStyle/>
          <a:p>
            <a:pPr>
              <a:spcBef>
                <a:spcPts val="600"/>
              </a:spcBef>
            </a:pPr>
            <a:r>
              <a:rPr lang="en-US" sz="2000" dirty="0" smtClean="0">
                <a:hlinkClick r:id="rId3"/>
              </a:rPr>
              <a:t>www.microsoft.com/teched</a:t>
            </a:r>
            <a:r>
              <a:rPr lang="en-US" sz="2000" dirty="0" smtClean="0"/>
              <a:t> </a:t>
            </a:r>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Sessions On-Demand &amp; Community</a:t>
            </a:r>
          </a:p>
        </p:txBody>
      </p:sp>
      <p:sp>
        <p:nvSpPr>
          <p:cNvPr id="48" name="Rectangle 47"/>
          <p:cNvSpPr/>
          <p:nvPr/>
        </p:nvSpPr>
        <p:spPr>
          <a:xfrm>
            <a:off x="838200" y="4188100"/>
            <a:ext cx="3733800" cy="1046440"/>
          </a:xfrm>
          <a:prstGeom prst="rect">
            <a:avLst/>
          </a:prstGeom>
        </p:spPr>
        <p:txBody>
          <a:bodyPr wrap="square">
            <a:spAutoFit/>
          </a:bodyPr>
          <a:lstStyle/>
          <a:p>
            <a:pPr lvl="0">
              <a:spcBef>
                <a:spcPts val="600"/>
              </a:spcBef>
              <a:buSzPct val="120000"/>
              <a:tabLst>
                <a:tab pos="1828800" algn="l"/>
              </a:tabLst>
              <a:defRPr/>
            </a:pPr>
            <a:r>
              <a:rPr lang="en-US" sz="2000" dirty="0" smtClean="0">
                <a:latin typeface="Calibri" pitchFamily="34" charset="0"/>
                <a:hlinkClick r:id="rId4"/>
              </a:rPr>
              <a:t>http://microsoft.com/technet</a:t>
            </a:r>
            <a:r>
              <a:rPr lang="en-US" sz="2400" b="1" dirty="0" smtClean="0">
                <a:latin typeface="Calibri" pitchFamily="34" charset="0"/>
              </a:rPr>
              <a:t>  </a:t>
            </a:r>
            <a:endParaRPr lang="en-US" sz="2400" dirty="0" smtClean="0">
              <a:latin typeface="Calibri" pitchFamily="34" charset="0"/>
            </a:endParaRPr>
          </a:p>
          <a:p>
            <a:pPr marL="0" lvl="1">
              <a:tabLst>
                <a:tab pos="1828800" algn="l"/>
              </a:tabLst>
              <a:defRPr/>
            </a:pPr>
            <a:endParaRPr lang="en-US" dirty="0" smtClean="0">
              <a:latin typeface="Calibri" pitchFamily="34" charset="0"/>
            </a:endParaRPr>
          </a:p>
          <a:p>
            <a:pPr marL="0" lvl="1">
              <a:tabLst>
                <a:tab pos="1828800" algn="l"/>
              </a:tabLst>
              <a:defRPr/>
            </a:pPr>
            <a:r>
              <a:rPr lang="en-US" dirty="0" smtClean="0">
                <a:latin typeface="Calibri" pitchFamily="34" charset="0"/>
              </a:rPr>
              <a:t>Resources for IT Professionals</a:t>
            </a:r>
          </a:p>
        </p:txBody>
      </p:sp>
      <p:pic>
        <p:nvPicPr>
          <p:cNvPr id="25" name="Picture 24" descr="TechEd_online.png"/>
          <p:cNvPicPr>
            <a:picLocks noChangeAspect="1"/>
          </p:cNvPicPr>
          <p:nvPr/>
        </p:nvPicPr>
        <p:blipFill>
          <a:blip r:embed="rId5"/>
          <a:stretch>
            <a:fillRect/>
          </a:stretch>
        </p:blipFill>
        <p:spPr bwMode="black">
          <a:xfrm>
            <a:off x="914400" y="1082353"/>
            <a:ext cx="2409825" cy="1076325"/>
          </a:xfrm>
          <a:prstGeom prst="rect">
            <a:avLst/>
          </a:prstGeom>
        </p:spPr>
      </p:pic>
      <p:sp>
        <p:nvSpPr>
          <p:cNvPr id="22" name="Rounded Rectangle 21"/>
          <p:cNvSpPr/>
          <p:nvPr/>
        </p:nvSpPr>
        <p:spPr bwMode="auto">
          <a:xfrm>
            <a:off x="4612234" y="3220650"/>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7" name="Picture 26" descr="msdn_1inch_rgb.png"/>
          <p:cNvPicPr>
            <a:picLocks noChangeAspect="1"/>
          </p:cNvPicPr>
          <p:nvPr/>
        </p:nvPicPr>
        <p:blipFill>
          <a:blip r:embed="rId6"/>
          <a:stretch>
            <a:fillRect/>
          </a:stretch>
        </p:blipFill>
        <p:spPr bwMode="black">
          <a:xfrm>
            <a:off x="5457615" y="3296850"/>
            <a:ext cx="1857375" cy="942975"/>
          </a:xfrm>
          <a:prstGeom prst="rect">
            <a:avLst/>
          </a:prstGeom>
        </p:spPr>
      </p:pic>
      <p:sp>
        <p:nvSpPr>
          <p:cNvPr id="28" name="Rectangle 27"/>
          <p:cNvSpPr/>
          <p:nvPr/>
        </p:nvSpPr>
        <p:spPr>
          <a:xfrm>
            <a:off x="5457615" y="4188100"/>
            <a:ext cx="3352800" cy="1046440"/>
          </a:xfrm>
          <a:prstGeom prst="rect">
            <a:avLst/>
          </a:prstGeom>
        </p:spPr>
        <p:txBody>
          <a:bodyPr wrap="square">
            <a:spAutoFit/>
          </a:bodyPr>
          <a:lstStyle/>
          <a:p>
            <a:pPr>
              <a:spcBef>
                <a:spcPts val="600"/>
              </a:spcBef>
              <a:tabLst>
                <a:tab pos="1828800" algn="l"/>
              </a:tabLst>
            </a:pPr>
            <a:r>
              <a:rPr lang="en-US" sz="2000" dirty="0" smtClean="0">
                <a:hlinkClick r:id="rId7"/>
              </a:rPr>
              <a:t>http://microsoft.com/msdn</a:t>
            </a:r>
            <a:r>
              <a:rPr lang="en-US" sz="2400" b="1" dirty="0" smtClean="0"/>
              <a:t>  </a:t>
            </a:r>
            <a:endParaRPr lang="en-US" sz="2400" dirty="0" smtClean="0"/>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Resources for Developers</a:t>
            </a:r>
          </a:p>
        </p:txBody>
      </p:sp>
      <p:grpSp>
        <p:nvGrpSpPr>
          <p:cNvPr id="3" name="Group 29"/>
          <p:cNvGrpSpPr/>
          <p:nvPr/>
        </p:nvGrpSpPr>
        <p:grpSpPr>
          <a:xfrm>
            <a:off x="276225" y="3472400"/>
            <a:ext cx="457200" cy="457200"/>
            <a:chOff x="0" y="1400175"/>
            <a:chExt cx="457200" cy="457200"/>
          </a:xfrm>
        </p:grpSpPr>
        <p:sp>
          <p:nvSpPr>
            <p:cNvPr id="38" name="Oval 37"/>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Oval 38"/>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0" name="Oval 3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1" name="Oval 40"/>
          <p:cNvSpPr/>
          <p:nvPr/>
        </p:nvSpPr>
        <p:spPr bwMode="auto">
          <a:xfrm>
            <a:off x="123825" y="3377875"/>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grpSp>
        <p:nvGrpSpPr>
          <p:cNvPr id="4" name="Group 43"/>
          <p:cNvGrpSpPr/>
          <p:nvPr/>
        </p:nvGrpSpPr>
        <p:grpSpPr>
          <a:xfrm>
            <a:off x="4800600" y="3472400"/>
            <a:ext cx="457200" cy="457200"/>
            <a:chOff x="0" y="1400175"/>
            <a:chExt cx="457200" cy="457200"/>
          </a:xfrm>
        </p:grpSpPr>
        <p:sp>
          <p:nvSpPr>
            <p:cNvPr id="45" name="Oval 44"/>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6" name="Oval 45"/>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0" name="Oval 4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1" name="Oval 50"/>
          <p:cNvSpPr/>
          <p:nvPr/>
        </p:nvSpPr>
        <p:spPr bwMode="auto">
          <a:xfrm>
            <a:off x="4648200" y="3320000"/>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5" name="Rounded Rectangle 34"/>
          <p:cNvSpPr/>
          <p:nvPr/>
        </p:nvSpPr>
        <p:spPr bwMode="auto">
          <a:xfrm>
            <a:off x="4612234" y="979714"/>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5" name="Group 29"/>
          <p:cNvGrpSpPr/>
          <p:nvPr/>
        </p:nvGrpSpPr>
        <p:grpSpPr>
          <a:xfrm>
            <a:off x="4761140" y="1227364"/>
            <a:ext cx="457200" cy="457200"/>
            <a:chOff x="0" y="1400175"/>
            <a:chExt cx="457200" cy="457200"/>
          </a:xfrm>
        </p:grpSpPr>
        <p:sp>
          <p:nvSpPr>
            <p:cNvPr id="37" name="Oval 36"/>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3" name="Oval 42"/>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4" name="Oval 43"/>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2" name="Oval 51"/>
          <p:cNvSpPr/>
          <p:nvPr/>
        </p:nvSpPr>
        <p:spPr bwMode="auto">
          <a:xfrm>
            <a:off x="4608740" y="1074964"/>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2051" name="Rectangle 3"/>
          <p:cNvSpPr>
            <a:spLocks noChangeArrowheads="1"/>
          </p:cNvSpPr>
          <p:nvPr/>
        </p:nvSpPr>
        <p:spPr bwMode="auto">
          <a:xfrm>
            <a:off x="1108355" y="5416951"/>
            <a:ext cx="578734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1F497D"/>
                </a:solidFill>
                <a:effectLst/>
                <a:ea typeface="Calibri" pitchFamily="34" charset="0"/>
                <a:cs typeface="Arial" pitchFamily="34" charset="0"/>
                <a:hlinkClick r:id="rId8"/>
              </a:rPr>
              <a:t>www.microsoft.com/learning</a:t>
            </a:r>
            <a:endParaRPr kumimoji="0" lang="en-US" sz="1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effectLst/>
                <a:ea typeface="Calibri" pitchFamily="34" charset="0"/>
                <a:cs typeface="Arial" pitchFamily="34" charset="0"/>
              </a:rPr>
              <a:t>Microsoft Certification and Training </a:t>
            </a:r>
            <a:r>
              <a:rPr lang="en-US" sz="2000" dirty="0" smtClean="0">
                <a:ea typeface="Calibri" pitchFamily="34" charset="0"/>
                <a:cs typeface="Arial" pitchFamily="34" charset="0"/>
              </a:rPr>
              <a:t>R</a:t>
            </a:r>
            <a:r>
              <a:rPr kumimoji="0" lang="en-US" sz="2000" b="0" i="0" u="none" strike="noStrike" cap="none" normalizeH="0" baseline="0" dirty="0" smtClean="0">
                <a:ln>
                  <a:noFill/>
                </a:ln>
                <a:effectLst/>
                <a:ea typeface="Calibri" pitchFamily="34" charset="0"/>
                <a:cs typeface="Arial" pitchFamily="34" charset="0"/>
              </a:rPr>
              <a:t>esources</a:t>
            </a:r>
            <a:endParaRPr kumimoji="0" lang="en-US" sz="3600" b="0" i="0" u="none" strike="noStrike" cap="none" normalizeH="0" baseline="0" dirty="0" smtClean="0">
              <a:ln>
                <a:noFill/>
              </a:ln>
              <a:effectLst/>
              <a:cs typeface="Arial" pitchFamily="34" charset="0"/>
            </a:endParaRPr>
          </a:p>
        </p:txBody>
      </p:sp>
      <p:sp>
        <p:nvSpPr>
          <p:cNvPr id="57" name="Rectangle 56"/>
          <p:cNvSpPr/>
          <p:nvPr/>
        </p:nvSpPr>
        <p:spPr>
          <a:xfrm>
            <a:off x="4629872" y="2124093"/>
            <a:ext cx="4514127" cy="954107"/>
          </a:xfrm>
          <a:prstGeom prst="rect">
            <a:avLst/>
          </a:prstGeom>
        </p:spPr>
        <p:txBody>
          <a:bodyPr wrap="square">
            <a:spAutoFit/>
          </a:bodyPr>
          <a:lstStyle/>
          <a:p>
            <a:pPr>
              <a:spcBef>
                <a:spcPts val="600"/>
              </a:spcBef>
            </a:pPr>
            <a:r>
              <a:rPr lang="en-US" sz="2000" dirty="0" smtClean="0">
                <a:hlinkClick r:id="rId8"/>
              </a:rPr>
              <a:t>www.microsoft.com/learning</a:t>
            </a:r>
            <a:r>
              <a:rPr lang="en-US" sz="2000" dirty="0" smtClean="0"/>
              <a:t>  </a:t>
            </a:r>
          </a:p>
          <a:p>
            <a:pPr marL="0" lvl="1" indent="0">
              <a:lnSpc>
                <a:spcPct val="100000"/>
              </a:lnSpc>
              <a:spcBef>
                <a:spcPts val="0"/>
              </a:spcBef>
              <a:buNone/>
              <a:tabLst>
                <a:tab pos="1828800" algn="l"/>
              </a:tabLst>
            </a:pPr>
            <a:endParaRPr lang="en-US" dirty="0" smtClean="0"/>
          </a:p>
          <a:p>
            <a:r>
              <a:rPr lang="en-US" dirty="0" smtClean="0"/>
              <a:t>Microsoft Certification &amp; Training Resources</a:t>
            </a:r>
            <a:endParaRPr lang="en-US" dirty="0"/>
          </a:p>
        </p:txBody>
      </p:sp>
      <p:sp>
        <p:nvSpPr>
          <p:cNvPr id="54" name="Title 1"/>
          <p:cNvSpPr>
            <a:spLocks noGrp="1"/>
          </p:cNvSpPr>
          <p:nvPr>
            <p:ph type="title"/>
          </p:nvPr>
        </p:nvSpPr>
        <p:spPr/>
        <p:txBody>
          <a:bodyPr vert="horz" wrap="square" lIns="0" tIns="0" rIns="0" bIns="0" rtlCol="0" anchor="t">
            <a:spAutoFit/>
          </a:bodyPr>
          <a:lstStyle/>
          <a:p>
            <a:r>
              <a:rPr/>
              <a:t>Resources</a:t>
            </a:r>
          </a:p>
        </p:txBody>
      </p:sp>
      <p:grpSp>
        <p:nvGrpSpPr>
          <p:cNvPr id="6" name="Group 57"/>
          <p:cNvGrpSpPr/>
          <p:nvPr/>
        </p:nvGrpSpPr>
        <p:grpSpPr bwMode="black">
          <a:xfrm>
            <a:off x="5457615" y="1036053"/>
            <a:ext cx="3477054" cy="771334"/>
            <a:chOff x="5561787" y="0"/>
            <a:chExt cx="3477054" cy="771334"/>
          </a:xfrm>
        </p:grpSpPr>
        <p:pic>
          <p:nvPicPr>
            <p:cNvPr id="56" name="Picture 55" descr="ms_Learning_w.eps"/>
            <p:cNvPicPr>
              <a:picLocks noChangeAspect="1"/>
            </p:cNvPicPr>
            <p:nvPr/>
          </p:nvPicPr>
          <p:blipFill>
            <a:blip r:embed="rId9"/>
            <a:srcRect l="51467"/>
            <a:stretch>
              <a:fillRect/>
            </a:stretch>
          </p:blipFill>
          <p:spPr bwMode="black">
            <a:xfrm>
              <a:off x="7257327" y="0"/>
              <a:ext cx="1781514" cy="771334"/>
            </a:xfrm>
            <a:prstGeom prst="rect">
              <a:avLst/>
            </a:prstGeom>
          </p:spPr>
        </p:pic>
        <p:pic>
          <p:nvPicPr>
            <p:cNvPr id="1026" name="Picture 2" descr="C:\Documents and Settings\Pennie\My Documents\ACERDATA (D)\Pennie's documents\MS Image\Boxshot_Logo\MICROSOFT\Microsoft Logo wht shadow.png"/>
            <p:cNvPicPr>
              <a:picLocks noChangeAspect="1" noChangeArrowheads="1"/>
            </p:cNvPicPr>
            <p:nvPr/>
          </p:nvPicPr>
          <p:blipFill>
            <a:blip r:embed="rId10"/>
            <a:srcRect/>
            <a:stretch>
              <a:fillRect/>
            </a:stretch>
          </p:blipFill>
          <p:spPr bwMode="black">
            <a:xfrm>
              <a:off x="5561787" y="254642"/>
              <a:ext cx="1693646" cy="312516"/>
            </a:xfrm>
            <a:prstGeom prst="rect">
              <a:avLst/>
            </a:prstGeom>
            <a:noFill/>
          </p:spPr>
        </p:pic>
      </p:grpSp>
      <p:pic>
        <p:nvPicPr>
          <p:cNvPr id="55" name="Picture 54" descr="Tech·Ed_circle_arrow_black.emf"/>
          <p:cNvPicPr>
            <a:picLocks noChangeAspect="1"/>
          </p:cNvPicPr>
          <p:nvPr/>
        </p:nvPicPr>
        <p:blipFill>
          <a:blip r:embed="rId11"/>
          <a:stretch>
            <a:fillRect/>
          </a:stretch>
        </p:blipFill>
        <p:spPr>
          <a:xfrm>
            <a:off x="285588" y="5482865"/>
            <a:ext cx="576059" cy="576059"/>
          </a:xfrm>
          <a:prstGeom prst="rect">
            <a:avLst/>
          </a:prstGeom>
        </p:spPr>
      </p:pic>
      <p:sp>
        <p:nvSpPr>
          <p:cNvPr id="53" name="Rectangle 52"/>
          <p:cNvSpPr/>
          <p:nvPr/>
        </p:nvSpPr>
        <p:spPr bwMode="auto">
          <a:xfrm>
            <a:off x="-2298032" y="0"/>
            <a:ext cx="2141623" cy="30723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a:p>
            <a:pPr defTabSz="914099" fontAlgn="base">
              <a:spcBef>
                <a:spcPct val="0"/>
              </a:spcBef>
              <a:spcAft>
                <a:spcPct val="0"/>
              </a:spcAft>
            </a:pPr>
            <a:r>
              <a:rPr lang="en-US" sz="2000" b="1" dirty="0" smtClean="0">
                <a:solidFill>
                  <a:schemeClr val="accent5"/>
                </a:solidFill>
              </a:rPr>
              <a:t>Speakers, </a:t>
            </a:r>
          </a:p>
          <a:p>
            <a:r>
              <a:rPr lang="en-US" dirty="0" smtClean="0"/>
              <a:t>TechEd 2009 is not producing </a:t>
            </a:r>
          </a:p>
          <a:p>
            <a:r>
              <a:rPr lang="en-US" dirty="0" smtClean="0"/>
              <a:t>a DVD. Please announce that </a:t>
            </a:r>
          </a:p>
          <a:p>
            <a:r>
              <a:rPr lang="en-US" dirty="0" smtClean="0"/>
              <a:t>attendees can </a:t>
            </a:r>
            <a:r>
              <a:rPr lang="en-US" b="1" dirty="0" smtClean="0"/>
              <a:t>access session </a:t>
            </a:r>
            <a:endParaRPr lang="en-US" dirty="0" smtClean="0"/>
          </a:p>
          <a:p>
            <a:r>
              <a:rPr lang="en-US" b="1" dirty="0" smtClean="0"/>
              <a:t>recordings at TechEd Online. </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1" nodeType="afterEffect">
                                  <p:stCondLst>
                                    <p:cond delay="200"/>
                                  </p:stCondLst>
                                  <p:childTnLst>
                                    <p:animEffect transition="out" filter="fade">
                                      <p:cBhvr>
                                        <p:cTn id="11" dur="2000"/>
                                        <p:tgtEl>
                                          <p:spTgt spid="42"/>
                                        </p:tgtEl>
                                      </p:cBhvr>
                                    </p:animEffect>
                                    <p:set>
                                      <p:cBhvr>
                                        <p:cTn id="12" dur="1" fill="hold">
                                          <p:stCondLst>
                                            <p:cond delay="1999"/>
                                          </p:stCondLst>
                                        </p:cTn>
                                        <p:tgtEl>
                                          <p:spTgt spid="42"/>
                                        </p:tgtEl>
                                        <p:attrNameLst>
                                          <p:attrName>style.visibility</p:attrName>
                                        </p:attrNameLst>
                                      </p:cBhvr>
                                      <p:to>
                                        <p:strVal val="hidden"/>
                                      </p:to>
                                    </p:set>
                                  </p:childTnLst>
                                </p:cTn>
                              </p:par>
                            </p:childTnLst>
                          </p:cTn>
                        </p:par>
                        <p:par>
                          <p:cTn id="13" fill="hold">
                            <p:stCondLst>
                              <p:cond delay="2200"/>
                            </p:stCondLst>
                            <p:childTnLst>
                              <p:par>
                                <p:cTn id="14" presetID="1" presetClass="entr" presetSubtype="0"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par>
                          <p:cTn id="18" fill="hold">
                            <p:stCondLst>
                              <p:cond delay="2200"/>
                            </p:stCondLst>
                            <p:childTnLst>
                              <p:par>
                                <p:cTn id="19" presetID="10" presetClass="exit" presetSubtype="0" fill="hold" grpId="1" nodeType="afterEffect">
                                  <p:stCondLst>
                                    <p:cond delay="200"/>
                                  </p:stCondLst>
                                  <p:childTnLst>
                                    <p:animEffect transition="out" filter="fade">
                                      <p:cBhvr>
                                        <p:cTn id="20" dur="2000"/>
                                        <p:tgtEl>
                                          <p:spTgt spid="41"/>
                                        </p:tgtEl>
                                      </p:cBhvr>
                                    </p:animEffect>
                                    <p:set>
                                      <p:cBhvr>
                                        <p:cTn id="21" dur="1" fill="hold">
                                          <p:stCondLst>
                                            <p:cond delay="1999"/>
                                          </p:stCondLst>
                                        </p:cTn>
                                        <p:tgtEl>
                                          <p:spTgt spid="41"/>
                                        </p:tgtEl>
                                        <p:attrNameLst>
                                          <p:attrName>style.visibility</p:attrName>
                                        </p:attrNameLst>
                                      </p:cBhvr>
                                      <p:to>
                                        <p:strVal val="hidden"/>
                                      </p:to>
                                    </p:set>
                                  </p:childTnLst>
                                </p:cTn>
                              </p:par>
                            </p:childTnLst>
                          </p:cTn>
                        </p:par>
                        <p:par>
                          <p:cTn id="22" fill="hold">
                            <p:stCondLst>
                              <p:cond delay="4400"/>
                            </p:stCondLst>
                            <p:childTnLst>
                              <p:par>
                                <p:cTn id="23" presetID="1"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par>
                          <p:cTn id="27" fill="hold">
                            <p:stCondLst>
                              <p:cond delay="4400"/>
                            </p:stCondLst>
                            <p:childTnLst>
                              <p:par>
                                <p:cTn id="28" presetID="10" presetClass="exit" presetSubtype="0" fill="hold" grpId="1" nodeType="afterEffect">
                                  <p:stCondLst>
                                    <p:cond delay="200"/>
                                  </p:stCondLst>
                                  <p:childTnLst>
                                    <p:animEffect transition="out" filter="fade">
                                      <p:cBhvr>
                                        <p:cTn id="29" dur="2000"/>
                                        <p:tgtEl>
                                          <p:spTgt spid="51"/>
                                        </p:tgtEl>
                                      </p:cBhvr>
                                    </p:animEffect>
                                    <p:set>
                                      <p:cBhvr>
                                        <p:cTn id="30" dur="1" fill="hold">
                                          <p:stCondLst>
                                            <p:cond delay="1999"/>
                                          </p:stCondLst>
                                        </p:cTn>
                                        <p:tgtEl>
                                          <p:spTgt spid="51"/>
                                        </p:tgtEl>
                                        <p:attrNameLst>
                                          <p:attrName>style.visibility</p:attrName>
                                        </p:attrNameLst>
                                      </p:cBhvr>
                                      <p:to>
                                        <p:strVal val="hidden"/>
                                      </p:to>
                                    </p:set>
                                  </p:childTnLst>
                                </p:cTn>
                              </p:par>
                            </p:childTnLst>
                          </p:cTn>
                        </p:par>
                        <p:par>
                          <p:cTn id="31" fill="hold">
                            <p:stCondLst>
                              <p:cond delay="6600"/>
                            </p:stCondLst>
                            <p:childTnLst>
                              <p:par>
                                <p:cTn id="32" presetID="1" presetClass="entr" presetSubtype="0" fill="hold" grpId="0" nodeType="afterEffect">
                                  <p:stCondLst>
                                    <p:cond delay="0"/>
                                  </p:stCondLst>
                                  <p:childTnLst>
                                    <p:set>
                                      <p:cBhvr>
                                        <p:cTn id="33" dur="1" fill="hold">
                                          <p:stCondLst>
                                            <p:cond delay="0"/>
                                          </p:stCondLst>
                                        </p:cTn>
                                        <p:tgtEl>
                                          <p:spTgt spid="5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par>
                          <p:cTn id="36" fill="hold">
                            <p:stCondLst>
                              <p:cond delay="6600"/>
                            </p:stCondLst>
                            <p:childTnLst>
                              <p:par>
                                <p:cTn id="37" presetID="10" presetClass="exit" presetSubtype="0" fill="hold" grpId="1" nodeType="afterEffect">
                                  <p:stCondLst>
                                    <p:cond delay="200"/>
                                  </p:stCondLst>
                                  <p:childTnLst>
                                    <p:animEffect transition="out" filter="fade">
                                      <p:cBhvr>
                                        <p:cTn id="38" dur="2000"/>
                                        <p:tgtEl>
                                          <p:spTgt spid="52"/>
                                        </p:tgtEl>
                                      </p:cBhvr>
                                    </p:animEffect>
                                    <p:set>
                                      <p:cBhvr>
                                        <p:cTn id="39" dur="1" fill="hold">
                                          <p:stCondLst>
                                            <p:cond delay="19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1" grpId="0" animBg="1"/>
      <p:bldP spid="41" grpId="1" animBg="1"/>
      <p:bldP spid="51" grpId="0" animBg="1"/>
      <p:bldP spid="51" grpId="1" animBg="1"/>
      <p:bldP spid="52" grpId="0" animBg="1"/>
      <p:bldP spid="52" grpId="1"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smtClean="0"/>
              <a:t>Related Content</a:t>
            </a:r>
            <a:endParaRPr lang="en-US" dirty="0"/>
          </a:p>
        </p:txBody>
      </p:sp>
      <p:sp>
        <p:nvSpPr>
          <p:cNvPr id="17" name="Content Placeholder 16"/>
          <p:cNvSpPr>
            <a:spLocks noGrp="1"/>
          </p:cNvSpPr>
          <p:nvPr>
            <p:ph sz="quarter" idx="10"/>
          </p:nvPr>
        </p:nvSpPr>
        <p:spPr/>
        <p:txBody>
          <a:bodyPr/>
          <a:lstStyle/>
          <a:p>
            <a:r>
              <a:rPr smtClean="0"/>
              <a:t>Breakout Sessions (session codes and titles)</a:t>
            </a:r>
          </a:p>
        </p:txBody>
      </p:sp>
      <p:sp>
        <p:nvSpPr>
          <p:cNvPr id="18" name="Content Placeholder 17"/>
          <p:cNvSpPr>
            <a:spLocks noGrp="1"/>
          </p:cNvSpPr>
          <p:nvPr>
            <p:ph sz="quarter" idx="11"/>
          </p:nvPr>
        </p:nvSpPr>
        <p:spPr/>
        <p:txBody>
          <a:bodyPr/>
          <a:lstStyle/>
          <a:p>
            <a:pPr>
              <a:defRPr/>
            </a:pPr>
            <a:r>
              <a:rPr smtClean="0"/>
              <a:t>Interactive Theater Sessions (session codes and titles)</a:t>
            </a:r>
          </a:p>
        </p:txBody>
      </p:sp>
      <p:sp>
        <p:nvSpPr>
          <p:cNvPr id="19" name="Content Placeholder 18"/>
          <p:cNvSpPr>
            <a:spLocks noGrp="1"/>
          </p:cNvSpPr>
          <p:nvPr>
            <p:ph sz="quarter" idx="12"/>
          </p:nvPr>
        </p:nvSpPr>
        <p:spPr/>
        <p:txBody>
          <a:bodyPr/>
          <a:lstStyle/>
          <a:p>
            <a:r>
              <a:rPr smtClean="0"/>
              <a:t>Hands-on Labs (session codes and titles)</a:t>
            </a:r>
          </a:p>
        </p:txBody>
      </p:sp>
      <p:sp>
        <p:nvSpPr>
          <p:cNvPr id="20" name="Content Placeholder 19"/>
          <p:cNvSpPr>
            <a:spLocks noGrp="1"/>
          </p:cNvSpPr>
          <p:nvPr>
            <p:ph sz="quarter" idx="13"/>
          </p:nvPr>
        </p:nvSpPr>
        <p:spPr/>
        <p:txBody>
          <a:bodyPr/>
          <a:lstStyle/>
          <a:p>
            <a:r>
              <a:rPr smtClean="0"/>
              <a:t>Hands-on Labs (session codes and titles)</a:t>
            </a:r>
          </a:p>
        </p:txBody>
      </p:sp>
      <p:sp>
        <p:nvSpPr>
          <p:cNvPr id="8" name="Rectangle 7"/>
          <p:cNvSpPr/>
          <p:nvPr/>
        </p:nvSpPr>
        <p:spPr bwMode="auto">
          <a:xfrm>
            <a:off x="-2298032" y="0"/>
            <a:ext cx="2141623" cy="2586789"/>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a:p>
            <a:pPr defTabSz="914099" fontAlgn="base">
              <a:spcBef>
                <a:spcPct val="0"/>
              </a:spcBef>
              <a:spcAft>
                <a:spcPct val="0"/>
              </a:spcAft>
            </a:pPr>
            <a:r>
              <a:rPr lang="en-US" sz="2000" b="1" dirty="0" smtClean="0">
                <a:solidFill>
                  <a:schemeClr val="accent5"/>
                </a:solidFill>
              </a:rPr>
              <a:t>Speakers, </a:t>
            </a:r>
          </a:p>
          <a:p>
            <a:pPr defTabSz="914099" fontAlgn="base">
              <a:spcBef>
                <a:spcPct val="0"/>
              </a:spcBef>
              <a:spcAft>
                <a:spcPct val="0"/>
              </a:spcAft>
            </a:pPr>
            <a:r>
              <a:rPr lang="en-US" dirty="0" smtClean="0"/>
              <a:t>please list the Breakout Sessions, </a:t>
            </a:r>
            <a:br>
              <a:rPr lang="en-US" dirty="0" smtClean="0"/>
            </a:br>
            <a:r>
              <a:rPr lang="en-US" dirty="0" smtClean="0"/>
              <a:t>TLC Interactive Theaters and Labs </a:t>
            </a:r>
            <a:br>
              <a:rPr lang="en-US" dirty="0" smtClean="0"/>
            </a:br>
            <a:r>
              <a:rPr lang="en-US" dirty="0" smtClean="0"/>
              <a:t>that are related to your session.</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75" name="Rectangle 63"/>
          <p:cNvSpPr>
            <a:spLocks noChangeArrowheads="1"/>
          </p:cNvSpPr>
          <p:nvPr/>
        </p:nvSpPr>
        <p:spPr bwMode="auto">
          <a:xfrm>
            <a:off x="0" y="1158875"/>
            <a:ext cx="9144000" cy="5416550"/>
          </a:xfrm>
          <a:prstGeom prst="rect">
            <a:avLst/>
          </a:prstGeom>
          <a:solidFill>
            <a:schemeClr val="bg2">
              <a:alpha val="50195"/>
            </a:schemeClr>
          </a:solidFill>
          <a:ln w="9525">
            <a:noFill/>
            <a:miter lim="800000"/>
            <a:headEnd/>
            <a:tailEnd/>
          </a:ln>
        </p:spPr>
        <p:txBody>
          <a:bodyPr wrap="none" lIns="91436" tIns="45718" rIns="91436" bIns="45718" anchor="ctr"/>
          <a:lstStyle/>
          <a:p>
            <a:pPr algn="ctr">
              <a:lnSpc>
                <a:spcPct val="90000"/>
              </a:lnSpc>
              <a:spcBef>
                <a:spcPct val="30000"/>
              </a:spcBef>
              <a:defRPr/>
            </a:pPr>
            <a:endParaRPr lang="en-US">
              <a:effectLst>
                <a:outerShdw blurRad="38100" dist="38100" dir="2700000" algn="tl">
                  <a:srgbClr val="000000"/>
                </a:outerShdw>
              </a:effectLst>
            </a:endParaRPr>
          </a:p>
        </p:txBody>
      </p:sp>
      <p:sp>
        <p:nvSpPr>
          <p:cNvPr id="11267" name="Rectangle 67"/>
          <p:cNvSpPr>
            <a:spLocks noGrp="1" noChangeArrowheads="1"/>
          </p:cNvSpPr>
          <p:nvPr>
            <p:ph type="title"/>
          </p:nvPr>
        </p:nvSpPr>
        <p:spPr/>
        <p:txBody>
          <a:bodyPr anchor="ctr"/>
          <a:lstStyle/>
          <a:p>
            <a:r>
              <a:rPr lang="en-US" dirty="0" smtClean="0"/>
              <a:t>Virtualization Attacks</a:t>
            </a:r>
          </a:p>
        </p:txBody>
      </p:sp>
      <p:sp>
        <p:nvSpPr>
          <p:cNvPr id="11268" name="Text Box 9"/>
          <p:cNvSpPr txBox="1">
            <a:spLocks noChangeArrowheads="1"/>
          </p:cNvSpPr>
          <p:nvPr/>
        </p:nvSpPr>
        <p:spPr bwMode="auto">
          <a:xfrm>
            <a:off x="403225" y="1228725"/>
            <a:ext cx="3294063" cy="369888"/>
          </a:xfrm>
          <a:prstGeom prst="rect">
            <a:avLst/>
          </a:prstGeom>
          <a:noFill/>
          <a:ln w="3175" algn="ctr">
            <a:noFill/>
            <a:miter lim="800000"/>
            <a:headEnd/>
            <a:tailEnd/>
          </a:ln>
        </p:spPr>
        <p:txBody>
          <a:bodyPr lIns="91436" tIns="45718" rIns="91436" bIns="45718">
            <a:spAutoFit/>
          </a:bodyPr>
          <a:lstStyle/>
          <a:p>
            <a:pPr algn="ctr">
              <a:lnSpc>
                <a:spcPct val="90000"/>
              </a:lnSpc>
              <a:spcBef>
                <a:spcPct val="30000"/>
              </a:spcBef>
            </a:pPr>
            <a:r>
              <a:rPr lang="en-US" sz="2000" dirty="0" smtClean="0">
                <a:solidFill>
                  <a:schemeClr val="tx1"/>
                </a:solidFill>
              </a:rPr>
              <a:t>Parent Partition</a:t>
            </a:r>
            <a:endParaRPr lang="en-US" sz="2000" dirty="0">
              <a:solidFill>
                <a:schemeClr val="tx1"/>
              </a:solidFill>
            </a:endParaRPr>
          </a:p>
        </p:txBody>
      </p:sp>
      <p:sp>
        <p:nvSpPr>
          <p:cNvPr id="115738" name="Line 26"/>
          <p:cNvSpPr>
            <a:spLocks noChangeShapeType="1"/>
          </p:cNvSpPr>
          <p:nvPr/>
        </p:nvSpPr>
        <p:spPr bwMode="auto">
          <a:xfrm rot="60000" flipH="1">
            <a:off x="258763" y="3492500"/>
            <a:ext cx="3657600" cy="44450"/>
          </a:xfrm>
          <a:prstGeom prst="line">
            <a:avLst/>
          </a:prstGeom>
          <a:noFill/>
          <a:ln w="28575">
            <a:solidFill>
              <a:srgbClr val="FFFFFF"/>
            </a:solidFill>
            <a:prstDash val="dash"/>
            <a:round/>
            <a:headEnd/>
            <a:tailEnd/>
          </a:ln>
          <a:effectLst>
            <a:outerShdw dist="35921" dir="2700000" algn="ctr" rotWithShape="0">
              <a:schemeClr val="bg2"/>
            </a:outerShdw>
          </a:effectLst>
        </p:spPr>
        <p:txBody>
          <a:bodyPr wrap="none" lIns="91436" tIns="45718" rIns="91436" bIns="45718" anchor="ctr"/>
          <a:lstStyle/>
          <a:p>
            <a:pPr>
              <a:defRPr/>
            </a:pPr>
            <a:endParaRPr lang="en-US"/>
          </a:p>
        </p:txBody>
      </p:sp>
      <p:grpSp>
        <p:nvGrpSpPr>
          <p:cNvPr id="2" name="Group 123"/>
          <p:cNvGrpSpPr>
            <a:grpSpLocks/>
          </p:cNvGrpSpPr>
          <p:nvPr/>
        </p:nvGrpSpPr>
        <p:grpSpPr bwMode="auto">
          <a:xfrm>
            <a:off x="266701" y="1643063"/>
            <a:ext cx="3616325" cy="1905000"/>
            <a:chOff x="168" y="1035"/>
            <a:chExt cx="2278" cy="1200"/>
          </a:xfrm>
        </p:grpSpPr>
        <p:grpSp>
          <p:nvGrpSpPr>
            <p:cNvPr id="3" name="Group 90"/>
            <p:cNvGrpSpPr>
              <a:grpSpLocks/>
            </p:cNvGrpSpPr>
            <p:nvPr/>
          </p:nvGrpSpPr>
          <p:grpSpPr bwMode="auto">
            <a:xfrm>
              <a:off x="168" y="1035"/>
              <a:ext cx="2278" cy="1200"/>
              <a:chOff x="-456" y="-600"/>
              <a:chExt cx="2158" cy="1200"/>
            </a:xfrm>
          </p:grpSpPr>
          <p:pic>
            <p:nvPicPr>
              <p:cNvPr id="11331" name="Picture 89" descr="Vivid teal box"/>
              <p:cNvPicPr>
                <a:picLocks noChangeAspect="1" noChangeArrowheads="1"/>
              </p:cNvPicPr>
              <p:nvPr/>
            </p:nvPicPr>
            <p:blipFill>
              <a:blip r:embed="rId3"/>
              <a:srcRect/>
              <a:stretch>
                <a:fillRect/>
              </a:stretch>
            </p:blipFill>
            <p:spPr bwMode="auto">
              <a:xfrm>
                <a:off x="-456" y="-600"/>
                <a:ext cx="2158" cy="1200"/>
              </a:xfrm>
              <a:prstGeom prst="rect">
                <a:avLst/>
              </a:prstGeom>
              <a:noFill/>
              <a:ln w="9525">
                <a:noFill/>
                <a:miter lim="800000"/>
                <a:headEnd/>
                <a:tailEnd/>
              </a:ln>
            </p:spPr>
          </p:pic>
          <p:sp>
            <p:nvSpPr>
              <p:cNvPr id="11332" name="Text Box 29"/>
              <p:cNvSpPr txBox="1">
                <a:spLocks noChangeArrowheads="1"/>
              </p:cNvSpPr>
              <p:nvPr/>
            </p:nvSpPr>
            <p:spPr bwMode="auto">
              <a:xfrm>
                <a:off x="-372" y="-466"/>
                <a:ext cx="1735" cy="198"/>
              </a:xfrm>
              <a:prstGeom prst="rect">
                <a:avLst/>
              </a:prstGeom>
              <a:noFill/>
              <a:ln w="3175" algn="ctr">
                <a:noFill/>
                <a:miter lim="800000"/>
                <a:headEnd/>
                <a:tailEnd/>
              </a:ln>
            </p:spPr>
            <p:txBody>
              <a:bodyPr>
                <a:spAutoFit/>
              </a:bodyPr>
              <a:lstStyle/>
              <a:p>
                <a:pPr>
                  <a:lnSpc>
                    <a:spcPct val="90000"/>
                  </a:lnSpc>
                  <a:spcBef>
                    <a:spcPct val="30000"/>
                  </a:spcBef>
                </a:pPr>
                <a:r>
                  <a:rPr lang="en-US" sz="1600" dirty="0">
                    <a:solidFill>
                      <a:schemeClr val="tx1"/>
                    </a:solidFill>
                  </a:rPr>
                  <a:t>Virtualization Stack</a:t>
                </a:r>
              </a:p>
            </p:txBody>
          </p:sp>
        </p:grpSp>
        <p:grpSp>
          <p:nvGrpSpPr>
            <p:cNvPr id="4" name="Group 77"/>
            <p:cNvGrpSpPr>
              <a:grpSpLocks/>
            </p:cNvGrpSpPr>
            <p:nvPr/>
          </p:nvGrpSpPr>
          <p:grpSpPr bwMode="auto">
            <a:xfrm>
              <a:off x="192" y="1400"/>
              <a:ext cx="1237" cy="784"/>
              <a:chOff x="2342" y="4816"/>
              <a:chExt cx="1237" cy="784"/>
            </a:xfrm>
          </p:grpSpPr>
          <p:pic>
            <p:nvPicPr>
              <p:cNvPr id="11329" name="Picture 75" descr="Vivid yellow box"/>
              <p:cNvPicPr>
                <a:picLocks noChangeAspect="1" noChangeArrowheads="1"/>
              </p:cNvPicPr>
              <p:nvPr/>
            </p:nvPicPr>
            <p:blipFill>
              <a:blip r:embed="rId4"/>
              <a:srcRect/>
              <a:stretch>
                <a:fillRect/>
              </a:stretch>
            </p:blipFill>
            <p:spPr bwMode="auto">
              <a:xfrm>
                <a:off x="2344" y="4816"/>
                <a:ext cx="1235" cy="784"/>
              </a:xfrm>
              <a:prstGeom prst="rect">
                <a:avLst/>
              </a:prstGeom>
              <a:noFill/>
              <a:ln w="9525">
                <a:noFill/>
                <a:miter lim="800000"/>
                <a:headEnd/>
                <a:tailEnd/>
              </a:ln>
            </p:spPr>
          </p:pic>
          <p:pic>
            <p:nvPicPr>
              <p:cNvPr id="11330" name="Picture 76" descr="Vivid yellow box"/>
              <p:cNvPicPr>
                <a:picLocks noChangeAspect="1" noChangeArrowheads="1"/>
              </p:cNvPicPr>
              <p:nvPr/>
            </p:nvPicPr>
            <p:blipFill>
              <a:blip r:embed="rId4"/>
              <a:srcRect/>
              <a:stretch>
                <a:fillRect/>
              </a:stretch>
            </p:blipFill>
            <p:spPr bwMode="auto">
              <a:xfrm>
                <a:off x="2342" y="5096"/>
                <a:ext cx="1235" cy="472"/>
              </a:xfrm>
              <a:prstGeom prst="rect">
                <a:avLst/>
              </a:prstGeom>
              <a:noFill/>
              <a:ln w="9525">
                <a:noFill/>
                <a:miter lim="800000"/>
                <a:headEnd/>
                <a:tailEnd/>
              </a:ln>
            </p:spPr>
          </p:pic>
        </p:grpSp>
        <p:pic>
          <p:nvPicPr>
            <p:cNvPr id="11323" name="Picture 92" descr="Vivid yellow box"/>
            <p:cNvPicPr>
              <a:picLocks noChangeAspect="1" noChangeArrowheads="1"/>
            </p:cNvPicPr>
            <p:nvPr/>
          </p:nvPicPr>
          <p:blipFill>
            <a:blip r:embed="rId4"/>
            <a:srcRect/>
            <a:stretch>
              <a:fillRect/>
            </a:stretch>
          </p:blipFill>
          <p:spPr bwMode="auto">
            <a:xfrm>
              <a:off x="1552" y="1244"/>
              <a:ext cx="800" cy="728"/>
            </a:xfrm>
            <a:prstGeom prst="rect">
              <a:avLst/>
            </a:prstGeom>
            <a:noFill/>
            <a:ln w="9525">
              <a:noFill/>
              <a:miter lim="800000"/>
              <a:headEnd/>
              <a:tailEnd/>
            </a:ln>
          </p:spPr>
        </p:pic>
        <p:pic>
          <p:nvPicPr>
            <p:cNvPr id="11324" name="Picture 93" descr="Vivid yellow box"/>
            <p:cNvPicPr>
              <a:picLocks noChangeAspect="1" noChangeArrowheads="1"/>
            </p:cNvPicPr>
            <p:nvPr/>
          </p:nvPicPr>
          <p:blipFill>
            <a:blip r:embed="rId4"/>
            <a:srcRect/>
            <a:stretch>
              <a:fillRect/>
            </a:stretch>
          </p:blipFill>
          <p:spPr bwMode="auto">
            <a:xfrm>
              <a:off x="1480" y="1320"/>
              <a:ext cx="800" cy="728"/>
            </a:xfrm>
            <a:prstGeom prst="rect">
              <a:avLst/>
            </a:prstGeom>
            <a:noFill/>
            <a:ln w="9525">
              <a:noFill/>
              <a:miter lim="800000"/>
              <a:headEnd/>
              <a:tailEnd/>
            </a:ln>
          </p:spPr>
        </p:pic>
        <p:pic>
          <p:nvPicPr>
            <p:cNvPr id="11325" name="Picture 91" descr="Vivid yellow box"/>
            <p:cNvPicPr>
              <a:picLocks noChangeAspect="1" noChangeArrowheads="1"/>
            </p:cNvPicPr>
            <p:nvPr/>
          </p:nvPicPr>
          <p:blipFill>
            <a:blip r:embed="rId4"/>
            <a:srcRect/>
            <a:stretch>
              <a:fillRect/>
            </a:stretch>
          </p:blipFill>
          <p:spPr bwMode="auto">
            <a:xfrm>
              <a:off x="1400" y="1416"/>
              <a:ext cx="800" cy="728"/>
            </a:xfrm>
            <a:prstGeom prst="rect">
              <a:avLst/>
            </a:prstGeom>
            <a:noFill/>
            <a:ln w="9525">
              <a:noFill/>
              <a:miter lim="800000"/>
              <a:headEnd/>
              <a:tailEnd/>
            </a:ln>
          </p:spPr>
        </p:pic>
        <p:sp>
          <p:nvSpPr>
            <p:cNvPr id="11326" name="Rectangle 23"/>
            <p:cNvSpPr>
              <a:spLocks noChangeArrowheads="1"/>
            </p:cNvSpPr>
            <p:nvPr/>
          </p:nvSpPr>
          <p:spPr bwMode="grayWhite">
            <a:xfrm>
              <a:off x="1422" y="1455"/>
              <a:ext cx="747" cy="619"/>
            </a:xfrm>
            <a:prstGeom prst="rect">
              <a:avLst/>
            </a:prstGeom>
            <a:noFill/>
            <a:ln w="3175" algn="ctr">
              <a:noFill/>
              <a:miter lim="800000"/>
              <a:headEnd/>
              <a:tailEnd/>
            </a:ln>
          </p:spPr>
          <p:txBody>
            <a:bodyPr wrap="none" anchor="ctr"/>
            <a:lstStyle/>
            <a:p>
              <a:pPr algn="ctr">
                <a:lnSpc>
                  <a:spcPct val="90000"/>
                </a:lnSpc>
                <a:spcBef>
                  <a:spcPct val="30000"/>
                </a:spcBef>
              </a:pPr>
              <a:r>
                <a:rPr lang="en-US" sz="1600" dirty="0">
                  <a:solidFill>
                    <a:schemeClr val="tx1"/>
                  </a:solidFill>
                </a:rPr>
                <a:t>VM Worker</a:t>
              </a:r>
              <a:br>
                <a:rPr lang="en-US" sz="1600" dirty="0">
                  <a:solidFill>
                    <a:schemeClr val="tx1"/>
                  </a:solidFill>
                </a:rPr>
              </a:br>
              <a:r>
                <a:rPr lang="en-US" sz="1600" dirty="0">
                  <a:solidFill>
                    <a:schemeClr val="tx1"/>
                  </a:solidFill>
                </a:rPr>
                <a:t>Processes</a:t>
              </a:r>
            </a:p>
          </p:txBody>
        </p:sp>
        <p:sp>
          <p:nvSpPr>
            <p:cNvPr id="115722" name="Rectangle 10"/>
            <p:cNvSpPr>
              <a:spLocks noChangeArrowheads="1"/>
            </p:cNvSpPr>
            <p:nvPr/>
          </p:nvSpPr>
          <p:spPr bwMode="grayWhite">
            <a:xfrm>
              <a:off x="323" y="1548"/>
              <a:ext cx="974" cy="576"/>
            </a:xfrm>
            <a:prstGeom prst="rect">
              <a:avLst/>
            </a:prstGeom>
            <a:noFill/>
            <a:ln w="3175" algn="ctr">
              <a:noFill/>
              <a:miter lim="800000"/>
              <a:headEnd/>
              <a:tailEnd/>
            </a:ln>
          </p:spPr>
          <p:txBody>
            <a:bodyPr wrap="none" anchor="ctr"/>
            <a:lstStyle/>
            <a:p>
              <a:pPr algn="ctr">
                <a:lnSpc>
                  <a:spcPct val="90000"/>
                </a:lnSpc>
                <a:spcBef>
                  <a:spcPct val="30000"/>
                </a:spcBef>
                <a:defRPr/>
              </a:pPr>
              <a:endParaRPr lang="en-US" sz="1600" dirty="0">
                <a:solidFill>
                  <a:schemeClr val="tx1"/>
                </a:solidFill>
                <a:effectLst>
                  <a:outerShdw blurRad="38100" dist="38100" dir="2700000" algn="tl">
                    <a:srgbClr val="C0C0C0"/>
                  </a:outerShdw>
                </a:effectLst>
              </a:endParaRPr>
            </a:p>
            <a:p>
              <a:pPr algn="ctr">
                <a:lnSpc>
                  <a:spcPct val="90000"/>
                </a:lnSpc>
                <a:spcBef>
                  <a:spcPct val="30000"/>
                </a:spcBef>
                <a:defRPr/>
              </a:pPr>
              <a:r>
                <a:rPr lang="en-US" sz="1600" dirty="0">
                  <a:solidFill>
                    <a:schemeClr val="tx1"/>
                  </a:solidFill>
                </a:rPr>
                <a:t>VM</a:t>
              </a:r>
              <a:br>
                <a:rPr lang="en-US" sz="1600" dirty="0">
                  <a:solidFill>
                    <a:schemeClr val="tx1"/>
                  </a:solidFill>
                </a:rPr>
              </a:br>
              <a:r>
                <a:rPr lang="en-US" sz="1600" dirty="0">
                  <a:solidFill>
                    <a:schemeClr val="tx1"/>
                  </a:solidFill>
                </a:rPr>
                <a:t>Service</a:t>
              </a:r>
            </a:p>
          </p:txBody>
        </p:sp>
        <p:sp>
          <p:nvSpPr>
            <p:cNvPr id="11328" name="Rectangle 21"/>
            <p:cNvSpPr>
              <a:spLocks noChangeArrowheads="1"/>
            </p:cNvSpPr>
            <p:nvPr/>
          </p:nvSpPr>
          <p:spPr bwMode="grayWhite">
            <a:xfrm>
              <a:off x="323" y="1502"/>
              <a:ext cx="974" cy="182"/>
            </a:xfrm>
            <a:prstGeom prst="rect">
              <a:avLst/>
            </a:prstGeom>
            <a:noFill/>
            <a:ln w="3175" algn="ctr">
              <a:noFill/>
              <a:miter lim="800000"/>
              <a:headEnd/>
              <a:tailEnd/>
            </a:ln>
          </p:spPr>
          <p:txBody>
            <a:bodyPr wrap="none" anchor="ctr"/>
            <a:lstStyle/>
            <a:p>
              <a:pPr algn="ctr">
                <a:lnSpc>
                  <a:spcPct val="90000"/>
                </a:lnSpc>
                <a:spcBef>
                  <a:spcPct val="30000"/>
                </a:spcBef>
              </a:pPr>
              <a:r>
                <a:rPr lang="en-US" sz="1600" dirty="0">
                  <a:solidFill>
                    <a:schemeClr val="tx1"/>
                  </a:solidFill>
                </a:rPr>
                <a:t>WMI Provider</a:t>
              </a:r>
            </a:p>
          </p:txBody>
        </p:sp>
      </p:grpSp>
      <p:sp>
        <p:nvSpPr>
          <p:cNvPr id="115719" name="Line 7"/>
          <p:cNvSpPr>
            <a:spLocks noChangeShapeType="1"/>
          </p:cNvSpPr>
          <p:nvPr/>
        </p:nvSpPr>
        <p:spPr bwMode="auto">
          <a:xfrm flipV="1">
            <a:off x="3943350" y="1171575"/>
            <a:ext cx="0" cy="4267200"/>
          </a:xfrm>
          <a:prstGeom prst="line">
            <a:avLst/>
          </a:prstGeom>
          <a:noFill/>
          <a:ln w="28575">
            <a:solidFill>
              <a:srgbClr val="FFFFFF"/>
            </a:solidFill>
            <a:prstDash val="lgDash"/>
            <a:round/>
            <a:headEnd/>
            <a:tailEnd/>
          </a:ln>
          <a:effectLst>
            <a:outerShdw dist="35921" dir="2700000" algn="ctr" rotWithShape="0">
              <a:schemeClr val="bg2"/>
            </a:outerShdw>
          </a:effectLst>
        </p:spPr>
        <p:txBody>
          <a:bodyPr wrap="none" lIns="91436" tIns="45718" rIns="91436" bIns="45718" anchor="ctr"/>
          <a:lstStyle/>
          <a:p>
            <a:pPr>
              <a:defRPr/>
            </a:pPr>
            <a:endParaRPr lang="en-US"/>
          </a:p>
        </p:txBody>
      </p:sp>
      <p:sp>
        <p:nvSpPr>
          <p:cNvPr id="11273" name="Text Box 12"/>
          <p:cNvSpPr txBox="1">
            <a:spLocks noChangeArrowheads="1"/>
          </p:cNvSpPr>
          <p:nvPr/>
        </p:nvSpPr>
        <p:spPr bwMode="auto">
          <a:xfrm>
            <a:off x="3916363" y="1230313"/>
            <a:ext cx="3398837" cy="369887"/>
          </a:xfrm>
          <a:prstGeom prst="rect">
            <a:avLst/>
          </a:prstGeom>
          <a:noFill/>
          <a:ln w="3175" algn="ctr">
            <a:noFill/>
            <a:miter lim="800000"/>
            <a:headEnd/>
            <a:tailEnd/>
          </a:ln>
        </p:spPr>
        <p:txBody>
          <a:bodyPr lIns="91436" tIns="45718" rIns="91436" bIns="45718">
            <a:spAutoFit/>
          </a:bodyPr>
          <a:lstStyle/>
          <a:p>
            <a:pPr algn="ctr">
              <a:lnSpc>
                <a:spcPct val="90000"/>
              </a:lnSpc>
              <a:spcBef>
                <a:spcPct val="30000"/>
              </a:spcBef>
            </a:pPr>
            <a:r>
              <a:rPr lang="en-US" sz="2000" dirty="0" smtClean="0">
                <a:solidFill>
                  <a:schemeClr val="tx1"/>
                </a:solidFill>
              </a:rPr>
              <a:t>Child Partition</a:t>
            </a:r>
            <a:endParaRPr lang="en-US" sz="2000" dirty="0">
              <a:solidFill>
                <a:schemeClr val="tx1"/>
              </a:solidFill>
            </a:endParaRPr>
          </a:p>
        </p:txBody>
      </p:sp>
      <p:sp>
        <p:nvSpPr>
          <p:cNvPr id="11274" name="Text Box 24"/>
          <p:cNvSpPr txBox="1">
            <a:spLocks noChangeArrowheads="1"/>
          </p:cNvSpPr>
          <p:nvPr/>
        </p:nvSpPr>
        <p:spPr bwMode="auto">
          <a:xfrm>
            <a:off x="3937000" y="5124450"/>
            <a:ext cx="1989138" cy="287338"/>
          </a:xfrm>
          <a:prstGeom prst="rect">
            <a:avLst/>
          </a:prstGeom>
          <a:noFill/>
          <a:ln w="3175" algn="ctr">
            <a:noFill/>
            <a:miter lim="800000"/>
            <a:headEnd/>
            <a:tailEnd/>
          </a:ln>
        </p:spPr>
        <p:txBody>
          <a:bodyPr lIns="91436" tIns="45718" rIns="91436" bIns="45718">
            <a:spAutoFit/>
          </a:bodyPr>
          <a:lstStyle/>
          <a:p>
            <a:pPr>
              <a:lnSpc>
                <a:spcPct val="90000"/>
              </a:lnSpc>
              <a:spcBef>
                <a:spcPct val="30000"/>
              </a:spcBef>
            </a:pPr>
            <a:r>
              <a:rPr lang="en-US" sz="1400" dirty="0">
                <a:solidFill>
                  <a:schemeClr val="tx1"/>
                </a:solidFill>
              </a:rPr>
              <a:t>Ring 0: Kernel Mode</a:t>
            </a:r>
          </a:p>
        </p:txBody>
      </p:sp>
      <p:pic>
        <p:nvPicPr>
          <p:cNvPr id="11275" name="Picture 78" descr="Vivid teal box"/>
          <p:cNvPicPr>
            <a:picLocks noChangeAspect="1" noChangeArrowheads="1"/>
          </p:cNvPicPr>
          <p:nvPr/>
        </p:nvPicPr>
        <p:blipFill>
          <a:blip r:embed="rId3"/>
          <a:srcRect/>
          <a:stretch>
            <a:fillRect/>
          </a:stretch>
        </p:blipFill>
        <p:spPr bwMode="auto">
          <a:xfrm>
            <a:off x="4002088" y="3460750"/>
            <a:ext cx="3425825" cy="1803400"/>
          </a:xfrm>
          <a:prstGeom prst="rect">
            <a:avLst/>
          </a:prstGeom>
          <a:noFill/>
          <a:ln w="9525">
            <a:noFill/>
            <a:miter lim="800000"/>
            <a:headEnd/>
            <a:tailEnd/>
          </a:ln>
        </p:spPr>
      </p:pic>
      <p:grpSp>
        <p:nvGrpSpPr>
          <p:cNvPr id="5" name="Group 80"/>
          <p:cNvGrpSpPr>
            <a:grpSpLocks/>
          </p:cNvGrpSpPr>
          <p:nvPr/>
        </p:nvGrpSpPr>
        <p:grpSpPr bwMode="auto">
          <a:xfrm>
            <a:off x="4138613" y="3576638"/>
            <a:ext cx="1685925" cy="1243012"/>
            <a:chOff x="4111" y="3729"/>
            <a:chExt cx="910" cy="803"/>
          </a:xfrm>
        </p:grpSpPr>
        <p:pic>
          <p:nvPicPr>
            <p:cNvPr id="11319" name="Picture 79" descr="Vivid yellow box"/>
            <p:cNvPicPr>
              <a:picLocks noChangeAspect="1" noChangeArrowheads="1"/>
            </p:cNvPicPr>
            <p:nvPr/>
          </p:nvPicPr>
          <p:blipFill>
            <a:blip r:embed="rId4"/>
            <a:srcRect/>
            <a:stretch>
              <a:fillRect/>
            </a:stretch>
          </p:blipFill>
          <p:spPr bwMode="auto">
            <a:xfrm>
              <a:off x="4111" y="3729"/>
              <a:ext cx="910" cy="803"/>
            </a:xfrm>
            <a:prstGeom prst="rect">
              <a:avLst/>
            </a:prstGeom>
            <a:noFill/>
            <a:ln w="9525">
              <a:noFill/>
              <a:miter lim="800000"/>
              <a:headEnd/>
              <a:tailEnd/>
            </a:ln>
          </p:spPr>
        </p:pic>
        <p:sp>
          <p:nvSpPr>
            <p:cNvPr id="11320" name="Rectangle 27"/>
            <p:cNvSpPr>
              <a:spLocks noChangeArrowheads="1"/>
            </p:cNvSpPr>
            <p:nvPr/>
          </p:nvSpPr>
          <p:spPr bwMode="grayWhite">
            <a:xfrm>
              <a:off x="4119" y="3765"/>
              <a:ext cx="892" cy="731"/>
            </a:xfrm>
            <a:prstGeom prst="rect">
              <a:avLst/>
            </a:prstGeom>
            <a:noFill/>
            <a:ln w="3175" algn="ctr">
              <a:noFill/>
              <a:miter lim="800000"/>
              <a:headEnd/>
              <a:tailEnd/>
            </a:ln>
          </p:spPr>
          <p:txBody>
            <a:bodyPr wrap="none" anchor="ctr"/>
            <a:lstStyle/>
            <a:p>
              <a:pPr algn="ctr">
                <a:lnSpc>
                  <a:spcPct val="90000"/>
                </a:lnSpc>
                <a:spcBef>
                  <a:spcPct val="30000"/>
                </a:spcBef>
              </a:pPr>
              <a:r>
                <a:rPr lang="en-US" sz="1600" dirty="0"/>
                <a:t>Virtualization</a:t>
              </a:r>
              <a:br>
                <a:rPr lang="en-US" sz="1600" dirty="0"/>
              </a:br>
              <a:r>
                <a:rPr lang="en-US" sz="1600" dirty="0"/>
                <a:t>Service</a:t>
              </a:r>
              <a:br>
                <a:rPr lang="en-US" sz="1600" dirty="0"/>
              </a:br>
              <a:r>
                <a:rPr lang="en-US" sz="1600" dirty="0"/>
                <a:t>Clients</a:t>
              </a:r>
              <a:br>
                <a:rPr lang="en-US" sz="1600" dirty="0"/>
              </a:br>
              <a:r>
                <a:rPr lang="en-US" sz="1600" dirty="0"/>
                <a:t>(VSCs)</a:t>
              </a:r>
            </a:p>
          </p:txBody>
        </p:sp>
      </p:grpSp>
      <p:pic>
        <p:nvPicPr>
          <p:cNvPr id="11277" name="Picture 81" descr="Vivid teal box"/>
          <p:cNvPicPr>
            <a:picLocks noChangeAspect="1" noChangeArrowheads="1"/>
          </p:cNvPicPr>
          <p:nvPr/>
        </p:nvPicPr>
        <p:blipFill>
          <a:blip r:embed="rId3"/>
          <a:srcRect/>
          <a:stretch>
            <a:fillRect/>
          </a:stretch>
        </p:blipFill>
        <p:spPr bwMode="auto">
          <a:xfrm>
            <a:off x="5872163" y="3587750"/>
            <a:ext cx="1360487" cy="1147763"/>
          </a:xfrm>
          <a:prstGeom prst="rect">
            <a:avLst/>
          </a:prstGeom>
          <a:noFill/>
          <a:ln w="9525">
            <a:noFill/>
            <a:miter lim="800000"/>
            <a:headEnd/>
            <a:tailEnd/>
          </a:ln>
        </p:spPr>
      </p:pic>
      <p:grpSp>
        <p:nvGrpSpPr>
          <p:cNvPr id="6" name="Group 85"/>
          <p:cNvGrpSpPr>
            <a:grpSpLocks/>
          </p:cNvGrpSpPr>
          <p:nvPr/>
        </p:nvGrpSpPr>
        <p:grpSpPr bwMode="auto">
          <a:xfrm>
            <a:off x="5537201" y="4624388"/>
            <a:ext cx="1698625" cy="515937"/>
            <a:chOff x="5520" y="4157"/>
            <a:chExt cx="1014" cy="325"/>
          </a:xfrm>
        </p:grpSpPr>
        <p:pic>
          <p:nvPicPr>
            <p:cNvPr id="11317" name="Picture 84" descr="Vivid yellow box"/>
            <p:cNvPicPr>
              <a:picLocks noChangeAspect="1" noChangeArrowheads="1"/>
            </p:cNvPicPr>
            <p:nvPr/>
          </p:nvPicPr>
          <p:blipFill>
            <a:blip r:embed="rId5"/>
            <a:srcRect/>
            <a:stretch>
              <a:fillRect/>
            </a:stretch>
          </p:blipFill>
          <p:spPr bwMode="auto">
            <a:xfrm>
              <a:off x="5520" y="4157"/>
              <a:ext cx="1014" cy="325"/>
            </a:xfrm>
            <a:prstGeom prst="rect">
              <a:avLst/>
            </a:prstGeom>
            <a:noFill/>
            <a:ln w="9525">
              <a:noFill/>
              <a:miter lim="800000"/>
              <a:headEnd/>
              <a:tailEnd/>
            </a:ln>
          </p:spPr>
        </p:pic>
        <p:sp>
          <p:nvSpPr>
            <p:cNvPr id="11318" name="Rectangle 31"/>
            <p:cNvSpPr>
              <a:spLocks noChangeArrowheads="1"/>
            </p:cNvSpPr>
            <p:nvPr/>
          </p:nvSpPr>
          <p:spPr bwMode="grayWhite">
            <a:xfrm>
              <a:off x="5561" y="4213"/>
              <a:ext cx="933" cy="212"/>
            </a:xfrm>
            <a:prstGeom prst="rect">
              <a:avLst/>
            </a:prstGeom>
            <a:noFill/>
            <a:ln w="3175" algn="ctr">
              <a:noFill/>
              <a:miter lim="800000"/>
              <a:headEnd/>
              <a:tailEnd/>
            </a:ln>
          </p:spPr>
          <p:txBody>
            <a:bodyPr wrap="none" anchor="ctr"/>
            <a:lstStyle/>
            <a:p>
              <a:pPr algn="ctr">
                <a:lnSpc>
                  <a:spcPct val="90000"/>
                </a:lnSpc>
                <a:spcBef>
                  <a:spcPct val="30000"/>
                </a:spcBef>
              </a:pPr>
              <a:r>
                <a:rPr lang="en-US" sz="1600" dirty="0"/>
                <a:t>Enlightenments</a:t>
              </a:r>
            </a:p>
          </p:txBody>
        </p:sp>
      </p:grpSp>
      <p:grpSp>
        <p:nvGrpSpPr>
          <p:cNvPr id="7" name="Group 86"/>
          <p:cNvGrpSpPr>
            <a:grpSpLocks/>
          </p:cNvGrpSpPr>
          <p:nvPr/>
        </p:nvGrpSpPr>
        <p:grpSpPr bwMode="auto">
          <a:xfrm>
            <a:off x="3551238" y="4629150"/>
            <a:ext cx="1609725" cy="515938"/>
            <a:chOff x="5760" y="4320"/>
            <a:chExt cx="1014" cy="325"/>
          </a:xfrm>
        </p:grpSpPr>
        <p:pic>
          <p:nvPicPr>
            <p:cNvPr id="11315" name="Picture 83" descr="Vivid yellow box"/>
            <p:cNvPicPr>
              <a:picLocks noChangeAspect="1" noChangeArrowheads="1"/>
            </p:cNvPicPr>
            <p:nvPr/>
          </p:nvPicPr>
          <p:blipFill>
            <a:blip r:embed="rId6"/>
            <a:srcRect/>
            <a:stretch>
              <a:fillRect/>
            </a:stretch>
          </p:blipFill>
          <p:spPr bwMode="auto">
            <a:xfrm>
              <a:off x="5760" y="4320"/>
              <a:ext cx="1014" cy="325"/>
            </a:xfrm>
            <a:prstGeom prst="rect">
              <a:avLst/>
            </a:prstGeom>
            <a:noFill/>
            <a:ln w="9525">
              <a:noFill/>
              <a:miter lim="800000"/>
              <a:headEnd/>
              <a:tailEnd/>
            </a:ln>
          </p:spPr>
        </p:pic>
        <p:sp>
          <p:nvSpPr>
            <p:cNvPr id="11316" name="Rectangle 28"/>
            <p:cNvSpPr>
              <a:spLocks noChangeArrowheads="1"/>
            </p:cNvSpPr>
            <p:nvPr/>
          </p:nvSpPr>
          <p:spPr bwMode="grayWhite">
            <a:xfrm>
              <a:off x="5946" y="4376"/>
              <a:ext cx="641" cy="212"/>
            </a:xfrm>
            <a:prstGeom prst="rect">
              <a:avLst/>
            </a:prstGeom>
            <a:noFill/>
            <a:ln w="3175" algn="ctr">
              <a:noFill/>
              <a:miter lim="800000"/>
              <a:headEnd/>
              <a:tailEnd/>
            </a:ln>
          </p:spPr>
          <p:txBody>
            <a:bodyPr wrap="none" anchor="ctr"/>
            <a:lstStyle/>
            <a:p>
              <a:pPr algn="ctr">
                <a:lnSpc>
                  <a:spcPct val="90000"/>
                </a:lnSpc>
                <a:spcBef>
                  <a:spcPct val="30000"/>
                </a:spcBef>
              </a:pPr>
              <a:r>
                <a:rPr lang="en-US" sz="1600" dirty="0"/>
                <a:t>VMBus</a:t>
              </a:r>
            </a:p>
          </p:txBody>
        </p:sp>
      </p:grpSp>
      <p:pic>
        <p:nvPicPr>
          <p:cNvPr id="11280" name="Picture 95" descr="Vivid blue box"/>
          <p:cNvPicPr>
            <a:picLocks noChangeAspect="1" noChangeArrowheads="1"/>
          </p:cNvPicPr>
          <p:nvPr/>
        </p:nvPicPr>
        <p:blipFill>
          <a:blip r:embed="rId7"/>
          <a:srcRect/>
          <a:stretch>
            <a:fillRect/>
          </a:stretch>
        </p:blipFill>
        <p:spPr bwMode="auto">
          <a:xfrm>
            <a:off x="4430713" y="2049463"/>
            <a:ext cx="2416175" cy="973137"/>
          </a:xfrm>
          <a:prstGeom prst="rect">
            <a:avLst/>
          </a:prstGeom>
          <a:noFill/>
          <a:ln w="9525">
            <a:noFill/>
            <a:miter lim="800000"/>
            <a:headEnd/>
            <a:tailEnd/>
          </a:ln>
        </p:spPr>
      </p:pic>
      <p:pic>
        <p:nvPicPr>
          <p:cNvPr id="11281" name="Picture 107" descr="cooltools-shape"/>
          <p:cNvPicPr>
            <a:picLocks noChangeAspect="1" noChangeArrowheads="1"/>
          </p:cNvPicPr>
          <p:nvPr/>
        </p:nvPicPr>
        <p:blipFill>
          <a:blip r:embed="rId8"/>
          <a:srcRect/>
          <a:stretch>
            <a:fillRect/>
          </a:stretch>
        </p:blipFill>
        <p:spPr bwMode="auto">
          <a:xfrm>
            <a:off x="1409700" y="5892800"/>
            <a:ext cx="5334000" cy="647700"/>
          </a:xfrm>
          <a:prstGeom prst="rect">
            <a:avLst/>
          </a:prstGeom>
          <a:noFill/>
          <a:ln w="9525">
            <a:noFill/>
            <a:miter lim="800000"/>
            <a:headEnd/>
            <a:tailEnd/>
          </a:ln>
        </p:spPr>
      </p:pic>
      <p:sp>
        <p:nvSpPr>
          <p:cNvPr id="11282" name="Rectangle 108"/>
          <p:cNvSpPr>
            <a:spLocks noChangeArrowheads="1"/>
          </p:cNvSpPr>
          <p:nvPr/>
        </p:nvSpPr>
        <p:spPr bwMode="invGray">
          <a:xfrm>
            <a:off x="644525" y="5935663"/>
            <a:ext cx="6824663" cy="568325"/>
          </a:xfrm>
          <a:prstGeom prst="rect">
            <a:avLst/>
          </a:prstGeom>
          <a:noFill/>
          <a:ln w="3175">
            <a:noFill/>
            <a:miter lim="800000"/>
            <a:headEnd/>
            <a:tailEnd/>
          </a:ln>
        </p:spPr>
        <p:txBody>
          <a:bodyPr wrap="none" lIns="91436" tIns="45718" rIns="91436" bIns="45718" anchor="ctr"/>
          <a:lstStyle/>
          <a:p>
            <a:pPr algn="ctr">
              <a:lnSpc>
                <a:spcPct val="90000"/>
              </a:lnSpc>
              <a:spcBef>
                <a:spcPct val="30000"/>
              </a:spcBef>
            </a:pPr>
            <a:r>
              <a:rPr lang="en-US" sz="1600" dirty="0">
                <a:solidFill>
                  <a:schemeClr val="tx1"/>
                </a:solidFill>
              </a:rPr>
              <a:t>Server Hardware</a:t>
            </a:r>
          </a:p>
        </p:txBody>
      </p:sp>
      <p:pic>
        <p:nvPicPr>
          <p:cNvPr id="65" name="Picture 95" descr="Vivid blue box"/>
          <p:cNvPicPr>
            <a:picLocks noChangeAspect="1" noChangeArrowheads="1"/>
          </p:cNvPicPr>
          <p:nvPr/>
        </p:nvPicPr>
        <p:blipFill>
          <a:blip r:embed="rId7"/>
          <a:srcRect/>
          <a:stretch>
            <a:fillRect/>
          </a:stretch>
        </p:blipFill>
        <p:spPr bwMode="auto">
          <a:xfrm>
            <a:off x="4431434" y="2056391"/>
            <a:ext cx="2416175" cy="973137"/>
          </a:xfrm>
          <a:prstGeom prst="rect">
            <a:avLst/>
          </a:prstGeom>
          <a:noFill/>
          <a:ln w="9525">
            <a:noFill/>
            <a:miter lim="800000"/>
            <a:headEnd/>
            <a:tailEnd/>
          </a:ln>
          <a:effectLst>
            <a:outerShdw blurRad="50800" dist="50800" dir="5400000" algn="ctr" rotWithShape="0">
              <a:srgbClr val="FF0000"/>
            </a:outerShdw>
          </a:effectLst>
          <a:scene3d>
            <a:camera prst="orthographicFront"/>
            <a:lightRig rig="threePt" dir="t"/>
          </a:scene3d>
          <a:sp3d extrusionH="76200" contourW="12700">
            <a:extrusionClr>
              <a:srgbClr val="FF0000"/>
            </a:extrusionClr>
            <a:contourClr>
              <a:srgbClr val="FF0000"/>
            </a:contourClr>
          </a:sp3d>
        </p:spPr>
      </p:pic>
      <p:sp>
        <p:nvSpPr>
          <p:cNvPr id="68" name="Line 26"/>
          <p:cNvSpPr>
            <a:spLocks noChangeShapeType="1"/>
          </p:cNvSpPr>
          <p:nvPr/>
        </p:nvSpPr>
        <p:spPr bwMode="auto">
          <a:xfrm rot="60000" flipH="1">
            <a:off x="3992563" y="3508375"/>
            <a:ext cx="3657600" cy="46038"/>
          </a:xfrm>
          <a:prstGeom prst="line">
            <a:avLst/>
          </a:prstGeom>
          <a:noFill/>
          <a:ln w="28575">
            <a:solidFill>
              <a:srgbClr val="FFFFFF"/>
            </a:solidFill>
            <a:prstDash val="dash"/>
            <a:round/>
            <a:headEnd/>
            <a:tailEnd/>
          </a:ln>
          <a:effectLst>
            <a:outerShdw dist="35921" dir="2700000" algn="ctr" rotWithShape="0">
              <a:schemeClr val="bg2"/>
            </a:outerShdw>
          </a:effectLst>
        </p:spPr>
        <p:txBody>
          <a:bodyPr wrap="none" lIns="91436" tIns="45718" rIns="91436" bIns="45718" anchor="ctr"/>
          <a:lstStyle/>
          <a:p>
            <a:pPr>
              <a:defRPr/>
            </a:pPr>
            <a:endParaRPr lang="en-US"/>
          </a:p>
        </p:txBody>
      </p:sp>
      <p:grpSp>
        <p:nvGrpSpPr>
          <p:cNvPr id="8" name="Group 111"/>
          <p:cNvGrpSpPr>
            <a:grpSpLocks/>
          </p:cNvGrpSpPr>
          <p:nvPr/>
        </p:nvGrpSpPr>
        <p:grpSpPr bwMode="auto">
          <a:xfrm>
            <a:off x="7270755" y="1176338"/>
            <a:ext cx="1825626" cy="2789237"/>
            <a:chOff x="4531" y="512"/>
            <a:chExt cx="1150" cy="1757"/>
          </a:xfrm>
        </p:grpSpPr>
        <p:pic>
          <p:nvPicPr>
            <p:cNvPr id="11307" name="Picture 112" descr="Vivid purple box"/>
            <p:cNvPicPr>
              <a:picLocks noChangeAspect="1" noChangeArrowheads="1"/>
            </p:cNvPicPr>
            <p:nvPr/>
          </p:nvPicPr>
          <p:blipFill>
            <a:blip r:embed="rId9"/>
            <a:srcRect/>
            <a:stretch>
              <a:fillRect/>
            </a:stretch>
          </p:blipFill>
          <p:spPr bwMode="auto">
            <a:xfrm>
              <a:off x="4531" y="512"/>
              <a:ext cx="1150" cy="1757"/>
            </a:xfrm>
            <a:prstGeom prst="rect">
              <a:avLst/>
            </a:prstGeom>
            <a:noFill/>
            <a:ln w="9525">
              <a:noFill/>
              <a:miter lim="800000"/>
              <a:headEnd/>
              <a:tailEnd/>
            </a:ln>
          </p:spPr>
        </p:pic>
        <p:sp>
          <p:nvSpPr>
            <p:cNvPr id="115825" name="Rectangle 113"/>
            <p:cNvSpPr>
              <a:spLocks noChangeArrowheads="1"/>
            </p:cNvSpPr>
            <p:nvPr/>
          </p:nvSpPr>
          <p:spPr bwMode="auto">
            <a:xfrm>
              <a:off x="4635" y="668"/>
              <a:ext cx="835" cy="198"/>
            </a:xfrm>
            <a:prstGeom prst="rect">
              <a:avLst/>
            </a:prstGeom>
            <a:noFill/>
            <a:ln w="3175">
              <a:noFill/>
              <a:miter lim="800000"/>
              <a:headEnd/>
              <a:tailEnd/>
            </a:ln>
          </p:spPr>
          <p:txBody>
            <a:bodyPr wrap="none" lIns="92075" tIns="46038" rIns="92075" bIns="46038">
              <a:spAutoFit/>
            </a:bodyPr>
            <a:lstStyle/>
            <a:p>
              <a:pPr>
                <a:lnSpc>
                  <a:spcPct val="90000"/>
                </a:lnSpc>
                <a:spcBef>
                  <a:spcPct val="30000"/>
                </a:spcBef>
                <a:defRPr/>
              </a:pPr>
              <a:r>
                <a:rPr lang="en-US" sz="1600" dirty="0">
                  <a:solidFill>
                    <a:schemeClr val="accent1"/>
                  </a:solidFill>
                  <a:effectLst>
                    <a:outerShdw blurRad="38100" dist="38100" dir="2700000" algn="tl">
                      <a:srgbClr val="C0C0C0"/>
                    </a:outerShdw>
                  </a:effectLst>
                </a:rPr>
                <a:t>Provided by:</a:t>
              </a:r>
            </a:p>
          </p:txBody>
        </p:sp>
        <p:sp>
          <p:nvSpPr>
            <p:cNvPr id="115826" name="Rectangle 114"/>
            <p:cNvSpPr>
              <a:spLocks noChangeArrowheads="1"/>
            </p:cNvSpPr>
            <p:nvPr/>
          </p:nvSpPr>
          <p:spPr bwMode="auto">
            <a:xfrm>
              <a:off x="4849" y="876"/>
              <a:ext cx="543" cy="323"/>
            </a:xfrm>
            <a:prstGeom prst="rect">
              <a:avLst/>
            </a:prstGeom>
            <a:noFill/>
            <a:ln w="9525">
              <a:noFill/>
              <a:miter lim="800000"/>
              <a:headEnd/>
              <a:tailEnd/>
            </a:ln>
          </p:spPr>
          <p:txBody>
            <a:bodyPr wrap="none" lIns="92075" tIns="46038" rIns="92075" bIns="46038">
              <a:spAutoFit/>
            </a:bodyPr>
            <a:lstStyle/>
            <a:p>
              <a:pPr>
                <a:lnSpc>
                  <a:spcPct val="90000"/>
                </a:lnSpc>
                <a:spcBef>
                  <a:spcPct val="30000"/>
                </a:spcBef>
                <a:defRPr/>
              </a:pPr>
              <a:r>
                <a:rPr lang="en-US" sz="1300" dirty="0" smtClean="0">
                  <a:solidFill>
                    <a:schemeClr val="tx1"/>
                  </a:solidFill>
                  <a:effectLst>
                    <a:outerShdw blurRad="38100" dist="38100" dir="2700000" algn="tl">
                      <a:srgbClr val="C0C0C0"/>
                    </a:outerShdw>
                  </a:effectLst>
                </a:rPr>
                <a:t>Rest of </a:t>
              </a:r>
            </a:p>
            <a:p>
              <a:pPr>
                <a:lnSpc>
                  <a:spcPct val="90000"/>
                </a:lnSpc>
                <a:spcBef>
                  <a:spcPct val="30000"/>
                </a:spcBef>
                <a:defRPr/>
              </a:pPr>
              <a:r>
                <a:rPr lang="en-US" sz="1300" dirty="0" smtClean="0">
                  <a:solidFill>
                    <a:schemeClr val="tx1"/>
                  </a:solidFill>
                  <a:effectLst>
                    <a:outerShdw blurRad="38100" dist="38100" dir="2700000" algn="tl">
                      <a:srgbClr val="C0C0C0"/>
                    </a:outerShdw>
                  </a:effectLst>
                </a:rPr>
                <a:t>Windows</a:t>
              </a:r>
              <a:endParaRPr lang="en-US" sz="1300" dirty="0">
                <a:solidFill>
                  <a:schemeClr val="tx1"/>
                </a:solidFill>
                <a:effectLst>
                  <a:outerShdw blurRad="38100" dist="38100" dir="2700000" algn="tl">
                    <a:srgbClr val="C0C0C0"/>
                  </a:outerShdw>
                </a:effectLst>
              </a:endParaRPr>
            </a:p>
          </p:txBody>
        </p:sp>
        <p:sp>
          <p:nvSpPr>
            <p:cNvPr id="115827" name="Rectangle 115"/>
            <p:cNvSpPr>
              <a:spLocks noChangeArrowheads="1"/>
            </p:cNvSpPr>
            <p:nvPr/>
          </p:nvSpPr>
          <p:spPr bwMode="auto">
            <a:xfrm>
              <a:off x="4849" y="1533"/>
              <a:ext cx="286" cy="172"/>
            </a:xfrm>
            <a:prstGeom prst="rect">
              <a:avLst/>
            </a:prstGeom>
            <a:noFill/>
            <a:ln w="3175">
              <a:noFill/>
              <a:miter lim="800000"/>
              <a:headEnd/>
              <a:tailEnd/>
            </a:ln>
          </p:spPr>
          <p:txBody>
            <a:bodyPr wrap="none" lIns="92075" tIns="46038" rIns="92075" bIns="46038">
              <a:spAutoFit/>
            </a:bodyPr>
            <a:lstStyle/>
            <a:p>
              <a:pPr>
                <a:lnSpc>
                  <a:spcPct val="90000"/>
                </a:lnSpc>
                <a:spcBef>
                  <a:spcPct val="30000"/>
                </a:spcBef>
                <a:defRPr/>
              </a:pPr>
              <a:r>
                <a:rPr lang="en-US" sz="1300" dirty="0">
                  <a:solidFill>
                    <a:schemeClr val="tx1"/>
                  </a:solidFill>
                  <a:effectLst>
                    <a:outerShdw blurRad="38100" dist="38100" dir="2700000" algn="tl">
                      <a:srgbClr val="C0C0C0"/>
                    </a:outerShdw>
                  </a:effectLst>
                </a:rPr>
                <a:t>ISV</a:t>
              </a:r>
            </a:p>
          </p:txBody>
        </p:sp>
        <p:sp>
          <p:nvSpPr>
            <p:cNvPr id="115829" name="Rectangle 117"/>
            <p:cNvSpPr>
              <a:spLocks noChangeArrowheads="1"/>
            </p:cNvSpPr>
            <p:nvPr/>
          </p:nvSpPr>
          <p:spPr bwMode="auto">
            <a:xfrm>
              <a:off x="4849" y="1241"/>
              <a:ext cx="503" cy="172"/>
            </a:xfrm>
            <a:prstGeom prst="rect">
              <a:avLst/>
            </a:prstGeom>
            <a:noFill/>
            <a:ln w="3175">
              <a:noFill/>
              <a:miter lim="800000"/>
              <a:headEnd/>
              <a:tailEnd/>
            </a:ln>
          </p:spPr>
          <p:txBody>
            <a:bodyPr wrap="none" lIns="92075" tIns="46038" rIns="92075" bIns="46038">
              <a:spAutoFit/>
            </a:bodyPr>
            <a:lstStyle/>
            <a:p>
              <a:pPr>
                <a:lnSpc>
                  <a:spcPct val="90000"/>
                </a:lnSpc>
                <a:spcBef>
                  <a:spcPct val="30000"/>
                </a:spcBef>
                <a:defRPr/>
              </a:pPr>
              <a:r>
                <a:rPr lang="en-US" sz="1300" dirty="0" smtClean="0">
                  <a:solidFill>
                    <a:schemeClr val="tx1"/>
                  </a:solidFill>
                  <a:effectLst>
                    <a:outerShdw blurRad="38100" dist="38100" dir="2700000" algn="tl">
                      <a:srgbClr val="C0C0C0"/>
                    </a:outerShdw>
                  </a:effectLst>
                </a:rPr>
                <a:t>Hyper-V</a:t>
              </a:r>
              <a:endParaRPr lang="en-US" sz="1300" dirty="0">
                <a:solidFill>
                  <a:schemeClr val="tx1"/>
                </a:solidFill>
                <a:effectLst>
                  <a:outerShdw blurRad="38100" dist="38100" dir="2700000" algn="tl">
                    <a:srgbClr val="C0C0C0"/>
                  </a:outerShdw>
                </a:effectLst>
              </a:endParaRPr>
            </a:p>
          </p:txBody>
        </p:sp>
        <p:pic>
          <p:nvPicPr>
            <p:cNvPr id="11312" name="Picture 118" descr="cooltools-shape"/>
            <p:cNvPicPr>
              <a:picLocks noChangeAspect="1" noChangeArrowheads="1"/>
            </p:cNvPicPr>
            <p:nvPr/>
          </p:nvPicPr>
          <p:blipFill>
            <a:blip r:embed="rId10"/>
            <a:srcRect/>
            <a:stretch>
              <a:fillRect/>
            </a:stretch>
          </p:blipFill>
          <p:spPr bwMode="auto">
            <a:xfrm>
              <a:off x="4604" y="891"/>
              <a:ext cx="292" cy="287"/>
            </a:xfrm>
            <a:prstGeom prst="rect">
              <a:avLst/>
            </a:prstGeom>
            <a:noFill/>
            <a:ln w="9525">
              <a:noFill/>
              <a:miter lim="800000"/>
              <a:headEnd/>
              <a:tailEnd/>
            </a:ln>
          </p:spPr>
        </p:pic>
        <p:pic>
          <p:nvPicPr>
            <p:cNvPr id="11313" name="Picture 120" descr="cooltools-shape"/>
            <p:cNvPicPr>
              <a:picLocks noChangeAspect="1" noChangeArrowheads="1"/>
            </p:cNvPicPr>
            <p:nvPr/>
          </p:nvPicPr>
          <p:blipFill>
            <a:blip r:embed="rId11"/>
            <a:srcRect/>
            <a:stretch>
              <a:fillRect/>
            </a:stretch>
          </p:blipFill>
          <p:spPr bwMode="auto">
            <a:xfrm>
              <a:off x="4604" y="1475"/>
              <a:ext cx="292" cy="287"/>
            </a:xfrm>
            <a:prstGeom prst="rect">
              <a:avLst/>
            </a:prstGeom>
            <a:noFill/>
            <a:ln w="9525">
              <a:noFill/>
              <a:miter lim="800000"/>
              <a:headEnd/>
              <a:tailEnd/>
            </a:ln>
          </p:spPr>
        </p:pic>
        <p:pic>
          <p:nvPicPr>
            <p:cNvPr id="11314" name="Picture 121" descr="cooltools-shape"/>
            <p:cNvPicPr>
              <a:picLocks noChangeAspect="1" noChangeArrowheads="1"/>
            </p:cNvPicPr>
            <p:nvPr/>
          </p:nvPicPr>
          <p:blipFill>
            <a:blip r:embed="rId12"/>
            <a:srcRect/>
            <a:stretch>
              <a:fillRect/>
            </a:stretch>
          </p:blipFill>
          <p:spPr bwMode="auto">
            <a:xfrm>
              <a:off x="4604" y="1183"/>
              <a:ext cx="292" cy="287"/>
            </a:xfrm>
            <a:prstGeom prst="rect">
              <a:avLst/>
            </a:prstGeom>
            <a:noFill/>
            <a:ln w="9525">
              <a:noFill/>
              <a:miter lim="800000"/>
              <a:headEnd/>
              <a:tailEnd/>
            </a:ln>
          </p:spPr>
        </p:pic>
      </p:grpSp>
      <p:sp>
        <p:nvSpPr>
          <p:cNvPr id="11286" name="Rectangle 15"/>
          <p:cNvSpPr>
            <a:spLocks noChangeArrowheads="1"/>
          </p:cNvSpPr>
          <p:nvPr/>
        </p:nvSpPr>
        <p:spPr bwMode="blackWhite">
          <a:xfrm>
            <a:off x="4686300" y="2230438"/>
            <a:ext cx="1905000" cy="525462"/>
          </a:xfrm>
          <a:prstGeom prst="rect">
            <a:avLst/>
          </a:prstGeom>
          <a:noFill/>
          <a:ln w="3175" algn="ctr">
            <a:noFill/>
            <a:miter lim="800000"/>
            <a:headEnd/>
            <a:tailEnd/>
          </a:ln>
        </p:spPr>
        <p:txBody>
          <a:bodyPr wrap="none" lIns="91436" tIns="45718" rIns="91436" bIns="45718" anchor="ctr"/>
          <a:lstStyle/>
          <a:p>
            <a:pPr algn="ctr">
              <a:lnSpc>
                <a:spcPct val="90000"/>
              </a:lnSpc>
              <a:spcBef>
                <a:spcPct val="30000"/>
              </a:spcBef>
            </a:pPr>
            <a:r>
              <a:rPr lang="en-US" sz="1600" dirty="0">
                <a:solidFill>
                  <a:schemeClr val="tx1"/>
                </a:solidFill>
              </a:rPr>
              <a:t>Guest Applications</a:t>
            </a:r>
          </a:p>
        </p:txBody>
      </p:sp>
      <p:sp>
        <p:nvSpPr>
          <p:cNvPr id="67" name="Rectangle 115"/>
          <p:cNvSpPr>
            <a:spLocks noChangeArrowheads="1"/>
          </p:cNvSpPr>
          <p:nvPr/>
        </p:nvSpPr>
        <p:spPr bwMode="auto">
          <a:xfrm>
            <a:off x="7781925" y="3271838"/>
            <a:ext cx="812456" cy="277642"/>
          </a:xfrm>
          <a:prstGeom prst="rect">
            <a:avLst/>
          </a:prstGeom>
          <a:noFill/>
          <a:ln w="3175">
            <a:noFill/>
            <a:miter lim="800000"/>
            <a:headEnd/>
            <a:tailEnd/>
          </a:ln>
        </p:spPr>
        <p:txBody>
          <a:bodyPr wrap="none" lIns="92071" tIns="46036" rIns="92071" bIns="46036">
            <a:spAutoFit/>
          </a:bodyPr>
          <a:lstStyle/>
          <a:p>
            <a:pPr>
              <a:lnSpc>
                <a:spcPct val="90000"/>
              </a:lnSpc>
              <a:spcBef>
                <a:spcPct val="30000"/>
              </a:spcBef>
              <a:defRPr/>
            </a:pPr>
            <a:r>
              <a:rPr lang="en-US" sz="1300" dirty="0">
                <a:solidFill>
                  <a:schemeClr val="tx1"/>
                </a:solidFill>
                <a:effectLst>
                  <a:outerShdw blurRad="38100" dist="38100" dir="2700000" algn="tl">
                    <a:srgbClr val="C0C0C0"/>
                  </a:outerShdw>
                </a:effectLst>
              </a:rPr>
              <a:t>Hackers</a:t>
            </a:r>
          </a:p>
        </p:txBody>
      </p:sp>
      <p:sp>
        <p:nvSpPr>
          <p:cNvPr id="69" name="Rectangle 68"/>
          <p:cNvSpPr/>
          <p:nvPr/>
        </p:nvSpPr>
        <p:spPr bwMode="auto">
          <a:xfrm>
            <a:off x="7470775" y="3252788"/>
            <a:ext cx="280988" cy="279400"/>
          </a:xfrm>
          <a:prstGeom prst="rect">
            <a:avLst/>
          </a:prstGeom>
          <a:gradFill rotWithShape="1">
            <a:gsLst>
              <a:gs pos="0">
                <a:srgbClr val="FF0000"/>
              </a:gs>
              <a:gs pos="91000">
                <a:srgbClr val="C00000"/>
              </a:gs>
            </a:gsLst>
            <a:lin ang="5400000" scaled="0"/>
          </a:gradFill>
          <a:ln w="317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wrap="none" lIns="91436" tIns="45718" rIns="91436" bIns="45718" anchor="ctr"/>
          <a:lstStyle/>
          <a:p>
            <a:pPr>
              <a:defRPr/>
            </a:pPr>
            <a:endParaRPr lang="en-US"/>
          </a:p>
        </p:txBody>
      </p:sp>
      <p:pic>
        <p:nvPicPr>
          <p:cNvPr id="75" name="Picture 81" descr="Vivid teal box"/>
          <p:cNvPicPr>
            <a:picLocks noChangeAspect="1" noChangeArrowheads="1"/>
          </p:cNvPicPr>
          <p:nvPr/>
        </p:nvPicPr>
        <p:blipFill>
          <a:blip r:embed="rId3"/>
          <a:srcRect/>
          <a:stretch>
            <a:fillRect/>
          </a:stretch>
        </p:blipFill>
        <p:spPr bwMode="auto">
          <a:xfrm>
            <a:off x="5848350" y="3573463"/>
            <a:ext cx="1360488" cy="1149350"/>
          </a:xfrm>
          <a:prstGeom prst="rect">
            <a:avLst/>
          </a:prstGeom>
          <a:solidFill>
            <a:srgbClr val="FF0000"/>
          </a:solidFill>
          <a:ln w="9525">
            <a:noFill/>
            <a:miter lim="800000"/>
            <a:headEnd/>
            <a:tailEnd/>
          </a:ln>
        </p:spPr>
      </p:pic>
      <p:sp>
        <p:nvSpPr>
          <p:cNvPr id="11290" name="Rectangle 30"/>
          <p:cNvSpPr>
            <a:spLocks noChangeArrowheads="1"/>
          </p:cNvSpPr>
          <p:nvPr/>
        </p:nvSpPr>
        <p:spPr bwMode="auto">
          <a:xfrm>
            <a:off x="5937251" y="3783013"/>
            <a:ext cx="1209675" cy="735012"/>
          </a:xfrm>
          <a:prstGeom prst="rect">
            <a:avLst/>
          </a:prstGeom>
          <a:noFill/>
          <a:ln w="3175" algn="ctr">
            <a:noFill/>
            <a:miter lim="800000"/>
            <a:headEnd/>
            <a:tailEnd/>
          </a:ln>
        </p:spPr>
        <p:txBody>
          <a:bodyPr wrap="none" lIns="91436" tIns="45718" rIns="91436" bIns="45718" anchor="ctr"/>
          <a:lstStyle/>
          <a:p>
            <a:pPr algn="ctr">
              <a:lnSpc>
                <a:spcPct val="90000"/>
              </a:lnSpc>
              <a:spcBef>
                <a:spcPct val="30000"/>
              </a:spcBef>
            </a:pPr>
            <a:r>
              <a:rPr lang="en-US" sz="1600" dirty="0">
                <a:solidFill>
                  <a:schemeClr val="tx1"/>
                </a:solidFill>
              </a:rPr>
              <a:t>OS</a:t>
            </a:r>
            <a:br>
              <a:rPr lang="en-US" sz="1600" dirty="0">
                <a:solidFill>
                  <a:schemeClr val="tx1"/>
                </a:solidFill>
              </a:rPr>
            </a:br>
            <a:r>
              <a:rPr lang="en-US" sz="1600" dirty="0">
                <a:solidFill>
                  <a:schemeClr val="tx1"/>
                </a:solidFill>
              </a:rPr>
              <a:t>Kernel</a:t>
            </a:r>
          </a:p>
        </p:txBody>
      </p:sp>
      <p:grpSp>
        <p:nvGrpSpPr>
          <p:cNvPr id="9" name="Group 80"/>
          <p:cNvGrpSpPr>
            <a:grpSpLocks/>
          </p:cNvGrpSpPr>
          <p:nvPr/>
        </p:nvGrpSpPr>
        <p:grpSpPr bwMode="auto">
          <a:xfrm>
            <a:off x="4145542" y="3573174"/>
            <a:ext cx="1685925" cy="1243013"/>
            <a:chOff x="4111" y="3729"/>
            <a:chExt cx="910" cy="803"/>
          </a:xfrm>
          <a:solidFill>
            <a:srgbClr val="FF0000"/>
          </a:solidFill>
        </p:grpSpPr>
        <p:pic>
          <p:nvPicPr>
            <p:cNvPr id="87" name="Picture 79" descr="Vivid yellow box"/>
            <p:cNvPicPr>
              <a:picLocks noChangeAspect="1" noChangeArrowheads="1"/>
            </p:cNvPicPr>
            <p:nvPr/>
          </p:nvPicPr>
          <p:blipFill>
            <a:blip r:embed="rId4"/>
            <a:srcRect/>
            <a:stretch>
              <a:fillRect/>
            </a:stretch>
          </p:blipFill>
          <p:spPr bwMode="auto">
            <a:xfrm>
              <a:off x="4111" y="3729"/>
              <a:ext cx="910" cy="803"/>
            </a:xfrm>
            <a:prstGeom prst="rect">
              <a:avLst/>
            </a:prstGeom>
            <a:grpFill/>
            <a:ln w="9525">
              <a:noFill/>
              <a:miter lim="800000"/>
              <a:headEnd/>
              <a:tailEnd/>
            </a:ln>
          </p:spPr>
        </p:pic>
        <p:sp>
          <p:nvSpPr>
            <p:cNvPr id="88" name="Rectangle 27"/>
            <p:cNvSpPr>
              <a:spLocks noChangeArrowheads="1"/>
            </p:cNvSpPr>
            <p:nvPr/>
          </p:nvSpPr>
          <p:spPr bwMode="grayWhite">
            <a:xfrm>
              <a:off x="4119" y="3765"/>
              <a:ext cx="892" cy="731"/>
            </a:xfrm>
            <a:prstGeom prst="rect">
              <a:avLst/>
            </a:prstGeom>
            <a:grpFill/>
            <a:ln w="3175" algn="ctr">
              <a:noFill/>
              <a:miter lim="800000"/>
              <a:headEnd/>
              <a:tailEnd/>
            </a:ln>
          </p:spPr>
          <p:txBody>
            <a:bodyPr wrap="none" anchor="ctr"/>
            <a:lstStyle/>
            <a:p>
              <a:pPr algn="ctr">
                <a:lnSpc>
                  <a:spcPct val="90000"/>
                </a:lnSpc>
                <a:spcBef>
                  <a:spcPct val="30000"/>
                </a:spcBef>
                <a:defRPr/>
              </a:pPr>
              <a:r>
                <a:rPr lang="en-US" sz="1600" dirty="0">
                  <a:solidFill>
                    <a:schemeClr val="tx1"/>
                  </a:solidFill>
                </a:rPr>
                <a:t>Virtualization</a:t>
              </a:r>
              <a:br>
                <a:rPr lang="en-US" sz="1600" dirty="0">
                  <a:solidFill>
                    <a:schemeClr val="tx1"/>
                  </a:solidFill>
                </a:rPr>
              </a:br>
              <a:r>
                <a:rPr lang="en-US" sz="1600" dirty="0">
                  <a:solidFill>
                    <a:schemeClr val="tx1"/>
                  </a:solidFill>
                </a:rPr>
                <a:t>Service</a:t>
              </a:r>
              <a:br>
                <a:rPr lang="en-US" sz="1600" dirty="0">
                  <a:solidFill>
                    <a:schemeClr val="tx1"/>
                  </a:solidFill>
                </a:rPr>
              </a:br>
              <a:r>
                <a:rPr lang="en-US" sz="1600" dirty="0">
                  <a:solidFill>
                    <a:schemeClr val="tx1"/>
                  </a:solidFill>
                </a:rPr>
                <a:t>Clients</a:t>
              </a:r>
              <a:br>
                <a:rPr lang="en-US" sz="1600" dirty="0">
                  <a:solidFill>
                    <a:schemeClr val="tx1"/>
                  </a:solidFill>
                </a:rPr>
              </a:br>
              <a:r>
                <a:rPr lang="en-US" sz="1600" dirty="0">
                  <a:solidFill>
                    <a:schemeClr val="tx1"/>
                  </a:solidFill>
                </a:rPr>
                <a:t>(VSCs)</a:t>
              </a:r>
            </a:p>
          </p:txBody>
        </p:sp>
      </p:grpSp>
      <p:grpSp>
        <p:nvGrpSpPr>
          <p:cNvPr id="10" name="Group 85"/>
          <p:cNvGrpSpPr>
            <a:grpSpLocks/>
          </p:cNvGrpSpPr>
          <p:nvPr/>
        </p:nvGrpSpPr>
        <p:grpSpPr bwMode="auto">
          <a:xfrm>
            <a:off x="5533738" y="4620925"/>
            <a:ext cx="1698625" cy="515938"/>
            <a:chOff x="5520" y="4157"/>
            <a:chExt cx="1014" cy="325"/>
          </a:xfrm>
          <a:solidFill>
            <a:srgbClr val="FF0000"/>
          </a:solidFill>
        </p:grpSpPr>
        <p:pic>
          <p:nvPicPr>
            <p:cNvPr id="77" name="Picture 84" descr="Vivid yellow box"/>
            <p:cNvPicPr>
              <a:picLocks noChangeAspect="1" noChangeArrowheads="1"/>
            </p:cNvPicPr>
            <p:nvPr/>
          </p:nvPicPr>
          <p:blipFill>
            <a:blip r:embed="rId5"/>
            <a:srcRect/>
            <a:stretch>
              <a:fillRect/>
            </a:stretch>
          </p:blipFill>
          <p:spPr bwMode="auto">
            <a:xfrm>
              <a:off x="5520" y="4157"/>
              <a:ext cx="1014" cy="325"/>
            </a:xfrm>
            <a:prstGeom prst="rect">
              <a:avLst/>
            </a:prstGeom>
            <a:grpFill/>
            <a:ln w="9525">
              <a:noFill/>
              <a:miter lim="800000"/>
              <a:headEnd/>
              <a:tailEnd/>
            </a:ln>
          </p:spPr>
        </p:pic>
        <p:sp>
          <p:nvSpPr>
            <p:cNvPr id="78" name="Rectangle 31"/>
            <p:cNvSpPr>
              <a:spLocks noChangeArrowheads="1"/>
            </p:cNvSpPr>
            <p:nvPr/>
          </p:nvSpPr>
          <p:spPr bwMode="grayWhite">
            <a:xfrm>
              <a:off x="5561" y="4213"/>
              <a:ext cx="933" cy="212"/>
            </a:xfrm>
            <a:prstGeom prst="rect">
              <a:avLst/>
            </a:prstGeom>
            <a:grpFill/>
            <a:ln w="3175" algn="ctr">
              <a:noFill/>
              <a:miter lim="800000"/>
              <a:headEnd/>
              <a:tailEnd/>
            </a:ln>
          </p:spPr>
          <p:txBody>
            <a:bodyPr wrap="none" anchor="ctr"/>
            <a:lstStyle/>
            <a:p>
              <a:pPr algn="ctr">
                <a:lnSpc>
                  <a:spcPct val="90000"/>
                </a:lnSpc>
                <a:spcBef>
                  <a:spcPct val="30000"/>
                </a:spcBef>
                <a:defRPr/>
              </a:pPr>
              <a:r>
                <a:rPr lang="en-US" sz="1600" dirty="0"/>
                <a:t>Enlightenments</a:t>
              </a:r>
            </a:p>
          </p:txBody>
        </p:sp>
      </p:grpSp>
      <p:cxnSp>
        <p:nvCxnSpPr>
          <p:cNvPr id="71" name="Straight Arrow Connector 70"/>
          <p:cNvCxnSpPr/>
          <p:nvPr/>
        </p:nvCxnSpPr>
        <p:spPr bwMode="auto">
          <a:xfrm rot="5400000">
            <a:off x="5669757" y="3277394"/>
            <a:ext cx="1122362" cy="12700"/>
          </a:xfrm>
          <a:prstGeom prst="straightConnector1">
            <a:avLst/>
          </a:prstGeom>
          <a:gradFill rotWithShape="1">
            <a:gsLst>
              <a:gs pos="0">
                <a:schemeClr val="accent1"/>
              </a:gs>
              <a:gs pos="50000">
                <a:schemeClr val="bg1"/>
              </a:gs>
              <a:gs pos="100000">
                <a:schemeClr val="accent1"/>
              </a:gs>
            </a:gsLst>
            <a:lin ang="2700000" scaled="1"/>
          </a:gradFill>
          <a:ln w="53975" cap="flat" cmpd="sng" algn="ctr">
            <a:solidFill>
              <a:schemeClr val="tx1"/>
            </a:solidFill>
            <a:prstDash val="solid"/>
            <a:round/>
            <a:headEnd type="none" w="med" len="med"/>
            <a:tailEnd type="arrow" w="sm" len="sm"/>
          </a:ln>
          <a:effectLst/>
        </p:spPr>
      </p:cxnSp>
      <p:grpSp>
        <p:nvGrpSpPr>
          <p:cNvPr id="11" name="Group 86"/>
          <p:cNvGrpSpPr>
            <a:grpSpLocks/>
          </p:cNvGrpSpPr>
          <p:nvPr/>
        </p:nvGrpSpPr>
        <p:grpSpPr bwMode="auto">
          <a:xfrm>
            <a:off x="3568557" y="4625686"/>
            <a:ext cx="1609725" cy="515938"/>
            <a:chOff x="5760" y="4320"/>
            <a:chExt cx="1014" cy="325"/>
          </a:xfrm>
          <a:noFill/>
        </p:grpSpPr>
        <p:pic>
          <p:nvPicPr>
            <p:cNvPr id="84" name="Picture 83" descr="Vivid yellow box"/>
            <p:cNvPicPr>
              <a:picLocks noChangeAspect="1" noChangeArrowheads="1"/>
            </p:cNvPicPr>
            <p:nvPr/>
          </p:nvPicPr>
          <p:blipFill>
            <a:blip r:embed="rId6"/>
            <a:srcRect/>
            <a:stretch>
              <a:fillRect/>
            </a:stretch>
          </p:blipFill>
          <p:spPr bwMode="auto">
            <a:xfrm>
              <a:off x="5760" y="4320"/>
              <a:ext cx="1014" cy="325"/>
            </a:xfrm>
            <a:prstGeom prst="rect">
              <a:avLst/>
            </a:prstGeom>
            <a:grpFill/>
            <a:ln w="9525">
              <a:noFill/>
              <a:miter lim="800000"/>
              <a:headEnd/>
              <a:tailEnd/>
            </a:ln>
          </p:spPr>
        </p:pic>
        <p:sp>
          <p:nvSpPr>
            <p:cNvPr id="85" name="Rectangle 28"/>
            <p:cNvSpPr>
              <a:spLocks noChangeArrowheads="1"/>
            </p:cNvSpPr>
            <p:nvPr/>
          </p:nvSpPr>
          <p:spPr bwMode="grayWhite">
            <a:xfrm>
              <a:off x="5971" y="4370"/>
              <a:ext cx="641" cy="212"/>
            </a:xfrm>
            <a:prstGeom prst="rect">
              <a:avLst/>
            </a:prstGeom>
            <a:grpFill/>
            <a:ln w="3175" algn="ctr">
              <a:noFill/>
              <a:miter lim="800000"/>
              <a:headEnd/>
              <a:tailEnd/>
            </a:ln>
          </p:spPr>
          <p:txBody>
            <a:bodyPr wrap="none" anchor="ctr"/>
            <a:lstStyle/>
            <a:p>
              <a:pPr algn="ctr">
                <a:lnSpc>
                  <a:spcPct val="90000"/>
                </a:lnSpc>
                <a:spcBef>
                  <a:spcPct val="30000"/>
                </a:spcBef>
                <a:defRPr/>
              </a:pPr>
              <a:endParaRPr lang="en-US" sz="1600" dirty="0"/>
            </a:p>
          </p:txBody>
        </p:sp>
      </p:grpSp>
      <p:sp>
        <p:nvSpPr>
          <p:cNvPr id="81" name="Rectangle 80"/>
          <p:cNvSpPr>
            <a:spLocks noChangeArrowheads="1"/>
          </p:cNvSpPr>
          <p:nvPr/>
        </p:nvSpPr>
        <p:spPr bwMode="auto">
          <a:xfrm>
            <a:off x="3984625" y="4657726"/>
            <a:ext cx="1125538" cy="441325"/>
          </a:xfrm>
          <a:prstGeom prst="rect">
            <a:avLst/>
          </a:prstGeom>
          <a:solidFill>
            <a:srgbClr val="FF0000"/>
          </a:solidFill>
          <a:ln w="3175" algn="ctr">
            <a:solidFill>
              <a:schemeClr val="tx1"/>
            </a:solidFill>
            <a:round/>
            <a:headEnd/>
            <a:tailEnd/>
          </a:ln>
        </p:spPr>
        <p:txBody>
          <a:bodyPr wrap="none" lIns="91436" tIns="45718" rIns="91436" bIns="45718" anchor="ctr"/>
          <a:lstStyle/>
          <a:p>
            <a:pPr eaLnBrk="0" hangingPunct="0"/>
            <a:endParaRPr lang="en-US"/>
          </a:p>
        </p:txBody>
      </p:sp>
      <p:cxnSp>
        <p:nvCxnSpPr>
          <p:cNvPr id="91" name="Straight Arrow Connector 90"/>
          <p:cNvCxnSpPr/>
          <p:nvPr/>
        </p:nvCxnSpPr>
        <p:spPr bwMode="auto">
          <a:xfrm rot="10800000">
            <a:off x="3444875" y="3252788"/>
            <a:ext cx="893763" cy="487362"/>
          </a:xfrm>
          <a:prstGeom prst="straightConnector1">
            <a:avLst/>
          </a:prstGeom>
          <a:gradFill rotWithShape="1">
            <a:gsLst>
              <a:gs pos="0">
                <a:schemeClr val="accent1"/>
              </a:gs>
              <a:gs pos="50000">
                <a:schemeClr val="bg1"/>
              </a:gs>
              <a:gs pos="100000">
                <a:schemeClr val="accent1"/>
              </a:gs>
            </a:gsLst>
            <a:lin ang="2700000" scaled="1"/>
          </a:gradFill>
          <a:ln w="53975" cap="flat" cmpd="sng" algn="ctr">
            <a:solidFill>
              <a:schemeClr val="tx1"/>
            </a:solidFill>
            <a:prstDash val="solid"/>
            <a:round/>
            <a:headEnd type="none" w="med" len="med"/>
            <a:tailEnd type="arrow" w="sm" len="sm"/>
          </a:ln>
          <a:effectLst/>
        </p:spPr>
      </p:cxnSp>
      <p:cxnSp>
        <p:nvCxnSpPr>
          <p:cNvPr id="92" name="Straight Arrow Connector 91"/>
          <p:cNvCxnSpPr/>
          <p:nvPr/>
        </p:nvCxnSpPr>
        <p:spPr bwMode="auto">
          <a:xfrm>
            <a:off x="6661150" y="4457700"/>
            <a:ext cx="1344613" cy="39688"/>
          </a:xfrm>
          <a:prstGeom prst="straightConnector1">
            <a:avLst/>
          </a:prstGeom>
          <a:gradFill rotWithShape="1">
            <a:gsLst>
              <a:gs pos="0">
                <a:schemeClr val="accent1"/>
              </a:gs>
              <a:gs pos="50000">
                <a:schemeClr val="bg1"/>
              </a:gs>
              <a:gs pos="100000">
                <a:schemeClr val="accent1"/>
              </a:gs>
            </a:gsLst>
            <a:lin ang="2700000" scaled="1"/>
          </a:gradFill>
          <a:ln w="53975" cap="flat" cmpd="sng" algn="ctr">
            <a:solidFill>
              <a:schemeClr val="tx1"/>
            </a:solidFill>
            <a:prstDash val="solid"/>
            <a:round/>
            <a:headEnd type="none" w="med" len="med"/>
            <a:tailEnd type="arrow" w="sm" len="sm"/>
          </a:ln>
          <a:effectLst/>
        </p:spPr>
      </p:cxnSp>
      <p:sp>
        <p:nvSpPr>
          <p:cNvPr id="11299" name="Text Box 25"/>
          <p:cNvSpPr txBox="1">
            <a:spLocks noChangeArrowheads="1"/>
          </p:cNvSpPr>
          <p:nvPr/>
        </p:nvSpPr>
        <p:spPr bwMode="auto">
          <a:xfrm>
            <a:off x="3937000" y="3130282"/>
            <a:ext cx="1700213" cy="285750"/>
          </a:xfrm>
          <a:prstGeom prst="rect">
            <a:avLst/>
          </a:prstGeom>
          <a:noFill/>
          <a:ln w="3175" algn="ctr">
            <a:noFill/>
            <a:miter lim="800000"/>
            <a:headEnd/>
            <a:tailEnd/>
          </a:ln>
        </p:spPr>
        <p:txBody>
          <a:bodyPr lIns="91436" tIns="45718" rIns="91436" bIns="45718">
            <a:spAutoFit/>
          </a:bodyPr>
          <a:lstStyle/>
          <a:p>
            <a:pPr>
              <a:lnSpc>
                <a:spcPct val="90000"/>
              </a:lnSpc>
              <a:spcBef>
                <a:spcPct val="30000"/>
              </a:spcBef>
            </a:pPr>
            <a:r>
              <a:rPr lang="en-US" sz="1400" dirty="0">
                <a:solidFill>
                  <a:schemeClr val="tx1"/>
                </a:solidFill>
              </a:rPr>
              <a:t>Ring 3: User Mode</a:t>
            </a:r>
          </a:p>
        </p:txBody>
      </p:sp>
      <p:grpSp>
        <p:nvGrpSpPr>
          <p:cNvPr id="12" name="Group 88"/>
          <p:cNvGrpSpPr>
            <a:grpSpLocks/>
          </p:cNvGrpSpPr>
          <p:nvPr/>
        </p:nvGrpSpPr>
        <p:grpSpPr bwMode="auto">
          <a:xfrm>
            <a:off x="936625" y="5511800"/>
            <a:ext cx="6570663" cy="469900"/>
            <a:chOff x="60" y="3472"/>
            <a:chExt cx="4339" cy="296"/>
          </a:xfrm>
        </p:grpSpPr>
        <p:pic>
          <p:nvPicPr>
            <p:cNvPr id="11305" name="Picture 87" descr="Vivid yellow box"/>
            <p:cNvPicPr>
              <a:picLocks noChangeAspect="1" noChangeArrowheads="1"/>
            </p:cNvPicPr>
            <p:nvPr/>
          </p:nvPicPr>
          <p:blipFill>
            <a:blip r:embed="rId4"/>
            <a:srcRect/>
            <a:stretch>
              <a:fillRect/>
            </a:stretch>
          </p:blipFill>
          <p:spPr bwMode="auto">
            <a:xfrm>
              <a:off x="487" y="3472"/>
              <a:ext cx="3486" cy="296"/>
            </a:xfrm>
            <a:prstGeom prst="rect">
              <a:avLst/>
            </a:prstGeom>
            <a:noFill/>
            <a:ln w="9525">
              <a:noFill/>
              <a:miter lim="800000"/>
              <a:headEnd/>
              <a:tailEnd/>
            </a:ln>
          </p:spPr>
        </p:pic>
        <p:sp>
          <p:nvSpPr>
            <p:cNvPr id="11306" name="Rectangle 13"/>
            <p:cNvSpPr>
              <a:spLocks noChangeArrowheads="1"/>
            </p:cNvSpPr>
            <p:nvPr/>
          </p:nvSpPr>
          <p:spPr bwMode="grayWhite">
            <a:xfrm>
              <a:off x="60" y="3545"/>
              <a:ext cx="4339" cy="149"/>
            </a:xfrm>
            <a:prstGeom prst="rect">
              <a:avLst/>
            </a:prstGeom>
            <a:noFill/>
            <a:ln w="3175" algn="ctr">
              <a:noFill/>
              <a:miter lim="800000"/>
              <a:headEnd/>
              <a:tailEnd/>
            </a:ln>
          </p:spPr>
          <p:txBody>
            <a:bodyPr wrap="none" anchor="ctr"/>
            <a:lstStyle/>
            <a:p>
              <a:pPr algn="ctr">
                <a:lnSpc>
                  <a:spcPct val="90000"/>
                </a:lnSpc>
                <a:spcBef>
                  <a:spcPct val="30000"/>
                </a:spcBef>
              </a:pPr>
              <a:r>
                <a:rPr lang="en-US" sz="1600" dirty="0">
                  <a:solidFill>
                    <a:schemeClr val="tx1"/>
                  </a:solidFill>
                </a:rPr>
                <a:t>Windows hypervisor</a:t>
              </a:r>
            </a:p>
          </p:txBody>
        </p:sp>
      </p:grpSp>
      <p:sp>
        <p:nvSpPr>
          <p:cNvPr id="82" name="Rectangle 81"/>
          <p:cNvSpPr>
            <a:spLocks noChangeArrowheads="1"/>
          </p:cNvSpPr>
          <p:nvPr/>
        </p:nvSpPr>
        <p:spPr bwMode="auto">
          <a:xfrm>
            <a:off x="3976688" y="4735513"/>
            <a:ext cx="1121199" cy="314325"/>
          </a:xfrm>
          <a:prstGeom prst="rect">
            <a:avLst/>
          </a:prstGeom>
          <a:noFill/>
          <a:ln w="9525">
            <a:noFill/>
            <a:miter lim="800000"/>
            <a:headEnd/>
            <a:tailEnd/>
          </a:ln>
        </p:spPr>
        <p:txBody>
          <a:bodyPr wrap="square" lIns="91436" tIns="45718" rIns="91436" bIns="45718">
            <a:spAutoFit/>
          </a:bodyPr>
          <a:lstStyle/>
          <a:p>
            <a:pPr algn="ctr">
              <a:lnSpc>
                <a:spcPct val="90000"/>
              </a:lnSpc>
              <a:spcBef>
                <a:spcPct val="30000"/>
              </a:spcBef>
            </a:pPr>
            <a:r>
              <a:rPr lang="en-US" sz="1600" dirty="0">
                <a:solidFill>
                  <a:srgbClr val="FFFFFF"/>
                </a:solidFill>
              </a:rPr>
              <a:t>VMBus</a:t>
            </a:r>
          </a:p>
        </p:txBody>
      </p:sp>
      <p:cxnSp>
        <p:nvCxnSpPr>
          <p:cNvPr id="89" name="Straight Arrow Connector 88"/>
          <p:cNvCxnSpPr/>
          <p:nvPr/>
        </p:nvCxnSpPr>
        <p:spPr bwMode="auto">
          <a:xfrm rot="5400000">
            <a:off x="5295107" y="5045869"/>
            <a:ext cx="1279525" cy="166688"/>
          </a:xfrm>
          <a:prstGeom prst="straightConnector1">
            <a:avLst/>
          </a:prstGeom>
          <a:gradFill rotWithShape="1">
            <a:gsLst>
              <a:gs pos="0">
                <a:schemeClr val="accent1"/>
              </a:gs>
              <a:gs pos="50000">
                <a:schemeClr val="bg1"/>
              </a:gs>
              <a:gs pos="100000">
                <a:schemeClr val="accent1"/>
              </a:gs>
            </a:gsLst>
            <a:lin ang="2700000" scaled="1"/>
          </a:gradFill>
          <a:ln w="53975" cap="flat" cmpd="sng" algn="ctr">
            <a:solidFill>
              <a:schemeClr val="tx1"/>
            </a:solidFill>
            <a:prstDash val="solid"/>
            <a:round/>
            <a:headEnd type="none" w="med" len="med"/>
            <a:tailEnd type="arrow" w="sm" len="sm"/>
          </a:ln>
          <a:effectLst/>
        </p:spPr>
      </p:cxnSp>
      <p:sp>
        <p:nvSpPr>
          <p:cNvPr id="83" name="Line 26"/>
          <p:cNvSpPr>
            <a:spLocks noChangeShapeType="1"/>
          </p:cNvSpPr>
          <p:nvPr/>
        </p:nvSpPr>
        <p:spPr bwMode="auto">
          <a:xfrm rot="60000" flipH="1">
            <a:off x="269875" y="5391150"/>
            <a:ext cx="3657600" cy="46038"/>
          </a:xfrm>
          <a:prstGeom prst="line">
            <a:avLst/>
          </a:prstGeom>
          <a:noFill/>
          <a:ln w="28575">
            <a:solidFill>
              <a:srgbClr val="FFFFFF"/>
            </a:solidFill>
            <a:prstDash val="dash"/>
            <a:round/>
            <a:headEnd/>
            <a:tailEnd/>
          </a:ln>
          <a:effectLst>
            <a:outerShdw dist="35921" dir="2700000" algn="ctr" rotWithShape="0">
              <a:schemeClr val="bg2"/>
            </a:outerShdw>
          </a:effectLst>
        </p:spPr>
        <p:txBody>
          <a:bodyPr wrap="none" lIns="91436" tIns="45718" rIns="91436" bIns="45718" anchor="ctr"/>
          <a:lstStyle/>
          <a:p>
            <a:pPr>
              <a:defRPr/>
            </a:pPr>
            <a:endParaRPr lang="en-US"/>
          </a:p>
        </p:txBody>
      </p:sp>
      <p:sp>
        <p:nvSpPr>
          <p:cNvPr id="94" name="Line 26"/>
          <p:cNvSpPr>
            <a:spLocks noChangeShapeType="1"/>
          </p:cNvSpPr>
          <p:nvPr/>
        </p:nvSpPr>
        <p:spPr bwMode="auto">
          <a:xfrm rot="60000" flipH="1">
            <a:off x="3654425" y="5413375"/>
            <a:ext cx="3657600" cy="46038"/>
          </a:xfrm>
          <a:prstGeom prst="line">
            <a:avLst/>
          </a:prstGeom>
          <a:noFill/>
          <a:ln w="28575">
            <a:solidFill>
              <a:srgbClr val="FFFFFF"/>
            </a:solidFill>
            <a:prstDash val="dash"/>
            <a:round/>
            <a:headEnd/>
            <a:tailEnd/>
          </a:ln>
          <a:effectLst>
            <a:outerShdw dist="35921" dir="2700000" algn="ctr" rotWithShape="0">
              <a:schemeClr val="bg2"/>
            </a:outerShdw>
          </a:effectLst>
        </p:spPr>
        <p:txBody>
          <a:bodyPr wrap="none" lIns="91436" tIns="45718" rIns="91436" bIns="45718" anchor="ctr"/>
          <a:lstStyle/>
          <a:p>
            <a:pPr>
              <a:defRPr/>
            </a:pPr>
            <a:endParaRPr lang="en-US"/>
          </a:p>
        </p:txBody>
      </p:sp>
      <p:pic>
        <p:nvPicPr>
          <p:cNvPr id="93" name="Picture 69" descr="Vivid green box"/>
          <p:cNvPicPr>
            <a:picLocks noChangeAspect="1" noChangeArrowheads="1"/>
          </p:cNvPicPr>
          <p:nvPr/>
        </p:nvPicPr>
        <p:blipFill>
          <a:blip r:embed="rId13"/>
          <a:srcRect/>
          <a:stretch>
            <a:fillRect/>
          </a:stretch>
        </p:blipFill>
        <p:spPr bwMode="auto">
          <a:xfrm>
            <a:off x="304800" y="3867807"/>
            <a:ext cx="3605048" cy="1408386"/>
          </a:xfrm>
          <a:prstGeom prst="rect">
            <a:avLst/>
          </a:prstGeom>
          <a:noFill/>
          <a:ln w="9525">
            <a:noFill/>
            <a:miter lim="800000"/>
            <a:headEnd/>
            <a:tailEnd/>
          </a:ln>
        </p:spPr>
      </p:pic>
      <p:pic>
        <p:nvPicPr>
          <p:cNvPr id="95" name="Picture 72" descr="Vivid yellow box"/>
          <p:cNvPicPr>
            <a:picLocks noChangeAspect="1" noChangeArrowheads="1"/>
          </p:cNvPicPr>
          <p:nvPr/>
        </p:nvPicPr>
        <p:blipFill>
          <a:blip r:embed="rId4"/>
          <a:srcRect/>
          <a:stretch>
            <a:fillRect/>
          </a:stretch>
        </p:blipFill>
        <p:spPr bwMode="auto">
          <a:xfrm>
            <a:off x="2027238" y="3906838"/>
            <a:ext cx="1763712" cy="1306512"/>
          </a:xfrm>
          <a:prstGeom prst="rect">
            <a:avLst/>
          </a:prstGeom>
          <a:noFill/>
          <a:ln w="9525">
            <a:noFill/>
            <a:miter lim="800000"/>
            <a:headEnd/>
            <a:tailEnd/>
          </a:ln>
        </p:spPr>
      </p:pic>
      <p:sp>
        <p:nvSpPr>
          <p:cNvPr id="96" name="Rectangle 8"/>
          <p:cNvSpPr>
            <a:spLocks noChangeArrowheads="1"/>
          </p:cNvSpPr>
          <p:nvPr/>
        </p:nvSpPr>
        <p:spPr bwMode="grayWhite">
          <a:xfrm>
            <a:off x="2101850" y="3968751"/>
            <a:ext cx="1435100" cy="1063625"/>
          </a:xfrm>
          <a:prstGeom prst="rect">
            <a:avLst/>
          </a:prstGeom>
          <a:noFill/>
          <a:ln w="3175" algn="ctr">
            <a:noFill/>
            <a:miter lim="800000"/>
            <a:headEnd/>
            <a:tailEnd/>
          </a:ln>
        </p:spPr>
        <p:txBody>
          <a:bodyPr wrap="none" lIns="91436" tIns="45718" rIns="91436" bIns="45718" anchor="b" anchorCtr="1"/>
          <a:lstStyle/>
          <a:p>
            <a:pPr algn="r">
              <a:lnSpc>
                <a:spcPct val="90000"/>
              </a:lnSpc>
              <a:spcBef>
                <a:spcPct val="30000"/>
              </a:spcBef>
            </a:pPr>
            <a:r>
              <a:rPr lang="en-US" sz="1600" dirty="0">
                <a:solidFill>
                  <a:schemeClr val="tx1"/>
                </a:solidFill>
              </a:rPr>
              <a:t>Virtualization</a:t>
            </a:r>
            <a:br>
              <a:rPr lang="en-US" sz="1600" dirty="0">
                <a:solidFill>
                  <a:schemeClr val="tx1"/>
                </a:solidFill>
              </a:rPr>
            </a:br>
            <a:r>
              <a:rPr lang="en-US" sz="1600" dirty="0">
                <a:solidFill>
                  <a:schemeClr val="tx1"/>
                </a:solidFill>
              </a:rPr>
              <a:t>Service</a:t>
            </a:r>
            <a:br>
              <a:rPr lang="en-US" sz="1600" dirty="0">
                <a:solidFill>
                  <a:schemeClr val="tx1"/>
                </a:solidFill>
              </a:rPr>
            </a:br>
            <a:r>
              <a:rPr lang="en-US" sz="1600" dirty="0">
                <a:solidFill>
                  <a:schemeClr val="tx1"/>
                </a:solidFill>
              </a:rPr>
              <a:t>Providers</a:t>
            </a:r>
            <a:br>
              <a:rPr lang="en-US" sz="1600" dirty="0">
                <a:solidFill>
                  <a:schemeClr val="tx1"/>
                </a:solidFill>
              </a:rPr>
            </a:br>
            <a:r>
              <a:rPr lang="en-US" sz="1600" dirty="0">
                <a:solidFill>
                  <a:schemeClr val="tx1"/>
                </a:solidFill>
              </a:rPr>
              <a:t>(VSPs)</a:t>
            </a:r>
          </a:p>
        </p:txBody>
      </p:sp>
      <p:grpSp>
        <p:nvGrpSpPr>
          <p:cNvPr id="13" name="Group 71"/>
          <p:cNvGrpSpPr>
            <a:grpSpLocks/>
          </p:cNvGrpSpPr>
          <p:nvPr/>
        </p:nvGrpSpPr>
        <p:grpSpPr bwMode="auto">
          <a:xfrm>
            <a:off x="400050" y="4432300"/>
            <a:ext cx="1198563" cy="563563"/>
            <a:chOff x="-138" y="2223"/>
            <a:chExt cx="755" cy="355"/>
          </a:xfrm>
        </p:grpSpPr>
        <p:pic>
          <p:nvPicPr>
            <p:cNvPr id="98" name="Picture 70" descr="Vivid green box"/>
            <p:cNvPicPr>
              <a:picLocks noChangeAspect="1" noChangeArrowheads="1"/>
            </p:cNvPicPr>
            <p:nvPr/>
          </p:nvPicPr>
          <p:blipFill>
            <a:blip r:embed="rId14"/>
            <a:srcRect/>
            <a:stretch>
              <a:fillRect/>
            </a:stretch>
          </p:blipFill>
          <p:spPr bwMode="auto">
            <a:xfrm>
              <a:off x="-138" y="2223"/>
              <a:ext cx="755" cy="355"/>
            </a:xfrm>
            <a:prstGeom prst="rect">
              <a:avLst/>
            </a:prstGeom>
            <a:noFill/>
            <a:ln w="9525">
              <a:noFill/>
              <a:miter lim="800000"/>
              <a:headEnd/>
              <a:tailEnd/>
            </a:ln>
          </p:spPr>
        </p:pic>
        <p:sp>
          <p:nvSpPr>
            <p:cNvPr id="99" name="Rectangle 6"/>
            <p:cNvSpPr>
              <a:spLocks noChangeArrowheads="1"/>
            </p:cNvSpPr>
            <p:nvPr/>
          </p:nvSpPr>
          <p:spPr bwMode="auto">
            <a:xfrm>
              <a:off x="-76" y="2236"/>
              <a:ext cx="631" cy="328"/>
            </a:xfrm>
            <a:prstGeom prst="rect">
              <a:avLst/>
            </a:prstGeom>
            <a:noFill/>
            <a:ln w="3175" algn="ctr">
              <a:noFill/>
              <a:miter lim="800000"/>
              <a:headEnd/>
              <a:tailEnd/>
            </a:ln>
          </p:spPr>
          <p:txBody>
            <a:bodyPr wrap="none" anchor="ctr"/>
            <a:lstStyle/>
            <a:p>
              <a:pPr algn="ctr">
                <a:lnSpc>
                  <a:spcPct val="90000"/>
                </a:lnSpc>
                <a:spcBef>
                  <a:spcPct val="30000"/>
                </a:spcBef>
              </a:pPr>
              <a:r>
                <a:rPr lang="en-US" sz="1600" dirty="0">
                  <a:solidFill>
                    <a:schemeClr val="tx1"/>
                  </a:solidFill>
                </a:rPr>
                <a:t>Windows</a:t>
              </a:r>
              <a:br>
                <a:rPr lang="en-US" sz="1600" dirty="0">
                  <a:solidFill>
                    <a:schemeClr val="tx1"/>
                  </a:solidFill>
                </a:rPr>
              </a:br>
              <a:r>
                <a:rPr lang="en-US" sz="1600" dirty="0">
                  <a:solidFill>
                    <a:schemeClr val="tx1"/>
                  </a:solidFill>
                </a:rPr>
                <a:t>Kernel</a:t>
              </a:r>
            </a:p>
          </p:txBody>
        </p:sp>
      </p:grpSp>
      <p:sp>
        <p:nvSpPr>
          <p:cNvPr id="100" name="Text Box 18"/>
          <p:cNvSpPr txBox="1">
            <a:spLocks noChangeArrowheads="1"/>
          </p:cNvSpPr>
          <p:nvPr/>
        </p:nvSpPr>
        <p:spPr bwMode="auto">
          <a:xfrm>
            <a:off x="487363" y="4041775"/>
            <a:ext cx="1493837" cy="312738"/>
          </a:xfrm>
          <a:prstGeom prst="rect">
            <a:avLst/>
          </a:prstGeom>
          <a:noFill/>
          <a:ln w="3175" algn="ctr">
            <a:noFill/>
            <a:miter lim="800000"/>
            <a:headEnd/>
            <a:tailEnd/>
          </a:ln>
        </p:spPr>
        <p:txBody>
          <a:bodyPr lIns="91436" tIns="45718" rIns="91436" bIns="45718">
            <a:spAutoFit/>
          </a:bodyPr>
          <a:lstStyle/>
          <a:p>
            <a:pPr>
              <a:lnSpc>
                <a:spcPct val="90000"/>
              </a:lnSpc>
              <a:spcBef>
                <a:spcPct val="30000"/>
              </a:spcBef>
            </a:pPr>
            <a:r>
              <a:rPr lang="en-US" sz="1600" dirty="0">
                <a:solidFill>
                  <a:schemeClr val="tx1"/>
                </a:solidFill>
              </a:rPr>
              <a:t>Server Core</a:t>
            </a:r>
          </a:p>
        </p:txBody>
      </p:sp>
      <p:grpSp>
        <p:nvGrpSpPr>
          <p:cNvPr id="14" name="Group 74"/>
          <p:cNvGrpSpPr>
            <a:grpSpLocks/>
          </p:cNvGrpSpPr>
          <p:nvPr/>
        </p:nvGrpSpPr>
        <p:grpSpPr bwMode="auto">
          <a:xfrm>
            <a:off x="1706563" y="4570413"/>
            <a:ext cx="820737" cy="579437"/>
            <a:chOff x="1447" y="3097"/>
            <a:chExt cx="517" cy="365"/>
          </a:xfrm>
        </p:grpSpPr>
        <p:pic>
          <p:nvPicPr>
            <p:cNvPr id="102" name="Picture 73" descr="Vivid blue box"/>
            <p:cNvPicPr>
              <a:picLocks noChangeAspect="1" noChangeArrowheads="1"/>
            </p:cNvPicPr>
            <p:nvPr/>
          </p:nvPicPr>
          <p:blipFill>
            <a:blip r:embed="rId15"/>
            <a:srcRect/>
            <a:stretch>
              <a:fillRect/>
            </a:stretch>
          </p:blipFill>
          <p:spPr bwMode="auto">
            <a:xfrm>
              <a:off x="1447" y="3097"/>
              <a:ext cx="517" cy="364"/>
            </a:xfrm>
            <a:prstGeom prst="rect">
              <a:avLst/>
            </a:prstGeom>
            <a:noFill/>
            <a:ln w="9525">
              <a:noFill/>
              <a:miter lim="800000"/>
              <a:headEnd/>
              <a:tailEnd/>
            </a:ln>
          </p:spPr>
        </p:pic>
        <p:sp>
          <p:nvSpPr>
            <p:cNvPr id="103" name="Rectangle 19"/>
            <p:cNvSpPr>
              <a:spLocks noChangeArrowheads="1"/>
            </p:cNvSpPr>
            <p:nvPr/>
          </p:nvSpPr>
          <p:spPr bwMode="blackWhite">
            <a:xfrm>
              <a:off x="1452" y="3097"/>
              <a:ext cx="508" cy="365"/>
            </a:xfrm>
            <a:prstGeom prst="rect">
              <a:avLst/>
            </a:prstGeom>
            <a:noFill/>
            <a:ln w="3175" algn="ctr">
              <a:noFill/>
              <a:miter lim="800000"/>
              <a:headEnd/>
              <a:tailEnd/>
            </a:ln>
          </p:spPr>
          <p:txBody>
            <a:bodyPr wrap="none" anchor="ctr"/>
            <a:lstStyle/>
            <a:p>
              <a:pPr algn="ctr">
                <a:lnSpc>
                  <a:spcPct val="90000"/>
                </a:lnSpc>
                <a:spcBef>
                  <a:spcPct val="30000"/>
                </a:spcBef>
              </a:pPr>
              <a:r>
                <a:rPr lang="en-US" sz="1600" dirty="0">
                  <a:solidFill>
                    <a:schemeClr val="tx1"/>
                  </a:solidFill>
                </a:rPr>
                <a:t>Device</a:t>
              </a:r>
              <a:br>
                <a:rPr lang="en-US" sz="1600" dirty="0">
                  <a:solidFill>
                    <a:schemeClr val="tx1"/>
                  </a:solidFill>
                </a:rPr>
              </a:br>
              <a:r>
                <a:rPr lang="en-US" sz="1600" dirty="0">
                  <a:solidFill>
                    <a:schemeClr val="tx1"/>
                  </a:solidFill>
                </a:rPr>
                <a:t>Drivers</a:t>
              </a:r>
            </a:p>
          </p:txBody>
        </p:sp>
      </p:grpSp>
      <p:cxnSp>
        <p:nvCxnSpPr>
          <p:cNvPr id="90" name="Straight Arrow Connector 89"/>
          <p:cNvCxnSpPr/>
          <p:nvPr/>
        </p:nvCxnSpPr>
        <p:spPr bwMode="auto">
          <a:xfrm rot="16200000" flipV="1">
            <a:off x="3801269" y="4163219"/>
            <a:ext cx="254000" cy="855662"/>
          </a:xfrm>
          <a:prstGeom prst="straightConnector1">
            <a:avLst/>
          </a:prstGeom>
          <a:gradFill rotWithShape="1">
            <a:gsLst>
              <a:gs pos="0">
                <a:schemeClr val="accent1"/>
              </a:gs>
              <a:gs pos="50000">
                <a:schemeClr val="bg1"/>
              </a:gs>
              <a:gs pos="100000">
                <a:schemeClr val="accent1"/>
              </a:gs>
            </a:gsLst>
            <a:lin ang="2700000" scaled="1"/>
          </a:gradFill>
          <a:ln w="53975" cap="flat" cmpd="sng" algn="ctr">
            <a:solidFill>
              <a:schemeClr val="tx1"/>
            </a:solidFill>
            <a:prstDash val="solid"/>
            <a:round/>
            <a:headEnd type="none" w="med" len="med"/>
            <a:tailEnd type="arrow" w="sm" len="sm"/>
          </a:ln>
          <a:effectLst/>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p:txBody>
          <a:bodyPr/>
          <a:lstStyle/>
          <a:p>
            <a:r>
              <a:rPr smtClean="0"/>
              <a:t>Track Resources</a:t>
            </a:r>
            <a:endParaRPr lang="en-US" dirty="0"/>
          </a:p>
        </p:txBody>
      </p:sp>
      <p:sp>
        <p:nvSpPr>
          <p:cNvPr id="26" name="Content Placeholder 25"/>
          <p:cNvSpPr>
            <a:spLocks noGrp="1"/>
          </p:cNvSpPr>
          <p:nvPr>
            <p:ph sz="quarter" idx="10"/>
          </p:nvPr>
        </p:nvSpPr>
        <p:spPr/>
        <p:txBody>
          <a:bodyPr/>
          <a:lstStyle/>
          <a:p>
            <a:r>
              <a:rPr smtClean="0"/>
              <a:t>Resource 1</a:t>
            </a:r>
            <a:endParaRPr lang="en-US" dirty="0"/>
          </a:p>
        </p:txBody>
      </p:sp>
      <p:sp>
        <p:nvSpPr>
          <p:cNvPr id="27" name="Content Placeholder 26"/>
          <p:cNvSpPr>
            <a:spLocks noGrp="1"/>
          </p:cNvSpPr>
          <p:nvPr>
            <p:ph sz="quarter" idx="11"/>
          </p:nvPr>
        </p:nvSpPr>
        <p:spPr/>
        <p:txBody>
          <a:bodyPr/>
          <a:lstStyle/>
          <a:p>
            <a:r>
              <a:rPr/>
              <a:t>Resource </a:t>
            </a:r>
            <a:r>
              <a:rPr smtClean="0"/>
              <a:t>2</a:t>
            </a:r>
            <a:endParaRPr/>
          </a:p>
        </p:txBody>
      </p:sp>
      <p:sp>
        <p:nvSpPr>
          <p:cNvPr id="28" name="Content Placeholder 27"/>
          <p:cNvSpPr>
            <a:spLocks noGrp="1"/>
          </p:cNvSpPr>
          <p:nvPr>
            <p:ph sz="quarter" idx="12"/>
          </p:nvPr>
        </p:nvSpPr>
        <p:spPr/>
        <p:txBody>
          <a:bodyPr/>
          <a:lstStyle/>
          <a:p>
            <a:r>
              <a:rPr/>
              <a:t>Resource </a:t>
            </a:r>
            <a:r>
              <a:rPr smtClean="0"/>
              <a:t>3</a:t>
            </a:r>
            <a:endParaRPr/>
          </a:p>
        </p:txBody>
      </p:sp>
      <p:sp>
        <p:nvSpPr>
          <p:cNvPr id="29" name="Content Placeholder 28"/>
          <p:cNvSpPr>
            <a:spLocks noGrp="1"/>
          </p:cNvSpPr>
          <p:nvPr>
            <p:ph sz="quarter" idx="13"/>
          </p:nvPr>
        </p:nvSpPr>
        <p:spPr/>
        <p:txBody>
          <a:bodyPr/>
          <a:lstStyle/>
          <a:p>
            <a:r>
              <a:rPr/>
              <a:t>Resource </a:t>
            </a:r>
            <a:r>
              <a:rPr smtClean="0"/>
              <a:t>4</a:t>
            </a:r>
            <a:endParaRPr/>
          </a:p>
        </p:txBody>
      </p:sp>
      <p:sp>
        <p:nvSpPr>
          <p:cNvPr id="8" name="Rectangle 7"/>
          <p:cNvSpPr/>
          <p:nvPr/>
        </p:nvSpPr>
        <p:spPr bwMode="auto">
          <a:xfrm>
            <a:off x="-2298032" y="-1"/>
            <a:ext cx="2141623" cy="2587752"/>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400" b="1" dirty="0" smtClean="0"/>
              <a:t>Required Slide</a:t>
            </a:r>
            <a:endParaRPr lang="en-US" sz="2400" b="1" dirty="0" smtClean="0">
              <a:solidFill>
                <a:schemeClr val="accent5"/>
              </a:solidFill>
            </a:endParaRPr>
          </a:p>
          <a:p>
            <a:pPr defTabSz="914099" fontAlgn="base">
              <a:spcBef>
                <a:spcPct val="0"/>
              </a:spcBef>
              <a:spcAft>
                <a:spcPct val="0"/>
              </a:spcAft>
            </a:pPr>
            <a:r>
              <a:rPr lang="en-US" sz="2000" b="1" dirty="0" smtClean="0">
                <a:solidFill>
                  <a:schemeClr val="accent5"/>
                </a:solidFill>
              </a:rPr>
              <a:t>Track PMs </a:t>
            </a:r>
            <a:r>
              <a:rPr lang="en-US" dirty="0" smtClean="0"/>
              <a:t>will supply the content for this slide, </a:t>
            </a:r>
            <a:br>
              <a:rPr lang="en-US" dirty="0" smtClean="0"/>
            </a:br>
            <a:r>
              <a:rPr lang="en-US" dirty="0" smtClean="0"/>
              <a:t>which will be inserted during </a:t>
            </a:r>
            <a:br>
              <a:rPr lang="en-US" dirty="0" smtClean="0"/>
            </a:br>
            <a:r>
              <a:rPr lang="en-US" dirty="0" smtClean="0"/>
              <a:t>the final scrub.</a:t>
            </a:r>
            <a:endParaRPr lang="en-US" sz="160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p:cNvSpPr/>
          <p:nvPr/>
        </p:nvSpPr>
        <p:spPr bwMode="auto">
          <a:xfrm>
            <a:off x="1" y="-82550"/>
            <a:ext cx="10109200" cy="6931025"/>
          </a:xfrm>
          <a:custGeom>
            <a:avLst/>
            <a:gdLst>
              <a:gd name="connsiteX0" fmla="*/ 0 w 6962775"/>
              <a:gd name="connsiteY0" fmla="*/ 0 h 3952875"/>
              <a:gd name="connsiteX1" fmla="*/ 6962775 w 6962775"/>
              <a:gd name="connsiteY1" fmla="*/ 3952875 h 3952875"/>
              <a:gd name="connsiteX2" fmla="*/ 6429375 w 6962775"/>
              <a:gd name="connsiteY2" fmla="*/ 3952875 h 3952875"/>
              <a:gd name="connsiteX3" fmla="*/ 0 w 6962775"/>
              <a:gd name="connsiteY3" fmla="*/ 552450 h 3952875"/>
              <a:gd name="connsiteX4" fmla="*/ 0 w 6962775"/>
              <a:gd name="connsiteY4" fmla="*/ 0 h 3952875"/>
              <a:gd name="connsiteX0" fmla="*/ 0 w 7188200"/>
              <a:gd name="connsiteY0" fmla="*/ 2978150 h 6931025"/>
              <a:gd name="connsiteX1" fmla="*/ 6962775 w 7188200"/>
              <a:gd name="connsiteY1" fmla="*/ 6931025 h 6931025"/>
              <a:gd name="connsiteX2" fmla="*/ 6429375 w 7188200"/>
              <a:gd name="connsiteY2" fmla="*/ 6931025 h 6931025"/>
              <a:gd name="connsiteX3" fmla="*/ 0 w 7188200"/>
              <a:gd name="connsiteY3" fmla="*/ 3530600 h 6931025"/>
              <a:gd name="connsiteX4" fmla="*/ 0 w 7188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9200" h="6931025">
                <a:moveTo>
                  <a:pt x="0" y="2978150"/>
                </a:moveTo>
                <a:cubicBezTo>
                  <a:pt x="7188200" y="0"/>
                  <a:pt x="10109200" y="2984500"/>
                  <a:pt x="6962775" y="6931025"/>
                </a:cubicBezTo>
                <a:lnTo>
                  <a:pt x="6429375" y="6931025"/>
                </a:lnTo>
                <a:cubicBezTo>
                  <a:pt x="6924675" y="4321175"/>
                  <a:pt x="4371975" y="2511425"/>
                  <a:pt x="0" y="3530600"/>
                </a:cubicBezTo>
                <a:lnTo>
                  <a:pt x="0" y="2978150"/>
                </a:lnTo>
                <a:close/>
              </a:path>
            </a:pathLst>
          </a:custGeom>
          <a:gradFill flip="none" rotWithShape="1">
            <a:gsLst>
              <a:gs pos="0">
                <a:schemeClr val="accent1">
                  <a:alpha val="30000"/>
                </a:schemeClr>
              </a:gs>
              <a:gs pos="100000">
                <a:srgbClr val="000000">
                  <a:alpha val="10000"/>
                </a:srgbClr>
              </a:gs>
            </a:gsLst>
            <a:lin ang="2700000" scaled="1"/>
            <a:tileRect/>
          </a:gradFill>
          <a:ln w="9525">
            <a:noFill/>
            <a:miter lim="800000"/>
            <a:headEnd/>
            <a:tailEnd/>
          </a:ln>
        </p:spPr>
        <p:txBody>
          <a:bodyPr anchor="t" anchorCtr="0"/>
          <a:lstStyle/>
          <a:p>
            <a:pPr algn="ctr" defTabSz="914099" fontAlgn="base">
              <a:spcBef>
                <a:spcPct val="0"/>
              </a:spcBef>
              <a:spcAft>
                <a:spcPct val="0"/>
              </a:spcAft>
              <a:defRPr/>
            </a:pPr>
            <a:endParaRPr lang="en-US" sz="32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5" name="Round Same Side Corner Rectangle 34"/>
          <p:cNvSpPr/>
          <p:nvPr/>
        </p:nvSpPr>
        <p:spPr bwMode="hidden">
          <a:xfrm rot="5400000">
            <a:off x="1064193" y="2283808"/>
            <a:ext cx="2443162" cy="5360192"/>
          </a:xfrm>
          <a:prstGeom prst="round2SameRect">
            <a:avLst>
              <a:gd name="adj1" fmla="val 50000"/>
              <a:gd name="adj2" fmla="val 0"/>
            </a:avLst>
          </a:prstGeom>
          <a:gradFill flip="none" rotWithShape="1">
            <a:gsLst>
              <a:gs pos="0">
                <a:schemeClr val="accent2"/>
              </a:gs>
              <a:gs pos="24000">
                <a:schemeClr val="accent2">
                  <a:alpha val="65000"/>
                </a:schemeClr>
              </a:gs>
              <a:gs pos="35000">
                <a:schemeClr val="accent2">
                  <a:alpha val="75000"/>
                </a:schemeClr>
              </a:gs>
              <a:gs pos="100000">
                <a:srgbClr val="0270DB">
                  <a:alpha val="0"/>
                </a:srgbClr>
              </a:gs>
            </a:gsLst>
            <a:lin ang="5400000" scaled="1"/>
            <a:tileRect/>
          </a:gradFill>
          <a:ln w="38100">
            <a:noFill/>
            <a:headEnd type="none" w="med" len="med"/>
            <a:tailEnd type="none" w="med" len="med"/>
          </a:ln>
          <a:effectLst/>
          <a:scene3d>
            <a:camera prst="orthographicFront">
              <a:rot lat="0" lon="0" rev="0"/>
            </a:camera>
            <a:lightRig rig="threePt" dir="t">
              <a:rot lat="0" lon="0" rev="9000000"/>
            </a:lightRig>
          </a:scene3d>
          <a:sp3d prstMaterial="flat">
            <a:bevelT w="95250" h="95250"/>
            <a:extrusionClr>
              <a:srgbClr val="C00000"/>
            </a:extrusionClr>
            <a:contourClr>
              <a:srgbClr val="FF9D17"/>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11" name="Rounded Rectangle 10"/>
          <p:cNvSpPr/>
          <p:nvPr/>
        </p:nvSpPr>
        <p:spPr bwMode="blackGray">
          <a:xfrm>
            <a:off x="915785" y="3978999"/>
            <a:ext cx="3605964"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600" dirty="0" smtClean="0">
                <a:solidFill>
                  <a:srgbClr val="FFFFFF"/>
                </a:solidFill>
                <a:effectLst>
                  <a:outerShdw blurRad="38100" dist="38100" dir="2700000" algn="tl">
                    <a:srgbClr val="000000">
                      <a:alpha val="43137"/>
                    </a:srgbClr>
                  </a:outerShdw>
                </a:effectLst>
                <a:latin typeface="Segoe" pitchFamily="34" charset="0"/>
              </a:rPr>
              <a:t>Complete an evaluation on </a:t>
            </a:r>
            <a:r>
              <a:rPr lang="en-US" sz="3600" dirty="0" err="1" smtClean="0">
                <a:solidFill>
                  <a:srgbClr val="FFFFFF"/>
                </a:solidFill>
                <a:effectLst>
                  <a:outerShdw blurRad="38100" dist="38100" dir="2700000" algn="tl">
                    <a:srgbClr val="000000">
                      <a:alpha val="43137"/>
                    </a:srgbClr>
                  </a:outerShdw>
                </a:effectLst>
                <a:latin typeface="Segoe" pitchFamily="34" charset="0"/>
              </a:rPr>
              <a:t>CommNet</a:t>
            </a:r>
            <a:r>
              <a:rPr lang="en-US" sz="3600" dirty="0" smtClean="0">
                <a:solidFill>
                  <a:srgbClr val="FFFFFF"/>
                </a:solidFill>
                <a:effectLst>
                  <a:outerShdw blurRad="38100" dist="38100" dir="2700000" algn="tl">
                    <a:srgbClr val="000000">
                      <a:alpha val="43137"/>
                    </a:srgbClr>
                  </a:outerShdw>
                </a:effectLst>
                <a:latin typeface="Segoe" pitchFamily="34" charset="0"/>
              </a:rPr>
              <a:t> and enter to win!</a:t>
            </a:r>
          </a:p>
        </p:txBody>
      </p:sp>
      <p:sp>
        <p:nvSpPr>
          <p:cNvPr id="6" name="Rectangle 5"/>
          <p:cNvSpPr/>
          <p:nvPr/>
        </p:nvSpPr>
        <p:spPr bwMode="auto">
          <a:xfrm>
            <a:off x="-2298032" y="23853"/>
            <a:ext cx="2141623" cy="7940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p:txBody>
      </p:sp>
      <p:grpSp>
        <p:nvGrpSpPr>
          <p:cNvPr id="2" name="Group 16"/>
          <p:cNvGrpSpPr/>
          <p:nvPr/>
        </p:nvGrpSpPr>
        <p:grpSpPr>
          <a:xfrm>
            <a:off x="940468" y="585029"/>
            <a:ext cx="2488531" cy="5370601"/>
            <a:chOff x="723900" y="600075"/>
            <a:chExt cx="2170113" cy="4683411"/>
          </a:xfrm>
        </p:grpSpPr>
        <p:pic>
          <p:nvPicPr>
            <p:cNvPr id="10" name="Picture 9" descr="officeult.png"/>
            <p:cNvPicPr>
              <a:picLocks noChangeAspect="1"/>
            </p:cNvPicPr>
            <p:nvPr/>
          </p:nvPicPr>
          <p:blipFill>
            <a:blip r:embed="rId2" cstate="screen"/>
            <a:stretch>
              <a:fillRect/>
            </a:stretch>
          </p:blipFill>
          <p:spPr>
            <a:xfrm>
              <a:off x="834724" y="2674613"/>
              <a:ext cx="1621402" cy="2608873"/>
            </a:xfrm>
            <a:prstGeom prst="rect">
              <a:avLst/>
            </a:prstGeom>
          </p:spPr>
        </p:pic>
        <p:pic>
          <p:nvPicPr>
            <p:cNvPr id="12" name="Picture 4" descr="C:\Documents and Settings\Jessica Mans\Desktop\In progress\TechEd\Ult07EN_3DP.png"/>
            <p:cNvPicPr>
              <a:picLocks noChangeAspect="1" noChangeArrowheads="1"/>
            </p:cNvPicPr>
            <p:nvPr/>
          </p:nvPicPr>
          <p:blipFill>
            <a:blip r:embed="rId3" cstate="screen"/>
            <a:srcRect/>
            <a:stretch>
              <a:fillRect/>
            </a:stretch>
          </p:blipFill>
          <p:spPr bwMode="auto">
            <a:xfrm>
              <a:off x="723900" y="600075"/>
              <a:ext cx="2170113" cy="2392362"/>
            </a:xfrm>
            <a:prstGeom prst="rect">
              <a:avLst/>
            </a:prstGeom>
            <a:noFill/>
            <a:ln w="9525">
              <a:noFill/>
              <a:miter lim="800000"/>
              <a:headEnd/>
              <a:tailEnd/>
            </a:ln>
            <a:effectLst/>
          </p:spPr>
        </p:pic>
      </p:grpSp>
      <p:pic>
        <p:nvPicPr>
          <p:cNvPr id="1029" name="Picture 5" descr="C:\Documents and Settings\Pennie\My Documents\TE09 Template\Jan2809\livemessengergold.png"/>
          <p:cNvPicPr>
            <a:picLocks noChangeAspect="1" noChangeArrowheads="1"/>
          </p:cNvPicPr>
          <p:nvPr/>
        </p:nvPicPr>
        <p:blipFill>
          <a:blip r:embed="rId4"/>
          <a:srcRect/>
          <a:stretch>
            <a:fillRect/>
          </a:stretch>
        </p:blipFill>
        <p:spPr bwMode="auto">
          <a:xfrm>
            <a:off x="3200400" y="1431758"/>
            <a:ext cx="1977188" cy="1977188"/>
          </a:xfrm>
          <a:prstGeom prst="rect">
            <a:avLst/>
          </a:prstGeom>
          <a:noFill/>
          <a:effectLst>
            <a:reflection blurRad="6350" stA="52000" endA="300" endPos="35000" dir="5400000" sy="-100000" algn="bl" rotWithShape="0"/>
          </a:effectLst>
        </p:spPr>
      </p:pic>
      <p:pic>
        <p:nvPicPr>
          <p:cNvPr id="1031" name="Picture 7" descr="C:\Documents and Settings\Pennie\My Documents\TE09 Template\Jan2809\callofduty4.jpg"/>
          <p:cNvPicPr>
            <a:picLocks noChangeAspect="1" noChangeArrowheads="1"/>
          </p:cNvPicPr>
          <p:nvPr/>
        </p:nvPicPr>
        <p:blipFill>
          <a:blip r:embed="rId5"/>
          <a:srcRect l="14632" r="14947"/>
          <a:stretch>
            <a:fillRect/>
          </a:stretch>
        </p:blipFill>
        <p:spPr bwMode="auto">
          <a:xfrm>
            <a:off x="5429627" y="2117559"/>
            <a:ext cx="1596815" cy="2267526"/>
          </a:xfrm>
          <a:prstGeom prst="rect">
            <a:avLst/>
          </a:prstGeom>
          <a:noFill/>
          <a:ln>
            <a:noFill/>
          </a:ln>
          <a:effectLst>
            <a:outerShdw blurRad="184150" dist="241300" dir="11520000" sx="110000" sy="110000" algn="ctr">
              <a:srgbClr val="000000">
                <a:alpha val="18000"/>
              </a:srgbClr>
            </a:outerShdw>
            <a:reflection blurRad="6350" stA="52000" endA="300" endPos="35000" dir="5400000" sy="-100000" algn="bl" rotWithShape="0"/>
          </a:effectLst>
          <a:scene3d>
            <a:camera prst="perspectiveFront" fov="5100000">
              <a:rot lat="0" lon="19799991" rev="0"/>
            </a:camera>
            <a:lightRig rig="flood" dir="t">
              <a:rot lat="0" lon="0" rev="13800000"/>
            </a:lightRig>
          </a:scene3d>
          <a:sp3d extrusionH="107950" prstMaterial="plastic">
            <a:bevelB/>
          </a:sp3d>
        </p:spPr>
      </p:pic>
      <p:pic>
        <p:nvPicPr>
          <p:cNvPr id="13" name="Picture 12" descr="Zune white front.PNG"/>
          <p:cNvPicPr>
            <a:picLocks noChangeAspect="1"/>
          </p:cNvPicPr>
          <p:nvPr/>
        </p:nvPicPr>
        <p:blipFill>
          <a:blip r:embed="rId6" cstate="screen"/>
          <a:srcRect/>
          <a:stretch>
            <a:fillRect/>
          </a:stretch>
        </p:blipFill>
        <p:spPr>
          <a:xfrm>
            <a:off x="7110979" y="2739188"/>
            <a:ext cx="1563478" cy="3165089"/>
          </a:xfrm>
          <a:prstGeom prst="rect">
            <a:avLst/>
          </a:prstGeom>
          <a:noFill/>
          <a:ln>
            <a:noFill/>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childTnLst>
                                </p:cTn>
                              </p:par>
                              <p:par>
                                <p:cTn id="8" presetID="63" presetClass="path" presetSubtype="0" decel="50000" fill="hold" grpId="1" nodeType="withEffect">
                                  <p:stCondLst>
                                    <p:cond delay="0"/>
                                  </p:stCondLst>
                                  <p:childTnLst>
                                    <p:animMotion origin="layout" path="M -0.25 -1.48148E-6 L 3.33333E-6 -1.48148E-6 " pathEditMode="relative" rAng="0" ptsTypes="AA">
                                      <p:cBhvr>
                                        <p:cTn id="9" dur="1000" fill="hold"/>
                                        <p:tgtEl>
                                          <p:spTgt spid="35"/>
                                        </p:tgtEl>
                                        <p:attrNameLst>
                                          <p:attrName>ppt_x</p:attrName>
                                          <p:attrName>ppt_y</p:attrName>
                                        </p:attrNameLst>
                                      </p:cBhvr>
                                      <p:rCtr x="125" y="0"/>
                                    </p:animMotion>
                                  </p:childTnLst>
                                </p:cTn>
                              </p:par>
                              <p:par>
                                <p:cTn id="10" presetID="10"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par>
                                <p:cTn id="13" presetID="64" presetClass="path" presetSubtype="0" decel="50000" fill="hold" grpId="1" nodeType="withEffect">
                                  <p:stCondLst>
                                    <p:cond delay="0"/>
                                  </p:stCondLst>
                                  <p:childTnLst>
                                    <p:animMotion origin="layout" path="M 4.16667E-6 0.33334 L 4.16667E-6 -3.33333E-6 " pathEditMode="relative" rAng="0" ptsTypes="AA">
                                      <p:cBhvr>
                                        <p:cTn id="14" dur="1000" fill="hold"/>
                                        <p:tgtEl>
                                          <p:spTgt spid="11"/>
                                        </p:tgtEl>
                                        <p:attrNameLst>
                                          <p:attrName>ppt_x</p:attrName>
                                          <p:attrName>ppt_y</p:attrName>
                                        </p:attrNameLst>
                                      </p:cBhvr>
                                      <p:rCtr x="0" y="-167"/>
                                    </p:animMotion>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fade">
                                      <p:cBhvr>
                                        <p:cTn id="22" dur="500"/>
                                        <p:tgtEl>
                                          <p:spTgt spid="1029"/>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031"/>
                                        </p:tgtEl>
                                        <p:attrNameLst>
                                          <p:attrName>style.visibility</p:attrName>
                                        </p:attrNameLst>
                                      </p:cBhvr>
                                      <p:to>
                                        <p:strVal val="visible"/>
                                      </p:to>
                                    </p:set>
                                    <p:animEffect transition="in" filter="fade">
                                      <p:cBhvr>
                                        <p:cTn id="26" dur="500"/>
                                        <p:tgtEl>
                                          <p:spTgt spid="1031"/>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11" grpId="0"/>
      <p:bldP spid="11" grpId="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967578" y="5580925"/>
            <a:ext cx="7208845" cy="461651"/>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600" dirty="0">
                <a:latin typeface="Calibri" pitchFamily="34" charset="0"/>
                <a:cs typeface="Arial" charset="0"/>
              </a:rPr>
              <a:t>© </a:t>
            </a:r>
            <a:r>
              <a:rPr lang="en-US" sz="600" dirty="0" smtClean="0">
                <a:latin typeface="Calibri" pitchFamily="34" charset="0"/>
                <a:cs typeface="Arial" charset="0"/>
              </a:rPr>
              <a:t>2009 Microsoft </a:t>
            </a:r>
            <a:r>
              <a:rPr lang="en-US" sz="6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6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600" dirty="0" smtClean="0">
                <a:latin typeface="Calibri" pitchFamily="34" charset="0"/>
                <a:cs typeface="Arial" charset="0"/>
              </a:rPr>
              <a:t>MICROSOFT </a:t>
            </a:r>
            <a:r>
              <a:rPr lang="en-US" sz="600" dirty="0">
                <a:latin typeface="Calibri" pitchFamily="34" charset="0"/>
                <a:cs typeface="Arial" charset="0"/>
              </a:rPr>
              <a:t>MAKES NO WARRANTIES, EXPRESS, IMPLIED OR STATUTORY, AS TO THE INFORMATION IN THIS PRESENTATION.</a:t>
            </a:r>
          </a:p>
        </p:txBody>
      </p:sp>
      <p:sp>
        <p:nvSpPr>
          <p:cNvPr id="6" name="Rectangle 5"/>
          <p:cNvSpPr/>
          <p:nvPr/>
        </p:nvSpPr>
        <p:spPr bwMode="auto">
          <a:xfrm>
            <a:off x="-2298032" y="0"/>
            <a:ext cx="2141623" cy="7940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t>Hidden Speaker Notes</a:t>
            </a:r>
            <a:endParaRPr lang="en-US" dirty="0"/>
          </a:p>
        </p:txBody>
      </p:sp>
      <p:sp>
        <p:nvSpPr>
          <p:cNvPr id="6" name="Text Placeholder 5"/>
          <p:cNvSpPr>
            <a:spLocks noGrp="1"/>
          </p:cNvSpPr>
          <p:nvPr>
            <p:ph type="body" sz="quarter" idx="10"/>
          </p:nvPr>
        </p:nvSpPr>
        <p:spPr/>
        <p:txBody>
          <a:bodyPr/>
          <a:lstStyle/>
          <a:p>
            <a:r>
              <a:rPr lang="en-US" dirty="0" smtClean="0"/>
              <a:t>Some speakers at Microsoft like to use this slide for hidden “notes slides”. </a:t>
            </a:r>
          </a:p>
          <a:p>
            <a:r>
              <a:rPr lang="en-US" dirty="0" smtClean="0"/>
              <a:t>Delete it if you don’t want to use it.</a:t>
            </a:r>
            <a:endParaRPr lang="en-US" dirty="0"/>
          </a:p>
        </p:txBody>
      </p:sp>
      <p:sp>
        <p:nvSpPr>
          <p:cNvPr id="7" name="Text Placeholder 6"/>
          <p:cNvSpPr>
            <a:spLocks noGrp="1"/>
          </p:cNvSpPr>
          <p:nvPr>
            <p:ph type="body" sz="quarter" idx="11"/>
          </p:nvPr>
        </p:nvSpPr>
        <p:spPr/>
        <p:txBody>
          <a:bodyPr/>
          <a:lstStyle/>
          <a:p>
            <a:r>
              <a:rPr lang="en-US" dirty="0" smtClean="0"/>
              <a:t>NEXT: &lt;next slide title&gt;</a:t>
            </a:r>
            <a:endParaRPr lang="en-US" dirty="0"/>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bwMode="white">
          <a:xfrm>
            <a:off x="382588" y="228600"/>
            <a:ext cx="8380412" cy="553998"/>
          </a:xfrm>
        </p:spPr>
        <p:txBody>
          <a:bodyPr/>
          <a:lstStyle/>
          <a:p>
            <a:r>
              <a:rPr lang="en-US" dirty="0" smtClean="0"/>
              <a:t>Deadlines &amp; Resources</a:t>
            </a:r>
            <a:endParaRPr lang="en-US" dirty="0"/>
          </a:p>
        </p:txBody>
      </p:sp>
      <p:sp>
        <p:nvSpPr>
          <p:cNvPr id="18436" name="Text Box 4"/>
          <p:cNvSpPr txBox="1">
            <a:spLocks noChangeArrowheads="1"/>
          </p:cNvSpPr>
          <p:nvPr/>
        </p:nvSpPr>
        <p:spPr bwMode="auto">
          <a:xfrm>
            <a:off x="381000" y="931170"/>
            <a:ext cx="8382000" cy="484188"/>
          </a:xfrm>
          <a:prstGeom prst="rect">
            <a:avLst/>
          </a:prstGeom>
          <a:solidFill>
            <a:srgbClr val="FFFFFF"/>
          </a:solidFill>
          <a:ln w="38100">
            <a:solidFill>
              <a:srgbClr val="FFFF00"/>
            </a:solidFill>
            <a:miter lim="800000"/>
            <a:headEnd/>
            <a:tailEnd/>
          </a:ln>
        </p:spPr>
        <p:txBody>
          <a:bodyPr lIns="91436" tIns="45718" rIns="91436" bIns="45718">
            <a:spAutoFit/>
          </a:bodyPr>
          <a:lstStyle/>
          <a:p>
            <a:pPr>
              <a:lnSpc>
                <a:spcPct val="90000"/>
              </a:lnSpc>
              <a:spcBef>
                <a:spcPct val="20000"/>
              </a:spcBef>
            </a:pPr>
            <a:r>
              <a:rPr lang="en-US" sz="1400" dirty="0">
                <a:solidFill>
                  <a:srgbClr val="990033"/>
                </a:solidFill>
              </a:rPr>
              <a:t>Thank you for committing to speak at </a:t>
            </a:r>
            <a:r>
              <a:rPr lang="en-US" sz="1400" dirty="0" smtClean="0">
                <a:solidFill>
                  <a:srgbClr val="990033"/>
                </a:solidFill>
              </a:rPr>
              <a:t>TechEd North America 2009, Microsoft’s </a:t>
            </a:r>
            <a:r>
              <a:rPr lang="en-US" sz="1400" dirty="0">
                <a:solidFill>
                  <a:srgbClr val="990033"/>
                </a:solidFill>
              </a:rPr>
              <a:t>premier event for IT Professionals and Developers.  Below is important information regarding your </a:t>
            </a:r>
            <a:r>
              <a:rPr lang="en-US" sz="1400" dirty="0" smtClean="0">
                <a:solidFill>
                  <a:srgbClr val="990033"/>
                </a:solidFill>
              </a:rPr>
              <a:t>participation:</a:t>
            </a:r>
            <a:endParaRPr lang="en-US" sz="1400" dirty="0">
              <a:solidFill>
                <a:srgbClr val="990033"/>
              </a:solidFill>
            </a:endParaRPr>
          </a:p>
        </p:txBody>
      </p:sp>
      <p:graphicFrame>
        <p:nvGraphicFramePr>
          <p:cNvPr id="5" name="Content Placeholder 3"/>
          <p:cNvGraphicFramePr>
            <a:graphicFrameLocks/>
          </p:cNvGraphicFramePr>
          <p:nvPr/>
        </p:nvGraphicFramePr>
        <p:xfrm>
          <a:off x="685800" y="1681644"/>
          <a:ext cx="7772400" cy="4924908"/>
        </p:xfrm>
        <a:graphic>
          <a:graphicData uri="http://schemas.openxmlformats.org/drawingml/2006/table">
            <a:tbl>
              <a:tblPr firstRow="1" bandRow="1">
                <a:tableStyleId>{5940675A-B579-460E-94D1-54222C63F5DA}</a:tableStyleId>
              </a:tblPr>
              <a:tblGrid>
                <a:gridCol w="1524000"/>
                <a:gridCol w="6248400"/>
              </a:tblGrid>
              <a:tr h="290889">
                <a:tc gridSpan="2">
                  <a:txBody>
                    <a:bodyPr/>
                    <a:lstStyle/>
                    <a:p>
                      <a:pPr marL="0" marR="0" indent="0" algn="l" defTabSz="914099" rtl="0" eaLnBrk="1" fontAlgn="base" latinLnBrk="0" hangingPunct="1">
                        <a:lnSpc>
                          <a:spcPct val="100000"/>
                        </a:lnSpc>
                        <a:spcBef>
                          <a:spcPct val="0"/>
                        </a:spcBef>
                        <a:spcAft>
                          <a:spcPct val="0"/>
                        </a:spcAft>
                        <a:buClrTx/>
                        <a:buSzTx/>
                        <a:buFontTx/>
                        <a:buNone/>
                        <a:tabLst/>
                        <a:defRPr/>
                      </a:pPr>
                      <a:r>
                        <a:rPr lang="en-US" sz="1600" dirty="0" smtClean="0"/>
                        <a:t>Important Content Deadlines – submit at</a:t>
                      </a:r>
                      <a:r>
                        <a:rPr lang="en-US" sz="1600" baseline="0" dirty="0" smtClean="0"/>
                        <a:t> the Speaker Portal: </a:t>
                      </a:r>
                      <a:r>
                        <a:rPr lang="en-US" sz="1400" kern="1200" dirty="0" smtClean="0">
                          <a:solidFill>
                            <a:schemeClr val="tx1"/>
                          </a:solidFill>
                          <a:latin typeface="+mn-lt"/>
                          <a:ea typeface="+mn-ea"/>
                          <a:cs typeface="+mn-cs"/>
                          <a:hlinkClick r:id=""/>
                        </a:rPr>
                        <a:t>https://www.msteched.com/ws</a:t>
                      </a:r>
                    </a:p>
                  </a:txBody>
                  <a:tcPr anchor="ctr">
                    <a:lnL w="12700" cmpd="sng">
                      <a:noFill/>
                    </a:lnL>
                    <a:lnR w="12700" cmpd="sng">
                      <a:noFill/>
                    </a:lnR>
                    <a:lnT w="12700" cmpd="sng">
                      <a:noFill/>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hMerge="1">
                  <a:txBody>
                    <a:bodyPr/>
                    <a:lstStyle/>
                    <a:p>
                      <a:endParaRPr lang="en-US"/>
                    </a:p>
                  </a:txBody>
                  <a:tcPr/>
                </a:tc>
              </a:tr>
              <a:tr h="290889">
                <a:tc>
                  <a:txBody>
                    <a:bodyPr/>
                    <a:lstStyle/>
                    <a:p>
                      <a:pPr marL="0" algn="l" defTabSz="914099" rtl="0" eaLnBrk="1" fontAlgn="base" latinLnBrk="0" hangingPunct="1">
                        <a:spcBef>
                          <a:spcPct val="0"/>
                        </a:spcBef>
                        <a:spcAft>
                          <a:spcPct val="0"/>
                        </a:spcAft>
                        <a:defRPr/>
                      </a:pPr>
                      <a:r>
                        <a:rPr lang="en-US" sz="1400" dirty="0" smtClean="0"/>
                        <a:t>April 1 at Noon</a:t>
                      </a:r>
                      <a:endParaRPr lang="en-US" sz="14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099" rtl="0" eaLnBrk="1" fontAlgn="base" latinLnBrk="0" hangingPunct="1">
                        <a:spcBef>
                          <a:spcPct val="0"/>
                        </a:spcBef>
                        <a:spcAft>
                          <a:spcPct val="0"/>
                        </a:spcAft>
                        <a:defRPr/>
                      </a:pPr>
                      <a:r>
                        <a:rPr lang="en-US" sz="1200" dirty="0" smtClean="0"/>
                        <a:t>Upload</a:t>
                      </a:r>
                      <a:r>
                        <a:rPr lang="en-US" sz="1200" baseline="0" dirty="0" smtClean="0"/>
                        <a:t> draft of PPT presentation at the Speaker Portal (you must be registered as a speaker to access it) </a:t>
                      </a:r>
                      <a:r>
                        <a:rPr lang="en-US" sz="1200" baseline="0" dirty="0" smtClean="0">
                          <a:sym typeface="Wingdings" pitchFamily="2" charset="2"/>
                        </a:rPr>
                        <a:t> Your Session Schedule  Manage Slides, follow instructions for Deck Management.</a:t>
                      </a:r>
                      <a:endParaRPr lang="en-US" sz="12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290889">
                <a:tc>
                  <a:txBody>
                    <a:bodyPr/>
                    <a:lstStyle/>
                    <a:p>
                      <a:pPr marL="0" algn="l" defTabSz="914099" rtl="0" eaLnBrk="1" fontAlgn="base" latinLnBrk="0" hangingPunct="1">
                        <a:spcBef>
                          <a:spcPct val="0"/>
                        </a:spcBef>
                        <a:spcAft>
                          <a:spcPct val="0"/>
                        </a:spcAft>
                        <a:defRPr/>
                      </a:pPr>
                      <a:r>
                        <a:rPr lang="en-US" sz="1400" dirty="0" smtClean="0"/>
                        <a:t>April 1-30</a:t>
                      </a:r>
                      <a:endParaRPr lang="en-US" sz="14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099" rtl="0" eaLnBrk="1" fontAlgn="base" latinLnBrk="0" hangingPunct="1">
                        <a:lnSpc>
                          <a:spcPct val="100000"/>
                        </a:lnSpc>
                        <a:spcBef>
                          <a:spcPct val="0"/>
                        </a:spcBef>
                        <a:spcAft>
                          <a:spcPct val="0"/>
                        </a:spcAft>
                        <a:buClrTx/>
                        <a:buSzTx/>
                        <a:buFontTx/>
                        <a:buNone/>
                        <a:tabLst/>
                        <a:defRPr/>
                      </a:pPr>
                      <a:r>
                        <a:rPr lang="en-US" sz="1200" dirty="0" smtClean="0"/>
                        <a:t>Content Review Process (dry run, speaker training, LCA review, etc.)</a:t>
                      </a: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396059">
                <a:tc>
                  <a:txBody>
                    <a:bodyPr/>
                    <a:lstStyle/>
                    <a:p>
                      <a:pPr marL="0" algn="l" defTabSz="914099" rtl="0" eaLnBrk="1" fontAlgn="base" latinLnBrk="0" hangingPunct="1">
                        <a:spcBef>
                          <a:spcPct val="0"/>
                        </a:spcBef>
                        <a:spcAft>
                          <a:spcPct val="0"/>
                        </a:spcAft>
                        <a:defRPr/>
                      </a:pPr>
                      <a:r>
                        <a:rPr lang="en-US" sz="1400" kern="1200" dirty="0" smtClean="0">
                          <a:solidFill>
                            <a:schemeClr val="tx1"/>
                          </a:solidFill>
                          <a:effectLst/>
                          <a:latin typeface="+mn-lt"/>
                          <a:ea typeface="+mn-ea"/>
                          <a:cs typeface="+mn-cs"/>
                        </a:rPr>
                        <a:t>May</a:t>
                      </a:r>
                      <a:r>
                        <a:rPr lang="en-US" sz="1400" kern="1200" baseline="0" dirty="0" smtClean="0">
                          <a:solidFill>
                            <a:schemeClr val="tx1"/>
                          </a:solidFill>
                          <a:effectLst/>
                          <a:latin typeface="+mn-lt"/>
                          <a:ea typeface="+mn-ea"/>
                          <a:cs typeface="+mn-cs"/>
                        </a:rPr>
                        <a:t> 6 at Noon </a:t>
                      </a:r>
                      <a:endParaRPr lang="en-US" sz="14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099" rtl="0" eaLnBrk="1" fontAlgn="base" latinLnBrk="0" hangingPunct="1">
                        <a:spcBef>
                          <a:spcPct val="0"/>
                        </a:spcBef>
                        <a:spcAft>
                          <a:spcPct val="0"/>
                        </a:spcAft>
                        <a:defRPr/>
                      </a:pPr>
                      <a:r>
                        <a:rPr lang="en-US" sz="1200" dirty="0" smtClean="0"/>
                        <a:t>Submit final PPT at the Speaker Portal. Additional changes must be brought onsite</a:t>
                      </a:r>
                      <a:r>
                        <a:rPr lang="en-US" sz="1200" baseline="0" dirty="0" smtClean="0"/>
                        <a:t> and editing charges may apply.</a:t>
                      </a:r>
                      <a:endParaRPr lang="en-US" sz="1200" kern="1200" baseline="0" dirty="0" smtClean="0">
                        <a:solidFill>
                          <a:srgbClr val="FFFFFF"/>
                        </a:solidFill>
                        <a:effectLst>
                          <a:outerShdw blurRad="38100" dist="38100" dir="2700000" algn="tl">
                            <a:srgbClr val="000000">
                              <a:alpha val="43137"/>
                            </a:srgbClr>
                          </a:outerShdw>
                        </a:effectLst>
                        <a:latin typeface="+mn-lt"/>
                        <a:ea typeface="+mn-ea"/>
                        <a:cs typeface="+mn-cs"/>
                      </a:endParaRPr>
                    </a:p>
                    <a:p>
                      <a:pPr marL="0" algn="l" defTabSz="914099" rtl="0" eaLnBrk="1" fontAlgn="base" latinLnBrk="0" hangingPunct="1">
                        <a:spcBef>
                          <a:spcPct val="0"/>
                        </a:spcBef>
                        <a:spcAft>
                          <a:spcPct val="0"/>
                        </a:spcAft>
                        <a:defRPr/>
                      </a:pPr>
                      <a:endParaRPr lang="en-US" sz="1200" kern="1200" baseline="0" dirty="0" smtClean="0">
                        <a:solidFill>
                          <a:srgbClr val="FFFFFF"/>
                        </a:solidFill>
                        <a:effectLst>
                          <a:outerShdw blurRad="38100" dist="38100" dir="2700000" algn="tl">
                            <a:srgbClr val="000000">
                              <a:alpha val="43137"/>
                            </a:srgbClr>
                          </a:outerShdw>
                        </a:effectLst>
                        <a:latin typeface="+mn-lt"/>
                        <a:ea typeface="+mn-ea"/>
                        <a:cs typeface="+mn-cs"/>
                      </a:endParaRPr>
                    </a:p>
                    <a:p>
                      <a:pPr marL="0" algn="l" defTabSz="914099" rtl="0" eaLnBrk="1" fontAlgn="base" latinLnBrk="0" hangingPunct="1">
                        <a:spcBef>
                          <a:spcPct val="0"/>
                        </a:spcBef>
                        <a:spcAft>
                          <a:spcPct val="0"/>
                        </a:spcAft>
                        <a:defRPr/>
                      </a:pPr>
                      <a:r>
                        <a:rPr lang="en-US" sz="1200" kern="1200" baseline="0" dirty="0" smtClean="0">
                          <a:solidFill>
                            <a:srgbClr val="FFFF00"/>
                          </a:solidFill>
                          <a:effectLst>
                            <a:outerShdw blurRad="38100" dist="38100" dir="2700000" algn="tl">
                              <a:srgbClr val="000000">
                                <a:alpha val="43137"/>
                              </a:srgbClr>
                            </a:outerShdw>
                          </a:effectLst>
                          <a:latin typeface="+mn-lt"/>
                          <a:ea typeface="+mn-ea"/>
                          <a:cs typeface="+mn-cs"/>
                        </a:rPr>
                        <a:t>YOUR PROMPT FINAL PPT SUBMISSION IS APPRECIATED.</a:t>
                      </a:r>
                      <a:endParaRPr lang="en-US" sz="1200" baseline="0" dirty="0" smtClean="0">
                        <a:solidFill>
                          <a:srgbClr val="FFFF00"/>
                        </a:solidFill>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290889">
                <a:tc gridSpan="2">
                  <a:txBody>
                    <a:bodyPr/>
                    <a:lstStyle/>
                    <a:p>
                      <a:pPr marL="0" marR="0" indent="0" algn="l" defTabSz="914099" rtl="0" eaLnBrk="1" fontAlgn="base" latinLnBrk="0" hangingPunct="1">
                        <a:lnSpc>
                          <a:spcPct val="100000"/>
                        </a:lnSpc>
                        <a:spcBef>
                          <a:spcPct val="0"/>
                        </a:spcBef>
                        <a:spcAft>
                          <a:spcPct val="0"/>
                        </a:spcAft>
                        <a:buClrTx/>
                        <a:buSzTx/>
                        <a:buFontTx/>
                        <a:buNone/>
                        <a:tabLst/>
                        <a:defRPr/>
                      </a:pPr>
                      <a:r>
                        <a:rPr lang="en-US" sz="1600" dirty="0" smtClean="0"/>
                        <a:t>Slide Design Resources – located at the Speaker Portal </a:t>
                      </a: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hMerge="1">
                  <a:txBody>
                    <a:bodyPr/>
                    <a:lstStyle/>
                    <a:p>
                      <a:endParaRPr lang="en-US"/>
                    </a:p>
                  </a:txBody>
                  <a:tcPr/>
                </a:tc>
              </a:tr>
              <a:tr h="290889">
                <a:tc gridSpan="2">
                  <a:txBody>
                    <a:bodyPr/>
                    <a:lstStyle/>
                    <a:p>
                      <a:pPr marL="457181" marR="0" lvl="2" indent="0" algn="l" defTabSz="914099" rtl="0" eaLnBrk="1" fontAlgn="base" latinLnBrk="0" hangingPunct="1">
                        <a:lnSpc>
                          <a:spcPct val="100000"/>
                        </a:lnSpc>
                        <a:spcBef>
                          <a:spcPct val="0"/>
                        </a:spcBef>
                        <a:spcAft>
                          <a:spcPct val="0"/>
                        </a:spcAft>
                        <a:buClrTx/>
                        <a:buSzTx/>
                        <a:buFontTx/>
                        <a:buNone/>
                        <a:tabLst/>
                        <a:defRPr/>
                      </a:pPr>
                      <a:r>
                        <a:rPr lang="en-US" sz="1200" dirty="0" smtClean="0"/>
                        <a:t>Graphics and Images Library (pictures of arrows, devices, people)</a:t>
                      </a: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90889">
                <a:tc gridSpan="2">
                  <a:txBody>
                    <a:bodyPr/>
                    <a:lstStyle/>
                    <a:p>
                      <a:pPr marL="457181" marR="0" lvl="2" indent="0" algn="l" defTabSz="914099" rtl="0" eaLnBrk="1" fontAlgn="base" latinLnBrk="0" hangingPunct="1">
                        <a:lnSpc>
                          <a:spcPct val="100000"/>
                        </a:lnSpc>
                        <a:spcBef>
                          <a:spcPct val="0"/>
                        </a:spcBef>
                        <a:spcAft>
                          <a:spcPct val="0"/>
                        </a:spcAft>
                        <a:buClrTx/>
                        <a:buSzTx/>
                        <a:buFontTx/>
                        <a:buNone/>
                        <a:tabLst/>
                        <a:defRPr/>
                      </a:pPr>
                      <a:r>
                        <a:rPr lang="en-US" sz="1200" dirty="0" smtClean="0"/>
                        <a:t>Books, Webinars, Websites, and much more to help you build a great deck</a:t>
                      </a: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90889">
                <a:tc gridSpan="2">
                  <a:txBody>
                    <a:bodyPr/>
                    <a:lstStyle/>
                    <a:p>
                      <a:pPr marL="457182" lvl="1" algn="l" defTabSz="914099" rtl="0" eaLnBrk="1" fontAlgn="base" latinLnBrk="0" hangingPunct="1">
                        <a:spcBef>
                          <a:spcPct val="0"/>
                        </a:spcBef>
                        <a:spcAft>
                          <a:spcPct val="0"/>
                        </a:spcAft>
                        <a:defRPr/>
                      </a:pPr>
                      <a:r>
                        <a:rPr lang="en-US" sz="1200" dirty="0" smtClean="0"/>
                        <a:t>Licensing information</a:t>
                      </a:r>
                      <a:r>
                        <a:rPr lang="en-US" sz="1200" baseline="0" dirty="0" smtClean="0"/>
                        <a:t> and permission </a:t>
                      </a:r>
                      <a:r>
                        <a:rPr lang="en-US" sz="1200" dirty="0" smtClean="0"/>
                        <a:t>for any third-party photography</a:t>
                      </a:r>
                      <a:r>
                        <a:rPr lang="en-US" sz="1200" baseline="0" dirty="0" smtClean="0"/>
                        <a:t> </a:t>
                      </a:r>
                      <a:r>
                        <a:rPr lang="en-US" sz="1200" dirty="0" smtClean="0"/>
                        <a:t>or art </a:t>
                      </a:r>
                      <a:r>
                        <a:rPr lang="en-US" sz="1200" u="sng" dirty="0" smtClean="0"/>
                        <a:t>must be credited</a:t>
                      </a:r>
                      <a:r>
                        <a:rPr lang="en-US" sz="1200" u="sng" baseline="0" dirty="0" smtClean="0"/>
                        <a:t> in </a:t>
                      </a:r>
                      <a:r>
                        <a:rPr lang="en-US" sz="1200" dirty="0" smtClean="0"/>
                        <a:t>the PPT or </a:t>
                      </a:r>
                      <a:r>
                        <a:rPr lang="en-US" sz="1200" smtClean="0"/>
                        <a:t>it will be deleted.</a:t>
                      </a:r>
                      <a:endParaRPr lang="en-US" sz="12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90889">
                <a:tc gridSpan="2">
                  <a:txBody>
                    <a:bodyPr/>
                    <a:lstStyle/>
                    <a:p>
                      <a:pPr marL="0" marR="0" indent="0" algn="l" defTabSz="914099" rtl="0" eaLnBrk="1" fontAlgn="base" latinLnBrk="0" hangingPunct="1">
                        <a:lnSpc>
                          <a:spcPct val="100000"/>
                        </a:lnSpc>
                        <a:spcBef>
                          <a:spcPct val="0"/>
                        </a:spcBef>
                        <a:spcAft>
                          <a:spcPct val="0"/>
                        </a:spcAft>
                        <a:buClrTx/>
                        <a:buSzTx/>
                        <a:buFontTx/>
                        <a:buNone/>
                        <a:tabLst/>
                        <a:defRPr/>
                      </a:pPr>
                      <a:r>
                        <a:rPr lang="en-US" sz="1600" dirty="0" smtClean="0"/>
                        <a:t>Points of Contact</a:t>
                      </a: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hMerge="1">
                  <a:txBody>
                    <a:bodyPr/>
                    <a:lstStyle/>
                    <a:p>
                      <a:endParaRPr lang="en-US"/>
                    </a:p>
                  </a:txBody>
                  <a:tcPr/>
                </a:tc>
              </a:tr>
              <a:tr h="290889">
                <a:tc gridSpan="2">
                  <a:txBody>
                    <a:bodyPr/>
                    <a:lstStyle/>
                    <a:p>
                      <a:pPr marL="457182" lvl="1" algn="l" defTabSz="914099" rtl="0" eaLnBrk="1" fontAlgn="base" latinLnBrk="0" hangingPunct="1">
                        <a:spcBef>
                          <a:spcPct val="0"/>
                        </a:spcBef>
                        <a:spcAft>
                          <a:spcPct val="0"/>
                        </a:spcAft>
                        <a:defRPr/>
                      </a:pPr>
                      <a:r>
                        <a:rPr lang="en-US" sz="1200" dirty="0" smtClean="0"/>
                        <a:t>Direct presentation questions to </a:t>
                      </a:r>
                      <a:r>
                        <a:rPr lang="en-US" sz="1200" kern="1200" dirty="0" smtClean="0">
                          <a:solidFill>
                            <a:schemeClr val="tx1"/>
                          </a:solidFill>
                          <a:latin typeface="+mn-lt"/>
                          <a:ea typeface="+mn-ea"/>
                          <a:cs typeface="+mn-cs"/>
                          <a:hlinkClick r:id=""/>
                        </a:rPr>
                        <a:t>te</a:t>
                      </a:r>
                      <a:r>
                        <a:rPr lang="en-US" sz="1200" dirty="0" smtClean="0">
                          <a:hlinkClick r:id=""/>
                        </a:rPr>
                        <a:t>spkr@microsoft.com</a:t>
                      </a:r>
                      <a:r>
                        <a:rPr lang="en-US" sz="1200" dirty="0" smtClean="0"/>
                        <a:t> </a:t>
                      </a:r>
                      <a:endParaRPr lang="en-US" sz="12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90889">
                <a:tc gridSpan="2">
                  <a:txBody>
                    <a:bodyPr/>
                    <a:lstStyle/>
                    <a:p>
                      <a:pPr marL="457181" marR="0" lvl="2" indent="0" algn="l" defTabSz="914099" rtl="0" eaLnBrk="1" fontAlgn="base" latinLnBrk="0" hangingPunct="1">
                        <a:lnSpc>
                          <a:spcPct val="100000"/>
                        </a:lnSpc>
                        <a:spcBef>
                          <a:spcPct val="0"/>
                        </a:spcBef>
                        <a:spcAft>
                          <a:spcPct val="0"/>
                        </a:spcAft>
                        <a:buClrTx/>
                        <a:buSzTx/>
                        <a:buFontTx/>
                        <a:buNone/>
                        <a:tabLst/>
                        <a:defRPr/>
                      </a:pPr>
                      <a:r>
                        <a:rPr lang="en-US" sz="1200" dirty="0" smtClean="0"/>
                        <a:t>Direct content questions to your Track PM</a:t>
                      </a:r>
                      <a:r>
                        <a:rPr lang="en-US" sz="1200" baseline="0" dirty="0" smtClean="0"/>
                        <a:t>. (contact info is at the speaker portal)</a:t>
                      </a:r>
                      <a:endParaRPr lang="en-US" sz="1200" dirty="0" smtClean="0"/>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422463">
                <a:tc gridSpan="2">
                  <a:txBody>
                    <a:bodyPr/>
                    <a:lstStyle/>
                    <a:p>
                      <a:pPr marL="457181" lvl="2" indent="0" algn="l" defTabSz="914327" fontAlgn="auto">
                        <a:spcBef>
                          <a:spcPts val="250"/>
                        </a:spcBef>
                        <a:spcAft>
                          <a:spcPts val="0"/>
                        </a:spcAft>
                        <a:buNone/>
                        <a:defRPr/>
                      </a:pPr>
                      <a:r>
                        <a:rPr lang="en-US" sz="1400" b="1" dirty="0" smtClean="0">
                          <a:solidFill>
                            <a:srgbClr val="FFFF00"/>
                          </a:solidFill>
                        </a:rPr>
                        <a:t>This template is designed for use with Office PowerPoint 2007.</a:t>
                      </a:r>
                      <a:endParaRPr lang="en-US" sz="1600" kern="1200" dirty="0" smtClean="0">
                        <a:solidFill>
                          <a:srgbClr val="FFFFFF"/>
                        </a:solidFill>
                        <a:effectLst>
                          <a:outerShdw blurRad="38100" dist="38100" dir="2700000" algn="tl">
                            <a:srgbClr val="000000">
                              <a:alpha val="43137"/>
                            </a:srgbClr>
                          </a:outerShdw>
                        </a:effectLst>
                        <a:latin typeface="+mn-lt"/>
                        <a:ea typeface="+mn-ea"/>
                        <a:cs typeface="+mn-cs"/>
                      </a:endParaRP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r h="290889">
                <a:tc gridSpan="2">
                  <a:txBody>
                    <a:bodyPr/>
                    <a:lstStyle/>
                    <a:p>
                      <a:pPr marL="457181" marR="0" lvl="2" indent="0" algn="l" defTabSz="914099" rtl="0" eaLnBrk="1" fontAlgn="base" latinLnBrk="0" hangingPunct="1">
                        <a:lnSpc>
                          <a:spcPct val="100000"/>
                        </a:lnSpc>
                        <a:spcBef>
                          <a:spcPct val="0"/>
                        </a:spcBef>
                        <a:spcAft>
                          <a:spcPct val="0"/>
                        </a:spcAft>
                        <a:buClrTx/>
                        <a:buSzTx/>
                        <a:buFontTx/>
                        <a:buNone/>
                        <a:tabLst/>
                        <a:defRPr/>
                      </a:pPr>
                      <a:r>
                        <a:rPr lang="en-US" sz="1200" dirty="0" smtClean="0"/>
                        <a:t>PRINTING: This template is set to print in color or grayscale, not black and white. </a:t>
                      </a:r>
                    </a:p>
                  </a:txBody>
                  <a:tcPr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r>
            </a:tbl>
          </a:graphicData>
        </a:graphic>
      </p:graphicFrame>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bwMode="black"/>
        <p:txBody>
          <a:bodyPr/>
          <a:lstStyle/>
          <a:p>
            <a:r>
              <a:rPr lang="en-US" dirty="0" smtClean="0"/>
              <a:t>Presentation Outline (hidden slide):</a:t>
            </a:r>
            <a:endParaRPr lang="en-US" dirty="0"/>
          </a:p>
        </p:txBody>
      </p:sp>
      <p:sp>
        <p:nvSpPr>
          <p:cNvPr id="27651" name="Rectangle 3"/>
          <p:cNvSpPr>
            <a:spLocks noGrp="1" noChangeArrowheads="1"/>
          </p:cNvSpPr>
          <p:nvPr>
            <p:ph type="body" idx="1"/>
          </p:nvPr>
        </p:nvSpPr>
        <p:spPr bwMode="black">
          <a:xfrm>
            <a:off x="382588" y="2041592"/>
            <a:ext cx="8380412" cy="1844608"/>
          </a:xfrm>
        </p:spPr>
        <p:txBody>
          <a:bodyPr/>
          <a:lstStyle/>
          <a:p>
            <a:r>
              <a:rPr lang="en-US" dirty="0" smtClean="0"/>
              <a:t>Title:</a:t>
            </a:r>
          </a:p>
          <a:p>
            <a:r>
              <a:rPr lang="en-US" dirty="0" smtClean="0"/>
              <a:t>Technical Level:</a:t>
            </a:r>
          </a:p>
          <a:p>
            <a:r>
              <a:rPr lang="en-US" dirty="0" smtClean="0"/>
              <a:t>Intended Audience:</a:t>
            </a:r>
          </a:p>
          <a:p>
            <a:r>
              <a:rPr lang="en-US" dirty="0" smtClean="0"/>
              <a:t>Objectives (what do you want the audience to take away from this session):</a:t>
            </a:r>
          </a:p>
          <a:p>
            <a:pPr lvl="1"/>
            <a:r>
              <a:rPr lang="en-US" dirty="0" smtClean="0"/>
              <a:t>1. </a:t>
            </a:r>
          </a:p>
          <a:p>
            <a:pPr lvl="1"/>
            <a:r>
              <a:rPr lang="en-US" dirty="0" smtClean="0"/>
              <a:t>2.</a:t>
            </a:r>
          </a:p>
          <a:p>
            <a:pPr lvl="1"/>
            <a:r>
              <a:rPr lang="en-US" dirty="0" smtClean="0"/>
              <a:t>3.</a:t>
            </a:r>
          </a:p>
          <a:p>
            <a:r>
              <a:rPr lang="en-US" dirty="0" smtClean="0"/>
              <a:t>Presentation Outline (including demos):</a:t>
            </a:r>
          </a:p>
        </p:txBody>
      </p:sp>
      <p:sp>
        <p:nvSpPr>
          <p:cNvPr id="27650" name="Text Box 4"/>
          <p:cNvSpPr txBox="1">
            <a:spLocks noChangeArrowheads="1"/>
          </p:cNvSpPr>
          <p:nvPr/>
        </p:nvSpPr>
        <p:spPr bwMode="auto">
          <a:xfrm>
            <a:off x="381000" y="915473"/>
            <a:ext cx="8382000" cy="885423"/>
          </a:xfrm>
          <a:prstGeom prst="rect">
            <a:avLst/>
          </a:prstGeom>
          <a:solidFill>
            <a:srgbClr val="FFFF99"/>
          </a:solidFill>
          <a:ln w="38100">
            <a:solidFill>
              <a:srgbClr val="FFFF00"/>
            </a:solidFill>
            <a:miter lim="800000"/>
            <a:headEnd/>
            <a:tailEnd/>
          </a:ln>
        </p:spPr>
        <p:txBody>
          <a:bodyPr lIns="91436" tIns="45718" rIns="91436" bIns="45718"/>
          <a:lstStyle/>
          <a:p>
            <a:r>
              <a:rPr lang="en-US" sz="2000" dirty="0" smtClean="0">
                <a:solidFill>
                  <a:srgbClr val="990033"/>
                </a:solidFill>
              </a:rPr>
              <a:t>Speakers:</a:t>
            </a:r>
            <a:r>
              <a:rPr lang="en-US" dirty="0" smtClean="0"/>
              <a:t> </a:t>
            </a:r>
            <a:r>
              <a:rPr lang="en-US" dirty="0" smtClean="0">
                <a:solidFill>
                  <a:schemeClr val="bg1"/>
                </a:solidFill>
              </a:rPr>
              <a:t>complete this slide using the session information found at the speaker portal.</a:t>
            </a:r>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218795"/>
          </a:xfrm>
        </p:spPr>
        <p:txBody>
          <a:bodyPr/>
          <a:lstStyle/>
          <a:p>
            <a:r>
              <a:rPr lang="en-GB" dirty="0" smtClean="0"/>
              <a:t>Scrub Checklist</a:t>
            </a:r>
            <a:br>
              <a:rPr lang="en-GB" dirty="0" smtClean="0"/>
            </a:br>
            <a:r>
              <a:rPr lang="en-GB" sz="2400" dirty="0" smtClean="0"/>
              <a:t>Your final PPT will be scrubbed and posted to </a:t>
            </a:r>
            <a:r>
              <a:rPr lang="en-GB" sz="2400" dirty="0" err="1" smtClean="0"/>
              <a:t>CommNet</a:t>
            </a:r>
            <a:r>
              <a:rPr lang="en-GB" sz="2400" dirty="0" smtClean="0"/>
              <a:t> 48-hours prior to the session. Upload your final deck on or before May 6, 2009 at Noon PST.</a:t>
            </a:r>
            <a:endParaRPr sz="2400"/>
          </a:p>
        </p:txBody>
      </p:sp>
      <p:sp>
        <p:nvSpPr>
          <p:cNvPr id="6" name="Text Placeholder 5"/>
          <p:cNvSpPr>
            <a:spLocks noGrp="1"/>
          </p:cNvSpPr>
          <p:nvPr>
            <p:ph type="body" idx="1"/>
          </p:nvPr>
        </p:nvSpPr>
        <p:spPr>
          <a:xfrm>
            <a:off x="382588" y="1414464"/>
            <a:ext cx="8380412" cy="5194680"/>
          </a:xfrm>
        </p:spPr>
        <p:txBody>
          <a:bodyPr numCol="3"/>
          <a:lstStyle/>
          <a:p>
            <a:pPr marL="346075" lvl="0" indent="-346075">
              <a:defRPr/>
            </a:pPr>
            <a:endParaRPr lang="en-US" sz="1600" dirty="0" smtClean="0"/>
          </a:p>
          <a:p>
            <a:pPr marL="346075" lvl="0" indent="-346075">
              <a:defRPr/>
            </a:pPr>
            <a:r>
              <a:rPr lang="en-US" sz="1600" dirty="0" smtClean="0"/>
              <a:t>Apply template – </a:t>
            </a:r>
            <a:br>
              <a:rPr lang="en-US" sz="1600" dirty="0" smtClean="0"/>
            </a:br>
            <a:r>
              <a:rPr lang="en-US" sz="1600" dirty="0" smtClean="0"/>
              <a:t>backgrounds, colors, </a:t>
            </a:r>
            <a:br>
              <a:rPr lang="en-US" sz="1600" dirty="0" smtClean="0"/>
            </a:br>
            <a:r>
              <a:rPr lang="en-US" sz="1600" dirty="0" smtClean="0"/>
              <a:t>positioning, font </a:t>
            </a:r>
          </a:p>
          <a:p>
            <a:pPr marL="346075" lvl="0" indent="-346075">
              <a:defRPr/>
            </a:pPr>
            <a:r>
              <a:rPr lang="en-US" sz="1600" dirty="0" smtClean="0"/>
              <a:t>Verify that required </a:t>
            </a:r>
            <a:br>
              <a:rPr lang="en-US" sz="1600" dirty="0" smtClean="0"/>
            </a:br>
            <a:r>
              <a:rPr lang="en-US" sz="1600" dirty="0" smtClean="0"/>
              <a:t>slides are included</a:t>
            </a:r>
          </a:p>
          <a:p>
            <a:pPr marL="346075" lvl="0" indent="-346075">
              <a:defRPr/>
            </a:pPr>
            <a:r>
              <a:rPr lang="en-US" sz="1600" dirty="0" smtClean="0"/>
              <a:t>Remove any non-template </a:t>
            </a:r>
            <a:br>
              <a:rPr lang="en-US" sz="1600" dirty="0" smtClean="0"/>
            </a:br>
            <a:r>
              <a:rPr lang="en-US" sz="1600" dirty="0" smtClean="0"/>
              <a:t>logos and graphics from </a:t>
            </a:r>
            <a:br>
              <a:rPr lang="en-US" sz="1600" dirty="0" smtClean="0"/>
            </a:br>
            <a:r>
              <a:rPr lang="en-US" sz="1600" dirty="0" smtClean="0"/>
              <a:t>the walk-in slide </a:t>
            </a:r>
          </a:p>
          <a:p>
            <a:pPr marL="346075" lvl="0" indent="-346075">
              <a:defRPr/>
            </a:pPr>
            <a:r>
              <a:rPr lang="en-US" sz="1600" dirty="0" smtClean="0"/>
              <a:t>Correct session title and </a:t>
            </a:r>
            <a:br>
              <a:rPr lang="en-US" sz="1600" dirty="0" smtClean="0"/>
            </a:br>
            <a:r>
              <a:rPr lang="en-US" sz="1600" dirty="0" smtClean="0"/>
              <a:t>session code to match </a:t>
            </a:r>
            <a:br>
              <a:rPr lang="en-US" sz="1600" dirty="0" smtClean="0"/>
            </a:br>
            <a:r>
              <a:rPr lang="en-US" sz="1600" dirty="0" smtClean="0"/>
              <a:t>session guide </a:t>
            </a:r>
          </a:p>
          <a:p>
            <a:pPr marL="346075" lvl="0" indent="-346075">
              <a:defRPr/>
            </a:pPr>
            <a:r>
              <a:rPr lang="en-US" sz="1600" dirty="0" smtClean="0"/>
              <a:t>Set titles to Title Case </a:t>
            </a:r>
            <a:br>
              <a:rPr lang="en-US" sz="1600" dirty="0" smtClean="0"/>
            </a:br>
            <a:r>
              <a:rPr lang="en-US" sz="1600" dirty="0" smtClean="0"/>
              <a:t>and correct widows </a:t>
            </a:r>
            <a:br>
              <a:rPr lang="en-US" sz="1600" dirty="0" smtClean="0"/>
            </a:br>
            <a:r>
              <a:rPr lang="en-US" sz="1600" dirty="0" smtClean="0"/>
              <a:t>(widows = single word </a:t>
            </a:r>
            <a:br>
              <a:rPr lang="en-US" sz="1600" dirty="0" smtClean="0"/>
            </a:br>
            <a:r>
              <a:rPr lang="en-US" sz="1600" dirty="0" smtClean="0"/>
              <a:t>spilling over to a new line)</a:t>
            </a:r>
          </a:p>
          <a:p>
            <a:pPr marL="346075" lvl="0" indent="-346075">
              <a:defRPr/>
            </a:pPr>
            <a:r>
              <a:rPr lang="en-US" sz="1600" dirty="0" smtClean="0"/>
              <a:t>Replace transition slides </a:t>
            </a:r>
            <a:br>
              <a:rPr lang="en-US" sz="1600" dirty="0" smtClean="0"/>
            </a:br>
            <a:r>
              <a:rPr lang="en-US" sz="1600" dirty="0" smtClean="0"/>
              <a:t>with template </a:t>
            </a:r>
            <a:br>
              <a:rPr lang="en-US" sz="1600" dirty="0" smtClean="0"/>
            </a:br>
            <a:r>
              <a:rPr lang="en-US" sz="1600" dirty="0" smtClean="0"/>
              <a:t>transition slides </a:t>
            </a:r>
          </a:p>
          <a:p>
            <a:pPr marL="346075" lvl="0" indent="-346075">
              <a:defRPr/>
            </a:pPr>
            <a:endParaRPr lang="en-US" sz="1600" dirty="0" smtClean="0"/>
          </a:p>
          <a:p>
            <a:pPr marL="346075" lvl="0" indent="-346075">
              <a:defRPr/>
            </a:pPr>
            <a:r>
              <a:rPr lang="en-US" sz="1600" dirty="0" smtClean="0"/>
              <a:t>Set subtitles to subtitle </a:t>
            </a:r>
            <a:br>
              <a:rPr lang="en-US" sz="1600" dirty="0" smtClean="0"/>
            </a:br>
            <a:r>
              <a:rPr lang="en-US" sz="1600" dirty="0" smtClean="0"/>
              <a:t>color, size, and </a:t>
            </a:r>
            <a:br>
              <a:rPr lang="en-US" sz="1600" dirty="0" smtClean="0"/>
            </a:br>
            <a:r>
              <a:rPr lang="en-US" sz="1600" dirty="0" smtClean="0"/>
              <a:t>sentence case </a:t>
            </a:r>
          </a:p>
          <a:p>
            <a:pPr marL="346075" lvl="0" indent="-346075">
              <a:defRPr/>
            </a:pPr>
            <a:r>
              <a:rPr lang="en-US" sz="1600" dirty="0" smtClean="0"/>
              <a:t>Correct all type for </a:t>
            </a:r>
            <a:br>
              <a:rPr lang="en-US" sz="1600" dirty="0" smtClean="0"/>
            </a:br>
            <a:r>
              <a:rPr lang="en-US" sz="1600" dirty="0" smtClean="0"/>
              <a:t>consistent shadowing </a:t>
            </a:r>
          </a:p>
          <a:p>
            <a:pPr marL="346075" lvl="0" indent="-346075">
              <a:defRPr/>
            </a:pPr>
            <a:r>
              <a:rPr lang="en-US" sz="1600" dirty="0" smtClean="0"/>
              <a:t>Set bullets to template </a:t>
            </a:r>
          </a:p>
          <a:p>
            <a:pPr marL="346075" lvl="0" indent="-346075">
              <a:defRPr/>
            </a:pPr>
            <a:r>
              <a:rPr lang="fr-FR" sz="1600" dirty="0" smtClean="0"/>
              <a:t>Set software code </a:t>
            </a:r>
            <a:r>
              <a:rPr lang="fr-FR" sz="1600" dirty="0" err="1" smtClean="0"/>
              <a:t>samples</a:t>
            </a:r>
            <a:r>
              <a:rPr lang="fr-FR" sz="1600" dirty="0" smtClean="0"/>
              <a:t> </a:t>
            </a:r>
            <a:br>
              <a:rPr lang="fr-FR" sz="1600" dirty="0" smtClean="0"/>
            </a:br>
            <a:r>
              <a:rPr lang="fr-FR" sz="1600" dirty="0" smtClean="0"/>
              <a:t>to </a:t>
            </a:r>
            <a:r>
              <a:rPr lang="fr-FR" sz="1600" dirty="0" err="1" smtClean="0"/>
              <a:t>template</a:t>
            </a:r>
            <a:r>
              <a:rPr lang="fr-FR" sz="1600" dirty="0" smtClean="0"/>
              <a:t> code format </a:t>
            </a:r>
            <a:endParaRPr lang="en-US" sz="1600" dirty="0" smtClean="0"/>
          </a:p>
          <a:p>
            <a:pPr marL="346075" lvl="0" indent="-346075">
              <a:defRPr/>
            </a:pPr>
            <a:r>
              <a:rPr lang="en-US" sz="1600" dirty="0" smtClean="0"/>
              <a:t>Correct template </a:t>
            </a:r>
            <a:br>
              <a:rPr lang="en-US" sz="1600" dirty="0" smtClean="0"/>
            </a:br>
            <a:r>
              <a:rPr lang="en-US" sz="1600" dirty="0" smtClean="0"/>
              <a:t>application issues </a:t>
            </a:r>
            <a:br>
              <a:rPr lang="en-US" sz="1600" dirty="0" smtClean="0"/>
            </a:br>
            <a:r>
              <a:rPr lang="en-US" sz="1600" dirty="0" smtClean="0"/>
              <a:t>as time allows </a:t>
            </a:r>
          </a:p>
          <a:p>
            <a:pPr marL="346075" lvl="0" indent="-346075">
              <a:defRPr/>
            </a:pPr>
            <a:r>
              <a:rPr lang="en-US" sz="1600" dirty="0" smtClean="0"/>
              <a:t>Correct Microsoft product names to follow corporate branding rules</a:t>
            </a:r>
          </a:p>
          <a:p>
            <a:pPr marL="346075" lvl="0" indent="-346075">
              <a:defRPr/>
            </a:pPr>
            <a:r>
              <a:rPr lang="en-US" sz="1600" dirty="0" smtClean="0"/>
              <a:t>Correct misspelled words</a:t>
            </a:r>
          </a:p>
          <a:p>
            <a:pPr marL="346075" lvl="0" indent="-346075">
              <a:defRPr/>
            </a:pPr>
            <a:endParaRPr lang="en-US" sz="1600" dirty="0" smtClean="0"/>
          </a:p>
          <a:p>
            <a:pPr marL="346075" lvl="0" indent="-346075">
              <a:buNone/>
              <a:defRPr/>
            </a:pPr>
            <a:endParaRPr lang="en-US" sz="1600" dirty="0" smtClean="0"/>
          </a:p>
          <a:p>
            <a:pPr marL="346075" lvl="0" indent="-346075">
              <a:defRPr/>
            </a:pPr>
            <a:r>
              <a:rPr lang="en-US" sz="1600" dirty="0" smtClean="0"/>
              <a:t>Remove all comments, hidden slides and speaker notes from slides </a:t>
            </a:r>
          </a:p>
          <a:p>
            <a:pPr marL="346075" lvl="0" indent="-346075">
              <a:defRPr/>
            </a:pPr>
            <a:r>
              <a:rPr lang="en-US" sz="1600" dirty="0" smtClean="0"/>
              <a:t>Set file properties box</a:t>
            </a:r>
          </a:p>
          <a:p>
            <a:pPr marL="346075" lvl="0" indent="-346075">
              <a:defRPr/>
            </a:pPr>
            <a:r>
              <a:rPr lang="en-US" sz="1600" dirty="0" smtClean="0"/>
              <a:t>Set printability in grayscale </a:t>
            </a:r>
          </a:p>
          <a:p>
            <a:pPr marL="346075" lvl="0" indent="-346075">
              <a:defRPr/>
            </a:pPr>
            <a:r>
              <a:rPr lang="en-US" sz="1600" dirty="0" smtClean="0"/>
              <a:t>If time allows, correct slides for readability </a:t>
            </a:r>
            <a:br>
              <a:rPr lang="en-US" sz="1600" dirty="0" smtClean="0"/>
            </a:br>
            <a:r>
              <a:rPr lang="en-US" sz="1600" dirty="0" smtClean="0"/>
              <a:t>and consistency</a:t>
            </a:r>
          </a:p>
          <a:p>
            <a:pPr marL="346075" lvl="0" indent="-346075">
              <a:defRPr/>
            </a:pPr>
            <a:r>
              <a:rPr lang="en-US" sz="1600" dirty="0" smtClean="0"/>
              <a:t>If time allows, correct grammar and correct copy </a:t>
            </a:r>
            <a:br>
              <a:rPr lang="en-US" sz="1600" dirty="0" smtClean="0"/>
            </a:br>
            <a:r>
              <a:rPr lang="en-US" sz="1600" dirty="0" smtClean="0"/>
              <a:t>to Microsoft style</a:t>
            </a:r>
          </a:p>
          <a:p>
            <a:pPr marL="346075" lvl="0" indent="-346075">
              <a:defRPr/>
            </a:pPr>
            <a:r>
              <a:rPr lang="en-US" sz="1600" dirty="0" smtClean="0"/>
              <a:t>Notify Presentation Manager of any images identified </a:t>
            </a:r>
            <a:br>
              <a:rPr lang="en-US" sz="1600" dirty="0" smtClean="0"/>
            </a:br>
            <a:r>
              <a:rPr lang="en-US" sz="1600" dirty="0" smtClean="0"/>
              <a:t>as unlicensed </a:t>
            </a:r>
            <a:br>
              <a:rPr lang="en-US" sz="1600" dirty="0" smtClean="0"/>
            </a:br>
            <a:r>
              <a:rPr lang="en-US" sz="1600" dirty="0" smtClean="0"/>
              <a:t>for escalation</a:t>
            </a:r>
          </a:p>
        </p:txBody>
      </p:sp>
    </p:spTree>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white"/>
        <p:txBody>
          <a:bodyPr/>
          <a:lstStyle/>
          <a:p>
            <a:r>
              <a:rPr lang="en-US" dirty="0" smtClean="0"/>
              <a:t>Video Title</a:t>
            </a:r>
            <a:endParaRPr lang="en-US" dirty="0"/>
          </a:p>
        </p:txBody>
      </p:sp>
      <p:sp>
        <p:nvSpPr>
          <p:cNvPr id="4" name="Text Placeholder 3"/>
          <p:cNvSpPr>
            <a:spLocks noGrp="1"/>
          </p:cNvSpPr>
          <p:nvPr>
            <p:ph type="body" sz="quarter" idx="10"/>
          </p:nvPr>
        </p:nvSpPr>
        <p:spPr bwMode="white"/>
        <p:txBody>
          <a:bodyPr/>
          <a:lstStyle/>
          <a:p>
            <a:r>
              <a:rPr lang="en-US" dirty="0" smtClean="0"/>
              <a:t>video</a:t>
            </a:r>
            <a:endParaRPr lang="en-US" dirty="0"/>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Customer Title</a:t>
            </a:r>
            <a:endParaRPr lang="en-US" dirty="0"/>
          </a:p>
        </p:txBody>
      </p:sp>
      <p:sp>
        <p:nvSpPr>
          <p:cNvPr id="3" name="Subtitle 2"/>
          <p:cNvSpPr>
            <a:spLocks noGrp="1"/>
          </p:cNvSpPr>
          <p:nvPr>
            <p:ph type="subTitle" idx="1"/>
          </p:nvPr>
        </p:nvSpPr>
        <p:spPr/>
        <p:txBody>
          <a:bodyPr/>
          <a:lstStyle/>
          <a:p>
            <a:r>
              <a:rPr lang="en-US" dirty="0" smtClean="0"/>
              <a:t>Name</a:t>
            </a:r>
          </a:p>
          <a:p>
            <a:r>
              <a:rPr lang="en-US" dirty="0" smtClean="0"/>
              <a:t>Title</a:t>
            </a:r>
          </a:p>
          <a:p>
            <a:r>
              <a:rPr lang="en-US" dirty="0" smtClean="0"/>
              <a:t>Company</a:t>
            </a:r>
            <a:endParaRPr lang="en-US" dirty="0"/>
          </a:p>
        </p:txBody>
      </p:sp>
      <p:sp>
        <p:nvSpPr>
          <p:cNvPr id="4" name="Text Placeholder 3"/>
          <p:cNvSpPr>
            <a:spLocks noGrp="1"/>
          </p:cNvSpPr>
          <p:nvPr>
            <p:ph type="body" sz="quarter" idx="10"/>
          </p:nvPr>
        </p:nvSpPr>
        <p:spPr/>
        <p:txBody>
          <a:bodyPr/>
          <a:lstStyle/>
          <a:p>
            <a:r>
              <a:rPr lang="en-US" dirty="0" smtClean="0"/>
              <a:t>customer</a:t>
            </a:r>
            <a:endParaRPr lang="en-US" dirty="0"/>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Demo Title</a:t>
            </a:r>
            <a:endParaRPr lang="en-US" dirty="0"/>
          </a:p>
        </p:txBody>
      </p:sp>
      <p:sp>
        <p:nvSpPr>
          <p:cNvPr id="3" name="Subtitle 2"/>
          <p:cNvSpPr>
            <a:spLocks noGrp="1"/>
          </p:cNvSpPr>
          <p:nvPr>
            <p:ph type="subTitle" idx="1"/>
          </p:nvPr>
        </p:nvSpPr>
        <p:spPr/>
        <p:txBody>
          <a:bodyPr/>
          <a:lstStyle/>
          <a:p>
            <a:r>
              <a:rPr lang="en-US" smtClean="0"/>
              <a:t>Name</a:t>
            </a:r>
          </a:p>
          <a:p>
            <a:r>
              <a:rPr lang="en-US" smtClean="0"/>
              <a:t>Title</a:t>
            </a:r>
          </a:p>
          <a:p>
            <a:r>
              <a:rPr lang="en-US" smtClean="0"/>
              <a:t>Company</a:t>
            </a:r>
            <a:endParaRPr lang="en-US" dirty="0"/>
          </a:p>
        </p:txBody>
      </p:sp>
      <p:sp>
        <p:nvSpPr>
          <p:cNvPr id="4" name="Text Placeholder 3"/>
          <p:cNvSpPr>
            <a:spLocks noGrp="1"/>
          </p:cNvSpPr>
          <p:nvPr>
            <p:ph type="body" sz="quarter" idx="10"/>
          </p:nvPr>
        </p:nvSpPr>
        <p:spPr/>
        <p:txBody>
          <a:bodyPr/>
          <a:lstStyle/>
          <a:p>
            <a:r>
              <a:rPr lang="en-US" smtClean="0"/>
              <a:t>demo</a:t>
            </a:r>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p:txBody>
          <a:bodyPr/>
          <a:lstStyle/>
          <a:p>
            <a:r>
              <a:rPr lang="en-US" smtClean="0"/>
              <a:t>Why not get rid of the parent?</a:t>
            </a:r>
            <a:endParaRPr lang="en-US"/>
          </a:p>
        </p:txBody>
      </p:sp>
      <p:sp>
        <p:nvSpPr>
          <p:cNvPr id="417795" name="Rectangle 3"/>
          <p:cNvSpPr>
            <a:spLocks noGrp="1" noChangeArrowheads="1"/>
          </p:cNvSpPr>
          <p:nvPr>
            <p:ph idx="1"/>
          </p:nvPr>
        </p:nvSpPr>
        <p:spPr>
          <a:xfrm>
            <a:off x="381000" y="1412875"/>
            <a:ext cx="8382000" cy="522252"/>
          </a:xfrm>
        </p:spPr>
        <p:txBody>
          <a:bodyPr>
            <a:normAutofit fontScale="62500" lnSpcReduction="20000"/>
          </a:bodyPr>
          <a:lstStyle/>
          <a:p>
            <a:r>
              <a:rPr lang="en-US" dirty="0" smtClean="0"/>
              <a:t>No defense in depth</a:t>
            </a:r>
          </a:p>
          <a:p>
            <a:r>
              <a:rPr lang="en-US" dirty="0" smtClean="0"/>
              <a:t>Entire hypervisor running in the most privileged mode of the system</a:t>
            </a:r>
            <a:endParaRPr lang="en-US" dirty="0"/>
          </a:p>
        </p:txBody>
      </p:sp>
      <p:sp>
        <p:nvSpPr>
          <p:cNvPr id="417797" name="Rectangle 5"/>
          <p:cNvSpPr>
            <a:spLocks noChangeArrowheads="1"/>
          </p:cNvSpPr>
          <p:nvPr/>
        </p:nvSpPr>
        <p:spPr bwMode="auto">
          <a:xfrm>
            <a:off x="1101288" y="4596215"/>
            <a:ext cx="4025176" cy="1672684"/>
          </a:xfrm>
          <a:prstGeom prst="rect">
            <a:avLst/>
          </a:prstGeom>
          <a:gradFill rotWithShape="1">
            <a:gsLst>
              <a:gs pos="0">
                <a:schemeClr val="folHlink"/>
              </a:gs>
              <a:gs pos="50000">
                <a:schemeClr val="folHlink">
                  <a:gamma/>
                  <a:tint val="73725"/>
                  <a:invGamma/>
                </a:schemeClr>
              </a:gs>
              <a:gs pos="100000">
                <a:schemeClr val="folHlink"/>
              </a:gs>
            </a:gsLst>
            <a:lin ang="2700000" scaled="1"/>
          </a:gradFill>
          <a:ln w="9525">
            <a:solidFill>
              <a:schemeClr val="tx1"/>
            </a:solidFill>
            <a:miter lim="800000"/>
            <a:headEnd/>
            <a:tailEnd/>
          </a:ln>
          <a:effectLst/>
        </p:spPr>
        <p:txBody>
          <a:bodyPr wrap="none" lIns="91436" tIns="45718" rIns="91436" bIns="45718" anchor="ctr"/>
          <a:lstStyle/>
          <a:p>
            <a:pPr eaLnBrk="1" hangingPunct="1">
              <a:buFont typeface="Arial" pitchFamily="34" charset="0"/>
              <a:buChar char="•"/>
            </a:pPr>
            <a:r>
              <a:rPr lang="en-US" sz="1200" b="1" dirty="0" smtClean="0">
                <a:solidFill>
                  <a:schemeClr val="tx1"/>
                </a:solidFill>
              </a:rPr>
              <a:t>Scheduler</a:t>
            </a:r>
          </a:p>
          <a:p>
            <a:pPr eaLnBrk="1" hangingPunct="1">
              <a:buFont typeface="Arial" pitchFamily="34" charset="0"/>
              <a:buChar char="•"/>
            </a:pPr>
            <a:r>
              <a:rPr lang="en-US" sz="1200" b="1" dirty="0" smtClean="0">
                <a:solidFill>
                  <a:schemeClr val="tx1"/>
                </a:solidFill>
              </a:rPr>
              <a:t>Memory Management</a:t>
            </a:r>
          </a:p>
          <a:p>
            <a:pPr>
              <a:buFont typeface="Arial" pitchFamily="34" charset="0"/>
              <a:buChar char="•"/>
            </a:pPr>
            <a:r>
              <a:rPr lang="en-US" sz="1200" b="1" dirty="0" smtClean="0">
                <a:solidFill>
                  <a:schemeClr val="tx1"/>
                </a:solidFill>
              </a:rPr>
              <a:t>Storage Stack</a:t>
            </a:r>
          </a:p>
          <a:p>
            <a:pPr eaLnBrk="1" hangingPunct="1">
              <a:buFont typeface="Arial" pitchFamily="34" charset="0"/>
              <a:buChar char="•"/>
            </a:pPr>
            <a:r>
              <a:rPr lang="en-US" sz="1200" b="1" dirty="0" smtClean="0">
                <a:solidFill>
                  <a:schemeClr val="tx1"/>
                </a:solidFill>
              </a:rPr>
              <a:t>Network Stack</a:t>
            </a:r>
          </a:p>
          <a:p>
            <a:pPr eaLnBrk="1" hangingPunct="1">
              <a:buFont typeface="Arial" pitchFamily="34" charset="0"/>
              <a:buChar char="•"/>
            </a:pPr>
            <a:r>
              <a:rPr lang="en-US" sz="1200" b="1" dirty="0" smtClean="0">
                <a:solidFill>
                  <a:schemeClr val="tx1"/>
                </a:solidFill>
              </a:rPr>
              <a:t>VM State Machine</a:t>
            </a:r>
          </a:p>
          <a:p>
            <a:pPr eaLnBrk="1" hangingPunct="1">
              <a:buFont typeface="Arial" pitchFamily="34" charset="0"/>
              <a:buChar char="•"/>
            </a:pPr>
            <a:r>
              <a:rPr lang="en-US" sz="1200" b="1" dirty="0" smtClean="0">
                <a:solidFill>
                  <a:schemeClr val="tx1"/>
                </a:solidFill>
              </a:rPr>
              <a:t>Virtualized Devices</a:t>
            </a:r>
          </a:p>
          <a:p>
            <a:pPr eaLnBrk="1" hangingPunct="1">
              <a:buFont typeface="Arial" pitchFamily="34" charset="0"/>
              <a:buChar char="•"/>
            </a:pPr>
            <a:r>
              <a:rPr lang="en-US" sz="1200" b="1" dirty="0" smtClean="0">
                <a:solidFill>
                  <a:schemeClr val="tx1"/>
                </a:solidFill>
              </a:rPr>
              <a:t>Binary Translators</a:t>
            </a:r>
          </a:p>
          <a:p>
            <a:pPr eaLnBrk="1" hangingPunct="1">
              <a:buFont typeface="Arial" pitchFamily="34" charset="0"/>
              <a:buChar char="•"/>
            </a:pPr>
            <a:r>
              <a:rPr lang="en-US" sz="1200" b="1" dirty="0" smtClean="0">
                <a:solidFill>
                  <a:schemeClr val="tx1"/>
                </a:solidFill>
              </a:rPr>
              <a:t>Drivers</a:t>
            </a:r>
          </a:p>
          <a:p>
            <a:pPr>
              <a:buFont typeface="Arial" pitchFamily="34" charset="0"/>
              <a:buChar char="•"/>
            </a:pPr>
            <a:r>
              <a:rPr lang="en-US" sz="1200" b="1" dirty="0" smtClean="0">
                <a:solidFill>
                  <a:schemeClr val="tx1"/>
                </a:solidFill>
              </a:rPr>
              <a:t>Management API</a:t>
            </a:r>
          </a:p>
        </p:txBody>
      </p:sp>
      <p:sp>
        <p:nvSpPr>
          <p:cNvPr id="417801" name="Rectangle 9"/>
          <p:cNvSpPr>
            <a:spLocks noChangeArrowheads="1"/>
          </p:cNvSpPr>
          <p:nvPr/>
        </p:nvSpPr>
        <p:spPr bwMode="auto">
          <a:xfrm>
            <a:off x="1101288" y="6336538"/>
            <a:ext cx="4025176" cy="295275"/>
          </a:xfrm>
          <a:prstGeom prst="rect">
            <a:avLst/>
          </a:prstGeom>
          <a:gradFill rotWithShape="1">
            <a:gsLst>
              <a:gs pos="0">
                <a:schemeClr val="accent1"/>
              </a:gs>
              <a:gs pos="50000">
                <a:schemeClr val="accent1">
                  <a:gamma/>
                  <a:tint val="33725"/>
                  <a:invGamma/>
                </a:schemeClr>
              </a:gs>
              <a:gs pos="100000">
                <a:schemeClr val="accent1"/>
              </a:gs>
            </a:gsLst>
            <a:lin ang="2700000" scaled="1"/>
          </a:gradFill>
          <a:ln w="12700" algn="ctr">
            <a:noFill/>
            <a:miter lim="800000"/>
            <a:headEnd/>
            <a:tailEnd/>
          </a:ln>
          <a:effectLst/>
        </p:spPr>
        <p:txBody>
          <a:bodyPr lIns="91436" tIns="45718" rIns="91436" bIns="45718" anchor="ctr"/>
          <a:lstStyle/>
          <a:p>
            <a:pPr algn="ctr" eaLnBrk="1" hangingPunct="1"/>
            <a:r>
              <a:rPr lang="en-US" sz="1400" b="1" dirty="0"/>
              <a:t>Hardware</a:t>
            </a:r>
          </a:p>
        </p:txBody>
      </p:sp>
      <p:sp>
        <p:nvSpPr>
          <p:cNvPr id="43" name="TextBox 42"/>
          <p:cNvSpPr txBox="1"/>
          <p:nvPr/>
        </p:nvSpPr>
        <p:spPr>
          <a:xfrm>
            <a:off x="5228896" y="4596215"/>
            <a:ext cx="1117600" cy="384721"/>
          </a:xfrm>
          <a:prstGeom prst="rect">
            <a:avLst/>
          </a:prstGeom>
          <a:noFill/>
        </p:spPr>
        <p:txBody>
          <a:bodyPr wrap="square" lIns="76197" tIns="38098" rIns="76197" bIns="38098" rtlCol="0">
            <a:spAutoFit/>
          </a:bodyPr>
          <a:lstStyle/>
          <a:p>
            <a:r>
              <a:rPr lang="en-US" sz="2000" b="1" dirty="0" smtClean="0">
                <a:solidFill>
                  <a:schemeClr val="tx1"/>
                </a:solidFill>
                <a:latin typeface="Segoe" pitchFamily="34" charset="0"/>
              </a:rPr>
              <a:t>Ring -1</a:t>
            </a:r>
          </a:p>
        </p:txBody>
      </p:sp>
      <p:sp>
        <p:nvSpPr>
          <p:cNvPr id="46" name="Line 4"/>
          <p:cNvSpPr>
            <a:spLocks noChangeShapeType="1"/>
          </p:cNvSpPr>
          <p:nvPr/>
        </p:nvSpPr>
        <p:spPr bwMode="auto">
          <a:xfrm flipH="1">
            <a:off x="840332" y="3534622"/>
            <a:ext cx="4267200" cy="4228"/>
          </a:xfrm>
          <a:prstGeom prst="line">
            <a:avLst/>
          </a:prstGeom>
          <a:noFill/>
          <a:ln w="19050">
            <a:solidFill>
              <a:srgbClr val="FFFFFF"/>
            </a:solidFill>
            <a:prstDash val="dash"/>
            <a:round/>
            <a:headEnd/>
            <a:tailEnd/>
          </a:ln>
          <a:effectLst>
            <a:outerShdw dist="35921" dir="2700000" algn="ctr" rotWithShape="0">
              <a:schemeClr val="bg2"/>
            </a:outerShdw>
          </a:effectLst>
        </p:spPr>
        <p:txBody>
          <a:bodyPr wrap="none" lIns="76197" tIns="38098" rIns="76197" bIns="38098" anchor="ctr"/>
          <a:lstStyle/>
          <a:p>
            <a:pPr>
              <a:defRPr/>
            </a:pPr>
            <a:endParaRPr lang="en-US"/>
          </a:p>
        </p:txBody>
      </p:sp>
      <p:sp>
        <p:nvSpPr>
          <p:cNvPr id="50" name="Rectangle 12"/>
          <p:cNvSpPr>
            <a:spLocks noChangeArrowheads="1"/>
          </p:cNvSpPr>
          <p:nvPr/>
        </p:nvSpPr>
        <p:spPr bwMode="auto">
          <a:xfrm>
            <a:off x="1230374" y="2715992"/>
            <a:ext cx="754153" cy="715529"/>
          </a:xfrm>
          <a:prstGeom prst="rect">
            <a:avLst/>
          </a:prstGeom>
          <a:gradFill rotWithShape="1">
            <a:gsLst>
              <a:gs pos="0">
                <a:schemeClr val="hlink"/>
              </a:gs>
              <a:gs pos="50000">
                <a:schemeClr val="hlink">
                  <a:gamma/>
                  <a:tint val="73725"/>
                  <a:invGamma/>
                </a:schemeClr>
              </a:gs>
              <a:gs pos="100000">
                <a:schemeClr val="hlink"/>
              </a:gs>
            </a:gsLst>
            <a:lin ang="2700000" scaled="1"/>
          </a:gradFill>
          <a:ln w="9525">
            <a:solidFill>
              <a:schemeClr val="tx1"/>
            </a:solidFill>
            <a:miter lim="800000"/>
            <a:headEnd/>
            <a:tailEnd/>
          </a:ln>
          <a:effectLst/>
        </p:spPr>
        <p:txBody>
          <a:bodyPr wrap="none" lIns="91436" tIns="45718" rIns="91436" bIns="45718" anchor="ctr"/>
          <a:lstStyle/>
          <a:p>
            <a:pPr algn="ctr" eaLnBrk="1" hangingPunct="1"/>
            <a:r>
              <a:rPr lang="en-US" sz="1200" b="1" dirty="0" smtClean="0"/>
              <a:t>User</a:t>
            </a:r>
          </a:p>
          <a:p>
            <a:pPr algn="ctr" eaLnBrk="1" hangingPunct="1"/>
            <a:r>
              <a:rPr lang="en-US" sz="1200" b="1" dirty="0" smtClean="0"/>
              <a:t>Mode</a:t>
            </a:r>
            <a:endParaRPr lang="en-US" sz="1200" b="1" dirty="0"/>
          </a:p>
        </p:txBody>
      </p:sp>
      <p:sp>
        <p:nvSpPr>
          <p:cNvPr id="54" name="Rectangle 12"/>
          <p:cNvSpPr>
            <a:spLocks noChangeArrowheads="1"/>
          </p:cNvSpPr>
          <p:nvPr/>
        </p:nvSpPr>
        <p:spPr bwMode="auto">
          <a:xfrm>
            <a:off x="1220049" y="3676240"/>
            <a:ext cx="785128" cy="715535"/>
          </a:xfrm>
          <a:prstGeom prst="rect">
            <a:avLst/>
          </a:prstGeom>
          <a:gradFill rotWithShape="1">
            <a:gsLst>
              <a:gs pos="0">
                <a:schemeClr val="hlink"/>
              </a:gs>
              <a:gs pos="50000">
                <a:schemeClr val="hlink">
                  <a:gamma/>
                  <a:tint val="73725"/>
                  <a:invGamma/>
                </a:schemeClr>
              </a:gs>
              <a:gs pos="100000">
                <a:schemeClr val="hlink"/>
              </a:gs>
            </a:gsLst>
            <a:lin ang="2700000" scaled="1"/>
          </a:gradFill>
          <a:ln w="9525">
            <a:solidFill>
              <a:schemeClr val="tx1"/>
            </a:solidFill>
            <a:miter lim="800000"/>
            <a:headEnd/>
            <a:tailEnd/>
          </a:ln>
          <a:effectLst/>
        </p:spPr>
        <p:txBody>
          <a:bodyPr wrap="none" lIns="91436" tIns="45718" rIns="91436" bIns="45718" anchor="ctr"/>
          <a:lstStyle/>
          <a:p>
            <a:pPr algn="ctr" eaLnBrk="1" hangingPunct="1"/>
            <a:r>
              <a:rPr lang="en-US" sz="1200" b="1" dirty="0" smtClean="0"/>
              <a:t>Kernel</a:t>
            </a:r>
          </a:p>
          <a:p>
            <a:pPr algn="ctr" eaLnBrk="1" hangingPunct="1"/>
            <a:r>
              <a:rPr lang="en-US" sz="1200" b="1" dirty="0" smtClean="0"/>
              <a:t>Mode</a:t>
            </a:r>
            <a:endParaRPr lang="en-US" sz="1200" b="1" dirty="0"/>
          </a:p>
        </p:txBody>
      </p:sp>
      <p:sp>
        <p:nvSpPr>
          <p:cNvPr id="58" name="Rectangle 12"/>
          <p:cNvSpPr>
            <a:spLocks noChangeArrowheads="1"/>
          </p:cNvSpPr>
          <p:nvPr/>
        </p:nvSpPr>
        <p:spPr bwMode="auto">
          <a:xfrm>
            <a:off x="2790506" y="2715992"/>
            <a:ext cx="754153" cy="715529"/>
          </a:xfrm>
          <a:prstGeom prst="rect">
            <a:avLst/>
          </a:prstGeom>
          <a:gradFill rotWithShape="1">
            <a:gsLst>
              <a:gs pos="0">
                <a:schemeClr val="hlink"/>
              </a:gs>
              <a:gs pos="50000">
                <a:schemeClr val="hlink">
                  <a:gamma/>
                  <a:tint val="73725"/>
                  <a:invGamma/>
                </a:schemeClr>
              </a:gs>
              <a:gs pos="100000">
                <a:schemeClr val="hlink"/>
              </a:gs>
            </a:gsLst>
            <a:lin ang="2700000" scaled="1"/>
          </a:gradFill>
          <a:ln w="9525">
            <a:solidFill>
              <a:schemeClr val="tx1"/>
            </a:solidFill>
            <a:miter lim="800000"/>
            <a:headEnd/>
            <a:tailEnd/>
          </a:ln>
          <a:effectLst/>
        </p:spPr>
        <p:txBody>
          <a:bodyPr wrap="none" lIns="91436" tIns="45718" rIns="91436" bIns="45718" anchor="ctr"/>
          <a:lstStyle/>
          <a:p>
            <a:pPr algn="ctr" eaLnBrk="1" hangingPunct="1"/>
            <a:r>
              <a:rPr lang="en-US" sz="1200" b="1" dirty="0" smtClean="0"/>
              <a:t>User</a:t>
            </a:r>
          </a:p>
          <a:p>
            <a:pPr algn="ctr" eaLnBrk="1" hangingPunct="1"/>
            <a:r>
              <a:rPr lang="en-US" sz="1200" b="1" dirty="0" smtClean="0"/>
              <a:t>Mode</a:t>
            </a:r>
            <a:endParaRPr lang="en-US" sz="1200" b="1" dirty="0"/>
          </a:p>
        </p:txBody>
      </p:sp>
      <p:sp>
        <p:nvSpPr>
          <p:cNvPr id="59" name="Rectangle 12"/>
          <p:cNvSpPr>
            <a:spLocks noChangeArrowheads="1"/>
          </p:cNvSpPr>
          <p:nvPr/>
        </p:nvSpPr>
        <p:spPr bwMode="auto">
          <a:xfrm>
            <a:off x="2769856" y="3676240"/>
            <a:ext cx="785128" cy="715535"/>
          </a:xfrm>
          <a:prstGeom prst="rect">
            <a:avLst/>
          </a:prstGeom>
          <a:gradFill rotWithShape="1">
            <a:gsLst>
              <a:gs pos="0">
                <a:schemeClr val="hlink"/>
              </a:gs>
              <a:gs pos="50000">
                <a:schemeClr val="hlink">
                  <a:gamma/>
                  <a:tint val="73725"/>
                  <a:invGamma/>
                </a:schemeClr>
              </a:gs>
              <a:gs pos="100000">
                <a:schemeClr val="hlink"/>
              </a:gs>
            </a:gsLst>
            <a:lin ang="2700000" scaled="1"/>
          </a:gradFill>
          <a:ln w="9525">
            <a:solidFill>
              <a:schemeClr val="tx1"/>
            </a:solidFill>
            <a:miter lim="800000"/>
            <a:headEnd/>
            <a:tailEnd/>
          </a:ln>
          <a:effectLst/>
        </p:spPr>
        <p:txBody>
          <a:bodyPr wrap="none" lIns="91436" tIns="45718" rIns="91436" bIns="45718" anchor="ctr"/>
          <a:lstStyle/>
          <a:p>
            <a:pPr algn="ctr" eaLnBrk="1" hangingPunct="1"/>
            <a:r>
              <a:rPr lang="en-US" sz="1200" b="1" dirty="0" smtClean="0"/>
              <a:t>Kernel</a:t>
            </a:r>
          </a:p>
          <a:p>
            <a:pPr algn="ctr" eaLnBrk="1" hangingPunct="1"/>
            <a:r>
              <a:rPr lang="en-US" sz="1200" b="1" dirty="0" smtClean="0"/>
              <a:t>Mode</a:t>
            </a:r>
            <a:endParaRPr lang="en-US" sz="1200" b="1" dirty="0"/>
          </a:p>
        </p:txBody>
      </p:sp>
      <p:sp>
        <p:nvSpPr>
          <p:cNvPr id="60" name="Line 4"/>
          <p:cNvSpPr>
            <a:spLocks noChangeShapeType="1"/>
          </p:cNvSpPr>
          <p:nvPr/>
        </p:nvSpPr>
        <p:spPr bwMode="auto">
          <a:xfrm>
            <a:off x="3983479" y="2347400"/>
            <a:ext cx="3678" cy="2209800"/>
          </a:xfrm>
          <a:prstGeom prst="line">
            <a:avLst/>
          </a:prstGeom>
          <a:noFill/>
          <a:ln w="28575">
            <a:solidFill>
              <a:srgbClr val="FFFFFF"/>
            </a:solidFill>
            <a:prstDash val="dash"/>
            <a:round/>
            <a:headEnd/>
            <a:tailEnd/>
          </a:ln>
          <a:effectLst>
            <a:outerShdw dist="35921" dir="2700000" algn="ctr" rotWithShape="0">
              <a:schemeClr val="bg2"/>
            </a:outerShdw>
          </a:effectLst>
        </p:spPr>
        <p:txBody>
          <a:bodyPr wrap="none" lIns="76197" tIns="38098" rIns="76197" bIns="38098" anchor="ctr"/>
          <a:lstStyle/>
          <a:p>
            <a:pPr>
              <a:defRPr/>
            </a:pPr>
            <a:endParaRPr lang="en-US"/>
          </a:p>
        </p:txBody>
      </p:sp>
      <p:sp>
        <p:nvSpPr>
          <p:cNvPr id="61" name="Rectangle 12"/>
          <p:cNvSpPr>
            <a:spLocks noChangeArrowheads="1"/>
          </p:cNvSpPr>
          <p:nvPr/>
        </p:nvSpPr>
        <p:spPr bwMode="auto">
          <a:xfrm>
            <a:off x="4387807" y="2715992"/>
            <a:ext cx="754153" cy="715529"/>
          </a:xfrm>
          <a:prstGeom prst="rect">
            <a:avLst/>
          </a:prstGeom>
          <a:gradFill rotWithShape="1">
            <a:gsLst>
              <a:gs pos="0">
                <a:schemeClr val="hlink"/>
              </a:gs>
              <a:gs pos="50000">
                <a:schemeClr val="hlink">
                  <a:gamma/>
                  <a:tint val="73725"/>
                  <a:invGamma/>
                </a:schemeClr>
              </a:gs>
              <a:gs pos="100000">
                <a:schemeClr val="hlink"/>
              </a:gs>
            </a:gsLst>
            <a:lin ang="2700000" scaled="1"/>
          </a:gradFill>
          <a:ln w="9525">
            <a:solidFill>
              <a:schemeClr val="tx1"/>
            </a:solidFill>
            <a:miter lim="800000"/>
            <a:headEnd/>
            <a:tailEnd/>
          </a:ln>
          <a:effectLst/>
        </p:spPr>
        <p:txBody>
          <a:bodyPr wrap="none" lIns="91436" tIns="45718" rIns="91436" bIns="45718" anchor="ctr"/>
          <a:lstStyle/>
          <a:p>
            <a:pPr algn="ctr" eaLnBrk="1" hangingPunct="1"/>
            <a:r>
              <a:rPr lang="en-US" sz="1200" b="1" dirty="0" smtClean="0"/>
              <a:t>User</a:t>
            </a:r>
          </a:p>
          <a:p>
            <a:pPr algn="ctr" eaLnBrk="1" hangingPunct="1"/>
            <a:r>
              <a:rPr lang="en-US" sz="1200" b="1" dirty="0" smtClean="0"/>
              <a:t>Mode</a:t>
            </a:r>
            <a:endParaRPr lang="en-US" sz="1200" b="1" dirty="0"/>
          </a:p>
        </p:txBody>
      </p:sp>
      <p:sp>
        <p:nvSpPr>
          <p:cNvPr id="62" name="Rectangle 12"/>
          <p:cNvSpPr>
            <a:spLocks noChangeArrowheads="1"/>
          </p:cNvSpPr>
          <p:nvPr/>
        </p:nvSpPr>
        <p:spPr bwMode="auto">
          <a:xfrm>
            <a:off x="4356832" y="3676240"/>
            <a:ext cx="785128" cy="715535"/>
          </a:xfrm>
          <a:prstGeom prst="rect">
            <a:avLst/>
          </a:prstGeom>
          <a:gradFill rotWithShape="1">
            <a:gsLst>
              <a:gs pos="0">
                <a:schemeClr val="hlink"/>
              </a:gs>
              <a:gs pos="50000">
                <a:schemeClr val="hlink">
                  <a:gamma/>
                  <a:tint val="73725"/>
                  <a:invGamma/>
                </a:schemeClr>
              </a:gs>
              <a:gs pos="100000">
                <a:schemeClr val="hlink"/>
              </a:gs>
            </a:gsLst>
            <a:lin ang="2700000" scaled="1"/>
          </a:gradFill>
          <a:ln w="9525">
            <a:solidFill>
              <a:schemeClr val="tx1"/>
            </a:solidFill>
            <a:miter lim="800000"/>
            <a:headEnd/>
            <a:tailEnd/>
          </a:ln>
          <a:effectLst/>
        </p:spPr>
        <p:txBody>
          <a:bodyPr wrap="none" lIns="91436" tIns="45718" rIns="91436" bIns="45718" anchor="ctr"/>
          <a:lstStyle/>
          <a:p>
            <a:pPr algn="ctr" eaLnBrk="1" hangingPunct="1"/>
            <a:r>
              <a:rPr lang="en-US" sz="1200" b="1" dirty="0" smtClean="0"/>
              <a:t>Kernel</a:t>
            </a:r>
          </a:p>
          <a:p>
            <a:pPr algn="ctr" eaLnBrk="1" hangingPunct="1"/>
            <a:r>
              <a:rPr lang="en-US" sz="1200" b="1" dirty="0" smtClean="0"/>
              <a:t>Mode</a:t>
            </a:r>
            <a:endParaRPr lang="en-US" sz="1200" b="1" dirty="0"/>
          </a:p>
        </p:txBody>
      </p:sp>
      <p:sp>
        <p:nvSpPr>
          <p:cNvPr id="69" name="Line 4"/>
          <p:cNvSpPr>
            <a:spLocks noChangeShapeType="1"/>
          </p:cNvSpPr>
          <p:nvPr/>
        </p:nvSpPr>
        <p:spPr bwMode="auto">
          <a:xfrm flipH="1">
            <a:off x="840332" y="4470069"/>
            <a:ext cx="4267200" cy="4228"/>
          </a:xfrm>
          <a:prstGeom prst="line">
            <a:avLst/>
          </a:prstGeom>
          <a:noFill/>
          <a:ln w="19050">
            <a:solidFill>
              <a:srgbClr val="FFFFFF"/>
            </a:solidFill>
            <a:prstDash val="dash"/>
            <a:round/>
            <a:headEnd/>
            <a:tailEnd/>
          </a:ln>
          <a:effectLst>
            <a:outerShdw dist="35921" dir="2700000" algn="ctr" rotWithShape="0">
              <a:schemeClr val="bg2"/>
            </a:outerShdw>
          </a:effectLst>
        </p:spPr>
        <p:txBody>
          <a:bodyPr wrap="none" lIns="76197" tIns="38098" rIns="76197" bIns="38098" anchor="ctr"/>
          <a:lstStyle/>
          <a:p>
            <a:pPr>
              <a:defRPr/>
            </a:pPr>
            <a:endParaRPr lang="en-US"/>
          </a:p>
        </p:txBody>
      </p:sp>
      <p:sp>
        <p:nvSpPr>
          <p:cNvPr id="71" name="TextBox 70"/>
          <p:cNvSpPr txBox="1"/>
          <p:nvPr/>
        </p:nvSpPr>
        <p:spPr>
          <a:xfrm>
            <a:off x="5225798" y="4022542"/>
            <a:ext cx="1117600" cy="384721"/>
          </a:xfrm>
          <a:prstGeom prst="rect">
            <a:avLst/>
          </a:prstGeom>
          <a:noFill/>
        </p:spPr>
        <p:txBody>
          <a:bodyPr wrap="square" lIns="76197" tIns="38098" rIns="76197" bIns="38098" rtlCol="0">
            <a:spAutoFit/>
          </a:bodyPr>
          <a:lstStyle/>
          <a:p>
            <a:r>
              <a:rPr lang="en-US" sz="2000" b="1" dirty="0" smtClean="0">
                <a:solidFill>
                  <a:schemeClr val="tx1"/>
                </a:solidFill>
                <a:latin typeface="Segoe" pitchFamily="34" charset="0"/>
              </a:rPr>
              <a:t>Ring 0</a:t>
            </a:r>
          </a:p>
        </p:txBody>
      </p:sp>
      <p:sp>
        <p:nvSpPr>
          <p:cNvPr id="72" name="TextBox 71"/>
          <p:cNvSpPr txBox="1"/>
          <p:nvPr/>
        </p:nvSpPr>
        <p:spPr>
          <a:xfrm>
            <a:off x="5235091" y="3046800"/>
            <a:ext cx="1117600" cy="384721"/>
          </a:xfrm>
          <a:prstGeom prst="rect">
            <a:avLst/>
          </a:prstGeom>
          <a:noFill/>
        </p:spPr>
        <p:txBody>
          <a:bodyPr wrap="square" lIns="76197" tIns="38098" rIns="76197" bIns="38098" rtlCol="0">
            <a:spAutoFit/>
          </a:bodyPr>
          <a:lstStyle/>
          <a:p>
            <a:r>
              <a:rPr lang="en-US" sz="2000" b="1" dirty="0" smtClean="0">
                <a:solidFill>
                  <a:schemeClr val="tx1"/>
                </a:solidFill>
                <a:latin typeface="Segoe" pitchFamily="34" charset="0"/>
              </a:rPr>
              <a:t>Ring 3</a:t>
            </a:r>
          </a:p>
        </p:txBody>
      </p:sp>
      <p:sp>
        <p:nvSpPr>
          <p:cNvPr id="22" name="TextBox 21"/>
          <p:cNvSpPr txBox="1"/>
          <p:nvPr/>
        </p:nvSpPr>
        <p:spPr>
          <a:xfrm>
            <a:off x="2701083" y="2104968"/>
            <a:ext cx="947853" cy="538605"/>
          </a:xfrm>
          <a:prstGeom prst="rect">
            <a:avLst/>
          </a:prstGeom>
          <a:noFill/>
        </p:spPr>
        <p:txBody>
          <a:bodyPr wrap="square" lIns="76197" tIns="38098" rIns="76197" bIns="38098" rtlCol="0">
            <a:spAutoFit/>
          </a:bodyPr>
          <a:lstStyle/>
          <a:p>
            <a:pPr algn="ctr"/>
            <a:r>
              <a:rPr lang="en-US" sz="1500" dirty="0" smtClean="0">
                <a:solidFill>
                  <a:schemeClr val="tx1"/>
                </a:solidFill>
                <a:latin typeface="Segoe" pitchFamily="34" charset="0"/>
              </a:rPr>
              <a:t>Virtual</a:t>
            </a:r>
          </a:p>
          <a:p>
            <a:pPr algn="ctr"/>
            <a:r>
              <a:rPr lang="en-US" sz="1500" dirty="0" smtClean="0">
                <a:solidFill>
                  <a:schemeClr val="tx1"/>
                </a:solidFill>
                <a:latin typeface="Segoe" pitchFamily="34" charset="0"/>
              </a:rPr>
              <a:t>Machine</a:t>
            </a:r>
          </a:p>
        </p:txBody>
      </p:sp>
      <p:sp>
        <p:nvSpPr>
          <p:cNvPr id="23" name="TextBox 22"/>
          <p:cNvSpPr txBox="1"/>
          <p:nvPr/>
        </p:nvSpPr>
        <p:spPr>
          <a:xfrm>
            <a:off x="4299415" y="2104968"/>
            <a:ext cx="947853" cy="538605"/>
          </a:xfrm>
          <a:prstGeom prst="rect">
            <a:avLst/>
          </a:prstGeom>
          <a:noFill/>
        </p:spPr>
        <p:txBody>
          <a:bodyPr wrap="square" lIns="76197" tIns="38098" rIns="76197" bIns="38098" rtlCol="0">
            <a:spAutoFit/>
          </a:bodyPr>
          <a:lstStyle/>
          <a:p>
            <a:pPr algn="ctr"/>
            <a:r>
              <a:rPr lang="en-US" sz="1500" dirty="0" smtClean="0">
                <a:solidFill>
                  <a:schemeClr val="tx1"/>
                </a:solidFill>
                <a:latin typeface="Segoe" pitchFamily="34" charset="0"/>
              </a:rPr>
              <a:t>Virtual</a:t>
            </a:r>
          </a:p>
          <a:p>
            <a:pPr algn="ctr"/>
            <a:r>
              <a:rPr lang="en-US" sz="1500" dirty="0" smtClean="0">
                <a:solidFill>
                  <a:schemeClr val="tx1"/>
                </a:solidFill>
                <a:latin typeface="Segoe" pitchFamily="34" charset="0"/>
              </a:rPr>
              <a:t>Machine</a:t>
            </a:r>
          </a:p>
        </p:txBody>
      </p:sp>
      <p:sp>
        <p:nvSpPr>
          <p:cNvPr id="24" name="TextBox 23"/>
          <p:cNvSpPr txBox="1"/>
          <p:nvPr/>
        </p:nvSpPr>
        <p:spPr>
          <a:xfrm>
            <a:off x="1136848" y="2101873"/>
            <a:ext cx="947853" cy="538605"/>
          </a:xfrm>
          <a:prstGeom prst="rect">
            <a:avLst/>
          </a:prstGeom>
          <a:noFill/>
        </p:spPr>
        <p:txBody>
          <a:bodyPr wrap="square" lIns="76197" tIns="38098" rIns="76197" bIns="38098" rtlCol="0">
            <a:spAutoFit/>
          </a:bodyPr>
          <a:lstStyle/>
          <a:p>
            <a:pPr algn="ctr"/>
            <a:r>
              <a:rPr lang="en-US" sz="1500" dirty="0" smtClean="0">
                <a:solidFill>
                  <a:schemeClr val="tx1"/>
                </a:solidFill>
                <a:latin typeface="Segoe" pitchFamily="34" charset="0"/>
              </a:rPr>
              <a:t>Virtual</a:t>
            </a:r>
          </a:p>
          <a:p>
            <a:pPr algn="ctr"/>
            <a:r>
              <a:rPr lang="en-US" sz="1500" dirty="0" smtClean="0">
                <a:solidFill>
                  <a:schemeClr val="tx1"/>
                </a:solidFill>
                <a:latin typeface="Segoe" pitchFamily="34" charset="0"/>
              </a:rPr>
              <a:t>Machine</a:t>
            </a:r>
          </a:p>
        </p:txBody>
      </p:sp>
      <p:sp>
        <p:nvSpPr>
          <p:cNvPr id="25" name="Line 4"/>
          <p:cNvSpPr>
            <a:spLocks noChangeShapeType="1"/>
          </p:cNvSpPr>
          <p:nvPr/>
        </p:nvSpPr>
        <p:spPr bwMode="auto">
          <a:xfrm>
            <a:off x="2391366" y="2344305"/>
            <a:ext cx="3678" cy="2209800"/>
          </a:xfrm>
          <a:prstGeom prst="line">
            <a:avLst/>
          </a:prstGeom>
          <a:noFill/>
          <a:ln w="28575">
            <a:solidFill>
              <a:srgbClr val="FFFFFF"/>
            </a:solidFill>
            <a:prstDash val="dash"/>
            <a:round/>
            <a:headEnd/>
            <a:tailEnd/>
          </a:ln>
          <a:effectLst>
            <a:outerShdw dist="35921" dir="2700000" algn="ctr" rotWithShape="0">
              <a:schemeClr val="bg2"/>
            </a:outerShdw>
          </a:effectLst>
        </p:spPr>
        <p:txBody>
          <a:bodyPr wrap="none" lIns="76197" tIns="38098" rIns="76197" bIns="38098" anchor="ctr"/>
          <a:lstStyle/>
          <a:p>
            <a:pPr>
              <a:defRPr/>
            </a:pP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fade">
                                      <p:cBhvr>
                                        <p:cTn id="16" dur="500"/>
                                        <p:tgtEl>
                                          <p:spTgt spid="6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fade">
                                      <p:cBhvr>
                                        <p:cTn id="19" dur="500"/>
                                        <p:tgtEl>
                                          <p:spTgt spid="7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500"/>
                                        <p:tgtEl>
                                          <p:spTgt spid="72"/>
                                        </p:tgtEl>
                                      </p:cBhvr>
                                    </p:animEffect>
                                  </p:childTnLst>
                                </p:cTn>
                              </p:par>
                              <p:par>
                                <p:cTn id="23" presetID="2" presetClass="entr" presetSubtype="2"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1+#ppt_w/2"/>
                                          </p:val>
                                        </p:tav>
                                        <p:tav tm="100000">
                                          <p:val>
                                            <p:strVal val="#ppt_x"/>
                                          </p:val>
                                        </p:tav>
                                      </p:tavLst>
                                    </p:anim>
                                    <p:anim calcmode="lin" valueType="num">
                                      <p:cBhvr additive="base">
                                        <p:cTn id="30" dur="500" fill="hold"/>
                                        <p:tgtEl>
                                          <p:spTgt spid="23"/>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1+#ppt_w/2"/>
                                          </p:val>
                                        </p:tav>
                                        <p:tav tm="100000">
                                          <p:val>
                                            <p:strVal val="#ppt_x"/>
                                          </p:val>
                                        </p:tav>
                                      </p:tavLst>
                                    </p:anim>
                                    <p:anim calcmode="lin" valueType="num">
                                      <p:cBhvr additive="base">
                                        <p:cTn id="34" dur="500" fill="hold"/>
                                        <p:tgtEl>
                                          <p:spTgt spid="24"/>
                                        </p:tgtEl>
                                        <p:attrNameLst>
                                          <p:attrName>ppt_y</p:attrName>
                                        </p:attrNameLst>
                                      </p:cBhvr>
                                      <p:tavLst>
                                        <p:tav tm="0">
                                          <p:val>
                                            <p:strVal val="#ppt_y"/>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6" grpId="0" animBg="1"/>
      <p:bldP spid="60" grpId="0" animBg="1"/>
      <p:bldP spid="69" grpId="0" animBg="1"/>
      <p:bldP spid="71" grpId="0"/>
      <p:bldP spid="72" grpId="0"/>
      <p:bldP spid="22" grpId="0"/>
      <p:bldP spid="23" grpId="0"/>
      <p:bldP spid="24" grpId="0"/>
      <p:bldP spid="2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Partner Title</a:t>
            </a:r>
            <a:endParaRPr lang="en-US" dirty="0"/>
          </a:p>
        </p:txBody>
      </p:sp>
      <p:sp>
        <p:nvSpPr>
          <p:cNvPr id="3" name="Subtitle 2"/>
          <p:cNvSpPr>
            <a:spLocks noGrp="1"/>
          </p:cNvSpPr>
          <p:nvPr>
            <p:ph type="subTitle" idx="1"/>
          </p:nvPr>
        </p:nvSpPr>
        <p:spPr/>
        <p:txBody>
          <a:bodyPr/>
          <a:lstStyle/>
          <a:p>
            <a:r>
              <a:rPr lang="en-US" smtClean="0"/>
              <a:t>Name</a:t>
            </a:r>
          </a:p>
          <a:p>
            <a:r>
              <a:rPr lang="en-US" smtClean="0"/>
              <a:t>Title</a:t>
            </a:r>
          </a:p>
          <a:p>
            <a:r>
              <a:rPr lang="en-US" smtClean="0"/>
              <a:t>Company</a:t>
            </a:r>
            <a:endParaRPr lang="en-US" dirty="0"/>
          </a:p>
        </p:txBody>
      </p:sp>
      <p:sp>
        <p:nvSpPr>
          <p:cNvPr id="4" name="Text Placeholder 3"/>
          <p:cNvSpPr>
            <a:spLocks noGrp="1"/>
          </p:cNvSpPr>
          <p:nvPr>
            <p:ph type="body" sz="quarter" idx="10"/>
          </p:nvPr>
        </p:nvSpPr>
        <p:spPr/>
        <p:txBody>
          <a:bodyPr/>
          <a:lstStyle/>
          <a:p>
            <a:r>
              <a:rPr lang="en-US" dirty="0" smtClean="0"/>
              <a:t>partner</a:t>
            </a:r>
            <a:endParaRPr lang="en-US" dirty="0"/>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Announcement Title</a:t>
            </a:r>
            <a:endParaRPr lang="en-US" dirty="0"/>
          </a:p>
        </p:txBody>
      </p:sp>
      <p:sp>
        <p:nvSpPr>
          <p:cNvPr id="4" name="Text Placeholder 3"/>
          <p:cNvSpPr>
            <a:spLocks noGrp="1"/>
          </p:cNvSpPr>
          <p:nvPr>
            <p:ph type="body" sz="quarter" idx="10"/>
          </p:nvPr>
        </p:nvSpPr>
        <p:spPr/>
        <p:txBody>
          <a:bodyPr/>
          <a:lstStyle/>
          <a:p>
            <a:r>
              <a:rPr lang="en-US" smtClean="0"/>
              <a:t>announcing</a:t>
            </a:r>
            <a:endParaRPr lang="en-US" dirty="0"/>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p:txBody>
          <a:bodyPr/>
          <a:lstStyle/>
          <a:p>
            <a:r>
              <a:rPr lang="en-US" sz="8000" dirty="0" smtClean="0"/>
              <a:t>question &amp; answer</a:t>
            </a:r>
            <a:endParaRPr lang="en-US" sz="8000" dirty="0"/>
          </a:p>
        </p:txBody>
      </p:sp>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Notes on Required Slides</a:t>
            </a:r>
            <a:endParaRPr lang="en-US" dirty="0"/>
          </a:p>
        </p:txBody>
      </p:sp>
      <p:sp>
        <p:nvSpPr>
          <p:cNvPr id="6" name="Text Placeholder 5"/>
          <p:cNvSpPr>
            <a:spLocks noGrp="1"/>
          </p:cNvSpPr>
          <p:nvPr>
            <p:ph type="body" idx="1"/>
          </p:nvPr>
        </p:nvSpPr>
        <p:spPr/>
        <p:txBody>
          <a:bodyPr/>
          <a:lstStyle/>
          <a:p>
            <a:r>
              <a:rPr lang="en-US" dirty="0" smtClean="0"/>
              <a:t>In addition to the Walk-in and Title slides, </a:t>
            </a:r>
            <a:br>
              <a:rPr lang="en-US" dirty="0" smtClean="0"/>
            </a:br>
            <a:r>
              <a:rPr lang="en-US" dirty="0" smtClean="0">
                <a:solidFill>
                  <a:srgbClr val="FFFF00"/>
                </a:solidFill>
              </a:rPr>
              <a:t>the following slides are required</a:t>
            </a:r>
          </a:p>
          <a:p>
            <a:r>
              <a:rPr lang="en-US" dirty="0" smtClean="0"/>
              <a:t>Please add your content </a:t>
            </a:r>
            <a:br>
              <a:rPr lang="en-US" dirty="0" smtClean="0"/>
            </a:br>
            <a:r>
              <a:rPr lang="en-US" dirty="0" smtClean="0"/>
              <a:t>and include these in your final presentation</a:t>
            </a:r>
            <a:endParaRPr lang="en-US" dirty="0"/>
          </a:p>
        </p:txBody>
      </p: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t>Bar Chart Example</a:t>
            </a:r>
            <a:endParaRPr lang="en-US" dirty="0"/>
          </a:p>
        </p:txBody>
      </p:sp>
      <p:graphicFrame>
        <p:nvGraphicFramePr>
          <p:cNvPr id="5" name="Chart 4"/>
          <p:cNvGraphicFramePr/>
          <p:nvPr/>
        </p:nvGraphicFramePr>
        <p:xfrm>
          <a:off x="1084942" y="1371601"/>
          <a:ext cx="6814618" cy="44719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t>Pie Chart Example</a:t>
            </a:r>
            <a:endParaRPr lang="en-US" dirty="0"/>
          </a:p>
        </p:txBody>
      </p:sp>
      <p:graphicFrame>
        <p:nvGraphicFramePr>
          <p:cNvPr id="3" name="Chart 2"/>
          <p:cNvGraphicFramePr/>
          <p:nvPr/>
        </p:nvGraphicFramePr>
        <p:xfrm>
          <a:off x="1313602" y="1752600"/>
          <a:ext cx="6182305" cy="389396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p:txBody>
          <a:bodyPr/>
          <a:lstStyle/>
          <a:p>
            <a:r>
              <a:rPr lang="en-US" sz="8000" dirty="0" smtClean="0"/>
              <a:t>question &amp; answer</a:t>
            </a:r>
            <a:endParaRPr lang="en-US" sz="8000" dirty="0"/>
          </a:p>
        </p:txBody>
      </p:sp>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Notes on Required Slides</a:t>
            </a:r>
            <a:endParaRPr lang="en-US" dirty="0"/>
          </a:p>
        </p:txBody>
      </p:sp>
      <p:sp>
        <p:nvSpPr>
          <p:cNvPr id="6" name="Text Placeholder 5"/>
          <p:cNvSpPr>
            <a:spLocks noGrp="1"/>
          </p:cNvSpPr>
          <p:nvPr>
            <p:ph type="body" idx="1"/>
          </p:nvPr>
        </p:nvSpPr>
        <p:spPr/>
        <p:txBody>
          <a:bodyPr/>
          <a:lstStyle/>
          <a:p>
            <a:r>
              <a:rPr lang="en-US" dirty="0" smtClean="0"/>
              <a:t>In addition to the Walk-in and Title slides, </a:t>
            </a:r>
            <a:br>
              <a:rPr lang="en-US" dirty="0" smtClean="0"/>
            </a:br>
            <a:r>
              <a:rPr lang="en-US" dirty="0" smtClean="0">
                <a:solidFill>
                  <a:srgbClr val="FFFF00"/>
                </a:solidFill>
              </a:rPr>
              <a:t>the following slides are required</a:t>
            </a:r>
          </a:p>
          <a:p>
            <a:r>
              <a:rPr lang="en-US" dirty="0" smtClean="0"/>
              <a:t>Please add your content </a:t>
            </a:r>
            <a:br>
              <a:rPr lang="en-US" dirty="0" smtClean="0"/>
            </a:br>
            <a:r>
              <a:rPr lang="en-US" dirty="0" smtClean="0"/>
              <a:t>and include these in your final presentation</a:t>
            </a:r>
            <a:endParaRPr lang="en-US" dirty="0"/>
          </a:p>
        </p:txBody>
      </p: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bwMode="auto">
          <a:xfrm>
            <a:off x="16204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9" name="Rounded Rectangle 48"/>
          <p:cNvSpPr/>
          <p:nvPr/>
        </p:nvSpPr>
        <p:spPr bwMode="auto">
          <a:xfrm>
            <a:off x="162044" y="3352800"/>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4" name="Picture 23" descr="TechNet.png"/>
          <p:cNvPicPr>
            <a:picLocks noChangeAspect="1"/>
          </p:cNvPicPr>
          <p:nvPr/>
        </p:nvPicPr>
        <p:blipFill>
          <a:blip r:embed="rId2"/>
          <a:stretch>
            <a:fillRect/>
          </a:stretch>
        </p:blipFill>
        <p:spPr bwMode="black">
          <a:xfrm>
            <a:off x="762000" y="3452968"/>
            <a:ext cx="3624263" cy="738032"/>
          </a:xfrm>
          <a:prstGeom prst="rect">
            <a:avLst/>
          </a:prstGeom>
        </p:spPr>
      </p:pic>
      <p:grpSp>
        <p:nvGrpSpPr>
          <p:cNvPr id="2" name="Group 29"/>
          <p:cNvGrpSpPr/>
          <p:nvPr/>
        </p:nvGrpSpPr>
        <p:grpSpPr>
          <a:xfrm>
            <a:off x="276225" y="1426139"/>
            <a:ext cx="457200" cy="457200"/>
            <a:chOff x="0" y="1400175"/>
            <a:chExt cx="457200" cy="457200"/>
          </a:xfrm>
        </p:grpSpPr>
        <p:sp>
          <p:nvSpPr>
            <p:cNvPr id="31" name="Oval 30"/>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 name="Oval 31"/>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3" name="Oval 32"/>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2" name="Oval 41"/>
          <p:cNvSpPr/>
          <p:nvPr/>
        </p:nvSpPr>
        <p:spPr bwMode="auto">
          <a:xfrm>
            <a:off x="123825"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47" name="Rectangle 46"/>
          <p:cNvSpPr/>
          <p:nvPr/>
        </p:nvSpPr>
        <p:spPr>
          <a:xfrm>
            <a:off x="428625" y="2322868"/>
            <a:ext cx="3849547" cy="677108"/>
          </a:xfrm>
          <a:prstGeom prst="rect">
            <a:avLst/>
          </a:prstGeom>
        </p:spPr>
        <p:txBody>
          <a:bodyPr wrap="square">
            <a:spAutoFit/>
          </a:bodyPr>
          <a:lstStyle/>
          <a:p>
            <a:pPr>
              <a:spcBef>
                <a:spcPts val="600"/>
              </a:spcBef>
            </a:pPr>
            <a:r>
              <a:rPr lang="en-US" sz="2000" dirty="0" smtClean="0">
                <a:hlinkClick r:id="rId3"/>
              </a:rPr>
              <a:t>www.microsoft.com/teched</a:t>
            </a:r>
            <a:r>
              <a:rPr lang="en-US" sz="2000" dirty="0" smtClean="0"/>
              <a:t> </a:t>
            </a:r>
          </a:p>
          <a:p>
            <a:pPr marL="0" lvl="1" indent="0">
              <a:lnSpc>
                <a:spcPct val="100000"/>
              </a:lnSpc>
              <a:spcBef>
                <a:spcPts val="0"/>
              </a:spcBef>
              <a:buNone/>
              <a:tabLst>
                <a:tab pos="1828800" algn="l"/>
              </a:tabLst>
            </a:pPr>
            <a:r>
              <a:rPr lang="en-US" dirty="0" smtClean="0"/>
              <a:t>Sessions On-Demand &amp; Community</a:t>
            </a:r>
          </a:p>
        </p:txBody>
      </p:sp>
      <p:sp>
        <p:nvSpPr>
          <p:cNvPr id="48" name="Rectangle 47"/>
          <p:cNvSpPr/>
          <p:nvPr/>
        </p:nvSpPr>
        <p:spPr>
          <a:xfrm>
            <a:off x="428625" y="4320250"/>
            <a:ext cx="3733800" cy="738664"/>
          </a:xfrm>
          <a:prstGeom prst="rect">
            <a:avLst/>
          </a:prstGeom>
        </p:spPr>
        <p:txBody>
          <a:bodyPr wrap="square">
            <a:spAutoFit/>
          </a:bodyPr>
          <a:lstStyle/>
          <a:p>
            <a:pPr lvl="0">
              <a:spcBef>
                <a:spcPts val="600"/>
              </a:spcBef>
              <a:buSzPct val="120000"/>
              <a:tabLst>
                <a:tab pos="1828800" algn="l"/>
              </a:tabLst>
              <a:defRPr/>
            </a:pPr>
            <a:r>
              <a:rPr lang="en-US" sz="2000" dirty="0" smtClean="0">
                <a:latin typeface="Calibri" pitchFamily="34" charset="0"/>
                <a:hlinkClick r:id="rId4"/>
              </a:rPr>
              <a:t>http://microsoft.com/technet</a:t>
            </a:r>
            <a:r>
              <a:rPr lang="en-US" sz="2400" b="1" dirty="0" smtClean="0">
                <a:latin typeface="Calibri" pitchFamily="34" charset="0"/>
              </a:rPr>
              <a:t>  </a:t>
            </a:r>
            <a:endParaRPr lang="en-US" sz="2400" dirty="0" smtClean="0">
              <a:latin typeface="Calibri" pitchFamily="34" charset="0"/>
            </a:endParaRPr>
          </a:p>
          <a:p>
            <a:pPr marL="0" lvl="1">
              <a:tabLst>
                <a:tab pos="1828800" algn="l"/>
              </a:tabLst>
              <a:defRPr/>
            </a:pPr>
            <a:r>
              <a:rPr lang="en-US" dirty="0" smtClean="0">
                <a:latin typeface="Calibri" pitchFamily="34" charset="0"/>
              </a:rPr>
              <a:t>Resources for IT Professionals</a:t>
            </a:r>
          </a:p>
        </p:txBody>
      </p:sp>
      <p:pic>
        <p:nvPicPr>
          <p:cNvPr id="25" name="Picture 24" descr="TechEd_online.png"/>
          <p:cNvPicPr>
            <a:picLocks noChangeAspect="1"/>
          </p:cNvPicPr>
          <p:nvPr/>
        </p:nvPicPr>
        <p:blipFill>
          <a:blip r:embed="rId5"/>
          <a:stretch>
            <a:fillRect/>
          </a:stretch>
        </p:blipFill>
        <p:spPr bwMode="black">
          <a:xfrm>
            <a:off x="914400" y="1281128"/>
            <a:ext cx="2409825" cy="1076325"/>
          </a:xfrm>
          <a:prstGeom prst="rect">
            <a:avLst/>
          </a:prstGeom>
        </p:spPr>
      </p:pic>
      <p:sp>
        <p:nvSpPr>
          <p:cNvPr id="22" name="Rounded Rectangle 21"/>
          <p:cNvSpPr/>
          <p:nvPr/>
        </p:nvSpPr>
        <p:spPr bwMode="auto">
          <a:xfrm>
            <a:off x="4612234" y="3352800"/>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7" name="Picture 26" descr="msdn_1inch_rgb.png"/>
          <p:cNvPicPr>
            <a:picLocks noChangeAspect="1"/>
          </p:cNvPicPr>
          <p:nvPr/>
        </p:nvPicPr>
        <p:blipFill>
          <a:blip r:embed="rId6"/>
          <a:stretch>
            <a:fillRect/>
          </a:stretch>
        </p:blipFill>
        <p:spPr bwMode="black">
          <a:xfrm>
            <a:off x="5457615" y="3429000"/>
            <a:ext cx="1857375" cy="942975"/>
          </a:xfrm>
          <a:prstGeom prst="rect">
            <a:avLst/>
          </a:prstGeom>
        </p:spPr>
      </p:pic>
      <p:sp>
        <p:nvSpPr>
          <p:cNvPr id="28" name="Rectangle 27"/>
          <p:cNvSpPr/>
          <p:nvPr/>
        </p:nvSpPr>
        <p:spPr>
          <a:xfrm>
            <a:off x="4629872" y="4320250"/>
            <a:ext cx="3352800" cy="738664"/>
          </a:xfrm>
          <a:prstGeom prst="rect">
            <a:avLst/>
          </a:prstGeom>
        </p:spPr>
        <p:txBody>
          <a:bodyPr wrap="square">
            <a:spAutoFit/>
          </a:bodyPr>
          <a:lstStyle/>
          <a:p>
            <a:pPr>
              <a:spcBef>
                <a:spcPts val="600"/>
              </a:spcBef>
              <a:tabLst>
                <a:tab pos="1828800" algn="l"/>
              </a:tabLst>
            </a:pPr>
            <a:r>
              <a:rPr lang="en-US" sz="2000" dirty="0" smtClean="0">
                <a:hlinkClick r:id="rId7"/>
              </a:rPr>
              <a:t>http://microsoft.com/msdn</a:t>
            </a:r>
            <a:r>
              <a:rPr lang="en-US" sz="2400" b="1" dirty="0" smtClean="0"/>
              <a:t>  </a:t>
            </a:r>
            <a:endParaRPr lang="en-US" sz="2400" dirty="0" smtClean="0"/>
          </a:p>
          <a:p>
            <a:pPr marL="0" lvl="1" indent="0">
              <a:lnSpc>
                <a:spcPct val="100000"/>
              </a:lnSpc>
              <a:spcBef>
                <a:spcPts val="0"/>
              </a:spcBef>
              <a:buNone/>
              <a:tabLst>
                <a:tab pos="1828800" algn="l"/>
              </a:tabLst>
            </a:pPr>
            <a:r>
              <a:rPr lang="en-US" dirty="0" smtClean="0"/>
              <a:t>Resources for Developers</a:t>
            </a:r>
          </a:p>
        </p:txBody>
      </p:sp>
      <p:grpSp>
        <p:nvGrpSpPr>
          <p:cNvPr id="3" name="Group 29"/>
          <p:cNvGrpSpPr/>
          <p:nvPr/>
        </p:nvGrpSpPr>
        <p:grpSpPr>
          <a:xfrm>
            <a:off x="276225" y="3604550"/>
            <a:ext cx="457200" cy="457200"/>
            <a:chOff x="0" y="1400175"/>
            <a:chExt cx="457200" cy="457200"/>
          </a:xfrm>
        </p:grpSpPr>
        <p:sp>
          <p:nvSpPr>
            <p:cNvPr id="38" name="Oval 37"/>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Oval 38"/>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0" name="Oval 3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1" name="Oval 40"/>
          <p:cNvSpPr/>
          <p:nvPr/>
        </p:nvSpPr>
        <p:spPr bwMode="auto">
          <a:xfrm>
            <a:off x="123825" y="3510025"/>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grpSp>
        <p:nvGrpSpPr>
          <p:cNvPr id="4" name="Group 43"/>
          <p:cNvGrpSpPr/>
          <p:nvPr/>
        </p:nvGrpSpPr>
        <p:grpSpPr>
          <a:xfrm>
            <a:off x="4800600" y="3604550"/>
            <a:ext cx="457200" cy="457200"/>
            <a:chOff x="0" y="1400175"/>
            <a:chExt cx="457200" cy="457200"/>
          </a:xfrm>
        </p:grpSpPr>
        <p:sp>
          <p:nvSpPr>
            <p:cNvPr id="45" name="Oval 44"/>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6" name="Oval 45"/>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0" name="Oval 4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1" name="Oval 50"/>
          <p:cNvSpPr/>
          <p:nvPr/>
        </p:nvSpPr>
        <p:spPr bwMode="auto">
          <a:xfrm>
            <a:off x="4648200" y="3452150"/>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5" name="Rounded Rectangle 34"/>
          <p:cNvSpPr/>
          <p:nvPr/>
        </p:nvSpPr>
        <p:spPr bwMode="auto">
          <a:xfrm>
            <a:off x="461223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5" name="Group 29"/>
          <p:cNvGrpSpPr/>
          <p:nvPr/>
        </p:nvGrpSpPr>
        <p:grpSpPr>
          <a:xfrm>
            <a:off x="4761140" y="1426139"/>
            <a:ext cx="457200" cy="457200"/>
            <a:chOff x="0" y="1400175"/>
            <a:chExt cx="457200" cy="457200"/>
          </a:xfrm>
        </p:grpSpPr>
        <p:sp>
          <p:nvSpPr>
            <p:cNvPr id="37" name="Oval 36"/>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3" name="Oval 42"/>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4" name="Oval 43"/>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2" name="Oval 51"/>
          <p:cNvSpPr/>
          <p:nvPr/>
        </p:nvSpPr>
        <p:spPr bwMode="auto">
          <a:xfrm>
            <a:off x="4608740"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57" name="Rectangle 56"/>
          <p:cNvSpPr/>
          <p:nvPr/>
        </p:nvSpPr>
        <p:spPr>
          <a:xfrm>
            <a:off x="4629872" y="2322868"/>
            <a:ext cx="4514127" cy="677108"/>
          </a:xfrm>
          <a:prstGeom prst="rect">
            <a:avLst/>
          </a:prstGeom>
        </p:spPr>
        <p:txBody>
          <a:bodyPr wrap="square">
            <a:spAutoFit/>
          </a:bodyPr>
          <a:lstStyle/>
          <a:p>
            <a:pPr>
              <a:spcBef>
                <a:spcPts val="600"/>
              </a:spcBef>
            </a:pPr>
            <a:r>
              <a:rPr lang="en-US" sz="2000" dirty="0" smtClean="0">
                <a:hlinkClick r:id="rId8"/>
              </a:rPr>
              <a:t>www.microsoft.com/learning</a:t>
            </a:r>
            <a:r>
              <a:rPr lang="en-US" sz="2000" dirty="0" smtClean="0"/>
              <a:t>  </a:t>
            </a:r>
          </a:p>
          <a:p>
            <a:r>
              <a:rPr lang="en-US" dirty="0" smtClean="0"/>
              <a:t>Microsoft Certification &amp; Training Resources</a:t>
            </a:r>
            <a:endParaRPr lang="en-US" dirty="0"/>
          </a:p>
        </p:txBody>
      </p:sp>
      <p:sp>
        <p:nvSpPr>
          <p:cNvPr id="54" name="Title 1"/>
          <p:cNvSpPr>
            <a:spLocks noGrp="1"/>
          </p:cNvSpPr>
          <p:nvPr>
            <p:ph type="title"/>
          </p:nvPr>
        </p:nvSpPr>
        <p:spPr/>
        <p:txBody>
          <a:bodyPr vert="horz" wrap="square" lIns="0" tIns="0" rIns="0" bIns="0" rtlCol="0" anchor="t">
            <a:spAutoFit/>
          </a:bodyPr>
          <a:lstStyle/>
          <a:p>
            <a:r>
              <a:rPr/>
              <a:t>Resources</a:t>
            </a:r>
          </a:p>
        </p:txBody>
      </p:sp>
      <p:sp>
        <p:nvSpPr>
          <p:cNvPr id="53" name="Rectangle 52"/>
          <p:cNvSpPr/>
          <p:nvPr/>
        </p:nvSpPr>
        <p:spPr bwMode="auto">
          <a:xfrm>
            <a:off x="-2298032" y="0"/>
            <a:ext cx="2141623" cy="30723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a:p>
            <a:pPr defTabSz="914099" fontAlgn="base">
              <a:spcBef>
                <a:spcPct val="0"/>
              </a:spcBef>
              <a:spcAft>
                <a:spcPct val="0"/>
              </a:spcAft>
            </a:pPr>
            <a:r>
              <a:rPr lang="en-US" sz="2000" b="1" dirty="0" smtClean="0">
                <a:solidFill>
                  <a:schemeClr val="accent5"/>
                </a:solidFill>
              </a:rPr>
              <a:t>Speakers, </a:t>
            </a:r>
          </a:p>
          <a:p>
            <a:r>
              <a:rPr lang="en-US" dirty="0" smtClean="0"/>
              <a:t>TechEd 2009 is not producing </a:t>
            </a:r>
          </a:p>
          <a:p>
            <a:r>
              <a:rPr lang="en-US" dirty="0" smtClean="0"/>
              <a:t>a DVD. Please announce that </a:t>
            </a:r>
          </a:p>
          <a:p>
            <a:r>
              <a:rPr lang="en-US" dirty="0" smtClean="0"/>
              <a:t>attendees can </a:t>
            </a:r>
            <a:r>
              <a:rPr lang="en-US" b="1" dirty="0" smtClean="0"/>
              <a:t>access session </a:t>
            </a:r>
            <a:endParaRPr lang="en-US" dirty="0" smtClean="0"/>
          </a:p>
          <a:p>
            <a:r>
              <a:rPr lang="en-US" b="1" dirty="0" smtClean="0"/>
              <a:t>recordings at TechEd Online. </a:t>
            </a:r>
            <a:endParaRPr lang="en-US" dirty="0"/>
          </a:p>
        </p:txBody>
      </p:sp>
      <p:sp>
        <p:nvSpPr>
          <p:cNvPr id="55" name="Rectangle 54"/>
          <p:cNvSpPr/>
          <p:nvPr/>
        </p:nvSpPr>
        <p:spPr bwMode="auto">
          <a:xfrm>
            <a:off x="286552" y="5385712"/>
            <a:ext cx="6528121" cy="685800"/>
          </a:xfrm>
          <a:prstGeom prst="rect">
            <a:avLst/>
          </a:prstGeom>
          <a:gradFill flip="none" rotWithShape="1">
            <a:gsLst>
              <a:gs pos="0">
                <a:schemeClr val="tx1">
                  <a:shade val="30000"/>
                  <a:satMod val="115000"/>
                  <a:alpha val="0"/>
                </a:schemeClr>
              </a:gs>
              <a:gs pos="80000">
                <a:schemeClr val="accent2">
                  <a:alpha val="30000"/>
                </a:schemeClr>
              </a:gs>
              <a:gs pos="100000">
                <a:schemeClr val="tx1">
                  <a:shade val="100000"/>
                  <a:satMod val="115000"/>
                  <a:alpha val="0"/>
                </a:schemeClr>
              </a:gs>
            </a:gsLst>
            <a:lin ang="10800000" scaled="1"/>
            <a:tileRect/>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9" name="Rectangle 3"/>
          <p:cNvSpPr>
            <a:spLocks noChangeArrowheads="1"/>
          </p:cNvSpPr>
          <p:nvPr/>
        </p:nvSpPr>
        <p:spPr bwMode="auto">
          <a:xfrm>
            <a:off x="1108355" y="5374669"/>
            <a:ext cx="578734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1F497D"/>
                </a:solidFill>
                <a:effectLst/>
                <a:ea typeface="Calibri" pitchFamily="34" charset="0"/>
                <a:cs typeface="Arial" pitchFamily="34" charset="0"/>
                <a:hlinkClick r:id="rId8"/>
              </a:rPr>
              <a:t>www.microsoft.com/learning</a:t>
            </a:r>
            <a:endParaRPr kumimoji="0" lang="en-US" sz="12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effectLst/>
                <a:ea typeface="Calibri" pitchFamily="34" charset="0"/>
                <a:cs typeface="Arial" pitchFamily="34" charset="0"/>
              </a:rPr>
              <a:t>Microsoft Certification and Training </a:t>
            </a:r>
            <a:r>
              <a:rPr lang="en-US" sz="2000" dirty="0" smtClean="0">
                <a:ea typeface="Calibri" pitchFamily="34" charset="0"/>
                <a:cs typeface="Arial" pitchFamily="34" charset="0"/>
              </a:rPr>
              <a:t>R</a:t>
            </a:r>
            <a:r>
              <a:rPr kumimoji="0" lang="en-US" sz="2000" b="0" i="0" u="none" strike="noStrike" cap="none" normalizeH="0" baseline="0" dirty="0" smtClean="0">
                <a:ln>
                  <a:noFill/>
                </a:ln>
                <a:effectLst/>
                <a:ea typeface="Calibri" pitchFamily="34" charset="0"/>
                <a:cs typeface="Arial" pitchFamily="34" charset="0"/>
              </a:rPr>
              <a:t>esources</a:t>
            </a:r>
            <a:endParaRPr kumimoji="0" lang="en-US" sz="3600" b="0" i="0" u="none" strike="noStrike" cap="none" normalizeH="0" baseline="0" dirty="0" smtClean="0">
              <a:ln>
                <a:noFill/>
              </a:ln>
              <a:effectLst/>
              <a:cs typeface="Arial" pitchFamily="34" charset="0"/>
            </a:endParaRPr>
          </a:p>
        </p:txBody>
      </p:sp>
      <p:pic>
        <p:nvPicPr>
          <p:cNvPr id="60" name="Picture 59" descr="Tech·Ed_circle_arrow_black.emf"/>
          <p:cNvPicPr>
            <a:picLocks noChangeAspect="1"/>
          </p:cNvPicPr>
          <p:nvPr/>
        </p:nvPicPr>
        <p:blipFill>
          <a:blip r:embed="rId9"/>
          <a:stretch>
            <a:fillRect/>
          </a:stretch>
        </p:blipFill>
        <p:spPr>
          <a:xfrm>
            <a:off x="285588" y="5440583"/>
            <a:ext cx="576059" cy="576059"/>
          </a:xfrm>
          <a:prstGeom prst="rect">
            <a:avLst/>
          </a:prstGeom>
        </p:spPr>
      </p:pic>
      <p:grpSp>
        <p:nvGrpSpPr>
          <p:cNvPr id="6" name="Group 63"/>
          <p:cNvGrpSpPr/>
          <p:nvPr/>
        </p:nvGrpSpPr>
        <p:grpSpPr>
          <a:xfrm>
            <a:off x="5457615" y="1359461"/>
            <a:ext cx="3210135" cy="525797"/>
            <a:chOff x="5457615" y="1359461"/>
            <a:chExt cx="3210135" cy="525797"/>
          </a:xfrm>
        </p:grpSpPr>
        <p:pic>
          <p:nvPicPr>
            <p:cNvPr id="1026" name="Picture 2" descr="C:\Documents and Settings\Pennie\My Documents\ACERDATA (D)\Pennie's documents\MS Image\Boxshot_Logo\MICROSOFT\Microsoft Logo wht shadow.png"/>
            <p:cNvPicPr>
              <a:picLocks noChangeAspect="1" noChangeArrowheads="1"/>
            </p:cNvPicPr>
            <p:nvPr/>
          </p:nvPicPr>
          <p:blipFill>
            <a:blip r:embed="rId10"/>
            <a:srcRect/>
            <a:stretch>
              <a:fillRect/>
            </a:stretch>
          </p:blipFill>
          <p:spPr bwMode="black">
            <a:xfrm>
              <a:off x="5457615" y="1489470"/>
              <a:ext cx="1693646" cy="312516"/>
            </a:xfrm>
            <a:prstGeom prst="rect">
              <a:avLst/>
            </a:prstGeom>
            <a:noFill/>
          </p:spPr>
        </p:pic>
        <p:pic>
          <p:nvPicPr>
            <p:cNvPr id="63" name="Picture 62" descr="Picture1.png"/>
            <p:cNvPicPr>
              <a:picLocks noChangeAspect="1"/>
            </p:cNvPicPr>
            <p:nvPr/>
          </p:nvPicPr>
          <p:blipFill>
            <a:blip r:embed="rId11"/>
            <a:stretch>
              <a:fillRect/>
            </a:stretch>
          </p:blipFill>
          <p:spPr>
            <a:xfrm>
              <a:off x="7191935" y="1359461"/>
              <a:ext cx="1475815" cy="525797"/>
            </a:xfrm>
            <a:prstGeom prst="rect">
              <a:avLst/>
            </a:prstGeom>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1" nodeType="afterEffect">
                                  <p:stCondLst>
                                    <p:cond delay="200"/>
                                  </p:stCondLst>
                                  <p:childTnLst>
                                    <p:animEffect transition="out" filter="fade">
                                      <p:cBhvr>
                                        <p:cTn id="11" dur="2000"/>
                                        <p:tgtEl>
                                          <p:spTgt spid="42"/>
                                        </p:tgtEl>
                                      </p:cBhvr>
                                    </p:animEffect>
                                    <p:set>
                                      <p:cBhvr>
                                        <p:cTn id="12" dur="1" fill="hold">
                                          <p:stCondLst>
                                            <p:cond delay="1999"/>
                                          </p:stCondLst>
                                        </p:cTn>
                                        <p:tgtEl>
                                          <p:spTgt spid="42"/>
                                        </p:tgtEl>
                                        <p:attrNameLst>
                                          <p:attrName>style.visibility</p:attrName>
                                        </p:attrNameLst>
                                      </p:cBhvr>
                                      <p:to>
                                        <p:strVal val="hidden"/>
                                      </p:to>
                                    </p:set>
                                  </p:childTnLst>
                                </p:cTn>
                              </p:par>
                            </p:childTnLst>
                          </p:cTn>
                        </p:par>
                        <p:par>
                          <p:cTn id="13" fill="hold">
                            <p:stCondLst>
                              <p:cond delay="2200"/>
                            </p:stCondLst>
                            <p:childTnLst>
                              <p:par>
                                <p:cTn id="14" presetID="1" presetClass="entr" presetSubtype="0"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par>
                          <p:cTn id="18" fill="hold">
                            <p:stCondLst>
                              <p:cond delay="2200"/>
                            </p:stCondLst>
                            <p:childTnLst>
                              <p:par>
                                <p:cTn id="19" presetID="10" presetClass="exit" presetSubtype="0" fill="hold" grpId="1" nodeType="afterEffect">
                                  <p:stCondLst>
                                    <p:cond delay="200"/>
                                  </p:stCondLst>
                                  <p:childTnLst>
                                    <p:animEffect transition="out" filter="fade">
                                      <p:cBhvr>
                                        <p:cTn id="20" dur="2000"/>
                                        <p:tgtEl>
                                          <p:spTgt spid="52"/>
                                        </p:tgtEl>
                                      </p:cBhvr>
                                    </p:animEffect>
                                    <p:set>
                                      <p:cBhvr>
                                        <p:cTn id="21" dur="1" fill="hold">
                                          <p:stCondLst>
                                            <p:cond delay="1999"/>
                                          </p:stCondLst>
                                        </p:cTn>
                                        <p:tgtEl>
                                          <p:spTgt spid="52"/>
                                        </p:tgtEl>
                                        <p:attrNameLst>
                                          <p:attrName>style.visibility</p:attrName>
                                        </p:attrNameLst>
                                      </p:cBhvr>
                                      <p:to>
                                        <p:strVal val="hidden"/>
                                      </p:to>
                                    </p:set>
                                  </p:childTnLst>
                                </p:cTn>
                              </p:par>
                            </p:childTnLst>
                          </p:cTn>
                        </p:par>
                        <p:par>
                          <p:cTn id="22" fill="hold">
                            <p:stCondLst>
                              <p:cond delay="4400"/>
                            </p:stCondLst>
                            <p:childTnLst>
                              <p:par>
                                <p:cTn id="23" presetID="1" presetClass="entr" presetSubtype="0" fill="hold" grpId="0" nodeType="after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par>
                          <p:cTn id="27" fill="hold">
                            <p:stCondLst>
                              <p:cond delay="4400"/>
                            </p:stCondLst>
                            <p:childTnLst>
                              <p:par>
                                <p:cTn id="28" presetID="10" presetClass="exit" presetSubtype="0" fill="hold" grpId="1" nodeType="afterEffect">
                                  <p:stCondLst>
                                    <p:cond delay="200"/>
                                  </p:stCondLst>
                                  <p:childTnLst>
                                    <p:animEffect transition="out" filter="fade">
                                      <p:cBhvr>
                                        <p:cTn id="29" dur="2000"/>
                                        <p:tgtEl>
                                          <p:spTgt spid="41"/>
                                        </p:tgtEl>
                                      </p:cBhvr>
                                    </p:animEffect>
                                    <p:set>
                                      <p:cBhvr>
                                        <p:cTn id="30" dur="1" fill="hold">
                                          <p:stCondLst>
                                            <p:cond delay="1999"/>
                                          </p:stCondLst>
                                        </p:cTn>
                                        <p:tgtEl>
                                          <p:spTgt spid="41"/>
                                        </p:tgtEl>
                                        <p:attrNameLst>
                                          <p:attrName>style.visibility</p:attrName>
                                        </p:attrNameLst>
                                      </p:cBhvr>
                                      <p:to>
                                        <p:strVal val="hidden"/>
                                      </p:to>
                                    </p:set>
                                  </p:childTnLst>
                                </p:cTn>
                              </p:par>
                            </p:childTnLst>
                          </p:cTn>
                        </p:par>
                        <p:par>
                          <p:cTn id="31" fill="hold">
                            <p:stCondLst>
                              <p:cond delay="6600"/>
                            </p:stCondLst>
                            <p:childTnLst>
                              <p:par>
                                <p:cTn id="32" presetID="1" presetClass="entr" presetSubtype="0" fill="hold" grpId="0" nodeType="afterEffect">
                                  <p:stCondLst>
                                    <p:cond delay="0"/>
                                  </p:stCondLst>
                                  <p:childTnLst>
                                    <p:set>
                                      <p:cBhvr>
                                        <p:cTn id="33" dur="1" fill="hold">
                                          <p:stCondLst>
                                            <p:cond delay="0"/>
                                          </p:stCondLst>
                                        </p:cTn>
                                        <p:tgtEl>
                                          <p:spTgt spid="51"/>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childTnLst>
                                </p:cTn>
                              </p:par>
                            </p:childTnLst>
                          </p:cTn>
                        </p:par>
                        <p:par>
                          <p:cTn id="36" fill="hold">
                            <p:stCondLst>
                              <p:cond delay="6600"/>
                            </p:stCondLst>
                            <p:childTnLst>
                              <p:par>
                                <p:cTn id="37" presetID="10" presetClass="exit" presetSubtype="0" fill="hold" grpId="1" nodeType="afterEffect">
                                  <p:stCondLst>
                                    <p:cond delay="200"/>
                                  </p:stCondLst>
                                  <p:childTnLst>
                                    <p:animEffect transition="out" filter="fade">
                                      <p:cBhvr>
                                        <p:cTn id="38" dur="2000"/>
                                        <p:tgtEl>
                                          <p:spTgt spid="51"/>
                                        </p:tgtEl>
                                      </p:cBhvr>
                                    </p:animEffect>
                                    <p:set>
                                      <p:cBhvr>
                                        <p:cTn id="39" dur="1" fill="hold">
                                          <p:stCondLst>
                                            <p:cond delay="1999"/>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1" grpId="0" animBg="1"/>
      <p:bldP spid="41" grpId="1" animBg="1"/>
      <p:bldP spid="51" grpId="0" animBg="1"/>
      <p:bldP spid="51" grpId="1" animBg="1"/>
      <p:bldP spid="52" grpId="0" animBg="1"/>
      <p:bldP spid="52" grpId="1"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smtClean="0"/>
              <a:t>Related Content</a:t>
            </a:r>
            <a:endParaRPr lang="en-US" dirty="0"/>
          </a:p>
        </p:txBody>
      </p:sp>
      <p:sp>
        <p:nvSpPr>
          <p:cNvPr id="17" name="Content Placeholder 16"/>
          <p:cNvSpPr>
            <a:spLocks noGrp="1"/>
          </p:cNvSpPr>
          <p:nvPr>
            <p:ph sz="quarter" idx="10"/>
          </p:nvPr>
        </p:nvSpPr>
        <p:spPr/>
        <p:txBody>
          <a:bodyPr/>
          <a:lstStyle/>
          <a:p>
            <a:r>
              <a:rPr smtClean="0"/>
              <a:t>Breakout Sessions (session codes and titles)</a:t>
            </a:r>
          </a:p>
        </p:txBody>
      </p:sp>
      <p:sp>
        <p:nvSpPr>
          <p:cNvPr id="18" name="Content Placeholder 17"/>
          <p:cNvSpPr>
            <a:spLocks noGrp="1"/>
          </p:cNvSpPr>
          <p:nvPr>
            <p:ph sz="quarter" idx="11"/>
          </p:nvPr>
        </p:nvSpPr>
        <p:spPr/>
        <p:txBody>
          <a:bodyPr/>
          <a:lstStyle/>
          <a:p>
            <a:pPr>
              <a:defRPr/>
            </a:pPr>
            <a:r>
              <a:rPr smtClean="0"/>
              <a:t>Interactive Theater Sessions (session codes and titles)</a:t>
            </a:r>
          </a:p>
        </p:txBody>
      </p:sp>
      <p:sp>
        <p:nvSpPr>
          <p:cNvPr id="19" name="Content Placeholder 18"/>
          <p:cNvSpPr>
            <a:spLocks noGrp="1"/>
          </p:cNvSpPr>
          <p:nvPr>
            <p:ph sz="quarter" idx="12"/>
          </p:nvPr>
        </p:nvSpPr>
        <p:spPr/>
        <p:txBody>
          <a:bodyPr/>
          <a:lstStyle/>
          <a:p>
            <a:r>
              <a:rPr smtClean="0"/>
              <a:t>Hands-on Labs (session codes and titles)</a:t>
            </a:r>
          </a:p>
        </p:txBody>
      </p:sp>
      <p:sp>
        <p:nvSpPr>
          <p:cNvPr id="20" name="Content Placeholder 19"/>
          <p:cNvSpPr>
            <a:spLocks noGrp="1"/>
          </p:cNvSpPr>
          <p:nvPr>
            <p:ph sz="quarter" idx="13"/>
          </p:nvPr>
        </p:nvSpPr>
        <p:spPr/>
        <p:txBody>
          <a:bodyPr/>
          <a:lstStyle/>
          <a:p>
            <a:r>
              <a:rPr smtClean="0"/>
              <a:t>Hands-on Labs (session codes and titles)</a:t>
            </a:r>
          </a:p>
        </p:txBody>
      </p:sp>
      <p:sp>
        <p:nvSpPr>
          <p:cNvPr id="8" name="Rectangle 7"/>
          <p:cNvSpPr/>
          <p:nvPr/>
        </p:nvSpPr>
        <p:spPr bwMode="auto">
          <a:xfrm>
            <a:off x="-2298032" y="0"/>
            <a:ext cx="2141623" cy="2586789"/>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a:p>
            <a:pPr defTabSz="914099" fontAlgn="base">
              <a:spcBef>
                <a:spcPct val="0"/>
              </a:spcBef>
              <a:spcAft>
                <a:spcPct val="0"/>
              </a:spcAft>
            </a:pPr>
            <a:r>
              <a:rPr lang="en-US" sz="2000" b="1" dirty="0" smtClean="0">
                <a:solidFill>
                  <a:schemeClr val="accent5"/>
                </a:solidFill>
              </a:rPr>
              <a:t>Speakers, </a:t>
            </a:r>
          </a:p>
          <a:p>
            <a:pPr defTabSz="914099" fontAlgn="base">
              <a:spcBef>
                <a:spcPct val="0"/>
              </a:spcBef>
              <a:spcAft>
                <a:spcPct val="0"/>
              </a:spcAft>
            </a:pPr>
            <a:r>
              <a:rPr lang="en-US" dirty="0" smtClean="0"/>
              <a:t>please list the Breakout Sessions, </a:t>
            </a:r>
            <a:br>
              <a:rPr lang="en-US" dirty="0" smtClean="0"/>
            </a:br>
            <a:r>
              <a:rPr lang="en-US" dirty="0" smtClean="0"/>
              <a:t>TLC Interactive Theaters and Labs </a:t>
            </a:r>
            <a:br>
              <a:rPr lang="en-US" dirty="0" smtClean="0"/>
            </a:br>
            <a:r>
              <a:rPr lang="en-US" dirty="0" smtClean="0"/>
              <a:t>that are related to your session.</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a:xfrm>
            <a:off x="382588" y="228600"/>
            <a:ext cx="8380412" cy="611706"/>
          </a:xfrm>
        </p:spPr>
        <p:txBody>
          <a:bodyPr/>
          <a:lstStyle/>
          <a:p>
            <a:r>
              <a:rPr sz="4400" smtClean="0"/>
              <a:t>Micro-kernelized Hypervisor</a:t>
            </a:r>
            <a:endParaRPr sz="4400"/>
          </a:p>
        </p:txBody>
      </p:sp>
      <p:sp>
        <p:nvSpPr>
          <p:cNvPr id="417795" name="Rectangle 3"/>
          <p:cNvSpPr>
            <a:spLocks noGrp="1" noChangeArrowheads="1"/>
          </p:cNvSpPr>
          <p:nvPr>
            <p:ph idx="1"/>
          </p:nvPr>
        </p:nvSpPr>
        <p:spPr>
          <a:xfrm>
            <a:off x="382588" y="1414464"/>
            <a:ext cx="8380412" cy="1415772"/>
          </a:xfrm>
        </p:spPr>
        <p:txBody>
          <a:bodyPr/>
          <a:lstStyle/>
          <a:p>
            <a:r>
              <a:rPr sz="2000" dirty="0"/>
              <a:t>Defense in depth</a:t>
            </a:r>
          </a:p>
          <a:p>
            <a:r>
              <a:rPr sz="2000" dirty="0"/>
              <a:t>Using hardware to protect</a:t>
            </a:r>
          </a:p>
          <a:p>
            <a:r>
              <a:rPr sz="2000" smtClean="0"/>
              <a:t>Hyper-V doesn’t </a:t>
            </a:r>
            <a:r>
              <a:rPr sz="2000" dirty="0"/>
              <a:t>use binary translation</a:t>
            </a:r>
          </a:p>
          <a:p>
            <a:pPr lvl="1"/>
            <a:r>
              <a:rPr sz="1700" dirty="0"/>
              <a:t>Further reduces the attack surface</a:t>
            </a:r>
          </a:p>
        </p:txBody>
      </p:sp>
      <p:sp>
        <p:nvSpPr>
          <p:cNvPr id="417797" name="Rectangle 5"/>
          <p:cNvSpPr>
            <a:spLocks noChangeArrowheads="1"/>
          </p:cNvSpPr>
          <p:nvPr/>
        </p:nvSpPr>
        <p:spPr bwMode="auto">
          <a:xfrm>
            <a:off x="1101288" y="5380464"/>
            <a:ext cx="4025176" cy="451973"/>
          </a:xfrm>
          <a:prstGeom prst="rect">
            <a:avLst/>
          </a:prstGeom>
          <a:gradFill rotWithShape="1">
            <a:gsLst>
              <a:gs pos="0">
                <a:schemeClr val="folHlink"/>
              </a:gs>
              <a:gs pos="50000">
                <a:schemeClr val="folHlink">
                  <a:gamma/>
                  <a:tint val="73725"/>
                  <a:invGamma/>
                </a:schemeClr>
              </a:gs>
              <a:gs pos="100000">
                <a:schemeClr val="folHlink"/>
              </a:gs>
            </a:gsLst>
            <a:lin ang="2700000" scaled="1"/>
          </a:gradFill>
          <a:ln w="9525">
            <a:solidFill>
              <a:schemeClr val="tx1"/>
            </a:solidFill>
            <a:miter lim="800000"/>
            <a:headEnd/>
            <a:tailEnd/>
          </a:ln>
          <a:effectLst/>
        </p:spPr>
        <p:txBody>
          <a:bodyPr wrap="none" lIns="91436" tIns="45718" rIns="91436" bIns="45718" anchor="ctr"/>
          <a:lstStyle/>
          <a:p>
            <a:pPr eaLnBrk="1" hangingPunct="1">
              <a:buFont typeface="Arial" pitchFamily="34" charset="0"/>
              <a:buChar char="•"/>
            </a:pPr>
            <a:r>
              <a:rPr lang="en-US" sz="1200" b="1" dirty="0" smtClean="0">
                <a:solidFill>
                  <a:schemeClr val="tx1"/>
                </a:solidFill>
              </a:rPr>
              <a:t>Scheduler</a:t>
            </a:r>
          </a:p>
          <a:p>
            <a:pPr eaLnBrk="1" hangingPunct="1">
              <a:buFont typeface="Arial" pitchFamily="34" charset="0"/>
              <a:buChar char="•"/>
            </a:pPr>
            <a:r>
              <a:rPr lang="en-US" sz="1200" b="1" dirty="0" smtClean="0">
                <a:solidFill>
                  <a:schemeClr val="tx1"/>
                </a:solidFill>
              </a:rPr>
              <a:t>Memory Management</a:t>
            </a:r>
          </a:p>
        </p:txBody>
      </p:sp>
      <p:sp>
        <p:nvSpPr>
          <p:cNvPr id="417801" name="Rectangle 9"/>
          <p:cNvSpPr>
            <a:spLocks noChangeArrowheads="1"/>
          </p:cNvSpPr>
          <p:nvPr/>
        </p:nvSpPr>
        <p:spPr bwMode="auto">
          <a:xfrm>
            <a:off x="1113677" y="5884863"/>
            <a:ext cx="4025176" cy="295275"/>
          </a:xfrm>
          <a:prstGeom prst="rect">
            <a:avLst/>
          </a:prstGeom>
          <a:gradFill rotWithShape="1">
            <a:gsLst>
              <a:gs pos="0">
                <a:schemeClr val="accent1"/>
              </a:gs>
              <a:gs pos="50000">
                <a:schemeClr val="accent1">
                  <a:gamma/>
                  <a:tint val="33725"/>
                  <a:invGamma/>
                </a:schemeClr>
              </a:gs>
              <a:gs pos="100000">
                <a:schemeClr val="accent1"/>
              </a:gs>
            </a:gsLst>
            <a:lin ang="2700000" scaled="1"/>
          </a:gradFill>
          <a:ln w="12700" algn="ctr">
            <a:noFill/>
            <a:miter lim="800000"/>
            <a:headEnd/>
            <a:tailEnd/>
          </a:ln>
          <a:effectLst/>
        </p:spPr>
        <p:txBody>
          <a:bodyPr lIns="91436" tIns="45718" rIns="91436" bIns="45718" anchor="ctr"/>
          <a:lstStyle/>
          <a:p>
            <a:pPr algn="ctr" eaLnBrk="1" hangingPunct="1"/>
            <a:r>
              <a:rPr lang="en-US" sz="1400" b="1" dirty="0"/>
              <a:t>Hardware</a:t>
            </a:r>
          </a:p>
        </p:txBody>
      </p:sp>
      <p:sp>
        <p:nvSpPr>
          <p:cNvPr id="51" name="Rectangle 12"/>
          <p:cNvSpPr>
            <a:spLocks noChangeArrowheads="1"/>
          </p:cNvSpPr>
          <p:nvPr/>
        </p:nvSpPr>
        <p:spPr bwMode="auto">
          <a:xfrm>
            <a:off x="1101288" y="3544765"/>
            <a:ext cx="1872371" cy="715529"/>
          </a:xfrm>
          <a:prstGeom prst="rect">
            <a:avLst/>
          </a:prstGeom>
          <a:gradFill rotWithShape="1">
            <a:gsLst>
              <a:gs pos="0">
                <a:schemeClr val="hlink"/>
              </a:gs>
              <a:gs pos="50000">
                <a:schemeClr val="hlink">
                  <a:gamma/>
                  <a:tint val="73725"/>
                  <a:invGamma/>
                </a:schemeClr>
              </a:gs>
              <a:gs pos="100000">
                <a:schemeClr val="hlink"/>
              </a:gs>
            </a:gsLst>
            <a:lin ang="2700000" scaled="1"/>
          </a:gradFill>
          <a:ln w="9525">
            <a:solidFill>
              <a:schemeClr val="tx1"/>
            </a:solidFill>
            <a:miter lim="800000"/>
            <a:headEnd/>
            <a:tailEnd/>
          </a:ln>
          <a:effectLst/>
        </p:spPr>
        <p:txBody>
          <a:bodyPr wrap="none" lIns="91436" tIns="45718" rIns="91436" bIns="45718" anchor="ctr"/>
          <a:lstStyle/>
          <a:p>
            <a:pPr algn="ctr" eaLnBrk="1" hangingPunct="1"/>
            <a:r>
              <a:rPr lang="en-US" sz="1200" b="1" dirty="0" smtClean="0"/>
              <a:t>VM State Machine</a:t>
            </a:r>
          </a:p>
          <a:p>
            <a:pPr algn="ctr" eaLnBrk="1" hangingPunct="1"/>
            <a:r>
              <a:rPr lang="en-US" sz="1200" b="1" dirty="0" smtClean="0"/>
              <a:t>Virtualized Devices</a:t>
            </a:r>
          </a:p>
          <a:p>
            <a:pPr algn="ctr" eaLnBrk="1" hangingPunct="1"/>
            <a:r>
              <a:rPr lang="en-US" sz="1200" b="1" dirty="0" smtClean="0"/>
              <a:t>Management API</a:t>
            </a:r>
            <a:endParaRPr lang="en-US" sz="1200" b="1" dirty="0"/>
          </a:p>
        </p:txBody>
      </p:sp>
      <p:sp>
        <p:nvSpPr>
          <p:cNvPr id="43" name="TextBox 42"/>
          <p:cNvSpPr txBox="1"/>
          <p:nvPr/>
        </p:nvSpPr>
        <p:spPr>
          <a:xfrm>
            <a:off x="5228896" y="5440475"/>
            <a:ext cx="1117600" cy="384721"/>
          </a:xfrm>
          <a:prstGeom prst="rect">
            <a:avLst/>
          </a:prstGeom>
          <a:noFill/>
        </p:spPr>
        <p:txBody>
          <a:bodyPr wrap="square" lIns="76197" tIns="38098" rIns="76197" bIns="38098" rtlCol="0">
            <a:spAutoFit/>
          </a:bodyPr>
          <a:lstStyle/>
          <a:p>
            <a:r>
              <a:rPr lang="en-US" sz="2000" b="1" dirty="0" smtClean="0">
                <a:solidFill>
                  <a:schemeClr val="tx1"/>
                </a:solidFill>
                <a:latin typeface="Segoe" pitchFamily="34" charset="0"/>
              </a:rPr>
              <a:t>Ring -1</a:t>
            </a:r>
          </a:p>
        </p:txBody>
      </p:sp>
      <p:sp>
        <p:nvSpPr>
          <p:cNvPr id="45" name="Rectangle 12"/>
          <p:cNvSpPr>
            <a:spLocks noChangeArrowheads="1"/>
          </p:cNvSpPr>
          <p:nvPr/>
        </p:nvSpPr>
        <p:spPr bwMode="auto">
          <a:xfrm>
            <a:off x="1101288" y="4520500"/>
            <a:ext cx="1872371" cy="715535"/>
          </a:xfrm>
          <a:prstGeom prst="rect">
            <a:avLst/>
          </a:prstGeom>
          <a:gradFill rotWithShape="1">
            <a:gsLst>
              <a:gs pos="0">
                <a:schemeClr val="hlink"/>
              </a:gs>
              <a:gs pos="50000">
                <a:schemeClr val="hlink">
                  <a:gamma/>
                  <a:tint val="73725"/>
                  <a:invGamma/>
                </a:schemeClr>
              </a:gs>
              <a:gs pos="100000">
                <a:schemeClr val="hlink"/>
              </a:gs>
            </a:gsLst>
            <a:lin ang="2700000" scaled="1"/>
          </a:gradFill>
          <a:ln w="9525">
            <a:solidFill>
              <a:schemeClr val="tx1"/>
            </a:solidFill>
            <a:miter lim="800000"/>
            <a:headEnd/>
            <a:tailEnd/>
          </a:ln>
          <a:effectLst/>
        </p:spPr>
        <p:txBody>
          <a:bodyPr wrap="none" lIns="91436" tIns="45718" rIns="91436" bIns="45718" anchor="ctr"/>
          <a:lstStyle/>
          <a:p>
            <a:pPr algn="ctr" eaLnBrk="1" hangingPunct="1"/>
            <a:r>
              <a:rPr lang="en-US" sz="1200" b="1" dirty="0" smtClean="0"/>
              <a:t>Storage Stack</a:t>
            </a:r>
          </a:p>
          <a:p>
            <a:pPr algn="ctr" eaLnBrk="1" hangingPunct="1"/>
            <a:r>
              <a:rPr lang="en-US" sz="1200" b="1" dirty="0" smtClean="0"/>
              <a:t>Network Stack</a:t>
            </a:r>
          </a:p>
          <a:p>
            <a:pPr algn="ctr" eaLnBrk="1" hangingPunct="1"/>
            <a:r>
              <a:rPr lang="en-US" sz="1200" b="1" dirty="0" smtClean="0"/>
              <a:t>Drivers</a:t>
            </a:r>
            <a:endParaRPr lang="en-US" sz="1200" b="1" dirty="0"/>
          </a:p>
        </p:txBody>
      </p:sp>
      <p:sp>
        <p:nvSpPr>
          <p:cNvPr id="46" name="Line 4"/>
          <p:cNvSpPr>
            <a:spLocks noChangeShapeType="1"/>
          </p:cNvSpPr>
          <p:nvPr/>
        </p:nvSpPr>
        <p:spPr bwMode="auto">
          <a:xfrm flipH="1">
            <a:off x="840332" y="4378882"/>
            <a:ext cx="4267200" cy="4228"/>
          </a:xfrm>
          <a:prstGeom prst="line">
            <a:avLst/>
          </a:prstGeom>
          <a:noFill/>
          <a:ln w="19050">
            <a:solidFill>
              <a:srgbClr val="FFFFFF"/>
            </a:solidFill>
            <a:prstDash val="dash"/>
            <a:round/>
            <a:headEnd/>
            <a:tailEnd/>
          </a:ln>
          <a:effectLst>
            <a:outerShdw dist="35921" dir="2700000" algn="ctr" rotWithShape="0">
              <a:schemeClr val="bg2"/>
            </a:outerShdw>
          </a:effectLst>
        </p:spPr>
        <p:txBody>
          <a:bodyPr wrap="none" lIns="76197" tIns="38098" rIns="76197" bIns="38098" anchor="ctr"/>
          <a:lstStyle/>
          <a:p>
            <a:pPr>
              <a:defRPr/>
            </a:pPr>
            <a:endParaRPr lang="en-US"/>
          </a:p>
        </p:txBody>
      </p:sp>
      <p:sp>
        <p:nvSpPr>
          <p:cNvPr id="58" name="Rectangle 12"/>
          <p:cNvSpPr>
            <a:spLocks noChangeArrowheads="1"/>
          </p:cNvSpPr>
          <p:nvPr/>
        </p:nvSpPr>
        <p:spPr bwMode="auto">
          <a:xfrm>
            <a:off x="3292301" y="3560252"/>
            <a:ext cx="754153" cy="715529"/>
          </a:xfrm>
          <a:prstGeom prst="rect">
            <a:avLst/>
          </a:prstGeom>
          <a:gradFill rotWithShape="1">
            <a:gsLst>
              <a:gs pos="0">
                <a:schemeClr val="hlink"/>
              </a:gs>
              <a:gs pos="50000">
                <a:schemeClr val="hlink">
                  <a:gamma/>
                  <a:tint val="73725"/>
                  <a:invGamma/>
                </a:schemeClr>
              </a:gs>
              <a:gs pos="100000">
                <a:schemeClr val="hlink"/>
              </a:gs>
            </a:gsLst>
            <a:lin ang="2700000" scaled="1"/>
          </a:gradFill>
          <a:ln w="9525">
            <a:solidFill>
              <a:schemeClr val="tx1"/>
            </a:solidFill>
            <a:miter lim="800000"/>
            <a:headEnd/>
            <a:tailEnd/>
          </a:ln>
          <a:effectLst/>
        </p:spPr>
        <p:txBody>
          <a:bodyPr wrap="none" lIns="91436" tIns="45718" rIns="91436" bIns="45718" anchor="ctr"/>
          <a:lstStyle/>
          <a:p>
            <a:pPr algn="ctr" eaLnBrk="1" hangingPunct="1"/>
            <a:r>
              <a:rPr lang="en-US" sz="1200" b="1" dirty="0" smtClean="0"/>
              <a:t>User</a:t>
            </a:r>
          </a:p>
          <a:p>
            <a:pPr algn="ctr" eaLnBrk="1" hangingPunct="1"/>
            <a:r>
              <a:rPr lang="en-US" sz="1200" b="1" dirty="0" smtClean="0"/>
              <a:t>Mode</a:t>
            </a:r>
            <a:endParaRPr lang="en-US" sz="1200" b="1" dirty="0"/>
          </a:p>
        </p:txBody>
      </p:sp>
      <p:sp>
        <p:nvSpPr>
          <p:cNvPr id="59" name="Rectangle 12"/>
          <p:cNvSpPr>
            <a:spLocks noChangeArrowheads="1"/>
          </p:cNvSpPr>
          <p:nvPr/>
        </p:nvSpPr>
        <p:spPr bwMode="auto">
          <a:xfrm>
            <a:off x="3271651" y="4535988"/>
            <a:ext cx="785128" cy="715535"/>
          </a:xfrm>
          <a:prstGeom prst="rect">
            <a:avLst/>
          </a:prstGeom>
          <a:gradFill rotWithShape="1">
            <a:gsLst>
              <a:gs pos="0">
                <a:schemeClr val="hlink"/>
              </a:gs>
              <a:gs pos="50000">
                <a:schemeClr val="hlink">
                  <a:gamma/>
                  <a:tint val="73725"/>
                  <a:invGamma/>
                </a:schemeClr>
              </a:gs>
              <a:gs pos="100000">
                <a:schemeClr val="hlink"/>
              </a:gs>
            </a:gsLst>
            <a:lin ang="2700000" scaled="1"/>
          </a:gradFill>
          <a:ln w="9525">
            <a:solidFill>
              <a:schemeClr val="tx1"/>
            </a:solidFill>
            <a:miter lim="800000"/>
            <a:headEnd/>
            <a:tailEnd/>
          </a:ln>
          <a:effectLst/>
        </p:spPr>
        <p:txBody>
          <a:bodyPr wrap="none" lIns="91436" tIns="45718" rIns="91436" bIns="45718" anchor="ctr"/>
          <a:lstStyle/>
          <a:p>
            <a:pPr algn="ctr" eaLnBrk="1" hangingPunct="1"/>
            <a:r>
              <a:rPr lang="en-US" sz="1200" b="1" dirty="0" smtClean="0"/>
              <a:t>Kernel</a:t>
            </a:r>
          </a:p>
          <a:p>
            <a:pPr algn="ctr" eaLnBrk="1" hangingPunct="1"/>
            <a:r>
              <a:rPr lang="en-US" sz="1200" b="1" dirty="0" smtClean="0"/>
              <a:t>Mode</a:t>
            </a:r>
            <a:endParaRPr lang="en-US" sz="1200" b="1" dirty="0"/>
          </a:p>
        </p:txBody>
      </p:sp>
      <p:sp>
        <p:nvSpPr>
          <p:cNvPr id="60" name="Line 4"/>
          <p:cNvSpPr>
            <a:spLocks noChangeShapeType="1"/>
          </p:cNvSpPr>
          <p:nvPr/>
        </p:nvSpPr>
        <p:spPr bwMode="auto">
          <a:xfrm>
            <a:off x="4206499" y="3033688"/>
            <a:ext cx="3678" cy="2209800"/>
          </a:xfrm>
          <a:prstGeom prst="line">
            <a:avLst/>
          </a:prstGeom>
          <a:noFill/>
          <a:ln w="28575">
            <a:solidFill>
              <a:srgbClr val="FFFFFF"/>
            </a:solidFill>
            <a:prstDash val="dash"/>
            <a:round/>
            <a:headEnd/>
            <a:tailEnd/>
          </a:ln>
          <a:effectLst>
            <a:outerShdw dist="35921" dir="2700000" algn="ctr" rotWithShape="0">
              <a:schemeClr val="bg2"/>
            </a:outerShdw>
          </a:effectLst>
        </p:spPr>
        <p:txBody>
          <a:bodyPr wrap="none" lIns="76197" tIns="38098" rIns="76197" bIns="38098" anchor="ctr"/>
          <a:lstStyle/>
          <a:p>
            <a:pPr>
              <a:defRPr/>
            </a:pPr>
            <a:endParaRPr lang="en-US"/>
          </a:p>
        </p:txBody>
      </p:sp>
      <p:sp>
        <p:nvSpPr>
          <p:cNvPr id="61" name="Rectangle 12"/>
          <p:cNvSpPr>
            <a:spLocks noChangeArrowheads="1"/>
          </p:cNvSpPr>
          <p:nvPr/>
        </p:nvSpPr>
        <p:spPr bwMode="auto">
          <a:xfrm>
            <a:off x="4387807" y="3560252"/>
            <a:ext cx="754153" cy="715529"/>
          </a:xfrm>
          <a:prstGeom prst="rect">
            <a:avLst/>
          </a:prstGeom>
          <a:gradFill rotWithShape="1">
            <a:gsLst>
              <a:gs pos="0">
                <a:schemeClr val="hlink"/>
              </a:gs>
              <a:gs pos="50000">
                <a:schemeClr val="hlink">
                  <a:gamma/>
                  <a:tint val="73725"/>
                  <a:invGamma/>
                </a:schemeClr>
              </a:gs>
              <a:gs pos="100000">
                <a:schemeClr val="hlink"/>
              </a:gs>
            </a:gsLst>
            <a:lin ang="2700000" scaled="1"/>
          </a:gradFill>
          <a:ln w="9525">
            <a:solidFill>
              <a:schemeClr val="tx1"/>
            </a:solidFill>
            <a:miter lim="800000"/>
            <a:headEnd/>
            <a:tailEnd/>
          </a:ln>
          <a:effectLst/>
        </p:spPr>
        <p:txBody>
          <a:bodyPr wrap="none" lIns="91436" tIns="45718" rIns="91436" bIns="45718" anchor="ctr"/>
          <a:lstStyle/>
          <a:p>
            <a:pPr algn="ctr" eaLnBrk="1" hangingPunct="1"/>
            <a:r>
              <a:rPr lang="en-US" sz="1200" b="1" dirty="0" smtClean="0"/>
              <a:t>User</a:t>
            </a:r>
          </a:p>
          <a:p>
            <a:pPr algn="ctr" eaLnBrk="1" hangingPunct="1"/>
            <a:r>
              <a:rPr lang="en-US" sz="1200" b="1" dirty="0" smtClean="0"/>
              <a:t>Mode</a:t>
            </a:r>
            <a:endParaRPr lang="en-US" sz="1200" b="1" dirty="0"/>
          </a:p>
        </p:txBody>
      </p:sp>
      <p:sp>
        <p:nvSpPr>
          <p:cNvPr id="62" name="Rectangle 12"/>
          <p:cNvSpPr>
            <a:spLocks noChangeArrowheads="1"/>
          </p:cNvSpPr>
          <p:nvPr/>
        </p:nvSpPr>
        <p:spPr bwMode="auto">
          <a:xfrm>
            <a:off x="4356832" y="4535988"/>
            <a:ext cx="785128" cy="715535"/>
          </a:xfrm>
          <a:prstGeom prst="rect">
            <a:avLst/>
          </a:prstGeom>
          <a:gradFill rotWithShape="1">
            <a:gsLst>
              <a:gs pos="0">
                <a:schemeClr val="hlink"/>
              </a:gs>
              <a:gs pos="50000">
                <a:schemeClr val="hlink">
                  <a:gamma/>
                  <a:tint val="73725"/>
                  <a:invGamma/>
                </a:schemeClr>
              </a:gs>
              <a:gs pos="100000">
                <a:schemeClr val="hlink"/>
              </a:gs>
            </a:gsLst>
            <a:lin ang="2700000" scaled="1"/>
          </a:gradFill>
          <a:ln w="9525">
            <a:solidFill>
              <a:schemeClr val="tx1"/>
            </a:solidFill>
            <a:miter lim="800000"/>
            <a:headEnd/>
            <a:tailEnd/>
          </a:ln>
          <a:effectLst/>
        </p:spPr>
        <p:txBody>
          <a:bodyPr wrap="none" lIns="91436" tIns="45718" rIns="91436" bIns="45718" anchor="ctr"/>
          <a:lstStyle/>
          <a:p>
            <a:pPr algn="ctr" eaLnBrk="1" hangingPunct="1"/>
            <a:r>
              <a:rPr lang="en-US" sz="1200" b="1" dirty="0" smtClean="0"/>
              <a:t>Kernel</a:t>
            </a:r>
          </a:p>
          <a:p>
            <a:pPr algn="ctr" eaLnBrk="1" hangingPunct="1"/>
            <a:r>
              <a:rPr lang="en-US" sz="1200" b="1" dirty="0" smtClean="0"/>
              <a:t>Mode</a:t>
            </a:r>
            <a:endParaRPr lang="en-US" sz="1200" b="1" dirty="0"/>
          </a:p>
        </p:txBody>
      </p:sp>
      <p:sp>
        <p:nvSpPr>
          <p:cNvPr id="63" name="Line 4"/>
          <p:cNvSpPr>
            <a:spLocks noChangeShapeType="1"/>
          </p:cNvSpPr>
          <p:nvPr/>
        </p:nvSpPr>
        <p:spPr bwMode="auto">
          <a:xfrm>
            <a:off x="3097596" y="3033688"/>
            <a:ext cx="3678" cy="2209800"/>
          </a:xfrm>
          <a:prstGeom prst="line">
            <a:avLst/>
          </a:prstGeom>
          <a:noFill/>
          <a:ln w="28575">
            <a:solidFill>
              <a:srgbClr val="FFFFFF"/>
            </a:solidFill>
            <a:prstDash val="dash"/>
            <a:round/>
            <a:headEnd/>
            <a:tailEnd/>
          </a:ln>
          <a:effectLst>
            <a:outerShdw dist="35921" dir="2700000" algn="ctr" rotWithShape="0">
              <a:schemeClr val="bg2"/>
            </a:outerShdw>
          </a:effectLst>
        </p:spPr>
        <p:txBody>
          <a:bodyPr wrap="none" lIns="76197" tIns="38098" rIns="76197" bIns="38098" anchor="ctr"/>
          <a:lstStyle/>
          <a:p>
            <a:pPr>
              <a:defRPr/>
            </a:pPr>
            <a:endParaRPr lang="en-US"/>
          </a:p>
        </p:txBody>
      </p:sp>
      <p:sp>
        <p:nvSpPr>
          <p:cNvPr id="69" name="Line 4"/>
          <p:cNvSpPr>
            <a:spLocks noChangeShapeType="1"/>
          </p:cNvSpPr>
          <p:nvPr/>
        </p:nvSpPr>
        <p:spPr bwMode="auto">
          <a:xfrm flipH="1">
            <a:off x="840332" y="5314329"/>
            <a:ext cx="4267200" cy="4228"/>
          </a:xfrm>
          <a:prstGeom prst="line">
            <a:avLst/>
          </a:prstGeom>
          <a:noFill/>
          <a:ln w="19050">
            <a:solidFill>
              <a:srgbClr val="FFFFFF"/>
            </a:solidFill>
            <a:prstDash val="dash"/>
            <a:round/>
            <a:headEnd/>
            <a:tailEnd/>
          </a:ln>
          <a:effectLst>
            <a:outerShdw dist="35921" dir="2700000" algn="ctr" rotWithShape="0">
              <a:schemeClr val="bg2"/>
            </a:outerShdw>
          </a:effectLst>
        </p:spPr>
        <p:txBody>
          <a:bodyPr wrap="none" lIns="76197" tIns="38098" rIns="76197" bIns="38098" anchor="ctr"/>
          <a:lstStyle/>
          <a:p>
            <a:pPr>
              <a:defRPr/>
            </a:pPr>
            <a:endParaRPr lang="en-US"/>
          </a:p>
        </p:txBody>
      </p:sp>
      <p:sp>
        <p:nvSpPr>
          <p:cNvPr id="71" name="TextBox 70"/>
          <p:cNvSpPr txBox="1"/>
          <p:nvPr/>
        </p:nvSpPr>
        <p:spPr>
          <a:xfrm>
            <a:off x="5225798" y="4866802"/>
            <a:ext cx="1117600" cy="384721"/>
          </a:xfrm>
          <a:prstGeom prst="rect">
            <a:avLst/>
          </a:prstGeom>
          <a:noFill/>
        </p:spPr>
        <p:txBody>
          <a:bodyPr wrap="square" lIns="76197" tIns="38098" rIns="76197" bIns="38098" rtlCol="0">
            <a:spAutoFit/>
          </a:bodyPr>
          <a:lstStyle/>
          <a:p>
            <a:r>
              <a:rPr lang="en-US" sz="2000" b="1" dirty="0" smtClean="0">
                <a:solidFill>
                  <a:schemeClr val="tx1"/>
                </a:solidFill>
                <a:latin typeface="Segoe" pitchFamily="34" charset="0"/>
              </a:rPr>
              <a:t>Ring 0</a:t>
            </a:r>
          </a:p>
        </p:txBody>
      </p:sp>
      <p:sp>
        <p:nvSpPr>
          <p:cNvPr id="72" name="TextBox 71"/>
          <p:cNvSpPr txBox="1"/>
          <p:nvPr/>
        </p:nvSpPr>
        <p:spPr>
          <a:xfrm>
            <a:off x="5235091" y="3891060"/>
            <a:ext cx="1117600" cy="384721"/>
          </a:xfrm>
          <a:prstGeom prst="rect">
            <a:avLst/>
          </a:prstGeom>
          <a:noFill/>
        </p:spPr>
        <p:txBody>
          <a:bodyPr wrap="square" lIns="76197" tIns="38098" rIns="76197" bIns="38098" rtlCol="0">
            <a:spAutoFit/>
          </a:bodyPr>
          <a:lstStyle/>
          <a:p>
            <a:r>
              <a:rPr lang="en-US" sz="2000" b="1" dirty="0" smtClean="0">
                <a:solidFill>
                  <a:schemeClr val="tx1"/>
                </a:solidFill>
                <a:latin typeface="Segoe" pitchFamily="34" charset="0"/>
              </a:rPr>
              <a:t>Ring 3</a:t>
            </a:r>
          </a:p>
        </p:txBody>
      </p:sp>
      <p:sp>
        <p:nvSpPr>
          <p:cNvPr id="19" name="TextBox 18"/>
          <p:cNvSpPr txBox="1"/>
          <p:nvPr/>
        </p:nvSpPr>
        <p:spPr>
          <a:xfrm>
            <a:off x="1087244" y="3078973"/>
            <a:ext cx="1905000" cy="307777"/>
          </a:xfrm>
          <a:prstGeom prst="rect">
            <a:avLst/>
          </a:prstGeom>
          <a:noFill/>
        </p:spPr>
        <p:txBody>
          <a:bodyPr wrap="square" lIns="76197" tIns="38098" rIns="76197" bIns="38098" rtlCol="0">
            <a:spAutoFit/>
          </a:bodyPr>
          <a:lstStyle/>
          <a:p>
            <a:pPr algn="ctr"/>
            <a:r>
              <a:rPr lang="en-US" sz="1500" dirty="0" smtClean="0">
                <a:solidFill>
                  <a:schemeClr val="tx1"/>
                </a:solidFill>
                <a:latin typeface="Segoe" pitchFamily="34" charset="0"/>
              </a:rPr>
              <a:t>Parent Partition</a:t>
            </a:r>
          </a:p>
        </p:txBody>
      </p:sp>
      <p:sp>
        <p:nvSpPr>
          <p:cNvPr id="20" name="TextBox 19"/>
          <p:cNvSpPr txBox="1"/>
          <p:nvPr/>
        </p:nvSpPr>
        <p:spPr>
          <a:xfrm>
            <a:off x="4302518" y="2963558"/>
            <a:ext cx="947853" cy="538605"/>
          </a:xfrm>
          <a:prstGeom prst="rect">
            <a:avLst/>
          </a:prstGeom>
          <a:noFill/>
        </p:spPr>
        <p:txBody>
          <a:bodyPr wrap="square" lIns="76197" tIns="38098" rIns="76197" bIns="38098" rtlCol="0">
            <a:spAutoFit/>
          </a:bodyPr>
          <a:lstStyle/>
          <a:p>
            <a:pPr algn="ctr"/>
            <a:r>
              <a:rPr lang="en-US" sz="1500" dirty="0" smtClean="0">
                <a:solidFill>
                  <a:schemeClr val="tx1"/>
                </a:solidFill>
                <a:latin typeface="Segoe" pitchFamily="34" charset="0"/>
              </a:rPr>
              <a:t>Virtual</a:t>
            </a:r>
          </a:p>
          <a:p>
            <a:pPr algn="ctr"/>
            <a:r>
              <a:rPr lang="en-US" sz="1500" dirty="0" smtClean="0">
                <a:solidFill>
                  <a:schemeClr val="tx1"/>
                </a:solidFill>
                <a:latin typeface="Segoe" pitchFamily="34" charset="0"/>
              </a:rPr>
              <a:t>Machine</a:t>
            </a:r>
          </a:p>
        </p:txBody>
      </p:sp>
      <p:sp>
        <p:nvSpPr>
          <p:cNvPr id="21" name="TextBox 20"/>
          <p:cNvSpPr txBox="1"/>
          <p:nvPr/>
        </p:nvSpPr>
        <p:spPr>
          <a:xfrm>
            <a:off x="3193585" y="2963558"/>
            <a:ext cx="947853" cy="538605"/>
          </a:xfrm>
          <a:prstGeom prst="rect">
            <a:avLst/>
          </a:prstGeom>
          <a:noFill/>
        </p:spPr>
        <p:txBody>
          <a:bodyPr wrap="square" lIns="76197" tIns="38098" rIns="76197" bIns="38098" rtlCol="0">
            <a:spAutoFit/>
          </a:bodyPr>
          <a:lstStyle/>
          <a:p>
            <a:pPr algn="ctr"/>
            <a:r>
              <a:rPr lang="en-US" sz="1500" dirty="0" smtClean="0">
                <a:solidFill>
                  <a:schemeClr val="tx1"/>
                </a:solidFill>
                <a:latin typeface="Segoe" pitchFamily="34" charset="0"/>
              </a:rPr>
              <a:t>Virtual</a:t>
            </a:r>
          </a:p>
          <a:p>
            <a:pPr algn="ctr"/>
            <a:r>
              <a:rPr lang="en-US" sz="1500" dirty="0" smtClean="0">
                <a:solidFill>
                  <a:schemeClr val="tx1"/>
                </a:solidFill>
                <a:latin typeface="Segoe" pitchFamily="34" charset="0"/>
              </a:rPr>
              <a:t>Machine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00"/>
                                        <p:tgtEl>
                                          <p:spTgt spid="6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500"/>
                                        <p:tgtEl>
                                          <p:spTgt spid="6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fade">
                                      <p:cBhvr>
                                        <p:cTn id="22" dur="500"/>
                                        <p:tgtEl>
                                          <p:spTgt spid="7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fade">
                                      <p:cBhvr>
                                        <p:cTn id="25" dur="500"/>
                                        <p:tgtEl>
                                          <p:spTgt spid="72"/>
                                        </p:tgtEl>
                                      </p:cBhvr>
                                    </p:animEffect>
                                  </p:childTnLst>
                                </p:cTn>
                              </p:par>
                              <p:par>
                                <p:cTn id="26" presetID="2" presetClass="entr" presetSubtype="2"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1+#ppt_w/2"/>
                                          </p:val>
                                        </p:tav>
                                        <p:tav tm="100000">
                                          <p:val>
                                            <p:strVal val="#ppt_x"/>
                                          </p:val>
                                        </p:tav>
                                      </p:tavLst>
                                    </p:anim>
                                    <p:anim calcmode="lin" valueType="num">
                                      <p:cBhvr additive="base">
                                        <p:cTn id="29" dur="500" fill="hold"/>
                                        <p:tgtEl>
                                          <p:spTgt spid="19"/>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1+#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1+#ppt_w/2"/>
                                          </p:val>
                                        </p:tav>
                                        <p:tav tm="100000">
                                          <p:val>
                                            <p:strVal val="#ppt_x"/>
                                          </p:val>
                                        </p:tav>
                                      </p:tavLst>
                                    </p:anim>
                                    <p:anim calcmode="lin" valueType="num">
                                      <p:cBhvr additive="base">
                                        <p:cTn id="37"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6" grpId="0" animBg="1"/>
      <p:bldP spid="60" grpId="0" animBg="1"/>
      <p:bldP spid="63" grpId="0" animBg="1"/>
      <p:bldP spid="69" grpId="0" animBg="1"/>
      <p:bldP spid="71" grpId="0"/>
      <p:bldP spid="72" grpId="0"/>
      <p:bldP spid="19" grpId="0"/>
      <p:bldP spid="20" grpId="0"/>
      <p:bldP spid="21"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p:txBody>
          <a:bodyPr/>
          <a:lstStyle/>
          <a:p>
            <a:r>
              <a:rPr smtClean="0"/>
              <a:t>Windows Server Resources</a:t>
            </a:r>
            <a:endParaRPr lang="en-US" dirty="0"/>
          </a:p>
        </p:txBody>
      </p:sp>
      <p:sp>
        <p:nvSpPr>
          <p:cNvPr id="26" name="Content Placeholder 25"/>
          <p:cNvSpPr>
            <a:spLocks noGrp="1"/>
          </p:cNvSpPr>
          <p:nvPr>
            <p:ph sz="quarter" idx="10"/>
          </p:nvPr>
        </p:nvSpPr>
        <p:spPr>
          <a:xfrm>
            <a:off x="3696788" y="1143000"/>
            <a:ext cx="5069259" cy="2344783"/>
          </a:xfrm>
          <a:prstGeom prst="roundRect">
            <a:avLst>
              <a:gd name="adj" fmla="val 18466"/>
            </a:avLst>
          </a:prstGeom>
        </p:spPr>
        <p:txBody>
          <a:bodyPr lIns="91440" rIns="91440" anchor="t"/>
          <a:lstStyle/>
          <a:p>
            <a:r>
              <a:rPr lang="en-US" sz="3000" dirty="0" smtClean="0"/>
              <a:t>Make sure you pick up your copy of Windows Server 2008 R2 RC from the Materials Distribution Counter</a:t>
            </a:r>
            <a:endParaRPr lang="en-US" sz="3000" dirty="0"/>
          </a:p>
        </p:txBody>
      </p:sp>
      <p:sp>
        <p:nvSpPr>
          <p:cNvPr id="28" name="Content Placeholder 27"/>
          <p:cNvSpPr>
            <a:spLocks noGrp="1"/>
          </p:cNvSpPr>
          <p:nvPr>
            <p:ph sz="quarter" idx="12"/>
          </p:nvPr>
        </p:nvSpPr>
        <p:spPr>
          <a:xfrm>
            <a:off x="394063" y="3397949"/>
            <a:ext cx="8385048" cy="1058860"/>
          </a:xfrm>
        </p:spPr>
        <p:txBody>
          <a:bodyPr/>
          <a:lstStyle/>
          <a:p>
            <a:r>
              <a:rPr sz="3200" smtClean="0"/>
              <a:t>Learn More about Windows Server 2008 R2: </a:t>
            </a:r>
          </a:p>
          <a:p>
            <a:r>
              <a:rPr sz="2400" u="sng" smtClean="0">
                <a:hlinkClick r:id="rId3"/>
              </a:rPr>
              <a:t>www.microsoft.com/WindowsServer2008R2</a:t>
            </a:r>
            <a:r>
              <a:rPr sz="2400" u="sng" smtClean="0"/>
              <a:t> </a:t>
            </a:r>
            <a:endParaRPr sz="2400"/>
          </a:p>
        </p:txBody>
      </p:sp>
      <p:sp>
        <p:nvSpPr>
          <p:cNvPr id="29" name="Content Placeholder 28"/>
          <p:cNvSpPr>
            <a:spLocks noGrp="1"/>
          </p:cNvSpPr>
          <p:nvPr>
            <p:ph sz="quarter" idx="13"/>
          </p:nvPr>
        </p:nvSpPr>
        <p:spPr>
          <a:xfrm>
            <a:off x="364374" y="4555375"/>
            <a:ext cx="8385048" cy="1479665"/>
          </a:xfrm>
        </p:spPr>
        <p:txBody>
          <a:bodyPr/>
          <a:lstStyle/>
          <a:p>
            <a:r>
              <a:rPr sz="3200" smtClean="0"/>
              <a:t>Technical Learning Center (Orange Section): </a:t>
            </a:r>
          </a:p>
          <a:p>
            <a:r>
              <a:rPr sz="2400">
                <a:solidFill>
                  <a:schemeClr val="accent5">
                    <a:lumMod val="60000"/>
                    <a:lumOff val="40000"/>
                  </a:schemeClr>
                </a:solidFill>
              </a:rPr>
              <a:t>Highlighting Windows Server 2008 and R2 technologies</a:t>
            </a:r>
          </a:p>
          <a:p>
            <a:pPr>
              <a:buFont typeface="Arial" pitchFamily="34" charset="0"/>
              <a:buChar char="•"/>
            </a:pPr>
            <a:r>
              <a:rPr sz="2400">
                <a:solidFill>
                  <a:schemeClr val="accent5">
                    <a:lumMod val="60000"/>
                    <a:lumOff val="40000"/>
                  </a:schemeClr>
                </a:solidFill>
              </a:rPr>
              <a:t>Over 15 booths and experts from Microsoft and our partners</a:t>
            </a:r>
            <a:endParaRPr sz="2400">
              <a:solidFill>
                <a:schemeClr val="accent5">
                  <a:lumMod val="60000"/>
                  <a:lumOff val="40000"/>
                </a:schemeClr>
              </a:solidFill>
              <a:hlinkClick r:id="rId3"/>
            </a:endParaRPr>
          </a:p>
        </p:txBody>
      </p:sp>
      <p:sp>
        <p:nvSpPr>
          <p:cNvPr id="8" name="Rectangle 7"/>
          <p:cNvSpPr/>
          <p:nvPr/>
        </p:nvSpPr>
        <p:spPr bwMode="auto">
          <a:xfrm>
            <a:off x="-2298032" y="-1"/>
            <a:ext cx="2141623" cy="2587752"/>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400" b="1" dirty="0" smtClean="0"/>
              <a:t>Required Slide</a:t>
            </a:r>
            <a:endParaRPr lang="en-US" sz="2400" b="1" dirty="0" smtClean="0">
              <a:solidFill>
                <a:schemeClr val="accent5"/>
              </a:solidFill>
            </a:endParaRPr>
          </a:p>
          <a:p>
            <a:pPr defTabSz="914099" fontAlgn="base">
              <a:spcBef>
                <a:spcPct val="0"/>
              </a:spcBef>
              <a:spcAft>
                <a:spcPct val="0"/>
              </a:spcAft>
            </a:pPr>
            <a:r>
              <a:rPr lang="en-US" sz="2000" b="1" dirty="0" smtClean="0">
                <a:solidFill>
                  <a:schemeClr val="accent5"/>
                </a:solidFill>
              </a:rPr>
              <a:t>Track PMs </a:t>
            </a:r>
            <a:r>
              <a:rPr lang="en-US" dirty="0" smtClean="0"/>
              <a:t>will supply the content for this slide, </a:t>
            </a:r>
            <a:br>
              <a:rPr lang="en-US" dirty="0" smtClean="0"/>
            </a:br>
            <a:r>
              <a:rPr lang="en-US" dirty="0" smtClean="0"/>
              <a:t>which will be inserted during </a:t>
            </a:r>
            <a:br>
              <a:rPr lang="en-US" dirty="0" smtClean="0"/>
            </a:br>
            <a:r>
              <a:rPr lang="en-US" dirty="0" smtClean="0"/>
              <a:t>the final scrub.</a:t>
            </a:r>
          </a:p>
          <a:p>
            <a:pPr defTabSz="914099" fontAlgn="base">
              <a:spcBef>
                <a:spcPct val="0"/>
              </a:spcBef>
              <a:spcAft>
                <a:spcPct val="0"/>
              </a:spcAft>
            </a:pPr>
            <a:endParaRPr lang="en-US" sz="1600" dirty="0" smtClean="0">
              <a:solidFill>
                <a:srgbClr val="FFFFFF"/>
              </a:solidFill>
              <a:effectLst>
                <a:outerShdw blurRad="38100" dist="38100" dir="2700000" algn="tl">
                  <a:srgbClr val="000000">
                    <a:alpha val="43137"/>
                  </a:srgbClr>
                </a:outerShdw>
              </a:effectLst>
              <a:latin typeface="Calibri" pitchFamily="34" charset="0"/>
            </a:endParaRPr>
          </a:p>
        </p:txBody>
      </p:sp>
      <p:pic>
        <p:nvPicPr>
          <p:cNvPr id="1030" name="Picture 6" descr="C:\Users\mleworth\AppData\Local\Temp\WS08-R2_v_rgb_r.png"/>
          <p:cNvPicPr>
            <a:picLocks noChangeAspect="1" noChangeArrowheads="1"/>
          </p:cNvPicPr>
          <p:nvPr/>
        </p:nvPicPr>
        <p:blipFill>
          <a:blip r:embed="rId4"/>
          <a:srcRect/>
          <a:stretch>
            <a:fillRect/>
          </a:stretch>
        </p:blipFill>
        <p:spPr bwMode="auto">
          <a:xfrm>
            <a:off x="396611" y="1503590"/>
            <a:ext cx="3127230" cy="943519"/>
          </a:xfrm>
          <a:prstGeom prst="rect">
            <a:avLst/>
          </a:prstGeom>
          <a:noFill/>
        </p:spPr>
      </p:pic>
    </p:spTree>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p:txBody>
          <a:bodyPr/>
          <a:lstStyle/>
          <a:p>
            <a:r>
              <a:rPr smtClean="0"/>
              <a:t>Track Resources</a:t>
            </a:r>
            <a:endParaRPr lang="en-US" dirty="0"/>
          </a:p>
        </p:txBody>
      </p:sp>
      <p:sp>
        <p:nvSpPr>
          <p:cNvPr id="26" name="Content Placeholder 25"/>
          <p:cNvSpPr>
            <a:spLocks noGrp="1"/>
          </p:cNvSpPr>
          <p:nvPr>
            <p:ph sz="quarter" idx="10"/>
          </p:nvPr>
        </p:nvSpPr>
        <p:spPr/>
        <p:txBody>
          <a:bodyPr/>
          <a:lstStyle/>
          <a:p>
            <a:r>
              <a:rPr smtClean="0"/>
              <a:t>Resource 1</a:t>
            </a:r>
            <a:endParaRPr lang="en-US" dirty="0"/>
          </a:p>
        </p:txBody>
      </p:sp>
      <p:sp>
        <p:nvSpPr>
          <p:cNvPr id="27" name="Content Placeholder 26"/>
          <p:cNvSpPr>
            <a:spLocks noGrp="1"/>
          </p:cNvSpPr>
          <p:nvPr>
            <p:ph sz="quarter" idx="11"/>
          </p:nvPr>
        </p:nvSpPr>
        <p:spPr/>
        <p:txBody>
          <a:bodyPr/>
          <a:lstStyle/>
          <a:p>
            <a:r>
              <a:rPr/>
              <a:t>Resource </a:t>
            </a:r>
            <a:r>
              <a:rPr smtClean="0"/>
              <a:t>2</a:t>
            </a:r>
            <a:endParaRPr/>
          </a:p>
        </p:txBody>
      </p:sp>
      <p:sp>
        <p:nvSpPr>
          <p:cNvPr id="28" name="Content Placeholder 27"/>
          <p:cNvSpPr>
            <a:spLocks noGrp="1"/>
          </p:cNvSpPr>
          <p:nvPr>
            <p:ph sz="quarter" idx="12"/>
          </p:nvPr>
        </p:nvSpPr>
        <p:spPr/>
        <p:txBody>
          <a:bodyPr/>
          <a:lstStyle/>
          <a:p>
            <a:r>
              <a:rPr/>
              <a:t>Resource </a:t>
            </a:r>
            <a:r>
              <a:rPr smtClean="0"/>
              <a:t>3</a:t>
            </a:r>
            <a:endParaRPr/>
          </a:p>
        </p:txBody>
      </p:sp>
      <p:sp>
        <p:nvSpPr>
          <p:cNvPr id="29" name="Content Placeholder 28"/>
          <p:cNvSpPr>
            <a:spLocks noGrp="1"/>
          </p:cNvSpPr>
          <p:nvPr>
            <p:ph sz="quarter" idx="13"/>
          </p:nvPr>
        </p:nvSpPr>
        <p:spPr/>
        <p:txBody>
          <a:bodyPr/>
          <a:lstStyle/>
          <a:p>
            <a:r>
              <a:rPr/>
              <a:t>Resource </a:t>
            </a:r>
            <a:r>
              <a:rPr smtClean="0"/>
              <a:t>4</a:t>
            </a:r>
            <a:endParaRPr/>
          </a:p>
        </p:txBody>
      </p:sp>
      <p:sp>
        <p:nvSpPr>
          <p:cNvPr id="8" name="Rectangle 7"/>
          <p:cNvSpPr/>
          <p:nvPr/>
        </p:nvSpPr>
        <p:spPr bwMode="auto">
          <a:xfrm>
            <a:off x="-2298032" y="-1"/>
            <a:ext cx="2141623" cy="2587752"/>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400" b="1" dirty="0" smtClean="0"/>
              <a:t>Required Slide</a:t>
            </a:r>
            <a:endParaRPr lang="en-US" sz="2400" b="1" dirty="0" smtClean="0">
              <a:solidFill>
                <a:schemeClr val="accent5"/>
              </a:solidFill>
            </a:endParaRPr>
          </a:p>
          <a:p>
            <a:pPr defTabSz="914099" fontAlgn="base">
              <a:spcBef>
                <a:spcPct val="0"/>
              </a:spcBef>
              <a:spcAft>
                <a:spcPct val="0"/>
              </a:spcAft>
            </a:pPr>
            <a:r>
              <a:rPr lang="en-US" sz="2000" b="1" dirty="0" smtClean="0">
                <a:solidFill>
                  <a:schemeClr val="accent5"/>
                </a:solidFill>
              </a:rPr>
              <a:t>Track PMs </a:t>
            </a:r>
            <a:r>
              <a:rPr lang="en-US" dirty="0" smtClean="0"/>
              <a:t>will supply the content for this slide, </a:t>
            </a:r>
            <a:br>
              <a:rPr lang="en-US" dirty="0" smtClean="0"/>
            </a:br>
            <a:r>
              <a:rPr lang="en-US" dirty="0" smtClean="0"/>
              <a:t>which will be inserted during </a:t>
            </a:r>
            <a:br>
              <a:rPr lang="en-US" dirty="0" smtClean="0"/>
            </a:br>
            <a:r>
              <a:rPr lang="en-US" dirty="0" smtClean="0"/>
              <a:t>the final scrub.</a:t>
            </a:r>
            <a:endParaRPr lang="en-US" sz="160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p:cNvSpPr/>
          <p:nvPr/>
        </p:nvSpPr>
        <p:spPr bwMode="auto">
          <a:xfrm>
            <a:off x="1" y="-82550"/>
            <a:ext cx="10109200" cy="6931025"/>
          </a:xfrm>
          <a:custGeom>
            <a:avLst/>
            <a:gdLst>
              <a:gd name="connsiteX0" fmla="*/ 0 w 6962775"/>
              <a:gd name="connsiteY0" fmla="*/ 0 h 3952875"/>
              <a:gd name="connsiteX1" fmla="*/ 6962775 w 6962775"/>
              <a:gd name="connsiteY1" fmla="*/ 3952875 h 3952875"/>
              <a:gd name="connsiteX2" fmla="*/ 6429375 w 6962775"/>
              <a:gd name="connsiteY2" fmla="*/ 3952875 h 3952875"/>
              <a:gd name="connsiteX3" fmla="*/ 0 w 6962775"/>
              <a:gd name="connsiteY3" fmla="*/ 552450 h 3952875"/>
              <a:gd name="connsiteX4" fmla="*/ 0 w 6962775"/>
              <a:gd name="connsiteY4" fmla="*/ 0 h 3952875"/>
              <a:gd name="connsiteX0" fmla="*/ 0 w 7188200"/>
              <a:gd name="connsiteY0" fmla="*/ 2978150 h 6931025"/>
              <a:gd name="connsiteX1" fmla="*/ 6962775 w 7188200"/>
              <a:gd name="connsiteY1" fmla="*/ 6931025 h 6931025"/>
              <a:gd name="connsiteX2" fmla="*/ 6429375 w 7188200"/>
              <a:gd name="connsiteY2" fmla="*/ 6931025 h 6931025"/>
              <a:gd name="connsiteX3" fmla="*/ 0 w 7188200"/>
              <a:gd name="connsiteY3" fmla="*/ 3530600 h 6931025"/>
              <a:gd name="connsiteX4" fmla="*/ 0 w 7188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 name="connsiteX0" fmla="*/ 0 w 10109200"/>
              <a:gd name="connsiteY0" fmla="*/ 2978150 h 6931025"/>
              <a:gd name="connsiteX1" fmla="*/ 6962775 w 10109200"/>
              <a:gd name="connsiteY1" fmla="*/ 6931025 h 6931025"/>
              <a:gd name="connsiteX2" fmla="*/ 6429375 w 10109200"/>
              <a:gd name="connsiteY2" fmla="*/ 6931025 h 6931025"/>
              <a:gd name="connsiteX3" fmla="*/ 0 w 10109200"/>
              <a:gd name="connsiteY3" fmla="*/ 3530600 h 6931025"/>
              <a:gd name="connsiteX4" fmla="*/ 0 w 10109200"/>
              <a:gd name="connsiteY4" fmla="*/ 2978150 h 693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9200" h="6931025">
                <a:moveTo>
                  <a:pt x="0" y="2978150"/>
                </a:moveTo>
                <a:cubicBezTo>
                  <a:pt x="7188200" y="0"/>
                  <a:pt x="10109200" y="2984500"/>
                  <a:pt x="6962775" y="6931025"/>
                </a:cubicBezTo>
                <a:lnTo>
                  <a:pt x="6429375" y="6931025"/>
                </a:lnTo>
                <a:cubicBezTo>
                  <a:pt x="6924675" y="4321175"/>
                  <a:pt x="4371975" y="2511425"/>
                  <a:pt x="0" y="3530600"/>
                </a:cubicBezTo>
                <a:lnTo>
                  <a:pt x="0" y="2978150"/>
                </a:lnTo>
                <a:close/>
              </a:path>
            </a:pathLst>
          </a:custGeom>
          <a:gradFill flip="none" rotWithShape="1">
            <a:gsLst>
              <a:gs pos="0">
                <a:schemeClr val="accent1">
                  <a:alpha val="30000"/>
                </a:schemeClr>
              </a:gs>
              <a:gs pos="100000">
                <a:srgbClr val="000000">
                  <a:alpha val="10000"/>
                </a:srgbClr>
              </a:gs>
            </a:gsLst>
            <a:lin ang="2700000" scaled="1"/>
            <a:tileRect/>
          </a:gradFill>
          <a:ln w="9525">
            <a:noFill/>
            <a:miter lim="800000"/>
            <a:headEnd/>
            <a:tailEnd/>
          </a:ln>
        </p:spPr>
        <p:txBody>
          <a:bodyPr anchor="t" anchorCtr="0"/>
          <a:lstStyle/>
          <a:p>
            <a:pPr algn="ctr" defTabSz="914099" fontAlgn="base">
              <a:spcBef>
                <a:spcPct val="0"/>
              </a:spcBef>
              <a:spcAft>
                <a:spcPct val="0"/>
              </a:spcAft>
              <a:defRPr/>
            </a:pPr>
            <a:endParaRPr lang="en-US" sz="32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5" name="Round Same Side Corner Rectangle 34"/>
          <p:cNvSpPr/>
          <p:nvPr/>
        </p:nvSpPr>
        <p:spPr bwMode="hidden">
          <a:xfrm rot="5400000">
            <a:off x="1064193" y="2283808"/>
            <a:ext cx="2443162" cy="5360192"/>
          </a:xfrm>
          <a:prstGeom prst="round2SameRect">
            <a:avLst>
              <a:gd name="adj1" fmla="val 50000"/>
              <a:gd name="adj2" fmla="val 0"/>
            </a:avLst>
          </a:prstGeom>
          <a:gradFill flip="none" rotWithShape="1">
            <a:gsLst>
              <a:gs pos="0">
                <a:schemeClr val="accent2"/>
              </a:gs>
              <a:gs pos="24000">
                <a:schemeClr val="accent2">
                  <a:alpha val="65000"/>
                </a:schemeClr>
              </a:gs>
              <a:gs pos="35000">
                <a:schemeClr val="accent2">
                  <a:alpha val="75000"/>
                </a:schemeClr>
              </a:gs>
              <a:gs pos="100000">
                <a:srgbClr val="0270DB">
                  <a:alpha val="0"/>
                </a:srgbClr>
              </a:gs>
            </a:gsLst>
            <a:lin ang="5400000" scaled="1"/>
            <a:tileRect/>
          </a:gradFill>
          <a:ln w="38100">
            <a:noFill/>
            <a:headEnd type="none" w="med" len="med"/>
            <a:tailEnd type="none" w="med" len="med"/>
          </a:ln>
          <a:effectLst/>
          <a:scene3d>
            <a:camera prst="orthographicFront">
              <a:rot lat="0" lon="0" rev="0"/>
            </a:camera>
            <a:lightRig rig="threePt" dir="t">
              <a:rot lat="0" lon="0" rev="9000000"/>
            </a:lightRig>
          </a:scene3d>
          <a:sp3d prstMaterial="flat">
            <a:bevelT w="95250" h="95250"/>
            <a:extrusionClr>
              <a:srgbClr val="C00000"/>
            </a:extrusionClr>
            <a:contourClr>
              <a:srgbClr val="FF9D17"/>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11" name="Rounded Rectangle 10"/>
          <p:cNvSpPr/>
          <p:nvPr/>
        </p:nvSpPr>
        <p:spPr bwMode="blackGray">
          <a:xfrm>
            <a:off x="915785" y="3978999"/>
            <a:ext cx="3605964"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600" dirty="0" smtClean="0">
                <a:solidFill>
                  <a:srgbClr val="FFFFFF"/>
                </a:solidFill>
                <a:effectLst>
                  <a:outerShdw blurRad="38100" dist="38100" dir="2700000" algn="tl">
                    <a:srgbClr val="000000">
                      <a:alpha val="43137"/>
                    </a:srgbClr>
                  </a:outerShdw>
                </a:effectLst>
                <a:latin typeface="Segoe" pitchFamily="34" charset="0"/>
              </a:rPr>
              <a:t>Complete an evaluation on </a:t>
            </a:r>
            <a:r>
              <a:rPr lang="en-US" sz="3600" dirty="0" err="1" smtClean="0">
                <a:solidFill>
                  <a:srgbClr val="FFFFFF"/>
                </a:solidFill>
                <a:effectLst>
                  <a:outerShdw blurRad="38100" dist="38100" dir="2700000" algn="tl">
                    <a:srgbClr val="000000">
                      <a:alpha val="43137"/>
                    </a:srgbClr>
                  </a:outerShdw>
                </a:effectLst>
                <a:latin typeface="Segoe" pitchFamily="34" charset="0"/>
              </a:rPr>
              <a:t>CommNet</a:t>
            </a:r>
            <a:r>
              <a:rPr lang="en-US" sz="3600" dirty="0" smtClean="0">
                <a:solidFill>
                  <a:srgbClr val="FFFFFF"/>
                </a:solidFill>
                <a:effectLst>
                  <a:outerShdw blurRad="38100" dist="38100" dir="2700000" algn="tl">
                    <a:srgbClr val="000000">
                      <a:alpha val="43137"/>
                    </a:srgbClr>
                  </a:outerShdw>
                </a:effectLst>
                <a:latin typeface="Segoe" pitchFamily="34" charset="0"/>
              </a:rPr>
              <a:t> and enter to win!</a:t>
            </a:r>
          </a:p>
        </p:txBody>
      </p:sp>
      <p:sp>
        <p:nvSpPr>
          <p:cNvPr id="6" name="Rectangle 5"/>
          <p:cNvSpPr/>
          <p:nvPr/>
        </p:nvSpPr>
        <p:spPr bwMode="auto">
          <a:xfrm>
            <a:off x="-2298032" y="23853"/>
            <a:ext cx="2141623" cy="7940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p:txBody>
      </p:sp>
      <p:grpSp>
        <p:nvGrpSpPr>
          <p:cNvPr id="9" name="Group 16"/>
          <p:cNvGrpSpPr/>
          <p:nvPr/>
        </p:nvGrpSpPr>
        <p:grpSpPr>
          <a:xfrm>
            <a:off x="940468" y="585029"/>
            <a:ext cx="2488531" cy="5370601"/>
            <a:chOff x="723900" y="600075"/>
            <a:chExt cx="2170113" cy="4683411"/>
          </a:xfrm>
        </p:grpSpPr>
        <p:pic>
          <p:nvPicPr>
            <p:cNvPr id="10" name="Picture 9" descr="officeult.png"/>
            <p:cNvPicPr>
              <a:picLocks noChangeAspect="1"/>
            </p:cNvPicPr>
            <p:nvPr/>
          </p:nvPicPr>
          <p:blipFill>
            <a:blip r:embed="rId2" cstate="screen"/>
            <a:stretch>
              <a:fillRect/>
            </a:stretch>
          </p:blipFill>
          <p:spPr>
            <a:xfrm>
              <a:off x="834724" y="2674613"/>
              <a:ext cx="1621402" cy="2608873"/>
            </a:xfrm>
            <a:prstGeom prst="rect">
              <a:avLst/>
            </a:prstGeom>
          </p:spPr>
        </p:pic>
        <p:pic>
          <p:nvPicPr>
            <p:cNvPr id="12" name="Picture 4" descr="C:\Documents and Settings\Jessica Mans\Desktop\In progress\TechEd\Ult07EN_3DP.png"/>
            <p:cNvPicPr>
              <a:picLocks noChangeAspect="1" noChangeArrowheads="1"/>
            </p:cNvPicPr>
            <p:nvPr/>
          </p:nvPicPr>
          <p:blipFill>
            <a:blip r:embed="rId3" cstate="screen"/>
            <a:srcRect/>
            <a:stretch>
              <a:fillRect/>
            </a:stretch>
          </p:blipFill>
          <p:spPr bwMode="auto">
            <a:xfrm>
              <a:off x="723900" y="600075"/>
              <a:ext cx="2170113" cy="2392362"/>
            </a:xfrm>
            <a:prstGeom prst="rect">
              <a:avLst/>
            </a:prstGeom>
            <a:noFill/>
            <a:ln w="9525">
              <a:noFill/>
              <a:miter lim="800000"/>
              <a:headEnd/>
              <a:tailEnd/>
            </a:ln>
            <a:effectLst/>
          </p:spPr>
        </p:pic>
      </p:grpSp>
      <p:pic>
        <p:nvPicPr>
          <p:cNvPr id="1029" name="Picture 5" descr="C:\Documents and Settings\Pennie\My Documents\TE09 Template\Jan2809\livemessengergold.png"/>
          <p:cNvPicPr>
            <a:picLocks noChangeAspect="1" noChangeArrowheads="1"/>
          </p:cNvPicPr>
          <p:nvPr/>
        </p:nvPicPr>
        <p:blipFill>
          <a:blip r:embed="rId4"/>
          <a:srcRect/>
          <a:stretch>
            <a:fillRect/>
          </a:stretch>
        </p:blipFill>
        <p:spPr bwMode="auto">
          <a:xfrm>
            <a:off x="3200400" y="1431758"/>
            <a:ext cx="1977188" cy="1977188"/>
          </a:xfrm>
          <a:prstGeom prst="rect">
            <a:avLst/>
          </a:prstGeom>
          <a:noFill/>
          <a:effectLst>
            <a:reflection blurRad="6350" stA="52000" endA="300" endPos="35000" dir="5400000" sy="-100000" algn="bl" rotWithShape="0"/>
          </a:effectLst>
        </p:spPr>
      </p:pic>
      <p:pic>
        <p:nvPicPr>
          <p:cNvPr id="1031" name="Picture 7" descr="C:\Documents and Settings\Pennie\My Documents\TE09 Template\Jan2809\callofduty4.jpg"/>
          <p:cNvPicPr>
            <a:picLocks noChangeAspect="1" noChangeArrowheads="1"/>
          </p:cNvPicPr>
          <p:nvPr/>
        </p:nvPicPr>
        <p:blipFill>
          <a:blip r:embed="rId5"/>
          <a:srcRect l="14632" r="14947"/>
          <a:stretch>
            <a:fillRect/>
          </a:stretch>
        </p:blipFill>
        <p:spPr bwMode="auto">
          <a:xfrm>
            <a:off x="5429627" y="2117559"/>
            <a:ext cx="1596815" cy="2267526"/>
          </a:xfrm>
          <a:prstGeom prst="rect">
            <a:avLst/>
          </a:prstGeom>
          <a:noFill/>
          <a:ln>
            <a:noFill/>
          </a:ln>
          <a:effectLst>
            <a:outerShdw blurRad="184150" dist="241300" dir="11520000" sx="110000" sy="110000" algn="ctr">
              <a:srgbClr val="000000">
                <a:alpha val="18000"/>
              </a:srgbClr>
            </a:outerShdw>
            <a:reflection blurRad="6350" stA="52000" endA="300" endPos="35000" dir="5400000" sy="-100000" algn="bl" rotWithShape="0"/>
          </a:effectLst>
          <a:scene3d>
            <a:camera prst="perspectiveFront" fov="5100000">
              <a:rot lat="0" lon="19799991" rev="0"/>
            </a:camera>
            <a:lightRig rig="flood" dir="t">
              <a:rot lat="0" lon="0" rev="13800000"/>
            </a:lightRig>
          </a:scene3d>
          <a:sp3d extrusionH="107950" prstMaterial="plastic">
            <a:bevelB/>
          </a:sp3d>
        </p:spPr>
      </p:pic>
      <p:pic>
        <p:nvPicPr>
          <p:cNvPr id="13" name="Picture 12" descr="Zune white front.PNG"/>
          <p:cNvPicPr>
            <a:picLocks noChangeAspect="1"/>
          </p:cNvPicPr>
          <p:nvPr/>
        </p:nvPicPr>
        <p:blipFill>
          <a:blip r:embed="rId6" cstate="screen"/>
          <a:srcRect/>
          <a:stretch>
            <a:fillRect/>
          </a:stretch>
        </p:blipFill>
        <p:spPr>
          <a:xfrm>
            <a:off x="7110979" y="2739188"/>
            <a:ext cx="1563478" cy="3165089"/>
          </a:xfrm>
          <a:prstGeom prst="rect">
            <a:avLst/>
          </a:prstGeom>
          <a:noFill/>
          <a:ln>
            <a:noFill/>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childTnLst>
                                </p:cTn>
                              </p:par>
                              <p:par>
                                <p:cTn id="8" presetID="63" presetClass="path" presetSubtype="0" decel="50000" fill="hold" grpId="1" nodeType="withEffect">
                                  <p:stCondLst>
                                    <p:cond delay="0"/>
                                  </p:stCondLst>
                                  <p:childTnLst>
                                    <p:animMotion origin="layout" path="M -0.25 -1.48148E-6 L 3.33333E-6 -1.48148E-6 " pathEditMode="relative" rAng="0" ptsTypes="AA">
                                      <p:cBhvr>
                                        <p:cTn id="9" dur="1000" fill="hold"/>
                                        <p:tgtEl>
                                          <p:spTgt spid="35"/>
                                        </p:tgtEl>
                                        <p:attrNameLst>
                                          <p:attrName>ppt_x</p:attrName>
                                          <p:attrName>ppt_y</p:attrName>
                                        </p:attrNameLst>
                                      </p:cBhvr>
                                      <p:rCtr x="125" y="0"/>
                                    </p:animMotion>
                                  </p:childTnLst>
                                </p:cTn>
                              </p:par>
                              <p:par>
                                <p:cTn id="10" presetID="10"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par>
                                <p:cTn id="13" presetID="64" presetClass="path" presetSubtype="0" decel="50000" fill="hold" grpId="1" nodeType="withEffect">
                                  <p:stCondLst>
                                    <p:cond delay="0"/>
                                  </p:stCondLst>
                                  <p:childTnLst>
                                    <p:animMotion origin="layout" path="M 4.16667E-6 0.33334 L 4.16667E-6 -3.33333E-6 " pathEditMode="relative" rAng="0" ptsTypes="AA">
                                      <p:cBhvr>
                                        <p:cTn id="14" dur="1000" fill="hold"/>
                                        <p:tgtEl>
                                          <p:spTgt spid="11"/>
                                        </p:tgtEl>
                                        <p:attrNameLst>
                                          <p:attrName>ppt_x</p:attrName>
                                          <p:attrName>ppt_y</p:attrName>
                                        </p:attrNameLst>
                                      </p:cBhvr>
                                      <p:rCtr x="0" y="-167"/>
                                    </p:animMotion>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fade">
                                      <p:cBhvr>
                                        <p:cTn id="22" dur="500"/>
                                        <p:tgtEl>
                                          <p:spTgt spid="1029"/>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031"/>
                                        </p:tgtEl>
                                        <p:attrNameLst>
                                          <p:attrName>style.visibility</p:attrName>
                                        </p:attrNameLst>
                                      </p:cBhvr>
                                      <p:to>
                                        <p:strVal val="visible"/>
                                      </p:to>
                                    </p:set>
                                    <p:animEffect transition="in" filter="fade">
                                      <p:cBhvr>
                                        <p:cTn id="26" dur="500"/>
                                        <p:tgtEl>
                                          <p:spTgt spid="1031"/>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11" grpId="0"/>
      <p:bldP spid="11" grpId="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967578" y="5580925"/>
            <a:ext cx="7208845" cy="461651"/>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600" dirty="0">
                <a:latin typeface="Calibri" pitchFamily="34" charset="0"/>
                <a:cs typeface="Arial" charset="0"/>
              </a:rPr>
              <a:t>© </a:t>
            </a:r>
            <a:r>
              <a:rPr lang="en-US" sz="600" dirty="0" smtClean="0">
                <a:latin typeface="Calibri" pitchFamily="34" charset="0"/>
                <a:cs typeface="Arial" charset="0"/>
              </a:rPr>
              <a:t>2009 Microsoft </a:t>
            </a:r>
            <a:r>
              <a:rPr lang="en-US" sz="6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6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600" dirty="0" smtClean="0">
                <a:latin typeface="Calibri" pitchFamily="34" charset="0"/>
                <a:cs typeface="Arial" charset="0"/>
              </a:rPr>
              <a:t>MICROSOFT </a:t>
            </a:r>
            <a:r>
              <a:rPr lang="en-US" sz="600" dirty="0">
                <a:latin typeface="Calibri" pitchFamily="34" charset="0"/>
                <a:cs typeface="Arial" charset="0"/>
              </a:rPr>
              <a:t>MAKES NO WARRANTIES, EXPRESS, IMPLIED OR STATUTORY, AS TO THE INFORMATION IN THIS PRESENTATION.</a:t>
            </a:r>
          </a:p>
        </p:txBody>
      </p:sp>
      <p:sp>
        <p:nvSpPr>
          <p:cNvPr id="6" name="Rectangle 5"/>
          <p:cNvSpPr/>
          <p:nvPr/>
        </p:nvSpPr>
        <p:spPr bwMode="auto">
          <a:xfrm>
            <a:off x="-2298032" y="0"/>
            <a:ext cx="2141623" cy="7940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smtClean="0"/>
              <a:t>Hyper-V Security</a:t>
            </a:r>
            <a:endParaRPr lang="en-US" dirty="0"/>
          </a:p>
        </p:txBody>
      </p:sp>
      <p:sp>
        <p:nvSpPr>
          <p:cNvPr id="6" name="Subtitle 5"/>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 Ed North America 2009">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TEMPLATE_v15</Template>
  <TotalTime>26</TotalTime>
  <Words>4722</Words>
  <Application>Microsoft Office PowerPoint</Application>
  <PresentationFormat>On-screen Show (4:3)</PresentationFormat>
  <Paragraphs>794</Paragraphs>
  <Slides>83</Slides>
  <Notes>42</Notes>
  <HiddenSlides>6</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85" baseType="lpstr">
      <vt:lpstr>Tech Ed North America 2009</vt:lpstr>
      <vt:lpstr>Visio</vt:lpstr>
      <vt:lpstr>Slide 1</vt:lpstr>
      <vt:lpstr>Best Practices &amp; Implementing Hyper-V on Clusters (HA)</vt:lpstr>
      <vt:lpstr>Agenda</vt:lpstr>
      <vt:lpstr>Virtualization Requirements</vt:lpstr>
      <vt:lpstr>New: Hyper-V Architecture</vt:lpstr>
      <vt:lpstr>Virtualization Attacks</vt:lpstr>
      <vt:lpstr>Why not get rid of the parent?</vt:lpstr>
      <vt:lpstr>Micro-kernelized Hypervisor</vt:lpstr>
      <vt:lpstr>Hyper-V Security</vt:lpstr>
      <vt:lpstr>Security Assumptions</vt:lpstr>
      <vt:lpstr>Security Goals</vt:lpstr>
      <vt:lpstr>Isolation</vt:lpstr>
      <vt:lpstr>Hyper-V Security Hardening</vt:lpstr>
      <vt:lpstr>Server Core</vt:lpstr>
      <vt:lpstr>Windows Server Core</vt:lpstr>
      <vt:lpstr>Windows Server Core</vt:lpstr>
      <vt:lpstr>Installing Hyper-V Role on Core</vt:lpstr>
      <vt:lpstr>Enable SCONFIG</vt:lpstr>
      <vt:lpstr>Easy Server Configuration</vt:lpstr>
      <vt:lpstr>Rename Computer</vt:lpstr>
      <vt:lpstr>Join Domain</vt:lpstr>
      <vt:lpstr>Add domain account</vt:lpstr>
      <vt:lpstr>Add Hyper-V Role</vt:lpstr>
      <vt:lpstr>Connect remotely via MMC</vt:lpstr>
      <vt:lpstr>Hyper-V Networking</vt:lpstr>
      <vt:lpstr>Hyper-V Networking</vt:lpstr>
      <vt:lpstr>Hyper-V Network Configurations</vt:lpstr>
      <vt:lpstr>Hyper-V Setup &amp; Networking 1</vt:lpstr>
      <vt:lpstr>Hyper-V Setup &amp; Networking 2</vt:lpstr>
      <vt:lpstr>Hyper-V Setup &amp; Networking 3</vt:lpstr>
      <vt:lpstr>Each VM on its own Switch…</vt:lpstr>
      <vt:lpstr>Hyper-V Network Configurations</vt:lpstr>
      <vt:lpstr>Hyper-V Setup, Networking &amp; iSCSI</vt:lpstr>
      <vt:lpstr>Now with iSCSI…</vt:lpstr>
      <vt:lpstr>Networking: Parent Partition</vt:lpstr>
      <vt:lpstr>Networking: Virtual Switches</vt:lpstr>
      <vt:lpstr>NIC Configuration</vt:lpstr>
      <vt:lpstr>VM with Legacy &amp; Synthetic NIC</vt:lpstr>
      <vt:lpstr>Designing a Windows Server 2008 Hyper-V &amp; Microsoft System Center Infrastructure </vt:lpstr>
      <vt:lpstr>Building a Virtualization Farm</vt:lpstr>
      <vt:lpstr>Step 0: Choosing the building blocks Build a balanced system</vt:lpstr>
      <vt:lpstr>Step 1: Ensure you have Active Directory</vt:lpstr>
      <vt:lpstr>Step 2: Building a Virtualization Farm</vt:lpstr>
      <vt:lpstr>Step 3: Adding Storage</vt:lpstr>
      <vt:lpstr>Step 4: Bare Metal Provisioning with System Center Configuration Manager</vt:lpstr>
      <vt:lpstr>Step 5: Virtual Machine Provisioning with System Center Virtual Machine Manager</vt:lpstr>
      <vt:lpstr>Step 6: Health Monitoring with System Center Operations Manager</vt:lpstr>
      <vt:lpstr>Step 7: Virtual Machine Snapshots with Data Protection Manager</vt:lpstr>
      <vt:lpstr>Step 8: Virtual Machine Snapshots with Data Protection Manager</vt:lpstr>
      <vt:lpstr>Best Practices &amp; Tips and Tricks</vt:lpstr>
      <vt:lpstr>Deployment Considerations</vt:lpstr>
      <vt:lpstr>Cluster Hyper-V Servers</vt:lpstr>
      <vt:lpstr>Live Migration Best Practices</vt:lpstr>
      <vt:lpstr>Don't forget the ICs! Emulated vs. VSC</vt:lpstr>
      <vt:lpstr>Anti-Virus &amp; BitLocker…</vt:lpstr>
      <vt:lpstr>More…</vt:lpstr>
      <vt:lpstr>Creating Virtual Machines</vt:lpstr>
      <vt:lpstr>Resources</vt:lpstr>
      <vt:lpstr>Related Content</vt:lpstr>
      <vt:lpstr>Track Resources</vt:lpstr>
      <vt:lpstr>Slide 61</vt:lpstr>
      <vt:lpstr>Slide 62</vt:lpstr>
      <vt:lpstr>Hidden Speaker Notes</vt:lpstr>
      <vt:lpstr>Deadlines &amp; Resources</vt:lpstr>
      <vt:lpstr>Presentation Outline (hidden slide):</vt:lpstr>
      <vt:lpstr>Scrub Checklist Your final PPT will be scrubbed and posted to CommNet 48-hours prior to the session. Upload your final deck on or before May 6, 2009 at Noon PST.</vt:lpstr>
      <vt:lpstr>Video Title</vt:lpstr>
      <vt:lpstr>Customer Title</vt:lpstr>
      <vt:lpstr>Demo Title</vt:lpstr>
      <vt:lpstr>Partner Title</vt:lpstr>
      <vt:lpstr>Announcement Title</vt:lpstr>
      <vt:lpstr>Slide 72</vt:lpstr>
      <vt:lpstr>Notes on Required Slides</vt:lpstr>
      <vt:lpstr>Bar Chart Example</vt:lpstr>
      <vt:lpstr>Pie Chart Example</vt:lpstr>
      <vt:lpstr>Slide 76</vt:lpstr>
      <vt:lpstr>Notes on Required Slides</vt:lpstr>
      <vt:lpstr>Resources</vt:lpstr>
      <vt:lpstr>Related Content</vt:lpstr>
      <vt:lpstr>Windows Server Resources</vt:lpstr>
      <vt:lpstr>Track Resources</vt:lpstr>
      <vt:lpstr>Slide 82</vt:lpstr>
      <vt:lpstr>Slide 83</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Guidelines Subtitle color</dc:title>
  <dc:subject>Tech·Ed  North America 2009</dc:subject>
  <dc:creator>Admin</dc:creator>
  <dc:description>Template: Slidework LLC
Formatting: YourName
Event Date: May 11 - 15, 2009
Event Location: Los Angeles, CA
Audience:</dc:description>
  <cp:lastModifiedBy>Admin</cp:lastModifiedBy>
  <cp:revision>4</cp:revision>
  <dcterms:created xsi:type="dcterms:W3CDTF">2009-05-10T15:38:08Z</dcterms:created>
  <dcterms:modified xsi:type="dcterms:W3CDTF">2009-05-11T19:17:15Z</dcterms:modified>
</cp:coreProperties>
</file>