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4"/>
  </p:notesMasterIdLst>
  <p:handoutMasterIdLst>
    <p:handoutMasterId r:id="rId35"/>
  </p:handoutMasterIdLst>
  <p:sldIdLst>
    <p:sldId id="256" r:id="rId2"/>
    <p:sldId id="25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CCCC"/>
    <a:srgbClr val="99CC99"/>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6105" autoAdjust="0"/>
  </p:normalViewPr>
  <p:slideViewPr>
    <p:cSldViewPr snapToGrid="0">
      <p:cViewPr varScale="1">
        <p:scale>
          <a:sx n="106" d="100"/>
          <a:sy n="106" d="100"/>
        </p:scale>
        <p:origin x="-1254" y="-96"/>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281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5/14/2009 11:37 AM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70000"/>
              </a:lnSpc>
              <a:spcBef>
                <a:spcPct val="0"/>
              </a:spcBef>
              <a:spcAft>
                <a:spcPct val="0"/>
              </a:spcAft>
            </a:pPr>
            <a:endParaRPr lang="en-US" sz="700" dirty="0" smtClean="0">
              <a:latin typeface="Times New Roman" pitchFamily="18" charset="0"/>
              <a:cs typeface="Times New Roman" pitchFamily="18" charset="0"/>
            </a:endParaRPr>
          </a:p>
        </p:txBody>
      </p:sp>
      <p:sp>
        <p:nvSpPr>
          <p:cNvPr id="4" name="Slide Number Placeholder 3"/>
          <p:cNvSpPr>
            <a:spLocks noGrp="1"/>
          </p:cNvSpPr>
          <p:nvPr>
            <p:ph type="sldNum" sz="quarter" idx="5"/>
          </p:nvPr>
        </p:nvSpPr>
        <p:spPr/>
        <p:txBody>
          <a:bodyPr/>
          <a:lstStyle/>
          <a:p>
            <a:pPr>
              <a:defRPr/>
            </a:pPr>
            <a:fld id="{C5D369FE-A8C3-4A12-9FED-D4A10AB881A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5/14/2009 11:37 AM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5/14/2009 11:50 AM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11:37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989EAE-579B-449B-938A-610848C6467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Segoe"/>
            </a:endParaRPr>
          </a:p>
        </p:txBody>
      </p:sp>
      <p:sp>
        <p:nvSpPr>
          <p:cNvPr id="4" name="Slide Number Placeholder 3"/>
          <p:cNvSpPr>
            <a:spLocks noGrp="1"/>
          </p:cNvSpPr>
          <p:nvPr>
            <p:ph type="sldNum" sz="quarter" idx="5"/>
          </p:nvPr>
        </p:nvSpPr>
        <p:spPr/>
        <p:txBody>
          <a:bodyPr/>
          <a:lstStyle/>
          <a:p>
            <a:pPr>
              <a:defRPr/>
            </a:pPr>
            <a:fld id="{432BC468-A4B1-42AC-960E-33BEF92C4745}"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11:37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11:37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userDrawn="1"/>
        </p:nvSpPr>
        <p:spPr bwMode="auto">
          <a:xfrm>
            <a:off x="0" y="4965107"/>
            <a:ext cx="9144000" cy="1892893"/>
          </a:xfrm>
          <a:prstGeom prst="rect">
            <a:avLst/>
          </a:prstGeom>
          <a:gradFill flip="none" rotWithShape="1">
            <a:gsLst>
              <a:gs pos="0">
                <a:schemeClr val="bg1">
                  <a:alpha val="0"/>
                </a:schemeClr>
              </a:gs>
              <a:gs pos="60000">
                <a:schemeClr val="bg1"/>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bwMode="black">
          <a:xfrm>
            <a:off x="381000" y="1412875"/>
            <a:ext cx="8381999" cy="2135969"/>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7" r:id="rId3"/>
    <p:sldLayoutId id="2147483700" r:id="rId4"/>
    <p:sldLayoutId id="2147483727" r:id="rId5"/>
    <p:sldLayoutId id="2147483701" r:id="rId6"/>
    <p:sldLayoutId id="2147483698" r:id="rId7"/>
    <p:sldLayoutId id="2147483699" r:id="rId8"/>
    <p:sldLayoutId id="2147483702" r:id="rId9"/>
    <p:sldLayoutId id="2147483725" r:id="rId10"/>
    <p:sldLayoutId id="2147483726" r:id="rId11"/>
    <p:sldLayoutId id="2147483728"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6.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15.png"/><Relationship Id="rId2" Type="http://schemas.openxmlformats.org/officeDocument/2006/relationships/notesSlide" Target="../notesSlides/notesSlide25.xml"/><Relationship Id="rId16"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5" Type="http://schemas.openxmlformats.org/officeDocument/2006/relationships/image" Target="../media/image41.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11.png"/><Relationship Id="rId1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www.microsoft.com/nap"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hyperlink" Target="http://technet.microsoft.com/en-us/network/bb545879.aspx" TargetMode="External"/><Relationship Id="rId4" Type="http://schemas.openxmlformats.org/officeDocument/2006/relationships/hyperlink" Target="http://blogs.technet.com/nap"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48.emf"/><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47.png"/><Relationship Id="rId5" Type="http://schemas.openxmlformats.org/officeDocument/2006/relationships/hyperlink" Target="http://microsoft.com/technet" TargetMode="External"/><Relationship Id="rId10" Type="http://schemas.openxmlformats.org/officeDocument/2006/relationships/image" Target="../media/image46.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WindowsServer2008R2"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17.png"/><Relationship Id="rId1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6.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9.xml"/><Relationship Id="rId7"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oleObject" Target="../embeddings/oleObject1.bin"/><Relationship Id="rId4" Type="http://schemas.openxmlformats.org/officeDocument/2006/relationships/image" Target="../media/image27.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sz="4000" dirty="0" smtClean="0"/>
              <a:t>New in Windows</a:t>
            </a:r>
            <a:r>
              <a:rPr lang="en-US" sz="4000" dirty="0" smtClean="0"/>
              <a:t>®</a:t>
            </a:r>
            <a:r>
              <a:rPr sz="4000" dirty="0" smtClean="0"/>
              <a:t> 7 &amp; Server 2008 R2</a:t>
            </a:r>
            <a:endParaRPr lang="en-US" sz="4000" dirty="0"/>
          </a:p>
        </p:txBody>
      </p:sp>
      <p:sp>
        <p:nvSpPr>
          <p:cNvPr id="4" name="Text Placeholder 3"/>
          <p:cNvSpPr>
            <a:spLocks noGrp="1"/>
          </p:cNvSpPr>
          <p:nvPr>
            <p:ph idx="1"/>
          </p:nvPr>
        </p:nvSpPr>
        <p:spPr/>
        <p:txBody>
          <a:bodyPr/>
          <a:lstStyle/>
          <a:p>
            <a:r>
              <a:rPr lang="en-US" sz="2800" dirty="0" smtClean="0"/>
              <a:t>Enhancements &amp; New Features:</a:t>
            </a:r>
          </a:p>
          <a:p>
            <a:pPr lvl="1"/>
            <a:r>
              <a:rPr lang="en-US" sz="2400" dirty="0" smtClean="0"/>
              <a:t>NPS Server configuration templates</a:t>
            </a:r>
          </a:p>
          <a:p>
            <a:pPr lvl="1"/>
            <a:r>
              <a:rPr lang="en-US" sz="2400" dirty="0" smtClean="0"/>
              <a:t>Multi-SHV configuration</a:t>
            </a:r>
          </a:p>
          <a:p>
            <a:pPr lvl="1"/>
            <a:r>
              <a:rPr lang="en-US" sz="2400" dirty="0" smtClean="0"/>
              <a:t>Migration from Windows Server 2003 IAS</a:t>
            </a:r>
          </a:p>
          <a:p>
            <a:pPr lvl="1"/>
            <a:r>
              <a:rPr lang="en-US" sz="2400" dirty="0" smtClean="0"/>
              <a:t>NAP client user interface enhancements</a:t>
            </a:r>
          </a:p>
          <a:p>
            <a:pPr lvl="1"/>
            <a:r>
              <a:rPr lang="en-US" sz="2400" dirty="0" smtClean="0"/>
              <a:t>Accounting Wizard</a:t>
            </a:r>
          </a:p>
          <a:p>
            <a:r>
              <a:rPr lang="en-US" sz="2800" dirty="0" smtClean="0"/>
              <a:t>New NAP Scenarios</a:t>
            </a:r>
          </a:p>
          <a:p>
            <a:pPr lvl="1"/>
            <a:r>
              <a:rPr lang="en-US" sz="2400" dirty="0" smtClean="0"/>
              <a:t>NAP for Direct Access</a:t>
            </a:r>
          </a:p>
          <a:p>
            <a:pPr lvl="1"/>
            <a:r>
              <a:rPr lang="en-US" sz="2400" dirty="0" smtClean="0"/>
              <a:t>Terminal Services Gateway Remediation</a:t>
            </a:r>
          </a:p>
          <a:p>
            <a:pPr lvl="1"/>
            <a:r>
              <a:rPr lang="en-US" sz="2400" dirty="0" smtClean="0"/>
              <a:t>Off-network health assessment &amp; remediation</a:t>
            </a:r>
          </a:p>
          <a:p>
            <a:pPr lvl="1"/>
            <a:r>
              <a:rPr lang="en-US" sz="2400" dirty="0" smtClean="0"/>
              <a:t>Forefront Client Security SHA/SHV</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up)">
                                      <p:cBhvr>
                                        <p:cTn id="13" dur="500"/>
                                        <p:tgtEl>
                                          <p:spTgt spid="4">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up)">
                                      <p:cBhvr>
                                        <p:cTn id="16" dur="500"/>
                                        <p:tgtEl>
                                          <p:spTgt spid="4">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up)">
                                      <p:cBhvr>
                                        <p:cTn id="19" dur="500"/>
                                        <p:tgtEl>
                                          <p:spTgt spid="4">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up)">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up)">
                                      <p:cBhvr>
                                        <p:cTn id="27" dur="500"/>
                                        <p:tgtEl>
                                          <p:spTgt spid="4">
                                            <p:txEl>
                                              <p:pRg st="6" end="6"/>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wipe(up)">
                                      <p:cBhvr>
                                        <p:cTn id="30" dur="500"/>
                                        <p:tgtEl>
                                          <p:spTgt spid="4">
                                            <p:txEl>
                                              <p:pRg st="7" end="7"/>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wipe(up)">
                                      <p:cBhvr>
                                        <p:cTn id="33" dur="500"/>
                                        <p:tgtEl>
                                          <p:spTgt spid="4">
                                            <p:txEl>
                                              <p:pRg st="8" end="8"/>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wipe(up)">
                                      <p:cBhvr>
                                        <p:cTn id="36" dur="500"/>
                                        <p:tgtEl>
                                          <p:spTgt spid="4">
                                            <p:txEl>
                                              <p:pRg st="9" end="9"/>
                                            </p:tx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wipe(up)">
                                      <p:cBhvr>
                                        <p:cTn id="3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val BIG"/>
          <p:cNvSpPr>
            <a:spLocks noChangeAspect="1"/>
          </p:cNvSpPr>
          <p:nvPr/>
        </p:nvSpPr>
        <p:spPr bwMode="auto">
          <a:xfrm>
            <a:off x="5130778" y="574454"/>
            <a:ext cx="8941082" cy="5809053"/>
          </a:xfrm>
          <a:prstGeom prst="ellipse">
            <a:avLst/>
          </a:prstGeom>
          <a:gradFill flip="none" rotWithShape="1">
            <a:gsLst>
              <a:gs pos="19000">
                <a:srgbClr val="EDFFB3"/>
              </a:gs>
              <a:gs pos="42000">
                <a:srgbClr val="B2F35B">
                  <a:alpha val="51000"/>
                </a:srgbClr>
              </a:gs>
              <a:gs pos="52000">
                <a:srgbClr val="6BC656">
                  <a:alpha val="51000"/>
                </a:srgbClr>
              </a:gs>
              <a:gs pos="100000">
                <a:schemeClr val="accent4">
                  <a:lumMod val="50000"/>
                </a:schemeClr>
              </a:gs>
            </a:gsLst>
            <a:path path="circle">
              <a:fillToRect l="50000" t="50000" r="50000" b="50000"/>
            </a:path>
            <a:tileRect/>
          </a:gradFill>
          <a:ln w="38100" cap="rnd">
            <a:noFill/>
            <a:round/>
            <a:headEnd/>
            <a:tailEnd/>
          </a:ln>
          <a:effectLst>
            <a:glow rad="228600">
              <a:schemeClr val="accent3">
                <a:alpha val="20000"/>
              </a:schemeClr>
            </a:glow>
            <a:outerShdw blurRad="63500" sx="102000" sy="102000" algn="ctr" rotWithShape="0">
              <a:schemeClr val="accent4">
                <a:lumMod val="50000"/>
                <a:alpha val="40000"/>
              </a:schemeClr>
            </a:outerShdw>
          </a:effectLst>
          <a:scene3d>
            <a:camera prst="orthographicFront"/>
            <a:lightRig rig="threePt" dir="t"/>
          </a:scene3d>
          <a:sp3d>
            <a:bevelT w="508000" h="63500" prst="coolSlant"/>
          </a:sp3d>
        </p:spPr>
        <p:txBody>
          <a:bodyPr lIns="0" tIns="0" rIns="0" bIns="0" anchor="ctr"/>
          <a:lstStyle/>
          <a:p>
            <a:pPr indent="-628650" algn="ctr" defTabSz="914400">
              <a:lnSpc>
                <a:spcPct val="83000"/>
              </a:lnSpc>
              <a:buClr>
                <a:schemeClr val="tx2"/>
              </a:buClr>
              <a:buSzPct val="76000"/>
              <a:defRPr/>
            </a:pPr>
            <a:endParaRPr lang="en-US" sz="2800" kern="0" dirty="0">
              <a:solidFill>
                <a:srgbClr val="111111"/>
              </a:solidFill>
            </a:endParaRPr>
          </a:p>
        </p:txBody>
      </p:sp>
      <p:sp>
        <p:nvSpPr>
          <p:cNvPr id="53" name="Oval 2"/>
          <p:cNvSpPr/>
          <p:nvPr/>
        </p:nvSpPr>
        <p:spPr bwMode="auto">
          <a:xfrm>
            <a:off x="6564425" y="1462080"/>
            <a:ext cx="5730798" cy="3723320"/>
          </a:xfrm>
          <a:prstGeom prst="ellipse">
            <a:avLst/>
          </a:prstGeom>
          <a:gradFill flip="none" rotWithShape="1">
            <a:gsLst>
              <a:gs pos="19000">
                <a:srgbClr val="EDFFB3"/>
              </a:gs>
              <a:gs pos="42000">
                <a:srgbClr val="B2F35B">
                  <a:alpha val="51000"/>
                </a:srgbClr>
              </a:gs>
              <a:gs pos="52000">
                <a:srgbClr val="6BC656">
                  <a:alpha val="51000"/>
                </a:srgbClr>
              </a:gs>
              <a:gs pos="100000">
                <a:schemeClr val="accent4">
                  <a:lumMod val="50000"/>
                </a:schemeClr>
              </a:gs>
            </a:gsLst>
            <a:path path="circle">
              <a:fillToRect l="50000" t="50000" r="50000" b="50000"/>
            </a:path>
            <a:tileRect/>
          </a:gradFill>
          <a:ln w="38100" cap="rnd">
            <a:noFill/>
            <a:round/>
            <a:headEnd/>
            <a:tailEnd/>
          </a:ln>
          <a:effectLst>
            <a:glow rad="228600">
              <a:schemeClr val="accent3">
                <a:alpha val="20000"/>
              </a:schemeClr>
            </a:glow>
            <a:outerShdw blurRad="63500" sx="102000" sy="102000" algn="ctr" rotWithShape="0">
              <a:schemeClr val="accent4">
                <a:lumMod val="50000"/>
                <a:alpha val="40000"/>
              </a:schemeClr>
            </a:outerShdw>
          </a:effectLst>
          <a:scene3d>
            <a:camera prst="orthographicFront"/>
            <a:lightRig rig="threePt" dir="t"/>
          </a:scene3d>
          <a:sp3d>
            <a:bevelT w="508000" h="63500" prst="coolSlant"/>
          </a:sp3d>
        </p:spPr>
        <p:txBody>
          <a:bodyPr lIns="0" tIns="0" rIns="0" bIns="0" anchor="ctr"/>
          <a:lstStyle/>
          <a:p>
            <a:pPr indent="-628650" algn="ctr" defTabSz="914400">
              <a:lnSpc>
                <a:spcPct val="83000"/>
              </a:lnSpc>
              <a:buClr>
                <a:schemeClr val="tx2"/>
              </a:buClr>
              <a:buSzPct val="76000"/>
              <a:defRPr/>
            </a:pPr>
            <a:endParaRPr lang="en-US" sz="2800" kern="0" dirty="0">
              <a:solidFill>
                <a:srgbClr val="111111"/>
              </a:solidFill>
            </a:endParaRPr>
          </a:p>
        </p:txBody>
      </p:sp>
      <p:sp>
        <p:nvSpPr>
          <p:cNvPr id="2" name="Title 1"/>
          <p:cNvSpPr>
            <a:spLocks noGrp="1"/>
          </p:cNvSpPr>
          <p:nvPr>
            <p:ph type="title"/>
          </p:nvPr>
        </p:nvSpPr>
        <p:spPr>
          <a:xfrm>
            <a:off x="381000" y="230188"/>
            <a:ext cx="8382000" cy="886397"/>
          </a:xfrm>
        </p:spPr>
        <p:txBody>
          <a:bodyPr/>
          <a:lstStyle/>
          <a:p>
            <a:pPr defTabSz="914099">
              <a:defRPr/>
            </a:pPr>
            <a:r>
              <a:rPr sz="3600" dirty="0" smtClean="0"/>
              <a:t>Off-network Health Assessment</a:t>
            </a:r>
            <a:r>
              <a:rPr dirty="0" smtClean="0"/>
              <a:t/>
            </a:r>
            <a:br>
              <a:rPr dirty="0" smtClean="0"/>
            </a:br>
            <a:r>
              <a:rPr lang="en-US" sz="2800" dirty="0" smtClean="0">
                <a:solidFill>
                  <a:schemeClr val="tx2"/>
                </a:solidFill>
              </a:rPr>
              <a:t>Recording compliance for roaming clients</a:t>
            </a:r>
            <a:endParaRPr lang="en-US" sz="2800" dirty="0">
              <a:solidFill>
                <a:schemeClr val="tx2"/>
              </a:solidFill>
            </a:endParaRPr>
          </a:p>
        </p:txBody>
      </p:sp>
      <p:sp>
        <p:nvSpPr>
          <p:cNvPr id="52" name="Text Placeholder 2"/>
          <p:cNvSpPr>
            <a:spLocks noGrp="1"/>
          </p:cNvSpPr>
          <p:nvPr>
            <p:ph idx="1"/>
          </p:nvPr>
        </p:nvSpPr>
        <p:spPr/>
        <p:txBody>
          <a:bodyPr/>
          <a:lstStyle/>
          <a:p>
            <a:r>
              <a:rPr lang="en-US" sz="2000" dirty="0" smtClean="0"/>
              <a:t>NAP can be used to assess compliance of </a:t>
            </a:r>
            <a:r>
              <a:rPr lang="en-US" sz="2000" dirty="0" smtClean="0"/>
              <a:t/>
            </a:r>
            <a:br>
              <a:rPr lang="en-US" sz="2000" dirty="0" smtClean="0"/>
            </a:br>
            <a:r>
              <a:rPr lang="en-US" sz="2000" dirty="0" smtClean="0"/>
              <a:t>your </a:t>
            </a:r>
            <a:r>
              <a:rPr lang="en-US" sz="2000" dirty="0" smtClean="0"/>
              <a:t>off-network clients</a:t>
            </a:r>
          </a:p>
          <a:p>
            <a:r>
              <a:rPr lang="en-US" sz="2000" dirty="0" smtClean="0"/>
              <a:t>Clients  connect to an internet facing </a:t>
            </a:r>
            <a:r>
              <a:rPr lang="en-US" sz="2000" dirty="0" smtClean="0"/>
              <a:t/>
            </a:r>
            <a:br>
              <a:rPr lang="en-US" sz="2000" dirty="0" smtClean="0"/>
            </a:br>
            <a:r>
              <a:rPr lang="en-US" sz="2000" dirty="0" smtClean="0"/>
              <a:t>health </a:t>
            </a:r>
            <a:r>
              <a:rPr lang="en-US" sz="2000" dirty="0" smtClean="0"/>
              <a:t>validation server which records </a:t>
            </a:r>
            <a:r>
              <a:rPr lang="en-US" sz="2000" dirty="0" smtClean="0"/>
              <a:t/>
            </a:r>
            <a:br>
              <a:rPr lang="en-US" sz="2000" dirty="0" smtClean="0"/>
            </a:br>
            <a:r>
              <a:rPr lang="en-US" sz="2000" dirty="0" smtClean="0"/>
              <a:t>health </a:t>
            </a:r>
            <a:r>
              <a:rPr lang="en-US" sz="2000" dirty="0" smtClean="0"/>
              <a:t>assessment</a:t>
            </a:r>
          </a:p>
          <a:p>
            <a:r>
              <a:rPr lang="en-US" sz="2000" dirty="0" smtClean="0"/>
              <a:t>Out of compliance clients can be </a:t>
            </a:r>
            <a:r>
              <a:rPr lang="en-US" sz="2000" dirty="0" smtClean="0"/>
              <a:t/>
            </a:r>
            <a:br>
              <a:rPr lang="en-US" sz="2000" dirty="0" smtClean="0"/>
            </a:br>
            <a:r>
              <a:rPr lang="en-US" sz="2000" dirty="0" smtClean="0"/>
              <a:t>remediated </a:t>
            </a:r>
            <a:r>
              <a:rPr lang="en-US" sz="2000" dirty="0" smtClean="0"/>
              <a:t>before they return </a:t>
            </a:r>
            <a:r>
              <a:rPr lang="en-US" sz="2000" dirty="0" smtClean="0"/>
              <a:t/>
            </a:r>
            <a:br>
              <a:rPr lang="en-US" sz="2000" dirty="0" smtClean="0"/>
            </a:br>
            <a:r>
              <a:rPr lang="en-US" sz="2000" dirty="0" smtClean="0"/>
              <a:t>to </a:t>
            </a:r>
            <a:r>
              <a:rPr lang="en-US" sz="2000" dirty="0" smtClean="0"/>
              <a:t>the intranet</a:t>
            </a:r>
          </a:p>
          <a:p>
            <a:r>
              <a:rPr lang="en-US" sz="2000" dirty="0" smtClean="0"/>
              <a:t>Advantages</a:t>
            </a:r>
          </a:p>
          <a:p>
            <a:pPr lvl="1"/>
            <a:r>
              <a:rPr lang="en-US" sz="1800" dirty="0" smtClean="0"/>
              <a:t>Record compliance for all your assets</a:t>
            </a:r>
          </a:p>
          <a:p>
            <a:pPr lvl="1"/>
            <a:r>
              <a:rPr lang="en-US" sz="1800" dirty="0" smtClean="0"/>
              <a:t>Remediate clients anywhere</a:t>
            </a:r>
          </a:p>
          <a:p>
            <a:pPr lvl="1"/>
            <a:r>
              <a:rPr lang="en-US" sz="1800" dirty="0" smtClean="0"/>
              <a:t>Scalable solution</a:t>
            </a:r>
          </a:p>
          <a:p>
            <a:pPr lvl="1"/>
            <a:r>
              <a:rPr lang="en-US" sz="1800" dirty="0" smtClean="0"/>
              <a:t>Easy to deploy</a:t>
            </a:r>
          </a:p>
        </p:txBody>
      </p:sp>
      <p:pic>
        <p:nvPicPr>
          <p:cNvPr id="4100" name="Picture 4" descr="C:\Program Files\Microsoft Resource DVD Artwork\DVD_ART\Artwork_Imagery\HARDWARE_IMAGERY\Illustration - Misc Hardware\Windows Vista Illustration Icons\Server.png"/>
          <p:cNvPicPr>
            <a:picLocks noChangeAspect="1" noChangeArrowheads="1"/>
          </p:cNvPicPr>
          <p:nvPr/>
        </p:nvPicPr>
        <p:blipFill>
          <a:blip r:embed="rId3"/>
          <a:srcRect/>
          <a:stretch>
            <a:fillRect/>
          </a:stretch>
        </p:blipFill>
        <p:spPr bwMode="auto">
          <a:xfrm>
            <a:off x="6637594" y="2705101"/>
            <a:ext cx="933450" cy="1279525"/>
          </a:xfrm>
          <a:prstGeom prst="rect">
            <a:avLst/>
          </a:prstGeom>
          <a:noFill/>
          <a:ln w="9525">
            <a:noFill/>
            <a:miter lim="800000"/>
            <a:headEnd/>
            <a:tailEnd/>
          </a:ln>
        </p:spPr>
      </p:pic>
      <p:sp>
        <p:nvSpPr>
          <p:cNvPr id="61" name="Microsoft NPS"/>
          <p:cNvSpPr/>
          <p:nvPr/>
        </p:nvSpPr>
        <p:spPr>
          <a:xfrm>
            <a:off x="6409091" y="2351307"/>
            <a:ext cx="1208088" cy="338554"/>
          </a:xfrm>
          <a:prstGeom prst="rect">
            <a:avLst/>
          </a:prstGeom>
        </p:spPr>
        <p:txBody>
          <a:bodyPr>
            <a:spAutoFit/>
          </a:bodyPr>
          <a:lstStyle/>
          <a:p>
            <a:pPr algn="ctr" defTabSz="1096963">
              <a:defRPr/>
            </a:pPr>
            <a:r>
              <a:rPr lang="en-US" sz="1600" kern="0" spc="-100" dirty="0" smtClean="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NPS</a:t>
            </a:r>
            <a:endParaRPr lang="en-US" sz="16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endParaRPr>
          </a:p>
        </p:txBody>
      </p:sp>
      <p:grpSp>
        <p:nvGrpSpPr>
          <p:cNvPr id="3" name="Corporate Network"/>
          <p:cNvGrpSpPr>
            <a:grpSpLocks/>
          </p:cNvGrpSpPr>
          <p:nvPr/>
        </p:nvGrpSpPr>
        <p:grpSpPr bwMode="auto">
          <a:xfrm>
            <a:off x="7483241" y="3338856"/>
            <a:ext cx="2257425" cy="1209675"/>
            <a:chOff x="6743699" y="4944357"/>
            <a:chExt cx="2257425" cy="1210381"/>
          </a:xfrm>
        </p:grpSpPr>
        <p:pic>
          <p:nvPicPr>
            <p:cNvPr id="25679" name="Picture 5"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925224" y="5362575"/>
              <a:ext cx="488401" cy="668338"/>
            </a:xfrm>
            <a:prstGeom prst="rect">
              <a:avLst/>
            </a:prstGeom>
            <a:noFill/>
            <a:ln w="9525">
              <a:noFill/>
              <a:miter lim="800000"/>
              <a:headEnd/>
              <a:tailEnd/>
            </a:ln>
          </p:spPr>
        </p:pic>
        <p:pic>
          <p:nvPicPr>
            <p:cNvPr id="25680" name="Picture 4" descr="C:\Program Files\Microsoft Resource DVD Artwork\DVD_ART\Artwork_Imagery\HARDWARE_IMAGERY\Illustration - Misc Hardware\Windows Vista Illustration Icons\Laptop.png"/>
            <p:cNvPicPr>
              <a:picLocks noChangeAspect="1" noChangeArrowheads="1"/>
            </p:cNvPicPr>
            <p:nvPr/>
          </p:nvPicPr>
          <p:blipFill>
            <a:blip r:embed="rId5"/>
            <a:srcRect/>
            <a:stretch>
              <a:fillRect/>
            </a:stretch>
          </p:blipFill>
          <p:spPr bwMode="auto">
            <a:xfrm>
              <a:off x="8239125" y="5365750"/>
              <a:ext cx="636588" cy="636588"/>
            </a:xfrm>
            <a:prstGeom prst="rect">
              <a:avLst/>
            </a:prstGeom>
            <a:noFill/>
            <a:ln w="9525">
              <a:noFill/>
              <a:miter lim="800000"/>
              <a:headEnd/>
              <a:tailEnd/>
            </a:ln>
          </p:spPr>
        </p:pic>
        <p:pic>
          <p:nvPicPr>
            <p:cNvPr id="25681" name="Picture 5" descr="C:\Program Files\Microsoft Resource DVD Artwork\DVD_ART\Artwork_Imagery\HARDWARE_IMAGERY\Illustration - Misc Hardware\Windows Vista Illustration Icons\Computer.png"/>
            <p:cNvPicPr>
              <a:picLocks noChangeAspect="1" noChangeArrowheads="1"/>
            </p:cNvPicPr>
            <p:nvPr/>
          </p:nvPicPr>
          <p:blipFill>
            <a:blip r:embed="rId6"/>
            <a:srcRect/>
            <a:stretch>
              <a:fillRect/>
            </a:stretch>
          </p:blipFill>
          <p:spPr bwMode="auto">
            <a:xfrm>
              <a:off x="7413625" y="5316538"/>
              <a:ext cx="742950" cy="742950"/>
            </a:xfrm>
            <a:prstGeom prst="rect">
              <a:avLst/>
            </a:prstGeom>
            <a:noFill/>
            <a:ln w="9525">
              <a:noFill/>
              <a:miter lim="800000"/>
              <a:headEnd/>
              <a:tailEnd/>
            </a:ln>
          </p:spPr>
        </p:pic>
        <p:sp>
          <p:nvSpPr>
            <p:cNvPr id="60" name="Intranet"/>
            <p:cNvSpPr/>
            <p:nvPr/>
          </p:nvSpPr>
          <p:spPr>
            <a:xfrm>
              <a:off x="7021512" y="4944357"/>
              <a:ext cx="1688283" cy="338752"/>
            </a:xfrm>
            <a:prstGeom prst="rect">
              <a:avLst/>
            </a:prstGeom>
          </p:spPr>
          <p:txBody>
            <a:bodyPr wrap="none">
              <a:spAutoFit/>
            </a:bodyPr>
            <a:lstStyle/>
            <a:p>
              <a:pPr defTabSz="1096963">
                <a:defRPr/>
              </a:pPr>
              <a:r>
                <a:rPr lang="en-US" sz="16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Corporate </a:t>
              </a:r>
              <a:r>
                <a:rPr lang="en-US" sz="1600" kern="0" spc="-100" dirty="0" smtClean="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Resources</a:t>
              </a:r>
              <a:endParaRPr lang="en-US" sz="16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endParaRPr>
            </a:p>
          </p:txBody>
        </p:sp>
        <p:sp>
          <p:nvSpPr>
            <p:cNvPr id="62" name="Rounded Rectangle 61"/>
            <p:cNvSpPr/>
            <p:nvPr/>
          </p:nvSpPr>
          <p:spPr bwMode="auto">
            <a:xfrm>
              <a:off x="6743699" y="5276850"/>
              <a:ext cx="2257425" cy="877888"/>
            </a:xfrm>
            <a:prstGeom prst="roundRect">
              <a:avLst/>
            </a:prstGeom>
            <a:noFill/>
            <a:ln w="38100" cmpd="sng">
              <a:headEnd type="none" w="med" len="med"/>
              <a:tailEnd type="none" w="med" len="me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n-US" sz="2800" dirty="0">
                <a:solidFill>
                  <a:schemeClr val="tx2"/>
                </a:solidFill>
                <a:effectLst>
                  <a:outerShdw blurRad="38100" dist="38100" dir="2700000" algn="tl">
                    <a:srgbClr val="000000">
                      <a:alpha val="43137"/>
                    </a:srgbClr>
                  </a:outerShdw>
                </a:effectLst>
              </a:endParaRPr>
            </a:p>
          </p:txBody>
        </p:sp>
      </p:grpSp>
      <p:grpSp>
        <p:nvGrpSpPr>
          <p:cNvPr id="4" name="Policy Servers"/>
          <p:cNvGrpSpPr>
            <a:grpSpLocks/>
          </p:cNvGrpSpPr>
          <p:nvPr/>
        </p:nvGrpSpPr>
        <p:grpSpPr bwMode="auto">
          <a:xfrm>
            <a:off x="7877175" y="1773900"/>
            <a:ext cx="1303370" cy="1195777"/>
            <a:chOff x="7166520" y="1680136"/>
            <a:chExt cx="1303371" cy="1196414"/>
          </a:xfrm>
        </p:grpSpPr>
        <p:sp>
          <p:nvSpPr>
            <p:cNvPr id="65" name="Intranet"/>
            <p:cNvSpPr/>
            <p:nvPr/>
          </p:nvSpPr>
          <p:spPr>
            <a:xfrm>
              <a:off x="7313803" y="1680136"/>
              <a:ext cx="1156088" cy="338734"/>
            </a:xfrm>
            <a:prstGeom prst="rect">
              <a:avLst/>
            </a:prstGeom>
          </p:spPr>
          <p:txBody>
            <a:bodyPr wrap="none">
              <a:spAutoFit/>
            </a:bodyPr>
            <a:lstStyle/>
            <a:p>
              <a:pPr algn="ctr" defTabSz="1096963">
                <a:defRPr/>
              </a:pPr>
              <a:r>
                <a:rPr lang="en-US" sz="16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Policy </a:t>
              </a:r>
              <a:r>
                <a:rPr lang="en-US" sz="1600" kern="0" spc="-100" dirty="0" smtClean="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Servers</a:t>
              </a:r>
              <a:endParaRPr lang="en-US" sz="16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endParaRPr>
            </a:p>
          </p:txBody>
        </p:sp>
        <p:sp>
          <p:nvSpPr>
            <p:cNvPr id="66" name="Rounded Rectangle 65"/>
            <p:cNvSpPr/>
            <p:nvPr/>
          </p:nvSpPr>
          <p:spPr bwMode="auto">
            <a:xfrm>
              <a:off x="7166520" y="2095500"/>
              <a:ext cx="1266826" cy="781050"/>
            </a:xfrm>
            <a:prstGeom prst="roundRect">
              <a:avLst/>
            </a:prstGeom>
            <a:noFill/>
            <a:ln w="38100" cmpd="sng">
              <a:headEnd type="none" w="med" len="med"/>
              <a:tailEnd type="none" w="med" len="me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n-US" sz="2800" dirty="0">
                <a:solidFill>
                  <a:schemeClr val="tx2"/>
                </a:solidFill>
                <a:effectLst>
                  <a:outerShdw blurRad="38100" dist="38100" dir="2700000" algn="tl">
                    <a:srgbClr val="000000">
                      <a:alpha val="43137"/>
                    </a:srgbClr>
                  </a:outerShdw>
                </a:effectLst>
              </a:endParaRPr>
            </a:p>
          </p:txBody>
        </p:sp>
      </p:grpSp>
      <p:grpSp>
        <p:nvGrpSpPr>
          <p:cNvPr id="5" name="Group 77"/>
          <p:cNvGrpSpPr>
            <a:grpSpLocks/>
          </p:cNvGrpSpPr>
          <p:nvPr/>
        </p:nvGrpSpPr>
        <p:grpSpPr bwMode="auto">
          <a:xfrm>
            <a:off x="7977359" y="2206749"/>
            <a:ext cx="965200" cy="668337"/>
            <a:chOff x="7296699" y="2200275"/>
            <a:chExt cx="964651" cy="668338"/>
          </a:xfrm>
        </p:grpSpPr>
        <p:pic>
          <p:nvPicPr>
            <p:cNvPr id="25673" name="Picture 5"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7296699" y="2200275"/>
              <a:ext cx="488401" cy="668338"/>
            </a:xfrm>
            <a:prstGeom prst="rect">
              <a:avLst/>
            </a:prstGeom>
            <a:noFill/>
            <a:ln w="9525">
              <a:noFill/>
              <a:miter lim="800000"/>
              <a:headEnd/>
              <a:tailEnd/>
            </a:ln>
          </p:spPr>
        </p:pic>
        <p:pic>
          <p:nvPicPr>
            <p:cNvPr id="25674" name="Picture 5"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7772949" y="2200275"/>
              <a:ext cx="488401" cy="668338"/>
            </a:xfrm>
            <a:prstGeom prst="rect">
              <a:avLst/>
            </a:prstGeom>
            <a:noFill/>
            <a:ln w="9525">
              <a:noFill/>
              <a:miter lim="800000"/>
              <a:headEnd/>
              <a:tailEnd/>
            </a:ln>
          </p:spPr>
        </p:pic>
      </p:grpSp>
      <p:sp>
        <p:nvSpPr>
          <p:cNvPr id="76" name="Rounded Rectangle 75"/>
          <p:cNvSpPr/>
          <p:nvPr/>
        </p:nvSpPr>
        <p:spPr bwMode="auto">
          <a:xfrm>
            <a:off x="6254108" y="4470450"/>
            <a:ext cx="923925" cy="1647825"/>
          </a:xfrm>
          <a:prstGeom prst="roundRect">
            <a:avLst/>
          </a:prstGeom>
          <a:solidFill>
            <a:schemeClr val="accent3">
              <a:lumMod val="60000"/>
              <a:lumOff val="40000"/>
              <a:alpha val="31000"/>
            </a:schemeClr>
          </a:solidFill>
          <a:ln w="38100" cmpd="sng">
            <a:solidFill>
              <a:schemeClr val="accent3"/>
            </a:solidFill>
            <a:headEnd type="none" w="med" len="med"/>
            <a:tailEnd type="none" w="med" len="med"/>
          </a:ln>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n-US" sz="2800" dirty="0">
              <a:solidFill>
                <a:schemeClr val="tx2"/>
              </a:solidFill>
              <a:effectLst>
                <a:outerShdw blurRad="38100" dist="38100" dir="2700000" algn="tl">
                  <a:srgbClr val="000000">
                    <a:alpha val="43137"/>
                  </a:srgbClr>
                </a:outerShdw>
              </a:effectLst>
            </a:endParaRPr>
          </a:p>
        </p:txBody>
      </p:sp>
      <p:grpSp>
        <p:nvGrpSpPr>
          <p:cNvPr id="6" name="Group 78"/>
          <p:cNvGrpSpPr>
            <a:grpSpLocks/>
          </p:cNvGrpSpPr>
          <p:nvPr/>
        </p:nvGrpSpPr>
        <p:grpSpPr bwMode="auto">
          <a:xfrm>
            <a:off x="6340239" y="5351026"/>
            <a:ext cx="849312" cy="669925"/>
            <a:chOff x="7410999" y="2228850"/>
            <a:chExt cx="850351" cy="668338"/>
          </a:xfrm>
        </p:grpSpPr>
        <p:pic>
          <p:nvPicPr>
            <p:cNvPr id="25671" name="Picture 5"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7410999" y="2228850"/>
              <a:ext cx="488401" cy="668338"/>
            </a:xfrm>
            <a:prstGeom prst="rect">
              <a:avLst/>
            </a:prstGeom>
            <a:noFill/>
            <a:ln w="9525">
              <a:noFill/>
              <a:miter lim="800000"/>
              <a:headEnd/>
              <a:tailEnd/>
            </a:ln>
          </p:spPr>
        </p:pic>
        <p:pic>
          <p:nvPicPr>
            <p:cNvPr id="25672" name="Picture 5"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7772949" y="2228850"/>
              <a:ext cx="488401" cy="668338"/>
            </a:xfrm>
            <a:prstGeom prst="rect">
              <a:avLst/>
            </a:prstGeom>
            <a:noFill/>
            <a:ln w="9525">
              <a:noFill/>
              <a:miter lim="800000"/>
              <a:headEnd/>
              <a:tailEnd/>
            </a:ln>
          </p:spPr>
        </p:pic>
      </p:grpSp>
      <p:sp>
        <p:nvSpPr>
          <p:cNvPr id="82" name="DCHP,  VPN"/>
          <p:cNvSpPr/>
          <p:nvPr/>
        </p:nvSpPr>
        <p:spPr>
          <a:xfrm>
            <a:off x="5270139" y="3547185"/>
            <a:ext cx="1208087" cy="338554"/>
          </a:xfrm>
          <a:prstGeom prst="rect">
            <a:avLst/>
          </a:prstGeom>
        </p:spPr>
        <p:txBody>
          <a:bodyPr>
            <a:spAutoFit/>
          </a:bodyPr>
          <a:lstStyle/>
          <a:p>
            <a:pPr algn="ctr" defTabSz="1096963">
              <a:defRPr/>
            </a:pPr>
            <a:r>
              <a:rPr lang="en-US" sz="1600" kern="0" spc="-100" dirty="0" smtClean="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HRA</a:t>
            </a:r>
            <a:endParaRPr lang="en-US" sz="12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endParaRPr>
          </a:p>
        </p:txBody>
      </p:sp>
      <p:sp>
        <p:nvSpPr>
          <p:cNvPr id="75" name="Fix Up"/>
          <p:cNvSpPr/>
          <p:nvPr/>
        </p:nvSpPr>
        <p:spPr>
          <a:xfrm>
            <a:off x="6216591" y="4622973"/>
            <a:ext cx="952500" cy="631825"/>
          </a:xfrm>
          <a:prstGeom prst="rect">
            <a:avLst/>
          </a:prstGeom>
        </p:spPr>
        <p:txBody>
          <a:bodyPr>
            <a:spAutoFit/>
          </a:bodyPr>
          <a:lstStyle/>
          <a:p>
            <a:pPr algn="ctr" defTabSz="1096963">
              <a:defRPr/>
            </a:pPr>
            <a:r>
              <a:rPr lang="en-US" sz="12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t>Remediation </a:t>
            </a:r>
            <a:br>
              <a:rPr lang="en-US" sz="12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br>
            <a:r>
              <a:rPr lang="en-US" sz="12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t>Servers</a:t>
            </a:r>
            <a:br>
              <a:rPr lang="en-US" sz="12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br>
            <a:r>
              <a:rPr lang="en-US" sz="105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t>e.g., Patch</a:t>
            </a:r>
          </a:p>
        </p:txBody>
      </p:sp>
      <p:cxnSp>
        <p:nvCxnSpPr>
          <p:cNvPr id="88" name="Straight Connector 87"/>
          <p:cNvCxnSpPr/>
          <p:nvPr/>
        </p:nvCxnSpPr>
        <p:spPr>
          <a:xfrm>
            <a:off x="4791296" y="4867422"/>
            <a:ext cx="1461225" cy="484456"/>
          </a:xfrm>
          <a:prstGeom prst="line">
            <a:avLst/>
          </a:prstGeom>
          <a:ln w="50800" cap="rnd">
            <a:solidFill>
              <a:schemeClr val="accent5"/>
            </a:solidFill>
            <a:prstDash val="sysDot"/>
            <a:tailEnd type="stealth"/>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7388562" y="2971800"/>
            <a:ext cx="528775" cy="285750"/>
          </a:xfrm>
          <a:prstGeom prst="line">
            <a:avLst/>
          </a:prstGeom>
          <a:ln w="50800" cap="rnd">
            <a:solidFill>
              <a:schemeClr val="accent5">
                <a:lumMod val="60000"/>
                <a:lumOff val="40000"/>
              </a:schemeClr>
            </a:solidFill>
            <a:prstDash val="sysDot"/>
            <a:headEnd type="stealth"/>
            <a:tailEnd type="stealth"/>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sp>
        <p:nvSpPr>
          <p:cNvPr id="109" name="Not policy compliant"/>
          <p:cNvSpPr/>
          <p:nvPr/>
        </p:nvSpPr>
        <p:spPr bwMode="auto">
          <a:xfrm>
            <a:off x="5067246" y="5407681"/>
            <a:ext cx="928912" cy="366593"/>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109728" tIns="54864" rIns="109728" bIns="54864" anchor="ctr"/>
          <a:lstStyle/>
          <a:p>
            <a:pPr algn="ctr" defTabSz="1096963">
              <a:lnSpc>
                <a:spcPct val="90000"/>
              </a:lnSpc>
              <a:defRPr/>
            </a:pPr>
            <a:r>
              <a:rPr lang="en-US" sz="1200" dirty="0">
                <a:solidFill>
                  <a:schemeClr val="tx2"/>
                </a:solidFill>
                <a:effectLst>
                  <a:outerShdw blurRad="38100" dist="38100" dir="2700000" algn="tl">
                    <a:srgbClr val="000000">
                      <a:alpha val="43137"/>
                    </a:srgbClr>
                  </a:outerShdw>
                </a:effectLst>
              </a:rPr>
              <a:t>Not policy compliant</a:t>
            </a:r>
          </a:p>
        </p:txBody>
      </p:sp>
      <p:cxnSp>
        <p:nvCxnSpPr>
          <p:cNvPr id="104" name="Straight Connector 103"/>
          <p:cNvCxnSpPr/>
          <p:nvPr/>
        </p:nvCxnSpPr>
        <p:spPr>
          <a:xfrm>
            <a:off x="5814988" y="3221502"/>
            <a:ext cx="812621" cy="1588"/>
          </a:xfrm>
          <a:prstGeom prst="line">
            <a:avLst/>
          </a:prstGeom>
          <a:ln w="50800" cap="rnd">
            <a:solidFill>
              <a:schemeClr val="accent5">
                <a:lumMod val="60000"/>
                <a:lumOff val="40000"/>
              </a:schemeClr>
            </a:solidFill>
            <a:prstDash val="sysDot"/>
            <a:tailEnd type="stealth"/>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4476653" y="3430614"/>
            <a:ext cx="1547445" cy="1129226"/>
          </a:xfrm>
          <a:prstGeom prst="line">
            <a:avLst/>
          </a:prstGeom>
          <a:ln w="50800" cap="rnd">
            <a:solidFill>
              <a:schemeClr val="accent5">
                <a:lumMod val="60000"/>
                <a:lumOff val="40000"/>
              </a:schemeClr>
            </a:solidFill>
            <a:prstDash val="sysDot"/>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pic>
        <p:nvPicPr>
          <p:cNvPr id="84" name="Picture 4" descr="C:\Program Files\Microsoft Resource DVD Artwork\DVD_ART\Artwork_Imagery\HARDWARE_IMAGERY\Illustration - Misc Hardware\Windows Vista Illustration Icons\Laptop.png"/>
          <p:cNvPicPr>
            <a:picLocks noChangeAspect="1" noChangeArrowheads="1"/>
          </p:cNvPicPr>
          <p:nvPr/>
        </p:nvPicPr>
        <p:blipFill>
          <a:blip r:embed="rId5"/>
          <a:srcRect/>
          <a:stretch>
            <a:fillRect/>
          </a:stretch>
        </p:blipFill>
        <p:spPr bwMode="auto">
          <a:xfrm>
            <a:off x="4046400" y="4499405"/>
            <a:ext cx="1044575" cy="1044575"/>
          </a:xfrm>
          <a:prstGeom prst="rect">
            <a:avLst/>
          </a:prstGeom>
          <a:noFill/>
          <a:effectLst>
            <a:outerShdw blurRad="63500" sx="102000" sy="102000" algn="ctr" rotWithShape="0">
              <a:prstClr val="black">
                <a:alpha val="40000"/>
              </a:prstClr>
            </a:outerShdw>
          </a:effectLst>
        </p:spPr>
      </p:pic>
      <p:pic>
        <p:nvPicPr>
          <p:cNvPr id="4099" name="Picture 3" descr="C:\Program Files\Microsoft Resource DVD Artwork\DVD_ART\Artwork_Imagery\HARDWARE_IMAGERY\Illustration - Misc Hardware\Windows Vista Illustration Icons\VPN.png"/>
          <p:cNvPicPr>
            <a:picLocks noChangeAspect="1" noChangeArrowheads="1"/>
          </p:cNvPicPr>
          <p:nvPr/>
        </p:nvPicPr>
        <p:blipFill>
          <a:blip r:embed="rId7"/>
          <a:srcRect/>
          <a:stretch>
            <a:fillRect/>
          </a:stretch>
        </p:blipFill>
        <p:spPr bwMode="auto">
          <a:xfrm>
            <a:off x="5616777" y="2869578"/>
            <a:ext cx="525463" cy="73501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1000"/>
                                        <p:tgtEl>
                                          <p:spTgt spid="84"/>
                                        </p:tgtEl>
                                      </p:cBhvr>
                                    </p:animEffect>
                                  </p:childTnLst>
                                </p:cTn>
                              </p:par>
                              <p:par>
                                <p:cTn id="11" presetID="10" presetClass="entr" presetSubtype="0" fill="hold" nodeType="with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fade">
                                      <p:cBhvr>
                                        <p:cTn id="13" dur="1000"/>
                                        <p:tgtEl>
                                          <p:spTgt spid="4099"/>
                                        </p:tgtEl>
                                      </p:cBhvr>
                                    </p:animEffect>
                                  </p:childTnLst>
                                </p:cTn>
                              </p:par>
                              <p:par>
                                <p:cTn id="14" presetID="10" presetClass="entr" presetSubtype="0" fill="hold" nodeType="with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fade">
                                      <p:cBhvr>
                                        <p:cTn id="16" dur="1000"/>
                                        <p:tgtEl>
                                          <p:spTgt spid="410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1000"/>
                                        <p:tgtEl>
                                          <p:spTgt spid="61"/>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1000"/>
                                        <p:tgtEl>
                                          <p:spTgt spid="7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1000"/>
                                        <p:tgtEl>
                                          <p:spTgt spid="8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1000"/>
                                        <p:tgtEl>
                                          <p:spTgt spid="75"/>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500"/>
                                        <p:tgtEl>
                                          <p:spTgt spid="86"/>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Effect transition="in" filter="wipe(left)">
                                      <p:cBhvr>
                                        <p:cTn id="50" dur="500"/>
                                        <p:tgtEl>
                                          <p:spTgt spid="104"/>
                                        </p:tgtEl>
                                      </p:cBhvr>
                                    </p:animEffect>
                                  </p:childTnLst>
                                </p:cTn>
                              </p:par>
                            </p:childTnLst>
                          </p:cTn>
                        </p:par>
                        <p:par>
                          <p:cTn id="51" fill="hold">
                            <p:stCondLst>
                              <p:cond delay="2000"/>
                            </p:stCondLst>
                            <p:childTnLst>
                              <p:par>
                                <p:cTn id="52" presetID="22" presetClass="entr" presetSubtype="8" fill="hold" nodeType="afterEffect">
                                  <p:stCondLst>
                                    <p:cond delay="0"/>
                                  </p:stCondLst>
                                  <p:childTnLst>
                                    <p:set>
                                      <p:cBhvr>
                                        <p:cTn id="53" dur="1" fill="hold">
                                          <p:stCondLst>
                                            <p:cond delay="0"/>
                                          </p:stCondLst>
                                        </p:cTn>
                                        <p:tgtEl>
                                          <p:spTgt spid="98"/>
                                        </p:tgtEl>
                                        <p:attrNameLst>
                                          <p:attrName>style.visibility</p:attrName>
                                        </p:attrNameLst>
                                      </p:cBhvr>
                                      <p:to>
                                        <p:strVal val="visible"/>
                                      </p:to>
                                    </p:set>
                                    <p:animEffect transition="in" filter="wipe(left)">
                                      <p:cBhvr>
                                        <p:cTn id="54" dur="500"/>
                                        <p:tgtEl>
                                          <p:spTgt spid="98"/>
                                        </p:tgtEl>
                                      </p:cBhvr>
                                    </p:animEffect>
                                  </p:childTnLst>
                                </p:cTn>
                              </p:par>
                            </p:childTnLst>
                          </p:cTn>
                        </p:par>
                        <p:par>
                          <p:cTn id="55" fill="hold">
                            <p:stCondLst>
                              <p:cond delay="2500"/>
                            </p:stCondLst>
                            <p:childTnLst>
                              <p:par>
                                <p:cTn id="56" presetID="22" presetClass="entr" presetSubtype="8" fill="hold" nodeType="after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wipe(left)">
                                      <p:cBhvr>
                                        <p:cTn id="58" dur="500"/>
                                        <p:tgtEl>
                                          <p:spTgt spid="88"/>
                                        </p:tgtEl>
                                      </p:cBhvr>
                                    </p:animEffect>
                                  </p:childTnLst>
                                </p:cTn>
                              </p:par>
                              <p:par>
                                <p:cTn id="59" presetID="10" presetClass="entr" presetSubtype="0" fill="hold" nodeType="withEffect">
                                  <p:stCondLst>
                                    <p:cond delay="0"/>
                                  </p:stCondLst>
                                  <p:childTnLst>
                                    <p:set>
                                      <p:cBhvr>
                                        <p:cTn id="60" dur="1" fill="hold">
                                          <p:stCondLst>
                                            <p:cond delay="0"/>
                                          </p:stCondLst>
                                        </p:cTn>
                                        <p:tgtEl>
                                          <p:spTgt spid="109"/>
                                        </p:tgtEl>
                                        <p:attrNameLst>
                                          <p:attrName>style.visibility</p:attrName>
                                        </p:attrNameLst>
                                      </p:cBhvr>
                                      <p:to>
                                        <p:strVal val="visible"/>
                                      </p:to>
                                    </p:set>
                                    <p:animEffect transition="in" filter="fade">
                                      <p:cBhvr>
                                        <p:cTn id="61"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82"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60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NAP Deployment Basics</a:t>
            </a:r>
            <a:endParaRPr sz="6000" b="0"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Planning Basics</a:t>
            </a:r>
            <a:endParaRPr lang="en-US" dirty="0"/>
          </a:p>
        </p:txBody>
      </p:sp>
      <p:sp>
        <p:nvSpPr>
          <p:cNvPr id="6" name="Text Placeholder 5"/>
          <p:cNvSpPr>
            <a:spLocks noGrp="1"/>
          </p:cNvSpPr>
          <p:nvPr>
            <p:ph idx="1"/>
          </p:nvPr>
        </p:nvSpPr>
        <p:spPr/>
        <p:txBody>
          <a:bodyPr/>
          <a:lstStyle/>
          <a:p>
            <a:r>
              <a:rPr lang="en-US" sz="2400" dirty="0" smtClean="0"/>
              <a:t>Identify your NAP deployment goals</a:t>
            </a:r>
          </a:p>
          <a:p>
            <a:r>
              <a:rPr lang="en-US" sz="2400" dirty="0" smtClean="0"/>
              <a:t>Inventory the various methods computers access your network</a:t>
            </a:r>
          </a:p>
          <a:p>
            <a:r>
              <a:rPr lang="en-US" sz="2400" dirty="0" smtClean="0"/>
              <a:t>Determine which enforcement options are right for you</a:t>
            </a:r>
          </a:p>
          <a:p>
            <a:r>
              <a:rPr lang="en-US" sz="2400" dirty="0" smtClean="0"/>
              <a:t>Understand what “system health” means for your network</a:t>
            </a:r>
          </a:p>
          <a:p>
            <a:r>
              <a:rPr lang="en-US" sz="2400" dirty="0" smtClean="0"/>
              <a:t>Determine your monitoring or compliance reporting needs</a:t>
            </a:r>
          </a:p>
          <a:p>
            <a:r>
              <a:rPr lang="en-US" sz="2400" dirty="0" smtClean="0"/>
              <a:t>Determine if exemptions will be required</a:t>
            </a:r>
          </a:p>
          <a:p>
            <a:r>
              <a:rPr lang="en-US" sz="2400" dirty="0" smtClean="0"/>
              <a:t>Create a testing and rollout strategy</a:t>
            </a:r>
          </a:p>
          <a:p>
            <a:r>
              <a:rPr lang="en-US" sz="2400" dirty="0" smtClean="0"/>
              <a:t>Create an availability and scale out strategy</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up)">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up)">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up)">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up)">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Potential NAP Deployment Goals</a:t>
            </a:r>
            <a:endParaRPr lang="en-US" dirty="0"/>
          </a:p>
        </p:txBody>
      </p:sp>
      <p:sp>
        <p:nvSpPr>
          <p:cNvPr id="3" name="Text Placeholder 2"/>
          <p:cNvSpPr>
            <a:spLocks noGrp="1"/>
          </p:cNvSpPr>
          <p:nvPr>
            <p:ph idx="1"/>
          </p:nvPr>
        </p:nvSpPr>
        <p:spPr/>
        <p:txBody>
          <a:bodyPr/>
          <a:lstStyle/>
          <a:p>
            <a:r>
              <a:rPr lang="en-US" sz="2800" dirty="0" smtClean="0"/>
              <a:t>Manage risk within a network</a:t>
            </a:r>
          </a:p>
          <a:p>
            <a:r>
              <a:rPr lang="en-US" sz="2800" dirty="0" smtClean="0"/>
              <a:t>Track compliance with security policies</a:t>
            </a:r>
          </a:p>
          <a:p>
            <a:r>
              <a:rPr lang="en-US" sz="2800" dirty="0" smtClean="0"/>
              <a:t>Keep computers updated</a:t>
            </a:r>
          </a:p>
          <a:p>
            <a:r>
              <a:rPr lang="en-US" sz="2800" dirty="0" smtClean="0"/>
              <a:t>Protect roaming laptop computers</a:t>
            </a:r>
          </a:p>
          <a:p>
            <a:r>
              <a:rPr lang="en-US" sz="2800" dirty="0" smtClean="0"/>
              <a:t>Protect corporate assets from unmanaged computers</a:t>
            </a:r>
          </a:p>
          <a:p>
            <a:r>
              <a:rPr lang="en-US" sz="2800" dirty="0" smtClean="0"/>
              <a:t>Protection for corporate HQ network</a:t>
            </a:r>
          </a:p>
          <a:p>
            <a:r>
              <a:rPr lang="en-US" sz="2800" dirty="0" smtClean="0"/>
              <a:t>Protection for branch offices</a:t>
            </a:r>
          </a:p>
          <a:p>
            <a:r>
              <a:rPr lang="en-US" sz="2800" dirty="0" smtClean="0"/>
              <a:t>Protection for remote access</a:t>
            </a:r>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up)">
                                      <p:cBhvr>
                                        <p:cTn id="29" dur="500"/>
                                        <p:tgtEl>
                                          <p:spTgt spid="3">
                                            <p:txEl>
                                              <p:pRg st="5" end="5"/>
                                            </p:txEl>
                                          </p:spTgt>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up)">
                                      <p:cBhvr>
                                        <p:cTn id="33" dur="500"/>
                                        <p:tgtEl>
                                          <p:spTgt spid="3">
                                            <p:txEl>
                                              <p:pRg st="6" end="6"/>
                                            </p:txEl>
                                          </p:spTgt>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Enforcement Options</a:t>
            </a:r>
            <a:endParaRPr lang="en-US" dirty="0"/>
          </a:p>
        </p:txBody>
      </p:sp>
      <p:graphicFrame>
        <p:nvGraphicFramePr>
          <p:cNvPr id="4" name="Content Placeholder 3"/>
          <p:cNvGraphicFramePr>
            <a:graphicFrameLocks/>
          </p:cNvGraphicFramePr>
          <p:nvPr/>
        </p:nvGraphicFramePr>
        <p:xfrm>
          <a:off x="235131" y="1412875"/>
          <a:ext cx="8699863" cy="4609103"/>
        </p:xfrm>
        <a:graphic>
          <a:graphicData uri="http://schemas.openxmlformats.org/drawingml/2006/table">
            <a:tbl>
              <a:tblPr firstRow="1" bandRow="1">
                <a:tableStyleId>{0E3FDE45-AF77-4B5C-9715-49D594BDF05E}</a:tableStyleId>
              </a:tblPr>
              <a:tblGrid>
                <a:gridCol w="3064175"/>
                <a:gridCol w="2539791"/>
                <a:gridCol w="3095897"/>
              </a:tblGrid>
              <a:tr h="467581">
                <a:tc>
                  <a:txBody>
                    <a:bodyPr/>
                    <a:lstStyle/>
                    <a:p>
                      <a:pPr marL="0" algn="ctr" defTabSz="914099" rtl="0" eaLnBrk="1" fontAlgn="base" latinLnBrk="0" hangingPunct="1">
                        <a:spcBef>
                          <a:spcPct val="0"/>
                        </a:spcBef>
                        <a:spcAft>
                          <a:spcPct val="0"/>
                        </a:spcAft>
                        <a:defRPr/>
                      </a:pPr>
                      <a:r>
                        <a:rPr lang="en-US" sz="2000" kern="1200" dirty="0" smtClean="0">
                          <a:solidFill>
                            <a:schemeClr val="tx1"/>
                          </a:solidFill>
                          <a:effectLst>
                            <a:outerShdw blurRad="38100" dist="38100" dir="2700000" algn="tl">
                              <a:srgbClr val="000000">
                                <a:alpha val="43137"/>
                              </a:srgbClr>
                            </a:outerShdw>
                          </a:effectLst>
                          <a:latin typeface="+mn-lt"/>
                          <a:ea typeface="+mn-ea"/>
                          <a:cs typeface="+mn-cs"/>
                        </a:rPr>
                        <a:t>Enforcement</a:t>
                      </a:r>
                      <a:r>
                        <a:rPr lang="en-US" sz="2000" kern="1200" baseline="0" dirty="0" smtClean="0">
                          <a:solidFill>
                            <a:schemeClr val="tx1"/>
                          </a:solidFill>
                          <a:effectLst>
                            <a:outerShdw blurRad="38100" dist="38100" dir="2700000" algn="tl">
                              <a:srgbClr val="000000">
                                <a:alpha val="43137"/>
                              </a:srgbClr>
                            </a:outerShdw>
                          </a:effectLst>
                          <a:latin typeface="+mn-lt"/>
                          <a:ea typeface="+mn-ea"/>
                          <a:cs typeface="+mn-cs"/>
                        </a:rPr>
                        <a:t> Option</a:t>
                      </a:r>
                      <a:endParaRPr lang="en-US" sz="20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2000" kern="1200" dirty="0" smtClean="0">
                          <a:effectLst>
                            <a:outerShdw blurRad="38100" dist="38100" dir="2700000" algn="tl">
                              <a:srgbClr val="000000">
                                <a:alpha val="43137"/>
                              </a:srgbClr>
                            </a:outerShdw>
                          </a:effectLst>
                        </a:rPr>
                        <a:t>Healthy Client</a:t>
                      </a:r>
                      <a:endParaRPr lang="en-US" sz="20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2000" kern="1200" dirty="0" smtClean="0">
                          <a:effectLst>
                            <a:outerShdw blurRad="38100" dist="38100" dir="2700000" algn="tl">
                              <a:srgbClr val="000000">
                                <a:alpha val="43137"/>
                              </a:srgbClr>
                            </a:outerShdw>
                          </a:effectLst>
                        </a:rPr>
                        <a:t>Unhealthy</a:t>
                      </a:r>
                      <a:r>
                        <a:rPr lang="en-US" sz="2000" kern="1200" baseline="0" dirty="0" smtClean="0">
                          <a:effectLst>
                            <a:outerShdw blurRad="38100" dist="38100" dir="2700000" algn="tl">
                              <a:srgbClr val="000000">
                                <a:alpha val="43137"/>
                              </a:srgbClr>
                            </a:outerShdw>
                          </a:effectLst>
                        </a:rPr>
                        <a:t> Client</a:t>
                      </a:r>
                      <a:endParaRPr lang="en-US" sz="20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591646">
                <a:tc>
                  <a:txBody>
                    <a:bodyPr/>
                    <a:lstStyle/>
                    <a:p>
                      <a:pPr marL="0" algn="ctr" defTabSz="914099" rtl="0" eaLnBrk="1" fontAlgn="base" latinLnBrk="0" hangingPunct="1">
                        <a:spcBef>
                          <a:spcPct val="0"/>
                        </a:spcBef>
                        <a:spcAft>
                          <a:spcPct val="0"/>
                        </a:spcAft>
                        <a:defRPr/>
                      </a:pPr>
                      <a:r>
                        <a:rPr lang="en-US" sz="2000" kern="1200" dirty="0" smtClean="0">
                          <a:solidFill>
                            <a:srgbClr val="FFFFFF"/>
                          </a:solidFill>
                          <a:effectLst>
                            <a:outerShdw blurRad="38100" dist="38100" dir="2700000" algn="tl">
                              <a:srgbClr val="000000">
                                <a:alpha val="43137"/>
                              </a:srgbClr>
                            </a:outerShdw>
                          </a:effectLst>
                          <a:latin typeface="+mn-lt"/>
                          <a:ea typeface="+mn-ea"/>
                          <a:cs typeface="+mn-cs"/>
                        </a:rPr>
                        <a:t>No</a:t>
                      </a:r>
                      <a:r>
                        <a:rPr lang="en-US" sz="2000" kern="1200" baseline="0" dirty="0" smtClean="0">
                          <a:solidFill>
                            <a:srgbClr val="FFFFFF"/>
                          </a:solidFill>
                          <a:effectLst>
                            <a:outerShdw blurRad="38100" dist="38100" dir="2700000" algn="tl">
                              <a:srgbClr val="000000">
                                <a:alpha val="43137"/>
                              </a:srgbClr>
                            </a:outerShdw>
                          </a:effectLst>
                          <a:latin typeface="+mn-lt"/>
                          <a:ea typeface="+mn-ea"/>
                          <a:cs typeface="+mn-cs"/>
                        </a:rPr>
                        <a:t> Enforcement</a:t>
                      </a:r>
                      <a:endParaRPr lang="en-US" sz="20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Compliance</a:t>
                      </a: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 state recorded</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State</a:t>
                      </a: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 recorded</a:t>
                      </a:r>
                      <a:b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b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Auto remediation possible</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591646">
                <a:tc>
                  <a:txBody>
                    <a:bodyPr/>
                    <a:lstStyle/>
                    <a:p>
                      <a:pPr marL="0" algn="ctr" defTabSz="914099" rtl="0" eaLnBrk="1" fontAlgn="base" latinLnBrk="0" hangingPunct="1">
                        <a:spcBef>
                          <a:spcPct val="0"/>
                        </a:spcBef>
                        <a:spcAft>
                          <a:spcPct val="0"/>
                        </a:spcAft>
                        <a:defRPr/>
                      </a:pPr>
                      <a:r>
                        <a:rPr lang="en-US" sz="2000" kern="1200" dirty="0" smtClean="0">
                          <a:solidFill>
                            <a:srgbClr val="FFFFFF"/>
                          </a:solidFill>
                          <a:effectLst>
                            <a:outerShdw blurRad="38100" dist="38100" dir="2700000" algn="tl">
                              <a:srgbClr val="000000">
                                <a:alpha val="43137"/>
                              </a:srgbClr>
                            </a:outerShdw>
                          </a:effectLst>
                          <a:latin typeface="+mn-lt"/>
                          <a:ea typeface="+mn-ea"/>
                          <a:cs typeface="+mn-cs"/>
                        </a:rPr>
                        <a:t>IPSec</a:t>
                      </a:r>
                    </a:p>
                  </a:txBody>
                  <a:tcPr anchor="ct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Can communicate with any trusted</a:t>
                      </a: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 peer</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Connection requests rejected by healthy peers</a:t>
                      </a:r>
                    </a:p>
                  </a:txBody>
                  <a:tcPr anchor="ctr"/>
                </a:tc>
              </a:tr>
              <a:tr h="591646">
                <a:tc>
                  <a:txBody>
                    <a:bodyPr/>
                    <a:lstStyle/>
                    <a:p>
                      <a:pPr marL="0" algn="ctr" defTabSz="914099" rtl="0" eaLnBrk="1" fontAlgn="base" latinLnBrk="0" hangingPunct="1">
                        <a:spcBef>
                          <a:spcPct val="0"/>
                        </a:spcBef>
                        <a:spcAft>
                          <a:spcPct val="0"/>
                        </a:spcAft>
                        <a:defRPr/>
                      </a:pPr>
                      <a:r>
                        <a:rPr lang="en-US" sz="2000" kern="1200" dirty="0" smtClean="0">
                          <a:solidFill>
                            <a:srgbClr val="FFFFFF"/>
                          </a:solidFill>
                          <a:effectLst>
                            <a:outerShdw blurRad="38100" dist="38100" dir="2700000" algn="tl">
                              <a:srgbClr val="000000">
                                <a:alpha val="43137"/>
                              </a:srgbClr>
                            </a:outerShdw>
                          </a:effectLst>
                          <a:latin typeface="+mn-lt"/>
                          <a:ea typeface="+mn-ea"/>
                          <a:cs typeface="+mn-cs"/>
                        </a:rPr>
                        <a:t>802.1x</a:t>
                      </a:r>
                    </a:p>
                  </a:txBody>
                  <a:tcPr anchor="ct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Full access</a:t>
                      </a:r>
                    </a:p>
                  </a:txBody>
                  <a:tcPr anchor="ct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Restricted VLAN</a:t>
                      </a:r>
                    </a:p>
                  </a:txBody>
                  <a:tcPr anchor="ctr"/>
                </a:tc>
              </a:tr>
              <a:tr h="591646">
                <a:tc>
                  <a:txBody>
                    <a:bodyPr/>
                    <a:lstStyle/>
                    <a:p>
                      <a:pPr marL="0" algn="ctr" defTabSz="914099" rtl="0" eaLnBrk="1" fontAlgn="base" latinLnBrk="0" hangingPunct="1">
                        <a:spcBef>
                          <a:spcPct val="0"/>
                        </a:spcBef>
                        <a:spcAft>
                          <a:spcPct val="0"/>
                        </a:spcAft>
                        <a:defRPr/>
                      </a:pPr>
                      <a:r>
                        <a:rPr lang="en-US" sz="2000" kern="1200" dirty="0" smtClean="0">
                          <a:solidFill>
                            <a:srgbClr val="FFFFFF"/>
                          </a:solidFill>
                          <a:effectLst>
                            <a:outerShdw blurRad="38100" dist="38100" dir="2700000" algn="tl">
                              <a:srgbClr val="000000">
                                <a:alpha val="43137"/>
                              </a:srgbClr>
                            </a:outerShdw>
                          </a:effectLst>
                          <a:latin typeface="+mn-lt"/>
                          <a:ea typeface="+mn-ea"/>
                          <a:cs typeface="+mn-cs"/>
                        </a:rPr>
                        <a:t>Terminal Services Gateway</a:t>
                      </a:r>
                    </a:p>
                  </a:txBody>
                  <a:tcPr anchor="ct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Full application access</a:t>
                      </a:r>
                    </a:p>
                  </a:txBody>
                  <a:tcPr anchor="ct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Access</a:t>
                      </a: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 restricted to limited set of resources for remediation</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591646">
                <a:tc>
                  <a:txBody>
                    <a:bodyPr/>
                    <a:lstStyle/>
                    <a:p>
                      <a:pPr marL="0" algn="ctr" defTabSz="914099" rtl="0" eaLnBrk="1" fontAlgn="base" latinLnBrk="0" hangingPunct="1">
                        <a:spcBef>
                          <a:spcPct val="0"/>
                        </a:spcBef>
                        <a:spcAft>
                          <a:spcPct val="0"/>
                        </a:spcAft>
                        <a:defRPr/>
                      </a:pPr>
                      <a:r>
                        <a:rPr lang="en-US" sz="2000" kern="1200" dirty="0" smtClean="0">
                          <a:solidFill>
                            <a:srgbClr val="FFFFFF"/>
                          </a:solidFill>
                          <a:effectLst>
                            <a:outerShdw blurRad="38100" dist="38100" dir="2700000" algn="tl">
                              <a:srgbClr val="000000">
                                <a:alpha val="43137"/>
                              </a:srgbClr>
                            </a:outerShdw>
                          </a:effectLst>
                          <a:latin typeface="+mn-lt"/>
                          <a:ea typeface="+mn-ea"/>
                          <a:cs typeface="+mn-cs"/>
                        </a:rPr>
                        <a:t>VPN</a:t>
                      </a:r>
                    </a:p>
                  </a:txBody>
                  <a:tcPr anchor="ct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Full access</a:t>
                      </a:r>
                    </a:p>
                  </a:txBody>
                  <a:tcPr anchor="ct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IP filters to remediation servers enforced by VPN server</a:t>
                      </a:r>
                    </a:p>
                  </a:txBody>
                  <a:tcPr anchor="ctr"/>
                </a:tc>
              </a:tr>
              <a:tr h="591646">
                <a:tc>
                  <a:txBody>
                    <a:bodyPr/>
                    <a:lstStyle/>
                    <a:p>
                      <a:pPr marL="0" algn="ctr" defTabSz="914099" rtl="0" eaLnBrk="1" fontAlgn="base" latinLnBrk="0" hangingPunct="1">
                        <a:spcBef>
                          <a:spcPct val="0"/>
                        </a:spcBef>
                        <a:spcAft>
                          <a:spcPct val="0"/>
                        </a:spcAft>
                        <a:defRPr/>
                      </a:pPr>
                      <a:r>
                        <a:rPr lang="en-US" sz="2000" kern="1200" dirty="0" smtClean="0">
                          <a:solidFill>
                            <a:srgbClr val="FFFFFF"/>
                          </a:solidFill>
                          <a:effectLst>
                            <a:outerShdw blurRad="38100" dist="38100" dir="2700000" algn="tl">
                              <a:srgbClr val="000000">
                                <a:alpha val="43137"/>
                              </a:srgbClr>
                            </a:outerShdw>
                          </a:effectLst>
                          <a:latin typeface="+mn-lt"/>
                          <a:ea typeface="+mn-ea"/>
                          <a:cs typeface="+mn-cs"/>
                        </a:rPr>
                        <a:t>DHCP</a:t>
                      </a:r>
                    </a:p>
                  </a:txBody>
                  <a:tcPr anchor="ct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Routable</a:t>
                      </a: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 IP configuration</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Restricted route to remediation servers only</a:t>
                      </a:r>
                    </a:p>
                  </a:txBody>
                  <a:tcPr anchor="ctr"/>
                </a:tc>
              </a:tr>
              <a:tr h="591646">
                <a:tc>
                  <a:txBody>
                    <a:bodyPr/>
                    <a:lstStyle/>
                    <a:p>
                      <a:pPr marL="0" algn="ctr" defTabSz="914099" rtl="0" eaLnBrk="1" fontAlgn="base" latinLnBrk="0" hangingPunct="1">
                        <a:spcBef>
                          <a:spcPct val="0"/>
                        </a:spcBef>
                        <a:spcAft>
                          <a:spcPct val="0"/>
                        </a:spcAft>
                        <a:defRPr/>
                      </a:pPr>
                      <a:r>
                        <a:rPr lang="en-US" sz="2000" kern="1200" dirty="0" smtClean="0">
                          <a:solidFill>
                            <a:srgbClr val="FFFFFF"/>
                          </a:solidFill>
                          <a:effectLst>
                            <a:outerShdw blurRad="38100" dist="38100" dir="2700000" algn="tl">
                              <a:srgbClr val="000000">
                                <a:alpha val="43137"/>
                              </a:srgbClr>
                            </a:outerShdw>
                          </a:effectLst>
                          <a:latin typeface="+mn-lt"/>
                          <a:ea typeface="+mn-ea"/>
                          <a:cs typeface="+mn-cs"/>
                        </a:rPr>
                        <a:t>Direct Access</a:t>
                      </a:r>
                    </a:p>
                  </a:txBody>
                  <a:tcPr anchor="ct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Direct tunnel to intranet</a:t>
                      </a: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 hosts</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Connection rejected</a:t>
                      </a: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 new health certificate required</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bl>
          </a:graphicData>
        </a:graphic>
      </p:graphicFrame>
      <p:pic>
        <p:nvPicPr>
          <p:cNvPr id="5" name="Shield Front"/>
          <p:cNvPicPr>
            <a:picLocks noChangeAspect="1" noChangeArrowheads="1"/>
          </p:cNvPicPr>
          <p:nvPr/>
        </p:nvPicPr>
        <p:blipFill>
          <a:blip r:embed="rId3"/>
          <a:srcRect/>
          <a:stretch>
            <a:fillRect/>
          </a:stretch>
        </p:blipFill>
        <p:spPr bwMode="auto">
          <a:xfrm>
            <a:off x="7960251" y="195942"/>
            <a:ext cx="797814" cy="1002795"/>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Enforcement Options</a:t>
            </a:r>
            <a:endParaRPr lang="en-US" dirty="0"/>
          </a:p>
        </p:txBody>
      </p:sp>
      <p:sp>
        <p:nvSpPr>
          <p:cNvPr id="3" name="Text Placeholder 2"/>
          <p:cNvSpPr>
            <a:spLocks noGrp="1"/>
          </p:cNvSpPr>
          <p:nvPr>
            <p:ph idx="1"/>
          </p:nvPr>
        </p:nvSpPr>
        <p:spPr/>
        <p:txBody>
          <a:bodyPr/>
          <a:lstStyle/>
          <a:p>
            <a:r>
              <a:rPr lang="en-US" sz="2400" dirty="0" smtClean="0"/>
              <a:t>No Enforcement or Reporting Mode</a:t>
            </a:r>
          </a:p>
          <a:p>
            <a:pPr lvl="1"/>
            <a:r>
              <a:rPr lang="en-US" sz="2000" dirty="0" smtClean="0"/>
              <a:t>Enables monitoring of the compliance state of your network</a:t>
            </a:r>
          </a:p>
          <a:p>
            <a:pPr lvl="1"/>
            <a:r>
              <a:rPr lang="en-US" sz="2000" dirty="0" smtClean="0"/>
              <a:t>Useful for organizations that don’t want to take the productivity </a:t>
            </a:r>
            <a:r>
              <a:rPr lang="en-US" sz="2000" dirty="0" smtClean="0"/>
              <a:t/>
            </a:r>
            <a:br>
              <a:rPr lang="en-US" sz="2000" dirty="0" smtClean="0"/>
            </a:br>
            <a:r>
              <a:rPr lang="en-US" sz="2000" dirty="0" smtClean="0"/>
              <a:t>hit </a:t>
            </a:r>
            <a:r>
              <a:rPr lang="en-US" sz="2000" dirty="0" smtClean="0"/>
              <a:t>of full enforcement</a:t>
            </a:r>
          </a:p>
          <a:p>
            <a:pPr lvl="1"/>
            <a:r>
              <a:rPr lang="en-US" sz="2000" dirty="0" smtClean="0"/>
              <a:t>Allows for “commercially reasonable compliance”</a:t>
            </a:r>
          </a:p>
          <a:p>
            <a:pPr lvl="1"/>
            <a:r>
              <a:rPr lang="en-US" sz="2000" dirty="0" smtClean="0"/>
              <a:t>Can turn on deferred or full enforcement based on current risk</a:t>
            </a:r>
          </a:p>
          <a:p>
            <a:r>
              <a:rPr lang="en-US" sz="2400" dirty="0" smtClean="0"/>
              <a:t>IPSec Enforcement</a:t>
            </a:r>
          </a:p>
          <a:p>
            <a:pPr lvl="1"/>
            <a:r>
              <a:rPr lang="en-US" sz="2000" dirty="0" smtClean="0"/>
              <a:t>Health Certificate (X.509) is provided to clients that comply with policy  (HC is required for all IPSec connections)</a:t>
            </a:r>
          </a:p>
          <a:p>
            <a:pPr lvl="1"/>
            <a:r>
              <a:rPr lang="en-US" sz="2000" dirty="0" smtClean="0"/>
              <a:t>Works with existing network infrastructure</a:t>
            </a:r>
          </a:p>
          <a:p>
            <a:pPr lvl="1"/>
            <a:r>
              <a:rPr lang="en-US" sz="2000" dirty="0" smtClean="0"/>
              <a:t>Protects roaming computers</a:t>
            </a:r>
          </a:p>
          <a:p>
            <a:pPr lvl="1"/>
            <a:r>
              <a:rPr lang="en-US" sz="2000" dirty="0" smtClean="0"/>
              <a:t>Requires PKI infrastructure</a:t>
            </a:r>
          </a:p>
          <a:p>
            <a:pPr lvl="1"/>
            <a:endParaRPr lang="en-US" sz="2000" dirty="0" smtClean="0"/>
          </a:p>
          <a:p>
            <a:endParaRPr lang="en-US" sz="2400" dirty="0" smtClean="0"/>
          </a:p>
          <a:p>
            <a:endParaRPr lang="en-US" sz="2400" dirty="0" smtClean="0"/>
          </a:p>
          <a:p>
            <a:pPr lvl="1"/>
            <a:endParaRPr lang="en-US" sz="2000" dirty="0" smtClean="0"/>
          </a:p>
        </p:txBody>
      </p:sp>
      <p:pic>
        <p:nvPicPr>
          <p:cNvPr id="4" name="Shield Front"/>
          <p:cNvPicPr>
            <a:picLocks noChangeAspect="1" noChangeArrowheads="1"/>
          </p:cNvPicPr>
          <p:nvPr/>
        </p:nvPicPr>
        <p:blipFill>
          <a:blip r:embed="rId3"/>
          <a:srcRect/>
          <a:stretch>
            <a:fillRect/>
          </a:stretch>
        </p:blipFill>
        <p:spPr bwMode="auto">
          <a:xfrm>
            <a:off x="7960251" y="195942"/>
            <a:ext cx="797814" cy="1002795"/>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up)">
                                      <p:cBhvr>
                                        <p:cTn id="30" dur="500"/>
                                        <p:tgtEl>
                                          <p:spTgt spid="3">
                                            <p:txEl>
                                              <p:pRg st="7" end="7"/>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up)">
                                      <p:cBhvr>
                                        <p:cTn id="33" dur="500"/>
                                        <p:tgtEl>
                                          <p:spTgt spid="3">
                                            <p:txEl>
                                              <p:pRg st="8" end="8"/>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up)">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Enforcement Options</a:t>
            </a:r>
            <a:endParaRPr lang="en-US" dirty="0"/>
          </a:p>
        </p:txBody>
      </p:sp>
      <p:sp>
        <p:nvSpPr>
          <p:cNvPr id="3" name="Text Placeholder 2"/>
          <p:cNvSpPr>
            <a:spLocks noGrp="1"/>
          </p:cNvSpPr>
          <p:nvPr>
            <p:ph idx="1"/>
          </p:nvPr>
        </p:nvSpPr>
        <p:spPr/>
        <p:txBody>
          <a:bodyPr/>
          <a:lstStyle/>
          <a:p>
            <a:r>
              <a:rPr lang="en-US" sz="2400" dirty="0" smtClean="0"/>
              <a:t>802.1x Enforcement</a:t>
            </a:r>
          </a:p>
          <a:p>
            <a:pPr lvl="1"/>
            <a:r>
              <a:rPr lang="en-US" sz="2000" dirty="0" smtClean="0"/>
              <a:t>Provides strong network restrictions for devices accessing the network</a:t>
            </a:r>
          </a:p>
          <a:p>
            <a:pPr lvl="1"/>
            <a:r>
              <a:rPr lang="en-US" sz="2000" dirty="0" smtClean="0"/>
              <a:t>Applies to both wireless and wired connections</a:t>
            </a:r>
          </a:p>
          <a:p>
            <a:pPr lvl="1"/>
            <a:r>
              <a:rPr lang="en-US" sz="2000" dirty="0" smtClean="0"/>
              <a:t>Clients are restricted using IP filters or VLAN identifier</a:t>
            </a:r>
          </a:p>
          <a:p>
            <a:pPr lvl="1"/>
            <a:r>
              <a:rPr lang="en-US" sz="2000" dirty="0" smtClean="0"/>
              <a:t>Works with any 802.1x compliant switch or wireless access point</a:t>
            </a:r>
          </a:p>
          <a:p>
            <a:r>
              <a:rPr lang="en-US" sz="2400" dirty="0" smtClean="0"/>
              <a:t>Terminal Services Gateway </a:t>
            </a:r>
          </a:p>
          <a:p>
            <a:pPr lvl="1"/>
            <a:r>
              <a:rPr lang="en-US" sz="2000" dirty="0" smtClean="0"/>
              <a:t>Ensures health policy is met before allowing terminal services </a:t>
            </a:r>
            <a:br>
              <a:rPr lang="en-US" sz="2000" dirty="0" smtClean="0"/>
            </a:br>
            <a:r>
              <a:rPr lang="en-US" sz="2000" dirty="0" smtClean="0"/>
              <a:t>gateway connections to corporate applications &amp; servers</a:t>
            </a:r>
          </a:p>
          <a:p>
            <a:pPr lvl="1"/>
            <a:r>
              <a:rPr lang="en-US" sz="2000" dirty="0" smtClean="0"/>
              <a:t>Does not require specific network devices</a:t>
            </a:r>
          </a:p>
          <a:p>
            <a:r>
              <a:rPr lang="en-US" sz="2400" dirty="0" smtClean="0"/>
              <a:t>VPN Enforcement</a:t>
            </a:r>
          </a:p>
          <a:p>
            <a:pPr lvl="1"/>
            <a:r>
              <a:rPr lang="en-US" sz="2000" dirty="0" smtClean="0"/>
              <a:t>Protects the network from unhealthy computers remotely connecting </a:t>
            </a:r>
            <a:br>
              <a:rPr lang="en-US" sz="2000" dirty="0" smtClean="0"/>
            </a:br>
            <a:r>
              <a:rPr lang="en-US" sz="2000" dirty="0" smtClean="0"/>
              <a:t>to the network</a:t>
            </a:r>
          </a:p>
          <a:p>
            <a:pPr lvl="1"/>
            <a:r>
              <a:rPr lang="en-US" sz="2000" dirty="0" smtClean="0"/>
              <a:t>NPS instructs VPN server to apply IP filters to restrict unhealthy clients</a:t>
            </a:r>
          </a:p>
          <a:p>
            <a:pPr lvl="1"/>
            <a:r>
              <a:rPr lang="en-US" sz="2000" dirty="0" smtClean="0"/>
              <a:t>Simple to deploy – no specific network gear required  </a:t>
            </a:r>
          </a:p>
          <a:p>
            <a:pPr lvl="1"/>
            <a:endParaRPr lang="en-US" sz="2000" dirty="0" smtClean="0"/>
          </a:p>
          <a:p>
            <a:pPr lvl="1"/>
            <a:endParaRPr lang="en-US" sz="2000"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4" name="Shield Front"/>
          <p:cNvPicPr>
            <a:picLocks noChangeAspect="1" noChangeArrowheads="1"/>
          </p:cNvPicPr>
          <p:nvPr/>
        </p:nvPicPr>
        <p:blipFill>
          <a:blip r:embed="rId3"/>
          <a:srcRect/>
          <a:stretch>
            <a:fillRect/>
          </a:stretch>
        </p:blipFill>
        <p:spPr bwMode="auto">
          <a:xfrm>
            <a:off x="7960251" y="195942"/>
            <a:ext cx="797814" cy="1002795"/>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up)">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up)">
                                      <p:cBhvr>
                                        <p:cTn id="35" dur="500"/>
                                        <p:tgtEl>
                                          <p:spTgt spid="3">
                                            <p:txEl>
                                              <p:pRg st="8" end="8"/>
                                            </p:tx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up)">
                                      <p:cBhvr>
                                        <p:cTn id="38" dur="500"/>
                                        <p:tgtEl>
                                          <p:spTgt spid="3">
                                            <p:txEl>
                                              <p:pRg st="9" end="9"/>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up)">
                                      <p:cBhvr>
                                        <p:cTn id="41" dur="500"/>
                                        <p:tgtEl>
                                          <p:spTgt spid="3">
                                            <p:txEl>
                                              <p:pRg st="10" end="10"/>
                                            </p:txEl>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up)">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Enforcement Options</a:t>
            </a:r>
            <a:endParaRPr lang="en-US" dirty="0"/>
          </a:p>
        </p:txBody>
      </p:sp>
      <p:sp>
        <p:nvSpPr>
          <p:cNvPr id="3" name="Text Placeholder 2"/>
          <p:cNvSpPr>
            <a:spLocks noGrp="1"/>
          </p:cNvSpPr>
          <p:nvPr>
            <p:ph idx="1"/>
          </p:nvPr>
        </p:nvSpPr>
        <p:spPr/>
        <p:txBody>
          <a:bodyPr/>
          <a:lstStyle/>
          <a:p>
            <a:r>
              <a:rPr lang="en-US" sz="2800" dirty="0" smtClean="0"/>
              <a:t>DHCP</a:t>
            </a:r>
          </a:p>
          <a:p>
            <a:pPr lvl="1"/>
            <a:r>
              <a:rPr lang="en-US" sz="2400" dirty="0" smtClean="0"/>
              <a:t>Validates client health when IP address is requested</a:t>
            </a:r>
          </a:p>
          <a:p>
            <a:pPr lvl="1"/>
            <a:r>
              <a:rPr lang="en-US" sz="2400" dirty="0" smtClean="0"/>
              <a:t>Unhealthy clients can only route to the default gateway</a:t>
            </a:r>
          </a:p>
          <a:p>
            <a:pPr lvl="1"/>
            <a:r>
              <a:rPr lang="en-US" sz="2400" dirty="0" smtClean="0"/>
              <a:t>Requires configuration of static route to remediation server</a:t>
            </a:r>
          </a:p>
          <a:p>
            <a:pPr lvl="1"/>
            <a:r>
              <a:rPr lang="en-US" sz="2400" dirty="0" smtClean="0"/>
              <a:t>Very easy to deploy – great for pilot NAP deployment</a:t>
            </a:r>
          </a:p>
          <a:p>
            <a:r>
              <a:rPr lang="en-US" sz="2800" dirty="0" smtClean="0"/>
              <a:t>Direct Access</a:t>
            </a:r>
          </a:p>
          <a:p>
            <a:pPr lvl="1"/>
            <a:r>
              <a:rPr lang="en-US" sz="2400" dirty="0" smtClean="0"/>
              <a:t>Enables remote computers to connect directly to hosts </a:t>
            </a:r>
            <a:br>
              <a:rPr lang="en-US" sz="2400" dirty="0" smtClean="0"/>
            </a:br>
            <a:r>
              <a:rPr lang="en-US" sz="2400" dirty="0" smtClean="0"/>
              <a:t>in the intranet without using a VPN</a:t>
            </a:r>
          </a:p>
          <a:p>
            <a:pPr lvl="1"/>
            <a:r>
              <a:rPr lang="en-US" sz="2400" dirty="0" smtClean="0"/>
              <a:t>Connections use IPSec tunnels</a:t>
            </a:r>
          </a:p>
          <a:p>
            <a:pPr lvl="1"/>
            <a:r>
              <a:rPr lang="en-US" sz="2400" dirty="0" smtClean="0"/>
              <a:t>Client health is validated before IPSec connection </a:t>
            </a:r>
            <a:br>
              <a:rPr lang="en-US" sz="2400" dirty="0" smtClean="0"/>
            </a:br>
            <a:r>
              <a:rPr lang="en-US" sz="2400" dirty="0" smtClean="0"/>
              <a:t>is established</a:t>
            </a:r>
          </a:p>
          <a:p>
            <a:pPr lvl="1"/>
            <a:r>
              <a:rPr lang="en-US" sz="2400" dirty="0" smtClean="0"/>
              <a:t>Same requirements as IPSec Enforcement</a:t>
            </a:r>
          </a:p>
          <a:p>
            <a:pPr lvl="1"/>
            <a:endParaRPr lang="en-US" sz="2400" dirty="0" smtClean="0"/>
          </a:p>
          <a:p>
            <a:pPr lvl="1"/>
            <a:endParaRPr lang="en-US" sz="2400" dirty="0" smtClean="0"/>
          </a:p>
        </p:txBody>
      </p:sp>
      <p:pic>
        <p:nvPicPr>
          <p:cNvPr id="6" name="Shield Front"/>
          <p:cNvPicPr>
            <a:picLocks noChangeAspect="1" noChangeArrowheads="1"/>
          </p:cNvPicPr>
          <p:nvPr/>
        </p:nvPicPr>
        <p:blipFill>
          <a:blip r:embed="rId3"/>
          <a:srcRect/>
          <a:stretch>
            <a:fillRect/>
          </a:stretch>
        </p:blipFill>
        <p:spPr bwMode="auto">
          <a:xfrm>
            <a:off x="7960251" y="195942"/>
            <a:ext cx="797814" cy="1002795"/>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up)">
                                      <p:cBhvr>
                                        <p:cTn id="30" dur="500"/>
                                        <p:tgtEl>
                                          <p:spTgt spid="3">
                                            <p:txEl>
                                              <p:pRg st="7" end="7"/>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up)">
                                      <p:cBhvr>
                                        <p:cTn id="33" dur="500"/>
                                        <p:tgtEl>
                                          <p:spTgt spid="3">
                                            <p:txEl>
                                              <p:pRg st="8" end="8"/>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up)">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5396753"/>
            <a:ext cx="9144000" cy="1461247"/>
          </a:xfrm>
          <a:prstGeom prst="rect">
            <a:avLst/>
          </a:prstGeom>
          <a:gradFill flip="none" rotWithShape="1">
            <a:gsLst>
              <a:gs pos="0">
                <a:schemeClr val="bg1"/>
              </a:gs>
              <a:gs pos="50000">
                <a:schemeClr val="bg1"/>
              </a:gs>
              <a:gs pos="100000">
                <a:schemeClr val="bg1">
                  <a:tint val="23500"/>
                  <a:satMod val="160000"/>
                  <a:alpha val="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0" algn="ctr" defTabSz="914099" rtl="0" eaLnBrk="1" fontAlgn="base" latinLnBrk="0" hangingPunct="1">
              <a:spcBef>
                <a:spcPct val="0"/>
              </a:spcBef>
              <a:spcAft>
                <a:spcPct val="0"/>
              </a:spcAft>
            </a:pPr>
            <a:endParaRPr lang="en-US" sz="2000" kern="1200" dirty="0" smtClean="0">
              <a:solidFill>
                <a:schemeClr val="tx1"/>
              </a:solidFill>
              <a:effectLst>
                <a:outerShdw blurRad="38100" dist="38100" dir="2700000" algn="tl">
                  <a:srgbClr val="000000">
                    <a:alpha val="43137"/>
                  </a:srgbClr>
                </a:outerShdw>
              </a:effectLst>
              <a:latin typeface="Calibri" pitchFamily="34" charset="0"/>
              <a:ea typeface="+mn-ea"/>
              <a:cs typeface="+mn-cs"/>
            </a:endParaRPr>
          </a:p>
        </p:txBody>
      </p:sp>
      <p:sp>
        <p:nvSpPr>
          <p:cNvPr id="2" name="Title 1"/>
          <p:cNvSpPr>
            <a:spLocks noGrp="1"/>
          </p:cNvSpPr>
          <p:nvPr>
            <p:ph type="title"/>
          </p:nvPr>
        </p:nvSpPr>
        <p:spPr/>
        <p:txBody>
          <a:bodyPr/>
          <a:lstStyle/>
          <a:p>
            <a:r>
              <a:rPr lang="en-US" smtClean="0"/>
              <a:t>Health Policy Options</a:t>
            </a:r>
            <a:endParaRPr lang="en-US" dirty="0"/>
          </a:p>
        </p:txBody>
      </p:sp>
      <p:sp>
        <p:nvSpPr>
          <p:cNvPr id="3" name="Text Placeholder 2"/>
          <p:cNvSpPr>
            <a:spLocks noGrp="1"/>
          </p:cNvSpPr>
          <p:nvPr>
            <p:ph idx="1"/>
          </p:nvPr>
        </p:nvSpPr>
        <p:spPr/>
        <p:txBody>
          <a:bodyPr/>
          <a:lstStyle/>
          <a:p>
            <a:r>
              <a:rPr lang="en-US" sz="2400" dirty="0" smtClean="0"/>
              <a:t>Windows Security Center</a:t>
            </a:r>
          </a:p>
          <a:p>
            <a:pPr lvl="1"/>
            <a:r>
              <a:rPr lang="en-US" sz="2000" dirty="0" smtClean="0"/>
              <a:t>Firewall on/off</a:t>
            </a:r>
          </a:p>
          <a:p>
            <a:pPr lvl="1"/>
            <a:r>
              <a:rPr lang="en-US" sz="2000" dirty="0" smtClean="0"/>
              <a:t>Anti-virus installed &amp; up to date</a:t>
            </a:r>
          </a:p>
          <a:p>
            <a:pPr lvl="1"/>
            <a:r>
              <a:rPr lang="en-US" sz="2000" dirty="0" smtClean="0"/>
              <a:t>Anti-spyware installed &amp; up to date</a:t>
            </a:r>
          </a:p>
          <a:p>
            <a:pPr lvl="1"/>
            <a:r>
              <a:rPr lang="en-US" sz="2000" dirty="0" smtClean="0"/>
              <a:t>Automatic updates enabled</a:t>
            </a:r>
          </a:p>
          <a:p>
            <a:r>
              <a:rPr lang="en-US" sz="2400" dirty="0" smtClean="0"/>
              <a:t>System Center Configuration Manager</a:t>
            </a:r>
          </a:p>
          <a:p>
            <a:pPr lvl="1"/>
            <a:r>
              <a:rPr lang="en-US" sz="2000" dirty="0" smtClean="0"/>
              <a:t>Required software patches are installed</a:t>
            </a:r>
          </a:p>
          <a:p>
            <a:pPr lvl="1"/>
            <a:r>
              <a:rPr lang="en-US" sz="2000" dirty="0" smtClean="0"/>
              <a:t>Automatic patch installation to remediate</a:t>
            </a:r>
          </a:p>
          <a:p>
            <a:r>
              <a:rPr lang="en-US" sz="2400" dirty="0" smtClean="0"/>
              <a:t>Forefront Client Security</a:t>
            </a:r>
          </a:p>
          <a:p>
            <a:pPr lvl="1"/>
            <a:r>
              <a:rPr lang="en-US" sz="2000" dirty="0" smtClean="0"/>
              <a:t>Malware signature definition files up to date</a:t>
            </a:r>
          </a:p>
          <a:p>
            <a:pPr lvl="1"/>
            <a:r>
              <a:rPr lang="en-US" sz="2000" dirty="0" smtClean="0"/>
              <a:t>State of system services</a:t>
            </a:r>
          </a:p>
          <a:p>
            <a:r>
              <a:rPr lang="en-US" sz="2400" dirty="0" smtClean="0"/>
              <a:t>Third party SHA/SHVs</a:t>
            </a:r>
          </a:p>
          <a:p>
            <a:pPr lvl="1"/>
            <a:r>
              <a:rPr lang="en-US" sz="2000" dirty="0" smtClean="0"/>
              <a:t>Major anti-virus vendors</a:t>
            </a:r>
          </a:p>
          <a:p>
            <a:pPr lvl="1"/>
            <a:r>
              <a:rPr lang="en-US" sz="2000" dirty="0" smtClean="0"/>
              <a:t>Extensible health validation rules (registry, WMI, etc.)</a:t>
            </a:r>
            <a:endParaRPr lang="en-US" sz="1800" dirty="0" smtClean="0"/>
          </a:p>
          <a:p>
            <a:pPr lvl="1"/>
            <a:endParaRPr lang="en-US" sz="1800" dirty="0"/>
          </a:p>
        </p:txBody>
      </p:sp>
      <p:sp>
        <p:nvSpPr>
          <p:cNvPr id="40962" name="PubCross"/>
          <p:cNvSpPr>
            <a:spLocks noEditPoints="1" noChangeArrowheads="1"/>
          </p:cNvSpPr>
          <p:nvPr/>
        </p:nvSpPr>
        <p:spPr bwMode="auto">
          <a:xfrm>
            <a:off x="7876904" y="261257"/>
            <a:ext cx="862148" cy="907869"/>
          </a:xfrm>
          <a:custGeom>
            <a:avLst/>
            <a:gdLst>
              <a:gd name="G0" fmla="+- 0 0 0"/>
              <a:gd name="G1" fmla="+- 5400 0 0"/>
              <a:gd name="G2" fmla="+- 21600 0 5400"/>
              <a:gd name="G3" fmla="+- 5400 0 0"/>
              <a:gd name="G4" fmla="+- 21600 0 5400"/>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20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2000"/>
                                        <p:tgtEl>
                                          <p:spTgt spid="3">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2000"/>
                                        <p:tgtEl>
                                          <p:spTgt spid="3">
                                            <p:txEl>
                                              <p:pRg st="12" end="1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51" y="3929349"/>
            <a:ext cx="7921912" cy="1337595"/>
          </a:xfrm>
        </p:spPr>
        <p:txBody>
          <a:bodyPr/>
          <a:lstStyle/>
          <a:p>
            <a:r>
              <a:rPr lang="en-US" sz="4800" dirty="0" smtClean="0"/>
              <a:t>Deploying NAP: Best Practices and Lessons Learned</a:t>
            </a:r>
            <a:endParaRPr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a:xfrm>
            <a:off x="4475221" y="5341785"/>
            <a:ext cx="3812443" cy="461665"/>
          </a:xfrm>
        </p:spPr>
        <p:txBody>
          <a:bodyPr/>
          <a:lstStyle/>
          <a:p>
            <a:r>
              <a:rPr lang="en-US" dirty="0" err="1" smtClean="0"/>
              <a:t>Venkatesh</a:t>
            </a:r>
            <a:r>
              <a:rPr lang="en-US" dirty="0" smtClean="0"/>
              <a:t> </a:t>
            </a:r>
            <a:r>
              <a:rPr lang="en-US" dirty="0" err="1" smtClean="0"/>
              <a:t>Gopalakrishnan</a:t>
            </a:r>
            <a:endParaRPr lang="en-US" dirty="0" smtClean="0"/>
          </a:p>
          <a:p>
            <a:r>
              <a:rPr lang="en-US" dirty="0" smtClean="0"/>
              <a:t>Group Program Manager</a:t>
            </a:r>
          </a:p>
          <a:p>
            <a:r>
              <a:rPr lang="en-US" dirty="0" smtClean="0"/>
              <a:t>Microsoft Corporation </a:t>
            </a:r>
          </a:p>
          <a:p>
            <a:r>
              <a:rPr lang="en-US" dirty="0" smtClean="0"/>
              <a:t>WSV305</a:t>
            </a:r>
            <a:endParaRPr lang="en-US" dirty="0"/>
          </a:p>
        </p:txBody>
      </p:sp>
      <p:sp>
        <p:nvSpPr>
          <p:cNvPr id="4" name="Subtitle 2"/>
          <p:cNvSpPr txBox="1">
            <a:spLocks/>
          </p:cNvSpPr>
          <p:nvPr/>
        </p:nvSpPr>
        <p:spPr bwMode="white">
          <a:xfrm>
            <a:off x="490251" y="5341785"/>
            <a:ext cx="3812443" cy="461665"/>
          </a:xfrm>
          <a:prstGeom prst="rect">
            <a:avLst/>
          </a:prstGeom>
        </p:spPr>
        <p:txBody>
          <a:bodyPr vert="horz" wrap="square" lIns="0" tIns="0" rIns="0" bIns="0" rtlCol="0">
            <a:noAutofit/>
          </a:bodyPr>
          <a:lstStyle/>
          <a:p>
            <a:pPr lvl="0">
              <a:lnSpc>
                <a:spcPct val="90000"/>
              </a:lnSpc>
            </a:pPr>
            <a:r>
              <a:rPr lang="en-US" sz="2400" dirty="0" smtClean="0"/>
              <a:t>Lambert </a:t>
            </a:r>
            <a:r>
              <a:rPr lang="en-US" sz="2400" dirty="0" smtClean="0"/>
              <a:t>Green</a:t>
            </a:r>
          </a:p>
          <a:p>
            <a:pPr>
              <a:lnSpc>
                <a:spcPct val="90000"/>
              </a:lnSpc>
            </a:pPr>
            <a:r>
              <a:rPr lang="en-US" sz="2400" dirty="0" smtClean="0"/>
              <a:t>Development Lead</a:t>
            </a:r>
          </a:p>
          <a:p>
            <a:pPr marL="0" marR="0" lvl="0" indent="0" algn="l" defTabSz="914363" rtl="0" eaLnBrk="1" fontAlgn="auto" latinLnBrk="0" hangingPunct="1">
              <a:lnSpc>
                <a:spcPct val="90000"/>
              </a:lnSpc>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Microsoft Corporation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NAP Deployment Example</a:t>
            </a:r>
            <a:endParaRPr lang="en-US" dirty="0"/>
          </a:p>
        </p:txBody>
      </p:sp>
      <p:sp>
        <p:nvSpPr>
          <p:cNvPr id="3" name="Subtitle 2"/>
          <p:cNvSpPr>
            <a:spLocks noGrp="1"/>
          </p:cNvSpPr>
          <p:nvPr>
            <p:ph type="subTitle" idx="1"/>
          </p:nvPr>
        </p:nvSpPr>
        <p:spPr/>
        <p:txBody>
          <a:bodyPr/>
          <a:lstStyle/>
          <a:p>
            <a:r>
              <a:rPr lang="en-US" dirty="0" smtClean="0"/>
              <a:t>Lambert Green</a:t>
            </a:r>
          </a:p>
          <a:p>
            <a:r>
              <a:rPr lang="en-US" dirty="0" smtClean="0"/>
              <a:t>Development Lead</a:t>
            </a:r>
          </a:p>
          <a:p>
            <a:r>
              <a:rPr lang="en-US" dirty="0" smtClean="0"/>
              <a:t>Microsoft Corporation</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Testing &amp; Rollout</a:t>
            </a:r>
            <a:endParaRPr lang="en-US" dirty="0"/>
          </a:p>
        </p:txBody>
      </p:sp>
      <p:sp>
        <p:nvSpPr>
          <p:cNvPr id="3" name="Text Placeholder 2"/>
          <p:cNvSpPr>
            <a:spLocks noGrp="1"/>
          </p:cNvSpPr>
          <p:nvPr>
            <p:ph idx="1"/>
          </p:nvPr>
        </p:nvSpPr>
        <p:spPr/>
        <p:txBody>
          <a:bodyPr/>
          <a:lstStyle/>
          <a:p>
            <a:r>
              <a:rPr lang="en-US" sz="2400" dirty="0" smtClean="0"/>
              <a:t>Lab Testing</a:t>
            </a:r>
          </a:p>
          <a:p>
            <a:pPr lvl="1"/>
            <a:r>
              <a:rPr lang="en-US" sz="2000" dirty="0" smtClean="0"/>
              <a:t>Use step by step guides to create a proof of concept deployment</a:t>
            </a:r>
          </a:p>
          <a:p>
            <a:pPr lvl="1"/>
            <a:r>
              <a:rPr lang="en-US" sz="2000" dirty="0" smtClean="0"/>
              <a:t>Recommend trying DHCP enforcement in the lab</a:t>
            </a:r>
          </a:p>
          <a:p>
            <a:r>
              <a:rPr lang="en-US" sz="2400" dirty="0" smtClean="0"/>
              <a:t>Pilot Deployments</a:t>
            </a:r>
          </a:p>
          <a:p>
            <a:pPr lvl="1"/>
            <a:r>
              <a:rPr lang="en-US" sz="2000" dirty="0" smtClean="0"/>
              <a:t>Roll out to a controlled set of users (e.g. </a:t>
            </a:r>
            <a:r>
              <a:rPr lang="en-US" sz="2000" dirty="0" err="1" smtClean="0"/>
              <a:t>Admins</a:t>
            </a:r>
            <a:r>
              <a:rPr lang="en-US" sz="2000" dirty="0" smtClean="0"/>
              <a:t>) before each deployment phase</a:t>
            </a:r>
          </a:p>
          <a:p>
            <a:r>
              <a:rPr lang="en-US" sz="2400" dirty="0" smtClean="0"/>
              <a:t>Phased Production Rollout</a:t>
            </a:r>
          </a:p>
          <a:p>
            <a:pPr lvl="1"/>
            <a:r>
              <a:rPr lang="en-US" sz="2000" dirty="0" smtClean="0"/>
              <a:t>Reporting Mode – measure compliance</a:t>
            </a:r>
          </a:p>
          <a:p>
            <a:pPr lvl="1"/>
            <a:r>
              <a:rPr lang="en-US" sz="2000" dirty="0" smtClean="0"/>
              <a:t>Deferred Enforcement – give users  a chance</a:t>
            </a:r>
          </a:p>
          <a:p>
            <a:pPr lvl="2"/>
            <a:endParaRPr lang="en-US" sz="1800" dirty="0" smtClean="0"/>
          </a:p>
          <a:p>
            <a:pPr lvl="2"/>
            <a:endParaRPr lang="en-US" sz="1800" dirty="0" smtClean="0"/>
          </a:p>
          <a:p>
            <a:pPr lvl="1"/>
            <a:endParaRPr lang="en-US" sz="2000" dirty="0" smtClean="0"/>
          </a:p>
          <a:p>
            <a:pPr lvl="1"/>
            <a:r>
              <a:rPr lang="en-US" sz="2000" dirty="0" smtClean="0"/>
              <a:t>Full Enforcement – forced quarantine and automatic remediation</a:t>
            </a:r>
          </a:p>
        </p:txBody>
      </p:sp>
      <p:pic>
        <p:nvPicPr>
          <p:cNvPr id="4" name="Picture 3" descr="deferred.jpg"/>
          <p:cNvPicPr>
            <a:picLocks noChangeAspect="1"/>
          </p:cNvPicPr>
          <p:nvPr/>
        </p:nvPicPr>
        <p:blipFill>
          <a:blip r:embed="rId3"/>
          <a:stretch>
            <a:fillRect/>
          </a:stretch>
        </p:blipFill>
        <p:spPr>
          <a:xfrm>
            <a:off x="1375709" y="4623553"/>
            <a:ext cx="4886325" cy="7143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up)">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Practices</a:t>
            </a:r>
            <a:endParaRPr lang="en-US" dirty="0"/>
          </a:p>
        </p:txBody>
      </p:sp>
      <p:sp>
        <p:nvSpPr>
          <p:cNvPr id="3" name="Content Placeholder 2"/>
          <p:cNvSpPr>
            <a:spLocks noGrp="1"/>
          </p:cNvSpPr>
          <p:nvPr>
            <p:ph idx="1"/>
          </p:nvPr>
        </p:nvSpPr>
        <p:spPr/>
        <p:txBody>
          <a:bodyPr/>
          <a:lstStyle/>
          <a:p>
            <a:r>
              <a:rPr lang="en-US" sz="2400" dirty="0" smtClean="0"/>
              <a:t>Reporting Mode</a:t>
            </a:r>
          </a:p>
          <a:p>
            <a:pPr lvl="1"/>
            <a:r>
              <a:rPr lang="en-US" sz="2000" dirty="0" smtClean="0"/>
              <a:t>Sufficient for many organizations</a:t>
            </a:r>
          </a:p>
          <a:p>
            <a:pPr lvl="1"/>
            <a:r>
              <a:rPr lang="en-US" sz="2000" dirty="0" smtClean="0"/>
              <a:t>Most users will bring their systems into compliance after </a:t>
            </a:r>
            <a:br>
              <a:rPr lang="en-US" sz="2000" dirty="0" smtClean="0"/>
            </a:br>
            <a:r>
              <a:rPr lang="en-US" sz="2000" dirty="0" smtClean="0"/>
              <a:t>some encouragement</a:t>
            </a:r>
          </a:p>
          <a:p>
            <a:r>
              <a:rPr lang="en-US" sz="2400" dirty="0" smtClean="0"/>
              <a:t>Availability &amp; Failover</a:t>
            </a:r>
          </a:p>
          <a:p>
            <a:pPr lvl="1"/>
            <a:r>
              <a:rPr lang="en-US" sz="2000" dirty="0" smtClean="0"/>
              <a:t>Recommend a minimum of two servers for each role</a:t>
            </a:r>
          </a:p>
          <a:p>
            <a:pPr lvl="1"/>
            <a:r>
              <a:rPr lang="en-US" sz="2000" dirty="0" smtClean="0"/>
              <a:t>Use NPS internal load balancing capability</a:t>
            </a:r>
          </a:p>
          <a:p>
            <a:pPr lvl="1"/>
            <a:r>
              <a:rPr lang="en-US" sz="2000" dirty="0" smtClean="0"/>
              <a:t>Load balance HRA servers behind a VIP</a:t>
            </a:r>
          </a:p>
          <a:p>
            <a:r>
              <a:rPr lang="en-US" sz="2400" dirty="0" smtClean="0"/>
              <a:t>Scale-out</a:t>
            </a:r>
          </a:p>
          <a:p>
            <a:pPr lvl="1"/>
            <a:r>
              <a:rPr lang="en-US" sz="2000" dirty="0" smtClean="0"/>
              <a:t>Consider performance, server roles, access profile and location</a:t>
            </a:r>
          </a:p>
          <a:p>
            <a:pPr lvl="1"/>
            <a:r>
              <a:rPr lang="en-US" sz="2000" dirty="0" smtClean="0"/>
              <a:t>Recommend at least one NPS server in each branch location</a:t>
            </a:r>
          </a:p>
          <a:p>
            <a:r>
              <a:rPr lang="en-US" sz="2400" dirty="0" smtClean="0"/>
              <a:t>Remediating clients on the Internet</a:t>
            </a:r>
          </a:p>
          <a:p>
            <a:pPr lvl="1"/>
            <a:r>
              <a:rPr lang="en-US" sz="2000" dirty="0" smtClean="0"/>
              <a:t>Use Internet facing HRA to monitor and remediate domain joined clients that  are currently off-network</a:t>
            </a:r>
          </a:p>
          <a:p>
            <a:endParaRPr lang="en-US"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up)">
                                      <p:cBhvr>
                                        <p:cTn id="35" dur="500"/>
                                        <p:tgtEl>
                                          <p:spTgt spid="3">
                                            <p:txEl>
                                              <p:pRg st="8" end="8"/>
                                            </p:tx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up)">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up)">
                                      <p:cBhvr>
                                        <p:cTn id="43" dur="500"/>
                                        <p:tgtEl>
                                          <p:spTgt spid="3">
                                            <p:txEl>
                                              <p:pRg st="10" end="10"/>
                                            </p:tx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wipe(up)">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Mistakes</a:t>
            </a:r>
            <a:endParaRPr lang="en-US" dirty="0"/>
          </a:p>
        </p:txBody>
      </p:sp>
      <p:sp>
        <p:nvSpPr>
          <p:cNvPr id="3" name="Content Placeholder 2"/>
          <p:cNvSpPr>
            <a:spLocks noGrp="1"/>
          </p:cNvSpPr>
          <p:nvPr>
            <p:ph idx="1"/>
          </p:nvPr>
        </p:nvSpPr>
        <p:spPr/>
        <p:txBody>
          <a:bodyPr/>
          <a:lstStyle/>
          <a:p>
            <a:r>
              <a:rPr lang="en-US" smtClean="0"/>
              <a:t>HRA not configured to accept SSL requests</a:t>
            </a:r>
          </a:p>
          <a:p>
            <a:r>
              <a:rPr lang="en-US" smtClean="0"/>
              <a:t>Network connectivity between servers</a:t>
            </a:r>
          </a:p>
          <a:p>
            <a:r>
              <a:rPr lang="en-US" smtClean="0"/>
              <a:t>Insufficient network policies defined</a:t>
            </a:r>
          </a:p>
          <a:p>
            <a:r>
              <a:rPr lang="en-US" smtClean="0"/>
              <a:t>No health policy is defined</a:t>
            </a:r>
          </a:p>
          <a:p>
            <a:r>
              <a:rPr lang="en-US" smtClean="0"/>
              <a:t>Incorrect certificate lifetime</a:t>
            </a:r>
          </a:p>
          <a:p>
            <a:r>
              <a:rPr lang="en-US" smtClean="0"/>
              <a:t>Accounting port ACLs not open</a:t>
            </a:r>
          </a:p>
          <a:p>
            <a:r>
              <a:rPr lang="en-US" smtClean="0"/>
              <a:t>NAP client is not enabled via Group Policy</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up)">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br>
              <a:rPr lang="en-US" dirty="0" smtClean="0"/>
            </a:br>
            <a:r>
              <a:rPr lang="en-US" sz="3200" dirty="0" smtClean="0">
                <a:solidFill>
                  <a:schemeClr val="tx2"/>
                </a:solidFill>
              </a:rPr>
              <a:t>10 things you should know about NAP</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sz="2000" dirty="0" smtClean="0"/>
              <a:t>NAP server roles are built into Windows® Server 2008 &amp; 2008 R2</a:t>
            </a:r>
          </a:p>
          <a:p>
            <a:r>
              <a:rPr lang="en-US" sz="2000" dirty="0" smtClean="0"/>
              <a:t>The NAP client is built into Windows® XP Service Pack 3, </a:t>
            </a:r>
            <a:br>
              <a:rPr lang="en-US" sz="2000" dirty="0" smtClean="0"/>
            </a:br>
            <a:r>
              <a:rPr lang="en-US" sz="2000" dirty="0" smtClean="0"/>
              <a:t>Windows® Vista and Windows® 7</a:t>
            </a:r>
          </a:p>
          <a:p>
            <a:r>
              <a:rPr lang="en-US" sz="2000" dirty="0" smtClean="0"/>
              <a:t>The NAP “agent” isn’t really an agent; it is a service that can be </a:t>
            </a:r>
            <a:br>
              <a:rPr lang="en-US" sz="2000" dirty="0" smtClean="0"/>
            </a:br>
            <a:r>
              <a:rPr lang="en-US" sz="2000" dirty="0" smtClean="0"/>
              <a:t>managed via Group Policy</a:t>
            </a:r>
          </a:p>
          <a:p>
            <a:r>
              <a:rPr lang="en-US" sz="2000" dirty="0" smtClean="0"/>
              <a:t>Microsoft has over 100 partners that integrate or interoperate with </a:t>
            </a:r>
            <a:br>
              <a:rPr lang="en-US" sz="2000" dirty="0" smtClean="0"/>
            </a:br>
            <a:r>
              <a:rPr lang="en-US" sz="2000" dirty="0" smtClean="0"/>
              <a:t>the NAP platform</a:t>
            </a:r>
          </a:p>
          <a:p>
            <a:r>
              <a:rPr lang="en-US" sz="2000" dirty="0" smtClean="0"/>
              <a:t>NAP clients for Linux and Macintosh are available from our partners</a:t>
            </a:r>
          </a:p>
          <a:p>
            <a:r>
              <a:rPr lang="en-US" sz="2000" dirty="0" smtClean="0"/>
              <a:t>There are no additional licenses required to deploy NAP</a:t>
            </a:r>
          </a:p>
          <a:p>
            <a:r>
              <a:rPr lang="en-US" sz="2000" dirty="0" smtClean="0"/>
              <a:t>NAP is deployed on nearly 300,000 desktops at Microsoft</a:t>
            </a:r>
          </a:p>
          <a:p>
            <a:r>
              <a:rPr lang="en-US" sz="2000" dirty="0" smtClean="0"/>
              <a:t>Several enforcement methods can be used with NAP – 802.1x, IPSec, DHCP, TS Gateway, VPN, Direct-Access</a:t>
            </a:r>
          </a:p>
          <a:p>
            <a:r>
              <a:rPr lang="en-US" sz="2000" dirty="0" smtClean="0"/>
              <a:t>No Enforcement or Reporting Mode is sufficient for many organizations</a:t>
            </a:r>
          </a:p>
          <a:p>
            <a:r>
              <a:rPr lang="en-US" sz="2000" dirty="0" smtClean="0"/>
              <a:t>NAP can be used to assess and remediate clients even when they are not connected to your network!</a:t>
            </a:r>
          </a:p>
          <a:p>
            <a:endParaRPr lang="en-US" sz="2000" dirty="0" smtClean="0"/>
          </a:p>
          <a:p>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up)">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0" y="5559552"/>
            <a:ext cx="9144000" cy="1298448"/>
          </a:xfrm>
          <a:prstGeom prst="rect">
            <a:avLst/>
          </a:prstGeom>
          <a:gradFill flip="none" rotWithShape="1">
            <a:gsLst>
              <a:gs pos="0">
                <a:schemeClr val="bg1"/>
              </a:gs>
              <a:gs pos="50000">
                <a:schemeClr val="bg1"/>
              </a:gs>
              <a:gs pos="100000">
                <a:schemeClr val="bg1">
                  <a:tint val="23500"/>
                  <a:satMod val="160000"/>
                  <a:alpha val="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0" algn="ctr" defTabSz="914099" rtl="0" eaLnBrk="1" fontAlgn="base" latinLnBrk="0" hangingPunct="1">
              <a:spcBef>
                <a:spcPct val="0"/>
              </a:spcBef>
              <a:spcAft>
                <a:spcPct val="0"/>
              </a:spcAft>
            </a:pPr>
            <a:endParaRPr lang="en-US" sz="2000" kern="1200" dirty="0" smtClean="0">
              <a:solidFill>
                <a:schemeClr val="tx1"/>
              </a:solidFill>
              <a:effectLst>
                <a:outerShdw blurRad="38100" dist="38100" dir="2700000" algn="tl">
                  <a:srgbClr val="000000">
                    <a:alpha val="43137"/>
                  </a:srgbClr>
                </a:outerShdw>
              </a:effectLst>
              <a:latin typeface="Calibri" pitchFamily="34" charset="0"/>
              <a:ea typeface="+mn-ea"/>
              <a:cs typeface="+mn-cs"/>
            </a:endParaRPr>
          </a:p>
        </p:txBody>
      </p:sp>
      <p:sp>
        <p:nvSpPr>
          <p:cNvPr id="44" name="Rectangle 43"/>
          <p:cNvSpPr/>
          <p:nvPr/>
        </p:nvSpPr>
        <p:spPr bwMode="auto">
          <a:xfrm>
            <a:off x="0" y="4191000"/>
            <a:ext cx="6724650" cy="2368550"/>
          </a:xfrm>
          <a:prstGeom prst="rect">
            <a:avLst/>
          </a:prstGeom>
          <a:gradFill flip="none" rotWithShape="1">
            <a:gsLst>
              <a:gs pos="9000">
                <a:srgbClr val="FFFFFF">
                  <a:alpha val="0"/>
                </a:srgbClr>
              </a:gs>
              <a:gs pos="31000">
                <a:schemeClr val="bg1">
                  <a:lumMod val="95000"/>
                  <a:lumOff val="5000"/>
                  <a:alpha val="29000"/>
                </a:schemeClr>
              </a:gs>
              <a:gs pos="67000">
                <a:schemeClr val="bg1">
                  <a:lumMod val="95000"/>
                  <a:lumOff val="5000"/>
                  <a:alpha val="57000"/>
                </a:schemeClr>
              </a:gs>
              <a:gs pos="86000">
                <a:schemeClr val="bg1">
                  <a:alpha val="38000"/>
                </a:schemeClr>
              </a:gs>
            </a:gsLst>
            <a:lin ang="10800000" scaled="1"/>
            <a:tileRect/>
          </a:gradFill>
          <a:ln w="15875" cap="sq" cmpd="sng" algn="ctr">
            <a:gradFill flip="none" rotWithShape="1">
              <a:gsLst>
                <a:gs pos="0">
                  <a:schemeClr val="tx1">
                    <a:alpha val="0"/>
                  </a:schemeClr>
                </a:gs>
                <a:gs pos="50000">
                  <a:schemeClr val="tx1"/>
                </a:gs>
                <a:gs pos="100000">
                  <a:schemeClr val="accent1">
                    <a:tint val="23500"/>
                    <a:satMod val="160000"/>
                    <a:alpha val="0"/>
                  </a:schemeClr>
                </a:gs>
              </a:gsLst>
              <a:lin ang="10800000" scaled="1"/>
              <a:tileRect/>
            </a:gradFill>
            <a:prstDash val="solid"/>
            <a:headEnd type="none" w="med" len="med"/>
            <a:tailEnd type="none" w="med" len="med"/>
          </a:ln>
          <a:effectLst>
            <a:outerShdw blurRad="50800" dist="38100" dir="5400000" algn="t" rotWithShape="0">
              <a:prstClr val="black">
                <a:alpha val="40000"/>
              </a:prstClr>
            </a:outerShdw>
          </a:effectLst>
          <a:sp3d>
            <a:bevelT w="82550"/>
          </a:sp3d>
        </p:spPr>
        <p:txBody>
          <a:bodyPr lIns="109728" tIns="54864" rIns="109728" bIns="54864" anchor="ctr"/>
          <a:lstStyle/>
          <a:p>
            <a:pPr algn="ctr" defTabSz="1096963">
              <a:defRPr/>
            </a:pPr>
            <a:endParaRPr lang="en-US" sz="3200" kern="0" dirty="0">
              <a:solidFill>
                <a:srgbClr val="FFFFFF"/>
              </a:solidFill>
              <a:latin typeface="Segoe" pitchFamily="34" charset="0"/>
            </a:endParaRPr>
          </a:p>
        </p:txBody>
      </p:sp>
      <p:sp>
        <p:nvSpPr>
          <p:cNvPr id="4" name="Rectangle 3"/>
          <p:cNvSpPr/>
          <p:nvPr/>
        </p:nvSpPr>
        <p:spPr bwMode="auto">
          <a:xfrm>
            <a:off x="0" y="1330327"/>
            <a:ext cx="6724650" cy="2784475"/>
          </a:xfrm>
          <a:prstGeom prst="rect">
            <a:avLst/>
          </a:prstGeom>
          <a:gradFill flip="none" rotWithShape="1">
            <a:gsLst>
              <a:gs pos="9000">
                <a:srgbClr val="FFFFFF">
                  <a:alpha val="0"/>
                </a:srgbClr>
              </a:gs>
              <a:gs pos="31000">
                <a:schemeClr val="bg1">
                  <a:lumMod val="95000"/>
                  <a:lumOff val="5000"/>
                  <a:alpha val="29000"/>
                </a:schemeClr>
              </a:gs>
              <a:gs pos="67000">
                <a:schemeClr val="bg1">
                  <a:lumMod val="95000"/>
                  <a:lumOff val="5000"/>
                  <a:alpha val="57000"/>
                </a:schemeClr>
              </a:gs>
              <a:gs pos="86000">
                <a:schemeClr val="bg1">
                  <a:alpha val="38000"/>
                </a:schemeClr>
              </a:gs>
            </a:gsLst>
            <a:lin ang="10800000" scaled="1"/>
            <a:tileRect/>
          </a:gradFill>
          <a:ln w="15875" cap="sq" cmpd="sng" algn="ctr">
            <a:gradFill flip="none" rotWithShape="1">
              <a:gsLst>
                <a:gs pos="0">
                  <a:schemeClr val="tx1">
                    <a:alpha val="0"/>
                  </a:schemeClr>
                </a:gs>
                <a:gs pos="50000">
                  <a:schemeClr val="tx1"/>
                </a:gs>
                <a:gs pos="100000">
                  <a:schemeClr val="accent1">
                    <a:tint val="23500"/>
                    <a:satMod val="160000"/>
                    <a:alpha val="0"/>
                  </a:schemeClr>
                </a:gs>
              </a:gsLst>
              <a:lin ang="10800000" scaled="1"/>
              <a:tileRect/>
            </a:gradFill>
            <a:prstDash val="solid"/>
            <a:headEnd type="none" w="med" len="med"/>
            <a:tailEnd type="none" w="med" len="med"/>
          </a:ln>
          <a:effectLst>
            <a:outerShdw blurRad="50800" dist="38100" dir="5400000" algn="t" rotWithShape="0">
              <a:prstClr val="black">
                <a:alpha val="40000"/>
              </a:prstClr>
            </a:outerShdw>
          </a:effectLst>
          <a:sp3d>
            <a:bevelT w="82550"/>
          </a:sp3d>
        </p:spPr>
        <p:txBody>
          <a:bodyPr lIns="109728" tIns="54864" rIns="109728" bIns="54864" anchor="ctr"/>
          <a:lstStyle/>
          <a:p>
            <a:pPr algn="ctr" defTabSz="1096963">
              <a:defRPr/>
            </a:pPr>
            <a:endParaRPr lang="en-US" sz="3200" kern="0" dirty="0">
              <a:solidFill>
                <a:srgbClr val="FFFFFF"/>
              </a:solidFill>
              <a:latin typeface="Segoe" pitchFamily="34" charset="0"/>
            </a:endParaRPr>
          </a:p>
        </p:txBody>
      </p:sp>
      <p:sp>
        <p:nvSpPr>
          <p:cNvPr id="2" name="Title 1"/>
          <p:cNvSpPr>
            <a:spLocks noGrp="1"/>
          </p:cNvSpPr>
          <p:nvPr>
            <p:ph type="title"/>
          </p:nvPr>
        </p:nvSpPr>
        <p:spPr/>
        <p:txBody>
          <a:bodyPr/>
          <a:lstStyle/>
          <a:p>
            <a:pPr defTabSz="914099" eaLnBrk="1" hangingPunct="1">
              <a:defRPr/>
            </a:pPr>
            <a:r>
              <a:rPr dirty="0" smtClean="0"/>
              <a:t>Conclusions</a:t>
            </a:r>
            <a:br>
              <a:rPr dirty="0" smtClean="0"/>
            </a:br>
            <a:r>
              <a:rPr sz="3200" dirty="0" smtClean="0">
                <a:solidFill>
                  <a:schemeClr val="tx1"/>
                </a:solidFill>
              </a:rPr>
              <a:t>Why deploy NAP?</a:t>
            </a:r>
            <a:endParaRPr sz="2400" dirty="0">
              <a:solidFill>
                <a:schemeClr val="tx1"/>
              </a:solidFill>
            </a:endParaRPr>
          </a:p>
        </p:txBody>
      </p:sp>
      <p:sp>
        <p:nvSpPr>
          <p:cNvPr id="3" name="Text Placeholder 2"/>
          <p:cNvSpPr>
            <a:spLocks noGrp="1"/>
          </p:cNvSpPr>
          <p:nvPr>
            <p:ph idx="1"/>
          </p:nvPr>
        </p:nvSpPr>
        <p:spPr/>
        <p:txBody>
          <a:bodyPr/>
          <a:lstStyle/>
          <a:p>
            <a:pPr marL="384954" indent="-384954" defTabSz="914099" eaLnBrk="1" hangingPunct="1">
              <a:lnSpc>
                <a:spcPct val="85000"/>
              </a:lnSpc>
              <a:spcBef>
                <a:spcPts val="1200"/>
              </a:spcBef>
              <a:defRPr/>
            </a:pPr>
            <a:r>
              <a:rPr lang="en-US" sz="2000" dirty="0" smtClean="0"/>
              <a:t>Software solution – no new gear to purchase</a:t>
            </a:r>
          </a:p>
          <a:p>
            <a:pPr marL="384954" indent="-384954" defTabSz="914099" eaLnBrk="1" hangingPunct="1">
              <a:lnSpc>
                <a:spcPct val="85000"/>
              </a:lnSpc>
              <a:spcBef>
                <a:spcPts val="1200"/>
              </a:spcBef>
              <a:defRPr/>
            </a:pPr>
            <a:r>
              <a:rPr lang="en-US" sz="2000" dirty="0" smtClean="0"/>
              <a:t>Scalable – Microsoft uses it on hundreds </a:t>
            </a:r>
            <a:br>
              <a:rPr lang="en-US" sz="2000" dirty="0" smtClean="0"/>
            </a:br>
            <a:r>
              <a:rPr lang="en-US" sz="2000" dirty="0" smtClean="0"/>
              <a:t>of thousands of desktops</a:t>
            </a:r>
          </a:p>
          <a:p>
            <a:r>
              <a:rPr lang="en-US" sz="2000" dirty="0" smtClean="0"/>
              <a:t>Widely available</a:t>
            </a:r>
          </a:p>
          <a:p>
            <a:r>
              <a:rPr lang="en-US" sz="2000" dirty="0" smtClean="0"/>
              <a:t>Extensible platform</a:t>
            </a:r>
          </a:p>
          <a:p>
            <a:r>
              <a:rPr lang="en-US" sz="2000" dirty="0" smtClean="0"/>
              <a:t>Large partner ecosystem – several </a:t>
            </a:r>
            <a:br>
              <a:rPr lang="en-US" sz="2000" dirty="0" smtClean="0"/>
            </a:br>
            <a:r>
              <a:rPr lang="en-US" sz="2000" dirty="0" smtClean="0"/>
              <a:t>3</a:t>
            </a:r>
            <a:r>
              <a:rPr lang="en-US" sz="2000" baseline="30000" dirty="0" smtClean="0"/>
              <a:t>rd</a:t>
            </a:r>
            <a:r>
              <a:rPr lang="en-US" sz="2000" dirty="0" smtClean="0"/>
              <a:t> party extensions</a:t>
            </a:r>
          </a:p>
        </p:txBody>
      </p:sp>
      <p:grpSp>
        <p:nvGrpSpPr>
          <p:cNvPr id="5" name="Group 44"/>
          <p:cNvGrpSpPr>
            <a:grpSpLocks/>
          </p:cNvGrpSpPr>
          <p:nvPr/>
        </p:nvGrpSpPr>
        <p:grpSpPr bwMode="auto">
          <a:xfrm>
            <a:off x="5059363" y="1903413"/>
            <a:ext cx="4084637" cy="4610100"/>
            <a:chOff x="3341320" y="681038"/>
            <a:chExt cx="5801093" cy="6548437"/>
          </a:xfrm>
        </p:grpSpPr>
        <p:pic>
          <p:nvPicPr>
            <p:cNvPr id="44045" name="Picture 2"/>
            <p:cNvPicPr>
              <a:picLocks noChangeAspect="1" noChangeArrowheads="1"/>
            </p:cNvPicPr>
            <p:nvPr/>
          </p:nvPicPr>
          <p:blipFill>
            <a:blip r:embed="rId3"/>
            <a:srcRect r="50000"/>
            <a:stretch>
              <a:fillRect/>
            </a:stretch>
          </p:blipFill>
          <p:spPr bwMode="auto">
            <a:xfrm>
              <a:off x="4274344" y="681038"/>
              <a:ext cx="4868069" cy="6548437"/>
            </a:xfrm>
            <a:prstGeom prst="rect">
              <a:avLst/>
            </a:prstGeom>
            <a:noFill/>
            <a:ln w="9525">
              <a:noFill/>
              <a:miter lim="800000"/>
              <a:headEnd/>
              <a:tailEnd/>
            </a:ln>
          </p:spPr>
        </p:pic>
        <p:pic>
          <p:nvPicPr>
            <p:cNvPr id="44046" name="Picture 3" descr="C:\Program Files\Microsoft Resource DVD Artwork\DVD_ART\Artwork_Imagery\HARDWARE_IMAGERY\Illustration - Misc Hardware\Windows Vista Illustration Icons\VPN.png"/>
            <p:cNvPicPr>
              <a:picLocks noChangeAspect="1" noChangeArrowheads="1"/>
            </p:cNvPicPr>
            <p:nvPr/>
          </p:nvPicPr>
          <p:blipFill>
            <a:blip r:embed="rId4"/>
            <a:srcRect/>
            <a:stretch>
              <a:fillRect/>
            </a:stretch>
          </p:blipFill>
          <p:spPr bwMode="auto">
            <a:xfrm>
              <a:off x="4923502" y="3738916"/>
              <a:ext cx="525419" cy="735011"/>
            </a:xfrm>
            <a:prstGeom prst="rect">
              <a:avLst/>
            </a:prstGeom>
            <a:noFill/>
            <a:ln w="9525">
              <a:noFill/>
              <a:miter lim="800000"/>
              <a:headEnd/>
              <a:tailEnd/>
            </a:ln>
          </p:spPr>
        </p:pic>
        <p:pic>
          <p:nvPicPr>
            <p:cNvPr id="44047" name="Picture 4" descr="C:\Program Files\Microsoft Resource DVD Artwork\DVD_ART\Artwork_Imagery\HARDWARE_IMAGERY\Illustration - Misc Hardware\Windows Vista Illustration Icons\Server.png"/>
            <p:cNvPicPr>
              <a:picLocks noChangeAspect="1" noChangeArrowheads="1"/>
            </p:cNvPicPr>
            <p:nvPr/>
          </p:nvPicPr>
          <p:blipFill>
            <a:blip r:embed="rId5"/>
            <a:srcRect/>
            <a:stretch>
              <a:fillRect/>
            </a:stretch>
          </p:blipFill>
          <p:spPr bwMode="auto">
            <a:xfrm>
              <a:off x="5651211" y="2991556"/>
              <a:ext cx="934522" cy="1278819"/>
            </a:xfrm>
            <a:prstGeom prst="rect">
              <a:avLst/>
            </a:prstGeom>
            <a:noFill/>
            <a:ln w="9525">
              <a:noFill/>
              <a:miter lim="800000"/>
              <a:headEnd/>
              <a:tailEnd/>
            </a:ln>
          </p:spPr>
        </p:pic>
        <p:sp>
          <p:nvSpPr>
            <p:cNvPr id="8" name="Microsoft NPS"/>
            <p:cNvSpPr/>
            <p:nvPr/>
          </p:nvSpPr>
          <p:spPr>
            <a:xfrm>
              <a:off x="5426827" y="2365501"/>
              <a:ext cx="1208467" cy="326972"/>
            </a:xfrm>
            <a:prstGeom prst="rect">
              <a:avLst/>
            </a:prstGeom>
          </p:spPr>
          <p:txBody>
            <a:bodyPr>
              <a:spAutoFit/>
            </a:bodyPr>
            <a:lstStyle/>
            <a:p>
              <a:pPr algn="ctr" defTabSz="1096963">
                <a:defRPr/>
              </a:pPr>
              <a:r>
                <a:rPr lang="en-US" sz="9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Microsoft NPS</a:t>
              </a:r>
            </a:p>
          </p:txBody>
        </p:sp>
        <p:grpSp>
          <p:nvGrpSpPr>
            <p:cNvPr id="6" name="Corporate Network"/>
            <p:cNvGrpSpPr>
              <a:grpSpLocks/>
            </p:cNvGrpSpPr>
            <p:nvPr/>
          </p:nvGrpSpPr>
          <p:grpSpPr bwMode="auto">
            <a:xfrm>
              <a:off x="6648449" y="4764790"/>
              <a:ext cx="2257425" cy="1247073"/>
              <a:chOff x="6743699" y="4907665"/>
              <a:chExt cx="2257425" cy="1247073"/>
            </a:xfrm>
          </p:grpSpPr>
          <p:pic>
            <p:nvPicPr>
              <p:cNvPr id="44084" name="Picture 5" descr="C:\Program Files\Microsoft Resource DVD Artwork\DVD_ART\Artwork_Imagery\HARDWARE_IMAGERY\Illustration - Misc Hardware\Windows Vista Illustration Icons\Server.png"/>
              <p:cNvPicPr>
                <a:picLocks noChangeAspect="1" noChangeArrowheads="1"/>
              </p:cNvPicPr>
              <p:nvPr/>
            </p:nvPicPr>
            <p:blipFill>
              <a:blip r:embed="rId6"/>
              <a:srcRect/>
              <a:stretch>
                <a:fillRect/>
              </a:stretch>
            </p:blipFill>
            <p:spPr bwMode="auto">
              <a:xfrm>
                <a:off x="6925224" y="5362575"/>
                <a:ext cx="488401" cy="668338"/>
              </a:xfrm>
              <a:prstGeom prst="rect">
                <a:avLst/>
              </a:prstGeom>
              <a:noFill/>
              <a:ln w="9525">
                <a:noFill/>
                <a:miter lim="800000"/>
                <a:headEnd/>
                <a:tailEnd/>
              </a:ln>
            </p:spPr>
          </p:pic>
          <p:pic>
            <p:nvPicPr>
              <p:cNvPr id="44085" name="Picture 4" descr="C:\Program Files\Microsoft Resource DVD Artwork\DVD_ART\Artwork_Imagery\HARDWARE_IMAGERY\Illustration - Misc Hardware\Windows Vista Illustration Icons\Laptop.png"/>
              <p:cNvPicPr>
                <a:picLocks noChangeAspect="1" noChangeArrowheads="1"/>
              </p:cNvPicPr>
              <p:nvPr/>
            </p:nvPicPr>
            <p:blipFill>
              <a:blip r:embed="rId7"/>
              <a:srcRect/>
              <a:stretch>
                <a:fillRect/>
              </a:stretch>
            </p:blipFill>
            <p:spPr bwMode="auto">
              <a:xfrm>
                <a:off x="8239125" y="5365750"/>
                <a:ext cx="636588" cy="636588"/>
              </a:xfrm>
              <a:prstGeom prst="rect">
                <a:avLst/>
              </a:prstGeom>
              <a:noFill/>
              <a:ln w="9525">
                <a:noFill/>
                <a:miter lim="800000"/>
                <a:headEnd/>
                <a:tailEnd/>
              </a:ln>
            </p:spPr>
          </p:pic>
          <p:pic>
            <p:nvPicPr>
              <p:cNvPr id="44086" name="Picture 5" descr="C:\Program Files\Microsoft Resource DVD Artwork\DVD_ART\Artwork_Imagery\HARDWARE_IMAGERY\Illustration - Misc Hardware\Windows Vista Illustration Icons\Computer.png"/>
              <p:cNvPicPr>
                <a:picLocks noChangeAspect="1" noChangeArrowheads="1"/>
              </p:cNvPicPr>
              <p:nvPr/>
            </p:nvPicPr>
            <p:blipFill>
              <a:blip r:embed="rId8"/>
              <a:srcRect/>
              <a:stretch>
                <a:fillRect/>
              </a:stretch>
            </p:blipFill>
            <p:spPr bwMode="auto">
              <a:xfrm>
                <a:off x="7413625" y="5316538"/>
                <a:ext cx="742950" cy="742950"/>
              </a:xfrm>
              <a:prstGeom prst="rect">
                <a:avLst/>
              </a:prstGeom>
              <a:noFill/>
              <a:ln w="9525">
                <a:noFill/>
                <a:miter lim="800000"/>
                <a:headEnd/>
                <a:tailEnd/>
              </a:ln>
            </p:spPr>
          </p:pic>
          <p:sp>
            <p:nvSpPr>
              <p:cNvPr id="13" name="Intranet"/>
              <p:cNvSpPr/>
              <p:nvPr/>
            </p:nvSpPr>
            <p:spPr>
              <a:xfrm>
                <a:off x="7147647" y="4907665"/>
                <a:ext cx="1386917" cy="349746"/>
              </a:xfrm>
              <a:prstGeom prst="rect">
                <a:avLst/>
              </a:prstGeom>
            </p:spPr>
            <p:txBody>
              <a:bodyPr wrap="none">
                <a:spAutoFit/>
              </a:bodyPr>
              <a:lstStyle/>
              <a:p>
                <a:pPr defTabSz="1096963">
                  <a:defRPr/>
                </a:pPr>
                <a:r>
                  <a:rPr lang="en-US" sz="10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Corporate Network</a:t>
                </a:r>
              </a:p>
            </p:txBody>
          </p:sp>
          <p:sp>
            <p:nvSpPr>
              <p:cNvPr id="14" name="Rounded Rectangle 13"/>
              <p:cNvSpPr/>
              <p:nvPr/>
            </p:nvSpPr>
            <p:spPr bwMode="auto">
              <a:xfrm>
                <a:off x="6743699" y="5276850"/>
                <a:ext cx="2257425" cy="877888"/>
              </a:xfrm>
              <a:prstGeom prst="roundRect">
                <a:avLst/>
              </a:prstGeom>
              <a:noFill/>
              <a:ln w="38100" cmpd="sng">
                <a:headEnd type="none" w="med" len="med"/>
                <a:tailEnd type="none" w="med" len="me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n-US" sz="1200" dirty="0">
                  <a:solidFill>
                    <a:schemeClr val="tx2"/>
                  </a:solidFill>
                  <a:effectLst>
                    <a:outerShdw blurRad="38100" dist="38100" dir="2700000" algn="tl">
                      <a:srgbClr val="000000">
                        <a:alpha val="43137"/>
                      </a:srgbClr>
                    </a:outerShdw>
                  </a:effectLst>
                </a:endParaRPr>
              </a:p>
            </p:txBody>
          </p:sp>
        </p:grpSp>
        <p:grpSp>
          <p:nvGrpSpPr>
            <p:cNvPr id="7" name="Policy Servers"/>
            <p:cNvGrpSpPr>
              <a:grpSpLocks/>
            </p:cNvGrpSpPr>
            <p:nvPr/>
          </p:nvGrpSpPr>
          <p:grpSpPr bwMode="auto">
            <a:xfrm>
              <a:off x="7413625" y="1380080"/>
              <a:ext cx="1266826" cy="1263813"/>
              <a:chOff x="7166520" y="1612737"/>
              <a:chExt cx="1266826" cy="1263813"/>
            </a:xfrm>
          </p:grpSpPr>
          <p:sp>
            <p:nvSpPr>
              <p:cNvPr id="16" name="Intranet"/>
              <p:cNvSpPr/>
              <p:nvPr/>
            </p:nvSpPr>
            <p:spPr>
              <a:xfrm>
                <a:off x="7294540" y="1612737"/>
                <a:ext cx="1024935" cy="524620"/>
              </a:xfrm>
              <a:prstGeom prst="rect">
                <a:avLst/>
              </a:prstGeom>
            </p:spPr>
            <p:txBody>
              <a:bodyPr wrap="none">
                <a:spAutoFit/>
              </a:bodyPr>
              <a:lstStyle/>
              <a:p>
                <a:pPr algn="ctr" defTabSz="1096963">
                  <a:defRPr/>
                </a:pPr>
                <a:r>
                  <a:rPr lang="en-US" sz="10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Policy Servers</a:t>
                </a:r>
                <a:br>
                  <a:rPr lang="en-US" sz="10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br>
                <a:r>
                  <a:rPr lang="en-US" sz="8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e.g.., Patch, AV</a:t>
                </a:r>
                <a:endParaRPr lang="en-US" sz="10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endParaRPr>
              </a:p>
            </p:txBody>
          </p:sp>
          <p:sp>
            <p:nvSpPr>
              <p:cNvPr id="17" name="Rounded Rectangle 16"/>
              <p:cNvSpPr/>
              <p:nvPr/>
            </p:nvSpPr>
            <p:spPr bwMode="auto">
              <a:xfrm>
                <a:off x="7166520" y="2095500"/>
                <a:ext cx="1266826" cy="781050"/>
              </a:xfrm>
              <a:prstGeom prst="roundRect">
                <a:avLst/>
              </a:prstGeom>
              <a:noFill/>
              <a:ln w="38100" cmpd="sng">
                <a:headEnd type="none" w="med" len="med"/>
                <a:tailEnd type="none" w="med" len="me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n-US" sz="1200" dirty="0">
                  <a:solidFill>
                    <a:schemeClr val="tx2"/>
                  </a:solidFill>
                  <a:effectLst>
                    <a:outerShdw blurRad="38100" dist="38100" dir="2700000" algn="tl">
                      <a:srgbClr val="000000">
                        <a:alpha val="43137"/>
                      </a:srgbClr>
                    </a:outerShdw>
                  </a:effectLst>
                </a:endParaRPr>
              </a:p>
            </p:txBody>
          </p:sp>
        </p:grpSp>
        <p:grpSp>
          <p:nvGrpSpPr>
            <p:cNvPr id="9" name="Group 17"/>
            <p:cNvGrpSpPr>
              <a:grpSpLocks/>
            </p:cNvGrpSpPr>
            <p:nvPr/>
          </p:nvGrpSpPr>
          <p:grpSpPr bwMode="auto">
            <a:xfrm>
              <a:off x="7601667" y="1959895"/>
              <a:ext cx="964651" cy="668338"/>
              <a:chOff x="7296699" y="2200275"/>
              <a:chExt cx="964651" cy="668338"/>
            </a:xfrm>
          </p:grpSpPr>
          <p:pic>
            <p:nvPicPr>
              <p:cNvPr id="44078" name="Picture 5" descr="C:\Program Files\Microsoft Resource DVD Artwork\DVD_ART\Artwork_Imagery\HARDWARE_IMAGERY\Illustration - Misc Hardware\Windows Vista Illustration Icons\Server.png"/>
              <p:cNvPicPr>
                <a:picLocks noChangeAspect="1" noChangeArrowheads="1"/>
              </p:cNvPicPr>
              <p:nvPr/>
            </p:nvPicPr>
            <p:blipFill>
              <a:blip r:embed="rId6"/>
              <a:srcRect/>
              <a:stretch>
                <a:fillRect/>
              </a:stretch>
            </p:blipFill>
            <p:spPr bwMode="auto">
              <a:xfrm>
                <a:off x="7296699" y="2200275"/>
                <a:ext cx="488401" cy="668338"/>
              </a:xfrm>
              <a:prstGeom prst="rect">
                <a:avLst/>
              </a:prstGeom>
              <a:noFill/>
              <a:ln w="9525">
                <a:noFill/>
                <a:miter lim="800000"/>
                <a:headEnd/>
                <a:tailEnd/>
              </a:ln>
            </p:spPr>
          </p:pic>
          <p:pic>
            <p:nvPicPr>
              <p:cNvPr id="44079" name="Picture 5" descr="C:\Program Files\Microsoft Resource DVD Artwork\DVD_ART\Artwork_Imagery\HARDWARE_IMAGERY\Illustration - Misc Hardware\Windows Vista Illustration Icons\Server.png"/>
              <p:cNvPicPr>
                <a:picLocks noChangeAspect="1" noChangeArrowheads="1"/>
              </p:cNvPicPr>
              <p:nvPr/>
            </p:nvPicPr>
            <p:blipFill>
              <a:blip r:embed="rId6"/>
              <a:srcRect/>
              <a:stretch>
                <a:fillRect/>
              </a:stretch>
            </p:blipFill>
            <p:spPr bwMode="auto">
              <a:xfrm>
                <a:off x="7772949" y="2200275"/>
                <a:ext cx="488401" cy="668338"/>
              </a:xfrm>
              <a:prstGeom prst="rect">
                <a:avLst/>
              </a:prstGeom>
              <a:noFill/>
              <a:ln w="9525">
                <a:noFill/>
                <a:miter lim="800000"/>
                <a:headEnd/>
                <a:tailEnd/>
              </a:ln>
            </p:spPr>
          </p:pic>
        </p:grpSp>
        <p:sp>
          <p:nvSpPr>
            <p:cNvPr id="21" name="Rounded Rectangle 20"/>
            <p:cNvSpPr/>
            <p:nvPr/>
          </p:nvSpPr>
          <p:spPr bwMode="auto">
            <a:xfrm>
              <a:off x="7049077" y="3019424"/>
              <a:ext cx="923925" cy="1647825"/>
            </a:xfrm>
            <a:prstGeom prst="roundRect">
              <a:avLst/>
            </a:prstGeom>
            <a:solidFill>
              <a:schemeClr val="accent3">
                <a:lumMod val="60000"/>
                <a:lumOff val="40000"/>
                <a:alpha val="31000"/>
              </a:schemeClr>
            </a:solidFill>
            <a:ln w="38100" cmpd="sng">
              <a:solidFill>
                <a:schemeClr val="accent3"/>
              </a:solidFill>
              <a:headEnd type="none" w="med" len="med"/>
              <a:tailEnd type="none" w="med" len="med"/>
            </a:ln>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n-US" sz="1200" dirty="0">
                <a:solidFill>
                  <a:schemeClr val="tx2"/>
                </a:solidFill>
                <a:effectLst>
                  <a:outerShdw blurRad="38100" dist="38100" dir="2700000" algn="tl">
                    <a:srgbClr val="000000">
                      <a:alpha val="43137"/>
                    </a:srgbClr>
                  </a:outerShdw>
                </a:effectLst>
              </a:endParaRPr>
            </a:p>
          </p:txBody>
        </p:sp>
        <p:sp>
          <p:nvSpPr>
            <p:cNvPr id="22" name="Rounded Rectangle 21"/>
            <p:cNvSpPr/>
            <p:nvPr/>
          </p:nvSpPr>
          <p:spPr bwMode="auto">
            <a:xfrm>
              <a:off x="8060738" y="3019424"/>
              <a:ext cx="923925" cy="1647825"/>
            </a:xfrm>
            <a:prstGeom prst="roundRect">
              <a:avLst/>
            </a:prstGeom>
            <a:solidFill>
              <a:schemeClr val="accent3">
                <a:lumMod val="60000"/>
                <a:lumOff val="40000"/>
                <a:alpha val="31000"/>
              </a:schemeClr>
            </a:solidFill>
            <a:ln w="38100" cmpd="sng">
              <a:solidFill>
                <a:schemeClr val="accent3"/>
              </a:solidFill>
              <a:headEnd type="none" w="med" len="med"/>
              <a:tailEnd type="none" w="med" len="med"/>
            </a:ln>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n-US" sz="1200" dirty="0">
                <a:solidFill>
                  <a:schemeClr val="tx2"/>
                </a:solidFill>
                <a:effectLst>
                  <a:outerShdw blurRad="38100" dist="38100" dir="2700000" algn="tl">
                    <a:srgbClr val="000000">
                      <a:alpha val="43137"/>
                    </a:srgbClr>
                  </a:outerShdw>
                </a:effectLst>
              </a:endParaRPr>
            </a:p>
          </p:txBody>
        </p:sp>
        <p:grpSp>
          <p:nvGrpSpPr>
            <p:cNvPr id="10" name="Group 22"/>
            <p:cNvGrpSpPr>
              <a:grpSpLocks/>
            </p:cNvGrpSpPr>
            <p:nvPr/>
          </p:nvGrpSpPr>
          <p:grpSpPr bwMode="auto">
            <a:xfrm>
              <a:off x="8097525" y="3952081"/>
              <a:ext cx="850351" cy="668338"/>
              <a:chOff x="7410999" y="2228850"/>
              <a:chExt cx="850351" cy="668338"/>
            </a:xfrm>
          </p:grpSpPr>
          <p:pic>
            <p:nvPicPr>
              <p:cNvPr id="44076" name="Picture 5" descr="C:\Program Files\Microsoft Resource DVD Artwork\DVD_ART\Artwork_Imagery\HARDWARE_IMAGERY\Illustration - Misc Hardware\Windows Vista Illustration Icons\Server.png"/>
              <p:cNvPicPr>
                <a:picLocks noChangeAspect="1" noChangeArrowheads="1"/>
              </p:cNvPicPr>
              <p:nvPr/>
            </p:nvPicPr>
            <p:blipFill>
              <a:blip r:embed="rId6"/>
              <a:srcRect/>
              <a:stretch>
                <a:fillRect/>
              </a:stretch>
            </p:blipFill>
            <p:spPr bwMode="auto">
              <a:xfrm>
                <a:off x="7410999" y="2228850"/>
                <a:ext cx="488401" cy="668338"/>
              </a:xfrm>
              <a:prstGeom prst="rect">
                <a:avLst/>
              </a:prstGeom>
              <a:noFill/>
              <a:ln w="9525">
                <a:noFill/>
                <a:miter lim="800000"/>
                <a:headEnd/>
                <a:tailEnd/>
              </a:ln>
            </p:spPr>
          </p:pic>
          <p:pic>
            <p:nvPicPr>
              <p:cNvPr id="44077" name="Picture 5" descr="C:\Program Files\Microsoft Resource DVD Artwork\DVD_ART\Artwork_Imagery\HARDWARE_IMAGERY\Illustration - Misc Hardware\Windows Vista Illustration Icons\Server.png"/>
              <p:cNvPicPr>
                <a:picLocks noChangeAspect="1" noChangeArrowheads="1"/>
              </p:cNvPicPr>
              <p:nvPr/>
            </p:nvPicPr>
            <p:blipFill>
              <a:blip r:embed="rId6"/>
              <a:srcRect/>
              <a:stretch>
                <a:fillRect/>
              </a:stretch>
            </p:blipFill>
            <p:spPr bwMode="auto">
              <a:xfrm>
                <a:off x="7772949" y="2228850"/>
                <a:ext cx="488401" cy="668338"/>
              </a:xfrm>
              <a:prstGeom prst="rect">
                <a:avLst/>
              </a:prstGeom>
              <a:noFill/>
              <a:ln w="9525">
                <a:noFill/>
                <a:miter lim="800000"/>
                <a:headEnd/>
                <a:tailEnd/>
              </a:ln>
            </p:spPr>
          </p:pic>
        </p:grpSp>
        <p:sp>
          <p:nvSpPr>
            <p:cNvPr id="26" name="DCHP,  VPN"/>
            <p:cNvSpPr/>
            <p:nvPr/>
          </p:nvSpPr>
          <p:spPr>
            <a:xfrm>
              <a:off x="4782011" y="4406251"/>
              <a:ext cx="1208467" cy="480308"/>
            </a:xfrm>
            <a:prstGeom prst="rect">
              <a:avLst/>
            </a:prstGeom>
          </p:spPr>
          <p:txBody>
            <a:bodyPr>
              <a:spAutoFit/>
            </a:bodyPr>
            <a:lstStyle/>
            <a:p>
              <a:pPr algn="ctr" defTabSz="1096963">
                <a:defRPr/>
              </a:pPr>
              <a:r>
                <a:rPr lang="en-US" sz="9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DCHP,  VPN</a:t>
              </a:r>
            </a:p>
            <a:p>
              <a:pPr algn="ctr" defTabSz="1096963">
                <a:defRPr/>
              </a:pPr>
              <a:r>
                <a:rPr lang="en-US" sz="7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Switch/Router</a:t>
              </a:r>
            </a:p>
          </p:txBody>
        </p:sp>
        <p:sp>
          <p:nvSpPr>
            <p:cNvPr id="27" name="Restricted"/>
            <p:cNvSpPr/>
            <p:nvPr/>
          </p:nvSpPr>
          <p:spPr>
            <a:xfrm>
              <a:off x="7023086" y="3517792"/>
              <a:ext cx="964970" cy="568253"/>
            </a:xfrm>
            <a:prstGeom prst="rect">
              <a:avLst/>
            </a:prstGeom>
          </p:spPr>
          <p:txBody>
            <a:bodyPr>
              <a:spAutoFit/>
            </a:bodyPr>
            <a:lstStyle/>
            <a:p>
              <a:pPr algn="ctr" defTabSz="1096963">
                <a:defRPr/>
              </a:pPr>
              <a:r>
                <a:rPr lang="en-US" sz="10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t>Restricted</a:t>
              </a:r>
              <a:br>
                <a:rPr lang="en-US" sz="10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br>
              <a:r>
                <a:rPr lang="en-US" sz="10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t>Network</a:t>
              </a:r>
            </a:p>
          </p:txBody>
        </p:sp>
        <p:sp>
          <p:nvSpPr>
            <p:cNvPr id="28" name="Fix Up"/>
            <p:cNvSpPr/>
            <p:nvPr/>
          </p:nvSpPr>
          <p:spPr>
            <a:xfrm>
              <a:off x="8037657" y="3344159"/>
              <a:ext cx="951442" cy="613352"/>
            </a:xfrm>
            <a:prstGeom prst="rect">
              <a:avLst/>
            </a:prstGeom>
          </p:spPr>
          <p:txBody>
            <a:bodyPr>
              <a:spAutoFit/>
            </a:bodyPr>
            <a:lstStyle/>
            <a:p>
              <a:pPr algn="ctr" defTabSz="1096963">
                <a:defRPr/>
              </a:pPr>
              <a:r>
                <a:rPr lang="en-US" sz="8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t>Remediation </a:t>
              </a:r>
              <a:br>
                <a:rPr lang="en-US" sz="8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br>
              <a:r>
                <a:rPr lang="en-US" sz="8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t>Servers</a:t>
              </a:r>
              <a:br>
                <a:rPr lang="en-US" sz="8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br>
              <a:r>
                <a:rPr lang="en-US" sz="6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t>e.g., Patch</a:t>
              </a:r>
            </a:p>
          </p:txBody>
        </p:sp>
        <p:pic>
          <p:nvPicPr>
            <p:cNvPr id="29" name="Picture 4" descr="C:\Program Files\Microsoft Resource DVD Artwork\DVD_ART\Artwork_Imagery\HARDWARE_IMAGERY\Illustration - Misc Hardware\Windows Vista Illustration Icons\Laptop.png"/>
            <p:cNvPicPr>
              <a:picLocks noChangeAspect="1" noChangeArrowheads="1"/>
            </p:cNvPicPr>
            <p:nvPr/>
          </p:nvPicPr>
          <p:blipFill>
            <a:blip r:embed="rId9"/>
            <a:srcRect/>
            <a:stretch>
              <a:fillRect/>
            </a:stretch>
          </p:blipFill>
          <p:spPr bwMode="auto">
            <a:xfrm>
              <a:off x="3341320" y="2798455"/>
              <a:ext cx="1043881" cy="1044052"/>
            </a:xfrm>
            <a:prstGeom prst="rect">
              <a:avLst/>
            </a:prstGeom>
            <a:noFill/>
            <a:effectLst>
              <a:outerShdw blurRad="63500" sx="102000" sy="102000" algn="ctr" rotWithShape="0">
                <a:prstClr val="black">
                  <a:alpha val="40000"/>
                </a:prstClr>
              </a:outerShdw>
            </a:effectLst>
          </p:spPr>
        </p:pic>
        <p:cxnSp>
          <p:nvCxnSpPr>
            <p:cNvPr id="30" name="Straight Connector 29"/>
            <p:cNvCxnSpPr/>
            <p:nvPr/>
          </p:nvCxnSpPr>
          <p:spPr>
            <a:xfrm flipV="1">
              <a:off x="6016978" y="3301465"/>
              <a:ext cx="2366626" cy="19936"/>
            </a:xfrm>
            <a:prstGeom prst="line">
              <a:avLst/>
            </a:prstGeom>
            <a:ln w="50800" cap="rnd">
              <a:solidFill>
                <a:schemeClr val="bg1"/>
              </a:solidFill>
              <a:prstDash val="sysDot"/>
              <a:tailEnd type="stealth"/>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5988755" y="4080933"/>
              <a:ext cx="1083736" cy="530582"/>
            </a:xfrm>
            <a:prstGeom prst="line">
              <a:avLst/>
            </a:prstGeom>
            <a:ln w="50800" cap="rnd">
              <a:solidFill>
                <a:schemeClr val="bg1"/>
              </a:solidFill>
              <a:prstDash val="sysDot"/>
              <a:tailEnd type="stealth"/>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265333" y="2365375"/>
              <a:ext cx="1030202" cy="660047"/>
            </a:xfrm>
            <a:prstGeom prst="line">
              <a:avLst/>
            </a:prstGeom>
            <a:ln w="50800" cap="rnd">
              <a:solidFill>
                <a:schemeClr val="bg1"/>
              </a:solidFill>
              <a:prstDash val="sysDot"/>
              <a:headEnd type="stealth"/>
              <a:tailEnd type="stealth"/>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sp>
          <p:nvSpPr>
            <p:cNvPr id="33" name="Not policy compliant"/>
            <p:cNvSpPr/>
            <p:nvPr/>
          </p:nvSpPr>
          <p:spPr bwMode="auto">
            <a:xfrm>
              <a:off x="6398088" y="3149520"/>
              <a:ext cx="928912" cy="366593"/>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109728" tIns="54864" rIns="109728" bIns="54864" anchor="ctr"/>
            <a:lstStyle/>
            <a:p>
              <a:pPr algn="ctr" defTabSz="1096963">
                <a:lnSpc>
                  <a:spcPct val="90000"/>
                </a:lnSpc>
                <a:defRPr/>
              </a:pPr>
              <a:r>
                <a:rPr lang="en-US" sz="700" dirty="0">
                  <a:solidFill>
                    <a:schemeClr val="tx2"/>
                  </a:solidFill>
                  <a:effectLst>
                    <a:outerShdw blurRad="38100" dist="38100" dir="2700000" algn="tl">
                      <a:srgbClr val="000000">
                        <a:alpha val="43137"/>
                      </a:srgbClr>
                    </a:outerShdw>
                  </a:effectLst>
                </a:rPr>
                <a:t>Not policy compliant</a:t>
              </a:r>
            </a:p>
          </p:txBody>
        </p:sp>
        <p:sp>
          <p:nvSpPr>
            <p:cNvPr id="34" name="Policy compliant"/>
            <p:cNvSpPr/>
            <p:nvPr/>
          </p:nvSpPr>
          <p:spPr bwMode="auto">
            <a:xfrm>
              <a:off x="6102162" y="4171089"/>
              <a:ext cx="928912" cy="36659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9728" tIns="54864" rIns="109728" bIns="54864" anchor="ctr"/>
            <a:lstStyle/>
            <a:p>
              <a:pPr algn="ctr" defTabSz="1096963">
                <a:lnSpc>
                  <a:spcPct val="90000"/>
                </a:lnSpc>
                <a:defRPr/>
              </a:pPr>
              <a:r>
                <a:rPr lang="en-US" sz="700" dirty="0">
                  <a:solidFill>
                    <a:schemeClr val="bg1"/>
                  </a:solidFill>
                  <a:effectLst>
                    <a:outerShdw blurRad="63500" sx="102000" sy="102000" algn="ctr" rotWithShape="0">
                      <a:prstClr val="black">
                        <a:alpha val="40000"/>
                      </a:prstClr>
                    </a:outerShdw>
                  </a:effectLst>
                </a:rPr>
                <a:t>Policy compliant</a:t>
              </a:r>
            </a:p>
          </p:txBody>
        </p:sp>
        <p:pic>
          <p:nvPicPr>
            <p:cNvPr id="44072" name="Picture 6"/>
            <p:cNvPicPr>
              <a:picLocks noChangeAspect="1" noChangeArrowheads="1"/>
            </p:cNvPicPr>
            <p:nvPr/>
          </p:nvPicPr>
          <p:blipFill>
            <a:blip r:embed="rId10"/>
            <a:srcRect/>
            <a:stretch>
              <a:fillRect/>
            </a:stretch>
          </p:blipFill>
          <p:spPr bwMode="auto">
            <a:xfrm>
              <a:off x="4897022" y="3292724"/>
              <a:ext cx="578379" cy="578379"/>
            </a:xfrm>
            <a:prstGeom prst="rect">
              <a:avLst/>
            </a:prstGeom>
            <a:noFill/>
            <a:ln w="9525">
              <a:noFill/>
              <a:miter lim="800000"/>
              <a:headEnd/>
              <a:tailEnd/>
            </a:ln>
          </p:spPr>
        </p:pic>
        <p:cxnSp>
          <p:nvCxnSpPr>
            <p:cNvPr id="40" name="Straight Connector 39"/>
            <p:cNvCxnSpPr>
              <a:stCxn id="35" idx="3"/>
            </p:cNvCxnSpPr>
            <p:nvPr/>
          </p:nvCxnSpPr>
          <p:spPr>
            <a:xfrm flipV="1">
              <a:off x="5475401" y="3561842"/>
              <a:ext cx="458189" cy="20072"/>
            </a:xfrm>
            <a:prstGeom prst="line">
              <a:avLst/>
            </a:prstGeom>
            <a:ln w="50800" cap="rnd">
              <a:solidFill>
                <a:schemeClr val="bg1"/>
              </a:solidFill>
              <a:prstDash val="sysDot"/>
              <a:tailEnd type="stealth"/>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5" idx="1"/>
            </p:cNvCxnSpPr>
            <p:nvPr/>
          </p:nvCxnSpPr>
          <p:spPr>
            <a:xfrm>
              <a:off x="4204026" y="3497497"/>
              <a:ext cx="692996" cy="84418"/>
            </a:xfrm>
            <a:prstGeom prst="line">
              <a:avLst/>
            </a:prstGeom>
            <a:ln w="50800" cap="rnd">
              <a:solidFill>
                <a:schemeClr val="bg1"/>
              </a:solidFill>
              <a:prstDash val="sysDot"/>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pic>
          <p:nvPicPr>
            <p:cNvPr id="44075" name="Picture 2" descr="C:\Program Files\Microsoft Resource DVD Artwork\DVD_ART\Artwork_Imagery\HARDWARE_IMAGERY\Illustration - Misc Hardware\XML Icons\router logical.png"/>
            <p:cNvPicPr>
              <a:picLocks noChangeAspect="1" noChangeArrowheads="1"/>
            </p:cNvPicPr>
            <p:nvPr/>
          </p:nvPicPr>
          <p:blipFill>
            <a:blip r:embed="rId11"/>
            <a:srcRect/>
            <a:stretch>
              <a:fillRect/>
            </a:stretch>
          </p:blipFill>
          <p:spPr bwMode="auto">
            <a:xfrm>
              <a:off x="4991890" y="3077732"/>
              <a:ext cx="388643" cy="288311"/>
            </a:xfrm>
            <a:prstGeom prst="rect">
              <a:avLst/>
            </a:prstGeom>
            <a:noFill/>
            <a:ln w="9525">
              <a:noFill/>
              <a:miter lim="800000"/>
              <a:headEnd/>
              <a:tailEnd/>
            </a:ln>
          </p:spPr>
        </p:pic>
      </p:grpSp>
      <p:grpSp>
        <p:nvGrpSpPr>
          <p:cNvPr id="11" name="Security Policy"/>
          <p:cNvGrpSpPr>
            <a:grpSpLocks/>
          </p:cNvGrpSpPr>
          <p:nvPr/>
        </p:nvGrpSpPr>
        <p:grpSpPr bwMode="auto">
          <a:xfrm>
            <a:off x="6557963" y="1263650"/>
            <a:ext cx="1590675" cy="1684338"/>
            <a:chOff x="2491839" y="3535362"/>
            <a:chExt cx="1131887" cy="1131887"/>
          </a:xfrm>
        </p:grpSpPr>
        <p:pic>
          <p:nvPicPr>
            <p:cNvPr id="44043" name="Picture 5"/>
            <p:cNvPicPr>
              <a:picLocks noChangeAspect="1" noChangeArrowheads="1"/>
            </p:cNvPicPr>
            <p:nvPr/>
          </p:nvPicPr>
          <p:blipFill>
            <a:blip r:embed="rId12"/>
            <a:srcRect/>
            <a:stretch>
              <a:fillRect/>
            </a:stretch>
          </p:blipFill>
          <p:spPr bwMode="auto">
            <a:xfrm>
              <a:off x="2491839" y="3535362"/>
              <a:ext cx="1131887" cy="1131887"/>
            </a:xfrm>
            <a:prstGeom prst="rect">
              <a:avLst/>
            </a:prstGeom>
            <a:noFill/>
            <a:ln w="9525">
              <a:noFill/>
              <a:miter lim="800000"/>
              <a:headEnd/>
              <a:tailEnd/>
            </a:ln>
          </p:spPr>
        </p:pic>
        <p:pic>
          <p:nvPicPr>
            <p:cNvPr id="56" name="Picture 8"/>
            <p:cNvPicPr>
              <a:picLocks noChangeAspect="1" noChangeArrowheads="1"/>
            </p:cNvPicPr>
            <p:nvPr/>
          </p:nvPicPr>
          <p:blipFill>
            <a:blip r:embed="rId13"/>
            <a:srcRect/>
            <a:stretch>
              <a:fillRect/>
            </a:stretch>
          </p:blipFill>
          <p:spPr bwMode="auto">
            <a:xfrm>
              <a:off x="3151542" y="3535362"/>
              <a:ext cx="465407" cy="505669"/>
            </a:xfrm>
            <a:prstGeom prst="rect">
              <a:avLst/>
            </a:prstGeom>
            <a:noFill/>
            <a:ln w="9525">
              <a:noFill/>
              <a:miter lim="800000"/>
              <a:headEnd/>
              <a:tailEnd/>
            </a:ln>
            <a:effectLst>
              <a:outerShdw blurRad="63500" sx="102000" sy="102000" algn="ctr" rotWithShape="0">
                <a:prstClr val="black">
                  <a:alpha val="40000"/>
                </a:prstClr>
              </a:outerShdw>
            </a:effectLst>
          </p:spPr>
        </p:pic>
      </p:grpSp>
      <p:sp>
        <p:nvSpPr>
          <p:cNvPr id="45" name="Rectangle 44"/>
          <p:cNvSpPr/>
          <p:nvPr/>
        </p:nvSpPr>
        <p:spPr>
          <a:xfrm>
            <a:off x="457200" y="4267200"/>
            <a:ext cx="1112484" cy="332399"/>
          </a:xfrm>
          <a:prstGeom prst="rect">
            <a:avLst/>
          </a:prstGeom>
        </p:spPr>
        <p:txBody>
          <a:bodyPr wrap="none" lIns="0" tIns="0" rIns="0" bIns="0">
            <a:spAutoFit/>
          </a:bodyPr>
          <a:lstStyle/>
          <a:p>
            <a:pPr marL="384954" indent="-384954" defTabSz="914099">
              <a:lnSpc>
                <a:spcPct val="90000"/>
              </a:lnSpc>
              <a:spcBef>
                <a:spcPts val="1200"/>
              </a:spcBef>
              <a:buSzPct val="100000"/>
              <a:defRPr/>
            </a:pPr>
            <a:r>
              <a:rPr lang="en-US" sz="2400" dirty="0">
                <a:ln w="12700">
                  <a:noFill/>
                  <a:prstDash val="solid"/>
                </a:ln>
                <a:solidFill>
                  <a:schemeClr val="bg2"/>
                </a:solidFill>
                <a:effectLst>
                  <a:outerShdw blurRad="165100" algn="ctr" rotWithShape="0">
                    <a:prstClr val="black"/>
                  </a:outerShdw>
                </a:effectLst>
                <a:latin typeface="Segoe"/>
              </a:rPr>
              <a:t>Benefits</a:t>
            </a:r>
          </a:p>
        </p:txBody>
      </p:sp>
      <p:sp>
        <p:nvSpPr>
          <p:cNvPr id="43" name="Rectangle 42"/>
          <p:cNvSpPr>
            <a:spLocks noChangeArrowheads="1"/>
          </p:cNvSpPr>
          <p:nvPr/>
        </p:nvSpPr>
        <p:spPr bwMode="auto">
          <a:xfrm>
            <a:off x="415506" y="4637796"/>
            <a:ext cx="6838950" cy="1760537"/>
          </a:xfrm>
          <a:prstGeom prst="rect">
            <a:avLst/>
          </a:prstGeom>
          <a:noFill/>
          <a:ln w="9525">
            <a:noFill/>
            <a:miter lim="800000"/>
            <a:headEnd/>
            <a:tailEnd/>
          </a:ln>
        </p:spPr>
        <p:txBody>
          <a:bodyPr>
            <a:spAutoFit/>
          </a:bodyPr>
          <a:lstStyle/>
          <a:p>
            <a:pPr marL="282575" indent="-384175">
              <a:lnSpc>
                <a:spcPct val="85000"/>
              </a:lnSpc>
              <a:spcBef>
                <a:spcPts val="600"/>
              </a:spcBef>
              <a:buSzPct val="100000"/>
              <a:buBlip>
                <a:blip r:embed="rId14"/>
              </a:buBlip>
            </a:pPr>
            <a:r>
              <a:rPr lang="en-US" sz="2000" dirty="0">
                <a:solidFill>
                  <a:srgbClr val="99CC99"/>
                </a:solidFill>
              </a:rPr>
              <a:t>Enhanced security</a:t>
            </a:r>
          </a:p>
          <a:p>
            <a:pPr marL="282575" indent="-384175">
              <a:lnSpc>
                <a:spcPct val="85000"/>
              </a:lnSpc>
              <a:spcBef>
                <a:spcPts val="600"/>
              </a:spcBef>
              <a:buSzPct val="100000"/>
              <a:buBlip>
                <a:blip r:embed="rId14"/>
              </a:buBlip>
            </a:pPr>
            <a:r>
              <a:rPr lang="en-US" sz="2000" dirty="0">
                <a:solidFill>
                  <a:srgbClr val="99CC99"/>
                </a:solidFill>
              </a:rPr>
              <a:t>Simplified health management</a:t>
            </a:r>
          </a:p>
          <a:p>
            <a:pPr marL="282575" indent="-384175">
              <a:lnSpc>
                <a:spcPct val="85000"/>
              </a:lnSpc>
              <a:spcBef>
                <a:spcPts val="600"/>
              </a:spcBef>
              <a:buSzPct val="100000"/>
              <a:buBlip>
                <a:blip r:embed="rId14"/>
              </a:buBlip>
            </a:pPr>
            <a:r>
              <a:rPr lang="en-US" sz="2000" dirty="0">
                <a:solidFill>
                  <a:srgbClr val="99CC99"/>
                </a:solidFill>
              </a:rPr>
              <a:t>Lower risk</a:t>
            </a:r>
          </a:p>
          <a:p>
            <a:pPr marL="282575" indent="-384175">
              <a:lnSpc>
                <a:spcPct val="85000"/>
              </a:lnSpc>
              <a:spcBef>
                <a:spcPts val="600"/>
              </a:spcBef>
              <a:buSzPct val="100000"/>
              <a:buBlip>
                <a:blip r:embed="rId14"/>
              </a:buBlip>
            </a:pPr>
            <a:r>
              <a:rPr lang="en-US" sz="2000" dirty="0">
                <a:solidFill>
                  <a:srgbClr val="99CC99"/>
                </a:solidFill>
              </a:rPr>
              <a:t>Greater interoperability</a:t>
            </a:r>
          </a:p>
          <a:p>
            <a:pPr marL="282575" indent="-384175">
              <a:lnSpc>
                <a:spcPct val="85000"/>
              </a:lnSpc>
              <a:spcBef>
                <a:spcPts val="600"/>
              </a:spcBef>
              <a:buSzPct val="100000"/>
              <a:buBlip>
                <a:blip r:embed="rId14"/>
              </a:buBlip>
            </a:pPr>
            <a:r>
              <a:rPr lang="en-US" sz="2000" dirty="0">
                <a:solidFill>
                  <a:srgbClr val="99CC99"/>
                </a:solidFill>
              </a:rPr>
              <a:t>Investment protection and increased ROI</a:t>
            </a:r>
          </a:p>
        </p:txBody>
      </p:sp>
      <p:pic>
        <p:nvPicPr>
          <p:cNvPr id="2057" name="Picture 9"/>
          <p:cNvPicPr>
            <a:picLocks noChangeAspect="1" noChangeArrowheads="1"/>
          </p:cNvPicPr>
          <p:nvPr/>
        </p:nvPicPr>
        <p:blipFill>
          <a:blip r:embed="rId15"/>
          <a:srcRect/>
          <a:stretch>
            <a:fillRect/>
          </a:stretch>
        </p:blipFill>
        <p:spPr bwMode="auto">
          <a:xfrm>
            <a:off x="4802188" y="1903415"/>
            <a:ext cx="2000250" cy="1747837"/>
          </a:xfrm>
          <a:prstGeom prst="rect">
            <a:avLst/>
          </a:prstGeom>
          <a:noFill/>
          <a:ln w="9525">
            <a:noFill/>
            <a:miter lim="800000"/>
            <a:headEnd/>
            <a:tailEnd/>
          </a:ln>
        </p:spPr>
      </p:pic>
      <p:pic>
        <p:nvPicPr>
          <p:cNvPr id="55" name="Picture 9"/>
          <p:cNvPicPr>
            <a:picLocks noChangeAspect="1" noChangeArrowheads="1"/>
          </p:cNvPicPr>
          <p:nvPr/>
        </p:nvPicPr>
        <p:blipFill>
          <a:blip r:embed="rId16"/>
          <a:srcRect/>
          <a:stretch>
            <a:fillRect/>
          </a:stretch>
        </p:blipFill>
        <p:spPr bwMode="auto">
          <a:xfrm>
            <a:off x="2801848" y="3333478"/>
            <a:ext cx="1327150" cy="15192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2057"/>
                                        </p:tgtEl>
                                        <p:attrNameLst>
                                          <p:attrName>style.visibility</p:attrName>
                                        </p:attrNameLst>
                                      </p:cBhvr>
                                      <p:to>
                                        <p:strVal val="visible"/>
                                      </p:to>
                                    </p:set>
                                    <p:animEffect transition="in" filter="slide(fromRight)">
                                      <p:cBhvr>
                                        <p:cTn id="12" dur="500"/>
                                        <p:tgtEl>
                                          <p:spTgt spid="2057"/>
                                        </p:tgtEl>
                                      </p:cBhvr>
                                    </p:animEffect>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slide(fromTop)">
                                      <p:cBhvr>
                                        <p:cTn id="16" dur="500"/>
                                        <p:tgtEl>
                                          <p:spTgt spid="55"/>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0-#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childTnLst>
                                </p:cTn>
                              </p:par>
                              <p:par>
                                <p:cTn id="25" presetID="10"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81000" y="228600"/>
            <a:ext cx="8375946" cy="609398"/>
          </a:xfrm>
        </p:spPr>
        <p:txBody>
          <a:bodyPr/>
          <a:lstStyle/>
          <a:p>
            <a:r>
              <a:rPr sz="4400" smtClean="0"/>
              <a:t>NAP Resources</a:t>
            </a:r>
            <a:endParaRPr lang="en-US" sz="4400" dirty="0"/>
          </a:p>
        </p:txBody>
      </p:sp>
      <p:sp>
        <p:nvSpPr>
          <p:cNvPr id="26" name="Content Placeholder 25"/>
          <p:cNvSpPr>
            <a:spLocks noGrp="1"/>
          </p:cNvSpPr>
          <p:nvPr>
            <p:ph sz="quarter" idx="10"/>
          </p:nvPr>
        </p:nvSpPr>
        <p:spPr/>
        <p:txBody>
          <a:bodyPr/>
          <a:lstStyle/>
          <a:p>
            <a:r>
              <a:rPr smtClean="0"/>
              <a:t>NAP Website:  </a:t>
            </a:r>
            <a:r>
              <a:rPr smtClean="0">
                <a:hlinkClick r:id="rId3"/>
              </a:rPr>
              <a:t>http://www.microsoft.com/nap</a:t>
            </a:r>
            <a:r>
              <a:rPr smtClean="0"/>
              <a:t> </a:t>
            </a:r>
            <a:endParaRPr lang="en-US" dirty="0"/>
          </a:p>
        </p:txBody>
      </p:sp>
      <p:sp>
        <p:nvSpPr>
          <p:cNvPr id="27" name="Content Placeholder 26"/>
          <p:cNvSpPr>
            <a:spLocks noGrp="1"/>
          </p:cNvSpPr>
          <p:nvPr>
            <p:ph sz="quarter" idx="11"/>
          </p:nvPr>
        </p:nvSpPr>
        <p:spPr/>
        <p:txBody>
          <a:bodyPr/>
          <a:lstStyle/>
          <a:p>
            <a:r>
              <a:rPr smtClean="0"/>
              <a:t>NAP Blog: </a:t>
            </a:r>
            <a:r>
              <a:rPr smtClean="0">
                <a:hlinkClick r:id="rId4"/>
              </a:rPr>
              <a:t>http://blogs.technet.com/nap</a:t>
            </a:r>
            <a:r>
              <a:rPr smtClean="0"/>
              <a:t> </a:t>
            </a:r>
            <a:endParaRPr/>
          </a:p>
        </p:txBody>
      </p:sp>
      <p:sp>
        <p:nvSpPr>
          <p:cNvPr id="28" name="Content Placeholder 27"/>
          <p:cNvSpPr>
            <a:spLocks noGrp="1"/>
          </p:cNvSpPr>
          <p:nvPr>
            <p:ph sz="quarter" idx="12"/>
          </p:nvPr>
        </p:nvSpPr>
        <p:spPr/>
        <p:txBody>
          <a:bodyPr/>
          <a:lstStyle/>
          <a:p>
            <a:r>
              <a:rPr smtClean="0"/>
              <a:t>TechNet: </a:t>
            </a:r>
            <a:r>
              <a:rPr smtClean="0">
                <a:hlinkClick r:id="rId5"/>
              </a:rPr>
              <a:t>http://technet.microsoft.com/en-us/network/bb545879.aspx</a:t>
            </a:r>
            <a:r>
              <a:rPr smtClean="0"/>
              <a:t> </a:t>
            </a:r>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bwMode="auto">
          <a:xfrm>
            <a:off x="286552" y="5427994"/>
            <a:ext cx="6528121" cy="685800"/>
          </a:xfrm>
          <a:prstGeom prst="rect">
            <a:avLst/>
          </a:prstGeom>
          <a:gradFill flip="none" rotWithShape="1">
            <a:gsLst>
              <a:gs pos="0">
                <a:schemeClr val="tx1">
                  <a:shade val="30000"/>
                  <a:satMod val="115000"/>
                  <a:alpha val="0"/>
                </a:schemeClr>
              </a:gs>
              <a:gs pos="80000">
                <a:schemeClr val="accent2">
                  <a:alpha val="30000"/>
                </a:schemeClr>
              </a:gs>
              <a:gs pos="100000">
                <a:schemeClr val="tx1">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Rounded Rectangle 28"/>
          <p:cNvSpPr/>
          <p:nvPr/>
        </p:nvSpPr>
        <p:spPr bwMode="auto">
          <a:xfrm>
            <a:off x="162044" y="979714"/>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22065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320818"/>
            <a:ext cx="3624263" cy="738032"/>
          </a:xfrm>
          <a:prstGeom prst="rect">
            <a:avLst/>
          </a:prstGeom>
        </p:spPr>
      </p:pic>
      <p:grpSp>
        <p:nvGrpSpPr>
          <p:cNvPr id="2" name="Group 29"/>
          <p:cNvGrpSpPr/>
          <p:nvPr/>
        </p:nvGrpSpPr>
        <p:grpSpPr>
          <a:xfrm>
            <a:off x="276225" y="1227364"/>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074964"/>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124093"/>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188100"/>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082353"/>
            <a:ext cx="2409825" cy="1076325"/>
          </a:xfrm>
          <a:prstGeom prst="rect">
            <a:avLst/>
          </a:prstGeom>
        </p:spPr>
      </p:pic>
      <p:sp>
        <p:nvSpPr>
          <p:cNvPr id="22" name="Rounded Rectangle 21"/>
          <p:cNvSpPr/>
          <p:nvPr/>
        </p:nvSpPr>
        <p:spPr bwMode="auto">
          <a:xfrm>
            <a:off x="4612234" y="322065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296850"/>
            <a:ext cx="1857375" cy="942975"/>
          </a:xfrm>
          <a:prstGeom prst="rect">
            <a:avLst/>
          </a:prstGeom>
        </p:spPr>
      </p:pic>
      <p:sp>
        <p:nvSpPr>
          <p:cNvPr id="28" name="Rectangle 27"/>
          <p:cNvSpPr/>
          <p:nvPr/>
        </p:nvSpPr>
        <p:spPr>
          <a:xfrm>
            <a:off x="5457615" y="4188100"/>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3" name="Group 29"/>
          <p:cNvGrpSpPr/>
          <p:nvPr/>
        </p:nvGrpSpPr>
        <p:grpSpPr>
          <a:xfrm>
            <a:off x="276225" y="3472400"/>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377875"/>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 name="Group 43"/>
          <p:cNvGrpSpPr/>
          <p:nvPr/>
        </p:nvGrpSpPr>
        <p:grpSpPr>
          <a:xfrm>
            <a:off x="4800600" y="3472400"/>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3200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979714"/>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29"/>
          <p:cNvGrpSpPr/>
          <p:nvPr/>
        </p:nvGrpSpPr>
        <p:grpSpPr>
          <a:xfrm>
            <a:off x="4761140" y="1227364"/>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074964"/>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051" name="Rectangle 3"/>
          <p:cNvSpPr>
            <a:spLocks noChangeArrowheads="1"/>
          </p:cNvSpPr>
          <p:nvPr/>
        </p:nvSpPr>
        <p:spPr bwMode="auto">
          <a:xfrm>
            <a:off x="1108355" y="5416951"/>
            <a:ext cx="57873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F497D"/>
                </a:solidFill>
                <a:effectLst/>
                <a:ea typeface="Calibri" pitchFamily="34" charset="0"/>
                <a:cs typeface="Arial" pitchFamily="34" charset="0"/>
                <a:hlinkClick r:id="rId9"/>
              </a:rPr>
              <a:t>www.microsoft.com/learning</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ea typeface="Calibri" pitchFamily="34" charset="0"/>
                <a:cs typeface="Arial" pitchFamily="34" charset="0"/>
              </a:rPr>
              <a:t>Microsoft Certification and Training </a:t>
            </a:r>
            <a:r>
              <a:rPr lang="en-US" sz="2000" dirty="0" smtClean="0">
                <a:ea typeface="Calibri" pitchFamily="34" charset="0"/>
                <a:cs typeface="Arial" pitchFamily="34" charset="0"/>
              </a:rPr>
              <a:t>R</a:t>
            </a:r>
            <a:r>
              <a:rPr kumimoji="0" lang="en-US" sz="2000" b="0" i="0" u="none" strike="noStrike" cap="none" normalizeH="0" baseline="0" dirty="0" smtClean="0">
                <a:ln>
                  <a:noFill/>
                </a:ln>
                <a:effectLst/>
                <a:ea typeface="Calibri" pitchFamily="34" charset="0"/>
                <a:cs typeface="Arial" pitchFamily="34" charset="0"/>
              </a:rPr>
              <a:t>esources</a:t>
            </a:r>
            <a:endParaRPr kumimoji="0" lang="en-US" sz="3600" b="0" i="0" u="none" strike="noStrike" cap="none" normalizeH="0" baseline="0" dirty="0" smtClean="0">
              <a:ln>
                <a:noFill/>
              </a:ln>
              <a:effectLst/>
              <a:cs typeface="Arial" pitchFamily="34" charset="0"/>
            </a:endParaRPr>
          </a:p>
        </p:txBody>
      </p:sp>
      <p:sp>
        <p:nvSpPr>
          <p:cNvPr id="57" name="Rectangle 56"/>
          <p:cNvSpPr/>
          <p:nvPr/>
        </p:nvSpPr>
        <p:spPr>
          <a:xfrm>
            <a:off x="4629872" y="2124093"/>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6" name="Group 57"/>
          <p:cNvGrpSpPr/>
          <p:nvPr/>
        </p:nvGrpSpPr>
        <p:grpSpPr bwMode="black">
          <a:xfrm>
            <a:off x="5457615" y="1036053"/>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pic>
        <p:nvPicPr>
          <p:cNvPr id="55" name="Picture 54" descr="Tech·Ed_circle_arrow_black.emf"/>
          <p:cNvPicPr>
            <a:picLocks noChangeAspect="1"/>
          </p:cNvPicPr>
          <p:nvPr/>
        </p:nvPicPr>
        <p:blipFill>
          <a:blip r:embed="rId12"/>
          <a:stretch>
            <a:fillRect/>
          </a:stretch>
        </p:blipFill>
        <p:spPr>
          <a:xfrm>
            <a:off x="285588" y="5482865"/>
            <a:ext cx="576059" cy="57605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a:t>
            </a:r>
            <a:endParaRPr lang="en-US" dirty="0"/>
          </a:p>
        </p:txBody>
      </p:sp>
      <p:sp>
        <p:nvSpPr>
          <p:cNvPr id="17" name="Content Placeholder 16"/>
          <p:cNvSpPr>
            <a:spLocks noGrp="1"/>
          </p:cNvSpPr>
          <p:nvPr>
            <p:ph sz="quarter" idx="10"/>
          </p:nvPr>
        </p:nvSpPr>
        <p:spPr/>
        <p:txBody>
          <a:bodyPr/>
          <a:lstStyle/>
          <a:p>
            <a:r>
              <a:rPr smtClean="0"/>
              <a:t>DPR305 Practical Regulatory Compliance and Risk Management</a:t>
            </a:r>
          </a:p>
        </p:txBody>
      </p:sp>
      <p:sp>
        <p:nvSpPr>
          <p:cNvPr id="18" name="Content Placeholder 17"/>
          <p:cNvSpPr>
            <a:spLocks noGrp="1"/>
          </p:cNvSpPr>
          <p:nvPr>
            <p:ph sz="quarter" idx="11"/>
          </p:nvPr>
        </p:nvSpPr>
        <p:spPr/>
        <p:txBody>
          <a:bodyPr/>
          <a:lstStyle/>
          <a:p>
            <a:pPr>
              <a:defRPr/>
            </a:pPr>
            <a:r>
              <a:rPr smtClean="0"/>
              <a:t>SIA02-INT Advanced Deployment of Microsoft Forefront Code Name "Stirling"</a:t>
            </a:r>
          </a:p>
        </p:txBody>
      </p:sp>
      <p:sp>
        <p:nvSpPr>
          <p:cNvPr id="19" name="Content Placeholder 18"/>
          <p:cNvSpPr>
            <a:spLocks noGrp="1"/>
          </p:cNvSpPr>
          <p:nvPr>
            <p:ph sz="quarter" idx="12"/>
          </p:nvPr>
        </p:nvSpPr>
        <p:spPr/>
        <p:txBody>
          <a:bodyPr/>
          <a:lstStyle/>
          <a:p>
            <a:r>
              <a:rPr smtClean="0"/>
              <a:t>SIA205 The Risks and Rewards of Security, Identity, and Access Integration</a:t>
            </a:r>
          </a:p>
        </p:txBody>
      </p:sp>
      <p:sp>
        <p:nvSpPr>
          <p:cNvPr id="20" name="Content Placeholder 19"/>
          <p:cNvSpPr>
            <a:spLocks noGrp="1"/>
          </p:cNvSpPr>
          <p:nvPr>
            <p:ph sz="quarter" idx="13"/>
          </p:nvPr>
        </p:nvSpPr>
        <p:spPr/>
        <p:txBody>
          <a:bodyPr/>
          <a:lstStyle/>
          <a:p>
            <a:r>
              <a:rPr dirty="0" smtClean="0"/>
              <a:t>PRC06 Microsoft System Center Configuration Manager 2007: </a:t>
            </a:r>
            <a:br>
              <a:rPr dirty="0" smtClean="0"/>
            </a:br>
            <a:r>
              <a:rPr dirty="0" smtClean="0"/>
              <a:t>Setup, Deployment, and Administration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idx="1"/>
          </p:nvPr>
        </p:nvSpPr>
        <p:spPr/>
        <p:txBody>
          <a:bodyPr/>
          <a:lstStyle/>
          <a:p>
            <a:r>
              <a:rPr lang="en-US" sz="2800" dirty="0" smtClean="0"/>
              <a:t>Background: Network Access Protection</a:t>
            </a:r>
          </a:p>
          <a:p>
            <a:r>
              <a:rPr lang="en-US" sz="2800" dirty="0" smtClean="0"/>
              <a:t>Updates in Windows® 7 &amp; Windows® Server 2008 R2</a:t>
            </a:r>
          </a:p>
          <a:p>
            <a:r>
              <a:rPr lang="en-US" sz="2800" dirty="0" smtClean="0"/>
              <a:t>NAP Deployment Basics</a:t>
            </a:r>
          </a:p>
          <a:p>
            <a:r>
              <a:rPr lang="en-US" sz="2800" dirty="0" smtClean="0"/>
              <a:t>Best Practices &amp; Common Mistakes</a:t>
            </a:r>
          </a:p>
          <a:p>
            <a:r>
              <a:rPr lang="en-US" sz="2800" dirty="0" smtClean="0"/>
              <a:t>Conclusions &amp; Takeaways</a:t>
            </a:r>
          </a:p>
          <a:p>
            <a:endParaRPr lang="en-US" dirty="0" smtClean="0"/>
          </a:p>
          <a:p>
            <a:pPr lvl="2"/>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Windows Server Resources</a:t>
            </a:r>
            <a:endParaRPr lang="en-US" dirty="0"/>
          </a:p>
        </p:txBody>
      </p:sp>
      <p:sp>
        <p:nvSpPr>
          <p:cNvPr id="26" name="Content Placeholder 25"/>
          <p:cNvSpPr>
            <a:spLocks noGrp="1"/>
          </p:cNvSpPr>
          <p:nvPr>
            <p:ph sz="quarter" idx="10"/>
          </p:nvPr>
        </p:nvSpPr>
        <p:spPr>
          <a:xfrm>
            <a:off x="3696788" y="1143000"/>
            <a:ext cx="5069259" cy="2344783"/>
          </a:xfrm>
          <a:prstGeom prst="roundRect">
            <a:avLst>
              <a:gd name="adj" fmla="val 18466"/>
            </a:avLst>
          </a:prstGeom>
        </p:spPr>
        <p:txBody>
          <a:bodyPr lIns="91440" rIns="91440" anchor="t"/>
          <a:lstStyle/>
          <a:p>
            <a:r>
              <a:rPr lang="en-US" sz="3000" dirty="0" smtClean="0"/>
              <a:t>Make sure you pick up your copy of Windows Server 2008 R2 RC from the Materials Distribution Counter</a:t>
            </a:r>
            <a:endParaRPr lang="en-US" sz="3000" dirty="0"/>
          </a:p>
        </p:txBody>
      </p:sp>
      <p:sp>
        <p:nvSpPr>
          <p:cNvPr id="28" name="Content Placeholder 27"/>
          <p:cNvSpPr>
            <a:spLocks noGrp="1"/>
          </p:cNvSpPr>
          <p:nvPr>
            <p:ph sz="quarter" idx="12"/>
          </p:nvPr>
        </p:nvSpPr>
        <p:spPr>
          <a:xfrm>
            <a:off x="394063" y="3397949"/>
            <a:ext cx="8385048" cy="1058860"/>
          </a:xfrm>
        </p:spPr>
        <p:txBody>
          <a:bodyPr/>
          <a:lstStyle/>
          <a:p>
            <a:r>
              <a:rPr sz="3200" smtClean="0"/>
              <a:t>Learn More about Windows Server 2008 R2: </a:t>
            </a:r>
          </a:p>
          <a:p>
            <a:r>
              <a:rPr sz="2400" u="sng" smtClean="0">
                <a:hlinkClick r:id="rId3"/>
              </a:rPr>
              <a:t>www.microsoft.com/WindowsServer2008R2</a:t>
            </a:r>
            <a:r>
              <a:rPr sz="2400" u="sng" smtClean="0"/>
              <a:t> </a:t>
            </a:r>
            <a:endParaRPr sz="2400"/>
          </a:p>
        </p:txBody>
      </p:sp>
      <p:sp>
        <p:nvSpPr>
          <p:cNvPr id="29" name="Content Placeholder 28"/>
          <p:cNvSpPr>
            <a:spLocks noGrp="1"/>
          </p:cNvSpPr>
          <p:nvPr>
            <p:ph sz="quarter" idx="13"/>
          </p:nvPr>
        </p:nvSpPr>
        <p:spPr>
          <a:xfrm>
            <a:off x="364374" y="4555375"/>
            <a:ext cx="8385048" cy="1479665"/>
          </a:xfrm>
        </p:spPr>
        <p:txBody>
          <a:bodyPr/>
          <a:lstStyle/>
          <a:p>
            <a:r>
              <a:rPr sz="3200" smtClean="0"/>
              <a:t>Technical Learning Center (Orange Section): </a:t>
            </a:r>
          </a:p>
          <a:p>
            <a:r>
              <a:rPr sz="2400">
                <a:solidFill>
                  <a:schemeClr val="accent5">
                    <a:lumMod val="60000"/>
                    <a:lumOff val="40000"/>
                  </a:schemeClr>
                </a:solidFill>
              </a:rPr>
              <a:t>Highlighting Windows Server 2008 and R2 technologies</a:t>
            </a:r>
          </a:p>
          <a:p>
            <a:pPr>
              <a:buFont typeface="Arial" pitchFamily="34" charset="0"/>
              <a:buChar char="•"/>
            </a:pPr>
            <a:r>
              <a:rPr sz="2400">
                <a:solidFill>
                  <a:schemeClr val="accent5">
                    <a:lumMod val="60000"/>
                    <a:lumOff val="40000"/>
                  </a:schemeClr>
                </a:solidFill>
              </a:rPr>
              <a:t>Over 15 booths and experts from Microsoft and our partners</a:t>
            </a:r>
            <a:endParaRPr sz="2400">
              <a:solidFill>
                <a:schemeClr val="accent5">
                  <a:lumMod val="60000"/>
                  <a:lumOff val="40000"/>
                </a:schemeClr>
              </a:solidFill>
              <a:hlinkClick r:id="rId3"/>
            </a:endParaRPr>
          </a:p>
        </p:txBody>
      </p:sp>
      <p:pic>
        <p:nvPicPr>
          <p:cNvPr id="1030" name="Picture 6" descr="C:\Users\mleworth\AppData\Local\Temp\WS08-R2_v_rgb_r.png"/>
          <p:cNvPicPr>
            <a:picLocks noChangeAspect="1" noChangeArrowheads="1"/>
          </p:cNvPicPr>
          <p:nvPr/>
        </p:nvPicPr>
        <p:blipFill>
          <a:blip r:embed="rId4"/>
          <a:srcRect/>
          <a:stretch>
            <a:fillRect/>
          </a:stretch>
        </p:blipFill>
        <p:spPr bwMode="black">
          <a:xfrm>
            <a:off x="396611" y="1503590"/>
            <a:ext cx="3127230" cy="943519"/>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 Same Side Corner Rectangle 34"/>
          <p:cNvSpPr/>
          <p:nvPr/>
        </p:nvSpPr>
        <p:spPr bwMode="hidden">
          <a:xfrm rot="5400000">
            <a:off x="1064193" y="2283808"/>
            <a:ext cx="2443162" cy="5360192"/>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blackGray">
          <a:xfrm>
            <a:off x="915785" y="3978999"/>
            <a:ext cx="3605964"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600" dirty="0" err="1" smtClean="0">
                <a:solidFill>
                  <a:srgbClr val="FFFFFF"/>
                </a:solidFill>
                <a:effectLst>
                  <a:outerShdw blurRad="38100" dist="38100" dir="2700000" algn="tl">
                    <a:srgbClr val="000000">
                      <a:alpha val="43137"/>
                    </a:srgbClr>
                  </a:outerShdw>
                </a:effectLst>
                <a:latin typeface="Segoe" pitchFamily="34" charset="0"/>
              </a:rPr>
              <a:t>CommNet</a:t>
            </a:r>
            <a:r>
              <a:rPr lang="en-US" sz="3600" dirty="0" smtClean="0">
                <a:solidFill>
                  <a:srgbClr val="FFFFFF"/>
                </a:solidFill>
                <a:effectLst>
                  <a:outerShdw blurRad="38100" dist="38100" dir="2700000" algn="tl">
                    <a:srgbClr val="000000">
                      <a:alpha val="43137"/>
                    </a:srgbClr>
                  </a:outerShdw>
                </a:effectLst>
                <a:latin typeface="Segoe" pitchFamily="34" charset="0"/>
              </a:rPr>
              <a:t> and enter to win!</a:t>
            </a:r>
          </a:p>
        </p:txBody>
      </p:sp>
      <p:grpSp>
        <p:nvGrpSpPr>
          <p:cNvPr id="2" name="Group 16"/>
          <p:cNvGrpSpPr/>
          <p:nvPr/>
        </p:nvGrpSpPr>
        <p:grpSpPr>
          <a:xfrm>
            <a:off x="940468" y="585029"/>
            <a:ext cx="2488531" cy="5370601"/>
            <a:chOff x="723900" y="600075"/>
            <a:chExt cx="2170113" cy="4683411"/>
          </a:xfrm>
        </p:grpSpPr>
        <p:pic>
          <p:nvPicPr>
            <p:cNvPr id="10" name="Picture 9" descr="officeult.png"/>
            <p:cNvPicPr>
              <a:picLocks noChangeAspect="1"/>
            </p:cNvPicPr>
            <p:nvPr/>
          </p:nvPicPr>
          <p:blipFill>
            <a:blip r:embed="rId3" cstate="screen"/>
            <a:stretch>
              <a:fillRect/>
            </a:stretch>
          </p:blipFill>
          <p:spPr>
            <a:xfrm>
              <a:off x="834724" y="2674613"/>
              <a:ext cx="1621402" cy="2608873"/>
            </a:xfrm>
            <a:prstGeom prst="rect">
              <a:avLst/>
            </a:prstGeom>
          </p:spPr>
        </p:pic>
        <p:pic>
          <p:nvPicPr>
            <p:cNvPr id="12" name="Picture 4" descr="C:\Documents and Settings\Jessica Mans\Desktop\In progress\TechEd\Ult07EN_3DP.png"/>
            <p:cNvPicPr>
              <a:picLocks noChangeAspect="1" noChangeArrowheads="1"/>
            </p:cNvPicPr>
            <p:nvPr/>
          </p:nvPicPr>
          <p:blipFill>
            <a:blip r:embed="rId4" cstate="screen"/>
            <a:srcRect/>
            <a:stretch>
              <a:fillRect/>
            </a:stretch>
          </p:blipFill>
          <p:spPr bwMode="auto">
            <a:xfrm>
              <a:off x="723900" y="600075"/>
              <a:ext cx="2170113" cy="2392362"/>
            </a:xfrm>
            <a:prstGeom prst="rect">
              <a:avLst/>
            </a:prstGeom>
            <a:noFill/>
            <a:ln w="9525">
              <a:noFill/>
              <a:miter lim="800000"/>
              <a:headEnd/>
              <a:tailEnd/>
            </a:ln>
            <a:effectLst/>
          </p:spPr>
        </p:pic>
      </p:grpSp>
      <p:pic>
        <p:nvPicPr>
          <p:cNvPr id="1029" name="Picture 5" descr="C:\Documents and Settings\Pennie\My Documents\TE09 Template\Jan2809\livemessengergold.png"/>
          <p:cNvPicPr>
            <a:picLocks noChangeAspect="1" noChangeArrowheads="1"/>
          </p:cNvPicPr>
          <p:nvPr/>
        </p:nvPicPr>
        <p:blipFill>
          <a:blip r:embed="rId5"/>
          <a:srcRect/>
          <a:stretch>
            <a:fillRect/>
          </a:stretch>
        </p:blipFill>
        <p:spPr bwMode="auto">
          <a:xfrm>
            <a:off x="3200400" y="1431758"/>
            <a:ext cx="1977188" cy="1977188"/>
          </a:xfrm>
          <a:prstGeom prst="rect">
            <a:avLst/>
          </a:prstGeom>
          <a:noFill/>
          <a:effectLst>
            <a:reflection blurRad="6350" stA="52000" endA="300" endPos="35000" dir="5400000" sy="-100000" algn="bl" rotWithShape="0"/>
          </a:effectLst>
        </p:spPr>
      </p:pic>
      <p:pic>
        <p:nvPicPr>
          <p:cNvPr id="1031" name="Picture 7" descr="C:\Documents and Settings\Pennie\My Documents\TE09 Template\Jan2809\callofduty4.jpg"/>
          <p:cNvPicPr>
            <a:picLocks noChangeAspect="1" noChangeArrowheads="1"/>
          </p:cNvPicPr>
          <p:nvPr/>
        </p:nvPicPr>
        <p:blipFill>
          <a:blip r:embed="rId6"/>
          <a:srcRect l="14632" r="14947"/>
          <a:stretch>
            <a:fillRect/>
          </a:stretch>
        </p:blipFill>
        <p:spPr bwMode="auto">
          <a:xfrm>
            <a:off x="5429627" y="2117559"/>
            <a:ext cx="1596815" cy="2267526"/>
          </a:xfrm>
          <a:prstGeom prst="rect">
            <a:avLst/>
          </a:prstGeom>
          <a:no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19799991" rev="0"/>
            </a:camera>
            <a:lightRig rig="flood" dir="t">
              <a:rot lat="0" lon="0" rev="13800000"/>
            </a:lightRig>
          </a:scene3d>
          <a:sp3d extrusionH="107950" prstMaterial="plastic">
            <a:bevelB/>
          </a:sp3d>
        </p:spPr>
      </p:pic>
      <p:pic>
        <p:nvPicPr>
          <p:cNvPr id="13" name="Picture 12" descr="Zune white front.PNG"/>
          <p:cNvPicPr>
            <a:picLocks noChangeAspect="1"/>
          </p:cNvPicPr>
          <p:nvPr/>
        </p:nvPicPr>
        <p:blipFill>
          <a:blip r:embed="rId7" cstate="screen"/>
          <a:srcRect/>
          <a:stretch>
            <a:fillRect/>
          </a:stretch>
        </p:blipFill>
        <p:spPr>
          <a:xfrm>
            <a:off x="7110979" y="2739188"/>
            <a:ext cx="1563478" cy="3165089"/>
          </a:xfrm>
          <a:prstGeom prst="rect">
            <a:avLst/>
          </a:prstGeom>
          <a:noFill/>
          <a:ln>
            <a:no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1"/>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fade">
                                      <p:cBhvr>
                                        <p:cTn id="26" dur="500"/>
                                        <p:tgtEl>
                                          <p:spTgt spid="103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p:bldP spid="11"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0" y="5559552"/>
            <a:ext cx="9144000" cy="1298448"/>
          </a:xfrm>
          <a:prstGeom prst="rect">
            <a:avLst/>
          </a:prstGeom>
          <a:gradFill flip="none" rotWithShape="1">
            <a:gsLst>
              <a:gs pos="0">
                <a:schemeClr val="bg1"/>
              </a:gs>
              <a:gs pos="50000">
                <a:schemeClr val="bg1"/>
              </a:gs>
              <a:gs pos="100000">
                <a:schemeClr val="bg1">
                  <a:tint val="23500"/>
                  <a:satMod val="160000"/>
                  <a:alpha val="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0" algn="ctr" defTabSz="914099" rtl="0" eaLnBrk="1" fontAlgn="base" latinLnBrk="0" hangingPunct="1">
              <a:spcBef>
                <a:spcPct val="0"/>
              </a:spcBef>
              <a:spcAft>
                <a:spcPct val="0"/>
              </a:spcAft>
            </a:pPr>
            <a:endParaRPr lang="en-US" sz="2000" kern="1200" dirty="0" smtClean="0">
              <a:solidFill>
                <a:schemeClr val="tx1"/>
              </a:solidFill>
              <a:effectLst>
                <a:outerShdw blurRad="38100" dist="38100" dir="2700000" algn="tl">
                  <a:srgbClr val="000000">
                    <a:alpha val="43137"/>
                  </a:srgbClr>
                </a:outerShdw>
              </a:effectLst>
              <a:latin typeface="Calibri" pitchFamily="34" charset="0"/>
              <a:ea typeface="+mn-ea"/>
              <a:cs typeface="+mn-cs"/>
            </a:endParaRPr>
          </a:p>
        </p:txBody>
      </p:sp>
      <p:sp>
        <p:nvSpPr>
          <p:cNvPr id="46" name="Title 45"/>
          <p:cNvSpPr>
            <a:spLocks noGrp="1"/>
          </p:cNvSpPr>
          <p:nvPr>
            <p:ph type="title"/>
          </p:nvPr>
        </p:nvSpPr>
        <p:spPr/>
        <p:txBody>
          <a:bodyPr/>
          <a:lstStyle/>
          <a:p>
            <a:pPr lvl="0"/>
            <a:r>
              <a:rPr lang="en-US" smtClean="0">
                <a:solidFill>
                  <a:schemeClr val="bg2"/>
                </a:solidFill>
                <a:effectLst>
                  <a:outerShdw blurRad="50800" dist="38100" dir="2700000" algn="tl" rotWithShape="0">
                    <a:prstClr val="black">
                      <a:alpha val="40000"/>
                    </a:prstClr>
                  </a:outerShdw>
                </a:effectLst>
                <a:latin typeface="Segoe" pitchFamily="34" charset="0"/>
              </a:rPr>
              <a:t>Today’s Network Challenges</a:t>
            </a:r>
            <a:br>
              <a:rPr lang="en-US" smtClean="0">
                <a:solidFill>
                  <a:schemeClr val="bg2"/>
                </a:solidFill>
                <a:effectLst>
                  <a:outerShdw blurRad="50800" dist="38100" dir="2700000" algn="tl" rotWithShape="0">
                    <a:prstClr val="black">
                      <a:alpha val="40000"/>
                    </a:prstClr>
                  </a:outerShdw>
                </a:effectLst>
                <a:latin typeface="Segoe" pitchFamily="34" charset="0"/>
              </a:rPr>
            </a:br>
            <a:endParaRPr lang="en-US" dirty="0"/>
          </a:p>
        </p:txBody>
      </p:sp>
      <p:sp>
        <p:nvSpPr>
          <p:cNvPr id="3" name="Text Placeholder 2"/>
          <p:cNvSpPr>
            <a:spLocks noGrp="1"/>
          </p:cNvSpPr>
          <p:nvPr>
            <p:ph idx="1"/>
          </p:nvPr>
        </p:nvSpPr>
        <p:spPr/>
        <p:txBody>
          <a:bodyPr/>
          <a:lstStyle/>
          <a:p>
            <a:r>
              <a:rPr lang="en-US" sz="2000" dirty="0" smtClean="0"/>
              <a:t>Today’s networks are highly connected</a:t>
            </a:r>
          </a:p>
          <a:p>
            <a:pPr lvl="1"/>
            <a:r>
              <a:rPr lang="en-US" sz="1800" dirty="0" smtClean="0"/>
              <a:t>Multiple access methods</a:t>
            </a:r>
          </a:p>
          <a:p>
            <a:pPr lvl="1"/>
            <a:r>
              <a:rPr lang="en-US" sz="1800" dirty="0" smtClean="0"/>
              <a:t>Users with different access rights</a:t>
            </a:r>
          </a:p>
          <a:p>
            <a:pPr lvl="1"/>
            <a:r>
              <a:rPr lang="en-US" sz="1800" dirty="0" smtClean="0"/>
              <a:t>Numerous devices used for access</a:t>
            </a:r>
          </a:p>
          <a:p>
            <a:r>
              <a:rPr lang="en-US" sz="2000" dirty="0" smtClean="0"/>
              <a:t>New Challenges</a:t>
            </a:r>
          </a:p>
          <a:p>
            <a:pPr lvl="1"/>
            <a:r>
              <a:rPr lang="en-US" sz="1800" dirty="0" smtClean="0"/>
              <a:t>Increased workforce mobility</a:t>
            </a:r>
          </a:p>
          <a:p>
            <a:pPr lvl="1"/>
            <a:r>
              <a:rPr lang="en-US" sz="1800" dirty="0" smtClean="0"/>
              <a:t>Increased exposure to malware</a:t>
            </a:r>
          </a:p>
          <a:p>
            <a:pPr lvl="1"/>
            <a:r>
              <a:rPr lang="en-US" sz="1800" dirty="0" smtClean="0"/>
              <a:t>Need to control guest, vendor access</a:t>
            </a:r>
          </a:p>
          <a:p>
            <a:r>
              <a:rPr lang="en-US" sz="2000" dirty="0" smtClean="0"/>
              <a:t>Key Strategies</a:t>
            </a:r>
          </a:p>
          <a:p>
            <a:pPr lvl="1"/>
            <a:r>
              <a:rPr lang="en-US" sz="1800" dirty="0" smtClean="0"/>
              <a:t>Validate user identity and </a:t>
            </a:r>
            <a:br>
              <a:rPr lang="en-US" sz="1800" dirty="0" smtClean="0"/>
            </a:br>
            <a:r>
              <a:rPr lang="en-US" sz="1800" dirty="0" smtClean="0"/>
              <a:t>system health</a:t>
            </a:r>
          </a:p>
          <a:p>
            <a:pPr lvl="1"/>
            <a:r>
              <a:rPr lang="en-US" sz="1800" dirty="0" smtClean="0"/>
              <a:t>Aggressively update  </a:t>
            </a:r>
            <a:br>
              <a:rPr lang="en-US" sz="1800" dirty="0" smtClean="0"/>
            </a:br>
            <a:r>
              <a:rPr lang="en-US" sz="1800" dirty="0" smtClean="0"/>
              <a:t>out-of-compliance systems</a:t>
            </a:r>
          </a:p>
          <a:p>
            <a:pPr lvl="1"/>
            <a:r>
              <a:rPr lang="en-US" sz="1800" dirty="0" smtClean="0"/>
              <a:t>Continuously monitor compliance state </a:t>
            </a:r>
            <a:br>
              <a:rPr lang="en-US" sz="1800" dirty="0" smtClean="0"/>
            </a:br>
            <a:r>
              <a:rPr lang="en-US" sz="1800" dirty="0" smtClean="0"/>
              <a:t>of the network</a:t>
            </a:r>
          </a:p>
          <a:p>
            <a:r>
              <a:rPr lang="en-US" sz="2000" dirty="0" smtClean="0"/>
              <a:t>The Solution</a:t>
            </a:r>
          </a:p>
          <a:p>
            <a:pPr lvl="1"/>
            <a:r>
              <a:rPr lang="en-US" sz="1800" dirty="0" smtClean="0"/>
              <a:t>NAP: comprehensive, policy-based authentication </a:t>
            </a:r>
            <a:r>
              <a:rPr lang="en-US" sz="1800" dirty="0" smtClean="0"/>
              <a:t/>
            </a:r>
            <a:br>
              <a:rPr lang="en-US" sz="1800" dirty="0" smtClean="0"/>
            </a:br>
            <a:r>
              <a:rPr lang="en-US" sz="1800" dirty="0" smtClean="0"/>
              <a:t>and </a:t>
            </a:r>
            <a:r>
              <a:rPr lang="en-US" sz="1800" dirty="0" smtClean="0"/>
              <a:t>compliance platform</a:t>
            </a:r>
          </a:p>
          <a:p>
            <a:pPr lvl="1"/>
            <a:endParaRPr lang="en-US" sz="1800" dirty="0" smtClean="0"/>
          </a:p>
          <a:p>
            <a:pPr lvl="1"/>
            <a:endParaRPr lang="en-US" sz="1800" dirty="0" smtClean="0"/>
          </a:p>
          <a:p>
            <a:pPr lvl="1"/>
            <a:endParaRPr lang="en-US" sz="2400" dirty="0" smtClean="0"/>
          </a:p>
          <a:p>
            <a:endParaRPr lang="en-US" sz="2800" dirty="0" smtClean="0"/>
          </a:p>
          <a:p>
            <a:pPr lvl="1"/>
            <a:endParaRPr lang="en-US" sz="2400" dirty="0"/>
          </a:p>
        </p:txBody>
      </p:sp>
      <p:sp>
        <p:nvSpPr>
          <p:cNvPr id="11" name="Oval 2"/>
          <p:cNvSpPr/>
          <p:nvPr/>
        </p:nvSpPr>
        <p:spPr bwMode="auto">
          <a:xfrm>
            <a:off x="5019286" y="1215483"/>
            <a:ext cx="7839075" cy="5415505"/>
          </a:xfrm>
          <a:prstGeom prst="ellipse">
            <a:avLst/>
          </a:prstGeom>
          <a:gradFill flip="none" rotWithShape="1">
            <a:gsLst>
              <a:gs pos="19000">
                <a:srgbClr val="FCBD60">
                  <a:alpha val="88000"/>
                </a:srgbClr>
              </a:gs>
              <a:gs pos="42000">
                <a:schemeClr val="accent3">
                  <a:alpha val="61000"/>
                </a:schemeClr>
              </a:gs>
              <a:gs pos="52000">
                <a:schemeClr val="accent3">
                  <a:alpha val="50000"/>
                </a:schemeClr>
              </a:gs>
              <a:gs pos="100000">
                <a:schemeClr val="accent3"/>
              </a:gs>
            </a:gsLst>
            <a:path path="circle">
              <a:fillToRect l="50000" t="50000" r="50000" b="50000"/>
            </a:path>
            <a:tileRect/>
          </a:gradFill>
          <a:ln w="38100" cap="rnd">
            <a:noFill/>
            <a:round/>
            <a:headEnd/>
            <a:tailEnd/>
          </a:ln>
          <a:effectLst>
            <a:glow rad="228600">
              <a:schemeClr val="bg1">
                <a:alpha val="40000"/>
              </a:schemeClr>
            </a:glow>
          </a:effectLst>
          <a:scene3d>
            <a:camera prst="orthographicFront"/>
            <a:lightRig rig="threePt" dir="t"/>
          </a:scene3d>
          <a:sp3d>
            <a:bevelT w="254000" h="63500" prst="softRound"/>
          </a:sp3d>
        </p:spPr>
        <p:txBody>
          <a:bodyPr lIns="0" tIns="0" rIns="0" bIns="0" anchor="ctr"/>
          <a:lstStyle/>
          <a:p>
            <a:pPr indent="-628650" algn="ctr" defTabSz="914400">
              <a:lnSpc>
                <a:spcPct val="83000"/>
              </a:lnSpc>
              <a:buClr>
                <a:schemeClr val="tx2"/>
              </a:buClr>
              <a:buSzPct val="76000"/>
              <a:defRPr/>
            </a:pPr>
            <a:endParaRPr lang="en-US" sz="3200" kern="0" dirty="0">
              <a:solidFill>
                <a:srgbClr val="111111"/>
              </a:solidFill>
            </a:endParaRPr>
          </a:p>
        </p:txBody>
      </p:sp>
      <p:sp>
        <p:nvSpPr>
          <p:cNvPr id="12" name="Green Oval 2"/>
          <p:cNvSpPr/>
          <p:nvPr/>
        </p:nvSpPr>
        <p:spPr bwMode="auto">
          <a:xfrm>
            <a:off x="6423102" y="2097617"/>
            <a:ext cx="5730798" cy="3723320"/>
          </a:xfrm>
          <a:prstGeom prst="ellipse">
            <a:avLst/>
          </a:prstGeom>
          <a:gradFill flip="none" rotWithShape="1">
            <a:gsLst>
              <a:gs pos="19000">
                <a:srgbClr val="EDFFB3"/>
              </a:gs>
              <a:gs pos="42000">
                <a:srgbClr val="B2F35B">
                  <a:alpha val="51000"/>
                </a:srgbClr>
              </a:gs>
              <a:gs pos="52000">
                <a:srgbClr val="6BC656">
                  <a:alpha val="51000"/>
                </a:srgbClr>
              </a:gs>
              <a:gs pos="100000">
                <a:schemeClr val="accent4">
                  <a:lumMod val="50000"/>
                </a:schemeClr>
              </a:gs>
            </a:gsLst>
            <a:path path="circle">
              <a:fillToRect l="50000" t="50000" r="50000" b="50000"/>
            </a:path>
            <a:tileRect/>
          </a:gradFill>
          <a:ln w="38100" cap="rnd">
            <a:noFill/>
            <a:round/>
            <a:headEnd/>
            <a:tailEnd/>
          </a:ln>
          <a:effectLst>
            <a:glow rad="228600">
              <a:schemeClr val="accent3">
                <a:alpha val="20000"/>
              </a:schemeClr>
            </a:glow>
            <a:outerShdw blurRad="63500" sx="102000" sy="102000" algn="ctr" rotWithShape="0">
              <a:schemeClr val="accent4">
                <a:lumMod val="50000"/>
                <a:alpha val="40000"/>
              </a:schemeClr>
            </a:outerShdw>
          </a:effectLst>
          <a:scene3d>
            <a:camera prst="orthographicFront"/>
            <a:lightRig rig="threePt" dir="t"/>
          </a:scene3d>
          <a:sp3d>
            <a:bevelT w="508000" h="63500" prst="coolSlant"/>
          </a:sp3d>
        </p:spPr>
        <p:txBody>
          <a:bodyPr lIns="0" tIns="0" rIns="0" bIns="0" anchor="ctr"/>
          <a:lstStyle/>
          <a:p>
            <a:pPr indent="-628650" algn="ctr" defTabSz="914400">
              <a:lnSpc>
                <a:spcPct val="83000"/>
              </a:lnSpc>
              <a:buClr>
                <a:schemeClr val="tx2"/>
              </a:buClr>
              <a:buSzPct val="76000"/>
              <a:defRPr/>
            </a:pPr>
            <a:endParaRPr lang="en-US" sz="2800" kern="0" dirty="0">
              <a:solidFill>
                <a:srgbClr val="111111"/>
              </a:solidFill>
            </a:endParaRPr>
          </a:p>
        </p:txBody>
      </p:sp>
      <p:sp>
        <p:nvSpPr>
          <p:cNvPr id="13" name="Oval 1"/>
          <p:cNvSpPr/>
          <p:nvPr/>
        </p:nvSpPr>
        <p:spPr bwMode="auto">
          <a:xfrm>
            <a:off x="7722219" y="2798957"/>
            <a:ext cx="3050556" cy="2289694"/>
          </a:xfrm>
          <a:prstGeom prst="ellipse">
            <a:avLst/>
          </a:prstGeom>
          <a:gradFill flip="none" rotWithShape="1">
            <a:gsLst>
              <a:gs pos="19000">
                <a:srgbClr val="B3FFFB"/>
              </a:gs>
              <a:gs pos="42000">
                <a:srgbClr val="5DF1E3"/>
              </a:gs>
              <a:gs pos="52000">
                <a:srgbClr val="5CBBC0"/>
              </a:gs>
              <a:gs pos="100000">
                <a:schemeClr val="accent2"/>
              </a:gs>
            </a:gsLst>
            <a:path path="circle">
              <a:fillToRect l="50000" t="50000" r="50000" b="50000"/>
            </a:path>
            <a:tileRect/>
          </a:gradFill>
          <a:ln w="38100" cap="rnd">
            <a:noFill/>
            <a:round/>
            <a:headEnd/>
            <a:tailEnd/>
          </a:ln>
          <a:effectLst>
            <a:outerShdw blurRad="63500" sx="102000" sy="102000" algn="ctr" rotWithShape="0">
              <a:prstClr val="black">
                <a:alpha val="40000"/>
              </a:prstClr>
            </a:outerShdw>
          </a:effectLst>
          <a:scene3d>
            <a:camera prst="orthographicFront"/>
            <a:lightRig rig="twoPt" dir="t"/>
          </a:scene3d>
          <a:sp3d contourW="25400">
            <a:bevelT w="444500" h="228600" prst="relaxedInset"/>
            <a:extrusionClr>
              <a:schemeClr val="accent2"/>
            </a:extrusionClr>
            <a:contourClr>
              <a:schemeClr val="tx1"/>
            </a:contourClr>
          </a:sp3d>
        </p:spPr>
        <p:txBody>
          <a:bodyPr lIns="0" tIns="0" rIns="0" bIns="0" anchor="ctr"/>
          <a:lstStyle/>
          <a:p>
            <a:pPr algn="ctr" defTabSz="914400">
              <a:lnSpc>
                <a:spcPct val="83000"/>
              </a:lnSpc>
              <a:defRPr/>
            </a:pPr>
            <a:endParaRPr lang="en-US" sz="2800" kern="0" dirty="0">
              <a:solidFill>
                <a:srgbClr val="111111"/>
              </a:solidFill>
            </a:endParaRPr>
          </a:p>
        </p:txBody>
      </p:sp>
      <p:sp>
        <p:nvSpPr>
          <p:cNvPr id="14" name="Intranet"/>
          <p:cNvSpPr/>
          <p:nvPr/>
        </p:nvSpPr>
        <p:spPr>
          <a:xfrm>
            <a:off x="8140700" y="3024188"/>
            <a:ext cx="1003300" cy="369887"/>
          </a:xfrm>
          <a:prstGeom prst="rect">
            <a:avLst/>
          </a:prstGeom>
        </p:spPr>
        <p:txBody>
          <a:bodyPr wrap="none">
            <a:spAutoFit/>
          </a:bodyPr>
          <a:lstStyle/>
          <a:p>
            <a:pPr defTabSz="1096963">
              <a:defRPr/>
            </a:pPr>
            <a:r>
              <a:rPr lang="en-US" kern="0" spc="-100" dirty="0">
                <a:ln w="18415" cmpd="sng">
                  <a:noFill/>
                  <a:prstDash val="solid"/>
                </a:ln>
                <a:effectLst>
                  <a:glow rad="101600">
                    <a:schemeClr val="bg1">
                      <a:alpha val="40000"/>
                    </a:schemeClr>
                  </a:glow>
                  <a:outerShdw blurRad="63500" sx="102000" sy="102000" algn="ctr" rotWithShape="0">
                    <a:prstClr val="black">
                      <a:alpha val="40000"/>
                    </a:prstClr>
                  </a:outerShdw>
                </a:effectLst>
                <a:latin typeface="Segoe Black" pitchFamily="34" charset="0"/>
              </a:rPr>
              <a:t>Intranet</a:t>
            </a:r>
          </a:p>
        </p:txBody>
      </p:sp>
      <p:sp>
        <p:nvSpPr>
          <p:cNvPr id="15" name="Internet"/>
          <p:cNvSpPr/>
          <p:nvPr/>
        </p:nvSpPr>
        <p:spPr>
          <a:xfrm>
            <a:off x="6769968" y="1608107"/>
            <a:ext cx="2127505" cy="590611"/>
          </a:xfrm>
          <a:prstGeom prst="rect">
            <a:avLst/>
          </a:prstGeom>
          <a:effectLst>
            <a:glow rad="101600">
              <a:schemeClr val="tx1">
                <a:alpha val="60000"/>
              </a:schemeClr>
            </a:glow>
            <a:outerShdw blurRad="558800" sx="102000" sy="102000" algn="ctr" rotWithShape="0">
              <a:prstClr val="black">
                <a:alpha val="84000"/>
              </a:prstClr>
            </a:outerShdw>
          </a:effectLst>
        </p:spPr>
        <p:txBody>
          <a:bodyPr wrap="none">
            <a:spAutoFit/>
            <a:scene3d>
              <a:camera prst="orthographicFront"/>
              <a:lightRig rig="glow" dir="t"/>
            </a:scene3d>
            <a:sp3d extrusionH="38100" prstMaterial="plastic">
              <a:bevelT w="25400" h="50800" prst="relaxedInset"/>
            </a:sp3d>
          </a:bodyPr>
          <a:lstStyle/>
          <a:p>
            <a:pPr defTabSz="914400" fontAlgn="auto">
              <a:lnSpc>
                <a:spcPct val="80000"/>
              </a:lnSpc>
              <a:spcBef>
                <a:spcPts val="0"/>
              </a:spcBef>
              <a:spcAft>
                <a:spcPts val="0"/>
              </a:spcAft>
              <a:defRPr/>
            </a:pPr>
            <a:r>
              <a:rPr lang="en-US" sz="4000" kern="0" spc="-100" dirty="0">
                <a:ln w="18415" cmpd="sng">
                  <a:noFill/>
                  <a:prstDash val="solid"/>
                </a:ln>
                <a:gradFill>
                  <a:gsLst>
                    <a:gs pos="0">
                      <a:srgbClr val="0F0F0F"/>
                    </a:gs>
                    <a:gs pos="77000">
                      <a:srgbClr val="000000">
                        <a:lumMod val="95000"/>
                        <a:lumOff val="5000"/>
                      </a:srgbClr>
                    </a:gs>
                  </a:gsLst>
                  <a:lin ang="16200000" scaled="1"/>
                </a:gradFill>
                <a:effectLst>
                  <a:glow rad="101600">
                    <a:schemeClr val="tx1">
                      <a:alpha val="40000"/>
                    </a:schemeClr>
                  </a:glow>
                  <a:innerShdw blurRad="114300">
                    <a:prstClr val="black"/>
                  </a:innerShdw>
                </a:effectLst>
                <a:latin typeface="Segoe Black" pitchFamily="34" charset="0"/>
              </a:rPr>
              <a:t>Internet</a:t>
            </a:r>
          </a:p>
        </p:txBody>
      </p:sp>
      <p:sp>
        <p:nvSpPr>
          <p:cNvPr id="16" name="Boundary Zone"/>
          <p:cNvSpPr/>
          <p:nvPr/>
        </p:nvSpPr>
        <p:spPr>
          <a:xfrm>
            <a:off x="5605670" y="1622066"/>
            <a:ext cx="7357169" cy="5230500"/>
          </a:xfrm>
          <a:prstGeom prst="ellipse">
            <a:avLst/>
          </a:prstGeom>
        </p:spPr>
        <p:txBody>
          <a:bodyPr spcFirstLastPara="1" wrap="none">
            <a:prstTxWarp prst="textArchUp">
              <a:avLst>
                <a:gd name="adj" fmla="val 12206416"/>
              </a:avLst>
            </a:prstTxWarp>
            <a:spAutoFit/>
          </a:bodyPr>
          <a:lstStyle/>
          <a:p>
            <a:pPr defTabSz="1096963">
              <a:defRPr/>
            </a:pPr>
            <a:r>
              <a:rPr lang="en-US" sz="240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Boundary Zone</a:t>
            </a:r>
          </a:p>
        </p:txBody>
      </p:sp>
      <p:sp>
        <p:nvSpPr>
          <p:cNvPr id="17" name="Oval 16"/>
          <p:cNvSpPr/>
          <p:nvPr/>
        </p:nvSpPr>
        <p:spPr>
          <a:xfrm rot="21204566">
            <a:off x="7336523" y="2522802"/>
            <a:ext cx="3506822" cy="2786790"/>
          </a:xfrm>
          <a:prstGeom prst="ellipse">
            <a:avLst/>
          </a:prstGeom>
          <a:effectLst>
            <a:outerShdw blurRad="63500" sx="102000" sy="102000" algn="ctr" rotWithShape="0">
              <a:prstClr val="black">
                <a:alpha val="40000"/>
              </a:prstClr>
            </a:outerShdw>
          </a:effectLst>
          <a:scene3d>
            <a:camera prst="orthographicFront"/>
            <a:lightRig rig="flat" dir="t"/>
          </a:scene3d>
        </p:spPr>
        <p:txBody>
          <a:bodyPr spcFirstLastPara="1" wrap="none">
            <a:prstTxWarp prst="textCircle">
              <a:avLst>
                <a:gd name="adj" fmla="val 6004886"/>
              </a:avLst>
            </a:prstTxWarp>
            <a:spAutoFit/>
          </a:bodyPr>
          <a:lstStyle/>
          <a:p>
            <a:pPr marL="411480" indent="-411480" defTabSz="912740">
              <a:lnSpc>
                <a:spcPct val="80000"/>
              </a:lnSpc>
              <a:spcBef>
                <a:spcPct val="35000"/>
              </a:spcBef>
              <a:buClr>
                <a:srgbClr val="FDE399"/>
              </a:buClr>
              <a:defRPr/>
            </a:pPr>
            <a:r>
              <a:rPr lang="en-US" sz="1400" dirty="0">
                <a:effectLst>
                  <a:glow rad="63500">
                    <a:schemeClr val="accent2">
                      <a:satMod val="175000"/>
                      <a:alpha val="40000"/>
                    </a:schemeClr>
                  </a:glow>
                  <a:outerShdw blurRad="63500" sx="102000" sy="102000" algn="ctr" rotWithShape="0">
                    <a:prstClr val="black">
                      <a:alpha val="40000"/>
                    </a:prstClr>
                  </a:outerShdw>
                </a:effectLst>
                <a:latin typeface="Segoe Semibold"/>
              </a:rPr>
              <a:t>Employees , Partners, Vendors</a:t>
            </a:r>
          </a:p>
        </p:txBody>
      </p:sp>
      <p:pic>
        <p:nvPicPr>
          <p:cNvPr id="18" name="Picture 7" descr="C:\Program Files\Microsoft Resource DVD Artwork\DVD_ART\Artwork_Imagery\HARDWARE_IMAGERY\Illustration - Misc Hardware\Windows Vista Illustration Icons\VPN.png"/>
          <p:cNvPicPr>
            <a:picLocks noChangeAspect="1" noChangeArrowheads="1"/>
          </p:cNvPicPr>
          <p:nvPr/>
        </p:nvPicPr>
        <p:blipFill>
          <a:blip r:embed="rId3"/>
          <a:srcRect/>
          <a:stretch>
            <a:fillRect/>
          </a:stretch>
        </p:blipFill>
        <p:spPr bwMode="auto">
          <a:xfrm>
            <a:off x="7237413" y="3209925"/>
            <a:ext cx="419100" cy="585788"/>
          </a:xfrm>
          <a:prstGeom prst="rect">
            <a:avLst/>
          </a:prstGeom>
          <a:noFill/>
          <a:ln w="9525">
            <a:noFill/>
            <a:miter lim="800000"/>
            <a:headEnd/>
            <a:tailEnd/>
          </a:ln>
        </p:spPr>
      </p:pic>
      <p:pic>
        <p:nvPicPr>
          <p:cNvPr id="19" name="Picture 7" descr="C:\Program Files\Microsoft Resource DVD Artwork\DVD_ART\Artwork_Imagery\HARDWARE_IMAGERY\Illustration - Misc Hardware\Windows Vista Illustration Icons\VPN.png"/>
          <p:cNvPicPr>
            <a:picLocks noChangeAspect="1" noChangeArrowheads="1"/>
          </p:cNvPicPr>
          <p:nvPr/>
        </p:nvPicPr>
        <p:blipFill>
          <a:blip r:embed="rId3"/>
          <a:srcRect/>
          <a:stretch>
            <a:fillRect/>
          </a:stretch>
        </p:blipFill>
        <p:spPr bwMode="auto">
          <a:xfrm>
            <a:off x="6786563" y="3903663"/>
            <a:ext cx="419100" cy="585787"/>
          </a:xfrm>
          <a:prstGeom prst="rect">
            <a:avLst/>
          </a:prstGeom>
          <a:noFill/>
          <a:ln w="9525">
            <a:noFill/>
            <a:miter lim="800000"/>
            <a:headEnd/>
            <a:tailEnd/>
          </a:ln>
        </p:spPr>
      </p:pic>
      <p:pic>
        <p:nvPicPr>
          <p:cNvPr id="20" name="Picture 7" descr="C:\Program Files\Microsoft Resource DVD Artwork\DVD_ART\Artwork_Imagery\HARDWARE_IMAGERY\Illustration - Misc Hardware\Windows Vista Illustration Icons\VPN.png"/>
          <p:cNvPicPr>
            <a:picLocks noChangeAspect="1" noChangeArrowheads="1"/>
          </p:cNvPicPr>
          <p:nvPr/>
        </p:nvPicPr>
        <p:blipFill>
          <a:blip r:embed="rId4"/>
          <a:srcRect/>
          <a:stretch>
            <a:fillRect/>
          </a:stretch>
        </p:blipFill>
        <p:spPr bwMode="auto">
          <a:xfrm>
            <a:off x="7656513" y="4686300"/>
            <a:ext cx="419100" cy="587375"/>
          </a:xfrm>
          <a:prstGeom prst="rect">
            <a:avLst/>
          </a:prstGeom>
          <a:noFill/>
          <a:ln w="9525">
            <a:noFill/>
            <a:miter lim="800000"/>
            <a:headEnd/>
            <a:tailEnd/>
          </a:ln>
        </p:spPr>
      </p:pic>
      <p:grpSp>
        <p:nvGrpSpPr>
          <p:cNvPr id="2" name="Group 322"/>
          <p:cNvGrpSpPr>
            <a:grpSpLocks/>
          </p:cNvGrpSpPr>
          <p:nvPr/>
        </p:nvGrpSpPr>
        <p:grpSpPr bwMode="auto">
          <a:xfrm>
            <a:off x="6169398" y="4977396"/>
            <a:ext cx="831850" cy="850900"/>
            <a:chOff x="8489099" y="3976771"/>
            <a:chExt cx="544628" cy="587208"/>
          </a:xfrm>
        </p:grpSpPr>
        <p:pic>
          <p:nvPicPr>
            <p:cNvPr id="22" name="Picture 8" descr="C:\Program Files\Microsoft Resource DVD Artwork\DVD_ART\Artwork_Imagery\Shapes and Graphics\Buidlings and dwellings\house inside open .png"/>
            <p:cNvPicPr>
              <a:picLocks noChangeAspect="1" noChangeArrowheads="1"/>
            </p:cNvPicPr>
            <p:nvPr/>
          </p:nvPicPr>
          <p:blipFill>
            <a:blip r:embed="rId5"/>
            <a:srcRect/>
            <a:stretch>
              <a:fillRect/>
            </a:stretch>
          </p:blipFill>
          <p:spPr bwMode="auto">
            <a:xfrm>
              <a:off x="8489099" y="3976771"/>
              <a:ext cx="544628" cy="587208"/>
            </a:xfrm>
            <a:prstGeom prst="rect">
              <a:avLst/>
            </a:prstGeom>
            <a:noFill/>
            <a:ln w="9525">
              <a:noFill/>
              <a:miter lim="800000"/>
              <a:headEnd/>
              <a:tailEnd/>
            </a:ln>
          </p:spPr>
        </p:pic>
        <p:pic>
          <p:nvPicPr>
            <p:cNvPr id="23" name="Picture 5" descr="C:\Program Files\Microsoft Resource DVD Artwork\DVD_ART\Artwork_Imagery\HARDWARE_IMAGERY\Illustration - Misc Hardware\Windows Vista Illustration Icons\Computer.png"/>
            <p:cNvPicPr>
              <a:picLocks noChangeAspect="1" noChangeArrowheads="1"/>
            </p:cNvPicPr>
            <p:nvPr/>
          </p:nvPicPr>
          <p:blipFill>
            <a:blip r:embed="rId6"/>
            <a:srcRect/>
            <a:stretch>
              <a:fillRect/>
            </a:stretch>
          </p:blipFill>
          <p:spPr bwMode="auto">
            <a:xfrm>
              <a:off x="8603679" y="4110457"/>
              <a:ext cx="315468" cy="315468"/>
            </a:xfrm>
            <a:prstGeom prst="rect">
              <a:avLst/>
            </a:prstGeom>
            <a:noFill/>
            <a:ln w="9525">
              <a:noFill/>
              <a:miter lim="800000"/>
              <a:headEnd/>
              <a:tailEnd/>
            </a:ln>
          </p:spPr>
        </p:pic>
      </p:grpSp>
      <p:pic>
        <p:nvPicPr>
          <p:cNvPr id="24" name="Picture 10" descr="C:\Program Files\Microsoft Resource DVD Artwork\DVD_ART\Artwork_Imagery\HARDWARE_IMAGERY\Illustration - Misc Hardware\Windows Vista Illustration Icons\Pocket PC.png"/>
          <p:cNvPicPr>
            <a:picLocks noChangeAspect="1" noChangeArrowheads="1"/>
          </p:cNvPicPr>
          <p:nvPr/>
        </p:nvPicPr>
        <p:blipFill>
          <a:blip r:embed="rId7" cstate="print"/>
          <a:srcRect/>
          <a:stretch>
            <a:fillRect/>
          </a:stretch>
        </p:blipFill>
        <p:spPr bwMode="auto">
          <a:xfrm>
            <a:off x="8045450" y="3609975"/>
            <a:ext cx="268288" cy="336550"/>
          </a:xfrm>
          <a:prstGeom prst="rect">
            <a:avLst/>
          </a:prstGeom>
          <a:noFill/>
          <a:ln w="9525">
            <a:noFill/>
            <a:miter lim="800000"/>
            <a:headEnd/>
            <a:tailEnd/>
          </a:ln>
        </p:spPr>
      </p:pic>
      <p:pic>
        <p:nvPicPr>
          <p:cNvPr id="25" name="Picture 4" descr="C:\Program Files\Microsoft Resource DVD Artwork\DVD_ART\Artwork_Imagery\HARDWARE_IMAGERY\Illustration - Misc Hardware\Windows Vista Illustration Icons\Laptop.png"/>
          <p:cNvPicPr>
            <a:picLocks noChangeAspect="1" noChangeArrowheads="1"/>
          </p:cNvPicPr>
          <p:nvPr/>
        </p:nvPicPr>
        <p:blipFill>
          <a:blip r:embed="rId8"/>
          <a:srcRect/>
          <a:stretch>
            <a:fillRect/>
          </a:stretch>
        </p:blipFill>
        <p:spPr bwMode="auto">
          <a:xfrm>
            <a:off x="6815138" y="5487988"/>
            <a:ext cx="636587" cy="636587"/>
          </a:xfrm>
          <a:prstGeom prst="rect">
            <a:avLst/>
          </a:prstGeom>
          <a:noFill/>
          <a:ln w="9525">
            <a:noFill/>
            <a:miter lim="800000"/>
            <a:headEnd/>
            <a:tailEnd/>
          </a:ln>
        </p:spPr>
      </p:pic>
      <p:pic>
        <p:nvPicPr>
          <p:cNvPr id="26" name="Picture 4" descr="C:\Program Files\Microsoft Resource DVD Artwork\DVD_ART\Artwork_Imagery\HARDWARE_IMAGERY\Illustration - Misc Hardware\Windows Vista Illustration Icons\Laptop.png"/>
          <p:cNvPicPr>
            <a:picLocks noChangeAspect="1" noChangeArrowheads="1"/>
          </p:cNvPicPr>
          <p:nvPr/>
        </p:nvPicPr>
        <p:blipFill>
          <a:blip r:embed="rId8"/>
          <a:srcRect/>
          <a:stretch>
            <a:fillRect/>
          </a:stretch>
        </p:blipFill>
        <p:spPr bwMode="auto">
          <a:xfrm>
            <a:off x="5305425" y="3814763"/>
            <a:ext cx="636588" cy="638175"/>
          </a:xfrm>
          <a:prstGeom prst="rect">
            <a:avLst/>
          </a:prstGeom>
          <a:noFill/>
          <a:ln w="9525">
            <a:noFill/>
            <a:miter lim="800000"/>
            <a:headEnd/>
            <a:tailEnd/>
          </a:ln>
        </p:spPr>
      </p:pic>
      <p:pic>
        <p:nvPicPr>
          <p:cNvPr id="27" name="Picture 4" descr="C:\Program Files\Microsoft Resource DVD Artwork\DVD_ART\Artwork_Imagery\HARDWARE_IMAGERY\Illustration - Misc Hardware\Windows Vista Illustration Icons\Laptop.png"/>
          <p:cNvPicPr>
            <a:picLocks noChangeAspect="1" noChangeArrowheads="1"/>
          </p:cNvPicPr>
          <p:nvPr/>
        </p:nvPicPr>
        <p:blipFill>
          <a:blip r:embed="rId8"/>
          <a:srcRect/>
          <a:stretch>
            <a:fillRect/>
          </a:stretch>
        </p:blipFill>
        <p:spPr bwMode="auto">
          <a:xfrm>
            <a:off x="5562600" y="2630488"/>
            <a:ext cx="636588" cy="638175"/>
          </a:xfrm>
          <a:prstGeom prst="rect">
            <a:avLst/>
          </a:prstGeom>
          <a:noFill/>
          <a:ln w="9525">
            <a:noFill/>
            <a:miter lim="800000"/>
            <a:headEnd/>
            <a:tailEnd/>
          </a:ln>
        </p:spPr>
      </p:pic>
      <p:sp>
        <p:nvSpPr>
          <p:cNvPr id="28" name="Rectangle 27"/>
          <p:cNvSpPr/>
          <p:nvPr/>
        </p:nvSpPr>
        <p:spPr>
          <a:xfrm>
            <a:off x="5523142" y="2353044"/>
            <a:ext cx="1423788" cy="338554"/>
          </a:xfrm>
          <a:prstGeom prst="rect">
            <a:avLst/>
          </a:prstGeom>
          <a:noFill/>
          <a:ln w="38100" cap="rnd">
            <a:noFill/>
            <a:round/>
            <a:headEnd/>
            <a:tailEnd/>
          </a:ln>
          <a:effectLst/>
          <a:scene3d>
            <a:camera prst="orthographicFront"/>
            <a:lightRig rig="threePt" dir="t"/>
          </a:scene3d>
          <a:sp3d>
            <a:bevelT w="254000" h="63500"/>
          </a:sp3d>
        </p:spPr>
        <p:txBody>
          <a:bodyPr wrap="none">
            <a:spAutoFit/>
          </a:bodyPr>
          <a:lstStyle/>
          <a:p>
            <a:pPr marL="411480" indent="-411480" defTabSz="912740">
              <a:lnSpc>
                <a:spcPct val="80000"/>
              </a:lnSpc>
              <a:spcBef>
                <a:spcPct val="35000"/>
              </a:spcBef>
              <a:buClr>
                <a:srgbClr val="FDE399"/>
              </a:buClr>
              <a:defRPr/>
            </a:pPr>
            <a:r>
              <a:rPr lang="en-US" sz="2000" dirty="0">
                <a:solidFill>
                  <a:schemeClr val="bg2"/>
                </a:solidFill>
                <a:effectLst>
                  <a:outerShdw blurRad="63500" sx="102000" sy="102000" algn="ctr" rotWithShape="0">
                    <a:prstClr val="black">
                      <a:alpha val="40000"/>
                    </a:prstClr>
                  </a:outerShdw>
                </a:effectLst>
                <a:latin typeface="Segoe Semibold"/>
              </a:rPr>
              <a:t>Customers</a:t>
            </a:r>
          </a:p>
        </p:txBody>
      </p:sp>
      <p:sp>
        <p:nvSpPr>
          <p:cNvPr id="29" name="Rectangle 28"/>
          <p:cNvSpPr/>
          <p:nvPr/>
        </p:nvSpPr>
        <p:spPr>
          <a:xfrm>
            <a:off x="5306553" y="3518878"/>
            <a:ext cx="1152880" cy="338554"/>
          </a:xfrm>
          <a:prstGeom prst="rect">
            <a:avLst/>
          </a:prstGeom>
          <a:noFill/>
          <a:ln w="38100" cap="rnd">
            <a:noFill/>
            <a:round/>
            <a:headEnd/>
            <a:tailEnd/>
          </a:ln>
          <a:effectLst/>
          <a:scene3d>
            <a:camera prst="orthographicFront"/>
            <a:lightRig rig="threePt" dir="t"/>
          </a:scene3d>
          <a:sp3d>
            <a:bevelT w="254000" h="63500"/>
          </a:sp3d>
        </p:spPr>
        <p:txBody>
          <a:bodyPr wrap="none">
            <a:spAutoFit/>
          </a:bodyPr>
          <a:lstStyle/>
          <a:p>
            <a:pPr marL="411480" indent="-411480" defTabSz="912740">
              <a:lnSpc>
                <a:spcPct val="80000"/>
              </a:lnSpc>
              <a:spcBef>
                <a:spcPct val="35000"/>
              </a:spcBef>
              <a:buClr>
                <a:srgbClr val="FDE399"/>
              </a:buClr>
              <a:defRPr/>
            </a:pPr>
            <a:r>
              <a:rPr lang="en-US" sz="2000" dirty="0">
                <a:solidFill>
                  <a:schemeClr val="bg2"/>
                </a:solidFill>
                <a:effectLst>
                  <a:outerShdw blurRad="63500" sx="102000" sy="102000" algn="ctr" rotWithShape="0">
                    <a:prstClr val="black">
                      <a:alpha val="40000"/>
                    </a:prstClr>
                  </a:outerShdw>
                </a:effectLst>
                <a:latin typeface="Segoe Semibold"/>
              </a:rPr>
              <a:t>Partners</a:t>
            </a:r>
          </a:p>
        </p:txBody>
      </p:sp>
      <p:sp>
        <p:nvSpPr>
          <p:cNvPr id="30" name="Rectangle 29"/>
          <p:cNvSpPr/>
          <p:nvPr/>
        </p:nvSpPr>
        <p:spPr>
          <a:xfrm>
            <a:off x="7546725" y="5794559"/>
            <a:ext cx="1698536" cy="587725"/>
          </a:xfrm>
          <a:prstGeom prst="rect">
            <a:avLst/>
          </a:prstGeom>
          <a:noFill/>
          <a:ln w="38100" cap="rnd">
            <a:noFill/>
            <a:round/>
            <a:headEnd/>
            <a:tailEnd/>
          </a:ln>
          <a:effectLst/>
          <a:scene3d>
            <a:camera prst="orthographicFront"/>
            <a:lightRig rig="threePt" dir="t"/>
          </a:scene3d>
          <a:sp3d>
            <a:bevelT w="254000" h="63500"/>
          </a:sp3d>
        </p:spPr>
        <p:txBody>
          <a:bodyPr>
            <a:spAutoFit/>
          </a:bodyPr>
          <a:lstStyle/>
          <a:p>
            <a:pPr defTabSz="912740">
              <a:lnSpc>
                <a:spcPct val="80000"/>
              </a:lnSpc>
              <a:spcBef>
                <a:spcPct val="35000"/>
              </a:spcBef>
              <a:buClr>
                <a:srgbClr val="FDE399"/>
              </a:buClr>
              <a:defRPr/>
            </a:pPr>
            <a:r>
              <a:rPr lang="en-US" sz="2000" dirty="0">
                <a:solidFill>
                  <a:schemeClr val="bg2"/>
                </a:solidFill>
                <a:effectLst>
                  <a:outerShdw blurRad="63500" sx="102000" sy="102000" algn="ctr" rotWithShape="0">
                    <a:prstClr val="black">
                      <a:alpha val="40000"/>
                    </a:prstClr>
                  </a:outerShdw>
                </a:effectLst>
                <a:latin typeface="Segoe Semibold"/>
              </a:rPr>
              <a:t>Remote Employees</a:t>
            </a:r>
          </a:p>
        </p:txBody>
      </p:sp>
      <p:cxnSp>
        <p:nvCxnSpPr>
          <p:cNvPr id="31" name="Straight Arrow Connector 30"/>
          <p:cNvCxnSpPr/>
          <p:nvPr/>
        </p:nvCxnSpPr>
        <p:spPr>
          <a:xfrm>
            <a:off x="6383324" y="3175000"/>
            <a:ext cx="781050" cy="219075"/>
          </a:xfrm>
          <a:prstGeom prst="straightConnector1">
            <a:avLst/>
          </a:prstGeom>
          <a:ln w="9525">
            <a:headEnd type="arrow"/>
            <a:tailEnd type="arrow"/>
          </a:ln>
          <a:effectLst>
            <a:glow rad="63500">
              <a:schemeClr val="accent3">
                <a:alpha val="40000"/>
              </a:schemeClr>
            </a:glow>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6000750" y="4095750"/>
            <a:ext cx="676275" cy="1588"/>
          </a:xfrm>
          <a:prstGeom prst="straightConnector1">
            <a:avLst/>
          </a:prstGeom>
          <a:ln w="9525">
            <a:headEnd type="arrow"/>
            <a:tailEnd type="arrow"/>
          </a:ln>
          <a:effectLst>
            <a:glow rad="63500">
              <a:schemeClr val="accent3">
                <a:alpha val="40000"/>
              </a:schemeClr>
            </a:glow>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6884988" y="4959143"/>
            <a:ext cx="676275" cy="188912"/>
          </a:xfrm>
          <a:prstGeom prst="straightConnector1">
            <a:avLst/>
          </a:prstGeom>
          <a:ln w="9525">
            <a:headEnd type="arrow"/>
            <a:tailEnd type="arrow"/>
          </a:ln>
          <a:effectLst>
            <a:glow rad="63500">
              <a:schemeClr val="accent3">
                <a:alpha val="40000"/>
              </a:schemeClr>
            </a:glow>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4" name="Straight Arrow Connector 33"/>
          <p:cNvCxnSpPr>
            <a:endCxn id="20" idx="1"/>
          </p:cNvCxnSpPr>
          <p:nvPr/>
        </p:nvCxnSpPr>
        <p:spPr>
          <a:xfrm rot="5400000" flipH="1" flipV="1">
            <a:off x="7212054" y="4983163"/>
            <a:ext cx="447675" cy="441325"/>
          </a:xfrm>
          <a:prstGeom prst="straightConnector1">
            <a:avLst/>
          </a:prstGeom>
          <a:ln w="9525">
            <a:headEnd type="arrow"/>
            <a:tailEnd type="arrow"/>
          </a:ln>
          <a:effectLst>
            <a:glow rad="63500">
              <a:schemeClr val="accent3">
                <a:alpha val="40000"/>
              </a:schemeClr>
            </a:glow>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7196973" y="4121650"/>
            <a:ext cx="481012" cy="4429"/>
          </a:xfrm>
          <a:prstGeom prst="straightConnector1">
            <a:avLst/>
          </a:prstGeom>
          <a:ln w="9525">
            <a:headEnd type="arrow"/>
            <a:tailEnd type="arrow"/>
          </a:ln>
          <a:effectLst>
            <a:glow rad="63500">
              <a:schemeClr val="tx1">
                <a:alpha val="40000"/>
              </a:schemeClr>
            </a:glow>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7475303" y="3498712"/>
            <a:ext cx="257618" cy="66453"/>
          </a:xfrm>
          <a:prstGeom prst="straightConnector1">
            <a:avLst/>
          </a:prstGeom>
          <a:ln w="9525">
            <a:headEnd type="arrow"/>
            <a:tailEnd type="arrow"/>
          </a:ln>
          <a:effectLst>
            <a:glow rad="63500">
              <a:schemeClr val="tx1">
                <a:alpha val="40000"/>
              </a:schemeClr>
            </a:glow>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7" name="Straight Arrow Connector 36"/>
          <p:cNvCxnSpPr>
            <a:endCxn id="13" idx="3"/>
          </p:cNvCxnSpPr>
          <p:nvPr/>
        </p:nvCxnSpPr>
        <p:spPr>
          <a:xfrm flipV="1">
            <a:off x="7981950" y="4753333"/>
            <a:ext cx="187013" cy="161567"/>
          </a:xfrm>
          <a:prstGeom prst="straightConnector1">
            <a:avLst/>
          </a:prstGeom>
          <a:ln w="9525">
            <a:headEnd type="arrow"/>
            <a:tailEnd type="arrow"/>
          </a:ln>
          <a:effectLst>
            <a:glow rad="63500">
              <a:schemeClr val="tx1">
                <a:alpha val="40000"/>
              </a:schemeClr>
            </a:glow>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38" name="Picture 7" descr="C:\Program Files\Microsoft Resource DVD Artwork\DVD_ART\Artwork_Imagery\HARDWARE_IMAGERY\Illustration - Misc Hardware\Windows Vista Illustration Icons\VPN.png"/>
          <p:cNvPicPr>
            <a:picLocks noChangeAspect="1" noChangeArrowheads="1"/>
          </p:cNvPicPr>
          <p:nvPr/>
        </p:nvPicPr>
        <p:blipFill>
          <a:blip r:embed="rId4"/>
          <a:srcRect/>
          <a:stretch>
            <a:fillRect/>
          </a:stretch>
        </p:blipFill>
        <p:spPr bwMode="auto">
          <a:xfrm>
            <a:off x="8407400" y="3633788"/>
            <a:ext cx="419100" cy="587375"/>
          </a:xfrm>
          <a:prstGeom prst="rect">
            <a:avLst/>
          </a:prstGeom>
          <a:noFill/>
          <a:ln w="9525">
            <a:noFill/>
            <a:miter lim="800000"/>
            <a:headEnd/>
            <a:tailEnd/>
          </a:ln>
        </p:spPr>
      </p:pic>
      <p:pic>
        <p:nvPicPr>
          <p:cNvPr id="39" name="Picture 7" descr="C:\Program Files\Microsoft Resource DVD Artwork\DVD_ART\Artwork_Imagery\HARDWARE_IMAGERY\Illustration - Misc Hardware\Windows Vista Illustration Icons\VPN.png"/>
          <p:cNvPicPr>
            <a:picLocks noChangeAspect="1" noChangeArrowheads="1"/>
          </p:cNvPicPr>
          <p:nvPr/>
        </p:nvPicPr>
        <p:blipFill>
          <a:blip r:embed="rId4"/>
          <a:srcRect/>
          <a:stretch>
            <a:fillRect/>
          </a:stretch>
        </p:blipFill>
        <p:spPr bwMode="auto">
          <a:xfrm>
            <a:off x="8723313" y="3394075"/>
            <a:ext cx="419100" cy="587375"/>
          </a:xfrm>
          <a:prstGeom prst="rect">
            <a:avLst/>
          </a:prstGeom>
          <a:noFill/>
          <a:ln w="9525">
            <a:noFill/>
            <a:miter lim="800000"/>
            <a:headEnd/>
            <a:tailEnd/>
          </a:ln>
        </p:spPr>
      </p:pic>
      <p:pic>
        <p:nvPicPr>
          <p:cNvPr id="40" name="Picture 7" descr="C:\Program Files\Microsoft Resource DVD Artwork\DVD_ART\Artwork_Imagery\HARDWARE_IMAGERY\Illustration - Misc Hardware\Windows Vista Illustration Icons\VPN.png"/>
          <p:cNvPicPr>
            <a:picLocks noChangeAspect="1" noChangeArrowheads="1"/>
          </p:cNvPicPr>
          <p:nvPr/>
        </p:nvPicPr>
        <p:blipFill>
          <a:blip r:embed="rId4"/>
          <a:srcRect/>
          <a:stretch>
            <a:fillRect/>
          </a:stretch>
        </p:blipFill>
        <p:spPr bwMode="auto">
          <a:xfrm>
            <a:off x="8724900" y="3976688"/>
            <a:ext cx="419100" cy="587375"/>
          </a:xfrm>
          <a:prstGeom prst="rect">
            <a:avLst/>
          </a:prstGeom>
          <a:noFill/>
          <a:ln w="9525">
            <a:noFill/>
            <a:miter lim="800000"/>
            <a:headEnd/>
            <a:tailEnd/>
          </a:ln>
        </p:spPr>
      </p:pic>
      <p:pic>
        <p:nvPicPr>
          <p:cNvPr id="41" name="Picture 5" descr="C:\Program Files\Microsoft Resource DVD Artwork\DVD_ART\Artwork_Imagery\HARDWARE_IMAGERY\Illustration - Misc Hardware\Windows Vista Illustration Icons\Computer.png"/>
          <p:cNvPicPr>
            <a:picLocks noChangeAspect="1" noChangeArrowheads="1"/>
          </p:cNvPicPr>
          <p:nvPr/>
        </p:nvPicPr>
        <p:blipFill>
          <a:blip r:embed="rId9"/>
          <a:srcRect/>
          <a:stretch>
            <a:fillRect/>
          </a:stretch>
        </p:blipFill>
        <p:spPr bwMode="auto">
          <a:xfrm>
            <a:off x="8369300" y="4132263"/>
            <a:ext cx="622300" cy="622300"/>
          </a:xfrm>
          <a:prstGeom prst="rect">
            <a:avLst/>
          </a:prstGeom>
          <a:noFill/>
          <a:ln w="9525">
            <a:noFill/>
            <a:miter lim="800000"/>
            <a:headEnd/>
            <a:tailEnd/>
          </a:ln>
        </p:spPr>
      </p:pic>
      <p:pic>
        <p:nvPicPr>
          <p:cNvPr id="42" name="Picture 4" descr="C:\Program Files\Microsoft Resource DVD Artwork\DVD_ART\Artwork_Imagery\HARDWARE_IMAGERY\Illustration - Misc Hardware\Windows Vista Illustration Icons\Laptop.png"/>
          <p:cNvPicPr>
            <a:picLocks noChangeAspect="1" noChangeArrowheads="1"/>
          </p:cNvPicPr>
          <p:nvPr/>
        </p:nvPicPr>
        <p:blipFill>
          <a:blip r:embed="rId10"/>
          <a:srcRect/>
          <a:stretch>
            <a:fillRect/>
          </a:stretch>
        </p:blipFill>
        <p:spPr bwMode="auto">
          <a:xfrm>
            <a:off x="8053388" y="3879850"/>
            <a:ext cx="485775" cy="484188"/>
          </a:xfrm>
          <a:prstGeom prst="rect">
            <a:avLst/>
          </a:prstGeom>
          <a:noFill/>
          <a:ln w="9525">
            <a:noFill/>
            <a:miter lim="800000"/>
            <a:headEnd/>
            <a:tailEnd/>
          </a:ln>
        </p:spPr>
      </p:pic>
      <p:pic>
        <p:nvPicPr>
          <p:cNvPr id="43" name="Picture 11" descr="C:\Program Files\Microsoft Resource DVD Artwork\DVD_ART\Artwork_Imagery\HARDWARE_IMAGERY\Illustration - Misc Hardware\Windows Vista Illustration Icons\Cell phone smart phone.png"/>
          <p:cNvPicPr>
            <a:picLocks noChangeAspect="1" noChangeArrowheads="1"/>
          </p:cNvPicPr>
          <p:nvPr/>
        </p:nvPicPr>
        <p:blipFill>
          <a:blip r:embed="rId11"/>
          <a:srcRect/>
          <a:stretch>
            <a:fillRect/>
          </a:stretch>
        </p:blipFill>
        <p:spPr bwMode="auto">
          <a:xfrm>
            <a:off x="8142288" y="3328988"/>
            <a:ext cx="444500" cy="4445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17" presetClass="entr" presetSubtype="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ppt_x</p:attrName>
                                        </p:attrNameLst>
                                      </p:cBhvr>
                                      <p:tavLst>
                                        <p:tav tm="0">
                                          <p:val>
                                            <p:strVal val="#ppt_x+#ppt_w/2"/>
                                          </p:val>
                                        </p:tav>
                                        <p:tav tm="100000">
                                          <p:val>
                                            <p:strVal val="#ppt_x"/>
                                          </p:val>
                                        </p:tav>
                                      </p:tavLst>
                                    </p:anim>
                                    <p:anim calcmode="lin" valueType="num">
                                      <p:cBhvr>
                                        <p:cTn id="23" dur="1000" fill="hold"/>
                                        <p:tgtEl>
                                          <p:spTgt spid="14"/>
                                        </p:tgtEl>
                                        <p:attrNameLst>
                                          <p:attrName>ppt_y</p:attrName>
                                        </p:attrNameLst>
                                      </p:cBhvr>
                                      <p:tavLst>
                                        <p:tav tm="0">
                                          <p:val>
                                            <p:strVal val="#ppt_y"/>
                                          </p:val>
                                        </p:tav>
                                        <p:tav tm="100000">
                                          <p:val>
                                            <p:strVal val="#ppt_y"/>
                                          </p:val>
                                        </p:tav>
                                      </p:tavLst>
                                    </p:anim>
                                    <p:anim calcmode="lin" valueType="num">
                                      <p:cBhvr>
                                        <p:cTn id="24" dur="1000" fill="hold"/>
                                        <p:tgtEl>
                                          <p:spTgt spid="14"/>
                                        </p:tgtEl>
                                        <p:attrNameLst>
                                          <p:attrName>ppt_w</p:attrName>
                                        </p:attrNameLst>
                                      </p:cBhvr>
                                      <p:tavLst>
                                        <p:tav tm="0">
                                          <p:val>
                                            <p:fltVal val="0"/>
                                          </p:val>
                                        </p:tav>
                                        <p:tav tm="100000">
                                          <p:val>
                                            <p:strVal val="#ppt_w"/>
                                          </p:val>
                                        </p:tav>
                                      </p:tavLst>
                                    </p:anim>
                                    <p:anim calcmode="lin" valueType="num">
                                      <p:cBhvr>
                                        <p:cTn id="25" dur="1000" fill="hold"/>
                                        <p:tgtEl>
                                          <p:spTgt spid="14"/>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6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par>
                                <p:cTn id="29" presetID="10" presetClass="entr" presetSubtype="0" fill="hold" nodeType="withEffect">
                                  <p:stCondLst>
                                    <p:cond delay="80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childTnLst>
                                </p:cTn>
                              </p:par>
                              <p:par>
                                <p:cTn id="32" presetID="10" presetClass="entr" presetSubtype="0" fill="hold" nodeType="withEffect">
                                  <p:stCondLst>
                                    <p:cond delay="110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10" presetClass="entr" presetSubtype="0" fill="hold" nodeType="withEffect">
                                  <p:stCondLst>
                                    <p:cond delay="13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childTnLst>
                                </p:cTn>
                              </p:par>
                              <p:par>
                                <p:cTn id="38" presetID="10" presetClass="entr" presetSubtype="0" fill="hold" nodeType="withEffect">
                                  <p:stCondLst>
                                    <p:cond delay="170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childTnLst>
                                </p:cTn>
                              </p:par>
                              <p:par>
                                <p:cTn id="41" presetID="10" presetClass="entr" presetSubtype="0" fill="hold" nodeType="withEffect">
                                  <p:stCondLst>
                                    <p:cond delay="210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childTnLst>
                                </p:cTn>
                              </p:par>
                              <p:par>
                                <p:cTn id="44" presetID="10" presetClass="entr" presetSubtype="0" fill="hold" nodeType="withEffect">
                                  <p:stCondLst>
                                    <p:cond delay="250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000"/>
                                        <p:tgtEl>
                                          <p:spTgt spid="39"/>
                                        </p:tgtEl>
                                      </p:cBhvr>
                                    </p:animEffect>
                                  </p:childTnLst>
                                </p:cTn>
                              </p:par>
                              <p:par>
                                <p:cTn id="47" presetID="10" presetClass="entr" presetSubtype="0" fill="hold" nodeType="withEffect">
                                  <p:stCondLst>
                                    <p:cond delay="29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childTnLst>
                                </p:cTn>
                              </p:par>
                            </p:childTnLst>
                          </p:cTn>
                        </p:par>
                        <p:par>
                          <p:cTn id="50" fill="hold">
                            <p:stCondLst>
                              <p:cond delay="390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childTnLst>
                                </p:cTn>
                              </p:par>
                              <p:par>
                                <p:cTn id="57" presetID="10" presetClass="entr" presetSubtype="0" fill="hold" nodeType="withEffect">
                                  <p:stCondLst>
                                    <p:cond delay="60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childTnLst>
                                </p:cTn>
                              </p:par>
                              <p:par>
                                <p:cTn id="60" presetID="10" presetClass="entr" presetSubtype="0" fill="hold" nodeType="withEffect">
                                  <p:stCondLst>
                                    <p:cond delay="130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childTnLst>
                                </p:cTn>
                              </p:par>
                              <p:par>
                                <p:cTn id="63" presetID="10" presetClass="entr" presetSubtype="0" fill="hold" nodeType="withEffect">
                                  <p:stCondLst>
                                    <p:cond delay="170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childTnLst>
                                </p:cTn>
                              </p:par>
                            </p:childTnLst>
                          </p:cTn>
                        </p:par>
                        <p:par>
                          <p:cTn id="66" fill="hold">
                            <p:stCondLst>
                              <p:cond delay="660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childTnLst>
                                  <p:subTnLst>
                                    <p:set>
                                      <p:cBhvr override="childStyle">
                                        <p:cTn dur="1" fill="hold" display="0" masterRel="sameClick" afterEffect="1">
                                          <p:stCondLst>
                                            <p:cond evt="end" delay="0">
                                              <p:tn val="67"/>
                                            </p:cond>
                                          </p:stCondLst>
                                        </p:cTn>
                                        <p:tgtEl>
                                          <p:spTgt spid="11"/>
                                        </p:tgtEl>
                                        <p:attrNameLst>
                                          <p:attrName>style.visibility</p:attrName>
                                        </p:attrNameLst>
                                      </p:cBhvr>
                                      <p:to>
                                        <p:strVal val="hidden"/>
                                      </p:to>
                                    </p:set>
                                  </p:subTnLst>
                                </p:cTn>
                              </p:par>
                              <p:par>
                                <p:cTn id="70" presetID="17" presetClass="entr" presetSubtype="2"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1000" fill="hold"/>
                                        <p:tgtEl>
                                          <p:spTgt spid="15"/>
                                        </p:tgtEl>
                                        <p:attrNameLst>
                                          <p:attrName>ppt_x</p:attrName>
                                        </p:attrNameLst>
                                      </p:cBhvr>
                                      <p:tavLst>
                                        <p:tav tm="0">
                                          <p:val>
                                            <p:strVal val="#ppt_x+#ppt_w/2"/>
                                          </p:val>
                                        </p:tav>
                                        <p:tav tm="100000">
                                          <p:val>
                                            <p:strVal val="#ppt_x"/>
                                          </p:val>
                                        </p:tav>
                                      </p:tavLst>
                                    </p:anim>
                                    <p:anim calcmode="lin" valueType="num">
                                      <p:cBhvr>
                                        <p:cTn id="73" dur="1000" fill="hold"/>
                                        <p:tgtEl>
                                          <p:spTgt spid="15"/>
                                        </p:tgtEl>
                                        <p:attrNameLst>
                                          <p:attrName>ppt_y</p:attrName>
                                        </p:attrNameLst>
                                      </p:cBhvr>
                                      <p:tavLst>
                                        <p:tav tm="0">
                                          <p:val>
                                            <p:strVal val="#ppt_y"/>
                                          </p:val>
                                        </p:tav>
                                        <p:tav tm="100000">
                                          <p:val>
                                            <p:strVal val="#ppt_y"/>
                                          </p:val>
                                        </p:tav>
                                      </p:tavLst>
                                    </p:anim>
                                    <p:anim calcmode="lin" valueType="num">
                                      <p:cBhvr>
                                        <p:cTn id="74" dur="1000" fill="hold"/>
                                        <p:tgtEl>
                                          <p:spTgt spid="15"/>
                                        </p:tgtEl>
                                        <p:attrNameLst>
                                          <p:attrName>ppt_w</p:attrName>
                                        </p:attrNameLst>
                                      </p:cBhvr>
                                      <p:tavLst>
                                        <p:tav tm="0">
                                          <p:val>
                                            <p:fltVal val="0"/>
                                          </p:val>
                                        </p:tav>
                                        <p:tav tm="100000">
                                          <p:val>
                                            <p:strVal val="#ppt_w"/>
                                          </p:val>
                                        </p:tav>
                                      </p:tavLst>
                                    </p:anim>
                                    <p:anim calcmode="lin" valueType="num">
                                      <p:cBhvr>
                                        <p:cTn id="75" dur="1000" fill="hold"/>
                                        <p:tgtEl>
                                          <p:spTgt spid="15"/>
                                        </p:tgtEl>
                                        <p:attrNameLst>
                                          <p:attrName>ppt_h</p:attrName>
                                        </p:attrNameLst>
                                      </p:cBhvr>
                                      <p:tavLst>
                                        <p:tav tm="0">
                                          <p:val>
                                            <p:strVal val="#ppt_h"/>
                                          </p:val>
                                        </p:tav>
                                        <p:tav tm="100000">
                                          <p:val>
                                            <p:strVal val="#ppt_h"/>
                                          </p:val>
                                        </p:tav>
                                      </p:tavLst>
                                    </p:anim>
                                  </p:childTnLst>
                                </p:cTn>
                              </p:par>
                              <p:par>
                                <p:cTn id="76" presetID="10" presetClass="entr" presetSubtype="0" fill="hold" grpId="0" nodeType="withEffect">
                                  <p:stCondLst>
                                    <p:cond delay="80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childTnLst>
                                </p:cTn>
                              </p:par>
                              <p:par>
                                <p:cTn id="79" presetID="10" presetClass="entr" presetSubtype="0" fill="hold" nodeType="withEffect">
                                  <p:stCondLst>
                                    <p:cond delay="80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1000"/>
                                        <p:tgtEl>
                                          <p:spTgt spid="25"/>
                                        </p:tgtEl>
                                      </p:cBhvr>
                                    </p:animEffect>
                                  </p:childTnLst>
                                </p:cTn>
                              </p:par>
                              <p:par>
                                <p:cTn id="82" presetID="10" presetClass="entr" presetSubtype="0" fill="hold" nodeType="withEffect">
                                  <p:stCondLst>
                                    <p:cond delay="80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1000"/>
                                        <p:tgtEl>
                                          <p:spTgt spid="2"/>
                                        </p:tgtEl>
                                      </p:cBhvr>
                                    </p:animEffect>
                                  </p:childTnLst>
                                </p:cTn>
                              </p:par>
                              <p:par>
                                <p:cTn id="85" presetID="10" presetClass="entr" presetSubtype="0" fill="hold" grpId="0" nodeType="withEffect">
                                  <p:stCondLst>
                                    <p:cond delay="150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childTnLst>
                                </p:cTn>
                              </p:par>
                              <p:par>
                                <p:cTn id="88" presetID="10" presetClass="entr" presetSubtype="0" fill="hold" nodeType="withEffect">
                                  <p:stCondLst>
                                    <p:cond delay="150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1000"/>
                                        <p:tgtEl>
                                          <p:spTgt spid="26"/>
                                        </p:tgtEl>
                                      </p:cBhvr>
                                    </p:animEffect>
                                  </p:childTnLst>
                                </p:cTn>
                              </p:par>
                              <p:par>
                                <p:cTn id="91" presetID="10" presetClass="entr" presetSubtype="0" fill="hold" grpId="0" nodeType="withEffect">
                                  <p:stCondLst>
                                    <p:cond delay="220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1000"/>
                                        <p:tgtEl>
                                          <p:spTgt spid="28"/>
                                        </p:tgtEl>
                                      </p:cBhvr>
                                    </p:animEffect>
                                  </p:childTnLst>
                                </p:cTn>
                              </p:par>
                              <p:par>
                                <p:cTn id="94" presetID="10" presetClass="entr" presetSubtype="0" fill="hold" nodeType="withEffect">
                                  <p:stCondLst>
                                    <p:cond delay="220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000"/>
                                        <p:tgtEl>
                                          <p:spTgt spid="27"/>
                                        </p:tgtEl>
                                      </p:cBhvr>
                                    </p:animEffect>
                                  </p:childTnLst>
                                </p:cTn>
                              </p:par>
                            </p:childTnLst>
                          </p:cTn>
                        </p:par>
                        <p:par>
                          <p:cTn id="97" fill="hold">
                            <p:stCondLst>
                              <p:cond delay="98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par>
                                <p:cTn id="101" presetID="22" presetClass="entr" presetSubtype="8" fill="hold"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wipe(left)">
                                      <p:cBhvr>
                                        <p:cTn id="103" dur="500"/>
                                        <p:tgtEl>
                                          <p:spTgt spid="32"/>
                                        </p:tgtEl>
                                      </p:cBhvr>
                                    </p:animEffect>
                                  </p:childTnLst>
                                </p:cTn>
                              </p:par>
                              <p:par>
                                <p:cTn id="104" presetID="22" presetClass="entr" presetSubtype="8" fill="hold"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wipe(left)">
                                      <p:cBhvr>
                                        <p:cTn id="106" dur="500"/>
                                        <p:tgtEl>
                                          <p:spTgt spid="33"/>
                                        </p:tgtEl>
                                      </p:cBhvr>
                                    </p:animEffect>
                                  </p:childTnLst>
                                </p:cTn>
                              </p:par>
                              <p:par>
                                <p:cTn id="107" presetID="22" presetClass="entr" presetSubtype="8"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wipe(left)">
                                      <p:cBhvr>
                                        <p:cTn id="109" dur="500"/>
                                        <p:tgtEl>
                                          <p:spTgt spid="34"/>
                                        </p:tgtEl>
                                      </p:cBhvr>
                                    </p:animEffect>
                                  </p:childTnLst>
                                </p:cTn>
                              </p:par>
                            </p:childTnLst>
                          </p:cTn>
                        </p:par>
                        <p:par>
                          <p:cTn id="110" fill="hold">
                            <p:stCondLst>
                              <p:cond delay="10300"/>
                            </p:stCondLst>
                            <p:childTnLst>
                              <p:par>
                                <p:cTn id="111" presetID="22" presetClass="entr" presetSubtype="8" fill="hold" nodeType="after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500"/>
                                        <p:tgtEl>
                                          <p:spTgt spid="37"/>
                                        </p:tgtEl>
                                      </p:cBhvr>
                                    </p:animEffect>
                                  </p:childTnLst>
                                </p:cTn>
                              </p:par>
                              <p:par>
                                <p:cTn id="114" presetID="22" presetClass="entr" presetSubtype="8" fill="hold"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wipe(left)">
                                      <p:cBhvr>
                                        <p:cTn id="116" dur="500"/>
                                        <p:tgtEl>
                                          <p:spTgt spid="35"/>
                                        </p:tgtEl>
                                      </p:cBhvr>
                                    </p:animEffect>
                                  </p:childTnLst>
                                </p:cTn>
                              </p:par>
                              <p:par>
                                <p:cTn id="117" presetID="22" presetClass="entr" presetSubtype="8" fill="hold"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wipe(left)">
                                      <p:cBhvr>
                                        <p:cTn id="119" dur="500"/>
                                        <p:tgtEl>
                                          <p:spTgt spid="3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grpId="0" nodeType="clickEffect">
                                  <p:stCondLst>
                                    <p:cond delay="0"/>
                                  </p:stCondLst>
                                  <p:childTnLst>
                                    <p:set>
                                      <p:cBhvr>
                                        <p:cTn id="123" dur="1" fill="hold">
                                          <p:stCondLst>
                                            <p:cond delay="0"/>
                                          </p:stCondLst>
                                        </p:cTn>
                                        <p:tgtEl>
                                          <p:spTgt spid="3">
                                            <p:txEl>
                                              <p:pRg st="4" end="4"/>
                                            </p:txEl>
                                          </p:spTgt>
                                        </p:tgtEl>
                                        <p:attrNameLst>
                                          <p:attrName>style.visibility</p:attrName>
                                        </p:attrNameLst>
                                      </p:cBhvr>
                                      <p:to>
                                        <p:strVal val="visible"/>
                                      </p:to>
                                    </p:set>
                                    <p:animEffect transition="in" filter="wipe(up)">
                                      <p:cBhvr>
                                        <p:cTn id="124" dur="500"/>
                                        <p:tgtEl>
                                          <p:spTgt spid="3">
                                            <p:txEl>
                                              <p:pRg st="4" end="4"/>
                                            </p:txEl>
                                          </p:spTgt>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3">
                                            <p:txEl>
                                              <p:pRg st="5" end="5"/>
                                            </p:txEl>
                                          </p:spTgt>
                                        </p:tgtEl>
                                        <p:attrNameLst>
                                          <p:attrName>style.visibility</p:attrName>
                                        </p:attrNameLst>
                                      </p:cBhvr>
                                      <p:to>
                                        <p:strVal val="visible"/>
                                      </p:to>
                                    </p:set>
                                    <p:animEffect transition="in" filter="wipe(up)">
                                      <p:cBhvr>
                                        <p:cTn id="127" dur="500"/>
                                        <p:tgtEl>
                                          <p:spTgt spid="3">
                                            <p:txEl>
                                              <p:pRg st="5" end="5"/>
                                            </p:txEl>
                                          </p:spTgt>
                                        </p:tgtEl>
                                      </p:cBhvr>
                                    </p:animEffect>
                                  </p:childTnLst>
                                </p:cTn>
                              </p:par>
                              <p:par>
                                <p:cTn id="128" presetID="22" presetClass="entr" presetSubtype="1" fill="hold" grpId="0" nodeType="withEffect">
                                  <p:stCondLst>
                                    <p:cond delay="0"/>
                                  </p:stCondLst>
                                  <p:childTnLst>
                                    <p:set>
                                      <p:cBhvr>
                                        <p:cTn id="129" dur="1" fill="hold">
                                          <p:stCondLst>
                                            <p:cond delay="0"/>
                                          </p:stCondLst>
                                        </p:cTn>
                                        <p:tgtEl>
                                          <p:spTgt spid="3">
                                            <p:txEl>
                                              <p:pRg st="6" end="6"/>
                                            </p:txEl>
                                          </p:spTgt>
                                        </p:tgtEl>
                                        <p:attrNameLst>
                                          <p:attrName>style.visibility</p:attrName>
                                        </p:attrNameLst>
                                      </p:cBhvr>
                                      <p:to>
                                        <p:strVal val="visible"/>
                                      </p:to>
                                    </p:set>
                                    <p:animEffect transition="in" filter="wipe(up)">
                                      <p:cBhvr>
                                        <p:cTn id="130" dur="500"/>
                                        <p:tgtEl>
                                          <p:spTgt spid="3">
                                            <p:txEl>
                                              <p:pRg st="6" end="6"/>
                                            </p:txEl>
                                          </p:spTgt>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up)">
                                      <p:cBhvr>
                                        <p:cTn id="133" dur="500"/>
                                        <p:tgtEl>
                                          <p:spTgt spid="3">
                                            <p:txEl>
                                              <p:pRg st="7" end="7"/>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1" fill="hold" grpId="0" nodeType="clickEffect">
                                  <p:stCondLst>
                                    <p:cond delay="0"/>
                                  </p:stCondLst>
                                  <p:childTnLst>
                                    <p:set>
                                      <p:cBhvr>
                                        <p:cTn id="137" dur="1" fill="hold">
                                          <p:stCondLst>
                                            <p:cond delay="0"/>
                                          </p:stCondLst>
                                        </p:cTn>
                                        <p:tgtEl>
                                          <p:spTgt spid="3">
                                            <p:txEl>
                                              <p:pRg st="8" end="8"/>
                                            </p:txEl>
                                          </p:spTgt>
                                        </p:tgtEl>
                                        <p:attrNameLst>
                                          <p:attrName>style.visibility</p:attrName>
                                        </p:attrNameLst>
                                      </p:cBhvr>
                                      <p:to>
                                        <p:strVal val="visible"/>
                                      </p:to>
                                    </p:set>
                                    <p:animEffect transition="in" filter="wipe(up)">
                                      <p:cBhvr>
                                        <p:cTn id="138" dur="500"/>
                                        <p:tgtEl>
                                          <p:spTgt spid="3">
                                            <p:txEl>
                                              <p:pRg st="8" end="8"/>
                                            </p:txEl>
                                          </p:spTgt>
                                        </p:tgtEl>
                                      </p:cBhvr>
                                    </p:animEffect>
                                  </p:childTnLst>
                                </p:cTn>
                              </p:par>
                              <p:par>
                                <p:cTn id="139" presetID="22" presetClass="entr" presetSubtype="1" fill="hold" grpId="0" nodeType="withEffect">
                                  <p:stCondLst>
                                    <p:cond delay="0"/>
                                  </p:stCondLst>
                                  <p:childTnLst>
                                    <p:set>
                                      <p:cBhvr>
                                        <p:cTn id="140" dur="1" fill="hold">
                                          <p:stCondLst>
                                            <p:cond delay="0"/>
                                          </p:stCondLst>
                                        </p:cTn>
                                        <p:tgtEl>
                                          <p:spTgt spid="3">
                                            <p:txEl>
                                              <p:pRg st="9" end="9"/>
                                            </p:txEl>
                                          </p:spTgt>
                                        </p:tgtEl>
                                        <p:attrNameLst>
                                          <p:attrName>style.visibility</p:attrName>
                                        </p:attrNameLst>
                                      </p:cBhvr>
                                      <p:to>
                                        <p:strVal val="visible"/>
                                      </p:to>
                                    </p:set>
                                    <p:animEffect transition="in" filter="wipe(up)">
                                      <p:cBhvr>
                                        <p:cTn id="141" dur="500"/>
                                        <p:tgtEl>
                                          <p:spTgt spid="3">
                                            <p:txEl>
                                              <p:pRg st="9" end="9"/>
                                            </p:txEl>
                                          </p:spTgt>
                                        </p:tgtEl>
                                      </p:cBhvr>
                                    </p:animEffect>
                                  </p:childTnLst>
                                </p:cTn>
                              </p:par>
                              <p:par>
                                <p:cTn id="142" presetID="22" presetClass="entr" presetSubtype="1" fill="hold" grpId="0" nodeType="withEffect">
                                  <p:stCondLst>
                                    <p:cond delay="0"/>
                                  </p:stCondLst>
                                  <p:childTnLst>
                                    <p:set>
                                      <p:cBhvr>
                                        <p:cTn id="143" dur="1" fill="hold">
                                          <p:stCondLst>
                                            <p:cond delay="0"/>
                                          </p:stCondLst>
                                        </p:cTn>
                                        <p:tgtEl>
                                          <p:spTgt spid="3">
                                            <p:txEl>
                                              <p:pRg st="10" end="10"/>
                                            </p:txEl>
                                          </p:spTgt>
                                        </p:tgtEl>
                                        <p:attrNameLst>
                                          <p:attrName>style.visibility</p:attrName>
                                        </p:attrNameLst>
                                      </p:cBhvr>
                                      <p:to>
                                        <p:strVal val="visible"/>
                                      </p:to>
                                    </p:set>
                                    <p:animEffect transition="in" filter="wipe(up)">
                                      <p:cBhvr>
                                        <p:cTn id="144" dur="500"/>
                                        <p:tgtEl>
                                          <p:spTgt spid="3">
                                            <p:txEl>
                                              <p:pRg st="10" end="10"/>
                                            </p:txEl>
                                          </p:spTgt>
                                        </p:tgtEl>
                                      </p:cBhvr>
                                    </p:animEffect>
                                  </p:childTnLst>
                                </p:cTn>
                              </p:par>
                              <p:par>
                                <p:cTn id="145" presetID="22" presetClass="entr" presetSubtype="1" fill="hold" grpId="0" nodeType="withEffect">
                                  <p:stCondLst>
                                    <p:cond delay="0"/>
                                  </p:stCondLst>
                                  <p:childTnLst>
                                    <p:set>
                                      <p:cBhvr>
                                        <p:cTn id="146" dur="1" fill="hold">
                                          <p:stCondLst>
                                            <p:cond delay="0"/>
                                          </p:stCondLst>
                                        </p:cTn>
                                        <p:tgtEl>
                                          <p:spTgt spid="3">
                                            <p:txEl>
                                              <p:pRg st="11" end="11"/>
                                            </p:txEl>
                                          </p:spTgt>
                                        </p:tgtEl>
                                        <p:attrNameLst>
                                          <p:attrName>style.visibility</p:attrName>
                                        </p:attrNameLst>
                                      </p:cBhvr>
                                      <p:to>
                                        <p:strVal val="visible"/>
                                      </p:to>
                                    </p:set>
                                    <p:animEffect transition="in" filter="wipe(up)">
                                      <p:cBhvr>
                                        <p:cTn id="147" dur="500"/>
                                        <p:tgtEl>
                                          <p:spTgt spid="3">
                                            <p:txEl>
                                              <p:pRg st="11" end="11"/>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3">
                                            <p:txEl>
                                              <p:pRg st="12" end="12"/>
                                            </p:txEl>
                                          </p:spTgt>
                                        </p:tgtEl>
                                        <p:attrNameLst>
                                          <p:attrName>style.visibility</p:attrName>
                                        </p:attrNameLst>
                                      </p:cBhvr>
                                      <p:to>
                                        <p:strVal val="visible"/>
                                      </p:to>
                                    </p:set>
                                    <p:animEffect transition="in" filter="wipe(up)">
                                      <p:cBhvr>
                                        <p:cTn id="152" dur="500"/>
                                        <p:tgtEl>
                                          <p:spTgt spid="3">
                                            <p:txEl>
                                              <p:pRg st="12" end="12"/>
                                            </p:txEl>
                                          </p:spTgt>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3">
                                            <p:txEl>
                                              <p:pRg st="13" end="13"/>
                                            </p:txEl>
                                          </p:spTgt>
                                        </p:tgtEl>
                                        <p:attrNameLst>
                                          <p:attrName>style.visibility</p:attrName>
                                        </p:attrNameLst>
                                      </p:cBhvr>
                                      <p:to>
                                        <p:strVal val="visible"/>
                                      </p:to>
                                    </p:set>
                                    <p:animEffect transition="in" filter="wipe(up)">
                                      <p:cBhvr>
                                        <p:cTn id="15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animBg="1"/>
      <p:bldP spid="13" grpId="0" animBg="1"/>
      <p:bldP spid="14" grpId="0"/>
      <p:bldP spid="15" grpId="0"/>
      <p:bldP spid="16" grpId="0"/>
      <p:bldP spid="1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bwMode="auto">
          <a:xfrm>
            <a:off x="0" y="5559552"/>
            <a:ext cx="9144000" cy="1298448"/>
          </a:xfrm>
          <a:prstGeom prst="rect">
            <a:avLst/>
          </a:prstGeom>
          <a:gradFill flip="none" rotWithShape="1">
            <a:gsLst>
              <a:gs pos="0">
                <a:schemeClr val="bg1"/>
              </a:gs>
              <a:gs pos="50000">
                <a:schemeClr val="bg1"/>
              </a:gs>
              <a:gs pos="100000">
                <a:schemeClr val="bg1">
                  <a:tint val="23500"/>
                  <a:satMod val="160000"/>
                  <a:alpha val="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0" algn="ctr" defTabSz="914099" rtl="0" eaLnBrk="1" fontAlgn="base" latinLnBrk="0" hangingPunct="1">
              <a:spcBef>
                <a:spcPct val="0"/>
              </a:spcBef>
              <a:spcAft>
                <a:spcPct val="0"/>
              </a:spcAft>
            </a:pPr>
            <a:endParaRPr lang="en-US" sz="2000" kern="1200" dirty="0" smtClean="0">
              <a:solidFill>
                <a:schemeClr val="tx1"/>
              </a:solidFill>
              <a:effectLst>
                <a:outerShdw blurRad="38100" dist="38100" dir="2700000" algn="tl">
                  <a:srgbClr val="000000">
                    <a:alpha val="43137"/>
                  </a:srgbClr>
                </a:outerShdw>
              </a:effectLst>
              <a:latin typeface="Calibri" pitchFamily="34" charset="0"/>
              <a:ea typeface="+mn-ea"/>
              <a:cs typeface="+mn-cs"/>
            </a:endParaRPr>
          </a:p>
        </p:txBody>
      </p:sp>
      <p:sp>
        <p:nvSpPr>
          <p:cNvPr id="4" name="Rectangle 3"/>
          <p:cNvSpPr/>
          <p:nvPr/>
        </p:nvSpPr>
        <p:spPr bwMode="auto">
          <a:xfrm>
            <a:off x="0" y="1066800"/>
            <a:ext cx="5822576" cy="2706316"/>
          </a:xfrm>
          <a:prstGeom prst="rect">
            <a:avLst/>
          </a:prstGeom>
          <a:gradFill flip="none" rotWithShape="1">
            <a:gsLst>
              <a:gs pos="9000">
                <a:srgbClr val="FFFFFF">
                  <a:alpha val="0"/>
                </a:srgbClr>
              </a:gs>
              <a:gs pos="31000">
                <a:schemeClr val="bg1">
                  <a:lumMod val="95000"/>
                  <a:lumOff val="5000"/>
                  <a:alpha val="29000"/>
                </a:schemeClr>
              </a:gs>
              <a:gs pos="67000">
                <a:schemeClr val="bg1">
                  <a:lumMod val="95000"/>
                  <a:lumOff val="5000"/>
                  <a:alpha val="57000"/>
                </a:schemeClr>
              </a:gs>
              <a:gs pos="86000">
                <a:schemeClr val="bg1">
                  <a:alpha val="38000"/>
                </a:schemeClr>
              </a:gs>
            </a:gsLst>
            <a:lin ang="10800000" scaled="1"/>
            <a:tileRect/>
          </a:gradFill>
          <a:ln w="15875" cap="sq" cmpd="sng" algn="ctr">
            <a:gradFill flip="none" rotWithShape="1">
              <a:gsLst>
                <a:gs pos="0">
                  <a:schemeClr val="tx1">
                    <a:alpha val="0"/>
                  </a:schemeClr>
                </a:gs>
                <a:gs pos="50000">
                  <a:schemeClr val="tx1"/>
                </a:gs>
                <a:gs pos="100000">
                  <a:schemeClr val="accent1">
                    <a:tint val="23500"/>
                    <a:satMod val="160000"/>
                    <a:alpha val="0"/>
                  </a:schemeClr>
                </a:gs>
              </a:gsLst>
              <a:lin ang="10800000" scaled="1"/>
              <a:tileRect/>
            </a:gradFill>
            <a:prstDash val="solid"/>
            <a:headEnd type="none" w="med" len="med"/>
            <a:tailEnd type="none" w="med" len="med"/>
          </a:ln>
          <a:effectLst>
            <a:outerShdw blurRad="50800" dist="38100" dir="5400000" algn="t" rotWithShape="0">
              <a:prstClr val="black">
                <a:alpha val="40000"/>
              </a:prstClr>
            </a:outerShdw>
          </a:effectLst>
          <a:sp3d>
            <a:bevelT w="82550"/>
          </a:sp3d>
        </p:spPr>
        <p:txBody>
          <a:bodyPr lIns="109728" tIns="54864" rIns="109728" bIns="54864" anchor="ctr"/>
          <a:lstStyle/>
          <a:p>
            <a:pPr algn="ctr" defTabSz="1096963">
              <a:defRPr/>
            </a:pPr>
            <a:endParaRPr lang="en-US" sz="3200" kern="0" dirty="0">
              <a:solidFill>
                <a:srgbClr val="FFFFFF"/>
              </a:solidFill>
              <a:latin typeface="Segoe" pitchFamily="34" charset="0"/>
            </a:endParaRPr>
          </a:p>
        </p:txBody>
      </p:sp>
      <p:sp>
        <p:nvSpPr>
          <p:cNvPr id="5" name="Rectangle 4"/>
          <p:cNvSpPr/>
          <p:nvPr/>
        </p:nvSpPr>
        <p:spPr bwMode="auto">
          <a:xfrm>
            <a:off x="0" y="3886200"/>
            <a:ext cx="6724650" cy="2057400"/>
          </a:xfrm>
          <a:prstGeom prst="rect">
            <a:avLst/>
          </a:prstGeom>
          <a:gradFill flip="none" rotWithShape="1">
            <a:gsLst>
              <a:gs pos="9000">
                <a:srgbClr val="FFFFFF">
                  <a:alpha val="0"/>
                </a:srgbClr>
              </a:gs>
              <a:gs pos="31000">
                <a:schemeClr val="bg1">
                  <a:lumMod val="95000"/>
                  <a:lumOff val="5000"/>
                  <a:alpha val="29000"/>
                </a:schemeClr>
              </a:gs>
              <a:gs pos="67000">
                <a:schemeClr val="bg1">
                  <a:lumMod val="95000"/>
                  <a:lumOff val="5000"/>
                  <a:alpha val="57000"/>
                </a:schemeClr>
              </a:gs>
              <a:gs pos="86000">
                <a:schemeClr val="bg1">
                  <a:alpha val="38000"/>
                </a:schemeClr>
              </a:gs>
            </a:gsLst>
            <a:lin ang="10800000" scaled="1"/>
            <a:tileRect/>
          </a:gradFill>
          <a:ln w="15875" cap="sq" cmpd="sng" algn="ctr">
            <a:gradFill flip="none" rotWithShape="1">
              <a:gsLst>
                <a:gs pos="0">
                  <a:schemeClr val="tx1">
                    <a:alpha val="0"/>
                  </a:schemeClr>
                </a:gs>
                <a:gs pos="50000">
                  <a:schemeClr val="tx1"/>
                </a:gs>
                <a:gs pos="100000">
                  <a:schemeClr val="accent1">
                    <a:tint val="23500"/>
                    <a:satMod val="160000"/>
                    <a:alpha val="0"/>
                  </a:schemeClr>
                </a:gs>
              </a:gsLst>
              <a:lin ang="10800000" scaled="1"/>
              <a:tileRect/>
            </a:gradFill>
            <a:prstDash val="solid"/>
            <a:headEnd type="none" w="med" len="med"/>
            <a:tailEnd type="none" w="med" len="med"/>
          </a:ln>
          <a:effectLst>
            <a:outerShdw blurRad="50800" dist="38100" dir="5400000" algn="t" rotWithShape="0">
              <a:prstClr val="black">
                <a:alpha val="40000"/>
              </a:prstClr>
            </a:outerShdw>
          </a:effectLst>
          <a:sp3d>
            <a:bevelT w="82550"/>
          </a:sp3d>
        </p:spPr>
        <p:txBody>
          <a:bodyPr lIns="109728" tIns="54864" rIns="109728" bIns="54864" anchor="ctr"/>
          <a:lstStyle/>
          <a:p>
            <a:pPr algn="ctr" defTabSz="1096963">
              <a:defRPr/>
            </a:pPr>
            <a:endParaRPr lang="en-US" sz="3200" kern="0" dirty="0">
              <a:solidFill>
                <a:srgbClr val="FFFFFF"/>
              </a:solidFill>
              <a:latin typeface="Segoe" pitchFamily="34" charset="0"/>
            </a:endParaRPr>
          </a:p>
        </p:txBody>
      </p:sp>
      <p:sp>
        <p:nvSpPr>
          <p:cNvPr id="54" name="Title 53"/>
          <p:cNvSpPr>
            <a:spLocks noGrp="1"/>
          </p:cNvSpPr>
          <p:nvPr>
            <p:ph type="title"/>
          </p:nvPr>
        </p:nvSpPr>
        <p:spPr/>
        <p:txBody>
          <a:bodyPr/>
          <a:lstStyle/>
          <a:p>
            <a:pPr lvl="0"/>
            <a:r>
              <a:rPr lang="en-US" dirty="0">
                <a:solidFill>
                  <a:schemeClr val="bg2"/>
                </a:solidFill>
                <a:effectLst>
                  <a:outerShdw blurRad="50800" dist="38100" dir="2700000" algn="tl" rotWithShape="0">
                    <a:prstClr val="black">
                      <a:alpha val="40000"/>
                    </a:prstClr>
                  </a:outerShdw>
                </a:effectLst>
                <a:latin typeface="Segoe" pitchFamily="34" charset="0"/>
              </a:rPr>
              <a:t>Network Access Protection </a:t>
            </a:r>
            <a:br>
              <a:rPr lang="en-US" dirty="0">
                <a:solidFill>
                  <a:schemeClr val="bg2"/>
                </a:solidFill>
                <a:effectLst>
                  <a:outerShdw blurRad="50800" dist="38100" dir="2700000" algn="tl" rotWithShape="0">
                    <a:prstClr val="black">
                      <a:alpha val="40000"/>
                    </a:prstClr>
                  </a:outerShdw>
                </a:effectLst>
                <a:latin typeface="Segoe" pitchFamily="34" charset="0"/>
              </a:rPr>
            </a:br>
            <a:endParaRPr lang="en-US" dirty="0"/>
          </a:p>
        </p:txBody>
      </p:sp>
      <p:sp>
        <p:nvSpPr>
          <p:cNvPr id="7" name="Text Placeholder 5"/>
          <p:cNvSpPr>
            <a:spLocks noGrp="1"/>
          </p:cNvSpPr>
          <p:nvPr>
            <p:ph idx="1"/>
          </p:nvPr>
        </p:nvSpPr>
        <p:spPr/>
        <p:txBody>
          <a:bodyPr/>
          <a:lstStyle/>
          <a:p>
            <a:pPr>
              <a:buNone/>
            </a:pPr>
            <a:r>
              <a:rPr lang="en-US" sz="2400" dirty="0" smtClean="0"/>
              <a:t>Network Access Control solution </a:t>
            </a:r>
            <a:r>
              <a:rPr lang="en-US" sz="2400" dirty="0" smtClean="0"/>
              <a:t>that</a:t>
            </a:r>
            <a:endParaRPr lang="en-US" sz="2400" dirty="0" smtClean="0"/>
          </a:p>
          <a:p>
            <a:r>
              <a:rPr lang="en-US" sz="2000" dirty="0" smtClean="0"/>
              <a:t>V</a:t>
            </a:r>
            <a:r>
              <a:rPr lang="en-US" sz="2000" dirty="0" smtClean="0"/>
              <a:t>alidates </a:t>
            </a:r>
            <a:r>
              <a:rPr lang="en-US" sz="2000" dirty="0" smtClean="0"/>
              <a:t>whether computers meet health policies</a:t>
            </a:r>
          </a:p>
          <a:p>
            <a:r>
              <a:rPr lang="en-US" sz="2000" dirty="0" smtClean="0"/>
              <a:t>M</a:t>
            </a:r>
            <a:r>
              <a:rPr lang="en-US" sz="2000" dirty="0" smtClean="0"/>
              <a:t>onitors </a:t>
            </a:r>
            <a:r>
              <a:rPr lang="en-US" sz="2000" dirty="0" smtClean="0"/>
              <a:t>compliance state of computers </a:t>
            </a:r>
            <a:br>
              <a:rPr lang="en-US" sz="2000" dirty="0" smtClean="0"/>
            </a:br>
            <a:r>
              <a:rPr lang="en-US" sz="2000" dirty="0" smtClean="0"/>
              <a:t>on the network</a:t>
            </a:r>
          </a:p>
          <a:p>
            <a:r>
              <a:rPr lang="en-US" sz="2000" dirty="0" smtClean="0"/>
              <a:t>C</a:t>
            </a:r>
            <a:r>
              <a:rPr lang="en-US" sz="2000" dirty="0" smtClean="0"/>
              <a:t>an </a:t>
            </a:r>
            <a:r>
              <a:rPr lang="en-US" sz="2000" dirty="0" smtClean="0"/>
              <a:t>Limit access for noncompliant computers</a:t>
            </a:r>
          </a:p>
          <a:p>
            <a:r>
              <a:rPr lang="en-US" sz="2000" dirty="0" smtClean="0"/>
              <a:t>A</a:t>
            </a:r>
            <a:r>
              <a:rPr lang="en-US" sz="2000" dirty="0" smtClean="0"/>
              <a:t>utomatically </a:t>
            </a:r>
            <a:r>
              <a:rPr lang="en-US" sz="2000" dirty="0" smtClean="0"/>
              <a:t>remediates </a:t>
            </a:r>
            <a:r>
              <a:rPr lang="en-US" sz="2000" dirty="0" smtClean="0"/>
              <a:t/>
            </a:r>
            <a:br>
              <a:rPr lang="en-US" sz="2000" dirty="0" smtClean="0"/>
            </a:br>
            <a:r>
              <a:rPr lang="en-US" sz="2000" dirty="0" smtClean="0"/>
              <a:t>noncompliant </a:t>
            </a:r>
            <a:r>
              <a:rPr lang="en-US" sz="2000" dirty="0" smtClean="0"/>
              <a:t>computers </a:t>
            </a:r>
          </a:p>
        </p:txBody>
      </p:sp>
      <p:sp>
        <p:nvSpPr>
          <p:cNvPr id="9" name="Oval 2"/>
          <p:cNvSpPr/>
          <p:nvPr/>
        </p:nvSpPr>
        <p:spPr bwMode="auto">
          <a:xfrm>
            <a:off x="5000625" y="1215483"/>
            <a:ext cx="7839075" cy="5415505"/>
          </a:xfrm>
          <a:prstGeom prst="ellipse">
            <a:avLst/>
          </a:prstGeom>
          <a:noFill/>
          <a:ln w="38100" cap="rnd">
            <a:noFill/>
            <a:round/>
            <a:headEnd/>
            <a:tailEnd/>
          </a:ln>
          <a:effectLst>
            <a:glow rad="228600">
              <a:schemeClr val="bg1">
                <a:alpha val="40000"/>
              </a:schemeClr>
            </a:glow>
          </a:effectLst>
          <a:scene3d>
            <a:camera prst="orthographicFront"/>
            <a:lightRig rig="threePt" dir="t"/>
          </a:scene3d>
          <a:sp3d>
            <a:bevelT w="254000" h="63500" prst="softRound"/>
          </a:sp3d>
        </p:spPr>
        <p:txBody>
          <a:bodyPr lIns="0" tIns="0" rIns="0" bIns="0" anchor="ctr"/>
          <a:lstStyle/>
          <a:p>
            <a:pPr indent="-628650" algn="ctr" defTabSz="914400">
              <a:lnSpc>
                <a:spcPct val="83000"/>
              </a:lnSpc>
              <a:buClr>
                <a:schemeClr val="tx2"/>
              </a:buClr>
              <a:buSzPct val="76000"/>
              <a:defRPr/>
            </a:pPr>
            <a:endParaRPr lang="en-US" sz="3200" kern="0" dirty="0">
              <a:solidFill>
                <a:srgbClr val="111111"/>
              </a:solidFill>
            </a:endParaRPr>
          </a:p>
        </p:txBody>
      </p:sp>
      <p:sp>
        <p:nvSpPr>
          <p:cNvPr id="10" name="Oval 2"/>
          <p:cNvSpPr/>
          <p:nvPr/>
        </p:nvSpPr>
        <p:spPr bwMode="auto">
          <a:xfrm>
            <a:off x="6423102" y="2097617"/>
            <a:ext cx="5730798" cy="3723320"/>
          </a:xfrm>
          <a:prstGeom prst="ellipse">
            <a:avLst/>
          </a:prstGeom>
          <a:gradFill flip="none" rotWithShape="1">
            <a:gsLst>
              <a:gs pos="19000">
                <a:srgbClr val="EDFFB3"/>
              </a:gs>
              <a:gs pos="42000">
                <a:srgbClr val="B2F35B">
                  <a:alpha val="51000"/>
                </a:srgbClr>
              </a:gs>
              <a:gs pos="52000">
                <a:srgbClr val="6BC656">
                  <a:alpha val="51000"/>
                </a:srgbClr>
              </a:gs>
              <a:gs pos="100000">
                <a:schemeClr val="accent4">
                  <a:lumMod val="50000"/>
                </a:schemeClr>
              </a:gs>
            </a:gsLst>
            <a:path path="circle">
              <a:fillToRect l="50000" t="50000" r="50000" b="50000"/>
            </a:path>
            <a:tileRect/>
          </a:gradFill>
          <a:ln w="38100" cap="rnd">
            <a:noFill/>
            <a:round/>
            <a:headEnd/>
            <a:tailEnd/>
          </a:ln>
          <a:effectLst>
            <a:glow rad="228600">
              <a:schemeClr val="accent3">
                <a:alpha val="20000"/>
              </a:schemeClr>
            </a:glow>
            <a:outerShdw blurRad="63500" sx="102000" sy="102000" algn="ctr" rotWithShape="0">
              <a:schemeClr val="accent4">
                <a:lumMod val="50000"/>
                <a:alpha val="40000"/>
              </a:schemeClr>
            </a:outerShdw>
          </a:effectLst>
          <a:scene3d>
            <a:camera prst="orthographicFront"/>
            <a:lightRig rig="threePt" dir="t"/>
          </a:scene3d>
          <a:sp3d>
            <a:bevelT w="508000" h="63500" prst="coolSlant"/>
          </a:sp3d>
        </p:spPr>
        <p:txBody>
          <a:bodyPr lIns="0" tIns="0" rIns="0" bIns="0" anchor="ctr"/>
          <a:lstStyle/>
          <a:p>
            <a:pPr indent="-628650" algn="ctr" defTabSz="914400">
              <a:lnSpc>
                <a:spcPct val="83000"/>
              </a:lnSpc>
              <a:buClr>
                <a:schemeClr val="tx2"/>
              </a:buClr>
              <a:buSzPct val="76000"/>
              <a:defRPr/>
            </a:pPr>
            <a:endParaRPr lang="en-US" sz="2800" kern="0" dirty="0">
              <a:solidFill>
                <a:srgbClr val="111111"/>
              </a:solidFill>
            </a:endParaRPr>
          </a:p>
        </p:txBody>
      </p:sp>
      <p:grpSp>
        <p:nvGrpSpPr>
          <p:cNvPr id="2" name="Security Policy"/>
          <p:cNvGrpSpPr>
            <a:grpSpLocks/>
          </p:cNvGrpSpPr>
          <p:nvPr/>
        </p:nvGrpSpPr>
        <p:grpSpPr bwMode="auto">
          <a:xfrm>
            <a:off x="6884988" y="2827338"/>
            <a:ext cx="1131887" cy="1133475"/>
            <a:chOff x="2491839" y="3535362"/>
            <a:chExt cx="1131887" cy="1131887"/>
          </a:xfrm>
        </p:grpSpPr>
        <p:pic>
          <p:nvPicPr>
            <p:cNvPr id="12" name="Picture 5"/>
            <p:cNvPicPr>
              <a:picLocks noChangeAspect="1" noChangeArrowheads="1"/>
            </p:cNvPicPr>
            <p:nvPr/>
          </p:nvPicPr>
          <p:blipFill>
            <a:blip r:embed="rId3"/>
            <a:srcRect/>
            <a:stretch>
              <a:fillRect/>
            </a:stretch>
          </p:blipFill>
          <p:spPr bwMode="auto">
            <a:xfrm>
              <a:off x="2491839" y="3535362"/>
              <a:ext cx="1131887" cy="1131887"/>
            </a:xfrm>
            <a:prstGeom prst="rect">
              <a:avLst/>
            </a:prstGeom>
            <a:noFill/>
            <a:ln w="9525">
              <a:noFill/>
              <a:miter lim="800000"/>
              <a:headEnd/>
              <a:tailEnd/>
            </a:ln>
          </p:spPr>
        </p:pic>
        <p:pic>
          <p:nvPicPr>
            <p:cNvPr id="13" name="Picture 8"/>
            <p:cNvPicPr>
              <a:picLocks noChangeAspect="1" noChangeArrowheads="1"/>
            </p:cNvPicPr>
            <p:nvPr/>
          </p:nvPicPr>
          <p:blipFill>
            <a:blip r:embed="rId4"/>
            <a:srcRect/>
            <a:stretch>
              <a:fillRect/>
            </a:stretch>
          </p:blipFill>
          <p:spPr bwMode="auto">
            <a:xfrm>
              <a:off x="3150651" y="3535362"/>
              <a:ext cx="466725" cy="505703"/>
            </a:xfrm>
            <a:prstGeom prst="rect">
              <a:avLst/>
            </a:prstGeom>
            <a:noFill/>
            <a:ln w="9525">
              <a:noFill/>
              <a:miter lim="800000"/>
              <a:headEnd/>
              <a:tailEnd/>
            </a:ln>
            <a:effectLst>
              <a:outerShdw blurRad="63500" sx="102000" sy="102000" algn="ctr" rotWithShape="0">
                <a:prstClr val="black">
                  <a:alpha val="40000"/>
                </a:prstClr>
              </a:outerShdw>
            </a:effectLst>
          </p:spPr>
        </p:pic>
      </p:grpSp>
      <p:grpSp>
        <p:nvGrpSpPr>
          <p:cNvPr id="3" name="Security Policy"/>
          <p:cNvGrpSpPr>
            <a:grpSpLocks/>
          </p:cNvGrpSpPr>
          <p:nvPr/>
        </p:nvGrpSpPr>
        <p:grpSpPr bwMode="auto">
          <a:xfrm>
            <a:off x="6369050" y="3625850"/>
            <a:ext cx="1131888" cy="1266825"/>
            <a:chOff x="2478163" y="3456992"/>
            <a:chExt cx="1131887" cy="1266555"/>
          </a:xfrm>
        </p:grpSpPr>
        <p:pic>
          <p:nvPicPr>
            <p:cNvPr id="15" name="Picture 5"/>
            <p:cNvPicPr>
              <a:picLocks noChangeAspect="1" noChangeArrowheads="1"/>
            </p:cNvPicPr>
            <p:nvPr/>
          </p:nvPicPr>
          <p:blipFill>
            <a:blip r:embed="rId3"/>
            <a:srcRect/>
            <a:stretch>
              <a:fillRect/>
            </a:stretch>
          </p:blipFill>
          <p:spPr bwMode="auto">
            <a:xfrm>
              <a:off x="2478163" y="3591660"/>
              <a:ext cx="1131887" cy="1131887"/>
            </a:xfrm>
            <a:prstGeom prst="rect">
              <a:avLst/>
            </a:prstGeom>
            <a:noFill/>
            <a:ln w="9525">
              <a:noFill/>
              <a:miter lim="800000"/>
              <a:headEnd/>
              <a:tailEnd/>
            </a:ln>
          </p:spPr>
        </p:pic>
        <p:pic>
          <p:nvPicPr>
            <p:cNvPr id="16" name="Picture 8"/>
            <p:cNvPicPr>
              <a:picLocks noChangeAspect="1" noChangeArrowheads="1"/>
            </p:cNvPicPr>
            <p:nvPr/>
          </p:nvPicPr>
          <p:blipFill>
            <a:blip r:embed="rId5"/>
            <a:srcRect/>
            <a:stretch>
              <a:fillRect/>
            </a:stretch>
          </p:blipFill>
          <p:spPr bwMode="auto">
            <a:xfrm>
              <a:off x="3114750" y="3456992"/>
              <a:ext cx="465137" cy="506305"/>
            </a:xfrm>
            <a:prstGeom prst="rect">
              <a:avLst/>
            </a:prstGeom>
            <a:noFill/>
            <a:ln w="9525">
              <a:noFill/>
              <a:miter lim="800000"/>
              <a:headEnd/>
              <a:tailEnd/>
            </a:ln>
            <a:effectLst>
              <a:outerShdw blurRad="63500" sx="102000" sy="102000" algn="ctr" rotWithShape="0">
                <a:prstClr val="black">
                  <a:alpha val="40000"/>
                </a:prstClr>
              </a:outerShdw>
            </a:effectLst>
          </p:spPr>
        </p:pic>
      </p:grpSp>
      <p:grpSp>
        <p:nvGrpSpPr>
          <p:cNvPr id="6" name="Security Policy"/>
          <p:cNvGrpSpPr>
            <a:grpSpLocks/>
          </p:cNvGrpSpPr>
          <p:nvPr/>
        </p:nvGrpSpPr>
        <p:grpSpPr bwMode="auto">
          <a:xfrm>
            <a:off x="7253288" y="4471988"/>
            <a:ext cx="1131887" cy="1131887"/>
            <a:chOff x="2491839" y="3535362"/>
            <a:chExt cx="1131887" cy="1131887"/>
          </a:xfrm>
        </p:grpSpPr>
        <p:pic>
          <p:nvPicPr>
            <p:cNvPr id="18" name="Picture 5"/>
            <p:cNvPicPr>
              <a:picLocks noChangeAspect="1" noChangeArrowheads="1"/>
            </p:cNvPicPr>
            <p:nvPr/>
          </p:nvPicPr>
          <p:blipFill>
            <a:blip r:embed="rId3"/>
            <a:srcRect/>
            <a:stretch>
              <a:fillRect/>
            </a:stretch>
          </p:blipFill>
          <p:spPr bwMode="auto">
            <a:xfrm>
              <a:off x="2491839" y="3535362"/>
              <a:ext cx="1131887" cy="1131887"/>
            </a:xfrm>
            <a:prstGeom prst="rect">
              <a:avLst/>
            </a:prstGeom>
            <a:noFill/>
            <a:ln w="9525">
              <a:noFill/>
              <a:miter lim="800000"/>
              <a:headEnd/>
              <a:tailEnd/>
            </a:ln>
          </p:spPr>
        </p:pic>
        <p:pic>
          <p:nvPicPr>
            <p:cNvPr id="19" name="Picture 8"/>
            <p:cNvPicPr>
              <a:picLocks noChangeAspect="1" noChangeArrowheads="1"/>
            </p:cNvPicPr>
            <p:nvPr/>
          </p:nvPicPr>
          <p:blipFill>
            <a:blip r:embed="rId5"/>
            <a:srcRect/>
            <a:stretch>
              <a:fillRect/>
            </a:stretch>
          </p:blipFill>
          <p:spPr bwMode="auto">
            <a:xfrm>
              <a:off x="2517239" y="3552824"/>
              <a:ext cx="465137" cy="506413"/>
            </a:xfrm>
            <a:prstGeom prst="rect">
              <a:avLst/>
            </a:prstGeom>
            <a:noFill/>
            <a:ln w="9525">
              <a:noFill/>
              <a:miter lim="800000"/>
              <a:headEnd/>
              <a:tailEnd/>
            </a:ln>
            <a:effectLst>
              <a:outerShdw blurRad="63500" sx="102000" sy="102000" algn="ctr" rotWithShape="0">
                <a:prstClr val="black">
                  <a:alpha val="40000"/>
                </a:prstClr>
              </a:outerShdw>
            </a:effectLst>
          </p:spPr>
        </p:pic>
      </p:grpSp>
      <p:grpSp>
        <p:nvGrpSpPr>
          <p:cNvPr id="8" name="Group 282"/>
          <p:cNvGrpSpPr>
            <a:grpSpLocks/>
          </p:cNvGrpSpPr>
          <p:nvPr/>
        </p:nvGrpSpPr>
        <p:grpSpPr bwMode="auto">
          <a:xfrm>
            <a:off x="6048375" y="5048250"/>
            <a:ext cx="831850" cy="850900"/>
            <a:chOff x="8489099" y="3976771"/>
            <a:chExt cx="544628" cy="587208"/>
          </a:xfrm>
        </p:grpSpPr>
        <p:pic>
          <p:nvPicPr>
            <p:cNvPr id="21" name="Picture 8" descr="C:\Program Files\Microsoft Resource DVD Artwork\DVD_ART\Artwork_Imagery\Shapes and Graphics\Buidlings and dwellings\house inside open .png"/>
            <p:cNvPicPr>
              <a:picLocks noChangeAspect="1" noChangeArrowheads="1"/>
            </p:cNvPicPr>
            <p:nvPr/>
          </p:nvPicPr>
          <p:blipFill>
            <a:blip r:embed="rId6"/>
            <a:srcRect/>
            <a:stretch>
              <a:fillRect/>
            </a:stretch>
          </p:blipFill>
          <p:spPr bwMode="auto">
            <a:xfrm>
              <a:off x="8489099" y="3976771"/>
              <a:ext cx="544628" cy="587208"/>
            </a:xfrm>
            <a:prstGeom prst="rect">
              <a:avLst/>
            </a:prstGeom>
            <a:noFill/>
            <a:ln w="9525">
              <a:noFill/>
              <a:miter lim="800000"/>
              <a:headEnd/>
              <a:tailEnd/>
            </a:ln>
          </p:spPr>
        </p:pic>
        <p:pic>
          <p:nvPicPr>
            <p:cNvPr id="22" name="Picture 5" descr="C:\Program Files\Microsoft Resource DVD Artwork\DVD_ART\Artwork_Imagery\HARDWARE_IMAGERY\Illustration - Misc Hardware\Windows Vista Illustration Icons\Computer.png"/>
            <p:cNvPicPr>
              <a:picLocks noChangeAspect="1" noChangeArrowheads="1"/>
            </p:cNvPicPr>
            <p:nvPr/>
          </p:nvPicPr>
          <p:blipFill>
            <a:blip r:embed="rId7"/>
            <a:srcRect/>
            <a:stretch>
              <a:fillRect/>
            </a:stretch>
          </p:blipFill>
          <p:spPr bwMode="auto">
            <a:xfrm>
              <a:off x="8603679" y="4110457"/>
              <a:ext cx="315468" cy="315468"/>
            </a:xfrm>
            <a:prstGeom prst="rect">
              <a:avLst/>
            </a:prstGeom>
            <a:noFill/>
            <a:ln w="9525">
              <a:noFill/>
              <a:miter lim="800000"/>
              <a:headEnd/>
              <a:tailEnd/>
            </a:ln>
          </p:spPr>
        </p:pic>
      </p:grpSp>
      <p:pic>
        <p:nvPicPr>
          <p:cNvPr id="23" name="Picture 4" descr="C:\Program Files\Microsoft Resource DVD Artwork\DVD_ART\Artwork_Imagery\HARDWARE_IMAGERY\Illustration - Misc Hardware\Windows Vista Illustration Icons\Laptop.png"/>
          <p:cNvPicPr>
            <a:picLocks noChangeAspect="1" noChangeArrowheads="1"/>
          </p:cNvPicPr>
          <p:nvPr/>
        </p:nvPicPr>
        <p:blipFill>
          <a:blip r:embed="rId8"/>
          <a:srcRect/>
          <a:stretch>
            <a:fillRect/>
          </a:stretch>
        </p:blipFill>
        <p:spPr bwMode="auto">
          <a:xfrm>
            <a:off x="6815138" y="5487988"/>
            <a:ext cx="636587" cy="636587"/>
          </a:xfrm>
          <a:prstGeom prst="rect">
            <a:avLst/>
          </a:prstGeom>
          <a:noFill/>
          <a:ln w="9525">
            <a:noFill/>
            <a:miter lim="800000"/>
            <a:headEnd/>
            <a:tailEnd/>
          </a:ln>
        </p:spPr>
      </p:pic>
      <p:pic>
        <p:nvPicPr>
          <p:cNvPr id="24" name="Picture 4" descr="C:\Program Files\Microsoft Resource DVD Artwork\DVD_ART\Artwork_Imagery\HARDWARE_IMAGERY\Illustration - Misc Hardware\Windows Vista Illustration Icons\Laptop.png"/>
          <p:cNvPicPr>
            <a:picLocks noChangeAspect="1" noChangeArrowheads="1"/>
          </p:cNvPicPr>
          <p:nvPr/>
        </p:nvPicPr>
        <p:blipFill>
          <a:blip r:embed="rId8"/>
          <a:srcRect/>
          <a:stretch>
            <a:fillRect/>
          </a:stretch>
        </p:blipFill>
        <p:spPr bwMode="auto">
          <a:xfrm>
            <a:off x="5305425" y="3814763"/>
            <a:ext cx="636588" cy="638175"/>
          </a:xfrm>
          <a:prstGeom prst="rect">
            <a:avLst/>
          </a:prstGeom>
          <a:noFill/>
          <a:ln w="9525">
            <a:noFill/>
            <a:miter lim="800000"/>
            <a:headEnd/>
            <a:tailEnd/>
          </a:ln>
        </p:spPr>
      </p:pic>
      <p:pic>
        <p:nvPicPr>
          <p:cNvPr id="25" name="Picture 4" descr="C:\Program Files\Microsoft Resource DVD Artwork\DVD_ART\Artwork_Imagery\HARDWARE_IMAGERY\Illustration - Misc Hardware\Windows Vista Illustration Icons\Laptop.png"/>
          <p:cNvPicPr>
            <a:picLocks noChangeAspect="1" noChangeArrowheads="1"/>
          </p:cNvPicPr>
          <p:nvPr/>
        </p:nvPicPr>
        <p:blipFill>
          <a:blip r:embed="rId8"/>
          <a:srcRect/>
          <a:stretch>
            <a:fillRect/>
          </a:stretch>
        </p:blipFill>
        <p:spPr bwMode="auto">
          <a:xfrm>
            <a:off x="5828930" y="2657121"/>
            <a:ext cx="636588" cy="638175"/>
          </a:xfrm>
          <a:prstGeom prst="rect">
            <a:avLst/>
          </a:prstGeom>
          <a:noFill/>
          <a:ln w="9525">
            <a:noFill/>
            <a:miter lim="800000"/>
            <a:headEnd/>
            <a:tailEnd/>
          </a:ln>
        </p:spPr>
      </p:pic>
      <p:sp>
        <p:nvSpPr>
          <p:cNvPr id="26" name="Rectangle 25"/>
          <p:cNvSpPr/>
          <p:nvPr/>
        </p:nvSpPr>
        <p:spPr>
          <a:xfrm>
            <a:off x="5948966" y="2442692"/>
            <a:ext cx="1423788" cy="338554"/>
          </a:xfrm>
          <a:prstGeom prst="rect">
            <a:avLst/>
          </a:prstGeom>
          <a:noFill/>
          <a:ln w="38100" cap="rnd">
            <a:noFill/>
            <a:round/>
            <a:headEnd/>
            <a:tailEnd/>
          </a:ln>
          <a:effectLst/>
          <a:scene3d>
            <a:camera prst="orthographicFront"/>
            <a:lightRig rig="threePt" dir="t"/>
          </a:scene3d>
          <a:sp3d>
            <a:bevelT w="254000" h="63500"/>
          </a:sp3d>
        </p:spPr>
        <p:txBody>
          <a:bodyPr wrap="none">
            <a:spAutoFit/>
          </a:bodyPr>
          <a:lstStyle/>
          <a:p>
            <a:pPr marL="411480" indent="-411480" defTabSz="912740">
              <a:lnSpc>
                <a:spcPct val="80000"/>
              </a:lnSpc>
              <a:spcBef>
                <a:spcPct val="35000"/>
              </a:spcBef>
              <a:buClr>
                <a:srgbClr val="FDE399"/>
              </a:buClr>
              <a:defRPr/>
            </a:pPr>
            <a:r>
              <a:rPr lang="en-US" sz="2000" dirty="0">
                <a:solidFill>
                  <a:schemeClr val="bg2"/>
                </a:solidFill>
                <a:effectLst>
                  <a:outerShdw blurRad="63500" sx="102000" sy="102000" algn="ctr" rotWithShape="0">
                    <a:prstClr val="black">
                      <a:alpha val="40000"/>
                    </a:prstClr>
                  </a:outerShdw>
                </a:effectLst>
                <a:latin typeface="Segoe Semibold"/>
              </a:rPr>
              <a:t>Customers</a:t>
            </a:r>
          </a:p>
        </p:txBody>
      </p:sp>
      <p:sp>
        <p:nvSpPr>
          <p:cNvPr id="27" name="Rectangle 26"/>
          <p:cNvSpPr/>
          <p:nvPr/>
        </p:nvSpPr>
        <p:spPr>
          <a:xfrm>
            <a:off x="5302071" y="3491984"/>
            <a:ext cx="1152880" cy="338554"/>
          </a:xfrm>
          <a:prstGeom prst="rect">
            <a:avLst/>
          </a:prstGeom>
          <a:noFill/>
          <a:ln w="38100" cap="rnd">
            <a:noFill/>
            <a:round/>
            <a:headEnd/>
            <a:tailEnd/>
          </a:ln>
          <a:effectLst/>
          <a:scene3d>
            <a:camera prst="orthographicFront"/>
            <a:lightRig rig="threePt" dir="t"/>
          </a:scene3d>
          <a:sp3d>
            <a:bevelT w="254000" h="63500"/>
          </a:sp3d>
        </p:spPr>
        <p:txBody>
          <a:bodyPr wrap="none">
            <a:spAutoFit/>
          </a:bodyPr>
          <a:lstStyle/>
          <a:p>
            <a:pPr marL="411480" indent="-411480" defTabSz="912740">
              <a:lnSpc>
                <a:spcPct val="80000"/>
              </a:lnSpc>
              <a:spcBef>
                <a:spcPct val="35000"/>
              </a:spcBef>
              <a:buClr>
                <a:srgbClr val="FDE399"/>
              </a:buClr>
              <a:defRPr/>
            </a:pPr>
            <a:r>
              <a:rPr lang="en-US" sz="2000" dirty="0">
                <a:solidFill>
                  <a:schemeClr val="bg2"/>
                </a:solidFill>
                <a:effectLst>
                  <a:outerShdw blurRad="63500" sx="102000" sy="102000" algn="ctr" rotWithShape="0">
                    <a:prstClr val="black">
                      <a:alpha val="40000"/>
                    </a:prstClr>
                  </a:outerShdw>
                </a:effectLst>
                <a:latin typeface="Segoe Semibold"/>
              </a:rPr>
              <a:t>Partners</a:t>
            </a:r>
          </a:p>
        </p:txBody>
      </p:sp>
      <p:sp>
        <p:nvSpPr>
          <p:cNvPr id="28" name="Rectangle 27"/>
          <p:cNvSpPr/>
          <p:nvPr/>
        </p:nvSpPr>
        <p:spPr>
          <a:xfrm>
            <a:off x="7546725" y="5794559"/>
            <a:ext cx="1698536" cy="587725"/>
          </a:xfrm>
          <a:prstGeom prst="rect">
            <a:avLst/>
          </a:prstGeom>
          <a:noFill/>
          <a:ln w="38100" cap="rnd">
            <a:noFill/>
            <a:round/>
            <a:headEnd/>
            <a:tailEnd/>
          </a:ln>
          <a:effectLst/>
          <a:scene3d>
            <a:camera prst="orthographicFront"/>
            <a:lightRig rig="threePt" dir="t"/>
          </a:scene3d>
          <a:sp3d>
            <a:bevelT w="254000" h="63500"/>
          </a:sp3d>
        </p:spPr>
        <p:txBody>
          <a:bodyPr>
            <a:spAutoFit/>
          </a:bodyPr>
          <a:lstStyle/>
          <a:p>
            <a:pPr defTabSz="912740">
              <a:lnSpc>
                <a:spcPct val="80000"/>
              </a:lnSpc>
              <a:spcBef>
                <a:spcPct val="35000"/>
              </a:spcBef>
              <a:buClr>
                <a:srgbClr val="FDE399"/>
              </a:buClr>
              <a:defRPr/>
            </a:pPr>
            <a:r>
              <a:rPr lang="en-US" sz="2000" dirty="0">
                <a:solidFill>
                  <a:schemeClr val="bg2"/>
                </a:solidFill>
                <a:effectLst>
                  <a:outerShdw blurRad="63500" sx="102000" sy="102000" algn="ctr" rotWithShape="0">
                    <a:prstClr val="black">
                      <a:alpha val="40000"/>
                    </a:prstClr>
                  </a:outerShdw>
                </a:effectLst>
                <a:latin typeface="Segoe Semibold"/>
              </a:rPr>
              <a:t>Remote Employees</a:t>
            </a:r>
          </a:p>
        </p:txBody>
      </p:sp>
      <p:sp>
        <p:nvSpPr>
          <p:cNvPr id="29" name="Oval 1"/>
          <p:cNvSpPr/>
          <p:nvPr/>
        </p:nvSpPr>
        <p:spPr bwMode="auto">
          <a:xfrm>
            <a:off x="7722219" y="2798957"/>
            <a:ext cx="3050556" cy="2289694"/>
          </a:xfrm>
          <a:prstGeom prst="ellipse">
            <a:avLst/>
          </a:prstGeom>
          <a:gradFill flip="none" rotWithShape="1">
            <a:gsLst>
              <a:gs pos="19000">
                <a:srgbClr val="B3FFFB"/>
              </a:gs>
              <a:gs pos="42000">
                <a:srgbClr val="5DF1E3"/>
              </a:gs>
              <a:gs pos="52000">
                <a:srgbClr val="5CBBC0"/>
              </a:gs>
              <a:gs pos="100000">
                <a:schemeClr val="accent2"/>
              </a:gs>
            </a:gsLst>
            <a:path path="circle">
              <a:fillToRect l="50000" t="50000" r="50000" b="50000"/>
            </a:path>
            <a:tileRect/>
          </a:gradFill>
          <a:ln w="38100" cap="rnd">
            <a:noFill/>
            <a:round/>
            <a:headEnd/>
            <a:tailEnd/>
          </a:ln>
          <a:effectLst>
            <a:outerShdw blurRad="63500" sx="102000" sy="102000" algn="ctr" rotWithShape="0">
              <a:prstClr val="black">
                <a:alpha val="40000"/>
              </a:prstClr>
            </a:outerShdw>
          </a:effectLst>
          <a:scene3d>
            <a:camera prst="orthographicFront"/>
            <a:lightRig rig="twoPt" dir="t"/>
          </a:scene3d>
          <a:sp3d contourW="25400">
            <a:bevelT w="444500" h="228600" prst="relaxedInset"/>
            <a:extrusionClr>
              <a:schemeClr val="accent2"/>
            </a:extrusionClr>
            <a:contourClr>
              <a:schemeClr val="tx1"/>
            </a:contourClr>
          </a:sp3d>
        </p:spPr>
        <p:txBody>
          <a:bodyPr lIns="0" tIns="0" rIns="0" bIns="0" anchor="ctr"/>
          <a:lstStyle/>
          <a:p>
            <a:pPr algn="ctr" defTabSz="914400">
              <a:lnSpc>
                <a:spcPct val="83000"/>
              </a:lnSpc>
              <a:defRPr/>
            </a:pPr>
            <a:endParaRPr lang="en-US" sz="2800" kern="0" dirty="0">
              <a:solidFill>
                <a:srgbClr val="111111"/>
              </a:solidFill>
            </a:endParaRPr>
          </a:p>
        </p:txBody>
      </p:sp>
      <p:sp>
        <p:nvSpPr>
          <p:cNvPr id="30" name="Intranet"/>
          <p:cNvSpPr/>
          <p:nvPr/>
        </p:nvSpPr>
        <p:spPr>
          <a:xfrm>
            <a:off x="8140700" y="3024188"/>
            <a:ext cx="1003300" cy="369887"/>
          </a:xfrm>
          <a:prstGeom prst="rect">
            <a:avLst/>
          </a:prstGeom>
        </p:spPr>
        <p:txBody>
          <a:bodyPr wrap="none">
            <a:spAutoFit/>
          </a:bodyPr>
          <a:lstStyle/>
          <a:p>
            <a:pPr defTabSz="1096963">
              <a:defRPr/>
            </a:pPr>
            <a:r>
              <a:rPr lang="en-US" kern="0" spc="-100" dirty="0">
                <a:ln w="18415" cmpd="sng">
                  <a:noFill/>
                  <a:prstDash val="solid"/>
                </a:ln>
                <a:effectLst>
                  <a:glow rad="101600">
                    <a:schemeClr val="bg1">
                      <a:alpha val="40000"/>
                    </a:schemeClr>
                  </a:glow>
                  <a:outerShdw blurRad="63500" sx="102000" sy="102000" algn="ctr" rotWithShape="0">
                    <a:prstClr val="black">
                      <a:alpha val="40000"/>
                    </a:prstClr>
                  </a:outerShdw>
                </a:effectLst>
                <a:latin typeface="Segoe Black" pitchFamily="34" charset="0"/>
              </a:rPr>
              <a:t>Intranet</a:t>
            </a:r>
          </a:p>
        </p:txBody>
      </p:sp>
      <p:sp>
        <p:nvSpPr>
          <p:cNvPr id="31" name="Internet"/>
          <p:cNvSpPr/>
          <p:nvPr/>
        </p:nvSpPr>
        <p:spPr>
          <a:xfrm>
            <a:off x="6769968" y="1608107"/>
            <a:ext cx="2127505" cy="590611"/>
          </a:xfrm>
          <a:prstGeom prst="rect">
            <a:avLst/>
          </a:prstGeom>
          <a:effectLst>
            <a:glow rad="101600">
              <a:schemeClr val="tx1">
                <a:alpha val="60000"/>
              </a:schemeClr>
            </a:glow>
            <a:outerShdw blurRad="558800" sx="102000" sy="102000" algn="ctr" rotWithShape="0">
              <a:prstClr val="black">
                <a:alpha val="84000"/>
              </a:prstClr>
            </a:outerShdw>
          </a:effectLst>
        </p:spPr>
        <p:txBody>
          <a:bodyPr wrap="none">
            <a:spAutoFit/>
            <a:scene3d>
              <a:camera prst="orthographicFront"/>
              <a:lightRig rig="glow" dir="t"/>
            </a:scene3d>
            <a:sp3d extrusionH="38100" prstMaterial="plastic">
              <a:bevelT w="25400" h="50800" prst="relaxedInset"/>
            </a:sp3d>
          </a:bodyPr>
          <a:lstStyle/>
          <a:p>
            <a:pPr defTabSz="914400" fontAlgn="auto">
              <a:lnSpc>
                <a:spcPct val="80000"/>
              </a:lnSpc>
              <a:spcBef>
                <a:spcPts val="0"/>
              </a:spcBef>
              <a:spcAft>
                <a:spcPts val="0"/>
              </a:spcAft>
              <a:defRPr/>
            </a:pPr>
            <a:r>
              <a:rPr lang="en-US" sz="4000" kern="0" spc="-100" dirty="0">
                <a:ln w="18415" cmpd="sng">
                  <a:noFill/>
                  <a:prstDash val="solid"/>
                </a:ln>
                <a:gradFill>
                  <a:gsLst>
                    <a:gs pos="0">
                      <a:srgbClr val="0F0F0F"/>
                    </a:gs>
                    <a:gs pos="77000">
                      <a:srgbClr val="000000">
                        <a:lumMod val="95000"/>
                        <a:lumOff val="5000"/>
                      </a:srgbClr>
                    </a:gs>
                  </a:gsLst>
                  <a:lin ang="16200000" scaled="1"/>
                </a:gradFill>
                <a:effectLst>
                  <a:glow rad="101600">
                    <a:schemeClr val="tx1">
                      <a:alpha val="40000"/>
                    </a:schemeClr>
                  </a:glow>
                  <a:innerShdw blurRad="114300">
                    <a:prstClr val="black"/>
                  </a:innerShdw>
                </a:effectLst>
                <a:latin typeface="Segoe Black" pitchFamily="34" charset="0"/>
              </a:rPr>
              <a:t>Internet</a:t>
            </a:r>
          </a:p>
        </p:txBody>
      </p:sp>
      <p:sp>
        <p:nvSpPr>
          <p:cNvPr id="32" name="Boundary Zone"/>
          <p:cNvSpPr/>
          <p:nvPr/>
        </p:nvSpPr>
        <p:spPr>
          <a:xfrm>
            <a:off x="5605670" y="1622066"/>
            <a:ext cx="7357169" cy="5230500"/>
          </a:xfrm>
          <a:prstGeom prst="ellipse">
            <a:avLst/>
          </a:prstGeom>
        </p:spPr>
        <p:txBody>
          <a:bodyPr spcFirstLastPara="1" wrap="none">
            <a:prstTxWarp prst="textArchUp">
              <a:avLst>
                <a:gd name="adj" fmla="val 12206416"/>
              </a:avLst>
            </a:prstTxWarp>
            <a:spAutoFit/>
          </a:bodyPr>
          <a:lstStyle/>
          <a:p>
            <a:pPr defTabSz="1096963">
              <a:defRPr/>
            </a:pPr>
            <a:r>
              <a:rPr lang="en-US" sz="240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Boundary Zone</a:t>
            </a:r>
          </a:p>
        </p:txBody>
      </p:sp>
      <p:sp>
        <p:nvSpPr>
          <p:cNvPr id="33" name="Oval 32"/>
          <p:cNvSpPr/>
          <p:nvPr/>
        </p:nvSpPr>
        <p:spPr>
          <a:xfrm rot="21204566">
            <a:off x="7336523" y="2522802"/>
            <a:ext cx="3506822" cy="2786790"/>
          </a:xfrm>
          <a:prstGeom prst="ellipse">
            <a:avLst/>
          </a:prstGeom>
          <a:effectLst>
            <a:outerShdw blurRad="63500" sx="102000" sy="102000" algn="ctr" rotWithShape="0">
              <a:prstClr val="black">
                <a:alpha val="40000"/>
              </a:prstClr>
            </a:outerShdw>
          </a:effectLst>
          <a:scene3d>
            <a:camera prst="orthographicFront"/>
            <a:lightRig rig="flat" dir="t"/>
          </a:scene3d>
        </p:spPr>
        <p:txBody>
          <a:bodyPr spcFirstLastPara="1" wrap="none">
            <a:prstTxWarp prst="textCircle">
              <a:avLst>
                <a:gd name="adj" fmla="val 6004886"/>
              </a:avLst>
            </a:prstTxWarp>
            <a:spAutoFit/>
          </a:bodyPr>
          <a:lstStyle/>
          <a:p>
            <a:pPr marL="411480" indent="-411480" defTabSz="912740">
              <a:lnSpc>
                <a:spcPct val="80000"/>
              </a:lnSpc>
              <a:spcBef>
                <a:spcPct val="35000"/>
              </a:spcBef>
              <a:buClr>
                <a:srgbClr val="FDE399"/>
              </a:buClr>
              <a:defRPr/>
            </a:pPr>
            <a:r>
              <a:rPr lang="en-US" sz="1400" dirty="0">
                <a:effectLst>
                  <a:glow rad="63500">
                    <a:schemeClr val="accent2">
                      <a:satMod val="175000"/>
                      <a:alpha val="40000"/>
                    </a:schemeClr>
                  </a:glow>
                  <a:outerShdw blurRad="63500" sx="102000" sy="102000" algn="ctr" rotWithShape="0">
                    <a:prstClr val="black">
                      <a:alpha val="40000"/>
                    </a:prstClr>
                  </a:outerShdw>
                </a:effectLst>
                <a:latin typeface="Segoe Semibold"/>
              </a:rPr>
              <a:t>Employees , Partners, Vendors</a:t>
            </a:r>
          </a:p>
        </p:txBody>
      </p:sp>
      <p:pic>
        <p:nvPicPr>
          <p:cNvPr id="34" name="Picture 7" descr="C:\Program Files\Microsoft Resource DVD Artwork\DVD_ART\Artwork_Imagery\HARDWARE_IMAGERY\Illustration - Misc Hardware\Windows Vista Illustration Icons\VPN.png"/>
          <p:cNvPicPr>
            <a:picLocks noChangeAspect="1" noChangeArrowheads="1"/>
          </p:cNvPicPr>
          <p:nvPr/>
        </p:nvPicPr>
        <p:blipFill>
          <a:blip r:embed="rId9"/>
          <a:srcRect/>
          <a:stretch>
            <a:fillRect/>
          </a:stretch>
        </p:blipFill>
        <p:spPr bwMode="auto">
          <a:xfrm>
            <a:off x="7237413" y="3209925"/>
            <a:ext cx="419100" cy="585788"/>
          </a:xfrm>
          <a:prstGeom prst="rect">
            <a:avLst/>
          </a:prstGeom>
          <a:noFill/>
          <a:ln w="9525">
            <a:noFill/>
            <a:miter lim="800000"/>
            <a:headEnd/>
            <a:tailEnd/>
          </a:ln>
        </p:spPr>
      </p:pic>
      <p:pic>
        <p:nvPicPr>
          <p:cNvPr id="35" name="Picture 7" descr="C:\Program Files\Microsoft Resource DVD Artwork\DVD_ART\Artwork_Imagery\HARDWARE_IMAGERY\Illustration - Misc Hardware\Windows Vista Illustration Icons\VPN.png"/>
          <p:cNvPicPr>
            <a:picLocks noChangeAspect="1" noChangeArrowheads="1"/>
          </p:cNvPicPr>
          <p:nvPr/>
        </p:nvPicPr>
        <p:blipFill>
          <a:blip r:embed="rId9"/>
          <a:srcRect/>
          <a:stretch>
            <a:fillRect/>
          </a:stretch>
        </p:blipFill>
        <p:spPr bwMode="auto">
          <a:xfrm>
            <a:off x="6786563" y="3903663"/>
            <a:ext cx="419100" cy="585787"/>
          </a:xfrm>
          <a:prstGeom prst="rect">
            <a:avLst/>
          </a:prstGeom>
          <a:noFill/>
          <a:ln w="9525">
            <a:noFill/>
            <a:miter lim="800000"/>
            <a:headEnd/>
            <a:tailEnd/>
          </a:ln>
        </p:spPr>
      </p:pic>
      <p:pic>
        <p:nvPicPr>
          <p:cNvPr id="36" name="Picture 7" descr="C:\Program Files\Microsoft Resource DVD Artwork\DVD_ART\Artwork_Imagery\HARDWARE_IMAGERY\Illustration - Misc Hardware\Windows Vista Illustration Icons\VPN.png"/>
          <p:cNvPicPr>
            <a:picLocks noChangeAspect="1" noChangeArrowheads="1"/>
          </p:cNvPicPr>
          <p:nvPr/>
        </p:nvPicPr>
        <p:blipFill>
          <a:blip r:embed="rId10"/>
          <a:srcRect/>
          <a:stretch>
            <a:fillRect/>
          </a:stretch>
        </p:blipFill>
        <p:spPr bwMode="auto">
          <a:xfrm>
            <a:off x="7656513" y="4686300"/>
            <a:ext cx="419100" cy="587375"/>
          </a:xfrm>
          <a:prstGeom prst="rect">
            <a:avLst/>
          </a:prstGeom>
          <a:noFill/>
          <a:ln w="9525">
            <a:noFill/>
            <a:miter lim="800000"/>
            <a:headEnd/>
            <a:tailEnd/>
          </a:ln>
        </p:spPr>
      </p:pic>
      <p:pic>
        <p:nvPicPr>
          <p:cNvPr id="37" name="Picture 10" descr="C:\Program Files\Microsoft Resource DVD Artwork\DVD_ART\Artwork_Imagery\HARDWARE_IMAGERY\Illustration - Misc Hardware\Windows Vista Illustration Icons\Pocket PC.png"/>
          <p:cNvPicPr>
            <a:picLocks noChangeAspect="1" noChangeArrowheads="1"/>
          </p:cNvPicPr>
          <p:nvPr/>
        </p:nvPicPr>
        <p:blipFill>
          <a:blip r:embed="rId11" cstate="print"/>
          <a:srcRect/>
          <a:stretch>
            <a:fillRect/>
          </a:stretch>
        </p:blipFill>
        <p:spPr bwMode="auto">
          <a:xfrm>
            <a:off x="8045450" y="3609975"/>
            <a:ext cx="268288" cy="336550"/>
          </a:xfrm>
          <a:prstGeom prst="rect">
            <a:avLst/>
          </a:prstGeom>
          <a:noFill/>
          <a:ln w="9525">
            <a:noFill/>
            <a:miter lim="800000"/>
            <a:headEnd/>
            <a:tailEnd/>
          </a:ln>
        </p:spPr>
      </p:pic>
      <p:cxnSp>
        <p:nvCxnSpPr>
          <p:cNvPr id="38" name="Straight Arrow Connector 37"/>
          <p:cNvCxnSpPr/>
          <p:nvPr/>
        </p:nvCxnSpPr>
        <p:spPr>
          <a:xfrm>
            <a:off x="6383324" y="3175000"/>
            <a:ext cx="781050" cy="219075"/>
          </a:xfrm>
          <a:prstGeom prst="straightConnector1">
            <a:avLst/>
          </a:prstGeom>
          <a:ln w="9525">
            <a:headEnd type="arrow"/>
            <a:tailEnd type="arrow"/>
          </a:ln>
          <a:effectLst>
            <a:glow rad="63500">
              <a:schemeClr val="accent3">
                <a:alpha val="40000"/>
              </a:schemeClr>
            </a:glow>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6000750" y="4095750"/>
            <a:ext cx="676275" cy="1588"/>
          </a:xfrm>
          <a:prstGeom prst="straightConnector1">
            <a:avLst/>
          </a:prstGeom>
          <a:ln w="9525">
            <a:headEnd type="arrow"/>
            <a:tailEnd type="arrow"/>
          </a:ln>
          <a:effectLst>
            <a:glow rad="63500">
              <a:schemeClr val="accent3">
                <a:alpha val="40000"/>
              </a:schemeClr>
            </a:glow>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6884988" y="4959143"/>
            <a:ext cx="676275" cy="188912"/>
          </a:xfrm>
          <a:prstGeom prst="straightConnector1">
            <a:avLst/>
          </a:prstGeom>
          <a:ln w="9525">
            <a:headEnd type="arrow"/>
            <a:tailEnd type="arrow"/>
          </a:ln>
          <a:effectLst>
            <a:glow rad="63500">
              <a:schemeClr val="accent3">
                <a:alpha val="40000"/>
              </a:schemeClr>
            </a:glow>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rot="5400000" flipH="1" flipV="1">
            <a:off x="7212054" y="4983163"/>
            <a:ext cx="447675" cy="441325"/>
          </a:xfrm>
          <a:prstGeom prst="straightConnector1">
            <a:avLst/>
          </a:prstGeom>
          <a:ln w="9525">
            <a:headEnd type="arrow"/>
            <a:tailEnd type="arrow"/>
          </a:ln>
          <a:effectLst>
            <a:glow rad="63500">
              <a:schemeClr val="accent3">
                <a:alpha val="40000"/>
              </a:schemeClr>
            </a:glow>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a:off x="7196973" y="4121650"/>
            <a:ext cx="481012" cy="4429"/>
          </a:xfrm>
          <a:prstGeom prst="straightConnector1">
            <a:avLst/>
          </a:prstGeom>
          <a:ln w="9525">
            <a:headEnd type="arrow"/>
            <a:tailEnd type="arrow"/>
          </a:ln>
          <a:effectLst>
            <a:glow rad="63500">
              <a:schemeClr val="tx1">
                <a:alpha val="40000"/>
              </a:schemeClr>
            </a:glow>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a:off x="7475303" y="3498712"/>
            <a:ext cx="257618" cy="66453"/>
          </a:xfrm>
          <a:prstGeom prst="straightConnector1">
            <a:avLst/>
          </a:prstGeom>
          <a:ln w="9525">
            <a:headEnd type="arrow"/>
            <a:tailEnd type="arrow"/>
          </a:ln>
          <a:effectLst>
            <a:glow rad="63500">
              <a:schemeClr val="tx1">
                <a:alpha val="40000"/>
              </a:schemeClr>
            </a:glow>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4" name="Straight Arrow Connector 43"/>
          <p:cNvCxnSpPr>
            <a:endCxn id="29" idx="3"/>
          </p:cNvCxnSpPr>
          <p:nvPr/>
        </p:nvCxnSpPr>
        <p:spPr>
          <a:xfrm flipV="1">
            <a:off x="7981950" y="4753333"/>
            <a:ext cx="187013" cy="161567"/>
          </a:xfrm>
          <a:prstGeom prst="straightConnector1">
            <a:avLst/>
          </a:prstGeom>
          <a:ln w="9525">
            <a:headEnd type="arrow"/>
            <a:tailEnd type="arrow"/>
          </a:ln>
          <a:effectLst>
            <a:glow rad="63500">
              <a:schemeClr val="tx1">
                <a:alpha val="40000"/>
              </a:schemeClr>
            </a:glow>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45" name="Picture 7" descr="C:\Program Files\Microsoft Resource DVD Artwork\DVD_ART\Artwork_Imagery\HARDWARE_IMAGERY\Illustration - Misc Hardware\Windows Vista Illustration Icons\VPN.png"/>
          <p:cNvPicPr>
            <a:picLocks noChangeAspect="1" noChangeArrowheads="1"/>
          </p:cNvPicPr>
          <p:nvPr/>
        </p:nvPicPr>
        <p:blipFill>
          <a:blip r:embed="rId10"/>
          <a:srcRect/>
          <a:stretch>
            <a:fillRect/>
          </a:stretch>
        </p:blipFill>
        <p:spPr bwMode="auto">
          <a:xfrm>
            <a:off x="8407400" y="3633788"/>
            <a:ext cx="419100" cy="587375"/>
          </a:xfrm>
          <a:prstGeom prst="rect">
            <a:avLst/>
          </a:prstGeom>
          <a:noFill/>
          <a:ln w="9525">
            <a:noFill/>
            <a:miter lim="800000"/>
            <a:headEnd/>
            <a:tailEnd/>
          </a:ln>
        </p:spPr>
      </p:pic>
      <p:pic>
        <p:nvPicPr>
          <p:cNvPr id="46" name="Picture 7" descr="C:\Program Files\Microsoft Resource DVD Artwork\DVD_ART\Artwork_Imagery\HARDWARE_IMAGERY\Illustration - Misc Hardware\Windows Vista Illustration Icons\VPN.png"/>
          <p:cNvPicPr>
            <a:picLocks noChangeAspect="1" noChangeArrowheads="1"/>
          </p:cNvPicPr>
          <p:nvPr/>
        </p:nvPicPr>
        <p:blipFill>
          <a:blip r:embed="rId10"/>
          <a:srcRect/>
          <a:stretch>
            <a:fillRect/>
          </a:stretch>
        </p:blipFill>
        <p:spPr bwMode="auto">
          <a:xfrm>
            <a:off x="8723313" y="3394075"/>
            <a:ext cx="419100" cy="587375"/>
          </a:xfrm>
          <a:prstGeom prst="rect">
            <a:avLst/>
          </a:prstGeom>
          <a:noFill/>
          <a:ln w="9525">
            <a:noFill/>
            <a:miter lim="800000"/>
            <a:headEnd/>
            <a:tailEnd/>
          </a:ln>
        </p:spPr>
      </p:pic>
      <p:pic>
        <p:nvPicPr>
          <p:cNvPr id="47" name="Picture 7" descr="C:\Program Files\Microsoft Resource DVD Artwork\DVD_ART\Artwork_Imagery\HARDWARE_IMAGERY\Illustration - Misc Hardware\Windows Vista Illustration Icons\VPN.png"/>
          <p:cNvPicPr>
            <a:picLocks noChangeAspect="1" noChangeArrowheads="1"/>
          </p:cNvPicPr>
          <p:nvPr/>
        </p:nvPicPr>
        <p:blipFill>
          <a:blip r:embed="rId10"/>
          <a:srcRect/>
          <a:stretch>
            <a:fillRect/>
          </a:stretch>
        </p:blipFill>
        <p:spPr bwMode="auto">
          <a:xfrm>
            <a:off x="8724900" y="3976688"/>
            <a:ext cx="419100" cy="587375"/>
          </a:xfrm>
          <a:prstGeom prst="rect">
            <a:avLst/>
          </a:prstGeom>
          <a:noFill/>
          <a:ln w="9525">
            <a:noFill/>
            <a:miter lim="800000"/>
            <a:headEnd/>
            <a:tailEnd/>
          </a:ln>
        </p:spPr>
      </p:pic>
      <p:pic>
        <p:nvPicPr>
          <p:cNvPr id="48" name="Picture 5" descr="C:\Program Files\Microsoft Resource DVD Artwork\DVD_ART\Artwork_Imagery\HARDWARE_IMAGERY\Illustration - Misc Hardware\Windows Vista Illustration Icons\Computer.png"/>
          <p:cNvPicPr>
            <a:picLocks noChangeAspect="1" noChangeArrowheads="1"/>
          </p:cNvPicPr>
          <p:nvPr/>
        </p:nvPicPr>
        <p:blipFill>
          <a:blip r:embed="rId12"/>
          <a:srcRect/>
          <a:stretch>
            <a:fillRect/>
          </a:stretch>
        </p:blipFill>
        <p:spPr bwMode="auto">
          <a:xfrm>
            <a:off x="8369300" y="4132263"/>
            <a:ext cx="622300" cy="622300"/>
          </a:xfrm>
          <a:prstGeom prst="rect">
            <a:avLst/>
          </a:prstGeom>
          <a:noFill/>
          <a:ln w="9525">
            <a:noFill/>
            <a:miter lim="800000"/>
            <a:headEnd/>
            <a:tailEnd/>
          </a:ln>
        </p:spPr>
      </p:pic>
      <p:pic>
        <p:nvPicPr>
          <p:cNvPr id="49" name="Picture 4" descr="C:\Program Files\Microsoft Resource DVD Artwork\DVD_ART\Artwork_Imagery\HARDWARE_IMAGERY\Illustration - Misc Hardware\Windows Vista Illustration Icons\Laptop.png"/>
          <p:cNvPicPr>
            <a:picLocks noChangeAspect="1" noChangeArrowheads="1"/>
          </p:cNvPicPr>
          <p:nvPr/>
        </p:nvPicPr>
        <p:blipFill>
          <a:blip r:embed="rId13"/>
          <a:srcRect/>
          <a:stretch>
            <a:fillRect/>
          </a:stretch>
        </p:blipFill>
        <p:spPr bwMode="auto">
          <a:xfrm>
            <a:off x="8053388" y="3879850"/>
            <a:ext cx="485775" cy="484188"/>
          </a:xfrm>
          <a:prstGeom prst="rect">
            <a:avLst/>
          </a:prstGeom>
          <a:noFill/>
          <a:ln w="9525">
            <a:noFill/>
            <a:miter lim="800000"/>
            <a:headEnd/>
            <a:tailEnd/>
          </a:ln>
        </p:spPr>
      </p:pic>
      <p:pic>
        <p:nvPicPr>
          <p:cNvPr id="50" name="Picture 11" descr="C:\Program Files\Microsoft Resource DVD Artwork\DVD_ART\Artwork_Imagery\HARDWARE_IMAGERY\Illustration - Misc Hardware\Windows Vista Illustration Icons\Cell phone smart phone.png"/>
          <p:cNvPicPr>
            <a:picLocks noChangeAspect="1" noChangeArrowheads="1"/>
          </p:cNvPicPr>
          <p:nvPr/>
        </p:nvPicPr>
        <p:blipFill>
          <a:blip r:embed="rId14"/>
          <a:srcRect/>
          <a:stretch>
            <a:fillRect/>
          </a:stretch>
        </p:blipFill>
        <p:spPr bwMode="auto">
          <a:xfrm>
            <a:off x="8142288" y="3328988"/>
            <a:ext cx="444500" cy="444500"/>
          </a:xfrm>
          <a:prstGeom prst="rect">
            <a:avLst/>
          </a:prstGeom>
          <a:noFill/>
          <a:ln w="9525">
            <a:noFill/>
            <a:miter lim="800000"/>
            <a:headEnd/>
            <a:tailEnd/>
          </a:ln>
        </p:spPr>
      </p:pic>
      <p:sp>
        <p:nvSpPr>
          <p:cNvPr id="51" name="Text Placeholder 5"/>
          <p:cNvSpPr txBox="1">
            <a:spLocks/>
          </p:cNvSpPr>
          <p:nvPr/>
        </p:nvSpPr>
        <p:spPr>
          <a:xfrm>
            <a:off x="336525" y="4066179"/>
            <a:ext cx="5562600" cy="1658481"/>
          </a:xfrm>
          <a:prstGeom prst="rect">
            <a:avLst/>
          </a:prstGeom>
        </p:spPr>
        <p:txBody>
          <a:bodyPr vert="horz" wrap="square" lIns="0" tIns="0" rIns="0" bIns="0" rtlCol="0">
            <a:noAutofit/>
          </a:bodyPr>
          <a:lstStyle/>
          <a:p>
            <a:pPr marL="384954" marR="0" lvl="0" indent="-384954" algn="l" defTabSz="914099" rtl="0" eaLnBrk="1" fontAlgn="auto" latinLnBrk="0" hangingPunct="1">
              <a:lnSpc>
                <a:spcPct val="90000"/>
              </a:lnSpc>
              <a:spcBef>
                <a:spcPct val="20000"/>
              </a:spcBef>
              <a:spcAft>
                <a:spcPts val="0"/>
              </a:spcAft>
              <a:buClrTx/>
              <a:buSzTx/>
              <a:buFontTx/>
              <a:buNone/>
              <a:tabLst/>
              <a:defRPr/>
            </a:pPr>
            <a:r>
              <a:rPr kumimoji="0" lang="en-US" sz="2400" b="0" i="1" u="none" strike="noStrike" kern="1200" cap="none" spc="0" normalizeH="0" baseline="0" noProof="0" dirty="0" smtClean="0">
                <a:ln>
                  <a:noFill/>
                </a:ln>
                <a:solidFill>
                  <a:srgbClr val="99CC99"/>
                </a:solidFill>
                <a:effectLst/>
                <a:uLnTx/>
                <a:uFillTx/>
                <a:latin typeface="+mn-lt"/>
                <a:ea typeface="+mn-ea"/>
                <a:cs typeface="+mn-cs"/>
              </a:rPr>
              <a:t>Solution Highlights</a:t>
            </a:r>
          </a:p>
          <a:p>
            <a:pPr marL="344488" marR="0" lvl="0" indent="-344488" algn="l" defTabSz="914099" rtl="0" eaLnBrk="1" fontAlgn="auto" latinLnBrk="0" hangingPunct="1">
              <a:lnSpc>
                <a:spcPct val="90000"/>
              </a:lnSpc>
              <a:spcBef>
                <a:spcPct val="20000"/>
              </a:spcBef>
              <a:spcAft>
                <a:spcPts val="0"/>
              </a:spcAft>
              <a:buClrTx/>
              <a:buSzTx/>
              <a:buFontTx/>
              <a:buBlip>
                <a:blip r:embed="rId15"/>
              </a:buBlip>
              <a:tabLst/>
              <a:defRPr/>
            </a:pPr>
            <a:r>
              <a:rPr kumimoji="0" lang="en-US" sz="2000" i="0" u="none" strike="noStrike" kern="1200" cap="none" spc="0" normalizeH="0" baseline="0" noProof="0" dirty="0" smtClean="0">
                <a:ln>
                  <a:noFill/>
                </a:ln>
                <a:solidFill>
                  <a:srgbClr val="99CC99"/>
                </a:solidFill>
                <a:effectLst/>
                <a:uLnTx/>
                <a:uFillTx/>
                <a:latin typeface="+mn-lt"/>
                <a:ea typeface="+mn-ea"/>
                <a:cs typeface="+mn-cs"/>
              </a:rPr>
              <a:t>Available on multiple platforms</a:t>
            </a:r>
          </a:p>
          <a:p>
            <a:pPr marL="344488" marR="0" lvl="0" indent="-344488" algn="l" defTabSz="914099" rtl="0" eaLnBrk="1" fontAlgn="auto" latinLnBrk="0" hangingPunct="1">
              <a:lnSpc>
                <a:spcPct val="90000"/>
              </a:lnSpc>
              <a:spcBef>
                <a:spcPct val="20000"/>
              </a:spcBef>
              <a:spcAft>
                <a:spcPts val="0"/>
              </a:spcAft>
              <a:buClrTx/>
              <a:buSzTx/>
              <a:buFontTx/>
              <a:buBlip>
                <a:blip r:embed="rId15"/>
              </a:buBlip>
              <a:tabLst/>
              <a:defRPr/>
            </a:pPr>
            <a:r>
              <a:rPr lang="en-US" sz="2000" dirty="0" smtClean="0">
                <a:solidFill>
                  <a:srgbClr val="99CC99"/>
                </a:solidFill>
              </a:rPr>
              <a:t>Works with most devices</a:t>
            </a:r>
            <a:endParaRPr kumimoji="0" lang="en-US" sz="2000" i="0" u="none" strike="noStrike" kern="1200" cap="none" spc="0" normalizeH="0" baseline="0" noProof="0" dirty="0" smtClean="0">
              <a:ln>
                <a:noFill/>
              </a:ln>
              <a:solidFill>
                <a:srgbClr val="99CC99"/>
              </a:solidFill>
              <a:effectLst/>
              <a:uLnTx/>
              <a:uFillTx/>
              <a:latin typeface="+mn-lt"/>
              <a:ea typeface="+mn-ea"/>
              <a:cs typeface="+mn-cs"/>
            </a:endParaRPr>
          </a:p>
          <a:p>
            <a:pPr marL="344488" marR="0" lvl="0" indent="-344488" algn="l" defTabSz="914099" rtl="0" eaLnBrk="1" fontAlgn="auto" latinLnBrk="0" hangingPunct="1">
              <a:lnSpc>
                <a:spcPct val="90000"/>
              </a:lnSpc>
              <a:spcBef>
                <a:spcPct val="20000"/>
              </a:spcBef>
              <a:spcAft>
                <a:spcPts val="0"/>
              </a:spcAft>
              <a:buClrTx/>
              <a:buSzTx/>
              <a:buFontTx/>
              <a:buBlip>
                <a:blip r:embed="rId15"/>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Supports multiple</a:t>
            </a:r>
            <a:r>
              <a:rPr kumimoji="0" lang="en-US" sz="2000" b="0" i="0" u="none" strike="noStrike" kern="1200" cap="none" spc="0" normalizeH="0" noProof="0" dirty="0" smtClean="0">
                <a:ln>
                  <a:noFill/>
                </a:ln>
                <a:solidFill>
                  <a:srgbClr val="99CC99"/>
                </a:solidFill>
                <a:effectLst/>
                <a:uLnTx/>
                <a:uFillTx/>
                <a:latin typeface="+mn-lt"/>
                <a:ea typeface="+mn-ea"/>
                <a:cs typeface="+mn-cs"/>
              </a:rPr>
              <a:t> antivirus solutions</a:t>
            </a:r>
            <a:r>
              <a:rPr kumimoji="0" lang="en-US" sz="2000" b="0" i="0" u="none" strike="noStrike" kern="1200" cap="none" spc="0" normalizeH="0" baseline="0" noProof="0" dirty="0" smtClean="0">
                <a:ln>
                  <a:noFill/>
                </a:ln>
                <a:solidFill>
                  <a:srgbClr val="99CC99"/>
                </a:solidFill>
                <a:effectLst/>
                <a:uLnTx/>
                <a:uFillTx/>
                <a:latin typeface="+mn-lt"/>
                <a:ea typeface="+mn-ea"/>
                <a:cs typeface="+mn-cs"/>
              </a:rPr>
              <a:t> </a:t>
            </a:r>
          </a:p>
          <a:p>
            <a:pPr marL="344488" marR="0" lvl="0" indent="-344488" algn="l" defTabSz="914099" rtl="0" eaLnBrk="1" fontAlgn="auto" latinLnBrk="0" hangingPunct="1">
              <a:lnSpc>
                <a:spcPct val="90000"/>
              </a:lnSpc>
              <a:spcBef>
                <a:spcPct val="20000"/>
              </a:spcBef>
              <a:spcAft>
                <a:spcPts val="0"/>
              </a:spcAft>
              <a:buClrTx/>
              <a:buSzTx/>
              <a:buFontTx/>
              <a:buBlip>
                <a:blip r:embed="rId15"/>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Highly extensible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up)">
                                      <p:cBhvr>
                                        <p:cTn id="10" dur="500"/>
                                        <p:tgtEl>
                                          <p:spTgt spid="7">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up)">
                                      <p:cBhvr>
                                        <p:cTn id="13" dur="500"/>
                                        <p:tgtEl>
                                          <p:spTgt spid="7">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up)">
                                      <p:cBhvr>
                                        <p:cTn id="16" dur="500"/>
                                        <p:tgtEl>
                                          <p:spTgt spid="7">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up)">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up)">
                                      <p:cBhvr>
                                        <p:cTn id="2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3"/>
          <p:cNvSpPr txBox="1">
            <a:spLocks/>
          </p:cNvSpPr>
          <p:nvPr/>
        </p:nvSpPr>
        <p:spPr bwMode="auto">
          <a:xfrm>
            <a:off x="320706" y="1280018"/>
            <a:ext cx="2866632" cy="523220"/>
          </a:xfrm>
          <a:prstGeom prst="rect">
            <a:avLst/>
          </a:prstGeom>
          <a:noFill/>
          <a:ln w="9525">
            <a:noFill/>
            <a:miter lim="800000"/>
            <a:headEnd/>
            <a:tailEnd/>
          </a:ln>
        </p:spPr>
        <p:txBody>
          <a:bodyPr wrap="square" lIns="0" tIns="0" rIns="0" bIns="0">
            <a:spAutoFit/>
          </a:bodyPr>
          <a:lstStyle/>
          <a:p>
            <a:pPr defTabSz="914099">
              <a:lnSpc>
                <a:spcPct val="85000"/>
              </a:lnSpc>
              <a:spcBef>
                <a:spcPts val="1200"/>
              </a:spcBef>
              <a:buSzPct val="100000"/>
              <a:defRPr/>
            </a:pPr>
            <a:r>
              <a:rPr lang="en-US" sz="2000" i="1" dirty="0" smtClean="0">
                <a:solidFill>
                  <a:schemeClr val="bg2"/>
                </a:solidFill>
                <a:latin typeface="+mn-lt"/>
              </a:rPr>
              <a:t>Several Enforcement Options to choose from!</a:t>
            </a:r>
            <a:endParaRPr lang="en-US" sz="2000" i="1" dirty="0">
              <a:solidFill>
                <a:schemeClr val="bg2"/>
              </a:solidFill>
              <a:latin typeface="+mn-lt"/>
            </a:endParaRPr>
          </a:p>
        </p:txBody>
      </p:sp>
      <p:pic>
        <p:nvPicPr>
          <p:cNvPr id="36" name="Shield Front"/>
          <p:cNvPicPr>
            <a:picLocks noChangeAspect="1" noChangeArrowheads="1"/>
          </p:cNvPicPr>
          <p:nvPr/>
        </p:nvPicPr>
        <p:blipFill>
          <a:blip r:embed="rId3"/>
          <a:srcRect/>
          <a:stretch>
            <a:fillRect/>
          </a:stretch>
        </p:blipFill>
        <p:spPr bwMode="auto">
          <a:xfrm>
            <a:off x="307962" y="2160940"/>
            <a:ext cx="1396160" cy="1754872"/>
          </a:xfrm>
          <a:prstGeom prst="rect">
            <a:avLst/>
          </a:prstGeom>
          <a:noFill/>
          <a:ln w="9525">
            <a:noFill/>
            <a:miter lim="800000"/>
            <a:headEnd/>
            <a:tailEnd/>
          </a:ln>
          <a:effectLst>
            <a:reflection blurRad="6350" stA="52000" endA="300" endPos="35000" dir="5400000" sy="-100000" algn="bl" rotWithShape="0"/>
          </a:effectLst>
        </p:spPr>
      </p:pic>
      <p:grpSp>
        <p:nvGrpSpPr>
          <p:cNvPr id="2" name="Group 21"/>
          <p:cNvGrpSpPr/>
          <p:nvPr/>
        </p:nvGrpSpPr>
        <p:grpSpPr>
          <a:xfrm>
            <a:off x="1612855" y="2191113"/>
            <a:ext cx="1561419" cy="3399789"/>
            <a:chOff x="7386638" y="3092450"/>
            <a:chExt cx="1619250" cy="3295017"/>
          </a:xfrm>
        </p:grpSpPr>
        <p:sp>
          <p:nvSpPr>
            <p:cNvPr id="37" name="TextBox 36"/>
            <p:cNvSpPr txBox="1">
              <a:spLocks noChangeArrowheads="1"/>
            </p:cNvSpPr>
            <p:nvPr/>
          </p:nvSpPr>
          <p:spPr bwMode="auto">
            <a:xfrm>
              <a:off x="7386638" y="4105275"/>
              <a:ext cx="1619250" cy="300038"/>
            </a:xfrm>
            <a:prstGeom prst="rect">
              <a:avLst/>
            </a:prstGeom>
            <a:noFill/>
            <a:ln w="12700" cap="flat" cmpd="sng" algn="ctr">
              <a:noFill/>
              <a:prstDash val="solid"/>
              <a:round/>
              <a:headEnd type="none" w="med" len="med"/>
              <a:tailEnd type="none" w="med" len="med"/>
            </a:ln>
            <a:effectLst/>
          </p:spPr>
          <p:txBody>
            <a:bodyPr lIns="0" tIns="0" rIns="0" bIns="0" anchor="ctr">
              <a:spAutoFit/>
            </a:bodyPr>
            <a:lstStyle/>
            <a:p>
              <a:pPr algn="ctr" defTabSz="914099">
                <a:lnSpc>
                  <a:spcPct val="80000"/>
                </a:lnSpc>
                <a:defRPr/>
              </a:pPr>
              <a:r>
                <a:rPr lang="en-US" sz="2000" dirty="0">
                  <a:ln w="12700">
                    <a:noFill/>
                    <a:prstDash val="solid"/>
                  </a:ln>
                  <a:solidFill>
                    <a:schemeClr val="accent1">
                      <a:lumMod val="40000"/>
                      <a:lumOff val="60000"/>
                    </a:schemeClr>
                  </a:solidFill>
                  <a:effectLst>
                    <a:glow rad="101600">
                      <a:schemeClr val="bg1">
                        <a:alpha val="40000"/>
                      </a:schemeClr>
                    </a:glow>
                    <a:outerShdw blurRad="165100" algn="ctr" rotWithShape="0">
                      <a:prstClr val="black"/>
                    </a:outerShdw>
                  </a:effectLst>
                  <a:latin typeface="+mn-lt"/>
                </a:rPr>
                <a:t>VPN</a:t>
              </a:r>
            </a:p>
          </p:txBody>
        </p:sp>
        <p:sp>
          <p:nvSpPr>
            <p:cNvPr id="38" name="TextBox 18"/>
            <p:cNvSpPr txBox="1">
              <a:spLocks noChangeArrowheads="1"/>
            </p:cNvSpPr>
            <p:nvPr/>
          </p:nvSpPr>
          <p:spPr bwMode="auto">
            <a:xfrm>
              <a:off x="7448550" y="4613275"/>
              <a:ext cx="1495425" cy="284358"/>
            </a:xfrm>
            <a:prstGeom prst="rect">
              <a:avLst/>
            </a:prstGeom>
            <a:noFill/>
            <a:ln w="12700" cap="flat" cmpd="sng" algn="ctr">
              <a:noFill/>
              <a:prstDash val="solid"/>
              <a:round/>
              <a:headEnd type="none" w="med" len="med"/>
              <a:tailEnd type="none" w="med" len="med"/>
            </a:ln>
            <a:effectLst/>
          </p:spPr>
          <p:txBody>
            <a:bodyPr lIns="0" tIns="0" rIns="0" bIns="0" anchor="ctr">
              <a:spAutoFit/>
            </a:bodyPr>
            <a:lstStyle/>
            <a:p>
              <a:pPr algn="ctr" defTabSz="914099">
                <a:lnSpc>
                  <a:spcPct val="80000"/>
                </a:lnSpc>
                <a:defRPr/>
              </a:pPr>
              <a:r>
                <a:rPr lang="en-US" sz="2000" dirty="0">
                  <a:ln w="12700">
                    <a:noFill/>
                    <a:prstDash val="solid"/>
                  </a:ln>
                  <a:solidFill>
                    <a:schemeClr val="accent1">
                      <a:lumMod val="40000"/>
                      <a:lumOff val="60000"/>
                    </a:schemeClr>
                  </a:solidFill>
                  <a:effectLst>
                    <a:glow rad="101600">
                      <a:schemeClr val="bg1">
                        <a:alpha val="40000"/>
                      </a:schemeClr>
                    </a:glow>
                    <a:outerShdw blurRad="165100" algn="ctr" rotWithShape="0">
                      <a:prstClr val="black"/>
                    </a:outerShdw>
                  </a:effectLst>
                  <a:latin typeface="+mn-lt"/>
                </a:rPr>
                <a:t>DHCP</a:t>
              </a:r>
            </a:p>
          </p:txBody>
        </p:sp>
        <p:sp>
          <p:nvSpPr>
            <p:cNvPr id="39" name="TextBox 38"/>
            <p:cNvSpPr txBox="1">
              <a:spLocks noChangeArrowheads="1"/>
            </p:cNvSpPr>
            <p:nvPr/>
          </p:nvSpPr>
          <p:spPr bwMode="auto">
            <a:xfrm>
              <a:off x="7407275" y="5119688"/>
              <a:ext cx="1579563" cy="890587"/>
            </a:xfrm>
            <a:prstGeom prst="rect">
              <a:avLst/>
            </a:prstGeom>
            <a:noFill/>
            <a:ln w="12700" cap="flat" cmpd="sng" algn="ctr">
              <a:noFill/>
              <a:prstDash val="solid"/>
              <a:round/>
              <a:headEnd type="none" w="med" len="med"/>
              <a:tailEnd type="none" w="med" len="med"/>
            </a:ln>
            <a:effectLst/>
          </p:spPr>
          <p:txBody>
            <a:bodyPr lIns="0" tIns="0" rIns="0" bIns="0" anchor="ctr">
              <a:spAutoFit/>
            </a:bodyPr>
            <a:lstStyle/>
            <a:p>
              <a:pPr algn="ctr" defTabSz="914099">
                <a:lnSpc>
                  <a:spcPct val="80000"/>
                </a:lnSpc>
                <a:defRPr/>
              </a:pPr>
              <a:r>
                <a:rPr lang="en-US" sz="2000" dirty="0" smtClean="0">
                  <a:ln w="12700">
                    <a:noFill/>
                    <a:prstDash val="solid"/>
                  </a:ln>
                  <a:solidFill>
                    <a:schemeClr val="accent1">
                      <a:lumMod val="40000"/>
                      <a:lumOff val="60000"/>
                    </a:schemeClr>
                  </a:solidFill>
                  <a:effectLst>
                    <a:glow rad="101600">
                      <a:schemeClr val="bg1">
                        <a:alpha val="40000"/>
                      </a:schemeClr>
                    </a:glow>
                    <a:outerShdw blurRad="165100" algn="ctr" rotWithShape="0">
                      <a:prstClr val="black"/>
                    </a:outerShdw>
                  </a:effectLst>
                  <a:latin typeface="+mn-lt"/>
                </a:rPr>
                <a:t>Terminal Services Gateway</a:t>
              </a:r>
              <a:endParaRPr lang="en-US" sz="2000" dirty="0">
                <a:ln w="12700">
                  <a:noFill/>
                  <a:prstDash val="solid"/>
                </a:ln>
                <a:solidFill>
                  <a:schemeClr val="accent1">
                    <a:lumMod val="40000"/>
                    <a:lumOff val="60000"/>
                  </a:schemeClr>
                </a:solidFill>
                <a:effectLst>
                  <a:glow rad="101600">
                    <a:schemeClr val="bg1">
                      <a:alpha val="40000"/>
                    </a:schemeClr>
                  </a:glow>
                  <a:outerShdw blurRad="165100" algn="ctr" rotWithShape="0">
                    <a:prstClr val="black"/>
                  </a:outerShdw>
                </a:effectLst>
                <a:latin typeface="+mn-lt"/>
              </a:endParaRPr>
            </a:p>
          </p:txBody>
        </p:sp>
        <p:sp>
          <p:nvSpPr>
            <p:cNvPr id="40" name="TextBox 16"/>
            <p:cNvSpPr txBox="1">
              <a:spLocks noChangeArrowheads="1"/>
            </p:cNvSpPr>
            <p:nvPr/>
          </p:nvSpPr>
          <p:spPr bwMode="auto">
            <a:xfrm>
              <a:off x="7519988" y="3598863"/>
              <a:ext cx="1352550" cy="300037"/>
            </a:xfrm>
            <a:prstGeom prst="rect">
              <a:avLst/>
            </a:prstGeom>
            <a:noFill/>
            <a:ln w="12700" cap="flat" cmpd="sng" algn="ctr">
              <a:noFill/>
              <a:prstDash val="solid"/>
              <a:round/>
              <a:headEnd type="none" w="med" len="med"/>
              <a:tailEnd type="none" w="med" len="med"/>
            </a:ln>
            <a:effectLst/>
          </p:spPr>
          <p:txBody>
            <a:bodyPr lIns="0" tIns="0" rIns="0" bIns="0" anchor="ctr">
              <a:spAutoFit/>
            </a:bodyPr>
            <a:lstStyle/>
            <a:p>
              <a:pPr algn="ctr" defTabSz="914099">
                <a:lnSpc>
                  <a:spcPct val="80000"/>
                </a:lnSpc>
                <a:defRPr/>
              </a:pPr>
              <a:r>
                <a:rPr lang="en-US" sz="2000" dirty="0">
                  <a:ln w="12700">
                    <a:noFill/>
                    <a:prstDash val="solid"/>
                  </a:ln>
                  <a:solidFill>
                    <a:schemeClr val="accent1">
                      <a:lumMod val="40000"/>
                      <a:lumOff val="60000"/>
                    </a:schemeClr>
                  </a:solidFill>
                  <a:effectLst>
                    <a:glow rad="101600">
                      <a:schemeClr val="bg1">
                        <a:alpha val="40000"/>
                      </a:schemeClr>
                    </a:glow>
                    <a:outerShdw blurRad="165100" algn="ctr" rotWithShape="0">
                      <a:prstClr val="black"/>
                    </a:outerShdw>
                  </a:effectLst>
                  <a:latin typeface="+mn-lt"/>
                </a:rPr>
                <a:t>802.1x</a:t>
              </a:r>
              <a:endParaRPr lang="en-US" sz="2400" dirty="0">
                <a:ln w="12700">
                  <a:noFill/>
                  <a:prstDash val="solid"/>
                </a:ln>
                <a:solidFill>
                  <a:schemeClr val="accent1">
                    <a:lumMod val="40000"/>
                    <a:lumOff val="60000"/>
                  </a:schemeClr>
                </a:solidFill>
                <a:effectLst>
                  <a:glow rad="101600">
                    <a:schemeClr val="bg1">
                      <a:alpha val="40000"/>
                    </a:schemeClr>
                  </a:glow>
                  <a:outerShdw blurRad="165100" algn="ctr" rotWithShape="0">
                    <a:prstClr val="black"/>
                  </a:outerShdw>
                </a:effectLst>
                <a:latin typeface="+mn-lt"/>
              </a:endParaRPr>
            </a:p>
          </p:txBody>
        </p:sp>
        <p:sp>
          <p:nvSpPr>
            <p:cNvPr id="41" name="TextBox 15"/>
            <p:cNvSpPr txBox="1">
              <a:spLocks noChangeArrowheads="1"/>
            </p:cNvSpPr>
            <p:nvPr/>
          </p:nvSpPr>
          <p:spPr bwMode="auto">
            <a:xfrm>
              <a:off x="7546975" y="3092450"/>
              <a:ext cx="1298575" cy="298450"/>
            </a:xfrm>
            <a:prstGeom prst="rect">
              <a:avLst/>
            </a:prstGeom>
            <a:noFill/>
            <a:ln w="12700" cap="flat" cmpd="sng" algn="ctr">
              <a:noFill/>
              <a:prstDash val="solid"/>
              <a:round/>
              <a:headEnd type="none" w="med" len="med"/>
              <a:tailEnd type="none" w="med" len="med"/>
            </a:ln>
            <a:effectLst/>
          </p:spPr>
          <p:txBody>
            <a:bodyPr lIns="0" tIns="0" rIns="0" bIns="0" anchor="ctr">
              <a:spAutoFit/>
            </a:bodyPr>
            <a:lstStyle/>
            <a:p>
              <a:pPr algn="ctr" defTabSz="914099">
                <a:lnSpc>
                  <a:spcPct val="80000"/>
                </a:lnSpc>
                <a:defRPr/>
              </a:pPr>
              <a:r>
                <a:rPr lang="en-US" sz="2000" dirty="0" smtClean="0">
                  <a:ln w="12700">
                    <a:noFill/>
                    <a:prstDash val="solid"/>
                  </a:ln>
                  <a:solidFill>
                    <a:schemeClr val="accent1">
                      <a:lumMod val="40000"/>
                      <a:lumOff val="60000"/>
                    </a:schemeClr>
                  </a:solidFill>
                  <a:effectLst>
                    <a:glow rad="101600">
                      <a:schemeClr val="bg1">
                        <a:alpha val="40000"/>
                      </a:schemeClr>
                    </a:glow>
                    <a:outerShdw blurRad="165100" algn="ctr" rotWithShape="0">
                      <a:prstClr val="black"/>
                    </a:outerShdw>
                  </a:effectLst>
                  <a:latin typeface="+mn-lt"/>
                </a:rPr>
                <a:t>IPsec</a:t>
              </a:r>
              <a:endParaRPr lang="en-US" sz="2400" dirty="0">
                <a:ln w="12700">
                  <a:noFill/>
                  <a:prstDash val="solid"/>
                </a:ln>
                <a:solidFill>
                  <a:schemeClr val="accent1">
                    <a:lumMod val="40000"/>
                    <a:lumOff val="60000"/>
                  </a:schemeClr>
                </a:solidFill>
                <a:effectLst>
                  <a:glow rad="101600">
                    <a:schemeClr val="bg1">
                      <a:alpha val="40000"/>
                    </a:schemeClr>
                  </a:glow>
                  <a:outerShdw blurRad="165100" algn="ctr" rotWithShape="0">
                    <a:prstClr val="black"/>
                  </a:outerShdw>
                </a:effectLst>
                <a:latin typeface="+mn-lt"/>
              </a:endParaRPr>
            </a:p>
          </p:txBody>
        </p:sp>
        <p:sp>
          <p:nvSpPr>
            <p:cNvPr id="42" name="TextBox 18"/>
            <p:cNvSpPr txBox="1">
              <a:spLocks noChangeArrowheads="1"/>
            </p:cNvSpPr>
            <p:nvPr/>
          </p:nvSpPr>
          <p:spPr bwMode="auto">
            <a:xfrm>
              <a:off x="7467600" y="6096000"/>
              <a:ext cx="1495425" cy="291467"/>
            </a:xfrm>
            <a:prstGeom prst="rect">
              <a:avLst/>
            </a:prstGeom>
            <a:noFill/>
            <a:ln w="12700" cap="flat" cmpd="sng" algn="ctr">
              <a:noFill/>
              <a:prstDash val="solid"/>
              <a:round/>
              <a:headEnd type="none" w="med" len="med"/>
              <a:tailEnd type="none" w="med" len="med"/>
            </a:ln>
            <a:effectLst/>
          </p:spPr>
          <p:txBody>
            <a:bodyPr lIns="0" tIns="0" rIns="0" bIns="0" anchor="ctr">
              <a:spAutoFit/>
            </a:bodyPr>
            <a:lstStyle/>
            <a:p>
              <a:pPr algn="ctr" defTabSz="914099">
                <a:lnSpc>
                  <a:spcPct val="80000"/>
                </a:lnSpc>
                <a:defRPr/>
              </a:pPr>
              <a:r>
                <a:rPr lang="en-US" sz="2000" dirty="0" smtClean="0">
                  <a:ln w="12700">
                    <a:noFill/>
                    <a:prstDash val="solid"/>
                  </a:ln>
                  <a:solidFill>
                    <a:schemeClr val="accent1">
                      <a:lumMod val="40000"/>
                      <a:lumOff val="60000"/>
                    </a:schemeClr>
                  </a:solidFill>
                  <a:effectLst>
                    <a:glow rad="101600">
                      <a:schemeClr val="bg1">
                        <a:alpha val="40000"/>
                      </a:schemeClr>
                    </a:glow>
                    <a:outerShdw blurRad="165100" algn="ctr" rotWithShape="0">
                      <a:prstClr val="black"/>
                    </a:outerShdw>
                  </a:effectLst>
                  <a:latin typeface="+mn-lt"/>
                </a:rPr>
                <a:t>Direct Access</a:t>
              </a:r>
              <a:endParaRPr lang="en-US" sz="2000" dirty="0">
                <a:ln w="12700">
                  <a:noFill/>
                  <a:prstDash val="solid"/>
                </a:ln>
                <a:solidFill>
                  <a:schemeClr val="accent1">
                    <a:lumMod val="40000"/>
                    <a:lumOff val="60000"/>
                  </a:schemeClr>
                </a:solidFill>
                <a:effectLst>
                  <a:glow rad="101600">
                    <a:schemeClr val="bg1">
                      <a:alpha val="40000"/>
                    </a:schemeClr>
                  </a:glow>
                  <a:outerShdw blurRad="165100" algn="ctr" rotWithShape="0">
                    <a:prstClr val="black"/>
                  </a:outerShdw>
                </a:effectLst>
                <a:latin typeface="+mn-lt"/>
              </a:endParaRPr>
            </a:p>
          </p:txBody>
        </p:sp>
      </p:grpSp>
      <p:sp>
        <p:nvSpPr>
          <p:cNvPr id="44" name="Title 43"/>
          <p:cNvSpPr>
            <a:spLocks noGrp="1"/>
          </p:cNvSpPr>
          <p:nvPr>
            <p:ph type="title"/>
          </p:nvPr>
        </p:nvSpPr>
        <p:spPr/>
        <p:txBody>
          <a:bodyPr/>
          <a:lstStyle/>
          <a:p>
            <a:r>
              <a:rPr lang="en-US" smtClean="0"/>
              <a:t>Network Access Protection</a:t>
            </a:r>
            <a:endParaRPr lang="en-US" dirty="0"/>
          </a:p>
        </p:txBody>
      </p:sp>
      <p:sp>
        <p:nvSpPr>
          <p:cNvPr id="20" name="Text Placeholder 4"/>
          <p:cNvSpPr txBox="1">
            <a:spLocks/>
          </p:cNvSpPr>
          <p:nvPr/>
        </p:nvSpPr>
        <p:spPr bwMode="black">
          <a:xfrm>
            <a:off x="3868783" y="1411552"/>
            <a:ext cx="5027023" cy="4127099"/>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Multiple Enforcement Modes</a:t>
            </a:r>
          </a:p>
          <a:p>
            <a:pPr marL="914400" marR="0" lvl="1" indent="-396875"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Reporting mode</a:t>
            </a:r>
          </a:p>
          <a:p>
            <a:pPr marL="1258888" marR="0" lvl="2" indent="-344488"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1800" b="0" i="0" u="none" strike="noStrike" kern="1200" cap="none" spc="0" normalizeH="0" baseline="0" noProof="0" dirty="0" smtClean="0">
                <a:ln>
                  <a:noFill/>
                </a:ln>
                <a:solidFill>
                  <a:srgbClr val="99CC99"/>
                </a:solidFill>
                <a:effectLst/>
                <a:uLnTx/>
                <a:uFillTx/>
                <a:latin typeface="+mn-lt"/>
                <a:ea typeface="+mn-ea"/>
                <a:cs typeface="+mn-cs"/>
              </a:rPr>
              <a:t>Used for monitoring level of compliance</a:t>
            </a:r>
          </a:p>
          <a:p>
            <a:pPr marL="914400" marR="0" lvl="1" indent="-396875"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Deferred enforcement mode</a:t>
            </a:r>
          </a:p>
          <a:p>
            <a:pPr marL="1258888" marR="0" lvl="2" indent="-344488"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1800" b="0" i="0" u="none" strike="noStrike" kern="1200" cap="none" spc="0" normalizeH="0" baseline="0" noProof="0" dirty="0" smtClean="0">
                <a:ln>
                  <a:noFill/>
                </a:ln>
                <a:solidFill>
                  <a:srgbClr val="99CC99"/>
                </a:solidFill>
                <a:effectLst/>
                <a:uLnTx/>
                <a:uFillTx/>
                <a:latin typeface="+mn-lt"/>
                <a:ea typeface="+mn-ea"/>
                <a:cs typeface="+mn-cs"/>
              </a:rPr>
              <a:t>Full access up to a specified date/time</a:t>
            </a:r>
          </a:p>
          <a:p>
            <a:pPr marL="914400" marR="0" lvl="1" indent="-396875"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Full enforcement mode</a:t>
            </a:r>
          </a:p>
          <a:p>
            <a:pPr marL="1258888" marR="0" lvl="2" indent="-344488" algn="l" defTabSz="914363" rtl="0" eaLnBrk="1" fontAlgn="auto" latinLnBrk="0" hangingPunct="1">
              <a:lnSpc>
                <a:spcPct val="90000"/>
              </a:lnSpc>
              <a:spcBef>
                <a:spcPct val="20000"/>
              </a:spcBef>
              <a:spcAft>
                <a:spcPts val="0"/>
              </a:spcAft>
              <a:buClrTx/>
              <a:buSzPct val="90000"/>
              <a:buFontTx/>
              <a:buBlip>
                <a:blip r:embed="rId5"/>
              </a:buBlip>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Available on multiple platforms</a:t>
            </a:r>
          </a:p>
          <a:p>
            <a:pPr marL="914400" marR="0" lvl="1" indent="-396875"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Windows® 7, Vista &amp; XP SP3</a:t>
            </a:r>
          </a:p>
          <a:p>
            <a:pPr marL="914400" marR="0" lvl="1" indent="-396875"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Windows® Server 2008 &amp; 2008 R2</a:t>
            </a:r>
          </a:p>
          <a:p>
            <a:pPr marL="914400" marR="0" lvl="1" indent="-396875"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Other OS’s via partner ecosystem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22" presetClass="entr" presetSubtype="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up)">
                                      <p:cBhvr>
                                        <p:cTn id="10" dur="500"/>
                                        <p:tgtEl>
                                          <p:spTgt spid="36"/>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ipe(up)">
                                      <p:cBhvr>
                                        <p:cTn id="18" dur="500"/>
                                        <p:tgtEl>
                                          <p:spTgt spid="20">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wipe(up)">
                                      <p:cBhvr>
                                        <p:cTn id="21" dur="500"/>
                                        <p:tgtEl>
                                          <p:spTgt spid="20">
                                            <p:txEl>
                                              <p:pRg st="1" end="1"/>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0">
                                            <p:txEl>
                                              <p:pRg st="2" end="2"/>
                                            </p:txEl>
                                          </p:spTgt>
                                        </p:tgtEl>
                                        <p:attrNameLst>
                                          <p:attrName>style.visibility</p:attrName>
                                        </p:attrNameLst>
                                      </p:cBhvr>
                                      <p:to>
                                        <p:strVal val="visible"/>
                                      </p:to>
                                    </p:set>
                                    <p:animEffect transition="in" filter="wipe(up)">
                                      <p:cBhvr>
                                        <p:cTn id="24" dur="500"/>
                                        <p:tgtEl>
                                          <p:spTgt spid="20">
                                            <p:txEl>
                                              <p:pRg st="2" end="2"/>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wipe(up)">
                                      <p:cBhvr>
                                        <p:cTn id="27" dur="500"/>
                                        <p:tgtEl>
                                          <p:spTgt spid="20">
                                            <p:txEl>
                                              <p:pRg st="3" end="3"/>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0">
                                            <p:txEl>
                                              <p:pRg st="4" end="4"/>
                                            </p:txEl>
                                          </p:spTgt>
                                        </p:tgtEl>
                                        <p:attrNameLst>
                                          <p:attrName>style.visibility</p:attrName>
                                        </p:attrNameLst>
                                      </p:cBhvr>
                                      <p:to>
                                        <p:strVal val="visible"/>
                                      </p:to>
                                    </p:set>
                                    <p:animEffect transition="in" filter="wipe(up)">
                                      <p:cBhvr>
                                        <p:cTn id="30" dur="500"/>
                                        <p:tgtEl>
                                          <p:spTgt spid="20">
                                            <p:txEl>
                                              <p:pRg st="4" end="4"/>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0">
                                            <p:txEl>
                                              <p:pRg st="5" end="5"/>
                                            </p:txEl>
                                          </p:spTgt>
                                        </p:tgtEl>
                                        <p:attrNameLst>
                                          <p:attrName>style.visibility</p:attrName>
                                        </p:attrNameLst>
                                      </p:cBhvr>
                                      <p:to>
                                        <p:strVal val="visible"/>
                                      </p:to>
                                    </p:set>
                                    <p:animEffect transition="in" filter="wipe(up)">
                                      <p:cBhvr>
                                        <p:cTn id="33" dur="500"/>
                                        <p:tgtEl>
                                          <p:spTgt spid="20">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wipe(up)">
                                      <p:cBhvr>
                                        <p:cTn id="38" dur="500"/>
                                        <p:tgtEl>
                                          <p:spTgt spid="20">
                                            <p:txEl>
                                              <p:pRg st="7" end="7"/>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0">
                                            <p:txEl>
                                              <p:pRg st="8" end="8"/>
                                            </p:txEl>
                                          </p:spTgt>
                                        </p:tgtEl>
                                        <p:attrNameLst>
                                          <p:attrName>style.visibility</p:attrName>
                                        </p:attrNameLst>
                                      </p:cBhvr>
                                      <p:to>
                                        <p:strVal val="visible"/>
                                      </p:to>
                                    </p:set>
                                    <p:animEffect transition="in" filter="wipe(up)">
                                      <p:cBhvr>
                                        <p:cTn id="41" dur="500"/>
                                        <p:tgtEl>
                                          <p:spTgt spid="20">
                                            <p:txEl>
                                              <p:pRg st="8" end="8"/>
                                            </p:txEl>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wipe(up)">
                                      <p:cBhvr>
                                        <p:cTn id="44" dur="500"/>
                                        <p:tgtEl>
                                          <p:spTgt spid="20">
                                            <p:txEl>
                                              <p:pRg st="9" end="9"/>
                                            </p:tx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0">
                                            <p:txEl>
                                              <p:pRg st="10" end="10"/>
                                            </p:txEl>
                                          </p:spTgt>
                                        </p:tgtEl>
                                        <p:attrNameLst>
                                          <p:attrName>style.visibility</p:attrName>
                                        </p:attrNameLst>
                                      </p:cBhvr>
                                      <p:to>
                                        <p:strVal val="visible"/>
                                      </p:to>
                                    </p:set>
                                    <p:animEffect transition="in" filter="wipe(up)">
                                      <p:cBhvr>
                                        <p:cTn id="47" dur="500"/>
                                        <p:tgtEl>
                                          <p:spTgt spid="2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5559552"/>
            <a:ext cx="9144000" cy="1298448"/>
          </a:xfrm>
          <a:prstGeom prst="rect">
            <a:avLst/>
          </a:prstGeom>
          <a:gradFill flip="none" rotWithShape="1">
            <a:gsLst>
              <a:gs pos="0">
                <a:schemeClr val="bg1"/>
              </a:gs>
              <a:gs pos="50000">
                <a:schemeClr val="bg1"/>
              </a:gs>
              <a:gs pos="100000">
                <a:schemeClr val="bg1">
                  <a:tint val="23500"/>
                  <a:satMod val="160000"/>
                  <a:alpha val="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0" algn="ctr" defTabSz="914099" rtl="0" eaLnBrk="1" fontAlgn="base" latinLnBrk="0" hangingPunct="1">
              <a:spcBef>
                <a:spcPct val="0"/>
              </a:spcBef>
              <a:spcAft>
                <a:spcPct val="0"/>
              </a:spcAft>
            </a:pPr>
            <a:endParaRPr lang="en-US" sz="2000" kern="1200" dirty="0" smtClean="0">
              <a:solidFill>
                <a:schemeClr val="tx1"/>
              </a:solidFill>
              <a:effectLst>
                <a:outerShdw blurRad="38100" dist="38100" dir="2700000" algn="tl">
                  <a:srgbClr val="000000">
                    <a:alpha val="43137"/>
                  </a:srgbClr>
                </a:outerShdw>
              </a:effectLst>
              <a:latin typeface="Calibri" pitchFamily="34" charset="0"/>
              <a:ea typeface="+mn-ea"/>
              <a:cs typeface="+mn-cs"/>
            </a:endParaRPr>
          </a:p>
        </p:txBody>
      </p:sp>
      <p:sp>
        <p:nvSpPr>
          <p:cNvPr id="2" name="Title 1"/>
          <p:cNvSpPr>
            <a:spLocks noGrp="1"/>
          </p:cNvSpPr>
          <p:nvPr>
            <p:ph type="title"/>
          </p:nvPr>
        </p:nvSpPr>
        <p:spPr/>
        <p:txBody>
          <a:bodyPr/>
          <a:lstStyle/>
          <a:p>
            <a:r>
              <a:rPr lang="en-US" dirty="0" smtClean="0"/>
              <a:t>Terminology</a:t>
            </a:r>
            <a:endParaRPr lang="en-US" dirty="0"/>
          </a:p>
        </p:txBody>
      </p:sp>
      <p:sp>
        <p:nvSpPr>
          <p:cNvPr id="3" name="Text Placeholder 2"/>
          <p:cNvSpPr>
            <a:spLocks noGrp="1"/>
          </p:cNvSpPr>
          <p:nvPr>
            <p:ph idx="1"/>
          </p:nvPr>
        </p:nvSpPr>
        <p:spPr/>
        <p:txBody>
          <a:bodyPr/>
          <a:lstStyle/>
          <a:p>
            <a:r>
              <a:rPr lang="en-US" sz="2000" dirty="0" smtClean="0"/>
              <a:t>NPS (Network Policy Server)</a:t>
            </a:r>
          </a:p>
          <a:p>
            <a:pPr lvl="1"/>
            <a:r>
              <a:rPr lang="en-US" sz="1800" dirty="0" smtClean="0"/>
              <a:t>AAA server role in Windows® Server 2008 used to validate user identity </a:t>
            </a:r>
            <a:br>
              <a:rPr lang="en-US" sz="1800" dirty="0" smtClean="0"/>
            </a:br>
            <a:r>
              <a:rPr lang="en-US" sz="1800" dirty="0" smtClean="0"/>
              <a:t>and system health</a:t>
            </a:r>
          </a:p>
          <a:p>
            <a:r>
              <a:rPr lang="en-US" sz="2000" dirty="0" smtClean="0"/>
              <a:t>HRA (Health Registration Authority)</a:t>
            </a:r>
          </a:p>
          <a:p>
            <a:pPr lvl="1"/>
            <a:r>
              <a:rPr lang="en-US" sz="1800" dirty="0" smtClean="0"/>
              <a:t>Server role that provides compliant clients with an X.509 certificate to </a:t>
            </a:r>
            <a:br>
              <a:rPr lang="en-US" sz="1800" dirty="0" smtClean="0"/>
            </a:br>
            <a:r>
              <a:rPr lang="en-US" sz="1800" dirty="0" smtClean="0"/>
              <a:t>make health claims</a:t>
            </a:r>
          </a:p>
          <a:p>
            <a:r>
              <a:rPr lang="en-US" sz="2000" dirty="0" smtClean="0"/>
              <a:t>SHA (System Health Agent)</a:t>
            </a:r>
          </a:p>
          <a:p>
            <a:pPr lvl="1"/>
            <a:r>
              <a:rPr lang="en-US" sz="1800" dirty="0" smtClean="0"/>
              <a:t>Plug-in component that monitors health status on the client to generate </a:t>
            </a:r>
            <a:br>
              <a:rPr lang="en-US" sz="1800" dirty="0" smtClean="0"/>
            </a:br>
            <a:r>
              <a:rPr lang="en-US" sz="1800" dirty="0" smtClean="0"/>
              <a:t>a health claim</a:t>
            </a:r>
          </a:p>
          <a:p>
            <a:r>
              <a:rPr lang="en-US" sz="2000" dirty="0" smtClean="0"/>
              <a:t>SHV (System Health </a:t>
            </a:r>
            <a:r>
              <a:rPr lang="en-US" sz="2000" dirty="0" err="1" smtClean="0"/>
              <a:t>Validator</a:t>
            </a:r>
            <a:r>
              <a:rPr lang="en-US" sz="2000" dirty="0" smtClean="0"/>
              <a:t>)</a:t>
            </a:r>
          </a:p>
          <a:p>
            <a:pPr lvl="1"/>
            <a:r>
              <a:rPr lang="en-US" sz="1800" dirty="0" smtClean="0"/>
              <a:t>Plug-in server component interprets health claim from the corresponding SHA</a:t>
            </a:r>
          </a:p>
          <a:p>
            <a:r>
              <a:rPr lang="en-US" sz="2000" dirty="0" err="1" smtClean="0"/>
              <a:t>SoH</a:t>
            </a:r>
            <a:r>
              <a:rPr lang="en-US" sz="2000" dirty="0" smtClean="0"/>
              <a:t> (Statement of Health)</a:t>
            </a:r>
          </a:p>
          <a:p>
            <a:pPr lvl="1"/>
            <a:r>
              <a:rPr lang="en-US" sz="1800" dirty="0" smtClean="0"/>
              <a:t>Protocol used to communicate health claims between SHAs and SHVs</a:t>
            </a:r>
          </a:p>
          <a:p>
            <a:r>
              <a:rPr lang="en-US" sz="2000" dirty="0" smtClean="0"/>
              <a:t>QEC/EC (Quarantine Enforcement Client)</a:t>
            </a:r>
          </a:p>
          <a:p>
            <a:pPr lvl="1"/>
            <a:r>
              <a:rPr lang="en-US" sz="1800" dirty="0" smtClean="0"/>
              <a:t>Component that manages quarantine behavior on the client</a:t>
            </a:r>
          </a:p>
          <a:p>
            <a:r>
              <a:rPr lang="en-US" sz="2000" dirty="0" smtClean="0"/>
              <a:t>NAS (Network Access Server)</a:t>
            </a:r>
          </a:p>
          <a:p>
            <a:pPr lvl="1"/>
            <a:r>
              <a:rPr lang="en-US" sz="1800" dirty="0" smtClean="0"/>
              <a:t>Any server or device used to gain access to a network – e.g. 802.1x switch, VPN, TSG, DHCP server, HRA</a:t>
            </a:r>
          </a:p>
          <a:p>
            <a:endParaRPr lang="en-US" sz="20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up)">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up)">
                                      <p:cBhvr>
                                        <p:cTn id="39" dur="500"/>
                                        <p:tgtEl>
                                          <p:spTgt spid="3">
                                            <p:txEl>
                                              <p:pRg st="8" end="8"/>
                                            </p:tx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up)">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up)">
                                      <p:cBhvr>
                                        <p:cTn id="47" dur="500"/>
                                        <p:tgtEl>
                                          <p:spTgt spid="3">
                                            <p:txEl>
                                              <p:pRg st="10" end="10"/>
                                            </p:txEl>
                                          </p:spTgt>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wipe(up)">
                                      <p:cBhvr>
                                        <p:cTn id="50" dur="500"/>
                                        <p:tgtEl>
                                          <p:spTgt spid="3">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wipe(up)">
                                      <p:cBhvr>
                                        <p:cTn id="55" dur="500"/>
                                        <p:tgtEl>
                                          <p:spTgt spid="3">
                                            <p:txEl>
                                              <p:pRg st="12" end="12"/>
                                            </p:txEl>
                                          </p:spTgt>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wipe(up)">
                                      <p:cBhvr>
                                        <p:cTn id="5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0" y="5559552"/>
            <a:ext cx="9144000" cy="1298448"/>
          </a:xfrm>
          <a:prstGeom prst="rect">
            <a:avLst/>
          </a:prstGeom>
          <a:gradFill flip="none" rotWithShape="1">
            <a:gsLst>
              <a:gs pos="0">
                <a:schemeClr val="bg1"/>
              </a:gs>
              <a:gs pos="50000">
                <a:schemeClr val="bg1"/>
              </a:gs>
              <a:gs pos="100000">
                <a:schemeClr val="bg1">
                  <a:tint val="23500"/>
                  <a:satMod val="160000"/>
                  <a:alpha val="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0" algn="ctr" defTabSz="914099" rtl="0" eaLnBrk="1" fontAlgn="base" latinLnBrk="0" hangingPunct="1">
              <a:spcBef>
                <a:spcPct val="0"/>
              </a:spcBef>
              <a:spcAft>
                <a:spcPct val="0"/>
              </a:spcAft>
            </a:pPr>
            <a:endParaRPr lang="en-US" sz="2000" kern="1200" dirty="0" smtClean="0">
              <a:solidFill>
                <a:schemeClr val="tx1"/>
              </a:solidFill>
              <a:effectLst>
                <a:outerShdw blurRad="38100" dist="38100" dir="2700000" algn="tl">
                  <a:srgbClr val="000000">
                    <a:alpha val="43137"/>
                  </a:srgbClr>
                </a:outerShdw>
              </a:effectLst>
              <a:latin typeface="Calibri" pitchFamily="34" charset="0"/>
              <a:ea typeface="+mn-ea"/>
              <a:cs typeface="+mn-cs"/>
            </a:endParaRPr>
          </a:p>
        </p:txBody>
      </p:sp>
      <p:pic>
        <p:nvPicPr>
          <p:cNvPr id="52" name="Picture 3"/>
          <p:cNvPicPr>
            <a:picLocks noChangeAspect="1" noChangeArrowheads="1"/>
          </p:cNvPicPr>
          <p:nvPr/>
        </p:nvPicPr>
        <p:blipFill>
          <a:blip r:embed="rId3"/>
          <a:srcRect r="47541"/>
          <a:stretch>
            <a:fillRect/>
          </a:stretch>
        </p:blipFill>
        <p:spPr bwMode="auto">
          <a:xfrm>
            <a:off x="4771854" y="908050"/>
            <a:ext cx="4372146" cy="5949950"/>
          </a:xfrm>
          <a:prstGeom prst="rect">
            <a:avLst/>
          </a:prstGeom>
          <a:noFill/>
          <a:ln w="9525">
            <a:noFill/>
            <a:miter lim="800000"/>
            <a:headEnd/>
            <a:tailEnd/>
          </a:ln>
          <a:effectLst/>
        </p:spPr>
      </p:pic>
      <p:sp>
        <p:nvSpPr>
          <p:cNvPr id="2" name="Title 1"/>
          <p:cNvSpPr>
            <a:spLocks noGrp="1"/>
          </p:cNvSpPr>
          <p:nvPr>
            <p:ph type="title"/>
          </p:nvPr>
        </p:nvSpPr>
        <p:spPr>
          <a:xfrm>
            <a:off x="381000" y="228600"/>
            <a:ext cx="8382000" cy="609398"/>
          </a:xfrm>
        </p:spPr>
        <p:txBody>
          <a:bodyPr/>
          <a:lstStyle/>
          <a:p>
            <a:pPr lvl="0"/>
            <a:r>
              <a:rPr sz="4400" dirty="0" smtClean="0">
                <a:solidFill>
                  <a:schemeClr val="bg2"/>
                </a:solidFill>
              </a:rPr>
              <a:t>NAP - How </a:t>
            </a:r>
            <a:r>
              <a:rPr sz="4400" dirty="0">
                <a:solidFill>
                  <a:schemeClr val="bg2"/>
                </a:solidFill>
              </a:rPr>
              <a:t>It </a:t>
            </a:r>
            <a:r>
              <a:rPr sz="4400" dirty="0" smtClean="0">
                <a:solidFill>
                  <a:schemeClr val="bg2"/>
                </a:solidFill>
              </a:rPr>
              <a:t>Works</a:t>
            </a:r>
            <a:endParaRPr lang="en-US" sz="4400" dirty="0">
              <a:solidFill>
                <a:schemeClr val="bg2"/>
              </a:solidFill>
            </a:endParaRPr>
          </a:p>
        </p:txBody>
      </p:sp>
      <p:sp>
        <p:nvSpPr>
          <p:cNvPr id="4" name="Rectangle 3"/>
          <p:cNvSpPr/>
          <p:nvPr/>
        </p:nvSpPr>
        <p:spPr bwMode="auto">
          <a:xfrm>
            <a:off x="0" y="1609362"/>
            <a:ext cx="6724650" cy="4545376"/>
          </a:xfrm>
          <a:prstGeom prst="rect">
            <a:avLst/>
          </a:prstGeom>
          <a:gradFill flip="none" rotWithShape="1">
            <a:gsLst>
              <a:gs pos="9000">
                <a:srgbClr val="FFFFFF">
                  <a:alpha val="0"/>
                </a:srgbClr>
              </a:gs>
              <a:gs pos="31000">
                <a:schemeClr val="bg1">
                  <a:lumMod val="95000"/>
                  <a:lumOff val="5000"/>
                  <a:alpha val="29000"/>
                </a:schemeClr>
              </a:gs>
              <a:gs pos="67000">
                <a:schemeClr val="bg1">
                  <a:lumMod val="95000"/>
                  <a:lumOff val="5000"/>
                  <a:alpha val="57000"/>
                </a:schemeClr>
              </a:gs>
              <a:gs pos="86000">
                <a:schemeClr val="bg1">
                  <a:alpha val="38000"/>
                </a:schemeClr>
              </a:gs>
            </a:gsLst>
            <a:lin ang="10800000" scaled="1"/>
            <a:tileRect/>
          </a:gradFill>
          <a:ln w="15875" cap="sq" cmpd="sng" algn="ctr">
            <a:gradFill flip="none" rotWithShape="1">
              <a:gsLst>
                <a:gs pos="0">
                  <a:schemeClr val="tx1">
                    <a:alpha val="0"/>
                  </a:schemeClr>
                </a:gs>
                <a:gs pos="50000">
                  <a:schemeClr val="tx1"/>
                </a:gs>
                <a:gs pos="100000">
                  <a:schemeClr val="accent1">
                    <a:tint val="23500"/>
                    <a:satMod val="160000"/>
                    <a:alpha val="0"/>
                  </a:schemeClr>
                </a:gs>
              </a:gsLst>
              <a:lin ang="10800000" scaled="1"/>
              <a:tileRect/>
            </a:gradFill>
            <a:prstDash val="solid"/>
            <a:headEnd type="none" w="med" len="med"/>
            <a:tailEnd type="none" w="med" len="med"/>
          </a:ln>
          <a:effectLst>
            <a:outerShdw blurRad="50800" dist="38100" dir="5400000" algn="t" rotWithShape="0">
              <a:prstClr val="black">
                <a:alpha val="40000"/>
              </a:prstClr>
            </a:outerShdw>
          </a:effectLst>
          <a:sp3d>
            <a:bevelT w="82550"/>
          </a:sp3d>
        </p:spPr>
        <p:txBody>
          <a:bodyPr lIns="109728" tIns="54864" rIns="109728" bIns="54864" anchor="ctr"/>
          <a:lstStyle/>
          <a:p>
            <a:pPr algn="ctr" defTabSz="1096963">
              <a:defRPr/>
            </a:pPr>
            <a:endParaRPr lang="en-US" sz="3200" kern="0" dirty="0">
              <a:solidFill>
                <a:srgbClr val="FFFFFF"/>
              </a:solidFill>
              <a:latin typeface="Segoe" pitchFamily="34" charset="0"/>
            </a:endParaRPr>
          </a:p>
        </p:txBody>
      </p:sp>
      <p:sp>
        <p:nvSpPr>
          <p:cNvPr id="5" name="Oval BIG"/>
          <p:cNvSpPr>
            <a:spLocks noChangeAspect="1"/>
          </p:cNvSpPr>
          <p:nvPr/>
        </p:nvSpPr>
        <p:spPr bwMode="auto">
          <a:xfrm>
            <a:off x="4673459" y="1048947"/>
            <a:ext cx="8941082" cy="5809053"/>
          </a:xfrm>
          <a:prstGeom prst="ellipse">
            <a:avLst/>
          </a:prstGeom>
          <a:gradFill flip="none" rotWithShape="1">
            <a:gsLst>
              <a:gs pos="19000">
                <a:srgbClr val="EDFFB3"/>
              </a:gs>
              <a:gs pos="42000">
                <a:srgbClr val="B2F35B">
                  <a:alpha val="51000"/>
                </a:srgbClr>
              </a:gs>
              <a:gs pos="52000">
                <a:srgbClr val="6BC656">
                  <a:alpha val="51000"/>
                </a:srgbClr>
              </a:gs>
              <a:gs pos="100000">
                <a:schemeClr val="accent4">
                  <a:lumMod val="50000"/>
                </a:schemeClr>
              </a:gs>
            </a:gsLst>
            <a:path path="circle">
              <a:fillToRect l="50000" t="50000" r="50000" b="50000"/>
            </a:path>
            <a:tileRect/>
          </a:gradFill>
          <a:ln w="38100" cap="rnd">
            <a:noFill/>
            <a:round/>
            <a:headEnd/>
            <a:tailEnd/>
          </a:ln>
          <a:effectLst>
            <a:glow rad="228600">
              <a:schemeClr val="accent3">
                <a:alpha val="20000"/>
              </a:schemeClr>
            </a:glow>
            <a:outerShdw blurRad="63500" sx="102000" sy="102000" algn="ctr" rotWithShape="0">
              <a:schemeClr val="accent4">
                <a:lumMod val="50000"/>
                <a:alpha val="40000"/>
              </a:schemeClr>
            </a:outerShdw>
          </a:effectLst>
          <a:scene3d>
            <a:camera prst="orthographicFront"/>
            <a:lightRig rig="threePt" dir="t"/>
          </a:scene3d>
          <a:sp3d>
            <a:bevelT w="508000" h="63500" prst="coolSlant"/>
          </a:sp3d>
        </p:spPr>
        <p:txBody>
          <a:bodyPr lIns="0" tIns="0" rIns="0" bIns="0" anchor="ctr"/>
          <a:lstStyle/>
          <a:p>
            <a:pPr indent="-628650" algn="ctr" defTabSz="914400">
              <a:lnSpc>
                <a:spcPct val="83000"/>
              </a:lnSpc>
              <a:buClr>
                <a:schemeClr val="tx2"/>
              </a:buClr>
              <a:buSzPct val="76000"/>
              <a:defRPr/>
            </a:pPr>
            <a:endParaRPr lang="en-US" sz="2800" kern="0" dirty="0">
              <a:solidFill>
                <a:srgbClr val="111111"/>
              </a:solidFill>
            </a:endParaRPr>
          </a:p>
        </p:txBody>
      </p:sp>
      <p:sp>
        <p:nvSpPr>
          <p:cNvPr id="6" name="Oval 2"/>
          <p:cNvSpPr/>
          <p:nvPr/>
        </p:nvSpPr>
        <p:spPr bwMode="auto">
          <a:xfrm>
            <a:off x="6423102" y="2088092"/>
            <a:ext cx="5730798" cy="3723320"/>
          </a:xfrm>
          <a:prstGeom prst="ellipse">
            <a:avLst/>
          </a:prstGeom>
          <a:gradFill flip="none" rotWithShape="1">
            <a:gsLst>
              <a:gs pos="19000">
                <a:srgbClr val="EDFFB3"/>
              </a:gs>
              <a:gs pos="42000">
                <a:srgbClr val="B2F35B">
                  <a:alpha val="51000"/>
                </a:srgbClr>
              </a:gs>
              <a:gs pos="52000">
                <a:srgbClr val="6BC656">
                  <a:alpha val="51000"/>
                </a:srgbClr>
              </a:gs>
              <a:gs pos="100000">
                <a:schemeClr val="accent4">
                  <a:lumMod val="50000"/>
                </a:schemeClr>
              </a:gs>
            </a:gsLst>
            <a:path path="circle">
              <a:fillToRect l="50000" t="50000" r="50000" b="50000"/>
            </a:path>
            <a:tileRect/>
          </a:gradFill>
          <a:ln w="38100" cap="rnd">
            <a:noFill/>
            <a:round/>
            <a:headEnd/>
            <a:tailEnd/>
          </a:ln>
          <a:effectLst>
            <a:glow rad="228600">
              <a:schemeClr val="accent3">
                <a:alpha val="20000"/>
              </a:schemeClr>
            </a:glow>
            <a:outerShdw blurRad="63500" sx="102000" sy="102000" algn="ctr" rotWithShape="0">
              <a:schemeClr val="accent4">
                <a:lumMod val="50000"/>
                <a:alpha val="40000"/>
              </a:schemeClr>
            </a:outerShdw>
          </a:effectLst>
          <a:scene3d>
            <a:camera prst="orthographicFront"/>
            <a:lightRig rig="threePt" dir="t"/>
          </a:scene3d>
          <a:sp3d>
            <a:bevelT w="508000" h="63500" prst="coolSlant"/>
          </a:sp3d>
        </p:spPr>
        <p:txBody>
          <a:bodyPr lIns="0" tIns="0" rIns="0" bIns="0" anchor="ctr"/>
          <a:lstStyle/>
          <a:p>
            <a:pPr indent="-628650" algn="ctr" defTabSz="914400">
              <a:lnSpc>
                <a:spcPct val="83000"/>
              </a:lnSpc>
              <a:buClr>
                <a:schemeClr val="tx2"/>
              </a:buClr>
              <a:buSzPct val="76000"/>
              <a:defRPr/>
            </a:pPr>
            <a:endParaRPr lang="en-US" sz="2800" kern="0" dirty="0">
              <a:solidFill>
                <a:srgbClr val="111111"/>
              </a:solidFill>
            </a:endParaRPr>
          </a:p>
        </p:txBody>
      </p:sp>
      <p:sp>
        <p:nvSpPr>
          <p:cNvPr id="7" name="Title 1"/>
          <p:cNvSpPr txBox="1">
            <a:spLocks/>
          </p:cNvSpPr>
          <p:nvPr/>
        </p:nvSpPr>
        <p:spPr>
          <a:xfrm>
            <a:off x="381000" y="230188"/>
            <a:ext cx="8382000" cy="664797"/>
          </a:xfrm>
          <a:prstGeom prst="rect">
            <a:avLst/>
          </a:prstGeom>
        </p:spPr>
        <p:txBody>
          <a:bodyPr vert="horz" wrap="square" lIns="0" tIns="0" rIns="0" bIns="0" rtlCol="0" anchor="t">
            <a:normAutofit fontScale="97500"/>
          </a:bodyPr>
          <a:lstStyle/>
          <a:p>
            <a:pPr marL="0" marR="0" lvl="0" indent="0" algn="l" defTabSz="914099" rtl="0" eaLnBrk="1" fontAlgn="auto" latinLnBrk="0" hangingPunct="1">
              <a:lnSpc>
                <a:spcPct val="90000"/>
              </a:lnSpc>
              <a:spcBef>
                <a:spcPct val="0"/>
              </a:spcBef>
              <a:spcAft>
                <a:spcPts val="0"/>
              </a:spcAft>
              <a:buClrTx/>
              <a:buSzTx/>
              <a:buFontTx/>
              <a:buNone/>
              <a:tabLst/>
              <a:defRPr/>
            </a:pPr>
            <a:endParaRPr kumimoji="0" lang="en-US" sz="4800" b="0" i="1" u="none" strike="noStrike" kern="1200" cap="none" spc="-150" normalizeH="0" baseline="0" noProof="0" dirty="0">
              <a:ln w="3175">
                <a:noFill/>
              </a:ln>
              <a:solidFill>
                <a:schemeClr val="bg2"/>
              </a:soli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8" name="Text Placeholder 5"/>
          <p:cNvSpPr>
            <a:spLocks noGrp="1"/>
          </p:cNvSpPr>
          <p:nvPr>
            <p:ph type="body" sz="quarter" idx="10"/>
          </p:nvPr>
        </p:nvSpPr>
        <p:spPr>
          <a:xfrm>
            <a:off x="824753" y="1825625"/>
            <a:ext cx="3732213" cy="4212104"/>
          </a:xfrm>
        </p:spPr>
        <p:txBody>
          <a:bodyPr>
            <a:normAutofit lnSpcReduction="10000"/>
          </a:bodyPr>
          <a:lstStyle/>
          <a:p>
            <a:pPr marL="0" indent="0" eaLnBrk="1" hangingPunct="1">
              <a:spcBef>
                <a:spcPts val="2400"/>
              </a:spcBef>
              <a:buFontTx/>
              <a:buNone/>
              <a:tabLst>
                <a:tab pos="623888" algn="l"/>
              </a:tabLst>
            </a:pPr>
            <a:r>
              <a:rPr lang="en-US" sz="2400" dirty="0" smtClean="0"/>
              <a:t>Access requested</a:t>
            </a:r>
          </a:p>
          <a:p>
            <a:pPr marL="0" indent="0" eaLnBrk="1" hangingPunct="1">
              <a:spcBef>
                <a:spcPts val="2400"/>
              </a:spcBef>
              <a:buFontTx/>
              <a:buNone/>
              <a:tabLst>
                <a:tab pos="623888" algn="l"/>
              </a:tabLst>
            </a:pPr>
            <a:r>
              <a:rPr lang="en-US" sz="2400" dirty="0" smtClean="0"/>
              <a:t>Authentication data and health state sent to NPS (RADIUS)</a:t>
            </a:r>
          </a:p>
          <a:p>
            <a:pPr marL="0" indent="0" eaLnBrk="1" hangingPunct="1">
              <a:spcBef>
                <a:spcPts val="2400"/>
              </a:spcBef>
              <a:buFontTx/>
              <a:buNone/>
              <a:tabLst>
                <a:tab pos="623888" algn="l"/>
              </a:tabLst>
            </a:pPr>
            <a:r>
              <a:rPr lang="en-US" sz="2400" dirty="0" smtClean="0"/>
              <a:t>NPS validates against access and health policy</a:t>
            </a:r>
          </a:p>
          <a:p>
            <a:pPr marL="0" indent="0" eaLnBrk="1" hangingPunct="1">
              <a:spcBef>
                <a:spcPts val="2400"/>
              </a:spcBef>
              <a:buFontTx/>
              <a:buNone/>
              <a:tabLst>
                <a:tab pos="623888" algn="l"/>
              </a:tabLst>
            </a:pPr>
            <a:r>
              <a:rPr lang="en-US" sz="2400" dirty="0" smtClean="0"/>
              <a:t>If compliant, access granted</a:t>
            </a:r>
          </a:p>
          <a:p>
            <a:pPr marL="0" indent="0" eaLnBrk="1" hangingPunct="1">
              <a:spcBef>
                <a:spcPts val="2400"/>
              </a:spcBef>
              <a:buFontTx/>
              <a:buNone/>
              <a:tabLst>
                <a:tab pos="623888" algn="l"/>
              </a:tabLst>
            </a:pPr>
            <a:r>
              <a:rPr lang="en-US" sz="2400" dirty="0" smtClean="0"/>
              <a:t>If not compliant, restricted network access </a:t>
            </a:r>
            <a:r>
              <a:rPr lang="en-US" sz="2400" dirty="0" smtClean="0"/>
              <a:t/>
            </a:r>
            <a:br>
              <a:rPr lang="en-US" sz="2400" dirty="0" smtClean="0"/>
            </a:br>
            <a:r>
              <a:rPr lang="en-US" sz="2400" dirty="0" smtClean="0"/>
              <a:t>and </a:t>
            </a:r>
            <a:r>
              <a:rPr lang="en-US" sz="2400" dirty="0" smtClean="0"/>
              <a:t>remediation</a:t>
            </a:r>
          </a:p>
        </p:txBody>
      </p:sp>
      <p:pic>
        <p:nvPicPr>
          <p:cNvPr id="9" name="Picture 3" descr="C:\Program Files\Microsoft Resource DVD Artwork\DVD_ART\Artwork_Imagery\HARDWARE_IMAGERY\Illustration - Misc Hardware\Windows Vista Illustration Icons\VPN.png"/>
          <p:cNvPicPr>
            <a:picLocks noChangeAspect="1" noChangeArrowheads="1"/>
          </p:cNvPicPr>
          <p:nvPr/>
        </p:nvPicPr>
        <p:blipFill>
          <a:blip r:embed="rId4"/>
          <a:srcRect/>
          <a:stretch>
            <a:fillRect/>
          </a:stretch>
        </p:blipFill>
        <p:spPr bwMode="auto">
          <a:xfrm>
            <a:off x="4845050" y="3738563"/>
            <a:ext cx="525463" cy="735012"/>
          </a:xfrm>
          <a:prstGeom prst="rect">
            <a:avLst/>
          </a:prstGeom>
          <a:noFill/>
          <a:ln w="9525">
            <a:noFill/>
            <a:miter lim="800000"/>
            <a:headEnd/>
            <a:tailEnd/>
          </a:ln>
        </p:spPr>
      </p:pic>
      <p:pic>
        <p:nvPicPr>
          <p:cNvPr id="10" name="Picture 4" descr="C:\Program Files\Microsoft Resource DVD Artwork\DVD_ART\Artwork_Imagery\HARDWARE_IMAGERY\Illustration - Misc Hardware\Windows Vista Illustration Icons\Server.png"/>
          <p:cNvPicPr>
            <a:picLocks noChangeAspect="1" noChangeArrowheads="1"/>
          </p:cNvPicPr>
          <p:nvPr/>
        </p:nvPicPr>
        <p:blipFill>
          <a:blip r:embed="rId5"/>
          <a:srcRect/>
          <a:stretch>
            <a:fillRect/>
          </a:stretch>
        </p:blipFill>
        <p:spPr bwMode="auto">
          <a:xfrm>
            <a:off x="5651500" y="2990850"/>
            <a:ext cx="933450" cy="1279525"/>
          </a:xfrm>
          <a:prstGeom prst="rect">
            <a:avLst/>
          </a:prstGeom>
          <a:noFill/>
          <a:ln w="9525">
            <a:noFill/>
            <a:miter lim="800000"/>
            <a:headEnd/>
            <a:tailEnd/>
          </a:ln>
        </p:spPr>
      </p:pic>
      <p:sp>
        <p:nvSpPr>
          <p:cNvPr id="11" name="Microsoft NPS"/>
          <p:cNvSpPr/>
          <p:nvPr/>
        </p:nvSpPr>
        <p:spPr>
          <a:xfrm>
            <a:off x="5426075" y="2365375"/>
            <a:ext cx="1208088" cy="584200"/>
          </a:xfrm>
          <a:prstGeom prst="rect">
            <a:avLst/>
          </a:prstGeom>
        </p:spPr>
        <p:txBody>
          <a:bodyPr>
            <a:spAutoFit/>
          </a:bodyPr>
          <a:lstStyle/>
          <a:p>
            <a:pPr algn="ctr" defTabSz="1096963">
              <a:defRPr/>
            </a:pPr>
            <a:r>
              <a:rPr lang="en-US" sz="16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Microsoft NPS</a:t>
            </a:r>
          </a:p>
        </p:txBody>
      </p:sp>
      <p:grpSp>
        <p:nvGrpSpPr>
          <p:cNvPr id="3" name="Corporate Network"/>
          <p:cNvGrpSpPr>
            <a:grpSpLocks/>
          </p:cNvGrpSpPr>
          <p:nvPr/>
        </p:nvGrpSpPr>
        <p:grpSpPr bwMode="auto">
          <a:xfrm>
            <a:off x="6648450" y="4802188"/>
            <a:ext cx="2257425" cy="1209675"/>
            <a:chOff x="6743699" y="4944357"/>
            <a:chExt cx="2257425" cy="1210381"/>
          </a:xfrm>
        </p:grpSpPr>
        <p:pic>
          <p:nvPicPr>
            <p:cNvPr id="13" name="Picture 5" descr="C:\Program Files\Microsoft Resource DVD Artwork\DVD_ART\Artwork_Imagery\HARDWARE_IMAGERY\Illustration - Misc Hardware\Windows Vista Illustration Icons\Server.png"/>
            <p:cNvPicPr>
              <a:picLocks noChangeAspect="1" noChangeArrowheads="1"/>
            </p:cNvPicPr>
            <p:nvPr/>
          </p:nvPicPr>
          <p:blipFill>
            <a:blip r:embed="rId6"/>
            <a:srcRect/>
            <a:stretch>
              <a:fillRect/>
            </a:stretch>
          </p:blipFill>
          <p:spPr bwMode="auto">
            <a:xfrm>
              <a:off x="6925224" y="5362575"/>
              <a:ext cx="488401" cy="668338"/>
            </a:xfrm>
            <a:prstGeom prst="rect">
              <a:avLst/>
            </a:prstGeom>
            <a:noFill/>
            <a:ln w="9525">
              <a:noFill/>
              <a:miter lim="800000"/>
              <a:headEnd/>
              <a:tailEnd/>
            </a:ln>
          </p:spPr>
        </p:pic>
        <p:pic>
          <p:nvPicPr>
            <p:cNvPr id="14" name="Picture 4" descr="C:\Program Files\Microsoft Resource DVD Artwork\DVD_ART\Artwork_Imagery\HARDWARE_IMAGERY\Illustration - Misc Hardware\Windows Vista Illustration Icons\Laptop.png"/>
            <p:cNvPicPr>
              <a:picLocks noChangeAspect="1" noChangeArrowheads="1"/>
            </p:cNvPicPr>
            <p:nvPr/>
          </p:nvPicPr>
          <p:blipFill>
            <a:blip r:embed="rId7"/>
            <a:srcRect/>
            <a:stretch>
              <a:fillRect/>
            </a:stretch>
          </p:blipFill>
          <p:spPr bwMode="auto">
            <a:xfrm>
              <a:off x="8239125" y="5365750"/>
              <a:ext cx="636588" cy="636588"/>
            </a:xfrm>
            <a:prstGeom prst="rect">
              <a:avLst/>
            </a:prstGeom>
            <a:noFill/>
            <a:ln w="9525">
              <a:noFill/>
              <a:miter lim="800000"/>
              <a:headEnd/>
              <a:tailEnd/>
            </a:ln>
          </p:spPr>
        </p:pic>
        <p:pic>
          <p:nvPicPr>
            <p:cNvPr id="15" name="Picture 5" descr="C:\Program Files\Microsoft Resource DVD Artwork\DVD_ART\Artwork_Imagery\HARDWARE_IMAGERY\Illustration - Misc Hardware\Windows Vista Illustration Icons\Computer.png"/>
            <p:cNvPicPr>
              <a:picLocks noChangeAspect="1" noChangeArrowheads="1"/>
            </p:cNvPicPr>
            <p:nvPr/>
          </p:nvPicPr>
          <p:blipFill>
            <a:blip r:embed="rId8"/>
            <a:srcRect/>
            <a:stretch>
              <a:fillRect/>
            </a:stretch>
          </p:blipFill>
          <p:spPr bwMode="auto">
            <a:xfrm>
              <a:off x="7413625" y="5316538"/>
              <a:ext cx="742950" cy="742950"/>
            </a:xfrm>
            <a:prstGeom prst="rect">
              <a:avLst/>
            </a:prstGeom>
            <a:noFill/>
            <a:ln w="9525">
              <a:noFill/>
              <a:miter lim="800000"/>
              <a:headEnd/>
              <a:tailEnd/>
            </a:ln>
          </p:spPr>
        </p:pic>
        <p:sp>
          <p:nvSpPr>
            <p:cNvPr id="16" name="Intranet"/>
            <p:cNvSpPr/>
            <p:nvPr/>
          </p:nvSpPr>
          <p:spPr>
            <a:xfrm>
              <a:off x="7021512" y="4944357"/>
              <a:ext cx="1701800" cy="338334"/>
            </a:xfrm>
            <a:prstGeom prst="rect">
              <a:avLst/>
            </a:prstGeom>
          </p:spPr>
          <p:txBody>
            <a:bodyPr wrap="none">
              <a:spAutoFit/>
            </a:bodyPr>
            <a:lstStyle/>
            <a:p>
              <a:pPr defTabSz="1096963">
                <a:defRPr/>
              </a:pPr>
              <a:r>
                <a:rPr lang="en-US" sz="16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Corporate Network</a:t>
              </a:r>
            </a:p>
          </p:txBody>
        </p:sp>
        <p:sp>
          <p:nvSpPr>
            <p:cNvPr id="17" name="Rounded Rectangle 16"/>
            <p:cNvSpPr/>
            <p:nvPr/>
          </p:nvSpPr>
          <p:spPr bwMode="auto">
            <a:xfrm>
              <a:off x="6743699" y="5276850"/>
              <a:ext cx="2257425" cy="877888"/>
            </a:xfrm>
            <a:prstGeom prst="roundRect">
              <a:avLst/>
            </a:prstGeom>
            <a:noFill/>
            <a:ln w="38100" cmpd="sng">
              <a:headEnd type="none" w="med" len="med"/>
              <a:tailEnd type="none" w="med" len="me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n-US" sz="2800" dirty="0">
                <a:solidFill>
                  <a:schemeClr val="tx2"/>
                </a:solidFill>
                <a:effectLst>
                  <a:outerShdw blurRad="38100" dist="38100" dir="2700000" algn="tl">
                    <a:srgbClr val="000000">
                      <a:alpha val="43137"/>
                    </a:srgbClr>
                  </a:outerShdw>
                </a:effectLst>
              </a:endParaRPr>
            </a:p>
          </p:txBody>
        </p:sp>
      </p:grpSp>
      <p:grpSp>
        <p:nvGrpSpPr>
          <p:cNvPr id="12" name="Policy Servers"/>
          <p:cNvGrpSpPr>
            <a:grpSpLocks/>
          </p:cNvGrpSpPr>
          <p:nvPr/>
        </p:nvGrpSpPr>
        <p:grpSpPr bwMode="auto">
          <a:xfrm>
            <a:off x="6788868" y="1400313"/>
            <a:ext cx="2385589" cy="1309135"/>
            <a:chOff x="6541763" y="1566717"/>
            <a:chExt cx="2385590" cy="1309833"/>
          </a:xfrm>
        </p:grpSpPr>
        <p:sp>
          <p:nvSpPr>
            <p:cNvPr id="19" name="Intranet"/>
            <p:cNvSpPr/>
            <p:nvPr/>
          </p:nvSpPr>
          <p:spPr>
            <a:xfrm>
              <a:off x="6541763" y="1566717"/>
              <a:ext cx="2385590" cy="523499"/>
            </a:xfrm>
            <a:prstGeom prst="rect">
              <a:avLst/>
            </a:prstGeom>
          </p:spPr>
          <p:txBody>
            <a:bodyPr wrap="none">
              <a:spAutoFit/>
            </a:bodyPr>
            <a:lstStyle/>
            <a:p>
              <a:pPr algn="ctr" defTabSz="1096963">
                <a:defRPr/>
              </a:pPr>
              <a:r>
                <a:rPr lang="en-US" sz="1600" kern="0" spc="-100" dirty="0" smtClean="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Directory and Health Servers</a:t>
              </a:r>
              <a:r>
                <a:rPr lang="en-US" sz="16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
              </a:r>
              <a:br>
                <a:rPr lang="en-US" sz="16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br>
              <a:r>
                <a:rPr lang="en-US" sz="12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e.g.., </a:t>
              </a:r>
              <a:r>
                <a:rPr lang="en-US" sz="1200" kern="0" spc="-100" dirty="0" smtClean="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Active Directory, Patch</a:t>
              </a:r>
              <a:r>
                <a:rPr lang="en-US" sz="12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 AV</a:t>
              </a:r>
              <a:endParaRPr lang="en-US" sz="16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endParaRPr>
            </a:p>
          </p:txBody>
        </p:sp>
        <p:sp>
          <p:nvSpPr>
            <p:cNvPr id="20" name="Rounded Rectangle 19"/>
            <p:cNvSpPr/>
            <p:nvPr/>
          </p:nvSpPr>
          <p:spPr bwMode="auto">
            <a:xfrm>
              <a:off x="7166520" y="2095500"/>
              <a:ext cx="1266826" cy="781050"/>
            </a:xfrm>
            <a:prstGeom prst="roundRect">
              <a:avLst/>
            </a:prstGeom>
            <a:noFill/>
            <a:ln w="38100" cmpd="sng">
              <a:headEnd type="none" w="med" len="med"/>
              <a:tailEnd type="none" w="med" len="me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n-US" sz="2800" dirty="0">
                <a:solidFill>
                  <a:schemeClr val="tx2"/>
                </a:solidFill>
                <a:effectLst>
                  <a:outerShdw blurRad="38100" dist="38100" dir="2700000" algn="tl">
                    <a:srgbClr val="000000">
                      <a:alpha val="43137"/>
                    </a:srgbClr>
                  </a:outerShdw>
                </a:effectLst>
              </a:endParaRPr>
            </a:p>
          </p:txBody>
        </p:sp>
      </p:grpSp>
      <p:grpSp>
        <p:nvGrpSpPr>
          <p:cNvPr id="18" name="Group 77"/>
          <p:cNvGrpSpPr>
            <a:grpSpLocks/>
          </p:cNvGrpSpPr>
          <p:nvPr/>
        </p:nvGrpSpPr>
        <p:grpSpPr bwMode="auto">
          <a:xfrm>
            <a:off x="7600950" y="2013571"/>
            <a:ext cx="965200" cy="668337"/>
            <a:chOff x="7296699" y="2200275"/>
            <a:chExt cx="964651" cy="668338"/>
          </a:xfrm>
        </p:grpSpPr>
        <p:pic>
          <p:nvPicPr>
            <p:cNvPr id="22" name="Picture 5" descr="C:\Program Files\Microsoft Resource DVD Artwork\DVD_ART\Artwork_Imagery\HARDWARE_IMAGERY\Illustration - Misc Hardware\Windows Vista Illustration Icons\Server.png"/>
            <p:cNvPicPr>
              <a:picLocks noChangeAspect="1" noChangeArrowheads="1"/>
            </p:cNvPicPr>
            <p:nvPr/>
          </p:nvPicPr>
          <p:blipFill>
            <a:blip r:embed="rId6"/>
            <a:srcRect/>
            <a:stretch>
              <a:fillRect/>
            </a:stretch>
          </p:blipFill>
          <p:spPr bwMode="auto">
            <a:xfrm>
              <a:off x="7296699" y="2200275"/>
              <a:ext cx="488401" cy="668338"/>
            </a:xfrm>
            <a:prstGeom prst="rect">
              <a:avLst/>
            </a:prstGeom>
            <a:noFill/>
            <a:ln w="9525">
              <a:noFill/>
              <a:miter lim="800000"/>
              <a:headEnd/>
              <a:tailEnd/>
            </a:ln>
          </p:spPr>
        </p:pic>
        <p:pic>
          <p:nvPicPr>
            <p:cNvPr id="23" name="Picture 5" descr="C:\Program Files\Microsoft Resource DVD Artwork\DVD_ART\Artwork_Imagery\HARDWARE_IMAGERY\Illustration - Misc Hardware\Windows Vista Illustration Icons\Server.png"/>
            <p:cNvPicPr>
              <a:picLocks noChangeAspect="1" noChangeArrowheads="1"/>
            </p:cNvPicPr>
            <p:nvPr/>
          </p:nvPicPr>
          <p:blipFill>
            <a:blip r:embed="rId6"/>
            <a:srcRect/>
            <a:stretch>
              <a:fillRect/>
            </a:stretch>
          </p:blipFill>
          <p:spPr bwMode="auto">
            <a:xfrm>
              <a:off x="7772949" y="2200275"/>
              <a:ext cx="488401" cy="668338"/>
            </a:xfrm>
            <a:prstGeom prst="rect">
              <a:avLst/>
            </a:prstGeom>
            <a:noFill/>
            <a:ln w="9525">
              <a:noFill/>
              <a:miter lim="800000"/>
              <a:headEnd/>
              <a:tailEnd/>
            </a:ln>
          </p:spPr>
        </p:pic>
      </p:grpSp>
      <p:sp>
        <p:nvSpPr>
          <p:cNvPr id="24" name="Rounded Rectangle 23"/>
          <p:cNvSpPr/>
          <p:nvPr/>
        </p:nvSpPr>
        <p:spPr bwMode="auto">
          <a:xfrm>
            <a:off x="7049077" y="3019424"/>
            <a:ext cx="923925" cy="1647825"/>
          </a:xfrm>
          <a:prstGeom prst="roundRect">
            <a:avLst/>
          </a:prstGeom>
          <a:solidFill>
            <a:schemeClr val="accent3">
              <a:lumMod val="60000"/>
              <a:lumOff val="40000"/>
              <a:alpha val="31000"/>
            </a:schemeClr>
          </a:solidFill>
          <a:ln w="38100" cmpd="sng">
            <a:solidFill>
              <a:schemeClr val="accent3"/>
            </a:solidFill>
            <a:headEnd type="none" w="med" len="med"/>
            <a:tailEnd type="none" w="med" len="med"/>
          </a:ln>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n-US" sz="2800" dirty="0">
              <a:solidFill>
                <a:schemeClr val="tx2"/>
              </a:solidFill>
              <a:effectLst>
                <a:outerShdw blurRad="38100" dist="38100" dir="2700000" algn="tl">
                  <a:srgbClr val="000000">
                    <a:alpha val="43137"/>
                  </a:srgbClr>
                </a:outerShdw>
              </a:effectLst>
            </a:endParaRPr>
          </a:p>
        </p:txBody>
      </p:sp>
      <p:sp>
        <p:nvSpPr>
          <p:cNvPr id="25" name="Rounded Rectangle 24"/>
          <p:cNvSpPr/>
          <p:nvPr/>
        </p:nvSpPr>
        <p:spPr bwMode="auto">
          <a:xfrm>
            <a:off x="8060738" y="3019424"/>
            <a:ext cx="923925" cy="1647825"/>
          </a:xfrm>
          <a:prstGeom prst="roundRect">
            <a:avLst/>
          </a:prstGeom>
          <a:solidFill>
            <a:schemeClr val="accent3">
              <a:lumMod val="60000"/>
              <a:lumOff val="40000"/>
              <a:alpha val="31000"/>
            </a:schemeClr>
          </a:solidFill>
          <a:ln w="38100" cmpd="sng">
            <a:solidFill>
              <a:schemeClr val="accent3"/>
            </a:solidFill>
            <a:headEnd type="none" w="med" len="med"/>
            <a:tailEnd type="none" w="med" len="med"/>
          </a:ln>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n-US" sz="2800" dirty="0">
              <a:solidFill>
                <a:schemeClr val="tx2"/>
              </a:solidFill>
              <a:effectLst>
                <a:outerShdw blurRad="38100" dist="38100" dir="2700000" algn="tl">
                  <a:srgbClr val="000000">
                    <a:alpha val="43137"/>
                  </a:srgbClr>
                </a:outerShdw>
              </a:effectLst>
            </a:endParaRPr>
          </a:p>
        </p:txBody>
      </p:sp>
      <p:grpSp>
        <p:nvGrpSpPr>
          <p:cNvPr id="21" name="Group 78"/>
          <p:cNvGrpSpPr>
            <a:grpSpLocks/>
          </p:cNvGrpSpPr>
          <p:nvPr/>
        </p:nvGrpSpPr>
        <p:grpSpPr bwMode="auto">
          <a:xfrm>
            <a:off x="8097838" y="3951288"/>
            <a:ext cx="849312" cy="669925"/>
            <a:chOff x="7410999" y="2228850"/>
            <a:chExt cx="850351" cy="668338"/>
          </a:xfrm>
        </p:grpSpPr>
        <p:pic>
          <p:nvPicPr>
            <p:cNvPr id="27" name="Picture 5" descr="C:\Program Files\Microsoft Resource DVD Artwork\DVD_ART\Artwork_Imagery\HARDWARE_IMAGERY\Illustration - Misc Hardware\Windows Vista Illustration Icons\Server.png"/>
            <p:cNvPicPr>
              <a:picLocks noChangeAspect="1" noChangeArrowheads="1"/>
            </p:cNvPicPr>
            <p:nvPr/>
          </p:nvPicPr>
          <p:blipFill>
            <a:blip r:embed="rId6"/>
            <a:srcRect/>
            <a:stretch>
              <a:fillRect/>
            </a:stretch>
          </p:blipFill>
          <p:spPr bwMode="auto">
            <a:xfrm>
              <a:off x="7410999" y="2228850"/>
              <a:ext cx="488401" cy="668338"/>
            </a:xfrm>
            <a:prstGeom prst="rect">
              <a:avLst/>
            </a:prstGeom>
            <a:noFill/>
            <a:ln w="9525">
              <a:noFill/>
              <a:miter lim="800000"/>
              <a:headEnd/>
              <a:tailEnd/>
            </a:ln>
          </p:spPr>
        </p:pic>
        <p:pic>
          <p:nvPicPr>
            <p:cNvPr id="28" name="Picture 5" descr="C:\Program Files\Microsoft Resource DVD Artwork\DVD_ART\Artwork_Imagery\HARDWARE_IMAGERY\Illustration - Misc Hardware\Windows Vista Illustration Icons\Server.png"/>
            <p:cNvPicPr>
              <a:picLocks noChangeAspect="1" noChangeArrowheads="1"/>
            </p:cNvPicPr>
            <p:nvPr/>
          </p:nvPicPr>
          <p:blipFill>
            <a:blip r:embed="rId6"/>
            <a:srcRect/>
            <a:stretch>
              <a:fillRect/>
            </a:stretch>
          </p:blipFill>
          <p:spPr bwMode="auto">
            <a:xfrm>
              <a:off x="7772949" y="2228850"/>
              <a:ext cx="488401" cy="668338"/>
            </a:xfrm>
            <a:prstGeom prst="rect">
              <a:avLst/>
            </a:prstGeom>
            <a:noFill/>
            <a:ln w="9525">
              <a:noFill/>
              <a:miter lim="800000"/>
              <a:headEnd/>
              <a:tailEnd/>
            </a:ln>
          </p:spPr>
        </p:pic>
      </p:grpSp>
      <p:sp>
        <p:nvSpPr>
          <p:cNvPr id="29" name="DCHP,  VPN"/>
          <p:cNvSpPr/>
          <p:nvPr/>
        </p:nvSpPr>
        <p:spPr>
          <a:xfrm>
            <a:off x="4783138" y="4405313"/>
            <a:ext cx="1208087" cy="707886"/>
          </a:xfrm>
          <a:prstGeom prst="rect">
            <a:avLst/>
          </a:prstGeom>
        </p:spPr>
        <p:txBody>
          <a:bodyPr>
            <a:spAutoFit/>
          </a:bodyPr>
          <a:lstStyle/>
          <a:p>
            <a:pPr algn="ctr" defTabSz="1096963">
              <a:defRPr/>
            </a:pPr>
            <a:r>
              <a:rPr lang="en-US" sz="1600" kern="0" spc="-100" dirty="0" smtClean="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 NAS </a:t>
            </a:r>
            <a:endParaRPr lang="en-US" sz="16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endParaRPr>
          </a:p>
          <a:p>
            <a:pPr algn="ctr" defTabSz="1096963">
              <a:defRPr/>
            </a:pPr>
            <a:r>
              <a:rPr lang="en-US" sz="1200" kern="0" spc="-100" dirty="0" smtClean="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rPr>
              <a:t>DHCP, VPN, HRA, TSG, 802.1x switch</a:t>
            </a:r>
            <a:endParaRPr lang="en-US" sz="1200" kern="0" spc="-100" dirty="0">
              <a:ln w="18415" cmpd="sng">
                <a:noFill/>
                <a:prstDash val="solid"/>
              </a:ln>
              <a:solidFill>
                <a:schemeClr val="bg1"/>
              </a:solidFill>
              <a:effectLst>
                <a:glow rad="101600">
                  <a:schemeClr val="tx1">
                    <a:alpha val="40000"/>
                  </a:schemeClr>
                </a:glow>
                <a:outerShdw blurRad="63500" sx="102000" sy="102000" algn="ctr" rotWithShape="0">
                  <a:prstClr val="black">
                    <a:alpha val="40000"/>
                  </a:prstClr>
                </a:outerShdw>
              </a:effectLst>
              <a:latin typeface="+mn-lt"/>
            </a:endParaRPr>
          </a:p>
        </p:txBody>
      </p:sp>
      <p:sp>
        <p:nvSpPr>
          <p:cNvPr id="30" name="Restricted"/>
          <p:cNvSpPr/>
          <p:nvPr/>
        </p:nvSpPr>
        <p:spPr>
          <a:xfrm>
            <a:off x="7000875" y="3503613"/>
            <a:ext cx="1020763" cy="584200"/>
          </a:xfrm>
          <a:prstGeom prst="rect">
            <a:avLst/>
          </a:prstGeom>
        </p:spPr>
        <p:txBody>
          <a:bodyPr wrap="none">
            <a:spAutoFit/>
          </a:bodyPr>
          <a:lstStyle/>
          <a:p>
            <a:pPr algn="ctr" defTabSz="1096963">
              <a:defRPr/>
            </a:pPr>
            <a:r>
              <a:rPr lang="en-US" sz="16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t>Restricted</a:t>
            </a:r>
            <a:br>
              <a:rPr lang="en-US" sz="16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br>
            <a:r>
              <a:rPr lang="en-US" sz="16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t>Network</a:t>
            </a:r>
          </a:p>
        </p:txBody>
      </p:sp>
      <p:sp>
        <p:nvSpPr>
          <p:cNvPr id="31" name="Fix Up"/>
          <p:cNvSpPr/>
          <p:nvPr/>
        </p:nvSpPr>
        <p:spPr>
          <a:xfrm>
            <a:off x="8037513" y="3352800"/>
            <a:ext cx="1106487" cy="631825"/>
          </a:xfrm>
          <a:prstGeom prst="rect">
            <a:avLst/>
          </a:prstGeom>
        </p:spPr>
        <p:txBody>
          <a:bodyPr wrap="square">
            <a:spAutoFit/>
          </a:bodyPr>
          <a:lstStyle/>
          <a:p>
            <a:pPr algn="ctr" defTabSz="1096963">
              <a:defRPr/>
            </a:pPr>
            <a:r>
              <a:rPr lang="en-US" sz="12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t>Remediation </a:t>
            </a:r>
            <a:br>
              <a:rPr lang="en-US" sz="12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br>
            <a:r>
              <a:rPr lang="en-US" sz="12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t>Servers</a:t>
            </a:r>
            <a:br>
              <a:rPr lang="en-US" sz="120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br>
            <a:r>
              <a:rPr lang="en-US" sz="1050" b="1" kern="0" spc="-100" dirty="0">
                <a:ln w="18415" cmpd="sng">
                  <a:noFill/>
                  <a:prstDash val="solid"/>
                </a:ln>
                <a:solidFill>
                  <a:schemeClr val="accent3">
                    <a:lumMod val="50000"/>
                  </a:schemeClr>
                </a:solidFill>
                <a:effectLst>
                  <a:glow rad="101600">
                    <a:schemeClr val="tx1">
                      <a:alpha val="40000"/>
                    </a:schemeClr>
                  </a:glow>
                  <a:outerShdw blurRad="63500" sx="102000" sy="102000" algn="ctr" rotWithShape="0">
                    <a:prstClr val="black">
                      <a:alpha val="40000"/>
                    </a:prstClr>
                  </a:outerShdw>
                </a:effectLst>
                <a:latin typeface="+mn-lt"/>
              </a:rPr>
              <a:t>e.g., Patch</a:t>
            </a:r>
          </a:p>
        </p:txBody>
      </p:sp>
      <p:pic>
        <p:nvPicPr>
          <p:cNvPr id="32" name="Picture 4" descr="C:\Program Files\Microsoft Resource DVD Artwork\DVD_ART\Artwork_Imagery\HARDWARE_IMAGERY\Illustration - Misc Hardware\Windows Vista Illustration Icons\Laptop.png"/>
          <p:cNvPicPr>
            <a:picLocks noChangeAspect="1" noChangeArrowheads="1"/>
          </p:cNvPicPr>
          <p:nvPr/>
        </p:nvPicPr>
        <p:blipFill>
          <a:blip r:embed="rId7"/>
          <a:srcRect/>
          <a:stretch>
            <a:fillRect/>
          </a:stretch>
        </p:blipFill>
        <p:spPr bwMode="auto">
          <a:xfrm>
            <a:off x="3357563" y="1166813"/>
            <a:ext cx="1044575" cy="1044575"/>
          </a:xfrm>
          <a:prstGeom prst="rect">
            <a:avLst/>
          </a:prstGeom>
          <a:noFill/>
          <a:effectLst>
            <a:outerShdw blurRad="63500" sx="102000" sy="102000" algn="ctr" rotWithShape="0">
              <a:prstClr val="black">
                <a:alpha val="40000"/>
              </a:prstClr>
            </a:outerShdw>
          </a:effectLst>
        </p:spPr>
      </p:pic>
      <p:cxnSp>
        <p:nvCxnSpPr>
          <p:cNvPr id="33" name="Straight Connector 32"/>
          <p:cNvCxnSpPr/>
          <p:nvPr/>
        </p:nvCxnSpPr>
        <p:spPr>
          <a:xfrm flipV="1">
            <a:off x="6016978" y="3301465"/>
            <a:ext cx="2366626" cy="19936"/>
          </a:xfrm>
          <a:prstGeom prst="line">
            <a:avLst/>
          </a:prstGeom>
          <a:ln w="50800" cap="rnd">
            <a:solidFill>
              <a:schemeClr val="bg2"/>
            </a:solidFill>
            <a:prstDash val="sysDot"/>
            <a:tailEnd type="stealth"/>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5988755" y="4080933"/>
            <a:ext cx="1083736" cy="530582"/>
          </a:xfrm>
          <a:prstGeom prst="line">
            <a:avLst/>
          </a:prstGeom>
          <a:ln w="50800" cap="rnd">
            <a:solidFill>
              <a:schemeClr val="bg2"/>
            </a:solidFill>
            <a:prstDash val="sysDot"/>
            <a:tailEnd type="stealth"/>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265333" y="2365375"/>
            <a:ext cx="1030202" cy="660047"/>
          </a:xfrm>
          <a:prstGeom prst="line">
            <a:avLst/>
          </a:prstGeom>
          <a:ln w="50800" cap="rnd">
            <a:solidFill>
              <a:schemeClr val="bg2"/>
            </a:solidFill>
            <a:prstDash val="sysDot"/>
            <a:headEnd type="stealth"/>
            <a:tailEnd type="stealth"/>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sp>
        <p:nvSpPr>
          <p:cNvPr id="36" name="Not policy compliant"/>
          <p:cNvSpPr/>
          <p:nvPr/>
        </p:nvSpPr>
        <p:spPr bwMode="auto">
          <a:xfrm>
            <a:off x="6398088" y="3149520"/>
            <a:ext cx="928912" cy="366593"/>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109728" tIns="54864" rIns="109728" bIns="54864" anchor="ctr"/>
          <a:lstStyle/>
          <a:p>
            <a:pPr algn="ctr" defTabSz="1096963">
              <a:lnSpc>
                <a:spcPct val="90000"/>
              </a:lnSpc>
              <a:defRPr/>
            </a:pPr>
            <a:r>
              <a:rPr lang="en-US" sz="1200" dirty="0">
                <a:solidFill>
                  <a:schemeClr val="tx2"/>
                </a:solidFill>
                <a:effectLst>
                  <a:outerShdw blurRad="38100" dist="38100" dir="2700000" algn="tl">
                    <a:srgbClr val="000000">
                      <a:alpha val="43137"/>
                    </a:srgbClr>
                  </a:outerShdw>
                </a:effectLst>
              </a:rPr>
              <a:t>Not policy compliant</a:t>
            </a:r>
          </a:p>
        </p:txBody>
      </p:sp>
      <p:sp>
        <p:nvSpPr>
          <p:cNvPr id="37" name="Policy compliant"/>
          <p:cNvSpPr/>
          <p:nvPr/>
        </p:nvSpPr>
        <p:spPr bwMode="auto">
          <a:xfrm>
            <a:off x="6024349" y="4203000"/>
            <a:ext cx="928912" cy="36659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9728" tIns="54864" rIns="109728" bIns="54864" anchor="ctr"/>
          <a:lstStyle/>
          <a:p>
            <a:pPr algn="ctr" defTabSz="1096963">
              <a:lnSpc>
                <a:spcPct val="90000"/>
              </a:lnSpc>
              <a:defRPr/>
            </a:pPr>
            <a:r>
              <a:rPr lang="en-US" sz="1200" dirty="0">
                <a:solidFill>
                  <a:schemeClr val="bg1"/>
                </a:solidFill>
                <a:effectLst>
                  <a:outerShdw blurRad="63500" sx="102000" sy="102000" algn="ctr" rotWithShape="0">
                    <a:prstClr val="black">
                      <a:alpha val="40000"/>
                    </a:prstClr>
                  </a:outerShdw>
                </a:effectLst>
              </a:rPr>
              <a:t>Policy compliant</a:t>
            </a:r>
          </a:p>
        </p:txBody>
      </p:sp>
      <p:pic>
        <p:nvPicPr>
          <p:cNvPr id="38" name="Picture 6"/>
          <p:cNvPicPr>
            <a:picLocks noChangeAspect="1" noChangeArrowheads="1"/>
          </p:cNvPicPr>
          <p:nvPr/>
        </p:nvPicPr>
        <p:blipFill>
          <a:blip r:embed="rId9"/>
          <a:srcRect/>
          <a:stretch>
            <a:fillRect/>
          </a:stretch>
        </p:blipFill>
        <p:spPr bwMode="auto">
          <a:xfrm>
            <a:off x="4802188" y="3292475"/>
            <a:ext cx="577850" cy="577850"/>
          </a:xfrm>
          <a:prstGeom prst="rect">
            <a:avLst/>
          </a:prstGeom>
          <a:noFill/>
          <a:ln w="9525">
            <a:noFill/>
            <a:miter lim="800000"/>
            <a:headEnd/>
            <a:tailEnd/>
          </a:ln>
        </p:spPr>
      </p:pic>
      <p:sp>
        <p:nvSpPr>
          <p:cNvPr id="39" name="1s"/>
          <p:cNvSpPr>
            <a:spLocks noChangeAspect="1"/>
          </p:cNvSpPr>
          <p:nvPr/>
        </p:nvSpPr>
        <p:spPr bwMode="auto">
          <a:xfrm>
            <a:off x="4273615" y="1549668"/>
            <a:ext cx="364067" cy="364067"/>
          </a:xfrm>
          <a:prstGeom prst="ellipse">
            <a:avLst/>
          </a:prstGeom>
          <a:ln>
            <a:headEnd type="none" w="med" len="med"/>
            <a:tailEnd type="none" w="med" len="med"/>
          </a:ln>
          <a:scene3d>
            <a:camera prst="orthographicFront" fov="0">
              <a:rot lat="0" lon="0" rev="0"/>
            </a:camera>
            <a:lightRig rig="glow" dir="t">
              <a:rot lat="0" lon="0" rev="6360000"/>
            </a:lightRig>
          </a:scene3d>
          <a:sp3d prstMaterial="flat">
            <a:bevelT w="95250" h="101600" prst="relaxedInse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wrap="none" lIns="0" tIns="0" rIns="0" bIns="54864" anchor="ctr"/>
          <a:lstStyle/>
          <a:p>
            <a:pPr algn="ctr" defTabSz="1096963">
              <a:defRPr/>
            </a:pPr>
            <a:r>
              <a:rPr lang="en-US" sz="2400" dirty="0">
                <a:solidFill>
                  <a:schemeClr val="bg1"/>
                </a:solidFill>
                <a:effectLst>
                  <a:outerShdw blurRad="38100" dist="38100" dir="2700000" algn="tl">
                    <a:srgbClr val="000000">
                      <a:alpha val="43137"/>
                    </a:srgbClr>
                  </a:outerShdw>
                </a:effectLst>
                <a:latin typeface="Segoe Black" pitchFamily="34" charset="0"/>
              </a:rPr>
              <a:t>1</a:t>
            </a:r>
          </a:p>
        </p:txBody>
      </p:sp>
      <p:sp>
        <p:nvSpPr>
          <p:cNvPr id="40" name="3s"/>
          <p:cNvSpPr>
            <a:spLocks noChangeAspect="1"/>
          </p:cNvSpPr>
          <p:nvPr/>
        </p:nvSpPr>
        <p:spPr bwMode="auto">
          <a:xfrm>
            <a:off x="6566854" y="2544540"/>
            <a:ext cx="364067" cy="364067"/>
          </a:xfrm>
          <a:prstGeom prst="ellipse">
            <a:avLst/>
          </a:prstGeom>
          <a:ln>
            <a:headEnd type="none" w="med" len="med"/>
            <a:tailEnd type="none" w="med" len="med"/>
          </a:ln>
          <a:scene3d>
            <a:camera prst="orthographicFront" fov="0">
              <a:rot lat="0" lon="0" rev="0"/>
            </a:camera>
            <a:lightRig rig="glow" dir="t">
              <a:rot lat="0" lon="0" rev="6360000"/>
            </a:lightRig>
          </a:scene3d>
          <a:sp3d prstMaterial="flat">
            <a:bevelT w="95250" h="101600" prst="relaxedInse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wrap="none" lIns="0" tIns="0" rIns="0" bIns="54864" anchor="ctr"/>
          <a:lstStyle/>
          <a:p>
            <a:pPr algn="ctr" defTabSz="1096963">
              <a:defRPr/>
            </a:pPr>
            <a:r>
              <a:rPr lang="en-US" sz="2400" dirty="0">
                <a:solidFill>
                  <a:schemeClr val="bg1"/>
                </a:solidFill>
                <a:effectLst>
                  <a:outerShdw blurRad="38100" dist="38100" dir="2700000" algn="tl">
                    <a:srgbClr val="000000">
                      <a:alpha val="43137"/>
                    </a:srgbClr>
                  </a:outerShdw>
                </a:effectLst>
                <a:latin typeface="Segoe Black" pitchFamily="34" charset="0"/>
              </a:rPr>
              <a:t>3</a:t>
            </a:r>
          </a:p>
        </p:txBody>
      </p:sp>
      <p:sp>
        <p:nvSpPr>
          <p:cNvPr id="41" name="5s"/>
          <p:cNvSpPr>
            <a:spLocks noChangeAspect="1"/>
          </p:cNvSpPr>
          <p:nvPr/>
        </p:nvSpPr>
        <p:spPr bwMode="auto">
          <a:xfrm>
            <a:off x="7548379" y="3113546"/>
            <a:ext cx="364067" cy="364067"/>
          </a:xfrm>
          <a:prstGeom prst="ellipse">
            <a:avLst/>
          </a:prstGeom>
          <a:ln>
            <a:headEnd type="none" w="med" len="med"/>
            <a:tailEnd type="none" w="med" len="med"/>
          </a:ln>
          <a:scene3d>
            <a:camera prst="orthographicFront" fov="0">
              <a:rot lat="0" lon="0" rev="0"/>
            </a:camera>
            <a:lightRig rig="glow" dir="t">
              <a:rot lat="0" lon="0" rev="6360000"/>
            </a:lightRig>
          </a:scene3d>
          <a:sp3d prstMaterial="flat">
            <a:bevelT w="95250" h="101600" prst="relaxedInse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wrap="none" lIns="0" tIns="0" rIns="0" bIns="54864" anchor="ctr"/>
          <a:lstStyle/>
          <a:p>
            <a:pPr algn="ctr" defTabSz="1096963">
              <a:defRPr/>
            </a:pPr>
            <a:r>
              <a:rPr lang="en-US" sz="2400" dirty="0">
                <a:solidFill>
                  <a:schemeClr val="bg1"/>
                </a:solidFill>
                <a:effectLst>
                  <a:outerShdw blurRad="38100" dist="38100" dir="2700000" algn="tl">
                    <a:srgbClr val="000000">
                      <a:alpha val="43137"/>
                    </a:srgbClr>
                  </a:outerShdw>
                </a:effectLst>
                <a:latin typeface="Segoe Black" pitchFamily="34" charset="0"/>
              </a:rPr>
              <a:t>5</a:t>
            </a:r>
          </a:p>
        </p:txBody>
      </p:sp>
      <p:sp>
        <p:nvSpPr>
          <p:cNvPr id="42" name="4s"/>
          <p:cNvSpPr>
            <a:spLocks noChangeAspect="1"/>
          </p:cNvSpPr>
          <p:nvPr/>
        </p:nvSpPr>
        <p:spPr bwMode="auto">
          <a:xfrm>
            <a:off x="6383867" y="4963406"/>
            <a:ext cx="364067" cy="364067"/>
          </a:xfrm>
          <a:prstGeom prst="ellipse">
            <a:avLst/>
          </a:prstGeom>
          <a:ln>
            <a:headEnd type="none" w="med" len="med"/>
            <a:tailEnd type="none" w="med" len="med"/>
          </a:ln>
          <a:scene3d>
            <a:camera prst="orthographicFront" fov="0">
              <a:rot lat="0" lon="0" rev="0"/>
            </a:camera>
            <a:lightRig rig="glow" dir="t">
              <a:rot lat="0" lon="0" rev="6360000"/>
            </a:lightRig>
          </a:scene3d>
          <a:sp3d prstMaterial="flat">
            <a:bevelT w="95250" h="101600" prst="relaxedInse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wrap="none" lIns="0" tIns="0" rIns="0" bIns="54864" anchor="ctr"/>
          <a:lstStyle/>
          <a:p>
            <a:pPr algn="ctr" defTabSz="1096963">
              <a:defRPr/>
            </a:pPr>
            <a:r>
              <a:rPr lang="en-US" sz="2400" dirty="0">
                <a:solidFill>
                  <a:schemeClr val="bg1"/>
                </a:solidFill>
                <a:effectLst>
                  <a:outerShdw blurRad="38100" dist="38100" dir="2700000" algn="tl">
                    <a:srgbClr val="000000">
                      <a:alpha val="43137"/>
                    </a:srgbClr>
                  </a:outerShdw>
                </a:effectLst>
                <a:latin typeface="Segoe Black" pitchFamily="34" charset="0"/>
              </a:rPr>
              <a:t>4</a:t>
            </a:r>
          </a:p>
        </p:txBody>
      </p:sp>
      <p:sp>
        <p:nvSpPr>
          <p:cNvPr id="43" name="1"/>
          <p:cNvSpPr/>
          <p:nvPr/>
        </p:nvSpPr>
        <p:spPr bwMode="auto">
          <a:xfrm>
            <a:off x="236890" y="1719116"/>
            <a:ext cx="485423" cy="485423"/>
          </a:xfrm>
          <a:prstGeom prst="ellipse">
            <a:avLst/>
          </a:prstGeom>
          <a:ln>
            <a:headEnd type="none" w="med" len="med"/>
            <a:tailEnd type="none" w="med" len="med"/>
          </a:ln>
          <a:scene3d>
            <a:camera prst="orthographicFront" fov="0">
              <a:rot lat="0" lon="0" rev="0"/>
            </a:camera>
            <a:lightRig rig="glow" dir="t">
              <a:rot lat="0" lon="0" rev="6360000"/>
            </a:lightRig>
          </a:scene3d>
          <a:sp3d prstMaterial="flat">
            <a:bevelT w="95250" h="101600" prst="relaxedInse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wrap="none" lIns="0" tIns="0" rIns="0" bIns="54864" anchor="ctr"/>
          <a:lstStyle/>
          <a:p>
            <a:pPr algn="ctr" defTabSz="1096963">
              <a:defRPr/>
            </a:pPr>
            <a:r>
              <a:rPr lang="en-US" sz="2800" dirty="0">
                <a:solidFill>
                  <a:schemeClr val="bg1"/>
                </a:solidFill>
                <a:effectLst>
                  <a:outerShdw blurRad="38100" dist="38100" dir="2700000" algn="tl">
                    <a:srgbClr val="000000">
                      <a:alpha val="43137"/>
                    </a:srgbClr>
                  </a:outerShdw>
                </a:effectLst>
                <a:latin typeface="Segoe Black" pitchFamily="34" charset="0"/>
              </a:rPr>
              <a:t>1</a:t>
            </a:r>
          </a:p>
        </p:txBody>
      </p:sp>
      <p:sp>
        <p:nvSpPr>
          <p:cNvPr id="44" name="3"/>
          <p:cNvSpPr/>
          <p:nvPr/>
        </p:nvSpPr>
        <p:spPr bwMode="auto">
          <a:xfrm>
            <a:off x="236890" y="3380687"/>
            <a:ext cx="485423" cy="485423"/>
          </a:xfrm>
          <a:prstGeom prst="ellipse">
            <a:avLst/>
          </a:prstGeom>
          <a:ln>
            <a:headEnd type="none" w="med" len="med"/>
            <a:tailEnd type="none" w="med" len="med"/>
          </a:ln>
          <a:scene3d>
            <a:camera prst="orthographicFront" fov="0">
              <a:rot lat="0" lon="0" rev="0"/>
            </a:camera>
            <a:lightRig rig="glow" dir="t">
              <a:rot lat="0" lon="0" rev="6360000"/>
            </a:lightRig>
          </a:scene3d>
          <a:sp3d prstMaterial="flat">
            <a:bevelT w="95250" h="101600" prst="relaxedInse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wrap="none" lIns="0" tIns="0" rIns="0" bIns="54864" anchor="ctr"/>
          <a:lstStyle/>
          <a:p>
            <a:pPr algn="ctr" defTabSz="1096963">
              <a:defRPr/>
            </a:pPr>
            <a:r>
              <a:rPr lang="en-US" sz="2800" dirty="0">
                <a:solidFill>
                  <a:schemeClr val="bg1"/>
                </a:solidFill>
                <a:effectLst>
                  <a:outerShdw blurRad="38100" dist="38100" dir="2700000" algn="tl">
                    <a:srgbClr val="000000">
                      <a:alpha val="43137"/>
                    </a:srgbClr>
                  </a:outerShdw>
                </a:effectLst>
                <a:latin typeface="Segoe Black" pitchFamily="34" charset="0"/>
              </a:rPr>
              <a:t>3</a:t>
            </a:r>
          </a:p>
        </p:txBody>
      </p:sp>
      <p:sp>
        <p:nvSpPr>
          <p:cNvPr id="45" name="4"/>
          <p:cNvSpPr/>
          <p:nvPr/>
        </p:nvSpPr>
        <p:spPr bwMode="auto">
          <a:xfrm>
            <a:off x="236890" y="4240407"/>
            <a:ext cx="485423" cy="485423"/>
          </a:xfrm>
          <a:prstGeom prst="ellipse">
            <a:avLst/>
          </a:prstGeom>
          <a:ln>
            <a:headEnd type="none" w="med" len="med"/>
            <a:tailEnd type="none" w="med" len="med"/>
          </a:ln>
          <a:scene3d>
            <a:camera prst="orthographicFront" fov="0">
              <a:rot lat="0" lon="0" rev="0"/>
            </a:camera>
            <a:lightRig rig="glow" dir="t">
              <a:rot lat="0" lon="0" rev="6360000"/>
            </a:lightRig>
          </a:scene3d>
          <a:sp3d prstMaterial="flat">
            <a:bevelT w="95250" h="101600" prst="relaxedInse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wrap="none" lIns="0" tIns="0" rIns="0" bIns="54864" anchor="ctr"/>
          <a:lstStyle/>
          <a:p>
            <a:pPr algn="ctr" defTabSz="1096963">
              <a:defRPr/>
            </a:pPr>
            <a:r>
              <a:rPr lang="en-US" sz="2800" dirty="0">
                <a:solidFill>
                  <a:schemeClr val="bg1"/>
                </a:solidFill>
                <a:effectLst>
                  <a:outerShdw blurRad="38100" dist="38100" dir="2700000" algn="tl">
                    <a:srgbClr val="000000">
                      <a:alpha val="43137"/>
                    </a:srgbClr>
                  </a:outerShdw>
                </a:effectLst>
                <a:latin typeface="Segoe Black" pitchFamily="34" charset="0"/>
              </a:rPr>
              <a:t>4</a:t>
            </a:r>
          </a:p>
        </p:txBody>
      </p:sp>
      <p:sp>
        <p:nvSpPr>
          <p:cNvPr id="46" name="5"/>
          <p:cNvSpPr/>
          <p:nvPr/>
        </p:nvSpPr>
        <p:spPr bwMode="auto">
          <a:xfrm>
            <a:off x="236890" y="4881227"/>
            <a:ext cx="485423" cy="485423"/>
          </a:xfrm>
          <a:prstGeom prst="ellipse">
            <a:avLst/>
          </a:prstGeom>
          <a:ln>
            <a:headEnd type="none" w="med" len="med"/>
            <a:tailEnd type="none" w="med" len="med"/>
          </a:ln>
          <a:scene3d>
            <a:camera prst="orthographicFront" fov="0">
              <a:rot lat="0" lon="0" rev="0"/>
            </a:camera>
            <a:lightRig rig="glow" dir="t">
              <a:rot lat="0" lon="0" rev="6360000"/>
            </a:lightRig>
          </a:scene3d>
          <a:sp3d prstMaterial="flat">
            <a:bevelT w="95250" h="101600" prst="relaxedInse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wrap="none" lIns="0" tIns="0" rIns="0" bIns="54864" anchor="ctr"/>
          <a:lstStyle/>
          <a:p>
            <a:pPr algn="ctr" defTabSz="1096963">
              <a:defRPr/>
            </a:pPr>
            <a:r>
              <a:rPr lang="en-US" sz="2800" dirty="0">
                <a:solidFill>
                  <a:schemeClr val="bg1"/>
                </a:solidFill>
                <a:effectLst>
                  <a:outerShdw blurRad="38100" dist="38100" dir="2700000" algn="tl">
                    <a:srgbClr val="000000">
                      <a:alpha val="43137"/>
                    </a:srgbClr>
                  </a:outerShdw>
                </a:effectLst>
                <a:latin typeface="Segoe Black" pitchFamily="34" charset="0"/>
              </a:rPr>
              <a:t>5</a:t>
            </a:r>
          </a:p>
        </p:txBody>
      </p:sp>
      <p:sp>
        <p:nvSpPr>
          <p:cNvPr id="47" name="2"/>
          <p:cNvSpPr/>
          <p:nvPr/>
        </p:nvSpPr>
        <p:spPr bwMode="auto">
          <a:xfrm>
            <a:off x="236890" y="2467729"/>
            <a:ext cx="485423" cy="485423"/>
          </a:xfrm>
          <a:prstGeom prst="ellipse">
            <a:avLst/>
          </a:prstGeom>
          <a:ln>
            <a:headEnd type="none" w="med" len="med"/>
            <a:tailEnd type="none" w="med" len="med"/>
          </a:ln>
          <a:scene3d>
            <a:camera prst="orthographicFront" fov="0">
              <a:rot lat="0" lon="0" rev="0"/>
            </a:camera>
            <a:lightRig rig="glow" dir="t">
              <a:rot lat="0" lon="0" rev="6360000"/>
            </a:lightRig>
          </a:scene3d>
          <a:sp3d prstMaterial="flat">
            <a:bevelT w="95250" h="101600" prst="relaxedInse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wrap="none" lIns="0" tIns="0" rIns="0" bIns="54864" anchor="ctr"/>
          <a:lstStyle/>
          <a:p>
            <a:pPr algn="ctr" defTabSz="1096963">
              <a:defRPr/>
            </a:pPr>
            <a:r>
              <a:rPr lang="en-US" sz="2800" dirty="0">
                <a:solidFill>
                  <a:schemeClr val="bg1"/>
                </a:solidFill>
                <a:effectLst>
                  <a:outerShdw blurRad="38100" dist="38100" dir="2700000" algn="tl">
                    <a:srgbClr val="000000">
                      <a:alpha val="43137"/>
                    </a:srgbClr>
                  </a:outerShdw>
                </a:effectLst>
                <a:latin typeface="Segoe Black" pitchFamily="34" charset="0"/>
              </a:rPr>
              <a:t>2</a:t>
            </a:r>
          </a:p>
        </p:txBody>
      </p:sp>
      <p:cxnSp>
        <p:nvCxnSpPr>
          <p:cNvPr id="48" name="Straight Connector 47"/>
          <p:cNvCxnSpPr/>
          <p:nvPr/>
        </p:nvCxnSpPr>
        <p:spPr>
          <a:xfrm>
            <a:off x="5168766" y="3535363"/>
            <a:ext cx="814345" cy="1993"/>
          </a:xfrm>
          <a:prstGeom prst="line">
            <a:avLst/>
          </a:prstGeom>
          <a:ln w="50800" cap="rnd">
            <a:solidFill>
              <a:schemeClr val="bg2"/>
            </a:solidFill>
            <a:prstDash val="sysDot"/>
            <a:tailEnd type="stealth"/>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sp>
        <p:nvSpPr>
          <p:cNvPr id="49" name="2s"/>
          <p:cNvSpPr>
            <a:spLocks noChangeAspect="1"/>
          </p:cNvSpPr>
          <p:nvPr/>
        </p:nvSpPr>
        <p:spPr bwMode="auto">
          <a:xfrm>
            <a:off x="5317066" y="3353329"/>
            <a:ext cx="364067" cy="364067"/>
          </a:xfrm>
          <a:prstGeom prst="ellipse">
            <a:avLst/>
          </a:prstGeom>
          <a:ln>
            <a:headEnd type="none" w="med" len="med"/>
            <a:tailEnd type="none" w="med" len="med"/>
          </a:ln>
          <a:scene3d>
            <a:camera prst="orthographicFront" fov="0">
              <a:rot lat="0" lon="0" rev="0"/>
            </a:camera>
            <a:lightRig rig="glow" dir="t">
              <a:rot lat="0" lon="0" rev="6360000"/>
            </a:lightRig>
          </a:scene3d>
          <a:sp3d prstMaterial="flat">
            <a:bevelT w="95250" h="101600" prst="relaxedInse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wrap="none" lIns="0" tIns="0" rIns="0" bIns="54864" anchor="ctr"/>
          <a:lstStyle/>
          <a:p>
            <a:pPr algn="ctr" defTabSz="1096963">
              <a:defRPr/>
            </a:pPr>
            <a:r>
              <a:rPr lang="en-US" sz="2400" dirty="0">
                <a:solidFill>
                  <a:schemeClr val="bg1"/>
                </a:solidFill>
                <a:effectLst>
                  <a:outerShdw blurRad="38100" dist="38100" dir="2700000" algn="tl">
                    <a:srgbClr val="000000">
                      <a:alpha val="43137"/>
                    </a:srgbClr>
                  </a:outerShdw>
                </a:effectLst>
                <a:latin typeface="Segoe Black" pitchFamily="34" charset="0"/>
              </a:rPr>
              <a:t>2</a:t>
            </a:r>
          </a:p>
        </p:txBody>
      </p:sp>
      <p:cxnSp>
        <p:nvCxnSpPr>
          <p:cNvPr id="50" name="Straight Connector 49"/>
          <p:cNvCxnSpPr/>
          <p:nvPr/>
        </p:nvCxnSpPr>
        <p:spPr>
          <a:xfrm rot="16200000" flipH="1">
            <a:off x="3843847" y="2393324"/>
            <a:ext cx="1427430" cy="856648"/>
          </a:xfrm>
          <a:prstGeom prst="line">
            <a:avLst/>
          </a:prstGeom>
          <a:ln w="50800" cap="rnd">
            <a:solidFill>
              <a:schemeClr val="bg2"/>
            </a:solidFill>
            <a:prstDash val="sysDot"/>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pic>
        <p:nvPicPr>
          <p:cNvPr id="51" name="Picture 2" descr="C:\Program Files\Microsoft Resource DVD Artwork\DVD_ART\Artwork_Imagery\HARDWARE_IMAGERY\Illustration - Misc Hardware\XML Icons\router logical.png"/>
          <p:cNvPicPr>
            <a:picLocks noChangeAspect="1" noChangeArrowheads="1"/>
          </p:cNvPicPr>
          <p:nvPr/>
        </p:nvPicPr>
        <p:blipFill>
          <a:blip r:embed="rId10"/>
          <a:srcRect/>
          <a:stretch>
            <a:fillRect/>
          </a:stretch>
        </p:blipFill>
        <p:spPr bwMode="auto">
          <a:xfrm>
            <a:off x="4941888" y="3078163"/>
            <a:ext cx="387350" cy="28733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2"/>
                                        </p:tgtEl>
                                      </p:cBhvr>
                                    </p:animEffect>
                                    <p:set>
                                      <p:cBhvr>
                                        <p:cTn id="7" dur="1" fill="hold">
                                          <p:stCondLst>
                                            <p:cond delay="999"/>
                                          </p:stCondLst>
                                        </p:cTn>
                                        <p:tgtEl>
                                          <p:spTgt spid="52"/>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1000" fill="hold"/>
                                        <p:tgtEl>
                                          <p:spTgt spid="6"/>
                                        </p:tgtEl>
                                      </p:cBhvr>
                                      <p:by x="160000" y="160000"/>
                                    </p:animScale>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childTnLst>
                                </p:cTn>
                              </p:par>
                              <p:par>
                                <p:cTn id="19" presetID="10"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childTnLst>
                                </p:cTn>
                              </p:par>
                              <p:par>
                                <p:cTn id="58" presetID="10"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childTnLst>
                                </p:cTn>
                              </p:par>
                            </p:childTnLst>
                          </p:cTn>
                        </p:par>
                        <p:par>
                          <p:cTn id="61" fill="hold">
                            <p:stCondLst>
                              <p:cond delay="2000"/>
                            </p:stCondLst>
                            <p:childTnLst>
                              <p:par>
                                <p:cTn id="62" presetID="2" presetClass="entr" presetSubtype="8" fill="hold"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500" fill="hold"/>
                                        <p:tgtEl>
                                          <p:spTgt spid="4"/>
                                        </p:tgtEl>
                                        <p:attrNameLst>
                                          <p:attrName>ppt_x</p:attrName>
                                        </p:attrNameLst>
                                      </p:cBhvr>
                                      <p:tavLst>
                                        <p:tav tm="0">
                                          <p:val>
                                            <p:strVal val="0-#ppt_w/2"/>
                                          </p:val>
                                        </p:tav>
                                        <p:tav tm="100000">
                                          <p:val>
                                            <p:strVal val="#ppt_x"/>
                                          </p:val>
                                        </p:tav>
                                      </p:tavLst>
                                    </p:anim>
                                    <p:anim calcmode="lin" valueType="num">
                                      <p:cBhvr additive="base">
                                        <p:cTn id="65" dur="500" fill="hold"/>
                                        <p:tgtEl>
                                          <p:spTgt spid="4"/>
                                        </p:tgtEl>
                                        <p:attrNameLst>
                                          <p:attrName>ppt_y</p:attrName>
                                        </p:attrNameLst>
                                      </p:cBhvr>
                                      <p:tavLst>
                                        <p:tav tm="0">
                                          <p:val>
                                            <p:strVal val="#ppt_y"/>
                                          </p:val>
                                        </p:tav>
                                        <p:tav tm="100000">
                                          <p:val>
                                            <p:strVal val="#ppt_y"/>
                                          </p:val>
                                        </p:tav>
                                      </p:tavLst>
                                    </p:anim>
                                  </p:childTnLst>
                                </p:cTn>
                              </p:par>
                            </p:childTnLst>
                          </p:cTn>
                        </p:par>
                        <p:par>
                          <p:cTn id="66" fill="hold">
                            <p:stCondLst>
                              <p:cond delay="2500"/>
                            </p:stCondLst>
                            <p:childTnLst>
                              <p:par>
                                <p:cTn id="67" presetID="2" presetClass="entr" presetSubtype="8" fill="hold" nodeType="afterEffect">
                                  <p:stCondLst>
                                    <p:cond delay="60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fill="hold"/>
                                        <p:tgtEl>
                                          <p:spTgt spid="43"/>
                                        </p:tgtEl>
                                        <p:attrNameLst>
                                          <p:attrName>ppt_x</p:attrName>
                                        </p:attrNameLst>
                                      </p:cBhvr>
                                      <p:tavLst>
                                        <p:tav tm="0">
                                          <p:val>
                                            <p:strVal val="0-#ppt_w/2"/>
                                          </p:val>
                                        </p:tav>
                                        <p:tav tm="100000">
                                          <p:val>
                                            <p:strVal val="#ppt_x"/>
                                          </p:val>
                                        </p:tav>
                                      </p:tavLst>
                                    </p:anim>
                                    <p:anim calcmode="lin" valueType="num">
                                      <p:cBhvr additive="base">
                                        <p:cTn id="70" dur="500" fill="hold"/>
                                        <p:tgtEl>
                                          <p:spTgt spid="43"/>
                                        </p:tgtEl>
                                        <p:attrNameLst>
                                          <p:attrName>ppt_y</p:attrName>
                                        </p:attrNameLst>
                                      </p:cBhvr>
                                      <p:tavLst>
                                        <p:tav tm="0">
                                          <p:val>
                                            <p:strVal val="#ppt_y"/>
                                          </p:val>
                                        </p:tav>
                                        <p:tav tm="100000">
                                          <p:val>
                                            <p:strVal val="#ppt_y"/>
                                          </p:val>
                                        </p:tav>
                                      </p:tavLst>
                                    </p:anim>
                                  </p:childTnLst>
                                </p:cTn>
                              </p:par>
                            </p:childTnLst>
                          </p:cTn>
                        </p:par>
                        <p:par>
                          <p:cTn id="71" fill="hold">
                            <p:stCondLst>
                              <p:cond delay="3600"/>
                            </p:stCondLst>
                            <p:childTnLst>
                              <p:par>
                                <p:cTn id="72" presetID="22" presetClass="entr" presetSubtype="8" fill="hold" grpId="0" nodeType="afterEffect">
                                  <p:stCondLst>
                                    <p:cond delay="0"/>
                                  </p:stCondLst>
                                  <p:childTnLst>
                                    <p:set>
                                      <p:cBhvr>
                                        <p:cTn id="73" dur="1" fill="hold">
                                          <p:stCondLst>
                                            <p:cond delay="0"/>
                                          </p:stCondLst>
                                        </p:cTn>
                                        <p:tgtEl>
                                          <p:spTgt spid="8">
                                            <p:txEl>
                                              <p:pRg st="0" end="0"/>
                                            </p:txEl>
                                          </p:spTgt>
                                        </p:tgtEl>
                                        <p:attrNameLst>
                                          <p:attrName>style.visibility</p:attrName>
                                        </p:attrNameLst>
                                      </p:cBhvr>
                                      <p:to>
                                        <p:strVal val="visible"/>
                                      </p:to>
                                    </p:set>
                                    <p:animEffect transition="in" filter="wipe(left)">
                                      <p:cBhvr>
                                        <p:cTn id="74" dur="500"/>
                                        <p:tgtEl>
                                          <p:spTgt spid="8">
                                            <p:txEl>
                                              <p:pRg st="0" end="0"/>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par>
                          <p:cTn id="78" fill="hold">
                            <p:stCondLst>
                              <p:cond delay="4100"/>
                            </p:stCondLst>
                            <p:childTnLst>
                              <p:par>
                                <p:cTn id="79" presetID="22" presetClass="entr" presetSubtype="1" fill="hold"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up)">
                                      <p:cBhvr>
                                        <p:cTn id="81" dur="500"/>
                                        <p:tgtEl>
                                          <p:spTgt spid="50"/>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nodeType="click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additive="base">
                                        <p:cTn id="86" dur="500" fill="hold"/>
                                        <p:tgtEl>
                                          <p:spTgt spid="47"/>
                                        </p:tgtEl>
                                        <p:attrNameLst>
                                          <p:attrName>ppt_x</p:attrName>
                                        </p:attrNameLst>
                                      </p:cBhvr>
                                      <p:tavLst>
                                        <p:tav tm="0">
                                          <p:val>
                                            <p:strVal val="0-#ppt_w/2"/>
                                          </p:val>
                                        </p:tav>
                                        <p:tav tm="100000">
                                          <p:val>
                                            <p:strVal val="#ppt_x"/>
                                          </p:val>
                                        </p:tav>
                                      </p:tavLst>
                                    </p:anim>
                                    <p:anim calcmode="lin" valueType="num">
                                      <p:cBhvr additive="base">
                                        <p:cTn id="87" dur="500" fill="hold"/>
                                        <p:tgtEl>
                                          <p:spTgt spid="47"/>
                                        </p:tgtEl>
                                        <p:attrNameLst>
                                          <p:attrName>ppt_y</p:attrName>
                                        </p:attrNameLst>
                                      </p:cBhvr>
                                      <p:tavLst>
                                        <p:tav tm="0">
                                          <p:val>
                                            <p:strVal val="#ppt_y"/>
                                          </p:val>
                                        </p:tav>
                                        <p:tav tm="100000">
                                          <p:val>
                                            <p:strVal val="#ppt_y"/>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8">
                                            <p:txEl>
                                              <p:pRg st="1" end="1"/>
                                            </p:txEl>
                                          </p:spTgt>
                                        </p:tgtEl>
                                        <p:attrNameLst>
                                          <p:attrName>style.visibility</p:attrName>
                                        </p:attrNameLst>
                                      </p:cBhvr>
                                      <p:to>
                                        <p:strVal val="visible"/>
                                      </p:to>
                                    </p:set>
                                    <p:animEffect transition="in" filter="wipe(left)">
                                      <p:cBhvr>
                                        <p:cTn id="91" dur="500"/>
                                        <p:tgtEl>
                                          <p:spTgt spid="8">
                                            <p:txEl>
                                              <p:pRg st="1" end="1"/>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500"/>
                                        <p:tgtEl>
                                          <p:spTgt spid="49"/>
                                        </p:tgtEl>
                                      </p:cBhvr>
                                    </p:animEffect>
                                  </p:childTnLst>
                                </p:cTn>
                              </p:par>
                            </p:childTnLst>
                          </p:cTn>
                        </p:par>
                        <p:par>
                          <p:cTn id="95" fill="hold">
                            <p:stCondLst>
                              <p:cond delay="1000"/>
                            </p:stCondLst>
                            <p:childTnLst>
                              <p:par>
                                <p:cTn id="96" presetID="22" presetClass="entr" presetSubtype="8" fill="hold" nodeType="after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wipe(left)">
                                      <p:cBhvr>
                                        <p:cTn id="98" dur="500"/>
                                        <p:tgtEl>
                                          <p:spTgt spid="48"/>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500" fill="hold"/>
                                        <p:tgtEl>
                                          <p:spTgt spid="44"/>
                                        </p:tgtEl>
                                        <p:attrNameLst>
                                          <p:attrName>ppt_x</p:attrName>
                                        </p:attrNameLst>
                                      </p:cBhvr>
                                      <p:tavLst>
                                        <p:tav tm="0">
                                          <p:val>
                                            <p:strVal val="0-#ppt_w/2"/>
                                          </p:val>
                                        </p:tav>
                                        <p:tav tm="100000">
                                          <p:val>
                                            <p:strVal val="#ppt_x"/>
                                          </p:val>
                                        </p:tav>
                                      </p:tavLst>
                                    </p:anim>
                                    <p:anim calcmode="lin" valueType="num">
                                      <p:cBhvr additive="base">
                                        <p:cTn id="104" dur="500" fill="hold"/>
                                        <p:tgtEl>
                                          <p:spTgt spid="44"/>
                                        </p:tgtEl>
                                        <p:attrNameLst>
                                          <p:attrName>ppt_y</p:attrName>
                                        </p:attrNameLst>
                                      </p:cBhvr>
                                      <p:tavLst>
                                        <p:tav tm="0">
                                          <p:val>
                                            <p:strVal val="#ppt_y"/>
                                          </p:val>
                                        </p:tav>
                                        <p:tav tm="100000">
                                          <p:val>
                                            <p:strVal val="#ppt_y"/>
                                          </p:val>
                                        </p:tav>
                                      </p:tavLst>
                                    </p:anim>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8">
                                            <p:txEl>
                                              <p:pRg st="2" end="2"/>
                                            </p:txEl>
                                          </p:spTgt>
                                        </p:tgtEl>
                                        <p:attrNameLst>
                                          <p:attrName>style.visibility</p:attrName>
                                        </p:attrNameLst>
                                      </p:cBhvr>
                                      <p:to>
                                        <p:strVal val="visible"/>
                                      </p:to>
                                    </p:set>
                                    <p:animEffect transition="in" filter="wipe(left)">
                                      <p:cBhvr>
                                        <p:cTn id="108" dur="500"/>
                                        <p:tgtEl>
                                          <p:spTgt spid="8">
                                            <p:txEl>
                                              <p:pRg st="2" end="2"/>
                                            </p:txEl>
                                          </p:spTgt>
                                        </p:tgtEl>
                                      </p:cBhvr>
                                    </p:animEffect>
                                  </p:childTnLst>
                                </p:cTn>
                              </p:par>
                            </p:childTnLst>
                          </p:cTn>
                        </p:par>
                        <p:par>
                          <p:cTn id="109" fill="hold">
                            <p:stCondLst>
                              <p:cond delay="1000"/>
                            </p:stCondLst>
                            <p:childTnLst>
                              <p:par>
                                <p:cTn id="110" presetID="22" presetClass="entr" presetSubtype="8" fill="hold" nodeType="after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wipe(left)">
                                      <p:cBhvr>
                                        <p:cTn id="112" dur="500"/>
                                        <p:tgtEl>
                                          <p:spTgt spid="35"/>
                                        </p:tgtEl>
                                      </p:cBhvr>
                                    </p:animEffect>
                                  </p:childTnLst>
                                </p:cTn>
                              </p:par>
                              <p:par>
                                <p:cTn id="113" presetID="10" presetClass="entr" presetSubtype="0" fill="hold"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500"/>
                                        <p:tgtEl>
                                          <p:spTgt spid="40"/>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nodeType="click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500" fill="hold"/>
                                        <p:tgtEl>
                                          <p:spTgt spid="45"/>
                                        </p:tgtEl>
                                        <p:attrNameLst>
                                          <p:attrName>ppt_x</p:attrName>
                                        </p:attrNameLst>
                                      </p:cBhvr>
                                      <p:tavLst>
                                        <p:tav tm="0">
                                          <p:val>
                                            <p:strVal val="0-#ppt_w/2"/>
                                          </p:val>
                                        </p:tav>
                                        <p:tav tm="100000">
                                          <p:val>
                                            <p:strVal val="#ppt_x"/>
                                          </p:val>
                                        </p:tav>
                                      </p:tavLst>
                                    </p:anim>
                                    <p:anim calcmode="lin" valueType="num">
                                      <p:cBhvr additive="base">
                                        <p:cTn id="121" dur="500" fill="hold"/>
                                        <p:tgtEl>
                                          <p:spTgt spid="45"/>
                                        </p:tgtEl>
                                        <p:attrNameLst>
                                          <p:attrName>ppt_y</p:attrName>
                                        </p:attrNameLst>
                                      </p:cBhvr>
                                      <p:tavLst>
                                        <p:tav tm="0">
                                          <p:val>
                                            <p:strVal val="#ppt_y"/>
                                          </p:val>
                                        </p:tav>
                                        <p:tav tm="100000">
                                          <p:val>
                                            <p:strVal val="#ppt_y"/>
                                          </p:val>
                                        </p:tav>
                                      </p:tavLst>
                                    </p:anim>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8">
                                            <p:txEl>
                                              <p:pRg st="3" end="3"/>
                                            </p:txEl>
                                          </p:spTgt>
                                        </p:tgtEl>
                                        <p:attrNameLst>
                                          <p:attrName>style.visibility</p:attrName>
                                        </p:attrNameLst>
                                      </p:cBhvr>
                                      <p:to>
                                        <p:strVal val="visible"/>
                                      </p:to>
                                    </p:set>
                                    <p:animEffect transition="in" filter="wipe(left)">
                                      <p:cBhvr>
                                        <p:cTn id="125" dur="500"/>
                                        <p:tgtEl>
                                          <p:spTgt spid="8">
                                            <p:txEl>
                                              <p:pRg st="3" end="3"/>
                                            </p:txEl>
                                          </p:spTgt>
                                        </p:tgtEl>
                                      </p:cBhvr>
                                    </p:animEffect>
                                  </p:childTnLst>
                                </p:cTn>
                              </p:par>
                            </p:childTnLst>
                          </p:cTn>
                        </p:par>
                        <p:par>
                          <p:cTn id="126" fill="hold">
                            <p:stCondLst>
                              <p:cond delay="1000"/>
                            </p:stCondLst>
                            <p:childTnLst>
                              <p:par>
                                <p:cTn id="127" presetID="22" presetClass="entr" presetSubtype="8" fill="hold"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wipe(left)">
                                      <p:cBhvr>
                                        <p:cTn id="129" dur="500"/>
                                        <p:tgtEl>
                                          <p:spTgt spid="34"/>
                                        </p:tgtEl>
                                      </p:cBhvr>
                                    </p:animEffect>
                                  </p:childTnLst>
                                </p:cTn>
                              </p:par>
                              <p:par>
                                <p:cTn id="130" presetID="10" presetClass="entr" presetSubtype="0" fill="hold" nodeType="with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fade">
                                      <p:cBhvr>
                                        <p:cTn id="132" dur="500"/>
                                        <p:tgtEl>
                                          <p:spTgt spid="42"/>
                                        </p:tgtEl>
                                      </p:cBhvr>
                                    </p:animEffect>
                                  </p:childTnLst>
                                </p:cTn>
                              </p:par>
                              <p:par>
                                <p:cTn id="133" presetID="10" presetClass="entr" presetSubtype="0" fill="hold" nodeType="with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fade">
                                      <p:cBhvr>
                                        <p:cTn id="135" dur="1000"/>
                                        <p:tgtEl>
                                          <p:spTgt spid="37"/>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8" fill="hold" nodeType="clickEffect">
                                  <p:stCondLst>
                                    <p:cond delay="0"/>
                                  </p:stCondLst>
                                  <p:childTnLst>
                                    <p:set>
                                      <p:cBhvr>
                                        <p:cTn id="139" dur="1" fill="hold">
                                          <p:stCondLst>
                                            <p:cond delay="0"/>
                                          </p:stCondLst>
                                        </p:cTn>
                                        <p:tgtEl>
                                          <p:spTgt spid="46"/>
                                        </p:tgtEl>
                                        <p:attrNameLst>
                                          <p:attrName>style.visibility</p:attrName>
                                        </p:attrNameLst>
                                      </p:cBhvr>
                                      <p:to>
                                        <p:strVal val="visible"/>
                                      </p:to>
                                    </p:set>
                                    <p:anim calcmode="lin" valueType="num">
                                      <p:cBhvr additive="base">
                                        <p:cTn id="140" dur="500" fill="hold"/>
                                        <p:tgtEl>
                                          <p:spTgt spid="46"/>
                                        </p:tgtEl>
                                        <p:attrNameLst>
                                          <p:attrName>ppt_x</p:attrName>
                                        </p:attrNameLst>
                                      </p:cBhvr>
                                      <p:tavLst>
                                        <p:tav tm="0">
                                          <p:val>
                                            <p:strVal val="0-#ppt_w/2"/>
                                          </p:val>
                                        </p:tav>
                                        <p:tav tm="100000">
                                          <p:val>
                                            <p:strVal val="#ppt_x"/>
                                          </p:val>
                                        </p:tav>
                                      </p:tavLst>
                                    </p:anim>
                                    <p:anim calcmode="lin" valueType="num">
                                      <p:cBhvr additive="base">
                                        <p:cTn id="141" dur="500" fill="hold"/>
                                        <p:tgtEl>
                                          <p:spTgt spid="46"/>
                                        </p:tgtEl>
                                        <p:attrNameLst>
                                          <p:attrName>ppt_y</p:attrName>
                                        </p:attrNameLst>
                                      </p:cBhvr>
                                      <p:tavLst>
                                        <p:tav tm="0">
                                          <p:val>
                                            <p:strVal val="#ppt_y"/>
                                          </p:val>
                                        </p:tav>
                                        <p:tav tm="100000">
                                          <p:val>
                                            <p:strVal val="#ppt_y"/>
                                          </p:val>
                                        </p:tav>
                                      </p:tavLst>
                                    </p:anim>
                                  </p:childTnLst>
                                </p:cTn>
                              </p:par>
                            </p:childTnLst>
                          </p:cTn>
                        </p:par>
                        <p:par>
                          <p:cTn id="142" fill="hold">
                            <p:stCondLst>
                              <p:cond delay="500"/>
                            </p:stCondLst>
                            <p:childTnLst>
                              <p:par>
                                <p:cTn id="143" presetID="22" presetClass="entr" presetSubtype="8" fill="hold" grpId="0" nodeType="afterEffect">
                                  <p:stCondLst>
                                    <p:cond delay="0"/>
                                  </p:stCondLst>
                                  <p:childTnLst>
                                    <p:set>
                                      <p:cBhvr>
                                        <p:cTn id="144" dur="1" fill="hold">
                                          <p:stCondLst>
                                            <p:cond delay="0"/>
                                          </p:stCondLst>
                                        </p:cTn>
                                        <p:tgtEl>
                                          <p:spTgt spid="8">
                                            <p:txEl>
                                              <p:pRg st="4" end="4"/>
                                            </p:txEl>
                                          </p:spTgt>
                                        </p:tgtEl>
                                        <p:attrNameLst>
                                          <p:attrName>style.visibility</p:attrName>
                                        </p:attrNameLst>
                                      </p:cBhvr>
                                      <p:to>
                                        <p:strVal val="visible"/>
                                      </p:to>
                                    </p:set>
                                    <p:animEffect transition="in" filter="wipe(left)">
                                      <p:cBhvr>
                                        <p:cTn id="145" dur="500"/>
                                        <p:tgtEl>
                                          <p:spTgt spid="8">
                                            <p:txEl>
                                              <p:pRg st="4" end="4"/>
                                            </p:txEl>
                                          </p:spTgt>
                                        </p:tgtEl>
                                      </p:cBhvr>
                                    </p:animEffect>
                                  </p:childTnLst>
                                </p:cTn>
                              </p:par>
                            </p:childTnLst>
                          </p:cTn>
                        </p:par>
                        <p:par>
                          <p:cTn id="146" fill="hold">
                            <p:stCondLst>
                              <p:cond delay="1000"/>
                            </p:stCondLst>
                            <p:childTnLst>
                              <p:par>
                                <p:cTn id="147" presetID="22" presetClass="entr" presetSubtype="8" fill="hold" nodeType="after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wipe(left)">
                                      <p:cBhvr>
                                        <p:cTn id="149" dur="500"/>
                                        <p:tgtEl>
                                          <p:spTgt spid="33"/>
                                        </p:tgtEl>
                                      </p:cBhvr>
                                    </p:animEffect>
                                  </p:childTnLst>
                                </p:cTn>
                              </p:par>
                              <p:par>
                                <p:cTn id="150" presetID="10" presetClass="entr" presetSubtype="0" fill="hold" nodeType="with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par>
                                <p:cTn id="153" presetID="10" presetClass="entr" presetSubtype="0" fill="hold" nodeType="withEffect">
                                  <p:stCondLst>
                                    <p:cond delay="0"/>
                                  </p:stCondLst>
                                  <p:childTnLst>
                                    <p:set>
                                      <p:cBhvr>
                                        <p:cTn id="154" dur="1" fill="hold">
                                          <p:stCondLst>
                                            <p:cond delay="0"/>
                                          </p:stCondLst>
                                        </p:cTn>
                                        <p:tgtEl>
                                          <p:spTgt spid="36"/>
                                        </p:tgtEl>
                                        <p:attrNameLst>
                                          <p:attrName>style.visibility</p:attrName>
                                        </p:attrNameLst>
                                      </p:cBhvr>
                                      <p:to>
                                        <p:strVal val="visible"/>
                                      </p:to>
                                    </p:set>
                                    <p:animEffect transition="in" filter="fade">
                                      <p:cBhvr>
                                        <p:cTn id="15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NAP Architecture</a:t>
            </a:r>
            <a:endParaRPr lang="en-US" dirty="0"/>
          </a:p>
        </p:txBody>
      </p:sp>
      <p:sp>
        <p:nvSpPr>
          <p:cNvPr id="4" name="Rounded Rectangle 3"/>
          <p:cNvSpPr/>
          <p:nvPr/>
        </p:nvSpPr>
        <p:spPr bwMode="auto">
          <a:xfrm>
            <a:off x="5372100" y="4610100"/>
            <a:ext cx="2859913" cy="1562100"/>
          </a:xfrm>
          <a:prstGeom prst="roundRect">
            <a:avLst>
              <a:gd name="adj" fmla="val 9033"/>
            </a:avLst>
          </a:prstGeom>
          <a:solidFill>
            <a:schemeClr val="bg2">
              <a:lumMod val="2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ectangle 5"/>
          <p:cNvSpPr>
            <a:spLocks noChangeArrowheads="1"/>
          </p:cNvSpPr>
          <p:nvPr/>
        </p:nvSpPr>
        <p:spPr bwMode="auto">
          <a:xfrm>
            <a:off x="3560717" y="5720442"/>
            <a:ext cx="990601" cy="346063"/>
          </a:xfrm>
          <a:prstGeom prst="rect">
            <a:avLst/>
          </a:prstGeom>
          <a:noFill/>
          <a:ln w="12700" cap="flat" cmpd="sng" algn="ctr">
            <a:noFill/>
            <a:prstDash val="solid"/>
            <a:miter lim="800000"/>
            <a:headEnd type="none" w="med" len="med"/>
            <a:tailEnd type="none" w="med" len="me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DE399"/>
                </a:solidFill>
                <a:effectLst>
                  <a:outerShdw blurRad="38100" dist="38100" dir="2700000" algn="tl">
                    <a:srgbClr val="000000">
                      <a:alpha val="43137"/>
                    </a:srgbClr>
                  </a:outerShdw>
                </a:effectLst>
                <a:uLnTx/>
                <a:uFillTx/>
                <a:latin typeface="Segoe Semibold"/>
              </a:rPr>
              <a:t>Health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DE399"/>
                </a:solidFill>
                <a:effectLst>
                  <a:outerShdw blurRad="38100" dist="38100" dir="2700000" algn="tl">
                    <a:srgbClr val="000000">
                      <a:alpha val="43137"/>
                    </a:srgbClr>
                  </a:outerShdw>
                </a:effectLst>
                <a:uLnTx/>
                <a:uFillTx/>
                <a:latin typeface="Segoe Semibold"/>
              </a:rPr>
              <a:t>Data</a:t>
            </a:r>
            <a:endParaRPr kumimoji="0" lang="en-US" sz="1400" b="0" i="0" u="none" strike="noStrike" kern="0" cap="none" spc="0" normalizeH="0" baseline="0" noProof="0" dirty="0">
              <a:ln>
                <a:noFill/>
              </a:ln>
              <a:solidFill>
                <a:srgbClr val="FDE399"/>
              </a:solidFill>
              <a:effectLst>
                <a:outerShdw blurRad="38100" dist="38100" dir="2700000" algn="tl">
                  <a:srgbClr val="000000">
                    <a:alpha val="43137"/>
                  </a:srgbClr>
                </a:outerShdw>
              </a:effectLst>
              <a:uLnTx/>
              <a:uFillTx/>
              <a:latin typeface="Segoe Semibold"/>
            </a:endParaRPr>
          </a:p>
        </p:txBody>
      </p:sp>
      <p:sp>
        <p:nvSpPr>
          <p:cNvPr id="7" name="Rectangle 6"/>
          <p:cNvSpPr>
            <a:spLocks noChangeArrowheads="1"/>
          </p:cNvSpPr>
          <p:nvPr/>
        </p:nvSpPr>
        <p:spPr bwMode="auto">
          <a:xfrm>
            <a:off x="6322187" y="4267200"/>
            <a:ext cx="1790700" cy="381000"/>
          </a:xfrm>
          <a:prstGeom prst="rect">
            <a:avLst/>
          </a:prstGeom>
          <a:noFill/>
          <a:ln w="12700" cap="flat" cmpd="sng" algn="ctr">
            <a:noFill/>
            <a:prstDash val="solid"/>
            <a:miter lim="800000"/>
            <a:headEnd type="none" w="med" len="med"/>
            <a:tailEnd type="none" w="med" len="me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DE399"/>
                </a:solidFill>
                <a:effectLst>
                  <a:outerShdw blurRad="38100" dist="38100" dir="2700000" algn="tl">
                    <a:srgbClr val="000000">
                      <a:alpha val="43137"/>
                    </a:srgbClr>
                  </a:outerShdw>
                </a:effectLst>
                <a:uLnTx/>
                <a:uFillTx/>
                <a:latin typeface="Segoe Semibold"/>
              </a:rPr>
              <a:t>Network Access Messages</a:t>
            </a:r>
            <a:endParaRPr kumimoji="0" lang="en-US" sz="1200" b="0" i="0" u="none" strike="noStrike" kern="0" cap="none" spc="0" normalizeH="0" baseline="0" noProof="0" dirty="0">
              <a:ln>
                <a:noFill/>
              </a:ln>
              <a:solidFill>
                <a:srgbClr val="FDE399"/>
              </a:solidFill>
              <a:effectLst>
                <a:outerShdw blurRad="38100" dist="38100" dir="2700000" algn="tl">
                  <a:srgbClr val="000000">
                    <a:alpha val="43137"/>
                  </a:srgbClr>
                </a:outerShdw>
              </a:effectLst>
              <a:uLnTx/>
              <a:uFillTx/>
              <a:latin typeface="Segoe Semibold"/>
            </a:endParaRPr>
          </a:p>
        </p:txBody>
      </p:sp>
      <p:sp>
        <p:nvSpPr>
          <p:cNvPr id="8" name="Rectangle 7"/>
          <p:cNvSpPr>
            <a:spLocks noChangeArrowheads="1"/>
          </p:cNvSpPr>
          <p:nvPr/>
        </p:nvSpPr>
        <p:spPr bwMode="auto">
          <a:xfrm>
            <a:off x="5410199" y="4686300"/>
            <a:ext cx="2740787" cy="571500"/>
          </a:xfrm>
          <a:prstGeom prst="rect">
            <a:avLst/>
          </a:prstGeom>
          <a:noFill/>
          <a:ln w="12700" cap="flat" cmpd="sng" algn="ctr">
            <a:noFill/>
            <a:prstDash val="solid"/>
            <a:miter lim="800000"/>
            <a:headEnd type="none" w="med" len="med"/>
            <a:tailEnd type="none" w="med" len="med"/>
          </a:ln>
          <a:effectLst/>
        </p:spPr>
        <p:txBody>
          <a:bodyPr wrap="none" anchor="ctr"/>
          <a:lstStyle/>
          <a:p>
            <a:pPr marL="0" marR="0" lvl="0" indent="0" defTabSz="914099" eaLnBrk="1" latinLnBrk="0" hangingPunct="1">
              <a:lnSpc>
                <a:spcPct val="100000"/>
              </a:lnSpc>
              <a:buClrTx/>
              <a:buSzTx/>
              <a:buFontTx/>
              <a:buNone/>
              <a:tabLst/>
              <a:defRPr/>
            </a:pPr>
            <a:r>
              <a:rPr lang="en-US" sz="1600" dirty="0" smtClean="0">
                <a:solidFill>
                  <a:srgbClr val="FFFFFF"/>
                </a:solidFill>
                <a:effectLst>
                  <a:outerShdw blurRad="38100" dist="38100" dir="2700000" algn="tl">
                    <a:srgbClr val="000000">
                      <a:alpha val="43137"/>
                    </a:srgbClr>
                  </a:outerShdw>
                </a:effectLst>
                <a:latin typeface="Calibri" pitchFamily="34" charset="0"/>
              </a:rPr>
              <a:t>Network </a:t>
            </a:r>
            <a:r>
              <a:rPr lang="en-US" sz="1600" dirty="0">
                <a:solidFill>
                  <a:srgbClr val="FFFFFF"/>
                </a:solidFill>
                <a:effectLst>
                  <a:outerShdw blurRad="38100" dist="38100" dir="2700000" algn="tl">
                    <a:srgbClr val="000000">
                      <a:alpha val="43137"/>
                    </a:srgbClr>
                  </a:outerShdw>
                </a:effectLst>
                <a:latin typeface="Calibri" pitchFamily="34" charset="0"/>
              </a:rPr>
              <a:t>Access Devices </a:t>
            </a:r>
            <a:r>
              <a:rPr lang="en-US" sz="1600" dirty="0" smtClean="0">
                <a:solidFill>
                  <a:srgbClr val="FFFFFF"/>
                </a:solidFill>
                <a:effectLst>
                  <a:outerShdw blurRad="38100" dist="38100" dir="2700000" algn="tl">
                    <a:srgbClr val="000000">
                      <a:alpha val="43137"/>
                    </a:srgbClr>
                  </a:outerShdw>
                </a:effectLst>
                <a:latin typeface="Calibri" pitchFamily="34" charset="0"/>
              </a:rPr>
              <a:t>and</a:t>
            </a:r>
          </a:p>
          <a:p>
            <a:pPr marL="0" marR="0" lvl="0" indent="0" defTabSz="914099" eaLnBrk="1" latinLnBrk="0" hangingPunct="1">
              <a:lnSpc>
                <a:spcPct val="100000"/>
              </a:lnSpc>
              <a:buClrTx/>
              <a:buSzTx/>
              <a:buFontTx/>
              <a:buNone/>
              <a:tabLst/>
              <a:defRPr/>
            </a:pPr>
            <a:r>
              <a:rPr lang="en-US" sz="1600" dirty="0" smtClean="0">
                <a:solidFill>
                  <a:srgbClr val="FFFFFF"/>
                </a:solidFill>
                <a:effectLst>
                  <a:outerShdw blurRad="38100" dist="38100" dir="2700000" algn="tl">
                    <a:srgbClr val="000000">
                      <a:alpha val="43137"/>
                    </a:srgbClr>
                  </a:outerShdw>
                </a:effectLst>
                <a:latin typeface="Calibri" pitchFamily="34" charset="0"/>
              </a:rPr>
              <a:t>Enforcement Servers (ES)</a:t>
            </a:r>
            <a:endParaRPr lang="en-US" sz="1600" dirty="0">
              <a:solidFill>
                <a:srgbClr val="FFFFFF"/>
              </a:solidFill>
              <a:effectLst>
                <a:outerShdw blurRad="38100" dist="38100" dir="2700000" algn="tl">
                  <a:srgbClr val="000000">
                    <a:alpha val="43137"/>
                  </a:srgbClr>
                </a:outerShdw>
              </a:effectLst>
              <a:latin typeface="Calibri" pitchFamily="34" charset="0"/>
            </a:endParaRPr>
          </a:p>
        </p:txBody>
      </p:sp>
      <p:pic>
        <p:nvPicPr>
          <p:cNvPr id="9" name="Rectangle 259085"/>
          <p:cNvPicPr>
            <a:picLocks noChangeAspect="1" noChangeArrowheads="1"/>
          </p:cNvPicPr>
          <p:nvPr/>
        </p:nvPicPr>
        <p:blipFill>
          <a:blip r:embed="rId4" cstate="print"/>
          <a:srcRect/>
          <a:stretch>
            <a:fillRect/>
          </a:stretch>
        </p:blipFill>
        <p:spPr bwMode="auto">
          <a:xfrm>
            <a:off x="6322187" y="5448300"/>
            <a:ext cx="330200" cy="435657"/>
          </a:xfrm>
          <a:prstGeom prst="rect">
            <a:avLst/>
          </a:prstGeom>
          <a:noFill/>
          <a:ln w="9525">
            <a:noFill/>
            <a:miter lim="800000"/>
            <a:headEnd/>
            <a:tailEnd/>
          </a:ln>
          <a:effectLst>
            <a:outerShdw blurRad="63500" sx="102000" sy="102000" algn="ctr" rotWithShape="0">
              <a:prstClr val="black">
                <a:alpha val="40000"/>
              </a:prstClr>
            </a:outerShdw>
          </a:effectLst>
        </p:spPr>
      </p:pic>
      <p:graphicFrame>
        <p:nvGraphicFramePr>
          <p:cNvPr id="10" name="Object 58"/>
          <p:cNvGraphicFramePr>
            <a:graphicFrameLocks noChangeAspect="1"/>
          </p:cNvGraphicFramePr>
          <p:nvPr/>
        </p:nvGraphicFramePr>
        <p:xfrm>
          <a:off x="5522087" y="5443258"/>
          <a:ext cx="668338" cy="576542"/>
        </p:xfrm>
        <a:graphic>
          <a:graphicData uri="http://schemas.openxmlformats.org/presentationml/2006/ole">
            <p:oleObj spid="_x0000_s1026" name="Visio" r:id="rId5" imgW="757947" imgH="789317" progId="Visio.Drawing.11">
              <p:embed/>
            </p:oleObj>
          </a:graphicData>
        </a:graphic>
      </p:graphicFrame>
      <p:sp>
        <p:nvSpPr>
          <p:cNvPr id="11" name="Straight Connector 316455"/>
          <p:cNvSpPr>
            <a:spLocks noChangeShapeType="1"/>
          </p:cNvSpPr>
          <p:nvPr/>
        </p:nvSpPr>
        <p:spPr bwMode="auto">
          <a:xfrm flipH="1">
            <a:off x="1485900" y="2244725"/>
            <a:ext cx="0" cy="274320"/>
          </a:xfrm>
          <a:prstGeom prst="line">
            <a:avLst/>
          </a:prstGeom>
          <a:noFill/>
          <a:ln w="19050" algn="ctr">
            <a:solidFill>
              <a:srgbClr val="FFFFFF"/>
            </a:solidFill>
            <a:round/>
            <a:headEnd type="arrow"/>
            <a:tailEnd type="arrow" w="med" len="med"/>
          </a:ln>
          <a:effectLst>
            <a:glow rad="63500">
              <a:srgbClr val="FDE399">
                <a:satMod val="175000"/>
                <a:alpha val="40000"/>
              </a:srgbClr>
            </a:glo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ectangle 11"/>
          <p:cNvSpPr>
            <a:spLocks noChangeArrowheads="1"/>
          </p:cNvSpPr>
          <p:nvPr/>
        </p:nvSpPr>
        <p:spPr bwMode="auto">
          <a:xfrm>
            <a:off x="1333500" y="2168525"/>
            <a:ext cx="1209675" cy="422275"/>
          </a:xfrm>
          <a:prstGeom prst="rect">
            <a:avLst/>
          </a:prstGeom>
          <a:noFill/>
          <a:ln w="12700" cap="flat" cmpd="sng" algn="ctr">
            <a:noFill/>
            <a:prstDash val="solid"/>
            <a:miter lim="800000"/>
            <a:headEnd type="none" w="med" len="med"/>
            <a:tailEnd type="none" w="med" len="me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DE399"/>
                </a:solidFill>
                <a:effectLst>
                  <a:outerShdw blurRad="38100" dist="38100" dir="2700000" algn="tl">
                    <a:srgbClr val="000000">
                      <a:alpha val="43137"/>
                    </a:srgbClr>
                  </a:outerShdw>
                </a:effectLst>
                <a:uLnTx/>
                <a:uFillTx/>
                <a:latin typeface="Segoe Semibold"/>
              </a:rPr>
              <a:t>Updates</a:t>
            </a:r>
            <a:endParaRPr kumimoji="0" lang="en-US" sz="1400" b="0" i="0" u="none" strike="noStrike" kern="0" cap="none" spc="0" normalizeH="0" baseline="0" noProof="0" dirty="0">
              <a:ln>
                <a:noFill/>
              </a:ln>
              <a:solidFill>
                <a:srgbClr val="FDE399"/>
              </a:solidFill>
              <a:effectLst>
                <a:outerShdw blurRad="38100" dist="38100" dir="2700000" algn="tl">
                  <a:srgbClr val="000000">
                    <a:alpha val="43137"/>
                  </a:srgbClr>
                </a:outerShdw>
              </a:effectLst>
              <a:uLnTx/>
              <a:uFillTx/>
              <a:latin typeface="Segoe Semibold"/>
            </a:endParaRPr>
          </a:p>
        </p:txBody>
      </p:sp>
      <p:sp>
        <p:nvSpPr>
          <p:cNvPr id="13" name="Rectangle 12"/>
          <p:cNvSpPr>
            <a:spLocks noChangeArrowheads="1"/>
          </p:cNvSpPr>
          <p:nvPr/>
        </p:nvSpPr>
        <p:spPr bwMode="auto">
          <a:xfrm>
            <a:off x="748936" y="1219199"/>
            <a:ext cx="1752600" cy="304800"/>
          </a:xfrm>
          <a:prstGeom prst="rect">
            <a:avLst/>
          </a:prstGeom>
          <a:noFill/>
          <a:ln w="12700" cap="flat" cmpd="sng" algn="ctr">
            <a:noFill/>
            <a:prstDash val="solid"/>
            <a:miter lim="800000"/>
            <a:headEnd type="none" w="med" len="med"/>
            <a:tailEnd type="none" w="med" len="me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outerShdw blurRad="38100" dist="38100" dir="2700000" algn="tl">
                    <a:srgbClr val="000000">
                      <a:alpha val="43137"/>
                    </a:srgbClr>
                  </a:outerShdw>
                </a:effectLst>
                <a:uLnTx/>
                <a:uFillTx/>
                <a:latin typeface="Segoe Semibold"/>
              </a:rPr>
              <a:t>Remediation Servers</a:t>
            </a:r>
            <a:endParaRPr kumimoji="0" lang="en-US" sz="1600" b="0" i="0" u="none" strike="noStrike" kern="0" cap="none" spc="0" normalizeH="0" baseline="0" noProof="0" dirty="0">
              <a:ln>
                <a:noFill/>
              </a:ln>
              <a:effectLst>
                <a:outerShdw blurRad="38100" dist="38100" dir="2700000" algn="tl">
                  <a:srgbClr val="000000">
                    <a:alpha val="43137"/>
                  </a:srgbClr>
                </a:outerShdw>
              </a:effectLst>
              <a:uLnTx/>
              <a:uFillTx/>
              <a:latin typeface="Segoe Semibold"/>
            </a:endParaRPr>
          </a:p>
        </p:txBody>
      </p:sp>
      <p:sp>
        <p:nvSpPr>
          <p:cNvPr id="14" name="Straight Connector 316455"/>
          <p:cNvSpPr>
            <a:spLocks noChangeShapeType="1"/>
          </p:cNvSpPr>
          <p:nvPr/>
        </p:nvSpPr>
        <p:spPr bwMode="auto">
          <a:xfrm flipH="1">
            <a:off x="6779387" y="2068512"/>
            <a:ext cx="0" cy="274320"/>
          </a:xfrm>
          <a:prstGeom prst="line">
            <a:avLst/>
          </a:prstGeom>
          <a:noFill/>
          <a:ln w="19050" algn="ctr">
            <a:solidFill>
              <a:srgbClr val="FFFFFF"/>
            </a:solidFill>
            <a:round/>
            <a:headEnd type="arrow"/>
            <a:tailEnd type="arrow" w="med" len="med"/>
          </a:ln>
          <a:effectLst>
            <a:glow rad="63500">
              <a:srgbClr val="FDE399">
                <a:satMod val="175000"/>
                <a:alpha val="40000"/>
              </a:srgb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Rectangle 14"/>
          <p:cNvSpPr>
            <a:spLocks noChangeArrowheads="1"/>
          </p:cNvSpPr>
          <p:nvPr/>
        </p:nvSpPr>
        <p:spPr bwMode="auto">
          <a:xfrm>
            <a:off x="5447461" y="2019300"/>
            <a:ext cx="1209675" cy="422275"/>
          </a:xfrm>
          <a:prstGeom prst="rect">
            <a:avLst/>
          </a:prstGeom>
          <a:noFill/>
          <a:ln w="12700" cap="flat" cmpd="sng" algn="ctr">
            <a:noFill/>
            <a:prstDash val="solid"/>
            <a:miter lim="800000"/>
            <a:headEnd type="none" w="med" len="med"/>
            <a:tailEnd type="none" w="med" len="me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DE399"/>
                </a:solidFill>
                <a:effectLst>
                  <a:outerShdw blurRad="38100" dist="38100" dir="2700000" algn="tl">
                    <a:srgbClr val="000000">
                      <a:alpha val="43137"/>
                    </a:srgbClr>
                  </a:outerShdw>
                </a:effectLst>
                <a:uLnTx/>
                <a:uFillTx/>
                <a:latin typeface="Segoe Semibold"/>
              </a:rPr>
              <a:t>Health Policy</a:t>
            </a:r>
            <a:endParaRPr kumimoji="0" lang="en-US" sz="1400" b="0" i="0" u="none" strike="noStrike" kern="0" cap="none" spc="0" normalizeH="0" baseline="0" noProof="0" dirty="0">
              <a:ln>
                <a:noFill/>
              </a:ln>
              <a:solidFill>
                <a:srgbClr val="FDE399"/>
              </a:solidFill>
              <a:effectLst>
                <a:outerShdw blurRad="38100" dist="38100" dir="2700000" algn="tl">
                  <a:srgbClr val="000000">
                    <a:alpha val="43137"/>
                  </a:srgbClr>
                </a:outerShdw>
              </a:effectLst>
              <a:uLnTx/>
              <a:uFillTx/>
              <a:latin typeface="Segoe Semibold"/>
            </a:endParaRPr>
          </a:p>
        </p:txBody>
      </p:sp>
      <p:sp>
        <p:nvSpPr>
          <p:cNvPr id="16" name="Rectangle 15"/>
          <p:cNvSpPr>
            <a:spLocks noChangeArrowheads="1"/>
          </p:cNvSpPr>
          <p:nvPr/>
        </p:nvSpPr>
        <p:spPr bwMode="auto">
          <a:xfrm>
            <a:off x="5903087" y="1104900"/>
            <a:ext cx="1752600" cy="304800"/>
          </a:xfrm>
          <a:prstGeom prst="rect">
            <a:avLst/>
          </a:prstGeom>
          <a:noFill/>
          <a:ln w="12700" cap="flat" cmpd="sng" algn="ctr">
            <a:noFill/>
            <a:prstDash val="solid"/>
            <a:miter lim="800000"/>
            <a:headEnd type="none" w="med" len="med"/>
            <a:tailEnd type="none" w="med" len="me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outerShdw blurRad="38100" dist="38100" dir="2700000" algn="tl">
                    <a:srgbClr val="000000">
                      <a:alpha val="43137"/>
                    </a:srgbClr>
                  </a:outerShdw>
                </a:effectLst>
                <a:uLnTx/>
                <a:uFillTx/>
                <a:latin typeface="Segoe Semibold"/>
              </a:rPr>
              <a:t>System Health Servers</a:t>
            </a:r>
            <a:endParaRPr kumimoji="0" lang="en-US" sz="1600" b="0" i="0" u="none" strike="noStrike" kern="0" cap="none" spc="0" normalizeH="0" baseline="0" noProof="0" dirty="0">
              <a:ln>
                <a:noFill/>
              </a:ln>
              <a:effectLst>
                <a:outerShdw blurRad="38100" dist="38100" dir="2700000" algn="tl">
                  <a:srgbClr val="000000">
                    <a:alpha val="43137"/>
                  </a:srgbClr>
                </a:outerShdw>
              </a:effectLst>
              <a:uLnTx/>
              <a:uFillTx/>
              <a:latin typeface="Segoe Semibold"/>
            </a:endParaRPr>
          </a:p>
        </p:txBody>
      </p:sp>
      <p:grpSp>
        <p:nvGrpSpPr>
          <p:cNvPr id="3" name="Group 16"/>
          <p:cNvGrpSpPr/>
          <p:nvPr/>
        </p:nvGrpSpPr>
        <p:grpSpPr>
          <a:xfrm>
            <a:off x="6398387" y="1409700"/>
            <a:ext cx="762000" cy="609600"/>
            <a:chOff x="5372100" y="1828800"/>
            <a:chExt cx="762000" cy="609600"/>
          </a:xfrm>
        </p:grpSpPr>
        <p:sp>
          <p:nvSpPr>
            <p:cNvPr id="18" name="Rounded Rectangle 17"/>
            <p:cNvSpPr/>
            <p:nvPr/>
          </p:nvSpPr>
          <p:spPr bwMode="auto">
            <a:xfrm>
              <a:off x="5372100" y="1828800"/>
              <a:ext cx="762000" cy="6096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5" name="Group 29"/>
            <p:cNvGrpSpPr>
              <a:grpSpLocks/>
            </p:cNvGrpSpPr>
            <p:nvPr/>
          </p:nvGrpSpPr>
          <p:grpSpPr bwMode="auto">
            <a:xfrm>
              <a:off x="5524500" y="1885517"/>
              <a:ext cx="424756" cy="476683"/>
              <a:chOff x="436" y="1586"/>
              <a:chExt cx="401" cy="415"/>
            </a:xfrm>
            <a:effectLst>
              <a:outerShdw blurRad="63500" sx="102000" sy="102000" algn="ctr" rotWithShape="0">
                <a:prstClr val="black">
                  <a:alpha val="40000"/>
                </a:prstClr>
              </a:outerShdw>
            </a:effectLst>
          </p:grpSpPr>
          <p:pic>
            <p:nvPicPr>
              <p:cNvPr id="20" name="Rectangle 316445"/>
              <p:cNvPicPr>
                <a:picLocks noChangeAspect="1" noChangeArrowheads="1"/>
              </p:cNvPicPr>
              <p:nvPr/>
            </p:nvPicPr>
            <p:blipFill>
              <a:blip r:embed="rId6" cstate="print"/>
              <a:srcRect/>
              <a:stretch>
                <a:fillRect/>
              </a:stretch>
            </p:blipFill>
            <p:spPr bwMode="auto">
              <a:xfrm>
                <a:off x="589" y="1635"/>
                <a:ext cx="248" cy="366"/>
              </a:xfrm>
              <a:prstGeom prst="rect">
                <a:avLst/>
              </a:prstGeom>
              <a:noFill/>
              <a:ln w="9525">
                <a:noFill/>
                <a:miter lim="800000"/>
                <a:headEnd/>
                <a:tailEnd/>
              </a:ln>
            </p:spPr>
          </p:pic>
          <p:pic>
            <p:nvPicPr>
              <p:cNvPr id="21" name="Rectangle 316446"/>
              <p:cNvPicPr>
                <a:picLocks noChangeAspect="1" noChangeArrowheads="1"/>
              </p:cNvPicPr>
              <p:nvPr/>
            </p:nvPicPr>
            <p:blipFill>
              <a:blip r:embed="rId7" cstate="print"/>
              <a:srcRect/>
              <a:stretch>
                <a:fillRect/>
              </a:stretch>
            </p:blipFill>
            <p:spPr bwMode="auto">
              <a:xfrm>
                <a:off x="436" y="1586"/>
                <a:ext cx="274" cy="403"/>
              </a:xfrm>
              <a:prstGeom prst="rect">
                <a:avLst/>
              </a:prstGeom>
              <a:noFill/>
              <a:ln w="9525">
                <a:noFill/>
                <a:miter lim="800000"/>
                <a:headEnd/>
                <a:tailEnd/>
              </a:ln>
            </p:spPr>
          </p:pic>
        </p:grpSp>
      </p:grpSp>
      <p:grpSp>
        <p:nvGrpSpPr>
          <p:cNvPr id="17" name="Group 21"/>
          <p:cNvGrpSpPr/>
          <p:nvPr/>
        </p:nvGrpSpPr>
        <p:grpSpPr>
          <a:xfrm>
            <a:off x="1104900" y="1562100"/>
            <a:ext cx="762000" cy="609600"/>
            <a:chOff x="5372100" y="1828800"/>
            <a:chExt cx="762000" cy="609600"/>
          </a:xfrm>
        </p:grpSpPr>
        <p:sp>
          <p:nvSpPr>
            <p:cNvPr id="23" name="Rounded Rectangle 22"/>
            <p:cNvSpPr/>
            <p:nvPr/>
          </p:nvSpPr>
          <p:spPr bwMode="auto">
            <a:xfrm>
              <a:off x="5372100" y="1828800"/>
              <a:ext cx="762000" cy="6096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19" name="Group 29"/>
            <p:cNvGrpSpPr>
              <a:grpSpLocks/>
            </p:cNvGrpSpPr>
            <p:nvPr/>
          </p:nvGrpSpPr>
          <p:grpSpPr bwMode="auto">
            <a:xfrm>
              <a:off x="5524500" y="1885517"/>
              <a:ext cx="424756" cy="476683"/>
              <a:chOff x="436" y="1586"/>
              <a:chExt cx="401" cy="415"/>
            </a:xfrm>
            <a:effectLst>
              <a:outerShdw blurRad="63500" sx="102000" sy="102000" algn="ctr" rotWithShape="0">
                <a:prstClr val="black">
                  <a:alpha val="40000"/>
                </a:prstClr>
              </a:outerShdw>
            </a:effectLst>
          </p:grpSpPr>
          <p:pic>
            <p:nvPicPr>
              <p:cNvPr id="25" name="Rectangle 316445"/>
              <p:cNvPicPr>
                <a:picLocks noChangeAspect="1" noChangeArrowheads="1"/>
              </p:cNvPicPr>
              <p:nvPr/>
            </p:nvPicPr>
            <p:blipFill>
              <a:blip r:embed="rId6" cstate="print"/>
              <a:srcRect/>
              <a:stretch>
                <a:fillRect/>
              </a:stretch>
            </p:blipFill>
            <p:spPr bwMode="auto">
              <a:xfrm>
                <a:off x="589" y="1635"/>
                <a:ext cx="248" cy="366"/>
              </a:xfrm>
              <a:prstGeom prst="rect">
                <a:avLst/>
              </a:prstGeom>
              <a:noFill/>
              <a:ln w="9525">
                <a:noFill/>
                <a:miter lim="800000"/>
                <a:headEnd/>
                <a:tailEnd/>
              </a:ln>
            </p:spPr>
          </p:pic>
          <p:pic>
            <p:nvPicPr>
              <p:cNvPr id="26" name="Rectangle 316446"/>
              <p:cNvPicPr>
                <a:picLocks noChangeAspect="1" noChangeArrowheads="1"/>
              </p:cNvPicPr>
              <p:nvPr/>
            </p:nvPicPr>
            <p:blipFill>
              <a:blip r:embed="rId7" cstate="print"/>
              <a:srcRect/>
              <a:stretch>
                <a:fillRect/>
              </a:stretch>
            </p:blipFill>
            <p:spPr bwMode="auto">
              <a:xfrm>
                <a:off x="436" y="1586"/>
                <a:ext cx="274" cy="403"/>
              </a:xfrm>
              <a:prstGeom prst="rect">
                <a:avLst/>
              </a:prstGeom>
              <a:noFill/>
              <a:ln w="9525">
                <a:noFill/>
                <a:miter lim="800000"/>
                <a:headEnd/>
                <a:tailEnd/>
              </a:ln>
            </p:spPr>
          </p:pic>
        </p:grpSp>
      </p:grpSp>
      <p:sp>
        <p:nvSpPr>
          <p:cNvPr id="27" name="Rounded Rectangle 26"/>
          <p:cNvSpPr/>
          <p:nvPr/>
        </p:nvSpPr>
        <p:spPr bwMode="auto">
          <a:xfrm>
            <a:off x="381000" y="2590800"/>
            <a:ext cx="2438400" cy="3390900"/>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0" rIns="91436" bIns="548640"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NAP Client</a:t>
            </a: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28" name="Rectangle 259082"/>
          <p:cNvPicPr>
            <a:picLocks noChangeAspect="1" noChangeArrowheads="1"/>
          </p:cNvPicPr>
          <p:nvPr/>
        </p:nvPicPr>
        <p:blipFill>
          <a:blip r:embed="rId8" cstate="print"/>
          <a:srcRect/>
          <a:stretch>
            <a:fillRect/>
          </a:stretch>
        </p:blipFill>
        <p:spPr bwMode="auto">
          <a:xfrm>
            <a:off x="152400" y="2413989"/>
            <a:ext cx="761999" cy="557811"/>
          </a:xfrm>
          <a:prstGeom prst="rect">
            <a:avLst/>
          </a:prstGeom>
          <a:noFill/>
          <a:ln w="9525">
            <a:noFill/>
            <a:miter lim="800000"/>
            <a:headEnd/>
            <a:tailEnd/>
          </a:ln>
          <a:effectLst>
            <a:outerShdw blurRad="63500" sx="102000" sy="102000" algn="ctr" rotWithShape="0">
              <a:prstClr val="black">
                <a:alpha val="40000"/>
              </a:prstClr>
            </a:outerShdw>
          </a:effectLst>
        </p:spPr>
      </p:pic>
      <p:grpSp>
        <p:nvGrpSpPr>
          <p:cNvPr id="22" name="Group 28"/>
          <p:cNvGrpSpPr/>
          <p:nvPr/>
        </p:nvGrpSpPr>
        <p:grpSpPr>
          <a:xfrm>
            <a:off x="457200" y="3238500"/>
            <a:ext cx="2324100" cy="654353"/>
            <a:chOff x="457200" y="3429001"/>
            <a:chExt cx="2324100" cy="654353"/>
          </a:xfrm>
        </p:grpSpPr>
        <p:sp>
          <p:nvSpPr>
            <p:cNvPr id="30" name="Rounded Rectangle 29"/>
            <p:cNvSpPr/>
            <p:nvPr/>
          </p:nvSpPr>
          <p:spPr bwMode="auto">
            <a:xfrm>
              <a:off x="457200" y="3429001"/>
              <a:ext cx="2324100" cy="654353"/>
            </a:xfrm>
            <a:prstGeom prst="roundRect">
              <a:avLst>
                <a:gd name="adj" fmla="val 9033"/>
              </a:avLst>
            </a:prstGeom>
            <a:solidFill>
              <a:schemeClr val="accent3">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rgbClr val="FFFFFF"/>
                  </a:solidFill>
                  <a:effectLst>
                    <a:outerShdw blurRad="38100" dist="38100" dir="2700000" algn="tl">
                      <a:srgbClr val="000000">
                        <a:alpha val="43137"/>
                      </a:srgbClr>
                    </a:outerShdw>
                  </a:effectLst>
                  <a:latin typeface="Calibri" pitchFamily="34" charset="0"/>
                </a:rPr>
                <a:t>System Health Agents (SHA)</a:t>
              </a:r>
            </a:p>
            <a:p>
              <a:pPr algn="ctr" defTabSz="914099"/>
              <a:endParaRPr lang="en-US" sz="16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1" name="Rounded Rectangle 30"/>
            <p:cNvSpPr/>
            <p:nvPr/>
          </p:nvSpPr>
          <p:spPr bwMode="auto">
            <a:xfrm>
              <a:off x="1295400" y="3695702"/>
              <a:ext cx="609600" cy="304799"/>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Calibri" pitchFamily="34" charset="0"/>
                </a:rPr>
                <a:t>SHA-AV</a:t>
              </a:r>
            </a:p>
          </p:txBody>
        </p:sp>
        <p:sp>
          <p:nvSpPr>
            <p:cNvPr id="32" name="Rounded Rectangle 31"/>
            <p:cNvSpPr/>
            <p:nvPr/>
          </p:nvSpPr>
          <p:spPr bwMode="auto">
            <a:xfrm>
              <a:off x="2019301" y="3695701"/>
              <a:ext cx="609600" cy="304799"/>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Calibri" pitchFamily="34" charset="0"/>
                </a:rPr>
                <a:t>SHA-Patch</a:t>
              </a:r>
            </a:p>
          </p:txBody>
        </p:sp>
        <p:sp>
          <p:nvSpPr>
            <p:cNvPr id="33" name="Rounded Rectangle 32"/>
            <p:cNvSpPr/>
            <p:nvPr/>
          </p:nvSpPr>
          <p:spPr bwMode="auto">
            <a:xfrm>
              <a:off x="571500" y="3695701"/>
              <a:ext cx="609600" cy="3114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SHA-WSC</a:t>
              </a:r>
            </a:p>
          </p:txBody>
        </p:sp>
      </p:grpSp>
      <p:sp>
        <p:nvSpPr>
          <p:cNvPr id="34" name="Rounded Rectangle 33"/>
          <p:cNvSpPr/>
          <p:nvPr/>
        </p:nvSpPr>
        <p:spPr bwMode="auto">
          <a:xfrm>
            <a:off x="723900" y="4076700"/>
            <a:ext cx="1638300" cy="457200"/>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NAP Agent</a:t>
            </a:r>
          </a:p>
        </p:txBody>
      </p:sp>
      <p:grpSp>
        <p:nvGrpSpPr>
          <p:cNvPr id="24" name="Group 34"/>
          <p:cNvGrpSpPr/>
          <p:nvPr/>
        </p:nvGrpSpPr>
        <p:grpSpPr>
          <a:xfrm>
            <a:off x="457200" y="4838700"/>
            <a:ext cx="2324100" cy="882953"/>
            <a:chOff x="457200" y="4648201"/>
            <a:chExt cx="2324100" cy="882953"/>
          </a:xfrm>
        </p:grpSpPr>
        <p:sp>
          <p:nvSpPr>
            <p:cNvPr id="36" name="Rounded Rectangle 35"/>
            <p:cNvSpPr/>
            <p:nvPr/>
          </p:nvSpPr>
          <p:spPr bwMode="auto">
            <a:xfrm>
              <a:off x="457200" y="4648201"/>
              <a:ext cx="2324100" cy="882953"/>
            </a:xfrm>
            <a:prstGeom prst="roundRect">
              <a:avLst>
                <a:gd name="adj" fmla="val 9033"/>
              </a:avLst>
            </a:prstGeom>
            <a:solidFill>
              <a:schemeClr val="accent3">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solidFill>
                  <a:effectLst>
                    <a:outerShdw blurRad="38100" dist="38100" dir="2700000" algn="tl">
                      <a:srgbClr val="000000">
                        <a:alpha val="43137"/>
                      </a:srgbClr>
                    </a:outerShdw>
                  </a:effectLst>
                  <a:latin typeface="Calibri" pitchFamily="34" charset="0"/>
                </a:rPr>
                <a:t>Enforcement Clients (EC)</a:t>
              </a: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7" name="Rounded Rectangle 36"/>
            <p:cNvSpPr/>
            <p:nvPr/>
          </p:nvSpPr>
          <p:spPr bwMode="auto">
            <a:xfrm>
              <a:off x="1257300" y="4908248"/>
              <a:ext cx="647700" cy="2733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IPsec</a:t>
              </a:r>
            </a:p>
          </p:txBody>
        </p:sp>
        <p:sp>
          <p:nvSpPr>
            <p:cNvPr id="38" name="Rounded Rectangle 37"/>
            <p:cNvSpPr/>
            <p:nvPr/>
          </p:nvSpPr>
          <p:spPr bwMode="auto">
            <a:xfrm>
              <a:off x="533400" y="4908248"/>
              <a:ext cx="647700" cy="2733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802.1x</a:t>
              </a:r>
            </a:p>
          </p:txBody>
        </p:sp>
        <p:sp>
          <p:nvSpPr>
            <p:cNvPr id="39" name="Rounded Rectangle 38"/>
            <p:cNvSpPr/>
            <p:nvPr/>
          </p:nvSpPr>
          <p:spPr bwMode="auto">
            <a:xfrm>
              <a:off x="1257300" y="5213048"/>
              <a:ext cx="647700" cy="2733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DHCP</a:t>
              </a:r>
            </a:p>
          </p:txBody>
        </p:sp>
        <p:sp>
          <p:nvSpPr>
            <p:cNvPr id="40" name="Rounded Rectangle 39"/>
            <p:cNvSpPr/>
            <p:nvPr/>
          </p:nvSpPr>
          <p:spPr bwMode="auto">
            <a:xfrm>
              <a:off x="533400" y="5213048"/>
              <a:ext cx="647700" cy="2733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VPN</a:t>
              </a:r>
            </a:p>
          </p:txBody>
        </p:sp>
        <p:sp>
          <p:nvSpPr>
            <p:cNvPr id="41" name="Rounded Rectangle 40"/>
            <p:cNvSpPr/>
            <p:nvPr/>
          </p:nvSpPr>
          <p:spPr bwMode="auto">
            <a:xfrm>
              <a:off x="2019300" y="5029201"/>
              <a:ext cx="685799" cy="30480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Calibri" pitchFamily="34" charset="0"/>
                </a:rPr>
                <a:t>EC-x</a:t>
              </a:r>
            </a:p>
          </p:txBody>
        </p:sp>
      </p:grpSp>
      <p:sp>
        <p:nvSpPr>
          <p:cNvPr id="42" name="Rounded Rectangle 41"/>
          <p:cNvSpPr/>
          <p:nvPr/>
        </p:nvSpPr>
        <p:spPr bwMode="auto">
          <a:xfrm>
            <a:off x="5369688" y="2498563"/>
            <a:ext cx="2869557" cy="1844837"/>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640080" rIns="91436" bIns="274320" numCol="1" rtlCol="0" anchor="ctr" anchorCtr="0" compatLnSpc="1">
            <a:prstTxWarp prst="textNoShape">
              <a:avLst/>
            </a:prstTxWarp>
          </a:bodyPr>
          <a:lstStyle/>
          <a:p>
            <a:pPr algn="ctr" defTabSz="914099"/>
            <a:r>
              <a:rPr lang="en-US" sz="1600" dirty="0" smtClean="0">
                <a:solidFill>
                  <a:srgbClr val="FFFFFF"/>
                </a:solidFill>
                <a:effectLst>
                  <a:outerShdw blurRad="38100" dist="38100" dir="2700000" algn="tl">
                    <a:srgbClr val="000000">
                      <a:alpha val="43137"/>
                    </a:srgbClr>
                  </a:outerShdw>
                </a:effectLst>
                <a:latin typeface="Calibri" pitchFamily="34" charset="0"/>
              </a:rPr>
              <a:t>Network Policy Server (NPS)</a:t>
            </a: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43" name="Rectangle 259079"/>
          <p:cNvPicPr>
            <a:picLocks noChangeAspect="1" noChangeArrowheads="1"/>
          </p:cNvPicPr>
          <p:nvPr/>
        </p:nvPicPr>
        <p:blipFill>
          <a:blip r:embed="rId9" cstate="print"/>
          <a:srcRect/>
          <a:stretch>
            <a:fillRect/>
          </a:stretch>
        </p:blipFill>
        <p:spPr bwMode="auto">
          <a:xfrm>
            <a:off x="7962900" y="2324100"/>
            <a:ext cx="573911" cy="576377"/>
          </a:xfrm>
          <a:prstGeom prst="rect">
            <a:avLst/>
          </a:prstGeom>
          <a:noFill/>
          <a:ln w="9525">
            <a:noFill/>
            <a:miter lim="800000"/>
            <a:headEnd/>
            <a:tailEnd/>
          </a:ln>
          <a:effectLst>
            <a:outerShdw blurRad="63500" sx="102000" sy="102000" algn="ctr" rotWithShape="0">
              <a:prstClr val="black">
                <a:alpha val="40000"/>
              </a:prstClr>
            </a:outerShdw>
          </a:effectLst>
        </p:spPr>
      </p:pic>
      <p:grpSp>
        <p:nvGrpSpPr>
          <p:cNvPr id="29" name="Group 43"/>
          <p:cNvGrpSpPr/>
          <p:nvPr/>
        </p:nvGrpSpPr>
        <p:grpSpPr>
          <a:xfrm>
            <a:off x="5410681" y="2968637"/>
            <a:ext cx="2787570" cy="688963"/>
            <a:chOff x="6019799" y="3241663"/>
            <a:chExt cx="2590800" cy="688963"/>
          </a:xfrm>
          <a:solidFill>
            <a:schemeClr val="accent3">
              <a:lumMod val="40000"/>
              <a:lumOff val="60000"/>
            </a:schemeClr>
          </a:solidFill>
        </p:grpSpPr>
        <p:sp>
          <p:nvSpPr>
            <p:cNvPr id="45" name="Rounded Rectangle 44"/>
            <p:cNvSpPr/>
            <p:nvPr/>
          </p:nvSpPr>
          <p:spPr bwMode="auto">
            <a:xfrm>
              <a:off x="6019799" y="3241663"/>
              <a:ext cx="2590800" cy="688963"/>
            </a:xfrm>
            <a:prstGeom prst="roundRect">
              <a:avLst>
                <a:gd name="adj" fmla="val 9033"/>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rgbClr val="FFFFFF"/>
                  </a:solidFill>
                  <a:effectLst>
                    <a:outerShdw blurRad="38100" dist="38100" dir="2700000" algn="tl">
                      <a:srgbClr val="000000">
                        <a:alpha val="43137"/>
                      </a:srgbClr>
                    </a:outerShdw>
                  </a:effectLst>
                  <a:latin typeface="Calibri" pitchFamily="34" charset="0"/>
                </a:rPr>
                <a:t>System Health </a:t>
              </a:r>
              <a:r>
                <a:rPr lang="en-US" sz="1400" dirty="0" err="1" smtClean="0">
                  <a:solidFill>
                    <a:srgbClr val="FFFFFF"/>
                  </a:solidFill>
                  <a:effectLst>
                    <a:outerShdw blurRad="38100" dist="38100" dir="2700000" algn="tl">
                      <a:srgbClr val="000000">
                        <a:alpha val="43137"/>
                      </a:srgbClr>
                    </a:outerShdw>
                  </a:effectLst>
                  <a:latin typeface="Calibri" pitchFamily="34" charset="0"/>
                </a:rPr>
                <a:t>Validators</a:t>
              </a:r>
              <a:r>
                <a:rPr lang="en-US" sz="1400" dirty="0" smtClean="0">
                  <a:solidFill>
                    <a:srgbClr val="FFFFFF"/>
                  </a:solidFill>
                  <a:effectLst>
                    <a:outerShdw blurRad="38100" dist="38100" dir="2700000" algn="tl">
                      <a:srgbClr val="000000">
                        <a:alpha val="43137"/>
                      </a:srgbClr>
                    </a:outerShdw>
                  </a:effectLst>
                  <a:latin typeface="Calibri" pitchFamily="34" charset="0"/>
                </a:rPr>
                <a:t> (SHV)</a:t>
              </a:r>
            </a:p>
            <a:p>
              <a:pPr algn="ctr" defTabSz="914099"/>
              <a:endParaRPr lang="en-US" sz="16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6" name="Rounded Rectangle 45"/>
            <p:cNvSpPr/>
            <p:nvPr/>
          </p:nvSpPr>
          <p:spPr bwMode="auto">
            <a:xfrm>
              <a:off x="6973195" y="3546463"/>
              <a:ext cx="609600" cy="304799"/>
            </a:xfrm>
            <a:prstGeom prst="roundRect">
              <a:avLst>
                <a:gd name="adj" fmla="val 9033"/>
              </a:avLst>
            </a:prstGeom>
            <a:solidFill>
              <a:schemeClr val="accent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Calibri" pitchFamily="34" charset="0"/>
                </a:rPr>
                <a:t>SHV-AV</a:t>
              </a:r>
            </a:p>
          </p:txBody>
        </p:sp>
        <p:sp>
          <p:nvSpPr>
            <p:cNvPr id="47" name="Rounded Rectangle 46"/>
            <p:cNvSpPr/>
            <p:nvPr/>
          </p:nvSpPr>
          <p:spPr bwMode="auto">
            <a:xfrm>
              <a:off x="7752228" y="3546463"/>
              <a:ext cx="609600" cy="304799"/>
            </a:xfrm>
            <a:prstGeom prst="roundRect">
              <a:avLst>
                <a:gd name="adj" fmla="val 9033"/>
              </a:avLst>
            </a:prstGeom>
            <a:solidFill>
              <a:schemeClr val="accent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Calibri" pitchFamily="34" charset="0"/>
                </a:rPr>
                <a:t>SHV-Patch</a:t>
              </a:r>
            </a:p>
          </p:txBody>
        </p:sp>
        <p:sp>
          <p:nvSpPr>
            <p:cNvPr id="48" name="Rounded Rectangle 47"/>
            <p:cNvSpPr/>
            <p:nvPr/>
          </p:nvSpPr>
          <p:spPr bwMode="auto">
            <a:xfrm>
              <a:off x="6229573" y="3546463"/>
              <a:ext cx="609600" cy="311453"/>
            </a:xfrm>
            <a:prstGeom prst="roundRect">
              <a:avLst>
                <a:gd name="adj" fmla="val 9033"/>
              </a:avLst>
            </a:prstGeom>
            <a:solidFill>
              <a:schemeClr val="accent4"/>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SHV-WSC</a:t>
              </a:r>
            </a:p>
          </p:txBody>
        </p:sp>
      </p:grpSp>
      <p:sp>
        <p:nvSpPr>
          <p:cNvPr id="49" name="Rounded Rectangle 48"/>
          <p:cNvSpPr/>
          <p:nvPr/>
        </p:nvSpPr>
        <p:spPr bwMode="auto">
          <a:xfrm>
            <a:off x="5903087" y="3733800"/>
            <a:ext cx="1762728" cy="457200"/>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NAP Server</a:t>
            </a:r>
          </a:p>
        </p:txBody>
      </p:sp>
      <p:sp>
        <p:nvSpPr>
          <p:cNvPr id="50" name="Straight Connector 316455"/>
          <p:cNvSpPr>
            <a:spLocks noChangeShapeType="1"/>
          </p:cNvSpPr>
          <p:nvPr/>
        </p:nvSpPr>
        <p:spPr bwMode="auto">
          <a:xfrm flipH="1">
            <a:off x="6169787" y="4343400"/>
            <a:ext cx="0" cy="274320"/>
          </a:xfrm>
          <a:prstGeom prst="line">
            <a:avLst/>
          </a:prstGeom>
          <a:noFill/>
          <a:ln w="19050" algn="ctr">
            <a:solidFill>
              <a:srgbClr val="FFFFFF"/>
            </a:solidFill>
            <a:round/>
            <a:headEnd type="arrow"/>
            <a:tailEnd type="arrow" w="med" len="med"/>
          </a:ln>
          <a:effectLst>
            <a:glow rad="63500">
              <a:srgbClr val="FDE399">
                <a:satMod val="175000"/>
                <a:alpha val="40000"/>
              </a:srgb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Rectangle 50"/>
          <p:cNvSpPr>
            <a:spLocks noChangeArrowheads="1"/>
          </p:cNvSpPr>
          <p:nvPr/>
        </p:nvSpPr>
        <p:spPr bwMode="auto">
          <a:xfrm>
            <a:off x="5445887" y="5829300"/>
            <a:ext cx="876300" cy="266700"/>
          </a:xfrm>
          <a:prstGeom prst="rect">
            <a:avLst/>
          </a:prstGeom>
          <a:noFill/>
          <a:ln w="12700" cap="flat" cmpd="sng" algn="ctr">
            <a:noFill/>
            <a:prstDash val="solid"/>
            <a:miter lim="800000"/>
            <a:headEnd type="none" w="med" len="med"/>
            <a:tailEnd type="none" w="med" len="med"/>
          </a:ln>
          <a:effectLst/>
        </p:spPr>
        <p:txBody>
          <a:bodyPr wrap="none" anchor="ctr"/>
          <a:lstStyle/>
          <a:p>
            <a:pPr marL="0" marR="0" lvl="0" indent="0" defTabSz="914099" eaLnBrk="1" latinLnBrk="0" hangingPunct="1">
              <a:lnSpc>
                <a:spcPct val="100000"/>
              </a:lnSpc>
              <a:buClrTx/>
              <a:buSzTx/>
              <a:buFontTx/>
              <a:buNone/>
              <a:tabLst/>
              <a:defRPr/>
            </a:pPr>
            <a:r>
              <a:rPr lang="en-US" sz="1400" dirty="0" smtClean="0">
                <a:solidFill>
                  <a:srgbClr val="FFFFFF"/>
                </a:solidFill>
                <a:effectLst>
                  <a:outerShdw blurRad="38100" dist="38100" dir="2700000" algn="tl">
                    <a:srgbClr val="000000">
                      <a:alpha val="43137"/>
                    </a:srgbClr>
                  </a:outerShdw>
                </a:effectLst>
                <a:latin typeface="Calibri" pitchFamily="34" charset="0"/>
              </a:rPr>
              <a:t>802.1x Switch</a:t>
            </a:r>
            <a:endParaRPr lang="en-US" sz="1400" dirty="0">
              <a:solidFill>
                <a:srgbClr val="FFFFFF"/>
              </a:solidFill>
              <a:effectLst>
                <a:outerShdw blurRad="38100" dist="38100" dir="2700000" algn="tl">
                  <a:srgbClr val="000000">
                    <a:alpha val="43137"/>
                  </a:srgbClr>
                </a:outerShdw>
              </a:effectLst>
              <a:latin typeface="Calibri" pitchFamily="34" charset="0"/>
            </a:endParaRPr>
          </a:p>
        </p:txBody>
      </p:sp>
      <p:sp>
        <p:nvSpPr>
          <p:cNvPr id="52" name="Rounded Rectangle 51"/>
          <p:cNvSpPr/>
          <p:nvPr/>
        </p:nvSpPr>
        <p:spPr bwMode="auto">
          <a:xfrm>
            <a:off x="7388987" y="5562600"/>
            <a:ext cx="685799" cy="30480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ES-x</a:t>
            </a:r>
          </a:p>
        </p:txBody>
      </p:sp>
      <p:sp>
        <p:nvSpPr>
          <p:cNvPr id="53" name="Rectangle 52"/>
          <p:cNvSpPr>
            <a:spLocks noChangeArrowheads="1"/>
          </p:cNvSpPr>
          <p:nvPr/>
        </p:nvSpPr>
        <p:spPr bwMode="auto">
          <a:xfrm>
            <a:off x="6629400" y="5410200"/>
            <a:ext cx="876300" cy="685800"/>
          </a:xfrm>
          <a:prstGeom prst="rect">
            <a:avLst/>
          </a:prstGeom>
          <a:noFill/>
          <a:ln w="12700" cap="flat" cmpd="sng" algn="ctr">
            <a:noFill/>
            <a:prstDash val="solid"/>
            <a:miter lim="800000"/>
            <a:headEnd type="none" w="med" len="med"/>
            <a:tailEnd type="none" w="med" len="med"/>
          </a:ln>
          <a:effectLst/>
        </p:spPr>
        <p:txBody>
          <a:bodyPr wrap="none" anchor="ctr"/>
          <a:lstStyle/>
          <a:p>
            <a:pPr marL="0" marR="0" lvl="0" indent="0" defTabSz="914099" eaLnBrk="1" latinLnBrk="0" hangingPunct="1">
              <a:lnSpc>
                <a:spcPct val="100000"/>
              </a:lnSpc>
              <a:buClrTx/>
              <a:buSzTx/>
              <a:buFontTx/>
              <a:buNone/>
              <a:tabLst/>
              <a:defRPr/>
            </a:pPr>
            <a:r>
              <a:rPr lang="en-US" sz="1400" dirty="0" smtClean="0">
                <a:solidFill>
                  <a:srgbClr val="FFFFFF"/>
                </a:solidFill>
                <a:effectLst>
                  <a:outerShdw blurRad="38100" dist="38100" dir="2700000" algn="tl">
                    <a:srgbClr val="000000">
                      <a:alpha val="43137"/>
                    </a:srgbClr>
                  </a:outerShdw>
                </a:effectLst>
                <a:latin typeface="Calibri" pitchFamily="34" charset="0"/>
              </a:rPr>
              <a:t>HRA</a:t>
            </a:r>
          </a:p>
          <a:p>
            <a:pPr marL="0" marR="0" lvl="0" indent="0" defTabSz="914099" eaLnBrk="1" latinLnBrk="0" hangingPunct="1">
              <a:lnSpc>
                <a:spcPct val="100000"/>
              </a:lnSpc>
              <a:buClrTx/>
              <a:buSzTx/>
              <a:buFontTx/>
              <a:buNone/>
              <a:tabLst/>
              <a:defRPr/>
            </a:pPr>
            <a:r>
              <a:rPr lang="en-US" sz="1400" dirty="0" smtClean="0">
                <a:solidFill>
                  <a:srgbClr val="FFFFFF"/>
                </a:solidFill>
                <a:effectLst>
                  <a:outerShdw blurRad="38100" dist="38100" dir="2700000" algn="tl">
                    <a:srgbClr val="000000">
                      <a:alpha val="43137"/>
                    </a:srgbClr>
                  </a:outerShdw>
                </a:effectLst>
                <a:latin typeface="Calibri" pitchFamily="34" charset="0"/>
              </a:rPr>
              <a:t>VPN </a:t>
            </a:r>
            <a:r>
              <a:rPr lang="en-US" sz="1400" dirty="0" err="1" smtClean="0">
                <a:solidFill>
                  <a:srgbClr val="FFFFFF"/>
                </a:solidFill>
                <a:effectLst>
                  <a:outerShdw blurRad="38100" dist="38100" dir="2700000" algn="tl">
                    <a:srgbClr val="000000">
                      <a:alpha val="43137"/>
                    </a:srgbClr>
                  </a:outerShdw>
                </a:effectLst>
                <a:latin typeface="Calibri" pitchFamily="34" charset="0"/>
              </a:rPr>
              <a:t>Srv</a:t>
            </a:r>
            <a:endParaRPr lang="en-US" sz="1400" dirty="0" smtClean="0">
              <a:solidFill>
                <a:srgbClr val="FFFFFF"/>
              </a:solidFill>
              <a:effectLst>
                <a:outerShdw blurRad="38100" dist="38100" dir="2700000" algn="tl">
                  <a:srgbClr val="000000">
                    <a:alpha val="43137"/>
                  </a:srgbClr>
                </a:outerShdw>
              </a:effectLst>
              <a:latin typeface="Calibri" pitchFamily="34" charset="0"/>
            </a:endParaRPr>
          </a:p>
          <a:p>
            <a:pPr marL="0" marR="0" lvl="0" indent="0" defTabSz="914099" eaLnBrk="1" latinLnBrk="0" hangingPunct="1">
              <a:lnSpc>
                <a:spcPct val="100000"/>
              </a:lnSpc>
              <a:buClrTx/>
              <a:buSzTx/>
              <a:buFontTx/>
              <a:buNone/>
              <a:tabLst/>
              <a:defRPr/>
            </a:pPr>
            <a:r>
              <a:rPr lang="en-US" sz="1400" dirty="0" smtClean="0">
                <a:solidFill>
                  <a:srgbClr val="FFFFFF"/>
                </a:solidFill>
                <a:effectLst>
                  <a:outerShdw blurRad="38100" dist="38100" dir="2700000" algn="tl">
                    <a:srgbClr val="000000">
                      <a:alpha val="43137"/>
                    </a:srgbClr>
                  </a:outerShdw>
                </a:effectLst>
                <a:latin typeface="Calibri" pitchFamily="34" charset="0"/>
              </a:rPr>
              <a:t>DHCP </a:t>
            </a:r>
            <a:r>
              <a:rPr lang="en-US" sz="1400" dirty="0" err="1" smtClean="0">
                <a:solidFill>
                  <a:srgbClr val="FFFFFF"/>
                </a:solidFill>
                <a:effectLst>
                  <a:outerShdw blurRad="38100" dist="38100" dir="2700000" algn="tl">
                    <a:srgbClr val="000000">
                      <a:alpha val="43137"/>
                    </a:srgbClr>
                  </a:outerShdw>
                </a:effectLst>
                <a:latin typeface="Calibri" pitchFamily="34" charset="0"/>
              </a:rPr>
              <a:t>srv</a:t>
            </a:r>
            <a:endParaRPr lang="en-US" sz="1400" dirty="0" smtClean="0">
              <a:solidFill>
                <a:srgbClr val="FFFFFF"/>
              </a:solidFill>
              <a:effectLst>
                <a:outerShdw blurRad="38100" dist="38100" dir="2700000" algn="tl">
                  <a:srgbClr val="000000">
                    <a:alpha val="43137"/>
                  </a:srgbClr>
                </a:outerShdw>
              </a:effectLst>
              <a:latin typeface="Calibri" pitchFamily="34" charset="0"/>
            </a:endParaRPr>
          </a:p>
          <a:p>
            <a:pPr marL="0" marR="0" lvl="0" indent="0" defTabSz="914099" eaLnBrk="1" latinLnBrk="0" hangingPunct="1">
              <a:lnSpc>
                <a:spcPct val="100000"/>
              </a:lnSpc>
              <a:buClrTx/>
              <a:buSzTx/>
              <a:buFontTx/>
              <a:buNone/>
              <a:tabLst/>
              <a:defRPr/>
            </a:pPr>
            <a:r>
              <a:rPr lang="en-US" sz="1200" dirty="0" smtClean="0">
                <a:solidFill>
                  <a:srgbClr val="FFFFFF"/>
                </a:solidFill>
                <a:effectLst>
                  <a:outerShdw blurRad="38100" dist="38100" dir="2700000" algn="tl">
                    <a:srgbClr val="000000">
                      <a:alpha val="43137"/>
                    </a:srgbClr>
                  </a:outerShdw>
                </a:effectLst>
                <a:latin typeface="Calibri" pitchFamily="34" charset="0"/>
              </a:rPr>
              <a:t>…</a:t>
            </a:r>
            <a:endParaRPr lang="en-US" sz="1200" dirty="0">
              <a:solidFill>
                <a:srgbClr val="FFFFFF"/>
              </a:solidFill>
              <a:effectLst>
                <a:outerShdw blurRad="38100" dist="38100" dir="2700000" algn="tl">
                  <a:srgbClr val="000000">
                    <a:alpha val="43137"/>
                  </a:srgbClr>
                </a:outerShdw>
              </a:effectLst>
              <a:latin typeface="Calibri" pitchFamily="34" charset="0"/>
            </a:endParaRPr>
          </a:p>
        </p:txBody>
      </p:sp>
      <p:cxnSp>
        <p:nvCxnSpPr>
          <p:cNvPr id="54" name="Straight Arrow Connector 53"/>
          <p:cNvCxnSpPr/>
          <p:nvPr/>
        </p:nvCxnSpPr>
        <p:spPr>
          <a:xfrm>
            <a:off x="2819400" y="5638800"/>
            <a:ext cx="2514600" cy="1588"/>
          </a:xfrm>
          <a:prstGeom prst="straightConnector1">
            <a:avLst/>
          </a:prstGeom>
          <a:ln w="28575" cmpd="sng">
            <a:solidFill>
              <a:schemeClr val="accent5">
                <a:lumMod val="20000"/>
                <a:lumOff val="8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5" name="Group 54"/>
          <p:cNvGrpSpPr/>
          <p:nvPr/>
        </p:nvGrpSpPr>
        <p:grpSpPr>
          <a:xfrm>
            <a:off x="228600" y="2895600"/>
            <a:ext cx="8343900" cy="1066800"/>
            <a:chOff x="152400" y="2705100"/>
            <a:chExt cx="8343900" cy="1371600"/>
          </a:xfrm>
        </p:grpSpPr>
        <p:sp>
          <p:nvSpPr>
            <p:cNvPr id="56" name="Oval 55"/>
            <p:cNvSpPr/>
            <p:nvPr/>
          </p:nvSpPr>
          <p:spPr bwMode="auto">
            <a:xfrm>
              <a:off x="152400" y="2933700"/>
              <a:ext cx="2857500" cy="1143000"/>
            </a:xfrm>
            <a:prstGeom prst="ellipse">
              <a:avLst/>
            </a:prstGeom>
            <a:noFill/>
            <a:ln w="63500">
              <a:solidFill>
                <a:srgbClr val="FF0000"/>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7" name="Oval 56"/>
            <p:cNvSpPr/>
            <p:nvPr/>
          </p:nvSpPr>
          <p:spPr bwMode="auto">
            <a:xfrm>
              <a:off x="5029200" y="2705100"/>
              <a:ext cx="3467100" cy="1143000"/>
            </a:xfrm>
            <a:prstGeom prst="ellipse">
              <a:avLst/>
            </a:prstGeom>
            <a:noFill/>
            <a:ln w="63500">
              <a:solidFill>
                <a:srgbClr val="FF0000"/>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58" name="Straight Arrow Connector 57"/>
            <p:cNvCxnSpPr/>
            <p:nvPr/>
          </p:nvCxnSpPr>
          <p:spPr>
            <a:xfrm>
              <a:off x="3048000" y="3352800"/>
              <a:ext cx="1905000" cy="1588"/>
            </a:xfrm>
            <a:prstGeom prst="straightConnector1">
              <a:avLst/>
            </a:prstGeom>
            <a:ln w="28575" cmpd="sng">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a:spLocks noChangeArrowheads="1"/>
            </p:cNvSpPr>
            <p:nvPr/>
          </p:nvSpPr>
          <p:spPr bwMode="auto">
            <a:xfrm>
              <a:off x="3200400" y="2933700"/>
              <a:ext cx="1485900" cy="419100"/>
            </a:xfrm>
            <a:prstGeom prst="rect">
              <a:avLst/>
            </a:prstGeom>
            <a:noFill/>
            <a:ln w="12700" cap="flat" cmpd="sng" algn="ctr">
              <a:noFill/>
              <a:prstDash val="solid"/>
              <a:miter lim="800000"/>
              <a:headEnd type="none" w="med" len="med"/>
              <a:tailEnd type="none" w="med" len="med"/>
            </a:ln>
            <a:effectLst/>
          </p:spPr>
          <p:txBody>
            <a:bodyPr wrap="none" anchor="ctr"/>
            <a:lstStyle/>
            <a:p>
              <a:pPr marL="0" marR="0" lvl="0" indent="0" defTabSz="914099" eaLnBrk="1" latinLnBrk="0" hangingPunct="1">
                <a:lnSpc>
                  <a:spcPct val="100000"/>
                </a:lnSpc>
                <a:buClrTx/>
                <a:buSzTx/>
                <a:buFontTx/>
                <a:buNone/>
                <a:tabLst/>
                <a:defRPr/>
              </a:pPr>
              <a:r>
                <a:rPr lang="en-US" sz="2000" dirty="0" err="1" smtClean="0">
                  <a:solidFill>
                    <a:srgbClr val="FFFF00"/>
                  </a:solidFill>
                  <a:effectLst>
                    <a:outerShdw blurRad="38100" dist="38100" dir="2700000" algn="tl">
                      <a:srgbClr val="000000">
                        <a:alpha val="43137"/>
                      </a:srgbClr>
                    </a:outerShdw>
                  </a:effectLst>
                  <a:latin typeface="Calibri" pitchFamily="34" charset="0"/>
                </a:rPr>
                <a:t>SoH</a:t>
              </a:r>
              <a:r>
                <a:rPr lang="en-US" sz="2000" dirty="0" smtClean="0">
                  <a:solidFill>
                    <a:srgbClr val="FFFF00"/>
                  </a:solidFill>
                  <a:effectLst>
                    <a:outerShdw blurRad="38100" dist="38100" dir="2700000" algn="tl">
                      <a:srgbClr val="000000">
                        <a:alpha val="43137"/>
                      </a:srgbClr>
                    </a:outerShdw>
                  </a:effectLst>
                  <a:latin typeface="Calibri" pitchFamily="34" charset="0"/>
                </a:rPr>
                <a:t> Packets</a:t>
              </a:r>
              <a:endParaRPr lang="en-US" sz="2000" dirty="0">
                <a:solidFill>
                  <a:srgbClr val="FFFF00"/>
                </a:solidFill>
                <a:effectLst>
                  <a:outerShdw blurRad="38100" dist="38100" dir="2700000" algn="tl">
                    <a:srgbClr val="000000">
                      <a:alpha val="43137"/>
                    </a:srgbClr>
                  </a:outerShdw>
                </a:effectLst>
                <a:latin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 North America 2009">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50000"/>
          </a:schemeClr>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a:spPr>
      <a:bodyPr vert="horz" wrap="square" lIns="91436" tIns="45718" rIns="91436" bIns="45718" numCol="1" rtlCol="0" anchor="ctr" anchorCtr="0" compatLnSpc="1">
        <a:prstTxWarp prst="textNoShape">
          <a:avLst/>
        </a:prstTxWarp>
      </a:bodyPr>
      <a:lstStyle>
        <a:defPPr marL="0" algn="ctr" defTabSz="914099" rtl="0" eaLnBrk="1" fontAlgn="base" latinLnBrk="0" hangingPunct="1">
          <a:spcBef>
            <a:spcPct val="0"/>
          </a:spcBef>
          <a:spcAft>
            <a:spcPct val="0"/>
          </a:spcAft>
          <a:defRPr sz="2000" kern="1200" dirty="0" smtClean="0">
            <a:solidFill>
              <a:schemeClr val="tx1"/>
            </a:solidFill>
            <a:effectLst>
              <a:outerShdw blurRad="38100" dist="38100" dir="2700000" algn="tl">
                <a:srgbClr val="000000">
                  <a:alpha val="43137"/>
                </a:srgbClr>
              </a:outerShdw>
            </a:effectLst>
            <a:latin typeface="Calibri" pitchFamily="34" charset="0"/>
            <a:ea typeface="+mn-ea"/>
            <a:cs typeface="+mn-cs"/>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 North America 2009</Template>
  <TotalTime>18</TotalTime>
  <Words>1967</Words>
  <Application>Microsoft Office PowerPoint</Application>
  <PresentationFormat>On-screen Show (4:3)</PresentationFormat>
  <Paragraphs>453</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TechEd North America 2009</vt:lpstr>
      <vt:lpstr>Visio</vt:lpstr>
      <vt:lpstr>Slide 1</vt:lpstr>
      <vt:lpstr>Deploying NAP: Best Practices and Lessons Learned</vt:lpstr>
      <vt:lpstr>Agenda</vt:lpstr>
      <vt:lpstr>Today’s Network Challenges </vt:lpstr>
      <vt:lpstr>Network Access Protection  </vt:lpstr>
      <vt:lpstr>Network Access Protection</vt:lpstr>
      <vt:lpstr>Terminology</vt:lpstr>
      <vt:lpstr>NAP - How It Works</vt:lpstr>
      <vt:lpstr>NAP Architecture</vt:lpstr>
      <vt:lpstr>New in Windows® 7 &amp; Server 2008 R2</vt:lpstr>
      <vt:lpstr>Off-network Health Assessment Recording compliance for roaming clients</vt:lpstr>
      <vt:lpstr>NAP Deployment Basics</vt:lpstr>
      <vt:lpstr>Planning Basics</vt:lpstr>
      <vt:lpstr>Potential NAP Deployment Goals</vt:lpstr>
      <vt:lpstr>Enforcement Options</vt:lpstr>
      <vt:lpstr>Enforcement Options</vt:lpstr>
      <vt:lpstr>Enforcement Options</vt:lpstr>
      <vt:lpstr>Enforcement Options</vt:lpstr>
      <vt:lpstr>Health Policy Options</vt:lpstr>
      <vt:lpstr>NAP Deployment Example</vt:lpstr>
      <vt:lpstr>Testing &amp; Rollout</vt:lpstr>
      <vt:lpstr>Best Practices</vt:lpstr>
      <vt:lpstr>Common Mistakes</vt:lpstr>
      <vt:lpstr>Takeaways 10 things you should know about NAP  </vt:lpstr>
      <vt:lpstr>Conclusions Why deploy NAP?</vt:lpstr>
      <vt:lpstr>NAP Resources</vt:lpstr>
      <vt:lpstr>Slide 27</vt:lpstr>
      <vt:lpstr>Resources</vt:lpstr>
      <vt:lpstr>Related Content</vt:lpstr>
      <vt:lpstr>Windows Server Resources</vt:lpstr>
      <vt:lpstr>Slide 31</vt:lpstr>
      <vt:lpstr>Slide 32</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Deploying NAP: Best Practices and Lessons Learned</dc:title>
  <dc:subject>Tech·Ed  North America 2009</dc:subject>
  <dc:creator>Lambert Green and  Venkatesh Gopalakrishnan </dc:creator>
  <dc:description>Template: Slidework LLC
Formatting: Phannipa Sathiennoppakao
Event Date: May 11 - 15, 2009
Event Location: Los Angeles, CA
Audience:</dc:description>
  <cp:lastModifiedBy>Admin</cp:lastModifiedBy>
  <cp:revision>11</cp:revision>
  <dcterms:created xsi:type="dcterms:W3CDTF">2009-05-14T18:37:18Z</dcterms:created>
  <dcterms:modified xsi:type="dcterms:W3CDTF">2009-05-14T18:55:48Z</dcterms:modified>
</cp:coreProperties>
</file>