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286" r:id="rId2"/>
    <p:sldId id="277" r:id="rId3"/>
    <p:sldId id="293" r:id="rId4"/>
    <p:sldId id="301" r:id="rId5"/>
    <p:sldId id="302" r:id="rId6"/>
    <p:sldId id="304" r:id="rId7"/>
    <p:sldId id="294" r:id="rId8"/>
    <p:sldId id="295" r:id="rId9"/>
    <p:sldId id="296" r:id="rId10"/>
    <p:sldId id="299" r:id="rId11"/>
    <p:sldId id="306" r:id="rId12"/>
    <p:sldId id="305" r:id="rId13"/>
    <p:sldId id="300" r:id="rId14"/>
  </p:sldIdLst>
  <p:sldSz cx="9144000" cy="6858000" type="screen4x3"/>
  <p:notesSz cx="6858000" cy="90662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886" autoAdjust="0"/>
    <p:restoredTop sz="63745" autoAdjust="0"/>
  </p:normalViewPr>
  <p:slideViewPr>
    <p:cSldViewPr snapToGrid="0">
      <p:cViewPr varScale="1">
        <p:scale>
          <a:sx n="52" d="100"/>
          <a:sy n="52" d="100"/>
        </p:scale>
        <p:origin x="-614" y="-91"/>
      </p:cViewPr>
      <p:guideLst>
        <p:guide orient="horz" pos="143"/>
        <p:guide orient="horz" pos="1324"/>
        <p:guide orient="horz" pos="892"/>
        <p:guide orient="horz" pos="1197"/>
        <p:guide orient="horz" pos="1485"/>
        <p:guide pos="403"/>
        <p:guide pos="242"/>
        <p:guide pos="9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-1230" y="-90"/>
      </p:cViewPr>
      <p:guideLst>
        <p:guide orient="horz" pos="2855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71488DFF-E7A2-4EA4-9F4D-C1082BF301AE}" type="datetime8">
              <a:rPr lang="en-US"/>
              <a:pPr/>
              <a:t>11/29/2007 6:45 PM</a:t>
            </a:fld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12188"/>
            <a:ext cx="57435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700" smtClean="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2006 Microsoft Corporation. All rights reserved.</a:t>
            </a:r>
          </a:p>
          <a:p>
            <a:pPr>
              <a:defRPr/>
            </a:pPr>
            <a:r>
              <a:rPr lang="en-US"/>
              <a:t>This presentation is for informational purposes only. MICROSOFT MAKES NO WARRANTIES, EXPRESS OR IMPLIED, IN THIS SUMMARY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64175" y="8612188"/>
            <a:ext cx="13938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53A15117-DFCC-4415-91E3-5CE32C49DDF1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E57BB363-CC1A-4533-8D58-FF2C4842023E}" type="datetime8">
              <a:rPr lang="en-US"/>
              <a:pPr/>
              <a:t>11/29/2007 6:45 PM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09013"/>
            <a:ext cx="544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700" smtClean="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2006 Microsoft Corporation. All rights reserved.</a:t>
            </a:r>
          </a:p>
          <a:p>
            <a:pPr>
              <a:defRPr/>
            </a:pPr>
            <a:r>
              <a:rPr lang="en-US"/>
              <a:t>This presentation is for informational purposes only. MICROSOFT MAKES NO WARRANTIES, EXPRESS OR IMPLIED, IN THIS SUMMARY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6900" y="8610600"/>
            <a:ext cx="118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A69067F0-E095-427D-A0E6-42CB5A7120DE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90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20675" indent="-184150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493713" indent="-171450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679450" indent="-169863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852488" indent="-171450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7ED1C01-1EA1-4C01-8327-05484F5964CD}" type="datetime8">
              <a:rPr lang="en-US"/>
              <a:pPr/>
              <a:t>11/29/2007 6:45 PM</a:t>
            </a:fld>
            <a:endParaRPr lang="en-US"/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2006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</a:t>
            </a: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FD3D5-21FB-4BFF-AE9B-82DA9E8F50EA}" type="slidenum">
              <a:rPr lang="en-US"/>
              <a:pPr/>
              <a:t>1</a:t>
            </a:fld>
            <a:endParaRPr lang="en-US"/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F666FE4-C91D-43E6-B298-F576A2D2145B}" type="datetime8">
              <a:rPr lang="en-US"/>
              <a:pPr/>
              <a:t>11/29/2007 6:45 PM</a:t>
            </a:fld>
            <a:endParaRPr lang="en-US"/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2006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</a:t>
            </a:r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27D022-1DE0-4A9D-BB0B-506E4972885B}" type="slidenum">
              <a:rPr lang="en-US"/>
              <a:pPr/>
              <a:t>2</a:t>
            </a:fld>
            <a:endParaRPr lang="en-US"/>
          </a:p>
        </p:txBody>
      </p:sp>
      <p:sp>
        <p:nvSpPr>
          <p:cNvPr id="15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79450"/>
            <a:ext cx="4533900" cy="3400425"/>
          </a:xfrm>
          <a:ln/>
        </p:spPr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06888"/>
            <a:ext cx="5486400" cy="4079875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6A56E7-AFE7-4E0C-9455-E515627AE989}" type="datetime8">
              <a:rPr lang="en-US"/>
              <a:pPr/>
              <a:t>11/29/2007 6:45 PM</a:t>
            </a:fld>
            <a:endParaRPr lang="en-US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2006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1AAC4-E7AC-43ED-8F47-C2902739196E}" type="slidenum">
              <a:rPr lang="en-US"/>
              <a:pPr/>
              <a:t>3</a:t>
            </a:fld>
            <a:endParaRPr lang="en-US"/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79450"/>
            <a:ext cx="4533900" cy="3400425"/>
          </a:xfrm>
          <a:ln/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06888"/>
            <a:ext cx="5486400" cy="4079875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487B7CC-29E6-46E8-939F-606C7E4689CF}" type="datetime8">
              <a:rPr lang="en-US" smtClean="0"/>
              <a:pPr/>
              <a:t>11/29/2007 6:45 PM</a:t>
            </a:fld>
            <a:endParaRPr lang="en-US" smtClean="0"/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© 2006 Microsoft Corporation. All rights reserved.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This presentation is for informational purposes only. Microsoft makes no warranties, express or implied, in this summary.</a:t>
            </a:r>
            <a:endParaRPr lang="en-US" dirty="0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0AE3D-8747-4424-9018-ACDF09D0A55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79450"/>
            <a:ext cx="4533900" cy="3400425"/>
          </a:xfrm>
          <a:ln/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07071"/>
            <a:ext cx="5485158" cy="4077938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40840049-7CBA-4C02-A377-97726A5B31D5}" type="datetime8">
              <a:rPr lang="en-US" smtClean="0">
                <a:solidFill>
                  <a:schemeClr val="tx1"/>
                </a:solidFill>
                <a:latin typeface="Arial" pitchFamily="34" charset="0"/>
              </a:rPr>
              <a:pPr/>
              <a:t>11/29/2007 6:45 PM</a:t>
            </a:fld>
            <a:endParaRPr lang="en-US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tx1"/>
                </a:solidFill>
                <a:latin typeface="Arial" pitchFamily="34" charset="0"/>
              </a:rPr>
              <a:t>© 2003-2005 Microsoft Corporation. All rights reserved.</a:t>
            </a:r>
          </a:p>
          <a:p>
            <a:r>
              <a:rPr lang="en-US" smtClean="0">
                <a:solidFill>
                  <a:schemeClr val="tx1"/>
                </a:solidFill>
                <a:latin typeface="Arial" pitchFamily="34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522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A20C1ABE-6397-496B-A60F-4188CA6754C8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/>
              <a:t>8</a:t>
            </a:fld>
            <a:endParaRPr lang="en-US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2229" name="Shape 4"/>
          <p:cNvSpPr txBox="1">
            <a:spLocks noGrp="1" noChangeArrowheads="1"/>
          </p:cNvSpPr>
          <p:nvPr/>
        </p:nvSpPr>
        <p:spPr bwMode="auto">
          <a:xfrm>
            <a:off x="3884613" y="8611329"/>
            <a:ext cx="2971800" cy="45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749215C1-67B2-4A8E-8FC3-7A27E7C47E75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52230" name="Rectangle 364545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>
            <a:headEnd/>
            <a:tailEnd/>
          </a:ln>
        </p:spPr>
      </p:sp>
      <p:sp>
        <p:nvSpPr>
          <p:cNvPr id="52231" name="Rectangle 36454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 numCol="1" anchorCtr="0">
            <a:prstTxWarp prst="textNoShape">
              <a:avLst/>
            </a:prstTxWarp>
          </a:bodyPr>
          <a:lstStyle/>
          <a:p>
            <a:endParaRPr lang="en-US" sz="1400" b="0" i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1DF8797-761B-4B44-930A-3EF8AE6F846C}" type="datetime8">
              <a:rPr lang="en-US"/>
              <a:pPr/>
              <a:t>11/29/2007 6:45 PM</a:t>
            </a:fld>
            <a:endParaRPr lang="en-US"/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2006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3434C9-FEE5-412D-9854-B56DD7E87D60}" type="slidenum">
              <a:rPr lang="en-US"/>
              <a:pPr/>
              <a:t>10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79450"/>
            <a:ext cx="4533900" cy="3400425"/>
          </a:xfrm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06888"/>
            <a:ext cx="5486400" cy="4079875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0E58ABB-BEC0-4BB5-AC58-BDD351E028C9}" type="datetime8">
              <a:rPr lang="en-US"/>
              <a:pPr/>
              <a:t>11/29/2007 6:45 PM</a:t>
            </a:fld>
            <a:endParaRPr lang="en-US"/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2006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B0DFE-0ACE-4FDE-9872-FC2F8D4D5B3D}" type="slidenum">
              <a:rPr lang="en-US"/>
              <a:pPr/>
              <a:t>13</a:t>
            </a:fld>
            <a:endParaRPr lang="en-US"/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79450"/>
            <a:ext cx="4533900" cy="3400425"/>
          </a:xfrm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06888"/>
            <a:ext cx="5486400" cy="4079875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fc-PrfrmPt-2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32425" y="6049963"/>
            <a:ext cx="359886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236663"/>
            <a:ext cx="7675563" cy="1409700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1350" y="4286250"/>
            <a:ext cx="7667625" cy="506413"/>
          </a:xfrm>
        </p:spPr>
        <p:txBody>
          <a:bodyPr anchor="b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78613" y="231775"/>
            <a:ext cx="2097087" cy="33099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82588" y="231775"/>
            <a:ext cx="6143625" cy="33099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82588" y="1420813"/>
            <a:ext cx="4117975" cy="212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2963" y="1420813"/>
            <a:ext cx="4117975" cy="212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231775"/>
            <a:ext cx="83931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Title Slide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420813"/>
            <a:ext cx="83883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Semibold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Semibold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Semibold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Semi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Semi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Semi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Semi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Semibold" pitchFamily="34" charset="0"/>
        </a:defRPr>
      </a:lvl9pPr>
    </p:titleStyle>
    <p:bodyStyle>
      <a:lvl1pPr marL="439738" indent="-439738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57188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3365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479550" indent="-334963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1817688" indent="-3365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274888" indent="-33655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732088" indent="-33655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189288" indent="-33655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646488" indent="-33655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47700" y="2224088"/>
            <a:ext cx="7675563" cy="1421928"/>
          </a:xfrm>
        </p:spPr>
        <p:txBody>
          <a:bodyPr/>
          <a:lstStyle/>
          <a:p>
            <a:pPr eaLnBrk="1" hangingPunct="1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Sesiones Técnicas</a:t>
            </a:r>
            <a:b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PerformancePoint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Server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465263" y="1389063"/>
            <a:ext cx="6850062" cy="750887"/>
          </a:xfrm>
        </p:spPr>
        <p:txBody>
          <a:bodyPr/>
          <a:lstStyle/>
          <a:p>
            <a:pPr eaLnBrk="1" hangingPunct="1"/>
            <a:r>
              <a:rPr lang="en-AU" dirty="0" smtClean="0"/>
              <a:t>KPIs con PPS</a:t>
            </a:r>
          </a:p>
        </p:txBody>
      </p:sp>
      <p:pic>
        <p:nvPicPr>
          <p:cNvPr id="8196" name="Picture 13" descr="dem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invGray">
          <a:xfrm>
            <a:off x="639763" y="2357438"/>
            <a:ext cx="25590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 </a:t>
            </a:r>
            <a:r>
              <a:rPr lang="es-ES" dirty="0" err="1" smtClean="0"/>
              <a:t>dashboard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Diagrama de</a:t>
            </a:r>
            <a:endParaRPr lang="es-ES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gram Files\Microsoft Resource DVD Artwork\DVD_ART\Artwork_Imagery\Shapes and Graphics\circular shapes\3d Disc shapes\blue column tall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0394" y="5930657"/>
            <a:ext cx="948959" cy="569375"/>
          </a:xfrm>
          <a:prstGeom prst="rect">
            <a:avLst/>
          </a:prstGeom>
          <a:noFill/>
        </p:spPr>
      </p:pic>
      <p:pic>
        <p:nvPicPr>
          <p:cNvPr id="5" name="Picture 3" descr="C:\Program Files\Microsoft Resource DVD Artwork\DVD_ART\Artwork_Imagery\Shapes and Graphics\circular shapes\3d Disc shapes\purple column talle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41394" y="6083057"/>
            <a:ext cx="948959" cy="569375"/>
          </a:xfrm>
          <a:prstGeom prst="rect">
            <a:avLst/>
          </a:prstGeom>
          <a:noFill/>
        </p:spPr>
      </p:pic>
      <p:grpSp>
        <p:nvGrpSpPr>
          <p:cNvPr id="43" name="Group 42"/>
          <p:cNvGrpSpPr/>
          <p:nvPr/>
        </p:nvGrpSpPr>
        <p:grpSpPr>
          <a:xfrm>
            <a:off x="933434" y="6019746"/>
            <a:ext cx="1394853" cy="544241"/>
            <a:chOff x="933434" y="6019746"/>
            <a:chExt cx="1394853" cy="544241"/>
          </a:xfrm>
        </p:grpSpPr>
        <p:pic>
          <p:nvPicPr>
            <p:cNvPr id="4101" name="Picture 5" descr="C:\Program Files\Microsoft Resource DVD Artwork\DVD_ART\Artwork_Imagery\Shapes and Graphics\Roadmaps and traffic signs\Traffic signal - Green Stop light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933434" y="6019746"/>
              <a:ext cx="353898" cy="544241"/>
            </a:xfrm>
            <a:prstGeom prst="rect">
              <a:avLst/>
            </a:prstGeom>
            <a:noFill/>
          </p:spPr>
        </p:pic>
        <p:pic>
          <p:nvPicPr>
            <p:cNvPr id="4102" name="Picture 6" descr="C:\Program Files\Microsoft Resource DVD Artwork\DVD_ART\Artwork_Imagery\Shapes and Graphics\Roadmaps and traffic signs\Traffic signal - yellow Stop light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453911" y="6019746"/>
              <a:ext cx="353898" cy="544241"/>
            </a:xfrm>
            <a:prstGeom prst="rect">
              <a:avLst/>
            </a:prstGeom>
            <a:noFill/>
          </p:spPr>
        </p:pic>
        <p:pic>
          <p:nvPicPr>
            <p:cNvPr id="4103" name="Picture 7" descr="C:\Program Files\Microsoft Resource DVD Artwork\DVD_ART\Artwork_Imagery\Shapes and Graphics\Roadmaps and traffic signs\Traffic signal - Red Stop light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974389" y="6019746"/>
              <a:ext cx="353898" cy="544241"/>
            </a:xfrm>
            <a:prstGeom prst="rect">
              <a:avLst/>
            </a:prstGeom>
            <a:noFill/>
          </p:spPr>
        </p:pic>
      </p:grpSp>
      <p:pic>
        <p:nvPicPr>
          <p:cNvPr id="12" name="Picture 1" descr="C:\Program Files\Microsoft Resource DVD Artwork\DVD_ART\Artwork_Imagery\Shapes and Graphics\Box\Cube\orange green purple grid cube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079035" y="6047964"/>
            <a:ext cx="699760" cy="702304"/>
          </a:xfrm>
          <a:prstGeom prst="rect">
            <a:avLst/>
          </a:prstGeom>
          <a:noFill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14480" y="4957139"/>
            <a:ext cx="2771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39991" y="3369733"/>
            <a:ext cx="3231625" cy="136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96259" y="3378201"/>
            <a:ext cx="3471397" cy="121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540484" y="126997"/>
            <a:ext cx="4079285" cy="298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>
            <a:stCxn id="5" idx="0"/>
            <a:endCxn id="4105" idx="2"/>
          </p:cNvCxnSpPr>
          <p:nvPr/>
        </p:nvCxnSpPr>
        <p:spPr>
          <a:xfrm rot="5400000" flipH="1" flipV="1">
            <a:off x="5310744" y="4337997"/>
            <a:ext cx="1350190" cy="2139930"/>
          </a:xfrm>
          <a:prstGeom prst="straightConnector1">
            <a:avLst/>
          </a:prstGeom>
          <a:ln w="76200">
            <a:gradFill flip="none" rotWithShape="1">
              <a:gsLst>
                <a:gs pos="50000">
                  <a:srgbClr val="FFC000"/>
                </a:gs>
                <a:gs pos="100000">
                  <a:srgbClr val="FFEBFA">
                    <a:alpha val="0"/>
                  </a:srgbClr>
                </a:gs>
              </a:gsLst>
              <a:lin ang="10800000" scaled="1"/>
              <a:tileRect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0"/>
            <a:endCxn id="4104" idx="2"/>
          </p:cNvCxnSpPr>
          <p:nvPr/>
        </p:nvCxnSpPr>
        <p:spPr>
          <a:xfrm rot="16200000" flipV="1">
            <a:off x="3262117" y="4881165"/>
            <a:ext cx="605050" cy="1728547"/>
          </a:xfrm>
          <a:prstGeom prst="straightConnector1">
            <a:avLst/>
          </a:prstGeom>
          <a:ln w="76200">
            <a:gradFill flip="none" rotWithShape="1">
              <a:gsLst>
                <a:gs pos="50000">
                  <a:srgbClr val="FFC000"/>
                </a:gs>
                <a:gs pos="100000">
                  <a:srgbClr val="FFEBFA">
                    <a:alpha val="0"/>
                  </a:srgbClr>
                </a:gs>
              </a:gsLst>
              <a:lin ang="10800000" scaled="1"/>
              <a:tileRect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102" idx="0"/>
            <a:endCxn id="4104" idx="2"/>
          </p:cNvCxnSpPr>
          <p:nvPr/>
        </p:nvCxnSpPr>
        <p:spPr>
          <a:xfrm rot="5400000" flipH="1" flipV="1">
            <a:off x="1877198" y="5196576"/>
            <a:ext cx="576832" cy="1069508"/>
          </a:xfrm>
          <a:prstGeom prst="straightConnector1">
            <a:avLst/>
          </a:prstGeom>
          <a:ln w="76200">
            <a:gradFill flip="none" rotWithShape="1">
              <a:gsLst>
                <a:gs pos="50000">
                  <a:srgbClr val="FFC000"/>
                </a:gs>
                <a:gs pos="100000">
                  <a:srgbClr val="FFEBFA">
                    <a:alpha val="0"/>
                  </a:srgbClr>
                </a:gs>
              </a:gsLst>
              <a:lin ang="10800000" scaled="1"/>
              <a:tileRect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104" idx="0"/>
            <a:endCxn id="4106" idx="2"/>
          </p:cNvCxnSpPr>
          <p:nvPr/>
        </p:nvCxnSpPr>
        <p:spPr>
          <a:xfrm rot="16200000" flipV="1">
            <a:off x="2186534" y="4443305"/>
            <a:ext cx="359258" cy="668410"/>
          </a:xfrm>
          <a:prstGeom prst="straightConnector1">
            <a:avLst/>
          </a:prstGeom>
          <a:ln w="76200">
            <a:gradFill flip="none" rotWithShape="1">
              <a:gsLst>
                <a:gs pos="50000">
                  <a:srgbClr val="FFC000"/>
                </a:gs>
                <a:gs pos="100000">
                  <a:srgbClr val="FFEBFA">
                    <a:alpha val="0"/>
                  </a:srgbClr>
                </a:gs>
              </a:gsLst>
              <a:lin ang="10800000" scaled="1"/>
              <a:tileRect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105" idx="1"/>
            <a:endCxn id="16" idx="2"/>
          </p:cNvCxnSpPr>
          <p:nvPr/>
        </p:nvCxnSpPr>
        <p:spPr>
          <a:xfrm rot="10800000">
            <a:off x="4580127" y="3116530"/>
            <a:ext cx="859864" cy="934770"/>
          </a:xfrm>
          <a:prstGeom prst="straightConnector1">
            <a:avLst/>
          </a:prstGeom>
          <a:ln w="76200">
            <a:gradFill flip="none" rotWithShape="1">
              <a:gsLst>
                <a:gs pos="50000">
                  <a:srgbClr val="FFC000"/>
                </a:gs>
                <a:gs pos="100000">
                  <a:srgbClr val="FFEBFA">
                    <a:alpha val="0"/>
                  </a:srgbClr>
                </a:gs>
              </a:gsLst>
              <a:lin ang="10800000" scaled="1"/>
              <a:tileRect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106" idx="3"/>
            <a:endCxn id="16" idx="2"/>
          </p:cNvCxnSpPr>
          <p:nvPr/>
        </p:nvCxnSpPr>
        <p:spPr>
          <a:xfrm flipV="1">
            <a:off x="3767656" y="3116530"/>
            <a:ext cx="812471" cy="871511"/>
          </a:xfrm>
          <a:prstGeom prst="straightConnector1">
            <a:avLst/>
          </a:prstGeom>
          <a:ln w="76200">
            <a:gradFill flip="none" rotWithShape="1">
              <a:gsLst>
                <a:gs pos="50000">
                  <a:srgbClr val="FFC000"/>
                </a:gs>
                <a:gs pos="100000">
                  <a:srgbClr val="FFEBFA">
                    <a:alpha val="0"/>
                  </a:srgbClr>
                </a:gs>
              </a:gsLst>
              <a:lin ang="10800000" scaled="1"/>
              <a:tileRect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063066" y="6036734"/>
            <a:ext cx="914400" cy="46166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bg1"/>
                </a:solidFill>
              </a:rPr>
              <a:t>Orígenes de Datos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42066" y="6358467"/>
            <a:ext cx="973667" cy="276999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bg1"/>
                </a:solidFill>
              </a:rPr>
              <a:t>Indicadores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4932" y="5291668"/>
            <a:ext cx="914400" cy="276999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>
                <a:solidFill>
                  <a:schemeClr val="bg1"/>
                </a:solidFill>
              </a:rPr>
              <a:t>KPIs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45933" y="4398436"/>
            <a:ext cx="914400" cy="276999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>
                <a:solidFill>
                  <a:schemeClr val="bg1"/>
                </a:solidFill>
              </a:rPr>
              <a:t>Scorecard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30800" y="4398436"/>
            <a:ext cx="914400" cy="276999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>
                <a:solidFill>
                  <a:schemeClr val="bg1"/>
                </a:solidFill>
              </a:rPr>
              <a:t>Reports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21400" y="2904068"/>
            <a:ext cx="990600" cy="276999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>
                <a:solidFill>
                  <a:schemeClr val="bg1"/>
                </a:solidFill>
              </a:rPr>
              <a:t>Dashboard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itle"/>
          <p:cNvSpPr txBox="1">
            <a:spLocks/>
          </p:cNvSpPr>
          <p:nvPr/>
        </p:nvSpPr>
        <p:spPr>
          <a:xfrm>
            <a:off x="0" y="4038600"/>
            <a:ext cx="9144000" cy="381000"/>
          </a:xfrm>
          <a:prstGeom prst="rect">
            <a:avLst/>
          </a:prstGeom>
          <a:solidFill>
            <a:srgbClr val="F8F8F8">
              <a:alpha val="20000"/>
            </a:srgbClr>
          </a:solidFill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emibold" pitchFamily="34" charset="0"/>
              <a:ea typeface="+mj-ea"/>
              <a:cs typeface="+mj-cs"/>
            </a:endParaRPr>
          </a:p>
        </p:txBody>
      </p:sp>
      <p:sp>
        <p:nvSpPr>
          <p:cNvPr id="2" name="4 Text Placeholder"/>
          <p:cNvSpPr txBox="1">
            <a:spLocks/>
          </p:cNvSpPr>
          <p:nvPr/>
        </p:nvSpPr>
        <p:spPr bwMode="auto">
          <a:xfrm>
            <a:off x="0" y="4049713"/>
            <a:ext cx="77724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ES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Jordi </a:t>
            </a:r>
            <a:r>
              <a:rPr kumimoji="0" lang="es-E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Bartual</a:t>
            </a:r>
            <a:r>
              <a:rPr kumimoji="0" lang="es-ES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jbartual@microsoft.com</a:t>
            </a:r>
            <a:endParaRPr kumimoji="0" lang="es-ES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C:\Program Files\Microsoft Resource DVD Artwork\DVD_ART\BoxShots_Logos\MICROSOFT\Microsoft logo and tagl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20034"/>
            <a:ext cx="7481888" cy="16137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47700" y="1565275"/>
            <a:ext cx="7675563" cy="1421928"/>
          </a:xfrm>
        </p:spPr>
        <p:txBody>
          <a:bodyPr/>
          <a:lstStyle/>
          <a:p>
            <a:pPr eaLnBrk="1" hangingPunct="1"/>
            <a:r>
              <a:rPr lang="es-ES" b="1" dirty="0" err="1" smtClean="0"/>
              <a:t>PerformancePoint</a:t>
            </a:r>
            <a:r>
              <a:rPr lang="es-ES" b="1" dirty="0" smtClean="0"/>
              <a:t> Server 2007:Monitorización</a:t>
            </a:r>
            <a:endParaRPr lang="es-ES" dirty="0" smtClean="0"/>
          </a:p>
        </p:txBody>
      </p:sp>
      <p:sp>
        <p:nvSpPr>
          <p:cNvPr id="4099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641350" y="3043238"/>
            <a:ext cx="7667625" cy="1191095"/>
          </a:xfrm>
        </p:spPr>
        <p:txBody>
          <a:bodyPr/>
          <a:lstStyle/>
          <a:p>
            <a:pPr eaLnBrk="1" hangingPunct="1"/>
            <a:r>
              <a:rPr lang="es-ES" sz="2400" b="1" dirty="0" smtClean="0"/>
              <a:t>Jordi </a:t>
            </a:r>
            <a:r>
              <a:rPr lang="es-ES" sz="2400" b="1" dirty="0" err="1" smtClean="0"/>
              <a:t>Bartual</a:t>
            </a:r>
            <a:r>
              <a:rPr lang="es-ES" sz="2400" b="1" dirty="0" smtClean="0"/>
              <a:t> Paris – jbartual@microsoft.com</a:t>
            </a:r>
          </a:p>
          <a:p>
            <a:pPr eaLnBrk="1" hangingPunct="1"/>
            <a:r>
              <a:rPr lang="es-ES" sz="2000" dirty="0" smtClean="0"/>
              <a:t>TSP Business </a:t>
            </a:r>
            <a:r>
              <a:rPr lang="es-ES" sz="2000" dirty="0" err="1" smtClean="0"/>
              <a:t>Intelligence</a:t>
            </a:r>
            <a:endParaRPr lang="es-ES" sz="2000" dirty="0" smtClean="0"/>
          </a:p>
          <a:p>
            <a:pPr eaLnBrk="1" hangingPunct="1"/>
            <a:r>
              <a:rPr lang="es-ES" sz="2000" dirty="0" smtClean="0"/>
              <a:t>Enterprise &amp; </a:t>
            </a:r>
            <a:r>
              <a:rPr lang="es-ES" sz="2000" dirty="0" err="1" smtClean="0"/>
              <a:t>Partner</a:t>
            </a:r>
            <a:r>
              <a:rPr lang="es-ES" sz="2000" dirty="0" smtClean="0"/>
              <a:t> </a:t>
            </a:r>
            <a:r>
              <a:rPr lang="es-ES" sz="2000" dirty="0" err="1" smtClean="0"/>
              <a:t>Group</a:t>
            </a:r>
            <a:endParaRPr lang="es-ES" sz="2000" dirty="0" smtClean="0"/>
          </a:p>
          <a:p>
            <a:pPr eaLnBrk="1" hangingPunct="1"/>
            <a:r>
              <a:rPr lang="es-ES" sz="2000" dirty="0" smtClean="0"/>
              <a:t>Microsoft </a:t>
            </a:r>
            <a:r>
              <a:rPr lang="es-ES" sz="2000" dirty="0" err="1" smtClean="0"/>
              <a:t>Corporation</a:t>
            </a:r>
            <a:endParaRPr lang="es-ES" sz="20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white"/>
        <p:txBody>
          <a:bodyPr/>
          <a:lstStyle/>
          <a:p>
            <a:pPr eaLnBrk="1" hangingPunct="1"/>
            <a:r>
              <a:rPr lang="en-AU" smtClean="0">
                <a:solidFill>
                  <a:schemeClr val="bg1"/>
                </a:solidFill>
              </a:rPr>
              <a:t>PLEASE READ (hidden slide)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381000" y="1193800"/>
            <a:ext cx="8620125" cy="3641725"/>
          </a:xfrm>
        </p:spPr>
        <p:txBody>
          <a:bodyPr/>
          <a:lstStyle/>
          <a:p>
            <a:pPr eaLnBrk="1" hangingPunct="1"/>
            <a:r>
              <a:rPr lang="en-AU" sz="2400" dirty="0" smtClean="0">
                <a:solidFill>
                  <a:schemeClr val="bg1"/>
                </a:solidFill>
              </a:rPr>
              <a:t>This template uses Microsoft’s corporate font, </a:t>
            </a:r>
            <a:r>
              <a:rPr lang="en-AU" sz="2400" dirty="0" err="1" smtClean="0">
                <a:solidFill>
                  <a:schemeClr val="bg1"/>
                </a:solidFill>
              </a:rPr>
              <a:t>Segoe</a:t>
            </a:r>
            <a:endParaRPr lang="en-AU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AU" sz="2400" dirty="0" err="1" smtClean="0">
                <a:solidFill>
                  <a:schemeClr val="bg1"/>
                </a:solidFill>
              </a:rPr>
              <a:t>Segoe</a:t>
            </a:r>
            <a:r>
              <a:rPr lang="en-AU" sz="2400" dirty="0" smtClean="0">
                <a:solidFill>
                  <a:schemeClr val="bg1"/>
                </a:solidFill>
              </a:rPr>
              <a:t> is not a standard font included with Windows, so if you have not already done so, you need to install it on your computer </a:t>
            </a:r>
          </a:p>
          <a:p>
            <a:pPr eaLnBrk="1" hangingPunct="1"/>
            <a:r>
              <a:rPr lang="en-AU" sz="2400" dirty="0" smtClean="0">
                <a:solidFill>
                  <a:schemeClr val="bg1"/>
                </a:solidFill>
              </a:rPr>
              <a:t>How to install </a:t>
            </a:r>
            <a:r>
              <a:rPr lang="en-AU" sz="2400" dirty="0" err="1" smtClean="0">
                <a:solidFill>
                  <a:schemeClr val="bg1"/>
                </a:solidFill>
              </a:rPr>
              <a:t>Segoe</a:t>
            </a:r>
            <a:r>
              <a:rPr lang="en-AU" sz="2400" dirty="0" smtClean="0">
                <a:solidFill>
                  <a:schemeClr val="bg1"/>
                </a:solidFill>
              </a:rPr>
              <a:t>: </a:t>
            </a:r>
            <a:br>
              <a:rPr lang="en-AU" sz="2400" dirty="0" smtClean="0">
                <a:solidFill>
                  <a:schemeClr val="bg1"/>
                </a:solidFill>
              </a:rPr>
            </a:br>
            <a:r>
              <a:rPr lang="en-AU" sz="2400" dirty="0" smtClean="0">
                <a:solidFill>
                  <a:schemeClr val="bg1"/>
                </a:solidFill>
              </a:rPr>
              <a:t>Get the font at: </a:t>
            </a:r>
            <a:br>
              <a:rPr lang="en-AU" sz="2400" dirty="0" smtClean="0">
                <a:solidFill>
                  <a:schemeClr val="bg1"/>
                </a:solidFill>
              </a:rPr>
            </a:br>
            <a:r>
              <a:rPr lang="en-AU" sz="2400" dirty="0" smtClean="0">
                <a:solidFill>
                  <a:schemeClr val="bg1"/>
                </a:solidFill>
              </a:rPr>
              <a:t>\\Showsrus\images\Corporate_Fonts\PC\Segoe</a:t>
            </a:r>
            <a:br>
              <a:rPr lang="en-AU" sz="2400" dirty="0" smtClean="0">
                <a:solidFill>
                  <a:schemeClr val="bg1"/>
                </a:solidFill>
              </a:rPr>
            </a:br>
            <a:r>
              <a:rPr lang="en-AU" sz="2400" dirty="0" smtClean="0">
                <a:solidFill>
                  <a:schemeClr val="bg1"/>
                </a:solidFill>
              </a:rPr>
              <a:t>or https://mediabank.partners.extranet.microsoft.com</a:t>
            </a:r>
          </a:p>
          <a:p>
            <a:pPr lvl="1" eaLnBrk="1" hangingPunct="1"/>
            <a:r>
              <a:rPr lang="en-AU" sz="2400" dirty="0" smtClean="0">
                <a:solidFill>
                  <a:schemeClr val="bg1"/>
                </a:solidFill>
              </a:rPr>
              <a:t>Copy all the .</a:t>
            </a:r>
            <a:r>
              <a:rPr lang="en-AU" sz="2400" dirty="0" err="1" smtClean="0">
                <a:solidFill>
                  <a:schemeClr val="bg1"/>
                </a:solidFill>
              </a:rPr>
              <a:t>ttf</a:t>
            </a:r>
            <a:r>
              <a:rPr lang="en-AU" sz="2400" dirty="0" smtClean="0">
                <a:solidFill>
                  <a:schemeClr val="bg1"/>
                </a:solidFill>
              </a:rPr>
              <a:t> files into your c:\windows\fonts folder </a:t>
            </a:r>
          </a:p>
          <a:p>
            <a:pPr lvl="1" eaLnBrk="1" hangingPunct="1"/>
            <a:r>
              <a:rPr lang="en-AU" sz="2400" dirty="0" smtClean="0">
                <a:solidFill>
                  <a:schemeClr val="bg1"/>
                </a:solidFill>
              </a:rPr>
              <a:t>Questions: email slides@microsoft.com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lear-shadow-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3838"/>
            <a:ext cx="96678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71700"/>
            <a:ext cx="7315200" cy="197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8148" name="Text Box 4"/>
          <p:cNvSpPr txBox="1">
            <a:spLocks noChangeArrowheads="1"/>
          </p:cNvSpPr>
          <p:nvPr/>
        </p:nvSpPr>
        <p:spPr bwMode="auto">
          <a:xfrm>
            <a:off x="279400" y="2360613"/>
            <a:ext cx="5376863" cy="164782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2400" b="0" dirty="0" err="1">
                <a:latin typeface="Segoe Semibold" pitchFamily="34" charset="0"/>
              </a:rPr>
              <a:t>Mejorar</a:t>
            </a:r>
            <a:r>
              <a:rPr lang="en-US" sz="2400" b="0" dirty="0">
                <a:latin typeface="Segoe Semibold" pitchFamily="34" charset="0"/>
              </a:rPr>
              <a:t> </a:t>
            </a:r>
            <a:r>
              <a:rPr lang="en-US" sz="2400" b="0" dirty="0" err="1">
                <a:latin typeface="Segoe Semibold" pitchFamily="34" charset="0"/>
              </a:rPr>
              <a:t>las</a:t>
            </a:r>
            <a:r>
              <a:rPr lang="en-US" sz="2400" b="0" dirty="0">
                <a:latin typeface="Segoe Semibold" pitchFamily="34" charset="0"/>
              </a:rPr>
              <a:t> </a:t>
            </a:r>
            <a:r>
              <a:rPr lang="en-US" sz="2400" b="0" dirty="0" err="1">
                <a:latin typeface="Segoe Semibold" pitchFamily="34" charset="0"/>
              </a:rPr>
              <a:t>organizaciones</a:t>
            </a:r>
            <a:r>
              <a:rPr lang="en-US" sz="2400" b="0" dirty="0">
                <a:latin typeface="Segoe Semibold" pitchFamily="34" charset="0"/>
              </a:rPr>
              <a:t> </a:t>
            </a:r>
            <a:r>
              <a:rPr lang="en-US" sz="2400" b="0" dirty="0" err="1">
                <a:latin typeface="Segoe Semibold" pitchFamily="34" charset="0"/>
              </a:rPr>
              <a:t>proporcionando</a:t>
            </a:r>
            <a:r>
              <a:rPr lang="en-US" sz="2400" b="0" dirty="0">
                <a:latin typeface="Segoe Semibold" pitchFamily="34" charset="0"/>
              </a:rPr>
              <a:t> </a:t>
            </a:r>
            <a:r>
              <a:rPr lang="en-US" sz="2400" b="0" dirty="0" err="1">
                <a:latin typeface="Segoe Semibold" pitchFamily="34" charset="0"/>
              </a:rPr>
              <a:t>una</a:t>
            </a:r>
            <a:r>
              <a:rPr lang="en-US" sz="2400" b="0" dirty="0">
                <a:latin typeface="Segoe Semibold" pitchFamily="34" charset="0"/>
              </a:rPr>
              <a:t> </a:t>
            </a:r>
            <a:r>
              <a:rPr lang="en-US" sz="2400" b="0" dirty="0" err="1">
                <a:latin typeface="Segoe Semibold" pitchFamily="34" charset="0"/>
              </a:rPr>
              <a:t>visión</a:t>
            </a:r>
            <a:r>
              <a:rPr lang="en-US" sz="2400" b="0" dirty="0">
                <a:latin typeface="Segoe Semibold" pitchFamily="34" charset="0"/>
              </a:rPr>
              <a:t> de </a:t>
            </a:r>
            <a:r>
              <a:rPr lang="en-US" sz="2400" b="0" dirty="0" err="1">
                <a:latin typeface="Segoe Semibold" pitchFamily="34" charset="0"/>
              </a:rPr>
              <a:t>negocio</a:t>
            </a:r>
            <a:r>
              <a:rPr lang="en-US" sz="2400" b="0" dirty="0">
                <a:latin typeface="Segoe Semibold" pitchFamily="34" charset="0"/>
              </a:rPr>
              <a:t> a </a:t>
            </a:r>
            <a:r>
              <a:rPr lang="en-US" sz="2400" dirty="0" err="1">
                <a:solidFill>
                  <a:schemeClr val="accent1"/>
                </a:solidFill>
                <a:latin typeface="Segoe Semibold" pitchFamily="34" charset="0"/>
              </a:rPr>
              <a:t>todos</a:t>
            </a:r>
            <a:r>
              <a:rPr lang="en-US" sz="2400" b="0" dirty="0">
                <a:latin typeface="Segoe Semibold" pitchFamily="34" charset="0"/>
              </a:rPr>
              <a:t> los </a:t>
            </a:r>
            <a:r>
              <a:rPr lang="en-US" sz="2400" b="0" dirty="0" err="1">
                <a:latin typeface="Segoe Semibold" pitchFamily="34" charset="0"/>
              </a:rPr>
              <a:t>empleados</a:t>
            </a:r>
            <a:r>
              <a:rPr lang="en-US" sz="2400" b="0" dirty="0">
                <a:latin typeface="Segoe Semibold" pitchFamily="34" charset="0"/>
              </a:rPr>
              <a:t>, </a:t>
            </a:r>
            <a:r>
              <a:rPr lang="en-US" sz="2400" b="0" dirty="0" err="1">
                <a:latin typeface="Segoe Semibold" pitchFamily="34" charset="0"/>
              </a:rPr>
              <a:t>permitiendo</a:t>
            </a:r>
            <a:r>
              <a:rPr lang="en-US" sz="2400" b="0" dirty="0">
                <a:latin typeface="Segoe Semibold" pitchFamily="34" charset="0"/>
              </a:rPr>
              <a:t> </a:t>
            </a:r>
            <a:r>
              <a:rPr lang="en-US" sz="2400" b="0" dirty="0" err="1">
                <a:latin typeface="Segoe Semibold" pitchFamily="34" charset="0"/>
              </a:rPr>
              <a:t>tomar</a:t>
            </a:r>
            <a:r>
              <a:rPr lang="en-US" sz="2400" b="0" dirty="0">
                <a:latin typeface="Segoe Semibold" pitchFamily="34" charset="0"/>
              </a:rPr>
              <a:t> </a:t>
            </a:r>
            <a:r>
              <a:rPr lang="en-US" sz="2400" b="0" dirty="0" err="1">
                <a:latin typeface="Segoe Semibold" pitchFamily="34" charset="0"/>
              </a:rPr>
              <a:t>mejores</a:t>
            </a:r>
            <a:r>
              <a:rPr lang="en-US" sz="2400" b="0" dirty="0">
                <a:latin typeface="Segoe Semibold" pitchFamily="34" charset="0"/>
              </a:rPr>
              <a:t> </a:t>
            </a:r>
            <a:r>
              <a:rPr lang="en-US" sz="2400" b="0" dirty="0" err="1">
                <a:latin typeface="Segoe Semibold" pitchFamily="34" charset="0"/>
              </a:rPr>
              <a:t>decisiones</a:t>
            </a:r>
            <a:r>
              <a:rPr lang="en-US" sz="2400" b="0" dirty="0">
                <a:latin typeface="Segoe Semibold" pitchFamily="34" charset="0"/>
              </a:rPr>
              <a:t>, </a:t>
            </a:r>
            <a:r>
              <a:rPr lang="en-US" sz="2400" b="0" dirty="0" err="1">
                <a:latin typeface="Segoe Semibold" pitchFamily="34" charset="0"/>
              </a:rPr>
              <a:t>más</a:t>
            </a:r>
            <a:r>
              <a:rPr lang="en-US" sz="2400" b="0" dirty="0">
                <a:latin typeface="Segoe Semibold" pitchFamily="34" charset="0"/>
              </a:rPr>
              <a:t> </a:t>
            </a:r>
            <a:r>
              <a:rPr lang="en-US" sz="2400" b="0" dirty="0" err="1">
                <a:latin typeface="Segoe Semibold" pitchFamily="34" charset="0"/>
              </a:rPr>
              <a:t>rápidas</a:t>
            </a:r>
            <a:r>
              <a:rPr lang="en-US" sz="2400" b="0" dirty="0">
                <a:latin typeface="Segoe Semibold" pitchFamily="34" charset="0"/>
              </a:rPr>
              <a:t> y </a:t>
            </a:r>
            <a:r>
              <a:rPr lang="en-US" sz="2400" b="0" dirty="0" err="1">
                <a:latin typeface="Segoe Semibold" pitchFamily="34" charset="0"/>
              </a:rPr>
              <a:t>relevantes</a:t>
            </a:r>
            <a:endParaRPr lang="en-US" sz="2400" b="0" dirty="0">
              <a:latin typeface="Segoe Semibold" pitchFamily="34" charset="0"/>
            </a:endParaRPr>
          </a:p>
        </p:txBody>
      </p:sp>
      <p:pic>
        <p:nvPicPr>
          <p:cNvPr id="518149" name="Picture 5" descr="sl03_anim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3338513"/>
            <a:ext cx="3611563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150" name="Picture 6" descr="sl03_anim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97538" y="2276475"/>
            <a:ext cx="318928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151" name="Picture 7" descr="sl03_anim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97538" y="619125"/>
            <a:ext cx="3189287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8152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181600" cy="1374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39725" indent="-339725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  <a:defRPr/>
            </a:pPr>
            <a:r>
              <a:rPr lang="en-US" sz="2000" b="0" dirty="0" err="1">
                <a:latin typeface="Segoe Semibold" pitchFamily="34" charset="0"/>
                <a:cs typeface="Arial" pitchFamily="34" charset="0"/>
              </a:rPr>
              <a:t>Propuesta</a:t>
            </a:r>
            <a:r>
              <a:rPr lang="en-US" sz="2000" b="0" dirty="0">
                <a:latin typeface="Segoe Semibold" pitchFamily="34" charset="0"/>
                <a:cs typeface="Arial" pitchFamily="34" charset="0"/>
              </a:rPr>
              <a:t> de BI </a:t>
            </a:r>
            <a:r>
              <a:rPr lang="en-US" sz="2000" b="0" dirty="0" err="1">
                <a:latin typeface="Segoe Semibold" pitchFamily="34" charset="0"/>
                <a:cs typeface="Arial" pitchFamily="34" charset="0"/>
              </a:rPr>
              <a:t>completa</a:t>
            </a:r>
            <a:r>
              <a:rPr lang="en-US" sz="2000" b="0" dirty="0">
                <a:latin typeface="Segoe Semibold" pitchFamily="34" charset="0"/>
                <a:cs typeface="Arial" pitchFamily="34" charset="0"/>
              </a:rPr>
              <a:t> e </a:t>
            </a:r>
            <a:r>
              <a:rPr lang="en-US" sz="2000" b="0" dirty="0" err="1">
                <a:latin typeface="Segoe Semibold" pitchFamily="34" charset="0"/>
                <a:cs typeface="Arial" pitchFamily="34" charset="0"/>
              </a:rPr>
              <a:t>integrada</a:t>
            </a:r>
            <a:endParaRPr lang="en-US" sz="2000" b="0" dirty="0">
              <a:latin typeface="Segoe Semibold" pitchFamily="34" charset="0"/>
              <a:cs typeface="Arial" pitchFamily="34" charset="0"/>
            </a:endParaRPr>
          </a:p>
          <a:p>
            <a:pPr marL="339725" indent="-339725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  <a:defRPr/>
            </a:pPr>
            <a:r>
              <a:rPr lang="en-US" sz="2000" b="0" dirty="0" err="1">
                <a:latin typeface="Segoe Semibold" pitchFamily="34" charset="0"/>
                <a:cs typeface="Arial" pitchFamily="34" charset="0"/>
              </a:rPr>
              <a:t>Distribución</a:t>
            </a:r>
            <a:r>
              <a:rPr lang="en-US" sz="2000" b="0" dirty="0">
                <a:latin typeface="Segoe Semibold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Segoe Semibold" pitchFamily="34" charset="0"/>
                <a:cs typeface="Arial" pitchFamily="34" charset="0"/>
              </a:rPr>
              <a:t>generalizada</a:t>
            </a:r>
            <a:r>
              <a:rPr lang="en-US" sz="2000" b="0" dirty="0">
                <a:latin typeface="Segoe Semibold" pitchFamily="34" charset="0"/>
                <a:cs typeface="Arial" pitchFamily="34" charset="0"/>
              </a:rPr>
              <a:t> de </a:t>
            </a:r>
            <a:r>
              <a:rPr lang="en-US" sz="2000" b="0" dirty="0" err="1">
                <a:latin typeface="Segoe Semibold" pitchFamily="34" charset="0"/>
                <a:cs typeface="Arial" pitchFamily="34" charset="0"/>
              </a:rPr>
              <a:t>inteligencia</a:t>
            </a:r>
            <a:r>
              <a:rPr lang="en-US" sz="2000" b="0" dirty="0">
                <a:latin typeface="Segoe Semibold" pitchFamily="34" charset="0"/>
                <a:cs typeface="Arial" pitchFamily="34" charset="0"/>
              </a:rPr>
              <a:t> a </a:t>
            </a:r>
            <a:r>
              <a:rPr lang="en-US" sz="2000" b="0" dirty="0" err="1">
                <a:latin typeface="Segoe Semibold" pitchFamily="34" charset="0"/>
                <a:cs typeface="Arial" pitchFamily="34" charset="0"/>
              </a:rPr>
              <a:t>través</a:t>
            </a:r>
            <a:r>
              <a:rPr lang="en-US" sz="2000" b="0" dirty="0">
                <a:latin typeface="Segoe Semibold" pitchFamily="34" charset="0"/>
                <a:cs typeface="Arial" pitchFamily="34" charset="0"/>
              </a:rPr>
              <a:t> de Microsoft Office </a:t>
            </a:r>
          </a:p>
          <a:p>
            <a:pPr marL="339725" indent="-339725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  <a:defRPr/>
            </a:pPr>
            <a:r>
              <a:rPr lang="en-US" sz="2000" b="0" dirty="0" err="1">
                <a:latin typeface="Segoe Semibold" pitchFamily="34" charset="0"/>
                <a:cs typeface="Arial" pitchFamily="34" charset="0"/>
              </a:rPr>
              <a:t>Rentabilidad</a:t>
            </a:r>
            <a:r>
              <a:rPr lang="en-US" sz="2000" b="0" dirty="0">
                <a:latin typeface="Segoe Semibold" pitchFamily="34" charset="0"/>
                <a:cs typeface="Arial" pitchFamily="34" charset="0"/>
              </a:rPr>
              <a:t> y </a:t>
            </a:r>
            <a:r>
              <a:rPr lang="en-US" sz="2000" b="0" dirty="0" err="1">
                <a:latin typeface="Segoe Semibold" pitchFamily="34" charset="0"/>
                <a:cs typeface="Arial" pitchFamily="34" charset="0"/>
              </a:rPr>
              <a:t>calidad</a:t>
            </a:r>
            <a:r>
              <a:rPr lang="en-US" sz="2000" b="0" dirty="0">
                <a:latin typeface="Segoe Semibold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Segoe Semibold" pitchFamily="34" charset="0"/>
                <a:cs typeface="Arial" pitchFamily="34" charset="0"/>
              </a:rPr>
              <a:t>empresarial</a:t>
            </a:r>
            <a:endParaRPr lang="en-US" sz="2000" b="0" dirty="0">
              <a:latin typeface="Segoe Semibold" pitchFamily="34" charset="0"/>
              <a:cs typeface="Arial" pitchFamily="34" charset="0"/>
            </a:endParaRPr>
          </a:p>
        </p:txBody>
      </p:sp>
      <p:sp>
        <p:nvSpPr>
          <p:cNvPr id="518158" name="Rectangle 14"/>
          <p:cNvSpPr>
            <a:spLocks noChangeArrowheads="1"/>
          </p:cNvSpPr>
          <p:nvPr/>
        </p:nvSpPr>
        <p:spPr bwMode="auto">
          <a:xfrm>
            <a:off x="265113" y="177800"/>
            <a:ext cx="75247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Microsoft Business Intelligence</a:t>
            </a:r>
            <a:br>
              <a:rPr lang="en-US" sz="4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es-E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Visión y estrategia</a:t>
            </a:r>
          </a:p>
        </p:txBody>
      </p:sp>
    </p:spTree>
    <p:custDataLst>
      <p:tags r:id="rId1"/>
    </p:custData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1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77830" y="-142900"/>
            <a:ext cx="8889970" cy="6467500"/>
            <a:chOff x="177830" y="-142900"/>
            <a:chExt cx="8889970" cy="6467500"/>
          </a:xfrm>
        </p:grpSpPr>
        <p:pic>
          <p:nvPicPr>
            <p:cNvPr id="19" name="Rectangle 512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7830" y="3286124"/>
              <a:ext cx="8889970" cy="303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Rectangle 513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069" y="-142900"/>
              <a:ext cx="8845466" cy="4500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 descr="C:\Program Files\Microsoft Resource DVD Artwork\DVD_ART\BoxShots_Logos\Office 2003 Generic\Office logo h white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09725" y="1000108"/>
              <a:ext cx="5924550" cy="2152650"/>
            </a:xfrm>
            <a:prstGeom prst="rect">
              <a:avLst/>
            </a:prstGeom>
            <a:noFill/>
          </p:spPr>
        </p:pic>
        <p:pic>
          <p:nvPicPr>
            <p:cNvPr id="21" name="Picture 2" descr="C:\Program Files\Microsoft Resource DVD Artwork\DVD_ART\BoxShots_Logos\SQL Server 2005 - Generic\SQL Server 2005 white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82140" y="4143380"/>
              <a:ext cx="5672214" cy="1219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 bwMode="invGray">
          <a:xfrm>
            <a:off x="0" y="2895600"/>
            <a:ext cx="9144000" cy="3505200"/>
            <a:chOff x="0" y="1958191"/>
            <a:chExt cx="9144000" cy="4899809"/>
          </a:xfrm>
        </p:grpSpPr>
        <p:sp>
          <p:nvSpPr>
            <p:cNvPr id="95" name="Freeform 9"/>
            <p:cNvSpPr>
              <a:spLocks/>
            </p:cNvSpPr>
            <p:nvPr/>
          </p:nvSpPr>
          <p:spPr bwMode="invGray">
            <a:xfrm>
              <a:off x="0" y="2774716"/>
              <a:ext cx="9144000" cy="4083284"/>
            </a:xfrm>
            <a:custGeom>
              <a:avLst/>
              <a:gdLst/>
              <a:ahLst/>
              <a:cxnLst>
                <a:cxn ang="0">
                  <a:pos x="6912" y="1510"/>
                </a:cxn>
                <a:cxn ang="0">
                  <a:pos x="0" y="15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8" y="12"/>
                </a:cxn>
                <a:cxn ang="0">
                  <a:pos x="266" y="44"/>
                </a:cxn>
                <a:cxn ang="0">
                  <a:pos x="408" y="65"/>
                </a:cxn>
                <a:cxn ang="0">
                  <a:pos x="579" y="89"/>
                </a:cxn>
                <a:cxn ang="0">
                  <a:pos x="775" y="114"/>
                </a:cxn>
                <a:cxn ang="0">
                  <a:pos x="997" y="140"/>
                </a:cxn>
                <a:cxn ang="0">
                  <a:pos x="1241" y="166"/>
                </a:cxn>
                <a:cxn ang="0">
                  <a:pos x="1508" y="191"/>
                </a:cxn>
                <a:cxn ang="0">
                  <a:pos x="1793" y="215"/>
                </a:cxn>
                <a:cxn ang="0">
                  <a:pos x="1943" y="225"/>
                </a:cxn>
                <a:cxn ang="0">
                  <a:pos x="2099" y="236"/>
                </a:cxn>
                <a:cxn ang="0">
                  <a:pos x="2256" y="246"/>
                </a:cxn>
                <a:cxn ang="0">
                  <a:pos x="2420" y="255"/>
                </a:cxn>
                <a:cxn ang="0">
                  <a:pos x="2585" y="261"/>
                </a:cxn>
                <a:cxn ang="0">
                  <a:pos x="2756" y="268"/>
                </a:cxn>
                <a:cxn ang="0">
                  <a:pos x="2930" y="273"/>
                </a:cxn>
                <a:cxn ang="0">
                  <a:pos x="3106" y="277"/>
                </a:cxn>
                <a:cxn ang="0">
                  <a:pos x="3287" y="280"/>
                </a:cxn>
                <a:cxn ang="0">
                  <a:pos x="3470" y="280"/>
                </a:cxn>
                <a:cxn ang="0">
                  <a:pos x="3470" y="280"/>
                </a:cxn>
                <a:cxn ang="0">
                  <a:pos x="3652" y="280"/>
                </a:cxn>
                <a:cxn ang="0">
                  <a:pos x="3832" y="277"/>
                </a:cxn>
                <a:cxn ang="0">
                  <a:pos x="4009" y="273"/>
                </a:cxn>
                <a:cxn ang="0">
                  <a:pos x="4182" y="268"/>
                </a:cxn>
                <a:cxn ang="0">
                  <a:pos x="4352" y="261"/>
                </a:cxn>
                <a:cxn ang="0">
                  <a:pos x="4518" y="255"/>
                </a:cxn>
                <a:cxn ang="0">
                  <a:pos x="4680" y="246"/>
                </a:cxn>
                <a:cxn ang="0">
                  <a:pos x="4837" y="236"/>
                </a:cxn>
                <a:cxn ang="0">
                  <a:pos x="4991" y="225"/>
                </a:cxn>
                <a:cxn ang="0">
                  <a:pos x="5140" y="215"/>
                </a:cxn>
                <a:cxn ang="0">
                  <a:pos x="5423" y="191"/>
                </a:cxn>
                <a:cxn ang="0">
                  <a:pos x="5686" y="166"/>
                </a:cxn>
                <a:cxn ang="0">
                  <a:pos x="5928" y="140"/>
                </a:cxn>
                <a:cxn ang="0">
                  <a:pos x="6147" y="114"/>
                </a:cxn>
                <a:cxn ang="0">
                  <a:pos x="6342" y="89"/>
                </a:cxn>
                <a:cxn ang="0">
                  <a:pos x="6509" y="65"/>
                </a:cxn>
                <a:cxn ang="0">
                  <a:pos x="6651" y="44"/>
                </a:cxn>
                <a:cxn ang="0">
                  <a:pos x="6763" y="26"/>
                </a:cxn>
                <a:cxn ang="0">
                  <a:pos x="6845" y="12"/>
                </a:cxn>
                <a:cxn ang="0">
                  <a:pos x="6912" y="0"/>
                </a:cxn>
                <a:cxn ang="0">
                  <a:pos x="6912" y="1510"/>
                </a:cxn>
              </a:cxnLst>
              <a:rect l="0" t="0" r="r" b="b"/>
              <a:pathLst>
                <a:path w="6912" h="1510">
                  <a:moveTo>
                    <a:pt x="6912" y="1510"/>
                  </a:moveTo>
                  <a:lnTo>
                    <a:pt x="0" y="15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8" y="12"/>
                  </a:lnTo>
                  <a:lnTo>
                    <a:pt x="266" y="44"/>
                  </a:lnTo>
                  <a:lnTo>
                    <a:pt x="408" y="65"/>
                  </a:lnTo>
                  <a:lnTo>
                    <a:pt x="579" y="89"/>
                  </a:lnTo>
                  <a:lnTo>
                    <a:pt x="775" y="114"/>
                  </a:lnTo>
                  <a:lnTo>
                    <a:pt x="997" y="140"/>
                  </a:lnTo>
                  <a:lnTo>
                    <a:pt x="1241" y="166"/>
                  </a:lnTo>
                  <a:lnTo>
                    <a:pt x="1508" y="191"/>
                  </a:lnTo>
                  <a:lnTo>
                    <a:pt x="1793" y="215"/>
                  </a:lnTo>
                  <a:lnTo>
                    <a:pt x="1943" y="225"/>
                  </a:lnTo>
                  <a:lnTo>
                    <a:pt x="2099" y="236"/>
                  </a:lnTo>
                  <a:lnTo>
                    <a:pt x="2256" y="246"/>
                  </a:lnTo>
                  <a:lnTo>
                    <a:pt x="2420" y="255"/>
                  </a:lnTo>
                  <a:lnTo>
                    <a:pt x="2585" y="261"/>
                  </a:lnTo>
                  <a:lnTo>
                    <a:pt x="2756" y="268"/>
                  </a:lnTo>
                  <a:lnTo>
                    <a:pt x="2930" y="273"/>
                  </a:lnTo>
                  <a:lnTo>
                    <a:pt x="3106" y="277"/>
                  </a:lnTo>
                  <a:lnTo>
                    <a:pt x="3287" y="280"/>
                  </a:lnTo>
                  <a:lnTo>
                    <a:pt x="3470" y="280"/>
                  </a:lnTo>
                  <a:lnTo>
                    <a:pt x="3470" y="280"/>
                  </a:lnTo>
                  <a:lnTo>
                    <a:pt x="3652" y="280"/>
                  </a:lnTo>
                  <a:lnTo>
                    <a:pt x="3832" y="277"/>
                  </a:lnTo>
                  <a:lnTo>
                    <a:pt x="4009" y="273"/>
                  </a:lnTo>
                  <a:lnTo>
                    <a:pt x="4182" y="268"/>
                  </a:lnTo>
                  <a:lnTo>
                    <a:pt x="4352" y="261"/>
                  </a:lnTo>
                  <a:lnTo>
                    <a:pt x="4518" y="255"/>
                  </a:lnTo>
                  <a:lnTo>
                    <a:pt x="4680" y="246"/>
                  </a:lnTo>
                  <a:lnTo>
                    <a:pt x="4837" y="236"/>
                  </a:lnTo>
                  <a:lnTo>
                    <a:pt x="4991" y="225"/>
                  </a:lnTo>
                  <a:lnTo>
                    <a:pt x="5140" y="215"/>
                  </a:lnTo>
                  <a:lnTo>
                    <a:pt x="5423" y="191"/>
                  </a:lnTo>
                  <a:lnTo>
                    <a:pt x="5686" y="166"/>
                  </a:lnTo>
                  <a:lnTo>
                    <a:pt x="5928" y="140"/>
                  </a:lnTo>
                  <a:lnTo>
                    <a:pt x="6147" y="114"/>
                  </a:lnTo>
                  <a:lnTo>
                    <a:pt x="6342" y="89"/>
                  </a:lnTo>
                  <a:lnTo>
                    <a:pt x="6509" y="65"/>
                  </a:lnTo>
                  <a:lnTo>
                    <a:pt x="6651" y="44"/>
                  </a:lnTo>
                  <a:lnTo>
                    <a:pt x="6763" y="26"/>
                  </a:lnTo>
                  <a:lnTo>
                    <a:pt x="6845" y="12"/>
                  </a:lnTo>
                  <a:lnTo>
                    <a:pt x="6912" y="0"/>
                  </a:lnTo>
                  <a:lnTo>
                    <a:pt x="6912" y="151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19000"/>
                  </a:srgbClr>
                </a:gs>
                <a:gs pos="50000">
                  <a:srgbClr val="000000">
                    <a:alpha val="52000"/>
                  </a:srgbClr>
                </a:gs>
                <a:gs pos="100000">
                  <a:srgbClr val="000000">
                    <a:alpha val="67000"/>
                  </a:srgbClr>
                </a:gs>
              </a:gsLst>
              <a:lin ang="1620000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305739" fontAlgn="base">
                <a:spcBef>
                  <a:spcPct val="0"/>
                </a:spcBef>
                <a:spcAft>
                  <a:spcPct val="0"/>
                </a:spcAft>
              </a:pPr>
              <a:endParaRPr lang="en-US" sz="5700" dirty="0" smtClean="0">
                <a:solidFill>
                  <a:srgbClr val="000000"/>
                </a:solidFill>
                <a:latin typeface="Segoe" pitchFamily="34" charset="0"/>
              </a:endParaRPr>
            </a:p>
          </p:txBody>
        </p:sp>
        <p:sp>
          <p:nvSpPr>
            <p:cNvPr id="98" name="Freeform 13"/>
            <p:cNvSpPr>
              <a:spLocks/>
            </p:cNvSpPr>
            <p:nvPr/>
          </p:nvSpPr>
          <p:spPr bwMode="invGray">
            <a:xfrm>
              <a:off x="0" y="1958191"/>
              <a:ext cx="9144000" cy="1498106"/>
            </a:xfrm>
            <a:custGeom>
              <a:avLst/>
              <a:gdLst/>
              <a:ahLst/>
              <a:cxnLst>
                <a:cxn ang="0">
                  <a:pos x="6912" y="267"/>
                </a:cxn>
                <a:cxn ang="0">
                  <a:pos x="6763" y="294"/>
                </a:cxn>
                <a:cxn ang="0">
                  <a:pos x="6512" y="333"/>
                </a:cxn>
                <a:cxn ang="0">
                  <a:pos x="6152" y="383"/>
                </a:cxn>
                <a:cxn ang="0">
                  <a:pos x="5693" y="438"/>
                </a:cxn>
                <a:cxn ang="0">
                  <a:pos x="5146" y="487"/>
                </a:cxn>
                <a:cxn ang="0">
                  <a:pos x="4842" y="510"/>
                </a:cxn>
                <a:cxn ang="0">
                  <a:pos x="4523" y="527"/>
                </a:cxn>
                <a:cxn ang="0">
                  <a:pos x="4187" y="542"/>
                </a:cxn>
                <a:cxn ang="0">
                  <a:pos x="3835" y="551"/>
                </a:cxn>
                <a:cxn ang="0">
                  <a:pos x="3470" y="554"/>
                </a:cxn>
                <a:cxn ang="0">
                  <a:pos x="3290" y="554"/>
                </a:cxn>
                <a:cxn ang="0">
                  <a:pos x="2940" y="547"/>
                </a:cxn>
                <a:cxn ang="0">
                  <a:pos x="2601" y="535"/>
                </a:cxn>
                <a:cxn ang="0">
                  <a:pos x="2274" y="518"/>
                </a:cxn>
                <a:cxn ang="0">
                  <a:pos x="1964" y="499"/>
                </a:cxn>
                <a:cxn ang="0">
                  <a:pos x="1528" y="463"/>
                </a:cxn>
                <a:cxn ang="0">
                  <a:pos x="1014" y="410"/>
                </a:cxn>
                <a:cxn ang="0">
                  <a:pos x="591" y="357"/>
                </a:cxn>
                <a:cxn ang="0">
                  <a:pos x="271" y="311"/>
                </a:cxn>
                <a:cxn ang="0">
                  <a:pos x="0" y="267"/>
                </a:cxn>
                <a:cxn ang="0">
                  <a:pos x="0" y="0"/>
                </a:cxn>
                <a:cxn ang="0">
                  <a:pos x="152" y="46"/>
                </a:cxn>
                <a:cxn ang="0">
                  <a:pos x="408" y="115"/>
                </a:cxn>
                <a:cxn ang="0">
                  <a:pos x="775" y="200"/>
                </a:cxn>
                <a:cxn ang="0">
                  <a:pos x="997" y="246"/>
                </a:cxn>
                <a:cxn ang="0">
                  <a:pos x="1241" y="292"/>
                </a:cxn>
                <a:cxn ang="0">
                  <a:pos x="1508" y="337"/>
                </a:cxn>
                <a:cxn ang="0">
                  <a:pos x="1793" y="378"/>
                </a:cxn>
                <a:cxn ang="0">
                  <a:pos x="2099" y="416"/>
                </a:cxn>
                <a:cxn ang="0">
                  <a:pos x="2420" y="446"/>
                </a:cxn>
                <a:cxn ang="0">
                  <a:pos x="2756" y="472"/>
                </a:cxn>
                <a:cxn ang="0">
                  <a:pos x="3106" y="487"/>
                </a:cxn>
                <a:cxn ang="0">
                  <a:pos x="3470" y="492"/>
                </a:cxn>
                <a:cxn ang="0">
                  <a:pos x="3652" y="491"/>
                </a:cxn>
                <a:cxn ang="0">
                  <a:pos x="4009" y="480"/>
                </a:cxn>
                <a:cxn ang="0">
                  <a:pos x="4352" y="460"/>
                </a:cxn>
                <a:cxn ang="0">
                  <a:pos x="4680" y="433"/>
                </a:cxn>
                <a:cxn ang="0">
                  <a:pos x="4991" y="397"/>
                </a:cxn>
                <a:cxn ang="0">
                  <a:pos x="5285" y="357"/>
                </a:cxn>
                <a:cxn ang="0">
                  <a:pos x="5558" y="315"/>
                </a:cxn>
                <a:cxn ang="0">
                  <a:pos x="5811" y="268"/>
                </a:cxn>
                <a:cxn ang="0">
                  <a:pos x="6041" y="224"/>
                </a:cxn>
                <a:cxn ang="0">
                  <a:pos x="6342" y="156"/>
                </a:cxn>
                <a:cxn ang="0">
                  <a:pos x="6651" y="77"/>
                </a:cxn>
                <a:cxn ang="0">
                  <a:pos x="6845" y="21"/>
                </a:cxn>
                <a:cxn ang="0">
                  <a:pos x="6912" y="267"/>
                </a:cxn>
              </a:cxnLst>
              <a:rect l="0" t="0" r="r" b="b"/>
              <a:pathLst>
                <a:path w="6912" h="554">
                  <a:moveTo>
                    <a:pt x="6912" y="267"/>
                  </a:moveTo>
                  <a:lnTo>
                    <a:pt x="6912" y="267"/>
                  </a:lnTo>
                  <a:lnTo>
                    <a:pt x="6845" y="279"/>
                  </a:lnTo>
                  <a:lnTo>
                    <a:pt x="6763" y="294"/>
                  </a:lnTo>
                  <a:lnTo>
                    <a:pt x="6652" y="311"/>
                  </a:lnTo>
                  <a:lnTo>
                    <a:pt x="6512" y="333"/>
                  </a:lnTo>
                  <a:lnTo>
                    <a:pt x="6345" y="357"/>
                  </a:lnTo>
                  <a:lnTo>
                    <a:pt x="6152" y="383"/>
                  </a:lnTo>
                  <a:lnTo>
                    <a:pt x="5934" y="410"/>
                  </a:lnTo>
                  <a:lnTo>
                    <a:pt x="5693" y="438"/>
                  </a:lnTo>
                  <a:lnTo>
                    <a:pt x="5430" y="463"/>
                  </a:lnTo>
                  <a:lnTo>
                    <a:pt x="5146" y="487"/>
                  </a:lnTo>
                  <a:lnTo>
                    <a:pt x="4996" y="499"/>
                  </a:lnTo>
                  <a:lnTo>
                    <a:pt x="4842" y="510"/>
                  </a:lnTo>
                  <a:lnTo>
                    <a:pt x="4685" y="518"/>
                  </a:lnTo>
                  <a:lnTo>
                    <a:pt x="4523" y="527"/>
                  </a:lnTo>
                  <a:lnTo>
                    <a:pt x="4356" y="535"/>
                  </a:lnTo>
                  <a:lnTo>
                    <a:pt x="4187" y="542"/>
                  </a:lnTo>
                  <a:lnTo>
                    <a:pt x="4013" y="547"/>
                  </a:lnTo>
                  <a:lnTo>
                    <a:pt x="3835" y="551"/>
                  </a:lnTo>
                  <a:lnTo>
                    <a:pt x="3654" y="554"/>
                  </a:lnTo>
                  <a:lnTo>
                    <a:pt x="3470" y="554"/>
                  </a:lnTo>
                  <a:lnTo>
                    <a:pt x="3470" y="554"/>
                  </a:lnTo>
                  <a:lnTo>
                    <a:pt x="3290" y="554"/>
                  </a:lnTo>
                  <a:lnTo>
                    <a:pt x="3114" y="551"/>
                  </a:lnTo>
                  <a:lnTo>
                    <a:pt x="2940" y="547"/>
                  </a:lnTo>
                  <a:lnTo>
                    <a:pt x="2770" y="542"/>
                  </a:lnTo>
                  <a:lnTo>
                    <a:pt x="2601" y="535"/>
                  </a:lnTo>
                  <a:lnTo>
                    <a:pt x="2437" y="527"/>
                  </a:lnTo>
                  <a:lnTo>
                    <a:pt x="2274" y="518"/>
                  </a:lnTo>
                  <a:lnTo>
                    <a:pt x="2117" y="510"/>
                  </a:lnTo>
                  <a:lnTo>
                    <a:pt x="1964" y="499"/>
                  </a:lnTo>
                  <a:lnTo>
                    <a:pt x="1813" y="487"/>
                  </a:lnTo>
                  <a:lnTo>
                    <a:pt x="1528" y="463"/>
                  </a:lnTo>
                  <a:lnTo>
                    <a:pt x="1262" y="438"/>
                  </a:lnTo>
                  <a:lnTo>
                    <a:pt x="1014" y="410"/>
                  </a:lnTo>
                  <a:lnTo>
                    <a:pt x="791" y="383"/>
                  </a:lnTo>
                  <a:lnTo>
                    <a:pt x="591" y="357"/>
                  </a:lnTo>
                  <a:lnTo>
                    <a:pt x="418" y="333"/>
                  </a:lnTo>
                  <a:lnTo>
                    <a:pt x="271" y="311"/>
                  </a:lnTo>
                  <a:lnTo>
                    <a:pt x="70" y="279"/>
                  </a:lnTo>
                  <a:lnTo>
                    <a:pt x="0" y="267"/>
                  </a:lnTo>
                  <a:lnTo>
                    <a:pt x="0" y="0"/>
                  </a:lnTo>
                  <a:lnTo>
                    <a:pt x="0" y="0"/>
                  </a:lnTo>
                  <a:lnTo>
                    <a:pt x="68" y="21"/>
                  </a:lnTo>
                  <a:lnTo>
                    <a:pt x="152" y="46"/>
                  </a:lnTo>
                  <a:lnTo>
                    <a:pt x="266" y="77"/>
                  </a:lnTo>
                  <a:lnTo>
                    <a:pt x="408" y="115"/>
                  </a:lnTo>
                  <a:lnTo>
                    <a:pt x="579" y="156"/>
                  </a:lnTo>
                  <a:lnTo>
                    <a:pt x="775" y="200"/>
                  </a:lnTo>
                  <a:lnTo>
                    <a:pt x="883" y="224"/>
                  </a:lnTo>
                  <a:lnTo>
                    <a:pt x="997" y="246"/>
                  </a:lnTo>
                  <a:lnTo>
                    <a:pt x="1117" y="268"/>
                  </a:lnTo>
                  <a:lnTo>
                    <a:pt x="1241" y="292"/>
                  </a:lnTo>
                  <a:lnTo>
                    <a:pt x="1371" y="315"/>
                  </a:lnTo>
                  <a:lnTo>
                    <a:pt x="1508" y="337"/>
                  </a:lnTo>
                  <a:lnTo>
                    <a:pt x="1648" y="357"/>
                  </a:lnTo>
                  <a:lnTo>
                    <a:pt x="1793" y="378"/>
                  </a:lnTo>
                  <a:lnTo>
                    <a:pt x="1943" y="397"/>
                  </a:lnTo>
                  <a:lnTo>
                    <a:pt x="2099" y="416"/>
                  </a:lnTo>
                  <a:lnTo>
                    <a:pt x="2256" y="433"/>
                  </a:lnTo>
                  <a:lnTo>
                    <a:pt x="2420" y="446"/>
                  </a:lnTo>
                  <a:lnTo>
                    <a:pt x="2585" y="460"/>
                  </a:lnTo>
                  <a:lnTo>
                    <a:pt x="2756" y="472"/>
                  </a:lnTo>
                  <a:lnTo>
                    <a:pt x="2930" y="480"/>
                  </a:lnTo>
                  <a:lnTo>
                    <a:pt x="3106" y="487"/>
                  </a:lnTo>
                  <a:lnTo>
                    <a:pt x="3287" y="491"/>
                  </a:lnTo>
                  <a:lnTo>
                    <a:pt x="3470" y="492"/>
                  </a:lnTo>
                  <a:lnTo>
                    <a:pt x="3470" y="492"/>
                  </a:lnTo>
                  <a:lnTo>
                    <a:pt x="3652" y="491"/>
                  </a:lnTo>
                  <a:lnTo>
                    <a:pt x="3832" y="487"/>
                  </a:lnTo>
                  <a:lnTo>
                    <a:pt x="4009" y="480"/>
                  </a:lnTo>
                  <a:lnTo>
                    <a:pt x="4182" y="472"/>
                  </a:lnTo>
                  <a:lnTo>
                    <a:pt x="4352" y="460"/>
                  </a:lnTo>
                  <a:lnTo>
                    <a:pt x="4518" y="446"/>
                  </a:lnTo>
                  <a:lnTo>
                    <a:pt x="4680" y="433"/>
                  </a:lnTo>
                  <a:lnTo>
                    <a:pt x="4837" y="416"/>
                  </a:lnTo>
                  <a:lnTo>
                    <a:pt x="4991" y="397"/>
                  </a:lnTo>
                  <a:lnTo>
                    <a:pt x="5140" y="378"/>
                  </a:lnTo>
                  <a:lnTo>
                    <a:pt x="5285" y="357"/>
                  </a:lnTo>
                  <a:lnTo>
                    <a:pt x="5423" y="337"/>
                  </a:lnTo>
                  <a:lnTo>
                    <a:pt x="5558" y="315"/>
                  </a:lnTo>
                  <a:lnTo>
                    <a:pt x="5686" y="292"/>
                  </a:lnTo>
                  <a:lnTo>
                    <a:pt x="5811" y="268"/>
                  </a:lnTo>
                  <a:lnTo>
                    <a:pt x="5928" y="246"/>
                  </a:lnTo>
                  <a:lnTo>
                    <a:pt x="6041" y="224"/>
                  </a:lnTo>
                  <a:lnTo>
                    <a:pt x="6147" y="200"/>
                  </a:lnTo>
                  <a:lnTo>
                    <a:pt x="6342" y="156"/>
                  </a:lnTo>
                  <a:lnTo>
                    <a:pt x="6509" y="115"/>
                  </a:lnTo>
                  <a:lnTo>
                    <a:pt x="6651" y="77"/>
                  </a:lnTo>
                  <a:lnTo>
                    <a:pt x="6763" y="46"/>
                  </a:lnTo>
                  <a:lnTo>
                    <a:pt x="6845" y="21"/>
                  </a:lnTo>
                  <a:lnTo>
                    <a:pt x="6912" y="0"/>
                  </a:lnTo>
                  <a:lnTo>
                    <a:pt x="6912" y="26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53000">
                  <a:srgbClr val="A1A1A1">
                    <a:alpha val="0"/>
                  </a:srgbClr>
                </a:gs>
                <a:gs pos="84000">
                  <a:srgbClr val="FFFFFF">
                    <a:alpha val="22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09691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 smtClean="0">
                <a:latin typeface="Segoe" pitchFamily="34" charset="0"/>
              </a:endParaRPr>
            </a:p>
          </p:txBody>
        </p:sp>
      </p:grpSp>
      <p:grpSp>
        <p:nvGrpSpPr>
          <p:cNvPr id="3" name="Group 122"/>
          <p:cNvGrpSpPr/>
          <p:nvPr/>
        </p:nvGrpSpPr>
        <p:grpSpPr bwMode="invGray">
          <a:xfrm>
            <a:off x="1066800" y="2194014"/>
            <a:ext cx="7010400" cy="914400"/>
            <a:chOff x="1066800" y="2651214"/>
            <a:chExt cx="7010400" cy="914400"/>
          </a:xfrm>
        </p:grpSpPr>
        <p:sp>
          <p:nvSpPr>
            <p:cNvPr id="61" name="Rounded Rectangle 60"/>
            <p:cNvSpPr/>
            <p:nvPr/>
          </p:nvSpPr>
          <p:spPr bwMode="invGray">
            <a:xfrm>
              <a:off x="1066800" y="2651214"/>
              <a:ext cx="7010400" cy="914400"/>
            </a:xfrm>
            <a:prstGeom prst="roundRect">
              <a:avLst>
                <a:gd name="adj" fmla="val 11310"/>
              </a:avLst>
            </a:prstGeom>
            <a:gradFill flip="none" rotWithShape="1">
              <a:gsLst>
                <a:gs pos="0">
                  <a:srgbClr val="FFFFFF"/>
                </a:gs>
                <a:gs pos="61000">
                  <a:srgbClr val="FFFFFF">
                    <a:alpha val="20000"/>
                  </a:srgbClr>
                </a:gs>
                <a:gs pos="100000">
                  <a:schemeClr val="accent2">
                    <a:lumMod val="50000"/>
                    <a:alpha val="40000"/>
                  </a:schemeClr>
                </a:gs>
              </a:gsLst>
              <a:lin ang="5400000" scaled="1"/>
              <a:tileRect/>
            </a:gradFill>
            <a:ln w="19050">
              <a:solidFill>
                <a:srgbClr val="FFFFFF">
                  <a:alpha val="67843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 smtClean="0">
                  <a:solidFill>
                    <a:srgbClr val="080808"/>
                  </a:solidFill>
                </a:rPr>
                <a:t>END USER TOOLS &amp; PERFORMANCE MANAGEMENT APPS</a:t>
              </a:r>
              <a:endParaRPr lang="en-US" sz="1600" dirty="0">
                <a:solidFill>
                  <a:srgbClr val="080808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 bwMode="invGray">
            <a:xfrm>
              <a:off x="1524000" y="3032214"/>
              <a:ext cx="2971800" cy="429399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0"/>
                    <a:alpha val="70000"/>
                  </a:schemeClr>
                </a:gs>
                <a:gs pos="77000">
                  <a:schemeClr val="accent1">
                    <a:alpha val="5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Excel</a:t>
              </a:r>
              <a:endParaRPr lang="en-US" sz="2200" dirty="0">
                <a:solidFill>
                  <a:srgbClr val="FFFFFF"/>
                </a:solidFill>
                <a:effectLst>
                  <a:outerShdw blurRad="292100" dist="38100" dir="2700000" sx="101000" sy="101000" algn="tl" rotWithShape="0">
                    <a:srgbClr val="080808"/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 bwMode="invGray">
            <a:xfrm>
              <a:off x="4585607" y="3032214"/>
              <a:ext cx="2971800" cy="429399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0"/>
                    <a:alpha val="70000"/>
                  </a:schemeClr>
                </a:gs>
                <a:gs pos="77000">
                  <a:schemeClr val="accent2">
                    <a:alpha val="5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dirty="0" err="1" smtClean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PerformancePoint</a:t>
              </a:r>
              <a:r>
                <a:rPr lang="en-US" sz="1800" dirty="0" smtClean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 Server</a:t>
              </a:r>
            </a:p>
          </p:txBody>
        </p:sp>
      </p:grpSp>
      <p:grpSp>
        <p:nvGrpSpPr>
          <p:cNvPr id="4" name="Group 49"/>
          <p:cNvGrpSpPr/>
          <p:nvPr/>
        </p:nvGrpSpPr>
        <p:grpSpPr>
          <a:xfrm>
            <a:off x="1371600" y="5411000"/>
            <a:ext cx="6324600" cy="762000"/>
            <a:chOff x="1371600" y="5868200"/>
            <a:chExt cx="6324600" cy="762000"/>
          </a:xfrm>
        </p:grpSpPr>
        <p:sp>
          <p:nvSpPr>
            <p:cNvPr id="13" name="Cube 12"/>
            <p:cNvSpPr/>
            <p:nvPr/>
          </p:nvSpPr>
          <p:spPr bwMode="invGray">
            <a:xfrm>
              <a:off x="5757136" y="5906300"/>
              <a:ext cx="914400" cy="685800"/>
            </a:xfrm>
            <a:prstGeom prst="cub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50000"/>
                  </a:schemeClr>
                </a:gs>
                <a:gs pos="70000">
                  <a:schemeClr val="bg2">
                    <a:lumMod val="5000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</a:gradFill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/>
            </a:p>
          </p:txBody>
        </p:sp>
        <p:sp>
          <p:nvSpPr>
            <p:cNvPr id="58" name="Flowchart: Punched Tape 57"/>
            <p:cNvSpPr/>
            <p:nvPr/>
          </p:nvSpPr>
          <p:spPr bwMode="invGray">
            <a:xfrm>
              <a:off x="6781800" y="5906300"/>
              <a:ext cx="914400" cy="685800"/>
            </a:xfrm>
            <a:prstGeom prst="flowChartPunchedTap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39000">
                  <a:schemeClr val="bg2"/>
                </a:gs>
                <a:gs pos="5800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0" scaled="1"/>
              <a:tileRect/>
            </a:gradFill>
            <a:ln w="3175">
              <a:solidFill>
                <a:schemeClr val="bg2">
                  <a:lumMod val="60000"/>
                  <a:lumOff val="40000"/>
                  <a:alpha val="44000"/>
                </a:schemeClr>
              </a:solidFill>
            </a:ln>
            <a:effectLst>
              <a:outerShdw blurRad="63500" dist="38100" dir="5400000" rotWithShape="0">
                <a:srgbClr val="00B0F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01" name="Can 100"/>
            <p:cNvSpPr/>
            <p:nvPr/>
          </p:nvSpPr>
          <p:spPr bwMode="invGray">
            <a:xfrm>
              <a:off x="1371600" y="5868200"/>
              <a:ext cx="986118" cy="762000"/>
            </a:xfrm>
            <a:prstGeom prst="can">
              <a:avLst>
                <a:gd name="adj" fmla="val 39436"/>
              </a:avLst>
            </a:prstGeom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50000"/>
                  </a:schemeClr>
                </a:gs>
                <a:gs pos="70000">
                  <a:schemeClr val="bg2">
                    <a:lumMod val="5000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</a:gradFill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/>
            </a:p>
          </p:txBody>
        </p:sp>
        <p:sp>
          <p:nvSpPr>
            <p:cNvPr id="104" name="Can 103"/>
            <p:cNvSpPr/>
            <p:nvPr/>
          </p:nvSpPr>
          <p:spPr bwMode="invGray">
            <a:xfrm>
              <a:off x="2467984" y="5868200"/>
              <a:ext cx="986118" cy="762000"/>
            </a:xfrm>
            <a:prstGeom prst="can">
              <a:avLst>
                <a:gd name="adj" fmla="val 39436"/>
              </a:avLst>
            </a:prstGeom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50000"/>
                  </a:schemeClr>
                </a:gs>
                <a:gs pos="70000">
                  <a:schemeClr val="bg2">
                    <a:lumMod val="5000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</a:gradFill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/>
            </a:p>
          </p:txBody>
        </p:sp>
        <p:sp>
          <p:nvSpPr>
            <p:cNvPr id="107" name="Can 106"/>
            <p:cNvSpPr/>
            <p:nvPr/>
          </p:nvSpPr>
          <p:spPr bwMode="invGray">
            <a:xfrm>
              <a:off x="3564368" y="5868200"/>
              <a:ext cx="986118" cy="762000"/>
            </a:xfrm>
            <a:prstGeom prst="can">
              <a:avLst>
                <a:gd name="adj" fmla="val 39436"/>
              </a:avLst>
            </a:prstGeom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50000"/>
                  </a:schemeClr>
                </a:gs>
                <a:gs pos="70000">
                  <a:schemeClr val="bg2">
                    <a:lumMod val="5000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</a:gradFill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/>
            </a:p>
          </p:txBody>
        </p:sp>
        <p:sp>
          <p:nvSpPr>
            <p:cNvPr id="110" name="Can 109"/>
            <p:cNvSpPr/>
            <p:nvPr/>
          </p:nvSpPr>
          <p:spPr bwMode="invGray">
            <a:xfrm>
              <a:off x="4664885" y="5868200"/>
              <a:ext cx="986118" cy="762000"/>
            </a:xfrm>
            <a:prstGeom prst="can">
              <a:avLst>
                <a:gd name="adj" fmla="val 39436"/>
              </a:avLst>
            </a:prstGeom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50000"/>
                  </a:schemeClr>
                </a:gs>
                <a:gs pos="70000">
                  <a:schemeClr val="bg2">
                    <a:lumMod val="5000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</a:gradFill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/>
            </a:p>
          </p:txBody>
        </p:sp>
        <p:pic>
          <p:nvPicPr>
            <p:cNvPr id="146434" name="Picture 2" descr="\\showsrus\images\LOGOS\GEN_LOGO\O\ORACLE.png"/>
            <p:cNvPicPr>
              <a:picLocks noChangeAspect="1" noChangeArrowheads="1"/>
            </p:cNvPicPr>
            <p:nvPr/>
          </p:nvPicPr>
          <p:blipFill>
            <a:blip r:embed="rId2" cstate="screen">
              <a:lum bright="10000"/>
            </a:blip>
            <a:srcRect/>
            <a:stretch>
              <a:fillRect/>
            </a:stretch>
          </p:blipFill>
          <p:spPr bwMode="black">
            <a:xfrm>
              <a:off x="1407459" y="6268646"/>
              <a:ext cx="914400" cy="116681"/>
            </a:xfrm>
            <a:prstGeom prst="rect">
              <a:avLst/>
            </a:prstGeom>
            <a:noFill/>
          </p:spPr>
        </p:pic>
        <p:pic>
          <p:nvPicPr>
            <p:cNvPr id="146435" name="Picture 3" descr="\\showsrus\images\LOGOS\GEN_LOGO\S\SAP logo med.png"/>
            <p:cNvPicPr>
              <a:picLocks noChangeAspect="1" noChangeArrowheads="1"/>
            </p:cNvPicPr>
            <p:nvPr/>
          </p:nvPicPr>
          <p:blipFill>
            <a:blip r:embed="rId3" cstate="screen">
              <a:lum bright="10000"/>
            </a:blip>
            <a:srcRect/>
            <a:stretch>
              <a:fillRect/>
            </a:stretch>
          </p:blipFill>
          <p:spPr bwMode="invGray">
            <a:xfrm>
              <a:off x="2655414" y="6249200"/>
              <a:ext cx="688258" cy="304800"/>
            </a:xfrm>
            <a:prstGeom prst="rect">
              <a:avLst/>
            </a:prstGeom>
            <a:noFill/>
          </p:spPr>
        </p:pic>
        <p:pic>
          <p:nvPicPr>
            <p:cNvPr id="146436" name="Picture 4" descr="\\showsrus\images\LOGOS\GEN_LOGO\S\Siebel-logo-color.png"/>
            <p:cNvPicPr>
              <a:picLocks noChangeAspect="1" noChangeArrowheads="1"/>
            </p:cNvPicPr>
            <p:nvPr/>
          </p:nvPicPr>
          <p:blipFill>
            <a:blip r:embed="rId4" cstate="screen">
              <a:lum bright="20000"/>
            </a:blip>
            <a:srcRect/>
            <a:stretch>
              <a:fillRect/>
            </a:stretch>
          </p:blipFill>
          <p:spPr bwMode="invGray">
            <a:xfrm>
              <a:off x="3608437" y="6325400"/>
              <a:ext cx="897980" cy="177800"/>
            </a:xfrm>
            <a:prstGeom prst="rect">
              <a:avLst/>
            </a:prstGeom>
            <a:noFill/>
          </p:spPr>
        </p:pic>
        <p:pic>
          <p:nvPicPr>
            <p:cNvPr id="146437" name="Picture 5" descr="C:\Program Files\Microsoft Resource DVD Artwork\DVD_ART\BoxShots_Logos\Microsoft Dynamics\Dynamics-Brand signature\MS Dynamics logo reverse v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invGray">
            <a:xfrm>
              <a:off x="4648200" y="6172200"/>
              <a:ext cx="1019489" cy="365317"/>
            </a:xfrm>
            <a:prstGeom prst="rect">
              <a:avLst/>
            </a:prstGeom>
            <a:noFill/>
          </p:spPr>
        </p:pic>
      </p:grpSp>
      <p:grpSp>
        <p:nvGrpSpPr>
          <p:cNvPr id="5" name="Group 48"/>
          <p:cNvGrpSpPr/>
          <p:nvPr/>
        </p:nvGrpSpPr>
        <p:grpSpPr>
          <a:xfrm>
            <a:off x="1521760" y="5029200"/>
            <a:ext cx="6060141" cy="657452"/>
            <a:chOff x="1521760" y="5486400"/>
            <a:chExt cx="6060141" cy="657452"/>
          </a:xfrm>
        </p:grpSpPr>
        <p:pic>
          <p:nvPicPr>
            <p:cNvPr id="146438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invGray">
            <a:xfrm rot="5400000">
              <a:off x="1535936" y="5472224"/>
              <a:ext cx="657447" cy="685800"/>
            </a:xfrm>
            <a:prstGeom prst="rect">
              <a:avLst/>
            </a:prstGeom>
            <a:noFill/>
          </p:spPr>
        </p:pic>
        <p:pic>
          <p:nvPicPr>
            <p:cNvPr id="113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invGray">
            <a:xfrm rot="5400000">
              <a:off x="2632320" y="5472225"/>
              <a:ext cx="657447" cy="685800"/>
            </a:xfrm>
            <a:prstGeom prst="rect">
              <a:avLst/>
            </a:prstGeom>
            <a:noFill/>
          </p:spPr>
        </p:pic>
        <p:pic>
          <p:nvPicPr>
            <p:cNvPr id="114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invGray">
            <a:xfrm rot="5400000">
              <a:off x="3728704" y="5472226"/>
              <a:ext cx="657447" cy="685800"/>
            </a:xfrm>
            <a:prstGeom prst="rect">
              <a:avLst/>
            </a:prstGeom>
            <a:noFill/>
          </p:spPr>
        </p:pic>
        <p:pic>
          <p:nvPicPr>
            <p:cNvPr id="115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invGray">
            <a:xfrm rot="5400000">
              <a:off x="4829221" y="5472227"/>
              <a:ext cx="657447" cy="685800"/>
            </a:xfrm>
            <a:prstGeom prst="rect">
              <a:avLst/>
            </a:prstGeom>
            <a:noFill/>
          </p:spPr>
        </p:pic>
        <p:pic>
          <p:nvPicPr>
            <p:cNvPr id="116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invGray">
            <a:xfrm rot="5400000">
              <a:off x="5885613" y="5472228"/>
              <a:ext cx="657447" cy="685800"/>
            </a:xfrm>
            <a:prstGeom prst="rect">
              <a:avLst/>
            </a:prstGeom>
            <a:noFill/>
          </p:spPr>
        </p:pic>
        <p:pic>
          <p:nvPicPr>
            <p:cNvPr id="117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invGray">
            <a:xfrm rot="5400000">
              <a:off x="6910277" y="5472229"/>
              <a:ext cx="657447" cy="685800"/>
            </a:xfrm>
            <a:prstGeom prst="rect">
              <a:avLst/>
            </a:prstGeom>
            <a:noFill/>
          </p:spPr>
        </p:pic>
      </p:grpSp>
      <p:grpSp>
        <p:nvGrpSpPr>
          <p:cNvPr id="6" name="Group 123"/>
          <p:cNvGrpSpPr/>
          <p:nvPr/>
        </p:nvGrpSpPr>
        <p:grpSpPr bwMode="invGray">
          <a:xfrm>
            <a:off x="1066800" y="3201200"/>
            <a:ext cx="7013448" cy="2011680"/>
            <a:chOff x="1066800" y="3658400"/>
            <a:chExt cx="7013448" cy="2011680"/>
          </a:xfrm>
        </p:grpSpPr>
        <p:sp>
          <p:nvSpPr>
            <p:cNvPr id="72" name="Round Same Side Corner Rectangle 71"/>
            <p:cNvSpPr/>
            <p:nvPr/>
          </p:nvSpPr>
          <p:spPr bwMode="invGray">
            <a:xfrm>
              <a:off x="1066800" y="3658400"/>
              <a:ext cx="7013448" cy="2011680"/>
            </a:xfrm>
            <a:prstGeom prst="round2SameRect">
              <a:avLst>
                <a:gd name="adj1" fmla="val 3680"/>
                <a:gd name="adj2" fmla="val 25222"/>
              </a:avLst>
            </a:prstGeom>
            <a:gradFill flip="none" rotWithShape="1">
              <a:gsLst>
                <a:gs pos="0">
                  <a:srgbClr val="FFFFFF"/>
                </a:gs>
                <a:gs pos="27000">
                  <a:srgbClr val="FFFFFF">
                    <a:alpha val="20000"/>
                  </a:srgbClr>
                </a:gs>
                <a:gs pos="100000">
                  <a:schemeClr val="accent4">
                    <a:lumMod val="50000"/>
                    <a:alpha val="37000"/>
                  </a:schemeClr>
                </a:gs>
              </a:gsLst>
              <a:lin ang="5400000" scaled="1"/>
              <a:tileRect/>
            </a:gradFill>
            <a:ln w="19050">
              <a:solidFill>
                <a:srgbClr val="FFFFFF">
                  <a:alpha val="67843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 smtClean="0">
                  <a:solidFill>
                    <a:srgbClr val="080808"/>
                  </a:solidFill>
                </a:rPr>
                <a:t>BI PLATFORM</a:t>
              </a:r>
              <a:endParaRPr lang="en-US" sz="1600" dirty="0">
                <a:solidFill>
                  <a:srgbClr val="080808"/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 bwMode="invGray">
            <a:xfrm>
              <a:off x="1524000" y="4025075"/>
              <a:ext cx="2971800" cy="533400"/>
            </a:xfrm>
            <a:prstGeom prst="roundRect">
              <a:avLst/>
            </a:prstGeom>
            <a:gradFill flip="none" rotWithShape="1">
              <a:gsLst>
                <a:gs pos="1000">
                  <a:schemeClr val="accent4">
                    <a:lumMod val="50000"/>
                    <a:alpha val="70000"/>
                  </a:schemeClr>
                </a:gs>
                <a:gs pos="77000">
                  <a:schemeClr val="accent4">
                    <a:alpha val="5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smtClean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SQL Server </a:t>
              </a:r>
            </a:p>
            <a:p>
              <a:pPr algn="ctr"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smtClean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Reporting Services</a:t>
              </a:r>
            </a:p>
          </p:txBody>
        </p:sp>
        <p:sp>
          <p:nvSpPr>
            <p:cNvPr id="65" name="Rounded Rectangle 64"/>
            <p:cNvSpPr/>
            <p:nvPr/>
          </p:nvSpPr>
          <p:spPr bwMode="invGray">
            <a:xfrm>
              <a:off x="4565125" y="4025075"/>
              <a:ext cx="2971800" cy="53340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50000"/>
                    <a:alpha val="30000"/>
                  </a:schemeClr>
                </a:gs>
                <a:gs pos="77000">
                  <a:schemeClr val="accent4">
                    <a:alpha val="5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smtClean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SQL Server </a:t>
              </a:r>
            </a:p>
            <a:p>
              <a:pPr algn="ctr"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smtClean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Analysis Services</a:t>
              </a:r>
            </a:p>
          </p:txBody>
        </p:sp>
        <p:sp>
          <p:nvSpPr>
            <p:cNvPr id="70" name="Rounded Rectangle 69"/>
            <p:cNvSpPr/>
            <p:nvPr/>
          </p:nvSpPr>
          <p:spPr bwMode="invGray">
            <a:xfrm>
              <a:off x="1524000" y="4620525"/>
              <a:ext cx="6019800" cy="422825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50000"/>
                    <a:alpha val="30000"/>
                  </a:schemeClr>
                </a:gs>
                <a:gs pos="77000">
                  <a:schemeClr val="accent4">
                    <a:alpha val="5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smtClean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SQL Server RDBMS</a:t>
              </a:r>
            </a:p>
          </p:txBody>
        </p:sp>
        <p:sp>
          <p:nvSpPr>
            <p:cNvPr id="118" name="Round Same Side Corner Rectangle 117"/>
            <p:cNvSpPr/>
            <p:nvPr/>
          </p:nvSpPr>
          <p:spPr bwMode="invGray">
            <a:xfrm>
              <a:off x="1524000" y="5105400"/>
              <a:ext cx="6016752" cy="420624"/>
            </a:xfrm>
            <a:prstGeom prst="round2SameRect">
              <a:avLst>
                <a:gd name="adj1" fmla="val 12834"/>
                <a:gd name="adj2" fmla="val 50000"/>
              </a:avLst>
            </a:prstGeom>
            <a:gradFill flip="none" rotWithShape="1">
              <a:gsLst>
                <a:gs pos="0">
                  <a:schemeClr val="accent4">
                    <a:lumMod val="50000"/>
                    <a:alpha val="30000"/>
                  </a:schemeClr>
                </a:gs>
                <a:gs pos="77000">
                  <a:schemeClr val="accent4">
                    <a:alpha val="5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smtClean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SQL Server Integration Services</a:t>
              </a:r>
            </a:p>
          </p:txBody>
        </p:sp>
      </p:grpSp>
      <p:grpSp>
        <p:nvGrpSpPr>
          <p:cNvPr id="7" name="Group 47"/>
          <p:cNvGrpSpPr/>
          <p:nvPr/>
        </p:nvGrpSpPr>
        <p:grpSpPr>
          <a:xfrm>
            <a:off x="1045029" y="533400"/>
            <a:ext cx="7053942" cy="3657600"/>
            <a:chOff x="1045029" y="990600"/>
            <a:chExt cx="7053942" cy="3657600"/>
          </a:xfrm>
        </p:grpSpPr>
        <p:sp>
          <p:nvSpPr>
            <p:cNvPr id="55" name="Chord 54"/>
            <p:cNvSpPr/>
            <p:nvPr/>
          </p:nvSpPr>
          <p:spPr bwMode="invGray">
            <a:xfrm>
              <a:off x="1045029" y="990600"/>
              <a:ext cx="7053942" cy="3657600"/>
            </a:xfrm>
            <a:prstGeom prst="chord">
              <a:avLst>
                <a:gd name="adj1" fmla="val 11061125"/>
                <a:gd name="adj2" fmla="val 21333444"/>
              </a:avLst>
            </a:prstGeom>
            <a:gradFill flip="none" rotWithShape="1">
              <a:gsLst>
                <a:gs pos="0">
                  <a:schemeClr val="tx1"/>
                </a:gs>
                <a:gs pos="7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ln w="19050">
              <a:solidFill>
                <a:schemeClr val="tx1">
                  <a:alpha val="23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dirty="0" smtClean="0"/>
            </a:p>
          </p:txBody>
        </p:sp>
        <p:sp>
          <p:nvSpPr>
            <p:cNvPr id="56" name="Chord 55"/>
            <p:cNvSpPr/>
            <p:nvPr/>
          </p:nvSpPr>
          <p:spPr bwMode="invGray">
            <a:xfrm>
              <a:off x="1485900" y="1338944"/>
              <a:ext cx="6172200" cy="2895600"/>
            </a:xfrm>
            <a:prstGeom prst="chord">
              <a:avLst>
                <a:gd name="adj1" fmla="val 11061125"/>
                <a:gd name="adj2" fmla="val 21333444"/>
              </a:avLst>
            </a:prstGeom>
            <a:gradFill flip="none" rotWithShape="1">
              <a:gsLst>
                <a:gs pos="38000">
                  <a:schemeClr val="accent3">
                    <a:lumMod val="50000"/>
                    <a:alpha val="70000"/>
                  </a:schemeClr>
                </a:gs>
                <a:gs pos="87000">
                  <a:schemeClr val="accent3">
                    <a:lumMod val="75000"/>
                    <a:alpha val="9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080808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 bwMode="invGray">
            <a:xfrm>
              <a:off x="3229275" y="1705275"/>
              <a:ext cx="272622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SharePoint Server</a:t>
              </a:r>
              <a:endParaRPr lang="en-US" dirty="0">
                <a:solidFill>
                  <a:srgbClr val="FFFFFF"/>
                </a:solidFill>
                <a:effectLst>
                  <a:outerShdw blurRad="292100" dist="38100" dir="2700000" sx="101000" sy="101000" algn="tl" rotWithShape="0">
                    <a:srgbClr val="080808"/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invGray">
            <a:xfrm rot="20407984">
              <a:off x="2044850" y="1793510"/>
              <a:ext cx="1522527" cy="37213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>
                      <a:lumMod val="85000"/>
                    </a:schemeClr>
                  </a:solidFill>
                </a:rPr>
                <a:t>SEARCH</a:t>
              </a:r>
              <a:endParaRPr lang="en-US" sz="1400" i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 bwMode="invGray">
            <a:xfrm>
              <a:off x="4114800" y="1066800"/>
              <a:ext cx="792075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smtClean="0">
                  <a:solidFill>
                    <a:schemeClr val="bg1">
                      <a:lumMod val="95000"/>
                    </a:schemeClr>
                  </a:solidFill>
                </a:rPr>
                <a:t>DELIVERY</a:t>
              </a:r>
            </a:p>
          </p:txBody>
        </p:sp>
        <p:grpSp>
          <p:nvGrpSpPr>
            <p:cNvPr id="8" name="Group 83"/>
            <p:cNvGrpSpPr/>
            <p:nvPr/>
          </p:nvGrpSpPr>
          <p:grpSpPr bwMode="invGray">
            <a:xfrm>
              <a:off x="1790701" y="2086275"/>
              <a:ext cx="5562599" cy="457200"/>
              <a:chOff x="1752600" y="2133600"/>
              <a:chExt cx="6061509" cy="381000"/>
            </a:xfrm>
          </p:grpSpPr>
          <p:sp>
            <p:nvSpPr>
              <p:cNvPr id="78" name="Round Same Side Corner Rectangle 77"/>
              <p:cNvSpPr/>
              <p:nvPr/>
            </p:nvSpPr>
            <p:spPr bwMode="invGray">
              <a:xfrm>
                <a:off x="1752600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rgbClr val="FFFFFF">
                    <a:alpha val="67843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0"/>
              <a:lstStyle/>
              <a:p>
                <a:pPr algn="ctr">
                  <a:lnSpc>
                    <a:spcPct val="75000"/>
                  </a:lnSpc>
                </a:pPr>
                <a:r>
                  <a:rPr lang="en-US" sz="14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Reports</a:t>
                </a:r>
                <a:endParaRPr lang="en-US" sz="14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79" name="Round Same Side Corner Rectangle 78"/>
              <p:cNvSpPr/>
              <p:nvPr/>
            </p:nvSpPr>
            <p:spPr bwMode="invGray">
              <a:xfrm>
                <a:off x="2766782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rgbClr val="FFFFFF">
                    <a:alpha val="67843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0"/>
              <a:lstStyle/>
              <a:p>
                <a:pPr algn="ctr">
                  <a:lnSpc>
                    <a:spcPct val="75000"/>
                  </a:lnSpc>
                </a:pPr>
                <a:r>
                  <a:rPr lang="en-US" sz="14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Dashboards</a:t>
                </a:r>
              </a:p>
            </p:txBody>
          </p:sp>
          <p:sp>
            <p:nvSpPr>
              <p:cNvPr id="80" name="Round Same Side Corner Rectangle 79"/>
              <p:cNvSpPr/>
              <p:nvPr/>
            </p:nvSpPr>
            <p:spPr bwMode="invGray">
              <a:xfrm>
                <a:off x="3780964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rgbClr val="FFFFFF">
                    <a:alpha val="67843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0"/>
              <a:lstStyle/>
              <a:p>
                <a:pPr algn="ctr">
                  <a:lnSpc>
                    <a:spcPct val="75000"/>
                  </a:lnSpc>
                </a:pPr>
                <a:r>
                  <a:rPr lang="en-US" sz="14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Excel </a:t>
                </a:r>
              </a:p>
              <a:p>
                <a:pPr algn="ctr">
                  <a:lnSpc>
                    <a:spcPct val="75000"/>
                  </a:lnSpc>
                </a:pPr>
                <a:r>
                  <a:rPr lang="en-US" sz="14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Workbooks</a:t>
                </a:r>
              </a:p>
            </p:txBody>
          </p:sp>
          <p:sp>
            <p:nvSpPr>
              <p:cNvPr id="81" name="Round Same Side Corner Rectangle 80"/>
              <p:cNvSpPr/>
              <p:nvPr/>
            </p:nvSpPr>
            <p:spPr bwMode="invGray">
              <a:xfrm>
                <a:off x="4795146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rgbClr val="FFFFFF">
                    <a:alpha val="67843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0"/>
              <a:lstStyle/>
              <a:p>
                <a:pPr algn="ctr">
                  <a:lnSpc>
                    <a:spcPct val="75000"/>
                  </a:lnSpc>
                </a:pPr>
                <a:r>
                  <a:rPr lang="en-US" sz="14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Analytic</a:t>
                </a:r>
              </a:p>
              <a:p>
                <a:pPr algn="ctr">
                  <a:lnSpc>
                    <a:spcPct val="75000"/>
                  </a:lnSpc>
                </a:pPr>
                <a:r>
                  <a:rPr lang="en-US" sz="14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Views</a:t>
                </a:r>
              </a:p>
            </p:txBody>
          </p:sp>
          <p:sp>
            <p:nvSpPr>
              <p:cNvPr id="82" name="Round Same Side Corner Rectangle 81"/>
              <p:cNvSpPr/>
              <p:nvPr/>
            </p:nvSpPr>
            <p:spPr bwMode="invGray">
              <a:xfrm>
                <a:off x="5809328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rgbClr val="FFFFFF">
                    <a:alpha val="67843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0"/>
              <a:lstStyle/>
              <a:p>
                <a:pPr algn="ctr">
                  <a:lnSpc>
                    <a:spcPct val="75000"/>
                  </a:lnSpc>
                </a:pPr>
                <a:r>
                  <a:rPr lang="en-US" sz="14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Scorecards</a:t>
                </a:r>
              </a:p>
            </p:txBody>
          </p:sp>
          <p:sp>
            <p:nvSpPr>
              <p:cNvPr id="83" name="Round Same Side Corner Rectangle 82"/>
              <p:cNvSpPr/>
              <p:nvPr/>
            </p:nvSpPr>
            <p:spPr bwMode="invGray">
              <a:xfrm>
                <a:off x="6823509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rgbClr val="FFFFFF">
                    <a:alpha val="67843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0"/>
              <a:lstStyle/>
              <a:p>
                <a:pPr algn="ctr">
                  <a:lnSpc>
                    <a:spcPct val="75000"/>
                  </a:lnSpc>
                </a:pPr>
                <a:r>
                  <a:rPr lang="en-US" sz="14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Plans</a:t>
                </a:r>
              </a:p>
            </p:txBody>
          </p:sp>
        </p:grpSp>
        <p:sp>
          <p:nvSpPr>
            <p:cNvPr id="120" name="Rectangle 119"/>
            <p:cNvSpPr/>
            <p:nvPr/>
          </p:nvSpPr>
          <p:spPr bwMode="invGray">
            <a:xfrm rot="760022">
              <a:off x="3868822" y="1623816"/>
              <a:ext cx="3622486" cy="124476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>
                      <a:lumMod val="85000"/>
                    </a:schemeClr>
                  </a:solidFill>
                </a:rPr>
                <a:t>CONTENT MANAGEMENT</a:t>
              </a:r>
            </a:p>
          </p:txBody>
        </p:sp>
        <p:sp>
          <p:nvSpPr>
            <p:cNvPr id="121" name="Rectangle 120"/>
            <p:cNvSpPr/>
            <p:nvPr/>
          </p:nvSpPr>
          <p:spPr bwMode="invGray">
            <a:xfrm rot="21189507">
              <a:off x="2254339" y="1543299"/>
              <a:ext cx="3460558" cy="11027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>
                      <a:lumMod val="85000"/>
                    </a:schemeClr>
                  </a:solidFill>
                </a:rPr>
                <a:t>COLLABORATION</a:t>
              </a: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C:\Program Files\Microsoft Resource DVD Artwork\DVD_ART\Artwork_Imagery\Shapes and Graphics\Box\Rectangle\empty green rectang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7162800" cy="3581400"/>
          </a:xfrm>
          <a:prstGeom prst="rect">
            <a:avLst/>
          </a:prstGeom>
          <a:noFill/>
        </p:spPr>
      </p:pic>
      <p:cxnSp>
        <p:nvCxnSpPr>
          <p:cNvPr id="58" name="Shape 41"/>
          <p:cNvCxnSpPr>
            <a:endCxn id="89" idx="2"/>
          </p:cNvCxnSpPr>
          <p:nvPr/>
        </p:nvCxnSpPr>
        <p:spPr>
          <a:xfrm rot="10800000">
            <a:off x="4953000" y="1847166"/>
            <a:ext cx="1600200" cy="743634"/>
          </a:xfrm>
          <a:prstGeom prst="bentConnector2">
            <a:avLst/>
          </a:prstGeom>
          <a:ln w="76200" cap="rnd">
            <a:gradFill flip="none" rotWithShape="1">
              <a:gsLst>
                <a:gs pos="0">
                  <a:srgbClr val="C4D6EB">
                    <a:alpha val="0"/>
                  </a:srgbClr>
                </a:gs>
                <a:gs pos="100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C:\Program Files\Microsoft Resource DVD Artwork\DVD_ART\Artwork_Imagery\Shapes and Graphics\Box\Rectangle\empty blue rectang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505200"/>
            <a:ext cx="7162799" cy="3352799"/>
          </a:xfrm>
          <a:prstGeom prst="rect">
            <a:avLst/>
          </a:prstGeom>
          <a:noFill/>
        </p:spPr>
      </p:pic>
      <p:pic>
        <p:nvPicPr>
          <p:cNvPr id="10" name="Picture 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67600" y="5539311"/>
            <a:ext cx="790660" cy="1166289"/>
          </a:xfrm>
          <a:prstGeom prst="rect">
            <a:avLst/>
          </a:prstGeom>
          <a:noFill/>
        </p:spPr>
      </p:pic>
      <p:pic>
        <p:nvPicPr>
          <p:cNvPr id="1026" name="Picture 2" descr="C:\Program Files\Microsoft Resource DVD Artwork\DVD_ART\Artwork_Imagery\Shapes and Graphics\circular shapes\3d Disc shapes\blue column taller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4800600"/>
            <a:ext cx="1016000" cy="609600"/>
          </a:xfrm>
          <a:prstGeom prst="rect">
            <a:avLst/>
          </a:prstGeom>
          <a:noFill/>
        </p:spPr>
      </p:pic>
      <p:pic>
        <p:nvPicPr>
          <p:cNvPr id="1027" name="Picture 3" descr="C:\Program Files\Microsoft Resource DVD Artwork\DVD_ART\Artwork_Imagery\Shapes and Graphics\circular shapes\3d Disc shapes\purple column taller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3400" y="4953000"/>
            <a:ext cx="1016000" cy="609600"/>
          </a:xfrm>
          <a:prstGeom prst="rect">
            <a:avLst/>
          </a:prstGeom>
          <a:noFill/>
        </p:spPr>
      </p:pic>
      <p:pic>
        <p:nvPicPr>
          <p:cNvPr id="1028" name="Picture 4" descr="C:\Program Files\Microsoft Resource DVD Artwork\DVD_ART\Artwork_Imagery\Shapes and Graphics\circular shapes\3d Disc shapes\green column taller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940598" y="5715000"/>
            <a:ext cx="1143000" cy="685800"/>
          </a:xfrm>
          <a:prstGeom prst="rect">
            <a:avLst/>
          </a:prstGeom>
          <a:noFill/>
        </p:spPr>
      </p:pic>
      <p:pic>
        <p:nvPicPr>
          <p:cNvPr id="1030" name="Picture 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66940" y="3710511"/>
            <a:ext cx="790660" cy="1166289"/>
          </a:xfrm>
          <a:prstGeom prst="rect">
            <a:avLst/>
          </a:prstGeom>
          <a:noFill/>
        </p:spPr>
      </p:pic>
      <p:pic>
        <p:nvPicPr>
          <p:cNvPr id="7" name="Picture 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32086" y="2262711"/>
            <a:ext cx="790660" cy="1166289"/>
          </a:xfrm>
          <a:prstGeom prst="rect">
            <a:avLst/>
          </a:prstGeom>
          <a:noFill/>
        </p:spPr>
      </p:pic>
      <p:pic>
        <p:nvPicPr>
          <p:cNvPr id="8" name="Picture 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62400" y="2262711"/>
            <a:ext cx="790660" cy="1166289"/>
          </a:xfrm>
          <a:prstGeom prst="rect">
            <a:avLst/>
          </a:prstGeom>
          <a:noFill/>
        </p:spPr>
      </p:pic>
      <p:pic>
        <p:nvPicPr>
          <p:cNvPr id="9" name="Picture 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43201" y="5539311"/>
            <a:ext cx="790660" cy="1166289"/>
          </a:xfrm>
          <a:prstGeom prst="rect">
            <a:avLst/>
          </a:prstGeom>
          <a:noFill/>
        </p:spPr>
      </p:pic>
      <p:pic>
        <p:nvPicPr>
          <p:cNvPr id="1032" name="Picture 8" descr="C:\Program Files\Microsoft Resource DVD Artwork\DVD_ART\Artwork_Imagery\HARDWARE_IMAGERY\Illustration - Misc Hardware\XML Icons\pc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42720" y="447615"/>
            <a:ext cx="1231546" cy="1228785"/>
          </a:xfrm>
          <a:prstGeom prst="rect">
            <a:avLst/>
          </a:prstGeom>
          <a:noFill/>
        </p:spPr>
      </p:pic>
      <p:pic>
        <p:nvPicPr>
          <p:cNvPr id="13" name="Picture 8" descr="C:\Program Files\Microsoft Resource DVD Artwork\DVD_ART\Artwork_Imagery\HARDWARE_IMAGERY\Illustration - Misc Hardware\XML Icons\pc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09167" y="447615"/>
            <a:ext cx="1231546" cy="1228785"/>
          </a:xfrm>
          <a:prstGeom prst="rect">
            <a:avLst/>
          </a:prstGeom>
          <a:noFill/>
        </p:spPr>
      </p:pic>
      <p:pic>
        <p:nvPicPr>
          <p:cNvPr id="1033" name="Picture 9" descr="C:\Program Files\Microsoft Resource DVD Artwork\DVD_ART\Artwork_Imagery\HARDWARE_IMAGERY\Illustration - Misc Hardware\XML Icons\User green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200400" y="681147"/>
            <a:ext cx="792875" cy="1071453"/>
          </a:xfrm>
          <a:prstGeom prst="rect">
            <a:avLst/>
          </a:prstGeom>
          <a:noFill/>
        </p:spPr>
      </p:pic>
      <p:pic>
        <p:nvPicPr>
          <p:cNvPr id="1034" name="Picture 10" descr="C:\Program Files\Microsoft Resource DVD Artwork\DVD_ART\Artwork_Imagery\HARDWARE_IMAGERY\Illustration - Misc Hardware\XML Icons\user blue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486400" y="685800"/>
            <a:ext cx="789432" cy="1066800"/>
          </a:xfrm>
          <a:prstGeom prst="rect">
            <a:avLst/>
          </a:prstGeom>
          <a:noFill/>
        </p:spPr>
      </p:pic>
      <p:cxnSp>
        <p:nvCxnSpPr>
          <p:cNvPr id="33" name="Straight Arrow Connector 32"/>
          <p:cNvCxnSpPr/>
          <p:nvPr/>
        </p:nvCxnSpPr>
        <p:spPr>
          <a:xfrm>
            <a:off x="3429000" y="6096000"/>
            <a:ext cx="1447800" cy="1588"/>
          </a:xfrm>
          <a:prstGeom prst="straightConnector1">
            <a:avLst/>
          </a:prstGeom>
          <a:ln w="76200">
            <a:gradFill flip="none" rotWithShape="1">
              <a:gsLst>
                <a:gs pos="50000">
                  <a:srgbClr val="FFC000"/>
                </a:gs>
                <a:gs pos="100000">
                  <a:srgbClr val="FFEBFA">
                    <a:alpha val="0"/>
                  </a:srgbClr>
                </a:gs>
              </a:gsLst>
              <a:lin ang="10800000" scaled="1"/>
              <a:tileRect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096000" y="6096000"/>
            <a:ext cx="1295400" cy="1588"/>
          </a:xfrm>
          <a:prstGeom prst="straightConnector1">
            <a:avLst/>
          </a:prstGeom>
          <a:ln w="76200">
            <a:gradFill flip="none" rotWithShape="1">
              <a:gsLst>
                <a:gs pos="50000">
                  <a:srgbClr val="FFC000"/>
                </a:gs>
                <a:gs pos="100000">
                  <a:srgbClr val="FFEBFA">
                    <a:alpha val="0"/>
                  </a:srgbClr>
                </a:gs>
              </a:gsLst>
              <a:lin ang="10800000" scaled="1"/>
              <a:tileRect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3"/>
            <a:endCxn id="7" idx="1"/>
          </p:cNvCxnSpPr>
          <p:nvPr/>
        </p:nvCxnSpPr>
        <p:spPr>
          <a:xfrm>
            <a:off x="4753060" y="2845856"/>
            <a:ext cx="1479026" cy="1588"/>
          </a:xfrm>
          <a:prstGeom prst="straightConnector1">
            <a:avLst/>
          </a:prstGeom>
          <a:ln w="76200">
            <a:gradFill flip="none" rotWithShape="1">
              <a:gsLst>
                <a:gs pos="50000">
                  <a:srgbClr val="FFC000"/>
                </a:gs>
                <a:gs pos="0">
                  <a:srgbClr val="FFEBFA">
                    <a:alpha val="0"/>
                  </a:srgbClr>
                </a:gs>
              </a:gsLst>
              <a:lin ang="10800000" scaled="1"/>
              <a:tileRect/>
            </a:gra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0"/>
            <a:endCxn id="13" idx="2"/>
          </p:cNvCxnSpPr>
          <p:nvPr/>
        </p:nvCxnSpPr>
        <p:spPr>
          <a:xfrm rot="16200000" flipV="1">
            <a:off x="6333023" y="1968318"/>
            <a:ext cx="586311" cy="2476"/>
          </a:xfrm>
          <a:prstGeom prst="straightConnector1">
            <a:avLst/>
          </a:prstGeom>
          <a:ln w="76200">
            <a:gradFill flip="none" rotWithShape="1">
              <a:gsLst>
                <a:gs pos="50000">
                  <a:srgbClr val="FFC000"/>
                </a:gs>
                <a:gs pos="100000">
                  <a:srgbClr val="FFEBFA">
                    <a:alpha val="0"/>
                  </a:srgbClr>
                </a:gs>
              </a:gsLst>
              <a:lin ang="10800000" scaled="1"/>
              <a:tileRect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0"/>
            <a:endCxn id="1032" idx="2"/>
          </p:cNvCxnSpPr>
          <p:nvPr/>
        </p:nvCxnSpPr>
        <p:spPr>
          <a:xfrm rot="5400000" flipH="1" flipV="1">
            <a:off x="4064956" y="1969175"/>
            <a:ext cx="586311" cy="763"/>
          </a:xfrm>
          <a:prstGeom prst="straightConnector1">
            <a:avLst/>
          </a:prstGeom>
          <a:ln w="76200">
            <a:gradFill flip="none" rotWithShape="1">
              <a:gsLst>
                <a:gs pos="50000">
                  <a:srgbClr val="FFC000"/>
                </a:gs>
                <a:gs pos="100000">
                  <a:srgbClr val="FFEBFA">
                    <a:alpha val="0"/>
                  </a:srgbClr>
                </a:gs>
              </a:gsLst>
              <a:lin ang="10800000" scaled="1"/>
              <a:tileRect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27" idx="3"/>
          </p:cNvCxnSpPr>
          <p:nvPr/>
        </p:nvCxnSpPr>
        <p:spPr>
          <a:xfrm>
            <a:off x="1549400" y="5257800"/>
            <a:ext cx="1270000" cy="1588"/>
          </a:xfrm>
          <a:prstGeom prst="straightConnector1">
            <a:avLst/>
          </a:prstGeom>
          <a:ln w="76200">
            <a:gradFill flip="none" rotWithShape="1">
              <a:gsLst>
                <a:gs pos="50000">
                  <a:srgbClr val="FFC000"/>
                </a:gs>
                <a:gs pos="100000">
                  <a:srgbClr val="FFEBFA">
                    <a:alpha val="0"/>
                  </a:srgbClr>
                </a:gs>
              </a:gsLst>
              <a:lin ang="10800000" scaled="1"/>
              <a:tileRect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1028" idx="0"/>
          </p:cNvCxnSpPr>
          <p:nvPr/>
        </p:nvCxnSpPr>
        <p:spPr>
          <a:xfrm rot="16200000" flipV="1">
            <a:off x="3937149" y="4140051"/>
            <a:ext cx="457200" cy="2692698"/>
          </a:xfrm>
          <a:prstGeom prst="bentConnector2">
            <a:avLst/>
          </a:prstGeom>
          <a:ln w="76200" cap="rnd">
            <a:gradFill flip="none" rotWithShape="1">
              <a:gsLst>
                <a:gs pos="100000">
                  <a:srgbClr val="FFC000"/>
                </a:gs>
                <a:gs pos="0">
                  <a:srgbClr val="FFEBFA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hape 54"/>
          <p:cNvCxnSpPr>
            <a:stCxn id="10" idx="0"/>
          </p:cNvCxnSpPr>
          <p:nvPr/>
        </p:nvCxnSpPr>
        <p:spPr>
          <a:xfrm rot="16200000" flipV="1">
            <a:off x="6572010" y="4248391"/>
            <a:ext cx="281511" cy="2300330"/>
          </a:xfrm>
          <a:prstGeom prst="bentConnector2">
            <a:avLst/>
          </a:prstGeom>
          <a:ln w="76200">
            <a:gradFill flip="none" rotWithShape="1">
              <a:gsLst>
                <a:gs pos="0">
                  <a:srgbClr val="C4D6EB">
                    <a:alpha val="0"/>
                  </a:srgbClr>
                </a:gs>
                <a:gs pos="50000">
                  <a:srgbClr val="FFC000"/>
                </a:gs>
              </a:gsLst>
              <a:lin ang="0" scaled="1"/>
              <a:tileRect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hape 55"/>
          <p:cNvCxnSpPr>
            <a:stCxn id="1027" idx="2"/>
            <a:endCxn id="9" idx="1"/>
          </p:cNvCxnSpPr>
          <p:nvPr/>
        </p:nvCxnSpPr>
        <p:spPr>
          <a:xfrm rot="16200000" flipH="1">
            <a:off x="1612372" y="4991627"/>
            <a:ext cx="559856" cy="1701801"/>
          </a:xfrm>
          <a:prstGeom prst="bentConnector2">
            <a:avLst/>
          </a:prstGeom>
          <a:ln w="76200">
            <a:gradFill flip="none" rotWithShape="1">
              <a:gsLst>
                <a:gs pos="0">
                  <a:srgbClr val="C4D6EB">
                    <a:alpha val="0"/>
                  </a:srgbClr>
                </a:gs>
                <a:gs pos="50000">
                  <a:srgbClr val="FFC000"/>
                </a:gs>
              </a:gsLst>
              <a:lin ang="0" scaled="1"/>
              <a:tileRect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030" idx="2"/>
          </p:cNvCxnSpPr>
          <p:nvPr/>
        </p:nvCxnSpPr>
        <p:spPr>
          <a:xfrm rot="5400000" flipH="1" flipV="1">
            <a:off x="3069922" y="5065452"/>
            <a:ext cx="381000" cy="3696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10" idx="0"/>
            <a:endCxn id="13" idx="3"/>
          </p:cNvCxnSpPr>
          <p:nvPr/>
        </p:nvCxnSpPr>
        <p:spPr>
          <a:xfrm rot="16200000" flipV="1">
            <a:off x="5313171" y="2989551"/>
            <a:ext cx="4477303" cy="622217"/>
          </a:xfrm>
          <a:prstGeom prst="bentConnector2">
            <a:avLst/>
          </a:prstGeom>
          <a:ln w="76200">
            <a:gradFill flip="none" rotWithShape="1">
              <a:gsLst>
                <a:gs pos="0">
                  <a:srgbClr val="C4D6EB">
                    <a:alpha val="0"/>
                  </a:srgbClr>
                </a:gs>
                <a:gs pos="50000">
                  <a:srgbClr val="FFC000"/>
                </a:gs>
              </a:gsLst>
              <a:lin ang="0" scaled="1"/>
              <a:tileRect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hape 66"/>
          <p:cNvCxnSpPr>
            <a:stCxn id="10" idx="0"/>
            <a:endCxn id="7" idx="3"/>
          </p:cNvCxnSpPr>
          <p:nvPr/>
        </p:nvCxnSpPr>
        <p:spPr>
          <a:xfrm rot="16200000" flipV="1">
            <a:off x="6096111" y="3772492"/>
            <a:ext cx="2693455" cy="840184"/>
          </a:xfrm>
          <a:prstGeom prst="bentConnector2">
            <a:avLst/>
          </a:prstGeom>
          <a:ln w="76200">
            <a:gradFill flip="none" rotWithShape="1">
              <a:gsLst>
                <a:gs pos="0">
                  <a:srgbClr val="C4D6EB">
                    <a:alpha val="0"/>
                  </a:srgbClr>
                </a:gs>
                <a:gs pos="50000">
                  <a:srgbClr val="FFC000"/>
                </a:gs>
              </a:gsLst>
              <a:lin ang="0" scaled="1"/>
              <a:tileRect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hape 69"/>
          <p:cNvCxnSpPr>
            <a:stCxn id="1030" idx="0"/>
            <a:endCxn id="8" idx="1"/>
          </p:cNvCxnSpPr>
          <p:nvPr/>
        </p:nvCxnSpPr>
        <p:spPr>
          <a:xfrm rot="5400000" flipH="1" flipV="1">
            <a:off x="3180008" y="2928119"/>
            <a:ext cx="864655" cy="700130"/>
          </a:xfrm>
          <a:prstGeom prst="bentConnector2">
            <a:avLst/>
          </a:prstGeom>
          <a:ln w="76200">
            <a:gradFill flip="none" rotWithShape="1">
              <a:gsLst>
                <a:gs pos="0">
                  <a:srgbClr val="C4D6EB">
                    <a:alpha val="0"/>
                  </a:srgbClr>
                </a:gs>
                <a:gs pos="50000">
                  <a:srgbClr val="FFC000"/>
                </a:gs>
              </a:gsLst>
              <a:lin ang="0" scaled="1"/>
              <a:tileRect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0" y="5562600"/>
            <a:ext cx="96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Application</a:t>
            </a:r>
          </a:p>
          <a:p>
            <a:pPr algn="ctr"/>
            <a:r>
              <a:rPr lang="en-US" sz="1200" dirty="0" smtClean="0"/>
              <a:t>Data</a:t>
            </a:r>
            <a:endParaRPr lang="en-US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3200400" y="6248400"/>
            <a:ext cx="914400" cy="46166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Integration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921101" y="6400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Warehouse</a:t>
            </a:r>
            <a:endParaRPr lang="en-US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8077200" y="5562600"/>
            <a:ext cx="914400" cy="46166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Analysis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352800" y="4419600"/>
            <a:ext cx="914400" cy="46166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Reporting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419600" y="2971800"/>
            <a:ext cx="914400" cy="430887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SharePoint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Server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629400" y="2971800"/>
            <a:ext cx="990600" cy="430887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Performance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Point Server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495800" y="1200835"/>
            <a:ext cx="914400" cy="64633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algn="ctr"/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Browser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781800" y="1200835"/>
            <a:ext cx="914400" cy="64633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algn="ctr"/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Excel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148668" y="3581400"/>
            <a:ext cx="268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SQL  Server BI Platform</a:t>
            </a:r>
            <a:endParaRPr lang="en-US" sz="1800" dirty="0"/>
          </a:p>
        </p:txBody>
      </p:sp>
      <p:sp>
        <p:nvSpPr>
          <p:cNvPr id="92" name="TextBox 91"/>
          <p:cNvSpPr txBox="1"/>
          <p:nvPr/>
        </p:nvSpPr>
        <p:spPr>
          <a:xfrm>
            <a:off x="3742267" y="33668"/>
            <a:ext cx="369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Business Intelligence Applications</a:t>
            </a:r>
            <a:endParaRPr lang="en-US" sz="1800" dirty="0"/>
          </a:p>
        </p:txBody>
      </p:sp>
      <p:sp>
        <p:nvSpPr>
          <p:cNvPr id="41" name="TextBox 40"/>
          <p:cNvSpPr txBox="1"/>
          <p:nvPr/>
        </p:nvSpPr>
        <p:spPr>
          <a:xfrm>
            <a:off x="7924799" y="6581001"/>
            <a:ext cx="668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 smtClean="0"/>
              <a:t>Cubos</a:t>
            </a:r>
            <a:endParaRPr lang="es-ES_tradnl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5638800" y="5638800"/>
            <a:ext cx="914400" cy="26161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SQL Server</a:t>
            </a:r>
          </a:p>
        </p:txBody>
      </p:sp>
      <p:cxnSp>
        <p:nvCxnSpPr>
          <p:cNvPr id="76" name="Straight Arrow Connector 75"/>
          <p:cNvCxnSpPr>
            <a:stCxn id="1030" idx="0"/>
          </p:cNvCxnSpPr>
          <p:nvPr/>
        </p:nvCxnSpPr>
        <p:spPr>
          <a:xfrm rot="5400000" flipH="1" flipV="1">
            <a:off x="2252381" y="2686290"/>
            <a:ext cx="2034111" cy="14332"/>
          </a:xfrm>
          <a:prstGeom prst="straightConnector1">
            <a:avLst/>
          </a:prstGeom>
          <a:ln w="76200" cap="rnd">
            <a:gradFill flip="none" rotWithShape="1">
              <a:gsLst>
                <a:gs pos="100000">
                  <a:srgbClr val="FFC000">
                    <a:alpha val="30000"/>
                  </a:srgbClr>
                </a:gs>
                <a:gs pos="100000">
                  <a:srgbClr val="FFEBFA">
                    <a:alpha val="0"/>
                  </a:srgbClr>
                </a:gs>
              </a:gsLst>
              <a:lin ang="10800000" scaled="1"/>
              <a:tileRect/>
            </a:gra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1" name="Picture 1" descr="C:\Program Files\Microsoft Resource DVD Artwork\DVD_ART\Artwork_Imagery\Shapes and Graphics\Box\Cube\orange green purple grid cube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988598" y="6096000"/>
            <a:ext cx="545802" cy="54778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5228" name="Picture 12" descr="6-00348_s01-arrows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0741" y="2106362"/>
            <a:ext cx="59118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3537" name="Oval 363536"/>
          <p:cNvSpPr>
            <a:spLocks noChangeArrowheads="1"/>
          </p:cNvSpPr>
          <p:nvPr/>
        </p:nvSpPr>
        <p:spPr bwMode="auto">
          <a:xfrm>
            <a:off x="2998031" y="3072984"/>
            <a:ext cx="3132945" cy="884419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  <a:reflection blurRad="6350" stA="50000" endA="300" endPos="55000" dir="5400000" sy="-100000" algn="bl" rotWithShape="0"/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Modelo de Datos Único</a:t>
            </a:r>
            <a:endParaRPr lang="es-ES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-76200" y="4635952"/>
            <a:ext cx="2895600" cy="863142"/>
            <a:chOff x="6172200" y="2300288"/>
            <a:chExt cx="2895600" cy="862515"/>
          </a:xfrm>
        </p:grpSpPr>
        <p:sp>
          <p:nvSpPr>
            <p:cNvPr id="21524" name="Text Box 12"/>
            <p:cNvSpPr txBox="1">
              <a:spLocks noChangeArrowheads="1"/>
            </p:cNvSpPr>
            <p:nvPr/>
          </p:nvSpPr>
          <p:spPr bwMode="auto">
            <a:xfrm>
              <a:off x="6792938" y="2762984"/>
              <a:ext cx="1638590" cy="399819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Forecasting</a:t>
              </a:r>
            </a:p>
          </p:txBody>
        </p:sp>
        <p:sp>
          <p:nvSpPr>
            <p:cNvPr id="21525" name="Rectangle 19"/>
            <p:cNvSpPr>
              <a:spLocks noChangeArrowheads="1"/>
            </p:cNvSpPr>
            <p:nvPr/>
          </p:nvSpPr>
          <p:spPr bwMode="auto">
            <a:xfrm>
              <a:off x="6172200" y="2300288"/>
              <a:ext cx="2895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dirty="0" smtClean="0"/>
                <a:t>¿Qué pasará?</a:t>
              </a:r>
              <a:endParaRPr lang="es-ES_tradnl" dirty="0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572001" y="5028068"/>
            <a:ext cx="4530407" cy="857617"/>
            <a:chOff x="5943600" y="5272088"/>
            <a:chExt cx="4530675" cy="857041"/>
          </a:xfrm>
        </p:grpSpPr>
        <p:sp>
          <p:nvSpPr>
            <p:cNvPr id="21522" name="Text Box 14"/>
            <p:cNvSpPr txBox="1">
              <a:spLocks noChangeArrowheads="1"/>
            </p:cNvSpPr>
            <p:nvPr/>
          </p:nvSpPr>
          <p:spPr bwMode="auto">
            <a:xfrm>
              <a:off x="5943600" y="5729288"/>
              <a:ext cx="4530675" cy="399841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Planning, Budgeting, Consolidation</a:t>
              </a:r>
            </a:p>
          </p:txBody>
        </p:sp>
        <p:sp>
          <p:nvSpPr>
            <p:cNvPr id="21523" name="Rectangle 20"/>
            <p:cNvSpPr>
              <a:spLocks noChangeArrowheads="1"/>
            </p:cNvSpPr>
            <p:nvPr/>
          </p:nvSpPr>
          <p:spPr bwMode="auto">
            <a:xfrm>
              <a:off x="6629400" y="5272088"/>
              <a:ext cx="2895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s-ES_tradnl" dirty="0" smtClean="0"/>
                <a:t>¿Qué quiero yo que pase?</a:t>
              </a:r>
              <a:endParaRPr lang="es-ES_tradnl" dirty="0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-381000" y="1892751"/>
            <a:ext cx="2895600" cy="856919"/>
            <a:chOff x="228600" y="2043112"/>
            <a:chExt cx="2895600" cy="856354"/>
          </a:xfrm>
        </p:grpSpPr>
        <p:sp>
          <p:nvSpPr>
            <p:cNvPr id="21520" name="Text Box 9"/>
            <p:cNvSpPr txBox="1">
              <a:spLocks noChangeArrowheads="1"/>
            </p:cNvSpPr>
            <p:nvPr/>
          </p:nvSpPr>
          <p:spPr bwMode="auto">
            <a:xfrm>
              <a:off x="931368" y="2499620"/>
              <a:ext cx="1396536" cy="399846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Reporting</a:t>
              </a:r>
            </a:p>
          </p:txBody>
        </p:sp>
        <p:sp>
          <p:nvSpPr>
            <p:cNvPr id="21521" name="Rectangle 16"/>
            <p:cNvSpPr>
              <a:spLocks noChangeArrowheads="1"/>
            </p:cNvSpPr>
            <p:nvPr/>
          </p:nvSpPr>
          <p:spPr bwMode="auto">
            <a:xfrm>
              <a:off x="228600" y="2043112"/>
              <a:ext cx="2895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dirty="0" smtClean="0"/>
                <a:t>¿Qué ha pasado?</a:t>
              </a:r>
              <a:endParaRPr lang="es-ES_tradnl" dirty="0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200400" y="1206955"/>
            <a:ext cx="3108543" cy="857618"/>
            <a:chOff x="76200" y="5210175"/>
            <a:chExt cx="3108543" cy="857041"/>
          </a:xfrm>
        </p:grpSpPr>
        <p:sp>
          <p:nvSpPr>
            <p:cNvPr id="21518" name="Text Box 10"/>
            <p:cNvSpPr txBox="1">
              <a:spLocks noChangeArrowheads="1"/>
            </p:cNvSpPr>
            <p:nvPr/>
          </p:nvSpPr>
          <p:spPr bwMode="auto">
            <a:xfrm>
              <a:off x="76200" y="5667375"/>
              <a:ext cx="3108543" cy="399841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Scorecard &amp; Dashboard</a:t>
              </a:r>
            </a:p>
          </p:txBody>
        </p:sp>
        <p:sp>
          <p:nvSpPr>
            <p:cNvPr id="21519" name="Rectangle 17"/>
            <p:cNvSpPr>
              <a:spLocks noChangeArrowheads="1"/>
            </p:cNvSpPr>
            <p:nvPr/>
          </p:nvSpPr>
          <p:spPr bwMode="auto">
            <a:xfrm>
              <a:off x="76200" y="5210175"/>
              <a:ext cx="2895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dirty="0" smtClean="0"/>
                <a:t>¿Qué está pasando?</a:t>
              </a:r>
              <a:endParaRPr lang="es-ES_tradnl" dirty="0"/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7471316" y="2945811"/>
            <a:ext cx="1324402" cy="845365"/>
            <a:chOff x="7366396" y="2196059"/>
            <a:chExt cx="1323684" cy="845365"/>
          </a:xfrm>
        </p:grpSpPr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7366396" y="2641314"/>
              <a:ext cx="1323684" cy="400110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Analytics</a:t>
              </a:r>
            </a:p>
          </p:txBody>
        </p:sp>
        <p:sp>
          <p:nvSpPr>
            <p:cNvPr id="21517" name="Rectangle 18"/>
            <p:cNvSpPr>
              <a:spLocks noChangeArrowheads="1"/>
            </p:cNvSpPr>
            <p:nvPr/>
          </p:nvSpPr>
          <p:spPr bwMode="auto">
            <a:xfrm>
              <a:off x="7391399" y="2196059"/>
              <a:ext cx="1219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dirty="0" smtClean="0"/>
                <a:t>¿Por qué?</a:t>
              </a:r>
              <a:endParaRPr lang="es-ES_tradnl" dirty="0"/>
            </a:p>
          </p:txBody>
        </p:sp>
      </p:grpSp>
      <p:pic>
        <p:nvPicPr>
          <p:cNvPr id="1026" name="Picture 2" descr="C:\Program Files\Microsoft Resource DVD Artwork\DVD_ART\BoxShots_Logos\Office PerformancePoint 2007\Office PerformancePoint 2007 v 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299" y="179882"/>
            <a:ext cx="5313134" cy="100016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154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Program Files\Microsoft Resource DVD Artwork\DVD_ART\Artwork_Imagery\Shapes and Graphics\fans - gradient\fan -  oran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534400" cy="19812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8200" y="2221468"/>
            <a:ext cx="3433457" cy="25162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53000" y="2221467"/>
            <a:ext cx="3429000" cy="25129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1219200" y="48122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Monitorización y Análisis</a:t>
            </a:r>
            <a:endParaRPr lang="es-ES_tradnl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48122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Forecasting</a:t>
            </a:r>
            <a:r>
              <a:rPr lang="es-ES_tradnl" dirty="0" smtClean="0"/>
              <a:t> y </a:t>
            </a:r>
            <a:r>
              <a:rPr lang="es-ES_tradnl" dirty="0" err="1" smtClean="0"/>
              <a:t>Planning</a:t>
            </a:r>
            <a:endParaRPr lang="es-ES_tradnl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Program Files\Microsoft Resource DVD Artwork\DVD_ART\BoxShots_Logos\Office PerformancePoint 2007\Office PerformancePoint 2007 v 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6138" y="110269"/>
            <a:ext cx="5567517" cy="104805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1.3"/>
</p:tagLst>
</file>

<file path=ppt/theme/theme1.xml><?xml version="1.0" encoding="utf-8"?>
<a:theme xmlns:a="http://schemas.openxmlformats.org/drawingml/2006/main" name="Office 12 White Template Dense">
  <a:themeElements>
    <a:clrScheme name="Office 12 White Template Dense 1">
      <a:dk1>
        <a:srgbClr val="000000"/>
      </a:dk1>
      <a:lt1>
        <a:srgbClr val="FFFFEB"/>
      </a:lt1>
      <a:dk2>
        <a:srgbClr val="5B1D01"/>
      </a:dk2>
      <a:lt2>
        <a:srgbClr val="2E0F00"/>
      </a:lt2>
      <a:accent1>
        <a:srgbClr val="B84A00"/>
      </a:accent1>
      <a:accent2>
        <a:srgbClr val="75B22C"/>
      </a:accent2>
      <a:accent3>
        <a:srgbClr val="FFFFF3"/>
      </a:accent3>
      <a:accent4>
        <a:srgbClr val="000000"/>
      </a:accent4>
      <a:accent5>
        <a:srgbClr val="D8B1AA"/>
      </a:accent5>
      <a:accent6>
        <a:srgbClr val="69A127"/>
      </a:accent6>
      <a:hlink>
        <a:srgbClr val="FF6600"/>
      </a:hlink>
      <a:folHlink>
        <a:srgbClr val="188ACA"/>
      </a:folHlink>
    </a:clrScheme>
    <a:fontScheme name="Office 12 White Template Dens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chemeClr val="accent2">
                <a:gamma/>
                <a:tint val="63529"/>
                <a:invGamma/>
              </a:schemeClr>
            </a:gs>
            <a:gs pos="100000">
              <a:schemeClr val="accent2"/>
            </a:gs>
          </a:gsLst>
          <a:lin ang="2700000" scaled="1"/>
        </a:gra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chemeClr val="accent2">
                <a:gamma/>
                <a:tint val="63529"/>
                <a:invGamma/>
              </a:schemeClr>
            </a:gs>
            <a:gs pos="100000">
              <a:schemeClr val="accent2"/>
            </a:gs>
          </a:gsLst>
          <a:lin ang="2700000" scaled="1"/>
        </a:gra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" pitchFamily="34" charset="0"/>
          </a:defRPr>
        </a:defPPr>
      </a:lstStyle>
    </a:lnDef>
  </a:objectDefaults>
  <a:extraClrSchemeLst>
    <a:extraClrScheme>
      <a:clrScheme name="Office 12 White Template Dense 1">
        <a:dk1>
          <a:srgbClr val="000000"/>
        </a:dk1>
        <a:lt1>
          <a:srgbClr val="FFFFEB"/>
        </a:lt1>
        <a:dk2>
          <a:srgbClr val="5B1D01"/>
        </a:dk2>
        <a:lt2>
          <a:srgbClr val="2E0F00"/>
        </a:lt2>
        <a:accent1>
          <a:srgbClr val="B84A00"/>
        </a:accent1>
        <a:accent2>
          <a:srgbClr val="75B22C"/>
        </a:accent2>
        <a:accent3>
          <a:srgbClr val="FFFFF3"/>
        </a:accent3>
        <a:accent4>
          <a:srgbClr val="000000"/>
        </a:accent4>
        <a:accent5>
          <a:srgbClr val="D8B1AA"/>
        </a:accent5>
        <a:accent6>
          <a:srgbClr val="69A127"/>
        </a:accent6>
        <a:hlink>
          <a:srgbClr val="FF6600"/>
        </a:hlink>
        <a:folHlink>
          <a:srgbClr val="188A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463</Words>
  <Application>Microsoft PowerPoint</Application>
  <PresentationFormat>Presentación en pantalla (4:3)</PresentationFormat>
  <Paragraphs>113</Paragraphs>
  <Slides>13</Slides>
  <Notes>7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Office 12 White Template Dense</vt:lpstr>
      <vt:lpstr>Sesiones Técnicas PerformancePoint Server</vt:lpstr>
      <vt:lpstr>PerformancePoint Server 2007:Monitorización</vt:lpstr>
      <vt:lpstr>PLEASE READ (hidden slide)</vt:lpstr>
      <vt:lpstr>Diapositiva 4</vt:lpstr>
      <vt:lpstr>Diapositiva 5</vt:lpstr>
      <vt:lpstr>Diapositiva 6</vt:lpstr>
      <vt:lpstr>Diapositiva 7</vt:lpstr>
      <vt:lpstr>Diapositiva 8</vt:lpstr>
      <vt:lpstr>Diapositiva 9</vt:lpstr>
      <vt:lpstr>KPIs con PPS</vt:lpstr>
      <vt:lpstr>Componentes dashboard</vt:lpstr>
      <vt:lpstr>Diapositiva 12</vt:lpstr>
      <vt:lpstr>Diapositiva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Title Here</dc:title>
  <dc:subject>Event Name Here</dc:subject>
  <dc:creator>Speaker Name Here</dc:creator>
  <dc:description>Template: Daren Morreale, Silver Fox Productions</dc:description>
  <cp:lastModifiedBy>Gonzalo</cp:lastModifiedBy>
  <cp:revision>31</cp:revision>
  <dcterms:created xsi:type="dcterms:W3CDTF">2006-01-16T19:01:55Z</dcterms:created>
  <dcterms:modified xsi:type="dcterms:W3CDTF">2007-11-29T17:46:07Z</dcterms:modified>
</cp:coreProperties>
</file>