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86" r:id="rId2"/>
    <p:sldId id="277" r:id="rId3"/>
    <p:sldId id="293" r:id="rId4"/>
    <p:sldId id="296" r:id="rId5"/>
    <p:sldId id="297" r:id="rId6"/>
    <p:sldId id="288" r:id="rId7"/>
    <p:sldId id="310" r:id="rId8"/>
    <p:sldId id="285" r:id="rId9"/>
  </p:sldIdLst>
  <p:sldSz cx="9144000" cy="6858000" type="screen4x3"/>
  <p:notesSz cx="6858000" cy="90662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181" autoAdjust="0"/>
    <p:restoredTop sz="69323" autoAdjust="0"/>
  </p:normalViewPr>
  <p:slideViewPr>
    <p:cSldViewPr snapToGrid="0">
      <p:cViewPr varScale="1">
        <p:scale>
          <a:sx n="52" d="100"/>
          <a:sy n="52" d="100"/>
        </p:scale>
        <p:origin x="-610" y="-91"/>
      </p:cViewPr>
      <p:guideLst>
        <p:guide orient="horz" pos="143"/>
        <p:guide orient="horz" pos="1324"/>
        <p:guide orient="horz" pos="892"/>
        <p:guide orient="horz" pos="1197"/>
        <p:guide orient="horz" pos="1485"/>
        <p:guide pos="403"/>
        <p:guide pos="242"/>
        <p:guide pos="92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1230" y="-90"/>
      </p:cViewPr>
      <p:guideLst>
        <p:guide orient="horz" pos="2855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DB92028-D6AD-470A-9FB4-F5C03CE58422}" type="datetime8">
              <a:rPr lang="en-US"/>
              <a:pPr>
                <a:defRPr/>
              </a:pPr>
              <a:t>11/29/2007 6:26 PM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2188"/>
            <a:ext cx="57435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70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64175" y="8612188"/>
            <a:ext cx="13938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82E331B-11F8-48A2-B91B-2BC93F4444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FC8E77CC-1711-42DF-B3A5-2B58811597A7}" type="datetime8">
              <a:rPr lang="en-US"/>
              <a:pPr>
                <a:defRPr/>
              </a:pPr>
              <a:t>11/29/2007 6:26 PM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09013"/>
            <a:ext cx="544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70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900" y="8610600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C64E3015-3F98-4055-85D0-E9415F5257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20675" indent="-1841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493713" indent="-1714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679450" indent="-169863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852488" indent="-1714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9D25F95-2548-4166-932E-6B3940C7EC79}" type="datetime8">
              <a:rPr lang="en-US"/>
              <a:pPr/>
              <a:t>11/29/2007 6:26 PM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007C31-CA29-4CC6-9461-2416848766F5}" type="slidenum">
              <a:rPr lang="en-US"/>
              <a:pPr/>
              <a:t>1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F37E26-58E1-47AB-BE1D-4BDA8172848C}" type="datetime8">
              <a:rPr lang="en-US"/>
              <a:pPr/>
              <a:t>11/29/2007 6:26 PM</a:t>
            </a:fld>
            <a:endParaRPr lang="en-US"/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DD3A9-8C65-4193-869D-E10A976BB514}" type="slidenum">
              <a:rPr lang="en-US"/>
              <a:pPr/>
              <a:t>2</a:t>
            </a:fld>
            <a:endParaRPr lang="en-US"/>
          </a:p>
        </p:txBody>
      </p:sp>
      <p:sp>
        <p:nvSpPr>
          <p:cNvPr id="153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CD75424-6D78-42BD-9055-671DA3081060}" type="datetime8">
              <a:rPr lang="en-US"/>
              <a:pPr/>
              <a:t>11/29/2007 6:26 PM</a:t>
            </a:fld>
            <a:endParaRPr lang="en-US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1212C-9A49-4A34-A67B-F31B9726B818}" type="slidenum">
              <a:rPr lang="en-US"/>
              <a:pPr/>
              <a:t>3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DCC2C1-C99A-4C44-B31E-65DFC15A400E}" type="datetime8">
              <a:rPr lang="en-US" smtClean="0">
                <a:latin typeface="Arial" pitchFamily="34" charset="0"/>
              </a:rPr>
              <a:pPr/>
              <a:t>11/29/2007 6:26 PM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963430-813F-4D49-B85B-829612BEF7FC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4581" name="Shape 4"/>
          <p:cNvSpPr txBox="1">
            <a:spLocks noGrp="1" noChangeArrowheads="1"/>
          </p:cNvSpPr>
          <p:nvPr/>
        </p:nvSpPr>
        <p:spPr bwMode="auto">
          <a:xfrm>
            <a:off x="3884613" y="8611329"/>
            <a:ext cx="2971800" cy="45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 anchor="b"/>
          <a:lstStyle/>
          <a:p>
            <a:pPr algn="r" eaLnBrk="0" hangingPunct="0"/>
            <a:fld id="{A7917D8E-8525-40FC-83AE-9E87C81263D9}" type="slidenum">
              <a:rPr lang="en-US" sz="1200"/>
              <a:pPr algn="r" eaLnBrk="0" hangingPunct="0"/>
              <a:t>4</a:t>
            </a:fld>
            <a:endParaRPr lang="en-US" sz="1200"/>
          </a:p>
        </p:txBody>
      </p:sp>
      <p:sp>
        <p:nvSpPr>
          <p:cNvPr id="24582" name="Rectangle 36454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9950" y="314325"/>
            <a:ext cx="5049838" cy="3787775"/>
          </a:xfrm>
          <a:ln/>
        </p:spPr>
      </p:sp>
      <p:sp>
        <p:nvSpPr>
          <p:cNvPr id="364547" name="Rectangle 36454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427" tIns="45713" rIns="91427" bIns="45713"/>
          <a:lstStyle/>
          <a:p>
            <a:pPr defTabSz="9143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BE2942D-E883-41C0-AC5C-16CEA0A41155}" type="datetime8">
              <a:rPr lang="en-US" smtClean="0">
                <a:latin typeface="Arial" pitchFamily="34" charset="0"/>
              </a:rPr>
              <a:pPr/>
              <a:t>11/29/2007 6:30 PM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© 2003-2005 Microsoft Corporation. All rights reserved.</a:t>
            </a:r>
          </a:p>
          <a:p>
            <a:r>
              <a:rPr lang="en-US" smtClean="0">
                <a:latin typeface="Arial" pitchFamily="34" charset="0"/>
              </a:rPr>
              <a:t>This presentation is for informational purposes only. Microsoft makes no warranties, express or implied, in this summary.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9BB7D-397A-4C25-B59F-828AC2C5C7A6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5605" name="Shape 4"/>
          <p:cNvSpPr txBox="1">
            <a:spLocks noGrp="1" noChangeArrowheads="1"/>
          </p:cNvSpPr>
          <p:nvPr/>
        </p:nvSpPr>
        <p:spPr bwMode="auto">
          <a:xfrm>
            <a:off x="3884613" y="8611329"/>
            <a:ext cx="2971800" cy="45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 anchor="b"/>
          <a:lstStyle/>
          <a:p>
            <a:pPr algn="r" eaLnBrk="0" hangingPunct="0"/>
            <a:fld id="{D2E0DF4B-D2E6-4BBB-BAD5-EFEECE0CADC8}" type="slidenum">
              <a:rPr lang="en-US" sz="1200"/>
              <a:pPr algn="r" eaLnBrk="0" hangingPunct="0"/>
              <a:t>5</a:t>
            </a:fld>
            <a:endParaRPr lang="en-US" sz="1200"/>
          </a:p>
        </p:txBody>
      </p:sp>
      <p:sp>
        <p:nvSpPr>
          <p:cNvPr id="25606" name="Rectangle 36454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9950" y="314325"/>
            <a:ext cx="5049838" cy="3787775"/>
          </a:xfrm>
          <a:ln/>
        </p:spPr>
      </p:sp>
      <p:sp>
        <p:nvSpPr>
          <p:cNvPr id="28679" name="Rectangle 36454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427" tIns="45713" rIns="91427" bIns="45713"/>
          <a:lstStyle/>
          <a:p>
            <a:pPr>
              <a:defRPr/>
            </a:pPr>
            <a:endParaRPr lang="en-US" sz="1400" i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9583D99-DFE3-488D-B289-A02B4A607E82}" type="datetime8">
              <a:rPr lang="en-US"/>
              <a:pPr/>
              <a:t>11/29/2007 6:26 PM</a:t>
            </a:fld>
            <a:endParaRPr lang="en-US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A9CCD-E369-4F38-86D9-3DAEA9006FED}" type="slidenum">
              <a:rPr lang="en-US"/>
              <a:pPr/>
              <a:t>6</a:t>
            </a:fld>
            <a:endParaRPr lang="en-US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9A995D8-CD3D-471F-86C6-5AC09B036C28}" type="datetime8">
              <a:rPr lang="en-US"/>
              <a:pPr/>
              <a:t>11/29/2007 6:26 PM</a:t>
            </a:fld>
            <a:endParaRPr lang="en-US"/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5566A-FA02-40E3-814F-774C25A199E9}" type="slidenum">
              <a:rPr lang="en-US"/>
              <a:pPr/>
              <a:t>8</a:t>
            </a:fld>
            <a:endParaRPr lang="en-US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ofc-PrfrmPt-2_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432425" y="6049963"/>
            <a:ext cx="3598863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236663"/>
            <a:ext cx="7675563" cy="1409700"/>
          </a:xfrm>
        </p:spPr>
        <p:txBody>
          <a:bodyPr anchor="ctr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1350" y="4286250"/>
            <a:ext cx="7667625" cy="506413"/>
          </a:xfrm>
        </p:spPr>
        <p:txBody>
          <a:bodyPr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78613" y="231775"/>
            <a:ext cx="2097087" cy="3309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2588" y="231775"/>
            <a:ext cx="6143625" cy="3309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2588" y="1420813"/>
            <a:ext cx="4117975" cy="212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2963" y="1420813"/>
            <a:ext cx="4117975" cy="212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231775"/>
            <a:ext cx="83931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420813"/>
            <a:ext cx="838835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Semibold" pitchFamily="34" charset="0"/>
        </a:defRPr>
      </a:lvl9pPr>
    </p:titleStyle>
    <p:bodyStyle>
      <a:lvl1pPr marL="439738" indent="-439738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57188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33655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479550" indent="-334963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1817688" indent="-33655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274888" indent="-336550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732088" indent="-336550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189288" indent="-336550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646488" indent="-336550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47700" y="2224088"/>
            <a:ext cx="7675563" cy="1311128"/>
          </a:xfrm>
        </p:spPr>
        <p:txBody>
          <a:bodyPr/>
          <a:lstStyle/>
          <a:p>
            <a:pPr eaLnBrk="1" hangingPunct="1"/>
            <a:r>
              <a:rPr lang="en-AU" dirty="0" smtClean="0"/>
              <a:t>Technical Track</a:t>
            </a:r>
            <a:br>
              <a:rPr lang="en-AU" dirty="0" smtClean="0"/>
            </a:br>
            <a:r>
              <a:rPr lang="en-AU" sz="4000" dirty="0" smtClean="0"/>
              <a:t>Analytics</a:t>
            </a:r>
            <a:endParaRPr lang="en-AU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47700" y="1565275"/>
            <a:ext cx="7675563" cy="750888"/>
          </a:xfrm>
        </p:spPr>
        <p:txBody>
          <a:bodyPr/>
          <a:lstStyle/>
          <a:p>
            <a:pPr eaLnBrk="1" hangingPunct="1"/>
            <a:r>
              <a:rPr lang="en-US" dirty="0" smtClean="0"/>
              <a:t>Analytics in PPS</a:t>
            </a:r>
          </a:p>
        </p:txBody>
      </p:sp>
      <p:sp>
        <p:nvSpPr>
          <p:cNvPr id="4099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641350" y="3043238"/>
            <a:ext cx="7667625" cy="2185214"/>
          </a:xfrm>
        </p:spPr>
        <p:txBody>
          <a:bodyPr/>
          <a:lstStyle/>
          <a:p>
            <a:pPr algn="r" eaLnBrk="1" hangingPunct="1"/>
            <a:r>
              <a:rPr lang="en-US" dirty="0" smtClean="0"/>
              <a:t>Alejandro Leguizamo</a:t>
            </a:r>
          </a:p>
          <a:p>
            <a:pPr algn="r" eaLnBrk="1" hangingPunct="1"/>
            <a:r>
              <a:rPr lang="en-US" dirty="0" smtClean="0"/>
              <a:t>SQL Server MVP, Mentor </a:t>
            </a:r>
          </a:p>
          <a:p>
            <a:pPr algn="r" eaLnBrk="1" hangingPunct="1"/>
            <a:r>
              <a:rPr lang="en-US" dirty="0" smtClean="0"/>
              <a:t>Solid Quality Mentors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aleguizamo@solidq.com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white"/>
        <p:txBody>
          <a:bodyPr/>
          <a:lstStyle/>
          <a:p>
            <a:pPr eaLnBrk="1" hangingPunct="1"/>
            <a:r>
              <a:rPr lang="en-AU" smtClean="0">
                <a:solidFill>
                  <a:schemeClr val="bg1"/>
                </a:solidFill>
              </a:rPr>
              <a:t>PLEASE READ (hidden slide)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white">
          <a:xfrm>
            <a:off x="381000" y="1193800"/>
            <a:ext cx="8620125" cy="3641725"/>
          </a:xfrm>
        </p:spPr>
        <p:txBody>
          <a:bodyPr/>
          <a:lstStyle/>
          <a:p>
            <a:pPr eaLnBrk="1" hangingPunct="1"/>
            <a:r>
              <a:rPr lang="en-AU" sz="2400" smtClean="0">
                <a:solidFill>
                  <a:schemeClr val="bg1"/>
                </a:solidFill>
              </a:rPr>
              <a:t>This template uses Microsoft’s corporate font, Segoe</a:t>
            </a:r>
          </a:p>
          <a:p>
            <a:pPr eaLnBrk="1" hangingPunct="1"/>
            <a:r>
              <a:rPr lang="en-AU" sz="2400" smtClean="0">
                <a:solidFill>
                  <a:schemeClr val="bg1"/>
                </a:solidFill>
              </a:rPr>
              <a:t>Segoe is not a standard font included with Windows, so if you have not already done so, you need to install it on your computer </a:t>
            </a:r>
          </a:p>
          <a:p>
            <a:pPr eaLnBrk="1" hangingPunct="1"/>
            <a:r>
              <a:rPr lang="en-AU" sz="2400" smtClean="0">
                <a:solidFill>
                  <a:schemeClr val="bg1"/>
                </a:solidFill>
              </a:rPr>
              <a:t>How to install Segoe: </a:t>
            </a:r>
            <a:br>
              <a:rPr lang="en-AU" sz="2400" smtClean="0">
                <a:solidFill>
                  <a:schemeClr val="bg1"/>
                </a:solidFill>
              </a:rPr>
            </a:br>
            <a:r>
              <a:rPr lang="en-AU" sz="2400" smtClean="0">
                <a:solidFill>
                  <a:schemeClr val="bg1"/>
                </a:solidFill>
              </a:rPr>
              <a:t>Get the font at: </a:t>
            </a:r>
            <a:br>
              <a:rPr lang="en-AU" sz="2400" smtClean="0">
                <a:solidFill>
                  <a:schemeClr val="bg1"/>
                </a:solidFill>
              </a:rPr>
            </a:br>
            <a:r>
              <a:rPr lang="en-AU" sz="2400" smtClean="0">
                <a:solidFill>
                  <a:schemeClr val="bg1"/>
                </a:solidFill>
              </a:rPr>
              <a:t>\\Showsrus\images\Corporate_Fonts\PC\Segoe</a:t>
            </a:r>
            <a:br>
              <a:rPr lang="en-AU" sz="2400" smtClean="0">
                <a:solidFill>
                  <a:schemeClr val="bg1"/>
                </a:solidFill>
              </a:rPr>
            </a:br>
            <a:r>
              <a:rPr lang="en-AU" sz="2400" smtClean="0">
                <a:solidFill>
                  <a:schemeClr val="bg1"/>
                </a:solidFill>
              </a:rPr>
              <a:t>or https://mediabank.partners.extranet.microsoft.com</a:t>
            </a:r>
          </a:p>
          <a:p>
            <a:pPr lvl="1" eaLnBrk="1" hangingPunct="1"/>
            <a:r>
              <a:rPr lang="en-AU" sz="2400" smtClean="0">
                <a:solidFill>
                  <a:schemeClr val="bg1"/>
                </a:solidFill>
              </a:rPr>
              <a:t>Copy all the .ttf files into your c:\windows\fonts folder </a:t>
            </a:r>
          </a:p>
          <a:p>
            <a:pPr lvl="1" eaLnBrk="1" hangingPunct="1"/>
            <a:r>
              <a:rPr lang="en-AU" sz="2400" smtClean="0">
                <a:solidFill>
                  <a:schemeClr val="bg1"/>
                </a:solidFill>
              </a:rPr>
              <a:t>Questions: email slides@microsoft.com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6496050" y="2314575"/>
            <a:ext cx="234315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¿Por qué sucedió?</a:t>
            </a:r>
            <a:endParaRPr lang="es-CO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457200" y="2314575"/>
            <a:ext cx="234315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¿Qué sucedió?</a:t>
            </a:r>
            <a:endParaRPr lang="es-CO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eaLnBrk="0" hangingPunct="0">
              <a:defRPr/>
            </a:pP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¿Qué está </a:t>
            </a: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sucediendo?</a:t>
            </a:r>
            <a:endParaRPr lang="es-CO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3352800" y="5248275"/>
            <a:ext cx="274320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¿Qué sucederá?</a:t>
            </a: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/>
            </a:r>
            <a:b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</a:b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¿Qué </a:t>
            </a:r>
            <a:r>
              <a:rPr lang="es-CO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deseo que suceda?</a:t>
            </a:r>
            <a:endParaRPr lang="es-CO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9221" name="Picture 23" descr="8-00229-Circl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416050"/>
            <a:ext cx="3962400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90931"/>
          </a:xfrm>
        </p:spPr>
        <p:txBody>
          <a:bodyPr/>
          <a:lstStyle/>
          <a:p>
            <a:pPr>
              <a:defRPr/>
            </a:pPr>
            <a:r>
              <a:rPr lang="es-CO" sz="3600" dirty="0" smtClean="0"/>
              <a:t>Administración del Rendimiento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010025"/>
            <a:ext cx="26955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CO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64" charset="0"/>
                <a:cs typeface="+mn-cs"/>
              </a:rPr>
              <a:t>Mejora </a:t>
            </a:r>
            <a:r>
              <a:rPr lang="es-CO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64" charset="0"/>
                <a:cs typeface="+mn-cs"/>
              </a:rPr>
              <a:t>continua </a:t>
            </a:r>
            <a:r>
              <a:rPr lang="es-CO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64" charset="0"/>
                <a:cs typeface="+mn-cs"/>
              </a:rPr>
              <a:t>del negocio, </a:t>
            </a:r>
            <a:r>
              <a:rPr lang="es-CO" i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64" charset="0"/>
              </a:rPr>
              <a:t>no solo un ejercicio anual</a:t>
            </a:r>
            <a:endParaRPr lang="es-CO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64" charset="0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 bwMode="auto">
          <a:xfrm>
            <a:off x="6496050" y="2498725"/>
            <a:ext cx="234315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Por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qué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sucedió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?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eaLnBrk="0" hangingPunct="0">
              <a:defRPr/>
            </a:pP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Análisis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57200" y="2498725"/>
            <a:ext cx="234315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Qué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sucedió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?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eaLnBrk="0" hangingPunct="0">
              <a:defRPr/>
            </a:pP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Reportes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457200" y="4965700"/>
            <a:ext cx="274320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Qué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sucederá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?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/>
            </a:r>
            <a:b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</a:b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Proyecciones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6229350" y="5118100"/>
            <a:ext cx="291465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Qué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deseo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que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suceda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?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eaLnBrk="0" hangingPunct="0">
              <a:defRPr/>
            </a:pP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Planificación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Presupuestación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/>
            </a:r>
            <a:b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</a:b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Consolidación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2895600" y="1219200"/>
            <a:ext cx="3390900" cy="1066800"/>
          </a:xfrm>
          <a:prstGeom prst="roundRect">
            <a:avLst>
              <a:gd name="adj" fmla="val 12917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 eaLnBrk="0" hangingPunct="0"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¿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Qué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está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sucediendo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eaLnBrk="0" hangingPunct="0">
              <a:defRPr/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Scorecards and Dashboards</a:t>
            </a:r>
          </a:p>
        </p:txBody>
      </p:sp>
      <p:pic>
        <p:nvPicPr>
          <p:cNvPr id="10247" name="Picture 8" descr="8-00229-Circl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9850" y="2206625"/>
            <a:ext cx="3962400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3643313" y="3214688"/>
            <a:ext cx="1905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 eaLnBrk="0" hangingPunct="0"/>
            <a:r>
              <a:rPr lang="en-US" sz="1600" dirty="0">
                <a:solidFill>
                  <a:schemeClr val="bg1"/>
                </a:solidFill>
              </a:rPr>
              <a:t>Common Models, Scenarios, …</a:t>
            </a:r>
          </a:p>
          <a:p>
            <a:pPr algn="ctr" defTabSz="912813" eaLnBrk="0" hangingPunct="0"/>
            <a:endParaRPr lang="en-US" sz="1600" dirty="0" smtClean="0">
              <a:solidFill>
                <a:schemeClr val="bg1"/>
              </a:solidFill>
            </a:endParaRPr>
          </a:p>
          <a:p>
            <a:pPr algn="ctr" defTabSz="912813" eaLnBrk="0" hangingPunct="0"/>
            <a:endParaRPr lang="en-US" sz="1600" dirty="0">
              <a:solidFill>
                <a:schemeClr val="bg1"/>
              </a:solidFill>
            </a:endParaRPr>
          </a:p>
          <a:p>
            <a:pPr algn="ctr" defTabSz="912813" eaLnBrk="0" hangingPunct="0"/>
            <a:endParaRPr lang="en-US" sz="1600" dirty="0">
              <a:solidFill>
                <a:schemeClr val="bg1"/>
              </a:solidFill>
            </a:endParaRPr>
          </a:p>
          <a:p>
            <a:pPr algn="ctr" defTabSz="912813" eaLnBrk="0" hangingPunct="0"/>
            <a:r>
              <a:rPr lang="en-US" sz="1600" dirty="0" smtClean="0">
                <a:solidFill>
                  <a:schemeClr val="bg1"/>
                </a:solidFill>
              </a:rPr>
              <a:t>Business </a:t>
            </a:r>
            <a:r>
              <a:rPr lang="en-US" sz="1600" dirty="0">
                <a:solidFill>
                  <a:schemeClr val="bg1"/>
                </a:solidFill>
              </a:rPr>
              <a:t>Rules &amp; KPIs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90931"/>
          </a:xfrm>
        </p:spPr>
        <p:txBody>
          <a:bodyPr/>
          <a:lstStyle/>
          <a:p>
            <a:pPr>
              <a:defRPr/>
            </a:pPr>
            <a:r>
              <a:rPr lang="es-CO" sz="3600" dirty="0" smtClean="0"/>
              <a:t>Administración del Rendimiento</a:t>
            </a:r>
            <a:endParaRPr lang="es-CO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89063" y="979488"/>
            <a:ext cx="6850062" cy="1421928"/>
          </a:xfrm>
        </p:spPr>
        <p:txBody>
          <a:bodyPr/>
          <a:lstStyle/>
          <a:p>
            <a:pPr eaLnBrk="1" hangingPunct="1"/>
            <a:r>
              <a:rPr lang="en-AU" dirty="0" smtClean="0"/>
              <a:t>La </a:t>
            </a:r>
            <a:r>
              <a:rPr lang="en-AU" dirty="0" err="1" smtClean="0"/>
              <a:t>vida</a:t>
            </a:r>
            <a:r>
              <a:rPr lang="en-AU" dirty="0" smtClean="0"/>
              <a:t> </a:t>
            </a:r>
            <a:r>
              <a:rPr lang="en-AU" dirty="0" err="1" smtClean="0"/>
              <a:t>dentro</a:t>
            </a:r>
            <a:r>
              <a:rPr lang="en-AU" dirty="0" smtClean="0"/>
              <a:t> de </a:t>
            </a:r>
            <a:br>
              <a:rPr lang="en-AU" dirty="0" smtClean="0"/>
            </a:br>
            <a:r>
              <a:rPr lang="en-AU" dirty="0" smtClean="0"/>
              <a:t>PPS-Analysis</a:t>
            </a:r>
          </a:p>
        </p:txBody>
      </p:sp>
      <p:pic>
        <p:nvPicPr>
          <p:cNvPr id="8196" name="Picture 13" descr="dem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invGray">
          <a:xfrm>
            <a:off x="639763" y="2357438"/>
            <a:ext cx="25590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646331"/>
          </a:xfrm>
        </p:spPr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Preguntas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3341" y="1890706"/>
            <a:ext cx="1500198" cy="235745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12 White Template Dense">
  <a:themeElements>
    <a:clrScheme name="Office 12 White Template Dense 1">
      <a:dk1>
        <a:srgbClr val="000000"/>
      </a:dk1>
      <a:lt1>
        <a:srgbClr val="FFFFEB"/>
      </a:lt1>
      <a:dk2>
        <a:srgbClr val="5B1D01"/>
      </a:dk2>
      <a:lt2>
        <a:srgbClr val="2E0F00"/>
      </a:lt2>
      <a:accent1>
        <a:srgbClr val="B84A00"/>
      </a:accent1>
      <a:accent2>
        <a:srgbClr val="75B22C"/>
      </a:accent2>
      <a:accent3>
        <a:srgbClr val="FFFFF3"/>
      </a:accent3>
      <a:accent4>
        <a:srgbClr val="000000"/>
      </a:accent4>
      <a:accent5>
        <a:srgbClr val="D8B1AA"/>
      </a:accent5>
      <a:accent6>
        <a:srgbClr val="69A127"/>
      </a:accent6>
      <a:hlink>
        <a:srgbClr val="FF6600"/>
      </a:hlink>
      <a:folHlink>
        <a:srgbClr val="188ACA"/>
      </a:folHlink>
    </a:clrScheme>
    <a:fontScheme name="Office 12 White Template Dense">
      <a:majorFont>
        <a:latin typeface="Segoe Semibold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/>
            </a:gs>
            <a:gs pos="50000">
              <a:schemeClr val="accent2">
                <a:gamma/>
                <a:tint val="63529"/>
                <a:invGamma/>
              </a:schemeClr>
            </a:gs>
            <a:gs pos="100000">
              <a:schemeClr val="accent2"/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/>
            </a:gs>
            <a:gs pos="50000">
              <a:schemeClr val="accent2">
                <a:gamma/>
                <a:tint val="63529"/>
                <a:invGamma/>
              </a:schemeClr>
            </a:gs>
            <a:gs pos="100000">
              <a:schemeClr val="accent2"/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" pitchFamily="34" charset="0"/>
          </a:defRPr>
        </a:defPPr>
      </a:lstStyle>
    </a:lnDef>
  </a:objectDefaults>
  <a:extraClrSchemeLst>
    <a:extraClrScheme>
      <a:clrScheme name="Office 12 White Template Dense 1">
        <a:dk1>
          <a:srgbClr val="000000"/>
        </a:dk1>
        <a:lt1>
          <a:srgbClr val="FFFFEB"/>
        </a:lt1>
        <a:dk2>
          <a:srgbClr val="5B1D01"/>
        </a:dk2>
        <a:lt2>
          <a:srgbClr val="2E0F00"/>
        </a:lt2>
        <a:accent1>
          <a:srgbClr val="B84A00"/>
        </a:accent1>
        <a:accent2>
          <a:srgbClr val="75B22C"/>
        </a:accent2>
        <a:accent3>
          <a:srgbClr val="FFFFF3"/>
        </a:accent3>
        <a:accent4>
          <a:srgbClr val="000000"/>
        </a:accent4>
        <a:accent5>
          <a:srgbClr val="D8B1AA"/>
        </a:accent5>
        <a:accent6>
          <a:srgbClr val="69A127"/>
        </a:accent6>
        <a:hlink>
          <a:srgbClr val="FF6600"/>
        </a:hlink>
        <a:folHlink>
          <a:srgbClr val="188A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336</Words>
  <Application>Microsoft PowerPoint</Application>
  <PresentationFormat>Presentación en pantalla (4:3)</PresentationFormat>
  <Paragraphs>64</Paragraphs>
  <Slides>8</Slides>
  <Notes>7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12 White Template Dense</vt:lpstr>
      <vt:lpstr>Technical Track Analytics</vt:lpstr>
      <vt:lpstr>Analytics in PPS</vt:lpstr>
      <vt:lpstr>PLEASE READ (hidden slide)</vt:lpstr>
      <vt:lpstr>Administración del Rendimiento</vt:lpstr>
      <vt:lpstr>Administración del Rendimiento</vt:lpstr>
      <vt:lpstr>La vida dentro de  PPS-Analysis</vt:lpstr>
      <vt:lpstr>¿Preguntas?</vt:lpstr>
      <vt:lpstr>Diapositiva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Title Here</dc:title>
  <dc:subject>Event Name Here</dc:subject>
  <dc:creator>Speaker Name Here</dc:creator>
  <dc:description>Template: Daren Morreale, Silver Fox Productions</dc:description>
  <cp:lastModifiedBy>Gonzalo</cp:lastModifiedBy>
  <cp:revision>29</cp:revision>
  <dcterms:created xsi:type="dcterms:W3CDTF">2006-01-16T19:01:55Z</dcterms:created>
  <dcterms:modified xsi:type="dcterms:W3CDTF">2007-11-29T17:32:26Z</dcterms:modified>
</cp:coreProperties>
</file>