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80" r:id="rId3"/>
    <p:sldId id="258" r:id="rId4"/>
    <p:sldId id="312" r:id="rId5"/>
    <p:sldId id="260" r:id="rId6"/>
    <p:sldId id="281" r:id="rId7"/>
    <p:sldId id="310" r:id="rId8"/>
    <p:sldId id="313" r:id="rId9"/>
    <p:sldId id="283" r:id="rId10"/>
    <p:sldId id="268" r:id="rId11"/>
    <p:sldId id="311" r:id="rId12"/>
    <p:sldId id="31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2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8" r:id="rId36"/>
    <p:sldId id="309" r:id="rId37"/>
    <p:sldId id="278" r:id="rId38"/>
    <p:sldId id="27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88" autoAdjust="0"/>
    <p:restoredTop sz="63347" autoAdjust="0"/>
  </p:normalViewPr>
  <p:slideViewPr>
    <p:cSldViewPr>
      <p:cViewPr varScale="1">
        <p:scale>
          <a:sx n="52" d="100"/>
          <a:sy n="52" d="100"/>
        </p:scale>
        <p:origin x="-61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Yukon\My%20Presentations\Servers\ASbackup%20Yukon_SP2%20v%201013%200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Sheet1!$D$109</c:f>
              <c:strCache>
                <c:ptCount val="1"/>
                <c:pt idx="0">
                  <c:v>2005 backup</c:v>
                </c:pt>
              </c:strCache>
            </c:strRef>
          </c:tx>
          <c:dPt>
            <c:idx val="4"/>
            <c:spPr>
              <a:ln w="53975"/>
            </c:spPr>
          </c:dPt>
          <c:dPt>
            <c:idx val="5"/>
            <c:spPr>
              <a:ln w="50800"/>
            </c:spPr>
          </c:dPt>
          <c:xVal>
            <c:numRef>
              <c:f>Sheet1!$C$110:$C$117</c:f>
              <c:numCache>
                <c:formatCode>0.000</c:formatCode>
                <c:ptCount val="8"/>
                <c:pt idx="0">
                  <c:v>0.2358576571568847</c:v>
                </c:pt>
                <c:pt idx="1">
                  <c:v>0.46900788787752573</c:v>
                </c:pt>
                <c:pt idx="2">
                  <c:v>1.8678765976801441</c:v>
                </c:pt>
                <c:pt idx="3">
                  <c:v>4.6654095286503345</c:v>
                </c:pt>
                <c:pt idx="4">
                  <c:v>9.328305509872731</c:v>
                </c:pt>
                <c:pt idx="5">
                  <c:v>18.653875512071071</c:v>
                </c:pt>
                <c:pt idx="6">
                  <c:v>30</c:v>
                </c:pt>
                <c:pt idx="7">
                  <c:v>186.31664326973174</c:v>
                </c:pt>
              </c:numCache>
            </c:numRef>
          </c:xVal>
          <c:yVal>
            <c:numRef>
              <c:f>Sheet1!$D$110:$D$117</c:f>
              <c:numCache>
                <c:formatCode>General</c:formatCode>
                <c:ptCount val="8"/>
                <c:pt idx="0">
                  <c:v>9.4533000000000005</c:v>
                </c:pt>
                <c:pt idx="1">
                  <c:v>8.3375000000000004</c:v>
                </c:pt>
                <c:pt idx="2">
                  <c:v>25.471299999999989</c:v>
                </c:pt>
                <c:pt idx="3">
                  <c:v>83.960499999999996</c:v>
                </c:pt>
                <c:pt idx="4">
                  <c:v>1136.6047999999998</c:v>
                </c:pt>
                <c:pt idx="5">
                  <c:v>8000.6898000000001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Sheet1!$E$109</c:f>
              <c:strCache>
                <c:ptCount val="1"/>
                <c:pt idx="0">
                  <c:v>Katmai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trendline>
            <c:trendlineType val="linear"/>
          </c:trendline>
          <c:xVal>
            <c:numRef>
              <c:f>Sheet1!$C$110:$C$117</c:f>
              <c:numCache>
                <c:formatCode>0.000</c:formatCode>
                <c:ptCount val="8"/>
                <c:pt idx="0">
                  <c:v>0.2358576571568847</c:v>
                </c:pt>
                <c:pt idx="1">
                  <c:v>0.46900788787752573</c:v>
                </c:pt>
                <c:pt idx="2">
                  <c:v>1.8678765976801441</c:v>
                </c:pt>
                <c:pt idx="3">
                  <c:v>4.6654095286503345</c:v>
                </c:pt>
                <c:pt idx="4">
                  <c:v>9.328305509872731</c:v>
                </c:pt>
                <c:pt idx="5">
                  <c:v>18.653875512071071</c:v>
                </c:pt>
                <c:pt idx="6">
                  <c:v>30</c:v>
                </c:pt>
                <c:pt idx="7">
                  <c:v>186.31664326973174</c:v>
                </c:pt>
              </c:numCache>
            </c:numRef>
          </c:xVal>
          <c:yVal>
            <c:numRef>
              <c:f>Sheet1!$E$110:$E$117</c:f>
              <c:numCache>
                <c:formatCode>General</c:formatCode>
                <c:ptCount val="8"/>
                <c:pt idx="0">
                  <c:v>14.485300000000002</c:v>
                </c:pt>
                <c:pt idx="1">
                  <c:v>20.327500000000001</c:v>
                </c:pt>
                <c:pt idx="2">
                  <c:v>59.342600000000004</c:v>
                </c:pt>
                <c:pt idx="3">
                  <c:v>164.48930000000001</c:v>
                </c:pt>
                <c:pt idx="4">
                  <c:v>338.70689999999894</c:v>
                </c:pt>
                <c:pt idx="5">
                  <c:v>710.25490000000002</c:v>
                </c:pt>
                <c:pt idx="6">
                  <c:v>1067.0719999999999</c:v>
                </c:pt>
                <c:pt idx="7">
                  <c:v>7067.0720000000001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Sheet1!$H$109</c:f>
              <c:strCache>
                <c:ptCount val="1"/>
                <c:pt idx="0">
                  <c:v>file copy</c:v>
                </c:pt>
              </c:strCache>
            </c:strRef>
          </c:tx>
          <c:spPr>
            <a:ln w="57150" cmpd="sng"/>
          </c:spPr>
          <c:xVal>
            <c:numRef>
              <c:f>Sheet1!$C$110:$C$117</c:f>
              <c:numCache>
                <c:formatCode>0.000</c:formatCode>
                <c:ptCount val="8"/>
                <c:pt idx="0">
                  <c:v>0.2358576571568847</c:v>
                </c:pt>
                <c:pt idx="1">
                  <c:v>0.46900788787752573</c:v>
                </c:pt>
                <c:pt idx="2">
                  <c:v>1.8678765976801441</c:v>
                </c:pt>
                <c:pt idx="3">
                  <c:v>4.6654095286503345</c:v>
                </c:pt>
                <c:pt idx="4">
                  <c:v>9.328305509872731</c:v>
                </c:pt>
                <c:pt idx="5">
                  <c:v>18.653875512071071</c:v>
                </c:pt>
                <c:pt idx="6">
                  <c:v>30</c:v>
                </c:pt>
                <c:pt idx="7">
                  <c:v>186.31664326973174</c:v>
                </c:pt>
              </c:numCache>
            </c:numRef>
          </c:xVal>
          <c:yVal>
            <c:numRef>
              <c:f>Sheet1!$H$110:$H$117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18</c:v>
                </c:pt>
                <c:pt idx="3">
                  <c:v>101</c:v>
                </c:pt>
                <c:pt idx="4">
                  <c:v>252</c:v>
                </c:pt>
                <c:pt idx="5">
                  <c:v>434</c:v>
                </c:pt>
                <c:pt idx="6">
                  <c:v>802</c:v>
                </c:pt>
                <c:pt idx="7">
                  <c:v>5702</c:v>
                </c:pt>
              </c:numCache>
            </c:numRef>
          </c:yVal>
          <c:smooth val="1"/>
        </c:ser>
        <c:axId val="90323584"/>
        <c:axId val="90341760"/>
      </c:scatterChart>
      <c:valAx>
        <c:axId val="90323584"/>
        <c:scaling>
          <c:orientation val="minMax"/>
        </c:scaling>
        <c:axPos val="b"/>
        <c:majorGridlines/>
        <c:numFmt formatCode="0.00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90341760"/>
        <c:crosses val="autoZero"/>
        <c:crossBetween val="midCat"/>
      </c:valAx>
      <c:valAx>
        <c:axId val="90341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90323584"/>
        <c:crosses val="autoZero"/>
        <c:crossBetween val="midCat"/>
      </c:valAx>
    </c:plotArea>
    <c:legend>
      <c:legendPos val="b"/>
      <c:legendEntry>
        <c:idx val="-1"/>
        <c:delete val="1"/>
      </c:legendEntry>
      <c:layout/>
      <c:txPr>
        <a:bodyPr/>
        <a:lstStyle/>
        <a:p>
          <a:pPr>
            <a:defRPr lang="en-US"/>
          </a:pPr>
          <a:endParaRPr lang="es-ES"/>
        </a:p>
      </c:txPr>
    </c:legend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F4348-7625-42EF-A777-A51CFCAE859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A1D67FC-1531-4C17-A1E7-97F1143C1D76}">
      <dgm:prSet phldrT="[Text]"/>
      <dgm:spPr/>
      <dgm:t>
        <a:bodyPr/>
        <a:lstStyle/>
        <a:p>
          <a:r>
            <a:rPr lang="es-ES" dirty="0" smtClean="0"/>
            <a:t>Alejandro Leguizamo</a:t>
          </a:r>
          <a:endParaRPr lang="es-ES" dirty="0"/>
        </a:p>
      </dgm:t>
    </dgm:pt>
    <dgm:pt modelId="{F782D2A7-9F52-4368-83C3-06A53B23FBDD}" type="parTrans" cxnId="{505C2606-7AF9-4297-9CB6-B4CE2AEF0D1C}">
      <dgm:prSet/>
      <dgm:spPr/>
      <dgm:t>
        <a:bodyPr/>
        <a:lstStyle/>
        <a:p>
          <a:endParaRPr lang="en-US"/>
        </a:p>
      </dgm:t>
    </dgm:pt>
    <dgm:pt modelId="{12B28A74-E344-4826-9D3A-F80A883E1D89}" type="sibTrans" cxnId="{505C2606-7AF9-4297-9CB6-B4CE2AEF0D1C}">
      <dgm:prSet/>
      <dgm:spPr/>
      <dgm:t>
        <a:bodyPr/>
        <a:lstStyle/>
        <a:p>
          <a:endParaRPr lang="en-US"/>
        </a:p>
      </dgm:t>
    </dgm:pt>
    <dgm:pt modelId="{B90B5E41-AF3A-4CBF-97E9-C5804F425CD1}">
      <dgm:prSet phldrT="[Text]"/>
      <dgm:spPr/>
      <dgm:t>
        <a:bodyPr/>
        <a:lstStyle/>
        <a:p>
          <a:r>
            <a:rPr lang="es-ES" dirty="0" smtClean="0"/>
            <a:t>Microsoft SQL Server MVP</a:t>
          </a:r>
          <a:endParaRPr lang="es-ES" dirty="0"/>
        </a:p>
      </dgm:t>
    </dgm:pt>
    <dgm:pt modelId="{8F9C9613-7A73-4894-AC31-8D451640FA0B}" type="parTrans" cxnId="{074F58E1-DE70-4555-8027-B4C7DFFC6B90}">
      <dgm:prSet/>
      <dgm:spPr/>
      <dgm:t>
        <a:bodyPr/>
        <a:lstStyle/>
        <a:p>
          <a:endParaRPr lang="en-US"/>
        </a:p>
      </dgm:t>
    </dgm:pt>
    <dgm:pt modelId="{4EC22412-DFC5-44D7-80BB-A90DF9B1B535}" type="sibTrans" cxnId="{074F58E1-DE70-4555-8027-B4C7DFFC6B90}">
      <dgm:prSet/>
      <dgm:spPr/>
      <dgm:t>
        <a:bodyPr/>
        <a:lstStyle/>
        <a:p>
          <a:endParaRPr lang="en-US"/>
        </a:p>
      </dgm:t>
    </dgm:pt>
    <dgm:pt modelId="{D391F0B3-C9AF-4BC9-BAF0-07CC7E1B5E0A}">
      <dgm:prSet phldrT="[Text]"/>
      <dgm:spPr/>
      <dgm:t>
        <a:bodyPr/>
        <a:lstStyle/>
        <a:p>
          <a:r>
            <a:rPr lang="es-ES" dirty="0" smtClean="0"/>
            <a:t>Ponente y experto en ferias internacionales como PASS, </a:t>
          </a:r>
          <a:r>
            <a:rPr lang="es-ES" dirty="0" err="1" smtClean="0"/>
            <a:t>TechEd</a:t>
          </a:r>
          <a:r>
            <a:rPr lang="es-ES" dirty="0" smtClean="0"/>
            <a:t> </a:t>
          </a:r>
          <a:r>
            <a:rPr lang="es-ES" dirty="0" err="1" smtClean="0"/>
            <a:t>Europe</a:t>
          </a:r>
          <a:r>
            <a:rPr lang="es-ES" dirty="0" smtClean="0"/>
            <a:t>, </a:t>
          </a:r>
          <a:r>
            <a:rPr lang="es-ES" dirty="0" err="1" smtClean="0"/>
            <a:t>Tech</a:t>
          </a:r>
          <a:r>
            <a:rPr lang="es-ES" dirty="0" smtClean="0"/>
            <a:t> US</a:t>
          </a:r>
          <a:endParaRPr lang="es-ES" dirty="0"/>
        </a:p>
      </dgm:t>
    </dgm:pt>
    <dgm:pt modelId="{6700B8CD-8AFC-4C58-A153-6E03B68E7459}" type="parTrans" cxnId="{BCC3B92D-E6E4-44AD-A69F-BDC26B8DFC5A}">
      <dgm:prSet/>
      <dgm:spPr/>
      <dgm:t>
        <a:bodyPr/>
        <a:lstStyle/>
        <a:p>
          <a:endParaRPr lang="en-US"/>
        </a:p>
      </dgm:t>
    </dgm:pt>
    <dgm:pt modelId="{3A407AB8-679E-4BF9-83FE-694EB8F96065}" type="sibTrans" cxnId="{BCC3B92D-E6E4-44AD-A69F-BDC26B8DFC5A}">
      <dgm:prSet/>
      <dgm:spPr/>
      <dgm:t>
        <a:bodyPr/>
        <a:lstStyle/>
        <a:p>
          <a:endParaRPr lang="en-US"/>
        </a:p>
      </dgm:t>
    </dgm:pt>
    <dgm:pt modelId="{52CDDAAF-4F37-42E3-8971-E61B6B325828}">
      <dgm:prSet phldrT="[Text]"/>
      <dgm:spPr/>
      <dgm:t>
        <a:bodyPr/>
        <a:lstStyle/>
        <a:p>
          <a:r>
            <a:rPr lang="es-ES" dirty="0" smtClean="0"/>
            <a:t>Director de ventas y Mentor en </a:t>
          </a:r>
          <a:r>
            <a:rPr lang="es-ES" dirty="0" err="1" smtClean="0"/>
            <a:t>Solid</a:t>
          </a:r>
          <a:r>
            <a:rPr lang="es-ES" dirty="0" smtClean="0"/>
            <a:t> </a:t>
          </a:r>
          <a:r>
            <a:rPr lang="es-ES" dirty="0" err="1" smtClean="0"/>
            <a:t>Quality</a:t>
          </a:r>
          <a:r>
            <a:rPr lang="es-ES" dirty="0" smtClean="0"/>
            <a:t> </a:t>
          </a:r>
          <a:r>
            <a:rPr lang="es-ES" dirty="0" err="1" smtClean="0"/>
            <a:t>Mentors</a:t>
          </a:r>
          <a:endParaRPr lang="es-ES" dirty="0"/>
        </a:p>
      </dgm:t>
    </dgm:pt>
    <dgm:pt modelId="{C4D03639-44CA-4445-952E-9ADAFCE4B033}" type="parTrans" cxnId="{6D06DEB3-8D9B-42E1-B1A8-1C128F09C8AA}">
      <dgm:prSet/>
      <dgm:spPr/>
      <dgm:t>
        <a:bodyPr/>
        <a:lstStyle/>
        <a:p>
          <a:endParaRPr lang="en-US"/>
        </a:p>
      </dgm:t>
    </dgm:pt>
    <dgm:pt modelId="{3E2B753C-A489-489A-B212-F4E43A989B6C}" type="sibTrans" cxnId="{6D06DEB3-8D9B-42E1-B1A8-1C128F09C8AA}">
      <dgm:prSet/>
      <dgm:spPr/>
      <dgm:t>
        <a:bodyPr/>
        <a:lstStyle/>
        <a:p>
          <a:endParaRPr lang="en-US"/>
        </a:p>
      </dgm:t>
    </dgm:pt>
    <dgm:pt modelId="{0FC76C9C-815D-4A03-BEA1-9A71D3A58813}">
      <dgm:prSet phldrT="[Text]"/>
      <dgm:spPr/>
      <dgm:t>
        <a:bodyPr/>
        <a:lstStyle/>
        <a:p>
          <a:r>
            <a:rPr lang="es-ES" dirty="0" smtClean="0"/>
            <a:t>Trabajando con SQL desde 6.5</a:t>
          </a:r>
          <a:endParaRPr lang="es-ES" dirty="0"/>
        </a:p>
      </dgm:t>
    </dgm:pt>
    <dgm:pt modelId="{44BA7BAB-A4D6-45A1-B881-C4348E42D3B2}" type="parTrans" cxnId="{591DA499-EBFF-40C4-AE45-7E65AF64C6E2}">
      <dgm:prSet/>
      <dgm:spPr/>
      <dgm:t>
        <a:bodyPr/>
        <a:lstStyle/>
        <a:p>
          <a:endParaRPr lang="en-US"/>
        </a:p>
      </dgm:t>
    </dgm:pt>
    <dgm:pt modelId="{2A558A68-7C75-45AE-87E2-26CFDF455BB6}" type="sibTrans" cxnId="{591DA499-EBFF-40C4-AE45-7E65AF64C6E2}">
      <dgm:prSet/>
      <dgm:spPr/>
      <dgm:t>
        <a:bodyPr/>
        <a:lstStyle/>
        <a:p>
          <a:endParaRPr lang="en-US"/>
        </a:p>
      </dgm:t>
    </dgm:pt>
    <dgm:pt modelId="{783E84DC-A65A-40BB-B74F-50F028BEA21F}">
      <dgm:prSet phldrT="[Text]"/>
      <dgm:spPr/>
      <dgm:t>
        <a:bodyPr/>
        <a:lstStyle/>
        <a:p>
          <a:r>
            <a:rPr lang="es-ES" dirty="0" smtClean="0"/>
            <a:t>Co-Autor MOC 2787 – </a:t>
          </a:r>
          <a:r>
            <a:rPr lang="es-ES" dirty="0" err="1" smtClean="0"/>
            <a:t>Designing</a:t>
          </a:r>
          <a:r>
            <a:rPr lang="es-ES" dirty="0" smtClean="0"/>
            <a:t> Security </a:t>
          </a:r>
          <a:r>
            <a:rPr lang="es-ES" dirty="0" err="1" smtClean="0"/>
            <a:t>for</a:t>
          </a:r>
          <a:r>
            <a:rPr lang="es-ES" dirty="0" smtClean="0"/>
            <a:t> SQL Server 2005</a:t>
          </a:r>
          <a:endParaRPr lang="es-ES" dirty="0"/>
        </a:p>
      </dgm:t>
    </dgm:pt>
    <dgm:pt modelId="{0C68D687-669C-416A-9D07-A66F8D74A41C}" type="parTrans" cxnId="{036F5B12-C3BE-4517-859E-C4AFF5A61B88}">
      <dgm:prSet/>
      <dgm:spPr/>
      <dgm:t>
        <a:bodyPr/>
        <a:lstStyle/>
        <a:p>
          <a:endParaRPr lang="en-US"/>
        </a:p>
      </dgm:t>
    </dgm:pt>
    <dgm:pt modelId="{0DC2DAB4-9C74-4BAC-B006-4D3D9527C32B}" type="sibTrans" cxnId="{036F5B12-C3BE-4517-859E-C4AFF5A61B88}">
      <dgm:prSet/>
      <dgm:spPr/>
      <dgm:t>
        <a:bodyPr/>
        <a:lstStyle/>
        <a:p>
          <a:endParaRPr lang="en-US"/>
        </a:p>
      </dgm:t>
    </dgm:pt>
    <dgm:pt modelId="{78F9978F-0476-400C-8426-90E57DDFD0A6}">
      <dgm:prSet phldrT="[Text]"/>
      <dgm:spPr/>
      <dgm:t>
        <a:bodyPr/>
        <a:lstStyle/>
        <a:p>
          <a:r>
            <a:rPr lang="es-ES" dirty="0" smtClean="0"/>
            <a:t>Experiencia en Banca, Hidrocarburos, telecomunicaciones, Salud, Gobierno, entre otros</a:t>
          </a:r>
          <a:endParaRPr lang="es-ES" dirty="0"/>
        </a:p>
      </dgm:t>
    </dgm:pt>
    <dgm:pt modelId="{9922DAD6-8D03-4F1E-8221-400588711BB6}" type="parTrans" cxnId="{F685348F-44A8-4637-8CFD-F2FF9B7C76D1}">
      <dgm:prSet/>
      <dgm:spPr/>
      <dgm:t>
        <a:bodyPr/>
        <a:lstStyle/>
        <a:p>
          <a:endParaRPr lang="en-US"/>
        </a:p>
      </dgm:t>
    </dgm:pt>
    <dgm:pt modelId="{873222DB-3BE0-499B-A88B-4F2049FFA398}" type="sibTrans" cxnId="{F685348F-44A8-4637-8CFD-F2FF9B7C76D1}">
      <dgm:prSet/>
      <dgm:spPr/>
      <dgm:t>
        <a:bodyPr/>
        <a:lstStyle/>
        <a:p>
          <a:endParaRPr lang="en-US"/>
        </a:p>
      </dgm:t>
    </dgm:pt>
    <dgm:pt modelId="{DA735512-85D5-4229-B134-A7DE5196A359}" type="pres">
      <dgm:prSet presAssocID="{D0AF4348-7625-42EF-A777-A51CFCAE8594}" presName="Name0" presStyleCnt="0">
        <dgm:presLayoutVars>
          <dgm:dir/>
          <dgm:resizeHandles val="exact"/>
        </dgm:presLayoutVars>
      </dgm:prSet>
      <dgm:spPr/>
    </dgm:pt>
    <dgm:pt modelId="{B99B323E-0F63-4810-ACF5-99DE77BDD267}" type="pres">
      <dgm:prSet presAssocID="{D0AF4348-7625-42EF-A777-A51CFCAE8594}" presName="bkgdShp" presStyleLbl="alignAccFollowNode1" presStyleIdx="0" presStyleCnt="1" custScaleX="94575" custScaleY="94608"/>
      <dgm:spPr/>
    </dgm:pt>
    <dgm:pt modelId="{D63D39D7-38C8-41D3-AD2F-557262F2A37D}" type="pres">
      <dgm:prSet presAssocID="{D0AF4348-7625-42EF-A777-A51CFCAE8594}" presName="linComp" presStyleCnt="0"/>
      <dgm:spPr/>
    </dgm:pt>
    <dgm:pt modelId="{12AA720B-3D08-47FA-8BBB-D2E65069F094}" type="pres">
      <dgm:prSet presAssocID="{9A1D67FC-1531-4C17-A1E7-97F1143C1D76}" presName="compNode" presStyleCnt="0"/>
      <dgm:spPr/>
    </dgm:pt>
    <dgm:pt modelId="{AED16E09-3C0F-45DD-9C4C-5CE23DADE95A}" type="pres">
      <dgm:prSet presAssocID="{9A1D67FC-1531-4C17-A1E7-97F1143C1D76}" presName="node" presStyleLbl="node1" presStyleIdx="0" presStyleCnt="1" custScaleX="1045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31AFDF-0DEA-4662-9200-DCFDFCD88902}" type="pres">
      <dgm:prSet presAssocID="{9A1D67FC-1531-4C17-A1E7-97F1143C1D76}" presName="invisiNode" presStyleLbl="node1" presStyleIdx="0" presStyleCnt="1"/>
      <dgm:spPr/>
    </dgm:pt>
    <dgm:pt modelId="{71874DD6-9D8D-4D27-820D-3F041D0C6852}" type="pres">
      <dgm:prSet presAssocID="{9A1D67FC-1531-4C17-A1E7-97F1143C1D76}" presName="imagNode" presStyleLbl="fgImgPlace1" presStyleIdx="0" presStyleCnt="1"/>
      <dgm:spPr/>
    </dgm:pt>
  </dgm:ptLst>
  <dgm:cxnLst>
    <dgm:cxn modelId="{C61D6D73-6A61-436C-8A76-DF145D08E571}" type="presOf" srcId="{D0AF4348-7625-42EF-A777-A51CFCAE8594}" destId="{DA735512-85D5-4229-B134-A7DE5196A359}" srcOrd="0" destOrd="0" presId="urn:microsoft.com/office/officeart/2005/8/layout/pList2"/>
    <dgm:cxn modelId="{6D06DEB3-8D9B-42E1-B1A8-1C128F09C8AA}" srcId="{9A1D67FC-1531-4C17-A1E7-97F1143C1D76}" destId="{52CDDAAF-4F37-42E3-8971-E61B6B325828}" srcOrd="2" destOrd="0" parTransId="{C4D03639-44CA-4445-952E-9ADAFCE4B033}" sibTransId="{3E2B753C-A489-489A-B212-F4E43A989B6C}"/>
    <dgm:cxn modelId="{BCC3B92D-E6E4-44AD-A69F-BDC26B8DFC5A}" srcId="{9A1D67FC-1531-4C17-A1E7-97F1143C1D76}" destId="{D391F0B3-C9AF-4BC9-BAF0-07CC7E1B5E0A}" srcOrd="1" destOrd="0" parTransId="{6700B8CD-8AFC-4C58-A153-6E03B68E7459}" sibTransId="{3A407AB8-679E-4BF9-83FE-694EB8F96065}"/>
    <dgm:cxn modelId="{09101DAD-EC2C-47BC-AEFA-852D61F3321D}" type="presOf" srcId="{783E84DC-A65A-40BB-B74F-50F028BEA21F}" destId="{AED16E09-3C0F-45DD-9C4C-5CE23DADE95A}" srcOrd="0" destOrd="5" presId="urn:microsoft.com/office/officeart/2005/8/layout/pList2"/>
    <dgm:cxn modelId="{505C2606-7AF9-4297-9CB6-B4CE2AEF0D1C}" srcId="{D0AF4348-7625-42EF-A777-A51CFCAE8594}" destId="{9A1D67FC-1531-4C17-A1E7-97F1143C1D76}" srcOrd="0" destOrd="0" parTransId="{F782D2A7-9F52-4368-83C3-06A53B23FBDD}" sibTransId="{12B28A74-E344-4826-9D3A-F80A883E1D89}"/>
    <dgm:cxn modelId="{4546224D-953E-4F6F-BF0A-0FA3593CFF0D}" type="presOf" srcId="{78F9978F-0476-400C-8426-90E57DDFD0A6}" destId="{AED16E09-3C0F-45DD-9C4C-5CE23DADE95A}" srcOrd="0" destOrd="6" presId="urn:microsoft.com/office/officeart/2005/8/layout/pList2"/>
    <dgm:cxn modelId="{2BD1D26A-1567-425B-A2BF-BEA601C64D10}" type="presOf" srcId="{9A1D67FC-1531-4C17-A1E7-97F1143C1D76}" destId="{AED16E09-3C0F-45DD-9C4C-5CE23DADE95A}" srcOrd="0" destOrd="0" presId="urn:microsoft.com/office/officeart/2005/8/layout/pList2"/>
    <dgm:cxn modelId="{20DCE3BA-94B3-4405-8B47-BE30744892CA}" type="presOf" srcId="{0FC76C9C-815D-4A03-BEA1-9A71D3A58813}" destId="{AED16E09-3C0F-45DD-9C4C-5CE23DADE95A}" srcOrd="0" destOrd="4" presId="urn:microsoft.com/office/officeart/2005/8/layout/pList2"/>
    <dgm:cxn modelId="{074F58E1-DE70-4555-8027-B4C7DFFC6B90}" srcId="{9A1D67FC-1531-4C17-A1E7-97F1143C1D76}" destId="{B90B5E41-AF3A-4CBF-97E9-C5804F425CD1}" srcOrd="0" destOrd="0" parTransId="{8F9C9613-7A73-4894-AC31-8D451640FA0B}" sibTransId="{4EC22412-DFC5-44D7-80BB-A90DF9B1B535}"/>
    <dgm:cxn modelId="{3B17EA81-D7A6-4FD5-B07F-B4E618C75765}" type="presOf" srcId="{D391F0B3-C9AF-4BC9-BAF0-07CC7E1B5E0A}" destId="{AED16E09-3C0F-45DD-9C4C-5CE23DADE95A}" srcOrd="0" destOrd="2" presId="urn:microsoft.com/office/officeart/2005/8/layout/pList2"/>
    <dgm:cxn modelId="{036F5B12-C3BE-4517-859E-C4AFF5A61B88}" srcId="{9A1D67FC-1531-4C17-A1E7-97F1143C1D76}" destId="{783E84DC-A65A-40BB-B74F-50F028BEA21F}" srcOrd="4" destOrd="0" parTransId="{0C68D687-669C-416A-9D07-A66F8D74A41C}" sibTransId="{0DC2DAB4-9C74-4BAC-B006-4D3D9527C32B}"/>
    <dgm:cxn modelId="{21CCBE64-CB99-4EAD-9A1A-A4D27CB0A1BA}" type="presOf" srcId="{B90B5E41-AF3A-4CBF-97E9-C5804F425CD1}" destId="{AED16E09-3C0F-45DD-9C4C-5CE23DADE95A}" srcOrd="0" destOrd="1" presId="urn:microsoft.com/office/officeart/2005/8/layout/pList2"/>
    <dgm:cxn modelId="{F685348F-44A8-4637-8CFD-F2FF9B7C76D1}" srcId="{9A1D67FC-1531-4C17-A1E7-97F1143C1D76}" destId="{78F9978F-0476-400C-8426-90E57DDFD0A6}" srcOrd="5" destOrd="0" parTransId="{9922DAD6-8D03-4F1E-8221-400588711BB6}" sibTransId="{873222DB-3BE0-499B-A88B-4F2049FFA398}"/>
    <dgm:cxn modelId="{591DA499-EBFF-40C4-AE45-7E65AF64C6E2}" srcId="{9A1D67FC-1531-4C17-A1E7-97F1143C1D76}" destId="{0FC76C9C-815D-4A03-BEA1-9A71D3A58813}" srcOrd="3" destOrd="0" parTransId="{44BA7BAB-A4D6-45A1-B881-C4348E42D3B2}" sibTransId="{2A558A68-7C75-45AE-87E2-26CFDF455BB6}"/>
    <dgm:cxn modelId="{B379ABA4-0ECB-49AF-8272-AB7DD3BB991E}" type="presOf" srcId="{52CDDAAF-4F37-42E3-8971-E61B6B325828}" destId="{AED16E09-3C0F-45DD-9C4C-5CE23DADE95A}" srcOrd="0" destOrd="3" presId="urn:microsoft.com/office/officeart/2005/8/layout/pList2"/>
    <dgm:cxn modelId="{55D06A10-C106-4D9C-96AC-F3FABFA6DF06}" type="presParOf" srcId="{DA735512-85D5-4229-B134-A7DE5196A359}" destId="{B99B323E-0F63-4810-ACF5-99DE77BDD267}" srcOrd="0" destOrd="0" presId="urn:microsoft.com/office/officeart/2005/8/layout/pList2"/>
    <dgm:cxn modelId="{C3FFAC95-F340-4E90-A967-77E531BFD6D1}" type="presParOf" srcId="{DA735512-85D5-4229-B134-A7DE5196A359}" destId="{D63D39D7-38C8-41D3-AD2F-557262F2A37D}" srcOrd="1" destOrd="0" presId="urn:microsoft.com/office/officeart/2005/8/layout/pList2"/>
    <dgm:cxn modelId="{5783742B-DEF0-4809-8E1D-354802CDB2E4}" type="presParOf" srcId="{D63D39D7-38C8-41D3-AD2F-557262F2A37D}" destId="{12AA720B-3D08-47FA-8BBB-D2E65069F094}" srcOrd="0" destOrd="0" presId="urn:microsoft.com/office/officeart/2005/8/layout/pList2"/>
    <dgm:cxn modelId="{142FFBFC-0961-4DFA-ADC8-A7BEB670DA6E}" type="presParOf" srcId="{12AA720B-3D08-47FA-8BBB-D2E65069F094}" destId="{AED16E09-3C0F-45DD-9C4C-5CE23DADE95A}" srcOrd="0" destOrd="0" presId="urn:microsoft.com/office/officeart/2005/8/layout/pList2"/>
    <dgm:cxn modelId="{454F35F0-64E2-4331-A0E9-DCBDD0458E43}" type="presParOf" srcId="{12AA720B-3D08-47FA-8BBB-D2E65069F094}" destId="{3131AFDF-0DEA-4662-9200-DCFDFCD88902}" srcOrd="1" destOrd="0" presId="urn:microsoft.com/office/officeart/2005/8/layout/pList2"/>
    <dgm:cxn modelId="{250DAC37-E025-439C-9269-0C1199EDE1F8}" type="presParOf" srcId="{12AA720B-3D08-47FA-8BBB-D2E65069F094}" destId="{71874DD6-9D8D-4D27-820D-3F041D0C6852}" srcOrd="2" destOrd="0" presId="urn:microsoft.com/office/officeart/2005/8/layout/p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4B22615F-884C-409F-9775-B71B58D5DEA8}">
      <dgm:prSet phldrT="[Text]"/>
      <dgm:spPr>
        <a:solidFill>
          <a:schemeClr val="accent6"/>
        </a:solidFill>
        <a:effectLst>
          <a:glow rad="228600">
            <a:schemeClr val="accent6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5B5B0A0-5B84-472A-8CF5-8B5B3348A530}" type="presOf" srcId="{975C9CB2-0E53-4796-B4EC-AED8DD91AB07}" destId="{8FD912B9-7BBD-474C-B3A7-6C6FDF926415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D5115FFE-D85C-49F9-9314-FAFA7A00F6D5}" type="presOf" srcId="{F0608A25-22C1-4322-A3E9-CF6F1BB2DCA8}" destId="{C2A879BF-92D4-4D11-AAFE-1355B89FB611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B406ED9D-7CE5-4AD8-B018-160425F47F9D}" type="presOf" srcId="{409A59E5-5ED0-4794-8E17-A21C3C759648}" destId="{C33F6FF3-8A35-4C66-B468-53D19465EA84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0390E510-5E51-4147-8EA1-6145E3FA8177}" type="presOf" srcId="{4B22615F-884C-409F-9775-B71B58D5DEA8}" destId="{72881E16-E634-4308-9C62-A134A9683B3B}" srcOrd="0" destOrd="0" presId="urn:microsoft.com/office/officeart/2005/8/layout/radial6"/>
    <dgm:cxn modelId="{254A8DC8-8D8A-4388-9E44-202A6A055E0F}" type="presOf" srcId="{3AA2F3E7-CC23-4FDE-9509-270C85DBC556}" destId="{DC9954AA-BBCA-446C-9108-1E67BA3216E5}" srcOrd="0" destOrd="0" presId="urn:microsoft.com/office/officeart/2005/8/layout/radial6"/>
    <dgm:cxn modelId="{692B059E-444B-47C1-84E4-700DD84FC6D7}" type="presOf" srcId="{553E0C9E-9E6A-466F-B58B-251ADF2410FE}" destId="{8753DBEB-5525-4FEF-B45E-EA5E5FBA0A83}" srcOrd="0" destOrd="0" presId="urn:microsoft.com/office/officeart/2005/8/layout/radial6"/>
    <dgm:cxn modelId="{8457A9C5-85BD-46FB-8CFD-893804EE7AC7}" type="presOf" srcId="{0057EC54-C9D4-41B2-9FC4-7DBD543145C9}" destId="{560F16D2-3AEE-433D-8F58-2D1EE5D0BD5E}" srcOrd="0" destOrd="0" presId="urn:microsoft.com/office/officeart/2005/8/layout/radial6"/>
    <dgm:cxn modelId="{5EF7B26A-39AC-449F-A666-D64380182F45}" type="presOf" srcId="{F79935F3-CAFB-4315-985A-F22F7F3527DC}" destId="{CCA60AF8-25B8-4073-A84A-E0554B1F326C}" srcOrd="0" destOrd="0" presId="urn:microsoft.com/office/officeart/2005/8/layout/radial6"/>
    <dgm:cxn modelId="{B4C74B12-A1CA-4B56-95DA-F484EAAA9B46}" type="presParOf" srcId="{CCA60AF8-25B8-4073-A84A-E0554B1F326C}" destId="{C2A879BF-92D4-4D11-AAFE-1355B89FB611}" srcOrd="0" destOrd="0" presId="urn:microsoft.com/office/officeart/2005/8/layout/radial6"/>
    <dgm:cxn modelId="{1066C764-2139-4630-B3A1-EF1B0AAD2881}" type="presParOf" srcId="{CCA60AF8-25B8-4073-A84A-E0554B1F326C}" destId="{DC9954AA-BBCA-446C-9108-1E67BA3216E5}" srcOrd="1" destOrd="0" presId="urn:microsoft.com/office/officeart/2005/8/layout/radial6"/>
    <dgm:cxn modelId="{4D693D1E-6B68-45AB-AA60-CC94147C3805}" type="presParOf" srcId="{CCA60AF8-25B8-4073-A84A-E0554B1F326C}" destId="{29F30BB2-CBD0-4392-A38E-6DA5287D5140}" srcOrd="2" destOrd="0" presId="urn:microsoft.com/office/officeart/2005/8/layout/radial6"/>
    <dgm:cxn modelId="{4D14DDFB-EFDE-40DB-8270-37BCE2F1FBB2}" type="presParOf" srcId="{CCA60AF8-25B8-4073-A84A-E0554B1F326C}" destId="{8753DBEB-5525-4FEF-B45E-EA5E5FBA0A83}" srcOrd="3" destOrd="0" presId="urn:microsoft.com/office/officeart/2005/8/layout/radial6"/>
    <dgm:cxn modelId="{55F994DA-9703-41A4-9773-FEA03DC0CBC5}" type="presParOf" srcId="{CCA60AF8-25B8-4073-A84A-E0554B1F326C}" destId="{72881E16-E634-4308-9C62-A134A9683B3B}" srcOrd="4" destOrd="0" presId="urn:microsoft.com/office/officeart/2005/8/layout/radial6"/>
    <dgm:cxn modelId="{90F95317-7410-4802-9E13-BD93599A7776}" type="presParOf" srcId="{CCA60AF8-25B8-4073-A84A-E0554B1F326C}" destId="{C1691771-0711-45CF-A689-E72ECFC7AF77}" srcOrd="5" destOrd="0" presId="urn:microsoft.com/office/officeart/2005/8/layout/radial6"/>
    <dgm:cxn modelId="{4C9B2C69-4FD6-4E9A-B35A-FD95B051CEDC}" type="presParOf" srcId="{CCA60AF8-25B8-4073-A84A-E0554B1F326C}" destId="{560F16D2-3AEE-433D-8F58-2D1EE5D0BD5E}" srcOrd="6" destOrd="0" presId="urn:microsoft.com/office/officeart/2005/8/layout/radial6"/>
    <dgm:cxn modelId="{660563F7-EF25-4958-A3B9-B841936C8735}" type="presParOf" srcId="{CCA60AF8-25B8-4073-A84A-E0554B1F326C}" destId="{C33F6FF3-8A35-4C66-B468-53D19465EA84}" srcOrd="7" destOrd="0" presId="urn:microsoft.com/office/officeart/2005/8/layout/radial6"/>
    <dgm:cxn modelId="{B5781E14-B41D-4F7A-A0F6-8A326C55C862}" type="presParOf" srcId="{CCA60AF8-25B8-4073-A84A-E0554B1F326C}" destId="{E0104AEF-A48D-4BBD-981B-BCC2169B2585}" srcOrd="8" destOrd="0" presId="urn:microsoft.com/office/officeart/2005/8/layout/radial6"/>
    <dgm:cxn modelId="{2C9DC296-7A83-493A-998A-3C958D3B2EDA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/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065F597D-8A6E-4F15-82BE-B1867900F64E}" type="presOf" srcId="{0057EC54-C9D4-41B2-9FC4-7DBD543145C9}" destId="{560F16D2-3AEE-433D-8F58-2D1EE5D0BD5E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9F46D651-EDB8-43FD-8AF0-CA36352140BD}" type="presOf" srcId="{4B22615F-884C-409F-9775-B71B58D5DEA8}" destId="{72881E16-E634-4308-9C62-A134A9683B3B}" srcOrd="0" destOrd="0" presId="urn:microsoft.com/office/officeart/2005/8/layout/radial6"/>
    <dgm:cxn modelId="{2CF380EA-56BB-41D5-BE61-CF9C5CF04A2E}" type="presOf" srcId="{975C9CB2-0E53-4796-B4EC-AED8DD91AB07}" destId="{8FD912B9-7BBD-474C-B3A7-6C6FDF926415}" srcOrd="0" destOrd="0" presId="urn:microsoft.com/office/officeart/2005/8/layout/radial6"/>
    <dgm:cxn modelId="{B2866238-9EE2-462D-9E0C-D162BB4B2AAB}" type="presOf" srcId="{409A59E5-5ED0-4794-8E17-A21C3C759648}" destId="{C33F6FF3-8A35-4C66-B468-53D19465EA84}" srcOrd="0" destOrd="0" presId="urn:microsoft.com/office/officeart/2005/8/layout/radial6"/>
    <dgm:cxn modelId="{254E0B1F-036C-4D57-804C-59639026D86E}" type="presOf" srcId="{3AA2F3E7-CC23-4FDE-9509-270C85DBC556}" destId="{DC9954AA-BBCA-446C-9108-1E67BA3216E5}" srcOrd="0" destOrd="0" presId="urn:microsoft.com/office/officeart/2005/8/layout/radial6"/>
    <dgm:cxn modelId="{5587C832-4DC2-44F3-94A3-029EF4AC51D0}" type="presOf" srcId="{553E0C9E-9E6A-466F-B58B-251ADF2410FE}" destId="{8753DBEB-5525-4FEF-B45E-EA5E5FBA0A83}" srcOrd="0" destOrd="0" presId="urn:microsoft.com/office/officeart/2005/8/layout/radial6"/>
    <dgm:cxn modelId="{0E4333AF-8DB2-4B6E-B188-01F6E099FC62}" type="presOf" srcId="{F0608A25-22C1-4322-A3E9-CF6F1BB2DCA8}" destId="{C2A879BF-92D4-4D11-AAFE-1355B89FB611}" srcOrd="0" destOrd="0" presId="urn:microsoft.com/office/officeart/2005/8/layout/radial6"/>
    <dgm:cxn modelId="{0A16937D-1FF6-4D34-A014-3006FB0376FC}" type="presOf" srcId="{F79935F3-CAFB-4315-985A-F22F7F3527DC}" destId="{CCA60AF8-25B8-4073-A84A-E0554B1F326C}" srcOrd="0" destOrd="0" presId="urn:microsoft.com/office/officeart/2005/8/layout/radial6"/>
    <dgm:cxn modelId="{D1D5102F-B96E-474F-8C69-7D96C571BF74}" type="presParOf" srcId="{CCA60AF8-25B8-4073-A84A-E0554B1F326C}" destId="{C2A879BF-92D4-4D11-AAFE-1355B89FB611}" srcOrd="0" destOrd="0" presId="urn:microsoft.com/office/officeart/2005/8/layout/radial6"/>
    <dgm:cxn modelId="{1EEDFA94-38B2-4A9E-8F5C-8F9A20099A6E}" type="presParOf" srcId="{CCA60AF8-25B8-4073-A84A-E0554B1F326C}" destId="{DC9954AA-BBCA-446C-9108-1E67BA3216E5}" srcOrd="1" destOrd="0" presId="urn:microsoft.com/office/officeart/2005/8/layout/radial6"/>
    <dgm:cxn modelId="{F2175B85-6FB5-401F-8197-AB67A4B3AF9A}" type="presParOf" srcId="{CCA60AF8-25B8-4073-A84A-E0554B1F326C}" destId="{29F30BB2-CBD0-4392-A38E-6DA5287D5140}" srcOrd="2" destOrd="0" presId="urn:microsoft.com/office/officeart/2005/8/layout/radial6"/>
    <dgm:cxn modelId="{BDFF5E17-F4C3-4D04-9B69-EE9599D6D5EE}" type="presParOf" srcId="{CCA60AF8-25B8-4073-A84A-E0554B1F326C}" destId="{8753DBEB-5525-4FEF-B45E-EA5E5FBA0A83}" srcOrd="3" destOrd="0" presId="urn:microsoft.com/office/officeart/2005/8/layout/radial6"/>
    <dgm:cxn modelId="{47862C1E-2E3C-4D58-941B-37DC21827E06}" type="presParOf" srcId="{CCA60AF8-25B8-4073-A84A-E0554B1F326C}" destId="{72881E16-E634-4308-9C62-A134A9683B3B}" srcOrd="4" destOrd="0" presId="urn:microsoft.com/office/officeart/2005/8/layout/radial6"/>
    <dgm:cxn modelId="{2EA33B73-B732-49C0-8EFF-3106804ACB71}" type="presParOf" srcId="{CCA60AF8-25B8-4073-A84A-E0554B1F326C}" destId="{C1691771-0711-45CF-A689-E72ECFC7AF77}" srcOrd="5" destOrd="0" presId="urn:microsoft.com/office/officeart/2005/8/layout/radial6"/>
    <dgm:cxn modelId="{CBD61AAD-14AC-4402-BF0F-DCBFFC3ECAD7}" type="presParOf" srcId="{CCA60AF8-25B8-4073-A84A-E0554B1F326C}" destId="{560F16D2-3AEE-433D-8F58-2D1EE5D0BD5E}" srcOrd="6" destOrd="0" presId="urn:microsoft.com/office/officeart/2005/8/layout/radial6"/>
    <dgm:cxn modelId="{1C2E7B3A-7010-4C9C-AFCC-9D64858C0268}" type="presParOf" srcId="{CCA60AF8-25B8-4073-A84A-E0554B1F326C}" destId="{C33F6FF3-8A35-4C66-B468-53D19465EA84}" srcOrd="7" destOrd="0" presId="urn:microsoft.com/office/officeart/2005/8/layout/radial6"/>
    <dgm:cxn modelId="{DD91A58A-E021-4EE5-B79C-B501BB59FEBE}" type="presParOf" srcId="{CCA60AF8-25B8-4073-A84A-E0554B1F326C}" destId="{E0104AEF-A48D-4BBD-981B-BCC2169B2585}" srcOrd="8" destOrd="0" presId="urn:microsoft.com/office/officeart/2005/8/layout/radial6"/>
    <dgm:cxn modelId="{CFDF51AC-B3FC-4DD4-9175-19E21F711A50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/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4A6E235-0A7C-4A36-92E4-AF49F5CD4CFD}" type="presOf" srcId="{4B22615F-884C-409F-9775-B71B58D5DEA8}" destId="{72881E16-E634-4308-9C62-A134A9683B3B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854DCF18-1FC8-474B-98B3-A38693C14533}" type="presOf" srcId="{F79935F3-CAFB-4315-985A-F22F7F3527DC}" destId="{CCA60AF8-25B8-4073-A84A-E0554B1F326C}" srcOrd="0" destOrd="0" presId="urn:microsoft.com/office/officeart/2005/8/layout/radial6"/>
    <dgm:cxn modelId="{FD9694C1-6E2E-4769-B31F-DFA6B9ADBC65}" type="presOf" srcId="{975C9CB2-0E53-4796-B4EC-AED8DD91AB07}" destId="{8FD912B9-7BBD-474C-B3A7-6C6FDF92641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3D315B57-823E-479B-9CB1-732204C96DC2}" type="presOf" srcId="{0057EC54-C9D4-41B2-9FC4-7DBD543145C9}" destId="{560F16D2-3AEE-433D-8F58-2D1EE5D0BD5E}" srcOrd="0" destOrd="0" presId="urn:microsoft.com/office/officeart/2005/8/layout/radial6"/>
    <dgm:cxn modelId="{F5901025-F913-4596-A3F0-C04643DBB6C3}" type="presOf" srcId="{3AA2F3E7-CC23-4FDE-9509-270C85DBC556}" destId="{DC9954AA-BBCA-446C-9108-1E67BA3216E5}" srcOrd="0" destOrd="0" presId="urn:microsoft.com/office/officeart/2005/8/layout/radial6"/>
    <dgm:cxn modelId="{5E886F26-E1FE-4E98-A1CF-23378D9C66B3}" type="presOf" srcId="{409A59E5-5ED0-4794-8E17-A21C3C759648}" destId="{C33F6FF3-8A35-4C66-B468-53D19465EA84}" srcOrd="0" destOrd="0" presId="urn:microsoft.com/office/officeart/2005/8/layout/radial6"/>
    <dgm:cxn modelId="{4D67C749-3174-441E-B7E6-EFF35BD86E83}" type="presOf" srcId="{F0608A25-22C1-4322-A3E9-CF6F1BB2DCA8}" destId="{C2A879BF-92D4-4D11-AAFE-1355B89FB611}" srcOrd="0" destOrd="0" presId="urn:microsoft.com/office/officeart/2005/8/layout/radial6"/>
    <dgm:cxn modelId="{8F1338C0-60F7-43F9-BC34-2B2CEBDF6F34}" type="presOf" srcId="{553E0C9E-9E6A-466F-B58B-251ADF2410FE}" destId="{8753DBEB-5525-4FEF-B45E-EA5E5FBA0A83}" srcOrd="0" destOrd="0" presId="urn:microsoft.com/office/officeart/2005/8/layout/radial6"/>
    <dgm:cxn modelId="{A6DC936E-DA74-4D70-A0C6-115824367D97}" type="presParOf" srcId="{CCA60AF8-25B8-4073-A84A-E0554B1F326C}" destId="{C2A879BF-92D4-4D11-AAFE-1355B89FB611}" srcOrd="0" destOrd="0" presId="urn:microsoft.com/office/officeart/2005/8/layout/radial6"/>
    <dgm:cxn modelId="{C159B6E9-DAF2-4A7D-A579-BDCE56E968A0}" type="presParOf" srcId="{CCA60AF8-25B8-4073-A84A-E0554B1F326C}" destId="{DC9954AA-BBCA-446C-9108-1E67BA3216E5}" srcOrd="1" destOrd="0" presId="urn:microsoft.com/office/officeart/2005/8/layout/radial6"/>
    <dgm:cxn modelId="{63323B0E-8730-49AA-9842-D206FFFDB9CD}" type="presParOf" srcId="{CCA60AF8-25B8-4073-A84A-E0554B1F326C}" destId="{29F30BB2-CBD0-4392-A38E-6DA5287D5140}" srcOrd="2" destOrd="0" presId="urn:microsoft.com/office/officeart/2005/8/layout/radial6"/>
    <dgm:cxn modelId="{913BC181-604E-4639-BAA3-6DD4F91F54D5}" type="presParOf" srcId="{CCA60AF8-25B8-4073-A84A-E0554B1F326C}" destId="{8753DBEB-5525-4FEF-B45E-EA5E5FBA0A83}" srcOrd="3" destOrd="0" presId="urn:microsoft.com/office/officeart/2005/8/layout/radial6"/>
    <dgm:cxn modelId="{3DD1B3C6-D623-4B5C-8A19-4D2D49472A11}" type="presParOf" srcId="{CCA60AF8-25B8-4073-A84A-E0554B1F326C}" destId="{72881E16-E634-4308-9C62-A134A9683B3B}" srcOrd="4" destOrd="0" presId="urn:microsoft.com/office/officeart/2005/8/layout/radial6"/>
    <dgm:cxn modelId="{B15AED58-599D-4E37-B540-78A920EA75BC}" type="presParOf" srcId="{CCA60AF8-25B8-4073-A84A-E0554B1F326C}" destId="{C1691771-0711-45CF-A689-E72ECFC7AF77}" srcOrd="5" destOrd="0" presId="urn:microsoft.com/office/officeart/2005/8/layout/radial6"/>
    <dgm:cxn modelId="{E1FC731E-E65D-4FF7-9D18-8351F256B708}" type="presParOf" srcId="{CCA60AF8-25B8-4073-A84A-E0554B1F326C}" destId="{560F16D2-3AEE-433D-8F58-2D1EE5D0BD5E}" srcOrd="6" destOrd="0" presId="urn:microsoft.com/office/officeart/2005/8/layout/radial6"/>
    <dgm:cxn modelId="{8C9464E6-6A77-4D1D-B0C8-2D1E02F042D3}" type="presParOf" srcId="{CCA60AF8-25B8-4073-A84A-E0554B1F326C}" destId="{C33F6FF3-8A35-4C66-B468-53D19465EA84}" srcOrd="7" destOrd="0" presId="urn:microsoft.com/office/officeart/2005/8/layout/radial6"/>
    <dgm:cxn modelId="{796819E9-D3D4-4601-BD09-6DBFEC4868B6}" type="presParOf" srcId="{CCA60AF8-25B8-4073-A84A-E0554B1F326C}" destId="{E0104AEF-A48D-4BBD-981B-BCC2169B2585}" srcOrd="8" destOrd="0" presId="urn:microsoft.com/office/officeart/2005/8/layout/radial6"/>
    <dgm:cxn modelId="{8AAE0268-0A06-4421-B492-B151B19742EF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/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E6237A7-B7D6-4F57-B294-392893933BAD}" type="presOf" srcId="{F79935F3-CAFB-4315-985A-F22F7F3527DC}" destId="{CCA60AF8-25B8-4073-A84A-E0554B1F326C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CB7640D5-204E-43B2-83BB-DE2C94B6C69B}" type="presOf" srcId="{4B22615F-884C-409F-9775-B71B58D5DEA8}" destId="{72881E16-E634-4308-9C62-A134A9683B3B}" srcOrd="0" destOrd="0" presId="urn:microsoft.com/office/officeart/2005/8/layout/radial6"/>
    <dgm:cxn modelId="{560F9A4A-CFF3-4606-86A2-7E6A98BC367D}" type="presOf" srcId="{0057EC54-C9D4-41B2-9FC4-7DBD543145C9}" destId="{560F16D2-3AEE-433D-8F58-2D1EE5D0BD5E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4855E87A-3EB9-4292-B520-1A0EC5E8D852}" type="presOf" srcId="{975C9CB2-0E53-4796-B4EC-AED8DD91AB07}" destId="{8FD912B9-7BBD-474C-B3A7-6C6FDF92641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4DD2CBF1-CC7D-4CD5-B91C-C42CFDF57146}" type="presOf" srcId="{3AA2F3E7-CC23-4FDE-9509-270C85DBC556}" destId="{DC9954AA-BBCA-446C-9108-1E67BA3216E5}" srcOrd="0" destOrd="0" presId="urn:microsoft.com/office/officeart/2005/8/layout/radial6"/>
    <dgm:cxn modelId="{C96E3CC9-69E8-4FA0-A017-C3747B00C18E}" type="presOf" srcId="{553E0C9E-9E6A-466F-B58B-251ADF2410FE}" destId="{8753DBEB-5525-4FEF-B45E-EA5E5FBA0A83}" srcOrd="0" destOrd="0" presId="urn:microsoft.com/office/officeart/2005/8/layout/radial6"/>
    <dgm:cxn modelId="{621A778C-5765-48C9-B7E1-CD839F5610DF}" type="presOf" srcId="{409A59E5-5ED0-4794-8E17-A21C3C759648}" destId="{C33F6FF3-8A35-4C66-B468-53D19465EA84}" srcOrd="0" destOrd="0" presId="urn:microsoft.com/office/officeart/2005/8/layout/radial6"/>
    <dgm:cxn modelId="{9AE8DF78-D5F5-4504-BF5A-4E3448527470}" type="presOf" srcId="{F0608A25-22C1-4322-A3E9-CF6F1BB2DCA8}" destId="{C2A879BF-92D4-4D11-AAFE-1355B89FB611}" srcOrd="0" destOrd="0" presId="urn:microsoft.com/office/officeart/2005/8/layout/radial6"/>
    <dgm:cxn modelId="{E06B6CE6-456F-421B-9CBC-17C6146E3780}" type="presParOf" srcId="{CCA60AF8-25B8-4073-A84A-E0554B1F326C}" destId="{C2A879BF-92D4-4D11-AAFE-1355B89FB611}" srcOrd="0" destOrd="0" presId="urn:microsoft.com/office/officeart/2005/8/layout/radial6"/>
    <dgm:cxn modelId="{EE1A276E-0F49-4652-B7C8-3DA05EBB6661}" type="presParOf" srcId="{CCA60AF8-25B8-4073-A84A-E0554B1F326C}" destId="{DC9954AA-BBCA-446C-9108-1E67BA3216E5}" srcOrd="1" destOrd="0" presId="urn:microsoft.com/office/officeart/2005/8/layout/radial6"/>
    <dgm:cxn modelId="{1D85C86A-15A7-4DB2-95CF-B3AA5E031214}" type="presParOf" srcId="{CCA60AF8-25B8-4073-A84A-E0554B1F326C}" destId="{29F30BB2-CBD0-4392-A38E-6DA5287D5140}" srcOrd="2" destOrd="0" presId="urn:microsoft.com/office/officeart/2005/8/layout/radial6"/>
    <dgm:cxn modelId="{84546B3C-58C9-4D56-8FB0-3B5F82307AE9}" type="presParOf" srcId="{CCA60AF8-25B8-4073-A84A-E0554B1F326C}" destId="{8753DBEB-5525-4FEF-B45E-EA5E5FBA0A83}" srcOrd="3" destOrd="0" presId="urn:microsoft.com/office/officeart/2005/8/layout/radial6"/>
    <dgm:cxn modelId="{6DE81171-BAF2-486D-A9C8-BED294906671}" type="presParOf" srcId="{CCA60AF8-25B8-4073-A84A-E0554B1F326C}" destId="{72881E16-E634-4308-9C62-A134A9683B3B}" srcOrd="4" destOrd="0" presId="urn:microsoft.com/office/officeart/2005/8/layout/radial6"/>
    <dgm:cxn modelId="{84D596A9-7BB0-4C49-AE80-D81729775FD1}" type="presParOf" srcId="{CCA60AF8-25B8-4073-A84A-E0554B1F326C}" destId="{C1691771-0711-45CF-A689-E72ECFC7AF77}" srcOrd="5" destOrd="0" presId="urn:microsoft.com/office/officeart/2005/8/layout/radial6"/>
    <dgm:cxn modelId="{6DC358EE-FE4D-4B46-87A9-F76A40C7A137}" type="presParOf" srcId="{CCA60AF8-25B8-4073-A84A-E0554B1F326C}" destId="{560F16D2-3AEE-433D-8F58-2D1EE5D0BD5E}" srcOrd="6" destOrd="0" presId="urn:microsoft.com/office/officeart/2005/8/layout/radial6"/>
    <dgm:cxn modelId="{4724C6D5-BE6F-4DF3-907C-E82046504407}" type="presParOf" srcId="{CCA60AF8-25B8-4073-A84A-E0554B1F326C}" destId="{C33F6FF3-8A35-4C66-B468-53D19465EA84}" srcOrd="7" destOrd="0" presId="urn:microsoft.com/office/officeart/2005/8/layout/radial6"/>
    <dgm:cxn modelId="{4935822D-6CFA-4E4C-83E7-8B8CFC738A2A}" type="presParOf" srcId="{CCA60AF8-25B8-4073-A84A-E0554B1F326C}" destId="{E0104AEF-A48D-4BBD-981B-BCC2169B2585}" srcOrd="8" destOrd="0" presId="urn:microsoft.com/office/officeart/2005/8/layout/radial6"/>
    <dgm:cxn modelId="{21236040-1EC0-4D20-8B95-B607EDB9D08B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824EB-3CC1-45AE-A9C8-F6C79A1A5F66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AE1F17E-BEA8-4A40-AFED-6571C0B067A9}">
      <dgm:prSet phldrT="[Text]"/>
      <dgm:spPr/>
      <dgm:t>
        <a:bodyPr/>
        <a:lstStyle/>
        <a:p>
          <a:r>
            <a:rPr lang="es-ES" dirty="0" err="1" smtClean="0"/>
            <a:t>Olap</a:t>
          </a:r>
          <a:r>
            <a:rPr lang="es-ES" dirty="0" smtClean="0"/>
            <a:t>: Batalla por el liderato</a:t>
          </a:r>
          <a:endParaRPr lang="es-ES" dirty="0"/>
        </a:p>
      </dgm:t>
    </dgm:pt>
    <dgm:pt modelId="{E5A1582F-E484-4B0A-B3F5-971E9065D2C6}" type="parTrans" cxnId="{5F077C8C-F1DC-4326-A98B-36692336CBDC}">
      <dgm:prSet/>
      <dgm:spPr/>
      <dgm:t>
        <a:bodyPr/>
        <a:lstStyle/>
        <a:p>
          <a:endParaRPr lang="es-ES"/>
        </a:p>
      </dgm:t>
    </dgm:pt>
    <dgm:pt modelId="{22291402-DEC4-47A7-ABE9-2310561A581C}" type="sibTrans" cxnId="{5F077C8C-F1DC-4326-A98B-36692336CBDC}">
      <dgm:prSet/>
      <dgm:spPr/>
      <dgm:t>
        <a:bodyPr/>
        <a:lstStyle/>
        <a:p>
          <a:endParaRPr lang="es-ES"/>
        </a:p>
      </dgm:t>
    </dgm:pt>
    <dgm:pt modelId="{E054129E-C7F3-460C-A2F5-C68B4C8C2D53}">
      <dgm:prSet phldrT="[Text]"/>
      <dgm:spPr/>
      <dgm:t>
        <a:bodyPr/>
        <a:lstStyle/>
        <a:p>
          <a:r>
            <a:rPr lang="es-ES" dirty="0" smtClean="0"/>
            <a:t>Puente  entre OLAP y el mundo del </a:t>
          </a:r>
          <a:r>
            <a:rPr lang="es-ES" dirty="0" err="1" smtClean="0"/>
            <a:t>reporting</a:t>
          </a:r>
          <a:r>
            <a:rPr lang="es-ES" dirty="0" smtClean="0"/>
            <a:t> tradicional</a:t>
          </a:r>
          <a:endParaRPr lang="es-ES" dirty="0"/>
        </a:p>
      </dgm:t>
    </dgm:pt>
    <dgm:pt modelId="{B5103CC8-7746-40D3-9992-6C2E84D52DBB}" type="parTrans" cxnId="{C96F3B4A-30F4-408B-A8B7-FB1A43433AA3}">
      <dgm:prSet/>
      <dgm:spPr/>
      <dgm:t>
        <a:bodyPr/>
        <a:lstStyle/>
        <a:p>
          <a:endParaRPr lang="es-ES"/>
        </a:p>
      </dgm:t>
    </dgm:pt>
    <dgm:pt modelId="{D078FE61-6FE9-4333-B54C-BC969274BC6E}" type="sibTrans" cxnId="{C96F3B4A-30F4-408B-A8B7-FB1A43433AA3}">
      <dgm:prSet/>
      <dgm:spPr/>
      <dgm:t>
        <a:bodyPr/>
        <a:lstStyle/>
        <a:p>
          <a:endParaRPr lang="es-ES"/>
        </a:p>
      </dgm:t>
    </dgm:pt>
    <dgm:pt modelId="{370F72EC-A8E5-4B68-AF33-6CFE3E3D92F9}">
      <dgm:prSet phldrT="[Text]" custT="1"/>
      <dgm:spPr/>
      <dgm:t>
        <a:bodyPr/>
        <a:lstStyle/>
        <a:p>
          <a:endParaRPr lang="es-ES" sz="700" dirty="0" smtClean="0">
            <a:solidFill>
              <a:schemeClr val="accent2">
                <a:lumMod val="60000"/>
                <a:lumOff val="40000"/>
              </a:schemeClr>
            </a:solidFill>
          </a:endParaRPr>
        </a:p>
        <a:p>
          <a:r>
            <a:rPr lang="es-ES" sz="166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?</a:t>
          </a:r>
          <a:endParaRPr lang="es-ES" sz="166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6BB1F462-4D65-4A9B-A36D-17A6C8341A6F}" type="parTrans" cxnId="{4390727B-BEF4-49B7-8BED-9E4E4592CA34}">
      <dgm:prSet/>
      <dgm:spPr/>
      <dgm:t>
        <a:bodyPr/>
        <a:lstStyle/>
        <a:p>
          <a:endParaRPr lang="es-ES"/>
        </a:p>
      </dgm:t>
    </dgm:pt>
    <dgm:pt modelId="{2C83687C-BA2D-485D-B46F-C75B3D7DE299}" type="sibTrans" cxnId="{4390727B-BEF4-49B7-8BED-9E4E4592CA34}">
      <dgm:prSet/>
      <dgm:spPr/>
      <dgm:t>
        <a:bodyPr/>
        <a:lstStyle/>
        <a:p>
          <a:endParaRPr lang="es-ES"/>
        </a:p>
      </dgm:t>
    </dgm:pt>
    <dgm:pt modelId="{FC3730D2-258F-49A7-AAB1-0D33440FAE21}">
      <dgm:prSet phldrT="[Text]"/>
      <dgm:spPr/>
      <dgm:t>
        <a:bodyPr/>
        <a:lstStyle/>
        <a:p>
          <a:r>
            <a:rPr lang="es-ES" dirty="0" smtClean="0"/>
            <a:t>Completa funcionalidad</a:t>
          </a:r>
          <a:endParaRPr lang="es-ES" dirty="0"/>
        </a:p>
      </dgm:t>
    </dgm:pt>
    <dgm:pt modelId="{B67ED87E-70FD-46DB-9FFA-CF7440C5854E}" type="parTrans" cxnId="{FE03F082-046C-4D6B-9416-19D35A1D1766}">
      <dgm:prSet/>
      <dgm:spPr/>
      <dgm:t>
        <a:bodyPr/>
        <a:lstStyle/>
        <a:p>
          <a:endParaRPr lang="es-ES"/>
        </a:p>
      </dgm:t>
    </dgm:pt>
    <dgm:pt modelId="{DC003A3C-B1FA-408A-BEFB-83E976168B61}" type="sibTrans" cxnId="{FE03F082-046C-4D6B-9416-19D35A1D1766}">
      <dgm:prSet/>
      <dgm:spPr/>
      <dgm:t>
        <a:bodyPr/>
        <a:lstStyle/>
        <a:p>
          <a:endParaRPr lang="es-ES"/>
        </a:p>
      </dgm:t>
    </dgm:pt>
    <dgm:pt modelId="{2C2BD541-C701-4FB0-8F0B-0E99DEB35955}">
      <dgm:prSet phldrT="[Text]"/>
      <dgm:spPr/>
      <dgm:t>
        <a:bodyPr/>
        <a:lstStyle/>
        <a:p>
          <a:r>
            <a:rPr lang="es-ES" dirty="0" smtClean="0"/>
            <a:t>Penetración en la empresa</a:t>
          </a:r>
          <a:endParaRPr lang="es-ES" dirty="0"/>
        </a:p>
      </dgm:t>
    </dgm:pt>
    <dgm:pt modelId="{731B42A2-C1D9-419D-99DE-C681AB00F0AA}" type="parTrans" cxnId="{1D50EAFE-4BB2-42B8-AC74-C170F06BAF07}">
      <dgm:prSet/>
      <dgm:spPr/>
      <dgm:t>
        <a:bodyPr/>
        <a:lstStyle/>
        <a:p>
          <a:endParaRPr lang="es-ES"/>
        </a:p>
      </dgm:t>
    </dgm:pt>
    <dgm:pt modelId="{47FD07BF-D6A1-4B9E-B737-142C6AECE79B}" type="sibTrans" cxnId="{1D50EAFE-4BB2-42B8-AC74-C170F06BAF07}">
      <dgm:prSet/>
      <dgm:spPr/>
      <dgm:t>
        <a:bodyPr/>
        <a:lstStyle/>
        <a:p>
          <a:endParaRPr lang="es-ES"/>
        </a:p>
      </dgm:t>
    </dgm:pt>
    <dgm:pt modelId="{D5766499-77BB-4871-940A-A1DF524896D0}">
      <dgm:prSet phldrT="[Text]"/>
      <dgm:spPr/>
      <dgm:t>
        <a:bodyPr/>
        <a:lstStyle/>
        <a:p>
          <a:r>
            <a:rPr lang="es-ES" dirty="0" smtClean="0"/>
            <a:t>Idea de liderazgo</a:t>
          </a:r>
          <a:endParaRPr lang="es-ES" dirty="0"/>
        </a:p>
      </dgm:t>
    </dgm:pt>
    <dgm:pt modelId="{69A92B47-B62C-4DDC-9C77-84E9BA2E78A5}" type="parTrans" cxnId="{25AE1869-3F80-4804-BC15-AAC507A3D2DC}">
      <dgm:prSet/>
      <dgm:spPr/>
      <dgm:t>
        <a:bodyPr/>
        <a:lstStyle/>
        <a:p>
          <a:endParaRPr lang="es-ES"/>
        </a:p>
      </dgm:t>
    </dgm:pt>
    <dgm:pt modelId="{32477B39-8CE3-4B06-B6FD-83A97631DA42}" type="sibTrans" cxnId="{25AE1869-3F80-4804-BC15-AAC507A3D2DC}">
      <dgm:prSet/>
      <dgm:spPr/>
      <dgm:t>
        <a:bodyPr/>
        <a:lstStyle/>
        <a:p>
          <a:endParaRPr lang="es-ES"/>
        </a:p>
      </dgm:t>
    </dgm:pt>
    <dgm:pt modelId="{F26CABC4-013C-44BE-AD20-37FBB9A4B407}">
      <dgm:prSet phldrT="[Text]"/>
      <dgm:spPr/>
      <dgm:t>
        <a:bodyPr/>
        <a:lstStyle/>
        <a:p>
          <a:r>
            <a:rPr lang="es-ES" dirty="0" smtClean="0"/>
            <a:t>Escalabilidad</a:t>
          </a:r>
          <a:endParaRPr lang="es-ES" dirty="0"/>
        </a:p>
      </dgm:t>
    </dgm:pt>
    <dgm:pt modelId="{BF86FB9C-F68D-44E3-847C-592C2869A860}" type="parTrans" cxnId="{89C70756-6495-414C-B20C-64B613FF84FD}">
      <dgm:prSet/>
      <dgm:spPr/>
      <dgm:t>
        <a:bodyPr/>
        <a:lstStyle/>
        <a:p>
          <a:endParaRPr lang="es-ES"/>
        </a:p>
      </dgm:t>
    </dgm:pt>
    <dgm:pt modelId="{BF923AAA-2436-4D0D-9A75-72F05BAD9EE0}" type="sibTrans" cxnId="{89C70756-6495-414C-B20C-64B613FF84FD}">
      <dgm:prSet/>
      <dgm:spPr/>
      <dgm:t>
        <a:bodyPr/>
        <a:lstStyle/>
        <a:p>
          <a:endParaRPr lang="es-ES"/>
        </a:p>
      </dgm:t>
    </dgm:pt>
    <dgm:pt modelId="{A9736E50-A14D-4C0D-9182-364E660B71C5}">
      <dgm:prSet phldrT="[Text]"/>
      <dgm:spPr/>
      <dgm:t>
        <a:bodyPr/>
        <a:lstStyle/>
        <a:p>
          <a:r>
            <a:rPr lang="es-ES" dirty="0" smtClean="0"/>
            <a:t>Centrado en el maximizar ingresos</a:t>
          </a:r>
          <a:endParaRPr lang="es-ES" dirty="0"/>
        </a:p>
      </dgm:t>
    </dgm:pt>
    <dgm:pt modelId="{E7A4B63E-AD73-424F-9F7F-FCF3317E8A2B}" type="parTrans" cxnId="{45B054ED-BBDD-4C45-B52F-9F0807555ECF}">
      <dgm:prSet/>
      <dgm:spPr/>
      <dgm:t>
        <a:bodyPr/>
        <a:lstStyle/>
        <a:p>
          <a:endParaRPr lang="es-ES"/>
        </a:p>
      </dgm:t>
    </dgm:pt>
    <dgm:pt modelId="{9F62D14D-F2A5-43BE-AFBF-2B6614BFE287}" type="sibTrans" cxnId="{45B054ED-BBDD-4C45-B52F-9F0807555ECF}">
      <dgm:prSet/>
      <dgm:spPr/>
      <dgm:t>
        <a:bodyPr/>
        <a:lstStyle/>
        <a:p>
          <a:endParaRPr lang="es-ES"/>
        </a:p>
      </dgm:t>
    </dgm:pt>
    <dgm:pt modelId="{150799C2-4A46-4AD7-BF67-D3E87123E001}">
      <dgm:prSet phldrT="[Text]"/>
      <dgm:spPr/>
      <dgm:t>
        <a:bodyPr/>
        <a:lstStyle/>
        <a:p>
          <a:r>
            <a:rPr lang="es-ES" dirty="0" smtClean="0"/>
            <a:t>Poniendo el pie en Minería </a:t>
          </a:r>
          <a:r>
            <a:rPr lang="es-ES" smtClean="0"/>
            <a:t>de datos</a:t>
          </a:r>
          <a:endParaRPr lang="es-ES" dirty="0"/>
        </a:p>
      </dgm:t>
    </dgm:pt>
    <dgm:pt modelId="{589509EC-8D53-49A8-86F3-B1CAE242D209}" type="parTrans" cxnId="{0E35FDC1-E40C-4722-9843-5BDEB9D8A2FE}">
      <dgm:prSet/>
      <dgm:spPr/>
      <dgm:t>
        <a:bodyPr/>
        <a:lstStyle/>
        <a:p>
          <a:endParaRPr lang="es-ES"/>
        </a:p>
      </dgm:t>
    </dgm:pt>
    <dgm:pt modelId="{89702B07-E3F0-4BCB-865B-DFB5A8C18A58}" type="sibTrans" cxnId="{0E35FDC1-E40C-4722-9843-5BDEB9D8A2FE}">
      <dgm:prSet/>
      <dgm:spPr/>
      <dgm:t>
        <a:bodyPr/>
        <a:lstStyle/>
        <a:p>
          <a:endParaRPr lang="es-ES"/>
        </a:p>
      </dgm:t>
    </dgm:pt>
    <dgm:pt modelId="{19C5085C-CFA9-4BA3-85F6-D762E1DC84D3}">
      <dgm:prSet phldrT="[Text]"/>
      <dgm:spPr/>
      <dgm:t>
        <a:bodyPr/>
        <a:lstStyle/>
        <a:p>
          <a:r>
            <a:rPr lang="es-ES" dirty="0" smtClean="0"/>
            <a:t>Muy buenos componentes web</a:t>
          </a:r>
          <a:endParaRPr lang="es-ES" dirty="0"/>
        </a:p>
      </dgm:t>
    </dgm:pt>
    <dgm:pt modelId="{16BF860A-607F-41DC-B74F-CA99A15F3FD1}" type="parTrans" cxnId="{EA0C745B-CE7C-4F7D-851A-A5EF4828BFB4}">
      <dgm:prSet/>
      <dgm:spPr/>
      <dgm:t>
        <a:bodyPr/>
        <a:lstStyle/>
        <a:p>
          <a:endParaRPr lang="es-ES"/>
        </a:p>
      </dgm:t>
    </dgm:pt>
    <dgm:pt modelId="{58F78D99-CA62-4290-B48F-F5996B98419A}" type="sibTrans" cxnId="{EA0C745B-CE7C-4F7D-851A-A5EF4828BFB4}">
      <dgm:prSet/>
      <dgm:spPr/>
      <dgm:t>
        <a:bodyPr/>
        <a:lstStyle/>
        <a:p>
          <a:endParaRPr lang="es-ES"/>
        </a:p>
      </dgm:t>
    </dgm:pt>
    <dgm:pt modelId="{3D41DA35-ED8C-4175-855C-7CA0D7684768}">
      <dgm:prSet phldrT="[Text]"/>
      <dgm:spPr/>
      <dgm:t>
        <a:bodyPr/>
        <a:lstStyle/>
        <a:p>
          <a:r>
            <a:rPr lang="es-ES" dirty="0" smtClean="0"/>
            <a:t>Buen soporte a </a:t>
          </a:r>
          <a:r>
            <a:rPr lang="es-ES" dirty="0" err="1" smtClean="0"/>
            <a:t>Olap</a:t>
          </a:r>
          <a:r>
            <a:rPr lang="es-ES" dirty="0" smtClean="0"/>
            <a:t> a </a:t>
          </a:r>
          <a:r>
            <a:rPr lang="es-ES" dirty="0" err="1" smtClean="0"/>
            <a:t>traves</a:t>
          </a:r>
          <a:r>
            <a:rPr lang="es-ES" dirty="0" smtClean="0"/>
            <a:t> de las </a:t>
          </a:r>
          <a:r>
            <a:rPr lang="es-ES" dirty="0" err="1" smtClean="0"/>
            <a:t>PivotTables</a:t>
          </a:r>
          <a:endParaRPr lang="es-ES" dirty="0"/>
        </a:p>
      </dgm:t>
    </dgm:pt>
    <dgm:pt modelId="{6C1DCD8E-CBCC-4B2E-8D72-006A37B403C6}" type="parTrans" cxnId="{6BD99B77-41F4-4BEA-B7FE-30D95552FC5D}">
      <dgm:prSet/>
      <dgm:spPr/>
      <dgm:t>
        <a:bodyPr/>
        <a:lstStyle/>
        <a:p>
          <a:endParaRPr lang="es-ES"/>
        </a:p>
      </dgm:t>
    </dgm:pt>
    <dgm:pt modelId="{38347DED-C7F0-4A0E-842C-57EC5A46DBBA}" type="sibTrans" cxnId="{6BD99B77-41F4-4BEA-B7FE-30D95552FC5D}">
      <dgm:prSet/>
      <dgm:spPr/>
      <dgm:t>
        <a:bodyPr/>
        <a:lstStyle/>
        <a:p>
          <a:endParaRPr lang="es-ES"/>
        </a:p>
      </dgm:t>
    </dgm:pt>
    <dgm:pt modelId="{1B597361-0FD3-4DD9-BD1C-02C01D1CF6F7}">
      <dgm:prSet phldrT="[Text]"/>
      <dgm:spPr/>
      <dgm:t>
        <a:bodyPr/>
        <a:lstStyle/>
        <a:p>
          <a:r>
            <a:rPr lang="es-ES" dirty="0" smtClean="0"/>
            <a:t>OFFICE XP</a:t>
          </a:r>
          <a:endParaRPr lang="es-ES" dirty="0"/>
        </a:p>
      </dgm:t>
    </dgm:pt>
    <dgm:pt modelId="{32861FAE-1967-451C-94E5-27343CB2FD47}" type="sibTrans" cxnId="{05E2E7A9-162F-4AF9-B2C6-63176C724BF0}">
      <dgm:prSet/>
      <dgm:spPr/>
      <dgm:t>
        <a:bodyPr/>
        <a:lstStyle/>
        <a:p>
          <a:endParaRPr lang="es-ES"/>
        </a:p>
      </dgm:t>
    </dgm:pt>
    <dgm:pt modelId="{6F5AF04C-C715-4A4F-8855-C29D9FA61B8D}" type="parTrans" cxnId="{05E2E7A9-162F-4AF9-B2C6-63176C724BF0}">
      <dgm:prSet/>
      <dgm:spPr/>
      <dgm:t>
        <a:bodyPr/>
        <a:lstStyle/>
        <a:p>
          <a:endParaRPr lang="es-ES"/>
        </a:p>
      </dgm:t>
    </dgm:pt>
    <dgm:pt modelId="{6E5B02F8-1552-429F-9067-41C3672CD6CD}">
      <dgm:prSet phldrT="[Text]"/>
      <dgm:spPr/>
      <dgm:t>
        <a:bodyPr/>
        <a:lstStyle/>
        <a:p>
          <a:r>
            <a:rPr lang="es-ES" dirty="0" smtClean="0"/>
            <a:t>Sigue centrado en los que trabajan solos</a:t>
          </a:r>
          <a:endParaRPr lang="es-ES" dirty="0"/>
        </a:p>
      </dgm:t>
    </dgm:pt>
    <dgm:pt modelId="{4608515D-59AD-43E1-875F-84FB160F228D}" type="parTrans" cxnId="{19DF672C-12BC-4A2C-811A-938F6D514F9C}">
      <dgm:prSet/>
      <dgm:spPr/>
      <dgm:t>
        <a:bodyPr/>
        <a:lstStyle/>
        <a:p>
          <a:endParaRPr lang="es-ES"/>
        </a:p>
      </dgm:t>
    </dgm:pt>
    <dgm:pt modelId="{D8F1D4F2-95C7-4C7C-90AF-227C6EC1B084}" type="sibTrans" cxnId="{19DF672C-12BC-4A2C-811A-938F6D514F9C}">
      <dgm:prSet/>
      <dgm:spPr/>
      <dgm:t>
        <a:bodyPr/>
        <a:lstStyle/>
        <a:p>
          <a:endParaRPr lang="es-ES"/>
        </a:p>
      </dgm:t>
    </dgm:pt>
    <dgm:pt modelId="{87599760-CA07-41E6-A8DB-F2DF60F934D5}">
      <dgm:prSet phldrT="[Text]"/>
      <dgm:spPr/>
      <dgm:t>
        <a:bodyPr/>
        <a:lstStyle/>
        <a:p>
          <a:r>
            <a:rPr lang="es-ES" dirty="0" smtClean="0"/>
            <a:t>Gran avance en funcionalidad, escalabilidad y disponibilidad para la gran empresa</a:t>
          </a:r>
          <a:endParaRPr lang="es-ES" dirty="0"/>
        </a:p>
      </dgm:t>
    </dgm:pt>
    <dgm:pt modelId="{EEA0F822-9842-4CD6-A44E-7685D088E037}" type="parTrans" cxnId="{79220C37-7617-43B8-957B-2BDA2C07D5D7}">
      <dgm:prSet/>
      <dgm:spPr/>
      <dgm:t>
        <a:bodyPr/>
        <a:lstStyle/>
        <a:p>
          <a:endParaRPr lang="es-ES"/>
        </a:p>
      </dgm:t>
    </dgm:pt>
    <dgm:pt modelId="{4DBE5253-4129-4661-9605-6BFBA1B14977}" type="sibTrans" cxnId="{79220C37-7617-43B8-957B-2BDA2C07D5D7}">
      <dgm:prSet/>
      <dgm:spPr/>
      <dgm:t>
        <a:bodyPr/>
        <a:lstStyle/>
        <a:p>
          <a:endParaRPr lang="es-ES"/>
        </a:p>
      </dgm:t>
    </dgm:pt>
    <dgm:pt modelId="{C151C808-B53F-4FAD-BB3D-5BA6C53AD993}">
      <dgm:prSet phldrT="[Text]"/>
      <dgm:spPr/>
      <dgm:t>
        <a:bodyPr/>
        <a:lstStyle/>
        <a:p>
          <a:r>
            <a:rPr lang="es-ES" dirty="0" smtClean="0"/>
            <a:t>Solución de primera </a:t>
          </a:r>
          <a:r>
            <a:rPr lang="es-ES" dirty="0" err="1" smtClean="0"/>
            <a:t>linea</a:t>
          </a:r>
          <a:r>
            <a:rPr lang="es-ES" dirty="0" smtClean="0"/>
            <a:t> para Minería de datos</a:t>
          </a:r>
          <a:endParaRPr lang="es-ES" dirty="0"/>
        </a:p>
      </dgm:t>
    </dgm:pt>
    <dgm:pt modelId="{8B2B6C1C-D0E9-4247-B1D7-EADB18C90E29}" type="parTrans" cxnId="{539860CB-32E3-4B09-826B-402929083DAF}">
      <dgm:prSet/>
      <dgm:spPr/>
      <dgm:t>
        <a:bodyPr/>
        <a:lstStyle/>
        <a:p>
          <a:endParaRPr lang="es-ES"/>
        </a:p>
      </dgm:t>
    </dgm:pt>
    <dgm:pt modelId="{CA12CE43-D8AA-4449-B29B-CB5D55BF77E3}" type="sibTrans" cxnId="{539860CB-32E3-4B09-826B-402929083DAF}">
      <dgm:prSet/>
      <dgm:spPr/>
      <dgm:t>
        <a:bodyPr/>
        <a:lstStyle/>
        <a:p>
          <a:endParaRPr lang="es-ES"/>
        </a:p>
      </dgm:t>
    </dgm:pt>
    <dgm:pt modelId="{F23F8B11-9326-4336-AC72-F35CF91A23C6}">
      <dgm:prSet phldrT="[Text]"/>
      <dgm:spPr/>
      <dgm:t>
        <a:bodyPr/>
        <a:lstStyle/>
        <a:p>
          <a:r>
            <a:rPr lang="es-ES" dirty="0" smtClean="0"/>
            <a:t>Integración muy profunda con</a:t>
          </a:r>
          <a:endParaRPr lang="es-ES" dirty="0"/>
        </a:p>
      </dgm:t>
    </dgm:pt>
    <dgm:pt modelId="{1A88C68D-0DC3-4BE2-A166-433035913520}" type="parTrans" cxnId="{D93FEC4B-4DC9-42BC-BB29-4C3B639BAFD1}">
      <dgm:prSet/>
      <dgm:spPr/>
      <dgm:t>
        <a:bodyPr/>
        <a:lstStyle/>
        <a:p>
          <a:endParaRPr lang="es-ES"/>
        </a:p>
      </dgm:t>
    </dgm:pt>
    <dgm:pt modelId="{2DBC6D67-F442-4B69-B3BE-4D447C0CE637}" type="sibTrans" cxnId="{D93FEC4B-4DC9-42BC-BB29-4C3B639BAFD1}">
      <dgm:prSet/>
      <dgm:spPr/>
      <dgm:t>
        <a:bodyPr/>
        <a:lstStyle/>
        <a:p>
          <a:endParaRPr lang="es-ES"/>
        </a:p>
      </dgm:t>
    </dgm:pt>
    <dgm:pt modelId="{93B5458A-915B-4E82-9DB9-86566DAAB2DE}">
      <dgm:prSet phldrT="[Text]"/>
      <dgm:spPr/>
      <dgm:t>
        <a:bodyPr/>
        <a:lstStyle/>
        <a:p>
          <a:r>
            <a:rPr lang="es-ES" dirty="0" smtClean="0"/>
            <a:t>Excel 2007</a:t>
          </a:r>
          <a:endParaRPr lang="es-ES" dirty="0"/>
        </a:p>
      </dgm:t>
    </dgm:pt>
    <dgm:pt modelId="{98624818-D9CF-41A9-BC8D-B115787BB497}" type="parTrans" cxnId="{37237A6C-655C-4B0B-A7CE-53DA34876B1D}">
      <dgm:prSet/>
      <dgm:spPr/>
      <dgm:t>
        <a:bodyPr/>
        <a:lstStyle/>
        <a:p>
          <a:endParaRPr lang="es-ES"/>
        </a:p>
      </dgm:t>
    </dgm:pt>
    <dgm:pt modelId="{381627C5-252E-4282-BDA9-446A68ED6454}" type="sibTrans" cxnId="{37237A6C-655C-4B0B-A7CE-53DA34876B1D}">
      <dgm:prSet/>
      <dgm:spPr/>
      <dgm:t>
        <a:bodyPr/>
        <a:lstStyle/>
        <a:p>
          <a:endParaRPr lang="es-ES"/>
        </a:p>
      </dgm:t>
    </dgm:pt>
    <dgm:pt modelId="{8F45FE28-118F-4BB1-BFCF-A6E72753F1E8}">
      <dgm:prSet phldrT="[Text]"/>
      <dgm:spPr/>
      <dgm:t>
        <a:bodyPr/>
        <a:lstStyle/>
        <a:p>
          <a:r>
            <a:rPr lang="es-ES" dirty="0" err="1" smtClean="0"/>
            <a:t>Sharepoint</a:t>
          </a:r>
          <a:r>
            <a:rPr lang="es-ES" dirty="0" smtClean="0"/>
            <a:t> Server 2007</a:t>
          </a:r>
          <a:endParaRPr lang="es-ES" dirty="0"/>
        </a:p>
      </dgm:t>
    </dgm:pt>
    <dgm:pt modelId="{0B873536-9461-47B2-94DF-34B4DD0B23DD}" type="parTrans" cxnId="{0BE5CF82-3C95-4BC5-B5AF-0DD6142E79A2}">
      <dgm:prSet/>
      <dgm:spPr/>
      <dgm:t>
        <a:bodyPr/>
        <a:lstStyle/>
        <a:p>
          <a:endParaRPr lang="es-ES"/>
        </a:p>
      </dgm:t>
    </dgm:pt>
    <dgm:pt modelId="{BF3F5044-768D-4859-94E1-8DAB60F513FD}" type="sibTrans" cxnId="{0BE5CF82-3C95-4BC5-B5AF-0DD6142E79A2}">
      <dgm:prSet/>
      <dgm:spPr/>
      <dgm:t>
        <a:bodyPr/>
        <a:lstStyle/>
        <a:p>
          <a:endParaRPr lang="es-ES"/>
        </a:p>
      </dgm:t>
    </dgm:pt>
    <dgm:pt modelId="{0E184AA8-E80F-46B1-98A9-FEB3213342A5}">
      <dgm:prSet phldrT="[Text]"/>
      <dgm:spPr/>
      <dgm:t>
        <a:bodyPr/>
        <a:lstStyle/>
        <a:p>
          <a:r>
            <a:rPr lang="es-ES" dirty="0" smtClean="0"/>
            <a:t>BSM 2006</a:t>
          </a:r>
          <a:endParaRPr lang="es-ES" dirty="0"/>
        </a:p>
      </dgm:t>
    </dgm:pt>
    <dgm:pt modelId="{4CF9AD83-7986-42BD-B141-DF5448748FD7}" type="parTrans" cxnId="{2F540F1E-9C79-4B16-859F-C96EF28395E3}">
      <dgm:prSet/>
      <dgm:spPr/>
      <dgm:t>
        <a:bodyPr/>
        <a:lstStyle/>
        <a:p>
          <a:endParaRPr lang="es-ES"/>
        </a:p>
      </dgm:t>
    </dgm:pt>
    <dgm:pt modelId="{229D4AD7-F6D9-4896-A539-1DE0ECC47574}" type="sibTrans" cxnId="{2F540F1E-9C79-4B16-859F-C96EF28395E3}">
      <dgm:prSet/>
      <dgm:spPr/>
      <dgm:t>
        <a:bodyPr/>
        <a:lstStyle/>
        <a:p>
          <a:endParaRPr lang="es-ES"/>
        </a:p>
      </dgm:t>
    </dgm:pt>
    <dgm:pt modelId="{37569F44-BD23-4E1B-97FA-9CE47AC22296}">
      <dgm:prSet phldrT="[Text]"/>
      <dgm:spPr/>
      <dgm:t>
        <a:bodyPr/>
        <a:lstStyle/>
        <a:p>
          <a:r>
            <a:rPr lang="es-ES" dirty="0" err="1" smtClean="0"/>
            <a:t>Reporting</a:t>
          </a:r>
          <a:r>
            <a:rPr lang="es-ES" dirty="0" smtClean="0"/>
            <a:t> Services</a:t>
          </a:r>
          <a:endParaRPr lang="es-ES" dirty="0"/>
        </a:p>
      </dgm:t>
    </dgm:pt>
    <dgm:pt modelId="{904195AA-9EBF-42F1-9249-16A9606B3876}" type="parTrans" cxnId="{C4B6A6E8-7823-4486-A7C6-37E73CF897EF}">
      <dgm:prSet/>
      <dgm:spPr/>
      <dgm:t>
        <a:bodyPr/>
        <a:lstStyle/>
        <a:p>
          <a:endParaRPr lang="es-ES"/>
        </a:p>
      </dgm:t>
    </dgm:pt>
    <dgm:pt modelId="{78D47C03-FBD1-406D-BB5A-77D456428D5C}" type="sibTrans" cxnId="{C4B6A6E8-7823-4486-A7C6-37E73CF897EF}">
      <dgm:prSet/>
      <dgm:spPr/>
      <dgm:t>
        <a:bodyPr/>
        <a:lstStyle/>
        <a:p>
          <a:endParaRPr lang="es-ES"/>
        </a:p>
      </dgm:t>
    </dgm:pt>
    <dgm:pt modelId="{4F81E309-4F38-4D34-A541-D1D33C58873B}">
      <dgm:prSet phldrT="[Text]"/>
      <dgm:spPr/>
      <dgm:t>
        <a:bodyPr/>
        <a:lstStyle/>
        <a:p>
          <a:r>
            <a:rPr lang="es-ES" dirty="0" smtClean="0"/>
            <a:t>Performance Point</a:t>
          </a:r>
          <a:endParaRPr lang="es-ES" dirty="0"/>
        </a:p>
      </dgm:t>
    </dgm:pt>
    <dgm:pt modelId="{F8678890-E630-48D0-87D9-313FE250BD13}" type="parTrans" cxnId="{F9950B25-1774-49B1-946B-EB574FB55EC6}">
      <dgm:prSet/>
      <dgm:spPr/>
      <dgm:t>
        <a:bodyPr/>
        <a:lstStyle/>
        <a:p>
          <a:endParaRPr lang="es-ES"/>
        </a:p>
      </dgm:t>
    </dgm:pt>
    <dgm:pt modelId="{C2A4C941-6C29-4231-B7C7-D9A41E7A81E3}" type="sibTrans" cxnId="{F9950B25-1774-49B1-946B-EB574FB55EC6}">
      <dgm:prSet/>
      <dgm:spPr/>
      <dgm:t>
        <a:bodyPr/>
        <a:lstStyle/>
        <a:p>
          <a:endParaRPr lang="es-ES"/>
        </a:p>
      </dgm:t>
    </dgm:pt>
    <dgm:pt modelId="{AB4D2A00-C4DA-4F14-B948-8533DB8E8DB4}" type="pres">
      <dgm:prSet presAssocID="{4BA824EB-3CC1-45AE-A9C8-F6C79A1A5F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E170E-5374-4D33-8838-80E78E040661}" type="pres">
      <dgm:prSet presAssocID="{4BA824EB-3CC1-45AE-A9C8-F6C79A1A5F66}" presName="bkgdShp" presStyleLbl="alignAccFollowNode1" presStyleIdx="0" presStyleCnt="1"/>
      <dgm:spPr/>
      <dgm:t>
        <a:bodyPr/>
        <a:lstStyle/>
        <a:p>
          <a:endParaRPr lang="es-ES"/>
        </a:p>
      </dgm:t>
    </dgm:pt>
    <dgm:pt modelId="{97C887F6-9145-4BCD-A0BF-D36277641368}" type="pres">
      <dgm:prSet presAssocID="{4BA824EB-3CC1-45AE-A9C8-F6C79A1A5F66}" presName="linComp" presStyleCnt="0"/>
      <dgm:spPr/>
    </dgm:pt>
    <dgm:pt modelId="{E0637A22-742E-48F7-8679-29D218700B0D}" type="pres">
      <dgm:prSet presAssocID="{EAE1F17E-BEA8-4A40-AFED-6571C0B067A9}" presName="compNode" presStyleCnt="0"/>
      <dgm:spPr/>
    </dgm:pt>
    <dgm:pt modelId="{B943EBFD-17AF-4CED-97AA-36308C41DE98}" type="pres">
      <dgm:prSet presAssocID="{EAE1F17E-BEA8-4A40-AFED-6571C0B067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FAFBFD-5563-4C6F-9A6F-C76E8749D4CD}" type="pres">
      <dgm:prSet presAssocID="{EAE1F17E-BEA8-4A40-AFED-6571C0B067A9}" presName="invisiNode" presStyleLbl="node1" presStyleIdx="0" presStyleCnt="3"/>
      <dgm:spPr/>
    </dgm:pt>
    <dgm:pt modelId="{95CECE0C-FFC6-401E-A26D-D7E3107D2B74}" type="pres">
      <dgm:prSet presAssocID="{EAE1F17E-BEA8-4A40-AFED-6571C0B067A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7E93A8-3DDD-4B83-BFED-13A0B9590EDC}" type="pres">
      <dgm:prSet presAssocID="{22291402-DEC4-47A7-ABE9-2310561A58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8E42D6-E5A2-4328-9DCE-81636CA6310F}" type="pres">
      <dgm:prSet presAssocID="{E054129E-C7F3-460C-A2F5-C68B4C8C2D53}" presName="compNode" presStyleCnt="0"/>
      <dgm:spPr/>
    </dgm:pt>
    <dgm:pt modelId="{E662901D-D003-4737-8D1E-B359F9FFA881}" type="pres">
      <dgm:prSet presAssocID="{E054129E-C7F3-460C-A2F5-C68B4C8C2D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966EDC-CA2F-4DAD-B407-D67B26CEA3A6}" type="pres">
      <dgm:prSet presAssocID="{E054129E-C7F3-460C-A2F5-C68B4C8C2D53}" presName="invisiNode" presStyleLbl="node1" presStyleIdx="1" presStyleCnt="3"/>
      <dgm:spPr/>
    </dgm:pt>
    <dgm:pt modelId="{0E71ED54-2092-4D7E-AA81-218B754C037F}" type="pres">
      <dgm:prSet presAssocID="{E054129E-C7F3-460C-A2F5-C68B4C8C2D53}" presName="imagNode" presStyleLbl="fgImgPlace1" presStyleIdx="1" presStyleCnt="3" custScaleY="766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41C418-281C-4C79-811E-5622CEBCE1C1}" type="pres">
      <dgm:prSet presAssocID="{D078FE61-6FE9-4333-B54C-BC969274BC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B74F15-E92A-4C55-B48A-688EEDDE6AD0}" type="pres">
      <dgm:prSet presAssocID="{370F72EC-A8E5-4B68-AF33-6CFE3E3D92F9}" presName="compNode" presStyleCnt="0"/>
      <dgm:spPr/>
    </dgm:pt>
    <dgm:pt modelId="{134A4C8A-89BE-4BD6-B140-41FFEEBCE396}" type="pres">
      <dgm:prSet presAssocID="{370F72EC-A8E5-4B68-AF33-6CFE3E3D92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A18FC-FC10-42D4-93C1-AD347200B4F1}" type="pres">
      <dgm:prSet presAssocID="{370F72EC-A8E5-4B68-AF33-6CFE3E3D92F9}" presName="invisiNode" presStyleLbl="node1" presStyleIdx="2" presStyleCnt="3"/>
      <dgm:spPr/>
    </dgm:pt>
    <dgm:pt modelId="{923017A6-6075-4543-BAC3-4D6CD296FF26}" type="pres">
      <dgm:prSet presAssocID="{370F72EC-A8E5-4B68-AF33-6CFE3E3D92F9}" presName="imagNode" presStyleLbl="fgImgPlace1" presStyleIdx="2" presStyleCnt="3" custScaleY="599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EA0C745B-CE7C-4F7D-851A-A5EF4828BFB4}" srcId="{EAE1F17E-BEA8-4A40-AFED-6571C0B067A9}" destId="{19C5085C-CFA9-4BA3-85F6-D762E1DC84D3}" srcOrd="8" destOrd="0" parTransId="{16BF860A-607F-41DC-B74F-CA99A15F3FD1}" sibTransId="{58F78D99-CA62-4290-B48F-F5996B98419A}"/>
    <dgm:cxn modelId="{C96F3B4A-30F4-408B-A8B7-FB1A43433AA3}" srcId="{4BA824EB-3CC1-45AE-A9C8-F6C79A1A5F66}" destId="{E054129E-C7F3-460C-A2F5-C68B4C8C2D53}" srcOrd="1" destOrd="0" parTransId="{B5103CC8-7746-40D3-9992-6C2E84D52DBB}" sibTransId="{D078FE61-6FE9-4333-B54C-BC969274BC6E}"/>
    <dgm:cxn modelId="{0AC63E67-FE1D-4FDD-9B28-A460188B3A0D}" type="presOf" srcId="{6E5B02F8-1552-429F-9067-41C3672CD6CD}" destId="{B943EBFD-17AF-4CED-97AA-36308C41DE98}" srcOrd="0" destOrd="10" presId="urn:microsoft.com/office/officeart/2005/8/layout/pList2"/>
    <dgm:cxn modelId="{F5D9C7F2-38FF-4F23-AFA9-0248F41E4331}" type="presOf" srcId="{8F45FE28-118F-4BB1-BFCF-A6E72753F1E8}" destId="{E662901D-D003-4737-8D1E-B359F9FFA881}" srcOrd="0" destOrd="5" presId="urn:microsoft.com/office/officeart/2005/8/layout/pList2"/>
    <dgm:cxn modelId="{37237A6C-655C-4B0B-A7CE-53DA34876B1D}" srcId="{F23F8B11-9326-4336-AC72-F35CF91A23C6}" destId="{93B5458A-915B-4E82-9DB9-86566DAAB2DE}" srcOrd="0" destOrd="0" parTransId="{98624818-D9CF-41A9-BC8D-B115787BB497}" sibTransId="{381627C5-252E-4282-BDA9-446A68ED6454}"/>
    <dgm:cxn modelId="{D93FEC4B-4DC9-42BC-BB29-4C3B639BAFD1}" srcId="{E054129E-C7F3-460C-A2F5-C68B4C8C2D53}" destId="{F23F8B11-9326-4336-AC72-F35CF91A23C6}" srcOrd="2" destOrd="0" parTransId="{1A88C68D-0DC3-4BE2-A166-433035913520}" sibTransId="{2DBC6D67-F442-4B69-B3BE-4D447C0CE637}"/>
    <dgm:cxn modelId="{CACBC499-1708-4DE9-BBCD-0AA5114A7222}" type="presOf" srcId="{A9736E50-A14D-4C0D-9182-364E660B71C5}" destId="{B943EBFD-17AF-4CED-97AA-36308C41DE98}" srcOrd="0" destOrd="5" presId="urn:microsoft.com/office/officeart/2005/8/layout/pList2"/>
    <dgm:cxn modelId="{39CFCBF4-BF6A-49A5-9541-A136D6B05F08}" type="presOf" srcId="{C151C808-B53F-4FAD-BB3D-5BA6C53AD993}" destId="{E662901D-D003-4737-8D1E-B359F9FFA881}" srcOrd="0" destOrd="2" presId="urn:microsoft.com/office/officeart/2005/8/layout/pList2"/>
    <dgm:cxn modelId="{1D50EAFE-4BB2-42B8-AC74-C170F06BAF07}" srcId="{EAE1F17E-BEA8-4A40-AFED-6571C0B067A9}" destId="{2C2BD541-C701-4FB0-8F0B-0E99DEB35955}" srcOrd="1" destOrd="0" parTransId="{731B42A2-C1D9-419D-99DE-C681AB00F0AA}" sibTransId="{47FD07BF-D6A1-4B9E-B737-142C6AECE79B}"/>
    <dgm:cxn modelId="{6BD99B77-41F4-4BEA-B7FE-30D95552FC5D}" srcId="{EAE1F17E-BEA8-4A40-AFED-6571C0B067A9}" destId="{3D41DA35-ED8C-4175-855C-7CA0D7684768}" srcOrd="7" destOrd="0" parTransId="{6C1DCD8E-CBCC-4B2E-8D72-006A37B403C6}" sibTransId="{38347DED-C7F0-4A0E-842C-57EC5A46DBBA}"/>
    <dgm:cxn modelId="{5F077C8C-F1DC-4326-A98B-36692336CBDC}" srcId="{4BA824EB-3CC1-45AE-A9C8-F6C79A1A5F66}" destId="{EAE1F17E-BEA8-4A40-AFED-6571C0B067A9}" srcOrd="0" destOrd="0" parTransId="{E5A1582F-E484-4B0A-B3F5-971E9065D2C6}" sibTransId="{22291402-DEC4-47A7-ABE9-2310561A581C}"/>
    <dgm:cxn modelId="{F9950B25-1774-49B1-946B-EB574FB55EC6}" srcId="{F23F8B11-9326-4336-AC72-F35CF91A23C6}" destId="{4F81E309-4F38-4D34-A541-D1D33C58873B}" srcOrd="4" destOrd="0" parTransId="{F8678890-E630-48D0-87D9-313FE250BD13}" sibTransId="{C2A4C941-6C29-4231-B7C7-D9A41E7A81E3}"/>
    <dgm:cxn modelId="{89C70756-6495-414C-B20C-64B613FF84FD}" srcId="{EAE1F17E-BEA8-4A40-AFED-6571C0B067A9}" destId="{F26CABC4-013C-44BE-AD20-37FBB9A4B407}" srcOrd="3" destOrd="0" parTransId="{BF86FB9C-F68D-44E3-847C-592C2869A860}" sibTransId="{BF923AAA-2436-4D0D-9A75-72F05BAD9EE0}"/>
    <dgm:cxn modelId="{79220C37-7617-43B8-957B-2BDA2C07D5D7}" srcId="{E054129E-C7F3-460C-A2F5-C68B4C8C2D53}" destId="{87599760-CA07-41E6-A8DB-F2DF60F934D5}" srcOrd="0" destOrd="0" parTransId="{EEA0F822-9842-4CD6-A44E-7685D088E037}" sibTransId="{4DBE5253-4129-4661-9605-6BFBA1B14977}"/>
    <dgm:cxn modelId="{59C00B04-40F9-408A-9CE6-6AC099844CBC}" type="presOf" srcId="{150799C2-4A46-4AD7-BF67-D3E87123E001}" destId="{B943EBFD-17AF-4CED-97AA-36308C41DE98}" srcOrd="0" destOrd="6" presId="urn:microsoft.com/office/officeart/2005/8/layout/pList2"/>
    <dgm:cxn modelId="{C1A99B1F-E37D-4ECA-A404-9E1F7CE3F4EB}" type="presOf" srcId="{87599760-CA07-41E6-A8DB-F2DF60F934D5}" destId="{E662901D-D003-4737-8D1E-B359F9FFA881}" srcOrd="0" destOrd="1" presId="urn:microsoft.com/office/officeart/2005/8/layout/pList2"/>
    <dgm:cxn modelId="{93115802-5A57-4F7D-B42F-7D6415E4E13B}" type="presOf" srcId="{E054129E-C7F3-460C-A2F5-C68B4C8C2D53}" destId="{E662901D-D003-4737-8D1E-B359F9FFA881}" srcOrd="0" destOrd="0" presId="urn:microsoft.com/office/officeart/2005/8/layout/pList2"/>
    <dgm:cxn modelId="{CA83AF03-00F8-4914-85B8-D6BA2C75777F}" type="presOf" srcId="{3D41DA35-ED8C-4175-855C-7CA0D7684768}" destId="{B943EBFD-17AF-4CED-97AA-36308C41DE98}" srcOrd="0" destOrd="8" presId="urn:microsoft.com/office/officeart/2005/8/layout/pList2"/>
    <dgm:cxn modelId="{05E2E7A9-162F-4AF9-B2C6-63176C724BF0}" srcId="{EAE1F17E-BEA8-4A40-AFED-6571C0B067A9}" destId="{1B597361-0FD3-4DD9-BD1C-02C01D1CF6F7}" srcOrd="6" destOrd="0" parTransId="{6F5AF04C-C715-4A4F-8855-C29D9FA61B8D}" sibTransId="{32861FAE-1967-451C-94E5-27343CB2FD47}"/>
    <dgm:cxn modelId="{3D77D282-AAAB-413C-94D5-6556A8D9FA83}" type="presOf" srcId="{37569F44-BD23-4E1B-97FA-9CE47AC22296}" destId="{E662901D-D003-4737-8D1E-B359F9FFA881}" srcOrd="0" destOrd="7" presId="urn:microsoft.com/office/officeart/2005/8/layout/pList2"/>
    <dgm:cxn modelId="{19DF672C-12BC-4A2C-811A-938F6D514F9C}" srcId="{EAE1F17E-BEA8-4A40-AFED-6571C0B067A9}" destId="{6E5B02F8-1552-429F-9067-41C3672CD6CD}" srcOrd="9" destOrd="0" parTransId="{4608515D-59AD-43E1-875F-84FB160F228D}" sibTransId="{D8F1D4F2-95C7-4C7C-90AF-227C6EC1B084}"/>
    <dgm:cxn modelId="{C4B6A6E8-7823-4486-A7C6-37E73CF897EF}" srcId="{F23F8B11-9326-4336-AC72-F35CF91A23C6}" destId="{37569F44-BD23-4E1B-97FA-9CE47AC22296}" srcOrd="3" destOrd="0" parTransId="{904195AA-9EBF-42F1-9249-16A9606B3876}" sibTransId="{78D47C03-FBD1-406D-BB5A-77D456428D5C}"/>
    <dgm:cxn modelId="{2BA13C76-419F-4C37-9AD5-190C77531B8E}" type="presOf" srcId="{1B597361-0FD3-4DD9-BD1C-02C01D1CF6F7}" destId="{B943EBFD-17AF-4CED-97AA-36308C41DE98}" srcOrd="0" destOrd="7" presId="urn:microsoft.com/office/officeart/2005/8/layout/pList2"/>
    <dgm:cxn modelId="{2CA6D5DB-4975-4527-939D-2377D91B4CB9}" type="presOf" srcId="{19C5085C-CFA9-4BA3-85F6-D762E1DC84D3}" destId="{B943EBFD-17AF-4CED-97AA-36308C41DE98}" srcOrd="0" destOrd="9" presId="urn:microsoft.com/office/officeart/2005/8/layout/pList2"/>
    <dgm:cxn modelId="{0BE5CF82-3C95-4BC5-B5AF-0DD6142E79A2}" srcId="{F23F8B11-9326-4336-AC72-F35CF91A23C6}" destId="{8F45FE28-118F-4BB1-BFCF-A6E72753F1E8}" srcOrd="1" destOrd="0" parTransId="{0B873536-9461-47B2-94DF-34B4DD0B23DD}" sibTransId="{BF3F5044-768D-4859-94E1-8DAB60F513FD}"/>
    <dgm:cxn modelId="{FDCEB343-1D9F-4FBE-9659-1DBE4F0BA2FD}" type="presOf" srcId="{FC3730D2-258F-49A7-AAB1-0D33440FAE21}" destId="{B943EBFD-17AF-4CED-97AA-36308C41DE98}" srcOrd="0" destOrd="1" presId="urn:microsoft.com/office/officeart/2005/8/layout/pList2"/>
    <dgm:cxn modelId="{C434FAEA-9E15-4A42-90A7-1CD3FB1B55C6}" type="presOf" srcId="{22291402-DEC4-47A7-ABE9-2310561A581C}" destId="{C67E93A8-3DDD-4B83-BFED-13A0B9590EDC}" srcOrd="0" destOrd="0" presId="urn:microsoft.com/office/officeart/2005/8/layout/pList2"/>
    <dgm:cxn modelId="{25AE1869-3F80-4804-BC15-AAC507A3D2DC}" srcId="{EAE1F17E-BEA8-4A40-AFED-6571C0B067A9}" destId="{D5766499-77BB-4871-940A-A1DF524896D0}" srcOrd="2" destOrd="0" parTransId="{69A92B47-B62C-4DDC-9C77-84E9BA2E78A5}" sibTransId="{32477B39-8CE3-4B06-B6FD-83A97631DA42}"/>
    <dgm:cxn modelId="{E65CF215-8E72-49A3-B926-2B2DFE768FC9}" type="presOf" srcId="{0E184AA8-E80F-46B1-98A9-FEB3213342A5}" destId="{E662901D-D003-4737-8D1E-B359F9FFA881}" srcOrd="0" destOrd="6" presId="urn:microsoft.com/office/officeart/2005/8/layout/pList2"/>
    <dgm:cxn modelId="{5FA6EDCB-039A-44CF-9B9A-5247177A8790}" type="presOf" srcId="{4F81E309-4F38-4D34-A541-D1D33C58873B}" destId="{E662901D-D003-4737-8D1E-B359F9FFA881}" srcOrd="0" destOrd="8" presId="urn:microsoft.com/office/officeart/2005/8/layout/pList2"/>
    <dgm:cxn modelId="{FE03F082-046C-4D6B-9416-19D35A1D1766}" srcId="{EAE1F17E-BEA8-4A40-AFED-6571C0B067A9}" destId="{FC3730D2-258F-49A7-AAB1-0D33440FAE21}" srcOrd="0" destOrd="0" parTransId="{B67ED87E-70FD-46DB-9FFA-CF7440C5854E}" sibTransId="{DC003A3C-B1FA-408A-BEFB-83E976168B61}"/>
    <dgm:cxn modelId="{13335AB4-4ACD-47E0-B4F3-72E54236BD7C}" type="presOf" srcId="{2C2BD541-C701-4FB0-8F0B-0E99DEB35955}" destId="{B943EBFD-17AF-4CED-97AA-36308C41DE98}" srcOrd="0" destOrd="2" presId="urn:microsoft.com/office/officeart/2005/8/layout/pList2"/>
    <dgm:cxn modelId="{6D9F05FC-990C-440C-8638-70045A2B7386}" type="presOf" srcId="{4BA824EB-3CC1-45AE-A9C8-F6C79A1A5F66}" destId="{AB4D2A00-C4DA-4F14-B948-8533DB8E8DB4}" srcOrd="0" destOrd="0" presId="urn:microsoft.com/office/officeart/2005/8/layout/pList2"/>
    <dgm:cxn modelId="{31BAF380-AC38-4B7F-AECB-D1D99B8FF09F}" type="presOf" srcId="{93B5458A-915B-4E82-9DB9-86566DAAB2DE}" destId="{E662901D-D003-4737-8D1E-B359F9FFA881}" srcOrd="0" destOrd="4" presId="urn:microsoft.com/office/officeart/2005/8/layout/pList2"/>
    <dgm:cxn modelId="{35E5A0CA-47FC-496C-8657-C935B53CCF06}" type="presOf" srcId="{F23F8B11-9326-4336-AC72-F35CF91A23C6}" destId="{E662901D-D003-4737-8D1E-B359F9FFA881}" srcOrd="0" destOrd="3" presId="urn:microsoft.com/office/officeart/2005/8/layout/pList2"/>
    <dgm:cxn modelId="{45B054ED-BBDD-4C45-B52F-9F0807555ECF}" srcId="{EAE1F17E-BEA8-4A40-AFED-6571C0B067A9}" destId="{A9736E50-A14D-4C0D-9182-364E660B71C5}" srcOrd="4" destOrd="0" parTransId="{E7A4B63E-AD73-424F-9F7F-FCF3317E8A2B}" sibTransId="{9F62D14D-F2A5-43BE-AFBF-2B6614BFE287}"/>
    <dgm:cxn modelId="{0E35FDC1-E40C-4722-9843-5BDEB9D8A2FE}" srcId="{EAE1F17E-BEA8-4A40-AFED-6571C0B067A9}" destId="{150799C2-4A46-4AD7-BF67-D3E87123E001}" srcOrd="5" destOrd="0" parTransId="{589509EC-8D53-49A8-86F3-B1CAE242D209}" sibTransId="{89702B07-E3F0-4BCB-865B-DFB5A8C18A58}"/>
    <dgm:cxn modelId="{222095F0-FBBF-4F69-A7AA-EAB3501AA8BF}" type="presOf" srcId="{D078FE61-6FE9-4333-B54C-BC969274BC6E}" destId="{4D41C418-281C-4C79-811E-5622CEBCE1C1}" srcOrd="0" destOrd="0" presId="urn:microsoft.com/office/officeart/2005/8/layout/pList2"/>
    <dgm:cxn modelId="{539860CB-32E3-4B09-826B-402929083DAF}" srcId="{E054129E-C7F3-460C-A2F5-C68B4C8C2D53}" destId="{C151C808-B53F-4FAD-BB3D-5BA6C53AD993}" srcOrd="1" destOrd="0" parTransId="{8B2B6C1C-D0E9-4247-B1D7-EADB18C90E29}" sibTransId="{CA12CE43-D8AA-4449-B29B-CB5D55BF77E3}"/>
    <dgm:cxn modelId="{5BA33D75-2760-4B0A-87D2-FACF34947189}" type="presOf" srcId="{EAE1F17E-BEA8-4A40-AFED-6571C0B067A9}" destId="{B943EBFD-17AF-4CED-97AA-36308C41DE98}" srcOrd="0" destOrd="0" presId="urn:microsoft.com/office/officeart/2005/8/layout/pList2"/>
    <dgm:cxn modelId="{4390727B-BEF4-49B7-8BED-9E4E4592CA34}" srcId="{4BA824EB-3CC1-45AE-A9C8-F6C79A1A5F66}" destId="{370F72EC-A8E5-4B68-AF33-6CFE3E3D92F9}" srcOrd="2" destOrd="0" parTransId="{6BB1F462-4D65-4A9B-A36D-17A6C8341A6F}" sibTransId="{2C83687C-BA2D-485D-B46F-C75B3D7DE299}"/>
    <dgm:cxn modelId="{C5BAA44E-5556-4984-96E9-2F2F580ADE95}" type="presOf" srcId="{D5766499-77BB-4871-940A-A1DF524896D0}" destId="{B943EBFD-17AF-4CED-97AA-36308C41DE98}" srcOrd="0" destOrd="3" presId="urn:microsoft.com/office/officeart/2005/8/layout/pList2"/>
    <dgm:cxn modelId="{EB61C191-443D-40BA-9B4D-5ADC99FA1417}" type="presOf" srcId="{370F72EC-A8E5-4B68-AF33-6CFE3E3D92F9}" destId="{134A4C8A-89BE-4BD6-B140-41FFEEBCE396}" srcOrd="0" destOrd="0" presId="urn:microsoft.com/office/officeart/2005/8/layout/pList2"/>
    <dgm:cxn modelId="{30B0C8CB-B37C-440A-AD26-CFEE375EC613}" type="presOf" srcId="{F26CABC4-013C-44BE-AD20-37FBB9A4B407}" destId="{B943EBFD-17AF-4CED-97AA-36308C41DE98}" srcOrd="0" destOrd="4" presId="urn:microsoft.com/office/officeart/2005/8/layout/pList2"/>
    <dgm:cxn modelId="{2F540F1E-9C79-4B16-859F-C96EF28395E3}" srcId="{F23F8B11-9326-4336-AC72-F35CF91A23C6}" destId="{0E184AA8-E80F-46B1-98A9-FEB3213342A5}" srcOrd="2" destOrd="0" parTransId="{4CF9AD83-7986-42BD-B141-DF5448748FD7}" sibTransId="{229D4AD7-F6D9-4896-A539-1DE0ECC47574}"/>
    <dgm:cxn modelId="{D115F246-458C-40A9-9934-15D7487D2ED7}" type="presParOf" srcId="{AB4D2A00-C4DA-4F14-B948-8533DB8E8DB4}" destId="{D26E170E-5374-4D33-8838-80E78E040661}" srcOrd="0" destOrd="0" presId="urn:microsoft.com/office/officeart/2005/8/layout/pList2"/>
    <dgm:cxn modelId="{6EE83507-8D38-4674-821F-4E585D39A4D1}" type="presParOf" srcId="{AB4D2A00-C4DA-4F14-B948-8533DB8E8DB4}" destId="{97C887F6-9145-4BCD-A0BF-D36277641368}" srcOrd="1" destOrd="0" presId="urn:microsoft.com/office/officeart/2005/8/layout/pList2"/>
    <dgm:cxn modelId="{EDC5FD3F-B0B0-4058-9D73-844F20E4B4AF}" type="presParOf" srcId="{97C887F6-9145-4BCD-A0BF-D36277641368}" destId="{E0637A22-742E-48F7-8679-29D218700B0D}" srcOrd="0" destOrd="0" presId="urn:microsoft.com/office/officeart/2005/8/layout/pList2"/>
    <dgm:cxn modelId="{AD738BDD-D575-42E4-8BBC-BF3F4C69A98F}" type="presParOf" srcId="{E0637A22-742E-48F7-8679-29D218700B0D}" destId="{B943EBFD-17AF-4CED-97AA-36308C41DE98}" srcOrd="0" destOrd="0" presId="urn:microsoft.com/office/officeart/2005/8/layout/pList2"/>
    <dgm:cxn modelId="{F5DC7F02-0690-4C22-ADA6-F49D9AD733FF}" type="presParOf" srcId="{E0637A22-742E-48F7-8679-29D218700B0D}" destId="{74FAFBFD-5563-4C6F-9A6F-C76E8749D4CD}" srcOrd="1" destOrd="0" presId="urn:microsoft.com/office/officeart/2005/8/layout/pList2"/>
    <dgm:cxn modelId="{455596FC-9A63-4BC1-A429-92B7138B4149}" type="presParOf" srcId="{E0637A22-742E-48F7-8679-29D218700B0D}" destId="{95CECE0C-FFC6-401E-A26D-D7E3107D2B74}" srcOrd="2" destOrd="0" presId="urn:microsoft.com/office/officeart/2005/8/layout/pList2"/>
    <dgm:cxn modelId="{4D6A1EF3-C515-4E4B-BF80-95F95BDEF4BB}" type="presParOf" srcId="{97C887F6-9145-4BCD-A0BF-D36277641368}" destId="{C67E93A8-3DDD-4B83-BFED-13A0B9590EDC}" srcOrd="1" destOrd="0" presId="urn:microsoft.com/office/officeart/2005/8/layout/pList2"/>
    <dgm:cxn modelId="{25D2F828-7598-4ABD-B657-D2894247EF4C}" type="presParOf" srcId="{97C887F6-9145-4BCD-A0BF-D36277641368}" destId="{598E42D6-E5A2-4328-9DCE-81636CA6310F}" srcOrd="2" destOrd="0" presId="urn:microsoft.com/office/officeart/2005/8/layout/pList2"/>
    <dgm:cxn modelId="{79CF1AD4-C2D1-46F9-A2E8-76D838EB2D43}" type="presParOf" srcId="{598E42D6-E5A2-4328-9DCE-81636CA6310F}" destId="{E662901D-D003-4737-8D1E-B359F9FFA881}" srcOrd="0" destOrd="0" presId="urn:microsoft.com/office/officeart/2005/8/layout/pList2"/>
    <dgm:cxn modelId="{C1D7B492-3081-4068-B8B3-81C64FB1A18A}" type="presParOf" srcId="{598E42D6-E5A2-4328-9DCE-81636CA6310F}" destId="{E5966EDC-CA2F-4DAD-B407-D67B26CEA3A6}" srcOrd="1" destOrd="0" presId="urn:microsoft.com/office/officeart/2005/8/layout/pList2"/>
    <dgm:cxn modelId="{EBEB6AB3-75AA-4072-95AB-4A245BA281B2}" type="presParOf" srcId="{598E42D6-E5A2-4328-9DCE-81636CA6310F}" destId="{0E71ED54-2092-4D7E-AA81-218B754C037F}" srcOrd="2" destOrd="0" presId="urn:microsoft.com/office/officeart/2005/8/layout/pList2"/>
    <dgm:cxn modelId="{052C5C48-3E3C-4F7B-8944-CBE53ED022F7}" type="presParOf" srcId="{97C887F6-9145-4BCD-A0BF-D36277641368}" destId="{4D41C418-281C-4C79-811E-5622CEBCE1C1}" srcOrd="3" destOrd="0" presId="urn:microsoft.com/office/officeart/2005/8/layout/pList2"/>
    <dgm:cxn modelId="{47F5773C-1D60-4E16-8EBA-0BFCDF68035C}" type="presParOf" srcId="{97C887F6-9145-4BCD-A0BF-D36277641368}" destId="{B0B74F15-E92A-4C55-B48A-688EEDDE6AD0}" srcOrd="4" destOrd="0" presId="urn:microsoft.com/office/officeart/2005/8/layout/pList2"/>
    <dgm:cxn modelId="{689F778E-4A37-4E9B-8CFC-89D124E9D534}" type="presParOf" srcId="{B0B74F15-E92A-4C55-B48A-688EEDDE6AD0}" destId="{134A4C8A-89BE-4BD6-B140-41FFEEBCE396}" srcOrd="0" destOrd="0" presId="urn:microsoft.com/office/officeart/2005/8/layout/pList2"/>
    <dgm:cxn modelId="{804DEB72-2318-45D7-A209-53E573769E94}" type="presParOf" srcId="{B0B74F15-E92A-4C55-B48A-688EEDDE6AD0}" destId="{4F1A18FC-FC10-42D4-93C1-AD347200B4F1}" srcOrd="1" destOrd="0" presId="urn:microsoft.com/office/officeart/2005/8/layout/pList2"/>
    <dgm:cxn modelId="{50377F69-247F-4114-983D-B4683E1536AB}" type="presParOf" srcId="{B0B74F15-E92A-4C55-B48A-688EEDDE6AD0}" destId="{923017A6-6075-4543-BAC3-4D6CD296FF26}" srcOrd="2" destOrd="0" presId="urn:microsoft.com/office/officeart/2005/8/layout/p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824EB-3CC1-45AE-A9C8-F6C79A1A5F66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AE1F17E-BEA8-4A40-AFED-6571C0B067A9}">
      <dgm:prSet phldrT="[Text]" custT="1"/>
      <dgm:spPr/>
      <dgm:t>
        <a:bodyPr/>
        <a:lstStyle/>
        <a:p>
          <a:r>
            <a:rPr lang="es-ES" sz="1400" dirty="0" err="1" smtClean="0">
              <a:latin typeface="Segoe UI" pitchFamily="34" charset="0"/>
              <a:cs typeface="Segoe UI" pitchFamily="34" charset="0"/>
            </a:rPr>
            <a:t>Olap</a:t>
          </a:r>
          <a:r>
            <a:rPr lang="es-ES" sz="1400" dirty="0" smtClean="0">
              <a:latin typeface="Segoe UI" pitchFamily="34" charset="0"/>
              <a:cs typeface="Segoe UI" pitchFamily="34" charset="0"/>
            </a:rPr>
            <a:t>: Batalla por el liderato</a:t>
          </a:r>
          <a:endParaRPr lang="es-ES" sz="1400" dirty="0">
            <a:latin typeface="Segoe UI" pitchFamily="34" charset="0"/>
            <a:cs typeface="Segoe UI" pitchFamily="34" charset="0"/>
          </a:endParaRPr>
        </a:p>
      </dgm:t>
    </dgm:pt>
    <dgm:pt modelId="{E5A1582F-E484-4B0A-B3F5-971E9065D2C6}" type="parTrans" cxnId="{5F077C8C-F1DC-4326-A98B-36692336CBDC}">
      <dgm:prSet/>
      <dgm:spPr/>
      <dgm:t>
        <a:bodyPr/>
        <a:lstStyle/>
        <a:p>
          <a:endParaRPr lang="es-ES"/>
        </a:p>
      </dgm:t>
    </dgm:pt>
    <dgm:pt modelId="{22291402-DEC4-47A7-ABE9-2310561A581C}" type="sibTrans" cxnId="{5F077C8C-F1DC-4326-A98B-36692336CBDC}">
      <dgm:prSet/>
      <dgm:spPr/>
      <dgm:t>
        <a:bodyPr/>
        <a:lstStyle/>
        <a:p>
          <a:endParaRPr lang="es-ES"/>
        </a:p>
      </dgm:t>
    </dgm:pt>
    <dgm:pt modelId="{E054129E-C7F3-460C-A2F5-C68B4C8C2D53}">
      <dgm:prSet phldrT="[Text]" custT="1"/>
      <dgm:spPr/>
      <dgm:t>
        <a:bodyPr/>
        <a:lstStyle/>
        <a:p>
          <a:r>
            <a:rPr lang="es-ES" sz="1400" dirty="0" smtClean="0">
              <a:latin typeface="Segoe UI" pitchFamily="34" charset="0"/>
              <a:cs typeface="Segoe UI" pitchFamily="34" charset="0"/>
            </a:rPr>
            <a:t>Puente  entre OLAP y el mundo del </a:t>
          </a:r>
          <a:r>
            <a:rPr lang="es-ES" sz="1400" dirty="0" err="1" smtClean="0">
              <a:latin typeface="Segoe UI" pitchFamily="34" charset="0"/>
              <a:cs typeface="Segoe UI" pitchFamily="34" charset="0"/>
            </a:rPr>
            <a:t>reporting</a:t>
          </a:r>
          <a:r>
            <a:rPr lang="es-ES" sz="1400" dirty="0" smtClean="0">
              <a:latin typeface="Segoe UI" pitchFamily="34" charset="0"/>
              <a:cs typeface="Segoe UI" pitchFamily="34" charset="0"/>
            </a:rPr>
            <a:t> tradicional</a:t>
          </a:r>
          <a:endParaRPr lang="es-ES" sz="1400" dirty="0">
            <a:latin typeface="Segoe UI" pitchFamily="34" charset="0"/>
            <a:cs typeface="Segoe UI" pitchFamily="34" charset="0"/>
          </a:endParaRPr>
        </a:p>
      </dgm:t>
    </dgm:pt>
    <dgm:pt modelId="{B5103CC8-7746-40D3-9992-6C2E84D52DBB}" type="parTrans" cxnId="{C96F3B4A-30F4-408B-A8B7-FB1A43433AA3}">
      <dgm:prSet/>
      <dgm:spPr/>
      <dgm:t>
        <a:bodyPr/>
        <a:lstStyle/>
        <a:p>
          <a:endParaRPr lang="es-ES"/>
        </a:p>
      </dgm:t>
    </dgm:pt>
    <dgm:pt modelId="{D078FE61-6FE9-4333-B54C-BC969274BC6E}" type="sibTrans" cxnId="{C96F3B4A-30F4-408B-A8B7-FB1A43433AA3}">
      <dgm:prSet/>
      <dgm:spPr/>
      <dgm:t>
        <a:bodyPr/>
        <a:lstStyle/>
        <a:p>
          <a:endParaRPr lang="es-ES"/>
        </a:p>
      </dgm:t>
    </dgm:pt>
    <dgm:pt modelId="{370F72EC-A8E5-4B68-AF33-6CFE3E3D92F9}">
      <dgm:prSet phldrT="[Text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Completando la misión de SQL Server 200</a:t>
          </a:r>
        </a:p>
      </dgm:t>
    </dgm:pt>
    <dgm:pt modelId="{6BB1F462-4D65-4A9B-A36D-17A6C8341A6F}" type="parTrans" cxnId="{4390727B-BEF4-49B7-8BED-9E4E4592CA34}">
      <dgm:prSet/>
      <dgm:spPr/>
      <dgm:t>
        <a:bodyPr/>
        <a:lstStyle/>
        <a:p>
          <a:endParaRPr lang="es-ES"/>
        </a:p>
      </dgm:t>
    </dgm:pt>
    <dgm:pt modelId="{2C83687C-BA2D-485D-B46F-C75B3D7DE299}" type="sibTrans" cxnId="{4390727B-BEF4-49B7-8BED-9E4E4592CA34}">
      <dgm:prSet/>
      <dgm:spPr/>
      <dgm:t>
        <a:bodyPr/>
        <a:lstStyle/>
        <a:p>
          <a:endParaRPr lang="es-ES"/>
        </a:p>
      </dgm:t>
    </dgm:pt>
    <dgm:pt modelId="{FC3730D2-258F-49A7-AAB1-0D33440FAE21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Completa funcionalidad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B67ED87E-70FD-46DB-9FFA-CF7440C5854E}" type="parTrans" cxnId="{FE03F082-046C-4D6B-9416-19D35A1D1766}">
      <dgm:prSet/>
      <dgm:spPr/>
      <dgm:t>
        <a:bodyPr/>
        <a:lstStyle/>
        <a:p>
          <a:endParaRPr lang="es-ES"/>
        </a:p>
      </dgm:t>
    </dgm:pt>
    <dgm:pt modelId="{DC003A3C-B1FA-408A-BEFB-83E976168B61}" type="sibTrans" cxnId="{FE03F082-046C-4D6B-9416-19D35A1D1766}">
      <dgm:prSet/>
      <dgm:spPr/>
      <dgm:t>
        <a:bodyPr/>
        <a:lstStyle/>
        <a:p>
          <a:endParaRPr lang="es-ES"/>
        </a:p>
      </dgm:t>
    </dgm:pt>
    <dgm:pt modelId="{2C2BD541-C701-4FB0-8F0B-0E99DEB35955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Penetración en la empresa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731B42A2-C1D9-419D-99DE-C681AB00F0AA}" type="parTrans" cxnId="{1D50EAFE-4BB2-42B8-AC74-C170F06BAF07}">
      <dgm:prSet/>
      <dgm:spPr/>
      <dgm:t>
        <a:bodyPr/>
        <a:lstStyle/>
        <a:p>
          <a:endParaRPr lang="es-ES"/>
        </a:p>
      </dgm:t>
    </dgm:pt>
    <dgm:pt modelId="{47FD07BF-D6A1-4B9E-B737-142C6AECE79B}" type="sibTrans" cxnId="{1D50EAFE-4BB2-42B8-AC74-C170F06BAF07}">
      <dgm:prSet/>
      <dgm:spPr/>
      <dgm:t>
        <a:bodyPr/>
        <a:lstStyle/>
        <a:p>
          <a:endParaRPr lang="es-ES"/>
        </a:p>
      </dgm:t>
    </dgm:pt>
    <dgm:pt modelId="{D5766499-77BB-4871-940A-A1DF524896D0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Idea de liderazgo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69A92B47-B62C-4DDC-9C77-84E9BA2E78A5}" type="parTrans" cxnId="{25AE1869-3F80-4804-BC15-AAC507A3D2DC}">
      <dgm:prSet/>
      <dgm:spPr/>
      <dgm:t>
        <a:bodyPr/>
        <a:lstStyle/>
        <a:p>
          <a:endParaRPr lang="es-ES"/>
        </a:p>
      </dgm:t>
    </dgm:pt>
    <dgm:pt modelId="{32477B39-8CE3-4B06-B6FD-83A97631DA42}" type="sibTrans" cxnId="{25AE1869-3F80-4804-BC15-AAC507A3D2DC}">
      <dgm:prSet/>
      <dgm:spPr/>
      <dgm:t>
        <a:bodyPr/>
        <a:lstStyle/>
        <a:p>
          <a:endParaRPr lang="es-ES"/>
        </a:p>
      </dgm:t>
    </dgm:pt>
    <dgm:pt modelId="{F26CABC4-013C-44BE-AD20-37FBB9A4B407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Escalabilidad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BF86FB9C-F68D-44E3-847C-592C2869A860}" type="parTrans" cxnId="{89C70756-6495-414C-B20C-64B613FF84FD}">
      <dgm:prSet/>
      <dgm:spPr/>
      <dgm:t>
        <a:bodyPr/>
        <a:lstStyle/>
        <a:p>
          <a:endParaRPr lang="es-ES"/>
        </a:p>
      </dgm:t>
    </dgm:pt>
    <dgm:pt modelId="{BF923AAA-2436-4D0D-9A75-72F05BAD9EE0}" type="sibTrans" cxnId="{89C70756-6495-414C-B20C-64B613FF84FD}">
      <dgm:prSet/>
      <dgm:spPr/>
      <dgm:t>
        <a:bodyPr/>
        <a:lstStyle/>
        <a:p>
          <a:endParaRPr lang="es-ES"/>
        </a:p>
      </dgm:t>
    </dgm:pt>
    <dgm:pt modelId="{A9736E50-A14D-4C0D-9182-364E660B71C5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Centrado en el maximizar ingresos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E7A4B63E-AD73-424F-9F7F-FCF3317E8A2B}" type="parTrans" cxnId="{45B054ED-BBDD-4C45-B52F-9F0807555ECF}">
      <dgm:prSet/>
      <dgm:spPr/>
      <dgm:t>
        <a:bodyPr/>
        <a:lstStyle/>
        <a:p>
          <a:endParaRPr lang="es-ES"/>
        </a:p>
      </dgm:t>
    </dgm:pt>
    <dgm:pt modelId="{9F62D14D-F2A5-43BE-AFBF-2B6614BFE287}" type="sibTrans" cxnId="{45B054ED-BBDD-4C45-B52F-9F0807555ECF}">
      <dgm:prSet/>
      <dgm:spPr/>
      <dgm:t>
        <a:bodyPr/>
        <a:lstStyle/>
        <a:p>
          <a:endParaRPr lang="es-ES"/>
        </a:p>
      </dgm:t>
    </dgm:pt>
    <dgm:pt modelId="{150799C2-4A46-4AD7-BF67-D3E87123E001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Poniendo el pie en Minería de datos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589509EC-8D53-49A8-86F3-B1CAE242D209}" type="parTrans" cxnId="{0E35FDC1-E40C-4722-9843-5BDEB9D8A2FE}">
      <dgm:prSet/>
      <dgm:spPr/>
      <dgm:t>
        <a:bodyPr/>
        <a:lstStyle/>
        <a:p>
          <a:endParaRPr lang="es-ES"/>
        </a:p>
      </dgm:t>
    </dgm:pt>
    <dgm:pt modelId="{89702B07-E3F0-4BCB-865B-DFB5A8C18A58}" type="sibTrans" cxnId="{0E35FDC1-E40C-4722-9843-5BDEB9D8A2FE}">
      <dgm:prSet/>
      <dgm:spPr/>
      <dgm:t>
        <a:bodyPr/>
        <a:lstStyle/>
        <a:p>
          <a:endParaRPr lang="es-ES"/>
        </a:p>
      </dgm:t>
    </dgm:pt>
    <dgm:pt modelId="{19C5085C-CFA9-4BA3-85F6-D762E1DC84D3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Muy buenos componentes web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16BF860A-607F-41DC-B74F-CA99A15F3FD1}" type="parTrans" cxnId="{EA0C745B-CE7C-4F7D-851A-A5EF4828BFB4}">
      <dgm:prSet/>
      <dgm:spPr/>
      <dgm:t>
        <a:bodyPr/>
        <a:lstStyle/>
        <a:p>
          <a:endParaRPr lang="es-ES"/>
        </a:p>
      </dgm:t>
    </dgm:pt>
    <dgm:pt modelId="{58F78D99-CA62-4290-B48F-F5996B98419A}" type="sibTrans" cxnId="{EA0C745B-CE7C-4F7D-851A-A5EF4828BFB4}">
      <dgm:prSet/>
      <dgm:spPr/>
      <dgm:t>
        <a:bodyPr/>
        <a:lstStyle/>
        <a:p>
          <a:endParaRPr lang="es-ES"/>
        </a:p>
      </dgm:t>
    </dgm:pt>
    <dgm:pt modelId="{3D41DA35-ED8C-4175-855C-7CA0D7684768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Buen soporte a </a:t>
          </a:r>
          <a:r>
            <a:rPr lang="es-ES" sz="1000" dirty="0" err="1" smtClean="0">
              <a:latin typeface="Segoe UI" pitchFamily="34" charset="0"/>
              <a:cs typeface="Segoe UI" pitchFamily="34" charset="0"/>
            </a:rPr>
            <a:t>Olap</a:t>
          </a:r>
          <a:r>
            <a:rPr lang="es-ES" sz="1000" dirty="0" smtClean="0">
              <a:latin typeface="Segoe UI" pitchFamily="34" charset="0"/>
              <a:cs typeface="Segoe UI" pitchFamily="34" charset="0"/>
            </a:rPr>
            <a:t> a </a:t>
          </a:r>
          <a:r>
            <a:rPr lang="es-ES" sz="1000" dirty="0" err="1" smtClean="0">
              <a:latin typeface="Segoe UI" pitchFamily="34" charset="0"/>
              <a:cs typeface="Segoe UI" pitchFamily="34" charset="0"/>
            </a:rPr>
            <a:t>traves</a:t>
          </a:r>
          <a:r>
            <a:rPr lang="es-ES" sz="1000" dirty="0" smtClean="0">
              <a:latin typeface="Segoe UI" pitchFamily="34" charset="0"/>
              <a:cs typeface="Segoe UI" pitchFamily="34" charset="0"/>
            </a:rPr>
            <a:t> de las </a:t>
          </a:r>
          <a:r>
            <a:rPr lang="es-ES" sz="1000" dirty="0" err="1" smtClean="0">
              <a:latin typeface="Segoe UI" pitchFamily="34" charset="0"/>
              <a:cs typeface="Segoe UI" pitchFamily="34" charset="0"/>
            </a:rPr>
            <a:t>PivotTables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6C1DCD8E-CBCC-4B2E-8D72-006A37B403C6}" type="parTrans" cxnId="{6BD99B77-41F4-4BEA-B7FE-30D95552FC5D}">
      <dgm:prSet/>
      <dgm:spPr/>
      <dgm:t>
        <a:bodyPr/>
        <a:lstStyle/>
        <a:p>
          <a:endParaRPr lang="es-ES"/>
        </a:p>
      </dgm:t>
    </dgm:pt>
    <dgm:pt modelId="{38347DED-C7F0-4A0E-842C-57EC5A46DBBA}" type="sibTrans" cxnId="{6BD99B77-41F4-4BEA-B7FE-30D95552FC5D}">
      <dgm:prSet/>
      <dgm:spPr/>
      <dgm:t>
        <a:bodyPr/>
        <a:lstStyle/>
        <a:p>
          <a:endParaRPr lang="es-ES"/>
        </a:p>
      </dgm:t>
    </dgm:pt>
    <dgm:pt modelId="{1B597361-0FD3-4DD9-BD1C-02C01D1CF6F7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OFFICE XP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32861FAE-1967-451C-94E5-27343CB2FD47}" type="sibTrans" cxnId="{05E2E7A9-162F-4AF9-B2C6-63176C724BF0}">
      <dgm:prSet/>
      <dgm:spPr/>
      <dgm:t>
        <a:bodyPr/>
        <a:lstStyle/>
        <a:p>
          <a:endParaRPr lang="es-ES"/>
        </a:p>
      </dgm:t>
    </dgm:pt>
    <dgm:pt modelId="{6F5AF04C-C715-4A4F-8855-C29D9FA61B8D}" type="parTrans" cxnId="{05E2E7A9-162F-4AF9-B2C6-63176C724BF0}">
      <dgm:prSet/>
      <dgm:spPr/>
      <dgm:t>
        <a:bodyPr/>
        <a:lstStyle/>
        <a:p>
          <a:endParaRPr lang="es-ES"/>
        </a:p>
      </dgm:t>
    </dgm:pt>
    <dgm:pt modelId="{6E5B02F8-1552-429F-9067-41C3672CD6CD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Sigue centrado en los que trabajan solos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4608515D-59AD-43E1-875F-84FB160F228D}" type="parTrans" cxnId="{19DF672C-12BC-4A2C-811A-938F6D514F9C}">
      <dgm:prSet/>
      <dgm:spPr/>
      <dgm:t>
        <a:bodyPr/>
        <a:lstStyle/>
        <a:p>
          <a:endParaRPr lang="es-ES"/>
        </a:p>
      </dgm:t>
    </dgm:pt>
    <dgm:pt modelId="{D8F1D4F2-95C7-4C7C-90AF-227C6EC1B084}" type="sibTrans" cxnId="{19DF672C-12BC-4A2C-811A-938F6D514F9C}">
      <dgm:prSet/>
      <dgm:spPr/>
      <dgm:t>
        <a:bodyPr/>
        <a:lstStyle/>
        <a:p>
          <a:endParaRPr lang="es-ES"/>
        </a:p>
      </dgm:t>
    </dgm:pt>
    <dgm:pt modelId="{87599760-CA07-41E6-A8DB-F2DF60F934D5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Gran avance en funcionalidad, escalabilidad y disponibilidad para la gran empresa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EEA0F822-9842-4CD6-A44E-7685D088E037}" type="parTrans" cxnId="{79220C37-7617-43B8-957B-2BDA2C07D5D7}">
      <dgm:prSet/>
      <dgm:spPr/>
      <dgm:t>
        <a:bodyPr/>
        <a:lstStyle/>
        <a:p>
          <a:endParaRPr lang="es-ES"/>
        </a:p>
      </dgm:t>
    </dgm:pt>
    <dgm:pt modelId="{4DBE5253-4129-4661-9605-6BFBA1B14977}" type="sibTrans" cxnId="{79220C37-7617-43B8-957B-2BDA2C07D5D7}">
      <dgm:prSet/>
      <dgm:spPr/>
      <dgm:t>
        <a:bodyPr/>
        <a:lstStyle/>
        <a:p>
          <a:endParaRPr lang="es-ES"/>
        </a:p>
      </dgm:t>
    </dgm:pt>
    <dgm:pt modelId="{C151C808-B53F-4FAD-BB3D-5BA6C53AD993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Solución de primera </a:t>
          </a:r>
          <a:r>
            <a:rPr lang="es-ES" sz="1000" dirty="0" err="1" smtClean="0">
              <a:latin typeface="Segoe UI" pitchFamily="34" charset="0"/>
              <a:cs typeface="Segoe UI" pitchFamily="34" charset="0"/>
            </a:rPr>
            <a:t>linea</a:t>
          </a:r>
          <a:r>
            <a:rPr lang="es-ES" sz="1000" dirty="0" smtClean="0">
              <a:latin typeface="Segoe UI" pitchFamily="34" charset="0"/>
              <a:cs typeface="Segoe UI" pitchFamily="34" charset="0"/>
            </a:rPr>
            <a:t> para Minería de datos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8B2B6C1C-D0E9-4247-B1D7-EADB18C90E29}" type="parTrans" cxnId="{539860CB-32E3-4B09-826B-402929083DAF}">
      <dgm:prSet/>
      <dgm:spPr/>
      <dgm:t>
        <a:bodyPr/>
        <a:lstStyle/>
        <a:p>
          <a:endParaRPr lang="es-ES"/>
        </a:p>
      </dgm:t>
    </dgm:pt>
    <dgm:pt modelId="{CA12CE43-D8AA-4449-B29B-CB5D55BF77E3}" type="sibTrans" cxnId="{539860CB-32E3-4B09-826B-402929083DAF}">
      <dgm:prSet/>
      <dgm:spPr/>
      <dgm:t>
        <a:bodyPr/>
        <a:lstStyle/>
        <a:p>
          <a:endParaRPr lang="es-ES"/>
        </a:p>
      </dgm:t>
    </dgm:pt>
    <dgm:pt modelId="{F23F8B11-9326-4336-AC72-F35CF91A23C6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Integración muy profunda con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1A88C68D-0DC3-4BE2-A166-433035913520}" type="parTrans" cxnId="{D93FEC4B-4DC9-42BC-BB29-4C3B639BAFD1}">
      <dgm:prSet/>
      <dgm:spPr/>
      <dgm:t>
        <a:bodyPr/>
        <a:lstStyle/>
        <a:p>
          <a:endParaRPr lang="es-ES"/>
        </a:p>
      </dgm:t>
    </dgm:pt>
    <dgm:pt modelId="{2DBC6D67-F442-4B69-B3BE-4D447C0CE637}" type="sibTrans" cxnId="{D93FEC4B-4DC9-42BC-BB29-4C3B639BAFD1}">
      <dgm:prSet/>
      <dgm:spPr/>
      <dgm:t>
        <a:bodyPr/>
        <a:lstStyle/>
        <a:p>
          <a:endParaRPr lang="es-ES"/>
        </a:p>
      </dgm:t>
    </dgm:pt>
    <dgm:pt modelId="{93B5458A-915B-4E82-9DB9-86566DAAB2DE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Excel 2007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98624818-D9CF-41A9-BC8D-B115787BB497}" type="parTrans" cxnId="{37237A6C-655C-4B0B-A7CE-53DA34876B1D}">
      <dgm:prSet/>
      <dgm:spPr/>
      <dgm:t>
        <a:bodyPr/>
        <a:lstStyle/>
        <a:p>
          <a:endParaRPr lang="es-ES"/>
        </a:p>
      </dgm:t>
    </dgm:pt>
    <dgm:pt modelId="{381627C5-252E-4282-BDA9-446A68ED6454}" type="sibTrans" cxnId="{37237A6C-655C-4B0B-A7CE-53DA34876B1D}">
      <dgm:prSet/>
      <dgm:spPr/>
      <dgm:t>
        <a:bodyPr/>
        <a:lstStyle/>
        <a:p>
          <a:endParaRPr lang="es-ES"/>
        </a:p>
      </dgm:t>
    </dgm:pt>
    <dgm:pt modelId="{8F45FE28-118F-4BB1-BFCF-A6E72753F1E8}">
      <dgm:prSet phldrT="[Text]" custT="1"/>
      <dgm:spPr/>
      <dgm:t>
        <a:bodyPr/>
        <a:lstStyle/>
        <a:p>
          <a:r>
            <a:rPr lang="es-ES" sz="1000" dirty="0" err="1" smtClean="0">
              <a:latin typeface="Segoe UI" pitchFamily="34" charset="0"/>
              <a:cs typeface="Segoe UI" pitchFamily="34" charset="0"/>
            </a:rPr>
            <a:t>Sharepoint</a:t>
          </a:r>
          <a:r>
            <a:rPr lang="es-ES" sz="1000" dirty="0" smtClean="0">
              <a:latin typeface="Segoe UI" pitchFamily="34" charset="0"/>
              <a:cs typeface="Segoe UI" pitchFamily="34" charset="0"/>
            </a:rPr>
            <a:t> Server 2007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0B873536-9461-47B2-94DF-34B4DD0B23DD}" type="parTrans" cxnId="{0BE5CF82-3C95-4BC5-B5AF-0DD6142E79A2}">
      <dgm:prSet/>
      <dgm:spPr/>
      <dgm:t>
        <a:bodyPr/>
        <a:lstStyle/>
        <a:p>
          <a:endParaRPr lang="es-ES"/>
        </a:p>
      </dgm:t>
    </dgm:pt>
    <dgm:pt modelId="{BF3F5044-768D-4859-94E1-8DAB60F513FD}" type="sibTrans" cxnId="{0BE5CF82-3C95-4BC5-B5AF-0DD6142E79A2}">
      <dgm:prSet/>
      <dgm:spPr/>
      <dgm:t>
        <a:bodyPr/>
        <a:lstStyle/>
        <a:p>
          <a:endParaRPr lang="es-ES"/>
        </a:p>
      </dgm:t>
    </dgm:pt>
    <dgm:pt modelId="{0E184AA8-E80F-46B1-98A9-FEB3213342A5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BSM 2006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4CF9AD83-7986-42BD-B141-DF5448748FD7}" type="parTrans" cxnId="{2F540F1E-9C79-4B16-859F-C96EF28395E3}">
      <dgm:prSet/>
      <dgm:spPr/>
      <dgm:t>
        <a:bodyPr/>
        <a:lstStyle/>
        <a:p>
          <a:endParaRPr lang="es-ES"/>
        </a:p>
      </dgm:t>
    </dgm:pt>
    <dgm:pt modelId="{229D4AD7-F6D9-4896-A539-1DE0ECC47574}" type="sibTrans" cxnId="{2F540F1E-9C79-4B16-859F-C96EF28395E3}">
      <dgm:prSet/>
      <dgm:spPr/>
      <dgm:t>
        <a:bodyPr/>
        <a:lstStyle/>
        <a:p>
          <a:endParaRPr lang="es-ES"/>
        </a:p>
      </dgm:t>
    </dgm:pt>
    <dgm:pt modelId="{37569F44-BD23-4E1B-97FA-9CE47AC22296}">
      <dgm:prSet phldrT="[Text]" custT="1"/>
      <dgm:spPr/>
      <dgm:t>
        <a:bodyPr/>
        <a:lstStyle/>
        <a:p>
          <a:r>
            <a:rPr lang="es-ES" sz="1000" dirty="0" err="1" smtClean="0">
              <a:latin typeface="Segoe UI" pitchFamily="34" charset="0"/>
              <a:cs typeface="Segoe UI" pitchFamily="34" charset="0"/>
            </a:rPr>
            <a:t>Reporting</a:t>
          </a:r>
          <a:r>
            <a:rPr lang="es-ES" sz="1000" dirty="0" smtClean="0">
              <a:latin typeface="Segoe UI" pitchFamily="34" charset="0"/>
              <a:cs typeface="Segoe UI" pitchFamily="34" charset="0"/>
            </a:rPr>
            <a:t> Services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904195AA-9EBF-42F1-9249-16A9606B3876}" type="parTrans" cxnId="{C4B6A6E8-7823-4486-A7C6-37E73CF897EF}">
      <dgm:prSet/>
      <dgm:spPr/>
      <dgm:t>
        <a:bodyPr/>
        <a:lstStyle/>
        <a:p>
          <a:endParaRPr lang="es-ES"/>
        </a:p>
      </dgm:t>
    </dgm:pt>
    <dgm:pt modelId="{78D47C03-FBD1-406D-BB5A-77D456428D5C}" type="sibTrans" cxnId="{C4B6A6E8-7823-4486-A7C6-37E73CF897EF}">
      <dgm:prSet/>
      <dgm:spPr/>
      <dgm:t>
        <a:bodyPr/>
        <a:lstStyle/>
        <a:p>
          <a:endParaRPr lang="es-ES"/>
        </a:p>
      </dgm:t>
    </dgm:pt>
    <dgm:pt modelId="{4F81E309-4F38-4D34-A541-D1D33C58873B}">
      <dgm:prSet phldrT="[Text]" custT="1"/>
      <dgm:spPr/>
      <dgm:t>
        <a:bodyPr/>
        <a:lstStyle/>
        <a:p>
          <a:r>
            <a:rPr lang="es-ES" sz="1000" dirty="0" smtClean="0">
              <a:latin typeface="Segoe UI" pitchFamily="34" charset="0"/>
              <a:cs typeface="Segoe UI" pitchFamily="34" charset="0"/>
            </a:rPr>
            <a:t>Performance Point</a:t>
          </a:r>
          <a:endParaRPr lang="es-ES" sz="1000" dirty="0">
            <a:latin typeface="Segoe UI" pitchFamily="34" charset="0"/>
            <a:cs typeface="Segoe UI" pitchFamily="34" charset="0"/>
          </a:endParaRPr>
        </a:p>
      </dgm:t>
    </dgm:pt>
    <dgm:pt modelId="{F8678890-E630-48D0-87D9-313FE250BD13}" type="parTrans" cxnId="{F9950B25-1774-49B1-946B-EB574FB55EC6}">
      <dgm:prSet/>
      <dgm:spPr/>
      <dgm:t>
        <a:bodyPr/>
        <a:lstStyle/>
        <a:p>
          <a:endParaRPr lang="es-ES"/>
        </a:p>
      </dgm:t>
    </dgm:pt>
    <dgm:pt modelId="{C2A4C941-6C29-4231-B7C7-D9A41E7A81E3}" type="sibTrans" cxnId="{F9950B25-1774-49B1-946B-EB574FB55EC6}">
      <dgm:prSet/>
      <dgm:spPr/>
      <dgm:t>
        <a:bodyPr/>
        <a:lstStyle/>
        <a:p>
          <a:endParaRPr lang="es-ES"/>
        </a:p>
      </dgm:t>
    </dgm:pt>
    <dgm:pt modelId="{3799DBF0-CEB8-424A-93A7-DA59F04A5D92}">
      <dgm:prSet phldrT="[Text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Mayor rendimiento en el motor</a:t>
          </a:r>
        </a:p>
      </dgm:t>
    </dgm:pt>
    <dgm:pt modelId="{050DA1C0-A87A-4F97-AEDC-7258BEFAC266}" type="parTrans" cxnId="{35D55DA4-7A88-43B2-B87D-F9681B0783FB}">
      <dgm:prSet/>
      <dgm:spPr/>
      <dgm:t>
        <a:bodyPr/>
        <a:lstStyle/>
        <a:p>
          <a:endParaRPr lang="es-ES"/>
        </a:p>
      </dgm:t>
    </dgm:pt>
    <dgm:pt modelId="{EAEACA28-CC50-4391-85BC-3881C61ADC94}" type="sibTrans" cxnId="{35D55DA4-7A88-43B2-B87D-F9681B0783FB}">
      <dgm:prSet/>
      <dgm:spPr/>
      <dgm:t>
        <a:bodyPr/>
        <a:lstStyle/>
        <a:p>
          <a:endParaRPr lang="es-ES"/>
        </a:p>
      </dgm:t>
    </dgm:pt>
    <dgm:pt modelId="{29B301CB-A732-489E-84AB-F5734FCB1BD6}">
      <dgm:prSet phldrT="[Text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Herramientas diseñadas para rendir</a:t>
          </a:r>
        </a:p>
      </dgm:t>
    </dgm:pt>
    <dgm:pt modelId="{A28EB560-BA76-4C32-8096-8B42EC3E70EE}" type="parTrans" cxnId="{27329E58-86F4-4D0E-8ACF-AB999DF3CD16}">
      <dgm:prSet/>
      <dgm:spPr/>
      <dgm:t>
        <a:bodyPr/>
        <a:lstStyle/>
        <a:p>
          <a:endParaRPr lang="es-ES"/>
        </a:p>
      </dgm:t>
    </dgm:pt>
    <dgm:pt modelId="{AC6D08D0-2131-4C3D-86AE-0010BDEAC76B}" type="sibTrans" cxnId="{27329E58-86F4-4D0E-8ACF-AB999DF3CD16}">
      <dgm:prSet/>
      <dgm:spPr/>
      <dgm:t>
        <a:bodyPr/>
        <a:lstStyle/>
        <a:p>
          <a:endParaRPr lang="es-ES"/>
        </a:p>
      </dgm:t>
    </dgm:pt>
    <dgm:pt modelId="{73F9F542-0253-4B4A-808C-3190A0AE32A6}">
      <dgm:prSet phldrT="[Text]"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Soportabilidad</a:t>
          </a:r>
          <a:r>
            <a:rPr lang="es-ES" sz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. Auto servicio y herramientas profesionales para el servicio a cliente</a:t>
          </a:r>
        </a:p>
      </dgm:t>
    </dgm:pt>
    <dgm:pt modelId="{BC93CE17-C2D5-4927-AB92-86087CEA0017}" type="parTrans" cxnId="{FC3B6A82-A34D-46AE-AD32-2CBA6A534202}">
      <dgm:prSet/>
      <dgm:spPr/>
      <dgm:t>
        <a:bodyPr/>
        <a:lstStyle/>
        <a:p>
          <a:endParaRPr lang="es-ES"/>
        </a:p>
      </dgm:t>
    </dgm:pt>
    <dgm:pt modelId="{BAAE4BE8-CA48-4B11-906C-83F10C02E996}" type="sibTrans" cxnId="{FC3B6A82-A34D-46AE-AD32-2CBA6A534202}">
      <dgm:prSet/>
      <dgm:spPr/>
      <dgm:t>
        <a:bodyPr/>
        <a:lstStyle/>
        <a:p>
          <a:endParaRPr lang="es-ES"/>
        </a:p>
      </dgm:t>
    </dgm:pt>
    <dgm:pt modelId="{D6939FB0-BE34-4827-AD15-FBFD89AC977C}">
      <dgm:prSet phldrT="[Text]"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Estensibilidad</a:t>
          </a:r>
          <a:endParaRPr lang="es-ES" sz="1200" dirty="0" smtClean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F4DE0CF0-DEF7-49F1-8DC8-222550938E1C}" type="parTrans" cxnId="{A679B7BB-87A1-49F8-969B-EA6A24618EE2}">
      <dgm:prSet/>
      <dgm:spPr/>
      <dgm:t>
        <a:bodyPr/>
        <a:lstStyle/>
        <a:p>
          <a:endParaRPr lang="es-ES"/>
        </a:p>
      </dgm:t>
    </dgm:pt>
    <dgm:pt modelId="{72082259-C6D1-40B3-B724-AECCB48C2A65}" type="sibTrans" cxnId="{A679B7BB-87A1-49F8-969B-EA6A24618EE2}">
      <dgm:prSet/>
      <dgm:spPr/>
      <dgm:t>
        <a:bodyPr/>
        <a:lstStyle/>
        <a:p>
          <a:endParaRPr lang="es-ES"/>
        </a:p>
      </dgm:t>
    </dgm:pt>
    <dgm:pt modelId="{72545391-B9C3-4CBA-A571-25F1BB4DCFA1}">
      <dgm:prSet phldrT="[Text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Redefinición de escalabilidad y flexibilidad de Data </a:t>
          </a:r>
          <a:r>
            <a:rPr lang="es-ES" sz="1200" dirty="0" err="1" smtClean="0">
              <a:solidFill>
                <a:schemeClr val="tx1"/>
              </a:solidFill>
              <a:latin typeface="Segoe UI" pitchFamily="34" charset="0"/>
              <a:cs typeface="Segoe UI" pitchFamily="34" charset="0"/>
            </a:rPr>
            <a:t>Mining</a:t>
          </a:r>
          <a:endParaRPr lang="es-ES" sz="1200" dirty="0" smtClean="0">
            <a:solidFill>
              <a:schemeClr val="tx1"/>
            </a:solidFill>
            <a:latin typeface="Segoe UI" pitchFamily="34" charset="0"/>
            <a:cs typeface="Segoe UI" pitchFamily="34" charset="0"/>
          </a:endParaRPr>
        </a:p>
      </dgm:t>
    </dgm:pt>
    <dgm:pt modelId="{8CE39463-ECC6-4162-9DA7-F19701C71E8D}" type="parTrans" cxnId="{D6C207E3-E782-49CA-BFDC-579654C81293}">
      <dgm:prSet/>
      <dgm:spPr/>
      <dgm:t>
        <a:bodyPr/>
        <a:lstStyle/>
        <a:p>
          <a:endParaRPr lang="es-ES"/>
        </a:p>
      </dgm:t>
    </dgm:pt>
    <dgm:pt modelId="{D97C8B1D-2570-4F41-A18B-4E7E4373102F}" type="sibTrans" cxnId="{D6C207E3-E782-49CA-BFDC-579654C81293}">
      <dgm:prSet/>
      <dgm:spPr/>
      <dgm:t>
        <a:bodyPr/>
        <a:lstStyle/>
        <a:p>
          <a:endParaRPr lang="es-ES"/>
        </a:p>
      </dgm:t>
    </dgm:pt>
    <dgm:pt modelId="{AB4D2A00-C4DA-4F14-B948-8533DB8E8DB4}" type="pres">
      <dgm:prSet presAssocID="{4BA824EB-3CC1-45AE-A9C8-F6C79A1A5F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E170E-5374-4D33-8838-80E78E040661}" type="pres">
      <dgm:prSet presAssocID="{4BA824EB-3CC1-45AE-A9C8-F6C79A1A5F66}" presName="bkgdShp" presStyleLbl="alignAccFollowNode1" presStyleIdx="0" presStyleCnt="1"/>
      <dgm:spPr/>
      <dgm:t>
        <a:bodyPr/>
        <a:lstStyle/>
        <a:p>
          <a:endParaRPr lang="es-ES"/>
        </a:p>
      </dgm:t>
    </dgm:pt>
    <dgm:pt modelId="{97C887F6-9145-4BCD-A0BF-D36277641368}" type="pres">
      <dgm:prSet presAssocID="{4BA824EB-3CC1-45AE-A9C8-F6C79A1A5F66}" presName="linComp" presStyleCnt="0"/>
      <dgm:spPr/>
    </dgm:pt>
    <dgm:pt modelId="{E0637A22-742E-48F7-8679-29D218700B0D}" type="pres">
      <dgm:prSet presAssocID="{EAE1F17E-BEA8-4A40-AFED-6571C0B067A9}" presName="compNode" presStyleCnt="0"/>
      <dgm:spPr/>
    </dgm:pt>
    <dgm:pt modelId="{B943EBFD-17AF-4CED-97AA-36308C41DE98}" type="pres">
      <dgm:prSet presAssocID="{EAE1F17E-BEA8-4A40-AFED-6571C0B067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FAFBFD-5563-4C6F-9A6F-C76E8749D4CD}" type="pres">
      <dgm:prSet presAssocID="{EAE1F17E-BEA8-4A40-AFED-6571C0B067A9}" presName="invisiNode" presStyleLbl="node1" presStyleIdx="0" presStyleCnt="3"/>
      <dgm:spPr/>
    </dgm:pt>
    <dgm:pt modelId="{95CECE0C-FFC6-401E-A26D-D7E3107D2B74}" type="pres">
      <dgm:prSet presAssocID="{EAE1F17E-BEA8-4A40-AFED-6571C0B067A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7E93A8-3DDD-4B83-BFED-13A0B9590EDC}" type="pres">
      <dgm:prSet presAssocID="{22291402-DEC4-47A7-ABE9-2310561A58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8E42D6-E5A2-4328-9DCE-81636CA6310F}" type="pres">
      <dgm:prSet presAssocID="{E054129E-C7F3-460C-A2F5-C68B4C8C2D53}" presName="compNode" presStyleCnt="0"/>
      <dgm:spPr/>
    </dgm:pt>
    <dgm:pt modelId="{E662901D-D003-4737-8D1E-B359F9FFA881}" type="pres">
      <dgm:prSet presAssocID="{E054129E-C7F3-460C-A2F5-C68B4C8C2D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966EDC-CA2F-4DAD-B407-D67B26CEA3A6}" type="pres">
      <dgm:prSet presAssocID="{E054129E-C7F3-460C-A2F5-C68B4C8C2D53}" presName="invisiNode" presStyleLbl="node1" presStyleIdx="1" presStyleCnt="3"/>
      <dgm:spPr/>
    </dgm:pt>
    <dgm:pt modelId="{0E71ED54-2092-4D7E-AA81-218B754C037F}" type="pres">
      <dgm:prSet presAssocID="{E054129E-C7F3-460C-A2F5-C68B4C8C2D53}" presName="imagNode" presStyleLbl="fgImgPlace1" presStyleIdx="1" presStyleCnt="3" custScaleY="681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41C418-281C-4C79-811E-5622CEBCE1C1}" type="pres">
      <dgm:prSet presAssocID="{D078FE61-6FE9-4333-B54C-BC969274BC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B74F15-E92A-4C55-B48A-688EEDDE6AD0}" type="pres">
      <dgm:prSet presAssocID="{370F72EC-A8E5-4B68-AF33-6CFE3E3D92F9}" presName="compNode" presStyleCnt="0"/>
      <dgm:spPr/>
    </dgm:pt>
    <dgm:pt modelId="{134A4C8A-89BE-4BD6-B140-41FFEEBCE396}" type="pres">
      <dgm:prSet presAssocID="{370F72EC-A8E5-4B68-AF33-6CFE3E3D92F9}" presName="node" presStyleLbl="node1" presStyleIdx="2" presStyleCnt="3" custLinFactNeighborX="902" custLinFactNeighborY="1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A18FC-FC10-42D4-93C1-AD347200B4F1}" type="pres">
      <dgm:prSet presAssocID="{370F72EC-A8E5-4B68-AF33-6CFE3E3D92F9}" presName="invisiNode" presStyleLbl="node1" presStyleIdx="2" presStyleCnt="3"/>
      <dgm:spPr/>
    </dgm:pt>
    <dgm:pt modelId="{923017A6-6075-4543-BAC3-4D6CD296FF26}" type="pres">
      <dgm:prSet presAssocID="{370F72EC-A8E5-4B68-AF33-6CFE3E3D92F9}" presName="imagNode" presStyleLbl="fgImgPlace1" presStyleIdx="2" presStyleCnt="3" custScaleY="606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0E35FDC1-E40C-4722-9843-5BDEB9D8A2FE}" srcId="{EAE1F17E-BEA8-4A40-AFED-6571C0B067A9}" destId="{150799C2-4A46-4AD7-BF67-D3E87123E001}" srcOrd="5" destOrd="0" parTransId="{589509EC-8D53-49A8-86F3-B1CAE242D209}" sibTransId="{89702B07-E3F0-4BCB-865B-DFB5A8C18A58}"/>
    <dgm:cxn modelId="{68D6B413-2A70-4DE3-A736-C19415D07DDF}" type="presOf" srcId="{37569F44-BD23-4E1B-97FA-9CE47AC22296}" destId="{E662901D-D003-4737-8D1E-B359F9FFA881}" srcOrd="0" destOrd="7" presId="urn:microsoft.com/office/officeart/2005/8/layout/pList2"/>
    <dgm:cxn modelId="{13CFA7B6-F57B-41F1-B7C9-D586F7C8466F}" type="presOf" srcId="{E054129E-C7F3-460C-A2F5-C68B4C8C2D53}" destId="{E662901D-D003-4737-8D1E-B359F9FFA881}" srcOrd="0" destOrd="0" presId="urn:microsoft.com/office/officeart/2005/8/layout/pList2"/>
    <dgm:cxn modelId="{10629562-136D-44F2-B6A0-79F2CE4D5297}" type="presOf" srcId="{C151C808-B53F-4FAD-BB3D-5BA6C53AD993}" destId="{E662901D-D003-4737-8D1E-B359F9FFA881}" srcOrd="0" destOrd="2" presId="urn:microsoft.com/office/officeart/2005/8/layout/pList2"/>
    <dgm:cxn modelId="{FE03F082-046C-4D6B-9416-19D35A1D1766}" srcId="{EAE1F17E-BEA8-4A40-AFED-6571C0B067A9}" destId="{FC3730D2-258F-49A7-AAB1-0D33440FAE21}" srcOrd="0" destOrd="0" parTransId="{B67ED87E-70FD-46DB-9FFA-CF7440C5854E}" sibTransId="{DC003A3C-B1FA-408A-BEFB-83E976168B61}"/>
    <dgm:cxn modelId="{FC3B6A82-A34D-46AE-AD32-2CBA6A534202}" srcId="{370F72EC-A8E5-4B68-AF33-6CFE3E3D92F9}" destId="{73F9F542-0253-4B4A-808C-3190A0AE32A6}" srcOrd="2" destOrd="0" parTransId="{BC93CE17-C2D5-4927-AB92-86087CEA0017}" sibTransId="{BAAE4BE8-CA48-4B11-906C-83F10C02E996}"/>
    <dgm:cxn modelId="{4390727B-BEF4-49B7-8BED-9E4E4592CA34}" srcId="{4BA824EB-3CC1-45AE-A9C8-F6C79A1A5F66}" destId="{370F72EC-A8E5-4B68-AF33-6CFE3E3D92F9}" srcOrd="2" destOrd="0" parTransId="{6BB1F462-4D65-4A9B-A36D-17A6C8341A6F}" sibTransId="{2C83687C-BA2D-485D-B46F-C75B3D7DE299}"/>
    <dgm:cxn modelId="{D93FEC4B-4DC9-42BC-BB29-4C3B639BAFD1}" srcId="{E054129E-C7F3-460C-A2F5-C68B4C8C2D53}" destId="{F23F8B11-9326-4336-AC72-F35CF91A23C6}" srcOrd="2" destOrd="0" parTransId="{1A88C68D-0DC3-4BE2-A166-433035913520}" sibTransId="{2DBC6D67-F442-4B69-B3BE-4D447C0CE637}"/>
    <dgm:cxn modelId="{D6C207E3-E782-49CA-BFDC-579654C81293}" srcId="{370F72EC-A8E5-4B68-AF33-6CFE3E3D92F9}" destId="{72545391-B9C3-4CBA-A571-25F1BB4DCFA1}" srcOrd="4" destOrd="0" parTransId="{8CE39463-ECC6-4162-9DA7-F19701C71E8D}" sibTransId="{D97C8B1D-2570-4F41-A18B-4E7E4373102F}"/>
    <dgm:cxn modelId="{DDE32E9C-C86E-45A5-92EC-C73C0C88B087}" type="presOf" srcId="{4F81E309-4F38-4D34-A541-D1D33C58873B}" destId="{E662901D-D003-4737-8D1E-B359F9FFA881}" srcOrd="0" destOrd="8" presId="urn:microsoft.com/office/officeart/2005/8/layout/pList2"/>
    <dgm:cxn modelId="{72FDC772-F834-42CB-BCB6-81F7AF685F0C}" type="presOf" srcId="{6E5B02F8-1552-429F-9067-41C3672CD6CD}" destId="{B943EBFD-17AF-4CED-97AA-36308C41DE98}" srcOrd="0" destOrd="10" presId="urn:microsoft.com/office/officeart/2005/8/layout/pList2"/>
    <dgm:cxn modelId="{45B054ED-BBDD-4C45-B52F-9F0807555ECF}" srcId="{EAE1F17E-BEA8-4A40-AFED-6571C0B067A9}" destId="{A9736E50-A14D-4C0D-9182-364E660B71C5}" srcOrd="4" destOrd="0" parTransId="{E7A4B63E-AD73-424F-9F7F-FCF3317E8A2B}" sibTransId="{9F62D14D-F2A5-43BE-AFBF-2B6614BFE287}"/>
    <dgm:cxn modelId="{4F60A71F-B9EF-4623-B754-2F4BD6956EEF}" type="presOf" srcId="{F23F8B11-9326-4336-AC72-F35CF91A23C6}" destId="{E662901D-D003-4737-8D1E-B359F9FFA881}" srcOrd="0" destOrd="3" presId="urn:microsoft.com/office/officeart/2005/8/layout/pList2"/>
    <dgm:cxn modelId="{8D5B90DE-30A3-41A7-88B4-7D197E993685}" type="presOf" srcId="{FC3730D2-258F-49A7-AAB1-0D33440FAE21}" destId="{B943EBFD-17AF-4CED-97AA-36308C41DE98}" srcOrd="0" destOrd="1" presId="urn:microsoft.com/office/officeart/2005/8/layout/pList2"/>
    <dgm:cxn modelId="{DA595E82-22E0-4C26-90B8-316C05CE2429}" type="presOf" srcId="{93B5458A-915B-4E82-9DB9-86566DAAB2DE}" destId="{E662901D-D003-4737-8D1E-B359F9FFA881}" srcOrd="0" destOrd="4" presId="urn:microsoft.com/office/officeart/2005/8/layout/pList2"/>
    <dgm:cxn modelId="{35D55DA4-7A88-43B2-B87D-F9681B0783FB}" srcId="{370F72EC-A8E5-4B68-AF33-6CFE3E3D92F9}" destId="{3799DBF0-CEB8-424A-93A7-DA59F04A5D92}" srcOrd="0" destOrd="0" parTransId="{050DA1C0-A87A-4F97-AEDC-7258BEFAC266}" sibTransId="{EAEACA28-CC50-4391-85BC-3881C61ADC94}"/>
    <dgm:cxn modelId="{EA0C745B-CE7C-4F7D-851A-A5EF4828BFB4}" srcId="{EAE1F17E-BEA8-4A40-AFED-6571C0B067A9}" destId="{19C5085C-CFA9-4BA3-85F6-D762E1DC84D3}" srcOrd="8" destOrd="0" parTransId="{16BF860A-607F-41DC-B74F-CA99A15F3FD1}" sibTransId="{58F78D99-CA62-4290-B48F-F5996B98419A}"/>
    <dgm:cxn modelId="{6BD99B77-41F4-4BEA-B7FE-30D95552FC5D}" srcId="{EAE1F17E-BEA8-4A40-AFED-6571C0B067A9}" destId="{3D41DA35-ED8C-4175-855C-7CA0D7684768}" srcOrd="7" destOrd="0" parTransId="{6C1DCD8E-CBCC-4B2E-8D72-006A37B403C6}" sibTransId="{38347DED-C7F0-4A0E-842C-57EC5A46DBBA}"/>
    <dgm:cxn modelId="{2D938585-6B52-4BFD-9D0F-1A61F5E63DA1}" type="presOf" srcId="{0E184AA8-E80F-46B1-98A9-FEB3213342A5}" destId="{E662901D-D003-4737-8D1E-B359F9FFA881}" srcOrd="0" destOrd="6" presId="urn:microsoft.com/office/officeart/2005/8/layout/pList2"/>
    <dgm:cxn modelId="{C752D852-1C6C-40B0-B9BC-57E7B22BD925}" type="presOf" srcId="{D6939FB0-BE34-4827-AD15-FBFD89AC977C}" destId="{134A4C8A-89BE-4BD6-B140-41FFEEBCE396}" srcOrd="0" destOrd="4" presId="urn:microsoft.com/office/officeart/2005/8/layout/pList2"/>
    <dgm:cxn modelId="{7EB94367-F985-4CE6-B2F1-308D94597FE7}" type="presOf" srcId="{F26CABC4-013C-44BE-AD20-37FBB9A4B407}" destId="{B943EBFD-17AF-4CED-97AA-36308C41DE98}" srcOrd="0" destOrd="4" presId="urn:microsoft.com/office/officeart/2005/8/layout/pList2"/>
    <dgm:cxn modelId="{252A6A31-3FF3-4172-BEB8-BB0F53093B99}" type="presOf" srcId="{72545391-B9C3-4CBA-A571-25F1BB4DCFA1}" destId="{134A4C8A-89BE-4BD6-B140-41FFEEBCE396}" srcOrd="0" destOrd="5" presId="urn:microsoft.com/office/officeart/2005/8/layout/pList2"/>
    <dgm:cxn modelId="{1D35F0D7-0C1E-40E3-B685-7583B027799F}" type="presOf" srcId="{73F9F542-0253-4B4A-808C-3190A0AE32A6}" destId="{134A4C8A-89BE-4BD6-B140-41FFEEBCE396}" srcOrd="0" destOrd="3" presId="urn:microsoft.com/office/officeart/2005/8/layout/pList2"/>
    <dgm:cxn modelId="{43ADF8AC-5A76-4B47-A9AC-EB52F8072294}" type="presOf" srcId="{150799C2-4A46-4AD7-BF67-D3E87123E001}" destId="{B943EBFD-17AF-4CED-97AA-36308C41DE98}" srcOrd="0" destOrd="6" presId="urn:microsoft.com/office/officeart/2005/8/layout/pList2"/>
    <dgm:cxn modelId="{79220C37-7617-43B8-957B-2BDA2C07D5D7}" srcId="{E054129E-C7F3-460C-A2F5-C68B4C8C2D53}" destId="{87599760-CA07-41E6-A8DB-F2DF60F934D5}" srcOrd="0" destOrd="0" parTransId="{EEA0F822-9842-4CD6-A44E-7685D088E037}" sibTransId="{4DBE5253-4129-4661-9605-6BFBA1B14977}"/>
    <dgm:cxn modelId="{2F540F1E-9C79-4B16-859F-C96EF28395E3}" srcId="{F23F8B11-9326-4336-AC72-F35CF91A23C6}" destId="{0E184AA8-E80F-46B1-98A9-FEB3213342A5}" srcOrd="2" destOrd="0" parTransId="{4CF9AD83-7986-42BD-B141-DF5448748FD7}" sibTransId="{229D4AD7-F6D9-4896-A539-1DE0ECC47574}"/>
    <dgm:cxn modelId="{E723042D-FFF2-4F33-89EE-24BBE5C4529F}" type="presOf" srcId="{2C2BD541-C701-4FB0-8F0B-0E99DEB35955}" destId="{B943EBFD-17AF-4CED-97AA-36308C41DE98}" srcOrd="0" destOrd="2" presId="urn:microsoft.com/office/officeart/2005/8/layout/pList2"/>
    <dgm:cxn modelId="{539860CB-32E3-4B09-826B-402929083DAF}" srcId="{E054129E-C7F3-460C-A2F5-C68B4C8C2D53}" destId="{C151C808-B53F-4FAD-BB3D-5BA6C53AD993}" srcOrd="1" destOrd="0" parTransId="{8B2B6C1C-D0E9-4247-B1D7-EADB18C90E29}" sibTransId="{CA12CE43-D8AA-4449-B29B-CB5D55BF77E3}"/>
    <dgm:cxn modelId="{05E2E7A9-162F-4AF9-B2C6-63176C724BF0}" srcId="{EAE1F17E-BEA8-4A40-AFED-6571C0B067A9}" destId="{1B597361-0FD3-4DD9-BD1C-02C01D1CF6F7}" srcOrd="6" destOrd="0" parTransId="{6F5AF04C-C715-4A4F-8855-C29D9FA61B8D}" sibTransId="{32861FAE-1967-451C-94E5-27343CB2FD47}"/>
    <dgm:cxn modelId="{00C5896D-9303-42FE-BF53-CE0B7D78C5F0}" type="presOf" srcId="{19C5085C-CFA9-4BA3-85F6-D762E1DC84D3}" destId="{B943EBFD-17AF-4CED-97AA-36308C41DE98}" srcOrd="0" destOrd="9" presId="urn:microsoft.com/office/officeart/2005/8/layout/pList2"/>
    <dgm:cxn modelId="{E8D4ABDB-5EF4-47D8-8F05-B2ABB64E0702}" type="presOf" srcId="{3799DBF0-CEB8-424A-93A7-DA59F04A5D92}" destId="{134A4C8A-89BE-4BD6-B140-41FFEEBCE396}" srcOrd="0" destOrd="1" presId="urn:microsoft.com/office/officeart/2005/8/layout/pList2"/>
    <dgm:cxn modelId="{B6E77E99-2FE7-477D-8061-8938DF843EDB}" type="presOf" srcId="{370F72EC-A8E5-4B68-AF33-6CFE3E3D92F9}" destId="{134A4C8A-89BE-4BD6-B140-41FFEEBCE396}" srcOrd="0" destOrd="0" presId="urn:microsoft.com/office/officeart/2005/8/layout/pList2"/>
    <dgm:cxn modelId="{8143CE88-D738-45D1-9740-0985F4A226A0}" type="presOf" srcId="{22291402-DEC4-47A7-ABE9-2310561A581C}" destId="{C67E93A8-3DDD-4B83-BFED-13A0B9590EDC}" srcOrd="0" destOrd="0" presId="urn:microsoft.com/office/officeart/2005/8/layout/pList2"/>
    <dgm:cxn modelId="{E1C0EC1D-46DA-41B9-94BF-1260A5DD5031}" type="presOf" srcId="{4BA824EB-3CC1-45AE-A9C8-F6C79A1A5F66}" destId="{AB4D2A00-C4DA-4F14-B948-8533DB8E8DB4}" srcOrd="0" destOrd="0" presId="urn:microsoft.com/office/officeart/2005/8/layout/pList2"/>
    <dgm:cxn modelId="{25AE1869-3F80-4804-BC15-AAC507A3D2DC}" srcId="{EAE1F17E-BEA8-4A40-AFED-6571C0B067A9}" destId="{D5766499-77BB-4871-940A-A1DF524896D0}" srcOrd="2" destOrd="0" parTransId="{69A92B47-B62C-4DDC-9C77-84E9BA2E78A5}" sibTransId="{32477B39-8CE3-4B06-B6FD-83A97631DA42}"/>
    <dgm:cxn modelId="{27329E58-86F4-4D0E-8ACF-AB999DF3CD16}" srcId="{370F72EC-A8E5-4B68-AF33-6CFE3E3D92F9}" destId="{29B301CB-A732-489E-84AB-F5734FCB1BD6}" srcOrd="1" destOrd="0" parTransId="{A28EB560-BA76-4C32-8096-8B42EC3E70EE}" sibTransId="{AC6D08D0-2131-4C3D-86AE-0010BDEAC76B}"/>
    <dgm:cxn modelId="{242F352E-2F0E-4B57-848A-711745C2E6EF}" type="presOf" srcId="{A9736E50-A14D-4C0D-9182-364E660B71C5}" destId="{B943EBFD-17AF-4CED-97AA-36308C41DE98}" srcOrd="0" destOrd="5" presId="urn:microsoft.com/office/officeart/2005/8/layout/pList2"/>
    <dgm:cxn modelId="{C96F3B4A-30F4-408B-A8B7-FB1A43433AA3}" srcId="{4BA824EB-3CC1-45AE-A9C8-F6C79A1A5F66}" destId="{E054129E-C7F3-460C-A2F5-C68B4C8C2D53}" srcOrd="1" destOrd="0" parTransId="{B5103CC8-7746-40D3-9992-6C2E84D52DBB}" sibTransId="{D078FE61-6FE9-4333-B54C-BC969274BC6E}"/>
    <dgm:cxn modelId="{5F077C8C-F1DC-4326-A98B-36692336CBDC}" srcId="{4BA824EB-3CC1-45AE-A9C8-F6C79A1A5F66}" destId="{EAE1F17E-BEA8-4A40-AFED-6571C0B067A9}" srcOrd="0" destOrd="0" parTransId="{E5A1582F-E484-4B0A-B3F5-971E9065D2C6}" sibTransId="{22291402-DEC4-47A7-ABE9-2310561A581C}"/>
    <dgm:cxn modelId="{9D130A6D-6ECD-451E-B18C-87738691CF5F}" type="presOf" srcId="{87599760-CA07-41E6-A8DB-F2DF60F934D5}" destId="{E662901D-D003-4737-8D1E-B359F9FFA881}" srcOrd="0" destOrd="1" presId="urn:microsoft.com/office/officeart/2005/8/layout/pList2"/>
    <dgm:cxn modelId="{3E7A2C37-4BA1-4DFF-8F6A-9336174DCB97}" type="presOf" srcId="{1B597361-0FD3-4DD9-BD1C-02C01D1CF6F7}" destId="{B943EBFD-17AF-4CED-97AA-36308C41DE98}" srcOrd="0" destOrd="7" presId="urn:microsoft.com/office/officeart/2005/8/layout/pList2"/>
    <dgm:cxn modelId="{D3AA1E0B-C3EE-45AB-864C-94998F51CFF4}" type="presOf" srcId="{D078FE61-6FE9-4333-B54C-BC969274BC6E}" destId="{4D41C418-281C-4C79-811E-5622CEBCE1C1}" srcOrd="0" destOrd="0" presId="urn:microsoft.com/office/officeart/2005/8/layout/pList2"/>
    <dgm:cxn modelId="{C4B6A6E8-7823-4486-A7C6-37E73CF897EF}" srcId="{F23F8B11-9326-4336-AC72-F35CF91A23C6}" destId="{37569F44-BD23-4E1B-97FA-9CE47AC22296}" srcOrd="3" destOrd="0" parTransId="{904195AA-9EBF-42F1-9249-16A9606B3876}" sibTransId="{78D47C03-FBD1-406D-BB5A-77D456428D5C}"/>
    <dgm:cxn modelId="{89C70756-6495-414C-B20C-64B613FF84FD}" srcId="{EAE1F17E-BEA8-4A40-AFED-6571C0B067A9}" destId="{F26CABC4-013C-44BE-AD20-37FBB9A4B407}" srcOrd="3" destOrd="0" parTransId="{BF86FB9C-F68D-44E3-847C-592C2869A860}" sibTransId="{BF923AAA-2436-4D0D-9A75-72F05BAD9EE0}"/>
    <dgm:cxn modelId="{F9950B25-1774-49B1-946B-EB574FB55EC6}" srcId="{F23F8B11-9326-4336-AC72-F35CF91A23C6}" destId="{4F81E309-4F38-4D34-A541-D1D33C58873B}" srcOrd="4" destOrd="0" parTransId="{F8678890-E630-48D0-87D9-313FE250BD13}" sibTransId="{C2A4C941-6C29-4231-B7C7-D9A41E7A81E3}"/>
    <dgm:cxn modelId="{A679B7BB-87A1-49F8-969B-EA6A24618EE2}" srcId="{370F72EC-A8E5-4B68-AF33-6CFE3E3D92F9}" destId="{D6939FB0-BE34-4827-AD15-FBFD89AC977C}" srcOrd="3" destOrd="0" parTransId="{F4DE0CF0-DEF7-49F1-8DC8-222550938E1C}" sibTransId="{72082259-C6D1-40B3-B724-AECCB48C2A65}"/>
    <dgm:cxn modelId="{37237A6C-655C-4B0B-A7CE-53DA34876B1D}" srcId="{F23F8B11-9326-4336-AC72-F35CF91A23C6}" destId="{93B5458A-915B-4E82-9DB9-86566DAAB2DE}" srcOrd="0" destOrd="0" parTransId="{98624818-D9CF-41A9-BC8D-B115787BB497}" sibTransId="{381627C5-252E-4282-BDA9-446A68ED6454}"/>
    <dgm:cxn modelId="{93F11983-599A-4CF7-8FD3-C67DE573015C}" type="presOf" srcId="{D5766499-77BB-4871-940A-A1DF524896D0}" destId="{B943EBFD-17AF-4CED-97AA-36308C41DE98}" srcOrd="0" destOrd="3" presId="urn:microsoft.com/office/officeart/2005/8/layout/pList2"/>
    <dgm:cxn modelId="{615AF722-6BAD-4ED5-B858-DF8258913EE8}" type="presOf" srcId="{8F45FE28-118F-4BB1-BFCF-A6E72753F1E8}" destId="{E662901D-D003-4737-8D1E-B359F9FFA881}" srcOrd="0" destOrd="5" presId="urn:microsoft.com/office/officeart/2005/8/layout/pList2"/>
    <dgm:cxn modelId="{7AF7E629-127F-440C-A044-1F99B017CF58}" type="presOf" srcId="{EAE1F17E-BEA8-4A40-AFED-6571C0B067A9}" destId="{B943EBFD-17AF-4CED-97AA-36308C41DE98}" srcOrd="0" destOrd="0" presId="urn:microsoft.com/office/officeart/2005/8/layout/pList2"/>
    <dgm:cxn modelId="{1D50EAFE-4BB2-42B8-AC74-C170F06BAF07}" srcId="{EAE1F17E-BEA8-4A40-AFED-6571C0B067A9}" destId="{2C2BD541-C701-4FB0-8F0B-0E99DEB35955}" srcOrd="1" destOrd="0" parTransId="{731B42A2-C1D9-419D-99DE-C681AB00F0AA}" sibTransId="{47FD07BF-D6A1-4B9E-B737-142C6AECE79B}"/>
    <dgm:cxn modelId="{0BE5CF82-3C95-4BC5-B5AF-0DD6142E79A2}" srcId="{F23F8B11-9326-4336-AC72-F35CF91A23C6}" destId="{8F45FE28-118F-4BB1-BFCF-A6E72753F1E8}" srcOrd="1" destOrd="0" parTransId="{0B873536-9461-47B2-94DF-34B4DD0B23DD}" sibTransId="{BF3F5044-768D-4859-94E1-8DAB60F513FD}"/>
    <dgm:cxn modelId="{19DF672C-12BC-4A2C-811A-938F6D514F9C}" srcId="{EAE1F17E-BEA8-4A40-AFED-6571C0B067A9}" destId="{6E5B02F8-1552-429F-9067-41C3672CD6CD}" srcOrd="9" destOrd="0" parTransId="{4608515D-59AD-43E1-875F-84FB160F228D}" sibTransId="{D8F1D4F2-95C7-4C7C-90AF-227C6EC1B084}"/>
    <dgm:cxn modelId="{979DA1C9-F3FC-4AF2-84CA-6D0D8913ADD2}" type="presOf" srcId="{3D41DA35-ED8C-4175-855C-7CA0D7684768}" destId="{B943EBFD-17AF-4CED-97AA-36308C41DE98}" srcOrd="0" destOrd="8" presId="urn:microsoft.com/office/officeart/2005/8/layout/pList2"/>
    <dgm:cxn modelId="{3B999A12-5B57-4581-AA8A-9E0FF18370C1}" type="presOf" srcId="{29B301CB-A732-489E-84AB-F5734FCB1BD6}" destId="{134A4C8A-89BE-4BD6-B140-41FFEEBCE396}" srcOrd="0" destOrd="2" presId="urn:microsoft.com/office/officeart/2005/8/layout/pList2"/>
    <dgm:cxn modelId="{C721252A-3F8C-4C7C-BD08-AA76D1B6055C}" type="presParOf" srcId="{AB4D2A00-C4DA-4F14-B948-8533DB8E8DB4}" destId="{D26E170E-5374-4D33-8838-80E78E040661}" srcOrd="0" destOrd="0" presId="urn:microsoft.com/office/officeart/2005/8/layout/pList2"/>
    <dgm:cxn modelId="{BEEB1402-A502-4F1B-BC3C-7B22AE663C1D}" type="presParOf" srcId="{AB4D2A00-C4DA-4F14-B948-8533DB8E8DB4}" destId="{97C887F6-9145-4BCD-A0BF-D36277641368}" srcOrd="1" destOrd="0" presId="urn:microsoft.com/office/officeart/2005/8/layout/pList2"/>
    <dgm:cxn modelId="{D240AB92-2D4B-404A-8AAD-763D97B52729}" type="presParOf" srcId="{97C887F6-9145-4BCD-A0BF-D36277641368}" destId="{E0637A22-742E-48F7-8679-29D218700B0D}" srcOrd="0" destOrd="0" presId="urn:microsoft.com/office/officeart/2005/8/layout/pList2"/>
    <dgm:cxn modelId="{D6202996-F3E2-40AA-8945-08E21BC5065B}" type="presParOf" srcId="{E0637A22-742E-48F7-8679-29D218700B0D}" destId="{B943EBFD-17AF-4CED-97AA-36308C41DE98}" srcOrd="0" destOrd="0" presId="urn:microsoft.com/office/officeart/2005/8/layout/pList2"/>
    <dgm:cxn modelId="{758EC945-9D53-4F08-8D48-3397F8FE3E15}" type="presParOf" srcId="{E0637A22-742E-48F7-8679-29D218700B0D}" destId="{74FAFBFD-5563-4C6F-9A6F-C76E8749D4CD}" srcOrd="1" destOrd="0" presId="urn:microsoft.com/office/officeart/2005/8/layout/pList2"/>
    <dgm:cxn modelId="{F00C5B32-DB1F-4C02-AD0A-8AE64E845571}" type="presParOf" srcId="{E0637A22-742E-48F7-8679-29D218700B0D}" destId="{95CECE0C-FFC6-401E-A26D-D7E3107D2B74}" srcOrd="2" destOrd="0" presId="urn:microsoft.com/office/officeart/2005/8/layout/pList2"/>
    <dgm:cxn modelId="{9F3B4ECD-E3EB-4CEE-9B70-F864E2FF88AE}" type="presParOf" srcId="{97C887F6-9145-4BCD-A0BF-D36277641368}" destId="{C67E93A8-3DDD-4B83-BFED-13A0B9590EDC}" srcOrd="1" destOrd="0" presId="urn:microsoft.com/office/officeart/2005/8/layout/pList2"/>
    <dgm:cxn modelId="{CCFC297A-786C-4010-9642-F534DAC46225}" type="presParOf" srcId="{97C887F6-9145-4BCD-A0BF-D36277641368}" destId="{598E42D6-E5A2-4328-9DCE-81636CA6310F}" srcOrd="2" destOrd="0" presId="urn:microsoft.com/office/officeart/2005/8/layout/pList2"/>
    <dgm:cxn modelId="{DC87B04F-9874-43AA-981E-7FFF89A551D9}" type="presParOf" srcId="{598E42D6-E5A2-4328-9DCE-81636CA6310F}" destId="{E662901D-D003-4737-8D1E-B359F9FFA881}" srcOrd="0" destOrd="0" presId="urn:microsoft.com/office/officeart/2005/8/layout/pList2"/>
    <dgm:cxn modelId="{DE93A124-C858-4ADA-A9DF-1EF0FCBABA6C}" type="presParOf" srcId="{598E42D6-E5A2-4328-9DCE-81636CA6310F}" destId="{E5966EDC-CA2F-4DAD-B407-D67B26CEA3A6}" srcOrd="1" destOrd="0" presId="urn:microsoft.com/office/officeart/2005/8/layout/pList2"/>
    <dgm:cxn modelId="{3D37D6F8-5E95-4DA9-9DF4-93C73E239C97}" type="presParOf" srcId="{598E42D6-E5A2-4328-9DCE-81636CA6310F}" destId="{0E71ED54-2092-4D7E-AA81-218B754C037F}" srcOrd="2" destOrd="0" presId="urn:microsoft.com/office/officeart/2005/8/layout/pList2"/>
    <dgm:cxn modelId="{5587D90F-06B0-4B4D-806C-497EE1C82A2E}" type="presParOf" srcId="{97C887F6-9145-4BCD-A0BF-D36277641368}" destId="{4D41C418-281C-4C79-811E-5622CEBCE1C1}" srcOrd="3" destOrd="0" presId="urn:microsoft.com/office/officeart/2005/8/layout/pList2"/>
    <dgm:cxn modelId="{8BD7E8DA-53D1-4E21-B72D-A1E821F9916A}" type="presParOf" srcId="{97C887F6-9145-4BCD-A0BF-D36277641368}" destId="{B0B74F15-E92A-4C55-B48A-688EEDDE6AD0}" srcOrd="4" destOrd="0" presId="urn:microsoft.com/office/officeart/2005/8/layout/pList2"/>
    <dgm:cxn modelId="{06CF9678-C087-4F78-9DC8-AAE00F7340A2}" type="presParOf" srcId="{B0B74F15-E92A-4C55-B48A-688EEDDE6AD0}" destId="{134A4C8A-89BE-4BD6-B140-41FFEEBCE396}" srcOrd="0" destOrd="0" presId="urn:microsoft.com/office/officeart/2005/8/layout/pList2"/>
    <dgm:cxn modelId="{3B2A6CB6-FDE7-4C71-839E-8F9A74BF8479}" type="presParOf" srcId="{B0B74F15-E92A-4C55-B48A-688EEDDE6AD0}" destId="{4F1A18FC-FC10-42D4-93C1-AD347200B4F1}" srcOrd="1" destOrd="0" presId="urn:microsoft.com/office/officeart/2005/8/layout/pList2"/>
    <dgm:cxn modelId="{C69AFD76-47BC-4232-87D3-998BBE983B02}" type="presParOf" srcId="{B0B74F15-E92A-4C55-B48A-688EEDDE6AD0}" destId="{923017A6-6075-4543-BAC3-4D6CD296FF26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“Designed to Perform”</a:t>
          </a:r>
          <a:endParaRPr lang="en-US" sz="1400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 sz="2400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 sz="2400"/>
        </a:p>
      </dgm:t>
    </dgm:pt>
    <dgm:pt modelId="{3AA2F3E7-CC23-4FDE-9509-270C85DBC556}">
      <dgm:prSet phldrT="[Text]" custT="1"/>
      <dgm:spPr>
        <a:solidFill>
          <a:srgbClr val="C0504D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400" dirty="0" smtClean="0"/>
            <a:t>Design</a:t>
          </a:r>
          <a:endParaRPr lang="en-US" sz="1400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 sz="2400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sz="2400" dirty="0"/>
        </a:p>
      </dgm:t>
    </dgm:pt>
    <dgm:pt modelId="{4B22615F-884C-409F-9775-B71B58D5DEA8}">
      <dgm:prSet phldrT="[Text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400" dirty="0" smtClean="0"/>
            <a:t>Monitor</a:t>
          </a:r>
          <a:endParaRPr lang="en-US" sz="1400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 sz="2400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sz="2400" dirty="0"/>
        </a:p>
      </dgm:t>
    </dgm:pt>
    <dgm:pt modelId="{409A59E5-5ED0-4794-8E17-A21C3C759648}">
      <dgm:prSet phldrT="[Text]" custT="1"/>
      <dgm:spPr>
        <a:solidFill>
          <a:srgbClr val="92D050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400" dirty="0" smtClean="0"/>
            <a:t>Run</a:t>
          </a:r>
          <a:endParaRPr lang="en-US" sz="1400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 sz="2400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 sz="2400" dirty="0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 custScaleX="121000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ScaleX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ScaleX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ScaleX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D1E95BF-A9EE-47E8-926F-004072F0854B}" type="presOf" srcId="{F79935F3-CAFB-4315-985A-F22F7F3527DC}" destId="{CCA60AF8-25B8-4073-A84A-E0554B1F326C}" srcOrd="0" destOrd="0" presId="urn:microsoft.com/office/officeart/2005/8/layout/radial6"/>
    <dgm:cxn modelId="{3CCA55C2-2585-4DF7-BA6D-C5B40EBE91E0}" type="presOf" srcId="{3AA2F3E7-CC23-4FDE-9509-270C85DBC556}" destId="{DC9954AA-BBCA-446C-9108-1E67BA3216E5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AB6AD9CC-50C1-41E7-9EB7-6CA601C3B8C3}" type="presOf" srcId="{4B22615F-884C-409F-9775-B71B58D5DEA8}" destId="{72881E16-E634-4308-9C62-A134A9683B3B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79D23876-11DC-4EDB-BCA2-E84921EA7375}" type="presOf" srcId="{0057EC54-C9D4-41B2-9FC4-7DBD543145C9}" destId="{560F16D2-3AEE-433D-8F58-2D1EE5D0BD5E}" srcOrd="0" destOrd="0" presId="urn:microsoft.com/office/officeart/2005/8/layout/radial6"/>
    <dgm:cxn modelId="{12C0E39D-D3D0-4F9D-B0F0-462B4F509B01}" type="presOf" srcId="{553E0C9E-9E6A-466F-B58B-251ADF2410FE}" destId="{8753DBEB-5525-4FEF-B45E-EA5E5FBA0A83}" srcOrd="0" destOrd="0" presId="urn:microsoft.com/office/officeart/2005/8/layout/radial6"/>
    <dgm:cxn modelId="{D9366035-65A7-4F6C-8C13-08F5B7CD58A7}" type="presOf" srcId="{409A59E5-5ED0-4794-8E17-A21C3C759648}" destId="{C33F6FF3-8A35-4C66-B468-53D19465EA84}" srcOrd="0" destOrd="0" presId="urn:microsoft.com/office/officeart/2005/8/layout/radial6"/>
    <dgm:cxn modelId="{A85FAAA6-1DF1-44DB-B591-90BC13345A1D}" type="presOf" srcId="{975C9CB2-0E53-4796-B4EC-AED8DD91AB07}" destId="{8FD912B9-7BBD-474C-B3A7-6C6FDF926415}" srcOrd="0" destOrd="0" presId="urn:microsoft.com/office/officeart/2005/8/layout/radial6"/>
    <dgm:cxn modelId="{B32D5448-8DD3-46D6-BFBD-B00E9EC45439}" type="presOf" srcId="{F0608A25-22C1-4322-A3E9-CF6F1BB2DCA8}" destId="{C2A879BF-92D4-4D11-AAFE-1355B89FB611}" srcOrd="0" destOrd="0" presId="urn:microsoft.com/office/officeart/2005/8/layout/radial6"/>
    <dgm:cxn modelId="{5BD61ADC-E000-488A-A104-1058AAE51693}" type="presParOf" srcId="{CCA60AF8-25B8-4073-A84A-E0554B1F326C}" destId="{C2A879BF-92D4-4D11-AAFE-1355B89FB611}" srcOrd="0" destOrd="0" presId="urn:microsoft.com/office/officeart/2005/8/layout/radial6"/>
    <dgm:cxn modelId="{0E8CAB1F-E252-4E89-BDB5-EBC7659B129C}" type="presParOf" srcId="{CCA60AF8-25B8-4073-A84A-E0554B1F326C}" destId="{DC9954AA-BBCA-446C-9108-1E67BA3216E5}" srcOrd="1" destOrd="0" presId="urn:microsoft.com/office/officeart/2005/8/layout/radial6"/>
    <dgm:cxn modelId="{35015F6E-0775-4F12-858D-70C6584365FF}" type="presParOf" srcId="{CCA60AF8-25B8-4073-A84A-E0554B1F326C}" destId="{29F30BB2-CBD0-4392-A38E-6DA5287D5140}" srcOrd="2" destOrd="0" presId="urn:microsoft.com/office/officeart/2005/8/layout/radial6"/>
    <dgm:cxn modelId="{A5D8F404-25BD-4F15-A859-D204ADE8DE79}" type="presParOf" srcId="{CCA60AF8-25B8-4073-A84A-E0554B1F326C}" destId="{8753DBEB-5525-4FEF-B45E-EA5E5FBA0A83}" srcOrd="3" destOrd="0" presId="urn:microsoft.com/office/officeart/2005/8/layout/radial6"/>
    <dgm:cxn modelId="{6DDBABD7-392F-47BA-A8C7-23B4DE545B3B}" type="presParOf" srcId="{CCA60AF8-25B8-4073-A84A-E0554B1F326C}" destId="{72881E16-E634-4308-9C62-A134A9683B3B}" srcOrd="4" destOrd="0" presId="urn:microsoft.com/office/officeart/2005/8/layout/radial6"/>
    <dgm:cxn modelId="{B6246BB3-7271-4013-BCCD-DFCFB5A80137}" type="presParOf" srcId="{CCA60AF8-25B8-4073-A84A-E0554B1F326C}" destId="{C1691771-0711-45CF-A689-E72ECFC7AF77}" srcOrd="5" destOrd="0" presId="urn:microsoft.com/office/officeart/2005/8/layout/radial6"/>
    <dgm:cxn modelId="{C1252773-A50F-46A6-997F-999AFF9AB478}" type="presParOf" srcId="{CCA60AF8-25B8-4073-A84A-E0554B1F326C}" destId="{560F16D2-3AEE-433D-8F58-2D1EE5D0BD5E}" srcOrd="6" destOrd="0" presId="urn:microsoft.com/office/officeart/2005/8/layout/radial6"/>
    <dgm:cxn modelId="{3EC0622A-F420-442A-BF3E-47675A94765D}" type="presParOf" srcId="{CCA60AF8-25B8-4073-A84A-E0554B1F326C}" destId="{C33F6FF3-8A35-4C66-B468-53D19465EA84}" srcOrd="7" destOrd="0" presId="urn:microsoft.com/office/officeart/2005/8/layout/radial6"/>
    <dgm:cxn modelId="{26C4E2D7-DDB3-46E9-9AE9-120C8DB11EB8}" type="presParOf" srcId="{CCA60AF8-25B8-4073-A84A-E0554B1F326C}" destId="{E0104AEF-A48D-4BBD-981B-BCC2169B2585}" srcOrd="8" destOrd="0" presId="urn:microsoft.com/office/officeart/2005/8/layout/radial6"/>
    <dgm:cxn modelId="{D8C2ED1C-4FED-413D-B7A2-8EFA7019F25C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 custT="1"/>
      <dgm:spPr>
        <a:solidFill>
          <a:srgbClr val="C0504D"/>
        </a:solidFill>
        <a:effectLst>
          <a:glow rad="228600">
            <a:schemeClr val="accent3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3200" b="1" dirty="0" smtClean="0"/>
            <a:t>Design</a:t>
          </a:r>
          <a:endParaRPr lang="en-US" sz="3200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ScaleX="161051" custScaleY="14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B0FF4EF-721B-4EDD-9954-945BC1CB6EC6}" type="presOf" srcId="{975C9CB2-0E53-4796-B4EC-AED8DD91AB07}" destId="{8FD912B9-7BBD-474C-B3A7-6C6FDF926415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9A1E4C98-C022-42E7-B06F-C6AB7F6B199D}" type="presOf" srcId="{F0608A25-22C1-4322-A3E9-CF6F1BB2DCA8}" destId="{C2A879BF-92D4-4D11-AAFE-1355B89FB611}" srcOrd="0" destOrd="0" presId="urn:microsoft.com/office/officeart/2005/8/layout/radial6"/>
    <dgm:cxn modelId="{9B4A7EC9-69CD-4C69-8E24-A2ED70F90ED6}" type="presOf" srcId="{0057EC54-C9D4-41B2-9FC4-7DBD543145C9}" destId="{560F16D2-3AEE-433D-8F58-2D1EE5D0BD5E}" srcOrd="0" destOrd="0" presId="urn:microsoft.com/office/officeart/2005/8/layout/radial6"/>
    <dgm:cxn modelId="{DB984A43-4696-45CA-A724-E403971FFE25}" type="presOf" srcId="{F79935F3-CAFB-4315-985A-F22F7F3527DC}" destId="{CCA60AF8-25B8-4073-A84A-E0554B1F326C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09BD87EA-683E-45D0-824A-AC06DE28B058}" type="presOf" srcId="{409A59E5-5ED0-4794-8E17-A21C3C759648}" destId="{C33F6FF3-8A35-4C66-B468-53D19465EA84}" srcOrd="0" destOrd="0" presId="urn:microsoft.com/office/officeart/2005/8/layout/radial6"/>
    <dgm:cxn modelId="{EE50C054-AF8B-450B-8406-BC919C52E949}" type="presOf" srcId="{4B22615F-884C-409F-9775-B71B58D5DEA8}" destId="{72881E16-E634-4308-9C62-A134A9683B3B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B74FF07D-6DEB-4056-9A02-365099DBBD48}" type="presOf" srcId="{3AA2F3E7-CC23-4FDE-9509-270C85DBC556}" destId="{DC9954AA-BBCA-446C-9108-1E67BA3216E5}" srcOrd="0" destOrd="0" presId="urn:microsoft.com/office/officeart/2005/8/layout/radial6"/>
    <dgm:cxn modelId="{7FA325A4-44CB-45A8-BF33-FAC991598131}" type="presOf" srcId="{553E0C9E-9E6A-466F-B58B-251ADF2410FE}" destId="{8753DBEB-5525-4FEF-B45E-EA5E5FBA0A83}" srcOrd="0" destOrd="0" presId="urn:microsoft.com/office/officeart/2005/8/layout/radial6"/>
    <dgm:cxn modelId="{F393773F-60B5-4984-A774-C857D808D888}" type="presParOf" srcId="{CCA60AF8-25B8-4073-A84A-E0554B1F326C}" destId="{C2A879BF-92D4-4D11-AAFE-1355B89FB611}" srcOrd="0" destOrd="0" presId="urn:microsoft.com/office/officeart/2005/8/layout/radial6"/>
    <dgm:cxn modelId="{DBF6EDD4-C0B5-4BDE-8EC7-7590EDCB1C5D}" type="presParOf" srcId="{CCA60AF8-25B8-4073-A84A-E0554B1F326C}" destId="{DC9954AA-BBCA-446C-9108-1E67BA3216E5}" srcOrd="1" destOrd="0" presId="urn:microsoft.com/office/officeart/2005/8/layout/radial6"/>
    <dgm:cxn modelId="{A7071546-68D0-4082-BEC3-DE3A91A8A8E1}" type="presParOf" srcId="{CCA60AF8-25B8-4073-A84A-E0554B1F326C}" destId="{29F30BB2-CBD0-4392-A38E-6DA5287D5140}" srcOrd="2" destOrd="0" presId="urn:microsoft.com/office/officeart/2005/8/layout/radial6"/>
    <dgm:cxn modelId="{E30B47CD-3387-4C8B-9335-7ED771AC2AA9}" type="presParOf" srcId="{CCA60AF8-25B8-4073-A84A-E0554B1F326C}" destId="{8753DBEB-5525-4FEF-B45E-EA5E5FBA0A83}" srcOrd="3" destOrd="0" presId="urn:microsoft.com/office/officeart/2005/8/layout/radial6"/>
    <dgm:cxn modelId="{A45F7265-3C07-4B56-B9A9-CD6D5BCC4EA4}" type="presParOf" srcId="{CCA60AF8-25B8-4073-A84A-E0554B1F326C}" destId="{72881E16-E634-4308-9C62-A134A9683B3B}" srcOrd="4" destOrd="0" presId="urn:microsoft.com/office/officeart/2005/8/layout/radial6"/>
    <dgm:cxn modelId="{CD756DCB-7EE7-4548-8AA6-30DCE3C15458}" type="presParOf" srcId="{CCA60AF8-25B8-4073-A84A-E0554B1F326C}" destId="{C1691771-0711-45CF-A689-E72ECFC7AF77}" srcOrd="5" destOrd="0" presId="urn:microsoft.com/office/officeart/2005/8/layout/radial6"/>
    <dgm:cxn modelId="{BAEF55BD-2367-4EED-A9E7-5F75FAC7C7B3}" type="presParOf" srcId="{CCA60AF8-25B8-4073-A84A-E0554B1F326C}" destId="{560F16D2-3AEE-433D-8F58-2D1EE5D0BD5E}" srcOrd="6" destOrd="0" presId="urn:microsoft.com/office/officeart/2005/8/layout/radial6"/>
    <dgm:cxn modelId="{85FE3DA0-70B7-4643-B597-5A6081ADB6F9}" type="presParOf" srcId="{CCA60AF8-25B8-4073-A84A-E0554B1F326C}" destId="{C33F6FF3-8A35-4C66-B468-53D19465EA84}" srcOrd="7" destOrd="0" presId="urn:microsoft.com/office/officeart/2005/8/layout/radial6"/>
    <dgm:cxn modelId="{A3DD6404-3411-49A6-A350-7422BF7E7120}" type="presParOf" srcId="{CCA60AF8-25B8-4073-A84A-E0554B1F326C}" destId="{E0104AEF-A48D-4BBD-981B-BCC2169B2585}" srcOrd="8" destOrd="0" presId="urn:microsoft.com/office/officeart/2005/8/layout/radial6"/>
    <dgm:cxn modelId="{460E26F4-B0EA-4283-998D-D0240D096A06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/>
        </a:solidFill>
        <a:effectLst>
          <a:glow rad="228600">
            <a:schemeClr val="accent3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61584A7-6CEE-4AC5-A9FD-653011E6FA4A}" type="presOf" srcId="{975C9CB2-0E53-4796-B4EC-AED8DD91AB07}" destId="{8FD912B9-7BBD-474C-B3A7-6C6FDF926415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16F745DD-8334-4BB0-B914-1219B877FD22}" type="presOf" srcId="{4B22615F-884C-409F-9775-B71B58D5DEA8}" destId="{72881E16-E634-4308-9C62-A134A9683B3B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31EAD7C3-B87D-4A1B-9328-6B948FED5346}" type="presOf" srcId="{0057EC54-C9D4-41B2-9FC4-7DBD543145C9}" destId="{560F16D2-3AEE-433D-8F58-2D1EE5D0BD5E}" srcOrd="0" destOrd="0" presId="urn:microsoft.com/office/officeart/2005/8/layout/radial6"/>
    <dgm:cxn modelId="{09F45BE3-4978-4EEC-94CD-556FE8DD3CD4}" type="presOf" srcId="{F0608A25-22C1-4322-A3E9-CF6F1BB2DCA8}" destId="{C2A879BF-92D4-4D11-AAFE-1355B89FB611}" srcOrd="0" destOrd="0" presId="urn:microsoft.com/office/officeart/2005/8/layout/radial6"/>
    <dgm:cxn modelId="{0BC345B0-DAB0-43A2-9039-6DAA6D2BDBE1}" type="presOf" srcId="{553E0C9E-9E6A-466F-B58B-251ADF2410FE}" destId="{8753DBEB-5525-4FEF-B45E-EA5E5FBA0A83}" srcOrd="0" destOrd="0" presId="urn:microsoft.com/office/officeart/2005/8/layout/radial6"/>
    <dgm:cxn modelId="{A855E3E1-6F3D-425C-80C4-36F5309BD098}" type="presOf" srcId="{F79935F3-CAFB-4315-985A-F22F7F3527DC}" destId="{CCA60AF8-25B8-4073-A84A-E0554B1F326C}" srcOrd="0" destOrd="0" presId="urn:microsoft.com/office/officeart/2005/8/layout/radial6"/>
    <dgm:cxn modelId="{0846D57B-3775-4973-8F94-125C46BD28E8}" type="presOf" srcId="{409A59E5-5ED0-4794-8E17-A21C3C759648}" destId="{C33F6FF3-8A35-4C66-B468-53D19465EA84}" srcOrd="0" destOrd="0" presId="urn:microsoft.com/office/officeart/2005/8/layout/radial6"/>
    <dgm:cxn modelId="{1621AC9C-D484-468B-83D6-6232F931EE2D}" type="presOf" srcId="{3AA2F3E7-CC23-4FDE-9509-270C85DBC556}" destId="{DC9954AA-BBCA-446C-9108-1E67BA3216E5}" srcOrd="0" destOrd="0" presId="urn:microsoft.com/office/officeart/2005/8/layout/radial6"/>
    <dgm:cxn modelId="{E30D5709-AA0F-4CBE-8F10-638DE379AB58}" type="presParOf" srcId="{CCA60AF8-25B8-4073-A84A-E0554B1F326C}" destId="{C2A879BF-92D4-4D11-AAFE-1355B89FB611}" srcOrd="0" destOrd="0" presId="urn:microsoft.com/office/officeart/2005/8/layout/radial6"/>
    <dgm:cxn modelId="{C970D2C5-659C-44F1-8626-F442F9575D27}" type="presParOf" srcId="{CCA60AF8-25B8-4073-A84A-E0554B1F326C}" destId="{DC9954AA-BBCA-446C-9108-1E67BA3216E5}" srcOrd="1" destOrd="0" presId="urn:microsoft.com/office/officeart/2005/8/layout/radial6"/>
    <dgm:cxn modelId="{AAB736F4-D8C2-45F9-AF69-8BE01F83FE03}" type="presParOf" srcId="{CCA60AF8-25B8-4073-A84A-E0554B1F326C}" destId="{29F30BB2-CBD0-4392-A38E-6DA5287D5140}" srcOrd="2" destOrd="0" presId="urn:microsoft.com/office/officeart/2005/8/layout/radial6"/>
    <dgm:cxn modelId="{D9345D75-F92F-4700-AABD-DCDF5BCE4ABF}" type="presParOf" srcId="{CCA60AF8-25B8-4073-A84A-E0554B1F326C}" destId="{8753DBEB-5525-4FEF-B45E-EA5E5FBA0A83}" srcOrd="3" destOrd="0" presId="urn:microsoft.com/office/officeart/2005/8/layout/radial6"/>
    <dgm:cxn modelId="{39645F70-BD98-409F-B0FE-91DE325BF2C7}" type="presParOf" srcId="{CCA60AF8-25B8-4073-A84A-E0554B1F326C}" destId="{72881E16-E634-4308-9C62-A134A9683B3B}" srcOrd="4" destOrd="0" presId="urn:microsoft.com/office/officeart/2005/8/layout/radial6"/>
    <dgm:cxn modelId="{E2662BEA-F83F-463A-BDAB-FE5125F6C8AC}" type="presParOf" srcId="{CCA60AF8-25B8-4073-A84A-E0554B1F326C}" destId="{C1691771-0711-45CF-A689-E72ECFC7AF77}" srcOrd="5" destOrd="0" presId="urn:microsoft.com/office/officeart/2005/8/layout/radial6"/>
    <dgm:cxn modelId="{BD68C238-84CA-4D20-9480-835EE48E3788}" type="presParOf" srcId="{CCA60AF8-25B8-4073-A84A-E0554B1F326C}" destId="{560F16D2-3AEE-433D-8F58-2D1EE5D0BD5E}" srcOrd="6" destOrd="0" presId="urn:microsoft.com/office/officeart/2005/8/layout/radial6"/>
    <dgm:cxn modelId="{BC20B06D-59E2-4187-9F33-2FADD6004BB7}" type="presParOf" srcId="{CCA60AF8-25B8-4073-A84A-E0554B1F326C}" destId="{C33F6FF3-8A35-4C66-B468-53D19465EA84}" srcOrd="7" destOrd="0" presId="urn:microsoft.com/office/officeart/2005/8/layout/radial6"/>
    <dgm:cxn modelId="{8E08A767-840C-4BB8-BDF8-D34933819442}" type="presParOf" srcId="{CCA60AF8-25B8-4073-A84A-E0554B1F326C}" destId="{E0104AEF-A48D-4BBD-981B-BCC2169B2585}" srcOrd="8" destOrd="0" presId="urn:microsoft.com/office/officeart/2005/8/layout/radial6"/>
    <dgm:cxn modelId="{7314D13F-142E-494A-A986-ED162BFAA1FE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/>
        </a:solidFill>
        <a:effectLst>
          <a:glow rad="228600">
            <a:schemeClr val="accent3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CEC08292-8E8C-46AC-9DE0-AC6DFD93C0A0}" type="presOf" srcId="{553E0C9E-9E6A-466F-B58B-251ADF2410FE}" destId="{8753DBEB-5525-4FEF-B45E-EA5E5FBA0A83}" srcOrd="0" destOrd="0" presId="urn:microsoft.com/office/officeart/2005/8/layout/radial6"/>
    <dgm:cxn modelId="{C0E7C095-B609-4D62-A241-2A3516B4FF40}" type="presOf" srcId="{409A59E5-5ED0-4794-8E17-A21C3C759648}" destId="{C33F6FF3-8A35-4C66-B468-53D19465EA84}" srcOrd="0" destOrd="0" presId="urn:microsoft.com/office/officeart/2005/8/layout/radial6"/>
    <dgm:cxn modelId="{72353EDE-6ACB-4793-807B-6DB8502FD185}" type="presOf" srcId="{0057EC54-C9D4-41B2-9FC4-7DBD543145C9}" destId="{560F16D2-3AEE-433D-8F58-2D1EE5D0BD5E}" srcOrd="0" destOrd="0" presId="urn:microsoft.com/office/officeart/2005/8/layout/radial6"/>
    <dgm:cxn modelId="{EE80DF12-E8BE-46FC-B5CC-2343130CC40A}" type="presOf" srcId="{975C9CB2-0E53-4796-B4EC-AED8DD91AB07}" destId="{8FD912B9-7BBD-474C-B3A7-6C6FDF92641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61E5F490-60F5-4EFC-897D-2731E49CC616}" type="presOf" srcId="{F79935F3-CAFB-4315-985A-F22F7F3527DC}" destId="{CCA60AF8-25B8-4073-A84A-E0554B1F326C}" srcOrd="0" destOrd="0" presId="urn:microsoft.com/office/officeart/2005/8/layout/radial6"/>
    <dgm:cxn modelId="{CDDF3A5F-EF8B-4989-89BB-BEB35AFCEB6D}" type="presOf" srcId="{F0608A25-22C1-4322-A3E9-CF6F1BB2DCA8}" destId="{C2A879BF-92D4-4D11-AAFE-1355B89FB611}" srcOrd="0" destOrd="0" presId="urn:microsoft.com/office/officeart/2005/8/layout/radial6"/>
    <dgm:cxn modelId="{AEF2A506-3F26-4576-BDD9-FD2EBE2CB1DD}" type="presOf" srcId="{4B22615F-884C-409F-9775-B71B58D5DEA8}" destId="{72881E16-E634-4308-9C62-A134A9683B3B}" srcOrd="0" destOrd="0" presId="urn:microsoft.com/office/officeart/2005/8/layout/radial6"/>
    <dgm:cxn modelId="{D37E94C4-8A8C-4360-B84C-39E543662715}" type="presOf" srcId="{3AA2F3E7-CC23-4FDE-9509-270C85DBC556}" destId="{DC9954AA-BBCA-446C-9108-1E67BA3216E5}" srcOrd="0" destOrd="0" presId="urn:microsoft.com/office/officeart/2005/8/layout/radial6"/>
    <dgm:cxn modelId="{10635DB4-EEB1-4391-A6F5-F369CCC7E04D}" type="presParOf" srcId="{CCA60AF8-25B8-4073-A84A-E0554B1F326C}" destId="{C2A879BF-92D4-4D11-AAFE-1355B89FB611}" srcOrd="0" destOrd="0" presId="urn:microsoft.com/office/officeart/2005/8/layout/radial6"/>
    <dgm:cxn modelId="{75345981-415A-43E3-9BFA-071D272DDE3E}" type="presParOf" srcId="{CCA60AF8-25B8-4073-A84A-E0554B1F326C}" destId="{DC9954AA-BBCA-446C-9108-1E67BA3216E5}" srcOrd="1" destOrd="0" presId="urn:microsoft.com/office/officeart/2005/8/layout/radial6"/>
    <dgm:cxn modelId="{3FC7161D-FFEF-4DCC-B8F1-8D23A36BAC5F}" type="presParOf" srcId="{CCA60AF8-25B8-4073-A84A-E0554B1F326C}" destId="{29F30BB2-CBD0-4392-A38E-6DA5287D5140}" srcOrd="2" destOrd="0" presId="urn:microsoft.com/office/officeart/2005/8/layout/radial6"/>
    <dgm:cxn modelId="{68BEE147-3366-405E-A079-C78AFB75867A}" type="presParOf" srcId="{CCA60AF8-25B8-4073-A84A-E0554B1F326C}" destId="{8753DBEB-5525-4FEF-B45E-EA5E5FBA0A83}" srcOrd="3" destOrd="0" presId="urn:microsoft.com/office/officeart/2005/8/layout/radial6"/>
    <dgm:cxn modelId="{846377FE-DE90-4BA5-83F9-A179F0B0CE97}" type="presParOf" srcId="{CCA60AF8-25B8-4073-A84A-E0554B1F326C}" destId="{72881E16-E634-4308-9C62-A134A9683B3B}" srcOrd="4" destOrd="0" presId="urn:microsoft.com/office/officeart/2005/8/layout/radial6"/>
    <dgm:cxn modelId="{3BDD4EFD-A840-4D64-AFB3-773B5FEE5241}" type="presParOf" srcId="{CCA60AF8-25B8-4073-A84A-E0554B1F326C}" destId="{C1691771-0711-45CF-A689-E72ECFC7AF77}" srcOrd="5" destOrd="0" presId="urn:microsoft.com/office/officeart/2005/8/layout/radial6"/>
    <dgm:cxn modelId="{9A1E1FA2-FE35-4A53-B56E-C61FD3895B7F}" type="presParOf" srcId="{CCA60AF8-25B8-4073-A84A-E0554B1F326C}" destId="{560F16D2-3AEE-433D-8F58-2D1EE5D0BD5E}" srcOrd="6" destOrd="0" presId="urn:microsoft.com/office/officeart/2005/8/layout/radial6"/>
    <dgm:cxn modelId="{2BAD2A2A-E6DA-44B0-B8ED-572F078B43AB}" type="presParOf" srcId="{CCA60AF8-25B8-4073-A84A-E0554B1F326C}" destId="{C33F6FF3-8A35-4C66-B468-53D19465EA84}" srcOrd="7" destOrd="0" presId="urn:microsoft.com/office/officeart/2005/8/layout/radial6"/>
    <dgm:cxn modelId="{BA8A43F6-60A5-4073-A213-FC41EF5E24E9}" type="presParOf" srcId="{CCA60AF8-25B8-4073-A84A-E0554B1F326C}" destId="{E0104AEF-A48D-4BBD-981B-BCC2169B2585}" srcOrd="8" destOrd="0" presId="urn:microsoft.com/office/officeart/2005/8/layout/radial6"/>
    <dgm:cxn modelId="{B9E2CBF4-D6D3-44FD-B64F-9D0540E10479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/>
        </a:solidFill>
        <a:effectLst>
          <a:glow rad="228600">
            <a:schemeClr val="accent3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F09A51AF-233D-4667-9E9A-D8B93680FC8D}" type="presOf" srcId="{0057EC54-C9D4-41B2-9FC4-7DBD543145C9}" destId="{560F16D2-3AEE-433D-8F58-2D1EE5D0BD5E}" srcOrd="0" destOrd="0" presId="urn:microsoft.com/office/officeart/2005/8/layout/radial6"/>
    <dgm:cxn modelId="{66274788-AAEB-4237-8C68-0548D74F18DB}" type="presOf" srcId="{3AA2F3E7-CC23-4FDE-9509-270C85DBC556}" destId="{DC9954AA-BBCA-446C-9108-1E67BA3216E5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7EA51086-A0A8-46A1-94DE-B4D040F7A705}" type="presOf" srcId="{553E0C9E-9E6A-466F-B58B-251ADF2410FE}" destId="{8753DBEB-5525-4FEF-B45E-EA5E5FBA0A83}" srcOrd="0" destOrd="0" presId="urn:microsoft.com/office/officeart/2005/8/layout/radial6"/>
    <dgm:cxn modelId="{ED01C4D4-5182-4B10-84DD-7EED94BCBF87}" type="presOf" srcId="{4B22615F-884C-409F-9775-B71B58D5DEA8}" destId="{72881E16-E634-4308-9C62-A134A9683B3B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36DEF0D1-C13D-482D-AA02-9840C918F651}" type="presOf" srcId="{F0608A25-22C1-4322-A3E9-CF6F1BB2DCA8}" destId="{C2A879BF-92D4-4D11-AAFE-1355B89FB611}" srcOrd="0" destOrd="0" presId="urn:microsoft.com/office/officeart/2005/8/layout/radial6"/>
    <dgm:cxn modelId="{7159B6DD-04A9-493C-9DF2-1C45FF9920EA}" type="presOf" srcId="{975C9CB2-0E53-4796-B4EC-AED8DD91AB07}" destId="{8FD912B9-7BBD-474C-B3A7-6C6FDF926415}" srcOrd="0" destOrd="0" presId="urn:microsoft.com/office/officeart/2005/8/layout/radial6"/>
    <dgm:cxn modelId="{3EE397DC-F7A0-4914-BEBE-3709BFF280BB}" type="presOf" srcId="{409A59E5-5ED0-4794-8E17-A21C3C759648}" destId="{C33F6FF3-8A35-4C66-B468-53D19465EA84}" srcOrd="0" destOrd="0" presId="urn:microsoft.com/office/officeart/2005/8/layout/radial6"/>
    <dgm:cxn modelId="{1BD7E16E-06EA-497B-BD49-E9FEACD9A144}" type="presOf" srcId="{F79935F3-CAFB-4315-985A-F22F7F3527DC}" destId="{CCA60AF8-25B8-4073-A84A-E0554B1F326C}" srcOrd="0" destOrd="0" presId="urn:microsoft.com/office/officeart/2005/8/layout/radial6"/>
    <dgm:cxn modelId="{C431C609-3FCE-4F76-8406-533F6D05D791}" type="presParOf" srcId="{CCA60AF8-25B8-4073-A84A-E0554B1F326C}" destId="{C2A879BF-92D4-4D11-AAFE-1355B89FB611}" srcOrd="0" destOrd="0" presId="urn:microsoft.com/office/officeart/2005/8/layout/radial6"/>
    <dgm:cxn modelId="{99B5C054-F259-45D8-BFE2-CCB464AC48FC}" type="presParOf" srcId="{CCA60AF8-25B8-4073-A84A-E0554B1F326C}" destId="{DC9954AA-BBCA-446C-9108-1E67BA3216E5}" srcOrd="1" destOrd="0" presId="urn:microsoft.com/office/officeart/2005/8/layout/radial6"/>
    <dgm:cxn modelId="{C8D32C7F-6D34-4FDC-86C8-3433B06FAA30}" type="presParOf" srcId="{CCA60AF8-25B8-4073-A84A-E0554B1F326C}" destId="{29F30BB2-CBD0-4392-A38E-6DA5287D5140}" srcOrd="2" destOrd="0" presId="urn:microsoft.com/office/officeart/2005/8/layout/radial6"/>
    <dgm:cxn modelId="{A1DD5B63-EAC5-45B5-8D80-64A0939914A1}" type="presParOf" srcId="{CCA60AF8-25B8-4073-A84A-E0554B1F326C}" destId="{8753DBEB-5525-4FEF-B45E-EA5E5FBA0A83}" srcOrd="3" destOrd="0" presId="urn:microsoft.com/office/officeart/2005/8/layout/radial6"/>
    <dgm:cxn modelId="{F68B7232-982F-4DD6-AC96-7061079DABA6}" type="presParOf" srcId="{CCA60AF8-25B8-4073-A84A-E0554B1F326C}" destId="{72881E16-E634-4308-9C62-A134A9683B3B}" srcOrd="4" destOrd="0" presId="urn:microsoft.com/office/officeart/2005/8/layout/radial6"/>
    <dgm:cxn modelId="{4D44A101-3A99-4956-85D1-F49F36076DE6}" type="presParOf" srcId="{CCA60AF8-25B8-4073-A84A-E0554B1F326C}" destId="{C1691771-0711-45CF-A689-E72ECFC7AF77}" srcOrd="5" destOrd="0" presId="urn:microsoft.com/office/officeart/2005/8/layout/radial6"/>
    <dgm:cxn modelId="{B92903DE-4925-42F8-978F-B90E310F92BB}" type="presParOf" srcId="{CCA60AF8-25B8-4073-A84A-E0554B1F326C}" destId="{560F16D2-3AEE-433D-8F58-2D1EE5D0BD5E}" srcOrd="6" destOrd="0" presId="urn:microsoft.com/office/officeart/2005/8/layout/radial6"/>
    <dgm:cxn modelId="{5D1250D2-09F6-446E-89AC-C8C2E09908F6}" type="presParOf" srcId="{CCA60AF8-25B8-4073-A84A-E0554B1F326C}" destId="{C33F6FF3-8A35-4C66-B468-53D19465EA84}" srcOrd="7" destOrd="0" presId="urn:microsoft.com/office/officeart/2005/8/layout/radial6"/>
    <dgm:cxn modelId="{B93DAA21-CD40-4FE7-A6F8-717269A5B51B}" type="presParOf" srcId="{CCA60AF8-25B8-4073-A84A-E0554B1F326C}" destId="{E0104AEF-A48D-4BBD-981B-BCC2169B2585}" srcOrd="8" destOrd="0" presId="urn:microsoft.com/office/officeart/2005/8/layout/radial6"/>
    <dgm:cxn modelId="{AC0381DE-56C7-44A9-94F5-AFAA886EAA19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“Designed to Perform”</a:t>
          </a:r>
          <a:endParaRPr lang="en-US" dirty="0">
            <a:solidFill>
              <a:schemeClr val="bg2"/>
            </a:solidFill>
          </a:endParaRPr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C0504D"/>
        </a:solidFill>
        <a:effectLst>
          <a:glow rad="228600">
            <a:schemeClr val="accent3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chemeClr val="accent6">
            <a:alpha val="2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92D050">
            <a:alpha val="20000"/>
          </a:srgb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8274209-EB60-44E6-858F-89B07E7B8ED2}" type="presOf" srcId="{0057EC54-C9D4-41B2-9FC4-7DBD543145C9}" destId="{560F16D2-3AEE-433D-8F58-2D1EE5D0BD5E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A431990A-3B1A-46FD-9AC7-BC0E044E29A3}" type="presOf" srcId="{F79935F3-CAFB-4315-985A-F22F7F3527DC}" destId="{CCA60AF8-25B8-4073-A84A-E0554B1F326C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5B9B8CF1-506A-462C-BA7B-E3D19362FCD7}" type="presOf" srcId="{3AA2F3E7-CC23-4FDE-9509-270C85DBC556}" destId="{DC9954AA-BBCA-446C-9108-1E67BA3216E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A899D50D-ABA3-4F04-9FDB-E3810085EB9B}" type="presOf" srcId="{975C9CB2-0E53-4796-B4EC-AED8DD91AB07}" destId="{8FD912B9-7BBD-474C-B3A7-6C6FDF926415}" srcOrd="0" destOrd="0" presId="urn:microsoft.com/office/officeart/2005/8/layout/radial6"/>
    <dgm:cxn modelId="{299DAA9B-6F49-46CF-BC52-0B711521F51B}" type="presOf" srcId="{553E0C9E-9E6A-466F-B58B-251ADF2410FE}" destId="{8753DBEB-5525-4FEF-B45E-EA5E5FBA0A83}" srcOrd="0" destOrd="0" presId="urn:microsoft.com/office/officeart/2005/8/layout/radial6"/>
    <dgm:cxn modelId="{752F5BFD-2E11-4907-9520-4AC580EDAF5B}" type="presOf" srcId="{4B22615F-884C-409F-9775-B71B58D5DEA8}" destId="{72881E16-E634-4308-9C62-A134A9683B3B}" srcOrd="0" destOrd="0" presId="urn:microsoft.com/office/officeart/2005/8/layout/radial6"/>
    <dgm:cxn modelId="{1DE2378E-70EC-4FC8-8543-80E2453C7944}" type="presOf" srcId="{F0608A25-22C1-4322-A3E9-CF6F1BB2DCA8}" destId="{C2A879BF-92D4-4D11-AAFE-1355B89FB611}" srcOrd="0" destOrd="0" presId="urn:microsoft.com/office/officeart/2005/8/layout/radial6"/>
    <dgm:cxn modelId="{79DB9C29-6ABF-407B-A9D6-E8EF696B5746}" type="presOf" srcId="{409A59E5-5ED0-4794-8E17-A21C3C759648}" destId="{C33F6FF3-8A35-4C66-B468-53D19465EA84}" srcOrd="0" destOrd="0" presId="urn:microsoft.com/office/officeart/2005/8/layout/radial6"/>
    <dgm:cxn modelId="{28F12DE8-AB35-4604-AF01-0DE7271D0198}" type="presParOf" srcId="{CCA60AF8-25B8-4073-A84A-E0554B1F326C}" destId="{C2A879BF-92D4-4D11-AAFE-1355B89FB611}" srcOrd="0" destOrd="0" presId="urn:microsoft.com/office/officeart/2005/8/layout/radial6"/>
    <dgm:cxn modelId="{FC5ACC93-ADB8-4E74-B01C-FE094D4D0740}" type="presParOf" srcId="{CCA60AF8-25B8-4073-A84A-E0554B1F326C}" destId="{DC9954AA-BBCA-446C-9108-1E67BA3216E5}" srcOrd="1" destOrd="0" presId="urn:microsoft.com/office/officeart/2005/8/layout/radial6"/>
    <dgm:cxn modelId="{1836A4C5-CBAC-425D-A628-88E5EA407C70}" type="presParOf" srcId="{CCA60AF8-25B8-4073-A84A-E0554B1F326C}" destId="{29F30BB2-CBD0-4392-A38E-6DA5287D5140}" srcOrd="2" destOrd="0" presId="urn:microsoft.com/office/officeart/2005/8/layout/radial6"/>
    <dgm:cxn modelId="{AC8D12C4-00E8-44CD-AB74-024956B2E9DE}" type="presParOf" srcId="{CCA60AF8-25B8-4073-A84A-E0554B1F326C}" destId="{8753DBEB-5525-4FEF-B45E-EA5E5FBA0A83}" srcOrd="3" destOrd="0" presId="urn:microsoft.com/office/officeart/2005/8/layout/radial6"/>
    <dgm:cxn modelId="{13C3CFC0-0384-4EBB-AE52-BAF76055A09C}" type="presParOf" srcId="{CCA60AF8-25B8-4073-A84A-E0554B1F326C}" destId="{72881E16-E634-4308-9C62-A134A9683B3B}" srcOrd="4" destOrd="0" presId="urn:microsoft.com/office/officeart/2005/8/layout/radial6"/>
    <dgm:cxn modelId="{24E63DC6-23F0-46C4-989C-9292F3611D13}" type="presParOf" srcId="{CCA60AF8-25B8-4073-A84A-E0554B1F326C}" destId="{C1691771-0711-45CF-A689-E72ECFC7AF77}" srcOrd="5" destOrd="0" presId="urn:microsoft.com/office/officeart/2005/8/layout/radial6"/>
    <dgm:cxn modelId="{4D685C37-2445-44AC-B642-755720DF7AF0}" type="presParOf" srcId="{CCA60AF8-25B8-4073-A84A-E0554B1F326C}" destId="{560F16D2-3AEE-433D-8F58-2D1EE5D0BD5E}" srcOrd="6" destOrd="0" presId="urn:microsoft.com/office/officeart/2005/8/layout/radial6"/>
    <dgm:cxn modelId="{2D2B50FC-D0E8-4D66-9CF4-081D0E24E41B}" type="presParOf" srcId="{CCA60AF8-25B8-4073-A84A-E0554B1F326C}" destId="{C33F6FF3-8A35-4C66-B468-53D19465EA84}" srcOrd="7" destOrd="0" presId="urn:microsoft.com/office/officeart/2005/8/layout/radial6"/>
    <dgm:cxn modelId="{26F72F76-55AA-4E71-AA11-A198FEF0EB9D}" type="presParOf" srcId="{CCA60AF8-25B8-4073-A84A-E0554B1F326C}" destId="{E0104AEF-A48D-4BBD-981B-BCC2169B2585}" srcOrd="8" destOrd="0" presId="urn:microsoft.com/office/officeart/2005/8/layout/radial6"/>
    <dgm:cxn modelId="{80CE8F0C-8A1C-4D40-81D1-EDD4797FBF19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A8767-62C1-4EDF-AD34-EADF56A93D8B}" type="datetimeFigureOut">
              <a:rPr lang="es-ES" smtClean="0"/>
              <a:pPr/>
              <a:t>29/11/2007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7A29-D120-478A-BC7D-C33C6DC2FA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>
            <a:noAutofit/>
          </a:bodyPr>
          <a:lstStyle>
            <a:lvl1pPr algn="l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11/29/2007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pic>
        <p:nvPicPr>
          <p:cNvPr id="11" name="Picture 4" descr="logo_ms_big.png"/>
          <p:cNvPicPr>
            <a:picLocks noChangeAspect="1"/>
          </p:cNvPicPr>
          <p:nvPr userDrawn="1"/>
        </p:nvPicPr>
        <p:blipFill>
          <a:blip r:embed="rId13" cstate="print">
            <a:lum bright="100000"/>
          </a:blip>
          <a:srcRect/>
          <a:stretch>
            <a:fillRect/>
          </a:stretch>
        </p:blipFill>
        <p:spPr bwMode="auto">
          <a:xfrm>
            <a:off x="8001024" y="6572272"/>
            <a:ext cx="95311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connect.microsoft.com/siteimages/41b8f418-dd86-4f7e-b034-7d56a39ae439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6507185"/>
            <a:ext cx="1871013" cy="350815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q.com/" TargetMode="External"/><Relationship Id="rId2" Type="http://schemas.openxmlformats.org/officeDocument/2006/relationships/hyperlink" Target="http://www.microsoft.com/sql/2008/default.msp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eeks.ms/blogs/ozonicco/WindowsLiveWriter/MicrosoftempiezaadaralgunosdetallesdeSQL_10D6E/SQLKatmai%5B3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9726" y="5786430"/>
            <a:ext cx="4954274" cy="107157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143800" cy="2301240"/>
          </a:xfrm>
        </p:spPr>
        <p:txBody>
          <a:bodyPr/>
          <a:lstStyle/>
          <a:p>
            <a:pPr algn="ctr"/>
            <a:r>
              <a:rPr lang="en-US" dirty="0" err="1" smtClean="0"/>
              <a:t>Novedades</a:t>
            </a:r>
            <a:r>
              <a:rPr lang="en-US" dirty="0" smtClean="0"/>
              <a:t> en BI </a:t>
            </a:r>
            <a:br>
              <a:rPr lang="en-US" dirty="0" smtClean="0"/>
            </a:br>
            <a:r>
              <a:rPr lang="en-US" dirty="0" smtClean="0"/>
              <a:t>SQL Server 2008</a:t>
            </a:r>
            <a:br>
              <a:rPr lang="en-US" dirty="0" smtClean="0"/>
            </a:br>
            <a:r>
              <a:rPr lang="en-US" dirty="0" smtClean="0"/>
              <a:t>Analysis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35769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Gracias a Donald Farmer, del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de Analysis Services en Microsoft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0" y="5786478"/>
            <a:ext cx="421481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connect.microsoft.com/siteimages/41b8f418-dd86-4f7e-b034-7d56a39ae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5916415"/>
            <a:ext cx="4143404" cy="7857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7" name="Picture Placeholder 6" descr="compu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93" b="289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 smtClean="0"/>
              <a:t>Overview</a:t>
            </a:r>
            <a:r>
              <a:rPr lang="es-ES" dirty="0" smtClean="0"/>
              <a:t> de capacidades de Microsoft SQL Server 2008 Analisys Services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Hasta llegar a </a:t>
            </a:r>
            <a:r>
              <a:rPr lang="es-ES" dirty="0" err="1" smtClean="0"/>
              <a:t>Katmai</a:t>
            </a:r>
            <a:endParaRPr lang="es-ES" dirty="0" smtClean="0"/>
          </a:p>
          <a:p>
            <a:r>
              <a:rPr lang="es-ES" dirty="0" smtClean="0"/>
              <a:t>Capacidades analíticas de Microsoft SQL Server 2008</a:t>
            </a:r>
          </a:p>
          <a:p>
            <a:r>
              <a:rPr lang="es-ES" dirty="0" smtClean="0"/>
              <a:t>Novedades en SQL Server 2008 Analisys Services</a:t>
            </a:r>
          </a:p>
          <a:p>
            <a:r>
              <a:rPr lang="es-ES" dirty="0" smtClean="0"/>
              <a:t>Capacidades de minería de datos de SQL Server 2008</a:t>
            </a:r>
          </a:p>
          <a:p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Hasta llegar a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Katmai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Capacidades analíticas de Microsoft SQL Server 2008</a:t>
            </a:r>
          </a:p>
          <a:p>
            <a:r>
              <a:rPr lang="es-ES" dirty="0" smtClean="0"/>
              <a:t>Novedades en SQL Server 2008 Analisys Services</a:t>
            </a: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Capacidades de minería de datos de SQL Server 2008</a:t>
            </a:r>
          </a:p>
          <a:p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358114" cy="1000108"/>
          </a:xfrm>
        </p:spPr>
        <p:txBody>
          <a:bodyPr/>
          <a:lstStyle/>
          <a:p>
            <a:r>
              <a:rPr lang="es-ES" dirty="0" smtClean="0"/>
              <a:t>Escalabilidad y rendimiento</a:t>
            </a:r>
            <a:endParaRPr lang="es-ES" dirty="0"/>
          </a:p>
        </p:txBody>
      </p:sp>
      <p:graphicFrame>
        <p:nvGraphicFramePr>
          <p:cNvPr id="4" name="Group 24"/>
          <p:cNvGraphicFramePr>
            <a:graphicFrameLocks/>
          </p:cNvGraphicFramePr>
          <p:nvPr/>
        </p:nvGraphicFramePr>
        <p:xfrm>
          <a:off x="285720" y="1142984"/>
          <a:ext cx="8507413" cy="5413248"/>
        </p:xfrm>
        <a:graphic>
          <a:graphicData uri="http://schemas.openxmlformats.org/drawingml/2006/table">
            <a:tbl>
              <a:tblPr/>
              <a:tblGrid>
                <a:gridCol w="2286000"/>
                <a:gridCol w="6221413"/>
              </a:tblGrid>
              <a:tr h="711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estrategia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Diseñado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rendimiento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”: </a:t>
                      </a:r>
                    </a:p>
                    <a:p>
                      <a:pPr marL="692150" marR="0" lvl="1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¡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Tanto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 el motor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como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 las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herramientas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8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Mejoras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clave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Diseño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dimensiones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615905" marR="0" lvl="1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Diseñador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entre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atributos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615905" marR="0" lvl="1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Wizard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mejorado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615905" marR="0" lvl="1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Interface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racionalizado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Agregaciones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Aggregation / UBO Designer 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Warnings en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tiempo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diseño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 AMO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Ejecución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Monitor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recursos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Cancel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realmente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disponible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“add”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soportados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en las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herramientas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Rendimiento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escalabilidad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914400" marR="0" lvl="1" indent="-3460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optimizaciones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el block computation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Mejoras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rendimiento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en Write-back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Bases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“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 Only”  de  AS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escalabilidad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horizontal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-381000" y="2290527"/>
          <a:ext cx="3794156" cy="262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9565E-7 L 0.35643 0.04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Si quieres que rinda “hazlo bien”</a:t>
            </a:r>
            <a:endParaRPr lang="es-ES" sz="40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-285784" y="1357298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5520" y="2438400"/>
            <a:ext cx="23622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Warnings de AMO</a:t>
            </a:r>
            <a:endParaRPr lang="en-US" sz="12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Diseño</a:t>
            </a:r>
            <a:r>
              <a:rPr lang="en-US" sz="1200" b="1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de </a:t>
            </a:r>
            <a:r>
              <a:rPr lang="en-US" sz="1200" b="1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dimensiones</a:t>
            </a:r>
            <a:endParaRPr lang="en-US" sz="12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Diseño</a:t>
            </a:r>
            <a:r>
              <a:rPr lang="en-US" sz="1200" b="1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de </a:t>
            </a:r>
            <a:r>
              <a:rPr lang="en-US" sz="1200" b="1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cubo</a:t>
            </a:r>
            <a:endParaRPr lang="en-US" sz="12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Diseño</a:t>
            </a:r>
            <a:r>
              <a:rPr lang="en-US" sz="1200" b="1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de </a:t>
            </a:r>
            <a:r>
              <a:rPr lang="en-US" sz="1200" b="1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agregaciones</a:t>
            </a:r>
            <a:endParaRPr lang="en-US" sz="1200" b="1" dirty="0" smtClean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Algoritmos</a:t>
            </a:r>
            <a:r>
              <a:rPr lang="en-US" sz="1200" b="1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mejorados</a:t>
            </a:r>
            <a:endParaRPr lang="en-US" sz="12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Herramientas de AS 2008</a:t>
            </a:r>
            <a:br>
              <a:rPr lang="es-ES" dirty="0" smtClean="0"/>
            </a:br>
            <a:r>
              <a:rPr lang="es-ES" dirty="0" smtClean="0"/>
              <a:t>¡Hazlo bien desde el principio!</a:t>
            </a:r>
            <a:endParaRPr lang="es-E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82588" y="1450975"/>
            <a:ext cx="8380412" cy="45545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Los </a:t>
            </a:r>
            <a:r>
              <a:rPr lang="en-US" dirty="0" err="1" smtClean="0"/>
              <a:t>modelos</a:t>
            </a:r>
            <a:r>
              <a:rPr lang="en-US" dirty="0" smtClean="0"/>
              <a:t> OLAP models </a:t>
            </a:r>
            <a:r>
              <a:rPr lang="en-US" dirty="0" err="1" smtClean="0"/>
              <a:t>pueden</a:t>
            </a:r>
            <a:r>
              <a:rPr lang="en-US" dirty="0" smtClean="0"/>
              <a:t> ser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r>
              <a:rPr lang="en-US" dirty="0" smtClean="0"/>
              <a:t>, con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interdependencias</a:t>
            </a:r>
            <a:r>
              <a:rPr lang="en-US" dirty="0" smtClean="0"/>
              <a:t> entre </a:t>
            </a:r>
            <a:r>
              <a:rPr lang="en-US" dirty="0" err="1" smtClean="0"/>
              <a:t>objetos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Las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practicas</a:t>
            </a:r>
            <a:r>
              <a:rPr lang="en-US" dirty="0" smtClean="0"/>
              <a:t> y </a:t>
            </a:r>
            <a:r>
              <a:rPr lang="en-US" dirty="0" err="1" smtClean="0"/>
              <a:t>trucos</a:t>
            </a:r>
            <a:r>
              <a:rPr lang="en-US" dirty="0" smtClean="0"/>
              <a:t> de </a:t>
            </a:r>
            <a:r>
              <a:rPr lang="en-US" dirty="0" err="1" smtClean="0"/>
              <a:t>rendimiento</a:t>
            </a:r>
            <a:r>
              <a:rPr lang="en-US" dirty="0" smtClean="0"/>
              <a:t> </a:t>
            </a:r>
            <a:r>
              <a:rPr lang="en-US" dirty="0" err="1" smtClean="0"/>
              <a:t>generalmente</a:t>
            </a:r>
            <a:r>
              <a:rPr lang="en-US" dirty="0" smtClean="0"/>
              <a:t> no son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conocidos</a:t>
            </a:r>
            <a:r>
              <a:rPr lang="en-US" dirty="0" smtClean="0"/>
              <a:t> y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dispersos</a:t>
            </a:r>
            <a:endParaRPr lang="en-US" dirty="0" smtClean="0"/>
          </a:p>
          <a:p>
            <a:r>
              <a:rPr lang="en-US" dirty="0" err="1" smtClean="0"/>
              <a:t>Foco</a:t>
            </a:r>
            <a:r>
              <a:rPr lang="en-US" dirty="0" smtClean="0"/>
              <a:t> de AS 2008</a:t>
            </a:r>
          </a:p>
          <a:p>
            <a:pPr lvl="1"/>
            <a:r>
              <a:rPr lang="en-US" dirty="0" smtClean="0"/>
              <a:t>Es </a:t>
            </a:r>
            <a:r>
              <a:rPr lang="en-US" dirty="0" err="1" smtClean="0"/>
              <a:t>núcleo</a:t>
            </a:r>
            <a:r>
              <a:rPr lang="en-US" dirty="0" smtClean="0"/>
              <a:t> del </a:t>
            </a:r>
            <a:r>
              <a:rPr lang="en-US" dirty="0" err="1" smtClean="0"/>
              <a:t>producto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fácil</a:t>
            </a:r>
            <a:r>
              <a:rPr lang="en-US" dirty="0" smtClean="0"/>
              <a:t> de </a:t>
            </a:r>
            <a:r>
              <a:rPr lang="en-US" dirty="0" err="1" smtClean="0"/>
              <a:t>usar</a:t>
            </a:r>
            <a:r>
              <a:rPr lang="en-US" dirty="0" smtClean="0"/>
              <a:t> 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sirva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soluciones</a:t>
            </a:r>
            <a:r>
              <a:rPr lang="en-US" dirty="0" smtClean="0"/>
              <a:t> </a:t>
            </a:r>
            <a:r>
              <a:rPr lang="en-US" dirty="0" err="1" smtClean="0"/>
              <a:t>adecuadas</a:t>
            </a:r>
            <a:r>
              <a:rPr lang="en-US" dirty="0" smtClean="0"/>
              <a:t> en </a:t>
            </a:r>
            <a:r>
              <a:rPr lang="en-US" dirty="0" err="1" smtClean="0"/>
              <a:t>tiempo</a:t>
            </a:r>
            <a:r>
              <a:rPr lang="en-US" dirty="0" smtClean="0"/>
              <a:t>/</a:t>
            </a:r>
            <a:r>
              <a:rPr lang="en-US" dirty="0" err="1" smtClean="0"/>
              <a:t>coste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embeber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practicas</a:t>
            </a:r>
            <a:r>
              <a:rPr lang="en-US" dirty="0" smtClean="0"/>
              <a:t> y </a:t>
            </a:r>
            <a:r>
              <a:rPr lang="en-US" dirty="0" err="1" smtClean="0"/>
              <a:t>trucos</a:t>
            </a:r>
            <a:r>
              <a:rPr lang="en-US" dirty="0" smtClean="0"/>
              <a:t> de </a:t>
            </a:r>
            <a:r>
              <a:rPr lang="en-US" dirty="0" err="1" smtClean="0"/>
              <a:t>rendimiento</a:t>
            </a:r>
            <a:r>
              <a:rPr lang="en-US" dirty="0" smtClean="0"/>
              <a:t> en el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r>
              <a:rPr lang="en-US" dirty="0" smtClean="0"/>
              <a:t> y el </a:t>
            </a:r>
            <a:r>
              <a:rPr lang="en-US" dirty="0" err="1" smtClean="0"/>
              <a:t>interfaz</a:t>
            </a:r>
            <a:r>
              <a:rPr lang="en-US" dirty="0" smtClean="0"/>
              <a:t> de </a:t>
            </a:r>
            <a:r>
              <a:rPr lang="en-US" dirty="0" err="1" smtClean="0"/>
              <a:t>usuario</a:t>
            </a:r>
            <a:endParaRPr lang="en-US" dirty="0" smtClean="0"/>
          </a:p>
          <a:p>
            <a:pPr lvl="1"/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diseño</a:t>
            </a:r>
            <a:r>
              <a:rPr lang="en-US" dirty="0" smtClean="0"/>
              <a:t> de las </a:t>
            </a:r>
            <a:r>
              <a:rPr lang="en-US" dirty="0" err="1" smtClean="0"/>
              <a:t>áreas</a:t>
            </a:r>
            <a:r>
              <a:rPr lang="en-US" dirty="0" smtClean="0"/>
              <a:t> clave del </a:t>
            </a:r>
            <a:r>
              <a:rPr lang="en-US" dirty="0" err="1" smtClean="0"/>
              <a:t>interfaz</a:t>
            </a:r>
            <a:r>
              <a:rPr lang="en-US" dirty="0" smtClean="0"/>
              <a:t> de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camino</a:t>
            </a:r>
            <a:r>
              <a:rPr lang="en-US" dirty="0" smtClean="0"/>
              <a:t> natural sea </a:t>
            </a:r>
            <a:r>
              <a:rPr lang="en-US" dirty="0" err="1" smtClean="0"/>
              <a:t>hacerlo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7677912" y="0"/>
          <a:ext cx="1847088" cy="106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de desarrollo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 smtClean="0"/>
              <a:t>Warnings</a:t>
            </a:r>
            <a:r>
              <a:rPr lang="es-ES" dirty="0" smtClean="0"/>
              <a:t> de Amo</a:t>
            </a:r>
          </a:p>
          <a:p>
            <a:pPr lvl="1"/>
            <a:r>
              <a:rPr lang="es-ES" dirty="0" smtClean="0"/>
              <a:t>Mas de 40 buenas prácticas integradas en tiempo real en los chequeos del diseñador </a:t>
            </a:r>
          </a:p>
          <a:p>
            <a:pPr lvl="1"/>
            <a:r>
              <a:rPr lang="es-ES" dirty="0" smtClean="0"/>
              <a:t>Piensa automáticamente en buenas practicas mientras tu desarrollas</a:t>
            </a:r>
          </a:p>
          <a:p>
            <a:pPr lvl="1"/>
            <a:r>
              <a:rPr lang="es-ES" dirty="0" smtClean="0"/>
              <a:t>Perspicaz</a:t>
            </a:r>
          </a:p>
          <a:p>
            <a:pPr lvl="2"/>
            <a:r>
              <a:rPr lang="es-ES" dirty="0" err="1" smtClean="0"/>
              <a:t>Lineas</a:t>
            </a:r>
            <a:r>
              <a:rPr lang="es-ES" dirty="0" smtClean="0"/>
              <a:t> en forma de </a:t>
            </a:r>
            <a:r>
              <a:rPr lang="es-ES" dirty="0" err="1" smtClean="0"/>
              <a:t>garabatillos</a:t>
            </a:r>
            <a:r>
              <a:rPr lang="es-ES" dirty="0" smtClean="0"/>
              <a:t> azules y </a:t>
            </a:r>
            <a:r>
              <a:rPr lang="es-ES" dirty="0" err="1" smtClean="0"/>
              <a:t>warnings</a:t>
            </a:r>
            <a:r>
              <a:rPr lang="es-ES" dirty="0" smtClean="0"/>
              <a:t> en tiempo real</a:t>
            </a:r>
          </a:p>
          <a:p>
            <a:pPr lvl="2"/>
            <a:r>
              <a:rPr lang="es-ES" dirty="0" smtClean="0"/>
              <a:t>Sin </a:t>
            </a:r>
            <a:r>
              <a:rPr lang="es-ES" dirty="0" err="1" smtClean="0"/>
              <a:t>popups</a:t>
            </a:r>
            <a:r>
              <a:rPr lang="es-ES" dirty="0" smtClean="0"/>
              <a:t> que se metan en tu camino</a:t>
            </a:r>
          </a:p>
          <a:p>
            <a:pPr lvl="1"/>
            <a:r>
              <a:rPr lang="es-ES" dirty="0" smtClean="0"/>
              <a:t>Descartables</a:t>
            </a:r>
          </a:p>
          <a:p>
            <a:pPr lvl="2"/>
            <a:r>
              <a:rPr lang="es-ES" dirty="0" smtClean="0"/>
              <a:t>Por instancia o de forma global</a:t>
            </a:r>
          </a:p>
          <a:p>
            <a:pPr lvl="2"/>
            <a:r>
              <a:rPr lang="es-ES" dirty="0" smtClean="0"/>
              <a:t>Con </a:t>
            </a:r>
            <a:r>
              <a:rPr lang="es-ES" dirty="0" err="1" smtClean="0"/>
              <a:t>posibilida</a:t>
            </a:r>
            <a:r>
              <a:rPr lang="es-ES" dirty="0" smtClean="0"/>
              <a:t> de poner comentarios en cada caso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054475"/>
            <a:ext cx="28956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58875"/>
            <a:ext cx="40560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3"/>
          <p:cNvGraphicFramePr>
            <a:graphicFrameLocks noChangeAspect="1"/>
          </p:cNvGraphicFramePr>
          <p:nvPr/>
        </p:nvGraphicFramePr>
        <p:xfrm>
          <a:off x="7677912" y="0"/>
          <a:ext cx="1847088" cy="106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Dimensional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4186238" cy="4525963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Diseñador de relación entre atributos</a:t>
            </a:r>
          </a:p>
          <a:p>
            <a:pPr lvl="1"/>
            <a:r>
              <a:rPr lang="es-ES" dirty="0" smtClean="0"/>
              <a:t>Nuevo diseñador para ver y editar relaciones entre atributos</a:t>
            </a:r>
          </a:p>
          <a:p>
            <a:pPr lvl="1"/>
            <a:r>
              <a:rPr lang="es-ES" dirty="0" smtClean="0"/>
              <a:t>Muchas validaciones construidas para ayudar en el diseño óptimo</a:t>
            </a:r>
          </a:p>
          <a:p>
            <a:r>
              <a:rPr lang="es-ES" dirty="0" err="1" smtClean="0"/>
              <a:t>Wizard</a:t>
            </a:r>
            <a:r>
              <a:rPr lang="es-ES" dirty="0" smtClean="0"/>
              <a:t> de dimensiones</a:t>
            </a:r>
          </a:p>
          <a:p>
            <a:pPr lvl="1"/>
            <a:r>
              <a:rPr lang="es-ES" dirty="0" smtClean="0"/>
              <a:t>Simplificado.  Menos pasos y caminos.</a:t>
            </a:r>
          </a:p>
          <a:p>
            <a:pPr lvl="1"/>
            <a:r>
              <a:rPr lang="es-ES" dirty="0" smtClean="0"/>
              <a:t>Mas potente</a:t>
            </a:r>
          </a:p>
          <a:p>
            <a:pPr lvl="2"/>
            <a:r>
              <a:rPr lang="es-ES" dirty="0" smtClean="0"/>
              <a:t>Crea automáticamente relaciones Padre-Hijo</a:t>
            </a:r>
          </a:p>
          <a:p>
            <a:pPr lvl="2"/>
            <a:r>
              <a:rPr lang="es-ES" dirty="0" err="1" smtClean="0"/>
              <a:t>Habilida</a:t>
            </a:r>
            <a:r>
              <a:rPr lang="es-ES" dirty="0" smtClean="0"/>
              <a:t> el clasificado de propiedades miembro</a:t>
            </a:r>
          </a:p>
          <a:p>
            <a:r>
              <a:rPr lang="es-ES" dirty="0" smtClean="0"/>
              <a:t>Editor de dimensiones</a:t>
            </a:r>
          </a:p>
          <a:p>
            <a:pPr lvl="1"/>
            <a:r>
              <a:rPr lang="es-ES" dirty="0" smtClean="0"/>
              <a:t>Interfaz racionalizado</a:t>
            </a:r>
          </a:p>
          <a:p>
            <a:pPr lvl="1"/>
            <a:r>
              <a:rPr lang="es-ES" dirty="0" smtClean="0"/>
              <a:t>Nuevos </a:t>
            </a:r>
            <a:r>
              <a:rPr lang="es-ES" dirty="0" err="1" smtClean="0"/>
              <a:t>dialogos</a:t>
            </a:r>
            <a:r>
              <a:rPr lang="es-ES" dirty="0" smtClean="0"/>
              <a:t> para especificar columnas clave</a:t>
            </a:r>
          </a:p>
          <a:p>
            <a:pPr lvl="1"/>
            <a:r>
              <a:rPr lang="es-ES" dirty="0" smtClean="0"/>
              <a:t>Posibilidad de editar columnas claves en la </a:t>
            </a:r>
            <a:r>
              <a:rPr lang="es-ES" dirty="0" err="1" smtClean="0"/>
              <a:t>pestañade</a:t>
            </a:r>
            <a:r>
              <a:rPr lang="es-ES" dirty="0" smtClean="0"/>
              <a:t> propiedades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190999"/>
            <a:ext cx="2605086" cy="193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4191000"/>
            <a:ext cx="22018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79513"/>
            <a:ext cx="4500562" cy="35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 noChangeAspect="1"/>
          </p:cNvGraphicFramePr>
          <p:nvPr/>
        </p:nvGraphicFramePr>
        <p:xfrm>
          <a:off x="7677912" y="0"/>
          <a:ext cx="1847088" cy="106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 cubos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Algoritmo de autogeneración mejorado</a:t>
            </a:r>
          </a:p>
          <a:p>
            <a:pPr lvl="1"/>
            <a:r>
              <a:rPr lang="es-ES" dirty="0" smtClean="0"/>
              <a:t>Soporta escenarios de cubos de una sola tabla</a:t>
            </a:r>
          </a:p>
          <a:p>
            <a:pPr lvl="1"/>
            <a:r>
              <a:rPr lang="es-ES" dirty="0" smtClean="0"/>
              <a:t>Obtiene el resultado más simple</a:t>
            </a:r>
          </a:p>
          <a:p>
            <a:pPr lvl="2"/>
            <a:r>
              <a:rPr lang="es-ES" dirty="0" smtClean="0"/>
              <a:t>Antes relaciones regulares que referenciadas</a:t>
            </a:r>
          </a:p>
          <a:p>
            <a:pPr lvl="2"/>
            <a:r>
              <a:rPr lang="es-ES" dirty="0" smtClean="0"/>
              <a:t>Menos, pero mejores atributos</a:t>
            </a:r>
          </a:p>
          <a:p>
            <a:pPr lvl="2"/>
            <a:r>
              <a:rPr lang="es-ES" dirty="0" smtClean="0"/>
              <a:t>Propiedades miembro identificadas adecuadamente</a:t>
            </a:r>
          </a:p>
          <a:p>
            <a:pPr lvl="2"/>
            <a:r>
              <a:rPr lang="es-ES" dirty="0" smtClean="0"/>
              <a:t>Configuraciones de seguridad para errores en la configuración de la </a:t>
            </a:r>
            <a:r>
              <a:rPr lang="es-ES" dirty="0" err="1" smtClean="0"/>
              <a:t>dimension</a:t>
            </a:r>
            <a:r>
              <a:rPr lang="es-ES" dirty="0" smtClean="0"/>
              <a:t>.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/>
        </p:nvGraphicFramePr>
        <p:xfrm>
          <a:off x="7677912" y="0"/>
          <a:ext cx="1847088" cy="106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 agregaciones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Un </a:t>
            </a:r>
            <a:r>
              <a:rPr lang="es-ES" dirty="0" err="1" smtClean="0"/>
              <a:t>Wizard</a:t>
            </a:r>
            <a:endParaRPr lang="es-ES" dirty="0" smtClean="0"/>
          </a:p>
          <a:p>
            <a:pPr lvl="1"/>
            <a:r>
              <a:rPr lang="es-ES" dirty="0" smtClean="0"/>
              <a:t>Agregaciones </a:t>
            </a:r>
            <a:r>
              <a:rPr lang="es-ES" dirty="0" err="1" smtClean="0"/>
              <a:t>iniciales</a:t>
            </a:r>
            <a:endParaRPr lang="es-ES" dirty="0" smtClean="0"/>
          </a:p>
          <a:p>
            <a:pPr lvl="1"/>
            <a:r>
              <a:rPr lang="es-ES" dirty="0" smtClean="0"/>
              <a:t>Agregaciones </a:t>
            </a:r>
            <a:r>
              <a:rPr lang="es-ES" dirty="0" err="1" smtClean="0"/>
              <a:t>basdas</a:t>
            </a:r>
            <a:r>
              <a:rPr lang="es-ES" dirty="0" smtClean="0"/>
              <a:t> en uso</a:t>
            </a:r>
          </a:p>
          <a:p>
            <a:pPr lvl="1"/>
            <a:r>
              <a:rPr lang="es-ES" dirty="0" smtClean="0"/>
              <a:t>Diseñadas por </a:t>
            </a:r>
            <a:r>
              <a:rPr lang="es-ES" dirty="0" err="1" smtClean="0"/>
              <a:t>Query</a:t>
            </a:r>
            <a:r>
              <a:rPr lang="es-ES" dirty="0" smtClean="0"/>
              <a:t> (nuevo)</a:t>
            </a:r>
          </a:p>
          <a:p>
            <a:pPr lvl="1"/>
            <a:r>
              <a:rPr lang="es-ES" dirty="0" smtClean="0"/>
              <a:t>Mejores entradas en el algoritmo</a:t>
            </a:r>
          </a:p>
          <a:p>
            <a:r>
              <a:rPr lang="es-ES" dirty="0" smtClean="0"/>
              <a:t>Algoritmos mejorados</a:t>
            </a:r>
          </a:p>
          <a:p>
            <a:pPr lvl="1"/>
            <a:r>
              <a:rPr lang="es-ES" dirty="0" smtClean="0"/>
              <a:t>Agregaciones </a:t>
            </a:r>
            <a:r>
              <a:rPr lang="es-ES" dirty="0" err="1" smtClean="0"/>
              <a:t>iniciales</a:t>
            </a:r>
            <a:r>
              <a:rPr lang="es-ES" dirty="0" smtClean="0"/>
              <a:t> mejoradas</a:t>
            </a:r>
          </a:p>
          <a:p>
            <a:pPr lvl="1"/>
            <a:r>
              <a:rPr lang="es-ES" dirty="0" smtClean="0"/>
              <a:t>Agregaciones optimizadas a través de experiencia de uso</a:t>
            </a:r>
          </a:p>
          <a:p>
            <a:pPr lvl="1"/>
            <a:r>
              <a:rPr lang="es-ES" dirty="0" smtClean="0"/>
              <a:t>Soporte para mezcla inteligente de agregaciones nuevas y viejas</a:t>
            </a:r>
          </a:p>
          <a:p>
            <a:r>
              <a:rPr lang="es-ES" dirty="0" smtClean="0"/>
              <a:t>Diseñador dedicado</a:t>
            </a:r>
          </a:p>
          <a:p>
            <a:pPr lvl="1"/>
            <a:r>
              <a:rPr lang="es-ES" dirty="0" smtClean="0"/>
              <a:t>Ver a la vez diseño de agregaciones y agregaciones</a:t>
            </a:r>
          </a:p>
          <a:p>
            <a:pPr lvl="1"/>
            <a:r>
              <a:rPr lang="es-ES" dirty="0" smtClean="0"/>
              <a:t>Crear/editar/eliminar agregaciones de forma manual</a:t>
            </a:r>
          </a:p>
          <a:p>
            <a:pPr lvl="1"/>
            <a:r>
              <a:rPr lang="es-ES" dirty="0" smtClean="0"/>
              <a:t>Muchas validaciones pre construidas para ayudar en la creación de diseños  óptimos.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3841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37645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Brevísima presentación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01014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Certificación: cómo ir por má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928802"/>
            <a:ext cx="1012927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7" name="Picture Placeholder 6" descr="compu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93" b="289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 smtClean="0"/>
              <a:t>Overview</a:t>
            </a:r>
            <a:r>
              <a:rPr lang="es-ES" dirty="0" smtClean="0"/>
              <a:t> de capacidades de Microsoft SQL Server 2008 Analisys Services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Monitorización de rendimiento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7176" y="92867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DMV’s</a:t>
            </a:r>
            <a:r>
              <a:rPr lang="es-ES" dirty="0" smtClean="0"/>
              <a:t> para rendimiento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492443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latin typeface="Segoe UI" pitchFamily="34" charset="0"/>
                          <a:cs typeface="Segoe UI" pitchFamily="34" charset="0"/>
                        </a:rPr>
                        <a:t>Deseos / necesidades</a:t>
                      </a:r>
                      <a:endParaRPr lang="es-ES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latin typeface="Segoe UI" pitchFamily="34" charset="0"/>
                          <a:cs typeface="Segoe UI" pitchFamily="34" charset="0"/>
                        </a:rPr>
                        <a:t>“Necesito saber quien</a:t>
                      </a:r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 y que esta ejecutando </a:t>
                      </a:r>
                      <a:r>
                        <a:rPr lang="es-ES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queries</a:t>
                      </a:r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 pesados en mi servidor”</a:t>
                      </a:r>
                    </a:p>
                    <a:p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Quiero encontrar y matar </a:t>
                      </a:r>
                      <a:r>
                        <a:rPr lang="es-ES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queries</a:t>
                      </a:r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 que están fuera de sí</a:t>
                      </a:r>
                    </a:p>
                    <a:p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Monitor de salud del server –Infraestructura que permite </a:t>
                      </a:r>
                      <a:r>
                        <a:rPr lang="es-ES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recolecatar</a:t>
                      </a:r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 estadísticas de salud del server</a:t>
                      </a:r>
                      <a:endParaRPr lang="es-ES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latin typeface="Segoe UI" pitchFamily="34" charset="0"/>
                          <a:cs typeface="Segoe UI" pitchFamily="34" charset="0"/>
                        </a:rPr>
                        <a:t>Problemática de hoy</a:t>
                      </a:r>
                      <a:endParaRPr lang="es-ES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latin typeface="Segoe UI" pitchFamily="34" charset="0"/>
                          <a:cs typeface="Segoe UI" pitchFamily="34" charset="0"/>
                        </a:rPr>
                        <a:t>Las estadísticas de AS 2005 no son lo</a:t>
                      </a:r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 suficientemente ricas, proveen información básica como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 Sesiones de usuario/Información de conexión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Tiempo de Conexión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b="0" baseline="0" dirty="0" smtClean="0">
                          <a:latin typeface="Segoe UI" pitchFamily="34" charset="0"/>
                          <a:cs typeface="Segoe UI" pitchFamily="34" charset="0"/>
                        </a:rPr>
                        <a:t>Ultimo comando ejecutado (Texto)</a:t>
                      </a:r>
                      <a:endParaRPr lang="es-ES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latin typeface="Segoe UI" pitchFamily="34" charset="0"/>
                          <a:cs typeface="Segoe UI" pitchFamily="34" charset="0"/>
                        </a:rPr>
                        <a:t>Solución de Analisys Services 2008</a:t>
                      </a:r>
                      <a:endParaRPr lang="es-ES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latin typeface="Segoe UI" pitchFamily="34" charset="0"/>
                          <a:cs typeface="Segoe UI" pitchFamily="34" charset="0"/>
                        </a:rPr>
                        <a:t>Nueva infraestructura de servidor para monitorizar, recoger y mostrar información acerca de recursos usados.</a:t>
                      </a:r>
                      <a:endParaRPr lang="es-ES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7" name="Picture Placeholder 6" descr="compu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93" b="289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Monitorización de AS 2008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 de las </a:t>
            </a:r>
            <a:r>
              <a:rPr lang="es-ES" dirty="0" err="1" smtClean="0"/>
              <a:t>DMVs</a:t>
            </a:r>
            <a:endParaRPr lang="es-ES" dirty="0"/>
          </a:p>
        </p:txBody>
      </p:sp>
      <p:pic>
        <p:nvPicPr>
          <p:cNvPr id="8" name="Picture 7" descr="DM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597289" cy="470220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cxnSp>
        <p:nvCxnSpPr>
          <p:cNvPr id="9" name="Straight Arrow Connector 8"/>
          <p:cNvCxnSpPr/>
          <p:nvPr/>
        </p:nvCxnSpPr>
        <p:spPr>
          <a:xfrm rot="5400000">
            <a:off x="1905794" y="2896394"/>
            <a:ext cx="304800" cy="1588"/>
          </a:xfrm>
          <a:prstGeom prst="straightConnector1">
            <a:avLst/>
          </a:prstGeom>
          <a:ln w="15875">
            <a:prstDash val="sysDash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200400" y="3276600"/>
            <a:ext cx="457200" cy="457200"/>
          </a:xfrm>
          <a:prstGeom prst="straightConnector1">
            <a:avLst/>
          </a:prstGeom>
          <a:ln w="158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419601" y="4038600"/>
            <a:ext cx="304800" cy="3175"/>
          </a:xfrm>
          <a:prstGeom prst="straightConnector1">
            <a:avLst/>
          </a:prstGeom>
          <a:ln w="158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257800" y="3886200"/>
            <a:ext cx="1447800" cy="533400"/>
          </a:xfrm>
          <a:prstGeom prst="straightConnector1">
            <a:avLst/>
          </a:prstGeom>
          <a:ln w="158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715000" y="4953000"/>
            <a:ext cx="533400" cy="228600"/>
          </a:xfrm>
          <a:prstGeom prst="straightConnector1">
            <a:avLst/>
          </a:prstGeom>
          <a:ln w="158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Rendimiento en ejecución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1071546"/>
          <a:ext cx="8534400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2438400"/>
            <a:ext cx="2752756" cy="1754326"/>
          </a:xfrm>
          <a:prstGeom prst="rect">
            <a:avLst/>
          </a:prstGeom>
          <a:solidFill>
            <a:srgbClr val="92D050">
              <a:alpha val="70000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Block Computation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+mn-lt"/>
              </a:rPr>
              <a:t>Rendimiento</a:t>
            </a:r>
            <a:r>
              <a:rPr lang="en-US" sz="1200" dirty="0" smtClean="0">
                <a:latin typeface="+mn-lt"/>
              </a:rPr>
              <a:t> en </a:t>
            </a:r>
            <a:r>
              <a:rPr lang="en-US" sz="1200" dirty="0" err="1" smtClean="0">
                <a:latin typeface="+mn-lt"/>
              </a:rPr>
              <a:t>Writeback</a:t>
            </a:r>
            <a:endParaRPr lang="en-US" sz="1200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+mn-lt"/>
              </a:rPr>
              <a:t>Escalabilidad</a:t>
            </a:r>
            <a:r>
              <a:rPr lang="en-US" sz="1200" dirty="0" smtClean="0">
                <a:latin typeface="+mn-lt"/>
              </a:rPr>
              <a:t> de </a:t>
            </a:r>
            <a:r>
              <a:rPr lang="en-US" sz="1200" dirty="0" err="1" smtClean="0">
                <a:latin typeface="+mn-lt"/>
              </a:rPr>
              <a:t>metadatos</a:t>
            </a:r>
            <a:endParaRPr lang="en-US" sz="1200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err="1" smtClean="0">
                <a:latin typeface="+mn-lt"/>
              </a:rPr>
              <a:t>Escalabilidad</a:t>
            </a:r>
            <a:r>
              <a:rPr lang="en-US" sz="1200" dirty="0" smtClean="0">
                <a:latin typeface="+mn-lt"/>
              </a:rPr>
              <a:t> de backups</a:t>
            </a:r>
            <a:endParaRPr lang="en-US" sz="1200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+mn-lt"/>
              </a:rPr>
              <a:t>Bases de </a:t>
            </a:r>
            <a:r>
              <a:rPr lang="en-US" sz="1200" dirty="0" err="1" smtClean="0">
                <a:latin typeface="+mn-lt"/>
              </a:rPr>
              <a:t>datos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ReadOnly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para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escalabilidad</a:t>
            </a:r>
            <a:r>
              <a:rPr lang="en-US" sz="1200" dirty="0" smtClean="0">
                <a:latin typeface="+mn-lt"/>
              </a:rPr>
              <a:t> horizontal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Block </a:t>
            </a:r>
            <a:r>
              <a:rPr lang="es-ES" dirty="0" err="1" smtClean="0"/>
              <a:t>computation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7286644" y="0"/>
          <a:ext cx="2256062" cy="128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Rendimiento de </a:t>
            </a:r>
            <a:r>
              <a:rPr lang="es-ES" dirty="0" err="1" smtClean="0"/>
              <a:t>Queries</a:t>
            </a:r>
            <a:r>
              <a:rPr lang="es-ES" dirty="0" smtClean="0"/>
              <a:t> MDX: Block </a:t>
            </a:r>
            <a:r>
              <a:rPr lang="es-ES" dirty="0" err="1" smtClean="0"/>
              <a:t>computation</a:t>
            </a:r>
            <a:endParaRPr lang="es-E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espacio</a:t>
            </a:r>
            <a:r>
              <a:rPr lang="en-US" sz="2800" dirty="0" smtClean="0"/>
              <a:t> del </a:t>
            </a:r>
            <a:r>
              <a:rPr lang="en-US" sz="2800" dirty="0" err="1" smtClean="0"/>
              <a:t>cubo</a:t>
            </a:r>
            <a:r>
              <a:rPr lang="en-US" sz="2800" dirty="0" smtClean="0"/>
              <a:t> se </a:t>
            </a:r>
            <a:r>
              <a:rPr lang="en-US" sz="2800" dirty="0" err="1" smtClean="0"/>
              <a:t>rellena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tabla</a:t>
            </a:r>
            <a:r>
              <a:rPr lang="en-US" sz="2800" dirty="0" smtClean="0"/>
              <a:t> de </a:t>
            </a:r>
            <a:r>
              <a:rPr lang="en-US" sz="2800" dirty="0" err="1" smtClean="0"/>
              <a:t>hechos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lo general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poco</a:t>
            </a:r>
            <a:r>
              <a:rPr lang="en-US" sz="2800" dirty="0" smtClean="0"/>
              <a:t> </a:t>
            </a:r>
            <a:r>
              <a:rPr lang="en-US" sz="2800" dirty="0" err="1" smtClean="0"/>
              <a:t>lleno</a:t>
            </a:r>
            <a:r>
              <a:rPr lang="en-US" sz="2800" dirty="0" smtClean="0"/>
              <a:t>  </a:t>
            </a:r>
          </a:p>
          <a:p>
            <a:pPr lvl="1"/>
            <a:r>
              <a:rPr lang="en-US" sz="1400" dirty="0" smtClean="0"/>
              <a:t>Solo hay </a:t>
            </a:r>
            <a:r>
              <a:rPr lang="en-US" sz="1400" dirty="0" err="1" smtClean="0"/>
              <a:t>valores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pequeña</a:t>
            </a:r>
            <a:r>
              <a:rPr lang="en-US" sz="1400" dirty="0" smtClean="0"/>
              <a:t> </a:t>
            </a:r>
            <a:r>
              <a:rPr lang="en-US" sz="1400" dirty="0" err="1" smtClean="0"/>
              <a:t>proporción</a:t>
            </a:r>
            <a:r>
              <a:rPr lang="en-US" sz="1400" dirty="0" smtClean="0"/>
              <a:t> de las </a:t>
            </a:r>
            <a:r>
              <a:rPr lang="en-US" sz="1400" dirty="0" err="1" smtClean="0"/>
              <a:t>posibles</a:t>
            </a:r>
            <a:r>
              <a:rPr lang="en-US" sz="1400" dirty="0" smtClean="0"/>
              <a:t> </a:t>
            </a:r>
            <a:r>
              <a:rPr lang="en-US" sz="1400" dirty="0" err="1" smtClean="0"/>
              <a:t>combinaciones</a:t>
            </a:r>
            <a:r>
              <a:rPr lang="en-US" sz="1400" dirty="0" smtClean="0"/>
              <a:t> de las claves de </a:t>
            </a:r>
            <a:r>
              <a:rPr lang="en-US" sz="1400" dirty="0" err="1" smtClean="0"/>
              <a:t>dimensión</a:t>
            </a:r>
            <a:endParaRPr lang="en-US" sz="1400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objectivo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computar</a:t>
            </a:r>
            <a:r>
              <a:rPr lang="en-US" dirty="0" smtClean="0"/>
              <a:t> </a:t>
            </a:r>
            <a:r>
              <a:rPr lang="en-US" dirty="0" err="1" smtClean="0"/>
              <a:t>expresiones</a:t>
            </a:r>
            <a:r>
              <a:rPr lang="en-US" dirty="0" smtClean="0"/>
              <a:t> solo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necesitan</a:t>
            </a:r>
            <a:r>
              <a:rPr lang="en-US" dirty="0" smtClean="0"/>
              <a:t> ser </a:t>
            </a:r>
            <a:r>
              <a:rPr lang="en-US" dirty="0" err="1" smtClean="0"/>
              <a:t>computadasd</a:t>
            </a:r>
            <a:endParaRPr lang="en-US" dirty="0" smtClean="0"/>
          </a:p>
          <a:p>
            <a:pPr lvl="1"/>
            <a:r>
              <a:rPr lang="en-US" sz="1800" dirty="0" err="1" smtClean="0"/>
              <a:t>Muy</a:t>
            </a:r>
            <a:r>
              <a:rPr lang="en-US" sz="1800" dirty="0" smtClean="0"/>
              <a:t> </a:t>
            </a:r>
            <a:r>
              <a:rPr lang="en-US" sz="1800" dirty="0" err="1" smtClean="0"/>
              <a:t>frecuentemente</a:t>
            </a:r>
            <a:r>
              <a:rPr lang="en-US" sz="1800" dirty="0" smtClean="0"/>
              <a:t>, </a:t>
            </a:r>
            <a:r>
              <a:rPr lang="en-US" sz="1800" dirty="0" err="1" smtClean="0"/>
              <a:t>todo</a:t>
            </a:r>
            <a:r>
              <a:rPr lang="en-US" sz="1800" dirty="0" smtClean="0"/>
              <a:t> </a:t>
            </a:r>
            <a:r>
              <a:rPr lang="en-US" sz="1800" dirty="0" err="1" smtClean="0"/>
              <a:t>tiene</a:t>
            </a:r>
            <a:r>
              <a:rPr lang="en-US" sz="1800" dirty="0" smtClean="0"/>
              <a:t> un valor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defecto</a:t>
            </a:r>
            <a:r>
              <a:rPr lang="en-US" sz="1800" dirty="0" smtClean="0"/>
              <a:t>, </a:t>
            </a:r>
            <a:r>
              <a:rPr lang="en-US" sz="1800" dirty="0" err="1" smtClean="0"/>
              <a:t>típicamente</a:t>
            </a:r>
            <a:r>
              <a:rPr lang="en-US" sz="1800" dirty="0" smtClean="0"/>
              <a:t> (</a:t>
            </a:r>
            <a:r>
              <a:rPr lang="en-US" sz="1800" dirty="0" err="1" smtClean="0"/>
              <a:t>pero</a:t>
            </a:r>
            <a:r>
              <a:rPr lang="en-US" sz="1800" dirty="0" smtClean="0"/>
              <a:t> no </a:t>
            </a:r>
            <a:r>
              <a:rPr lang="en-US" sz="1800" dirty="0" err="1" smtClean="0"/>
              <a:t>siempre</a:t>
            </a:r>
            <a:r>
              <a:rPr lang="en-US" sz="1800" dirty="0" smtClean="0"/>
              <a:t>) null.</a:t>
            </a:r>
          </a:p>
          <a:p>
            <a:r>
              <a:rPr lang="en-US" dirty="0" err="1" smtClean="0"/>
              <a:t>Parcialmente</a:t>
            </a:r>
            <a:r>
              <a:rPr lang="en-US" dirty="0" smtClean="0"/>
              <a:t> </a:t>
            </a:r>
            <a:r>
              <a:rPr lang="en-US" dirty="0" err="1" smtClean="0"/>
              <a:t>implementado</a:t>
            </a:r>
            <a:r>
              <a:rPr lang="en-US" dirty="0" smtClean="0"/>
              <a:t> en Analysis Services 2005</a:t>
            </a:r>
          </a:p>
          <a:p>
            <a:pPr lvl="1"/>
            <a:r>
              <a:rPr lang="en-US" sz="1800" dirty="0" smtClean="0"/>
              <a:t>Se </a:t>
            </a:r>
            <a:r>
              <a:rPr lang="en-US" sz="1800" dirty="0" err="1" smtClean="0"/>
              <a:t>ven</a:t>
            </a:r>
            <a:r>
              <a:rPr lang="en-US" sz="1800" dirty="0" smtClean="0"/>
              <a:t> </a:t>
            </a:r>
            <a:r>
              <a:rPr lang="en-US" sz="1800" dirty="0" err="1" smtClean="0"/>
              <a:t>mejoras</a:t>
            </a:r>
            <a:r>
              <a:rPr lang="en-US" sz="1800" dirty="0" smtClean="0"/>
              <a:t> en </a:t>
            </a:r>
            <a:r>
              <a:rPr lang="en-US" sz="1800" dirty="0" err="1" smtClean="0"/>
              <a:t>ordenes</a:t>
            </a:r>
            <a:r>
              <a:rPr lang="en-US" sz="1800" dirty="0" smtClean="0"/>
              <a:t> de </a:t>
            </a:r>
            <a:r>
              <a:rPr lang="en-US" sz="1800" dirty="0" err="1" smtClean="0"/>
              <a:t>magnitud</a:t>
            </a:r>
            <a:r>
              <a:rPr lang="en-US" sz="1800" dirty="0" smtClean="0"/>
              <a:t>  </a:t>
            </a:r>
            <a:r>
              <a:rPr lang="en-US" sz="1800" dirty="0" err="1" smtClean="0"/>
              <a:t>donde</a:t>
            </a:r>
            <a:r>
              <a:rPr lang="en-US" sz="1800" dirty="0" smtClean="0"/>
              <a:t> </a:t>
            </a:r>
            <a:r>
              <a:rPr lang="en-US" sz="1800" dirty="0" err="1" smtClean="0"/>
              <a:t>está</a:t>
            </a:r>
            <a:r>
              <a:rPr lang="en-US" sz="1800" dirty="0" smtClean="0"/>
              <a:t> </a:t>
            </a:r>
            <a:r>
              <a:rPr lang="en-US" sz="1800" dirty="0" err="1" smtClean="0"/>
              <a:t>implementado</a:t>
            </a: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ejemplo</a:t>
            </a:r>
            <a:endParaRPr lang="es-E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err="1" smtClean="0"/>
              <a:t>Considera</a:t>
            </a:r>
            <a:r>
              <a:rPr lang="en-US" sz="2800" dirty="0" smtClean="0"/>
              <a:t> la </a:t>
            </a:r>
            <a:r>
              <a:rPr lang="en-US" sz="2800" dirty="0" err="1" smtClean="0"/>
              <a:t>expresión</a:t>
            </a:r>
            <a:r>
              <a:rPr lang="en-US" sz="2800" dirty="0" smtClean="0"/>
              <a:t>:</a:t>
            </a:r>
          </a:p>
          <a:p>
            <a:pPr>
              <a:buFontTx/>
              <a:buNone/>
            </a:pPr>
            <a:r>
              <a:rPr lang="en-US" sz="2800" dirty="0" smtClean="0"/>
              <a:t> 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WITH MEMBER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Measures.ContributionToParent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AS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‘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measures.Sales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/(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measures.Sales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Product.Currentmember.parent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)’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SELECT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Product.[Product Family].members ON COLUMNS,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Customer.Country.members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ON ROWS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FROM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Sales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WHERE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measures.ContributionToParent</a:t>
            </a:r>
            <a:endParaRPr lang="en-US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¿Como se </a:t>
            </a:r>
            <a:r>
              <a:rPr lang="en-US" sz="2000" dirty="0" err="1" smtClean="0"/>
              <a:t>computa</a:t>
            </a:r>
            <a:r>
              <a:rPr lang="en-US" sz="2000" dirty="0" smtClean="0"/>
              <a:t> </a:t>
            </a:r>
            <a:r>
              <a:rPr lang="en-US" sz="2000" dirty="0" err="1" smtClean="0"/>
              <a:t>esta</a:t>
            </a:r>
            <a:r>
              <a:rPr lang="en-US" sz="2000" dirty="0" smtClean="0"/>
              <a:t> </a:t>
            </a:r>
            <a:r>
              <a:rPr lang="en-US" sz="2000" dirty="0" err="1" smtClean="0"/>
              <a:t>expresión</a:t>
            </a:r>
            <a:r>
              <a:rPr lang="en-US" sz="2000" dirty="0" smtClean="0"/>
              <a:t> en el </a:t>
            </a:r>
            <a:r>
              <a:rPr lang="en-US" sz="2000" dirty="0" err="1" smtClean="0"/>
              <a:t>espacio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consulta</a:t>
            </a:r>
            <a:r>
              <a:rPr lang="en-US" sz="2000" dirty="0" smtClean="0"/>
              <a:t> 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Computación celda por celda</a:t>
            </a:r>
            <a:endParaRPr lang="es-E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447800"/>
          <a:ext cx="3428999" cy="891540"/>
        </p:xfrm>
        <a:graphic>
          <a:graphicData uri="http://schemas.openxmlformats.org/drawingml/2006/table">
            <a:tbl>
              <a:tblPr/>
              <a:tblGrid>
                <a:gridCol w="688669"/>
                <a:gridCol w="688669"/>
                <a:gridCol w="832462"/>
                <a:gridCol w="1219199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Drink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Food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Non-Consumable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505200"/>
          <a:ext cx="3429000" cy="891540"/>
        </p:xfrm>
        <a:graphic>
          <a:graphicData uri="http://schemas.openxmlformats.org/drawingml/2006/table">
            <a:tbl>
              <a:tblPr/>
              <a:tblGrid>
                <a:gridCol w="609600"/>
                <a:gridCol w="774700"/>
                <a:gridCol w="838200"/>
                <a:gridCol w="1206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Drink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Food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Non-Consumable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$  24,597.00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 $  191,940.00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$                </a:t>
                      </a:r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50,236.00 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3505200"/>
          <a:ext cx="1511300" cy="891540"/>
        </p:xfrm>
        <a:graphic>
          <a:graphicData uri="http://schemas.openxmlformats.org/drawingml/2006/table">
            <a:tbl>
              <a:tblPr/>
              <a:tblGrid>
                <a:gridCol w="609600"/>
                <a:gridCol w="901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All Products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(null)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 (null)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$    266,773.00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724694" y="2856706"/>
            <a:ext cx="20574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1828800"/>
            <a:ext cx="4267200" cy="2057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731838" y="4956175"/>
            <a:ext cx="4019550" cy="369888"/>
          </a:xfrm>
          <a:prstGeom prst="rect">
            <a:avLst/>
          </a:prstGeom>
          <a:noFill/>
          <a:ln w="9525">
            <a:solidFill>
              <a:schemeClr val="accent1">
                <a:alpha val="7294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AS Calc Engine Rules: Null / Null = Null </a:t>
            </a:r>
            <a:endParaRPr lang="en-US" dirty="0">
              <a:latin typeface="Segoe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295400" y="1066800"/>
            <a:ext cx="2751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latin typeface="Segoe"/>
              </a:rPr>
              <a:t>Measures.ContributionToParent</a:t>
            </a:r>
            <a:r>
              <a:rPr lang="en-US" sz="1400" dirty="0">
                <a:latin typeface="Segoe"/>
              </a:rPr>
              <a:t> 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990600" y="3124200"/>
            <a:ext cx="176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Segoe"/>
              </a:rPr>
              <a:t>measures.[Unit Sales] 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006975" y="3124200"/>
            <a:ext cx="421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Segoe"/>
              </a:rPr>
              <a:t>(</a:t>
            </a:r>
            <a:r>
              <a:rPr lang="en-US" sz="1400" dirty="0" err="1">
                <a:latin typeface="Segoe"/>
              </a:rPr>
              <a:t>Measures.Sales</a:t>
            </a:r>
            <a:r>
              <a:rPr lang="en-US" sz="1400" dirty="0">
                <a:latin typeface="Segoe"/>
              </a:rPr>
              <a:t>, </a:t>
            </a:r>
            <a:r>
              <a:rPr lang="en-US" sz="1400" dirty="0" err="1">
                <a:latin typeface="Segoe"/>
              </a:rPr>
              <a:t>Product.Currentmember.Parent</a:t>
            </a:r>
            <a:r>
              <a:rPr lang="en-US" sz="1400" dirty="0">
                <a:latin typeface="Segoe"/>
              </a:rPr>
              <a:t>)’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95800" y="3429000"/>
            <a:ext cx="4206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>
                <a:latin typeface="Segoe"/>
              </a:rPr>
              <a:t>/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447800"/>
            <a:ext cx="677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latin typeface="Segoe"/>
              </a:rPr>
              <a:t>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95525" y="1600200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Segoe"/>
              </a:rPr>
              <a:t>(null)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57325" y="1600200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Segoe"/>
              </a:rPr>
              <a:t>(null)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24200" y="1600200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Segoe"/>
              </a:rPr>
              <a:t>(null)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57325" y="1857375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Segoe"/>
              </a:rPr>
              <a:t>(null)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1857375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Segoe"/>
              </a:rPr>
              <a:t>(null)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24200" y="1857375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Segoe"/>
              </a:rPr>
              <a:t>(null)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486694" y="2856706"/>
            <a:ext cx="20574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401094" y="2856706"/>
            <a:ext cx="20574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14600" y="1828800"/>
            <a:ext cx="3581400" cy="2057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29000" y="1828800"/>
            <a:ext cx="2667000" cy="2057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24694" y="3085306"/>
            <a:ext cx="2057400" cy="15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486694" y="3085306"/>
            <a:ext cx="2057400" cy="15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401094" y="3085306"/>
            <a:ext cx="2057400" cy="15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2022475"/>
            <a:ext cx="4495800" cy="201612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14600" y="2057400"/>
            <a:ext cx="3733800" cy="18288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29000" y="2001838"/>
            <a:ext cx="2819400" cy="203676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724694" y="3237706"/>
            <a:ext cx="205740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1486694" y="3237706"/>
            <a:ext cx="205740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2401094" y="3237706"/>
            <a:ext cx="205740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752600" y="2209800"/>
            <a:ext cx="4648200" cy="205740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14600" y="2209800"/>
            <a:ext cx="3886200" cy="205740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29000" y="2209800"/>
            <a:ext cx="2971800" cy="205740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514475" y="2085975"/>
            <a:ext cx="61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3F3F3F"/>
                </a:solidFill>
                <a:latin typeface="Segoe"/>
              </a:rPr>
              <a:t>9.22%</a:t>
            </a:r>
            <a:endParaRPr lang="en-US" sz="1200">
              <a:latin typeface="Segoe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68538" y="2085975"/>
            <a:ext cx="703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3F3F3F"/>
                </a:solidFill>
                <a:latin typeface="Segoe"/>
              </a:rPr>
              <a:t>71.95%</a:t>
            </a:r>
            <a:endParaRPr lang="en-US" sz="1200">
              <a:latin typeface="Segoe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124200" y="2085975"/>
            <a:ext cx="703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3F3F3F"/>
                </a:solidFill>
                <a:latin typeface="Segoe"/>
              </a:rPr>
              <a:t>18.83%</a:t>
            </a:r>
          </a:p>
        </p:txBody>
      </p:sp>
      <p:graphicFrame>
        <p:nvGraphicFramePr>
          <p:cNvPr id="41" name="Content Placeholder 3"/>
          <p:cNvGraphicFramePr>
            <a:graphicFrameLocks/>
          </p:cNvGraphicFramePr>
          <p:nvPr/>
        </p:nvGraphicFramePr>
        <p:xfrm>
          <a:off x="7696200" y="0"/>
          <a:ext cx="1846506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Hasta llegar a </a:t>
            </a:r>
            <a:r>
              <a:rPr lang="es-ES" dirty="0" err="1" smtClean="0"/>
              <a:t>Katmai</a:t>
            </a:r>
            <a:endParaRPr lang="es-ES" dirty="0" smtClean="0"/>
          </a:p>
          <a:p>
            <a:r>
              <a:rPr lang="es-ES" dirty="0" smtClean="0"/>
              <a:t>Capacidades analíticas de Microsoft SQL Server 2008</a:t>
            </a:r>
          </a:p>
          <a:p>
            <a:r>
              <a:rPr lang="es-ES" dirty="0" smtClean="0"/>
              <a:t>Novedades en SQL Server 2008 Analisys Services</a:t>
            </a:r>
          </a:p>
          <a:p>
            <a:r>
              <a:rPr lang="es-ES" dirty="0" smtClean="0"/>
              <a:t>Capacidades de minería de datos de SQL Server 2008</a:t>
            </a:r>
          </a:p>
          <a:p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Desventajas</a:t>
            </a:r>
            <a:endParaRPr lang="es-E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Repetimos</a:t>
            </a:r>
            <a:r>
              <a:rPr lang="en-US" dirty="0" smtClean="0"/>
              <a:t>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navegación</a:t>
            </a:r>
            <a:r>
              <a:rPr lang="en-US" dirty="0" smtClean="0"/>
              <a:t> </a:t>
            </a:r>
            <a:r>
              <a:rPr lang="en-US" dirty="0" err="1" smtClean="0"/>
              <a:t>celda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celda</a:t>
            </a:r>
            <a:endParaRPr lang="en-US" dirty="0" smtClean="0"/>
          </a:p>
          <a:p>
            <a:pPr lvl="1"/>
            <a:r>
              <a:rPr lang="en-US" sz="1800" dirty="0" err="1" smtClean="0"/>
              <a:t>Mismo</a:t>
            </a:r>
            <a:r>
              <a:rPr lang="en-US" sz="1800" dirty="0" smtClean="0"/>
              <a:t> “</a:t>
            </a:r>
            <a:r>
              <a:rPr lang="en-US" sz="1800" dirty="0" err="1" smtClean="0"/>
              <a:t>desplazamiento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relativo</a:t>
            </a:r>
            <a:r>
              <a:rPr lang="en-US" sz="1800" dirty="0" smtClean="0"/>
              <a:t>”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celda</a:t>
            </a:r>
            <a:r>
              <a:rPr lang="en-US" sz="1800" dirty="0" smtClean="0"/>
              <a:t> </a:t>
            </a:r>
            <a:r>
              <a:rPr lang="en-US" sz="1800" dirty="0" err="1" smtClean="0"/>
              <a:t>repetimos</a:t>
            </a:r>
            <a:r>
              <a:rPr lang="en-US" sz="1800" dirty="0" smtClean="0"/>
              <a:t> la </a:t>
            </a:r>
            <a:r>
              <a:rPr lang="en-US" sz="1800" dirty="0" err="1" smtClean="0"/>
              <a:t>misma</a:t>
            </a:r>
            <a:r>
              <a:rPr lang="en-US" sz="1800" dirty="0" smtClean="0"/>
              <a:t> </a:t>
            </a:r>
            <a:r>
              <a:rPr lang="en-US" sz="1800" dirty="0" err="1" smtClean="0"/>
              <a:t>navegación</a:t>
            </a:r>
            <a:r>
              <a:rPr lang="en-US" sz="1800" dirty="0" smtClean="0"/>
              <a:t> en el </a:t>
            </a:r>
            <a:r>
              <a:rPr lang="en-US" sz="1800" dirty="0" err="1" smtClean="0"/>
              <a:t>subspacio</a:t>
            </a:r>
            <a:endParaRPr lang="en-US" sz="1800" dirty="0" smtClean="0"/>
          </a:p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repetido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celda</a:t>
            </a:r>
            <a:endParaRPr lang="en-US" dirty="0" smtClean="0"/>
          </a:p>
          <a:p>
            <a:pPr lvl="1"/>
            <a:r>
              <a:rPr lang="en-US" sz="1800" dirty="0" smtClean="0"/>
              <a:t>An expensive check for recursion to determine of pass should be decremented; </a:t>
            </a:r>
            <a:r>
              <a:rPr lang="en-US" sz="1800" dirty="0" err="1" smtClean="0"/>
              <a:t>eg</a:t>
            </a:r>
            <a:r>
              <a:rPr lang="en-US" sz="1800" dirty="0" smtClean="0"/>
              <a:t>,</a:t>
            </a:r>
          </a:p>
          <a:p>
            <a:pPr lvl="2">
              <a:buFontTx/>
              <a:buNone/>
            </a:pPr>
            <a:r>
              <a:rPr lang="en-US" sz="1600" dirty="0" smtClean="0"/>
              <a:t>Sales = Sales * 1.2</a:t>
            </a:r>
          </a:p>
          <a:p>
            <a:r>
              <a:rPr lang="en-US" dirty="0" err="1" smtClean="0"/>
              <a:t>Calculando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nulos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deberiamos</a:t>
            </a:r>
            <a:r>
              <a:rPr lang="en-US" dirty="0" smtClean="0"/>
              <a:t> saber de </a:t>
            </a:r>
            <a:r>
              <a:rPr lang="en-US" dirty="0" err="1" smtClean="0"/>
              <a:t>antemano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serán</a:t>
            </a:r>
            <a:r>
              <a:rPr lang="en-US" dirty="0" smtClean="0"/>
              <a:t> </a:t>
            </a:r>
            <a:r>
              <a:rPr lang="en-US" dirty="0" err="1" smtClean="0"/>
              <a:t>nulos</a:t>
            </a:r>
            <a:endParaRPr lang="en-US" dirty="0" smtClean="0"/>
          </a:p>
          <a:p>
            <a:pPr lvl="1"/>
            <a:r>
              <a:rPr lang="en-US" sz="1800" dirty="0" err="1" smtClean="0"/>
              <a:t>Muy</a:t>
            </a:r>
            <a:r>
              <a:rPr lang="en-US" sz="1800" dirty="0" smtClean="0"/>
              <a:t> </a:t>
            </a:r>
            <a:r>
              <a:rPr lang="en-US" sz="1800" dirty="0" err="1" smtClean="0"/>
              <a:t>importante</a:t>
            </a:r>
            <a:r>
              <a:rPr lang="en-US" sz="1800" dirty="0" smtClean="0"/>
              <a:t> en los </a:t>
            </a:r>
            <a:r>
              <a:rPr lang="en-US" sz="1800" dirty="0" err="1" smtClean="0"/>
              <a:t>subpespacios</a:t>
            </a:r>
            <a:r>
              <a:rPr lang="en-US" sz="1800" dirty="0" smtClean="0"/>
              <a:t>  “</a:t>
            </a:r>
            <a:r>
              <a:rPr lang="en-US" sz="1800" dirty="0" err="1" smtClean="0"/>
              <a:t>poco</a:t>
            </a:r>
            <a:r>
              <a:rPr lang="en-US" sz="1800" dirty="0" smtClean="0"/>
              <a:t> </a:t>
            </a:r>
            <a:r>
              <a:rPr lang="en-US" sz="1800" dirty="0" err="1" smtClean="0"/>
              <a:t>llenos</a:t>
            </a:r>
            <a:r>
              <a:rPr lang="en-US" sz="1800" dirty="0" smtClean="0"/>
              <a:t>” -sparse subspaces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Metas del block </a:t>
            </a:r>
            <a:r>
              <a:rPr lang="es-ES" dirty="0" err="1" smtClean="0"/>
              <a:t>computation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 smtClean="0"/>
              <a:t>Calcular</a:t>
            </a:r>
            <a:r>
              <a:rPr lang="en-US" dirty="0" smtClean="0"/>
              <a:t> solo los </a:t>
            </a:r>
            <a:r>
              <a:rPr lang="en-US" dirty="0" err="1" smtClean="0"/>
              <a:t>valores</a:t>
            </a:r>
            <a:r>
              <a:rPr lang="en-US" dirty="0" smtClean="0"/>
              <a:t> non-null*.</a:t>
            </a:r>
          </a:p>
          <a:p>
            <a:pPr lvl="0">
              <a:defRPr/>
            </a:pPr>
            <a:r>
              <a:rPr lang="en-US" dirty="0" err="1" smtClean="0"/>
              <a:t>Navegar</a:t>
            </a:r>
            <a:r>
              <a:rPr lang="en-US" dirty="0" smtClean="0"/>
              <a:t> las </a:t>
            </a:r>
            <a:r>
              <a:rPr lang="en-US" dirty="0" err="1" smtClean="0"/>
              <a:t>celdas</a:t>
            </a:r>
            <a:r>
              <a:rPr lang="en-US" dirty="0" smtClean="0"/>
              <a:t> (</a:t>
            </a:r>
            <a:r>
              <a:rPr lang="en-US" dirty="0" err="1" smtClean="0"/>
              <a:t>ejem</a:t>
            </a:r>
            <a:r>
              <a:rPr lang="en-US" dirty="0" smtClean="0"/>
              <a:t>, .</a:t>
            </a:r>
            <a:r>
              <a:rPr lang="en-US" dirty="0" err="1" smtClean="0"/>
              <a:t>prevmember</a:t>
            </a:r>
            <a:r>
              <a:rPr lang="en-US" dirty="0" smtClean="0"/>
              <a:t>, .parent) solo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en </a:t>
            </a:r>
            <a:r>
              <a:rPr lang="en-US" dirty="0" err="1" smtClean="0"/>
              <a:t>lugar</a:t>
            </a:r>
            <a:r>
              <a:rPr lang="en-US" dirty="0" smtClean="0"/>
              <a:t> de </a:t>
            </a:r>
            <a:r>
              <a:rPr lang="en-US" dirty="0" err="1" smtClean="0"/>
              <a:t>de</a:t>
            </a:r>
            <a:r>
              <a:rPr lang="en-US" dirty="0" smtClean="0"/>
              <a:t> multiples </a:t>
            </a:r>
            <a:r>
              <a:rPr lang="en-US" dirty="0" err="1" smtClean="0"/>
              <a:t>veces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Navegación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espacio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0034" y="4214818"/>
            <a:ext cx="822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Segoe"/>
              </a:rPr>
              <a:t>*Es </a:t>
            </a:r>
            <a:r>
              <a:rPr lang="en-US" dirty="0" err="1" smtClean="0">
                <a:latin typeface="Segoe"/>
              </a:rPr>
              <a:t>una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sobre</a:t>
            </a:r>
            <a:r>
              <a:rPr lang="en-US" dirty="0" smtClean="0">
                <a:latin typeface="Segoe"/>
              </a:rPr>
              <a:t>-</a:t>
            </a:r>
            <a:r>
              <a:rPr lang="en-US" dirty="0" err="1" smtClean="0">
                <a:latin typeface="Segoe"/>
              </a:rPr>
              <a:t>simplificación</a:t>
            </a:r>
            <a:r>
              <a:rPr lang="en-US" dirty="0" smtClean="0">
                <a:latin typeface="Segoe"/>
              </a:rPr>
              <a:t>. </a:t>
            </a:r>
            <a:r>
              <a:rPr lang="en-US" dirty="0" err="1" smtClean="0">
                <a:latin typeface="Segoe"/>
              </a:rPr>
              <a:t>Actualmente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queremos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evitar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calcular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valores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que</a:t>
            </a:r>
            <a:r>
              <a:rPr lang="en-US" dirty="0" smtClean="0">
                <a:latin typeface="Segoe"/>
              </a:rPr>
              <a:t> no son </a:t>
            </a:r>
            <a:r>
              <a:rPr lang="en-US" dirty="0" err="1" smtClean="0">
                <a:latin typeface="Segoe"/>
              </a:rPr>
              <a:t>por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defecto</a:t>
            </a:r>
            <a:r>
              <a:rPr lang="en-US" dirty="0" smtClean="0">
                <a:latin typeface="Segoe"/>
              </a:rPr>
              <a:t>. </a:t>
            </a:r>
            <a:r>
              <a:rPr lang="en-US" dirty="0" err="1" smtClean="0">
                <a:latin typeface="Segoe"/>
              </a:rPr>
              <a:t>Por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ejemplo</a:t>
            </a:r>
            <a:r>
              <a:rPr lang="en-US" dirty="0" smtClean="0">
                <a:latin typeface="Segoe"/>
              </a:rPr>
              <a:t> , </a:t>
            </a:r>
            <a:r>
              <a:rPr lang="en-US" dirty="0" err="1" smtClean="0">
                <a:latin typeface="Segoe"/>
              </a:rPr>
              <a:t>si</a:t>
            </a:r>
            <a:r>
              <a:rPr lang="en-US" dirty="0" smtClean="0">
                <a:latin typeface="Segoe"/>
              </a:rPr>
              <a:t> un script se </a:t>
            </a:r>
            <a:r>
              <a:rPr lang="en-US" dirty="0" err="1" smtClean="0">
                <a:latin typeface="Segoe"/>
              </a:rPr>
              <a:t>parece</a:t>
            </a:r>
            <a:r>
              <a:rPr lang="en-US" dirty="0" smtClean="0">
                <a:latin typeface="Segoe"/>
              </a:rPr>
              <a:t> a </a:t>
            </a:r>
            <a:r>
              <a:rPr lang="en-US" dirty="0" err="1" smtClean="0">
                <a:latin typeface="Segoe"/>
              </a:rPr>
              <a:t>algo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como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esto</a:t>
            </a:r>
            <a:r>
              <a:rPr lang="en-US" dirty="0" smtClean="0">
                <a:latin typeface="Segoe"/>
              </a:rPr>
              <a:t>:</a:t>
            </a:r>
            <a:endParaRPr lang="en-US" dirty="0">
              <a:latin typeface="Segoe"/>
            </a:endParaRPr>
          </a:p>
          <a:p>
            <a:r>
              <a:rPr lang="en-US" dirty="0">
                <a:latin typeface="Segoe"/>
              </a:rPr>
              <a:t> 	this = </a:t>
            </a:r>
            <a:r>
              <a:rPr lang="en-US" dirty="0" err="1">
                <a:latin typeface="Segoe"/>
              </a:rPr>
              <a:t>iif</a:t>
            </a:r>
            <a:r>
              <a:rPr lang="en-US" dirty="0">
                <a:latin typeface="Segoe"/>
              </a:rPr>
              <a:t>( </a:t>
            </a:r>
            <a:r>
              <a:rPr lang="en-US" dirty="0" err="1">
                <a:latin typeface="Segoe"/>
              </a:rPr>
              <a:t>measures.Sales</a:t>
            </a:r>
            <a:r>
              <a:rPr lang="en-US" dirty="0">
                <a:latin typeface="Segoe"/>
              </a:rPr>
              <a:t>&gt;0, </a:t>
            </a:r>
            <a:r>
              <a:rPr lang="en-US" dirty="0" err="1">
                <a:latin typeface="Segoe"/>
              </a:rPr>
              <a:t>measures.profit</a:t>
            </a:r>
            <a:r>
              <a:rPr lang="en-US" dirty="0">
                <a:latin typeface="Segoe"/>
              </a:rPr>
              <a:t>/</a:t>
            </a:r>
            <a:r>
              <a:rPr lang="en-US" dirty="0" err="1">
                <a:latin typeface="Segoe"/>
              </a:rPr>
              <a:t>measures.sales</a:t>
            </a:r>
            <a:r>
              <a:rPr lang="en-US" dirty="0">
                <a:latin typeface="Segoe"/>
              </a:rPr>
              <a:t>, 0);</a:t>
            </a:r>
          </a:p>
          <a:p>
            <a:r>
              <a:rPr lang="en-US" dirty="0" err="1" smtClean="0">
                <a:latin typeface="Segoe"/>
              </a:rPr>
              <a:t>Habremos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calculado</a:t>
            </a:r>
            <a:r>
              <a:rPr lang="en-US" dirty="0" smtClean="0">
                <a:latin typeface="Segoe"/>
              </a:rPr>
              <a:t> un </a:t>
            </a:r>
            <a:r>
              <a:rPr lang="en-US" dirty="0" err="1" smtClean="0">
                <a:latin typeface="Segoe"/>
              </a:rPr>
              <a:t>montón</a:t>
            </a:r>
            <a:r>
              <a:rPr lang="en-US" dirty="0" smtClean="0">
                <a:latin typeface="Segoe"/>
              </a:rPr>
              <a:t> de ceros. No </a:t>
            </a:r>
            <a:r>
              <a:rPr lang="en-US" dirty="0" err="1" smtClean="0">
                <a:latin typeface="Segoe"/>
              </a:rPr>
              <a:t>queremos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contabilizar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losceros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una</a:t>
            </a:r>
            <a:r>
              <a:rPr lang="en-US" dirty="0" smtClean="0">
                <a:latin typeface="Segoe"/>
              </a:rPr>
              <a:t> y </a:t>
            </a:r>
            <a:r>
              <a:rPr lang="en-US" dirty="0" err="1" smtClean="0">
                <a:latin typeface="Segoe"/>
              </a:rPr>
              <a:t>otra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vez</a:t>
            </a:r>
            <a:r>
              <a:rPr lang="en-US" dirty="0" smtClean="0">
                <a:latin typeface="Segoe"/>
              </a:rPr>
              <a:t> en </a:t>
            </a:r>
            <a:r>
              <a:rPr lang="en-US" dirty="0" err="1" smtClean="0">
                <a:latin typeface="Segoe"/>
              </a:rPr>
              <a:t>lugar</a:t>
            </a:r>
            <a:r>
              <a:rPr lang="en-US" dirty="0" smtClean="0">
                <a:latin typeface="Segoe"/>
              </a:rPr>
              <a:t> de </a:t>
            </a:r>
            <a:r>
              <a:rPr lang="en-US" dirty="0" err="1" smtClean="0">
                <a:latin typeface="Segoe"/>
              </a:rPr>
              <a:t>computar</a:t>
            </a:r>
            <a:r>
              <a:rPr lang="en-US" dirty="0" smtClean="0">
                <a:latin typeface="Segoe"/>
              </a:rPr>
              <a:t> un valor </a:t>
            </a:r>
            <a:r>
              <a:rPr lang="en-US" dirty="0" err="1" smtClean="0">
                <a:latin typeface="Segoe"/>
              </a:rPr>
              <a:t>por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defecto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una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vez</a:t>
            </a:r>
            <a:r>
              <a:rPr lang="en-US" dirty="0" smtClean="0">
                <a:latin typeface="Segoe"/>
              </a:rPr>
              <a:t> (la </a:t>
            </a:r>
            <a:r>
              <a:rPr lang="en-US" dirty="0" err="1" smtClean="0">
                <a:latin typeface="Segoe"/>
              </a:rPr>
              <a:t>mayoría</a:t>
            </a:r>
            <a:r>
              <a:rPr lang="en-US" dirty="0" smtClean="0">
                <a:latin typeface="Segoe"/>
              </a:rPr>
              <a:t> de las </a:t>
            </a:r>
            <a:r>
              <a:rPr lang="en-US" dirty="0" err="1" smtClean="0">
                <a:latin typeface="Segoe"/>
              </a:rPr>
              <a:t>veces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es</a:t>
            </a:r>
            <a:r>
              <a:rPr lang="en-US" dirty="0" smtClean="0">
                <a:latin typeface="Segoe"/>
              </a:rPr>
              <a:t> 0</a:t>
            </a:r>
            <a:r>
              <a:rPr lang="en-US" dirty="0">
                <a:latin typeface="Segoe"/>
              </a:rPr>
              <a:t>) </a:t>
            </a:r>
            <a:r>
              <a:rPr lang="en-US" dirty="0" smtClean="0">
                <a:latin typeface="Segoe"/>
              </a:rPr>
              <a:t> y </a:t>
            </a:r>
            <a:r>
              <a:rPr lang="en-US" dirty="0" err="1" smtClean="0">
                <a:latin typeface="Segoe"/>
              </a:rPr>
              <a:t>rellenar</a:t>
            </a:r>
            <a:r>
              <a:rPr lang="en-US" dirty="0" smtClean="0">
                <a:latin typeface="Segoe"/>
              </a:rPr>
              <a:t> el </a:t>
            </a:r>
            <a:r>
              <a:rPr lang="en-US" dirty="0" err="1" smtClean="0">
                <a:latin typeface="Segoe"/>
              </a:rPr>
              <a:t>espacio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por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defecto</a:t>
            </a:r>
            <a:r>
              <a:rPr lang="en-US" dirty="0" smtClean="0">
                <a:latin typeface="Segoe"/>
              </a:rPr>
              <a:t> </a:t>
            </a:r>
            <a:r>
              <a:rPr lang="en-US" dirty="0" err="1" smtClean="0">
                <a:latin typeface="Segoe"/>
              </a:rPr>
              <a:t>despues</a:t>
            </a:r>
            <a:r>
              <a:rPr lang="en-US" dirty="0" smtClean="0">
                <a:latin typeface="Segoe"/>
              </a:rPr>
              <a:t>.</a:t>
            </a:r>
            <a:endParaRPr lang="en-US" dirty="0">
              <a:latin typeface="Segoe"/>
            </a:endParaRPr>
          </a:p>
          <a:p>
            <a:pPr lvl="1"/>
            <a:endParaRPr lang="en-US" dirty="0">
              <a:latin typeface="Sego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Block </a:t>
            </a:r>
            <a:r>
              <a:rPr lang="es-ES" dirty="0" err="1" smtClean="0"/>
              <a:t>computing</a:t>
            </a:r>
            <a:endParaRPr lang="es-E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76800" y="4675188"/>
          <a:ext cx="2286000" cy="384810"/>
        </p:xfrm>
        <a:graphic>
          <a:graphicData uri="http://schemas.openxmlformats.org/drawingml/2006/table">
            <a:tbl>
              <a:tblPr/>
              <a:tblGrid>
                <a:gridCol w="457200"/>
                <a:gridCol w="609600"/>
                <a:gridCol w="5334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Country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Product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Measure</a:t>
                      </a:r>
                      <a:endParaRPr lang="en-US" sz="900" b="0" i="0" u="none" strike="noStrike" kern="120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Value</a:t>
                      </a:r>
                      <a:endParaRPr lang="en-US" sz="900" b="0" i="0" u="none" strike="noStrike" kern="120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kern="1200" dirty="0" smtClean="0">
                          <a:solidFill>
                            <a:srgbClr val="3F3F3F"/>
                          </a:solidFill>
                          <a:latin typeface="Calibri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All Products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Sales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$266,773.00 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4675188"/>
          <a:ext cx="2438400" cy="906780"/>
        </p:xfrm>
        <a:graphic>
          <a:graphicData uri="http://schemas.openxmlformats.org/drawingml/2006/table">
            <a:tbl>
              <a:tblPr/>
              <a:tblGrid>
                <a:gridCol w="443346"/>
                <a:gridCol w="665018"/>
                <a:gridCol w="491835"/>
                <a:gridCol w="8382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Product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Measure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Value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Drink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Sales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$24,597.00 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Food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Sales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$191,940.00 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Non-Consumable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Sales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$50,236.00 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0" y="3151188"/>
          <a:ext cx="3657601" cy="769620"/>
        </p:xfrm>
        <a:graphic>
          <a:graphicData uri="http://schemas.openxmlformats.org/drawingml/2006/table">
            <a:tbl>
              <a:tblPr/>
              <a:tblGrid>
                <a:gridCol w="665019"/>
                <a:gridCol w="997527"/>
                <a:gridCol w="1192167"/>
                <a:gridCol w="8028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Product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Measure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Value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Drink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Contribution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3F3F3F"/>
                          </a:solidFill>
                          <a:latin typeface="Calibri"/>
                        </a:rPr>
                        <a:t> to Parent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9.22%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Food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Contribution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3F3F3F"/>
                          </a:solidFill>
                          <a:latin typeface="Calibri"/>
                        </a:rPr>
                        <a:t> to Parent</a:t>
                      </a:r>
                      <a:endParaRPr lang="en-US" sz="900" b="1" i="0" u="none" strike="noStrike" dirty="0" smtClean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71.95%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Non-Consumable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Contribution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3F3F3F"/>
                          </a:solidFill>
                          <a:latin typeface="Calibri"/>
                        </a:rPr>
                        <a:t> to Parent</a:t>
                      </a:r>
                      <a:endParaRPr lang="en-US" sz="900" b="1" i="0" u="none" strike="noStrike" dirty="0" smtClean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18.83%</a:t>
                      </a:r>
                      <a:endParaRPr lang="en-US" sz="9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2200" y="1246188"/>
          <a:ext cx="3428999" cy="891540"/>
        </p:xfrm>
        <a:graphic>
          <a:graphicData uri="http://schemas.openxmlformats.org/drawingml/2006/table">
            <a:tbl>
              <a:tblPr/>
              <a:tblGrid>
                <a:gridCol w="688669"/>
                <a:gridCol w="688669"/>
                <a:gridCol w="832462"/>
                <a:gridCol w="121919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Drink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Food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Non-Consumable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(</a:t>
                      </a:r>
                      <a:r>
                        <a:rPr lang="en-US" sz="11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null)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(null)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9.22%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71.95%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18.83%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 flipV="1">
            <a:off x="3352800" y="3455988"/>
            <a:ext cx="2286000" cy="15240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5562600" y="3532188"/>
            <a:ext cx="1143000" cy="9906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352800" y="3608388"/>
            <a:ext cx="2286000" cy="15240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276600" y="3836988"/>
            <a:ext cx="2362200" cy="16002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5600700" y="3646488"/>
            <a:ext cx="990600" cy="9144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3836988"/>
            <a:ext cx="838200" cy="7620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6172200" y="3227388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egoe"/>
              </a:rPr>
              <a:t>2) Perform the computation for the non-null values - only 3 computations instead of 9…</a:t>
            </a:r>
          </a:p>
        </p:txBody>
      </p:sp>
      <p:sp>
        <p:nvSpPr>
          <p:cNvPr id="15" name="TextBox 43"/>
          <p:cNvSpPr txBox="1">
            <a:spLocks noChangeArrowheads="1"/>
          </p:cNvSpPr>
          <p:nvPr/>
        </p:nvSpPr>
        <p:spPr bwMode="auto">
          <a:xfrm>
            <a:off x="4343400" y="2389188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egoe"/>
              </a:rPr>
              <a:t>3) …and everything else is null</a:t>
            </a:r>
          </a:p>
        </p:txBody>
      </p:sp>
      <p:sp>
        <p:nvSpPr>
          <p:cNvPr id="16" name="Down Arrow 15"/>
          <p:cNvSpPr/>
          <p:nvPr/>
        </p:nvSpPr>
        <p:spPr>
          <a:xfrm flipV="1">
            <a:off x="3810000" y="2312988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152400" y="5741988"/>
            <a:ext cx="556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egoe"/>
              </a:rPr>
              <a:t>1. Retrieve non-null values from storage engine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Backups</a:t>
            </a:r>
            <a:r>
              <a:rPr lang="es-ES" dirty="0" smtClean="0"/>
              <a:t> escalables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412"/>
                <a:gridCol w="544579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latin typeface="Segoe UI" pitchFamily="34" charset="0"/>
                          <a:cs typeface="Segoe UI" pitchFamily="34" charset="0"/>
                        </a:rPr>
                        <a:t>Deseos/Necesidades</a:t>
                      </a:r>
                      <a:endParaRPr lang="es-ES" sz="16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latin typeface="Segoe UI" pitchFamily="34" charset="0"/>
                          <a:cs typeface="Segoe UI" pitchFamily="34" charset="0"/>
                        </a:rPr>
                        <a:t>Se estima </a:t>
                      </a: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que un 20% de los cubos son mayores que 50 GB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Las aplicaciones de BI son de misión crítica en muchos negocios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Se necesitan </a:t>
                      </a:r>
                      <a:r>
                        <a:rPr lang="es-ES" sz="1600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backups</a:t>
                      </a: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 + rápidos y + disponibles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1600" b="0" baseline="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“Necesito una </a:t>
                      </a:r>
                      <a:r>
                        <a:rPr lang="es-ES" sz="1600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via</a:t>
                      </a: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 mas sencilla de mover o entregar cubos desde un servidor a otro”</a:t>
                      </a:r>
                    </a:p>
                    <a:p>
                      <a:endParaRPr lang="es-ES" sz="16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latin typeface="Segoe UI" pitchFamily="34" charset="0"/>
                          <a:cs typeface="Segoe UI" pitchFamily="34" charset="0"/>
                        </a:rPr>
                        <a:t>El problema hoy</a:t>
                      </a:r>
                      <a:endParaRPr lang="es-ES" sz="16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latin typeface="Segoe UI" pitchFamily="34" charset="0"/>
                          <a:cs typeface="Segoe UI" pitchFamily="34" charset="0"/>
                        </a:rPr>
                        <a:t>Los </a:t>
                      </a:r>
                      <a:r>
                        <a:rPr lang="es-ES" sz="1600" b="0" dirty="0" err="1" smtClean="0">
                          <a:latin typeface="Segoe UI" pitchFamily="34" charset="0"/>
                          <a:cs typeface="Segoe UI" pitchFamily="34" charset="0"/>
                        </a:rPr>
                        <a:t>backups</a:t>
                      </a:r>
                      <a:r>
                        <a:rPr lang="es-ES" sz="1600" b="0" dirty="0" smtClean="0">
                          <a:latin typeface="Segoe UI" pitchFamily="34" charset="0"/>
                          <a:cs typeface="Segoe UI" pitchFamily="34" charset="0"/>
                        </a:rPr>
                        <a:t> de Analisys Services 2005</a:t>
                      </a: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 escalan muy bien hasta 20 GB. Más allá de los 20 GB el rendimiento de los </a:t>
                      </a:r>
                      <a:r>
                        <a:rPr lang="es-ES" sz="1600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backups</a:t>
                      </a: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 se degrada bastante</a:t>
                      </a:r>
                    </a:p>
                    <a:p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Nota: 20GB de AS representa aproximadamente 80 GB de datos relacionados.</a:t>
                      </a:r>
                    </a:p>
                    <a:p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La solución hoy es copiar los ficheros de datos o las carpetas</a:t>
                      </a:r>
                      <a:endParaRPr lang="es-ES" sz="16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latin typeface="Segoe UI" pitchFamily="34" charset="0"/>
                          <a:cs typeface="Segoe UI" pitchFamily="34" charset="0"/>
                        </a:rPr>
                        <a:t>Solución</a:t>
                      </a: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 con 2008</a:t>
                      </a:r>
                      <a:endParaRPr lang="es-ES" sz="16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latin typeface="Segoe UI" pitchFamily="34" charset="0"/>
                          <a:cs typeface="Segoe UI" pitchFamily="34" charset="0"/>
                        </a:rPr>
                        <a:t>El rendimiento de serie es comparable con</a:t>
                      </a:r>
                      <a:r>
                        <a:rPr lang="es-ES" sz="1600" b="0" baseline="0" dirty="0" smtClean="0">
                          <a:latin typeface="Segoe UI" pitchFamily="34" charset="0"/>
                          <a:cs typeface="Segoe UI" pitchFamily="34" charset="0"/>
                        </a:rPr>
                        <a:t> la copia de ficheros</a:t>
                      </a:r>
                      <a:endParaRPr lang="es-ES" sz="16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Rendimiento de los </a:t>
            </a:r>
            <a:r>
              <a:rPr lang="es-ES" dirty="0" err="1" smtClean="0"/>
              <a:t>backups</a:t>
            </a:r>
            <a:r>
              <a:rPr lang="es-ES" dirty="0" smtClean="0"/>
              <a:t>.</a:t>
            </a:r>
            <a:endParaRPr lang="es-E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14282" y="1500174"/>
          <a:ext cx="8229600" cy="479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Bases de datos compartidas escalables (Solo lectura)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84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74"/>
                <a:gridCol w="5281626"/>
              </a:tblGrid>
              <a:tr h="471478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Deseos / necesidades</a:t>
                      </a:r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Una forma sencilla de conseguir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escalabilidad horizontal  a través de múltiples máquinas</a:t>
                      </a:r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810574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El problema hoy</a:t>
                      </a:r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Aunque que los cubos MOLAP son bases de datos de solo lectura,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dos servidores no pueden compartir el mismo directorio de datos</a:t>
                      </a:r>
                    </a:p>
                    <a:p>
                      <a:endParaRPr lang="es-ES" sz="1400" b="0" baseline="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Sincronización de cubos – funciona pero con latencia, y esto no es aceptable en soluciones de balanceo de carga.</a:t>
                      </a:r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2950609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Solución de AS 2008</a:t>
                      </a:r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Una sola base de datos de solo lectura es compartida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por varios servers de Analysis.</a:t>
                      </a:r>
                    </a:p>
                    <a:p>
                      <a:endParaRPr lang="es-ES" sz="1400" b="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es-ES" sz="1400" b="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es-ES" sz="1400" b="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18095" y="3857628"/>
            <a:ext cx="5168615" cy="2098676"/>
            <a:chOff x="1707641" y="3428999"/>
            <a:chExt cx="6783155" cy="2754837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336884" y="4522633"/>
              <a:ext cx="873708" cy="1575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olidFill>
                    <a:schemeClr val="bg1">
                      <a:lumMod val="95000"/>
                      <a:lumOff val="5000"/>
                    </a:schemeClr>
                  </a:solidFill>
                  <a:latin typeface="Segoe"/>
                </a:rPr>
                <a:t>. . .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849341" y="5108575"/>
              <a:ext cx="1277121" cy="5376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194120" y="5243019"/>
              <a:ext cx="470948" cy="3354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5472334" y="5108575"/>
              <a:ext cx="1410457" cy="5376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n 9"/>
            <p:cNvSpPr/>
            <p:nvPr/>
          </p:nvSpPr>
          <p:spPr>
            <a:xfrm>
              <a:off x="4059793" y="5646205"/>
              <a:ext cx="1479209" cy="53763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2"/>
                  </a:solidFill>
                </a:rPr>
                <a:t>SAN</a:t>
              </a:r>
              <a:r>
                <a:rPr lang="en-US" sz="1400" dirty="0">
                  <a:solidFill>
                    <a:schemeClr val="bg2"/>
                  </a:solidFill>
                </a:rPr>
                <a:t> storage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2716003" y="3764499"/>
              <a:ext cx="2016725" cy="604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4161814" y="3797898"/>
              <a:ext cx="604313" cy="5375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732728" y="3764499"/>
              <a:ext cx="2083393" cy="5376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4563938" y="3595707"/>
              <a:ext cx="335499" cy="2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3"/>
            <p:cNvGrpSpPr>
              <a:grpSpLocks/>
            </p:cNvGrpSpPr>
            <p:nvPr/>
          </p:nvGrpSpPr>
          <p:grpSpPr bwMode="auto">
            <a:xfrm>
              <a:off x="1976487" y="4436423"/>
              <a:ext cx="604875" cy="481659"/>
              <a:chOff x="4425" y="1200"/>
              <a:chExt cx="327" cy="392"/>
            </a:xfrm>
          </p:grpSpPr>
          <p:sp>
            <p:nvSpPr>
              <p:cNvPr id="76" name="Freeform 124"/>
              <p:cNvSpPr>
                <a:spLocks/>
              </p:cNvSpPr>
              <p:nvPr/>
            </p:nvSpPr>
            <p:spPr bwMode="auto">
              <a:xfrm>
                <a:off x="4469" y="1200"/>
                <a:ext cx="247" cy="273"/>
              </a:xfrm>
              <a:custGeom>
                <a:avLst/>
                <a:gdLst>
                  <a:gd name="T0" fmla="*/ 87 w 705"/>
                  <a:gd name="T1" fmla="*/ 0 h 778"/>
                  <a:gd name="T2" fmla="*/ 0 w 705"/>
                  <a:gd name="T3" fmla="*/ 0 h 778"/>
                  <a:gd name="T4" fmla="*/ 0 w 705"/>
                  <a:gd name="T5" fmla="*/ 88 h 778"/>
                  <a:gd name="T6" fmla="*/ 26 w 705"/>
                  <a:gd name="T7" fmla="*/ 88 h 778"/>
                  <a:gd name="T8" fmla="*/ 32 w 705"/>
                  <a:gd name="T9" fmla="*/ 96 h 778"/>
                  <a:gd name="T10" fmla="*/ 56 w 705"/>
                  <a:gd name="T11" fmla="*/ 96 h 778"/>
                  <a:gd name="T12" fmla="*/ 63 w 705"/>
                  <a:gd name="T13" fmla="*/ 88 h 778"/>
                  <a:gd name="T14" fmla="*/ 87 w 705"/>
                  <a:gd name="T15" fmla="*/ 88 h 778"/>
                  <a:gd name="T16" fmla="*/ 87 w 705"/>
                  <a:gd name="T17" fmla="*/ 0 h 7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778"/>
                  <a:gd name="T29" fmla="*/ 705 w 705"/>
                  <a:gd name="T30" fmla="*/ 778 h 7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778">
                    <a:moveTo>
                      <a:pt x="705" y="0"/>
                    </a:moveTo>
                    <a:lnTo>
                      <a:pt x="0" y="0"/>
                    </a:lnTo>
                    <a:lnTo>
                      <a:pt x="0" y="718"/>
                    </a:lnTo>
                    <a:lnTo>
                      <a:pt x="207" y="718"/>
                    </a:lnTo>
                    <a:lnTo>
                      <a:pt x="258" y="778"/>
                    </a:lnTo>
                    <a:lnTo>
                      <a:pt x="455" y="778"/>
                    </a:lnTo>
                    <a:lnTo>
                      <a:pt x="510" y="718"/>
                    </a:lnTo>
                    <a:lnTo>
                      <a:pt x="705" y="718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77" name="Freeform 125"/>
              <p:cNvSpPr>
                <a:spLocks/>
              </p:cNvSpPr>
              <p:nvPr/>
            </p:nvSpPr>
            <p:spPr bwMode="auto">
              <a:xfrm>
                <a:off x="4483" y="1214"/>
                <a:ext cx="219" cy="245"/>
              </a:xfrm>
              <a:custGeom>
                <a:avLst/>
                <a:gdLst>
                  <a:gd name="T0" fmla="*/ 49 w 625"/>
                  <a:gd name="T1" fmla="*/ 86 h 697"/>
                  <a:gd name="T2" fmla="*/ 29 w 625"/>
                  <a:gd name="T3" fmla="*/ 86 h 697"/>
                  <a:gd name="T4" fmla="*/ 23 w 625"/>
                  <a:gd name="T5" fmla="*/ 79 h 697"/>
                  <a:gd name="T6" fmla="*/ 0 w 625"/>
                  <a:gd name="T7" fmla="*/ 79 h 697"/>
                  <a:gd name="T8" fmla="*/ 0 w 625"/>
                  <a:gd name="T9" fmla="*/ 0 h 697"/>
                  <a:gd name="T10" fmla="*/ 77 w 625"/>
                  <a:gd name="T11" fmla="*/ 0 h 697"/>
                  <a:gd name="T12" fmla="*/ 77 w 625"/>
                  <a:gd name="T13" fmla="*/ 79 h 697"/>
                  <a:gd name="T14" fmla="*/ 56 w 625"/>
                  <a:gd name="T15" fmla="*/ 79 h 697"/>
                  <a:gd name="T16" fmla="*/ 49 w 625"/>
                  <a:gd name="T17" fmla="*/ 86 h 6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5"/>
                  <a:gd name="T28" fmla="*/ 0 h 697"/>
                  <a:gd name="T29" fmla="*/ 625 w 625"/>
                  <a:gd name="T30" fmla="*/ 697 h 6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5" h="697">
                    <a:moveTo>
                      <a:pt x="397" y="697"/>
                    </a:moveTo>
                    <a:lnTo>
                      <a:pt x="236" y="697"/>
                    </a:lnTo>
                    <a:lnTo>
                      <a:pt x="185" y="637"/>
                    </a:lnTo>
                    <a:lnTo>
                      <a:pt x="0" y="63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637"/>
                    </a:lnTo>
                    <a:lnTo>
                      <a:pt x="453" y="637"/>
                    </a:lnTo>
                    <a:lnTo>
                      <a:pt x="397" y="6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78" name="Rectangle 126"/>
              <p:cNvSpPr>
                <a:spLocks noChangeArrowheads="1"/>
              </p:cNvSpPr>
              <p:nvPr/>
            </p:nvSpPr>
            <p:spPr bwMode="auto">
              <a:xfrm>
                <a:off x="4507" y="1239"/>
                <a:ext cx="173" cy="1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79" name="Rectangle 127"/>
              <p:cNvSpPr>
                <a:spLocks noChangeArrowheads="1"/>
              </p:cNvSpPr>
              <p:nvPr/>
            </p:nvSpPr>
            <p:spPr bwMode="auto">
              <a:xfrm>
                <a:off x="4425" y="1486"/>
                <a:ext cx="327" cy="1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0" name="Rectangle 128"/>
              <p:cNvSpPr>
                <a:spLocks noChangeArrowheads="1"/>
              </p:cNvSpPr>
              <p:nvPr/>
            </p:nvSpPr>
            <p:spPr bwMode="auto">
              <a:xfrm>
                <a:off x="4439" y="1501"/>
                <a:ext cx="299" cy="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1" name="Rectangle 129"/>
              <p:cNvSpPr>
                <a:spLocks noChangeArrowheads="1"/>
              </p:cNvSpPr>
              <p:nvPr/>
            </p:nvSpPr>
            <p:spPr bwMode="auto">
              <a:xfrm>
                <a:off x="4623" y="1527"/>
                <a:ext cx="8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2" name="Rectangle 130"/>
              <p:cNvSpPr>
                <a:spLocks noChangeArrowheads="1"/>
              </p:cNvSpPr>
              <p:nvPr/>
            </p:nvSpPr>
            <p:spPr bwMode="auto">
              <a:xfrm>
                <a:off x="4577" y="1433"/>
                <a:ext cx="32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3" name="Freeform 131"/>
              <p:cNvSpPr>
                <a:spLocks/>
              </p:cNvSpPr>
              <p:nvPr/>
            </p:nvSpPr>
            <p:spPr bwMode="auto">
              <a:xfrm>
                <a:off x="4615" y="1275"/>
                <a:ext cx="28" cy="41"/>
              </a:xfrm>
              <a:custGeom>
                <a:avLst/>
                <a:gdLst>
                  <a:gd name="T0" fmla="*/ 9 w 83"/>
                  <a:gd name="T1" fmla="*/ 14 h 118"/>
                  <a:gd name="T2" fmla="*/ 4 w 83"/>
                  <a:gd name="T3" fmla="*/ 14 h 118"/>
                  <a:gd name="T4" fmla="*/ 3 w 83"/>
                  <a:gd name="T5" fmla="*/ 10 h 118"/>
                  <a:gd name="T6" fmla="*/ 3 w 83"/>
                  <a:gd name="T7" fmla="*/ 6 h 118"/>
                  <a:gd name="T8" fmla="*/ 1 w 83"/>
                  <a:gd name="T9" fmla="*/ 3 h 118"/>
                  <a:gd name="T10" fmla="*/ 0 w 83"/>
                  <a:gd name="T11" fmla="*/ 0 h 118"/>
                  <a:gd name="T12" fmla="*/ 1 w 83"/>
                  <a:gd name="T13" fmla="*/ 0 h 118"/>
                  <a:gd name="T14" fmla="*/ 1 w 83"/>
                  <a:gd name="T15" fmla="*/ 1 h 118"/>
                  <a:gd name="T16" fmla="*/ 2 w 83"/>
                  <a:gd name="T17" fmla="*/ 1 h 118"/>
                  <a:gd name="T18" fmla="*/ 2 w 83"/>
                  <a:gd name="T19" fmla="*/ 1 h 118"/>
                  <a:gd name="T20" fmla="*/ 3 w 83"/>
                  <a:gd name="T21" fmla="*/ 2 h 118"/>
                  <a:gd name="T22" fmla="*/ 4 w 83"/>
                  <a:gd name="T23" fmla="*/ 2 h 118"/>
                  <a:gd name="T24" fmla="*/ 4 w 83"/>
                  <a:gd name="T25" fmla="*/ 3 h 118"/>
                  <a:gd name="T26" fmla="*/ 5 w 83"/>
                  <a:gd name="T27" fmla="*/ 3 h 118"/>
                  <a:gd name="T28" fmla="*/ 6 w 83"/>
                  <a:gd name="T29" fmla="*/ 5 h 118"/>
                  <a:gd name="T30" fmla="*/ 6 w 83"/>
                  <a:gd name="T31" fmla="*/ 6 h 118"/>
                  <a:gd name="T32" fmla="*/ 7 w 83"/>
                  <a:gd name="T33" fmla="*/ 7 h 118"/>
                  <a:gd name="T34" fmla="*/ 8 w 83"/>
                  <a:gd name="T35" fmla="*/ 8 h 118"/>
                  <a:gd name="T36" fmla="*/ 8 w 83"/>
                  <a:gd name="T37" fmla="*/ 10 h 118"/>
                  <a:gd name="T38" fmla="*/ 9 w 83"/>
                  <a:gd name="T39" fmla="*/ 11 h 118"/>
                  <a:gd name="T40" fmla="*/ 9 w 83"/>
                  <a:gd name="T41" fmla="*/ 13 h 118"/>
                  <a:gd name="T42" fmla="*/ 9 w 83"/>
                  <a:gd name="T43" fmla="*/ 14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3"/>
                  <a:gd name="T67" fmla="*/ 0 h 118"/>
                  <a:gd name="T68" fmla="*/ 83 w 83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3" h="118">
                    <a:moveTo>
                      <a:pt x="83" y="118"/>
                    </a:moveTo>
                    <a:lnTo>
                      <a:pt x="34" y="118"/>
                    </a:lnTo>
                    <a:lnTo>
                      <a:pt x="30" y="83"/>
                    </a:lnTo>
                    <a:lnTo>
                      <a:pt x="23" y="52"/>
                    </a:lnTo>
                    <a:lnTo>
                      <a:pt x="13" y="23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lnTo>
                      <a:pt x="17" y="10"/>
                    </a:lnTo>
                    <a:lnTo>
                      <a:pt x="22" y="12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1" y="28"/>
                    </a:lnTo>
                    <a:lnTo>
                      <a:pt x="49" y="37"/>
                    </a:lnTo>
                    <a:lnTo>
                      <a:pt x="57" y="48"/>
                    </a:lnTo>
                    <a:lnTo>
                      <a:pt x="64" y="58"/>
                    </a:lnTo>
                    <a:lnTo>
                      <a:pt x="70" y="69"/>
                    </a:lnTo>
                    <a:lnTo>
                      <a:pt x="75" y="81"/>
                    </a:lnTo>
                    <a:lnTo>
                      <a:pt x="79" y="94"/>
                    </a:lnTo>
                    <a:lnTo>
                      <a:pt x="81" y="105"/>
                    </a:lnTo>
                    <a:lnTo>
                      <a:pt x="8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4" name="Freeform 132"/>
              <p:cNvSpPr>
                <a:spLocks/>
              </p:cNvSpPr>
              <p:nvPr/>
            </p:nvSpPr>
            <p:spPr bwMode="auto">
              <a:xfrm>
                <a:off x="4596" y="1325"/>
                <a:ext cx="21" cy="48"/>
              </a:xfrm>
              <a:custGeom>
                <a:avLst/>
                <a:gdLst>
                  <a:gd name="T0" fmla="*/ 1 w 60"/>
                  <a:gd name="T1" fmla="*/ 17 h 137"/>
                  <a:gd name="T2" fmla="*/ 1 w 60"/>
                  <a:gd name="T3" fmla="*/ 17 h 137"/>
                  <a:gd name="T4" fmla="*/ 1 w 60"/>
                  <a:gd name="T5" fmla="*/ 17 h 137"/>
                  <a:gd name="T6" fmla="*/ 0 w 60"/>
                  <a:gd name="T7" fmla="*/ 17 h 137"/>
                  <a:gd name="T8" fmla="*/ 0 w 60"/>
                  <a:gd name="T9" fmla="*/ 17 h 137"/>
                  <a:gd name="T10" fmla="*/ 0 w 60"/>
                  <a:gd name="T11" fmla="*/ 0 h 137"/>
                  <a:gd name="T12" fmla="*/ 7 w 60"/>
                  <a:gd name="T13" fmla="*/ 0 h 137"/>
                  <a:gd name="T14" fmla="*/ 7 w 60"/>
                  <a:gd name="T15" fmla="*/ 3 h 137"/>
                  <a:gd name="T16" fmla="*/ 7 w 60"/>
                  <a:gd name="T17" fmla="*/ 6 h 137"/>
                  <a:gd name="T18" fmla="*/ 6 w 60"/>
                  <a:gd name="T19" fmla="*/ 8 h 137"/>
                  <a:gd name="T20" fmla="*/ 6 w 60"/>
                  <a:gd name="T21" fmla="*/ 11 h 137"/>
                  <a:gd name="T22" fmla="*/ 5 w 60"/>
                  <a:gd name="T23" fmla="*/ 13 h 137"/>
                  <a:gd name="T24" fmla="*/ 4 w 60"/>
                  <a:gd name="T25" fmla="*/ 15 h 137"/>
                  <a:gd name="T26" fmla="*/ 2 w 60"/>
                  <a:gd name="T27" fmla="*/ 16 h 137"/>
                  <a:gd name="T28" fmla="*/ 1 w 60"/>
                  <a:gd name="T29" fmla="*/ 17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7"/>
                  <a:gd name="T47" fmla="*/ 60 w 60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7">
                    <a:moveTo>
                      <a:pt x="11" y="136"/>
                    </a:moveTo>
                    <a:lnTo>
                      <a:pt x="9" y="136"/>
                    </a:lnTo>
                    <a:lnTo>
                      <a:pt x="6" y="136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59" y="25"/>
                    </a:lnTo>
                    <a:lnTo>
                      <a:pt x="55" y="48"/>
                    </a:lnTo>
                    <a:lnTo>
                      <a:pt x="50" y="69"/>
                    </a:lnTo>
                    <a:lnTo>
                      <a:pt x="45" y="89"/>
                    </a:lnTo>
                    <a:lnTo>
                      <a:pt x="38" y="105"/>
                    </a:lnTo>
                    <a:lnTo>
                      <a:pt x="30" y="119"/>
                    </a:lnTo>
                    <a:lnTo>
                      <a:pt x="20" y="129"/>
                    </a:lnTo>
                    <a:lnTo>
                      <a:pt x="1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5" name="Freeform 133"/>
              <p:cNvSpPr>
                <a:spLocks/>
              </p:cNvSpPr>
              <p:nvPr/>
            </p:nvSpPr>
            <p:spPr bwMode="auto">
              <a:xfrm>
                <a:off x="4568" y="1325"/>
                <a:ext cx="20" cy="48"/>
              </a:xfrm>
              <a:custGeom>
                <a:avLst/>
                <a:gdLst>
                  <a:gd name="T0" fmla="*/ 5 w 57"/>
                  <a:gd name="T1" fmla="*/ 16 h 137"/>
                  <a:gd name="T2" fmla="*/ 4 w 57"/>
                  <a:gd name="T3" fmla="*/ 14 h 137"/>
                  <a:gd name="T4" fmla="*/ 3 w 57"/>
                  <a:gd name="T5" fmla="*/ 13 h 137"/>
                  <a:gd name="T6" fmla="*/ 2 w 57"/>
                  <a:gd name="T7" fmla="*/ 11 h 137"/>
                  <a:gd name="T8" fmla="*/ 1 w 57"/>
                  <a:gd name="T9" fmla="*/ 9 h 137"/>
                  <a:gd name="T10" fmla="*/ 1 w 57"/>
                  <a:gd name="T11" fmla="*/ 7 h 137"/>
                  <a:gd name="T12" fmla="*/ 0 w 57"/>
                  <a:gd name="T13" fmla="*/ 5 h 137"/>
                  <a:gd name="T14" fmla="*/ 0 w 57"/>
                  <a:gd name="T15" fmla="*/ 2 h 137"/>
                  <a:gd name="T16" fmla="*/ 0 w 57"/>
                  <a:gd name="T17" fmla="*/ 0 h 137"/>
                  <a:gd name="T18" fmla="*/ 7 w 57"/>
                  <a:gd name="T19" fmla="*/ 0 h 137"/>
                  <a:gd name="T20" fmla="*/ 7 w 57"/>
                  <a:gd name="T21" fmla="*/ 17 h 137"/>
                  <a:gd name="T22" fmla="*/ 6 w 57"/>
                  <a:gd name="T23" fmla="*/ 17 h 137"/>
                  <a:gd name="T24" fmla="*/ 6 w 57"/>
                  <a:gd name="T25" fmla="*/ 16 h 137"/>
                  <a:gd name="T26" fmla="*/ 5 w 57"/>
                  <a:gd name="T27" fmla="*/ 16 h 137"/>
                  <a:gd name="T28" fmla="*/ 5 w 57"/>
                  <a:gd name="T29" fmla="*/ 16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37"/>
                  <a:gd name="T47" fmla="*/ 57 w 57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37">
                    <a:moveTo>
                      <a:pt x="39" y="128"/>
                    </a:moveTo>
                    <a:lnTo>
                      <a:pt x="31" y="118"/>
                    </a:lnTo>
                    <a:lnTo>
                      <a:pt x="23" y="106"/>
                    </a:lnTo>
                    <a:lnTo>
                      <a:pt x="17" y="92"/>
                    </a:lnTo>
                    <a:lnTo>
                      <a:pt x="12" y="76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1" y="21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137"/>
                    </a:lnTo>
                    <a:lnTo>
                      <a:pt x="52" y="136"/>
                    </a:lnTo>
                    <a:lnTo>
                      <a:pt x="47" y="135"/>
                    </a:lnTo>
                    <a:lnTo>
                      <a:pt x="44" y="131"/>
                    </a:lnTo>
                    <a:lnTo>
                      <a:pt x="39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6" name="Freeform 134"/>
              <p:cNvSpPr>
                <a:spLocks/>
              </p:cNvSpPr>
              <p:nvPr/>
            </p:nvSpPr>
            <p:spPr bwMode="auto">
              <a:xfrm>
                <a:off x="4568" y="1271"/>
                <a:ext cx="20" cy="45"/>
              </a:xfrm>
              <a:custGeom>
                <a:avLst/>
                <a:gdLst>
                  <a:gd name="T0" fmla="*/ 7 w 57"/>
                  <a:gd name="T1" fmla="*/ 0 h 129"/>
                  <a:gd name="T2" fmla="*/ 7 w 57"/>
                  <a:gd name="T3" fmla="*/ 16 h 129"/>
                  <a:gd name="T4" fmla="*/ 0 w 57"/>
                  <a:gd name="T5" fmla="*/ 16 h 129"/>
                  <a:gd name="T6" fmla="*/ 0 w 57"/>
                  <a:gd name="T7" fmla="*/ 13 h 129"/>
                  <a:gd name="T8" fmla="*/ 0 w 57"/>
                  <a:gd name="T9" fmla="*/ 11 h 129"/>
                  <a:gd name="T10" fmla="*/ 1 w 57"/>
                  <a:gd name="T11" fmla="*/ 9 h 129"/>
                  <a:gd name="T12" fmla="*/ 2 w 57"/>
                  <a:gd name="T13" fmla="*/ 7 h 129"/>
                  <a:gd name="T14" fmla="*/ 2 w 57"/>
                  <a:gd name="T15" fmla="*/ 6 h 129"/>
                  <a:gd name="T16" fmla="*/ 3 w 57"/>
                  <a:gd name="T17" fmla="*/ 4 h 129"/>
                  <a:gd name="T18" fmla="*/ 4 w 57"/>
                  <a:gd name="T19" fmla="*/ 2 h 129"/>
                  <a:gd name="T20" fmla="*/ 5 w 57"/>
                  <a:gd name="T21" fmla="*/ 1 h 129"/>
                  <a:gd name="T22" fmla="*/ 5 w 57"/>
                  <a:gd name="T23" fmla="*/ 1 h 129"/>
                  <a:gd name="T24" fmla="*/ 6 w 57"/>
                  <a:gd name="T25" fmla="*/ 0 h 129"/>
                  <a:gd name="T26" fmla="*/ 6 w 57"/>
                  <a:gd name="T27" fmla="*/ 0 h 129"/>
                  <a:gd name="T28" fmla="*/ 7 w 57"/>
                  <a:gd name="T29" fmla="*/ 0 h 1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29"/>
                  <a:gd name="T47" fmla="*/ 57 w 57"/>
                  <a:gd name="T48" fmla="*/ 129 h 1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29">
                    <a:moveTo>
                      <a:pt x="57" y="0"/>
                    </a:moveTo>
                    <a:lnTo>
                      <a:pt x="57" y="129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4" y="92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17" y="45"/>
                    </a:lnTo>
                    <a:lnTo>
                      <a:pt x="24" y="32"/>
                    </a:lnTo>
                    <a:lnTo>
                      <a:pt x="31" y="21"/>
                    </a:lnTo>
                    <a:lnTo>
                      <a:pt x="39" y="11"/>
                    </a:lnTo>
                    <a:lnTo>
                      <a:pt x="44" y="8"/>
                    </a:lnTo>
                    <a:lnTo>
                      <a:pt x="49" y="4"/>
                    </a:lnTo>
                    <a:lnTo>
                      <a:pt x="52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7" name="Freeform 135"/>
              <p:cNvSpPr>
                <a:spLocks/>
              </p:cNvSpPr>
              <p:nvPr/>
            </p:nvSpPr>
            <p:spPr bwMode="auto">
              <a:xfrm>
                <a:off x="4596" y="1271"/>
                <a:ext cx="21" cy="45"/>
              </a:xfrm>
              <a:custGeom>
                <a:avLst/>
                <a:gdLst>
                  <a:gd name="T0" fmla="*/ 0 w 60"/>
                  <a:gd name="T1" fmla="*/ 16 h 130"/>
                  <a:gd name="T2" fmla="*/ 0 w 60"/>
                  <a:gd name="T3" fmla="*/ 0 h 130"/>
                  <a:gd name="T4" fmla="*/ 1 w 60"/>
                  <a:gd name="T5" fmla="*/ 0 h 130"/>
                  <a:gd name="T6" fmla="*/ 1 w 60"/>
                  <a:gd name="T7" fmla="*/ 0 h 130"/>
                  <a:gd name="T8" fmla="*/ 2 w 60"/>
                  <a:gd name="T9" fmla="*/ 1 h 130"/>
                  <a:gd name="T10" fmla="*/ 3 w 60"/>
                  <a:gd name="T11" fmla="*/ 1 h 130"/>
                  <a:gd name="T12" fmla="*/ 4 w 60"/>
                  <a:gd name="T13" fmla="*/ 3 h 130"/>
                  <a:gd name="T14" fmla="*/ 5 w 60"/>
                  <a:gd name="T15" fmla="*/ 4 h 130"/>
                  <a:gd name="T16" fmla="*/ 5 w 60"/>
                  <a:gd name="T17" fmla="*/ 6 h 130"/>
                  <a:gd name="T18" fmla="*/ 6 w 60"/>
                  <a:gd name="T19" fmla="*/ 7 h 130"/>
                  <a:gd name="T20" fmla="*/ 7 w 60"/>
                  <a:gd name="T21" fmla="*/ 9 h 130"/>
                  <a:gd name="T22" fmla="*/ 7 w 60"/>
                  <a:gd name="T23" fmla="*/ 11 h 130"/>
                  <a:gd name="T24" fmla="*/ 7 w 60"/>
                  <a:gd name="T25" fmla="*/ 13 h 130"/>
                  <a:gd name="T26" fmla="*/ 7 w 60"/>
                  <a:gd name="T27" fmla="*/ 16 h 130"/>
                  <a:gd name="T28" fmla="*/ 0 w 60"/>
                  <a:gd name="T29" fmla="*/ 16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0"/>
                  <a:gd name="T47" fmla="*/ 60 w 60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0">
                    <a:moveTo>
                      <a:pt x="0" y="13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6" y="7"/>
                    </a:lnTo>
                    <a:lnTo>
                      <a:pt x="22" y="12"/>
                    </a:lnTo>
                    <a:lnTo>
                      <a:pt x="30" y="22"/>
                    </a:lnTo>
                    <a:lnTo>
                      <a:pt x="37" y="33"/>
                    </a:lnTo>
                    <a:lnTo>
                      <a:pt x="42" y="46"/>
                    </a:lnTo>
                    <a:lnTo>
                      <a:pt x="48" y="61"/>
                    </a:lnTo>
                    <a:lnTo>
                      <a:pt x="53" y="76"/>
                    </a:lnTo>
                    <a:lnTo>
                      <a:pt x="56" y="93"/>
                    </a:lnTo>
                    <a:lnTo>
                      <a:pt x="59" y="111"/>
                    </a:lnTo>
                    <a:lnTo>
                      <a:pt x="6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8" name="Freeform 136"/>
              <p:cNvSpPr>
                <a:spLocks/>
              </p:cNvSpPr>
              <p:nvPr/>
            </p:nvSpPr>
            <p:spPr bwMode="auto">
              <a:xfrm>
                <a:off x="4541" y="1274"/>
                <a:ext cx="31" cy="42"/>
              </a:xfrm>
              <a:custGeom>
                <a:avLst/>
                <a:gdLst>
                  <a:gd name="T0" fmla="*/ 5 w 90"/>
                  <a:gd name="T1" fmla="*/ 4 h 121"/>
                  <a:gd name="T2" fmla="*/ 6 w 90"/>
                  <a:gd name="T3" fmla="*/ 3 h 121"/>
                  <a:gd name="T4" fmla="*/ 6 w 90"/>
                  <a:gd name="T5" fmla="*/ 3 h 121"/>
                  <a:gd name="T6" fmla="*/ 7 w 90"/>
                  <a:gd name="T7" fmla="*/ 2 h 121"/>
                  <a:gd name="T8" fmla="*/ 8 w 90"/>
                  <a:gd name="T9" fmla="*/ 2 h 121"/>
                  <a:gd name="T10" fmla="*/ 8 w 90"/>
                  <a:gd name="T11" fmla="*/ 1 h 121"/>
                  <a:gd name="T12" fmla="*/ 9 w 90"/>
                  <a:gd name="T13" fmla="*/ 1 h 121"/>
                  <a:gd name="T14" fmla="*/ 10 w 90"/>
                  <a:gd name="T15" fmla="*/ 0 h 121"/>
                  <a:gd name="T16" fmla="*/ 11 w 90"/>
                  <a:gd name="T17" fmla="*/ 0 h 121"/>
                  <a:gd name="T18" fmla="*/ 10 w 90"/>
                  <a:gd name="T19" fmla="*/ 1 h 121"/>
                  <a:gd name="T20" fmla="*/ 9 w 90"/>
                  <a:gd name="T21" fmla="*/ 3 h 121"/>
                  <a:gd name="T22" fmla="*/ 8 w 90"/>
                  <a:gd name="T23" fmla="*/ 5 h 121"/>
                  <a:gd name="T24" fmla="*/ 8 w 90"/>
                  <a:gd name="T25" fmla="*/ 6 h 121"/>
                  <a:gd name="T26" fmla="*/ 7 w 90"/>
                  <a:gd name="T27" fmla="*/ 8 h 121"/>
                  <a:gd name="T28" fmla="*/ 7 w 90"/>
                  <a:gd name="T29" fmla="*/ 10 h 121"/>
                  <a:gd name="T30" fmla="*/ 7 w 90"/>
                  <a:gd name="T31" fmla="*/ 12 h 121"/>
                  <a:gd name="T32" fmla="*/ 7 w 90"/>
                  <a:gd name="T33" fmla="*/ 15 h 121"/>
                  <a:gd name="T34" fmla="*/ 0 w 90"/>
                  <a:gd name="T35" fmla="*/ 15 h 121"/>
                  <a:gd name="T36" fmla="*/ 0 w 90"/>
                  <a:gd name="T37" fmla="*/ 13 h 121"/>
                  <a:gd name="T38" fmla="*/ 0 w 90"/>
                  <a:gd name="T39" fmla="*/ 12 h 121"/>
                  <a:gd name="T40" fmla="*/ 1 w 90"/>
                  <a:gd name="T41" fmla="*/ 10 h 121"/>
                  <a:gd name="T42" fmla="*/ 2 w 90"/>
                  <a:gd name="T43" fmla="*/ 9 h 121"/>
                  <a:gd name="T44" fmla="*/ 2 w 90"/>
                  <a:gd name="T45" fmla="*/ 7 h 121"/>
                  <a:gd name="T46" fmla="*/ 3 w 90"/>
                  <a:gd name="T47" fmla="*/ 6 h 121"/>
                  <a:gd name="T48" fmla="*/ 4 w 90"/>
                  <a:gd name="T49" fmla="*/ 5 h 121"/>
                  <a:gd name="T50" fmla="*/ 5 w 90"/>
                  <a:gd name="T51" fmla="*/ 4 h 1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121"/>
                  <a:gd name="T80" fmla="*/ 90 w 90"/>
                  <a:gd name="T81" fmla="*/ 121 h 1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121">
                    <a:moveTo>
                      <a:pt x="42" y="31"/>
                    </a:moveTo>
                    <a:lnTo>
                      <a:pt x="48" y="26"/>
                    </a:lnTo>
                    <a:lnTo>
                      <a:pt x="53" y="22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1" y="9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0" y="0"/>
                    </a:lnTo>
                    <a:lnTo>
                      <a:pt x="83" y="11"/>
                    </a:lnTo>
                    <a:lnTo>
                      <a:pt x="76" y="23"/>
                    </a:lnTo>
                    <a:lnTo>
                      <a:pt x="70" y="37"/>
                    </a:lnTo>
                    <a:lnTo>
                      <a:pt x="65" y="52"/>
                    </a:lnTo>
                    <a:lnTo>
                      <a:pt x="61" y="68"/>
                    </a:lnTo>
                    <a:lnTo>
                      <a:pt x="57" y="84"/>
                    </a:lnTo>
                    <a:lnTo>
                      <a:pt x="55" y="102"/>
                    </a:lnTo>
                    <a:lnTo>
                      <a:pt x="54" y="121"/>
                    </a:lnTo>
                    <a:lnTo>
                      <a:pt x="0" y="121"/>
                    </a:lnTo>
                    <a:lnTo>
                      <a:pt x="2" y="108"/>
                    </a:lnTo>
                    <a:lnTo>
                      <a:pt x="4" y="97"/>
                    </a:lnTo>
                    <a:lnTo>
                      <a:pt x="8" y="84"/>
                    </a:lnTo>
                    <a:lnTo>
                      <a:pt x="14" y="72"/>
                    </a:lnTo>
                    <a:lnTo>
                      <a:pt x="19" y="61"/>
                    </a:lnTo>
                    <a:lnTo>
                      <a:pt x="26" y="51"/>
                    </a:lnTo>
                    <a:lnTo>
                      <a:pt x="34" y="4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89" name="Freeform 137"/>
              <p:cNvSpPr>
                <a:spLocks/>
              </p:cNvSpPr>
              <p:nvPr/>
            </p:nvSpPr>
            <p:spPr bwMode="auto">
              <a:xfrm>
                <a:off x="4541" y="1325"/>
                <a:ext cx="30" cy="43"/>
              </a:xfrm>
              <a:custGeom>
                <a:avLst/>
                <a:gdLst>
                  <a:gd name="T0" fmla="*/ 0 w 85"/>
                  <a:gd name="T1" fmla="*/ 0 h 124"/>
                  <a:gd name="T2" fmla="*/ 7 w 85"/>
                  <a:gd name="T3" fmla="*/ 0 h 124"/>
                  <a:gd name="T4" fmla="*/ 7 w 85"/>
                  <a:gd name="T5" fmla="*/ 4 h 124"/>
                  <a:gd name="T6" fmla="*/ 8 w 85"/>
                  <a:gd name="T7" fmla="*/ 8 h 124"/>
                  <a:gd name="T8" fmla="*/ 9 w 85"/>
                  <a:gd name="T9" fmla="*/ 12 h 124"/>
                  <a:gd name="T10" fmla="*/ 11 w 85"/>
                  <a:gd name="T11" fmla="*/ 15 h 124"/>
                  <a:gd name="T12" fmla="*/ 10 w 85"/>
                  <a:gd name="T13" fmla="*/ 15 h 124"/>
                  <a:gd name="T14" fmla="*/ 9 w 85"/>
                  <a:gd name="T15" fmla="*/ 14 h 124"/>
                  <a:gd name="T16" fmla="*/ 8 w 85"/>
                  <a:gd name="T17" fmla="*/ 14 h 124"/>
                  <a:gd name="T18" fmla="*/ 8 w 85"/>
                  <a:gd name="T19" fmla="*/ 14 h 124"/>
                  <a:gd name="T20" fmla="*/ 7 w 85"/>
                  <a:gd name="T21" fmla="*/ 13 h 124"/>
                  <a:gd name="T22" fmla="*/ 6 w 85"/>
                  <a:gd name="T23" fmla="*/ 12 h 124"/>
                  <a:gd name="T24" fmla="*/ 6 w 85"/>
                  <a:gd name="T25" fmla="*/ 12 h 124"/>
                  <a:gd name="T26" fmla="*/ 5 w 85"/>
                  <a:gd name="T27" fmla="*/ 11 h 124"/>
                  <a:gd name="T28" fmla="*/ 4 w 85"/>
                  <a:gd name="T29" fmla="*/ 10 h 124"/>
                  <a:gd name="T30" fmla="*/ 3 w 85"/>
                  <a:gd name="T31" fmla="*/ 9 h 124"/>
                  <a:gd name="T32" fmla="*/ 2 w 85"/>
                  <a:gd name="T33" fmla="*/ 8 h 124"/>
                  <a:gd name="T34" fmla="*/ 1 w 85"/>
                  <a:gd name="T35" fmla="*/ 6 h 124"/>
                  <a:gd name="T36" fmla="*/ 1 w 85"/>
                  <a:gd name="T37" fmla="*/ 5 h 124"/>
                  <a:gd name="T38" fmla="*/ 0 w 85"/>
                  <a:gd name="T39" fmla="*/ 3 h 124"/>
                  <a:gd name="T40" fmla="*/ 0 w 85"/>
                  <a:gd name="T41" fmla="*/ 2 h 124"/>
                  <a:gd name="T42" fmla="*/ 0 w 85"/>
                  <a:gd name="T43" fmla="*/ 0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5"/>
                  <a:gd name="T67" fmla="*/ 0 h 124"/>
                  <a:gd name="T68" fmla="*/ 85 w 85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5" h="124">
                    <a:moveTo>
                      <a:pt x="0" y="0"/>
                    </a:moveTo>
                    <a:lnTo>
                      <a:pt x="54" y="0"/>
                    </a:lnTo>
                    <a:lnTo>
                      <a:pt x="56" y="36"/>
                    </a:lnTo>
                    <a:lnTo>
                      <a:pt x="63" y="69"/>
                    </a:lnTo>
                    <a:lnTo>
                      <a:pt x="72" y="99"/>
                    </a:lnTo>
                    <a:lnTo>
                      <a:pt x="85" y="124"/>
                    </a:lnTo>
                    <a:lnTo>
                      <a:pt x="79" y="122"/>
                    </a:lnTo>
                    <a:lnTo>
                      <a:pt x="74" y="119"/>
                    </a:lnTo>
                    <a:lnTo>
                      <a:pt x="68" y="115"/>
                    </a:lnTo>
                    <a:lnTo>
                      <a:pt x="62" y="112"/>
                    </a:lnTo>
                    <a:lnTo>
                      <a:pt x="57" y="107"/>
                    </a:lnTo>
                    <a:lnTo>
                      <a:pt x="52" y="104"/>
                    </a:lnTo>
                    <a:lnTo>
                      <a:pt x="47" y="99"/>
                    </a:lnTo>
                    <a:lnTo>
                      <a:pt x="42" y="95"/>
                    </a:lnTo>
                    <a:lnTo>
                      <a:pt x="33" y="84"/>
                    </a:lnTo>
                    <a:lnTo>
                      <a:pt x="25" y="74"/>
                    </a:lnTo>
                    <a:lnTo>
                      <a:pt x="18" y="63"/>
                    </a:lnTo>
                    <a:lnTo>
                      <a:pt x="12" y="51"/>
                    </a:lnTo>
                    <a:lnTo>
                      <a:pt x="8" y="39"/>
                    </a:lnTo>
                    <a:lnTo>
                      <a:pt x="3" y="27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0" name="Freeform 138"/>
              <p:cNvSpPr>
                <a:spLocks/>
              </p:cNvSpPr>
              <p:nvPr/>
            </p:nvSpPr>
            <p:spPr bwMode="auto">
              <a:xfrm>
                <a:off x="4616" y="1325"/>
                <a:ext cx="27" cy="43"/>
              </a:xfrm>
              <a:custGeom>
                <a:avLst/>
                <a:gdLst>
                  <a:gd name="T0" fmla="*/ 0 w 78"/>
                  <a:gd name="T1" fmla="*/ 15 h 121"/>
                  <a:gd name="T2" fmla="*/ 1 w 78"/>
                  <a:gd name="T3" fmla="*/ 12 h 121"/>
                  <a:gd name="T4" fmla="*/ 2 w 78"/>
                  <a:gd name="T5" fmla="*/ 9 h 121"/>
                  <a:gd name="T6" fmla="*/ 3 w 78"/>
                  <a:gd name="T7" fmla="*/ 4 h 121"/>
                  <a:gd name="T8" fmla="*/ 3 w 78"/>
                  <a:gd name="T9" fmla="*/ 0 h 121"/>
                  <a:gd name="T10" fmla="*/ 9 w 78"/>
                  <a:gd name="T11" fmla="*/ 0 h 121"/>
                  <a:gd name="T12" fmla="*/ 9 w 78"/>
                  <a:gd name="T13" fmla="*/ 2 h 121"/>
                  <a:gd name="T14" fmla="*/ 8 w 78"/>
                  <a:gd name="T15" fmla="*/ 5 h 121"/>
                  <a:gd name="T16" fmla="*/ 8 w 78"/>
                  <a:gd name="T17" fmla="*/ 7 h 121"/>
                  <a:gd name="T18" fmla="*/ 7 w 78"/>
                  <a:gd name="T19" fmla="*/ 9 h 121"/>
                  <a:gd name="T20" fmla="*/ 5 w 78"/>
                  <a:gd name="T21" fmla="*/ 11 h 121"/>
                  <a:gd name="T22" fmla="*/ 3 w 78"/>
                  <a:gd name="T23" fmla="*/ 12 h 121"/>
                  <a:gd name="T24" fmla="*/ 2 w 78"/>
                  <a:gd name="T25" fmla="*/ 14 h 121"/>
                  <a:gd name="T26" fmla="*/ 0 w 78"/>
                  <a:gd name="T27" fmla="*/ 15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121"/>
                  <a:gd name="T44" fmla="*/ 78 w 78"/>
                  <a:gd name="T45" fmla="*/ 121 h 1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121">
                    <a:moveTo>
                      <a:pt x="0" y="121"/>
                    </a:moveTo>
                    <a:lnTo>
                      <a:pt x="12" y="96"/>
                    </a:lnTo>
                    <a:lnTo>
                      <a:pt x="21" y="67"/>
                    </a:lnTo>
                    <a:lnTo>
                      <a:pt x="27" y="35"/>
                    </a:lnTo>
                    <a:lnTo>
                      <a:pt x="29" y="0"/>
                    </a:lnTo>
                    <a:lnTo>
                      <a:pt x="78" y="0"/>
                    </a:lnTo>
                    <a:lnTo>
                      <a:pt x="76" y="20"/>
                    </a:lnTo>
                    <a:lnTo>
                      <a:pt x="70" y="37"/>
                    </a:lnTo>
                    <a:lnTo>
                      <a:pt x="63" y="54"/>
                    </a:lnTo>
                    <a:lnTo>
                      <a:pt x="54" y="70"/>
                    </a:lnTo>
                    <a:lnTo>
                      <a:pt x="43" y="85"/>
                    </a:lnTo>
                    <a:lnTo>
                      <a:pt x="30" y="99"/>
                    </a:lnTo>
                    <a:lnTo>
                      <a:pt x="16" y="11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1" name="Freeform 139"/>
              <p:cNvSpPr>
                <a:spLocks/>
              </p:cNvSpPr>
              <p:nvPr/>
            </p:nvSpPr>
            <p:spPr bwMode="auto">
              <a:xfrm>
                <a:off x="4455" y="1513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2" name="Freeform 140"/>
              <p:cNvSpPr>
                <a:spLocks/>
              </p:cNvSpPr>
              <p:nvPr/>
            </p:nvSpPr>
            <p:spPr bwMode="auto">
              <a:xfrm>
                <a:off x="4478" y="1513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3" name="Freeform 141"/>
              <p:cNvSpPr>
                <a:spLocks/>
              </p:cNvSpPr>
              <p:nvPr/>
            </p:nvSpPr>
            <p:spPr bwMode="auto">
              <a:xfrm>
                <a:off x="4500" y="1513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4" name="Freeform 142"/>
              <p:cNvSpPr>
                <a:spLocks/>
              </p:cNvSpPr>
              <p:nvPr/>
            </p:nvSpPr>
            <p:spPr bwMode="auto">
              <a:xfrm>
                <a:off x="4523" y="1513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5" name="Freeform 143"/>
              <p:cNvSpPr>
                <a:spLocks/>
              </p:cNvSpPr>
              <p:nvPr/>
            </p:nvSpPr>
            <p:spPr bwMode="auto">
              <a:xfrm>
                <a:off x="4455" y="1534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6" name="Freeform 144"/>
              <p:cNvSpPr>
                <a:spLocks/>
              </p:cNvSpPr>
              <p:nvPr/>
            </p:nvSpPr>
            <p:spPr bwMode="auto">
              <a:xfrm>
                <a:off x="4478" y="1534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7" name="Freeform 145"/>
              <p:cNvSpPr>
                <a:spLocks/>
              </p:cNvSpPr>
              <p:nvPr/>
            </p:nvSpPr>
            <p:spPr bwMode="auto">
              <a:xfrm>
                <a:off x="4500" y="1534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8" name="Freeform 146"/>
              <p:cNvSpPr>
                <a:spLocks/>
              </p:cNvSpPr>
              <p:nvPr/>
            </p:nvSpPr>
            <p:spPr bwMode="auto">
              <a:xfrm>
                <a:off x="4523" y="1534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99" name="Freeform 147"/>
              <p:cNvSpPr>
                <a:spLocks/>
              </p:cNvSpPr>
              <p:nvPr/>
            </p:nvSpPr>
            <p:spPr bwMode="auto">
              <a:xfrm>
                <a:off x="4455" y="1555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100" name="Freeform 148"/>
              <p:cNvSpPr>
                <a:spLocks/>
              </p:cNvSpPr>
              <p:nvPr/>
            </p:nvSpPr>
            <p:spPr bwMode="auto">
              <a:xfrm>
                <a:off x="4478" y="1555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101" name="Freeform 149"/>
              <p:cNvSpPr>
                <a:spLocks/>
              </p:cNvSpPr>
              <p:nvPr/>
            </p:nvSpPr>
            <p:spPr bwMode="auto">
              <a:xfrm>
                <a:off x="4500" y="1555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102" name="Freeform 150"/>
              <p:cNvSpPr>
                <a:spLocks/>
              </p:cNvSpPr>
              <p:nvPr/>
            </p:nvSpPr>
            <p:spPr bwMode="auto">
              <a:xfrm>
                <a:off x="4523" y="1555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</p:grpSp>
        <p:sp>
          <p:nvSpPr>
            <p:cNvPr id="16" name="Text Box 151"/>
            <p:cNvSpPr txBox="1">
              <a:spLocks noChangeArrowheads="1"/>
            </p:cNvSpPr>
            <p:nvPr/>
          </p:nvSpPr>
          <p:spPr bwMode="auto">
            <a:xfrm>
              <a:off x="1707641" y="4906879"/>
              <a:ext cx="1876957" cy="40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Segoe"/>
                </a:rPr>
                <a:t>Analysis Server</a:t>
              </a:r>
            </a:p>
          </p:txBody>
        </p:sp>
        <p:grpSp>
          <p:nvGrpSpPr>
            <p:cNvPr id="17" name="Group 123"/>
            <p:cNvGrpSpPr>
              <a:grpSpLocks/>
            </p:cNvGrpSpPr>
            <p:nvPr/>
          </p:nvGrpSpPr>
          <p:grpSpPr bwMode="auto">
            <a:xfrm>
              <a:off x="3791108" y="4436423"/>
              <a:ext cx="604875" cy="481659"/>
              <a:chOff x="4425" y="1200"/>
              <a:chExt cx="327" cy="392"/>
            </a:xfrm>
          </p:grpSpPr>
          <p:sp>
            <p:nvSpPr>
              <p:cNvPr id="49" name="Freeform 124"/>
              <p:cNvSpPr>
                <a:spLocks/>
              </p:cNvSpPr>
              <p:nvPr/>
            </p:nvSpPr>
            <p:spPr bwMode="auto">
              <a:xfrm>
                <a:off x="4469" y="1200"/>
                <a:ext cx="247" cy="273"/>
              </a:xfrm>
              <a:custGeom>
                <a:avLst/>
                <a:gdLst>
                  <a:gd name="T0" fmla="*/ 87 w 705"/>
                  <a:gd name="T1" fmla="*/ 0 h 778"/>
                  <a:gd name="T2" fmla="*/ 0 w 705"/>
                  <a:gd name="T3" fmla="*/ 0 h 778"/>
                  <a:gd name="T4" fmla="*/ 0 w 705"/>
                  <a:gd name="T5" fmla="*/ 88 h 778"/>
                  <a:gd name="T6" fmla="*/ 26 w 705"/>
                  <a:gd name="T7" fmla="*/ 88 h 778"/>
                  <a:gd name="T8" fmla="*/ 32 w 705"/>
                  <a:gd name="T9" fmla="*/ 96 h 778"/>
                  <a:gd name="T10" fmla="*/ 56 w 705"/>
                  <a:gd name="T11" fmla="*/ 96 h 778"/>
                  <a:gd name="T12" fmla="*/ 63 w 705"/>
                  <a:gd name="T13" fmla="*/ 88 h 778"/>
                  <a:gd name="T14" fmla="*/ 87 w 705"/>
                  <a:gd name="T15" fmla="*/ 88 h 778"/>
                  <a:gd name="T16" fmla="*/ 87 w 705"/>
                  <a:gd name="T17" fmla="*/ 0 h 7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778"/>
                  <a:gd name="T29" fmla="*/ 705 w 705"/>
                  <a:gd name="T30" fmla="*/ 778 h 7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778">
                    <a:moveTo>
                      <a:pt x="705" y="0"/>
                    </a:moveTo>
                    <a:lnTo>
                      <a:pt x="0" y="0"/>
                    </a:lnTo>
                    <a:lnTo>
                      <a:pt x="0" y="718"/>
                    </a:lnTo>
                    <a:lnTo>
                      <a:pt x="207" y="718"/>
                    </a:lnTo>
                    <a:lnTo>
                      <a:pt x="258" y="778"/>
                    </a:lnTo>
                    <a:lnTo>
                      <a:pt x="455" y="778"/>
                    </a:lnTo>
                    <a:lnTo>
                      <a:pt x="510" y="718"/>
                    </a:lnTo>
                    <a:lnTo>
                      <a:pt x="705" y="718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0" name="Freeform 125"/>
              <p:cNvSpPr>
                <a:spLocks/>
              </p:cNvSpPr>
              <p:nvPr/>
            </p:nvSpPr>
            <p:spPr bwMode="auto">
              <a:xfrm>
                <a:off x="4483" y="1214"/>
                <a:ext cx="219" cy="245"/>
              </a:xfrm>
              <a:custGeom>
                <a:avLst/>
                <a:gdLst>
                  <a:gd name="T0" fmla="*/ 49 w 625"/>
                  <a:gd name="T1" fmla="*/ 86 h 697"/>
                  <a:gd name="T2" fmla="*/ 29 w 625"/>
                  <a:gd name="T3" fmla="*/ 86 h 697"/>
                  <a:gd name="T4" fmla="*/ 23 w 625"/>
                  <a:gd name="T5" fmla="*/ 79 h 697"/>
                  <a:gd name="T6" fmla="*/ 0 w 625"/>
                  <a:gd name="T7" fmla="*/ 79 h 697"/>
                  <a:gd name="T8" fmla="*/ 0 w 625"/>
                  <a:gd name="T9" fmla="*/ 0 h 697"/>
                  <a:gd name="T10" fmla="*/ 77 w 625"/>
                  <a:gd name="T11" fmla="*/ 0 h 697"/>
                  <a:gd name="T12" fmla="*/ 77 w 625"/>
                  <a:gd name="T13" fmla="*/ 79 h 697"/>
                  <a:gd name="T14" fmla="*/ 56 w 625"/>
                  <a:gd name="T15" fmla="*/ 79 h 697"/>
                  <a:gd name="T16" fmla="*/ 49 w 625"/>
                  <a:gd name="T17" fmla="*/ 86 h 6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5"/>
                  <a:gd name="T28" fmla="*/ 0 h 697"/>
                  <a:gd name="T29" fmla="*/ 625 w 625"/>
                  <a:gd name="T30" fmla="*/ 697 h 6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5" h="697">
                    <a:moveTo>
                      <a:pt x="397" y="697"/>
                    </a:moveTo>
                    <a:lnTo>
                      <a:pt x="236" y="697"/>
                    </a:lnTo>
                    <a:lnTo>
                      <a:pt x="185" y="637"/>
                    </a:lnTo>
                    <a:lnTo>
                      <a:pt x="0" y="63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637"/>
                    </a:lnTo>
                    <a:lnTo>
                      <a:pt x="453" y="637"/>
                    </a:lnTo>
                    <a:lnTo>
                      <a:pt x="397" y="6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1" name="Rectangle 126"/>
              <p:cNvSpPr>
                <a:spLocks noChangeArrowheads="1"/>
              </p:cNvSpPr>
              <p:nvPr/>
            </p:nvSpPr>
            <p:spPr bwMode="auto">
              <a:xfrm>
                <a:off x="4507" y="1239"/>
                <a:ext cx="173" cy="1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2" name="Rectangle 127"/>
              <p:cNvSpPr>
                <a:spLocks noChangeArrowheads="1"/>
              </p:cNvSpPr>
              <p:nvPr/>
            </p:nvSpPr>
            <p:spPr bwMode="auto">
              <a:xfrm>
                <a:off x="4425" y="1486"/>
                <a:ext cx="327" cy="1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3" name="Rectangle 128"/>
              <p:cNvSpPr>
                <a:spLocks noChangeArrowheads="1"/>
              </p:cNvSpPr>
              <p:nvPr/>
            </p:nvSpPr>
            <p:spPr bwMode="auto">
              <a:xfrm>
                <a:off x="4439" y="1501"/>
                <a:ext cx="299" cy="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4" name="Rectangle 129"/>
              <p:cNvSpPr>
                <a:spLocks noChangeArrowheads="1"/>
              </p:cNvSpPr>
              <p:nvPr/>
            </p:nvSpPr>
            <p:spPr bwMode="auto">
              <a:xfrm>
                <a:off x="4623" y="1527"/>
                <a:ext cx="8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5" name="Rectangle 130"/>
              <p:cNvSpPr>
                <a:spLocks noChangeArrowheads="1"/>
              </p:cNvSpPr>
              <p:nvPr/>
            </p:nvSpPr>
            <p:spPr bwMode="auto">
              <a:xfrm>
                <a:off x="4577" y="1433"/>
                <a:ext cx="32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6" name="Freeform 131"/>
              <p:cNvSpPr>
                <a:spLocks/>
              </p:cNvSpPr>
              <p:nvPr/>
            </p:nvSpPr>
            <p:spPr bwMode="auto">
              <a:xfrm>
                <a:off x="4615" y="1275"/>
                <a:ext cx="28" cy="41"/>
              </a:xfrm>
              <a:custGeom>
                <a:avLst/>
                <a:gdLst>
                  <a:gd name="T0" fmla="*/ 9 w 83"/>
                  <a:gd name="T1" fmla="*/ 14 h 118"/>
                  <a:gd name="T2" fmla="*/ 4 w 83"/>
                  <a:gd name="T3" fmla="*/ 14 h 118"/>
                  <a:gd name="T4" fmla="*/ 3 w 83"/>
                  <a:gd name="T5" fmla="*/ 10 h 118"/>
                  <a:gd name="T6" fmla="*/ 3 w 83"/>
                  <a:gd name="T7" fmla="*/ 6 h 118"/>
                  <a:gd name="T8" fmla="*/ 1 w 83"/>
                  <a:gd name="T9" fmla="*/ 3 h 118"/>
                  <a:gd name="T10" fmla="*/ 0 w 83"/>
                  <a:gd name="T11" fmla="*/ 0 h 118"/>
                  <a:gd name="T12" fmla="*/ 1 w 83"/>
                  <a:gd name="T13" fmla="*/ 0 h 118"/>
                  <a:gd name="T14" fmla="*/ 1 w 83"/>
                  <a:gd name="T15" fmla="*/ 1 h 118"/>
                  <a:gd name="T16" fmla="*/ 2 w 83"/>
                  <a:gd name="T17" fmla="*/ 1 h 118"/>
                  <a:gd name="T18" fmla="*/ 2 w 83"/>
                  <a:gd name="T19" fmla="*/ 1 h 118"/>
                  <a:gd name="T20" fmla="*/ 3 w 83"/>
                  <a:gd name="T21" fmla="*/ 2 h 118"/>
                  <a:gd name="T22" fmla="*/ 4 w 83"/>
                  <a:gd name="T23" fmla="*/ 2 h 118"/>
                  <a:gd name="T24" fmla="*/ 4 w 83"/>
                  <a:gd name="T25" fmla="*/ 3 h 118"/>
                  <a:gd name="T26" fmla="*/ 5 w 83"/>
                  <a:gd name="T27" fmla="*/ 3 h 118"/>
                  <a:gd name="T28" fmla="*/ 6 w 83"/>
                  <a:gd name="T29" fmla="*/ 5 h 118"/>
                  <a:gd name="T30" fmla="*/ 6 w 83"/>
                  <a:gd name="T31" fmla="*/ 6 h 118"/>
                  <a:gd name="T32" fmla="*/ 7 w 83"/>
                  <a:gd name="T33" fmla="*/ 7 h 118"/>
                  <a:gd name="T34" fmla="*/ 8 w 83"/>
                  <a:gd name="T35" fmla="*/ 8 h 118"/>
                  <a:gd name="T36" fmla="*/ 8 w 83"/>
                  <a:gd name="T37" fmla="*/ 10 h 118"/>
                  <a:gd name="T38" fmla="*/ 9 w 83"/>
                  <a:gd name="T39" fmla="*/ 11 h 118"/>
                  <a:gd name="T40" fmla="*/ 9 w 83"/>
                  <a:gd name="T41" fmla="*/ 13 h 118"/>
                  <a:gd name="T42" fmla="*/ 9 w 83"/>
                  <a:gd name="T43" fmla="*/ 14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3"/>
                  <a:gd name="T67" fmla="*/ 0 h 118"/>
                  <a:gd name="T68" fmla="*/ 83 w 83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3" h="118">
                    <a:moveTo>
                      <a:pt x="83" y="118"/>
                    </a:moveTo>
                    <a:lnTo>
                      <a:pt x="34" y="118"/>
                    </a:lnTo>
                    <a:lnTo>
                      <a:pt x="30" y="83"/>
                    </a:lnTo>
                    <a:lnTo>
                      <a:pt x="23" y="52"/>
                    </a:lnTo>
                    <a:lnTo>
                      <a:pt x="13" y="23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lnTo>
                      <a:pt x="17" y="10"/>
                    </a:lnTo>
                    <a:lnTo>
                      <a:pt x="22" y="12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1" y="28"/>
                    </a:lnTo>
                    <a:lnTo>
                      <a:pt x="49" y="37"/>
                    </a:lnTo>
                    <a:lnTo>
                      <a:pt x="57" y="48"/>
                    </a:lnTo>
                    <a:lnTo>
                      <a:pt x="64" y="58"/>
                    </a:lnTo>
                    <a:lnTo>
                      <a:pt x="70" y="69"/>
                    </a:lnTo>
                    <a:lnTo>
                      <a:pt x="75" y="81"/>
                    </a:lnTo>
                    <a:lnTo>
                      <a:pt x="79" y="94"/>
                    </a:lnTo>
                    <a:lnTo>
                      <a:pt x="81" y="105"/>
                    </a:lnTo>
                    <a:lnTo>
                      <a:pt x="8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7" name="Freeform 132"/>
              <p:cNvSpPr>
                <a:spLocks/>
              </p:cNvSpPr>
              <p:nvPr/>
            </p:nvSpPr>
            <p:spPr bwMode="auto">
              <a:xfrm>
                <a:off x="4596" y="1325"/>
                <a:ext cx="21" cy="48"/>
              </a:xfrm>
              <a:custGeom>
                <a:avLst/>
                <a:gdLst>
                  <a:gd name="T0" fmla="*/ 1 w 60"/>
                  <a:gd name="T1" fmla="*/ 17 h 137"/>
                  <a:gd name="T2" fmla="*/ 1 w 60"/>
                  <a:gd name="T3" fmla="*/ 17 h 137"/>
                  <a:gd name="T4" fmla="*/ 1 w 60"/>
                  <a:gd name="T5" fmla="*/ 17 h 137"/>
                  <a:gd name="T6" fmla="*/ 0 w 60"/>
                  <a:gd name="T7" fmla="*/ 17 h 137"/>
                  <a:gd name="T8" fmla="*/ 0 w 60"/>
                  <a:gd name="T9" fmla="*/ 17 h 137"/>
                  <a:gd name="T10" fmla="*/ 0 w 60"/>
                  <a:gd name="T11" fmla="*/ 0 h 137"/>
                  <a:gd name="T12" fmla="*/ 7 w 60"/>
                  <a:gd name="T13" fmla="*/ 0 h 137"/>
                  <a:gd name="T14" fmla="*/ 7 w 60"/>
                  <a:gd name="T15" fmla="*/ 3 h 137"/>
                  <a:gd name="T16" fmla="*/ 7 w 60"/>
                  <a:gd name="T17" fmla="*/ 6 h 137"/>
                  <a:gd name="T18" fmla="*/ 6 w 60"/>
                  <a:gd name="T19" fmla="*/ 8 h 137"/>
                  <a:gd name="T20" fmla="*/ 6 w 60"/>
                  <a:gd name="T21" fmla="*/ 11 h 137"/>
                  <a:gd name="T22" fmla="*/ 5 w 60"/>
                  <a:gd name="T23" fmla="*/ 13 h 137"/>
                  <a:gd name="T24" fmla="*/ 4 w 60"/>
                  <a:gd name="T25" fmla="*/ 15 h 137"/>
                  <a:gd name="T26" fmla="*/ 2 w 60"/>
                  <a:gd name="T27" fmla="*/ 16 h 137"/>
                  <a:gd name="T28" fmla="*/ 1 w 60"/>
                  <a:gd name="T29" fmla="*/ 17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7"/>
                  <a:gd name="T47" fmla="*/ 60 w 60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7">
                    <a:moveTo>
                      <a:pt x="11" y="136"/>
                    </a:moveTo>
                    <a:lnTo>
                      <a:pt x="9" y="136"/>
                    </a:lnTo>
                    <a:lnTo>
                      <a:pt x="6" y="136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59" y="25"/>
                    </a:lnTo>
                    <a:lnTo>
                      <a:pt x="55" y="48"/>
                    </a:lnTo>
                    <a:lnTo>
                      <a:pt x="50" y="69"/>
                    </a:lnTo>
                    <a:lnTo>
                      <a:pt x="45" y="89"/>
                    </a:lnTo>
                    <a:lnTo>
                      <a:pt x="38" y="105"/>
                    </a:lnTo>
                    <a:lnTo>
                      <a:pt x="30" y="119"/>
                    </a:lnTo>
                    <a:lnTo>
                      <a:pt x="20" y="129"/>
                    </a:lnTo>
                    <a:lnTo>
                      <a:pt x="1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8" name="Freeform 133"/>
              <p:cNvSpPr>
                <a:spLocks/>
              </p:cNvSpPr>
              <p:nvPr/>
            </p:nvSpPr>
            <p:spPr bwMode="auto">
              <a:xfrm>
                <a:off x="4568" y="1325"/>
                <a:ext cx="20" cy="48"/>
              </a:xfrm>
              <a:custGeom>
                <a:avLst/>
                <a:gdLst>
                  <a:gd name="T0" fmla="*/ 5 w 57"/>
                  <a:gd name="T1" fmla="*/ 16 h 137"/>
                  <a:gd name="T2" fmla="*/ 4 w 57"/>
                  <a:gd name="T3" fmla="*/ 14 h 137"/>
                  <a:gd name="T4" fmla="*/ 3 w 57"/>
                  <a:gd name="T5" fmla="*/ 13 h 137"/>
                  <a:gd name="T6" fmla="*/ 2 w 57"/>
                  <a:gd name="T7" fmla="*/ 11 h 137"/>
                  <a:gd name="T8" fmla="*/ 1 w 57"/>
                  <a:gd name="T9" fmla="*/ 9 h 137"/>
                  <a:gd name="T10" fmla="*/ 1 w 57"/>
                  <a:gd name="T11" fmla="*/ 7 h 137"/>
                  <a:gd name="T12" fmla="*/ 0 w 57"/>
                  <a:gd name="T13" fmla="*/ 5 h 137"/>
                  <a:gd name="T14" fmla="*/ 0 w 57"/>
                  <a:gd name="T15" fmla="*/ 2 h 137"/>
                  <a:gd name="T16" fmla="*/ 0 w 57"/>
                  <a:gd name="T17" fmla="*/ 0 h 137"/>
                  <a:gd name="T18" fmla="*/ 7 w 57"/>
                  <a:gd name="T19" fmla="*/ 0 h 137"/>
                  <a:gd name="T20" fmla="*/ 7 w 57"/>
                  <a:gd name="T21" fmla="*/ 17 h 137"/>
                  <a:gd name="T22" fmla="*/ 6 w 57"/>
                  <a:gd name="T23" fmla="*/ 17 h 137"/>
                  <a:gd name="T24" fmla="*/ 6 w 57"/>
                  <a:gd name="T25" fmla="*/ 16 h 137"/>
                  <a:gd name="T26" fmla="*/ 5 w 57"/>
                  <a:gd name="T27" fmla="*/ 16 h 137"/>
                  <a:gd name="T28" fmla="*/ 5 w 57"/>
                  <a:gd name="T29" fmla="*/ 16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37"/>
                  <a:gd name="T47" fmla="*/ 57 w 57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37">
                    <a:moveTo>
                      <a:pt x="39" y="128"/>
                    </a:moveTo>
                    <a:lnTo>
                      <a:pt x="31" y="118"/>
                    </a:lnTo>
                    <a:lnTo>
                      <a:pt x="23" y="106"/>
                    </a:lnTo>
                    <a:lnTo>
                      <a:pt x="17" y="92"/>
                    </a:lnTo>
                    <a:lnTo>
                      <a:pt x="12" y="76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1" y="21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137"/>
                    </a:lnTo>
                    <a:lnTo>
                      <a:pt x="52" y="136"/>
                    </a:lnTo>
                    <a:lnTo>
                      <a:pt x="47" y="135"/>
                    </a:lnTo>
                    <a:lnTo>
                      <a:pt x="44" y="131"/>
                    </a:lnTo>
                    <a:lnTo>
                      <a:pt x="39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59" name="Freeform 134"/>
              <p:cNvSpPr>
                <a:spLocks/>
              </p:cNvSpPr>
              <p:nvPr/>
            </p:nvSpPr>
            <p:spPr bwMode="auto">
              <a:xfrm>
                <a:off x="4568" y="1271"/>
                <a:ext cx="20" cy="45"/>
              </a:xfrm>
              <a:custGeom>
                <a:avLst/>
                <a:gdLst>
                  <a:gd name="T0" fmla="*/ 7 w 57"/>
                  <a:gd name="T1" fmla="*/ 0 h 129"/>
                  <a:gd name="T2" fmla="*/ 7 w 57"/>
                  <a:gd name="T3" fmla="*/ 16 h 129"/>
                  <a:gd name="T4" fmla="*/ 0 w 57"/>
                  <a:gd name="T5" fmla="*/ 16 h 129"/>
                  <a:gd name="T6" fmla="*/ 0 w 57"/>
                  <a:gd name="T7" fmla="*/ 13 h 129"/>
                  <a:gd name="T8" fmla="*/ 0 w 57"/>
                  <a:gd name="T9" fmla="*/ 11 h 129"/>
                  <a:gd name="T10" fmla="*/ 1 w 57"/>
                  <a:gd name="T11" fmla="*/ 9 h 129"/>
                  <a:gd name="T12" fmla="*/ 2 w 57"/>
                  <a:gd name="T13" fmla="*/ 7 h 129"/>
                  <a:gd name="T14" fmla="*/ 2 w 57"/>
                  <a:gd name="T15" fmla="*/ 6 h 129"/>
                  <a:gd name="T16" fmla="*/ 3 w 57"/>
                  <a:gd name="T17" fmla="*/ 4 h 129"/>
                  <a:gd name="T18" fmla="*/ 4 w 57"/>
                  <a:gd name="T19" fmla="*/ 2 h 129"/>
                  <a:gd name="T20" fmla="*/ 5 w 57"/>
                  <a:gd name="T21" fmla="*/ 1 h 129"/>
                  <a:gd name="T22" fmla="*/ 5 w 57"/>
                  <a:gd name="T23" fmla="*/ 1 h 129"/>
                  <a:gd name="T24" fmla="*/ 6 w 57"/>
                  <a:gd name="T25" fmla="*/ 0 h 129"/>
                  <a:gd name="T26" fmla="*/ 6 w 57"/>
                  <a:gd name="T27" fmla="*/ 0 h 129"/>
                  <a:gd name="T28" fmla="*/ 7 w 57"/>
                  <a:gd name="T29" fmla="*/ 0 h 1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29"/>
                  <a:gd name="T47" fmla="*/ 57 w 57"/>
                  <a:gd name="T48" fmla="*/ 129 h 1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29">
                    <a:moveTo>
                      <a:pt x="57" y="0"/>
                    </a:moveTo>
                    <a:lnTo>
                      <a:pt x="57" y="129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4" y="92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17" y="45"/>
                    </a:lnTo>
                    <a:lnTo>
                      <a:pt x="24" y="32"/>
                    </a:lnTo>
                    <a:lnTo>
                      <a:pt x="31" y="21"/>
                    </a:lnTo>
                    <a:lnTo>
                      <a:pt x="39" y="11"/>
                    </a:lnTo>
                    <a:lnTo>
                      <a:pt x="44" y="8"/>
                    </a:lnTo>
                    <a:lnTo>
                      <a:pt x="49" y="4"/>
                    </a:lnTo>
                    <a:lnTo>
                      <a:pt x="52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0" name="Freeform 135"/>
              <p:cNvSpPr>
                <a:spLocks/>
              </p:cNvSpPr>
              <p:nvPr/>
            </p:nvSpPr>
            <p:spPr bwMode="auto">
              <a:xfrm>
                <a:off x="4596" y="1271"/>
                <a:ext cx="21" cy="45"/>
              </a:xfrm>
              <a:custGeom>
                <a:avLst/>
                <a:gdLst>
                  <a:gd name="T0" fmla="*/ 0 w 60"/>
                  <a:gd name="T1" fmla="*/ 16 h 130"/>
                  <a:gd name="T2" fmla="*/ 0 w 60"/>
                  <a:gd name="T3" fmla="*/ 0 h 130"/>
                  <a:gd name="T4" fmla="*/ 1 w 60"/>
                  <a:gd name="T5" fmla="*/ 0 h 130"/>
                  <a:gd name="T6" fmla="*/ 1 w 60"/>
                  <a:gd name="T7" fmla="*/ 0 h 130"/>
                  <a:gd name="T8" fmla="*/ 2 w 60"/>
                  <a:gd name="T9" fmla="*/ 1 h 130"/>
                  <a:gd name="T10" fmla="*/ 3 w 60"/>
                  <a:gd name="T11" fmla="*/ 1 h 130"/>
                  <a:gd name="T12" fmla="*/ 4 w 60"/>
                  <a:gd name="T13" fmla="*/ 3 h 130"/>
                  <a:gd name="T14" fmla="*/ 5 w 60"/>
                  <a:gd name="T15" fmla="*/ 4 h 130"/>
                  <a:gd name="T16" fmla="*/ 5 w 60"/>
                  <a:gd name="T17" fmla="*/ 6 h 130"/>
                  <a:gd name="T18" fmla="*/ 6 w 60"/>
                  <a:gd name="T19" fmla="*/ 7 h 130"/>
                  <a:gd name="T20" fmla="*/ 7 w 60"/>
                  <a:gd name="T21" fmla="*/ 9 h 130"/>
                  <a:gd name="T22" fmla="*/ 7 w 60"/>
                  <a:gd name="T23" fmla="*/ 11 h 130"/>
                  <a:gd name="T24" fmla="*/ 7 w 60"/>
                  <a:gd name="T25" fmla="*/ 13 h 130"/>
                  <a:gd name="T26" fmla="*/ 7 w 60"/>
                  <a:gd name="T27" fmla="*/ 16 h 130"/>
                  <a:gd name="T28" fmla="*/ 0 w 60"/>
                  <a:gd name="T29" fmla="*/ 16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0"/>
                  <a:gd name="T47" fmla="*/ 60 w 60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0">
                    <a:moveTo>
                      <a:pt x="0" y="13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6" y="7"/>
                    </a:lnTo>
                    <a:lnTo>
                      <a:pt x="22" y="12"/>
                    </a:lnTo>
                    <a:lnTo>
                      <a:pt x="30" y="22"/>
                    </a:lnTo>
                    <a:lnTo>
                      <a:pt x="37" y="33"/>
                    </a:lnTo>
                    <a:lnTo>
                      <a:pt x="42" y="46"/>
                    </a:lnTo>
                    <a:lnTo>
                      <a:pt x="48" y="61"/>
                    </a:lnTo>
                    <a:lnTo>
                      <a:pt x="53" y="76"/>
                    </a:lnTo>
                    <a:lnTo>
                      <a:pt x="56" y="93"/>
                    </a:lnTo>
                    <a:lnTo>
                      <a:pt x="59" y="111"/>
                    </a:lnTo>
                    <a:lnTo>
                      <a:pt x="6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1" name="Freeform 136"/>
              <p:cNvSpPr>
                <a:spLocks/>
              </p:cNvSpPr>
              <p:nvPr/>
            </p:nvSpPr>
            <p:spPr bwMode="auto">
              <a:xfrm>
                <a:off x="4541" y="1274"/>
                <a:ext cx="31" cy="42"/>
              </a:xfrm>
              <a:custGeom>
                <a:avLst/>
                <a:gdLst>
                  <a:gd name="T0" fmla="*/ 5 w 90"/>
                  <a:gd name="T1" fmla="*/ 4 h 121"/>
                  <a:gd name="T2" fmla="*/ 6 w 90"/>
                  <a:gd name="T3" fmla="*/ 3 h 121"/>
                  <a:gd name="T4" fmla="*/ 6 w 90"/>
                  <a:gd name="T5" fmla="*/ 3 h 121"/>
                  <a:gd name="T6" fmla="*/ 7 w 90"/>
                  <a:gd name="T7" fmla="*/ 2 h 121"/>
                  <a:gd name="T8" fmla="*/ 8 w 90"/>
                  <a:gd name="T9" fmla="*/ 2 h 121"/>
                  <a:gd name="T10" fmla="*/ 8 w 90"/>
                  <a:gd name="T11" fmla="*/ 1 h 121"/>
                  <a:gd name="T12" fmla="*/ 9 w 90"/>
                  <a:gd name="T13" fmla="*/ 1 h 121"/>
                  <a:gd name="T14" fmla="*/ 10 w 90"/>
                  <a:gd name="T15" fmla="*/ 0 h 121"/>
                  <a:gd name="T16" fmla="*/ 11 w 90"/>
                  <a:gd name="T17" fmla="*/ 0 h 121"/>
                  <a:gd name="T18" fmla="*/ 10 w 90"/>
                  <a:gd name="T19" fmla="*/ 1 h 121"/>
                  <a:gd name="T20" fmla="*/ 9 w 90"/>
                  <a:gd name="T21" fmla="*/ 3 h 121"/>
                  <a:gd name="T22" fmla="*/ 8 w 90"/>
                  <a:gd name="T23" fmla="*/ 5 h 121"/>
                  <a:gd name="T24" fmla="*/ 8 w 90"/>
                  <a:gd name="T25" fmla="*/ 6 h 121"/>
                  <a:gd name="T26" fmla="*/ 7 w 90"/>
                  <a:gd name="T27" fmla="*/ 8 h 121"/>
                  <a:gd name="T28" fmla="*/ 7 w 90"/>
                  <a:gd name="T29" fmla="*/ 10 h 121"/>
                  <a:gd name="T30" fmla="*/ 7 w 90"/>
                  <a:gd name="T31" fmla="*/ 12 h 121"/>
                  <a:gd name="T32" fmla="*/ 7 w 90"/>
                  <a:gd name="T33" fmla="*/ 15 h 121"/>
                  <a:gd name="T34" fmla="*/ 0 w 90"/>
                  <a:gd name="T35" fmla="*/ 15 h 121"/>
                  <a:gd name="T36" fmla="*/ 0 w 90"/>
                  <a:gd name="T37" fmla="*/ 13 h 121"/>
                  <a:gd name="T38" fmla="*/ 0 w 90"/>
                  <a:gd name="T39" fmla="*/ 12 h 121"/>
                  <a:gd name="T40" fmla="*/ 1 w 90"/>
                  <a:gd name="T41" fmla="*/ 10 h 121"/>
                  <a:gd name="T42" fmla="*/ 2 w 90"/>
                  <a:gd name="T43" fmla="*/ 9 h 121"/>
                  <a:gd name="T44" fmla="*/ 2 w 90"/>
                  <a:gd name="T45" fmla="*/ 7 h 121"/>
                  <a:gd name="T46" fmla="*/ 3 w 90"/>
                  <a:gd name="T47" fmla="*/ 6 h 121"/>
                  <a:gd name="T48" fmla="*/ 4 w 90"/>
                  <a:gd name="T49" fmla="*/ 5 h 121"/>
                  <a:gd name="T50" fmla="*/ 5 w 90"/>
                  <a:gd name="T51" fmla="*/ 4 h 1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121"/>
                  <a:gd name="T80" fmla="*/ 90 w 90"/>
                  <a:gd name="T81" fmla="*/ 121 h 1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121">
                    <a:moveTo>
                      <a:pt x="42" y="31"/>
                    </a:moveTo>
                    <a:lnTo>
                      <a:pt x="48" y="26"/>
                    </a:lnTo>
                    <a:lnTo>
                      <a:pt x="53" y="22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1" y="9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0" y="0"/>
                    </a:lnTo>
                    <a:lnTo>
                      <a:pt x="83" y="11"/>
                    </a:lnTo>
                    <a:lnTo>
                      <a:pt x="76" y="23"/>
                    </a:lnTo>
                    <a:lnTo>
                      <a:pt x="70" y="37"/>
                    </a:lnTo>
                    <a:lnTo>
                      <a:pt x="65" y="52"/>
                    </a:lnTo>
                    <a:lnTo>
                      <a:pt x="61" y="68"/>
                    </a:lnTo>
                    <a:lnTo>
                      <a:pt x="57" y="84"/>
                    </a:lnTo>
                    <a:lnTo>
                      <a:pt x="55" y="102"/>
                    </a:lnTo>
                    <a:lnTo>
                      <a:pt x="54" y="121"/>
                    </a:lnTo>
                    <a:lnTo>
                      <a:pt x="0" y="121"/>
                    </a:lnTo>
                    <a:lnTo>
                      <a:pt x="2" y="108"/>
                    </a:lnTo>
                    <a:lnTo>
                      <a:pt x="4" y="97"/>
                    </a:lnTo>
                    <a:lnTo>
                      <a:pt x="8" y="84"/>
                    </a:lnTo>
                    <a:lnTo>
                      <a:pt x="14" y="72"/>
                    </a:lnTo>
                    <a:lnTo>
                      <a:pt x="19" y="61"/>
                    </a:lnTo>
                    <a:lnTo>
                      <a:pt x="26" y="51"/>
                    </a:lnTo>
                    <a:lnTo>
                      <a:pt x="34" y="4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2" name="Freeform 137"/>
              <p:cNvSpPr>
                <a:spLocks/>
              </p:cNvSpPr>
              <p:nvPr/>
            </p:nvSpPr>
            <p:spPr bwMode="auto">
              <a:xfrm>
                <a:off x="4541" y="1325"/>
                <a:ext cx="30" cy="43"/>
              </a:xfrm>
              <a:custGeom>
                <a:avLst/>
                <a:gdLst>
                  <a:gd name="T0" fmla="*/ 0 w 85"/>
                  <a:gd name="T1" fmla="*/ 0 h 124"/>
                  <a:gd name="T2" fmla="*/ 7 w 85"/>
                  <a:gd name="T3" fmla="*/ 0 h 124"/>
                  <a:gd name="T4" fmla="*/ 7 w 85"/>
                  <a:gd name="T5" fmla="*/ 4 h 124"/>
                  <a:gd name="T6" fmla="*/ 8 w 85"/>
                  <a:gd name="T7" fmla="*/ 8 h 124"/>
                  <a:gd name="T8" fmla="*/ 9 w 85"/>
                  <a:gd name="T9" fmla="*/ 12 h 124"/>
                  <a:gd name="T10" fmla="*/ 11 w 85"/>
                  <a:gd name="T11" fmla="*/ 15 h 124"/>
                  <a:gd name="T12" fmla="*/ 10 w 85"/>
                  <a:gd name="T13" fmla="*/ 15 h 124"/>
                  <a:gd name="T14" fmla="*/ 9 w 85"/>
                  <a:gd name="T15" fmla="*/ 14 h 124"/>
                  <a:gd name="T16" fmla="*/ 8 w 85"/>
                  <a:gd name="T17" fmla="*/ 14 h 124"/>
                  <a:gd name="T18" fmla="*/ 8 w 85"/>
                  <a:gd name="T19" fmla="*/ 14 h 124"/>
                  <a:gd name="T20" fmla="*/ 7 w 85"/>
                  <a:gd name="T21" fmla="*/ 13 h 124"/>
                  <a:gd name="T22" fmla="*/ 6 w 85"/>
                  <a:gd name="T23" fmla="*/ 12 h 124"/>
                  <a:gd name="T24" fmla="*/ 6 w 85"/>
                  <a:gd name="T25" fmla="*/ 12 h 124"/>
                  <a:gd name="T26" fmla="*/ 5 w 85"/>
                  <a:gd name="T27" fmla="*/ 11 h 124"/>
                  <a:gd name="T28" fmla="*/ 4 w 85"/>
                  <a:gd name="T29" fmla="*/ 10 h 124"/>
                  <a:gd name="T30" fmla="*/ 3 w 85"/>
                  <a:gd name="T31" fmla="*/ 9 h 124"/>
                  <a:gd name="T32" fmla="*/ 2 w 85"/>
                  <a:gd name="T33" fmla="*/ 8 h 124"/>
                  <a:gd name="T34" fmla="*/ 1 w 85"/>
                  <a:gd name="T35" fmla="*/ 6 h 124"/>
                  <a:gd name="T36" fmla="*/ 1 w 85"/>
                  <a:gd name="T37" fmla="*/ 5 h 124"/>
                  <a:gd name="T38" fmla="*/ 0 w 85"/>
                  <a:gd name="T39" fmla="*/ 3 h 124"/>
                  <a:gd name="T40" fmla="*/ 0 w 85"/>
                  <a:gd name="T41" fmla="*/ 2 h 124"/>
                  <a:gd name="T42" fmla="*/ 0 w 85"/>
                  <a:gd name="T43" fmla="*/ 0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5"/>
                  <a:gd name="T67" fmla="*/ 0 h 124"/>
                  <a:gd name="T68" fmla="*/ 85 w 85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5" h="124">
                    <a:moveTo>
                      <a:pt x="0" y="0"/>
                    </a:moveTo>
                    <a:lnTo>
                      <a:pt x="54" y="0"/>
                    </a:lnTo>
                    <a:lnTo>
                      <a:pt x="56" y="36"/>
                    </a:lnTo>
                    <a:lnTo>
                      <a:pt x="63" y="69"/>
                    </a:lnTo>
                    <a:lnTo>
                      <a:pt x="72" y="99"/>
                    </a:lnTo>
                    <a:lnTo>
                      <a:pt x="85" y="124"/>
                    </a:lnTo>
                    <a:lnTo>
                      <a:pt x="79" y="122"/>
                    </a:lnTo>
                    <a:lnTo>
                      <a:pt x="74" y="119"/>
                    </a:lnTo>
                    <a:lnTo>
                      <a:pt x="68" y="115"/>
                    </a:lnTo>
                    <a:lnTo>
                      <a:pt x="62" y="112"/>
                    </a:lnTo>
                    <a:lnTo>
                      <a:pt x="57" y="107"/>
                    </a:lnTo>
                    <a:lnTo>
                      <a:pt x="52" y="104"/>
                    </a:lnTo>
                    <a:lnTo>
                      <a:pt x="47" y="99"/>
                    </a:lnTo>
                    <a:lnTo>
                      <a:pt x="42" y="95"/>
                    </a:lnTo>
                    <a:lnTo>
                      <a:pt x="33" y="84"/>
                    </a:lnTo>
                    <a:lnTo>
                      <a:pt x="25" y="74"/>
                    </a:lnTo>
                    <a:lnTo>
                      <a:pt x="18" y="63"/>
                    </a:lnTo>
                    <a:lnTo>
                      <a:pt x="12" y="51"/>
                    </a:lnTo>
                    <a:lnTo>
                      <a:pt x="8" y="39"/>
                    </a:lnTo>
                    <a:lnTo>
                      <a:pt x="3" y="27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3" name="Freeform 138"/>
              <p:cNvSpPr>
                <a:spLocks/>
              </p:cNvSpPr>
              <p:nvPr/>
            </p:nvSpPr>
            <p:spPr bwMode="auto">
              <a:xfrm>
                <a:off x="4616" y="1325"/>
                <a:ext cx="27" cy="43"/>
              </a:xfrm>
              <a:custGeom>
                <a:avLst/>
                <a:gdLst>
                  <a:gd name="T0" fmla="*/ 0 w 78"/>
                  <a:gd name="T1" fmla="*/ 15 h 121"/>
                  <a:gd name="T2" fmla="*/ 1 w 78"/>
                  <a:gd name="T3" fmla="*/ 12 h 121"/>
                  <a:gd name="T4" fmla="*/ 2 w 78"/>
                  <a:gd name="T5" fmla="*/ 9 h 121"/>
                  <a:gd name="T6" fmla="*/ 3 w 78"/>
                  <a:gd name="T7" fmla="*/ 4 h 121"/>
                  <a:gd name="T8" fmla="*/ 3 w 78"/>
                  <a:gd name="T9" fmla="*/ 0 h 121"/>
                  <a:gd name="T10" fmla="*/ 9 w 78"/>
                  <a:gd name="T11" fmla="*/ 0 h 121"/>
                  <a:gd name="T12" fmla="*/ 9 w 78"/>
                  <a:gd name="T13" fmla="*/ 2 h 121"/>
                  <a:gd name="T14" fmla="*/ 8 w 78"/>
                  <a:gd name="T15" fmla="*/ 5 h 121"/>
                  <a:gd name="T16" fmla="*/ 8 w 78"/>
                  <a:gd name="T17" fmla="*/ 7 h 121"/>
                  <a:gd name="T18" fmla="*/ 7 w 78"/>
                  <a:gd name="T19" fmla="*/ 9 h 121"/>
                  <a:gd name="T20" fmla="*/ 5 w 78"/>
                  <a:gd name="T21" fmla="*/ 11 h 121"/>
                  <a:gd name="T22" fmla="*/ 3 w 78"/>
                  <a:gd name="T23" fmla="*/ 12 h 121"/>
                  <a:gd name="T24" fmla="*/ 2 w 78"/>
                  <a:gd name="T25" fmla="*/ 14 h 121"/>
                  <a:gd name="T26" fmla="*/ 0 w 78"/>
                  <a:gd name="T27" fmla="*/ 15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121"/>
                  <a:gd name="T44" fmla="*/ 78 w 78"/>
                  <a:gd name="T45" fmla="*/ 121 h 1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121">
                    <a:moveTo>
                      <a:pt x="0" y="121"/>
                    </a:moveTo>
                    <a:lnTo>
                      <a:pt x="12" y="96"/>
                    </a:lnTo>
                    <a:lnTo>
                      <a:pt x="21" y="67"/>
                    </a:lnTo>
                    <a:lnTo>
                      <a:pt x="27" y="35"/>
                    </a:lnTo>
                    <a:lnTo>
                      <a:pt x="29" y="0"/>
                    </a:lnTo>
                    <a:lnTo>
                      <a:pt x="78" y="0"/>
                    </a:lnTo>
                    <a:lnTo>
                      <a:pt x="76" y="20"/>
                    </a:lnTo>
                    <a:lnTo>
                      <a:pt x="70" y="37"/>
                    </a:lnTo>
                    <a:lnTo>
                      <a:pt x="63" y="54"/>
                    </a:lnTo>
                    <a:lnTo>
                      <a:pt x="54" y="70"/>
                    </a:lnTo>
                    <a:lnTo>
                      <a:pt x="43" y="85"/>
                    </a:lnTo>
                    <a:lnTo>
                      <a:pt x="30" y="99"/>
                    </a:lnTo>
                    <a:lnTo>
                      <a:pt x="16" y="11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4" name="Freeform 139"/>
              <p:cNvSpPr>
                <a:spLocks/>
              </p:cNvSpPr>
              <p:nvPr/>
            </p:nvSpPr>
            <p:spPr bwMode="auto">
              <a:xfrm>
                <a:off x="4455" y="1513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5" name="Freeform 140"/>
              <p:cNvSpPr>
                <a:spLocks/>
              </p:cNvSpPr>
              <p:nvPr/>
            </p:nvSpPr>
            <p:spPr bwMode="auto">
              <a:xfrm>
                <a:off x="4478" y="1513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6" name="Freeform 141"/>
              <p:cNvSpPr>
                <a:spLocks/>
              </p:cNvSpPr>
              <p:nvPr/>
            </p:nvSpPr>
            <p:spPr bwMode="auto">
              <a:xfrm>
                <a:off x="4500" y="1513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7" name="Freeform 142"/>
              <p:cNvSpPr>
                <a:spLocks/>
              </p:cNvSpPr>
              <p:nvPr/>
            </p:nvSpPr>
            <p:spPr bwMode="auto">
              <a:xfrm>
                <a:off x="4523" y="1513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8" name="Freeform 143"/>
              <p:cNvSpPr>
                <a:spLocks/>
              </p:cNvSpPr>
              <p:nvPr/>
            </p:nvSpPr>
            <p:spPr bwMode="auto">
              <a:xfrm>
                <a:off x="4455" y="1534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69" name="Freeform 144"/>
              <p:cNvSpPr>
                <a:spLocks/>
              </p:cNvSpPr>
              <p:nvPr/>
            </p:nvSpPr>
            <p:spPr bwMode="auto">
              <a:xfrm>
                <a:off x="4478" y="1534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70" name="Freeform 145"/>
              <p:cNvSpPr>
                <a:spLocks/>
              </p:cNvSpPr>
              <p:nvPr/>
            </p:nvSpPr>
            <p:spPr bwMode="auto">
              <a:xfrm>
                <a:off x="4500" y="1534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71" name="Freeform 146"/>
              <p:cNvSpPr>
                <a:spLocks/>
              </p:cNvSpPr>
              <p:nvPr/>
            </p:nvSpPr>
            <p:spPr bwMode="auto">
              <a:xfrm>
                <a:off x="4523" y="1534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72" name="Freeform 147"/>
              <p:cNvSpPr>
                <a:spLocks/>
              </p:cNvSpPr>
              <p:nvPr/>
            </p:nvSpPr>
            <p:spPr bwMode="auto">
              <a:xfrm>
                <a:off x="4455" y="1555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73" name="Freeform 148"/>
              <p:cNvSpPr>
                <a:spLocks/>
              </p:cNvSpPr>
              <p:nvPr/>
            </p:nvSpPr>
            <p:spPr bwMode="auto">
              <a:xfrm>
                <a:off x="4478" y="1555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74" name="Freeform 149"/>
              <p:cNvSpPr>
                <a:spLocks/>
              </p:cNvSpPr>
              <p:nvPr/>
            </p:nvSpPr>
            <p:spPr bwMode="auto">
              <a:xfrm>
                <a:off x="4500" y="1555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75" name="Freeform 150"/>
              <p:cNvSpPr>
                <a:spLocks/>
              </p:cNvSpPr>
              <p:nvPr/>
            </p:nvSpPr>
            <p:spPr bwMode="auto">
              <a:xfrm>
                <a:off x="4523" y="1555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</p:grpSp>
        <p:sp>
          <p:nvSpPr>
            <p:cNvPr id="18" name="Text Box 151"/>
            <p:cNvSpPr txBox="1">
              <a:spLocks noChangeArrowheads="1"/>
            </p:cNvSpPr>
            <p:nvPr/>
          </p:nvSpPr>
          <p:spPr bwMode="auto">
            <a:xfrm>
              <a:off x="3522262" y="4906879"/>
              <a:ext cx="1876957" cy="40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Segoe"/>
                </a:rPr>
                <a:t>Analysis Server</a:t>
              </a:r>
            </a:p>
          </p:txBody>
        </p:sp>
        <p:grpSp>
          <p:nvGrpSpPr>
            <p:cNvPr id="19" name="Group 123"/>
            <p:cNvGrpSpPr>
              <a:grpSpLocks/>
            </p:cNvGrpSpPr>
            <p:nvPr/>
          </p:nvGrpSpPr>
          <p:grpSpPr bwMode="auto">
            <a:xfrm>
              <a:off x="6882685" y="4369215"/>
              <a:ext cx="604875" cy="481659"/>
              <a:chOff x="4425" y="1200"/>
              <a:chExt cx="327" cy="392"/>
            </a:xfrm>
          </p:grpSpPr>
          <p:sp>
            <p:nvSpPr>
              <p:cNvPr id="22" name="Freeform 124"/>
              <p:cNvSpPr>
                <a:spLocks/>
              </p:cNvSpPr>
              <p:nvPr/>
            </p:nvSpPr>
            <p:spPr bwMode="auto">
              <a:xfrm>
                <a:off x="4469" y="1200"/>
                <a:ext cx="247" cy="273"/>
              </a:xfrm>
              <a:custGeom>
                <a:avLst/>
                <a:gdLst>
                  <a:gd name="T0" fmla="*/ 87 w 705"/>
                  <a:gd name="T1" fmla="*/ 0 h 778"/>
                  <a:gd name="T2" fmla="*/ 0 w 705"/>
                  <a:gd name="T3" fmla="*/ 0 h 778"/>
                  <a:gd name="T4" fmla="*/ 0 w 705"/>
                  <a:gd name="T5" fmla="*/ 88 h 778"/>
                  <a:gd name="T6" fmla="*/ 26 w 705"/>
                  <a:gd name="T7" fmla="*/ 88 h 778"/>
                  <a:gd name="T8" fmla="*/ 32 w 705"/>
                  <a:gd name="T9" fmla="*/ 96 h 778"/>
                  <a:gd name="T10" fmla="*/ 56 w 705"/>
                  <a:gd name="T11" fmla="*/ 96 h 778"/>
                  <a:gd name="T12" fmla="*/ 63 w 705"/>
                  <a:gd name="T13" fmla="*/ 88 h 778"/>
                  <a:gd name="T14" fmla="*/ 87 w 705"/>
                  <a:gd name="T15" fmla="*/ 88 h 778"/>
                  <a:gd name="T16" fmla="*/ 87 w 705"/>
                  <a:gd name="T17" fmla="*/ 0 h 7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778"/>
                  <a:gd name="T29" fmla="*/ 705 w 705"/>
                  <a:gd name="T30" fmla="*/ 778 h 7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778">
                    <a:moveTo>
                      <a:pt x="705" y="0"/>
                    </a:moveTo>
                    <a:lnTo>
                      <a:pt x="0" y="0"/>
                    </a:lnTo>
                    <a:lnTo>
                      <a:pt x="0" y="718"/>
                    </a:lnTo>
                    <a:lnTo>
                      <a:pt x="207" y="718"/>
                    </a:lnTo>
                    <a:lnTo>
                      <a:pt x="258" y="778"/>
                    </a:lnTo>
                    <a:lnTo>
                      <a:pt x="455" y="778"/>
                    </a:lnTo>
                    <a:lnTo>
                      <a:pt x="510" y="718"/>
                    </a:lnTo>
                    <a:lnTo>
                      <a:pt x="705" y="718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23" name="Freeform 125"/>
              <p:cNvSpPr>
                <a:spLocks/>
              </p:cNvSpPr>
              <p:nvPr/>
            </p:nvSpPr>
            <p:spPr bwMode="auto">
              <a:xfrm>
                <a:off x="4483" y="1214"/>
                <a:ext cx="219" cy="245"/>
              </a:xfrm>
              <a:custGeom>
                <a:avLst/>
                <a:gdLst>
                  <a:gd name="T0" fmla="*/ 49 w 625"/>
                  <a:gd name="T1" fmla="*/ 86 h 697"/>
                  <a:gd name="T2" fmla="*/ 29 w 625"/>
                  <a:gd name="T3" fmla="*/ 86 h 697"/>
                  <a:gd name="T4" fmla="*/ 23 w 625"/>
                  <a:gd name="T5" fmla="*/ 79 h 697"/>
                  <a:gd name="T6" fmla="*/ 0 w 625"/>
                  <a:gd name="T7" fmla="*/ 79 h 697"/>
                  <a:gd name="T8" fmla="*/ 0 w 625"/>
                  <a:gd name="T9" fmla="*/ 0 h 697"/>
                  <a:gd name="T10" fmla="*/ 77 w 625"/>
                  <a:gd name="T11" fmla="*/ 0 h 697"/>
                  <a:gd name="T12" fmla="*/ 77 w 625"/>
                  <a:gd name="T13" fmla="*/ 79 h 697"/>
                  <a:gd name="T14" fmla="*/ 56 w 625"/>
                  <a:gd name="T15" fmla="*/ 79 h 697"/>
                  <a:gd name="T16" fmla="*/ 49 w 625"/>
                  <a:gd name="T17" fmla="*/ 86 h 6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5"/>
                  <a:gd name="T28" fmla="*/ 0 h 697"/>
                  <a:gd name="T29" fmla="*/ 625 w 625"/>
                  <a:gd name="T30" fmla="*/ 697 h 6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5" h="697">
                    <a:moveTo>
                      <a:pt x="397" y="697"/>
                    </a:moveTo>
                    <a:lnTo>
                      <a:pt x="236" y="697"/>
                    </a:lnTo>
                    <a:lnTo>
                      <a:pt x="185" y="637"/>
                    </a:lnTo>
                    <a:lnTo>
                      <a:pt x="0" y="63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637"/>
                    </a:lnTo>
                    <a:lnTo>
                      <a:pt x="453" y="637"/>
                    </a:lnTo>
                    <a:lnTo>
                      <a:pt x="397" y="6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24" name="Rectangle 126"/>
              <p:cNvSpPr>
                <a:spLocks noChangeArrowheads="1"/>
              </p:cNvSpPr>
              <p:nvPr/>
            </p:nvSpPr>
            <p:spPr bwMode="auto">
              <a:xfrm>
                <a:off x="4507" y="1239"/>
                <a:ext cx="173" cy="1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25" name="Rectangle 127"/>
              <p:cNvSpPr>
                <a:spLocks noChangeArrowheads="1"/>
              </p:cNvSpPr>
              <p:nvPr/>
            </p:nvSpPr>
            <p:spPr bwMode="auto">
              <a:xfrm>
                <a:off x="4425" y="1486"/>
                <a:ext cx="327" cy="1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26" name="Rectangle 128"/>
              <p:cNvSpPr>
                <a:spLocks noChangeArrowheads="1"/>
              </p:cNvSpPr>
              <p:nvPr/>
            </p:nvSpPr>
            <p:spPr bwMode="auto">
              <a:xfrm>
                <a:off x="4439" y="1501"/>
                <a:ext cx="299" cy="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27" name="Rectangle 129"/>
              <p:cNvSpPr>
                <a:spLocks noChangeArrowheads="1"/>
              </p:cNvSpPr>
              <p:nvPr/>
            </p:nvSpPr>
            <p:spPr bwMode="auto">
              <a:xfrm>
                <a:off x="4623" y="1527"/>
                <a:ext cx="8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28" name="Rectangle 130"/>
              <p:cNvSpPr>
                <a:spLocks noChangeArrowheads="1"/>
              </p:cNvSpPr>
              <p:nvPr/>
            </p:nvSpPr>
            <p:spPr bwMode="auto">
              <a:xfrm>
                <a:off x="4577" y="1433"/>
                <a:ext cx="32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29" name="Freeform 131"/>
              <p:cNvSpPr>
                <a:spLocks/>
              </p:cNvSpPr>
              <p:nvPr/>
            </p:nvSpPr>
            <p:spPr bwMode="auto">
              <a:xfrm>
                <a:off x="4615" y="1275"/>
                <a:ext cx="28" cy="41"/>
              </a:xfrm>
              <a:custGeom>
                <a:avLst/>
                <a:gdLst>
                  <a:gd name="T0" fmla="*/ 9 w 83"/>
                  <a:gd name="T1" fmla="*/ 14 h 118"/>
                  <a:gd name="T2" fmla="*/ 4 w 83"/>
                  <a:gd name="T3" fmla="*/ 14 h 118"/>
                  <a:gd name="T4" fmla="*/ 3 w 83"/>
                  <a:gd name="T5" fmla="*/ 10 h 118"/>
                  <a:gd name="T6" fmla="*/ 3 w 83"/>
                  <a:gd name="T7" fmla="*/ 6 h 118"/>
                  <a:gd name="T8" fmla="*/ 1 w 83"/>
                  <a:gd name="T9" fmla="*/ 3 h 118"/>
                  <a:gd name="T10" fmla="*/ 0 w 83"/>
                  <a:gd name="T11" fmla="*/ 0 h 118"/>
                  <a:gd name="T12" fmla="*/ 1 w 83"/>
                  <a:gd name="T13" fmla="*/ 0 h 118"/>
                  <a:gd name="T14" fmla="*/ 1 w 83"/>
                  <a:gd name="T15" fmla="*/ 1 h 118"/>
                  <a:gd name="T16" fmla="*/ 2 w 83"/>
                  <a:gd name="T17" fmla="*/ 1 h 118"/>
                  <a:gd name="T18" fmla="*/ 2 w 83"/>
                  <a:gd name="T19" fmla="*/ 1 h 118"/>
                  <a:gd name="T20" fmla="*/ 3 w 83"/>
                  <a:gd name="T21" fmla="*/ 2 h 118"/>
                  <a:gd name="T22" fmla="*/ 4 w 83"/>
                  <a:gd name="T23" fmla="*/ 2 h 118"/>
                  <a:gd name="T24" fmla="*/ 4 w 83"/>
                  <a:gd name="T25" fmla="*/ 3 h 118"/>
                  <a:gd name="T26" fmla="*/ 5 w 83"/>
                  <a:gd name="T27" fmla="*/ 3 h 118"/>
                  <a:gd name="T28" fmla="*/ 6 w 83"/>
                  <a:gd name="T29" fmla="*/ 5 h 118"/>
                  <a:gd name="T30" fmla="*/ 6 w 83"/>
                  <a:gd name="T31" fmla="*/ 6 h 118"/>
                  <a:gd name="T32" fmla="*/ 7 w 83"/>
                  <a:gd name="T33" fmla="*/ 7 h 118"/>
                  <a:gd name="T34" fmla="*/ 8 w 83"/>
                  <a:gd name="T35" fmla="*/ 8 h 118"/>
                  <a:gd name="T36" fmla="*/ 8 w 83"/>
                  <a:gd name="T37" fmla="*/ 10 h 118"/>
                  <a:gd name="T38" fmla="*/ 9 w 83"/>
                  <a:gd name="T39" fmla="*/ 11 h 118"/>
                  <a:gd name="T40" fmla="*/ 9 w 83"/>
                  <a:gd name="T41" fmla="*/ 13 h 118"/>
                  <a:gd name="T42" fmla="*/ 9 w 83"/>
                  <a:gd name="T43" fmla="*/ 14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3"/>
                  <a:gd name="T67" fmla="*/ 0 h 118"/>
                  <a:gd name="T68" fmla="*/ 83 w 83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3" h="118">
                    <a:moveTo>
                      <a:pt x="83" y="118"/>
                    </a:moveTo>
                    <a:lnTo>
                      <a:pt x="34" y="118"/>
                    </a:lnTo>
                    <a:lnTo>
                      <a:pt x="30" y="83"/>
                    </a:lnTo>
                    <a:lnTo>
                      <a:pt x="23" y="52"/>
                    </a:lnTo>
                    <a:lnTo>
                      <a:pt x="13" y="23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lnTo>
                      <a:pt x="17" y="10"/>
                    </a:lnTo>
                    <a:lnTo>
                      <a:pt x="22" y="12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1" y="28"/>
                    </a:lnTo>
                    <a:lnTo>
                      <a:pt x="49" y="37"/>
                    </a:lnTo>
                    <a:lnTo>
                      <a:pt x="57" y="48"/>
                    </a:lnTo>
                    <a:lnTo>
                      <a:pt x="64" y="58"/>
                    </a:lnTo>
                    <a:lnTo>
                      <a:pt x="70" y="69"/>
                    </a:lnTo>
                    <a:lnTo>
                      <a:pt x="75" y="81"/>
                    </a:lnTo>
                    <a:lnTo>
                      <a:pt x="79" y="94"/>
                    </a:lnTo>
                    <a:lnTo>
                      <a:pt x="81" y="105"/>
                    </a:lnTo>
                    <a:lnTo>
                      <a:pt x="8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0" name="Freeform 132"/>
              <p:cNvSpPr>
                <a:spLocks/>
              </p:cNvSpPr>
              <p:nvPr/>
            </p:nvSpPr>
            <p:spPr bwMode="auto">
              <a:xfrm>
                <a:off x="4596" y="1325"/>
                <a:ext cx="21" cy="48"/>
              </a:xfrm>
              <a:custGeom>
                <a:avLst/>
                <a:gdLst>
                  <a:gd name="T0" fmla="*/ 1 w 60"/>
                  <a:gd name="T1" fmla="*/ 17 h 137"/>
                  <a:gd name="T2" fmla="*/ 1 w 60"/>
                  <a:gd name="T3" fmla="*/ 17 h 137"/>
                  <a:gd name="T4" fmla="*/ 1 w 60"/>
                  <a:gd name="T5" fmla="*/ 17 h 137"/>
                  <a:gd name="T6" fmla="*/ 0 w 60"/>
                  <a:gd name="T7" fmla="*/ 17 h 137"/>
                  <a:gd name="T8" fmla="*/ 0 w 60"/>
                  <a:gd name="T9" fmla="*/ 17 h 137"/>
                  <a:gd name="T10" fmla="*/ 0 w 60"/>
                  <a:gd name="T11" fmla="*/ 0 h 137"/>
                  <a:gd name="T12" fmla="*/ 7 w 60"/>
                  <a:gd name="T13" fmla="*/ 0 h 137"/>
                  <a:gd name="T14" fmla="*/ 7 w 60"/>
                  <a:gd name="T15" fmla="*/ 3 h 137"/>
                  <a:gd name="T16" fmla="*/ 7 w 60"/>
                  <a:gd name="T17" fmla="*/ 6 h 137"/>
                  <a:gd name="T18" fmla="*/ 6 w 60"/>
                  <a:gd name="T19" fmla="*/ 8 h 137"/>
                  <a:gd name="T20" fmla="*/ 6 w 60"/>
                  <a:gd name="T21" fmla="*/ 11 h 137"/>
                  <a:gd name="T22" fmla="*/ 5 w 60"/>
                  <a:gd name="T23" fmla="*/ 13 h 137"/>
                  <a:gd name="T24" fmla="*/ 4 w 60"/>
                  <a:gd name="T25" fmla="*/ 15 h 137"/>
                  <a:gd name="T26" fmla="*/ 2 w 60"/>
                  <a:gd name="T27" fmla="*/ 16 h 137"/>
                  <a:gd name="T28" fmla="*/ 1 w 60"/>
                  <a:gd name="T29" fmla="*/ 17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7"/>
                  <a:gd name="T47" fmla="*/ 60 w 60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7">
                    <a:moveTo>
                      <a:pt x="11" y="136"/>
                    </a:moveTo>
                    <a:lnTo>
                      <a:pt x="9" y="136"/>
                    </a:lnTo>
                    <a:lnTo>
                      <a:pt x="6" y="136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59" y="25"/>
                    </a:lnTo>
                    <a:lnTo>
                      <a:pt x="55" y="48"/>
                    </a:lnTo>
                    <a:lnTo>
                      <a:pt x="50" y="69"/>
                    </a:lnTo>
                    <a:lnTo>
                      <a:pt x="45" y="89"/>
                    </a:lnTo>
                    <a:lnTo>
                      <a:pt x="38" y="105"/>
                    </a:lnTo>
                    <a:lnTo>
                      <a:pt x="30" y="119"/>
                    </a:lnTo>
                    <a:lnTo>
                      <a:pt x="20" y="129"/>
                    </a:lnTo>
                    <a:lnTo>
                      <a:pt x="1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1" name="Freeform 133"/>
              <p:cNvSpPr>
                <a:spLocks/>
              </p:cNvSpPr>
              <p:nvPr/>
            </p:nvSpPr>
            <p:spPr bwMode="auto">
              <a:xfrm>
                <a:off x="4568" y="1325"/>
                <a:ext cx="20" cy="48"/>
              </a:xfrm>
              <a:custGeom>
                <a:avLst/>
                <a:gdLst>
                  <a:gd name="T0" fmla="*/ 5 w 57"/>
                  <a:gd name="T1" fmla="*/ 16 h 137"/>
                  <a:gd name="T2" fmla="*/ 4 w 57"/>
                  <a:gd name="T3" fmla="*/ 14 h 137"/>
                  <a:gd name="T4" fmla="*/ 3 w 57"/>
                  <a:gd name="T5" fmla="*/ 13 h 137"/>
                  <a:gd name="T6" fmla="*/ 2 w 57"/>
                  <a:gd name="T7" fmla="*/ 11 h 137"/>
                  <a:gd name="T8" fmla="*/ 1 w 57"/>
                  <a:gd name="T9" fmla="*/ 9 h 137"/>
                  <a:gd name="T10" fmla="*/ 1 w 57"/>
                  <a:gd name="T11" fmla="*/ 7 h 137"/>
                  <a:gd name="T12" fmla="*/ 0 w 57"/>
                  <a:gd name="T13" fmla="*/ 5 h 137"/>
                  <a:gd name="T14" fmla="*/ 0 w 57"/>
                  <a:gd name="T15" fmla="*/ 2 h 137"/>
                  <a:gd name="T16" fmla="*/ 0 w 57"/>
                  <a:gd name="T17" fmla="*/ 0 h 137"/>
                  <a:gd name="T18" fmla="*/ 7 w 57"/>
                  <a:gd name="T19" fmla="*/ 0 h 137"/>
                  <a:gd name="T20" fmla="*/ 7 w 57"/>
                  <a:gd name="T21" fmla="*/ 17 h 137"/>
                  <a:gd name="T22" fmla="*/ 6 w 57"/>
                  <a:gd name="T23" fmla="*/ 17 h 137"/>
                  <a:gd name="T24" fmla="*/ 6 w 57"/>
                  <a:gd name="T25" fmla="*/ 16 h 137"/>
                  <a:gd name="T26" fmla="*/ 5 w 57"/>
                  <a:gd name="T27" fmla="*/ 16 h 137"/>
                  <a:gd name="T28" fmla="*/ 5 w 57"/>
                  <a:gd name="T29" fmla="*/ 16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37"/>
                  <a:gd name="T47" fmla="*/ 57 w 57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37">
                    <a:moveTo>
                      <a:pt x="39" y="128"/>
                    </a:moveTo>
                    <a:lnTo>
                      <a:pt x="31" y="118"/>
                    </a:lnTo>
                    <a:lnTo>
                      <a:pt x="23" y="106"/>
                    </a:lnTo>
                    <a:lnTo>
                      <a:pt x="17" y="92"/>
                    </a:lnTo>
                    <a:lnTo>
                      <a:pt x="12" y="76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1" y="21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137"/>
                    </a:lnTo>
                    <a:lnTo>
                      <a:pt x="52" y="136"/>
                    </a:lnTo>
                    <a:lnTo>
                      <a:pt x="47" y="135"/>
                    </a:lnTo>
                    <a:lnTo>
                      <a:pt x="44" y="131"/>
                    </a:lnTo>
                    <a:lnTo>
                      <a:pt x="39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2" name="Freeform 134"/>
              <p:cNvSpPr>
                <a:spLocks/>
              </p:cNvSpPr>
              <p:nvPr/>
            </p:nvSpPr>
            <p:spPr bwMode="auto">
              <a:xfrm>
                <a:off x="4568" y="1271"/>
                <a:ext cx="20" cy="45"/>
              </a:xfrm>
              <a:custGeom>
                <a:avLst/>
                <a:gdLst>
                  <a:gd name="T0" fmla="*/ 7 w 57"/>
                  <a:gd name="T1" fmla="*/ 0 h 129"/>
                  <a:gd name="T2" fmla="*/ 7 w 57"/>
                  <a:gd name="T3" fmla="*/ 16 h 129"/>
                  <a:gd name="T4" fmla="*/ 0 w 57"/>
                  <a:gd name="T5" fmla="*/ 16 h 129"/>
                  <a:gd name="T6" fmla="*/ 0 w 57"/>
                  <a:gd name="T7" fmla="*/ 13 h 129"/>
                  <a:gd name="T8" fmla="*/ 0 w 57"/>
                  <a:gd name="T9" fmla="*/ 11 h 129"/>
                  <a:gd name="T10" fmla="*/ 1 w 57"/>
                  <a:gd name="T11" fmla="*/ 9 h 129"/>
                  <a:gd name="T12" fmla="*/ 2 w 57"/>
                  <a:gd name="T13" fmla="*/ 7 h 129"/>
                  <a:gd name="T14" fmla="*/ 2 w 57"/>
                  <a:gd name="T15" fmla="*/ 6 h 129"/>
                  <a:gd name="T16" fmla="*/ 3 w 57"/>
                  <a:gd name="T17" fmla="*/ 4 h 129"/>
                  <a:gd name="T18" fmla="*/ 4 w 57"/>
                  <a:gd name="T19" fmla="*/ 2 h 129"/>
                  <a:gd name="T20" fmla="*/ 5 w 57"/>
                  <a:gd name="T21" fmla="*/ 1 h 129"/>
                  <a:gd name="T22" fmla="*/ 5 w 57"/>
                  <a:gd name="T23" fmla="*/ 1 h 129"/>
                  <a:gd name="T24" fmla="*/ 6 w 57"/>
                  <a:gd name="T25" fmla="*/ 0 h 129"/>
                  <a:gd name="T26" fmla="*/ 6 w 57"/>
                  <a:gd name="T27" fmla="*/ 0 h 129"/>
                  <a:gd name="T28" fmla="*/ 7 w 57"/>
                  <a:gd name="T29" fmla="*/ 0 h 1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29"/>
                  <a:gd name="T47" fmla="*/ 57 w 57"/>
                  <a:gd name="T48" fmla="*/ 129 h 1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29">
                    <a:moveTo>
                      <a:pt x="57" y="0"/>
                    </a:moveTo>
                    <a:lnTo>
                      <a:pt x="57" y="129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4" y="92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17" y="45"/>
                    </a:lnTo>
                    <a:lnTo>
                      <a:pt x="24" y="32"/>
                    </a:lnTo>
                    <a:lnTo>
                      <a:pt x="31" y="21"/>
                    </a:lnTo>
                    <a:lnTo>
                      <a:pt x="39" y="11"/>
                    </a:lnTo>
                    <a:lnTo>
                      <a:pt x="44" y="8"/>
                    </a:lnTo>
                    <a:lnTo>
                      <a:pt x="49" y="4"/>
                    </a:lnTo>
                    <a:lnTo>
                      <a:pt x="52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3" name="Freeform 135"/>
              <p:cNvSpPr>
                <a:spLocks/>
              </p:cNvSpPr>
              <p:nvPr/>
            </p:nvSpPr>
            <p:spPr bwMode="auto">
              <a:xfrm>
                <a:off x="4596" y="1271"/>
                <a:ext cx="21" cy="45"/>
              </a:xfrm>
              <a:custGeom>
                <a:avLst/>
                <a:gdLst>
                  <a:gd name="T0" fmla="*/ 0 w 60"/>
                  <a:gd name="T1" fmla="*/ 16 h 130"/>
                  <a:gd name="T2" fmla="*/ 0 w 60"/>
                  <a:gd name="T3" fmla="*/ 0 h 130"/>
                  <a:gd name="T4" fmla="*/ 1 w 60"/>
                  <a:gd name="T5" fmla="*/ 0 h 130"/>
                  <a:gd name="T6" fmla="*/ 1 w 60"/>
                  <a:gd name="T7" fmla="*/ 0 h 130"/>
                  <a:gd name="T8" fmla="*/ 2 w 60"/>
                  <a:gd name="T9" fmla="*/ 1 h 130"/>
                  <a:gd name="T10" fmla="*/ 3 w 60"/>
                  <a:gd name="T11" fmla="*/ 1 h 130"/>
                  <a:gd name="T12" fmla="*/ 4 w 60"/>
                  <a:gd name="T13" fmla="*/ 3 h 130"/>
                  <a:gd name="T14" fmla="*/ 5 w 60"/>
                  <a:gd name="T15" fmla="*/ 4 h 130"/>
                  <a:gd name="T16" fmla="*/ 5 w 60"/>
                  <a:gd name="T17" fmla="*/ 6 h 130"/>
                  <a:gd name="T18" fmla="*/ 6 w 60"/>
                  <a:gd name="T19" fmla="*/ 7 h 130"/>
                  <a:gd name="T20" fmla="*/ 7 w 60"/>
                  <a:gd name="T21" fmla="*/ 9 h 130"/>
                  <a:gd name="T22" fmla="*/ 7 w 60"/>
                  <a:gd name="T23" fmla="*/ 11 h 130"/>
                  <a:gd name="T24" fmla="*/ 7 w 60"/>
                  <a:gd name="T25" fmla="*/ 13 h 130"/>
                  <a:gd name="T26" fmla="*/ 7 w 60"/>
                  <a:gd name="T27" fmla="*/ 16 h 130"/>
                  <a:gd name="T28" fmla="*/ 0 w 60"/>
                  <a:gd name="T29" fmla="*/ 16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30"/>
                  <a:gd name="T47" fmla="*/ 60 w 60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30">
                    <a:moveTo>
                      <a:pt x="0" y="13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6" y="7"/>
                    </a:lnTo>
                    <a:lnTo>
                      <a:pt x="22" y="12"/>
                    </a:lnTo>
                    <a:lnTo>
                      <a:pt x="30" y="22"/>
                    </a:lnTo>
                    <a:lnTo>
                      <a:pt x="37" y="33"/>
                    </a:lnTo>
                    <a:lnTo>
                      <a:pt x="42" y="46"/>
                    </a:lnTo>
                    <a:lnTo>
                      <a:pt x="48" y="61"/>
                    </a:lnTo>
                    <a:lnTo>
                      <a:pt x="53" y="76"/>
                    </a:lnTo>
                    <a:lnTo>
                      <a:pt x="56" y="93"/>
                    </a:lnTo>
                    <a:lnTo>
                      <a:pt x="59" y="111"/>
                    </a:lnTo>
                    <a:lnTo>
                      <a:pt x="6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4" name="Freeform 136"/>
              <p:cNvSpPr>
                <a:spLocks/>
              </p:cNvSpPr>
              <p:nvPr/>
            </p:nvSpPr>
            <p:spPr bwMode="auto">
              <a:xfrm>
                <a:off x="4541" y="1274"/>
                <a:ext cx="31" cy="42"/>
              </a:xfrm>
              <a:custGeom>
                <a:avLst/>
                <a:gdLst>
                  <a:gd name="T0" fmla="*/ 5 w 90"/>
                  <a:gd name="T1" fmla="*/ 4 h 121"/>
                  <a:gd name="T2" fmla="*/ 6 w 90"/>
                  <a:gd name="T3" fmla="*/ 3 h 121"/>
                  <a:gd name="T4" fmla="*/ 6 w 90"/>
                  <a:gd name="T5" fmla="*/ 3 h 121"/>
                  <a:gd name="T6" fmla="*/ 7 w 90"/>
                  <a:gd name="T7" fmla="*/ 2 h 121"/>
                  <a:gd name="T8" fmla="*/ 8 w 90"/>
                  <a:gd name="T9" fmla="*/ 2 h 121"/>
                  <a:gd name="T10" fmla="*/ 8 w 90"/>
                  <a:gd name="T11" fmla="*/ 1 h 121"/>
                  <a:gd name="T12" fmla="*/ 9 w 90"/>
                  <a:gd name="T13" fmla="*/ 1 h 121"/>
                  <a:gd name="T14" fmla="*/ 10 w 90"/>
                  <a:gd name="T15" fmla="*/ 0 h 121"/>
                  <a:gd name="T16" fmla="*/ 11 w 90"/>
                  <a:gd name="T17" fmla="*/ 0 h 121"/>
                  <a:gd name="T18" fmla="*/ 10 w 90"/>
                  <a:gd name="T19" fmla="*/ 1 h 121"/>
                  <a:gd name="T20" fmla="*/ 9 w 90"/>
                  <a:gd name="T21" fmla="*/ 3 h 121"/>
                  <a:gd name="T22" fmla="*/ 8 w 90"/>
                  <a:gd name="T23" fmla="*/ 5 h 121"/>
                  <a:gd name="T24" fmla="*/ 8 w 90"/>
                  <a:gd name="T25" fmla="*/ 6 h 121"/>
                  <a:gd name="T26" fmla="*/ 7 w 90"/>
                  <a:gd name="T27" fmla="*/ 8 h 121"/>
                  <a:gd name="T28" fmla="*/ 7 w 90"/>
                  <a:gd name="T29" fmla="*/ 10 h 121"/>
                  <a:gd name="T30" fmla="*/ 7 w 90"/>
                  <a:gd name="T31" fmla="*/ 12 h 121"/>
                  <a:gd name="T32" fmla="*/ 7 w 90"/>
                  <a:gd name="T33" fmla="*/ 15 h 121"/>
                  <a:gd name="T34" fmla="*/ 0 w 90"/>
                  <a:gd name="T35" fmla="*/ 15 h 121"/>
                  <a:gd name="T36" fmla="*/ 0 w 90"/>
                  <a:gd name="T37" fmla="*/ 13 h 121"/>
                  <a:gd name="T38" fmla="*/ 0 w 90"/>
                  <a:gd name="T39" fmla="*/ 12 h 121"/>
                  <a:gd name="T40" fmla="*/ 1 w 90"/>
                  <a:gd name="T41" fmla="*/ 10 h 121"/>
                  <a:gd name="T42" fmla="*/ 2 w 90"/>
                  <a:gd name="T43" fmla="*/ 9 h 121"/>
                  <a:gd name="T44" fmla="*/ 2 w 90"/>
                  <a:gd name="T45" fmla="*/ 7 h 121"/>
                  <a:gd name="T46" fmla="*/ 3 w 90"/>
                  <a:gd name="T47" fmla="*/ 6 h 121"/>
                  <a:gd name="T48" fmla="*/ 4 w 90"/>
                  <a:gd name="T49" fmla="*/ 5 h 121"/>
                  <a:gd name="T50" fmla="*/ 5 w 90"/>
                  <a:gd name="T51" fmla="*/ 4 h 1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121"/>
                  <a:gd name="T80" fmla="*/ 90 w 90"/>
                  <a:gd name="T81" fmla="*/ 121 h 1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121">
                    <a:moveTo>
                      <a:pt x="42" y="31"/>
                    </a:moveTo>
                    <a:lnTo>
                      <a:pt x="48" y="26"/>
                    </a:lnTo>
                    <a:lnTo>
                      <a:pt x="53" y="22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1" y="9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0" y="0"/>
                    </a:lnTo>
                    <a:lnTo>
                      <a:pt x="83" y="11"/>
                    </a:lnTo>
                    <a:lnTo>
                      <a:pt x="76" y="23"/>
                    </a:lnTo>
                    <a:lnTo>
                      <a:pt x="70" y="37"/>
                    </a:lnTo>
                    <a:lnTo>
                      <a:pt x="65" y="52"/>
                    </a:lnTo>
                    <a:lnTo>
                      <a:pt x="61" y="68"/>
                    </a:lnTo>
                    <a:lnTo>
                      <a:pt x="57" y="84"/>
                    </a:lnTo>
                    <a:lnTo>
                      <a:pt x="55" y="102"/>
                    </a:lnTo>
                    <a:lnTo>
                      <a:pt x="54" y="121"/>
                    </a:lnTo>
                    <a:lnTo>
                      <a:pt x="0" y="121"/>
                    </a:lnTo>
                    <a:lnTo>
                      <a:pt x="2" y="108"/>
                    </a:lnTo>
                    <a:lnTo>
                      <a:pt x="4" y="97"/>
                    </a:lnTo>
                    <a:lnTo>
                      <a:pt x="8" y="84"/>
                    </a:lnTo>
                    <a:lnTo>
                      <a:pt x="14" y="72"/>
                    </a:lnTo>
                    <a:lnTo>
                      <a:pt x="19" y="61"/>
                    </a:lnTo>
                    <a:lnTo>
                      <a:pt x="26" y="51"/>
                    </a:lnTo>
                    <a:lnTo>
                      <a:pt x="34" y="4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5" name="Freeform 137"/>
              <p:cNvSpPr>
                <a:spLocks/>
              </p:cNvSpPr>
              <p:nvPr/>
            </p:nvSpPr>
            <p:spPr bwMode="auto">
              <a:xfrm>
                <a:off x="4541" y="1325"/>
                <a:ext cx="30" cy="43"/>
              </a:xfrm>
              <a:custGeom>
                <a:avLst/>
                <a:gdLst>
                  <a:gd name="T0" fmla="*/ 0 w 85"/>
                  <a:gd name="T1" fmla="*/ 0 h 124"/>
                  <a:gd name="T2" fmla="*/ 7 w 85"/>
                  <a:gd name="T3" fmla="*/ 0 h 124"/>
                  <a:gd name="T4" fmla="*/ 7 w 85"/>
                  <a:gd name="T5" fmla="*/ 4 h 124"/>
                  <a:gd name="T6" fmla="*/ 8 w 85"/>
                  <a:gd name="T7" fmla="*/ 8 h 124"/>
                  <a:gd name="T8" fmla="*/ 9 w 85"/>
                  <a:gd name="T9" fmla="*/ 12 h 124"/>
                  <a:gd name="T10" fmla="*/ 11 w 85"/>
                  <a:gd name="T11" fmla="*/ 15 h 124"/>
                  <a:gd name="T12" fmla="*/ 10 w 85"/>
                  <a:gd name="T13" fmla="*/ 15 h 124"/>
                  <a:gd name="T14" fmla="*/ 9 w 85"/>
                  <a:gd name="T15" fmla="*/ 14 h 124"/>
                  <a:gd name="T16" fmla="*/ 8 w 85"/>
                  <a:gd name="T17" fmla="*/ 14 h 124"/>
                  <a:gd name="T18" fmla="*/ 8 w 85"/>
                  <a:gd name="T19" fmla="*/ 14 h 124"/>
                  <a:gd name="T20" fmla="*/ 7 w 85"/>
                  <a:gd name="T21" fmla="*/ 13 h 124"/>
                  <a:gd name="T22" fmla="*/ 6 w 85"/>
                  <a:gd name="T23" fmla="*/ 12 h 124"/>
                  <a:gd name="T24" fmla="*/ 6 w 85"/>
                  <a:gd name="T25" fmla="*/ 12 h 124"/>
                  <a:gd name="T26" fmla="*/ 5 w 85"/>
                  <a:gd name="T27" fmla="*/ 11 h 124"/>
                  <a:gd name="T28" fmla="*/ 4 w 85"/>
                  <a:gd name="T29" fmla="*/ 10 h 124"/>
                  <a:gd name="T30" fmla="*/ 3 w 85"/>
                  <a:gd name="T31" fmla="*/ 9 h 124"/>
                  <a:gd name="T32" fmla="*/ 2 w 85"/>
                  <a:gd name="T33" fmla="*/ 8 h 124"/>
                  <a:gd name="T34" fmla="*/ 1 w 85"/>
                  <a:gd name="T35" fmla="*/ 6 h 124"/>
                  <a:gd name="T36" fmla="*/ 1 w 85"/>
                  <a:gd name="T37" fmla="*/ 5 h 124"/>
                  <a:gd name="T38" fmla="*/ 0 w 85"/>
                  <a:gd name="T39" fmla="*/ 3 h 124"/>
                  <a:gd name="T40" fmla="*/ 0 w 85"/>
                  <a:gd name="T41" fmla="*/ 2 h 124"/>
                  <a:gd name="T42" fmla="*/ 0 w 85"/>
                  <a:gd name="T43" fmla="*/ 0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5"/>
                  <a:gd name="T67" fmla="*/ 0 h 124"/>
                  <a:gd name="T68" fmla="*/ 85 w 85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5" h="124">
                    <a:moveTo>
                      <a:pt x="0" y="0"/>
                    </a:moveTo>
                    <a:lnTo>
                      <a:pt x="54" y="0"/>
                    </a:lnTo>
                    <a:lnTo>
                      <a:pt x="56" y="36"/>
                    </a:lnTo>
                    <a:lnTo>
                      <a:pt x="63" y="69"/>
                    </a:lnTo>
                    <a:lnTo>
                      <a:pt x="72" y="99"/>
                    </a:lnTo>
                    <a:lnTo>
                      <a:pt x="85" y="124"/>
                    </a:lnTo>
                    <a:lnTo>
                      <a:pt x="79" y="122"/>
                    </a:lnTo>
                    <a:lnTo>
                      <a:pt x="74" y="119"/>
                    </a:lnTo>
                    <a:lnTo>
                      <a:pt x="68" y="115"/>
                    </a:lnTo>
                    <a:lnTo>
                      <a:pt x="62" y="112"/>
                    </a:lnTo>
                    <a:lnTo>
                      <a:pt x="57" y="107"/>
                    </a:lnTo>
                    <a:lnTo>
                      <a:pt x="52" y="104"/>
                    </a:lnTo>
                    <a:lnTo>
                      <a:pt x="47" y="99"/>
                    </a:lnTo>
                    <a:lnTo>
                      <a:pt x="42" y="95"/>
                    </a:lnTo>
                    <a:lnTo>
                      <a:pt x="33" y="84"/>
                    </a:lnTo>
                    <a:lnTo>
                      <a:pt x="25" y="74"/>
                    </a:lnTo>
                    <a:lnTo>
                      <a:pt x="18" y="63"/>
                    </a:lnTo>
                    <a:lnTo>
                      <a:pt x="12" y="51"/>
                    </a:lnTo>
                    <a:lnTo>
                      <a:pt x="8" y="39"/>
                    </a:lnTo>
                    <a:lnTo>
                      <a:pt x="3" y="27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6" name="Freeform 138"/>
              <p:cNvSpPr>
                <a:spLocks/>
              </p:cNvSpPr>
              <p:nvPr/>
            </p:nvSpPr>
            <p:spPr bwMode="auto">
              <a:xfrm>
                <a:off x="4616" y="1325"/>
                <a:ext cx="27" cy="43"/>
              </a:xfrm>
              <a:custGeom>
                <a:avLst/>
                <a:gdLst>
                  <a:gd name="T0" fmla="*/ 0 w 78"/>
                  <a:gd name="T1" fmla="*/ 15 h 121"/>
                  <a:gd name="T2" fmla="*/ 1 w 78"/>
                  <a:gd name="T3" fmla="*/ 12 h 121"/>
                  <a:gd name="T4" fmla="*/ 2 w 78"/>
                  <a:gd name="T5" fmla="*/ 9 h 121"/>
                  <a:gd name="T6" fmla="*/ 3 w 78"/>
                  <a:gd name="T7" fmla="*/ 4 h 121"/>
                  <a:gd name="T8" fmla="*/ 3 w 78"/>
                  <a:gd name="T9" fmla="*/ 0 h 121"/>
                  <a:gd name="T10" fmla="*/ 9 w 78"/>
                  <a:gd name="T11" fmla="*/ 0 h 121"/>
                  <a:gd name="T12" fmla="*/ 9 w 78"/>
                  <a:gd name="T13" fmla="*/ 2 h 121"/>
                  <a:gd name="T14" fmla="*/ 8 w 78"/>
                  <a:gd name="T15" fmla="*/ 5 h 121"/>
                  <a:gd name="T16" fmla="*/ 8 w 78"/>
                  <a:gd name="T17" fmla="*/ 7 h 121"/>
                  <a:gd name="T18" fmla="*/ 7 w 78"/>
                  <a:gd name="T19" fmla="*/ 9 h 121"/>
                  <a:gd name="T20" fmla="*/ 5 w 78"/>
                  <a:gd name="T21" fmla="*/ 11 h 121"/>
                  <a:gd name="T22" fmla="*/ 3 w 78"/>
                  <a:gd name="T23" fmla="*/ 12 h 121"/>
                  <a:gd name="T24" fmla="*/ 2 w 78"/>
                  <a:gd name="T25" fmla="*/ 14 h 121"/>
                  <a:gd name="T26" fmla="*/ 0 w 78"/>
                  <a:gd name="T27" fmla="*/ 15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121"/>
                  <a:gd name="T44" fmla="*/ 78 w 78"/>
                  <a:gd name="T45" fmla="*/ 121 h 1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121">
                    <a:moveTo>
                      <a:pt x="0" y="121"/>
                    </a:moveTo>
                    <a:lnTo>
                      <a:pt x="12" y="96"/>
                    </a:lnTo>
                    <a:lnTo>
                      <a:pt x="21" y="67"/>
                    </a:lnTo>
                    <a:lnTo>
                      <a:pt x="27" y="35"/>
                    </a:lnTo>
                    <a:lnTo>
                      <a:pt x="29" y="0"/>
                    </a:lnTo>
                    <a:lnTo>
                      <a:pt x="78" y="0"/>
                    </a:lnTo>
                    <a:lnTo>
                      <a:pt x="76" y="20"/>
                    </a:lnTo>
                    <a:lnTo>
                      <a:pt x="70" y="37"/>
                    </a:lnTo>
                    <a:lnTo>
                      <a:pt x="63" y="54"/>
                    </a:lnTo>
                    <a:lnTo>
                      <a:pt x="54" y="70"/>
                    </a:lnTo>
                    <a:lnTo>
                      <a:pt x="43" y="85"/>
                    </a:lnTo>
                    <a:lnTo>
                      <a:pt x="30" y="99"/>
                    </a:lnTo>
                    <a:lnTo>
                      <a:pt x="16" y="11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7" name="Freeform 139"/>
              <p:cNvSpPr>
                <a:spLocks/>
              </p:cNvSpPr>
              <p:nvPr/>
            </p:nvSpPr>
            <p:spPr bwMode="auto">
              <a:xfrm>
                <a:off x="4455" y="1513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8" name="Freeform 140"/>
              <p:cNvSpPr>
                <a:spLocks/>
              </p:cNvSpPr>
              <p:nvPr/>
            </p:nvSpPr>
            <p:spPr bwMode="auto">
              <a:xfrm>
                <a:off x="4478" y="1513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39" name="Freeform 141"/>
              <p:cNvSpPr>
                <a:spLocks/>
              </p:cNvSpPr>
              <p:nvPr/>
            </p:nvSpPr>
            <p:spPr bwMode="auto">
              <a:xfrm>
                <a:off x="4500" y="1513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40" name="Freeform 142"/>
              <p:cNvSpPr>
                <a:spLocks/>
              </p:cNvSpPr>
              <p:nvPr/>
            </p:nvSpPr>
            <p:spPr bwMode="auto">
              <a:xfrm>
                <a:off x="4523" y="1513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41" name="Freeform 143"/>
              <p:cNvSpPr>
                <a:spLocks/>
              </p:cNvSpPr>
              <p:nvPr/>
            </p:nvSpPr>
            <p:spPr bwMode="auto">
              <a:xfrm>
                <a:off x="4455" y="1534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42" name="Freeform 144"/>
              <p:cNvSpPr>
                <a:spLocks/>
              </p:cNvSpPr>
              <p:nvPr/>
            </p:nvSpPr>
            <p:spPr bwMode="auto">
              <a:xfrm>
                <a:off x="4478" y="1534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43" name="Freeform 145"/>
              <p:cNvSpPr>
                <a:spLocks/>
              </p:cNvSpPr>
              <p:nvPr/>
            </p:nvSpPr>
            <p:spPr bwMode="auto">
              <a:xfrm>
                <a:off x="4500" y="1534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9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44" name="Freeform 146"/>
              <p:cNvSpPr>
                <a:spLocks/>
              </p:cNvSpPr>
              <p:nvPr/>
            </p:nvSpPr>
            <p:spPr bwMode="auto">
              <a:xfrm>
                <a:off x="4523" y="1534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9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45" name="Freeform 147"/>
              <p:cNvSpPr>
                <a:spLocks/>
              </p:cNvSpPr>
              <p:nvPr/>
            </p:nvSpPr>
            <p:spPr bwMode="auto">
              <a:xfrm>
                <a:off x="4455" y="1555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9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46" name="Freeform 148"/>
              <p:cNvSpPr>
                <a:spLocks/>
              </p:cNvSpPr>
              <p:nvPr/>
            </p:nvSpPr>
            <p:spPr bwMode="auto">
              <a:xfrm>
                <a:off x="4478" y="1555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47" name="Freeform 149"/>
              <p:cNvSpPr>
                <a:spLocks/>
              </p:cNvSpPr>
              <p:nvPr/>
            </p:nvSpPr>
            <p:spPr bwMode="auto">
              <a:xfrm>
                <a:off x="4500" y="1555"/>
                <a:ext cx="12" cy="12"/>
              </a:xfrm>
              <a:custGeom>
                <a:avLst/>
                <a:gdLst>
                  <a:gd name="T0" fmla="*/ 2 w 33"/>
                  <a:gd name="T1" fmla="*/ 4 h 33"/>
                  <a:gd name="T2" fmla="*/ 3 w 33"/>
                  <a:gd name="T3" fmla="*/ 4 h 33"/>
                  <a:gd name="T4" fmla="*/ 4 w 33"/>
                  <a:gd name="T5" fmla="*/ 4 h 33"/>
                  <a:gd name="T6" fmla="*/ 4 w 33"/>
                  <a:gd name="T7" fmla="*/ 3 h 33"/>
                  <a:gd name="T8" fmla="*/ 4 w 33"/>
                  <a:gd name="T9" fmla="*/ 2 h 33"/>
                  <a:gd name="T10" fmla="*/ 4 w 33"/>
                  <a:gd name="T11" fmla="*/ 1 h 33"/>
                  <a:gd name="T12" fmla="*/ 4 w 33"/>
                  <a:gd name="T13" fmla="*/ 0 h 33"/>
                  <a:gd name="T14" fmla="*/ 3 w 33"/>
                  <a:gd name="T15" fmla="*/ 0 h 33"/>
                  <a:gd name="T16" fmla="*/ 2 w 33"/>
                  <a:gd name="T17" fmla="*/ 0 h 33"/>
                  <a:gd name="T18" fmla="*/ 1 w 33"/>
                  <a:gd name="T19" fmla="*/ 0 h 33"/>
                  <a:gd name="T20" fmla="*/ 0 w 33"/>
                  <a:gd name="T21" fmla="*/ 0 h 33"/>
                  <a:gd name="T22" fmla="*/ 0 w 33"/>
                  <a:gd name="T23" fmla="*/ 1 h 33"/>
                  <a:gd name="T24" fmla="*/ 0 w 33"/>
                  <a:gd name="T25" fmla="*/ 2 h 33"/>
                  <a:gd name="T26" fmla="*/ 0 w 33"/>
                  <a:gd name="T27" fmla="*/ 3 h 33"/>
                  <a:gd name="T28" fmla="*/ 0 w 33"/>
                  <a:gd name="T29" fmla="*/ 4 h 33"/>
                  <a:gd name="T30" fmla="*/ 1 w 33"/>
                  <a:gd name="T31" fmla="*/ 4 h 33"/>
                  <a:gd name="T32" fmla="*/ 2 w 33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6" y="33"/>
                    </a:moveTo>
                    <a:lnTo>
                      <a:pt x="23" y="32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  <p:sp>
            <p:nvSpPr>
              <p:cNvPr id="48" name="Freeform 150"/>
              <p:cNvSpPr>
                <a:spLocks/>
              </p:cNvSpPr>
              <p:nvPr/>
            </p:nvSpPr>
            <p:spPr bwMode="auto">
              <a:xfrm>
                <a:off x="4523" y="1555"/>
                <a:ext cx="12" cy="12"/>
              </a:xfrm>
              <a:custGeom>
                <a:avLst/>
                <a:gdLst>
                  <a:gd name="T0" fmla="*/ 2 w 35"/>
                  <a:gd name="T1" fmla="*/ 4 h 33"/>
                  <a:gd name="T2" fmla="*/ 3 w 35"/>
                  <a:gd name="T3" fmla="*/ 4 h 33"/>
                  <a:gd name="T4" fmla="*/ 3 w 35"/>
                  <a:gd name="T5" fmla="*/ 4 h 33"/>
                  <a:gd name="T6" fmla="*/ 4 w 35"/>
                  <a:gd name="T7" fmla="*/ 3 h 33"/>
                  <a:gd name="T8" fmla="*/ 4 w 35"/>
                  <a:gd name="T9" fmla="*/ 2 h 33"/>
                  <a:gd name="T10" fmla="*/ 4 w 35"/>
                  <a:gd name="T11" fmla="*/ 1 h 33"/>
                  <a:gd name="T12" fmla="*/ 3 w 35"/>
                  <a:gd name="T13" fmla="*/ 0 h 33"/>
                  <a:gd name="T14" fmla="*/ 3 w 35"/>
                  <a:gd name="T15" fmla="*/ 0 h 33"/>
                  <a:gd name="T16" fmla="*/ 2 w 35"/>
                  <a:gd name="T17" fmla="*/ 0 h 33"/>
                  <a:gd name="T18" fmla="*/ 1 w 35"/>
                  <a:gd name="T19" fmla="*/ 0 h 33"/>
                  <a:gd name="T20" fmla="*/ 1 w 35"/>
                  <a:gd name="T21" fmla="*/ 0 h 33"/>
                  <a:gd name="T22" fmla="*/ 0 w 35"/>
                  <a:gd name="T23" fmla="*/ 1 h 33"/>
                  <a:gd name="T24" fmla="*/ 0 w 35"/>
                  <a:gd name="T25" fmla="*/ 2 h 33"/>
                  <a:gd name="T26" fmla="*/ 0 w 35"/>
                  <a:gd name="T27" fmla="*/ 3 h 33"/>
                  <a:gd name="T28" fmla="*/ 1 w 35"/>
                  <a:gd name="T29" fmla="*/ 4 h 33"/>
                  <a:gd name="T30" fmla="*/ 1 w 35"/>
                  <a:gd name="T31" fmla="*/ 4 h 33"/>
                  <a:gd name="T32" fmla="*/ 2 w 35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2"/>
                    </a:lnTo>
                    <a:lnTo>
                      <a:pt x="30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Segoe"/>
                </a:endParaRPr>
              </a:p>
            </p:txBody>
          </p:sp>
        </p:grpSp>
        <p:sp>
          <p:nvSpPr>
            <p:cNvPr id="20" name="Text Box 151"/>
            <p:cNvSpPr txBox="1">
              <a:spLocks noChangeArrowheads="1"/>
            </p:cNvSpPr>
            <p:nvPr/>
          </p:nvSpPr>
          <p:spPr bwMode="auto">
            <a:xfrm>
              <a:off x="6613839" y="4839671"/>
              <a:ext cx="1876957" cy="40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95000"/>
                      <a:lumOff val="5000"/>
                    </a:schemeClr>
                  </a:solidFill>
                  <a:latin typeface="Segoe"/>
                </a:rPr>
                <a:t>Analysis Server</a:t>
              </a:r>
            </a:p>
          </p:txBody>
        </p:sp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4876799" y="3429000"/>
              <a:ext cx="1329311" cy="44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Segoe"/>
                </a:rPr>
                <a:t>Virtual IP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Experiencia de datos ricos (SSAS)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492443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Metas y estrategia</a:t>
                      </a:r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 Meta: Hacer intuitivo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el BI, frecuente y usable para los </a:t>
                      </a:r>
                      <a:r>
                        <a:rPr lang="es-ES" sz="1400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Information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s-ES" sz="1400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Workers</a:t>
                      </a:r>
                      <a:endParaRPr lang="es-ES" sz="1400" b="0" baseline="0" dirty="0" smtClean="0"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Crear experiencias ricas y agradables para acceder </a:t>
                      </a:r>
                      <a:r>
                        <a:rPr lang="es-ES" sz="1400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interacturar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y analizar datos a través de herramientas fáciles como Office</a:t>
                      </a:r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Mejoras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clave</a:t>
                      </a:r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400" b="0" dirty="0" smtClean="0">
                          <a:latin typeface="Segoe UI" pitchFamily="34" charset="0"/>
                          <a:cs typeface="Segoe UI" pitchFamily="34" charset="0"/>
                        </a:rPr>
                        <a:t>Mejoras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en MDX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KPI de sesión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Añadidos propiedades de miembros calculados por sesión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Mostrar Carpetas, </a:t>
                      </a:r>
                      <a:r>
                        <a:rPr lang="es-ES" sz="1400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captions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y grupos de medidas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Conjuntos dinámicos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Conjuntos evaluados en el contexto actual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Misma semántica que conjuntos de sesión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Minería de datos en Office 2007 (a través de </a:t>
                      </a:r>
                      <a:r>
                        <a:rPr lang="es-ES" sz="1400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update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Mejoras en minería de datos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400" b="0" baseline="0" dirty="0" err="1" smtClean="0">
                          <a:latin typeface="Segoe UI" pitchFamily="34" charset="0"/>
                          <a:cs typeface="Segoe UI" pitchFamily="34" charset="0"/>
                        </a:rPr>
                        <a:t>Forecasting</a:t>
                      </a: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 con ARIMA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latin typeface="Segoe UI" pitchFamily="34" charset="0"/>
                          <a:cs typeface="Segoe UI" pitchFamily="34" charset="0"/>
                        </a:rPr>
                        <a:t>Estructuras de DM</a:t>
                      </a:r>
                    </a:p>
                    <a:p>
                      <a:pPr lvl="1"/>
                      <a:endParaRPr lang="es-ES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" sz="2400" dirty="0" smtClean="0"/>
              <a:t>Home de SQL Server 2008</a:t>
            </a:r>
          </a:p>
          <a:p>
            <a:pPr>
              <a:buNone/>
            </a:pPr>
            <a:r>
              <a:rPr lang="es-ES" sz="2400" dirty="0" smtClean="0">
                <a:hlinkClick r:id="rId2"/>
              </a:rPr>
              <a:t>http://www.microsoft.com/sql/2008/default.mspx</a:t>
            </a: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err="1" smtClean="0"/>
              <a:t>Solid</a:t>
            </a:r>
            <a:r>
              <a:rPr lang="es-ES" sz="2400" dirty="0" smtClean="0"/>
              <a:t> </a:t>
            </a:r>
            <a:r>
              <a:rPr lang="es-ES" sz="2400" dirty="0" err="1" smtClean="0"/>
              <a:t>Quality</a:t>
            </a:r>
            <a:r>
              <a:rPr lang="es-ES" sz="2400" dirty="0" smtClean="0"/>
              <a:t> </a:t>
            </a:r>
            <a:r>
              <a:rPr lang="es-ES" sz="2400" dirty="0" err="1" smtClean="0"/>
              <a:t>Mentors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>
                <a:hlinkClick r:id="rId3"/>
              </a:rPr>
              <a:t>http://www.solidq.com</a:t>
            </a: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¡Gracias por asistir</a:t>
            </a:r>
            <a:endParaRPr lang="es-ES" dirty="0"/>
          </a:p>
        </p:txBody>
      </p:sp>
      <p:pic>
        <p:nvPicPr>
          <p:cNvPr id="4" name="Content Placeholder 3" descr="MICROSOF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500306"/>
            <a:ext cx="2946818" cy="2357454"/>
          </a:xfrm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500306"/>
            <a:ext cx="1500198" cy="23574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Hasta llegar a </a:t>
            </a:r>
            <a:r>
              <a:rPr lang="es-ES" dirty="0" err="1" smtClean="0"/>
              <a:t>Katmai</a:t>
            </a:r>
            <a:endParaRPr lang="es-ES" dirty="0" smtClean="0"/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Capacidades analíticas de Microsoft SQL Server 2008</a:t>
            </a: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Novedades en SQL Server 2008 Analisys Services</a:t>
            </a: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Capacidades de minería de datos de SQL Server 2008</a:t>
            </a:r>
          </a:p>
          <a:p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Hasta llegar a </a:t>
            </a:r>
            <a:r>
              <a:rPr lang="es-ES" b="1" dirty="0" err="1" smtClean="0"/>
              <a:t>Katmai</a:t>
            </a:r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77288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11A0E53-9CCF-4AA3-A25E-76D69C2DD4C7}" type="slidenum">
              <a:rPr lang="en-US"/>
              <a:pPr/>
              <a:t>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77000" y="2572512"/>
            <a:ext cx="1265090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</p:nvPr>
        </p:nvGraphicFramePr>
        <p:xfrm>
          <a:off x="642910" y="1285860"/>
          <a:ext cx="77867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 breve vistazo a SQL  2005</a:t>
            </a:r>
            <a:endParaRPr lang="es-E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44812" y="1838308"/>
            <a:ext cx="2027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Data Source View</a:t>
            </a:r>
            <a:endParaRPr lang="en-US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6812" y="3286108"/>
            <a:ext cx="2903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Attribute-based Dimension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3812" y="4810108"/>
            <a:ext cx="3843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Meta Data Globalization/Translation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9412" y="2981308"/>
            <a:ext cx="2057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Proactive Caching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50012" y="1990708"/>
            <a:ext cx="217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Multiple Fact tables</a:t>
            </a:r>
            <a:endParaRPr lang="en-US">
              <a:latin typeface="Sego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1012" y="4200508"/>
            <a:ext cx="1504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Perspectives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49412" y="1304908"/>
            <a:ext cx="3303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centralized calculations engine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7412" y="4124308"/>
            <a:ext cx="327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Disk based dimension storage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21212" y="5724508"/>
            <a:ext cx="268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Role playing dimensions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7012" y="5876908"/>
            <a:ext cx="21082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Failover Clustering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40412" y="1304908"/>
            <a:ext cx="1736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Multi-Instances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31012" y="2905108"/>
            <a:ext cx="187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Server Synching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2212" y="2524108"/>
            <a:ext cx="326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Enhanced backup and restore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8412" y="3819508"/>
            <a:ext cx="2595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Integration With Profiler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07212" y="5038708"/>
            <a:ext cx="223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Capture and Replay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59012" y="3743308"/>
            <a:ext cx="1266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Dr Watson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9012" y="1000108"/>
            <a:ext cx="43688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Integrated Management with SQL Server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16012" y="5191108"/>
            <a:ext cx="334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Fine grain administration roles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88012" y="6181708"/>
            <a:ext cx="2805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XML-based DDL scripting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45012" y="2447908"/>
            <a:ext cx="262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Auto referential integrity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3612" y="2066908"/>
            <a:ext cx="1466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MDX Scripts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64412" y="2371708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MDX Debugger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250" y="5541946"/>
            <a:ext cx="3117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Centralized KPI Frame Work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97812" y="3743308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XML/A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63612" y="3514708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AMO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87812" y="4429108"/>
            <a:ext cx="290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egoe"/>
              </a:rPr>
              <a:t>Many to Many Dimensions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Hasta llegar a </a:t>
            </a:r>
            <a:r>
              <a:rPr lang="es-ES" dirty="0" err="1" smtClean="0"/>
              <a:t>Katmai</a:t>
            </a:r>
            <a:endParaRPr lang="es-ES" dirty="0" smtClean="0"/>
          </a:p>
          <a:p>
            <a:r>
              <a:rPr lang="es-ES" dirty="0" smtClean="0"/>
              <a:t>Capacidades analíticas de Microsoft SQL Server 2008</a:t>
            </a:r>
          </a:p>
          <a:p>
            <a:r>
              <a:rPr lang="es-ES" dirty="0" smtClean="0"/>
              <a:t>Novedades en SQL Server 2008 Analisys Services</a:t>
            </a:r>
          </a:p>
          <a:p>
            <a:r>
              <a:rPr lang="es-ES" dirty="0" smtClean="0"/>
              <a:t>Capacidades de minería de datos de SQL Server 2008</a:t>
            </a:r>
          </a:p>
          <a:p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Hasta llegar a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Katmai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dirty="0" smtClean="0"/>
              <a:t>Capacidades analíticas de Microsoft SQL Server 2008</a:t>
            </a: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Novedades en SQL Server 2008 Analisys Services</a:t>
            </a: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Capacidades de minería de datos de SQL Server 2008</a:t>
            </a:r>
          </a:p>
          <a:p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Capacidades analíticas SS 2008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6477000" y="2572512"/>
            <a:ext cx="1265090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8" name="Content Placeholder 21"/>
          <p:cNvGraphicFramePr>
            <a:graphicFrameLocks/>
          </p:cNvGraphicFramePr>
          <p:nvPr/>
        </p:nvGraphicFramePr>
        <p:xfrm>
          <a:off x="642910" y="1000108"/>
          <a:ext cx="778674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545</TotalTime>
  <Words>2071</Words>
  <Application>Microsoft Office PowerPoint</Application>
  <PresentationFormat>Presentación en pantalla (4:3)</PresentationFormat>
  <Paragraphs>462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Technic</vt:lpstr>
      <vt:lpstr>Novedades en BI  SQL Server 2008 Analysis services</vt:lpstr>
      <vt:lpstr>Brevísima presentación</vt:lpstr>
      <vt:lpstr>Agenda</vt:lpstr>
      <vt:lpstr>Agenda</vt:lpstr>
      <vt:lpstr>Hasta llegar a Katmai</vt:lpstr>
      <vt:lpstr>Un breve vistazo a SQL  2005</vt:lpstr>
      <vt:lpstr>Agenda</vt:lpstr>
      <vt:lpstr>Agenda</vt:lpstr>
      <vt:lpstr>Capacidades analíticas SS 2008</vt:lpstr>
      <vt:lpstr>Demostración</vt:lpstr>
      <vt:lpstr>Agenda</vt:lpstr>
      <vt:lpstr>Agenda</vt:lpstr>
      <vt:lpstr>Escalabilidad y rendimiento</vt:lpstr>
      <vt:lpstr>Si quieres que rinda “hazlo bien”</vt:lpstr>
      <vt:lpstr>Herramientas de AS 2008 ¡Hazlo bien desde el principio!</vt:lpstr>
      <vt:lpstr>Experiencia de desarrollo</vt:lpstr>
      <vt:lpstr>Diseño Dimensional</vt:lpstr>
      <vt:lpstr>Diseño de cubos</vt:lpstr>
      <vt:lpstr>Diseño de agregaciones</vt:lpstr>
      <vt:lpstr>Demostración</vt:lpstr>
      <vt:lpstr>Monitorización de rendimiento</vt:lpstr>
      <vt:lpstr>DMV’s para rendimiento</vt:lpstr>
      <vt:lpstr>Demostración</vt:lpstr>
      <vt:lpstr>Esquema de las DMVs</vt:lpstr>
      <vt:lpstr>Rendimiento en ejecución</vt:lpstr>
      <vt:lpstr>Block computation</vt:lpstr>
      <vt:lpstr>Rendimiento de Queries MDX: Block computation</vt:lpstr>
      <vt:lpstr>Un ejemplo</vt:lpstr>
      <vt:lpstr>Computación celda por celda</vt:lpstr>
      <vt:lpstr>Desventajas</vt:lpstr>
      <vt:lpstr>Metas del block computation</vt:lpstr>
      <vt:lpstr>Block computing</vt:lpstr>
      <vt:lpstr>Backups escalables</vt:lpstr>
      <vt:lpstr>Rendimiento de los backups.</vt:lpstr>
      <vt:lpstr>Bases de datos compartidas escalables (Solo lectura)</vt:lpstr>
      <vt:lpstr>Experiencia de datos ricos (SSAS)</vt:lpstr>
      <vt:lpstr>Recursos</vt:lpstr>
      <vt:lpstr>¡Gracias por asistir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Novedades de BI en Microsoft SQL Server 2008.</dc:title>
  <dc:creator>Miguel Egea</dc:creator>
  <cp:lastModifiedBy>Gonzalo</cp:lastModifiedBy>
  <cp:revision>56</cp:revision>
  <dcterms:created xsi:type="dcterms:W3CDTF">2007-11-15T16:44:13Z</dcterms:created>
  <dcterms:modified xsi:type="dcterms:W3CDTF">2007-11-29T17:14:27Z</dcterms:modified>
</cp:coreProperties>
</file>