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319" r:id="rId2"/>
    <p:sldId id="277" r:id="rId3"/>
    <p:sldId id="293" r:id="rId4"/>
    <p:sldId id="313" r:id="rId5"/>
    <p:sldId id="314" r:id="rId6"/>
    <p:sldId id="317" r:id="rId7"/>
    <p:sldId id="316" r:id="rId8"/>
    <p:sldId id="318" r:id="rId9"/>
    <p:sldId id="315" r:id="rId10"/>
    <p:sldId id="295" r:id="rId11"/>
    <p:sldId id="296" r:id="rId12"/>
    <p:sldId id="297" r:id="rId13"/>
    <p:sldId id="285" r:id="rId14"/>
  </p:sldIdLst>
  <p:sldSz cx="9144000" cy="6858000" type="screen4x3"/>
  <p:notesSz cx="6858000" cy="9066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90" autoAdjust="0"/>
    <p:restoredTop sz="53187" autoAdjust="0"/>
  </p:normalViewPr>
  <p:slideViewPr>
    <p:cSldViewPr snapToGrid="0">
      <p:cViewPr varScale="1">
        <p:scale>
          <a:sx n="52" d="100"/>
          <a:sy n="52" d="100"/>
        </p:scale>
        <p:origin x="-619" y="-91"/>
      </p:cViewPr>
      <p:guideLst>
        <p:guide orient="horz" pos="143"/>
        <p:guide orient="horz" pos="1324"/>
        <p:guide orient="horz" pos="892"/>
        <p:guide orient="horz" pos="1197"/>
        <p:guide orient="horz" pos="1485"/>
        <p:guide pos="403"/>
        <p:guide pos="242"/>
        <p:guide pos="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1230" y="-90"/>
      </p:cViewPr>
      <p:guideLst>
        <p:guide orient="horz" pos="2855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EE19E6-8A68-4AF5-9224-211C30AB751B}" type="datetime1">
              <a:rPr lang="es-ES_tradnl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2188"/>
            <a:ext cx="5743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64175" y="8612188"/>
            <a:ext cx="1393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C68AFB-5D3B-436E-A7D3-8E3484C993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723C1AFF-3762-485A-B2C4-EDE068F93F5A}" type="datetime1">
              <a:rPr lang="es-ES_tradnl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9013"/>
            <a:ext cx="544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900" y="8610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99ED9441-8210-4A2C-A05F-76FAEECBC5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0675" indent="-1841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93713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79450" indent="-169863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852488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3C1AFF-3762-485A-B2C4-EDE068F93F5A}" type="datetime1">
              <a:rPr lang="es-ES_tradnl" smtClean="0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D9441-8210-4A2C-A05F-76FAEECBC5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708817-8F87-4402-AD57-503858C5F934}" type="datetime1">
              <a:rPr lang="es-ES_tradnl"/>
              <a:pPr/>
              <a:t>29/11/2007</a:t>
            </a:fld>
            <a:endParaRPr lang="en-US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7EBEC-2D41-4547-86B0-3CDC3B218F53}" type="slidenum">
              <a:rPr lang="en-US"/>
              <a:pPr/>
              <a:t>2</a:t>
            </a:fld>
            <a:endParaRPr lang="en-US"/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0B41104-6831-477D-8A5C-EE76A0D79BFA}" type="datetime1">
              <a:rPr lang="es-ES_tradnl"/>
              <a:pPr/>
              <a:t>29/11/2007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11754-338A-4268-9D6D-340CF9DD348B}" type="slidenum">
              <a:rPr lang="en-US"/>
              <a:pPr/>
              <a:t>3</a:t>
            </a:fld>
            <a:endParaRPr lang="en-US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6739-2938-4EB9-89BE-A2E23FECCAA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0ACB2538-80F8-45ED-AE8A-55EE66FA1656}" type="datetime8">
              <a:rPr lang="en-US" smtClean="0">
                <a:solidFill>
                  <a:schemeClr val="tx1"/>
                </a:solidFill>
                <a:latin typeface="Arial" charset="0"/>
              </a:rPr>
              <a:pPr/>
              <a:t>11/29/2007 7:04 PM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46CCA87-43BB-4AEA-9D51-B74DBCFA8683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7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2" tIns="45492" rIns="90982" bIns="45492" anchor="b"/>
          <a:lstStyle/>
          <a:p>
            <a:pPr algn="r"/>
            <a:fld id="{411F84F7-EA35-48B2-92A1-1B900BB662E0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28678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82" tIns="45492" rIns="90982" bIns="45492" numCol="1" anchorCtr="0">
            <a:prstTxWarp prst="textNoShape">
              <a:avLst/>
            </a:prstTxWarp>
            <a:normAutofit fontScale="70000" lnSpcReduction="20000"/>
          </a:bodyPr>
          <a:lstStyle/>
          <a:p>
            <a:endParaRPr lang="en-US" sz="1600" b="0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0ACB2538-80F8-45ED-AE8A-55EE66FA1656}" type="datetime8">
              <a:rPr lang="en-US" smtClean="0">
                <a:solidFill>
                  <a:schemeClr val="tx1"/>
                </a:solidFill>
                <a:latin typeface="Arial" charset="0"/>
              </a:rPr>
              <a:pPr/>
              <a:t>11/29/2007 7:04 PM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46CCA87-43BB-4AEA-9D51-B74DBCFA8683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7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2" tIns="45492" rIns="90982" bIns="45492" anchor="b"/>
          <a:lstStyle/>
          <a:p>
            <a:pPr algn="r"/>
            <a:fld id="{411F84F7-EA35-48B2-92A1-1B900BB662E0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28678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82" tIns="45492" rIns="90982" bIns="45492" numCol="1" anchorCtr="0">
            <a:prstTxWarp prst="textNoShape">
              <a:avLst/>
            </a:prstTxWarp>
            <a:normAutofit fontScale="70000" lnSpcReduction="20000"/>
          </a:bodyPr>
          <a:lstStyle/>
          <a:p>
            <a:endParaRPr lang="en-US" sz="1600" b="0" i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3C1AFF-3762-485A-B2C4-EDE068F93F5A}" type="datetime1">
              <a:rPr lang="es-ES_tradnl" smtClean="0"/>
              <a:pPr>
                <a:defRPr/>
              </a:pPr>
              <a:t>29/11/2007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D9441-8210-4A2C-A05F-76FAEECBC5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B7A5A0-BD85-445E-B15E-B5375C8AB8AF}" type="datetime1">
              <a:rPr lang="es-ES_tradnl"/>
              <a:pPr/>
              <a:t>29/11/2007</a:t>
            </a:fld>
            <a:endParaRPr lang="en-US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7FF79-1B88-4056-BE07-7783AEB94700}" type="slidenum">
              <a:rPr lang="en-US"/>
              <a:pPr/>
              <a:t>13</a:t>
            </a:fld>
            <a:endParaRPr lang="en-US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/>
          <p:nvPr userDrawn="1"/>
        </p:nvSpPr>
        <p:spPr>
          <a:xfrm>
            <a:off x="0" y="0"/>
            <a:ext cx="2286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100" b="1" dirty="0"/>
              <a:t>I Conferencia sobre Business Intelligence de Microsoft</a:t>
            </a: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40280" y="0"/>
            <a:ext cx="6903720" cy="1216152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AA8E-D610-4371-AF4C-0D47FA8389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CD2-E343-49A7-AADC-5009B9CF41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D852-66DA-4B69-BF3B-9C411E421A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E482-0B1D-4584-A306-C838CC69D0C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3FAC-B85B-430F-B326-0E20909064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7C03-0ACB-46FD-960F-159126F70D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CB2A-722B-48B2-ACA0-D9509EF9BD8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6BA9-75F7-4EA3-B865-1BE1D56205F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4347-AC2B-4A27-95F2-047B9E61D7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1F0D-6FFE-4BFC-8156-EC69F68CEE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43C3265-DBE2-4BF3-9919-F54E1737BE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strips dir="rd"/>
  </p:transition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Segoe Black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Bienvenidos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11/19/2007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7 Imagen" descr="B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" y="2847544"/>
            <a:ext cx="7785214" cy="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 smtClean="0"/>
              <a:t>09:30  Bienvenida y entrega de documentación</a:t>
            </a:r>
            <a:endParaRPr lang="es-ES" sz="2000" dirty="0" smtClean="0"/>
          </a:p>
          <a:p>
            <a:r>
              <a:rPr lang="es-ES" sz="2000" b="1" dirty="0" smtClean="0"/>
              <a:t>09:40  Introducción y presentación de la jornada</a:t>
            </a:r>
            <a:endParaRPr lang="es-ES" sz="2000" dirty="0" smtClean="0"/>
          </a:p>
          <a:p>
            <a:pPr lvl="1"/>
            <a:r>
              <a:rPr lang="es-ES" sz="1600" i="1" dirty="0" smtClean="0"/>
              <a:t>Carlos Grau Lara. Director de Microsoft en Cataluña</a:t>
            </a:r>
            <a:endParaRPr lang="es-ES" sz="1600" dirty="0" smtClean="0"/>
          </a:p>
          <a:p>
            <a:r>
              <a:rPr lang="es-ES" sz="2000" b="1" dirty="0" smtClean="0"/>
              <a:t>10:00  Orientación al mercado y gestión del valor del cliente</a:t>
            </a:r>
            <a:endParaRPr lang="es-ES" sz="2000" dirty="0" smtClean="0"/>
          </a:p>
          <a:p>
            <a:pPr lvl="1"/>
            <a:r>
              <a:rPr lang="es-ES" sz="1600" i="1" dirty="0" smtClean="0"/>
              <a:t>Prof. D. Julián Villanueva. Director del Departamento de Marketing. IESE Business </a:t>
            </a:r>
            <a:r>
              <a:rPr lang="es-ES" sz="1600" i="1" dirty="0" err="1" smtClean="0"/>
              <a:t>School</a:t>
            </a:r>
            <a:endParaRPr lang="es-ES" sz="1600" dirty="0" smtClean="0"/>
          </a:p>
          <a:p>
            <a:r>
              <a:rPr lang="en-US" sz="2000" b="1" dirty="0" smtClean="0"/>
              <a:t>10:45  </a:t>
            </a:r>
            <a:r>
              <a:rPr lang="en-US" sz="2000" b="1" dirty="0" err="1" smtClean="0"/>
              <a:t>Presentación</a:t>
            </a:r>
            <a:r>
              <a:rPr lang="en-US" sz="2000" b="1" dirty="0" smtClean="0"/>
              <a:t> de Microsoft Office </a:t>
            </a:r>
            <a:r>
              <a:rPr lang="en-US" sz="2000" b="1" dirty="0" err="1" smtClean="0"/>
              <a:t>PerformancePoint</a:t>
            </a:r>
            <a:r>
              <a:rPr lang="en-US" sz="2000" b="1" dirty="0" smtClean="0"/>
              <a:t> Server 2007</a:t>
            </a:r>
            <a:endParaRPr lang="es-ES" sz="2000" dirty="0" smtClean="0"/>
          </a:p>
          <a:p>
            <a:pPr lvl="1"/>
            <a:r>
              <a:rPr lang="es-ES" sz="1600" i="1" dirty="0" smtClean="0"/>
              <a:t>Francisco Serrano. Gerente de Soluciones de Productividad y Colaboración de Microsoft Ibérica</a:t>
            </a:r>
            <a:endParaRPr lang="es-ES" sz="1600" dirty="0" smtClean="0"/>
          </a:p>
          <a:p>
            <a:pPr lvl="1"/>
            <a:r>
              <a:rPr lang="es-ES" sz="1600" i="1" dirty="0" smtClean="0"/>
              <a:t>Jordi Bartual. Especialista de Soluciones de Business </a:t>
            </a:r>
            <a:r>
              <a:rPr lang="es-ES" sz="1600" i="1" dirty="0" err="1" smtClean="0"/>
              <a:t>Intelligence</a:t>
            </a:r>
            <a:r>
              <a:rPr lang="es-ES" sz="1600" i="1" dirty="0" smtClean="0"/>
              <a:t> de Microsoft Ibérica</a:t>
            </a:r>
            <a:endParaRPr lang="es-ES" sz="1600" dirty="0" smtClean="0"/>
          </a:p>
          <a:p>
            <a:r>
              <a:rPr lang="es-ES" sz="2000" b="1" dirty="0" smtClean="0"/>
              <a:t>11:45  Descanso y café</a:t>
            </a:r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 smtClean="0"/>
              <a:t>12:15  Casos reales de Análisis, Planificación y Monitorización en las organizaciones</a:t>
            </a:r>
            <a:endParaRPr lang="es-ES" sz="2000" dirty="0" smtClean="0"/>
          </a:p>
          <a:p>
            <a:pPr lvl="1"/>
            <a:r>
              <a:rPr lang="es-ES" sz="1600" i="1" dirty="0" smtClean="0"/>
              <a:t>Iñaki Galipienzo García. BI Finanzas y </a:t>
            </a:r>
            <a:r>
              <a:rPr lang="es-ES" sz="1600" i="1" dirty="0" err="1" smtClean="0"/>
              <a:t>Controlling</a:t>
            </a:r>
            <a:r>
              <a:rPr lang="es-ES" sz="1600" i="1" dirty="0" smtClean="0"/>
              <a:t>. Grupo </a:t>
            </a:r>
            <a:r>
              <a:rPr lang="es-ES" sz="1600" i="1" dirty="0" err="1" smtClean="0"/>
              <a:t>Grunenthal</a:t>
            </a:r>
            <a:r>
              <a:rPr lang="es-ES" sz="1600" i="1" dirty="0" smtClean="0"/>
              <a:t> España</a:t>
            </a:r>
            <a:endParaRPr lang="es-ES" sz="1600" dirty="0" smtClean="0"/>
          </a:p>
          <a:p>
            <a:pPr lvl="1"/>
            <a:r>
              <a:rPr lang="es-ES" sz="1600" i="1" dirty="0" smtClean="0"/>
              <a:t>Joan </a:t>
            </a:r>
            <a:r>
              <a:rPr lang="es-ES" sz="1600" i="1" dirty="0" err="1" smtClean="0"/>
              <a:t>Sendra</a:t>
            </a:r>
            <a:r>
              <a:rPr lang="es-ES" sz="1600" i="1" dirty="0" smtClean="0"/>
              <a:t>. Socio responsable de la práctica de Finanzas en España</a:t>
            </a:r>
            <a:endParaRPr lang="es-ES" sz="1600" dirty="0" smtClean="0"/>
          </a:p>
          <a:p>
            <a:pPr lvl="1"/>
            <a:r>
              <a:rPr lang="en-US" sz="1600" i="1" dirty="0" smtClean="0"/>
              <a:t>Javier Menéndez. </a:t>
            </a:r>
            <a:r>
              <a:rPr lang="en-US" sz="1600" i="1" dirty="0" err="1" smtClean="0"/>
              <a:t>Consultor</a:t>
            </a:r>
            <a:r>
              <a:rPr lang="en-US" sz="1600" i="1" dirty="0" smtClean="0"/>
              <a:t> Senior Business Intelligence. NEXTEL Engineering Systems S.L.</a:t>
            </a:r>
            <a:r>
              <a:rPr lang="es-ES" sz="2000" i="1" dirty="0" smtClean="0"/>
              <a:t> </a:t>
            </a:r>
            <a:endParaRPr lang="es-ES" sz="2000" dirty="0" smtClean="0"/>
          </a:p>
          <a:p>
            <a:r>
              <a:rPr lang="es-ES" sz="2000" b="1" dirty="0" smtClean="0"/>
              <a:t>13:30  Cóctel</a:t>
            </a:r>
            <a:endParaRPr lang="es-ES" sz="2000" dirty="0" smtClean="0"/>
          </a:p>
          <a:p>
            <a:r>
              <a:rPr lang="es-ES" sz="2000" b="1" dirty="0" smtClean="0"/>
              <a:t>15:30  Inicio de las Sesiones Técnicas</a:t>
            </a:r>
            <a:endParaRPr lang="es-ES" sz="2000" dirty="0" smtClean="0"/>
          </a:p>
          <a:p>
            <a:pPr lvl="1"/>
            <a:r>
              <a:rPr lang="en-US" sz="1600" i="1" dirty="0" smtClean="0"/>
              <a:t>Microsoft Office </a:t>
            </a:r>
            <a:r>
              <a:rPr lang="en-US" sz="1600" i="1" dirty="0" err="1" smtClean="0"/>
              <a:t>PerformancePoint</a:t>
            </a:r>
            <a:r>
              <a:rPr lang="en-US" sz="1600" i="1" dirty="0" smtClean="0"/>
              <a:t> Server 2007 (</a:t>
            </a:r>
            <a:r>
              <a:rPr lang="en-US" sz="1600" i="1" dirty="0" err="1" smtClean="0"/>
              <a:t>Monitorización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Análisis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Planificación</a:t>
            </a:r>
            <a:r>
              <a:rPr lang="en-US" sz="1600" i="1" dirty="0" smtClean="0"/>
              <a:t>)</a:t>
            </a:r>
            <a:endParaRPr lang="es-E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III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13:30-17:30 </a:t>
            </a:r>
            <a:r>
              <a:rPr lang="es-ES" sz="2400" b="1" dirty="0" smtClean="0"/>
              <a:t>Sesión Técnica de Microsoft Office </a:t>
            </a:r>
            <a:r>
              <a:rPr lang="es-ES" sz="2400" b="1" dirty="0" err="1" smtClean="0"/>
              <a:t>PerformancePoint</a:t>
            </a:r>
            <a:r>
              <a:rPr lang="es-ES" sz="2400" b="1" dirty="0" smtClean="0"/>
              <a:t> Server 2007</a:t>
            </a:r>
            <a:endParaRPr lang="es-ES" sz="2400" dirty="0" smtClean="0"/>
          </a:p>
          <a:p>
            <a:pPr lvl="1"/>
            <a:r>
              <a:rPr lang="es-ES" sz="2000" dirty="0" smtClean="0"/>
              <a:t>15:00-15:50 </a:t>
            </a:r>
            <a:r>
              <a:rPr lang="es-ES" sz="2000" b="1" dirty="0" err="1" smtClean="0"/>
              <a:t>PerformancePoint</a:t>
            </a:r>
            <a:r>
              <a:rPr lang="es-ES" sz="2000" b="1" dirty="0" smtClean="0"/>
              <a:t> Server 2007: Sesión de Monitorización.</a:t>
            </a:r>
            <a:endParaRPr lang="es-ES" sz="3200" dirty="0" smtClean="0"/>
          </a:p>
          <a:p>
            <a:pPr lvl="2"/>
            <a:r>
              <a:rPr lang="es-ES" sz="1800" i="1" dirty="0" smtClean="0"/>
              <a:t>Jordi Bartual. Especialista de Soluciones de Business </a:t>
            </a:r>
            <a:r>
              <a:rPr lang="es-ES" sz="1800" i="1" dirty="0" err="1" smtClean="0"/>
              <a:t>Intelligence</a:t>
            </a:r>
            <a:r>
              <a:rPr lang="es-ES" sz="1800" i="1" dirty="0" smtClean="0"/>
              <a:t> de Microsoft Ibérica.</a:t>
            </a:r>
            <a:endParaRPr lang="es-ES" sz="3600" dirty="0" smtClean="0"/>
          </a:p>
          <a:p>
            <a:pPr lvl="1"/>
            <a:r>
              <a:rPr lang="es-ES" sz="2000" dirty="0" smtClean="0"/>
              <a:t>16:00-16:50 </a:t>
            </a:r>
            <a:r>
              <a:rPr lang="es-ES" sz="2000" b="1" dirty="0" err="1" smtClean="0"/>
              <a:t>PerformancePoint</a:t>
            </a:r>
            <a:r>
              <a:rPr lang="es-ES" sz="2000" b="1" dirty="0" smtClean="0"/>
              <a:t> Server 2007: Sesión de Análisis.</a:t>
            </a:r>
            <a:endParaRPr lang="es-ES" sz="3200" dirty="0" smtClean="0"/>
          </a:p>
          <a:p>
            <a:pPr lvl="2"/>
            <a:r>
              <a:rPr lang="es-ES" sz="1800" i="1" dirty="0" smtClean="0"/>
              <a:t>Jordi Bartual. Especialista de Soluciones de Business </a:t>
            </a:r>
            <a:r>
              <a:rPr lang="es-ES" sz="1800" i="1" dirty="0" err="1" smtClean="0"/>
              <a:t>Intelligence</a:t>
            </a:r>
            <a:r>
              <a:rPr lang="es-ES" sz="1800" i="1" dirty="0" smtClean="0"/>
              <a:t> de Microsoft Ibérica</a:t>
            </a:r>
            <a:r>
              <a:rPr lang="es-ES" sz="2800" i="1" dirty="0" smtClean="0"/>
              <a:t>.</a:t>
            </a:r>
            <a:endParaRPr lang="es-ES" sz="3600" dirty="0" smtClean="0"/>
          </a:p>
          <a:p>
            <a:pPr lvl="1"/>
            <a:r>
              <a:rPr lang="es-ES" sz="2000" dirty="0" smtClean="0"/>
              <a:t>17:00-17:50 </a:t>
            </a:r>
            <a:r>
              <a:rPr lang="es-ES" sz="2000" b="1" dirty="0" err="1" smtClean="0"/>
              <a:t>PerformancePoint</a:t>
            </a:r>
            <a:r>
              <a:rPr lang="es-ES" sz="2000" b="1" dirty="0" smtClean="0"/>
              <a:t> Server 2007: Sesión de Planificación.</a:t>
            </a:r>
            <a:endParaRPr lang="es-ES" sz="3200" dirty="0" smtClean="0"/>
          </a:p>
          <a:p>
            <a:pPr lvl="2"/>
            <a:r>
              <a:rPr lang="es-ES" sz="1800" i="1" dirty="0" smtClean="0"/>
              <a:t>Alejandro Leguizamo, MVP de SQL Server.</a:t>
            </a:r>
            <a:endParaRPr lang="es-E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11/19/2007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7175" y="6397625"/>
            <a:ext cx="60372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700">
                <a:cs typeface="Arial" pitchFamily="34" charset="0"/>
              </a:rPr>
              <a:t>© 2006 Microsoft Corporation. All rights reserved.</a:t>
            </a:r>
          </a:p>
          <a:p>
            <a:r>
              <a:rPr lang="en-US" sz="700"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2291" name="Picture 4" descr="Microsoft logo with new tagline black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black">
          <a:xfrm>
            <a:off x="2120900" y="2357438"/>
            <a:ext cx="534987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468437" y="0"/>
            <a:ext cx="7675563" cy="8436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473710" y="2436686"/>
            <a:ext cx="7667625" cy="29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Carlos Grau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</a:t>
            </a:r>
            <a:r>
              <a:rPr lang="es-ES" sz="2400" i="1" dirty="0" smtClean="0">
                <a:latin typeface="+mn-lt"/>
              </a:rPr>
              <a:t>General 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s-E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Cataluña</a:t>
            </a:r>
            <a:endParaRPr kumimoji="0" lang="es-E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n-US" sz="2800" b="1" dirty="0" smtClean="0">
                <a:latin typeface="+mn-lt"/>
              </a:rPr>
              <a:t>Fernando Bocigas</a:t>
            </a:r>
          </a:p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s-ES" sz="2400" i="1" dirty="0" smtClean="0">
                <a:latin typeface="+mn-lt"/>
              </a:rPr>
              <a:t>Jefe de Producto de SQL Server y Business </a:t>
            </a:r>
            <a:r>
              <a:rPr lang="es-ES" sz="2400" i="1" dirty="0" err="1" smtClean="0">
                <a:latin typeface="+mn-lt"/>
              </a:rPr>
              <a:t>Intelligence</a:t>
            </a:r>
            <a:endParaRPr lang="es-ES" sz="2400" i="1" dirty="0" smtClean="0">
              <a:latin typeface="+mn-lt"/>
            </a:endParaRPr>
          </a:p>
          <a:p>
            <a:pPr algn="ctr"/>
            <a:endParaRPr lang="es-ES" sz="2800" i="1" dirty="0" smtClean="0"/>
          </a:p>
          <a:p>
            <a:pPr algn="ctr"/>
            <a:r>
              <a:rPr lang="en-US" sz="3600" b="1" dirty="0" smtClean="0"/>
              <a:t>Microsoft </a:t>
            </a:r>
            <a:r>
              <a:rPr lang="en-US" sz="3600" b="1" dirty="0" err="1" smtClean="0"/>
              <a:t>Ibérica</a:t>
            </a:r>
            <a:endParaRPr lang="en-US" sz="3600" b="1" dirty="0" smtClean="0"/>
          </a:p>
          <a:p>
            <a:pPr algn="ctr"/>
            <a:endParaRPr lang="en-US" sz="2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3 Imagen" descr="ofc-PrfrmPt-2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976" y="6256065"/>
            <a:ext cx="2310448" cy="43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" y="6240589"/>
            <a:ext cx="1924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>
                <a:solidFill>
                  <a:schemeClr val="bg1"/>
                </a:solidFill>
              </a:rPr>
              <a:t>PLEASE READ (hidden slide)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 bwMode="white">
          <a:xfrm>
            <a:off x="381000" y="1193800"/>
            <a:ext cx="8620125" cy="36417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AU" sz="2400" dirty="0">
                <a:solidFill>
                  <a:schemeClr val="bg1"/>
                </a:solidFill>
              </a:rPr>
              <a:t>This template uses Microsoft’s corporate font, </a:t>
            </a:r>
            <a:r>
              <a:rPr lang="en-AU" sz="2400" dirty="0" err="1">
                <a:solidFill>
                  <a:schemeClr val="bg1"/>
                </a:solidFill>
              </a:rPr>
              <a:t>Segoe</a:t>
            </a:r>
            <a:endParaRPr lang="en-AU" sz="2400" dirty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AU" sz="2400" dirty="0" err="1">
                <a:solidFill>
                  <a:schemeClr val="bg1"/>
                </a:solidFill>
              </a:rPr>
              <a:t>Segoe</a:t>
            </a:r>
            <a:r>
              <a:rPr lang="en-AU" sz="2400" dirty="0">
                <a:solidFill>
                  <a:schemeClr val="bg1"/>
                </a:solidFill>
              </a:rPr>
              <a:t> is not a standard font included with Windows, so if you have not already done so, you need to install it on your computer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AU" sz="2400" dirty="0">
                <a:solidFill>
                  <a:schemeClr val="bg1"/>
                </a:solidFill>
              </a:rPr>
              <a:t>How to install </a:t>
            </a:r>
            <a:r>
              <a:rPr lang="en-AU" sz="2400" dirty="0" err="1">
                <a:solidFill>
                  <a:schemeClr val="bg1"/>
                </a:solidFill>
              </a:rPr>
              <a:t>Segoe</a:t>
            </a:r>
            <a:r>
              <a:rPr lang="en-AU" sz="2400" dirty="0">
                <a:solidFill>
                  <a:schemeClr val="bg1"/>
                </a:solidFill>
              </a:rPr>
              <a:t>: 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Get the font at: 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\\Showsrus\images\Corporate_Fonts\PC\Segoe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or https://mediabank.partners.extranet.microsoft.com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AU" dirty="0">
                <a:solidFill>
                  <a:schemeClr val="bg1"/>
                </a:solidFill>
              </a:rPr>
              <a:t>Copy all the .</a:t>
            </a:r>
            <a:r>
              <a:rPr lang="en-AU" dirty="0" err="1">
                <a:solidFill>
                  <a:schemeClr val="bg1"/>
                </a:solidFill>
              </a:rPr>
              <a:t>ttf</a:t>
            </a:r>
            <a:r>
              <a:rPr lang="en-AU" dirty="0">
                <a:solidFill>
                  <a:schemeClr val="bg1"/>
                </a:solidFill>
              </a:rPr>
              <a:t> files into your c:\windows\fonts folder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AU" dirty="0">
                <a:solidFill>
                  <a:schemeClr val="bg1"/>
                </a:solidFill>
              </a:rPr>
              <a:t>Questions: email slides@microsoft.com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11/19/2007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0CD5E-11DC-4560-9AA4-554965812B1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1811"/>
            <a:ext cx="6862373" cy="16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4799" y="1869611"/>
            <a:ext cx="5454026" cy="145263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 lIns="91372" tIns="45687" rIns="91372" bIns="45687">
            <a:spAutoFit/>
          </a:bodyPr>
          <a:lstStyle/>
          <a:p>
            <a:pPr>
              <a:lnSpc>
                <a:spcPct val="85000"/>
              </a:lnSpc>
            </a:pPr>
            <a:r>
              <a:rPr lang="es-ES" sz="2400" dirty="0" smtClean="0"/>
              <a:t>Mejorar las organizaciones </a:t>
            </a:r>
          </a:p>
          <a:p>
            <a:pPr>
              <a:lnSpc>
                <a:spcPct val="85000"/>
              </a:lnSpc>
            </a:pPr>
            <a:r>
              <a:rPr lang="es-ES" sz="2400" dirty="0" smtClean="0"/>
              <a:t>facilitando a </a:t>
            </a:r>
            <a:r>
              <a:rPr lang="es-ES" sz="3200" dirty="0" smtClean="0">
                <a:solidFill>
                  <a:srgbClr val="FFFF00"/>
                </a:solidFill>
              </a:rPr>
              <a:t>todos</a:t>
            </a:r>
            <a:r>
              <a:rPr lang="es-ES" sz="2400" dirty="0" smtClean="0"/>
              <a:t> los empleados una visión de la empresa para agilizar y facilitar la toma de decisiones.</a:t>
            </a:r>
            <a:endParaRPr lang="es-ES" sz="2400" dirty="0"/>
          </a:p>
        </p:txBody>
      </p:sp>
      <p:pic>
        <p:nvPicPr>
          <p:cNvPr id="5" name="Picture 5" descr="sl03_ani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838" y="3407850"/>
            <a:ext cx="36115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03_anim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688462"/>
            <a:ext cx="31892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470524" y="3747527"/>
            <a:ext cx="5103813" cy="20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2" tIns="45687" rIns="91372" bIns="45687">
            <a:spAutoFit/>
          </a:bodyPr>
          <a:lstStyle/>
          <a:p>
            <a:pPr marL="322263" indent="-322263" algn="l" defTabSz="76805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SzPct val="60000"/>
              <a:buFont typeface="Arial" pitchFamily="34" charset="0"/>
              <a:buChar char="•"/>
              <a:defRPr/>
            </a:pPr>
            <a:r>
              <a:rPr lang="es-ES" sz="2400" dirty="0" smtClean="0"/>
              <a:t>Oferta de BI completa e integrada</a:t>
            </a:r>
          </a:p>
          <a:p>
            <a:pPr marL="323358" indent="-323358" algn="l" defTabSz="76805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SzPct val="60000"/>
              <a:buFont typeface="Arial" pitchFamily="34" charset="0"/>
              <a:buChar char="•"/>
              <a:defRPr/>
            </a:pPr>
            <a:r>
              <a:rPr lang="es-ES" sz="2400" dirty="0" smtClean="0"/>
              <a:t>Disponibilidad general de BI desde Microsoft Office </a:t>
            </a:r>
          </a:p>
          <a:p>
            <a:pPr marL="323358" indent="-323358" algn="l" defTabSz="76805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SzPct val="60000"/>
              <a:buFont typeface="Arial" pitchFamily="34" charset="0"/>
              <a:buChar char="•"/>
              <a:defRPr/>
            </a:pPr>
            <a:r>
              <a:rPr lang="es-ES" sz="2400" dirty="0" smtClean="0"/>
              <a:t>Asequible, escalable y para toda la empresa</a:t>
            </a:r>
            <a:endParaRPr lang="es-ES" sz="2400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Business Intelligence</a:t>
            </a:r>
            <a:br>
              <a:rPr lang="en-US" sz="4400" dirty="0" smtClean="0"/>
            </a:br>
            <a:r>
              <a:rPr lang="es-ES" sz="3200" dirty="0" smtClean="0">
                <a:solidFill>
                  <a:schemeClr val="tx2"/>
                </a:solidFill>
              </a:rPr>
              <a:t>Visión de Microsoft</a:t>
            </a:r>
            <a:endParaRPr lang="es-E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96050" y="249874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qué?</a:t>
            </a:r>
          </a:p>
        </p:txBody>
      </p:sp>
      <p:pic>
        <p:nvPicPr>
          <p:cNvPr id="9" name="Picture 8" descr="8-00229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92280"/>
            <a:ext cx="3962397" cy="394973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Performance Management</a:t>
            </a:r>
            <a:br>
              <a:rPr lang="en-US" sz="4400" dirty="0" smtClean="0"/>
            </a:br>
            <a:r>
              <a:rPr lang="es-ES" sz="3200" dirty="0" smtClean="0">
                <a:solidFill>
                  <a:schemeClr val="tx2"/>
                </a:solidFill>
              </a:rPr>
              <a:t>Capacidades necesarias</a:t>
            </a:r>
            <a:endParaRPr lang="es-ES" dirty="0"/>
          </a:p>
        </p:txBody>
      </p:sp>
      <p:sp>
        <p:nvSpPr>
          <p:cNvPr id="11" name="Rounded Rectangle 22"/>
          <p:cNvSpPr/>
          <p:nvPr/>
        </p:nvSpPr>
        <p:spPr bwMode="auto">
          <a:xfrm>
            <a:off x="3463123" y="5791200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¿Cómo?</a:t>
            </a:r>
          </a:p>
        </p:txBody>
      </p:sp>
      <p:sp>
        <p:nvSpPr>
          <p:cNvPr id="12" name="Rounded Rectangle 22"/>
          <p:cNvSpPr/>
          <p:nvPr/>
        </p:nvSpPr>
        <p:spPr bwMode="auto">
          <a:xfrm>
            <a:off x="508907" y="2349694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65905" y="3362904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Analytics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46669" y="2940872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Reporting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57200" y="496572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/>
            </a:r>
            <a:br>
              <a:rPr lang="es-E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Presupuestación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Consolidación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935226" y="4955672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Planificación, 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69298" y="1157234"/>
            <a:ext cx="33909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Scorecards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y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Dashboards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8" descr="8-00229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92280"/>
            <a:ext cx="3962397" cy="394973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Performance Management</a:t>
            </a:r>
            <a:br>
              <a:rPr lang="en-US" sz="4400" dirty="0" smtClean="0"/>
            </a:br>
            <a:r>
              <a:rPr lang="es-ES" sz="3200" dirty="0" smtClean="0">
                <a:solidFill>
                  <a:schemeClr val="tx2"/>
                </a:solidFill>
              </a:rPr>
              <a:t>Capacidades necesarias</a:t>
            </a:r>
            <a:endParaRPr lang="es-ES" dirty="0"/>
          </a:p>
        </p:txBody>
      </p:sp>
      <p:sp>
        <p:nvSpPr>
          <p:cNvPr id="17" name="Rounded Rectangle 22"/>
          <p:cNvSpPr/>
          <p:nvPr/>
        </p:nvSpPr>
        <p:spPr bwMode="auto">
          <a:xfrm>
            <a:off x="6496050" y="249874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qué?</a:t>
            </a:r>
          </a:p>
        </p:txBody>
      </p:sp>
      <p:sp>
        <p:nvSpPr>
          <p:cNvPr id="18" name="Rounded Rectangle 22"/>
          <p:cNvSpPr/>
          <p:nvPr/>
        </p:nvSpPr>
        <p:spPr bwMode="auto">
          <a:xfrm>
            <a:off x="3463123" y="5791200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¿Cómo?</a:t>
            </a:r>
          </a:p>
        </p:txBody>
      </p:sp>
      <p:sp>
        <p:nvSpPr>
          <p:cNvPr id="19" name="Rounded Rectangle 22"/>
          <p:cNvSpPr/>
          <p:nvPr/>
        </p:nvSpPr>
        <p:spPr bwMode="auto">
          <a:xfrm>
            <a:off x="508907" y="2349694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4647"/>
            <a:ext cx="8229600" cy="1143000"/>
          </a:xfrm>
        </p:spPr>
        <p:txBody>
          <a:bodyPr/>
          <a:lstStyle/>
          <a:p>
            <a:r>
              <a:rPr lang="es-ES" dirty="0" smtClean="0"/>
              <a:t>Para toda la organización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b="1" smtClean="0"/>
              <a:t>11/19/2007</a:t>
            </a:r>
            <a:endParaRPr lang="en-US" b="1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CB2A-722B-48B2-ACA0-D9509EF9BD8F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0" y="1371600"/>
            <a:ext cx="3042138" cy="3291251"/>
            <a:chOff x="0" y="1371600"/>
            <a:chExt cx="3042138" cy="3291251"/>
          </a:xfrm>
        </p:grpSpPr>
        <p:pic>
          <p:nvPicPr>
            <p:cNvPr id="5" name="Picture 11" descr="PPS_Dashboard_Designer_Home_Ta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1600"/>
              <a:ext cx="3042138" cy="227269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8" name="Rectangle 17"/>
            <p:cNvSpPr txBox="1">
              <a:spLocks noChangeArrowheads="1"/>
            </p:cNvSpPr>
            <p:nvPr/>
          </p:nvSpPr>
          <p:spPr bwMode="auto">
            <a:xfrm>
              <a:off x="0" y="3905787"/>
              <a:ext cx="2940890" cy="7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2" tIns="45687" rIns="91372" bIns="45687">
              <a:spAutoFit/>
            </a:bodyPr>
            <a:lstStyle/>
            <a:p>
              <a:pPr marL="322263" indent="-322263" algn="l" defTabSz="768058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SzPct val="60000"/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solidFill>
                    <a:schemeClr val="bg1"/>
                  </a:solidFill>
                </a:rPr>
                <a:t>Jefe de ventas regional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817997" y="1389185"/>
            <a:ext cx="3326003" cy="3338144"/>
            <a:chOff x="5817997" y="1389185"/>
            <a:chExt cx="3326003" cy="333814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7997" y="1389185"/>
              <a:ext cx="3031984" cy="227206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Rectangle 17"/>
            <p:cNvSpPr txBox="1">
              <a:spLocks noChangeArrowheads="1"/>
            </p:cNvSpPr>
            <p:nvPr/>
          </p:nvSpPr>
          <p:spPr bwMode="auto">
            <a:xfrm>
              <a:off x="6203110" y="3970265"/>
              <a:ext cx="2940890" cy="7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2" tIns="45687" rIns="91372" bIns="45687">
              <a:spAutoFit/>
            </a:bodyPr>
            <a:lstStyle/>
            <a:p>
              <a:pPr marL="322263" indent="-322263" algn="l" defTabSz="768058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SzPct val="60000"/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solidFill>
                    <a:schemeClr val="bg1"/>
                  </a:solidFill>
                </a:rPr>
                <a:t>Comité de Dirección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819400" y="2786234"/>
            <a:ext cx="3356055" cy="3737658"/>
            <a:chOff x="2819400" y="2786234"/>
            <a:chExt cx="3356055" cy="373765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3917706"/>
              <a:ext cx="3356055" cy="260618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0" name="Rectangle 17"/>
            <p:cNvSpPr txBox="1">
              <a:spLocks noChangeArrowheads="1"/>
            </p:cNvSpPr>
            <p:nvPr/>
          </p:nvSpPr>
          <p:spPr bwMode="auto">
            <a:xfrm>
              <a:off x="2844449" y="2786234"/>
              <a:ext cx="2940890" cy="7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72" tIns="45687" rIns="91372" bIns="45687">
              <a:spAutoFit/>
            </a:bodyPr>
            <a:lstStyle/>
            <a:p>
              <a:pPr marL="322263" indent="-322263" algn="l" defTabSz="768058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SzPct val="60000"/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solidFill>
                    <a:schemeClr val="bg1"/>
                  </a:solidFill>
                </a:rPr>
                <a:t>Responsable de planificación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s a new day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ltGray"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Comienza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era </a:t>
            </a:r>
            <a:r>
              <a:rPr lang="en-US" dirty="0" err="1" smtClean="0"/>
              <a:t>para</a:t>
            </a:r>
            <a:r>
              <a:rPr lang="en-US" dirty="0" smtClean="0"/>
              <a:t> el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25770" y="2065565"/>
            <a:ext cx="4049498" cy="61554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Solución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completa</a:t>
            </a:r>
            <a:endParaRPr lang="en-US" sz="4000" spc="-15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8784" y="3374467"/>
            <a:ext cx="5989132" cy="61554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todo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empresas</a:t>
            </a:r>
            <a:endParaRPr lang="en-US" sz="4000" spc="-15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7677" y="4595445"/>
            <a:ext cx="6019800" cy="61554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todos</a:t>
            </a:r>
            <a:r>
              <a:rPr lang="en-US" sz="4000" spc="-1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la </a:t>
            </a:r>
            <a:r>
              <a:rPr lang="en-US" sz="4000" spc="-15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empresa</a:t>
            </a:r>
            <a:endParaRPr lang="en-US" sz="4000" spc="-15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0.58888 L 3.33333E-6 4.44444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58 0.38659 L 0 -3.0057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8 0.17711 L -2.22222E-6 -4.50867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11/19/2007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D852-66DA-4B69-BF3B-9C411E421A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7 Imagen" descr="B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" y="2847544"/>
            <a:ext cx="7785214" cy="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i Conference">
      <a:majorFont>
        <a:latin typeface="Segoe Black"/>
        <a:ea typeface=""/>
        <a:cs typeface=""/>
      </a:majorFont>
      <a:minorFont>
        <a:latin typeface="Segoe UI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981</TotalTime>
  <Words>521</Words>
  <Application>Microsoft PowerPoint</Application>
  <PresentationFormat>Presentación en pantalla (4:3)</PresentationFormat>
  <Paragraphs>117</Paragraphs>
  <Slides>13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Bienvenidos</vt:lpstr>
      <vt:lpstr>Introducción</vt:lpstr>
      <vt:lpstr>PLEASE READ (hidden slide)</vt:lpstr>
      <vt:lpstr>Business Intelligence Visión de Microsoft</vt:lpstr>
      <vt:lpstr>Performance Management Capacidades necesarias</vt:lpstr>
      <vt:lpstr>Performance Management Capacidades necesarias</vt:lpstr>
      <vt:lpstr>Para toda la organización</vt:lpstr>
      <vt:lpstr>Comienza una nueva era para el Business Intelligence</vt:lpstr>
      <vt:lpstr>Agenda</vt:lpstr>
      <vt:lpstr>Agenda I</vt:lpstr>
      <vt:lpstr>Agenda II</vt:lpstr>
      <vt:lpstr>Agenda III</vt:lpstr>
      <vt:lpstr>Diapositiva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Title Here</dc:title>
  <dc:subject>Event Name Here</dc:subject>
  <dc:creator>Speaker Name Here</dc:creator>
  <dc:description>Template: Daren Morreale, Silver Fox Productions</dc:description>
  <cp:lastModifiedBy>Gonzalo</cp:lastModifiedBy>
  <cp:revision>46</cp:revision>
  <dcterms:created xsi:type="dcterms:W3CDTF">2006-01-16T19:01:55Z</dcterms:created>
  <dcterms:modified xsi:type="dcterms:W3CDTF">2007-11-29T18:09:11Z</dcterms:modified>
</cp:coreProperties>
</file>