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47"/>
  </p:notesMasterIdLst>
  <p:handoutMasterIdLst>
    <p:handoutMasterId r:id="rId48"/>
  </p:handoutMasterIdLst>
  <p:sldIdLst>
    <p:sldId id="360" r:id="rId2"/>
    <p:sldId id="297" r:id="rId3"/>
    <p:sldId id="375" r:id="rId4"/>
    <p:sldId id="376" r:id="rId5"/>
    <p:sldId id="378" r:id="rId6"/>
    <p:sldId id="307" r:id="rId7"/>
    <p:sldId id="351" r:id="rId8"/>
    <p:sldId id="374" r:id="rId9"/>
    <p:sldId id="350" r:id="rId10"/>
    <p:sldId id="352" r:id="rId11"/>
    <p:sldId id="341" r:id="rId12"/>
    <p:sldId id="361" r:id="rId13"/>
    <p:sldId id="362" r:id="rId14"/>
    <p:sldId id="368" r:id="rId15"/>
    <p:sldId id="369" r:id="rId16"/>
    <p:sldId id="381" r:id="rId17"/>
    <p:sldId id="373" r:id="rId18"/>
    <p:sldId id="355" r:id="rId19"/>
    <p:sldId id="356" r:id="rId20"/>
    <p:sldId id="325" r:id="rId21"/>
    <p:sldId id="385" r:id="rId22"/>
    <p:sldId id="372" r:id="rId23"/>
    <p:sldId id="357" r:id="rId24"/>
    <p:sldId id="358" r:id="rId25"/>
    <p:sldId id="312" r:id="rId26"/>
    <p:sldId id="313" r:id="rId27"/>
    <p:sldId id="310" r:id="rId28"/>
    <p:sldId id="370" r:id="rId29"/>
    <p:sldId id="315" r:id="rId30"/>
    <p:sldId id="382" r:id="rId31"/>
    <p:sldId id="344" r:id="rId32"/>
    <p:sldId id="318" r:id="rId33"/>
    <p:sldId id="320" r:id="rId34"/>
    <p:sldId id="322" r:id="rId35"/>
    <p:sldId id="323" r:id="rId36"/>
    <p:sldId id="346" r:id="rId37"/>
    <p:sldId id="359" r:id="rId38"/>
    <p:sldId id="371" r:id="rId39"/>
    <p:sldId id="327" r:id="rId40"/>
    <p:sldId id="383" r:id="rId41"/>
    <p:sldId id="347" r:id="rId42"/>
    <p:sldId id="377" r:id="rId43"/>
    <p:sldId id="332" r:id="rId44"/>
    <p:sldId id="384" r:id="rId45"/>
    <p:sldId id="271" r:id="rId46"/>
  </p:sldIdLst>
  <p:sldSz cx="9906000" cy="6858000" type="A4"/>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3" autoAdjust="0"/>
    <p:restoredTop sz="76812" autoAdjust="0"/>
  </p:normalViewPr>
  <p:slideViewPr>
    <p:cSldViewPr>
      <p:cViewPr varScale="1">
        <p:scale>
          <a:sx n="59" d="100"/>
          <a:sy n="59" d="100"/>
        </p:scale>
        <p:origin x="-1278" y="-72"/>
      </p:cViewPr>
      <p:guideLst>
        <p:guide orient="horz" pos="144"/>
        <p:guide orient="horz" pos="895"/>
        <p:guide orient="horz" pos="1484"/>
        <p:guide orient="horz" pos="1200"/>
        <p:guide orient="horz" pos="2736"/>
        <p:guide orient="horz" pos="4176"/>
        <p:guide pos="3120"/>
        <p:guide pos="264"/>
        <p:guide pos="498"/>
        <p:guide pos="5976"/>
        <p:guide pos="967"/>
        <p:guide pos="5740"/>
      </p:guideLst>
    </p:cSldViewPr>
  </p:slideViewPr>
  <p:outlineViewPr>
    <p:cViewPr>
      <p:scale>
        <a:sx n="33" d="100"/>
        <a:sy n="33" d="100"/>
      </p:scale>
      <p:origin x="0" y="19326"/>
    </p:cViewPr>
  </p:outlineViewPr>
  <p:notesTextViewPr>
    <p:cViewPr>
      <p:scale>
        <a:sx n="100" d="100"/>
        <a:sy n="100" d="100"/>
      </p:scale>
      <p:origin x="0" y="0"/>
    </p:cViewPr>
  </p:notesTextViewPr>
  <p:sorterViewPr>
    <p:cViewPr>
      <p:scale>
        <a:sx n="45" d="100"/>
        <a:sy n="45" d="100"/>
      </p:scale>
      <p:origin x="0" y="0"/>
    </p:cViewPr>
  </p:sorterViewPr>
  <p:notesViewPr>
    <p:cSldViewPr showGuides="1">
      <p:cViewPr varScale="1">
        <p:scale>
          <a:sx n="77" d="100"/>
          <a:sy n="77" d="100"/>
        </p:scale>
        <p:origin x="-20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2009</a:t>
            </a:r>
          </a:p>
          <a:p>
            <a:r>
              <a:rPr lang="en-US" dirty="0" smtClean="0">
                <a:latin typeface="Segoe" pitchFamily="34" charset="0"/>
              </a:rPr>
              <a:t>April 27 – May 1, 2009 Las Vegas, Nevada</a:t>
            </a:r>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6/29/2009</a:t>
            </a:fld>
            <a:endParaRPr lang="en-US" dirty="0">
              <a:latin typeface="Segoe" pitchFamily="34" charset="0"/>
            </a:endParaRPr>
          </a:p>
        </p:txBody>
      </p:sp>
      <p:sp>
        <p:nvSpPr>
          <p:cNvPr id="6"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7"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2009</a:t>
            </a:r>
          </a:p>
          <a:p>
            <a:r>
              <a:rPr lang="en-US" dirty="0" smtClean="0"/>
              <a:t>April 27 – May 1, 2009 Las Vegas, Nevada</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6/29/2009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9"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10:29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2224"/>
          <p:cNvSpPr>
            <a:spLocks noGrp="1" noRot="1" noChangeAspect="1" noChangeArrowheads="1" noTextEdit="1"/>
          </p:cNvSpPr>
          <p:nvPr>
            <p:ph type="sldImg"/>
          </p:nvPr>
        </p:nvSpPr>
        <p:spPr>
          <a:noFill/>
          <a:ln cap="flat">
            <a:headEnd type="none" w="med" len="med"/>
            <a:tailEnd type="none" w="med" len="med"/>
          </a:ln>
        </p:spPr>
      </p:sp>
      <p:sp>
        <p:nvSpPr>
          <p:cNvPr id="113667" name="Rectangle 52225"/>
          <p:cNvSpPr>
            <a:spLocks noGrp="1" noChangeArrowheads="1"/>
          </p:cNvSpPr>
          <p:nvPr>
            <p:ph type="body" idx="1"/>
          </p:nvPr>
        </p:nvSpPr>
        <p:spPr>
          <a:xfrm>
            <a:off x="414338" y="3798888"/>
            <a:ext cx="6021387" cy="230832"/>
          </a:xfrm>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0857B86-20B9-4BA5-86C5-1D8513D9E4A3}" type="datetime8">
              <a:rPr lang="en-US" smtClean="0"/>
              <a:pPr/>
              <a:t>6/29/2009 10:30 AM</a:t>
            </a:fld>
            <a:endParaRPr lang="en-US" smtClean="0"/>
          </a:p>
        </p:txBody>
      </p:sp>
      <p:sp>
        <p:nvSpPr>
          <p:cNvPr id="4915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9156" name="Rectangle 7"/>
          <p:cNvSpPr>
            <a:spLocks noGrp="1" noChangeArrowheads="1"/>
          </p:cNvSpPr>
          <p:nvPr>
            <p:ph type="sldNum" sz="quarter" idx="5"/>
          </p:nvPr>
        </p:nvSpPr>
        <p:spPr>
          <a:noFill/>
        </p:spPr>
        <p:txBody>
          <a:bodyPr/>
          <a:lstStyle/>
          <a:p>
            <a:fld id="{B9745258-19FE-4113-82DF-15F58140C26E}" type="slidenum">
              <a:rPr lang="en-US" smtClean="0"/>
              <a:pPr/>
              <a:t>18</a:t>
            </a:fld>
            <a:endParaRPr lang="en-US"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6/29/2009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414338" y="3798888"/>
            <a:ext cx="6021387" cy="203133"/>
          </a:xfrm>
          <a:noFill/>
          <a:ln/>
        </p:spPr>
        <p:txBody>
          <a:bodyPr/>
          <a:lstStyle/>
          <a:p>
            <a:endParaRPr lang="en-US" dirty="0" smtClean="0">
              <a:latin typeface="Segoe Semibold"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a:xfrm>
            <a:off x="0" y="8685787"/>
            <a:ext cx="2971800" cy="456654"/>
          </a:xfrm>
          <a:prstGeom prst="rect">
            <a:avLst/>
          </a:prstGeom>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25</a:t>
            </a:fld>
            <a:endParaRPr lang="en-US">
              <a:latin typeface="Sego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26</a:t>
            </a:fld>
            <a:endParaRPr lang="en-US">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32</a:t>
            </a:fld>
            <a:endParaRPr lang="en-US">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33</a:t>
            </a:fld>
            <a:endParaRPr lang="en-US">
              <a:latin typeface="Segoe"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kern="1200" dirty="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10:29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6/29/2009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10:30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pPr defTabSz="897209" eaLnBrk="0" fontAlgn="base" hangingPunct="0">
              <a:lnSpc>
                <a:spcPct val="100000"/>
              </a:lnSpc>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pPr defTabSz="914270"/>
            <a:fld id="{C3966E6C-04CD-4D12-9332-A5E124941DAC}" type="slidenum">
              <a:rPr lang="en-US">
                <a:solidFill>
                  <a:prstClr val="black"/>
                </a:solidFill>
                <a:latin typeface="Calibri"/>
              </a:rPr>
              <a:pPr defTabSz="914270"/>
              <a:t>5</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10:29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10:29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9</a:t>
            </a:fld>
            <a:endParaRPr lang="en-US"/>
          </a:p>
        </p:txBody>
      </p:sp>
      <p:sp>
        <p:nvSpPr>
          <p:cNvPr id="418818" name="Rectangle 2"/>
          <p:cNvSpPr>
            <a:spLocks noGrp="1" noRot="1" noChangeAspect="1" noChangeArrowheads="1" noTextEdit="1"/>
          </p:cNvSpPr>
          <p:nvPr>
            <p:ph type="sldImg"/>
          </p:nvPr>
        </p:nvSpPr>
        <p:spPr>
          <a:xfrm>
            <a:off x="952500" y="685800"/>
            <a:ext cx="4953000" cy="3429000"/>
          </a:xfrm>
          <a:prstGeom prst="rect">
            <a:avLst/>
          </a:prstGeom>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558800"/>
            <a:ext cx="4529138" cy="31369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6/29/2009 10:29 AM</a:t>
            </a:fld>
            <a:endParaRPr lang="en-US"/>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0FFD878-7425-44FB-AA95-7125CCEDC310}" type="slidenum">
              <a:rPr lang="en-US">
                <a:solidFill>
                  <a:prstClr val="black"/>
                </a:solidFill>
                <a:latin typeface="Calibri"/>
              </a:rPr>
              <a:pPr algn="r" rtl="0"/>
              <a:t>11</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a:xfrm>
            <a:off x="412750" y="230189"/>
            <a:ext cx="9080500" cy="1329595"/>
          </a:xfrm>
        </p:spPr>
        <p:txBody>
          <a:bodyPr/>
          <a:lstStyle/>
          <a:p>
            <a:r>
              <a:rPr lang="es-ES" smtClean="0"/>
              <a:t>Haga clic para modificar el estilo de título del patrón</a:t>
            </a:r>
            <a:endParaRPr lang="en-US"/>
          </a:p>
        </p:txBody>
      </p:sp>
      <p:sp>
        <p:nvSpPr>
          <p:cNvPr id="3" name="Rectangle 2"/>
          <p:cNvSpPr>
            <a:spLocks noGrp="1"/>
          </p:cNvSpPr>
          <p:nvPr>
            <p:ph type="body" idx="1"/>
          </p:nvPr>
        </p:nvSpPr>
        <p:spPr>
          <a:xfrm>
            <a:off x="412750" y="1412875"/>
            <a:ext cx="9080500" cy="25791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480" y="533400"/>
            <a:ext cx="7630142"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92480" y="2362202"/>
            <a:ext cx="763014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1" y="1411553"/>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411553"/>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1" y="1065306"/>
            <a:ext cx="44577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50"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065306"/>
            <a:ext cx="4460104"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461138"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5"/>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5" r:id="rId9"/>
    <p:sldLayoutId id="2147483797"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1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4.xml"/><Relationship Id="rId4" Type="http://schemas.openxmlformats.org/officeDocument/2006/relationships/hyperlink" Target="http://www.microsoft.com/windowsserver2003/howtobuy/licensing/calculator.m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92.pn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36.xml"/><Relationship Id="rId16" Type="http://schemas.openxmlformats.org/officeDocument/2006/relationships/image" Target="../media/image122.png"/><Relationship Id="rId1" Type="http://schemas.openxmlformats.org/officeDocument/2006/relationships/slideLayout" Target="../slideLayouts/slideLayout4.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7.png"/><Relationship Id="rId7" Type="http://schemas.openxmlformats.org/officeDocument/2006/relationships/image" Target="../media/image12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92.png"/><Relationship Id="rId5" Type="http://schemas.openxmlformats.org/officeDocument/2006/relationships/image" Target="../media/image127.pn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notesSlide" Target="../notesSlides/notesSlide4.xml"/><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slideLayout" Target="../slideLayouts/slideLayout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tags" Target="../tags/tag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noProof="0" dirty="0" err="1" smtClean="0"/>
              <a:t>Hyper</a:t>
            </a:r>
            <a:r>
              <a:rPr lang="es-ES" noProof="0" dirty="0" smtClean="0"/>
              <a:t>-V R2</a:t>
            </a:r>
            <a:endParaRPr lang="es-ES" noProof="0" dirty="0"/>
          </a:p>
        </p:txBody>
      </p:sp>
      <p:sp>
        <p:nvSpPr>
          <p:cNvPr id="6" name="2 Subtítulo"/>
          <p:cNvSpPr txBox="1">
            <a:spLocks/>
          </p:cNvSpPr>
          <p:nvPr/>
        </p:nvSpPr>
        <p:spPr>
          <a:xfrm>
            <a:off x="4357686" y="4916492"/>
            <a:ext cx="4556131" cy="129859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rPr>
              <a:t>David Cervigón Luna</a:t>
            </a: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rPr>
              <a:t>Ingeniero Preventa - </a:t>
            </a:r>
            <a:r>
              <a:rPr kumimoji="0" lang="es-ES"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Virtualización</a:t>
            </a:r>
            <a:endPar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2"/>
              </a:rPr>
              <a:t>david.cervigon@microsoft.com</a:t>
            </a:r>
            <a:endPar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3"/>
              </a:rPr>
              <a:t>http://blogs.technet.com/davidcervigon</a:t>
            </a:r>
            <a:r>
              <a:rPr kumimoji="0" lang="es-E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s-E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Users\davidce\Desktop\Webcasts Virtualización\Microsoft Virtualization - Color + White (Reverse).png"/>
          <p:cNvPicPr>
            <a:picLocks noChangeAspect="1" noChangeArrowheads="1"/>
          </p:cNvPicPr>
          <p:nvPr/>
        </p:nvPicPr>
        <p:blipFill>
          <a:blip r:embed="rId4"/>
          <a:srcRect/>
          <a:stretch>
            <a:fillRect/>
          </a:stretch>
        </p:blipFill>
        <p:spPr bwMode="auto">
          <a:xfrm>
            <a:off x="838200" y="304800"/>
            <a:ext cx="8332732" cy="107157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77645" y="3089990"/>
            <a:ext cx="1651000" cy="1933893"/>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pitchFamily="34" charset="0"/>
              </a:rPr>
              <a:t>Windows Server 2008</a:t>
            </a:r>
          </a:p>
        </p:txBody>
      </p:sp>
      <p:sp>
        <p:nvSpPr>
          <p:cNvPr id="60" name="Rounded Rectangle 59"/>
          <p:cNvSpPr/>
          <p:nvPr/>
        </p:nvSpPr>
        <p:spPr bwMode="auto">
          <a:xfrm>
            <a:off x="1729147" y="3758320"/>
            <a:ext cx="647192" cy="54922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pitchFamily="34" charset="0"/>
              </a:rPr>
              <a:t>VSP</a:t>
            </a:r>
            <a:endParaRPr lang="en-US" sz="1300" dirty="0" smtClean="0">
              <a:solidFill>
                <a:schemeClr val="tx1"/>
              </a:solidFill>
              <a:latin typeface="Segoe" pitchFamily="34" charset="0"/>
            </a:endParaRPr>
          </a:p>
        </p:txBody>
      </p:sp>
      <p:grpSp>
        <p:nvGrpSpPr>
          <p:cNvPr id="3" name="Group 91"/>
          <p:cNvGrpSpPr/>
          <p:nvPr/>
        </p:nvGrpSpPr>
        <p:grpSpPr>
          <a:xfrm>
            <a:off x="825249" y="3758320"/>
            <a:ext cx="782869" cy="549226"/>
            <a:chOff x="975843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94" name="TextBox 93"/>
            <p:cNvSpPr txBox="1"/>
            <p:nvPr/>
          </p:nvSpPr>
          <p:spPr>
            <a:xfrm>
              <a:off x="9758434" y="3363934"/>
              <a:ext cx="867177" cy="349262"/>
            </a:xfrm>
            <a:prstGeom prst="rect">
              <a:avLst/>
            </a:prstGeom>
            <a:noFill/>
          </p:spPr>
          <p:txBody>
            <a:bodyPr wrap="square" rtlCol="0">
              <a:spAutoFit/>
            </a:bodyPr>
            <a:lstStyle/>
            <a:p>
              <a:pPr algn="ctr"/>
              <a:r>
                <a:rPr lang="en-US" sz="900" dirty="0" smtClean="0">
                  <a:latin typeface="Segoe" pitchFamily="34" charset="0"/>
                </a:rPr>
                <a:t>Windows Kernel</a:t>
              </a:r>
            </a:p>
          </p:txBody>
        </p:sp>
      </p:grpSp>
      <p:sp>
        <p:nvSpPr>
          <p:cNvPr id="2" name="Title 1"/>
          <p:cNvSpPr>
            <a:spLocks noGrp="1"/>
          </p:cNvSpPr>
          <p:nvPr>
            <p:ph type="title"/>
          </p:nvPr>
        </p:nvSpPr>
        <p:spPr>
          <a:xfrm>
            <a:off x="414470" y="228600"/>
            <a:ext cx="9084593" cy="553998"/>
          </a:xfrm>
        </p:spPr>
        <p:txBody>
          <a:bodyPr>
            <a:normAutofit/>
          </a:bodyPr>
          <a:lstStyle/>
          <a:p>
            <a:r>
              <a:rPr lang="es-ES" sz="4000" noProof="0" smtClean="0"/>
              <a:t>Arquitectura de Hyper-V</a:t>
            </a:r>
            <a:endParaRPr lang="es-ES" sz="4000" noProof="0">
              <a:solidFill>
                <a:schemeClr val="tx1"/>
              </a:solidFill>
            </a:endParaRPr>
          </a:p>
        </p:txBody>
      </p:sp>
      <p:sp>
        <p:nvSpPr>
          <p:cNvPr id="24" name="Rounded Rectangle 23"/>
          <p:cNvSpPr/>
          <p:nvPr/>
        </p:nvSpPr>
        <p:spPr bwMode="auto">
          <a:xfrm>
            <a:off x="2715752"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6" name="Rounded Rectangle 25"/>
          <p:cNvSpPr/>
          <p:nvPr/>
        </p:nvSpPr>
        <p:spPr bwMode="auto">
          <a:xfrm>
            <a:off x="4653857"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8" name="Rounded Rectangle 27"/>
          <p:cNvSpPr/>
          <p:nvPr/>
        </p:nvSpPr>
        <p:spPr bwMode="auto">
          <a:xfrm>
            <a:off x="6562054" y="1419104"/>
            <a:ext cx="1651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5" name="Rounded Rectangle 24"/>
          <p:cNvSpPr/>
          <p:nvPr/>
        </p:nvSpPr>
        <p:spPr bwMode="auto">
          <a:xfrm>
            <a:off x="4647875" y="3095513"/>
            <a:ext cx="1651000" cy="192837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pitchFamily="34" charset="0"/>
              </a:rPr>
              <a:t>Non-Hypervisor Aware OS</a:t>
            </a:r>
          </a:p>
        </p:txBody>
      </p:sp>
      <p:grpSp>
        <p:nvGrpSpPr>
          <p:cNvPr id="7" name="Group 127"/>
          <p:cNvGrpSpPr/>
          <p:nvPr/>
        </p:nvGrpSpPr>
        <p:grpSpPr>
          <a:xfrm>
            <a:off x="2708976" y="3095513"/>
            <a:ext cx="1651794" cy="1928370"/>
            <a:chOff x="3000711" y="3703984"/>
            <a:chExt cx="1829680" cy="1828800"/>
          </a:xfrm>
        </p:grpSpPr>
        <p:sp>
          <p:nvSpPr>
            <p:cNvPr id="23" name="Rounded Rectangle 22"/>
            <p:cNvSpPr/>
            <p:nvPr/>
          </p:nvSpPr>
          <p:spPr bwMode="auto">
            <a:xfrm>
              <a:off x="3001591" y="3703984"/>
              <a:ext cx="1828800" cy="18288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pitchFamily="34" charset="0"/>
                  </a:rPr>
                  <a:t>VSC</a:t>
                </a:r>
              </a:p>
            </p:txBody>
          </p:sp>
        </p:grpSp>
      </p:grpSp>
      <p:sp>
        <p:nvSpPr>
          <p:cNvPr id="72" name="Rounded Rectangle 71"/>
          <p:cNvSpPr/>
          <p:nvPr/>
        </p:nvSpPr>
        <p:spPr bwMode="auto">
          <a:xfrm>
            <a:off x="3047515" y="4644919"/>
            <a:ext cx="983996"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5" name="Rounded Rectangle 74"/>
          <p:cNvSpPr/>
          <p:nvPr/>
        </p:nvSpPr>
        <p:spPr bwMode="auto">
          <a:xfrm>
            <a:off x="4984898" y="4625041"/>
            <a:ext cx="1051578"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solidFill>
                  <a:schemeClr val="tx1"/>
                </a:solidFill>
                <a:latin typeface="Segoe" pitchFamily="34" charset="0"/>
              </a:rPr>
              <a:t>Emulacion</a:t>
            </a:r>
            <a:endParaRPr lang="en-US" sz="1200" dirty="0" smtClean="0">
              <a:solidFill>
                <a:schemeClr val="tx1"/>
              </a:solidFill>
              <a:latin typeface="Segoe" pitchFamily="34" charset="0"/>
            </a:endParaRPr>
          </a:p>
        </p:txBody>
      </p:sp>
      <p:sp>
        <p:nvSpPr>
          <p:cNvPr id="4" name="Rounded Rectangle 3"/>
          <p:cNvSpPr/>
          <p:nvPr/>
        </p:nvSpPr>
        <p:spPr bwMode="auto">
          <a:xfrm>
            <a:off x="741754" y="5775739"/>
            <a:ext cx="7630554" cy="508000"/>
          </a:xfrm>
          <a:prstGeom prst="round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“Designed for Windows” Server Hardware</a:t>
            </a:r>
          </a:p>
        </p:txBody>
      </p:sp>
      <p:sp>
        <p:nvSpPr>
          <p:cNvPr id="5" name="Rounded Rectangle 4"/>
          <p:cNvSpPr/>
          <p:nvPr/>
        </p:nvSpPr>
        <p:spPr bwMode="auto">
          <a:xfrm>
            <a:off x="742376" y="5162827"/>
            <a:ext cx="7630554" cy="508000"/>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Windows hypervisor</a:t>
            </a:r>
          </a:p>
        </p:txBody>
      </p:sp>
      <p:grpSp>
        <p:nvGrpSpPr>
          <p:cNvPr id="10" name="Group 128"/>
          <p:cNvGrpSpPr/>
          <p:nvPr/>
        </p:nvGrpSpPr>
        <p:grpSpPr>
          <a:xfrm>
            <a:off x="6556072" y="3081133"/>
            <a:ext cx="1651000" cy="1942750"/>
            <a:chOff x="7262111" y="3697360"/>
            <a:chExt cx="1828800" cy="1828800"/>
          </a:xfrm>
          <a:solidFill>
            <a:srgbClr val="0099FF"/>
          </a:solidFill>
        </p:grpSpPr>
        <p:sp>
          <p:nvSpPr>
            <p:cNvPr id="27" name="Rounded Rectangle 26"/>
            <p:cNvSpPr/>
            <p:nvPr/>
          </p:nvSpPr>
          <p:spPr bwMode="auto">
            <a:xfrm>
              <a:off x="7262111" y="3697360"/>
              <a:ext cx="1828800" cy="1828800"/>
            </a:xfrm>
            <a:prstGeom prst="roundRect">
              <a:avLst/>
            </a:prstGeom>
            <a:grp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err="1" smtClean="0">
                  <a:solidFill>
                    <a:schemeClr val="tx1"/>
                  </a:solidFill>
                  <a:latin typeface="Segoe" pitchFamily="34" charset="0"/>
                </a:rPr>
                <a:t>Xen</a:t>
              </a:r>
              <a:r>
                <a:rPr lang="en-US" sz="1500" dirty="0" smtClean="0">
                  <a:solidFill>
                    <a:schemeClr val="tx1"/>
                  </a:solidFill>
                  <a:latin typeface="Segoe" pitchFamily="34" charset="0"/>
                </a:rPr>
                <a:t>-Enabled Linux Kernel</a:t>
              </a:r>
            </a:p>
          </p:txBody>
        </p:sp>
        <p:sp>
          <p:nvSpPr>
            <p:cNvPr id="105" name="Rounded Rectangle 104"/>
            <p:cNvSpPr/>
            <p:nvPr/>
          </p:nvSpPr>
          <p:spPr bwMode="auto">
            <a:xfrm>
              <a:off x="7685591" y="4356678"/>
              <a:ext cx="960698" cy="38545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pitchFamily="34" charset="0"/>
                </a:rPr>
                <a:t>Linux VSC</a:t>
              </a:r>
            </a:p>
          </p:txBody>
        </p:sp>
        <p:sp>
          <p:nvSpPr>
            <p:cNvPr id="106" name="Rounded Rectangle 105"/>
            <p:cNvSpPr/>
            <p:nvPr/>
          </p:nvSpPr>
          <p:spPr bwMode="auto">
            <a:xfrm>
              <a:off x="7382764" y="5184186"/>
              <a:ext cx="1585732" cy="25022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err="1" smtClean="0">
                  <a:solidFill>
                    <a:schemeClr val="tx1"/>
                  </a:solidFill>
                  <a:latin typeface="Segoe" pitchFamily="34" charset="0"/>
                </a:rPr>
                <a:t>Hypercall</a:t>
              </a:r>
              <a:r>
                <a:rPr lang="en-US" sz="1000" dirty="0" smtClean="0">
                  <a:solidFill>
                    <a:schemeClr val="tx1"/>
                  </a:solidFill>
                  <a:latin typeface="Segoe" pitchFamily="34" charset="0"/>
                </a:rPr>
                <a:t> Adapter</a:t>
              </a:r>
            </a:p>
          </p:txBody>
        </p:sp>
      </p:grpSp>
      <p:sp>
        <p:nvSpPr>
          <p:cNvPr id="107" name="TextBox 106"/>
          <p:cNvSpPr txBox="1"/>
          <p:nvPr/>
        </p:nvSpPr>
        <p:spPr>
          <a:xfrm>
            <a:off x="835950" y="868104"/>
            <a:ext cx="1536056" cy="307771"/>
          </a:xfrm>
          <a:prstGeom prst="rect">
            <a:avLst/>
          </a:prstGeom>
          <a:noFill/>
        </p:spPr>
        <p:txBody>
          <a:bodyPr wrap="square" lIns="76194" tIns="38097" rIns="76194" bIns="38097" rtlCol="0">
            <a:spAutoFit/>
          </a:bodyPr>
          <a:lstStyle/>
          <a:p>
            <a:pPr algn="ctr"/>
            <a:r>
              <a:rPr lang="en-US" sz="1500" dirty="0" err="1" smtClean="0">
                <a:latin typeface="Segoe" pitchFamily="34" charset="0"/>
              </a:rPr>
              <a:t>Partición</a:t>
            </a:r>
            <a:r>
              <a:rPr lang="en-US" sz="1500" dirty="0" smtClean="0">
                <a:latin typeface="Segoe" pitchFamily="34" charset="0"/>
              </a:rPr>
              <a:t> Padre</a:t>
            </a:r>
          </a:p>
        </p:txBody>
      </p:sp>
      <p:sp>
        <p:nvSpPr>
          <p:cNvPr id="108" name="TextBox 107"/>
          <p:cNvSpPr txBox="1"/>
          <p:nvPr/>
        </p:nvSpPr>
        <p:spPr>
          <a:xfrm>
            <a:off x="2810880" y="868103"/>
            <a:ext cx="5256032" cy="436017"/>
          </a:xfrm>
          <a:prstGeom prst="rect">
            <a:avLst/>
          </a:prstGeom>
          <a:noFill/>
        </p:spPr>
        <p:txBody>
          <a:bodyPr wrap="square" lIns="76194" tIns="38097" rIns="76194" bIns="38097" rtlCol="0">
            <a:spAutoFit/>
          </a:bodyPr>
          <a:lstStyle/>
          <a:p>
            <a:pPr algn="ctr"/>
            <a:r>
              <a:rPr lang="en-US" sz="2300" dirty="0" err="1" smtClean="0">
                <a:latin typeface="Segoe" pitchFamily="34" charset="0"/>
              </a:rPr>
              <a:t>Particiones</a:t>
            </a:r>
            <a:r>
              <a:rPr lang="en-US" sz="2300" dirty="0" smtClean="0">
                <a:latin typeface="Segoe" pitchFamily="34" charset="0"/>
              </a:rPr>
              <a:t> </a:t>
            </a:r>
            <a:r>
              <a:rPr lang="en-US" sz="2300" dirty="0" err="1" smtClean="0">
                <a:latin typeface="Segoe" pitchFamily="34" charset="0"/>
              </a:rPr>
              <a:t>Hijas</a:t>
            </a:r>
            <a:endParaRPr lang="en-US" sz="2300" dirty="0" smtClean="0">
              <a:latin typeface="Segoe" pitchFamily="34" charset="0"/>
            </a:endParaRPr>
          </a:p>
        </p:txBody>
      </p:sp>
      <p:sp>
        <p:nvSpPr>
          <p:cNvPr id="22" name="Rounded Rectangle 21"/>
          <p:cNvSpPr/>
          <p:nvPr/>
        </p:nvSpPr>
        <p:spPr bwMode="auto">
          <a:xfrm>
            <a:off x="783627" y="1419104"/>
            <a:ext cx="1651000" cy="15240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09" name="Rounded Rectangle 108"/>
          <p:cNvSpPr/>
          <p:nvPr/>
        </p:nvSpPr>
        <p:spPr bwMode="auto">
          <a:xfrm>
            <a:off x="1024038" y="2633241"/>
            <a:ext cx="1210959"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VM Service</a:t>
            </a:r>
          </a:p>
        </p:txBody>
      </p:sp>
      <p:sp>
        <p:nvSpPr>
          <p:cNvPr id="110" name="Rounded Rectangle 109"/>
          <p:cNvSpPr/>
          <p:nvPr/>
        </p:nvSpPr>
        <p:spPr bwMode="auto">
          <a:xfrm>
            <a:off x="1024113" y="2335836"/>
            <a:ext cx="120210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WMI Provider</a:t>
            </a:r>
          </a:p>
        </p:txBody>
      </p:sp>
      <p:grpSp>
        <p:nvGrpSpPr>
          <p:cNvPr id="11" name="Group 114"/>
          <p:cNvGrpSpPr/>
          <p:nvPr/>
        </p:nvGrpSpPr>
        <p:grpSpPr>
          <a:xfrm>
            <a:off x="1121604" y="1535044"/>
            <a:ext cx="987011" cy="643282"/>
            <a:chOff x="8557589"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4" name="TextBox 113"/>
            <p:cNvSpPr txBox="1"/>
            <p:nvPr/>
          </p:nvSpPr>
          <p:spPr>
            <a:xfrm>
              <a:off x="8557589" y="626162"/>
              <a:ext cx="1093304" cy="517065"/>
            </a:xfrm>
            <a:prstGeom prst="rect">
              <a:avLst/>
            </a:prstGeom>
            <a:noFill/>
          </p:spPr>
          <p:txBody>
            <a:bodyPr wrap="square" rtlCol="0">
              <a:spAutoFit/>
            </a:bodyPr>
            <a:lstStyle/>
            <a:p>
              <a:pPr algn="ctr"/>
              <a:r>
                <a:rPr lang="en-US" sz="1100" dirty="0" smtClean="0">
                  <a:latin typeface="Segoe" pitchFamily="34" charset="0"/>
                </a:rPr>
                <a:t>VM Worker Processes</a:t>
              </a:r>
            </a:p>
          </p:txBody>
        </p:sp>
      </p:grpSp>
      <p:sp>
        <p:nvSpPr>
          <p:cNvPr id="116" name="Rounded Rectangle 115"/>
          <p:cNvSpPr/>
          <p:nvPr/>
        </p:nvSpPr>
        <p:spPr bwMode="auto">
          <a:xfrm>
            <a:off x="7677150" y="357166"/>
            <a:ext cx="2063750" cy="1524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OS</a:t>
            </a:r>
          </a:p>
        </p:txBody>
      </p:sp>
      <p:sp>
        <p:nvSpPr>
          <p:cNvPr id="118" name="Rounded Rectangle 117"/>
          <p:cNvSpPr/>
          <p:nvPr/>
        </p:nvSpPr>
        <p:spPr bwMode="auto">
          <a:xfrm>
            <a:off x="7677150" y="517072"/>
            <a:ext cx="2063750" cy="1524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ISV / IHV / OEM</a:t>
            </a:r>
          </a:p>
        </p:txBody>
      </p:sp>
      <p:sp>
        <p:nvSpPr>
          <p:cNvPr id="119" name="Rounded Rectangle 118"/>
          <p:cNvSpPr/>
          <p:nvPr/>
        </p:nvSpPr>
        <p:spPr bwMode="auto">
          <a:xfrm>
            <a:off x="7677150" y="693782"/>
            <a:ext cx="2063750" cy="15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Hyper-V</a:t>
            </a:r>
          </a:p>
        </p:txBody>
      </p:sp>
      <p:sp>
        <p:nvSpPr>
          <p:cNvPr id="120" name="Rounded Rectangle 119"/>
          <p:cNvSpPr/>
          <p:nvPr/>
        </p:nvSpPr>
        <p:spPr bwMode="auto">
          <a:xfrm>
            <a:off x="7677150" y="865734"/>
            <a:ext cx="206375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 </a:t>
            </a:r>
            <a:r>
              <a:rPr lang="en-US" sz="1000" b="1" dirty="0" err="1" smtClean="0">
                <a:solidFill>
                  <a:schemeClr val="bg1"/>
                </a:solidFill>
                <a:latin typeface="Segoe" pitchFamily="34" charset="0"/>
              </a:rPr>
              <a:t>XenSource</a:t>
            </a:r>
            <a:endParaRPr lang="en-US" sz="1000" b="1" dirty="0" smtClean="0">
              <a:solidFill>
                <a:schemeClr val="bg1"/>
              </a:solidFill>
              <a:latin typeface="Segoe" pitchFamily="34" charset="0"/>
            </a:endParaRPr>
          </a:p>
        </p:txBody>
      </p:sp>
      <p:sp>
        <p:nvSpPr>
          <p:cNvPr id="131" name="Line 4"/>
          <p:cNvSpPr>
            <a:spLocks noChangeShapeType="1"/>
          </p:cNvSpPr>
          <p:nvPr/>
        </p:nvSpPr>
        <p:spPr bwMode="auto">
          <a:xfrm flipH="1" flipV="1">
            <a:off x="768746" y="3034507"/>
            <a:ext cx="89154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2" name="Line 4"/>
          <p:cNvSpPr>
            <a:spLocks noChangeShapeType="1"/>
          </p:cNvSpPr>
          <p:nvPr/>
        </p:nvSpPr>
        <p:spPr bwMode="auto">
          <a:xfrm flipH="1" flipV="1">
            <a:off x="768746" y="5091907"/>
            <a:ext cx="89154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3" name="Line 4"/>
          <p:cNvSpPr>
            <a:spLocks noChangeShapeType="1"/>
          </p:cNvSpPr>
          <p:nvPr/>
        </p:nvSpPr>
        <p:spPr bwMode="auto">
          <a:xfrm flipH="1">
            <a:off x="2571088"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4" name="Line 4"/>
          <p:cNvSpPr>
            <a:spLocks noChangeShapeType="1"/>
          </p:cNvSpPr>
          <p:nvPr/>
        </p:nvSpPr>
        <p:spPr bwMode="auto">
          <a:xfrm flipH="1">
            <a:off x="4497255"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5" name="Line 4"/>
          <p:cNvSpPr>
            <a:spLocks noChangeShapeType="1"/>
          </p:cNvSpPr>
          <p:nvPr/>
        </p:nvSpPr>
        <p:spPr bwMode="auto">
          <a:xfrm flipH="1">
            <a:off x="6423421"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6" name="Line 4"/>
          <p:cNvSpPr>
            <a:spLocks noChangeShapeType="1"/>
          </p:cNvSpPr>
          <p:nvPr/>
        </p:nvSpPr>
        <p:spPr bwMode="auto">
          <a:xfrm flipH="1">
            <a:off x="8349588"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7" name="TextBox 136"/>
          <p:cNvSpPr txBox="1"/>
          <p:nvPr/>
        </p:nvSpPr>
        <p:spPr>
          <a:xfrm>
            <a:off x="8475134" y="2184403"/>
            <a:ext cx="1210733" cy="795089"/>
          </a:xfrm>
          <a:prstGeom prst="rect">
            <a:avLst/>
          </a:prstGeom>
          <a:noFill/>
        </p:spPr>
        <p:txBody>
          <a:bodyPr wrap="square" lIns="76194" tIns="38097" rIns="76194" bIns="38097" rtlCol="0">
            <a:spAutoFit/>
          </a:bodyPr>
          <a:lstStyle/>
          <a:p>
            <a:pPr algn="ctr"/>
            <a:r>
              <a:rPr lang="en-US" sz="2300" dirty="0" smtClean="0">
                <a:latin typeface="Segoe" pitchFamily="34" charset="0"/>
              </a:rPr>
              <a:t>User Mode</a:t>
            </a:r>
          </a:p>
        </p:txBody>
      </p:sp>
      <p:sp>
        <p:nvSpPr>
          <p:cNvPr id="138" name="TextBox 137"/>
          <p:cNvSpPr txBox="1"/>
          <p:nvPr/>
        </p:nvSpPr>
        <p:spPr>
          <a:xfrm>
            <a:off x="8475134" y="4216403"/>
            <a:ext cx="1210733" cy="795089"/>
          </a:xfrm>
          <a:prstGeom prst="rect">
            <a:avLst/>
          </a:prstGeom>
          <a:noFill/>
        </p:spPr>
        <p:txBody>
          <a:bodyPr wrap="square" lIns="76194" tIns="38097" rIns="76194" bIns="38097" rtlCol="0">
            <a:spAutoFit/>
          </a:bodyPr>
          <a:lstStyle/>
          <a:p>
            <a:pPr algn="ctr"/>
            <a:r>
              <a:rPr lang="en-US" sz="2300" dirty="0" smtClean="0">
                <a:latin typeface="Segoe" pitchFamily="34" charset="0"/>
              </a:rPr>
              <a:t>Kernel Mode</a:t>
            </a:r>
          </a:p>
        </p:txBody>
      </p:sp>
      <p:sp>
        <p:nvSpPr>
          <p:cNvPr id="54" name="TextBox 53"/>
          <p:cNvSpPr txBox="1"/>
          <p:nvPr/>
        </p:nvSpPr>
        <p:spPr>
          <a:xfrm>
            <a:off x="7596695" y="0"/>
            <a:ext cx="1922384" cy="261604"/>
          </a:xfrm>
          <a:prstGeom prst="rect">
            <a:avLst/>
          </a:prstGeom>
          <a:noFill/>
        </p:spPr>
        <p:txBody>
          <a:bodyPr wrap="square" lIns="76194" tIns="38097" rIns="76194" bIns="38097" rtlCol="0">
            <a:spAutoFit/>
          </a:bodyPr>
          <a:lstStyle/>
          <a:p>
            <a:r>
              <a:rPr lang="en-US" sz="1200" dirty="0" err="1" smtClean="0">
                <a:latin typeface="Segoe" pitchFamily="34" charset="0"/>
              </a:rPr>
              <a:t>Proporcionado</a:t>
            </a:r>
            <a:r>
              <a:rPr lang="en-US" sz="1200" dirty="0" smtClean="0">
                <a:latin typeface="Segoe" pitchFamily="34" charset="0"/>
              </a:rPr>
              <a:t> </a:t>
            </a:r>
            <a:r>
              <a:rPr lang="en-US" sz="1200" dirty="0" err="1" smtClean="0">
                <a:latin typeface="Segoe" pitchFamily="34" charset="0"/>
              </a:rPr>
              <a:t>por</a:t>
            </a:r>
            <a:endParaRPr lang="en-US" sz="1200" dirty="0" smtClean="0">
              <a:latin typeface="Segoe" pitchFamily="34" charset="0"/>
            </a:endParaRPr>
          </a:p>
        </p:txBody>
      </p:sp>
      <p:sp>
        <p:nvSpPr>
          <p:cNvPr id="56" name="TextBox 55"/>
          <p:cNvSpPr txBox="1"/>
          <p:nvPr/>
        </p:nvSpPr>
        <p:spPr>
          <a:xfrm>
            <a:off x="8473350" y="5194443"/>
            <a:ext cx="1210733" cy="436017"/>
          </a:xfrm>
          <a:prstGeom prst="rect">
            <a:avLst/>
          </a:prstGeom>
          <a:noFill/>
        </p:spPr>
        <p:txBody>
          <a:bodyPr wrap="square" lIns="76194" tIns="38097" rIns="76194" bIns="38097" rtlCol="0">
            <a:spAutoFit/>
          </a:bodyPr>
          <a:lstStyle/>
          <a:p>
            <a:pPr algn="ctr"/>
            <a:r>
              <a:rPr lang="en-US" sz="2300" dirty="0" smtClean="0">
                <a:latin typeface="Segoe" pitchFamily="34" charset="0"/>
              </a:rPr>
              <a:t>Ring -1</a:t>
            </a:r>
          </a:p>
        </p:txBody>
      </p:sp>
      <p:sp>
        <p:nvSpPr>
          <p:cNvPr id="57" name="Rounded Rectangle 56"/>
          <p:cNvSpPr/>
          <p:nvPr/>
        </p:nvSpPr>
        <p:spPr bwMode="auto">
          <a:xfrm>
            <a:off x="1298443" y="4172036"/>
            <a:ext cx="684902" cy="429653"/>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IHV Drivers</a:t>
            </a:r>
          </a:p>
        </p:txBody>
      </p:sp>
      <p:sp>
        <p:nvSpPr>
          <p:cNvPr id="68" name="Rounded Rectangle 67"/>
          <p:cNvSpPr/>
          <p:nvPr/>
        </p:nvSpPr>
        <p:spPr bwMode="auto">
          <a:xfrm>
            <a:off x="1127750" y="4644919"/>
            <a:ext cx="983996"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8" name="Rounded Rectangle 77"/>
          <p:cNvSpPr/>
          <p:nvPr/>
        </p:nvSpPr>
        <p:spPr bwMode="auto">
          <a:xfrm>
            <a:off x="6896648" y="4255043"/>
            <a:ext cx="983996" cy="323088"/>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err="1" smtClean="0">
                <a:solidFill>
                  <a:schemeClr val="tx1"/>
                </a:solidFill>
                <a:latin typeface="Segoe" pitchFamily="34" charset="0"/>
              </a:rPr>
              <a:t>VMBus</a:t>
            </a:r>
            <a:endParaRPr lang="en-US" sz="1500" dirty="0" smtClean="0">
              <a:solidFill>
                <a:schemeClr val="tx1"/>
              </a:solidFill>
              <a:latin typeface="Segoe" pitchFamily="34" charset="0"/>
            </a:endParaRPr>
          </a:p>
        </p:txBody>
      </p:sp>
      <p:sp>
        <p:nvSpPr>
          <p:cNvPr id="59" name="TextBox 58"/>
          <p:cNvSpPr txBox="1"/>
          <p:nvPr/>
        </p:nvSpPr>
        <p:spPr>
          <a:xfrm>
            <a:off x="936788" y="1987828"/>
            <a:ext cx="1615108" cy="353943"/>
          </a:xfrm>
          <a:prstGeom prst="rect">
            <a:avLst/>
          </a:prstGeom>
          <a:noFill/>
        </p:spPr>
        <p:txBody>
          <a:bodyPr wrap="square" lIns="91436" tIns="45718" rIns="91436" bIns="45718" rtlCol="0">
            <a:spAutoFit/>
          </a:bodyPr>
          <a:lstStyle/>
          <a:p>
            <a:r>
              <a:rPr lang="en-US" sz="1700" dirty="0" err="1" smtClean="0"/>
              <a:t>Aplicaciones</a:t>
            </a:r>
            <a:endParaRPr lang="en-US" sz="1700" dirty="0"/>
          </a:p>
        </p:txBody>
      </p:sp>
      <p:sp>
        <p:nvSpPr>
          <p:cNvPr id="58" name="Rounded Rectangle 56"/>
          <p:cNvSpPr/>
          <p:nvPr/>
        </p:nvSpPr>
        <p:spPr bwMode="auto">
          <a:xfrm>
            <a:off x="3095612" y="4214819"/>
            <a:ext cx="773912" cy="429653"/>
          </a:xfrm>
          <a:prstGeom prst="roundRect">
            <a:avLst/>
          </a:prstGeom>
          <a:solidFill>
            <a:srgbClr val="00B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Synthetic</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
        <p:nvSpPr>
          <p:cNvPr id="62" name="Rounded Rectangle 56"/>
          <p:cNvSpPr/>
          <p:nvPr/>
        </p:nvSpPr>
        <p:spPr bwMode="auto">
          <a:xfrm>
            <a:off x="5107782" y="4143381"/>
            <a:ext cx="773912" cy="429653"/>
          </a:xfrm>
          <a:prstGeom prst="roundRect">
            <a:avLst/>
          </a:prstGeom>
          <a:solidFill>
            <a:srgbClr val="9C42E6"/>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Emulated</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1"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 fill="hold"/>
                                        <p:tgtEl>
                                          <p:spTgt spid="58"/>
                                        </p:tgtEl>
                                        <p:attrNameLst>
                                          <p:attrName>ppt_x</p:attrName>
                                        </p:attrNameLst>
                                      </p:cBhvr>
                                      <p:tavLst>
                                        <p:tav tm="0">
                                          <p:val>
                                            <p:strVal val="1+#ppt_w/2"/>
                                          </p:val>
                                        </p:tav>
                                        <p:tav tm="100000">
                                          <p:val>
                                            <p:strVal val="#ppt_x"/>
                                          </p:val>
                                        </p:tav>
                                      </p:tavLst>
                                    </p:anim>
                                    <p:anim calcmode="lin" valueType="num">
                                      <p:cBhvr additive="base">
                                        <p:cTn id="1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1+#ppt_w/2"/>
                                          </p:val>
                                        </p:tav>
                                        <p:tav tm="100000">
                                          <p:val>
                                            <p:strVal val="#ppt_x"/>
                                          </p:val>
                                        </p:tav>
                                      </p:tavLst>
                                    </p:anim>
                                    <p:anim calcmode="lin" valueType="num">
                                      <p:cBhvr additive="base">
                                        <p:cTn id="126" dur="500" fill="hold"/>
                                        <p:tgtEl>
                                          <p:spTgt spid="26"/>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1+#ppt_w/2"/>
                                          </p:val>
                                        </p:tav>
                                        <p:tav tm="100000">
                                          <p:val>
                                            <p:strVal val="#ppt_x"/>
                                          </p:val>
                                        </p:tav>
                                      </p:tavLst>
                                    </p:anim>
                                    <p:anim calcmode="lin" valueType="num">
                                      <p:cBhvr additive="base">
                                        <p:cTn id="130" dur="500" fill="hold"/>
                                        <p:tgtEl>
                                          <p:spTgt spid="2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additive="base">
                                        <p:cTn id="133" dur="500" fill="hold"/>
                                        <p:tgtEl>
                                          <p:spTgt spid="75"/>
                                        </p:tgtEl>
                                        <p:attrNameLst>
                                          <p:attrName>ppt_x</p:attrName>
                                        </p:attrNameLst>
                                      </p:cBhvr>
                                      <p:tavLst>
                                        <p:tav tm="0">
                                          <p:val>
                                            <p:strVal val="1+#ppt_w/2"/>
                                          </p:val>
                                        </p:tav>
                                        <p:tav tm="100000">
                                          <p:val>
                                            <p:strVal val="#ppt_x"/>
                                          </p:val>
                                        </p:tav>
                                      </p:tavLst>
                                    </p:anim>
                                    <p:anim calcmode="lin" valueType="num">
                                      <p:cBhvr additive="base">
                                        <p:cTn id="134" dur="500" fill="hold"/>
                                        <p:tgtEl>
                                          <p:spTgt spid="75"/>
                                        </p:tgtEl>
                                        <p:attrNameLst>
                                          <p:attrName>ppt_y</p:attrName>
                                        </p:attrNameLst>
                                      </p:cBhvr>
                                      <p:tavLst>
                                        <p:tav tm="0">
                                          <p:val>
                                            <p:strVal val="#ppt_y"/>
                                          </p:val>
                                        </p:tav>
                                        <p:tav tm="100000">
                                          <p:val>
                                            <p:strVal val="#ppt_y"/>
                                          </p:val>
                                        </p:tav>
                                      </p:tavLst>
                                    </p:anim>
                                  </p:childTnLst>
                                </p:cTn>
                              </p:par>
                              <p:par>
                                <p:cTn id="135" presetID="10"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2" presetClass="entr" presetSubtype="2" fill="hold" grpId="1"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additive="base">
                                        <p:cTn id="140" dur="500" fill="hold"/>
                                        <p:tgtEl>
                                          <p:spTgt spid="62"/>
                                        </p:tgtEl>
                                        <p:attrNameLst>
                                          <p:attrName>ppt_x</p:attrName>
                                        </p:attrNameLst>
                                      </p:cBhvr>
                                      <p:tavLst>
                                        <p:tav tm="0">
                                          <p:val>
                                            <p:strVal val="1+#ppt_w/2"/>
                                          </p:val>
                                        </p:tav>
                                        <p:tav tm="100000">
                                          <p:val>
                                            <p:strVal val="#ppt_x"/>
                                          </p:val>
                                        </p:tav>
                                      </p:tavLst>
                                    </p:anim>
                                    <p:anim calcmode="lin" valueType="num">
                                      <p:cBhvr additive="base">
                                        <p:cTn id="141"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additive="base">
                                        <p:cTn id="146" dur="500" fill="hold"/>
                                        <p:tgtEl>
                                          <p:spTgt spid="28"/>
                                        </p:tgtEl>
                                        <p:attrNameLst>
                                          <p:attrName>ppt_x</p:attrName>
                                        </p:attrNameLst>
                                      </p:cBhvr>
                                      <p:tavLst>
                                        <p:tav tm="0">
                                          <p:val>
                                            <p:strVal val="1+#ppt_w/2"/>
                                          </p:val>
                                        </p:tav>
                                        <p:tav tm="100000">
                                          <p:val>
                                            <p:strVal val="#ppt_x"/>
                                          </p:val>
                                        </p:tav>
                                      </p:tavLst>
                                    </p:anim>
                                    <p:anim calcmode="lin" valueType="num">
                                      <p:cBhvr additive="base">
                                        <p:cTn id="147" dur="500" fill="hold"/>
                                        <p:tgtEl>
                                          <p:spTgt spid="28"/>
                                        </p:tgtEl>
                                        <p:attrNameLst>
                                          <p:attrName>ppt_y</p:attrName>
                                        </p:attrNameLst>
                                      </p:cBhvr>
                                      <p:tavLst>
                                        <p:tav tm="0">
                                          <p:val>
                                            <p:strVal val="#ppt_y"/>
                                          </p:val>
                                        </p:tav>
                                        <p:tav tm="100000">
                                          <p:val>
                                            <p:strVal val="#ppt_y"/>
                                          </p:val>
                                        </p:tav>
                                      </p:tavLst>
                                    </p:anim>
                                  </p:childTnLst>
                                </p:cTn>
                              </p:par>
                              <p:par>
                                <p:cTn id="148" presetID="10" presetClass="entr" presetSubtype="0" fill="hold" grpId="0" nodeType="withEffect">
                                  <p:stCondLst>
                                    <p:cond delay="0"/>
                                  </p:stCondLst>
                                  <p:childTnLst>
                                    <p:set>
                                      <p:cBhvr>
                                        <p:cTn id="149" dur="1" fill="hold">
                                          <p:stCondLst>
                                            <p:cond delay="0"/>
                                          </p:stCondLst>
                                        </p:cTn>
                                        <p:tgtEl>
                                          <p:spTgt spid="120"/>
                                        </p:tgtEl>
                                        <p:attrNameLst>
                                          <p:attrName>style.visibility</p:attrName>
                                        </p:attrNameLst>
                                      </p:cBhvr>
                                      <p:to>
                                        <p:strVal val="visible"/>
                                      </p:to>
                                    </p:set>
                                    <p:animEffect transition="in" filter="fade">
                                      <p:cBhvr>
                                        <p:cTn id="150" dur="500"/>
                                        <p:tgtEl>
                                          <p:spTgt spid="120"/>
                                        </p:tgtEl>
                                      </p:cBhvr>
                                    </p:animEffect>
                                  </p:childTnLst>
                                </p:cTn>
                              </p:par>
                              <p:par>
                                <p:cTn id="151" presetID="2" presetClass="entr" presetSubtype="2" fill="hold" nodeType="withEffect">
                                  <p:stCondLst>
                                    <p:cond delay="0"/>
                                  </p:stCondLst>
                                  <p:childTnLst>
                                    <p:set>
                                      <p:cBhvr>
                                        <p:cTn id="152" dur="1" fill="hold">
                                          <p:stCondLst>
                                            <p:cond delay="0"/>
                                          </p:stCondLst>
                                        </p:cTn>
                                        <p:tgtEl>
                                          <p:spTgt spid="10"/>
                                        </p:tgtEl>
                                        <p:attrNameLst>
                                          <p:attrName>style.visibility</p:attrName>
                                        </p:attrNameLst>
                                      </p:cBhvr>
                                      <p:to>
                                        <p:strVal val="visible"/>
                                      </p:to>
                                    </p:set>
                                    <p:anim calcmode="lin" valueType="num">
                                      <p:cBhvr additive="base">
                                        <p:cTn id="153" dur="500" fill="hold"/>
                                        <p:tgtEl>
                                          <p:spTgt spid="10"/>
                                        </p:tgtEl>
                                        <p:attrNameLst>
                                          <p:attrName>ppt_x</p:attrName>
                                        </p:attrNameLst>
                                      </p:cBhvr>
                                      <p:tavLst>
                                        <p:tav tm="0">
                                          <p:val>
                                            <p:strVal val="1+#ppt_w/2"/>
                                          </p:val>
                                        </p:tav>
                                        <p:tav tm="100000">
                                          <p:val>
                                            <p:strVal val="#ppt_x"/>
                                          </p:val>
                                        </p:tav>
                                      </p:tavLst>
                                    </p:anim>
                                    <p:anim calcmode="lin" valueType="num">
                                      <p:cBhvr additive="base">
                                        <p:cTn id="154" dur="500" fill="hold"/>
                                        <p:tgtEl>
                                          <p:spTgt spid="10"/>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anim calcmode="lin" valueType="num">
                                      <p:cBhvr additive="base">
                                        <p:cTn id="157" dur="500" fill="hold"/>
                                        <p:tgtEl>
                                          <p:spTgt spid="78"/>
                                        </p:tgtEl>
                                        <p:attrNameLst>
                                          <p:attrName>ppt_x</p:attrName>
                                        </p:attrNameLst>
                                      </p:cBhvr>
                                      <p:tavLst>
                                        <p:tav tm="0">
                                          <p:val>
                                            <p:strVal val="1+#ppt_w/2"/>
                                          </p:val>
                                        </p:tav>
                                        <p:tav tm="100000">
                                          <p:val>
                                            <p:strVal val="#ppt_x"/>
                                          </p:val>
                                        </p:tav>
                                      </p:tavLst>
                                    </p:anim>
                                    <p:anim calcmode="lin" valueType="num">
                                      <p:cBhvr additive="base">
                                        <p:cTn id="158" dur="500" fill="hold"/>
                                        <p:tgtEl>
                                          <p:spTgt spid="78"/>
                                        </p:tgtEl>
                                        <p:attrNameLst>
                                          <p:attrName>ppt_y</p:attrName>
                                        </p:attrNameLst>
                                      </p:cBhvr>
                                      <p:tavLst>
                                        <p:tav tm="0">
                                          <p:val>
                                            <p:strVal val="#ppt_y"/>
                                          </p:val>
                                        </p:tav>
                                        <p:tav tm="100000">
                                          <p:val>
                                            <p:strVal val="#ppt_y"/>
                                          </p:val>
                                        </p:tav>
                                      </p:tavLst>
                                    </p:anim>
                                  </p:childTnLst>
                                </p:cTn>
                              </p:par>
                              <p:par>
                                <p:cTn id="159" presetID="10" presetClass="entr" presetSubtype="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fade">
                                      <p:cBhvr>
                                        <p:cTn id="1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P spid="58" grpId="0" animBg="1"/>
      <p:bldP spid="58" grpId="1" animBg="1"/>
      <p:bldP spid="62" grpId="0" animBg="1"/>
      <p:bldP spid="6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4953000" y="2209800"/>
            <a:ext cx="3962400" cy="2895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8" name="Rounded Rectangle 47"/>
          <p:cNvSpPr/>
          <p:nvPr/>
        </p:nvSpPr>
        <p:spPr bwMode="auto">
          <a:xfrm>
            <a:off x="742951" y="2209799"/>
            <a:ext cx="3797300" cy="2895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2" name="Title 1"/>
          <p:cNvSpPr>
            <a:spLocks noGrp="1"/>
          </p:cNvSpPr>
          <p:nvPr>
            <p:ph type="title"/>
          </p:nvPr>
        </p:nvSpPr>
        <p:spPr>
          <a:xfrm>
            <a:off x="412750" y="230189"/>
            <a:ext cx="9080500" cy="1107996"/>
          </a:xfrm>
        </p:spPr>
        <p:txBody>
          <a:bodyPr/>
          <a:lstStyle/>
          <a:p>
            <a:r>
              <a:rPr lang="es-ES" sz="4000" noProof="0" dirty="0" smtClean="0"/>
              <a:t>Windows Server 2008 R2 </a:t>
            </a:r>
            <a:r>
              <a:rPr lang="es-ES" sz="4000" noProof="0" dirty="0" err="1" smtClean="0"/>
              <a:t>Hyper</a:t>
            </a:r>
            <a:r>
              <a:rPr lang="es-ES" sz="4000" noProof="0" dirty="0" smtClean="0"/>
              <a:t>-V vs. Microsoft </a:t>
            </a:r>
            <a:r>
              <a:rPr lang="es-ES" sz="4000" noProof="0" dirty="0" err="1" smtClean="0"/>
              <a:t>Hyper</a:t>
            </a:r>
            <a:r>
              <a:rPr lang="es-ES" sz="4000" noProof="0" dirty="0" smtClean="0"/>
              <a:t>-V Server 2008 R2</a:t>
            </a:r>
            <a:endParaRPr lang="es-ES" sz="4000" noProof="0" dirty="0"/>
          </a:p>
        </p:txBody>
      </p:sp>
      <p:sp>
        <p:nvSpPr>
          <p:cNvPr id="10" name="TextBox 9"/>
          <p:cNvSpPr txBox="1"/>
          <p:nvPr/>
        </p:nvSpPr>
        <p:spPr>
          <a:xfrm>
            <a:off x="1816100" y="4343399"/>
            <a:ext cx="1898650" cy="381000"/>
          </a:xfrm>
          <a:prstGeom prst="rect">
            <a:avLst/>
          </a:prstGeom>
          <a:noFill/>
        </p:spPr>
        <p:txBody>
          <a:bodyPr wrap="square" rtlCol="0">
            <a:spAutoFit/>
          </a:bodyPr>
          <a:lstStyle/>
          <a:p>
            <a:pPr algn="l" rtl="0"/>
            <a:endParaRPr lang="en-US" kern="1200" dirty="0">
              <a:solidFill>
                <a:srgbClr val="FFFFFF"/>
              </a:solidFill>
              <a:latin typeface="Segoe"/>
              <a:ea typeface="+mn-ea"/>
              <a:cs typeface="+mn-cs"/>
            </a:endParaRPr>
          </a:p>
        </p:txBody>
      </p:sp>
      <p:sp>
        <p:nvSpPr>
          <p:cNvPr id="12" name="TextBox 11"/>
          <p:cNvSpPr txBox="1"/>
          <p:nvPr/>
        </p:nvSpPr>
        <p:spPr>
          <a:xfrm>
            <a:off x="825500" y="1524001"/>
            <a:ext cx="3797300" cy="646331"/>
          </a:xfrm>
          <a:prstGeom prst="rect">
            <a:avLst/>
          </a:prstGeom>
          <a:noFill/>
        </p:spPr>
        <p:txBody>
          <a:bodyPr wrap="square" rtlCol="0">
            <a:spAutoFit/>
          </a:bodyPr>
          <a:lstStyle/>
          <a:p>
            <a:pPr algn="ctr" rtl="0"/>
            <a:r>
              <a:rPr lang="en-US" b="1" kern="1200" dirty="0">
                <a:solidFill>
                  <a:srgbClr val="FFFFFF"/>
                </a:solidFill>
                <a:latin typeface="Segoe"/>
                <a:ea typeface="+mn-ea"/>
                <a:cs typeface="+mn-cs"/>
              </a:rPr>
              <a:t>Microsoft Hyper-V </a:t>
            </a:r>
            <a:r>
              <a:rPr lang="en-US" b="1" kern="1200" dirty="0" smtClean="0">
                <a:solidFill>
                  <a:srgbClr val="FFFFFF"/>
                </a:solidFill>
                <a:latin typeface="Segoe"/>
                <a:ea typeface="+mn-ea"/>
                <a:cs typeface="+mn-cs"/>
              </a:rPr>
              <a:t>Server 2008 R2 (</a:t>
            </a:r>
            <a:r>
              <a:rPr lang="en-US" b="1" kern="1200" dirty="0">
                <a:solidFill>
                  <a:srgbClr val="FFFFFF"/>
                </a:solidFill>
                <a:latin typeface="Segoe"/>
                <a:ea typeface="+mn-ea"/>
                <a:cs typeface="+mn-cs"/>
              </a:rPr>
              <a:t>HVS)</a:t>
            </a:r>
          </a:p>
        </p:txBody>
      </p:sp>
      <p:sp>
        <p:nvSpPr>
          <p:cNvPr id="39" name="TextBox 38"/>
          <p:cNvSpPr txBox="1"/>
          <p:nvPr/>
        </p:nvSpPr>
        <p:spPr>
          <a:xfrm>
            <a:off x="972256" y="5352871"/>
            <a:ext cx="3586340" cy="1477328"/>
          </a:xfrm>
          <a:prstGeom prst="rect">
            <a:avLst/>
          </a:prstGeom>
          <a:noFill/>
        </p:spPr>
        <p:txBody>
          <a:bodyPr wrap="square" rtlCol="0">
            <a:spAutoFit/>
          </a:bodyPr>
          <a:lstStyle/>
          <a:p>
            <a:pPr algn="ctr" rtl="0"/>
            <a:r>
              <a:rPr lang="en-US" kern="1200" dirty="0" err="1" smtClean="0">
                <a:solidFill>
                  <a:srgbClr val="FFFFFF"/>
                </a:solidFill>
                <a:latin typeface="Segoe"/>
                <a:ea typeface="+mn-ea"/>
                <a:cs typeface="+mn-cs"/>
              </a:rPr>
              <a:t>Descarga</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gratuita</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que</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incluye</a:t>
            </a:r>
            <a:r>
              <a:rPr lang="en-US" kern="1200" dirty="0" smtClean="0">
                <a:solidFill>
                  <a:srgbClr val="FFFFFF"/>
                </a:solidFill>
                <a:latin typeface="Segoe"/>
                <a:ea typeface="+mn-ea"/>
                <a:cs typeface="+mn-cs"/>
              </a:rPr>
              <a:t> el hypervisor y </a:t>
            </a:r>
            <a:r>
              <a:rPr lang="en-US" kern="1200" dirty="0" err="1" smtClean="0">
                <a:solidFill>
                  <a:srgbClr val="FFFFFF"/>
                </a:solidFill>
                <a:latin typeface="Segoe"/>
                <a:ea typeface="+mn-ea"/>
                <a:cs typeface="+mn-cs"/>
              </a:rPr>
              <a:t>todos</a:t>
            </a:r>
            <a:r>
              <a:rPr lang="en-US" kern="1200" dirty="0" smtClean="0">
                <a:solidFill>
                  <a:srgbClr val="FFFFFF"/>
                </a:solidFill>
                <a:latin typeface="Segoe"/>
                <a:ea typeface="+mn-ea"/>
                <a:cs typeface="+mn-cs"/>
              </a:rPr>
              <a:t> los </a:t>
            </a:r>
            <a:r>
              <a:rPr lang="en-US" kern="1200" dirty="0" err="1" smtClean="0">
                <a:solidFill>
                  <a:srgbClr val="FFFFFF"/>
                </a:solidFill>
                <a:latin typeface="Segoe"/>
                <a:ea typeface="+mn-ea"/>
                <a:cs typeface="+mn-cs"/>
              </a:rPr>
              <a:t>componentes</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necesarios</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para</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virtualizar</a:t>
            </a:r>
            <a:r>
              <a:rPr lang="en-US" kern="1200" dirty="0" smtClean="0">
                <a:solidFill>
                  <a:srgbClr val="FFFFFF"/>
                </a:solidFill>
                <a:latin typeface="Segoe"/>
                <a:ea typeface="+mn-ea"/>
                <a:cs typeface="+mn-cs"/>
              </a:rPr>
              <a:t> (Windows Kernel, drivers, red, </a:t>
            </a:r>
            <a:r>
              <a:rPr lang="en-US" kern="1200" dirty="0" err="1" smtClean="0">
                <a:solidFill>
                  <a:srgbClr val="FFFFFF"/>
                </a:solidFill>
                <a:latin typeface="Segoe"/>
                <a:ea typeface="+mn-ea"/>
                <a:cs typeface="+mn-cs"/>
              </a:rPr>
              <a:t>almacenamiento</a:t>
            </a:r>
            <a:r>
              <a:rPr lang="en-US" kern="1200" dirty="0" smtClean="0">
                <a:solidFill>
                  <a:srgbClr val="FFFFFF"/>
                </a:solidFill>
                <a:latin typeface="Segoe"/>
                <a:ea typeface="+mn-ea"/>
                <a:cs typeface="+mn-cs"/>
              </a:rPr>
              <a:t>…)</a:t>
            </a:r>
            <a:endParaRPr lang="en-US" kern="1200" dirty="0">
              <a:solidFill>
                <a:srgbClr val="FFFFFF"/>
              </a:solidFill>
              <a:latin typeface="Segoe"/>
              <a:ea typeface="+mn-ea"/>
              <a:cs typeface="+mn-cs"/>
            </a:endParaRPr>
          </a:p>
        </p:txBody>
      </p:sp>
      <p:grpSp>
        <p:nvGrpSpPr>
          <p:cNvPr id="3" name="Group 112"/>
          <p:cNvGrpSpPr/>
          <p:nvPr/>
        </p:nvGrpSpPr>
        <p:grpSpPr>
          <a:xfrm>
            <a:off x="919518" y="2362199"/>
            <a:ext cx="3483793" cy="2362200"/>
            <a:chOff x="6096000" y="1143000"/>
            <a:chExt cx="2516720" cy="2362200"/>
          </a:xfrm>
        </p:grpSpPr>
        <p:sp>
          <p:nvSpPr>
            <p:cNvPr id="33" name="Rectangle 4"/>
            <p:cNvSpPr>
              <a:spLocks noChangeArrowheads="1"/>
            </p:cNvSpPr>
            <p:nvPr/>
          </p:nvSpPr>
          <p:spPr bwMode="auto">
            <a:xfrm>
              <a:off x="6172200" y="2895600"/>
              <a:ext cx="2438400"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Windows hypervisor</a:t>
              </a:r>
            </a:p>
          </p:txBody>
        </p:sp>
        <p:sp>
          <p:nvSpPr>
            <p:cNvPr id="34" name="Rectangle 5"/>
            <p:cNvSpPr>
              <a:spLocks noChangeArrowheads="1"/>
            </p:cNvSpPr>
            <p:nvPr/>
          </p:nvSpPr>
          <p:spPr bwMode="auto">
            <a:xfrm>
              <a:off x="7010400" y="2057400"/>
              <a:ext cx="6858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35" name="Rectangle 9"/>
            <p:cNvSpPr>
              <a:spLocks noChangeArrowheads="1"/>
            </p:cNvSpPr>
            <p:nvPr/>
          </p:nvSpPr>
          <p:spPr bwMode="auto">
            <a:xfrm>
              <a:off x="6172200" y="3200400"/>
              <a:ext cx="243840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Hardware</a:t>
              </a:r>
            </a:p>
          </p:txBody>
        </p:sp>
        <p:sp>
          <p:nvSpPr>
            <p:cNvPr id="36" name="Rectangle 5"/>
            <p:cNvSpPr>
              <a:spLocks noChangeArrowheads="1"/>
            </p:cNvSpPr>
            <p:nvPr/>
          </p:nvSpPr>
          <p:spPr bwMode="auto">
            <a:xfrm>
              <a:off x="6172200" y="2419290"/>
              <a:ext cx="762000" cy="400110"/>
            </a:xfrm>
            <a:prstGeom prst="rect">
              <a:avLst/>
            </a:prstGeom>
            <a:solidFill>
              <a:srgbClr val="92D05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solidFill>
                    <a:srgbClr val="FFFFFF"/>
                  </a:solidFill>
                  <a:latin typeface="Segoe"/>
                  <a:ea typeface="+mn-ea"/>
                  <a:cs typeface="+mn-cs"/>
                </a:rPr>
                <a:t>Parent Partition</a:t>
              </a:r>
            </a:p>
          </p:txBody>
        </p:sp>
        <p:sp>
          <p:nvSpPr>
            <p:cNvPr id="37" name="Rectangle 6"/>
            <p:cNvSpPr>
              <a:spLocks noChangeArrowheads="1"/>
            </p:cNvSpPr>
            <p:nvPr/>
          </p:nvSpPr>
          <p:spPr bwMode="auto">
            <a:xfrm>
              <a:off x="7772400" y="2057400"/>
              <a:ext cx="762000"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grpSp>
          <p:nvGrpSpPr>
            <p:cNvPr id="4" name="Group 73"/>
            <p:cNvGrpSpPr/>
            <p:nvPr/>
          </p:nvGrpSpPr>
          <p:grpSpPr>
            <a:xfrm>
              <a:off x="6096000" y="2133600"/>
              <a:ext cx="2516720" cy="1067484"/>
              <a:chOff x="6248399" y="1446597"/>
              <a:chExt cx="2649178" cy="1067484"/>
            </a:xfrm>
          </p:grpSpPr>
          <p:grpSp>
            <p:nvGrpSpPr>
              <p:cNvPr id="5" name="Group 65"/>
              <p:cNvGrpSpPr/>
              <p:nvPr/>
            </p:nvGrpSpPr>
            <p:grpSpPr>
              <a:xfrm>
                <a:off x="6248401" y="1446597"/>
                <a:ext cx="2649176" cy="1067484"/>
                <a:chOff x="6400006" y="1446662"/>
                <a:chExt cx="1883762" cy="763932"/>
              </a:xfrm>
            </p:grpSpPr>
            <p:cxnSp>
              <p:nvCxnSpPr>
                <p:cNvPr id="77" name="Straight Connector 76"/>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rot="16200000" flipV="1">
              <a:off x="6157289" y="1828799"/>
              <a:ext cx="457200" cy="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7352" y="1143000"/>
              <a:ext cx="1676400" cy="307777"/>
            </a:xfrm>
            <a:prstGeom prst="rect">
              <a:avLst/>
            </a:prstGeom>
            <a:noFill/>
          </p:spPr>
          <p:txBody>
            <a:bodyPr wrap="square" rtlCol="0">
              <a:spAutoFit/>
            </a:bodyPr>
            <a:lstStyle/>
            <a:p>
              <a:pPr algn="l" rtl="0"/>
              <a:r>
                <a:rPr lang="en-US" sz="1400" b="1" kern="1200" dirty="0">
                  <a:solidFill>
                    <a:srgbClr val="FF0000"/>
                  </a:solidFill>
                  <a:latin typeface="Segoe"/>
                  <a:ea typeface="+mn-ea"/>
                  <a:cs typeface="+mn-cs"/>
                </a:rPr>
                <a:t>Microsoft Hyper-V Server</a:t>
              </a:r>
            </a:p>
          </p:txBody>
        </p:sp>
      </p:grpSp>
      <p:sp>
        <p:nvSpPr>
          <p:cNvPr id="8" name="TextBox 7"/>
          <p:cNvSpPr txBox="1"/>
          <p:nvPr/>
        </p:nvSpPr>
        <p:spPr>
          <a:xfrm>
            <a:off x="5035551" y="1524000"/>
            <a:ext cx="3768996" cy="646331"/>
          </a:xfrm>
          <a:prstGeom prst="rect">
            <a:avLst/>
          </a:prstGeom>
          <a:noFill/>
        </p:spPr>
        <p:txBody>
          <a:bodyPr wrap="square" rtlCol="0">
            <a:spAutoFit/>
          </a:bodyPr>
          <a:lstStyle/>
          <a:p>
            <a:pPr algn="ctr" rtl="0"/>
            <a:r>
              <a:rPr lang="en-US" b="1" kern="1200" dirty="0" smtClean="0">
                <a:solidFill>
                  <a:srgbClr val="FFFFFF"/>
                </a:solidFill>
                <a:latin typeface="Segoe"/>
                <a:ea typeface="+mn-ea"/>
                <a:cs typeface="+mn-cs"/>
              </a:rPr>
              <a:t>Hyper-V </a:t>
            </a:r>
            <a:r>
              <a:rPr lang="en-US" b="1" kern="1200" dirty="0" err="1" smtClean="0">
                <a:solidFill>
                  <a:srgbClr val="FFFFFF"/>
                </a:solidFill>
                <a:latin typeface="Segoe"/>
                <a:ea typeface="+mn-ea"/>
                <a:cs typeface="+mn-cs"/>
              </a:rPr>
              <a:t>como</a:t>
            </a:r>
            <a:r>
              <a:rPr lang="en-US" b="1" kern="1200" dirty="0" smtClean="0">
                <a:solidFill>
                  <a:srgbClr val="FFFFFF"/>
                </a:solidFill>
                <a:latin typeface="Segoe"/>
                <a:ea typeface="+mn-ea"/>
                <a:cs typeface="+mn-cs"/>
              </a:rPr>
              <a:t> role de </a:t>
            </a:r>
            <a:endParaRPr lang="en-US" b="1" kern="1200" dirty="0">
              <a:solidFill>
                <a:srgbClr val="FFFFFF"/>
              </a:solidFill>
              <a:latin typeface="Segoe"/>
              <a:ea typeface="+mn-ea"/>
              <a:cs typeface="+mn-cs"/>
            </a:endParaRPr>
          </a:p>
          <a:p>
            <a:pPr algn="ctr" rtl="0"/>
            <a:r>
              <a:rPr lang="en-US" b="1" kern="1200" dirty="0">
                <a:solidFill>
                  <a:srgbClr val="FFFFFF"/>
                </a:solidFill>
                <a:latin typeface="Segoe"/>
                <a:ea typeface="+mn-ea"/>
                <a:cs typeface="+mn-cs"/>
              </a:rPr>
              <a:t>Windows Server </a:t>
            </a:r>
            <a:r>
              <a:rPr lang="en-US" b="1" kern="1200" dirty="0" smtClean="0">
                <a:solidFill>
                  <a:srgbClr val="FFFFFF"/>
                </a:solidFill>
                <a:latin typeface="Segoe"/>
                <a:ea typeface="+mn-ea"/>
                <a:cs typeface="+mn-cs"/>
              </a:rPr>
              <a:t>2008 R2</a:t>
            </a:r>
            <a:endParaRPr lang="en-US" b="1" kern="1200" dirty="0">
              <a:solidFill>
                <a:srgbClr val="FFFFFF"/>
              </a:solidFill>
              <a:latin typeface="Segoe"/>
              <a:ea typeface="+mn-ea"/>
              <a:cs typeface="+mn-cs"/>
            </a:endParaRPr>
          </a:p>
        </p:txBody>
      </p:sp>
      <p:sp>
        <p:nvSpPr>
          <p:cNvPr id="40" name="TextBox 39"/>
          <p:cNvSpPr txBox="1"/>
          <p:nvPr/>
        </p:nvSpPr>
        <p:spPr>
          <a:xfrm>
            <a:off x="5187678" y="5352871"/>
            <a:ext cx="3658145" cy="923330"/>
          </a:xfrm>
          <a:prstGeom prst="rect">
            <a:avLst/>
          </a:prstGeom>
          <a:noFill/>
        </p:spPr>
        <p:txBody>
          <a:bodyPr wrap="square" rtlCol="0">
            <a:spAutoFit/>
          </a:bodyPr>
          <a:lstStyle/>
          <a:p>
            <a:pPr algn="ctr" rtl="0"/>
            <a:r>
              <a:rPr lang="en-US" kern="1200" dirty="0" err="1" smtClean="0">
                <a:solidFill>
                  <a:srgbClr val="FFFFFF"/>
                </a:solidFill>
                <a:latin typeface="Segoe"/>
                <a:ea typeface="+mn-ea"/>
                <a:cs typeface="+mn-cs"/>
              </a:rPr>
              <a:t>Disponible</a:t>
            </a:r>
            <a:r>
              <a:rPr lang="en-US" kern="1200" dirty="0" smtClean="0">
                <a:solidFill>
                  <a:srgbClr val="FFFFFF"/>
                </a:solidFill>
                <a:latin typeface="Segoe"/>
                <a:ea typeface="+mn-ea"/>
                <a:cs typeface="+mn-cs"/>
              </a:rPr>
              <a:t> </a:t>
            </a:r>
            <a:r>
              <a:rPr lang="en-US" kern="1200" dirty="0" err="1" smtClean="0">
                <a:solidFill>
                  <a:srgbClr val="FFFFFF"/>
                </a:solidFill>
                <a:latin typeface="Segoe"/>
                <a:ea typeface="+mn-ea"/>
                <a:cs typeface="+mn-cs"/>
              </a:rPr>
              <a:t>como</a:t>
            </a:r>
            <a:r>
              <a:rPr lang="en-US" kern="1200" dirty="0" smtClean="0">
                <a:solidFill>
                  <a:srgbClr val="FFFFFF"/>
                </a:solidFill>
                <a:latin typeface="Segoe"/>
                <a:ea typeface="+mn-ea"/>
                <a:cs typeface="+mn-cs"/>
              </a:rPr>
              <a:t> role en </a:t>
            </a:r>
            <a:r>
              <a:rPr lang="en-US" kern="1200" dirty="0" err="1" smtClean="0">
                <a:solidFill>
                  <a:srgbClr val="FFFFFF"/>
                </a:solidFill>
                <a:latin typeface="Segoe"/>
                <a:ea typeface="+mn-ea"/>
                <a:cs typeface="+mn-cs"/>
              </a:rPr>
              <a:t>una</a:t>
            </a:r>
            <a:r>
              <a:rPr lang="en-US" dirty="0" smtClean="0">
                <a:solidFill>
                  <a:srgbClr val="FFFFFF"/>
                </a:solidFill>
                <a:latin typeface="Segoe"/>
              </a:rPr>
              <a:t> </a:t>
            </a:r>
            <a:r>
              <a:rPr lang="en-US" dirty="0" err="1" smtClean="0">
                <a:solidFill>
                  <a:srgbClr val="FFFFFF"/>
                </a:solidFill>
                <a:latin typeface="Segoe"/>
              </a:rPr>
              <a:t>instalación</a:t>
            </a:r>
            <a:r>
              <a:rPr lang="en-US" dirty="0" smtClean="0">
                <a:solidFill>
                  <a:srgbClr val="FFFFFF"/>
                </a:solidFill>
                <a:latin typeface="Segoe"/>
              </a:rPr>
              <a:t> “full” o “Server Core” de Windows Server 2008</a:t>
            </a:r>
            <a:endParaRPr lang="en-US" kern="1200" dirty="0">
              <a:solidFill>
                <a:srgbClr val="FFFFFF"/>
              </a:solidFill>
              <a:latin typeface="Segoe"/>
              <a:ea typeface="+mn-ea"/>
              <a:cs typeface="+mn-cs"/>
            </a:endParaRPr>
          </a:p>
        </p:txBody>
      </p:sp>
      <p:cxnSp>
        <p:nvCxnSpPr>
          <p:cNvPr id="84" name="Straight Arrow Connector 83"/>
          <p:cNvCxnSpPr/>
          <p:nvPr/>
        </p:nvCxnSpPr>
        <p:spPr>
          <a:xfrm rot="5400000" flipH="1" flipV="1">
            <a:off x="5588000" y="3086034"/>
            <a:ext cx="381000" cy="17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83200" y="2667001"/>
            <a:ext cx="1073150" cy="307777"/>
          </a:xfrm>
          <a:prstGeom prst="rect">
            <a:avLst/>
          </a:prstGeom>
          <a:noFill/>
        </p:spPr>
        <p:txBody>
          <a:bodyPr wrap="square" rtlCol="0">
            <a:spAutoFit/>
          </a:bodyPr>
          <a:lstStyle/>
          <a:p>
            <a:pPr algn="l" rtl="0"/>
            <a:r>
              <a:rPr lang="en-US" sz="1400" b="1" kern="1200" dirty="0">
                <a:solidFill>
                  <a:srgbClr val="FF0000"/>
                </a:solidFill>
                <a:latin typeface="Segoe"/>
                <a:ea typeface="+mn-ea"/>
                <a:cs typeface="+mn-cs"/>
              </a:rPr>
              <a:t>Hyper-V</a:t>
            </a:r>
          </a:p>
        </p:txBody>
      </p:sp>
      <p:sp>
        <p:nvSpPr>
          <p:cNvPr id="26" name="Rectangle 5"/>
          <p:cNvSpPr>
            <a:spLocks noChangeArrowheads="1"/>
          </p:cNvSpPr>
          <p:nvPr/>
        </p:nvSpPr>
        <p:spPr bwMode="auto">
          <a:xfrm>
            <a:off x="6516371" y="3276599"/>
            <a:ext cx="997675"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28" name="Rectangle 9"/>
          <p:cNvSpPr>
            <a:spLocks noChangeArrowheads="1"/>
          </p:cNvSpPr>
          <p:nvPr/>
        </p:nvSpPr>
        <p:spPr bwMode="auto">
          <a:xfrm>
            <a:off x="5296990" y="4419599"/>
            <a:ext cx="3547290" cy="304800"/>
          </a:xfrm>
          <a:prstGeom prst="rect">
            <a:avLst/>
          </a:prstGeom>
          <a:gradFill rotWithShape="1">
            <a:gsLst>
              <a:gs pos="0">
                <a:schemeClr val="accent2"/>
              </a:gs>
              <a:gs pos="50000">
                <a:schemeClr val="accent2">
                  <a:gamma/>
                  <a:tint val="73725"/>
                  <a:invGamma/>
                </a:schemeClr>
              </a:gs>
              <a:gs pos="100000">
                <a:schemeClr val="accent2"/>
              </a:gs>
            </a:gsLst>
            <a:lin ang="2700000" scaled="1"/>
          </a:gradFill>
          <a:ln w="9525" algn="ctr">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Hardware</a:t>
            </a:r>
          </a:p>
        </p:txBody>
      </p:sp>
      <p:sp>
        <p:nvSpPr>
          <p:cNvPr id="31" name="Rectangle 5"/>
          <p:cNvSpPr>
            <a:spLocks noChangeArrowheads="1"/>
          </p:cNvSpPr>
          <p:nvPr/>
        </p:nvSpPr>
        <p:spPr bwMode="auto">
          <a:xfrm>
            <a:off x="5296991" y="3484601"/>
            <a:ext cx="1108528" cy="553998"/>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en-US" sz="1000" b="1" kern="1200" dirty="0">
                <a:solidFill>
                  <a:srgbClr val="FFFFFF"/>
                </a:solidFill>
                <a:latin typeface="Segoe"/>
                <a:ea typeface="+mn-ea"/>
                <a:cs typeface="+mn-cs"/>
              </a:rPr>
              <a:t>Windows (parent partition)</a:t>
            </a:r>
          </a:p>
        </p:txBody>
      </p:sp>
      <p:sp>
        <p:nvSpPr>
          <p:cNvPr id="32" name="Rectangle 6"/>
          <p:cNvSpPr>
            <a:spLocks noChangeArrowheads="1"/>
          </p:cNvSpPr>
          <p:nvPr/>
        </p:nvSpPr>
        <p:spPr bwMode="auto">
          <a:xfrm>
            <a:off x="7624900" y="3276599"/>
            <a:ext cx="1108528" cy="762000"/>
          </a:xfrm>
          <a:prstGeom prst="rect">
            <a:avLst/>
          </a:prstGeom>
          <a:solidFill>
            <a:schemeClr val="accent5">
              <a:lumMod val="5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200" b="1" kern="1200" dirty="0" smtClean="0">
                <a:solidFill>
                  <a:srgbClr val="FFFFFF"/>
                </a:solidFill>
                <a:latin typeface="Segoe"/>
                <a:ea typeface="+mn-ea"/>
                <a:cs typeface="+mn-cs"/>
              </a:rPr>
              <a:t>VM</a:t>
            </a:r>
            <a:endParaRPr lang="en-US" sz="1200" b="1" kern="1200" dirty="0">
              <a:solidFill>
                <a:srgbClr val="FFFFFF"/>
              </a:solidFill>
              <a:latin typeface="Segoe"/>
              <a:ea typeface="+mn-ea"/>
              <a:cs typeface="+mn-cs"/>
            </a:endParaRPr>
          </a:p>
        </p:txBody>
      </p:sp>
      <p:sp>
        <p:nvSpPr>
          <p:cNvPr id="42" name="Rectangle 4"/>
          <p:cNvSpPr>
            <a:spLocks noChangeArrowheads="1"/>
          </p:cNvSpPr>
          <p:nvPr/>
        </p:nvSpPr>
        <p:spPr bwMode="auto">
          <a:xfrm>
            <a:off x="5296991" y="4114799"/>
            <a:ext cx="3436438" cy="228600"/>
          </a:xfrm>
          <a:prstGeom prst="rect">
            <a:avLst/>
          </a:prstGeom>
          <a:solidFill>
            <a:srgbClr val="92D050"/>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rtl="0"/>
            <a:r>
              <a:rPr lang="en-US" sz="1600" b="1" kern="1200" dirty="0">
                <a:solidFill>
                  <a:srgbClr val="FFFFFF"/>
                </a:solidFill>
                <a:latin typeface="Segoe"/>
                <a:ea typeface="+mn-ea"/>
                <a:cs typeface="+mn-cs"/>
              </a:rPr>
              <a:t>Windows hypervisor</a:t>
            </a:r>
          </a:p>
        </p:txBody>
      </p:sp>
      <p:grpSp>
        <p:nvGrpSpPr>
          <p:cNvPr id="6" name="Group 99"/>
          <p:cNvGrpSpPr/>
          <p:nvPr/>
        </p:nvGrpSpPr>
        <p:grpSpPr>
          <a:xfrm>
            <a:off x="5186138" y="3352115"/>
            <a:ext cx="3661228" cy="1067484"/>
            <a:chOff x="6248399" y="1446597"/>
            <a:chExt cx="2649178" cy="1067484"/>
          </a:xfrm>
        </p:grpSpPr>
        <p:grpSp>
          <p:nvGrpSpPr>
            <p:cNvPr id="7" name="Group 65"/>
            <p:cNvGrpSpPr/>
            <p:nvPr/>
          </p:nvGrpSpPr>
          <p:grpSpPr>
            <a:xfrm>
              <a:off x="6248395" y="1446597"/>
              <a:ext cx="2649174" cy="1067484"/>
              <a:chOff x="6400006" y="1446662"/>
              <a:chExt cx="1883762" cy="763932"/>
            </a:xfrm>
          </p:grpSpPr>
          <p:cxnSp>
            <p:nvCxnSpPr>
              <p:cNvPr id="103" name="Straight Connector 102"/>
              <p:cNvCxnSpPr/>
              <p:nvPr/>
            </p:nvCxnSpPr>
            <p:spPr>
              <a:xfrm>
                <a:off x="6400799" y="2208517"/>
                <a:ext cx="188138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6134100" y="1714500"/>
                <a:ext cx="5334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400800" y="1446662"/>
                <a:ext cx="626597" cy="11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6782718" y="1714500"/>
                <a:ext cx="534194" cy="79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43362" y="1981201"/>
                <a:ext cx="1238820" cy="120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8168674" y="2095500"/>
                <a:ext cx="228600"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102" name="Straight Connector 101"/>
            <p:cNvCxnSpPr/>
            <p:nvPr/>
          </p:nvCxnSpPr>
          <p:spPr>
            <a:xfrm rot="5400000" flipH="1" flipV="1">
              <a:off x="6058798" y="2323796"/>
              <a:ext cx="379203"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3" name="42 CuadroTexto"/>
          <p:cNvSpPr txBox="1"/>
          <p:nvPr/>
        </p:nvSpPr>
        <p:spPr>
          <a:xfrm>
            <a:off x="-310851" y="3098258"/>
            <a:ext cx="10378126" cy="747897"/>
          </a:xfrm>
          <a:prstGeom prst="rect">
            <a:avLst/>
          </a:prstGeom>
          <a:noFill/>
        </p:spPr>
        <p:txBody>
          <a:bodyPr wrap="square" lIns="0" tIns="0" rIns="0" bIns="0" rtlCol="0">
            <a:spAutoFit/>
          </a:bodyPr>
          <a:lstStyle/>
          <a:p>
            <a:pPr algn="ctr">
              <a:lnSpc>
                <a:spcPct val="90000"/>
              </a:lnSpc>
            </a:pPr>
            <a:r>
              <a:rPr lang="es-ES" sz="5400" dirty="0" smtClean="0">
                <a:solidFill>
                  <a:srgbClr val="FFC000"/>
                </a:solidFill>
              </a:rPr>
              <a:t>MISMAS FUNCIONALIDADES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43"/>
                                        </p:tgtEl>
                                        <p:attrNameLst>
                                          <p:attrName>style.visibility</p:attrName>
                                        </p:attrNameLst>
                                      </p:cBhvr>
                                      <p:to>
                                        <p:strVal val="visible"/>
                                      </p:to>
                                    </p:set>
                                  </p:childTnLst>
                                </p:cTn>
                              </p:par>
                              <p:par>
                                <p:cTn id="7" presetID="21" presetClass="emph" presetSubtype="0" repeatCount="indefinite" grpId="1" nodeType="withEffect">
                                  <p:stCondLst>
                                    <p:cond delay="0"/>
                                  </p:stCondLst>
                                  <p:endCondLst>
                                    <p:cond evt="onNext" delay="0">
                                      <p:tgtEl>
                                        <p:sldTgt/>
                                      </p:tgtEl>
                                    </p:cond>
                                  </p:endCondLst>
                                  <p:iterate type="lt">
                                    <p:tmPct val="0"/>
                                  </p:iterate>
                                  <p:childTnLst>
                                    <p:animClr clrSpc="hsl">
                                      <p:cBhvr override="childStyle">
                                        <p:cTn id="8" dur="500" fill="hold"/>
                                        <p:tgtEl>
                                          <p:spTgt spid="43"/>
                                        </p:tgtEl>
                                        <p:attrNameLst>
                                          <p:attrName>style.color</p:attrName>
                                        </p:attrNameLst>
                                      </p:cBhvr>
                                      <p:by>
                                        <p:hsl h="7200000" s="0" l="0"/>
                                      </p:by>
                                    </p:animClr>
                                    <p:animClr clrSpc="hsl">
                                      <p:cBhvr>
                                        <p:cTn id="9" dur="500" fill="hold"/>
                                        <p:tgtEl>
                                          <p:spTgt spid="43"/>
                                        </p:tgtEl>
                                        <p:attrNameLst>
                                          <p:attrName>fillcolor</p:attrName>
                                        </p:attrNameLst>
                                      </p:cBhvr>
                                      <p:by>
                                        <p:hsl h="7200000" s="0" l="0"/>
                                      </p:by>
                                    </p:animClr>
                                    <p:animClr clrSpc="hsl">
                                      <p:cBhvr>
                                        <p:cTn id="10" dur="500" fill="hold"/>
                                        <p:tgtEl>
                                          <p:spTgt spid="43"/>
                                        </p:tgtEl>
                                        <p:attrNameLst>
                                          <p:attrName>stroke.color</p:attrName>
                                        </p:attrNameLst>
                                      </p:cBhvr>
                                      <p:by>
                                        <p:hsl h="7200000" s="0" l="0"/>
                                      </p:by>
                                    </p:animClr>
                                    <p:set>
                                      <p:cBhvr>
                                        <p:cTn id="11"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480"/>
          <p:cNvSpPr>
            <a:spLocks noChangeArrowheads="1"/>
          </p:cNvSpPr>
          <p:nvPr/>
        </p:nvSpPr>
        <p:spPr bwMode="auto">
          <a:xfrm>
            <a:off x="619094" y="1362076"/>
            <a:ext cx="8590420" cy="4781568"/>
          </a:xfrm>
          <a:prstGeom prst="rect">
            <a:avLst/>
          </a:prstGeom>
          <a:ln>
            <a:headEnd/>
            <a:tailEnd/>
          </a:ln>
          <a:effectLst>
            <a:outerShdw blurRad="50800" dist="38100" dir="5400000" rotWithShape="0">
              <a:srgbClr val="000000">
                <a:alpha val="35000"/>
              </a:srgbClr>
            </a:outerShdw>
            <a:softEdge rad="317500"/>
          </a:effectLst>
        </p:spPr>
        <p:style>
          <a:lnRef idx="1">
            <a:schemeClr val="dk1"/>
          </a:lnRef>
          <a:fillRef idx="2">
            <a:schemeClr val="dk1"/>
          </a:fillRef>
          <a:effectRef idx="1">
            <a:schemeClr val="dk1"/>
          </a:effectRef>
          <a:fontRef idx="minor">
            <a:schemeClr val="dk1"/>
          </a:fontRef>
        </p:style>
        <p:txBody>
          <a:bodyPr wrap="none" lIns="91436" tIns="45718" rIns="91436" bIns="45718" anchor="ctr"/>
          <a:lstStyle/>
          <a:p>
            <a:pPr algn="l" eaLnBrk="1" hangingPunct="1">
              <a:lnSpc>
                <a:spcPct val="100000"/>
              </a:lnSpc>
              <a:spcBef>
                <a:spcPct val="0"/>
              </a:spcBef>
            </a:pPr>
            <a:endParaRPr lang="en-NZ" b="0">
              <a:solidFill>
                <a:srgbClr val="000000"/>
              </a:solidFill>
              <a:latin typeface="Segoe" pitchFamily="34" charset="0"/>
            </a:endParaRPr>
          </a:p>
        </p:txBody>
      </p:sp>
      <p:pic>
        <p:nvPicPr>
          <p:cNvPr id="112643" name="Picture 3" descr="starburst red"/>
          <p:cNvPicPr>
            <a:picLocks noChangeAspect="1" noChangeArrowheads="1"/>
          </p:cNvPicPr>
          <p:nvPr/>
        </p:nvPicPr>
        <p:blipFill>
          <a:blip r:embed="rId3"/>
          <a:srcRect/>
          <a:stretch>
            <a:fillRect/>
          </a:stretch>
        </p:blipFill>
        <p:spPr bwMode="auto">
          <a:xfrm>
            <a:off x="77356" y="1814522"/>
            <a:ext cx="1795463" cy="619125"/>
          </a:xfrm>
          <a:prstGeom prst="rect">
            <a:avLst/>
          </a:prstGeom>
          <a:noFill/>
        </p:spPr>
      </p:pic>
      <p:sp>
        <p:nvSpPr>
          <p:cNvPr id="112644" name="TextBox 21507"/>
          <p:cNvSpPr txBox="1">
            <a:spLocks noChangeArrowheads="1"/>
          </p:cNvSpPr>
          <p:nvPr/>
        </p:nvSpPr>
        <p:spPr bwMode="auto">
          <a:xfrm>
            <a:off x="540711" y="1147763"/>
            <a:ext cx="1471425" cy="4329093"/>
          </a:xfrm>
          <a:prstGeom prst="rect">
            <a:avLst/>
          </a:prstGeom>
          <a:noFill/>
          <a:ln w="9525">
            <a:noFill/>
            <a:miter lim="800000"/>
            <a:headEnd/>
            <a:tailEnd/>
          </a:ln>
        </p:spPr>
        <p:txBody>
          <a:bodyPr wrap="square" lIns="80985" tIns="40493" rIns="80985" bIns="40493">
            <a:spAutoFit/>
            <a:scene3d>
              <a:camera prst="orthographicFront"/>
              <a:lightRig rig="balanced" dir="t">
                <a:rot lat="0" lon="0" rev="2100000"/>
              </a:lightRig>
            </a:scene3d>
            <a:sp3d extrusionH="57150" prstMaterial="metal">
              <a:bevelT w="38100" h="25400"/>
              <a:contourClr>
                <a:schemeClr val="bg2"/>
              </a:contourClr>
            </a:sp3d>
          </a:bodyPr>
          <a:lstStyle/>
          <a:p>
            <a:pPr defTabSz="809593"/>
            <a:r>
              <a:rPr lang="en-US" sz="1200" b="1" dirty="0" err="1" smtClean="0">
                <a:ln w="50800"/>
                <a:latin typeface="Segoe" pitchFamily="34" charset="0"/>
              </a:rPr>
              <a:t>Instancias</a:t>
            </a:r>
            <a:r>
              <a:rPr lang="en-US" sz="1200" b="1" dirty="0" smtClean="0">
                <a:ln w="50800"/>
                <a:latin typeface="Segoe" pitchFamily="34" charset="0"/>
              </a:rPr>
              <a:t> </a:t>
            </a:r>
            <a:r>
              <a:rPr lang="en-US" sz="1200" b="1" dirty="0" err="1" smtClean="0">
                <a:ln w="50800"/>
                <a:latin typeface="Segoe" pitchFamily="34" charset="0"/>
              </a:rPr>
              <a:t>Virtuales</a:t>
            </a:r>
            <a:r>
              <a:rPr lang="en-US" sz="1200" b="1" dirty="0" smtClean="0">
                <a:ln w="50800"/>
                <a:latin typeface="Segoe" pitchFamily="34" charset="0"/>
              </a:rPr>
              <a:t> </a:t>
            </a:r>
            <a:r>
              <a:rPr lang="en-US" sz="1200" b="1" dirty="0" err="1" smtClean="0">
                <a:ln w="50800"/>
                <a:latin typeface="Segoe" pitchFamily="34" charset="0"/>
              </a:rPr>
              <a:t>por</a:t>
            </a:r>
            <a:r>
              <a:rPr lang="en-US" sz="1200" b="1" dirty="0" smtClean="0">
                <a:ln w="50800"/>
                <a:latin typeface="Segoe" pitchFamily="34" charset="0"/>
              </a:rPr>
              <a:t> </a:t>
            </a:r>
            <a:r>
              <a:rPr lang="en-US" sz="1200" b="1" dirty="0" err="1" smtClean="0">
                <a:ln w="50800"/>
                <a:latin typeface="Segoe" pitchFamily="34" charset="0"/>
              </a:rPr>
              <a:t>Licencia</a:t>
            </a:r>
            <a:endParaRPr lang="en-US" sz="1200" b="1" dirty="0">
              <a:ln w="50800"/>
              <a:latin typeface="Segoe" pitchFamily="34" charset="0"/>
            </a:endParaRPr>
          </a:p>
          <a:p>
            <a:pPr defTabSz="809593"/>
            <a:r>
              <a:rPr lang="en-US" sz="1600" b="1" i="1" dirty="0" smtClean="0">
                <a:ln w="50800"/>
                <a:solidFill>
                  <a:schemeClr val="bg1">
                    <a:shade val="50000"/>
                  </a:schemeClr>
                </a:solidFill>
                <a:latin typeface="Segoe" pitchFamily="34" charset="0"/>
              </a:rPr>
              <a:t>  </a:t>
            </a:r>
          </a:p>
          <a:p>
            <a:pPr defTabSz="809593"/>
            <a:r>
              <a:rPr lang="en-US" sz="1600" b="1" i="1" dirty="0" err="1" smtClean="0">
                <a:ln w="50800"/>
                <a:solidFill>
                  <a:schemeClr val="bg1">
                    <a:shade val="50000"/>
                  </a:schemeClr>
                </a:solidFill>
                <a:latin typeface="Segoe" pitchFamily="34" charset="0"/>
              </a:rPr>
              <a:t>Infinito</a:t>
            </a:r>
            <a:endParaRPr lang="en-US" sz="1600" b="1" i="1" dirty="0" smtClean="0">
              <a:ln w="50800"/>
              <a:solidFill>
                <a:schemeClr val="bg1">
                  <a:shade val="50000"/>
                </a:schemeClr>
              </a:solidFill>
              <a:latin typeface="Segoe" pitchFamily="34" charset="0"/>
            </a:endParaRP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16</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8</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4</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a:t>
            </a:r>
          </a:p>
        </p:txBody>
      </p:sp>
      <p:sp>
        <p:nvSpPr>
          <p:cNvPr id="112647" name="Rectangle 7"/>
          <p:cNvSpPr>
            <a:spLocks noGrp="1" noChangeArrowheads="1"/>
          </p:cNvSpPr>
          <p:nvPr>
            <p:ph type="title"/>
          </p:nvPr>
        </p:nvSpPr>
        <p:spPr>
          <a:xfrm>
            <a:off x="154747" y="142852"/>
            <a:ext cx="9519114" cy="997196"/>
          </a:xfrm>
        </p:spPr>
        <p:txBody>
          <a:bodyPr/>
          <a:lstStyle/>
          <a:p>
            <a:r>
              <a:rPr lang="es-ES" sz="3600" smtClean="0"/>
              <a:t>Licenciamiento de Windows Server en entornos virtuales</a:t>
            </a:r>
            <a:endParaRPr lang="es-ES" sz="3600"/>
          </a:p>
        </p:txBody>
      </p:sp>
      <p:cxnSp>
        <p:nvCxnSpPr>
          <p:cNvPr id="7" name="Straight Connector 6"/>
          <p:cNvCxnSpPr/>
          <p:nvPr/>
        </p:nvCxnSpPr>
        <p:spPr>
          <a:xfrm rot="5400000">
            <a:off x="-83210" y="3551254"/>
            <a:ext cx="3698875" cy="0"/>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12650" name="TextBox 21508"/>
          <p:cNvSpPr txBox="1">
            <a:spLocks noChangeArrowheads="1"/>
          </p:cNvSpPr>
          <p:nvPr/>
        </p:nvSpPr>
        <p:spPr bwMode="auto">
          <a:xfrm>
            <a:off x="2000147" y="5579060"/>
            <a:ext cx="7131976" cy="426487"/>
          </a:xfrm>
          <a:prstGeom prst="rect">
            <a:avLst/>
          </a:prstGeom>
          <a:noFill/>
          <a:ln w="9525">
            <a:noFill/>
            <a:miter lim="800000"/>
            <a:headEnd/>
            <a:tailEnd/>
          </a:ln>
        </p:spPr>
        <p:txBody>
          <a:bodyPr lIns="80985" tIns="40493" rIns="80985" bIns="404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09593">
              <a:lnSpc>
                <a:spcPct val="80000"/>
              </a:lnSpc>
            </a:pPr>
            <a:r>
              <a:rPr lang="en-US" sz="1400" b="1" spc="50" dirty="0">
                <a:ln w="11430"/>
                <a:solidFill>
                  <a:schemeClr val="bg1"/>
                </a:solidFill>
                <a:latin typeface="Arial" pitchFamily="34" charset="0"/>
                <a:cs typeface="Arial" pitchFamily="34" charset="0"/>
              </a:rPr>
              <a:t>Standard            	   </a:t>
            </a:r>
            <a:r>
              <a:rPr lang="en-US" sz="1400" b="1" spc="50" dirty="0" smtClean="0">
                <a:ln w="11430"/>
                <a:solidFill>
                  <a:schemeClr val="bg1"/>
                </a:solidFill>
                <a:latin typeface="Arial" pitchFamily="34" charset="0"/>
                <a:cs typeface="Arial" pitchFamily="34" charset="0"/>
              </a:rPr>
              <a:t>             Enterprise        </a:t>
            </a:r>
            <a:r>
              <a:rPr lang="en-US" sz="1400" b="1" spc="50" dirty="0">
                <a:ln w="11430"/>
                <a:solidFill>
                  <a:schemeClr val="bg1"/>
                </a:solidFill>
                <a:latin typeface="Arial" pitchFamily="34" charset="0"/>
                <a:cs typeface="Arial" pitchFamily="34" charset="0"/>
              </a:rPr>
              <a:t>		Datacenter</a:t>
            </a:r>
          </a:p>
          <a:p>
            <a:pPr defTabSz="809593">
              <a:lnSpc>
                <a:spcPct val="80000"/>
              </a:lnSpc>
            </a:pPr>
            <a:r>
              <a:rPr lang="en-US" sz="1400" b="1" spc="50" dirty="0">
                <a:ln w="11430"/>
                <a:solidFill>
                  <a:schemeClr val="bg1"/>
                </a:solidFill>
                <a:latin typeface="Arial" pitchFamily="34" charset="0"/>
                <a:cs typeface="Arial" pitchFamily="34" charset="0"/>
              </a:rPr>
              <a:t>		</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p:txBody>
      </p:sp>
      <p:sp>
        <p:nvSpPr>
          <p:cNvPr id="112651" name="Shape 21509"/>
          <p:cNvSpPr>
            <a:spLocks/>
          </p:cNvSpPr>
          <p:nvPr/>
        </p:nvSpPr>
        <p:spPr bwMode="auto">
          <a:xfrm>
            <a:off x="1790304" y="2159017"/>
            <a:ext cx="4259923" cy="4763"/>
          </a:xfrm>
          <a:custGeom>
            <a:avLst/>
            <a:gdLst>
              <a:gd name="T0" fmla="*/ 0 w 2753"/>
              <a:gd name="T1" fmla="*/ 0 h 4"/>
              <a:gd name="T2" fmla="*/ 4370387 w 2753"/>
              <a:gd name="T3" fmla="*/ 6350 h 4"/>
              <a:gd name="T4" fmla="*/ 0 60000 65536"/>
              <a:gd name="T5" fmla="*/ 0 60000 65536"/>
              <a:gd name="T6" fmla="*/ 0 w 2753"/>
              <a:gd name="T7" fmla="*/ 0 h 4"/>
              <a:gd name="T8" fmla="*/ 0 w 2753"/>
              <a:gd name="T9" fmla="*/ 0 h 4"/>
            </a:gdLst>
            <a:ahLst/>
            <a:cxnLst>
              <a:cxn ang="T4">
                <a:pos x="T0" y="T1"/>
              </a:cxn>
              <a:cxn ang="T5">
                <a:pos x="T2" y="T3"/>
              </a:cxn>
            </a:cxnLst>
            <a:rect l="T6" t="T7" r="T8" b="T9"/>
            <a:pathLst>
              <a:path w="2753" h="4">
                <a:moveTo>
                  <a:pt x="0" y="0"/>
                </a:moveTo>
                <a:lnTo>
                  <a:pt x="2753" y="4"/>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sp>
        <p:nvSpPr>
          <p:cNvPr id="112652" name="Shape 21510"/>
          <p:cNvSpPr>
            <a:spLocks/>
          </p:cNvSpPr>
          <p:nvPr/>
        </p:nvSpPr>
        <p:spPr bwMode="auto">
          <a:xfrm>
            <a:off x="1762787" y="4306905"/>
            <a:ext cx="2108465" cy="3175"/>
          </a:xfrm>
          <a:custGeom>
            <a:avLst/>
            <a:gdLst>
              <a:gd name="T0" fmla="*/ 0 w 1362"/>
              <a:gd name="T1" fmla="*/ 0 h 2"/>
              <a:gd name="T2" fmla="*/ 2162175 w 1362"/>
              <a:gd name="T3" fmla="*/ 3175 h 2"/>
              <a:gd name="T4" fmla="*/ 0 60000 65536"/>
              <a:gd name="T5" fmla="*/ 0 60000 65536"/>
              <a:gd name="T6" fmla="*/ 0 w 1362"/>
              <a:gd name="T7" fmla="*/ 0 h 2"/>
              <a:gd name="T8" fmla="*/ 0 w 1362"/>
              <a:gd name="T9" fmla="*/ 0 h 2"/>
            </a:gdLst>
            <a:ahLst/>
            <a:cxnLst>
              <a:cxn ang="T4">
                <a:pos x="T0" y="T1"/>
              </a:cxn>
              <a:cxn ang="T5">
                <a:pos x="T2" y="T3"/>
              </a:cxn>
            </a:cxnLst>
            <a:rect l="T6" t="T7" r="T8" b="T9"/>
            <a:pathLst>
              <a:path w="1362" h="2">
                <a:moveTo>
                  <a:pt x="0" y="0"/>
                </a:moveTo>
                <a:lnTo>
                  <a:pt x="1362" y="2"/>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cxnSp>
        <p:nvCxnSpPr>
          <p:cNvPr id="26" name="Straight Connector 25"/>
          <p:cNvCxnSpPr/>
          <p:nvPr/>
        </p:nvCxnSpPr>
        <p:spPr bwMode="auto">
          <a:xfrm>
            <a:off x="1766227" y="5283216"/>
            <a:ext cx="276886" cy="158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0" name="Picture 5" descr="C:\Users\juliuss.REDMOND\Downloads\logos\WS08-standard_h_rgb.png"/>
          <p:cNvPicPr>
            <a:picLocks noChangeAspect="1" noChangeArrowheads="1"/>
          </p:cNvPicPr>
          <p:nvPr/>
        </p:nvPicPr>
        <p:blipFill>
          <a:blip r:embed="rId4"/>
          <a:srcRect/>
          <a:stretch>
            <a:fillRect/>
          </a:stretch>
        </p:blipFill>
        <p:spPr bwMode="auto">
          <a:xfrm>
            <a:off x="2089527" y="4862538"/>
            <a:ext cx="2638190" cy="500066"/>
          </a:xfrm>
          <a:prstGeom prst="rect">
            <a:avLst/>
          </a:prstGeom>
          <a:noFill/>
        </p:spPr>
      </p:pic>
      <p:pic>
        <p:nvPicPr>
          <p:cNvPr id="21" name="Picture 4" descr="C:\Users\juliuss.REDMOND\Downloads\logos\WS08-enterprise_h_rgb.png"/>
          <p:cNvPicPr>
            <a:picLocks noChangeAspect="1" noChangeArrowheads="1"/>
          </p:cNvPicPr>
          <p:nvPr/>
        </p:nvPicPr>
        <p:blipFill>
          <a:blip r:embed="rId5"/>
          <a:srcRect/>
          <a:stretch>
            <a:fillRect/>
          </a:stretch>
        </p:blipFill>
        <p:spPr bwMode="auto">
          <a:xfrm>
            <a:off x="3939197" y="3916386"/>
            <a:ext cx="2871192" cy="588962"/>
          </a:xfrm>
          <a:prstGeom prst="rect">
            <a:avLst/>
          </a:prstGeom>
          <a:noFill/>
        </p:spPr>
      </p:pic>
      <p:pic>
        <p:nvPicPr>
          <p:cNvPr id="22" name="Picture 2" descr="C:\Users\juliuss.REDMOND\Downloads\logos\WS08-datacenter_h_rgb.png"/>
          <p:cNvPicPr>
            <a:picLocks noChangeAspect="1" noChangeArrowheads="1"/>
          </p:cNvPicPr>
          <p:nvPr/>
        </p:nvPicPr>
        <p:blipFill>
          <a:blip r:embed="rId6"/>
          <a:srcRect/>
          <a:stretch>
            <a:fillRect/>
          </a:stretch>
        </p:blipFill>
        <p:spPr bwMode="auto">
          <a:xfrm>
            <a:off x="6036476" y="1719266"/>
            <a:ext cx="2638190" cy="500066"/>
          </a:xfrm>
          <a:prstGeom prst="rect">
            <a:avLst/>
          </a:prstGeom>
          <a:noFill/>
        </p:spPr>
      </p:pic>
      <p:cxnSp>
        <p:nvCxnSpPr>
          <p:cNvPr id="23" name="Straight Connector 22"/>
          <p:cNvCxnSpPr/>
          <p:nvPr/>
        </p:nvCxnSpPr>
        <p:spPr>
          <a:xfrm rot="10800000">
            <a:off x="1779965" y="5410215"/>
            <a:ext cx="6887813" cy="23829"/>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5" name="2 Marcador de contenido"/>
          <p:cNvSpPr txBox="1">
            <a:spLocks/>
          </p:cNvSpPr>
          <p:nvPr/>
        </p:nvSpPr>
        <p:spPr>
          <a:xfrm>
            <a:off x="464312" y="6072207"/>
            <a:ext cx="9080500" cy="332399"/>
          </a:xfrm>
          <a:prstGeom prst="rect">
            <a:avLst/>
          </a:prstGeom>
        </p:spPr>
        <p:txBody>
          <a:bodyPr/>
          <a:lstStyle/>
          <a:p>
            <a:pPr marL="396875" marR="0" lvl="0" indent="-396875" algn="ctr" defTabSz="912813" rtl="0" eaLnBrk="1" fontAlgn="base" latinLnBrk="0" hangingPunct="1">
              <a:lnSpc>
                <a:spcPct val="90000"/>
              </a:lnSpc>
              <a:spcBef>
                <a:spcPct val="20000"/>
              </a:spcBef>
              <a:spcAft>
                <a:spcPct val="0"/>
              </a:spcAft>
              <a:buClrTx/>
              <a:buSzTx/>
              <a:buFontTx/>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Independiente de la tecnología de virtualización utilizada</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Ejemplos:</a:t>
            </a:r>
            <a:endParaRPr lang="es-ES" dirty="0"/>
          </a:p>
        </p:txBody>
      </p:sp>
      <p:sp>
        <p:nvSpPr>
          <p:cNvPr id="3" name="2 Marcador de contenido"/>
          <p:cNvSpPr>
            <a:spLocks noGrp="1"/>
          </p:cNvSpPr>
          <p:nvPr>
            <p:ph idx="1"/>
          </p:nvPr>
        </p:nvSpPr>
        <p:spPr>
          <a:xfrm>
            <a:off x="412750" y="1214422"/>
            <a:ext cx="9080500" cy="443198"/>
          </a:xfrm>
        </p:spPr>
        <p:txBody>
          <a:bodyPr/>
          <a:lstStyle/>
          <a:p>
            <a:r>
              <a:rPr lang="es-ES" dirty="0" smtClean="0"/>
              <a:t>Windows Server </a:t>
            </a:r>
            <a:r>
              <a:rPr lang="es-ES" dirty="0" err="1" smtClean="0"/>
              <a:t>Virtualization</a:t>
            </a:r>
            <a:r>
              <a:rPr lang="es-ES" dirty="0" smtClean="0"/>
              <a:t> </a:t>
            </a:r>
            <a:r>
              <a:rPr lang="es-ES" dirty="0" err="1" smtClean="0"/>
              <a:t>Calculators</a:t>
            </a:r>
            <a:endParaRPr lang="es-ES" dirty="0"/>
          </a:p>
        </p:txBody>
      </p:sp>
      <p:pic>
        <p:nvPicPr>
          <p:cNvPr id="4" name="3 Imagen" descr="calc_1.gif"/>
          <p:cNvPicPr>
            <a:picLocks noChangeAspect="1"/>
          </p:cNvPicPr>
          <p:nvPr/>
        </p:nvPicPr>
        <p:blipFill>
          <a:blip r:embed="rId2"/>
          <a:stretch>
            <a:fillRect/>
          </a:stretch>
        </p:blipFill>
        <p:spPr>
          <a:xfrm>
            <a:off x="154748" y="2143116"/>
            <a:ext cx="4735434" cy="2681604"/>
          </a:xfrm>
          <a:prstGeom prst="rect">
            <a:avLst/>
          </a:prstGeom>
        </p:spPr>
      </p:pic>
      <p:pic>
        <p:nvPicPr>
          <p:cNvPr id="5" name="4 Imagen" descr="calc_2.gif"/>
          <p:cNvPicPr>
            <a:picLocks noChangeAspect="1"/>
          </p:cNvPicPr>
          <p:nvPr/>
        </p:nvPicPr>
        <p:blipFill>
          <a:blip r:embed="rId3"/>
          <a:stretch>
            <a:fillRect/>
          </a:stretch>
        </p:blipFill>
        <p:spPr>
          <a:xfrm>
            <a:off x="5030391" y="2143117"/>
            <a:ext cx="4720861" cy="2734844"/>
          </a:xfrm>
          <a:prstGeom prst="rect">
            <a:avLst/>
          </a:prstGeom>
        </p:spPr>
      </p:pic>
      <p:sp>
        <p:nvSpPr>
          <p:cNvPr id="6" name="5 Rectángulo"/>
          <p:cNvSpPr/>
          <p:nvPr/>
        </p:nvSpPr>
        <p:spPr>
          <a:xfrm>
            <a:off x="386921" y="5429264"/>
            <a:ext cx="9209549" cy="369332"/>
          </a:xfrm>
          <a:prstGeom prst="rect">
            <a:avLst/>
          </a:prstGeom>
        </p:spPr>
        <p:txBody>
          <a:bodyPr wrap="square">
            <a:spAutoFit/>
          </a:bodyPr>
          <a:lstStyle/>
          <a:p>
            <a:r>
              <a:rPr lang="es-ES" dirty="0" smtClean="0">
                <a:hlinkClick r:id="rId4"/>
              </a:rPr>
              <a:t>http://www.microsoft.com/windowsserver2003/howtobuy/licensing/calculator.mspx</a:t>
            </a:r>
            <a:r>
              <a:rPr lang="es-ES" dirty="0" smtClean="0"/>
              <a:t> </a:t>
            </a:r>
            <a:endParaRPr lang="es-E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SCONFIG</a:t>
            </a:r>
            <a:endParaRPr lang="es-ES" dirty="0"/>
          </a:p>
        </p:txBody>
      </p:sp>
      <p:pic>
        <p:nvPicPr>
          <p:cNvPr id="1026" name="Picture 2"/>
          <p:cNvPicPr>
            <a:picLocks noChangeAspect="1" noChangeArrowheads="1"/>
          </p:cNvPicPr>
          <p:nvPr/>
        </p:nvPicPr>
        <p:blipFill>
          <a:blip r:embed="rId2"/>
          <a:srcRect/>
          <a:stretch>
            <a:fillRect/>
          </a:stretch>
        </p:blipFill>
        <p:spPr bwMode="auto">
          <a:xfrm>
            <a:off x="304800" y="1143000"/>
            <a:ext cx="9254836" cy="4572000"/>
          </a:xfrm>
          <a:prstGeom prst="rect">
            <a:avLst/>
          </a:prstGeom>
          <a:noFill/>
          <a:ln w="9525">
            <a:noFill/>
            <a:miter lim="800000"/>
            <a:headEnd/>
            <a:tailEnd/>
          </a:ln>
        </p:spPr>
      </p:pic>
      <p:sp>
        <p:nvSpPr>
          <p:cNvPr id="6" name="Content Placeholder 4"/>
          <p:cNvSpPr txBox="1">
            <a:spLocks/>
          </p:cNvSpPr>
          <p:nvPr/>
        </p:nvSpPr>
        <p:spPr>
          <a:xfrm>
            <a:off x="1066800" y="5853914"/>
            <a:ext cx="7758239" cy="851686"/>
          </a:xfrm>
          <a:prstGeom prst="rect">
            <a:avLst/>
          </a:prstGeom>
        </p:spPr>
        <p:txBody>
          <a:bodyPr lIns="91436" tIns="45718" rIns="91436" bIns="45718">
            <a:normAutofit/>
          </a:bodyPr>
          <a:lstStyle/>
          <a:p>
            <a:pPr marL="396875" indent="-396875">
              <a:lnSpc>
                <a:spcPct val="90000"/>
              </a:lnSpc>
              <a:spcBef>
                <a:spcPct val="20000"/>
              </a:spcBef>
              <a:spcAft>
                <a:spcPts val="500"/>
              </a:spcAft>
              <a:buClr>
                <a:srgbClr val="F3AF35"/>
              </a:buClr>
              <a:buSzPct val="85000"/>
              <a:buBlip>
                <a:blip r:embed="rId3"/>
              </a:buBlip>
              <a:defRPr/>
            </a:pPr>
            <a:r>
              <a:rPr lang="en-US" sz="2400" dirty="0" smtClean="0"/>
              <a:t>En Hyper-V Server, se </a:t>
            </a:r>
            <a:r>
              <a:rPr lang="en-US" sz="2400" dirty="0" err="1" smtClean="0"/>
              <a:t>inicia</a:t>
            </a:r>
            <a:r>
              <a:rPr lang="en-US" sz="2400" dirty="0" smtClean="0"/>
              <a:t> </a:t>
            </a:r>
            <a:r>
              <a:rPr lang="en-US" sz="2400" dirty="0" err="1" smtClean="0"/>
              <a:t>automáticamente</a:t>
            </a:r>
            <a:r>
              <a:rPr lang="en-US" sz="2400" dirty="0" smtClean="0"/>
              <a:t> al </a:t>
            </a:r>
            <a:r>
              <a:rPr lang="en-US" sz="2400" dirty="0" err="1" smtClean="0"/>
              <a:t>iniciar</a:t>
            </a:r>
            <a:r>
              <a:rPr lang="en-US" sz="2400" dirty="0" smtClean="0"/>
              <a:t> </a:t>
            </a:r>
            <a:r>
              <a:rPr lang="en-US" sz="2400" dirty="0" err="1" smtClean="0"/>
              <a:t>sesión</a:t>
            </a:r>
            <a:endParaRPr lang="en-US" sz="2400" dirty="0" smtClean="0"/>
          </a:p>
        </p:txBody>
      </p:sp>
    </p:spTree>
  </p:cSld>
  <p:clrMapOvr>
    <a:masterClrMapping/>
  </p:clrMapOvr>
  <p:transition advTm="25312">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Gestión remota</a:t>
            </a:r>
            <a:endParaRPr lang="es-ES" noProof="0"/>
          </a:p>
        </p:txBody>
      </p:sp>
      <p:pic>
        <p:nvPicPr>
          <p:cNvPr id="4098" name="Picture 2"/>
          <p:cNvPicPr>
            <a:picLocks noGrp="1" noChangeAspect="1" noChangeArrowheads="1"/>
          </p:cNvPicPr>
          <p:nvPr>
            <p:ph sz="half" idx="1"/>
          </p:nvPr>
        </p:nvPicPr>
        <p:blipFill>
          <a:blip r:embed="rId3"/>
          <a:srcRect/>
          <a:stretch>
            <a:fillRect/>
          </a:stretch>
        </p:blipFill>
        <p:spPr bwMode="auto">
          <a:xfrm>
            <a:off x="344095" y="3031953"/>
            <a:ext cx="4457700" cy="2888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3" descr="SC-VMM_bL_r"/>
          <p:cNvPicPr>
            <a:picLocks noGrp="1" noChangeAspect="1" noChangeArrowheads="1"/>
          </p:cNvPicPr>
          <p:nvPr>
            <p:ph sz="half" idx="2"/>
          </p:nvPr>
        </p:nvPicPr>
        <p:blipFill>
          <a:blip r:embed="rId4"/>
          <a:stretch>
            <a:fillRect/>
          </a:stretch>
        </p:blipFill>
        <p:spPr bwMode="auto">
          <a:xfrm>
            <a:off x="5118100" y="1360355"/>
            <a:ext cx="3364831" cy="1084715"/>
          </a:xfrm>
          <a:prstGeom prst="rect">
            <a:avLst/>
          </a:prstGeom>
          <a:noFill/>
          <a:ln>
            <a:noFill/>
          </a:ln>
        </p:spPr>
      </p:pic>
      <p:pic>
        <p:nvPicPr>
          <p:cNvPr id="6" name="Picture 1" descr="C:\Edwin\Microsoft\Screenshots\RTM\Interfaces\Virtual Machines Interface.bmp"/>
          <p:cNvPicPr>
            <a:picLocks noChangeAspect="1" noChangeArrowheads="1"/>
          </p:cNvPicPr>
          <p:nvPr/>
        </p:nvPicPr>
        <p:blipFill>
          <a:blip r:embed="rId5"/>
          <a:srcRect/>
          <a:stretch>
            <a:fillRect/>
          </a:stretch>
        </p:blipFill>
        <p:spPr bwMode="auto">
          <a:xfrm>
            <a:off x="4787903" y="2766062"/>
            <a:ext cx="4556759" cy="3154679"/>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pic>
        <p:nvPicPr>
          <p:cNvPr id="4099" name="Picture 3" descr="C:\users\jeffwoo\documents\work\ms logos from media bank\Windows Server 2008\Windows Server 2008\Logos and Logotypes\WS08_h_rgb_r.png"/>
          <p:cNvPicPr>
            <a:picLocks noChangeAspect="1" noChangeArrowheads="1"/>
          </p:cNvPicPr>
          <p:nvPr/>
        </p:nvPicPr>
        <p:blipFill>
          <a:blip r:embed="rId6"/>
          <a:stretch>
            <a:fillRect/>
          </a:stretch>
        </p:blipFill>
        <p:spPr bwMode="auto">
          <a:xfrm>
            <a:off x="198560" y="1589436"/>
            <a:ext cx="4568654" cy="853898"/>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4" y="1905505"/>
            <a:ext cx="8657695" cy="1523495"/>
          </a:xfrm>
        </p:spPr>
        <p:txBody>
          <a:bodyPr/>
          <a:lstStyle/>
          <a:p>
            <a:r>
              <a:rPr lang="es-ES" sz="6000" noProof="0" dirty="0" smtClean="0"/>
              <a:t>DEMO</a:t>
            </a:r>
            <a:r>
              <a:rPr lang="es-ES" sz="4400" noProof="0" dirty="0" smtClean="0"/>
              <a:t/>
            </a:r>
            <a:br>
              <a:rPr lang="es-ES" sz="4400" noProof="0" dirty="0" smtClean="0"/>
            </a:br>
            <a:r>
              <a:rPr lang="es-ES" sz="3200" noProof="0" dirty="0" smtClean="0"/>
              <a:t>Instalación y gestión remota de </a:t>
            </a:r>
            <a:r>
              <a:rPr lang="es-ES" sz="3200" noProof="0" dirty="0" err="1" smtClean="0"/>
              <a:t>Hyper</a:t>
            </a:r>
            <a:r>
              <a:rPr lang="es-ES" sz="3200" noProof="0" dirty="0" smtClean="0"/>
              <a:t>-V</a:t>
            </a:r>
            <a:endParaRPr lang="es-ES" sz="4000" noProof="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4" y="1905505"/>
            <a:ext cx="8657695"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dirty="0" smtClean="0"/>
              <a:t>Funcionalidades</a:t>
            </a:r>
            <a:endParaRPr lang="es-ES" sz="4000" noProof="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69757" y="228600"/>
            <a:ext cx="9304104" cy="609398"/>
          </a:xfrm>
        </p:spPr>
        <p:txBody>
          <a:bodyPr vert="horz" wrap="square" lIns="0" tIns="0" rIns="0" bIns="0" rtlCol="0" anchor="t">
            <a:spAutoFit/>
          </a:bodyPr>
          <a:lstStyle/>
          <a:p>
            <a:pPr>
              <a:defRPr/>
            </a:pPr>
            <a:r>
              <a:rPr lang="es-ES" sz="4400" noProof="0" dirty="0" smtClean="0"/>
              <a:t>Funcionalidades de </a:t>
            </a:r>
            <a:r>
              <a:rPr lang="es-ES" sz="4400" noProof="0" dirty="0" err="1" smtClean="0"/>
              <a:t>Hyper</a:t>
            </a:r>
            <a:r>
              <a:rPr lang="es-ES" sz="4400" noProof="0" dirty="0" smtClean="0"/>
              <a:t>-V R2</a:t>
            </a:r>
          </a:p>
        </p:txBody>
      </p:sp>
      <p:sp>
        <p:nvSpPr>
          <p:cNvPr id="263171" name="Rectangle 3"/>
          <p:cNvSpPr>
            <a:spLocks noGrp="1" noChangeArrowheads="1"/>
          </p:cNvSpPr>
          <p:nvPr>
            <p:ph type="body" idx="1"/>
          </p:nvPr>
        </p:nvSpPr>
        <p:spPr>
          <a:xfrm>
            <a:off x="386921" y="1200864"/>
            <a:ext cx="9078780" cy="5047536"/>
          </a:xfrm>
        </p:spPr>
        <p:txBody>
          <a:bodyPr/>
          <a:lstStyle/>
          <a:p>
            <a:pPr marL="582572" indent="-533379" eaLnBrk="1" hangingPunct="1">
              <a:lnSpc>
                <a:spcPct val="100000"/>
              </a:lnSpc>
              <a:defRPr/>
            </a:pPr>
            <a:r>
              <a:rPr lang="es-ES" sz="2000" noProof="0" dirty="0" smtClean="0"/>
              <a:t>Partición Padre:</a:t>
            </a:r>
          </a:p>
          <a:p>
            <a:pPr marL="1100097" lvl="1" indent="-533379">
              <a:lnSpc>
                <a:spcPct val="100000"/>
              </a:lnSpc>
              <a:defRPr/>
            </a:pPr>
            <a:r>
              <a:rPr lang="es-ES" sz="1600" noProof="0" dirty="0" smtClean="0"/>
              <a:t>64 Procesadores Lógicos</a:t>
            </a:r>
          </a:p>
          <a:p>
            <a:pPr marL="1100097" lvl="1" indent="-533379">
              <a:lnSpc>
                <a:spcPct val="100000"/>
              </a:lnSpc>
              <a:defRPr/>
            </a:pPr>
            <a:r>
              <a:rPr lang="es-ES" sz="1600" noProof="0" dirty="0" smtClean="0"/>
              <a:t>1Tb de RAM</a:t>
            </a:r>
          </a:p>
          <a:p>
            <a:pPr marL="582572" indent="-533379" eaLnBrk="1" hangingPunct="1">
              <a:lnSpc>
                <a:spcPct val="100000"/>
              </a:lnSpc>
              <a:defRPr/>
            </a:pPr>
            <a:r>
              <a:rPr lang="es-ES" sz="2000" noProof="0" dirty="0" smtClean="0"/>
              <a:t>Particiones hijas (Máquinas Virtuales):</a:t>
            </a:r>
          </a:p>
          <a:p>
            <a:pPr marL="1100097" lvl="1" indent="-533379">
              <a:lnSpc>
                <a:spcPct val="100000"/>
              </a:lnSpc>
              <a:defRPr/>
            </a:pPr>
            <a:r>
              <a:rPr lang="es-ES" sz="1600" noProof="0" dirty="0" smtClean="0"/>
              <a:t>32-bit (x86) y 64-bit (x64)</a:t>
            </a:r>
          </a:p>
          <a:p>
            <a:pPr marL="1100097" lvl="1" indent="-533379">
              <a:lnSpc>
                <a:spcPct val="100000"/>
              </a:lnSpc>
              <a:defRPr/>
            </a:pPr>
            <a:r>
              <a:rPr lang="es-ES" sz="1600" noProof="0" dirty="0" smtClean="0"/>
              <a:t>RAM: Hasta 64 GB de memoria</a:t>
            </a:r>
          </a:p>
          <a:p>
            <a:pPr marL="1100097" lvl="1" indent="-533379">
              <a:lnSpc>
                <a:spcPct val="100000"/>
              </a:lnSpc>
              <a:defRPr/>
            </a:pPr>
            <a:r>
              <a:rPr lang="es-ES" sz="1600" noProof="0" dirty="0" smtClean="0"/>
              <a:t>SMP con 2/4 Procesadores Lógicos</a:t>
            </a:r>
          </a:p>
          <a:p>
            <a:pPr marL="582572" indent="-533379" eaLnBrk="1" hangingPunct="1">
              <a:lnSpc>
                <a:spcPct val="100000"/>
              </a:lnSpc>
              <a:defRPr/>
            </a:pPr>
            <a:r>
              <a:rPr lang="es-ES" sz="2000" noProof="0" dirty="0" smtClean="0"/>
              <a:t>385 </a:t>
            </a:r>
            <a:r>
              <a:rPr lang="es-ES" sz="2000" noProof="0" dirty="0" err="1" smtClean="0"/>
              <a:t>VMs</a:t>
            </a:r>
            <a:r>
              <a:rPr lang="es-ES" sz="2000" noProof="0" dirty="0" smtClean="0"/>
              <a:t> en ejecución concurrente por host </a:t>
            </a:r>
            <a:r>
              <a:rPr lang="es-ES" sz="2000" u="sng" noProof="0" dirty="0" smtClean="0"/>
              <a:t>O</a:t>
            </a:r>
            <a:r>
              <a:rPr lang="es-ES" sz="2000" noProof="0" dirty="0" smtClean="0"/>
              <a:t> 512 Procesadores Virtuales</a:t>
            </a:r>
          </a:p>
          <a:p>
            <a:pPr marL="582572" indent="-533379">
              <a:lnSpc>
                <a:spcPct val="100000"/>
              </a:lnSpc>
              <a:defRPr/>
            </a:pPr>
            <a:r>
              <a:rPr lang="es-ES" sz="2000" noProof="0" dirty="0" smtClean="0"/>
              <a:t>Almacenamiento: Formato VHD y acceso Pass-</a:t>
            </a:r>
            <a:r>
              <a:rPr lang="es-ES" sz="2000" noProof="0" dirty="0" err="1" smtClean="0"/>
              <a:t>Through</a:t>
            </a:r>
            <a:r>
              <a:rPr lang="es-ES" sz="2000" noProof="0" dirty="0" smtClean="0"/>
              <a:t> a disco</a:t>
            </a:r>
          </a:p>
          <a:p>
            <a:pPr marL="582572" indent="-533379">
              <a:lnSpc>
                <a:spcPct val="100000"/>
              </a:lnSpc>
              <a:defRPr/>
            </a:pPr>
            <a:r>
              <a:rPr lang="es-ES" sz="2000" noProof="0" dirty="0" err="1" smtClean="0"/>
              <a:t>Networking</a:t>
            </a:r>
            <a:r>
              <a:rPr lang="es-ES" sz="2000" noProof="0" dirty="0" smtClean="0"/>
              <a:t>: Soporte a NLB, VLAN </a:t>
            </a:r>
            <a:r>
              <a:rPr lang="es-ES" sz="2000" noProof="0" dirty="0" err="1" smtClean="0"/>
              <a:t>Tagging</a:t>
            </a:r>
            <a:r>
              <a:rPr lang="es-ES" sz="2000" noProof="0" dirty="0" smtClean="0"/>
              <a:t>, TCP </a:t>
            </a:r>
            <a:r>
              <a:rPr lang="es-ES" sz="2000" noProof="0" dirty="0" err="1" smtClean="0"/>
              <a:t>Offload</a:t>
            </a:r>
            <a:r>
              <a:rPr lang="es-ES" sz="2000" noProof="0" dirty="0" smtClean="0"/>
              <a:t>, VMQ, Jumbo </a:t>
            </a:r>
            <a:r>
              <a:rPr lang="es-ES" sz="2000" dirty="0" smtClean="0"/>
              <a:t>F</a:t>
            </a:r>
            <a:r>
              <a:rPr lang="es-ES" sz="2000" noProof="0" dirty="0" err="1" smtClean="0"/>
              <a:t>rames</a:t>
            </a:r>
            <a:r>
              <a:rPr lang="es-ES" sz="2000" noProof="0" dirty="0" smtClean="0"/>
              <a:t>…</a:t>
            </a:r>
          </a:p>
          <a:p>
            <a:pPr marL="582572" indent="-533379">
              <a:lnSpc>
                <a:spcPct val="100000"/>
              </a:lnSpc>
              <a:defRPr/>
            </a:pPr>
            <a:r>
              <a:rPr lang="es-ES" sz="2000" noProof="0" dirty="0" smtClean="0"/>
              <a:t>Live </a:t>
            </a:r>
            <a:r>
              <a:rPr lang="es-ES" sz="2000" noProof="0" dirty="0" err="1" smtClean="0"/>
              <a:t>Backup</a:t>
            </a:r>
            <a:r>
              <a:rPr lang="es-ES" sz="2000" noProof="0" dirty="0" smtClean="0"/>
              <a:t>: Integración con </a:t>
            </a:r>
            <a:r>
              <a:rPr lang="es-ES" sz="2000" noProof="0" dirty="0" err="1" smtClean="0"/>
              <a:t>Volume</a:t>
            </a:r>
            <a:r>
              <a:rPr lang="es-ES" sz="2000" noProof="0" dirty="0" smtClean="0"/>
              <a:t> </a:t>
            </a:r>
            <a:r>
              <a:rPr lang="es-ES" sz="2000" noProof="0" dirty="0" err="1" smtClean="0"/>
              <a:t>Shadow</a:t>
            </a:r>
            <a:r>
              <a:rPr lang="es-ES" sz="2000" noProof="0" dirty="0" smtClean="0"/>
              <a:t> </a:t>
            </a:r>
            <a:r>
              <a:rPr lang="es-ES" sz="2000" noProof="0" dirty="0" err="1" smtClean="0"/>
              <a:t>Service</a:t>
            </a:r>
            <a:endParaRPr lang="es-ES" sz="2000" noProof="0" dirty="0" smtClean="0"/>
          </a:p>
          <a:p>
            <a:pPr marL="582572" indent="-533379">
              <a:lnSpc>
                <a:spcPct val="100000"/>
              </a:lnSpc>
              <a:defRPr/>
            </a:pPr>
            <a:r>
              <a:rPr lang="es-ES" sz="2000" noProof="0" dirty="0" smtClean="0"/>
              <a:t>Estándar DMTF para interfaz de gestión por WMI</a:t>
            </a:r>
          </a:p>
          <a:p>
            <a:pPr marL="582572" indent="-533379">
              <a:lnSpc>
                <a:spcPct val="100000"/>
              </a:lnSpc>
              <a:defRPr/>
            </a:pPr>
            <a:r>
              <a:rPr lang="es-ES" sz="2000" noProof="0" dirty="0" err="1" smtClean="0"/>
              <a:t>Snapshots</a:t>
            </a:r>
            <a:endParaRPr lang="es-ES" sz="2000" noProof="0" dirty="0" smtClean="0"/>
          </a:p>
          <a:p>
            <a:pPr marL="582572" indent="-533379">
              <a:lnSpc>
                <a:spcPct val="100000"/>
              </a:lnSpc>
              <a:defRPr/>
            </a:pPr>
            <a:r>
              <a:rPr lang="es-ES" sz="2000" noProof="0" dirty="0" smtClean="0"/>
              <a:t>Manipulación Offline del virtual </a:t>
            </a:r>
            <a:r>
              <a:rPr lang="es-ES" sz="2000" noProof="0" dirty="0" err="1" smtClean="0"/>
              <a:t>hard</a:t>
            </a:r>
            <a:r>
              <a:rPr lang="es-ES" sz="2000" noProof="0" dirty="0" smtClean="0"/>
              <a:t> disk</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2750" y="230189"/>
            <a:ext cx="9080500" cy="664797"/>
          </a:xfrm>
        </p:spPr>
        <p:txBody>
          <a:bodyPr/>
          <a:lstStyle/>
          <a:p>
            <a:r>
              <a:rPr lang="es-ES" noProof="0" smtClean="0"/>
              <a:t>Almacenamiento en Hyper-V</a:t>
            </a:r>
            <a:endParaRPr lang="es-ES" noProof="0"/>
          </a:p>
        </p:txBody>
      </p:sp>
      <p:sp>
        <p:nvSpPr>
          <p:cNvPr id="3" name="2 Marcador de texto"/>
          <p:cNvSpPr>
            <a:spLocks noGrp="1"/>
          </p:cNvSpPr>
          <p:nvPr>
            <p:ph type="body" idx="1"/>
          </p:nvPr>
        </p:nvSpPr>
        <p:spPr>
          <a:xfrm>
            <a:off x="412750" y="1071547"/>
            <a:ext cx="9080500" cy="5447645"/>
          </a:xfrm>
        </p:spPr>
        <p:txBody>
          <a:bodyPr/>
          <a:lstStyle/>
          <a:p>
            <a:r>
              <a:rPr lang="es-ES" sz="1800" noProof="0" smtClean="0"/>
              <a:t>Almacenamiento físico</a:t>
            </a:r>
          </a:p>
          <a:p>
            <a:pPr lvl="1"/>
            <a:r>
              <a:rPr lang="es-ES" sz="1600" noProof="0" smtClean="0"/>
              <a:t>Direct Attach Storage (DAS): SATA, eSATA, PATA, SAS, SCSI, USB, Firewire</a:t>
            </a:r>
          </a:p>
          <a:p>
            <a:pPr lvl="1"/>
            <a:r>
              <a:rPr lang="es-ES" sz="1600" noProof="0" smtClean="0"/>
              <a:t>Storage Area Networks (SANs): iSCSI, Fiber Channel, SAS</a:t>
            </a:r>
          </a:p>
          <a:p>
            <a:pPr lvl="1"/>
            <a:r>
              <a:rPr lang="es-ES" sz="1600" noProof="0" smtClean="0"/>
              <a:t>Network Attached Storage (NAS)</a:t>
            </a:r>
          </a:p>
          <a:p>
            <a:r>
              <a:rPr lang="es-ES" sz="1800" noProof="0" smtClean="0"/>
              <a:t>Almacenamiento Virtual</a:t>
            </a:r>
          </a:p>
          <a:p>
            <a:pPr lvl="1"/>
            <a:r>
              <a:rPr lang="es-ES" sz="1600" noProof="0" smtClean="0"/>
              <a:t>Dynamically Expanding Virtual Hard Disks:</a:t>
            </a:r>
          </a:p>
          <a:p>
            <a:pPr lvl="2"/>
            <a:r>
              <a:rPr lang="es-ES" sz="1400" noProof="0" smtClean="0"/>
              <a:t>Hasta 2040 GB</a:t>
            </a:r>
          </a:p>
          <a:p>
            <a:pPr lvl="1"/>
            <a:r>
              <a:rPr lang="es-ES" sz="1600" noProof="0" smtClean="0"/>
              <a:t>Fixed Size Virtual Hard Disks:</a:t>
            </a:r>
          </a:p>
          <a:p>
            <a:pPr lvl="2"/>
            <a:r>
              <a:rPr lang="es-ES" sz="1400" noProof="0" smtClean="0"/>
              <a:t>Hasta 2040 GB</a:t>
            </a:r>
          </a:p>
          <a:p>
            <a:pPr lvl="1"/>
            <a:r>
              <a:rPr lang="es-ES" sz="1600" noProof="0" smtClean="0"/>
              <a:t>Pass-through disks</a:t>
            </a:r>
          </a:p>
          <a:p>
            <a:pPr lvl="2"/>
            <a:r>
              <a:rPr lang="es-ES" sz="1400" noProof="0" smtClean="0"/>
              <a:t>La limitación está realmente en el Sistema Operativo</a:t>
            </a:r>
          </a:p>
          <a:p>
            <a:pPr lvl="0"/>
            <a:r>
              <a:rPr lang="es-ES" sz="1800" noProof="0" smtClean="0"/>
              <a:t>Controladoras Virtuales (Sintéticas)</a:t>
            </a:r>
          </a:p>
          <a:p>
            <a:pPr lvl="1"/>
            <a:r>
              <a:rPr lang="es-ES" sz="1600" noProof="0" smtClean="0"/>
              <a:t>Virtual IDE</a:t>
            </a:r>
          </a:p>
          <a:p>
            <a:pPr lvl="2"/>
            <a:r>
              <a:rPr lang="es-ES" sz="1400" noProof="0" smtClean="0"/>
              <a:t>Hasta 4 dispositivos IDE</a:t>
            </a:r>
          </a:p>
          <a:p>
            <a:pPr lvl="2"/>
            <a:r>
              <a:rPr lang="es-ES" sz="1400" noProof="0" smtClean="0"/>
              <a:t>El dispositivo de arranque de la VM siempre debe ser IDE (VHD o pass-through)</a:t>
            </a:r>
          </a:p>
          <a:p>
            <a:pPr lvl="3"/>
            <a:r>
              <a:rPr lang="es-ES" sz="1400" noProof="0" smtClean="0"/>
              <a:t>Las VMs pueden arrancar directamente de una LUN de la SAN</a:t>
            </a:r>
          </a:p>
          <a:p>
            <a:pPr lvl="1"/>
            <a:r>
              <a:rPr lang="es-ES" sz="1600" noProof="0" smtClean="0"/>
              <a:t>Virtual SCSI</a:t>
            </a:r>
          </a:p>
          <a:p>
            <a:pPr lvl="2"/>
            <a:r>
              <a:rPr lang="es-ES" sz="1400" noProof="0" smtClean="0"/>
              <a:t>Hasta 4 controladoras SCSI virtuales, con hasta 64 discos cada una</a:t>
            </a:r>
          </a:p>
          <a:p>
            <a:pPr lvl="1"/>
            <a:r>
              <a:rPr lang="es-ES" sz="1600" noProof="0" smtClean="0"/>
              <a:t>Si los Integration Components están instalados, no hay diferencias de rendimiento entre controladoras virtuales IDE y SCSI</a:t>
            </a:r>
          </a:p>
          <a:p>
            <a:pPr lvl="1"/>
            <a:r>
              <a:rPr lang="es-ES" sz="1600" noProof="0" smtClean="0"/>
              <a:t>Más de 512 Tb por VM</a:t>
            </a:r>
            <a:endParaRPr lang="es-ES" sz="2000" noProof="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Agenda</a:t>
            </a:r>
            <a:endParaRPr lang="es-ES" noProof="0" dirty="0"/>
          </a:p>
        </p:txBody>
      </p:sp>
      <p:sp>
        <p:nvSpPr>
          <p:cNvPr id="3" name="Content Placeholder 2"/>
          <p:cNvSpPr>
            <a:spLocks noGrp="1"/>
          </p:cNvSpPr>
          <p:nvPr>
            <p:ph idx="1"/>
          </p:nvPr>
        </p:nvSpPr>
        <p:spPr>
          <a:xfrm>
            <a:off x="412750" y="1412875"/>
            <a:ext cx="9080500" cy="3594830"/>
          </a:xfrm>
        </p:spPr>
        <p:txBody>
          <a:bodyPr/>
          <a:lstStyle/>
          <a:p>
            <a:r>
              <a:rPr lang="es-ES" noProof="0" dirty="0" smtClean="0"/>
              <a:t>Introducción</a:t>
            </a:r>
          </a:p>
          <a:p>
            <a:r>
              <a:rPr lang="es-ES" noProof="0" dirty="0" smtClean="0"/>
              <a:t>Requerimientos</a:t>
            </a:r>
          </a:p>
          <a:p>
            <a:r>
              <a:rPr lang="es-ES" noProof="0" dirty="0" smtClean="0"/>
              <a:t>Arquitectura</a:t>
            </a:r>
          </a:p>
          <a:p>
            <a:r>
              <a:rPr lang="es-ES" dirty="0" smtClean="0"/>
              <a:t>Licenciamiento</a:t>
            </a:r>
            <a:endParaRPr lang="es-ES" noProof="0" dirty="0" smtClean="0"/>
          </a:p>
          <a:p>
            <a:r>
              <a:rPr lang="es-ES" noProof="0" dirty="0" smtClean="0"/>
              <a:t>Funcionalidades y Características</a:t>
            </a:r>
          </a:p>
          <a:p>
            <a:r>
              <a:rPr lang="es-ES" dirty="0" smtClean="0"/>
              <a:t>Integración con </a:t>
            </a:r>
            <a:r>
              <a:rPr lang="es-ES" dirty="0" err="1" smtClean="0"/>
              <a:t>Remote</a:t>
            </a:r>
            <a:r>
              <a:rPr lang="es-ES" dirty="0" smtClean="0"/>
              <a:t> </a:t>
            </a:r>
            <a:r>
              <a:rPr lang="es-ES" dirty="0" err="1" smtClean="0"/>
              <a:t>Remote</a:t>
            </a:r>
            <a:r>
              <a:rPr lang="es-ES" dirty="0" smtClean="0"/>
              <a:t> Desktop </a:t>
            </a:r>
            <a:r>
              <a:rPr lang="es-ES" dirty="0" err="1" smtClean="0"/>
              <a:t>Services</a:t>
            </a:r>
            <a:endParaRPr lang="es-ES" noProof="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1329595"/>
          </a:xfrm>
        </p:spPr>
        <p:txBody>
          <a:bodyPr/>
          <a:lstStyle/>
          <a:p>
            <a:r>
              <a:rPr lang="es-ES" noProof="0" dirty="0" smtClean="0"/>
              <a:t>Agregar / Quitar almacenamiento en caliente</a:t>
            </a:r>
            <a:endParaRPr lang="es-ES" noProof="0" dirty="0"/>
          </a:p>
        </p:txBody>
      </p:sp>
      <p:sp>
        <p:nvSpPr>
          <p:cNvPr id="7" name="Text Placeholder 2"/>
          <p:cNvSpPr>
            <a:spLocks noGrp="1"/>
          </p:cNvSpPr>
          <p:nvPr>
            <p:ph type="body" sz="quarter" idx="10"/>
          </p:nvPr>
        </p:nvSpPr>
        <p:spPr>
          <a:xfrm>
            <a:off x="444500" y="1905000"/>
            <a:ext cx="9080500" cy="3976473"/>
          </a:xfrm>
        </p:spPr>
        <p:txBody>
          <a:bodyPr/>
          <a:lstStyle/>
          <a:p>
            <a:r>
              <a:rPr lang="es-ES" noProof="0" dirty="0" smtClean="0"/>
              <a:t>Agregar / Quitar </a:t>
            </a:r>
            <a:r>
              <a:rPr lang="es-ES" noProof="0" dirty="0" err="1" smtClean="0"/>
              <a:t>VHDs</a:t>
            </a:r>
            <a:r>
              <a:rPr lang="es-ES" noProof="0" dirty="0" smtClean="0"/>
              <a:t> y discos </a:t>
            </a:r>
            <a:r>
              <a:rPr lang="es-ES" noProof="0" dirty="0" err="1" smtClean="0"/>
              <a:t>pass-through</a:t>
            </a:r>
            <a:r>
              <a:rPr lang="es-ES" noProof="0" dirty="0" smtClean="0"/>
              <a:t> a </a:t>
            </a:r>
            <a:r>
              <a:rPr lang="es-ES" noProof="0" dirty="0" err="1" smtClean="0"/>
              <a:t>VMs</a:t>
            </a:r>
            <a:r>
              <a:rPr lang="es-ES" noProof="0" dirty="0" smtClean="0"/>
              <a:t> en ejecución sin requerir un reinicio</a:t>
            </a:r>
          </a:p>
          <a:p>
            <a:pPr lvl="2"/>
            <a:r>
              <a:rPr lang="es-ES" dirty="0" smtClean="0"/>
              <a:t>Aplica a dispositivos que se conecten a la</a:t>
            </a:r>
            <a:r>
              <a:rPr lang="es-ES" noProof="0" dirty="0" smtClean="0"/>
              <a:t> virtual SCSI </a:t>
            </a:r>
            <a:r>
              <a:rPr lang="es-ES" noProof="0" dirty="0" err="1" smtClean="0"/>
              <a:t>controller</a:t>
            </a:r>
            <a:endParaRPr lang="es-ES" noProof="0" dirty="0" smtClean="0"/>
          </a:p>
          <a:p>
            <a:r>
              <a:rPr lang="es-ES" noProof="0" dirty="0" smtClean="0"/>
              <a:t>Permite</a:t>
            </a:r>
          </a:p>
          <a:p>
            <a:pPr lvl="1"/>
            <a:r>
              <a:rPr lang="es-ES" noProof="0" dirty="0" smtClean="0"/>
              <a:t>Crecimientos del almacenamiento de las </a:t>
            </a:r>
            <a:r>
              <a:rPr lang="es-ES" noProof="0" dirty="0" err="1" smtClean="0"/>
              <a:t>VMs</a:t>
            </a:r>
            <a:r>
              <a:rPr lang="es-ES" noProof="0" dirty="0" smtClean="0"/>
              <a:t> sin paradas.</a:t>
            </a:r>
          </a:p>
          <a:p>
            <a:pPr lvl="1"/>
            <a:r>
              <a:rPr lang="es-ES" noProof="0" dirty="0" smtClean="0"/>
              <a:t>Nuevos escenarios de </a:t>
            </a:r>
            <a:r>
              <a:rPr lang="es-ES" noProof="0" dirty="0" err="1" smtClean="0"/>
              <a:t>backup</a:t>
            </a:r>
            <a:endParaRPr lang="es-ES" noProof="0" dirty="0" smtClean="0"/>
          </a:p>
          <a:p>
            <a:pPr lvl="1"/>
            <a:r>
              <a:rPr lang="es-ES" noProof="0" dirty="0" smtClean="0"/>
              <a:t>Nuevos escenarios de SQL/Exchange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505"/>
            <a:ext cx="8915399" cy="1523495"/>
          </a:xfrm>
        </p:spPr>
        <p:txBody>
          <a:bodyPr/>
          <a:lstStyle/>
          <a:p>
            <a:r>
              <a:rPr lang="es-ES" sz="6000" noProof="0" dirty="0" smtClean="0"/>
              <a:t>DEMO</a:t>
            </a:r>
            <a:r>
              <a:rPr lang="es-ES" sz="4400" noProof="0" dirty="0" smtClean="0"/>
              <a:t/>
            </a:r>
            <a:br>
              <a:rPr lang="es-ES" sz="4400" noProof="0" dirty="0" smtClean="0"/>
            </a:br>
            <a:r>
              <a:rPr lang="es-ES" sz="3200" noProof="0" dirty="0" smtClean="0"/>
              <a:t>Agregar/Quitar almacenamiento en caliente</a:t>
            </a:r>
            <a:endParaRPr lang="es-ES" sz="4000" noProof="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4" y="1828800"/>
            <a:ext cx="8657695"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noProof="0" dirty="0" err="1" smtClean="0"/>
              <a:t>Clustering</a:t>
            </a:r>
            <a:r>
              <a:rPr lang="es-ES" sz="3200" noProof="0" dirty="0" smtClean="0"/>
              <a:t>: </a:t>
            </a:r>
            <a:br>
              <a:rPr lang="es-ES" sz="3200" noProof="0" dirty="0" smtClean="0"/>
            </a:br>
            <a:r>
              <a:rPr lang="es-ES" sz="3200" noProof="0" dirty="0" smtClean="0"/>
              <a:t>Alta disponibilidad, Quick </a:t>
            </a:r>
            <a:r>
              <a:rPr lang="es-ES" sz="3200" noProof="0" dirty="0" err="1" smtClean="0"/>
              <a:t>Migration</a:t>
            </a:r>
            <a:r>
              <a:rPr lang="es-ES" sz="3200" noProof="0" dirty="0" smtClean="0"/>
              <a:t> y Live </a:t>
            </a:r>
            <a:r>
              <a:rPr lang="es-ES" sz="3200" noProof="0" dirty="0" err="1" smtClean="0"/>
              <a:t>Migration</a:t>
            </a:r>
            <a:endParaRPr lang="es-ES" sz="4000" noProof="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Server-Physical-Single.png"/>
          <p:cNvPicPr>
            <a:picLocks noChangeAspect="1"/>
          </p:cNvPicPr>
          <p:nvPr/>
        </p:nvPicPr>
        <p:blipFill>
          <a:blip r:embed="rId3"/>
          <a:stretch>
            <a:fillRect/>
          </a:stretch>
        </p:blipFill>
        <p:spPr>
          <a:xfrm>
            <a:off x="330200" y="5181600"/>
            <a:ext cx="2694666" cy="1841152"/>
          </a:xfrm>
          <a:prstGeom prst="rect">
            <a:avLst/>
          </a:prstGeom>
        </p:spPr>
      </p:pic>
      <p:sp>
        <p:nvSpPr>
          <p:cNvPr id="4" name="Title 3"/>
          <p:cNvSpPr>
            <a:spLocks noGrp="1"/>
          </p:cNvSpPr>
          <p:nvPr>
            <p:ph type="title"/>
          </p:nvPr>
        </p:nvSpPr>
        <p:spPr>
          <a:xfrm>
            <a:off x="232139" y="142852"/>
            <a:ext cx="9080500" cy="1107996"/>
          </a:xfrm>
        </p:spPr>
        <p:txBody>
          <a:bodyPr/>
          <a:lstStyle/>
          <a:p>
            <a:r>
              <a:rPr lang="es-ES" noProof="0" smtClean="0"/>
              <a:t>Host Clustering</a:t>
            </a:r>
            <a:br>
              <a:rPr lang="es-ES" noProof="0" smtClean="0"/>
            </a:br>
            <a:r>
              <a:rPr lang="es-ES" sz="3200" noProof="0" smtClean="0"/>
              <a:t>HA, Quick Migration y Live Migration</a:t>
            </a:r>
            <a:endParaRPr lang="es-ES" noProof="0"/>
          </a:p>
        </p:txBody>
      </p:sp>
      <p:pic>
        <p:nvPicPr>
          <p:cNvPr id="5" name="Picture 2" descr="C:\Projects\Core IO\Graphics\Virtualization-Illustration-Components\Virtualization Illustration Library - PNGs\Server-2U-Physical-with-Virtualized-Servers-Inside.png"/>
          <p:cNvPicPr>
            <a:picLocks noChangeAspect="1" noChangeArrowheads="1"/>
          </p:cNvPicPr>
          <p:nvPr/>
        </p:nvPicPr>
        <p:blipFill>
          <a:blip r:embed="rId4"/>
          <a:srcRect/>
          <a:stretch>
            <a:fillRect/>
          </a:stretch>
        </p:blipFill>
        <p:spPr bwMode="auto">
          <a:xfrm>
            <a:off x="1403350" y="1981201"/>
            <a:ext cx="2951163" cy="2124075"/>
          </a:xfrm>
          <a:prstGeom prst="rect">
            <a:avLst/>
          </a:prstGeom>
          <a:noFill/>
        </p:spPr>
      </p:pic>
      <p:pic>
        <p:nvPicPr>
          <p:cNvPr id="6" name="Picture 3" descr="C:\Projects\Core IO\Graphics\Virtualization-Illustration-Components\Virtualization Illustration Library - PNGs\Server-2U-Physical-with-Virtualized-Servers-Inside.png"/>
          <p:cNvPicPr>
            <a:picLocks noChangeAspect="1" noChangeArrowheads="1"/>
          </p:cNvPicPr>
          <p:nvPr/>
        </p:nvPicPr>
        <p:blipFill>
          <a:blip r:embed="rId4"/>
          <a:srcRect/>
          <a:stretch>
            <a:fillRect/>
          </a:stretch>
        </p:blipFill>
        <p:spPr bwMode="auto">
          <a:xfrm>
            <a:off x="4787900" y="1981201"/>
            <a:ext cx="2951163" cy="2124075"/>
          </a:xfrm>
          <a:prstGeom prst="rect">
            <a:avLst/>
          </a:prstGeom>
          <a:noFill/>
        </p:spPr>
      </p:pic>
      <p:pic>
        <p:nvPicPr>
          <p:cNvPr id="7" name="Picture 6" descr="C:\Projects\Core IO\Graphics\Virtualization-Illustration-Components\Virtualization Illustration Library - PNGs\Database-Physical.png"/>
          <p:cNvPicPr>
            <a:picLocks noChangeAspect="1" noChangeArrowheads="1"/>
          </p:cNvPicPr>
          <p:nvPr/>
        </p:nvPicPr>
        <p:blipFill>
          <a:blip r:embed="rId5"/>
          <a:srcRect/>
          <a:stretch>
            <a:fillRect/>
          </a:stretch>
        </p:blipFill>
        <p:spPr bwMode="auto">
          <a:xfrm>
            <a:off x="3549650" y="5157788"/>
            <a:ext cx="2146300" cy="1700212"/>
          </a:xfrm>
          <a:prstGeom prst="rect">
            <a:avLst/>
          </a:prstGeom>
          <a:noFill/>
        </p:spPr>
      </p:pic>
      <p:cxnSp>
        <p:nvCxnSpPr>
          <p:cNvPr id="8" name="Elbow Connector 7"/>
          <p:cNvCxnSpPr>
            <a:stCxn id="5" idx="0"/>
            <a:endCxn id="6" idx="0"/>
          </p:cNvCxnSpPr>
          <p:nvPr/>
        </p:nvCxnSpPr>
        <p:spPr>
          <a:xfrm rot="5400000" flipH="1" flipV="1">
            <a:off x="4571272" y="288925"/>
            <a:ext cx="1588" cy="3384550"/>
          </a:xfrm>
          <a:prstGeom prst="bentConnector3">
            <a:avLst>
              <a:gd name="adj1" fmla="val 22695536"/>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485900" y="4343400"/>
            <a:ext cx="7594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8852760" y="4342540"/>
            <a:ext cx="457200" cy="1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1258160" y="4342540"/>
            <a:ext cx="457200" cy="1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rot="5400000" flipH="1" flipV="1">
            <a:off x="2047875" y="3914775"/>
            <a:ext cx="609600" cy="2476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V="1">
            <a:off x="6505575" y="3914775"/>
            <a:ext cx="609600" cy="2476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467100" y="4343400"/>
            <a:ext cx="2311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rot="5400000" flipH="1" flipV="1">
            <a:off x="5550760" y="4342540"/>
            <a:ext cx="457200" cy="17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rot="5400000" flipH="1" flipV="1">
            <a:off x="3239360" y="4342540"/>
            <a:ext cx="457200" cy="17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Elbow Connector 16"/>
          <p:cNvCxnSpPr/>
          <p:nvPr/>
        </p:nvCxnSpPr>
        <p:spPr>
          <a:xfrm rot="16200000" flipH="1">
            <a:off x="3546475" y="3597275"/>
            <a:ext cx="914400" cy="57785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Elbow Connector 17"/>
          <p:cNvCxnSpPr/>
          <p:nvPr/>
        </p:nvCxnSpPr>
        <p:spPr>
          <a:xfrm rot="5400000">
            <a:off x="4743450" y="3556000"/>
            <a:ext cx="914400" cy="6604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7099301" y="3810000"/>
            <a:ext cx="2762295" cy="369332"/>
          </a:xfrm>
          <a:prstGeom prst="rect">
            <a:avLst/>
          </a:prstGeom>
          <a:noFill/>
        </p:spPr>
        <p:txBody>
          <a:bodyPr wrap="none" rtlCol="0">
            <a:spAutoFit/>
          </a:bodyPr>
          <a:lstStyle/>
          <a:p>
            <a:r>
              <a:rPr lang="en-US" dirty="0" smtClean="0"/>
              <a:t>PUBLIC LAN Connection</a:t>
            </a:r>
            <a:endParaRPr lang="en-US" dirty="0"/>
          </a:p>
        </p:txBody>
      </p:sp>
      <p:sp>
        <p:nvSpPr>
          <p:cNvPr id="21" name="TextBox 20"/>
          <p:cNvSpPr txBox="1"/>
          <p:nvPr/>
        </p:nvSpPr>
        <p:spPr>
          <a:xfrm>
            <a:off x="3559959" y="1714488"/>
            <a:ext cx="2163441" cy="369332"/>
          </a:xfrm>
          <a:prstGeom prst="rect">
            <a:avLst/>
          </a:prstGeom>
          <a:noFill/>
        </p:spPr>
        <p:txBody>
          <a:bodyPr wrap="none" rtlCol="0">
            <a:spAutoFit/>
          </a:bodyPr>
          <a:lstStyle/>
          <a:p>
            <a:r>
              <a:rPr lang="en-US" dirty="0" smtClean="0"/>
              <a:t>Heartbeat Network</a:t>
            </a:r>
            <a:endParaRPr lang="en-US" dirty="0"/>
          </a:p>
        </p:txBody>
      </p:sp>
      <p:sp>
        <p:nvSpPr>
          <p:cNvPr id="22" name="TextBox 21"/>
          <p:cNvSpPr txBox="1"/>
          <p:nvPr/>
        </p:nvSpPr>
        <p:spPr>
          <a:xfrm>
            <a:off x="3136901" y="4572000"/>
            <a:ext cx="2745303" cy="369332"/>
          </a:xfrm>
          <a:prstGeom prst="rect">
            <a:avLst/>
          </a:prstGeom>
          <a:noFill/>
        </p:spPr>
        <p:txBody>
          <a:bodyPr wrap="none" rtlCol="0">
            <a:spAutoFit/>
          </a:bodyPr>
          <a:lstStyle/>
          <a:p>
            <a:r>
              <a:rPr lang="en-US" dirty="0" smtClean="0"/>
              <a:t>“Intranet” Virtual Network</a:t>
            </a:r>
            <a:endParaRPr lang="en-US" dirty="0"/>
          </a:p>
        </p:txBody>
      </p:sp>
      <p:sp>
        <p:nvSpPr>
          <p:cNvPr id="23" name="TextBox 22"/>
          <p:cNvSpPr txBox="1"/>
          <p:nvPr/>
        </p:nvSpPr>
        <p:spPr>
          <a:xfrm>
            <a:off x="6934201" y="1905000"/>
            <a:ext cx="979755" cy="369332"/>
          </a:xfrm>
          <a:prstGeom prst="rect">
            <a:avLst/>
          </a:prstGeom>
          <a:noFill/>
        </p:spPr>
        <p:txBody>
          <a:bodyPr wrap="none" rtlCol="0">
            <a:spAutoFit/>
          </a:bodyPr>
          <a:lstStyle/>
          <a:p>
            <a:r>
              <a:rPr lang="en-US" dirty="0" smtClean="0"/>
              <a:t>NODE2</a:t>
            </a:r>
            <a:endParaRPr lang="en-US" dirty="0"/>
          </a:p>
        </p:txBody>
      </p:sp>
      <p:sp>
        <p:nvSpPr>
          <p:cNvPr id="24" name="TextBox 23"/>
          <p:cNvSpPr txBox="1"/>
          <p:nvPr/>
        </p:nvSpPr>
        <p:spPr>
          <a:xfrm>
            <a:off x="1073151" y="1981200"/>
            <a:ext cx="979755" cy="369332"/>
          </a:xfrm>
          <a:prstGeom prst="rect">
            <a:avLst/>
          </a:prstGeom>
          <a:noFill/>
        </p:spPr>
        <p:txBody>
          <a:bodyPr wrap="none" rtlCol="0">
            <a:spAutoFit/>
          </a:bodyPr>
          <a:lstStyle/>
          <a:p>
            <a:r>
              <a:rPr lang="en-US" dirty="0" smtClean="0"/>
              <a:t>NODE1</a:t>
            </a:r>
            <a:endParaRPr lang="en-US" dirty="0"/>
          </a:p>
        </p:txBody>
      </p:sp>
      <p:sp>
        <p:nvSpPr>
          <p:cNvPr id="25" name="TextBox 24"/>
          <p:cNvSpPr txBox="1"/>
          <p:nvPr/>
        </p:nvSpPr>
        <p:spPr>
          <a:xfrm>
            <a:off x="5283200" y="5334000"/>
            <a:ext cx="1531188" cy="369332"/>
          </a:xfrm>
          <a:prstGeom prst="rect">
            <a:avLst/>
          </a:prstGeom>
          <a:noFill/>
        </p:spPr>
        <p:txBody>
          <a:bodyPr wrap="none" rtlCol="0">
            <a:spAutoFit/>
          </a:bodyPr>
          <a:lstStyle/>
          <a:p>
            <a:r>
              <a:rPr lang="en-US" dirty="0" smtClean="0"/>
              <a:t>SAN Storage</a:t>
            </a:r>
            <a:endParaRPr lang="en-US" dirty="0"/>
          </a:p>
        </p:txBody>
      </p:sp>
      <p:sp>
        <p:nvSpPr>
          <p:cNvPr id="29" name="TextBox 28"/>
          <p:cNvSpPr txBox="1"/>
          <p:nvPr/>
        </p:nvSpPr>
        <p:spPr>
          <a:xfrm>
            <a:off x="1898651" y="5105400"/>
            <a:ext cx="518091" cy="369332"/>
          </a:xfrm>
          <a:prstGeom prst="rect">
            <a:avLst/>
          </a:prstGeom>
          <a:noFill/>
        </p:spPr>
        <p:txBody>
          <a:bodyPr wrap="none" rtlCol="0">
            <a:spAutoFit/>
          </a:bodyPr>
          <a:lstStyle/>
          <a:p>
            <a:r>
              <a:rPr lang="en-US" dirty="0" smtClean="0"/>
              <a:t>DC</a:t>
            </a:r>
            <a:endParaRPr lang="en-US" dirty="0"/>
          </a:p>
        </p:txBody>
      </p:sp>
      <p:cxnSp>
        <p:nvCxnSpPr>
          <p:cNvPr id="30" name="Elbow Connector 29"/>
          <p:cNvCxnSpPr/>
          <p:nvPr/>
        </p:nvCxnSpPr>
        <p:spPr>
          <a:xfrm rot="5400000">
            <a:off x="1117600" y="4794250"/>
            <a:ext cx="1066800" cy="165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60400" y="2286001"/>
            <a:ext cx="1149674" cy="307777"/>
          </a:xfrm>
          <a:prstGeom prst="rect">
            <a:avLst/>
          </a:prstGeom>
          <a:noFill/>
        </p:spPr>
        <p:txBody>
          <a:bodyPr wrap="none" rtlCol="0">
            <a:spAutoFit/>
          </a:bodyPr>
          <a:lstStyle/>
          <a:p>
            <a:r>
              <a:rPr lang="en-US" sz="1400" dirty="0" smtClean="0">
                <a:solidFill>
                  <a:schemeClr val="accent5"/>
                </a:solidFill>
              </a:rPr>
              <a:t>Server Core</a:t>
            </a:r>
            <a:endParaRPr lang="en-US" sz="1400" dirty="0">
              <a:solidFill>
                <a:schemeClr val="accent5"/>
              </a:solidFill>
            </a:endParaRPr>
          </a:p>
        </p:txBody>
      </p:sp>
      <p:sp>
        <p:nvSpPr>
          <p:cNvPr id="37" name="TextBox 36"/>
          <p:cNvSpPr txBox="1"/>
          <p:nvPr/>
        </p:nvSpPr>
        <p:spPr>
          <a:xfrm>
            <a:off x="7429500" y="2286001"/>
            <a:ext cx="1149674" cy="307777"/>
          </a:xfrm>
          <a:prstGeom prst="rect">
            <a:avLst/>
          </a:prstGeom>
          <a:noFill/>
        </p:spPr>
        <p:txBody>
          <a:bodyPr wrap="none" rtlCol="0">
            <a:spAutoFit/>
          </a:bodyPr>
          <a:lstStyle/>
          <a:p>
            <a:r>
              <a:rPr lang="en-US" sz="1400" dirty="0" smtClean="0">
                <a:solidFill>
                  <a:schemeClr val="accent5"/>
                </a:solidFill>
              </a:rPr>
              <a:t>Server Core</a:t>
            </a:r>
            <a:endParaRPr lang="en-US" sz="1400" dirty="0">
              <a:solidFill>
                <a:schemeClr val="accent5"/>
              </a:solidFill>
            </a:endParaRPr>
          </a:p>
        </p:txBody>
      </p:sp>
      <p:sp>
        <p:nvSpPr>
          <p:cNvPr id="31" name="TextBox 30"/>
          <p:cNvSpPr txBox="1"/>
          <p:nvPr/>
        </p:nvSpPr>
        <p:spPr>
          <a:xfrm>
            <a:off x="990600" y="1524001"/>
            <a:ext cx="1651414" cy="276999"/>
          </a:xfrm>
          <a:prstGeom prst="rect">
            <a:avLst/>
          </a:prstGeom>
          <a:noFill/>
        </p:spPr>
        <p:txBody>
          <a:bodyPr wrap="none" rtlCol="0">
            <a:spAutoFit/>
          </a:bodyPr>
          <a:lstStyle/>
          <a:p>
            <a:r>
              <a:rPr lang="en-US" sz="1200" dirty="0" smtClean="0">
                <a:solidFill>
                  <a:schemeClr val="accent5"/>
                </a:solidFill>
              </a:rPr>
              <a:t>NIC3 - 192.168.100.1</a:t>
            </a:r>
            <a:endParaRPr lang="en-US" sz="1200" dirty="0">
              <a:solidFill>
                <a:schemeClr val="accent5"/>
              </a:solidFill>
            </a:endParaRPr>
          </a:p>
        </p:txBody>
      </p:sp>
      <p:sp>
        <p:nvSpPr>
          <p:cNvPr id="32" name="TextBox 31"/>
          <p:cNvSpPr txBox="1"/>
          <p:nvPr/>
        </p:nvSpPr>
        <p:spPr>
          <a:xfrm>
            <a:off x="6356350" y="1447801"/>
            <a:ext cx="1651414" cy="276999"/>
          </a:xfrm>
          <a:prstGeom prst="rect">
            <a:avLst/>
          </a:prstGeom>
          <a:noFill/>
        </p:spPr>
        <p:txBody>
          <a:bodyPr wrap="none" rtlCol="0">
            <a:spAutoFit/>
          </a:bodyPr>
          <a:lstStyle/>
          <a:p>
            <a:r>
              <a:rPr lang="en-US" sz="1200" dirty="0" smtClean="0">
                <a:solidFill>
                  <a:schemeClr val="accent5"/>
                </a:solidFill>
              </a:rPr>
              <a:t>NIC3 - 192.168.100.2</a:t>
            </a:r>
            <a:endParaRPr lang="en-US" sz="1200" dirty="0">
              <a:solidFill>
                <a:schemeClr val="accent5"/>
              </a:solidFill>
            </a:endParaRPr>
          </a:p>
        </p:txBody>
      </p:sp>
      <p:sp>
        <p:nvSpPr>
          <p:cNvPr id="34" name="TextBox 33"/>
          <p:cNvSpPr txBox="1"/>
          <p:nvPr/>
        </p:nvSpPr>
        <p:spPr>
          <a:xfrm>
            <a:off x="825500" y="3581401"/>
            <a:ext cx="1481496" cy="276999"/>
          </a:xfrm>
          <a:prstGeom prst="rect">
            <a:avLst/>
          </a:prstGeom>
          <a:noFill/>
        </p:spPr>
        <p:txBody>
          <a:bodyPr wrap="none" rtlCol="0">
            <a:spAutoFit/>
          </a:bodyPr>
          <a:lstStyle/>
          <a:p>
            <a:r>
              <a:rPr lang="en-US" sz="1200" dirty="0" smtClean="0">
                <a:solidFill>
                  <a:schemeClr val="accent5"/>
                </a:solidFill>
              </a:rPr>
              <a:t>NIC1 - 192.168.0.1</a:t>
            </a:r>
            <a:endParaRPr lang="en-US" sz="1200" dirty="0">
              <a:solidFill>
                <a:schemeClr val="accent5"/>
              </a:solidFill>
            </a:endParaRPr>
          </a:p>
        </p:txBody>
      </p:sp>
      <p:sp>
        <p:nvSpPr>
          <p:cNvPr id="35" name="TextBox 34"/>
          <p:cNvSpPr txBox="1"/>
          <p:nvPr/>
        </p:nvSpPr>
        <p:spPr>
          <a:xfrm>
            <a:off x="6851650" y="3581401"/>
            <a:ext cx="1481496" cy="276999"/>
          </a:xfrm>
          <a:prstGeom prst="rect">
            <a:avLst/>
          </a:prstGeom>
          <a:noFill/>
        </p:spPr>
        <p:txBody>
          <a:bodyPr wrap="none" rtlCol="0">
            <a:spAutoFit/>
          </a:bodyPr>
          <a:lstStyle/>
          <a:p>
            <a:r>
              <a:rPr lang="en-US" sz="1200" dirty="0" smtClean="0">
                <a:solidFill>
                  <a:schemeClr val="accent5"/>
                </a:solidFill>
              </a:rPr>
              <a:t>NIC1 - 192.168.0.2</a:t>
            </a:r>
            <a:endParaRPr lang="en-US" sz="1200" dirty="0">
              <a:solidFill>
                <a:schemeClr val="accent5"/>
              </a:solidFill>
            </a:endParaRPr>
          </a:p>
        </p:txBody>
      </p:sp>
      <p:sp>
        <p:nvSpPr>
          <p:cNvPr id="39" name="TextBox 38"/>
          <p:cNvSpPr txBox="1"/>
          <p:nvPr/>
        </p:nvSpPr>
        <p:spPr>
          <a:xfrm>
            <a:off x="2641601" y="5334001"/>
            <a:ext cx="1164101" cy="276999"/>
          </a:xfrm>
          <a:prstGeom prst="rect">
            <a:avLst/>
          </a:prstGeom>
          <a:noFill/>
        </p:spPr>
        <p:txBody>
          <a:bodyPr wrap="none" rtlCol="0">
            <a:spAutoFit/>
          </a:bodyPr>
          <a:lstStyle/>
          <a:p>
            <a:r>
              <a:rPr lang="en-US" sz="1200" dirty="0" smtClean="0">
                <a:solidFill>
                  <a:schemeClr val="accent5"/>
                </a:solidFill>
              </a:rPr>
              <a:t>192.168.0.100</a:t>
            </a:r>
            <a:endParaRPr lang="en-US" sz="1200" dirty="0">
              <a:solidFill>
                <a:schemeClr val="accent5"/>
              </a:solidFill>
            </a:endParaRPr>
          </a:p>
        </p:txBody>
      </p:sp>
      <p:sp>
        <p:nvSpPr>
          <p:cNvPr id="40" name="TextBox 39"/>
          <p:cNvSpPr txBox="1"/>
          <p:nvPr/>
        </p:nvSpPr>
        <p:spPr>
          <a:xfrm>
            <a:off x="165101" y="5181601"/>
            <a:ext cx="1164101" cy="276999"/>
          </a:xfrm>
          <a:prstGeom prst="rect">
            <a:avLst/>
          </a:prstGeom>
          <a:noFill/>
        </p:spPr>
        <p:txBody>
          <a:bodyPr wrap="none" rtlCol="0">
            <a:spAutoFit/>
          </a:bodyPr>
          <a:lstStyle/>
          <a:p>
            <a:r>
              <a:rPr lang="en-US" sz="1200" dirty="0" smtClean="0">
                <a:solidFill>
                  <a:schemeClr val="accent5"/>
                </a:solidFill>
              </a:rPr>
              <a:t>192.168.0.100</a:t>
            </a:r>
            <a:endParaRPr lang="en-US" sz="1200" dirty="0">
              <a:solidFill>
                <a:schemeClr val="accent5"/>
              </a:solidFill>
            </a:endParaRPr>
          </a:p>
        </p:txBody>
      </p:sp>
      <p:sp>
        <p:nvSpPr>
          <p:cNvPr id="45" name="TextBox 44"/>
          <p:cNvSpPr txBox="1"/>
          <p:nvPr/>
        </p:nvSpPr>
        <p:spPr>
          <a:xfrm>
            <a:off x="2724150" y="3886201"/>
            <a:ext cx="1396536" cy="276999"/>
          </a:xfrm>
          <a:prstGeom prst="rect">
            <a:avLst/>
          </a:prstGeom>
          <a:noFill/>
        </p:spPr>
        <p:txBody>
          <a:bodyPr wrap="none" rtlCol="0">
            <a:spAutoFit/>
          </a:bodyPr>
          <a:lstStyle/>
          <a:p>
            <a:r>
              <a:rPr lang="en-US" sz="1200" dirty="0" smtClean="0">
                <a:solidFill>
                  <a:schemeClr val="accent5"/>
                </a:solidFill>
              </a:rPr>
              <a:t>NIC2 - 10.10.10.1</a:t>
            </a:r>
            <a:endParaRPr lang="en-US" sz="1200" dirty="0">
              <a:solidFill>
                <a:schemeClr val="accent5"/>
              </a:solidFill>
            </a:endParaRPr>
          </a:p>
        </p:txBody>
      </p:sp>
      <p:sp>
        <p:nvSpPr>
          <p:cNvPr id="46" name="TextBox 45"/>
          <p:cNvSpPr txBox="1"/>
          <p:nvPr/>
        </p:nvSpPr>
        <p:spPr>
          <a:xfrm>
            <a:off x="5035550" y="3886201"/>
            <a:ext cx="1396536" cy="276999"/>
          </a:xfrm>
          <a:prstGeom prst="rect">
            <a:avLst/>
          </a:prstGeom>
          <a:noFill/>
        </p:spPr>
        <p:txBody>
          <a:bodyPr wrap="none" rtlCol="0">
            <a:spAutoFit/>
          </a:bodyPr>
          <a:lstStyle/>
          <a:p>
            <a:r>
              <a:rPr lang="en-US" sz="1200" dirty="0" smtClean="0">
                <a:solidFill>
                  <a:schemeClr val="accent5"/>
                </a:solidFill>
              </a:rPr>
              <a:t>NIC2 - 10.10.10.2</a:t>
            </a:r>
            <a:endParaRPr lang="en-US" sz="12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70" y="134004"/>
            <a:ext cx="9084593" cy="623248"/>
          </a:xfrm>
        </p:spPr>
        <p:txBody>
          <a:bodyPr/>
          <a:lstStyle/>
          <a:p>
            <a:r>
              <a:rPr lang="es-ES" sz="4500" noProof="0" smtClean="0"/>
              <a:t>Quick Migration vs. Live Migration</a:t>
            </a:r>
            <a:endParaRPr lang="es-ES" sz="4500" noProof="0"/>
          </a:p>
        </p:txBody>
      </p:sp>
      <p:sp>
        <p:nvSpPr>
          <p:cNvPr id="4" name="Content Placeholder 4"/>
          <p:cNvSpPr txBox="1">
            <a:spLocks/>
          </p:cNvSpPr>
          <p:nvPr/>
        </p:nvSpPr>
        <p:spPr bwMode="auto">
          <a:xfrm>
            <a:off x="427632" y="851376"/>
            <a:ext cx="4470025" cy="45150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algn="ctr" defTabSz="912777" eaLnBrk="0" hangingPunct="0">
              <a:lnSpc>
                <a:spcPct val="90000"/>
              </a:lnSpc>
              <a:spcBef>
                <a:spcPct val="30000"/>
              </a:spcBef>
              <a:buClr>
                <a:schemeClr val="tx2"/>
              </a:buClr>
              <a:buSzPct val="95000"/>
              <a:defRPr/>
            </a:pPr>
            <a:r>
              <a:rPr lang="es-ES" sz="2800" kern="0" dirty="0" smtClean="0">
                <a:solidFill>
                  <a:schemeClr val="accent1"/>
                </a:solidFill>
                <a:latin typeface="+mn-lt"/>
              </a:rPr>
              <a:t>Quick </a:t>
            </a:r>
            <a:r>
              <a:rPr lang="es-ES" sz="2800" kern="0" dirty="0" err="1" smtClean="0">
                <a:solidFill>
                  <a:schemeClr val="accent1"/>
                </a:solidFill>
                <a:latin typeface="+mn-lt"/>
              </a:rPr>
              <a:t>Migration</a:t>
            </a:r>
            <a:endParaRPr lang="es-ES" sz="2800" kern="0" dirty="0" smtClean="0">
              <a:solidFill>
                <a:schemeClr val="accent1"/>
              </a:solidFill>
              <a:latin typeface="+mn-lt"/>
            </a:endParaRPr>
          </a:p>
          <a:p>
            <a:pPr algn="ctr" defTabSz="912777" eaLnBrk="0" hangingPunct="0">
              <a:lnSpc>
                <a:spcPct val="90000"/>
              </a:lnSpc>
              <a:spcBef>
                <a:spcPct val="30000"/>
              </a:spcBef>
              <a:buClr>
                <a:schemeClr val="tx2"/>
              </a:buClr>
              <a:buSzPct val="95000"/>
              <a:defRPr/>
            </a:pPr>
            <a:r>
              <a:rPr lang="es-ES" sz="1600" kern="0" dirty="0" smtClean="0">
                <a:solidFill>
                  <a:srgbClr val="FFC000"/>
                </a:solidFill>
                <a:latin typeface="+mn-lt"/>
              </a:rPr>
              <a:t>(Windows Server 2008 </a:t>
            </a:r>
            <a:r>
              <a:rPr lang="es-ES" sz="1600" kern="0" dirty="0" err="1" smtClean="0">
                <a:solidFill>
                  <a:srgbClr val="FFC000"/>
                </a:solidFill>
                <a:latin typeface="+mn-lt"/>
              </a:rPr>
              <a:t>Hyper</a:t>
            </a:r>
            <a:r>
              <a:rPr lang="es-ES" sz="1600" kern="0" dirty="0" smtClean="0">
                <a:solidFill>
                  <a:srgbClr val="FFC000"/>
                </a:solidFill>
                <a:latin typeface="+mn-lt"/>
              </a:rPr>
              <a:t>-V)</a:t>
            </a: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solidFill>
                  <a:schemeClr val="tx1"/>
                </a:solidFill>
                <a:latin typeface="+mn-lt"/>
              </a:rPr>
              <a:t>Salva el </a:t>
            </a:r>
            <a:r>
              <a:rPr lang="es-ES" kern="0" dirty="0" smtClean="0">
                <a:latin typeface="+mn-lt"/>
              </a:rPr>
              <a:t>e</a:t>
            </a:r>
            <a:r>
              <a:rPr lang="es-ES" kern="0" dirty="0" smtClean="0">
                <a:solidFill>
                  <a:schemeClr val="tx1"/>
                </a:solidFill>
                <a:latin typeface="+mn-lt"/>
              </a:rPr>
              <a:t>stado de ejecución</a:t>
            </a:r>
          </a:p>
          <a:p>
            <a:pPr marL="662755" lvl="1" indent="-281770"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Crea la VM en el destino</a:t>
            </a:r>
          </a:p>
          <a:p>
            <a:pPr marL="662755" lvl="1" indent="-281770"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Escribe la memoria de la VM en el almacenamiento compartido</a:t>
            </a: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solidFill>
                  <a:schemeClr val="tx1"/>
                </a:solidFill>
                <a:latin typeface="+mn-lt"/>
              </a:rPr>
              <a:t>Mueve la VM</a:t>
            </a:r>
          </a:p>
          <a:p>
            <a:pPr marL="706410" lvl="1" indent="-380985"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Mueve la conectividad del almacenamiento del host origen al host destino</a:t>
            </a: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solidFill>
                  <a:schemeClr val="tx1"/>
                </a:solidFill>
                <a:latin typeface="+mn-lt"/>
              </a:rPr>
              <a:t>Restaura el estado y continua la ejecución</a:t>
            </a:r>
          </a:p>
          <a:p>
            <a:pPr marL="706410" lvl="1" indent="-380985" defTabSz="912777" eaLnBrk="0" hangingPunct="0">
              <a:lnSpc>
                <a:spcPct val="90000"/>
              </a:lnSpc>
              <a:spcBef>
                <a:spcPct val="30000"/>
              </a:spcBef>
              <a:buClr>
                <a:schemeClr val="tx2"/>
              </a:buClr>
              <a:buSzPct val="80000"/>
              <a:buFont typeface="+mj-lt"/>
              <a:buAutoNum type="alphaLcParenR"/>
            </a:pPr>
            <a:r>
              <a:rPr lang="es-ES" sz="1600" kern="0" dirty="0" smtClean="0">
                <a:latin typeface="+mn-lt"/>
              </a:rPr>
              <a:t>Lee </a:t>
            </a:r>
            <a:r>
              <a:rPr lang="es-ES" sz="1600" kern="0" dirty="0" smtClean="0">
                <a:solidFill>
                  <a:schemeClr val="tx1"/>
                </a:solidFill>
                <a:latin typeface="+mn-lt"/>
              </a:rPr>
              <a:t>la memoria de la VM del almacenamiento compartido y la restaura en el host destino</a:t>
            </a:r>
          </a:p>
          <a:p>
            <a:pPr marL="706410" lvl="1" indent="-380985" defTabSz="912777" eaLnBrk="0" hangingPunct="0">
              <a:lnSpc>
                <a:spcPct val="90000"/>
              </a:lnSpc>
              <a:spcBef>
                <a:spcPct val="30000"/>
              </a:spcBef>
              <a:buClr>
                <a:schemeClr val="tx2"/>
              </a:buClr>
              <a:buSzPct val="80000"/>
              <a:buFont typeface="+mj-lt"/>
              <a:buAutoNum type="alphaLcParenR"/>
            </a:pPr>
            <a:r>
              <a:rPr lang="es-ES" sz="1600" kern="0" dirty="0" smtClean="0">
                <a:latin typeface="+mn-lt"/>
              </a:rPr>
              <a:t>Continua la ejecución</a:t>
            </a:r>
            <a:endParaRPr lang="es-ES" sz="1600" kern="0" dirty="0" smtClean="0">
              <a:solidFill>
                <a:schemeClr val="tx1"/>
              </a:solidFill>
              <a:latin typeface="+mn-lt"/>
            </a:endParaRPr>
          </a:p>
        </p:txBody>
      </p:sp>
      <p:sp>
        <p:nvSpPr>
          <p:cNvPr id="5" name="Content Placeholder 5"/>
          <p:cNvSpPr txBox="1">
            <a:spLocks/>
          </p:cNvSpPr>
          <p:nvPr/>
        </p:nvSpPr>
        <p:spPr>
          <a:xfrm>
            <a:off x="4967391" y="808509"/>
            <a:ext cx="4791603" cy="5049354"/>
          </a:xfrm>
          <a:prstGeom prst="rect">
            <a:avLst/>
          </a:prstGeom>
        </p:spPr>
        <p:txBody>
          <a:bodyPr lIns="76197" tIns="38098" rIns="76197" bIns="38098"/>
          <a:lstStyle/>
          <a:p>
            <a:pPr marL="382573" indent="-382573" algn="ctr" defTabSz="912777" eaLnBrk="0" hangingPunct="0">
              <a:lnSpc>
                <a:spcPct val="90000"/>
              </a:lnSpc>
              <a:spcBef>
                <a:spcPct val="30000"/>
              </a:spcBef>
              <a:buClr>
                <a:schemeClr val="tx2"/>
              </a:buClr>
              <a:buSzPct val="95000"/>
              <a:defRPr/>
            </a:pPr>
            <a:r>
              <a:rPr lang="es-ES" sz="2800" kern="0" dirty="0" smtClean="0">
                <a:solidFill>
                  <a:schemeClr val="accent1"/>
                </a:solidFill>
                <a:latin typeface="+mn-lt"/>
              </a:rPr>
              <a:t>Live </a:t>
            </a:r>
            <a:r>
              <a:rPr lang="es-ES" sz="2800" kern="0" dirty="0" err="1" smtClean="0">
                <a:solidFill>
                  <a:schemeClr val="accent1"/>
                </a:solidFill>
                <a:latin typeface="+mn-lt"/>
              </a:rPr>
              <a:t>Migration</a:t>
            </a:r>
            <a:endParaRPr lang="es-ES" sz="2800" kern="0" dirty="0" smtClean="0">
              <a:solidFill>
                <a:schemeClr val="accent1"/>
              </a:solidFill>
              <a:latin typeface="+mn-lt"/>
            </a:endParaRPr>
          </a:p>
          <a:p>
            <a:pPr marL="382573" indent="-382573" algn="ctr" defTabSz="912777" eaLnBrk="0" hangingPunct="0">
              <a:lnSpc>
                <a:spcPct val="90000"/>
              </a:lnSpc>
              <a:spcBef>
                <a:spcPct val="30000"/>
              </a:spcBef>
              <a:buClr>
                <a:schemeClr val="tx2"/>
              </a:buClr>
              <a:buSzPct val="95000"/>
              <a:defRPr/>
            </a:pPr>
            <a:r>
              <a:rPr lang="es-ES" sz="1600" kern="0" dirty="0" smtClean="0">
                <a:solidFill>
                  <a:srgbClr val="FFC000"/>
                </a:solidFill>
                <a:latin typeface="+mn-lt"/>
              </a:rPr>
              <a:t>(Windows Server 2008 </a:t>
            </a:r>
            <a:r>
              <a:rPr lang="es-ES" sz="1600" b="1" kern="0" dirty="0" smtClean="0">
                <a:solidFill>
                  <a:srgbClr val="FFC000"/>
                </a:solidFill>
                <a:latin typeface="+mn-lt"/>
              </a:rPr>
              <a:t>R2</a:t>
            </a:r>
            <a:r>
              <a:rPr lang="es-ES" sz="1600" kern="0" dirty="0" smtClean="0">
                <a:solidFill>
                  <a:srgbClr val="FFC000"/>
                </a:solidFill>
                <a:latin typeface="+mn-lt"/>
              </a:rPr>
              <a:t> </a:t>
            </a:r>
            <a:r>
              <a:rPr lang="es-ES" sz="1600" kern="0" dirty="0" err="1" smtClean="0">
                <a:solidFill>
                  <a:srgbClr val="FFC000"/>
                </a:solidFill>
                <a:latin typeface="+mn-lt"/>
              </a:rPr>
              <a:t>Hyper</a:t>
            </a:r>
            <a:r>
              <a:rPr lang="es-ES" sz="1600" kern="0" dirty="0" smtClean="0">
                <a:solidFill>
                  <a:srgbClr val="FFC000"/>
                </a:solidFill>
                <a:latin typeface="+mn-lt"/>
              </a:rPr>
              <a:t>-V)</a:t>
            </a: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solidFill>
                  <a:schemeClr val="tx1"/>
                </a:solidFill>
                <a:latin typeface="+mn-lt"/>
              </a:rPr>
              <a:t>Estado de la VM y Transferencia de la Memoria</a:t>
            </a:r>
          </a:p>
          <a:p>
            <a:pPr marL="671486" lvl="1" indent="-380985"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Crea la VM en el destino</a:t>
            </a:r>
          </a:p>
          <a:p>
            <a:pPr marL="671486" lvl="1" indent="-380985"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Mueve páginas de memoria desde </a:t>
            </a:r>
            <a:r>
              <a:rPr lang="es-ES" sz="1600" kern="0" dirty="0" smtClean="0">
                <a:latin typeface="+mn-lt"/>
              </a:rPr>
              <a:t>el origen al destino </a:t>
            </a:r>
            <a:r>
              <a:rPr lang="es-ES" sz="1600" kern="0" dirty="0" err="1" smtClean="0">
                <a:latin typeface="+mn-lt"/>
              </a:rPr>
              <a:t>via</a:t>
            </a:r>
            <a:r>
              <a:rPr lang="es-ES" sz="1600" kern="0" dirty="0" smtClean="0">
                <a:latin typeface="+mn-lt"/>
              </a:rPr>
              <a:t> Ethernet de manera iterativa</a:t>
            </a:r>
            <a:endParaRPr lang="es-ES" sz="1600" kern="0" dirty="0" smtClean="0">
              <a:solidFill>
                <a:schemeClr val="tx1"/>
              </a:solidFill>
              <a:latin typeface="+mn-lt"/>
            </a:endParaRP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solidFill>
                  <a:schemeClr val="tx1"/>
                </a:solidFill>
                <a:latin typeface="+mn-lt"/>
              </a:rPr>
              <a:t>Transferencia final del estado y restauración de la VM</a:t>
            </a:r>
          </a:p>
          <a:p>
            <a:pPr marL="671486" lvl="1" indent="-380985"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Pausa la máquina virtual</a:t>
            </a:r>
          </a:p>
          <a:p>
            <a:pPr marL="671486" lvl="1" indent="-380985" defTabSz="912777" eaLnBrk="0" hangingPunct="0">
              <a:lnSpc>
                <a:spcPct val="90000"/>
              </a:lnSpc>
              <a:spcBef>
                <a:spcPct val="30000"/>
              </a:spcBef>
              <a:buClr>
                <a:schemeClr val="tx2"/>
              </a:buClr>
              <a:buSzPct val="80000"/>
              <a:buFont typeface="+mj-lt"/>
              <a:buAutoNum type="alphaLcParenR"/>
            </a:pPr>
            <a:r>
              <a:rPr lang="es-ES" sz="1600" kern="0" dirty="0" smtClean="0">
                <a:solidFill>
                  <a:schemeClr val="tx1"/>
                </a:solidFill>
                <a:latin typeface="+mn-lt"/>
              </a:rPr>
              <a:t>Mueve el almacenamiento desde el origen al destino</a:t>
            </a:r>
          </a:p>
          <a:p>
            <a:pPr marL="387335" indent="-380985" defTabSz="912777" eaLnBrk="0" hangingPunct="0">
              <a:lnSpc>
                <a:spcPct val="90000"/>
              </a:lnSpc>
              <a:spcBef>
                <a:spcPct val="30000"/>
              </a:spcBef>
              <a:buClr>
                <a:schemeClr val="tx2"/>
              </a:buClr>
              <a:buSzPct val="80000"/>
              <a:buFont typeface="+mj-lt"/>
              <a:buAutoNum type="arabicPeriod"/>
            </a:pPr>
            <a:r>
              <a:rPr lang="es-ES" kern="0" dirty="0" smtClean="0">
                <a:latin typeface="+mn-lt"/>
              </a:rPr>
              <a:t>Continua la ejecución</a:t>
            </a:r>
            <a:endParaRPr lang="es-ES" kern="0" dirty="0">
              <a:solidFill>
                <a:schemeClr val="tx1"/>
              </a:solidFill>
              <a:latin typeface="+mn-lt"/>
            </a:endParaRPr>
          </a:p>
        </p:txBody>
      </p:sp>
      <p:grpSp>
        <p:nvGrpSpPr>
          <p:cNvPr id="3" name="Group 37"/>
          <p:cNvGrpSpPr/>
          <p:nvPr/>
        </p:nvGrpSpPr>
        <p:grpSpPr>
          <a:xfrm>
            <a:off x="1259435" y="5606176"/>
            <a:ext cx="831832" cy="480763"/>
            <a:chOff x="1431642" y="6457868"/>
            <a:chExt cx="1055526" cy="637877"/>
          </a:xfrm>
        </p:grpSpPr>
        <p:sp>
          <p:nvSpPr>
            <p:cNvPr id="17" name="Right Arrow 16"/>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s-ES" smtClean="0">
                <a:solidFill>
                  <a:schemeClr val="tx1"/>
                </a:solidFill>
                <a:latin typeface="Segoe" pitchFamily="34" charset="0"/>
              </a:endParaRPr>
            </a:p>
          </p:txBody>
        </p:sp>
        <p:pic>
          <p:nvPicPr>
            <p:cNvPr id="7177"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pic>
        <p:nvPicPr>
          <p:cNvPr id="718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204117" y="5464810"/>
            <a:ext cx="1110954" cy="1100059"/>
          </a:xfrm>
          <a:prstGeom prst="rect">
            <a:avLst/>
          </a:prstGeom>
          <a:noFill/>
        </p:spPr>
      </p:pic>
      <p:pic>
        <p:nvPicPr>
          <p:cNvPr id="7179" name="Picture 11" descr="C:\Users\bryons\Pictures\Virtualization Images for PPTs\Data.png"/>
          <p:cNvPicPr>
            <a:picLocks noChangeAspect="1" noChangeArrowheads="1"/>
          </p:cNvPicPr>
          <p:nvPr/>
        </p:nvPicPr>
        <p:blipFill>
          <a:blip r:embed="rId5"/>
          <a:srcRect/>
          <a:stretch>
            <a:fillRect/>
          </a:stretch>
        </p:blipFill>
        <p:spPr bwMode="auto">
          <a:xfrm>
            <a:off x="1944506" y="5340157"/>
            <a:ext cx="1015383" cy="943443"/>
          </a:xfrm>
          <a:prstGeom prst="rect">
            <a:avLst/>
          </a:prstGeom>
          <a:noFill/>
        </p:spPr>
      </p:pic>
      <p:sp>
        <p:nvSpPr>
          <p:cNvPr id="24" name="TextBox 23"/>
          <p:cNvSpPr txBox="1"/>
          <p:nvPr/>
        </p:nvSpPr>
        <p:spPr>
          <a:xfrm>
            <a:off x="175353" y="6351326"/>
            <a:ext cx="1266521" cy="292384"/>
          </a:xfrm>
          <a:prstGeom prst="rect">
            <a:avLst/>
          </a:prstGeom>
          <a:noFill/>
        </p:spPr>
        <p:txBody>
          <a:bodyPr wrap="square" lIns="76197" tIns="38098" rIns="76197" bIns="38098" rtlCol="0">
            <a:spAutoFit/>
          </a:bodyPr>
          <a:lstStyle/>
          <a:p>
            <a:pPr algn="ctr"/>
            <a:r>
              <a:rPr lang="es-ES" sz="1400" dirty="0" smtClean="0">
                <a:solidFill>
                  <a:schemeClr val="tx1"/>
                </a:solidFill>
                <a:effectLst>
                  <a:outerShdw blurRad="38100" dist="38100" dir="2700000" algn="tl">
                    <a:srgbClr val="000000">
                      <a:alpha val="43137"/>
                    </a:srgbClr>
                  </a:outerShdw>
                </a:effectLst>
                <a:latin typeface="Segoe" pitchFamily="34" charset="0"/>
              </a:rPr>
              <a:t>Host 1</a:t>
            </a:r>
          </a:p>
        </p:txBody>
      </p:sp>
      <p:grpSp>
        <p:nvGrpSpPr>
          <p:cNvPr id="6" name="Group 41"/>
          <p:cNvGrpSpPr/>
          <p:nvPr/>
        </p:nvGrpSpPr>
        <p:grpSpPr>
          <a:xfrm>
            <a:off x="3608981" y="5412542"/>
            <a:ext cx="1266521" cy="1207759"/>
            <a:chOff x="4387784" y="6348188"/>
            <a:chExt cx="1402915" cy="1449310"/>
          </a:xfrm>
        </p:grpSpPr>
        <p:pic>
          <p:nvPicPr>
            <p:cNvPr id="2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4472422" y="6348188"/>
              <a:ext cx="1230595" cy="1320071"/>
            </a:xfrm>
            <a:prstGeom prst="rect">
              <a:avLst/>
            </a:prstGeom>
            <a:noFill/>
          </p:spPr>
        </p:pic>
        <p:sp>
          <p:nvSpPr>
            <p:cNvPr id="25" name="TextBox 24"/>
            <p:cNvSpPr txBox="1"/>
            <p:nvPr/>
          </p:nvSpPr>
          <p:spPr>
            <a:xfrm>
              <a:off x="4387784" y="7428166"/>
              <a:ext cx="1402915" cy="369332"/>
            </a:xfrm>
            <a:prstGeom prst="rect">
              <a:avLst/>
            </a:prstGeom>
            <a:noFill/>
          </p:spPr>
          <p:txBody>
            <a:bodyPr wrap="square" rtlCol="0">
              <a:spAutoFit/>
            </a:bodyPr>
            <a:lstStyle/>
            <a:p>
              <a:pPr algn="ctr"/>
              <a:r>
                <a:rPr lang="es-ES" sz="1400" dirty="0" smtClean="0">
                  <a:solidFill>
                    <a:schemeClr val="tx1"/>
                  </a:solidFill>
                  <a:effectLst>
                    <a:outerShdw blurRad="38100" dist="38100" dir="2700000" algn="tl">
                      <a:srgbClr val="000000">
                        <a:alpha val="43137"/>
                      </a:srgbClr>
                    </a:outerShdw>
                  </a:effectLst>
                  <a:latin typeface="Segoe" pitchFamily="34" charset="0"/>
                </a:rPr>
                <a:t>Host 2</a:t>
              </a:r>
            </a:p>
          </p:txBody>
        </p:sp>
      </p:grpSp>
      <p:pic>
        <p:nvPicPr>
          <p:cNvPr id="30"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5930449" y="5425980"/>
            <a:ext cx="1110954" cy="1100059"/>
          </a:xfrm>
          <a:prstGeom prst="rect">
            <a:avLst/>
          </a:prstGeom>
          <a:noFill/>
        </p:spPr>
      </p:pic>
      <p:pic>
        <p:nvPicPr>
          <p:cNvPr id="33" name="Picture 12" descr="C:\Users\bryons\Pictures\Virtualization Images for PPTs\Server Virtualization.png"/>
          <p:cNvPicPr>
            <a:picLocks noChangeAspect="1" noChangeArrowheads="1"/>
          </p:cNvPicPr>
          <p:nvPr/>
        </p:nvPicPr>
        <p:blipFill>
          <a:blip r:embed="rId4" cstate="print"/>
          <a:srcRect/>
          <a:stretch>
            <a:fillRect/>
          </a:stretch>
        </p:blipFill>
        <p:spPr bwMode="auto">
          <a:xfrm>
            <a:off x="7794047" y="5394665"/>
            <a:ext cx="1110954" cy="1100059"/>
          </a:xfrm>
          <a:prstGeom prst="rect">
            <a:avLst/>
          </a:prstGeom>
          <a:noFill/>
        </p:spPr>
      </p:pic>
      <p:sp>
        <p:nvSpPr>
          <p:cNvPr id="35" name="TextBox 34"/>
          <p:cNvSpPr txBox="1"/>
          <p:nvPr/>
        </p:nvSpPr>
        <p:spPr>
          <a:xfrm>
            <a:off x="5846652" y="6312496"/>
            <a:ext cx="1266521" cy="292384"/>
          </a:xfrm>
          <a:prstGeom prst="rect">
            <a:avLst/>
          </a:prstGeom>
          <a:noFill/>
        </p:spPr>
        <p:txBody>
          <a:bodyPr wrap="square" lIns="76197" tIns="38098" rIns="76197" bIns="38098" rtlCol="0">
            <a:spAutoFit/>
          </a:bodyPr>
          <a:lstStyle/>
          <a:p>
            <a:pPr algn="ctr"/>
            <a:r>
              <a:rPr lang="es-ES" sz="1400" smtClean="0">
                <a:solidFill>
                  <a:schemeClr val="tx1"/>
                </a:solidFill>
                <a:effectLst>
                  <a:outerShdw blurRad="38100" dist="38100" dir="2700000" algn="tl">
                    <a:srgbClr val="000000">
                      <a:alpha val="43137"/>
                    </a:srgbClr>
                  </a:outerShdw>
                </a:effectLst>
                <a:latin typeface="Segoe" pitchFamily="34" charset="0"/>
              </a:rPr>
              <a:t>Host 1</a:t>
            </a:r>
          </a:p>
        </p:txBody>
      </p:sp>
      <p:sp>
        <p:nvSpPr>
          <p:cNvPr id="36" name="TextBox 35"/>
          <p:cNvSpPr txBox="1"/>
          <p:nvPr/>
        </p:nvSpPr>
        <p:spPr>
          <a:xfrm>
            <a:off x="7717638" y="6304173"/>
            <a:ext cx="1266521" cy="292384"/>
          </a:xfrm>
          <a:prstGeom prst="rect">
            <a:avLst/>
          </a:prstGeom>
          <a:noFill/>
        </p:spPr>
        <p:txBody>
          <a:bodyPr wrap="square" lIns="76197" tIns="38098" rIns="76197" bIns="38098" rtlCol="0">
            <a:spAutoFit/>
          </a:bodyPr>
          <a:lstStyle/>
          <a:p>
            <a:pPr algn="ctr"/>
            <a:r>
              <a:rPr lang="es-ES" sz="1400" smtClean="0">
                <a:solidFill>
                  <a:schemeClr val="tx1"/>
                </a:solidFill>
                <a:effectLst>
                  <a:outerShdw blurRad="38100" dist="38100" dir="2700000" algn="tl">
                    <a:srgbClr val="000000">
                      <a:alpha val="43137"/>
                    </a:srgbClr>
                  </a:outerShdw>
                </a:effectLst>
                <a:latin typeface="Segoe" pitchFamily="34" charset="0"/>
              </a:rPr>
              <a:t>Host 2</a:t>
            </a:r>
          </a:p>
        </p:txBody>
      </p:sp>
      <p:grpSp>
        <p:nvGrpSpPr>
          <p:cNvPr id="7" name="Group 38"/>
          <p:cNvGrpSpPr/>
          <p:nvPr/>
        </p:nvGrpSpPr>
        <p:grpSpPr>
          <a:xfrm>
            <a:off x="2866409" y="5575696"/>
            <a:ext cx="831832" cy="480763"/>
            <a:chOff x="1431642" y="6457868"/>
            <a:chExt cx="1055526" cy="637877"/>
          </a:xfrm>
        </p:grpSpPr>
        <p:sp>
          <p:nvSpPr>
            <p:cNvPr id="40" name="Right Arrow 39"/>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s-ES" smtClean="0">
                <a:solidFill>
                  <a:schemeClr val="tx1"/>
                </a:solidFill>
                <a:latin typeface="Segoe" pitchFamily="34" charset="0"/>
              </a:endParaRPr>
            </a:p>
          </p:txBody>
        </p:sp>
        <p:pic>
          <p:nvPicPr>
            <p:cNvPr id="41"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grpSp>
        <p:nvGrpSpPr>
          <p:cNvPr id="8" name="Group 42"/>
          <p:cNvGrpSpPr/>
          <p:nvPr/>
        </p:nvGrpSpPr>
        <p:grpSpPr>
          <a:xfrm>
            <a:off x="7004915" y="5555376"/>
            <a:ext cx="831832" cy="480763"/>
            <a:chOff x="1431642" y="6457868"/>
            <a:chExt cx="1055526" cy="637877"/>
          </a:xfrm>
        </p:grpSpPr>
        <p:sp>
          <p:nvSpPr>
            <p:cNvPr id="44" name="Right Arrow 43"/>
            <p:cNvSpPr/>
            <p:nvPr/>
          </p:nvSpPr>
          <p:spPr bwMode="auto">
            <a:xfrm>
              <a:off x="1431642" y="6473319"/>
              <a:ext cx="1055526" cy="6224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s-ES" smtClean="0">
                <a:solidFill>
                  <a:schemeClr val="tx1"/>
                </a:solidFill>
                <a:latin typeface="Segoe" pitchFamily="34" charset="0"/>
              </a:endParaRPr>
            </a:p>
          </p:txBody>
        </p:sp>
        <p:pic>
          <p:nvPicPr>
            <p:cNvPr id="45" name="Picture 9" descr="http://www.iconarchive.com/icons/gort/hardware/RAM-icon.gif"/>
            <p:cNvPicPr>
              <a:picLocks noChangeAspect="1" noChangeArrowheads="1"/>
            </p:cNvPicPr>
            <p:nvPr/>
          </p:nvPicPr>
          <p:blipFill>
            <a:blip r:embed="rId3"/>
            <a:srcRect/>
            <a:stretch>
              <a:fillRect/>
            </a:stretch>
          </p:blipFill>
          <p:spPr bwMode="auto">
            <a:xfrm rot="387267">
              <a:off x="1549932" y="6457868"/>
              <a:ext cx="621655" cy="621655"/>
            </a:xfrm>
            <a:prstGeom prst="rect">
              <a:avLst/>
            </a:prstGeom>
            <a:noFill/>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Live Migration Memory Internals</a:t>
            </a:r>
            <a:endParaRPr lang="es-ES" noProof="0"/>
          </a:p>
        </p:txBody>
      </p:sp>
      <p:sp>
        <p:nvSpPr>
          <p:cNvPr id="3" name="Text Placeholder 2"/>
          <p:cNvSpPr>
            <a:spLocks noGrp="1"/>
          </p:cNvSpPr>
          <p:nvPr>
            <p:ph type="body" sz="quarter" idx="10"/>
          </p:nvPr>
        </p:nvSpPr>
        <p:spPr>
          <a:xfrm>
            <a:off x="412750" y="1411554"/>
            <a:ext cx="9080500" cy="5312223"/>
          </a:xfrm>
        </p:spPr>
        <p:txBody>
          <a:bodyPr/>
          <a:lstStyle/>
          <a:p>
            <a:r>
              <a:rPr lang="es-ES" noProof="0" smtClean="0"/>
              <a:t>El Worker process en el origen crea un “dirty bitmap” de páginas de memoria</a:t>
            </a:r>
          </a:p>
          <a:p>
            <a:pPr lvl="1"/>
            <a:r>
              <a:rPr lang="es-ES" noProof="0" smtClean="0"/>
              <a:t>Itera, enviándolas al worker process del destino</a:t>
            </a:r>
          </a:p>
          <a:p>
            <a:pPr lvl="1"/>
            <a:r>
              <a:rPr lang="es-ES" noProof="0" smtClean="0"/>
              <a:t>Registra notificaciones de cambio en las páginas para detectar modificaciones subsiguiente</a:t>
            </a:r>
          </a:p>
          <a:p>
            <a:pPr lvl="2"/>
            <a:r>
              <a:rPr lang="es-ES" noProof="0" smtClean="0"/>
              <a:t>La VM en el origen está activa y puede realizar modificaciones</a:t>
            </a:r>
          </a:p>
          <a:p>
            <a:pPr lvl="1"/>
            <a:r>
              <a:rPr lang="es-ES" noProof="0" smtClean="0"/>
              <a:t>Repite el proceso para paginas de memoria modificadas</a:t>
            </a:r>
          </a:p>
          <a:p>
            <a:r>
              <a:rPr lang="es-ES" noProof="0" smtClean="0"/>
              <a:t>Deja de iterar si:</a:t>
            </a:r>
          </a:p>
          <a:p>
            <a:pPr lvl="1"/>
            <a:r>
              <a:rPr lang="es-ES" noProof="0" smtClean="0"/>
              <a:t>Se envían todas las páginas</a:t>
            </a:r>
          </a:p>
          <a:p>
            <a:pPr lvl="1"/>
            <a:r>
              <a:rPr lang="es-ES" noProof="0" smtClean="0"/>
              <a:t>Se llevan a cabo 10 iteraciones</a:t>
            </a:r>
            <a:endParaRPr lang="es-ES" noProof="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5098932" y="2971800"/>
            <a:ext cx="4101003" cy="131823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412750" y="230189"/>
            <a:ext cx="9080500" cy="664797"/>
          </a:xfrm>
        </p:spPr>
        <p:txBody>
          <a:bodyPr/>
          <a:lstStyle/>
          <a:p>
            <a:r>
              <a:rPr lang="es-ES" noProof="0" smtClean="0"/>
              <a:t>Operativa de Live Migration</a:t>
            </a:r>
            <a:endParaRPr lang="es-ES" noProof="0"/>
          </a:p>
        </p:txBody>
      </p:sp>
      <p:sp>
        <p:nvSpPr>
          <p:cNvPr id="39" name="TextBox 38"/>
          <p:cNvSpPr txBox="1"/>
          <p:nvPr/>
        </p:nvSpPr>
        <p:spPr>
          <a:xfrm>
            <a:off x="1867989" y="4515396"/>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1</a:t>
            </a:r>
          </a:p>
        </p:txBody>
      </p:sp>
      <p:sp>
        <p:nvSpPr>
          <p:cNvPr id="40" name="TextBox 39"/>
          <p:cNvSpPr txBox="1"/>
          <p:nvPr/>
        </p:nvSpPr>
        <p:spPr>
          <a:xfrm>
            <a:off x="6563904" y="4561117"/>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2</a:t>
            </a:r>
          </a:p>
        </p:txBody>
      </p:sp>
      <p:sp>
        <p:nvSpPr>
          <p:cNvPr id="374" name="Rectangle 373"/>
          <p:cNvSpPr/>
          <p:nvPr/>
        </p:nvSpPr>
        <p:spPr bwMode="auto">
          <a:xfrm>
            <a:off x="126655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5" name="Rectangle 374"/>
          <p:cNvSpPr/>
          <p:nvPr/>
        </p:nvSpPr>
        <p:spPr bwMode="auto">
          <a:xfrm>
            <a:off x="200950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6" name="Rectangle 375"/>
          <p:cNvSpPr/>
          <p:nvPr/>
        </p:nvSpPr>
        <p:spPr bwMode="auto">
          <a:xfrm>
            <a:off x="275245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7" name="Rectangle 376"/>
          <p:cNvSpPr/>
          <p:nvPr/>
        </p:nvSpPr>
        <p:spPr bwMode="auto">
          <a:xfrm>
            <a:off x="349540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8" name="Rectangle 377"/>
          <p:cNvSpPr/>
          <p:nvPr/>
        </p:nvSpPr>
        <p:spPr bwMode="auto">
          <a:xfrm>
            <a:off x="126655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9" name="Rectangle 378"/>
          <p:cNvSpPr/>
          <p:nvPr/>
        </p:nvSpPr>
        <p:spPr bwMode="auto">
          <a:xfrm>
            <a:off x="200950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0" name="Rectangle 379"/>
          <p:cNvSpPr/>
          <p:nvPr/>
        </p:nvSpPr>
        <p:spPr bwMode="auto">
          <a:xfrm>
            <a:off x="275245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1" name="Rectangle 380"/>
          <p:cNvSpPr/>
          <p:nvPr/>
        </p:nvSpPr>
        <p:spPr bwMode="auto">
          <a:xfrm>
            <a:off x="349540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6" name="Rectangle 385"/>
          <p:cNvSpPr/>
          <p:nvPr/>
        </p:nvSpPr>
        <p:spPr bwMode="auto">
          <a:xfrm rot="16200000">
            <a:off x="291827" y="3349082"/>
            <a:ext cx="1371600" cy="5778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387" name="TextBox 386"/>
          <p:cNvSpPr txBox="1"/>
          <p:nvPr/>
        </p:nvSpPr>
        <p:spPr>
          <a:xfrm>
            <a:off x="1844402" y="2418808"/>
            <a:ext cx="1383712" cy="461665"/>
          </a:xfrm>
          <a:prstGeom prst="rect">
            <a:avLst/>
          </a:prstGeom>
          <a:noFill/>
        </p:spPr>
        <p:txBody>
          <a:bodyPr wrap="none" rtlCol="0">
            <a:spAutoFit/>
          </a:bodyPr>
          <a:lstStyle/>
          <a:p>
            <a:r>
              <a:rPr lang="en-US"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Memoria</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
        <p:nvSpPr>
          <p:cNvPr id="402" name="Rectangle 401"/>
          <p:cNvSpPr/>
          <p:nvPr/>
        </p:nvSpPr>
        <p:spPr bwMode="auto">
          <a:xfrm>
            <a:off x="349540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1" name="Rectangle 400"/>
          <p:cNvSpPr/>
          <p:nvPr/>
        </p:nvSpPr>
        <p:spPr bwMode="auto">
          <a:xfrm>
            <a:off x="275245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0" name="Rectangle 399"/>
          <p:cNvSpPr/>
          <p:nvPr/>
        </p:nvSpPr>
        <p:spPr bwMode="auto">
          <a:xfrm>
            <a:off x="200950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9" name="Rectangle 398"/>
          <p:cNvSpPr/>
          <p:nvPr/>
        </p:nvSpPr>
        <p:spPr bwMode="auto">
          <a:xfrm>
            <a:off x="1266552" y="36380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8" name="Rectangle 397"/>
          <p:cNvSpPr/>
          <p:nvPr/>
        </p:nvSpPr>
        <p:spPr bwMode="auto">
          <a:xfrm>
            <a:off x="349540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7" name="Rectangle 396"/>
          <p:cNvSpPr/>
          <p:nvPr/>
        </p:nvSpPr>
        <p:spPr bwMode="auto">
          <a:xfrm>
            <a:off x="275245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6" name="Rectangle 395"/>
          <p:cNvSpPr/>
          <p:nvPr/>
        </p:nvSpPr>
        <p:spPr bwMode="auto">
          <a:xfrm>
            <a:off x="200950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9" name="Rectangle 388"/>
          <p:cNvSpPr/>
          <p:nvPr/>
        </p:nvSpPr>
        <p:spPr bwMode="auto">
          <a:xfrm>
            <a:off x="1266552" y="2952206"/>
            <a:ext cx="74295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8" name="Rectangle 387"/>
          <p:cNvSpPr/>
          <p:nvPr/>
        </p:nvSpPr>
        <p:spPr bwMode="auto">
          <a:xfrm rot="16200000">
            <a:off x="291827" y="3349082"/>
            <a:ext cx="1371600" cy="5778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err="1" smtClean="0">
                <a:solidFill>
                  <a:schemeClr val="bg1"/>
                </a:solidFill>
                <a:effectLst>
                  <a:outerShdw blurRad="38100" dist="38100" dir="2700000" algn="tl">
                    <a:srgbClr val="000000">
                      <a:alpha val="43137"/>
                    </a:srgbClr>
                  </a:outerShdw>
                </a:effectLst>
              </a:rPr>
              <a:t>Configuración</a:t>
            </a:r>
            <a:endParaRPr lang="en-US" sz="1400" dirty="0">
              <a:solidFill>
                <a:schemeClr val="bg1"/>
              </a:solidFill>
              <a:effectLst>
                <a:outerShdw blurRad="38100" dist="38100" dir="2700000" algn="tl">
                  <a:srgbClr val="000000">
                    <a:alpha val="43137"/>
                  </a:srgbClr>
                </a:outerShdw>
              </a:effectLst>
            </a:endParaRPr>
          </a:p>
        </p:txBody>
      </p:sp>
      <p:sp>
        <p:nvSpPr>
          <p:cNvPr id="403" name="Rectangle 402"/>
          <p:cNvSpPr/>
          <p:nvPr/>
        </p:nvSpPr>
        <p:spPr bwMode="auto">
          <a:xfrm>
            <a:off x="2009502" y="2952206"/>
            <a:ext cx="74295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4" name="Rectangle 403"/>
          <p:cNvSpPr/>
          <p:nvPr/>
        </p:nvSpPr>
        <p:spPr bwMode="auto">
          <a:xfrm rot="16200000">
            <a:off x="3841477" y="3349082"/>
            <a:ext cx="1371600" cy="5778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5" name="Rectangle 404"/>
          <p:cNvSpPr/>
          <p:nvPr/>
        </p:nvSpPr>
        <p:spPr bwMode="auto">
          <a:xfrm rot="16200000">
            <a:off x="3841477" y="3349082"/>
            <a:ext cx="1371600" cy="5778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Estado</a:t>
            </a:r>
            <a:endParaRPr lang="en-US" sz="1400" dirty="0">
              <a:solidFill>
                <a:schemeClr val="bg1"/>
              </a:solidFill>
              <a:effectLst>
                <a:outerShdw blurRad="38100" dist="38100" dir="2700000" algn="tl">
                  <a:srgbClr val="000000">
                    <a:alpha val="43137"/>
                  </a:srgbClr>
                </a:outerShdw>
              </a:effectLst>
            </a:endParaRPr>
          </a:p>
        </p:txBody>
      </p:sp>
      <p:sp>
        <p:nvSpPr>
          <p:cNvPr id="406" name="Rectangle 405"/>
          <p:cNvSpPr/>
          <p:nvPr/>
        </p:nvSpPr>
        <p:spPr bwMode="auto">
          <a:xfrm>
            <a:off x="1266552" y="3638006"/>
            <a:ext cx="74295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8" name="Rectangle 407"/>
          <p:cNvSpPr/>
          <p:nvPr/>
        </p:nvSpPr>
        <p:spPr bwMode="auto">
          <a:xfrm>
            <a:off x="641530" y="2897777"/>
            <a:ext cx="4217127"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TextBox 29"/>
          <p:cNvSpPr txBox="1"/>
          <p:nvPr/>
        </p:nvSpPr>
        <p:spPr>
          <a:xfrm>
            <a:off x="6498813" y="2418808"/>
            <a:ext cx="1383712" cy="461665"/>
          </a:xfrm>
          <a:prstGeom prst="rect">
            <a:avLst/>
          </a:prstGeom>
          <a:noFill/>
        </p:spPr>
        <p:txBody>
          <a:bodyPr wrap="none" rtlCol="0">
            <a:spAutoFit/>
          </a:bodyPr>
          <a:lstStyle/>
          <a:p>
            <a:r>
              <a:rPr lang="en-US"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Memoria</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2000"/>
                                        <p:tgtEl>
                                          <p:spTgt spid="4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17" dur="2000" fill="hold"/>
                                        <p:tgtEl>
                                          <p:spTgt spid="388"/>
                                        </p:tgtEl>
                                        <p:attrNameLst>
                                          <p:attrName>ppt_x</p:attrName>
                                          <p:attrName>ppt_y</p:attrName>
                                        </p:attrNameLst>
                                      </p:cBhvr>
                                      <p:rCtr x="223" y="-47"/>
                                    </p:animMotion>
                                  </p:childTnLst>
                                </p:cTn>
                              </p:par>
                            </p:childTnLst>
                          </p:cTn>
                        </p:par>
                      </p:childTnLst>
                    </p:cTn>
                  </p:par>
                  <p:par>
                    <p:cTn id="18" fill="hold">
                      <p:stCondLst>
                        <p:cond delay="indefinite"/>
                      </p:stCondLst>
                      <p:childTnLst>
                        <p:par>
                          <p:cTn id="19" fill="hold">
                            <p:stCondLst>
                              <p:cond delay="0"/>
                            </p:stCondLst>
                            <p:childTnLst>
                              <p:par>
                                <p:cTn id="20" presetID="44" presetClass="path" presetSubtype="0" accel="50000" decel="50000" fill="hold" grpId="0" nodeType="clickEffect">
                                  <p:stCondLst>
                                    <p:cond delay="0"/>
                                  </p:stCondLst>
                                  <p:childTnLst>
                                    <p:animMotion origin="layout" path="M 0.00104 4.44444E-6 L 0.12031 -0.06991 C 0.14548 -0.08565 0.18298 -0.09445 0.22187 -0.09445 C 0.26649 -0.09445 0.30191 -0.08565 0.32708 -0.06991 L 0.44687 4.44444E-6 " pathEditMode="relative" rAng="0" ptsTypes="FffFF">
                                      <p:cBhvr>
                                        <p:cTn id="21" dur="1000" fill="hold"/>
                                        <p:tgtEl>
                                          <p:spTgt spid="389"/>
                                        </p:tgtEl>
                                        <p:attrNameLst>
                                          <p:attrName>ppt_x</p:attrName>
                                          <p:attrName>ppt_y</p:attrName>
                                        </p:attrNameLst>
                                      </p:cBhvr>
                                      <p:rCtr x="223" y="-47"/>
                                    </p:animMotion>
                                  </p:childTnLst>
                                </p:cTn>
                              </p:par>
                            </p:childTnLst>
                          </p:cTn>
                        </p:par>
                        <p:par>
                          <p:cTn id="22" fill="hold">
                            <p:stCondLst>
                              <p:cond delay="1000"/>
                            </p:stCondLst>
                            <p:childTnLst>
                              <p:par>
                                <p:cTn id="23"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4" dur="1000" fill="hold"/>
                                        <p:tgtEl>
                                          <p:spTgt spid="396"/>
                                        </p:tgtEl>
                                        <p:attrNameLst>
                                          <p:attrName>ppt_x</p:attrName>
                                          <p:attrName>ppt_y</p:attrName>
                                        </p:attrNameLst>
                                      </p:cBhvr>
                                      <p:rCtr x="223" y="-47"/>
                                    </p:animMotion>
                                  </p:childTnLst>
                                </p:cTn>
                              </p:par>
                            </p:childTnLst>
                          </p:cTn>
                        </p:par>
                        <p:par>
                          <p:cTn id="25" fill="hold">
                            <p:stCondLst>
                              <p:cond delay="2000"/>
                            </p:stCondLst>
                            <p:childTnLst>
                              <p:par>
                                <p:cTn id="26"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7" dur="1000" fill="hold"/>
                                        <p:tgtEl>
                                          <p:spTgt spid="397"/>
                                        </p:tgtEl>
                                        <p:attrNameLst>
                                          <p:attrName>ppt_x</p:attrName>
                                          <p:attrName>ppt_y</p:attrName>
                                        </p:attrNameLst>
                                      </p:cBhvr>
                                      <p:rCtr x="223" y="-47"/>
                                    </p:animMotion>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33" dur="1000" fill="hold"/>
                                        <p:tgtEl>
                                          <p:spTgt spid="398"/>
                                        </p:tgtEl>
                                        <p:attrNameLst>
                                          <p:attrName>ppt_x</p:attrName>
                                          <p:attrName>ppt_y</p:attrName>
                                        </p:attrNameLst>
                                      </p:cBhvr>
                                      <p:rCtr x="223" y="-47"/>
                                    </p:animMotion>
                                  </p:childTnLst>
                                </p:cTn>
                              </p:par>
                            </p:childTnLst>
                          </p:cTn>
                        </p:par>
                        <p:par>
                          <p:cTn id="34" fill="hold">
                            <p:stCondLst>
                              <p:cond delay="4000"/>
                            </p:stCondLst>
                            <p:childTnLst>
                              <p:par>
                                <p:cTn id="35"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36" dur="1000" fill="hold"/>
                                        <p:tgtEl>
                                          <p:spTgt spid="399"/>
                                        </p:tgtEl>
                                        <p:attrNameLst>
                                          <p:attrName>ppt_x</p:attrName>
                                          <p:attrName>ppt_y</p:attrName>
                                        </p:attrNameLst>
                                      </p:cBhvr>
                                      <p:rCtr x="223" y="-47"/>
                                    </p:animMotion>
                                  </p:childTnLst>
                                </p:cTn>
                              </p:par>
                            </p:childTnLst>
                          </p:cTn>
                        </p:par>
                        <p:par>
                          <p:cTn id="37" fill="hold">
                            <p:stCondLst>
                              <p:cond delay="5000"/>
                            </p:stCondLst>
                            <p:childTnLst>
                              <p:par>
                                <p:cTn id="38"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9" dur="1000" fill="hold"/>
                                        <p:tgtEl>
                                          <p:spTgt spid="400"/>
                                        </p:tgtEl>
                                        <p:attrNameLst>
                                          <p:attrName>ppt_x</p:attrName>
                                          <p:attrName>ppt_y</p:attrName>
                                        </p:attrNameLst>
                                      </p:cBhvr>
                                      <p:rCtr x="223" y="-47"/>
                                    </p:animMotion>
                                  </p:childTnLst>
                                </p:cTn>
                              </p:par>
                            </p:childTnLst>
                          </p:cTn>
                        </p:par>
                        <p:par>
                          <p:cTn id="40" fill="hold">
                            <p:stCondLst>
                              <p:cond delay="6000"/>
                            </p:stCondLst>
                            <p:childTnLst>
                              <p:par>
                                <p:cTn id="41"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2" dur="1000" fill="hold"/>
                                        <p:tgtEl>
                                          <p:spTgt spid="401"/>
                                        </p:tgtEl>
                                        <p:attrNameLst>
                                          <p:attrName>ppt_x</p:attrName>
                                          <p:attrName>ppt_y</p:attrName>
                                        </p:attrNameLst>
                                      </p:cBhvr>
                                      <p:rCtr x="223" y="-47"/>
                                    </p:animMotion>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406"/>
                                        </p:tgtEl>
                                        <p:attrNameLst>
                                          <p:attrName>style.visibility</p:attrName>
                                        </p:attrNameLst>
                                      </p:cBhvr>
                                      <p:to>
                                        <p:strVal val="visible"/>
                                      </p:to>
                                    </p:set>
                                    <p:animEffect transition="in" filter="fade">
                                      <p:cBhvr>
                                        <p:cTn id="46" dur="500"/>
                                        <p:tgtEl>
                                          <p:spTgt spid="406"/>
                                        </p:tgtEl>
                                      </p:cBhvr>
                                    </p:animEffect>
                                  </p:childTnLst>
                                </p:cTn>
                              </p:par>
                              <p:par>
                                <p:cTn id="47"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8" dur="1000" fill="hold"/>
                                        <p:tgtEl>
                                          <p:spTgt spid="402"/>
                                        </p:tgtEl>
                                        <p:attrNameLst>
                                          <p:attrName>ppt_x</p:attrName>
                                          <p:attrName>ppt_y</p:attrName>
                                        </p:attrNameLst>
                                      </p:cBhvr>
                                      <p:rCtr x="223" y="-47"/>
                                    </p:animMotion>
                                  </p:childTnLst>
                                </p:cTn>
                              </p:par>
                            </p:childTnLst>
                          </p:cTn>
                        </p:par>
                        <p:par>
                          <p:cTn id="49" fill="hold">
                            <p:stCondLst>
                              <p:cond delay="8000"/>
                            </p:stCondLst>
                            <p:childTnLst>
                              <p:par>
                                <p:cTn id="50"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1" dur="1000" fill="hold"/>
                                        <p:tgtEl>
                                          <p:spTgt spid="403"/>
                                        </p:tgtEl>
                                        <p:attrNameLst>
                                          <p:attrName>ppt_x</p:attrName>
                                          <p:attrName>ppt_y</p:attrName>
                                        </p:attrNameLst>
                                      </p:cBhvr>
                                      <p:rCtr x="223" y="-36"/>
                                    </p:animMotion>
                                  </p:childTnLst>
                                </p:cTn>
                              </p:par>
                            </p:childTnLst>
                          </p:cTn>
                        </p:par>
                        <p:par>
                          <p:cTn id="52" fill="hold">
                            <p:stCondLst>
                              <p:cond delay="9000"/>
                            </p:stCondLst>
                            <p:childTnLst>
                              <p:par>
                                <p:cTn id="53"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4" dur="1000" fill="hold"/>
                                        <p:tgtEl>
                                          <p:spTgt spid="406"/>
                                        </p:tgtEl>
                                        <p:attrNameLst>
                                          <p:attrName>ppt_x</p:attrName>
                                          <p:attrName>ppt_y</p:attrName>
                                        </p:attrNameLst>
                                      </p:cBhvr>
                                      <p:rCtr x="223" y="-36"/>
                                    </p:animMotion>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58" dur="2000" fill="hold"/>
                                        <p:tgtEl>
                                          <p:spTgt spid="405"/>
                                        </p:tgtEl>
                                        <p:attrNameLst>
                                          <p:attrName>ppt_x</p:attrName>
                                          <p:attrName>ppt_y</p:attrName>
                                        </p:attrNameLst>
                                      </p:cBhvr>
                                      <p:rCtr x="223" y="-47"/>
                                    </p:animMotion>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 grpId="0"/>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Live Migration</a:t>
            </a:r>
            <a:endParaRPr lang="es-ES" noProof="0"/>
          </a:p>
        </p:txBody>
      </p:sp>
      <p:sp>
        <p:nvSpPr>
          <p:cNvPr id="15" name="Text Placeholder 14"/>
          <p:cNvSpPr>
            <a:spLocks noGrp="1"/>
          </p:cNvSpPr>
          <p:nvPr>
            <p:ph type="body" sz="quarter" idx="10"/>
          </p:nvPr>
        </p:nvSpPr>
        <p:spPr>
          <a:xfrm>
            <a:off x="412750" y="1411552"/>
            <a:ext cx="9080500" cy="5386090"/>
          </a:xfrm>
        </p:spPr>
        <p:txBody>
          <a:bodyPr/>
          <a:lstStyle/>
          <a:p>
            <a:pPr lvl="0"/>
            <a:r>
              <a:rPr lang="es-ES" noProof="0" dirty="0" smtClean="0"/>
              <a:t>Live </a:t>
            </a:r>
            <a:r>
              <a:rPr lang="es-ES" noProof="0" dirty="0" err="1" smtClean="0"/>
              <a:t>Migration</a:t>
            </a:r>
            <a:r>
              <a:rPr lang="es-ES" noProof="0" dirty="0" smtClean="0"/>
              <a:t> </a:t>
            </a:r>
            <a:r>
              <a:rPr lang="es-ES" noProof="0" dirty="0" err="1" smtClean="0"/>
              <a:t>via</a:t>
            </a:r>
            <a:r>
              <a:rPr lang="es-ES" noProof="0" dirty="0" smtClean="0"/>
              <a:t> </a:t>
            </a:r>
            <a:r>
              <a:rPr lang="es-ES" noProof="0" dirty="0" err="1" smtClean="0"/>
              <a:t>Cluster</a:t>
            </a:r>
            <a:r>
              <a:rPr lang="es-ES" noProof="0" dirty="0" smtClean="0"/>
              <a:t> Manager</a:t>
            </a:r>
          </a:p>
          <a:p>
            <a:pPr lvl="1"/>
            <a:r>
              <a:rPr lang="es-ES" noProof="0" dirty="0" smtClean="0"/>
              <a:t>In box UI</a:t>
            </a:r>
          </a:p>
          <a:p>
            <a:r>
              <a:rPr lang="es-ES" noProof="0" dirty="0" smtClean="0"/>
              <a:t>Live </a:t>
            </a:r>
            <a:r>
              <a:rPr lang="es-ES" noProof="0" dirty="0" err="1" smtClean="0"/>
              <a:t>Migration</a:t>
            </a:r>
            <a:r>
              <a:rPr lang="es-ES" noProof="0" dirty="0" smtClean="0"/>
              <a:t> </a:t>
            </a:r>
            <a:r>
              <a:rPr lang="es-ES" noProof="0" dirty="0" err="1" smtClean="0"/>
              <a:t>via</a:t>
            </a:r>
            <a:r>
              <a:rPr lang="es-ES" noProof="0" dirty="0" smtClean="0"/>
              <a:t> Virtual Machine Manager</a:t>
            </a:r>
          </a:p>
          <a:p>
            <a:pPr lvl="1"/>
            <a:r>
              <a:rPr lang="es-ES" noProof="0" dirty="0" smtClean="0"/>
              <a:t>Puede orquestar </a:t>
            </a:r>
            <a:r>
              <a:rPr lang="es-ES" noProof="0" dirty="0" err="1" smtClean="0"/>
              <a:t>migracióndes</a:t>
            </a:r>
            <a:r>
              <a:rPr lang="es-ES" noProof="0" dirty="0" smtClean="0"/>
              <a:t> a través de políticas</a:t>
            </a:r>
          </a:p>
          <a:p>
            <a:pPr lvl="0"/>
            <a:r>
              <a:rPr lang="es-ES" noProof="0" dirty="0" smtClean="0"/>
              <a:t>De Quick </a:t>
            </a:r>
            <a:r>
              <a:rPr lang="es-ES" noProof="0" dirty="0" err="1" smtClean="0"/>
              <a:t>Migration</a:t>
            </a:r>
            <a:r>
              <a:rPr lang="es-ES" noProof="0" dirty="0" smtClean="0"/>
              <a:t> a Live </a:t>
            </a:r>
            <a:r>
              <a:rPr lang="es-ES" noProof="0" dirty="0" err="1" smtClean="0"/>
              <a:t>Migration</a:t>
            </a:r>
            <a:r>
              <a:rPr lang="es-ES" noProof="0" dirty="0" smtClean="0"/>
              <a:t>:</a:t>
            </a:r>
          </a:p>
          <a:p>
            <a:pPr lvl="1"/>
            <a:r>
              <a:rPr lang="es-ES" noProof="0" dirty="0" smtClean="0"/>
              <a:t>¿Limitaciones en el OS del </a:t>
            </a:r>
            <a:r>
              <a:rPr lang="es-ES" noProof="0" dirty="0" err="1" smtClean="0"/>
              <a:t>Guest</a:t>
            </a:r>
            <a:r>
              <a:rPr lang="es-ES" noProof="0" dirty="0" smtClean="0"/>
              <a:t>?:		No</a:t>
            </a:r>
          </a:p>
          <a:p>
            <a:pPr lvl="1"/>
            <a:r>
              <a:rPr lang="es-ES" noProof="0" dirty="0" smtClean="0"/>
              <a:t>¿Se necesitan cambios en las </a:t>
            </a:r>
            <a:r>
              <a:rPr lang="es-ES" noProof="0" dirty="0" err="1" smtClean="0"/>
              <a:t>VMs</a:t>
            </a:r>
            <a:r>
              <a:rPr lang="es-ES" noProof="0" dirty="0" smtClean="0"/>
              <a:t>?:		No</a:t>
            </a:r>
          </a:p>
          <a:p>
            <a:pPr lvl="1"/>
            <a:r>
              <a:rPr lang="es-ES" noProof="0" dirty="0" smtClean="0"/>
              <a:t>¿Cambios en el almacenamiento?:			No</a:t>
            </a:r>
          </a:p>
          <a:p>
            <a:pPr lvl="1"/>
            <a:r>
              <a:rPr lang="es-ES" noProof="0" dirty="0" smtClean="0"/>
              <a:t>¿Cambios en la infraestructura de red?:		No</a:t>
            </a:r>
          </a:p>
          <a:p>
            <a:pPr lvl="1"/>
            <a:r>
              <a:rPr lang="es-ES" noProof="0" dirty="0" smtClean="0"/>
              <a:t>¿Actualización a </a:t>
            </a:r>
            <a:r>
              <a:rPr lang="es-ES" noProof="0" dirty="0" err="1" smtClean="0"/>
              <a:t>Hyper</a:t>
            </a:r>
            <a:r>
              <a:rPr lang="es-ES" noProof="0" dirty="0" smtClean="0"/>
              <a:t>-V R2?:			Si</a:t>
            </a:r>
          </a:p>
          <a:p>
            <a:r>
              <a:rPr lang="es-ES" noProof="0" dirty="0" smtClean="0"/>
              <a:t>Puede seguirse utilizando Quick </a:t>
            </a:r>
            <a:r>
              <a:rPr lang="es-ES" noProof="0" dirty="0" err="1" smtClean="0"/>
              <a:t>Migration</a:t>
            </a:r>
            <a:endParaRPr lang="es-ES" noProof="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Processor Compatibility Mode</a:t>
            </a:r>
            <a:endParaRPr lang="es-ES" dirty="0"/>
          </a:p>
        </p:txBody>
      </p:sp>
      <p:sp>
        <p:nvSpPr>
          <p:cNvPr id="3" name="Text Placeholder 2"/>
          <p:cNvSpPr>
            <a:spLocks noGrp="1"/>
          </p:cNvSpPr>
          <p:nvPr>
            <p:ph type="body" sz="quarter" idx="10"/>
          </p:nvPr>
        </p:nvSpPr>
        <p:spPr>
          <a:xfrm>
            <a:off x="381000" y="2514600"/>
            <a:ext cx="9080500" cy="2452877"/>
          </a:xfrm>
        </p:spPr>
        <p:txBody>
          <a:bodyPr>
            <a:noAutofit/>
          </a:bodyPr>
          <a:lstStyle/>
          <a:p>
            <a:pPr>
              <a:lnSpc>
                <a:spcPct val="120000"/>
              </a:lnSpc>
            </a:pPr>
            <a:r>
              <a:rPr lang="es-ES" sz="1800" dirty="0" smtClean="0"/>
              <a:t>Permite Live </a:t>
            </a:r>
            <a:r>
              <a:rPr lang="es-ES" sz="1800" dirty="0" err="1" smtClean="0"/>
              <a:t>Migrations</a:t>
            </a:r>
            <a:r>
              <a:rPr lang="es-ES" sz="1800" dirty="0" smtClean="0"/>
              <a:t> entre diferentes versiones de procesadores de la misma familia (ej. Intel-Intel o AMD-AMD).</a:t>
            </a:r>
          </a:p>
          <a:p>
            <a:pPr lvl="1">
              <a:lnSpc>
                <a:spcPct val="120000"/>
              </a:lnSpc>
            </a:pPr>
            <a:r>
              <a:rPr lang="es-ES" sz="1400" dirty="0" smtClean="0"/>
              <a:t>NO permite Intel-AMD y viceversa.</a:t>
            </a:r>
          </a:p>
          <a:p>
            <a:pPr>
              <a:lnSpc>
                <a:spcPct val="120000"/>
              </a:lnSpc>
            </a:pPr>
            <a:r>
              <a:rPr lang="es-ES" sz="1800" dirty="0" smtClean="0"/>
              <a:t>La compatibilidad se configura por máquina virtual.</a:t>
            </a:r>
          </a:p>
          <a:p>
            <a:pPr>
              <a:lnSpc>
                <a:spcPct val="120000"/>
              </a:lnSpc>
            </a:pPr>
            <a:r>
              <a:rPr lang="es-ES" sz="1800" dirty="0" smtClean="0"/>
              <a:t>Abstrae a la VM al máximo denominador común en términos de conjuntos de instrucciones disponibles en los diferentes procesadores de los nodos del </a:t>
            </a:r>
            <a:r>
              <a:rPr lang="es-ES" sz="1800" dirty="0" err="1" smtClean="0"/>
              <a:t>cluster</a:t>
            </a:r>
            <a:r>
              <a:rPr lang="es-ES" sz="1800" dirty="0" smtClean="0"/>
              <a:t>. </a:t>
            </a:r>
          </a:p>
          <a:p>
            <a:pPr lvl="1">
              <a:lnSpc>
                <a:spcPct val="120000"/>
              </a:lnSpc>
            </a:pPr>
            <a:r>
              <a:rPr lang="es-ES" sz="1400" dirty="0" smtClean="0"/>
              <a:t>Se “ocultan” a los procesadores virtuales de la VM los siguientes juegos de instrucciones</a:t>
            </a:r>
          </a:p>
        </p:txBody>
      </p:sp>
      <p:pic>
        <p:nvPicPr>
          <p:cNvPr id="1026" name="Picture 1" descr="cid:image001.png@01C99C1A.381FA310"/>
          <p:cNvPicPr>
            <a:picLocks noChangeAspect="1" noChangeArrowheads="1"/>
          </p:cNvPicPr>
          <p:nvPr/>
        </p:nvPicPr>
        <p:blipFill>
          <a:blip r:embed="rId2"/>
          <a:srcRect/>
          <a:stretch>
            <a:fillRect/>
          </a:stretch>
        </p:blipFill>
        <p:spPr bwMode="auto">
          <a:xfrm>
            <a:off x="2438400" y="1066800"/>
            <a:ext cx="4681766" cy="1284682"/>
          </a:xfrm>
          <a:prstGeom prst="rect">
            <a:avLst/>
          </a:prstGeom>
          <a:noFill/>
          <a:ln w="9525">
            <a:noFill/>
            <a:miter lim="800000"/>
            <a:headEnd/>
            <a:tailEnd/>
          </a:ln>
        </p:spPr>
      </p:pic>
      <p:graphicFrame>
        <p:nvGraphicFramePr>
          <p:cNvPr id="6" name="Table 3"/>
          <p:cNvGraphicFramePr>
            <a:graphicFrameLocks noGrp="1"/>
          </p:cNvGraphicFramePr>
          <p:nvPr/>
        </p:nvGraphicFramePr>
        <p:xfrm>
          <a:off x="835099" y="5074920"/>
          <a:ext cx="8235804" cy="1554480"/>
        </p:xfrm>
        <a:graphic>
          <a:graphicData uri="http://schemas.openxmlformats.org/drawingml/2006/table">
            <a:tbl>
              <a:tblPr firstRow="1" bandRow="1">
                <a:tableStyleId>{5C22544A-7EE6-4342-B048-85BDC9FD1C3A}</a:tableStyleId>
              </a:tblPr>
              <a:tblGrid>
                <a:gridCol w="4117902"/>
                <a:gridCol w="4117902"/>
              </a:tblGrid>
              <a:tr h="0">
                <a:tc>
                  <a:txBody>
                    <a:bodyPr/>
                    <a:lstStyle/>
                    <a:p>
                      <a:pPr algn="ctr"/>
                      <a:r>
                        <a:rPr lang="en-US" b="1" dirty="0"/>
                        <a:t>Host running AMD based processor</a:t>
                      </a:r>
                      <a:endParaRPr lang="en-US" dirty="0"/>
                    </a:p>
                  </a:txBody>
                  <a:tcPr marL="20638" marR="20638" marT="19050" marB="19050"/>
                </a:tc>
                <a:tc>
                  <a:txBody>
                    <a:bodyPr/>
                    <a:lstStyle/>
                    <a:p>
                      <a:pPr algn="ctr"/>
                      <a:r>
                        <a:rPr lang="en-US" b="1" dirty="0" smtClean="0"/>
                        <a:t>Host running Intel based processor</a:t>
                      </a:r>
                      <a:endParaRPr lang="en-US" dirty="0"/>
                    </a:p>
                  </a:txBody>
                  <a:tcPr marL="99060" marR="99060"/>
                </a:tc>
              </a:tr>
              <a:tr h="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SSSE3, SSE4.1, SSE4.A, SSE5, POPCNT, LZCNT, Misaligned SSE, AMD 3DNow!, Extended AMD 3DNow!</a:t>
                      </a:r>
                    </a:p>
                    <a:p>
                      <a:pPr algn="ctr"/>
                      <a:endParaRPr lang="en-US" dirty="0"/>
                    </a:p>
                  </a:txBody>
                  <a:tcPr marL="99060" marR="9906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SSSE3, SSE4.1, SSE4.2, POPCNT, Misaligned SSE, XSAVE, AVX</a:t>
                      </a:r>
                    </a:p>
                    <a:p>
                      <a:pPr algn="ctr"/>
                      <a:endParaRPr lang="en-US" dirty="0"/>
                    </a:p>
                  </a:txBody>
                  <a:tcPr marL="99060" marR="99060"/>
                </a:tc>
              </a:tr>
            </a:tbl>
          </a:graphicData>
        </a:graphic>
      </p:graphicFrame>
    </p:spTree>
  </p:cSld>
  <p:clrMapOvr>
    <a:masterClrMapping/>
  </p:clrMapOvr>
  <p:transition advTm="145609">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Cluster Shared Volumes</a:t>
            </a:r>
            <a:endParaRPr lang="es-ES" noProof="0"/>
          </a:p>
        </p:txBody>
      </p:sp>
      <p:sp>
        <p:nvSpPr>
          <p:cNvPr id="3" name="Text Placeholder 2"/>
          <p:cNvSpPr>
            <a:spLocks noGrp="1"/>
          </p:cNvSpPr>
          <p:nvPr>
            <p:ph type="body" sz="quarter" idx="10"/>
          </p:nvPr>
        </p:nvSpPr>
        <p:spPr>
          <a:xfrm>
            <a:off x="412750" y="1066800"/>
            <a:ext cx="9080500" cy="1169551"/>
          </a:xfrm>
        </p:spPr>
        <p:txBody>
          <a:bodyPr/>
          <a:lstStyle/>
          <a:p>
            <a:r>
              <a:rPr lang="es-ES" sz="2000" noProof="0" smtClean="0"/>
              <a:t>Todos los servidores del cluster tienen acceso simultáneo a las mismas LUN del almacenamiento</a:t>
            </a:r>
          </a:p>
          <a:p>
            <a:r>
              <a:rPr lang="es-ES" sz="2000" noProof="0" smtClean="0"/>
              <a:t>Utiliza NTFS, elimina los problemas de letras de unidad, mismas herramientas, sin modificaciones en la SAN…</a:t>
            </a:r>
            <a:endParaRPr lang="es-ES" sz="2000" noProof="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694003" y="2362200"/>
            <a:ext cx="1475581"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78464" y="2362200"/>
            <a:ext cx="1475581"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5388823" y="2362200"/>
            <a:ext cx="1475581"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3083643" y="2362200"/>
            <a:ext cx="1475581"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a:srcRect/>
          <a:stretch>
            <a:fillRect/>
          </a:stretch>
        </p:blipFill>
        <p:spPr bwMode="auto">
          <a:xfrm>
            <a:off x="3933165" y="4277388"/>
            <a:ext cx="2039673" cy="1919287"/>
          </a:xfrm>
          <a:prstGeom prst="rect">
            <a:avLst/>
          </a:prstGeom>
          <a:noFill/>
        </p:spPr>
      </p:pic>
      <p:cxnSp>
        <p:nvCxnSpPr>
          <p:cNvPr id="25" name="Shape 24"/>
          <p:cNvCxnSpPr>
            <a:stCxn id="7" idx="2"/>
            <a:endCxn id="2051" idx="1"/>
          </p:cNvCxnSpPr>
          <p:nvPr/>
        </p:nvCxnSpPr>
        <p:spPr>
          <a:xfrm rot="16200000" flipH="1">
            <a:off x="1884988" y="3188854"/>
            <a:ext cx="1679442" cy="2416910"/>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4027318" y="3351703"/>
            <a:ext cx="719798" cy="1131568"/>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5179908" y="3330681"/>
            <a:ext cx="719798" cy="1173612"/>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6362595" y="3167833"/>
            <a:ext cx="1679442" cy="2458956"/>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a:stretch>
            <a:fillRect/>
          </a:stretch>
        </p:blipFill>
        <p:spPr>
          <a:xfrm>
            <a:off x="2518708" y="3787741"/>
            <a:ext cx="4868585" cy="29465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0" name="Picture 23" descr="Circular-Field"/>
          <p:cNvPicPr>
            <a:picLocks noChangeAspect="1" noChangeArrowheads="1"/>
          </p:cNvPicPr>
          <p:nvPr/>
        </p:nvPicPr>
        <p:blipFill>
          <a:blip r:embed="rId3"/>
          <a:srcRect/>
          <a:stretch>
            <a:fillRect/>
          </a:stretch>
        </p:blipFill>
        <p:spPr bwMode="auto">
          <a:xfrm>
            <a:off x="629444" y="2125664"/>
            <a:ext cx="8203406" cy="4656137"/>
          </a:xfrm>
          <a:prstGeom prst="rect">
            <a:avLst/>
          </a:prstGeom>
          <a:noFill/>
          <a:ln w="9525">
            <a:noFill/>
            <a:miter lim="800000"/>
            <a:headEnd/>
            <a:tailEnd/>
          </a:ln>
        </p:spPr>
      </p:pic>
      <p:pic>
        <p:nvPicPr>
          <p:cNvPr id="2054"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806700" y="2590800"/>
            <a:ext cx="4292600" cy="3771900"/>
          </a:xfrm>
          <a:prstGeom prst="rect">
            <a:avLst/>
          </a:prstGeom>
          <a:noFill/>
        </p:spPr>
      </p:pic>
      <p:grpSp>
        <p:nvGrpSpPr>
          <p:cNvPr id="2" name="Group 67"/>
          <p:cNvGrpSpPr/>
          <p:nvPr/>
        </p:nvGrpSpPr>
        <p:grpSpPr>
          <a:xfrm>
            <a:off x="3993356" y="3752150"/>
            <a:ext cx="2450704" cy="880175"/>
            <a:chOff x="3686175" y="3752150"/>
            <a:chExt cx="2262188" cy="880175"/>
          </a:xfrm>
        </p:grpSpPr>
        <p:pic>
          <p:nvPicPr>
            <p:cNvPr id="124938" name="Picture 10" descr="Logo-Systems-Center"/>
            <p:cNvPicPr>
              <a:picLocks noChangeAspect="1" noChangeArrowheads="1"/>
            </p:cNvPicPr>
            <p:nvPr/>
          </p:nvPicPr>
          <p:blipFill>
            <a:blip r:embed="rId5" cstate="email"/>
            <a:srcRect/>
            <a:stretch>
              <a:fillRect/>
            </a:stretch>
          </p:blipFill>
          <p:spPr bwMode="auto">
            <a:xfrm>
              <a:off x="3810000" y="4054475"/>
              <a:ext cx="2138363" cy="577850"/>
            </a:xfrm>
            <a:prstGeom prst="rect">
              <a:avLst/>
            </a:prstGeom>
            <a:noFill/>
            <a:ln w="9525">
              <a:noFill/>
              <a:miter lim="800000"/>
              <a:headEnd/>
              <a:tailEnd/>
            </a:ln>
          </p:spPr>
        </p:pic>
        <p:sp>
          <p:nvSpPr>
            <p:cNvPr id="24"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a:solidFill>
                    <a:srgbClr val="FEB454"/>
                  </a:solidFill>
                </a:rPr>
                <a:t>Management</a:t>
              </a:r>
            </a:p>
          </p:txBody>
        </p:sp>
      </p:grpSp>
      <p:sp>
        <p:nvSpPr>
          <p:cNvPr id="25" name="Title 24"/>
          <p:cNvSpPr>
            <a:spLocks noGrp="1"/>
          </p:cNvSpPr>
          <p:nvPr>
            <p:ph type="title"/>
          </p:nvPr>
        </p:nvSpPr>
        <p:spPr>
          <a:xfrm>
            <a:off x="419308" y="228601"/>
            <a:ext cx="9073942" cy="1163395"/>
          </a:xfrm>
        </p:spPr>
        <p:txBody>
          <a:bodyPr/>
          <a:lstStyle/>
          <a:p>
            <a:r>
              <a:rPr lang="es-ES" smtClean="0">
                <a:latin typeface="+mn-lt"/>
              </a:rPr>
              <a:t>La Virtualización en Microsoft</a:t>
            </a:r>
            <a:br>
              <a:rPr lang="es-ES" smtClean="0">
                <a:latin typeface="+mn-lt"/>
              </a:rPr>
            </a:br>
            <a:r>
              <a:rPr lang="es-ES" sz="3600" smtClean="0">
                <a:solidFill>
                  <a:schemeClr val="tx2"/>
                </a:solidFill>
                <a:latin typeface="+mn-lt"/>
              </a:rPr>
              <a:t>Del datacenter al escritorio</a:t>
            </a:r>
            <a:endParaRPr lang="es-ES" sz="3600" dirty="0">
              <a:solidFill>
                <a:schemeClr val="tx2"/>
              </a:solidFill>
              <a:latin typeface="+mn-lt"/>
            </a:endParaRPr>
          </a:p>
        </p:txBody>
      </p:sp>
      <p:grpSp>
        <p:nvGrpSpPr>
          <p:cNvPr id="3" name="Group 69"/>
          <p:cNvGrpSpPr/>
          <p:nvPr/>
        </p:nvGrpSpPr>
        <p:grpSpPr>
          <a:xfrm>
            <a:off x="3714750" y="4648200"/>
            <a:ext cx="742950" cy="838200"/>
            <a:chOff x="3429000" y="4648200"/>
            <a:chExt cx="685800" cy="838200"/>
          </a:xfrm>
        </p:grpSpPr>
        <p:sp>
          <p:nvSpPr>
            <p:cNvPr id="47" name="Oval 46"/>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8" name="Oval 47"/>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9" name="Oval 48"/>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0" name="Oval 49"/>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4" name="Group 61"/>
          <p:cNvGrpSpPr/>
          <p:nvPr/>
        </p:nvGrpSpPr>
        <p:grpSpPr>
          <a:xfrm>
            <a:off x="5613401" y="5105400"/>
            <a:ext cx="4013506" cy="1752600"/>
            <a:chOff x="5181600" y="5105400"/>
            <a:chExt cx="3704775" cy="1752600"/>
          </a:xfrm>
        </p:grpSpPr>
        <p:pic>
          <p:nvPicPr>
            <p:cNvPr id="124933" name="Picture 5" descr="Desktop-SoftGrid"/>
            <p:cNvPicPr>
              <a:picLocks noChangeAspect="1" noChangeArrowheads="1"/>
            </p:cNvPicPr>
            <p:nvPr/>
          </p:nvPicPr>
          <p:blipFill>
            <a:blip r:embed="rId6" cstate="email"/>
            <a:srcRect/>
            <a:stretch>
              <a:fillRect/>
            </a:stretch>
          </p:blipFill>
          <p:spPr bwMode="auto">
            <a:xfrm>
              <a:off x="5181600" y="5135562"/>
              <a:ext cx="1590675" cy="1722438"/>
            </a:xfrm>
            <a:prstGeom prst="rect">
              <a:avLst/>
            </a:prstGeom>
            <a:noFill/>
            <a:ln w="9525">
              <a:noFill/>
              <a:miter lim="800000"/>
              <a:headEnd/>
              <a:tailEnd/>
            </a:ln>
          </p:spPr>
        </p:pic>
        <p:sp>
          <p:nvSpPr>
            <p:cNvPr id="124948"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n-US" sz="1600" b="1" dirty="0" smtClean="0">
                  <a:solidFill>
                    <a:srgbClr val="FEB454"/>
                  </a:solidFill>
                </a:rPr>
                <a:t>Virtualización de </a:t>
              </a:r>
              <a:r>
                <a:rPr lang="en-US" sz="1600" b="1" dirty="0" err="1" smtClean="0">
                  <a:solidFill>
                    <a:srgbClr val="FEB454"/>
                  </a:solidFill>
                </a:rPr>
                <a:t>Aplicaciones</a:t>
              </a:r>
              <a:endParaRPr lang="en-US" sz="1600" b="1" dirty="0">
                <a:solidFill>
                  <a:srgbClr val="FEB454"/>
                </a:solidFill>
              </a:endParaRPr>
            </a:p>
          </p:txBody>
        </p:sp>
        <p:pic>
          <p:nvPicPr>
            <p:cNvPr id="6222" name="Picture 78" descr="SGAV-White"/>
            <p:cNvPicPr>
              <a:picLocks noChangeAspect="1" noChangeArrowheads="1"/>
            </p:cNvPicPr>
            <p:nvPr/>
          </p:nvPicPr>
          <p:blipFill>
            <a:blip r:embed="rId7"/>
            <a:stretch>
              <a:fillRect/>
            </a:stretch>
          </p:blipFill>
          <p:spPr bwMode="auto">
            <a:xfrm>
              <a:off x="6632574" y="5809264"/>
              <a:ext cx="2253801" cy="286735"/>
            </a:xfrm>
            <a:prstGeom prst="rect">
              <a:avLst/>
            </a:prstGeom>
            <a:noFill/>
          </p:spPr>
        </p:pic>
      </p:grpSp>
      <p:grpSp>
        <p:nvGrpSpPr>
          <p:cNvPr id="5" name="Group 74"/>
          <p:cNvGrpSpPr/>
          <p:nvPr/>
        </p:nvGrpSpPr>
        <p:grpSpPr>
          <a:xfrm>
            <a:off x="5275699" y="4953000"/>
            <a:ext cx="443706" cy="457200"/>
            <a:chOff x="4869875" y="4953000"/>
            <a:chExt cx="409575" cy="457200"/>
          </a:xfrm>
        </p:grpSpPr>
        <p:sp>
          <p:nvSpPr>
            <p:cNvPr id="43" name="Cube 42"/>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6" name="Oval 4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6" name="Group 56"/>
          <p:cNvGrpSpPr/>
          <p:nvPr/>
        </p:nvGrpSpPr>
        <p:grpSpPr>
          <a:xfrm>
            <a:off x="77437" y="2567781"/>
            <a:ext cx="3461895" cy="1722438"/>
            <a:chOff x="71480" y="2567781"/>
            <a:chExt cx="3195595" cy="1722438"/>
          </a:xfrm>
        </p:grpSpPr>
        <p:pic>
          <p:nvPicPr>
            <p:cNvPr id="124939" name="Picture 11" descr="Logo-Terminal-Services"/>
            <p:cNvPicPr>
              <a:picLocks noChangeAspect="1" noChangeArrowheads="1"/>
            </p:cNvPicPr>
            <p:nvPr/>
          </p:nvPicPr>
          <p:blipFill>
            <a:blip r:embed="rId8" cstate="print"/>
            <a:stretch>
              <a:fillRect/>
            </a:stretch>
          </p:blipFill>
          <p:spPr bwMode="auto">
            <a:xfrm>
              <a:off x="152400" y="3581400"/>
              <a:ext cx="1852808" cy="381000"/>
            </a:xfrm>
            <a:prstGeom prst="rect">
              <a:avLst/>
            </a:prstGeom>
            <a:noFill/>
            <a:ln w="9525">
              <a:noFill/>
              <a:miter lim="800000"/>
              <a:headEnd/>
              <a:tailEnd/>
            </a:ln>
          </p:spPr>
        </p:pic>
        <p:sp>
          <p:nvSpPr>
            <p:cNvPr id="124950" name="Rectangle 22"/>
            <p:cNvSpPr>
              <a:spLocks noChangeArrowheads="1"/>
            </p:cNvSpPr>
            <p:nvPr/>
          </p:nvSpPr>
          <p:spPr bwMode="auto">
            <a:xfrm>
              <a:off x="71480" y="2754313"/>
              <a:ext cx="1571562" cy="757130"/>
            </a:xfrm>
            <a:prstGeom prst="rect">
              <a:avLst/>
            </a:prstGeom>
            <a:noFill/>
            <a:ln w="9525">
              <a:noFill/>
              <a:miter lim="800000"/>
              <a:headEnd/>
              <a:tailEnd/>
            </a:ln>
          </p:spPr>
          <p:txBody>
            <a:bodyPr wrap="square">
              <a:spAutoFit/>
            </a:bodyPr>
            <a:lstStyle/>
            <a:p>
              <a:pPr eaLnBrk="0" hangingPunct="0">
                <a:lnSpc>
                  <a:spcPct val="90000"/>
                </a:lnSpc>
              </a:pPr>
              <a:r>
                <a:rPr lang="en-US" sz="1600" b="1" dirty="0" smtClean="0">
                  <a:solidFill>
                    <a:srgbClr val="FEB454"/>
                  </a:solidFill>
                </a:rPr>
                <a:t>Virtualización  de la </a:t>
              </a:r>
              <a:r>
                <a:rPr lang="en-US" sz="1600" b="1" dirty="0" err="1" smtClean="0">
                  <a:solidFill>
                    <a:srgbClr val="FEB454"/>
                  </a:solidFill>
                </a:rPr>
                <a:t>Presentación</a:t>
              </a:r>
              <a:endParaRPr lang="en-US" sz="1600" b="1" dirty="0">
                <a:solidFill>
                  <a:srgbClr val="FEB454"/>
                </a:solidFill>
              </a:endParaRPr>
            </a:p>
          </p:txBody>
        </p:sp>
        <p:pic>
          <p:nvPicPr>
            <p:cNvPr id="124934" name="Picture 6" descr="Desktop-TS-Client"/>
            <p:cNvPicPr>
              <a:picLocks noChangeAspect="1" noChangeArrowheads="1"/>
            </p:cNvPicPr>
            <p:nvPr/>
          </p:nvPicPr>
          <p:blipFill>
            <a:blip r:embed="rId9"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7" name="Group 70"/>
          <p:cNvGrpSpPr/>
          <p:nvPr/>
        </p:nvGrpSpPr>
        <p:grpSpPr>
          <a:xfrm>
            <a:off x="3417782" y="3664525"/>
            <a:ext cx="505619" cy="323850"/>
            <a:chOff x="3154875" y="3664525"/>
            <a:chExt cx="466725" cy="323850"/>
          </a:xfrm>
        </p:grpSpPr>
        <p:sp>
          <p:nvSpPr>
            <p:cNvPr id="51" name="Oval 50"/>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2" name="Oval 51"/>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8" name="Group 73"/>
          <p:cNvGrpSpPr/>
          <p:nvPr/>
        </p:nvGrpSpPr>
        <p:grpSpPr>
          <a:xfrm>
            <a:off x="5613400" y="3778951"/>
            <a:ext cx="1176338" cy="447675"/>
            <a:chOff x="5181600" y="3778950"/>
            <a:chExt cx="1085850" cy="447675"/>
          </a:xfrm>
        </p:grpSpPr>
        <p:sp>
          <p:nvSpPr>
            <p:cNvPr id="41" name="Cube 40"/>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2" name="Cube 41"/>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4" name="Oval 43"/>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5" name="Oval 44"/>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9" name="Group 60"/>
          <p:cNvGrpSpPr/>
          <p:nvPr/>
        </p:nvGrpSpPr>
        <p:grpSpPr>
          <a:xfrm>
            <a:off x="6635745" y="2112963"/>
            <a:ext cx="3231591" cy="2000918"/>
            <a:chOff x="6125303" y="2112963"/>
            <a:chExt cx="2983007" cy="2000918"/>
          </a:xfrm>
        </p:grpSpPr>
        <p:pic>
          <p:nvPicPr>
            <p:cNvPr id="124941" name="Picture 13" descr="Logo-Virtual-Server-2005-R2"/>
            <p:cNvPicPr>
              <a:picLocks noChangeAspect="1" noChangeArrowheads="1"/>
            </p:cNvPicPr>
            <p:nvPr/>
          </p:nvPicPr>
          <p:blipFill>
            <a:blip r:embed="rId10" cstate="email"/>
            <a:srcRect/>
            <a:stretch>
              <a:fillRect/>
            </a:stretch>
          </p:blipFill>
          <p:spPr bwMode="auto">
            <a:xfrm>
              <a:off x="7397175" y="3467946"/>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1" cstate="email"/>
            <a:srcRect/>
            <a:stretch>
              <a:fillRect/>
            </a:stretch>
          </p:blipFill>
          <p:spPr bwMode="auto">
            <a:xfrm>
              <a:off x="6125303" y="3152063"/>
              <a:ext cx="1212850" cy="961818"/>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2" cstate="email"/>
            <a:srcRect/>
            <a:stretch>
              <a:fillRect/>
            </a:stretch>
          </p:blipFill>
          <p:spPr bwMode="auto">
            <a:xfrm>
              <a:off x="6125303" y="2597767"/>
              <a:ext cx="1212850" cy="1124001"/>
            </a:xfrm>
            <a:prstGeom prst="rect">
              <a:avLst/>
            </a:prstGeom>
            <a:noFill/>
            <a:ln w="9525">
              <a:noFill/>
              <a:miter lim="800000"/>
              <a:headEnd/>
              <a:tailEnd/>
            </a:ln>
          </p:spPr>
        </p:pic>
        <p:sp>
          <p:nvSpPr>
            <p:cNvPr id="124947" name="Rectangle 19"/>
            <p:cNvSpPr>
              <a:spLocks noChangeArrowheads="1"/>
            </p:cNvSpPr>
            <p:nvPr/>
          </p:nvSpPr>
          <p:spPr bwMode="auto">
            <a:xfrm>
              <a:off x="6324600" y="2112963"/>
              <a:ext cx="2689225" cy="313932"/>
            </a:xfrm>
            <a:prstGeom prst="rect">
              <a:avLst/>
            </a:prstGeom>
            <a:noFill/>
            <a:ln w="9525">
              <a:noFill/>
              <a:miter lim="800000"/>
              <a:headEnd/>
              <a:tailEnd/>
            </a:ln>
          </p:spPr>
          <p:txBody>
            <a:bodyPr>
              <a:spAutoFit/>
            </a:bodyPr>
            <a:lstStyle/>
            <a:p>
              <a:pPr algn="ctr" eaLnBrk="0" hangingPunct="0">
                <a:lnSpc>
                  <a:spcPct val="90000"/>
                </a:lnSpc>
              </a:pPr>
              <a:r>
                <a:rPr lang="en-US" sz="1600" b="1" dirty="0" smtClean="0">
                  <a:solidFill>
                    <a:srgbClr val="FEB454"/>
                  </a:solidFill>
                </a:rPr>
                <a:t>Virtualización del </a:t>
              </a:r>
              <a:r>
                <a:rPr lang="en-US" sz="1600" b="1" dirty="0" err="1" smtClean="0">
                  <a:solidFill>
                    <a:srgbClr val="FEB454"/>
                  </a:solidFill>
                </a:rPr>
                <a:t>Servidor</a:t>
              </a:r>
              <a:endParaRPr lang="en-US" sz="1600" b="1" dirty="0" smtClean="0">
                <a:solidFill>
                  <a:srgbClr val="FEB454"/>
                </a:solidFill>
              </a:endParaRPr>
            </a:p>
          </p:txBody>
        </p:sp>
        <p:pic>
          <p:nvPicPr>
            <p:cNvPr id="58" name="Picture 2" descr="C:\Users\shlotito\Documents\IMAGES- LOGOS\New Folder\HyperV-Svr-1_bL_r.png"/>
            <p:cNvPicPr>
              <a:picLocks noChangeAspect="1" noChangeArrowheads="1"/>
            </p:cNvPicPr>
            <p:nvPr/>
          </p:nvPicPr>
          <p:blipFill>
            <a:blip r:embed="rId13" cstate="print"/>
            <a:stretch>
              <a:fillRect/>
            </a:stretch>
          </p:blipFill>
          <p:spPr bwMode="auto">
            <a:xfrm>
              <a:off x="7391400" y="3048000"/>
              <a:ext cx="1716910" cy="381000"/>
            </a:xfrm>
            <a:prstGeom prst="rect">
              <a:avLst/>
            </a:prstGeom>
            <a:noFill/>
            <a:ln>
              <a:noFill/>
            </a:ln>
            <a:effectLst/>
          </p:spPr>
        </p:pic>
      </p:grpSp>
      <p:grpSp>
        <p:nvGrpSpPr>
          <p:cNvPr id="10" name="Group 72"/>
          <p:cNvGrpSpPr/>
          <p:nvPr/>
        </p:nvGrpSpPr>
        <p:grpSpPr>
          <a:xfrm>
            <a:off x="4878359" y="2676526"/>
            <a:ext cx="278606" cy="962025"/>
            <a:chOff x="4503100" y="2676525"/>
            <a:chExt cx="257175" cy="962025"/>
          </a:xfrm>
        </p:grpSpPr>
        <p:sp>
          <p:nvSpPr>
            <p:cNvPr id="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4" name="Cube 53"/>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5" name="Cube 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11" name="Group 59"/>
          <p:cNvGrpSpPr/>
          <p:nvPr/>
        </p:nvGrpSpPr>
        <p:grpSpPr>
          <a:xfrm>
            <a:off x="2553874" y="1394690"/>
            <a:ext cx="3715238" cy="1620838"/>
            <a:chOff x="2357422" y="1394690"/>
            <a:chExt cx="3429450" cy="1620838"/>
          </a:xfrm>
        </p:grpSpPr>
        <p:sp>
          <p:nvSpPr>
            <p:cNvPr id="33" name="Rectangle 32"/>
            <p:cNvSpPr/>
            <p:nvPr/>
          </p:nvSpPr>
          <p:spPr>
            <a:xfrm>
              <a:off x="2357422" y="1500174"/>
              <a:ext cx="2254878" cy="313932"/>
            </a:xfrm>
            <a:prstGeom prst="rect">
              <a:avLst/>
            </a:prstGeom>
          </p:spPr>
          <p:txBody>
            <a:bodyPr wrap="none">
              <a:spAutoFit/>
            </a:bodyPr>
            <a:lstStyle/>
            <a:p>
              <a:pPr eaLnBrk="0" hangingPunct="0">
                <a:lnSpc>
                  <a:spcPct val="90000"/>
                </a:lnSpc>
              </a:pPr>
              <a:r>
                <a:rPr lang="en-US" sz="1600" b="1" dirty="0" smtClean="0">
                  <a:solidFill>
                    <a:srgbClr val="FEB454"/>
                  </a:solidFill>
                </a:rPr>
                <a:t>Virtualización del </a:t>
              </a:r>
              <a:r>
                <a:rPr lang="en-US" sz="1600" b="1" dirty="0" err="1" smtClean="0">
                  <a:solidFill>
                    <a:srgbClr val="FEB454"/>
                  </a:solidFill>
                </a:rPr>
                <a:t>Perfíl</a:t>
              </a:r>
              <a:endParaRPr lang="en-US" sz="1600" b="1" dirty="0">
                <a:solidFill>
                  <a:srgbClr val="FEB454"/>
                </a:solidFill>
              </a:endParaRPr>
            </a:p>
          </p:txBody>
        </p:sp>
        <p:sp>
          <p:nvSpPr>
            <p:cNvPr id="36" name="Rectangle 35"/>
            <p:cNvSpPr/>
            <p:nvPr/>
          </p:nvSpPr>
          <p:spPr>
            <a:xfrm>
              <a:off x="2500314" y="1855105"/>
              <a:ext cx="2286000" cy="430887"/>
            </a:xfrm>
            <a:prstGeom prst="rect">
              <a:avLst/>
            </a:prstGeom>
          </p:spPr>
          <p:txBody>
            <a:bodyPr wrap="square">
              <a:spAutoFit/>
            </a:bodyPr>
            <a:lstStyle/>
            <a:p>
              <a:r>
                <a:rPr lang="en-US" sz="1100" b="1" dirty="0" err="1" smtClean="0">
                  <a:solidFill>
                    <a:schemeClr val="tx1"/>
                  </a:solidFill>
                </a:rPr>
                <a:t>Redirección</a:t>
              </a:r>
              <a:r>
                <a:rPr lang="en-US" sz="1100" b="1" dirty="0" smtClean="0">
                  <a:solidFill>
                    <a:schemeClr val="tx1"/>
                  </a:solidFill>
                </a:rPr>
                <a:t> de </a:t>
              </a:r>
              <a:r>
                <a:rPr lang="en-US" sz="1100" b="1" dirty="0" err="1" smtClean="0">
                  <a:solidFill>
                    <a:schemeClr val="tx1"/>
                  </a:solidFill>
                </a:rPr>
                <a:t>carpetas</a:t>
              </a:r>
              <a:endParaRPr lang="en-US" sz="1100" b="1" dirty="0" smtClean="0">
                <a:solidFill>
                  <a:schemeClr val="tx1"/>
                </a:solidFill>
              </a:endParaRPr>
            </a:p>
            <a:p>
              <a:r>
                <a:rPr lang="en-US" sz="1100" b="1" dirty="0" err="1" smtClean="0"/>
                <a:t>Archivos</a:t>
              </a:r>
              <a:r>
                <a:rPr lang="en-US" sz="1100" b="1" dirty="0" smtClean="0"/>
                <a:t> Offline</a:t>
              </a:r>
              <a:endParaRPr lang="en-US" sz="1100" b="1" dirty="0">
                <a:solidFill>
                  <a:schemeClr val="tx1"/>
                </a:solidFill>
              </a:endParaRPr>
            </a:p>
          </p:txBody>
        </p:sp>
        <p:pic>
          <p:nvPicPr>
            <p:cNvPr id="1027" name="Picture 3"/>
            <p:cNvPicPr>
              <a:picLocks noChangeAspect="1" noChangeArrowheads="1"/>
            </p:cNvPicPr>
            <p:nvPr/>
          </p:nvPicPr>
          <p:blipFill>
            <a:blip r:embed="rId14"/>
            <a:srcRect/>
            <a:stretch>
              <a:fillRect/>
            </a:stretch>
          </p:blipFill>
          <p:spPr bwMode="auto">
            <a:xfrm>
              <a:off x="3897747" y="1394690"/>
              <a:ext cx="1889125" cy="1620838"/>
            </a:xfrm>
            <a:prstGeom prst="rect">
              <a:avLst/>
            </a:prstGeom>
            <a:noFill/>
            <a:ln w="9525">
              <a:noFill/>
              <a:miter lim="800000"/>
              <a:headEnd/>
              <a:tailEnd/>
            </a:ln>
            <a:effectLst/>
          </p:spPr>
        </p:pic>
      </p:grpSp>
      <p:grpSp>
        <p:nvGrpSpPr>
          <p:cNvPr id="12" name="Group 55"/>
          <p:cNvGrpSpPr/>
          <p:nvPr/>
        </p:nvGrpSpPr>
        <p:grpSpPr>
          <a:xfrm>
            <a:off x="367077" y="4876800"/>
            <a:ext cx="3633159" cy="1676400"/>
            <a:chOff x="338840" y="4876800"/>
            <a:chExt cx="3353685" cy="1676400"/>
          </a:xfrm>
        </p:grpSpPr>
        <p:grpSp>
          <p:nvGrpSpPr>
            <p:cNvPr id="13" name="Group 62"/>
            <p:cNvGrpSpPr/>
            <p:nvPr/>
          </p:nvGrpSpPr>
          <p:grpSpPr>
            <a:xfrm>
              <a:off x="338840" y="4876800"/>
              <a:ext cx="3353685" cy="1676400"/>
              <a:chOff x="338840" y="4876800"/>
              <a:chExt cx="3353685" cy="1676400"/>
            </a:xfrm>
          </p:grpSpPr>
          <p:pic>
            <p:nvPicPr>
              <p:cNvPr id="124935" name="Picture 7" descr="Desktop-Virtual"/>
              <p:cNvPicPr>
                <a:picLocks noChangeAspect="1" noChangeArrowheads="1"/>
              </p:cNvPicPr>
              <p:nvPr/>
            </p:nvPicPr>
            <p:blipFill>
              <a:blip r:embed="rId15" cstate="email"/>
              <a:srcRect/>
              <a:stretch>
                <a:fillRect/>
              </a:stretch>
            </p:blipFill>
            <p:spPr bwMode="auto">
              <a:xfrm>
                <a:off x="2286000" y="4995863"/>
                <a:ext cx="1406525" cy="1557337"/>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6"/>
              <a:srcRect/>
              <a:stretch>
                <a:fillRect/>
              </a:stretch>
            </p:blipFill>
            <p:spPr bwMode="auto">
              <a:xfrm>
                <a:off x="435944" y="5410200"/>
                <a:ext cx="936625" cy="365125"/>
              </a:xfrm>
              <a:prstGeom prst="rect">
                <a:avLst/>
              </a:prstGeom>
              <a:noFill/>
              <a:ln w="9525">
                <a:noFill/>
                <a:miter lim="800000"/>
                <a:headEnd/>
                <a:tailEnd/>
              </a:ln>
            </p:spPr>
          </p:pic>
          <p:sp>
            <p:nvSpPr>
              <p:cNvPr id="12494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n-US" sz="1600" b="1" dirty="0" smtClean="0">
                    <a:solidFill>
                      <a:srgbClr val="FEB454"/>
                    </a:solidFill>
                  </a:rPr>
                  <a:t>Virtualización del </a:t>
                </a:r>
                <a:r>
                  <a:rPr lang="en-US" sz="1600" b="1" dirty="0" err="1" smtClean="0">
                    <a:solidFill>
                      <a:srgbClr val="FEB454"/>
                    </a:solidFill>
                  </a:rPr>
                  <a:t>Escritorio</a:t>
                </a:r>
                <a:endParaRPr lang="en-US" sz="1600" b="1" dirty="0">
                  <a:solidFill>
                    <a:srgbClr val="FEB454"/>
                  </a:solidFill>
                </a:endParaRPr>
              </a:p>
            </p:txBody>
          </p:sp>
          <p:sp>
            <p:nvSpPr>
              <p:cNvPr id="35" name="TextBox 34"/>
              <p:cNvSpPr txBox="1"/>
              <p:nvPr/>
            </p:nvSpPr>
            <p:spPr>
              <a:xfrm>
                <a:off x="1114425" y="6153150"/>
                <a:ext cx="1080473" cy="215444"/>
              </a:xfrm>
              <a:prstGeom prst="rect">
                <a:avLst/>
              </a:prstGeom>
              <a:noFill/>
            </p:spPr>
            <p:txBody>
              <a:bodyPr wrap="none" rtlCol="0">
                <a:spAutoFit/>
              </a:bodyPr>
              <a:lstStyle/>
              <a:p>
                <a:r>
                  <a:rPr lang="en-US" sz="800" dirty="0" smtClean="0">
                    <a:solidFill>
                      <a:schemeClr val="tx1">
                        <a:lumMod val="85000"/>
                      </a:schemeClr>
                    </a:solidFill>
                  </a:rPr>
                  <a:t>Centralized  Desktop </a:t>
                </a:r>
                <a:endParaRPr lang="en-US" sz="800" dirty="0">
                  <a:solidFill>
                    <a:schemeClr val="tx1">
                      <a:lumMod val="85000"/>
                    </a:schemeClr>
                  </a:solidFill>
                </a:endParaRPr>
              </a:p>
            </p:txBody>
          </p:sp>
        </p:grpSp>
        <p:pic>
          <p:nvPicPr>
            <p:cNvPr id="57" name="Picture 56" descr="WVista-Ent_h_rgb_r.png"/>
            <p:cNvPicPr>
              <a:picLocks noChangeAspect="1"/>
            </p:cNvPicPr>
            <p:nvPr/>
          </p:nvPicPr>
          <p:blipFill>
            <a:blip r:embed="rId17" cstate="print"/>
            <a:stretch>
              <a:fillRect/>
            </a:stretch>
          </p:blipFill>
          <p:spPr>
            <a:xfrm>
              <a:off x="381000" y="5943600"/>
              <a:ext cx="1320153" cy="38100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23" presetClass="entr" presetSubtype="16"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p:cTn id="29" dur="500" fill="hold"/>
                                        <p:tgtEl>
                                          <p:spTgt spid="2054"/>
                                        </p:tgtEl>
                                        <p:attrNameLst>
                                          <p:attrName>ppt_w</p:attrName>
                                        </p:attrNameLst>
                                      </p:cBhvr>
                                      <p:tavLst>
                                        <p:tav tm="0">
                                          <p:val>
                                            <p:fltVal val="0"/>
                                          </p:val>
                                        </p:tav>
                                        <p:tav tm="100000">
                                          <p:val>
                                            <p:strVal val="#ppt_w"/>
                                          </p:val>
                                        </p:tav>
                                      </p:tavLst>
                                    </p:anim>
                                    <p:anim calcmode="lin" valueType="num">
                                      <p:cBhvr>
                                        <p:cTn id="30" dur="500" fill="hold"/>
                                        <p:tgtEl>
                                          <p:spTgt spid="2054"/>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505"/>
            <a:ext cx="8915399" cy="1523495"/>
          </a:xfrm>
        </p:spPr>
        <p:txBody>
          <a:bodyPr/>
          <a:lstStyle/>
          <a:p>
            <a:r>
              <a:rPr lang="es-ES" sz="6000" noProof="0" dirty="0" smtClean="0"/>
              <a:t>DEMO</a:t>
            </a:r>
            <a:r>
              <a:rPr lang="es-ES" sz="4400" noProof="0" dirty="0" smtClean="0"/>
              <a:t/>
            </a:r>
            <a:br>
              <a:rPr lang="es-ES" sz="4400" noProof="0" dirty="0" smtClean="0"/>
            </a:br>
            <a:r>
              <a:rPr lang="es-ES" sz="3200" noProof="0" dirty="0" err="1" smtClean="0"/>
              <a:t>Clustering</a:t>
            </a:r>
            <a:r>
              <a:rPr lang="es-ES" sz="3200" noProof="0" dirty="0" smtClean="0"/>
              <a:t>, </a:t>
            </a:r>
            <a:r>
              <a:rPr lang="es-ES" sz="3200" noProof="0" dirty="0" err="1" smtClean="0"/>
              <a:t>Clustered</a:t>
            </a:r>
            <a:r>
              <a:rPr lang="es-ES" sz="3200" noProof="0" dirty="0" smtClean="0"/>
              <a:t> </a:t>
            </a:r>
            <a:r>
              <a:rPr lang="es-ES" sz="3200" noProof="0" dirty="0" err="1" smtClean="0"/>
              <a:t>Shared</a:t>
            </a:r>
            <a:r>
              <a:rPr lang="es-ES" sz="3200" noProof="0" dirty="0" smtClean="0"/>
              <a:t> </a:t>
            </a:r>
            <a:r>
              <a:rPr lang="es-ES" sz="3200" noProof="0" dirty="0" err="1" smtClean="0"/>
              <a:t>Volumes</a:t>
            </a:r>
            <a:r>
              <a:rPr lang="es-ES" sz="3200" noProof="0" dirty="0" smtClean="0"/>
              <a:t> y Live </a:t>
            </a:r>
            <a:r>
              <a:rPr lang="es-ES" sz="3200" noProof="0" dirty="0" err="1" smtClean="0"/>
              <a:t>Migration</a:t>
            </a:r>
            <a:endParaRPr lang="es-ES" sz="4000" noProof="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5"/>
            <a:ext cx="8322072" cy="1523495"/>
          </a:xfrm>
        </p:spPr>
        <p:txBody>
          <a:bodyPr/>
          <a:lstStyle/>
          <a:p>
            <a:r>
              <a:rPr lang="es-ES" sz="4400" noProof="0" smtClean="0"/>
              <a:t>Windows Server 2008 Hyper-V R2</a:t>
            </a:r>
            <a:br>
              <a:rPr lang="es-ES" sz="4400" noProof="0" smtClean="0"/>
            </a:br>
            <a:r>
              <a:rPr lang="es-ES" sz="3200" noProof="0" smtClean="0"/>
              <a:t>New Processor Feature Support</a:t>
            </a:r>
            <a:endParaRPr lang="es-ES" sz="4000" noProof="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VM Memory Management</a:t>
            </a:r>
            <a:endParaRPr lang="es-ES" noProof="0"/>
          </a:p>
        </p:txBody>
      </p:sp>
      <p:sp>
        <p:nvSpPr>
          <p:cNvPr id="3" name="Content Placeholder 2"/>
          <p:cNvSpPr>
            <a:spLocks noGrp="1"/>
          </p:cNvSpPr>
          <p:nvPr>
            <p:ph type="body" sz="quarter" idx="10"/>
          </p:nvPr>
        </p:nvSpPr>
        <p:spPr>
          <a:xfrm>
            <a:off x="412750" y="1219200"/>
            <a:ext cx="9080500" cy="1434239"/>
          </a:xfrm>
        </p:spPr>
        <p:txBody>
          <a:bodyPr/>
          <a:lstStyle/>
          <a:p>
            <a:r>
              <a:rPr lang="es-ES" sz="2000" noProof="0" dirty="0" smtClean="0"/>
              <a:t>Los procesadores ofrecen un único nivel de traducción de paginas de memoria, pero el </a:t>
            </a:r>
            <a:r>
              <a:rPr lang="es-ES" sz="2000" noProof="0" dirty="0" err="1" smtClean="0"/>
              <a:t>hypervisor</a:t>
            </a:r>
            <a:r>
              <a:rPr lang="es-ES" sz="2000" noProof="0" dirty="0" smtClean="0"/>
              <a:t> tiene que manejar dos</a:t>
            </a:r>
          </a:p>
          <a:p>
            <a:r>
              <a:rPr lang="es-ES" sz="2000" dirty="0" smtClean="0"/>
              <a:t>Puede llegar a suponer:</a:t>
            </a:r>
          </a:p>
          <a:p>
            <a:pPr lvl="1"/>
            <a:r>
              <a:rPr lang="es-ES" sz="1600" noProof="0" dirty="0" smtClean="0"/>
              <a:t>Hasta un 10% de CPU</a:t>
            </a:r>
          </a:p>
          <a:p>
            <a:pPr lvl="1"/>
            <a:r>
              <a:rPr lang="es-ES" sz="1600" dirty="0" smtClean="0"/>
              <a:t>Hasta 1 MB de RAM por VM</a:t>
            </a:r>
            <a:endParaRPr lang="es-ES" sz="1600" noProof="0" dirty="0" smtClean="0"/>
          </a:p>
        </p:txBody>
      </p:sp>
      <p:sp>
        <p:nvSpPr>
          <p:cNvPr id="27" name="Rectangle 26"/>
          <p:cNvSpPr/>
          <p:nvPr/>
        </p:nvSpPr>
        <p:spPr bwMode="auto">
          <a:xfrm>
            <a:off x="2821119" y="3189179"/>
            <a:ext cx="1664885"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s-ES" sz="1600" smtClean="0">
                <a:solidFill>
                  <a:schemeClr val="bg1"/>
                </a:solidFill>
              </a:rPr>
              <a:t>Guest Virtual Address</a:t>
            </a:r>
            <a:endParaRPr lang="es-ES" sz="1600" dirty="0" smtClean="0">
              <a:solidFill>
                <a:schemeClr val="bg1"/>
              </a:solidFill>
            </a:endParaRPr>
          </a:p>
        </p:txBody>
      </p:sp>
      <p:sp>
        <p:nvSpPr>
          <p:cNvPr id="28" name="Rectangle 27"/>
          <p:cNvSpPr/>
          <p:nvPr/>
        </p:nvSpPr>
        <p:spPr bwMode="auto">
          <a:xfrm>
            <a:off x="2821119" y="4338710"/>
            <a:ext cx="1664885"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s-ES" sz="1600" smtClean="0"/>
              <a:t>Guest Physical Address</a:t>
            </a:r>
            <a:endParaRPr lang="es-ES" sz="1600" dirty="0" smtClean="0"/>
          </a:p>
        </p:txBody>
      </p:sp>
      <p:sp>
        <p:nvSpPr>
          <p:cNvPr id="29" name="Rectangle 28"/>
          <p:cNvSpPr/>
          <p:nvPr/>
        </p:nvSpPr>
        <p:spPr bwMode="auto">
          <a:xfrm>
            <a:off x="2821119" y="5475179"/>
            <a:ext cx="1664885"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s-ES" sz="1600" smtClean="0"/>
              <a:t>System Physical Address</a:t>
            </a:r>
            <a:endParaRPr lang="es-ES" sz="1600" dirty="0" smtClean="0"/>
          </a:p>
        </p:txBody>
      </p:sp>
      <p:sp>
        <p:nvSpPr>
          <p:cNvPr id="30" name="TextBox 29"/>
          <p:cNvSpPr txBox="1"/>
          <p:nvPr/>
        </p:nvSpPr>
        <p:spPr>
          <a:xfrm>
            <a:off x="410390" y="3618411"/>
            <a:ext cx="1882140" cy="747897"/>
          </a:xfrm>
          <a:prstGeom prst="rect">
            <a:avLst/>
          </a:prstGeom>
          <a:noFill/>
        </p:spPr>
        <p:txBody>
          <a:bodyPr wrap="square" lIns="0" tIns="0" rIns="0" bIns="0" rtlCol="0">
            <a:spAutoFit/>
          </a:bodyPr>
          <a:lstStyle/>
          <a:p>
            <a:pPr>
              <a:lnSpc>
                <a:spcPct val="90000"/>
              </a:lnSpc>
            </a:pPr>
            <a:r>
              <a:rPr lang="es-ES" sz="1800" smtClean="0">
                <a:latin typeface="+mn-lt"/>
              </a:rPr>
              <a:t>El SO de la VM define GVA-to-GPA mappings</a:t>
            </a:r>
            <a:endParaRPr lang="es-ES" sz="1800" dirty="0" smtClean="0">
              <a:latin typeface="+mn-lt"/>
            </a:endParaRPr>
          </a:p>
        </p:txBody>
      </p:sp>
      <p:sp>
        <p:nvSpPr>
          <p:cNvPr id="31" name="TextBox 30"/>
          <p:cNvSpPr txBox="1"/>
          <p:nvPr/>
        </p:nvSpPr>
        <p:spPr>
          <a:xfrm>
            <a:off x="410390" y="5029201"/>
            <a:ext cx="1882140" cy="747897"/>
          </a:xfrm>
          <a:prstGeom prst="rect">
            <a:avLst/>
          </a:prstGeom>
          <a:noFill/>
        </p:spPr>
        <p:txBody>
          <a:bodyPr wrap="square" lIns="0" tIns="0" rIns="0" bIns="0" rtlCol="0">
            <a:spAutoFit/>
          </a:bodyPr>
          <a:lstStyle/>
          <a:p>
            <a:pPr>
              <a:lnSpc>
                <a:spcPct val="90000"/>
              </a:lnSpc>
            </a:pPr>
            <a:r>
              <a:rPr lang="es-ES" sz="1800" smtClean="0">
                <a:latin typeface="+mn-lt"/>
              </a:rPr>
              <a:t>El Hypervisor define GPA-to-SPA mappings</a:t>
            </a:r>
            <a:endParaRPr lang="es-ES" sz="1800" dirty="0" smtClean="0">
              <a:latin typeface="+mn-lt"/>
            </a:endParaRPr>
          </a:p>
        </p:txBody>
      </p:sp>
      <p:sp>
        <p:nvSpPr>
          <p:cNvPr id="33" name="Left Brace 32"/>
          <p:cNvSpPr/>
          <p:nvPr/>
        </p:nvSpPr>
        <p:spPr>
          <a:xfrm>
            <a:off x="2377440" y="3487783"/>
            <a:ext cx="226423"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Left Brace 33"/>
          <p:cNvSpPr/>
          <p:nvPr/>
        </p:nvSpPr>
        <p:spPr>
          <a:xfrm>
            <a:off x="2377440" y="4859383"/>
            <a:ext cx="226423"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6" name="Straight Arrow Connector 35"/>
          <p:cNvCxnSpPr/>
          <p:nvPr/>
        </p:nvCxnSpPr>
        <p:spPr>
          <a:xfrm rot="5400000">
            <a:off x="3500845" y="4160455"/>
            <a:ext cx="300446" cy="1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500845" y="5296924"/>
            <a:ext cx="300446" cy="1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bwMode="auto">
          <a:xfrm>
            <a:off x="4669971" y="4336867"/>
            <a:ext cx="806633" cy="757646"/>
          </a:xfrm>
          <a:prstGeom prst="rightArrow">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endParaRPr lang="es-ES" sz="1600" dirty="0" smtClean="0"/>
          </a:p>
        </p:txBody>
      </p:sp>
      <p:sp>
        <p:nvSpPr>
          <p:cNvPr id="41" name="Rectangle 40"/>
          <p:cNvSpPr/>
          <p:nvPr/>
        </p:nvSpPr>
        <p:spPr bwMode="auto">
          <a:xfrm>
            <a:off x="5470765" y="3189179"/>
            <a:ext cx="1636583"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s-ES" sz="1600" smtClean="0">
                <a:solidFill>
                  <a:schemeClr val="bg1"/>
                </a:solidFill>
              </a:rPr>
              <a:t>Guest Virtual Address</a:t>
            </a:r>
            <a:endParaRPr lang="es-ES" sz="1600" dirty="0" smtClean="0">
              <a:solidFill>
                <a:schemeClr val="bg1"/>
              </a:solidFill>
            </a:endParaRPr>
          </a:p>
        </p:txBody>
      </p:sp>
      <p:sp>
        <p:nvSpPr>
          <p:cNvPr id="42" name="Rectangle 41"/>
          <p:cNvSpPr/>
          <p:nvPr/>
        </p:nvSpPr>
        <p:spPr bwMode="auto">
          <a:xfrm>
            <a:off x="5499067" y="5475179"/>
            <a:ext cx="1636583"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s-ES" sz="1600" smtClean="0"/>
              <a:t>System Physical Address</a:t>
            </a:r>
            <a:endParaRPr lang="es-ES" sz="1600" dirty="0" smtClean="0"/>
          </a:p>
        </p:txBody>
      </p:sp>
      <p:cxnSp>
        <p:nvCxnSpPr>
          <p:cNvPr id="45" name="Straight Arrow Connector 44"/>
          <p:cNvCxnSpPr/>
          <p:nvPr/>
        </p:nvCxnSpPr>
        <p:spPr>
          <a:xfrm rot="5400000">
            <a:off x="5561578" y="4722158"/>
            <a:ext cx="1449977" cy="1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696200" y="3333012"/>
            <a:ext cx="1882140" cy="2991588"/>
          </a:xfrm>
          <a:prstGeom prst="rect">
            <a:avLst/>
          </a:prstGeom>
          <a:noFill/>
        </p:spPr>
        <p:txBody>
          <a:bodyPr wrap="square" lIns="0" tIns="0" rIns="0" bIns="0" rtlCol="0">
            <a:spAutoFit/>
          </a:bodyPr>
          <a:lstStyle/>
          <a:p>
            <a:pPr>
              <a:lnSpc>
                <a:spcPct val="90000"/>
              </a:lnSpc>
            </a:pPr>
            <a:r>
              <a:rPr lang="es-ES" smtClean="0">
                <a:latin typeface="+mn-lt"/>
              </a:rPr>
              <a:t>El Hypervisor mantiene las </a:t>
            </a:r>
            <a:r>
              <a:rPr lang="es-ES" smtClean="0">
                <a:solidFill>
                  <a:srgbClr val="FFC000"/>
                </a:solidFill>
                <a:latin typeface="+mn-lt"/>
              </a:rPr>
              <a:t>Shadow </a:t>
            </a:r>
            <a:r>
              <a:rPr lang="es-ES" smtClean="0">
                <a:solidFill>
                  <a:srgbClr val="FFC000"/>
                </a:solidFill>
              </a:rPr>
              <a:t>P</a:t>
            </a:r>
            <a:r>
              <a:rPr lang="es-ES" smtClean="0">
                <a:solidFill>
                  <a:srgbClr val="FFC000"/>
                </a:solidFill>
                <a:latin typeface="+mn-lt"/>
              </a:rPr>
              <a:t>age </a:t>
            </a:r>
            <a:r>
              <a:rPr lang="es-ES" smtClean="0">
                <a:solidFill>
                  <a:srgbClr val="FFC000"/>
                </a:solidFill>
              </a:rPr>
              <a:t>T</a:t>
            </a:r>
            <a:r>
              <a:rPr lang="es-ES" smtClean="0">
                <a:solidFill>
                  <a:srgbClr val="FFC000"/>
                </a:solidFill>
                <a:latin typeface="+mn-lt"/>
              </a:rPr>
              <a:t>ables</a:t>
            </a:r>
            <a:r>
              <a:rPr lang="es-ES" smtClean="0">
                <a:latin typeface="+mn-lt"/>
              </a:rPr>
              <a:t>, que recogen estos mapeos porque los procesadores solamente pueden manejar un solo nivel de traducción</a:t>
            </a:r>
          </a:p>
          <a:p>
            <a:pPr>
              <a:lnSpc>
                <a:spcPct val="90000"/>
              </a:lnSpc>
            </a:pPr>
            <a:endParaRPr lang="es-ES" sz="1800" dirty="0" smtClean="0">
              <a:latin typeface="+mn-lt"/>
            </a:endParaRPr>
          </a:p>
        </p:txBody>
      </p:sp>
      <p:sp>
        <p:nvSpPr>
          <p:cNvPr id="47" name="Left Brace 46"/>
          <p:cNvSpPr/>
          <p:nvPr/>
        </p:nvSpPr>
        <p:spPr>
          <a:xfrm flipH="1">
            <a:off x="7269256" y="3487784"/>
            <a:ext cx="276783" cy="24907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1163395"/>
          </a:xfrm>
        </p:spPr>
        <p:txBody>
          <a:bodyPr/>
          <a:lstStyle/>
          <a:p>
            <a:r>
              <a:rPr lang="es-ES" noProof="0" smtClean="0"/>
              <a:t>Second Level Address Translation</a:t>
            </a:r>
            <a:br>
              <a:rPr lang="es-ES" noProof="0" smtClean="0"/>
            </a:br>
            <a:r>
              <a:rPr lang="es-ES" sz="3600" noProof="0" smtClean="0">
                <a:solidFill>
                  <a:schemeClr val="tx2"/>
                </a:solidFill>
              </a:rPr>
              <a:t>(SLAT)</a:t>
            </a:r>
            <a:endParaRPr lang="es-ES" noProof="0">
              <a:solidFill>
                <a:schemeClr val="tx2"/>
              </a:solidFill>
            </a:endParaRPr>
          </a:p>
        </p:txBody>
      </p:sp>
      <p:sp>
        <p:nvSpPr>
          <p:cNvPr id="3" name="Content Placeholder 2"/>
          <p:cNvSpPr>
            <a:spLocks noGrp="1"/>
          </p:cNvSpPr>
          <p:nvPr>
            <p:ph type="body" sz="quarter" idx="10"/>
          </p:nvPr>
        </p:nvSpPr>
        <p:spPr>
          <a:xfrm>
            <a:off x="412750" y="1905000"/>
            <a:ext cx="9080500" cy="4512004"/>
          </a:xfrm>
        </p:spPr>
        <p:txBody>
          <a:bodyPr/>
          <a:lstStyle/>
          <a:p>
            <a:r>
              <a:rPr lang="es-ES" sz="2800" noProof="0" dirty="0" smtClean="0"/>
              <a:t>SLAT</a:t>
            </a:r>
          </a:p>
          <a:p>
            <a:pPr lvl="1"/>
            <a:r>
              <a:rPr lang="es-ES" sz="2400" noProof="0" dirty="0" smtClean="0"/>
              <a:t>Intel: Extended Page </a:t>
            </a:r>
            <a:r>
              <a:rPr lang="es-ES" sz="2400" noProof="0" dirty="0" err="1" smtClean="0"/>
              <a:t>Tables</a:t>
            </a:r>
            <a:r>
              <a:rPr lang="es-ES" sz="2400" noProof="0" dirty="0" smtClean="0"/>
              <a:t> (EPT)</a:t>
            </a:r>
          </a:p>
          <a:p>
            <a:pPr lvl="1"/>
            <a:r>
              <a:rPr lang="es-ES" sz="2400" noProof="0" dirty="0" smtClean="0"/>
              <a:t>AMD: </a:t>
            </a:r>
            <a:r>
              <a:rPr lang="es-ES" sz="2400" noProof="0" dirty="0" err="1" smtClean="0"/>
              <a:t>Nested</a:t>
            </a:r>
            <a:r>
              <a:rPr lang="es-ES" sz="2400" noProof="0" dirty="0" smtClean="0"/>
              <a:t> Page </a:t>
            </a:r>
            <a:r>
              <a:rPr lang="es-ES" sz="2400" noProof="0" dirty="0" err="1" smtClean="0"/>
              <a:t>Tables</a:t>
            </a:r>
            <a:r>
              <a:rPr lang="es-ES" sz="2400" noProof="0" dirty="0" smtClean="0"/>
              <a:t> (NPT) o</a:t>
            </a:r>
            <a:br>
              <a:rPr lang="es-ES" sz="2400" noProof="0" dirty="0" smtClean="0"/>
            </a:br>
            <a:r>
              <a:rPr lang="es-ES" sz="2400" noProof="0" dirty="0" smtClean="0"/>
              <a:t>	         Rapid </a:t>
            </a:r>
            <a:r>
              <a:rPr lang="es-ES" sz="2400" noProof="0" dirty="0" err="1" smtClean="0"/>
              <a:t>Virtualization</a:t>
            </a:r>
            <a:r>
              <a:rPr lang="es-ES" sz="2400" noProof="0" dirty="0" smtClean="0"/>
              <a:t> </a:t>
            </a:r>
            <a:r>
              <a:rPr lang="es-ES" sz="2400" noProof="0" dirty="0" err="1" smtClean="0"/>
              <a:t>Indexing</a:t>
            </a:r>
            <a:r>
              <a:rPr lang="es-ES" sz="2400" noProof="0" dirty="0" smtClean="0"/>
              <a:t> (RVI)</a:t>
            </a:r>
          </a:p>
          <a:p>
            <a:r>
              <a:rPr lang="es-ES" sz="2800" noProof="0" dirty="0" smtClean="0"/>
              <a:t>El procesador ofrece dos niveles de traducción</a:t>
            </a:r>
          </a:p>
          <a:p>
            <a:pPr lvl="1"/>
            <a:r>
              <a:rPr lang="es-ES" sz="2400" noProof="0" dirty="0" smtClean="0"/>
              <a:t>Maneja </a:t>
            </a:r>
            <a:r>
              <a:rPr lang="es-ES" sz="2400" noProof="0" dirty="0" err="1" smtClean="0"/>
              <a:t>ls</a:t>
            </a:r>
            <a:r>
              <a:rPr lang="es-ES" sz="2400" noProof="0" dirty="0" smtClean="0"/>
              <a:t> páginas del invitado directamente</a:t>
            </a:r>
          </a:p>
          <a:p>
            <a:pPr lvl="1"/>
            <a:r>
              <a:rPr lang="es-ES" sz="2400" noProof="0" dirty="0" smtClean="0"/>
              <a:t>No es necesario mantener </a:t>
            </a:r>
            <a:r>
              <a:rPr lang="es-ES" sz="2400" noProof="0" dirty="0" err="1" smtClean="0"/>
              <a:t>Shadow</a:t>
            </a:r>
            <a:r>
              <a:rPr lang="es-ES" sz="2400" noProof="0" dirty="0" smtClean="0"/>
              <a:t> Page </a:t>
            </a:r>
            <a:r>
              <a:rPr lang="es-ES" sz="2400" noProof="0" dirty="0" err="1" smtClean="0"/>
              <a:t>Tables</a:t>
            </a:r>
            <a:endParaRPr lang="es-ES" sz="2400" noProof="0" dirty="0" smtClean="0"/>
          </a:p>
          <a:p>
            <a:pPr lvl="1"/>
            <a:r>
              <a:rPr lang="es-ES" sz="2400" noProof="0" dirty="0" smtClean="0"/>
              <a:t>No es necesario ejecutar código en el </a:t>
            </a:r>
            <a:r>
              <a:rPr lang="es-ES" sz="2400" noProof="0" dirty="0" err="1" smtClean="0"/>
              <a:t>Hypervisor</a:t>
            </a:r>
            <a:endParaRPr lang="es-ES" sz="2400" noProof="0" dirty="0" smtClean="0"/>
          </a:p>
          <a:p>
            <a:r>
              <a:rPr lang="es-ES" sz="2800" noProof="0" dirty="0" smtClean="0"/>
              <a:t>Ahorro de recursos</a:t>
            </a:r>
          </a:p>
          <a:p>
            <a:pPr lvl="1"/>
            <a:r>
              <a:rPr lang="es-ES" sz="2400" noProof="0" dirty="0" err="1" smtClean="0"/>
              <a:t>Hypervisor</a:t>
            </a:r>
            <a:r>
              <a:rPr lang="es-ES" sz="2400" noProof="0" dirty="0" smtClean="0"/>
              <a:t> CPU time: 2%</a:t>
            </a:r>
          </a:p>
          <a:p>
            <a:pPr lvl="1"/>
            <a:r>
              <a:rPr lang="es-ES" sz="2400" noProof="0" dirty="0" smtClean="0"/>
              <a:t>1MB de memoria por VM</a:t>
            </a:r>
          </a:p>
        </p:txBody>
      </p:sp>
      <p:grpSp>
        <p:nvGrpSpPr>
          <p:cNvPr id="4" name="Group 4"/>
          <p:cNvGrpSpPr>
            <a:grpSpLocks noChangeAspect="1"/>
          </p:cNvGrpSpPr>
          <p:nvPr/>
        </p:nvGrpSpPr>
        <p:grpSpPr>
          <a:xfrm>
            <a:off x="7924800" y="5181600"/>
            <a:ext cx="1820298" cy="1463877"/>
            <a:chOff x="267534" y="4002596"/>
            <a:chExt cx="2371519" cy="2066096"/>
          </a:xfrm>
        </p:grpSpPr>
        <p:pic>
          <p:nvPicPr>
            <p:cNvPr id="5" name="Picture 4" descr="Opteron Processor.png"/>
            <p:cNvPicPr>
              <a:picLocks noChangeAspect="1"/>
            </p:cNvPicPr>
            <p:nvPr/>
          </p:nvPicPr>
          <p:blipFill>
            <a:blip r:embed="rId3" cstate="print"/>
            <a:stretch>
              <a:fillRect/>
            </a:stretch>
          </p:blipFill>
          <p:spPr>
            <a:xfrm>
              <a:off x="267534" y="4107054"/>
              <a:ext cx="1188720" cy="1169258"/>
            </a:xfrm>
            <a:prstGeom prst="rect">
              <a:avLst/>
            </a:prstGeom>
          </p:spPr>
        </p:pic>
        <p:pic>
          <p:nvPicPr>
            <p:cNvPr id="6" name="Picture 5" descr="I:\SHOW_ART\Executive_Show_Art\06_EXECUTIVE_SHOW_ART\Muglia - 111406 TechEd IT Forum\PNGs\Intel-Xeon-MP.png"/>
            <p:cNvPicPr>
              <a:picLocks noChangeAspect="1" noChangeArrowheads="1"/>
            </p:cNvPicPr>
            <p:nvPr/>
          </p:nvPicPr>
          <p:blipFill>
            <a:blip r:embed="rId4"/>
            <a:srcRect/>
            <a:stretch>
              <a:fillRect/>
            </a:stretch>
          </p:blipFill>
          <p:spPr bwMode="auto">
            <a:xfrm>
              <a:off x="296883" y="4002596"/>
              <a:ext cx="2342170" cy="2066096"/>
            </a:xfrm>
            <a:prstGeom prst="rect">
              <a:avLst/>
            </a:prstGeom>
            <a:noFill/>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941796"/>
          </a:xfrm>
        </p:spPr>
        <p:txBody>
          <a:bodyPr/>
          <a:lstStyle/>
          <a:p>
            <a:r>
              <a:rPr lang="es-ES" sz="4000" dirty="0"/>
              <a:t>Windows Server 2008 R2 </a:t>
            </a:r>
            <a:r>
              <a:rPr lang="es-ES" sz="4000" dirty="0" err="1"/>
              <a:t>Core</a:t>
            </a:r>
            <a:r>
              <a:rPr lang="es-ES" sz="4000" dirty="0"/>
              <a:t> Parking</a:t>
            </a:r>
            <a:br>
              <a:rPr lang="es-ES" sz="4000" dirty="0"/>
            </a:br>
            <a:r>
              <a:rPr lang="es-ES" sz="2800" dirty="0">
                <a:solidFill>
                  <a:schemeClr val="tx2"/>
                </a:solidFill>
              </a:rPr>
              <a:t>Ej. 16 LP server</a:t>
            </a:r>
            <a:endParaRPr lang="es-ES" sz="4000" noProof="0" dirty="0">
              <a:solidFill>
                <a:schemeClr val="tx2"/>
              </a:solidFill>
            </a:endParaRPr>
          </a:p>
        </p:txBody>
      </p:sp>
      <p:pic>
        <p:nvPicPr>
          <p:cNvPr id="1026" name="Picture 2"/>
          <p:cNvPicPr>
            <a:picLocks noChangeAspect="1" noChangeArrowheads="1"/>
          </p:cNvPicPr>
          <p:nvPr/>
        </p:nvPicPr>
        <p:blipFill>
          <a:blip r:embed="rId3"/>
          <a:srcRect/>
          <a:stretch>
            <a:fillRect/>
          </a:stretch>
        </p:blipFill>
        <p:spPr bwMode="auto">
          <a:xfrm>
            <a:off x="701676" y="2000254"/>
            <a:ext cx="3578542"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701676" y="4591052"/>
            <a:ext cx="3578542"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654677" y="2000254"/>
            <a:ext cx="3578542"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654677" y="4591052"/>
            <a:ext cx="3578542"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5330" y="2427297"/>
            <a:ext cx="967571"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5330" y="5027622"/>
            <a:ext cx="967571"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677054" y="5027622"/>
            <a:ext cx="967571"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677054" y="2427297"/>
            <a:ext cx="967571"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386292" y="5037147"/>
            <a:ext cx="967571"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432160" y="5037147"/>
            <a:ext cx="967571"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432160" y="2436822"/>
            <a:ext cx="967571"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62142" y="3236922"/>
            <a:ext cx="967571"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62142" y="5837247"/>
            <a:ext cx="967571"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573866" y="5837247"/>
            <a:ext cx="967571"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573866" y="3236922"/>
            <a:ext cx="967571"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334698" y="5837247"/>
            <a:ext cx="967571"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380567" y="5837247"/>
            <a:ext cx="967571"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380567" y="3236922"/>
            <a:ext cx="967571"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427566" y="2417772"/>
            <a:ext cx="967571"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375973" y="3217870"/>
            <a:ext cx="967571" cy="676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400"/>
                                  </p:stCondLst>
                                  <p:childTnLst>
                                    <p:animScale>
                                      <p:cBhvr>
                                        <p:cTn id="18" dur="1000" fill="hold"/>
                                        <p:tgtEl>
                                          <p:spTgt spid="28"/>
                                        </p:tgtEl>
                                      </p:cBhvr>
                                      <p:by x="150000" y="150000"/>
                                    </p:animScale>
                                  </p:childTnLst>
                                </p:cTn>
                              </p:par>
                              <p:par>
                                <p:cTn id="19" presetID="53"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700"/>
                                  </p:stCondLst>
                                  <p:childTnLst>
                                    <p:animScale>
                                      <p:cBhvr>
                                        <p:cTn id="25" dur="1000" fill="hold"/>
                                        <p:tgtEl>
                                          <p:spTgt spid="20"/>
                                        </p:tgtEl>
                                      </p:cBhvr>
                                      <p:by x="150000" y="150000"/>
                                    </p:animScale>
                                  </p:childTnLst>
                                </p:cTn>
                              </p:par>
                              <p:par>
                                <p:cTn id="26" presetID="53" presetClass="entr" presetSubtype="0"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000"/>
                                  </p:stCondLst>
                                  <p:childTnLst>
                                    <p:animScale>
                                      <p:cBhvr>
                                        <p:cTn id="32" dur="500" fill="hold"/>
                                        <p:tgtEl>
                                          <p:spTgt spid="29"/>
                                        </p:tgtEl>
                                      </p:cBhvr>
                                      <p:by x="150000" y="150000"/>
                                    </p:animScale>
                                  </p:childTnLst>
                                </p:cTn>
                              </p:par>
                              <p:par>
                                <p:cTn id="33" presetID="53" presetClass="entr" presetSubtype="0"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100"/>
                                  </p:stCondLst>
                                  <p:childTnLst>
                                    <p:animScale>
                                      <p:cBhvr>
                                        <p:cTn id="39" dur="500" fill="hold"/>
                                        <p:tgtEl>
                                          <p:spTgt spid="14"/>
                                        </p:tgtEl>
                                      </p:cBhvr>
                                      <p:by x="150000" y="150000"/>
                                    </p:animScale>
                                  </p:childTnLst>
                                </p:cTn>
                              </p:par>
                              <p:par>
                                <p:cTn id="40" presetID="53" presetClass="entr" presetSubtype="0" fill="hold" nodeType="withEffect">
                                  <p:stCondLst>
                                    <p:cond delay="12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400"/>
                                  </p:stCondLst>
                                  <p:childTnLst>
                                    <p:animScale>
                                      <p:cBhvr>
                                        <p:cTn id="46" dur="450" fill="hold"/>
                                        <p:tgtEl>
                                          <p:spTgt spid="19"/>
                                        </p:tgtEl>
                                      </p:cBhvr>
                                      <p:by x="150000" y="150000"/>
                                    </p:animScale>
                                  </p:childTnLst>
                                </p:cTn>
                              </p:par>
                              <p:par>
                                <p:cTn id="47" presetID="53" presetClass="entr" presetSubtype="0" fill="hold" nodeType="withEffect">
                                  <p:stCondLst>
                                    <p:cond delay="14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4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 presetClass="emph" presetSubtype="0" fill="hold" nodeType="withEffect">
                                  <p:stCondLst>
                                    <p:cond delay="1600"/>
                                  </p:stCondLst>
                                  <p:childTnLst>
                                    <p:animScale>
                                      <p:cBhvr>
                                        <p:cTn id="67" dur="108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941796"/>
          </a:xfrm>
        </p:spPr>
        <p:txBody>
          <a:bodyPr/>
          <a:lstStyle/>
          <a:p>
            <a:r>
              <a:rPr lang="es-ES" sz="4000" noProof="0" dirty="0" smtClean="0"/>
              <a:t>Windows Server 2008 R2 </a:t>
            </a:r>
            <a:r>
              <a:rPr lang="es-ES" sz="4000" noProof="0" dirty="0" err="1" smtClean="0"/>
              <a:t>Core</a:t>
            </a:r>
            <a:r>
              <a:rPr lang="es-ES" sz="4000" noProof="0" dirty="0" smtClean="0"/>
              <a:t> Parking</a:t>
            </a:r>
            <a:br>
              <a:rPr lang="es-ES" sz="4000" noProof="0" dirty="0" smtClean="0"/>
            </a:br>
            <a:r>
              <a:rPr lang="es-ES" sz="2800" noProof="0" dirty="0" smtClean="0">
                <a:solidFill>
                  <a:schemeClr val="tx2"/>
                </a:solidFill>
              </a:rPr>
              <a:t>Ej. 16 LP server</a:t>
            </a:r>
            <a:endParaRPr lang="es-ES" sz="4000" noProof="0" dirty="0">
              <a:solidFill>
                <a:schemeClr val="tx2"/>
              </a:solidFill>
            </a:endParaRPr>
          </a:p>
        </p:txBody>
      </p:sp>
      <p:pic>
        <p:nvPicPr>
          <p:cNvPr id="1026" name="Picture 2"/>
          <p:cNvPicPr>
            <a:picLocks noChangeAspect="1" noChangeArrowheads="1"/>
          </p:cNvPicPr>
          <p:nvPr/>
        </p:nvPicPr>
        <p:blipFill>
          <a:blip r:embed="rId3"/>
          <a:srcRect/>
          <a:stretch>
            <a:fillRect/>
          </a:stretch>
        </p:blipFill>
        <p:spPr bwMode="auto">
          <a:xfrm>
            <a:off x="701676" y="2000254"/>
            <a:ext cx="3578542"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701676" y="4591052"/>
            <a:ext cx="3578542"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654677" y="2000254"/>
            <a:ext cx="3578542"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654677" y="4591052"/>
            <a:ext cx="3578542"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20867" y="1941522"/>
            <a:ext cx="967571"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625461" y="1941522"/>
            <a:ext cx="967571"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625461" y="2855922"/>
            <a:ext cx="967571"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62142" y="2855922"/>
            <a:ext cx="967571"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492235" y="2255847"/>
            <a:ext cx="967571"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420004" y="3170246"/>
            <a:ext cx="967571"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497961" y="3208345"/>
            <a:ext cx="967571"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467923" y="1874847"/>
            <a:ext cx="967571"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420923" y="1941522"/>
            <a:ext cx="967571"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379648" y="2827347"/>
            <a:ext cx="967571"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519516" y="2884497"/>
            <a:ext cx="967571"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267060" y="2255847"/>
            <a:ext cx="967571"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8205148" y="3160722"/>
            <a:ext cx="967571"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345017" y="3141672"/>
            <a:ext cx="967571"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518598" y="2312997"/>
            <a:ext cx="967571"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324379" y="2303472"/>
            <a:ext cx="967571" cy="676715"/>
          </a:xfrm>
          <a:prstGeom prst="rect">
            <a:avLst/>
          </a:prstGeom>
          <a:noFill/>
        </p:spPr>
      </p:pic>
      <p:sp>
        <p:nvSpPr>
          <p:cNvPr id="24" name="TextBox 23"/>
          <p:cNvSpPr txBox="1"/>
          <p:nvPr/>
        </p:nvSpPr>
        <p:spPr>
          <a:xfrm>
            <a:off x="6179902" y="4703239"/>
            <a:ext cx="2528094" cy="1077218"/>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237220" y="4703239"/>
            <a:ext cx="2528094" cy="1077218"/>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 y="165"/>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 y="-17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4" y="1905505"/>
            <a:ext cx="8657695"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noProof="0" dirty="0" err="1" smtClean="0"/>
              <a:t>Networking</a:t>
            </a:r>
            <a:endParaRPr lang="es-ES" sz="4000" noProof="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5d.bmp"/>
          <p:cNvPicPr>
            <a:picLocks noChangeAspect="1"/>
          </p:cNvPicPr>
          <p:nvPr/>
        </p:nvPicPr>
        <p:blipFill>
          <a:blip r:embed="rId3"/>
          <a:stretch>
            <a:fillRect/>
          </a:stretch>
        </p:blipFill>
        <p:spPr>
          <a:xfrm>
            <a:off x="2089527" y="857232"/>
            <a:ext cx="5881729" cy="4085888"/>
          </a:xfrm>
          <a:prstGeom prst="rect">
            <a:avLst/>
          </a:prstGeom>
        </p:spPr>
      </p:pic>
      <p:sp>
        <p:nvSpPr>
          <p:cNvPr id="5" name="Title 4"/>
          <p:cNvSpPr>
            <a:spLocks noGrp="1"/>
          </p:cNvSpPr>
          <p:nvPr>
            <p:ph type="title"/>
          </p:nvPr>
        </p:nvSpPr>
        <p:spPr>
          <a:xfrm>
            <a:off x="154748" y="142853"/>
            <a:ext cx="9080500" cy="664797"/>
          </a:xfrm>
        </p:spPr>
        <p:txBody>
          <a:bodyPr/>
          <a:lstStyle/>
          <a:p>
            <a:r>
              <a:rPr lang="es-ES" noProof="0" smtClean="0"/>
              <a:t>Hyper-V Networking</a:t>
            </a:r>
            <a:endParaRPr lang="es-ES" noProof="0"/>
          </a:p>
        </p:txBody>
      </p:sp>
      <p:sp>
        <p:nvSpPr>
          <p:cNvPr id="6" name="Content Placeholder 5"/>
          <p:cNvSpPr>
            <a:spLocks noGrp="1"/>
          </p:cNvSpPr>
          <p:nvPr>
            <p:ph sz="half" idx="1"/>
          </p:nvPr>
        </p:nvSpPr>
        <p:spPr>
          <a:xfrm>
            <a:off x="412750" y="1071548"/>
            <a:ext cx="5236771" cy="2009781"/>
          </a:xfrm>
        </p:spPr>
        <p:txBody>
          <a:bodyPr/>
          <a:lstStyle/>
          <a:p>
            <a:r>
              <a:rPr lang="es-ES" sz="1800" noProof="0" dirty="0" smtClean="0"/>
              <a:t>Partición Padre</a:t>
            </a:r>
          </a:p>
          <a:p>
            <a:pPr lvl="1"/>
            <a:r>
              <a:rPr lang="es-ES" sz="1600" noProof="0" dirty="0" smtClean="0"/>
              <a:t>Redes Virtuales enlazadas a </a:t>
            </a:r>
            <a:r>
              <a:rPr lang="es-ES" sz="1600" noProof="0" dirty="0" err="1" smtClean="0"/>
              <a:t>NICs</a:t>
            </a:r>
            <a:r>
              <a:rPr lang="es-ES" sz="1600" noProof="0" dirty="0" smtClean="0"/>
              <a:t> físicas</a:t>
            </a:r>
          </a:p>
          <a:p>
            <a:pPr lvl="2"/>
            <a:r>
              <a:rPr lang="es-ES" sz="1400" noProof="0" dirty="0" smtClean="0"/>
              <a:t>Externas – Limitadas por el número de </a:t>
            </a:r>
            <a:r>
              <a:rPr lang="es-ES" sz="1400" noProof="0" dirty="0" err="1" smtClean="0"/>
              <a:t>NICs</a:t>
            </a:r>
            <a:endParaRPr lang="es-ES" sz="1400" noProof="0" dirty="0" smtClean="0"/>
          </a:p>
          <a:p>
            <a:pPr lvl="2"/>
            <a:r>
              <a:rPr lang="es-ES" sz="1400" noProof="0" dirty="0" smtClean="0"/>
              <a:t>Internas – Ilimitadas</a:t>
            </a:r>
          </a:p>
          <a:p>
            <a:pPr lvl="2"/>
            <a:r>
              <a:rPr lang="es-ES" sz="1400" noProof="0" dirty="0" smtClean="0"/>
              <a:t>Privadas – Ilimitadas</a:t>
            </a:r>
          </a:p>
          <a:p>
            <a:pPr lvl="1"/>
            <a:r>
              <a:rPr lang="es-ES" sz="1600" noProof="0" dirty="0" smtClean="0"/>
              <a:t>Solo </a:t>
            </a:r>
            <a:r>
              <a:rPr lang="es-ES" sz="1600" noProof="0" dirty="0" err="1" smtClean="0"/>
              <a:t>NICs</a:t>
            </a:r>
            <a:r>
              <a:rPr lang="es-ES" sz="1600" noProof="0" dirty="0" smtClean="0"/>
              <a:t> Ethernet (no </a:t>
            </a:r>
            <a:r>
              <a:rPr lang="es-ES" sz="1600" noProof="0" dirty="0" err="1" smtClean="0"/>
              <a:t>Wireless</a:t>
            </a:r>
            <a:r>
              <a:rPr lang="es-ES" sz="1600" noProof="0" dirty="0" smtClean="0"/>
              <a:t>)</a:t>
            </a:r>
          </a:p>
          <a:p>
            <a:pPr lvl="1"/>
            <a:r>
              <a:rPr lang="es-ES" sz="1600" noProof="0" dirty="0" smtClean="0"/>
              <a:t>Soporta </a:t>
            </a:r>
            <a:r>
              <a:rPr lang="es-ES" sz="1600" noProof="0" dirty="0" err="1" smtClean="0"/>
              <a:t>VLANs</a:t>
            </a:r>
            <a:endParaRPr lang="es-ES" sz="1600" noProof="0" dirty="0" smtClean="0"/>
          </a:p>
          <a:p>
            <a:pPr lvl="2"/>
            <a:r>
              <a:rPr lang="es-ES" sz="1400" noProof="0" dirty="0" err="1" smtClean="0"/>
              <a:t>Trunking</a:t>
            </a:r>
            <a:r>
              <a:rPr lang="es-ES" sz="1400" noProof="0" dirty="0" smtClean="0"/>
              <a:t> (VTP </a:t>
            </a:r>
            <a:r>
              <a:rPr lang="es-ES" sz="1400" noProof="0" dirty="0" err="1" smtClean="0"/>
              <a:t>Protocol</a:t>
            </a:r>
            <a:r>
              <a:rPr lang="es-ES" sz="1400" noProof="0" dirty="0" smtClean="0"/>
              <a:t>)</a:t>
            </a:r>
          </a:p>
        </p:txBody>
      </p:sp>
      <p:sp>
        <p:nvSpPr>
          <p:cNvPr id="8" name="Content Placeholder 7"/>
          <p:cNvSpPr>
            <a:spLocks noGrp="1"/>
          </p:cNvSpPr>
          <p:nvPr>
            <p:ph sz="half" idx="2"/>
          </p:nvPr>
        </p:nvSpPr>
        <p:spPr>
          <a:xfrm>
            <a:off x="5726911" y="1071546"/>
            <a:ext cx="3864400" cy="2077492"/>
          </a:xfrm>
        </p:spPr>
        <p:txBody>
          <a:bodyPr/>
          <a:lstStyle/>
          <a:p>
            <a:r>
              <a:rPr lang="es-ES" sz="1800" noProof="0" smtClean="0"/>
              <a:t>Máquina Virtual</a:t>
            </a:r>
          </a:p>
          <a:p>
            <a:pPr lvl="1"/>
            <a:r>
              <a:rPr lang="es-ES" sz="1600" noProof="0" smtClean="0"/>
              <a:t>NIC Sintética</a:t>
            </a:r>
          </a:p>
          <a:p>
            <a:pPr lvl="1"/>
            <a:r>
              <a:rPr lang="es-ES" sz="1600" noProof="0" smtClean="0"/>
              <a:t>NIC Legacy (Intel 21140)</a:t>
            </a:r>
          </a:p>
          <a:p>
            <a:pPr lvl="1"/>
            <a:r>
              <a:rPr lang="es-ES" sz="1600" noProof="0" smtClean="0"/>
              <a:t>12 NICs por VM</a:t>
            </a:r>
          </a:p>
          <a:p>
            <a:pPr lvl="2"/>
            <a:r>
              <a:rPr lang="es-ES" sz="1400" noProof="0" smtClean="0"/>
              <a:t>8 sintéticas</a:t>
            </a:r>
          </a:p>
          <a:p>
            <a:pPr lvl="2"/>
            <a:r>
              <a:rPr lang="es-ES" sz="1400" noProof="0" smtClean="0"/>
              <a:t>4 legacy</a:t>
            </a:r>
          </a:p>
          <a:p>
            <a:pPr lvl="1"/>
            <a:r>
              <a:rPr lang="es-ES" sz="1600" noProof="0" smtClean="0"/>
              <a:t>Hasta 10Gb/s</a:t>
            </a:r>
          </a:p>
          <a:p>
            <a:pPr lvl="1"/>
            <a:r>
              <a:rPr lang="es-ES" sz="1600" noProof="0" smtClean="0"/>
              <a:t>Soporta VLANs</a:t>
            </a:r>
          </a:p>
        </p:txBody>
      </p:sp>
      <p:pic>
        <p:nvPicPr>
          <p:cNvPr id="174082" name="Picture 2" descr="http://blogs.msdn.com/blogfiles/virtual_pc_guy/WindowsLiveWriter/UnderstandingNetworkingwithHyperV_14CA2/netpic1_2.png"/>
          <p:cNvPicPr>
            <a:picLocks noChangeAspect="1" noChangeArrowheads="1"/>
          </p:cNvPicPr>
          <p:nvPr/>
        </p:nvPicPr>
        <p:blipFill>
          <a:blip r:embed="rId4"/>
          <a:srcRect/>
          <a:stretch>
            <a:fillRect/>
          </a:stretch>
        </p:blipFill>
        <p:spPr bwMode="auto">
          <a:xfrm>
            <a:off x="1160833" y="3357562"/>
            <a:ext cx="2772844" cy="3182815"/>
          </a:xfrm>
          <a:prstGeom prst="rect">
            <a:avLst/>
          </a:prstGeom>
          <a:noFill/>
        </p:spPr>
      </p:pic>
      <p:pic>
        <p:nvPicPr>
          <p:cNvPr id="174084" name="Picture 4" descr="http://blogs.msdn.com/blogfiles/virtual_pc_guy/WindowsLiveWriter/UnderstandingNetworkingwithHyperV_14CA2/netpic2_2.png"/>
          <p:cNvPicPr>
            <a:picLocks noChangeAspect="1" noChangeArrowheads="1"/>
          </p:cNvPicPr>
          <p:nvPr/>
        </p:nvPicPr>
        <p:blipFill>
          <a:blip r:embed="rId5"/>
          <a:srcRect/>
          <a:stretch>
            <a:fillRect/>
          </a:stretch>
        </p:blipFill>
        <p:spPr bwMode="auto">
          <a:xfrm>
            <a:off x="4129716" y="3357562"/>
            <a:ext cx="4770234" cy="3182815"/>
          </a:xfrm>
          <a:prstGeom prst="rect">
            <a:avLst/>
          </a:prstGeom>
          <a:noFill/>
        </p:spPr>
      </p:pic>
      <p:sp>
        <p:nvSpPr>
          <p:cNvPr id="7" name="Content Placeholder 5"/>
          <p:cNvSpPr txBox="1">
            <a:spLocks/>
          </p:cNvSpPr>
          <p:nvPr/>
        </p:nvSpPr>
        <p:spPr>
          <a:xfrm>
            <a:off x="1083442" y="6592688"/>
            <a:ext cx="2940864" cy="193899"/>
          </a:xfrm>
          <a:prstGeom prst="rect">
            <a:avLst/>
          </a:prstGeom>
        </p:spPr>
        <p:txBody>
          <a:bodyPr vert="horz" wrap="square" lIns="0" tIns="0" rIns="0" bIns="0" rtlCol="0">
            <a:spAutoFit/>
          </a:bodyPr>
          <a:lstStyle/>
          <a:p>
            <a:pPr marL="39422" indent="-288384" algn="ctr">
              <a:lnSpc>
                <a:spcPct val="90000"/>
              </a:lnSpc>
              <a:spcBef>
                <a:spcPct val="20000"/>
              </a:spcBef>
              <a:buSzPct val="80000"/>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NIC</a:t>
            </a:r>
            <a:r>
              <a:rPr kumimoji="0" lang="es-ES" sz="1400" b="0" i="0" u="none" strike="noStrike" kern="1200" cap="none" spc="0" normalizeH="0" noProof="0" dirty="0" smtClean="0">
                <a:ln>
                  <a:noFill/>
                </a:ln>
                <a:solidFill>
                  <a:schemeClr val="tx1"/>
                </a:solidFill>
                <a:effectLst/>
                <a:uLnTx/>
                <a:uFillTx/>
                <a:latin typeface="+mn-lt"/>
                <a:ea typeface="+mn-ea"/>
                <a:cs typeface="+mn-cs"/>
              </a:rPr>
              <a:t> dedicada (Gestión)</a:t>
            </a:r>
            <a:endParaRPr kumimoji="0" lang="es-E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5"/>
          <p:cNvSpPr txBox="1">
            <a:spLocks/>
          </p:cNvSpPr>
          <p:nvPr/>
        </p:nvSpPr>
        <p:spPr>
          <a:xfrm>
            <a:off x="4101697" y="6572274"/>
            <a:ext cx="4875644" cy="193899"/>
          </a:xfrm>
          <a:prstGeom prst="rect">
            <a:avLst/>
          </a:prstGeom>
        </p:spPr>
        <p:txBody>
          <a:bodyPr vert="horz" wrap="square" lIns="0" tIns="0" rIns="0" bIns="0" rtlCol="0">
            <a:spAutoFit/>
          </a:bodyPr>
          <a:lstStyle/>
          <a:p>
            <a:pPr marL="39422" indent="-288384" algn="ctr">
              <a:lnSpc>
                <a:spcPct val="90000"/>
              </a:lnSpc>
              <a:spcBef>
                <a:spcPct val="20000"/>
              </a:spcBef>
              <a:buSzPct val="80000"/>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NIC</a:t>
            </a:r>
            <a:r>
              <a:rPr kumimoji="0" lang="es-ES" sz="1400" b="0" i="0" u="none" strike="noStrike" kern="1200" cap="none" spc="0" normalizeH="0" noProof="0" dirty="0" smtClean="0">
                <a:ln>
                  <a:noFill/>
                </a:ln>
                <a:solidFill>
                  <a:schemeClr val="tx1"/>
                </a:solidFill>
                <a:effectLst/>
                <a:uLnTx/>
                <a:uFillTx/>
                <a:latin typeface="+mn-lt"/>
                <a:ea typeface="+mn-ea"/>
                <a:cs typeface="+mn-cs"/>
              </a:rPr>
              <a:t> enlazada a </a:t>
            </a:r>
            <a:r>
              <a:rPr kumimoji="0" lang="es-ES" sz="1400" b="0" i="0" u="none" strike="noStrike" kern="1200" cap="none" spc="0" normalizeH="0" noProof="0" dirty="0" err="1" smtClean="0">
                <a:ln>
                  <a:noFill/>
                </a:ln>
                <a:solidFill>
                  <a:schemeClr val="tx1"/>
                </a:solidFill>
                <a:effectLst/>
                <a:uLnTx/>
                <a:uFillTx/>
                <a:latin typeface="+mn-lt"/>
                <a:ea typeface="+mn-ea"/>
                <a:cs typeface="+mn-cs"/>
              </a:rPr>
              <a:t>Hyper</a:t>
            </a:r>
            <a:r>
              <a:rPr kumimoji="0" lang="es-ES" sz="1400" b="0" i="0" u="none" strike="noStrike" kern="1200" cap="none" spc="0" normalizeH="0" noProof="0" dirty="0" smtClean="0">
                <a:ln>
                  <a:noFill/>
                </a:ln>
                <a:solidFill>
                  <a:schemeClr val="tx1"/>
                </a:solidFill>
                <a:effectLst/>
                <a:uLnTx/>
                <a:uFillTx/>
                <a:latin typeface="+mn-lt"/>
                <a:ea typeface="+mn-ea"/>
                <a:cs typeface="+mn-cs"/>
              </a:rPr>
              <a:t>-V</a:t>
            </a:r>
            <a:endParaRPr kumimoji="0" lang="es-ES" sz="1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085" name="Picture 5"/>
          <p:cNvPicPr>
            <a:picLocks noChangeAspect="1" noChangeArrowheads="1"/>
          </p:cNvPicPr>
          <p:nvPr/>
        </p:nvPicPr>
        <p:blipFill>
          <a:blip r:embed="rId6"/>
          <a:srcRect/>
          <a:stretch>
            <a:fillRect/>
          </a:stretch>
        </p:blipFill>
        <p:spPr bwMode="auto">
          <a:xfrm>
            <a:off x="1393006" y="3643315"/>
            <a:ext cx="2217989" cy="2571769"/>
          </a:xfrm>
          <a:prstGeom prst="rect">
            <a:avLst/>
          </a:prstGeom>
          <a:noFill/>
          <a:ln w="9525">
            <a:noFill/>
            <a:miter lim="800000"/>
            <a:headEnd/>
            <a:tailEnd/>
          </a:ln>
          <a:effectLst/>
        </p:spPr>
      </p:pic>
      <p:pic>
        <p:nvPicPr>
          <p:cNvPr id="174086" name="Picture 6"/>
          <p:cNvPicPr>
            <a:picLocks noChangeAspect="1" noChangeArrowheads="1"/>
          </p:cNvPicPr>
          <p:nvPr/>
        </p:nvPicPr>
        <p:blipFill>
          <a:blip r:embed="rId7"/>
          <a:srcRect/>
          <a:stretch>
            <a:fillRect/>
          </a:stretch>
        </p:blipFill>
        <p:spPr bwMode="auto">
          <a:xfrm>
            <a:off x="4245683" y="3643314"/>
            <a:ext cx="2255141" cy="2606226"/>
          </a:xfrm>
          <a:prstGeom prst="rect">
            <a:avLst/>
          </a:prstGeom>
          <a:noFill/>
          <a:ln w="9525">
            <a:noFill/>
            <a:miter lim="800000"/>
            <a:headEnd/>
            <a:tailEnd/>
          </a:ln>
          <a:effectLst/>
        </p:spPr>
      </p:pic>
      <p:pic>
        <p:nvPicPr>
          <p:cNvPr id="174087" name="Picture 7"/>
          <p:cNvPicPr>
            <a:picLocks noChangeAspect="1" noChangeArrowheads="1"/>
          </p:cNvPicPr>
          <p:nvPr/>
        </p:nvPicPr>
        <p:blipFill>
          <a:blip r:embed="rId8"/>
          <a:srcRect/>
          <a:stretch>
            <a:fillRect/>
          </a:stretch>
        </p:blipFill>
        <p:spPr bwMode="auto">
          <a:xfrm>
            <a:off x="6567910" y="3643314"/>
            <a:ext cx="2254649" cy="260565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0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498598"/>
          </a:xfrm>
        </p:spPr>
        <p:txBody>
          <a:bodyPr/>
          <a:lstStyle/>
          <a:p>
            <a:r>
              <a:rPr lang="es-ES" sz="3600" smtClean="0"/>
              <a:t>Switches Virtuales y vNICs en la Partición Padre</a:t>
            </a:r>
            <a:endParaRPr lang="es-ES" sz="3600" dirty="0"/>
          </a:p>
        </p:txBody>
      </p:sp>
      <p:sp>
        <p:nvSpPr>
          <p:cNvPr id="6" name="Content Placeholder 5"/>
          <p:cNvSpPr>
            <a:spLocks noGrp="1"/>
          </p:cNvSpPr>
          <p:nvPr>
            <p:ph idx="1"/>
          </p:nvPr>
        </p:nvSpPr>
        <p:spPr>
          <a:xfrm>
            <a:off x="381000" y="5181600"/>
            <a:ext cx="9080500" cy="1329595"/>
          </a:xfrm>
        </p:spPr>
        <p:txBody>
          <a:bodyPr/>
          <a:lstStyle/>
          <a:p>
            <a:r>
              <a:rPr lang="es-ES" smtClean="0"/>
              <a:t>En R2 es posible controlar si se crea o no una vNIC enlazada al vSwitch que hemos creado sobre una NIC física</a:t>
            </a:r>
            <a:endParaRPr lang="es-ES" dirty="0"/>
          </a:p>
        </p:txBody>
      </p:sp>
      <p:pic>
        <p:nvPicPr>
          <p:cNvPr id="100354" name="Picture 2"/>
          <p:cNvPicPr>
            <a:picLocks noChangeAspect="1" noChangeArrowheads="1"/>
          </p:cNvPicPr>
          <p:nvPr/>
        </p:nvPicPr>
        <p:blipFill>
          <a:blip r:embed="rId2"/>
          <a:srcRect/>
          <a:stretch>
            <a:fillRect/>
          </a:stretch>
        </p:blipFill>
        <p:spPr bwMode="auto">
          <a:xfrm>
            <a:off x="914400" y="1295400"/>
            <a:ext cx="7964366" cy="3396105"/>
          </a:xfrm>
          <a:prstGeom prst="rect">
            <a:avLst/>
          </a:prstGeom>
          <a:noFill/>
          <a:ln w="9525">
            <a:noFill/>
            <a:miter lim="800000"/>
            <a:headEnd/>
            <a:tailEnd/>
          </a:ln>
        </p:spPr>
      </p:pic>
    </p:spTree>
  </p:cSld>
  <p:clrMapOvr>
    <a:masterClrMapping/>
  </p:clrMapOvr>
  <p:transition advTm="32578">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noProof="0" dirty="0" err="1" smtClean="0"/>
              <a:t>Networking</a:t>
            </a:r>
            <a:endParaRPr lang="es-ES" noProof="0" dirty="0"/>
          </a:p>
        </p:txBody>
      </p:sp>
      <p:sp>
        <p:nvSpPr>
          <p:cNvPr id="6" name="Text Placeholder 5"/>
          <p:cNvSpPr>
            <a:spLocks noGrp="1"/>
          </p:cNvSpPr>
          <p:nvPr>
            <p:ph idx="1"/>
          </p:nvPr>
        </p:nvSpPr>
        <p:spPr>
          <a:xfrm>
            <a:off x="412750" y="1170087"/>
            <a:ext cx="9080500" cy="5078313"/>
          </a:xfrm>
        </p:spPr>
        <p:txBody>
          <a:bodyPr/>
          <a:lstStyle/>
          <a:p>
            <a:r>
              <a:rPr lang="es-ES" sz="2400" noProof="0" dirty="0" smtClean="0"/>
              <a:t>TCP </a:t>
            </a:r>
            <a:r>
              <a:rPr lang="es-ES" sz="2400" noProof="0" dirty="0" err="1" smtClean="0"/>
              <a:t>Offload</a:t>
            </a:r>
            <a:r>
              <a:rPr lang="es-ES" sz="2400" noProof="0" dirty="0" smtClean="0"/>
              <a:t> </a:t>
            </a:r>
            <a:r>
              <a:rPr lang="es-ES" sz="2400" noProof="0" dirty="0" err="1" smtClean="0"/>
              <a:t>support</a:t>
            </a:r>
            <a:endParaRPr lang="es-ES" sz="2400" noProof="0" dirty="0" smtClean="0"/>
          </a:p>
          <a:p>
            <a:pPr lvl="1"/>
            <a:r>
              <a:rPr lang="es-ES" sz="2000" noProof="0" dirty="0" smtClean="0"/>
              <a:t>El trafico TCP/IP en una VM puede ser </a:t>
            </a:r>
            <a:r>
              <a:rPr lang="es-ES" sz="2000" dirty="0" smtClean="0"/>
              <a:t>procesado por la NIC física del host</a:t>
            </a:r>
          </a:p>
          <a:p>
            <a:pPr lvl="2"/>
            <a:r>
              <a:rPr lang="es-ES" sz="1800" noProof="0" dirty="0" smtClean="0"/>
              <a:t>Reduce la carga de CPU</a:t>
            </a:r>
          </a:p>
          <a:p>
            <a:pPr lvl="2"/>
            <a:r>
              <a:rPr lang="es-ES" sz="1800" dirty="0" smtClean="0"/>
              <a:t>Mejora el rendimiento</a:t>
            </a:r>
          </a:p>
          <a:p>
            <a:pPr lvl="1"/>
            <a:r>
              <a:rPr lang="es-ES" sz="2000" noProof="0" dirty="0" smtClean="0"/>
              <a:t>Live </a:t>
            </a:r>
            <a:r>
              <a:rPr lang="es-ES" sz="2000" noProof="0" dirty="0" err="1" smtClean="0"/>
              <a:t>Migration</a:t>
            </a:r>
            <a:r>
              <a:rPr lang="es-ES" sz="2000" noProof="0" dirty="0" smtClean="0"/>
              <a:t> soporta Full TCP </a:t>
            </a:r>
            <a:r>
              <a:rPr lang="es-ES" sz="2000" noProof="0" dirty="0" err="1" smtClean="0"/>
              <a:t>Offload</a:t>
            </a:r>
            <a:endParaRPr lang="es-ES" sz="2000" dirty="0" smtClean="0"/>
          </a:p>
          <a:p>
            <a:pPr lvl="0"/>
            <a:r>
              <a:rPr lang="es-ES" sz="2400" dirty="0" smtClean="0">
                <a:effectLst>
                  <a:outerShdw blurRad="38100" dist="38100" dir="2700000" algn="tl">
                    <a:srgbClr val="000000">
                      <a:alpha val="43137"/>
                    </a:srgbClr>
                  </a:outerShdw>
                </a:effectLst>
              </a:rPr>
              <a:t>Virtual Machine </a:t>
            </a:r>
            <a:r>
              <a:rPr lang="es-ES" sz="2400" dirty="0" err="1" smtClean="0">
                <a:effectLst>
                  <a:outerShdw blurRad="38100" dist="38100" dir="2700000" algn="tl">
                    <a:srgbClr val="000000">
                      <a:alpha val="43137"/>
                    </a:srgbClr>
                  </a:outerShdw>
                </a:effectLst>
              </a:rPr>
              <a:t>Queue</a:t>
            </a:r>
            <a:r>
              <a:rPr lang="es-ES" sz="2400" dirty="0" smtClean="0">
                <a:effectLst>
                  <a:outerShdw blurRad="38100" dist="38100" dir="2700000" algn="tl">
                    <a:srgbClr val="000000">
                      <a:alpha val="43137"/>
                    </a:srgbClr>
                  </a:outerShdw>
                </a:effectLst>
              </a:rPr>
              <a:t> (VMQ) </a:t>
            </a:r>
            <a:r>
              <a:rPr lang="es-ES" sz="2400" dirty="0" err="1" smtClean="0">
                <a:effectLst>
                  <a:outerShdw blurRad="38100" dist="38100" dir="2700000" algn="tl">
                    <a:srgbClr val="000000">
                      <a:alpha val="43137"/>
                    </a:srgbClr>
                  </a:outerShdw>
                </a:effectLst>
              </a:rPr>
              <a:t>Support</a:t>
            </a:r>
            <a:endParaRPr lang="es-ES" sz="2400" dirty="0" smtClean="0">
              <a:effectLst>
                <a:outerShdw blurRad="38100" dist="38100" dir="2700000" algn="tl">
                  <a:srgbClr val="000000">
                    <a:alpha val="43137"/>
                  </a:srgbClr>
                </a:outerShdw>
              </a:effectLst>
            </a:endParaRPr>
          </a:p>
          <a:p>
            <a:pPr lvl="1"/>
            <a:r>
              <a:rPr lang="es-ES" sz="2000" dirty="0" smtClean="0">
                <a:effectLst>
                  <a:outerShdw blurRad="38100" dist="38100" dir="2700000" algn="tl">
                    <a:srgbClr val="000000">
                      <a:alpha val="43137"/>
                    </a:srgbClr>
                  </a:outerShdw>
                </a:effectLst>
              </a:rPr>
              <a:t>La NIC puede enviar paquetes a la VM directamente a través de DMA</a:t>
            </a:r>
          </a:p>
          <a:p>
            <a:pPr lvl="1"/>
            <a:r>
              <a:rPr lang="es-ES" sz="2000" dirty="0" smtClean="0">
                <a:effectLst>
                  <a:outerShdw blurRad="38100" dist="38100" dir="2700000" algn="tl">
                    <a:srgbClr val="000000">
                      <a:alpha val="43137"/>
                    </a:srgbClr>
                  </a:outerShdw>
                </a:effectLst>
              </a:rPr>
              <a:t>Cada NIC virtual se asocia a una “cola” (VMQ </a:t>
            </a:r>
            <a:r>
              <a:rPr lang="es-ES" sz="2000" dirty="0" err="1" smtClean="0">
                <a:effectLst>
                  <a:outerShdw blurRad="38100" dist="38100" dir="2700000" algn="tl">
                    <a:srgbClr val="000000">
                      <a:alpha val="43137"/>
                    </a:srgbClr>
                  </a:outerShdw>
                </a:effectLst>
              </a:rPr>
              <a:t>Queue</a:t>
            </a:r>
            <a:r>
              <a:rPr lang="es-ES" sz="2000" dirty="0" smtClean="0">
                <a:effectLst>
                  <a:outerShdw blurRad="38100" dist="38100" dir="2700000" algn="tl">
                    <a:srgbClr val="000000">
                      <a:alpha val="43137"/>
                    </a:srgbClr>
                  </a:outerShdw>
                </a:effectLst>
              </a:rPr>
              <a:t> ID)</a:t>
            </a:r>
          </a:p>
          <a:p>
            <a:pPr lvl="1"/>
            <a:r>
              <a:rPr lang="es-ES" sz="2000" dirty="0" smtClean="0">
                <a:effectLst>
                  <a:outerShdw blurRad="38100" dist="38100" dir="2700000" algn="tl">
                    <a:srgbClr val="000000">
                      <a:alpha val="43137"/>
                    </a:srgbClr>
                  </a:outerShdw>
                </a:effectLst>
              </a:rPr>
              <a:t>La NIC aparenta ser múltiple en el host físico (colas)</a:t>
            </a:r>
          </a:p>
          <a:p>
            <a:r>
              <a:rPr lang="es-ES" sz="2400" noProof="0" dirty="0" smtClean="0"/>
              <a:t>Jumbo </a:t>
            </a:r>
            <a:r>
              <a:rPr lang="es-ES" sz="2400" noProof="0" dirty="0" err="1" smtClean="0"/>
              <a:t>Frame</a:t>
            </a:r>
            <a:r>
              <a:rPr lang="es-ES" sz="2400" noProof="0" dirty="0" smtClean="0"/>
              <a:t> </a:t>
            </a:r>
            <a:r>
              <a:rPr lang="es-ES" sz="2400" noProof="0" dirty="0" err="1" smtClean="0"/>
              <a:t>Support</a:t>
            </a:r>
            <a:endParaRPr lang="es-ES" sz="2400" noProof="0" dirty="0" smtClean="0"/>
          </a:p>
          <a:p>
            <a:pPr lvl="1"/>
            <a:r>
              <a:rPr lang="es-ES" sz="2000" dirty="0" smtClean="0"/>
              <a:t>Aumenta el tamaño de trama TCP (x6). </a:t>
            </a:r>
          </a:p>
          <a:p>
            <a:pPr lvl="1"/>
            <a:r>
              <a:rPr lang="es-ES" sz="2000" noProof="0" dirty="0" smtClean="0"/>
              <a:t>Disminuye el </a:t>
            </a:r>
            <a:r>
              <a:rPr lang="es-ES" sz="2000" noProof="0" dirty="0" err="1" smtClean="0"/>
              <a:t>payload</a:t>
            </a:r>
            <a:r>
              <a:rPr lang="es-ES" sz="2000" noProof="0" dirty="0" smtClean="0"/>
              <a:t>.</a:t>
            </a:r>
          </a:p>
          <a:p>
            <a:pPr lvl="1"/>
            <a:r>
              <a:rPr lang="es-ES" sz="2000" dirty="0" smtClean="0"/>
              <a:t>Aumenta el </a:t>
            </a:r>
            <a:r>
              <a:rPr lang="es-ES" sz="2000" dirty="0" err="1" smtClean="0"/>
              <a:t>throughput</a:t>
            </a:r>
            <a:endParaRPr lang="es-ES" sz="2000" dirty="0" smtClean="0"/>
          </a:p>
          <a:p>
            <a:pPr lvl="1"/>
            <a:r>
              <a:rPr lang="es-ES" sz="2000" noProof="0" dirty="0" smtClean="0"/>
              <a:t>Disminuye la carga de CPU</a:t>
            </a:r>
          </a:p>
        </p:txBody>
      </p:sp>
      <p:pic>
        <p:nvPicPr>
          <p:cNvPr id="4" name="Picture 2"/>
          <p:cNvPicPr>
            <a:picLocks noChangeAspect="1" noChangeArrowheads="1"/>
          </p:cNvPicPr>
          <p:nvPr/>
        </p:nvPicPr>
        <p:blipFill>
          <a:blip r:embed="rId3"/>
          <a:srcRect/>
          <a:stretch>
            <a:fillRect/>
          </a:stretch>
        </p:blipFill>
        <p:spPr bwMode="auto">
          <a:xfrm>
            <a:off x="7391400" y="4252402"/>
            <a:ext cx="2297399" cy="24461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3318486"/>
            <a:ext cx="5843238" cy="3390652"/>
            <a:chOff x="0" y="3361018"/>
            <a:chExt cx="5393758" cy="3390652"/>
          </a:xfrm>
        </p:grpSpPr>
        <p:pic>
          <p:nvPicPr>
            <p:cNvPr id="1026" name="Picture 2" descr="\\.PSF\Parallels Share\DDC\DDC - Racks.png"/>
            <p:cNvPicPr>
              <a:picLocks noChangeAspect="1" noChangeArrowheads="1"/>
            </p:cNvPicPr>
            <p:nvPr/>
          </p:nvPicPr>
          <p:blipFill>
            <a:blip r:embed="rId3" cstate="print"/>
            <a:srcRect/>
            <a:stretch>
              <a:fillRect/>
            </a:stretch>
          </p:blipFill>
          <p:spPr bwMode="auto">
            <a:xfrm>
              <a:off x="800801" y="3361018"/>
              <a:ext cx="4592957" cy="3305588"/>
            </a:xfrm>
            <a:prstGeom prst="rect">
              <a:avLst/>
            </a:prstGeom>
            <a:noFill/>
          </p:spPr>
        </p:pic>
        <p:sp>
          <p:nvSpPr>
            <p:cNvPr id="6" name="Rectangle 5"/>
            <p:cNvSpPr/>
            <p:nvPr/>
          </p:nvSpPr>
          <p:spPr bwMode="auto">
            <a:xfrm>
              <a:off x="0" y="5742972"/>
              <a:ext cx="3392423"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0000"/>
                </a:lnSpc>
              </a:pPr>
              <a:r>
                <a:rPr lang="en-US" sz="2500" dirty="0" smtClean="0">
                  <a:solidFill>
                    <a:schemeClr val="tx1"/>
                  </a:solidFill>
                  <a:effectLst>
                    <a:outerShdw blurRad="38100" dist="38100" dir="2700000" algn="tl">
                      <a:srgbClr val="000000">
                        <a:alpha val="43137"/>
                      </a:srgbClr>
                    </a:outerShdw>
                  </a:effectLst>
                  <a:latin typeface="Segoe" pitchFamily="34" charset="0"/>
                </a:rPr>
                <a:t>Physical Datacenters</a:t>
              </a:r>
            </a:p>
          </p:txBody>
        </p:sp>
      </p:grpSp>
      <p:grpSp>
        <p:nvGrpSpPr>
          <p:cNvPr id="3" name="Group 11"/>
          <p:cNvGrpSpPr/>
          <p:nvPr/>
        </p:nvGrpSpPr>
        <p:grpSpPr>
          <a:xfrm>
            <a:off x="772669" y="2414017"/>
            <a:ext cx="5079608" cy="4106841"/>
            <a:chOff x="712382" y="2507581"/>
            <a:chExt cx="4688869" cy="4106841"/>
          </a:xfrm>
        </p:grpSpPr>
        <p:pic>
          <p:nvPicPr>
            <p:cNvPr id="1027" name="Picture 3" descr="\\.PSF\Parallels Share\DDC\DDC - Hardware Virtualization.png"/>
            <p:cNvPicPr>
              <a:picLocks noChangeAspect="1" noChangeArrowheads="1"/>
            </p:cNvPicPr>
            <p:nvPr/>
          </p:nvPicPr>
          <p:blipFill>
            <a:blip r:embed="rId4"/>
            <a:srcRect/>
            <a:stretch>
              <a:fillRect/>
            </a:stretch>
          </p:blipFill>
          <p:spPr bwMode="auto">
            <a:xfrm>
              <a:off x="737891" y="2507581"/>
              <a:ext cx="4663360" cy="4106841"/>
            </a:xfrm>
            <a:prstGeom prst="rect">
              <a:avLst/>
            </a:prstGeom>
            <a:noFill/>
          </p:spPr>
        </p:pic>
        <p:sp>
          <p:nvSpPr>
            <p:cNvPr id="9" name="Rectangle 8"/>
            <p:cNvSpPr/>
            <p:nvPr/>
          </p:nvSpPr>
          <p:spPr bwMode="auto">
            <a:xfrm>
              <a:off x="712382" y="4488335"/>
              <a:ext cx="2360428"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t>Hardware Virtualization</a:t>
              </a:r>
            </a:p>
          </p:txBody>
        </p:sp>
        <p:pic>
          <p:nvPicPr>
            <p:cNvPr id="1028" name="Picture 4" descr="\\.PSF\Parallels Share\DDC\DDC - Logo - WS.png"/>
            <p:cNvPicPr>
              <a:picLocks noChangeAspect="1" noChangeArrowheads="1"/>
            </p:cNvPicPr>
            <p:nvPr/>
          </p:nvPicPr>
          <p:blipFill>
            <a:blip r:embed="rId5"/>
            <a:srcRect/>
            <a:stretch>
              <a:fillRect/>
            </a:stretch>
          </p:blipFill>
          <p:spPr bwMode="auto">
            <a:xfrm>
              <a:off x="3381527" y="4315525"/>
              <a:ext cx="1780120" cy="1138975"/>
            </a:xfrm>
            <a:prstGeom prst="rect">
              <a:avLst/>
            </a:prstGeom>
            <a:noFill/>
          </p:spPr>
        </p:pic>
      </p:grpSp>
      <p:grpSp>
        <p:nvGrpSpPr>
          <p:cNvPr id="4" name="Group 17"/>
          <p:cNvGrpSpPr/>
          <p:nvPr/>
        </p:nvGrpSpPr>
        <p:grpSpPr>
          <a:xfrm>
            <a:off x="783265" y="1249362"/>
            <a:ext cx="5056895" cy="3738063"/>
            <a:chOff x="723013" y="1291893"/>
            <a:chExt cx="4667903" cy="3738063"/>
          </a:xfrm>
        </p:grpSpPr>
        <p:pic>
          <p:nvPicPr>
            <p:cNvPr id="1029" name="Picture 5" descr="\\.PSF\Parallels Share\DDC\DDC - App Virtualization.png"/>
            <p:cNvPicPr>
              <a:picLocks noChangeAspect="1" noChangeArrowheads="1"/>
            </p:cNvPicPr>
            <p:nvPr/>
          </p:nvPicPr>
          <p:blipFill>
            <a:blip r:embed="rId6"/>
            <a:srcRect/>
            <a:stretch>
              <a:fillRect/>
            </a:stretch>
          </p:blipFill>
          <p:spPr bwMode="auto">
            <a:xfrm>
              <a:off x="727556" y="1291893"/>
              <a:ext cx="4663360" cy="3738063"/>
            </a:xfrm>
            <a:prstGeom prst="rect">
              <a:avLst/>
            </a:prstGeom>
            <a:noFill/>
          </p:spPr>
        </p:pic>
        <p:sp>
          <p:nvSpPr>
            <p:cNvPr id="16" name="Rectangle 15"/>
            <p:cNvSpPr/>
            <p:nvPr/>
          </p:nvSpPr>
          <p:spPr bwMode="auto">
            <a:xfrm>
              <a:off x="723013" y="3340022"/>
              <a:ext cx="2328531"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500" dirty="0" err="1" smtClean="0">
                  <a:solidFill>
                    <a:schemeClr val="tx1"/>
                  </a:solidFill>
                  <a:effectLst>
                    <a:outerShdw blurRad="38100" dist="38100" dir="2700000" algn="tl">
                      <a:srgbClr val="000000">
                        <a:alpha val="43137"/>
                      </a:srgbClr>
                    </a:outerShdw>
                  </a:effectLst>
                  <a:latin typeface="Segoe" pitchFamily="34" charset="0"/>
                </a:rPr>
                <a:t>Servicios</a:t>
              </a:r>
              <a:r>
                <a:rPr lang="en-US" sz="2500" dirty="0" smtClean="0">
                  <a:solidFill>
                    <a:schemeClr val="tx1"/>
                  </a:solidFill>
                  <a:effectLst>
                    <a:outerShdw blurRad="38100" dist="38100" dir="2700000" algn="tl">
                      <a:srgbClr val="000000">
                        <a:alpha val="43137"/>
                      </a:srgbClr>
                    </a:outerShdw>
                  </a:effectLst>
                  <a:latin typeface="Segoe" pitchFamily="34" charset="0"/>
                </a:rPr>
                <a:t> / </a:t>
              </a:r>
              <a:r>
                <a:rPr lang="en-US" sz="2500" dirty="0" err="1" smtClean="0">
                  <a:solidFill>
                    <a:schemeClr val="tx1"/>
                  </a:solidFill>
                  <a:effectLst>
                    <a:outerShdw blurRad="38100" dist="38100" dir="2700000" algn="tl">
                      <a:srgbClr val="000000">
                        <a:alpha val="43137"/>
                      </a:srgbClr>
                    </a:outerShdw>
                  </a:effectLst>
                  <a:latin typeface="Segoe" pitchFamily="34" charset="0"/>
                </a:rPr>
                <a:t>Aplicaciones</a:t>
              </a:r>
              <a:r>
                <a:rPr lang="en-US" sz="2500" dirty="0" smtClean="0">
                  <a:solidFill>
                    <a:schemeClr val="tx1"/>
                  </a:solidFill>
                  <a:effectLst>
                    <a:outerShdw blurRad="38100" dist="38100" dir="2700000" algn="tl">
                      <a:srgbClr val="000000">
                        <a:alpha val="43137"/>
                      </a:srgbClr>
                    </a:outerShdw>
                  </a:effectLst>
                  <a:latin typeface="Segoe" pitchFamily="34" charset="0"/>
                </a:rPr>
                <a:t> / Soluciones</a:t>
              </a:r>
            </a:p>
          </p:txBody>
        </p:sp>
      </p:grpSp>
      <p:grpSp>
        <p:nvGrpSpPr>
          <p:cNvPr id="5" name="Group 18"/>
          <p:cNvGrpSpPr/>
          <p:nvPr/>
        </p:nvGrpSpPr>
        <p:grpSpPr>
          <a:xfrm>
            <a:off x="798263" y="70956"/>
            <a:ext cx="5051973" cy="3758179"/>
            <a:chOff x="736858" y="113487"/>
            <a:chExt cx="4663360" cy="3758179"/>
          </a:xfrm>
        </p:grpSpPr>
        <p:pic>
          <p:nvPicPr>
            <p:cNvPr id="41" name="Picture 6" descr="\\.PSF\Parallels Share\DDC\DDC - Model.png"/>
            <p:cNvPicPr>
              <a:picLocks noChangeAspect="1" noChangeArrowheads="1"/>
            </p:cNvPicPr>
            <p:nvPr/>
          </p:nvPicPr>
          <p:blipFill>
            <a:blip r:embed="rId7"/>
            <a:srcRect/>
            <a:stretch>
              <a:fillRect/>
            </a:stretch>
          </p:blipFill>
          <p:spPr bwMode="auto">
            <a:xfrm>
              <a:off x="736858" y="113487"/>
              <a:ext cx="4663360" cy="3758179"/>
            </a:xfrm>
            <a:prstGeom prst="rect">
              <a:avLst/>
            </a:prstGeom>
            <a:noFill/>
          </p:spPr>
        </p:pic>
        <p:sp>
          <p:nvSpPr>
            <p:cNvPr id="42" name="Rectangle 41"/>
            <p:cNvSpPr/>
            <p:nvPr/>
          </p:nvSpPr>
          <p:spPr bwMode="auto">
            <a:xfrm>
              <a:off x="765545" y="2181071"/>
              <a:ext cx="2232837"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500" dirty="0" err="1" smtClean="0">
                  <a:solidFill>
                    <a:schemeClr val="tx1"/>
                  </a:solidFill>
                  <a:effectLst>
                    <a:outerShdw blurRad="38100" dist="38100" dir="2700000" algn="tl">
                      <a:srgbClr val="000000">
                        <a:alpha val="43137"/>
                      </a:srgbClr>
                    </a:outerShdw>
                  </a:effectLst>
                  <a:latin typeface="Segoe" pitchFamily="34" charset="0"/>
                </a:rPr>
                <a:t>Modelo</a:t>
              </a:r>
              <a:r>
                <a:rPr lang="en-US" sz="2500" dirty="0" smtClean="0">
                  <a:solidFill>
                    <a:schemeClr val="tx1"/>
                  </a:solidFill>
                  <a:effectLst>
                    <a:outerShdw blurRad="38100" dist="38100" dir="2700000" algn="tl">
                      <a:srgbClr val="000000">
                        <a:alpha val="43137"/>
                      </a:srgbClr>
                    </a:outerShdw>
                  </a:effectLst>
                  <a:latin typeface="Segoe" pitchFamily="34" charset="0"/>
                </a:rPr>
                <a:t> / </a:t>
              </a:r>
              <a:r>
                <a:rPr lang="en-US" sz="2500" dirty="0" err="1" smtClean="0">
                  <a:solidFill>
                    <a:schemeClr val="tx1"/>
                  </a:solidFill>
                  <a:effectLst>
                    <a:outerShdw blurRad="38100" dist="38100" dir="2700000" algn="tl">
                      <a:srgbClr val="000000">
                        <a:alpha val="43137"/>
                      </a:srgbClr>
                    </a:outerShdw>
                  </a:effectLst>
                  <a:latin typeface="Segoe" pitchFamily="34" charset="0"/>
                </a:rPr>
                <a:t>Arquitectura</a:t>
              </a:r>
              <a:endParaRPr lang="en-US" sz="25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4" name="Title 43"/>
          <p:cNvSpPr>
            <a:spLocks noGrp="1"/>
          </p:cNvSpPr>
          <p:nvPr>
            <p:ph type="title"/>
          </p:nvPr>
        </p:nvSpPr>
        <p:spPr>
          <a:xfrm>
            <a:off x="419308" y="228600"/>
            <a:ext cx="9073942" cy="553998"/>
          </a:xfrm>
        </p:spPr>
        <p:txBody>
          <a:bodyPr/>
          <a:lstStyle/>
          <a:p>
            <a:r>
              <a:rPr lang="es-ES" sz="4000" smtClean="0"/>
              <a:t>El Datacenter Dinámico como nube interna</a:t>
            </a:r>
            <a:endParaRPr lang="es-ES" sz="4000" dirty="0"/>
          </a:p>
        </p:txBody>
      </p:sp>
      <p:grpSp>
        <p:nvGrpSpPr>
          <p:cNvPr id="7" name="Group 152"/>
          <p:cNvGrpSpPr/>
          <p:nvPr/>
        </p:nvGrpSpPr>
        <p:grpSpPr>
          <a:xfrm>
            <a:off x="6456595" y="841828"/>
            <a:ext cx="3197337" cy="2990328"/>
            <a:chOff x="5880101" y="1106489"/>
            <a:chExt cx="3103987" cy="3144941"/>
          </a:xfrm>
        </p:grpSpPr>
        <p:pic>
          <p:nvPicPr>
            <p:cNvPr id="22" name="Picture 2" descr="\\.PSF\Parallels Share\DDC\Server-Virtual-Dynamics.png"/>
            <p:cNvPicPr>
              <a:picLocks noChangeAspect="1" noChangeArrowheads="1"/>
            </p:cNvPicPr>
            <p:nvPr/>
          </p:nvPicPr>
          <p:blipFill>
            <a:blip r:embed="rId8"/>
            <a:srcRect/>
            <a:stretch>
              <a:fillRect/>
            </a:stretch>
          </p:blipFill>
          <p:spPr bwMode="auto">
            <a:xfrm>
              <a:off x="5889625" y="1106489"/>
              <a:ext cx="1160887" cy="1002405"/>
            </a:xfrm>
            <a:prstGeom prst="rect">
              <a:avLst/>
            </a:prstGeom>
            <a:noFill/>
          </p:spPr>
        </p:pic>
        <p:pic>
          <p:nvPicPr>
            <p:cNvPr id="24" name="Picture 4" descr="\\.PSF\Parallels Share\DDC\Server-Virtual-Office.png"/>
            <p:cNvPicPr>
              <a:picLocks noChangeAspect="1" noChangeArrowheads="1"/>
            </p:cNvPicPr>
            <p:nvPr/>
          </p:nvPicPr>
          <p:blipFill>
            <a:blip r:embed="rId9"/>
            <a:srcRect/>
            <a:stretch>
              <a:fillRect/>
            </a:stretch>
          </p:blipFill>
          <p:spPr bwMode="auto">
            <a:xfrm>
              <a:off x="7178675" y="1968162"/>
              <a:ext cx="1160887" cy="879580"/>
            </a:xfrm>
            <a:prstGeom prst="rect">
              <a:avLst/>
            </a:prstGeom>
            <a:noFill/>
          </p:spPr>
        </p:pic>
        <p:pic>
          <p:nvPicPr>
            <p:cNvPr id="25" name="Picture 5" descr="\\.PSF\Parallels Share\DDC\Server-Virtual-Oracle.png"/>
            <p:cNvPicPr>
              <a:picLocks noChangeAspect="1" noChangeArrowheads="1"/>
            </p:cNvPicPr>
            <p:nvPr/>
          </p:nvPicPr>
          <p:blipFill>
            <a:blip r:embed="rId10"/>
            <a:srcRect/>
            <a:stretch>
              <a:fillRect/>
            </a:stretch>
          </p:blipFill>
          <p:spPr bwMode="auto">
            <a:xfrm>
              <a:off x="7823200" y="2333625"/>
              <a:ext cx="1160887" cy="879580"/>
            </a:xfrm>
            <a:prstGeom prst="rect">
              <a:avLst/>
            </a:prstGeom>
            <a:noFill/>
          </p:spPr>
        </p:pic>
        <p:pic>
          <p:nvPicPr>
            <p:cNvPr id="1030" name="Picture 6" descr="\\.PSF\Parallels Share\DDC\Server-Virtual-SAP.png"/>
            <p:cNvPicPr>
              <a:picLocks noChangeAspect="1" noChangeArrowheads="1"/>
            </p:cNvPicPr>
            <p:nvPr/>
          </p:nvPicPr>
          <p:blipFill>
            <a:blip r:embed="rId11"/>
            <a:srcRect/>
            <a:stretch>
              <a:fillRect/>
            </a:stretch>
          </p:blipFill>
          <p:spPr bwMode="auto">
            <a:xfrm>
              <a:off x="5880101" y="2276475"/>
              <a:ext cx="1160887" cy="879580"/>
            </a:xfrm>
            <a:prstGeom prst="rect">
              <a:avLst/>
            </a:prstGeom>
            <a:noFill/>
          </p:spPr>
        </p:pic>
        <p:pic>
          <p:nvPicPr>
            <p:cNvPr id="27" name="Picture 7" descr="\\.PSF\Parallels Share\DDC\Server-Virtual-SQL.png"/>
            <p:cNvPicPr>
              <a:picLocks noChangeAspect="1" noChangeArrowheads="1"/>
            </p:cNvPicPr>
            <p:nvPr/>
          </p:nvPicPr>
          <p:blipFill>
            <a:blip r:embed="rId12"/>
            <a:srcRect/>
            <a:stretch>
              <a:fillRect/>
            </a:stretch>
          </p:blipFill>
          <p:spPr bwMode="auto">
            <a:xfrm>
              <a:off x="6527801" y="2622848"/>
              <a:ext cx="1160887" cy="939011"/>
            </a:xfrm>
            <a:prstGeom prst="rect">
              <a:avLst/>
            </a:prstGeom>
            <a:noFill/>
          </p:spPr>
        </p:pic>
        <p:pic>
          <p:nvPicPr>
            <p:cNvPr id="30" name="Picture 8" descr="\\.PSF\Parallels Share\DDC\Server-Virtual-BizTalk.png"/>
            <p:cNvPicPr>
              <a:picLocks noChangeAspect="1" noChangeArrowheads="1"/>
            </p:cNvPicPr>
            <p:nvPr/>
          </p:nvPicPr>
          <p:blipFill>
            <a:blip r:embed="rId13"/>
            <a:srcRect/>
            <a:stretch>
              <a:fillRect/>
            </a:stretch>
          </p:blipFill>
          <p:spPr bwMode="auto">
            <a:xfrm>
              <a:off x="7175501" y="3028652"/>
              <a:ext cx="1160887" cy="879580"/>
            </a:xfrm>
            <a:prstGeom prst="rect">
              <a:avLst/>
            </a:prstGeom>
            <a:noFill/>
          </p:spPr>
        </p:pic>
        <p:pic>
          <p:nvPicPr>
            <p:cNvPr id="36" name="Picture 11" descr="\\.PSF\Parallels Share\DDC\Server-Virtual-Exchange.png"/>
            <p:cNvPicPr>
              <a:picLocks noChangeAspect="1" noChangeArrowheads="1"/>
            </p:cNvPicPr>
            <p:nvPr/>
          </p:nvPicPr>
          <p:blipFill>
            <a:blip r:embed="rId14"/>
            <a:srcRect/>
            <a:stretch>
              <a:fillRect/>
            </a:stretch>
          </p:blipFill>
          <p:spPr bwMode="auto">
            <a:xfrm>
              <a:off x="6524625" y="1594776"/>
              <a:ext cx="1160886" cy="879580"/>
            </a:xfrm>
            <a:prstGeom prst="rect">
              <a:avLst/>
            </a:prstGeom>
            <a:noFill/>
          </p:spPr>
        </p:pic>
        <p:pic>
          <p:nvPicPr>
            <p:cNvPr id="115" name="Picture 3" descr="\\showsrus\images\LOGOS\GEN_LOGO\L\Linux penguin.png"/>
            <p:cNvPicPr>
              <a:picLocks noChangeAspect="1" noChangeArrowheads="1"/>
            </p:cNvPicPr>
            <p:nvPr/>
          </p:nvPicPr>
          <p:blipFill>
            <a:blip r:embed="rId15" cstate="print"/>
            <a:srcRect/>
            <a:stretch>
              <a:fillRect/>
            </a:stretch>
          </p:blipFill>
          <p:spPr bwMode="auto">
            <a:xfrm>
              <a:off x="7883326" y="2738610"/>
              <a:ext cx="232367" cy="272975"/>
            </a:xfrm>
            <a:prstGeom prst="rect">
              <a:avLst/>
            </a:prstGeom>
            <a:noFill/>
            <a:scene3d>
              <a:camera prst="isometricOffAxis2Left"/>
              <a:lightRig rig="threePt" dir="t"/>
            </a:scene3d>
          </p:spPr>
        </p:pic>
        <p:pic>
          <p:nvPicPr>
            <p:cNvPr id="120" name="Picture 119" descr="Windows_Vista3.png"/>
            <p:cNvPicPr>
              <a:picLocks/>
            </p:cNvPicPr>
            <p:nvPr/>
          </p:nvPicPr>
          <p:blipFill>
            <a:blip r:embed="rId16" cstate="print"/>
            <a:srcRect r="76802" b="-2843"/>
            <a:stretch>
              <a:fillRect/>
            </a:stretch>
          </p:blipFill>
          <p:spPr>
            <a:xfrm>
              <a:off x="6002902" y="1678369"/>
              <a:ext cx="229305" cy="212663"/>
            </a:xfrm>
            <a:prstGeom prst="rect">
              <a:avLst/>
            </a:prstGeom>
            <a:scene3d>
              <a:camera prst="isometricOffAxis2Left"/>
              <a:lightRig rig="threePt" dir="t"/>
            </a:scene3d>
          </p:spPr>
        </p:pic>
        <p:pic>
          <p:nvPicPr>
            <p:cNvPr id="143" name="Picture 142" descr="Windows_Vista3.png"/>
            <p:cNvPicPr>
              <a:picLocks/>
            </p:cNvPicPr>
            <p:nvPr/>
          </p:nvPicPr>
          <p:blipFill>
            <a:blip r:embed="rId16" cstate="print"/>
            <a:srcRect r="76802" b="-2843"/>
            <a:stretch>
              <a:fillRect/>
            </a:stretch>
          </p:blipFill>
          <p:spPr>
            <a:xfrm>
              <a:off x="6650602" y="2059369"/>
              <a:ext cx="229305" cy="212663"/>
            </a:xfrm>
            <a:prstGeom prst="rect">
              <a:avLst/>
            </a:prstGeom>
            <a:scene3d>
              <a:camera prst="isometricOffAxis2Left"/>
              <a:lightRig rig="threePt" dir="t"/>
            </a:scene3d>
          </p:spPr>
        </p:pic>
        <p:pic>
          <p:nvPicPr>
            <p:cNvPr id="144" name="Picture 143" descr="Windows_Vista3.png"/>
            <p:cNvPicPr>
              <a:picLocks/>
            </p:cNvPicPr>
            <p:nvPr/>
          </p:nvPicPr>
          <p:blipFill>
            <a:blip r:embed="rId16" cstate="print"/>
            <a:srcRect r="76802" b="-2843"/>
            <a:stretch>
              <a:fillRect/>
            </a:stretch>
          </p:blipFill>
          <p:spPr>
            <a:xfrm>
              <a:off x="7307827" y="2411794"/>
              <a:ext cx="229305" cy="212663"/>
            </a:xfrm>
            <a:prstGeom prst="rect">
              <a:avLst/>
            </a:prstGeom>
            <a:scene3d>
              <a:camera prst="isometricOffAxis2Left"/>
              <a:lightRig rig="threePt" dir="t"/>
            </a:scene3d>
          </p:spPr>
        </p:pic>
        <p:pic>
          <p:nvPicPr>
            <p:cNvPr id="145" name="Picture 144" descr="Windows_Vista3.png"/>
            <p:cNvPicPr>
              <a:picLocks/>
            </p:cNvPicPr>
            <p:nvPr/>
          </p:nvPicPr>
          <p:blipFill>
            <a:blip r:embed="rId16" cstate="print"/>
            <a:srcRect r="76802" b="-2843"/>
            <a:stretch>
              <a:fillRect/>
            </a:stretch>
          </p:blipFill>
          <p:spPr>
            <a:xfrm>
              <a:off x="5993377" y="2726119"/>
              <a:ext cx="229305" cy="212663"/>
            </a:xfrm>
            <a:prstGeom prst="rect">
              <a:avLst/>
            </a:prstGeom>
            <a:scene3d>
              <a:camera prst="isometricOffAxis2Left"/>
              <a:lightRig rig="threePt" dir="t"/>
            </a:scene3d>
          </p:spPr>
        </p:pic>
        <p:pic>
          <p:nvPicPr>
            <p:cNvPr id="146" name="Picture 145" descr="Windows_Vista3.png"/>
            <p:cNvPicPr>
              <a:picLocks/>
            </p:cNvPicPr>
            <p:nvPr/>
          </p:nvPicPr>
          <p:blipFill>
            <a:blip r:embed="rId16" cstate="print"/>
            <a:srcRect r="76802" b="-2843"/>
            <a:stretch>
              <a:fillRect/>
            </a:stretch>
          </p:blipFill>
          <p:spPr>
            <a:xfrm>
              <a:off x="6641077" y="3145219"/>
              <a:ext cx="229305" cy="212663"/>
            </a:xfrm>
            <a:prstGeom prst="rect">
              <a:avLst/>
            </a:prstGeom>
            <a:scene3d>
              <a:camera prst="isometricOffAxis2Left"/>
              <a:lightRig rig="threePt" dir="t"/>
            </a:scene3d>
          </p:spPr>
        </p:pic>
        <p:pic>
          <p:nvPicPr>
            <p:cNvPr id="147" name="Picture 146" descr="Windows_Vista3.png"/>
            <p:cNvPicPr>
              <a:picLocks/>
            </p:cNvPicPr>
            <p:nvPr/>
          </p:nvPicPr>
          <p:blipFill>
            <a:blip r:embed="rId16" cstate="print"/>
            <a:srcRect r="76802" b="-2843"/>
            <a:stretch>
              <a:fillRect/>
            </a:stretch>
          </p:blipFill>
          <p:spPr>
            <a:xfrm>
              <a:off x="7288777" y="3469069"/>
              <a:ext cx="229305" cy="212663"/>
            </a:xfrm>
            <a:prstGeom prst="rect">
              <a:avLst/>
            </a:prstGeom>
            <a:scene3d>
              <a:camera prst="isometricOffAxis2Left"/>
              <a:lightRig rig="threePt" dir="t"/>
            </a:scene3d>
          </p:spPr>
        </p:pic>
        <p:pic>
          <p:nvPicPr>
            <p:cNvPr id="1042" name="Picture 18" descr="\\.PSF\Parallels Share\DDC\Server-Virtual-Web.png"/>
            <p:cNvPicPr>
              <a:picLocks noChangeAspect="1" noChangeArrowheads="1"/>
            </p:cNvPicPr>
            <p:nvPr/>
          </p:nvPicPr>
          <p:blipFill>
            <a:blip r:embed="rId17"/>
            <a:srcRect/>
            <a:stretch>
              <a:fillRect/>
            </a:stretch>
          </p:blipFill>
          <p:spPr bwMode="auto">
            <a:xfrm>
              <a:off x="7823201" y="3371850"/>
              <a:ext cx="1160887" cy="879580"/>
            </a:xfrm>
            <a:prstGeom prst="rect">
              <a:avLst/>
            </a:prstGeom>
            <a:noFill/>
          </p:spPr>
        </p:pic>
        <p:pic>
          <p:nvPicPr>
            <p:cNvPr id="148" name="Picture 3" descr="\\showsrus\images\LOGOS\GEN_LOGO\L\Linux penguin.png"/>
            <p:cNvPicPr>
              <a:picLocks noChangeAspect="1" noChangeArrowheads="1"/>
            </p:cNvPicPr>
            <p:nvPr/>
          </p:nvPicPr>
          <p:blipFill>
            <a:blip r:embed="rId15" cstate="print"/>
            <a:srcRect/>
            <a:stretch>
              <a:fillRect/>
            </a:stretch>
          </p:blipFill>
          <p:spPr bwMode="auto">
            <a:xfrm>
              <a:off x="7902376" y="3767310"/>
              <a:ext cx="232367" cy="272975"/>
            </a:xfrm>
            <a:prstGeom prst="rect">
              <a:avLst/>
            </a:prstGeom>
            <a:noFill/>
            <a:scene3d>
              <a:camera prst="isometricOffAxis2Left"/>
              <a:lightRig rig="threePt" dir="t"/>
            </a:scene3d>
          </p:spPr>
        </p:pic>
      </p:grpSp>
      <p:grpSp>
        <p:nvGrpSpPr>
          <p:cNvPr id="8" name="Group 153"/>
          <p:cNvGrpSpPr/>
          <p:nvPr/>
        </p:nvGrpSpPr>
        <p:grpSpPr>
          <a:xfrm>
            <a:off x="8072558" y="3952875"/>
            <a:ext cx="1644081" cy="1149865"/>
            <a:chOff x="6427096" y="3895724"/>
            <a:chExt cx="1359816" cy="1030305"/>
          </a:xfrm>
        </p:grpSpPr>
        <p:grpSp>
          <p:nvGrpSpPr>
            <p:cNvPr id="10" name="Group 57"/>
            <p:cNvGrpSpPr/>
            <p:nvPr/>
          </p:nvGrpSpPr>
          <p:grpSpPr>
            <a:xfrm>
              <a:off x="6427096" y="3895724"/>
              <a:ext cx="1359816" cy="1030305"/>
              <a:chOff x="6145166" y="3752850"/>
              <a:chExt cx="1422673" cy="1077930"/>
            </a:xfrm>
          </p:grpSpPr>
          <p:pic>
            <p:nvPicPr>
              <p:cNvPr id="157"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158" name="Picture 157"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156" name="TextBox 155"/>
            <p:cNvSpPr txBox="1"/>
            <p:nvPr/>
          </p:nvSpPr>
          <p:spPr>
            <a:xfrm>
              <a:off x="6451987" y="4338234"/>
              <a:ext cx="530133" cy="24819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11" name="Group 158"/>
          <p:cNvGrpSpPr/>
          <p:nvPr/>
        </p:nvGrpSpPr>
        <p:grpSpPr>
          <a:xfrm>
            <a:off x="6139657" y="1517209"/>
            <a:ext cx="3576743" cy="1749866"/>
            <a:chOff x="5667375" y="1707709"/>
            <a:chExt cx="3301609" cy="1749866"/>
          </a:xfrm>
        </p:grpSpPr>
        <p:pic>
          <p:nvPicPr>
            <p:cNvPr id="160" name="Picture 3" descr="\\.PSF\Parallels Share\DDC\Application-Virtual-BizTalk.png"/>
            <p:cNvPicPr>
              <a:picLocks noChangeAspect="1" noChangeArrowheads="1"/>
            </p:cNvPicPr>
            <p:nvPr/>
          </p:nvPicPr>
          <p:blipFill>
            <a:blip r:embed="rId19"/>
            <a:srcRect/>
            <a:stretch>
              <a:fillRect/>
            </a:stretch>
          </p:blipFill>
          <p:spPr bwMode="auto">
            <a:xfrm>
              <a:off x="7375907" y="2627592"/>
              <a:ext cx="738811" cy="829983"/>
            </a:xfrm>
            <a:prstGeom prst="rect">
              <a:avLst/>
            </a:prstGeom>
            <a:noFill/>
          </p:spPr>
        </p:pic>
        <p:pic>
          <p:nvPicPr>
            <p:cNvPr id="161" name="Picture 4" descr="\\.PSF\Parallels Share\DDC\Application-Virtual-Dynamics.png"/>
            <p:cNvPicPr>
              <a:picLocks noChangeAspect="1" noChangeArrowheads="1"/>
            </p:cNvPicPr>
            <p:nvPr/>
          </p:nvPicPr>
          <p:blipFill>
            <a:blip r:embed="rId20"/>
            <a:srcRect/>
            <a:stretch>
              <a:fillRect/>
            </a:stretch>
          </p:blipFill>
          <p:spPr bwMode="auto">
            <a:xfrm>
              <a:off x="5667375" y="1717234"/>
              <a:ext cx="738811" cy="829983"/>
            </a:xfrm>
            <a:prstGeom prst="rect">
              <a:avLst/>
            </a:prstGeom>
            <a:noFill/>
          </p:spPr>
        </p:pic>
        <p:pic>
          <p:nvPicPr>
            <p:cNvPr id="162" name="Picture 5" descr="\\.PSF\Parallels Share\DDC\Application-Virtual-Exchange.png"/>
            <p:cNvPicPr>
              <a:picLocks noChangeAspect="1" noChangeArrowheads="1"/>
            </p:cNvPicPr>
            <p:nvPr/>
          </p:nvPicPr>
          <p:blipFill>
            <a:blip r:embed="rId21"/>
            <a:srcRect/>
            <a:stretch>
              <a:fillRect/>
            </a:stretch>
          </p:blipFill>
          <p:spPr bwMode="auto">
            <a:xfrm>
              <a:off x="8230173" y="2627592"/>
              <a:ext cx="738811" cy="829983"/>
            </a:xfrm>
            <a:prstGeom prst="rect">
              <a:avLst/>
            </a:prstGeom>
            <a:noFill/>
          </p:spPr>
        </p:pic>
        <p:pic>
          <p:nvPicPr>
            <p:cNvPr id="163" name="Picture 7" descr="\\.PSF\Parallels Share\DDC\Application-Virtual-Office.png"/>
            <p:cNvPicPr>
              <a:picLocks noChangeAspect="1" noChangeArrowheads="1"/>
            </p:cNvPicPr>
            <p:nvPr/>
          </p:nvPicPr>
          <p:blipFill>
            <a:blip r:embed="rId22"/>
            <a:srcRect/>
            <a:stretch>
              <a:fillRect/>
            </a:stretch>
          </p:blipFill>
          <p:spPr bwMode="auto">
            <a:xfrm>
              <a:off x="7375907" y="1717234"/>
              <a:ext cx="738811" cy="829983"/>
            </a:xfrm>
            <a:prstGeom prst="rect">
              <a:avLst/>
            </a:prstGeom>
            <a:noFill/>
          </p:spPr>
        </p:pic>
        <p:pic>
          <p:nvPicPr>
            <p:cNvPr id="164" name="Picture 8" descr="\\.PSF\Parallels Share\DDC\Application-Virtual-Oracle.png"/>
            <p:cNvPicPr>
              <a:picLocks noChangeAspect="1" noChangeArrowheads="1"/>
            </p:cNvPicPr>
            <p:nvPr/>
          </p:nvPicPr>
          <p:blipFill>
            <a:blip r:embed="rId23"/>
            <a:srcRect/>
            <a:stretch>
              <a:fillRect/>
            </a:stretch>
          </p:blipFill>
          <p:spPr bwMode="auto">
            <a:xfrm>
              <a:off x="8230173" y="1717234"/>
              <a:ext cx="738811" cy="829983"/>
            </a:xfrm>
            <a:prstGeom prst="rect">
              <a:avLst/>
            </a:prstGeom>
            <a:noFill/>
          </p:spPr>
        </p:pic>
        <p:pic>
          <p:nvPicPr>
            <p:cNvPr id="165" name="Picture 9" descr="\\.PSF\Parallels Share\DDC\Application-Virtual-SAP.png"/>
            <p:cNvPicPr>
              <a:picLocks noChangeAspect="1" noChangeArrowheads="1"/>
            </p:cNvPicPr>
            <p:nvPr/>
          </p:nvPicPr>
          <p:blipFill>
            <a:blip r:embed="rId24"/>
            <a:srcRect/>
            <a:stretch>
              <a:fillRect/>
            </a:stretch>
          </p:blipFill>
          <p:spPr bwMode="auto">
            <a:xfrm>
              <a:off x="5667375" y="2627592"/>
              <a:ext cx="738811" cy="829983"/>
            </a:xfrm>
            <a:prstGeom prst="rect">
              <a:avLst/>
            </a:prstGeom>
            <a:noFill/>
          </p:spPr>
        </p:pic>
        <p:pic>
          <p:nvPicPr>
            <p:cNvPr id="166" name="Picture 10" descr="\\.PSF\Parallels Share\DDC\Application-Virtual-SQL.png"/>
            <p:cNvPicPr>
              <a:picLocks noChangeAspect="1" noChangeArrowheads="1"/>
            </p:cNvPicPr>
            <p:nvPr/>
          </p:nvPicPr>
          <p:blipFill>
            <a:blip r:embed="rId25"/>
            <a:srcRect/>
            <a:stretch>
              <a:fillRect/>
            </a:stretch>
          </p:blipFill>
          <p:spPr bwMode="auto">
            <a:xfrm>
              <a:off x="6521641" y="2627592"/>
              <a:ext cx="738811" cy="829983"/>
            </a:xfrm>
            <a:prstGeom prst="rect">
              <a:avLst/>
            </a:prstGeom>
            <a:noFill/>
          </p:spPr>
        </p:pic>
        <p:pic>
          <p:nvPicPr>
            <p:cNvPr id="167" name="Picture 6" descr="\\.PSF\Parallels Share\DDC\Application-Virtual-IIS.png"/>
            <p:cNvPicPr>
              <a:picLocks noChangeAspect="1" noChangeArrowheads="1"/>
            </p:cNvPicPr>
            <p:nvPr/>
          </p:nvPicPr>
          <p:blipFill>
            <a:blip r:embed="rId26"/>
            <a:srcRect/>
            <a:stretch>
              <a:fillRect/>
            </a:stretch>
          </p:blipFill>
          <p:spPr bwMode="auto">
            <a:xfrm>
              <a:off x="6521641" y="1707709"/>
              <a:ext cx="738811" cy="829983"/>
            </a:xfrm>
            <a:prstGeom prst="rect">
              <a:avLst/>
            </a:prstGeom>
            <a:noFill/>
          </p:spPr>
        </p:pic>
      </p:grpSp>
      <p:pic>
        <p:nvPicPr>
          <p:cNvPr id="168" name="Picture 6" descr="\\.PSF\Parallels Share\DDC\Application-Virtual-IIS.png"/>
          <p:cNvPicPr>
            <a:picLocks noChangeAspect="1" noChangeArrowheads="1"/>
          </p:cNvPicPr>
          <p:nvPr/>
        </p:nvPicPr>
        <p:blipFill>
          <a:blip r:embed="rId26"/>
          <a:srcRect/>
          <a:stretch>
            <a:fillRect/>
          </a:stretch>
        </p:blipFill>
        <p:spPr bwMode="auto">
          <a:xfrm>
            <a:off x="7065111" y="1517210"/>
            <a:ext cx="800379" cy="829983"/>
          </a:xfrm>
          <a:prstGeom prst="rect">
            <a:avLst/>
          </a:prstGeom>
          <a:noFill/>
        </p:spPr>
      </p:pic>
      <p:grpSp>
        <p:nvGrpSpPr>
          <p:cNvPr id="12" name="Group 127"/>
          <p:cNvGrpSpPr/>
          <p:nvPr/>
        </p:nvGrpSpPr>
        <p:grpSpPr>
          <a:xfrm>
            <a:off x="6513047" y="5270204"/>
            <a:ext cx="938987" cy="806871"/>
            <a:chOff x="6114197" y="2066189"/>
            <a:chExt cx="5213444" cy="4853226"/>
          </a:xfrm>
        </p:grpSpPr>
        <p:cxnSp>
          <p:nvCxnSpPr>
            <p:cNvPr id="170" name="Straight Connector 169"/>
            <p:cNvCxnSpPr>
              <a:endCxn id="188" idx="1"/>
            </p:cNvCxnSpPr>
            <p:nvPr/>
          </p:nvCxnSpPr>
          <p:spPr bwMode="auto">
            <a:xfrm rot="16200000" flipH="1">
              <a:off x="10047235" y="5219030"/>
              <a:ext cx="422461" cy="199131"/>
            </a:xfrm>
            <a:prstGeom prst="line">
              <a:avLst/>
            </a:prstGeom>
            <a:noFill/>
            <a:ln w="38100" cap="flat" cmpd="sng" algn="ctr">
              <a:solidFill>
                <a:srgbClr val="0079A4">
                  <a:lumMod val="40000"/>
                  <a:lumOff val="60000"/>
                </a:srgbClr>
              </a:solidFill>
              <a:prstDash val="solid"/>
              <a:headEnd type="none" w="med" len="med"/>
              <a:tailEnd type="none" w="med" len="med"/>
            </a:ln>
            <a:effectLst/>
          </p:spPr>
        </p:cxnSp>
        <p:sp>
          <p:nvSpPr>
            <p:cNvPr id="171" name="Freeform 170"/>
            <p:cNvSpPr/>
            <p:nvPr/>
          </p:nvSpPr>
          <p:spPr bwMode="auto">
            <a:xfrm>
              <a:off x="8666328" y="2074460"/>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2" name="Freeform 171"/>
            <p:cNvSpPr/>
            <p:nvPr/>
          </p:nvSpPr>
          <p:spPr bwMode="auto">
            <a:xfrm>
              <a:off x="6728346" y="4353636"/>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3" name="Freeform 172"/>
            <p:cNvSpPr/>
            <p:nvPr/>
          </p:nvSpPr>
          <p:spPr bwMode="auto">
            <a:xfrm>
              <a:off x="9184943" y="379407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4" name="Freeform 173"/>
            <p:cNvSpPr/>
            <p:nvPr/>
          </p:nvSpPr>
          <p:spPr bwMode="auto">
            <a:xfrm>
              <a:off x="9744501" y="5540991"/>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5" name="Freeform 174"/>
            <p:cNvSpPr/>
            <p:nvPr/>
          </p:nvSpPr>
          <p:spPr bwMode="auto">
            <a:xfrm>
              <a:off x="6127845" y="263401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nvGrpSpPr>
            <p:cNvPr id="13" name="Group 96"/>
            <p:cNvGrpSpPr/>
            <p:nvPr/>
          </p:nvGrpSpPr>
          <p:grpSpPr>
            <a:xfrm>
              <a:off x="6114197" y="2620370"/>
              <a:ext cx="1583140" cy="1364776"/>
              <a:chOff x="6114197" y="2620370"/>
              <a:chExt cx="1583140" cy="1364776"/>
            </a:xfrm>
          </p:grpSpPr>
          <p:cxnSp>
            <p:nvCxnSpPr>
              <p:cNvPr id="196" name="Straight Connector 195"/>
              <p:cNvCxnSpPr>
                <a:stCxn id="197" idx="3"/>
                <a:endCxn id="198"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7" name="Freeform 196"/>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8" name="Freeform 197"/>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cxnSp>
          <p:nvCxnSpPr>
            <p:cNvPr id="177" name="Straight Connector 176"/>
            <p:cNvCxnSpPr/>
            <p:nvPr/>
          </p:nvCxnSpPr>
          <p:spPr bwMode="auto">
            <a:xfrm flipV="1">
              <a:off x="7656394" y="2866030"/>
              <a:ext cx="1023582" cy="259307"/>
            </a:xfrm>
            <a:prstGeom prst="line">
              <a:avLst/>
            </a:prstGeom>
            <a:noFill/>
            <a:ln w="38100" cap="flat" cmpd="sng" algn="ctr">
              <a:solidFill>
                <a:srgbClr val="0079A4">
                  <a:lumMod val="40000"/>
                  <a:lumOff val="60000"/>
                </a:srgbClr>
              </a:solidFill>
              <a:prstDash val="solid"/>
              <a:headEnd type="none" w="med" len="med"/>
              <a:tailEnd type="none" w="med" len="med"/>
            </a:ln>
            <a:effectLst/>
          </p:spPr>
        </p:cxnSp>
        <p:cxnSp>
          <p:nvCxnSpPr>
            <p:cNvPr id="178" name="Straight Connector 177"/>
            <p:cNvCxnSpPr/>
            <p:nvPr/>
          </p:nvCxnSpPr>
          <p:spPr bwMode="auto">
            <a:xfrm flipV="1">
              <a:off x="8302388" y="4656161"/>
              <a:ext cx="914400" cy="228600"/>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4" name="Group 101"/>
            <p:cNvGrpSpPr/>
            <p:nvPr/>
          </p:nvGrpSpPr>
          <p:grpSpPr>
            <a:xfrm>
              <a:off x="6709943" y="4338335"/>
              <a:ext cx="1583140" cy="1364776"/>
              <a:chOff x="6114197" y="2620370"/>
              <a:chExt cx="1583140" cy="1364776"/>
            </a:xfrm>
          </p:grpSpPr>
          <p:cxnSp>
            <p:nvCxnSpPr>
              <p:cNvPr id="193" name="Straight Connector 192"/>
              <p:cNvCxnSpPr>
                <a:stCxn id="194" idx="3"/>
                <a:endCxn id="195"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4" name="Freeform 193"/>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5" name="Freeform 194"/>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nvGrpSpPr>
            <p:cNvPr id="15" name="Group 105"/>
            <p:cNvGrpSpPr/>
            <p:nvPr/>
          </p:nvGrpSpPr>
          <p:grpSpPr>
            <a:xfrm>
              <a:off x="9189907" y="3798008"/>
              <a:ext cx="1583140" cy="1364776"/>
              <a:chOff x="6114197" y="2620370"/>
              <a:chExt cx="1583140" cy="1364776"/>
            </a:xfrm>
          </p:grpSpPr>
          <p:cxnSp>
            <p:nvCxnSpPr>
              <p:cNvPr id="190" name="Straight Connector 189"/>
              <p:cNvCxnSpPr>
                <a:stCxn id="191" idx="3"/>
                <a:endCxn id="192"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1" name="Freeform 190"/>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2" name="Freeform 191"/>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cxnSp>
          <p:nvCxnSpPr>
            <p:cNvPr id="181" name="Straight Connector 180"/>
            <p:cNvCxnSpPr>
              <a:stCxn id="186" idx="2"/>
              <a:endCxn id="191" idx="1"/>
            </p:cNvCxnSpPr>
            <p:nvPr/>
          </p:nvCxnSpPr>
          <p:spPr bwMode="auto">
            <a:xfrm>
              <a:off x="9618572" y="3430965"/>
              <a:ext cx="199132" cy="367043"/>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7" name="Group 116"/>
            <p:cNvGrpSpPr/>
            <p:nvPr/>
          </p:nvGrpSpPr>
          <p:grpSpPr>
            <a:xfrm>
              <a:off x="9730234" y="5529827"/>
              <a:ext cx="1583140" cy="1364776"/>
              <a:chOff x="6114197" y="2620370"/>
              <a:chExt cx="1583140" cy="1364776"/>
            </a:xfrm>
          </p:grpSpPr>
          <p:cxnSp>
            <p:nvCxnSpPr>
              <p:cNvPr id="187" name="Straight Connector 186"/>
              <p:cNvCxnSpPr>
                <a:stCxn id="188" idx="3"/>
                <a:endCxn id="189" idx="2"/>
              </p:cNvCxnSpPr>
              <p:nvPr/>
            </p:nvCxnSpPr>
            <p:spPr bwMode="auto">
              <a:xfrm>
                <a:off x="7014949" y="3575713"/>
                <a:ext cx="68239" cy="409433"/>
              </a:xfrm>
              <a:prstGeom prst="line">
                <a:avLst/>
              </a:prstGeom>
              <a:noFill/>
              <a:ln w="9525" cap="flat" cmpd="sng" algn="ctr">
                <a:solidFill>
                  <a:srgbClr val="0079A4">
                    <a:shade val="60000"/>
                    <a:satMod val="300000"/>
                  </a:srgbClr>
                </a:solidFill>
                <a:prstDash val="solid"/>
                <a:headEnd type="none" w="med" len="med"/>
                <a:tailEnd type="none" w="med" len="med"/>
              </a:ln>
              <a:effectLst>
                <a:glow rad="70000">
                  <a:srgbClr val="0079A4">
                    <a:tint val="30000"/>
                    <a:shade val="95000"/>
                    <a:satMod val="300000"/>
                    <a:alpha val="50000"/>
                  </a:srgbClr>
                </a:glow>
              </a:effectLst>
            </p:spPr>
          </p:cxnSp>
          <p:sp>
            <p:nvSpPr>
              <p:cNvPr id="188" name="Freeform 187"/>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89" name="Freeform 188"/>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nvGrpSpPr>
            <p:cNvPr id="18" name="Group 97"/>
            <p:cNvGrpSpPr/>
            <p:nvPr/>
          </p:nvGrpSpPr>
          <p:grpSpPr>
            <a:xfrm>
              <a:off x="8649581" y="2066189"/>
              <a:ext cx="1583140" cy="1364776"/>
              <a:chOff x="6114197" y="2620370"/>
              <a:chExt cx="1583140" cy="1364776"/>
            </a:xfrm>
          </p:grpSpPr>
          <p:cxnSp>
            <p:nvCxnSpPr>
              <p:cNvPr id="184" name="Straight Connector 183"/>
              <p:cNvCxnSpPr>
                <a:stCxn id="185" idx="3"/>
                <a:endCxn id="186"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85" name="Freeform 184"/>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86" name="Freeform 185"/>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grpSp>
        <p:nvGrpSpPr>
          <p:cNvPr id="19" name="Group 198"/>
          <p:cNvGrpSpPr/>
          <p:nvPr/>
        </p:nvGrpSpPr>
        <p:grpSpPr>
          <a:xfrm>
            <a:off x="8072559" y="3952875"/>
            <a:ext cx="1644083" cy="2295525"/>
            <a:chOff x="7451592" y="4019549"/>
            <a:chExt cx="1517615" cy="2295525"/>
          </a:xfrm>
        </p:grpSpPr>
        <p:grpSp>
          <p:nvGrpSpPr>
            <p:cNvPr id="20" name="Group 55"/>
            <p:cNvGrpSpPr/>
            <p:nvPr/>
          </p:nvGrpSpPr>
          <p:grpSpPr>
            <a:xfrm>
              <a:off x="7451593" y="5165209"/>
              <a:ext cx="1517614" cy="1149865"/>
              <a:chOff x="7721327" y="4717535"/>
              <a:chExt cx="1422673" cy="1077930"/>
            </a:xfrm>
          </p:grpSpPr>
          <p:pic>
            <p:nvPicPr>
              <p:cNvPr id="209" name="Picture 2" descr="\\.PSF\Parallels Share\DDC\Server-Virtual-2U.png"/>
              <p:cNvPicPr>
                <a:picLocks noChangeAspect="1" noChangeArrowheads="1"/>
              </p:cNvPicPr>
              <p:nvPr/>
            </p:nvPicPr>
            <p:blipFill>
              <a:blip r:embed="rId18"/>
              <a:srcRect/>
              <a:stretch>
                <a:fillRect/>
              </a:stretch>
            </p:blipFill>
            <p:spPr bwMode="auto">
              <a:xfrm>
                <a:off x="7721327" y="4717535"/>
                <a:ext cx="1422673" cy="1077930"/>
              </a:xfrm>
              <a:prstGeom prst="rect">
                <a:avLst/>
              </a:prstGeom>
              <a:noFill/>
            </p:spPr>
          </p:pic>
          <p:pic>
            <p:nvPicPr>
              <p:cNvPr id="210" name="Picture 3" descr="\\showsrus\images\LOGOS\GEN_LOGO\L\Linux penguin.png"/>
              <p:cNvPicPr>
                <a:picLocks noChangeAspect="1" noChangeArrowheads="1"/>
              </p:cNvPicPr>
              <p:nvPr/>
            </p:nvPicPr>
            <p:blipFill>
              <a:blip r:embed="rId15" cstate="print"/>
              <a:srcRect/>
              <a:stretch>
                <a:fillRect/>
              </a:stretch>
            </p:blipFill>
            <p:spPr bwMode="auto">
              <a:xfrm>
                <a:off x="7831447" y="5234039"/>
                <a:ext cx="295900" cy="347611"/>
              </a:xfrm>
              <a:prstGeom prst="rect">
                <a:avLst/>
              </a:prstGeom>
              <a:noFill/>
              <a:scene3d>
                <a:camera prst="isometricOffAxis2Left"/>
                <a:lightRig rig="threePt" dir="t"/>
              </a:scene3d>
            </p:spPr>
          </p:pic>
        </p:grpSp>
        <p:grpSp>
          <p:nvGrpSpPr>
            <p:cNvPr id="21" name="Group 56"/>
            <p:cNvGrpSpPr/>
            <p:nvPr/>
          </p:nvGrpSpPr>
          <p:grpSpPr>
            <a:xfrm>
              <a:off x="7451593" y="4597142"/>
              <a:ext cx="1517614" cy="1149865"/>
              <a:chOff x="6933246" y="4235193"/>
              <a:chExt cx="1422673" cy="1077930"/>
            </a:xfrm>
          </p:grpSpPr>
          <p:pic>
            <p:nvPicPr>
              <p:cNvPr id="207" name="Picture 2" descr="\\.PSF\Parallels Share\DDC\Server-Virtual-2U.png"/>
              <p:cNvPicPr>
                <a:picLocks noChangeAspect="1" noChangeArrowheads="1"/>
              </p:cNvPicPr>
              <p:nvPr/>
            </p:nvPicPr>
            <p:blipFill>
              <a:blip r:embed="rId18"/>
              <a:srcRect/>
              <a:stretch>
                <a:fillRect/>
              </a:stretch>
            </p:blipFill>
            <p:spPr bwMode="auto">
              <a:xfrm>
                <a:off x="6933246" y="4235193"/>
                <a:ext cx="1422673" cy="1077930"/>
              </a:xfrm>
              <a:prstGeom prst="rect">
                <a:avLst/>
              </a:prstGeom>
              <a:noFill/>
            </p:spPr>
          </p:pic>
          <p:pic>
            <p:nvPicPr>
              <p:cNvPr id="208" name="Picture 207" descr="Windows_Vista3.png"/>
              <p:cNvPicPr>
                <a:picLocks/>
              </p:cNvPicPr>
              <p:nvPr/>
            </p:nvPicPr>
            <p:blipFill>
              <a:blip r:embed="rId16" cstate="print"/>
              <a:srcRect r="76802" b="-2843"/>
              <a:stretch>
                <a:fillRect/>
              </a:stretch>
            </p:blipFill>
            <p:spPr>
              <a:xfrm>
                <a:off x="7022081" y="4767556"/>
                <a:ext cx="315765" cy="292849"/>
              </a:xfrm>
              <a:prstGeom prst="rect">
                <a:avLst/>
              </a:prstGeom>
              <a:scene3d>
                <a:camera prst="isometricOffAxis2Left"/>
                <a:lightRig rig="threePt" dir="t"/>
              </a:scene3d>
            </p:spPr>
          </p:pic>
        </p:grpSp>
        <p:grpSp>
          <p:nvGrpSpPr>
            <p:cNvPr id="23" name="Group 71"/>
            <p:cNvGrpSpPr/>
            <p:nvPr/>
          </p:nvGrpSpPr>
          <p:grpSpPr>
            <a:xfrm>
              <a:off x="7451592" y="4019549"/>
              <a:ext cx="1517613" cy="1149865"/>
              <a:chOff x="6427096" y="3895724"/>
              <a:chExt cx="1359816" cy="1030305"/>
            </a:xfrm>
          </p:grpSpPr>
          <p:grpSp>
            <p:nvGrpSpPr>
              <p:cNvPr id="26" name="Group 57"/>
              <p:cNvGrpSpPr/>
              <p:nvPr/>
            </p:nvGrpSpPr>
            <p:grpSpPr>
              <a:xfrm>
                <a:off x="6427096" y="3895724"/>
                <a:ext cx="1359816" cy="1030305"/>
                <a:chOff x="6145166" y="3752850"/>
                <a:chExt cx="1422673" cy="1077930"/>
              </a:xfrm>
            </p:grpSpPr>
            <p:pic>
              <p:nvPicPr>
                <p:cNvPr id="205"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206" name="Picture 205"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204" name="TextBox 203"/>
              <p:cNvSpPr txBox="1"/>
              <p:nvPr/>
            </p:nvSpPr>
            <p:spPr>
              <a:xfrm>
                <a:off x="6451987" y="4338234"/>
                <a:ext cx="530133" cy="24819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pic>
        <p:nvPicPr>
          <p:cNvPr id="212" name="Picture 3" descr="C:\Program Files\Microsoft Resource DVD Artwork\DVD_ART\Artwork_Imagery\Shapes and Graphics\Symbols\bracket holder.png"/>
          <p:cNvPicPr>
            <a:picLocks noChangeAspect="1" noChangeArrowheads="1"/>
          </p:cNvPicPr>
          <p:nvPr/>
        </p:nvPicPr>
        <p:blipFill>
          <a:blip r:embed="rId27"/>
          <a:srcRect/>
          <a:stretch>
            <a:fillRect/>
          </a:stretch>
        </p:blipFill>
        <p:spPr bwMode="auto">
          <a:xfrm rot="10800000" flipH="1">
            <a:off x="5956337" y="983448"/>
            <a:ext cx="995944" cy="5074453"/>
          </a:xfrm>
          <a:prstGeom prst="rect">
            <a:avLst/>
          </a:prstGeom>
          <a:noFill/>
        </p:spPr>
      </p:pic>
      <p:pic>
        <p:nvPicPr>
          <p:cNvPr id="213" name="Picture 2" descr="C:\Program Files\Microsoft Resource DVD Artwork\DVD_ART\BoxShots_Logos\System Center\System Center logo w.png"/>
          <p:cNvPicPr>
            <a:picLocks noChangeAspect="1" noChangeArrowheads="1"/>
          </p:cNvPicPr>
          <p:nvPr/>
        </p:nvPicPr>
        <p:blipFill>
          <a:blip r:embed="rId28" cstate="print"/>
          <a:srcRect/>
          <a:stretch>
            <a:fillRect/>
          </a:stretch>
        </p:blipFill>
        <p:spPr bwMode="auto">
          <a:xfrm>
            <a:off x="7264191" y="3713449"/>
            <a:ext cx="2067745" cy="429926"/>
          </a:xfrm>
          <a:prstGeom prst="rect">
            <a:avLst/>
          </a:prstGeom>
          <a:noFill/>
        </p:spPr>
      </p:pic>
      <p:sp>
        <p:nvSpPr>
          <p:cNvPr id="214" name="TextBox 213"/>
          <p:cNvSpPr txBox="1"/>
          <p:nvPr/>
        </p:nvSpPr>
        <p:spPr>
          <a:xfrm>
            <a:off x="6714472" y="2904550"/>
            <a:ext cx="3136900" cy="492443"/>
          </a:xfrm>
          <a:prstGeom prst="rect">
            <a:avLst/>
          </a:prstGeom>
          <a:noFill/>
        </p:spPr>
        <p:txBody>
          <a:bodyPr wrap="square" rtlCol="0">
            <a:spAutoFit/>
          </a:bodyPr>
          <a:lstStyle/>
          <a:p>
            <a:pPr algn="ctr"/>
            <a:r>
              <a:rPr lang="en-US" sz="2600" dirty="0" smtClean="0">
                <a:solidFill>
                  <a:schemeClr val="tx1"/>
                </a:solidFill>
                <a:latin typeface="Segoe" pitchFamily="34" charset="0"/>
              </a:rPr>
              <a:t>Management</a:t>
            </a:r>
            <a:endParaRPr lang="en-US" sz="2000" dirty="0" smtClean="0">
              <a:solidFill>
                <a:schemeClr val="bg1">
                  <a:lumMod val="20000"/>
                  <a:lumOff val="80000"/>
                </a:schemeClr>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par>
                                <p:cTn id="47" presetID="47"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fade">
                                      <p:cBhvr>
                                        <p:cTn id="66" dur="1000"/>
                                        <p:tgtEl>
                                          <p:spTgt spid="168"/>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8.33333E-7 -1.21184E-6 L -0.00417 -0.11239 " pathEditMode="relative" rAng="0" ptsTypes="AA">
                                      <p:cBhvr>
                                        <p:cTn id="70" dur="2000" fill="hold"/>
                                        <p:tgtEl>
                                          <p:spTgt spid="12"/>
                                        </p:tgtEl>
                                        <p:attrNameLst>
                                          <p:attrName>ppt_x</p:attrName>
                                          <p:attrName>ppt_y</p:attrName>
                                        </p:attrNameLst>
                                      </p:cBhvr>
                                      <p:rCtr x="-2" y="-56"/>
                                    </p:animMotion>
                                  </p:childTnLst>
                                </p:cTn>
                              </p:par>
                            </p:childTnLst>
                          </p:cTn>
                        </p:par>
                        <p:par>
                          <p:cTn id="71" fill="hold">
                            <p:stCondLst>
                              <p:cond delay="2000"/>
                            </p:stCondLst>
                            <p:childTnLst>
                              <p:par>
                                <p:cTn id="72" presetID="35" presetClass="path" presetSubtype="0" accel="50000" decel="50000" fill="hold" nodeType="afterEffect">
                                  <p:stCondLst>
                                    <p:cond delay="0"/>
                                  </p:stCondLst>
                                  <p:childTnLst>
                                    <p:animMotion origin="layout" path="M -1.38889E-6 4.40333E-6 L -0.20417 0.06105 " pathEditMode="relative" rAng="0" ptsTypes="AA">
                                      <p:cBhvr>
                                        <p:cTn id="73" dur="2000" fill="hold"/>
                                        <p:tgtEl>
                                          <p:spTgt spid="8"/>
                                        </p:tgtEl>
                                        <p:attrNameLst>
                                          <p:attrName>ppt_x</p:attrName>
                                          <p:attrName>ppt_y</p:attrName>
                                        </p:attrNameLst>
                                      </p:cBhvr>
                                      <p:rCtr x="-102" y="31"/>
                                    </p:animMotion>
                                  </p:childTnLst>
                                </p:cTn>
                              </p:par>
                              <p:par>
                                <p:cTn id="74" presetID="42" presetClass="path" presetSubtype="0" accel="50000" decel="50000" fill="hold" nodeType="withEffect">
                                  <p:stCondLst>
                                    <p:cond delay="0"/>
                                  </p:stCondLst>
                                  <p:childTnLst>
                                    <p:animMotion origin="layout" path="M 4.16667E-6 4.81481E-6 L -0.05834 0.40555 " pathEditMode="relative" rAng="0" ptsTypes="AA">
                                      <p:cBhvr>
                                        <p:cTn id="75" dur="2000" fill="hold"/>
                                        <p:tgtEl>
                                          <p:spTgt spid="168"/>
                                        </p:tgtEl>
                                        <p:attrNameLst>
                                          <p:attrName>ppt_x</p:attrName>
                                          <p:attrName>ppt_y</p:attrName>
                                        </p:attrNameLst>
                                      </p:cBhvr>
                                      <p:rCtr x="-29" y="203"/>
                                    </p:animMotion>
                                  </p:childTnLst>
                                </p:cTn>
                              </p:par>
                            </p:childTnLst>
                          </p:cTn>
                        </p:par>
                        <p:par>
                          <p:cTn id="76" fill="hold">
                            <p:stCondLst>
                              <p:cond delay="4000"/>
                            </p:stCondLst>
                            <p:childTnLst>
                              <p:par>
                                <p:cTn id="77" presetID="35" presetClass="path" presetSubtype="0" accel="50000" decel="50000" fill="hold" nodeType="afterEffect">
                                  <p:stCondLst>
                                    <p:cond delay="0"/>
                                  </p:stCondLst>
                                  <p:childTnLst>
                                    <p:animMotion origin="layout" path="M -0.01111 -0.10592 L -0.15851 -0.10592 " pathEditMode="relative" rAng="0" ptsTypes="AA">
                                      <p:cBhvr>
                                        <p:cTn id="78" dur="2000" fill="hold"/>
                                        <p:tgtEl>
                                          <p:spTgt spid="12"/>
                                        </p:tgtEl>
                                        <p:attrNameLst>
                                          <p:attrName>ppt_x</p:attrName>
                                          <p:attrName>ppt_y</p:attrName>
                                        </p:attrNameLst>
                                      </p:cBhvr>
                                      <p:rCtr x="-74" y="0"/>
                                    </p:animMotion>
                                  </p:childTnLst>
                                </p:cTn>
                              </p:par>
                              <p:par>
                                <p:cTn id="79" presetID="35" presetClass="path" presetSubtype="0" accel="50000" decel="50000" fill="hold" nodeType="withEffect">
                                  <p:stCondLst>
                                    <p:cond delay="0"/>
                                  </p:stCondLst>
                                  <p:childTnLst>
                                    <p:animMotion origin="layout" path="M -0.05834 0.40555 L -0.23438 0.40555 " pathEditMode="relative" rAng="0" ptsTypes="AA">
                                      <p:cBhvr>
                                        <p:cTn id="80" dur="2000" fill="hold"/>
                                        <p:tgtEl>
                                          <p:spTgt spid="168"/>
                                        </p:tgtEl>
                                        <p:attrNameLst>
                                          <p:attrName>ppt_x</p:attrName>
                                          <p:attrName>ppt_y</p:attrName>
                                        </p:attrNameLst>
                                      </p:cBhvr>
                                      <p:rCtr x="-88" y="0"/>
                                    </p:animMotion>
                                  </p:childTnLst>
                                </p:cTn>
                              </p:par>
                              <p:par>
                                <p:cTn id="81" presetID="35" presetClass="path" presetSubtype="0" accel="50000" decel="50000" fill="hold" nodeType="withEffect">
                                  <p:stCondLst>
                                    <p:cond delay="0"/>
                                  </p:stCondLst>
                                  <p:childTnLst>
                                    <p:animMotion origin="layout" path="M -0.20365 0.06041 L -0.37865 0.06041 " pathEditMode="relative" rAng="0" ptsTypes="AA">
                                      <p:cBhvr>
                                        <p:cTn id="82" dur="2000" fill="hold"/>
                                        <p:tgtEl>
                                          <p:spTgt spid="8"/>
                                        </p:tgtEl>
                                        <p:attrNameLst>
                                          <p:attrName>ppt_x</p:attrName>
                                          <p:attrName>ppt_y</p:attrName>
                                        </p:attrNameLst>
                                      </p:cBhvr>
                                      <p:rCtr x="-87" y="0"/>
                                    </p:animMotion>
                                  </p:childTnLst>
                                </p:cTn>
                              </p:par>
                              <p:par>
                                <p:cTn id="83" presetID="6" presetClass="emph" presetSubtype="0" fill="hold" nodeType="withEffect">
                                  <p:stCondLst>
                                    <p:cond delay="0"/>
                                  </p:stCondLst>
                                  <p:childTnLst>
                                    <p:animScale>
                                      <p:cBhvr>
                                        <p:cTn id="84" dur="2000" fill="hold"/>
                                        <p:tgtEl>
                                          <p:spTgt spid="8"/>
                                        </p:tgtEl>
                                      </p:cBhvr>
                                      <p:by x="50000" y="50000"/>
                                    </p:animScale>
                                  </p:childTnLst>
                                </p:cTn>
                              </p:par>
                              <p:par>
                                <p:cTn id="85" presetID="6" presetClass="emph" presetSubtype="0" fill="hold" nodeType="withEffect">
                                  <p:stCondLst>
                                    <p:cond delay="0"/>
                                  </p:stCondLst>
                                  <p:childTnLst>
                                    <p:animScale>
                                      <p:cBhvr>
                                        <p:cTn id="86" dur="2000" fill="hold"/>
                                        <p:tgtEl>
                                          <p:spTgt spid="168"/>
                                        </p:tgtEl>
                                      </p:cBhvr>
                                      <p:by x="50000" y="50000"/>
                                    </p:animScale>
                                  </p:childTnLst>
                                </p:cTn>
                              </p:par>
                              <p:par>
                                <p:cTn id="87" presetID="6" presetClass="emph" presetSubtype="0" fill="hold" nodeType="withEffect">
                                  <p:stCondLst>
                                    <p:cond delay="0"/>
                                  </p:stCondLst>
                                  <p:childTnLst>
                                    <p:animScale>
                                      <p:cBhvr>
                                        <p:cTn id="88" dur="2000" fill="hold"/>
                                        <p:tgtEl>
                                          <p:spTgt spid="12"/>
                                        </p:tgtEl>
                                      </p:cBhvr>
                                      <p:by x="50000" y="50000"/>
                                    </p:animScale>
                                  </p:childTnLst>
                                </p:cTn>
                              </p:par>
                              <p:par>
                                <p:cTn id="89" presetID="10" presetClass="exit" presetSubtype="0" fill="hold" nodeType="withEffect">
                                  <p:stCondLst>
                                    <p:cond delay="1200"/>
                                  </p:stCondLst>
                                  <p:childTnLst>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cTn>
                              </p:par>
                              <p:par>
                                <p:cTn id="92" presetID="10" presetClass="exit" presetSubtype="0" fill="hold" nodeType="withEffect">
                                  <p:stCondLst>
                                    <p:cond delay="1200"/>
                                  </p:stCondLst>
                                  <p:childTnLst>
                                    <p:animEffect transition="out" filter="fade">
                                      <p:cBhvr>
                                        <p:cTn id="93" dur="1000"/>
                                        <p:tgtEl>
                                          <p:spTgt spid="168"/>
                                        </p:tgtEl>
                                      </p:cBhvr>
                                    </p:animEffect>
                                    <p:set>
                                      <p:cBhvr>
                                        <p:cTn id="94" dur="1" fill="hold">
                                          <p:stCondLst>
                                            <p:cond delay="999"/>
                                          </p:stCondLst>
                                        </p:cTn>
                                        <p:tgtEl>
                                          <p:spTgt spid="168"/>
                                        </p:tgtEl>
                                        <p:attrNameLst>
                                          <p:attrName>style.visibility</p:attrName>
                                        </p:attrNameLst>
                                      </p:cBhvr>
                                      <p:to>
                                        <p:strVal val="hidden"/>
                                      </p:to>
                                    </p:set>
                                  </p:childTnLst>
                                </p:cTn>
                              </p:par>
                              <p:par>
                                <p:cTn id="95" presetID="10" presetClass="exit" presetSubtype="0" fill="hold" nodeType="withEffect">
                                  <p:stCondLst>
                                    <p:cond delay="1200"/>
                                  </p:stCondLst>
                                  <p:childTnLst>
                                    <p:animEffect transition="out" filter="fade">
                                      <p:cBhvr>
                                        <p:cTn id="96" dur="1000"/>
                                        <p:tgtEl>
                                          <p:spTgt spid="12"/>
                                        </p:tgtEl>
                                      </p:cBhvr>
                                    </p:animEffect>
                                    <p:set>
                                      <p:cBhvr>
                                        <p:cTn id="97" dur="1" fill="hold">
                                          <p:stCondLst>
                                            <p:cond delay="999"/>
                                          </p:stCondLst>
                                        </p:cTn>
                                        <p:tgtEl>
                                          <p:spTgt spid="1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11"/>
                                        </p:tgtEl>
                                      </p:cBhvr>
                                    </p:animEffect>
                                    <p:set>
                                      <p:cBhvr>
                                        <p:cTn id="102" dur="1" fill="hold">
                                          <p:stCondLst>
                                            <p:cond delay="999"/>
                                          </p:stCondLst>
                                        </p:cTn>
                                        <p:tgtEl>
                                          <p:spTgt spid="1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19"/>
                                        </p:tgtEl>
                                      </p:cBhvr>
                                    </p:animEffect>
                                    <p:set>
                                      <p:cBhvr>
                                        <p:cTn id="105" dur="1" fill="hold">
                                          <p:stCondLst>
                                            <p:cond delay="999"/>
                                          </p:stCondLst>
                                        </p:cTn>
                                        <p:tgtEl>
                                          <p:spTgt spid="19"/>
                                        </p:tgtEl>
                                        <p:attrNameLst>
                                          <p:attrName>style.visibility</p:attrName>
                                        </p:attrNameLst>
                                      </p:cBhvr>
                                      <p:to>
                                        <p:strVal val="hidden"/>
                                      </p:to>
                                    </p:set>
                                  </p:childTnLst>
                                </p:cTn>
                              </p:par>
                            </p:childTnLst>
                          </p:cTn>
                        </p:par>
                        <p:par>
                          <p:cTn id="106" fill="hold">
                            <p:stCondLst>
                              <p:cond delay="1000"/>
                            </p:stCondLst>
                            <p:childTnLst>
                              <p:par>
                                <p:cTn id="107" presetID="22" presetClass="entr" presetSubtype="8" fill="hold" nodeType="afterEffect">
                                  <p:stCondLst>
                                    <p:cond delay="0"/>
                                  </p:stCondLst>
                                  <p:childTnLst>
                                    <p:set>
                                      <p:cBhvr>
                                        <p:cTn id="108" dur="1" fill="hold">
                                          <p:stCondLst>
                                            <p:cond delay="0"/>
                                          </p:stCondLst>
                                        </p:cTn>
                                        <p:tgtEl>
                                          <p:spTgt spid="212"/>
                                        </p:tgtEl>
                                        <p:attrNameLst>
                                          <p:attrName>style.visibility</p:attrName>
                                        </p:attrNameLst>
                                      </p:cBhvr>
                                      <p:to>
                                        <p:strVal val="visible"/>
                                      </p:to>
                                    </p:set>
                                    <p:animEffect transition="in" filter="wipe(left)">
                                      <p:cBhvr>
                                        <p:cTn id="109" dur="500"/>
                                        <p:tgtEl>
                                          <p:spTgt spid="212"/>
                                        </p:tgtEl>
                                      </p:cBhvr>
                                    </p:animEffect>
                                  </p:childTnLst>
                                </p:cTn>
                              </p:par>
                            </p:childTnLst>
                          </p:cTn>
                        </p:par>
                        <p:par>
                          <p:cTn id="110" fill="hold">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500"/>
                                        <p:tgtEl>
                                          <p:spTgt spid="214"/>
                                        </p:tgtEl>
                                      </p:cBhvr>
                                    </p:animEffect>
                                  </p:childTnLst>
                                </p:cTn>
                              </p:par>
                              <p:par>
                                <p:cTn id="114" presetID="22" presetClass="entr" presetSubtype="8" fill="hold" nodeType="withEffect">
                                  <p:stCondLst>
                                    <p:cond delay="0"/>
                                  </p:stCondLst>
                                  <p:childTnLst>
                                    <p:set>
                                      <p:cBhvr>
                                        <p:cTn id="115" dur="1" fill="hold">
                                          <p:stCondLst>
                                            <p:cond delay="0"/>
                                          </p:stCondLst>
                                        </p:cTn>
                                        <p:tgtEl>
                                          <p:spTgt spid="213"/>
                                        </p:tgtEl>
                                        <p:attrNameLst>
                                          <p:attrName>style.visibility</p:attrName>
                                        </p:attrNameLst>
                                      </p:cBhvr>
                                      <p:to>
                                        <p:strVal val="visible"/>
                                      </p:to>
                                    </p:set>
                                    <p:animEffect transition="in" filter="wipe(left)">
                                      <p:cBhvr>
                                        <p:cTn id="116"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505"/>
            <a:ext cx="8915399" cy="1523495"/>
          </a:xfrm>
        </p:spPr>
        <p:txBody>
          <a:bodyPr/>
          <a:lstStyle/>
          <a:p>
            <a:r>
              <a:rPr lang="es-ES" sz="6000" noProof="0" dirty="0" smtClean="0"/>
              <a:t>DEMO</a:t>
            </a:r>
            <a:r>
              <a:rPr lang="es-ES" sz="4400" noProof="0" dirty="0" smtClean="0"/>
              <a:t/>
            </a:r>
            <a:br>
              <a:rPr lang="es-ES" sz="4400" noProof="0" dirty="0" smtClean="0"/>
            </a:br>
            <a:r>
              <a:rPr lang="es-ES" sz="3200" noProof="0" dirty="0" err="1" smtClean="0"/>
              <a:t>Networking</a:t>
            </a:r>
            <a:r>
              <a:rPr lang="es-ES" sz="3200" noProof="0" dirty="0" smtClean="0"/>
              <a:t> en </a:t>
            </a:r>
            <a:r>
              <a:rPr lang="es-ES" sz="3200" noProof="0" dirty="0" err="1" smtClean="0"/>
              <a:t>Hyper</a:t>
            </a:r>
            <a:r>
              <a:rPr lang="es-ES" sz="3200" noProof="0" dirty="0" smtClean="0"/>
              <a:t>-V</a:t>
            </a:r>
            <a:endParaRPr lang="es-ES" sz="4000" noProof="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5"/>
            <a:ext cx="8322072"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noProof="0" dirty="0" err="1" smtClean="0"/>
              <a:t>Hosted</a:t>
            </a:r>
            <a:r>
              <a:rPr lang="es-ES" sz="3200" noProof="0" dirty="0" smtClean="0"/>
              <a:t> Desktops (VDI)</a:t>
            </a:r>
            <a:endParaRPr lang="es-ES" sz="4000" noProof="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1107996"/>
          </a:xfrm>
        </p:spPr>
        <p:txBody>
          <a:bodyPr/>
          <a:lstStyle/>
          <a:p>
            <a:r>
              <a:rPr lang="es-ES" noProof="0" dirty="0" err="1" smtClean="0"/>
              <a:t>Remote</a:t>
            </a:r>
            <a:r>
              <a:rPr lang="es-ES" noProof="0" dirty="0" smtClean="0"/>
              <a:t> Desktop </a:t>
            </a:r>
            <a:r>
              <a:rPr lang="es-ES" noProof="0" dirty="0" err="1" smtClean="0"/>
              <a:t>Services</a:t>
            </a:r>
            <a:r>
              <a:rPr lang="es-ES" noProof="0" dirty="0" smtClean="0"/>
              <a:t>:</a:t>
            </a:r>
            <a:br>
              <a:rPr lang="es-ES" noProof="0" dirty="0" smtClean="0"/>
            </a:br>
            <a:r>
              <a:rPr lang="es-ES" sz="3200" dirty="0" smtClean="0"/>
              <a:t>Virtualización del Escritorio</a:t>
            </a:r>
            <a:endParaRPr lang="es-ES" noProof="0" dirty="0"/>
          </a:p>
        </p:txBody>
      </p:sp>
      <p:sp>
        <p:nvSpPr>
          <p:cNvPr id="3" name="Content Placeholder 2"/>
          <p:cNvSpPr>
            <a:spLocks noGrp="1"/>
          </p:cNvSpPr>
          <p:nvPr>
            <p:ph idx="1"/>
          </p:nvPr>
        </p:nvSpPr>
        <p:spPr>
          <a:xfrm>
            <a:off x="228600" y="1468705"/>
            <a:ext cx="5105400" cy="4779695"/>
          </a:xfrm>
        </p:spPr>
        <p:txBody>
          <a:bodyPr>
            <a:noAutofit/>
          </a:bodyPr>
          <a:lstStyle/>
          <a:p>
            <a:pPr>
              <a:lnSpc>
                <a:spcPct val="110000"/>
              </a:lnSpc>
            </a:pPr>
            <a:r>
              <a:rPr lang="es-ES" sz="2000" noProof="0" dirty="0" smtClean="0"/>
              <a:t>Windows Server 2008 R2 </a:t>
            </a:r>
            <a:r>
              <a:rPr lang="es-ES" sz="2000" noProof="0" dirty="0" err="1" smtClean="0"/>
              <a:t>Remote</a:t>
            </a:r>
            <a:r>
              <a:rPr lang="es-ES" sz="2000" noProof="0" dirty="0" smtClean="0"/>
              <a:t> Desktop </a:t>
            </a:r>
            <a:r>
              <a:rPr lang="es-ES" sz="2000" noProof="0" dirty="0" err="1" smtClean="0"/>
              <a:t>Services</a:t>
            </a:r>
            <a:r>
              <a:rPr lang="es-ES" sz="2000" noProof="0" dirty="0" smtClean="0"/>
              <a:t> junto con:</a:t>
            </a:r>
          </a:p>
          <a:p>
            <a:pPr lvl="1">
              <a:lnSpc>
                <a:spcPct val="110000"/>
              </a:lnSpc>
            </a:pPr>
            <a:r>
              <a:rPr lang="es-ES" sz="1600" dirty="0" err="1" smtClean="0"/>
              <a:t>Hyper</a:t>
            </a:r>
            <a:r>
              <a:rPr lang="es-ES" sz="1600" dirty="0" smtClean="0"/>
              <a:t>-V R2 + </a:t>
            </a:r>
            <a:r>
              <a:rPr lang="es-ES" sz="1600" dirty="0" err="1" smtClean="0"/>
              <a:t>Remote</a:t>
            </a:r>
            <a:r>
              <a:rPr lang="es-ES" sz="1600" dirty="0" smtClean="0"/>
              <a:t> Desktop </a:t>
            </a:r>
            <a:r>
              <a:rPr lang="es-ES" sz="1600" dirty="0" err="1" smtClean="0"/>
              <a:t>Virtualization</a:t>
            </a:r>
            <a:r>
              <a:rPr lang="es-ES" sz="1600" dirty="0" smtClean="0"/>
              <a:t> Host</a:t>
            </a:r>
          </a:p>
          <a:p>
            <a:pPr lvl="1">
              <a:lnSpc>
                <a:spcPct val="110000"/>
              </a:lnSpc>
            </a:pPr>
            <a:r>
              <a:rPr lang="es-ES" sz="1600" noProof="0" dirty="0" smtClean="0"/>
              <a:t>Microsoft </a:t>
            </a:r>
            <a:r>
              <a:rPr lang="es-ES" sz="1600" noProof="0" dirty="0" err="1" smtClean="0"/>
              <a:t>Hyper</a:t>
            </a:r>
            <a:r>
              <a:rPr lang="es-ES" sz="1600" noProof="0" dirty="0" smtClean="0"/>
              <a:t>-V Server 2008 R2</a:t>
            </a:r>
            <a:r>
              <a:rPr lang="es-ES" sz="1600" dirty="0" smtClean="0"/>
              <a:t> + </a:t>
            </a:r>
            <a:r>
              <a:rPr lang="es-ES" sz="1600" dirty="0" err="1" smtClean="0"/>
              <a:t>Remote</a:t>
            </a:r>
            <a:r>
              <a:rPr lang="es-ES" sz="1600" dirty="0" smtClean="0"/>
              <a:t> Desktop </a:t>
            </a:r>
            <a:r>
              <a:rPr lang="es-ES" sz="1600" dirty="0" err="1" smtClean="0"/>
              <a:t>Agent</a:t>
            </a:r>
            <a:endParaRPr lang="es-ES" sz="1600" noProof="0" dirty="0" smtClean="0"/>
          </a:p>
          <a:p>
            <a:pPr>
              <a:lnSpc>
                <a:spcPct val="110000"/>
              </a:lnSpc>
            </a:pPr>
            <a:r>
              <a:rPr lang="es-ES" sz="2000" noProof="0" dirty="0" smtClean="0"/>
              <a:t>Experiencia unificada de usuarios y administradores</a:t>
            </a:r>
          </a:p>
          <a:p>
            <a:pPr lvl="1">
              <a:lnSpc>
                <a:spcPct val="110000"/>
              </a:lnSpc>
            </a:pPr>
            <a:r>
              <a:rPr lang="es-ES" sz="1600" dirty="0" smtClean="0"/>
              <a:t>Virtualización de la presentación: El TS tradicional (una sesión por usuario)</a:t>
            </a:r>
          </a:p>
          <a:p>
            <a:pPr lvl="1">
              <a:lnSpc>
                <a:spcPct val="110000"/>
              </a:lnSpc>
            </a:pPr>
            <a:r>
              <a:rPr lang="es-ES" sz="1600" noProof="0" dirty="0" smtClean="0"/>
              <a:t>VDI: Una VM por usuario. </a:t>
            </a:r>
          </a:p>
          <a:p>
            <a:pPr>
              <a:lnSpc>
                <a:spcPct val="110000"/>
              </a:lnSpc>
            </a:pPr>
            <a:r>
              <a:rPr lang="es-ES" sz="2000" noProof="0" dirty="0" smtClean="0"/>
              <a:t>Escenarios de despliegue</a:t>
            </a:r>
          </a:p>
          <a:p>
            <a:pPr lvl="1">
              <a:lnSpc>
                <a:spcPct val="110000"/>
              </a:lnSpc>
            </a:pPr>
            <a:r>
              <a:rPr lang="es-ES" sz="1600" noProof="0" dirty="0" smtClean="0"/>
              <a:t>VDI Dinámico: Pools de máquinas virtuales para conjuntos de usuarios con las mismas necesidades</a:t>
            </a:r>
          </a:p>
          <a:p>
            <a:pPr lvl="1">
              <a:lnSpc>
                <a:spcPct val="110000"/>
              </a:lnSpc>
            </a:pPr>
            <a:r>
              <a:rPr lang="es-ES" sz="1600" dirty="0" smtClean="0"/>
              <a:t>VDI estático: Cada usuario tiene asignada su propia VM</a:t>
            </a:r>
          </a:p>
        </p:txBody>
      </p:sp>
      <p:sp>
        <p:nvSpPr>
          <p:cNvPr id="4" name="Rounded Rectangle 107"/>
          <p:cNvSpPr/>
          <p:nvPr/>
        </p:nvSpPr>
        <p:spPr bwMode="auto">
          <a:xfrm>
            <a:off x="5694076" y="1401813"/>
            <a:ext cx="4069572" cy="291431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5" name="Flowchart: Magnetic Disk 31"/>
          <p:cNvSpPr/>
          <p:nvPr/>
        </p:nvSpPr>
        <p:spPr>
          <a:xfrm>
            <a:off x="7629359" y="234234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 name="Flowchart: Magnetic Disk 33"/>
          <p:cNvSpPr/>
          <p:nvPr/>
        </p:nvSpPr>
        <p:spPr>
          <a:xfrm>
            <a:off x="8650373" y="210171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7" name="Flowchart: Magnetic Disk 34"/>
          <p:cNvSpPr/>
          <p:nvPr/>
        </p:nvSpPr>
        <p:spPr>
          <a:xfrm>
            <a:off x="9077604" y="2074982"/>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8" name="TextBox 36"/>
          <p:cNvSpPr txBox="1"/>
          <p:nvPr/>
        </p:nvSpPr>
        <p:spPr>
          <a:xfrm>
            <a:off x="7779357" y="3543259"/>
            <a:ext cx="1694640" cy="461661"/>
          </a:xfrm>
          <a:prstGeom prst="rect">
            <a:avLst/>
          </a:prstGeom>
          <a:noFill/>
        </p:spPr>
        <p:txBody>
          <a:bodyPr wrap="square" lIns="91436" tIns="45718" rIns="91436" bIns="45718" rtlCol="0">
            <a:spAutoFit/>
          </a:bodyPr>
          <a:lstStyle/>
          <a:p>
            <a:pPr algn="ctr"/>
            <a:r>
              <a:rPr lang="en-US" sz="1200" b="1" dirty="0" smtClean="0"/>
              <a:t>Un SO </a:t>
            </a:r>
            <a:r>
              <a:rPr lang="en-US" sz="1200" b="1" dirty="0" err="1" smtClean="0"/>
              <a:t>completo</a:t>
            </a:r>
            <a:r>
              <a:rPr lang="en-US" sz="1200" b="1" dirty="0" smtClean="0"/>
              <a:t> </a:t>
            </a:r>
            <a:r>
              <a:rPr lang="en-US" sz="1200" b="1" dirty="0" err="1" smtClean="0"/>
              <a:t>por</a:t>
            </a:r>
            <a:r>
              <a:rPr lang="en-US" sz="1200" b="1" dirty="0" smtClean="0"/>
              <a:t> </a:t>
            </a:r>
            <a:r>
              <a:rPr lang="en-US" sz="1200" b="1" dirty="0" err="1" smtClean="0"/>
              <a:t>usuario</a:t>
            </a:r>
            <a:endParaRPr lang="en-US" sz="1200" b="1" dirty="0" smtClean="0"/>
          </a:p>
        </p:txBody>
      </p:sp>
      <p:grpSp>
        <p:nvGrpSpPr>
          <p:cNvPr id="9" name="Group 189"/>
          <p:cNvGrpSpPr/>
          <p:nvPr/>
        </p:nvGrpSpPr>
        <p:grpSpPr>
          <a:xfrm>
            <a:off x="7449776" y="2803535"/>
            <a:ext cx="2063750" cy="685800"/>
            <a:chOff x="7086600" y="1676400"/>
            <a:chExt cx="1905000" cy="685800"/>
          </a:xfrm>
        </p:grpSpPr>
        <p:sp>
          <p:nvSpPr>
            <p:cNvPr id="10" name="Rectangle 76"/>
            <p:cNvSpPr/>
            <p:nvPr/>
          </p:nvSpPr>
          <p:spPr>
            <a:xfrm>
              <a:off x="7086600" y="1676400"/>
              <a:ext cx="1905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88"/>
            <p:cNvGrpSpPr/>
            <p:nvPr/>
          </p:nvGrpSpPr>
          <p:grpSpPr>
            <a:xfrm>
              <a:off x="7162801" y="1752600"/>
              <a:ext cx="1815109" cy="533400"/>
              <a:chOff x="7162801" y="1752600"/>
              <a:chExt cx="1815109" cy="533400"/>
            </a:xfrm>
          </p:grpSpPr>
          <p:grpSp>
            <p:nvGrpSpPr>
              <p:cNvPr id="12" name="Group 168"/>
              <p:cNvGrpSpPr/>
              <p:nvPr/>
            </p:nvGrpSpPr>
            <p:grpSpPr>
              <a:xfrm>
                <a:off x="8229600" y="1752600"/>
                <a:ext cx="367310" cy="498764"/>
                <a:chOff x="7197959" y="1738745"/>
                <a:chExt cx="367310" cy="498764"/>
              </a:xfrm>
            </p:grpSpPr>
            <p:pic>
              <p:nvPicPr>
                <p:cNvPr id="28" name="Picture 5" descr="\\eventsql\dvd27\Clip_Installer\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7197959" y="1801091"/>
                  <a:ext cx="367310" cy="436418"/>
                </a:xfrm>
                <a:prstGeom prst="rect">
                  <a:avLst/>
                </a:prstGeom>
                <a:noFill/>
              </p:spPr>
            </p:pic>
            <p:pic>
              <p:nvPicPr>
                <p:cNvPr id="29" name="Picture 3" descr="\\eventsql\dvd27\Clip_Installer\DVD_ART\Artwork_Imagery\HARDWARE_IMAGERY\Illustration - Misc Hardware\Windows Vista Illustration Icons\Flip 3D.png"/>
                <p:cNvPicPr>
                  <a:picLocks noChangeAspect="1" noChangeArrowheads="1"/>
                </p:cNvPicPr>
                <p:nvPr/>
              </p:nvPicPr>
              <p:blipFill>
                <a:blip r:embed="rId4" cstate="print"/>
                <a:srcRect/>
                <a:stretch>
                  <a:fillRect/>
                </a:stretch>
              </p:blipFill>
              <p:spPr bwMode="auto">
                <a:xfrm>
                  <a:off x="7341570" y="1738745"/>
                  <a:ext cx="215415" cy="210416"/>
                </a:xfrm>
                <a:prstGeom prst="rect">
                  <a:avLst/>
                </a:prstGeom>
                <a:noFill/>
              </p:spPr>
            </p:pic>
          </p:grpSp>
          <p:grpSp>
            <p:nvGrpSpPr>
              <p:cNvPr id="13" name="Group 169"/>
              <p:cNvGrpSpPr/>
              <p:nvPr/>
            </p:nvGrpSpPr>
            <p:grpSpPr>
              <a:xfrm>
                <a:off x="8610600" y="1752600"/>
                <a:ext cx="367310" cy="498764"/>
                <a:chOff x="6830649" y="1738745"/>
                <a:chExt cx="367310" cy="498764"/>
              </a:xfrm>
            </p:grpSpPr>
            <p:pic>
              <p:nvPicPr>
                <p:cNvPr id="26" name="Picture 5" descr="\\eventsql\dvd27\Clip_Installer\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830649" y="1801091"/>
                  <a:ext cx="367310" cy="436418"/>
                </a:xfrm>
                <a:prstGeom prst="rect">
                  <a:avLst/>
                </a:prstGeom>
                <a:noFill/>
              </p:spPr>
            </p:pic>
            <p:pic>
              <p:nvPicPr>
                <p:cNvPr id="27" name="Picture 3" descr="\\eventsql\dvd27\Clip_Installer\DVD_ART\Artwork_Imagery\HARDWARE_IMAGERY\Illustration - Misc Hardware\Windows Vista Illustration Icons\Flip 3D.png"/>
                <p:cNvPicPr>
                  <a:picLocks noChangeAspect="1" noChangeArrowheads="1"/>
                </p:cNvPicPr>
                <p:nvPr/>
              </p:nvPicPr>
              <p:blipFill>
                <a:blip r:embed="rId4" cstate="print"/>
                <a:srcRect/>
                <a:stretch>
                  <a:fillRect/>
                </a:stretch>
              </p:blipFill>
              <p:spPr bwMode="auto">
                <a:xfrm>
                  <a:off x="6974259" y="1738745"/>
                  <a:ext cx="215415" cy="210416"/>
                </a:xfrm>
                <a:prstGeom prst="rect">
                  <a:avLst/>
                </a:prstGeom>
                <a:noFill/>
              </p:spPr>
            </p:pic>
          </p:grpSp>
          <p:grpSp>
            <p:nvGrpSpPr>
              <p:cNvPr id="14" name="Group 170"/>
              <p:cNvGrpSpPr/>
              <p:nvPr/>
            </p:nvGrpSpPr>
            <p:grpSpPr>
              <a:xfrm>
                <a:off x="7696201" y="1752600"/>
                <a:ext cx="533401" cy="533400"/>
                <a:chOff x="838200" y="1887379"/>
                <a:chExt cx="1091184" cy="1194371"/>
              </a:xfrm>
            </p:grpSpPr>
            <p:pic>
              <p:nvPicPr>
                <p:cNvPr id="21" name="Picture 5" descr="\\eventsql\dvd27\Clip_Installer\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1143000" y="2091150"/>
                  <a:ext cx="723900" cy="990600"/>
                </a:xfrm>
                <a:prstGeom prst="rect">
                  <a:avLst/>
                </a:prstGeom>
                <a:noFill/>
              </p:spPr>
            </p:pic>
            <p:pic>
              <p:nvPicPr>
                <p:cNvPr id="22"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838200" y="2319750"/>
                  <a:ext cx="406400" cy="457200"/>
                </a:xfrm>
                <a:prstGeom prst="rect">
                  <a:avLst/>
                </a:prstGeom>
                <a:noFill/>
              </p:spPr>
            </p:pic>
            <p:pic>
              <p:nvPicPr>
                <p:cNvPr id="23" name="Picture 10" descr="MSMarket - MS Market Intranet screen"/>
                <p:cNvPicPr>
                  <a:picLocks noChangeAspect="1" noChangeArrowheads="1"/>
                </p:cNvPicPr>
                <p:nvPr/>
              </p:nvPicPr>
              <p:blipFill>
                <a:blip r:embed="rId7" cstate="print"/>
                <a:srcRect/>
                <a:stretch>
                  <a:fillRect/>
                </a:stretch>
              </p:blipFill>
              <p:spPr bwMode="auto">
                <a:xfrm>
                  <a:off x="990600" y="1887379"/>
                  <a:ext cx="386139" cy="304800"/>
                </a:xfrm>
                <a:prstGeom prst="rect">
                  <a:avLst/>
                </a:prstGeom>
                <a:noFill/>
              </p:spPr>
            </p:pic>
            <p:pic>
              <p:nvPicPr>
                <p:cNvPr id="24" name="Picture 12" descr="CICS 3270 screen2"/>
                <p:cNvPicPr>
                  <a:picLocks noChangeAspect="1" noChangeArrowheads="1"/>
                </p:cNvPicPr>
                <p:nvPr/>
              </p:nvPicPr>
              <p:blipFill>
                <a:blip r:embed="rId8" cstate="print"/>
                <a:srcRect/>
                <a:stretch>
                  <a:fillRect/>
                </a:stretch>
              </p:blipFill>
              <p:spPr bwMode="auto">
                <a:xfrm>
                  <a:off x="1524000" y="2420779"/>
                  <a:ext cx="405384" cy="304800"/>
                </a:xfrm>
                <a:prstGeom prst="rect">
                  <a:avLst/>
                </a:prstGeom>
                <a:noFill/>
              </p:spPr>
            </p:pic>
            <p:pic>
              <p:nvPicPr>
                <p:cNvPr id="25" name="Picture 214" descr="data analyzer"/>
                <p:cNvPicPr>
                  <a:picLocks noChangeAspect="1" noChangeArrowheads="1"/>
                </p:cNvPicPr>
                <p:nvPr/>
              </p:nvPicPr>
              <p:blipFill>
                <a:blip r:embed="rId9" cstate="print"/>
                <a:srcRect/>
                <a:stretch>
                  <a:fillRect/>
                </a:stretch>
              </p:blipFill>
              <p:spPr bwMode="auto">
                <a:xfrm>
                  <a:off x="1524000" y="1963580"/>
                  <a:ext cx="381000" cy="383396"/>
                </a:xfrm>
                <a:prstGeom prst="rect">
                  <a:avLst/>
                </a:prstGeom>
                <a:noFill/>
              </p:spPr>
            </p:pic>
          </p:grpSp>
          <p:grpSp>
            <p:nvGrpSpPr>
              <p:cNvPr id="15" name="Group 176"/>
              <p:cNvGrpSpPr/>
              <p:nvPr/>
            </p:nvGrpSpPr>
            <p:grpSpPr>
              <a:xfrm>
                <a:off x="7162801" y="1752600"/>
                <a:ext cx="533401" cy="533400"/>
                <a:chOff x="838200" y="1887379"/>
                <a:chExt cx="1091184" cy="1194371"/>
              </a:xfrm>
            </p:grpSpPr>
            <p:pic>
              <p:nvPicPr>
                <p:cNvPr id="16" name="Picture 5" descr="\\eventsql\dvd27\Clip_Installer\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1143000" y="2091150"/>
                  <a:ext cx="723900" cy="990600"/>
                </a:xfrm>
                <a:prstGeom prst="rect">
                  <a:avLst/>
                </a:prstGeom>
                <a:noFill/>
              </p:spPr>
            </p:pic>
            <p:pic>
              <p:nvPicPr>
                <p:cNvPr id="17"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838200" y="2319750"/>
                  <a:ext cx="406400" cy="457200"/>
                </a:xfrm>
                <a:prstGeom prst="rect">
                  <a:avLst/>
                </a:prstGeom>
                <a:noFill/>
              </p:spPr>
            </p:pic>
            <p:pic>
              <p:nvPicPr>
                <p:cNvPr id="18" name="Picture 10" descr="MSMarket - MS Market Intranet screen"/>
                <p:cNvPicPr>
                  <a:picLocks noChangeAspect="1" noChangeArrowheads="1"/>
                </p:cNvPicPr>
                <p:nvPr/>
              </p:nvPicPr>
              <p:blipFill>
                <a:blip r:embed="rId7" cstate="print"/>
                <a:srcRect/>
                <a:stretch>
                  <a:fillRect/>
                </a:stretch>
              </p:blipFill>
              <p:spPr bwMode="auto">
                <a:xfrm>
                  <a:off x="990600" y="1887379"/>
                  <a:ext cx="386139" cy="304800"/>
                </a:xfrm>
                <a:prstGeom prst="rect">
                  <a:avLst/>
                </a:prstGeom>
                <a:noFill/>
              </p:spPr>
            </p:pic>
            <p:pic>
              <p:nvPicPr>
                <p:cNvPr id="19" name="Picture 12" descr="CICS 3270 screen2"/>
                <p:cNvPicPr>
                  <a:picLocks noChangeAspect="1" noChangeArrowheads="1"/>
                </p:cNvPicPr>
                <p:nvPr/>
              </p:nvPicPr>
              <p:blipFill>
                <a:blip r:embed="rId8" cstate="print"/>
                <a:srcRect/>
                <a:stretch>
                  <a:fillRect/>
                </a:stretch>
              </p:blipFill>
              <p:spPr bwMode="auto">
                <a:xfrm>
                  <a:off x="1524000" y="2420779"/>
                  <a:ext cx="405384" cy="304800"/>
                </a:xfrm>
                <a:prstGeom prst="rect">
                  <a:avLst/>
                </a:prstGeom>
                <a:noFill/>
              </p:spPr>
            </p:pic>
            <p:pic>
              <p:nvPicPr>
                <p:cNvPr id="20" name="Picture 214" descr="data analyzer"/>
                <p:cNvPicPr>
                  <a:picLocks noChangeAspect="1" noChangeArrowheads="1"/>
                </p:cNvPicPr>
                <p:nvPr/>
              </p:nvPicPr>
              <p:blipFill>
                <a:blip r:embed="rId9" cstate="print"/>
                <a:srcRect/>
                <a:stretch>
                  <a:fillRect/>
                </a:stretch>
              </p:blipFill>
              <p:spPr bwMode="auto">
                <a:xfrm>
                  <a:off x="1524000" y="1963580"/>
                  <a:ext cx="381000" cy="383396"/>
                </a:xfrm>
                <a:prstGeom prst="rect">
                  <a:avLst/>
                </a:prstGeom>
                <a:noFill/>
              </p:spPr>
            </p:pic>
          </p:grpSp>
        </p:grpSp>
      </p:grpSp>
      <p:grpSp>
        <p:nvGrpSpPr>
          <p:cNvPr id="30" name="Group 182"/>
          <p:cNvGrpSpPr/>
          <p:nvPr/>
        </p:nvGrpSpPr>
        <p:grpSpPr>
          <a:xfrm>
            <a:off x="6458886" y="2678431"/>
            <a:ext cx="742950" cy="779621"/>
            <a:chOff x="838200" y="1887379"/>
            <a:chExt cx="1091184" cy="1194371"/>
          </a:xfrm>
        </p:grpSpPr>
        <p:pic>
          <p:nvPicPr>
            <p:cNvPr id="31" name="Picture 5" descr="\\eventsql\dvd27\Clip_Installer\DVD_ART\Artwork_Imagery\HARDWARE_IMAGERY\Illustration - Misc Hardware\Windows Vista Illustration Icons\Server.png"/>
            <p:cNvPicPr>
              <a:picLocks noChangeAspect="1" noChangeArrowheads="1"/>
            </p:cNvPicPr>
            <p:nvPr/>
          </p:nvPicPr>
          <p:blipFill>
            <a:blip r:embed="rId10" cstate="print"/>
            <a:srcRect/>
            <a:stretch>
              <a:fillRect/>
            </a:stretch>
          </p:blipFill>
          <p:spPr bwMode="auto">
            <a:xfrm>
              <a:off x="1143000" y="2091150"/>
              <a:ext cx="723900" cy="990600"/>
            </a:xfrm>
            <a:prstGeom prst="rect">
              <a:avLst/>
            </a:prstGeom>
            <a:noFill/>
          </p:spPr>
        </p:pic>
        <p:pic>
          <p:nvPicPr>
            <p:cNvPr id="32" name="Picture 3" descr="\\eventsql\dvd27\Clip_Installer\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838200" y="2319750"/>
              <a:ext cx="406400" cy="457200"/>
            </a:xfrm>
            <a:prstGeom prst="rect">
              <a:avLst/>
            </a:prstGeom>
            <a:noFill/>
          </p:spPr>
        </p:pic>
        <p:pic>
          <p:nvPicPr>
            <p:cNvPr id="33" name="Picture 10" descr="MSMarket - MS Market Intranet screen"/>
            <p:cNvPicPr>
              <a:picLocks noChangeAspect="1" noChangeArrowheads="1"/>
            </p:cNvPicPr>
            <p:nvPr/>
          </p:nvPicPr>
          <p:blipFill>
            <a:blip r:embed="rId12" cstate="print"/>
            <a:srcRect/>
            <a:stretch>
              <a:fillRect/>
            </a:stretch>
          </p:blipFill>
          <p:spPr bwMode="auto">
            <a:xfrm>
              <a:off x="990600" y="1887379"/>
              <a:ext cx="386139" cy="304800"/>
            </a:xfrm>
            <a:prstGeom prst="rect">
              <a:avLst/>
            </a:prstGeom>
            <a:noFill/>
          </p:spPr>
        </p:pic>
        <p:pic>
          <p:nvPicPr>
            <p:cNvPr id="34" name="Picture 12" descr="CICS 3270 screen2"/>
            <p:cNvPicPr>
              <a:picLocks noChangeAspect="1" noChangeArrowheads="1"/>
            </p:cNvPicPr>
            <p:nvPr/>
          </p:nvPicPr>
          <p:blipFill>
            <a:blip r:embed="rId13" cstate="print"/>
            <a:srcRect/>
            <a:stretch>
              <a:fillRect/>
            </a:stretch>
          </p:blipFill>
          <p:spPr bwMode="auto">
            <a:xfrm>
              <a:off x="1524000" y="2420779"/>
              <a:ext cx="405384" cy="304800"/>
            </a:xfrm>
            <a:prstGeom prst="rect">
              <a:avLst/>
            </a:prstGeom>
            <a:noFill/>
          </p:spPr>
        </p:pic>
        <p:pic>
          <p:nvPicPr>
            <p:cNvPr id="35" name="Picture 214" descr="data analyzer"/>
            <p:cNvPicPr>
              <a:picLocks noChangeAspect="1" noChangeArrowheads="1"/>
            </p:cNvPicPr>
            <p:nvPr/>
          </p:nvPicPr>
          <p:blipFill>
            <a:blip r:embed="rId14" cstate="print"/>
            <a:srcRect/>
            <a:stretch>
              <a:fillRect/>
            </a:stretch>
          </p:blipFill>
          <p:spPr bwMode="auto">
            <a:xfrm>
              <a:off x="1524000" y="1963580"/>
              <a:ext cx="381000" cy="383396"/>
            </a:xfrm>
            <a:prstGeom prst="rect">
              <a:avLst/>
            </a:prstGeom>
            <a:noFill/>
          </p:spPr>
        </p:pic>
      </p:grpSp>
      <p:sp>
        <p:nvSpPr>
          <p:cNvPr id="36" name="Sun 39"/>
          <p:cNvSpPr/>
          <p:nvPr/>
        </p:nvSpPr>
        <p:spPr>
          <a:xfrm>
            <a:off x="6863816" y="4310986"/>
            <a:ext cx="1786225" cy="1385389"/>
          </a:xfrm>
          <a:prstGeom prst="sun">
            <a:avLst/>
          </a:prstGeom>
          <a:solidFill>
            <a:schemeClr val="accent5">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endParaRPr>
          </a:p>
        </p:txBody>
      </p:sp>
      <p:sp>
        <p:nvSpPr>
          <p:cNvPr id="37" name="TextBox 40"/>
          <p:cNvSpPr txBox="1"/>
          <p:nvPr/>
        </p:nvSpPr>
        <p:spPr>
          <a:xfrm>
            <a:off x="7039977" y="4737326"/>
            <a:ext cx="1439515" cy="646327"/>
          </a:xfrm>
          <a:prstGeom prst="rect">
            <a:avLst/>
          </a:prstGeom>
          <a:noFill/>
        </p:spPr>
        <p:txBody>
          <a:bodyPr wrap="square" lIns="91436" tIns="45718" rIns="91436" bIns="45718" rtlCol="0">
            <a:spAutoFit/>
          </a:bodyPr>
          <a:lstStyle/>
          <a:p>
            <a:pPr algn="ctr"/>
            <a:r>
              <a:rPr lang="en-US" sz="1200" dirty="0" smtClean="0"/>
              <a:t>RD </a:t>
            </a:r>
          </a:p>
          <a:p>
            <a:pPr algn="ctr"/>
            <a:r>
              <a:rPr lang="en-US" sz="1200" dirty="0" smtClean="0"/>
              <a:t>Connection Broker</a:t>
            </a:r>
          </a:p>
        </p:txBody>
      </p:sp>
      <p:grpSp>
        <p:nvGrpSpPr>
          <p:cNvPr id="38" name="Group 192"/>
          <p:cNvGrpSpPr/>
          <p:nvPr/>
        </p:nvGrpSpPr>
        <p:grpSpPr>
          <a:xfrm>
            <a:off x="6020357" y="5408264"/>
            <a:ext cx="990600" cy="533400"/>
            <a:chOff x="304800" y="3886200"/>
            <a:chExt cx="1447800" cy="942439"/>
          </a:xfrm>
        </p:grpSpPr>
        <p:grpSp>
          <p:nvGrpSpPr>
            <p:cNvPr id="39" name="Group 43"/>
            <p:cNvGrpSpPr/>
            <p:nvPr/>
          </p:nvGrpSpPr>
          <p:grpSpPr>
            <a:xfrm>
              <a:off x="304800" y="3886200"/>
              <a:ext cx="1447800" cy="942439"/>
              <a:chOff x="5715000" y="1371600"/>
              <a:chExt cx="1915906" cy="1352679"/>
            </a:xfrm>
          </p:grpSpPr>
          <p:pic>
            <p:nvPicPr>
              <p:cNvPr id="42"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43"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44"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45"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40"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41"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grpSp>
        <p:nvGrpSpPr>
          <p:cNvPr id="46" name="Group 208"/>
          <p:cNvGrpSpPr/>
          <p:nvPr/>
        </p:nvGrpSpPr>
        <p:grpSpPr>
          <a:xfrm>
            <a:off x="8915400" y="5471096"/>
            <a:ext cx="990600" cy="533400"/>
            <a:chOff x="304800" y="3886200"/>
            <a:chExt cx="1447800" cy="942439"/>
          </a:xfrm>
        </p:grpSpPr>
        <p:grpSp>
          <p:nvGrpSpPr>
            <p:cNvPr id="47" name="Group 43"/>
            <p:cNvGrpSpPr/>
            <p:nvPr/>
          </p:nvGrpSpPr>
          <p:grpSpPr>
            <a:xfrm>
              <a:off x="304800" y="3886200"/>
              <a:ext cx="1447800" cy="942439"/>
              <a:chOff x="5715000" y="1371600"/>
              <a:chExt cx="1915906" cy="1352679"/>
            </a:xfrm>
          </p:grpSpPr>
          <p:pic>
            <p:nvPicPr>
              <p:cNvPr id="50"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51"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52"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53"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48"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49"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grpSp>
        <p:nvGrpSpPr>
          <p:cNvPr id="54" name="Group 216"/>
          <p:cNvGrpSpPr/>
          <p:nvPr/>
        </p:nvGrpSpPr>
        <p:grpSpPr>
          <a:xfrm>
            <a:off x="7458464" y="6011180"/>
            <a:ext cx="990600" cy="533400"/>
            <a:chOff x="304800" y="3886200"/>
            <a:chExt cx="1447800" cy="942439"/>
          </a:xfrm>
        </p:grpSpPr>
        <p:grpSp>
          <p:nvGrpSpPr>
            <p:cNvPr id="55" name="Group 43"/>
            <p:cNvGrpSpPr/>
            <p:nvPr/>
          </p:nvGrpSpPr>
          <p:grpSpPr>
            <a:xfrm>
              <a:off x="304800" y="3886200"/>
              <a:ext cx="1447800" cy="942439"/>
              <a:chOff x="5715000" y="1371600"/>
              <a:chExt cx="1915906" cy="1352679"/>
            </a:xfrm>
          </p:grpSpPr>
          <p:pic>
            <p:nvPicPr>
              <p:cNvPr id="58"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59"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60"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61"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56"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57"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sp>
        <p:nvSpPr>
          <p:cNvPr id="62" name="Flowchart: Magnetic Disk 45"/>
          <p:cNvSpPr/>
          <p:nvPr/>
        </p:nvSpPr>
        <p:spPr>
          <a:xfrm>
            <a:off x="7484333" y="237169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3" name="Flowchart: Magnetic Disk 47"/>
          <p:cNvSpPr/>
          <p:nvPr/>
        </p:nvSpPr>
        <p:spPr>
          <a:xfrm>
            <a:off x="8664654" y="2438542"/>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4" name="Flowchart: Magnetic Disk 48"/>
          <p:cNvSpPr/>
          <p:nvPr/>
        </p:nvSpPr>
        <p:spPr>
          <a:xfrm>
            <a:off x="9062922" y="2465278"/>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5" name="TextBox 49"/>
          <p:cNvSpPr txBox="1"/>
          <p:nvPr/>
        </p:nvSpPr>
        <p:spPr>
          <a:xfrm>
            <a:off x="7345173" y="1803757"/>
            <a:ext cx="897816" cy="461661"/>
          </a:xfrm>
          <a:prstGeom prst="rect">
            <a:avLst/>
          </a:prstGeom>
          <a:noFill/>
        </p:spPr>
        <p:txBody>
          <a:bodyPr wrap="square" lIns="91436" tIns="45718" rIns="91436" bIns="45718" rtlCol="0">
            <a:spAutoFit/>
          </a:bodyPr>
          <a:lstStyle/>
          <a:p>
            <a:pPr algn="ctr"/>
            <a:r>
              <a:rPr lang="en-US" sz="1200" dirty="0" smtClean="0"/>
              <a:t>Pool de</a:t>
            </a:r>
          </a:p>
          <a:p>
            <a:pPr algn="ctr"/>
            <a:r>
              <a:rPr lang="en-US" sz="1200" dirty="0" smtClean="0"/>
              <a:t>VMs</a:t>
            </a:r>
          </a:p>
        </p:txBody>
      </p:sp>
      <p:sp>
        <p:nvSpPr>
          <p:cNvPr id="66" name="TextBox 100"/>
          <p:cNvSpPr txBox="1"/>
          <p:nvPr/>
        </p:nvSpPr>
        <p:spPr>
          <a:xfrm>
            <a:off x="5725551" y="3537643"/>
            <a:ext cx="1720902" cy="646327"/>
          </a:xfrm>
          <a:prstGeom prst="rect">
            <a:avLst/>
          </a:prstGeom>
          <a:noFill/>
        </p:spPr>
        <p:txBody>
          <a:bodyPr wrap="square" lIns="91436" tIns="45718" rIns="91436" bIns="45718" rtlCol="0">
            <a:spAutoFit/>
          </a:bodyPr>
          <a:lstStyle/>
          <a:p>
            <a:pPr algn="ctr"/>
            <a:r>
              <a:rPr lang="en-US" sz="1200" b="1" dirty="0" err="1" smtClean="0"/>
              <a:t>Una</a:t>
            </a:r>
            <a:r>
              <a:rPr lang="en-US" sz="1200" b="1" dirty="0" smtClean="0"/>
              <a:t> </a:t>
            </a:r>
            <a:r>
              <a:rPr lang="en-US" sz="1200" b="1" dirty="0" err="1" smtClean="0"/>
              <a:t>sesión</a:t>
            </a:r>
            <a:r>
              <a:rPr lang="en-US" sz="1200" b="1" dirty="0" smtClean="0"/>
              <a:t> de Windows Server </a:t>
            </a:r>
            <a:r>
              <a:rPr lang="en-US" sz="1200" b="1" dirty="0" err="1" smtClean="0"/>
              <a:t>por</a:t>
            </a:r>
            <a:r>
              <a:rPr lang="en-US" sz="1200" b="1" dirty="0" smtClean="0"/>
              <a:t> </a:t>
            </a:r>
            <a:r>
              <a:rPr lang="en-US" sz="1200" b="1" dirty="0" err="1" smtClean="0"/>
              <a:t>usuario</a:t>
            </a:r>
            <a:endParaRPr lang="en-US" sz="1200" b="1" dirty="0" smtClean="0"/>
          </a:p>
        </p:txBody>
      </p:sp>
      <p:sp>
        <p:nvSpPr>
          <p:cNvPr id="67" name="TextBox 113"/>
          <p:cNvSpPr txBox="1"/>
          <p:nvPr/>
        </p:nvSpPr>
        <p:spPr>
          <a:xfrm>
            <a:off x="5368316" y="1877285"/>
            <a:ext cx="2476500" cy="276999"/>
          </a:xfrm>
          <a:prstGeom prst="rect">
            <a:avLst/>
          </a:prstGeom>
          <a:noFill/>
        </p:spPr>
        <p:txBody>
          <a:bodyPr wrap="square" lIns="91436" tIns="45718" rIns="91436" bIns="45718" rtlCol="0">
            <a:spAutoFit/>
          </a:bodyPr>
          <a:lstStyle/>
          <a:p>
            <a:pPr algn="ctr"/>
            <a:r>
              <a:rPr lang="en-US" sz="1200" dirty="0" smtClean="0"/>
              <a:t>SO </a:t>
            </a:r>
            <a:r>
              <a:rPr lang="en-US" sz="1200" dirty="0" err="1" smtClean="0"/>
              <a:t>unico</a:t>
            </a:r>
            <a:endParaRPr lang="en-US" sz="1200" dirty="0" smtClean="0"/>
          </a:p>
        </p:txBody>
      </p:sp>
      <p:cxnSp>
        <p:nvCxnSpPr>
          <p:cNvPr id="68" name="Straight Connector 116"/>
          <p:cNvCxnSpPr/>
          <p:nvPr/>
        </p:nvCxnSpPr>
        <p:spPr>
          <a:xfrm rot="5400000">
            <a:off x="6165313" y="2825497"/>
            <a:ext cx="2446421" cy="1433"/>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69" name="TextBox 122"/>
          <p:cNvSpPr txBox="1"/>
          <p:nvPr/>
        </p:nvSpPr>
        <p:spPr>
          <a:xfrm>
            <a:off x="7924373" y="1401815"/>
            <a:ext cx="1390316" cy="307777"/>
          </a:xfrm>
          <a:prstGeom prst="rect">
            <a:avLst/>
          </a:prstGeom>
        </p:spPr>
        <p:txBody>
          <a:bodyPr wrap="square" lIns="76197" tIns="38098" rIns="76197" bIns="38098" rtlCol="0">
            <a:spAutoFit/>
          </a:bodyPr>
          <a:lstStyle/>
          <a:p>
            <a:r>
              <a:rPr lang="en-US" sz="1500" b="1" dirty="0" smtClean="0"/>
              <a:t>RD </a:t>
            </a:r>
            <a:r>
              <a:rPr lang="en-US" sz="1500" b="1" dirty="0" err="1" smtClean="0"/>
              <a:t>Virt</a:t>
            </a:r>
            <a:r>
              <a:rPr lang="en-US" sz="1500" b="1" dirty="0" smtClean="0"/>
              <a:t> Host</a:t>
            </a:r>
          </a:p>
        </p:txBody>
      </p:sp>
      <p:sp>
        <p:nvSpPr>
          <p:cNvPr id="70" name="TextBox 123"/>
          <p:cNvSpPr txBox="1"/>
          <p:nvPr/>
        </p:nvSpPr>
        <p:spPr>
          <a:xfrm>
            <a:off x="5875284" y="1408500"/>
            <a:ext cx="1537138" cy="538605"/>
          </a:xfrm>
          <a:prstGeom prst="rect">
            <a:avLst/>
          </a:prstGeom>
        </p:spPr>
        <p:txBody>
          <a:bodyPr wrap="square" lIns="76197" tIns="38098" rIns="76197" bIns="38098" rtlCol="0">
            <a:spAutoFit/>
          </a:bodyPr>
          <a:lstStyle/>
          <a:p>
            <a:pPr algn="ctr"/>
            <a:r>
              <a:rPr lang="en-US" sz="1500" b="1" dirty="0" smtClean="0"/>
              <a:t>RD Session Host</a:t>
            </a:r>
          </a:p>
        </p:txBody>
      </p:sp>
      <p:sp>
        <p:nvSpPr>
          <p:cNvPr id="71" name="TextBox 124"/>
          <p:cNvSpPr txBox="1"/>
          <p:nvPr/>
        </p:nvSpPr>
        <p:spPr>
          <a:xfrm>
            <a:off x="8382000" y="1752600"/>
            <a:ext cx="1325145" cy="276995"/>
          </a:xfrm>
          <a:prstGeom prst="rect">
            <a:avLst/>
          </a:prstGeom>
          <a:noFill/>
        </p:spPr>
        <p:txBody>
          <a:bodyPr wrap="square" lIns="91436" tIns="45718" rIns="91436" bIns="45718" rtlCol="0">
            <a:spAutoFit/>
          </a:bodyPr>
          <a:lstStyle/>
          <a:p>
            <a:pPr algn="ctr"/>
            <a:r>
              <a:rPr lang="en-US" sz="1200" dirty="0" smtClean="0"/>
              <a:t>VMs </a:t>
            </a:r>
            <a:r>
              <a:rPr lang="en-US" sz="1200" dirty="0" err="1" smtClean="0"/>
              <a:t>Personales</a:t>
            </a:r>
            <a:endParaRPr lang="en-US" sz="1200" dirty="0" smtClean="0"/>
          </a:p>
        </p:txBody>
      </p:sp>
      <p:sp>
        <p:nvSpPr>
          <p:cNvPr id="72" name="Flowchart: Magnetic Disk 125"/>
          <p:cNvSpPr/>
          <p:nvPr/>
        </p:nvSpPr>
        <p:spPr>
          <a:xfrm>
            <a:off x="6477804" y="2217963"/>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350" y="306389"/>
            <a:ext cx="9264650" cy="836611"/>
          </a:xfrm>
        </p:spPr>
        <p:txBody>
          <a:bodyPr/>
          <a:lstStyle/>
          <a:p>
            <a:r>
              <a:rPr lang="es-ES" noProof="0" dirty="0" err="1" smtClean="0"/>
              <a:t>Remote</a:t>
            </a:r>
            <a:r>
              <a:rPr lang="es-ES" noProof="0" dirty="0" smtClean="0"/>
              <a:t> Desktop </a:t>
            </a:r>
            <a:r>
              <a:rPr lang="es-ES" noProof="0" dirty="0" err="1" smtClean="0"/>
              <a:t>Connection</a:t>
            </a:r>
            <a:r>
              <a:rPr lang="es-ES" noProof="0" dirty="0" smtClean="0"/>
              <a:t> </a:t>
            </a:r>
            <a:r>
              <a:rPr lang="es-ES" noProof="0" dirty="0" err="1" smtClean="0"/>
              <a:t>Broker</a:t>
            </a:r>
            <a:endParaRPr lang="es-ES" noProof="0" dirty="0"/>
          </a:p>
        </p:txBody>
      </p:sp>
      <p:pic>
        <p:nvPicPr>
          <p:cNvPr id="3082"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4139718" y="1618166"/>
            <a:ext cx="1886266" cy="1288806"/>
          </a:xfrm>
          <a:prstGeom prst="rect">
            <a:avLst/>
          </a:prstGeom>
          <a:noFill/>
        </p:spPr>
      </p:pic>
      <p:sp>
        <p:nvSpPr>
          <p:cNvPr id="15" name="TextBox 14"/>
          <p:cNvSpPr txBox="1"/>
          <p:nvPr/>
        </p:nvSpPr>
        <p:spPr>
          <a:xfrm>
            <a:off x="4250481" y="2485619"/>
            <a:ext cx="1678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Session Broker</a:t>
            </a:r>
          </a:p>
        </p:txBody>
      </p:sp>
      <p:grpSp>
        <p:nvGrpSpPr>
          <p:cNvPr id="2" name="Group 66"/>
          <p:cNvGrpSpPr/>
          <p:nvPr/>
        </p:nvGrpSpPr>
        <p:grpSpPr>
          <a:xfrm>
            <a:off x="6854290" y="1280222"/>
            <a:ext cx="994522" cy="2384328"/>
            <a:chOff x="6139466" y="1280222"/>
            <a:chExt cx="918020" cy="2384328"/>
          </a:xfrm>
        </p:grpSpPr>
        <p:grpSp>
          <p:nvGrpSpPr>
            <p:cNvPr id="3" name="Group 42"/>
            <p:cNvGrpSpPr/>
            <p:nvPr/>
          </p:nvGrpSpPr>
          <p:grpSpPr>
            <a:xfrm>
              <a:off x="6139466" y="1280222"/>
              <a:ext cx="918020" cy="2231394"/>
              <a:chOff x="6127571" y="1280222"/>
              <a:chExt cx="918020" cy="2231394"/>
            </a:xfrm>
          </p:grpSpPr>
          <p:pic>
            <p:nvPicPr>
              <p:cNvPr id="307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280222"/>
                <a:ext cx="898970" cy="788956"/>
              </a:xfrm>
              <a:prstGeom prst="rect">
                <a:avLst/>
              </a:prstGeom>
              <a:noFill/>
            </p:spPr>
          </p:pic>
          <p:pic>
            <p:nvPicPr>
              <p:cNvPr id="14"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640831"/>
                <a:ext cx="898970" cy="788956"/>
              </a:xfrm>
              <a:prstGeom prst="rect">
                <a:avLst/>
              </a:prstGeom>
              <a:noFill/>
            </p:spPr>
          </p:pic>
          <p:pic>
            <p:nvPicPr>
              <p:cNvPr id="1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46621" y="2001440"/>
                <a:ext cx="898970" cy="788956"/>
              </a:xfrm>
              <a:prstGeom prst="rect">
                <a:avLst/>
              </a:prstGeom>
              <a:noFill/>
            </p:spPr>
          </p:pic>
          <p:pic>
            <p:nvPicPr>
              <p:cNvPr id="1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362049"/>
                <a:ext cx="898970" cy="788956"/>
              </a:xfrm>
              <a:prstGeom prst="rect">
                <a:avLst/>
              </a:prstGeom>
              <a:noFill/>
            </p:spPr>
          </p:pic>
          <p:pic>
            <p:nvPicPr>
              <p:cNvPr id="2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722660"/>
                <a:ext cx="898970" cy="788956"/>
              </a:xfrm>
              <a:prstGeom prst="rect">
                <a:avLst/>
              </a:prstGeom>
              <a:noFill/>
            </p:spPr>
          </p:pic>
        </p:grpSp>
        <p:sp>
          <p:nvSpPr>
            <p:cNvPr id="34" name="TextBox 33"/>
            <p:cNvSpPr txBox="1"/>
            <p:nvPr/>
          </p:nvSpPr>
          <p:spPr>
            <a:xfrm>
              <a:off x="6192152" y="3356773"/>
              <a:ext cx="812648"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Farm</a:t>
              </a:r>
            </a:p>
          </p:txBody>
        </p:sp>
      </p:grpSp>
      <p:sp>
        <p:nvSpPr>
          <p:cNvPr id="54" name="Up-Down Arrow 53"/>
          <p:cNvSpPr/>
          <p:nvPr/>
        </p:nvSpPr>
        <p:spPr bwMode="auto">
          <a:xfrm>
            <a:off x="4809405" y="2847976"/>
            <a:ext cx="567531" cy="142875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5" name="Left-Right Arrow 54"/>
          <p:cNvSpPr/>
          <p:nvPr/>
        </p:nvSpPr>
        <p:spPr bwMode="auto">
          <a:xfrm>
            <a:off x="3837552" y="1943101"/>
            <a:ext cx="629443"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7" name="Left-Right Arrow 56"/>
          <p:cNvSpPr/>
          <p:nvPr/>
        </p:nvSpPr>
        <p:spPr bwMode="auto">
          <a:xfrm>
            <a:off x="5768180" y="1943101"/>
            <a:ext cx="990601"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4" name="Group 68"/>
          <p:cNvGrpSpPr/>
          <p:nvPr/>
        </p:nvGrpSpPr>
        <p:grpSpPr>
          <a:xfrm>
            <a:off x="3934259" y="4203178"/>
            <a:ext cx="2287422" cy="2242672"/>
            <a:chOff x="3631624" y="4203178"/>
            <a:chExt cx="2111466" cy="2242672"/>
          </a:xfrm>
        </p:grpSpPr>
        <p:grpSp>
          <p:nvGrpSpPr>
            <p:cNvPr id="6" name="Group 74"/>
            <p:cNvGrpSpPr/>
            <p:nvPr/>
          </p:nvGrpSpPr>
          <p:grpSpPr>
            <a:xfrm>
              <a:off x="3631624" y="4203178"/>
              <a:ext cx="2111466" cy="1943997"/>
              <a:chOff x="3631624" y="4203178"/>
              <a:chExt cx="2111466" cy="1943997"/>
            </a:xfrm>
          </p:grpSpPr>
          <p:pic>
            <p:nvPicPr>
              <p:cNvPr id="17"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203178"/>
                <a:ext cx="682716" cy="639072"/>
              </a:xfrm>
              <a:prstGeom prst="rect">
                <a:avLst/>
              </a:prstGeom>
              <a:noFill/>
            </p:spPr>
          </p:pic>
          <p:pic>
            <p:nvPicPr>
              <p:cNvPr id="2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5508103"/>
                <a:ext cx="682716" cy="639072"/>
              </a:xfrm>
              <a:prstGeom prst="rect">
                <a:avLst/>
              </a:prstGeom>
              <a:noFill/>
            </p:spPr>
          </p:pic>
          <p:pic>
            <p:nvPicPr>
              <p:cNvPr id="24"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3631624" y="4855641"/>
                <a:ext cx="682716" cy="639072"/>
              </a:xfrm>
              <a:prstGeom prst="rect">
                <a:avLst/>
              </a:prstGeom>
              <a:noFill/>
            </p:spPr>
          </p:pic>
          <p:pic>
            <p:nvPicPr>
              <p:cNvPr id="25"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855641"/>
                <a:ext cx="682716" cy="639072"/>
              </a:xfrm>
              <a:prstGeom prst="rect">
                <a:avLst/>
              </a:prstGeom>
              <a:noFill/>
            </p:spPr>
          </p:pic>
          <p:pic>
            <p:nvPicPr>
              <p:cNvPr id="29"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5060374" y="4855641"/>
                <a:ext cx="682716" cy="639072"/>
              </a:xfrm>
              <a:prstGeom prst="rect">
                <a:avLst/>
              </a:prstGeom>
              <a:noFill/>
            </p:spPr>
          </p:pic>
          <p:pic>
            <p:nvPicPr>
              <p:cNvPr id="30"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203178"/>
                <a:ext cx="682716" cy="639072"/>
              </a:xfrm>
              <a:prstGeom prst="rect">
                <a:avLst/>
              </a:prstGeom>
              <a:noFill/>
            </p:spPr>
          </p:pic>
          <p:pic>
            <p:nvPicPr>
              <p:cNvPr id="31"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5508103"/>
                <a:ext cx="682716" cy="639072"/>
              </a:xfrm>
              <a:prstGeom prst="rect">
                <a:avLst/>
              </a:prstGeom>
              <a:noFill/>
            </p:spPr>
          </p:pic>
          <p:pic>
            <p:nvPicPr>
              <p:cNvPr id="3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855641"/>
                <a:ext cx="682716" cy="639072"/>
              </a:xfrm>
              <a:prstGeom prst="rect">
                <a:avLst/>
              </a:prstGeom>
              <a:noFill/>
            </p:spPr>
          </p:pic>
        </p:grpSp>
        <p:sp>
          <p:nvSpPr>
            <p:cNvPr id="59" name="TextBox 58"/>
            <p:cNvSpPr txBox="1"/>
            <p:nvPr/>
          </p:nvSpPr>
          <p:spPr>
            <a:xfrm>
              <a:off x="4257357" y="6138073"/>
              <a:ext cx="859998"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Users</a:t>
              </a:r>
            </a:p>
          </p:txBody>
        </p:sp>
      </p:grpSp>
      <p:sp>
        <p:nvSpPr>
          <p:cNvPr id="62" name="Left-Right Arrow 61"/>
          <p:cNvSpPr/>
          <p:nvPr/>
        </p:nvSpPr>
        <p:spPr bwMode="auto">
          <a:xfrm>
            <a:off x="1506538" y="1943101"/>
            <a:ext cx="1300162"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7" name="Group 69"/>
          <p:cNvGrpSpPr/>
          <p:nvPr/>
        </p:nvGrpSpPr>
        <p:grpSpPr>
          <a:xfrm>
            <a:off x="5" y="1583797"/>
            <a:ext cx="1544391" cy="1349797"/>
            <a:chOff x="4" y="1831446"/>
            <a:chExt cx="1425592" cy="1349797"/>
          </a:xfrm>
        </p:grpSpPr>
        <p:pic>
          <p:nvPicPr>
            <p:cNvPr id="60"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141246" y="1831446"/>
              <a:ext cx="819259" cy="766886"/>
            </a:xfrm>
            <a:prstGeom prst="rect">
              <a:avLst/>
            </a:prstGeom>
            <a:noFill/>
          </p:spPr>
        </p:pic>
        <p:grpSp>
          <p:nvGrpSpPr>
            <p:cNvPr id="8" name="Group 68"/>
            <p:cNvGrpSpPr/>
            <p:nvPr/>
          </p:nvGrpSpPr>
          <p:grpSpPr>
            <a:xfrm>
              <a:off x="4" y="2414357"/>
              <a:ext cx="1425592" cy="766886"/>
              <a:chOff x="4" y="2414357"/>
              <a:chExt cx="1425592" cy="766886"/>
            </a:xfrm>
          </p:grpSpPr>
          <p:pic>
            <p:nvPicPr>
              <p:cNvPr id="61"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606337" y="2414357"/>
                <a:ext cx="819259" cy="766886"/>
              </a:xfrm>
              <a:prstGeom prst="rect">
                <a:avLst/>
              </a:prstGeom>
              <a:noFill/>
            </p:spPr>
          </p:pic>
          <p:pic>
            <p:nvPicPr>
              <p:cNvPr id="63"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4" y="2414357"/>
                <a:ext cx="819259" cy="766886"/>
              </a:xfrm>
              <a:prstGeom prst="rect">
                <a:avLst/>
              </a:prstGeom>
              <a:noFill/>
            </p:spPr>
          </p:pic>
        </p:grpSp>
      </p:grpSp>
      <p:sp>
        <p:nvSpPr>
          <p:cNvPr id="64" name="Rectangle 63"/>
          <p:cNvSpPr/>
          <p:nvPr/>
        </p:nvSpPr>
        <p:spPr>
          <a:xfrm>
            <a:off x="306368" y="2712393"/>
            <a:ext cx="931665"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TS Users</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Remote</a:t>
            </a:r>
          </a:p>
        </p:txBody>
      </p:sp>
      <p:sp>
        <p:nvSpPr>
          <p:cNvPr id="50" name="Up-Down Arrow 49"/>
          <p:cNvSpPr/>
          <p:nvPr/>
        </p:nvSpPr>
        <p:spPr bwMode="auto">
          <a:xfrm rot="2788475">
            <a:off x="3546518" y="2523031"/>
            <a:ext cx="523875" cy="1635668"/>
          </a:xfrm>
          <a:prstGeom prst="upDownArrow">
            <a:avLst/>
          </a:prstGeom>
          <a:solidFill>
            <a:schemeClr val="accent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9" name="Group 66"/>
          <p:cNvGrpSpPr/>
          <p:nvPr/>
        </p:nvGrpSpPr>
        <p:grpSpPr>
          <a:xfrm>
            <a:off x="1896045" y="4122727"/>
            <a:ext cx="1976823" cy="2323125"/>
            <a:chOff x="1750194" y="4122725"/>
            <a:chExt cx="1824759" cy="2323125"/>
          </a:xfrm>
        </p:grpSpPr>
        <p:grpSp>
          <p:nvGrpSpPr>
            <p:cNvPr id="10" name="Group 51"/>
            <p:cNvGrpSpPr>
              <a:grpSpLocks noChangeAspect="1"/>
            </p:cNvGrpSpPr>
            <p:nvPr/>
          </p:nvGrpSpPr>
          <p:grpSpPr>
            <a:xfrm>
              <a:off x="2033145" y="4122725"/>
              <a:ext cx="1258856" cy="1953893"/>
              <a:chOff x="1752600" y="3979847"/>
              <a:chExt cx="1394854" cy="2164978"/>
            </a:xfrm>
          </p:grpSpPr>
          <p:grpSp>
            <p:nvGrpSpPr>
              <p:cNvPr id="11" name="Group 40"/>
              <p:cNvGrpSpPr/>
              <p:nvPr/>
            </p:nvGrpSpPr>
            <p:grpSpPr>
              <a:xfrm>
                <a:off x="2381250" y="3979847"/>
                <a:ext cx="766204" cy="2164978"/>
                <a:chOff x="2381250" y="4379897"/>
                <a:chExt cx="766204" cy="2164978"/>
              </a:xfrm>
            </p:grpSpPr>
            <p:pic>
              <p:nvPicPr>
                <p:cNvPr id="3080"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034482"/>
                  <a:ext cx="766204" cy="855808"/>
                </a:xfrm>
                <a:prstGeom prst="rect">
                  <a:avLst/>
                </a:prstGeom>
                <a:noFill/>
              </p:spPr>
            </p:pic>
            <p:pic>
              <p:nvPicPr>
                <p:cNvPr id="26"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4379897"/>
                  <a:ext cx="766204" cy="855808"/>
                </a:xfrm>
                <a:prstGeom prst="rect">
                  <a:avLst/>
                </a:prstGeom>
                <a:noFill/>
              </p:spPr>
            </p:pic>
            <p:pic>
              <p:nvPicPr>
                <p:cNvPr id="2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689067"/>
                  <a:ext cx="766204" cy="855808"/>
                </a:xfrm>
                <a:prstGeom prst="rect">
                  <a:avLst/>
                </a:prstGeom>
                <a:noFill/>
              </p:spPr>
            </p:pic>
          </p:grpSp>
          <p:grpSp>
            <p:nvGrpSpPr>
              <p:cNvPr id="12" name="Group 39"/>
              <p:cNvGrpSpPr/>
              <p:nvPr/>
            </p:nvGrpSpPr>
            <p:grpSpPr>
              <a:xfrm>
                <a:off x="1752600" y="3979847"/>
                <a:ext cx="766204" cy="2164978"/>
                <a:chOff x="1057275" y="4532297"/>
                <a:chExt cx="766204" cy="2164978"/>
              </a:xfrm>
            </p:grpSpPr>
            <p:pic>
              <p:nvPicPr>
                <p:cNvPr id="3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186882"/>
                  <a:ext cx="766204" cy="855808"/>
                </a:xfrm>
                <a:prstGeom prst="rect">
                  <a:avLst/>
                </a:prstGeom>
                <a:noFill/>
              </p:spPr>
            </p:pic>
            <p:pic>
              <p:nvPicPr>
                <p:cNvPr id="38"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4532297"/>
                  <a:ext cx="766204" cy="855808"/>
                </a:xfrm>
                <a:prstGeom prst="rect">
                  <a:avLst/>
                </a:prstGeom>
                <a:noFill/>
              </p:spPr>
            </p:pic>
            <p:pic>
              <p:nvPicPr>
                <p:cNvPr id="39"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841467"/>
                  <a:ext cx="766204" cy="855808"/>
                </a:xfrm>
                <a:prstGeom prst="rect">
                  <a:avLst/>
                </a:prstGeom>
                <a:noFill/>
              </p:spPr>
            </p:pic>
          </p:grpSp>
        </p:grpSp>
        <p:sp>
          <p:nvSpPr>
            <p:cNvPr id="51" name="TextBox 50"/>
            <p:cNvSpPr txBox="1"/>
            <p:nvPr/>
          </p:nvSpPr>
          <p:spPr>
            <a:xfrm>
              <a:off x="1750194" y="6138073"/>
              <a:ext cx="182475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Hosted Desktop Users</a:t>
              </a:r>
            </a:p>
          </p:txBody>
        </p:sp>
      </p:grpSp>
      <p:sp>
        <p:nvSpPr>
          <p:cNvPr id="56" name="Up-Down Arrow 55"/>
          <p:cNvSpPr/>
          <p:nvPr/>
        </p:nvSpPr>
        <p:spPr bwMode="auto">
          <a:xfrm rot="8630486">
            <a:off x="6034334" y="2648853"/>
            <a:ext cx="567531" cy="1419841"/>
          </a:xfrm>
          <a:prstGeom prst="upDownArrow">
            <a:avLst/>
          </a:prstGeom>
          <a:solidFill>
            <a:schemeClr val="accent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3" name="Group 65"/>
          <p:cNvGrpSpPr/>
          <p:nvPr/>
        </p:nvGrpSpPr>
        <p:grpSpPr>
          <a:xfrm>
            <a:off x="6697366" y="3810001"/>
            <a:ext cx="1308370" cy="2264375"/>
            <a:chOff x="6182184" y="3810000"/>
            <a:chExt cx="1207726" cy="2264375"/>
          </a:xfrm>
        </p:grpSpPr>
        <p:grpSp>
          <p:nvGrpSpPr>
            <p:cNvPr id="19" name="Group 64"/>
            <p:cNvGrpSpPr/>
            <p:nvPr/>
          </p:nvGrpSpPr>
          <p:grpSpPr>
            <a:xfrm>
              <a:off x="6387554" y="3810000"/>
              <a:ext cx="796986" cy="2166962"/>
              <a:chOff x="6302388" y="3810000"/>
              <a:chExt cx="796986" cy="2166962"/>
            </a:xfrm>
          </p:grpSpPr>
          <p:pic>
            <p:nvPicPr>
              <p:cNvPr id="102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3810000"/>
                <a:ext cx="796986" cy="854894"/>
              </a:xfrm>
              <a:prstGeom prst="rect">
                <a:avLst/>
              </a:prstGeom>
              <a:noFill/>
            </p:spPr>
          </p:pic>
          <p:pic>
            <p:nvPicPr>
              <p:cNvPr id="44"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247356"/>
                <a:ext cx="796986" cy="854894"/>
              </a:xfrm>
              <a:prstGeom prst="rect">
                <a:avLst/>
              </a:prstGeom>
              <a:noFill/>
            </p:spPr>
          </p:pic>
          <p:pic>
            <p:nvPicPr>
              <p:cNvPr id="45"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5122068"/>
                <a:ext cx="796986" cy="854894"/>
              </a:xfrm>
              <a:prstGeom prst="rect">
                <a:avLst/>
              </a:prstGeom>
              <a:noFill/>
            </p:spPr>
          </p:pic>
          <p:pic>
            <p:nvPicPr>
              <p:cNvPr id="4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684712"/>
                <a:ext cx="796986" cy="854894"/>
              </a:xfrm>
              <a:prstGeom prst="rect">
                <a:avLst/>
              </a:prstGeom>
              <a:noFill/>
            </p:spPr>
          </p:pic>
        </p:grpSp>
        <p:sp>
          <p:nvSpPr>
            <p:cNvPr id="58" name="TextBox 57"/>
            <p:cNvSpPr txBox="1"/>
            <p:nvPr/>
          </p:nvSpPr>
          <p:spPr>
            <a:xfrm>
              <a:off x="6182184" y="5766598"/>
              <a:ext cx="1207726"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sp>
        <p:nvSpPr>
          <p:cNvPr id="73" name="Up-Down Arrow 72"/>
          <p:cNvSpPr/>
          <p:nvPr/>
        </p:nvSpPr>
        <p:spPr bwMode="auto">
          <a:xfrm rot="2788475">
            <a:off x="1972403" y="2113642"/>
            <a:ext cx="523875" cy="2217762"/>
          </a:xfrm>
          <a:prstGeom prst="up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1" name="Group 65"/>
          <p:cNvGrpSpPr/>
          <p:nvPr/>
        </p:nvGrpSpPr>
        <p:grpSpPr>
          <a:xfrm>
            <a:off x="152925" y="3660124"/>
            <a:ext cx="1459053" cy="1804341"/>
            <a:chOff x="141161" y="3660122"/>
            <a:chExt cx="1346818" cy="1804341"/>
          </a:xfrm>
        </p:grpSpPr>
        <p:pic>
          <p:nvPicPr>
            <p:cNvPr id="68"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3660122"/>
              <a:ext cx="611846" cy="685002"/>
            </a:xfrm>
            <a:prstGeom prst="rect">
              <a:avLst/>
            </a:prstGeom>
            <a:noFill/>
          </p:spPr>
        </p:pic>
        <p:pic>
          <p:nvPicPr>
            <p:cNvPr id="71"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4288772"/>
              <a:ext cx="611846" cy="685002"/>
            </a:xfrm>
            <a:prstGeom prst="rect">
              <a:avLst/>
            </a:prstGeom>
            <a:noFill/>
          </p:spPr>
        </p:pic>
        <p:pic>
          <p:nvPicPr>
            <p:cNvPr id="72"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742951" y="4012547"/>
              <a:ext cx="611846" cy="685002"/>
            </a:xfrm>
            <a:prstGeom prst="rect">
              <a:avLst/>
            </a:prstGeom>
            <a:noFill/>
          </p:spPr>
        </p:pic>
        <p:sp>
          <p:nvSpPr>
            <p:cNvPr id="74" name="Rectangle 73"/>
            <p:cNvSpPr/>
            <p:nvPr/>
          </p:nvSpPr>
          <p:spPr>
            <a:xfrm>
              <a:off x="141161" y="4941243"/>
              <a:ext cx="1346818"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Hosted Desktop</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Users (Remote)</a:t>
              </a:r>
            </a:p>
          </p:txBody>
        </p:sp>
      </p:grpSp>
      <p:grpSp>
        <p:nvGrpSpPr>
          <p:cNvPr id="23" name="Group 69"/>
          <p:cNvGrpSpPr/>
          <p:nvPr/>
        </p:nvGrpSpPr>
        <p:grpSpPr>
          <a:xfrm>
            <a:off x="2505252" y="1674019"/>
            <a:ext cx="1663524" cy="1440514"/>
            <a:chOff x="2312539" y="1674019"/>
            <a:chExt cx="1535561" cy="1440514"/>
          </a:xfrm>
        </p:grpSpPr>
        <p:pic>
          <p:nvPicPr>
            <p:cNvPr id="3078" name="Picture 6" descr="C:\Users\jeffwoo\Documents\Work\Customers &amp; Events\Latest Overview &amp; Roadmap Deck\Virtualization Images for PPTs\Firewall.png"/>
            <p:cNvPicPr>
              <a:picLocks noChangeAspect="1" noChangeArrowheads="1"/>
            </p:cNvPicPr>
            <p:nvPr/>
          </p:nvPicPr>
          <p:blipFill>
            <a:blip r:embed="rId10"/>
            <a:srcRect/>
            <a:stretch>
              <a:fillRect/>
            </a:stretch>
          </p:blipFill>
          <p:spPr bwMode="auto">
            <a:xfrm>
              <a:off x="2312539" y="1674019"/>
              <a:ext cx="1535561" cy="1440514"/>
            </a:xfrm>
            <a:prstGeom prst="rect">
              <a:avLst/>
            </a:prstGeom>
            <a:noFill/>
          </p:spPr>
        </p:pic>
        <p:sp>
          <p:nvSpPr>
            <p:cNvPr id="65" name="TextBox 64"/>
            <p:cNvSpPr txBox="1"/>
            <p:nvPr/>
          </p:nvSpPr>
          <p:spPr>
            <a:xfrm>
              <a:off x="2526484" y="1970649"/>
              <a:ext cx="1080474"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Gateway</a:t>
              </a:r>
            </a:p>
          </p:txBody>
        </p:sp>
      </p:grpSp>
      <p:sp>
        <p:nvSpPr>
          <p:cNvPr id="75" name="Left-Up Arrow 74"/>
          <p:cNvSpPr/>
          <p:nvPr/>
        </p:nvSpPr>
        <p:spPr bwMode="auto">
          <a:xfrm rot="16200000">
            <a:off x="8141587" y="2138509"/>
            <a:ext cx="1004935" cy="892521"/>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6" name="Left-Up Arrow 75"/>
          <p:cNvSpPr/>
          <p:nvPr/>
        </p:nvSpPr>
        <p:spPr bwMode="auto">
          <a:xfrm>
            <a:off x="8001636" y="4389321"/>
            <a:ext cx="1088679"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8" name="Group 77"/>
          <p:cNvGrpSpPr/>
          <p:nvPr/>
        </p:nvGrpSpPr>
        <p:grpSpPr>
          <a:xfrm>
            <a:off x="8000717" y="3100390"/>
            <a:ext cx="1568450" cy="1457325"/>
            <a:chOff x="7385277" y="3100388"/>
            <a:chExt cx="1447800" cy="1457325"/>
          </a:xfrm>
        </p:grpSpPr>
        <p:pic>
          <p:nvPicPr>
            <p:cNvPr id="48" name="Picture 9" descr="C:\Users\jeffwoo\Documents\Work\Customers &amp; Events\Latest Overview &amp; Roadmap Deck\Virtualization Images for PPTs\Data.png"/>
            <p:cNvPicPr>
              <a:picLocks noChangeAspect="1" noChangeArrowheads="1"/>
            </p:cNvPicPr>
            <p:nvPr/>
          </p:nvPicPr>
          <p:blipFill>
            <a:blip r:embed="rId11"/>
            <a:srcRect/>
            <a:stretch>
              <a:fillRect/>
            </a:stretch>
          </p:blipFill>
          <p:spPr bwMode="auto">
            <a:xfrm>
              <a:off x="7385277" y="3100388"/>
              <a:ext cx="1447800" cy="1457325"/>
            </a:xfrm>
            <a:prstGeom prst="rect">
              <a:avLst/>
            </a:prstGeom>
            <a:noFill/>
          </p:spPr>
        </p:pic>
        <p:sp>
          <p:nvSpPr>
            <p:cNvPr id="77" name="TextBox 76"/>
            <p:cNvSpPr txBox="1"/>
            <p:nvPr/>
          </p:nvSpPr>
          <p:spPr>
            <a:xfrm>
              <a:off x="7734666" y="3977902"/>
              <a:ext cx="749022"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Storage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73" grpId="0" animBg="1"/>
      <p:bldP spid="7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505"/>
            <a:ext cx="8915399" cy="1523495"/>
          </a:xfrm>
        </p:spPr>
        <p:txBody>
          <a:bodyPr/>
          <a:lstStyle/>
          <a:p>
            <a:r>
              <a:rPr lang="es-ES" sz="6000" noProof="0" dirty="0" smtClean="0"/>
              <a:t>DEMO</a:t>
            </a:r>
            <a:r>
              <a:rPr lang="es-ES" sz="4400" noProof="0" dirty="0" smtClean="0"/>
              <a:t/>
            </a:r>
            <a:br>
              <a:rPr lang="es-ES" sz="4400" noProof="0" dirty="0" smtClean="0"/>
            </a:br>
            <a:r>
              <a:rPr lang="es-ES" sz="3200" dirty="0" err="1" smtClean="0"/>
              <a:t>Hosted</a:t>
            </a:r>
            <a:r>
              <a:rPr lang="es-ES" sz="3200" dirty="0" smtClean="0"/>
              <a:t> Desktops (VDI)</a:t>
            </a:r>
            <a:endParaRPr lang="es-ES" sz="4000" noProof="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a:srcRect/>
          <a:stretch>
            <a:fillRect/>
          </a:stretch>
        </p:blipFill>
        <p:spPr bwMode="black">
          <a:xfrm>
            <a:off x="2521659" y="2787388"/>
            <a:ext cx="4862683" cy="1283229"/>
          </a:xfrm>
          <a:prstGeom prst="rect">
            <a:avLst/>
          </a:prstGeom>
          <a:noFill/>
        </p:spPr>
      </p:pic>
      <p:sp>
        <p:nvSpPr>
          <p:cNvPr id="5" name="Text Box 3"/>
          <p:cNvSpPr txBox="1">
            <a:spLocks noChangeArrowheads="1"/>
          </p:cNvSpPr>
          <p:nvPr/>
        </p:nvSpPr>
        <p:spPr bwMode="blackWhite">
          <a:xfrm>
            <a:off x="406192" y="6106194"/>
            <a:ext cx="90805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descr="streaks.png"/>
          <p:cNvPicPr>
            <a:picLocks noChangeAspect="1"/>
          </p:cNvPicPr>
          <p:nvPr/>
        </p:nvPicPr>
        <p:blipFill>
          <a:blip r:embed="rId4" cstate="print"/>
          <a:stretch>
            <a:fillRect/>
          </a:stretch>
        </p:blipFill>
        <p:spPr>
          <a:xfrm>
            <a:off x="-478967" y="3625791"/>
            <a:ext cx="10883126" cy="2644140"/>
          </a:xfrm>
          <a:prstGeom prst="rect">
            <a:avLst/>
          </a:prstGeom>
        </p:spPr>
      </p:pic>
      <p:pic>
        <p:nvPicPr>
          <p:cNvPr id="46" name="Picture 9" descr="C:\Program Files\Microsoft Resource DVD Artwork\DVD_ART\Artwork_Imagery\Shapes and Graphics\circular shapes\sphere ball\sphere red large ball.png"/>
          <p:cNvPicPr>
            <a:picLocks noChangeAspect="1" noChangeArrowheads="1"/>
          </p:cNvPicPr>
          <p:nvPr/>
        </p:nvPicPr>
        <p:blipFill>
          <a:blip r:embed="rId5" cstate="print"/>
          <a:stretch>
            <a:fillRect/>
          </a:stretch>
        </p:blipFill>
        <p:spPr bwMode="auto">
          <a:xfrm>
            <a:off x="6669948" y="5099678"/>
            <a:ext cx="1179500" cy="1091370"/>
          </a:xfrm>
          <a:prstGeom prst="rect">
            <a:avLst/>
          </a:prstGeom>
          <a:noFill/>
          <a:ln>
            <a:noFill/>
          </a:ln>
        </p:spPr>
      </p:pic>
      <p:pic>
        <p:nvPicPr>
          <p:cNvPr id="2050" name="Picture 2" descr="C:\Users\maryfj\Desktop\DVD_ART34\Artwork_Imagery\Icons - Illustrations\Internet Clouds web\cloud 1.png"/>
          <p:cNvPicPr>
            <a:picLocks noChangeAspect="1" noChangeArrowheads="1"/>
          </p:cNvPicPr>
          <p:nvPr/>
        </p:nvPicPr>
        <p:blipFill>
          <a:blip r:embed="rId6" cstate="print">
            <a:lum bright="88000" contrast="100000"/>
          </a:blip>
          <a:srcRect/>
          <a:stretch>
            <a:fillRect/>
          </a:stretch>
        </p:blipFill>
        <p:spPr bwMode="auto">
          <a:xfrm>
            <a:off x="5576680" y="1066800"/>
            <a:ext cx="4049648" cy="2438400"/>
          </a:xfrm>
          <a:prstGeom prst="rect">
            <a:avLst/>
          </a:prstGeom>
          <a:noFill/>
        </p:spPr>
      </p:pic>
      <p:grpSp>
        <p:nvGrpSpPr>
          <p:cNvPr id="2" name="Group 118"/>
          <p:cNvGrpSpPr/>
          <p:nvPr/>
        </p:nvGrpSpPr>
        <p:grpSpPr>
          <a:xfrm>
            <a:off x="6440453" y="1524000"/>
            <a:ext cx="2192869" cy="883906"/>
            <a:chOff x="7974012" y="940288"/>
            <a:chExt cx="2500312" cy="1074191"/>
          </a:xfrm>
        </p:grpSpPr>
        <p:pic>
          <p:nvPicPr>
            <p:cNvPr id="118" name="Picture 3" descr="C:\Users\maryfj\Desktop\DVD_ART34\Artwork_Imagery\Hardware Photos\OEM HW\SERVERS\HP AlphaServer SC4.png"/>
            <p:cNvPicPr>
              <a:picLocks noChangeAspect="1" noChangeArrowheads="1"/>
            </p:cNvPicPr>
            <p:nvPr/>
          </p:nvPicPr>
          <p:blipFill>
            <a:blip r:embed="rId7" cstate="print"/>
            <a:srcRect/>
            <a:stretch>
              <a:fillRect/>
            </a:stretch>
          </p:blipFill>
          <p:spPr bwMode="auto">
            <a:xfrm>
              <a:off x="7974012" y="965200"/>
              <a:ext cx="1152202" cy="877978"/>
            </a:xfrm>
            <a:prstGeom prst="rect">
              <a:avLst/>
            </a:prstGeom>
            <a:noFill/>
          </p:spPr>
        </p:pic>
        <p:pic>
          <p:nvPicPr>
            <p:cNvPr id="2051" name="Picture 3" descr="C:\Users\maryfj\Desktop\DVD_ART34\Artwork_Imagery\Hardware Photos\OEM HW\SERVERS\HP AlphaServer SC4.png"/>
            <p:cNvPicPr>
              <a:picLocks noChangeAspect="1" noChangeArrowheads="1"/>
            </p:cNvPicPr>
            <p:nvPr/>
          </p:nvPicPr>
          <p:blipFill>
            <a:blip r:embed="rId8" cstate="print"/>
            <a:srcRect/>
            <a:stretch>
              <a:fillRect/>
            </a:stretch>
          </p:blipFill>
          <p:spPr bwMode="auto">
            <a:xfrm>
              <a:off x="9064624" y="940288"/>
              <a:ext cx="1409700" cy="1074191"/>
            </a:xfrm>
            <a:prstGeom prst="rect">
              <a:avLst/>
            </a:prstGeom>
            <a:noFill/>
          </p:spPr>
        </p:pic>
      </p:grpSp>
      <p:pic>
        <p:nvPicPr>
          <p:cNvPr id="116" name="Picture 2" descr="C:\Users\aliciat\Desktop\Events\MIX\ForMonicaRayOzzieKit\ForMonicaRayOzzieKit\Ray1970Pic\EDC data center more masked.png"/>
          <p:cNvPicPr>
            <a:picLocks noChangeAspect="1" noChangeArrowheads="1"/>
          </p:cNvPicPr>
          <p:nvPr/>
        </p:nvPicPr>
        <p:blipFill>
          <a:blip r:embed="rId9" cstate="print"/>
          <a:stretch>
            <a:fillRect/>
          </a:stretch>
        </p:blipFill>
        <p:spPr bwMode="auto">
          <a:xfrm rot="21319449">
            <a:off x="1416763" y="1062241"/>
            <a:ext cx="2900011" cy="1737504"/>
          </a:xfrm>
          <a:prstGeom prst="rect">
            <a:avLst/>
          </a:prstGeom>
          <a:noFill/>
          <a:ln>
            <a:noFill/>
          </a:ln>
        </p:spPr>
      </p:pic>
      <p:sp>
        <p:nvSpPr>
          <p:cNvPr id="39" name="Title 38"/>
          <p:cNvSpPr>
            <a:spLocks noGrp="1"/>
          </p:cNvSpPr>
          <p:nvPr>
            <p:ph type="title"/>
          </p:nvPr>
        </p:nvSpPr>
        <p:spPr/>
        <p:txBody>
          <a:bodyPr/>
          <a:lstStyle/>
          <a:p>
            <a:r>
              <a:rPr lang="en-US" dirty="0" err="1" smtClean="0"/>
              <a:t>Nubes</a:t>
            </a:r>
            <a:r>
              <a:rPr lang="en-US" dirty="0" smtClean="0"/>
              <a:t> y Virtualización: S+S</a:t>
            </a:r>
            <a:endParaRPr lang="en-US" dirty="0"/>
          </a:p>
        </p:txBody>
      </p:sp>
      <p:grpSp>
        <p:nvGrpSpPr>
          <p:cNvPr id="3" name="Group 86"/>
          <p:cNvGrpSpPr/>
          <p:nvPr/>
        </p:nvGrpSpPr>
        <p:grpSpPr>
          <a:xfrm>
            <a:off x="1214205" y="4013967"/>
            <a:ext cx="1109014" cy="1026150"/>
            <a:chOff x="1675449" y="4579705"/>
            <a:chExt cx="1116702" cy="1101299"/>
          </a:xfrm>
        </p:grpSpPr>
        <p:pic>
          <p:nvPicPr>
            <p:cNvPr id="74" name="Picture 11" descr="C:\Program Files\Microsoft Resource DVD Artwork\DVD_ART\Artwork_Imagery\Shapes and Graphics\circular shapes\sphere ball\sphere orange large ball.png"/>
            <p:cNvPicPr>
              <a:picLocks noChangeAspect="1" noChangeArrowheads="1"/>
            </p:cNvPicPr>
            <p:nvPr/>
          </p:nvPicPr>
          <p:blipFill>
            <a:blip r:embed="rId10" cstate="print"/>
            <a:stretch>
              <a:fillRect/>
            </a:stretch>
          </p:blipFill>
          <p:spPr bwMode="auto">
            <a:xfrm>
              <a:off x="1675449" y="4579705"/>
              <a:ext cx="1116702" cy="1101299"/>
            </a:xfrm>
            <a:prstGeom prst="rect">
              <a:avLst/>
            </a:prstGeom>
            <a:noFill/>
            <a:effectLst>
              <a:outerShdw blurRad="215900" dist="139700" algn="l" rotWithShape="0">
                <a:prstClr val="black">
                  <a:alpha val="57000"/>
                </a:prstClr>
              </a:outerShdw>
            </a:effectLst>
          </p:spPr>
        </p:pic>
        <p:sp>
          <p:nvSpPr>
            <p:cNvPr id="76" name="TextBox 75"/>
            <p:cNvSpPr txBox="1"/>
            <p:nvPr/>
          </p:nvSpPr>
          <p:spPr>
            <a:xfrm>
              <a:off x="2074546" y="5024654"/>
              <a:ext cx="391907" cy="211402"/>
            </a:xfrm>
            <a:prstGeom prst="rect">
              <a:avLst/>
            </a:prstGeom>
            <a:noFill/>
          </p:spPr>
          <p:txBody>
            <a:bodyPr wrap="none" lIns="0" tIns="0" rIns="0" bIns="0" rtlCol="0">
              <a:spAutoFit/>
            </a:bodyPr>
            <a:lstStyle/>
            <a:p>
              <a:pP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ERP</a:t>
              </a:r>
            </a:p>
          </p:txBody>
        </p:sp>
      </p:grpSp>
      <p:sp>
        <p:nvSpPr>
          <p:cNvPr id="77" name="TextBox 76"/>
          <p:cNvSpPr txBox="1"/>
          <p:nvPr/>
        </p:nvSpPr>
        <p:spPr>
          <a:xfrm>
            <a:off x="6531817" y="5545723"/>
            <a:ext cx="1455762" cy="199285"/>
          </a:xfrm>
          <a:prstGeom prst="rect">
            <a:avLst/>
          </a:prstGeom>
          <a:noFill/>
        </p:spPr>
        <p:txBody>
          <a:bodyPr wrap="square" lIns="0" tIns="0" rIns="0" bIns="0" rtlCol="0">
            <a:spAutoFit/>
          </a:bodyPr>
          <a:lstStyle/>
          <a:p>
            <a:pPr algn="ct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Finance</a:t>
            </a:r>
          </a:p>
        </p:txBody>
      </p:sp>
      <p:grpSp>
        <p:nvGrpSpPr>
          <p:cNvPr id="4" name="Group 87"/>
          <p:cNvGrpSpPr/>
          <p:nvPr/>
        </p:nvGrpSpPr>
        <p:grpSpPr>
          <a:xfrm>
            <a:off x="5434810" y="4928174"/>
            <a:ext cx="1078279" cy="997711"/>
            <a:chOff x="3605345" y="3893177"/>
            <a:chExt cx="1011666" cy="997711"/>
          </a:xfrm>
        </p:grpSpPr>
        <p:pic>
          <p:nvPicPr>
            <p:cNvPr id="73" name="Picture 5" descr="C:\Program Files\Microsoft Resource DVD Artwork\DVD_ART\Artwork_Imagery\Shapes and Graphics\circular shapes\sphere ball\dark blue sphere.png"/>
            <p:cNvPicPr>
              <a:picLocks noChangeAspect="1" noChangeArrowheads="1"/>
            </p:cNvPicPr>
            <p:nvPr/>
          </p:nvPicPr>
          <p:blipFill>
            <a:blip r:embed="rId11" cstate="print"/>
            <a:stretch>
              <a:fillRect/>
            </a:stretch>
          </p:blipFill>
          <p:spPr bwMode="auto">
            <a:xfrm>
              <a:off x="3605345" y="3893177"/>
              <a:ext cx="1011666" cy="997711"/>
            </a:xfrm>
            <a:prstGeom prst="rect">
              <a:avLst/>
            </a:prstGeom>
            <a:noFill/>
            <a:effectLst>
              <a:outerShdw blurRad="215900" dist="139700" algn="l" rotWithShape="0">
                <a:prstClr val="black">
                  <a:alpha val="57000"/>
                </a:prstClr>
              </a:outerShdw>
            </a:effectLst>
          </p:spPr>
        </p:pic>
        <p:sp>
          <p:nvSpPr>
            <p:cNvPr id="84" name="TextBox 83"/>
            <p:cNvSpPr txBox="1"/>
            <p:nvPr/>
          </p:nvSpPr>
          <p:spPr>
            <a:xfrm>
              <a:off x="4018161" y="4292390"/>
              <a:ext cx="257480" cy="196977"/>
            </a:xfrm>
            <a:prstGeom prst="rect">
              <a:avLst/>
            </a:prstGeom>
            <a:noFill/>
          </p:spPr>
          <p:txBody>
            <a:bodyPr wrap="none" lIns="0" tIns="0" rIns="0" bIns="0" rtlCol="0">
              <a:spAutoFit/>
            </a:bodyPr>
            <a:lstStyle/>
            <a:p>
              <a:pP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HR</a:t>
              </a:r>
            </a:p>
          </p:txBody>
        </p:sp>
      </p:grpSp>
      <p:grpSp>
        <p:nvGrpSpPr>
          <p:cNvPr id="5" name="Group 91"/>
          <p:cNvGrpSpPr/>
          <p:nvPr/>
        </p:nvGrpSpPr>
        <p:grpSpPr>
          <a:xfrm>
            <a:off x="6470449" y="3701997"/>
            <a:ext cx="1040278" cy="965917"/>
            <a:chOff x="7948585" y="3295425"/>
            <a:chExt cx="819538" cy="811060"/>
          </a:xfrm>
        </p:grpSpPr>
        <p:pic>
          <p:nvPicPr>
            <p:cNvPr id="68" name="Picture 4" descr="C:\Program Files\Microsoft Resource DVD Artwork\DVD_ART\Artwork_Imagery\Shapes and Graphics\circular shapes\sphere ball\purple sphere.png"/>
            <p:cNvPicPr>
              <a:picLocks noChangeAspect="1" noChangeArrowheads="1"/>
            </p:cNvPicPr>
            <p:nvPr/>
          </p:nvPicPr>
          <p:blipFill>
            <a:blip r:embed="rId12" cstate="print"/>
            <a:stretch>
              <a:fillRect/>
            </a:stretch>
          </p:blipFill>
          <p:spPr bwMode="auto">
            <a:xfrm>
              <a:off x="7948585" y="3295425"/>
              <a:ext cx="819538" cy="811060"/>
            </a:xfrm>
            <a:prstGeom prst="rect">
              <a:avLst/>
            </a:prstGeom>
            <a:noFill/>
            <a:effectLst>
              <a:outerShdw blurRad="215900" dist="139700" algn="l" rotWithShape="0">
                <a:prstClr val="black">
                  <a:alpha val="57000"/>
                </a:prstClr>
              </a:outerShdw>
            </a:effectLst>
          </p:spPr>
        </p:pic>
        <p:sp>
          <p:nvSpPr>
            <p:cNvPr id="86" name="TextBox 85"/>
            <p:cNvSpPr txBox="1"/>
            <p:nvPr/>
          </p:nvSpPr>
          <p:spPr>
            <a:xfrm>
              <a:off x="8192806" y="3618256"/>
              <a:ext cx="407398" cy="165397"/>
            </a:xfrm>
            <a:prstGeom prst="rect">
              <a:avLst/>
            </a:prstGeom>
            <a:noFill/>
          </p:spPr>
          <p:txBody>
            <a:bodyPr wrap="none" lIns="0" tIns="0" rIns="0" bIns="0" rtlCol="0">
              <a:spAutoFit/>
            </a:bodyPr>
            <a:lstStyle/>
            <a:p>
              <a:pP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Collab</a:t>
              </a:r>
            </a:p>
          </p:txBody>
        </p:sp>
      </p:grpSp>
      <p:sp>
        <p:nvSpPr>
          <p:cNvPr id="121" name="TextBox 120"/>
          <p:cNvSpPr txBox="1"/>
          <p:nvPr/>
        </p:nvSpPr>
        <p:spPr>
          <a:xfrm rot="120000">
            <a:off x="2027864" y="3521646"/>
            <a:ext cx="5779971" cy="523220"/>
          </a:xfrm>
          <a:prstGeom prst="rect">
            <a:avLst/>
          </a:prstGeom>
          <a:noFill/>
          <a:scene3d>
            <a:camera prst="orthographicFront"/>
            <a:lightRig rig="threePt" dir="t"/>
          </a:scene3d>
        </p:spPr>
        <p:txBody>
          <a:bodyPr wrap="none" rtlCol="0">
            <a:prstTxWarp prst="textArchUp">
              <a:avLst/>
            </a:prstTxWarp>
            <a:spAutoFit/>
          </a:bodyPr>
          <a:lstStyle/>
          <a:p>
            <a:pPr algn="ctr" defTabSz="914363" rtl="0"/>
            <a:r>
              <a:rPr lang="en-US" i="1" kern="1200" spc="300" dirty="0" smtClean="0">
                <a:solidFill>
                  <a:srgbClr val="FFFFFF"/>
                </a:solidFill>
                <a:latin typeface="Segoe Semibold" pitchFamily="34" charset="0"/>
                <a:ea typeface="+mn-ea"/>
                <a:cs typeface="Arial" pitchFamily="34" charset="0"/>
              </a:rPr>
              <a:t>VIRTUALIZACIÓN</a:t>
            </a:r>
            <a:endParaRPr lang="en-US" i="1" kern="1200" spc="300" dirty="0">
              <a:solidFill>
                <a:srgbClr val="FFFFFF"/>
              </a:solidFill>
              <a:latin typeface="Segoe Semibold" pitchFamily="34" charset="0"/>
              <a:ea typeface="+mn-ea"/>
              <a:cs typeface="Arial" pitchFamily="34" charset="0"/>
            </a:endParaRPr>
          </a:p>
        </p:txBody>
      </p:sp>
      <p:grpSp>
        <p:nvGrpSpPr>
          <p:cNvPr id="6" name="Group 89"/>
          <p:cNvGrpSpPr/>
          <p:nvPr/>
        </p:nvGrpSpPr>
        <p:grpSpPr>
          <a:xfrm>
            <a:off x="2400574" y="3785610"/>
            <a:ext cx="920435" cy="848734"/>
            <a:chOff x="4113213" y="5341422"/>
            <a:chExt cx="863573" cy="848734"/>
          </a:xfrm>
        </p:grpSpPr>
        <p:pic>
          <p:nvPicPr>
            <p:cNvPr id="71" name="Picture 10" descr="C:\Program Files\Microsoft Resource DVD Artwork\DVD_ART\Artwork_Imagery\Shapes and Graphics\circular shapes\sphere ball\sphere yellow large ball.png"/>
            <p:cNvPicPr>
              <a:picLocks noChangeAspect="1" noChangeArrowheads="1"/>
            </p:cNvPicPr>
            <p:nvPr/>
          </p:nvPicPr>
          <p:blipFill>
            <a:blip r:embed="rId13" cstate="print"/>
            <a:stretch>
              <a:fillRect/>
            </a:stretch>
          </p:blipFill>
          <p:spPr bwMode="auto">
            <a:xfrm>
              <a:off x="4113213" y="5341422"/>
              <a:ext cx="863573" cy="848734"/>
            </a:xfrm>
            <a:prstGeom prst="rect">
              <a:avLst/>
            </a:prstGeom>
            <a:noFill/>
            <a:effectLst>
              <a:outerShdw blurRad="215900" dist="139700" algn="l" rotWithShape="0">
                <a:prstClr val="black">
                  <a:alpha val="57000"/>
                </a:prstClr>
              </a:outerShdw>
            </a:effectLst>
          </p:spPr>
        </p:pic>
        <p:sp>
          <p:nvSpPr>
            <p:cNvPr id="85" name="TextBox 84"/>
            <p:cNvSpPr txBox="1"/>
            <p:nvPr/>
          </p:nvSpPr>
          <p:spPr>
            <a:xfrm>
              <a:off x="4399058" y="5666147"/>
              <a:ext cx="398252" cy="196977"/>
            </a:xfrm>
            <a:prstGeom prst="rect">
              <a:avLst/>
            </a:prstGeom>
            <a:noFill/>
          </p:spPr>
          <p:txBody>
            <a:bodyPr wrap="none" lIns="0" tIns="0" rIns="0" bIns="0" rtlCol="0">
              <a:spAutoFit/>
            </a:bodyPr>
            <a:lstStyle/>
            <a:p>
              <a:pP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SCM</a:t>
              </a:r>
            </a:p>
          </p:txBody>
        </p:sp>
      </p:grpSp>
      <p:grpSp>
        <p:nvGrpSpPr>
          <p:cNvPr id="7" name="Group 92"/>
          <p:cNvGrpSpPr/>
          <p:nvPr/>
        </p:nvGrpSpPr>
        <p:grpSpPr>
          <a:xfrm>
            <a:off x="7944960" y="3961459"/>
            <a:ext cx="946480" cy="875760"/>
            <a:chOff x="9194377" y="2957915"/>
            <a:chExt cx="660342" cy="651232"/>
          </a:xfrm>
        </p:grpSpPr>
        <p:pic>
          <p:nvPicPr>
            <p:cNvPr id="69" name="Picture 3" descr="C:\Program Files\Microsoft Resource DVD Artwork\DVD_ART\Artwork_Imagery\Shapes and Graphics\circular shapes\sphere ball\red sphere.png"/>
            <p:cNvPicPr>
              <a:picLocks noChangeAspect="1" noChangeArrowheads="1"/>
            </p:cNvPicPr>
            <p:nvPr/>
          </p:nvPicPr>
          <p:blipFill>
            <a:blip r:embed="rId14" cstate="print"/>
            <a:stretch>
              <a:fillRect/>
            </a:stretch>
          </p:blipFill>
          <p:spPr bwMode="auto">
            <a:xfrm>
              <a:off x="9194377" y="2957915"/>
              <a:ext cx="660342" cy="651232"/>
            </a:xfrm>
            <a:prstGeom prst="rect">
              <a:avLst/>
            </a:prstGeom>
            <a:noFill/>
            <a:effectLst>
              <a:outerShdw blurRad="215900" dist="139700" algn="l" rotWithShape="0">
                <a:prstClr val="black">
                  <a:alpha val="57000"/>
                </a:prstClr>
              </a:outerShdw>
            </a:effectLst>
          </p:spPr>
        </p:pic>
        <p:sp>
          <p:nvSpPr>
            <p:cNvPr id="78" name="TextBox 77"/>
            <p:cNvSpPr txBox="1"/>
            <p:nvPr/>
          </p:nvSpPr>
          <p:spPr>
            <a:xfrm>
              <a:off x="9481738" y="3209435"/>
              <a:ext cx="121009" cy="146476"/>
            </a:xfrm>
            <a:prstGeom prst="rect">
              <a:avLst/>
            </a:prstGeom>
          </p:spPr>
          <p:txBody>
            <a:bodyPr wrap="none" lIns="0" tIns="0" rIns="0" bIns="0" rtlCol="0">
              <a:spAutoFit/>
            </a:bodyPr>
            <a:lstStyle/>
            <a:p>
              <a:pPr>
                <a:lnSpc>
                  <a:spcPct val="80000"/>
                </a:lnSpc>
              </a:pPr>
              <a:r>
                <a:rPr lang="en-US" sz="1600" spc="-80" dirty="0">
                  <a:ln w="18415" cmpd="sng">
                    <a:noFill/>
                    <a:prstDash val="solid"/>
                  </a:ln>
                  <a:gradFill>
                    <a:gsLst>
                      <a:gs pos="26000">
                        <a:schemeClr val="bg1"/>
                      </a:gs>
                      <a:gs pos="50000">
                        <a:schemeClr val="bg1"/>
                      </a:gs>
                    </a:gsLst>
                    <a:lin ang="2700000" scaled="1"/>
                  </a:gradFill>
                  <a:latin typeface="Segoe" pitchFamily="34" charset="0"/>
                </a:rPr>
                <a:t>BI</a:t>
              </a:r>
            </a:p>
          </p:txBody>
        </p:sp>
      </p:grpSp>
      <p:grpSp>
        <p:nvGrpSpPr>
          <p:cNvPr id="8" name="Group 88"/>
          <p:cNvGrpSpPr/>
          <p:nvPr/>
        </p:nvGrpSpPr>
        <p:grpSpPr>
          <a:xfrm>
            <a:off x="1913212" y="5189926"/>
            <a:ext cx="1230897" cy="1138928"/>
            <a:chOff x="2538387" y="5418602"/>
            <a:chExt cx="1218347" cy="1201543"/>
          </a:xfrm>
        </p:grpSpPr>
        <p:pic>
          <p:nvPicPr>
            <p:cNvPr id="75" name="Picture 6" descr="C:\Program Files\Microsoft Resource DVD Artwork\DVD_ART\Artwork_Imagery\Shapes and Graphics\circular shapes\sphere ball\green sphere.png"/>
            <p:cNvPicPr>
              <a:picLocks noChangeAspect="1" noChangeArrowheads="1"/>
            </p:cNvPicPr>
            <p:nvPr/>
          </p:nvPicPr>
          <p:blipFill>
            <a:blip r:embed="rId15" cstate="print"/>
            <a:stretch>
              <a:fillRect/>
            </a:stretch>
          </p:blipFill>
          <p:spPr bwMode="auto">
            <a:xfrm>
              <a:off x="2538387" y="5418602"/>
              <a:ext cx="1218347" cy="1201543"/>
            </a:xfrm>
            <a:prstGeom prst="rect">
              <a:avLst/>
            </a:prstGeom>
            <a:noFill/>
            <a:effectLst>
              <a:outerShdw blurRad="215900" dist="139700" algn="l" rotWithShape="0">
                <a:prstClr val="black">
                  <a:alpha val="57000"/>
                </a:prstClr>
              </a:outerShdw>
            </a:effectLst>
          </p:spPr>
        </p:pic>
        <p:sp>
          <p:nvSpPr>
            <p:cNvPr id="79" name="TextBox 78"/>
            <p:cNvSpPr txBox="1"/>
            <p:nvPr/>
          </p:nvSpPr>
          <p:spPr>
            <a:xfrm>
              <a:off x="2972318" y="5915471"/>
              <a:ext cx="431255" cy="207806"/>
            </a:xfrm>
            <a:prstGeom prst="rect">
              <a:avLst/>
            </a:prstGeom>
            <a:noFill/>
          </p:spPr>
          <p:txBody>
            <a:bodyPr wrap="none" lIns="0" tIns="0" rIns="0" bIns="0" rtlCol="0">
              <a:spAutoFit/>
            </a:bodyPr>
            <a:lstStyle/>
            <a:p>
              <a:pPr algn="l" defTabSz="914363" rtl="0">
                <a:lnSpc>
                  <a:spcPct val="80000"/>
                </a:lnSpc>
              </a:pPr>
              <a:r>
                <a:rPr lang="en-US" sz="1600" kern="1200" spc="-80" dirty="0">
                  <a:ln w="18415" cmpd="sng">
                    <a:noFill/>
                    <a:prstDash val="solid"/>
                  </a:ln>
                  <a:gradFill flip="none" rotWithShape="1">
                    <a:gsLst>
                      <a:gs pos="46000">
                        <a:srgbClr val="FFFFFF"/>
                      </a:gs>
                      <a:gs pos="100000">
                        <a:srgbClr val="FFFFFF"/>
                      </a:gs>
                    </a:gsLst>
                    <a:lin ang="2700000" scaled="1"/>
                    <a:tileRect/>
                  </a:gradFill>
                  <a:latin typeface="Segoe" pitchFamily="34" charset="0"/>
                  <a:ea typeface="+mn-ea"/>
                  <a:cs typeface="+mn-cs"/>
                </a:rPr>
                <a:t>CRM</a:t>
              </a:r>
            </a:p>
          </p:txBody>
        </p:sp>
      </p:grpSp>
      <p:grpSp>
        <p:nvGrpSpPr>
          <p:cNvPr id="9" name="Group 39"/>
          <p:cNvGrpSpPr/>
          <p:nvPr/>
        </p:nvGrpSpPr>
        <p:grpSpPr>
          <a:xfrm>
            <a:off x="536116" y="2133600"/>
            <a:ext cx="9369884" cy="2078736"/>
            <a:chOff x="2272449" y="685800"/>
            <a:chExt cx="8791042" cy="2078736"/>
          </a:xfrm>
        </p:grpSpPr>
        <p:pic>
          <p:nvPicPr>
            <p:cNvPr id="41" name="Picture 40" descr="workloads-arrow-v2.png"/>
            <p:cNvPicPr>
              <a:picLocks noChangeAspect="1"/>
            </p:cNvPicPr>
            <p:nvPr/>
          </p:nvPicPr>
          <p:blipFill>
            <a:blip r:embed="rId16" cstate="print">
              <a:lum bright="10000"/>
            </a:blip>
            <a:stretch>
              <a:fillRect/>
            </a:stretch>
          </p:blipFill>
          <p:spPr>
            <a:xfrm>
              <a:off x="2272449" y="685800"/>
              <a:ext cx="8791042" cy="2078736"/>
            </a:xfrm>
            <a:prstGeom prst="rect">
              <a:avLst/>
            </a:prstGeom>
          </p:spPr>
        </p:pic>
        <p:sp>
          <p:nvSpPr>
            <p:cNvPr id="42" name="TextBox 41"/>
            <p:cNvSpPr txBox="1"/>
            <p:nvPr/>
          </p:nvSpPr>
          <p:spPr>
            <a:xfrm rot="21363293">
              <a:off x="2961247" y="1379027"/>
              <a:ext cx="1391477" cy="338554"/>
            </a:xfrm>
            <a:prstGeom prst="rect">
              <a:avLst/>
            </a:prstGeom>
            <a:noFill/>
          </p:spPr>
          <p:txBody>
            <a:bodyPr wrap="none" rtlCol="0">
              <a:spAutoFit/>
            </a:bodyPr>
            <a:lstStyle/>
            <a:p>
              <a:pPr algn="l" defTabSz="914363" rtl="0"/>
              <a:r>
                <a:rPr lang="en-US" sz="1600" b="1" i="1" kern="1200" dirty="0" err="1" smtClean="0">
                  <a:gradFill>
                    <a:gsLst>
                      <a:gs pos="0">
                        <a:srgbClr val="000000"/>
                      </a:gs>
                      <a:gs pos="100000">
                        <a:srgbClr val="000000"/>
                      </a:gs>
                    </a:gsLst>
                    <a:lin ang="5400000" scaled="1"/>
                  </a:gradFill>
                  <a:latin typeface="Segoe" pitchFamily="34" charset="0"/>
                  <a:ea typeface="+mn-ea"/>
                  <a:cs typeface="+mn-cs"/>
                </a:rPr>
                <a:t>Nube</a:t>
              </a:r>
              <a:r>
                <a:rPr lang="en-US" sz="1600" b="1" i="1" kern="1200" dirty="0" smtClean="0">
                  <a:gradFill>
                    <a:gsLst>
                      <a:gs pos="0">
                        <a:srgbClr val="000000"/>
                      </a:gs>
                      <a:gs pos="100000">
                        <a:srgbClr val="000000"/>
                      </a:gs>
                    </a:gsLst>
                    <a:lin ang="5400000" scaled="1"/>
                  </a:gradFill>
                  <a:latin typeface="Segoe" pitchFamily="34" charset="0"/>
                  <a:ea typeface="+mn-ea"/>
                  <a:cs typeface="+mn-cs"/>
                </a:rPr>
                <a:t> </a:t>
              </a:r>
              <a:r>
                <a:rPr lang="en-US" sz="1600" b="1" i="1" kern="1200" dirty="0" err="1" smtClean="0">
                  <a:gradFill>
                    <a:gsLst>
                      <a:gs pos="0">
                        <a:srgbClr val="000000"/>
                      </a:gs>
                      <a:gs pos="100000">
                        <a:srgbClr val="000000"/>
                      </a:gs>
                    </a:gsLst>
                    <a:lin ang="5400000" scaled="1"/>
                  </a:gradFill>
                  <a:latin typeface="Segoe" pitchFamily="34" charset="0"/>
                  <a:ea typeface="+mn-ea"/>
                  <a:cs typeface="+mn-cs"/>
                </a:rPr>
                <a:t>privada</a:t>
              </a:r>
              <a:endParaRPr lang="en-US" sz="1600" b="1" i="1" kern="1200" dirty="0">
                <a:gradFill>
                  <a:gsLst>
                    <a:gs pos="0">
                      <a:srgbClr val="000000"/>
                    </a:gs>
                    <a:gs pos="100000">
                      <a:srgbClr val="000000"/>
                    </a:gs>
                  </a:gsLst>
                  <a:lin ang="5400000" scaled="1"/>
                </a:gradFill>
                <a:latin typeface="Segoe" pitchFamily="34" charset="0"/>
                <a:ea typeface="+mn-ea"/>
                <a:cs typeface="+mn-cs"/>
              </a:endParaRPr>
            </a:p>
          </p:txBody>
        </p:sp>
        <p:sp>
          <p:nvSpPr>
            <p:cNvPr id="43" name="TextBox 42"/>
            <p:cNvSpPr txBox="1"/>
            <p:nvPr/>
          </p:nvSpPr>
          <p:spPr>
            <a:xfrm>
              <a:off x="4700649" y="1143000"/>
              <a:ext cx="3075448" cy="338554"/>
            </a:xfrm>
            <a:prstGeom prst="rect">
              <a:avLst/>
            </a:prstGeom>
            <a:noFill/>
          </p:spPr>
          <p:txBody>
            <a:bodyPr wrap="none" rtlCol="0">
              <a:spAutoFit/>
            </a:bodyPr>
            <a:lstStyle/>
            <a:p>
              <a:pPr algn="l" defTabSz="914363" rtl="0"/>
              <a:r>
                <a:rPr lang="en-US" sz="1600" b="1" i="1" kern="1200" spc="600" dirty="0" err="1" smtClean="0">
                  <a:gradFill>
                    <a:gsLst>
                      <a:gs pos="0">
                        <a:srgbClr val="000000"/>
                      </a:gs>
                      <a:gs pos="100000">
                        <a:srgbClr val="000000"/>
                      </a:gs>
                    </a:gsLst>
                    <a:lin ang="5400000" scaled="1"/>
                  </a:gradFill>
                  <a:latin typeface="Segoe Light" pitchFamily="34" charset="0"/>
                  <a:ea typeface="+mn-ea"/>
                  <a:cs typeface="+mn-cs"/>
                </a:rPr>
                <a:t>Cargas</a:t>
              </a:r>
              <a:r>
                <a:rPr lang="en-US" sz="1600" b="1" i="1" kern="1200" spc="600" dirty="0" smtClean="0">
                  <a:gradFill>
                    <a:gsLst>
                      <a:gs pos="0">
                        <a:srgbClr val="000000"/>
                      </a:gs>
                      <a:gs pos="100000">
                        <a:srgbClr val="000000"/>
                      </a:gs>
                    </a:gsLst>
                    <a:lin ang="5400000" scaled="1"/>
                  </a:gradFill>
                  <a:latin typeface="Segoe Light" pitchFamily="34" charset="0"/>
                  <a:ea typeface="+mn-ea"/>
                  <a:cs typeface="+mn-cs"/>
                </a:rPr>
                <a:t> de </a:t>
              </a:r>
              <a:r>
                <a:rPr lang="en-US" sz="1600" b="1" i="1" kern="1200" spc="600" dirty="0" err="1" smtClean="0">
                  <a:gradFill>
                    <a:gsLst>
                      <a:gs pos="0">
                        <a:srgbClr val="000000"/>
                      </a:gs>
                      <a:gs pos="100000">
                        <a:srgbClr val="000000"/>
                      </a:gs>
                    </a:gsLst>
                    <a:lin ang="5400000" scaled="1"/>
                  </a:gradFill>
                  <a:latin typeface="Segoe Light" pitchFamily="34" charset="0"/>
                  <a:ea typeface="+mn-ea"/>
                  <a:cs typeface="+mn-cs"/>
                </a:rPr>
                <a:t>Trabajo</a:t>
              </a:r>
              <a:endParaRPr lang="en-US" sz="1600" b="1" i="1" kern="1200" spc="600" dirty="0">
                <a:gradFill>
                  <a:gsLst>
                    <a:gs pos="0">
                      <a:srgbClr val="000000"/>
                    </a:gs>
                    <a:gs pos="100000">
                      <a:srgbClr val="000000"/>
                    </a:gs>
                  </a:gsLst>
                  <a:lin ang="5400000" scaled="1"/>
                </a:gradFill>
                <a:latin typeface="Segoe Light" pitchFamily="34" charset="0"/>
                <a:ea typeface="+mn-ea"/>
                <a:cs typeface="+mn-cs"/>
              </a:endParaRPr>
            </a:p>
          </p:txBody>
        </p:sp>
        <p:sp>
          <p:nvSpPr>
            <p:cNvPr id="44" name="TextBox 43"/>
            <p:cNvSpPr txBox="1"/>
            <p:nvPr/>
          </p:nvSpPr>
          <p:spPr>
            <a:xfrm rot="415893">
              <a:off x="8027882" y="1528050"/>
              <a:ext cx="1544883" cy="369332"/>
            </a:xfrm>
            <a:prstGeom prst="rect">
              <a:avLst/>
            </a:prstGeom>
            <a:noFill/>
          </p:spPr>
          <p:txBody>
            <a:bodyPr wrap="none" rtlCol="0">
              <a:spAutoFit/>
            </a:bodyPr>
            <a:lstStyle/>
            <a:p>
              <a:pPr algn="l" defTabSz="914363" rtl="0"/>
              <a:r>
                <a:rPr lang="en-US" b="1" i="1" kern="1200" dirty="0" err="1" smtClean="0">
                  <a:gradFill>
                    <a:gsLst>
                      <a:gs pos="46000">
                        <a:schemeClr val="bg1"/>
                      </a:gs>
                      <a:gs pos="100000">
                        <a:schemeClr val="bg1"/>
                      </a:gs>
                    </a:gsLst>
                    <a:lin ang="2700000" scaled="1"/>
                  </a:gradFill>
                  <a:latin typeface="Segoe" pitchFamily="34" charset="0"/>
                  <a:ea typeface="+mn-ea"/>
                  <a:cs typeface="+mn-cs"/>
                </a:rPr>
                <a:t>Nube</a:t>
              </a:r>
              <a:r>
                <a:rPr lang="en-US" b="1" i="1" kern="1200" dirty="0" smtClean="0">
                  <a:gradFill>
                    <a:gsLst>
                      <a:gs pos="46000">
                        <a:schemeClr val="bg1"/>
                      </a:gs>
                      <a:gs pos="100000">
                        <a:schemeClr val="bg1"/>
                      </a:gs>
                    </a:gsLst>
                    <a:lin ang="2700000" scaled="1"/>
                  </a:gradFill>
                  <a:latin typeface="Segoe" pitchFamily="34" charset="0"/>
                  <a:ea typeface="+mn-ea"/>
                  <a:cs typeface="+mn-cs"/>
                </a:rPr>
                <a:t> </a:t>
              </a:r>
              <a:r>
                <a:rPr lang="en-US" b="1" i="1" kern="1200" dirty="0" err="1" smtClean="0">
                  <a:gradFill>
                    <a:gsLst>
                      <a:gs pos="46000">
                        <a:schemeClr val="bg1"/>
                      </a:gs>
                      <a:gs pos="100000">
                        <a:schemeClr val="bg1"/>
                      </a:gs>
                    </a:gsLst>
                    <a:lin ang="2700000" scaled="1"/>
                  </a:gradFill>
                  <a:latin typeface="Segoe" pitchFamily="34" charset="0"/>
                  <a:ea typeface="+mn-ea"/>
                  <a:cs typeface="+mn-cs"/>
                </a:rPr>
                <a:t>Pública</a:t>
              </a:r>
              <a:endParaRPr lang="en-US" b="1" i="1" kern="1200" dirty="0">
                <a:gradFill>
                  <a:gsLst>
                    <a:gs pos="46000">
                      <a:schemeClr val="bg1"/>
                    </a:gs>
                    <a:gs pos="100000">
                      <a:schemeClr val="bg1"/>
                    </a:gs>
                  </a:gsLst>
                  <a:lin ang="2700000" scaled="1"/>
                </a:gradFill>
                <a:latin typeface="Segoe" pitchFamily="34" charset="0"/>
                <a:ea typeface="+mn-ea"/>
                <a:cs typeface="+mn-cs"/>
              </a:endParaRPr>
            </a:p>
          </p:txBody>
        </p:sp>
      </p:grpSp>
      <p:grpSp>
        <p:nvGrpSpPr>
          <p:cNvPr id="10" name="Group 90"/>
          <p:cNvGrpSpPr/>
          <p:nvPr/>
        </p:nvGrpSpPr>
        <p:grpSpPr>
          <a:xfrm>
            <a:off x="3124490" y="4318424"/>
            <a:ext cx="1218260" cy="1127234"/>
            <a:chOff x="4671986" y="4349690"/>
            <a:chExt cx="912158" cy="899576"/>
          </a:xfrm>
        </p:grpSpPr>
        <p:pic>
          <p:nvPicPr>
            <p:cNvPr id="72" name="Picture 7" descr="C:\Program Files\Microsoft Resource DVD Artwork\DVD_ART\Artwork_Imagery\Shapes and Graphics\circular shapes\sphere ball\turquoise sphere.png"/>
            <p:cNvPicPr>
              <a:picLocks noChangeAspect="1" noChangeArrowheads="1"/>
            </p:cNvPicPr>
            <p:nvPr/>
          </p:nvPicPr>
          <p:blipFill>
            <a:blip r:embed="rId17" cstate="print"/>
            <a:stretch>
              <a:fillRect/>
            </a:stretch>
          </p:blipFill>
          <p:spPr bwMode="auto">
            <a:xfrm>
              <a:off x="4671986" y="4349690"/>
              <a:ext cx="912158" cy="899576"/>
            </a:xfrm>
            <a:prstGeom prst="rect">
              <a:avLst/>
            </a:prstGeom>
            <a:noFill/>
            <a:effectLst>
              <a:outerShdw blurRad="215900" dist="139700" algn="l" rotWithShape="0">
                <a:prstClr val="black">
                  <a:alpha val="57000"/>
                </a:prstClr>
              </a:outerShdw>
            </a:effectLst>
          </p:spPr>
        </p:pic>
        <p:sp>
          <p:nvSpPr>
            <p:cNvPr id="83" name="TextBox 82"/>
            <p:cNvSpPr txBox="1"/>
            <p:nvPr/>
          </p:nvSpPr>
          <p:spPr>
            <a:xfrm>
              <a:off x="4988090" y="4720881"/>
              <a:ext cx="344466" cy="157195"/>
            </a:xfrm>
            <a:prstGeom prst="rect">
              <a:avLst/>
            </a:prstGeom>
            <a:noFill/>
          </p:spPr>
          <p:txBody>
            <a:bodyPr wrap="none" lIns="0" tIns="0" rIns="0" bIns="0" rtlCol="0">
              <a:spAutoFit/>
            </a:bodyPr>
            <a:lstStyle/>
            <a:p>
              <a:pPr algn="l" defTabSz="914363" rtl="0">
                <a:lnSpc>
                  <a:spcPct val="80000"/>
                </a:lnSpc>
              </a:pPr>
              <a:r>
                <a:rPr lang="en-US" sz="1600" kern="1200" spc="-80" dirty="0">
                  <a:ln w="18415" cmpd="sng">
                    <a:noFill/>
                    <a:prstDash val="solid"/>
                  </a:ln>
                  <a:gradFill>
                    <a:gsLst>
                      <a:gs pos="26000">
                        <a:schemeClr val="bg1"/>
                      </a:gs>
                      <a:gs pos="50000">
                        <a:schemeClr val="bg1"/>
                      </a:gs>
                    </a:gsLst>
                    <a:lin ang="2700000" scaled="1"/>
                  </a:gradFill>
                  <a:latin typeface="Segoe" pitchFamily="34" charset="0"/>
                  <a:ea typeface="+mn-ea"/>
                  <a:cs typeface="+mn-cs"/>
                </a:rPr>
                <a:t>Email</a:t>
              </a:r>
            </a:p>
          </p:txBody>
        </p:sp>
      </p:grpSp>
      <p:pic>
        <p:nvPicPr>
          <p:cNvPr id="38" name="Picture 9" descr="C:\Program Files\Microsoft Resource DVD Artwork\DVD_ART\Artwork_Imagery\Shapes and Graphics\circular shapes\sphere ball\sphere red large ball.png"/>
          <p:cNvPicPr>
            <a:picLocks noChangeAspect="1" noChangeArrowheads="1"/>
          </p:cNvPicPr>
          <p:nvPr/>
        </p:nvPicPr>
        <p:blipFill>
          <a:blip r:embed="rId18" cstate="print"/>
          <a:stretch>
            <a:fillRect/>
          </a:stretch>
        </p:blipFill>
        <p:spPr bwMode="auto">
          <a:xfrm>
            <a:off x="7672997" y="6018867"/>
            <a:ext cx="355966" cy="329370"/>
          </a:xfrm>
          <a:prstGeom prst="rect">
            <a:avLst/>
          </a:prstGeom>
          <a:noFill/>
          <a:ln>
            <a:noFill/>
          </a:ln>
        </p:spPr>
      </p:pic>
      <p:pic>
        <p:nvPicPr>
          <p:cNvPr id="40" name="Picture 9" descr="C:\Program Files\Microsoft Resource DVD Artwork\DVD_ART\Artwork_Imagery\Shapes and Graphics\circular shapes\sphere ball\sphere red large ball.png"/>
          <p:cNvPicPr>
            <a:picLocks noChangeAspect="1" noChangeArrowheads="1"/>
          </p:cNvPicPr>
          <p:nvPr/>
        </p:nvPicPr>
        <p:blipFill>
          <a:blip r:embed="rId19" cstate="print"/>
          <a:stretch>
            <a:fillRect/>
          </a:stretch>
        </p:blipFill>
        <p:spPr bwMode="auto">
          <a:xfrm>
            <a:off x="7446046" y="4667692"/>
            <a:ext cx="396950" cy="367290"/>
          </a:xfrm>
          <a:prstGeom prst="rect">
            <a:avLst/>
          </a:prstGeom>
          <a:noFill/>
          <a:ln>
            <a:noFill/>
          </a:ln>
        </p:spPr>
      </p:pic>
      <p:pic>
        <p:nvPicPr>
          <p:cNvPr id="45" name="Picture 9" descr="C:\Program Files\Microsoft Resource DVD Artwork\DVD_ART\Artwork_Imagery\Shapes and Graphics\circular shapes\sphere ball\sphere red large ball.png"/>
          <p:cNvPicPr>
            <a:picLocks noChangeAspect="1" noChangeArrowheads="1"/>
          </p:cNvPicPr>
          <p:nvPr/>
        </p:nvPicPr>
        <p:blipFill>
          <a:blip r:embed="rId20" cstate="print"/>
          <a:stretch>
            <a:fillRect/>
          </a:stretch>
        </p:blipFill>
        <p:spPr bwMode="auto">
          <a:xfrm>
            <a:off x="6437469" y="6124898"/>
            <a:ext cx="324869" cy="300595"/>
          </a:xfrm>
          <a:prstGeom prst="rect">
            <a:avLst/>
          </a:prstGeom>
          <a:noFill/>
          <a:ln>
            <a:noFill/>
          </a:ln>
        </p:spPr>
      </p:pic>
      <p:pic>
        <p:nvPicPr>
          <p:cNvPr id="47" name="Picture 9" descr="C:\Program Files\Microsoft Resource DVD Artwork\DVD_ART\Artwork_Imagery\Shapes and Graphics\circular shapes\sphere ball\sphere red large ball.png"/>
          <p:cNvPicPr>
            <a:picLocks noChangeAspect="1" noChangeArrowheads="1"/>
          </p:cNvPicPr>
          <p:nvPr/>
        </p:nvPicPr>
        <p:blipFill>
          <a:blip r:embed="rId21" cstate="print"/>
          <a:stretch>
            <a:fillRect/>
          </a:stretch>
        </p:blipFill>
        <p:spPr bwMode="auto">
          <a:xfrm>
            <a:off x="6736251" y="4768791"/>
            <a:ext cx="193531" cy="179072"/>
          </a:xfrm>
          <a:prstGeom prst="rect">
            <a:avLst/>
          </a:prstGeom>
          <a:noFill/>
          <a:ln>
            <a:noFill/>
          </a:ln>
        </p:spPr>
      </p:pic>
      <p:pic>
        <p:nvPicPr>
          <p:cNvPr id="48" name="Picture 9" descr="C:\Program Files\Microsoft Resource DVD Artwork\DVD_ART\Artwork_Imagery\Shapes and Graphics\circular shapes\sphere ball\sphere red large ball.png"/>
          <p:cNvPicPr>
            <a:picLocks noChangeAspect="1" noChangeArrowheads="1"/>
          </p:cNvPicPr>
          <p:nvPr/>
        </p:nvPicPr>
        <p:blipFill>
          <a:blip r:embed="rId21" cstate="print"/>
          <a:stretch>
            <a:fillRect/>
          </a:stretch>
        </p:blipFill>
        <p:spPr bwMode="auto">
          <a:xfrm>
            <a:off x="7131535" y="6418519"/>
            <a:ext cx="193531" cy="179072"/>
          </a:xfrm>
          <a:prstGeom prst="rect">
            <a:avLst/>
          </a:prstGeom>
          <a:noFill/>
          <a:ln>
            <a:noFill/>
          </a:ln>
        </p:spPr>
      </p:pic>
      <p:pic>
        <p:nvPicPr>
          <p:cNvPr id="49" name="Picture 9" descr="C:\Program Files\Microsoft Resource DVD Artwork\DVD_ART\Artwork_Imagery\Shapes and Graphics\circular shapes\sphere ball\sphere red large ball.png"/>
          <p:cNvPicPr>
            <a:picLocks noChangeAspect="1" noChangeArrowheads="1"/>
          </p:cNvPicPr>
          <p:nvPr/>
        </p:nvPicPr>
        <p:blipFill>
          <a:blip r:embed="rId22" cstate="print"/>
          <a:stretch>
            <a:fillRect/>
          </a:stretch>
        </p:blipFill>
        <p:spPr bwMode="auto">
          <a:xfrm>
            <a:off x="6356209" y="5445149"/>
            <a:ext cx="273735" cy="253282"/>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par>
                                <p:cTn id="8" presetID="10" presetClass="entr" presetSubtype="0" fill="hold" nodeType="withEffect">
                                  <p:stCondLst>
                                    <p:cond delay="60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60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par>
                          <p:cTn id="17" fill="hold">
                            <p:stCondLst>
                              <p:cond delay="1100"/>
                            </p:stCondLst>
                            <p:childTnLst>
                              <p:par>
                                <p:cTn id="18" presetID="47" presetClass="entr" presetSubtype="0" fill="hold" grpId="0" nodeType="after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1000"/>
                                        <p:tgtEl>
                                          <p:spTgt spid="121"/>
                                        </p:tgtEl>
                                      </p:cBhvr>
                                    </p:animEffect>
                                    <p:anim calcmode="lin" valueType="num">
                                      <p:cBhvr>
                                        <p:cTn id="21" dur="1000" fill="hold"/>
                                        <p:tgtEl>
                                          <p:spTgt spid="121"/>
                                        </p:tgtEl>
                                        <p:attrNameLst>
                                          <p:attrName>ppt_x</p:attrName>
                                        </p:attrNameLst>
                                      </p:cBhvr>
                                      <p:tavLst>
                                        <p:tav tm="0">
                                          <p:val>
                                            <p:strVal val="#ppt_x"/>
                                          </p:val>
                                        </p:tav>
                                        <p:tav tm="100000">
                                          <p:val>
                                            <p:strVal val="#ppt_x"/>
                                          </p:val>
                                        </p:tav>
                                      </p:tavLst>
                                    </p:anim>
                                    <p:anim calcmode="lin" valueType="num">
                                      <p:cBhvr>
                                        <p:cTn id="22" dur="1000" fill="hold"/>
                                        <p:tgtEl>
                                          <p:spTgt spid="121"/>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052 0.00093 C 0.0366 -0.00462 0.13571 -0.04833 0.21698 -0.03122 C 0.29825 -0.0141 0.43149 0.07563 0.48789 0.10361 " pathEditMode="relative" rAng="0" ptsTypes="aaa">
                                      <p:cBhvr>
                                        <p:cTn id="56" dur="4400" fill="hold"/>
                                        <p:tgtEl>
                                          <p:spTgt spid="10"/>
                                        </p:tgtEl>
                                        <p:attrNameLst>
                                          <p:attrName>ppt_x</p:attrName>
                                          <p:attrName>ppt_y</p:attrName>
                                        </p:attrNameLst>
                                      </p:cBhvr>
                                      <p:rCtr x="244" y="27"/>
                                    </p:animMotion>
                                  </p:childTnLst>
                                </p:cTn>
                              </p:par>
                              <p:par>
                                <p:cTn id="57" presetID="0" presetClass="path" presetSubtype="0" accel="50000" decel="50000" fill="hold" nodeType="withEffect">
                                  <p:stCondLst>
                                    <p:cond delay="1200"/>
                                  </p:stCondLst>
                                  <p:childTnLst>
                                    <p:animMotion origin="layout" path="M 1.7192E-7 2.86772E-6 C -0.0211 -0.01735 -0.04181 -0.03886 -0.08257 -0.04741 C -0.12334 -0.05597 -0.2106 -0.05065 -0.24433 -0.05158 " pathEditMode="relative" rAng="0" ptsTypes="aaa">
                                      <p:cBhvr>
                                        <p:cTn id="58" dur="3000" fill="hold"/>
                                        <p:tgtEl>
                                          <p:spTgt spid="4"/>
                                        </p:tgtEl>
                                        <p:attrNameLst>
                                          <p:attrName>ppt_x</p:attrName>
                                          <p:attrName>ppt_y</p:attrName>
                                        </p:attrNameLst>
                                      </p:cBhvr>
                                      <p:rCtr x="-122" y="-28"/>
                                    </p:animMotion>
                                  </p:childTnLst>
                                </p:cTn>
                              </p:par>
                            </p:childTnLst>
                          </p:cTn>
                        </p:par>
                      </p:childTnLst>
                    </p:cTn>
                  </p:par>
                  <p:par>
                    <p:cTn id="59" fill="hold">
                      <p:stCondLst>
                        <p:cond delay="indefinite"/>
                      </p:stCondLst>
                      <p:childTnLst>
                        <p:par>
                          <p:cTn id="60" fill="hold">
                            <p:stCondLst>
                              <p:cond delay="0"/>
                            </p:stCondLst>
                            <p:childTnLst>
                              <p:par>
                                <p:cTn id="61" presetID="6" presetClass="emph" presetSubtype="0" accel="50000" decel="50000" fill="hold" nodeType="clickEffect">
                                  <p:stCondLst>
                                    <p:cond delay="0"/>
                                  </p:stCondLst>
                                  <p:childTnLst>
                                    <p:animScale>
                                      <p:cBhvr>
                                        <p:cTn id="62" dur="3100" fill="hold"/>
                                        <p:tgtEl>
                                          <p:spTgt spid="46"/>
                                        </p:tgtEl>
                                      </p:cBhvr>
                                      <p:by x="120000" y="120000"/>
                                    </p:animScale>
                                  </p:childTnLst>
                                </p:cTn>
                              </p:par>
                              <p:par>
                                <p:cTn id="63" presetID="23" presetClass="entr" presetSubtype="16"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childTnLst>
                                </p:cTn>
                              </p:par>
                              <p:par>
                                <p:cTn id="67" presetID="0" presetClass="path" presetSubtype="0" accel="50000" decel="50000" fill="hold" nodeType="withEffect">
                                  <p:stCondLst>
                                    <p:cond delay="0"/>
                                  </p:stCondLst>
                                  <p:childTnLst>
                                    <p:animMotion origin="layout" path="M -0.06514 -0.07129 L -1.90203E-6 -1.85185E-6 " pathEditMode="relative" rAng="0" ptsTypes="AA">
                                      <p:cBhvr>
                                        <p:cTn id="68" dur="1000" fill="hold"/>
                                        <p:tgtEl>
                                          <p:spTgt spid="38"/>
                                        </p:tgtEl>
                                        <p:attrNameLst>
                                          <p:attrName>ppt_x</p:attrName>
                                          <p:attrName>ppt_y</p:attrName>
                                        </p:attrNameLst>
                                      </p:cBhvr>
                                      <p:rCtr x="33" y="36"/>
                                    </p:animMotion>
                                  </p:childTnLst>
                                </p:cTn>
                              </p:par>
                              <p:par>
                                <p:cTn id="69" presetID="23" presetClass="entr" presetSubtype="16" fill="hold" nodeType="withEffect">
                                  <p:stCondLst>
                                    <p:cond delay="3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1000" fill="hold"/>
                                        <p:tgtEl>
                                          <p:spTgt spid="48"/>
                                        </p:tgtEl>
                                        <p:attrNameLst>
                                          <p:attrName>ppt_w</p:attrName>
                                        </p:attrNameLst>
                                      </p:cBhvr>
                                      <p:tavLst>
                                        <p:tav tm="0">
                                          <p:val>
                                            <p:fltVal val="0"/>
                                          </p:val>
                                        </p:tav>
                                        <p:tav tm="100000">
                                          <p:val>
                                            <p:strVal val="#ppt_w"/>
                                          </p:val>
                                        </p:tav>
                                      </p:tavLst>
                                    </p:anim>
                                    <p:anim calcmode="lin" valueType="num">
                                      <p:cBhvr>
                                        <p:cTn id="72" dur="1000" fill="hold"/>
                                        <p:tgtEl>
                                          <p:spTgt spid="48"/>
                                        </p:tgtEl>
                                        <p:attrNameLst>
                                          <p:attrName>ppt_h</p:attrName>
                                        </p:attrNameLst>
                                      </p:cBhvr>
                                      <p:tavLst>
                                        <p:tav tm="0">
                                          <p:val>
                                            <p:fltVal val="0"/>
                                          </p:val>
                                        </p:tav>
                                        <p:tav tm="100000">
                                          <p:val>
                                            <p:strVal val="#ppt_h"/>
                                          </p:val>
                                        </p:tav>
                                      </p:tavLst>
                                    </p:anim>
                                  </p:childTnLst>
                                </p:cTn>
                              </p:par>
                              <p:par>
                                <p:cTn id="73" presetID="0" presetClass="path" presetSubtype="0" accel="50000" decel="50000" fill="hold" nodeType="withEffect">
                                  <p:stCondLst>
                                    <p:cond delay="300"/>
                                  </p:stCondLst>
                                  <p:childTnLst>
                                    <p:animMotion origin="layout" path="M 0.00508 -0.10625 L -0.00026 4.44444E-6 " pathEditMode="relative" rAng="0" ptsTypes="AA">
                                      <p:cBhvr>
                                        <p:cTn id="74" dur="1000" fill="hold"/>
                                        <p:tgtEl>
                                          <p:spTgt spid="48"/>
                                        </p:tgtEl>
                                        <p:attrNameLst>
                                          <p:attrName>ppt_x</p:attrName>
                                          <p:attrName>ppt_y</p:attrName>
                                        </p:attrNameLst>
                                      </p:cBhvr>
                                      <p:rCtr x="-3" y="53"/>
                                    </p:animMotion>
                                  </p:childTnLst>
                                </p:cTn>
                              </p:par>
                              <p:par>
                                <p:cTn id="75" presetID="23" presetClass="entr" presetSubtype="16" fill="hold" nodeType="withEffect">
                                  <p:stCondLst>
                                    <p:cond delay="70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ppt_w</p:attrName>
                                        </p:attrNameLst>
                                      </p:cBhvr>
                                      <p:tavLst>
                                        <p:tav tm="0">
                                          <p:val>
                                            <p:fltVal val="0"/>
                                          </p:val>
                                        </p:tav>
                                        <p:tav tm="100000">
                                          <p:val>
                                            <p:strVal val="#ppt_w"/>
                                          </p:val>
                                        </p:tav>
                                      </p:tavLst>
                                    </p:anim>
                                    <p:anim calcmode="lin" valueType="num">
                                      <p:cBhvr>
                                        <p:cTn id="78" dur="1000" fill="hold"/>
                                        <p:tgtEl>
                                          <p:spTgt spid="45"/>
                                        </p:tgtEl>
                                        <p:attrNameLst>
                                          <p:attrName>ppt_h</p:attrName>
                                        </p:attrNameLst>
                                      </p:cBhvr>
                                      <p:tavLst>
                                        <p:tav tm="0">
                                          <p:val>
                                            <p:fltVal val="0"/>
                                          </p:val>
                                        </p:tav>
                                        <p:tav tm="100000">
                                          <p:val>
                                            <p:strVal val="#ppt_h"/>
                                          </p:val>
                                        </p:tav>
                                      </p:tavLst>
                                    </p:anim>
                                  </p:childTnLst>
                                </p:cTn>
                              </p:par>
                              <p:par>
                                <p:cTn id="79" presetID="0" presetClass="path" presetSubtype="0" accel="50000" decel="50000" fill="hold" nodeType="withEffect">
                                  <p:stCondLst>
                                    <p:cond delay="700"/>
                                  </p:stCondLst>
                                  <p:childTnLst>
                                    <p:animMotion origin="layout" path="M 0.07464 -0.09144 L 3.67379E-6 4.44444E-6 " pathEditMode="relative" rAng="0" ptsTypes="AA">
                                      <p:cBhvr>
                                        <p:cTn id="80" dur="1000" fill="hold"/>
                                        <p:tgtEl>
                                          <p:spTgt spid="45"/>
                                        </p:tgtEl>
                                        <p:attrNameLst>
                                          <p:attrName>ppt_x</p:attrName>
                                          <p:attrName>ppt_y</p:attrName>
                                        </p:attrNameLst>
                                      </p:cBhvr>
                                      <p:rCtr x="-37" y="46"/>
                                    </p:animMotion>
                                  </p:childTnLst>
                                </p:cTn>
                              </p:par>
                              <p:par>
                                <p:cTn id="81" presetID="23" presetClass="entr" presetSubtype="16" fill="hold" nodeType="withEffect">
                                  <p:stCondLst>
                                    <p:cond delay="110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childTnLst>
                                </p:cTn>
                              </p:par>
                              <p:par>
                                <p:cTn id="85" presetID="0" presetClass="path" presetSubtype="0" accel="50000" decel="50000" fill="hold" nodeType="withEffect">
                                  <p:stCondLst>
                                    <p:cond delay="1100"/>
                                  </p:stCondLst>
                                  <p:childTnLst>
                                    <p:animMotion origin="layout" path="M 0.04495 0.12477 L 0.00117 0.00254 " pathEditMode="relative" rAng="0" ptsTypes="AA">
                                      <p:cBhvr>
                                        <p:cTn id="86" dur="1000" fill="hold"/>
                                        <p:tgtEl>
                                          <p:spTgt spid="47"/>
                                        </p:tgtEl>
                                        <p:attrNameLst>
                                          <p:attrName>ppt_x</p:attrName>
                                          <p:attrName>ppt_y</p:attrName>
                                        </p:attrNameLst>
                                      </p:cBhvr>
                                      <p:rCtr x="-22" y="-61"/>
                                    </p:animMotion>
                                  </p:childTnLst>
                                </p:cTn>
                              </p:par>
                              <p:par>
                                <p:cTn id="87" presetID="23" presetClass="entr" presetSubtype="16" fill="hold" nodeType="withEffect">
                                  <p:stCondLst>
                                    <p:cond delay="150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childTnLst>
                                </p:cTn>
                              </p:par>
                              <p:par>
                                <p:cTn id="91" presetID="0" presetClass="path" presetSubtype="0" accel="50000" decel="50000" fill="hold" nodeType="withEffect">
                                  <p:stCondLst>
                                    <p:cond delay="1600"/>
                                  </p:stCondLst>
                                  <p:childTnLst>
                                    <p:animMotion origin="layout" path="M -0.03711 0.11157 L 8.33333E-7 1.48148E-6 " pathEditMode="relative" rAng="0" ptsTypes="AA">
                                      <p:cBhvr>
                                        <p:cTn id="92" dur="1000" fill="hold"/>
                                        <p:tgtEl>
                                          <p:spTgt spid="40"/>
                                        </p:tgtEl>
                                        <p:attrNameLst>
                                          <p:attrName>ppt_x</p:attrName>
                                          <p:attrName>ppt_y</p:attrName>
                                        </p:attrNameLst>
                                      </p:cBhvr>
                                      <p:rCtr x="18" y="-56"/>
                                    </p:animMotion>
                                  </p:childTnLst>
                                </p:cTn>
                              </p:par>
                              <p:par>
                                <p:cTn id="93" presetID="23" presetClass="entr" presetSubtype="16" fill="hold" nodeType="withEffect">
                                  <p:stCondLst>
                                    <p:cond delay="1900"/>
                                  </p:stCondLst>
                                  <p:childTnLst>
                                    <p:set>
                                      <p:cBhvr>
                                        <p:cTn id="94" dur="1" fill="hold">
                                          <p:stCondLst>
                                            <p:cond delay="0"/>
                                          </p:stCondLst>
                                        </p:cTn>
                                        <p:tgtEl>
                                          <p:spTgt spid="49"/>
                                        </p:tgtEl>
                                        <p:attrNameLst>
                                          <p:attrName>style.visibility</p:attrName>
                                        </p:attrNameLst>
                                      </p:cBhvr>
                                      <p:to>
                                        <p:strVal val="visible"/>
                                      </p:to>
                                    </p:set>
                                    <p:anim calcmode="lin" valueType="num">
                                      <p:cBhvr>
                                        <p:cTn id="95" dur="1000" fill="hold"/>
                                        <p:tgtEl>
                                          <p:spTgt spid="49"/>
                                        </p:tgtEl>
                                        <p:attrNameLst>
                                          <p:attrName>ppt_w</p:attrName>
                                        </p:attrNameLst>
                                      </p:cBhvr>
                                      <p:tavLst>
                                        <p:tav tm="0">
                                          <p:val>
                                            <p:fltVal val="0"/>
                                          </p:val>
                                        </p:tav>
                                        <p:tav tm="100000">
                                          <p:val>
                                            <p:strVal val="#ppt_w"/>
                                          </p:val>
                                        </p:tav>
                                      </p:tavLst>
                                    </p:anim>
                                    <p:anim calcmode="lin" valueType="num">
                                      <p:cBhvr>
                                        <p:cTn id="96" dur="1000" fill="hold"/>
                                        <p:tgtEl>
                                          <p:spTgt spid="49"/>
                                        </p:tgtEl>
                                        <p:attrNameLst>
                                          <p:attrName>ppt_h</p:attrName>
                                        </p:attrNameLst>
                                      </p:cBhvr>
                                      <p:tavLst>
                                        <p:tav tm="0">
                                          <p:val>
                                            <p:fltVal val="0"/>
                                          </p:val>
                                        </p:tav>
                                        <p:tav tm="100000">
                                          <p:val>
                                            <p:strVal val="#ppt_h"/>
                                          </p:val>
                                        </p:tav>
                                      </p:tavLst>
                                    </p:anim>
                                  </p:childTnLst>
                                </p:cTn>
                              </p:par>
                              <p:par>
                                <p:cTn id="97" presetID="0" presetClass="path" presetSubtype="0" accel="50000" decel="50000" fill="hold" nodeType="withEffect">
                                  <p:stCondLst>
                                    <p:cond delay="1900"/>
                                  </p:stCondLst>
                                  <p:childTnLst>
                                    <p:animMotion origin="layout" path="M 0.07214 0.01736 L -2.70833E-6 3.7037E-7 " pathEditMode="relative" rAng="0" ptsTypes="AA">
                                      <p:cBhvr>
                                        <p:cTn id="98" dur="1000" fill="hold"/>
                                        <p:tgtEl>
                                          <p:spTgt spid="49"/>
                                        </p:tgtEl>
                                        <p:attrNameLst>
                                          <p:attrName>ppt_x</p:attrName>
                                          <p:attrName>ppt_y</p:attrName>
                                        </p:attrNameLst>
                                      </p:cBhvr>
                                      <p:rCtr x="-36" y="-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Windows Server 2008 R2 Hyper-V</a:t>
            </a:r>
            <a:endParaRPr lang="es-ES" noProof="0"/>
          </a:p>
        </p:txBody>
      </p:sp>
      <p:sp>
        <p:nvSpPr>
          <p:cNvPr id="3" name="Content Placeholder 2"/>
          <p:cNvSpPr>
            <a:spLocks noGrp="1"/>
          </p:cNvSpPr>
          <p:nvPr>
            <p:ph idx="1"/>
          </p:nvPr>
        </p:nvSpPr>
        <p:spPr>
          <a:xfrm>
            <a:off x="412750" y="1412876"/>
            <a:ext cx="9080500" cy="2160591"/>
          </a:xfrm>
        </p:spPr>
        <p:txBody>
          <a:bodyPr/>
          <a:lstStyle/>
          <a:p>
            <a:r>
              <a:rPr lang="es-ES" sz="2400" noProof="0" dirty="0" smtClean="0"/>
              <a:t>Misma arquitectura que Windows Server 2008 </a:t>
            </a:r>
            <a:r>
              <a:rPr lang="es-ES" sz="2400" noProof="0" dirty="0" err="1" smtClean="0"/>
              <a:t>Hyper</a:t>
            </a:r>
            <a:r>
              <a:rPr lang="es-ES" sz="2400" noProof="0" dirty="0" smtClean="0"/>
              <a:t>-V</a:t>
            </a:r>
          </a:p>
          <a:p>
            <a:r>
              <a:rPr lang="es-ES" sz="2400" noProof="0" dirty="0" smtClean="0"/>
              <a:t>Integración con nuevas tecnologías</a:t>
            </a:r>
          </a:p>
          <a:p>
            <a:r>
              <a:rPr lang="es-ES" sz="2400" noProof="0" dirty="0" smtClean="0"/>
              <a:t>Nuevos escenarios dinámicos</a:t>
            </a:r>
          </a:p>
          <a:p>
            <a:pPr lvl="1"/>
            <a:r>
              <a:rPr lang="es-ES" sz="2000" noProof="0" dirty="0" smtClean="0"/>
              <a:t>Mejores ratios de consolidación</a:t>
            </a:r>
          </a:p>
          <a:p>
            <a:pPr lvl="1"/>
            <a:r>
              <a:rPr lang="es-ES" sz="2000" noProof="0" dirty="0" err="1" smtClean="0"/>
              <a:t>Datacenter</a:t>
            </a:r>
            <a:r>
              <a:rPr lang="es-ES" sz="2000" noProof="0" dirty="0" smtClean="0"/>
              <a:t> dinámico</a:t>
            </a:r>
          </a:p>
          <a:p>
            <a:pPr lvl="1"/>
            <a:r>
              <a:rPr lang="es-ES" sz="2000" noProof="0" dirty="0" smtClean="0"/>
              <a:t>Virtualización del Escritorio</a:t>
            </a:r>
          </a:p>
        </p:txBody>
      </p:sp>
      <p:grpSp>
        <p:nvGrpSpPr>
          <p:cNvPr id="4" name="Group 3"/>
          <p:cNvGrpSpPr/>
          <p:nvPr/>
        </p:nvGrpSpPr>
        <p:grpSpPr>
          <a:xfrm>
            <a:off x="1123964" y="4800743"/>
            <a:ext cx="3718190"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5116017" y="4588182"/>
            <a:ext cx="3718190"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2139" y="142852"/>
            <a:ext cx="9080500" cy="665162"/>
          </a:xfrm>
        </p:spPr>
        <p:txBody>
          <a:bodyPr vert="horz" wrap="square" lIns="0" tIns="0" rIns="0" bIns="0" rtlCol="0" anchor="t">
            <a:spAutoFit/>
          </a:bodyPr>
          <a:lstStyle/>
          <a:p>
            <a:r>
              <a:rPr lang="es-ES" noProof="0" smtClean="0"/>
              <a:t>Requerimientos de Hyper-V</a:t>
            </a:r>
          </a:p>
        </p:txBody>
      </p:sp>
      <p:sp>
        <p:nvSpPr>
          <p:cNvPr id="3" name="2 Marcador de texto"/>
          <p:cNvSpPr>
            <a:spLocks noGrp="1"/>
          </p:cNvSpPr>
          <p:nvPr>
            <p:ph type="body" sz="quarter" idx="10"/>
          </p:nvPr>
        </p:nvSpPr>
        <p:spPr>
          <a:xfrm>
            <a:off x="412750" y="1071546"/>
            <a:ext cx="9080500" cy="5106013"/>
          </a:xfrm>
        </p:spPr>
        <p:txBody>
          <a:bodyPr/>
          <a:lstStyle/>
          <a:p>
            <a:r>
              <a:rPr lang="es-ES" sz="2800" noProof="0" dirty="0" smtClean="0"/>
              <a:t>Hardware</a:t>
            </a:r>
          </a:p>
          <a:p>
            <a:pPr lvl="1"/>
            <a:r>
              <a:rPr lang="es-ES" sz="2400" noProof="0" dirty="0" smtClean="0"/>
              <a:t>Arquitectura x64 (no IA64)</a:t>
            </a:r>
          </a:p>
          <a:p>
            <a:pPr lvl="1"/>
            <a:r>
              <a:rPr lang="es-ES" sz="2400" noProof="0" dirty="0" smtClean="0"/>
              <a:t>Virtualización asistida por hardware</a:t>
            </a:r>
          </a:p>
          <a:p>
            <a:pPr lvl="2"/>
            <a:r>
              <a:rPr lang="es-ES" sz="2000" noProof="0" dirty="0" smtClean="0"/>
              <a:t>Intel-VT / AMD-V</a:t>
            </a:r>
          </a:p>
          <a:p>
            <a:pPr lvl="1"/>
            <a:r>
              <a:rPr lang="es-ES" sz="2400" noProof="0" dirty="0" smtClean="0"/>
              <a:t>Data </a:t>
            </a:r>
            <a:r>
              <a:rPr lang="es-ES" sz="2400" noProof="0" dirty="0" err="1" smtClean="0"/>
              <a:t>Execution</a:t>
            </a:r>
            <a:r>
              <a:rPr lang="es-ES" sz="2400" noProof="0" dirty="0" smtClean="0"/>
              <a:t> </a:t>
            </a:r>
            <a:r>
              <a:rPr lang="es-ES" sz="2400" noProof="0" dirty="0" err="1" smtClean="0"/>
              <a:t>Prevention</a:t>
            </a:r>
            <a:r>
              <a:rPr lang="es-ES" sz="2400" noProof="0" dirty="0" smtClean="0"/>
              <a:t> (DEP) en el hardware</a:t>
            </a:r>
          </a:p>
          <a:p>
            <a:pPr lvl="1">
              <a:buNone/>
            </a:pPr>
            <a:endParaRPr lang="es-ES" sz="2400" noProof="0" dirty="0" smtClean="0"/>
          </a:p>
          <a:p>
            <a:pPr lvl="1">
              <a:buNone/>
            </a:pPr>
            <a:r>
              <a:rPr lang="es-ES" sz="2400" noProof="0" dirty="0" smtClean="0"/>
              <a:t>NOTA: </a:t>
            </a:r>
            <a:r>
              <a:rPr lang="es-ES" sz="1800" noProof="0" dirty="0" smtClean="0"/>
              <a:t>La BIOS debe soportar y tener habilitadas estas opciones. Hay que apagar/encender el equipo después de hacer algún cambio (no basta reiniciar)</a:t>
            </a:r>
          </a:p>
          <a:p>
            <a:endParaRPr lang="es-ES" sz="2800" noProof="0" dirty="0" smtClean="0"/>
          </a:p>
          <a:p>
            <a:r>
              <a:rPr lang="es-ES" sz="2800" noProof="0" dirty="0" smtClean="0"/>
              <a:t>Software</a:t>
            </a:r>
          </a:p>
          <a:p>
            <a:pPr lvl="1"/>
            <a:r>
              <a:rPr lang="es-ES" sz="2400" noProof="0" dirty="0" smtClean="0"/>
              <a:t>Una edición x64 de Windows Server 2008</a:t>
            </a:r>
          </a:p>
          <a:p>
            <a:pPr lvl="2"/>
            <a:r>
              <a:rPr lang="es-ES" sz="2000" noProof="0" dirty="0" smtClean="0"/>
              <a:t>Standard/Enterprise/</a:t>
            </a:r>
            <a:r>
              <a:rPr lang="es-ES" sz="2000" noProof="0" dirty="0" err="1" smtClean="0"/>
              <a:t>Datacenter</a:t>
            </a:r>
            <a:endParaRPr lang="es-ES" sz="2000" noProof="0" dirty="0" smtClean="0"/>
          </a:p>
          <a:p>
            <a:pPr lvl="1"/>
            <a:r>
              <a:rPr lang="es-ES" sz="2400" noProof="0" dirty="0" smtClean="0"/>
              <a:t>Microsoft </a:t>
            </a:r>
            <a:r>
              <a:rPr lang="es-ES" sz="2400" noProof="0" dirty="0" err="1" smtClean="0"/>
              <a:t>Hyper</a:t>
            </a:r>
            <a:r>
              <a:rPr lang="es-ES" sz="2400" noProof="0" dirty="0" smtClean="0"/>
              <a:t>-V Server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4" y="1905505"/>
            <a:ext cx="8657695"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noProof="0" dirty="0" smtClean="0"/>
              <a:t>Arquitectura</a:t>
            </a:r>
            <a:endParaRPr lang="es-ES" sz="4000" noProof="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32139" y="228602"/>
            <a:ext cx="9441722" cy="609398"/>
          </a:xfrm>
        </p:spPr>
        <p:txBody>
          <a:bodyPr/>
          <a:lstStyle/>
          <a:p>
            <a:r>
              <a:rPr lang="es-ES" sz="4400" noProof="0" smtClean="0"/>
              <a:t>Arquitecturas de hipervisores (Tipo I)</a:t>
            </a:r>
            <a:endParaRPr lang="es-ES" sz="4400" noProof="0"/>
          </a:p>
        </p:txBody>
      </p:sp>
      <p:sp>
        <p:nvSpPr>
          <p:cNvPr id="417795" name="Rectangle 3"/>
          <p:cNvSpPr>
            <a:spLocks noGrp="1" noChangeArrowheads="1"/>
          </p:cNvSpPr>
          <p:nvPr>
            <p:ph type="body" sz="half" idx="1"/>
          </p:nvPr>
        </p:nvSpPr>
        <p:spPr>
          <a:xfrm>
            <a:off x="412751" y="1174750"/>
            <a:ext cx="4461140" cy="1135696"/>
          </a:xfrm>
        </p:spPr>
        <p:txBody>
          <a:bodyPr/>
          <a:lstStyle/>
          <a:p>
            <a:r>
              <a:rPr lang="es-ES" sz="2000" noProof="0" dirty="0" smtClean="0"/>
              <a:t>Monolíticos</a:t>
            </a:r>
          </a:p>
          <a:p>
            <a:pPr lvl="1"/>
            <a:r>
              <a:rPr lang="es-ES" sz="1800" noProof="0" dirty="0" smtClean="0"/>
              <a:t>Mas simple que un </a:t>
            </a:r>
            <a:r>
              <a:rPr lang="es-ES" sz="1800" noProof="0" dirty="0" err="1" smtClean="0"/>
              <a:t>kernel</a:t>
            </a:r>
            <a:r>
              <a:rPr lang="es-ES" sz="1800" noProof="0" dirty="0" smtClean="0"/>
              <a:t> moderno, pero con cierto nivel de complejidad</a:t>
            </a:r>
          </a:p>
          <a:p>
            <a:pPr lvl="1"/>
            <a:r>
              <a:rPr lang="es-ES" sz="1800" noProof="0" dirty="0" smtClean="0"/>
              <a:t>Tiene su propio modelo de drivers</a:t>
            </a:r>
          </a:p>
        </p:txBody>
      </p:sp>
      <p:sp>
        <p:nvSpPr>
          <p:cNvPr id="417796" name="Rectangle 4"/>
          <p:cNvSpPr>
            <a:spLocks noGrp="1" noChangeArrowheads="1"/>
          </p:cNvSpPr>
          <p:nvPr>
            <p:ph type="body" sz="half" idx="2"/>
          </p:nvPr>
        </p:nvSpPr>
        <p:spPr>
          <a:xfrm>
            <a:off x="5038991" y="1174751"/>
            <a:ext cx="4461140" cy="1994392"/>
          </a:xfrm>
        </p:spPr>
        <p:txBody>
          <a:bodyPr/>
          <a:lstStyle/>
          <a:p>
            <a:r>
              <a:rPr lang="es-ES" sz="2000" noProof="0" dirty="0" smtClean="0"/>
              <a:t>Micro-</a:t>
            </a:r>
            <a:r>
              <a:rPr lang="es-ES" sz="2000" noProof="0" dirty="0" err="1" smtClean="0"/>
              <a:t>Kernel</a:t>
            </a:r>
            <a:endParaRPr lang="es-ES" sz="2000" noProof="0" dirty="0" smtClean="0"/>
          </a:p>
          <a:p>
            <a:pPr lvl="1"/>
            <a:r>
              <a:rPr lang="es-ES" sz="1800" noProof="0" dirty="0" smtClean="0"/>
              <a:t>Funcionalidad simple de particionado</a:t>
            </a:r>
          </a:p>
          <a:p>
            <a:pPr lvl="1"/>
            <a:r>
              <a:rPr lang="es-ES" sz="1800" noProof="0" dirty="0" smtClean="0"/>
              <a:t>Mayor fiabilidad, con menor superficie de ataque</a:t>
            </a:r>
          </a:p>
          <a:p>
            <a:pPr lvl="1"/>
            <a:r>
              <a:rPr lang="es-ES" sz="1800" noProof="0" dirty="0" smtClean="0"/>
              <a:t>Sin código de terceros</a:t>
            </a:r>
          </a:p>
          <a:p>
            <a:pPr lvl="1"/>
            <a:r>
              <a:rPr lang="es-ES" sz="1800" noProof="0" dirty="0" smtClean="0"/>
              <a:t>Los drivers corren en cada una de las particiones</a:t>
            </a:r>
            <a:endParaRPr lang="es-ES" sz="1800" noProof="0" dirty="0"/>
          </a:p>
        </p:txBody>
      </p:sp>
      <p:sp>
        <p:nvSpPr>
          <p:cNvPr id="417797" name="Rectangle 5"/>
          <p:cNvSpPr>
            <a:spLocks noChangeArrowheads="1"/>
          </p:cNvSpPr>
          <p:nvPr/>
        </p:nvSpPr>
        <p:spPr bwMode="auto">
          <a:xfrm>
            <a:off x="1222773" y="4649788"/>
            <a:ext cx="2782623" cy="1117600"/>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s-ES" sz="1400" b="1" dirty="0" err="1" smtClean="0">
                <a:solidFill>
                  <a:schemeClr val="bg1"/>
                </a:solidFill>
              </a:rPr>
              <a:t>Hypervisor</a:t>
            </a:r>
            <a:endParaRPr lang="es-ES" sz="1400" b="1" dirty="0">
              <a:solidFill>
                <a:schemeClr val="bg1"/>
              </a:solidFill>
            </a:endParaRPr>
          </a:p>
        </p:txBody>
      </p:sp>
      <p:sp>
        <p:nvSpPr>
          <p:cNvPr id="417798" name="Rectangle 6"/>
          <p:cNvSpPr>
            <a:spLocks noChangeArrowheads="1"/>
          </p:cNvSpPr>
          <p:nvPr/>
        </p:nvSpPr>
        <p:spPr bwMode="auto">
          <a:xfrm>
            <a:off x="1222772"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1</a:t>
            </a:r>
          </a:p>
          <a:p>
            <a:pPr algn="ctr" eaLnBrk="1" hangingPunct="1"/>
            <a:r>
              <a:rPr lang="es-ES" sz="1400" b="1" smtClean="0">
                <a:solidFill>
                  <a:schemeClr val="bg1"/>
                </a:solidFill>
              </a:rPr>
              <a:t>(Admin)</a:t>
            </a:r>
            <a:endParaRPr lang="es-ES" sz="1400" b="1">
              <a:solidFill>
                <a:schemeClr val="bg1"/>
              </a:solidFill>
            </a:endParaRPr>
          </a:p>
        </p:txBody>
      </p:sp>
      <p:sp>
        <p:nvSpPr>
          <p:cNvPr id="417799" name="Rectangle 7"/>
          <p:cNvSpPr>
            <a:spLocks noChangeArrowheads="1"/>
          </p:cNvSpPr>
          <p:nvPr/>
        </p:nvSpPr>
        <p:spPr bwMode="auto">
          <a:xfrm>
            <a:off x="2184135"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2</a:t>
            </a:r>
            <a:endParaRPr lang="es-ES" sz="1400" b="1">
              <a:solidFill>
                <a:schemeClr val="bg1"/>
              </a:solidFill>
            </a:endParaRPr>
          </a:p>
        </p:txBody>
      </p:sp>
      <p:sp>
        <p:nvSpPr>
          <p:cNvPr id="417800" name="Rectangle 8"/>
          <p:cNvSpPr>
            <a:spLocks noChangeArrowheads="1"/>
          </p:cNvSpPr>
          <p:nvPr/>
        </p:nvSpPr>
        <p:spPr bwMode="auto">
          <a:xfrm>
            <a:off x="3145499" y="3765552"/>
            <a:ext cx="859896"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3</a:t>
            </a:r>
            <a:endParaRPr lang="es-ES" sz="1400" b="1">
              <a:solidFill>
                <a:schemeClr val="bg1"/>
              </a:solidFill>
            </a:endParaRPr>
          </a:p>
        </p:txBody>
      </p:sp>
      <p:sp>
        <p:nvSpPr>
          <p:cNvPr id="417801" name="Rectangle 9"/>
          <p:cNvSpPr>
            <a:spLocks noChangeArrowheads="1"/>
          </p:cNvSpPr>
          <p:nvPr/>
        </p:nvSpPr>
        <p:spPr bwMode="auto">
          <a:xfrm>
            <a:off x="1222773" y="5884864"/>
            <a:ext cx="2782623"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solidFill>
                  <a:schemeClr val="bg1"/>
                </a:solidFill>
              </a:rPr>
              <a:t>Hardware</a:t>
            </a:r>
            <a:endParaRPr lang="es-ES" sz="1400" b="1">
              <a:solidFill>
                <a:schemeClr val="bg1"/>
              </a:solidFill>
            </a:endParaRPr>
          </a:p>
        </p:txBody>
      </p:sp>
      <p:sp>
        <p:nvSpPr>
          <p:cNvPr id="417802" name="Rectangle 10"/>
          <p:cNvSpPr>
            <a:spLocks noChangeArrowheads="1"/>
          </p:cNvSpPr>
          <p:nvPr/>
        </p:nvSpPr>
        <p:spPr bwMode="auto">
          <a:xfrm>
            <a:off x="5685631" y="5865813"/>
            <a:ext cx="3384550" cy="284162"/>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solidFill>
                  <a:schemeClr val="bg1"/>
                </a:solidFill>
              </a:rPr>
              <a:t>Hardware</a:t>
            </a:r>
            <a:endParaRPr lang="es-ES" sz="1400" b="1">
              <a:solidFill>
                <a:schemeClr val="bg1"/>
              </a:solidFill>
            </a:endParaRPr>
          </a:p>
        </p:txBody>
      </p:sp>
      <p:sp>
        <p:nvSpPr>
          <p:cNvPr id="417803" name="Rectangle 11"/>
          <p:cNvSpPr>
            <a:spLocks noChangeArrowheads="1"/>
          </p:cNvSpPr>
          <p:nvPr/>
        </p:nvSpPr>
        <p:spPr bwMode="auto">
          <a:xfrm>
            <a:off x="5685631" y="5564187"/>
            <a:ext cx="3384550" cy="236538"/>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Hypervisor</a:t>
            </a:r>
            <a:endParaRPr lang="es-ES" sz="1400" b="1">
              <a:solidFill>
                <a:schemeClr val="bg1"/>
              </a:solidFill>
            </a:endParaRPr>
          </a:p>
        </p:txBody>
      </p:sp>
      <p:sp>
        <p:nvSpPr>
          <p:cNvPr id="417804" name="Rectangle 12"/>
          <p:cNvSpPr>
            <a:spLocks noChangeArrowheads="1"/>
          </p:cNvSpPr>
          <p:nvPr/>
        </p:nvSpPr>
        <p:spPr bwMode="auto">
          <a:xfrm>
            <a:off x="5685631" y="3911601"/>
            <a:ext cx="1045633" cy="1554163"/>
          </a:xfrm>
          <a:prstGeom prst="rect">
            <a:avLst/>
          </a:prstGeom>
          <a:solidFill>
            <a:schemeClr val="accent2">
              <a:lumMod val="60000"/>
              <a:lumOff val="40000"/>
            </a:schemeClr>
          </a:solidFill>
          <a:ln w="9525">
            <a:solidFill>
              <a:schemeClr val="tx1"/>
            </a:solidFill>
            <a:miter lim="800000"/>
            <a:headEnd/>
            <a:tailEnd/>
          </a:ln>
          <a:effectLst/>
        </p:spPr>
        <p:txBody>
          <a:bodyPr wrap="none" lIns="91436" tIns="45718" rIns="91436" bIns="45718" anchor="ctr"/>
          <a:lstStyle/>
          <a:p>
            <a:pPr eaLnBrk="1" hangingPunct="1"/>
            <a:endParaRPr lang="es-ES" sz="1400"/>
          </a:p>
        </p:txBody>
      </p:sp>
      <p:sp>
        <p:nvSpPr>
          <p:cNvPr id="417805" name="Rectangle 13"/>
          <p:cNvSpPr>
            <a:spLocks noChangeArrowheads="1"/>
          </p:cNvSpPr>
          <p:nvPr/>
        </p:nvSpPr>
        <p:spPr bwMode="auto">
          <a:xfrm>
            <a:off x="6855090" y="3911601"/>
            <a:ext cx="1045633"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2</a:t>
            </a:r>
          </a:p>
          <a:p>
            <a:pPr algn="ctr" eaLnBrk="1" hangingPunct="1"/>
            <a:r>
              <a:rPr lang="es-ES" sz="1400" b="1" smtClean="0">
                <a:solidFill>
                  <a:schemeClr val="bg1"/>
                </a:solidFill>
              </a:rPr>
              <a:t>(“Child”)</a:t>
            </a:r>
            <a:endParaRPr lang="es-ES" sz="1400" b="1">
              <a:solidFill>
                <a:schemeClr val="bg1"/>
              </a:solidFill>
            </a:endParaRPr>
          </a:p>
        </p:txBody>
      </p:sp>
      <p:sp>
        <p:nvSpPr>
          <p:cNvPr id="417806" name="Rectangle 14"/>
          <p:cNvSpPr>
            <a:spLocks noChangeArrowheads="1"/>
          </p:cNvSpPr>
          <p:nvPr/>
        </p:nvSpPr>
        <p:spPr bwMode="auto">
          <a:xfrm>
            <a:off x="8024548" y="3911601"/>
            <a:ext cx="1045633"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solidFill>
                  <a:schemeClr val="bg1"/>
                </a:solidFill>
              </a:rPr>
              <a:t>VM 3</a:t>
            </a:r>
          </a:p>
          <a:p>
            <a:pPr algn="ctr" eaLnBrk="1" hangingPunct="1"/>
            <a:r>
              <a:rPr lang="es-ES" sz="1400" b="1" smtClean="0">
                <a:solidFill>
                  <a:schemeClr val="bg1"/>
                </a:solidFill>
              </a:rPr>
              <a:t>(“Child”)</a:t>
            </a:r>
            <a:endParaRPr lang="es-ES" sz="1400" b="1">
              <a:solidFill>
                <a:schemeClr val="bg1"/>
              </a:solidFill>
            </a:endParaRPr>
          </a:p>
        </p:txBody>
      </p:sp>
      <p:sp>
        <p:nvSpPr>
          <p:cNvPr id="417807" name="Rectangle 15"/>
          <p:cNvSpPr>
            <a:spLocks noChangeArrowheads="1"/>
          </p:cNvSpPr>
          <p:nvPr/>
        </p:nvSpPr>
        <p:spPr bwMode="auto">
          <a:xfrm>
            <a:off x="5723466" y="4495800"/>
            <a:ext cx="990601" cy="554038"/>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lIns="91436" tIns="45718" rIns="91436" bIns="45718" anchor="ctr"/>
          <a:lstStyle/>
          <a:p>
            <a:pPr algn="ctr" eaLnBrk="1" hangingPunct="1">
              <a:lnSpc>
                <a:spcPct val="90000"/>
              </a:lnSpc>
            </a:pPr>
            <a:r>
              <a:rPr lang="es-ES" sz="1100" b="1" smtClean="0">
                <a:solidFill>
                  <a:schemeClr val="bg1"/>
                </a:solidFill>
              </a:rPr>
              <a:t>Virtualization </a:t>
            </a:r>
          </a:p>
          <a:p>
            <a:pPr algn="ctr" eaLnBrk="1" hangingPunct="1">
              <a:lnSpc>
                <a:spcPct val="90000"/>
              </a:lnSpc>
            </a:pPr>
            <a:r>
              <a:rPr lang="es-ES" sz="1100" b="1" smtClean="0">
                <a:solidFill>
                  <a:schemeClr val="bg1"/>
                </a:solidFill>
              </a:rPr>
              <a:t>Stack</a:t>
            </a:r>
            <a:endParaRPr lang="es-ES" sz="1100" b="1">
              <a:solidFill>
                <a:schemeClr val="bg1"/>
              </a:solidFill>
            </a:endParaRPr>
          </a:p>
        </p:txBody>
      </p:sp>
      <p:sp>
        <p:nvSpPr>
          <p:cNvPr id="417808" name="Text Box 16"/>
          <p:cNvSpPr txBox="1">
            <a:spLocks noChangeArrowheads="1"/>
          </p:cNvSpPr>
          <p:nvPr/>
        </p:nvSpPr>
        <p:spPr bwMode="auto">
          <a:xfrm>
            <a:off x="5747544" y="3987802"/>
            <a:ext cx="923529" cy="396875"/>
          </a:xfrm>
          <a:prstGeom prst="rect">
            <a:avLst/>
          </a:prstGeom>
          <a:solidFill>
            <a:schemeClr val="hlink"/>
          </a:solidFill>
          <a:ln w="9525" algn="ctr">
            <a:noFill/>
            <a:miter lim="800000"/>
            <a:headEnd/>
            <a:tailEnd/>
          </a:ln>
          <a:effectLst/>
        </p:spPr>
        <p:txBody>
          <a:bodyPr wrap="none" lIns="91436" tIns="45718" rIns="91436" bIns="45718" anchor="ctr"/>
          <a:lstStyle/>
          <a:p>
            <a:pPr algn="ctr" eaLnBrk="1" hangingPunct="1"/>
            <a:r>
              <a:rPr lang="es-ES" sz="1400" b="1" smtClean="0">
                <a:solidFill>
                  <a:schemeClr val="bg1"/>
                </a:solidFill>
              </a:rPr>
              <a:t>VM 1</a:t>
            </a:r>
            <a:br>
              <a:rPr lang="es-ES" sz="1400" b="1" smtClean="0">
                <a:solidFill>
                  <a:schemeClr val="bg1"/>
                </a:solidFill>
              </a:rPr>
            </a:br>
            <a:r>
              <a:rPr lang="es-ES" sz="1400" b="1" smtClean="0">
                <a:solidFill>
                  <a:schemeClr val="bg1"/>
                </a:solidFill>
              </a:rPr>
              <a:t>(“Parent”)</a:t>
            </a:r>
            <a:endParaRPr lang="es-ES" sz="1400" b="1">
              <a:solidFill>
                <a:schemeClr val="bg1"/>
              </a:solidFill>
            </a:endParaRPr>
          </a:p>
        </p:txBody>
      </p:sp>
      <p:grpSp>
        <p:nvGrpSpPr>
          <p:cNvPr id="2" name="Group 17"/>
          <p:cNvGrpSpPr>
            <a:grpSpLocks/>
          </p:cNvGrpSpPr>
          <p:nvPr/>
        </p:nvGrpSpPr>
        <p:grpSpPr bwMode="auto">
          <a:xfrm>
            <a:off x="2175537" y="5373689"/>
            <a:ext cx="971682" cy="331787"/>
            <a:chOff x="1488" y="3120"/>
            <a:chExt cx="438" cy="192"/>
          </a:xfrm>
          <a:solidFill>
            <a:schemeClr val="accent2"/>
          </a:solidFill>
        </p:grpSpPr>
        <p:sp>
          <p:nvSpPr>
            <p:cNvPr id="417810" name="Rectangle 18"/>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1" name="Rectangle 19"/>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2" name="Rectangle 20"/>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3" name="Group 21"/>
          <p:cNvGrpSpPr>
            <a:grpSpLocks/>
          </p:cNvGrpSpPr>
          <p:nvPr/>
        </p:nvGrpSpPr>
        <p:grpSpPr bwMode="auto">
          <a:xfrm>
            <a:off x="5721748" y="5089525"/>
            <a:ext cx="971682" cy="331788"/>
            <a:chOff x="1488" y="3120"/>
            <a:chExt cx="438" cy="192"/>
          </a:xfrm>
          <a:solidFill>
            <a:srgbClr val="FFC000"/>
          </a:solidFill>
        </p:grpSpPr>
        <p:sp>
          <p:nvSpPr>
            <p:cNvPr id="417814" name="Rectangle 22"/>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5" name="Rectangle 23"/>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6" name="Rectangle 24"/>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4" name="Group 25"/>
          <p:cNvGrpSpPr>
            <a:grpSpLocks/>
          </p:cNvGrpSpPr>
          <p:nvPr/>
        </p:nvGrpSpPr>
        <p:grpSpPr bwMode="auto">
          <a:xfrm>
            <a:off x="6889485" y="5089525"/>
            <a:ext cx="971683" cy="331788"/>
            <a:chOff x="1488" y="3120"/>
            <a:chExt cx="438" cy="192"/>
          </a:xfrm>
          <a:solidFill>
            <a:srgbClr val="92D050"/>
          </a:solidFill>
        </p:grpSpPr>
        <p:sp>
          <p:nvSpPr>
            <p:cNvPr id="417818" name="Rectangle 26"/>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19" name="Rectangle 27"/>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0" name="Rectangle 28"/>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grpSp>
        <p:nvGrpSpPr>
          <p:cNvPr id="5" name="Group 29"/>
          <p:cNvGrpSpPr>
            <a:grpSpLocks/>
          </p:cNvGrpSpPr>
          <p:nvPr/>
        </p:nvGrpSpPr>
        <p:grpSpPr bwMode="auto">
          <a:xfrm>
            <a:off x="8067544" y="5089525"/>
            <a:ext cx="971682" cy="331788"/>
            <a:chOff x="1488" y="3120"/>
            <a:chExt cx="438" cy="192"/>
          </a:xfrm>
          <a:solidFill>
            <a:srgbClr val="92D050"/>
          </a:solidFill>
        </p:grpSpPr>
        <p:sp>
          <p:nvSpPr>
            <p:cNvPr id="417822" name="Rectangle 30"/>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3" name="Rectangle 31"/>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t>Drivers</a:t>
              </a:r>
              <a:endParaRPr lang="es-ES" sz="1000"/>
            </a:p>
          </p:txBody>
        </p:sp>
        <p:sp>
          <p:nvSpPr>
            <p:cNvPr id="417824" name="Rectangle 32"/>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solidFill>
                    <a:schemeClr val="bg1"/>
                  </a:solidFill>
                </a:rPr>
                <a:t>Drivers</a:t>
              </a:r>
              <a:endParaRPr lang="es-ES" sz="1400" b="1">
                <a:solidFill>
                  <a:schemeClr val="bg1"/>
                </a:solidFill>
              </a:endParaRP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35.2|18.1"/>
</p:tagLst>
</file>

<file path=ppt/tags/tag2.xml><?xml version="1.0" encoding="utf-8"?>
<p:tagLst xmlns:a="http://schemas.openxmlformats.org/drawingml/2006/main" xmlns:r="http://schemas.openxmlformats.org/officeDocument/2006/relationships" xmlns:p="http://schemas.openxmlformats.org/presentationml/2006/main">
  <p:tag name="TIMING" val="|2|3.7|32.5|19.7|1.1|314.8"/>
</p:tagLst>
</file>

<file path=ppt/theme/theme1.xml><?xml version="1.0" encoding="utf-8"?>
<a:theme xmlns:a="http://schemas.openxmlformats.org/drawingml/2006/main" name="4_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174A78B-3503-4766-84BE-88172698481E}"/>
</file>

<file path=customXml/itemProps2.xml><?xml version="1.0" encoding="utf-8"?>
<ds:datastoreItem xmlns:ds="http://schemas.openxmlformats.org/officeDocument/2006/customXml" ds:itemID="{73FB4950-AFC0-4591-91FC-AACEA2A628F9}"/>
</file>

<file path=customXml/itemProps3.xml><?xml version="1.0" encoding="utf-8"?>
<ds:datastoreItem xmlns:ds="http://schemas.openxmlformats.org/officeDocument/2006/customXml" ds:itemID="{AE4B7FC2-7F0D-44B3-94B0-65961D8B2328}"/>
</file>

<file path=docProps/app.xml><?xml version="1.0" encoding="utf-8"?>
<Properties xmlns="http://schemas.openxmlformats.org/officeDocument/2006/extended-properties" xmlns:vt="http://schemas.openxmlformats.org/officeDocument/2006/docPropsVTypes">
  <Template/>
  <TotalTime>1258</TotalTime>
  <Words>4891</Words>
  <Application>Microsoft Office PowerPoint</Application>
  <PresentationFormat>A4 Paper (210x297 mm)</PresentationFormat>
  <Paragraphs>547</Paragraphs>
  <Slides>45</Slides>
  <Notes>39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4_MMS_Microsoft_Management_Summit_Breakout_16x9</vt:lpstr>
      <vt:lpstr>Hyper-V R2</vt:lpstr>
      <vt:lpstr>Agenda</vt:lpstr>
      <vt:lpstr>La Virtualización en Microsoft Del datacenter al escritorio</vt:lpstr>
      <vt:lpstr>El Datacenter Dinámico como nube interna</vt:lpstr>
      <vt:lpstr>Nubes y Virtualización: S+S</vt:lpstr>
      <vt:lpstr>Windows Server 2008 R2 Hyper-V</vt:lpstr>
      <vt:lpstr>Requerimientos de Hyper-V</vt:lpstr>
      <vt:lpstr>Windows Server 2008 Hyper-V R2 Arquitectura</vt:lpstr>
      <vt:lpstr>Arquitecturas de hipervisores (Tipo I)</vt:lpstr>
      <vt:lpstr>Arquitectura de Hyper-V</vt:lpstr>
      <vt:lpstr>Windows Server 2008 R2 Hyper-V vs. Microsoft Hyper-V Server 2008 R2</vt:lpstr>
      <vt:lpstr>Licenciamiento de Windows Server en entornos virtuales</vt:lpstr>
      <vt:lpstr>Ejemplos:</vt:lpstr>
      <vt:lpstr>SCONFIG</vt:lpstr>
      <vt:lpstr>Gestión remota</vt:lpstr>
      <vt:lpstr>DEMO Instalación y gestión remota de Hyper-V</vt:lpstr>
      <vt:lpstr>Windows Server 2008 Hyper-V R2 Funcionalidades</vt:lpstr>
      <vt:lpstr>Funcionalidades de Hyper-V R2</vt:lpstr>
      <vt:lpstr>Almacenamiento en Hyper-V</vt:lpstr>
      <vt:lpstr>Agregar / Quitar almacenamiento en caliente</vt:lpstr>
      <vt:lpstr>DEMO Agregar/Quitar almacenamiento en caliente</vt:lpstr>
      <vt:lpstr>Windows Server 2008 Hyper-V R2 Clustering:  Alta disponibilidad, Quick Migration y Live Migration</vt:lpstr>
      <vt:lpstr>Host Clustering HA, Quick Migration y Live Migration</vt:lpstr>
      <vt:lpstr>Quick Migration vs. Live Migration</vt:lpstr>
      <vt:lpstr>Live Migration Memory Internals</vt:lpstr>
      <vt:lpstr>Operativa de Live Migration</vt:lpstr>
      <vt:lpstr>Live Migration</vt:lpstr>
      <vt:lpstr>Processor Compatibility Mode</vt:lpstr>
      <vt:lpstr>Cluster Shared Volumes</vt:lpstr>
      <vt:lpstr>DEMO Clustering, Clustered Shared Volumes y Live Migration</vt:lpstr>
      <vt:lpstr>Windows Server 2008 Hyper-V R2 New Processor Feature Support</vt:lpstr>
      <vt:lpstr>VM Memory Management</vt:lpstr>
      <vt:lpstr>Second Level Address Translation (SLAT)</vt:lpstr>
      <vt:lpstr>Windows Server 2008 R2 Core Parking Ej. 16 LP server</vt:lpstr>
      <vt:lpstr>Windows Server 2008 R2 Core Parking Ej. 16 LP server</vt:lpstr>
      <vt:lpstr>Windows Server 2008 Hyper-V R2 Networking</vt:lpstr>
      <vt:lpstr>Hyper-V Networking</vt:lpstr>
      <vt:lpstr>Switches Virtuales y vNICs en la Partición Padre</vt:lpstr>
      <vt:lpstr>Networking</vt:lpstr>
      <vt:lpstr>DEMO Networking en Hyper-V</vt:lpstr>
      <vt:lpstr>Windows Server 2008 Hyper-V R2 Hosted Desktops (VDI)</vt:lpstr>
      <vt:lpstr>Remote Desktop Services: Virtualización del Escritorio</vt:lpstr>
      <vt:lpstr>Remote Desktop Connection Broker</vt:lpstr>
      <vt:lpstr>DEMO Hosted Desktops (VDI)</vt:lpstr>
      <vt:lpstr>Slide 45</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 R2</dc:title>
  <dc:subject/>
  <dc:creator>David Cervigón</dc:creator>
  <dc:description/>
  <cp:lastModifiedBy>v-ancava</cp:lastModifiedBy>
  <cp:revision>62</cp:revision>
  <dcterms:created xsi:type="dcterms:W3CDTF">2009-03-23T22:49:48Z</dcterms:created>
  <dcterms:modified xsi:type="dcterms:W3CDTF">2009-06-29T08:32:36Z</dcterms:modified>
</cp:coreProperties>
</file>