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93" r:id="rId1"/>
    <p:sldMasterId id="2147483718" r:id="rId2"/>
  </p:sldMasterIdLst>
  <p:notesMasterIdLst>
    <p:notesMasterId r:id="rId26"/>
  </p:notesMasterIdLst>
  <p:handoutMasterIdLst>
    <p:handoutMasterId r:id="rId27"/>
  </p:handoutMasterIdLst>
  <p:sldIdLst>
    <p:sldId id="256" r:id="rId3"/>
    <p:sldId id="257" r:id="rId4"/>
    <p:sldId id="304" r:id="rId5"/>
    <p:sldId id="305" r:id="rId6"/>
    <p:sldId id="306" r:id="rId7"/>
    <p:sldId id="307" r:id="rId8"/>
    <p:sldId id="308" r:id="rId9"/>
    <p:sldId id="309" r:id="rId10"/>
    <p:sldId id="310" r:id="rId11"/>
    <p:sldId id="311" r:id="rId12"/>
    <p:sldId id="312" r:id="rId13"/>
    <p:sldId id="313" r:id="rId14"/>
    <p:sldId id="314" r:id="rId15"/>
    <p:sldId id="315" r:id="rId16"/>
    <p:sldId id="316" r:id="rId17"/>
    <p:sldId id="317" r:id="rId18"/>
    <p:sldId id="318" r:id="rId19"/>
    <p:sldId id="319" r:id="rId20"/>
    <p:sldId id="320" r:id="rId21"/>
    <p:sldId id="321" r:id="rId22"/>
    <p:sldId id="322" r:id="rId23"/>
    <p:sldId id="303" r:id="rId24"/>
    <p:sldId id="271" r:id="rId25"/>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E3FF"/>
    <a:srgbClr val="000000"/>
    <a:srgbClr val="FFFFFF"/>
    <a:srgbClr val="333333"/>
    <a:srgbClr val="292929"/>
    <a:srgbClr val="F8F57B"/>
    <a:srgbClr val="F6AE1E"/>
    <a:srgbClr val="FF0066"/>
    <a:srgbClr val="F3AF35"/>
    <a:srgbClr val="9C42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66" autoAdjust="0"/>
    <p:restoredTop sz="89013" autoAdjust="0"/>
  </p:normalViewPr>
  <p:slideViewPr>
    <p:cSldViewPr>
      <p:cViewPr varScale="1">
        <p:scale>
          <a:sx n="79" d="100"/>
          <a:sy n="79" d="100"/>
        </p:scale>
        <p:origin x="-744" y="-84"/>
      </p:cViewPr>
      <p:guideLst>
        <p:guide orient="horz" pos="144"/>
        <p:guide orient="horz" pos="912"/>
        <p:guide orient="horz" pos="1484"/>
        <p:guide orient="horz" pos="1200"/>
        <p:guide orient="horz" pos="2736"/>
        <p:guide orient="horz" pos="4176"/>
        <p:guide pos="2880"/>
        <p:guide pos="240"/>
        <p:guide pos="460"/>
        <p:guide pos="5520"/>
        <p:guide pos="863"/>
        <p:guide pos="5299"/>
      </p:guideLst>
    </p:cSldViewPr>
  </p:slideViewPr>
  <p:notesTextViewPr>
    <p:cViewPr>
      <p:scale>
        <a:sx n="100" d="100"/>
        <a:sy n="100" d="100"/>
      </p:scale>
      <p:origin x="0" y="0"/>
    </p:cViewPr>
  </p:notesTextViewPr>
  <p:sorterViewPr>
    <p:cViewPr>
      <p:scale>
        <a:sx n="100" d="100"/>
        <a:sy n="100" d="100"/>
      </p:scale>
      <p:origin x="0" y="0"/>
    </p:cViewPr>
  </p:sorterViewPr>
  <p:notesViewPr>
    <p:cSldViewPr showGuides="1">
      <p:cViewPr>
        <p:scale>
          <a:sx n="80" d="100"/>
          <a:sy n="80" d="100"/>
        </p:scale>
        <p:origin x="-1050" y="-65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4"/>
          <p:cNvSpPr txBox="1">
            <a:spLocks/>
          </p:cNvSpPr>
          <p:nvPr/>
        </p:nvSpPr>
        <p:spPr>
          <a:xfrm>
            <a:off x="2348880" y="0"/>
            <a:ext cx="4522690" cy="240030"/>
          </a:xfrm>
          <a:prstGeom prst="rect">
            <a:avLst/>
          </a:prstGeom>
        </p:spPr>
        <p:txBody>
          <a:bodyPr lIns="94851" tIns="47425" rIns="94851" bIns="47425"/>
          <a:lstStyle>
            <a:lvl1pPr algn="r">
              <a:defRPr sz="1000"/>
            </a:lvl1pPr>
          </a:lstStyle>
          <a:p>
            <a:pPr lvl="0" defTabSz="914400" fontAlgn="base">
              <a:spcBef>
                <a:spcPct val="0"/>
              </a:spcBef>
              <a:spcAft>
                <a:spcPct val="0"/>
              </a:spcAft>
              <a:defRPr/>
            </a:pPr>
            <a:r>
              <a:rPr kumimoji="0" lang="en-US" sz="1000" b="0" i="0" u="none" strike="noStrike" kern="1200" cap="none" spc="0" normalizeH="0" baseline="0" noProof="0" dirty="0" smtClean="0">
                <a:ln>
                  <a:noFill/>
                </a:ln>
                <a:solidFill>
                  <a:schemeClr val="tx1"/>
                </a:solidFill>
                <a:effectLst/>
                <a:uLnTx/>
                <a:uFillTx/>
                <a:latin typeface="Arial" charset="0"/>
                <a:ea typeface="+mn-ea"/>
                <a:cs typeface="+mn-cs"/>
              </a:rPr>
              <a:t>Module: </a:t>
            </a:r>
            <a:r>
              <a:rPr lang="en-US" dirty="0"/>
              <a:t>Testing Upgraded SharePoint 2010 Solutions</a:t>
            </a:r>
            <a:r>
              <a:rPr lang="en-US" sz="1000" dirty="0" smtClean="0"/>
              <a:t> </a:t>
            </a:r>
            <a:r>
              <a:rPr kumimoji="0" lang="en-US" sz="1000" b="0" i="0" u="none" strike="noStrike" kern="1200" cap="none" spc="0" normalizeH="0" baseline="0" noProof="0" dirty="0" smtClean="0">
                <a:ln>
                  <a:noFill/>
                </a:ln>
                <a:solidFill>
                  <a:schemeClr val="tx1"/>
                </a:solidFill>
                <a:effectLst/>
                <a:uLnTx/>
                <a:uFillTx/>
                <a:latin typeface="Arial" charset="0"/>
                <a:ea typeface="+mn-ea"/>
                <a:cs typeface="+mn-cs"/>
              </a:rPr>
              <a:t>- </a:t>
            </a:r>
            <a:fld id="{073E6628-0705-4E34-90AA-D61A964D0AFD}" type="slidenum">
              <a:rPr kumimoji="0" lang="en-US" sz="1000" b="0" i="0" u="none" strike="noStrike" kern="1200" cap="none" spc="0" normalizeH="0" baseline="0" noProof="0" smtClean="0">
                <a:ln>
                  <a:noFill/>
                </a:ln>
                <a:solidFill>
                  <a:schemeClr val="tx1"/>
                </a:solidFill>
                <a:effectLst/>
                <a:uLnTx/>
                <a:uFillTx/>
                <a:latin typeface="Arial" charset="0"/>
                <a:ea typeface="+mn-ea"/>
                <a:cs typeface="+mn-cs"/>
              </a:rPr>
              <a:pPr lvl="0" defTabSz="914400" fontAlgn="base">
                <a:spcBef>
                  <a:spcPct val="0"/>
                </a:spcBef>
                <a:spcAft>
                  <a:spcPct val="0"/>
                </a:spcAft>
                <a:defRPr/>
              </a:pPr>
              <a:t>‹#›</a:t>
            </a:fld>
            <a:endParaRPr kumimoji="0" lang="en-US" sz="1000" b="0" i="0" u="none" strike="noStrike" kern="1200" cap="none" spc="0" normalizeH="0" baseline="0" noProof="0" dirty="0">
              <a:ln>
                <a:noFill/>
              </a:ln>
              <a:solidFill>
                <a:schemeClr val="tx1"/>
              </a:solidFill>
              <a:effectLst/>
              <a:uLnTx/>
              <a:uFillTx/>
              <a:latin typeface="Arial" charset="0"/>
              <a:ea typeface="+mn-ea"/>
              <a:cs typeface="+mn-cs"/>
            </a:endParaRPr>
          </a:p>
        </p:txBody>
      </p:sp>
      <p:pic>
        <p:nvPicPr>
          <p:cNvPr id="9" name="Picture 5" descr="C:\Users\vesaj\Pictures\SharePoint logos\ShrPt10_h_rg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43240" y="8734096"/>
            <a:ext cx="1498128" cy="302400"/>
          </a:xfrm>
          <a:prstGeom prst="rect">
            <a:avLst/>
          </a:prstGeom>
          <a:noFill/>
          <a:extLst>
            <a:ext uri="{909E8E84-426E-40DD-AFC4-6F175D3DCCD1}">
              <a14:hiddenFill xmlns:a14="http://schemas.microsoft.com/office/drawing/2010/main">
                <a:solidFill>
                  <a:srgbClr val="FFFFFF"/>
                </a:solidFill>
              </a14:hiddenFill>
            </a:ext>
          </a:extLst>
        </p:spPr>
      </p:pic>
      <p:sp>
        <p:nvSpPr>
          <p:cNvPr id="10" name="Footer Placeholder 5"/>
          <p:cNvSpPr>
            <a:spLocks noGrp="1"/>
          </p:cNvSpPr>
          <p:nvPr/>
        </p:nvSpPr>
        <p:spPr>
          <a:xfrm>
            <a:off x="0" y="8922891"/>
            <a:ext cx="4572000" cy="257621"/>
          </a:xfrm>
          <a:prstGeom prst="rect">
            <a:avLst/>
          </a:prstGeom>
        </p:spPr>
        <p:txBody>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900" dirty="0" smtClean="0"/>
              <a:t>©2010</a:t>
            </a:r>
            <a:r>
              <a:rPr lang="en-US" sz="900" baseline="0" dirty="0" smtClean="0"/>
              <a:t> </a:t>
            </a:r>
            <a:r>
              <a:rPr lang="en-US" sz="900" dirty="0" smtClean="0"/>
              <a:t>Microsoft </a:t>
            </a:r>
            <a:r>
              <a:rPr lang="en-US" sz="800" dirty="0" smtClean="0"/>
              <a:t>Corporation</a:t>
            </a:r>
            <a:r>
              <a:rPr lang="en-US" sz="900" dirty="0" smtClean="0"/>
              <a:t>. All rights reserved. RTM Content - Published </a:t>
            </a:r>
            <a:r>
              <a:rPr lang="en-US" sz="900" baseline="0" dirty="0" smtClean="0"/>
              <a:t>May </a:t>
            </a:r>
            <a:r>
              <a:rPr lang="en-US" sz="900" dirty="0" smtClean="0"/>
              <a:t>2010</a:t>
            </a:r>
          </a:p>
        </p:txBody>
      </p:sp>
    </p:spTree>
    <p:extLst>
      <p:ext uri="{BB962C8B-B14F-4D97-AF65-F5344CB8AC3E}">
        <p14:creationId xmlns:p14="http://schemas.microsoft.com/office/powerpoint/2010/main" val="276173913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4"/>
          <p:cNvSpPr txBox="1">
            <a:spLocks/>
          </p:cNvSpPr>
          <p:nvPr/>
        </p:nvSpPr>
        <p:spPr>
          <a:xfrm>
            <a:off x="2348880" y="0"/>
            <a:ext cx="4522690" cy="240030"/>
          </a:xfrm>
          <a:prstGeom prst="rect">
            <a:avLst/>
          </a:prstGeom>
        </p:spPr>
        <p:txBody>
          <a:bodyPr lIns="94851" tIns="47425" rIns="94851" bIns="47425"/>
          <a:lstStyle>
            <a:lvl1pPr algn="r">
              <a:defRPr sz="1000"/>
            </a:lvl1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smtClean="0">
                <a:ln>
                  <a:noFill/>
                </a:ln>
                <a:solidFill>
                  <a:schemeClr val="tx1"/>
                </a:solidFill>
                <a:effectLst/>
                <a:uLnTx/>
                <a:uFillTx/>
                <a:latin typeface="Arial" charset="0"/>
                <a:ea typeface="+mn-ea"/>
                <a:cs typeface="+mn-cs"/>
              </a:rPr>
              <a:t>Module: </a:t>
            </a:r>
            <a:r>
              <a:rPr lang="en-US" sz="1000" kern="1200" dirty="0" smtClean="0">
                <a:solidFill>
                  <a:schemeClr val="tx1"/>
                </a:solidFill>
                <a:effectLst/>
                <a:latin typeface="+mn-lt"/>
                <a:ea typeface="+mn-ea"/>
                <a:cs typeface="+mn-cs"/>
              </a:rPr>
              <a:t>Testing Upgraded SharePoint 2010 Solutions</a:t>
            </a:r>
            <a:r>
              <a:rPr lang="en-US" sz="1000" dirty="0" smtClean="0"/>
              <a:t> </a:t>
            </a:r>
            <a:r>
              <a:rPr kumimoji="0" lang="en-US" sz="1000" b="0" i="0" u="none" strike="noStrike" kern="1200" cap="none" spc="0" normalizeH="0" baseline="0" noProof="0" dirty="0" smtClean="0">
                <a:ln>
                  <a:noFill/>
                </a:ln>
                <a:solidFill>
                  <a:schemeClr val="tx1"/>
                </a:solidFill>
                <a:effectLst/>
                <a:uLnTx/>
                <a:uFillTx/>
                <a:latin typeface="Arial" charset="0"/>
                <a:ea typeface="+mn-ea"/>
                <a:cs typeface="+mn-cs"/>
              </a:rPr>
              <a:t>- </a:t>
            </a:r>
            <a:fld id="{073E6628-0705-4E34-90AA-D61A964D0AFD}" type="slidenum">
              <a:rPr kumimoji="0" lang="en-US" sz="1000" b="0" i="0" u="none" strike="noStrike" kern="1200" cap="none" spc="0" normalizeH="0" baseline="0" noProof="0" smtClean="0">
                <a:ln>
                  <a:noFill/>
                </a:ln>
                <a:solidFill>
                  <a:schemeClr val="tx1"/>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000" b="0" i="0" u="none" strike="noStrike" kern="1200" cap="none" spc="0" normalizeH="0" baseline="0" noProof="0" dirty="0">
              <a:ln>
                <a:noFill/>
              </a:ln>
              <a:solidFill>
                <a:schemeClr val="tx1"/>
              </a:solidFill>
              <a:effectLst/>
              <a:uLnTx/>
              <a:uFillTx/>
              <a:latin typeface="Arial" charset="0"/>
              <a:ea typeface="+mn-ea"/>
              <a:cs typeface="+mn-cs"/>
            </a:endParaRPr>
          </a:p>
        </p:txBody>
      </p:sp>
      <p:pic>
        <p:nvPicPr>
          <p:cNvPr id="9" name="Picture 5" descr="C:\Users\vesaj\Pictures\SharePoint logos\ShrPt10_h_rg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43240" y="8734096"/>
            <a:ext cx="1498128" cy="302400"/>
          </a:xfrm>
          <a:prstGeom prst="rect">
            <a:avLst/>
          </a:prstGeom>
          <a:noFill/>
          <a:extLst>
            <a:ext uri="{909E8E84-426E-40DD-AFC4-6F175D3DCCD1}">
              <a14:hiddenFill xmlns:a14="http://schemas.microsoft.com/office/drawing/2010/main">
                <a:solidFill>
                  <a:srgbClr val="FFFFFF"/>
                </a:solidFill>
              </a14:hiddenFill>
            </a:ext>
          </a:extLst>
        </p:spPr>
      </p:pic>
      <p:sp>
        <p:nvSpPr>
          <p:cNvPr id="10" name="Footer Placeholder 5"/>
          <p:cNvSpPr>
            <a:spLocks noGrp="1"/>
          </p:cNvSpPr>
          <p:nvPr/>
        </p:nvSpPr>
        <p:spPr>
          <a:xfrm>
            <a:off x="0" y="8922891"/>
            <a:ext cx="4572000" cy="257621"/>
          </a:xfrm>
          <a:prstGeom prst="rect">
            <a:avLst/>
          </a:prstGeom>
        </p:spPr>
        <p:txBody>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900" dirty="0" smtClean="0"/>
              <a:t>©2010</a:t>
            </a:r>
            <a:r>
              <a:rPr lang="en-US" sz="900" baseline="0" dirty="0" smtClean="0"/>
              <a:t> </a:t>
            </a:r>
            <a:r>
              <a:rPr lang="en-US" sz="900" dirty="0" smtClean="0"/>
              <a:t>Microsoft </a:t>
            </a:r>
            <a:r>
              <a:rPr lang="en-US" sz="800" dirty="0" smtClean="0"/>
              <a:t>Corporation</a:t>
            </a:r>
            <a:r>
              <a:rPr lang="en-US" sz="900" dirty="0" smtClean="0"/>
              <a:t>. All rights reserved. RTM Content - Published </a:t>
            </a:r>
            <a:r>
              <a:rPr lang="en-US" sz="900" baseline="0" dirty="0" smtClean="0"/>
              <a:t>May </a:t>
            </a:r>
            <a:r>
              <a:rPr lang="en-US" sz="900" dirty="0" smtClean="0"/>
              <a:t>2010</a:t>
            </a:r>
          </a:p>
        </p:txBody>
      </p:sp>
    </p:spTree>
    <p:extLst>
      <p:ext uri="{BB962C8B-B14F-4D97-AF65-F5344CB8AC3E}">
        <p14:creationId xmlns:p14="http://schemas.microsoft.com/office/powerpoint/2010/main" val="4232448101"/>
      </p:ext>
    </p:extLst>
  </p:cSld>
  <p:clrMap bg1="lt1" tx1="dk1" bg2="lt2" tx2="dk2" accent1="accent1" accent2="accent2" accent3="accent3" accent4="accent4" accent5="accent5" accent6="accent6" hlink="hlink" folHlink="folHlink"/>
  <p:hf/>
  <p:notesStyle>
    <a:lvl1pPr marL="0" algn="l" defTabSz="914363" rtl="0" eaLnBrk="1" latinLnBrk="0" hangingPunct="1">
      <a:lnSpc>
        <a:spcPct val="90000"/>
      </a:lnSpc>
      <a:spcAft>
        <a:spcPts val="333"/>
      </a:spcAft>
      <a:defRPr sz="900" kern="1200">
        <a:solidFill>
          <a:schemeClr val="tx1"/>
        </a:solidFill>
        <a:latin typeface="Segoe UI"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UI"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Tree>
    <p:extLst>
      <p:ext uri="{BB962C8B-B14F-4D97-AF65-F5344CB8AC3E}">
        <p14:creationId xmlns:p14="http://schemas.microsoft.com/office/powerpoint/2010/main" val="3874707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itchFamily="34" charset="0"/>
              <a:buChar char="•"/>
            </a:pP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itchFamily="34" charset="0"/>
              <a:buChar char="•"/>
            </a:pP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937817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651875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264541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437951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63820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472216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Tree>
    <p:extLst>
      <p:ext uri="{BB962C8B-B14F-4D97-AF65-F5344CB8AC3E}">
        <p14:creationId xmlns:p14="http://schemas.microsoft.com/office/powerpoint/2010/main" val="20802031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Tree>
    <p:extLst>
      <p:ext uri="{BB962C8B-B14F-4D97-AF65-F5344CB8AC3E}">
        <p14:creationId xmlns:p14="http://schemas.microsoft.com/office/powerpoint/2010/main" val="1914114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Tree>
    <p:extLst>
      <p:ext uri="{BB962C8B-B14F-4D97-AF65-F5344CB8AC3E}">
        <p14:creationId xmlns:p14="http://schemas.microsoft.com/office/powerpoint/2010/main" val="2087695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Tree>
    <p:extLst>
      <p:ext uri="{BB962C8B-B14F-4D97-AF65-F5344CB8AC3E}">
        <p14:creationId xmlns:p14="http://schemas.microsoft.com/office/powerpoint/2010/main" val="2080203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Tree>
    <p:extLst>
      <p:ext uri="{BB962C8B-B14F-4D97-AF65-F5344CB8AC3E}">
        <p14:creationId xmlns:p14="http://schemas.microsoft.com/office/powerpoint/2010/main" val="3376894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itchFamily="34" charset="0"/>
              <a:buChar char="•"/>
            </a:pP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itchFamily="34" charset="0"/>
              <a:buChar char="•"/>
            </a:pP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Tree>
    <p:extLst>
      <p:ext uri="{BB962C8B-B14F-4D97-AF65-F5344CB8AC3E}">
        <p14:creationId xmlns:p14="http://schemas.microsoft.com/office/powerpoint/2010/main" val="36468499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447800"/>
            <a:ext cx="7681913" cy="1523495"/>
          </a:xfrm>
        </p:spPr>
        <p:txBody>
          <a:bodyPr anchor="b"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5638800"/>
            <a:ext cx="7681914" cy="443198"/>
          </a:xfrm>
        </p:spPr>
        <p:txBody>
          <a:bodyPr anchor="b" anchorCtr="0">
            <a:spAutoFit/>
          </a:bodyPr>
          <a:lstStyle>
            <a:lvl1pPr marL="0" indent="0" algn="l">
              <a:lnSpc>
                <a:spcPct val="90000"/>
              </a:lnSpc>
              <a:spcBef>
                <a:spcPts val="0"/>
              </a:spcBef>
              <a:buNone/>
              <a:defRPr>
                <a:gradFill>
                  <a:gsLst>
                    <a:gs pos="0">
                      <a:schemeClr val="tx1"/>
                    </a:gs>
                    <a:gs pos="86000">
                      <a:schemeClr val="tx1"/>
                    </a:gs>
                  </a:gsLst>
                  <a:lin ang="5400000" scaled="0"/>
                </a:gra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5" name="Picture 2" descr="C:\Users\vesaj\Pictures\SharePoint logos\ShrPt10_h_rgb_r.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Walkin - IT Pro">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userDrawn="1"/>
        </p:nvSpPr>
        <p:spPr>
          <a:xfrm>
            <a:off x="3124200" y="3401604"/>
            <a:ext cx="4959178" cy="470898"/>
          </a:xfrm>
          <a:prstGeom prst="rect">
            <a:avLst/>
          </a:prstGeom>
          <a:noFill/>
        </p:spPr>
        <p:txBody>
          <a:bodyPr wrap="none" lIns="0" tIns="0" rIns="0" bIns="0" rtlCol="0">
            <a:spAutoFit/>
          </a:bodyPr>
          <a:lstStyle/>
          <a:p>
            <a:pPr>
              <a:lnSpc>
                <a:spcPct val="90000"/>
              </a:lnSpc>
            </a:pPr>
            <a:r>
              <a:rPr lang="en-US" sz="3400" i="1" dirty="0" smtClean="0">
                <a:gradFill>
                  <a:gsLst>
                    <a:gs pos="0">
                      <a:schemeClr val="tx1"/>
                    </a:gs>
                    <a:gs pos="86000">
                      <a:schemeClr val="tx1"/>
                    </a:gs>
                  </a:gsLst>
                  <a:lin ang="5400000" scaled="0"/>
                </a:gradFill>
              </a:rPr>
              <a:t>Advanced IT Pro </a:t>
            </a:r>
            <a:r>
              <a:rPr lang="en-US" sz="3400" i="1" baseline="0" dirty="0" smtClean="0">
                <a:gradFill>
                  <a:gsLst>
                    <a:gs pos="0">
                      <a:schemeClr val="tx1"/>
                    </a:gs>
                    <a:gs pos="86000">
                      <a:schemeClr val="tx1"/>
                    </a:gs>
                  </a:gsLst>
                  <a:lin ang="5400000" scaled="0"/>
                </a:gradFill>
              </a:rPr>
              <a:t>Training </a:t>
            </a:r>
            <a:r>
              <a:rPr lang="en-US" sz="3400" i="1" dirty="0" smtClean="0">
                <a:gradFill>
                  <a:gsLst>
                    <a:gs pos="0">
                      <a:schemeClr val="tx1"/>
                    </a:gs>
                    <a:gs pos="86000">
                      <a:schemeClr val="tx1"/>
                    </a:gs>
                  </a:gsLst>
                  <a:lin ang="5400000" scaled="0"/>
                </a:gradFill>
              </a:rPr>
              <a:t> </a:t>
            </a:r>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Walkin - Dev">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userDrawn="1"/>
        </p:nvSpPr>
        <p:spPr>
          <a:xfrm>
            <a:off x="2843808" y="3401604"/>
            <a:ext cx="5744201" cy="470898"/>
          </a:xfrm>
          <a:prstGeom prst="rect">
            <a:avLst/>
          </a:prstGeom>
          <a:noFill/>
        </p:spPr>
        <p:txBody>
          <a:bodyPr wrap="none" lIns="0" tIns="0" rIns="0" bIns="0" rtlCol="0">
            <a:spAutoFit/>
          </a:bodyPr>
          <a:lstStyle/>
          <a:p>
            <a:pPr>
              <a:lnSpc>
                <a:spcPct val="90000"/>
              </a:lnSpc>
            </a:pPr>
            <a:r>
              <a:rPr lang="en-US" sz="3400" i="1" dirty="0" smtClean="0">
                <a:gradFill>
                  <a:gsLst>
                    <a:gs pos="0">
                      <a:schemeClr val="tx1"/>
                    </a:gs>
                    <a:gs pos="86000">
                      <a:schemeClr val="tx1"/>
                    </a:gs>
                  </a:gsLst>
                  <a:lin ang="5400000" scaled="0"/>
                </a:gradFill>
              </a:rPr>
              <a:t>Advanced Developer </a:t>
            </a:r>
            <a:r>
              <a:rPr lang="en-US" sz="3400" i="1" baseline="0" dirty="0" smtClean="0">
                <a:gradFill>
                  <a:gsLst>
                    <a:gs pos="0">
                      <a:schemeClr val="tx1"/>
                    </a:gs>
                    <a:gs pos="86000">
                      <a:schemeClr val="tx1"/>
                    </a:gs>
                  </a:gsLst>
                  <a:lin ang="5400000" scaled="0"/>
                </a:gradFill>
              </a:rPr>
              <a:t>Training </a:t>
            </a:r>
            <a:r>
              <a:rPr lang="en-US" sz="3400" i="1" dirty="0" smtClean="0">
                <a:gradFill>
                  <a:gsLst>
                    <a:gs pos="0">
                      <a:schemeClr val="tx1"/>
                    </a:gs>
                    <a:gs pos="86000">
                      <a:schemeClr val="tx1"/>
                    </a:gs>
                  </a:gsLst>
                  <a:lin ang="5400000" scaled="0"/>
                </a:gradFill>
              </a:rPr>
              <a:t> </a:t>
            </a:r>
          </a:p>
        </p:txBody>
      </p:sp>
    </p:spTree>
    <p:extLst>
      <p:ext uri="{BB962C8B-B14F-4D97-AF65-F5344CB8AC3E}">
        <p14:creationId xmlns:p14="http://schemas.microsoft.com/office/powerpoint/2010/main" val="2408313297"/>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ck Layout - 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gradFill flip="none" rotWithShape="1">
                  <a:gsLst>
                    <a:gs pos="0">
                      <a:srgbClr val="FFFFFF"/>
                    </a:gs>
                    <a:gs pos="100000">
                      <a:srgbClr val="FFFFFF"/>
                    </a:gs>
                  </a:gsLst>
                  <a:lin ang="5400000" scaled="0"/>
                  <a:tileRect/>
                </a:gra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47800"/>
            <a:ext cx="8382000" cy="2000548"/>
          </a:xfrm>
        </p:spPr>
        <p:txBody>
          <a:bodyPr/>
          <a:lstStyle>
            <a:lvl1pPr>
              <a:buClr>
                <a:srgbClr val="FFFFFF"/>
              </a:buClr>
              <a:buSzPct val="70000"/>
              <a:buFont typeface="Wingdings" pitchFamily="2" charset="2"/>
              <a:buChar char="l"/>
              <a:defRPr>
                <a:gradFill>
                  <a:gsLst>
                    <a:gs pos="0">
                      <a:srgbClr val="FFFFFF"/>
                    </a:gs>
                    <a:gs pos="86000">
                      <a:srgbClr val="FFFFFF"/>
                    </a:gs>
                  </a:gsLst>
                  <a:lin ang="5400000" scaled="0"/>
                </a:gradFill>
              </a:defRPr>
            </a:lvl1pPr>
            <a:lvl2pPr>
              <a:buClr>
                <a:srgbClr val="FFFFFF"/>
              </a:buClr>
              <a:buSzPct val="70000"/>
              <a:buFont typeface="Wingdings" pitchFamily="2" charset="2"/>
              <a:buChar char="l"/>
              <a:defRPr>
                <a:gradFill>
                  <a:gsLst>
                    <a:gs pos="0">
                      <a:srgbClr val="FFFFFF"/>
                    </a:gs>
                    <a:gs pos="86000">
                      <a:srgbClr val="FFFFFF"/>
                    </a:gs>
                  </a:gsLst>
                  <a:lin ang="5400000" scaled="0"/>
                </a:gradFill>
              </a:defRPr>
            </a:lvl2pPr>
            <a:lvl3pPr>
              <a:buClr>
                <a:srgbClr val="FFFFFF"/>
              </a:buClr>
              <a:buSzPct val="70000"/>
              <a:buFont typeface="Wingdings" pitchFamily="2" charset="2"/>
              <a:buChar char="l"/>
              <a:defRPr>
                <a:gradFill>
                  <a:gsLst>
                    <a:gs pos="0">
                      <a:srgbClr val="FFFFFF"/>
                    </a:gs>
                    <a:gs pos="86000">
                      <a:srgbClr val="FFFFFF"/>
                    </a:gs>
                  </a:gsLst>
                  <a:lin ang="5400000" scaled="0"/>
                </a:gradFill>
              </a:defRPr>
            </a:lvl3pPr>
            <a:lvl4pPr>
              <a:buClr>
                <a:srgbClr val="FFFFFF"/>
              </a:buClr>
              <a:buSzPct val="70000"/>
              <a:buFont typeface="Wingdings" pitchFamily="2" charset="2"/>
              <a:buChar char="l"/>
              <a:defRPr>
                <a:gradFill>
                  <a:gsLst>
                    <a:gs pos="0">
                      <a:srgbClr val="FFFFFF"/>
                    </a:gs>
                    <a:gs pos="86000">
                      <a:srgbClr val="FFFFFF"/>
                    </a:gs>
                  </a:gsLst>
                  <a:lin ang="5400000" scaled="0"/>
                </a:gradFill>
              </a:defRPr>
            </a:lvl4pPr>
            <a:lvl5pPr>
              <a:buClr>
                <a:srgbClr val="FFFFFF"/>
              </a:buClr>
              <a:buSzPct val="70000"/>
              <a:buFont typeface="Wingdings" pitchFamily="2" charset="2"/>
              <a:buChar char="l"/>
              <a:defRPr>
                <a:gradFill>
                  <a:gsLst>
                    <a:gs pos="0">
                      <a:srgbClr val="FFFFFF"/>
                    </a:gs>
                    <a:gs pos="86000">
                      <a:srgbClr val="FFFFFF"/>
                    </a:gs>
                  </a:gsLst>
                  <a:lin ang="54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9"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p:cNvGrpSpPr/>
          <p:nvPr userDrawn="1"/>
        </p:nvGrpSpPr>
        <p:grpSpPr>
          <a:xfrm>
            <a:off x="381000" y="6147616"/>
            <a:ext cx="990600" cy="392265"/>
            <a:chOff x="3398936" y="-61289"/>
            <a:chExt cx="2346127" cy="1394130"/>
          </a:xfrm>
        </p:grpSpPr>
        <p:sp>
          <p:nvSpPr>
            <p:cNvPr id="7" name="Rounded Rectangle 6"/>
            <p:cNvSpPr/>
            <p:nvPr userDrawn="1"/>
          </p:nvSpPr>
          <p:spPr>
            <a:xfrm>
              <a:off x="3398936" y="-61289"/>
              <a:ext cx="2346127" cy="1394130"/>
            </a:xfrm>
            <a:prstGeom prst="roundRect">
              <a:avLst>
                <a:gd name="adj" fmla="val 14788"/>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sp>
        <p:sp>
          <p:nvSpPr>
            <p:cNvPr id="8" name="Rounded Rectangle 4"/>
            <p:cNvSpPr/>
            <p:nvPr userDrawn="1"/>
          </p:nvSpPr>
          <p:spPr>
            <a:xfrm>
              <a:off x="3466992" y="6767"/>
              <a:ext cx="2210015" cy="12580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latin typeface="+mn-lt"/>
                </a:rPr>
                <a:t>TEST</a:t>
              </a:r>
              <a:endParaRPr lang="en-US" sz="1600" b="0" kern="1200" dirty="0">
                <a:latin typeface="+mn-lt"/>
              </a:endParaRPr>
            </a:p>
          </p:txBody>
        </p:sp>
      </p:gr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gradFill>
                  <a:gsLst>
                    <a:gs pos="0">
                      <a:srgbClr val="FFFFFF"/>
                    </a:gs>
                    <a:gs pos="100000">
                      <a:srgbClr val="FFFFFF"/>
                    </a:gs>
                  </a:gsLst>
                  <a:lin ang="5400000" scaled="0"/>
                </a:gra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47800"/>
            <a:ext cx="8382000" cy="2000548"/>
          </a:xfrm>
        </p:spPr>
        <p:txBody>
          <a:bodyPr/>
          <a:lstStyle>
            <a:lvl1pPr>
              <a:buClr>
                <a:srgbClr val="FFFFFF"/>
              </a:buClr>
              <a:buSzPct val="70000"/>
              <a:buFont typeface="Wingdings" pitchFamily="2" charset="2"/>
              <a:buChar char="l"/>
              <a:defRPr>
                <a:gradFill>
                  <a:gsLst>
                    <a:gs pos="0">
                      <a:srgbClr val="FFFFFF"/>
                    </a:gs>
                    <a:gs pos="86000">
                      <a:srgbClr val="FFFFFF"/>
                    </a:gs>
                  </a:gsLst>
                  <a:lin ang="5400000" scaled="0"/>
                </a:gradFill>
              </a:defRPr>
            </a:lvl1pPr>
            <a:lvl2pPr>
              <a:buClr>
                <a:srgbClr val="FFFFFF"/>
              </a:buClr>
              <a:buSzPct val="70000"/>
              <a:buFont typeface="Wingdings" pitchFamily="2" charset="2"/>
              <a:buChar char="l"/>
              <a:defRPr>
                <a:gradFill>
                  <a:gsLst>
                    <a:gs pos="0">
                      <a:srgbClr val="FFFFFF"/>
                    </a:gs>
                    <a:gs pos="86000">
                      <a:srgbClr val="FFFFFF"/>
                    </a:gs>
                  </a:gsLst>
                  <a:lin ang="5400000" scaled="0"/>
                </a:gradFill>
              </a:defRPr>
            </a:lvl2pPr>
            <a:lvl3pPr>
              <a:buClr>
                <a:srgbClr val="FFFFFF"/>
              </a:buClr>
              <a:buSzPct val="70000"/>
              <a:buFont typeface="Wingdings" pitchFamily="2" charset="2"/>
              <a:buChar char="l"/>
              <a:defRPr>
                <a:gradFill>
                  <a:gsLst>
                    <a:gs pos="0">
                      <a:srgbClr val="FFFFFF"/>
                    </a:gs>
                    <a:gs pos="86000">
                      <a:srgbClr val="FFFFFF"/>
                    </a:gs>
                  </a:gsLst>
                  <a:lin ang="5400000" scaled="0"/>
                </a:gradFill>
              </a:defRPr>
            </a:lvl3pPr>
            <a:lvl4pPr>
              <a:buClr>
                <a:srgbClr val="FFFFFF"/>
              </a:buClr>
              <a:buSzPct val="70000"/>
              <a:buFont typeface="Wingdings" pitchFamily="2" charset="2"/>
              <a:buChar char="l"/>
              <a:defRPr>
                <a:gradFill>
                  <a:gsLst>
                    <a:gs pos="0">
                      <a:srgbClr val="FFFFFF"/>
                    </a:gs>
                    <a:gs pos="86000">
                      <a:srgbClr val="FFFFFF"/>
                    </a:gs>
                  </a:gsLst>
                  <a:lin ang="5400000" scaled="0"/>
                </a:gradFill>
              </a:defRPr>
            </a:lvl4pPr>
            <a:lvl5pPr>
              <a:buClr>
                <a:srgbClr val="FFFFFF"/>
              </a:buClr>
              <a:buSzPct val="70000"/>
              <a:buFont typeface="Wingdings" pitchFamily="2" charset="2"/>
              <a:buChar char="l"/>
              <a:defRPr>
                <a:gradFill>
                  <a:gsLst>
                    <a:gs pos="0">
                      <a:srgbClr val="FFFFFF"/>
                    </a:gs>
                    <a:gs pos="86000">
                      <a:srgbClr val="FFFFFF"/>
                    </a:gs>
                  </a:gsLst>
                  <a:lin ang="54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spc="-50" baseline="0">
                <a:gradFill>
                  <a:gsLst>
                    <a:gs pos="0">
                      <a:srgbClr val="000000"/>
                    </a:gs>
                    <a:gs pos="100000">
                      <a:srgbClr val="000000"/>
                    </a:gs>
                  </a:gsLst>
                  <a:lin ang="5400000" scaled="0"/>
                </a:gradFill>
                <a:effectLst/>
                <a:latin typeface="Segoe UI"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4098"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192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1082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4" name="Group 3"/>
          <p:cNvGrpSpPr/>
          <p:nvPr userDrawn="1"/>
        </p:nvGrpSpPr>
        <p:grpSpPr>
          <a:xfrm>
            <a:off x="381000" y="6147616"/>
            <a:ext cx="990600" cy="392265"/>
            <a:chOff x="3398936" y="-61289"/>
            <a:chExt cx="2346127" cy="1394130"/>
          </a:xfrm>
        </p:grpSpPr>
        <p:sp>
          <p:nvSpPr>
            <p:cNvPr id="5" name="Rounded Rectangle 4"/>
            <p:cNvSpPr/>
            <p:nvPr userDrawn="1"/>
          </p:nvSpPr>
          <p:spPr>
            <a:xfrm>
              <a:off x="3398936" y="-61289"/>
              <a:ext cx="2346127" cy="1394130"/>
            </a:xfrm>
            <a:prstGeom prst="roundRect">
              <a:avLst>
                <a:gd name="adj" fmla="val 14788"/>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sp>
        <p:sp>
          <p:nvSpPr>
            <p:cNvPr id="7" name="Rounded Rectangle 4"/>
            <p:cNvSpPr/>
            <p:nvPr userDrawn="1"/>
          </p:nvSpPr>
          <p:spPr>
            <a:xfrm>
              <a:off x="3466992" y="6767"/>
              <a:ext cx="2210015" cy="12580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latin typeface="+mn-lt"/>
                </a:rPr>
                <a:t>TEST</a:t>
              </a:r>
              <a:endParaRPr lang="en-US" sz="1600" b="0" kern="1200" dirty="0">
                <a:latin typeface="+mn-lt"/>
              </a:endParaRPr>
            </a:p>
          </p:txBody>
        </p:sp>
      </p:gr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70013" y="686053"/>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5638800"/>
            <a:ext cx="7043208" cy="443198"/>
          </a:xfrm>
        </p:spPr>
        <p:txBody>
          <a:bodyPr anchor="b" anchorCtr="0">
            <a:spAutoFit/>
          </a:bodyPr>
          <a:lstStyle>
            <a:lvl1pPr marL="0" indent="0" algn="l">
              <a:lnSpc>
                <a:spcPct val="90000"/>
              </a:lnSpc>
              <a:spcBef>
                <a:spcPts val="0"/>
              </a:spcBef>
              <a:buNone/>
              <a:defRPr>
                <a:gradFill>
                  <a:gsLst>
                    <a:gs pos="0">
                      <a:schemeClr val="tx1"/>
                    </a:gs>
                    <a:gs pos="86000">
                      <a:schemeClr val="tx1"/>
                    </a:gs>
                  </a:gsLst>
                  <a:lin ang="5400000" scaled="0"/>
                </a:gra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3187006"/>
            <a:ext cx="7690114" cy="1384994"/>
          </a:xfrm>
        </p:spPr>
        <p:txBody>
          <a:bodyPr anchor="t" anchorCtr="0">
            <a:noAutofit/>
            <a:scene3d>
              <a:camera prst="orthographicFront"/>
              <a:lightRig rig="flat" dir="t"/>
            </a:scene3d>
            <a:sp3d>
              <a:contourClr>
                <a:schemeClr val="tx2"/>
              </a:contourClr>
            </a:sp3d>
          </a:bodyPr>
          <a:lstStyle>
            <a:lvl1pPr marL="0" indent="0" algn="l">
              <a:buFont typeface="Arial" pitchFamily="34" charset="0"/>
              <a:buNone/>
              <a:defRPr kumimoji="0" lang="en-US" sz="10000" b="0" i="1" u="none" strike="noStrike" kern="1200" cap="none" spc="-642" normalizeH="0" baseline="0" noProof="0" dirty="0" smtClean="0">
                <a:ln w="11430"/>
                <a:gradFill>
                  <a:gsLst>
                    <a:gs pos="0">
                      <a:schemeClr val="tx1"/>
                    </a:gs>
                    <a:gs pos="100000">
                      <a:schemeClr val="tx1"/>
                    </a:gs>
                  </a:gsLst>
                  <a:lin ang="5400000" scaled="0"/>
                </a:gradFill>
                <a:effectLst/>
                <a:uLnTx/>
                <a:uFillTx/>
                <a:latin typeface="+mj-lt"/>
                <a:ea typeface="+mn-ea"/>
                <a:cs typeface="+mn-cs"/>
              </a:defRPr>
            </a:lvl1pPr>
          </a:lstStyle>
          <a:p>
            <a:pPr lvl="0"/>
            <a:r>
              <a:rPr lang="en-US" dirty="0" smtClean="0"/>
              <a:t>click to…</a:t>
            </a:r>
          </a:p>
        </p:txBody>
      </p:sp>
      <p:pic>
        <p:nvPicPr>
          <p:cNvPr id="5" name="Picture 2" descr="C:\Users\vesaj\Pictures\SharePoint logos\ShrPt10_h_rgb_r.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666385"/>
          </a:xfrm>
        </p:spPr>
        <p:txBody>
          <a:bodyPr/>
          <a:lstStyle/>
          <a:p>
            <a:r>
              <a:rPr lang="en-US" smtClean="0"/>
              <a:t>Click to edit Master title style</a:t>
            </a:r>
            <a:endParaRPr lang="en-US" dirty="0"/>
          </a:p>
        </p:txBody>
      </p:sp>
      <p:sp>
        <p:nvSpPr>
          <p:cNvPr id="5" name="Text Placeholder 4"/>
          <p:cNvSpPr>
            <a:spLocks noGrp="1"/>
          </p:cNvSpPr>
          <p:nvPr>
            <p:ph type="body" sz="quarter" idx="10"/>
          </p:nvPr>
        </p:nvSpPr>
        <p:spPr>
          <a:xfrm>
            <a:off x="381000" y="1447799"/>
            <a:ext cx="8382000" cy="19735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
          <p:cNvGrpSpPr/>
          <p:nvPr userDrawn="1"/>
        </p:nvGrpSpPr>
        <p:grpSpPr>
          <a:xfrm>
            <a:off x="381000" y="6147616"/>
            <a:ext cx="990600" cy="392265"/>
            <a:chOff x="3398936" y="-61289"/>
            <a:chExt cx="2346127" cy="1394130"/>
          </a:xfrm>
        </p:grpSpPr>
        <p:sp>
          <p:nvSpPr>
            <p:cNvPr id="7" name="Rounded Rectangle 6"/>
            <p:cNvSpPr/>
            <p:nvPr userDrawn="1"/>
          </p:nvSpPr>
          <p:spPr>
            <a:xfrm>
              <a:off x="3398936" y="-61289"/>
              <a:ext cx="2346127" cy="1394130"/>
            </a:xfrm>
            <a:prstGeom prst="roundRect">
              <a:avLst>
                <a:gd name="adj" fmla="val 14788"/>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sp>
        <p:sp>
          <p:nvSpPr>
            <p:cNvPr id="8" name="Rounded Rectangle 4"/>
            <p:cNvSpPr/>
            <p:nvPr userDrawn="1"/>
          </p:nvSpPr>
          <p:spPr>
            <a:xfrm>
              <a:off x="3466992" y="6767"/>
              <a:ext cx="2210015" cy="12580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latin typeface="+mn-lt"/>
                </a:rPr>
                <a:t>TEST</a:t>
              </a:r>
              <a:endParaRPr lang="en-US" sz="1600" b="0" kern="1200" dirty="0">
                <a:latin typeface="+mn-lt"/>
              </a:endParaRPr>
            </a:p>
          </p:txBody>
        </p:sp>
      </p:gr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47799"/>
            <a:ext cx="8382000" cy="1973561"/>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p:cNvGrpSpPr/>
          <p:nvPr userDrawn="1"/>
        </p:nvGrpSpPr>
        <p:grpSpPr>
          <a:xfrm>
            <a:off x="381000" y="6147616"/>
            <a:ext cx="990600" cy="392265"/>
            <a:chOff x="3398936" y="-61289"/>
            <a:chExt cx="2346127" cy="1394130"/>
          </a:xfrm>
        </p:grpSpPr>
        <p:sp>
          <p:nvSpPr>
            <p:cNvPr id="6" name="Rounded Rectangle 5"/>
            <p:cNvSpPr/>
            <p:nvPr userDrawn="1"/>
          </p:nvSpPr>
          <p:spPr>
            <a:xfrm>
              <a:off x="3398936" y="-61289"/>
              <a:ext cx="2346127" cy="1394130"/>
            </a:xfrm>
            <a:prstGeom prst="roundRect">
              <a:avLst>
                <a:gd name="adj" fmla="val 14788"/>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sp>
        <p:sp>
          <p:nvSpPr>
            <p:cNvPr id="7" name="Rounded Rectangle 4"/>
            <p:cNvSpPr/>
            <p:nvPr userDrawn="1"/>
          </p:nvSpPr>
          <p:spPr>
            <a:xfrm>
              <a:off x="3466992" y="6767"/>
              <a:ext cx="2210015" cy="12580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latin typeface="+mn-lt"/>
                </a:rPr>
                <a:t>TEST</a:t>
              </a:r>
              <a:endParaRPr lang="en-US" sz="1600" b="0" kern="1200" dirty="0">
                <a:latin typeface="+mn-lt"/>
              </a:endParaRPr>
            </a:p>
          </p:txBody>
        </p:sp>
      </p:gr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47799"/>
            <a:ext cx="4114800" cy="2093567"/>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47799"/>
            <a:ext cx="4114800" cy="2093567"/>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9"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
          <p:cNvGrpSpPr/>
          <p:nvPr userDrawn="1"/>
        </p:nvGrpSpPr>
        <p:grpSpPr>
          <a:xfrm>
            <a:off x="381000" y="6147616"/>
            <a:ext cx="990600" cy="392265"/>
            <a:chOff x="3398936" y="-61289"/>
            <a:chExt cx="2346127" cy="1394130"/>
          </a:xfrm>
        </p:grpSpPr>
        <p:sp>
          <p:nvSpPr>
            <p:cNvPr id="7" name="Rounded Rectangle 6"/>
            <p:cNvSpPr/>
            <p:nvPr userDrawn="1"/>
          </p:nvSpPr>
          <p:spPr>
            <a:xfrm>
              <a:off x="3398936" y="-61289"/>
              <a:ext cx="2346127" cy="1394130"/>
            </a:xfrm>
            <a:prstGeom prst="roundRect">
              <a:avLst>
                <a:gd name="adj" fmla="val 14788"/>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sp>
        <p:sp>
          <p:nvSpPr>
            <p:cNvPr id="8" name="Rounded Rectangle 4"/>
            <p:cNvSpPr/>
            <p:nvPr userDrawn="1"/>
          </p:nvSpPr>
          <p:spPr>
            <a:xfrm>
              <a:off x="3466992" y="6767"/>
              <a:ext cx="2210015" cy="12580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latin typeface="+mn-lt"/>
                </a:rPr>
                <a:t>TEST</a:t>
              </a:r>
              <a:endParaRPr lang="en-US" sz="1600" b="0" kern="1200" dirty="0">
                <a:latin typeface="+mn-lt"/>
              </a:endParaRPr>
            </a:p>
          </p:txBody>
        </p:sp>
      </p:gr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47800"/>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272656"/>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47800"/>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272656"/>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1"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userDrawn="1"/>
        </p:nvGrpSpPr>
        <p:grpSpPr>
          <a:xfrm>
            <a:off x="381000" y="6147616"/>
            <a:ext cx="990600" cy="392265"/>
            <a:chOff x="3398936" y="-61289"/>
            <a:chExt cx="2346127" cy="1394130"/>
          </a:xfrm>
        </p:grpSpPr>
        <p:sp>
          <p:nvSpPr>
            <p:cNvPr id="9" name="Rounded Rectangle 8"/>
            <p:cNvSpPr/>
            <p:nvPr userDrawn="1"/>
          </p:nvSpPr>
          <p:spPr>
            <a:xfrm>
              <a:off x="3398936" y="-61289"/>
              <a:ext cx="2346127" cy="1394130"/>
            </a:xfrm>
            <a:prstGeom prst="roundRect">
              <a:avLst>
                <a:gd name="adj" fmla="val 14788"/>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sp>
        <p:sp>
          <p:nvSpPr>
            <p:cNvPr id="10" name="Rounded Rectangle 4"/>
            <p:cNvSpPr/>
            <p:nvPr userDrawn="1"/>
          </p:nvSpPr>
          <p:spPr>
            <a:xfrm>
              <a:off x="3466992" y="6767"/>
              <a:ext cx="2210015" cy="12580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latin typeface="+mn-lt"/>
                </a:rPr>
                <a:t>TEST</a:t>
              </a:r>
              <a:endParaRPr lang="en-US" sz="1600" b="0" kern="1200" dirty="0">
                <a:latin typeface="+mn-lt"/>
              </a:endParaRPr>
            </a:p>
          </p:txBody>
        </p:sp>
      </p:gr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7"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p:cNvGrpSpPr/>
          <p:nvPr userDrawn="1"/>
        </p:nvGrpSpPr>
        <p:grpSpPr>
          <a:xfrm>
            <a:off x="381000" y="6147616"/>
            <a:ext cx="990600" cy="392265"/>
            <a:chOff x="3398936" y="-61289"/>
            <a:chExt cx="2346127" cy="1394130"/>
          </a:xfrm>
        </p:grpSpPr>
        <p:sp>
          <p:nvSpPr>
            <p:cNvPr id="5" name="Rounded Rectangle 4"/>
            <p:cNvSpPr/>
            <p:nvPr userDrawn="1"/>
          </p:nvSpPr>
          <p:spPr>
            <a:xfrm>
              <a:off x="3398936" y="-61289"/>
              <a:ext cx="2346127" cy="1394130"/>
            </a:xfrm>
            <a:prstGeom prst="roundRect">
              <a:avLst>
                <a:gd name="adj" fmla="val 14788"/>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sp>
        <p:sp>
          <p:nvSpPr>
            <p:cNvPr id="6" name="Rounded Rectangle 4"/>
            <p:cNvSpPr/>
            <p:nvPr userDrawn="1"/>
          </p:nvSpPr>
          <p:spPr>
            <a:xfrm>
              <a:off x="3466992" y="6767"/>
              <a:ext cx="2210015" cy="12580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latin typeface="+mn-lt"/>
                </a:rPr>
                <a:t>TEST</a:t>
              </a:r>
              <a:endParaRPr lang="en-US" sz="1600" b="0" kern="1200" dirty="0">
                <a:latin typeface="+mn-lt"/>
              </a:endParaRPr>
            </a:p>
          </p:txBody>
        </p:sp>
      </p:gr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Picture 2" descr="C:\Users\vesaj\Pictures\SharePoint logos\ShrPt10_h_rgb_r.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2320" y="6381328"/>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Ignit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5.xml"/><Relationship Id="rId5" Type="http://schemas.openxmlformats.org/officeDocument/2006/relationships/image" Target="../media/image9.png"/><Relationship Id="rId4"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28600"/>
            <a:ext cx="8382000" cy="666385"/>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47800"/>
            <a:ext cx="8382000" cy="2000548"/>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userDrawn="1"/>
        </p:nvSpPr>
        <p:spPr>
          <a:xfrm>
            <a:off x="0" y="6604477"/>
            <a:ext cx="9144000" cy="253524"/>
          </a:xfrm>
          <a:prstGeom prst="rect">
            <a:avLst/>
          </a:prstGeom>
        </p:spPr>
        <p:txBody>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1000" dirty="0" smtClean="0">
                <a:gradFill>
                  <a:gsLst>
                    <a:gs pos="0">
                      <a:srgbClr val="FFFFFF"/>
                    </a:gs>
                    <a:gs pos="100000">
                      <a:srgbClr val="FFFFFF"/>
                    </a:gs>
                  </a:gsLst>
                  <a:lin ang="5400000" scaled="0"/>
                </a:gradFill>
              </a:rPr>
              <a:t>©2010</a:t>
            </a:r>
            <a:r>
              <a:rPr lang="en-US" sz="1000" baseline="0" dirty="0" smtClean="0">
                <a:gradFill>
                  <a:gsLst>
                    <a:gs pos="0">
                      <a:srgbClr val="FFFFFF"/>
                    </a:gs>
                    <a:gs pos="100000">
                      <a:srgbClr val="FFFFFF"/>
                    </a:gs>
                  </a:gsLst>
                  <a:lin ang="5400000" scaled="0"/>
                </a:gradFill>
              </a:rPr>
              <a:t> </a:t>
            </a:r>
            <a:r>
              <a:rPr lang="en-US" sz="1000" dirty="0" smtClean="0">
                <a:gradFill>
                  <a:gsLst>
                    <a:gs pos="0">
                      <a:srgbClr val="FFFFFF"/>
                    </a:gs>
                    <a:gs pos="100000">
                      <a:srgbClr val="FFFFFF"/>
                    </a:gs>
                  </a:gsLst>
                  <a:lin ang="5400000" scaled="0"/>
                </a:gradFill>
              </a:rPr>
              <a:t>Microsoft </a:t>
            </a:r>
            <a:r>
              <a:rPr lang="en-US" sz="900" dirty="0" smtClean="0">
                <a:gradFill>
                  <a:gsLst>
                    <a:gs pos="0">
                      <a:srgbClr val="FFFFFF"/>
                    </a:gs>
                    <a:gs pos="100000">
                      <a:srgbClr val="FFFFFF"/>
                    </a:gs>
                  </a:gsLst>
                  <a:lin ang="5400000" scaled="0"/>
                </a:gradFill>
              </a:rPr>
              <a:t>Corporation</a:t>
            </a:r>
            <a:r>
              <a:rPr lang="en-US" sz="1000" dirty="0" smtClean="0">
                <a:gradFill>
                  <a:gsLst>
                    <a:gs pos="0">
                      <a:srgbClr val="FFFFFF"/>
                    </a:gs>
                    <a:gs pos="100000">
                      <a:srgbClr val="FFFFFF"/>
                    </a:gs>
                  </a:gsLst>
                  <a:lin ang="5400000" scaled="0"/>
                </a:gradFill>
              </a:rPr>
              <a:t>. All rights reserved. RTM Content - Published </a:t>
            </a:r>
            <a:r>
              <a:rPr lang="en-US" sz="1000" baseline="0" dirty="0" smtClean="0">
                <a:gradFill>
                  <a:gsLst>
                    <a:gs pos="0">
                      <a:srgbClr val="FFFFFF"/>
                    </a:gs>
                    <a:gs pos="100000">
                      <a:srgbClr val="FFFFFF"/>
                    </a:gs>
                  </a:gsLst>
                  <a:lin ang="5400000" scaled="0"/>
                </a:gradFill>
              </a:rPr>
              <a:t>May </a:t>
            </a:r>
            <a:r>
              <a:rPr lang="en-US" sz="1000" dirty="0" smtClean="0">
                <a:gradFill>
                  <a:gsLst>
                    <a:gs pos="0">
                      <a:srgbClr val="FFFFFF"/>
                    </a:gs>
                    <a:gs pos="100000">
                      <a:srgbClr val="FFFFFF"/>
                    </a:gs>
                  </a:gsLst>
                  <a:lin ang="5400000" scaled="0"/>
                </a:gradFill>
              </a:rPr>
              <a:t>2010</a:t>
            </a:r>
          </a:p>
          <a:p>
            <a:pPr algn="l"/>
            <a:endParaRPr lang="en-US" sz="1000" dirty="0">
              <a:gradFill>
                <a:gsLst>
                  <a:gs pos="0">
                    <a:srgbClr val="FFFFFF"/>
                  </a:gs>
                  <a:gs pos="100000">
                    <a:srgbClr val="FFFFFF"/>
                  </a:gs>
                </a:gsLst>
                <a:lin ang="5400000" scaled="0"/>
              </a:gradFill>
            </a:endParaRPr>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22" r:id="rId10"/>
    <p:sldLayoutId id="2147483723" r:id="rId11"/>
    <p:sldLayoutId id="2147483703" r:id="rId12"/>
    <p:sldLayoutId id="2147483704" r:id="rId13"/>
    <p:sldLayoutId id="2147483724" r:id="rId14"/>
  </p:sldLayoutIdLst>
  <p:transition>
    <p:fade/>
  </p:transition>
  <p:hf hd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tx1"/>
              </a:gs>
              <a:gs pos="86000">
                <a:schemeClr val="tx1"/>
              </a:gs>
            </a:gsLst>
            <a:lin ang="5400000" scaled="0"/>
            <a:tileRect/>
          </a:gradFill>
          <a:effectLst/>
          <a:latin typeface="+mj-lt"/>
          <a:ea typeface="+mn-ea"/>
          <a:cs typeface="Arial" charset="0"/>
        </a:defRPr>
      </a:lvl1pPr>
    </p:titleStyle>
    <p:bodyStyle>
      <a:lvl1pPr marL="460375" indent="-460375" algn="l" defTabSz="914363" rtl="0" eaLnBrk="1" latinLnBrk="0" hangingPunct="1">
        <a:lnSpc>
          <a:spcPct val="90000"/>
        </a:lnSpc>
        <a:spcBef>
          <a:spcPct val="20000"/>
        </a:spcBef>
        <a:buSzPct val="85000"/>
        <a:buFontTx/>
        <a:buBlip>
          <a:blip r:embed="rId17"/>
        </a:buBlip>
        <a:defRPr sz="3200" kern="1200">
          <a:gradFill>
            <a:gsLst>
              <a:gs pos="0">
                <a:schemeClr val="tx1"/>
              </a:gs>
              <a:gs pos="86000">
                <a:schemeClr val="tx1"/>
              </a:gs>
            </a:gsLst>
            <a:lin ang="5400000" scaled="0"/>
          </a:gradFill>
          <a:latin typeface="+mn-lt"/>
          <a:ea typeface="+mn-ea"/>
          <a:cs typeface="+mn-cs"/>
        </a:defRPr>
      </a:lvl1pPr>
      <a:lvl2pPr marL="855663" indent="-395288" algn="l" defTabSz="914363" rtl="0" eaLnBrk="1" latinLnBrk="0" hangingPunct="1">
        <a:lnSpc>
          <a:spcPct val="90000"/>
        </a:lnSpc>
        <a:spcBef>
          <a:spcPct val="20000"/>
        </a:spcBef>
        <a:buSzPct val="85000"/>
        <a:buFontTx/>
        <a:buBlip>
          <a:blip r:embed="rId18"/>
        </a:buBlip>
        <a:defRPr sz="2800" kern="1200">
          <a:gradFill>
            <a:gsLst>
              <a:gs pos="0">
                <a:schemeClr val="tx1"/>
              </a:gs>
              <a:gs pos="86000">
                <a:schemeClr val="tx1"/>
              </a:gs>
            </a:gsLst>
            <a:lin ang="5400000" scaled="0"/>
          </a:gradFill>
          <a:latin typeface="+mn-lt"/>
          <a:ea typeface="+mn-ea"/>
          <a:cs typeface="+mn-cs"/>
        </a:defRPr>
      </a:lvl2pPr>
      <a:lvl3pPr marL="1258888" indent="-403225" algn="l" defTabSz="914363" rtl="0" eaLnBrk="1" latinLnBrk="0" hangingPunct="1">
        <a:lnSpc>
          <a:spcPct val="90000"/>
        </a:lnSpc>
        <a:spcBef>
          <a:spcPct val="20000"/>
        </a:spcBef>
        <a:buSzPct val="85000"/>
        <a:buFontTx/>
        <a:buBlip>
          <a:blip r:embed="rId18"/>
        </a:buBlip>
        <a:defRPr sz="2400" kern="1200">
          <a:gradFill>
            <a:gsLst>
              <a:gs pos="0">
                <a:schemeClr val="tx1"/>
              </a:gs>
              <a:gs pos="86000">
                <a:schemeClr val="tx1"/>
              </a:gs>
            </a:gsLst>
            <a:lin ang="5400000" scaled="0"/>
          </a:gradFill>
          <a:latin typeface="+mn-lt"/>
          <a:ea typeface="+mn-ea"/>
          <a:cs typeface="+mn-cs"/>
        </a:defRPr>
      </a:lvl3pPr>
      <a:lvl4pPr marL="1604963" indent="-346075" algn="l" defTabSz="914363" rtl="0" eaLnBrk="1" latinLnBrk="0" hangingPunct="1">
        <a:lnSpc>
          <a:spcPct val="90000"/>
        </a:lnSpc>
        <a:spcBef>
          <a:spcPct val="20000"/>
        </a:spcBef>
        <a:buSzPct val="85000"/>
        <a:buFontTx/>
        <a:buBlip>
          <a:blip r:embed="rId18"/>
        </a:buBlip>
        <a:defRPr sz="2000" kern="1200">
          <a:gradFill>
            <a:gsLst>
              <a:gs pos="0">
                <a:schemeClr val="tx1"/>
              </a:gs>
              <a:gs pos="86000">
                <a:schemeClr val="tx1"/>
              </a:gs>
            </a:gsLst>
            <a:lin ang="5400000" scaled="0"/>
          </a:gradFill>
          <a:latin typeface="+mn-lt"/>
          <a:ea typeface="+mn-ea"/>
          <a:cs typeface="+mn-cs"/>
        </a:defRPr>
      </a:lvl4pPr>
      <a:lvl5pPr marL="1941513" indent="-336550" algn="l" defTabSz="914363" rtl="0" eaLnBrk="1" latinLnBrk="0" hangingPunct="1">
        <a:lnSpc>
          <a:spcPct val="90000"/>
        </a:lnSpc>
        <a:spcBef>
          <a:spcPct val="20000"/>
        </a:spcBef>
        <a:buSzPct val="85000"/>
        <a:buFontTx/>
        <a:buBlip>
          <a:blip r:embed="rId18"/>
        </a:buBlip>
        <a:defRPr sz="2000" kern="1200">
          <a:gradFill>
            <a:gsLst>
              <a:gs pos="0">
                <a:schemeClr val="tx1"/>
              </a:gs>
              <a:gs pos="86000">
                <a:schemeClr val="tx1"/>
              </a:gs>
            </a:gsLst>
            <a:lin ang="5400000" scaled="0"/>
          </a:gra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Footer Placeholder 5"/>
          <p:cNvSpPr>
            <a:spLocks noGrp="1"/>
          </p:cNvSpPr>
          <p:nvPr userDrawn="1"/>
        </p:nvSpPr>
        <p:spPr>
          <a:xfrm>
            <a:off x="0" y="6604476"/>
            <a:ext cx="9144000" cy="365125"/>
          </a:xfrm>
          <a:prstGeom prst="rect">
            <a:avLst/>
          </a:prstGeom>
        </p:spPr>
        <p:txBody>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1000" dirty="0" smtClean="0">
                <a:solidFill>
                  <a:schemeClr val="bg1"/>
                </a:solidFill>
              </a:rPr>
              <a:t>©2010</a:t>
            </a:r>
            <a:r>
              <a:rPr lang="en-US" sz="1000" baseline="0" dirty="0" smtClean="0">
                <a:solidFill>
                  <a:schemeClr val="bg1"/>
                </a:solidFill>
              </a:rPr>
              <a:t> </a:t>
            </a:r>
            <a:r>
              <a:rPr lang="en-US" sz="1000" dirty="0" smtClean="0">
                <a:solidFill>
                  <a:schemeClr val="bg1"/>
                </a:solidFill>
              </a:rPr>
              <a:t>Microsoft </a:t>
            </a:r>
            <a:r>
              <a:rPr lang="en-US" sz="900" dirty="0" smtClean="0">
                <a:solidFill>
                  <a:schemeClr val="bg1"/>
                </a:solidFill>
              </a:rPr>
              <a:t>Corporation</a:t>
            </a:r>
            <a:r>
              <a:rPr lang="en-US" sz="1000" dirty="0" smtClean="0">
                <a:solidFill>
                  <a:schemeClr val="bg1"/>
                </a:solidFill>
              </a:rPr>
              <a:t>. All rights reserved. RTM Content - Published </a:t>
            </a:r>
            <a:r>
              <a:rPr lang="en-US" sz="1000" baseline="0" dirty="0" smtClean="0">
                <a:solidFill>
                  <a:schemeClr val="bg1"/>
                </a:solidFill>
              </a:rPr>
              <a:t>April </a:t>
            </a:r>
            <a:r>
              <a:rPr lang="en-US" sz="1000" dirty="0" smtClean="0">
                <a:solidFill>
                  <a:schemeClr val="bg1"/>
                </a:solidFill>
              </a:rPr>
              <a:t>2010</a:t>
            </a:r>
          </a:p>
        </p:txBody>
      </p:sp>
      <p:pic>
        <p:nvPicPr>
          <p:cNvPr id="1029" name="Picture 5" descr="C:\Users\vesaj\Pictures\SharePoint logos\ShrPt10_h_rgb.png"/>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452000" y="6382800"/>
            <a:ext cx="1498128" cy="302400"/>
          </a:xfrm>
          <a:prstGeom prst="rect">
            <a:avLst/>
          </a:prstGeom>
          <a:noFill/>
          <a:extLst>
            <a:ext uri="{909E8E84-426E-40DD-AFC4-6F175D3DCCD1}">
              <a14:hiddenFill xmlns:a14="http://schemas.microsoft.com/office/drawing/2010/main">
                <a:solidFill>
                  <a:srgbClr val="FFFFFF"/>
                </a:solidFill>
              </a14:hiddenFill>
            </a:ext>
          </a:extLst>
        </p:spPr>
      </p:pic>
    </p:spTree>
  </p:cSld>
  <p:clrMap bg1="dk1" tx1="lt1" bg2="dk2" tx2="lt2" accent1="accent1" accent2="accent2" accent3="accent3" accent4="accent4" accent5="accent5" accent6="accent6" hlink="hlink" folHlink="folHlink"/>
  <p:sldLayoutIdLst>
    <p:sldLayoutId id="2147483721" r:id="rId1"/>
  </p:sldLayoutIdLst>
  <p:transition>
    <p:fade/>
  </p:transition>
  <p:hf hdr="0" dt="0"/>
  <p:txStyles>
    <p:titleStyle>
      <a:lvl1pPr algn="l" defTabSz="914363" rtl="0" eaLnBrk="1" latinLnBrk="0" hangingPunct="1">
        <a:lnSpc>
          <a:spcPct val="90000"/>
        </a:lnSpc>
        <a:spcBef>
          <a:spcPct val="0"/>
        </a:spcBef>
        <a:buNone/>
        <a:defRPr lang="en-US" sz="4800" b="0" kern="1200" cap="none" spc="-150" dirty="0">
          <a:ln w="3175">
            <a:noFill/>
          </a:ln>
          <a:gradFill flip="none" rotWithShape="1">
            <a:gsLst>
              <a:gs pos="0">
                <a:schemeClr val="tx1"/>
              </a:gs>
              <a:gs pos="86000">
                <a:schemeClr val="tx1"/>
              </a:gs>
            </a:gsLst>
            <a:lin ang="5400000" scaled="0"/>
            <a:tileRect/>
          </a:gradFill>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0" kern="1200">
          <a:gradFill>
            <a:gsLst>
              <a:gs pos="0">
                <a:srgbClr val="000000"/>
              </a:gs>
              <a:gs pos="86000">
                <a:srgbClr val="000000"/>
              </a:gs>
            </a:gsLst>
            <a:lin ang="5400000" scaled="0"/>
          </a:gradFill>
          <a:latin typeface="Consolas"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0" kern="1200">
          <a:gradFill>
            <a:gsLst>
              <a:gs pos="0">
                <a:srgbClr val="000000"/>
              </a:gs>
              <a:gs pos="86000">
                <a:srgbClr val="000000"/>
              </a:gs>
            </a:gsLst>
            <a:lin ang="5400000" scaled="0"/>
          </a:gradFill>
          <a:latin typeface="Consolas"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0" kern="1200">
          <a:gradFill>
            <a:gsLst>
              <a:gs pos="0">
                <a:srgbClr val="000000"/>
              </a:gs>
              <a:gs pos="86000">
                <a:srgbClr val="000000"/>
              </a:gs>
            </a:gsLst>
            <a:lin ang="5400000" scaled="0"/>
          </a:gradFill>
          <a:latin typeface="Consolas"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0" kern="1200">
          <a:gradFill>
            <a:gsLst>
              <a:gs pos="0">
                <a:srgbClr val="000000"/>
              </a:gs>
              <a:gs pos="86000">
                <a:srgbClr val="000000"/>
              </a:gs>
            </a:gsLst>
            <a:lin ang="5400000" scaled="0"/>
          </a:gradFill>
          <a:latin typeface="Consolas"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0" kern="1200">
          <a:gradFill>
            <a:gsLst>
              <a:gs pos="0">
                <a:srgbClr val="000000"/>
              </a:gs>
              <a:gs pos="86000">
                <a:srgbClr val="000000"/>
              </a:gs>
            </a:gsLst>
            <a:lin ang="5400000" scaled="0"/>
          </a:gradFill>
          <a:latin typeface="Consolas"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Customizations</a:t>
            </a:r>
            <a:endParaRPr lang="en-US" dirty="0"/>
          </a:p>
        </p:txBody>
      </p:sp>
      <p:sp>
        <p:nvSpPr>
          <p:cNvPr id="3" name="Content Placeholder 2"/>
          <p:cNvSpPr>
            <a:spLocks noGrp="1"/>
          </p:cNvSpPr>
          <p:nvPr>
            <p:ph type="body" sz="quarter" idx="10"/>
          </p:nvPr>
        </p:nvSpPr>
        <p:spPr>
          <a:xfrm>
            <a:off x="381000" y="1447799"/>
            <a:ext cx="8382000" cy="3083921"/>
          </a:xfrm>
        </p:spPr>
        <p:txBody>
          <a:bodyPr/>
          <a:lstStyle/>
          <a:p>
            <a:r>
              <a:rPr lang="en-US" dirty="0" smtClean="0"/>
              <a:t>Large list query throttling</a:t>
            </a:r>
          </a:p>
          <a:p>
            <a:pPr lvl="0"/>
            <a:r>
              <a:rPr lang="en-US" dirty="0" smtClean="0"/>
              <a:t>STP files for sites are deprecated</a:t>
            </a:r>
          </a:p>
          <a:p>
            <a:pPr lvl="1"/>
            <a:r>
              <a:rPr lang="en-US" dirty="0" smtClean="0"/>
              <a:t>Save site as template now generates .WSP </a:t>
            </a:r>
          </a:p>
          <a:p>
            <a:r>
              <a:rPr lang="en-US" dirty="0" smtClean="0"/>
              <a:t>Master pages and CSS</a:t>
            </a:r>
          </a:p>
          <a:p>
            <a:r>
              <a:rPr lang="en-US" dirty="0" smtClean="0"/>
              <a:t>Toolbar actions properly moved to ribbon</a:t>
            </a:r>
          </a:p>
          <a:p>
            <a:r>
              <a:rPr lang="en-US" dirty="0" smtClean="0"/>
              <a:t>Workflows must be redeployed</a:t>
            </a:r>
            <a:endParaRPr lang="en-US" dirty="0"/>
          </a:p>
        </p:txBody>
      </p:sp>
    </p:spTree>
    <p:extLst>
      <p:ext uri="{BB962C8B-B14F-4D97-AF65-F5344CB8AC3E}">
        <p14:creationId xmlns:p14="http://schemas.microsoft.com/office/powerpoint/2010/main" val="3864880362"/>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Evaluate Customizations</a:t>
            </a:r>
            <a:endParaRPr lang="en-US" dirty="0"/>
          </a:p>
        </p:txBody>
      </p:sp>
      <p:sp>
        <p:nvSpPr>
          <p:cNvPr id="3" name="Text Placeholder 2"/>
          <p:cNvSpPr>
            <a:spLocks noGrp="1"/>
          </p:cNvSpPr>
          <p:nvPr>
            <p:ph type="body" sz="quarter" idx="10"/>
          </p:nvPr>
        </p:nvSpPr>
        <p:spPr>
          <a:xfrm>
            <a:off x="381000" y="1447799"/>
            <a:ext cx="8382000" cy="4370427"/>
          </a:xfrm>
        </p:spPr>
        <p:txBody>
          <a:bodyPr/>
          <a:lstStyle/>
          <a:p>
            <a:r>
              <a:rPr lang="en-US" dirty="0" smtClean="0"/>
              <a:t>Value</a:t>
            </a:r>
          </a:p>
          <a:p>
            <a:pPr lvl="1"/>
            <a:r>
              <a:rPr lang="en-US" dirty="0" smtClean="0"/>
              <a:t>Usefulness – business need</a:t>
            </a:r>
          </a:p>
          <a:p>
            <a:pPr lvl="1"/>
            <a:r>
              <a:rPr lang="en-US" dirty="0" smtClean="0"/>
              <a:t>Utilization – how widely deployed</a:t>
            </a:r>
          </a:p>
          <a:p>
            <a:r>
              <a:rPr lang="en-US" dirty="0" smtClean="0"/>
              <a:t>Design aspects</a:t>
            </a:r>
          </a:p>
          <a:p>
            <a:pPr lvl="1"/>
            <a:r>
              <a:rPr lang="en-US" dirty="0" smtClean="0"/>
              <a:t>Foundation – built off OOTB definitions</a:t>
            </a:r>
          </a:p>
          <a:p>
            <a:pPr lvl="1"/>
            <a:r>
              <a:rPr lang="en-US" dirty="0" smtClean="0"/>
              <a:t>Supported versions</a:t>
            </a:r>
          </a:p>
          <a:p>
            <a:r>
              <a:rPr lang="en-US" dirty="0" smtClean="0"/>
              <a:t>Upgrade method</a:t>
            </a:r>
          </a:p>
          <a:p>
            <a:pPr lvl="1"/>
            <a:r>
              <a:rPr lang="en-US" dirty="0" smtClean="0"/>
              <a:t>Visual upgrade to keep</a:t>
            </a:r>
          </a:p>
          <a:p>
            <a:pPr lvl="1"/>
            <a:r>
              <a:rPr lang="en-US" dirty="0" smtClean="0"/>
              <a:t>DB migration to fall back-out</a:t>
            </a:r>
          </a:p>
        </p:txBody>
      </p:sp>
    </p:spTree>
    <p:extLst>
      <p:ext uri="{BB962C8B-B14F-4D97-AF65-F5344CB8AC3E}">
        <p14:creationId xmlns:p14="http://schemas.microsoft.com/office/powerpoint/2010/main" val="1748837993"/>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Customization Considerations</a:t>
            </a:r>
            <a:endParaRPr lang="en-US" dirty="0"/>
          </a:p>
        </p:txBody>
      </p:sp>
      <p:graphicFrame>
        <p:nvGraphicFramePr>
          <p:cNvPr id="6" name="Content Placeholder 5"/>
          <p:cNvGraphicFramePr>
            <a:graphicFrameLocks noGrp="1"/>
          </p:cNvGraphicFramePr>
          <p:nvPr>
            <p:ph idx="4294967295"/>
          </p:nvPr>
        </p:nvGraphicFramePr>
        <p:xfrm>
          <a:off x="435610" y="1447800"/>
          <a:ext cx="8272781" cy="4492752"/>
        </p:xfrm>
        <a:graphic>
          <a:graphicData uri="http://schemas.openxmlformats.org/drawingml/2006/table">
            <a:tbl>
              <a:tblPr firstRow="1" bandRow="1">
                <a:tableStyleId>{E8B1032C-EA38-4F05-BA0D-38AFFFC7BED3}</a:tableStyleId>
              </a:tblPr>
              <a:tblGrid>
                <a:gridCol w="2607724"/>
                <a:gridCol w="2218065"/>
                <a:gridCol w="3446992"/>
              </a:tblGrid>
              <a:tr h="152400">
                <a:tc>
                  <a:txBody>
                    <a:bodyPr/>
                    <a:lstStyle/>
                    <a:p>
                      <a:pPr algn="l"/>
                      <a:r>
                        <a:rPr lang="en-US" sz="1600" dirty="0" smtClean="0">
                          <a:gradFill>
                            <a:gsLst>
                              <a:gs pos="0">
                                <a:srgbClr val="FFFFFF"/>
                              </a:gs>
                              <a:gs pos="100000">
                                <a:srgbClr val="FFFFFF"/>
                              </a:gs>
                            </a:gsLst>
                            <a:lin ang="5400000" scaled="0"/>
                          </a:gradFill>
                        </a:rPr>
                        <a:t>Customization</a:t>
                      </a:r>
                      <a:endParaRPr lang="en-US" sz="1600" dirty="0">
                        <a:gradFill>
                          <a:gsLst>
                            <a:gs pos="0">
                              <a:srgbClr val="FFFFFF"/>
                            </a:gs>
                            <a:gs pos="100000">
                              <a:srgbClr val="FFFFFF"/>
                            </a:gs>
                          </a:gsLst>
                          <a:lin ang="5400000" scaled="0"/>
                        </a:gradFill>
                      </a:endParaRPr>
                    </a:p>
                  </a:txBody>
                  <a:tcPr marL="76214" marR="76214">
                    <a:lnL w="9525" cap="flat" cmpd="sng" algn="ctr">
                      <a:noFill/>
                      <a:prstDash val="solid"/>
                      <a:round/>
                      <a:headEnd type="none" w="med" len="med"/>
                      <a:tailEnd type="none" w="med" len="med"/>
                    </a:lnL>
                    <a:lnR w="9525" cap="flat" cmpd="sng" algn="ctr">
                      <a:solidFill>
                        <a:schemeClr val="tx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accent4"/>
                    </a:solidFill>
                  </a:tcPr>
                </a:tc>
                <a:tc>
                  <a:txBody>
                    <a:bodyPr/>
                    <a:lstStyle/>
                    <a:p>
                      <a:pPr algn="ctr"/>
                      <a:r>
                        <a:rPr lang="en-US" sz="1600" dirty="0" smtClean="0">
                          <a:gradFill>
                            <a:gsLst>
                              <a:gs pos="0">
                                <a:srgbClr val="FFFFFF"/>
                              </a:gs>
                              <a:gs pos="100000">
                                <a:srgbClr val="FFFFFF"/>
                              </a:gs>
                            </a:gsLst>
                            <a:lin ang="5400000" scaled="0"/>
                          </a:gradFill>
                        </a:rPr>
                        <a:t>Common Choice</a:t>
                      </a:r>
                      <a:endParaRPr lang="en-US" sz="1600" dirty="0">
                        <a:gradFill>
                          <a:gsLst>
                            <a:gs pos="0">
                              <a:srgbClr val="FFFFFF"/>
                            </a:gs>
                            <a:gs pos="100000">
                              <a:srgbClr val="FFFFFF"/>
                            </a:gs>
                          </a:gsLst>
                          <a:lin ang="5400000" scaled="0"/>
                        </a:gradFill>
                      </a:endParaRPr>
                    </a:p>
                  </a:txBody>
                  <a:tcPr marL="76214" marR="76214">
                    <a:lnL w="9525" cap="flat" cmpd="sng" algn="ctr">
                      <a:solidFill>
                        <a:schemeClr val="tx1">
                          <a:lumMod val="75000"/>
                        </a:schemeClr>
                      </a:solidFill>
                      <a:prstDash val="solid"/>
                      <a:round/>
                      <a:headEnd type="none" w="med" len="med"/>
                      <a:tailEnd type="none" w="med" len="med"/>
                    </a:lnL>
                    <a:lnR w="9525" cap="flat" cmpd="sng" algn="ctr">
                      <a:solidFill>
                        <a:schemeClr val="tx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accent4"/>
                    </a:solidFill>
                  </a:tcPr>
                </a:tc>
                <a:tc>
                  <a:txBody>
                    <a:bodyPr/>
                    <a:lstStyle/>
                    <a:p>
                      <a:pPr algn="ctr"/>
                      <a:r>
                        <a:rPr lang="en-US" sz="1600" dirty="0" smtClean="0">
                          <a:gradFill>
                            <a:gsLst>
                              <a:gs pos="0">
                                <a:srgbClr val="FFFFFF"/>
                              </a:gs>
                              <a:gs pos="100000">
                                <a:srgbClr val="FFFFFF"/>
                              </a:gs>
                            </a:gsLst>
                            <a:lin ang="5400000" scaled="0"/>
                          </a:gradFill>
                        </a:rPr>
                        <a:t>Recommendation</a:t>
                      </a:r>
                      <a:endParaRPr lang="en-US" sz="1600" dirty="0">
                        <a:gradFill>
                          <a:gsLst>
                            <a:gs pos="0">
                              <a:srgbClr val="FFFFFF"/>
                            </a:gs>
                            <a:gs pos="100000">
                              <a:srgbClr val="FFFFFF"/>
                            </a:gs>
                          </a:gsLst>
                          <a:lin ang="5400000" scaled="0"/>
                        </a:gradFill>
                      </a:endParaRPr>
                    </a:p>
                  </a:txBody>
                  <a:tcPr marL="76214" marR="76214">
                    <a:lnL w="9525" cap="flat" cmpd="sng" algn="ctr">
                      <a:solidFill>
                        <a:schemeClr val="tx1">
                          <a:lumMod val="75000"/>
                        </a:schemeClr>
                      </a:solid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solidFill>
                      <a:schemeClr val="accent4"/>
                    </a:solidFill>
                  </a:tcPr>
                </a:tc>
              </a:tr>
              <a:tr h="0">
                <a:tc>
                  <a:txBody>
                    <a:bodyPr/>
                    <a:lstStyle/>
                    <a:p>
                      <a:r>
                        <a:rPr lang="en-US" sz="1400" dirty="0" smtClean="0">
                          <a:gradFill>
                            <a:gsLst>
                              <a:gs pos="0">
                                <a:srgbClr val="FFFFFF"/>
                              </a:gs>
                              <a:gs pos="100000">
                                <a:srgbClr val="FFFFFF"/>
                              </a:gs>
                            </a:gsLst>
                            <a:lin ang="5400000" scaled="0"/>
                          </a:gradFill>
                        </a:rPr>
                        <a:t>Site template</a:t>
                      </a:r>
                      <a:endParaRPr lang="en-US" sz="1400" dirty="0">
                        <a:gradFill>
                          <a:gsLst>
                            <a:gs pos="0">
                              <a:srgbClr val="FFFFFF"/>
                            </a:gs>
                            <a:gs pos="100000">
                              <a:srgbClr val="FFFFFF"/>
                            </a:gs>
                          </a:gsLst>
                          <a:lin ang="5400000" scaled="0"/>
                        </a:gradFill>
                      </a:endParaRP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c>
                  <a:txBody>
                    <a:bodyPr/>
                    <a:lstStyle/>
                    <a:p>
                      <a:r>
                        <a:rPr lang="en-US" sz="1400" dirty="0" smtClean="0">
                          <a:gradFill>
                            <a:gsLst>
                              <a:gs pos="0">
                                <a:srgbClr val="FFFFFF"/>
                              </a:gs>
                              <a:gs pos="100000">
                                <a:srgbClr val="FFFFFF"/>
                              </a:gs>
                            </a:gsLst>
                            <a:lin ang="5400000" scaled="0"/>
                          </a:gradFill>
                        </a:rPr>
                        <a:t>Recreate</a:t>
                      </a:r>
                      <a:r>
                        <a:rPr lang="en-US" sz="1400" baseline="0" dirty="0" smtClean="0">
                          <a:gradFill>
                            <a:gsLst>
                              <a:gs pos="0">
                                <a:srgbClr val="FFFFFF"/>
                              </a:gs>
                              <a:gs pos="100000">
                                <a:srgbClr val="FFFFFF"/>
                              </a:gs>
                            </a:gsLst>
                            <a:lin ang="5400000" scaled="0"/>
                          </a:gradFill>
                        </a:rPr>
                        <a:t> in v4</a:t>
                      </a:r>
                      <a:endParaRPr lang="en-US" sz="1400" dirty="0">
                        <a:gradFill>
                          <a:gsLst>
                            <a:gs pos="0">
                              <a:srgbClr val="FFFFFF"/>
                            </a:gs>
                            <a:gs pos="100000">
                              <a:srgbClr val="FFFFFF"/>
                            </a:gs>
                          </a:gsLst>
                          <a:lin ang="5400000" scaled="0"/>
                        </a:gradFill>
                      </a:endParaRP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c>
                  <a:txBody>
                    <a:bodyPr/>
                    <a:lstStyle/>
                    <a:p>
                      <a:r>
                        <a:rPr lang="en-US" sz="1400" dirty="0" smtClean="0">
                          <a:gradFill>
                            <a:gsLst>
                              <a:gs pos="0">
                                <a:srgbClr val="FFFFFF"/>
                              </a:gs>
                              <a:gs pos="100000">
                                <a:srgbClr val="FFFFFF"/>
                              </a:gs>
                            </a:gsLst>
                            <a:lin ang="5400000" scaled="0"/>
                          </a:gradFill>
                        </a:rPr>
                        <a:t>Recreate in v4</a:t>
                      </a:r>
                      <a:r>
                        <a:rPr lang="en-US" sz="1400" baseline="0" dirty="0" smtClean="0">
                          <a:gradFill>
                            <a:gsLst>
                              <a:gs pos="0">
                                <a:srgbClr val="FFFFFF"/>
                              </a:gs>
                              <a:gs pos="100000">
                                <a:srgbClr val="FFFFFF"/>
                              </a:gs>
                            </a:gsLst>
                            <a:lin ang="5400000" scaled="0"/>
                          </a:gradFill>
                        </a:rPr>
                        <a:t> using WSP model</a:t>
                      </a:r>
                      <a:endParaRPr lang="en-US" sz="1400" dirty="0">
                        <a:gradFill>
                          <a:gsLst>
                            <a:gs pos="0">
                              <a:srgbClr val="FFFFFF"/>
                            </a:gs>
                            <a:gs pos="100000">
                              <a:srgbClr val="FFFFFF"/>
                            </a:gs>
                          </a:gsLst>
                          <a:lin ang="5400000" scaled="0"/>
                        </a:gradFill>
                      </a:endParaRP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r>
              <a:tr h="304800">
                <a:tc>
                  <a:txBody>
                    <a:bodyPr/>
                    <a:lstStyle/>
                    <a:p>
                      <a:r>
                        <a:rPr lang="en-US" sz="1400" dirty="0" smtClean="0">
                          <a:gradFill>
                            <a:gsLst>
                              <a:gs pos="0">
                                <a:srgbClr val="FFFFFF"/>
                              </a:gs>
                              <a:gs pos="100000">
                                <a:srgbClr val="FFFFFF"/>
                              </a:gs>
                            </a:gsLst>
                            <a:lin ang="5400000" scaled="0"/>
                          </a:gradFill>
                        </a:rPr>
                        <a:t>Custom site definition</a:t>
                      </a:r>
                      <a:endParaRPr lang="en-US" sz="1400" dirty="0">
                        <a:gradFill>
                          <a:gsLst>
                            <a:gs pos="0">
                              <a:srgbClr val="FFFFFF"/>
                            </a:gs>
                            <a:gs pos="100000">
                              <a:srgbClr val="FFFFFF"/>
                            </a:gs>
                          </a:gsLst>
                          <a:lin ang="5400000" scaled="0"/>
                        </a:gradFill>
                      </a:endParaRP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solidFill>
                        <a:schemeClr val="bg1">
                          <a:lumMod val="75000"/>
                          <a:lumOff val="25000"/>
                        </a:schemeClr>
                      </a:solid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c>
                  <a:txBody>
                    <a:bodyPr/>
                    <a:lstStyle/>
                    <a:p>
                      <a:r>
                        <a:rPr lang="en-US" sz="1400" dirty="0" smtClean="0">
                          <a:gradFill>
                            <a:gsLst>
                              <a:gs pos="0">
                                <a:srgbClr val="FFFFFF"/>
                              </a:gs>
                              <a:gs pos="100000">
                                <a:srgbClr val="FFFFFF"/>
                              </a:gs>
                            </a:gsLst>
                            <a:lin ang="5400000" scaled="0"/>
                          </a:gradFill>
                        </a:rPr>
                        <a:t>Create v4 site definition</a:t>
                      </a:r>
                    </a:p>
                    <a:p>
                      <a:r>
                        <a:rPr lang="en-US" sz="1400" dirty="0" smtClean="0">
                          <a:gradFill>
                            <a:gsLst>
                              <a:gs pos="0">
                                <a:srgbClr val="FFFFFF"/>
                              </a:gs>
                              <a:gs pos="100000">
                                <a:srgbClr val="FFFFFF"/>
                              </a:gs>
                            </a:gsLst>
                            <a:lin ang="5400000" scaled="0"/>
                          </a:gradFill>
                        </a:rPr>
                        <a:t>Create UDF</a:t>
                      </a:r>
                      <a:endParaRPr lang="en-US" sz="1400" dirty="0">
                        <a:gradFill>
                          <a:gsLst>
                            <a:gs pos="0">
                              <a:srgbClr val="FFFFFF"/>
                            </a:gs>
                            <a:gs pos="100000">
                              <a:srgbClr val="FFFFFF"/>
                            </a:gs>
                          </a:gsLst>
                          <a:lin ang="5400000" scaled="0"/>
                        </a:gradFill>
                      </a:endParaRP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solidFill>
                        <a:schemeClr val="bg1">
                          <a:lumMod val="75000"/>
                          <a:lumOff val="25000"/>
                        </a:schemeClr>
                      </a:solid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c>
                  <a:txBody>
                    <a:bodyPr/>
                    <a:lstStyle/>
                    <a:p>
                      <a:r>
                        <a:rPr lang="en-US" sz="1400" baseline="0" dirty="0" smtClean="0">
                          <a:gradFill>
                            <a:gsLst>
                              <a:gs pos="0">
                                <a:srgbClr val="FFFFFF"/>
                              </a:gs>
                              <a:gs pos="100000">
                                <a:srgbClr val="FFFFFF"/>
                              </a:gs>
                            </a:gsLst>
                            <a:lin ang="5400000" scaled="0"/>
                          </a:gradFill>
                        </a:rPr>
                        <a:t>Migrate sites to out-of-box site</a:t>
                      </a:r>
                      <a:br>
                        <a:rPr lang="en-US" sz="1400" baseline="0" dirty="0" smtClean="0">
                          <a:gradFill>
                            <a:gsLst>
                              <a:gs pos="0">
                                <a:srgbClr val="FFFFFF"/>
                              </a:gs>
                              <a:gs pos="100000">
                                <a:srgbClr val="FFFFFF"/>
                              </a:gs>
                            </a:gsLst>
                            <a:lin ang="5400000" scaled="0"/>
                          </a:gradFill>
                        </a:rPr>
                      </a:br>
                      <a:r>
                        <a:rPr lang="en-US" sz="1400" baseline="0" dirty="0" smtClean="0">
                          <a:gradFill>
                            <a:gsLst>
                              <a:gs pos="0">
                                <a:srgbClr val="FFFFFF"/>
                              </a:gs>
                              <a:gs pos="100000">
                                <a:srgbClr val="FFFFFF"/>
                              </a:gs>
                            </a:gsLst>
                            <a:lin ang="5400000" scaled="0"/>
                          </a:gradFill>
                        </a:rPr>
                        <a:t>definition, upgrade then apply</a:t>
                      </a:r>
                      <a:br>
                        <a:rPr lang="en-US" sz="1400" baseline="0" dirty="0" smtClean="0">
                          <a:gradFill>
                            <a:gsLst>
                              <a:gs pos="0">
                                <a:srgbClr val="FFFFFF"/>
                              </a:gs>
                              <a:gs pos="100000">
                                <a:srgbClr val="FFFFFF"/>
                              </a:gs>
                            </a:gsLst>
                            <a:lin ang="5400000" scaled="0"/>
                          </a:gradFill>
                        </a:rPr>
                      </a:br>
                      <a:r>
                        <a:rPr lang="en-US" sz="1400" baseline="0" dirty="0" smtClean="0">
                          <a:gradFill>
                            <a:gsLst>
                              <a:gs pos="0">
                                <a:srgbClr val="FFFFFF"/>
                              </a:gs>
                              <a:gs pos="100000">
                                <a:srgbClr val="FFFFFF"/>
                              </a:gs>
                            </a:gsLst>
                            <a:lin ang="5400000" scaled="0"/>
                          </a:gradFill>
                        </a:rPr>
                        <a:t>features with solution deployment</a:t>
                      </a: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solidFill>
                        <a:schemeClr val="bg1">
                          <a:lumMod val="75000"/>
                          <a:lumOff val="25000"/>
                        </a:schemeClr>
                      </a:solid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r>
              <a:tr h="0">
                <a:tc>
                  <a:txBody>
                    <a:bodyPr/>
                    <a:lstStyle/>
                    <a:p>
                      <a:r>
                        <a:rPr lang="en-US" sz="1400" dirty="0" smtClean="0">
                          <a:gradFill>
                            <a:gsLst>
                              <a:gs pos="0">
                                <a:srgbClr val="FFFFFF"/>
                              </a:gs>
                              <a:gs pos="100000">
                                <a:srgbClr val="FFFFFF"/>
                              </a:gs>
                            </a:gsLst>
                            <a:lin ang="5400000" scaled="0"/>
                          </a:gradFill>
                        </a:rPr>
                        <a:t>Un-ghosted page</a:t>
                      </a:r>
                      <a:endParaRPr lang="en-US" sz="1400" dirty="0">
                        <a:gradFill>
                          <a:gsLst>
                            <a:gs pos="0">
                              <a:srgbClr val="FFFFFF"/>
                            </a:gs>
                            <a:gs pos="100000">
                              <a:srgbClr val="FFFFFF"/>
                            </a:gs>
                          </a:gsLst>
                          <a:lin ang="5400000" scaled="0"/>
                        </a:gradFill>
                      </a:endParaRP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solidFill>
                        <a:schemeClr val="bg1">
                          <a:lumMod val="75000"/>
                          <a:lumOff val="25000"/>
                        </a:schemeClr>
                      </a:solid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c>
                  <a:txBody>
                    <a:bodyPr/>
                    <a:lstStyle/>
                    <a:p>
                      <a:r>
                        <a:rPr lang="en-US" sz="1400" dirty="0" smtClean="0">
                          <a:gradFill>
                            <a:gsLst>
                              <a:gs pos="0">
                                <a:srgbClr val="FFFFFF"/>
                              </a:gs>
                              <a:gs pos="100000">
                                <a:srgbClr val="FFFFFF"/>
                              </a:gs>
                            </a:gsLst>
                            <a:lin ang="5400000" scaled="0"/>
                          </a:gradFill>
                        </a:rPr>
                        <a:t>Revert to site definition</a:t>
                      </a:r>
                      <a:endParaRPr lang="en-US" sz="1400" dirty="0">
                        <a:gradFill>
                          <a:gsLst>
                            <a:gs pos="0">
                              <a:srgbClr val="FFFFFF"/>
                            </a:gs>
                            <a:gs pos="100000">
                              <a:srgbClr val="FFFFFF"/>
                            </a:gs>
                          </a:gsLst>
                          <a:lin ang="5400000" scaled="0"/>
                        </a:gradFill>
                      </a:endParaRP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solidFill>
                        <a:schemeClr val="bg1">
                          <a:lumMod val="75000"/>
                          <a:lumOff val="25000"/>
                        </a:schemeClr>
                      </a:solid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c>
                  <a:txBody>
                    <a:bodyPr/>
                    <a:lstStyle/>
                    <a:p>
                      <a:r>
                        <a:rPr lang="en-US" sz="1400" dirty="0" smtClean="0">
                          <a:gradFill>
                            <a:gsLst>
                              <a:gs pos="0">
                                <a:srgbClr val="FFFFFF"/>
                              </a:gs>
                              <a:gs pos="100000">
                                <a:srgbClr val="FFFFFF"/>
                              </a:gs>
                            </a:gsLst>
                            <a:lin ang="5400000" scaled="0"/>
                          </a:gradFill>
                        </a:rPr>
                        <a:t>Review options:</a:t>
                      </a:r>
                      <a:r>
                        <a:rPr lang="en-US" sz="1400" baseline="0" dirty="0" smtClean="0">
                          <a:gradFill>
                            <a:gsLst>
                              <a:gs pos="0">
                                <a:srgbClr val="FFFFFF"/>
                              </a:gs>
                              <a:gs pos="100000">
                                <a:srgbClr val="FFFFFF"/>
                              </a:gs>
                            </a:gsLst>
                            <a:lin ang="5400000" scaled="0"/>
                          </a:gradFill>
                        </a:rPr>
                        <a:t> retain customizations</a:t>
                      </a:r>
                      <a:br>
                        <a:rPr lang="en-US" sz="1400" baseline="0" dirty="0" smtClean="0">
                          <a:gradFill>
                            <a:gsLst>
                              <a:gs pos="0">
                                <a:srgbClr val="FFFFFF"/>
                              </a:gs>
                              <a:gs pos="100000">
                                <a:srgbClr val="FFFFFF"/>
                              </a:gs>
                            </a:gsLst>
                            <a:lin ang="5400000" scaled="0"/>
                          </a:gradFill>
                        </a:rPr>
                      </a:br>
                      <a:r>
                        <a:rPr lang="en-US" sz="1400" baseline="0" dirty="0" smtClean="0">
                          <a:gradFill>
                            <a:gsLst>
                              <a:gs pos="0">
                                <a:srgbClr val="FFFFFF"/>
                              </a:gs>
                              <a:gs pos="100000">
                                <a:srgbClr val="FFFFFF"/>
                              </a:gs>
                            </a:gsLst>
                            <a:lin ang="5400000" scaled="0"/>
                          </a:gradFill>
                        </a:rPr>
                        <a:t>or revert and possibly </a:t>
                      </a:r>
                      <a:r>
                        <a:rPr lang="en-US" sz="1400" baseline="0" dirty="0" err="1" smtClean="0">
                          <a:gradFill>
                            <a:gsLst>
                              <a:gs pos="0">
                                <a:srgbClr val="FFFFFF"/>
                              </a:gs>
                              <a:gs pos="100000">
                                <a:srgbClr val="FFFFFF"/>
                              </a:gs>
                            </a:gsLst>
                            <a:lin ang="5400000" scaled="0"/>
                          </a:gradFill>
                        </a:rPr>
                        <a:t>reghost</a:t>
                      </a:r>
                      <a:endParaRPr lang="en-US" sz="1400" baseline="0" dirty="0" smtClean="0">
                        <a:gradFill>
                          <a:gsLst>
                            <a:gs pos="0">
                              <a:srgbClr val="FFFFFF"/>
                            </a:gs>
                            <a:gs pos="100000">
                              <a:srgbClr val="FFFFFF"/>
                            </a:gs>
                          </a:gsLst>
                          <a:lin ang="5400000" scaled="0"/>
                        </a:gradFill>
                      </a:endParaRP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solidFill>
                        <a:schemeClr val="bg1">
                          <a:lumMod val="75000"/>
                          <a:lumOff val="25000"/>
                        </a:schemeClr>
                      </a:solid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r>
              <a:tr h="228600">
                <a:tc>
                  <a:txBody>
                    <a:bodyPr/>
                    <a:lstStyle/>
                    <a:p>
                      <a:r>
                        <a:rPr lang="en-US" sz="1400" dirty="0" smtClean="0">
                          <a:gradFill>
                            <a:gsLst>
                              <a:gs pos="0">
                                <a:srgbClr val="FFFFFF"/>
                              </a:gs>
                              <a:gs pos="100000">
                                <a:srgbClr val="FFFFFF"/>
                              </a:gs>
                            </a:gsLst>
                            <a:lin ang="5400000" scaled="0"/>
                          </a:gradFill>
                        </a:rPr>
                        <a:t>Add-ons workflow,</a:t>
                      </a:r>
                      <a:br>
                        <a:rPr lang="en-US" sz="1400" dirty="0" smtClean="0">
                          <a:gradFill>
                            <a:gsLst>
                              <a:gs pos="0">
                                <a:srgbClr val="FFFFFF"/>
                              </a:gs>
                              <a:gs pos="100000">
                                <a:srgbClr val="FFFFFF"/>
                              </a:gs>
                            </a:gsLst>
                            <a:lin ang="5400000" scaled="0"/>
                          </a:gradFill>
                        </a:rPr>
                      </a:br>
                      <a:r>
                        <a:rPr lang="en-US" sz="1400" dirty="0" smtClean="0">
                          <a:gradFill>
                            <a:gsLst>
                              <a:gs pos="0">
                                <a:srgbClr val="FFFFFF"/>
                              </a:gs>
                              <a:gs pos="100000">
                                <a:srgbClr val="FFFFFF"/>
                              </a:gs>
                            </a:gsLst>
                            <a:lin ang="5400000" scaled="0"/>
                          </a:gradFill>
                        </a:rPr>
                        <a:t>server controls</a:t>
                      </a:r>
                      <a:endParaRPr lang="en-US" sz="1400" dirty="0">
                        <a:gradFill>
                          <a:gsLst>
                            <a:gs pos="0">
                              <a:srgbClr val="FFFFFF"/>
                            </a:gs>
                            <a:gs pos="100000">
                              <a:srgbClr val="FFFFFF"/>
                            </a:gs>
                          </a:gsLst>
                          <a:lin ang="5400000" scaled="0"/>
                        </a:gradFill>
                      </a:endParaRP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solidFill>
                        <a:schemeClr val="bg1">
                          <a:lumMod val="75000"/>
                          <a:lumOff val="25000"/>
                        </a:schemeClr>
                      </a:solid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c>
                  <a:txBody>
                    <a:bodyPr/>
                    <a:lstStyle/>
                    <a:p>
                      <a:r>
                        <a:rPr lang="en-US" sz="1400" dirty="0" smtClean="0">
                          <a:gradFill>
                            <a:gsLst>
                              <a:gs pos="0">
                                <a:srgbClr val="FFFFFF"/>
                              </a:gs>
                              <a:gs pos="100000">
                                <a:srgbClr val="FFFFFF"/>
                              </a:gs>
                            </a:gsLst>
                            <a:lin ang="5400000" scaled="0"/>
                          </a:gradFill>
                        </a:rPr>
                        <a:t>Determine per</a:t>
                      </a:r>
                      <a:r>
                        <a:rPr lang="en-US" sz="1400" baseline="0" dirty="0" smtClean="0">
                          <a:gradFill>
                            <a:gsLst>
                              <a:gs pos="0">
                                <a:srgbClr val="FFFFFF"/>
                              </a:gs>
                              <a:gs pos="100000">
                                <a:srgbClr val="FFFFFF"/>
                              </a:gs>
                            </a:gsLst>
                            <a:lin ang="5400000" scaled="0"/>
                          </a:gradFill>
                        </a:rPr>
                        <a:t> solution</a:t>
                      </a:r>
                    </a:p>
                    <a:p>
                      <a:r>
                        <a:rPr lang="en-US" sz="1400" baseline="0" dirty="0" smtClean="0">
                          <a:gradFill>
                            <a:gsLst>
                              <a:gs pos="0">
                                <a:srgbClr val="FFFFFF"/>
                              </a:gs>
                              <a:gs pos="100000">
                                <a:srgbClr val="FFFFFF"/>
                              </a:gs>
                            </a:gsLst>
                            <a:lin ang="5400000" scaled="0"/>
                          </a:gradFill>
                        </a:rPr>
                        <a:t>Contact vendor</a:t>
                      </a:r>
                      <a:endParaRPr lang="en-US" sz="1400" dirty="0" smtClean="0">
                        <a:gradFill>
                          <a:gsLst>
                            <a:gs pos="0">
                              <a:srgbClr val="FFFFFF"/>
                            </a:gs>
                            <a:gs pos="100000">
                              <a:srgbClr val="FFFFFF"/>
                            </a:gs>
                          </a:gsLst>
                          <a:lin ang="5400000" scaled="0"/>
                        </a:gradFill>
                      </a:endParaRP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solidFill>
                        <a:schemeClr val="bg1">
                          <a:lumMod val="75000"/>
                          <a:lumOff val="25000"/>
                        </a:schemeClr>
                      </a:solid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c>
                  <a:txBody>
                    <a:bodyPr/>
                    <a:lstStyle/>
                    <a:p>
                      <a:r>
                        <a:rPr lang="en-US" sz="1400" baseline="0" dirty="0" smtClean="0">
                          <a:gradFill>
                            <a:gsLst>
                              <a:gs pos="0">
                                <a:srgbClr val="FFFFFF"/>
                              </a:gs>
                              <a:gs pos="100000">
                                <a:srgbClr val="FFFFFF"/>
                              </a:gs>
                            </a:gsLst>
                            <a:lin ang="5400000" scaled="0"/>
                          </a:gradFill>
                        </a:rPr>
                        <a:t>Determine per solution</a:t>
                      </a:r>
                    </a:p>
                    <a:p>
                      <a:r>
                        <a:rPr lang="en-US" sz="1400" baseline="0" dirty="0" smtClean="0">
                          <a:gradFill>
                            <a:gsLst>
                              <a:gs pos="0">
                                <a:srgbClr val="FFFFFF"/>
                              </a:gs>
                              <a:gs pos="100000">
                                <a:srgbClr val="FFFFFF"/>
                              </a:gs>
                            </a:gsLst>
                            <a:lin ang="5400000" scaled="0"/>
                          </a:gradFill>
                        </a:rPr>
                        <a:t>Contact vendor</a:t>
                      </a: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solidFill>
                        <a:schemeClr val="bg1">
                          <a:lumMod val="75000"/>
                          <a:lumOff val="25000"/>
                        </a:schemeClr>
                      </a:solid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r>
              <a:tr h="0">
                <a:tc>
                  <a:txBody>
                    <a:bodyPr/>
                    <a:lstStyle/>
                    <a:p>
                      <a:r>
                        <a:rPr lang="en-US" sz="1400" dirty="0" smtClean="0">
                          <a:gradFill>
                            <a:gsLst>
                              <a:gs pos="0">
                                <a:srgbClr val="FFFFFF"/>
                              </a:gs>
                              <a:gs pos="100000">
                                <a:srgbClr val="FFFFFF"/>
                              </a:gs>
                            </a:gsLst>
                            <a:lin ang="5400000" scaled="0"/>
                          </a:gradFill>
                        </a:rPr>
                        <a:t>Custom web parts</a:t>
                      </a:r>
                      <a:endParaRPr lang="en-US" sz="1400" dirty="0">
                        <a:gradFill>
                          <a:gsLst>
                            <a:gs pos="0">
                              <a:srgbClr val="FFFFFF"/>
                            </a:gs>
                            <a:gs pos="100000">
                              <a:srgbClr val="FFFFFF"/>
                            </a:gs>
                          </a:gsLst>
                          <a:lin ang="5400000" scaled="0"/>
                        </a:gradFill>
                      </a:endParaRP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solidFill>
                        <a:schemeClr val="bg1">
                          <a:lumMod val="75000"/>
                          <a:lumOff val="25000"/>
                        </a:schemeClr>
                      </a:solid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c>
                  <a:txBody>
                    <a:bodyPr/>
                    <a:lstStyle/>
                    <a:p>
                      <a:r>
                        <a:rPr lang="en-US" sz="1400" dirty="0" smtClean="0">
                          <a:gradFill>
                            <a:gsLst>
                              <a:gs pos="0">
                                <a:srgbClr val="FFFFFF"/>
                              </a:gs>
                              <a:gs pos="100000">
                                <a:srgbClr val="FFFFFF"/>
                              </a:gs>
                            </a:gsLst>
                            <a:lin ang="5400000" scaled="0"/>
                          </a:gradFill>
                        </a:rPr>
                        <a:t>Works most of the time</a:t>
                      </a:r>
                      <a:endParaRPr lang="en-US" sz="1400" dirty="0">
                        <a:gradFill>
                          <a:gsLst>
                            <a:gs pos="0">
                              <a:srgbClr val="FFFFFF"/>
                            </a:gs>
                            <a:gs pos="100000">
                              <a:srgbClr val="FFFFFF"/>
                            </a:gs>
                          </a:gsLst>
                          <a:lin ang="5400000" scaled="0"/>
                        </a:gradFill>
                      </a:endParaRP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solidFill>
                        <a:schemeClr val="bg1">
                          <a:lumMod val="75000"/>
                          <a:lumOff val="25000"/>
                        </a:schemeClr>
                      </a:solid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c>
                  <a:txBody>
                    <a:bodyPr/>
                    <a:lstStyle/>
                    <a:p>
                      <a:r>
                        <a:rPr lang="en-US" sz="1400" dirty="0" smtClean="0">
                          <a:gradFill>
                            <a:gsLst>
                              <a:gs pos="0">
                                <a:srgbClr val="FFFFFF"/>
                              </a:gs>
                              <a:gs pos="100000">
                                <a:srgbClr val="FFFFFF"/>
                              </a:gs>
                            </a:gsLst>
                            <a:lin ang="5400000" scaled="0"/>
                          </a:gradFill>
                        </a:rPr>
                        <a:t>Test it out on a sample server</a:t>
                      </a:r>
                      <a:endParaRPr lang="en-US" sz="1400" dirty="0">
                        <a:gradFill>
                          <a:gsLst>
                            <a:gs pos="0">
                              <a:srgbClr val="FFFFFF"/>
                            </a:gs>
                            <a:gs pos="100000">
                              <a:srgbClr val="FFFFFF"/>
                            </a:gs>
                          </a:gsLst>
                          <a:lin ang="5400000" scaled="0"/>
                        </a:gradFill>
                      </a:endParaRP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solidFill>
                        <a:schemeClr val="bg1">
                          <a:lumMod val="75000"/>
                          <a:lumOff val="25000"/>
                        </a:schemeClr>
                      </a:solid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r>
              <a:tr h="0">
                <a:tc>
                  <a:txBody>
                    <a:bodyPr/>
                    <a:lstStyle/>
                    <a:p>
                      <a:r>
                        <a:rPr lang="en-US" sz="1400" dirty="0" smtClean="0">
                          <a:gradFill>
                            <a:gsLst>
                              <a:gs pos="0">
                                <a:srgbClr val="FFFFFF"/>
                              </a:gs>
                              <a:gs pos="100000">
                                <a:srgbClr val="FFFFFF"/>
                              </a:gs>
                            </a:gsLst>
                            <a:lin ang="5400000" scaled="0"/>
                          </a:gradFill>
                        </a:rPr>
                        <a:t>Event handler</a:t>
                      </a:r>
                      <a:endParaRPr lang="en-US" sz="1400" dirty="0">
                        <a:gradFill>
                          <a:gsLst>
                            <a:gs pos="0">
                              <a:srgbClr val="FFFFFF"/>
                            </a:gs>
                            <a:gs pos="100000">
                              <a:srgbClr val="FFFFFF"/>
                            </a:gs>
                          </a:gsLst>
                          <a:lin ang="5400000" scaled="0"/>
                        </a:gradFill>
                      </a:endParaRP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solidFill>
                        <a:schemeClr val="bg1">
                          <a:lumMod val="75000"/>
                          <a:lumOff val="25000"/>
                        </a:schemeClr>
                      </a:solid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c>
                  <a:txBody>
                    <a:bodyPr/>
                    <a:lstStyle/>
                    <a:p>
                      <a:r>
                        <a:rPr lang="en-US" sz="1400" dirty="0" smtClean="0">
                          <a:gradFill>
                            <a:gsLst>
                              <a:gs pos="0">
                                <a:srgbClr val="FFFFFF"/>
                              </a:gs>
                              <a:gs pos="100000">
                                <a:srgbClr val="FFFFFF"/>
                              </a:gs>
                            </a:gsLst>
                            <a:lin ang="5400000" scaled="0"/>
                          </a:gradFill>
                        </a:rPr>
                        <a:t>Works most of the time</a:t>
                      </a:r>
                      <a:endParaRPr lang="en-US" sz="1400" dirty="0">
                        <a:gradFill>
                          <a:gsLst>
                            <a:gs pos="0">
                              <a:srgbClr val="FFFFFF"/>
                            </a:gs>
                            <a:gs pos="100000">
                              <a:srgbClr val="FFFFFF"/>
                            </a:gs>
                          </a:gsLst>
                          <a:lin ang="5400000" scaled="0"/>
                        </a:gradFill>
                      </a:endParaRP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solidFill>
                        <a:schemeClr val="bg1">
                          <a:lumMod val="75000"/>
                          <a:lumOff val="25000"/>
                        </a:schemeClr>
                      </a:solid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c>
                  <a:txBody>
                    <a:bodyPr/>
                    <a:lstStyle/>
                    <a:p>
                      <a:r>
                        <a:rPr lang="en-US" sz="1400" dirty="0" smtClean="0">
                          <a:gradFill>
                            <a:gsLst>
                              <a:gs pos="0">
                                <a:srgbClr val="FFFFFF"/>
                              </a:gs>
                              <a:gs pos="100000">
                                <a:srgbClr val="FFFFFF"/>
                              </a:gs>
                            </a:gsLst>
                            <a:lin ang="5400000" scaled="0"/>
                          </a:gradFill>
                        </a:rPr>
                        <a:t>Rewrite and redeploy</a:t>
                      </a:r>
                      <a:r>
                        <a:rPr lang="en-US" sz="1400" baseline="0" dirty="0" smtClean="0">
                          <a:gradFill>
                            <a:gsLst>
                              <a:gs pos="0">
                                <a:srgbClr val="FFFFFF"/>
                              </a:gs>
                              <a:gs pos="100000">
                                <a:srgbClr val="FFFFFF"/>
                              </a:gs>
                            </a:gsLst>
                            <a:lin ang="5400000" scaled="0"/>
                          </a:gradFill>
                        </a:rPr>
                        <a:t> as a feature</a:t>
                      </a:r>
                      <a:endParaRPr lang="en-US" sz="1400" dirty="0">
                        <a:gradFill>
                          <a:gsLst>
                            <a:gs pos="0">
                              <a:srgbClr val="FFFFFF"/>
                            </a:gs>
                            <a:gs pos="100000">
                              <a:srgbClr val="FFFFFF"/>
                            </a:gs>
                          </a:gsLst>
                          <a:lin ang="5400000" scaled="0"/>
                        </a:gradFill>
                      </a:endParaRP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solidFill>
                        <a:schemeClr val="bg1">
                          <a:lumMod val="75000"/>
                          <a:lumOff val="25000"/>
                        </a:schemeClr>
                      </a:solid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r>
              <a:tr h="0">
                <a:tc>
                  <a:txBody>
                    <a:bodyPr/>
                    <a:lstStyle/>
                    <a:p>
                      <a:r>
                        <a:rPr lang="en-US" sz="1400" dirty="0" smtClean="0">
                          <a:gradFill>
                            <a:gsLst>
                              <a:gs pos="0">
                                <a:srgbClr val="FFFFFF"/>
                              </a:gs>
                              <a:gs pos="100000">
                                <a:srgbClr val="FFFFFF"/>
                              </a:gs>
                            </a:gsLst>
                            <a:lin ang="5400000" scaled="0"/>
                          </a:gradFill>
                        </a:rPr>
                        <a:t>Code or pages in/_Layouts</a:t>
                      </a:r>
                      <a:endParaRPr lang="en-US" sz="1400" dirty="0">
                        <a:gradFill>
                          <a:gsLst>
                            <a:gs pos="0">
                              <a:srgbClr val="FFFFFF"/>
                            </a:gs>
                            <a:gs pos="100000">
                              <a:srgbClr val="FFFFFF"/>
                            </a:gs>
                          </a:gsLst>
                          <a:lin ang="5400000" scaled="0"/>
                        </a:gradFill>
                      </a:endParaRP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solidFill>
                        <a:schemeClr val="bg1">
                          <a:lumMod val="75000"/>
                          <a:lumOff val="25000"/>
                        </a:schemeClr>
                      </a:solid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c>
                  <a:txBody>
                    <a:bodyPr/>
                    <a:lstStyle/>
                    <a:p>
                      <a:r>
                        <a:rPr lang="en-US" sz="1400" dirty="0" smtClean="0">
                          <a:gradFill>
                            <a:gsLst>
                              <a:gs pos="0">
                                <a:srgbClr val="FFFFFF"/>
                              </a:gs>
                              <a:gs pos="100000">
                                <a:srgbClr val="FFFFFF"/>
                              </a:gs>
                            </a:gsLst>
                            <a:lin ang="5400000" scaled="0"/>
                          </a:gradFill>
                        </a:rPr>
                        <a:t>Ignore and</a:t>
                      </a:r>
                      <a:r>
                        <a:rPr lang="en-US" sz="1400" baseline="0" dirty="0" smtClean="0">
                          <a:gradFill>
                            <a:gsLst>
                              <a:gs pos="0">
                                <a:srgbClr val="FFFFFF"/>
                              </a:gs>
                              <a:gs pos="100000">
                                <a:srgbClr val="FFFFFF"/>
                              </a:gs>
                            </a:gsLst>
                            <a:lin ang="5400000" scaled="0"/>
                          </a:gradFill>
                        </a:rPr>
                        <a:t> re-evaluate</a:t>
                      </a:r>
                      <a:endParaRPr lang="en-US" sz="1400" dirty="0">
                        <a:gradFill>
                          <a:gsLst>
                            <a:gs pos="0">
                              <a:srgbClr val="FFFFFF"/>
                            </a:gs>
                            <a:gs pos="100000">
                              <a:srgbClr val="FFFFFF"/>
                            </a:gs>
                          </a:gsLst>
                          <a:lin ang="5400000" scaled="0"/>
                        </a:gradFill>
                      </a:endParaRP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solidFill>
                        <a:schemeClr val="bg1">
                          <a:lumMod val="75000"/>
                          <a:lumOff val="25000"/>
                        </a:schemeClr>
                      </a:solid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c>
                  <a:txBody>
                    <a:bodyPr/>
                    <a:lstStyle/>
                    <a:p>
                      <a:r>
                        <a:rPr lang="en-US" sz="1400" baseline="0" dirty="0" smtClean="0">
                          <a:gradFill>
                            <a:gsLst>
                              <a:gs pos="0">
                                <a:srgbClr val="FFFFFF"/>
                              </a:gs>
                              <a:gs pos="100000">
                                <a:srgbClr val="FFFFFF"/>
                              </a:gs>
                            </a:gsLst>
                            <a:lin ang="5400000" scaled="0"/>
                          </a:gradFill>
                        </a:rPr>
                        <a:t>Analyze and create solution</a:t>
                      </a:r>
                      <a:br>
                        <a:rPr lang="en-US" sz="1400" baseline="0" dirty="0" smtClean="0">
                          <a:gradFill>
                            <a:gsLst>
                              <a:gs pos="0">
                                <a:srgbClr val="FFFFFF"/>
                              </a:gs>
                              <a:gs pos="100000">
                                <a:srgbClr val="FFFFFF"/>
                              </a:gs>
                            </a:gsLst>
                            <a:lin ang="5400000" scaled="0"/>
                          </a:gradFill>
                        </a:rPr>
                      </a:br>
                      <a:r>
                        <a:rPr lang="en-US" sz="1400" baseline="0" dirty="0" smtClean="0">
                          <a:gradFill>
                            <a:gsLst>
                              <a:gs pos="0">
                                <a:srgbClr val="FFFFFF"/>
                              </a:gs>
                              <a:gs pos="100000">
                                <a:srgbClr val="FFFFFF"/>
                              </a:gs>
                            </a:gsLst>
                            <a:lin ang="5400000" scaled="0"/>
                          </a:gradFill>
                        </a:rPr>
                        <a:t>deployments for requirements</a:t>
                      </a: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solidFill>
                        <a:schemeClr val="bg1">
                          <a:lumMod val="75000"/>
                          <a:lumOff val="25000"/>
                        </a:schemeClr>
                      </a:solid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r>
              <a:tr h="243840">
                <a:tc>
                  <a:txBody>
                    <a:bodyPr/>
                    <a:lstStyle/>
                    <a:p>
                      <a:r>
                        <a:rPr lang="en-US" sz="1400" dirty="0" smtClean="0">
                          <a:gradFill>
                            <a:gsLst>
                              <a:gs pos="0">
                                <a:srgbClr val="FFFFFF"/>
                              </a:gs>
                              <a:gs pos="100000">
                                <a:srgbClr val="FFFFFF"/>
                              </a:gs>
                            </a:gsLst>
                            <a:lin ang="5400000" scaled="0"/>
                          </a:gradFill>
                        </a:rPr>
                        <a:t>Inclusions/exclusions</a:t>
                      </a:r>
                      <a:endParaRPr lang="en-US" sz="1400" dirty="0">
                        <a:gradFill>
                          <a:gsLst>
                            <a:gs pos="0">
                              <a:srgbClr val="FFFFFF"/>
                            </a:gs>
                            <a:gs pos="100000">
                              <a:srgbClr val="FFFFFF"/>
                            </a:gs>
                          </a:gsLst>
                          <a:lin ang="5400000" scaled="0"/>
                        </a:gradFill>
                      </a:endParaRP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solidFill>
                        <a:schemeClr val="bg1">
                          <a:lumMod val="75000"/>
                          <a:lumOff val="25000"/>
                        </a:schemeClr>
                      </a:solid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c>
                  <a:txBody>
                    <a:bodyPr/>
                    <a:lstStyle/>
                    <a:p>
                      <a:r>
                        <a:rPr lang="en-US" sz="1400" dirty="0" smtClean="0">
                          <a:gradFill>
                            <a:gsLst>
                              <a:gs pos="0">
                                <a:srgbClr val="FFFFFF"/>
                              </a:gs>
                              <a:gs pos="100000">
                                <a:srgbClr val="FFFFFF"/>
                              </a:gs>
                            </a:gsLst>
                            <a:lin ang="5400000" scaled="0"/>
                          </a:gradFill>
                        </a:rPr>
                        <a:t>Recreate (DB Attach)</a:t>
                      </a:r>
                      <a:endParaRPr lang="en-US" sz="1400" dirty="0">
                        <a:gradFill>
                          <a:gsLst>
                            <a:gs pos="0">
                              <a:srgbClr val="FFFFFF"/>
                            </a:gs>
                            <a:gs pos="100000">
                              <a:srgbClr val="FFFFFF"/>
                            </a:gs>
                          </a:gsLst>
                          <a:lin ang="5400000" scaled="0"/>
                        </a:gradFill>
                      </a:endParaRP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solidFill>
                        <a:schemeClr val="bg1">
                          <a:lumMod val="75000"/>
                          <a:lumOff val="25000"/>
                        </a:schemeClr>
                      </a:solid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c>
                  <a:txBody>
                    <a:bodyPr/>
                    <a:lstStyle/>
                    <a:p>
                      <a:r>
                        <a:rPr lang="en-US" sz="1400" baseline="0" dirty="0" smtClean="0">
                          <a:gradFill>
                            <a:gsLst>
                              <a:gs pos="0">
                                <a:srgbClr val="FFFFFF"/>
                              </a:gs>
                              <a:gs pos="100000">
                                <a:srgbClr val="FFFFFF"/>
                              </a:gs>
                            </a:gsLst>
                            <a:lin ang="5400000" scaled="0"/>
                          </a:gradFill>
                        </a:rPr>
                        <a:t>Recreate inclusions (DB Attach)</a:t>
                      </a:r>
                    </a:p>
                    <a:p>
                      <a:r>
                        <a:rPr lang="en-US" sz="1400" baseline="0" dirty="0" smtClean="0">
                          <a:gradFill>
                            <a:gsLst>
                              <a:gs pos="0">
                                <a:srgbClr val="FFFFFF"/>
                              </a:gs>
                              <a:gs pos="100000">
                                <a:srgbClr val="FFFFFF"/>
                              </a:gs>
                            </a:gsLst>
                            <a:lin ang="5400000" scaled="0"/>
                          </a:gradFill>
                        </a:rPr>
                        <a:t>Exclusions are assumed</a:t>
                      </a:r>
                    </a:p>
                  </a:txBody>
                  <a:tcPr marL="76214" marR="76214" marT="73152" marB="73152" anchor="ctr">
                    <a:lnL w="9525" cap="flat" cmpd="sng" algn="ctr">
                      <a:solidFill>
                        <a:schemeClr val="bg1">
                          <a:lumMod val="75000"/>
                          <a:lumOff val="25000"/>
                        </a:schemeClr>
                      </a:solidFill>
                      <a:prstDash val="solid"/>
                      <a:round/>
                      <a:headEnd type="none" w="med" len="med"/>
                      <a:tailEnd type="none" w="med" len="med"/>
                    </a:lnL>
                    <a:lnR w="9525" cap="flat" cmpd="sng" algn="ctr">
                      <a:solidFill>
                        <a:schemeClr val="bg1">
                          <a:lumMod val="75000"/>
                          <a:lumOff val="25000"/>
                        </a:schemeClr>
                      </a:solidFill>
                      <a:prstDash val="solid"/>
                      <a:round/>
                      <a:headEnd type="none" w="med" len="med"/>
                      <a:tailEnd type="none" w="med" len="med"/>
                    </a:lnR>
                    <a:lnT w="9525" cap="flat" cmpd="sng" algn="ctr">
                      <a:solidFill>
                        <a:schemeClr val="bg1">
                          <a:lumMod val="75000"/>
                          <a:lumOff val="25000"/>
                        </a:schemeClr>
                      </a:solidFill>
                      <a:prstDash val="solid"/>
                      <a:round/>
                      <a:headEnd type="none" w="med" len="med"/>
                      <a:tailEnd type="none" w="med" len="med"/>
                    </a:lnT>
                    <a:lnB w="9525" cap="flat" cmpd="sng" algn="ctr">
                      <a:solidFill>
                        <a:schemeClr val="bg1">
                          <a:lumMod val="75000"/>
                          <a:lumOff val="25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17108342"/>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Upgrade Failure Recovery</a:t>
            </a:r>
            <a:br>
              <a:rPr lang="en-US" smtClean="0"/>
            </a:br>
            <a:endParaRPr lang="en-US" dirty="0"/>
          </a:p>
        </p:txBody>
      </p:sp>
      <p:sp>
        <p:nvSpPr>
          <p:cNvPr id="7" name="Content Placeholder 6"/>
          <p:cNvSpPr>
            <a:spLocks noGrp="1"/>
          </p:cNvSpPr>
          <p:nvPr>
            <p:ph idx="1"/>
          </p:nvPr>
        </p:nvSpPr>
        <p:spPr>
          <a:xfrm>
            <a:off x="381000" y="1447799"/>
            <a:ext cx="8382000" cy="5548186"/>
          </a:xfrm>
        </p:spPr>
        <p:txBody>
          <a:bodyPr/>
          <a:lstStyle/>
          <a:p>
            <a:pPr marL="514350" indent="-514350">
              <a:lnSpc>
                <a:spcPct val="85000"/>
              </a:lnSpc>
              <a:spcBef>
                <a:spcPts val="400"/>
              </a:spcBef>
              <a:buFont typeface="+mj-lt"/>
              <a:buAutoNum type="arabicPeriod"/>
            </a:pPr>
            <a:r>
              <a:rPr lang="en-US" sz="2400" dirty="0"/>
              <a:t>Determine cause of failure</a:t>
            </a:r>
          </a:p>
          <a:p>
            <a:pPr lvl="1">
              <a:lnSpc>
                <a:spcPct val="85000"/>
              </a:lnSpc>
              <a:spcBef>
                <a:spcPts val="400"/>
              </a:spcBef>
            </a:pPr>
            <a:r>
              <a:rPr lang="en-US" sz="1800" dirty="0"/>
              <a:t>Status Page &amp; Upgrade Logs:</a:t>
            </a:r>
          </a:p>
          <a:p>
            <a:pPr lvl="2">
              <a:lnSpc>
                <a:spcPct val="85000"/>
              </a:lnSpc>
              <a:spcBef>
                <a:spcPts val="400"/>
              </a:spcBef>
            </a:pPr>
            <a:r>
              <a:rPr lang="en-US" sz="1600" dirty="0"/>
              <a:t>Error log</a:t>
            </a:r>
          </a:p>
          <a:p>
            <a:pPr lvl="2">
              <a:lnSpc>
                <a:spcPct val="85000"/>
              </a:lnSpc>
              <a:spcBef>
                <a:spcPts val="400"/>
              </a:spcBef>
            </a:pPr>
            <a:r>
              <a:rPr lang="en-US" sz="1600" dirty="0"/>
              <a:t>Full upgrade log</a:t>
            </a:r>
          </a:p>
          <a:p>
            <a:pPr lvl="1">
              <a:lnSpc>
                <a:spcPct val="85000"/>
              </a:lnSpc>
              <a:spcBef>
                <a:spcPts val="400"/>
              </a:spcBef>
            </a:pPr>
            <a:r>
              <a:rPr lang="en-US" sz="1800" dirty="0"/>
              <a:t>Customizations Management Commands:</a:t>
            </a:r>
          </a:p>
          <a:p>
            <a:pPr lvl="2">
              <a:lnSpc>
                <a:spcPct val="85000"/>
              </a:lnSpc>
              <a:spcBef>
                <a:spcPts val="400"/>
              </a:spcBef>
            </a:pPr>
            <a:r>
              <a:rPr lang="en-US" sz="1600" dirty="0"/>
              <a:t>Test-</a:t>
            </a:r>
            <a:r>
              <a:rPr lang="en-US" sz="1600" dirty="0" err="1"/>
              <a:t>SPContentDatabase</a:t>
            </a:r>
            <a:endParaRPr lang="en-US" sz="1600" dirty="0"/>
          </a:p>
          <a:p>
            <a:pPr lvl="2">
              <a:lnSpc>
                <a:spcPct val="85000"/>
              </a:lnSpc>
              <a:spcBef>
                <a:spcPts val="400"/>
              </a:spcBef>
            </a:pPr>
            <a:r>
              <a:rPr lang="en-US" sz="1600" dirty="0" err="1"/>
              <a:t>stsadm</a:t>
            </a:r>
            <a:r>
              <a:rPr lang="en-US" sz="1600" dirty="0"/>
              <a:t> -o </a:t>
            </a:r>
            <a:r>
              <a:rPr lang="en-US" sz="1600" dirty="0" err="1"/>
              <a:t>EnumAllWebs</a:t>
            </a:r>
            <a:endParaRPr lang="en-US" sz="1600" dirty="0"/>
          </a:p>
          <a:p>
            <a:pPr marL="514350" indent="-514350">
              <a:lnSpc>
                <a:spcPct val="85000"/>
              </a:lnSpc>
              <a:spcBef>
                <a:spcPts val="400"/>
              </a:spcBef>
              <a:buFont typeface="+mj-lt"/>
              <a:buAutoNum type="arabicPeriod"/>
            </a:pPr>
            <a:r>
              <a:rPr lang="en-US" sz="2400" dirty="0"/>
              <a:t>Fix issue(s)</a:t>
            </a:r>
          </a:p>
          <a:p>
            <a:pPr lvl="1">
              <a:lnSpc>
                <a:spcPct val="85000"/>
              </a:lnSpc>
              <a:spcBef>
                <a:spcPts val="400"/>
              </a:spcBef>
            </a:pPr>
            <a:r>
              <a:rPr lang="en-US" sz="1800" dirty="0"/>
              <a:t>Install missing or updated customizations</a:t>
            </a:r>
          </a:p>
          <a:p>
            <a:pPr lvl="1">
              <a:lnSpc>
                <a:spcPct val="85000"/>
              </a:lnSpc>
              <a:spcBef>
                <a:spcPts val="400"/>
              </a:spcBef>
            </a:pPr>
            <a:r>
              <a:rPr lang="en-US" sz="1800" dirty="0"/>
              <a:t>Activate missing services; farm, web app settings</a:t>
            </a:r>
          </a:p>
          <a:p>
            <a:pPr marL="514350" indent="-514350">
              <a:lnSpc>
                <a:spcPct val="85000"/>
              </a:lnSpc>
              <a:spcBef>
                <a:spcPts val="400"/>
              </a:spcBef>
              <a:buFont typeface="+mj-lt"/>
              <a:buAutoNum type="arabicPeriod"/>
            </a:pPr>
            <a:r>
              <a:rPr lang="en-US" sz="2400" dirty="0"/>
              <a:t>Resume upgrade</a:t>
            </a:r>
          </a:p>
          <a:p>
            <a:pPr lvl="1">
              <a:lnSpc>
                <a:spcPct val="85000"/>
              </a:lnSpc>
              <a:spcBef>
                <a:spcPts val="400"/>
              </a:spcBef>
            </a:pPr>
            <a:r>
              <a:rPr lang="en-US" sz="1800" dirty="0"/>
              <a:t>Farm upgrade command</a:t>
            </a:r>
          </a:p>
          <a:p>
            <a:pPr lvl="1">
              <a:lnSpc>
                <a:spcPct val="85000"/>
              </a:lnSpc>
              <a:spcBef>
                <a:spcPts val="400"/>
              </a:spcBef>
            </a:pPr>
            <a:r>
              <a:rPr lang="en-US" sz="1800" dirty="0"/>
              <a:t>Content database specific upgrade command</a:t>
            </a:r>
          </a:p>
          <a:p>
            <a:pPr lvl="1">
              <a:lnSpc>
                <a:spcPct val="85000"/>
              </a:lnSpc>
              <a:spcBef>
                <a:spcPts val="400"/>
              </a:spcBef>
            </a:pPr>
            <a:r>
              <a:rPr lang="en-US" sz="1800" dirty="0"/>
              <a:t>Service specific upgrade </a:t>
            </a:r>
            <a:r>
              <a:rPr lang="en-US" sz="1800" dirty="0" smtClean="0"/>
              <a:t>commands</a:t>
            </a:r>
            <a:endParaRPr lang="en-US" sz="1800" dirty="0"/>
          </a:p>
          <a:p>
            <a:pPr>
              <a:lnSpc>
                <a:spcPct val="85000"/>
              </a:lnSpc>
              <a:spcBef>
                <a:spcPts val="400"/>
              </a:spcBef>
            </a:pPr>
            <a:r>
              <a:rPr lang="en-US" sz="2000" dirty="0"/>
              <a:t>Upgrade Errors document</a:t>
            </a:r>
          </a:p>
          <a:p>
            <a:pPr lvl="1">
              <a:lnSpc>
                <a:spcPct val="85000"/>
              </a:lnSpc>
              <a:spcBef>
                <a:spcPts val="400"/>
              </a:spcBef>
            </a:pPr>
            <a:r>
              <a:rPr lang="en-US" sz="1200" dirty="0"/>
              <a:t>http://technet.microsoft.com/en-us/library/cc288476(office.14).aspx</a:t>
            </a:r>
          </a:p>
          <a:p>
            <a:pPr>
              <a:lnSpc>
                <a:spcPct val="85000"/>
              </a:lnSpc>
              <a:spcBef>
                <a:spcPts val="400"/>
              </a:spcBef>
            </a:pPr>
            <a:endParaRPr lang="en-US" sz="2000" dirty="0"/>
          </a:p>
          <a:p>
            <a:endParaRPr lang="en-US" sz="2800" dirty="0"/>
          </a:p>
        </p:txBody>
      </p:sp>
    </p:spTree>
    <p:extLst>
      <p:ext uri="{BB962C8B-B14F-4D97-AF65-F5344CB8AC3E}">
        <p14:creationId xmlns:p14="http://schemas.microsoft.com/office/powerpoint/2010/main" val="1707326274"/>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553998"/>
          </a:xfrm>
        </p:spPr>
        <p:txBody>
          <a:bodyPr/>
          <a:lstStyle/>
          <a:p>
            <a:r>
              <a:rPr lang="en-US" dirty="0" smtClean="0"/>
              <a:t>Example Upgrade</a:t>
            </a:r>
            <a:endParaRPr lang="en-US" dirty="0"/>
          </a:p>
        </p:txBody>
      </p:sp>
      <p:sp>
        <p:nvSpPr>
          <p:cNvPr id="3" name="Text Placeholder 2"/>
          <p:cNvSpPr>
            <a:spLocks noGrp="1"/>
          </p:cNvSpPr>
          <p:nvPr>
            <p:ph type="body" idx="1"/>
          </p:nvPr>
        </p:nvSpPr>
        <p:spPr/>
        <p:txBody>
          <a:bodyPr/>
          <a:lstStyle/>
          <a:p>
            <a:r>
              <a:rPr lang="en-US" dirty="0" smtClean="0"/>
              <a:t>Ignite Upgrade: Test</a:t>
            </a:r>
            <a:endParaRPr lang="en-US" dirty="0"/>
          </a:p>
        </p:txBody>
      </p:sp>
    </p:spTree>
    <p:extLst>
      <p:ext uri="{BB962C8B-B14F-4D97-AF65-F5344CB8AC3E}">
        <p14:creationId xmlns:p14="http://schemas.microsoft.com/office/powerpoint/2010/main" val="15767372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bwMode="auto">
          <a:xfrm>
            <a:off x="381000" y="1524000"/>
            <a:ext cx="8382000" cy="3352800"/>
          </a:xfrm>
          <a:prstGeom prst="roundRect">
            <a:avLst>
              <a:gd name="adj" fmla="val 5046"/>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400" dirty="0" smtClean="0">
              <a:gradFill>
                <a:gsLst>
                  <a:gs pos="0">
                    <a:srgbClr val="FFFFFF"/>
                  </a:gs>
                  <a:gs pos="100000">
                    <a:srgbClr val="FFFFFF"/>
                  </a:gs>
                </a:gsLst>
                <a:lin ang="5400000" scaled="0"/>
              </a:gradFill>
              <a:effectLst>
                <a:outerShdw blurRad="50800" dist="38100" dir="5400000" algn="ctr" rotWithShape="0">
                  <a:srgbClr val="000000">
                    <a:alpha val="47000"/>
                  </a:srgbClr>
                </a:outerShdw>
              </a:effectLst>
              <a:latin typeface="Segoe UI" pitchFamily="34" charset="0"/>
            </a:endParaRPr>
          </a:p>
        </p:txBody>
      </p:sp>
      <p:sp>
        <p:nvSpPr>
          <p:cNvPr id="2" name="Title 1"/>
          <p:cNvSpPr>
            <a:spLocks noGrp="1"/>
          </p:cNvSpPr>
          <p:nvPr>
            <p:ph type="title"/>
          </p:nvPr>
        </p:nvSpPr>
        <p:spPr/>
        <p:txBody>
          <a:bodyPr/>
          <a:lstStyle/>
          <a:p>
            <a:r>
              <a:rPr lang="en-US" smtClean="0"/>
              <a:t>Operations Scheduling</a:t>
            </a:r>
            <a:endParaRPr lang="en-US" dirty="0"/>
          </a:p>
        </p:txBody>
      </p:sp>
      <p:sp>
        <p:nvSpPr>
          <p:cNvPr id="3" name="Text Placeholder 2"/>
          <p:cNvSpPr>
            <a:spLocks noGrp="1"/>
          </p:cNvSpPr>
          <p:nvPr>
            <p:ph type="body" sz="quarter" idx="10"/>
          </p:nvPr>
        </p:nvSpPr>
        <p:spPr>
          <a:xfrm>
            <a:off x="986859" y="4993473"/>
            <a:ext cx="8382000" cy="1348061"/>
          </a:xfrm>
        </p:spPr>
        <p:txBody>
          <a:bodyPr/>
          <a:lstStyle/>
          <a:p>
            <a:pPr marL="0" indent="0">
              <a:buNone/>
            </a:pPr>
            <a:r>
              <a:rPr lang="en-US" sz="2400" b="1" dirty="0" smtClean="0"/>
              <a:t>Notes:</a:t>
            </a:r>
            <a:endParaRPr lang="en-US" sz="2400" dirty="0" smtClean="0"/>
          </a:p>
          <a:p>
            <a:pPr lvl="1"/>
            <a:r>
              <a:rPr lang="en-US" sz="2000" dirty="0" smtClean="0"/>
              <a:t>Planned 36 hours outage</a:t>
            </a:r>
          </a:p>
          <a:p>
            <a:pPr lvl="1"/>
            <a:r>
              <a:rPr lang="en-US" sz="2000" dirty="0" smtClean="0"/>
              <a:t>Up to 54 hours emergency outage if rollback is required</a:t>
            </a:r>
          </a:p>
          <a:p>
            <a:pPr lvl="1"/>
            <a:r>
              <a:rPr lang="en-US" sz="2000" dirty="0" smtClean="0"/>
              <a:t>Downtime mitigation processes can reduce outage time</a:t>
            </a:r>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2946790968"/>
              </p:ext>
            </p:extLst>
          </p:nvPr>
        </p:nvGraphicFramePr>
        <p:xfrm>
          <a:off x="533400" y="1676399"/>
          <a:ext cx="8077201" cy="3117229"/>
        </p:xfrm>
        <a:graphic>
          <a:graphicData uri="http://schemas.openxmlformats.org/drawingml/2006/table">
            <a:tbl>
              <a:tblPr firstRow="1" firstCol="1" bandRow="1">
                <a:noFill/>
                <a:tableStyleId>{306799F8-075E-4A3A-A7F6-7FBC6576F1A4}</a:tableStyleId>
              </a:tblPr>
              <a:tblGrid>
                <a:gridCol w="1295400"/>
                <a:gridCol w="6781801"/>
              </a:tblGrid>
              <a:tr h="412633">
                <a:tc>
                  <a:txBody>
                    <a:bodyPr/>
                    <a:lstStyle/>
                    <a:p>
                      <a:r>
                        <a:rPr lang="en-US" dirty="0" smtClean="0"/>
                        <a:t>Schedule</a:t>
                      </a:r>
                      <a:endParaRPr lang="en-US" dirty="0"/>
                    </a:p>
                  </a:txBody>
                  <a:tcPr>
                    <a:lnL w="9525" cap="flat" cmpd="sng" algn="ctr">
                      <a:noFill/>
                      <a:prstDash val="solid"/>
                    </a:lnL>
                    <a:lnR w="12700" cap="flat" cmpd="sng" algn="ctr">
                      <a:solidFill>
                        <a:schemeClr val="tx1"/>
                      </a:solidFill>
                      <a:prstDash val="solid"/>
                      <a:round/>
                      <a:headEnd type="none" w="med" len="med"/>
                      <a:tailEnd type="none" w="med" len="med"/>
                    </a:lnR>
                    <a:lnT w="9525" cap="flat" cmpd="sng" algn="ctr">
                      <a:noFill/>
                      <a:prstDash val="soli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smtClean="0"/>
                        <a:t>Operation</a:t>
                      </a:r>
                      <a:endParaRPr lang="en-US" dirty="0"/>
                    </a:p>
                  </a:txBody>
                  <a:tcPr>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05466">
                <a:tc>
                  <a:txBody>
                    <a:bodyPr/>
                    <a:lstStyle/>
                    <a:p>
                      <a:pPr algn="l" rtl="0" eaLnBrk="1" latinLnBrk="0" hangingPunct="1"/>
                      <a:r>
                        <a:rPr lang="en-US" sz="1800" kern="1200" dirty="0" smtClean="0"/>
                        <a:t>Friday</a:t>
                      </a:r>
                      <a:r>
                        <a:rPr lang="en-US" sz="1800" kern="1200" baseline="0" dirty="0" smtClean="0">
                          <a:gradFill>
                            <a:gsLst>
                              <a:gs pos="36000">
                                <a:schemeClr val="tx1"/>
                              </a:gs>
                              <a:gs pos="86000">
                                <a:schemeClr val="tx1"/>
                              </a:gs>
                            </a:gsLst>
                            <a:lin ang="5400000" scaled="0"/>
                          </a:gradFill>
                          <a:latin typeface="+mn-lt"/>
                          <a:ea typeface="+mn-ea"/>
                          <a:cs typeface="+mn-cs"/>
                        </a:rPr>
                        <a:t> </a:t>
                      </a:r>
                      <a:r>
                        <a:rPr lang="en-US" sz="1800" kern="1200" dirty="0" smtClean="0"/>
                        <a:t>2200hrs</a:t>
                      </a:r>
                      <a:endParaRPr lang="en-US" sz="1800" dirty="0" smtClean="0"/>
                    </a:p>
                  </a:txBody>
                  <a:tcPr>
                    <a:lnL w="9525" cap="flat" cmpd="sng" algn="ctr">
                      <a:noFill/>
                      <a:prstDash val="soli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800" kern="1200" dirty="0" smtClean="0"/>
                        <a:t>Start backups</a:t>
                      </a:r>
                      <a:endParaRPr lang="en-US" dirty="0"/>
                    </a:p>
                  </a:txBody>
                  <a:tcPr anchor="ctr">
                    <a:lnL w="12700" cap="flat" cmpd="sng" algn="ctr">
                      <a:solidFill>
                        <a:schemeClr val="tx1"/>
                      </a:solidFill>
                      <a:prstDash val="solid"/>
                      <a:round/>
                      <a:headEnd type="none" w="med" len="med"/>
                      <a:tailEnd type="none" w="med" len="med"/>
                    </a:lnL>
                    <a:lnR w="9525" cap="flat" cmpd="sng" algn="ctr">
                      <a:noFill/>
                      <a:prstDash val="solid"/>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623688">
                <a:tc>
                  <a:txBody>
                    <a:bodyPr/>
                    <a:lstStyle/>
                    <a:p>
                      <a:pPr algn="l"/>
                      <a:r>
                        <a:rPr lang="en-US" sz="1800" kern="1200" dirty="0" smtClean="0"/>
                        <a:t>Saturday</a:t>
                      </a:r>
                      <a:r>
                        <a:rPr lang="en-US" sz="1800" kern="1200" baseline="0" dirty="0" smtClean="0">
                          <a:gradFill>
                            <a:gsLst>
                              <a:gs pos="36000">
                                <a:schemeClr val="tx1"/>
                              </a:gs>
                              <a:gs pos="86000">
                                <a:schemeClr val="tx1"/>
                              </a:gs>
                            </a:gsLst>
                            <a:lin ang="5400000" scaled="0"/>
                          </a:gradFill>
                          <a:latin typeface="+mn-lt"/>
                          <a:ea typeface="+mn-ea"/>
                          <a:cs typeface="+mn-cs"/>
                        </a:rPr>
                        <a:t> </a:t>
                      </a:r>
                      <a:r>
                        <a:rPr lang="en-US" sz="1800" kern="1200" dirty="0" smtClean="0"/>
                        <a:t>0000hrs</a:t>
                      </a:r>
                      <a:endParaRPr lang="en-US" dirty="0"/>
                    </a:p>
                  </a:txBody>
                  <a:tcPr>
                    <a:lnL w="9525" cap="flat" cmpd="sng" algn="ctr">
                      <a:noFill/>
                      <a:prstDash val="soli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800" kern="1200" dirty="0" smtClean="0"/>
                        <a:t>Start upgrade of content farm/databases</a:t>
                      </a:r>
                      <a:endParaRPr lang="en-US" dirty="0"/>
                    </a:p>
                  </a:txBody>
                  <a:tcPr anchor="ctr">
                    <a:lnL w="12700" cap="flat" cmpd="sng" algn="ctr">
                      <a:solidFill>
                        <a:schemeClr val="tx1"/>
                      </a:solidFill>
                      <a:prstDash val="solid"/>
                      <a:round/>
                      <a:headEnd type="none" w="med" len="med"/>
                      <a:tailEnd type="none" w="med" len="med"/>
                    </a:lnL>
                    <a:lnR w="9525" cap="flat" cmpd="sng" algn="ctr">
                      <a:noFill/>
                      <a:prstDash val="soli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2218">
                <a:tc>
                  <a:txBody>
                    <a:bodyPr/>
                    <a:lstStyle/>
                    <a:p>
                      <a:pPr algn="l"/>
                      <a:r>
                        <a:rPr lang="en-US" sz="1800" kern="1200" dirty="0" smtClean="0"/>
                        <a:t>Sunday</a:t>
                      </a:r>
                      <a:r>
                        <a:rPr lang="en-US" sz="1800" kern="1200" baseline="0" dirty="0" smtClean="0"/>
                        <a:t> </a:t>
                      </a:r>
                      <a:r>
                        <a:rPr lang="en-US" sz="1800" kern="1200" dirty="0" smtClean="0"/>
                        <a:t>1200hrs</a:t>
                      </a:r>
                      <a:endParaRPr lang="en-US" dirty="0"/>
                    </a:p>
                  </a:txBody>
                  <a:tcPr>
                    <a:lnL w="9525" cap="flat" cmpd="sng" algn="ctr">
                      <a:noFill/>
                      <a:prstDash val="soli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1800" kern="1200" dirty="0" smtClean="0"/>
                        <a:t>Upgrade must be effectively complete, or rollback of environment must begin</a:t>
                      </a:r>
                      <a:endParaRPr lang="en-US" sz="1800" dirty="0" smtClean="0"/>
                    </a:p>
                  </a:txBody>
                  <a:tcPr anchor="ctr">
                    <a:lnL w="12700" cap="flat" cmpd="sng" algn="ctr">
                      <a:solidFill>
                        <a:schemeClr val="tx1"/>
                      </a:solidFill>
                      <a:prstDash val="solid"/>
                      <a:round/>
                      <a:headEnd type="none" w="med" len="med"/>
                      <a:tailEnd type="none" w="med" len="med"/>
                    </a:lnL>
                    <a:lnR w="9525" cap="flat" cmpd="sng" algn="ctr">
                      <a:noFill/>
                      <a:prstDash val="soli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12218">
                <a:tc>
                  <a:txBody>
                    <a:bodyPr/>
                    <a:lstStyle/>
                    <a:p>
                      <a:pPr algn="l"/>
                      <a:r>
                        <a:rPr lang="en-US" sz="1800" kern="1200" dirty="0" smtClean="0"/>
                        <a:t>Monday 0600hrs</a:t>
                      </a:r>
                      <a:endParaRPr lang="en-US" dirty="0"/>
                    </a:p>
                  </a:txBody>
                  <a:tcPr>
                    <a:lnL w="9525" cap="flat" cmpd="sng" algn="ctr">
                      <a:noFill/>
                      <a:prstDash val="soli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r>
                        <a:rPr lang="en-US" sz="1800" kern="1200" dirty="0" smtClean="0"/>
                        <a:t>Environment must be completely working, either as original version or new version</a:t>
                      </a:r>
                      <a:endParaRPr lang="en-US" dirty="0"/>
                    </a:p>
                  </a:txBody>
                  <a:tcPr anchor="ctr">
                    <a:lnL w="12700" cap="flat" cmpd="sng" algn="ctr">
                      <a:solidFill>
                        <a:schemeClr val="tx1"/>
                      </a:solidFill>
                      <a:prstDash val="solid"/>
                      <a:round/>
                      <a:headEnd type="none" w="med" len="med"/>
                      <a:tailEnd type="none" w="med" len="med"/>
                    </a:lnL>
                    <a:lnR w="9525" cap="flat" cmpd="sng" algn="ctr">
                      <a:noFill/>
                      <a:prstDash val="solid"/>
                    </a:lnR>
                    <a:lnT w="12700" cap="flat" cmpd="sng" algn="ctr">
                      <a:no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404774668"/>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664797"/>
          </a:xfrm>
        </p:spPr>
        <p:txBody>
          <a:bodyPr/>
          <a:lstStyle/>
          <a:p>
            <a:r>
              <a:rPr lang="en-US" dirty="0" smtClean="0"/>
              <a:t>Post-Upgrade Activities</a:t>
            </a:r>
            <a:endParaRPr lang="en-US" dirty="0"/>
          </a:p>
        </p:txBody>
      </p:sp>
      <p:sp>
        <p:nvSpPr>
          <p:cNvPr id="3" name="Text Placeholder 2"/>
          <p:cNvSpPr>
            <a:spLocks noGrp="1"/>
          </p:cNvSpPr>
          <p:nvPr>
            <p:ph sz="half" idx="1"/>
          </p:nvPr>
        </p:nvSpPr>
        <p:spPr>
          <a:xfrm>
            <a:off x="381000" y="1564033"/>
            <a:ext cx="4114800" cy="4078039"/>
          </a:xfrm>
        </p:spPr>
        <p:txBody>
          <a:bodyPr/>
          <a:lstStyle/>
          <a:p>
            <a:r>
              <a:rPr lang="en-US" dirty="0" smtClean="0"/>
              <a:t>Find and Fix Issues</a:t>
            </a:r>
          </a:p>
          <a:p>
            <a:pPr lvl="1"/>
            <a:r>
              <a:rPr lang="en-US" dirty="0" smtClean="0"/>
              <a:t>Missing Templates</a:t>
            </a:r>
          </a:p>
          <a:p>
            <a:pPr lvl="1"/>
            <a:r>
              <a:rPr lang="en-US" dirty="0" smtClean="0"/>
              <a:t>Deprecated Templates</a:t>
            </a:r>
          </a:p>
          <a:p>
            <a:pPr lvl="2"/>
            <a:r>
              <a:rPr lang="en-US" dirty="0" smtClean="0"/>
              <a:t>SSP Admin Site</a:t>
            </a:r>
          </a:p>
          <a:p>
            <a:pPr lvl="2"/>
            <a:r>
              <a:rPr lang="en-US" dirty="0" smtClean="0"/>
              <a:t>Great Plains (STSTPKPL)</a:t>
            </a:r>
          </a:p>
          <a:p>
            <a:pPr lvl="1"/>
            <a:r>
              <a:rPr lang="en-US" dirty="0" smtClean="0"/>
              <a:t>Missing Features</a:t>
            </a:r>
          </a:p>
          <a:p>
            <a:pPr lvl="1"/>
            <a:r>
              <a:rPr lang="en-US" dirty="0" smtClean="0"/>
              <a:t>Deprecated Features</a:t>
            </a:r>
          </a:p>
          <a:p>
            <a:pPr lvl="3"/>
            <a:r>
              <a:rPr lang="en-US" dirty="0" err="1" smtClean="0"/>
              <a:t>PortalLayouts</a:t>
            </a:r>
            <a:endParaRPr lang="en-US" dirty="0" smtClean="0"/>
          </a:p>
          <a:p>
            <a:pPr lvl="1"/>
            <a:r>
              <a:rPr lang="en-US" dirty="0" smtClean="0"/>
              <a:t>Missing Assemblies</a:t>
            </a:r>
          </a:p>
          <a:p>
            <a:pPr lvl="2"/>
            <a:r>
              <a:rPr lang="en-US" dirty="0" smtClean="0"/>
              <a:t>Web parts (STSTPKPL)</a:t>
            </a:r>
          </a:p>
          <a:p>
            <a:pPr lvl="2"/>
            <a:endParaRPr lang="en-US" dirty="0" smtClean="0"/>
          </a:p>
        </p:txBody>
      </p:sp>
      <p:sp>
        <p:nvSpPr>
          <p:cNvPr id="4" name="Content Placeholder 3"/>
          <p:cNvSpPr>
            <a:spLocks noGrp="1"/>
          </p:cNvSpPr>
          <p:nvPr>
            <p:ph sz="half" idx="2"/>
          </p:nvPr>
        </p:nvSpPr>
        <p:spPr>
          <a:xfrm>
            <a:off x="4648200" y="1564033"/>
            <a:ext cx="4114800" cy="5447645"/>
          </a:xfrm>
        </p:spPr>
        <p:txBody>
          <a:bodyPr/>
          <a:lstStyle/>
          <a:p>
            <a:r>
              <a:rPr lang="en-US" dirty="0" smtClean="0"/>
              <a:t>Forms Based Authentication</a:t>
            </a:r>
          </a:p>
          <a:p>
            <a:pPr lvl="1"/>
            <a:r>
              <a:rPr lang="en-US" dirty="0" smtClean="0"/>
              <a:t>Modify </a:t>
            </a:r>
            <a:r>
              <a:rPr lang="en-US" dirty="0" err="1" smtClean="0"/>
              <a:t>config</a:t>
            </a:r>
            <a:r>
              <a:rPr lang="en-US" dirty="0" smtClean="0"/>
              <a:t> files</a:t>
            </a:r>
          </a:p>
          <a:p>
            <a:pPr lvl="1"/>
            <a:r>
              <a:rPr lang="en-US" dirty="0" smtClean="0"/>
              <a:t>Fix-up user identifiers</a:t>
            </a:r>
          </a:p>
          <a:p>
            <a:r>
              <a:rPr lang="en-US" dirty="0" smtClean="0"/>
              <a:t>User Experience</a:t>
            </a:r>
          </a:p>
          <a:p>
            <a:pPr lvl="1"/>
            <a:r>
              <a:rPr lang="en-US" dirty="0" smtClean="0"/>
              <a:t>Master Page Fix-up</a:t>
            </a:r>
          </a:p>
          <a:p>
            <a:pPr lvl="1"/>
            <a:r>
              <a:rPr lang="en-US" dirty="0"/>
              <a:t>Incompatible </a:t>
            </a:r>
            <a:r>
              <a:rPr lang="en-US" dirty="0" smtClean="0"/>
              <a:t>HTML</a:t>
            </a:r>
          </a:p>
          <a:p>
            <a:pPr lvl="1"/>
            <a:r>
              <a:rPr lang="en-US" dirty="0" err="1" smtClean="0"/>
              <a:t>Unghosted</a:t>
            </a:r>
            <a:r>
              <a:rPr lang="en-US" dirty="0" smtClean="0"/>
              <a:t> pages</a:t>
            </a:r>
          </a:p>
          <a:p>
            <a:pPr lvl="1"/>
            <a:r>
              <a:rPr lang="en-US" dirty="0" smtClean="0"/>
              <a:t>Non-</a:t>
            </a:r>
            <a:r>
              <a:rPr lang="en-US" dirty="0" err="1" smtClean="0"/>
              <a:t>reghostable</a:t>
            </a:r>
            <a:r>
              <a:rPr lang="en-US" dirty="0" smtClean="0"/>
              <a:t> pages</a:t>
            </a:r>
          </a:p>
          <a:p>
            <a:r>
              <a:rPr lang="en-US" dirty="0" smtClean="0"/>
              <a:t>Content Issues</a:t>
            </a:r>
          </a:p>
          <a:p>
            <a:pPr lvl="1"/>
            <a:r>
              <a:rPr lang="en-US" dirty="0" smtClean="0"/>
              <a:t>Large/wide list throttling</a:t>
            </a:r>
          </a:p>
          <a:p>
            <a:pPr lvl="1"/>
            <a:r>
              <a:rPr lang="en-US" dirty="0" smtClean="0"/>
              <a:t>Web parts</a:t>
            </a:r>
          </a:p>
          <a:p>
            <a:endParaRPr lang="en-US" dirty="0"/>
          </a:p>
        </p:txBody>
      </p:sp>
    </p:spTree>
    <p:extLst>
      <p:ext uri="{BB962C8B-B14F-4D97-AF65-F5344CB8AC3E}">
        <p14:creationId xmlns:p14="http://schemas.microsoft.com/office/powerpoint/2010/main" val="837242506"/>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18795"/>
          </a:xfrm>
        </p:spPr>
        <p:txBody>
          <a:bodyPr/>
          <a:lstStyle/>
          <a:p>
            <a:r>
              <a:rPr lang="en-US" sz="4400" dirty="0" smtClean="0"/>
              <a:t>Lessons Learned: Upgrade Operations</a:t>
            </a:r>
            <a:endParaRPr lang="en-US" sz="4400" dirty="0"/>
          </a:p>
        </p:txBody>
      </p:sp>
      <p:sp>
        <p:nvSpPr>
          <p:cNvPr id="3" name="Content Placeholder 2"/>
          <p:cNvSpPr>
            <a:spLocks noGrp="1"/>
          </p:cNvSpPr>
          <p:nvPr>
            <p:ph idx="1"/>
          </p:nvPr>
        </p:nvSpPr>
        <p:spPr>
          <a:xfrm>
            <a:off x="381000" y="1523999"/>
            <a:ext cx="8382000" cy="5084469"/>
          </a:xfrm>
        </p:spPr>
        <p:txBody>
          <a:bodyPr/>
          <a:lstStyle/>
          <a:p>
            <a:r>
              <a:rPr lang="en-US" sz="2000" dirty="0" smtClean="0"/>
              <a:t>Pre-upgrade Preparation</a:t>
            </a:r>
          </a:p>
          <a:p>
            <a:pPr lvl="1"/>
            <a:r>
              <a:rPr lang="en-US" sz="2000" dirty="0" smtClean="0"/>
              <a:t>Farm surveys first, include performance information</a:t>
            </a:r>
          </a:p>
          <a:p>
            <a:r>
              <a:rPr lang="en-US" sz="2000" dirty="0" smtClean="0"/>
              <a:t>Scheduling</a:t>
            </a:r>
          </a:p>
          <a:p>
            <a:pPr lvl="1"/>
            <a:r>
              <a:rPr lang="en-US" sz="2000" dirty="0" smtClean="0"/>
              <a:t>Ensure adequate testing time (week+)</a:t>
            </a:r>
          </a:p>
          <a:p>
            <a:pPr lvl="1"/>
            <a:r>
              <a:rPr lang="en-US" sz="2000" dirty="0" smtClean="0"/>
              <a:t>Consider service dependencies in upgrade order</a:t>
            </a:r>
          </a:p>
          <a:p>
            <a:r>
              <a:rPr lang="en-US" sz="2000" dirty="0" smtClean="0"/>
              <a:t>Testing</a:t>
            </a:r>
          </a:p>
          <a:p>
            <a:pPr lvl="1"/>
            <a:r>
              <a:rPr lang="en-US" sz="2000" dirty="0" smtClean="0"/>
              <a:t>Use real data on real hardware, test everything for best results</a:t>
            </a:r>
          </a:p>
          <a:p>
            <a:pPr lvl="1"/>
            <a:r>
              <a:rPr lang="en-US" sz="2000" dirty="0" smtClean="0"/>
              <a:t>Install all customizations before upgrade</a:t>
            </a:r>
          </a:p>
          <a:p>
            <a:pPr lvl="1"/>
            <a:r>
              <a:rPr lang="en-US" sz="2000" dirty="0" smtClean="0"/>
              <a:t>Investigate all warnings and errors, always</a:t>
            </a:r>
          </a:p>
          <a:p>
            <a:r>
              <a:rPr lang="en-US" sz="2000" dirty="0" smtClean="0"/>
              <a:t>Troubleshooting</a:t>
            </a:r>
          </a:p>
          <a:p>
            <a:pPr lvl="1"/>
            <a:r>
              <a:rPr lang="en-US" sz="2000" dirty="0" smtClean="0"/>
              <a:t>Ensure understanding of procedure (error log - upgrade log - ULS)</a:t>
            </a:r>
          </a:p>
          <a:p>
            <a:pPr lvl="1"/>
            <a:r>
              <a:rPr lang="en-US" sz="2000" dirty="0" smtClean="0"/>
              <a:t>Install missing items before other issues</a:t>
            </a:r>
          </a:p>
          <a:p>
            <a:r>
              <a:rPr lang="en-US" sz="2000" dirty="0" smtClean="0"/>
              <a:t>Cleanup</a:t>
            </a:r>
          </a:p>
          <a:p>
            <a:pPr lvl="1"/>
            <a:r>
              <a:rPr lang="en-US" sz="2000" dirty="0" smtClean="0"/>
              <a:t>Cleanup soonest or pay upgrade tax repeatedly</a:t>
            </a:r>
          </a:p>
          <a:p>
            <a:endParaRPr lang="en-US" sz="2400" dirty="0"/>
          </a:p>
        </p:txBody>
      </p:sp>
    </p:spTree>
    <p:extLst>
      <p:ext uri="{BB962C8B-B14F-4D97-AF65-F5344CB8AC3E}">
        <p14:creationId xmlns:p14="http://schemas.microsoft.com/office/powerpoint/2010/main" val="2063028475"/>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Upgrade Ops Recommendations</a:t>
            </a:r>
            <a:endParaRPr lang="en-US" dirty="0"/>
          </a:p>
        </p:txBody>
      </p:sp>
      <p:sp>
        <p:nvSpPr>
          <p:cNvPr id="3" name="Content Placeholder 2"/>
          <p:cNvSpPr>
            <a:spLocks noGrp="1"/>
          </p:cNvSpPr>
          <p:nvPr>
            <p:ph idx="1"/>
          </p:nvPr>
        </p:nvSpPr>
        <p:spPr>
          <a:xfrm>
            <a:off x="381000" y="1447799"/>
            <a:ext cx="8382000" cy="4339650"/>
          </a:xfrm>
        </p:spPr>
        <p:txBody>
          <a:bodyPr/>
          <a:lstStyle/>
          <a:p>
            <a:r>
              <a:rPr lang="en-US" dirty="0" smtClean="0"/>
              <a:t>Treat pre-production testing like production</a:t>
            </a:r>
          </a:p>
          <a:p>
            <a:pPr lvl="1"/>
            <a:r>
              <a:rPr lang="en-US" dirty="0" smtClean="0"/>
              <a:t>Preferably 100% matching (HW, </a:t>
            </a:r>
            <a:r>
              <a:rPr lang="en-US" dirty="0" err="1" smtClean="0"/>
              <a:t>Config</a:t>
            </a:r>
            <a:r>
              <a:rPr lang="en-US" dirty="0" smtClean="0"/>
              <a:t>, Data)</a:t>
            </a:r>
          </a:p>
          <a:p>
            <a:pPr lvl="1"/>
            <a:r>
              <a:rPr lang="en-US" dirty="0" smtClean="0"/>
              <a:t>Test procedures, not just look and feel</a:t>
            </a:r>
          </a:p>
          <a:p>
            <a:r>
              <a:rPr lang="en-US" dirty="0" smtClean="0"/>
              <a:t>Production upgrade </a:t>
            </a:r>
            <a:r>
              <a:rPr lang="en-US" dirty="0"/>
              <a:t>operations </a:t>
            </a:r>
            <a:r>
              <a:rPr lang="en-US" dirty="0" smtClean="0"/>
              <a:t>is not the time to learn anything new</a:t>
            </a:r>
          </a:p>
          <a:p>
            <a:pPr lvl="1"/>
            <a:r>
              <a:rPr lang="en-US" dirty="0" smtClean="0"/>
              <a:t>Learn this in pre-production efforts</a:t>
            </a:r>
          </a:p>
          <a:p>
            <a:r>
              <a:rPr lang="en-US" dirty="0" smtClean="0"/>
              <a:t>Upgrade is a science</a:t>
            </a:r>
          </a:p>
          <a:p>
            <a:pPr lvl="1"/>
            <a:r>
              <a:rPr lang="en-US" dirty="0" smtClean="0"/>
              <a:t>Test carefully, not skipping steps or errors</a:t>
            </a:r>
          </a:p>
          <a:p>
            <a:pPr lvl="1"/>
            <a:r>
              <a:rPr lang="en-US" dirty="0" smtClean="0"/>
              <a:t>Make operations procedural and repeatable</a:t>
            </a:r>
            <a:endParaRPr lang="en-US" dirty="0"/>
          </a:p>
        </p:txBody>
      </p:sp>
    </p:spTree>
    <p:extLst>
      <p:ext uri="{BB962C8B-B14F-4D97-AF65-F5344CB8AC3E}">
        <p14:creationId xmlns:p14="http://schemas.microsoft.com/office/powerpoint/2010/main" val="2778486063"/>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18795"/>
          </a:xfrm>
        </p:spPr>
        <p:txBody>
          <a:bodyPr/>
          <a:lstStyle/>
          <a:p>
            <a:r>
              <a:rPr lang="en-US" sz="4400" dirty="0" smtClean="0"/>
              <a:t>Lessons Learned: Upgrade Performance</a:t>
            </a:r>
            <a:endParaRPr lang="en-US" sz="4400" dirty="0"/>
          </a:p>
        </p:txBody>
      </p:sp>
      <p:sp>
        <p:nvSpPr>
          <p:cNvPr id="3" name="Content Placeholder 2"/>
          <p:cNvSpPr>
            <a:spLocks noGrp="1"/>
          </p:cNvSpPr>
          <p:nvPr>
            <p:ph idx="1"/>
          </p:nvPr>
        </p:nvSpPr>
        <p:spPr>
          <a:xfrm>
            <a:off x="381000" y="1600200"/>
            <a:ext cx="8382000" cy="4431983"/>
          </a:xfrm>
        </p:spPr>
        <p:txBody>
          <a:bodyPr/>
          <a:lstStyle/>
          <a:p>
            <a:r>
              <a:rPr lang="en-US" dirty="0" smtClean="0"/>
              <a:t>Measuring upgrade performance</a:t>
            </a:r>
          </a:p>
          <a:p>
            <a:pPr lvl="1"/>
            <a:r>
              <a:rPr lang="en-US" dirty="0" smtClean="0"/>
              <a:t>Upgrade log parsing</a:t>
            </a:r>
          </a:p>
          <a:p>
            <a:pPr lvl="1"/>
            <a:r>
              <a:rPr lang="en-US" dirty="0" smtClean="0"/>
              <a:t>Performance counter measurements</a:t>
            </a:r>
          </a:p>
          <a:p>
            <a:r>
              <a:rPr lang="en-US" dirty="0" smtClean="0"/>
              <a:t>Performance testing results</a:t>
            </a:r>
          </a:p>
          <a:p>
            <a:pPr lvl="1"/>
            <a:r>
              <a:rPr lang="en-US" dirty="0" smtClean="0"/>
              <a:t>Size matters, but not just DB Size</a:t>
            </a:r>
          </a:p>
          <a:p>
            <a:pPr lvl="1"/>
            <a:r>
              <a:rPr lang="en-US" dirty="0" smtClean="0"/>
              <a:t>Parallelism has benefits and limits</a:t>
            </a:r>
          </a:p>
          <a:p>
            <a:pPr lvl="2"/>
            <a:r>
              <a:rPr lang="en-US" dirty="0" smtClean="0"/>
              <a:t>Roughly 10% overhead at 4 DBs each with one separate spindle</a:t>
            </a:r>
          </a:p>
          <a:p>
            <a:pPr lvl="2"/>
            <a:r>
              <a:rPr lang="en-US" dirty="0" smtClean="0"/>
              <a:t>Upgrades can take longer if using same spindle</a:t>
            </a:r>
          </a:p>
          <a:p>
            <a:pPr lvl="2"/>
            <a:r>
              <a:rPr lang="en-US" dirty="0" smtClean="0"/>
              <a:t>SQL IOPS &amp; memory are first order item</a:t>
            </a:r>
            <a:endParaRPr lang="en-US" dirty="0"/>
          </a:p>
        </p:txBody>
      </p:sp>
    </p:spTree>
    <p:extLst>
      <p:ext uri="{BB962C8B-B14F-4D97-AF65-F5344CB8AC3E}">
        <p14:creationId xmlns:p14="http://schemas.microsoft.com/office/powerpoint/2010/main" val="1175386554"/>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Testing Upgraded SharePoint 2010 Solutions</a:t>
            </a:r>
          </a:p>
        </p:txBody>
      </p:sp>
      <p:sp>
        <p:nvSpPr>
          <p:cNvPr id="3" name="Subtitle 2"/>
          <p:cNvSpPr>
            <a:spLocks noGrp="1"/>
          </p:cNvSpPr>
          <p:nvPr>
            <p:ph type="subTitle" idx="1"/>
          </p:nvPr>
        </p:nvSpPr>
        <p:spPr>
          <a:xfrm>
            <a:off x="730249" y="4752403"/>
            <a:ext cx="7681914" cy="1329595"/>
          </a:xfrm>
        </p:spPr>
        <p:txBody>
          <a:bodyPr/>
          <a:lstStyle/>
          <a:p>
            <a:r>
              <a:rPr lang="en-US" dirty="0" smtClean="0">
                <a:gradFill>
                  <a:gsLst>
                    <a:gs pos="0">
                      <a:schemeClr val="tx1"/>
                    </a:gs>
                    <a:gs pos="100000">
                      <a:schemeClr val="tx1"/>
                    </a:gs>
                  </a:gsLst>
                  <a:lin ang="5400000" scaled="0"/>
                </a:gradFill>
              </a:rPr>
              <a:t>Name</a:t>
            </a:r>
          </a:p>
          <a:p>
            <a:r>
              <a:rPr lang="en-US" dirty="0" smtClean="0">
                <a:gradFill>
                  <a:gsLst>
                    <a:gs pos="0">
                      <a:schemeClr val="tx1"/>
                    </a:gs>
                    <a:gs pos="100000">
                      <a:schemeClr val="tx1"/>
                    </a:gs>
                  </a:gsLst>
                  <a:lin ang="5400000" scaled="0"/>
                </a:gradFill>
              </a:rPr>
              <a:t>Title</a:t>
            </a:r>
          </a:p>
          <a:p>
            <a:r>
              <a:rPr lang="en-US" dirty="0" smtClean="0">
                <a:gradFill>
                  <a:gsLst>
                    <a:gs pos="0">
                      <a:schemeClr val="tx1"/>
                    </a:gs>
                    <a:gs pos="100000">
                      <a:schemeClr val="tx1"/>
                    </a:gs>
                  </a:gsLst>
                  <a:lin ang="5400000" scaled="0"/>
                </a:gradFill>
              </a:rPr>
              <a:t>Company</a:t>
            </a:r>
            <a:endParaRPr lang="en-US" dirty="0">
              <a:gradFill>
                <a:gsLst>
                  <a:gs pos="0">
                    <a:schemeClr val="tx1"/>
                  </a:gs>
                  <a:gs pos="100000">
                    <a:schemeClr val="tx1"/>
                  </a:gs>
                </a:gsLst>
                <a:lin ang="5400000" scaled="0"/>
              </a:gradFill>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329595"/>
          </a:xfrm>
        </p:spPr>
        <p:txBody>
          <a:bodyPr/>
          <a:lstStyle/>
          <a:p>
            <a:r>
              <a:rPr lang="en-US" dirty="0" smtClean="0"/>
              <a:t>Status Update: Upgrade Documentation and Resources</a:t>
            </a:r>
            <a:endParaRPr lang="en-US" dirty="0"/>
          </a:p>
        </p:txBody>
      </p:sp>
      <p:sp>
        <p:nvSpPr>
          <p:cNvPr id="4" name="Text Placeholder 3"/>
          <p:cNvSpPr>
            <a:spLocks noGrp="1"/>
          </p:cNvSpPr>
          <p:nvPr>
            <p:ph type="body" idx="1"/>
          </p:nvPr>
        </p:nvSpPr>
        <p:spPr>
          <a:xfrm>
            <a:off x="381000" y="1794049"/>
            <a:ext cx="4114800" cy="346249"/>
          </a:xfrm>
        </p:spPr>
        <p:txBody>
          <a:bodyPr/>
          <a:lstStyle/>
          <a:p>
            <a:r>
              <a:rPr lang="en-US" dirty="0"/>
              <a:t>Published</a:t>
            </a:r>
          </a:p>
        </p:txBody>
      </p:sp>
      <p:sp>
        <p:nvSpPr>
          <p:cNvPr id="5" name="Content Placeholder 4"/>
          <p:cNvSpPr>
            <a:spLocks noGrp="1"/>
          </p:cNvSpPr>
          <p:nvPr>
            <p:ph sz="half" idx="2"/>
          </p:nvPr>
        </p:nvSpPr>
        <p:spPr>
          <a:xfrm>
            <a:off x="380999" y="2272656"/>
            <a:ext cx="4114800" cy="3770263"/>
          </a:xfrm>
        </p:spPr>
        <p:txBody>
          <a:bodyPr/>
          <a:lstStyle/>
          <a:p>
            <a:pPr lvl="0"/>
            <a:r>
              <a:rPr lang="en-US" sz="1800" dirty="0"/>
              <a:t>Upgrade overview</a:t>
            </a:r>
          </a:p>
          <a:p>
            <a:pPr lvl="0"/>
            <a:r>
              <a:rPr lang="en-US" sz="1800" dirty="0"/>
              <a:t>Upgrade planning</a:t>
            </a:r>
          </a:p>
          <a:p>
            <a:pPr lvl="0"/>
            <a:r>
              <a:rPr lang="en-US" sz="1800" dirty="0"/>
              <a:t>Pre-upgrade steps</a:t>
            </a:r>
          </a:p>
          <a:p>
            <a:pPr lvl="0"/>
            <a:r>
              <a:rPr lang="en-US" sz="1800" dirty="0" smtClean="0"/>
              <a:t>In-place upgrade procedures</a:t>
            </a:r>
            <a:endParaRPr lang="en-US" sz="1800" dirty="0"/>
          </a:p>
          <a:p>
            <a:pPr lvl="0"/>
            <a:r>
              <a:rPr lang="en-US" sz="1800" dirty="0" smtClean="0"/>
              <a:t>Database </a:t>
            </a:r>
            <a:r>
              <a:rPr lang="en-US" sz="1800" dirty="0"/>
              <a:t>attach </a:t>
            </a:r>
            <a:r>
              <a:rPr lang="en-US" sz="1800" dirty="0" smtClean="0"/>
              <a:t>upgrade procedures</a:t>
            </a:r>
            <a:endParaRPr lang="en-US" sz="1800" dirty="0"/>
          </a:p>
          <a:p>
            <a:pPr lvl="0"/>
            <a:r>
              <a:rPr lang="en-US" sz="1800" dirty="0"/>
              <a:t>Post-upgrade </a:t>
            </a:r>
            <a:r>
              <a:rPr lang="en-US" sz="1800" dirty="0" smtClean="0"/>
              <a:t>steps</a:t>
            </a:r>
            <a:endParaRPr lang="en-US" sz="1800" dirty="0"/>
          </a:p>
          <a:p>
            <a:pPr lvl="0"/>
            <a:r>
              <a:rPr lang="en-US" sz="1800" dirty="0" smtClean="0"/>
              <a:t>Testing </a:t>
            </a:r>
            <a:r>
              <a:rPr lang="en-US" sz="1800" dirty="0"/>
              <a:t>and troubleshooting upgrade</a:t>
            </a:r>
          </a:p>
          <a:p>
            <a:r>
              <a:rPr lang="en-US" sz="1800" dirty="0"/>
              <a:t>Misc. additional upgrade scenarios</a:t>
            </a:r>
          </a:p>
          <a:p>
            <a:pPr lvl="1"/>
            <a:r>
              <a:rPr lang="en-US" sz="1600" dirty="0"/>
              <a:t>Upgrade from 2003 to 2010</a:t>
            </a:r>
          </a:p>
          <a:p>
            <a:pPr lvl="1"/>
            <a:r>
              <a:rPr lang="en-US" sz="1500" dirty="0" smtClean="0"/>
              <a:t>AAM </a:t>
            </a:r>
            <a:r>
              <a:rPr lang="en-US" sz="1500" dirty="0"/>
              <a:t>Redirection Whitepaper</a:t>
            </a:r>
          </a:p>
          <a:p>
            <a:pPr lvl="1"/>
            <a:r>
              <a:rPr lang="en-US" sz="1500" dirty="0"/>
              <a:t>Upgrade Single Click with RBS</a:t>
            </a:r>
          </a:p>
          <a:p>
            <a:pPr lvl="0"/>
            <a:r>
              <a:rPr lang="en-US" sz="1800" dirty="0"/>
              <a:t>Upgrade Posters</a:t>
            </a:r>
          </a:p>
          <a:p>
            <a:pPr lvl="0"/>
            <a:r>
              <a:rPr lang="en-US" sz="1800" dirty="0"/>
              <a:t>Upgrade </a:t>
            </a:r>
            <a:r>
              <a:rPr lang="en-US" sz="1800" dirty="0" smtClean="0"/>
              <a:t>Resource Center</a:t>
            </a:r>
            <a:endParaRPr lang="en-US" sz="1800" dirty="0"/>
          </a:p>
        </p:txBody>
      </p:sp>
      <p:sp>
        <p:nvSpPr>
          <p:cNvPr id="6" name="Text Placeholder 5"/>
          <p:cNvSpPr>
            <a:spLocks noGrp="1"/>
          </p:cNvSpPr>
          <p:nvPr>
            <p:ph type="body" sz="quarter" idx="3"/>
          </p:nvPr>
        </p:nvSpPr>
        <p:spPr>
          <a:xfrm>
            <a:off x="4645981" y="1794049"/>
            <a:ext cx="4117019" cy="346249"/>
          </a:xfrm>
        </p:spPr>
        <p:txBody>
          <a:bodyPr/>
          <a:lstStyle/>
          <a:p>
            <a:r>
              <a:rPr lang="en-US" dirty="0" smtClean="0"/>
              <a:t>Coming Soon…</a:t>
            </a:r>
            <a:endParaRPr lang="en-US" dirty="0"/>
          </a:p>
        </p:txBody>
      </p:sp>
      <p:sp>
        <p:nvSpPr>
          <p:cNvPr id="7" name="Content Placeholder 6"/>
          <p:cNvSpPr>
            <a:spLocks noGrp="1"/>
          </p:cNvSpPr>
          <p:nvPr>
            <p:ph sz="quarter" idx="4"/>
          </p:nvPr>
        </p:nvSpPr>
        <p:spPr>
          <a:xfrm>
            <a:off x="4645026" y="2272656"/>
            <a:ext cx="4117974" cy="3736407"/>
          </a:xfrm>
        </p:spPr>
        <p:txBody>
          <a:bodyPr/>
          <a:lstStyle/>
          <a:p>
            <a:pPr lvl="0"/>
            <a:r>
              <a:rPr lang="en-US" sz="1800" dirty="0"/>
              <a:t>Visual upgrade</a:t>
            </a:r>
          </a:p>
          <a:p>
            <a:pPr lvl="0"/>
            <a:r>
              <a:rPr lang="en-US" sz="1800" dirty="0"/>
              <a:t>Upgrading parent &amp; child farms</a:t>
            </a:r>
          </a:p>
          <a:p>
            <a:pPr lvl="0"/>
            <a:r>
              <a:rPr lang="en-US" sz="1800" dirty="0"/>
              <a:t>Developing an upgrade plan</a:t>
            </a:r>
          </a:p>
          <a:p>
            <a:r>
              <a:rPr lang="en-US" sz="1800" dirty="0"/>
              <a:t>Sample upgrade plan</a:t>
            </a:r>
          </a:p>
          <a:p>
            <a:pPr lvl="0"/>
            <a:r>
              <a:rPr lang="en-US" sz="1800" dirty="0"/>
              <a:t>Upgrading customizations</a:t>
            </a:r>
          </a:p>
          <a:p>
            <a:pPr lvl="1"/>
            <a:r>
              <a:rPr lang="en-US" sz="1600" dirty="0"/>
              <a:t>Best practices</a:t>
            </a:r>
          </a:p>
          <a:p>
            <a:pPr lvl="1"/>
            <a:r>
              <a:rPr lang="en-US" sz="1600" dirty="0"/>
              <a:t>Details on specific customizations</a:t>
            </a:r>
          </a:p>
          <a:p>
            <a:pPr lvl="0"/>
            <a:r>
              <a:rPr lang="en-US" sz="1800" dirty="0"/>
              <a:t>Misc. additional upgrade scenarios</a:t>
            </a:r>
          </a:p>
          <a:p>
            <a:pPr lvl="1"/>
            <a:r>
              <a:rPr lang="en-US" sz="1600" dirty="0"/>
              <a:t>Trial</a:t>
            </a:r>
          </a:p>
          <a:p>
            <a:pPr lvl="1"/>
            <a:r>
              <a:rPr lang="en-US" sz="1600" dirty="0"/>
              <a:t>Cross-SKU</a:t>
            </a:r>
          </a:p>
          <a:p>
            <a:pPr lvl="1"/>
            <a:r>
              <a:rPr lang="en-US" sz="1600" dirty="0"/>
              <a:t>Standard to Enterprise CAL</a:t>
            </a:r>
          </a:p>
          <a:p>
            <a:pPr lvl="0"/>
            <a:r>
              <a:rPr lang="en-US" sz="1800" dirty="0" smtClean="0"/>
              <a:t>Patching Status Center</a:t>
            </a:r>
          </a:p>
          <a:p>
            <a:r>
              <a:rPr lang="en-US" sz="1800" dirty="0" smtClean="0"/>
              <a:t>Fabulous </a:t>
            </a:r>
            <a:r>
              <a:rPr lang="en-US" sz="1800" dirty="0"/>
              <a:t>40 </a:t>
            </a:r>
            <a:r>
              <a:rPr lang="en-US" sz="1800" dirty="0" smtClean="0"/>
              <a:t>Updates</a:t>
            </a:r>
            <a:endParaRPr lang="en-US" sz="1800" dirty="0"/>
          </a:p>
        </p:txBody>
      </p:sp>
    </p:spTree>
    <p:extLst>
      <p:ext uri="{BB962C8B-B14F-4D97-AF65-F5344CB8AC3E}">
        <p14:creationId xmlns:p14="http://schemas.microsoft.com/office/powerpoint/2010/main" val="3419510152"/>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type="body" sz="quarter" idx="10"/>
          </p:nvPr>
        </p:nvSpPr>
        <p:spPr>
          <a:xfrm>
            <a:off x="381000" y="1447799"/>
            <a:ext cx="8382000" cy="2609945"/>
          </a:xfrm>
        </p:spPr>
        <p:txBody>
          <a:bodyPr/>
          <a:lstStyle/>
          <a:p>
            <a:r>
              <a:rPr lang="en-US" dirty="0" smtClean="0"/>
              <a:t>Building test farms</a:t>
            </a:r>
          </a:p>
          <a:p>
            <a:r>
              <a:rPr lang="en-US" dirty="0" smtClean="0"/>
              <a:t>Evaluating techniques</a:t>
            </a:r>
          </a:p>
          <a:p>
            <a:r>
              <a:rPr lang="en-US" dirty="0" smtClean="0"/>
              <a:t>Service applications</a:t>
            </a:r>
          </a:p>
          <a:p>
            <a:r>
              <a:rPr lang="en-US" dirty="0" smtClean="0"/>
              <a:t>Search</a:t>
            </a:r>
          </a:p>
          <a:p>
            <a:r>
              <a:rPr lang="en-US" dirty="0" smtClean="0"/>
              <a:t>Customizations</a:t>
            </a:r>
          </a:p>
        </p:txBody>
      </p:sp>
    </p:spTree>
    <p:extLst>
      <p:ext uri="{BB962C8B-B14F-4D97-AF65-F5344CB8AC3E}">
        <p14:creationId xmlns:p14="http://schemas.microsoft.com/office/powerpoint/2010/main" val="4291454169"/>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ctangle 283651"/>
          <p:cNvPicPr>
            <a:picLocks noChangeAspect="1" noChangeArrowheads="1"/>
          </p:cNvPicPr>
          <p:nvPr/>
        </p:nvPicPr>
        <p:blipFill>
          <a:blip r:embed="rId3" cstate="print"/>
          <a:srcRect/>
          <a:stretch>
            <a:fillRect/>
          </a:stretch>
        </p:blipFill>
        <p:spPr bwMode="auto">
          <a:xfrm>
            <a:off x="2333625" y="1909763"/>
            <a:ext cx="4476750" cy="3038475"/>
          </a:xfrm>
          <a:prstGeom prst="rect">
            <a:avLst/>
          </a:prstGeom>
          <a:noFill/>
          <a:ln w="9525">
            <a:noFill/>
            <a:miter lim="800000"/>
            <a:headEnd/>
            <a:tailEnd/>
          </a:ln>
        </p:spPr>
      </p:pic>
    </p:spTree>
    <p:extLst>
      <p:ext uri="{BB962C8B-B14F-4D97-AF65-F5344CB8AC3E}">
        <p14:creationId xmlns:p14="http://schemas.microsoft.com/office/powerpoint/2010/main" val="3881995958"/>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2218269" y="2920511"/>
            <a:ext cx="4707464" cy="1016980"/>
          </a:xfrm>
          <a:prstGeom prst="rect">
            <a:avLst/>
          </a:prstGeom>
          <a:noFill/>
        </p:spPr>
      </p:pic>
      <p:sp>
        <p:nvSpPr>
          <p:cNvPr id="5" name="Text Box 3"/>
          <p:cNvSpPr txBox="1">
            <a:spLocks noChangeArrowheads="1"/>
          </p:cNvSpPr>
          <p:nvPr/>
        </p:nvSpPr>
        <p:spPr bwMode="blackWhite">
          <a:xfrm>
            <a:off x="381000" y="6083573"/>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gradFill>
                  <a:gsLst>
                    <a:gs pos="0">
                      <a:schemeClr val="tx1"/>
                    </a:gs>
                    <a:gs pos="100000">
                      <a:schemeClr val="tx1"/>
                    </a:gs>
                  </a:gsLst>
                  <a:lin ang="5400000" scaled="0"/>
                </a:gradFill>
                <a:latin typeface="Segoe UI" pitchFamily="34" charset="0"/>
                <a:cs typeface="Arial" charset="0"/>
              </a:rPr>
              <a:t>© </a:t>
            </a:r>
            <a:r>
              <a:rPr lang="en-US" sz="700" dirty="0" smtClean="0">
                <a:gradFill>
                  <a:gsLst>
                    <a:gs pos="0">
                      <a:schemeClr val="tx1"/>
                    </a:gs>
                    <a:gs pos="100000">
                      <a:schemeClr val="tx1"/>
                    </a:gs>
                  </a:gsLst>
                  <a:lin ang="5400000" scaled="0"/>
                </a:gradFill>
                <a:latin typeface="Segoe UI" pitchFamily="34" charset="0"/>
                <a:cs typeface="Arial" charset="0"/>
              </a:rPr>
              <a:t>2010 Microsoft </a:t>
            </a:r>
            <a:r>
              <a:rPr lang="en-US" sz="700" dirty="0">
                <a:gradFill>
                  <a:gsLst>
                    <a:gs pos="0">
                      <a:schemeClr val="tx1"/>
                    </a:gs>
                    <a:gs pos="100000">
                      <a:schemeClr val="tx1"/>
                    </a:gs>
                  </a:gsLst>
                  <a:lin ang="5400000" scaled="0"/>
                </a:gradFill>
                <a:latin typeface="Segoe UI"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gradFill>
                  <a:gsLst>
                    <a:gs pos="0">
                      <a:schemeClr val="tx1"/>
                    </a:gs>
                    <a:gs pos="100000">
                      <a:schemeClr val="tx1"/>
                    </a:gs>
                  </a:gsLst>
                  <a:lin ang="5400000" scaled="0"/>
                </a:gradFill>
                <a:latin typeface="Segoe UI"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gradFill>
                  <a:gsLst>
                    <a:gs pos="0">
                      <a:schemeClr val="tx1"/>
                    </a:gs>
                    <a:gs pos="100000">
                      <a:schemeClr val="tx1"/>
                    </a:gs>
                  </a:gsLst>
                  <a:lin ang="5400000" scaled="0"/>
                </a:gradFill>
                <a:latin typeface="Segoe UI" pitchFamily="34" charset="0"/>
                <a:cs typeface="Arial" charset="0"/>
              </a:rPr>
            </a:br>
            <a:r>
              <a:rPr lang="en-US" sz="700" dirty="0">
                <a:gradFill>
                  <a:gsLst>
                    <a:gs pos="0">
                      <a:schemeClr val="tx1"/>
                    </a:gs>
                    <a:gs pos="100000">
                      <a:schemeClr val="tx1"/>
                    </a:gs>
                  </a:gsLst>
                  <a:lin ang="5400000" scaled="0"/>
                </a:gradFill>
                <a:latin typeface="Segoe UI" pitchFamily="34" charset="0"/>
                <a:cs typeface="Arial" charset="0"/>
              </a:rPr>
              <a:t>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Upgrade Cycle: Overview</a:t>
            </a:r>
            <a:endParaRPr lang="en-US" dirty="0"/>
          </a:p>
        </p:txBody>
      </p:sp>
      <p:grpSp>
        <p:nvGrpSpPr>
          <p:cNvPr id="40" name="Group 39"/>
          <p:cNvGrpSpPr/>
          <p:nvPr/>
        </p:nvGrpSpPr>
        <p:grpSpPr>
          <a:xfrm>
            <a:off x="3469354" y="1322534"/>
            <a:ext cx="2203704" cy="2011215"/>
            <a:chOff x="3469354" y="1142999"/>
            <a:chExt cx="2203704" cy="2011215"/>
          </a:xfrm>
        </p:grpSpPr>
        <p:sp>
          <p:nvSpPr>
            <p:cNvPr id="17" name="Rounded Rectangle 16"/>
            <p:cNvSpPr/>
            <p:nvPr/>
          </p:nvSpPr>
          <p:spPr bwMode="auto">
            <a:xfrm>
              <a:off x="3470540" y="1142999"/>
              <a:ext cx="2201333" cy="2011215"/>
            </a:xfrm>
            <a:prstGeom prst="roundRect">
              <a:avLst>
                <a:gd name="adj" fmla="val 2440"/>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91440" rIns="91436" bIns="45718" numCol="1" rtlCol="0" anchor="t" anchorCtr="0" compatLnSpc="1">
              <a:prstTxWarp prst="textNoShape">
                <a:avLst/>
              </a:prstTxWarp>
            </a:bodyPr>
            <a:lstStyle/>
            <a:p>
              <a:pPr algn="ctr" defTabSz="914099" fontAlgn="base">
                <a:lnSpc>
                  <a:spcPct val="90000"/>
                </a:lnSpc>
                <a:spcBef>
                  <a:spcPct val="0"/>
                </a:spcBef>
                <a:spcAft>
                  <a:spcPct val="0"/>
                </a:spcAft>
              </a:pPr>
              <a:r>
                <a:rPr lang="en-US" sz="2400" dirty="0" smtClean="0">
                  <a:gradFill>
                    <a:gsLst>
                      <a:gs pos="0">
                        <a:srgbClr val="FFFFFF"/>
                      </a:gs>
                      <a:gs pos="100000">
                        <a:srgbClr val="FFFFFF"/>
                      </a:gs>
                    </a:gsLst>
                    <a:lin ang="5400000" scaled="0"/>
                  </a:gradFill>
                </a:rPr>
                <a:t>Learn</a:t>
              </a:r>
            </a:p>
          </p:txBody>
        </p:sp>
        <p:sp>
          <p:nvSpPr>
            <p:cNvPr id="21" name="TextBox 20"/>
            <p:cNvSpPr txBox="1"/>
            <p:nvPr/>
          </p:nvSpPr>
          <p:spPr>
            <a:xfrm>
              <a:off x="3469354" y="1693510"/>
              <a:ext cx="2203704" cy="1098762"/>
            </a:xfrm>
            <a:prstGeom prst="rect">
              <a:avLst/>
            </a:prstGeom>
            <a:noFill/>
          </p:spPr>
          <p:txBody>
            <a:bodyPr wrap="square" lIns="100584" tIns="0" rIns="73152" bIns="0" rtlCol="0">
              <a:spAutoFit/>
            </a:bodyPr>
            <a:lstStyle/>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Requirements/</a:t>
              </a:r>
              <a:br>
                <a:rPr lang="en-US" sz="1400" dirty="0" smtClean="0">
                  <a:gradFill>
                    <a:gsLst>
                      <a:gs pos="0">
                        <a:schemeClr val="tx1"/>
                      </a:gs>
                      <a:gs pos="86000">
                        <a:schemeClr val="tx1"/>
                      </a:gs>
                    </a:gsLst>
                    <a:lin ang="5400000" scaled="0"/>
                  </a:gradFill>
                </a:rPr>
              </a:br>
              <a:r>
                <a:rPr lang="en-US" sz="1400" dirty="0" smtClean="0">
                  <a:gradFill>
                    <a:gsLst>
                      <a:gs pos="0">
                        <a:schemeClr val="tx1"/>
                      </a:gs>
                      <a:gs pos="86000">
                        <a:schemeClr val="tx1"/>
                      </a:gs>
                    </a:gsLst>
                    <a:lin ang="5400000" scaled="0"/>
                  </a:gradFill>
                </a:rPr>
                <a:t>prerequisites</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Upgrade methods</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Downtime mitigation</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Common issues</a:t>
              </a:r>
            </a:p>
          </p:txBody>
        </p:sp>
      </p:grpSp>
      <p:grpSp>
        <p:nvGrpSpPr>
          <p:cNvPr id="36" name="Group 35"/>
          <p:cNvGrpSpPr/>
          <p:nvPr/>
        </p:nvGrpSpPr>
        <p:grpSpPr>
          <a:xfrm>
            <a:off x="5802060" y="2010647"/>
            <a:ext cx="2203704" cy="2011215"/>
            <a:chOff x="5765116" y="1831112"/>
            <a:chExt cx="2203704" cy="2011215"/>
          </a:xfrm>
        </p:grpSpPr>
        <p:sp>
          <p:nvSpPr>
            <p:cNvPr id="18" name="Rounded Rectangle 17"/>
            <p:cNvSpPr/>
            <p:nvPr/>
          </p:nvSpPr>
          <p:spPr bwMode="auto">
            <a:xfrm>
              <a:off x="5767487" y="1831112"/>
              <a:ext cx="2201333" cy="2011215"/>
            </a:xfrm>
            <a:prstGeom prst="roundRect">
              <a:avLst>
                <a:gd name="adj" fmla="val 2440"/>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36" tIns="91440" rIns="91436" bIns="45718" numCol="1" rtlCol="0" anchor="t" anchorCtr="0" compatLnSpc="1">
              <a:prstTxWarp prst="textNoShape">
                <a:avLst/>
              </a:prstTxWarp>
            </a:bodyPr>
            <a:lstStyle/>
            <a:p>
              <a:pPr algn="ctr" defTabSz="914099" fontAlgn="base">
                <a:lnSpc>
                  <a:spcPct val="90000"/>
                </a:lnSpc>
                <a:spcBef>
                  <a:spcPct val="0"/>
                </a:spcBef>
                <a:spcAft>
                  <a:spcPct val="0"/>
                </a:spcAft>
              </a:pPr>
              <a:r>
                <a:rPr lang="en-US" sz="2400" dirty="0" smtClean="0">
                  <a:gradFill>
                    <a:gsLst>
                      <a:gs pos="0">
                        <a:srgbClr val="FFFFFF"/>
                      </a:gs>
                      <a:gs pos="100000">
                        <a:srgbClr val="FFFFFF"/>
                      </a:gs>
                    </a:gsLst>
                    <a:lin ang="5400000" scaled="0"/>
                  </a:gradFill>
                </a:rPr>
                <a:t>Prepare</a:t>
              </a:r>
            </a:p>
          </p:txBody>
        </p:sp>
        <p:sp>
          <p:nvSpPr>
            <p:cNvPr id="22" name="TextBox 21"/>
            <p:cNvSpPr txBox="1"/>
            <p:nvPr/>
          </p:nvSpPr>
          <p:spPr>
            <a:xfrm>
              <a:off x="5765116" y="2384671"/>
              <a:ext cx="2203704" cy="1098762"/>
            </a:xfrm>
            <a:prstGeom prst="rect">
              <a:avLst/>
            </a:prstGeom>
            <a:noFill/>
          </p:spPr>
          <p:txBody>
            <a:bodyPr wrap="square" lIns="100584" tIns="0" rIns="73152" bIns="0" rtlCol="0">
              <a:spAutoFit/>
            </a:bodyPr>
            <a:lstStyle/>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Document environment</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Manage customizations</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Plan upgrade strategy</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Make items upgradable</a:t>
              </a:r>
            </a:p>
          </p:txBody>
        </p:sp>
      </p:grpSp>
      <p:grpSp>
        <p:nvGrpSpPr>
          <p:cNvPr id="37" name="Group 36"/>
          <p:cNvGrpSpPr/>
          <p:nvPr/>
        </p:nvGrpSpPr>
        <p:grpSpPr>
          <a:xfrm>
            <a:off x="4904657" y="4151745"/>
            <a:ext cx="2203704" cy="2011215"/>
            <a:chOff x="4626478" y="4096329"/>
            <a:chExt cx="2203704" cy="2011215"/>
          </a:xfrm>
        </p:grpSpPr>
        <p:sp>
          <p:nvSpPr>
            <p:cNvPr id="20" name="Rounded Rectangle 19"/>
            <p:cNvSpPr/>
            <p:nvPr/>
          </p:nvSpPr>
          <p:spPr bwMode="auto">
            <a:xfrm>
              <a:off x="4626478" y="4096329"/>
              <a:ext cx="2201333" cy="2011215"/>
            </a:xfrm>
            <a:prstGeom prst="roundRect">
              <a:avLst>
                <a:gd name="adj" fmla="val 2440"/>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91440" rIns="91436" bIns="45718" numCol="1" rtlCol="0" anchor="t" anchorCtr="0" compatLnSpc="1">
              <a:prstTxWarp prst="textNoShape">
                <a:avLst/>
              </a:prstTxWarp>
            </a:bodyPr>
            <a:lstStyle/>
            <a:p>
              <a:pPr algn="ctr" defTabSz="914099" fontAlgn="base">
                <a:lnSpc>
                  <a:spcPct val="90000"/>
                </a:lnSpc>
                <a:spcBef>
                  <a:spcPct val="0"/>
                </a:spcBef>
                <a:spcAft>
                  <a:spcPct val="0"/>
                </a:spcAft>
              </a:pPr>
              <a:r>
                <a:rPr lang="en-US" sz="2400" dirty="0" smtClean="0">
                  <a:gradFill>
                    <a:gsLst>
                      <a:gs pos="0">
                        <a:srgbClr val="FFFFFF"/>
                      </a:gs>
                      <a:gs pos="100000">
                        <a:srgbClr val="FFFFFF"/>
                      </a:gs>
                    </a:gsLst>
                    <a:lin ang="5400000" scaled="0"/>
                  </a:gradFill>
                </a:rPr>
                <a:t>Test</a:t>
              </a:r>
            </a:p>
          </p:txBody>
        </p:sp>
        <p:sp>
          <p:nvSpPr>
            <p:cNvPr id="23" name="TextBox 22"/>
            <p:cNvSpPr txBox="1"/>
            <p:nvPr/>
          </p:nvSpPr>
          <p:spPr>
            <a:xfrm>
              <a:off x="4626478" y="4646840"/>
              <a:ext cx="2203704" cy="904863"/>
            </a:xfrm>
            <a:prstGeom prst="rect">
              <a:avLst/>
            </a:prstGeom>
            <a:noFill/>
          </p:spPr>
          <p:txBody>
            <a:bodyPr wrap="square" lIns="100584" tIns="0" rIns="73152" bIns="0" rtlCol="0">
              <a:spAutoFit/>
            </a:bodyPr>
            <a:lstStyle/>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Build test farms</a:t>
              </a:r>
            </a:p>
            <a:p>
              <a:pPr marL="341313" lvl="1" indent="-165100">
                <a:lnSpc>
                  <a:spcPct val="90000"/>
                </a:lnSpc>
                <a:spcBef>
                  <a:spcPct val="20000"/>
                </a:spcBef>
                <a:buSzPct val="85000"/>
                <a:buBlip>
                  <a:blip r:embed="rId4"/>
                </a:buBlip>
              </a:pPr>
              <a:r>
                <a:rPr lang="en-US" sz="1400" dirty="0" smtClean="0">
                  <a:gradFill>
                    <a:gsLst>
                      <a:gs pos="0">
                        <a:schemeClr val="tx1"/>
                      </a:gs>
                      <a:gs pos="86000">
                        <a:schemeClr val="tx1"/>
                      </a:gs>
                    </a:gsLst>
                    <a:lin ang="5400000" scaled="0"/>
                  </a:gradFill>
                </a:rPr>
                <a:t>Use real data</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Evaluate techniques</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Find issues early</a:t>
              </a:r>
            </a:p>
          </p:txBody>
        </p:sp>
      </p:grpSp>
      <p:grpSp>
        <p:nvGrpSpPr>
          <p:cNvPr id="38" name="Group 37"/>
          <p:cNvGrpSpPr/>
          <p:nvPr/>
        </p:nvGrpSpPr>
        <p:grpSpPr>
          <a:xfrm>
            <a:off x="2024813" y="4151745"/>
            <a:ext cx="2203704" cy="2011215"/>
            <a:chOff x="2302994" y="4096329"/>
            <a:chExt cx="2203704" cy="2011215"/>
          </a:xfrm>
        </p:grpSpPr>
        <p:sp>
          <p:nvSpPr>
            <p:cNvPr id="19" name="Rounded Rectangle 18"/>
            <p:cNvSpPr/>
            <p:nvPr/>
          </p:nvSpPr>
          <p:spPr bwMode="auto">
            <a:xfrm>
              <a:off x="2302994" y="4096329"/>
              <a:ext cx="2201333" cy="2011215"/>
            </a:xfrm>
            <a:prstGeom prst="roundRect">
              <a:avLst>
                <a:gd name="adj" fmla="val 2440"/>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91440" rIns="91436" bIns="45718" numCol="1" rtlCol="0" anchor="t" anchorCtr="0" compatLnSpc="1">
              <a:prstTxWarp prst="textNoShape">
                <a:avLst/>
              </a:prstTxWarp>
            </a:bodyPr>
            <a:lstStyle/>
            <a:p>
              <a:pPr algn="ctr" defTabSz="914099" fontAlgn="base">
                <a:lnSpc>
                  <a:spcPct val="90000"/>
                </a:lnSpc>
                <a:spcBef>
                  <a:spcPct val="0"/>
                </a:spcBef>
                <a:spcAft>
                  <a:spcPct val="0"/>
                </a:spcAft>
              </a:pPr>
              <a:r>
                <a:rPr lang="en-US" sz="2400" dirty="0" smtClean="0">
                  <a:gradFill>
                    <a:gsLst>
                      <a:gs pos="0">
                        <a:srgbClr val="FFFFFF"/>
                      </a:gs>
                      <a:gs pos="100000">
                        <a:srgbClr val="FFFFFF"/>
                      </a:gs>
                    </a:gsLst>
                    <a:lin ang="5400000" scaled="0"/>
                  </a:gradFill>
                </a:rPr>
                <a:t>Implement</a:t>
              </a:r>
            </a:p>
          </p:txBody>
        </p:sp>
        <p:sp>
          <p:nvSpPr>
            <p:cNvPr id="24" name="TextBox 23"/>
            <p:cNvSpPr txBox="1"/>
            <p:nvPr/>
          </p:nvSpPr>
          <p:spPr>
            <a:xfrm>
              <a:off x="2302994" y="4649888"/>
              <a:ext cx="2203704" cy="904863"/>
            </a:xfrm>
            <a:prstGeom prst="rect">
              <a:avLst/>
            </a:prstGeom>
            <a:noFill/>
          </p:spPr>
          <p:txBody>
            <a:bodyPr wrap="square" lIns="100584" tIns="0" rIns="73152" bIns="0" rtlCol="0">
              <a:spAutoFit/>
            </a:bodyPr>
            <a:lstStyle/>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Build/upgrade farms</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Deploy customizations</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Minimize downtime</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Monitor progress</a:t>
              </a:r>
            </a:p>
          </p:txBody>
        </p:sp>
      </p:grpSp>
      <p:grpSp>
        <p:nvGrpSpPr>
          <p:cNvPr id="39" name="Group 38"/>
          <p:cNvGrpSpPr/>
          <p:nvPr/>
        </p:nvGrpSpPr>
        <p:grpSpPr>
          <a:xfrm>
            <a:off x="1118172" y="2010647"/>
            <a:ext cx="2203704" cy="2011215"/>
            <a:chOff x="1155116" y="1831112"/>
            <a:chExt cx="2203704" cy="2011215"/>
          </a:xfrm>
        </p:grpSpPr>
        <p:sp>
          <p:nvSpPr>
            <p:cNvPr id="14" name="Rounded Rectangle 13"/>
            <p:cNvSpPr/>
            <p:nvPr/>
          </p:nvSpPr>
          <p:spPr bwMode="auto">
            <a:xfrm>
              <a:off x="1155116" y="1831112"/>
              <a:ext cx="2201333" cy="2011215"/>
            </a:xfrm>
            <a:prstGeom prst="roundRect">
              <a:avLst>
                <a:gd name="adj" fmla="val 2440"/>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91440" rIns="91436" bIns="45718" numCol="1" rtlCol="0" anchor="t" anchorCtr="0" compatLnSpc="1">
              <a:prstTxWarp prst="textNoShape">
                <a:avLst/>
              </a:prstTxWarp>
            </a:bodyPr>
            <a:lstStyle/>
            <a:p>
              <a:pPr algn="ctr" defTabSz="914099" fontAlgn="base">
                <a:lnSpc>
                  <a:spcPct val="90000"/>
                </a:lnSpc>
                <a:spcBef>
                  <a:spcPct val="0"/>
                </a:spcBef>
                <a:spcAft>
                  <a:spcPct val="0"/>
                </a:spcAft>
              </a:pPr>
              <a:r>
                <a:rPr lang="en-US" sz="2400" smtClean="0">
                  <a:gradFill>
                    <a:gsLst>
                      <a:gs pos="0">
                        <a:srgbClr val="FFFFFF"/>
                      </a:gs>
                      <a:gs pos="100000">
                        <a:srgbClr val="FFFFFF"/>
                      </a:gs>
                    </a:gsLst>
                    <a:lin ang="5400000" scaled="0"/>
                  </a:gradFill>
                </a:rPr>
                <a:t>Validate</a:t>
              </a:r>
              <a:endParaRPr lang="en-US" sz="2400" dirty="0" smtClean="0">
                <a:gradFill>
                  <a:gsLst>
                    <a:gs pos="0">
                      <a:srgbClr val="FFFFFF"/>
                    </a:gs>
                    <a:gs pos="100000">
                      <a:srgbClr val="FFFFFF"/>
                    </a:gs>
                  </a:gsLst>
                  <a:lin ang="5400000" scaled="0"/>
                </a:gradFill>
              </a:endParaRPr>
            </a:p>
          </p:txBody>
        </p:sp>
        <p:sp>
          <p:nvSpPr>
            <p:cNvPr id="25" name="TextBox 24"/>
            <p:cNvSpPr txBox="1"/>
            <p:nvPr/>
          </p:nvSpPr>
          <p:spPr>
            <a:xfrm>
              <a:off x="1155116" y="2384671"/>
              <a:ext cx="2203704" cy="667875"/>
            </a:xfrm>
            <a:prstGeom prst="rect">
              <a:avLst/>
            </a:prstGeom>
            <a:noFill/>
          </p:spPr>
          <p:txBody>
            <a:bodyPr wrap="square" lIns="100584" tIns="0" rIns="91440" bIns="0" rtlCol="0">
              <a:spAutoFit/>
            </a:bodyPr>
            <a:lstStyle/>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Upgrade event failures</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UI/UX issues</a:t>
              </a:r>
            </a:p>
            <a:p>
              <a:pPr marL="168275" indent="-168275">
                <a:lnSpc>
                  <a:spcPct val="90000"/>
                </a:lnSpc>
                <a:spcBef>
                  <a:spcPct val="20000"/>
                </a:spcBef>
                <a:buSzPct val="85000"/>
                <a:buBlip>
                  <a:blip r:embed="rId3"/>
                </a:buBlip>
              </a:pPr>
              <a:r>
                <a:rPr lang="en-US" sz="1400" dirty="0" smtClean="0">
                  <a:gradFill>
                    <a:gsLst>
                      <a:gs pos="0">
                        <a:schemeClr val="tx1"/>
                      </a:gs>
                      <a:gs pos="86000">
                        <a:schemeClr val="tx1"/>
                      </a:gs>
                    </a:gsLst>
                    <a:lin ang="5400000" scaled="0"/>
                  </a:gradFill>
                </a:rPr>
                <a:t>Data issues</a:t>
              </a:r>
            </a:p>
          </p:txBody>
        </p:sp>
      </p:grpSp>
      <p:pic>
        <p:nvPicPr>
          <p:cNvPr id="1027" name="Picture 3" descr="S:\InternalBin\Resource DVD\DVD_ART36\Artwork_Imagery\Shapes\Arrows\Straight\blue up arrow.png"/>
          <p:cNvPicPr>
            <a:picLocks noChangeAspect="1" noChangeArrowheads="1"/>
          </p:cNvPicPr>
          <p:nvPr/>
        </p:nvPicPr>
        <p:blipFill>
          <a:blip r:embed="rId5"/>
          <a:srcRect/>
          <a:stretch>
            <a:fillRect/>
          </a:stretch>
        </p:blipFill>
        <p:spPr bwMode="auto">
          <a:xfrm rot="3600000">
            <a:off x="2757767" y="1336632"/>
            <a:ext cx="544608" cy="616784"/>
          </a:xfrm>
          <a:prstGeom prst="rect">
            <a:avLst/>
          </a:prstGeom>
          <a:noFill/>
        </p:spPr>
      </p:pic>
      <p:pic>
        <p:nvPicPr>
          <p:cNvPr id="42" name="Picture 3" descr="S:\InternalBin\Resource DVD\DVD_ART36\Artwork_Imagery\Shapes\Arrows\Straight\blue up arrow.png"/>
          <p:cNvPicPr>
            <a:picLocks noChangeAspect="1" noChangeArrowheads="1"/>
          </p:cNvPicPr>
          <p:nvPr/>
        </p:nvPicPr>
        <p:blipFill>
          <a:blip r:embed="rId5"/>
          <a:srcRect/>
          <a:stretch>
            <a:fillRect/>
          </a:stretch>
        </p:blipFill>
        <p:spPr bwMode="auto">
          <a:xfrm rot="18000000" flipV="1">
            <a:off x="5787839" y="1336632"/>
            <a:ext cx="544608" cy="616784"/>
          </a:xfrm>
          <a:prstGeom prst="rect">
            <a:avLst/>
          </a:prstGeom>
          <a:noFill/>
        </p:spPr>
      </p:pic>
      <p:pic>
        <p:nvPicPr>
          <p:cNvPr id="43" name="Picture 3" descr="S:\InternalBin\Resource DVD\DVD_ART36\Artwork_Imagery\Shapes\Arrows\Straight\blue up arrow.png"/>
          <p:cNvPicPr>
            <a:picLocks noChangeAspect="1" noChangeArrowheads="1"/>
          </p:cNvPicPr>
          <p:nvPr/>
        </p:nvPicPr>
        <p:blipFill>
          <a:blip r:embed="rId5"/>
          <a:srcRect/>
          <a:stretch>
            <a:fillRect/>
          </a:stretch>
        </p:blipFill>
        <p:spPr bwMode="auto">
          <a:xfrm rot="2700000" flipH="1" flipV="1">
            <a:off x="7132545" y="4075343"/>
            <a:ext cx="544608" cy="616784"/>
          </a:xfrm>
          <a:prstGeom prst="rect">
            <a:avLst/>
          </a:prstGeom>
          <a:noFill/>
        </p:spPr>
      </p:pic>
      <p:pic>
        <p:nvPicPr>
          <p:cNvPr id="45" name="Picture 3" descr="S:\InternalBin\Resource DVD\DVD_ART36\Artwork_Imagery\Shapes\Arrows\Straight\blue up arrow.png"/>
          <p:cNvPicPr>
            <a:picLocks noChangeAspect="1" noChangeArrowheads="1"/>
          </p:cNvPicPr>
          <p:nvPr/>
        </p:nvPicPr>
        <p:blipFill>
          <a:blip r:embed="rId5"/>
          <a:srcRect/>
          <a:stretch>
            <a:fillRect/>
          </a:stretch>
        </p:blipFill>
        <p:spPr bwMode="auto">
          <a:xfrm rot="18900000" flipH="1">
            <a:off x="1418674" y="4075343"/>
            <a:ext cx="544608" cy="616784"/>
          </a:xfrm>
          <a:prstGeom prst="rect">
            <a:avLst/>
          </a:prstGeom>
          <a:noFill/>
        </p:spPr>
      </p:pic>
      <p:pic>
        <p:nvPicPr>
          <p:cNvPr id="46" name="Picture 3" descr="S:\InternalBin\Resource DVD\DVD_ART36\Artwork_Imagery\Shapes\Arrows\Straight\blue up arrow.png"/>
          <p:cNvPicPr>
            <a:picLocks noChangeAspect="1" noChangeArrowheads="1"/>
          </p:cNvPicPr>
          <p:nvPr/>
        </p:nvPicPr>
        <p:blipFill>
          <a:blip r:embed="rId5"/>
          <a:srcRect/>
          <a:stretch>
            <a:fillRect/>
          </a:stretch>
        </p:blipFill>
        <p:spPr bwMode="auto">
          <a:xfrm rot="5400000" flipH="1" flipV="1">
            <a:off x="4299696" y="4848960"/>
            <a:ext cx="544608" cy="616784"/>
          </a:xfrm>
          <a:prstGeom prst="rect">
            <a:avLst/>
          </a:prstGeom>
          <a:noFill/>
        </p:spPr>
      </p:pic>
    </p:spTree>
    <p:extLst>
      <p:ext uri="{BB962C8B-B14F-4D97-AF65-F5344CB8AC3E}">
        <p14:creationId xmlns:p14="http://schemas.microsoft.com/office/powerpoint/2010/main" val="228454132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Objectives</a:t>
            </a:r>
            <a:endParaRPr lang="en-US" dirty="0"/>
          </a:p>
        </p:txBody>
      </p:sp>
      <p:sp>
        <p:nvSpPr>
          <p:cNvPr id="3" name="Content Placeholder 2"/>
          <p:cNvSpPr>
            <a:spLocks noGrp="1"/>
          </p:cNvSpPr>
          <p:nvPr>
            <p:ph type="body" sz="quarter" idx="10"/>
          </p:nvPr>
        </p:nvSpPr>
        <p:spPr>
          <a:xfrm>
            <a:off x="381000" y="1447799"/>
            <a:ext cx="8382000" cy="1526572"/>
          </a:xfrm>
        </p:spPr>
        <p:txBody>
          <a:bodyPr/>
          <a:lstStyle/>
          <a:p>
            <a:r>
              <a:rPr lang="en-US" dirty="0" smtClean="0"/>
              <a:t>Working upgrade</a:t>
            </a:r>
          </a:p>
          <a:p>
            <a:r>
              <a:rPr lang="en-US" dirty="0" smtClean="0"/>
              <a:t>Items to test</a:t>
            </a:r>
          </a:p>
          <a:p>
            <a:r>
              <a:rPr lang="en-US" dirty="0" smtClean="0"/>
              <a:t>Considerations for customization</a:t>
            </a:r>
            <a:endParaRPr lang="en-US" dirty="0"/>
          </a:p>
        </p:txBody>
      </p:sp>
    </p:spTree>
    <p:extLst>
      <p:ext uri="{BB962C8B-B14F-4D97-AF65-F5344CB8AC3E}">
        <p14:creationId xmlns:p14="http://schemas.microsoft.com/office/powerpoint/2010/main" val="261277331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Agenda</a:t>
            </a:r>
            <a:endParaRPr lang="en-US" dirty="0"/>
          </a:p>
        </p:txBody>
      </p:sp>
      <p:sp>
        <p:nvSpPr>
          <p:cNvPr id="3" name="Content Placeholder 2"/>
          <p:cNvSpPr>
            <a:spLocks noGrp="1"/>
          </p:cNvSpPr>
          <p:nvPr>
            <p:ph type="body" sz="quarter" idx="10"/>
          </p:nvPr>
        </p:nvSpPr>
        <p:spPr>
          <a:xfrm>
            <a:off x="381000" y="1447799"/>
            <a:ext cx="8382000" cy="2609945"/>
          </a:xfrm>
        </p:spPr>
        <p:txBody>
          <a:bodyPr/>
          <a:lstStyle/>
          <a:p>
            <a:r>
              <a:rPr lang="en-US" dirty="0" smtClean="0"/>
              <a:t>Building test farms</a:t>
            </a:r>
          </a:p>
          <a:p>
            <a:r>
              <a:rPr lang="en-US" dirty="0" smtClean="0"/>
              <a:t>Evaluating techniques</a:t>
            </a:r>
          </a:p>
          <a:p>
            <a:r>
              <a:rPr lang="en-US" dirty="0" smtClean="0"/>
              <a:t>Service applications</a:t>
            </a:r>
          </a:p>
          <a:p>
            <a:r>
              <a:rPr lang="en-US" dirty="0" smtClean="0"/>
              <a:t>Search</a:t>
            </a:r>
          </a:p>
          <a:p>
            <a:r>
              <a:rPr lang="en-US" dirty="0" smtClean="0"/>
              <a:t>Customizations</a:t>
            </a:r>
          </a:p>
        </p:txBody>
      </p:sp>
    </p:spTree>
    <p:extLst>
      <p:ext uri="{BB962C8B-B14F-4D97-AF65-F5344CB8AC3E}">
        <p14:creationId xmlns:p14="http://schemas.microsoft.com/office/powerpoint/2010/main" val="86399644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Build Test Farms</a:t>
            </a:r>
            <a:endParaRPr lang="en-US" dirty="0"/>
          </a:p>
        </p:txBody>
      </p:sp>
      <p:sp>
        <p:nvSpPr>
          <p:cNvPr id="3" name="Content Placeholder 2"/>
          <p:cNvSpPr>
            <a:spLocks noGrp="1"/>
          </p:cNvSpPr>
          <p:nvPr>
            <p:ph type="body" sz="quarter" idx="10"/>
          </p:nvPr>
        </p:nvSpPr>
        <p:spPr>
          <a:xfrm>
            <a:off x="381000" y="1447799"/>
            <a:ext cx="8382000" cy="2406813"/>
          </a:xfrm>
        </p:spPr>
        <p:txBody>
          <a:bodyPr/>
          <a:lstStyle/>
          <a:p>
            <a:r>
              <a:rPr lang="en-US" dirty="0" smtClean="0"/>
              <a:t>Use real data (copies of entire databases)</a:t>
            </a:r>
          </a:p>
          <a:p>
            <a:pPr lvl="1"/>
            <a:r>
              <a:rPr lang="en-US" dirty="0" smtClean="0"/>
              <a:t>To identify trouble areas</a:t>
            </a:r>
          </a:p>
          <a:p>
            <a:pPr lvl="1"/>
            <a:r>
              <a:rPr lang="en-US" dirty="0" smtClean="0"/>
              <a:t>To determine upgrade performance</a:t>
            </a:r>
          </a:p>
          <a:p>
            <a:pPr lvl="1"/>
            <a:r>
              <a:rPr lang="en-US" dirty="0" smtClean="0"/>
              <a:t>Measure sequences and actions</a:t>
            </a:r>
          </a:p>
          <a:p>
            <a:r>
              <a:rPr lang="en-US" dirty="0" smtClean="0"/>
              <a:t>Use similar hardware if possible</a:t>
            </a:r>
            <a:endParaRPr lang="en-US" dirty="0"/>
          </a:p>
        </p:txBody>
      </p:sp>
    </p:spTree>
    <p:extLst>
      <p:ext uri="{BB962C8B-B14F-4D97-AF65-F5344CB8AC3E}">
        <p14:creationId xmlns:p14="http://schemas.microsoft.com/office/powerpoint/2010/main" val="300480383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Evaluate Techniques</a:t>
            </a:r>
            <a:endParaRPr lang="en-US" dirty="0"/>
          </a:p>
        </p:txBody>
      </p:sp>
      <p:sp>
        <p:nvSpPr>
          <p:cNvPr id="3" name="Content Placeholder 2"/>
          <p:cNvSpPr>
            <a:spLocks noGrp="1"/>
          </p:cNvSpPr>
          <p:nvPr>
            <p:ph type="body" sz="quarter" idx="10"/>
          </p:nvPr>
        </p:nvSpPr>
        <p:spPr>
          <a:xfrm>
            <a:off x="381000" y="1447799"/>
            <a:ext cx="8382000" cy="2948499"/>
          </a:xfrm>
        </p:spPr>
        <p:txBody>
          <a:bodyPr/>
          <a:lstStyle/>
          <a:p>
            <a:r>
              <a:rPr lang="en-US" dirty="0" smtClean="0"/>
              <a:t>Upgrade method</a:t>
            </a:r>
          </a:p>
          <a:p>
            <a:pPr lvl="1"/>
            <a:r>
              <a:rPr lang="en-US" dirty="0" smtClean="0"/>
              <a:t>Is this one working?</a:t>
            </a:r>
          </a:p>
          <a:p>
            <a:r>
              <a:rPr lang="en-US" dirty="0" smtClean="0"/>
              <a:t>Downtime mitigation</a:t>
            </a:r>
          </a:p>
          <a:p>
            <a:pPr lvl="1"/>
            <a:r>
              <a:rPr lang="en-US" dirty="0" smtClean="0"/>
              <a:t>Should have a good guess on downtime</a:t>
            </a:r>
          </a:p>
          <a:p>
            <a:r>
              <a:rPr lang="en-US" dirty="0" smtClean="0"/>
              <a:t>Troubleshooting/validation</a:t>
            </a:r>
          </a:p>
          <a:p>
            <a:pPr lvl="1"/>
            <a:r>
              <a:rPr lang="en-US" dirty="0" smtClean="0"/>
              <a:t>Are all your errors gone?</a:t>
            </a:r>
          </a:p>
        </p:txBody>
      </p:sp>
    </p:spTree>
    <p:extLst>
      <p:ext uri="{BB962C8B-B14F-4D97-AF65-F5344CB8AC3E}">
        <p14:creationId xmlns:p14="http://schemas.microsoft.com/office/powerpoint/2010/main" val="2347282019"/>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Shared Service Applications</a:t>
            </a:r>
            <a:endParaRPr lang="en-US" dirty="0"/>
          </a:p>
        </p:txBody>
      </p:sp>
      <p:sp>
        <p:nvSpPr>
          <p:cNvPr id="3" name="Content Placeholder 2"/>
          <p:cNvSpPr>
            <a:spLocks noGrp="1"/>
          </p:cNvSpPr>
          <p:nvPr>
            <p:ph type="body" sz="quarter" idx="10"/>
          </p:nvPr>
        </p:nvSpPr>
        <p:spPr>
          <a:xfrm>
            <a:off x="381000" y="1447799"/>
            <a:ext cx="8382000" cy="2948499"/>
          </a:xfrm>
        </p:spPr>
        <p:txBody>
          <a:bodyPr/>
          <a:lstStyle/>
          <a:p>
            <a:r>
              <a:rPr lang="en-US" dirty="0" smtClean="0"/>
              <a:t>Service Proxy</a:t>
            </a:r>
          </a:p>
          <a:p>
            <a:r>
              <a:rPr lang="en-US" dirty="0" smtClean="0"/>
              <a:t>Connections</a:t>
            </a:r>
          </a:p>
          <a:p>
            <a:r>
              <a:rPr lang="en-US" dirty="0" smtClean="0"/>
              <a:t>My sites</a:t>
            </a:r>
          </a:p>
          <a:p>
            <a:pPr lvl="1"/>
            <a:r>
              <a:rPr lang="en-US" dirty="0" smtClean="0"/>
              <a:t>Web parts</a:t>
            </a:r>
          </a:p>
          <a:p>
            <a:pPr lvl="1"/>
            <a:r>
              <a:rPr lang="en-US" dirty="0" smtClean="0"/>
              <a:t>Feature stapling</a:t>
            </a:r>
          </a:p>
          <a:p>
            <a:pPr lvl="1"/>
            <a:r>
              <a:rPr lang="en-US" dirty="0" smtClean="0"/>
              <a:t>Accessible?</a:t>
            </a:r>
          </a:p>
        </p:txBody>
      </p:sp>
    </p:spTree>
    <p:extLst>
      <p:ext uri="{BB962C8B-B14F-4D97-AF65-F5344CB8AC3E}">
        <p14:creationId xmlns:p14="http://schemas.microsoft.com/office/powerpoint/2010/main" val="291034519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Search</a:t>
            </a:r>
            <a:endParaRPr lang="en-US" dirty="0"/>
          </a:p>
        </p:txBody>
      </p:sp>
      <p:sp>
        <p:nvSpPr>
          <p:cNvPr id="3" name="Content Placeholder 2"/>
          <p:cNvSpPr>
            <a:spLocks noGrp="1"/>
          </p:cNvSpPr>
          <p:nvPr>
            <p:ph type="body" sz="quarter" idx="10"/>
          </p:nvPr>
        </p:nvSpPr>
        <p:spPr>
          <a:xfrm>
            <a:off x="381000" y="1447799"/>
            <a:ext cx="8382000" cy="4333494"/>
          </a:xfrm>
        </p:spPr>
        <p:txBody>
          <a:bodyPr/>
          <a:lstStyle/>
          <a:p>
            <a:r>
              <a:rPr lang="en-US" dirty="0" smtClean="0"/>
              <a:t>Run crawls and review logs</a:t>
            </a:r>
          </a:p>
          <a:p>
            <a:r>
              <a:rPr lang="en-US" dirty="0" smtClean="0"/>
              <a:t>Run search queries</a:t>
            </a:r>
          </a:p>
          <a:p>
            <a:r>
              <a:rPr lang="en-US" dirty="0" smtClean="0"/>
              <a:t>View query reports (24 hours later)</a:t>
            </a:r>
          </a:p>
          <a:p>
            <a:pPr lvl="1"/>
            <a:r>
              <a:rPr lang="en-US" dirty="0" smtClean="0"/>
              <a:t>Web application level</a:t>
            </a:r>
            <a:br>
              <a:rPr lang="en-US" dirty="0" smtClean="0"/>
            </a:br>
            <a:r>
              <a:rPr lang="en-US" dirty="0" smtClean="0"/>
              <a:t>(SharePoint Server “14” only)</a:t>
            </a:r>
          </a:p>
          <a:p>
            <a:pPr lvl="1"/>
            <a:r>
              <a:rPr lang="en-US" dirty="0" smtClean="0"/>
              <a:t>Site-collection level</a:t>
            </a:r>
            <a:br>
              <a:rPr lang="en-US" dirty="0" smtClean="0"/>
            </a:br>
            <a:r>
              <a:rPr lang="en-US" dirty="0" smtClean="0"/>
              <a:t>(SharePoint Server “14” only)</a:t>
            </a:r>
          </a:p>
          <a:p>
            <a:r>
              <a:rPr lang="en-US" dirty="0" smtClean="0"/>
              <a:t>Search people and profiles</a:t>
            </a:r>
          </a:p>
          <a:p>
            <a:r>
              <a:rPr lang="en-US" dirty="0" smtClean="0"/>
              <a:t>Search customizations</a:t>
            </a:r>
          </a:p>
        </p:txBody>
      </p:sp>
    </p:spTree>
    <p:extLst>
      <p:ext uri="{BB962C8B-B14F-4D97-AF65-F5344CB8AC3E}">
        <p14:creationId xmlns:p14="http://schemas.microsoft.com/office/powerpoint/2010/main" val="155004576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Non-Ignite Template">
  <a:themeElements>
    <a:clrScheme name="Blue Template-Tempalte">
      <a:dk1>
        <a:srgbClr val="000000"/>
      </a:dk1>
      <a:lt1>
        <a:srgbClr val="FFFFFF"/>
      </a:lt1>
      <a:dk2>
        <a:srgbClr val="0070C0"/>
      </a:dk2>
      <a:lt2>
        <a:srgbClr val="BDE3FF"/>
      </a:lt2>
      <a:accent1>
        <a:srgbClr val="FFC000"/>
      </a:accent1>
      <a:accent2>
        <a:srgbClr val="2DA33B"/>
      </a:accent2>
      <a:accent3>
        <a:srgbClr val="DF8045"/>
      </a:accent3>
      <a:accent4>
        <a:srgbClr val="2D86E7"/>
      </a:accent4>
      <a:accent5>
        <a:srgbClr val="755DCB"/>
      </a:accent5>
      <a:accent6>
        <a:srgbClr val="777777"/>
      </a:accent6>
      <a:hlink>
        <a:srgbClr val="F0ED7B"/>
      </a:hlink>
      <a:folHlink>
        <a:srgbClr val="F3EB4F"/>
      </a:folHlink>
    </a:clrScheme>
    <a:fontScheme name="Segoe UI">
      <a:majorFont>
        <a:latin typeface="Segoe UI"/>
        <a:ea typeface=""/>
        <a:cs typeface=""/>
      </a:majorFont>
      <a:minorFont>
        <a:latin typeface="Segoe UI"/>
        <a:ea typeface=""/>
        <a:cs typeface=""/>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400" dirty="0" smtClean="0">
            <a:gradFill>
              <a:gsLst>
                <a:gs pos="0">
                  <a:srgbClr val="FFFFFF"/>
                </a:gs>
                <a:gs pos="100000">
                  <a:srgbClr val="FFFFFF"/>
                </a:gs>
              </a:gsLst>
              <a:lin ang="5400000" scaled="0"/>
            </a:gradFill>
          </a:defRPr>
        </a:defPPr>
      </a:lstStyle>
      <a:style>
        <a:lnRef idx="0">
          <a:schemeClr val="accent4"/>
        </a:lnRef>
        <a:fillRef idx="3">
          <a:schemeClr val="accent4"/>
        </a:fillRef>
        <a:effectRef idx="3">
          <a:schemeClr val="accent4"/>
        </a:effectRef>
        <a:fontRef idx="minor">
          <a:schemeClr val="lt1"/>
        </a:fontRef>
      </a:style>
    </a:spDef>
    <a:txDef>
      <a:spPr>
        <a:noFill/>
      </a:spPr>
      <a:bodyPr wrap="none" lIns="0" tIns="0" rIns="0" bIns="0" rtlCol="0">
        <a:spAutoFit/>
      </a:bodyPr>
      <a:lstStyle>
        <a:defPPr>
          <a:lnSpc>
            <a:spcPct val="90000"/>
          </a:lnSpc>
          <a:defRPr dirty="0" smtClean="0">
            <a:gradFill>
              <a:gsLst>
                <a:gs pos="0">
                  <a:schemeClr val="tx1"/>
                </a:gs>
                <a:gs pos="86000">
                  <a:schemeClr val="tx1"/>
                </a:gs>
              </a:gsLst>
              <a:lin ang="5400000" scaled="0"/>
            </a:gradFill>
          </a:defRPr>
        </a:defPPr>
      </a:lstStyle>
    </a:txDef>
  </a:objectDefaults>
  <a:extraClrSchemeLst/>
</a:theme>
</file>

<file path=ppt/theme/theme2.xml><?xml version="1.0" encoding="utf-8"?>
<a:theme xmlns:a="http://schemas.openxmlformats.org/drawingml/2006/main" name="White with Consolas font for code slides">
  <a:themeElements>
    <a:clrScheme name="Blue Template-Tempalte">
      <a:dk1>
        <a:srgbClr val="000000"/>
      </a:dk1>
      <a:lt1>
        <a:srgbClr val="FFFFFF"/>
      </a:lt1>
      <a:dk2>
        <a:srgbClr val="0070C0"/>
      </a:dk2>
      <a:lt2>
        <a:srgbClr val="BDE3FF"/>
      </a:lt2>
      <a:accent1>
        <a:srgbClr val="FFC000"/>
      </a:accent1>
      <a:accent2>
        <a:srgbClr val="2DA33B"/>
      </a:accent2>
      <a:accent3>
        <a:srgbClr val="DF8045"/>
      </a:accent3>
      <a:accent4>
        <a:srgbClr val="2D86E7"/>
      </a:accent4>
      <a:accent5>
        <a:srgbClr val="755DCB"/>
      </a:accent5>
      <a:accent6>
        <a:srgbClr val="777777"/>
      </a:accent6>
      <a:hlink>
        <a:srgbClr val="F0ED7B"/>
      </a:hlink>
      <a:folHlink>
        <a:srgbClr val="F3EB4F"/>
      </a:folHlink>
    </a:clrScheme>
    <a:fontScheme name="Segoe UI">
      <a:majorFont>
        <a:latin typeface="Segoe UI"/>
        <a:ea typeface=""/>
        <a:cs typeface=""/>
      </a:majorFont>
      <a:minorFont>
        <a:latin typeface="Segoe UI"/>
        <a:ea typeface=""/>
        <a:cs typeface=""/>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Non-Ignite Template</Template>
  <TotalTime>0</TotalTime>
  <Words>936</Words>
  <Application>Microsoft Office PowerPoint</Application>
  <PresentationFormat>On-screen Show (4:3)</PresentationFormat>
  <Paragraphs>243</Paragraphs>
  <Slides>23</Slides>
  <Notes>23</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Non-Ignite Template</vt:lpstr>
      <vt:lpstr>White with Consolas font for code slides</vt:lpstr>
      <vt:lpstr>PowerPoint Presentation</vt:lpstr>
      <vt:lpstr>Testing Upgraded SharePoint 2010 Solutions</vt:lpstr>
      <vt:lpstr>Upgrade Cycle: Overview</vt:lpstr>
      <vt:lpstr>Objectives</vt:lpstr>
      <vt:lpstr>Agenda</vt:lpstr>
      <vt:lpstr>Build Test Farms</vt:lpstr>
      <vt:lpstr>Evaluate Techniques</vt:lpstr>
      <vt:lpstr>Shared Service Applications</vt:lpstr>
      <vt:lpstr>Search</vt:lpstr>
      <vt:lpstr>Customizations</vt:lpstr>
      <vt:lpstr>Evaluate Customizations</vt:lpstr>
      <vt:lpstr>Customization Considerations</vt:lpstr>
      <vt:lpstr>Upgrade Failure Recovery </vt:lpstr>
      <vt:lpstr>Example Upgrade</vt:lpstr>
      <vt:lpstr>Operations Scheduling</vt:lpstr>
      <vt:lpstr>Post-Upgrade Activities</vt:lpstr>
      <vt:lpstr>Lessons Learned: Upgrade Operations</vt:lpstr>
      <vt:lpstr>Upgrade Ops Recommendations</vt:lpstr>
      <vt:lpstr>Lessons Learned: Upgrade Performance</vt:lpstr>
      <vt:lpstr>Status Update: Upgrade Documentation and Resources</vt:lpstr>
      <vt:lpstr>Summary</vt:lpstr>
      <vt:lpstr>PowerPoint Presentation</vt:lpstr>
      <vt:lpstr>PowerPoint Presentation</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2010-05-05T20:31:01Z</dcterms:created>
  <dcterms:modified xsi:type="dcterms:W3CDTF">2010-05-05T20:31:07Z</dcterms:modified>
</cp:coreProperties>
</file>